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comments/comment1.xml" ContentType="application/vnd.openxmlformats-officedocument.presentationml.comments+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3">
  <p:sldMasterIdLst>
    <p:sldMasterId id="2147483797" r:id="rId4"/>
    <p:sldMasterId id="2147483799" r:id="rId5"/>
    <p:sldMasterId id="2147483808" r:id="rId6"/>
  </p:sldMasterIdLst>
  <p:notesMasterIdLst>
    <p:notesMasterId r:id="rId247"/>
  </p:notesMasterIdLst>
  <p:handoutMasterIdLst>
    <p:handoutMasterId r:id="rId248"/>
  </p:handoutMasterIdLst>
  <p:sldIdLst>
    <p:sldId id="472" r:id="rId7"/>
    <p:sldId id="503" r:id="rId8"/>
    <p:sldId id="515" r:id="rId9"/>
    <p:sldId id="516" r:id="rId10"/>
    <p:sldId id="645" r:id="rId11"/>
    <p:sldId id="655" r:id="rId12"/>
    <p:sldId id="656" r:id="rId13"/>
    <p:sldId id="653" r:id="rId14"/>
    <p:sldId id="654" r:id="rId15"/>
    <p:sldId id="737" r:id="rId16"/>
    <p:sldId id="800" r:id="rId17"/>
    <p:sldId id="657" r:id="rId18"/>
    <p:sldId id="489" r:id="rId19"/>
    <p:sldId id="659" r:id="rId20"/>
    <p:sldId id="517" r:id="rId21"/>
    <p:sldId id="518" r:id="rId22"/>
    <p:sldId id="550" r:id="rId23"/>
    <p:sldId id="882" r:id="rId24"/>
    <p:sldId id="740" r:id="rId25"/>
    <p:sldId id="660" r:id="rId26"/>
    <p:sldId id="883" r:id="rId27"/>
    <p:sldId id="522" r:id="rId28"/>
    <p:sldId id="523" r:id="rId29"/>
    <p:sldId id="662" r:id="rId30"/>
    <p:sldId id="524" r:id="rId31"/>
    <p:sldId id="835" r:id="rId32"/>
    <p:sldId id="526" r:id="rId33"/>
    <p:sldId id="527" r:id="rId34"/>
    <p:sldId id="884" r:id="rId35"/>
    <p:sldId id="885" r:id="rId36"/>
    <p:sldId id="528" r:id="rId37"/>
    <p:sldId id="917" r:id="rId38"/>
    <p:sldId id="738" r:id="rId39"/>
    <p:sldId id="642" r:id="rId40"/>
    <p:sldId id="664" r:id="rId41"/>
    <p:sldId id="886" r:id="rId42"/>
    <p:sldId id="665" r:id="rId43"/>
    <p:sldId id="745" r:id="rId44"/>
    <p:sldId id="551" r:id="rId45"/>
    <p:sldId id="553" r:id="rId46"/>
    <p:sldId id="554" r:id="rId47"/>
    <p:sldId id="555" r:id="rId48"/>
    <p:sldId id="833" r:id="rId49"/>
    <p:sldId id="557" r:id="rId50"/>
    <p:sldId id="666" r:id="rId51"/>
    <p:sldId id="558" r:id="rId52"/>
    <p:sldId id="868" r:id="rId53"/>
    <p:sldId id="559" r:id="rId54"/>
    <p:sldId id="560" r:id="rId55"/>
    <p:sldId id="667" r:id="rId56"/>
    <p:sldId id="494" r:id="rId57"/>
    <p:sldId id="561" r:id="rId58"/>
    <p:sldId id="562" r:id="rId59"/>
    <p:sldId id="881" r:id="rId60"/>
    <p:sldId id="836" r:id="rId61"/>
    <p:sldId id="565" r:id="rId62"/>
    <p:sldId id="566" r:id="rId63"/>
    <p:sldId id="887" r:id="rId64"/>
    <p:sldId id="736" r:id="rId65"/>
    <p:sldId id="668" r:id="rId66"/>
    <p:sldId id="569" r:id="rId67"/>
    <p:sldId id="669" r:id="rId68"/>
    <p:sldId id="570" r:id="rId69"/>
    <p:sldId id="801" r:id="rId70"/>
    <p:sldId id="888" r:id="rId71"/>
    <p:sldId id="808" r:id="rId72"/>
    <p:sldId id="571" r:id="rId73"/>
    <p:sldId id="572" r:id="rId74"/>
    <p:sldId id="573" r:id="rId75"/>
    <p:sldId id="574" r:id="rId76"/>
    <p:sldId id="575" r:id="rId77"/>
    <p:sldId id="576" r:id="rId78"/>
    <p:sldId id="577" r:id="rId79"/>
    <p:sldId id="578" r:id="rId80"/>
    <p:sldId id="741" r:id="rId81"/>
    <p:sldId id="869" r:id="rId82"/>
    <p:sldId id="671" r:id="rId83"/>
    <p:sldId id="580" r:id="rId84"/>
    <p:sldId id="672" r:id="rId85"/>
    <p:sldId id="779" r:id="rId86"/>
    <p:sldId id="582" r:id="rId87"/>
    <p:sldId id="889" r:id="rId88"/>
    <p:sldId id="674" r:id="rId89"/>
    <p:sldId id="675" r:id="rId90"/>
    <p:sldId id="676" r:id="rId91"/>
    <p:sldId id="677" r:id="rId92"/>
    <p:sldId id="678" r:id="rId93"/>
    <p:sldId id="890" r:id="rId94"/>
    <p:sldId id="891" r:id="rId95"/>
    <p:sldId id="892" r:id="rId96"/>
    <p:sldId id="893" r:id="rId97"/>
    <p:sldId id="894" r:id="rId98"/>
    <p:sldId id="895" r:id="rId99"/>
    <p:sldId id="585" r:id="rId100"/>
    <p:sldId id="684" r:id="rId101"/>
    <p:sldId id="491" r:id="rId102"/>
    <p:sldId id="685" r:id="rId103"/>
    <p:sldId id="587" r:id="rId104"/>
    <p:sldId id="851" r:id="rId105"/>
    <p:sldId id="588" r:id="rId106"/>
    <p:sldId id="591" r:id="rId107"/>
    <p:sldId id="590" r:id="rId108"/>
    <p:sldId id="819" r:id="rId109"/>
    <p:sldId id="820" r:id="rId110"/>
    <p:sldId id="821" r:id="rId111"/>
    <p:sldId id="822" r:id="rId112"/>
    <p:sldId id="853" r:id="rId113"/>
    <p:sldId id="592" r:id="rId114"/>
    <p:sldId id="846" r:id="rId115"/>
    <p:sldId id="896" r:id="rId116"/>
    <p:sldId id="594" r:id="rId117"/>
    <p:sldId id="595" r:id="rId118"/>
    <p:sldId id="687" r:id="rId119"/>
    <p:sldId id="596" r:id="rId120"/>
    <p:sldId id="597" r:id="rId121"/>
    <p:sldId id="598" r:id="rId122"/>
    <p:sldId id="599" r:id="rId123"/>
    <p:sldId id="696" r:id="rId124"/>
    <p:sldId id="600" r:id="rId125"/>
    <p:sldId id="897" r:id="rId126"/>
    <p:sldId id="793" r:id="rId127"/>
    <p:sldId id="794" r:id="rId128"/>
    <p:sldId id="601" r:id="rId129"/>
    <p:sldId id="867" r:id="rId130"/>
    <p:sldId id="919" r:id="rId131"/>
    <p:sldId id="920" r:id="rId132"/>
    <p:sldId id="823" r:id="rId133"/>
    <p:sldId id="824" r:id="rId134"/>
    <p:sldId id="854" r:id="rId135"/>
    <p:sldId id="825" r:id="rId136"/>
    <p:sldId id="826" r:id="rId137"/>
    <p:sldId id="827" r:id="rId138"/>
    <p:sldId id="828" r:id="rId139"/>
    <p:sldId id="829" r:id="rId140"/>
    <p:sldId id="830" r:id="rId141"/>
    <p:sldId id="802" r:id="rId142"/>
    <p:sldId id="743" r:id="rId143"/>
    <p:sldId id="689" r:id="rId144"/>
    <p:sldId id="898" r:id="rId145"/>
    <p:sldId id="899" r:id="rId146"/>
    <p:sldId id="900" r:id="rId147"/>
    <p:sldId id="901" r:id="rId148"/>
    <p:sldId id="790" r:id="rId149"/>
    <p:sldId id="902" r:id="rId150"/>
    <p:sldId id="903" r:id="rId151"/>
    <p:sldId id="697" r:id="rId152"/>
    <p:sldId id="607" r:id="rId153"/>
    <p:sldId id="803" r:id="rId154"/>
    <p:sldId id="610" r:id="rId155"/>
    <p:sldId id="608" r:id="rId156"/>
    <p:sldId id="861" r:id="rId157"/>
    <p:sldId id="609" r:id="rId158"/>
    <p:sldId id="872" r:id="rId159"/>
    <p:sldId id="874" r:id="rId160"/>
    <p:sldId id="875" r:id="rId161"/>
    <p:sldId id="876" r:id="rId162"/>
    <p:sldId id="877" r:id="rId163"/>
    <p:sldId id="878" r:id="rId164"/>
    <p:sldId id="804" r:id="rId165"/>
    <p:sldId id="805" r:id="rId166"/>
    <p:sldId id="862" r:id="rId167"/>
    <p:sldId id="811" r:id="rId168"/>
    <p:sldId id="812" r:id="rId169"/>
    <p:sldId id="813" r:id="rId170"/>
    <p:sldId id="814" r:id="rId171"/>
    <p:sldId id="815" r:id="rId172"/>
    <p:sldId id="858" r:id="rId173"/>
    <p:sldId id="859" r:id="rId174"/>
    <p:sldId id="860" r:id="rId175"/>
    <p:sldId id="698" r:id="rId176"/>
    <p:sldId id="788" r:id="rId177"/>
    <p:sldId id="904" r:id="rId178"/>
    <p:sldId id="614" r:id="rId179"/>
    <p:sldId id="615" r:id="rId180"/>
    <p:sldId id="700" r:id="rId181"/>
    <p:sldId id="492" r:id="rId182"/>
    <p:sldId id="617" r:id="rId183"/>
    <p:sldId id="618" r:id="rId184"/>
    <p:sldId id="619" r:id="rId185"/>
    <p:sldId id="620" r:id="rId186"/>
    <p:sldId id="621" r:id="rId187"/>
    <p:sldId id="622" r:id="rId188"/>
    <p:sldId id="623" r:id="rId189"/>
    <p:sldId id="624" r:id="rId190"/>
    <p:sldId id="905" r:id="rId191"/>
    <p:sldId id="914" r:id="rId192"/>
    <p:sldId id="628" r:id="rId193"/>
    <p:sldId id="710" r:id="rId194"/>
    <p:sldId id="879" r:id="rId195"/>
    <p:sldId id="837" r:id="rId196"/>
    <p:sldId id="816" r:id="rId197"/>
    <p:sldId id="870" r:id="rId198"/>
    <p:sldId id="871" r:id="rId199"/>
    <p:sldId id="753" r:id="rId200"/>
    <p:sldId id="754" r:id="rId201"/>
    <p:sldId id="755" r:id="rId202"/>
    <p:sldId id="756" r:id="rId203"/>
    <p:sldId id="757" r:id="rId204"/>
    <p:sldId id="724" r:id="rId205"/>
    <p:sldId id="907" r:id="rId206"/>
    <p:sldId id="908" r:id="rId207"/>
    <p:sldId id="760" r:id="rId208"/>
    <p:sldId id="909" r:id="rId209"/>
    <p:sldId id="729" r:id="rId210"/>
    <p:sldId id="857" r:id="rId211"/>
    <p:sldId id="762" r:id="rId212"/>
    <p:sldId id="880" r:id="rId213"/>
    <p:sldId id="764" r:id="rId214"/>
    <p:sldId id="730" r:id="rId215"/>
    <p:sldId id="731" r:id="rId216"/>
    <p:sldId id="717" r:id="rId217"/>
    <p:sldId id="765" r:id="rId218"/>
    <p:sldId id="910" r:id="rId219"/>
    <p:sldId id="719" r:id="rId220"/>
    <p:sldId id="766" r:id="rId221"/>
    <p:sldId id="911" r:id="rId222"/>
    <p:sldId id="721" r:id="rId223"/>
    <p:sldId id="865" r:id="rId224"/>
    <p:sldId id="767" r:id="rId225"/>
    <p:sldId id="768" r:id="rId226"/>
    <p:sldId id="769" r:id="rId227"/>
    <p:sldId id="771" r:id="rId228"/>
    <p:sldId id="770" r:id="rId229"/>
    <p:sldId id="772" r:id="rId230"/>
    <p:sldId id="912" r:id="rId231"/>
    <p:sldId id="775" r:id="rId232"/>
    <p:sldId id="838" r:id="rId233"/>
    <p:sldId id="913" r:id="rId234"/>
    <p:sldId id="777" r:id="rId235"/>
    <p:sldId id="817" r:id="rId236"/>
    <p:sldId id="918" r:id="rId237"/>
    <p:sldId id="747" r:id="rId238"/>
    <p:sldId id="748" r:id="rId239"/>
    <p:sldId id="749" r:id="rId240"/>
    <p:sldId id="750" r:id="rId241"/>
    <p:sldId id="751" r:id="rId242"/>
    <p:sldId id="921" r:id="rId243"/>
    <p:sldId id="752" r:id="rId244"/>
    <p:sldId id="789" r:id="rId245"/>
    <p:sldId id="722" r:id="rId24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360">
          <p15:clr>
            <a:srgbClr val="A4A3A4"/>
          </p15:clr>
        </p15:guide>
        <p15:guide id="2" pos="35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Sadr, Wafaa M." initials="WME" lastIdx="152" clrIdx="0"/>
  <p:cmAuthor id="1" name="Chetty, Agnes" initials="AC" lastIdx="3" clrIdx="1"/>
  <p:cmAuthor id="2" name="Murrman, Marita K." initials="MMK" lastIdx="8" clrIdx="2"/>
  <p:cmAuthor id="3" name="Wafaa El-Sadr" initials="WES" lastIdx="17" clrIdx="3"/>
  <p:cmAuthor id="4" name="Djomand, Gaston (CDC/CGH/DGHA)" initials="DG(" lastIdx="2" clrIdx="4"/>
  <p:cmAuthor id="5" name="Olsen, Halli" initials="HO" lastIdx="1" clrIdx="5"/>
  <p:cmAuthor id="6" name="Franks, Julie C." initials="JF" lastIdx="6" clrIdx="6"/>
  <p:cmAuthor id="7" name="Julie Franks" initials="JF" lastIdx="245" clrIdx="7"/>
  <p:cmAuthor id="8" name="Halli Olsen" initials="HO" lastIdx="173" clrIdx="8"/>
  <p:cmAuthor id="9" name="Jenny Lee Utech" initials="" lastIdx="207" clrIdx="9"/>
  <p:cmAuthor id="10" name="Karen Cure" initials="KC" lastIdx="154" clrIdx="10"/>
  <p:cmAuthor id="11" name="tbo100" initials="t" lastIdx="16" clrIdx="11">
    <p:extLst>
      <p:ext uri="{19B8F6BF-5375-455C-9EA6-DF929625EA0E}">
        <p15:presenceInfo xmlns:p15="http://schemas.microsoft.com/office/powerpoint/2012/main" xmlns="" userId="tbo100" providerId="None"/>
      </p:ext>
    </p:extLst>
  </p:cmAuthor>
  <p:cmAuthor id="12" name="Cristina Raposo" initials="CR" lastIdx="7" clrIdx="12">
    <p:extLst>
      <p:ext uri="{19B8F6BF-5375-455C-9EA6-DF929625EA0E}">
        <p15:presenceInfo xmlns:p15="http://schemas.microsoft.com/office/powerpoint/2012/main" xmlns="" userId="4e410ccd96b2ecd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D600"/>
    <a:srgbClr val="F3FFD9"/>
    <a:srgbClr val="EDFFC5"/>
    <a:srgbClr val="33CC33"/>
    <a:srgbClr val="D1FF69"/>
    <a:srgbClr val="FEEFE2"/>
    <a:srgbClr val="CC00FF"/>
    <a:srgbClr val="1D1DFF"/>
    <a:srgbClr val="224EA5"/>
    <a:srgbClr val="E48A0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1FBC6A-9E95-4804-9E04-2CD8E5ECB718}" v="26" dt="2019-03-08T19:03:30.598"/>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213" autoAdjust="0"/>
    <p:restoredTop sz="88172" autoAdjust="0"/>
  </p:normalViewPr>
  <p:slideViewPr>
    <p:cSldViewPr snapToGrid="0" snapToObjects="1" showGuides="1">
      <p:cViewPr varScale="1">
        <p:scale>
          <a:sx n="102" d="100"/>
          <a:sy n="102" d="100"/>
        </p:scale>
        <p:origin x="-2776" y="-120"/>
      </p:cViewPr>
      <p:guideLst>
        <p:guide orient="horz" pos="2360"/>
        <p:guide pos="352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50448"/>
    </p:cViewPr>
  </p:sorter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0.xml"/><Relationship Id="rId107" Type="http://schemas.openxmlformats.org/officeDocument/2006/relationships/slide" Target="slides/slide101.xml"/><Relationship Id="rId108" Type="http://schemas.openxmlformats.org/officeDocument/2006/relationships/slide" Target="slides/slide102.xml"/><Relationship Id="rId109" Type="http://schemas.openxmlformats.org/officeDocument/2006/relationships/slide" Target="slides/slide103.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slide" Target="slides/slide70.xml"/><Relationship Id="rId77" Type="http://schemas.openxmlformats.org/officeDocument/2006/relationships/slide" Target="slides/slide71.xml"/><Relationship Id="rId78" Type="http://schemas.openxmlformats.org/officeDocument/2006/relationships/slide" Target="slides/slide72.xml"/><Relationship Id="rId79" Type="http://schemas.openxmlformats.org/officeDocument/2006/relationships/slide" Target="slides/slide73.xml"/><Relationship Id="rId170" Type="http://schemas.openxmlformats.org/officeDocument/2006/relationships/slide" Target="slides/slide164.xml"/><Relationship Id="rId171" Type="http://schemas.openxmlformats.org/officeDocument/2006/relationships/slide" Target="slides/slide165.xml"/><Relationship Id="rId172" Type="http://schemas.openxmlformats.org/officeDocument/2006/relationships/slide" Target="slides/slide166.xml"/><Relationship Id="rId173" Type="http://schemas.openxmlformats.org/officeDocument/2006/relationships/slide" Target="slides/slide167.xml"/><Relationship Id="rId174" Type="http://schemas.openxmlformats.org/officeDocument/2006/relationships/slide" Target="slides/slide168.xml"/><Relationship Id="rId175" Type="http://schemas.openxmlformats.org/officeDocument/2006/relationships/slide" Target="slides/slide169.xml"/><Relationship Id="rId176" Type="http://schemas.openxmlformats.org/officeDocument/2006/relationships/slide" Target="slides/slide170.xml"/><Relationship Id="rId177" Type="http://schemas.openxmlformats.org/officeDocument/2006/relationships/slide" Target="slides/slide171.xml"/><Relationship Id="rId178" Type="http://schemas.openxmlformats.org/officeDocument/2006/relationships/slide" Target="slides/slide172.xml"/><Relationship Id="rId179" Type="http://schemas.openxmlformats.org/officeDocument/2006/relationships/slide" Target="slides/slide17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110" Type="http://schemas.openxmlformats.org/officeDocument/2006/relationships/slide" Target="slides/slide104.xml"/><Relationship Id="rId111" Type="http://schemas.openxmlformats.org/officeDocument/2006/relationships/slide" Target="slides/slide105.xml"/><Relationship Id="rId112" Type="http://schemas.openxmlformats.org/officeDocument/2006/relationships/slide" Target="slides/slide106.xml"/><Relationship Id="rId113" Type="http://schemas.openxmlformats.org/officeDocument/2006/relationships/slide" Target="slides/slide107.xml"/><Relationship Id="rId114" Type="http://schemas.openxmlformats.org/officeDocument/2006/relationships/slide" Target="slides/slide108.xml"/><Relationship Id="rId115" Type="http://schemas.openxmlformats.org/officeDocument/2006/relationships/slide" Target="slides/slide109.xml"/><Relationship Id="rId116" Type="http://schemas.openxmlformats.org/officeDocument/2006/relationships/slide" Target="slides/slide110.xml"/><Relationship Id="rId117" Type="http://schemas.openxmlformats.org/officeDocument/2006/relationships/slide" Target="slides/slide111.xml"/><Relationship Id="rId118" Type="http://schemas.openxmlformats.org/officeDocument/2006/relationships/slide" Target="slides/slide112.xml"/><Relationship Id="rId119" Type="http://schemas.openxmlformats.org/officeDocument/2006/relationships/slide" Target="slides/slide113.xml"/><Relationship Id="rId200" Type="http://schemas.openxmlformats.org/officeDocument/2006/relationships/slide" Target="slides/slide194.xml"/><Relationship Id="rId201" Type="http://schemas.openxmlformats.org/officeDocument/2006/relationships/slide" Target="slides/slide195.xml"/><Relationship Id="rId202" Type="http://schemas.openxmlformats.org/officeDocument/2006/relationships/slide" Target="slides/slide196.xml"/><Relationship Id="rId203" Type="http://schemas.openxmlformats.org/officeDocument/2006/relationships/slide" Target="slides/slide197.xml"/><Relationship Id="rId204" Type="http://schemas.openxmlformats.org/officeDocument/2006/relationships/slide" Target="slides/slide198.xml"/><Relationship Id="rId205" Type="http://schemas.openxmlformats.org/officeDocument/2006/relationships/slide" Target="slides/slide199.xml"/><Relationship Id="rId206" Type="http://schemas.openxmlformats.org/officeDocument/2006/relationships/slide" Target="slides/slide200.xml"/><Relationship Id="rId207" Type="http://schemas.openxmlformats.org/officeDocument/2006/relationships/slide" Target="slides/slide201.xml"/><Relationship Id="rId208" Type="http://schemas.openxmlformats.org/officeDocument/2006/relationships/slide" Target="slides/slide202.xml"/><Relationship Id="rId209" Type="http://schemas.openxmlformats.org/officeDocument/2006/relationships/slide" Target="slides/slide203.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80" Type="http://schemas.openxmlformats.org/officeDocument/2006/relationships/slide" Target="slides/slide74.xml"/><Relationship Id="rId81" Type="http://schemas.openxmlformats.org/officeDocument/2006/relationships/slide" Target="slides/slide75.xml"/><Relationship Id="rId82" Type="http://schemas.openxmlformats.org/officeDocument/2006/relationships/slide" Target="slides/slide76.xml"/><Relationship Id="rId83" Type="http://schemas.openxmlformats.org/officeDocument/2006/relationships/slide" Target="slides/slide77.xml"/><Relationship Id="rId84" Type="http://schemas.openxmlformats.org/officeDocument/2006/relationships/slide" Target="slides/slide78.xml"/><Relationship Id="rId85" Type="http://schemas.openxmlformats.org/officeDocument/2006/relationships/slide" Target="slides/slide79.xml"/><Relationship Id="rId86" Type="http://schemas.openxmlformats.org/officeDocument/2006/relationships/slide" Target="slides/slide80.xml"/><Relationship Id="rId87" Type="http://schemas.openxmlformats.org/officeDocument/2006/relationships/slide" Target="slides/slide81.xml"/><Relationship Id="rId88" Type="http://schemas.openxmlformats.org/officeDocument/2006/relationships/slide" Target="slides/slide82.xml"/><Relationship Id="rId89" Type="http://schemas.openxmlformats.org/officeDocument/2006/relationships/slide" Target="slides/slide83.xml"/><Relationship Id="rId180" Type="http://schemas.openxmlformats.org/officeDocument/2006/relationships/slide" Target="slides/slide174.xml"/><Relationship Id="rId181" Type="http://schemas.openxmlformats.org/officeDocument/2006/relationships/slide" Target="slides/slide175.xml"/><Relationship Id="rId182" Type="http://schemas.openxmlformats.org/officeDocument/2006/relationships/slide" Target="slides/slide176.xml"/><Relationship Id="rId183" Type="http://schemas.openxmlformats.org/officeDocument/2006/relationships/slide" Target="slides/slide177.xml"/><Relationship Id="rId184" Type="http://schemas.openxmlformats.org/officeDocument/2006/relationships/slide" Target="slides/slide178.xml"/><Relationship Id="rId185" Type="http://schemas.openxmlformats.org/officeDocument/2006/relationships/slide" Target="slides/slide179.xml"/><Relationship Id="rId186" Type="http://schemas.openxmlformats.org/officeDocument/2006/relationships/slide" Target="slides/slide180.xml"/><Relationship Id="rId187" Type="http://schemas.openxmlformats.org/officeDocument/2006/relationships/slide" Target="slides/slide181.xml"/><Relationship Id="rId188" Type="http://schemas.openxmlformats.org/officeDocument/2006/relationships/slide" Target="slides/slide182.xml"/><Relationship Id="rId189" Type="http://schemas.openxmlformats.org/officeDocument/2006/relationships/slide" Target="slides/slide18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20" Type="http://schemas.openxmlformats.org/officeDocument/2006/relationships/slide" Target="slides/slide114.xml"/><Relationship Id="rId121" Type="http://schemas.openxmlformats.org/officeDocument/2006/relationships/slide" Target="slides/slide115.xml"/><Relationship Id="rId122" Type="http://schemas.openxmlformats.org/officeDocument/2006/relationships/slide" Target="slides/slide116.xml"/><Relationship Id="rId123" Type="http://schemas.openxmlformats.org/officeDocument/2006/relationships/slide" Target="slides/slide117.xml"/><Relationship Id="rId124" Type="http://schemas.openxmlformats.org/officeDocument/2006/relationships/slide" Target="slides/slide118.xml"/><Relationship Id="rId125" Type="http://schemas.openxmlformats.org/officeDocument/2006/relationships/slide" Target="slides/slide119.xml"/><Relationship Id="rId126" Type="http://schemas.openxmlformats.org/officeDocument/2006/relationships/slide" Target="slides/slide120.xml"/><Relationship Id="rId127" Type="http://schemas.openxmlformats.org/officeDocument/2006/relationships/slide" Target="slides/slide121.xml"/><Relationship Id="rId128" Type="http://schemas.openxmlformats.org/officeDocument/2006/relationships/slide" Target="slides/slide122.xml"/><Relationship Id="rId129" Type="http://schemas.openxmlformats.org/officeDocument/2006/relationships/slide" Target="slides/slide123.xml"/><Relationship Id="rId210" Type="http://schemas.openxmlformats.org/officeDocument/2006/relationships/slide" Target="slides/slide204.xml"/><Relationship Id="rId211" Type="http://schemas.openxmlformats.org/officeDocument/2006/relationships/slide" Target="slides/slide205.xml"/><Relationship Id="rId212" Type="http://schemas.openxmlformats.org/officeDocument/2006/relationships/slide" Target="slides/slide206.xml"/><Relationship Id="rId213" Type="http://schemas.openxmlformats.org/officeDocument/2006/relationships/slide" Target="slides/slide207.xml"/><Relationship Id="rId214" Type="http://schemas.openxmlformats.org/officeDocument/2006/relationships/slide" Target="slides/slide208.xml"/><Relationship Id="rId215" Type="http://schemas.openxmlformats.org/officeDocument/2006/relationships/slide" Target="slides/slide209.xml"/><Relationship Id="rId216" Type="http://schemas.openxmlformats.org/officeDocument/2006/relationships/slide" Target="slides/slide210.xml"/><Relationship Id="rId217" Type="http://schemas.openxmlformats.org/officeDocument/2006/relationships/slide" Target="slides/slide211.xml"/><Relationship Id="rId218" Type="http://schemas.openxmlformats.org/officeDocument/2006/relationships/slide" Target="slides/slide212.xml"/><Relationship Id="rId219" Type="http://schemas.openxmlformats.org/officeDocument/2006/relationships/slide" Target="slides/slide213.xml"/><Relationship Id="rId90" Type="http://schemas.openxmlformats.org/officeDocument/2006/relationships/slide" Target="slides/slide84.xml"/><Relationship Id="rId91" Type="http://schemas.openxmlformats.org/officeDocument/2006/relationships/slide" Target="slides/slide85.xml"/><Relationship Id="rId92" Type="http://schemas.openxmlformats.org/officeDocument/2006/relationships/slide" Target="slides/slide86.xml"/><Relationship Id="rId93" Type="http://schemas.openxmlformats.org/officeDocument/2006/relationships/slide" Target="slides/slide87.xml"/><Relationship Id="rId94" Type="http://schemas.openxmlformats.org/officeDocument/2006/relationships/slide" Target="slides/slide88.xml"/><Relationship Id="rId95" Type="http://schemas.openxmlformats.org/officeDocument/2006/relationships/slide" Target="slides/slide89.xml"/><Relationship Id="rId96" Type="http://schemas.openxmlformats.org/officeDocument/2006/relationships/slide" Target="slides/slide90.xml"/><Relationship Id="rId97" Type="http://schemas.openxmlformats.org/officeDocument/2006/relationships/slide" Target="slides/slide91.xml"/><Relationship Id="rId98" Type="http://schemas.openxmlformats.org/officeDocument/2006/relationships/slide" Target="slides/slide92.xml"/><Relationship Id="rId99" Type="http://schemas.openxmlformats.org/officeDocument/2006/relationships/slide" Target="slides/slide93.xml"/><Relationship Id="rId190" Type="http://schemas.openxmlformats.org/officeDocument/2006/relationships/slide" Target="slides/slide184.xml"/><Relationship Id="rId191" Type="http://schemas.openxmlformats.org/officeDocument/2006/relationships/slide" Target="slides/slide185.xml"/><Relationship Id="rId192" Type="http://schemas.openxmlformats.org/officeDocument/2006/relationships/slide" Target="slides/slide186.xml"/><Relationship Id="rId193" Type="http://schemas.openxmlformats.org/officeDocument/2006/relationships/slide" Target="slides/slide187.xml"/><Relationship Id="rId194" Type="http://schemas.openxmlformats.org/officeDocument/2006/relationships/slide" Target="slides/slide188.xml"/><Relationship Id="rId195" Type="http://schemas.openxmlformats.org/officeDocument/2006/relationships/slide" Target="slides/slide189.xml"/><Relationship Id="rId196" Type="http://schemas.openxmlformats.org/officeDocument/2006/relationships/slide" Target="slides/slide190.xml"/><Relationship Id="rId197" Type="http://schemas.openxmlformats.org/officeDocument/2006/relationships/slide" Target="slides/slide191.xml"/><Relationship Id="rId198" Type="http://schemas.openxmlformats.org/officeDocument/2006/relationships/slide" Target="slides/slide192.xml"/><Relationship Id="rId199" Type="http://schemas.openxmlformats.org/officeDocument/2006/relationships/slide" Target="slides/slide19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130" Type="http://schemas.openxmlformats.org/officeDocument/2006/relationships/slide" Target="slides/slide124.xml"/><Relationship Id="rId131" Type="http://schemas.openxmlformats.org/officeDocument/2006/relationships/slide" Target="slides/slide125.xml"/><Relationship Id="rId132" Type="http://schemas.openxmlformats.org/officeDocument/2006/relationships/slide" Target="slides/slide126.xml"/><Relationship Id="rId133" Type="http://schemas.openxmlformats.org/officeDocument/2006/relationships/slide" Target="slides/slide127.xml"/><Relationship Id="rId220" Type="http://schemas.openxmlformats.org/officeDocument/2006/relationships/slide" Target="slides/slide214.xml"/><Relationship Id="rId221" Type="http://schemas.openxmlformats.org/officeDocument/2006/relationships/slide" Target="slides/slide215.xml"/><Relationship Id="rId222" Type="http://schemas.openxmlformats.org/officeDocument/2006/relationships/slide" Target="slides/slide216.xml"/><Relationship Id="rId223" Type="http://schemas.openxmlformats.org/officeDocument/2006/relationships/slide" Target="slides/slide217.xml"/><Relationship Id="rId224" Type="http://schemas.openxmlformats.org/officeDocument/2006/relationships/slide" Target="slides/slide218.xml"/><Relationship Id="rId225" Type="http://schemas.openxmlformats.org/officeDocument/2006/relationships/slide" Target="slides/slide219.xml"/><Relationship Id="rId226" Type="http://schemas.openxmlformats.org/officeDocument/2006/relationships/slide" Target="slides/slide220.xml"/><Relationship Id="rId227" Type="http://schemas.openxmlformats.org/officeDocument/2006/relationships/slide" Target="slides/slide221.xml"/><Relationship Id="rId228" Type="http://schemas.openxmlformats.org/officeDocument/2006/relationships/slide" Target="slides/slide222.xml"/><Relationship Id="rId229" Type="http://schemas.openxmlformats.org/officeDocument/2006/relationships/slide" Target="slides/slide223.xml"/><Relationship Id="rId134" Type="http://schemas.openxmlformats.org/officeDocument/2006/relationships/slide" Target="slides/slide128.xml"/><Relationship Id="rId135" Type="http://schemas.openxmlformats.org/officeDocument/2006/relationships/slide" Target="slides/slide129.xml"/><Relationship Id="rId136" Type="http://schemas.openxmlformats.org/officeDocument/2006/relationships/slide" Target="slides/slide130.xml"/><Relationship Id="rId137" Type="http://schemas.openxmlformats.org/officeDocument/2006/relationships/slide" Target="slides/slide131.xml"/><Relationship Id="rId138" Type="http://schemas.openxmlformats.org/officeDocument/2006/relationships/slide" Target="slides/slide132.xml"/><Relationship Id="rId139" Type="http://schemas.openxmlformats.org/officeDocument/2006/relationships/slide" Target="slides/slide13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40" Type="http://schemas.openxmlformats.org/officeDocument/2006/relationships/slide" Target="slides/slide134.xml"/><Relationship Id="rId141" Type="http://schemas.openxmlformats.org/officeDocument/2006/relationships/slide" Target="slides/slide135.xml"/><Relationship Id="rId142" Type="http://schemas.openxmlformats.org/officeDocument/2006/relationships/slide" Target="slides/slide136.xml"/><Relationship Id="rId143" Type="http://schemas.openxmlformats.org/officeDocument/2006/relationships/slide" Target="slides/slide137.xml"/><Relationship Id="rId144" Type="http://schemas.openxmlformats.org/officeDocument/2006/relationships/slide" Target="slides/slide138.xml"/><Relationship Id="rId145" Type="http://schemas.openxmlformats.org/officeDocument/2006/relationships/slide" Target="slides/slide139.xml"/><Relationship Id="rId146" Type="http://schemas.openxmlformats.org/officeDocument/2006/relationships/slide" Target="slides/slide140.xml"/><Relationship Id="rId147" Type="http://schemas.openxmlformats.org/officeDocument/2006/relationships/slide" Target="slides/slide141.xml"/><Relationship Id="rId148" Type="http://schemas.openxmlformats.org/officeDocument/2006/relationships/slide" Target="slides/slide142.xml"/><Relationship Id="rId149" Type="http://schemas.openxmlformats.org/officeDocument/2006/relationships/slide" Target="slides/slide143.xml"/><Relationship Id="rId230" Type="http://schemas.openxmlformats.org/officeDocument/2006/relationships/slide" Target="slides/slide224.xml"/><Relationship Id="rId231" Type="http://schemas.openxmlformats.org/officeDocument/2006/relationships/slide" Target="slides/slide225.xml"/><Relationship Id="rId232" Type="http://schemas.openxmlformats.org/officeDocument/2006/relationships/slide" Target="slides/slide226.xml"/><Relationship Id="rId233" Type="http://schemas.openxmlformats.org/officeDocument/2006/relationships/slide" Target="slides/slide227.xml"/><Relationship Id="rId234" Type="http://schemas.openxmlformats.org/officeDocument/2006/relationships/slide" Target="slides/slide228.xml"/><Relationship Id="rId235" Type="http://schemas.openxmlformats.org/officeDocument/2006/relationships/slide" Target="slides/slide229.xml"/><Relationship Id="rId236" Type="http://schemas.openxmlformats.org/officeDocument/2006/relationships/slide" Target="slides/slide230.xml"/><Relationship Id="rId237" Type="http://schemas.openxmlformats.org/officeDocument/2006/relationships/slide" Target="slides/slide231.xml"/><Relationship Id="rId238" Type="http://schemas.openxmlformats.org/officeDocument/2006/relationships/slide" Target="slides/slide232.xml"/><Relationship Id="rId239" Type="http://schemas.openxmlformats.org/officeDocument/2006/relationships/slide" Target="slides/slide23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150" Type="http://schemas.openxmlformats.org/officeDocument/2006/relationships/slide" Target="slides/slide144.xml"/><Relationship Id="rId151" Type="http://schemas.openxmlformats.org/officeDocument/2006/relationships/slide" Target="slides/slide145.xml"/><Relationship Id="rId152" Type="http://schemas.openxmlformats.org/officeDocument/2006/relationships/slide" Target="slides/slide146.xml"/><Relationship Id="rId153" Type="http://schemas.openxmlformats.org/officeDocument/2006/relationships/slide" Target="slides/slide147.xml"/><Relationship Id="rId154" Type="http://schemas.openxmlformats.org/officeDocument/2006/relationships/slide" Target="slides/slide148.xml"/><Relationship Id="rId155" Type="http://schemas.openxmlformats.org/officeDocument/2006/relationships/slide" Target="slides/slide149.xml"/><Relationship Id="rId156" Type="http://schemas.openxmlformats.org/officeDocument/2006/relationships/slide" Target="slides/slide150.xml"/><Relationship Id="rId157" Type="http://schemas.openxmlformats.org/officeDocument/2006/relationships/slide" Target="slides/slide151.xml"/><Relationship Id="rId158" Type="http://schemas.openxmlformats.org/officeDocument/2006/relationships/slide" Target="slides/slide152.xml"/><Relationship Id="rId159" Type="http://schemas.openxmlformats.org/officeDocument/2006/relationships/slide" Target="slides/slide153.xml"/><Relationship Id="rId240" Type="http://schemas.openxmlformats.org/officeDocument/2006/relationships/slide" Target="slides/slide234.xml"/><Relationship Id="rId241" Type="http://schemas.openxmlformats.org/officeDocument/2006/relationships/slide" Target="slides/slide235.xml"/><Relationship Id="rId242" Type="http://schemas.openxmlformats.org/officeDocument/2006/relationships/slide" Target="slides/slide236.xml"/><Relationship Id="rId243" Type="http://schemas.openxmlformats.org/officeDocument/2006/relationships/slide" Target="slides/slide237.xml"/><Relationship Id="rId244" Type="http://schemas.openxmlformats.org/officeDocument/2006/relationships/slide" Target="slides/slide238.xml"/><Relationship Id="rId245" Type="http://schemas.openxmlformats.org/officeDocument/2006/relationships/slide" Target="slides/slide239.xml"/><Relationship Id="rId246" Type="http://schemas.openxmlformats.org/officeDocument/2006/relationships/slide" Target="slides/slide240.xml"/><Relationship Id="rId247" Type="http://schemas.openxmlformats.org/officeDocument/2006/relationships/notesMaster" Target="notesMasters/notesMaster1.xml"/><Relationship Id="rId248" Type="http://schemas.openxmlformats.org/officeDocument/2006/relationships/handoutMaster" Target="handoutMasters/handoutMaster1.xml"/><Relationship Id="rId249" Type="http://schemas.openxmlformats.org/officeDocument/2006/relationships/printerSettings" Target="printerSettings/printerSettings1.bin"/><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160" Type="http://schemas.openxmlformats.org/officeDocument/2006/relationships/slide" Target="slides/slide154.xml"/><Relationship Id="rId161" Type="http://schemas.openxmlformats.org/officeDocument/2006/relationships/slide" Target="slides/slide155.xml"/><Relationship Id="rId162" Type="http://schemas.openxmlformats.org/officeDocument/2006/relationships/slide" Target="slides/slide156.xml"/><Relationship Id="rId163" Type="http://schemas.openxmlformats.org/officeDocument/2006/relationships/slide" Target="slides/slide157.xml"/><Relationship Id="rId164" Type="http://schemas.openxmlformats.org/officeDocument/2006/relationships/slide" Target="slides/slide158.xml"/><Relationship Id="rId165" Type="http://schemas.openxmlformats.org/officeDocument/2006/relationships/slide" Target="slides/slide159.xml"/><Relationship Id="rId166" Type="http://schemas.openxmlformats.org/officeDocument/2006/relationships/slide" Target="slides/slide160.xml"/><Relationship Id="rId167" Type="http://schemas.openxmlformats.org/officeDocument/2006/relationships/slide" Target="slides/slide161.xml"/><Relationship Id="rId168" Type="http://schemas.openxmlformats.org/officeDocument/2006/relationships/slide" Target="slides/slide162.xml"/><Relationship Id="rId169" Type="http://schemas.openxmlformats.org/officeDocument/2006/relationships/slide" Target="slides/slide163.xml"/><Relationship Id="rId250" Type="http://schemas.openxmlformats.org/officeDocument/2006/relationships/commentAuthors" Target="commentAuthors.xml"/><Relationship Id="rId251" Type="http://schemas.openxmlformats.org/officeDocument/2006/relationships/presProps" Target="presProps.xml"/><Relationship Id="rId252" Type="http://schemas.openxmlformats.org/officeDocument/2006/relationships/viewProps" Target="viewProps.xml"/><Relationship Id="rId253" Type="http://schemas.openxmlformats.org/officeDocument/2006/relationships/theme" Target="theme/theme1.xml"/><Relationship Id="rId254" Type="http://schemas.openxmlformats.org/officeDocument/2006/relationships/tableStyles" Target="tableStyles.xml"/><Relationship Id="rId255" Type="http://schemas.microsoft.com/office/2015/10/relationships/revisionInfo" Target="revisionInfo.xml"/><Relationship Id="rId100" Type="http://schemas.openxmlformats.org/officeDocument/2006/relationships/slide" Target="slides/slide94.xml"/><Relationship Id="rId101" Type="http://schemas.openxmlformats.org/officeDocument/2006/relationships/slide" Target="slides/slide95.xml"/><Relationship Id="rId102" Type="http://schemas.openxmlformats.org/officeDocument/2006/relationships/slide" Target="slides/slide96.xml"/><Relationship Id="rId103" Type="http://schemas.openxmlformats.org/officeDocument/2006/relationships/slide" Target="slides/slide97.xml"/><Relationship Id="rId104" Type="http://schemas.openxmlformats.org/officeDocument/2006/relationships/slide" Target="slides/slide98.xml"/><Relationship Id="rId105" Type="http://schemas.openxmlformats.org/officeDocument/2006/relationships/slide" Target="slides/slide99.xml"/></Relationships>
</file>

<file path=ppt/comments/comment1.xml><?xml version="1.0" encoding="utf-8"?>
<p:cmLst xmlns:a="http://schemas.openxmlformats.org/drawingml/2006/main" xmlns:r="http://schemas.openxmlformats.org/officeDocument/2006/relationships" xmlns:p="http://schemas.openxmlformats.org/presentationml/2006/main">
  <p:cm authorId="12" dt="2019-05-26T12:03:05.859" idx="7">
    <p:pos x="3702" y="1630"/>
    <p:text>IST</p:text>
    <p:extLst>
      <p:ext uri="{C676402C-5697-4E1C-873F-D02D1690AC5C}">
        <p15:threadingInfo xmlns:p15="http://schemas.microsoft.com/office/powerpoint/2012/main" xmlns="" timeZoneBias="18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461185-2906-8C4B-A172-8FCF0093F1D7}"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D752A883-2322-1845-8016-B5C2EC3E6386}">
      <dgm:prSet phldrT="[Text]" custT="1"/>
      <dgm:spPr/>
      <dgm:t>
        <a:bodyPr/>
        <a:lstStyle/>
        <a:p>
          <a:r>
            <a:rPr lang="pt-BR" sz="2400" b="1" dirty="0">
              <a:solidFill>
                <a:schemeClr val="tx1"/>
              </a:solidFill>
              <a:latin typeface="Garamond" panose="02020404030301010803" pitchFamily="18" charset="0"/>
            </a:rPr>
            <a:t>Pré</a:t>
          </a:r>
        </a:p>
      </dgm:t>
    </dgm:pt>
    <dgm:pt modelId="{157EAF03-6311-B34B-8E02-A0C09532336C}" type="parTrans" cxnId="{36792ECB-66FD-D649-B5C4-882799D369DB}">
      <dgm:prSet/>
      <dgm:spPr/>
      <dgm:t>
        <a:bodyPr/>
        <a:lstStyle/>
        <a:p>
          <a:endParaRPr lang="en-US"/>
        </a:p>
      </dgm:t>
    </dgm:pt>
    <dgm:pt modelId="{0CB068B8-D5C7-A44B-BBEC-4045C6F1B57B}" type="sibTrans" cxnId="{36792ECB-66FD-D649-B5C4-882799D369DB}">
      <dgm:prSet/>
      <dgm:spPr/>
      <dgm:t>
        <a:bodyPr/>
        <a:lstStyle/>
        <a:p>
          <a:endParaRPr lang="en-US"/>
        </a:p>
      </dgm:t>
    </dgm:pt>
    <dgm:pt modelId="{AF022E00-8A23-324D-9085-E2D3E72DC69E}">
      <dgm:prSet phldrT="[Text]" custT="1"/>
      <dgm:spPr/>
      <dgm:t>
        <a:bodyPr/>
        <a:lstStyle/>
        <a:p>
          <a:r>
            <a:rPr lang="pt-BR" sz="2400" b="1" dirty="0">
              <a:solidFill>
                <a:schemeClr val="tx1"/>
              </a:solidFill>
              <a:latin typeface="Garamond" panose="02020404030301010803" pitchFamily="18" charset="0"/>
            </a:rPr>
            <a:t>Exposição</a:t>
          </a:r>
        </a:p>
      </dgm:t>
    </dgm:pt>
    <dgm:pt modelId="{7FEB66FA-0CD9-CF41-A284-C4963EBB7B92}" type="parTrans" cxnId="{C988143B-FABD-1344-A214-25097E3F985F}">
      <dgm:prSet/>
      <dgm:spPr/>
      <dgm:t>
        <a:bodyPr/>
        <a:lstStyle/>
        <a:p>
          <a:endParaRPr lang="en-US"/>
        </a:p>
      </dgm:t>
    </dgm:pt>
    <dgm:pt modelId="{2A50A0F2-7C01-994C-BE0A-FB73C19280C0}" type="sibTrans" cxnId="{C988143B-FABD-1344-A214-25097E3F985F}">
      <dgm:prSet/>
      <dgm:spPr/>
      <dgm:t>
        <a:bodyPr/>
        <a:lstStyle/>
        <a:p>
          <a:endParaRPr lang="en-US"/>
        </a:p>
      </dgm:t>
    </dgm:pt>
    <dgm:pt modelId="{513B577F-2DA0-8042-BE7E-60DD71D0DAE3}">
      <dgm:prSet phldrT="[Text]" custT="1"/>
      <dgm:spPr/>
      <dgm:t>
        <a:bodyPr/>
        <a:lstStyle/>
        <a:p>
          <a:pPr>
            <a:buFontTx/>
            <a:buNone/>
          </a:pPr>
          <a:r>
            <a:rPr lang="pt-BR" sz="2400" b="1" kern="1200" dirty="0">
              <a:solidFill>
                <a:prstClr val="black">
                  <a:hueOff val="0"/>
                  <a:satOff val="0"/>
                  <a:lumOff val="0"/>
                  <a:alphaOff val="0"/>
                </a:prstClr>
              </a:solidFill>
              <a:latin typeface="Garamond" panose="02020404030301010803" pitchFamily="18" charset="0"/>
            </a:rPr>
            <a:t>Atividade que pode levar à </a:t>
          </a:r>
          <a:br>
            <a:rPr lang="pt-BR" sz="2400" b="1" kern="1200" dirty="0">
              <a:solidFill>
                <a:prstClr val="black">
                  <a:hueOff val="0"/>
                  <a:satOff val="0"/>
                  <a:lumOff val="0"/>
                  <a:alphaOff val="0"/>
                </a:prstClr>
              </a:solidFill>
              <a:latin typeface="Garamond" panose="02020404030301010803" pitchFamily="18" charset="0"/>
            </a:rPr>
          </a:br>
          <a:r>
            <a:rPr lang="pt-BR" sz="2400" b="1" kern="1200" dirty="0">
              <a:solidFill>
                <a:prstClr val="black">
                  <a:hueOff val="0"/>
                  <a:satOff val="0"/>
                  <a:lumOff val="0"/>
                  <a:alphaOff val="0"/>
                </a:prstClr>
              </a:solidFill>
              <a:latin typeface="Garamond" panose="02020404030301010803" pitchFamily="18" charset="0"/>
            </a:rPr>
            <a:t>infecção pelo HIV</a:t>
          </a:r>
        </a:p>
      </dgm:t>
    </dgm:pt>
    <dgm:pt modelId="{5D83FD1D-F7EE-944F-9E5D-D71F839AF954}" type="parTrans" cxnId="{F0BF9AEE-8655-8347-8082-D008393BD0BA}">
      <dgm:prSet/>
      <dgm:spPr/>
      <dgm:t>
        <a:bodyPr/>
        <a:lstStyle/>
        <a:p>
          <a:endParaRPr lang="en-US"/>
        </a:p>
      </dgm:t>
    </dgm:pt>
    <dgm:pt modelId="{D3A1F9C6-E735-3A41-86EA-B785BF496FA5}" type="sibTrans" cxnId="{F0BF9AEE-8655-8347-8082-D008393BD0BA}">
      <dgm:prSet/>
      <dgm:spPr/>
      <dgm:t>
        <a:bodyPr/>
        <a:lstStyle/>
        <a:p>
          <a:endParaRPr lang="en-US"/>
        </a:p>
      </dgm:t>
    </dgm:pt>
    <dgm:pt modelId="{E160B518-A849-2A45-860C-1719F4EE5CD5}">
      <dgm:prSet phldrT="[Text]" custT="1"/>
      <dgm:spPr/>
      <dgm:t>
        <a:bodyPr/>
        <a:lstStyle/>
        <a:p>
          <a:r>
            <a:rPr lang="pt-BR" sz="2400" b="1" dirty="0">
              <a:solidFill>
                <a:schemeClr val="tx1"/>
              </a:solidFill>
              <a:latin typeface="Garamond" panose="02020404030301010803" pitchFamily="18" charset="0"/>
            </a:rPr>
            <a:t>Profilaxia</a:t>
          </a:r>
        </a:p>
      </dgm:t>
    </dgm:pt>
    <dgm:pt modelId="{ED4EF34A-3B1A-EC4A-9DCC-1EB19CCC65D6}" type="parTrans" cxnId="{0B3D17F3-14D2-704F-86F4-4514CF264370}">
      <dgm:prSet/>
      <dgm:spPr/>
      <dgm:t>
        <a:bodyPr/>
        <a:lstStyle/>
        <a:p>
          <a:endParaRPr lang="en-US"/>
        </a:p>
      </dgm:t>
    </dgm:pt>
    <dgm:pt modelId="{E0F6F1B0-0D82-244F-B14C-891628753003}" type="sibTrans" cxnId="{0B3D17F3-14D2-704F-86F4-4514CF264370}">
      <dgm:prSet/>
      <dgm:spPr/>
      <dgm:t>
        <a:bodyPr/>
        <a:lstStyle/>
        <a:p>
          <a:endParaRPr lang="en-US"/>
        </a:p>
      </dgm:t>
    </dgm:pt>
    <dgm:pt modelId="{E7243A6A-23D0-6345-99D6-69814A17D4D0}">
      <dgm:prSet phldrT="[Text]" custT="1"/>
      <dgm:spPr/>
      <dgm:t>
        <a:bodyPr/>
        <a:lstStyle/>
        <a:p>
          <a:pPr>
            <a:buFontTx/>
            <a:buNone/>
          </a:pPr>
          <a:r>
            <a:rPr lang="pt-BR" sz="2400" b="1" dirty="0">
              <a:latin typeface="Garamond" panose="02020404030301010803" pitchFamily="18" charset="0"/>
            </a:rPr>
            <a:t>Prevenção</a:t>
          </a:r>
        </a:p>
      </dgm:t>
    </dgm:pt>
    <dgm:pt modelId="{0E61D44F-2D50-604F-AF02-ECB82B445992}" type="parTrans" cxnId="{99759432-D9C2-DA47-9E55-4A0DC16F815C}">
      <dgm:prSet/>
      <dgm:spPr/>
      <dgm:t>
        <a:bodyPr/>
        <a:lstStyle/>
        <a:p>
          <a:endParaRPr lang="en-US"/>
        </a:p>
      </dgm:t>
    </dgm:pt>
    <dgm:pt modelId="{C3008774-CCF2-FE47-B650-DA4004108187}" type="sibTrans" cxnId="{99759432-D9C2-DA47-9E55-4A0DC16F815C}">
      <dgm:prSet/>
      <dgm:spPr/>
      <dgm:t>
        <a:bodyPr/>
        <a:lstStyle/>
        <a:p>
          <a:endParaRPr lang="en-US"/>
        </a:p>
      </dgm:t>
    </dgm:pt>
    <dgm:pt modelId="{CDFE37BD-886B-2C49-938A-D06BD580A071}">
      <dgm:prSet phldrT="[Text]" custT="1"/>
      <dgm:spPr/>
      <dgm:t>
        <a:bodyPr/>
        <a:lstStyle/>
        <a:p>
          <a:pPr>
            <a:buFontTx/>
            <a:buNone/>
          </a:pPr>
          <a:r>
            <a:rPr lang="pt-BR" sz="2400" b="1" dirty="0">
              <a:latin typeface="Garamond" panose="02020404030301010803" pitchFamily="18" charset="0"/>
            </a:rPr>
            <a:t>Antes</a:t>
          </a:r>
        </a:p>
      </dgm:t>
    </dgm:pt>
    <dgm:pt modelId="{A6DD2702-2A72-204F-9B0B-EA9479DFF257}" type="sibTrans" cxnId="{A7BFD193-DFB6-C643-931E-8DDEC7A56260}">
      <dgm:prSet/>
      <dgm:spPr/>
      <dgm:t>
        <a:bodyPr/>
        <a:lstStyle/>
        <a:p>
          <a:endParaRPr lang="en-US"/>
        </a:p>
      </dgm:t>
    </dgm:pt>
    <dgm:pt modelId="{C9F16C7C-226C-BA4F-83AB-EB9CAD4603DB}" type="parTrans" cxnId="{A7BFD193-DFB6-C643-931E-8DDEC7A56260}">
      <dgm:prSet/>
      <dgm:spPr/>
      <dgm:t>
        <a:bodyPr/>
        <a:lstStyle/>
        <a:p>
          <a:endParaRPr lang="en-US"/>
        </a:p>
      </dgm:t>
    </dgm:pt>
    <dgm:pt modelId="{CE0B44DC-FB00-7947-B7DB-57B1E85768F0}" type="pres">
      <dgm:prSet presAssocID="{1C461185-2906-8C4B-A172-8FCF0093F1D7}" presName="Name0" presStyleCnt="0">
        <dgm:presLayoutVars>
          <dgm:dir/>
          <dgm:animLvl val="lvl"/>
          <dgm:resizeHandles val="exact"/>
        </dgm:presLayoutVars>
      </dgm:prSet>
      <dgm:spPr/>
      <dgm:t>
        <a:bodyPr/>
        <a:lstStyle/>
        <a:p>
          <a:endParaRPr lang="pt-BR"/>
        </a:p>
      </dgm:t>
    </dgm:pt>
    <dgm:pt modelId="{FF99E9D4-B6F5-D046-87E7-CD45584ECC31}" type="pres">
      <dgm:prSet presAssocID="{D752A883-2322-1845-8016-B5C2EC3E6386}" presName="linNode" presStyleCnt="0"/>
      <dgm:spPr/>
    </dgm:pt>
    <dgm:pt modelId="{8F375765-1DCA-4544-9C29-60EB052754A0}" type="pres">
      <dgm:prSet presAssocID="{D752A883-2322-1845-8016-B5C2EC3E6386}" presName="parentText" presStyleLbl="node1" presStyleIdx="0" presStyleCnt="3" custScaleX="71542" custLinFactNeighborY="-1721">
        <dgm:presLayoutVars>
          <dgm:chMax val="1"/>
          <dgm:bulletEnabled val="1"/>
        </dgm:presLayoutVars>
      </dgm:prSet>
      <dgm:spPr/>
      <dgm:t>
        <a:bodyPr/>
        <a:lstStyle/>
        <a:p>
          <a:endParaRPr lang="pt-BR"/>
        </a:p>
      </dgm:t>
    </dgm:pt>
    <dgm:pt modelId="{01916A8E-4680-9E4E-A7D5-E5FB4975EA86}" type="pres">
      <dgm:prSet presAssocID="{D752A883-2322-1845-8016-B5C2EC3E6386}" presName="descendantText" presStyleLbl="alignAccFollowNode1" presStyleIdx="0" presStyleCnt="3" custScaleX="116121">
        <dgm:presLayoutVars>
          <dgm:bulletEnabled val="1"/>
        </dgm:presLayoutVars>
      </dgm:prSet>
      <dgm:spPr/>
      <dgm:t>
        <a:bodyPr/>
        <a:lstStyle/>
        <a:p>
          <a:endParaRPr lang="pt-BR"/>
        </a:p>
      </dgm:t>
    </dgm:pt>
    <dgm:pt modelId="{AAA843C3-073A-E14B-9DAA-1158AC8BF0A3}" type="pres">
      <dgm:prSet presAssocID="{0CB068B8-D5C7-A44B-BBEC-4045C6F1B57B}" presName="sp" presStyleCnt="0"/>
      <dgm:spPr/>
    </dgm:pt>
    <dgm:pt modelId="{A70D77DD-49EA-DE46-8064-F3AD194B03CC}" type="pres">
      <dgm:prSet presAssocID="{AF022E00-8A23-324D-9085-E2D3E72DC69E}" presName="linNode" presStyleCnt="0"/>
      <dgm:spPr/>
    </dgm:pt>
    <dgm:pt modelId="{48766219-26BF-2242-8D14-68865AB17075}" type="pres">
      <dgm:prSet presAssocID="{AF022E00-8A23-324D-9085-E2D3E72DC69E}" presName="parentText" presStyleLbl="node1" presStyleIdx="1" presStyleCnt="3" custScaleX="71542" custScaleY="123214">
        <dgm:presLayoutVars>
          <dgm:chMax val="1"/>
          <dgm:bulletEnabled val="1"/>
        </dgm:presLayoutVars>
      </dgm:prSet>
      <dgm:spPr/>
      <dgm:t>
        <a:bodyPr/>
        <a:lstStyle/>
        <a:p>
          <a:endParaRPr lang="pt-BR"/>
        </a:p>
      </dgm:t>
    </dgm:pt>
    <dgm:pt modelId="{467C671A-53FA-524A-AEF3-62E967A94B7B}" type="pres">
      <dgm:prSet presAssocID="{AF022E00-8A23-324D-9085-E2D3E72DC69E}" presName="descendantText" presStyleLbl="alignAccFollowNode1" presStyleIdx="1" presStyleCnt="3" custScaleX="116121" custScaleY="147745">
        <dgm:presLayoutVars>
          <dgm:bulletEnabled val="1"/>
        </dgm:presLayoutVars>
      </dgm:prSet>
      <dgm:spPr/>
      <dgm:t>
        <a:bodyPr/>
        <a:lstStyle/>
        <a:p>
          <a:endParaRPr lang="pt-BR"/>
        </a:p>
      </dgm:t>
    </dgm:pt>
    <dgm:pt modelId="{1BE6EA46-F38F-EA48-B756-F0CB02446CCD}" type="pres">
      <dgm:prSet presAssocID="{2A50A0F2-7C01-994C-BE0A-FB73C19280C0}" presName="sp" presStyleCnt="0"/>
      <dgm:spPr/>
    </dgm:pt>
    <dgm:pt modelId="{D49D6F0D-CD75-424E-92B0-819C4BC47E9B}" type="pres">
      <dgm:prSet presAssocID="{E160B518-A849-2A45-860C-1719F4EE5CD5}" presName="linNode" presStyleCnt="0"/>
      <dgm:spPr/>
    </dgm:pt>
    <dgm:pt modelId="{EF000759-0CFF-584C-87E7-B053AFD27EC3}" type="pres">
      <dgm:prSet presAssocID="{E160B518-A849-2A45-860C-1719F4EE5CD5}" presName="parentText" presStyleLbl="node1" presStyleIdx="2" presStyleCnt="3" custScaleX="71542">
        <dgm:presLayoutVars>
          <dgm:chMax val="1"/>
          <dgm:bulletEnabled val="1"/>
        </dgm:presLayoutVars>
      </dgm:prSet>
      <dgm:spPr/>
      <dgm:t>
        <a:bodyPr/>
        <a:lstStyle/>
        <a:p>
          <a:endParaRPr lang="pt-BR"/>
        </a:p>
      </dgm:t>
    </dgm:pt>
    <dgm:pt modelId="{6C959FAA-B63F-C948-B646-75E4FDB259D3}" type="pres">
      <dgm:prSet presAssocID="{E160B518-A849-2A45-860C-1719F4EE5CD5}" presName="descendantText" presStyleLbl="alignAccFollowNode1" presStyleIdx="2" presStyleCnt="3" custScaleX="116121">
        <dgm:presLayoutVars>
          <dgm:bulletEnabled val="1"/>
        </dgm:presLayoutVars>
      </dgm:prSet>
      <dgm:spPr/>
      <dgm:t>
        <a:bodyPr/>
        <a:lstStyle/>
        <a:p>
          <a:endParaRPr lang="pt-BR"/>
        </a:p>
      </dgm:t>
    </dgm:pt>
  </dgm:ptLst>
  <dgm:cxnLst>
    <dgm:cxn modelId="{F192D257-5F86-B14C-9F99-43F608301E1A}" type="presOf" srcId="{513B577F-2DA0-8042-BE7E-60DD71D0DAE3}" destId="{467C671A-53FA-524A-AEF3-62E967A94B7B}" srcOrd="0" destOrd="0" presId="urn:microsoft.com/office/officeart/2005/8/layout/vList5"/>
    <dgm:cxn modelId="{93B1E79D-A081-E844-9EAB-07A7556144B5}" type="presOf" srcId="{AF022E00-8A23-324D-9085-E2D3E72DC69E}" destId="{48766219-26BF-2242-8D14-68865AB17075}" srcOrd="0" destOrd="0" presId="urn:microsoft.com/office/officeart/2005/8/layout/vList5"/>
    <dgm:cxn modelId="{D11F78F5-2A82-1745-B38D-F20594707624}" type="presOf" srcId="{D752A883-2322-1845-8016-B5C2EC3E6386}" destId="{8F375765-1DCA-4544-9C29-60EB052754A0}" srcOrd="0" destOrd="0" presId="urn:microsoft.com/office/officeart/2005/8/layout/vList5"/>
    <dgm:cxn modelId="{0B3D17F3-14D2-704F-86F4-4514CF264370}" srcId="{1C461185-2906-8C4B-A172-8FCF0093F1D7}" destId="{E160B518-A849-2A45-860C-1719F4EE5CD5}" srcOrd="2" destOrd="0" parTransId="{ED4EF34A-3B1A-EC4A-9DCC-1EB19CCC65D6}" sibTransId="{E0F6F1B0-0D82-244F-B14C-891628753003}"/>
    <dgm:cxn modelId="{54C1F05F-626F-A741-B08E-191465F6FDE3}" type="presOf" srcId="{E7243A6A-23D0-6345-99D6-69814A17D4D0}" destId="{6C959FAA-B63F-C948-B646-75E4FDB259D3}" srcOrd="0" destOrd="0" presId="urn:microsoft.com/office/officeart/2005/8/layout/vList5"/>
    <dgm:cxn modelId="{A7BFD193-DFB6-C643-931E-8DDEC7A56260}" srcId="{D752A883-2322-1845-8016-B5C2EC3E6386}" destId="{CDFE37BD-886B-2C49-938A-D06BD580A071}" srcOrd="0" destOrd="0" parTransId="{C9F16C7C-226C-BA4F-83AB-EB9CAD4603DB}" sibTransId="{A6DD2702-2A72-204F-9B0B-EA9479DFF257}"/>
    <dgm:cxn modelId="{F0BF9AEE-8655-8347-8082-D008393BD0BA}" srcId="{AF022E00-8A23-324D-9085-E2D3E72DC69E}" destId="{513B577F-2DA0-8042-BE7E-60DD71D0DAE3}" srcOrd="0" destOrd="0" parTransId="{5D83FD1D-F7EE-944F-9E5D-D71F839AF954}" sibTransId="{D3A1F9C6-E735-3A41-86EA-B785BF496FA5}"/>
    <dgm:cxn modelId="{63850F62-EB15-9D41-A6CD-A7821947E544}" type="presOf" srcId="{1C461185-2906-8C4B-A172-8FCF0093F1D7}" destId="{CE0B44DC-FB00-7947-B7DB-57B1E85768F0}" srcOrd="0" destOrd="0" presId="urn:microsoft.com/office/officeart/2005/8/layout/vList5"/>
    <dgm:cxn modelId="{C988143B-FABD-1344-A214-25097E3F985F}" srcId="{1C461185-2906-8C4B-A172-8FCF0093F1D7}" destId="{AF022E00-8A23-324D-9085-E2D3E72DC69E}" srcOrd="1" destOrd="0" parTransId="{7FEB66FA-0CD9-CF41-A284-C4963EBB7B92}" sibTransId="{2A50A0F2-7C01-994C-BE0A-FB73C19280C0}"/>
    <dgm:cxn modelId="{99759432-D9C2-DA47-9E55-4A0DC16F815C}" srcId="{E160B518-A849-2A45-860C-1719F4EE5CD5}" destId="{E7243A6A-23D0-6345-99D6-69814A17D4D0}" srcOrd="0" destOrd="0" parTransId="{0E61D44F-2D50-604F-AF02-ECB82B445992}" sibTransId="{C3008774-CCF2-FE47-B650-DA4004108187}"/>
    <dgm:cxn modelId="{36792ECB-66FD-D649-B5C4-882799D369DB}" srcId="{1C461185-2906-8C4B-A172-8FCF0093F1D7}" destId="{D752A883-2322-1845-8016-B5C2EC3E6386}" srcOrd="0" destOrd="0" parTransId="{157EAF03-6311-B34B-8E02-A0C09532336C}" sibTransId="{0CB068B8-D5C7-A44B-BBEC-4045C6F1B57B}"/>
    <dgm:cxn modelId="{0900E5B2-9558-D44A-8C6D-0A49A7CE2FAC}" type="presOf" srcId="{E160B518-A849-2A45-860C-1719F4EE5CD5}" destId="{EF000759-0CFF-584C-87E7-B053AFD27EC3}" srcOrd="0" destOrd="0" presId="urn:microsoft.com/office/officeart/2005/8/layout/vList5"/>
    <dgm:cxn modelId="{1D9E439E-55BD-8544-8C7C-C7AE0547379F}" type="presOf" srcId="{CDFE37BD-886B-2C49-938A-D06BD580A071}" destId="{01916A8E-4680-9E4E-A7D5-E5FB4975EA86}" srcOrd="0" destOrd="0" presId="urn:microsoft.com/office/officeart/2005/8/layout/vList5"/>
    <dgm:cxn modelId="{81D33E78-2284-3745-86AC-7C808B3972ED}" type="presParOf" srcId="{CE0B44DC-FB00-7947-B7DB-57B1E85768F0}" destId="{FF99E9D4-B6F5-D046-87E7-CD45584ECC31}" srcOrd="0" destOrd="0" presId="urn:microsoft.com/office/officeart/2005/8/layout/vList5"/>
    <dgm:cxn modelId="{4FA1C18D-45CC-824A-B492-C529E640E447}" type="presParOf" srcId="{FF99E9D4-B6F5-D046-87E7-CD45584ECC31}" destId="{8F375765-1DCA-4544-9C29-60EB052754A0}" srcOrd="0" destOrd="0" presId="urn:microsoft.com/office/officeart/2005/8/layout/vList5"/>
    <dgm:cxn modelId="{AE1A014D-3751-4640-A477-1F76264067F4}" type="presParOf" srcId="{FF99E9D4-B6F5-D046-87E7-CD45584ECC31}" destId="{01916A8E-4680-9E4E-A7D5-E5FB4975EA86}" srcOrd="1" destOrd="0" presId="urn:microsoft.com/office/officeart/2005/8/layout/vList5"/>
    <dgm:cxn modelId="{42614FA0-BE08-3848-8ADA-2F7BA1DD556D}" type="presParOf" srcId="{CE0B44DC-FB00-7947-B7DB-57B1E85768F0}" destId="{AAA843C3-073A-E14B-9DAA-1158AC8BF0A3}" srcOrd="1" destOrd="0" presId="urn:microsoft.com/office/officeart/2005/8/layout/vList5"/>
    <dgm:cxn modelId="{E9544A24-F867-0F43-8B51-5ABB89115984}" type="presParOf" srcId="{CE0B44DC-FB00-7947-B7DB-57B1E85768F0}" destId="{A70D77DD-49EA-DE46-8064-F3AD194B03CC}" srcOrd="2" destOrd="0" presId="urn:microsoft.com/office/officeart/2005/8/layout/vList5"/>
    <dgm:cxn modelId="{F28E1772-309E-D546-AFEC-22EDAA13ECA6}" type="presParOf" srcId="{A70D77DD-49EA-DE46-8064-F3AD194B03CC}" destId="{48766219-26BF-2242-8D14-68865AB17075}" srcOrd="0" destOrd="0" presId="urn:microsoft.com/office/officeart/2005/8/layout/vList5"/>
    <dgm:cxn modelId="{F4228028-9787-6E4D-A438-1AC776DA16AF}" type="presParOf" srcId="{A70D77DD-49EA-DE46-8064-F3AD194B03CC}" destId="{467C671A-53FA-524A-AEF3-62E967A94B7B}" srcOrd="1" destOrd="0" presId="urn:microsoft.com/office/officeart/2005/8/layout/vList5"/>
    <dgm:cxn modelId="{5FB0B2CD-1575-1C45-B430-FFD0D56C2500}" type="presParOf" srcId="{CE0B44DC-FB00-7947-B7DB-57B1E85768F0}" destId="{1BE6EA46-F38F-EA48-B756-F0CB02446CCD}" srcOrd="3" destOrd="0" presId="urn:microsoft.com/office/officeart/2005/8/layout/vList5"/>
    <dgm:cxn modelId="{C48DF494-DBAE-9449-9E08-83E2D11E5B34}" type="presParOf" srcId="{CE0B44DC-FB00-7947-B7DB-57B1E85768F0}" destId="{D49D6F0D-CD75-424E-92B0-819C4BC47E9B}" srcOrd="4" destOrd="0" presId="urn:microsoft.com/office/officeart/2005/8/layout/vList5"/>
    <dgm:cxn modelId="{FB325E72-4783-7149-B785-D51B1E4C07C5}" type="presParOf" srcId="{D49D6F0D-CD75-424E-92B0-819C4BC47E9B}" destId="{EF000759-0CFF-584C-87E7-B053AFD27EC3}" srcOrd="0" destOrd="0" presId="urn:microsoft.com/office/officeart/2005/8/layout/vList5"/>
    <dgm:cxn modelId="{DEFF621A-9AB8-5F4D-B980-181D337EE73E}" type="presParOf" srcId="{D49D6F0D-CD75-424E-92B0-819C4BC47E9B}" destId="{6C959FAA-B63F-C948-B646-75E4FDB259D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CAEC2B-06CE-2943-84FE-FBAE9A81FE90}"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B783D7B8-7D41-094B-8E3B-A4CAC2DB5E7C}" type="pres">
      <dgm:prSet presAssocID="{DECAEC2B-06CE-2943-84FE-FBAE9A81FE90}" presName="Name0" presStyleCnt="0">
        <dgm:presLayoutVars>
          <dgm:dir/>
          <dgm:animLvl val="lvl"/>
          <dgm:resizeHandles val="exact"/>
        </dgm:presLayoutVars>
      </dgm:prSet>
      <dgm:spPr/>
      <dgm:t>
        <a:bodyPr/>
        <a:lstStyle/>
        <a:p>
          <a:endParaRPr lang="pt-BR"/>
        </a:p>
      </dgm:t>
    </dgm:pt>
  </dgm:ptLst>
  <dgm:cxnLst>
    <dgm:cxn modelId="{F86FFB1D-4888-A44A-819F-523A785C18C7}" type="presOf" srcId="{DECAEC2B-06CE-2943-84FE-FBAE9A81FE90}" destId="{B783D7B8-7D41-094B-8E3B-A4CAC2DB5E7C}" srcOrd="0"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916A8E-4680-9E4E-A7D5-E5FB4975EA86}">
      <dsp:nvSpPr>
        <dsp:cNvPr id="0" name=""/>
        <dsp:cNvSpPr/>
      </dsp:nvSpPr>
      <dsp:spPr>
        <a:xfrm rot="5400000">
          <a:off x="4601702" y="-2557189"/>
          <a:ext cx="482641" cy="571971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FontTx/>
            <a:buChar char="••"/>
          </a:pPr>
          <a:r>
            <a:rPr lang="pt-BR" sz="2400" b="1" kern="1200" dirty="0">
              <a:latin typeface="Garamond" panose="02020404030301010803" pitchFamily="18" charset="0"/>
            </a:rPr>
            <a:t>Antes</a:t>
          </a:r>
        </a:p>
      </dsp:txBody>
      <dsp:txXfrm rot="-5400000">
        <a:off x="1983168" y="84906"/>
        <a:ext cx="5696150" cy="435519"/>
      </dsp:txXfrm>
    </dsp:sp>
    <dsp:sp modelId="{8F375765-1DCA-4544-9C29-60EB052754A0}">
      <dsp:nvSpPr>
        <dsp:cNvPr id="0" name=""/>
        <dsp:cNvSpPr/>
      </dsp:nvSpPr>
      <dsp:spPr>
        <a:xfrm>
          <a:off x="969" y="0"/>
          <a:ext cx="1982197" cy="60330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pt-BR" sz="2400" b="1" kern="1200" dirty="0">
              <a:solidFill>
                <a:schemeClr val="tx1"/>
              </a:solidFill>
              <a:latin typeface="Garamond" panose="02020404030301010803" pitchFamily="18" charset="0"/>
            </a:rPr>
            <a:t>Pré</a:t>
          </a:r>
        </a:p>
      </dsp:txBody>
      <dsp:txXfrm>
        <a:off x="30420" y="29451"/>
        <a:ext cx="1923295" cy="544399"/>
      </dsp:txXfrm>
    </dsp:sp>
    <dsp:sp modelId="{467C671A-53FA-524A-AEF3-62E967A94B7B}">
      <dsp:nvSpPr>
        <dsp:cNvPr id="0" name=""/>
        <dsp:cNvSpPr/>
      </dsp:nvSpPr>
      <dsp:spPr>
        <a:xfrm rot="5400000">
          <a:off x="4486483" y="-1853698"/>
          <a:ext cx="713078" cy="571971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FontTx/>
            <a:buChar char="••"/>
          </a:pPr>
          <a:r>
            <a:rPr lang="pt-BR" sz="2400" b="1" kern="1200" dirty="0">
              <a:solidFill>
                <a:prstClr val="black">
                  <a:hueOff val="0"/>
                  <a:satOff val="0"/>
                  <a:lumOff val="0"/>
                  <a:alphaOff val="0"/>
                </a:prstClr>
              </a:solidFill>
              <a:latin typeface="Garamond" panose="02020404030301010803" pitchFamily="18" charset="0"/>
            </a:rPr>
            <a:t>Atividade que pode levar à </a:t>
          </a:r>
          <a:br>
            <a:rPr lang="pt-BR" sz="2400" b="1" kern="1200" dirty="0">
              <a:solidFill>
                <a:prstClr val="black">
                  <a:hueOff val="0"/>
                  <a:satOff val="0"/>
                  <a:lumOff val="0"/>
                  <a:alphaOff val="0"/>
                </a:prstClr>
              </a:solidFill>
              <a:latin typeface="Garamond" panose="02020404030301010803" pitchFamily="18" charset="0"/>
            </a:rPr>
          </a:br>
          <a:r>
            <a:rPr lang="pt-BR" sz="2400" b="1" kern="1200" dirty="0">
              <a:solidFill>
                <a:prstClr val="black">
                  <a:hueOff val="0"/>
                  <a:satOff val="0"/>
                  <a:lumOff val="0"/>
                  <a:alphaOff val="0"/>
                </a:prstClr>
              </a:solidFill>
              <a:latin typeface="Garamond" panose="02020404030301010803" pitchFamily="18" charset="0"/>
            </a:rPr>
            <a:t>infecção pelo HIV</a:t>
          </a:r>
        </a:p>
      </dsp:txBody>
      <dsp:txXfrm rot="-5400000">
        <a:off x="1983167" y="684428"/>
        <a:ext cx="5684901" cy="643458"/>
      </dsp:txXfrm>
    </dsp:sp>
    <dsp:sp modelId="{48766219-26BF-2242-8D14-68865AB17075}">
      <dsp:nvSpPr>
        <dsp:cNvPr id="0" name=""/>
        <dsp:cNvSpPr/>
      </dsp:nvSpPr>
      <dsp:spPr>
        <a:xfrm>
          <a:off x="969" y="634481"/>
          <a:ext cx="1982197" cy="74335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pt-BR" sz="2400" b="1" kern="1200" dirty="0">
              <a:solidFill>
                <a:schemeClr val="tx1"/>
              </a:solidFill>
              <a:latin typeface="Garamond" panose="02020404030301010803" pitchFamily="18" charset="0"/>
            </a:rPr>
            <a:t>Exposição</a:t>
          </a:r>
        </a:p>
      </dsp:txBody>
      <dsp:txXfrm>
        <a:off x="37256" y="670768"/>
        <a:ext cx="1909623" cy="670777"/>
      </dsp:txXfrm>
    </dsp:sp>
    <dsp:sp modelId="{6C959FAA-B63F-C948-B646-75E4FDB259D3}">
      <dsp:nvSpPr>
        <dsp:cNvPr id="0" name=""/>
        <dsp:cNvSpPr/>
      </dsp:nvSpPr>
      <dsp:spPr>
        <a:xfrm rot="5400000">
          <a:off x="4601702" y="-1150206"/>
          <a:ext cx="482641" cy="5719711"/>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FontTx/>
            <a:buChar char="••"/>
          </a:pPr>
          <a:r>
            <a:rPr lang="pt-BR" sz="2400" b="1" kern="1200" dirty="0">
              <a:latin typeface="Garamond" panose="02020404030301010803" pitchFamily="18" charset="0"/>
            </a:rPr>
            <a:t>Prevenção</a:t>
          </a:r>
        </a:p>
      </dsp:txBody>
      <dsp:txXfrm rot="-5400000">
        <a:off x="1983168" y="1491889"/>
        <a:ext cx="5696150" cy="435519"/>
      </dsp:txXfrm>
    </dsp:sp>
    <dsp:sp modelId="{EF000759-0CFF-584C-87E7-B053AFD27EC3}">
      <dsp:nvSpPr>
        <dsp:cNvPr id="0" name=""/>
        <dsp:cNvSpPr/>
      </dsp:nvSpPr>
      <dsp:spPr>
        <a:xfrm>
          <a:off x="969" y="1407998"/>
          <a:ext cx="1982197" cy="60330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pt-BR" sz="2400" b="1" kern="1200" dirty="0">
              <a:solidFill>
                <a:schemeClr val="tx1"/>
              </a:solidFill>
              <a:latin typeface="Garamond" panose="02020404030301010803" pitchFamily="18" charset="0"/>
            </a:rPr>
            <a:t>Profilaxia</a:t>
          </a:r>
        </a:p>
      </dsp:txBody>
      <dsp:txXfrm>
        <a:off x="30420" y="1437449"/>
        <a:ext cx="1923295" cy="5443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4" tIns="46586" rIns="93174" bIns="46586"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4" tIns="46586" rIns="93174" bIns="46586" rtlCol="0"/>
          <a:lstStyle>
            <a:lvl1pPr algn="r">
              <a:defRPr sz="1200"/>
            </a:lvl1pPr>
          </a:lstStyle>
          <a:p>
            <a:fld id="{00185325-274C-3146-8EC1-708D6CD43A9A}" type="datetimeFigureOut">
              <a:rPr lang="en-US" smtClean="0"/>
              <a:pPr/>
              <a:t>8/12/19</a:t>
            </a:fld>
            <a:endParaRPr lang="pt-BR"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4" tIns="46586" rIns="93174" bIns="4658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4" tIns="46586" rIns="93174" bIns="46586" rtlCol="0" anchor="b"/>
          <a:lstStyle>
            <a:lvl1pPr algn="r">
              <a:defRPr sz="1200"/>
            </a:lvl1pPr>
          </a:lstStyle>
          <a:p>
            <a:fld id="{B39196DC-7CA6-2741-B5B0-5964383A130A}" type="slidenum">
              <a:rPr lang="en-US" smtClean="0"/>
              <a:pPr/>
              <a:t>‹#›</a:t>
            </a:fld>
            <a:endParaRPr lang="pt-BR" dirty="0"/>
          </a:p>
        </p:txBody>
      </p:sp>
    </p:spTree>
    <p:extLst>
      <p:ext uri="{BB962C8B-B14F-4D97-AF65-F5344CB8AC3E}">
        <p14:creationId xmlns:p14="http://schemas.microsoft.com/office/powerpoint/2010/main" val="28661214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4" tIns="46586" rIns="93174" bIns="46586"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4" tIns="46586" rIns="93174" bIns="46586" rtlCol="0"/>
          <a:lstStyle>
            <a:lvl1pPr algn="r">
              <a:defRPr sz="1200"/>
            </a:lvl1pPr>
          </a:lstStyle>
          <a:p>
            <a:fld id="{F3C28ACE-4995-3945-BE56-50288A81E8DF}" type="datetimeFigureOut">
              <a:rPr lang="en-US" smtClean="0"/>
              <a:pPr/>
              <a:t>8/12/19</a:t>
            </a:fld>
            <a:endParaRPr lang="pt-BR" dirty="0"/>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74" tIns="46586" rIns="93174" bIns="46586"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4" tIns="46586" rIns="93174"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4" tIns="46586" rIns="93174" bIns="4658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4" tIns="46586" rIns="93174" bIns="46586" rtlCol="0" anchor="b"/>
          <a:lstStyle>
            <a:lvl1pPr algn="r">
              <a:defRPr sz="1200"/>
            </a:lvl1pPr>
          </a:lstStyle>
          <a:p>
            <a:fld id="{E027020C-613B-6641-9351-4FDAA85641A1}" type="slidenum">
              <a:rPr lang="en-US" smtClean="0"/>
              <a:pPr/>
              <a:t>‹#›</a:t>
            </a:fld>
            <a:endParaRPr lang="pt-BR" dirty="0"/>
          </a:p>
        </p:txBody>
      </p:sp>
    </p:spTree>
    <p:extLst>
      <p:ext uri="{BB962C8B-B14F-4D97-AF65-F5344CB8AC3E}">
        <p14:creationId xmlns:p14="http://schemas.microsoft.com/office/powerpoint/2010/main" val="277108139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 Id="rId3" Type="http://schemas.openxmlformats.org/officeDocument/2006/relationships/hyperlink" Target="https://www.prepwatch.org/wp-content/uploads/2016/09/factsheet_PrEPsa_sept2016.pdf" TargetMode="Externa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 Id="rId3" Type="http://schemas.openxmlformats.org/officeDocument/2006/relationships/hyperlink" Target="http://desmondtutuhivfoundation.org.za/wp-content/uploads/2017/10/6-facts-about-PrEP-poster.pdf" TargetMode="Externa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a:t>
            </a:fld>
            <a:endParaRPr lang="pt-BR" dirty="0"/>
          </a:p>
        </p:txBody>
      </p:sp>
    </p:spTree>
    <p:extLst>
      <p:ext uri="{BB962C8B-B14F-4D97-AF65-F5344CB8AC3E}">
        <p14:creationId xmlns:p14="http://schemas.microsoft.com/office/powerpoint/2010/main" val="1521363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2079">
              <a:defRPr/>
            </a:pPr>
            <a:r>
              <a:rPr lang="pt-BR" dirty="0"/>
              <a:t>As próximas sessões cobrirão o conteúdo do Módulo 1.</a:t>
            </a:r>
          </a:p>
          <a:p>
            <a:endParaRPr lang="pt-BR"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12</a:t>
            </a:fld>
            <a:endParaRPr lang="pt-BR" dirty="0"/>
          </a:p>
        </p:txBody>
      </p:sp>
    </p:spTree>
    <p:extLst>
      <p:ext uri="{BB962C8B-B14F-4D97-AF65-F5344CB8AC3E}">
        <p14:creationId xmlns:p14="http://schemas.microsoft.com/office/powerpoint/2010/main" val="24542015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125</a:t>
            </a:fld>
            <a:endParaRPr lang="pt-BR" dirty="0"/>
          </a:p>
        </p:txBody>
      </p:sp>
    </p:spTree>
    <p:extLst>
      <p:ext uri="{BB962C8B-B14F-4D97-AF65-F5344CB8AC3E}">
        <p14:creationId xmlns:p14="http://schemas.microsoft.com/office/powerpoint/2010/main" val="321749963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126</a:t>
            </a:fld>
            <a:endParaRPr lang="pt-BR" dirty="0"/>
          </a:p>
        </p:txBody>
      </p:sp>
    </p:spTree>
    <p:extLst>
      <p:ext uri="{BB962C8B-B14F-4D97-AF65-F5344CB8AC3E}">
        <p14:creationId xmlns:p14="http://schemas.microsoft.com/office/powerpoint/2010/main" val="301346446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137</a:t>
            </a:fld>
            <a:endParaRPr lang="pt-BR" dirty="0"/>
          </a:p>
        </p:txBody>
      </p:sp>
    </p:spTree>
    <p:extLst>
      <p:ext uri="{BB962C8B-B14F-4D97-AF65-F5344CB8AC3E}">
        <p14:creationId xmlns:p14="http://schemas.microsoft.com/office/powerpoint/2010/main" val="50597186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138</a:t>
            </a:fld>
            <a:endParaRPr lang="pt-BR" dirty="0"/>
          </a:p>
        </p:txBody>
      </p:sp>
    </p:spTree>
    <p:extLst>
      <p:ext uri="{BB962C8B-B14F-4D97-AF65-F5344CB8AC3E}">
        <p14:creationId xmlns:p14="http://schemas.microsoft.com/office/powerpoint/2010/main" val="154714146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139</a:t>
            </a:fld>
            <a:endParaRPr lang="pt-BR" dirty="0"/>
          </a:p>
        </p:txBody>
      </p:sp>
    </p:spTree>
    <p:extLst>
      <p:ext uri="{BB962C8B-B14F-4D97-AF65-F5344CB8AC3E}">
        <p14:creationId xmlns:p14="http://schemas.microsoft.com/office/powerpoint/2010/main" val="154714146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140</a:t>
            </a:fld>
            <a:endParaRPr lang="pt-BR" dirty="0"/>
          </a:p>
        </p:txBody>
      </p:sp>
    </p:spTree>
    <p:extLst>
      <p:ext uri="{BB962C8B-B14F-4D97-AF65-F5344CB8AC3E}">
        <p14:creationId xmlns:p14="http://schemas.microsoft.com/office/powerpoint/2010/main" val="154714146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141</a:t>
            </a:fld>
            <a:endParaRPr lang="pt-BR" dirty="0"/>
          </a:p>
        </p:txBody>
      </p:sp>
    </p:spTree>
    <p:extLst>
      <p:ext uri="{BB962C8B-B14F-4D97-AF65-F5344CB8AC3E}">
        <p14:creationId xmlns:p14="http://schemas.microsoft.com/office/powerpoint/2010/main" val="154714146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142</a:t>
            </a:fld>
            <a:endParaRPr lang="pt-BR" dirty="0"/>
          </a:p>
        </p:txBody>
      </p:sp>
    </p:spTree>
    <p:extLst>
      <p:ext uri="{BB962C8B-B14F-4D97-AF65-F5344CB8AC3E}">
        <p14:creationId xmlns:p14="http://schemas.microsoft.com/office/powerpoint/2010/main" val="154714146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144</a:t>
            </a:fld>
            <a:endParaRPr lang="pt-BR" dirty="0"/>
          </a:p>
        </p:txBody>
      </p:sp>
    </p:spTree>
    <p:extLst>
      <p:ext uri="{BB962C8B-B14F-4D97-AF65-F5344CB8AC3E}">
        <p14:creationId xmlns:p14="http://schemas.microsoft.com/office/powerpoint/2010/main" val="154714146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145</a:t>
            </a:fld>
            <a:endParaRPr lang="pt-BR" dirty="0"/>
          </a:p>
        </p:txBody>
      </p:sp>
    </p:spTree>
    <p:extLst>
      <p:ext uri="{BB962C8B-B14F-4D97-AF65-F5344CB8AC3E}">
        <p14:creationId xmlns:p14="http://schemas.microsoft.com/office/powerpoint/2010/main" val="1547141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13</a:t>
            </a:fld>
            <a:endParaRPr lang="pt-BR" dirty="0"/>
          </a:p>
        </p:txBody>
      </p:sp>
    </p:spTree>
    <p:extLst>
      <p:ext uri="{BB962C8B-B14F-4D97-AF65-F5344CB8AC3E}">
        <p14:creationId xmlns:p14="http://schemas.microsoft.com/office/powerpoint/2010/main" val="2771898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146</a:t>
            </a:fld>
            <a:endParaRPr lang="pt-BR" dirty="0"/>
          </a:p>
        </p:txBody>
      </p:sp>
    </p:spTree>
    <p:extLst>
      <p:ext uri="{BB962C8B-B14F-4D97-AF65-F5344CB8AC3E}">
        <p14:creationId xmlns:p14="http://schemas.microsoft.com/office/powerpoint/2010/main" val="213757947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 </a:t>
            </a:r>
          </a:p>
        </p:txBody>
      </p:sp>
      <p:sp>
        <p:nvSpPr>
          <p:cNvPr id="4" name="Slide Number Placeholder 3"/>
          <p:cNvSpPr>
            <a:spLocks noGrp="1"/>
          </p:cNvSpPr>
          <p:nvPr>
            <p:ph type="sldNum" sz="quarter" idx="10"/>
          </p:nvPr>
        </p:nvSpPr>
        <p:spPr/>
        <p:txBody>
          <a:bodyPr/>
          <a:lstStyle/>
          <a:p>
            <a:fld id="{2D955284-D0F0-6D46-AEDF-D830D480AE50}" type="slidenum">
              <a:rPr lang="en-US" smtClean="0"/>
              <a:pPr/>
              <a:t>147</a:t>
            </a:fld>
            <a:endParaRPr lang="pt-BR" dirty="0"/>
          </a:p>
        </p:txBody>
      </p:sp>
    </p:spTree>
    <p:extLst>
      <p:ext uri="{BB962C8B-B14F-4D97-AF65-F5344CB8AC3E}">
        <p14:creationId xmlns:p14="http://schemas.microsoft.com/office/powerpoint/2010/main" val="3020510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148</a:t>
            </a:fld>
            <a:endParaRPr lang="pt-BR" dirty="0"/>
          </a:p>
        </p:txBody>
      </p:sp>
    </p:spTree>
    <p:extLst>
      <p:ext uri="{BB962C8B-B14F-4D97-AF65-F5344CB8AC3E}">
        <p14:creationId xmlns:p14="http://schemas.microsoft.com/office/powerpoint/2010/main" val="171594430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149</a:t>
            </a:fld>
            <a:endParaRPr lang="pt-BR" dirty="0"/>
          </a:p>
        </p:txBody>
      </p:sp>
    </p:spTree>
    <p:extLst>
      <p:ext uri="{BB962C8B-B14F-4D97-AF65-F5344CB8AC3E}">
        <p14:creationId xmlns:p14="http://schemas.microsoft.com/office/powerpoint/2010/main" val="240628557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30" indent="-169530">
              <a:buFont typeface="Arial"/>
              <a:buChar char="•"/>
            </a:pPr>
            <a:r>
              <a:rPr lang="pt-BR" dirty="0"/>
              <a:t>Durante a consulta de acompanhamento, repita o teste de HIV para confirmar o status HIV negativo. Você precisa repetir o teste de HIV para basear as decisões sobre se deve continuar ou descontinuar a </a:t>
            </a:r>
            <a:r>
              <a:rPr lang="pt-BR" dirty="0" err="1"/>
              <a:t>PrEP.</a:t>
            </a:r>
            <a:endParaRPr lang="pt-BR" dirty="0"/>
          </a:p>
          <a:p>
            <a:pPr marL="169530" indent="-169530">
              <a:buFont typeface="Arial"/>
              <a:buChar char="•"/>
            </a:pPr>
            <a:r>
              <a:rPr lang="pt-BR" dirty="0"/>
              <a:t>Repetir o teste de HIV: </a:t>
            </a:r>
          </a:p>
          <a:p>
            <a:pPr marL="621609" lvl="1" indent="-169530">
              <a:buFont typeface="Arial"/>
              <a:buChar char="•"/>
            </a:pPr>
            <a:r>
              <a:rPr lang="pt-BR" dirty="0"/>
              <a:t>1 mês depois de iniciar a </a:t>
            </a:r>
            <a:r>
              <a:rPr lang="pt-BR" dirty="0" err="1"/>
              <a:t>PrEP.</a:t>
            </a:r>
            <a:endParaRPr lang="pt-BR" dirty="0"/>
          </a:p>
          <a:p>
            <a:pPr marL="621609" lvl="1" indent="-169530">
              <a:buFont typeface="Arial"/>
              <a:buChar char="•"/>
            </a:pPr>
            <a:r>
              <a:rPr lang="pt-BR" dirty="0"/>
              <a:t>A cada 3 meses depois disso. </a:t>
            </a:r>
          </a:p>
          <a:p>
            <a:pPr marL="169530" indent="-169530">
              <a:buFont typeface="Arial"/>
              <a:buChar char="•"/>
            </a:pPr>
            <a:r>
              <a:rPr lang="pt-BR" dirty="0"/>
              <a:t>Os programas devem usar algoritmos nacionais de teste de HIV.</a:t>
            </a:r>
          </a:p>
          <a:p>
            <a:pPr marL="169530" indent="-169530">
              <a:buFont typeface="Arial"/>
              <a:buChar char="•"/>
            </a:pPr>
            <a:r>
              <a:rPr lang="pt-BR" dirty="0"/>
              <a:t>Durante a consulta de acompanhamento, repita o teste de HIV para confirmar o status HIV negativo. Precisamos repetir o teste de HIV para basear as decisões sobre se deve continuar ou descontinuar a </a:t>
            </a:r>
            <a:r>
              <a:rPr lang="pt-BR" dirty="0" err="1"/>
              <a:t>PrEP.</a:t>
            </a:r>
            <a:endParaRPr lang="pt-BR" dirty="0"/>
          </a:p>
          <a:p>
            <a:pPr marL="169530" indent="-169530">
              <a:buFont typeface="Arial"/>
              <a:buChar char="•"/>
            </a:pPr>
            <a:r>
              <a:rPr lang="pt-BR" dirty="0"/>
              <a:t>Repetir o teste de HIV: </a:t>
            </a:r>
          </a:p>
          <a:p>
            <a:pPr marL="621609" lvl="1" indent="-169530">
              <a:buFont typeface="Arial"/>
              <a:buChar char="•"/>
            </a:pPr>
            <a:r>
              <a:rPr lang="pt-BR" dirty="0"/>
              <a:t>1 mês depois de iniciar a </a:t>
            </a:r>
            <a:r>
              <a:rPr lang="pt-BR" dirty="0" err="1"/>
              <a:t>PrEP.</a:t>
            </a:r>
            <a:endParaRPr lang="pt-BR" dirty="0"/>
          </a:p>
          <a:p>
            <a:pPr marL="621609" lvl="1" indent="-169530">
              <a:buFont typeface="Arial"/>
              <a:buChar char="•"/>
            </a:pPr>
            <a:r>
              <a:rPr lang="pt-BR" dirty="0"/>
              <a:t>A cada 3 meses depois disso. </a:t>
            </a:r>
          </a:p>
          <a:p>
            <a:pPr marL="169530" indent="-169530">
              <a:buFont typeface="Arial"/>
              <a:buChar char="•"/>
            </a:pPr>
            <a:r>
              <a:rPr lang="pt-BR" dirty="0"/>
              <a:t>Use algoritmos de teste de HIV de acordo com as diretrizes nacionais.</a:t>
            </a:r>
          </a:p>
          <a:p>
            <a:pPr marL="169530" indent="-169530">
              <a:buFont typeface="Arial"/>
              <a:buChar char="•"/>
            </a:pPr>
            <a:r>
              <a:rPr lang="pt-BR" dirty="0"/>
              <a:t>É útil lembrar que a principal limitação do teste baseado em anticorpos é o período da janela (tempo desde a infecção pelo HIV até a detecção de anticorpos). O Rapid não detectará a IAH, que deve ser avaliada clinicamente a cada consulta de acompanhamento.</a:t>
            </a:r>
          </a:p>
        </p:txBody>
      </p:sp>
      <p:sp>
        <p:nvSpPr>
          <p:cNvPr id="4" name="Slide Number Placeholder 3"/>
          <p:cNvSpPr>
            <a:spLocks noGrp="1"/>
          </p:cNvSpPr>
          <p:nvPr>
            <p:ph type="sldNum" sz="quarter" idx="10"/>
          </p:nvPr>
        </p:nvSpPr>
        <p:spPr/>
        <p:txBody>
          <a:bodyPr/>
          <a:lstStyle/>
          <a:p>
            <a:fld id="{E027020C-613B-6641-9351-4FDAA85641A1}" type="slidenum">
              <a:rPr lang="en-US" smtClean="0"/>
              <a:pPr/>
              <a:t>150</a:t>
            </a:fld>
            <a:endParaRPr lang="pt-BR" dirty="0"/>
          </a:p>
        </p:txBody>
      </p:sp>
    </p:spTree>
    <p:extLst>
      <p:ext uri="{BB962C8B-B14F-4D97-AF65-F5344CB8AC3E}">
        <p14:creationId xmlns:p14="http://schemas.microsoft.com/office/powerpoint/2010/main" val="235787226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pt-BR" dirty="0"/>
              <a:t>O checklist está disponível nos manuais dos participantes. </a:t>
            </a:r>
          </a:p>
          <a:p>
            <a:pPr lvl="0"/>
            <a:r>
              <a:rPr lang="pt-BR" dirty="0"/>
              <a:t>Use o checklist como orientação geral durante as consultas de acompanhamento da </a:t>
            </a:r>
            <a:r>
              <a:rPr lang="pt-BR" dirty="0" err="1"/>
              <a:t>PrEP.</a:t>
            </a:r>
            <a:endParaRPr lang="pt-BR" dirty="0"/>
          </a:p>
          <a:p>
            <a:pPr lvl="0"/>
            <a:r>
              <a:rPr lang="pt-BR" dirty="0"/>
              <a:t>Pode ser necessário personalizar o checklist para se alinhar às diretrizes e práticas nacionais em suas instalações, pois ele pode não conter tudo o que é feito em sua instalação durante uma consulta inicial de </a:t>
            </a:r>
            <a:r>
              <a:rPr lang="pt-BR" dirty="0" err="1"/>
              <a:t>PrEP.</a:t>
            </a:r>
            <a:endParaRPr lang="pt-BR" dirty="0"/>
          </a:p>
          <a:p>
            <a:endParaRPr lang="pt-BR"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151</a:t>
            </a:fld>
            <a:endParaRPr lang="pt-BR" dirty="0"/>
          </a:p>
        </p:txBody>
      </p:sp>
    </p:spTree>
    <p:extLst>
      <p:ext uri="{BB962C8B-B14F-4D97-AF65-F5344CB8AC3E}">
        <p14:creationId xmlns:p14="http://schemas.microsoft.com/office/powerpoint/2010/main" val="140837600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2D955284-D0F0-6D46-AEDF-D830D480AE50}" type="slidenum">
              <a:rPr lang="en-US" smtClean="0"/>
              <a:pPr/>
              <a:t>152</a:t>
            </a:fld>
            <a:endParaRPr lang="pt-BR" dirty="0"/>
          </a:p>
        </p:txBody>
      </p:sp>
    </p:spTree>
    <p:extLst>
      <p:ext uri="{BB962C8B-B14F-4D97-AF65-F5344CB8AC3E}">
        <p14:creationId xmlns:p14="http://schemas.microsoft.com/office/powerpoint/2010/main" val="376396557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sz="1200" spc="-40" dirty="0">
                <a:solidFill>
                  <a:srgbClr val="0000FF"/>
                </a:solidFill>
              </a:rPr>
              <a:t>Vocês usarão esse checklist durante cada consulta de acompanhamento para avaliar o risco substancial de infecção pelo HIV.</a:t>
            </a:r>
          </a:p>
        </p:txBody>
      </p:sp>
      <p:sp>
        <p:nvSpPr>
          <p:cNvPr id="4" name="Slide Number Placeholder 3"/>
          <p:cNvSpPr>
            <a:spLocks noGrp="1"/>
          </p:cNvSpPr>
          <p:nvPr>
            <p:ph type="sldNum" sz="quarter" idx="10"/>
          </p:nvPr>
        </p:nvSpPr>
        <p:spPr/>
        <p:txBody>
          <a:bodyPr/>
          <a:lstStyle/>
          <a:p>
            <a:fld id="{E027020C-613B-6641-9351-4FDAA85641A1}" type="slidenum">
              <a:rPr lang="en-US" smtClean="0"/>
              <a:pPr/>
              <a:t>153</a:t>
            </a:fld>
            <a:endParaRPr lang="pt-BR" dirty="0"/>
          </a:p>
        </p:txBody>
      </p:sp>
    </p:spTree>
    <p:extLst>
      <p:ext uri="{BB962C8B-B14F-4D97-AF65-F5344CB8AC3E}">
        <p14:creationId xmlns:p14="http://schemas.microsoft.com/office/powerpoint/2010/main" val="350421921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27020C-613B-6641-9351-4FDAA85641A1}" type="slidenum">
              <a:rPr lang="en-US" smtClean="0"/>
              <a:pPr/>
              <a:t>157</a:t>
            </a:fld>
            <a:endParaRPr lang="pt-BR" dirty="0"/>
          </a:p>
        </p:txBody>
      </p:sp>
    </p:spTree>
    <p:extLst>
      <p:ext uri="{BB962C8B-B14F-4D97-AF65-F5344CB8AC3E}">
        <p14:creationId xmlns:p14="http://schemas.microsoft.com/office/powerpoint/2010/main" val="102132432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158</a:t>
            </a:fld>
            <a:endParaRPr lang="pt-BR" dirty="0"/>
          </a:p>
        </p:txBody>
      </p:sp>
    </p:spTree>
    <p:extLst>
      <p:ext uri="{BB962C8B-B14F-4D97-AF65-F5344CB8AC3E}">
        <p14:creationId xmlns:p14="http://schemas.microsoft.com/office/powerpoint/2010/main" val="2567994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14</a:t>
            </a:fld>
            <a:endParaRPr lang="pt-BR" dirty="0"/>
          </a:p>
        </p:txBody>
      </p:sp>
    </p:spTree>
    <p:extLst>
      <p:ext uri="{BB962C8B-B14F-4D97-AF65-F5344CB8AC3E}">
        <p14:creationId xmlns:p14="http://schemas.microsoft.com/office/powerpoint/2010/main" val="2771898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30" indent="-169530">
              <a:buFont typeface="Arial"/>
              <a:buChar char="•"/>
            </a:pPr>
            <a:r>
              <a:rPr lang="pt-BR" dirty="0"/>
              <a:t>Esta via está disponível nos manuais dos participantes.</a:t>
            </a:r>
          </a:p>
          <a:p>
            <a:pPr marL="169530" indent="-169530">
              <a:buFont typeface="Arial"/>
              <a:buChar char="•"/>
            </a:pPr>
            <a:r>
              <a:rPr lang="pt-BR" dirty="0"/>
              <a:t>Esta via pode ser personalizada para se alinhar com as diretrizes nacionais.</a:t>
            </a:r>
          </a:p>
          <a:p>
            <a:endParaRPr lang="pt-BR"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161</a:t>
            </a:fld>
            <a:endParaRPr lang="pt-BR" dirty="0"/>
          </a:p>
        </p:txBody>
      </p:sp>
    </p:spTree>
    <p:extLst>
      <p:ext uri="{BB962C8B-B14F-4D97-AF65-F5344CB8AC3E}">
        <p14:creationId xmlns:p14="http://schemas.microsoft.com/office/powerpoint/2010/main" val="55126351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2079">
              <a:defRPr/>
            </a:pPr>
            <a:r>
              <a:rPr lang="pt-BR" dirty="0"/>
              <a:t>O material de apoio Perguntas Frequentes sobre a PrEP está na pasta do participante. </a:t>
            </a:r>
          </a:p>
        </p:txBody>
      </p:sp>
      <p:sp>
        <p:nvSpPr>
          <p:cNvPr id="4" name="Slide Number Placeholder 3"/>
          <p:cNvSpPr>
            <a:spLocks noGrp="1"/>
          </p:cNvSpPr>
          <p:nvPr>
            <p:ph type="sldNum" sz="quarter" idx="10"/>
          </p:nvPr>
        </p:nvSpPr>
        <p:spPr/>
        <p:txBody>
          <a:bodyPr/>
          <a:lstStyle/>
          <a:p>
            <a:fld id="{E027020C-613B-6641-9351-4FDAA85641A1}" type="slidenum">
              <a:rPr lang="en-US" smtClean="0"/>
              <a:pPr/>
              <a:t>163</a:t>
            </a:fld>
            <a:endParaRPr lang="pt-BR" dirty="0"/>
          </a:p>
        </p:txBody>
      </p:sp>
    </p:spTree>
    <p:extLst>
      <p:ext uri="{BB962C8B-B14F-4D97-AF65-F5344CB8AC3E}">
        <p14:creationId xmlns:p14="http://schemas.microsoft.com/office/powerpoint/2010/main" val="289012918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2079">
              <a:defRPr/>
            </a:pPr>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164</a:t>
            </a:fld>
            <a:endParaRPr lang="pt-BR" dirty="0"/>
          </a:p>
        </p:txBody>
      </p:sp>
    </p:spTree>
    <p:extLst>
      <p:ext uri="{BB962C8B-B14F-4D97-AF65-F5344CB8AC3E}">
        <p14:creationId xmlns:p14="http://schemas.microsoft.com/office/powerpoint/2010/main" val="289012918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2079">
              <a:defRPr/>
            </a:pPr>
            <a:r>
              <a:rPr lang="pt-BR" dirty="0"/>
              <a:t>Vocês podem usar ou adaptar esses materiais para usar em suas instalações.</a:t>
            </a:r>
          </a:p>
          <a:p>
            <a:endParaRPr lang="pt-BR"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165</a:t>
            </a:fld>
            <a:endParaRPr lang="pt-BR" dirty="0"/>
          </a:p>
        </p:txBody>
      </p:sp>
    </p:spTree>
    <p:extLst>
      <p:ext uri="{BB962C8B-B14F-4D97-AF65-F5344CB8AC3E}">
        <p14:creationId xmlns:p14="http://schemas.microsoft.com/office/powerpoint/2010/main" val="149465803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2079">
              <a:defRPr/>
            </a:pPr>
            <a:r>
              <a:rPr lang="pt-BR" dirty="0"/>
              <a:t>Vocês podem usar ou adaptar esses materiais para usar em suas instalações.</a:t>
            </a:r>
          </a:p>
          <a:p>
            <a:endParaRPr lang="pt-BR"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166</a:t>
            </a:fld>
            <a:endParaRPr lang="pt-BR" dirty="0"/>
          </a:p>
        </p:txBody>
      </p:sp>
    </p:spTree>
    <p:extLst>
      <p:ext uri="{BB962C8B-B14F-4D97-AF65-F5344CB8AC3E}">
        <p14:creationId xmlns:p14="http://schemas.microsoft.com/office/powerpoint/2010/main" val="411170765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dirty="0">
                <a:solidFill>
                  <a:srgbClr val="0000FF"/>
                </a:solidFill>
                <a:hlinkClick r:id="rId3"/>
              </a:rPr>
              <a:t>Exemplos de materiais IEC</a:t>
            </a:r>
          </a:p>
          <a:p>
            <a:r>
              <a:rPr lang="pt-BR" sz="1200" dirty="0">
                <a:solidFill>
                  <a:srgbClr val="0000FF"/>
                </a:solidFill>
                <a:hlinkClick r:id="rId3"/>
              </a:rPr>
              <a:t>https://www.prepwatch.org/wp-content/uploads/2016/09/factsheet_PrEPsa_sept2016.pdf</a:t>
            </a:r>
            <a:endParaRPr lang="pt-BR" sz="1200" dirty="0">
              <a:solidFill>
                <a:srgbClr val="0000FF"/>
              </a:solidFill>
            </a:endParaRPr>
          </a:p>
        </p:txBody>
      </p:sp>
      <p:sp>
        <p:nvSpPr>
          <p:cNvPr id="4" name="Slide Number Placeholder 3"/>
          <p:cNvSpPr>
            <a:spLocks noGrp="1"/>
          </p:cNvSpPr>
          <p:nvPr>
            <p:ph type="sldNum" sz="quarter" idx="10"/>
          </p:nvPr>
        </p:nvSpPr>
        <p:spPr/>
        <p:txBody>
          <a:bodyPr/>
          <a:lstStyle/>
          <a:p>
            <a:fld id="{E027020C-613B-6641-9351-4FDAA85641A1}" type="slidenum">
              <a:rPr lang="en-US" smtClean="0"/>
              <a:pPr/>
              <a:t>167</a:t>
            </a:fld>
            <a:endParaRPr lang="pt-BR" dirty="0"/>
          </a:p>
        </p:txBody>
      </p:sp>
    </p:spTree>
    <p:extLst>
      <p:ext uri="{BB962C8B-B14F-4D97-AF65-F5344CB8AC3E}">
        <p14:creationId xmlns:p14="http://schemas.microsoft.com/office/powerpoint/2010/main" val="250221160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sz="1200" u="sng" dirty="0">
                <a:solidFill>
                  <a:srgbClr val="0000FF"/>
                </a:solidFill>
                <a:hlinkClick r:id="rId3"/>
              </a:rPr>
              <a:t>Exemplos de materiais IEC</a:t>
            </a:r>
          </a:p>
          <a:p>
            <a:pPr marL="0" marR="0" lvl="0" indent="0" algn="l" defTabSz="457200" rtl="0" eaLnBrk="1" fontAlgn="auto" latinLnBrk="0" hangingPunct="1">
              <a:lnSpc>
                <a:spcPct val="100000"/>
              </a:lnSpc>
              <a:spcBef>
                <a:spcPts val="0"/>
              </a:spcBef>
              <a:spcAft>
                <a:spcPts val="0"/>
              </a:spcAft>
              <a:buClrTx/>
              <a:buSzTx/>
              <a:buFontTx/>
              <a:buNone/>
              <a:tabLst/>
              <a:defRPr/>
            </a:pPr>
            <a:r>
              <a:rPr lang="pt-BR" sz="1200" u="sng" dirty="0">
                <a:solidFill>
                  <a:srgbClr val="0000FF"/>
                </a:solidFill>
                <a:hlinkClick r:id="rId3"/>
              </a:rPr>
              <a:t>http://desmondtutuhivfoundation.org.za/wp-content/uploads/2017/10/6-facts-about-PrEP-poster.pdf</a:t>
            </a:r>
            <a:endParaRPr lang="pt-BR" sz="1200" dirty="0">
              <a:solidFill>
                <a:srgbClr val="0000FF"/>
              </a:solidFill>
            </a:endParaRPr>
          </a:p>
          <a:p>
            <a:pPr lvl="0"/>
            <a:endParaRPr lang="pt-BR"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168</a:t>
            </a:fld>
            <a:endParaRPr lang="pt-BR" dirty="0"/>
          </a:p>
        </p:txBody>
      </p:sp>
    </p:spTree>
    <p:extLst>
      <p:ext uri="{BB962C8B-B14F-4D97-AF65-F5344CB8AC3E}">
        <p14:creationId xmlns:p14="http://schemas.microsoft.com/office/powerpoint/2010/main" val="250221160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dirty="0">
                <a:solidFill>
                  <a:srgbClr val="1D1DFF"/>
                </a:solidFill>
              </a:rPr>
              <a:t> Exemplos de materiais IEC</a:t>
            </a:r>
          </a:p>
          <a:p>
            <a:r>
              <a:rPr lang="pt-BR" sz="1200" u="sng" dirty="0">
                <a:solidFill>
                  <a:srgbClr val="1D1DFF"/>
                </a:solidFill>
              </a:rPr>
              <a:t>https://www1.nyc.gov/assets/doh/downloads/pdf/ah/beplay-staysure-booklet.pdf</a:t>
            </a:r>
            <a:endParaRPr lang="pt-BR" sz="1200" dirty="0">
              <a:solidFill>
                <a:srgbClr val="1D1DFF"/>
              </a:solidFill>
            </a:endParaRPr>
          </a:p>
          <a:p>
            <a:pPr marL="0" indent="0">
              <a:buNone/>
            </a:pPr>
            <a:r>
              <a:rPr lang="pt-BR" sz="1200" dirty="0">
                <a:solidFill>
                  <a:srgbClr val="0000FF"/>
                </a:solidFill>
              </a:rPr>
              <a:t> </a:t>
            </a:r>
          </a:p>
          <a:p>
            <a:pPr lvl="0"/>
            <a:endParaRPr lang="pt-BR"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169</a:t>
            </a:fld>
            <a:endParaRPr lang="pt-BR" dirty="0"/>
          </a:p>
        </p:txBody>
      </p:sp>
    </p:spTree>
    <p:extLst>
      <p:ext uri="{BB962C8B-B14F-4D97-AF65-F5344CB8AC3E}">
        <p14:creationId xmlns:p14="http://schemas.microsoft.com/office/powerpoint/2010/main" val="250221160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30" indent="-169530">
              <a:buFont typeface="Arial"/>
              <a:buChar char="•"/>
            </a:pPr>
            <a:r>
              <a:rPr lang="pt-BR" dirty="0"/>
              <a:t>A PrEP pode ser iniciada e interrompida conforme necessário. </a:t>
            </a:r>
          </a:p>
          <a:p>
            <a:pPr marL="169530" indent="-169530">
              <a:buFont typeface="Arial"/>
              <a:buChar char="•"/>
            </a:pPr>
            <a:r>
              <a:rPr lang="pt-BR" dirty="0"/>
              <a:t>As pessoas podem passar por períodos de risco substancial (mudança nas práticas sexuais, mudança no status do relacionamento).</a:t>
            </a:r>
          </a:p>
          <a:p>
            <a:pPr marL="621609" lvl="1" indent="-169530">
              <a:buFont typeface="Arial"/>
              <a:buChar char="•"/>
            </a:pPr>
            <a:r>
              <a:rPr lang="pt-BR" dirty="0"/>
              <a:t>Os clientes podem optar por descontinuar a PrEP se já não estiverem em risco substancial de contrair o HIV.</a:t>
            </a:r>
          </a:p>
          <a:p>
            <a:pPr marL="621609" lvl="1" indent="-169530">
              <a:buFont typeface="Arial"/>
              <a:buChar char="•"/>
            </a:pPr>
            <a:r>
              <a:rPr lang="pt-BR" dirty="0"/>
              <a:t>Os clientes devem informar o provedor do seu desejo de interromper a </a:t>
            </a:r>
            <a:r>
              <a:rPr lang="pt-BR" dirty="0" err="1"/>
              <a:t>PrEP.</a:t>
            </a:r>
            <a:endParaRPr lang="pt-BR" dirty="0"/>
          </a:p>
          <a:p>
            <a:pPr marL="621609" lvl="1" indent="-169530">
              <a:buFont typeface="Arial"/>
              <a:buChar char="•"/>
            </a:pPr>
            <a:r>
              <a:rPr lang="pt-BR" dirty="0"/>
              <a:t>Os provedores devem documentar os resultados de testes de HIV no momento em que o cliente interromper a </a:t>
            </a:r>
            <a:r>
              <a:rPr lang="pt-BR" dirty="0" err="1"/>
              <a:t>PrEP.</a:t>
            </a:r>
            <a:endParaRPr lang="pt-BR" dirty="0"/>
          </a:p>
          <a:p>
            <a:pPr marL="621609" lvl="1" indent="-169530">
              <a:buFont typeface="Arial"/>
              <a:buChar char="•"/>
            </a:pPr>
            <a:r>
              <a:rPr lang="pt-BR" dirty="0"/>
              <a:t>Os provedores devem aconselhar os clientes sobre outros métodos de prevenção.</a:t>
            </a:r>
          </a:p>
          <a:p>
            <a:pPr marL="621609" lvl="1" indent="-169530">
              <a:buFont typeface="Arial"/>
              <a:buChar char="•"/>
            </a:pPr>
            <a:r>
              <a:rPr lang="pt-BR" dirty="0"/>
              <a:t>Os clientes que desejam reiniciar a PrEP posteriormente devem passar por testes de HIV e outros testes de base (abordados no Módulo 2). </a:t>
            </a:r>
          </a:p>
          <a:p>
            <a:pPr marL="169530" indent="-169530">
              <a:buFont typeface="Arial"/>
              <a:buChar char="•"/>
            </a:pPr>
            <a:r>
              <a:rPr lang="pt-BR" dirty="0"/>
              <a:t>Note que a PrEP também é descontinuada quando: </a:t>
            </a:r>
          </a:p>
          <a:p>
            <a:pPr marL="621609" lvl="1" indent="-169530">
              <a:buFont typeface="Arial"/>
              <a:buChar char="•"/>
            </a:pPr>
            <a:r>
              <a:rPr lang="pt-BR" dirty="0"/>
              <a:t>Os clientes têm um teste de HIV positivo (caso em que seriam encaminhados para tratamento e cuidados). </a:t>
            </a:r>
          </a:p>
          <a:p>
            <a:pPr marL="621609" lvl="1" indent="-169530">
              <a:buFont typeface="Arial"/>
              <a:buChar char="•"/>
            </a:pPr>
            <a:r>
              <a:rPr lang="pt-BR" dirty="0"/>
              <a:t>Houver suspeita de IAH. </a:t>
            </a:r>
          </a:p>
          <a:p>
            <a:pPr marL="621609" lvl="1" indent="-169530">
              <a:buFont typeface="Arial"/>
              <a:buChar char="•"/>
            </a:pPr>
            <a:r>
              <a:rPr lang="pt-BR" dirty="0"/>
              <a:t>Houver um aumento no clearance de creatinina &gt; 60ml/min.</a:t>
            </a:r>
          </a:p>
          <a:p>
            <a:pPr marL="169530" indent="-169530">
              <a:buFont typeface="Arial"/>
              <a:buChar char="•"/>
            </a:pPr>
            <a:r>
              <a:rPr lang="pt-BR" dirty="0"/>
              <a:t>A descontinuação da PrEP contendo TDF em clientes com </a:t>
            </a:r>
            <a:r>
              <a:rPr lang="pt-BR" dirty="0">
                <a:solidFill>
                  <a:srgbClr val="FF0000"/>
                </a:solidFill>
              </a:rPr>
              <a:t>HBV</a:t>
            </a:r>
            <a:r>
              <a:rPr lang="pt-BR" dirty="0"/>
              <a:t> ativo pode causar exacerbações da hepatite B (ou seja, exacerbação hepática). </a:t>
            </a:r>
          </a:p>
        </p:txBody>
      </p:sp>
      <p:sp>
        <p:nvSpPr>
          <p:cNvPr id="4" name="Slide Number Placeholder 3"/>
          <p:cNvSpPr>
            <a:spLocks noGrp="1"/>
          </p:cNvSpPr>
          <p:nvPr>
            <p:ph type="sldNum" sz="quarter" idx="10"/>
          </p:nvPr>
        </p:nvSpPr>
        <p:spPr/>
        <p:txBody>
          <a:bodyPr/>
          <a:lstStyle/>
          <a:p>
            <a:fld id="{E027020C-613B-6641-9351-4FDAA85641A1}" type="slidenum">
              <a:rPr lang="en-US" smtClean="0"/>
              <a:pPr/>
              <a:t>170</a:t>
            </a:fld>
            <a:endParaRPr lang="pt-BR" dirty="0"/>
          </a:p>
        </p:txBody>
      </p:sp>
    </p:spTree>
    <p:extLst>
      <p:ext uri="{BB962C8B-B14F-4D97-AF65-F5344CB8AC3E}">
        <p14:creationId xmlns:p14="http://schemas.microsoft.com/office/powerpoint/2010/main" val="240628557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172</a:t>
            </a:fld>
            <a:endParaRPr lang="pt-BR" dirty="0"/>
          </a:p>
        </p:txBody>
      </p:sp>
    </p:spTree>
    <p:extLst>
      <p:ext uri="{BB962C8B-B14F-4D97-AF65-F5344CB8AC3E}">
        <p14:creationId xmlns:p14="http://schemas.microsoft.com/office/powerpoint/2010/main" val="2406285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aramond" panose="02020404030301010803" pitchFamily="18" charset="0"/>
              <a:cs typeface="Arial" pitchFamily="34" charset="0"/>
            </a:endParaRPr>
          </a:p>
        </p:txBody>
      </p:sp>
      <p:sp>
        <p:nvSpPr>
          <p:cNvPr id="4" name="Slide Number Placeholder 3"/>
          <p:cNvSpPr>
            <a:spLocks noGrp="1"/>
          </p:cNvSpPr>
          <p:nvPr>
            <p:ph type="sldNum" sz="quarter" idx="10"/>
          </p:nvPr>
        </p:nvSpPr>
        <p:spPr/>
        <p:txBody>
          <a:bodyPr/>
          <a:lstStyle/>
          <a:p>
            <a:fld id="{E027020C-613B-6641-9351-4FDAA85641A1}" type="slidenum">
              <a:rPr lang="en-US" smtClean="0"/>
              <a:pPr/>
              <a:t>15</a:t>
            </a:fld>
            <a:endParaRPr lang="pt-BR" dirty="0"/>
          </a:p>
        </p:txBody>
      </p:sp>
    </p:spTree>
    <p:extLst>
      <p:ext uri="{BB962C8B-B14F-4D97-AF65-F5344CB8AC3E}">
        <p14:creationId xmlns:p14="http://schemas.microsoft.com/office/powerpoint/2010/main" val="313799840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173</a:t>
            </a:fld>
            <a:endParaRPr lang="pt-BR" dirty="0"/>
          </a:p>
        </p:txBody>
      </p:sp>
    </p:spTree>
    <p:extLst>
      <p:ext uri="{BB962C8B-B14F-4D97-AF65-F5344CB8AC3E}">
        <p14:creationId xmlns:p14="http://schemas.microsoft.com/office/powerpoint/2010/main" val="75083013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175</a:t>
            </a:fld>
            <a:endParaRPr lang="pt-BR" dirty="0"/>
          </a:p>
        </p:txBody>
      </p:sp>
    </p:spTree>
    <p:extLst>
      <p:ext uri="{BB962C8B-B14F-4D97-AF65-F5344CB8AC3E}">
        <p14:creationId xmlns:p14="http://schemas.microsoft.com/office/powerpoint/2010/main" val="245420157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pt-BR" dirty="0"/>
              <a:t>Idealmente, os clientes devem ter a TFGe medida no início e após 6 meses de </a:t>
            </a:r>
            <a:r>
              <a:rPr lang="pt-BR" dirty="0" err="1"/>
              <a:t>PrEP.</a:t>
            </a:r>
            <a:r>
              <a:rPr lang="pt-BR" dirty="0"/>
              <a:t> </a:t>
            </a:r>
          </a:p>
        </p:txBody>
      </p:sp>
      <p:sp>
        <p:nvSpPr>
          <p:cNvPr id="4" name="Slide Number Placeholder 3"/>
          <p:cNvSpPr>
            <a:spLocks noGrp="1"/>
          </p:cNvSpPr>
          <p:nvPr>
            <p:ph type="sldNum" sz="quarter" idx="10"/>
          </p:nvPr>
        </p:nvSpPr>
        <p:spPr/>
        <p:txBody>
          <a:bodyPr/>
          <a:lstStyle/>
          <a:p>
            <a:fld id="{E027020C-613B-6641-9351-4FDAA85641A1}" type="slidenum">
              <a:rPr lang="en-US" smtClean="0"/>
              <a:pPr/>
              <a:t>177</a:t>
            </a:fld>
            <a:endParaRPr lang="pt-BR" dirty="0"/>
          </a:p>
        </p:txBody>
      </p:sp>
    </p:spTree>
    <p:extLst>
      <p:ext uri="{BB962C8B-B14F-4D97-AF65-F5344CB8AC3E}">
        <p14:creationId xmlns:p14="http://schemas.microsoft.com/office/powerpoint/2010/main" val="335075950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179</a:t>
            </a:fld>
            <a:endParaRPr lang="pt-BR" dirty="0"/>
          </a:p>
        </p:txBody>
      </p:sp>
    </p:spTree>
    <p:extLst>
      <p:ext uri="{BB962C8B-B14F-4D97-AF65-F5344CB8AC3E}">
        <p14:creationId xmlns:p14="http://schemas.microsoft.com/office/powerpoint/2010/main" val="218664750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Em ensaios clínicos, houve muito poucos casos de soroconversão na PrEP. </a:t>
            </a:r>
            <a:endParaRPr lang="pt-BR"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E027020C-613B-6641-9351-4FDAA85641A1}" type="slidenum">
              <a:rPr lang="en-US" smtClean="0"/>
              <a:pPr/>
              <a:t>180</a:t>
            </a:fld>
            <a:endParaRPr lang="pt-BR" dirty="0"/>
          </a:p>
        </p:txBody>
      </p:sp>
    </p:spTree>
    <p:extLst>
      <p:ext uri="{BB962C8B-B14F-4D97-AF65-F5344CB8AC3E}">
        <p14:creationId xmlns:p14="http://schemas.microsoft.com/office/powerpoint/2010/main" val="398341089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latin typeface="Garamond" panose="02020404030301010803" pitchFamily="18" charset="0"/>
              </a:rPr>
              <a:t>O Rastreador de Soroconversão será revisado em mais detalhes no Módulo 5.</a:t>
            </a:r>
          </a:p>
        </p:txBody>
      </p:sp>
      <p:sp>
        <p:nvSpPr>
          <p:cNvPr id="4" name="Slide Number Placeholder 3"/>
          <p:cNvSpPr>
            <a:spLocks noGrp="1"/>
          </p:cNvSpPr>
          <p:nvPr>
            <p:ph type="sldNum" sz="quarter" idx="10"/>
          </p:nvPr>
        </p:nvSpPr>
        <p:spPr/>
        <p:txBody>
          <a:bodyPr/>
          <a:lstStyle/>
          <a:p>
            <a:fld id="{E027020C-613B-6641-9351-4FDAA85641A1}" type="slidenum">
              <a:rPr lang="en-US" smtClean="0"/>
              <a:pPr/>
              <a:t>182</a:t>
            </a:fld>
            <a:endParaRPr lang="pt-BR" dirty="0"/>
          </a:p>
        </p:txBody>
      </p:sp>
    </p:spTree>
    <p:extLst>
      <p:ext uri="{BB962C8B-B14F-4D97-AF65-F5344CB8AC3E}">
        <p14:creationId xmlns:p14="http://schemas.microsoft.com/office/powerpoint/2010/main" val="122964729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183</a:t>
            </a:fld>
            <a:endParaRPr lang="pt-BR" dirty="0"/>
          </a:p>
        </p:txBody>
      </p:sp>
    </p:spTree>
    <p:extLst>
      <p:ext uri="{BB962C8B-B14F-4D97-AF65-F5344CB8AC3E}">
        <p14:creationId xmlns:p14="http://schemas.microsoft.com/office/powerpoint/2010/main" val="353216780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pt-BR" dirty="0" smtClean="0"/>
              <a:t>Populações-chave </a:t>
            </a:r>
            <a:r>
              <a:rPr lang="pt-BR" dirty="0"/>
              <a:t>geralmente enfrentam estigma e discriminação. O uso de PrEP pode adicionar mais estigma. </a:t>
            </a:r>
          </a:p>
        </p:txBody>
      </p:sp>
      <p:sp>
        <p:nvSpPr>
          <p:cNvPr id="4" name="Slide Number Placeholder 3"/>
          <p:cNvSpPr>
            <a:spLocks noGrp="1"/>
          </p:cNvSpPr>
          <p:nvPr>
            <p:ph type="sldNum" sz="quarter" idx="10"/>
          </p:nvPr>
        </p:nvSpPr>
        <p:spPr/>
        <p:txBody>
          <a:bodyPr/>
          <a:lstStyle/>
          <a:p>
            <a:fld id="{E027020C-613B-6641-9351-4FDAA85641A1}" type="slidenum">
              <a:rPr lang="en-US" smtClean="0"/>
              <a:pPr/>
              <a:t>184</a:t>
            </a:fld>
            <a:endParaRPr lang="pt-BR" dirty="0"/>
          </a:p>
        </p:txBody>
      </p:sp>
    </p:spTree>
    <p:extLst>
      <p:ext uri="{BB962C8B-B14F-4D97-AF65-F5344CB8AC3E}">
        <p14:creationId xmlns:p14="http://schemas.microsoft.com/office/powerpoint/2010/main" val="152889851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E027020C-613B-6641-9351-4FDAA85641A1}" type="slidenum">
              <a:rPr lang="en-US" smtClean="0"/>
              <a:pPr/>
              <a:t>185</a:t>
            </a:fld>
            <a:endParaRPr lang="pt-BR" dirty="0"/>
          </a:p>
        </p:txBody>
      </p:sp>
    </p:spTree>
    <p:extLst>
      <p:ext uri="{BB962C8B-B14F-4D97-AF65-F5344CB8AC3E}">
        <p14:creationId xmlns:p14="http://schemas.microsoft.com/office/powerpoint/2010/main" val="122964729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30" indent="-169530">
              <a:buFont typeface="Arial"/>
              <a:buChar char="•"/>
            </a:pPr>
            <a:r>
              <a:rPr lang="pt-BR" dirty="0"/>
              <a:t>Vocês aprenderam os fundamentos da implementação da PrEP em suas localidades. No entanto, ainda existem lacunas no conhecimento relacionado à implementação da </a:t>
            </a:r>
            <a:r>
              <a:rPr lang="pt-BR" dirty="0" err="1"/>
              <a:t>PrEP.</a:t>
            </a:r>
            <a:endParaRPr lang="pt-BR" dirty="0"/>
          </a:p>
          <a:p>
            <a:pPr marL="169530" indent="-169530">
              <a:buFont typeface="Arial"/>
              <a:buChar char="•"/>
            </a:pPr>
            <a:r>
              <a:rPr lang="pt-BR" dirty="0"/>
              <a:t>As evidências da eficácia e segurança da PrEP apresentadas nestes slides se baseiam no conhecimento atual. À medida que os programas de PrEP se expandem e diferentes grupos de clientes são acompanhados na PrEP, a base de conhecimento da PrEP se expandirá.</a:t>
            </a:r>
          </a:p>
        </p:txBody>
      </p:sp>
      <p:sp>
        <p:nvSpPr>
          <p:cNvPr id="4" name="Slide Number Placeholder 3"/>
          <p:cNvSpPr>
            <a:spLocks noGrp="1"/>
          </p:cNvSpPr>
          <p:nvPr>
            <p:ph type="sldNum" sz="quarter" idx="10"/>
          </p:nvPr>
        </p:nvSpPr>
        <p:spPr/>
        <p:txBody>
          <a:bodyPr/>
          <a:lstStyle/>
          <a:p>
            <a:fld id="{E027020C-613B-6641-9351-4FDAA85641A1}" type="slidenum">
              <a:rPr lang="en-US" smtClean="0">
                <a:solidFill>
                  <a:prstClr val="black"/>
                </a:solidFill>
              </a:rPr>
              <a:pPr/>
              <a:t>186</a:t>
            </a:fld>
            <a:endParaRPr lang="pt-BR" dirty="0">
              <a:solidFill>
                <a:prstClr val="black"/>
              </a:solidFill>
            </a:endParaRPr>
          </a:p>
        </p:txBody>
      </p:sp>
    </p:spTree>
    <p:extLst>
      <p:ext uri="{BB962C8B-B14F-4D97-AF65-F5344CB8AC3E}">
        <p14:creationId xmlns:p14="http://schemas.microsoft.com/office/powerpoint/2010/main" val="2007019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2079">
              <a:defRPr/>
            </a:pPr>
            <a:r>
              <a:rPr lang="pt-BR" dirty="0"/>
              <a:t>Este treinamento será focado em intervenções biomédicas - especificamente, o uso de ARVs para profilaxia pré-exposição.</a:t>
            </a:r>
          </a:p>
          <a:p>
            <a:pPr lvl="0"/>
            <a:endParaRPr lang="pt-BR"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16</a:t>
            </a:fld>
            <a:endParaRPr lang="pt-BR" dirty="0"/>
          </a:p>
        </p:txBody>
      </p:sp>
    </p:spTree>
    <p:extLst>
      <p:ext uri="{BB962C8B-B14F-4D97-AF65-F5344CB8AC3E}">
        <p14:creationId xmlns:p14="http://schemas.microsoft.com/office/powerpoint/2010/main" val="419649938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187</a:t>
            </a:fld>
            <a:endParaRPr lang="pt-BR" dirty="0"/>
          </a:p>
        </p:txBody>
      </p:sp>
    </p:spTree>
    <p:extLst>
      <p:ext uri="{BB962C8B-B14F-4D97-AF65-F5344CB8AC3E}">
        <p14:creationId xmlns:p14="http://schemas.microsoft.com/office/powerpoint/2010/main" val="42784492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2079">
              <a:defRPr/>
            </a:pPr>
            <a:r>
              <a:rPr lang="pt-BR" dirty="0"/>
              <a:t>No Módulo 5, vocês irão praticar o uso de 3 ferramentas de monitoramento e avaliação (M&amp;A) da PrEP</a:t>
            </a:r>
          </a:p>
        </p:txBody>
      </p:sp>
      <p:sp>
        <p:nvSpPr>
          <p:cNvPr id="4" name="Slide Number Placeholder 3"/>
          <p:cNvSpPr>
            <a:spLocks noGrp="1"/>
          </p:cNvSpPr>
          <p:nvPr>
            <p:ph type="sldNum" sz="quarter" idx="10"/>
          </p:nvPr>
        </p:nvSpPr>
        <p:spPr/>
        <p:txBody>
          <a:bodyPr/>
          <a:lstStyle/>
          <a:p>
            <a:fld id="{E027020C-613B-6641-9351-4FDAA85641A1}" type="slidenum">
              <a:rPr lang="en-US" smtClean="0"/>
              <a:pPr/>
              <a:t>188</a:t>
            </a:fld>
            <a:endParaRPr lang="pt-BR" dirty="0"/>
          </a:p>
        </p:txBody>
      </p:sp>
    </p:spTree>
    <p:extLst>
      <p:ext uri="{BB962C8B-B14F-4D97-AF65-F5344CB8AC3E}">
        <p14:creationId xmlns:p14="http://schemas.microsoft.com/office/powerpoint/2010/main" val="38187074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189</a:t>
            </a:fld>
            <a:endParaRPr lang="pt-BR" dirty="0"/>
          </a:p>
        </p:txBody>
      </p:sp>
    </p:spTree>
    <p:extLst>
      <p:ext uri="{BB962C8B-B14F-4D97-AF65-F5344CB8AC3E}">
        <p14:creationId xmlns:p14="http://schemas.microsoft.com/office/powerpoint/2010/main" val="204931131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190</a:t>
            </a:fld>
            <a:endParaRPr lang="pt-BR" dirty="0"/>
          </a:p>
        </p:txBody>
      </p:sp>
    </p:spTree>
    <p:extLst>
      <p:ext uri="{BB962C8B-B14F-4D97-AF65-F5344CB8AC3E}">
        <p14:creationId xmlns:p14="http://schemas.microsoft.com/office/powerpoint/2010/main" val="204931131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BR" dirty="0">
                <a:solidFill>
                  <a:srgbClr val="000000"/>
                </a:solidFill>
              </a:rPr>
              <a:t>Nós praticamos o uso do formulário de Triagem para Risco Substancial e Elegibilidade para Profilaxia Pré-Exposição (PrEP) no Módulo 3.</a:t>
            </a:r>
          </a:p>
          <a:p>
            <a:endParaRPr lang="pt-BR"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192</a:t>
            </a:fld>
            <a:endParaRPr lang="pt-BR" dirty="0"/>
          </a:p>
        </p:txBody>
      </p:sp>
    </p:spTree>
    <p:extLst>
      <p:ext uri="{BB962C8B-B14F-4D97-AF65-F5344CB8AC3E}">
        <p14:creationId xmlns:p14="http://schemas.microsoft.com/office/powerpoint/2010/main" val="355961152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O Registro de Triagem da PrEP está na pasta do participante. </a:t>
            </a:r>
          </a:p>
        </p:txBody>
      </p:sp>
      <p:sp>
        <p:nvSpPr>
          <p:cNvPr id="4" name="Slide Number Placeholder 3"/>
          <p:cNvSpPr>
            <a:spLocks noGrp="1"/>
          </p:cNvSpPr>
          <p:nvPr>
            <p:ph type="sldNum" sz="quarter" idx="10"/>
          </p:nvPr>
        </p:nvSpPr>
        <p:spPr/>
        <p:txBody>
          <a:bodyPr/>
          <a:lstStyle/>
          <a:p>
            <a:fld id="{E027020C-613B-6641-9351-4FDAA85641A1}" type="slidenum">
              <a:rPr lang="en-US" smtClean="0"/>
              <a:pPr/>
              <a:t>194</a:t>
            </a:fld>
            <a:endParaRPr lang="pt-BR" dirty="0"/>
          </a:p>
        </p:txBody>
      </p:sp>
    </p:spTree>
    <p:extLst>
      <p:ext uri="{BB962C8B-B14F-4D97-AF65-F5344CB8AC3E}">
        <p14:creationId xmlns:p14="http://schemas.microsoft.com/office/powerpoint/2010/main" val="88997837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O Registro de Triagem da PrEP está na pasta do participante.</a:t>
            </a:r>
          </a:p>
        </p:txBody>
      </p:sp>
      <p:sp>
        <p:nvSpPr>
          <p:cNvPr id="4" name="Slide Number Placeholder 3"/>
          <p:cNvSpPr>
            <a:spLocks noGrp="1"/>
          </p:cNvSpPr>
          <p:nvPr>
            <p:ph type="sldNum" sz="quarter" idx="10"/>
          </p:nvPr>
        </p:nvSpPr>
        <p:spPr/>
        <p:txBody>
          <a:bodyPr/>
          <a:lstStyle/>
          <a:p>
            <a:fld id="{E027020C-613B-6641-9351-4FDAA85641A1}" type="slidenum">
              <a:rPr lang="en-US" smtClean="0"/>
              <a:pPr/>
              <a:t>195</a:t>
            </a:fld>
            <a:endParaRPr lang="pt-BR" dirty="0"/>
          </a:p>
        </p:txBody>
      </p:sp>
    </p:spTree>
    <p:extLst>
      <p:ext uri="{BB962C8B-B14F-4D97-AF65-F5344CB8AC3E}">
        <p14:creationId xmlns:p14="http://schemas.microsoft.com/office/powerpoint/2010/main" val="45962503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2079">
              <a:defRPr/>
            </a:pPr>
            <a:r>
              <a:rPr lang="pt-BR" dirty="0">
                <a:solidFill>
                  <a:schemeClr val="tx1"/>
                </a:solidFill>
              </a:rPr>
              <a:t>O Registro </a:t>
            </a:r>
            <a:r>
              <a:rPr lang="pt-BR" dirty="0" smtClean="0">
                <a:solidFill>
                  <a:schemeClr val="tx1"/>
                </a:solidFill>
              </a:rPr>
              <a:t>da Unidade da </a:t>
            </a:r>
            <a:r>
              <a:rPr lang="pt-BR" dirty="0">
                <a:solidFill>
                  <a:schemeClr val="tx1"/>
                </a:solidFill>
              </a:rPr>
              <a:t>PrEP está em sua pasta.</a:t>
            </a:r>
          </a:p>
          <a:p>
            <a:endParaRPr lang="pt-BR"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198</a:t>
            </a:fld>
            <a:endParaRPr lang="pt-BR" dirty="0"/>
          </a:p>
        </p:txBody>
      </p:sp>
    </p:spTree>
    <p:extLst>
      <p:ext uri="{BB962C8B-B14F-4D97-AF65-F5344CB8AC3E}">
        <p14:creationId xmlns:p14="http://schemas.microsoft.com/office/powerpoint/2010/main" val="239086596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199</a:t>
            </a:fld>
            <a:endParaRPr lang="pt-BR" dirty="0"/>
          </a:p>
        </p:txBody>
      </p:sp>
    </p:spTree>
    <p:extLst>
      <p:ext uri="{BB962C8B-B14F-4D97-AF65-F5344CB8AC3E}">
        <p14:creationId xmlns:p14="http://schemas.microsoft.com/office/powerpoint/2010/main" val="29821666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2079">
              <a:defRPr/>
            </a:pPr>
            <a:r>
              <a:rPr lang="pt-BR" dirty="0">
                <a:solidFill>
                  <a:schemeClr val="tx1"/>
                </a:solidFill>
              </a:rPr>
              <a:t>O Registro de Cliente da PrEP está na pasta do participante.</a:t>
            </a:r>
          </a:p>
          <a:p>
            <a:endParaRPr lang="pt-BR"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201</a:t>
            </a:fld>
            <a:endParaRPr lang="pt-BR" dirty="0"/>
          </a:p>
        </p:txBody>
      </p:sp>
    </p:spTree>
    <p:extLst>
      <p:ext uri="{BB962C8B-B14F-4D97-AF65-F5344CB8AC3E}">
        <p14:creationId xmlns:p14="http://schemas.microsoft.com/office/powerpoint/2010/main" val="1500192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17</a:t>
            </a:fld>
            <a:endParaRPr lang="pt-BR" dirty="0"/>
          </a:p>
        </p:txBody>
      </p:sp>
    </p:spTree>
    <p:extLst>
      <p:ext uri="{BB962C8B-B14F-4D97-AF65-F5344CB8AC3E}">
        <p14:creationId xmlns:p14="http://schemas.microsoft.com/office/powerpoint/2010/main" val="264637249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rPr>
              <a:t>Verifique o Registro </a:t>
            </a:r>
            <a:r>
              <a:rPr lang="pt-BR" sz="1200" kern="1200" dirty="0" smtClean="0">
                <a:solidFill>
                  <a:schemeClr val="tx1"/>
                </a:solidFill>
                <a:effectLst/>
                <a:latin typeface="+mn-lt"/>
              </a:rPr>
              <a:t>da Unidade</a:t>
            </a:r>
            <a:r>
              <a:rPr lang="pt-BR" sz="1200" kern="1200" baseline="0" dirty="0" smtClean="0">
                <a:solidFill>
                  <a:schemeClr val="tx1"/>
                </a:solidFill>
                <a:effectLst/>
                <a:latin typeface="+mn-lt"/>
              </a:rPr>
              <a:t> </a:t>
            </a:r>
            <a:r>
              <a:rPr lang="pt-BR" sz="1200" kern="1200" dirty="0" smtClean="0">
                <a:solidFill>
                  <a:schemeClr val="tx1"/>
                </a:solidFill>
                <a:effectLst/>
                <a:latin typeface="+mn-lt"/>
              </a:rPr>
              <a:t>da </a:t>
            </a:r>
            <a:r>
              <a:rPr lang="pt-BR" sz="1200" kern="1200" dirty="0">
                <a:solidFill>
                  <a:schemeClr val="tx1"/>
                </a:solidFill>
                <a:effectLst/>
                <a:latin typeface="+mn-lt"/>
              </a:rPr>
              <a:t>PrEP do cliente para ver se alguma das informações que faltam no Registro de Cliente da PrEP está no Registro </a:t>
            </a:r>
            <a:r>
              <a:rPr lang="pt-BR" sz="1200" kern="1200" dirty="0" smtClean="0">
                <a:solidFill>
                  <a:schemeClr val="tx1"/>
                </a:solidFill>
                <a:effectLst/>
                <a:latin typeface="+mn-lt"/>
              </a:rPr>
              <a:t>da Unidade. </a:t>
            </a:r>
            <a:r>
              <a:rPr lang="pt-BR" sz="1200" kern="1200" dirty="0">
                <a:solidFill>
                  <a:schemeClr val="tx1"/>
                </a:solidFill>
                <a:effectLst/>
                <a:latin typeface="+mn-lt"/>
              </a:rPr>
              <a:t>Se não estiver, e se o cliente não tiver retornado e não tiver um resultado registrado no Registro </a:t>
            </a:r>
            <a:r>
              <a:rPr lang="pt-BR" sz="1200" kern="1200" dirty="0" smtClean="0">
                <a:solidFill>
                  <a:schemeClr val="tx1"/>
                </a:solidFill>
                <a:effectLst/>
                <a:latin typeface="+mn-lt"/>
              </a:rPr>
              <a:t>da Unidade, </a:t>
            </a:r>
            <a:r>
              <a:rPr lang="pt-BR" sz="1200" kern="1200" dirty="0">
                <a:solidFill>
                  <a:schemeClr val="tx1"/>
                </a:solidFill>
                <a:effectLst/>
                <a:latin typeface="+mn-lt"/>
              </a:rPr>
              <a:t>um membro da equipe deve fazer o acompanhamento com o cliente.</a:t>
            </a:r>
          </a:p>
          <a:p>
            <a:endParaRPr lang="pt-BR"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205</a:t>
            </a:fld>
            <a:endParaRPr lang="pt-BR" dirty="0"/>
          </a:p>
        </p:txBody>
      </p:sp>
    </p:spTree>
    <p:extLst>
      <p:ext uri="{BB962C8B-B14F-4D97-AF65-F5344CB8AC3E}">
        <p14:creationId xmlns:p14="http://schemas.microsoft.com/office/powerpoint/2010/main" val="172732798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2079">
              <a:defRPr/>
            </a:pPr>
            <a:r>
              <a:rPr lang="pt-BR" dirty="0"/>
              <a:t>O Rastreador de Soroconversão está na pasta do participante.</a:t>
            </a:r>
          </a:p>
          <a:p>
            <a:endParaRPr lang="pt-BR"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207</a:t>
            </a:fld>
            <a:endParaRPr lang="pt-BR" dirty="0"/>
          </a:p>
        </p:txBody>
      </p:sp>
    </p:spTree>
    <p:extLst>
      <p:ext uri="{BB962C8B-B14F-4D97-AF65-F5344CB8AC3E}">
        <p14:creationId xmlns:p14="http://schemas.microsoft.com/office/powerpoint/2010/main" val="294038007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209</a:t>
            </a:fld>
            <a:endParaRPr lang="pt-BR" dirty="0"/>
          </a:p>
        </p:txBody>
      </p:sp>
    </p:spTree>
    <p:extLst>
      <p:ext uri="{BB962C8B-B14F-4D97-AF65-F5344CB8AC3E}">
        <p14:creationId xmlns:p14="http://schemas.microsoft.com/office/powerpoint/2010/main" val="205952854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210</a:t>
            </a:fld>
            <a:endParaRPr lang="pt-BR" dirty="0"/>
          </a:p>
        </p:txBody>
      </p:sp>
    </p:spTree>
    <p:extLst>
      <p:ext uri="{BB962C8B-B14F-4D97-AF65-F5344CB8AC3E}">
        <p14:creationId xmlns:p14="http://schemas.microsoft.com/office/powerpoint/2010/main" val="148112717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2079">
              <a:defRPr/>
            </a:pPr>
            <a:r>
              <a:rPr lang="pt-BR" dirty="0">
                <a:solidFill>
                  <a:srgbClr val="000000"/>
                </a:solidFill>
              </a:rPr>
              <a:t>O Formulário de Resumo Mensal da PrEP está na pasta do participante.</a:t>
            </a:r>
          </a:p>
          <a:p>
            <a:endParaRPr lang="pt-BR"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211</a:t>
            </a:fld>
            <a:endParaRPr lang="pt-BR" dirty="0"/>
          </a:p>
        </p:txBody>
      </p:sp>
    </p:spTree>
    <p:extLst>
      <p:ext uri="{BB962C8B-B14F-4D97-AF65-F5344CB8AC3E}">
        <p14:creationId xmlns:p14="http://schemas.microsoft.com/office/powerpoint/2010/main" val="74590904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212</a:t>
            </a:fld>
            <a:endParaRPr lang="pt-BR" dirty="0"/>
          </a:p>
        </p:txBody>
      </p:sp>
    </p:spTree>
    <p:extLst>
      <p:ext uri="{BB962C8B-B14F-4D97-AF65-F5344CB8AC3E}">
        <p14:creationId xmlns:p14="http://schemas.microsoft.com/office/powerpoint/2010/main" val="74590904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213</a:t>
            </a:fld>
            <a:endParaRPr lang="pt-BR" dirty="0"/>
          </a:p>
        </p:txBody>
      </p:sp>
    </p:spTree>
    <p:extLst>
      <p:ext uri="{BB962C8B-B14F-4D97-AF65-F5344CB8AC3E}">
        <p14:creationId xmlns:p14="http://schemas.microsoft.com/office/powerpoint/2010/main" val="20334747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2079">
              <a:defRPr/>
            </a:pPr>
            <a:r>
              <a:rPr lang="pt-BR" dirty="0">
                <a:solidFill>
                  <a:srgbClr val="000000"/>
                </a:solidFill>
              </a:rPr>
              <a:t>O Relatório de Coorte Trimestral da PrEP e um exemplo preenchido estão em suas pastas.</a:t>
            </a:r>
          </a:p>
          <a:p>
            <a:endParaRPr lang="pt-BR"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214</a:t>
            </a:fld>
            <a:endParaRPr lang="pt-BR" dirty="0"/>
          </a:p>
        </p:txBody>
      </p:sp>
    </p:spTree>
    <p:extLst>
      <p:ext uri="{BB962C8B-B14F-4D97-AF65-F5344CB8AC3E}">
        <p14:creationId xmlns:p14="http://schemas.microsoft.com/office/powerpoint/2010/main" val="409514738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215</a:t>
            </a:fld>
            <a:endParaRPr lang="pt-BR" dirty="0"/>
          </a:p>
        </p:txBody>
      </p:sp>
    </p:spTree>
    <p:extLst>
      <p:ext uri="{BB962C8B-B14F-4D97-AF65-F5344CB8AC3E}">
        <p14:creationId xmlns:p14="http://schemas.microsoft.com/office/powerpoint/2010/main" val="409514738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216</a:t>
            </a:fld>
            <a:endParaRPr lang="pt-BR" dirty="0"/>
          </a:p>
        </p:txBody>
      </p:sp>
    </p:spTree>
    <p:extLst>
      <p:ext uri="{BB962C8B-B14F-4D97-AF65-F5344CB8AC3E}">
        <p14:creationId xmlns:p14="http://schemas.microsoft.com/office/powerpoint/2010/main" val="2791552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pt-BR" dirty="0"/>
              <a:t>O conceito de administrar um medicamento preventivo antes da exposição a um agente infeccioso não é novo. Temos usado esse conceito para outras doenças (por exemplo, para a profilaxia da malária - tomar medicamentos antimaláricos antes de viajar para uma área endêmica para evitar a infecção).</a:t>
            </a:r>
          </a:p>
          <a:p>
            <a:endParaRPr lang="pt-BR"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E027020C-613B-6641-9351-4FDAA85641A1}" type="slidenum">
              <a:rPr lang="en-US" smtClean="0"/>
              <a:pPr/>
              <a:t>18</a:t>
            </a:fld>
            <a:endParaRPr lang="pt-BR" dirty="0"/>
          </a:p>
        </p:txBody>
      </p:sp>
    </p:spTree>
    <p:extLst>
      <p:ext uri="{BB962C8B-B14F-4D97-AF65-F5344CB8AC3E}">
        <p14:creationId xmlns:p14="http://schemas.microsoft.com/office/powerpoint/2010/main" val="282697006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217</a:t>
            </a:fld>
            <a:endParaRPr lang="pt-BR" dirty="0"/>
          </a:p>
        </p:txBody>
      </p:sp>
    </p:spTree>
    <p:extLst>
      <p:ext uri="{BB962C8B-B14F-4D97-AF65-F5344CB8AC3E}">
        <p14:creationId xmlns:p14="http://schemas.microsoft.com/office/powerpoint/2010/main" val="205952854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Essas definições também estão nos manuais.</a:t>
            </a:r>
          </a:p>
        </p:txBody>
      </p:sp>
      <p:sp>
        <p:nvSpPr>
          <p:cNvPr id="4" name="Slide Number Placeholder 3"/>
          <p:cNvSpPr>
            <a:spLocks noGrp="1"/>
          </p:cNvSpPr>
          <p:nvPr>
            <p:ph type="sldNum" sz="quarter" idx="10"/>
          </p:nvPr>
        </p:nvSpPr>
        <p:spPr/>
        <p:txBody>
          <a:bodyPr/>
          <a:lstStyle/>
          <a:p>
            <a:fld id="{E027020C-613B-6641-9351-4FDAA85641A1}" type="slidenum">
              <a:rPr lang="en-US" smtClean="0"/>
              <a:pPr/>
              <a:t>228</a:t>
            </a:fld>
            <a:endParaRPr lang="pt-BR" dirty="0"/>
          </a:p>
        </p:txBody>
      </p:sp>
    </p:spTree>
    <p:extLst>
      <p:ext uri="{BB962C8B-B14F-4D97-AF65-F5344CB8AC3E}">
        <p14:creationId xmlns:p14="http://schemas.microsoft.com/office/powerpoint/2010/main" val="209126412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2079">
              <a:defRPr/>
            </a:pPr>
            <a:r>
              <a:rPr lang="pt-BR" dirty="0"/>
              <a:t>No Módulo 5, você fará uma avaliação pós-treinamento e uma análise do treinamento.</a:t>
            </a:r>
          </a:p>
          <a:p>
            <a:endParaRPr lang="pt-BR"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232</a:t>
            </a:fld>
            <a:endParaRPr lang="pt-BR" dirty="0"/>
          </a:p>
        </p:txBody>
      </p:sp>
    </p:spTree>
    <p:extLst>
      <p:ext uri="{BB962C8B-B14F-4D97-AF65-F5344CB8AC3E}">
        <p14:creationId xmlns:p14="http://schemas.microsoft.com/office/powerpoint/2010/main" val="38187074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Esses recursos também estão relacionados no início do manual do participante.</a:t>
            </a:r>
          </a:p>
        </p:txBody>
      </p:sp>
      <p:sp>
        <p:nvSpPr>
          <p:cNvPr id="4" name="Slide Number Placeholder 3"/>
          <p:cNvSpPr>
            <a:spLocks noGrp="1"/>
          </p:cNvSpPr>
          <p:nvPr>
            <p:ph type="sldNum" sz="quarter" idx="10"/>
          </p:nvPr>
        </p:nvSpPr>
        <p:spPr/>
        <p:txBody>
          <a:bodyPr/>
          <a:lstStyle/>
          <a:p>
            <a:fld id="{E027020C-613B-6641-9351-4FDAA85641A1}" type="slidenum">
              <a:rPr lang="en-US" smtClean="0"/>
              <a:pPr/>
              <a:t>236</a:t>
            </a:fld>
            <a:endParaRPr lang="pt-BR" dirty="0"/>
          </a:p>
        </p:txBody>
      </p:sp>
    </p:spTree>
    <p:extLst>
      <p:ext uri="{BB962C8B-B14F-4D97-AF65-F5344CB8AC3E}">
        <p14:creationId xmlns:p14="http://schemas.microsoft.com/office/powerpoint/2010/main" val="58511879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Esses recursos estão relacionados no início do manual do participante.</a:t>
            </a:r>
          </a:p>
        </p:txBody>
      </p:sp>
      <p:sp>
        <p:nvSpPr>
          <p:cNvPr id="4" name="Slide Number Placeholder 3"/>
          <p:cNvSpPr>
            <a:spLocks noGrp="1"/>
          </p:cNvSpPr>
          <p:nvPr>
            <p:ph type="sldNum" sz="quarter" idx="10"/>
          </p:nvPr>
        </p:nvSpPr>
        <p:spPr/>
        <p:txBody>
          <a:bodyPr/>
          <a:lstStyle/>
          <a:p>
            <a:fld id="{E027020C-613B-6641-9351-4FDAA85641A1}" type="slidenum">
              <a:rPr lang="en-US" smtClean="0"/>
              <a:pPr/>
              <a:t>237</a:t>
            </a:fld>
            <a:endParaRPr lang="pt-BR" dirty="0"/>
          </a:p>
        </p:txBody>
      </p:sp>
    </p:spTree>
    <p:extLst>
      <p:ext uri="{BB962C8B-B14F-4D97-AF65-F5344CB8AC3E}">
        <p14:creationId xmlns:p14="http://schemas.microsoft.com/office/powerpoint/2010/main" val="354526928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pt-BR" sz="1200" kern="1200" dirty="0">
                <a:solidFill>
                  <a:schemeClr val="tx1"/>
                </a:solidFill>
                <a:effectLst/>
                <a:latin typeface="+mn-lt"/>
              </a:rPr>
              <a:t>Obrigado pela participação de vocês.</a:t>
            </a:r>
          </a:p>
          <a:p>
            <a:pPr lvl="0"/>
            <a:r>
              <a:rPr lang="pt-BR" sz="1200" kern="1200" dirty="0">
                <a:solidFill>
                  <a:schemeClr val="tx1"/>
                </a:solidFill>
                <a:effectLst/>
                <a:latin typeface="+mn-lt"/>
              </a:rPr>
              <a:t>Desejamos sucesso na implementação da PrEP em suas instalações.</a:t>
            </a:r>
          </a:p>
          <a:p>
            <a:pPr lvl="0"/>
            <a:r>
              <a:rPr lang="pt-BR" sz="1200" kern="1200" dirty="0">
                <a:solidFill>
                  <a:schemeClr val="tx1"/>
                </a:solidFill>
                <a:effectLst/>
                <a:latin typeface="+mn-lt"/>
              </a:rPr>
              <a:t>Não se esqueçam de levar os manuais dos participantes ao saírem.</a:t>
            </a:r>
          </a:p>
          <a:p>
            <a:endParaRPr lang="pt-BR"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240</a:t>
            </a:fld>
            <a:endParaRPr lang="pt-BR" dirty="0"/>
          </a:p>
        </p:txBody>
      </p:sp>
    </p:spTree>
    <p:extLst>
      <p:ext uri="{BB962C8B-B14F-4D97-AF65-F5344CB8AC3E}">
        <p14:creationId xmlns:p14="http://schemas.microsoft.com/office/powerpoint/2010/main" val="2513789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E027020C-613B-6641-9351-4FDAA85641A1}" type="slidenum">
              <a:rPr lang="en-US" smtClean="0"/>
              <a:pPr/>
              <a:t>19</a:t>
            </a:fld>
            <a:endParaRPr lang="pt-BR" dirty="0"/>
          </a:p>
        </p:txBody>
      </p:sp>
    </p:spTree>
    <p:extLst>
      <p:ext uri="{BB962C8B-B14F-4D97-AF65-F5344CB8AC3E}">
        <p14:creationId xmlns:p14="http://schemas.microsoft.com/office/powerpoint/2010/main" val="1644028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20</a:t>
            </a:fld>
            <a:endParaRPr lang="pt-BR" dirty="0"/>
          </a:p>
        </p:txBody>
      </p:sp>
    </p:spTree>
    <p:extLst>
      <p:ext uri="{BB962C8B-B14F-4D97-AF65-F5344CB8AC3E}">
        <p14:creationId xmlns:p14="http://schemas.microsoft.com/office/powerpoint/2010/main" val="265089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2079">
              <a:defRPr/>
            </a:pPr>
            <a:r>
              <a:rPr lang="pt-BR" dirty="0"/>
              <a:t>http://www.who.int/hiv/topics/prophylaxis/en/  </a:t>
            </a:r>
          </a:p>
          <a:p>
            <a:endParaRPr lang="pt-BR" dirty="0">
              <a:latin typeface="Garamond" panose="02020404030301010803" pitchFamily="18" charset="0"/>
              <a:cs typeface="Arial" pitchFamily="34" charset="0"/>
            </a:endParaRPr>
          </a:p>
        </p:txBody>
      </p:sp>
      <p:sp>
        <p:nvSpPr>
          <p:cNvPr id="4" name="Slide Number Placeholder 3"/>
          <p:cNvSpPr>
            <a:spLocks noGrp="1"/>
          </p:cNvSpPr>
          <p:nvPr>
            <p:ph type="sldNum" sz="quarter" idx="10"/>
          </p:nvPr>
        </p:nvSpPr>
        <p:spPr/>
        <p:txBody>
          <a:bodyPr/>
          <a:lstStyle/>
          <a:p>
            <a:fld id="{E027020C-613B-6641-9351-4FDAA85641A1}" type="slidenum">
              <a:rPr lang="en-US" smtClean="0"/>
              <a:pPr/>
              <a:t>21</a:t>
            </a:fld>
            <a:endParaRPr lang="pt-BR" dirty="0"/>
          </a:p>
        </p:txBody>
      </p:sp>
    </p:spTree>
    <p:extLst>
      <p:ext uri="{BB962C8B-B14F-4D97-AF65-F5344CB8AC3E}">
        <p14:creationId xmlns:p14="http://schemas.microsoft.com/office/powerpoint/2010/main" val="3137998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30" indent="-169530">
              <a:buFont typeface="Arial"/>
              <a:buChar char="•"/>
            </a:pPr>
            <a:r>
              <a:rPr lang="pt-BR" dirty="0"/>
              <a:t>Circulem a folha de presença para que todos possam preenchê-la.</a:t>
            </a:r>
          </a:p>
          <a:p>
            <a:pPr marL="169530" indent="-169530">
              <a:buFont typeface="Arial"/>
              <a:buChar char="•"/>
            </a:pPr>
            <a:r>
              <a:rPr lang="pt-BR" dirty="0"/>
              <a:t>Peguem um crachá e escrevam seu nome nele.</a:t>
            </a:r>
          </a:p>
          <a:p>
            <a:pPr marL="169530" indent="-169530">
              <a:buFont typeface="Arial"/>
              <a:buChar char="•"/>
            </a:pPr>
            <a:r>
              <a:rPr lang="pt-BR" dirty="0"/>
              <a:t>Peguem um manual do participante, uma caneta e um caderno. Vocês usarão seus manuais durante este treinamento e os levarão para casa ao final do treinamento.</a:t>
            </a:r>
          </a:p>
        </p:txBody>
      </p:sp>
      <p:sp>
        <p:nvSpPr>
          <p:cNvPr id="4" name="Slide Number Placeholder 3"/>
          <p:cNvSpPr>
            <a:spLocks noGrp="1"/>
          </p:cNvSpPr>
          <p:nvPr>
            <p:ph type="sldNum" sz="quarter" idx="10"/>
          </p:nvPr>
        </p:nvSpPr>
        <p:spPr/>
        <p:txBody>
          <a:bodyPr/>
          <a:lstStyle/>
          <a:p>
            <a:fld id="{E027020C-613B-6641-9351-4FDAA85641A1}" type="slidenum">
              <a:rPr lang="en-US" smtClean="0"/>
              <a:pPr/>
              <a:t>2</a:t>
            </a:fld>
            <a:endParaRPr lang="pt-BR" dirty="0"/>
          </a:p>
        </p:txBody>
      </p:sp>
    </p:spTree>
    <p:extLst>
      <p:ext uri="{BB962C8B-B14F-4D97-AF65-F5344CB8AC3E}">
        <p14:creationId xmlns:p14="http://schemas.microsoft.com/office/powerpoint/2010/main" val="1829620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8F6DE591-CEAF-4FB3-A18D-AEF90F0DA64F}" type="slidenum">
              <a:rPr lang="en-US" smtClean="0"/>
              <a:pPr/>
              <a:t>23</a:t>
            </a:fld>
            <a:endParaRPr lang="pt-BR" dirty="0"/>
          </a:p>
        </p:txBody>
      </p:sp>
    </p:spTree>
    <p:extLst>
      <p:ext uri="{BB962C8B-B14F-4D97-AF65-F5344CB8AC3E}">
        <p14:creationId xmlns:p14="http://schemas.microsoft.com/office/powerpoint/2010/main" val="3157056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24</a:t>
            </a:fld>
            <a:endParaRPr lang="pt-BR" dirty="0"/>
          </a:p>
        </p:txBody>
      </p:sp>
    </p:spTree>
    <p:extLst>
      <p:ext uri="{BB962C8B-B14F-4D97-AF65-F5344CB8AC3E}">
        <p14:creationId xmlns:p14="http://schemas.microsoft.com/office/powerpoint/2010/main" val="1713414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D01189D6-0383-433A-8A59-58772874C54E}" type="slidenum">
              <a:rPr lang="en-US" smtClean="0"/>
              <a:pPr/>
              <a:t>25</a:t>
            </a:fld>
            <a:endParaRPr lang="pt-BR" dirty="0"/>
          </a:p>
        </p:txBody>
      </p:sp>
    </p:spTree>
    <p:extLst>
      <p:ext uri="{BB962C8B-B14F-4D97-AF65-F5344CB8AC3E}">
        <p14:creationId xmlns:p14="http://schemas.microsoft.com/office/powerpoint/2010/main" val="4148673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E027020C-613B-6641-9351-4FDAA85641A1}" type="slidenum">
              <a:rPr lang="en-US" smtClean="0"/>
              <a:pPr/>
              <a:t>26</a:t>
            </a:fld>
            <a:endParaRPr lang="pt-BR" dirty="0"/>
          </a:p>
        </p:txBody>
      </p:sp>
    </p:spTree>
    <p:extLst>
      <p:ext uri="{BB962C8B-B14F-4D97-AF65-F5344CB8AC3E}">
        <p14:creationId xmlns:p14="http://schemas.microsoft.com/office/powerpoint/2010/main" val="1096610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8">
              <a:defRPr/>
            </a:pPr>
            <a:r>
              <a:rPr lang="pt-BR" b="1" dirty="0">
                <a:solidFill>
                  <a:srgbClr val="FF0000"/>
                </a:solidFill>
                <a:latin typeface="Garamond" panose="02020404030301010803" pitchFamily="18" charset="0"/>
              </a:rPr>
              <a:t>ADICIONAR DADOS ESPECÍFICOS DO PAÍS A ESTE SLIDE</a:t>
            </a:r>
            <a:endParaRPr lang="pt-BR" dirty="0">
              <a:latin typeface="Garamond" panose="02020404030301010803" pitchFamily="18" charset="0"/>
            </a:endParaRPr>
          </a:p>
          <a:p>
            <a:pPr defTabSz="465868">
              <a:defRPr/>
            </a:pPr>
            <a:endParaRPr lang="pt-BR" dirty="0">
              <a:latin typeface="Garamond" panose="02020404030301010803" pitchFamily="18" charset="0"/>
            </a:endParaRPr>
          </a:p>
          <a:p>
            <a:pPr defTabSz="465868">
              <a:defRPr/>
            </a:pPr>
            <a:r>
              <a:rPr lang="pt-BR" b="1" dirty="0">
                <a:latin typeface="Garamond" panose="02020404030301010803" pitchFamily="18" charset="0"/>
              </a:rPr>
              <a:t>Adicione 1 ou 2 slides para explicar a epidemiologia local do HIV, onde a maioria das novas infecções por HIV está acontecendo e as diferentes </a:t>
            </a:r>
            <a:r>
              <a:rPr lang="pt-BR" b="1" dirty="0" smtClean="0">
                <a:latin typeface="Garamond" panose="02020404030301010803" pitchFamily="18" charset="0"/>
              </a:rPr>
              <a:t>populações-chave</a:t>
            </a:r>
            <a:r>
              <a:rPr lang="pt-BR" b="1" baseline="0" dirty="0" smtClean="0">
                <a:latin typeface="Garamond" panose="02020404030301010803" pitchFamily="18" charset="0"/>
              </a:rPr>
              <a:t> </a:t>
            </a:r>
            <a:r>
              <a:rPr lang="pt-BR" b="1" baseline="0" dirty="0" smtClean="0">
                <a:solidFill>
                  <a:srgbClr val="00B0F0"/>
                </a:solidFill>
                <a:latin typeface="Garamond" panose="02020404030301010803" pitchFamily="18" charset="0"/>
              </a:rPr>
              <a:t>para </a:t>
            </a:r>
            <a:r>
              <a:rPr lang="pt-BR" b="1" baseline="0" dirty="0">
                <a:solidFill>
                  <a:srgbClr val="00B0F0"/>
                </a:solidFill>
                <a:latin typeface="Garamond" panose="02020404030301010803" pitchFamily="18" charset="0"/>
              </a:rPr>
              <a:t>uso da PrEP em nível local.</a:t>
            </a:r>
            <a:endParaRPr lang="pt-BR" b="1" dirty="0">
              <a:solidFill>
                <a:srgbClr val="00B0F0"/>
              </a:solidFill>
              <a:latin typeface="Garamond" panose="02020404030301010803" pitchFamily="18" charset="0"/>
            </a:endParaRPr>
          </a:p>
          <a:p>
            <a:endParaRPr lang="pt-BR"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E027020C-613B-6641-9351-4FDAA85641A1}" type="slidenum">
              <a:rPr lang="en-US" smtClean="0"/>
              <a:pPr/>
              <a:t>27</a:t>
            </a:fld>
            <a:endParaRPr lang="pt-BR" dirty="0"/>
          </a:p>
        </p:txBody>
      </p:sp>
    </p:spTree>
    <p:extLst>
      <p:ext uri="{BB962C8B-B14F-4D97-AF65-F5344CB8AC3E}">
        <p14:creationId xmlns:p14="http://schemas.microsoft.com/office/powerpoint/2010/main" val="1926226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28</a:t>
            </a:fld>
            <a:endParaRPr lang="pt-BR" dirty="0"/>
          </a:p>
        </p:txBody>
      </p:sp>
    </p:spTree>
    <p:extLst>
      <p:ext uri="{BB962C8B-B14F-4D97-AF65-F5344CB8AC3E}">
        <p14:creationId xmlns:p14="http://schemas.microsoft.com/office/powerpoint/2010/main" val="1793733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29</a:t>
            </a:fld>
            <a:endParaRPr lang="pt-BR" dirty="0"/>
          </a:p>
        </p:txBody>
      </p:sp>
    </p:spTree>
    <p:extLst>
      <p:ext uri="{BB962C8B-B14F-4D97-AF65-F5344CB8AC3E}">
        <p14:creationId xmlns:p14="http://schemas.microsoft.com/office/powerpoint/2010/main" val="1675649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solidFill>
                  <a:srgbClr val="C00000"/>
                </a:solidFill>
                <a:latin typeface="Garamond" panose="02020404030301010803" pitchFamily="18" charset="0"/>
              </a:rPr>
              <a:t>Vocês terão 10 minutos para trabalhar.</a:t>
            </a:r>
          </a:p>
        </p:txBody>
      </p:sp>
      <p:sp>
        <p:nvSpPr>
          <p:cNvPr id="4" name="Slide Number Placeholder 3"/>
          <p:cNvSpPr>
            <a:spLocks noGrp="1"/>
          </p:cNvSpPr>
          <p:nvPr>
            <p:ph type="sldNum" sz="quarter" idx="10"/>
          </p:nvPr>
        </p:nvSpPr>
        <p:spPr/>
        <p:txBody>
          <a:bodyPr/>
          <a:lstStyle/>
          <a:p>
            <a:fld id="{E027020C-613B-6641-9351-4FDAA85641A1}" type="slidenum">
              <a:rPr lang="en-US" smtClean="0"/>
              <a:pPr/>
              <a:t>30</a:t>
            </a:fld>
            <a:endParaRPr lang="pt-BR" dirty="0"/>
          </a:p>
        </p:txBody>
      </p:sp>
    </p:spTree>
    <p:extLst>
      <p:ext uri="{BB962C8B-B14F-4D97-AF65-F5344CB8AC3E}">
        <p14:creationId xmlns:p14="http://schemas.microsoft.com/office/powerpoint/2010/main" val="1926226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2079" lvl="1"/>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E027020C-613B-6641-9351-4FDAA85641A1}" type="slidenum">
              <a:rPr lang="en-US" smtClean="0"/>
              <a:pPr/>
              <a:t>31</a:t>
            </a:fld>
            <a:endParaRPr lang="pt-BR" dirty="0"/>
          </a:p>
        </p:txBody>
      </p:sp>
    </p:spTree>
    <p:extLst>
      <p:ext uri="{BB962C8B-B14F-4D97-AF65-F5344CB8AC3E}">
        <p14:creationId xmlns:p14="http://schemas.microsoft.com/office/powerpoint/2010/main" val="35486887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latin typeface="Garamond" panose="02020404030301010803" pitchFamily="18" charset="0"/>
              </a:rPr>
              <a:t>Gráfico no manual do participante: Eficácia e adesão em ensaios de prevenção oral e tópica com base em tenofovir</a:t>
            </a:r>
          </a:p>
        </p:txBody>
      </p:sp>
      <p:sp>
        <p:nvSpPr>
          <p:cNvPr id="4" name="Slide Number Placeholder 3"/>
          <p:cNvSpPr>
            <a:spLocks noGrp="1"/>
          </p:cNvSpPr>
          <p:nvPr>
            <p:ph type="sldNum" sz="quarter" idx="10"/>
          </p:nvPr>
        </p:nvSpPr>
        <p:spPr/>
        <p:txBody>
          <a:bodyPr/>
          <a:lstStyle/>
          <a:p>
            <a:fld id="{E027020C-613B-6641-9351-4FDAA85641A1}" type="slidenum">
              <a:rPr lang="en-US" smtClean="0"/>
              <a:pPr/>
              <a:t>34</a:t>
            </a:fld>
            <a:endParaRPr lang="pt-BR" dirty="0"/>
          </a:p>
        </p:txBody>
      </p:sp>
    </p:spTree>
    <p:extLst>
      <p:ext uri="{BB962C8B-B14F-4D97-AF65-F5344CB8AC3E}">
        <p14:creationId xmlns:p14="http://schemas.microsoft.com/office/powerpoint/2010/main" val="2971351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2079">
              <a:defRPr/>
            </a:pPr>
            <a:r>
              <a:rPr lang="pt-BR" dirty="0"/>
              <a:t>Apresentem-se brevemente, dizendo seu nome, organização e cargo.</a:t>
            </a:r>
          </a:p>
          <a:p>
            <a:endParaRPr lang="pt-BR"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3</a:t>
            </a:fld>
            <a:endParaRPr lang="pt-BR" dirty="0"/>
          </a:p>
        </p:txBody>
      </p:sp>
    </p:spTree>
    <p:extLst>
      <p:ext uri="{BB962C8B-B14F-4D97-AF65-F5344CB8AC3E}">
        <p14:creationId xmlns:p14="http://schemas.microsoft.com/office/powerpoint/2010/main" val="1405183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35</a:t>
            </a:fld>
            <a:endParaRPr lang="pt-BR" dirty="0"/>
          </a:p>
        </p:txBody>
      </p:sp>
    </p:spTree>
    <p:extLst>
      <p:ext uri="{BB962C8B-B14F-4D97-AF65-F5344CB8AC3E}">
        <p14:creationId xmlns:p14="http://schemas.microsoft.com/office/powerpoint/2010/main" val="17937333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36</a:t>
            </a:fld>
            <a:endParaRPr lang="pt-BR" dirty="0"/>
          </a:p>
        </p:txBody>
      </p:sp>
    </p:spTree>
    <p:extLst>
      <p:ext uri="{BB962C8B-B14F-4D97-AF65-F5344CB8AC3E}">
        <p14:creationId xmlns:p14="http://schemas.microsoft.com/office/powerpoint/2010/main" val="2775030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latin typeface="Garamond" panose="02020404030301010803" pitchFamily="18" charset="0"/>
              </a:rPr>
              <a:t>Este slide mostra os estudos de PrEP planejados, em andamento e concluídos em 2015. Informações atualizadas estão disponíveis no site da PrEPWatch.  </a:t>
            </a:r>
          </a:p>
        </p:txBody>
      </p:sp>
      <p:sp>
        <p:nvSpPr>
          <p:cNvPr id="4" name="Slide Number Placeholder 3"/>
          <p:cNvSpPr>
            <a:spLocks noGrp="1"/>
          </p:cNvSpPr>
          <p:nvPr>
            <p:ph type="sldNum" sz="quarter" idx="10"/>
          </p:nvPr>
        </p:nvSpPr>
        <p:spPr/>
        <p:txBody>
          <a:bodyPr/>
          <a:lstStyle/>
          <a:p>
            <a:fld id="{E027020C-613B-6641-9351-4FDAA85641A1}" type="slidenum">
              <a:rPr lang="en-US" smtClean="0"/>
              <a:pPr/>
              <a:t>37</a:t>
            </a:fld>
            <a:endParaRPr lang="pt-BR" dirty="0"/>
          </a:p>
        </p:txBody>
      </p:sp>
    </p:spTree>
    <p:extLst>
      <p:ext uri="{BB962C8B-B14F-4D97-AF65-F5344CB8AC3E}">
        <p14:creationId xmlns:p14="http://schemas.microsoft.com/office/powerpoint/2010/main" val="2365071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39</a:t>
            </a:fld>
            <a:endParaRPr lang="pt-BR" dirty="0"/>
          </a:p>
        </p:txBody>
      </p:sp>
    </p:spTree>
    <p:extLst>
      <p:ext uri="{BB962C8B-B14F-4D97-AF65-F5344CB8AC3E}">
        <p14:creationId xmlns:p14="http://schemas.microsoft.com/office/powerpoint/2010/main" val="23120628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8">
              <a:defRPr/>
            </a:pPr>
            <a:r>
              <a:rPr lang="pt-BR" b="1" dirty="0">
                <a:solidFill>
                  <a:srgbClr val="FF0000"/>
                </a:solidFill>
                <a:latin typeface="Garamond" panose="02020404030301010803" pitchFamily="18" charset="0"/>
              </a:rPr>
              <a:t>ADICIONAR DADOS ESPECÍFICOS DO PAÍS A ESTE SLIDE</a:t>
            </a:r>
          </a:p>
          <a:p>
            <a:pPr defTabSz="465868">
              <a:defRPr/>
            </a:pPr>
            <a:endParaRPr lang="pt-BR" dirty="0"/>
          </a:p>
          <a:p>
            <a:pPr defTabSz="465868">
              <a:defRPr/>
            </a:pPr>
            <a:r>
              <a:rPr lang="pt-BR" dirty="0"/>
              <a:t>Este treinamento se concentra na PrEP oral diária.</a:t>
            </a:r>
          </a:p>
          <a:p>
            <a:pPr defTabSz="465868">
              <a:defRPr/>
            </a:pPr>
            <a:endParaRPr lang="pt-BR" dirty="0">
              <a:solidFill>
                <a:srgbClr val="FF0000"/>
              </a:solidFill>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E027020C-613B-6641-9351-4FDAA85641A1}" type="slidenum">
              <a:rPr lang="en-US" smtClean="0"/>
              <a:pPr/>
              <a:t>40</a:t>
            </a:fld>
            <a:endParaRPr lang="pt-BR" dirty="0"/>
          </a:p>
        </p:txBody>
      </p:sp>
    </p:spTree>
    <p:extLst>
      <p:ext uri="{BB962C8B-B14F-4D97-AF65-F5344CB8AC3E}">
        <p14:creationId xmlns:p14="http://schemas.microsoft.com/office/powerpoint/2010/main" val="4449163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8F6DE591-CEAF-4FB3-A18D-AEF90F0DA64F}" type="slidenum">
              <a:rPr lang="en-US" smtClean="0"/>
              <a:pPr/>
              <a:t>41</a:t>
            </a:fld>
            <a:endParaRPr lang="pt-BR" dirty="0"/>
          </a:p>
        </p:txBody>
      </p:sp>
    </p:spTree>
    <p:extLst>
      <p:ext uri="{BB962C8B-B14F-4D97-AF65-F5344CB8AC3E}">
        <p14:creationId xmlns:p14="http://schemas.microsoft.com/office/powerpoint/2010/main" val="2528483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2079">
              <a:defRPr/>
            </a:pPr>
            <a:r>
              <a:rPr lang="pt-BR" dirty="0"/>
              <a:t>Os participantes do estudo relataram uma "síndrome de início", com sintomas gastrointestinais, dores de cabeça e alguns problemas de pele. Essa síndrome de início foi passageira na maioria dos casos, e é importante aconselhar os clientes sobre isso. </a:t>
            </a:r>
          </a:p>
          <a:p>
            <a:endParaRPr lang="pt-BR"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84FBF3F4-FB7E-4137-ACF6-FC8AC0359A46}" type="slidenum">
              <a:rPr lang="en-US" smtClean="0"/>
              <a:pPr/>
              <a:t>42</a:t>
            </a:fld>
            <a:endParaRPr lang="pt-BR" dirty="0"/>
          </a:p>
        </p:txBody>
      </p:sp>
    </p:spTree>
    <p:extLst>
      <p:ext uri="{BB962C8B-B14F-4D97-AF65-F5344CB8AC3E}">
        <p14:creationId xmlns:p14="http://schemas.microsoft.com/office/powerpoint/2010/main" val="10312352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8F6DE591-CEAF-4FB3-A18D-AEF90F0DA64F}" type="slidenum">
              <a:rPr lang="en-US" smtClean="0"/>
              <a:pPr/>
              <a:t>43</a:t>
            </a:fld>
            <a:endParaRPr lang="pt-BR" dirty="0"/>
          </a:p>
        </p:txBody>
      </p:sp>
    </p:spTree>
    <p:extLst>
      <p:ext uri="{BB962C8B-B14F-4D97-AF65-F5344CB8AC3E}">
        <p14:creationId xmlns:p14="http://schemas.microsoft.com/office/powerpoint/2010/main" val="23351340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8F6DE591-CEAF-4FB3-A18D-AEF90F0DA64F}" type="slidenum">
              <a:rPr lang="en-US" smtClean="0"/>
              <a:pPr/>
              <a:t>44</a:t>
            </a:fld>
            <a:endParaRPr lang="pt-BR" dirty="0"/>
          </a:p>
        </p:txBody>
      </p:sp>
    </p:spTree>
    <p:extLst>
      <p:ext uri="{BB962C8B-B14F-4D97-AF65-F5344CB8AC3E}">
        <p14:creationId xmlns:p14="http://schemas.microsoft.com/office/powerpoint/2010/main" val="28339627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45</a:t>
            </a:fld>
            <a:endParaRPr lang="pt-BR" dirty="0"/>
          </a:p>
        </p:txBody>
      </p:sp>
    </p:spTree>
    <p:extLst>
      <p:ext uri="{BB962C8B-B14F-4D97-AF65-F5344CB8AC3E}">
        <p14:creationId xmlns:p14="http://schemas.microsoft.com/office/powerpoint/2010/main" val="1713414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4</a:t>
            </a:fld>
            <a:endParaRPr lang="pt-BR" dirty="0"/>
          </a:p>
        </p:txBody>
      </p:sp>
    </p:spTree>
    <p:extLst>
      <p:ext uri="{BB962C8B-B14F-4D97-AF65-F5344CB8AC3E}">
        <p14:creationId xmlns:p14="http://schemas.microsoft.com/office/powerpoint/2010/main" val="32137868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E027020C-613B-6641-9351-4FDAA85641A1}" type="slidenum">
              <a:rPr lang="en-US" smtClean="0"/>
              <a:pPr/>
              <a:t>46</a:t>
            </a:fld>
            <a:endParaRPr lang="pt-BR" dirty="0"/>
          </a:p>
        </p:txBody>
      </p:sp>
    </p:spTree>
    <p:extLst>
      <p:ext uri="{BB962C8B-B14F-4D97-AF65-F5344CB8AC3E}">
        <p14:creationId xmlns:p14="http://schemas.microsoft.com/office/powerpoint/2010/main" val="21316569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latin typeface="Garamond" panose="02020404030301010803" pitchFamily="18" charset="0"/>
              <a:cs typeface="MS PGothic" pitchFamily="34" charset="-128"/>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Calibri" pitchFamily="34" charset="0"/>
                <a:ea typeface="MS PGothic" pitchFamily="34" charset="-128"/>
              </a:defRPr>
            </a:lvl1pPr>
            <a:lvl2pPr marL="757035" indent="-291167" eaLnBrk="0" hangingPunct="0">
              <a:defRPr sz="2500">
                <a:solidFill>
                  <a:schemeClr val="tx1"/>
                </a:solidFill>
                <a:latin typeface="Calibri" pitchFamily="34" charset="0"/>
                <a:ea typeface="MS PGothic" pitchFamily="34" charset="-128"/>
              </a:defRPr>
            </a:lvl2pPr>
            <a:lvl3pPr marL="1164670" indent="-232934" eaLnBrk="0" hangingPunct="0">
              <a:defRPr sz="2500">
                <a:solidFill>
                  <a:schemeClr val="tx1"/>
                </a:solidFill>
                <a:latin typeface="Calibri" pitchFamily="34" charset="0"/>
                <a:ea typeface="MS PGothic" pitchFamily="34" charset="-128"/>
              </a:defRPr>
            </a:lvl3pPr>
            <a:lvl4pPr marL="1630537" indent="-232934" eaLnBrk="0" hangingPunct="0">
              <a:defRPr sz="2500">
                <a:solidFill>
                  <a:schemeClr val="tx1"/>
                </a:solidFill>
                <a:latin typeface="Calibri" pitchFamily="34" charset="0"/>
                <a:ea typeface="MS PGothic" pitchFamily="34" charset="-128"/>
              </a:defRPr>
            </a:lvl4pPr>
            <a:lvl5pPr marL="2096405" indent="-232934" eaLnBrk="0" hangingPunct="0">
              <a:defRPr sz="2500">
                <a:solidFill>
                  <a:schemeClr val="tx1"/>
                </a:solidFill>
                <a:latin typeface="Calibri" pitchFamily="34" charset="0"/>
                <a:ea typeface="MS PGothic" pitchFamily="34" charset="-128"/>
              </a:defRPr>
            </a:lvl5pPr>
            <a:lvl6pPr marL="2562272" indent="-232934" eaLnBrk="0" fontAlgn="base" hangingPunct="0">
              <a:spcBef>
                <a:spcPct val="0"/>
              </a:spcBef>
              <a:spcAft>
                <a:spcPct val="0"/>
              </a:spcAft>
              <a:defRPr sz="2500">
                <a:solidFill>
                  <a:schemeClr val="tx1"/>
                </a:solidFill>
                <a:latin typeface="Calibri" pitchFamily="34" charset="0"/>
                <a:ea typeface="MS PGothic" pitchFamily="34" charset="-128"/>
              </a:defRPr>
            </a:lvl6pPr>
            <a:lvl7pPr marL="3028141" indent="-232934" eaLnBrk="0" fontAlgn="base" hangingPunct="0">
              <a:spcBef>
                <a:spcPct val="0"/>
              </a:spcBef>
              <a:spcAft>
                <a:spcPct val="0"/>
              </a:spcAft>
              <a:defRPr sz="2500">
                <a:solidFill>
                  <a:schemeClr val="tx1"/>
                </a:solidFill>
                <a:latin typeface="Calibri" pitchFamily="34" charset="0"/>
                <a:ea typeface="MS PGothic" pitchFamily="34" charset="-128"/>
              </a:defRPr>
            </a:lvl7pPr>
            <a:lvl8pPr marL="3494009" indent="-232934" eaLnBrk="0" fontAlgn="base" hangingPunct="0">
              <a:spcBef>
                <a:spcPct val="0"/>
              </a:spcBef>
              <a:spcAft>
                <a:spcPct val="0"/>
              </a:spcAft>
              <a:defRPr sz="2500">
                <a:solidFill>
                  <a:schemeClr val="tx1"/>
                </a:solidFill>
                <a:latin typeface="Calibri" pitchFamily="34" charset="0"/>
                <a:ea typeface="MS PGothic" pitchFamily="34" charset="-128"/>
              </a:defRPr>
            </a:lvl8pPr>
            <a:lvl9pPr marL="3959876" indent="-232934" eaLnBrk="0" fontAlgn="base" hangingPunct="0">
              <a:spcBef>
                <a:spcPct val="0"/>
              </a:spcBef>
              <a:spcAft>
                <a:spcPct val="0"/>
              </a:spcAft>
              <a:defRPr sz="2500">
                <a:solidFill>
                  <a:schemeClr val="tx1"/>
                </a:solidFill>
                <a:latin typeface="Calibri" pitchFamily="34" charset="0"/>
                <a:ea typeface="MS PGothic" pitchFamily="34" charset="-128"/>
              </a:defRPr>
            </a:lvl9pPr>
          </a:lstStyle>
          <a:p>
            <a:pPr eaLnBrk="1" hangingPunct="1"/>
            <a:fld id="{4C7B1615-DB33-45E7-89E3-2A716A7CCB1D}" type="slidenum">
              <a:rPr lang="en-US" sz="1200"/>
              <a:pPr eaLnBrk="1" hangingPunct="1"/>
              <a:t>48</a:t>
            </a:fld>
            <a:endParaRPr lang="pt-BR" sz="1200" dirty="0"/>
          </a:p>
        </p:txBody>
      </p:sp>
    </p:spTree>
    <p:extLst>
      <p:ext uri="{BB962C8B-B14F-4D97-AF65-F5344CB8AC3E}">
        <p14:creationId xmlns:p14="http://schemas.microsoft.com/office/powerpoint/2010/main" val="5155032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49</a:t>
            </a:fld>
            <a:endParaRPr lang="pt-BR" dirty="0"/>
          </a:p>
        </p:txBody>
      </p:sp>
    </p:spTree>
    <p:extLst>
      <p:ext uri="{BB962C8B-B14F-4D97-AF65-F5344CB8AC3E}">
        <p14:creationId xmlns:p14="http://schemas.microsoft.com/office/powerpoint/2010/main" val="22235582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2079">
              <a:defRPr/>
            </a:pPr>
            <a:r>
              <a:rPr lang="pt-BR" dirty="0"/>
              <a:t>As próximas sessões cobrirão o conteúdo do Módulo 2.</a:t>
            </a:r>
          </a:p>
          <a:p>
            <a:endParaRPr lang="pt-BR"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50</a:t>
            </a:fld>
            <a:endParaRPr lang="pt-BR" dirty="0"/>
          </a:p>
        </p:txBody>
      </p:sp>
    </p:spTree>
    <p:extLst>
      <p:ext uri="{BB962C8B-B14F-4D97-AF65-F5344CB8AC3E}">
        <p14:creationId xmlns:p14="http://schemas.microsoft.com/office/powerpoint/2010/main" val="24542015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51</a:t>
            </a:fld>
            <a:endParaRPr lang="pt-BR" dirty="0"/>
          </a:p>
        </p:txBody>
      </p:sp>
    </p:spTree>
    <p:extLst>
      <p:ext uri="{BB962C8B-B14F-4D97-AF65-F5344CB8AC3E}">
        <p14:creationId xmlns:p14="http://schemas.microsoft.com/office/powerpoint/2010/main" val="24994001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52</a:t>
            </a:fld>
            <a:endParaRPr lang="pt-BR" dirty="0"/>
          </a:p>
        </p:txBody>
      </p:sp>
    </p:spTree>
    <p:extLst>
      <p:ext uri="{BB962C8B-B14F-4D97-AF65-F5344CB8AC3E}">
        <p14:creationId xmlns:p14="http://schemas.microsoft.com/office/powerpoint/2010/main" val="10645112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54</a:t>
            </a:fld>
            <a:endParaRPr lang="pt-BR" dirty="0"/>
          </a:p>
        </p:txBody>
      </p:sp>
    </p:spTree>
    <p:extLst>
      <p:ext uri="{BB962C8B-B14F-4D97-AF65-F5344CB8AC3E}">
        <p14:creationId xmlns:p14="http://schemas.microsoft.com/office/powerpoint/2010/main" val="23831164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35">
              <a:defRPr/>
            </a:pPr>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9F79A0DE-19B6-4E79-AA78-482B27753DF5}" type="slidenum">
              <a:rPr lang="en-US" smtClean="0"/>
              <a:pPr/>
              <a:t>55</a:t>
            </a:fld>
            <a:endParaRPr lang="pt-BR" dirty="0"/>
          </a:p>
        </p:txBody>
      </p:sp>
    </p:spTree>
    <p:extLst>
      <p:ext uri="{BB962C8B-B14F-4D97-AF65-F5344CB8AC3E}">
        <p14:creationId xmlns:p14="http://schemas.microsoft.com/office/powerpoint/2010/main" val="31923132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b="1" dirty="0">
                <a:latin typeface="Garamond" panose="02020404030301010803" pitchFamily="18" charset="0"/>
              </a:rPr>
              <a:t>Os países devem adicionar seu algoritmo nacional de teste de HIV.</a:t>
            </a:r>
          </a:p>
        </p:txBody>
      </p:sp>
      <p:sp>
        <p:nvSpPr>
          <p:cNvPr id="4" name="Slide Number Placeholder 3"/>
          <p:cNvSpPr>
            <a:spLocks noGrp="1"/>
          </p:cNvSpPr>
          <p:nvPr>
            <p:ph type="sldNum" sz="quarter" idx="10"/>
          </p:nvPr>
        </p:nvSpPr>
        <p:spPr/>
        <p:txBody>
          <a:bodyPr/>
          <a:lstStyle/>
          <a:p>
            <a:fld id="{9BE0EC59-2635-F642-BC4C-60F2F537D386}" type="slidenum">
              <a:rPr lang="en-US" smtClean="0"/>
              <a:pPr/>
              <a:t>56</a:t>
            </a:fld>
            <a:endParaRPr lang="pt-BR" dirty="0"/>
          </a:p>
        </p:txBody>
      </p:sp>
    </p:spTree>
    <p:extLst>
      <p:ext uri="{BB962C8B-B14F-4D97-AF65-F5344CB8AC3E}">
        <p14:creationId xmlns:p14="http://schemas.microsoft.com/office/powerpoint/2010/main" val="3002990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57</a:t>
            </a:fld>
            <a:endParaRPr lang="pt-BR" dirty="0"/>
          </a:p>
        </p:txBody>
      </p:sp>
    </p:spTree>
    <p:extLst>
      <p:ext uri="{BB962C8B-B14F-4D97-AF65-F5344CB8AC3E}">
        <p14:creationId xmlns:p14="http://schemas.microsoft.com/office/powerpoint/2010/main" val="1405521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5</a:t>
            </a:fld>
            <a:endParaRPr lang="pt-BR" dirty="0"/>
          </a:p>
        </p:txBody>
      </p:sp>
    </p:spTree>
    <p:extLst>
      <p:ext uri="{BB962C8B-B14F-4D97-AF65-F5344CB8AC3E}">
        <p14:creationId xmlns:p14="http://schemas.microsoft.com/office/powerpoint/2010/main" val="24542015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58</a:t>
            </a:fld>
            <a:endParaRPr lang="pt-BR" dirty="0"/>
          </a:p>
        </p:txBody>
      </p:sp>
    </p:spTree>
    <p:extLst>
      <p:ext uri="{BB962C8B-B14F-4D97-AF65-F5344CB8AC3E}">
        <p14:creationId xmlns:p14="http://schemas.microsoft.com/office/powerpoint/2010/main" val="10232855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pt-BR" dirty="0"/>
              <a:t>Estima-se que 40-90% dos</a:t>
            </a:r>
            <a:r>
              <a:rPr lang="pt-BR" dirty="0">
                <a:solidFill>
                  <a:srgbClr val="0000FF"/>
                </a:solidFill>
              </a:rPr>
              <a:t> clientes </a:t>
            </a:r>
            <a:r>
              <a:rPr lang="pt-BR" dirty="0"/>
              <a:t>com IAH experimentarão sintomas "semelhantes aos da gripe". Estes geralmente aparecem dias a semanas após a exposição, e podem incluir:</a:t>
            </a:r>
          </a:p>
          <a:p>
            <a:pPr marL="621609" lvl="1" indent="-169530">
              <a:buFont typeface="Arial"/>
              <a:buChar char="•"/>
            </a:pPr>
            <a:r>
              <a:rPr lang="pt-BR" dirty="0"/>
              <a:t>Febre</a:t>
            </a:r>
          </a:p>
          <a:p>
            <a:pPr marL="621609" lvl="1" indent="-169530">
              <a:buFont typeface="Arial"/>
              <a:buChar char="•"/>
            </a:pPr>
            <a:r>
              <a:rPr lang="pt-BR" dirty="0"/>
              <a:t>Fadiga</a:t>
            </a:r>
          </a:p>
          <a:p>
            <a:pPr marL="621609" lvl="1" indent="-169530">
              <a:buFont typeface="Arial"/>
              <a:buChar char="•"/>
            </a:pPr>
            <a:r>
              <a:rPr lang="pt-BR" dirty="0"/>
              <a:t>Anorexia</a:t>
            </a:r>
          </a:p>
          <a:p>
            <a:pPr marL="621609" lvl="1" indent="-169530">
              <a:buFont typeface="Arial"/>
              <a:buChar char="•"/>
            </a:pPr>
            <a:r>
              <a:rPr lang="pt-BR" dirty="0"/>
              <a:t>Erupção cutânea (geralmente maculopapular eritematosa)</a:t>
            </a:r>
          </a:p>
          <a:p>
            <a:pPr marL="621609" lvl="1" indent="-169530">
              <a:buFont typeface="Arial"/>
              <a:buChar char="•"/>
            </a:pPr>
            <a:r>
              <a:rPr lang="pt-BR" dirty="0"/>
              <a:t>Faringite </a:t>
            </a:r>
          </a:p>
          <a:p>
            <a:pPr marL="621609" lvl="1" indent="-169530">
              <a:buFont typeface="Arial"/>
              <a:buChar char="•"/>
            </a:pPr>
            <a:r>
              <a:rPr lang="pt-BR" dirty="0"/>
              <a:t>Linfadenopatia generalizada </a:t>
            </a:r>
          </a:p>
          <a:p>
            <a:pPr marL="621609" lvl="1" indent="-169530">
              <a:buFont typeface="Arial"/>
              <a:buChar char="•"/>
            </a:pPr>
            <a:r>
              <a:rPr lang="pt-BR" dirty="0"/>
              <a:t>Ulceração mucocutânea </a:t>
            </a:r>
          </a:p>
          <a:p>
            <a:pPr marL="621609" lvl="1" indent="-169530">
              <a:buFont typeface="Arial"/>
              <a:buChar char="•"/>
            </a:pPr>
            <a:r>
              <a:rPr lang="pt-BR" dirty="0"/>
              <a:t>Dor de cabeça </a:t>
            </a:r>
          </a:p>
          <a:p>
            <a:pPr marL="621609" lvl="1" indent="-169530">
              <a:buFont typeface="Arial"/>
              <a:buChar char="•"/>
            </a:pPr>
            <a:r>
              <a:rPr lang="pt-BR" dirty="0"/>
              <a:t>Meningite asséptica </a:t>
            </a:r>
          </a:p>
          <a:p>
            <a:pPr marL="621609" lvl="1" indent="-169530">
              <a:buFont typeface="Arial"/>
              <a:buChar char="•"/>
            </a:pPr>
            <a:r>
              <a:rPr lang="pt-BR" dirty="0"/>
              <a:t>Radiculite, mielite</a:t>
            </a:r>
          </a:p>
          <a:p>
            <a:pPr marL="621609" lvl="1" indent="-169530">
              <a:buFont typeface="Arial"/>
              <a:buChar char="•"/>
            </a:pPr>
            <a:r>
              <a:rPr lang="pt-BR" dirty="0"/>
              <a:t>Pode apresentar IO, afta, zóster (se CD4 deprimido)</a:t>
            </a:r>
          </a:p>
          <a:p>
            <a:pPr lvl="0"/>
            <a:r>
              <a:rPr lang="pt-BR" dirty="0"/>
              <a:t>Esses sintomas não são específicos do HIV; eles ocorrem em muitas outras infecções virais. </a:t>
            </a:r>
          </a:p>
          <a:p>
            <a:pPr lvl="0"/>
            <a:r>
              <a:rPr lang="pt-BR" dirty="0"/>
              <a:t>Lembre-se de que muitos clientes com IAH serão assintomáticos.</a:t>
            </a:r>
          </a:p>
          <a:p>
            <a:endParaRPr lang="pt-BR"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E027020C-613B-6641-9351-4FDAA85641A1}" type="slidenum">
              <a:rPr lang="en-US" smtClean="0"/>
              <a:pPr/>
              <a:t>59</a:t>
            </a:fld>
            <a:endParaRPr lang="pt-BR" dirty="0"/>
          </a:p>
        </p:txBody>
      </p:sp>
    </p:spTree>
    <p:extLst>
      <p:ext uri="{BB962C8B-B14F-4D97-AF65-F5344CB8AC3E}">
        <p14:creationId xmlns:p14="http://schemas.microsoft.com/office/powerpoint/2010/main" val="42205774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60</a:t>
            </a:fld>
            <a:endParaRPr lang="pt-BR" dirty="0"/>
          </a:p>
        </p:txBody>
      </p:sp>
    </p:spTree>
    <p:extLst>
      <p:ext uri="{BB962C8B-B14F-4D97-AF65-F5344CB8AC3E}">
        <p14:creationId xmlns:p14="http://schemas.microsoft.com/office/powerpoint/2010/main" val="14055213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E027020C-613B-6641-9351-4FDAA85641A1}" type="slidenum">
              <a:rPr lang="en-US" smtClean="0"/>
              <a:pPr/>
              <a:t>61</a:t>
            </a:fld>
            <a:endParaRPr lang="pt-BR" dirty="0"/>
          </a:p>
        </p:txBody>
      </p:sp>
    </p:spTree>
    <p:extLst>
      <p:ext uri="{BB962C8B-B14F-4D97-AF65-F5344CB8AC3E}">
        <p14:creationId xmlns:p14="http://schemas.microsoft.com/office/powerpoint/2010/main" val="14989057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62</a:t>
            </a:fld>
            <a:endParaRPr lang="pt-BR" dirty="0"/>
          </a:p>
        </p:txBody>
      </p:sp>
    </p:spTree>
    <p:extLst>
      <p:ext uri="{BB962C8B-B14F-4D97-AF65-F5344CB8AC3E}">
        <p14:creationId xmlns:p14="http://schemas.microsoft.com/office/powerpoint/2010/main" val="14055213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63</a:t>
            </a:fld>
            <a:endParaRPr lang="pt-BR" dirty="0"/>
          </a:p>
        </p:txBody>
      </p:sp>
    </p:spTree>
    <p:extLst>
      <p:ext uri="{BB962C8B-B14F-4D97-AF65-F5344CB8AC3E}">
        <p14:creationId xmlns:p14="http://schemas.microsoft.com/office/powerpoint/2010/main" val="16905527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E027020C-613B-6641-9351-4FDAA85641A1}" type="slidenum">
              <a:rPr lang="en-US" smtClean="0"/>
              <a:pPr/>
              <a:t>65</a:t>
            </a:fld>
            <a:endParaRPr lang="pt-BR" dirty="0"/>
          </a:p>
        </p:txBody>
      </p:sp>
    </p:spTree>
    <p:extLst>
      <p:ext uri="{BB962C8B-B14F-4D97-AF65-F5344CB8AC3E}">
        <p14:creationId xmlns:p14="http://schemas.microsoft.com/office/powerpoint/2010/main" val="14989057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30" indent="-169530">
              <a:buFont typeface="Arial"/>
              <a:buChar char="•"/>
            </a:pPr>
            <a:r>
              <a:rPr lang="pt-BR" dirty="0"/>
              <a:t>Fazer perguntas não deve ser visto como uma maneira de racionar a PrEP ou excluir pessoas dos serviços de </a:t>
            </a:r>
            <a:r>
              <a:rPr lang="pt-BR" dirty="0" err="1"/>
              <a:t>PrEP.</a:t>
            </a:r>
            <a:endParaRPr lang="pt-BR" dirty="0"/>
          </a:p>
          <a:p>
            <a:pPr marL="169530" indent="-169530">
              <a:buFont typeface="Arial"/>
              <a:buChar char="•"/>
            </a:pPr>
            <a:r>
              <a:rPr lang="pt-BR" dirty="0"/>
              <a:t>As perguntas de triagem podem ser usadas para introduzir a consideração da PrEP e para oferecer a PrEP às pessoas que estão participando dos serviços, mas que não não tiveram o acesso à PrEP especificamente apresentado.</a:t>
            </a:r>
          </a:p>
        </p:txBody>
      </p:sp>
      <p:sp>
        <p:nvSpPr>
          <p:cNvPr id="4" name="Slide Number Placeholder 3"/>
          <p:cNvSpPr>
            <a:spLocks noGrp="1"/>
          </p:cNvSpPr>
          <p:nvPr>
            <p:ph type="sldNum" sz="quarter" idx="10"/>
          </p:nvPr>
        </p:nvSpPr>
        <p:spPr/>
        <p:txBody>
          <a:bodyPr/>
          <a:lstStyle/>
          <a:p>
            <a:fld id="{E027020C-613B-6641-9351-4FDAA85641A1}" type="slidenum">
              <a:rPr lang="en-US" smtClean="0"/>
              <a:pPr/>
              <a:t>67</a:t>
            </a:fld>
            <a:endParaRPr lang="pt-BR" dirty="0"/>
          </a:p>
        </p:txBody>
      </p:sp>
    </p:spTree>
    <p:extLst>
      <p:ext uri="{BB962C8B-B14F-4D97-AF65-F5344CB8AC3E}">
        <p14:creationId xmlns:p14="http://schemas.microsoft.com/office/powerpoint/2010/main" val="31375311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68</a:t>
            </a:fld>
            <a:endParaRPr lang="pt-BR" dirty="0"/>
          </a:p>
        </p:txBody>
      </p:sp>
    </p:spTree>
    <p:extLst>
      <p:ext uri="{BB962C8B-B14F-4D97-AF65-F5344CB8AC3E}">
        <p14:creationId xmlns:p14="http://schemas.microsoft.com/office/powerpoint/2010/main" val="2200885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30" indent="-169530">
              <a:buFont typeface="Arial"/>
              <a:buChar char="•"/>
            </a:pPr>
            <a:r>
              <a:rPr lang="pt-BR" dirty="0"/>
              <a:t>A TARV que suprime a carga viral é altamente eficaz para impedir a transmissão para parceiros.</a:t>
            </a:r>
          </a:p>
          <a:p>
            <a:pPr marL="169530" indent="-169530">
              <a:buFont typeface="Arial"/>
              <a:buChar char="•"/>
            </a:pPr>
            <a:r>
              <a:rPr lang="pt-BR" dirty="0"/>
              <a:t>A PrEP pode fornecer proteção adicional aos casais sorodiscordantes em diversas situações.</a:t>
            </a:r>
          </a:p>
          <a:p>
            <a:pPr marL="169530" indent="-169530">
              <a:buFont typeface="Arial"/>
              <a:buChar char="•"/>
            </a:pPr>
            <a:r>
              <a:rPr lang="pt-BR" dirty="0"/>
              <a:t>Além disso, qualquer sinal de violência por parceiro íntimo (IPV), controle de comportamento pelo parceiro, raiva ou medo em resposta a perguntas sobre o tratamento do HIV deve levar a discussão sobre a PrEP como uma forma de controlar o risco para o HIV.</a:t>
            </a:r>
          </a:p>
          <a:p>
            <a:endParaRPr lang="pt-BR" dirty="0">
              <a:latin typeface="Garamond" panose="02020404030301010803" pitchFamily="18" charset="0"/>
            </a:endParaRPr>
          </a:p>
          <a:p>
            <a:endParaRPr lang="pt-BR"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E027020C-613B-6641-9351-4FDAA85641A1}" type="slidenum">
              <a:rPr lang="en-US" smtClean="0"/>
              <a:pPr/>
              <a:t>69</a:t>
            </a:fld>
            <a:endParaRPr lang="pt-BR" dirty="0"/>
          </a:p>
        </p:txBody>
      </p:sp>
    </p:spTree>
    <p:extLst>
      <p:ext uri="{BB962C8B-B14F-4D97-AF65-F5344CB8AC3E}">
        <p14:creationId xmlns:p14="http://schemas.microsoft.com/office/powerpoint/2010/main" val="4018126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6</a:t>
            </a:fld>
            <a:endParaRPr lang="pt-BR" dirty="0"/>
          </a:p>
        </p:txBody>
      </p:sp>
    </p:spTree>
    <p:extLst>
      <p:ext uri="{BB962C8B-B14F-4D97-AF65-F5344CB8AC3E}">
        <p14:creationId xmlns:p14="http://schemas.microsoft.com/office/powerpoint/2010/main" val="3818707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71</a:t>
            </a:fld>
            <a:endParaRPr lang="pt-BR" dirty="0"/>
          </a:p>
        </p:txBody>
      </p:sp>
    </p:spTree>
    <p:extLst>
      <p:ext uri="{BB962C8B-B14F-4D97-AF65-F5344CB8AC3E}">
        <p14:creationId xmlns:p14="http://schemas.microsoft.com/office/powerpoint/2010/main" val="21666281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30" indent="-169530">
              <a:buFont typeface="Arial" panose="020B0604020202020204" pitchFamily="34" charset="0"/>
              <a:buChar char="•"/>
            </a:pPr>
            <a:endParaRPr lang="en-US" baseline="0"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E027020C-613B-6641-9351-4FDAA85641A1}" type="slidenum">
              <a:rPr lang="en-US" smtClean="0"/>
              <a:pPr/>
              <a:t>72</a:t>
            </a:fld>
            <a:endParaRPr lang="pt-BR" dirty="0"/>
          </a:p>
        </p:txBody>
      </p:sp>
    </p:spTree>
    <p:extLst>
      <p:ext uri="{BB962C8B-B14F-4D97-AF65-F5344CB8AC3E}">
        <p14:creationId xmlns:p14="http://schemas.microsoft.com/office/powerpoint/2010/main" val="28559105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30" indent="-169530">
              <a:buFont typeface="Arial"/>
              <a:buChar char="•"/>
            </a:pPr>
            <a:r>
              <a:rPr lang="pt-BR" dirty="0"/>
              <a:t>Você pode usar uma calculadora online para determinar a TFGe.   </a:t>
            </a:r>
          </a:p>
          <a:p>
            <a:pPr marL="169530" indent="-169530">
              <a:buFont typeface="Arial"/>
              <a:buChar char="•"/>
            </a:pPr>
            <a:r>
              <a:rPr lang="pt-BR" dirty="0"/>
              <a:t>Vamos usar o exemplo de uma mulher de 26 anos com peso de 55 kg e uma creatinina sérica de 6,9 ​​µmol/L.</a:t>
            </a:r>
          </a:p>
          <a:p>
            <a:endParaRPr lang="pt-BR"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73</a:t>
            </a:fld>
            <a:endParaRPr lang="pt-BR" dirty="0"/>
          </a:p>
        </p:txBody>
      </p:sp>
    </p:spTree>
    <p:extLst>
      <p:ext uri="{BB962C8B-B14F-4D97-AF65-F5344CB8AC3E}">
        <p14:creationId xmlns:p14="http://schemas.microsoft.com/office/powerpoint/2010/main" val="28005227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pt-BR" dirty="0"/>
              <a:t>Várias revisões sistemáticas avaliaram a segurança do TDF em gestantes com hepatite B crônica e a segurança do TDF em gestantes que vivem com o HIV.</a:t>
            </a:r>
          </a:p>
          <a:p>
            <a:pPr lvl="0"/>
            <a:r>
              <a:rPr lang="pt-BR" dirty="0"/>
              <a:t>O Partners Demonstration Project avaliou os resultados de 30 participantes que optaram por continuar a PrEP durante a gravidez e não encontrou maior frequência de resultados adversos à gravidez ou de crescimento infantil restrito em comparação com participantes que optaram por interromper a PrEP durante a gravidez. Os achados apoiam o uso de PrEP durante a gravidez. </a:t>
            </a:r>
          </a:p>
          <a:p>
            <a:pPr lvl="0"/>
            <a:r>
              <a:rPr lang="pt-BR" dirty="0"/>
              <a:t>A OMS considera a PrEP um componente valioso de um pacote de prevenção combinada para gestantes e lactantes soronegativas, juntamente com triagem para infecção aguda, aconselhamento de adesão, monitoramento de segurança e reteste de HIV a cada 3 meses, além de outras opções de prevenção ao HIV, incluindo preservativos. </a:t>
            </a:r>
          </a:p>
        </p:txBody>
      </p:sp>
      <p:sp>
        <p:nvSpPr>
          <p:cNvPr id="4" name="Slide Number Placeholder 3"/>
          <p:cNvSpPr>
            <a:spLocks noGrp="1"/>
          </p:cNvSpPr>
          <p:nvPr>
            <p:ph type="sldNum" sz="quarter" idx="10"/>
          </p:nvPr>
        </p:nvSpPr>
        <p:spPr/>
        <p:txBody>
          <a:bodyPr/>
          <a:lstStyle/>
          <a:p>
            <a:fld id="{84FBF3F4-FB7E-4137-ACF6-FC8AC0359A46}" type="slidenum">
              <a:rPr lang="en-US" smtClean="0"/>
              <a:pPr/>
              <a:t>75</a:t>
            </a:fld>
            <a:endParaRPr lang="pt-BR" dirty="0"/>
          </a:p>
        </p:txBody>
      </p:sp>
    </p:spTree>
    <p:extLst>
      <p:ext uri="{BB962C8B-B14F-4D97-AF65-F5344CB8AC3E}">
        <p14:creationId xmlns:p14="http://schemas.microsoft.com/office/powerpoint/2010/main" val="32470745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30" indent="-169530">
              <a:buFont typeface="Arial"/>
              <a:buChar char="•"/>
            </a:pPr>
            <a:r>
              <a:rPr lang="pt-BR" dirty="0"/>
              <a:t>Educação e aconselhamento são fornecidos para apoiar os clientes a fazer uma escolha informada sobre a </a:t>
            </a:r>
            <a:r>
              <a:rPr lang="pt-BR" dirty="0" err="1"/>
              <a:t>PrEP.</a:t>
            </a:r>
            <a:endParaRPr lang="pt-BR" dirty="0"/>
          </a:p>
          <a:p>
            <a:pPr marL="169530" indent="-169530">
              <a:buFont typeface="Arial"/>
              <a:buChar char="•"/>
            </a:pPr>
            <a:r>
              <a:rPr lang="pt-BR" dirty="0"/>
              <a:t>Os clientes não devem ser coagidos a usar a </a:t>
            </a:r>
            <a:r>
              <a:rPr lang="pt-BR" dirty="0" err="1"/>
              <a:t>PrEP.</a:t>
            </a:r>
            <a:endParaRPr lang="pt-BR" dirty="0"/>
          </a:p>
          <a:p>
            <a:endParaRPr lang="pt-BR" dirty="0"/>
          </a:p>
        </p:txBody>
      </p:sp>
      <p:sp>
        <p:nvSpPr>
          <p:cNvPr id="4" name="Slide Number Placeholder 3"/>
          <p:cNvSpPr>
            <a:spLocks noGrp="1"/>
          </p:cNvSpPr>
          <p:nvPr>
            <p:ph type="sldNum" sz="quarter" idx="10"/>
          </p:nvPr>
        </p:nvSpPr>
        <p:spPr/>
        <p:txBody>
          <a:bodyPr/>
          <a:lstStyle/>
          <a:p>
            <a:fld id="{9F79A0DE-19B6-4E79-AA78-482B27753DF5}" type="slidenum">
              <a:rPr lang="en-US" smtClean="0"/>
              <a:pPr/>
              <a:t>77</a:t>
            </a:fld>
            <a:endParaRPr lang="pt-BR" dirty="0"/>
          </a:p>
        </p:txBody>
      </p:sp>
    </p:spTree>
    <p:extLst>
      <p:ext uri="{BB962C8B-B14F-4D97-AF65-F5344CB8AC3E}">
        <p14:creationId xmlns:p14="http://schemas.microsoft.com/office/powerpoint/2010/main" val="42566849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78</a:t>
            </a:fld>
            <a:endParaRPr lang="pt-BR" dirty="0"/>
          </a:p>
        </p:txBody>
      </p:sp>
    </p:spTree>
    <p:extLst>
      <p:ext uri="{BB962C8B-B14F-4D97-AF65-F5344CB8AC3E}">
        <p14:creationId xmlns:p14="http://schemas.microsoft.com/office/powerpoint/2010/main" val="6979983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2079">
              <a:defRPr/>
            </a:pPr>
            <a:r>
              <a:rPr lang="pt-BR" dirty="0">
                <a:solidFill>
                  <a:srgbClr val="000000"/>
                </a:solidFill>
              </a:rPr>
              <a:t>O formulário de Triagem para Risco Substancial e Elegibilidade para Profilaxia Pré-Exposição (PrEP) está no manual do participante.</a:t>
            </a:r>
          </a:p>
          <a:p>
            <a:endParaRPr lang="pt-BR"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80</a:t>
            </a:fld>
            <a:endParaRPr lang="pt-BR" dirty="0"/>
          </a:p>
        </p:txBody>
      </p:sp>
    </p:spTree>
    <p:extLst>
      <p:ext uri="{BB962C8B-B14F-4D97-AF65-F5344CB8AC3E}">
        <p14:creationId xmlns:p14="http://schemas.microsoft.com/office/powerpoint/2010/main" val="3486687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81</a:t>
            </a:fld>
            <a:endParaRPr lang="pt-BR" dirty="0"/>
          </a:p>
        </p:txBody>
      </p:sp>
    </p:spTree>
    <p:extLst>
      <p:ext uri="{BB962C8B-B14F-4D97-AF65-F5344CB8AC3E}">
        <p14:creationId xmlns:p14="http://schemas.microsoft.com/office/powerpoint/2010/main" val="29376440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82</a:t>
            </a:fld>
            <a:endParaRPr lang="pt-BR" dirty="0"/>
          </a:p>
        </p:txBody>
      </p:sp>
    </p:spTree>
    <p:extLst>
      <p:ext uri="{BB962C8B-B14F-4D97-AF65-F5344CB8AC3E}">
        <p14:creationId xmlns:p14="http://schemas.microsoft.com/office/powerpoint/2010/main" val="29376440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30" indent="-169530">
              <a:buFont typeface="Arial"/>
              <a:buChar char="•"/>
            </a:pPr>
            <a:r>
              <a:rPr lang="pt-BR" dirty="0"/>
              <a:t>Joseph é candidato à PrEP?</a:t>
            </a:r>
          </a:p>
          <a:p>
            <a:pPr marL="169530" indent="-169530">
              <a:buFont typeface="Arial"/>
              <a:buChar char="•"/>
            </a:pPr>
            <a:r>
              <a:rPr lang="pt-BR" i="1" dirty="0"/>
              <a:t>Sim </a:t>
            </a:r>
            <a:endParaRPr lang="pt-BR" dirty="0"/>
          </a:p>
          <a:p>
            <a:pPr marL="169530" indent="-169530">
              <a:buFont typeface="Arial"/>
              <a:buChar char="•"/>
            </a:pPr>
            <a:r>
              <a:rPr lang="pt-BR" dirty="0"/>
              <a:t>Em caso afirmativo, o que vocês consideraram para determinar a elegibilidade?</a:t>
            </a:r>
          </a:p>
          <a:p>
            <a:pPr marL="169530" indent="-169530">
              <a:buFont typeface="Arial"/>
              <a:buChar char="•"/>
            </a:pPr>
            <a:r>
              <a:rPr lang="pt-BR" i="1" dirty="0"/>
              <a:t>Joseph está em risco substancial de infecção pelo HIV (relação sexual sem preservativos, parceiro com HIV).</a:t>
            </a:r>
            <a:endParaRPr lang="pt-BR" dirty="0">
              <a:solidFill>
                <a:srgbClr val="C00000"/>
              </a:solidFill>
            </a:endParaRPr>
          </a:p>
          <a:p>
            <a:pPr marL="169530" indent="-169530">
              <a:buFont typeface="Arial"/>
              <a:buChar char="•"/>
            </a:pPr>
            <a:r>
              <a:rPr lang="pt-BR" i="1" dirty="0"/>
              <a:t>Carga viral do parceiro de Joseph.</a:t>
            </a:r>
            <a:endParaRPr lang="pt-BR" dirty="0"/>
          </a:p>
          <a:p>
            <a:pPr marL="169530" indent="-169530">
              <a:buFont typeface="Arial"/>
              <a:buChar char="•"/>
            </a:pPr>
            <a:r>
              <a:rPr lang="pt-BR" i="1" dirty="0"/>
              <a:t>Janela de teste rápido de anticorpos do HIV.</a:t>
            </a:r>
          </a:p>
          <a:p>
            <a:pPr marL="169530" indent="-169530">
              <a:buFont typeface="Arial"/>
              <a:buChar char="•"/>
            </a:pPr>
            <a:r>
              <a:rPr lang="pt-BR" i="1" dirty="0"/>
              <a:t>Nenhuma outra questão de elegibilidade. Quaisquer potenciais desafios ou barreiras modificáveis ​​não devem ser equiparados à elegibilidade. Por exemplo, sabemos que ele está "em boa saúde", então ele pode ter experiência limitada ao tomar uma medicação diária. Desenvolver o hábito pode ser um tópico para educação e aconselhamento sobre adesão.</a:t>
            </a:r>
          </a:p>
          <a:p>
            <a:endParaRPr lang="pt-BR"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83</a:t>
            </a:fld>
            <a:endParaRPr lang="pt-BR" dirty="0"/>
          </a:p>
        </p:txBody>
      </p:sp>
    </p:spTree>
    <p:extLst>
      <p:ext uri="{BB962C8B-B14F-4D97-AF65-F5344CB8AC3E}">
        <p14:creationId xmlns:p14="http://schemas.microsoft.com/office/powerpoint/2010/main" val="2937644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30" indent="-169530">
              <a:buFont typeface="Arial"/>
              <a:buChar char="•"/>
            </a:pPr>
            <a:r>
              <a:rPr lang="pt-BR" dirty="0"/>
              <a:t>Para que o treinamento seja eficaz, o grupo concordará com algumas regras básicas. Essas regras básicas ajudarão o treinamento a correr sem problemas, maximizarão o aprendizado e incentivarão a participação.</a:t>
            </a:r>
          </a:p>
          <a:p>
            <a:pPr marL="169530" indent="-169530">
              <a:buFont typeface="Arial"/>
              <a:buChar char="•"/>
            </a:pPr>
            <a:r>
              <a:rPr lang="pt-BR" dirty="0"/>
              <a:t>Alguma outra regra precisa ser adicionada?</a:t>
            </a:r>
          </a:p>
          <a:p>
            <a:endParaRPr lang="pt-BR"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7</a:t>
            </a:fld>
            <a:endParaRPr lang="pt-BR" dirty="0"/>
          </a:p>
        </p:txBody>
      </p:sp>
    </p:spTree>
    <p:extLst>
      <p:ext uri="{BB962C8B-B14F-4D97-AF65-F5344CB8AC3E}">
        <p14:creationId xmlns:p14="http://schemas.microsoft.com/office/powerpoint/2010/main" val="32137868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30" indent="-169530">
              <a:buFont typeface="Arial"/>
              <a:buChar char="•"/>
            </a:pPr>
            <a:r>
              <a:rPr lang="pt-BR" dirty="0"/>
              <a:t>Marie é candidata à PrEP?</a:t>
            </a:r>
          </a:p>
          <a:p>
            <a:pPr marL="169530" indent="-169530">
              <a:buFont typeface="Arial"/>
              <a:buChar char="•"/>
            </a:pPr>
            <a:r>
              <a:rPr lang="pt-BR" i="1" dirty="0"/>
              <a:t>Sim, se ela não tiver IAH ou clearance de creatinina maior que 60 ml/min.</a:t>
            </a:r>
            <a:endParaRPr lang="pt-BR" dirty="0"/>
          </a:p>
          <a:p>
            <a:pPr marL="169530" indent="-169530">
              <a:buFont typeface="Arial"/>
              <a:buChar char="•"/>
            </a:pPr>
            <a:r>
              <a:rPr lang="pt-BR" dirty="0"/>
              <a:t>Em caso afirmativo, por quê?</a:t>
            </a:r>
          </a:p>
          <a:p>
            <a:pPr marL="169530" indent="-169530">
              <a:buFont typeface="Arial"/>
              <a:buChar char="•"/>
            </a:pPr>
            <a:r>
              <a:rPr lang="pt-BR" i="1" dirty="0"/>
              <a:t>Marie está em risco substancial (múltiplos parceiros, às vezes sem preservativos).</a:t>
            </a:r>
            <a:endParaRPr lang="pt-BR" dirty="0"/>
          </a:p>
          <a:p>
            <a:pPr marL="169530" indent="-169530">
              <a:buFont typeface="Arial"/>
              <a:buChar char="•"/>
            </a:pPr>
            <a:r>
              <a:rPr lang="pt-BR" dirty="0"/>
              <a:t>Quais outras informações vocês precisariam para determinar a elegibilidade?</a:t>
            </a:r>
          </a:p>
          <a:p>
            <a:pPr marL="169530" indent="-169530">
              <a:buFont typeface="Arial"/>
              <a:buChar char="•"/>
            </a:pPr>
            <a:r>
              <a:rPr lang="pt-BR" i="1" dirty="0"/>
              <a:t>A IAH deve ser descartada.</a:t>
            </a:r>
            <a:endParaRPr lang="pt-BR" dirty="0"/>
          </a:p>
          <a:p>
            <a:pPr marL="169530" indent="-169530">
              <a:buFont typeface="Arial"/>
              <a:buChar char="•"/>
            </a:pPr>
            <a:r>
              <a:rPr lang="pt-BR" i="1" dirty="0"/>
              <a:t>O clearance de creatinina deve ser determinado.</a:t>
            </a:r>
            <a:endParaRPr lang="pt-BR" dirty="0"/>
          </a:p>
          <a:p>
            <a:endParaRPr lang="pt-BR"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84</a:t>
            </a:fld>
            <a:endParaRPr lang="pt-BR" dirty="0"/>
          </a:p>
        </p:txBody>
      </p:sp>
    </p:spTree>
    <p:extLst>
      <p:ext uri="{BB962C8B-B14F-4D97-AF65-F5344CB8AC3E}">
        <p14:creationId xmlns:p14="http://schemas.microsoft.com/office/powerpoint/2010/main" val="29376440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30" indent="-169530">
              <a:buFont typeface="Arial"/>
              <a:buChar char="•"/>
            </a:pPr>
            <a:r>
              <a:rPr lang="pt-BR" dirty="0"/>
              <a:t>Geraldine é candidata à PrEP?</a:t>
            </a:r>
          </a:p>
          <a:p>
            <a:pPr marL="169530" indent="-169530">
              <a:buFont typeface="Arial"/>
              <a:buChar char="•"/>
            </a:pPr>
            <a:r>
              <a:rPr lang="pt-BR" i="1" dirty="0"/>
              <a:t>Sim. </a:t>
            </a:r>
            <a:endParaRPr lang="pt-BR" dirty="0"/>
          </a:p>
          <a:p>
            <a:pPr marL="169530" indent="-169530">
              <a:buFont typeface="Arial"/>
              <a:buChar char="•"/>
            </a:pPr>
            <a:r>
              <a:rPr lang="pt-BR" dirty="0"/>
              <a:t>Em caso afirmativo, por quê?</a:t>
            </a:r>
          </a:p>
          <a:p>
            <a:pPr marL="169530" indent="-169530">
              <a:buFont typeface="Arial"/>
              <a:buChar char="•"/>
            </a:pPr>
            <a:r>
              <a:rPr lang="pt-BR" i="1" dirty="0"/>
              <a:t>Geraldine está em risco substancial (parceiro possivelmente usando drogas).</a:t>
            </a:r>
            <a:endParaRPr lang="pt-BR" dirty="0"/>
          </a:p>
          <a:p>
            <a:pPr marL="169530" indent="-169530">
              <a:buFont typeface="Arial"/>
              <a:buChar char="•"/>
            </a:pPr>
            <a:r>
              <a:rPr lang="pt-BR" dirty="0"/>
              <a:t>Quais outras informações vocês poderiam precisar para determinar a elegibilidade?</a:t>
            </a:r>
          </a:p>
          <a:p>
            <a:pPr marL="169530" indent="-169530">
              <a:buFont typeface="Arial"/>
              <a:buChar char="•"/>
            </a:pPr>
            <a:r>
              <a:rPr lang="pt-BR" i="1" dirty="0"/>
              <a:t>Deve-se descartar a possibilidade de IAH; clearance de creatinina determinado.</a:t>
            </a:r>
            <a:endParaRPr lang="pt-BR" dirty="0"/>
          </a:p>
          <a:p>
            <a:endParaRPr lang="pt-BR"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85</a:t>
            </a:fld>
            <a:endParaRPr lang="pt-BR" dirty="0"/>
          </a:p>
        </p:txBody>
      </p:sp>
    </p:spTree>
    <p:extLst>
      <p:ext uri="{BB962C8B-B14F-4D97-AF65-F5344CB8AC3E}">
        <p14:creationId xmlns:p14="http://schemas.microsoft.com/office/powerpoint/2010/main" val="29376440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30" indent="-169530">
              <a:buFont typeface="Arial"/>
              <a:buChar char="•"/>
            </a:pPr>
            <a:r>
              <a:rPr lang="pt-BR" dirty="0"/>
              <a:t>Daniel é candidato à PrEP?</a:t>
            </a:r>
          </a:p>
          <a:p>
            <a:pPr marL="169530" indent="-169530">
              <a:buFont typeface="Arial"/>
              <a:buChar char="•"/>
            </a:pPr>
            <a:r>
              <a:rPr lang="pt-BR" i="1" dirty="0"/>
              <a:t>Não nesta consulta.</a:t>
            </a:r>
            <a:endParaRPr lang="pt-BR" dirty="0"/>
          </a:p>
          <a:p>
            <a:pPr marL="169530" indent="-169530">
              <a:buFont typeface="Arial"/>
              <a:buChar char="•"/>
            </a:pPr>
            <a:r>
              <a:rPr lang="pt-BR" dirty="0"/>
              <a:t>Por quê?</a:t>
            </a:r>
          </a:p>
          <a:p>
            <a:pPr marL="169530" indent="-169530">
              <a:buFont typeface="Arial"/>
              <a:buChar char="•"/>
            </a:pPr>
            <a:r>
              <a:rPr lang="pt-BR" i="1" dirty="0"/>
              <a:t>Daniel tem sinais de uma </a:t>
            </a:r>
            <a:r>
              <a:rPr lang="pt-BR" i="1" dirty="0" err="1" smtClean="0"/>
              <a:t>IST</a:t>
            </a:r>
            <a:r>
              <a:rPr lang="pt-BR" i="1" dirty="0" smtClean="0"/>
              <a:t> </a:t>
            </a:r>
            <a:r>
              <a:rPr lang="pt-BR" i="1" dirty="0"/>
              <a:t>recente (bolhas orais e genitais), sugerindo que ele pode estar em risco substancial de HIV, mas ele recusou o teste de HIV e não reconheceu o comportamento de risco que indica a necessidade de PrEP.</a:t>
            </a:r>
            <a:endParaRPr lang="pt-BR" dirty="0"/>
          </a:p>
          <a:p>
            <a:endParaRPr lang="pt-BR"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86</a:t>
            </a:fld>
            <a:endParaRPr lang="pt-BR" dirty="0"/>
          </a:p>
        </p:txBody>
      </p:sp>
    </p:spTree>
    <p:extLst>
      <p:ext uri="{BB962C8B-B14F-4D97-AF65-F5344CB8AC3E}">
        <p14:creationId xmlns:p14="http://schemas.microsoft.com/office/powerpoint/2010/main" val="29376440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87</a:t>
            </a:fld>
            <a:endParaRPr lang="pt-BR" dirty="0"/>
          </a:p>
        </p:txBody>
      </p:sp>
    </p:spTree>
    <p:extLst>
      <p:ext uri="{BB962C8B-B14F-4D97-AF65-F5344CB8AC3E}">
        <p14:creationId xmlns:p14="http://schemas.microsoft.com/office/powerpoint/2010/main" val="29376440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88</a:t>
            </a:fld>
            <a:endParaRPr lang="pt-BR" dirty="0"/>
          </a:p>
        </p:txBody>
      </p:sp>
    </p:spTree>
    <p:extLst>
      <p:ext uri="{BB962C8B-B14F-4D97-AF65-F5344CB8AC3E}">
        <p14:creationId xmlns:p14="http://schemas.microsoft.com/office/powerpoint/2010/main" val="29376440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89</a:t>
            </a:fld>
            <a:endParaRPr lang="pt-BR" dirty="0"/>
          </a:p>
        </p:txBody>
      </p:sp>
    </p:spTree>
    <p:extLst>
      <p:ext uri="{BB962C8B-B14F-4D97-AF65-F5344CB8AC3E}">
        <p14:creationId xmlns:p14="http://schemas.microsoft.com/office/powerpoint/2010/main" val="29376440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90</a:t>
            </a:fld>
            <a:endParaRPr lang="pt-BR" dirty="0"/>
          </a:p>
        </p:txBody>
      </p:sp>
    </p:spTree>
    <p:extLst>
      <p:ext uri="{BB962C8B-B14F-4D97-AF65-F5344CB8AC3E}">
        <p14:creationId xmlns:p14="http://schemas.microsoft.com/office/powerpoint/2010/main" val="29376440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91</a:t>
            </a:fld>
            <a:endParaRPr lang="pt-BR" dirty="0"/>
          </a:p>
        </p:txBody>
      </p:sp>
    </p:spTree>
    <p:extLst>
      <p:ext uri="{BB962C8B-B14F-4D97-AF65-F5344CB8AC3E}">
        <p14:creationId xmlns:p14="http://schemas.microsoft.com/office/powerpoint/2010/main" val="293764406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92</a:t>
            </a:fld>
            <a:endParaRPr lang="pt-BR" dirty="0"/>
          </a:p>
        </p:txBody>
      </p:sp>
    </p:spTree>
    <p:extLst>
      <p:ext uri="{BB962C8B-B14F-4D97-AF65-F5344CB8AC3E}">
        <p14:creationId xmlns:p14="http://schemas.microsoft.com/office/powerpoint/2010/main" val="29376440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93</a:t>
            </a:fld>
            <a:endParaRPr lang="pt-BR" dirty="0"/>
          </a:p>
        </p:txBody>
      </p:sp>
    </p:spTree>
    <p:extLst>
      <p:ext uri="{BB962C8B-B14F-4D97-AF65-F5344CB8AC3E}">
        <p14:creationId xmlns:p14="http://schemas.microsoft.com/office/powerpoint/2010/main" val="2937644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8</a:t>
            </a:fld>
            <a:endParaRPr lang="pt-BR" dirty="0"/>
          </a:p>
        </p:txBody>
      </p:sp>
    </p:spTree>
    <p:extLst>
      <p:ext uri="{BB962C8B-B14F-4D97-AF65-F5344CB8AC3E}">
        <p14:creationId xmlns:p14="http://schemas.microsoft.com/office/powerpoint/2010/main" val="11490710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cs typeface="MS PGothic" pitchFamily="34" charset="-128"/>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Calibri" pitchFamily="34" charset="0"/>
                <a:ea typeface="MS PGothic" pitchFamily="34" charset="-128"/>
              </a:defRPr>
            </a:lvl1pPr>
            <a:lvl2pPr marL="757035" indent="-291167" eaLnBrk="0" hangingPunct="0">
              <a:defRPr sz="2500">
                <a:solidFill>
                  <a:schemeClr val="tx1"/>
                </a:solidFill>
                <a:latin typeface="Calibri" pitchFamily="34" charset="0"/>
                <a:ea typeface="MS PGothic" pitchFamily="34" charset="-128"/>
              </a:defRPr>
            </a:lvl2pPr>
            <a:lvl3pPr marL="1164670" indent="-232934" eaLnBrk="0" hangingPunct="0">
              <a:defRPr sz="2500">
                <a:solidFill>
                  <a:schemeClr val="tx1"/>
                </a:solidFill>
                <a:latin typeface="Calibri" pitchFamily="34" charset="0"/>
                <a:ea typeface="MS PGothic" pitchFamily="34" charset="-128"/>
              </a:defRPr>
            </a:lvl3pPr>
            <a:lvl4pPr marL="1630537" indent="-232934" eaLnBrk="0" hangingPunct="0">
              <a:defRPr sz="2500">
                <a:solidFill>
                  <a:schemeClr val="tx1"/>
                </a:solidFill>
                <a:latin typeface="Calibri" pitchFamily="34" charset="0"/>
                <a:ea typeface="MS PGothic" pitchFamily="34" charset="-128"/>
              </a:defRPr>
            </a:lvl4pPr>
            <a:lvl5pPr marL="2096405" indent="-232934" eaLnBrk="0" hangingPunct="0">
              <a:defRPr sz="2500">
                <a:solidFill>
                  <a:schemeClr val="tx1"/>
                </a:solidFill>
                <a:latin typeface="Calibri" pitchFamily="34" charset="0"/>
                <a:ea typeface="MS PGothic" pitchFamily="34" charset="-128"/>
              </a:defRPr>
            </a:lvl5pPr>
            <a:lvl6pPr marL="2562272" indent="-232934" eaLnBrk="0" fontAlgn="base" hangingPunct="0">
              <a:spcBef>
                <a:spcPct val="0"/>
              </a:spcBef>
              <a:spcAft>
                <a:spcPct val="0"/>
              </a:spcAft>
              <a:defRPr sz="2500">
                <a:solidFill>
                  <a:schemeClr val="tx1"/>
                </a:solidFill>
                <a:latin typeface="Calibri" pitchFamily="34" charset="0"/>
                <a:ea typeface="MS PGothic" pitchFamily="34" charset="-128"/>
              </a:defRPr>
            </a:lvl6pPr>
            <a:lvl7pPr marL="3028141" indent="-232934" eaLnBrk="0" fontAlgn="base" hangingPunct="0">
              <a:spcBef>
                <a:spcPct val="0"/>
              </a:spcBef>
              <a:spcAft>
                <a:spcPct val="0"/>
              </a:spcAft>
              <a:defRPr sz="2500">
                <a:solidFill>
                  <a:schemeClr val="tx1"/>
                </a:solidFill>
                <a:latin typeface="Calibri" pitchFamily="34" charset="0"/>
                <a:ea typeface="MS PGothic" pitchFamily="34" charset="-128"/>
              </a:defRPr>
            </a:lvl7pPr>
            <a:lvl8pPr marL="3494009" indent="-232934" eaLnBrk="0" fontAlgn="base" hangingPunct="0">
              <a:spcBef>
                <a:spcPct val="0"/>
              </a:spcBef>
              <a:spcAft>
                <a:spcPct val="0"/>
              </a:spcAft>
              <a:defRPr sz="2500">
                <a:solidFill>
                  <a:schemeClr val="tx1"/>
                </a:solidFill>
                <a:latin typeface="Calibri" pitchFamily="34" charset="0"/>
                <a:ea typeface="MS PGothic" pitchFamily="34" charset="-128"/>
              </a:defRPr>
            </a:lvl8pPr>
            <a:lvl9pPr marL="3959876" indent="-232934" eaLnBrk="0" fontAlgn="base" hangingPunct="0">
              <a:spcBef>
                <a:spcPct val="0"/>
              </a:spcBef>
              <a:spcAft>
                <a:spcPct val="0"/>
              </a:spcAft>
              <a:defRPr sz="2500">
                <a:solidFill>
                  <a:schemeClr val="tx1"/>
                </a:solidFill>
                <a:latin typeface="Calibri" pitchFamily="34" charset="0"/>
                <a:ea typeface="MS PGothic" pitchFamily="34" charset="-128"/>
              </a:defRPr>
            </a:lvl9pPr>
          </a:lstStyle>
          <a:p>
            <a:pPr eaLnBrk="1" hangingPunct="1"/>
            <a:fld id="{4C7B1615-DB33-45E7-89E3-2A716A7CCB1D}" type="slidenum">
              <a:rPr lang="en-US" sz="1200"/>
              <a:pPr eaLnBrk="1" hangingPunct="1"/>
              <a:t>94</a:t>
            </a:fld>
            <a:endParaRPr lang="pt-BR" sz="1200" dirty="0"/>
          </a:p>
        </p:txBody>
      </p:sp>
    </p:spTree>
    <p:extLst>
      <p:ext uri="{BB962C8B-B14F-4D97-AF65-F5344CB8AC3E}">
        <p14:creationId xmlns:p14="http://schemas.microsoft.com/office/powerpoint/2010/main" val="5155032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2079">
              <a:defRPr/>
            </a:pPr>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95</a:t>
            </a:fld>
            <a:endParaRPr lang="pt-BR" dirty="0"/>
          </a:p>
        </p:txBody>
      </p:sp>
    </p:spTree>
    <p:extLst>
      <p:ext uri="{BB962C8B-B14F-4D97-AF65-F5344CB8AC3E}">
        <p14:creationId xmlns:p14="http://schemas.microsoft.com/office/powerpoint/2010/main" val="24542015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E027020C-613B-6641-9351-4FDAA85641A1}" type="slidenum">
              <a:rPr lang="en-US" smtClean="0"/>
              <a:pPr/>
              <a:t>98</a:t>
            </a:fld>
            <a:endParaRPr lang="pt-BR" dirty="0"/>
          </a:p>
        </p:txBody>
      </p:sp>
    </p:spTree>
    <p:extLst>
      <p:ext uri="{BB962C8B-B14F-4D97-AF65-F5344CB8AC3E}">
        <p14:creationId xmlns:p14="http://schemas.microsoft.com/office/powerpoint/2010/main" val="24659039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pt-BR" dirty="0"/>
              <a:t>O checklist está disponível nos manuais dos participantes. </a:t>
            </a:r>
          </a:p>
          <a:p>
            <a:pPr lvl="0"/>
            <a:r>
              <a:rPr lang="pt-BR" dirty="0"/>
              <a:t>Use o checklist como orientação geral durante as consultas iniciais da </a:t>
            </a:r>
            <a:r>
              <a:rPr lang="pt-BR" dirty="0" err="1"/>
              <a:t>PrEP.</a:t>
            </a:r>
            <a:endParaRPr lang="pt-BR" dirty="0"/>
          </a:p>
          <a:p>
            <a:pPr lvl="0"/>
            <a:r>
              <a:rPr lang="pt-BR" dirty="0"/>
              <a:t>Pode ser necessário personalizar o checklist para se alinhar às diretrizes e práticas nacionais em suas instalações, pois ele pode não conter tudo o que é feito em sua instalação durante uma consulta inicial de </a:t>
            </a:r>
            <a:r>
              <a:rPr lang="pt-BR" dirty="0" err="1"/>
              <a:t>PrEP.</a:t>
            </a:r>
            <a:endParaRPr lang="pt-BR" dirty="0"/>
          </a:p>
          <a:p>
            <a:endParaRPr lang="pt-BR"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99</a:t>
            </a:fld>
            <a:endParaRPr lang="pt-BR" dirty="0"/>
          </a:p>
        </p:txBody>
      </p:sp>
    </p:spTree>
    <p:extLst>
      <p:ext uri="{BB962C8B-B14F-4D97-AF65-F5344CB8AC3E}">
        <p14:creationId xmlns:p14="http://schemas.microsoft.com/office/powerpoint/2010/main" val="30367615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530" indent="-169530">
              <a:buFont typeface="Arial"/>
              <a:buChar char="•"/>
            </a:pPr>
            <a:r>
              <a:rPr lang="pt-BR" dirty="0"/>
              <a:t>Antes que o cliente inicie a PrEP, você deve aconselhar o cliente (este é o último procedimento sugerido do slide anterior).</a:t>
            </a:r>
          </a:p>
          <a:p>
            <a:pPr marL="169530" indent="-169530">
              <a:buFont typeface="Arial"/>
              <a:buChar char="•"/>
            </a:pPr>
            <a:r>
              <a:rPr lang="pt-BR" dirty="0"/>
              <a:t>Esse aconselhamento inicial deve se concentrar nessas áreas.</a:t>
            </a:r>
          </a:p>
        </p:txBody>
      </p:sp>
      <p:sp>
        <p:nvSpPr>
          <p:cNvPr id="4" name="Slide Number Placeholder 3"/>
          <p:cNvSpPr>
            <a:spLocks noGrp="1"/>
          </p:cNvSpPr>
          <p:nvPr>
            <p:ph type="sldNum" sz="quarter" idx="10"/>
          </p:nvPr>
        </p:nvSpPr>
        <p:spPr/>
        <p:txBody>
          <a:bodyPr/>
          <a:lstStyle/>
          <a:p>
            <a:fld id="{E027020C-613B-6641-9351-4FDAA85641A1}" type="slidenum">
              <a:rPr lang="en-US" smtClean="0"/>
              <a:pPr/>
              <a:t>100</a:t>
            </a:fld>
            <a:endParaRPr lang="pt-BR" dirty="0"/>
          </a:p>
        </p:txBody>
      </p:sp>
    </p:spTree>
    <p:extLst>
      <p:ext uri="{BB962C8B-B14F-4D97-AF65-F5344CB8AC3E}">
        <p14:creationId xmlns:p14="http://schemas.microsoft.com/office/powerpoint/2010/main" val="887054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2079">
              <a:defRPr/>
            </a:pPr>
            <a:r>
              <a:rPr lang="pt-BR" dirty="0"/>
              <a:t>Estas são as principais mensagens que você deve passar durante o aconselhamento na consulta inicial. Essas mensagens enfatizam como a PrEP funciona melhor.</a:t>
            </a:r>
          </a:p>
          <a:p>
            <a:endParaRPr lang="pt-BR" dirty="0"/>
          </a:p>
          <a:p>
            <a:endParaRPr lang="pt-BR"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101</a:t>
            </a:fld>
            <a:endParaRPr lang="pt-BR" dirty="0"/>
          </a:p>
        </p:txBody>
      </p:sp>
    </p:spTree>
    <p:extLst>
      <p:ext uri="{BB962C8B-B14F-4D97-AF65-F5344CB8AC3E}">
        <p14:creationId xmlns:p14="http://schemas.microsoft.com/office/powerpoint/2010/main" val="34635734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102</a:t>
            </a:fld>
            <a:endParaRPr lang="pt-BR" dirty="0"/>
          </a:p>
        </p:txBody>
      </p:sp>
    </p:spTree>
    <p:extLst>
      <p:ext uri="{BB962C8B-B14F-4D97-AF65-F5344CB8AC3E}">
        <p14:creationId xmlns:p14="http://schemas.microsoft.com/office/powerpoint/2010/main" val="57716908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2079">
              <a:defRPr/>
            </a:pPr>
            <a:r>
              <a:rPr lang="pt-BR" dirty="0"/>
              <a:t>Essas mensagens ajudarão o cliente a aderir ao regime de </a:t>
            </a:r>
            <a:r>
              <a:rPr lang="pt-BR" dirty="0" err="1"/>
              <a:t>PrEP.</a:t>
            </a:r>
            <a:endParaRPr lang="pt-BR" dirty="0"/>
          </a:p>
          <a:p>
            <a:endParaRPr lang="pt-BR"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108</a:t>
            </a:fld>
            <a:endParaRPr lang="pt-BR" dirty="0"/>
          </a:p>
        </p:txBody>
      </p:sp>
    </p:spTree>
    <p:extLst>
      <p:ext uri="{BB962C8B-B14F-4D97-AF65-F5344CB8AC3E}">
        <p14:creationId xmlns:p14="http://schemas.microsoft.com/office/powerpoint/2010/main" val="39452196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A divulgação do uso da PrEP para uma pessoa de confiança é uma estratégia eficaz para ajudar na adesão à </a:t>
            </a:r>
            <a:r>
              <a:rPr lang="pt-BR" dirty="0" err="1"/>
              <a:t>PrEP.</a:t>
            </a:r>
            <a:endParaRPr lang="pt-BR"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109</a:t>
            </a:fld>
            <a:endParaRPr lang="pt-BR" dirty="0"/>
          </a:p>
        </p:txBody>
      </p:sp>
    </p:spTree>
    <p:extLst>
      <p:ext uri="{BB962C8B-B14F-4D97-AF65-F5344CB8AC3E}">
        <p14:creationId xmlns:p14="http://schemas.microsoft.com/office/powerpoint/2010/main" val="199806021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B1DED-B011-484D-A47B-8D2A09D55359}" type="slidenum">
              <a:rPr lang="en-US" smtClean="0"/>
              <a:pPr/>
              <a:t>110</a:t>
            </a:fld>
            <a:endParaRPr lang="pt-BR" dirty="0"/>
          </a:p>
        </p:txBody>
      </p:sp>
    </p:spTree>
    <p:extLst>
      <p:ext uri="{BB962C8B-B14F-4D97-AF65-F5344CB8AC3E}">
        <p14:creationId xmlns:p14="http://schemas.microsoft.com/office/powerpoint/2010/main" val="4252580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10</a:t>
            </a:fld>
            <a:endParaRPr lang="pt-BR" dirty="0"/>
          </a:p>
        </p:txBody>
      </p:sp>
    </p:spTree>
    <p:extLst>
      <p:ext uri="{BB962C8B-B14F-4D97-AF65-F5344CB8AC3E}">
        <p14:creationId xmlns:p14="http://schemas.microsoft.com/office/powerpoint/2010/main" val="58541046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2079">
              <a:defRPr/>
            </a:pPr>
            <a:r>
              <a:rPr lang="pt-BR" dirty="0"/>
              <a:t>Lembre-se de que os motivos para baixa adesão podem estar relacionados ao cliente, ao esquema de </a:t>
            </a:r>
            <a:r>
              <a:rPr lang="pt-BR" dirty="0" smtClean="0"/>
              <a:t>medicamentos </a:t>
            </a:r>
            <a:r>
              <a:rPr lang="pt-BR" dirty="0" err="1" smtClean="0"/>
              <a:t>ARV</a:t>
            </a:r>
            <a:r>
              <a:rPr lang="pt-BR" dirty="0" smtClean="0"/>
              <a:t> </a:t>
            </a:r>
            <a:r>
              <a:rPr lang="pt-BR" dirty="0"/>
              <a:t>ou ao sistema de saúde.</a:t>
            </a:r>
            <a:endParaRPr lang="pt-BR" sz="1200" spc="-40" baseline="0" dirty="0">
              <a:latin typeface="Garamond"/>
              <a:cs typeface="Garamond"/>
            </a:endParaRPr>
          </a:p>
          <a:p>
            <a:pPr lvl="0">
              <a:lnSpc>
                <a:spcPct val="100000"/>
              </a:lnSpc>
            </a:pPr>
            <a:endParaRPr lang="pt-BR" sz="1200" spc="-40" baseline="0" dirty="0">
              <a:latin typeface="Garamond"/>
              <a:cs typeface="Garamond"/>
            </a:endParaRPr>
          </a:p>
          <a:p>
            <a:pPr lvl="0">
              <a:lnSpc>
                <a:spcPct val="100000"/>
              </a:lnSpc>
            </a:pPr>
            <a:endParaRPr lang="pt-BR" sz="1200" spc="-40" baseline="0" dirty="0">
              <a:latin typeface="Garamond"/>
              <a:cs typeface="Garamond"/>
            </a:endParaRPr>
          </a:p>
          <a:p>
            <a:pPr defTabSz="452079">
              <a:defRPr/>
            </a:pPr>
            <a:endParaRPr lang="pt-BR" dirty="0"/>
          </a:p>
          <a:p>
            <a:endParaRPr lang="pt-BR"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E027020C-613B-6641-9351-4FDAA85641A1}" type="slidenum">
              <a:rPr lang="en-US" smtClean="0"/>
              <a:pPr/>
              <a:t>111</a:t>
            </a:fld>
            <a:endParaRPr lang="pt-BR" dirty="0"/>
          </a:p>
        </p:txBody>
      </p:sp>
    </p:spTree>
    <p:extLst>
      <p:ext uri="{BB962C8B-B14F-4D97-AF65-F5344CB8AC3E}">
        <p14:creationId xmlns:p14="http://schemas.microsoft.com/office/powerpoint/2010/main" val="235081307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pt-BR" dirty="0"/>
              <a:t>É útil pensar na não adesão como voluntária ou involuntária, a fim de melhor direcionar as estratégias de apoio à adesão. </a:t>
            </a:r>
          </a:p>
          <a:p>
            <a:endParaRPr lang="pt-BR"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D01189D6-0383-433A-8A59-58772874C54E}" type="slidenum">
              <a:rPr lang="en-US" smtClean="0"/>
              <a:pPr/>
              <a:t>112</a:t>
            </a:fld>
            <a:endParaRPr lang="pt-BR" dirty="0"/>
          </a:p>
        </p:txBody>
      </p:sp>
    </p:spTree>
    <p:extLst>
      <p:ext uri="{BB962C8B-B14F-4D97-AF65-F5344CB8AC3E}">
        <p14:creationId xmlns:p14="http://schemas.microsoft.com/office/powerpoint/2010/main" val="13758337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D01189D6-0383-433A-8A59-58772874C54E}" type="slidenum">
              <a:rPr lang="en-US" smtClean="0"/>
              <a:pPr/>
              <a:t>113</a:t>
            </a:fld>
            <a:endParaRPr lang="pt-BR" dirty="0"/>
          </a:p>
        </p:txBody>
      </p:sp>
    </p:spTree>
    <p:extLst>
      <p:ext uri="{BB962C8B-B14F-4D97-AF65-F5344CB8AC3E}">
        <p14:creationId xmlns:p14="http://schemas.microsoft.com/office/powerpoint/2010/main" val="137583371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pt-BR" dirty="0"/>
              <a:t>O profissional de saúde pode apoiar a adesão, aprendendo com os programas de TARV algumas das estratégias gerais que demonstraram influenciar positivamente a adesão.</a:t>
            </a:r>
          </a:p>
        </p:txBody>
      </p:sp>
      <p:sp>
        <p:nvSpPr>
          <p:cNvPr id="4" name="Slide Number Placeholder 3"/>
          <p:cNvSpPr>
            <a:spLocks noGrp="1"/>
          </p:cNvSpPr>
          <p:nvPr>
            <p:ph type="sldNum" sz="quarter" idx="10"/>
          </p:nvPr>
        </p:nvSpPr>
        <p:spPr/>
        <p:txBody>
          <a:bodyPr/>
          <a:lstStyle/>
          <a:p>
            <a:fld id="{D01189D6-0383-433A-8A59-58772874C54E}" type="slidenum">
              <a:rPr lang="en-US" smtClean="0"/>
              <a:pPr/>
              <a:t>114</a:t>
            </a:fld>
            <a:endParaRPr lang="pt-BR" dirty="0"/>
          </a:p>
        </p:txBody>
      </p:sp>
    </p:spTree>
    <p:extLst>
      <p:ext uri="{BB962C8B-B14F-4D97-AF65-F5344CB8AC3E}">
        <p14:creationId xmlns:p14="http://schemas.microsoft.com/office/powerpoint/2010/main" val="37938768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pt-BR" dirty="0"/>
              <a:t>O provedor pode usar cada uma das opções e estratégias no lado direito da tabela para abordar cada uma das questões de suporte específicas listadas no lado esquerdo da tabela.</a:t>
            </a:r>
          </a:p>
        </p:txBody>
      </p:sp>
      <p:sp>
        <p:nvSpPr>
          <p:cNvPr id="4" name="Slide Number Placeholder 3"/>
          <p:cNvSpPr>
            <a:spLocks noGrp="1"/>
          </p:cNvSpPr>
          <p:nvPr>
            <p:ph type="sldNum" sz="quarter" idx="10"/>
          </p:nvPr>
        </p:nvSpPr>
        <p:spPr/>
        <p:txBody>
          <a:bodyPr/>
          <a:lstStyle/>
          <a:p>
            <a:fld id="{D01189D6-0383-433A-8A59-58772874C54E}" type="slidenum">
              <a:rPr lang="en-US" smtClean="0"/>
              <a:pPr/>
              <a:t>115</a:t>
            </a:fld>
            <a:endParaRPr lang="pt-BR" dirty="0"/>
          </a:p>
        </p:txBody>
      </p:sp>
    </p:spTree>
    <p:extLst>
      <p:ext uri="{BB962C8B-B14F-4D97-AF65-F5344CB8AC3E}">
        <p14:creationId xmlns:p14="http://schemas.microsoft.com/office/powerpoint/2010/main" val="38620539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pt-BR" dirty="0"/>
              <a:t>O provedor pode usar cada uma das opções/estratégias no lado direito da tabela para abordar cada uma das questões de suporte específicas listadas no lado esquerdo da tabela.</a:t>
            </a:r>
          </a:p>
          <a:p>
            <a:endParaRPr lang="pt-BR" dirty="0"/>
          </a:p>
        </p:txBody>
      </p:sp>
      <p:sp>
        <p:nvSpPr>
          <p:cNvPr id="4" name="Slide Number Placeholder 3"/>
          <p:cNvSpPr>
            <a:spLocks noGrp="1"/>
          </p:cNvSpPr>
          <p:nvPr>
            <p:ph type="sldNum" sz="quarter" idx="10"/>
          </p:nvPr>
        </p:nvSpPr>
        <p:spPr/>
        <p:txBody>
          <a:bodyPr/>
          <a:lstStyle/>
          <a:p>
            <a:fld id="{D01189D6-0383-433A-8A59-58772874C54E}" type="slidenum">
              <a:rPr lang="en-US" smtClean="0"/>
              <a:pPr/>
              <a:t>116</a:t>
            </a:fld>
            <a:endParaRPr lang="pt-BR" dirty="0"/>
          </a:p>
        </p:txBody>
      </p:sp>
    </p:spTree>
    <p:extLst>
      <p:ext uri="{BB962C8B-B14F-4D97-AF65-F5344CB8AC3E}">
        <p14:creationId xmlns:p14="http://schemas.microsoft.com/office/powerpoint/2010/main" val="38023723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10"/>
          </p:nvPr>
        </p:nvSpPr>
        <p:spPr/>
        <p:txBody>
          <a:bodyPr/>
          <a:lstStyle/>
          <a:p>
            <a:fld id="{D01189D6-0383-433A-8A59-58772874C54E}" type="slidenum">
              <a:rPr lang="en-US" smtClean="0"/>
              <a:pPr/>
              <a:t>117</a:t>
            </a:fld>
            <a:endParaRPr lang="pt-BR" dirty="0"/>
          </a:p>
        </p:txBody>
      </p:sp>
    </p:spTree>
    <p:extLst>
      <p:ext uri="{BB962C8B-B14F-4D97-AF65-F5344CB8AC3E}">
        <p14:creationId xmlns:p14="http://schemas.microsoft.com/office/powerpoint/2010/main" val="29793599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E027020C-613B-6641-9351-4FDAA85641A1}" type="slidenum">
              <a:rPr lang="en-US" smtClean="0"/>
              <a:pPr/>
              <a:t>118</a:t>
            </a:fld>
            <a:endParaRPr lang="pt-BR" dirty="0"/>
          </a:p>
        </p:txBody>
      </p:sp>
    </p:spTree>
    <p:extLst>
      <p:ext uri="{BB962C8B-B14F-4D97-AF65-F5344CB8AC3E}">
        <p14:creationId xmlns:p14="http://schemas.microsoft.com/office/powerpoint/2010/main" val="369091801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119</a:t>
            </a:fld>
            <a:endParaRPr lang="pt-BR" dirty="0"/>
          </a:p>
        </p:txBody>
      </p:sp>
    </p:spTree>
    <p:extLst>
      <p:ext uri="{BB962C8B-B14F-4D97-AF65-F5344CB8AC3E}">
        <p14:creationId xmlns:p14="http://schemas.microsoft.com/office/powerpoint/2010/main" val="127070641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27020C-613B-6641-9351-4FDAA85641A1}" type="slidenum">
              <a:rPr lang="en-US" smtClean="0"/>
              <a:pPr/>
              <a:t>123</a:t>
            </a:fld>
            <a:endParaRPr lang="pt-BR" dirty="0"/>
          </a:p>
        </p:txBody>
      </p:sp>
    </p:spTree>
    <p:extLst>
      <p:ext uri="{BB962C8B-B14F-4D97-AF65-F5344CB8AC3E}">
        <p14:creationId xmlns:p14="http://schemas.microsoft.com/office/powerpoint/2010/main" val="1547141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247288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4462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7369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1384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tro">
    <p:spTree>
      <p:nvGrpSpPr>
        <p:cNvPr id="1" name=""/>
        <p:cNvGrpSpPr/>
        <p:nvPr/>
      </p:nvGrpSpPr>
      <p:grpSpPr>
        <a:xfrm>
          <a:off x="0" y="0"/>
          <a:ext cx="0" cy="0"/>
          <a:chOff x="0" y="0"/>
          <a:chExt cx="0" cy="0"/>
        </a:xfrm>
      </p:grpSpPr>
      <p:sp>
        <p:nvSpPr>
          <p:cNvPr id="5" name="Rectangle 4"/>
          <p:cNvSpPr/>
          <p:nvPr userDrawn="1"/>
        </p:nvSpPr>
        <p:spPr>
          <a:xfrm>
            <a:off x="0" y="0"/>
            <a:ext cx="9144000" cy="1320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317500"/>
            <a:ext cx="8229600" cy="858838"/>
          </a:xfrm>
        </p:spPr>
        <p:txBody>
          <a:bodyPr>
            <a:normAutofit/>
          </a:bodyPr>
          <a:lstStyle>
            <a:lvl1pPr>
              <a:defRPr sz="4200" b="1">
                <a:solidFill>
                  <a:schemeClr val="bg1"/>
                </a:solidFill>
                <a:latin typeface="Arial Narrow"/>
              </a:defRPr>
            </a:lvl1pPr>
          </a:lstStyle>
          <a:p>
            <a:r>
              <a:rPr lang="en-US" dirty="0"/>
              <a:t>Click to edit Master title style</a:t>
            </a:r>
          </a:p>
        </p:txBody>
      </p:sp>
      <p:sp>
        <p:nvSpPr>
          <p:cNvPr id="4" name="Content Placeholder 3"/>
          <p:cNvSpPr>
            <a:spLocks noGrp="1"/>
          </p:cNvSpPr>
          <p:nvPr>
            <p:ph sz="quarter" idx="10"/>
          </p:nvPr>
        </p:nvSpPr>
        <p:spPr>
          <a:xfrm>
            <a:off x="457200" y="1587500"/>
            <a:ext cx="8229600" cy="4889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8784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Module 1">
    <p:spTree>
      <p:nvGrpSpPr>
        <p:cNvPr id="1" name=""/>
        <p:cNvGrpSpPr/>
        <p:nvPr/>
      </p:nvGrpSpPr>
      <p:grpSpPr>
        <a:xfrm>
          <a:off x="0" y="0"/>
          <a:ext cx="0" cy="0"/>
          <a:chOff x="0" y="0"/>
          <a:chExt cx="0" cy="0"/>
        </a:xfrm>
      </p:grpSpPr>
      <p:sp>
        <p:nvSpPr>
          <p:cNvPr id="7" name="Rectangle 6"/>
          <p:cNvSpPr/>
          <p:nvPr userDrawn="1"/>
        </p:nvSpPr>
        <p:spPr>
          <a:xfrm>
            <a:off x="0" y="1201738"/>
            <a:ext cx="254000" cy="568166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0" y="0"/>
            <a:ext cx="9144000" cy="1320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317500"/>
            <a:ext cx="8321040" cy="858838"/>
          </a:xfrm>
        </p:spPr>
        <p:txBody>
          <a:bodyPr/>
          <a:lstStyle>
            <a:lvl1pPr>
              <a:defRPr b="1">
                <a:solidFill>
                  <a:schemeClr val="bg1"/>
                </a:solidFill>
                <a:latin typeface="Arial Narrow"/>
              </a:defRPr>
            </a:lvl1pPr>
          </a:lstStyle>
          <a:p>
            <a:r>
              <a:rPr lang="en-US" dirty="0"/>
              <a:t>Click to edit Master title style</a:t>
            </a:r>
          </a:p>
        </p:txBody>
      </p:sp>
      <p:sp>
        <p:nvSpPr>
          <p:cNvPr id="4" name="Content Placeholder 3"/>
          <p:cNvSpPr>
            <a:spLocks noGrp="1"/>
          </p:cNvSpPr>
          <p:nvPr>
            <p:ph sz="quarter" idx="10" hasCustomPrompt="1"/>
          </p:nvPr>
        </p:nvSpPr>
        <p:spPr>
          <a:xfrm>
            <a:off x="457200" y="1587500"/>
            <a:ext cx="8412480" cy="4889500"/>
          </a:xfrm>
        </p:spPr>
        <p:txBody>
          <a:bodyPr/>
          <a:lstStyle>
            <a:lvl1pPr marL="0" indent="-274320" defTabSz="137160">
              <a:spcAft>
                <a:spcPts val="600"/>
              </a:spcAft>
              <a:tabLst>
                <a:tab pos="274320" algn="l"/>
              </a:tabLst>
              <a:defRPr/>
            </a:lvl1pPr>
            <a:lvl2pPr marL="274320" indent="0">
              <a:spcAft>
                <a:spcPts val="600"/>
              </a:spcAft>
              <a:buNone/>
              <a:defRPr/>
            </a:lvl2pPr>
            <a:lvl3pPr marL="914400" indent="-13716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573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Module 2">
    <p:spTree>
      <p:nvGrpSpPr>
        <p:cNvPr id="1" name=""/>
        <p:cNvGrpSpPr/>
        <p:nvPr/>
      </p:nvGrpSpPr>
      <p:grpSpPr>
        <a:xfrm>
          <a:off x="0" y="0"/>
          <a:ext cx="0" cy="0"/>
          <a:chOff x="0" y="0"/>
          <a:chExt cx="0" cy="0"/>
        </a:xfrm>
      </p:grpSpPr>
      <p:sp>
        <p:nvSpPr>
          <p:cNvPr id="7" name="Rectangle 6"/>
          <p:cNvSpPr/>
          <p:nvPr userDrawn="1"/>
        </p:nvSpPr>
        <p:spPr>
          <a:xfrm>
            <a:off x="0" y="1201738"/>
            <a:ext cx="254000" cy="5681662"/>
          </a:xfrm>
          <a:prstGeom prst="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0" y="0"/>
            <a:ext cx="9144000" cy="1320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317500"/>
            <a:ext cx="8229600" cy="858838"/>
          </a:xfrm>
        </p:spPr>
        <p:txBody>
          <a:bodyPr/>
          <a:lstStyle>
            <a:lvl1pPr>
              <a:defRPr b="1">
                <a:solidFill>
                  <a:schemeClr val="bg1"/>
                </a:solidFill>
                <a:latin typeface="Arial Narrow"/>
              </a:defRPr>
            </a:lvl1pPr>
          </a:lstStyle>
          <a:p>
            <a:r>
              <a:rPr lang="en-US" dirty="0"/>
              <a:t>Click to edit Master title style</a:t>
            </a:r>
          </a:p>
        </p:txBody>
      </p:sp>
      <p:sp>
        <p:nvSpPr>
          <p:cNvPr id="4" name="Content Placeholder 3"/>
          <p:cNvSpPr>
            <a:spLocks noGrp="1"/>
          </p:cNvSpPr>
          <p:nvPr>
            <p:ph sz="quarter" idx="10"/>
          </p:nvPr>
        </p:nvSpPr>
        <p:spPr>
          <a:xfrm>
            <a:off x="457200" y="1587500"/>
            <a:ext cx="8229600" cy="4889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10236200" y="0"/>
            <a:ext cx="9144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63926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Module 3">
    <p:spTree>
      <p:nvGrpSpPr>
        <p:cNvPr id="1" name=""/>
        <p:cNvGrpSpPr/>
        <p:nvPr/>
      </p:nvGrpSpPr>
      <p:grpSpPr>
        <a:xfrm>
          <a:off x="0" y="0"/>
          <a:ext cx="0" cy="0"/>
          <a:chOff x="0" y="0"/>
          <a:chExt cx="0" cy="0"/>
        </a:xfrm>
      </p:grpSpPr>
      <p:sp>
        <p:nvSpPr>
          <p:cNvPr id="7" name="Rectangle 6"/>
          <p:cNvSpPr/>
          <p:nvPr userDrawn="1"/>
        </p:nvSpPr>
        <p:spPr>
          <a:xfrm>
            <a:off x="0" y="1201738"/>
            <a:ext cx="254000" cy="5681662"/>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0" y="0"/>
            <a:ext cx="9144000" cy="1320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317500"/>
            <a:ext cx="8229600" cy="858838"/>
          </a:xfrm>
        </p:spPr>
        <p:txBody>
          <a:bodyPr/>
          <a:lstStyle>
            <a:lvl1pPr>
              <a:defRPr b="1">
                <a:solidFill>
                  <a:schemeClr val="bg1"/>
                </a:solidFill>
                <a:latin typeface="Arial Narrow"/>
              </a:defRPr>
            </a:lvl1pPr>
          </a:lstStyle>
          <a:p>
            <a:r>
              <a:rPr lang="en-US" dirty="0"/>
              <a:t>Click to edit Master title style</a:t>
            </a:r>
          </a:p>
        </p:txBody>
      </p:sp>
      <p:sp>
        <p:nvSpPr>
          <p:cNvPr id="4" name="Content Placeholder 3"/>
          <p:cNvSpPr>
            <a:spLocks noGrp="1"/>
          </p:cNvSpPr>
          <p:nvPr>
            <p:ph sz="quarter" idx="10"/>
          </p:nvPr>
        </p:nvSpPr>
        <p:spPr>
          <a:xfrm>
            <a:off x="457200" y="1587500"/>
            <a:ext cx="8229600" cy="4889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10236200" y="0"/>
            <a:ext cx="9144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6297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Module 4">
    <p:spTree>
      <p:nvGrpSpPr>
        <p:cNvPr id="1" name=""/>
        <p:cNvGrpSpPr/>
        <p:nvPr/>
      </p:nvGrpSpPr>
      <p:grpSpPr>
        <a:xfrm>
          <a:off x="0" y="0"/>
          <a:ext cx="0" cy="0"/>
          <a:chOff x="0" y="0"/>
          <a:chExt cx="0" cy="0"/>
        </a:xfrm>
      </p:grpSpPr>
      <p:sp>
        <p:nvSpPr>
          <p:cNvPr id="7" name="Rectangle 6"/>
          <p:cNvSpPr/>
          <p:nvPr userDrawn="1"/>
        </p:nvSpPr>
        <p:spPr>
          <a:xfrm>
            <a:off x="0" y="1201738"/>
            <a:ext cx="254000" cy="5681662"/>
          </a:xfrm>
          <a:prstGeom prst="rect">
            <a:avLst/>
          </a:pr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0" y="0"/>
            <a:ext cx="9144000" cy="1320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317500"/>
            <a:ext cx="8229600" cy="858838"/>
          </a:xfrm>
        </p:spPr>
        <p:txBody>
          <a:bodyPr/>
          <a:lstStyle>
            <a:lvl1pPr>
              <a:defRPr b="1">
                <a:solidFill>
                  <a:schemeClr val="bg1"/>
                </a:solidFill>
                <a:latin typeface="Arial Narrow"/>
              </a:defRPr>
            </a:lvl1pPr>
          </a:lstStyle>
          <a:p>
            <a:r>
              <a:rPr lang="en-US" dirty="0"/>
              <a:t>Click to edit Master title style</a:t>
            </a:r>
          </a:p>
        </p:txBody>
      </p:sp>
      <p:sp>
        <p:nvSpPr>
          <p:cNvPr id="4" name="Content Placeholder 3"/>
          <p:cNvSpPr>
            <a:spLocks noGrp="1"/>
          </p:cNvSpPr>
          <p:nvPr>
            <p:ph sz="quarter" idx="10"/>
          </p:nvPr>
        </p:nvSpPr>
        <p:spPr>
          <a:xfrm>
            <a:off x="457200" y="1587500"/>
            <a:ext cx="8229600" cy="4889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10236200" y="0"/>
            <a:ext cx="9144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341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Module 4">
    <p:spTree>
      <p:nvGrpSpPr>
        <p:cNvPr id="1" name=""/>
        <p:cNvGrpSpPr/>
        <p:nvPr/>
      </p:nvGrpSpPr>
      <p:grpSpPr>
        <a:xfrm>
          <a:off x="0" y="0"/>
          <a:ext cx="0" cy="0"/>
          <a:chOff x="0" y="0"/>
          <a:chExt cx="0" cy="0"/>
        </a:xfrm>
      </p:grpSpPr>
      <p:sp>
        <p:nvSpPr>
          <p:cNvPr id="7" name="Rectangle 6"/>
          <p:cNvSpPr/>
          <p:nvPr userDrawn="1"/>
        </p:nvSpPr>
        <p:spPr>
          <a:xfrm>
            <a:off x="0" y="1201738"/>
            <a:ext cx="254000" cy="5681662"/>
          </a:xfrm>
          <a:prstGeom prst="rect">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0" y="0"/>
            <a:ext cx="9144000" cy="1320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317500"/>
            <a:ext cx="8229600" cy="858838"/>
          </a:xfrm>
        </p:spPr>
        <p:txBody>
          <a:bodyPr/>
          <a:lstStyle>
            <a:lvl1pPr>
              <a:defRPr b="1">
                <a:solidFill>
                  <a:schemeClr val="bg1"/>
                </a:solidFill>
                <a:latin typeface="Arial Narrow"/>
              </a:defRPr>
            </a:lvl1pPr>
          </a:lstStyle>
          <a:p>
            <a:r>
              <a:rPr lang="en-US" dirty="0"/>
              <a:t>Click to edit Master title style</a:t>
            </a:r>
          </a:p>
        </p:txBody>
      </p:sp>
      <p:sp>
        <p:nvSpPr>
          <p:cNvPr id="4" name="Content Placeholder 3"/>
          <p:cNvSpPr>
            <a:spLocks noGrp="1"/>
          </p:cNvSpPr>
          <p:nvPr>
            <p:ph sz="quarter" idx="10"/>
          </p:nvPr>
        </p:nvSpPr>
        <p:spPr>
          <a:xfrm>
            <a:off x="457200" y="1587500"/>
            <a:ext cx="8229600" cy="4889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10236200" y="0"/>
            <a:ext cx="9144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32540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Module 4">
    <p:spTree>
      <p:nvGrpSpPr>
        <p:cNvPr id="1" name=""/>
        <p:cNvGrpSpPr/>
        <p:nvPr/>
      </p:nvGrpSpPr>
      <p:grpSpPr>
        <a:xfrm>
          <a:off x="0" y="0"/>
          <a:ext cx="0" cy="0"/>
          <a:chOff x="0" y="0"/>
          <a:chExt cx="0" cy="0"/>
        </a:xfrm>
      </p:grpSpPr>
      <p:sp>
        <p:nvSpPr>
          <p:cNvPr id="7" name="Rectangle 6"/>
          <p:cNvSpPr/>
          <p:nvPr userDrawn="1"/>
        </p:nvSpPr>
        <p:spPr>
          <a:xfrm>
            <a:off x="0" y="1201738"/>
            <a:ext cx="254000" cy="5681662"/>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0" y="0"/>
            <a:ext cx="9144000" cy="13208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317500"/>
            <a:ext cx="8229600" cy="858838"/>
          </a:xfrm>
        </p:spPr>
        <p:txBody>
          <a:bodyPr/>
          <a:lstStyle>
            <a:lvl1pPr>
              <a:defRPr b="1">
                <a:solidFill>
                  <a:schemeClr val="bg1"/>
                </a:solidFill>
                <a:latin typeface="Arial Narrow"/>
              </a:defRPr>
            </a:lvl1pPr>
          </a:lstStyle>
          <a:p>
            <a:r>
              <a:rPr lang="en-US" dirty="0"/>
              <a:t>Click to edit Master title style</a:t>
            </a:r>
          </a:p>
        </p:txBody>
      </p:sp>
      <p:sp>
        <p:nvSpPr>
          <p:cNvPr id="4" name="Content Placeholder 3"/>
          <p:cNvSpPr>
            <a:spLocks noGrp="1"/>
          </p:cNvSpPr>
          <p:nvPr>
            <p:ph sz="quarter" idx="10"/>
          </p:nvPr>
        </p:nvSpPr>
        <p:spPr>
          <a:xfrm>
            <a:off x="457200" y="1587500"/>
            <a:ext cx="8229600" cy="4889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10236200" y="0"/>
            <a:ext cx="9144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32540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385F84-89B0-40AF-94F2-6B1BCC2B53E2}" type="slidenum">
              <a:rPr lang="en-US" smtClean="0"/>
              <a:pPr/>
              <a:t>‹#›</a:t>
            </a:fld>
            <a:endParaRPr lang="en-US" dirty="0"/>
          </a:p>
        </p:txBody>
      </p:sp>
    </p:spTree>
    <p:extLst>
      <p:ext uri="{BB962C8B-B14F-4D97-AF65-F5344CB8AC3E}">
        <p14:creationId xmlns:p14="http://schemas.microsoft.com/office/powerpoint/2010/main" val="628988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41887BD-5790-485D-B2E6-F5D7E76543EE}" type="slidenum">
              <a:rPr lang="en-US" smtClean="0"/>
              <a:pPr/>
              <a:t>‹#›</a:t>
            </a:fld>
            <a:endParaRPr lang="en-US" dirty="0"/>
          </a:p>
        </p:txBody>
      </p:sp>
    </p:spTree>
    <p:extLst>
      <p:ext uri="{BB962C8B-B14F-4D97-AF65-F5344CB8AC3E}">
        <p14:creationId xmlns:p14="http://schemas.microsoft.com/office/powerpoint/2010/main" val="20697082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1887BD-5790-485D-B2E6-F5D7E76543EE}" type="slidenum">
              <a:rPr lang="en-US" smtClean="0"/>
              <a:pPr/>
              <a:t>‹#›</a:t>
            </a:fld>
            <a:endParaRPr lang="en-US" dirty="0"/>
          </a:p>
        </p:txBody>
      </p:sp>
    </p:spTree>
    <p:extLst>
      <p:ext uri="{BB962C8B-B14F-4D97-AF65-F5344CB8AC3E}">
        <p14:creationId xmlns:p14="http://schemas.microsoft.com/office/powerpoint/2010/main" val="3843112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1887BD-5790-485D-B2E6-F5D7E76543EE}" type="slidenum">
              <a:rPr lang="en-US" smtClean="0"/>
              <a:pPr/>
              <a:t>‹#›</a:t>
            </a:fld>
            <a:endParaRPr lang="en-US" dirty="0"/>
          </a:p>
        </p:txBody>
      </p:sp>
    </p:spTree>
    <p:extLst>
      <p:ext uri="{BB962C8B-B14F-4D97-AF65-F5344CB8AC3E}">
        <p14:creationId xmlns:p14="http://schemas.microsoft.com/office/powerpoint/2010/main" val="1381723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1497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40136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6385F84-89B0-40AF-94F2-6B1BCC2B53E2}" type="slidenum">
              <a:rPr lang="en-US" smtClean="0"/>
              <a:pPr/>
              <a:t>‹#›</a:t>
            </a:fld>
            <a:endParaRPr lang="en-US" dirty="0"/>
          </a:p>
        </p:txBody>
      </p:sp>
    </p:spTree>
    <p:extLst>
      <p:ext uri="{BB962C8B-B14F-4D97-AF65-F5344CB8AC3E}">
        <p14:creationId xmlns:p14="http://schemas.microsoft.com/office/powerpoint/2010/main" val="17840940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A6FBBE-F42B-C44D-ABEF-3E57DBB4628C}" type="slidenum">
              <a:rPr lang="en-US" smtClean="0"/>
              <a:pPr/>
              <a:t>‹#›</a:t>
            </a:fld>
            <a:endParaRPr lang="en-US" dirty="0"/>
          </a:p>
        </p:txBody>
      </p:sp>
    </p:spTree>
    <p:extLst>
      <p:ext uri="{BB962C8B-B14F-4D97-AF65-F5344CB8AC3E}">
        <p14:creationId xmlns:p14="http://schemas.microsoft.com/office/powerpoint/2010/main" val="3364019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385F84-89B0-40AF-94F2-6B1BCC2B53E2}" type="slidenum">
              <a:rPr lang="en-US" smtClean="0"/>
              <a:pPr/>
              <a:t>‹#›</a:t>
            </a:fld>
            <a:endParaRPr lang="en-US" dirty="0"/>
          </a:p>
        </p:txBody>
      </p:sp>
    </p:spTree>
    <p:extLst>
      <p:ext uri="{BB962C8B-B14F-4D97-AF65-F5344CB8AC3E}">
        <p14:creationId xmlns:p14="http://schemas.microsoft.com/office/powerpoint/2010/main" val="1744074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6385F84-89B0-40AF-94F2-6B1BCC2B53E2}" type="slidenum">
              <a:rPr lang="en-US" smtClean="0"/>
              <a:pPr/>
              <a:t>‹#›</a:t>
            </a:fld>
            <a:endParaRPr lang="en-US" dirty="0"/>
          </a:p>
        </p:txBody>
      </p:sp>
    </p:spTree>
    <p:extLst>
      <p:ext uri="{BB962C8B-B14F-4D97-AF65-F5344CB8AC3E}">
        <p14:creationId xmlns:p14="http://schemas.microsoft.com/office/powerpoint/2010/main" val="2739966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6385F84-89B0-40AF-94F2-6B1BCC2B53E2}" type="slidenum">
              <a:rPr lang="en-US" smtClean="0"/>
              <a:pPr/>
              <a:t>‹#›</a:t>
            </a:fld>
            <a:endParaRPr lang="en-US" dirty="0"/>
          </a:p>
        </p:txBody>
      </p:sp>
    </p:spTree>
    <p:extLst>
      <p:ext uri="{BB962C8B-B14F-4D97-AF65-F5344CB8AC3E}">
        <p14:creationId xmlns:p14="http://schemas.microsoft.com/office/powerpoint/2010/main" val="1784094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984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385F84-89B0-40AF-94F2-6B1BCC2B53E2}" type="slidenum">
              <a:rPr lang="en-US" smtClean="0"/>
              <a:pPr/>
              <a:t>‹#›</a:t>
            </a:fld>
            <a:endParaRPr lang="en-US" dirty="0"/>
          </a:p>
        </p:txBody>
      </p:sp>
    </p:spTree>
    <p:extLst>
      <p:ext uri="{BB962C8B-B14F-4D97-AF65-F5344CB8AC3E}">
        <p14:creationId xmlns:p14="http://schemas.microsoft.com/office/powerpoint/2010/main" val="3020936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1101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0922678"/>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 Id="rId9" Type="http://schemas.openxmlformats.org/officeDocument/2006/relationships/theme" Target="../theme/theme2.xml"/><Relationship Id="rId10"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Relationship Id="rId16" Type="http://schemas.openxmlformats.org/officeDocument/2006/relationships/slideLayout" Target="../slideLayouts/slideLayout25.xml"/><Relationship Id="rId17" Type="http://schemas.openxmlformats.org/officeDocument/2006/relationships/slideLayout" Target="../slideLayouts/slideLayout26.xml"/><Relationship Id="rId18" Type="http://schemas.openxmlformats.org/officeDocument/2006/relationships/theme" Target="../theme/theme3.xml"/><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 </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3604C-2049-450E-ACEF-0A00017CA4B4}" type="slidenum">
              <a:rPr lang="en-US" smtClean="0"/>
              <a:pPr/>
              <a:t>‹#›</a:t>
            </a:fld>
            <a:endParaRPr lang="en-US" dirty="0"/>
          </a:p>
        </p:txBody>
      </p:sp>
    </p:spTree>
    <p:extLst>
      <p:ext uri="{BB962C8B-B14F-4D97-AF65-F5344CB8AC3E}">
        <p14:creationId xmlns:p14="http://schemas.microsoft.com/office/powerpoint/2010/main" val="2002715223"/>
      </p:ext>
    </p:extLst>
  </p:cSld>
  <p:clrMap bg1="lt1" tx1="dk1" bg2="lt2" tx2="dk2" accent1="accent1" accent2="accent2" accent3="accent3" accent4="accent4" accent5="accent5" accent6="accent6" hlink="hlink" folHlink="folHlink"/>
  <p:sldLayoutIdLst>
    <p:sldLayoutId id="2147483798" r:id="rId1"/>
  </p:sldLayoutIdLst>
  <p:hf hdr="0" ftr="0" dt="0"/>
  <p:txStyles>
    <p:titleStyle>
      <a:lvl1pPr algn="ctr" defTabSz="914400" rtl="0" eaLnBrk="1" latinLnBrk="0" hangingPunct="1">
        <a:spcBef>
          <a:spcPct val="0"/>
        </a:spcBef>
        <a:buNone/>
        <a:defRPr sz="4400" kern="1200">
          <a:solidFill>
            <a:srgbClr val="004582"/>
          </a:solidFill>
          <a:latin typeface="Garamond" panose="02020404030301010803"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004582"/>
          </a:solidFill>
          <a:latin typeface="Garamond" panose="02020404030301010803"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4582"/>
          </a:solidFill>
          <a:latin typeface="Garamond" panose="02020404030301010803"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4582"/>
          </a:solidFill>
          <a:latin typeface="Garamond" panose="02020404030301010803"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4582"/>
          </a:solidFill>
          <a:latin typeface="Garamond" panose="02020404030301010803" pitchFamily="18" charset="0"/>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rgbClr val="004582"/>
          </a:solidFill>
          <a:latin typeface="Garamond" panose="02020404030301010803"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385F84-89B0-40AF-94F2-6B1BCC2B53E2}" type="slidenum">
              <a:rPr lang="en-US" smtClean="0"/>
              <a:pPr/>
              <a:t>‹#›</a:t>
            </a:fld>
            <a:endParaRPr lang="en-US" dirty="0"/>
          </a:p>
        </p:txBody>
      </p:sp>
    </p:spTree>
    <p:extLst>
      <p:ext uri="{BB962C8B-B14F-4D97-AF65-F5344CB8AC3E}">
        <p14:creationId xmlns:p14="http://schemas.microsoft.com/office/powerpoint/2010/main" val="280135283"/>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Lst>
  <p:hf hdr="0" ftr="0" dt="0"/>
  <p:txStyles>
    <p:titleStyle>
      <a:lvl1pPr algn="ctr" defTabSz="914400" rtl="0" eaLnBrk="1" latinLnBrk="0" hangingPunct="1">
        <a:spcBef>
          <a:spcPct val="0"/>
        </a:spcBef>
        <a:buNone/>
        <a:defRPr sz="4400" kern="1200">
          <a:solidFill>
            <a:schemeClr val="bg1"/>
          </a:solidFill>
          <a:latin typeface="Garamond" panose="02020404030301010803"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004582"/>
          </a:solidFill>
          <a:latin typeface="Garamond" panose="02020404030301010803"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4582"/>
          </a:solidFill>
          <a:latin typeface="Garamond" panose="02020404030301010803"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4582"/>
          </a:solidFill>
          <a:latin typeface="Garamond" panose="02020404030301010803"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4582"/>
          </a:solidFill>
          <a:latin typeface="Garamond" panose="02020404030301010803"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4582"/>
          </a:solidFill>
          <a:latin typeface="Garamond" panose="02020404030301010803"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1887BD-5790-485D-B2E6-F5D7E76543EE}" type="slidenum">
              <a:rPr lang="en-US" smtClean="0"/>
              <a:pPr/>
              <a:t>‹#›</a:t>
            </a:fld>
            <a:endParaRPr lang="en-US" dirty="0"/>
          </a:p>
        </p:txBody>
      </p:sp>
    </p:spTree>
    <p:extLst>
      <p:ext uri="{BB962C8B-B14F-4D97-AF65-F5344CB8AC3E}">
        <p14:creationId xmlns:p14="http://schemas.microsoft.com/office/powerpoint/2010/main" val="1923875726"/>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21" r:id="rId4"/>
    <p:sldLayoutId id="2147483812" r:id="rId5"/>
    <p:sldLayoutId id="2147483818" r:id="rId6"/>
    <p:sldLayoutId id="2147483819" r:id="rId7"/>
    <p:sldLayoutId id="2147483820" r:id="rId8"/>
    <p:sldLayoutId id="2147483824" r:id="rId9"/>
    <p:sldLayoutId id="2147483825" r:id="rId10"/>
    <p:sldLayoutId id="2147483813" r:id="rId11"/>
    <p:sldLayoutId id="2147483814" r:id="rId12"/>
    <p:sldLayoutId id="2147483815" r:id="rId13"/>
    <p:sldLayoutId id="2147483816" r:id="rId14"/>
    <p:sldLayoutId id="2147483817" r:id="rId15"/>
    <p:sldLayoutId id="2147483822" r:id="rId16"/>
    <p:sldLayoutId id="2147483823" r:id="rId17"/>
  </p:sldLayoutIdLst>
  <p:hf hdr="0" ftr="0" dt="0"/>
  <p:txStyles>
    <p:titleStyle>
      <a:lvl1pPr algn="ctr" defTabSz="914400" rtl="0" eaLnBrk="1" latinLnBrk="0" hangingPunct="1">
        <a:spcBef>
          <a:spcPct val="0"/>
        </a:spcBef>
        <a:buNone/>
        <a:defRPr sz="4400" kern="1200">
          <a:solidFill>
            <a:srgbClr val="004582"/>
          </a:solidFill>
          <a:latin typeface="Garamond" panose="02020404030301010803"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004582"/>
          </a:solidFill>
          <a:latin typeface="Garamond" panose="02020404030301010803"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4582"/>
          </a:solidFill>
          <a:latin typeface="Garamond" panose="02020404030301010803"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4582"/>
          </a:solidFill>
          <a:latin typeface="Garamond" panose="02020404030301010803"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4582"/>
          </a:solidFill>
          <a:latin typeface="Garamond" panose="02020404030301010803"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4582"/>
          </a:solidFill>
          <a:latin typeface="Garamond" panose="02020404030301010803"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2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8.png"/><Relationship Id="rId4" Type="http://schemas.microsoft.com/office/2007/relationships/hdphoto" Target="../media/hdphoto3.wdp"/><Relationship Id="rId1" Type="http://schemas.openxmlformats.org/officeDocument/2006/relationships/slideLayout" Target="../slideLayouts/slideLayout16.xml"/><Relationship Id="rId2" Type="http://schemas.openxmlformats.org/officeDocument/2006/relationships/notesSlide" Target="../notesSlides/notesSlide89.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16.xml"/><Relationship Id="rId2" Type="http://schemas.openxmlformats.org/officeDocument/2006/relationships/notesSlide" Target="../notesSlides/notesSlide9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png"/><Relationship Id="rId3" Type="http://schemas.microsoft.com/office/2007/relationships/hdphoto" Target="../media/hdphoto2.wdp"/></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4" Type="http://schemas.microsoft.com/office/2007/relationships/hdphoto" Target="../media/hdphoto1.wdp"/><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3.xml"/></Relationships>
</file>

<file path=ppt/slides/_rels/slide139.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4.wdp"/><Relationship Id="rId1" Type="http://schemas.openxmlformats.org/officeDocument/2006/relationships/slideLayout" Target="../slideLayouts/slideLayout16.xml"/><Relationship Id="rId2" Type="http://schemas.openxmlformats.org/officeDocument/2006/relationships/notesSlide" Target="../notesSlides/notesSlide10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40.xml.rels><?xml version="1.0" encoding="UTF-8" standalone="yes"?>
<Relationships xmlns="http://schemas.openxmlformats.org/package/2006/relationships"><Relationship Id="rId3" Type="http://schemas.openxmlformats.org/officeDocument/2006/relationships/image" Target="../media/image8.png"/><Relationship Id="rId4" Type="http://schemas.microsoft.com/office/2007/relationships/hdphoto" Target="../media/hdphoto3.wdp"/><Relationship Id="rId1" Type="http://schemas.openxmlformats.org/officeDocument/2006/relationships/slideLayout" Target="../slideLayouts/slideLayout16.xml"/><Relationship Id="rId2" Type="http://schemas.openxmlformats.org/officeDocument/2006/relationships/notesSlide" Target="../notesSlides/notesSlide105.xml"/></Relationships>
</file>

<file path=ppt/slides/_rels/slide141.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4.wdp"/><Relationship Id="rId1" Type="http://schemas.openxmlformats.org/officeDocument/2006/relationships/slideLayout" Target="../slideLayouts/slideLayout16.xml"/><Relationship Id="rId2" Type="http://schemas.openxmlformats.org/officeDocument/2006/relationships/notesSlide" Target="../notesSlides/notesSlide106.xml"/></Relationships>
</file>

<file path=ppt/slides/_rels/slide142.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4.wdp"/><Relationship Id="rId1" Type="http://schemas.openxmlformats.org/officeDocument/2006/relationships/slideLayout" Target="../slideLayouts/slideLayout16.xml"/><Relationship Id="rId2" Type="http://schemas.openxmlformats.org/officeDocument/2006/relationships/notesSlide" Target="../notesSlides/notesSlide10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png"/></Relationships>
</file>

<file path=ppt/slides/_rels/slide144.xml.rels><?xml version="1.0" encoding="UTF-8" standalone="yes"?>
<Relationships xmlns="http://schemas.openxmlformats.org/package/2006/relationships"><Relationship Id="rId3" Type="http://schemas.openxmlformats.org/officeDocument/2006/relationships/image" Target="../media/image8.png"/><Relationship Id="rId4" Type="http://schemas.microsoft.com/office/2007/relationships/hdphoto" Target="../media/hdphoto3.wdp"/><Relationship Id="rId1" Type="http://schemas.openxmlformats.org/officeDocument/2006/relationships/slideLayout" Target="../slideLayouts/slideLayout16.xml"/><Relationship Id="rId2" Type="http://schemas.openxmlformats.org/officeDocument/2006/relationships/notesSlide" Target="../notesSlides/notesSlide108.xml"/></Relationships>
</file>

<file path=ppt/slides/_rels/slide145.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4.wdp"/><Relationship Id="rId1" Type="http://schemas.openxmlformats.org/officeDocument/2006/relationships/slideLayout" Target="../slideLayouts/slideLayout16.xml"/><Relationship Id="rId2" Type="http://schemas.openxmlformats.org/officeDocument/2006/relationships/notesSlide" Target="../notesSlides/notesSlide10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0.xml"/><Relationship Id="rId3" Type="http://schemas.openxmlformats.org/officeDocument/2006/relationships/image" Target="../media/image19.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5.xml"/><Relationship Id="rId3" Type="http://schemas.openxmlformats.org/officeDocument/2006/relationships/image" Target="../media/image20.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7.xml"/><Relationship Id="rId3" Type="http://schemas.openxmlformats.org/officeDocument/2006/relationships/image" Target="../media/image21.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8.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9.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1.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comments" Target="../comments/comment1.xml"/><Relationship Id="rId1" Type="http://schemas.openxmlformats.org/officeDocument/2006/relationships/slideLayout" Target="../slideLayouts/slideLayout16.xml"/><Relationship Id="rId2" Type="http://schemas.openxmlformats.org/officeDocument/2006/relationships/notesSlide" Target="../notesSlides/notesSlide12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1.xml"/><Relationship Id="rId3" Type="http://schemas.openxmlformats.org/officeDocument/2006/relationships/image" Target="../media/image23.jpe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5.xml"/><Relationship Id="rId3" Type="http://schemas.openxmlformats.org/officeDocument/2006/relationships/image" Target="../media/image24.emf"/></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6.xml"/><Relationship Id="rId3" Type="http://schemas.openxmlformats.org/officeDocument/2006/relationships/image" Target="../media/image25.emf"/></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7.xml"/><Relationship Id="rId3" Type="http://schemas.openxmlformats.org/officeDocument/2006/relationships/image" Target="../media/image26.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2.xml.rels><?xml version="1.0" encoding="UTF-8" standalone="yes"?>
<Relationships xmlns="http://schemas.openxmlformats.org/package/2006/relationships"><Relationship Id="rId3" Type="http://schemas.openxmlformats.org/officeDocument/2006/relationships/image" Target="../media/image8.png"/><Relationship Id="rId4" Type="http://schemas.microsoft.com/office/2007/relationships/hdphoto" Target="../media/hdphoto3.wdp"/><Relationship Id="rId1" Type="http://schemas.openxmlformats.org/officeDocument/2006/relationships/slideLayout" Target="../slideLayouts/slideLayout16.xml"/><Relationship Id="rId2" Type="http://schemas.openxmlformats.org/officeDocument/2006/relationships/notesSlide" Target="../notesSlides/notesSlide129.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0.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png"/><Relationship Id="rId3" Type="http://schemas.microsoft.com/office/2007/relationships/hdphoto" Target="../media/hdphoto6.wdp"/></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7.png"/><Relationship Id="rId9" Type="http://schemas.microsoft.com/office/2007/relationships/hdphoto" Target="../media/hdphoto2.wdp"/><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6.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6.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7.xml"/></Relationships>
</file>

<file path=ppt/slides/_rels/slide185.xml.rels><?xml version="1.0" encoding="UTF-8" standalone="yes"?>
<Relationships xmlns="http://schemas.openxmlformats.org/package/2006/relationships"><Relationship Id="rId3" Type="http://schemas.openxmlformats.org/officeDocument/2006/relationships/image" Target="../media/image8.png"/><Relationship Id="rId4" Type="http://schemas.microsoft.com/office/2007/relationships/hdphoto" Target="../media/hdphoto3.wdp"/><Relationship Id="rId1" Type="http://schemas.openxmlformats.org/officeDocument/2006/relationships/slideLayout" Target="../slideLayouts/slideLayout17.xml"/><Relationship Id="rId2" Type="http://schemas.openxmlformats.org/officeDocument/2006/relationships/notesSlide" Target="../notesSlides/notesSlide138.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9.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0.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2.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4.xml"/><Relationship Id="rId3" Type="http://schemas.openxmlformats.org/officeDocument/2006/relationships/image" Target="../media/image15.jpe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5.xml"/><Relationship Id="rId3" Type="http://schemas.openxmlformats.org/officeDocument/2006/relationships/image" Target="../media/image27.jpe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6.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7.xml"/><Relationship Id="rId3" Type="http://schemas.openxmlformats.org/officeDocument/2006/relationships/image" Target="../media/image28.jpe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6.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png"/><Relationship Id="rId3" Type="http://schemas.microsoft.com/office/2007/relationships/hdphoto" Target="../media/hdphoto3.wdp"/></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9.xml"/><Relationship Id="rId3" Type="http://schemas.openxmlformats.org/officeDocument/2006/relationships/image" Target="../media/image29.jpe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png"/><Relationship Id="rId3" Type="http://schemas.microsoft.com/office/2007/relationships/hdphoto" Target="../media/hdphoto3.wdp"/></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0.xml"/><Relationship Id="rId3" Type="http://schemas.openxmlformats.org/officeDocument/2006/relationships/image" Target="../media/image6.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1.xml"/><Relationship Id="rId3" Type="http://schemas.openxmlformats.org/officeDocument/2006/relationships/image" Target="../media/image30.jpe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2.xml"/><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2.wdp"/><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3.xml"/><Relationship Id="rId3" Type="http://schemas.openxmlformats.org/officeDocument/2006/relationships/image" Target="../media/image16.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4.xml"/><Relationship Id="rId3" Type="http://schemas.openxmlformats.org/officeDocument/2006/relationships/image" Target="../media/image31.jpe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5.xml"/></Relationships>
</file>

<file path=ppt/slides/_rels/slide213.xml.rels><?xml version="1.0" encoding="UTF-8" standalone="yes"?>
<Relationships xmlns="http://schemas.openxmlformats.org/package/2006/relationships"><Relationship Id="rId3" Type="http://schemas.openxmlformats.org/officeDocument/2006/relationships/image" Target="../media/image8.png"/><Relationship Id="rId4" Type="http://schemas.microsoft.com/office/2007/relationships/hdphoto" Target="../media/hdphoto3.wdp"/><Relationship Id="rId1" Type="http://schemas.openxmlformats.org/officeDocument/2006/relationships/slideLayout" Target="../slideLayouts/slideLayout19.xml"/><Relationship Id="rId2" Type="http://schemas.openxmlformats.org/officeDocument/2006/relationships/notesSlide" Target="../notesSlides/notesSlide156.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7.xml"/><Relationship Id="rId3" Type="http://schemas.openxmlformats.org/officeDocument/2006/relationships/image" Target="../media/image32.jpe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58.xml"/></Relationships>
</file>

<file path=ppt/slides/_rels/slide216.xml.rels><?xml version="1.0" encoding="UTF-8" standalone="yes"?>
<Relationships xmlns="http://schemas.openxmlformats.org/package/2006/relationships"><Relationship Id="rId3" Type="http://schemas.openxmlformats.org/officeDocument/2006/relationships/image" Target="../media/image8.png"/><Relationship Id="rId4" Type="http://schemas.microsoft.com/office/2007/relationships/hdphoto" Target="../media/hdphoto3.wdp"/><Relationship Id="rId1" Type="http://schemas.openxmlformats.org/officeDocument/2006/relationships/slideLayout" Target="../slideLayouts/slideLayout19.xml"/><Relationship Id="rId2" Type="http://schemas.openxmlformats.org/officeDocument/2006/relationships/notesSlide" Target="../notesSlides/notesSlide159.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0.xml"/><Relationship Id="rId3" Type="http://schemas.openxmlformats.org/officeDocument/2006/relationships/image" Target="../media/image6.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4.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8.png"/><Relationship Id="rId3" Type="http://schemas.microsoft.com/office/2007/relationships/hdphoto" Target="../media/hdphoto3.wdp"/></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8.xml.rels><?xml version="1.0" encoding="UTF-8" standalone="yes"?>
<Relationships xmlns="http://schemas.openxmlformats.org/package/2006/relationships"><Relationship Id="rId3" Type="http://schemas.openxmlformats.org/officeDocument/2006/relationships/image" Target="../media/image33.png"/><Relationship Id="rId4" Type="http://schemas.microsoft.com/office/2007/relationships/hdphoto" Target="../media/hdphoto2.wdp"/><Relationship Id="rId1" Type="http://schemas.openxmlformats.org/officeDocument/2006/relationships/slideLayout" Target="../slideLayouts/slideLayout19.xml"/><Relationship Id="rId2" Type="http://schemas.openxmlformats.org/officeDocument/2006/relationships/notesSlide" Target="../notesSlides/notesSlide161.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3.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4.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6.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2.wdp"/><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4" Type="http://schemas.microsoft.com/office/2007/relationships/hdphoto" Target="../media/hdphoto3.wdp"/><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2.wdp"/><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1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9.xml"/><Relationship Id="rId3"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2.wdp"/><Relationship Id="rId1" Type="http://schemas.openxmlformats.org/officeDocument/2006/relationships/slideLayout" Target="../slideLayouts/slideLayout15.xml"/><Relationship Id="rId2" Type="http://schemas.openxmlformats.org/officeDocument/2006/relationships/notesSlide" Target="../notesSlides/notesSlide5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1.xml"/><Relationship Id="rId3"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 Id="rId3" Type="http://schemas.openxmlformats.org/officeDocument/2006/relationships/image" Target="../media/image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4.xml"/><Relationship Id="rId3" Type="http://schemas.openxmlformats.org/officeDocument/2006/relationships/image" Target="../media/image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4" Type="http://schemas.microsoft.com/office/2007/relationships/hdphoto" Target="../media/hdphoto3.wdp"/><Relationship Id="rId1" Type="http://schemas.openxmlformats.org/officeDocument/2006/relationships/slideLayout" Target="../slideLayouts/slideLayout15.xml"/><Relationship Id="rId2" Type="http://schemas.openxmlformats.org/officeDocument/2006/relationships/notesSlide" Target="../notesSlides/notesSlide5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2.xml"/><Relationship Id="rId3" Type="http://schemas.openxmlformats.org/officeDocument/2006/relationships/image" Target="../media/image13.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6.xml"/><Relationship Id="rId3" Type="http://schemas.openxmlformats.org/officeDocument/2006/relationships/image" Target="../media/image15.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7.xml"/></Relationships>
</file>

<file path=ppt/slides/_rels/slide82.xml.rels><?xml version="1.0" encoding="UTF-8" standalone="yes"?>
<Relationships xmlns="http://schemas.openxmlformats.org/package/2006/relationships"><Relationship Id="rId3" Type="http://schemas.openxmlformats.org/officeDocument/2006/relationships/image" Target="../media/image8.png"/><Relationship Id="rId4" Type="http://schemas.microsoft.com/office/2007/relationships/hdphoto" Target="../media/hdphoto3.wdp"/><Relationship Id="rId1" Type="http://schemas.openxmlformats.org/officeDocument/2006/relationships/slideLayout" Target="../slideLayouts/slideLayout15.xml"/><Relationship Id="rId2" Type="http://schemas.openxmlformats.org/officeDocument/2006/relationships/notesSlide" Target="../notesSlides/notesSlide6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3.xml"/><Relationship Id="rId3" Type="http://schemas.openxmlformats.org/officeDocument/2006/relationships/image" Target="../media/image16.png"/></Relationships>
</file>

<file path=ppt/slides/_rels/slide88.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4.wdp"/><Relationship Id="rId1" Type="http://schemas.openxmlformats.org/officeDocument/2006/relationships/slideLayout" Target="../slideLayouts/slideLayout15.xml"/><Relationship Id="rId2" Type="http://schemas.openxmlformats.org/officeDocument/2006/relationships/notesSlide" Target="../notesSlides/notesSlide74.xml"/></Relationships>
</file>

<file path=ppt/slides/_rels/slide89.xml.rels><?xml version="1.0" encoding="UTF-8" standalone="yes"?>
<Relationships xmlns="http://schemas.openxmlformats.org/package/2006/relationships"><Relationship Id="rId3" Type="http://schemas.openxmlformats.org/officeDocument/2006/relationships/image" Target="../media/image8.png"/><Relationship Id="rId4" Type="http://schemas.microsoft.com/office/2007/relationships/hdphoto" Target="../media/hdphoto3.wdp"/><Relationship Id="rId1" Type="http://schemas.openxmlformats.org/officeDocument/2006/relationships/slideLayout" Target="../slideLayouts/slideLayout15.xml"/><Relationship Id="rId2" Type="http://schemas.openxmlformats.org/officeDocument/2006/relationships/notesSlide" Target="../notesSlides/notesSlide7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4.wdp"/><Relationship Id="rId1" Type="http://schemas.openxmlformats.org/officeDocument/2006/relationships/slideLayout" Target="../slideLayouts/slideLayout15.xml"/><Relationship Id="rId2" Type="http://schemas.openxmlformats.org/officeDocument/2006/relationships/notesSlide" Target="../notesSlides/notesSlide76.xml"/></Relationships>
</file>

<file path=ppt/slides/_rels/slide91.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4.wdp"/><Relationship Id="rId1" Type="http://schemas.openxmlformats.org/officeDocument/2006/relationships/slideLayout" Target="../slideLayouts/slideLayout15.xml"/><Relationship Id="rId2" Type="http://schemas.openxmlformats.org/officeDocument/2006/relationships/notesSlide" Target="../notesSlides/notesSlide77.xml"/></Relationships>
</file>

<file path=ppt/slides/_rels/slide92.xml.rels><?xml version="1.0" encoding="UTF-8" standalone="yes"?>
<Relationships xmlns="http://schemas.openxmlformats.org/package/2006/relationships"><Relationship Id="rId3" Type="http://schemas.openxmlformats.org/officeDocument/2006/relationships/image" Target="../media/image8.png"/><Relationship Id="rId4" Type="http://schemas.microsoft.com/office/2007/relationships/hdphoto" Target="../media/hdphoto3.wdp"/><Relationship Id="rId1" Type="http://schemas.openxmlformats.org/officeDocument/2006/relationships/slideLayout" Target="../slideLayouts/slideLayout15.xml"/><Relationship Id="rId2" Type="http://schemas.openxmlformats.org/officeDocument/2006/relationships/notesSlide" Target="../notesSlides/notesSlide78.xml"/></Relationships>
</file>

<file path=ppt/slides/_rels/slide93.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4.wdp"/><Relationship Id="rId1" Type="http://schemas.openxmlformats.org/officeDocument/2006/relationships/slideLayout" Target="../slideLayouts/slideLayout15.xml"/><Relationship Id="rId2" Type="http://schemas.openxmlformats.org/officeDocument/2006/relationships/notesSlide" Target="../notesSlides/notesSlide7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png"/><Relationship Id="rId3" Type="http://schemas.microsoft.com/office/2007/relationships/hdphoto" Target="../media/hdphoto5.wdp"/></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3.xml"/><Relationship Id="rId3"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5310555"/>
          </a:xfrm>
          <a:prstGeom prst="rect">
            <a:avLst/>
          </a:prstGeom>
          <a:solidFill>
            <a:srgbClr val="1E42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dirty="0">
                <a:solidFill>
                  <a:srgbClr val="1E428A"/>
                </a:solidFill>
              </a:rPr>
              <a:t>HTS</a:t>
            </a:r>
          </a:p>
          <a:p>
            <a:pPr algn="ctr"/>
            <a:endParaRPr lang="pt-BR" dirty="0">
              <a:solidFill>
                <a:srgbClr val="1E428A"/>
              </a:solidFill>
            </a:endParaRPr>
          </a:p>
        </p:txBody>
      </p:sp>
      <p:sp>
        <p:nvSpPr>
          <p:cNvPr id="2" name="Title 1"/>
          <p:cNvSpPr>
            <a:spLocks noGrp="1"/>
          </p:cNvSpPr>
          <p:nvPr>
            <p:ph type="title" idx="4294967295"/>
          </p:nvPr>
        </p:nvSpPr>
        <p:spPr>
          <a:xfrm>
            <a:off x="0" y="770580"/>
            <a:ext cx="9143999" cy="4060499"/>
          </a:xfrm>
        </p:spPr>
        <p:txBody>
          <a:bodyPr>
            <a:noAutofit/>
          </a:bodyPr>
          <a:lstStyle/>
          <a:p>
            <a:pPr>
              <a:lnSpc>
                <a:spcPct val="150000"/>
              </a:lnSpc>
              <a:spcBef>
                <a:spcPts val="1000"/>
              </a:spcBef>
              <a:spcAft>
                <a:spcPts val="500"/>
              </a:spcAft>
            </a:pPr>
            <a:r>
              <a:rPr lang="pt-BR" b="1" dirty="0">
                <a:solidFill>
                  <a:schemeClr val="bg1"/>
                </a:solidFill>
                <a:latin typeface="Arial Narrow"/>
              </a:rPr>
              <a:t>Treinamento em Profilaxia Pré-Exposição (PrEP) para Provedores em Ambientes Clínicos</a:t>
            </a:r>
            <a:r>
              <a:rPr dirty="0"/>
              <a:t/>
            </a:r>
            <a:br>
              <a:rPr dirty="0"/>
            </a:br>
            <a:r>
              <a:rPr dirty="0"/>
              <a:t/>
            </a:r>
            <a:br>
              <a:rPr dirty="0"/>
            </a:br>
            <a:r>
              <a:rPr lang="pt-BR" sz="3000" i="1" dirty="0">
                <a:solidFill>
                  <a:schemeClr val="bg1"/>
                </a:solidFill>
              </a:rPr>
              <a:t>(Versão 3.0)</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325" y="5502187"/>
            <a:ext cx="1695290" cy="99773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2876" y="5688039"/>
            <a:ext cx="1750134" cy="751067"/>
          </a:xfrm>
          <a:prstGeom prst="rect">
            <a:avLst/>
          </a:prstGeom>
        </p:spPr>
      </p:pic>
    </p:spTree>
    <p:extLst>
      <p:ext uri="{BB962C8B-B14F-4D97-AF65-F5344CB8AC3E}">
        <p14:creationId xmlns:p14="http://schemas.microsoft.com/office/powerpoint/2010/main" val="3655246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
            <a:ext cx="8229600" cy="1005840"/>
          </a:xfrm>
        </p:spPr>
        <p:txBody>
          <a:bodyPr>
            <a:noAutofit/>
          </a:bodyPr>
          <a:lstStyle/>
          <a:p>
            <a:r>
              <a:rPr lang="pt-BR" dirty="0"/>
              <a:t>Treinamento PrEP para Provedores </a:t>
            </a:r>
            <a:r>
              <a:rPr dirty="0"/>
              <a:t/>
            </a:r>
            <a:br>
              <a:rPr dirty="0"/>
            </a:br>
            <a:r>
              <a:rPr lang="pt-BR" dirty="0"/>
              <a:t>em Ambientes Clínicos</a:t>
            </a:r>
          </a:p>
        </p:txBody>
      </p:sp>
      <p:sp>
        <p:nvSpPr>
          <p:cNvPr id="3" name="Content Placeholder 2"/>
          <p:cNvSpPr>
            <a:spLocks noGrp="1"/>
          </p:cNvSpPr>
          <p:nvPr>
            <p:ph sz="quarter" idx="10"/>
          </p:nvPr>
        </p:nvSpPr>
        <p:spPr>
          <a:xfrm>
            <a:off x="877330" y="1587500"/>
            <a:ext cx="7352270" cy="4889500"/>
          </a:xfrm>
        </p:spPr>
        <p:txBody>
          <a:bodyPr/>
          <a:lstStyle/>
          <a:p>
            <a:pPr marL="0" indent="0">
              <a:buNone/>
            </a:pPr>
            <a:endParaRPr lang="pt-BR" dirty="0">
              <a:solidFill>
                <a:schemeClr val="tx1"/>
              </a:solidFill>
            </a:endParaRPr>
          </a:p>
          <a:p>
            <a:pPr marL="0" indent="0">
              <a:lnSpc>
                <a:spcPct val="125000"/>
              </a:lnSpc>
              <a:buNone/>
            </a:pPr>
            <a:r>
              <a:rPr lang="pt-BR" sz="2400" spc="-40" dirty="0">
                <a:solidFill>
                  <a:schemeClr val="tx1"/>
                </a:solidFill>
              </a:rPr>
              <a:t>Este treinamento é para profissionais e leigos provedores de cuidados de HIV e outros profissionais de saúde em ambientes clínicos e é baseado em recursos aprovados de treinamento </a:t>
            </a:r>
            <a:br>
              <a:rPr lang="pt-BR" sz="2400" spc="-40" dirty="0">
                <a:solidFill>
                  <a:schemeClr val="tx1"/>
                </a:solidFill>
              </a:rPr>
            </a:br>
            <a:r>
              <a:rPr lang="pt-BR" sz="2400" spc="-40" dirty="0">
                <a:solidFill>
                  <a:schemeClr val="tx1"/>
                </a:solidFill>
              </a:rPr>
              <a:t>em HIV.</a:t>
            </a:r>
          </a:p>
          <a:p>
            <a:pPr marL="0" indent="0">
              <a:buNone/>
            </a:pPr>
            <a:endParaRPr lang="pt-BR" sz="2400" spc="-40" dirty="0"/>
          </a:p>
          <a:p>
            <a:pPr marL="0" indent="0">
              <a:buNone/>
            </a:pPr>
            <a:r>
              <a:rPr lang="pt-BR" sz="2400" spc="-40" dirty="0">
                <a:solidFill>
                  <a:srgbClr val="FF0000"/>
                </a:solidFill>
              </a:rPr>
              <a:t>[Inserir a citação/endereço na internet do currículo nacional de treinamento em HIV específico do país.]</a:t>
            </a:r>
          </a:p>
        </p:txBody>
      </p:sp>
    </p:spTree>
    <p:extLst>
      <p:ext uri="{BB962C8B-B14F-4D97-AF65-F5344CB8AC3E}">
        <p14:creationId xmlns:p14="http://schemas.microsoft.com/office/powerpoint/2010/main" val="21487476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129"/>
            <a:ext cx="8229600" cy="858838"/>
          </a:xfrm>
        </p:spPr>
        <p:txBody>
          <a:bodyPr>
            <a:normAutofit/>
          </a:bodyPr>
          <a:lstStyle/>
          <a:p>
            <a:r>
              <a:rPr lang="pt-BR" sz="4200" dirty="0"/>
              <a:t>Aconselhamento Inicial da PrEP</a:t>
            </a:r>
          </a:p>
        </p:txBody>
      </p:sp>
      <p:sp>
        <p:nvSpPr>
          <p:cNvPr id="3" name="Content Placeholder 2"/>
          <p:cNvSpPr>
            <a:spLocks noGrp="1"/>
          </p:cNvSpPr>
          <p:nvPr>
            <p:ph sz="quarter" idx="10"/>
          </p:nvPr>
        </p:nvSpPr>
        <p:spPr>
          <a:xfrm>
            <a:off x="457199" y="1494432"/>
            <a:ext cx="8469517" cy="4889500"/>
          </a:xfrm>
        </p:spPr>
        <p:txBody>
          <a:bodyPr>
            <a:noAutofit/>
          </a:bodyPr>
          <a:lstStyle/>
          <a:p>
            <a:pPr marL="0" indent="0" algn="ctr">
              <a:lnSpc>
                <a:spcPts val="2600"/>
              </a:lnSpc>
              <a:spcBef>
                <a:spcPts val="1800"/>
              </a:spcBef>
              <a:buNone/>
            </a:pPr>
            <a:r>
              <a:rPr lang="pt-BR" sz="2000" b="1" spc="-60" dirty="0">
                <a:solidFill>
                  <a:schemeClr val="tx1"/>
                </a:solidFill>
              </a:rPr>
              <a:t>O que o aconselhamento inicial da </a:t>
            </a:r>
            <a:r>
              <a:rPr lang="pt-BR" sz="2000" b="1" spc="-60" dirty="0" err="1">
                <a:solidFill>
                  <a:schemeClr val="tx1"/>
                </a:solidFill>
              </a:rPr>
              <a:t>Prep</a:t>
            </a:r>
            <a:r>
              <a:rPr lang="pt-BR" sz="2000" b="1" spc="-60" dirty="0">
                <a:solidFill>
                  <a:schemeClr val="tx1"/>
                </a:solidFill>
              </a:rPr>
              <a:t> deve fazer</a:t>
            </a:r>
          </a:p>
          <a:p>
            <a:pPr marL="365760" lvl="1" indent="-365760">
              <a:lnSpc>
                <a:spcPts val="2600"/>
              </a:lnSpc>
              <a:spcBef>
                <a:spcPts val="1800"/>
              </a:spcBef>
              <a:buFont typeface="Arial" panose="020B0604020202020204" pitchFamily="34" charset="0"/>
              <a:buChar char="•"/>
              <a:tabLst>
                <a:tab pos="920750" algn="l"/>
              </a:tabLst>
            </a:pPr>
            <a:r>
              <a:rPr lang="pt-BR" sz="2000" spc="-60" dirty="0">
                <a:solidFill>
                  <a:schemeClr val="tx1"/>
                </a:solidFill>
              </a:rPr>
              <a:t>Aumentar a conscientização da PrEP como uma escolha.</a:t>
            </a:r>
          </a:p>
          <a:p>
            <a:pPr marL="365760" lvl="1" indent="-365760">
              <a:lnSpc>
                <a:spcPts val="2600"/>
              </a:lnSpc>
              <a:spcBef>
                <a:spcPts val="1800"/>
              </a:spcBef>
              <a:buFont typeface="Arial" panose="020B0604020202020204" pitchFamily="34" charset="0"/>
              <a:buChar char="•"/>
              <a:tabLst>
                <a:tab pos="920750" algn="l"/>
              </a:tabLst>
            </a:pPr>
            <a:r>
              <a:rPr lang="pt-BR" sz="2000" spc="-60" dirty="0">
                <a:solidFill>
                  <a:schemeClr val="tx1"/>
                </a:solidFill>
              </a:rPr>
              <a:t>Explicar como funciona a </a:t>
            </a:r>
            <a:r>
              <a:rPr lang="pt-BR" sz="2000" spc="-60" dirty="0" err="1">
                <a:solidFill>
                  <a:schemeClr val="tx1"/>
                </a:solidFill>
              </a:rPr>
              <a:t>PrEP.</a:t>
            </a:r>
            <a:endParaRPr lang="pt-BR" sz="2000" spc="-60" dirty="0">
              <a:solidFill>
                <a:schemeClr val="tx1"/>
              </a:solidFill>
            </a:endParaRPr>
          </a:p>
          <a:p>
            <a:pPr marL="365760" lvl="1" indent="-365760">
              <a:lnSpc>
                <a:spcPts val="2600"/>
              </a:lnSpc>
              <a:spcBef>
                <a:spcPts val="1800"/>
              </a:spcBef>
              <a:buFont typeface="Arial" panose="020B0604020202020204" pitchFamily="34" charset="0"/>
              <a:buChar char="•"/>
              <a:tabLst>
                <a:tab pos="920750" algn="l"/>
              </a:tabLst>
            </a:pPr>
            <a:r>
              <a:rPr lang="pt-BR" sz="2000" spc="-60" dirty="0">
                <a:solidFill>
                  <a:schemeClr val="tx1"/>
                </a:solidFill>
              </a:rPr>
              <a:t>Cobrir a saúde sexual e a PrEP como parte da prevenção combinada do HIV.</a:t>
            </a:r>
          </a:p>
          <a:p>
            <a:pPr marL="365760" lvl="1" indent="-365760">
              <a:lnSpc>
                <a:spcPts val="2600"/>
              </a:lnSpc>
              <a:spcBef>
                <a:spcPts val="1800"/>
              </a:spcBef>
              <a:buFont typeface="Arial" panose="020B0604020202020204" pitchFamily="34" charset="0"/>
              <a:buChar char="•"/>
              <a:tabLst>
                <a:tab pos="920750" algn="l"/>
              </a:tabLst>
            </a:pPr>
            <a:r>
              <a:rPr lang="pt-BR" sz="2000" spc="-60" dirty="0">
                <a:solidFill>
                  <a:schemeClr val="tx1"/>
                </a:solidFill>
              </a:rPr>
              <a:t>Ajudar os clientes a decidir se a PrEP é adequada para eles.</a:t>
            </a:r>
          </a:p>
          <a:p>
            <a:pPr marL="365760" lvl="1" indent="-365760">
              <a:lnSpc>
                <a:spcPts val="2600"/>
              </a:lnSpc>
              <a:spcBef>
                <a:spcPts val="1800"/>
              </a:spcBef>
              <a:buFont typeface="Arial" panose="020B0604020202020204" pitchFamily="34" charset="0"/>
              <a:buChar char="•"/>
              <a:tabLst>
                <a:tab pos="920750" algn="l"/>
              </a:tabLst>
            </a:pPr>
            <a:r>
              <a:rPr lang="pt-BR" sz="2000" spc="-60" dirty="0">
                <a:solidFill>
                  <a:schemeClr val="tx1"/>
                </a:solidFill>
              </a:rPr>
              <a:t>Educar sobre a importância da adesão e das consultas de acompanhamento.</a:t>
            </a:r>
          </a:p>
          <a:p>
            <a:pPr marL="365760" lvl="1" indent="-365760">
              <a:lnSpc>
                <a:spcPts val="2600"/>
              </a:lnSpc>
              <a:spcBef>
                <a:spcPts val="1800"/>
              </a:spcBef>
              <a:buFont typeface="Arial" panose="020B0604020202020204" pitchFamily="34" charset="0"/>
              <a:buChar char="•"/>
              <a:tabLst>
                <a:tab pos="920750" algn="l"/>
              </a:tabLst>
            </a:pPr>
            <a:r>
              <a:rPr lang="pt-BR" sz="2000" spc="-60" dirty="0">
                <a:solidFill>
                  <a:schemeClr val="tx1"/>
                </a:solidFill>
              </a:rPr>
              <a:t>Explicar os sintomas da IAH.</a:t>
            </a:r>
            <a:r>
              <a:rPr lang="pt-BR" sz="2400" dirty="0"/>
              <a:t> </a:t>
            </a:r>
          </a:p>
          <a:p>
            <a:pPr marL="365760" lvl="1" indent="-365760">
              <a:lnSpc>
                <a:spcPts val="2600"/>
              </a:lnSpc>
              <a:spcBef>
                <a:spcPts val="1800"/>
              </a:spcBef>
              <a:buFont typeface="Arial" panose="020B0604020202020204" pitchFamily="34" charset="0"/>
              <a:buChar char="•"/>
              <a:tabLst>
                <a:tab pos="920750" algn="l"/>
              </a:tabLst>
            </a:pPr>
            <a:r>
              <a:rPr lang="pt-BR" sz="2000" spc="-60" dirty="0">
                <a:solidFill>
                  <a:schemeClr val="tx1"/>
                </a:solidFill>
              </a:rPr>
              <a:t>Revisar estratégias comuns de adesão. </a:t>
            </a:r>
          </a:p>
          <a:p>
            <a:pPr marL="365760" lvl="1" indent="-365760">
              <a:lnSpc>
                <a:spcPts val="2600"/>
              </a:lnSpc>
              <a:spcBef>
                <a:spcPts val="1800"/>
              </a:spcBef>
              <a:buFont typeface="Arial" panose="020B0604020202020204" pitchFamily="34" charset="0"/>
              <a:buChar char="•"/>
              <a:tabLst>
                <a:tab pos="920750" algn="l"/>
              </a:tabLst>
            </a:pPr>
            <a:r>
              <a:rPr lang="pt-BR" sz="2000" spc="-60" dirty="0">
                <a:solidFill>
                  <a:schemeClr val="tx1"/>
                </a:solidFill>
              </a:rPr>
              <a:t>Descrever os efeitos colaterais comuns da PrEP e o manejo de efeitos colaterais.</a:t>
            </a: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100</a:t>
            </a:fld>
            <a:endParaRPr lang="pt-BR" dirty="0"/>
          </a:p>
        </p:txBody>
      </p:sp>
    </p:spTree>
    <p:extLst>
      <p:ext uri="{BB962C8B-B14F-4D97-AF65-F5344CB8AC3E}">
        <p14:creationId xmlns:p14="http://schemas.microsoft.com/office/powerpoint/2010/main" val="5676964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45076"/>
            <a:ext cx="9144000" cy="858838"/>
          </a:xfrm>
        </p:spPr>
        <p:txBody>
          <a:bodyPr>
            <a:noAutofit/>
          </a:bodyPr>
          <a:lstStyle/>
          <a:p>
            <a:pPr>
              <a:lnSpc>
                <a:spcPts val="4800"/>
              </a:lnSpc>
            </a:pPr>
            <a:r>
              <a:rPr lang="pt-BR" sz="4200" dirty="0"/>
              <a:t>Mensagens da consulta inicial de aconselhamento: </a:t>
            </a:r>
            <a:r>
              <a:rPr lang="pt-BR" sz="4200" b="1" dirty="0"/>
              <a:t>Eficácia da PrEP</a:t>
            </a:r>
          </a:p>
        </p:txBody>
      </p:sp>
      <p:sp>
        <p:nvSpPr>
          <p:cNvPr id="7" name="TextBox 6"/>
          <p:cNvSpPr txBox="1">
            <a:spLocks noChangeArrowheads="1"/>
          </p:cNvSpPr>
          <p:nvPr/>
        </p:nvSpPr>
        <p:spPr bwMode="auto">
          <a:xfrm>
            <a:off x="488445" y="2731980"/>
            <a:ext cx="8346634" cy="461665"/>
          </a:xfrm>
          <a:prstGeom prst="rect">
            <a:avLst/>
          </a:prstGeom>
          <a:solidFill>
            <a:srgbClr val="EDFFC5"/>
          </a:solidFill>
          <a:ln>
            <a:noFill/>
          </a:ln>
        </p:spPr>
        <p:txBody>
          <a:bodyPr wrap="squar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pt-BR" b="1" spc="-60" dirty="0">
                <a:latin typeface="Garamond" panose="02020404030301010803" pitchFamily="18" charset="0"/>
              </a:rPr>
              <a:t>A PrEP atinge a eficácia máxima após 7 doses diárias.</a:t>
            </a:r>
          </a:p>
        </p:txBody>
      </p:sp>
      <p:sp>
        <p:nvSpPr>
          <p:cNvPr id="15" name="TextBox 14"/>
          <p:cNvSpPr txBox="1">
            <a:spLocks noChangeArrowheads="1"/>
          </p:cNvSpPr>
          <p:nvPr/>
        </p:nvSpPr>
        <p:spPr bwMode="auto">
          <a:xfrm>
            <a:off x="488445" y="3449373"/>
            <a:ext cx="8346636" cy="1200329"/>
          </a:xfrm>
          <a:prstGeom prst="rect">
            <a:avLst/>
          </a:prstGeom>
          <a:solidFill>
            <a:srgbClr val="EDFFC5"/>
          </a:solidFill>
          <a:ln>
            <a:noFill/>
          </a:ln>
        </p:spPr>
        <p:txBody>
          <a:bodyPr wrap="square" anchor="ct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pt-BR" b="1" spc="-60" dirty="0">
                <a:latin typeface="Garamond" panose="02020404030301010803" pitchFamily="18" charset="0"/>
              </a:rPr>
              <a:t>A PrEP não evita </a:t>
            </a:r>
            <a:r>
              <a:rPr lang="pt-BR" b="1" spc="-60" dirty="0" smtClean="0">
                <a:latin typeface="Garamond" panose="02020404030301010803" pitchFamily="18" charset="0"/>
              </a:rPr>
              <a:t>ISTs </a:t>
            </a:r>
            <a:r>
              <a:rPr lang="pt-BR" b="1" spc="-60" dirty="0">
                <a:latin typeface="Garamond" panose="02020404030301010803" pitchFamily="18" charset="0"/>
              </a:rPr>
              <a:t>além do HIV. </a:t>
            </a:r>
            <a:r>
              <a:rPr dirty="0"/>
              <a:t/>
            </a:r>
            <a:br>
              <a:rPr dirty="0"/>
            </a:br>
            <a:r>
              <a:rPr lang="pt-BR" i="1" spc="-60" dirty="0">
                <a:latin typeface="Garamond" panose="02020404030301010803" pitchFamily="18" charset="0"/>
              </a:rPr>
              <a:t>O uso de preservativos em cada relação sexual proporciona alguma proteção contra muitas dessas </a:t>
            </a:r>
            <a:r>
              <a:rPr lang="pt-BR" i="1" spc="-60" dirty="0" smtClean="0">
                <a:latin typeface="Garamond" panose="02020404030301010803" pitchFamily="18" charset="0"/>
              </a:rPr>
              <a:t>infecções.</a:t>
            </a:r>
            <a:endParaRPr lang="pt-BR" i="1" spc="-60" dirty="0">
              <a:latin typeface="Garamond" panose="02020404030301010803" pitchFamily="18" charset="0"/>
            </a:endParaRPr>
          </a:p>
        </p:txBody>
      </p:sp>
      <p:sp>
        <p:nvSpPr>
          <p:cNvPr id="16" name="TextBox 15"/>
          <p:cNvSpPr txBox="1">
            <a:spLocks noChangeArrowheads="1"/>
          </p:cNvSpPr>
          <p:nvPr/>
        </p:nvSpPr>
        <p:spPr bwMode="auto">
          <a:xfrm>
            <a:off x="488444" y="4893071"/>
            <a:ext cx="8346635" cy="830997"/>
          </a:xfrm>
          <a:prstGeom prst="rect">
            <a:avLst/>
          </a:prstGeom>
          <a:solidFill>
            <a:srgbClr val="EDFFC5"/>
          </a:solidFill>
          <a:ln>
            <a:noFill/>
          </a:ln>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pt-BR" b="1" spc="-60" dirty="0">
                <a:latin typeface="Garamond" panose="02020404030301010803" pitchFamily="18" charset="0"/>
              </a:rPr>
              <a:t>A PrEP não previne a gravidez. </a:t>
            </a:r>
            <a:r>
              <a:rPr dirty="0"/>
              <a:t/>
            </a:r>
            <a:br>
              <a:rPr dirty="0"/>
            </a:br>
            <a:r>
              <a:rPr lang="pt-BR" i="1" spc="-60" dirty="0">
                <a:latin typeface="Garamond" panose="02020404030301010803" pitchFamily="18" charset="0"/>
              </a:rPr>
              <a:t>Use contraceptivos eficazes, a menos que deseje engravidar.</a:t>
            </a:r>
          </a:p>
        </p:txBody>
      </p:sp>
      <p:sp>
        <p:nvSpPr>
          <p:cNvPr id="17" name="TextBox 16"/>
          <p:cNvSpPr txBox="1">
            <a:spLocks noChangeArrowheads="1"/>
          </p:cNvSpPr>
          <p:nvPr/>
        </p:nvSpPr>
        <p:spPr bwMode="auto">
          <a:xfrm>
            <a:off x="488445" y="6029222"/>
            <a:ext cx="8346634" cy="461665"/>
          </a:xfrm>
          <a:prstGeom prst="rect">
            <a:avLst/>
          </a:prstGeom>
          <a:solidFill>
            <a:srgbClr val="EDFFC5"/>
          </a:solidFill>
          <a:ln>
            <a:noFill/>
          </a:ln>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pt-BR" b="1" spc="-60" dirty="0">
                <a:latin typeface="Garamond" panose="02020404030301010803" pitchFamily="18" charset="0"/>
              </a:rPr>
              <a:t>A PrEP é segura.</a:t>
            </a:r>
          </a:p>
        </p:txBody>
      </p:sp>
      <p:sp>
        <p:nvSpPr>
          <p:cNvPr id="2" name="TextBox 1"/>
          <p:cNvSpPr txBox="1"/>
          <p:nvPr/>
        </p:nvSpPr>
        <p:spPr>
          <a:xfrm>
            <a:off x="497957" y="1620543"/>
            <a:ext cx="8337121" cy="830997"/>
          </a:xfrm>
          <a:prstGeom prst="rect">
            <a:avLst/>
          </a:prstGeom>
          <a:solidFill>
            <a:srgbClr val="EDFFC5"/>
          </a:solidFill>
        </p:spPr>
        <p:txBody>
          <a:bodyPr wrap="square" rtlCol="0" anchor="ctr">
            <a:spAutoFit/>
          </a:bodyPr>
          <a:lstStyle/>
          <a:p>
            <a:r>
              <a:rPr lang="pt-BR" sz="2400" b="1" spc="-60" dirty="0">
                <a:latin typeface="Garamond" panose="02020404030301010803" pitchFamily="18" charset="0"/>
              </a:rPr>
              <a:t>A PrEP funciona quando tomada regularmente! </a:t>
            </a:r>
          </a:p>
          <a:p>
            <a:r>
              <a:rPr lang="pt-BR" sz="2400" i="1" spc="-60" dirty="0">
                <a:latin typeface="Garamond" panose="02020404030301010803" pitchFamily="18" charset="0"/>
              </a:rPr>
              <a:t>A PrEP é eficaz quando tomada todos os dias.</a:t>
            </a:r>
          </a:p>
        </p:txBody>
      </p:sp>
      <p:sp>
        <p:nvSpPr>
          <p:cNvPr id="10"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101</a:t>
            </a:fld>
            <a:endParaRPr lang="pt-BR" dirty="0"/>
          </a:p>
        </p:txBody>
      </p:sp>
    </p:spTree>
    <p:extLst>
      <p:ext uri="{BB962C8B-B14F-4D97-AF65-F5344CB8AC3E}">
        <p14:creationId xmlns:p14="http://schemas.microsoft.com/office/powerpoint/2010/main" val="8308295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8015" y="1654568"/>
            <a:ext cx="8229600" cy="4420369"/>
          </a:xfrm>
          <a:prstGeom prst="rect">
            <a:avLst/>
          </a:prstGeom>
          <a:solidFill>
            <a:srgbClr val="EDFFC5"/>
          </a:solidFill>
          <a:ln w="57150" cmpd="sng">
            <a:noFill/>
          </a:ln>
          <a:effectLst/>
        </p:spPr>
        <p:style>
          <a:lnRef idx="2">
            <a:schemeClr val="accent2">
              <a:shade val="50000"/>
            </a:schemeClr>
          </a:lnRef>
          <a:fillRef idx="1">
            <a:schemeClr val="accent2"/>
          </a:fillRef>
          <a:effectRef idx="0">
            <a:schemeClr val="accent2"/>
          </a:effectRef>
          <a:fontRef idx="minor">
            <a:schemeClr val="lt1"/>
          </a:fontRef>
        </p:style>
        <p:txBody>
          <a:bodyPr lIns="457200" rIns="274320" rtlCol="0" anchor="ctr"/>
          <a:lstStyle/>
          <a:p>
            <a:pPr>
              <a:lnSpc>
                <a:spcPts val="3600"/>
              </a:lnSpc>
            </a:pPr>
            <a:r>
              <a:rPr lang="pt-BR" sz="2800" spc="-60" dirty="0">
                <a:solidFill>
                  <a:schemeClr val="tx1"/>
                </a:solidFill>
                <a:latin typeface="Garamond" panose="02020404030301010803" pitchFamily="18" charset="0"/>
              </a:rPr>
              <a:t>Durante a sessão de aconselhamento, avalie a compreensão do cliente de que </a:t>
            </a:r>
            <a:r>
              <a:rPr lang="pt-BR" sz="2800" b="1" spc="-80" dirty="0">
                <a:solidFill>
                  <a:schemeClr val="tx1"/>
                </a:solidFill>
                <a:latin typeface="Garamond" panose="02020404030301010803" pitchFamily="18" charset="0"/>
              </a:rPr>
              <a:t>a proteção fornecida pela PrEP não é completa e não previne outras </a:t>
            </a:r>
            <a:r>
              <a:rPr lang="pt-BR" sz="2800" b="1" spc="-80" dirty="0" err="1" smtClean="0">
                <a:solidFill>
                  <a:schemeClr val="tx1"/>
                </a:solidFill>
                <a:latin typeface="Garamond" panose="02020404030301010803" pitchFamily="18" charset="0"/>
              </a:rPr>
              <a:t>ITSs</a:t>
            </a:r>
            <a:r>
              <a:rPr lang="pt-BR" sz="2800" b="1" spc="-80" dirty="0" smtClean="0">
                <a:solidFill>
                  <a:schemeClr val="tx1"/>
                </a:solidFill>
                <a:latin typeface="Garamond" panose="02020404030301010803" pitchFamily="18" charset="0"/>
              </a:rPr>
              <a:t> </a:t>
            </a:r>
            <a:r>
              <a:rPr lang="pt-BR" sz="2800" b="1" spc="-80" dirty="0">
                <a:solidFill>
                  <a:schemeClr val="tx1"/>
                </a:solidFill>
                <a:latin typeface="Garamond" panose="02020404030301010803" pitchFamily="18" charset="0"/>
              </a:rPr>
              <a:t>ou gravidez indesejada, </a:t>
            </a:r>
            <a:r>
              <a:rPr lang="pt-BR" sz="2800" spc="-60" dirty="0">
                <a:solidFill>
                  <a:schemeClr val="tx1"/>
                </a:solidFill>
                <a:latin typeface="Garamond" panose="02020404030301010803" pitchFamily="18" charset="0"/>
              </a:rPr>
              <a:t>e que, portanto, </a:t>
            </a:r>
            <a:r>
              <a:rPr lang="pt-BR" dirty="0">
                <a:solidFill>
                  <a:schemeClr val="tx1"/>
                </a:solidFill>
              </a:rPr>
              <a:t> </a:t>
            </a:r>
            <a:r>
              <a:rPr lang="pt-BR" sz="2800" b="1" spc="-80" dirty="0">
                <a:solidFill>
                  <a:schemeClr val="tx1"/>
                </a:solidFill>
                <a:latin typeface="Garamond" panose="02020404030301010803" pitchFamily="18" charset="0"/>
              </a:rPr>
              <a:t>a PrEP deve ser usada como parte de um pacote de serviços de prevenção ao HIV</a:t>
            </a:r>
            <a:r>
              <a:rPr lang="pt-BR" dirty="0">
                <a:solidFill>
                  <a:schemeClr val="tx1"/>
                </a:solidFill>
              </a:rPr>
              <a:t> </a:t>
            </a:r>
            <a:r>
              <a:rPr lang="pt-BR" sz="2800" spc="-60" dirty="0">
                <a:solidFill>
                  <a:schemeClr val="tx1"/>
                </a:solidFill>
                <a:latin typeface="Garamond" panose="02020404030301010803" pitchFamily="18" charset="0"/>
              </a:rPr>
              <a:t>que também inclui preservativos, lubrificação, contracepção, aconselhamento sobre redução de riscos e gestão de </a:t>
            </a:r>
            <a:r>
              <a:rPr lang="pt-BR" sz="2800" spc="-60" dirty="0" err="1" smtClean="0">
                <a:solidFill>
                  <a:schemeClr val="tx1"/>
                </a:solidFill>
                <a:latin typeface="Garamond" panose="02020404030301010803" pitchFamily="18" charset="0"/>
              </a:rPr>
              <a:t>IST</a:t>
            </a:r>
            <a:r>
              <a:rPr lang="pt-BR" sz="2800" spc="-60" dirty="0">
                <a:solidFill>
                  <a:schemeClr val="tx1"/>
                </a:solidFill>
                <a:latin typeface="Garamond" panose="02020404030301010803" pitchFamily="18" charset="0"/>
              </a:rPr>
              <a:t>.</a:t>
            </a:r>
          </a:p>
        </p:txBody>
      </p:sp>
      <p:sp>
        <p:nvSpPr>
          <p:cNvPr id="2" name="Title 1"/>
          <p:cNvSpPr>
            <a:spLocks noGrp="1"/>
          </p:cNvSpPr>
          <p:nvPr>
            <p:ph type="title"/>
          </p:nvPr>
        </p:nvSpPr>
        <p:spPr>
          <a:xfrm>
            <a:off x="457200" y="253395"/>
            <a:ext cx="8229600" cy="858838"/>
          </a:xfrm>
        </p:spPr>
        <p:txBody>
          <a:bodyPr>
            <a:normAutofit/>
          </a:bodyPr>
          <a:lstStyle/>
          <a:p>
            <a:r>
              <a:rPr lang="pt-BR" sz="4200" dirty="0"/>
              <a:t>Aconselhamento PrEP</a:t>
            </a:r>
          </a:p>
        </p:txBody>
      </p:sp>
      <p:sp>
        <p:nvSpPr>
          <p:cNvPr id="7" name="Rectangle 6"/>
          <p:cNvSpPr/>
          <p:nvPr/>
        </p:nvSpPr>
        <p:spPr>
          <a:xfrm>
            <a:off x="538014" y="6453816"/>
            <a:ext cx="8018476" cy="261610"/>
          </a:xfrm>
          <a:prstGeom prst="rect">
            <a:avLst/>
          </a:prstGeom>
        </p:spPr>
        <p:txBody>
          <a:bodyPr wrap="square">
            <a:spAutoFit/>
          </a:bodyPr>
          <a:lstStyle/>
          <a:p>
            <a:r>
              <a:rPr lang="pt-BR" sz="1100" spc="-60" dirty="0">
                <a:latin typeface="Garamond" panose="02020404030301010803" pitchFamily="18" charset="0"/>
              </a:rPr>
              <a:t>Fonte: Southern African Clinicians Society Guidelines for Provision of PrEP</a:t>
            </a:r>
          </a:p>
        </p:txBody>
      </p:sp>
      <p:sp>
        <p:nvSpPr>
          <p:cNvPr id="8"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102</a:t>
            </a:fld>
            <a:endParaRPr lang="pt-BR" dirty="0"/>
          </a:p>
        </p:txBody>
      </p:sp>
    </p:spTree>
    <p:extLst>
      <p:ext uri="{BB962C8B-B14F-4D97-AF65-F5344CB8AC3E}">
        <p14:creationId xmlns:p14="http://schemas.microsoft.com/office/powerpoint/2010/main" val="41057994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6970"/>
            <a:ext cx="8229600" cy="858838"/>
          </a:xfrm>
        </p:spPr>
        <p:txBody>
          <a:bodyPr>
            <a:noAutofit/>
          </a:bodyPr>
          <a:lstStyle/>
          <a:p>
            <a:pPr>
              <a:lnSpc>
                <a:spcPts val="4800"/>
              </a:lnSpc>
            </a:pPr>
            <a:r>
              <a:rPr lang="pt-BR" sz="3600" dirty="0"/>
              <a:t>Pontos de discussão dos profissionais de saúde para consultas iniciais da PrEP </a:t>
            </a:r>
          </a:p>
        </p:txBody>
      </p:sp>
      <p:sp>
        <p:nvSpPr>
          <p:cNvPr id="3" name="Content Placeholder 2"/>
          <p:cNvSpPr>
            <a:spLocks noGrp="1"/>
          </p:cNvSpPr>
          <p:nvPr>
            <p:ph sz="quarter" idx="10"/>
          </p:nvPr>
        </p:nvSpPr>
        <p:spPr>
          <a:xfrm>
            <a:off x="457200" y="1460974"/>
            <a:ext cx="8229600" cy="4889500"/>
          </a:xfrm>
        </p:spPr>
        <p:txBody>
          <a:bodyPr>
            <a:normAutofit/>
          </a:bodyPr>
          <a:lstStyle/>
          <a:p>
            <a:pPr marL="0" indent="0" algn="ctr">
              <a:lnSpc>
                <a:spcPts val="2600"/>
              </a:lnSpc>
              <a:spcBef>
                <a:spcPts val="1800"/>
              </a:spcBef>
              <a:buNone/>
            </a:pPr>
            <a:r>
              <a:rPr lang="pt-BR" sz="2400" b="1" dirty="0">
                <a:solidFill>
                  <a:schemeClr val="tx1"/>
                </a:solidFill>
              </a:rPr>
              <a:t>Comportamento sexual</a:t>
            </a:r>
            <a:endParaRPr lang="pt-BR" sz="2400" dirty="0">
              <a:solidFill>
                <a:schemeClr val="tx1"/>
              </a:solidFill>
            </a:endParaRPr>
          </a:p>
          <a:p>
            <a:pPr marL="365760" lvl="1" indent="-365760">
              <a:lnSpc>
                <a:spcPts val="2600"/>
              </a:lnSpc>
              <a:spcBef>
                <a:spcPts val="1800"/>
              </a:spcBef>
              <a:buFont typeface="Arial" panose="020B0604020202020204" pitchFamily="34" charset="0"/>
              <a:buChar char="•"/>
            </a:pPr>
            <a:r>
              <a:rPr lang="pt-BR" sz="2400" spc="-40" dirty="0">
                <a:solidFill>
                  <a:schemeClr val="tx1"/>
                </a:solidFill>
              </a:rPr>
              <a:t>Qual tem sido sua situação do ponto de vista sexual nos </a:t>
            </a:r>
            <a:br>
              <a:rPr lang="pt-BR" sz="2400" spc="-40" dirty="0">
                <a:solidFill>
                  <a:schemeClr val="tx1"/>
                </a:solidFill>
              </a:rPr>
            </a:br>
            <a:r>
              <a:rPr lang="pt-BR" sz="2400" spc="-40" dirty="0">
                <a:solidFill>
                  <a:schemeClr val="tx1"/>
                </a:solidFill>
              </a:rPr>
              <a:t>últimos meses? </a:t>
            </a:r>
          </a:p>
          <a:p>
            <a:pPr marL="365760" lvl="1" indent="-365760">
              <a:lnSpc>
                <a:spcPts val="2600"/>
              </a:lnSpc>
              <a:spcBef>
                <a:spcPts val="1800"/>
              </a:spcBef>
              <a:buFont typeface="Arial" panose="020B0604020202020204" pitchFamily="34" charset="0"/>
              <a:buChar char="•"/>
            </a:pPr>
            <a:r>
              <a:rPr lang="pt-BR" sz="2400" spc="-40" dirty="0">
                <a:solidFill>
                  <a:schemeClr val="tx1"/>
                </a:solidFill>
              </a:rPr>
              <a:t>Com qual frequência você usou preservativos? </a:t>
            </a:r>
          </a:p>
          <a:p>
            <a:pPr marL="365760" lvl="1" indent="-365760">
              <a:lnSpc>
                <a:spcPts val="2600"/>
              </a:lnSpc>
              <a:spcBef>
                <a:spcPts val="1800"/>
              </a:spcBef>
              <a:buFont typeface="Arial" panose="020B0604020202020204" pitchFamily="34" charset="0"/>
              <a:buChar char="•"/>
            </a:pPr>
            <a:r>
              <a:rPr lang="pt-BR" sz="2400" spc="-40" dirty="0">
                <a:solidFill>
                  <a:schemeClr val="tx1"/>
                </a:solidFill>
              </a:rPr>
              <a:t>O que facilitou o uso de preservativos durante o sexo? </a:t>
            </a:r>
            <a:br>
              <a:rPr lang="pt-BR" sz="2400" spc="-40" dirty="0">
                <a:solidFill>
                  <a:schemeClr val="tx1"/>
                </a:solidFill>
              </a:rPr>
            </a:br>
            <a:r>
              <a:rPr lang="pt-BR" sz="2400" spc="-40" dirty="0">
                <a:solidFill>
                  <a:schemeClr val="tx1"/>
                </a:solidFill>
              </a:rPr>
              <a:t>O que o tornou mais difícil? </a:t>
            </a:r>
          </a:p>
          <a:p>
            <a:pPr marL="365760" lvl="1" indent="-365760">
              <a:lnSpc>
                <a:spcPts val="2600"/>
              </a:lnSpc>
              <a:spcBef>
                <a:spcPts val="1800"/>
              </a:spcBef>
              <a:buFont typeface="Arial" panose="020B0604020202020204" pitchFamily="34" charset="0"/>
              <a:buChar char="•"/>
            </a:pPr>
            <a:r>
              <a:rPr lang="pt-BR" sz="2400" spc="-40" dirty="0">
                <a:solidFill>
                  <a:schemeClr val="tx1"/>
                </a:solidFill>
              </a:rPr>
              <a:t>Que preocupações você tem sobre suas atividades sexuais? </a:t>
            </a:r>
          </a:p>
          <a:p>
            <a:pPr marL="365760" lvl="1" indent="-365760">
              <a:lnSpc>
                <a:spcPts val="2600"/>
              </a:lnSpc>
              <a:spcBef>
                <a:spcPts val="1800"/>
              </a:spcBef>
              <a:buFont typeface="Arial" panose="020B0604020202020204" pitchFamily="34" charset="0"/>
              <a:buChar char="•"/>
            </a:pPr>
            <a:r>
              <a:rPr lang="pt-BR" sz="2400" spc="-40" dirty="0">
                <a:solidFill>
                  <a:schemeClr val="tx1"/>
                </a:solidFill>
              </a:rPr>
              <a:t>Como o uso da PrEP pode afetar sua atividade sexual? </a:t>
            </a:r>
          </a:p>
        </p:txBody>
      </p:sp>
      <p:sp>
        <p:nvSpPr>
          <p:cNvPr id="4" name="TextBox 3"/>
          <p:cNvSpPr txBox="1"/>
          <p:nvPr/>
        </p:nvSpPr>
        <p:spPr>
          <a:xfrm>
            <a:off x="457199" y="6337055"/>
            <a:ext cx="8361485" cy="430887"/>
          </a:xfrm>
          <a:prstGeom prst="rect">
            <a:avLst/>
          </a:prstGeom>
          <a:noFill/>
        </p:spPr>
        <p:txBody>
          <a:bodyPr wrap="square" rtlCol="0">
            <a:spAutoFit/>
          </a:bodyPr>
          <a:lstStyle/>
          <a:p>
            <a:r>
              <a:rPr lang="pt-BR" sz="1100" dirty="0">
                <a:latin typeface="Garamond" panose="02020404030301010803" pitchFamily="18" charset="0"/>
              </a:rPr>
              <a:t>Adaptado de: World Health Organization. </a:t>
            </a:r>
            <a:r>
              <a:rPr lang="pt-BR" sz="1100" i="1" dirty="0">
                <a:latin typeface="Garamond" panose="02020404030301010803" pitchFamily="18" charset="0"/>
              </a:rPr>
              <a:t>WHO Implementation Tool for Pre-Exposure Prophylaxis (PrEP) of HIV Infection. Módulo 3: Conselheiros. </a:t>
            </a:r>
            <a:r>
              <a:rPr lang="pt-BR" sz="1100" dirty="0">
                <a:latin typeface="Garamond" panose="02020404030301010803" pitchFamily="18" charset="0"/>
              </a:rPr>
              <a:t>Genebra: WHO, 2017. License: CC BY-NC-SA 3.0 IGO. </a:t>
            </a:r>
          </a:p>
        </p:txBody>
      </p:sp>
    </p:spTree>
    <p:extLst>
      <p:ext uri="{BB962C8B-B14F-4D97-AF65-F5344CB8AC3E}">
        <p14:creationId xmlns:p14="http://schemas.microsoft.com/office/powerpoint/2010/main" val="394831720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7468"/>
            <a:ext cx="9039068" cy="858838"/>
          </a:xfrm>
        </p:spPr>
        <p:txBody>
          <a:bodyPr>
            <a:noAutofit/>
          </a:bodyPr>
          <a:lstStyle/>
          <a:p>
            <a:pPr>
              <a:lnSpc>
                <a:spcPts val="4800"/>
              </a:lnSpc>
            </a:pPr>
            <a:r>
              <a:rPr lang="pt-BR" sz="3600" dirty="0"/>
              <a:t>Pontos de discussão dos profissionais de saúde para consultas iniciais da PrEP</a:t>
            </a:r>
            <a:r>
              <a:rPr lang="pt-BR" sz="3200" dirty="0"/>
              <a:t>  </a:t>
            </a:r>
            <a:r>
              <a:rPr lang="pt-BR" sz="1800" b="0" i="1" dirty="0">
                <a:latin typeface="Garamond" panose="02020404030301010803" pitchFamily="18" charset="0"/>
              </a:rPr>
              <a:t>(</a:t>
            </a:r>
            <a:r>
              <a:rPr lang="pt-BR" sz="1800" b="0" i="1" spc="-50" dirty="0">
                <a:latin typeface="Garamond" panose="02020404030301010803" pitchFamily="18" charset="0"/>
              </a:rPr>
              <a:t>continuação</a:t>
            </a:r>
            <a:r>
              <a:rPr lang="pt-BR" sz="1800" b="0" i="1" dirty="0">
                <a:latin typeface="Garamond" panose="02020404030301010803" pitchFamily="18" charset="0"/>
              </a:rPr>
              <a:t>)</a:t>
            </a:r>
          </a:p>
        </p:txBody>
      </p:sp>
      <p:sp>
        <p:nvSpPr>
          <p:cNvPr id="3" name="Content Placeholder 2"/>
          <p:cNvSpPr>
            <a:spLocks noGrp="1"/>
          </p:cNvSpPr>
          <p:nvPr>
            <p:ph sz="quarter" idx="10"/>
          </p:nvPr>
        </p:nvSpPr>
        <p:spPr>
          <a:xfrm>
            <a:off x="470048" y="1403447"/>
            <a:ext cx="8429908" cy="4889500"/>
          </a:xfrm>
        </p:spPr>
        <p:txBody>
          <a:bodyPr>
            <a:normAutofit fontScale="62500" lnSpcReduction="20000"/>
          </a:bodyPr>
          <a:lstStyle/>
          <a:p>
            <a:pPr marL="0" indent="0" algn="ctr">
              <a:lnSpc>
                <a:spcPts val="2600"/>
              </a:lnSpc>
              <a:spcBef>
                <a:spcPts val="1200"/>
              </a:spcBef>
              <a:buNone/>
            </a:pPr>
            <a:r>
              <a:rPr lang="pt-BR" sz="2800" b="1" dirty="0">
                <a:solidFill>
                  <a:schemeClr val="tx1"/>
                </a:solidFill>
              </a:rPr>
              <a:t>Uso de drogas</a:t>
            </a:r>
          </a:p>
          <a:p>
            <a:pPr marL="365760" lvl="1" indent="-365760">
              <a:lnSpc>
                <a:spcPts val="2600"/>
              </a:lnSpc>
              <a:spcBef>
                <a:spcPts val="1200"/>
              </a:spcBef>
              <a:buFont typeface="Arial" panose="020B0604020202020204" pitchFamily="34" charset="0"/>
              <a:buChar char="•"/>
            </a:pPr>
            <a:r>
              <a:rPr lang="pt-BR" spc="-60" dirty="0">
                <a:solidFill>
                  <a:schemeClr val="tx1"/>
                </a:solidFill>
              </a:rPr>
              <a:t>Você usou alguma droga nos últimos 12 meses? </a:t>
            </a:r>
          </a:p>
          <a:p>
            <a:pPr marL="365760" lvl="1" indent="-365760">
              <a:lnSpc>
                <a:spcPts val="2600"/>
              </a:lnSpc>
              <a:spcBef>
                <a:spcPts val="1200"/>
              </a:spcBef>
              <a:buFont typeface="Arial" panose="020B0604020202020204" pitchFamily="34" charset="0"/>
              <a:buChar char="•"/>
            </a:pPr>
            <a:r>
              <a:rPr lang="pt-BR" spc="-60" dirty="0">
                <a:solidFill>
                  <a:schemeClr val="tx1"/>
                </a:solidFill>
              </a:rPr>
              <a:t>Em caso afirmativo, quais drogas (por exemplo, álcool, opioides, estimulantes, cannabis)? </a:t>
            </a:r>
          </a:p>
          <a:p>
            <a:pPr marL="365760" lvl="1" indent="-365760">
              <a:lnSpc>
                <a:spcPts val="2600"/>
              </a:lnSpc>
              <a:spcBef>
                <a:spcPts val="1200"/>
              </a:spcBef>
              <a:buFont typeface="Arial" panose="020B0604020202020204" pitchFamily="34" charset="0"/>
              <a:buChar char="•"/>
            </a:pPr>
            <a:r>
              <a:rPr lang="pt-BR" spc="-60" dirty="0">
                <a:solidFill>
                  <a:schemeClr val="tx1"/>
                </a:solidFill>
              </a:rPr>
              <a:t>E como você as usou (fumo, oralmente, injeção)? </a:t>
            </a:r>
          </a:p>
          <a:p>
            <a:pPr marL="365760" lvl="1" indent="-365760">
              <a:lnSpc>
                <a:spcPts val="2600"/>
              </a:lnSpc>
              <a:spcBef>
                <a:spcPts val="1200"/>
              </a:spcBef>
              <a:buFont typeface="Arial" panose="020B0604020202020204" pitchFamily="34" charset="0"/>
              <a:buChar char="•"/>
            </a:pPr>
            <a:r>
              <a:rPr lang="pt-BR" spc="-60" dirty="0">
                <a:solidFill>
                  <a:schemeClr val="tx1"/>
                </a:solidFill>
              </a:rPr>
              <a:t>Quando foi a última vez em que você usou drogas (e quais)? </a:t>
            </a:r>
          </a:p>
          <a:p>
            <a:pPr marL="365760" lvl="1" indent="-365760">
              <a:lnSpc>
                <a:spcPts val="2600"/>
              </a:lnSpc>
              <a:spcBef>
                <a:spcPts val="1200"/>
              </a:spcBef>
              <a:buFont typeface="Arial" panose="020B0604020202020204" pitchFamily="34" charset="0"/>
              <a:buChar char="•"/>
            </a:pPr>
            <a:r>
              <a:rPr lang="pt-BR" spc="-60" dirty="0">
                <a:solidFill>
                  <a:schemeClr val="tx1"/>
                </a:solidFill>
              </a:rPr>
              <a:t>Com que frequência você usa drogas (uma vez por ano, uma vez por mês, uma vez por semana, uma vez por dia—ou mais frequentemente)? </a:t>
            </a:r>
          </a:p>
          <a:p>
            <a:pPr marL="365760" lvl="1" indent="-365760">
              <a:lnSpc>
                <a:spcPts val="2600"/>
              </a:lnSpc>
              <a:spcBef>
                <a:spcPts val="1200"/>
              </a:spcBef>
              <a:buFont typeface="Arial" panose="020B0604020202020204" pitchFamily="34" charset="0"/>
              <a:buChar char="•"/>
            </a:pPr>
            <a:r>
              <a:rPr lang="pt-BR" spc="-60" dirty="0">
                <a:solidFill>
                  <a:schemeClr val="tx1"/>
                </a:solidFill>
              </a:rPr>
              <a:t>O uso de drogas já foi um problema para você? </a:t>
            </a:r>
            <a:r>
              <a:rPr lang="pt-BR" i="1" spc="-60" dirty="0">
                <a:solidFill>
                  <a:schemeClr val="tx1"/>
                </a:solidFill>
              </a:rPr>
              <a:t>[Nota: o encaminhamento para serviços de drogas pode ser apropriado se disponível localmente.] </a:t>
            </a:r>
          </a:p>
          <a:p>
            <a:pPr marL="365760" lvl="1" indent="-365760">
              <a:lnSpc>
                <a:spcPts val="2600"/>
              </a:lnSpc>
              <a:spcBef>
                <a:spcPts val="1200"/>
              </a:spcBef>
              <a:buFont typeface="Arial" panose="020B0604020202020204" pitchFamily="34" charset="0"/>
              <a:buChar char="•"/>
            </a:pPr>
            <a:r>
              <a:rPr lang="pt-BR" spc="-60" dirty="0">
                <a:solidFill>
                  <a:schemeClr val="tx1"/>
                </a:solidFill>
              </a:rPr>
              <a:t>Você acha que o uso de drogas pode colocá-lo em risco de ser infectado pelo HIV ou transmitir o HIV? </a:t>
            </a:r>
          </a:p>
          <a:p>
            <a:endParaRPr lang="pt-BR" dirty="0"/>
          </a:p>
        </p:txBody>
      </p:sp>
      <p:sp>
        <p:nvSpPr>
          <p:cNvPr id="5" name="TextBox 4">
            <a:extLst>
              <a:ext uri="{FF2B5EF4-FFF2-40B4-BE49-F238E27FC236}">
                <a16:creationId xmlns:a16="http://schemas.microsoft.com/office/drawing/2014/main" xmlns="" id="{2BEBD26F-413E-4264-AF94-5BBB1296B196}"/>
              </a:ext>
            </a:extLst>
          </p:cNvPr>
          <p:cNvSpPr txBox="1"/>
          <p:nvPr/>
        </p:nvSpPr>
        <p:spPr>
          <a:xfrm>
            <a:off x="466313" y="6372225"/>
            <a:ext cx="8429908" cy="430887"/>
          </a:xfrm>
          <a:prstGeom prst="rect">
            <a:avLst/>
          </a:prstGeom>
          <a:noFill/>
        </p:spPr>
        <p:txBody>
          <a:bodyPr wrap="square" rtlCol="0">
            <a:spAutoFit/>
          </a:bodyPr>
          <a:lstStyle/>
          <a:p>
            <a:pPr>
              <a:lnSpc>
                <a:spcPts val="1300"/>
              </a:lnSpc>
            </a:pPr>
            <a:r>
              <a:rPr lang="pt-BR" sz="1100" spc="-50" dirty="0">
                <a:latin typeface="Garamond" panose="02020404030301010803" pitchFamily="18" charset="0"/>
              </a:rPr>
              <a:t>Adaptado de: World Health Organization. </a:t>
            </a:r>
            <a:r>
              <a:rPr lang="pt-BR" sz="1100" i="1" spc="-50" dirty="0">
                <a:latin typeface="Garamond" panose="02020404030301010803" pitchFamily="18" charset="0"/>
              </a:rPr>
              <a:t>WHO Implementation Tool for Pre-Exposure Prophylaxis (PrEP) of HIV Infection. Módulo 3: Conselheiros. </a:t>
            </a:r>
            <a:r>
              <a:rPr lang="pt-BR" sz="1100" spc="-50" dirty="0">
                <a:latin typeface="Garamond" panose="02020404030301010803" pitchFamily="18" charset="0"/>
              </a:rPr>
              <a:t>Genebra: WHO, 2017. </a:t>
            </a:r>
            <a:r>
              <a:rPr dirty="0"/>
              <a:t/>
            </a:r>
            <a:br>
              <a:rPr dirty="0"/>
            </a:br>
            <a:r>
              <a:rPr lang="pt-BR" sz="1100" spc="-50" dirty="0">
                <a:latin typeface="Garamond" panose="02020404030301010803" pitchFamily="18" charset="0"/>
              </a:rPr>
              <a:t>License: CC BY-NC-SA 3.0 IGO. </a:t>
            </a:r>
          </a:p>
        </p:txBody>
      </p:sp>
    </p:spTree>
    <p:extLst>
      <p:ext uri="{BB962C8B-B14F-4D97-AF65-F5344CB8AC3E}">
        <p14:creationId xmlns:p14="http://schemas.microsoft.com/office/powerpoint/2010/main" val="157415600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265" y="215510"/>
            <a:ext cx="8229600" cy="858838"/>
          </a:xfrm>
        </p:spPr>
        <p:txBody>
          <a:bodyPr>
            <a:noAutofit/>
          </a:bodyPr>
          <a:lstStyle/>
          <a:p>
            <a:pPr>
              <a:lnSpc>
                <a:spcPts val="4800"/>
              </a:lnSpc>
            </a:pPr>
            <a:r>
              <a:rPr lang="pt-BR" sz="3600" dirty="0"/>
              <a:t>Pontos de discussão dos profissionais de saúde para consultas iniciais da PrEP</a:t>
            </a:r>
            <a:r>
              <a:rPr lang="pt-BR" sz="3200" dirty="0"/>
              <a:t>  </a:t>
            </a:r>
            <a:r>
              <a:rPr lang="pt-BR" sz="1800" b="0" i="1" spc="-50" dirty="0">
                <a:latin typeface="Garamond" panose="02020404030301010803" pitchFamily="18" charset="0"/>
              </a:rPr>
              <a:t>(continuação)</a:t>
            </a:r>
          </a:p>
        </p:txBody>
      </p:sp>
      <p:sp>
        <p:nvSpPr>
          <p:cNvPr id="3" name="Content Placeholder 2"/>
          <p:cNvSpPr>
            <a:spLocks noGrp="1"/>
          </p:cNvSpPr>
          <p:nvPr>
            <p:ph sz="quarter" idx="10"/>
          </p:nvPr>
        </p:nvSpPr>
        <p:spPr>
          <a:xfrm>
            <a:off x="457200" y="1527752"/>
            <a:ext cx="8229600" cy="4889500"/>
          </a:xfrm>
        </p:spPr>
        <p:txBody>
          <a:bodyPr>
            <a:normAutofit fontScale="92500"/>
          </a:bodyPr>
          <a:lstStyle/>
          <a:p>
            <a:pPr marL="0" indent="0" algn="ctr">
              <a:lnSpc>
                <a:spcPts val="2600"/>
              </a:lnSpc>
              <a:spcBef>
                <a:spcPts val="1200"/>
              </a:spcBef>
              <a:spcAft>
                <a:spcPts val="600"/>
              </a:spcAft>
              <a:buNone/>
            </a:pPr>
            <a:r>
              <a:rPr lang="pt-BR" sz="2400" b="1" spc="-40" dirty="0">
                <a:solidFill>
                  <a:schemeClr val="tx1"/>
                </a:solidFill>
              </a:rPr>
              <a:t>Plano para permanecer negativo para HIV e </a:t>
            </a:r>
            <a:r>
              <a:rPr lang="pt-BR" sz="2400" b="1" spc="-40" dirty="0" smtClean="0">
                <a:solidFill>
                  <a:schemeClr val="tx1"/>
                </a:solidFill>
              </a:rPr>
              <a:t>ISTs </a:t>
            </a:r>
            <a:endParaRPr lang="pt-BR" sz="2400" spc="-40" dirty="0">
              <a:solidFill>
                <a:schemeClr val="tx1"/>
              </a:solidFill>
            </a:endParaRPr>
          </a:p>
          <a:p>
            <a:pPr marL="365760" lvl="1" indent="-365760">
              <a:lnSpc>
                <a:spcPts val="2600"/>
              </a:lnSpc>
              <a:spcBef>
                <a:spcPts val="1200"/>
              </a:spcBef>
              <a:spcAft>
                <a:spcPts val="600"/>
              </a:spcAft>
              <a:buFont typeface="Arial" panose="020B0604020202020204" pitchFamily="34" charset="0"/>
              <a:buChar char="•"/>
            </a:pPr>
            <a:r>
              <a:rPr lang="pt-BR" sz="2400" spc="-40" dirty="0">
                <a:solidFill>
                  <a:schemeClr val="tx1"/>
                </a:solidFill>
              </a:rPr>
              <a:t>De que maneiras você está reduzindo seu risco de contrair HIV e outras </a:t>
            </a:r>
            <a:r>
              <a:rPr lang="pt-BR" sz="2400" spc="-40" dirty="0" smtClean="0">
                <a:solidFill>
                  <a:schemeClr val="tx1"/>
                </a:solidFill>
              </a:rPr>
              <a:t>ISTs </a:t>
            </a:r>
            <a:r>
              <a:rPr lang="pt-BR" sz="2400" spc="-40" dirty="0">
                <a:solidFill>
                  <a:schemeClr val="tx1"/>
                </a:solidFill>
              </a:rPr>
              <a:t>atualmente? </a:t>
            </a:r>
          </a:p>
          <a:p>
            <a:pPr marL="365760" lvl="1" indent="-365760">
              <a:lnSpc>
                <a:spcPts val="2600"/>
              </a:lnSpc>
              <a:spcBef>
                <a:spcPts val="1200"/>
              </a:spcBef>
              <a:spcAft>
                <a:spcPts val="600"/>
              </a:spcAft>
              <a:buFont typeface="Arial" panose="020B0604020202020204" pitchFamily="34" charset="0"/>
              <a:buChar char="•"/>
            </a:pPr>
            <a:r>
              <a:rPr lang="pt-BR" sz="2400" spc="-40" dirty="0">
                <a:solidFill>
                  <a:schemeClr val="tx1"/>
                </a:solidFill>
              </a:rPr>
              <a:t>Que passos você considerou para o futuro? </a:t>
            </a:r>
          </a:p>
          <a:p>
            <a:pPr marL="365760" lvl="1" indent="-365760">
              <a:lnSpc>
                <a:spcPts val="2600"/>
              </a:lnSpc>
              <a:spcBef>
                <a:spcPts val="1200"/>
              </a:spcBef>
              <a:spcAft>
                <a:spcPts val="600"/>
              </a:spcAft>
              <a:buFont typeface="Arial" panose="020B0604020202020204" pitchFamily="34" charset="0"/>
              <a:buChar char="•"/>
            </a:pPr>
            <a:r>
              <a:rPr lang="pt-BR" sz="2400" spc="-40" dirty="0">
                <a:solidFill>
                  <a:schemeClr val="tx1"/>
                </a:solidFill>
              </a:rPr>
              <a:t>Você está reduzindo o risco de contrair HIV ao decidir tomar a </a:t>
            </a:r>
            <a:r>
              <a:rPr lang="pt-BR" sz="2400" spc="-40" dirty="0" err="1">
                <a:solidFill>
                  <a:schemeClr val="tx1"/>
                </a:solidFill>
              </a:rPr>
              <a:t>PrEP.</a:t>
            </a:r>
            <a:r>
              <a:rPr lang="pt-BR" sz="2400" spc="-40" dirty="0">
                <a:solidFill>
                  <a:schemeClr val="tx1"/>
                </a:solidFill>
              </a:rPr>
              <a:t> </a:t>
            </a:r>
            <a:r>
              <a:rPr dirty="0">
                <a:solidFill>
                  <a:schemeClr val="tx1"/>
                </a:solidFill>
              </a:rPr>
              <a:t/>
            </a:r>
            <a:br>
              <a:rPr dirty="0">
                <a:solidFill>
                  <a:schemeClr val="tx1"/>
                </a:solidFill>
              </a:rPr>
            </a:br>
            <a:r>
              <a:rPr lang="pt-BR" sz="2400" spc="-40" dirty="0">
                <a:solidFill>
                  <a:schemeClr val="tx1"/>
                </a:solidFill>
              </a:rPr>
              <a:t>Vamos falar sobre como a PrEP se encaixa nos seus esforços de redução de risco. </a:t>
            </a:r>
            <a:r>
              <a:rPr dirty="0">
                <a:solidFill>
                  <a:schemeClr val="tx1"/>
                </a:solidFill>
              </a:rPr>
              <a:t/>
            </a:r>
            <a:br>
              <a:rPr dirty="0">
                <a:solidFill>
                  <a:schemeClr val="tx1"/>
                </a:solidFill>
              </a:rPr>
            </a:br>
            <a:r>
              <a:rPr lang="pt-BR" sz="2400" i="1" spc="-40" dirty="0">
                <a:solidFill>
                  <a:schemeClr val="tx1"/>
                </a:solidFill>
              </a:rPr>
              <a:t>[Enfatize que a PrEP reduzirá o risco de contrair o HIV, mas NÃO reduzirá o risco de adquirir outras </a:t>
            </a:r>
            <a:r>
              <a:rPr lang="pt-BR" sz="2400" i="1" spc="-40" dirty="0" smtClean="0">
                <a:solidFill>
                  <a:schemeClr val="tx1"/>
                </a:solidFill>
              </a:rPr>
              <a:t>ISTs</a:t>
            </a:r>
            <a:r>
              <a:rPr lang="pt-BR" sz="2400" i="1" spc="-40" dirty="0">
                <a:solidFill>
                  <a:schemeClr val="tx1"/>
                </a:solidFill>
              </a:rPr>
              <a:t>.] </a:t>
            </a:r>
          </a:p>
          <a:p>
            <a:pPr marL="365760" lvl="1" indent="-365760">
              <a:lnSpc>
                <a:spcPts val="2600"/>
              </a:lnSpc>
              <a:spcBef>
                <a:spcPts val="1200"/>
              </a:spcBef>
              <a:spcAft>
                <a:spcPts val="600"/>
              </a:spcAft>
              <a:buFont typeface="Arial" panose="020B0604020202020204" pitchFamily="34" charset="0"/>
              <a:buChar char="•"/>
            </a:pPr>
            <a:r>
              <a:rPr lang="pt-BR" sz="2400" spc="-40" dirty="0">
                <a:solidFill>
                  <a:schemeClr val="tx1"/>
                </a:solidFill>
              </a:rPr>
              <a:t>Que outras ideias ou planos, se houver, você tem para se manter negativo para HIV e </a:t>
            </a:r>
            <a:r>
              <a:rPr lang="pt-BR" sz="2400" spc="-40" dirty="0" smtClean="0">
                <a:solidFill>
                  <a:schemeClr val="tx1"/>
                </a:solidFill>
              </a:rPr>
              <a:t>ISTs</a:t>
            </a:r>
            <a:r>
              <a:rPr lang="pt-BR" sz="2400" spc="-40" dirty="0">
                <a:solidFill>
                  <a:schemeClr val="tx1"/>
                </a:solidFill>
              </a:rPr>
              <a:t>? </a:t>
            </a:r>
          </a:p>
          <a:p>
            <a:endParaRPr lang="pt-BR" dirty="0"/>
          </a:p>
        </p:txBody>
      </p:sp>
      <p:sp>
        <p:nvSpPr>
          <p:cNvPr id="6" name="TextBox 5">
            <a:extLst>
              <a:ext uri="{FF2B5EF4-FFF2-40B4-BE49-F238E27FC236}">
                <a16:creationId xmlns:a16="http://schemas.microsoft.com/office/drawing/2014/main" xmlns="" id="{E117A2F3-EF6F-4A3B-A18D-42EA2E2BD41E}"/>
              </a:ext>
            </a:extLst>
          </p:cNvPr>
          <p:cNvSpPr txBox="1"/>
          <p:nvPr/>
        </p:nvSpPr>
        <p:spPr>
          <a:xfrm>
            <a:off x="457200" y="6343110"/>
            <a:ext cx="8429908" cy="430887"/>
          </a:xfrm>
          <a:prstGeom prst="rect">
            <a:avLst/>
          </a:prstGeom>
          <a:noFill/>
        </p:spPr>
        <p:txBody>
          <a:bodyPr wrap="square" rtlCol="0">
            <a:spAutoFit/>
          </a:bodyPr>
          <a:lstStyle/>
          <a:p>
            <a:r>
              <a:rPr lang="pt-BR" sz="1100" spc="-50" dirty="0">
                <a:latin typeface="Garamond" panose="02020404030301010803" pitchFamily="18" charset="0"/>
              </a:rPr>
              <a:t>Adaptado de: World Health Organization. </a:t>
            </a:r>
            <a:r>
              <a:rPr lang="pt-BR" sz="1100" i="1" spc="-50" dirty="0">
                <a:latin typeface="Garamond" panose="02020404030301010803" pitchFamily="18" charset="0"/>
              </a:rPr>
              <a:t>WHO Implementation Tool for Pre-Exposure Prophylaxis (PrEP) of HIV Infection. Módulo 3: Conselheiros. </a:t>
            </a:r>
            <a:r>
              <a:rPr lang="pt-BR" sz="1100" spc="-50" dirty="0">
                <a:latin typeface="Garamond" panose="02020404030301010803" pitchFamily="18" charset="0"/>
              </a:rPr>
              <a:t>Genebra: WHO, 2017. </a:t>
            </a:r>
            <a:r>
              <a:rPr dirty="0"/>
              <a:t/>
            </a:r>
            <a:br>
              <a:rPr dirty="0"/>
            </a:br>
            <a:r>
              <a:rPr lang="pt-BR" sz="1100" spc="-50" dirty="0">
                <a:latin typeface="Garamond" panose="02020404030301010803" pitchFamily="18" charset="0"/>
              </a:rPr>
              <a:t>Licence: CC BY-NC-SA 3.0 IGO. </a:t>
            </a:r>
          </a:p>
        </p:txBody>
      </p:sp>
    </p:spTree>
    <p:extLst>
      <p:ext uri="{BB962C8B-B14F-4D97-AF65-F5344CB8AC3E}">
        <p14:creationId xmlns:p14="http://schemas.microsoft.com/office/powerpoint/2010/main" val="36893664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2297"/>
            <a:ext cx="8229600" cy="858838"/>
          </a:xfrm>
        </p:spPr>
        <p:txBody>
          <a:bodyPr>
            <a:noAutofit/>
          </a:bodyPr>
          <a:lstStyle/>
          <a:p>
            <a:pPr>
              <a:lnSpc>
                <a:spcPts val="4800"/>
              </a:lnSpc>
            </a:pPr>
            <a:r>
              <a:rPr lang="pt-BR" sz="3600" dirty="0"/>
              <a:t>Pontos de discussão dos profissionais de saúde para consultas iniciais da PrEP</a:t>
            </a:r>
            <a:r>
              <a:rPr lang="pt-BR" sz="3200" dirty="0"/>
              <a:t>  </a:t>
            </a:r>
            <a:r>
              <a:rPr lang="pt-BR" sz="1800" b="0" i="1" spc="-50" dirty="0">
                <a:latin typeface="Garamond" panose="02020404030301010803" pitchFamily="18" charset="0"/>
              </a:rPr>
              <a:t>(continuação)</a:t>
            </a:r>
          </a:p>
        </p:txBody>
      </p:sp>
      <p:sp>
        <p:nvSpPr>
          <p:cNvPr id="3" name="Content Placeholder 2"/>
          <p:cNvSpPr>
            <a:spLocks noGrp="1"/>
          </p:cNvSpPr>
          <p:nvPr>
            <p:ph sz="quarter" idx="10"/>
          </p:nvPr>
        </p:nvSpPr>
        <p:spPr>
          <a:xfrm>
            <a:off x="457200" y="1548111"/>
            <a:ext cx="8672509" cy="4889500"/>
          </a:xfrm>
        </p:spPr>
        <p:txBody>
          <a:bodyPr>
            <a:normAutofit fontScale="55000" lnSpcReduction="20000"/>
          </a:bodyPr>
          <a:lstStyle/>
          <a:p>
            <a:pPr marL="0" indent="0" algn="ctr">
              <a:lnSpc>
                <a:spcPts val="2600"/>
              </a:lnSpc>
              <a:spcBef>
                <a:spcPts val="0"/>
              </a:spcBef>
              <a:spcAft>
                <a:spcPts val="600"/>
              </a:spcAft>
              <a:buNone/>
            </a:pPr>
            <a:r>
              <a:rPr lang="pt-BR" b="1" dirty="0">
                <a:solidFill>
                  <a:schemeClr val="tx1"/>
                </a:solidFill>
              </a:rPr>
              <a:t>Preparando-se para o uso eficaz da PrEP</a:t>
            </a:r>
          </a:p>
          <a:p>
            <a:pPr marL="365760" lvl="1" indent="-365760">
              <a:lnSpc>
                <a:spcPts val="2600"/>
              </a:lnSpc>
              <a:spcBef>
                <a:spcPts val="0"/>
              </a:spcBef>
              <a:spcAft>
                <a:spcPts val="600"/>
              </a:spcAft>
              <a:buFont typeface="Arial" panose="020B0604020202020204" pitchFamily="34" charset="0"/>
              <a:buChar char="•"/>
            </a:pPr>
            <a:r>
              <a:rPr lang="pt-BR" sz="3100" spc="-50" dirty="0">
                <a:solidFill>
                  <a:schemeClr val="tx1"/>
                </a:solidFill>
              </a:rPr>
              <a:t>Você tem alguma experiência em tomar medicamentos diariamente? </a:t>
            </a:r>
          </a:p>
          <a:p>
            <a:pPr marL="365760" lvl="1" indent="-365760">
              <a:lnSpc>
                <a:spcPts val="2600"/>
              </a:lnSpc>
              <a:spcBef>
                <a:spcPts val="0"/>
              </a:spcBef>
              <a:spcAft>
                <a:spcPts val="600"/>
              </a:spcAft>
              <a:buFont typeface="Arial" panose="020B0604020202020204" pitchFamily="34" charset="0"/>
              <a:buChar char="•"/>
            </a:pPr>
            <a:r>
              <a:rPr lang="pt-BR" sz="3100" spc="-50" dirty="0">
                <a:solidFill>
                  <a:schemeClr val="tx1"/>
                </a:solidFill>
              </a:rPr>
              <a:t>Qual a sua experiência em tomar medicamentos diariamente? </a:t>
            </a:r>
          </a:p>
          <a:p>
            <a:pPr marL="365760" lvl="1" indent="-365760">
              <a:lnSpc>
                <a:spcPts val="2600"/>
              </a:lnSpc>
              <a:spcBef>
                <a:spcPts val="0"/>
              </a:spcBef>
              <a:spcAft>
                <a:spcPts val="600"/>
              </a:spcAft>
              <a:buFont typeface="Arial" panose="020B0604020202020204" pitchFamily="34" charset="0"/>
              <a:buChar char="•"/>
            </a:pPr>
            <a:r>
              <a:rPr lang="pt-BR" sz="3100" spc="-50" dirty="0">
                <a:solidFill>
                  <a:schemeClr val="tx1"/>
                </a:solidFill>
              </a:rPr>
              <a:t>Você está tomando algum medicamento de longo prazo diariamente? </a:t>
            </a:r>
            <a:r>
              <a:rPr dirty="0"/>
              <a:t/>
            </a:r>
            <a:br>
              <a:rPr dirty="0"/>
            </a:br>
            <a:r>
              <a:rPr lang="pt-BR" sz="3100" i="1" spc="-50" dirty="0">
                <a:solidFill>
                  <a:schemeClr val="tx1"/>
                </a:solidFill>
              </a:rPr>
              <a:t>[Em caso afirmativo, pode ser necessário encaminhar o cliente para um farmacêutico ou outro profissional de saúde.] </a:t>
            </a:r>
          </a:p>
          <a:p>
            <a:pPr marL="365760" lvl="1" indent="-365760">
              <a:lnSpc>
                <a:spcPts val="2600"/>
              </a:lnSpc>
              <a:spcBef>
                <a:spcPts val="0"/>
              </a:spcBef>
              <a:spcAft>
                <a:spcPts val="600"/>
              </a:spcAft>
              <a:buFont typeface="Arial" panose="020B0604020202020204" pitchFamily="34" charset="0"/>
              <a:buChar char="•"/>
            </a:pPr>
            <a:r>
              <a:rPr lang="pt-BR" sz="3100" spc="-50" dirty="0">
                <a:solidFill>
                  <a:schemeClr val="tx1"/>
                </a:solidFill>
              </a:rPr>
              <a:t>Quando você tomou medicamentos no passado, como se lembrou de tomá-los? O que ajuda você a se lembrar de tomar os comprimidos? </a:t>
            </a:r>
          </a:p>
          <a:p>
            <a:pPr marL="365760" lvl="1" indent="-365760">
              <a:lnSpc>
                <a:spcPts val="2600"/>
              </a:lnSpc>
              <a:spcBef>
                <a:spcPts val="0"/>
              </a:spcBef>
              <a:spcAft>
                <a:spcPts val="600"/>
              </a:spcAft>
              <a:buFont typeface="Arial" panose="020B0604020202020204" pitchFamily="34" charset="0"/>
              <a:buChar char="•"/>
            </a:pPr>
            <a:r>
              <a:rPr lang="pt-BR" sz="3100" spc="-50" dirty="0">
                <a:solidFill>
                  <a:schemeClr val="tx1"/>
                </a:solidFill>
              </a:rPr>
              <a:t>Qual é seu plano para tomar seu comprimido da PrEP diariamente? </a:t>
            </a:r>
          </a:p>
          <a:p>
            <a:pPr marL="365760" lvl="1" indent="-365760">
              <a:lnSpc>
                <a:spcPts val="2600"/>
              </a:lnSpc>
              <a:spcBef>
                <a:spcPts val="0"/>
              </a:spcBef>
              <a:spcAft>
                <a:spcPts val="600"/>
              </a:spcAft>
              <a:buFont typeface="Arial" panose="020B0604020202020204" pitchFamily="34" charset="0"/>
              <a:buChar char="•"/>
            </a:pPr>
            <a:r>
              <a:rPr lang="pt-BR" sz="3100" spc="-50" dirty="0">
                <a:solidFill>
                  <a:schemeClr val="tx1"/>
                </a:solidFill>
              </a:rPr>
              <a:t>O que você vai fazer se estiver longe de casa por uma noite ou mais? </a:t>
            </a:r>
          </a:p>
          <a:p>
            <a:pPr marL="365760" lvl="1" indent="-365760">
              <a:lnSpc>
                <a:spcPts val="2600"/>
              </a:lnSpc>
              <a:spcBef>
                <a:spcPts val="0"/>
              </a:spcBef>
              <a:spcAft>
                <a:spcPts val="600"/>
              </a:spcAft>
              <a:buFont typeface="Arial" panose="020B0604020202020204" pitchFamily="34" charset="0"/>
              <a:buChar char="•"/>
            </a:pPr>
            <a:r>
              <a:rPr lang="pt-BR" sz="3100" spc="-50" dirty="0">
                <a:solidFill>
                  <a:schemeClr val="tx1"/>
                </a:solidFill>
              </a:rPr>
              <a:t>O que você fará se esquecer de tomar uma dose da PrEP? </a:t>
            </a:r>
          </a:p>
          <a:p>
            <a:pPr marL="365760" lvl="1" indent="-365760">
              <a:lnSpc>
                <a:spcPts val="2600"/>
              </a:lnSpc>
              <a:spcBef>
                <a:spcPts val="0"/>
              </a:spcBef>
              <a:spcAft>
                <a:spcPts val="600"/>
              </a:spcAft>
              <a:buFont typeface="Arial" panose="020B0604020202020204" pitchFamily="34" charset="0"/>
              <a:buChar char="•"/>
            </a:pPr>
            <a:r>
              <a:rPr lang="pt-BR" sz="3100" spc="-50" dirty="0">
                <a:solidFill>
                  <a:schemeClr val="tx1"/>
                </a:solidFill>
              </a:rPr>
              <a:t>Qual é a sua compreensão sobre os possíveis efeitos colaterais da PrEP? Como você irá lidar com os efeitos colaterais, se os tiver? </a:t>
            </a:r>
          </a:p>
          <a:p>
            <a:endParaRPr lang="pt-BR" dirty="0"/>
          </a:p>
        </p:txBody>
      </p:sp>
      <p:sp>
        <p:nvSpPr>
          <p:cNvPr id="5" name="TextBox 4">
            <a:extLst>
              <a:ext uri="{FF2B5EF4-FFF2-40B4-BE49-F238E27FC236}">
                <a16:creationId xmlns:a16="http://schemas.microsoft.com/office/drawing/2014/main" xmlns="" id="{7A4883DC-F4E7-4A58-B86A-4743B21D569E}"/>
              </a:ext>
            </a:extLst>
          </p:cNvPr>
          <p:cNvSpPr txBox="1"/>
          <p:nvPr/>
        </p:nvSpPr>
        <p:spPr>
          <a:xfrm>
            <a:off x="478670" y="6372225"/>
            <a:ext cx="8429908" cy="430887"/>
          </a:xfrm>
          <a:prstGeom prst="rect">
            <a:avLst/>
          </a:prstGeom>
          <a:noFill/>
        </p:spPr>
        <p:txBody>
          <a:bodyPr wrap="square" rtlCol="0">
            <a:spAutoFit/>
          </a:bodyPr>
          <a:lstStyle/>
          <a:p>
            <a:r>
              <a:rPr lang="pt-BR" sz="1100" spc="-50" dirty="0">
                <a:latin typeface="Garamond" panose="02020404030301010803" pitchFamily="18" charset="0"/>
              </a:rPr>
              <a:t>Adaptado de: World Health Organization. </a:t>
            </a:r>
            <a:r>
              <a:rPr lang="pt-BR" sz="1100" i="1" spc="-50" dirty="0">
                <a:latin typeface="Garamond" panose="02020404030301010803" pitchFamily="18" charset="0"/>
              </a:rPr>
              <a:t>WHO Implementation Tool for Pre-Exposure Prophylaxis (PrEP) of HIV Infection. Módulo 3: Conselheiros. </a:t>
            </a:r>
            <a:r>
              <a:rPr lang="pt-BR" sz="1100" spc="-50" dirty="0">
                <a:latin typeface="Garamond" panose="02020404030301010803" pitchFamily="18" charset="0"/>
              </a:rPr>
              <a:t>Genebra: WHO, 2017. </a:t>
            </a:r>
            <a:r>
              <a:rPr dirty="0"/>
              <a:t/>
            </a:r>
            <a:br>
              <a:rPr dirty="0"/>
            </a:br>
            <a:r>
              <a:rPr lang="pt-BR" sz="1100" spc="-50" dirty="0">
                <a:latin typeface="Garamond" panose="02020404030301010803" pitchFamily="18" charset="0"/>
              </a:rPr>
              <a:t>License: CC BY-NC-SA 3.0 IGO</a:t>
            </a:r>
            <a:r>
              <a:rPr lang="pt-BR" sz="1100" spc="-50" dirty="0">
                <a:solidFill>
                  <a:schemeClr val="bg1">
                    <a:lumMod val="50000"/>
                  </a:schemeClr>
                </a:solidFill>
                <a:latin typeface="Garamond" panose="02020404030301010803" pitchFamily="18" charset="0"/>
              </a:rPr>
              <a:t>. </a:t>
            </a:r>
          </a:p>
        </p:txBody>
      </p:sp>
    </p:spTree>
    <p:extLst>
      <p:ext uri="{BB962C8B-B14F-4D97-AF65-F5344CB8AC3E}">
        <p14:creationId xmlns:p14="http://schemas.microsoft.com/office/powerpoint/2010/main" val="32987316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917"/>
            <a:ext cx="8229600" cy="858838"/>
          </a:xfrm>
        </p:spPr>
        <p:txBody>
          <a:bodyPr>
            <a:normAutofit/>
          </a:bodyPr>
          <a:lstStyle/>
          <a:p>
            <a:r>
              <a:rPr lang="pt-BR" sz="4200" dirty="0"/>
              <a:t>Entendendo o contexto</a:t>
            </a:r>
          </a:p>
        </p:txBody>
      </p:sp>
      <p:sp>
        <p:nvSpPr>
          <p:cNvPr id="3" name="Content Placeholder 2"/>
          <p:cNvSpPr>
            <a:spLocks noGrp="1"/>
          </p:cNvSpPr>
          <p:nvPr>
            <p:ph sz="quarter" idx="10"/>
          </p:nvPr>
        </p:nvSpPr>
        <p:spPr>
          <a:xfrm>
            <a:off x="457200" y="1459174"/>
            <a:ext cx="8229600" cy="5074557"/>
          </a:xfrm>
        </p:spPr>
        <p:txBody>
          <a:bodyPr>
            <a:noAutofit/>
          </a:bodyPr>
          <a:lstStyle/>
          <a:p>
            <a:pPr marL="0" indent="0" algn="ctr">
              <a:spcBef>
                <a:spcPts val="1200"/>
              </a:spcBef>
              <a:buNone/>
            </a:pPr>
            <a:r>
              <a:rPr lang="pt-BR" sz="2400" b="1" spc="-50" dirty="0">
                <a:solidFill>
                  <a:schemeClr val="tx1"/>
                </a:solidFill>
              </a:rPr>
              <a:t>Compreender o contexto social e cultural é </a:t>
            </a:r>
            <a:br>
              <a:rPr lang="pt-BR" sz="2400" b="1" spc="-50" dirty="0">
                <a:solidFill>
                  <a:schemeClr val="tx1"/>
                </a:solidFill>
              </a:rPr>
            </a:br>
            <a:r>
              <a:rPr lang="pt-BR" sz="2400" b="1" spc="-50" dirty="0">
                <a:solidFill>
                  <a:schemeClr val="tx1"/>
                </a:solidFill>
              </a:rPr>
              <a:t>extremamente importante.</a:t>
            </a:r>
          </a:p>
          <a:p>
            <a:pPr marL="365760" indent="-365760">
              <a:lnSpc>
                <a:spcPts val="2600"/>
              </a:lnSpc>
              <a:spcBef>
                <a:spcPts val="1200"/>
              </a:spcBef>
            </a:pPr>
            <a:r>
              <a:rPr lang="pt-BR" sz="2400" spc="-50" dirty="0">
                <a:solidFill>
                  <a:schemeClr val="tx1"/>
                </a:solidFill>
              </a:rPr>
              <a:t>As pessoas em risco de contrair a infecção pelo HIV muitas vezes sofrem com estigma de múltiplas fontes. </a:t>
            </a:r>
          </a:p>
          <a:p>
            <a:pPr marL="731520" lvl="1" indent="-365760">
              <a:lnSpc>
                <a:spcPts val="2600"/>
              </a:lnSpc>
              <a:spcBef>
                <a:spcPts val="1200"/>
              </a:spcBef>
              <a:buFont typeface="Wingdings" panose="05000000000000000000" pitchFamily="2" charset="2"/>
              <a:buChar char="§"/>
            </a:pPr>
            <a:r>
              <a:rPr lang="pt-BR" sz="2400" spc="-50" dirty="0">
                <a:solidFill>
                  <a:schemeClr val="tx1"/>
                </a:solidFill>
              </a:rPr>
              <a:t>HSH, PS e </a:t>
            </a:r>
            <a:r>
              <a:rPr lang="pt-BR" sz="2400" spc="-50" dirty="0" err="1" smtClean="0">
                <a:solidFill>
                  <a:schemeClr val="tx1"/>
                </a:solidFill>
              </a:rPr>
              <a:t>PUD</a:t>
            </a:r>
            <a:r>
              <a:rPr lang="pt-BR" sz="2400" spc="-50" dirty="0" smtClean="0">
                <a:solidFill>
                  <a:schemeClr val="tx1"/>
                </a:solidFill>
              </a:rPr>
              <a:t> </a:t>
            </a:r>
            <a:r>
              <a:rPr lang="pt-BR" sz="2400" spc="-50" dirty="0">
                <a:solidFill>
                  <a:schemeClr val="tx1"/>
                </a:solidFill>
              </a:rPr>
              <a:t>são criminalizados em muitos lugares, tornando-os relutantes em procurar atendimento para o HIV.</a:t>
            </a:r>
          </a:p>
          <a:p>
            <a:pPr marL="731520" lvl="1" indent="-365760">
              <a:lnSpc>
                <a:spcPts val="2600"/>
              </a:lnSpc>
              <a:spcBef>
                <a:spcPts val="1200"/>
              </a:spcBef>
              <a:buFont typeface="Wingdings" panose="05000000000000000000" pitchFamily="2" charset="2"/>
              <a:buChar char="§"/>
            </a:pPr>
            <a:r>
              <a:rPr lang="pt-BR" sz="2400" spc="-50" dirty="0">
                <a:solidFill>
                  <a:schemeClr val="tx1"/>
                </a:solidFill>
              </a:rPr>
              <a:t>Os indivíduos transgêneros frequentemente enfrentam estigma, discriminação e violência. </a:t>
            </a:r>
          </a:p>
          <a:p>
            <a:pPr marL="365760" indent="-365760">
              <a:lnSpc>
                <a:spcPts val="2600"/>
              </a:lnSpc>
              <a:spcBef>
                <a:spcPts val="1200"/>
              </a:spcBef>
            </a:pPr>
            <a:r>
              <a:rPr lang="pt-BR" sz="2400" spc="-50" dirty="0">
                <a:solidFill>
                  <a:schemeClr val="tx1"/>
                </a:solidFill>
              </a:rPr>
              <a:t>Nos contextos de cuidados de saúde, lidar com as barreiras pode também significar reconhecer e corrigir o desequilíbrio de poder entre os prestadores de serviços e os que procuram serviços.</a:t>
            </a:r>
          </a:p>
        </p:txBody>
      </p:sp>
    </p:spTree>
    <p:extLst>
      <p:ext uri="{BB962C8B-B14F-4D97-AF65-F5344CB8AC3E}">
        <p14:creationId xmlns:p14="http://schemas.microsoft.com/office/powerpoint/2010/main" val="35049239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36609"/>
            <a:ext cx="9144000" cy="858838"/>
          </a:xfrm>
        </p:spPr>
        <p:txBody>
          <a:bodyPr>
            <a:noAutofit/>
          </a:bodyPr>
          <a:lstStyle/>
          <a:p>
            <a:pPr>
              <a:lnSpc>
                <a:spcPts val="4800"/>
              </a:lnSpc>
            </a:pPr>
            <a:r>
              <a:rPr lang="pt-BR" sz="4200" dirty="0"/>
              <a:t>Mensagens da consulta inicial de aconselhamento: </a:t>
            </a:r>
            <a:r>
              <a:rPr lang="pt-BR" sz="4200" b="1" dirty="0"/>
              <a:t>Apoio à adesão</a:t>
            </a:r>
          </a:p>
        </p:txBody>
      </p:sp>
      <p:sp>
        <p:nvSpPr>
          <p:cNvPr id="7" name="TextBox 6"/>
          <p:cNvSpPr txBox="1">
            <a:spLocks noChangeArrowheads="1"/>
          </p:cNvSpPr>
          <p:nvPr/>
        </p:nvSpPr>
        <p:spPr bwMode="auto">
          <a:xfrm>
            <a:off x="457200" y="1971603"/>
            <a:ext cx="8167110" cy="1081258"/>
          </a:xfrm>
          <a:prstGeom prst="rect">
            <a:avLst/>
          </a:prstGeom>
          <a:solidFill>
            <a:srgbClr val="EDFFC5"/>
          </a:solidFill>
          <a:ln>
            <a:noFill/>
          </a:ln>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nSpc>
                <a:spcPts val="2600"/>
              </a:lnSpc>
            </a:pPr>
            <a:r>
              <a:rPr lang="pt-BR" sz="2000" b="1" spc="-60" dirty="0">
                <a:latin typeface="Garamond" panose="02020404030301010803" pitchFamily="18" charset="0"/>
              </a:rPr>
              <a:t>Tomar a PrEP a cada dia é mais fácil se você tornar a ingestão dos comprimidos um hábito diário, ligado a outra coisa que você faz diariamente sem falta.</a:t>
            </a:r>
          </a:p>
        </p:txBody>
      </p:sp>
      <p:sp>
        <p:nvSpPr>
          <p:cNvPr id="8" name="TextBox 7"/>
          <p:cNvSpPr txBox="1">
            <a:spLocks noChangeArrowheads="1"/>
          </p:cNvSpPr>
          <p:nvPr/>
        </p:nvSpPr>
        <p:spPr bwMode="auto">
          <a:xfrm>
            <a:off x="457200" y="3193611"/>
            <a:ext cx="8167110" cy="1429046"/>
          </a:xfrm>
          <a:prstGeom prst="rect">
            <a:avLst/>
          </a:prstGeom>
          <a:solidFill>
            <a:srgbClr val="EDFFC5"/>
          </a:solidFill>
          <a:ln>
            <a:noFill/>
          </a:ln>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nSpc>
                <a:spcPts val="2600"/>
              </a:lnSpc>
            </a:pPr>
            <a:r>
              <a:rPr lang="pt-BR" sz="2000" b="1" spc="-60" dirty="0">
                <a:latin typeface="Garamond" panose="02020404030301010803" pitchFamily="18" charset="0"/>
              </a:rPr>
              <a:t>Se você esquecer de tomar um comprimido ou uma dose, tome assim que se lembrar. Por exemplo, se você costuma tomar a PrEP de manhã mas percebe às 10 da noite que esqueceu, não há problema em tomar o comprimido e retomar sua rotina usual na manhã seguinte. </a:t>
            </a:r>
          </a:p>
        </p:txBody>
      </p:sp>
      <p:sp>
        <p:nvSpPr>
          <p:cNvPr id="9" name="TextBox 8"/>
          <p:cNvSpPr txBox="1">
            <a:spLocks noChangeArrowheads="1"/>
          </p:cNvSpPr>
          <p:nvPr/>
        </p:nvSpPr>
        <p:spPr bwMode="auto">
          <a:xfrm>
            <a:off x="457200" y="4720062"/>
            <a:ext cx="8167110" cy="707886"/>
          </a:xfrm>
          <a:prstGeom prst="rect">
            <a:avLst/>
          </a:prstGeom>
          <a:solidFill>
            <a:srgbClr val="EDFFC5"/>
          </a:solidFill>
          <a:ln>
            <a:noFill/>
          </a:ln>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r>
              <a:rPr lang="pt-BR" sz="2000" b="1" spc="-60" dirty="0">
                <a:latin typeface="Garamond" panose="02020404030301010803" pitchFamily="18" charset="0"/>
              </a:rPr>
              <a:t>Os comprimidos da PrEP podem ser tomados a qualquer hora do dia, com ou sem comida.</a:t>
            </a:r>
          </a:p>
        </p:txBody>
      </p:sp>
      <p:sp>
        <p:nvSpPr>
          <p:cNvPr id="10" name="TextBox 9"/>
          <p:cNvSpPr txBox="1">
            <a:spLocks noChangeArrowheads="1"/>
          </p:cNvSpPr>
          <p:nvPr/>
        </p:nvSpPr>
        <p:spPr bwMode="auto">
          <a:xfrm>
            <a:off x="457200" y="5511051"/>
            <a:ext cx="8167110" cy="762196"/>
          </a:xfrm>
          <a:prstGeom prst="rect">
            <a:avLst/>
          </a:prstGeom>
          <a:solidFill>
            <a:srgbClr val="EDFFC5"/>
          </a:solidFill>
          <a:ln>
            <a:noFill/>
          </a:ln>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nSpc>
                <a:spcPts val="2600"/>
              </a:lnSpc>
            </a:pPr>
            <a:r>
              <a:rPr lang="pt-BR" sz="2000" b="1" spc="-60" dirty="0">
                <a:latin typeface="Garamond" panose="02020404030301010803" pitchFamily="18" charset="0"/>
              </a:rPr>
              <a:t>A PrEP é segura e eficaz mesmo se você estiver tomando contraceptivos hormonais, hormônios sexuais ou medicamentos sem receita médica. </a:t>
            </a:r>
          </a:p>
        </p:txBody>
      </p:sp>
      <p:sp>
        <p:nvSpPr>
          <p:cNvPr id="11"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108</a:t>
            </a:fld>
            <a:endParaRPr lang="pt-BR" dirty="0"/>
          </a:p>
        </p:txBody>
      </p:sp>
    </p:spTree>
    <p:extLst>
      <p:ext uri="{BB962C8B-B14F-4D97-AF65-F5344CB8AC3E}">
        <p14:creationId xmlns:p14="http://schemas.microsoft.com/office/powerpoint/2010/main" val="188198114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023"/>
            <a:ext cx="8229600" cy="858838"/>
          </a:xfrm>
        </p:spPr>
        <p:txBody>
          <a:bodyPr>
            <a:normAutofit/>
          </a:bodyPr>
          <a:lstStyle/>
          <a:p>
            <a:r>
              <a:rPr lang="pt-BR" sz="4200" dirty="0"/>
              <a:t>Estratégias de adesão</a:t>
            </a:r>
          </a:p>
        </p:txBody>
      </p:sp>
      <p:sp>
        <p:nvSpPr>
          <p:cNvPr id="3" name="Content Placeholder 2"/>
          <p:cNvSpPr>
            <a:spLocks noGrp="1"/>
          </p:cNvSpPr>
          <p:nvPr>
            <p:ph sz="quarter" idx="10"/>
          </p:nvPr>
        </p:nvSpPr>
        <p:spPr>
          <a:xfrm>
            <a:off x="470416" y="1620540"/>
            <a:ext cx="8229600" cy="4889500"/>
          </a:xfrm>
        </p:spPr>
        <p:txBody>
          <a:bodyPr>
            <a:normAutofit fontScale="70000" lnSpcReduction="20000"/>
          </a:bodyPr>
          <a:lstStyle/>
          <a:p>
            <a:pPr marL="365760" indent="-365760">
              <a:lnSpc>
                <a:spcPts val="2600"/>
              </a:lnSpc>
              <a:spcBef>
                <a:spcPts val="1800"/>
              </a:spcBef>
            </a:pPr>
            <a:r>
              <a:rPr lang="pt-BR" sz="2800" spc="-60" dirty="0">
                <a:solidFill>
                  <a:schemeClr val="tx1"/>
                </a:solidFill>
              </a:rPr>
              <a:t>Vincule a PrEP a uma rotina ou evento diário, como escovar os dentes ou tomar café da manhã.</a:t>
            </a:r>
          </a:p>
          <a:p>
            <a:pPr marL="365760" indent="-365760">
              <a:lnSpc>
                <a:spcPts val="2600"/>
              </a:lnSpc>
              <a:spcBef>
                <a:spcPts val="1800"/>
              </a:spcBef>
            </a:pPr>
            <a:r>
              <a:rPr lang="pt-BR" sz="2800" spc="-60" dirty="0">
                <a:solidFill>
                  <a:schemeClr val="tx1"/>
                </a:solidFill>
              </a:rPr>
              <a:t>Tome o comprimido na mesma hora todos os dias.</a:t>
            </a:r>
          </a:p>
          <a:p>
            <a:pPr marL="365760" indent="-365760">
              <a:lnSpc>
                <a:spcPts val="2600"/>
              </a:lnSpc>
              <a:spcBef>
                <a:spcPts val="1800"/>
              </a:spcBef>
            </a:pPr>
            <a:r>
              <a:rPr lang="pt-BR" sz="2800" spc="-60" dirty="0">
                <a:solidFill>
                  <a:schemeClr val="tx1"/>
                </a:solidFill>
              </a:rPr>
              <a:t>Identifique o que fazer se uma dose for esquecida. </a:t>
            </a:r>
          </a:p>
          <a:p>
            <a:pPr marL="365760" indent="-365760">
              <a:lnSpc>
                <a:spcPts val="2600"/>
              </a:lnSpc>
              <a:spcBef>
                <a:spcPts val="1800"/>
              </a:spcBef>
            </a:pPr>
            <a:r>
              <a:rPr lang="pt-BR" sz="2800" spc="-60" dirty="0">
                <a:solidFill>
                  <a:schemeClr val="tx1"/>
                </a:solidFill>
              </a:rPr>
              <a:t>Use uma caixa de comprimidos. </a:t>
            </a:r>
          </a:p>
          <a:p>
            <a:pPr marL="365760" indent="-365760">
              <a:lnSpc>
                <a:spcPts val="2600"/>
              </a:lnSpc>
              <a:spcBef>
                <a:spcPts val="1800"/>
              </a:spcBef>
            </a:pPr>
            <a:r>
              <a:rPr lang="pt-BR" sz="2800" spc="-60" dirty="0">
                <a:solidFill>
                  <a:schemeClr val="tx1"/>
                </a:solidFill>
              </a:rPr>
              <a:t>Identifique outras pessoas importantes que possam apoiar a adesão à </a:t>
            </a:r>
            <a:r>
              <a:rPr lang="pt-BR" sz="2800" spc="-60" dirty="0" err="1">
                <a:solidFill>
                  <a:schemeClr val="tx1"/>
                </a:solidFill>
              </a:rPr>
              <a:t>PrEP.</a:t>
            </a:r>
            <a:r>
              <a:rPr lang="pt-BR" sz="2800" spc="-60" dirty="0">
                <a:solidFill>
                  <a:schemeClr val="tx1"/>
                </a:solidFill>
              </a:rPr>
              <a:t> </a:t>
            </a:r>
          </a:p>
          <a:p>
            <a:pPr marL="365760" indent="-365760">
              <a:lnSpc>
                <a:spcPts val="2600"/>
              </a:lnSpc>
              <a:spcBef>
                <a:spcPts val="1800"/>
              </a:spcBef>
            </a:pPr>
            <a:r>
              <a:rPr lang="pt-BR" sz="2800" spc="-60" dirty="0">
                <a:solidFill>
                  <a:schemeClr val="tx1"/>
                </a:solidFill>
              </a:rPr>
              <a:t>Use lembretes, alarmes, mensagens de texto ou um calendário.</a:t>
            </a:r>
          </a:p>
          <a:p>
            <a:pPr marL="365760" indent="-365760">
              <a:lnSpc>
                <a:spcPts val="2600"/>
              </a:lnSpc>
              <a:spcBef>
                <a:spcPts val="1800"/>
              </a:spcBef>
            </a:pPr>
            <a:r>
              <a:rPr lang="pt-BR" sz="2800" spc="-60" dirty="0">
                <a:solidFill>
                  <a:schemeClr val="tx1"/>
                </a:solidFill>
              </a:rPr>
              <a:t>Tenha um suprimento extra de comprimidos na sua bolsa ou mochila.</a:t>
            </a:r>
          </a:p>
          <a:p>
            <a:pPr marL="822960" lvl="1" indent="-457200">
              <a:lnSpc>
                <a:spcPts val="2600"/>
              </a:lnSpc>
              <a:spcBef>
                <a:spcPts val="600"/>
              </a:spcBef>
              <a:buFont typeface="Wingdings" panose="05000000000000000000" pitchFamily="2" charset="2"/>
              <a:buChar char="§"/>
            </a:pPr>
            <a:r>
              <a:rPr lang="pt-BR" spc="-60" dirty="0">
                <a:solidFill>
                  <a:schemeClr val="tx1"/>
                </a:solidFill>
              </a:rPr>
              <a:t>No caso de suas rotinas serem interrompidas (ou seja, se você passar a noite fora, sair de férias ou pular refeições), considere levar comprimidos extras. </a:t>
            </a:r>
          </a:p>
          <a:p>
            <a:pPr lvl="1"/>
            <a:endParaRPr lang="pt-BR" dirty="0">
              <a:solidFill>
                <a:srgbClr val="1D1DFF"/>
              </a:solidFill>
            </a:endParaRPr>
          </a:p>
        </p:txBody>
      </p:sp>
    </p:spTree>
    <p:extLst>
      <p:ext uri="{BB962C8B-B14F-4D97-AF65-F5344CB8AC3E}">
        <p14:creationId xmlns:p14="http://schemas.microsoft.com/office/powerpoint/2010/main" val="1165195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000"/>
            <a:ext cx="8229600" cy="858838"/>
          </a:xfrm>
        </p:spPr>
        <p:txBody>
          <a:bodyPr>
            <a:normAutofit/>
          </a:bodyPr>
          <a:lstStyle/>
          <a:p>
            <a:r>
              <a:rPr lang="pt-BR" dirty="0"/>
              <a:t>Currículo PrEP </a:t>
            </a:r>
          </a:p>
        </p:txBody>
      </p:sp>
      <p:sp>
        <p:nvSpPr>
          <p:cNvPr id="3" name="Content Placeholder 2"/>
          <p:cNvSpPr>
            <a:spLocks noGrp="1"/>
          </p:cNvSpPr>
          <p:nvPr>
            <p:ph sz="quarter" idx="10"/>
          </p:nvPr>
        </p:nvSpPr>
        <p:spPr>
          <a:xfrm>
            <a:off x="926757" y="1559113"/>
            <a:ext cx="7508116" cy="4889500"/>
          </a:xfrm>
        </p:spPr>
        <p:txBody>
          <a:bodyPr>
            <a:normAutofit/>
          </a:bodyPr>
          <a:lstStyle/>
          <a:p>
            <a:pPr marL="0" indent="0">
              <a:buNone/>
            </a:pPr>
            <a:endParaRPr lang="pt-BR" dirty="0">
              <a:solidFill>
                <a:srgbClr val="1D1DFF"/>
              </a:solidFill>
            </a:endParaRPr>
          </a:p>
          <a:p>
            <a:pPr marL="0" indent="0">
              <a:lnSpc>
                <a:spcPct val="125000"/>
              </a:lnSpc>
              <a:buNone/>
            </a:pPr>
            <a:r>
              <a:rPr lang="pt-BR" sz="2400" spc="-40" dirty="0">
                <a:solidFill>
                  <a:schemeClr val="tx1"/>
                </a:solidFill>
              </a:rPr>
              <a:t>A integração de fatos sobre a PrEP no atual currículo de treinamento de prevenção do HIV e outros currículos relevantes apoia a introdução da PrEP em uma série de contextos, como saúde básica, </a:t>
            </a:r>
            <a:r>
              <a:rPr lang="pt-BR" sz="2400" spc="-40" dirty="0" smtClean="0">
                <a:solidFill>
                  <a:schemeClr val="tx1"/>
                </a:solidFill>
              </a:rPr>
              <a:t>infecções </a:t>
            </a:r>
            <a:r>
              <a:rPr lang="pt-BR" sz="2400" spc="-40" dirty="0">
                <a:solidFill>
                  <a:schemeClr val="tx1"/>
                </a:solidFill>
              </a:rPr>
              <a:t>sexualmente transmissíveis </a:t>
            </a:r>
            <a:r>
              <a:rPr lang="pt-BR" sz="2400" spc="-40" dirty="0" smtClean="0">
                <a:solidFill>
                  <a:schemeClr val="tx1"/>
                </a:solidFill>
              </a:rPr>
              <a:t>(ISTs</a:t>
            </a:r>
            <a:r>
              <a:rPr lang="pt-BR" sz="2400" spc="-40" dirty="0">
                <a:solidFill>
                  <a:schemeClr val="tx1"/>
                </a:solidFill>
              </a:rPr>
              <a:t>) e serviços de saúde reprodutiva.</a:t>
            </a:r>
          </a:p>
        </p:txBody>
      </p:sp>
    </p:spTree>
    <p:extLst>
      <p:ext uri="{BB962C8B-B14F-4D97-AF65-F5344CB8AC3E}">
        <p14:creationId xmlns:p14="http://schemas.microsoft.com/office/powerpoint/2010/main" val="10458121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6970"/>
            <a:ext cx="8229600" cy="858838"/>
          </a:xfrm>
        </p:spPr>
        <p:txBody>
          <a:bodyPr>
            <a:normAutofit/>
          </a:bodyPr>
          <a:lstStyle/>
          <a:p>
            <a:r>
              <a:rPr lang="pt-BR" sz="4200" dirty="0"/>
              <a:t>Brainstorming em pequenos grupos </a:t>
            </a:r>
          </a:p>
        </p:txBody>
      </p:sp>
      <p:sp>
        <p:nvSpPr>
          <p:cNvPr id="3" name="Content Placeholder 2"/>
          <p:cNvSpPr>
            <a:spLocks noGrp="1"/>
          </p:cNvSpPr>
          <p:nvPr>
            <p:ph sz="quarter" idx="10"/>
          </p:nvPr>
        </p:nvSpPr>
        <p:spPr>
          <a:xfrm>
            <a:off x="457200" y="1746613"/>
            <a:ext cx="8342768" cy="4889500"/>
          </a:xfrm>
        </p:spPr>
        <p:txBody>
          <a:bodyPr>
            <a:normAutofit/>
          </a:bodyPr>
          <a:lstStyle/>
          <a:p>
            <a:pPr marL="365760" lvl="0" indent="-365760">
              <a:lnSpc>
                <a:spcPts val="2600"/>
              </a:lnSpc>
              <a:spcBef>
                <a:spcPts val="1800"/>
              </a:spcBef>
              <a:spcAft>
                <a:spcPts val="600"/>
              </a:spcAft>
            </a:pPr>
            <a:r>
              <a:rPr lang="pt-BR" sz="2000" spc="-60" dirty="0">
                <a:solidFill>
                  <a:schemeClr val="tx1"/>
                </a:solidFill>
              </a:rPr>
              <a:t>Fechem os manuais do participante.</a:t>
            </a:r>
          </a:p>
          <a:p>
            <a:pPr marL="365760" lvl="0" indent="-365760">
              <a:lnSpc>
                <a:spcPts val="2600"/>
              </a:lnSpc>
              <a:spcBef>
                <a:spcPts val="1800"/>
              </a:spcBef>
              <a:spcAft>
                <a:spcPts val="600"/>
              </a:spcAft>
            </a:pPr>
            <a:r>
              <a:rPr lang="pt-BR" sz="2000" spc="-60" dirty="0">
                <a:solidFill>
                  <a:schemeClr val="tx1"/>
                </a:solidFill>
              </a:rPr>
              <a:t>Com o seu grupo, discutam uma das seguintes perguntas:</a:t>
            </a:r>
          </a:p>
          <a:p>
            <a:pPr marL="731520" lvl="1" indent="-365760">
              <a:lnSpc>
                <a:spcPts val="2600"/>
              </a:lnSpc>
              <a:spcBef>
                <a:spcPts val="600"/>
              </a:spcBef>
              <a:buFont typeface="Wingdings" panose="05000000000000000000" pitchFamily="2" charset="2"/>
              <a:buChar char="§"/>
            </a:pPr>
            <a:r>
              <a:rPr lang="pt-BR" sz="2000" spc="-60" dirty="0">
                <a:solidFill>
                  <a:schemeClr val="tx1"/>
                </a:solidFill>
              </a:rPr>
              <a:t>1) Quais são algumas das razões comuns para baixa adesão? </a:t>
            </a:r>
            <a:r>
              <a:rPr sz="2000" dirty="0"/>
              <a:t/>
            </a:r>
            <a:br>
              <a:rPr sz="2000" dirty="0"/>
            </a:br>
            <a:r>
              <a:rPr lang="pt-BR" sz="2000" spc="-60" dirty="0">
                <a:solidFill>
                  <a:schemeClr val="tx1"/>
                </a:solidFill>
              </a:rPr>
              <a:t>Inclua tanto as razões associadas ao indivíduo e à medicação quanto as razões relacionadas ao sistema de saúde.</a:t>
            </a:r>
          </a:p>
          <a:p>
            <a:pPr marL="731520" lvl="1" indent="-365760">
              <a:lnSpc>
                <a:spcPts val="2600"/>
              </a:lnSpc>
              <a:spcBef>
                <a:spcPts val="600"/>
              </a:spcBef>
              <a:buFont typeface="Wingdings" panose="05000000000000000000" pitchFamily="2" charset="2"/>
              <a:buChar char="§"/>
            </a:pPr>
            <a:r>
              <a:rPr lang="pt-BR" sz="2000" spc="-60" dirty="0">
                <a:solidFill>
                  <a:schemeClr val="tx1"/>
                </a:solidFill>
              </a:rPr>
              <a:t>2) O que os provedores podem fazer para promover e apoiar a adesão? Incluam aconselhamento, chamadas de lembrete e outras atividades.</a:t>
            </a:r>
          </a:p>
          <a:p>
            <a:pPr marL="365760" lvl="0" indent="-365760">
              <a:lnSpc>
                <a:spcPts val="2600"/>
              </a:lnSpc>
              <a:spcBef>
                <a:spcPts val="1800"/>
              </a:spcBef>
              <a:spcAft>
                <a:spcPts val="600"/>
              </a:spcAft>
            </a:pPr>
            <a:r>
              <a:rPr lang="pt-BR" sz="2000" spc="-60" dirty="0">
                <a:solidFill>
                  <a:schemeClr val="tx1"/>
                </a:solidFill>
              </a:rPr>
              <a:t>Escolham um membro do grupo para registrar perguntas em uma folha de caderno.</a:t>
            </a:r>
          </a:p>
          <a:p>
            <a:pPr marL="365760" lvl="0" indent="-365760">
              <a:lnSpc>
                <a:spcPts val="2600"/>
              </a:lnSpc>
              <a:spcBef>
                <a:spcPts val="1800"/>
              </a:spcBef>
              <a:spcAft>
                <a:spcPts val="600"/>
              </a:spcAft>
            </a:pPr>
            <a:r>
              <a:rPr lang="pt-BR" sz="2000" i="1" spc="-60" dirty="0">
                <a:solidFill>
                  <a:schemeClr val="tx1"/>
                </a:solidFill>
              </a:rPr>
              <a:t>Vocês terão 10 minutos para trabalhar.</a:t>
            </a:r>
          </a:p>
          <a:p>
            <a:pPr>
              <a:buFont typeface="Arial"/>
              <a:buChar char="•"/>
            </a:pPr>
            <a:endParaRPr lang="pt-BR" dirty="0"/>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110</a:t>
            </a:fld>
            <a:endParaRPr lang="pt-BR" dirty="0"/>
          </a:p>
        </p:txBody>
      </p:sp>
      <p:pic>
        <p:nvPicPr>
          <p:cNvPr id="6" name="Picture 5" descr="noun_people group_1150872_000000.png"/>
          <p:cNvPicPr>
            <a:picLocks noChangeAspect="1"/>
          </p:cNvPicPr>
          <p:nvPr/>
        </p:nvPicPr>
        <p:blipFill>
          <a:blip r:embed="rId3">
            <a:alphaModFix amt="35000"/>
            <a:duotone>
              <a:schemeClr val="accent3">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7290261" y="1540528"/>
            <a:ext cx="1710267" cy="1710267"/>
          </a:xfrm>
          <a:prstGeom prst="rect">
            <a:avLst/>
          </a:prstGeom>
        </p:spPr>
      </p:pic>
    </p:spTree>
    <p:extLst>
      <p:ext uri="{BB962C8B-B14F-4D97-AF65-F5344CB8AC3E}">
        <p14:creationId xmlns:p14="http://schemas.microsoft.com/office/powerpoint/2010/main" val="1322791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084" y="305625"/>
            <a:ext cx="8671110" cy="858838"/>
          </a:xfrm>
        </p:spPr>
        <p:txBody>
          <a:bodyPr>
            <a:noAutofit/>
          </a:bodyPr>
          <a:lstStyle/>
          <a:p>
            <a:pPr>
              <a:lnSpc>
                <a:spcPct val="70000"/>
              </a:lnSpc>
            </a:pPr>
            <a:r>
              <a:rPr lang="pt-BR" sz="4200" dirty="0"/>
              <a:t>Compreendendo a adesão</a:t>
            </a:r>
          </a:p>
        </p:txBody>
      </p:sp>
      <p:graphicFrame>
        <p:nvGraphicFramePr>
          <p:cNvPr id="6" name="Diagram 5"/>
          <p:cNvGraphicFramePr/>
          <p:nvPr>
            <p:extLst>
              <p:ext uri="{D42A27DB-BD31-4B8C-83A1-F6EECF244321}">
                <p14:modId xmlns:p14="http://schemas.microsoft.com/office/powerpoint/2010/main" val="1931712098"/>
              </p:ext>
            </p:extLst>
          </p:nvPr>
        </p:nvGraphicFramePr>
        <p:xfrm>
          <a:off x="336084" y="1818167"/>
          <a:ext cx="8671112" cy="4903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111</a:t>
            </a:fld>
            <a:endParaRPr lang="pt-BR" dirty="0"/>
          </a:p>
        </p:txBody>
      </p:sp>
      <p:sp>
        <p:nvSpPr>
          <p:cNvPr id="3" name="TextBox 2"/>
          <p:cNvSpPr txBox="1"/>
          <p:nvPr/>
        </p:nvSpPr>
        <p:spPr>
          <a:xfrm>
            <a:off x="336083" y="1370050"/>
            <a:ext cx="8671111" cy="461665"/>
          </a:xfrm>
          <a:prstGeom prst="rect">
            <a:avLst/>
          </a:prstGeom>
          <a:noFill/>
        </p:spPr>
        <p:txBody>
          <a:bodyPr wrap="square" rtlCol="0">
            <a:spAutoFit/>
          </a:bodyPr>
          <a:lstStyle/>
          <a:p>
            <a:pPr algn="ctr">
              <a:spcAft>
                <a:spcPts val="200"/>
              </a:spcAft>
            </a:pPr>
            <a:r>
              <a:rPr lang="pt-BR" sz="2400" b="1" dirty="0">
                <a:latin typeface="Garamond"/>
              </a:rPr>
              <a:t>Razões comuns para baixa adesão à TARV</a:t>
            </a:r>
          </a:p>
        </p:txBody>
      </p:sp>
      <p:graphicFrame>
        <p:nvGraphicFramePr>
          <p:cNvPr id="9" name="Table 8">
            <a:extLst>
              <a:ext uri="{FF2B5EF4-FFF2-40B4-BE49-F238E27FC236}">
                <a16:creationId xmlns:a16="http://schemas.microsoft.com/office/drawing/2014/main" xmlns="" id="{EF33D063-8914-47C8-9619-A43E32425821}"/>
              </a:ext>
            </a:extLst>
          </p:cNvPr>
          <p:cNvGraphicFramePr>
            <a:graphicFrameLocks noGrp="1"/>
          </p:cNvGraphicFramePr>
          <p:nvPr>
            <p:extLst>
              <p:ext uri="{D42A27DB-BD31-4B8C-83A1-F6EECF244321}">
                <p14:modId xmlns:p14="http://schemas.microsoft.com/office/powerpoint/2010/main" val="3556231474"/>
              </p:ext>
            </p:extLst>
          </p:nvPr>
        </p:nvGraphicFramePr>
        <p:xfrm>
          <a:off x="481914" y="1772290"/>
          <a:ext cx="8414951" cy="5089763"/>
        </p:xfrm>
        <a:graphic>
          <a:graphicData uri="http://schemas.openxmlformats.org/drawingml/2006/table">
            <a:tbl>
              <a:tblPr firstRow="1" bandRow="1">
                <a:tableStyleId>{5C22544A-7EE6-4342-B048-85BDC9FD1C3A}</a:tableStyleId>
              </a:tblPr>
              <a:tblGrid>
                <a:gridCol w="3941805">
                  <a:extLst>
                    <a:ext uri="{9D8B030D-6E8A-4147-A177-3AD203B41FA5}">
                      <a16:colId xmlns:a16="http://schemas.microsoft.com/office/drawing/2014/main" xmlns="" val="3947042277"/>
                    </a:ext>
                  </a:extLst>
                </a:gridCol>
                <a:gridCol w="2310713">
                  <a:extLst>
                    <a:ext uri="{9D8B030D-6E8A-4147-A177-3AD203B41FA5}">
                      <a16:colId xmlns:a16="http://schemas.microsoft.com/office/drawing/2014/main" xmlns="" val="2766999970"/>
                    </a:ext>
                  </a:extLst>
                </a:gridCol>
                <a:gridCol w="2162433">
                  <a:extLst>
                    <a:ext uri="{9D8B030D-6E8A-4147-A177-3AD203B41FA5}">
                      <a16:colId xmlns:a16="http://schemas.microsoft.com/office/drawing/2014/main" xmlns="" val="699210827"/>
                    </a:ext>
                  </a:extLst>
                </a:gridCol>
              </a:tblGrid>
              <a:tr h="389114">
                <a:tc>
                  <a:txBody>
                    <a:bodyPr/>
                    <a:lstStyle/>
                    <a:p>
                      <a:pPr algn="ctr"/>
                      <a:r>
                        <a:rPr lang="en-US" sz="1600" dirty="0">
                          <a:solidFill>
                            <a:schemeClr val="tx1"/>
                          </a:solidFill>
                        </a:rPr>
                        <a:t>Fatores individuais</a:t>
                      </a:r>
                    </a:p>
                  </a:txBody>
                  <a:tcPr anchor="ctr">
                    <a:lnR w="5715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rgbClr val="94D600"/>
                    </a:solidFill>
                  </a:tcPr>
                </a:tc>
                <a:tc>
                  <a:txBody>
                    <a:bodyPr/>
                    <a:lstStyle/>
                    <a:p>
                      <a:pPr algn="ctr"/>
                      <a:r>
                        <a:rPr lang="en-US" sz="1600" spc="-50" baseline="0" dirty="0">
                          <a:solidFill>
                            <a:schemeClr val="tx1"/>
                          </a:solidFill>
                        </a:rPr>
                        <a:t>Fatores </a:t>
                      </a:r>
                      <a:r>
                        <a:rPr lang="en-US" sz="1600" spc="-50" baseline="0" dirty="0" err="1">
                          <a:solidFill>
                            <a:schemeClr val="tx1"/>
                          </a:solidFill>
                        </a:rPr>
                        <a:t>relacionados</a:t>
                      </a:r>
                      <a:r>
                        <a:rPr lang="en-US" sz="1600" spc="-50" baseline="0" dirty="0">
                          <a:solidFill>
                            <a:schemeClr val="tx1"/>
                          </a:solidFill>
                        </a:rPr>
                        <a:t> </a:t>
                      </a:r>
                      <a:br>
                        <a:rPr lang="en-US" sz="1600" spc="-50" baseline="0" dirty="0">
                          <a:solidFill>
                            <a:schemeClr val="tx1"/>
                          </a:solidFill>
                        </a:rPr>
                      </a:br>
                      <a:r>
                        <a:rPr lang="en-US" sz="1600" spc="-50" baseline="0" dirty="0">
                          <a:solidFill>
                            <a:schemeClr val="tx1"/>
                          </a:solidFill>
                        </a:rPr>
                        <a:t>à medicação</a:t>
                      </a:r>
                    </a:p>
                  </a:txBody>
                  <a:tcPr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rgbClr val="94D600"/>
                    </a:solidFill>
                  </a:tcPr>
                </a:tc>
                <a:tc>
                  <a:txBody>
                    <a:bodyPr/>
                    <a:lstStyle/>
                    <a:p>
                      <a:pPr algn="ctr"/>
                      <a:r>
                        <a:rPr lang="en-US" sz="1600" spc="-50" baseline="0" dirty="0">
                          <a:solidFill>
                            <a:schemeClr val="tx1"/>
                          </a:solidFill>
                        </a:rPr>
                        <a:t>Fatores </a:t>
                      </a:r>
                      <a:r>
                        <a:rPr lang="en-US" sz="1600" spc="-50" baseline="0" dirty="0" err="1">
                          <a:solidFill>
                            <a:schemeClr val="tx1"/>
                          </a:solidFill>
                        </a:rPr>
                        <a:t>relacionados</a:t>
                      </a:r>
                      <a:r>
                        <a:rPr lang="en-US" sz="1600" spc="-50" baseline="0" dirty="0">
                          <a:solidFill>
                            <a:schemeClr val="tx1"/>
                          </a:solidFill>
                        </a:rPr>
                        <a:t> </a:t>
                      </a:r>
                      <a:br>
                        <a:rPr lang="en-US" sz="1600" spc="-50" baseline="0" dirty="0">
                          <a:solidFill>
                            <a:schemeClr val="tx1"/>
                          </a:solidFill>
                        </a:rPr>
                      </a:br>
                      <a:r>
                        <a:rPr lang="en-US" sz="1600" spc="-50" baseline="0" dirty="0">
                          <a:solidFill>
                            <a:schemeClr val="tx1"/>
                          </a:solidFill>
                        </a:rPr>
                        <a:t>à unidade</a:t>
                      </a:r>
                    </a:p>
                  </a:txBody>
                  <a:tcPr anchor="ctr">
                    <a:lnL w="57150" cap="flat" cmpd="sng" algn="ctr">
                      <a:solidFill>
                        <a:schemeClr val="bg1"/>
                      </a:solidFill>
                      <a:prstDash val="solid"/>
                      <a:round/>
                      <a:headEnd type="none" w="med" len="med"/>
                      <a:tailEnd type="none" w="med" len="med"/>
                    </a:lnL>
                    <a:lnB w="57150" cap="flat" cmpd="sng" algn="ctr">
                      <a:solidFill>
                        <a:schemeClr val="bg1"/>
                      </a:solidFill>
                      <a:prstDash val="solid"/>
                      <a:round/>
                      <a:headEnd type="none" w="med" len="med"/>
                      <a:tailEnd type="none" w="med" len="med"/>
                    </a:lnB>
                    <a:solidFill>
                      <a:srgbClr val="94D600"/>
                    </a:solidFill>
                  </a:tcPr>
                </a:tc>
                <a:extLst>
                  <a:ext uri="{0D108BD9-81ED-4DB2-BD59-A6C34878D82A}">
                    <a16:rowId xmlns:a16="http://schemas.microsoft.com/office/drawing/2014/main" xmlns="" val="1119205561"/>
                  </a:ext>
                </a:extLst>
              </a:tr>
              <a:tr h="4510643">
                <a:tc>
                  <a:txBody>
                    <a:bodyPr/>
                    <a:lstStyle/>
                    <a:p>
                      <a:pPr marL="182880" lvl="0" indent="-182880">
                        <a:lnSpc>
                          <a:spcPts val="2600"/>
                        </a:lnSpc>
                        <a:spcBef>
                          <a:spcPts val="0"/>
                        </a:spcBef>
                        <a:spcAft>
                          <a:spcPts val="200"/>
                        </a:spcAft>
                        <a:buFont typeface="Arial" panose="020B0604020202020204" pitchFamily="34" charset="0"/>
                        <a:buChar char="•"/>
                      </a:pPr>
                      <a:r>
                        <a:rPr lang="pt-BR" sz="1800" spc="-50" baseline="0" dirty="0">
                          <a:solidFill>
                            <a:schemeClr val="tx1"/>
                          </a:solidFill>
                          <a:latin typeface="Garamond"/>
                        </a:rPr>
                        <a:t>Esquecimento de doses</a:t>
                      </a:r>
                    </a:p>
                    <a:p>
                      <a:pPr marL="182880" lvl="0" indent="-182880">
                        <a:lnSpc>
                          <a:spcPts val="2600"/>
                        </a:lnSpc>
                        <a:spcBef>
                          <a:spcPts val="0"/>
                        </a:spcBef>
                        <a:spcAft>
                          <a:spcPts val="200"/>
                        </a:spcAft>
                        <a:buFont typeface="Arial" panose="020B0604020202020204" pitchFamily="34" charset="0"/>
                        <a:buChar char="•"/>
                      </a:pPr>
                      <a:r>
                        <a:rPr lang="pt-BR" sz="1800" spc="-50" baseline="0" dirty="0">
                          <a:solidFill>
                            <a:schemeClr val="tx1"/>
                          </a:solidFill>
                          <a:latin typeface="Garamond"/>
                        </a:rPr>
                        <a:t>Estar longe de casa</a:t>
                      </a:r>
                    </a:p>
                    <a:p>
                      <a:pPr marL="182880" lvl="0" indent="-182880">
                        <a:lnSpc>
                          <a:spcPts val="2600"/>
                        </a:lnSpc>
                        <a:spcBef>
                          <a:spcPts val="0"/>
                        </a:spcBef>
                        <a:spcAft>
                          <a:spcPts val="200"/>
                        </a:spcAft>
                        <a:buFont typeface="Arial" panose="020B0604020202020204" pitchFamily="34" charset="0"/>
                        <a:buChar char="•"/>
                      </a:pPr>
                      <a:r>
                        <a:rPr lang="pt-BR" sz="1800" spc="-50" baseline="0" dirty="0">
                          <a:solidFill>
                            <a:schemeClr val="tx1"/>
                          </a:solidFill>
                          <a:latin typeface="Garamond"/>
                        </a:rPr>
                        <a:t>Mudanças nas rotinas diárias</a:t>
                      </a:r>
                    </a:p>
                    <a:p>
                      <a:pPr marL="182880" lvl="0" indent="-182880">
                        <a:lnSpc>
                          <a:spcPts val="2600"/>
                        </a:lnSpc>
                        <a:spcBef>
                          <a:spcPts val="0"/>
                        </a:spcBef>
                        <a:spcAft>
                          <a:spcPts val="200"/>
                        </a:spcAft>
                        <a:buFont typeface="Arial" panose="020B0604020202020204" pitchFamily="34" charset="0"/>
                        <a:buChar char="•"/>
                      </a:pPr>
                      <a:r>
                        <a:rPr lang="pt-BR" sz="1800" spc="-50" baseline="0" dirty="0">
                          <a:solidFill>
                            <a:schemeClr val="tx1"/>
                          </a:solidFill>
                          <a:latin typeface="Garamond"/>
                        </a:rPr>
                        <a:t>Depressão ou outra doença</a:t>
                      </a:r>
                    </a:p>
                    <a:p>
                      <a:pPr marL="182880" lvl="0" indent="-182880">
                        <a:lnSpc>
                          <a:spcPts val="2600"/>
                        </a:lnSpc>
                        <a:spcBef>
                          <a:spcPts val="0"/>
                        </a:spcBef>
                        <a:spcAft>
                          <a:spcPts val="200"/>
                        </a:spcAft>
                        <a:buFont typeface="Arial" panose="020B0604020202020204" pitchFamily="34" charset="0"/>
                        <a:buChar char="•"/>
                      </a:pPr>
                      <a:r>
                        <a:rPr lang="pt-BR" sz="1800" spc="-50" baseline="0" dirty="0">
                          <a:solidFill>
                            <a:schemeClr val="tx1"/>
                          </a:solidFill>
                          <a:latin typeface="Garamond"/>
                        </a:rPr>
                        <a:t>Compreensão limitada dos benefícios do tratamento</a:t>
                      </a:r>
                    </a:p>
                    <a:p>
                      <a:pPr marL="182880" lvl="0" indent="-182880">
                        <a:lnSpc>
                          <a:spcPts val="2600"/>
                        </a:lnSpc>
                        <a:spcBef>
                          <a:spcPts val="0"/>
                        </a:spcBef>
                        <a:spcAft>
                          <a:spcPts val="200"/>
                        </a:spcAft>
                        <a:buFont typeface="Arial" panose="020B0604020202020204" pitchFamily="34" charset="0"/>
                        <a:buChar char="•"/>
                      </a:pPr>
                      <a:r>
                        <a:rPr lang="pt-BR" sz="1800" spc="-50" baseline="0" dirty="0">
                          <a:solidFill>
                            <a:schemeClr val="tx1"/>
                          </a:solidFill>
                          <a:latin typeface="Garamond"/>
                        </a:rPr>
                        <a:t>Falta de interesse ou desejo de</a:t>
                      </a:r>
                      <a:r>
                        <a:rPr sz="1400" dirty="0"/>
                        <a:t/>
                      </a:r>
                      <a:br>
                        <a:rPr sz="1400" dirty="0"/>
                      </a:br>
                      <a:r>
                        <a:rPr lang="pt-BR" sz="1800" spc="-50" baseline="0" dirty="0">
                          <a:solidFill>
                            <a:schemeClr val="tx1"/>
                          </a:solidFill>
                          <a:latin typeface="Garamond"/>
                        </a:rPr>
                        <a:t>tomar os medicamentos</a:t>
                      </a:r>
                    </a:p>
                    <a:p>
                      <a:pPr marL="182880" lvl="0" indent="-182880">
                        <a:lnSpc>
                          <a:spcPts val="2600"/>
                        </a:lnSpc>
                        <a:spcBef>
                          <a:spcPts val="0"/>
                        </a:spcBef>
                        <a:spcAft>
                          <a:spcPts val="200"/>
                        </a:spcAft>
                        <a:buFont typeface="Arial" panose="020B0604020202020204" pitchFamily="34" charset="0"/>
                        <a:buChar char="•"/>
                      </a:pPr>
                      <a:r>
                        <a:rPr lang="pt-BR" sz="1800" spc="-50" baseline="0" dirty="0">
                          <a:solidFill>
                            <a:schemeClr val="tx1"/>
                          </a:solidFill>
                          <a:latin typeface="Garamond"/>
                        </a:rPr>
                        <a:t>Uso de substâncias ou álcool</a:t>
                      </a:r>
                    </a:p>
                    <a:p>
                      <a:pPr marL="182880" lvl="0" indent="-182880">
                        <a:lnSpc>
                          <a:spcPts val="2600"/>
                        </a:lnSpc>
                        <a:spcBef>
                          <a:spcPts val="0"/>
                        </a:spcBef>
                        <a:spcAft>
                          <a:spcPts val="200"/>
                        </a:spcAft>
                        <a:buFont typeface="Arial" panose="020B0604020202020204" pitchFamily="34" charset="0"/>
                        <a:buChar char="•"/>
                      </a:pPr>
                      <a:r>
                        <a:rPr lang="pt-BR" sz="1800" spc="-70" baseline="0" dirty="0">
                          <a:solidFill>
                            <a:schemeClr val="tx1"/>
                          </a:solidFill>
                          <a:latin typeface="Garamond"/>
                        </a:rPr>
                        <a:t>Ausência de ambiente de apoio</a:t>
                      </a:r>
                    </a:p>
                    <a:p>
                      <a:pPr marL="182880" lvl="0" indent="-182880">
                        <a:lnSpc>
                          <a:spcPts val="2600"/>
                        </a:lnSpc>
                        <a:spcBef>
                          <a:spcPts val="0"/>
                        </a:spcBef>
                        <a:spcAft>
                          <a:spcPts val="200"/>
                        </a:spcAft>
                        <a:buFont typeface="Arial" panose="020B0604020202020204" pitchFamily="34" charset="0"/>
                        <a:buChar char="•"/>
                      </a:pPr>
                      <a:r>
                        <a:rPr lang="pt-BR" sz="1800" spc="-70" baseline="0" dirty="0">
                          <a:solidFill>
                            <a:schemeClr val="tx1"/>
                          </a:solidFill>
                          <a:latin typeface="Garamond"/>
                        </a:rPr>
                        <a:t>Medo de estigma e discriminação</a:t>
                      </a:r>
                      <a:endParaRPr lang="pt-BR" sz="1800" spc="-70" baseline="0" dirty="0">
                        <a:solidFill>
                          <a:schemeClr val="tx1"/>
                        </a:solidFill>
                      </a:endParaRPr>
                    </a:p>
                  </a:txBody>
                  <a:tcP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solidFill>
                      <a:srgbClr val="F3FFD9"/>
                    </a:solidFill>
                  </a:tcPr>
                </a:tc>
                <a:tc>
                  <a:txBody>
                    <a:bodyPr/>
                    <a:lstStyle/>
                    <a:p>
                      <a:pPr marL="182880" lvl="0" indent="-182880">
                        <a:lnSpc>
                          <a:spcPts val="2600"/>
                        </a:lnSpc>
                        <a:spcBef>
                          <a:spcPts val="0"/>
                        </a:spcBef>
                        <a:spcAft>
                          <a:spcPts val="200"/>
                        </a:spcAft>
                        <a:buFont typeface="Arial" panose="020B0604020202020204" pitchFamily="34" charset="0"/>
                        <a:buChar char="•"/>
                      </a:pPr>
                      <a:r>
                        <a:rPr lang="pt-BR" sz="1800" spc="-50" baseline="0" dirty="0">
                          <a:solidFill>
                            <a:schemeClr val="tx1"/>
                          </a:solidFill>
                          <a:latin typeface="Garamond"/>
                        </a:rPr>
                        <a:t>Eventos adversos</a:t>
                      </a:r>
                    </a:p>
                    <a:p>
                      <a:pPr marL="182880" lvl="0" indent="-182880">
                        <a:lnSpc>
                          <a:spcPts val="2600"/>
                        </a:lnSpc>
                        <a:spcBef>
                          <a:spcPts val="0"/>
                        </a:spcBef>
                        <a:spcAft>
                          <a:spcPts val="200"/>
                        </a:spcAft>
                        <a:buFont typeface="Arial" panose="020B0604020202020204" pitchFamily="34" charset="0"/>
                        <a:buChar char="•"/>
                      </a:pPr>
                      <a:r>
                        <a:rPr lang="pt-BR" sz="1800" spc="-50" baseline="0" dirty="0">
                          <a:solidFill>
                            <a:schemeClr val="tx1"/>
                          </a:solidFill>
                          <a:latin typeface="Garamond"/>
                        </a:rPr>
                        <a:t>Número de comprimidos</a:t>
                      </a:r>
                    </a:p>
                    <a:p>
                      <a:pPr marL="182880" marR="0" lvl="0" indent="-182880" algn="l" defTabSz="914400" rtl="0" eaLnBrk="1" fontAlgn="auto" latinLnBrk="0" hangingPunct="1">
                        <a:lnSpc>
                          <a:spcPts val="2600"/>
                        </a:lnSpc>
                        <a:spcBef>
                          <a:spcPts val="0"/>
                        </a:spcBef>
                        <a:spcAft>
                          <a:spcPts val="200"/>
                        </a:spcAft>
                        <a:buClrTx/>
                        <a:buSzTx/>
                        <a:buFont typeface="Arial" panose="020B0604020202020204" pitchFamily="34" charset="0"/>
                        <a:buChar char="•"/>
                        <a:tabLst/>
                        <a:defRPr/>
                      </a:pPr>
                      <a:r>
                        <a:rPr lang="pt-BR" sz="1800" spc="-50" baseline="0" dirty="0">
                          <a:solidFill>
                            <a:schemeClr val="tx1"/>
                          </a:solidFill>
                          <a:latin typeface="Garamond"/>
                        </a:rPr>
                        <a:t>Complexidade dos regimes posológicos</a:t>
                      </a:r>
                    </a:p>
                    <a:p>
                      <a:pPr marL="182880" lvl="0" indent="-182880">
                        <a:lnSpc>
                          <a:spcPts val="2600"/>
                        </a:lnSpc>
                        <a:spcBef>
                          <a:spcPts val="0"/>
                        </a:spcBef>
                        <a:spcAft>
                          <a:spcPts val="200"/>
                        </a:spcAft>
                        <a:buFont typeface="Arial" panose="020B0604020202020204" pitchFamily="34" charset="0"/>
                        <a:buChar char="•"/>
                      </a:pPr>
                      <a:r>
                        <a:rPr lang="pt-BR" sz="1800" spc="-50" baseline="0" dirty="0">
                          <a:solidFill>
                            <a:schemeClr val="tx1"/>
                          </a:solidFill>
                          <a:latin typeface="Garamond"/>
                        </a:rPr>
                        <a:t>Restrições alimentares</a:t>
                      </a:r>
                    </a:p>
                    <a:p>
                      <a:pPr marL="182880" lvl="0" indent="-182880">
                        <a:lnSpc>
                          <a:spcPts val="2600"/>
                        </a:lnSpc>
                        <a:spcBef>
                          <a:spcPts val="0"/>
                        </a:spcBef>
                        <a:spcAft>
                          <a:spcPts val="200"/>
                        </a:spcAft>
                        <a:buFont typeface="Arial" panose="020B0604020202020204" pitchFamily="34" charset="0"/>
                        <a:buChar char="•"/>
                      </a:pPr>
                      <a:r>
                        <a:rPr lang="pt-BR" sz="1800" kern="1200" spc="-50" baseline="0" dirty="0">
                          <a:solidFill>
                            <a:schemeClr val="tx1"/>
                          </a:solidFill>
                          <a:latin typeface="Garamond"/>
                        </a:rPr>
                        <a:t>Ao contrário da TARV, a PrEP requer tomar apenas um comprimido por dia e não exige restrições alimentares.</a:t>
                      </a:r>
                      <a:endParaRPr lang="pt-BR" sz="1800" kern="1200" spc="-50" baseline="0" dirty="0">
                        <a:solidFill>
                          <a:schemeClr val="tx1"/>
                        </a:solidFill>
                        <a:latin typeface="Garamond"/>
                        <a:ea typeface="+mn-ea"/>
                      </a:endParaRPr>
                    </a:p>
                  </a:txBody>
                  <a:tcP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solidFill>
                      <a:srgbClr val="F3FFD9"/>
                    </a:solidFill>
                  </a:tcPr>
                </a:tc>
                <a:tc>
                  <a:txBody>
                    <a:bodyPr/>
                    <a:lstStyle/>
                    <a:p>
                      <a:pPr marL="182880" lvl="0" indent="-182880">
                        <a:lnSpc>
                          <a:spcPts val="2600"/>
                        </a:lnSpc>
                        <a:spcBef>
                          <a:spcPts val="0"/>
                        </a:spcBef>
                        <a:spcAft>
                          <a:spcPts val="200"/>
                        </a:spcAft>
                        <a:buFont typeface="Arial" panose="020B0604020202020204" pitchFamily="34" charset="0"/>
                        <a:buChar char="•"/>
                      </a:pPr>
                      <a:r>
                        <a:rPr lang="pt-BR" sz="1800" spc="-50" dirty="0">
                          <a:solidFill>
                            <a:schemeClr val="tx1"/>
                          </a:solidFill>
                          <a:latin typeface="Garamond"/>
                        </a:rPr>
                        <a:t>Distância dos serviços de saúde</a:t>
                      </a:r>
                    </a:p>
                    <a:p>
                      <a:pPr marL="182880" lvl="0" indent="-182880">
                        <a:lnSpc>
                          <a:spcPts val="2600"/>
                        </a:lnSpc>
                        <a:spcBef>
                          <a:spcPts val="0"/>
                        </a:spcBef>
                        <a:spcAft>
                          <a:spcPts val="200"/>
                        </a:spcAft>
                        <a:buFont typeface="Arial" panose="020B0604020202020204" pitchFamily="34" charset="0"/>
                        <a:buChar char="•"/>
                      </a:pPr>
                      <a:r>
                        <a:rPr lang="pt-BR" sz="1800" spc="-50" dirty="0">
                          <a:solidFill>
                            <a:schemeClr val="tx1"/>
                          </a:solidFill>
                          <a:latin typeface="Garamond"/>
                        </a:rPr>
                        <a:t>Acesso a farmácias</a:t>
                      </a:r>
                    </a:p>
                    <a:p>
                      <a:pPr marL="182880" lvl="0" indent="-182880">
                        <a:lnSpc>
                          <a:spcPts val="2600"/>
                        </a:lnSpc>
                        <a:spcBef>
                          <a:spcPts val="0"/>
                        </a:spcBef>
                        <a:spcAft>
                          <a:spcPts val="200"/>
                        </a:spcAft>
                        <a:buFont typeface="Arial" panose="020B0604020202020204" pitchFamily="34" charset="0"/>
                        <a:buChar char="•"/>
                      </a:pPr>
                      <a:r>
                        <a:rPr lang="pt-BR" sz="1800" spc="-50" dirty="0">
                          <a:solidFill>
                            <a:schemeClr val="tx1"/>
                          </a:solidFill>
                          <a:latin typeface="Garamond"/>
                        </a:rPr>
                        <a:t>Longos tempos de espera para receber atendimento e obter refis</a:t>
                      </a:r>
                    </a:p>
                    <a:p>
                      <a:pPr marL="182880" lvl="0" indent="-182880">
                        <a:lnSpc>
                          <a:spcPts val="2600"/>
                        </a:lnSpc>
                        <a:spcBef>
                          <a:spcPts val="0"/>
                        </a:spcBef>
                        <a:spcAft>
                          <a:spcPts val="200"/>
                        </a:spcAft>
                        <a:buFont typeface="Arial" panose="020B0604020202020204" pitchFamily="34" charset="0"/>
                        <a:buChar char="•"/>
                      </a:pPr>
                      <a:r>
                        <a:rPr lang="pt-BR" sz="1800" spc="-50" dirty="0">
                          <a:solidFill>
                            <a:schemeClr val="tx1"/>
                          </a:solidFill>
                          <a:latin typeface="Garamond"/>
                        </a:rPr>
                        <a:t>Ônus dos custos diretos e indiretos do tratamento</a:t>
                      </a:r>
                      <a:endParaRPr lang="pt-BR" sz="1800" spc="-50" baseline="0" dirty="0">
                        <a:solidFill>
                          <a:schemeClr val="tx1"/>
                        </a:solidFill>
                        <a:latin typeface="Garamond"/>
                        <a:cs typeface="Garamond"/>
                      </a:endParaRPr>
                    </a:p>
                    <a:p>
                      <a:pPr marL="182880" indent="-182880">
                        <a:lnSpc>
                          <a:spcPts val="2600"/>
                        </a:lnSpc>
                        <a:spcBef>
                          <a:spcPts val="0"/>
                        </a:spcBef>
                        <a:spcAft>
                          <a:spcPts val="200"/>
                        </a:spcAft>
                      </a:pPr>
                      <a:endParaRPr lang="pt-BR" sz="1800" spc="-50" dirty="0">
                        <a:solidFill>
                          <a:schemeClr val="tx1"/>
                        </a:solidFill>
                      </a:endParaRPr>
                    </a:p>
                  </a:txBody>
                  <a:tcP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solidFill>
                      <a:srgbClr val="F3FFD9"/>
                    </a:solidFill>
                  </a:tcPr>
                </a:tc>
                <a:extLst>
                  <a:ext uri="{0D108BD9-81ED-4DB2-BD59-A6C34878D82A}">
                    <a16:rowId xmlns:a16="http://schemas.microsoft.com/office/drawing/2014/main" xmlns="" val="1078951200"/>
                  </a:ext>
                </a:extLst>
              </a:tr>
            </a:tbl>
          </a:graphicData>
        </a:graphic>
      </p:graphicFrame>
    </p:spTree>
    <p:extLst>
      <p:ext uri="{BB962C8B-B14F-4D97-AF65-F5344CB8AC3E}">
        <p14:creationId xmlns:p14="http://schemas.microsoft.com/office/powerpoint/2010/main" val="16168780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0034"/>
            <a:ext cx="8229600" cy="858838"/>
          </a:xfrm>
        </p:spPr>
        <p:txBody>
          <a:bodyPr>
            <a:noAutofit/>
          </a:bodyPr>
          <a:lstStyle/>
          <a:p>
            <a:pPr>
              <a:lnSpc>
                <a:spcPts val="4800"/>
              </a:lnSpc>
            </a:pPr>
            <a:r>
              <a:rPr lang="pt-BR" sz="4200" dirty="0"/>
              <a:t>Entendendo a não adesão:</a:t>
            </a:r>
            <a:r>
              <a:t/>
            </a:r>
            <a:br/>
            <a:r>
              <a:rPr lang="pt-BR" sz="4200" dirty="0"/>
              <a:t>Voluntária vs. involuntária</a:t>
            </a:r>
          </a:p>
        </p:txBody>
      </p:sp>
      <p:graphicFrame>
        <p:nvGraphicFramePr>
          <p:cNvPr id="7" name="Table 6"/>
          <p:cNvGraphicFramePr>
            <a:graphicFrameLocks noGrp="1"/>
          </p:cNvGraphicFramePr>
          <p:nvPr>
            <p:extLst>
              <p:ext uri="{D42A27DB-BD31-4B8C-83A1-F6EECF244321}">
                <p14:modId xmlns:p14="http://schemas.microsoft.com/office/powerpoint/2010/main" val="2069576183"/>
              </p:ext>
            </p:extLst>
          </p:nvPr>
        </p:nvGraphicFramePr>
        <p:xfrm>
          <a:off x="457200" y="1595850"/>
          <a:ext cx="8456538" cy="4741622"/>
        </p:xfrm>
        <a:graphic>
          <a:graphicData uri="http://schemas.openxmlformats.org/drawingml/2006/table">
            <a:tbl>
              <a:tblPr firstRow="1" bandRow="1">
                <a:tableStyleId>{5C22544A-7EE6-4342-B048-85BDC9FD1C3A}</a:tableStyleId>
              </a:tblPr>
              <a:tblGrid>
                <a:gridCol w="3385774">
                  <a:extLst>
                    <a:ext uri="{9D8B030D-6E8A-4147-A177-3AD203B41FA5}">
                      <a16:colId xmlns:a16="http://schemas.microsoft.com/office/drawing/2014/main" xmlns="" val="20000"/>
                    </a:ext>
                  </a:extLst>
                </a:gridCol>
                <a:gridCol w="5070764">
                  <a:extLst>
                    <a:ext uri="{9D8B030D-6E8A-4147-A177-3AD203B41FA5}">
                      <a16:colId xmlns:a16="http://schemas.microsoft.com/office/drawing/2014/main" xmlns="" val="20001"/>
                    </a:ext>
                  </a:extLst>
                </a:gridCol>
              </a:tblGrid>
              <a:tr h="548640">
                <a:tc>
                  <a:txBody>
                    <a:bodyPr/>
                    <a:lstStyle/>
                    <a:p>
                      <a:pPr algn="ctr"/>
                      <a:r>
                        <a:rPr lang="pt-BR" sz="1600" dirty="0">
                          <a:solidFill>
                            <a:schemeClr val="tx1"/>
                          </a:solidFill>
                          <a:latin typeface="+mn-lt"/>
                        </a:rPr>
                        <a:t>Não adesão voluntária</a:t>
                      </a:r>
                      <a:endParaRPr lang="pt-BR" sz="1600" dirty="0">
                        <a:solidFill>
                          <a:schemeClr val="tx1"/>
                        </a:solidFill>
                        <a:latin typeface="+mn-lt"/>
                        <a:cs typeface="Garamond"/>
                      </a:endParaRPr>
                    </a:p>
                    <a:p>
                      <a:pPr algn="ctr"/>
                      <a:r>
                        <a:rPr lang="pt-BR" sz="1600" b="0" i="1" dirty="0">
                          <a:solidFill>
                            <a:schemeClr val="tx1"/>
                          </a:solidFill>
                          <a:latin typeface="Garamond"/>
                        </a:rPr>
                        <a:t>(intencionalmente pelo cliente)</a:t>
                      </a:r>
                      <a:endParaRPr lang="pt-BR" sz="1600" b="0" i="1" dirty="0">
                        <a:solidFill>
                          <a:schemeClr val="tx1"/>
                        </a:solidFill>
                        <a:latin typeface="Garamond"/>
                        <a:cs typeface="Garamond"/>
                      </a:endParaRPr>
                    </a:p>
                  </a:txBody>
                  <a:tcPr anchor="ctr">
                    <a:lnR w="5715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rgbClr val="94D600"/>
                    </a:solidFill>
                  </a:tcPr>
                </a:tc>
                <a:tc>
                  <a:txBody>
                    <a:bodyPr/>
                    <a:lstStyle/>
                    <a:p>
                      <a:pPr algn="ctr"/>
                      <a:r>
                        <a:rPr lang="pt-BR" sz="1600" dirty="0">
                          <a:solidFill>
                            <a:schemeClr val="tx1"/>
                          </a:solidFill>
                          <a:latin typeface="+mn-lt"/>
                        </a:rPr>
                        <a:t>Não adesão involuntária</a:t>
                      </a:r>
                    </a:p>
                    <a:p>
                      <a:pPr algn="ctr"/>
                      <a:r>
                        <a:rPr lang="pt-BR" sz="1600" b="0" i="1" baseline="0" dirty="0">
                          <a:solidFill>
                            <a:schemeClr val="tx1"/>
                          </a:solidFill>
                          <a:latin typeface="Garamond"/>
                        </a:rPr>
                        <a:t>(não intencionalmente pelo cliente)</a:t>
                      </a:r>
                    </a:p>
                  </a:txBody>
                  <a:tcPr anchor="ctr">
                    <a:lnL w="57150" cap="flat" cmpd="sng" algn="ctr">
                      <a:solidFill>
                        <a:schemeClr val="bg1"/>
                      </a:solidFill>
                      <a:prstDash val="solid"/>
                      <a:round/>
                      <a:headEnd type="none" w="med" len="med"/>
                      <a:tailEnd type="none" w="med" len="med"/>
                    </a:lnL>
                    <a:lnB w="57150" cap="flat" cmpd="sng" algn="ctr">
                      <a:solidFill>
                        <a:schemeClr val="bg1"/>
                      </a:solidFill>
                      <a:prstDash val="solid"/>
                      <a:round/>
                      <a:headEnd type="none" w="med" len="med"/>
                      <a:tailEnd type="none" w="med" len="med"/>
                    </a:lnB>
                    <a:solidFill>
                      <a:srgbClr val="94D600"/>
                    </a:solidFill>
                  </a:tcPr>
                </a:tc>
                <a:extLst>
                  <a:ext uri="{0D108BD9-81ED-4DB2-BD59-A6C34878D82A}">
                    <a16:rowId xmlns:a16="http://schemas.microsoft.com/office/drawing/2014/main" xmlns="" val="10000"/>
                  </a:ext>
                </a:extLst>
              </a:tr>
              <a:tr h="4162502">
                <a:tc>
                  <a:txBody>
                    <a:bodyPr/>
                    <a:lstStyle/>
                    <a:p>
                      <a:pPr marL="182880" indent="-182880">
                        <a:lnSpc>
                          <a:spcPts val="2400"/>
                        </a:lnSpc>
                        <a:spcBef>
                          <a:spcPts val="0"/>
                        </a:spcBef>
                        <a:spcAft>
                          <a:spcPts val="600"/>
                        </a:spcAft>
                        <a:buFont typeface="Arial"/>
                        <a:buChar char="•"/>
                      </a:pPr>
                      <a:r>
                        <a:rPr lang="pt-BR" sz="2200" spc="-40" dirty="0">
                          <a:solidFill>
                            <a:schemeClr val="tx1"/>
                          </a:solidFill>
                          <a:latin typeface="Garamond"/>
                        </a:rPr>
                        <a:t>Não convencido de que a PrEP é necessária</a:t>
                      </a:r>
                      <a:r>
                        <a:rPr lang="pt-BR" sz="2200" spc="-40" baseline="0" dirty="0">
                          <a:solidFill>
                            <a:schemeClr val="tx1"/>
                          </a:solidFill>
                          <a:effectLst/>
                          <a:latin typeface="Garamond"/>
                        </a:rPr>
                        <a:t>.</a:t>
                      </a:r>
                      <a:endParaRPr lang="pt-BR" sz="2200" spc="-40" dirty="0">
                        <a:solidFill>
                          <a:schemeClr val="tx1"/>
                        </a:solidFill>
                        <a:latin typeface="Garamond"/>
                        <a:cs typeface="Garamond"/>
                      </a:endParaRPr>
                    </a:p>
                    <a:p>
                      <a:pPr marL="182880" indent="-182880">
                        <a:lnSpc>
                          <a:spcPts val="2400"/>
                        </a:lnSpc>
                        <a:spcBef>
                          <a:spcPts val="0"/>
                        </a:spcBef>
                        <a:spcAft>
                          <a:spcPts val="600"/>
                        </a:spcAft>
                        <a:buFont typeface="Arial"/>
                        <a:buChar char="•"/>
                      </a:pPr>
                      <a:r>
                        <a:rPr lang="pt-BR" sz="2200" spc="-40" dirty="0">
                          <a:solidFill>
                            <a:schemeClr val="tx1"/>
                          </a:solidFill>
                          <a:latin typeface="Garamond"/>
                        </a:rPr>
                        <a:t>Não acredita que a PrEP funcione ou esteja funcionando</a:t>
                      </a:r>
                      <a:r>
                        <a:rPr lang="pt-BR" sz="2200" spc="-40" baseline="0" dirty="0">
                          <a:solidFill>
                            <a:schemeClr val="tx1"/>
                          </a:solidFill>
                          <a:effectLst/>
                          <a:latin typeface="Garamond"/>
                        </a:rPr>
                        <a:t>.</a:t>
                      </a:r>
                      <a:endParaRPr lang="pt-BR" sz="2200" spc="-40" baseline="0" dirty="0">
                        <a:solidFill>
                          <a:schemeClr val="tx1"/>
                        </a:solidFill>
                        <a:latin typeface="Garamond"/>
                        <a:cs typeface="Garamond"/>
                      </a:endParaRPr>
                    </a:p>
                    <a:p>
                      <a:pPr marL="182880" indent="-182880">
                        <a:lnSpc>
                          <a:spcPts val="2400"/>
                        </a:lnSpc>
                        <a:spcBef>
                          <a:spcPts val="0"/>
                        </a:spcBef>
                        <a:spcAft>
                          <a:spcPts val="600"/>
                        </a:spcAft>
                        <a:buFont typeface="Arial"/>
                        <a:buChar char="•"/>
                      </a:pPr>
                      <a:r>
                        <a:rPr lang="pt-BR" sz="2200" spc="-40" baseline="0" dirty="0">
                          <a:solidFill>
                            <a:schemeClr val="tx1"/>
                          </a:solidFill>
                          <a:latin typeface="Garamond"/>
                        </a:rPr>
                        <a:t>Não gosta de tomar comprimidos</a:t>
                      </a:r>
                      <a:r>
                        <a:rPr lang="pt-BR" sz="2200" spc="-40" baseline="0" dirty="0">
                          <a:solidFill>
                            <a:schemeClr val="tx1"/>
                          </a:solidFill>
                          <a:effectLst/>
                          <a:latin typeface="Garamond"/>
                        </a:rPr>
                        <a:t>.</a:t>
                      </a:r>
                      <a:endParaRPr lang="pt-BR" sz="2200" spc="-40" baseline="0" dirty="0">
                        <a:solidFill>
                          <a:schemeClr val="tx1"/>
                        </a:solidFill>
                        <a:latin typeface="Garamond"/>
                        <a:cs typeface="Garamond"/>
                      </a:endParaRPr>
                    </a:p>
                    <a:p>
                      <a:pPr marL="182880" indent="-182880">
                        <a:lnSpc>
                          <a:spcPts val="2400"/>
                        </a:lnSpc>
                        <a:spcBef>
                          <a:spcPts val="0"/>
                        </a:spcBef>
                        <a:spcAft>
                          <a:spcPts val="600"/>
                        </a:spcAft>
                        <a:buFont typeface="Arial"/>
                        <a:buChar char="•"/>
                      </a:pPr>
                      <a:r>
                        <a:rPr lang="pt-BR" sz="2200" spc="-40" baseline="0" dirty="0">
                          <a:solidFill>
                            <a:schemeClr val="tx1"/>
                          </a:solidFill>
                          <a:latin typeface="Garamond"/>
                        </a:rPr>
                        <a:t>Sofreu efeitos colaterais; deseja evitar efeitos colaterais</a:t>
                      </a:r>
                      <a:r>
                        <a:rPr lang="pt-BR" sz="2200" spc="-40" baseline="0" dirty="0">
                          <a:solidFill>
                            <a:schemeClr val="tx1"/>
                          </a:solidFill>
                          <a:effectLst/>
                          <a:latin typeface="Garamond"/>
                        </a:rPr>
                        <a:t>.</a:t>
                      </a:r>
                      <a:endParaRPr lang="pt-BR" sz="2200" spc="-40" baseline="0" dirty="0">
                        <a:solidFill>
                          <a:schemeClr val="tx1"/>
                        </a:solidFill>
                        <a:latin typeface="Garamond"/>
                        <a:cs typeface="Garamond"/>
                      </a:endParaRPr>
                    </a:p>
                    <a:p>
                      <a:pPr marL="182880" indent="-182880">
                        <a:lnSpc>
                          <a:spcPts val="2400"/>
                        </a:lnSpc>
                        <a:spcBef>
                          <a:spcPts val="0"/>
                        </a:spcBef>
                        <a:spcAft>
                          <a:spcPts val="600"/>
                        </a:spcAft>
                        <a:buFont typeface="Arial"/>
                        <a:buChar char="•"/>
                      </a:pPr>
                      <a:r>
                        <a:rPr lang="pt-BR" sz="2200" spc="-40" baseline="0" dirty="0">
                          <a:solidFill>
                            <a:schemeClr val="tx1"/>
                          </a:solidFill>
                          <a:latin typeface="Garamond"/>
                        </a:rPr>
                        <a:t>Enfrentou estigma ao tomar a </a:t>
                      </a:r>
                      <a:r>
                        <a:rPr lang="pt-BR" sz="2200" spc="-40" baseline="0" dirty="0" err="1">
                          <a:solidFill>
                            <a:schemeClr val="tx1"/>
                          </a:solidFill>
                          <a:latin typeface="Garamond"/>
                        </a:rPr>
                        <a:t>PrEP</a:t>
                      </a:r>
                      <a:r>
                        <a:rPr lang="pt-BR" sz="2200" spc="-40" baseline="0" dirty="0" err="1">
                          <a:solidFill>
                            <a:schemeClr val="tx1"/>
                          </a:solidFill>
                          <a:effectLst/>
                          <a:latin typeface="Garamond"/>
                        </a:rPr>
                        <a:t>.</a:t>
                      </a:r>
                      <a:endParaRPr lang="pt-BR" sz="2200" spc="-40" dirty="0">
                        <a:solidFill>
                          <a:schemeClr val="tx1"/>
                        </a:solidFill>
                        <a:latin typeface="Garamond"/>
                        <a:cs typeface="Garamond"/>
                      </a:endParaRPr>
                    </a:p>
                  </a:txBody>
                  <a:tcP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solidFill>
                      <a:srgbClr val="F3FFD9"/>
                    </a:solidFill>
                  </a:tcPr>
                </a:tc>
                <a:tc>
                  <a:txBody>
                    <a:bodyPr/>
                    <a:lstStyle/>
                    <a:p>
                      <a:pPr marL="182880" indent="-182880">
                        <a:lnSpc>
                          <a:spcPts val="2400"/>
                        </a:lnSpc>
                        <a:spcBef>
                          <a:spcPts val="0"/>
                        </a:spcBef>
                        <a:spcAft>
                          <a:spcPts val="600"/>
                        </a:spcAft>
                        <a:buFont typeface="Arial"/>
                        <a:buChar char="•"/>
                      </a:pPr>
                      <a:r>
                        <a:rPr lang="pt-BR" sz="2200" spc="-40" dirty="0">
                          <a:solidFill>
                            <a:schemeClr val="tx1"/>
                          </a:solidFill>
                          <a:latin typeface="Garamond"/>
                        </a:rPr>
                        <a:t>Esqueceu de tomar o comprimido</a:t>
                      </a:r>
                      <a:r>
                        <a:rPr lang="pt-BR" sz="2200" spc="-40" baseline="0" dirty="0">
                          <a:solidFill>
                            <a:schemeClr val="tx1"/>
                          </a:solidFill>
                          <a:effectLst/>
                          <a:latin typeface="Garamond"/>
                        </a:rPr>
                        <a:t>.</a:t>
                      </a:r>
                      <a:endParaRPr lang="pt-BR" sz="2200" spc="-40" dirty="0">
                        <a:solidFill>
                          <a:schemeClr val="tx1"/>
                        </a:solidFill>
                        <a:latin typeface="Garamond"/>
                        <a:cs typeface="Garamond"/>
                      </a:endParaRPr>
                    </a:p>
                    <a:p>
                      <a:pPr marL="182880" indent="-182880">
                        <a:lnSpc>
                          <a:spcPts val="2400"/>
                        </a:lnSpc>
                        <a:spcBef>
                          <a:spcPts val="0"/>
                        </a:spcBef>
                        <a:spcAft>
                          <a:spcPts val="600"/>
                        </a:spcAft>
                        <a:buFont typeface="Arial"/>
                        <a:buChar char="•"/>
                      </a:pPr>
                      <a:r>
                        <a:rPr lang="pt-BR" sz="2200" spc="-40" dirty="0">
                          <a:solidFill>
                            <a:schemeClr val="tx1"/>
                          </a:solidFill>
                          <a:latin typeface="Garamond"/>
                        </a:rPr>
                        <a:t>Esqueceu de renovar a prescrição</a:t>
                      </a:r>
                      <a:r>
                        <a:rPr lang="pt-BR" sz="2200" spc="-40" baseline="0" dirty="0">
                          <a:solidFill>
                            <a:schemeClr val="tx1"/>
                          </a:solidFill>
                          <a:effectLst/>
                          <a:latin typeface="Garamond"/>
                        </a:rPr>
                        <a:t>.</a:t>
                      </a:r>
                      <a:endParaRPr lang="pt-BR" sz="2200" spc="-40" dirty="0">
                        <a:solidFill>
                          <a:schemeClr val="tx1"/>
                        </a:solidFill>
                        <a:latin typeface="Garamond"/>
                        <a:cs typeface="Garamond"/>
                      </a:endParaRPr>
                    </a:p>
                    <a:p>
                      <a:pPr marL="182880" indent="-182880">
                        <a:lnSpc>
                          <a:spcPts val="2400"/>
                        </a:lnSpc>
                        <a:spcBef>
                          <a:spcPts val="0"/>
                        </a:spcBef>
                        <a:spcAft>
                          <a:spcPts val="600"/>
                        </a:spcAft>
                        <a:buFont typeface="Arial"/>
                        <a:buChar char="•"/>
                      </a:pPr>
                      <a:r>
                        <a:rPr lang="pt-BR" sz="2200" spc="-40" dirty="0">
                          <a:solidFill>
                            <a:schemeClr val="tx1"/>
                          </a:solidFill>
                          <a:latin typeface="Garamond"/>
                        </a:rPr>
                        <a:t>Tem prioridades concorrentes (ex., trabalho, cuidado com os filhos)</a:t>
                      </a:r>
                      <a:r>
                        <a:rPr lang="pt-BR" sz="2200" spc="-40" baseline="0" dirty="0">
                          <a:solidFill>
                            <a:schemeClr val="tx1"/>
                          </a:solidFill>
                          <a:effectLst/>
                          <a:latin typeface="Garamond"/>
                        </a:rPr>
                        <a:t>.</a:t>
                      </a:r>
                      <a:endParaRPr lang="pt-BR" sz="2200" spc="-40" baseline="0" dirty="0">
                        <a:solidFill>
                          <a:schemeClr val="tx1"/>
                        </a:solidFill>
                        <a:latin typeface="Garamond"/>
                        <a:cs typeface="Garamond"/>
                      </a:endParaRPr>
                    </a:p>
                    <a:p>
                      <a:pPr marL="182880" indent="-182880">
                        <a:lnSpc>
                          <a:spcPts val="2400"/>
                        </a:lnSpc>
                        <a:spcBef>
                          <a:spcPts val="0"/>
                        </a:spcBef>
                        <a:spcAft>
                          <a:spcPts val="600"/>
                        </a:spcAft>
                        <a:buFont typeface="Arial"/>
                        <a:buChar char="•"/>
                      </a:pPr>
                      <a:r>
                        <a:rPr lang="pt-BR" sz="2200" spc="-40" dirty="0">
                          <a:solidFill>
                            <a:schemeClr val="tx1"/>
                          </a:solidFill>
                          <a:latin typeface="Garamond"/>
                        </a:rPr>
                        <a:t>Tem dificuldade com organização pessoal</a:t>
                      </a:r>
                      <a:r>
                        <a:rPr dirty="0"/>
                        <a:t/>
                      </a:r>
                      <a:br>
                        <a:rPr dirty="0"/>
                      </a:br>
                      <a:r>
                        <a:rPr lang="pt-BR" sz="2200" spc="-40" dirty="0">
                          <a:solidFill>
                            <a:schemeClr val="tx1"/>
                          </a:solidFill>
                          <a:latin typeface="Garamond"/>
                        </a:rPr>
                        <a:t>e agenda</a:t>
                      </a:r>
                      <a:r>
                        <a:rPr lang="pt-BR" sz="2200" spc="-40" baseline="0" dirty="0">
                          <a:solidFill>
                            <a:schemeClr val="tx1"/>
                          </a:solidFill>
                          <a:effectLst/>
                          <a:latin typeface="Garamond"/>
                        </a:rPr>
                        <a:t>.</a:t>
                      </a:r>
                      <a:endParaRPr lang="pt-BR" sz="2200" spc="-40" baseline="0" dirty="0">
                        <a:solidFill>
                          <a:schemeClr val="tx1"/>
                        </a:solidFill>
                        <a:latin typeface="Garamond"/>
                        <a:cs typeface="Garamond"/>
                      </a:endParaRPr>
                    </a:p>
                    <a:p>
                      <a:pPr marL="182880" indent="-182880">
                        <a:lnSpc>
                          <a:spcPts val="2400"/>
                        </a:lnSpc>
                        <a:spcBef>
                          <a:spcPts val="0"/>
                        </a:spcBef>
                        <a:spcAft>
                          <a:spcPts val="600"/>
                        </a:spcAft>
                        <a:buFont typeface="Arial"/>
                        <a:buChar char="•"/>
                      </a:pPr>
                      <a:r>
                        <a:rPr lang="pt-BR" sz="2200" spc="-40" baseline="0" dirty="0">
                          <a:solidFill>
                            <a:schemeClr val="tx1"/>
                          </a:solidFill>
                          <a:latin typeface="Garamond"/>
                        </a:rPr>
                        <a:t>Afetado por depressão ou outras doenças mentais não tratadas</a:t>
                      </a:r>
                      <a:r>
                        <a:rPr lang="pt-BR" sz="2200" spc="-40" baseline="0" dirty="0">
                          <a:solidFill>
                            <a:schemeClr val="tx1"/>
                          </a:solidFill>
                          <a:effectLst/>
                          <a:latin typeface="Garamond"/>
                        </a:rPr>
                        <a:t>.</a:t>
                      </a:r>
                      <a:endParaRPr lang="pt-BR" sz="2200" spc="-40" baseline="0" dirty="0">
                        <a:solidFill>
                          <a:schemeClr val="tx1"/>
                        </a:solidFill>
                        <a:latin typeface="Garamond"/>
                        <a:cs typeface="Garamond"/>
                      </a:endParaRPr>
                    </a:p>
                    <a:p>
                      <a:pPr marL="182880" indent="-182880">
                        <a:lnSpc>
                          <a:spcPts val="2400"/>
                        </a:lnSpc>
                        <a:spcBef>
                          <a:spcPts val="0"/>
                        </a:spcBef>
                        <a:spcAft>
                          <a:spcPts val="600"/>
                        </a:spcAft>
                        <a:buFont typeface="Arial"/>
                        <a:buChar char="•"/>
                      </a:pPr>
                      <a:r>
                        <a:rPr lang="pt-BR" sz="2200" spc="-40" baseline="0" dirty="0">
                          <a:solidFill>
                            <a:schemeClr val="tx1"/>
                          </a:solidFill>
                          <a:latin typeface="Garamond"/>
                        </a:rPr>
                        <a:t>Não pode pagar pelos medicamentos da PrEP, exames laboratoriais ou outros custos</a:t>
                      </a:r>
                      <a:r>
                        <a:rPr lang="pt-BR" sz="2200" spc="-40" baseline="0" dirty="0">
                          <a:solidFill>
                            <a:schemeClr val="tx1"/>
                          </a:solidFill>
                          <a:effectLst/>
                          <a:latin typeface="Garamond"/>
                        </a:rPr>
                        <a:t>. </a:t>
                      </a:r>
                      <a:endParaRPr lang="pt-BR" sz="2200" strike="sngStrike" baseline="0" dirty="0">
                        <a:solidFill>
                          <a:schemeClr val="tx1"/>
                        </a:solidFill>
                        <a:latin typeface="Garamond"/>
                        <a:cs typeface="Garamond"/>
                      </a:endParaRPr>
                    </a:p>
                  </a:txBody>
                  <a:tcP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solidFill>
                      <a:srgbClr val="F3FFD9"/>
                    </a:solidFill>
                  </a:tcPr>
                </a:tc>
                <a:extLst>
                  <a:ext uri="{0D108BD9-81ED-4DB2-BD59-A6C34878D82A}">
                    <a16:rowId xmlns:a16="http://schemas.microsoft.com/office/drawing/2014/main" xmlns="" val="10001"/>
                  </a:ext>
                </a:extLst>
              </a:tr>
            </a:tbl>
          </a:graphicData>
        </a:graphic>
      </p:graphicFrame>
      <p:sp>
        <p:nvSpPr>
          <p:cNvPr id="8"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112</a:t>
            </a:fld>
            <a:endParaRPr lang="pt-BR" dirty="0"/>
          </a:p>
        </p:txBody>
      </p:sp>
    </p:spTree>
    <p:extLst>
      <p:ext uri="{BB962C8B-B14F-4D97-AF65-F5344CB8AC3E}">
        <p14:creationId xmlns:p14="http://schemas.microsoft.com/office/powerpoint/2010/main" val="1816794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0608"/>
            <a:ext cx="8229600" cy="858838"/>
          </a:xfrm>
        </p:spPr>
        <p:txBody>
          <a:bodyPr>
            <a:noAutofit/>
          </a:bodyPr>
          <a:lstStyle/>
          <a:p>
            <a:pPr>
              <a:lnSpc>
                <a:spcPts val="4800"/>
              </a:lnSpc>
            </a:pPr>
            <a:r>
              <a:rPr lang="pt-BR" sz="4200" dirty="0"/>
              <a:t>Entendendo a não adesão:</a:t>
            </a:r>
            <a:r>
              <a:rPr dirty="0"/>
              <a:t/>
            </a:r>
            <a:br>
              <a:rPr dirty="0"/>
            </a:br>
            <a:r>
              <a:rPr lang="pt-BR" sz="4200" dirty="0"/>
              <a:t>Voluntária vs. involuntária </a:t>
            </a:r>
            <a:r>
              <a:rPr lang="pt-BR" sz="2400" b="0" i="1" spc="-50" dirty="0">
                <a:latin typeface="Garamond" panose="02020404030301010803" pitchFamily="18" charset="0"/>
              </a:rPr>
              <a:t>(continuação</a:t>
            </a:r>
            <a:r>
              <a:rPr lang="pt-BR" sz="2400" b="0" i="1" dirty="0">
                <a:latin typeface="Garamond" panose="02020404030301010803" pitchFamily="18" charset="0"/>
              </a:rPr>
              <a:t>)</a:t>
            </a:r>
          </a:p>
        </p:txBody>
      </p:sp>
      <p:sp>
        <p:nvSpPr>
          <p:cNvPr id="8"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113</a:t>
            </a:fld>
            <a:endParaRPr lang="pt-BR" dirty="0"/>
          </a:p>
        </p:txBody>
      </p:sp>
      <p:graphicFrame>
        <p:nvGraphicFramePr>
          <p:cNvPr id="3" name="Table 2">
            <a:extLst>
              <a:ext uri="{FF2B5EF4-FFF2-40B4-BE49-F238E27FC236}">
                <a16:creationId xmlns:a16="http://schemas.microsoft.com/office/drawing/2014/main" xmlns="" id="{CA048F9A-6643-4758-9117-B8467023A016}"/>
              </a:ext>
            </a:extLst>
          </p:cNvPr>
          <p:cNvGraphicFramePr>
            <a:graphicFrameLocks noGrp="1"/>
          </p:cNvGraphicFramePr>
          <p:nvPr>
            <p:extLst>
              <p:ext uri="{D42A27DB-BD31-4B8C-83A1-F6EECF244321}">
                <p14:modId xmlns:p14="http://schemas.microsoft.com/office/powerpoint/2010/main" val="4041570824"/>
              </p:ext>
            </p:extLst>
          </p:nvPr>
        </p:nvGraphicFramePr>
        <p:xfrm>
          <a:off x="457200" y="1617504"/>
          <a:ext cx="8456538" cy="4739530"/>
        </p:xfrm>
        <a:graphic>
          <a:graphicData uri="http://schemas.openxmlformats.org/drawingml/2006/table">
            <a:tbl>
              <a:tblPr firstRow="1" bandRow="1">
                <a:tableStyleId>{5C22544A-7EE6-4342-B048-85BDC9FD1C3A}</a:tableStyleId>
              </a:tblPr>
              <a:tblGrid>
                <a:gridCol w="3592286">
                  <a:extLst>
                    <a:ext uri="{9D8B030D-6E8A-4147-A177-3AD203B41FA5}">
                      <a16:colId xmlns:a16="http://schemas.microsoft.com/office/drawing/2014/main" xmlns="" val="3453990635"/>
                    </a:ext>
                  </a:extLst>
                </a:gridCol>
                <a:gridCol w="4864252">
                  <a:extLst>
                    <a:ext uri="{9D8B030D-6E8A-4147-A177-3AD203B41FA5}">
                      <a16:colId xmlns:a16="http://schemas.microsoft.com/office/drawing/2014/main" xmlns="" val="3996328765"/>
                    </a:ext>
                  </a:extLst>
                </a:gridCol>
              </a:tblGrid>
              <a:tr h="548640">
                <a:tc>
                  <a:txBody>
                    <a:bodyPr/>
                    <a:lstStyle/>
                    <a:p>
                      <a:pPr algn="ctr"/>
                      <a:r>
                        <a:rPr lang="pt-BR" sz="1600" dirty="0">
                          <a:solidFill>
                            <a:schemeClr val="tx1"/>
                          </a:solidFill>
                          <a:latin typeface="+mn-lt"/>
                        </a:rPr>
                        <a:t>Não adesão voluntária</a:t>
                      </a:r>
                    </a:p>
                    <a:p>
                      <a:pPr algn="ctr"/>
                      <a:r>
                        <a:rPr lang="pt-BR" sz="1600" b="0" i="1" dirty="0">
                          <a:solidFill>
                            <a:schemeClr val="tx1"/>
                          </a:solidFill>
                          <a:latin typeface="Garamond"/>
                        </a:rPr>
                        <a:t>(intencionalmente pelo cliente)</a:t>
                      </a:r>
                      <a:endParaRPr lang="pt-BR" sz="1600" b="0" i="1" dirty="0">
                        <a:solidFill>
                          <a:schemeClr val="tx1"/>
                        </a:solidFill>
                        <a:latin typeface="Garamond"/>
                        <a:cs typeface="Garamond"/>
                      </a:endParaRPr>
                    </a:p>
                  </a:txBody>
                  <a:tcPr anchor="ctr">
                    <a:lnR w="5715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solidFill>
                      <a:srgbClr val="94D600"/>
                    </a:solidFill>
                  </a:tcPr>
                </a:tc>
                <a:tc>
                  <a:txBody>
                    <a:bodyPr/>
                    <a:lstStyle/>
                    <a:p>
                      <a:pPr algn="ctr"/>
                      <a:r>
                        <a:rPr lang="pt-BR" sz="1600" dirty="0">
                          <a:solidFill>
                            <a:schemeClr val="tx1"/>
                          </a:solidFill>
                          <a:latin typeface="+mn-lt"/>
                        </a:rPr>
                        <a:t>Não adesão involuntária</a:t>
                      </a:r>
                    </a:p>
                    <a:p>
                      <a:pPr algn="ctr"/>
                      <a:r>
                        <a:rPr lang="pt-BR" sz="1600" b="0" i="1" baseline="0" dirty="0">
                          <a:solidFill>
                            <a:schemeClr val="tx1"/>
                          </a:solidFill>
                          <a:latin typeface="Garamond"/>
                        </a:rPr>
                        <a:t>(não intencionalmente pelo cliente)</a:t>
                      </a:r>
                      <a:endParaRPr lang="pt-BR" sz="1600" b="0" i="1" dirty="0">
                        <a:solidFill>
                          <a:schemeClr val="tx1"/>
                        </a:solidFill>
                        <a:latin typeface="Garamond"/>
                        <a:cs typeface="Garamond"/>
                      </a:endParaRPr>
                    </a:p>
                  </a:txBody>
                  <a:tcPr anchor="ctr">
                    <a:lnL w="57150" cap="flat" cmpd="sng" algn="ctr">
                      <a:solidFill>
                        <a:schemeClr val="bg1"/>
                      </a:solidFill>
                      <a:prstDash val="solid"/>
                      <a:round/>
                      <a:headEnd type="none" w="med" len="med"/>
                      <a:tailEnd type="none" w="med" len="med"/>
                    </a:lnL>
                    <a:lnB w="57150" cap="flat" cmpd="sng" algn="ctr">
                      <a:solidFill>
                        <a:schemeClr val="bg1"/>
                      </a:solidFill>
                      <a:prstDash val="solid"/>
                      <a:round/>
                      <a:headEnd type="none" w="med" len="med"/>
                      <a:tailEnd type="none" w="med" len="med"/>
                    </a:lnB>
                    <a:solidFill>
                      <a:srgbClr val="94D600"/>
                    </a:solidFill>
                  </a:tcPr>
                </a:tc>
                <a:extLst>
                  <a:ext uri="{0D108BD9-81ED-4DB2-BD59-A6C34878D82A}">
                    <a16:rowId xmlns:a16="http://schemas.microsoft.com/office/drawing/2014/main" xmlns="" val="83961479"/>
                  </a:ext>
                </a:extLst>
              </a:tr>
              <a:tr h="4160410">
                <a:tc>
                  <a:txBody>
                    <a:bodyPr/>
                    <a:lstStyle/>
                    <a:p>
                      <a:pPr marL="182880" indent="-182880">
                        <a:lnSpc>
                          <a:spcPts val="2400"/>
                        </a:lnSpc>
                        <a:spcBef>
                          <a:spcPts val="0"/>
                        </a:spcBef>
                        <a:spcAft>
                          <a:spcPts val="600"/>
                        </a:spcAft>
                        <a:buFont typeface="Arial"/>
                        <a:buChar char="•"/>
                      </a:pPr>
                      <a:r>
                        <a:rPr lang="pt-BR" sz="2200" kern="1200" spc="-40" baseline="0" dirty="0">
                          <a:solidFill>
                            <a:schemeClr val="tx1"/>
                          </a:solidFill>
                          <a:effectLst/>
                          <a:latin typeface="Garamond"/>
                        </a:rPr>
                        <a:t>Não acredita que seja necessário tomar todos os dias</a:t>
                      </a:r>
                      <a:r>
                        <a:rPr lang="pt-BR" sz="2200" spc="-40" baseline="0" dirty="0">
                          <a:solidFill>
                            <a:schemeClr val="tx1"/>
                          </a:solidFill>
                          <a:effectLst/>
                          <a:latin typeface="Garamond"/>
                        </a:rPr>
                        <a:t>.</a:t>
                      </a:r>
                    </a:p>
                    <a:p>
                      <a:pPr marL="182880" indent="-182880">
                        <a:lnSpc>
                          <a:spcPts val="2400"/>
                        </a:lnSpc>
                        <a:spcBef>
                          <a:spcPts val="0"/>
                        </a:spcBef>
                        <a:spcAft>
                          <a:spcPts val="600"/>
                        </a:spcAft>
                        <a:buFont typeface="Arial"/>
                        <a:buChar char="•"/>
                      </a:pPr>
                      <a:r>
                        <a:rPr lang="pt-BR" sz="2200" kern="1200" spc="-40" baseline="0" dirty="0">
                          <a:solidFill>
                            <a:schemeClr val="tx1"/>
                          </a:solidFill>
                          <a:effectLst/>
                          <a:latin typeface="Garamond"/>
                        </a:rPr>
                        <a:t>Não quer tomar com álcool ou outras drogas</a:t>
                      </a:r>
                      <a:r>
                        <a:rPr lang="pt-BR" sz="2200" spc="-40" baseline="0" dirty="0">
                          <a:solidFill>
                            <a:schemeClr val="tx1"/>
                          </a:solidFill>
                          <a:effectLst/>
                          <a:latin typeface="Garamond"/>
                        </a:rPr>
                        <a:t>.</a:t>
                      </a:r>
                    </a:p>
                    <a:p>
                      <a:pPr marL="182880" indent="-182880">
                        <a:lnSpc>
                          <a:spcPts val="2400"/>
                        </a:lnSpc>
                        <a:spcBef>
                          <a:spcPts val="0"/>
                        </a:spcBef>
                        <a:spcAft>
                          <a:spcPts val="600"/>
                        </a:spcAft>
                        <a:buFont typeface="Arial"/>
                        <a:buChar char="•"/>
                      </a:pPr>
                      <a:r>
                        <a:rPr lang="pt-BR" sz="2200" kern="1200" spc="-40" baseline="0" dirty="0">
                          <a:solidFill>
                            <a:schemeClr val="tx1"/>
                          </a:solidFill>
                          <a:effectLst/>
                          <a:latin typeface="Garamond"/>
                        </a:rPr>
                        <a:t>Quer evitar que os outros o vejam tomando comprimidos</a:t>
                      </a:r>
                      <a:r>
                        <a:rPr lang="pt-BR" sz="2200" spc="-40" baseline="0" dirty="0">
                          <a:solidFill>
                            <a:schemeClr val="tx1"/>
                          </a:solidFill>
                          <a:effectLst/>
                          <a:latin typeface="Garamond"/>
                        </a:rPr>
                        <a:t>.</a:t>
                      </a:r>
                      <a:endParaRPr lang="pt-BR" sz="2200" spc="-40" baseline="0" dirty="0">
                        <a:solidFill>
                          <a:schemeClr val="tx1"/>
                        </a:solidFill>
                        <a:latin typeface="Garamond"/>
                        <a:cs typeface="Garamond"/>
                      </a:endParaRPr>
                    </a:p>
                  </a:txBody>
                  <a:tcPr>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solidFill>
                      <a:srgbClr val="F3FFD9"/>
                    </a:solidFill>
                  </a:tcPr>
                </a:tc>
                <a:tc>
                  <a:txBody>
                    <a:bodyPr/>
                    <a:lstStyle/>
                    <a:p>
                      <a:pPr marL="182880" indent="-182880">
                        <a:lnSpc>
                          <a:spcPts val="2400"/>
                        </a:lnSpc>
                        <a:spcBef>
                          <a:spcPts val="0"/>
                        </a:spcBef>
                        <a:spcAft>
                          <a:spcPts val="600"/>
                        </a:spcAft>
                        <a:buFont typeface="Arial"/>
                        <a:buChar char="•"/>
                      </a:pPr>
                      <a:r>
                        <a:rPr lang="pt-BR" sz="2200" kern="1200" spc="-40" baseline="0" dirty="0">
                          <a:solidFill>
                            <a:schemeClr val="tx1"/>
                          </a:solidFill>
                          <a:effectLst/>
                          <a:latin typeface="Garamond"/>
                        </a:rPr>
                        <a:t>Não quer vir para a unidade de saúde (ou não pode fazê-lo).</a:t>
                      </a:r>
                    </a:p>
                    <a:p>
                      <a:pPr marL="182880" indent="-182880">
                        <a:lnSpc>
                          <a:spcPts val="2400"/>
                        </a:lnSpc>
                        <a:spcBef>
                          <a:spcPts val="0"/>
                        </a:spcBef>
                        <a:spcAft>
                          <a:spcPts val="600"/>
                        </a:spcAft>
                        <a:buFont typeface="Arial"/>
                        <a:buChar char="•"/>
                      </a:pPr>
                      <a:r>
                        <a:rPr lang="pt-BR" sz="2200" kern="1200" spc="-40" baseline="0" dirty="0">
                          <a:solidFill>
                            <a:schemeClr val="tx1"/>
                          </a:solidFill>
                          <a:effectLst/>
                          <a:latin typeface="Garamond"/>
                        </a:rPr>
                        <a:t>Insatisfação com as interações com os profissionais de saúde</a:t>
                      </a:r>
                      <a:r>
                        <a:rPr lang="pt-BR" sz="2200" spc="-40" baseline="0" dirty="0">
                          <a:solidFill>
                            <a:schemeClr val="tx1"/>
                          </a:solidFill>
                          <a:effectLst/>
                          <a:latin typeface="Garamond"/>
                        </a:rPr>
                        <a:t>.</a:t>
                      </a:r>
                    </a:p>
                    <a:p>
                      <a:pPr marL="182880" marR="0" indent="-182880" algn="l" defTabSz="914400" rtl="0" eaLnBrk="1" fontAlgn="auto" latinLnBrk="0" hangingPunct="1">
                        <a:lnSpc>
                          <a:spcPts val="2400"/>
                        </a:lnSpc>
                        <a:spcBef>
                          <a:spcPts val="0"/>
                        </a:spcBef>
                        <a:spcAft>
                          <a:spcPts val="600"/>
                        </a:spcAft>
                        <a:buClrTx/>
                        <a:buSzTx/>
                        <a:buFont typeface="Arial"/>
                        <a:buChar char="•"/>
                        <a:tabLst/>
                        <a:defRPr/>
                      </a:pPr>
                      <a:r>
                        <a:rPr lang="pt-BR" sz="2200" kern="1200" spc="-40" baseline="0" dirty="0">
                          <a:solidFill>
                            <a:schemeClr val="tx1"/>
                          </a:solidFill>
                          <a:effectLst/>
                          <a:latin typeface="Garamond"/>
                        </a:rPr>
                        <a:t>Não tem lugar para armazenar os medicamentos</a:t>
                      </a:r>
                      <a:r>
                        <a:rPr lang="pt-BR" sz="2200" spc="-40" baseline="0" dirty="0">
                          <a:solidFill>
                            <a:schemeClr val="tx1"/>
                          </a:solidFill>
                          <a:effectLst/>
                          <a:latin typeface="Garamond"/>
                        </a:rPr>
                        <a:t>.</a:t>
                      </a:r>
                      <a:endParaRPr lang="pt-BR" sz="2200" kern="1200" spc="-40" baseline="0" dirty="0">
                        <a:solidFill>
                          <a:schemeClr val="tx1"/>
                        </a:solidFill>
                        <a:effectLst/>
                        <a:latin typeface="Garamond"/>
                        <a:ea typeface="+mn-ea"/>
                        <a:cs typeface="Garamond"/>
                      </a:endParaRPr>
                    </a:p>
                    <a:p>
                      <a:pPr marL="182880" marR="0" indent="-182880" algn="l" defTabSz="914400" rtl="0" eaLnBrk="1" fontAlgn="auto" latinLnBrk="0" hangingPunct="1">
                        <a:lnSpc>
                          <a:spcPts val="2400"/>
                        </a:lnSpc>
                        <a:spcBef>
                          <a:spcPts val="0"/>
                        </a:spcBef>
                        <a:spcAft>
                          <a:spcPts val="600"/>
                        </a:spcAft>
                        <a:buClrTx/>
                        <a:buSzTx/>
                        <a:buFont typeface="Arial"/>
                        <a:buChar char="•"/>
                        <a:tabLst/>
                        <a:defRPr/>
                      </a:pPr>
                      <a:r>
                        <a:rPr lang="pt-BR" sz="2200" kern="1200" spc="-40" baseline="0" dirty="0">
                          <a:solidFill>
                            <a:schemeClr val="tx1"/>
                          </a:solidFill>
                          <a:effectLst/>
                          <a:latin typeface="Garamond"/>
                        </a:rPr>
                        <a:t>Problemas não tratados de uso de substâncias, especialmente dependência de álcool ou outras drogas</a:t>
                      </a:r>
                      <a:r>
                        <a:rPr lang="pt-BR" sz="2200" spc="-40" baseline="0" dirty="0">
                          <a:solidFill>
                            <a:schemeClr val="tx1"/>
                          </a:solidFill>
                          <a:effectLst/>
                          <a:latin typeface="Garamond"/>
                        </a:rPr>
                        <a:t>. </a:t>
                      </a:r>
                      <a:endParaRPr lang="pt-BR" sz="2200" kern="1200" spc="-40" baseline="0" dirty="0">
                        <a:solidFill>
                          <a:schemeClr val="tx1"/>
                        </a:solidFill>
                        <a:effectLst/>
                        <a:latin typeface="Garamond"/>
                        <a:ea typeface="+mn-ea"/>
                        <a:cs typeface="Garamond"/>
                      </a:endParaRPr>
                    </a:p>
                    <a:p>
                      <a:pPr marL="182880" marR="0" indent="-182880" algn="l" defTabSz="914400" rtl="0" eaLnBrk="1" fontAlgn="auto" latinLnBrk="0" hangingPunct="1">
                        <a:lnSpc>
                          <a:spcPts val="2400"/>
                        </a:lnSpc>
                        <a:spcBef>
                          <a:spcPts val="0"/>
                        </a:spcBef>
                        <a:spcAft>
                          <a:spcPts val="600"/>
                        </a:spcAft>
                        <a:buClrTx/>
                        <a:buSzTx/>
                        <a:buFont typeface="Arial"/>
                        <a:buChar char="•"/>
                        <a:tabLst/>
                        <a:defRPr/>
                      </a:pPr>
                      <a:r>
                        <a:rPr lang="pt-BR" sz="2200" kern="1200" spc="-40" baseline="0" dirty="0">
                          <a:solidFill>
                            <a:schemeClr val="tx1"/>
                          </a:solidFill>
                          <a:effectLst/>
                          <a:latin typeface="Garamond"/>
                        </a:rPr>
                        <a:t>Comida insuficiente para tomar os comprimidos</a:t>
                      </a:r>
                      <a:r>
                        <a:rPr lang="pt-BR" sz="2200" spc="-40" baseline="0" dirty="0">
                          <a:solidFill>
                            <a:schemeClr val="tx1"/>
                          </a:solidFill>
                          <a:effectLst/>
                          <a:latin typeface="Garamond"/>
                        </a:rPr>
                        <a:t>.</a:t>
                      </a:r>
                      <a:r>
                        <a:rPr dirty="0"/>
                        <a:t> </a:t>
                      </a:r>
                    </a:p>
                  </a:txBody>
                  <a:tcPr>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solidFill>
                      <a:srgbClr val="F3FFD9"/>
                    </a:solidFill>
                  </a:tcPr>
                </a:tc>
                <a:extLst>
                  <a:ext uri="{0D108BD9-81ED-4DB2-BD59-A6C34878D82A}">
                    <a16:rowId xmlns:a16="http://schemas.microsoft.com/office/drawing/2014/main" xmlns="" val="3126027278"/>
                  </a:ext>
                </a:extLst>
              </a:tr>
            </a:tbl>
          </a:graphicData>
        </a:graphic>
      </p:graphicFrame>
    </p:spTree>
    <p:extLst>
      <p:ext uri="{BB962C8B-B14F-4D97-AF65-F5344CB8AC3E}">
        <p14:creationId xmlns:p14="http://schemas.microsoft.com/office/powerpoint/2010/main" val="17906145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7162"/>
            <a:ext cx="8229600" cy="858838"/>
          </a:xfrm>
        </p:spPr>
        <p:txBody>
          <a:bodyPr>
            <a:noAutofit/>
          </a:bodyPr>
          <a:lstStyle/>
          <a:p>
            <a:pPr>
              <a:lnSpc>
                <a:spcPts val="4800"/>
              </a:lnSpc>
            </a:pPr>
            <a:r>
              <a:rPr lang="pt-BR" sz="4200" dirty="0"/>
              <a:t>Adesão: </a:t>
            </a:r>
            <a:r>
              <a:t/>
            </a:r>
            <a:br/>
            <a:r>
              <a:rPr lang="pt-BR" sz="4200" dirty="0"/>
              <a:t>Lições dos Programas de TARV </a:t>
            </a:r>
          </a:p>
        </p:txBody>
      </p:sp>
      <p:sp>
        <p:nvSpPr>
          <p:cNvPr id="3" name="Content Placeholder 2"/>
          <p:cNvSpPr>
            <a:spLocks noGrp="1"/>
          </p:cNvSpPr>
          <p:nvPr>
            <p:ph sz="quarter" idx="10"/>
          </p:nvPr>
        </p:nvSpPr>
        <p:spPr>
          <a:xfrm>
            <a:off x="473721" y="1529546"/>
            <a:ext cx="8229600" cy="4889500"/>
          </a:xfrm>
        </p:spPr>
        <p:txBody>
          <a:bodyPr>
            <a:normAutofit fontScale="62500" lnSpcReduction="20000"/>
          </a:bodyPr>
          <a:lstStyle/>
          <a:p>
            <a:pPr marL="0" indent="0" algn="ctr">
              <a:lnSpc>
                <a:spcPts val="2600"/>
              </a:lnSpc>
              <a:spcBef>
                <a:spcPts val="1200"/>
              </a:spcBef>
              <a:buNone/>
            </a:pPr>
            <a:r>
              <a:rPr lang="pt-BR" sz="2800" b="1" dirty="0">
                <a:solidFill>
                  <a:schemeClr val="tx1"/>
                </a:solidFill>
              </a:rPr>
              <a:t>Como profissionais da saúde podem influenciar positivamente a adesão</a:t>
            </a:r>
          </a:p>
          <a:p>
            <a:pPr marL="365760" indent="-365760">
              <a:lnSpc>
                <a:spcPts val="2600"/>
              </a:lnSpc>
              <a:spcBef>
                <a:spcPts val="1200"/>
              </a:spcBef>
            </a:pPr>
            <a:r>
              <a:rPr lang="pt-BR" sz="2800" spc="-60" dirty="0">
                <a:solidFill>
                  <a:schemeClr val="tx1"/>
                </a:solidFill>
              </a:rPr>
              <a:t>Facilitar o conhecimento e entendimento precisos dos benefícios e exigências da medicação.</a:t>
            </a:r>
          </a:p>
          <a:p>
            <a:pPr marL="365760" lvl="1" indent="-365760">
              <a:lnSpc>
                <a:spcPts val="2600"/>
              </a:lnSpc>
              <a:spcBef>
                <a:spcPts val="1200"/>
              </a:spcBef>
              <a:buFont typeface="Arial" panose="020B0604020202020204" pitchFamily="34" charset="0"/>
              <a:buChar char="•"/>
            </a:pPr>
            <a:r>
              <a:rPr lang="pt-BR" spc="-60" dirty="0">
                <a:solidFill>
                  <a:schemeClr val="tx1"/>
                </a:solidFill>
              </a:rPr>
              <a:t>Expressar confiança na eficácia da </a:t>
            </a:r>
            <a:r>
              <a:rPr lang="pt-BR" spc="-60" dirty="0" err="1">
                <a:solidFill>
                  <a:schemeClr val="tx1"/>
                </a:solidFill>
              </a:rPr>
              <a:t>PrEP.</a:t>
            </a:r>
            <a:endParaRPr lang="pt-BR" spc="-60" dirty="0">
              <a:solidFill>
                <a:schemeClr val="tx1"/>
              </a:solidFill>
            </a:endParaRPr>
          </a:p>
          <a:p>
            <a:pPr marL="365760" lvl="1" indent="-365760">
              <a:lnSpc>
                <a:spcPts val="2600"/>
              </a:lnSpc>
              <a:spcBef>
                <a:spcPts val="1200"/>
              </a:spcBef>
              <a:buFont typeface="Arial" panose="020B0604020202020204" pitchFamily="34" charset="0"/>
              <a:buChar char="•"/>
            </a:pPr>
            <a:r>
              <a:rPr lang="pt-BR" spc="-60" dirty="0">
                <a:solidFill>
                  <a:schemeClr val="tx1"/>
                </a:solidFill>
              </a:rPr>
              <a:t>Preparar e manejar os efeitos colaterais.</a:t>
            </a:r>
          </a:p>
          <a:p>
            <a:pPr marL="365760" lvl="1" indent="-365760">
              <a:lnSpc>
                <a:spcPts val="2600"/>
              </a:lnSpc>
              <a:spcBef>
                <a:spcPts val="1200"/>
              </a:spcBef>
              <a:buFont typeface="Arial" panose="020B0604020202020204" pitchFamily="34" charset="0"/>
              <a:buChar char="•"/>
            </a:pPr>
            <a:r>
              <a:rPr lang="pt-BR" spc="-60" dirty="0">
                <a:solidFill>
                  <a:schemeClr val="tx1"/>
                </a:solidFill>
              </a:rPr>
              <a:t>Identificar apoio social.</a:t>
            </a:r>
          </a:p>
          <a:p>
            <a:pPr marL="365760" lvl="1" indent="-365760">
              <a:lnSpc>
                <a:spcPts val="2600"/>
              </a:lnSpc>
              <a:spcBef>
                <a:spcPts val="1200"/>
              </a:spcBef>
              <a:buFont typeface="Arial" panose="020B0604020202020204" pitchFamily="34" charset="0"/>
              <a:buChar char="•"/>
            </a:pPr>
            <a:r>
              <a:rPr lang="pt-BR" spc="-60" dirty="0">
                <a:solidFill>
                  <a:schemeClr val="tx1"/>
                </a:solidFill>
              </a:rPr>
              <a:t>Construir autoeficácia para a adesão.</a:t>
            </a:r>
          </a:p>
          <a:p>
            <a:pPr marL="365760" lvl="1" indent="-365760">
              <a:lnSpc>
                <a:spcPts val="2600"/>
              </a:lnSpc>
              <a:spcBef>
                <a:spcPts val="1200"/>
              </a:spcBef>
              <a:buFont typeface="Arial" panose="020B0604020202020204" pitchFamily="34" charset="0"/>
              <a:buChar char="•"/>
            </a:pPr>
            <a:r>
              <a:rPr lang="pt-BR" spc="-60" dirty="0">
                <a:solidFill>
                  <a:schemeClr val="tx1"/>
                </a:solidFill>
              </a:rPr>
              <a:t>Desenvolver uma programação diária rotineira que inclua o uso regular de comprimidos.</a:t>
            </a:r>
          </a:p>
          <a:p>
            <a:pPr marL="365760" lvl="1" indent="-365760">
              <a:lnSpc>
                <a:spcPts val="2600"/>
              </a:lnSpc>
              <a:spcBef>
                <a:spcPts val="1200"/>
              </a:spcBef>
              <a:buFont typeface="Arial" panose="020B0604020202020204" pitchFamily="34" charset="0"/>
              <a:buChar char="•"/>
            </a:pPr>
            <a:r>
              <a:rPr lang="pt-BR" spc="-60" dirty="0">
                <a:solidFill>
                  <a:schemeClr val="tx1"/>
                </a:solidFill>
              </a:rPr>
              <a:t>Manter uma linha aberta de comunicação com os clientes da </a:t>
            </a:r>
            <a:r>
              <a:rPr lang="pt-BR" spc="-60" dirty="0" err="1">
                <a:solidFill>
                  <a:schemeClr val="tx1"/>
                </a:solidFill>
              </a:rPr>
              <a:t>PrEP.</a:t>
            </a:r>
            <a:endParaRPr lang="pt-BR" spc="-60" dirty="0">
              <a:solidFill>
                <a:schemeClr val="tx1"/>
              </a:solidFill>
            </a:endParaRPr>
          </a:p>
          <a:p>
            <a:pPr marL="365760" lvl="1" indent="-365760">
              <a:lnSpc>
                <a:spcPts val="2600"/>
              </a:lnSpc>
              <a:spcBef>
                <a:spcPts val="1200"/>
              </a:spcBef>
              <a:buFont typeface="Arial" panose="020B0604020202020204" pitchFamily="34" charset="0"/>
              <a:buChar char="•"/>
            </a:pPr>
            <a:r>
              <a:rPr lang="pt-BR" spc="-60" dirty="0">
                <a:solidFill>
                  <a:schemeClr val="tx1"/>
                </a:solidFill>
              </a:rPr>
              <a:t>Monitorar a adesão.</a:t>
            </a:r>
          </a:p>
          <a:p>
            <a:pPr lvl="1"/>
            <a:endParaRPr lang="pt-BR" sz="2600" dirty="0">
              <a:solidFill>
                <a:schemeClr val="tx1"/>
              </a:solidFill>
            </a:endParaRPr>
          </a:p>
          <a:p>
            <a:endParaRPr lang="pt-BR" dirty="0">
              <a:solidFill>
                <a:schemeClr val="tx2"/>
              </a:solidFill>
            </a:endParaRPr>
          </a:p>
        </p:txBody>
      </p:sp>
      <p:sp>
        <p:nvSpPr>
          <p:cNvPr id="7"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114</a:t>
            </a:fld>
            <a:endParaRPr lang="pt-BR" dirty="0"/>
          </a:p>
        </p:txBody>
      </p:sp>
    </p:spTree>
    <p:extLst>
      <p:ext uri="{BB962C8B-B14F-4D97-AF65-F5344CB8AC3E}">
        <p14:creationId xmlns:p14="http://schemas.microsoft.com/office/powerpoint/2010/main" val="17553318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0608"/>
            <a:ext cx="8229600" cy="858838"/>
          </a:xfrm>
        </p:spPr>
        <p:txBody>
          <a:bodyPr>
            <a:noAutofit/>
          </a:bodyPr>
          <a:lstStyle/>
          <a:p>
            <a:pPr>
              <a:lnSpc>
                <a:spcPts val="4800"/>
              </a:lnSpc>
            </a:pPr>
            <a:r>
              <a:rPr lang="pt-BR" sz="4200" dirty="0"/>
              <a:t>Abordagens para o suporte de adesão à medicação da PrEP </a:t>
            </a:r>
          </a:p>
        </p:txBody>
      </p:sp>
      <p:graphicFrame>
        <p:nvGraphicFramePr>
          <p:cNvPr id="7" name="Table 6"/>
          <p:cNvGraphicFramePr>
            <a:graphicFrameLocks noGrp="1"/>
          </p:cNvGraphicFramePr>
          <p:nvPr>
            <p:extLst>
              <p:ext uri="{D42A27DB-BD31-4B8C-83A1-F6EECF244321}">
                <p14:modId xmlns:p14="http://schemas.microsoft.com/office/powerpoint/2010/main" val="3541412953"/>
              </p:ext>
            </p:extLst>
          </p:nvPr>
        </p:nvGraphicFramePr>
        <p:xfrm>
          <a:off x="323045" y="1381696"/>
          <a:ext cx="8820955" cy="5157216"/>
        </p:xfrm>
        <a:graphic>
          <a:graphicData uri="http://schemas.openxmlformats.org/drawingml/2006/table">
            <a:tbl>
              <a:tblPr firstRow="1" firstCol="1">
                <a:tableStyleId>{B301B821-A1FF-4177-AEE7-76D212191A09}</a:tableStyleId>
              </a:tblPr>
              <a:tblGrid>
                <a:gridCol w="1609641">
                  <a:extLst>
                    <a:ext uri="{9D8B030D-6E8A-4147-A177-3AD203B41FA5}">
                      <a16:colId xmlns:a16="http://schemas.microsoft.com/office/drawing/2014/main" xmlns="" val="20000"/>
                    </a:ext>
                  </a:extLst>
                </a:gridCol>
                <a:gridCol w="7211314">
                  <a:extLst>
                    <a:ext uri="{9D8B030D-6E8A-4147-A177-3AD203B41FA5}">
                      <a16:colId xmlns:a16="http://schemas.microsoft.com/office/drawing/2014/main" xmlns="" val="20001"/>
                    </a:ext>
                  </a:extLst>
                </a:gridCol>
              </a:tblGrid>
              <a:tr h="241674">
                <a:tc>
                  <a:txBody>
                    <a:bodyPr/>
                    <a:lstStyle/>
                    <a:p>
                      <a:pPr marL="0" marR="0" algn="ctr">
                        <a:lnSpc>
                          <a:spcPct val="115000"/>
                        </a:lnSpc>
                        <a:spcBef>
                          <a:spcPts val="0"/>
                        </a:spcBef>
                        <a:spcAft>
                          <a:spcPts val="0"/>
                        </a:spcAft>
                      </a:pPr>
                      <a:r>
                        <a:rPr lang="pt-BR" sz="1600" spc="-40" dirty="0">
                          <a:solidFill>
                            <a:schemeClr val="tx1"/>
                          </a:solidFill>
                          <a:effectLst/>
                          <a:latin typeface="+mj-lt"/>
                        </a:rPr>
                        <a:t> Problema de apoio</a:t>
                      </a:r>
                      <a:endParaRPr lang="pt-BR" sz="1600" b="1" spc="-40" dirty="0">
                        <a:solidFill>
                          <a:schemeClr val="tx1"/>
                        </a:solidFill>
                        <a:effectLst/>
                        <a:latin typeface="+mj-lt"/>
                        <a:ea typeface="Calibri"/>
                        <a:cs typeface="Garamond"/>
                      </a:endParaRPr>
                    </a:p>
                  </a:txBody>
                  <a:tcPr marL="0" marR="0" marT="0" marB="0">
                    <a:lnL w="6350" cap="flat" cmpd="sng" algn="ctr">
                      <a:solidFill>
                        <a:schemeClr val="accent3"/>
                      </a:solidFill>
                      <a:prstDash val="solid"/>
                      <a:round/>
                      <a:headEnd type="none" w="med" len="med"/>
                      <a:tailEnd type="none" w="med" len="med"/>
                    </a:lnL>
                    <a:lnR w="6350" cap="flat" cmpd="sng" algn="ctr">
                      <a:solidFill>
                        <a:srgbClr val="94D600">
                          <a:alpha val="0"/>
                        </a:srgbClr>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rgbClr val="94D600"/>
                    </a:solidFill>
                  </a:tcPr>
                </a:tc>
                <a:tc>
                  <a:txBody>
                    <a:bodyPr/>
                    <a:lstStyle/>
                    <a:p>
                      <a:pPr marL="0" marR="0" algn="ctr">
                        <a:lnSpc>
                          <a:spcPct val="115000"/>
                        </a:lnSpc>
                        <a:spcBef>
                          <a:spcPts val="0"/>
                        </a:spcBef>
                        <a:spcAft>
                          <a:spcPts val="0"/>
                        </a:spcAft>
                      </a:pPr>
                      <a:r>
                        <a:rPr lang="pt-BR" sz="1600" spc="-40" dirty="0">
                          <a:solidFill>
                            <a:schemeClr val="tx1"/>
                          </a:solidFill>
                          <a:effectLst/>
                          <a:latin typeface="+mj-lt"/>
                        </a:rPr>
                        <a:t>Opções do provedor</a:t>
                      </a:r>
                      <a:endParaRPr lang="pt-BR" sz="1600" spc="-40" dirty="0">
                        <a:solidFill>
                          <a:schemeClr val="tx1"/>
                        </a:solidFill>
                        <a:effectLst/>
                        <a:latin typeface="+mj-lt"/>
                        <a:ea typeface="Calibri"/>
                        <a:cs typeface="Garamond"/>
                      </a:endParaRPr>
                    </a:p>
                  </a:txBody>
                  <a:tcPr marL="0" marR="0" marT="0" marB="0">
                    <a:lnL w="6350" cap="flat" cmpd="sng" algn="ctr">
                      <a:solidFill>
                        <a:srgbClr val="94D600">
                          <a:alpha val="0"/>
                        </a:srgbClr>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rgbClr val="94D600"/>
                    </a:solidFill>
                  </a:tcPr>
                </a:tc>
                <a:extLst>
                  <a:ext uri="{0D108BD9-81ED-4DB2-BD59-A6C34878D82A}">
                    <a16:rowId xmlns:a16="http://schemas.microsoft.com/office/drawing/2014/main" xmlns="" val="10000"/>
                  </a:ext>
                </a:extLst>
              </a:tr>
              <a:tr h="1588890">
                <a:tc>
                  <a:txBody>
                    <a:bodyPr/>
                    <a:lstStyle/>
                    <a:p>
                      <a:pPr marL="0" marR="0">
                        <a:lnSpc>
                          <a:spcPts val="2200"/>
                        </a:lnSpc>
                        <a:spcBef>
                          <a:spcPts val="0"/>
                        </a:spcBef>
                        <a:spcAft>
                          <a:spcPts val="300"/>
                        </a:spcAft>
                      </a:pPr>
                      <a:r>
                        <a:rPr lang="pt-BR" sz="1600" spc="-40" dirty="0">
                          <a:solidFill>
                            <a:schemeClr val="tx1"/>
                          </a:solidFill>
                          <a:effectLst/>
                          <a:latin typeface="Garamond"/>
                        </a:rPr>
                        <a:t>Entender a PrEP - ter conhecimento adequado e preciso</a:t>
                      </a:r>
                      <a:endParaRPr lang="pt-BR" sz="1600" spc="-40" dirty="0">
                        <a:solidFill>
                          <a:schemeClr val="tx1"/>
                        </a:solidFill>
                        <a:effectLst/>
                        <a:latin typeface="Garamond"/>
                        <a:ea typeface="Calibri"/>
                        <a:cs typeface="Garamond"/>
                      </a:endParaRPr>
                    </a:p>
                  </a:txBody>
                  <a:tcPr marL="0" marR="0" marT="0" marB="0">
                    <a:lnL w="6350" cap="flat" cmpd="sng" algn="ctr">
                      <a:solidFill>
                        <a:schemeClr val="accent3"/>
                      </a:solidFill>
                      <a:prstDash val="solid"/>
                      <a:round/>
                      <a:headEnd type="none" w="med" len="med"/>
                      <a:tailEnd type="none" w="med" len="med"/>
                    </a:lnL>
                    <a:lnR w="6350" cap="flat" cmpd="sng" algn="ctr">
                      <a:solidFill>
                        <a:srgbClr val="94D600">
                          <a:alpha val="0"/>
                        </a:srgbClr>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solidFill>
                  </a:tcPr>
                </a:tc>
                <a:tc>
                  <a:txBody>
                    <a:bodyPr/>
                    <a:lstStyle/>
                    <a:p>
                      <a:pPr marL="182880" marR="0" indent="-182880" algn="l">
                        <a:lnSpc>
                          <a:spcPts val="2400"/>
                        </a:lnSpc>
                        <a:spcBef>
                          <a:spcPts val="0"/>
                        </a:spcBef>
                        <a:spcAft>
                          <a:spcPts val="0"/>
                        </a:spcAft>
                        <a:buFont typeface="Arial"/>
                        <a:buChar char="•"/>
                      </a:pPr>
                      <a:r>
                        <a:rPr lang="pt-BR" sz="1800" spc="-40" dirty="0">
                          <a:solidFill>
                            <a:schemeClr val="tx1"/>
                          </a:solidFill>
                          <a:effectLst/>
                          <a:latin typeface="Garamond"/>
                        </a:rPr>
                        <a:t>Explique brevemente ou forneça materiais sobre:</a:t>
                      </a:r>
                    </a:p>
                    <a:p>
                      <a:pPr marL="365760" marR="0" lvl="1" indent="-182880" algn="l">
                        <a:lnSpc>
                          <a:spcPts val="2400"/>
                        </a:lnSpc>
                        <a:spcBef>
                          <a:spcPts val="0"/>
                        </a:spcBef>
                        <a:spcAft>
                          <a:spcPts val="0"/>
                        </a:spcAft>
                        <a:buFont typeface="Wingdings" panose="05000000000000000000" pitchFamily="2" charset="2"/>
                        <a:buChar char="§"/>
                      </a:pPr>
                      <a:r>
                        <a:rPr lang="pt-BR" sz="1800" spc="-40" dirty="0">
                          <a:solidFill>
                            <a:schemeClr val="tx1"/>
                          </a:solidFill>
                          <a:effectLst/>
                          <a:latin typeface="Garamond"/>
                        </a:rPr>
                        <a:t>Indicações para a medicação.</a:t>
                      </a:r>
                    </a:p>
                    <a:p>
                      <a:pPr marL="365760" marR="0" lvl="1" indent="-182880" algn="l">
                        <a:lnSpc>
                          <a:spcPts val="2400"/>
                        </a:lnSpc>
                        <a:spcBef>
                          <a:spcPts val="0"/>
                        </a:spcBef>
                        <a:spcAft>
                          <a:spcPts val="0"/>
                        </a:spcAft>
                        <a:buFont typeface="Wingdings" panose="05000000000000000000" pitchFamily="2" charset="2"/>
                        <a:buChar char="§"/>
                      </a:pPr>
                      <a:r>
                        <a:rPr lang="pt-BR" sz="1800" spc="-40" dirty="0">
                          <a:solidFill>
                            <a:schemeClr val="tx1"/>
                          </a:solidFill>
                          <a:effectLst/>
                          <a:latin typeface="Garamond"/>
                        </a:rPr>
                        <a:t>Os riscos e benefícios esperados de tomar a medicação.</a:t>
                      </a:r>
                    </a:p>
                    <a:p>
                      <a:pPr marL="365760" marR="0" lvl="1" indent="-182880" algn="l">
                        <a:lnSpc>
                          <a:spcPts val="2400"/>
                        </a:lnSpc>
                        <a:spcBef>
                          <a:spcPts val="0"/>
                        </a:spcBef>
                        <a:spcAft>
                          <a:spcPts val="0"/>
                        </a:spcAft>
                        <a:buFont typeface="Wingdings" panose="05000000000000000000" pitchFamily="2" charset="2"/>
                        <a:buChar char="§"/>
                      </a:pPr>
                      <a:r>
                        <a:rPr lang="pt-BR" sz="1800" spc="-40" dirty="0">
                          <a:solidFill>
                            <a:schemeClr val="tx1"/>
                          </a:solidFill>
                          <a:effectLst/>
                          <a:latin typeface="Garamond"/>
                        </a:rPr>
                        <a:t>Como tomar (um comprimido por dia).</a:t>
                      </a:r>
                    </a:p>
                    <a:p>
                      <a:pPr marL="365760" marR="0" lvl="1" indent="-182880" algn="l">
                        <a:lnSpc>
                          <a:spcPts val="2400"/>
                        </a:lnSpc>
                        <a:spcBef>
                          <a:spcPts val="0"/>
                        </a:spcBef>
                        <a:spcAft>
                          <a:spcPts val="0"/>
                        </a:spcAft>
                        <a:buFont typeface="Wingdings" panose="05000000000000000000" pitchFamily="2" charset="2"/>
                        <a:buChar char="§"/>
                      </a:pPr>
                      <a:r>
                        <a:rPr lang="pt-BR" sz="1800" spc="-40" dirty="0">
                          <a:solidFill>
                            <a:schemeClr val="tx1"/>
                          </a:solidFill>
                          <a:effectLst/>
                          <a:latin typeface="Garamond"/>
                        </a:rPr>
                        <a:t>O que fazer se uma ou mais doses forem esquecidas.</a:t>
                      </a:r>
                    </a:p>
                    <a:p>
                      <a:pPr marL="182880" marR="0" indent="-182880" algn="l">
                        <a:lnSpc>
                          <a:spcPts val="2400"/>
                        </a:lnSpc>
                        <a:spcBef>
                          <a:spcPts val="0"/>
                        </a:spcBef>
                        <a:spcAft>
                          <a:spcPts val="0"/>
                        </a:spcAft>
                        <a:buFont typeface="Arial" panose="020B0604020202020204" pitchFamily="34" charset="0"/>
                        <a:buChar char="•"/>
                      </a:pPr>
                      <a:r>
                        <a:rPr lang="pt-BR" sz="1800" spc="-40" dirty="0">
                          <a:solidFill>
                            <a:schemeClr val="tx1"/>
                          </a:solidFill>
                          <a:effectLst/>
                          <a:latin typeface="Garamond"/>
                        </a:rPr>
                        <a:t>Avaliar a falta de informação.</a:t>
                      </a:r>
                      <a:endParaRPr lang="pt-BR" sz="1800" spc="-40" dirty="0">
                        <a:solidFill>
                          <a:schemeClr val="tx1"/>
                        </a:solidFill>
                        <a:effectLst/>
                        <a:latin typeface="Garamond"/>
                        <a:ea typeface="Calibri"/>
                        <a:cs typeface="Garamond"/>
                      </a:endParaRPr>
                    </a:p>
                  </a:txBody>
                  <a:tcPr marL="0" marR="0" marT="0" marB="0">
                    <a:lnL w="6350" cap="flat" cmpd="sng" algn="ctr">
                      <a:solidFill>
                        <a:srgbClr val="94D600">
                          <a:alpha val="0"/>
                        </a:srgbClr>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795137">
                <a:tc>
                  <a:txBody>
                    <a:bodyPr/>
                    <a:lstStyle/>
                    <a:p>
                      <a:pPr marL="0" marR="0">
                        <a:lnSpc>
                          <a:spcPts val="2200"/>
                        </a:lnSpc>
                        <a:spcBef>
                          <a:spcPts val="0"/>
                        </a:spcBef>
                        <a:spcAft>
                          <a:spcPts val="300"/>
                        </a:spcAft>
                      </a:pPr>
                      <a:r>
                        <a:rPr lang="pt-BR" sz="1600" strike="noStrike" spc="-40" dirty="0">
                          <a:solidFill>
                            <a:schemeClr val="tx1"/>
                          </a:solidFill>
                          <a:effectLst/>
                          <a:latin typeface="Garamond"/>
                        </a:rPr>
                        <a:t>Preparar e manejar os efeitos colaterais</a:t>
                      </a:r>
                      <a:endParaRPr lang="pt-BR" sz="1600" strike="noStrike" spc="-40" dirty="0">
                        <a:solidFill>
                          <a:schemeClr val="tx1"/>
                        </a:solidFill>
                        <a:effectLst/>
                        <a:latin typeface="Garamond"/>
                        <a:ea typeface="Calibri"/>
                        <a:cs typeface="Garamond"/>
                      </a:endParaRPr>
                    </a:p>
                  </a:txBody>
                  <a:tcPr marL="0" marR="0" marT="0" marB="0">
                    <a:lnL w="6350" cap="flat" cmpd="sng" algn="ctr">
                      <a:solidFill>
                        <a:schemeClr val="accent3"/>
                      </a:solidFill>
                      <a:prstDash val="solid"/>
                      <a:round/>
                      <a:headEnd type="none" w="med" len="med"/>
                      <a:tailEnd type="none" w="med" len="med"/>
                    </a:lnL>
                    <a:lnR w="6350" cap="flat" cmpd="sng" algn="ctr">
                      <a:solidFill>
                        <a:srgbClr val="94D600">
                          <a:alpha val="0"/>
                        </a:srgbClr>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rgbClr val="F3FFD9"/>
                    </a:solidFill>
                  </a:tcPr>
                </a:tc>
                <a:tc>
                  <a:txBody>
                    <a:bodyPr/>
                    <a:lstStyle/>
                    <a:p>
                      <a:pPr marL="182880" marR="0" indent="-182880" algn="l">
                        <a:lnSpc>
                          <a:spcPts val="2400"/>
                        </a:lnSpc>
                        <a:spcBef>
                          <a:spcPts val="0"/>
                        </a:spcBef>
                        <a:spcAft>
                          <a:spcPts val="0"/>
                        </a:spcAft>
                        <a:buFont typeface="Arial" panose="020B0604020202020204" pitchFamily="34" charset="0"/>
                        <a:buChar char="•"/>
                      </a:pPr>
                      <a:r>
                        <a:rPr lang="pt-BR" sz="1800" spc="-40" dirty="0">
                          <a:solidFill>
                            <a:schemeClr val="tx1"/>
                          </a:solidFill>
                          <a:effectLst/>
                          <a:latin typeface="Garamond"/>
                        </a:rPr>
                        <a:t>Eduque sobre os efeitos colaterais a esperar, por quanto tempo, como gerenciá-los.</a:t>
                      </a:r>
                    </a:p>
                    <a:p>
                      <a:pPr marL="182880" marR="0" indent="-182880" algn="l">
                        <a:lnSpc>
                          <a:spcPts val="2400"/>
                        </a:lnSpc>
                        <a:spcBef>
                          <a:spcPts val="0"/>
                        </a:spcBef>
                        <a:spcAft>
                          <a:spcPts val="0"/>
                        </a:spcAft>
                        <a:buFont typeface="Arial" panose="020B0604020202020204" pitchFamily="34" charset="0"/>
                        <a:buChar char="•"/>
                      </a:pPr>
                      <a:r>
                        <a:rPr lang="pt-BR" sz="1800" spc="-40" dirty="0">
                          <a:solidFill>
                            <a:schemeClr val="tx1"/>
                          </a:solidFill>
                          <a:effectLst/>
                          <a:latin typeface="Garamond"/>
                        </a:rPr>
                        <a:t>Eduque sobre sinais e sintomas de IAH e</a:t>
                      </a:r>
                      <a:r>
                        <a:rPr sz="1400" dirty="0"/>
                        <a:t> </a:t>
                      </a:r>
                      <a:r>
                        <a:rPr lang="pt-BR" sz="1800" spc="-40" dirty="0">
                          <a:solidFill>
                            <a:schemeClr val="tx1"/>
                          </a:solidFill>
                          <a:effectLst/>
                          <a:latin typeface="Garamond"/>
                        </a:rPr>
                        <a:t>como obter avaliação e cuidados imediatos.</a:t>
                      </a:r>
                      <a:endParaRPr lang="pt-BR" sz="1800" spc="-40" dirty="0">
                        <a:solidFill>
                          <a:schemeClr val="tx1"/>
                        </a:solidFill>
                        <a:effectLst/>
                        <a:latin typeface="Garamond"/>
                        <a:ea typeface="Calibri"/>
                        <a:cs typeface="Garamond"/>
                      </a:endParaRPr>
                    </a:p>
                  </a:txBody>
                  <a:tcPr marL="0" marR="0" marT="0" marB="0">
                    <a:lnL w="6350" cap="flat" cmpd="sng" algn="ctr">
                      <a:solidFill>
                        <a:srgbClr val="94D600">
                          <a:alpha val="0"/>
                        </a:srgbClr>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rgbClr val="F3FFD9"/>
                    </a:solidFill>
                  </a:tcPr>
                </a:tc>
                <a:extLst>
                  <a:ext uri="{0D108BD9-81ED-4DB2-BD59-A6C34878D82A}">
                    <a16:rowId xmlns:a16="http://schemas.microsoft.com/office/drawing/2014/main" xmlns="" val="10002"/>
                  </a:ext>
                </a:extLst>
              </a:tr>
              <a:tr h="530552">
                <a:tc>
                  <a:txBody>
                    <a:bodyPr/>
                    <a:lstStyle/>
                    <a:p>
                      <a:pPr marL="0" marR="0">
                        <a:lnSpc>
                          <a:spcPts val="2200"/>
                        </a:lnSpc>
                        <a:spcBef>
                          <a:spcPts val="0"/>
                        </a:spcBef>
                        <a:spcAft>
                          <a:spcPts val="300"/>
                        </a:spcAft>
                      </a:pPr>
                      <a:r>
                        <a:rPr lang="pt-BR" sz="1600" spc="-40" dirty="0">
                          <a:solidFill>
                            <a:schemeClr val="tx1"/>
                          </a:solidFill>
                          <a:effectLst/>
                          <a:latin typeface="Garamond"/>
                        </a:rPr>
                        <a:t>Promover</a:t>
                      </a:r>
                      <a:r>
                        <a:rPr sz="1400"/>
                        <a:t> </a:t>
                      </a:r>
                      <a:r>
                        <a:rPr lang="pt-BR" sz="1600" spc="-40" dirty="0">
                          <a:solidFill>
                            <a:schemeClr val="tx1"/>
                          </a:solidFill>
                          <a:effectLst/>
                          <a:latin typeface="Garamond"/>
                        </a:rPr>
                        <a:t>a autoeficácia</a:t>
                      </a:r>
                      <a:endParaRPr lang="pt-BR" sz="1600" spc="-40" dirty="0">
                        <a:solidFill>
                          <a:schemeClr val="tx1"/>
                        </a:solidFill>
                        <a:effectLst/>
                        <a:latin typeface="Garamond"/>
                        <a:ea typeface="Calibri"/>
                        <a:cs typeface="Garamond"/>
                      </a:endParaRPr>
                    </a:p>
                  </a:txBody>
                  <a:tcPr marL="0" marR="0" marT="0" marB="0">
                    <a:lnL w="6350" cap="flat" cmpd="sng" algn="ctr">
                      <a:solidFill>
                        <a:schemeClr val="accent3"/>
                      </a:solidFill>
                      <a:prstDash val="solid"/>
                      <a:round/>
                      <a:headEnd type="none" w="med" len="med"/>
                      <a:tailEnd type="none" w="med" len="med"/>
                    </a:lnL>
                    <a:lnR w="6350" cap="flat" cmpd="sng" algn="ctr">
                      <a:solidFill>
                        <a:srgbClr val="94D600">
                          <a:alpha val="0"/>
                        </a:srgbClr>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solidFill>
                  </a:tcPr>
                </a:tc>
                <a:tc>
                  <a:txBody>
                    <a:bodyPr/>
                    <a:lstStyle/>
                    <a:p>
                      <a:pPr marL="182880" marR="0" indent="-182880" algn="l">
                        <a:lnSpc>
                          <a:spcPts val="2400"/>
                        </a:lnSpc>
                        <a:spcBef>
                          <a:spcPts val="0"/>
                        </a:spcBef>
                        <a:spcAft>
                          <a:spcPts val="0"/>
                        </a:spcAft>
                        <a:buFont typeface="Arial" panose="020B0604020202020204" pitchFamily="34" charset="0"/>
                        <a:buChar char="•"/>
                      </a:pPr>
                      <a:r>
                        <a:rPr lang="pt-BR" sz="1800" spc="-40" dirty="0">
                          <a:solidFill>
                            <a:schemeClr val="tx1"/>
                          </a:solidFill>
                          <a:effectLst/>
                          <a:latin typeface="Garamond"/>
                        </a:rPr>
                        <a:t>Forneça modelos de PrEP por meio de apoiadores ou defensores individuais</a:t>
                      </a:r>
                    </a:p>
                    <a:p>
                      <a:pPr marL="182880" marR="0" indent="-182880" algn="l">
                        <a:lnSpc>
                          <a:spcPts val="2400"/>
                        </a:lnSpc>
                        <a:spcBef>
                          <a:spcPts val="0"/>
                        </a:spcBef>
                        <a:spcAft>
                          <a:spcPts val="0"/>
                        </a:spcAft>
                        <a:buFont typeface="Arial" panose="020B0604020202020204" pitchFamily="34" charset="0"/>
                        <a:buChar char="•"/>
                      </a:pPr>
                      <a:r>
                        <a:rPr lang="pt-BR" sz="1800" spc="-40" baseline="0" dirty="0">
                          <a:solidFill>
                            <a:schemeClr val="tx1"/>
                          </a:solidFill>
                          <a:effectLst/>
                          <a:latin typeface="Garamond"/>
                        </a:rPr>
                        <a:t>Estabeleça grupos de apoio da </a:t>
                      </a:r>
                      <a:r>
                        <a:rPr lang="pt-BR" sz="1800" spc="-40" baseline="0" dirty="0" err="1">
                          <a:solidFill>
                            <a:schemeClr val="tx1"/>
                          </a:solidFill>
                          <a:effectLst/>
                          <a:latin typeface="Garamond"/>
                        </a:rPr>
                        <a:t>PrEP</a:t>
                      </a:r>
                      <a:r>
                        <a:rPr lang="pt-BR" sz="1800" spc="-40" dirty="0" err="1">
                          <a:solidFill>
                            <a:schemeClr val="tx1"/>
                          </a:solidFill>
                          <a:effectLst/>
                          <a:latin typeface="Garamond"/>
                        </a:rPr>
                        <a:t>.</a:t>
                      </a:r>
                      <a:endParaRPr lang="pt-BR" sz="1800" spc="-40" dirty="0">
                        <a:solidFill>
                          <a:schemeClr val="tx1"/>
                        </a:solidFill>
                        <a:effectLst/>
                        <a:latin typeface="Garamond"/>
                      </a:endParaRPr>
                    </a:p>
                  </a:txBody>
                  <a:tcPr marL="0" marR="0" marT="0" marB="0">
                    <a:lnL w="6350" cap="flat" cmpd="sng" algn="ctr">
                      <a:solidFill>
                        <a:srgbClr val="94D600">
                          <a:alpha val="0"/>
                        </a:srgbClr>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1324306">
                <a:tc>
                  <a:txBody>
                    <a:bodyPr/>
                    <a:lstStyle/>
                    <a:p>
                      <a:pPr marL="0" marR="0">
                        <a:lnSpc>
                          <a:spcPts val="2200"/>
                        </a:lnSpc>
                        <a:spcBef>
                          <a:spcPts val="0"/>
                        </a:spcBef>
                        <a:spcAft>
                          <a:spcPts val="300"/>
                        </a:spcAft>
                      </a:pPr>
                      <a:r>
                        <a:rPr lang="pt-BR" sz="1600" strike="noStrike" spc="-40" dirty="0">
                          <a:solidFill>
                            <a:schemeClr val="tx1"/>
                          </a:solidFill>
                          <a:effectLst/>
                          <a:latin typeface="Garamond"/>
                        </a:rPr>
                        <a:t>Programação diária rotineira</a:t>
                      </a:r>
                      <a:endParaRPr lang="pt-BR" sz="1600" strike="noStrike" spc="-40" dirty="0">
                        <a:solidFill>
                          <a:schemeClr val="tx1"/>
                        </a:solidFill>
                        <a:effectLst/>
                        <a:latin typeface="Garamond"/>
                        <a:ea typeface="Calibri"/>
                        <a:cs typeface="Garamond"/>
                      </a:endParaRPr>
                    </a:p>
                  </a:txBody>
                  <a:tcPr marL="0" marR="0" marT="0" marB="0">
                    <a:lnL w="6350" cap="flat" cmpd="sng" algn="ctr">
                      <a:solidFill>
                        <a:schemeClr val="accent3"/>
                      </a:solidFill>
                      <a:prstDash val="solid"/>
                      <a:round/>
                      <a:headEnd type="none" w="med" len="med"/>
                      <a:tailEnd type="none" w="med" len="med"/>
                    </a:lnL>
                    <a:lnR w="6350" cap="flat" cmpd="sng" algn="ctr">
                      <a:solidFill>
                        <a:srgbClr val="94D600">
                          <a:alpha val="0"/>
                        </a:srgbClr>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rgbClr val="F3FFD9"/>
                    </a:solidFill>
                  </a:tcPr>
                </a:tc>
                <a:tc>
                  <a:txBody>
                    <a:bodyPr/>
                    <a:lstStyle/>
                    <a:p>
                      <a:pPr marL="182880" marR="0" indent="-182880" algn="l">
                        <a:lnSpc>
                          <a:spcPts val="2400"/>
                        </a:lnSpc>
                        <a:spcBef>
                          <a:spcPts val="0"/>
                        </a:spcBef>
                        <a:spcAft>
                          <a:spcPts val="0"/>
                        </a:spcAft>
                        <a:buFont typeface="Arial" panose="020B0604020202020204" pitchFamily="34" charset="0"/>
                        <a:buChar char="•"/>
                      </a:pPr>
                      <a:r>
                        <a:rPr lang="pt-BR" sz="1800" spc="-40" dirty="0">
                          <a:solidFill>
                            <a:schemeClr val="tx1"/>
                          </a:solidFill>
                          <a:effectLst/>
                          <a:latin typeface="Garamond"/>
                        </a:rPr>
                        <a:t>Discuta como integrar a dose diária com outros eventos diários e o que fazer quando estiver fora de casa.</a:t>
                      </a:r>
                    </a:p>
                    <a:p>
                      <a:pPr marL="182880" marR="0" indent="-182880" algn="l">
                        <a:lnSpc>
                          <a:spcPts val="2400"/>
                        </a:lnSpc>
                        <a:spcBef>
                          <a:spcPts val="0"/>
                        </a:spcBef>
                        <a:spcAft>
                          <a:spcPts val="0"/>
                        </a:spcAft>
                        <a:buFont typeface="Arial" panose="020B0604020202020204" pitchFamily="34" charset="0"/>
                        <a:buChar char="•"/>
                      </a:pPr>
                      <a:r>
                        <a:rPr lang="pt-BR" sz="1800" strike="noStrike" spc="-40" dirty="0">
                          <a:solidFill>
                            <a:schemeClr val="tx1"/>
                          </a:solidFill>
                          <a:effectLst/>
                          <a:latin typeface="Garamond"/>
                        </a:rPr>
                        <a:t>Recomende ou forneça ferramentas de adesão à medicação:</a:t>
                      </a:r>
                    </a:p>
                    <a:p>
                      <a:pPr marL="365760" marR="0" lvl="1" indent="-182880" algn="l">
                        <a:lnSpc>
                          <a:spcPts val="2400"/>
                        </a:lnSpc>
                        <a:spcBef>
                          <a:spcPts val="0"/>
                        </a:spcBef>
                        <a:spcAft>
                          <a:spcPts val="0"/>
                        </a:spcAft>
                        <a:buFont typeface="Wingdings" panose="05000000000000000000" pitchFamily="2" charset="2"/>
                        <a:buChar char="§"/>
                      </a:pPr>
                      <a:r>
                        <a:rPr lang="pt-BR" sz="1800" strike="noStrike" spc="-40" dirty="0">
                          <a:solidFill>
                            <a:schemeClr val="tx1"/>
                          </a:solidFill>
                          <a:effectLst/>
                          <a:latin typeface="Garamond"/>
                        </a:rPr>
                        <a:t>Caixas de comprimidos</a:t>
                      </a:r>
                      <a:r>
                        <a:rPr lang="pt-BR" sz="1800" spc="-40" dirty="0">
                          <a:solidFill>
                            <a:schemeClr val="tx1"/>
                          </a:solidFill>
                          <a:effectLst/>
                          <a:latin typeface="Garamond"/>
                        </a:rPr>
                        <a:t>.</a:t>
                      </a:r>
                      <a:endParaRPr lang="pt-BR" sz="1800" strike="noStrike" spc="-40" dirty="0">
                        <a:solidFill>
                          <a:schemeClr val="tx1"/>
                        </a:solidFill>
                        <a:effectLst/>
                        <a:latin typeface="Garamond"/>
                        <a:cs typeface="Garamond"/>
                      </a:endParaRPr>
                    </a:p>
                    <a:p>
                      <a:pPr marL="365760" marR="0" lvl="1" indent="-182880" algn="l">
                        <a:lnSpc>
                          <a:spcPts val="2400"/>
                        </a:lnSpc>
                        <a:spcBef>
                          <a:spcPts val="0"/>
                        </a:spcBef>
                        <a:spcAft>
                          <a:spcPts val="0"/>
                        </a:spcAft>
                        <a:buFont typeface="Wingdings" panose="05000000000000000000" pitchFamily="2" charset="2"/>
                        <a:buChar char="§"/>
                      </a:pPr>
                      <a:r>
                        <a:rPr lang="pt-BR" sz="1800" strike="noStrike" spc="-40" dirty="0">
                          <a:solidFill>
                            <a:schemeClr val="tx1"/>
                          </a:solidFill>
                          <a:effectLst/>
                          <a:latin typeface="Garamond"/>
                        </a:rPr>
                        <a:t>Aplicativos de celular, pager ou serviços de lembrete por SMS</a:t>
                      </a:r>
                      <a:r>
                        <a:rPr lang="pt-BR" sz="1800" spc="-40" dirty="0">
                          <a:solidFill>
                            <a:schemeClr val="tx1"/>
                          </a:solidFill>
                          <a:effectLst/>
                          <a:latin typeface="Garamond"/>
                        </a:rPr>
                        <a:t>.</a:t>
                      </a:r>
                      <a:endParaRPr lang="pt-BR" sz="1800" spc="-40" dirty="0">
                        <a:solidFill>
                          <a:schemeClr val="tx1"/>
                        </a:solidFill>
                        <a:effectLst/>
                        <a:latin typeface="Garamond"/>
                        <a:ea typeface="Calibri"/>
                        <a:cs typeface="Garamond"/>
                      </a:endParaRPr>
                    </a:p>
                  </a:txBody>
                  <a:tcPr marL="0" marR="0" marT="0" marB="0">
                    <a:lnL w="6350" cap="flat" cmpd="sng" algn="ctr">
                      <a:solidFill>
                        <a:srgbClr val="94D600">
                          <a:alpha val="0"/>
                        </a:srgbClr>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rgbClr val="F3FFD9"/>
                    </a:solidFill>
                  </a:tcPr>
                </a:tc>
                <a:extLst>
                  <a:ext uri="{0D108BD9-81ED-4DB2-BD59-A6C34878D82A}">
                    <a16:rowId xmlns:a16="http://schemas.microsoft.com/office/drawing/2014/main" xmlns="" val="10004"/>
                  </a:ext>
                </a:extLst>
              </a:tr>
            </a:tbl>
          </a:graphicData>
        </a:graphic>
      </p:graphicFrame>
      <p:sp>
        <p:nvSpPr>
          <p:cNvPr id="8"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115</a:t>
            </a:fld>
            <a:endParaRPr lang="pt-BR" dirty="0"/>
          </a:p>
        </p:txBody>
      </p:sp>
    </p:spTree>
    <p:extLst>
      <p:ext uri="{BB962C8B-B14F-4D97-AF65-F5344CB8AC3E}">
        <p14:creationId xmlns:p14="http://schemas.microsoft.com/office/powerpoint/2010/main" val="230355300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462" y="223716"/>
            <a:ext cx="8909538" cy="858838"/>
          </a:xfrm>
        </p:spPr>
        <p:txBody>
          <a:bodyPr>
            <a:noAutofit/>
          </a:bodyPr>
          <a:lstStyle/>
          <a:p>
            <a:pPr>
              <a:lnSpc>
                <a:spcPts val="4800"/>
              </a:lnSpc>
            </a:pPr>
            <a:r>
              <a:rPr lang="pt-BR" sz="4200" dirty="0"/>
              <a:t>Abordagens para o suporte de adesão à medicação da PrEP </a:t>
            </a:r>
            <a:r>
              <a:rPr lang="pt-BR" sz="2400" b="0" i="1" dirty="0">
                <a:latin typeface="Garamond" panose="02020404030301010803" pitchFamily="18" charset="0"/>
              </a:rPr>
              <a:t>(continuação)</a:t>
            </a:r>
          </a:p>
        </p:txBody>
      </p:sp>
      <p:graphicFrame>
        <p:nvGraphicFramePr>
          <p:cNvPr id="6" name="Content Placeholder 5"/>
          <p:cNvGraphicFramePr>
            <a:graphicFrameLocks noGrp="1"/>
          </p:cNvGraphicFramePr>
          <p:nvPr>
            <p:ph sz="quarter" idx="10"/>
            <p:extLst>
              <p:ext uri="{D42A27DB-BD31-4B8C-83A1-F6EECF244321}">
                <p14:modId xmlns:p14="http://schemas.microsoft.com/office/powerpoint/2010/main" val="832756812"/>
              </p:ext>
            </p:extLst>
          </p:nvPr>
        </p:nvGraphicFramePr>
        <p:xfrm>
          <a:off x="352181" y="1364253"/>
          <a:ext cx="8674100" cy="5460050"/>
        </p:xfrm>
        <a:graphic>
          <a:graphicData uri="http://schemas.openxmlformats.org/drawingml/2006/table">
            <a:tbl>
              <a:tblPr firstRow="1" firstCol="1">
                <a:tableStyleId>{B301B821-A1FF-4177-AEE7-76D212191A09}</a:tableStyleId>
              </a:tblPr>
              <a:tblGrid>
                <a:gridCol w="1653504">
                  <a:extLst>
                    <a:ext uri="{9D8B030D-6E8A-4147-A177-3AD203B41FA5}">
                      <a16:colId xmlns:a16="http://schemas.microsoft.com/office/drawing/2014/main" xmlns="" val="20000"/>
                    </a:ext>
                  </a:extLst>
                </a:gridCol>
                <a:gridCol w="7020596">
                  <a:extLst>
                    <a:ext uri="{9D8B030D-6E8A-4147-A177-3AD203B41FA5}">
                      <a16:colId xmlns:a16="http://schemas.microsoft.com/office/drawing/2014/main" xmlns="" val="20001"/>
                    </a:ext>
                  </a:extLst>
                </a:gridCol>
              </a:tblGrid>
              <a:tr h="278450">
                <a:tc>
                  <a:txBody>
                    <a:bodyPr/>
                    <a:lstStyle/>
                    <a:p>
                      <a:pPr marL="0" marR="0" algn="ctr">
                        <a:lnSpc>
                          <a:spcPts val="2000"/>
                        </a:lnSpc>
                        <a:spcBef>
                          <a:spcPts val="0"/>
                        </a:spcBef>
                        <a:spcAft>
                          <a:spcPts val="0"/>
                        </a:spcAft>
                      </a:pPr>
                      <a:r>
                        <a:rPr lang="pt-BR" sz="1600" spc="-40" dirty="0">
                          <a:solidFill>
                            <a:schemeClr val="tx1"/>
                          </a:solidFill>
                          <a:effectLst/>
                          <a:latin typeface="+mn-lt"/>
                        </a:rPr>
                        <a:t>Problema de apoio</a:t>
                      </a:r>
                      <a:endParaRPr lang="pt-BR" sz="1600" b="1" spc="-40" dirty="0">
                        <a:solidFill>
                          <a:schemeClr val="tx1"/>
                        </a:solidFill>
                        <a:effectLst/>
                        <a:latin typeface="+mn-lt"/>
                        <a:ea typeface="Calibri"/>
                        <a:cs typeface="Garamond"/>
                      </a:endParaRPr>
                    </a:p>
                  </a:txBody>
                  <a:tcPr marL="67474" marR="67474" marT="0" marB="0">
                    <a:lnL w="6350" cap="flat" cmpd="sng" algn="ctr">
                      <a:solidFill>
                        <a:schemeClr val="accent3"/>
                      </a:solidFill>
                      <a:prstDash val="solid"/>
                      <a:round/>
                      <a:headEnd type="none" w="med" len="med"/>
                      <a:tailEnd type="none" w="med" len="med"/>
                    </a:lnL>
                    <a:lnR w="6350" cap="flat" cmpd="sng" algn="ctr">
                      <a:solidFill>
                        <a:srgbClr val="94D600">
                          <a:alpha val="0"/>
                        </a:srgbClr>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94D600"/>
                    </a:solidFill>
                  </a:tcPr>
                </a:tc>
                <a:tc>
                  <a:txBody>
                    <a:bodyPr/>
                    <a:lstStyle/>
                    <a:p>
                      <a:pPr marL="0" marR="0" algn="ctr">
                        <a:lnSpc>
                          <a:spcPts val="2000"/>
                        </a:lnSpc>
                        <a:spcBef>
                          <a:spcPts val="0"/>
                        </a:spcBef>
                        <a:spcAft>
                          <a:spcPts val="0"/>
                        </a:spcAft>
                      </a:pPr>
                      <a:r>
                        <a:rPr lang="pt-BR" sz="1600" spc="-40" dirty="0">
                          <a:solidFill>
                            <a:schemeClr val="tx1"/>
                          </a:solidFill>
                          <a:effectLst/>
                          <a:latin typeface="+mn-lt"/>
                        </a:rPr>
                        <a:t>Opções do provedor</a:t>
                      </a:r>
                      <a:endParaRPr lang="pt-BR" sz="1600" spc="-40" dirty="0">
                        <a:solidFill>
                          <a:schemeClr val="tx1"/>
                        </a:solidFill>
                        <a:effectLst/>
                        <a:latin typeface="+mn-lt"/>
                        <a:ea typeface="Calibri"/>
                        <a:cs typeface="Garamond"/>
                      </a:endParaRPr>
                    </a:p>
                  </a:txBody>
                  <a:tcPr marL="67474" marR="67474" marT="0" marB="0">
                    <a:lnL w="6350" cap="flat" cmpd="sng" algn="ctr">
                      <a:solidFill>
                        <a:srgbClr val="94D600">
                          <a:alpha val="0"/>
                        </a:srgbClr>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94D600"/>
                    </a:solidFill>
                  </a:tcPr>
                </a:tc>
                <a:extLst>
                  <a:ext uri="{0D108BD9-81ED-4DB2-BD59-A6C34878D82A}">
                    <a16:rowId xmlns:a16="http://schemas.microsoft.com/office/drawing/2014/main" xmlns="" val="10000"/>
                  </a:ext>
                </a:extLst>
              </a:tr>
              <a:tr h="0">
                <a:tc>
                  <a:txBody>
                    <a:bodyPr/>
                    <a:lstStyle/>
                    <a:p>
                      <a:pPr marL="0" marR="0">
                        <a:lnSpc>
                          <a:spcPts val="2000"/>
                        </a:lnSpc>
                        <a:spcBef>
                          <a:spcPts val="200"/>
                        </a:spcBef>
                        <a:spcAft>
                          <a:spcPts val="0"/>
                        </a:spcAft>
                      </a:pPr>
                      <a:r>
                        <a:rPr lang="pt-BR" sz="1800" spc="-60" baseline="0" dirty="0">
                          <a:solidFill>
                            <a:schemeClr val="tx1"/>
                          </a:solidFill>
                          <a:effectLst/>
                          <a:latin typeface="Garamond"/>
                        </a:rPr>
                        <a:t>Apoio do provedor </a:t>
                      </a:r>
                      <a:endParaRPr lang="pt-BR" sz="1800" spc="-60" baseline="0" dirty="0">
                        <a:solidFill>
                          <a:schemeClr val="tx1"/>
                        </a:solidFill>
                        <a:effectLst/>
                        <a:latin typeface="Garamond"/>
                        <a:ea typeface="Calibri"/>
                        <a:cs typeface="Garamond"/>
                      </a:endParaRPr>
                    </a:p>
                  </a:txBody>
                  <a:tcPr marL="0" marR="0" marT="0" marB="0">
                    <a:lnL w="6350" cap="flat" cmpd="sng" algn="ctr">
                      <a:solidFill>
                        <a:schemeClr val="accent3"/>
                      </a:solidFill>
                      <a:prstDash val="solid"/>
                      <a:round/>
                      <a:headEnd type="none" w="med" len="med"/>
                      <a:tailEnd type="none" w="med" len="med"/>
                    </a:lnL>
                    <a:lnR w="6350" cap="flat" cmpd="sng" algn="ctr">
                      <a:solidFill>
                        <a:srgbClr val="94D600">
                          <a:alpha val="0"/>
                        </a:srgbClr>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82880" marR="0" indent="-182880" algn="l" defTabSz="914400" rtl="0" eaLnBrk="1" latinLnBrk="0" hangingPunct="1">
                        <a:lnSpc>
                          <a:spcPts val="2400"/>
                        </a:lnSpc>
                        <a:spcBef>
                          <a:spcPts val="0"/>
                        </a:spcBef>
                        <a:spcAft>
                          <a:spcPts val="0"/>
                        </a:spcAft>
                        <a:buFont typeface="Arial" panose="020B0604020202020204" pitchFamily="34" charset="0"/>
                        <a:buChar char="•"/>
                      </a:pPr>
                      <a:r>
                        <a:rPr lang="pt-BR" sz="2000" kern="1200" spc="-40" dirty="0">
                          <a:solidFill>
                            <a:schemeClr val="tx1"/>
                          </a:solidFill>
                          <a:effectLst/>
                          <a:latin typeface="Garamond"/>
                        </a:rPr>
                        <a:t>Avalie regularmente a adesão.</a:t>
                      </a:r>
                    </a:p>
                    <a:p>
                      <a:pPr marL="182880" marR="0" indent="-182880" algn="l" defTabSz="914400" rtl="0" eaLnBrk="1" latinLnBrk="0" hangingPunct="1">
                        <a:lnSpc>
                          <a:spcPts val="2400"/>
                        </a:lnSpc>
                        <a:spcBef>
                          <a:spcPts val="0"/>
                        </a:spcBef>
                        <a:spcAft>
                          <a:spcPts val="0"/>
                        </a:spcAft>
                        <a:buFont typeface="Arial" panose="020B0604020202020204" pitchFamily="34" charset="0"/>
                        <a:buChar char="•"/>
                      </a:pPr>
                      <a:r>
                        <a:rPr lang="pt-BR" sz="2000" kern="1200" spc="-40" dirty="0">
                          <a:solidFill>
                            <a:schemeClr val="tx1"/>
                          </a:solidFill>
                          <a:effectLst/>
                          <a:latin typeface="Garamond"/>
                        </a:rPr>
                        <a:t>Peça um autorrelatório do cliente.</a:t>
                      </a:r>
                    </a:p>
                    <a:p>
                      <a:pPr marL="182880" marR="0" indent="-182880" algn="l" defTabSz="914400" rtl="0" eaLnBrk="1" latinLnBrk="0" hangingPunct="1">
                        <a:lnSpc>
                          <a:spcPts val="2400"/>
                        </a:lnSpc>
                        <a:spcBef>
                          <a:spcPts val="0"/>
                        </a:spcBef>
                        <a:spcAft>
                          <a:spcPts val="0"/>
                        </a:spcAft>
                        <a:buFont typeface="Arial" panose="020B0604020202020204" pitchFamily="34" charset="0"/>
                        <a:buChar char="•"/>
                      </a:pPr>
                      <a:r>
                        <a:rPr lang="pt-BR" sz="2000" kern="1200" spc="-40" dirty="0">
                          <a:solidFill>
                            <a:schemeClr val="tx1"/>
                          </a:solidFill>
                          <a:effectLst/>
                          <a:latin typeface="Garamond"/>
                        </a:rPr>
                        <a:t>Use a tecnologia (lembretes por SMS, apps para celular).</a:t>
                      </a:r>
                    </a:p>
                    <a:p>
                      <a:pPr marL="182880" marR="0" indent="-182880" algn="l" defTabSz="914400" rtl="0" eaLnBrk="1" latinLnBrk="0" hangingPunct="1">
                        <a:lnSpc>
                          <a:spcPts val="2400"/>
                        </a:lnSpc>
                        <a:spcBef>
                          <a:spcPts val="0"/>
                        </a:spcBef>
                        <a:spcAft>
                          <a:spcPts val="0"/>
                        </a:spcAft>
                        <a:buFont typeface="Arial" panose="020B0604020202020204" pitchFamily="34" charset="0"/>
                        <a:buChar char="•"/>
                      </a:pPr>
                      <a:r>
                        <a:rPr lang="pt-BR" sz="2000" kern="1200" spc="-40" dirty="0">
                          <a:solidFill>
                            <a:schemeClr val="tx1"/>
                          </a:solidFill>
                          <a:effectLst/>
                          <a:latin typeface="Garamond"/>
                        </a:rPr>
                        <a:t>Vários provedores ou profissionais de saúde podem apoiar a adesão (farmacêutico, colegas de trabalho).</a:t>
                      </a:r>
                    </a:p>
                  </a:txBody>
                  <a:tcPr marL="0" marR="0" marT="0" marB="0" anchor="ctr">
                    <a:lnL w="6350" cap="flat" cmpd="sng" algn="ctr">
                      <a:solidFill>
                        <a:srgbClr val="94D600">
                          <a:alpha val="0"/>
                        </a:srgbClr>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0">
                <a:tc>
                  <a:txBody>
                    <a:bodyPr/>
                    <a:lstStyle/>
                    <a:p>
                      <a:pPr marL="0" marR="0">
                        <a:lnSpc>
                          <a:spcPts val="2000"/>
                        </a:lnSpc>
                        <a:spcBef>
                          <a:spcPts val="200"/>
                        </a:spcBef>
                        <a:spcAft>
                          <a:spcPts val="0"/>
                        </a:spcAft>
                      </a:pPr>
                      <a:r>
                        <a:rPr lang="pt-BR" sz="1800" spc="-60" baseline="0" dirty="0">
                          <a:solidFill>
                            <a:schemeClr val="tx1"/>
                          </a:solidFill>
                          <a:effectLst/>
                          <a:latin typeface="Garamond"/>
                        </a:rPr>
                        <a:t>Apoio </a:t>
                      </a:r>
                      <a:r>
                        <a:rPr sz="1600"/>
                        <a:t/>
                      </a:r>
                      <a:br>
                        <a:rPr sz="1600"/>
                      </a:br>
                      <a:r>
                        <a:rPr lang="pt-BR" sz="1800" spc="-60" baseline="0" dirty="0">
                          <a:solidFill>
                            <a:schemeClr val="tx1"/>
                          </a:solidFill>
                          <a:effectLst/>
                          <a:latin typeface="Garamond"/>
                        </a:rPr>
                        <a:t>social </a:t>
                      </a:r>
                      <a:endParaRPr lang="pt-BR" sz="1800" spc="-60" baseline="0" dirty="0">
                        <a:solidFill>
                          <a:schemeClr val="tx1"/>
                        </a:solidFill>
                        <a:effectLst/>
                        <a:latin typeface="Garamond"/>
                        <a:ea typeface="Calibri"/>
                        <a:cs typeface="Garamond"/>
                      </a:endParaRPr>
                    </a:p>
                  </a:txBody>
                  <a:tcPr marL="0" marR="0" marT="0" marB="0">
                    <a:lnL w="6350" cap="flat" cmpd="sng" algn="ctr">
                      <a:solidFill>
                        <a:schemeClr val="accent3"/>
                      </a:solidFill>
                      <a:prstDash val="solid"/>
                      <a:round/>
                      <a:headEnd type="none" w="med" len="med"/>
                      <a:tailEnd type="none" w="med" len="med"/>
                    </a:lnL>
                    <a:lnR w="6350" cap="flat" cmpd="sng" algn="ctr">
                      <a:solidFill>
                        <a:srgbClr val="94D600">
                          <a:alpha val="0"/>
                        </a:srgbClr>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3FFD9"/>
                    </a:solidFill>
                  </a:tcPr>
                </a:tc>
                <a:tc>
                  <a:txBody>
                    <a:bodyPr/>
                    <a:lstStyle/>
                    <a:p>
                      <a:pPr marL="182880" marR="0" indent="-182880" algn="l" defTabSz="914400" rtl="0" eaLnBrk="1" latinLnBrk="0" hangingPunct="1">
                        <a:lnSpc>
                          <a:spcPts val="2400"/>
                        </a:lnSpc>
                        <a:spcBef>
                          <a:spcPts val="0"/>
                        </a:spcBef>
                        <a:spcAft>
                          <a:spcPts val="0"/>
                        </a:spcAft>
                        <a:buFont typeface="Arial" panose="020B0604020202020204" pitchFamily="34" charset="0"/>
                        <a:buChar char="•"/>
                      </a:pPr>
                      <a:r>
                        <a:rPr lang="pt-BR" sz="2000" kern="1200" spc="-40" dirty="0">
                          <a:solidFill>
                            <a:schemeClr val="tx1"/>
                          </a:solidFill>
                          <a:effectLst/>
                          <a:latin typeface="Garamond"/>
                        </a:rPr>
                        <a:t>Discuta questões de privacidade para o usuário da </a:t>
                      </a:r>
                      <a:r>
                        <a:rPr lang="pt-BR" sz="2000" kern="1200" spc="-40" dirty="0" err="1">
                          <a:solidFill>
                            <a:schemeClr val="tx1"/>
                          </a:solidFill>
                          <a:effectLst/>
                          <a:latin typeface="Garamond"/>
                        </a:rPr>
                        <a:t>PrEP.</a:t>
                      </a:r>
                      <a:endParaRPr lang="pt-BR" sz="2000" kern="1200" spc="-40" dirty="0">
                        <a:solidFill>
                          <a:schemeClr val="tx1"/>
                        </a:solidFill>
                        <a:effectLst/>
                        <a:latin typeface="Garamond"/>
                      </a:endParaRPr>
                    </a:p>
                    <a:p>
                      <a:pPr marL="182880" marR="0" indent="-182880" algn="l" defTabSz="914400" rtl="0" eaLnBrk="1" latinLnBrk="0" hangingPunct="1">
                        <a:lnSpc>
                          <a:spcPts val="2400"/>
                        </a:lnSpc>
                        <a:spcBef>
                          <a:spcPts val="0"/>
                        </a:spcBef>
                        <a:spcAft>
                          <a:spcPts val="0"/>
                        </a:spcAft>
                        <a:buFont typeface="Arial" panose="020B0604020202020204" pitchFamily="34" charset="0"/>
                        <a:buChar char="•"/>
                      </a:pPr>
                      <a:r>
                        <a:rPr lang="pt-BR" sz="2000" kern="1200" spc="-40" dirty="0">
                          <a:solidFill>
                            <a:schemeClr val="tx1"/>
                          </a:solidFill>
                          <a:effectLst/>
                          <a:latin typeface="Garamond"/>
                        </a:rPr>
                        <a:t>Ofereça-se para se encontrar com parceiros ou familiares se eles estiverem apoiando.</a:t>
                      </a:r>
                    </a:p>
                  </a:txBody>
                  <a:tcPr marL="0" marR="0" marT="0" marB="0" anchor="ctr">
                    <a:lnL w="6350" cap="flat" cmpd="sng" algn="ctr">
                      <a:solidFill>
                        <a:srgbClr val="94D600">
                          <a:alpha val="0"/>
                        </a:srgbClr>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3FFD9"/>
                    </a:solidFill>
                  </a:tcPr>
                </a:tc>
                <a:extLst>
                  <a:ext uri="{0D108BD9-81ED-4DB2-BD59-A6C34878D82A}">
                    <a16:rowId xmlns:a16="http://schemas.microsoft.com/office/drawing/2014/main" xmlns="" val="10002"/>
                  </a:ext>
                </a:extLst>
              </a:tr>
              <a:tr h="0">
                <a:tc>
                  <a:txBody>
                    <a:bodyPr/>
                    <a:lstStyle/>
                    <a:p>
                      <a:pPr marL="0" marR="0" algn="l" defTabSz="914400" rtl="0" eaLnBrk="1" latinLnBrk="0" hangingPunct="1">
                        <a:lnSpc>
                          <a:spcPts val="2000"/>
                        </a:lnSpc>
                        <a:spcBef>
                          <a:spcPts val="200"/>
                        </a:spcBef>
                        <a:spcAft>
                          <a:spcPts val="0"/>
                        </a:spcAft>
                      </a:pPr>
                      <a:r>
                        <a:rPr lang="pt-BR" sz="1800" b="1" kern="1200" spc="-60" baseline="0" dirty="0">
                          <a:solidFill>
                            <a:schemeClr val="tx1"/>
                          </a:solidFill>
                          <a:effectLst/>
                          <a:latin typeface="Garamond"/>
                        </a:rPr>
                        <a:t>Saúde mental e abuso de substâncias</a:t>
                      </a:r>
                    </a:p>
                  </a:txBody>
                  <a:tcPr marL="0" marR="0" marT="0" marB="0">
                    <a:lnL w="6350" cap="flat" cmpd="sng" algn="ctr">
                      <a:solidFill>
                        <a:schemeClr val="accent3"/>
                      </a:solidFill>
                      <a:prstDash val="solid"/>
                      <a:round/>
                      <a:headEnd type="none" w="med" len="med"/>
                      <a:tailEnd type="none" w="med" len="med"/>
                    </a:lnL>
                    <a:lnR w="6350" cap="flat" cmpd="sng" algn="ctr">
                      <a:solidFill>
                        <a:srgbClr val="94D600">
                          <a:alpha val="0"/>
                        </a:srgbClr>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82880" marR="0" indent="-182880" algn="l" defTabSz="914400" rtl="0" eaLnBrk="1" latinLnBrk="0" hangingPunct="1">
                        <a:lnSpc>
                          <a:spcPts val="2400"/>
                        </a:lnSpc>
                        <a:spcBef>
                          <a:spcPts val="0"/>
                        </a:spcBef>
                        <a:spcAft>
                          <a:spcPts val="0"/>
                        </a:spcAft>
                        <a:buFont typeface="Arial" panose="020B0604020202020204" pitchFamily="34" charset="0"/>
                        <a:buChar char="•"/>
                      </a:pPr>
                      <a:r>
                        <a:rPr lang="pt-BR" sz="2000" kern="1200" spc="-40" dirty="0">
                          <a:solidFill>
                            <a:schemeClr val="tx1"/>
                          </a:solidFill>
                          <a:effectLst/>
                          <a:latin typeface="Garamond"/>
                        </a:rPr>
                        <a:t>Considere a triagem de depressão ou problemas de abuso de substâncias.</a:t>
                      </a:r>
                    </a:p>
                    <a:p>
                      <a:pPr marL="182880" marR="0" indent="-182880" algn="l" defTabSz="914400" rtl="0" eaLnBrk="1" latinLnBrk="0" hangingPunct="1">
                        <a:lnSpc>
                          <a:spcPts val="2400"/>
                        </a:lnSpc>
                        <a:spcBef>
                          <a:spcPts val="0"/>
                        </a:spcBef>
                        <a:spcAft>
                          <a:spcPts val="0"/>
                        </a:spcAft>
                        <a:buFont typeface="Arial" panose="020B0604020202020204" pitchFamily="34" charset="0"/>
                        <a:buChar char="•"/>
                      </a:pPr>
                      <a:r>
                        <a:rPr lang="pt-BR" sz="2000" kern="1200" spc="-40" dirty="0">
                          <a:solidFill>
                            <a:schemeClr val="tx1"/>
                          </a:solidFill>
                          <a:effectLst/>
                          <a:latin typeface="Garamond"/>
                        </a:rPr>
                        <a:t>Forneça ou encaminhe para tratamento de saúde mental ou abuso de substâncias e serviços de prevenção de recaída, quando apropriado.</a:t>
                      </a:r>
                    </a:p>
                  </a:txBody>
                  <a:tcPr marL="0" marR="0" marT="0" marB="0" anchor="ctr">
                    <a:lnL w="6350" cap="flat" cmpd="sng" algn="ctr">
                      <a:solidFill>
                        <a:srgbClr val="94D600">
                          <a:alpha val="0"/>
                        </a:srgbClr>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0">
                <a:tc>
                  <a:txBody>
                    <a:bodyPr/>
                    <a:lstStyle/>
                    <a:p>
                      <a:pPr marL="0" marR="0">
                        <a:lnSpc>
                          <a:spcPts val="2000"/>
                        </a:lnSpc>
                        <a:spcBef>
                          <a:spcPts val="200"/>
                        </a:spcBef>
                        <a:spcAft>
                          <a:spcPts val="0"/>
                        </a:spcAft>
                      </a:pPr>
                      <a:r>
                        <a:rPr lang="pt-BR" sz="1800" spc="-60" baseline="0" dirty="0">
                          <a:solidFill>
                            <a:schemeClr val="tx1"/>
                          </a:solidFill>
                          <a:effectLst/>
                          <a:latin typeface="Garamond"/>
                        </a:rPr>
                        <a:t>Desafios específicos da população</a:t>
                      </a:r>
                      <a:endParaRPr lang="pt-BR" sz="1800" spc="-60" baseline="0" dirty="0">
                        <a:solidFill>
                          <a:schemeClr val="tx1"/>
                        </a:solidFill>
                        <a:effectLst/>
                        <a:latin typeface="Garamond"/>
                        <a:ea typeface="Calibri"/>
                        <a:cs typeface="Garamond"/>
                      </a:endParaRPr>
                    </a:p>
                  </a:txBody>
                  <a:tcPr marL="0" marR="0" marT="0" marB="0">
                    <a:lnL w="6350" cap="flat" cmpd="sng" algn="ctr">
                      <a:solidFill>
                        <a:schemeClr val="accent3"/>
                      </a:solidFill>
                      <a:prstDash val="solid"/>
                      <a:round/>
                      <a:headEnd type="none" w="med" len="med"/>
                      <a:tailEnd type="none" w="med" len="med"/>
                    </a:lnL>
                    <a:lnR w="6350" cap="flat" cmpd="sng" algn="ctr">
                      <a:solidFill>
                        <a:srgbClr val="94D600">
                          <a:alpha val="0"/>
                        </a:srgbClr>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3FFD9"/>
                    </a:solidFill>
                  </a:tcPr>
                </a:tc>
                <a:tc>
                  <a:txBody>
                    <a:bodyPr/>
                    <a:lstStyle/>
                    <a:p>
                      <a:pPr marL="182880" marR="0" indent="-182880" algn="l" defTabSz="914400" rtl="0" eaLnBrk="1" latinLnBrk="0" hangingPunct="1">
                        <a:lnSpc>
                          <a:spcPts val="2400"/>
                        </a:lnSpc>
                        <a:spcBef>
                          <a:spcPts val="0"/>
                        </a:spcBef>
                        <a:spcAft>
                          <a:spcPts val="0"/>
                        </a:spcAft>
                        <a:buFont typeface="Arial" panose="020B0604020202020204" pitchFamily="34" charset="0"/>
                        <a:buChar char="•"/>
                      </a:pPr>
                      <a:r>
                        <a:rPr lang="pt-BR" sz="2000" kern="1200" spc="-40" dirty="0">
                          <a:solidFill>
                            <a:schemeClr val="tx1"/>
                          </a:solidFill>
                          <a:effectLst/>
                          <a:latin typeface="Garamond"/>
                        </a:rPr>
                        <a:t>Considere apoio à adesão aos medicamentos sob medida para:</a:t>
                      </a:r>
                    </a:p>
                    <a:p>
                      <a:pPr marL="365760" marR="0" lvl="1" indent="-182880" algn="l" defTabSz="914400" rtl="0" eaLnBrk="1" latinLnBrk="0" hangingPunct="1">
                        <a:lnSpc>
                          <a:spcPts val="2400"/>
                        </a:lnSpc>
                        <a:spcBef>
                          <a:spcPts val="0"/>
                        </a:spcBef>
                        <a:spcAft>
                          <a:spcPts val="0"/>
                        </a:spcAft>
                        <a:buFont typeface="Wingdings" panose="05000000000000000000" pitchFamily="2" charset="2"/>
                        <a:buChar char="§"/>
                      </a:pPr>
                      <a:r>
                        <a:rPr lang="pt-BR" sz="2000" kern="1200" spc="-40" dirty="0">
                          <a:solidFill>
                            <a:schemeClr val="tx1"/>
                          </a:solidFill>
                          <a:effectLst/>
                          <a:latin typeface="Garamond"/>
                        </a:rPr>
                        <a:t>Adolescentes.</a:t>
                      </a:r>
                    </a:p>
                    <a:p>
                      <a:pPr marL="365760" marR="0" lvl="1" indent="-182880" algn="l" defTabSz="914400" rtl="0" eaLnBrk="1" latinLnBrk="0" hangingPunct="1">
                        <a:lnSpc>
                          <a:spcPts val="2400"/>
                        </a:lnSpc>
                        <a:spcBef>
                          <a:spcPts val="0"/>
                        </a:spcBef>
                        <a:spcAft>
                          <a:spcPts val="0"/>
                        </a:spcAft>
                        <a:buFont typeface="Wingdings" panose="05000000000000000000" pitchFamily="2" charset="2"/>
                        <a:buChar char="§"/>
                      </a:pPr>
                      <a:r>
                        <a:rPr lang="pt-BR" sz="2000" kern="1200" spc="-40" dirty="0">
                          <a:solidFill>
                            <a:schemeClr val="tx1"/>
                          </a:solidFill>
                          <a:effectLst/>
                          <a:latin typeface="Garamond"/>
                        </a:rPr>
                        <a:t>Pessoas com moradia instável.</a:t>
                      </a:r>
                    </a:p>
                    <a:p>
                      <a:pPr marL="365760" marR="0" lvl="1" indent="-182880" algn="l" defTabSz="914400" rtl="0" eaLnBrk="1" latinLnBrk="0" hangingPunct="1">
                        <a:lnSpc>
                          <a:spcPts val="2400"/>
                        </a:lnSpc>
                        <a:spcBef>
                          <a:spcPts val="0"/>
                        </a:spcBef>
                        <a:spcAft>
                          <a:spcPts val="0"/>
                        </a:spcAft>
                        <a:buFont typeface="Wingdings" panose="05000000000000000000" pitchFamily="2" charset="2"/>
                        <a:buChar char="§"/>
                      </a:pPr>
                      <a:r>
                        <a:rPr lang="pt-BR" sz="2000" kern="1200" spc="-40" dirty="0">
                          <a:solidFill>
                            <a:schemeClr val="tx1"/>
                          </a:solidFill>
                          <a:effectLst/>
                          <a:latin typeface="Garamond"/>
                        </a:rPr>
                        <a:t>Mulheres transexuais.</a:t>
                      </a:r>
                    </a:p>
                    <a:p>
                      <a:pPr marL="365760" marR="0" lvl="1" indent="-182880" algn="l" defTabSz="914400" rtl="0" eaLnBrk="1" latinLnBrk="0" hangingPunct="1">
                        <a:lnSpc>
                          <a:spcPts val="2400"/>
                        </a:lnSpc>
                        <a:spcBef>
                          <a:spcPts val="0"/>
                        </a:spcBef>
                        <a:spcAft>
                          <a:spcPts val="0"/>
                        </a:spcAft>
                        <a:buFont typeface="Wingdings" panose="05000000000000000000" pitchFamily="2" charset="2"/>
                        <a:buChar char="§"/>
                      </a:pPr>
                      <a:r>
                        <a:rPr lang="pt-BR" sz="2000" kern="1200" spc="-40" dirty="0">
                          <a:solidFill>
                            <a:schemeClr val="tx1"/>
                          </a:solidFill>
                          <a:effectLst/>
                          <a:latin typeface="Garamond"/>
                        </a:rPr>
                        <a:t>Outros com estressores específicos que podem interferir na adesão </a:t>
                      </a:r>
                      <a:br>
                        <a:rPr lang="pt-BR" sz="2000" kern="1200" spc="-40" dirty="0">
                          <a:solidFill>
                            <a:schemeClr val="tx1"/>
                          </a:solidFill>
                          <a:effectLst/>
                          <a:latin typeface="Garamond"/>
                        </a:rPr>
                      </a:br>
                      <a:r>
                        <a:rPr lang="pt-BR" sz="2000" kern="1200" spc="-40" dirty="0">
                          <a:solidFill>
                            <a:schemeClr val="tx1"/>
                          </a:solidFill>
                          <a:effectLst/>
                          <a:latin typeface="Garamond"/>
                        </a:rPr>
                        <a:t>aos medicamentos.</a:t>
                      </a:r>
                    </a:p>
                  </a:txBody>
                  <a:tcPr marL="0" marR="0" marT="0" marB="0" anchor="ctr">
                    <a:lnL w="6350" cap="flat" cmpd="sng" algn="ctr">
                      <a:solidFill>
                        <a:srgbClr val="94D600">
                          <a:alpha val="0"/>
                        </a:srgbClr>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3FFD9"/>
                    </a:solidFill>
                  </a:tcPr>
                </a:tc>
                <a:extLst>
                  <a:ext uri="{0D108BD9-81ED-4DB2-BD59-A6C34878D82A}">
                    <a16:rowId xmlns:a16="http://schemas.microsoft.com/office/drawing/2014/main" xmlns="" val="10004"/>
                  </a:ext>
                </a:extLst>
              </a:tr>
            </a:tbl>
          </a:graphicData>
        </a:graphic>
      </p:graphicFrame>
      <p:sp>
        <p:nvSpPr>
          <p:cNvPr id="7"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116</a:t>
            </a:fld>
            <a:endParaRPr lang="pt-BR" dirty="0"/>
          </a:p>
        </p:txBody>
      </p:sp>
    </p:spTree>
    <p:extLst>
      <p:ext uri="{BB962C8B-B14F-4D97-AF65-F5344CB8AC3E}">
        <p14:creationId xmlns:p14="http://schemas.microsoft.com/office/powerpoint/2010/main" val="31244414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2887"/>
            <a:ext cx="8229600" cy="858838"/>
          </a:xfrm>
        </p:spPr>
        <p:txBody>
          <a:bodyPr>
            <a:normAutofit/>
          </a:bodyPr>
          <a:lstStyle/>
          <a:p>
            <a:r>
              <a:rPr lang="pt-BR" sz="4200" dirty="0"/>
              <a:t>Avaliações de adesão</a:t>
            </a:r>
          </a:p>
        </p:txBody>
      </p:sp>
      <p:sp>
        <p:nvSpPr>
          <p:cNvPr id="3" name="Content Placeholder 2"/>
          <p:cNvSpPr>
            <a:spLocks noGrp="1"/>
          </p:cNvSpPr>
          <p:nvPr>
            <p:ph sz="quarter" idx="10"/>
          </p:nvPr>
        </p:nvSpPr>
        <p:spPr>
          <a:xfrm>
            <a:off x="457200" y="1615134"/>
            <a:ext cx="8229600" cy="4889500"/>
          </a:xfrm>
        </p:spPr>
        <p:txBody>
          <a:bodyPr>
            <a:noAutofit/>
          </a:bodyPr>
          <a:lstStyle/>
          <a:p>
            <a:pPr marL="365760" indent="-365760">
              <a:lnSpc>
                <a:spcPts val="2600"/>
              </a:lnSpc>
              <a:spcBef>
                <a:spcPts val="1800"/>
              </a:spcBef>
            </a:pPr>
            <a:r>
              <a:rPr lang="pt-BR" sz="2400" spc="-40" dirty="0">
                <a:solidFill>
                  <a:schemeClr val="tx1"/>
                </a:solidFill>
              </a:rPr>
              <a:t>Discuta a adesão a cada consulta.</a:t>
            </a:r>
          </a:p>
          <a:p>
            <a:pPr marL="731520" lvl="1" indent="-365760">
              <a:lnSpc>
                <a:spcPts val="2600"/>
              </a:lnSpc>
              <a:spcBef>
                <a:spcPts val="600"/>
              </a:spcBef>
              <a:buFont typeface="Wingdings" panose="05000000000000000000" pitchFamily="2" charset="2"/>
              <a:buChar char="§"/>
            </a:pPr>
            <a:r>
              <a:rPr lang="pt-BR" sz="2400" spc="-40" dirty="0">
                <a:solidFill>
                  <a:schemeClr val="tx1"/>
                </a:solidFill>
              </a:rPr>
              <a:t>A fim de incentivar uma discussão realista e honesta sobre os desafios ou problemas que um cliente possa estar enfrentando, evite colocar seu próprio julgamento sobre ele.</a:t>
            </a:r>
          </a:p>
          <a:p>
            <a:pPr marL="731520" lvl="1" indent="-365760">
              <a:lnSpc>
                <a:spcPts val="2600"/>
              </a:lnSpc>
              <a:spcBef>
                <a:spcPts val="600"/>
              </a:spcBef>
              <a:buFont typeface="Wingdings" panose="05000000000000000000" pitchFamily="2" charset="2"/>
              <a:buChar char="§"/>
            </a:pPr>
            <a:r>
              <a:rPr lang="pt-BR" sz="2400" spc="-40" dirty="0">
                <a:solidFill>
                  <a:schemeClr val="tx1"/>
                </a:solidFill>
              </a:rPr>
              <a:t>Incentive os clientes da PrEP</a:t>
            </a:r>
            <a:r>
              <a:rPr lang="pt-BR" dirty="0"/>
              <a:t> </a:t>
            </a:r>
            <a:r>
              <a:rPr lang="pt-BR" sz="2400" spc="-40" dirty="0">
                <a:solidFill>
                  <a:schemeClr val="tx1"/>
                </a:solidFill>
              </a:rPr>
              <a:t>a autorrelatar a ingestão de comprimidos para entender sua experiência com a adesão.</a:t>
            </a:r>
          </a:p>
          <a:p>
            <a:pPr marL="731520" lvl="1" indent="-365760">
              <a:lnSpc>
                <a:spcPts val="2600"/>
              </a:lnSpc>
              <a:spcBef>
                <a:spcPts val="600"/>
              </a:spcBef>
              <a:buFont typeface="Wingdings" panose="05000000000000000000" pitchFamily="2" charset="2"/>
              <a:buChar char="§"/>
            </a:pPr>
            <a:r>
              <a:rPr lang="pt-BR" sz="2400" spc="-40" dirty="0">
                <a:solidFill>
                  <a:schemeClr val="tx1"/>
                </a:solidFill>
              </a:rPr>
              <a:t>Pergunte sobre a adesão nos últimos 3 dias</a:t>
            </a:r>
            <a:r>
              <a:rPr lang="pt-BR" sz="2400" spc="-40" dirty="0">
                <a:solidFill>
                  <a:schemeClr val="tx1"/>
                </a:solidFill>
                <a:latin typeface="Garamond"/>
              </a:rPr>
              <a:t>.</a:t>
            </a:r>
            <a:r>
              <a:rPr lang="pt-BR" sz="2400" spc="-40" dirty="0">
                <a:solidFill>
                  <a:schemeClr val="tx1"/>
                </a:solidFill>
              </a:rPr>
              <a:t> (A memória de curto prazo tende a ser melhor do que a memória de longo prazo).</a:t>
            </a:r>
          </a:p>
          <a:p>
            <a:pPr marL="365760" indent="-365760">
              <a:lnSpc>
                <a:spcPts val="2600"/>
              </a:lnSpc>
              <a:spcBef>
                <a:spcPts val="1800"/>
              </a:spcBef>
            </a:pPr>
            <a:r>
              <a:rPr lang="pt-BR" sz="2400" spc="-40" dirty="0">
                <a:solidFill>
                  <a:schemeClr val="tx1"/>
                </a:solidFill>
              </a:rPr>
              <a:t>Métodos adicionais para monitorar a adesão</a:t>
            </a:r>
          </a:p>
          <a:p>
            <a:pPr marL="731520" lvl="1">
              <a:lnSpc>
                <a:spcPts val="2600"/>
              </a:lnSpc>
              <a:spcBef>
                <a:spcPts val="600"/>
              </a:spcBef>
              <a:buFont typeface="Wingdings" panose="05000000000000000000" pitchFamily="2" charset="2"/>
              <a:buChar char="§"/>
            </a:pPr>
            <a:r>
              <a:rPr lang="pt-BR" sz="2400" spc="-40" dirty="0">
                <a:solidFill>
                  <a:schemeClr val="tx1"/>
                </a:solidFill>
              </a:rPr>
              <a:t>Histórico de refis da farmácia</a:t>
            </a:r>
            <a:r>
              <a:rPr lang="pt-BR" sz="2400" spc="-40" dirty="0">
                <a:solidFill>
                  <a:schemeClr val="tx1"/>
                </a:solidFill>
                <a:latin typeface="Garamond"/>
              </a:rPr>
              <a:t>.</a:t>
            </a:r>
            <a:endParaRPr lang="pt-BR" sz="2400" spc="-40" dirty="0">
              <a:solidFill>
                <a:schemeClr val="tx1"/>
              </a:solidFill>
            </a:endParaRPr>
          </a:p>
          <a:p>
            <a:pPr marL="731520" lvl="1">
              <a:lnSpc>
                <a:spcPts val="2600"/>
              </a:lnSpc>
              <a:spcBef>
                <a:spcPts val="600"/>
              </a:spcBef>
              <a:buFont typeface="Wingdings" panose="05000000000000000000" pitchFamily="2" charset="2"/>
              <a:buChar char="§"/>
            </a:pPr>
            <a:r>
              <a:rPr lang="pt-BR" sz="2400" spc="-40" dirty="0">
                <a:solidFill>
                  <a:schemeClr val="tx1"/>
                </a:solidFill>
              </a:rPr>
              <a:t>Contagem de medicamentos</a:t>
            </a:r>
            <a:r>
              <a:rPr lang="pt-BR" sz="2400" spc="-40" dirty="0">
                <a:solidFill>
                  <a:schemeClr val="tx1"/>
                </a:solidFill>
                <a:latin typeface="Garamond"/>
              </a:rPr>
              <a:t>.</a:t>
            </a:r>
            <a:endParaRPr lang="pt-BR" sz="2400" spc="-40" dirty="0">
              <a:solidFill>
                <a:schemeClr val="tx1"/>
              </a:solidFill>
            </a:endParaRPr>
          </a:p>
        </p:txBody>
      </p:sp>
      <p:sp>
        <p:nvSpPr>
          <p:cNvPr id="7"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117</a:t>
            </a:fld>
            <a:endParaRPr lang="pt-BR" dirty="0"/>
          </a:p>
        </p:txBody>
      </p:sp>
    </p:spTree>
    <p:extLst>
      <p:ext uri="{BB962C8B-B14F-4D97-AF65-F5344CB8AC3E}">
        <p14:creationId xmlns:p14="http://schemas.microsoft.com/office/powerpoint/2010/main" val="358887966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4280"/>
            <a:ext cx="8229600" cy="858838"/>
          </a:xfrm>
        </p:spPr>
        <p:txBody>
          <a:bodyPr>
            <a:noAutofit/>
          </a:bodyPr>
          <a:lstStyle/>
          <a:p>
            <a:pPr>
              <a:lnSpc>
                <a:spcPct val="70000"/>
              </a:lnSpc>
            </a:pPr>
            <a:r>
              <a:rPr lang="pt-BR" sz="4200" b="1" dirty="0"/>
              <a:t>Abastecimento de Medicamentos</a:t>
            </a:r>
          </a:p>
        </p:txBody>
      </p:sp>
      <p:sp>
        <p:nvSpPr>
          <p:cNvPr id="10" name="Content Placeholder 9"/>
          <p:cNvSpPr>
            <a:spLocks noGrp="1"/>
          </p:cNvSpPr>
          <p:nvPr>
            <p:ph sz="quarter" idx="10"/>
          </p:nvPr>
        </p:nvSpPr>
        <p:spPr/>
        <p:txBody>
          <a:bodyPr>
            <a:normAutofit/>
          </a:bodyPr>
          <a:lstStyle/>
          <a:p>
            <a:endParaRPr lang="pt-BR" sz="2800" dirty="0">
              <a:solidFill>
                <a:schemeClr val="tx1"/>
              </a:solidFill>
            </a:endParaRPr>
          </a:p>
          <a:p>
            <a:pPr marL="365760">
              <a:lnSpc>
                <a:spcPct val="120000"/>
              </a:lnSpc>
              <a:spcBef>
                <a:spcPts val="1200"/>
              </a:spcBef>
            </a:pPr>
            <a:endParaRPr lang="pt-BR" sz="2600" dirty="0">
              <a:solidFill>
                <a:schemeClr val="tx1"/>
              </a:solidFill>
            </a:endParaRPr>
          </a:p>
          <a:p>
            <a:pPr marL="365760" indent="-365760">
              <a:lnSpc>
                <a:spcPts val="2600"/>
              </a:lnSpc>
              <a:spcBef>
                <a:spcPts val="1800"/>
              </a:spcBef>
            </a:pPr>
            <a:r>
              <a:rPr lang="pt-BR" sz="2600" spc="-40" dirty="0">
                <a:solidFill>
                  <a:schemeClr val="tx1"/>
                </a:solidFill>
              </a:rPr>
              <a:t>O fornecimento de </a:t>
            </a:r>
            <a:r>
              <a:rPr lang="pt-BR" sz="2600" b="1" spc="-40" dirty="0">
                <a:solidFill>
                  <a:schemeClr val="tx1"/>
                </a:solidFill>
              </a:rPr>
              <a:t>uma semana extra de medicamentos na primeira consulta</a:t>
            </a:r>
            <a:r>
              <a:rPr lang="pt-BR" sz="2600" spc="-40" dirty="0">
                <a:solidFill>
                  <a:schemeClr val="tx1"/>
                </a:solidFill>
              </a:rPr>
              <a:t> garantirá um abastecimento adequado para a dosagem diária até a próxima consulta.</a:t>
            </a:r>
          </a:p>
          <a:p>
            <a:pPr marL="365760" indent="-365760">
              <a:lnSpc>
                <a:spcPts val="2600"/>
              </a:lnSpc>
              <a:spcBef>
                <a:spcPts val="1800"/>
              </a:spcBef>
            </a:pPr>
            <a:r>
              <a:rPr lang="pt-BR" sz="2600" spc="-40" dirty="0">
                <a:solidFill>
                  <a:schemeClr val="tx1"/>
                </a:solidFill>
              </a:rPr>
              <a:t>Isso é importante caso a consulta de acompanhamento seja adiada por qualquer motivo.</a:t>
            </a:r>
          </a:p>
          <a:p>
            <a:pPr marL="365760" indent="-365760">
              <a:lnSpc>
                <a:spcPts val="2600"/>
              </a:lnSpc>
              <a:spcBef>
                <a:spcPts val="1800"/>
              </a:spcBef>
            </a:pPr>
            <a:r>
              <a:rPr lang="pt-BR" sz="2600" spc="-40" dirty="0">
                <a:solidFill>
                  <a:schemeClr val="tx1"/>
                </a:solidFill>
              </a:rPr>
              <a:t>Se você não puder fornecer uma semana extra de comprimidos, agende a próxima consulta do cliente para uma semana antes do estoque de comprimidos acabar. </a:t>
            </a:r>
            <a:endParaRPr lang="pt-BR" sz="2600" strike="sngStrike" spc="-40" dirty="0">
              <a:solidFill>
                <a:schemeClr val="tx1"/>
              </a:solidFill>
            </a:endParaRPr>
          </a:p>
        </p:txBody>
      </p:sp>
      <p:sp>
        <p:nvSpPr>
          <p:cNvPr id="8" name="TextBox 7"/>
          <p:cNvSpPr txBox="1">
            <a:spLocks noChangeArrowheads="1"/>
          </p:cNvSpPr>
          <p:nvPr/>
        </p:nvSpPr>
        <p:spPr bwMode="auto">
          <a:xfrm>
            <a:off x="453363" y="1587500"/>
            <a:ext cx="8233437" cy="707886"/>
          </a:xfrm>
          <a:prstGeom prst="rect">
            <a:avLst/>
          </a:prstGeom>
          <a:solidFill>
            <a:srgbClr val="D1FF69"/>
          </a:solidFill>
          <a:ln>
            <a:noFill/>
          </a:ln>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pt-BR" sz="2000" b="1" spc="-70" dirty="0">
                <a:latin typeface="Garamond" panose="02020404030301010803" pitchFamily="18" charset="0"/>
              </a:rPr>
              <a:t>Clientes que possuem algum suprimento de medicamentos em reserva</a:t>
            </a:r>
          </a:p>
          <a:p>
            <a:pPr algn="ctr"/>
            <a:r>
              <a:rPr lang="pt-BR" sz="2000" b="1" spc="-70" dirty="0">
                <a:latin typeface="Garamond" panose="02020404030301010803" pitchFamily="18" charset="0"/>
              </a:rPr>
              <a:t>tendem a apresentar melhor adesão.</a:t>
            </a:r>
            <a:endParaRPr lang="pt-BR" sz="2000" b="1" spc="-70" dirty="0">
              <a:solidFill>
                <a:schemeClr val="bg1"/>
              </a:solidFill>
              <a:latin typeface="Garamond" panose="02020404030301010803" pitchFamily="18" charset="0"/>
            </a:endParaRPr>
          </a:p>
        </p:txBody>
      </p:sp>
      <p:sp>
        <p:nvSpPr>
          <p:cNvPr id="7"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118</a:t>
            </a:fld>
            <a:endParaRPr lang="pt-BR" dirty="0"/>
          </a:p>
        </p:txBody>
      </p:sp>
    </p:spTree>
    <p:extLst>
      <p:ext uri="{BB962C8B-B14F-4D97-AF65-F5344CB8AC3E}">
        <p14:creationId xmlns:p14="http://schemas.microsoft.com/office/powerpoint/2010/main" val="150676408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63267"/>
            <a:ext cx="8229600" cy="858838"/>
          </a:xfrm>
        </p:spPr>
        <p:txBody>
          <a:bodyPr>
            <a:normAutofit/>
          </a:bodyPr>
          <a:lstStyle/>
          <a:p>
            <a:r>
              <a:rPr lang="pt-BR" sz="4200" dirty="0"/>
              <a:t>Promovendo a PrEP</a:t>
            </a:r>
            <a:endParaRPr lang="pt-BR" sz="4200" strike="sngStrike" dirty="0"/>
          </a:p>
        </p:txBody>
      </p:sp>
      <p:sp>
        <p:nvSpPr>
          <p:cNvPr id="3" name="Content Placeholder 2"/>
          <p:cNvSpPr>
            <a:spLocks noGrp="1"/>
          </p:cNvSpPr>
          <p:nvPr>
            <p:ph sz="quarter" idx="10"/>
          </p:nvPr>
        </p:nvSpPr>
        <p:spPr>
          <a:xfrm>
            <a:off x="472311" y="1546937"/>
            <a:ext cx="8507995" cy="5015319"/>
          </a:xfrm>
        </p:spPr>
        <p:txBody>
          <a:bodyPr rIns="0">
            <a:normAutofit fontScale="55000" lnSpcReduction="20000"/>
          </a:bodyPr>
          <a:lstStyle/>
          <a:p>
            <a:pPr marL="0" indent="0" algn="ctr">
              <a:lnSpc>
                <a:spcPts val="2600"/>
              </a:lnSpc>
              <a:spcBef>
                <a:spcPts val="0"/>
              </a:spcBef>
              <a:buNone/>
            </a:pPr>
            <a:r>
              <a:rPr lang="pt-BR" sz="3100" b="1" spc="-40" dirty="0">
                <a:solidFill>
                  <a:schemeClr val="tx1"/>
                </a:solidFill>
              </a:rPr>
              <a:t>Principais abordagens</a:t>
            </a:r>
          </a:p>
          <a:p>
            <a:pPr marL="0" lvl="1" indent="0">
              <a:lnSpc>
                <a:spcPts val="2600"/>
              </a:lnSpc>
              <a:spcBef>
                <a:spcPts val="1200"/>
              </a:spcBef>
              <a:buNone/>
            </a:pPr>
            <a:r>
              <a:rPr lang="pt-BR" sz="3100" b="1" spc="-40" dirty="0">
                <a:solidFill>
                  <a:schemeClr val="tx1"/>
                </a:solidFill>
              </a:rPr>
              <a:t>Entrevista motivacional </a:t>
            </a:r>
          </a:p>
          <a:p>
            <a:pPr marL="457200" lvl="2" indent="-457200">
              <a:lnSpc>
                <a:spcPts val="2600"/>
              </a:lnSpc>
              <a:spcBef>
                <a:spcPts val="0"/>
              </a:spcBef>
            </a:pPr>
            <a:r>
              <a:rPr lang="pt-BR" sz="3400" spc="-80" dirty="0">
                <a:solidFill>
                  <a:schemeClr val="tx1"/>
                </a:solidFill>
              </a:rPr>
              <a:t>Ajuda os usuários da PrEP a explorar seus sentimentos, motivações para o uso da PrEP, </a:t>
            </a:r>
            <a:r>
              <a:rPr lang="pt-BR" sz="3400" spc="-100" dirty="0">
                <a:solidFill>
                  <a:schemeClr val="tx1"/>
                </a:solidFill>
              </a:rPr>
              <a:t>razões para o não uso de medicamentos e experiências negativas com medicamentos. </a:t>
            </a:r>
          </a:p>
          <a:p>
            <a:pPr marL="0" lvl="1" indent="0">
              <a:lnSpc>
                <a:spcPts val="2600"/>
              </a:lnSpc>
              <a:spcBef>
                <a:spcPts val="1800"/>
              </a:spcBef>
              <a:buNone/>
            </a:pPr>
            <a:r>
              <a:rPr lang="pt-BR" sz="3100" b="1" spc="-40" dirty="0">
                <a:solidFill>
                  <a:schemeClr val="tx1"/>
                </a:solidFill>
              </a:rPr>
              <a:t>Aconselhamento de Escolha </a:t>
            </a:r>
            <a:r>
              <a:rPr lang="pt-BR" sz="3100" b="1" spc="-40" dirty="0" smtClean="0">
                <a:solidFill>
                  <a:schemeClr val="tx1"/>
                </a:solidFill>
              </a:rPr>
              <a:t>Informada</a:t>
            </a:r>
            <a:endParaRPr lang="pt-BR" sz="3100" b="1" spc="-40" dirty="0">
              <a:solidFill>
                <a:schemeClr val="tx1"/>
              </a:solidFill>
            </a:endParaRPr>
          </a:p>
          <a:p>
            <a:pPr marL="365760" lvl="2" indent="-365760">
              <a:lnSpc>
                <a:spcPts val="2600"/>
              </a:lnSpc>
              <a:spcBef>
                <a:spcPts val="0"/>
              </a:spcBef>
            </a:pPr>
            <a:r>
              <a:rPr lang="pt-BR" sz="3400" spc="-60" dirty="0">
                <a:solidFill>
                  <a:schemeClr val="tx1"/>
                </a:solidFill>
              </a:rPr>
              <a:t>Adaptado do planejamento familiar para abordar os desafios de informar a escolha da PrEP e desenvolver um plano de adesão.</a:t>
            </a:r>
          </a:p>
          <a:p>
            <a:pPr marL="365760" lvl="2" indent="-365760">
              <a:lnSpc>
                <a:spcPts val="2600"/>
              </a:lnSpc>
              <a:spcBef>
                <a:spcPts val="0"/>
              </a:spcBef>
            </a:pPr>
            <a:r>
              <a:rPr lang="pt-BR" sz="3400" spc="-70" dirty="0">
                <a:solidFill>
                  <a:schemeClr val="tx1"/>
                </a:solidFill>
              </a:rPr>
              <a:t>Detalhes em: </a:t>
            </a:r>
            <a:r>
              <a:rPr lang="pt-BR" sz="3400" i="1" spc="-70" dirty="0">
                <a:solidFill>
                  <a:schemeClr val="tx1"/>
                </a:solidFill>
              </a:rPr>
              <a:t>Guidance for Providing Informed-Choice Counseling on Sexual Health </a:t>
            </a:r>
            <a:r>
              <a:rPr dirty="0"/>
              <a:t/>
            </a:r>
            <a:br>
              <a:rPr dirty="0"/>
            </a:br>
            <a:r>
              <a:rPr lang="pt-BR" sz="3400" i="1" spc="-70" dirty="0">
                <a:solidFill>
                  <a:schemeClr val="tx1"/>
                </a:solidFill>
              </a:rPr>
              <a:t>for Women Interested in Pre-Exposure Prophylaxis (PrEP), </a:t>
            </a:r>
            <a:r>
              <a:rPr lang="pt-BR" sz="3400" spc="-70" dirty="0">
                <a:solidFill>
                  <a:schemeClr val="tx1"/>
                </a:solidFill>
              </a:rPr>
              <a:t>from ww.fhi360.org</a:t>
            </a:r>
            <a:r>
              <a:rPr lang="pt-BR" sz="3400" spc="-40" dirty="0">
                <a:solidFill>
                  <a:schemeClr val="tx1"/>
                </a:solidFill>
                <a:latin typeface="Garamond"/>
              </a:rPr>
              <a:t>.</a:t>
            </a:r>
            <a:endParaRPr lang="pt-BR" sz="3400" spc="-70" dirty="0">
              <a:solidFill>
                <a:schemeClr val="tx1"/>
              </a:solidFill>
            </a:endParaRPr>
          </a:p>
          <a:p>
            <a:pPr marL="0" lvl="1" indent="0">
              <a:lnSpc>
                <a:spcPts val="2600"/>
              </a:lnSpc>
              <a:spcBef>
                <a:spcPts val="1800"/>
              </a:spcBef>
              <a:buNone/>
            </a:pPr>
            <a:r>
              <a:rPr lang="pt-BR" sz="3100" b="1" spc="-40" dirty="0">
                <a:solidFill>
                  <a:schemeClr val="tx1"/>
                </a:solidFill>
              </a:rPr>
              <a:t>Aconselhamento Integrado </a:t>
            </a:r>
            <a:r>
              <a:rPr lang="pt-BR" sz="3100" b="1" spc="-40" dirty="0" smtClean="0">
                <a:solidFill>
                  <a:schemeClr val="tx1"/>
                </a:solidFill>
              </a:rPr>
              <a:t>para o Próximo </a:t>
            </a:r>
            <a:r>
              <a:rPr lang="pt-BR" sz="3100" b="1" spc="-40" dirty="0">
                <a:solidFill>
                  <a:schemeClr val="tx1"/>
                </a:solidFill>
              </a:rPr>
              <a:t>Passo</a:t>
            </a:r>
          </a:p>
          <a:p>
            <a:pPr marL="365760" lvl="2" indent="-365760">
              <a:lnSpc>
                <a:spcPts val="2600"/>
              </a:lnSpc>
              <a:spcBef>
                <a:spcPts val="0"/>
              </a:spcBef>
              <a:buFont typeface="Arial"/>
              <a:buChar char="•"/>
            </a:pPr>
            <a:r>
              <a:rPr lang="pt-BR" sz="3400" i="1" spc="-60" dirty="0">
                <a:solidFill>
                  <a:schemeClr val="tx1"/>
                </a:solidFill>
              </a:rPr>
              <a:t>O </a:t>
            </a:r>
            <a:r>
              <a:rPr lang="pt-BR" sz="3400" i="1" spc="-60" dirty="0" smtClean="0">
                <a:solidFill>
                  <a:schemeClr val="tx1"/>
                </a:solidFill>
              </a:rPr>
              <a:t>Aconselhamento é </a:t>
            </a:r>
            <a:r>
              <a:rPr lang="pt-BR" sz="3400" i="1" spc="-60" dirty="0">
                <a:solidFill>
                  <a:schemeClr val="tx1"/>
                </a:solidFill>
              </a:rPr>
              <a:t>discutido mais adiante no treinamento.</a:t>
            </a:r>
          </a:p>
          <a:p>
            <a:pPr marL="0" lvl="1" indent="0" algn="ctr">
              <a:lnSpc>
                <a:spcPts val="2600"/>
              </a:lnSpc>
              <a:spcBef>
                <a:spcPts val="1800"/>
              </a:spcBef>
              <a:buNone/>
            </a:pPr>
            <a:r>
              <a:rPr lang="pt-BR" sz="3100" i="1" spc="-40" dirty="0">
                <a:solidFill>
                  <a:schemeClr val="tx1"/>
                </a:solidFill>
              </a:rPr>
              <a:t>E existem outras</a:t>
            </a:r>
          </a:p>
          <a:p>
            <a:pPr marL="0" indent="0">
              <a:buNone/>
            </a:pPr>
            <a:endParaRPr lang="pt-BR" dirty="0"/>
          </a:p>
        </p:txBody>
      </p:sp>
      <p:sp>
        <p:nvSpPr>
          <p:cNvPr id="6"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119</a:t>
            </a:fld>
            <a:endParaRPr lang="pt-BR" dirty="0"/>
          </a:p>
        </p:txBody>
      </p:sp>
    </p:spTree>
    <p:extLst>
      <p:ext uri="{BB962C8B-B14F-4D97-AF65-F5344CB8AC3E}">
        <p14:creationId xmlns:p14="http://schemas.microsoft.com/office/powerpoint/2010/main" val="2929562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12</a:t>
            </a:fld>
            <a:endParaRPr lang="pt-BR" dirty="0"/>
          </a:p>
        </p:txBody>
      </p:sp>
      <p:sp>
        <p:nvSpPr>
          <p:cNvPr id="8" name="TextBox 7"/>
          <p:cNvSpPr txBox="1"/>
          <p:nvPr/>
        </p:nvSpPr>
        <p:spPr>
          <a:xfrm>
            <a:off x="410936" y="261268"/>
            <a:ext cx="8582635" cy="738664"/>
          </a:xfrm>
          <a:prstGeom prst="rect">
            <a:avLst/>
          </a:prstGeom>
          <a:noFill/>
        </p:spPr>
        <p:txBody>
          <a:bodyPr wrap="square" rtlCol="0">
            <a:spAutoFit/>
          </a:bodyPr>
          <a:lstStyle/>
          <a:p>
            <a:pPr algn="ctr"/>
            <a:r>
              <a:rPr lang="pt-BR" sz="4200" b="1" dirty="0">
                <a:solidFill>
                  <a:schemeClr val="bg1"/>
                </a:solidFill>
                <a:latin typeface="Arial Narrow"/>
              </a:rPr>
              <a:t>Módulo 1</a:t>
            </a:r>
          </a:p>
        </p:txBody>
      </p:sp>
      <p:grpSp>
        <p:nvGrpSpPr>
          <p:cNvPr id="2" name="Group 1">
            <a:extLst>
              <a:ext uri="{FF2B5EF4-FFF2-40B4-BE49-F238E27FC236}">
                <a16:creationId xmlns:a16="http://schemas.microsoft.com/office/drawing/2014/main" xmlns="" id="{CE9F65D6-1EDB-4A0F-AD11-F60F9844ACC7}"/>
              </a:ext>
            </a:extLst>
          </p:cNvPr>
          <p:cNvGrpSpPr/>
          <p:nvPr/>
        </p:nvGrpSpPr>
        <p:grpSpPr>
          <a:xfrm>
            <a:off x="856706" y="2940269"/>
            <a:ext cx="4877738" cy="977462"/>
            <a:chOff x="429986" y="1508234"/>
            <a:chExt cx="4877738" cy="977462"/>
          </a:xfrm>
        </p:grpSpPr>
        <p:sp>
          <p:nvSpPr>
            <p:cNvPr id="9" name="Pentagon 8"/>
            <p:cNvSpPr/>
            <p:nvPr/>
          </p:nvSpPr>
          <p:spPr>
            <a:xfrm>
              <a:off x="1145627" y="1508234"/>
              <a:ext cx="4162097" cy="977462"/>
            </a:xfrm>
            <a:prstGeom prst="homePlat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326943" y="1732378"/>
              <a:ext cx="3723405" cy="523220"/>
            </a:xfrm>
            <a:prstGeom prst="rect">
              <a:avLst/>
            </a:prstGeom>
            <a:noFill/>
          </p:spPr>
          <p:txBody>
            <a:bodyPr wrap="square" rtlCol="0">
              <a:spAutoFit/>
            </a:bodyPr>
            <a:lstStyle/>
            <a:p>
              <a:r>
                <a:rPr lang="pt-BR" sz="2800" b="1" dirty="0">
                  <a:solidFill>
                    <a:schemeClr val="bg1"/>
                  </a:solidFill>
                </a:rPr>
                <a:t>Noções Básicas da PrEP</a:t>
              </a:r>
            </a:p>
          </p:txBody>
        </p:sp>
        <p:sp>
          <p:nvSpPr>
            <p:cNvPr id="20" name="TextBox 19"/>
            <p:cNvSpPr txBox="1"/>
            <p:nvPr/>
          </p:nvSpPr>
          <p:spPr>
            <a:xfrm>
              <a:off x="429986" y="1582533"/>
              <a:ext cx="573755" cy="784830"/>
            </a:xfrm>
            <a:prstGeom prst="rect">
              <a:avLst/>
            </a:prstGeom>
            <a:noFill/>
          </p:spPr>
          <p:txBody>
            <a:bodyPr wrap="square" rtlCol="0">
              <a:spAutoFit/>
            </a:bodyPr>
            <a:lstStyle/>
            <a:p>
              <a:r>
                <a:rPr lang="pt-BR" sz="4500" b="1" dirty="0">
                  <a:solidFill>
                    <a:schemeClr val="accent1"/>
                  </a:solidFill>
                </a:rPr>
                <a:t>1</a:t>
              </a:r>
            </a:p>
          </p:txBody>
        </p:sp>
      </p:grpSp>
    </p:spTree>
    <p:extLst>
      <p:ext uri="{BB962C8B-B14F-4D97-AF65-F5344CB8AC3E}">
        <p14:creationId xmlns:p14="http://schemas.microsoft.com/office/powerpoint/2010/main" val="377121298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0507"/>
            <a:ext cx="8229600" cy="858838"/>
          </a:xfrm>
        </p:spPr>
        <p:txBody>
          <a:bodyPr>
            <a:noAutofit/>
          </a:bodyPr>
          <a:lstStyle/>
          <a:p>
            <a:pPr>
              <a:lnSpc>
                <a:spcPts val="4800"/>
              </a:lnSpc>
            </a:pPr>
            <a:r>
              <a:rPr lang="pt-BR" sz="4200" dirty="0"/>
              <a:t>Características essenciais do aconselhamento de adesão à PrEP </a:t>
            </a:r>
          </a:p>
        </p:txBody>
      </p:sp>
      <p:sp>
        <p:nvSpPr>
          <p:cNvPr id="3" name="Content Placeholder 2"/>
          <p:cNvSpPr>
            <a:spLocks noGrp="1"/>
          </p:cNvSpPr>
          <p:nvPr>
            <p:ph sz="quarter" idx="10"/>
          </p:nvPr>
        </p:nvSpPr>
        <p:spPr>
          <a:xfrm>
            <a:off x="457200" y="1502234"/>
            <a:ext cx="8348132" cy="4889500"/>
          </a:xfrm>
        </p:spPr>
        <p:txBody>
          <a:bodyPr/>
          <a:lstStyle/>
          <a:p>
            <a:pPr marL="0" indent="0" algn="ctr">
              <a:buNone/>
            </a:pPr>
            <a:r>
              <a:rPr lang="pt-BR" sz="2400" b="1" spc="-40" dirty="0">
                <a:solidFill>
                  <a:schemeClr val="tx1"/>
                </a:solidFill>
              </a:rPr>
              <a:t>Compartilhadas por essas abordagens</a:t>
            </a:r>
          </a:p>
          <a:p>
            <a:pPr>
              <a:lnSpc>
                <a:spcPts val="2600"/>
              </a:lnSpc>
              <a:spcBef>
                <a:spcPts val="1800"/>
              </a:spcBef>
            </a:pPr>
            <a:r>
              <a:rPr lang="pt-BR" sz="2400" spc="-40" dirty="0">
                <a:solidFill>
                  <a:schemeClr val="tx1"/>
                </a:solidFill>
              </a:rPr>
              <a:t>São específicas ao contexto.</a:t>
            </a:r>
          </a:p>
          <a:p>
            <a:pPr marL="731520" lvl="2" indent="-365760">
              <a:lnSpc>
                <a:spcPts val="2600"/>
              </a:lnSpc>
              <a:spcBef>
                <a:spcPts val="600"/>
              </a:spcBef>
              <a:buFont typeface="Wingdings" panose="05000000000000000000" pitchFamily="2" charset="2"/>
              <a:buChar char="§"/>
            </a:pPr>
            <a:r>
              <a:rPr lang="pt-BR" spc="-40" dirty="0">
                <a:solidFill>
                  <a:schemeClr val="tx1"/>
                </a:solidFill>
              </a:rPr>
              <a:t>Valorizar o contexto, a situação e as decisões de </a:t>
            </a:r>
            <a:br>
              <a:rPr lang="pt-BR" spc="-40" dirty="0">
                <a:solidFill>
                  <a:schemeClr val="tx1"/>
                </a:solidFill>
              </a:rPr>
            </a:br>
            <a:r>
              <a:rPr lang="pt-BR" spc="-40" dirty="0">
                <a:solidFill>
                  <a:schemeClr val="tx1"/>
                </a:solidFill>
              </a:rPr>
              <a:t>cada cliente.</a:t>
            </a:r>
          </a:p>
          <a:p>
            <a:pPr marL="342900" lvl="2" indent="-342900">
              <a:lnSpc>
                <a:spcPts val="2600"/>
              </a:lnSpc>
              <a:spcBef>
                <a:spcPts val="1800"/>
              </a:spcBef>
            </a:pPr>
            <a:r>
              <a:rPr lang="pt-BR" spc="-40" dirty="0">
                <a:solidFill>
                  <a:schemeClr val="tx1"/>
                </a:solidFill>
              </a:rPr>
              <a:t>Centradas no cliente.</a:t>
            </a:r>
          </a:p>
          <a:p>
            <a:pPr marL="731520" lvl="2" indent="-365760">
              <a:lnSpc>
                <a:spcPts val="2600"/>
              </a:lnSpc>
              <a:spcBef>
                <a:spcPts val="600"/>
              </a:spcBef>
              <a:buFont typeface="Wingdings" panose="05000000000000000000" pitchFamily="2" charset="2"/>
              <a:buChar char="§"/>
            </a:pPr>
            <a:r>
              <a:rPr lang="pt-BR" spc="-40" dirty="0">
                <a:solidFill>
                  <a:schemeClr val="tx1"/>
                </a:solidFill>
              </a:rPr>
              <a:t>Atentas às necessidades não atendidas que possam desafiar o uso ou a adesão à </a:t>
            </a:r>
            <a:r>
              <a:rPr lang="pt-BR" spc="-40" dirty="0" err="1">
                <a:solidFill>
                  <a:schemeClr val="tx1"/>
                </a:solidFill>
              </a:rPr>
              <a:t>PrEP.</a:t>
            </a:r>
            <a:r>
              <a:rPr lang="pt-BR" spc="-40" dirty="0">
                <a:solidFill>
                  <a:schemeClr val="tx1"/>
                </a:solidFill>
              </a:rPr>
              <a:t> </a:t>
            </a:r>
          </a:p>
          <a:p>
            <a:pPr marL="342900" lvl="2" indent="-342900">
              <a:lnSpc>
                <a:spcPts val="2600"/>
              </a:lnSpc>
              <a:spcBef>
                <a:spcPts val="1800"/>
              </a:spcBef>
            </a:pPr>
            <a:r>
              <a:rPr lang="pt-BR" spc="-40" dirty="0">
                <a:solidFill>
                  <a:schemeClr val="tx1"/>
                </a:solidFill>
              </a:rPr>
              <a:t>Focadas na solução de problemas, com ênfase na escolha do cliente. </a:t>
            </a:r>
          </a:p>
          <a:p>
            <a:pPr marL="0" indent="0">
              <a:buNone/>
            </a:pPr>
            <a:endParaRPr lang="pt-BR" dirty="0"/>
          </a:p>
        </p:txBody>
      </p:sp>
      <p:pic>
        <p:nvPicPr>
          <p:cNvPr id="7" name="Picture 6" descr="noun_Checklist_1689185_E60000.png"/>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7333278" y="1624571"/>
            <a:ext cx="1583267" cy="1583267"/>
          </a:xfrm>
          <a:prstGeom prst="rect">
            <a:avLst/>
          </a:prstGeom>
        </p:spPr>
      </p:pic>
      <p:sp>
        <p:nvSpPr>
          <p:cNvPr id="8" name="TextBox 7">
            <a:extLst>
              <a:ext uri="{FF2B5EF4-FFF2-40B4-BE49-F238E27FC236}">
                <a16:creationId xmlns:a16="http://schemas.microsoft.com/office/drawing/2014/main" xmlns="" id="{4D7F371F-354E-4315-A665-744D0587B4F2}"/>
              </a:ext>
            </a:extLst>
          </p:cNvPr>
          <p:cNvSpPr txBox="1"/>
          <p:nvPr/>
        </p:nvSpPr>
        <p:spPr>
          <a:xfrm>
            <a:off x="486637" y="6298627"/>
            <a:ext cx="8429908" cy="430887"/>
          </a:xfrm>
          <a:prstGeom prst="rect">
            <a:avLst/>
          </a:prstGeom>
          <a:noFill/>
        </p:spPr>
        <p:txBody>
          <a:bodyPr wrap="square" rtlCol="0">
            <a:spAutoFit/>
          </a:bodyPr>
          <a:lstStyle/>
          <a:p>
            <a:r>
              <a:rPr lang="pt-BR" sz="1100" spc="-50" dirty="0">
                <a:latin typeface="Garamond" panose="02020404030301010803" pitchFamily="18" charset="0"/>
              </a:rPr>
              <a:t>Adaptado de: World Health Organization. </a:t>
            </a:r>
            <a:r>
              <a:rPr lang="pt-BR" sz="1100" i="1" spc="-50" dirty="0">
                <a:latin typeface="Garamond" panose="02020404030301010803" pitchFamily="18" charset="0"/>
              </a:rPr>
              <a:t>WHO Implementation Tool for Pre-Exposure Prophylaxis (PrEP) of HIV Infection. Módulo 3: Conselheiros. </a:t>
            </a:r>
            <a:r>
              <a:rPr lang="pt-BR" sz="1100" spc="-50" dirty="0">
                <a:latin typeface="Garamond" panose="02020404030301010803" pitchFamily="18" charset="0"/>
              </a:rPr>
              <a:t>Genebra: WHO, 2017. </a:t>
            </a:r>
            <a:r>
              <a:rPr dirty="0"/>
              <a:t/>
            </a:r>
            <a:br>
              <a:rPr dirty="0"/>
            </a:br>
            <a:r>
              <a:rPr lang="pt-BR" sz="1100" spc="-50" dirty="0">
                <a:latin typeface="Garamond" panose="02020404030301010803" pitchFamily="18" charset="0"/>
              </a:rPr>
              <a:t>Licence: CC BY-NC-SA 3.0 IGO. </a:t>
            </a:r>
          </a:p>
        </p:txBody>
      </p:sp>
    </p:spTree>
    <p:extLst>
      <p:ext uri="{BB962C8B-B14F-4D97-AF65-F5344CB8AC3E}">
        <p14:creationId xmlns:p14="http://schemas.microsoft.com/office/powerpoint/2010/main" val="31416470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1678"/>
            <a:ext cx="8229600" cy="858838"/>
          </a:xfrm>
        </p:spPr>
        <p:txBody>
          <a:bodyPr>
            <a:normAutofit fontScale="90000"/>
          </a:bodyPr>
          <a:lstStyle/>
          <a:p>
            <a:r>
              <a:rPr lang="pt-BR" sz="4200" dirty="0"/>
              <a:t>O aconselhamento da PrEP é centrado </a:t>
            </a:r>
            <a:br>
              <a:rPr lang="pt-BR" sz="4200" dirty="0"/>
            </a:br>
            <a:r>
              <a:rPr lang="pt-BR" sz="4200" dirty="0"/>
              <a:t>no cliente</a:t>
            </a:r>
          </a:p>
        </p:txBody>
      </p:sp>
      <p:sp>
        <p:nvSpPr>
          <p:cNvPr id="3" name="Content Placeholder 2"/>
          <p:cNvSpPr>
            <a:spLocks noGrp="1"/>
          </p:cNvSpPr>
          <p:nvPr>
            <p:ph sz="quarter" idx="10"/>
          </p:nvPr>
        </p:nvSpPr>
        <p:spPr>
          <a:xfrm>
            <a:off x="457200" y="1624571"/>
            <a:ext cx="8229600" cy="4889500"/>
          </a:xfrm>
        </p:spPr>
        <p:txBody>
          <a:bodyPr>
            <a:normAutofit/>
          </a:bodyPr>
          <a:lstStyle/>
          <a:p>
            <a:pPr marL="365760" indent="-365760">
              <a:lnSpc>
                <a:spcPts val="2600"/>
              </a:lnSpc>
              <a:spcBef>
                <a:spcPts val="1800"/>
              </a:spcBef>
            </a:pPr>
            <a:r>
              <a:rPr lang="pt-BR" sz="2400" spc="-40" dirty="0">
                <a:solidFill>
                  <a:schemeClr val="tx1"/>
                </a:solidFill>
              </a:rPr>
              <a:t>O termo "centrado no cliente" refere-se a ver os clientes como especialistas em suas próprias vidas. O conselheiro serve como um guia para ajudar a estabelecer e atingir metas. </a:t>
            </a:r>
          </a:p>
          <a:p>
            <a:pPr marL="365760" indent="-365760">
              <a:lnSpc>
                <a:spcPts val="2600"/>
              </a:lnSpc>
              <a:spcBef>
                <a:spcPts val="1800"/>
              </a:spcBef>
            </a:pPr>
            <a:r>
              <a:rPr lang="pt-BR" sz="2400" spc="-40" dirty="0">
                <a:solidFill>
                  <a:schemeClr val="tx1"/>
                </a:solidFill>
              </a:rPr>
              <a:t>O aconselhamento centrado no cliente enfatiza o respeito às experiências e escolhas de um indivíduo. </a:t>
            </a:r>
          </a:p>
          <a:p>
            <a:pPr marL="365760" indent="-365760">
              <a:lnSpc>
                <a:spcPts val="2600"/>
              </a:lnSpc>
              <a:spcBef>
                <a:spcPts val="1800"/>
              </a:spcBef>
            </a:pPr>
            <a:r>
              <a:rPr lang="pt-BR" sz="2400" spc="-40" dirty="0">
                <a:solidFill>
                  <a:schemeClr val="tx1"/>
                </a:solidFill>
              </a:rPr>
              <a:t>A abordagem pode aumentar a motivação de um cliente para usar a PrEP corretamente, pois aborda as percepções dos clientes sobre as consequências da não adesão versus adesão.</a:t>
            </a:r>
          </a:p>
          <a:p>
            <a:endParaRPr lang="pt-BR" dirty="0"/>
          </a:p>
          <a:p>
            <a:endParaRPr lang="pt-BR" dirty="0"/>
          </a:p>
        </p:txBody>
      </p:sp>
    </p:spTree>
    <p:extLst>
      <p:ext uri="{BB962C8B-B14F-4D97-AF65-F5344CB8AC3E}">
        <p14:creationId xmlns:p14="http://schemas.microsoft.com/office/powerpoint/2010/main" val="340913825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811"/>
            <a:ext cx="8229600" cy="858838"/>
          </a:xfrm>
        </p:spPr>
        <p:txBody>
          <a:bodyPr>
            <a:normAutofit fontScale="90000"/>
          </a:bodyPr>
          <a:lstStyle/>
          <a:p>
            <a:pPr>
              <a:lnSpc>
                <a:spcPts val="4800"/>
              </a:lnSpc>
            </a:pPr>
            <a:r>
              <a:rPr lang="pt-BR" sz="4200" dirty="0"/>
              <a:t>O aconselhamento da PrEP é sobre solução de problemas </a:t>
            </a:r>
          </a:p>
        </p:txBody>
      </p:sp>
      <p:sp>
        <p:nvSpPr>
          <p:cNvPr id="3" name="Content Placeholder 2"/>
          <p:cNvSpPr>
            <a:spLocks noGrp="1"/>
          </p:cNvSpPr>
          <p:nvPr>
            <p:ph sz="quarter" idx="10"/>
          </p:nvPr>
        </p:nvSpPr>
        <p:spPr>
          <a:xfrm>
            <a:off x="457200" y="1624571"/>
            <a:ext cx="8229600" cy="4889500"/>
          </a:xfrm>
        </p:spPr>
        <p:txBody>
          <a:bodyPr>
            <a:normAutofit/>
          </a:bodyPr>
          <a:lstStyle/>
          <a:p>
            <a:pPr marL="365760" indent="-365760">
              <a:spcBef>
                <a:spcPts val="1800"/>
              </a:spcBef>
            </a:pPr>
            <a:r>
              <a:rPr lang="pt-BR" sz="2400" spc="-40" dirty="0">
                <a:solidFill>
                  <a:schemeClr val="tx1"/>
                </a:solidFill>
              </a:rPr>
              <a:t>A resolução de problemas não é orientada pelo conselheiro, com os profissionais de saúde dizendo aos clientes quais são seus problemas ou o que eles devem fazer para corrigir esses problemas. </a:t>
            </a:r>
          </a:p>
          <a:p>
            <a:pPr marL="365760" indent="-365760">
              <a:spcBef>
                <a:spcPts val="1800"/>
              </a:spcBef>
            </a:pPr>
            <a:r>
              <a:rPr lang="pt-BR" sz="2400" spc="-40" dirty="0">
                <a:solidFill>
                  <a:schemeClr val="tx1"/>
                </a:solidFill>
              </a:rPr>
              <a:t>O aconselhamento da PrEP ajuda os clientes a identificar fatores que facilitam o acesso à PrEP ou são barreiras para isso. </a:t>
            </a:r>
          </a:p>
          <a:p>
            <a:pPr marL="365760" indent="-365760">
              <a:spcBef>
                <a:spcPts val="1800"/>
              </a:spcBef>
            </a:pPr>
            <a:r>
              <a:rPr lang="pt-BR" sz="2400" spc="-40" dirty="0">
                <a:solidFill>
                  <a:schemeClr val="tx1"/>
                </a:solidFill>
              </a:rPr>
              <a:t>O aconselhamento da PrEP ajuda os clientes a identificar os fatores que influenciam seus comportamentos e a desenvolver estratégias para reduzir quaisquer barreiras. </a:t>
            </a:r>
          </a:p>
          <a:p>
            <a:endParaRPr lang="pt-BR" dirty="0"/>
          </a:p>
        </p:txBody>
      </p:sp>
    </p:spTree>
    <p:extLst>
      <p:ext uri="{BB962C8B-B14F-4D97-AF65-F5344CB8AC3E}">
        <p14:creationId xmlns:p14="http://schemas.microsoft.com/office/powerpoint/2010/main" val="13508742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075" y="317500"/>
            <a:ext cx="8810625" cy="858838"/>
          </a:xfrm>
        </p:spPr>
        <p:txBody>
          <a:bodyPr>
            <a:noAutofit/>
          </a:bodyPr>
          <a:lstStyle/>
          <a:p>
            <a:pPr>
              <a:lnSpc>
                <a:spcPct val="70000"/>
              </a:lnSpc>
            </a:pPr>
            <a:r>
              <a:rPr lang="pt-BR" sz="4200" dirty="0"/>
              <a:t>Aconselhamento Integrado de </a:t>
            </a:r>
            <a:br>
              <a:rPr lang="pt-BR" sz="4200" dirty="0"/>
            </a:br>
            <a:r>
              <a:rPr lang="pt-BR" sz="4200" dirty="0"/>
              <a:t>Próximo Passo</a:t>
            </a:r>
          </a:p>
        </p:txBody>
      </p:sp>
      <p:sp>
        <p:nvSpPr>
          <p:cNvPr id="3" name="Content Placeholder 2"/>
          <p:cNvSpPr>
            <a:spLocks noGrp="1"/>
          </p:cNvSpPr>
          <p:nvPr>
            <p:ph sz="quarter" idx="10"/>
          </p:nvPr>
        </p:nvSpPr>
        <p:spPr>
          <a:xfrm>
            <a:off x="457200" y="1624571"/>
            <a:ext cx="8229600" cy="4889500"/>
          </a:xfrm>
        </p:spPr>
        <p:txBody>
          <a:bodyPr>
            <a:noAutofit/>
          </a:bodyPr>
          <a:lstStyle/>
          <a:p>
            <a:pPr marL="365760" indent="-365760">
              <a:lnSpc>
                <a:spcPts val="2600"/>
              </a:lnSpc>
              <a:spcBef>
                <a:spcPts val="1800"/>
              </a:spcBef>
            </a:pPr>
            <a:r>
              <a:rPr lang="pt-BR" sz="2400" spc="-40" dirty="0">
                <a:solidFill>
                  <a:schemeClr val="tx1"/>
                </a:solidFill>
              </a:rPr>
              <a:t>O </a:t>
            </a:r>
            <a:r>
              <a:rPr lang="pt-BR" sz="2400" spc="-40" dirty="0" smtClean="0">
                <a:solidFill>
                  <a:schemeClr val="tx1"/>
                </a:solidFill>
              </a:rPr>
              <a:t>Aconselhamento foi </a:t>
            </a:r>
            <a:r>
              <a:rPr lang="pt-BR" sz="2400" spc="-40" dirty="0">
                <a:solidFill>
                  <a:schemeClr val="tx1"/>
                </a:solidFill>
              </a:rPr>
              <a:t>usado no estudo iPrEx OLE para orientar indivíduos sobre promoção de saúde sexual de forma mais geral, </a:t>
            </a:r>
            <a:r>
              <a:rPr lang="pt-BR" sz="2400" i="1" spc="-40" dirty="0">
                <a:solidFill>
                  <a:schemeClr val="tx1"/>
                </a:solidFill>
              </a:rPr>
              <a:t>com ênfase específica na adesão à PrEP para pessoas tomando a PrEP.</a:t>
            </a:r>
          </a:p>
          <a:p>
            <a:pPr marL="365760" indent="-365760">
              <a:lnSpc>
                <a:spcPts val="2600"/>
              </a:lnSpc>
              <a:spcBef>
                <a:spcPts val="1800"/>
              </a:spcBef>
            </a:pPr>
            <a:r>
              <a:rPr lang="pt-BR" sz="2400" spc="-40" dirty="0">
                <a:solidFill>
                  <a:schemeClr val="tx1"/>
                </a:solidFill>
              </a:rPr>
              <a:t>O modelo é centrado no cliente e focado na resolução de problemas, começando com a identificação pelo cliente de objetivos pessoais e de barreiras e facilitadores para alcançar esses objetivos. </a:t>
            </a:r>
          </a:p>
          <a:p>
            <a:pPr marL="365760" indent="-365760">
              <a:lnSpc>
                <a:spcPts val="2600"/>
              </a:lnSpc>
              <a:spcBef>
                <a:spcPts val="1800"/>
              </a:spcBef>
            </a:pPr>
            <a:r>
              <a:rPr lang="pt-BR" sz="2400" spc="-40" dirty="0">
                <a:solidFill>
                  <a:schemeClr val="tx1"/>
                </a:solidFill>
              </a:rPr>
              <a:t>Esse aconselhamento é uma conversa sobre todas as coisas que alguém está fazendo ou considerando fazer para proteger sua saúde sexual.</a:t>
            </a:r>
          </a:p>
          <a:p>
            <a:pPr marL="365760" indent="-365760">
              <a:lnSpc>
                <a:spcPts val="2600"/>
              </a:lnSpc>
              <a:spcBef>
                <a:spcPts val="1800"/>
              </a:spcBef>
            </a:pPr>
            <a:r>
              <a:rPr lang="pt-BR" sz="2400" spc="-40" dirty="0">
                <a:solidFill>
                  <a:schemeClr val="tx1"/>
                </a:solidFill>
              </a:rPr>
              <a:t>O </a:t>
            </a:r>
            <a:r>
              <a:rPr lang="pt-BR" sz="2400" spc="-40" dirty="0" smtClean="0">
                <a:solidFill>
                  <a:schemeClr val="tx1"/>
                </a:solidFill>
              </a:rPr>
              <a:t>Aconselhamento é </a:t>
            </a:r>
            <a:r>
              <a:rPr lang="pt-BR" sz="2400" spc="-40" dirty="0">
                <a:solidFill>
                  <a:schemeClr val="tx1"/>
                </a:solidFill>
              </a:rPr>
              <a:t>usado para entregar resultados negativos no teste de HIV e atua tanto como aconselhamento pós-teste de HIV quanto como aconselhamento sobre a decisão de usar a PrEP em uma única conversa específica, dirigida e personalizada. </a:t>
            </a:r>
          </a:p>
          <a:p>
            <a:pPr marL="365760" indent="-365760">
              <a:spcBef>
                <a:spcPts val="1200"/>
              </a:spcBef>
              <a:spcAft>
                <a:spcPts val="1200"/>
              </a:spcAft>
            </a:pPr>
            <a:endParaRPr lang="pt-BR" sz="2400" spc="-40" dirty="0">
              <a:solidFill>
                <a:srgbClr val="1D1DFF"/>
              </a:solidFill>
            </a:endParaRPr>
          </a:p>
        </p:txBody>
      </p:sp>
      <p:sp>
        <p:nvSpPr>
          <p:cNvPr id="6"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123</a:t>
            </a:fld>
            <a:endParaRPr lang="pt-BR" dirty="0"/>
          </a:p>
        </p:txBody>
      </p:sp>
    </p:spTree>
    <p:extLst>
      <p:ext uri="{BB962C8B-B14F-4D97-AF65-F5344CB8AC3E}">
        <p14:creationId xmlns:p14="http://schemas.microsoft.com/office/powerpoint/2010/main" val="161004259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rrow: Down 31">
            <a:extLst>
              <a:ext uri="{FF2B5EF4-FFF2-40B4-BE49-F238E27FC236}">
                <a16:creationId xmlns:a16="http://schemas.microsoft.com/office/drawing/2014/main" xmlns="" id="{ACD5AD60-8A79-44D8-AF16-DDDB2022F41C}"/>
              </a:ext>
            </a:extLst>
          </p:cNvPr>
          <p:cNvSpPr/>
          <p:nvPr/>
        </p:nvSpPr>
        <p:spPr>
          <a:xfrm>
            <a:off x="4922835" y="6009341"/>
            <a:ext cx="149508" cy="15659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Arrow: Down 33">
            <a:extLst>
              <a:ext uri="{FF2B5EF4-FFF2-40B4-BE49-F238E27FC236}">
                <a16:creationId xmlns:a16="http://schemas.microsoft.com/office/drawing/2014/main" xmlns="" id="{AFC6A1BE-B6A6-480F-8853-008759BCE75A}"/>
              </a:ext>
            </a:extLst>
          </p:cNvPr>
          <p:cNvSpPr/>
          <p:nvPr/>
        </p:nvSpPr>
        <p:spPr>
          <a:xfrm>
            <a:off x="4910758" y="4874053"/>
            <a:ext cx="149508" cy="15659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Arrow: Down 3">
            <a:extLst>
              <a:ext uri="{FF2B5EF4-FFF2-40B4-BE49-F238E27FC236}">
                <a16:creationId xmlns:a16="http://schemas.microsoft.com/office/drawing/2014/main" xmlns="" id="{3FDB2246-E0EB-4FD7-899D-AD715B433939}"/>
              </a:ext>
            </a:extLst>
          </p:cNvPr>
          <p:cNvSpPr/>
          <p:nvPr/>
        </p:nvSpPr>
        <p:spPr>
          <a:xfrm>
            <a:off x="4928519" y="1892559"/>
            <a:ext cx="149508" cy="156597"/>
          </a:xfrm>
          <a:prstGeom prst="downArrow">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Arrow: Down 27">
            <a:extLst>
              <a:ext uri="{FF2B5EF4-FFF2-40B4-BE49-F238E27FC236}">
                <a16:creationId xmlns:a16="http://schemas.microsoft.com/office/drawing/2014/main" xmlns="" id="{35A71453-614D-4BC0-BCF9-598BD91964CD}"/>
              </a:ext>
            </a:extLst>
          </p:cNvPr>
          <p:cNvSpPr/>
          <p:nvPr/>
        </p:nvSpPr>
        <p:spPr>
          <a:xfrm>
            <a:off x="4920433" y="2462951"/>
            <a:ext cx="149508" cy="15659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Arrow: Down 28">
            <a:extLst>
              <a:ext uri="{FF2B5EF4-FFF2-40B4-BE49-F238E27FC236}">
                <a16:creationId xmlns:a16="http://schemas.microsoft.com/office/drawing/2014/main" xmlns="" id="{F2FA78B4-B32C-49A6-896A-D62895389881}"/>
              </a:ext>
            </a:extLst>
          </p:cNvPr>
          <p:cNvSpPr/>
          <p:nvPr/>
        </p:nvSpPr>
        <p:spPr>
          <a:xfrm>
            <a:off x="4928519" y="4294084"/>
            <a:ext cx="149508" cy="15659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Arrow: Down 30">
            <a:extLst>
              <a:ext uri="{FF2B5EF4-FFF2-40B4-BE49-F238E27FC236}">
                <a16:creationId xmlns:a16="http://schemas.microsoft.com/office/drawing/2014/main" xmlns="" id="{59F9CE7B-3ABA-4031-AC58-48FFF2EA0630}"/>
              </a:ext>
            </a:extLst>
          </p:cNvPr>
          <p:cNvSpPr/>
          <p:nvPr/>
        </p:nvSpPr>
        <p:spPr>
          <a:xfrm>
            <a:off x="4943688" y="3084750"/>
            <a:ext cx="149508" cy="15659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Arrow: Down 32">
            <a:extLst>
              <a:ext uri="{FF2B5EF4-FFF2-40B4-BE49-F238E27FC236}">
                <a16:creationId xmlns:a16="http://schemas.microsoft.com/office/drawing/2014/main" xmlns="" id="{506B73CC-17F6-41E0-BB7F-FF0C2AED0276}"/>
              </a:ext>
            </a:extLst>
          </p:cNvPr>
          <p:cNvSpPr/>
          <p:nvPr/>
        </p:nvSpPr>
        <p:spPr>
          <a:xfrm>
            <a:off x="4928519" y="5454643"/>
            <a:ext cx="149508" cy="15659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Title 1"/>
          <p:cNvSpPr>
            <a:spLocks noGrp="1"/>
          </p:cNvSpPr>
          <p:nvPr>
            <p:ph type="title"/>
          </p:nvPr>
        </p:nvSpPr>
        <p:spPr>
          <a:xfrm>
            <a:off x="468929" y="200874"/>
            <a:ext cx="8229600" cy="858838"/>
          </a:xfrm>
        </p:spPr>
        <p:txBody>
          <a:bodyPr>
            <a:normAutofit fontScale="90000"/>
          </a:bodyPr>
          <a:lstStyle/>
          <a:p>
            <a:r>
              <a:rPr lang="pt-BR" sz="4200" dirty="0"/>
              <a:t>Aconselhamento Integrado </a:t>
            </a:r>
            <a:r>
              <a:rPr lang="pt-BR" sz="4200" dirty="0" smtClean="0"/>
              <a:t>para o Próximo </a:t>
            </a:r>
            <a:r>
              <a:rPr lang="pt-BR" sz="4200" dirty="0"/>
              <a:t>Passo: Fluxo</a:t>
            </a:r>
          </a:p>
        </p:txBody>
      </p:sp>
      <p:sp>
        <p:nvSpPr>
          <p:cNvPr id="6" name="Rounded Rectangle 5"/>
          <p:cNvSpPr/>
          <p:nvPr/>
        </p:nvSpPr>
        <p:spPr>
          <a:xfrm rot="10800000" flipV="1">
            <a:off x="3859912" y="1407296"/>
            <a:ext cx="2286000" cy="485263"/>
          </a:xfrm>
          <a:prstGeom prst="roundRect">
            <a:avLst/>
          </a:prstGeom>
          <a:solidFill>
            <a:srgbClr val="EDFFC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tx1"/>
                </a:solidFill>
                <a:latin typeface="Garamond" panose="02020404030301010803" pitchFamily="18" charset="0"/>
              </a:rPr>
              <a:t>Apresentar</a:t>
            </a:r>
          </a:p>
        </p:txBody>
      </p:sp>
      <p:sp>
        <p:nvSpPr>
          <p:cNvPr id="15" name="Rounded Rectangle 14"/>
          <p:cNvSpPr/>
          <p:nvPr/>
        </p:nvSpPr>
        <p:spPr>
          <a:xfrm rot="10800000" flipV="1">
            <a:off x="3859912" y="2048698"/>
            <a:ext cx="2286000" cy="414253"/>
          </a:xfrm>
          <a:prstGeom prst="roundRect">
            <a:avLst/>
          </a:prstGeom>
          <a:solidFill>
            <a:srgbClr val="EDFFC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tx1"/>
                </a:solidFill>
                <a:latin typeface="Garamond" panose="02020404030301010803" pitchFamily="18" charset="0"/>
              </a:rPr>
              <a:t>Revisar</a:t>
            </a:r>
          </a:p>
        </p:txBody>
      </p:sp>
      <p:sp>
        <p:nvSpPr>
          <p:cNvPr id="16" name="Rounded Rectangle 15"/>
          <p:cNvSpPr/>
          <p:nvPr/>
        </p:nvSpPr>
        <p:spPr>
          <a:xfrm rot="10800000" flipV="1">
            <a:off x="3859912" y="2642330"/>
            <a:ext cx="2286000" cy="442419"/>
          </a:xfrm>
          <a:prstGeom prst="roundRect">
            <a:avLst/>
          </a:prstGeom>
          <a:solidFill>
            <a:srgbClr val="EDFFC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tx1"/>
                </a:solidFill>
                <a:latin typeface="Garamond" panose="02020404030301010803" pitchFamily="18" charset="0"/>
              </a:rPr>
              <a:t>Explorar</a:t>
            </a:r>
          </a:p>
        </p:txBody>
      </p:sp>
      <p:sp>
        <p:nvSpPr>
          <p:cNvPr id="17" name="Rounded Rectangle 16"/>
          <p:cNvSpPr/>
          <p:nvPr/>
        </p:nvSpPr>
        <p:spPr>
          <a:xfrm rot="10800000" flipV="1">
            <a:off x="3859912" y="3262416"/>
            <a:ext cx="2286000" cy="395104"/>
          </a:xfrm>
          <a:prstGeom prst="roundRect">
            <a:avLst/>
          </a:prstGeom>
          <a:solidFill>
            <a:srgbClr val="EDFFC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tx1"/>
                </a:solidFill>
                <a:latin typeface="Garamond" panose="02020404030301010803" pitchFamily="18" charset="0"/>
              </a:rPr>
              <a:t>Personalizar</a:t>
            </a:r>
          </a:p>
        </p:txBody>
      </p:sp>
      <p:sp>
        <p:nvSpPr>
          <p:cNvPr id="18" name="Rounded Rectangle 17"/>
          <p:cNvSpPr/>
          <p:nvPr/>
        </p:nvSpPr>
        <p:spPr>
          <a:xfrm rot="10800000" flipV="1">
            <a:off x="3859912" y="3874756"/>
            <a:ext cx="2286000" cy="381616"/>
          </a:xfrm>
          <a:prstGeom prst="roundRect">
            <a:avLst/>
          </a:prstGeom>
          <a:solidFill>
            <a:srgbClr val="EDFFC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tx1"/>
                </a:solidFill>
                <a:latin typeface="Garamond" panose="02020404030301010803" pitchFamily="18" charset="0"/>
              </a:rPr>
              <a:t>Identificar</a:t>
            </a:r>
          </a:p>
        </p:txBody>
      </p:sp>
      <p:sp>
        <p:nvSpPr>
          <p:cNvPr id="19" name="Rounded Rectangle 18"/>
          <p:cNvSpPr/>
          <p:nvPr/>
        </p:nvSpPr>
        <p:spPr>
          <a:xfrm rot="10800000" flipV="1">
            <a:off x="3859912" y="4451725"/>
            <a:ext cx="2286000" cy="381617"/>
          </a:xfrm>
          <a:prstGeom prst="roundRect">
            <a:avLst/>
          </a:prstGeom>
          <a:solidFill>
            <a:srgbClr val="EDFFC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tx1"/>
                </a:solidFill>
                <a:latin typeface="Garamond" panose="02020404030301010803" pitchFamily="18" charset="0"/>
              </a:rPr>
              <a:t>Criar estratégias</a:t>
            </a:r>
          </a:p>
        </p:txBody>
      </p:sp>
      <p:sp>
        <p:nvSpPr>
          <p:cNvPr id="21" name="Rounded Rectangle 20"/>
          <p:cNvSpPr/>
          <p:nvPr/>
        </p:nvSpPr>
        <p:spPr>
          <a:xfrm rot="10800000" flipV="1">
            <a:off x="457198" y="1738659"/>
            <a:ext cx="2838327" cy="1536440"/>
          </a:xfrm>
          <a:prstGeom prst="roundRect">
            <a:avLst/>
          </a:prstGeom>
          <a:solidFill>
            <a:srgbClr val="EDFFC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dirty="0">
                <a:solidFill>
                  <a:schemeClr val="tx1"/>
                </a:solidFill>
                <a:latin typeface="Garamond" panose="02020404030301010803" pitchFamily="18" charset="0"/>
              </a:rPr>
              <a:t>Estratégias para</a:t>
            </a:r>
            <a:r>
              <a:rPr dirty="0"/>
              <a:t/>
            </a:r>
            <a:br>
              <a:rPr dirty="0"/>
            </a:br>
            <a:r>
              <a:rPr lang="pt-BR" sz="2400" b="1" dirty="0">
                <a:solidFill>
                  <a:schemeClr val="tx1"/>
                </a:solidFill>
                <a:latin typeface="Garamond" panose="02020404030301010803" pitchFamily="18" charset="0"/>
              </a:rPr>
              <a:t>redução de risco de HIV </a:t>
            </a:r>
            <a:r>
              <a:rPr dirty="0"/>
              <a:t/>
            </a:r>
            <a:br>
              <a:rPr dirty="0"/>
            </a:br>
            <a:r>
              <a:rPr lang="pt-BR" sz="2000" i="1" dirty="0">
                <a:solidFill>
                  <a:schemeClr val="tx1"/>
                </a:solidFill>
                <a:latin typeface="Garamond" panose="02020404030301010803" pitchFamily="18" charset="0"/>
              </a:rPr>
              <a:t>Introdução </a:t>
            </a:r>
            <a:r>
              <a:rPr lang="pt-BR" sz="2000" i="1" dirty="0" smtClean="0">
                <a:solidFill>
                  <a:schemeClr val="tx1"/>
                </a:solidFill>
                <a:latin typeface="Garamond" panose="02020404030301010803" pitchFamily="18" charset="0"/>
              </a:rPr>
              <a:t>para a </a:t>
            </a:r>
            <a:r>
              <a:rPr lang="pt-BR" sz="2000" i="1" dirty="0">
                <a:solidFill>
                  <a:schemeClr val="tx1"/>
                </a:solidFill>
                <a:latin typeface="Garamond" panose="02020404030301010803" pitchFamily="18" charset="0"/>
              </a:rPr>
              <a:t>PrEP</a:t>
            </a:r>
          </a:p>
        </p:txBody>
      </p:sp>
      <p:sp>
        <p:nvSpPr>
          <p:cNvPr id="25" name="Rounded Rectangle 18">
            <a:extLst>
              <a:ext uri="{FF2B5EF4-FFF2-40B4-BE49-F238E27FC236}">
                <a16:creationId xmlns:a16="http://schemas.microsoft.com/office/drawing/2014/main" xmlns="" id="{9F8D0D68-E17A-40A6-A322-5365564888B1}"/>
              </a:ext>
            </a:extLst>
          </p:cNvPr>
          <p:cNvSpPr/>
          <p:nvPr/>
        </p:nvSpPr>
        <p:spPr>
          <a:xfrm rot="10800000" flipV="1">
            <a:off x="3859910" y="5030649"/>
            <a:ext cx="2286000" cy="423993"/>
          </a:xfrm>
          <a:prstGeom prst="roundRect">
            <a:avLst/>
          </a:prstGeom>
          <a:solidFill>
            <a:srgbClr val="EDFFC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tx1"/>
                </a:solidFill>
                <a:latin typeface="Garamond" panose="02020404030301010803" pitchFamily="18" charset="0"/>
              </a:rPr>
              <a:t>Concordar</a:t>
            </a:r>
          </a:p>
        </p:txBody>
      </p:sp>
      <p:sp>
        <p:nvSpPr>
          <p:cNvPr id="26" name="Rounded Rectangle 17">
            <a:extLst>
              <a:ext uri="{FF2B5EF4-FFF2-40B4-BE49-F238E27FC236}">
                <a16:creationId xmlns:a16="http://schemas.microsoft.com/office/drawing/2014/main" xmlns="" id="{9D3424EA-DF5A-4B13-AB85-915D0EFB6B77}"/>
              </a:ext>
            </a:extLst>
          </p:cNvPr>
          <p:cNvSpPr/>
          <p:nvPr/>
        </p:nvSpPr>
        <p:spPr>
          <a:xfrm rot="10800000" flipV="1">
            <a:off x="3859909" y="5601683"/>
            <a:ext cx="2286000" cy="407657"/>
          </a:xfrm>
          <a:prstGeom prst="roundRect">
            <a:avLst/>
          </a:prstGeom>
          <a:solidFill>
            <a:srgbClr val="EDFFC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tx1"/>
                </a:solidFill>
                <a:latin typeface="Garamond" panose="02020404030301010803" pitchFamily="18" charset="0"/>
              </a:rPr>
              <a:t>Fechar</a:t>
            </a:r>
          </a:p>
        </p:txBody>
      </p:sp>
      <p:sp>
        <p:nvSpPr>
          <p:cNvPr id="27" name="Rounded Rectangle 17">
            <a:extLst>
              <a:ext uri="{FF2B5EF4-FFF2-40B4-BE49-F238E27FC236}">
                <a16:creationId xmlns:a16="http://schemas.microsoft.com/office/drawing/2014/main" xmlns="" id="{B8D3C63E-250E-48FD-AE2C-7FD7ECB7987E}"/>
              </a:ext>
            </a:extLst>
          </p:cNvPr>
          <p:cNvSpPr/>
          <p:nvPr/>
        </p:nvSpPr>
        <p:spPr>
          <a:xfrm rot="10800000" flipV="1">
            <a:off x="3859908" y="6186196"/>
            <a:ext cx="2286000" cy="389679"/>
          </a:xfrm>
          <a:prstGeom prst="roundRect">
            <a:avLst/>
          </a:prstGeom>
          <a:solidFill>
            <a:srgbClr val="EDFFC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tx1"/>
                </a:solidFill>
                <a:latin typeface="Garamond" panose="02020404030301010803" pitchFamily="18" charset="0"/>
              </a:rPr>
              <a:t>Documentar </a:t>
            </a:r>
          </a:p>
        </p:txBody>
      </p:sp>
      <p:sp>
        <p:nvSpPr>
          <p:cNvPr id="30" name="Arrow: Down 29">
            <a:extLst>
              <a:ext uri="{FF2B5EF4-FFF2-40B4-BE49-F238E27FC236}">
                <a16:creationId xmlns:a16="http://schemas.microsoft.com/office/drawing/2014/main" xmlns="" id="{E8F2B9DC-8C15-4DB3-9BB2-A3BA19AB2076}"/>
              </a:ext>
            </a:extLst>
          </p:cNvPr>
          <p:cNvSpPr/>
          <p:nvPr/>
        </p:nvSpPr>
        <p:spPr>
          <a:xfrm>
            <a:off x="4929417" y="3693496"/>
            <a:ext cx="149508" cy="15659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Arrow: Left 4">
            <a:extLst>
              <a:ext uri="{FF2B5EF4-FFF2-40B4-BE49-F238E27FC236}">
                <a16:creationId xmlns:a16="http://schemas.microsoft.com/office/drawing/2014/main" xmlns="" id="{91851EA7-BDD6-4CA8-8514-E4BBEFEE9440}"/>
              </a:ext>
            </a:extLst>
          </p:cNvPr>
          <p:cNvSpPr/>
          <p:nvPr/>
        </p:nvSpPr>
        <p:spPr>
          <a:xfrm>
            <a:off x="3453395" y="2163194"/>
            <a:ext cx="248648" cy="156597"/>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Arrow: Left 34">
            <a:extLst>
              <a:ext uri="{FF2B5EF4-FFF2-40B4-BE49-F238E27FC236}">
                <a16:creationId xmlns:a16="http://schemas.microsoft.com/office/drawing/2014/main" xmlns="" id="{11026FE0-D465-4ED4-8D38-553C8BAAE076}"/>
              </a:ext>
            </a:extLst>
          </p:cNvPr>
          <p:cNvSpPr/>
          <p:nvPr/>
        </p:nvSpPr>
        <p:spPr>
          <a:xfrm rot="10800000">
            <a:off x="3453395" y="2642329"/>
            <a:ext cx="248648" cy="156598"/>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224219975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075" y="317500"/>
            <a:ext cx="8810625" cy="858838"/>
          </a:xfrm>
        </p:spPr>
        <p:txBody>
          <a:bodyPr>
            <a:noAutofit/>
          </a:bodyPr>
          <a:lstStyle/>
          <a:p>
            <a:pPr>
              <a:lnSpc>
                <a:spcPct val="70000"/>
              </a:lnSpc>
            </a:pPr>
            <a:r>
              <a:rPr lang="pt-BR" sz="4200" dirty="0"/>
              <a:t>Etapas do </a:t>
            </a:r>
            <a:r>
              <a:rPr lang="pt-BR" sz="4200" dirty="0" smtClean="0"/>
              <a:t>Aconselhamento</a:t>
            </a:r>
            <a:endParaRPr lang="pt-BR" sz="4200" dirty="0"/>
          </a:p>
        </p:txBody>
      </p:sp>
      <p:sp>
        <p:nvSpPr>
          <p:cNvPr id="6"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125</a:t>
            </a:fld>
            <a:endParaRPr lang="pt-BR" dirty="0"/>
          </a:p>
        </p:txBody>
      </p:sp>
      <p:graphicFrame>
        <p:nvGraphicFramePr>
          <p:cNvPr id="4" name="Table 3">
            <a:extLst>
              <a:ext uri="{FF2B5EF4-FFF2-40B4-BE49-F238E27FC236}">
                <a16:creationId xmlns:a16="http://schemas.microsoft.com/office/drawing/2014/main" xmlns="" id="{970885CC-4204-4259-8C55-8E42FC4E2257}"/>
              </a:ext>
            </a:extLst>
          </p:cNvPr>
          <p:cNvGraphicFramePr>
            <a:graphicFrameLocks noGrp="1"/>
          </p:cNvGraphicFramePr>
          <p:nvPr>
            <p:extLst>
              <p:ext uri="{D42A27DB-BD31-4B8C-83A1-F6EECF244321}">
                <p14:modId xmlns:p14="http://schemas.microsoft.com/office/powerpoint/2010/main" val="1913368140"/>
              </p:ext>
            </p:extLst>
          </p:nvPr>
        </p:nvGraphicFramePr>
        <p:xfrm>
          <a:off x="410733" y="1414018"/>
          <a:ext cx="8427307" cy="5186172"/>
        </p:xfrm>
        <a:graphic>
          <a:graphicData uri="http://schemas.openxmlformats.org/drawingml/2006/table">
            <a:tbl>
              <a:tblPr firstRow="1" bandRow="1">
                <a:tableStyleId>{5C22544A-7EE6-4342-B048-85BDC9FD1C3A}</a:tableStyleId>
              </a:tblPr>
              <a:tblGrid>
                <a:gridCol w="1634629">
                  <a:extLst>
                    <a:ext uri="{9D8B030D-6E8A-4147-A177-3AD203B41FA5}">
                      <a16:colId xmlns:a16="http://schemas.microsoft.com/office/drawing/2014/main" xmlns="" val="1802397842"/>
                    </a:ext>
                  </a:extLst>
                </a:gridCol>
                <a:gridCol w="2945149">
                  <a:extLst>
                    <a:ext uri="{9D8B030D-6E8A-4147-A177-3AD203B41FA5}">
                      <a16:colId xmlns:a16="http://schemas.microsoft.com/office/drawing/2014/main" xmlns="" val="1757030845"/>
                    </a:ext>
                  </a:extLst>
                </a:gridCol>
                <a:gridCol w="3847529">
                  <a:extLst>
                    <a:ext uri="{9D8B030D-6E8A-4147-A177-3AD203B41FA5}">
                      <a16:colId xmlns:a16="http://schemas.microsoft.com/office/drawing/2014/main" xmlns="" val="945675683"/>
                    </a:ext>
                  </a:extLst>
                </a:gridCol>
              </a:tblGrid>
              <a:tr h="266506">
                <a:tc>
                  <a:txBody>
                    <a:bodyPr/>
                    <a:lstStyle/>
                    <a:p>
                      <a:pPr algn="ctr"/>
                      <a:r>
                        <a:rPr lang="pt-BR" sz="1600" spc="-40" dirty="0">
                          <a:solidFill>
                            <a:schemeClr val="tx1"/>
                          </a:solidFill>
                          <a:latin typeface="+mn-lt"/>
                        </a:rPr>
                        <a:t>Etapa </a:t>
                      </a:r>
                      <a:r>
                        <a:rPr lang="pt-BR" sz="1600" spc="-40" dirty="0" smtClean="0">
                          <a:solidFill>
                            <a:schemeClr val="tx1"/>
                          </a:solidFill>
                          <a:latin typeface="+mn-lt"/>
                        </a:rPr>
                        <a:t>do Aconselhamento</a:t>
                      </a:r>
                      <a:endParaRPr lang="pt-BR" sz="1600" spc="-40" dirty="0">
                        <a:solidFill>
                          <a:schemeClr val="tx1"/>
                        </a:solidFill>
                        <a:latin typeface="+mn-lt"/>
                      </a:endParaRPr>
                    </a:p>
                  </a:txBody>
                  <a:tcPr>
                    <a:solidFill>
                      <a:schemeClr val="accent3"/>
                    </a:solidFill>
                  </a:tcPr>
                </a:tc>
                <a:tc>
                  <a:txBody>
                    <a:bodyPr/>
                    <a:lstStyle/>
                    <a:p>
                      <a:pPr algn="ctr"/>
                      <a:r>
                        <a:rPr lang="pt-BR" sz="1600" spc="-40" dirty="0">
                          <a:solidFill>
                            <a:schemeClr val="tx1"/>
                          </a:solidFill>
                          <a:latin typeface="+mn-lt"/>
                        </a:rPr>
                        <a:t>Componentes críticos</a:t>
                      </a:r>
                    </a:p>
                  </a:txBody>
                  <a:tcPr>
                    <a:solidFill>
                      <a:schemeClr val="accent3"/>
                    </a:solidFill>
                  </a:tcPr>
                </a:tc>
                <a:tc>
                  <a:txBody>
                    <a:bodyPr/>
                    <a:lstStyle/>
                    <a:p>
                      <a:pPr algn="ctr"/>
                      <a:r>
                        <a:rPr lang="pt-BR" sz="1600" spc="-40" dirty="0" smtClean="0">
                          <a:solidFill>
                            <a:schemeClr val="tx1"/>
                          </a:solidFill>
                          <a:latin typeface="+mn-lt"/>
                        </a:rPr>
                        <a:t>Instruções de </a:t>
                      </a:r>
                      <a:r>
                        <a:rPr lang="pt-BR" sz="1600" spc="-40" dirty="0">
                          <a:solidFill>
                            <a:schemeClr val="tx1"/>
                          </a:solidFill>
                          <a:latin typeface="+mn-lt"/>
                        </a:rPr>
                        <a:t>exemplo</a:t>
                      </a:r>
                    </a:p>
                  </a:txBody>
                  <a:tcPr>
                    <a:solidFill>
                      <a:schemeClr val="accent3"/>
                    </a:solidFill>
                  </a:tcPr>
                </a:tc>
                <a:extLst>
                  <a:ext uri="{0D108BD9-81ED-4DB2-BD59-A6C34878D82A}">
                    <a16:rowId xmlns:a16="http://schemas.microsoft.com/office/drawing/2014/main" xmlns="" val="595464910"/>
                  </a:ext>
                </a:extLst>
              </a:tr>
              <a:tr h="411603">
                <a:tc>
                  <a:txBody>
                    <a:bodyPr/>
                    <a:lstStyle/>
                    <a:p>
                      <a:pPr>
                        <a:lnSpc>
                          <a:spcPts val="2100"/>
                        </a:lnSpc>
                      </a:pPr>
                      <a:r>
                        <a:rPr lang="pt-BR" sz="1800" b="1" spc="-60" dirty="0">
                          <a:solidFill>
                            <a:schemeClr val="tx1"/>
                          </a:solidFill>
                          <a:latin typeface="Garamond" panose="02020404030301010803" pitchFamily="18" charset="0"/>
                        </a:rPr>
                        <a:t>Apresente</a:t>
                      </a:r>
                      <a:r>
                        <a:rPr sz="1600"/>
                        <a:t> a sessão de aconselhamento</a:t>
                      </a:r>
                      <a:endParaRPr lang="pt-BR" sz="1800" spc="-60" dirty="0">
                        <a:solidFill>
                          <a:schemeClr val="tx1"/>
                        </a:solidFill>
                        <a:latin typeface="Garamond" panose="02020404030301010803" pitchFamily="18" charset="0"/>
                      </a:endParaRPr>
                    </a:p>
                  </a:txBody>
                  <a:tcPr marL="45720" marR="45720" marT="9144" marB="9144">
                    <a:lnR w="6350" cap="flat" cmpd="sng" algn="ctr">
                      <a:solidFill>
                        <a:schemeClr val="accent3"/>
                      </a:solidFill>
                      <a:prstDash val="solid"/>
                      <a:round/>
                      <a:headEnd type="none" w="med" len="med"/>
                      <a:tailEnd type="none" w="med" len="med"/>
                    </a:lnR>
                    <a:lnB w="6350" cap="flat" cmpd="sng" algn="ctr">
                      <a:solidFill>
                        <a:schemeClr val="accent3"/>
                      </a:solidFill>
                      <a:prstDash val="solid"/>
                      <a:round/>
                      <a:headEnd type="none" w="med" len="med"/>
                      <a:tailEnd type="none" w="med" len="med"/>
                    </a:lnB>
                    <a:solidFill>
                      <a:srgbClr val="F3FFD9"/>
                    </a:solidFill>
                  </a:tcPr>
                </a:tc>
                <a:tc>
                  <a:txBody>
                    <a:bodyPr/>
                    <a:lstStyle/>
                    <a:p>
                      <a:pPr marL="0" indent="0">
                        <a:lnSpc>
                          <a:spcPts val="2100"/>
                        </a:lnSpc>
                        <a:buFontTx/>
                        <a:buNone/>
                      </a:pPr>
                      <a:r>
                        <a:rPr lang="pt-BR" sz="1800" spc="-60" dirty="0">
                          <a:solidFill>
                            <a:schemeClr val="tx1"/>
                          </a:solidFill>
                          <a:latin typeface="Garamond" panose="02020404030301010803" pitchFamily="18" charset="0"/>
                        </a:rPr>
                        <a:t>Explique o que você está falando e por quê. Obtenha permissão para prosseguir.</a:t>
                      </a:r>
                    </a:p>
                  </a:txBody>
                  <a:tcPr marL="45720" marR="45720" marT="9144" marB="9144">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B w="6350" cap="flat" cmpd="sng" algn="ctr">
                      <a:solidFill>
                        <a:schemeClr val="accent3"/>
                      </a:solidFill>
                      <a:prstDash val="solid"/>
                      <a:round/>
                      <a:headEnd type="none" w="med" len="med"/>
                      <a:tailEnd type="none" w="med" len="med"/>
                    </a:lnB>
                    <a:solidFill>
                      <a:srgbClr val="F3FFD9"/>
                    </a:solidFill>
                  </a:tcPr>
                </a:tc>
                <a:tc>
                  <a:txBody>
                    <a:bodyPr/>
                    <a:lstStyle/>
                    <a:p>
                      <a:pPr marL="0" indent="0">
                        <a:lnSpc>
                          <a:spcPts val="2100"/>
                        </a:lnSpc>
                        <a:buFontTx/>
                        <a:buNone/>
                      </a:pPr>
                      <a:r>
                        <a:rPr lang="pt-BR" sz="1800" i="1" spc="-60" dirty="0">
                          <a:solidFill>
                            <a:schemeClr val="tx1"/>
                          </a:solidFill>
                          <a:latin typeface="Garamond" panose="02020404030301010803" pitchFamily="18" charset="0"/>
                        </a:rPr>
                        <a:t>Gostaria de dedicar alguns minutos para falar com você sobre seus objetivos e como cumpri-los. Tudo bem?</a:t>
                      </a:r>
                    </a:p>
                  </a:txBody>
                  <a:tcPr marL="45720" marR="45720" marT="9144" marB="9144">
                    <a:lnL w="6350" cap="flat" cmpd="sng" algn="ctr">
                      <a:solidFill>
                        <a:schemeClr val="accent3"/>
                      </a:solidFill>
                      <a:prstDash val="solid"/>
                      <a:round/>
                      <a:headEnd type="none" w="med" len="med"/>
                      <a:tailEnd type="none" w="med" len="med"/>
                    </a:lnL>
                    <a:lnB w="6350" cap="flat" cmpd="sng" algn="ctr">
                      <a:solidFill>
                        <a:schemeClr val="accent3"/>
                      </a:solidFill>
                      <a:prstDash val="solid"/>
                      <a:round/>
                      <a:headEnd type="none" w="med" len="med"/>
                      <a:tailEnd type="none" w="med" len="med"/>
                    </a:lnB>
                    <a:solidFill>
                      <a:srgbClr val="F3FFD9"/>
                    </a:solidFill>
                  </a:tcPr>
                </a:tc>
                <a:extLst>
                  <a:ext uri="{0D108BD9-81ED-4DB2-BD59-A6C34878D82A}">
                    <a16:rowId xmlns:a16="http://schemas.microsoft.com/office/drawing/2014/main" xmlns="" val="2842850400"/>
                  </a:ext>
                </a:extLst>
              </a:tr>
              <a:tr h="411603">
                <a:tc>
                  <a:txBody>
                    <a:bodyPr/>
                    <a:lstStyle/>
                    <a:p>
                      <a:pPr>
                        <a:lnSpc>
                          <a:spcPts val="2100"/>
                        </a:lnSpc>
                      </a:pPr>
                      <a:r>
                        <a:rPr lang="pt-BR" sz="1800" b="1" spc="-60" dirty="0">
                          <a:solidFill>
                            <a:schemeClr val="tx1"/>
                          </a:solidFill>
                          <a:latin typeface="Garamond" panose="02020404030301010803" pitchFamily="18" charset="0"/>
                        </a:rPr>
                        <a:t>Revise </a:t>
                      </a:r>
                      <a:r>
                        <a:rPr sz="1600"/>
                        <a:t>as experiências do cliente</a:t>
                      </a:r>
                    </a:p>
                  </a:txBody>
                  <a:tcPr marL="45720" marR="45720" marT="9144" marB="9144">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solidFill>
                  </a:tcPr>
                </a:tc>
                <a:tc>
                  <a:txBody>
                    <a:bodyPr/>
                    <a:lstStyle/>
                    <a:p>
                      <a:pPr marL="0" indent="0">
                        <a:lnSpc>
                          <a:spcPts val="2100"/>
                        </a:lnSpc>
                        <a:buFontTx/>
                        <a:buNone/>
                      </a:pPr>
                      <a:r>
                        <a:rPr lang="pt-BR" sz="1800" spc="-60" dirty="0">
                          <a:solidFill>
                            <a:schemeClr val="tx1"/>
                          </a:solidFill>
                          <a:latin typeface="Garamond" panose="02020404030301010803" pitchFamily="18" charset="0"/>
                        </a:rPr>
                        <a:t>Pergunte o que o cliente já sabe sobre a PrEP e como ele aprendeu.</a:t>
                      </a:r>
                    </a:p>
                  </a:txBody>
                  <a:tcPr marL="45720" marR="45720" marT="9144" marB="9144">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solidFill>
                  </a:tcPr>
                </a:tc>
                <a:tc>
                  <a:txBody>
                    <a:bodyPr/>
                    <a:lstStyle/>
                    <a:p>
                      <a:pPr marL="0" indent="0">
                        <a:lnSpc>
                          <a:spcPts val="2100"/>
                        </a:lnSpc>
                        <a:buFontTx/>
                        <a:buNone/>
                      </a:pPr>
                      <a:r>
                        <a:rPr lang="pt-BR" sz="1800" i="1" spc="-60" dirty="0">
                          <a:solidFill>
                            <a:schemeClr val="tx1"/>
                          </a:solidFill>
                          <a:latin typeface="Garamond" panose="02020404030301010803" pitchFamily="18" charset="0"/>
                        </a:rPr>
                        <a:t>Obrigado. Pode me contar um pouco sobre o que você ouviu sobre a PrEP e sobre suas experiências com a PrEP?</a:t>
                      </a:r>
                    </a:p>
                  </a:txBody>
                  <a:tcPr marL="45720" marR="45720" marT="9144" marB="9144">
                    <a:lnL w="6350" cap="flat" cmpd="sng" algn="ctr">
                      <a:solidFill>
                        <a:schemeClr val="accent3"/>
                      </a:solidFill>
                      <a:prstDash val="solid"/>
                      <a:round/>
                      <a:headEnd type="none" w="med" len="med"/>
                      <a:tailEnd type="none" w="med" len="med"/>
                    </a:lnL>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xmlns="" val="2685853039"/>
                  </a:ext>
                </a:extLst>
              </a:tr>
              <a:tr h="805440">
                <a:tc>
                  <a:txBody>
                    <a:bodyPr/>
                    <a:lstStyle/>
                    <a:p>
                      <a:pPr>
                        <a:lnSpc>
                          <a:spcPts val="2100"/>
                        </a:lnSpc>
                      </a:pPr>
                      <a:r>
                        <a:rPr lang="pt-BR" sz="1800" b="1" spc="-60" dirty="0">
                          <a:solidFill>
                            <a:schemeClr val="tx1"/>
                          </a:solidFill>
                          <a:latin typeface="Garamond" panose="02020404030301010803" pitchFamily="18" charset="0"/>
                        </a:rPr>
                        <a:t>Explore</a:t>
                      </a:r>
                      <a:r>
                        <a:rPr sz="1600"/>
                        <a:t> o contexto de facilitadores e barreiras específicas do cliente</a:t>
                      </a:r>
                    </a:p>
                  </a:txBody>
                  <a:tcPr marL="45720" marR="45720" marT="9144" marB="9144">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rgbClr val="F3FFD9"/>
                    </a:solidFill>
                  </a:tcPr>
                </a:tc>
                <a:tc>
                  <a:txBody>
                    <a:bodyPr/>
                    <a:lstStyle/>
                    <a:p>
                      <a:pPr marL="0" indent="0">
                        <a:lnSpc>
                          <a:spcPts val="2100"/>
                        </a:lnSpc>
                        <a:buFontTx/>
                        <a:buNone/>
                      </a:pPr>
                      <a:r>
                        <a:rPr lang="pt-BR" sz="1800" spc="-60" dirty="0">
                          <a:solidFill>
                            <a:schemeClr val="tx1"/>
                          </a:solidFill>
                          <a:latin typeface="Garamond" panose="02020404030301010803" pitchFamily="18" charset="0"/>
                        </a:rPr>
                        <a:t>Use perguntas abertas para explorar fatores ou situações que ajudam a tornar a ingestão dos comprimidos um pouco mais fácil; e aqueles que a tornam mais difícil ou um pouco mais difícil.</a:t>
                      </a:r>
                    </a:p>
                  </a:txBody>
                  <a:tcPr marL="45720" marR="45720" marT="9144" marB="9144">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rgbClr val="F3FFD9"/>
                    </a:solidFill>
                  </a:tcPr>
                </a:tc>
                <a:tc>
                  <a:txBody>
                    <a:bodyPr/>
                    <a:lstStyle/>
                    <a:p>
                      <a:pPr marL="0" indent="0">
                        <a:lnSpc>
                          <a:spcPts val="2100"/>
                        </a:lnSpc>
                        <a:buFontTx/>
                        <a:buNone/>
                      </a:pPr>
                      <a:r>
                        <a:rPr lang="pt-BR" sz="1800" i="1" spc="-60" dirty="0">
                          <a:solidFill>
                            <a:schemeClr val="tx1"/>
                          </a:solidFill>
                          <a:latin typeface="Garamond" panose="02020404030301010803" pitchFamily="18" charset="0"/>
                        </a:rPr>
                        <a:t>O que parece tornar a PrEP mais fácil de tomar ou mais difícil de tomar?</a:t>
                      </a:r>
                    </a:p>
                  </a:txBody>
                  <a:tcPr marL="45720" marR="45720" marT="9144" marB="9144">
                    <a:lnL w="6350" cap="flat" cmpd="sng" algn="ctr">
                      <a:solidFill>
                        <a:schemeClr val="accent3"/>
                      </a:solidFill>
                      <a:prstDash val="solid"/>
                      <a:round/>
                      <a:headEnd type="none" w="med" len="med"/>
                      <a:tailEnd type="none" w="med" len="med"/>
                    </a:lnL>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rgbClr val="F3FFD9"/>
                    </a:solidFill>
                  </a:tcPr>
                </a:tc>
                <a:extLst>
                  <a:ext uri="{0D108BD9-81ED-4DB2-BD59-A6C34878D82A}">
                    <a16:rowId xmlns:a16="http://schemas.microsoft.com/office/drawing/2014/main" xmlns="" val="2678896436"/>
                  </a:ext>
                </a:extLst>
              </a:tr>
              <a:tr h="608522">
                <a:tc>
                  <a:txBody>
                    <a:bodyPr/>
                    <a:lstStyle/>
                    <a:p>
                      <a:pPr>
                        <a:lnSpc>
                          <a:spcPts val="2100"/>
                        </a:lnSpc>
                      </a:pPr>
                      <a:r>
                        <a:rPr lang="pt-BR" sz="1800" b="1" spc="-60" dirty="0">
                          <a:solidFill>
                            <a:schemeClr val="tx1"/>
                          </a:solidFill>
                          <a:latin typeface="Garamond" panose="02020404030301010803" pitchFamily="18" charset="0"/>
                        </a:rPr>
                        <a:t>Adapte</a:t>
                      </a:r>
                      <a:r>
                        <a:rPr sz="1600"/>
                        <a:t> a discussão para se concentrar em facilitar a ingestão dos comprimidos</a:t>
                      </a:r>
                    </a:p>
                  </a:txBody>
                  <a:tcPr marL="45720" marR="45720" marT="9144" marB="9144">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solidFill>
                  </a:tcPr>
                </a:tc>
                <a:tc>
                  <a:txBody>
                    <a:bodyPr/>
                    <a:lstStyle/>
                    <a:p>
                      <a:pPr marL="0" indent="0">
                        <a:lnSpc>
                          <a:spcPts val="2100"/>
                        </a:lnSpc>
                        <a:buFontTx/>
                        <a:buNone/>
                      </a:pPr>
                      <a:r>
                        <a:rPr lang="pt-BR" sz="1800" spc="-60" dirty="0">
                          <a:solidFill>
                            <a:schemeClr val="tx1"/>
                          </a:solidFill>
                          <a:latin typeface="Garamond" panose="02020404030301010803" pitchFamily="18" charset="0"/>
                        </a:rPr>
                        <a:t>Essa pausa permite que o provedor ou conselheiro considere como adaptar a próxima pergunta com base nas informações coletadas nas etapas anteriores.</a:t>
                      </a:r>
                    </a:p>
                  </a:txBody>
                  <a:tcPr marL="45720" marR="45720" marT="9144" marB="9144">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solidFill>
                  </a:tcPr>
                </a:tc>
                <a:tc>
                  <a:txBody>
                    <a:bodyPr/>
                    <a:lstStyle/>
                    <a:p>
                      <a:pPr marL="0" indent="0">
                        <a:lnSpc>
                          <a:spcPts val="2100"/>
                        </a:lnSpc>
                        <a:buFontTx/>
                        <a:buNone/>
                      </a:pPr>
                      <a:r>
                        <a:rPr lang="pt-BR" sz="1800" i="1" spc="-60" dirty="0">
                          <a:solidFill>
                            <a:schemeClr val="tx1"/>
                          </a:solidFill>
                          <a:latin typeface="Garamond" panose="02020404030301010803" pitchFamily="18" charset="0"/>
                        </a:rPr>
                        <a:t>Deixe-me pensar por um momento sobre o que você disse</a:t>
                      </a:r>
                      <a:r>
                        <a:rPr lang="pt-BR" sz="1800" spc="-60" baseline="0" dirty="0">
                          <a:solidFill>
                            <a:schemeClr val="tx1"/>
                          </a:solidFill>
                          <a:latin typeface="Garamond" panose="02020404030301010803" pitchFamily="18" charset="0"/>
                        </a:rPr>
                        <a:t>.</a:t>
                      </a:r>
                      <a:endParaRPr lang="pt-BR" sz="1800" i="1" spc="-60" dirty="0">
                        <a:solidFill>
                          <a:schemeClr val="tx1"/>
                        </a:solidFill>
                        <a:latin typeface="Garamond" panose="02020404030301010803" pitchFamily="18" charset="0"/>
                      </a:endParaRPr>
                    </a:p>
                  </a:txBody>
                  <a:tcPr marL="45720" marR="45720" marT="9144" marB="9144">
                    <a:lnL w="6350" cap="flat" cmpd="sng" algn="ctr">
                      <a:solidFill>
                        <a:schemeClr val="accent3"/>
                      </a:solidFill>
                      <a:prstDash val="solid"/>
                      <a:round/>
                      <a:headEnd type="none" w="med" len="med"/>
                      <a:tailEnd type="none" w="med" len="med"/>
                    </a:lnL>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xmlns="" val="3229728916"/>
                  </a:ext>
                </a:extLst>
              </a:tr>
            </a:tbl>
          </a:graphicData>
        </a:graphic>
      </p:graphicFrame>
    </p:spTree>
    <p:extLst>
      <p:ext uri="{BB962C8B-B14F-4D97-AF65-F5344CB8AC3E}">
        <p14:creationId xmlns:p14="http://schemas.microsoft.com/office/powerpoint/2010/main" val="179204620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075" y="317500"/>
            <a:ext cx="8810625" cy="858838"/>
          </a:xfrm>
        </p:spPr>
        <p:txBody>
          <a:bodyPr>
            <a:noAutofit/>
          </a:bodyPr>
          <a:lstStyle/>
          <a:p>
            <a:pPr>
              <a:lnSpc>
                <a:spcPct val="70000"/>
              </a:lnSpc>
            </a:pPr>
            <a:r>
              <a:rPr lang="pt-BR" sz="4200" dirty="0"/>
              <a:t>Etapas </a:t>
            </a:r>
            <a:r>
              <a:rPr lang="pt-BR" sz="4200" dirty="0" smtClean="0"/>
              <a:t>do Aconselhamento</a:t>
            </a:r>
            <a:r>
              <a:rPr dirty="0"/>
              <a:t/>
            </a:r>
            <a:br>
              <a:rPr dirty="0"/>
            </a:br>
            <a:r>
              <a:rPr lang="pt-BR" sz="2700" b="0" i="1" dirty="0">
                <a:solidFill>
                  <a:prstClr val="white"/>
                </a:solidFill>
                <a:latin typeface="Garamond" panose="02020404030301010803" pitchFamily="18" charset="0"/>
              </a:rPr>
              <a:t>(continuação)</a:t>
            </a:r>
            <a:endParaRPr lang="pt-BR" sz="4200" dirty="0"/>
          </a:p>
        </p:txBody>
      </p:sp>
      <p:graphicFrame>
        <p:nvGraphicFramePr>
          <p:cNvPr id="4" name="Table 3">
            <a:extLst>
              <a:ext uri="{FF2B5EF4-FFF2-40B4-BE49-F238E27FC236}">
                <a16:creationId xmlns:a16="http://schemas.microsoft.com/office/drawing/2014/main" xmlns="" id="{54EF2ED3-2886-48E7-8FF6-C8F60CF0CBFA}"/>
              </a:ext>
            </a:extLst>
          </p:cNvPr>
          <p:cNvGraphicFramePr>
            <a:graphicFrameLocks noGrp="1"/>
          </p:cNvGraphicFramePr>
          <p:nvPr>
            <p:extLst>
              <p:ext uri="{D42A27DB-BD31-4B8C-83A1-F6EECF244321}">
                <p14:modId xmlns:p14="http://schemas.microsoft.com/office/powerpoint/2010/main" val="411859737"/>
              </p:ext>
            </p:extLst>
          </p:nvPr>
        </p:nvGraphicFramePr>
        <p:xfrm>
          <a:off x="398376" y="1500517"/>
          <a:ext cx="8452021" cy="5186172"/>
        </p:xfrm>
        <a:graphic>
          <a:graphicData uri="http://schemas.openxmlformats.org/drawingml/2006/table">
            <a:tbl>
              <a:tblPr firstRow="1" bandRow="1">
                <a:tableStyleId>{5C22544A-7EE6-4342-B048-85BDC9FD1C3A}</a:tableStyleId>
              </a:tblPr>
              <a:tblGrid>
                <a:gridCol w="1639423">
                  <a:extLst>
                    <a:ext uri="{9D8B030D-6E8A-4147-A177-3AD203B41FA5}">
                      <a16:colId xmlns:a16="http://schemas.microsoft.com/office/drawing/2014/main" xmlns="" val="1802397842"/>
                    </a:ext>
                  </a:extLst>
                </a:gridCol>
                <a:gridCol w="2953786">
                  <a:extLst>
                    <a:ext uri="{9D8B030D-6E8A-4147-A177-3AD203B41FA5}">
                      <a16:colId xmlns:a16="http://schemas.microsoft.com/office/drawing/2014/main" xmlns="" val="1757030845"/>
                    </a:ext>
                  </a:extLst>
                </a:gridCol>
                <a:gridCol w="3858812">
                  <a:extLst>
                    <a:ext uri="{9D8B030D-6E8A-4147-A177-3AD203B41FA5}">
                      <a16:colId xmlns:a16="http://schemas.microsoft.com/office/drawing/2014/main" xmlns="" val="945675683"/>
                    </a:ext>
                  </a:extLst>
                </a:gridCol>
              </a:tblGrid>
              <a:tr h="266506">
                <a:tc>
                  <a:txBody>
                    <a:bodyPr/>
                    <a:lstStyle/>
                    <a:p>
                      <a:pPr algn="ctr"/>
                      <a:r>
                        <a:rPr lang="pt-BR" sz="1600" spc="-40" dirty="0" smtClean="0">
                          <a:solidFill>
                            <a:schemeClr val="tx1"/>
                          </a:solidFill>
                          <a:latin typeface="+mn-lt"/>
                        </a:rPr>
                        <a:t>Etapa do Aconselhamento</a:t>
                      </a:r>
                      <a:endParaRPr lang="pt-BR" sz="1600" spc="-40" dirty="0">
                        <a:solidFill>
                          <a:srgbClr val="FF0000"/>
                        </a:solidFill>
                        <a:latin typeface="+mn-lt"/>
                      </a:endParaRPr>
                    </a:p>
                  </a:txBody>
                  <a:tcPr>
                    <a:solidFill>
                      <a:schemeClr val="accent3"/>
                    </a:solidFill>
                  </a:tcPr>
                </a:tc>
                <a:tc>
                  <a:txBody>
                    <a:bodyPr/>
                    <a:lstStyle/>
                    <a:p>
                      <a:pPr algn="ctr"/>
                      <a:r>
                        <a:rPr lang="pt-BR" sz="1600" spc="-40" dirty="0">
                          <a:solidFill>
                            <a:schemeClr val="tx1"/>
                          </a:solidFill>
                          <a:latin typeface="+mn-lt"/>
                        </a:rPr>
                        <a:t>Componentes críticos</a:t>
                      </a:r>
                    </a:p>
                  </a:txBody>
                  <a:tcPr>
                    <a:solidFill>
                      <a:schemeClr val="accent3"/>
                    </a:solidFill>
                  </a:tcPr>
                </a:tc>
                <a:tc>
                  <a:txBody>
                    <a:bodyPr/>
                    <a:lstStyle/>
                    <a:p>
                      <a:pPr algn="ctr"/>
                      <a:r>
                        <a:rPr lang="pt-BR" sz="1600" spc="-40" dirty="0" smtClean="0">
                          <a:solidFill>
                            <a:schemeClr val="tx1"/>
                          </a:solidFill>
                          <a:latin typeface="+mn-lt"/>
                        </a:rPr>
                        <a:t>Instruções </a:t>
                      </a:r>
                      <a:r>
                        <a:rPr lang="pt-BR" sz="1600" spc="-40" dirty="0">
                          <a:solidFill>
                            <a:schemeClr val="tx1"/>
                          </a:solidFill>
                          <a:latin typeface="+mn-lt"/>
                        </a:rPr>
                        <a:t>de exemplo</a:t>
                      </a:r>
                    </a:p>
                  </a:txBody>
                  <a:tcPr>
                    <a:solidFill>
                      <a:srgbClr val="94D600"/>
                    </a:solidFill>
                  </a:tcPr>
                </a:tc>
                <a:extLst>
                  <a:ext uri="{0D108BD9-81ED-4DB2-BD59-A6C34878D82A}">
                    <a16:rowId xmlns:a16="http://schemas.microsoft.com/office/drawing/2014/main" xmlns="" val="595464910"/>
                  </a:ext>
                </a:extLst>
              </a:tr>
              <a:tr h="608522">
                <a:tc>
                  <a:txBody>
                    <a:bodyPr/>
                    <a:lstStyle/>
                    <a:p>
                      <a:pPr>
                        <a:lnSpc>
                          <a:spcPts val="2100"/>
                        </a:lnSpc>
                      </a:pPr>
                      <a:r>
                        <a:rPr lang="pt-BR" sz="1800" b="1" spc="-60" dirty="0">
                          <a:solidFill>
                            <a:schemeClr val="tx1"/>
                          </a:solidFill>
                          <a:latin typeface="Garamond" panose="02020404030301010803" pitchFamily="18" charset="0"/>
                        </a:rPr>
                        <a:t>Identifique </a:t>
                      </a:r>
                      <a:r>
                        <a:rPr sz="1600" dirty="0" err="1"/>
                        <a:t>necessidades</a:t>
                      </a:r>
                      <a:r>
                        <a:rPr sz="1600" dirty="0"/>
                        <a:t> </a:t>
                      </a:r>
                      <a:r>
                        <a:rPr sz="1600" dirty="0" err="1"/>
                        <a:t>relacionadas</a:t>
                      </a:r>
                      <a:r>
                        <a:rPr sz="1600" dirty="0"/>
                        <a:t> à </a:t>
                      </a:r>
                      <a:r>
                        <a:rPr sz="1600" dirty="0" err="1"/>
                        <a:t>adesão</a:t>
                      </a:r>
                      <a:endParaRPr sz="1600" dirty="0"/>
                    </a:p>
                  </a:txBody>
                  <a:tcPr marL="45720" marR="45720" marT="9144" marB="9144">
                    <a:lnR w="6350" cap="flat" cmpd="sng" algn="ctr">
                      <a:solidFill>
                        <a:schemeClr val="accent3"/>
                      </a:solidFill>
                      <a:prstDash val="solid"/>
                      <a:round/>
                      <a:headEnd type="none" w="med" len="med"/>
                      <a:tailEnd type="none" w="med" len="med"/>
                    </a:lnR>
                    <a:lnB w="6350" cap="flat" cmpd="sng" algn="ctr">
                      <a:solidFill>
                        <a:schemeClr val="accent3"/>
                      </a:solidFill>
                      <a:prstDash val="solid"/>
                      <a:round/>
                      <a:headEnd type="none" w="med" len="med"/>
                      <a:tailEnd type="none" w="med" len="med"/>
                    </a:lnB>
                    <a:solidFill>
                      <a:srgbClr val="F3FFD9"/>
                    </a:solidFill>
                  </a:tcPr>
                </a:tc>
                <a:tc>
                  <a:txBody>
                    <a:bodyPr/>
                    <a:lstStyle/>
                    <a:p>
                      <a:pPr marL="0" indent="0">
                        <a:lnSpc>
                          <a:spcPts val="2100"/>
                        </a:lnSpc>
                        <a:buFontTx/>
                        <a:buNone/>
                      </a:pPr>
                      <a:r>
                        <a:rPr lang="pt-BR" sz="1800" spc="-60" dirty="0">
                          <a:solidFill>
                            <a:schemeClr val="tx1"/>
                          </a:solidFill>
                          <a:latin typeface="Garamond" panose="02020404030301010803" pitchFamily="18" charset="0"/>
                        </a:rPr>
                        <a:t>Oriente a conversa para identificar as percepções do cliente sobre o que ajudaria a integrar melhor o uso da PrEP na vida diária</a:t>
                      </a:r>
                    </a:p>
                  </a:txBody>
                  <a:tcPr marL="45720" marR="45720" marT="9144" marB="9144">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B w="6350" cap="flat" cmpd="sng" algn="ctr">
                      <a:solidFill>
                        <a:schemeClr val="accent3"/>
                      </a:solidFill>
                      <a:prstDash val="solid"/>
                      <a:round/>
                      <a:headEnd type="none" w="med" len="med"/>
                      <a:tailEnd type="none" w="med" len="med"/>
                    </a:lnB>
                    <a:solidFill>
                      <a:srgbClr val="F3FFD9"/>
                    </a:solidFill>
                  </a:tcPr>
                </a:tc>
                <a:tc>
                  <a:txBody>
                    <a:bodyPr/>
                    <a:lstStyle/>
                    <a:p>
                      <a:pPr marL="0" indent="0">
                        <a:lnSpc>
                          <a:spcPts val="2100"/>
                        </a:lnSpc>
                        <a:buFontTx/>
                        <a:buNone/>
                      </a:pPr>
                      <a:r>
                        <a:rPr lang="pt-BR" sz="1800" i="1" spc="-60" dirty="0">
                          <a:solidFill>
                            <a:schemeClr val="tx1"/>
                          </a:solidFill>
                          <a:latin typeface="Garamond" panose="02020404030301010803" pitchFamily="18" charset="0"/>
                        </a:rPr>
                        <a:t>Dado tudo o que está acontecendo agora, o que precisaria acontecer para ficar um pouco mais fácil de inserir esse regime em sua vida diária?</a:t>
                      </a:r>
                    </a:p>
                  </a:txBody>
                  <a:tcPr marL="45720" marR="45720" marT="9144" marB="9144">
                    <a:lnL w="6350" cap="flat" cmpd="sng" algn="ctr">
                      <a:solidFill>
                        <a:schemeClr val="accent3"/>
                      </a:solidFill>
                      <a:prstDash val="solid"/>
                      <a:round/>
                      <a:headEnd type="none" w="med" len="med"/>
                      <a:tailEnd type="none" w="med" len="med"/>
                    </a:lnL>
                    <a:lnB w="6350" cap="flat" cmpd="sng" algn="ctr">
                      <a:solidFill>
                        <a:schemeClr val="accent3"/>
                      </a:solidFill>
                      <a:prstDash val="solid"/>
                      <a:round/>
                      <a:headEnd type="none" w="med" len="med"/>
                      <a:tailEnd type="none" w="med" len="med"/>
                    </a:lnB>
                    <a:solidFill>
                      <a:srgbClr val="F3FFD9"/>
                    </a:solidFill>
                  </a:tcPr>
                </a:tc>
                <a:extLst>
                  <a:ext uri="{0D108BD9-81ED-4DB2-BD59-A6C34878D82A}">
                    <a16:rowId xmlns:a16="http://schemas.microsoft.com/office/drawing/2014/main" xmlns="" val="58390546"/>
                  </a:ext>
                </a:extLst>
              </a:tr>
              <a:tr h="608522">
                <a:tc>
                  <a:txBody>
                    <a:bodyPr/>
                    <a:lstStyle/>
                    <a:p>
                      <a:pPr>
                        <a:lnSpc>
                          <a:spcPts val="2100"/>
                        </a:lnSpc>
                      </a:pPr>
                      <a:r>
                        <a:rPr lang="pt-BR" sz="1800" b="1" spc="-60" dirty="0">
                          <a:solidFill>
                            <a:schemeClr val="tx1"/>
                          </a:solidFill>
                          <a:latin typeface="Garamond" panose="02020404030301010803" pitchFamily="18" charset="0"/>
                        </a:rPr>
                        <a:t>Crie estratégias</a:t>
                      </a:r>
                      <a:r>
                        <a:rPr sz="1600"/>
                        <a:t> com o cliente para o próximo passo</a:t>
                      </a:r>
                    </a:p>
                  </a:txBody>
                  <a:tcPr marL="45720" marR="45720" marT="9144" marB="9144">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solidFill>
                  </a:tcPr>
                </a:tc>
                <a:tc>
                  <a:txBody>
                    <a:bodyPr/>
                    <a:lstStyle/>
                    <a:p>
                      <a:pPr marL="0" indent="0">
                        <a:lnSpc>
                          <a:spcPts val="2100"/>
                        </a:lnSpc>
                        <a:buFontTx/>
                        <a:buNone/>
                      </a:pPr>
                      <a:r>
                        <a:rPr lang="pt-BR" sz="1800" spc="-60" dirty="0">
                          <a:solidFill>
                            <a:schemeClr val="tx1"/>
                          </a:solidFill>
                          <a:latin typeface="Garamond" panose="02020404030301010803" pitchFamily="18" charset="0"/>
                        </a:rPr>
                        <a:t>Trabalhe com o cliente para identificar uma ou mais estratégias viáveis ​​para aumentar o uso eficaz da </a:t>
                      </a:r>
                      <a:r>
                        <a:rPr lang="pt-BR" sz="1800" spc="-60" dirty="0" err="1">
                          <a:solidFill>
                            <a:schemeClr val="tx1"/>
                          </a:solidFill>
                          <a:latin typeface="Garamond" panose="02020404030301010803" pitchFamily="18" charset="0"/>
                        </a:rPr>
                        <a:t>PrEP.</a:t>
                      </a:r>
                      <a:endParaRPr lang="pt-BR" sz="1800" spc="-60" dirty="0">
                        <a:solidFill>
                          <a:schemeClr val="tx1"/>
                        </a:solidFill>
                        <a:latin typeface="Garamond" panose="02020404030301010803" pitchFamily="18" charset="0"/>
                      </a:endParaRPr>
                    </a:p>
                  </a:txBody>
                  <a:tcPr marL="45720" marR="45720" marT="9144" marB="9144">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solidFill>
                  </a:tcPr>
                </a:tc>
                <a:tc>
                  <a:txBody>
                    <a:bodyPr/>
                    <a:lstStyle/>
                    <a:p>
                      <a:pPr marL="0" indent="0">
                        <a:lnSpc>
                          <a:spcPts val="2100"/>
                        </a:lnSpc>
                        <a:buFontTx/>
                        <a:buNone/>
                      </a:pPr>
                      <a:r>
                        <a:rPr lang="pt-BR" sz="1800" i="1" spc="-60" dirty="0">
                          <a:solidFill>
                            <a:schemeClr val="tx1"/>
                          </a:solidFill>
                          <a:latin typeface="Garamond" panose="02020404030301010803" pitchFamily="18" charset="0"/>
                        </a:rPr>
                        <a:t>Como isso poderia acontecer?</a:t>
                      </a:r>
                    </a:p>
                    <a:p>
                      <a:pPr marL="0" indent="0">
                        <a:lnSpc>
                          <a:spcPts val="2100"/>
                        </a:lnSpc>
                        <a:buFontTx/>
                        <a:buNone/>
                      </a:pPr>
                      <a:r>
                        <a:rPr lang="pt-BR" sz="1800" i="1" spc="-60" baseline="0" dirty="0">
                          <a:solidFill>
                            <a:schemeClr val="tx1"/>
                          </a:solidFill>
                          <a:latin typeface="Garamond" panose="02020404030301010803" pitchFamily="18" charset="0"/>
                        </a:rPr>
                        <a:t>Quais são algumas ideias de como você pode abordar isso?</a:t>
                      </a:r>
                      <a:endParaRPr lang="pt-BR" sz="1800" i="1" spc="-60" dirty="0">
                        <a:solidFill>
                          <a:schemeClr val="tx1"/>
                        </a:solidFill>
                        <a:latin typeface="Garamond" panose="02020404030301010803" pitchFamily="18" charset="0"/>
                      </a:endParaRPr>
                    </a:p>
                  </a:txBody>
                  <a:tcPr marL="45720" marR="45720" marT="9144" marB="9144">
                    <a:lnL w="6350" cap="flat" cmpd="sng" algn="ctr">
                      <a:solidFill>
                        <a:schemeClr val="accent3"/>
                      </a:solidFill>
                      <a:prstDash val="solid"/>
                      <a:round/>
                      <a:headEnd type="none" w="med" len="med"/>
                      <a:tailEnd type="none" w="med" len="med"/>
                    </a:lnL>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xmlns="" val="2000438614"/>
                  </a:ext>
                </a:extLst>
              </a:tr>
              <a:tr h="411603">
                <a:tc>
                  <a:txBody>
                    <a:bodyPr/>
                    <a:lstStyle/>
                    <a:p>
                      <a:pPr>
                        <a:lnSpc>
                          <a:spcPts val="2100"/>
                        </a:lnSpc>
                      </a:pPr>
                      <a:r>
                        <a:rPr lang="pt-BR" sz="1800" b="1" spc="-60" dirty="0">
                          <a:solidFill>
                            <a:schemeClr val="tx1"/>
                          </a:solidFill>
                          <a:latin typeface="Garamond" panose="02020404030301010803" pitchFamily="18" charset="0"/>
                        </a:rPr>
                        <a:t>Concordem</a:t>
                      </a:r>
                      <a:r>
                        <a:rPr sz="1600"/>
                        <a:t> sobre qual estratégia tentar na sequência</a:t>
                      </a:r>
                    </a:p>
                  </a:txBody>
                  <a:tcPr marL="45720" marR="45720" marT="9144" marB="9144">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rgbClr val="F3FFD9"/>
                    </a:solidFill>
                  </a:tcPr>
                </a:tc>
                <a:tc>
                  <a:txBody>
                    <a:bodyPr/>
                    <a:lstStyle/>
                    <a:p>
                      <a:pPr marL="0" indent="0">
                        <a:lnSpc>
                          <a:spcPts val="2100"/>
                        </a:lnSpc>
                        <a:buFontTx/>
                        <a:buNone/>
                      </a:pPr>
                      <a:r>
                        <a:rPr lang="pt-BR" sz="1800" spc="-60" dirty="0">
                          <a:solidFill>
                            <a:schemeClr val="tx1"/>
                          </a:solidFill>
                          <a:latin typeface="Garamond" panose="02020404030301010803" pitchFamily="18" charset="0"/>
                        </a:rPr>
                        <a:t>Pergunte qual estratégia (ou estratégias) o cliente está disposto a tentar ou continuar usando.</a:t>
                      </a:r>
                    </a:p>
                  </a:txBody>
                  <a:tcPr marL="45720" marR="45720" marT="9144" marB="9144">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rgbClr val="F3FFD9"/>
                    </a:solidFill>
                  </a:tcPr>
                </a:tc>
                <a:tc>
                  <a:txBody>
                    <a:bodyPr/>
                    <a:lstStyle/>
                    <a:p>
                      <a:pPr marL="0" indent="0">
                        <a:lnSpc>
                          <a:spcPts val="2100"/>
                        </a:lnSpc>
                        <a:buFontTx/>
                        <a:buNone/>
                      </a:pPr>
                      <a:r>
                        <a:rPr lang="pt-BR" sz="1800" i="1" spc="-60" dirty="0">
                          <a:solidFill>
                            <a:schemeClr val="tx1"/>
                          </a:solidFill>
                          <a:latin typeface="Garamond" panose="02020404030301010803" pitchFamily="18" charset="0"/>
                        </a:rPr>
                        <a:t>Das coisas de que falamos, quais você poderia estar disposto a tentar entre agora e a próxima vez que nos encontrarmos?</a:t>
                      </a:r>
                    </a:p>
                  </a:txBody>
                  <a:tcPr marL="45720" marR="45720" marT="9144" marB="9144">
                    <a:lnL w="6350" cap="flat" cmpd="sng" algn="ctr">
                      <a:solidFill>
                        <a:schemeClr val="accent3"/>
                      </a:solidFill>
                      <a:prstDash val="solid"/>
                      <a:round/>
                      <a:headEnd type="none" w="med" len="med"/>
                      <a:tailEnd type="none" w="med" len="med"/>
                    </a:lnL>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rgbClr val="F3FFD9"/>
                    </a:solidFill>
                  </a:tcPr>
                </a:tc>
                <a:extLst>
                  <a:ext uri="{0D108BD9-81ED-4DB2-BD59-A6C34878D82A}">
                    <a16:rowId xmlns:a16="http://schemas.microsoft.com/office/drawing/2014/main" xmlns="" val="1965739410"/>
                  </a:ext>
                </a:extLst>
              </a:tr>
              <a:tr h="805440">
                <a:tc>
                  <a:txBody>
                    <a:bodyPr/>
                    <a:lstStyle/>
                    <a:p>
                      <a:pPr>
                        <a:lnSpc>
                          <a:spcPts val="2100"/>
                        </a:lnSpc>
                      </a:pPr>
                      <a:r>
                        <a:rPr lang="pt-BR" sz="1800" b="1" spc="-60" dirty="0">
                          <a:solidFill>
                            <a:schemeClr val="tx1"/>
                          </a:solidFill>
                          <a:latin typeface="Garamond" panose="02020404030301010803" pitchFamily="18" charset="0"/>
                        </a:rPr>
                        <a:t>Encerre e documente a sessão</a:t>
                      </a:r>
                    </a:p>
                  </a:txBody>
                  <a:tcPr marL="45720" marR="45720" marT="9144" marB="9144">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solidFill>
                  </a:tcPr>
                </a:tc>
                <a:tc>
                  <a:txBody>
                    <a:bodyPr/>
                    <a:lstStyle/>
                    <a:p>
                      <a:pPr marL="0" indent="0">
                        <a:lnSpc>
                          <a:spcPts val="2100"/>
                        </a:lnSpc>
                        <a:buFontTx/>
                        <a:buNone/>
                      </a:pPr>
                      <a:r>
                        <a:rPr lang="pt-BR" sz="1800" spc="-60" dirty="0">
                          <a:solidFill>
                            <a:schemeClr val="tx1"/>
                          </a:solidFill>
                          <a:latin typeface="Garamond" panose="02020404030301010803" pitchFamily="18" charset="0"/>
                        </a:rPr>
                        <a:t>Resuma a discussão e agradeça o cliente.</a:t>
                      </a:r>
                    </a:p>
                  </a:txBody>
                  <a:tcPr marL="45720" marR="45720" marT="9144" marB="9144">
                    <a:lnL w="6350" cap="flat" cmpd="sng" algn="ctr">
                      <a:solidFill>
                        <a:schemeClr val="accent3"/>
                      </a:solid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solidFill>
                  </a:tcPr>
                </a:tc>
                <a:tc>
                  <a:txBody>
                    <a:bodyPr/>
                    <a:lstStyle/>
                    <a:p>
                      <a:pPr marL="0" indent="0">
                        <a:lnSpc>
                          <a:spcPts val="2100"/>
                        </a:lnSpc>
                        <a:buFontTx/>
                        <a:buNone/>
                      </a:pPr>
                      <a:r>
                        <a:rPr lang="pt-BR" sz="1800" i="1" spc="-60" dirty="0">
                          <a:solidFill>
                            <a:schemeClr val="tx1"/>
                          </a:solidFill>
                          <a:latin typeface="Garamond" panose="02020404030301010803" pitchFamily="18" charset="0"/>
                        </a:rPr>
                        <a:t>O que entendi é que ______ realmente faria com que parecesse mais fácil trabalhar com a PrEP em sua vida e que você vai experimentar isso entre agora e a próxima vez que nos encontrarmos. Obrigado por conversar comigo; estou ansioso para nos encontrarmos novamente.</a:t>
                      </a:r>
                    </a:p>
                  </a:txBody>
                  <a:tcPr marL="45720" marR="45720" marT="9144" marB="9144">
                    <a:lnL w="6350" cap="flat" cmpd="sng" algn="ctr">
                      <a:solidFill>
                        <a:schemeClr val="accent3"/>
                      </a:solidFill>
                      <a:prstDash val="solid"/>
                      <a:round/>
                      <a:headEnd type="none" w="med" len="med"/>
                      <a:tailEnd type="none" w="med" len="med"/>
                    </a:lnL>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xmlns="" val="1202376645"/>
                  </a:ext>
                </a:extLst>
              </a:tr>
            </a:tbl>
          </a:graphicData>
        </a:graphic>
      </p:graphicFrame>
      <p:sp>
        <p:nvSpPr>
          <p:cNvPr id="6" name="Slide Number Placeholder 3"/>
          <p:cNvSpPr txBox="1">
            <a:spLocks/>
          </p:cNvSpPr>
          <p:nvPr/>
        </p:nvSpPr>
        <p:spPr>
          <a:xfrm>
            <a:off x="6896100" y="644284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126</a:t>
            </a:fld>
            <a:endParaRPr lang="pt-BR" dirty="0"/>
          </a:p>
        </p:txBody>
      </p:sp>
    </p:spTree>
    <p:extLst>
      <p:ext uri="{BB962C8B-B14F-4D97-AF65-F5344CB8AC3E}">
        <p14:creationId xmlns:p14="http://schemas.microsoft.com/office/powerpoint/2010/main" val="386029748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0694"/>
            <a:ext cx="8229600" cy="858838"/>
          </a:xfrm>
        </p:spPr>
        <p:txBody>
          <a:bodyPr>
            <a:noAutofit/>
          </a:bodyPr>
          <a:lstStyle/>
          <a:p>
            <a:r>
              <a:rPr lang="pt-BR" sz="4000" dirty="0"/>
              <a:t>Apresente a sessão de aconselhamento</a:t>
            </a:r>
            <a:r>
              <a:rPr sz="4000" dirty="0"/>
              <a:t/>
            </a:r>
            <a:br>
              <a:rPr sz="4000" dirty="0"/>
            </a:br>
            <a:endParaRPr lang="pt-BR" sz="4000" dirty="0"/>
          </a:p>
        </p:txBody>
      </p:sp>
      <p:sp>
        <p:nvSpPr>
          <p:cNvPr id="3" name="Content Placeholder 2"/>
          <p:cNvSpPr>
            <a:spLocks noGrp="1"/>
          </p:cNvSpPr>
          <p:nvPr>
            <p:ph sz="quarter" idx="10"/>
          </p:nvPr>
        </p:nvSpPr>
        <p:spPr>
          <a:xfrm>
            <a:off x="457200" y="1616377"/>
            <a:ext cx="8229600" cy="4889500"/>
          </a:xfrm>
        </p:spPr>
        <p:txBody>
          <a:bodyPr/>
          <a:lstStyle/>
          <a:p>
            <a:pPr fontAlgn="t">
              <a:lnSpc>
                <a:spcPts val="2600"/>
              </a:lnSpc>
              <a:spcBef>
                <a:spcPts val="1800"/>
              </a:spcBef>
            </a:pPr>
            <a:r>
              <a:rPr lang="pt-BR" sz="2400" spc="-40" dirty="0">
                <a:solidFill>
                  <a:schemeClr val="tx1"/>
                </a:solidFill>
              </a:rPr>
              <a:t>Explique o que você está falando e por quê.</a:t>
            </a:r>
          </a:p>
          <a:p>
            <a:pPr fontAlgn="t">
              <a:lnSpc>
                <a:spcPts val="2600"/>
              </a:lnSpc>
              <a:spcBef>
                <a:spcPts val="1800"/>
              </a:spcBef>
            </a:pPr>
            <a:r>
              <a:rPr lang="pt-BR" sz="2400" spc="-40" dirty="0">
                <a:solidFill>
                  <a:schemeClr val="tx1"/>
                </a:solidFill>
              </a:rPr>
              <a:t>Obtenha permissão para prosseguir.</a:t>
            </a:r>
          </a:p>
          <a:p>
            <a:pPr fontAlgn="t">
              <a:lnSpc>
                <a:spcPts val="2600"/>
              </a:lnSpc>
              <a:spcBef>
                <a:spcPts val="1800"/>
              </a:spcBef>
            </a:pPr>
            <a:r>
              <a:rPr lang="pt-BR" sz="2400" i="1" spc="-40" dirty="0">
                <a:solidFill>
                  <a:schemeClr val="tx1"/>
                </a:solidFill>
              </a:rPr>
              <a:t>Gostaria de dedicar alguns minutos para falar com você sobre seus objetivos e como cumpri-los. Tudo bem?</a:t>
            </a:r>
          </a:p>
          <a:p>
            <a:endParaRPr lang="pt-BR" dirty="0"/>
          </a:p>
        </p:txBody>
      </p:sp>
    </p:spTree>
    <p:extLst>
      <p:ext uri="{BB962C8B-B14F-4D97-AF65-F5344CB8AC3E}">
        <p14:creationId xmlns:p14="http://schemas.microsoft.com/office/powerpoint/2010/main" val="99409413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5036"/>
            <a:ext cx="8229600" cy="858838"/>
          </a:xfrm>
        </p:spPr>
        <p:txBody>
          <a:bodyPr>
            <a:noAutofit/>
          </a:bodyPr>
          <a:lstStyle/>
          <a:p>
            <a:r>
              <a:rPr lang="pt-BR" sz="4200" dirty="0"/>
              <a:t>Revise as experiências do cliente</a:t>
            </a:r>
            <a:r>
              <a:t/>
            </a:r>
            <a:br/>
            <a:endParaRPr lang="pt-BR" sz="4200" dirty="0">
              <a:solidFill>
                <a:srgbClr val="C00000"/>
              </a:solidFill>
            </a:endParaRPr>
          </a:p>
        </p:txBody>
      </p:sp>
      <p:sp>
        <p:nvSpPr>
          <p:cNvPr id="3" name="Content Placeholder 2"/>
          <p:cNvSpPr>
            <a:spLocks noGrp="1"/>
          </p:cNvSpPr>
          <p:nvPr>
            <p:ph sz="quarter" idx="10"/>
          </p:nvPr>
        </p:nvSpPr>
        <p:spPr>
          <a:xfrm>
            <a:off x="474083" y="1622126"/>
            <a:ext cx="7278986" cy="4889500"/>
          </a:xfrm>
        </p:spPr>
        <p:txBody>
          <a:bodyPr/>
          <a:lstStyle/>
          <a:p>
            <a:pPr marL="365760" indent="-365760" fontAlgn="t">
              <a:lnSpc>
                <a:spcPts val="2600"/>
              </a:lnSpc>
              <a:spcBef>
                <a:spcPts val="1800"/>
              </a:spcBef>
            </a:pPr>
            <a:r>
              <a:rPr lang="pt-BR" sz="2400" spc="-40" dirty="0">
                <a:solidFill>
                  <a:schemeClr val="tx1"/>
                </a:solidFill>
              </a:rPr>
              <a:t>Pergunte o que o cliente já sabe sobre a PrEP e como ele aprendeu.</a:t>
            </a:r>
          </a:p>
          <a:p>
            <a:pPr marL="365760" indent="-365760" fontAlgn="t">
              <a:lnSpc>
                <a:spcPts val="2600"/>
              </a:lnSpc>
              <a:spcBef>
                <a:spcPts val="1800"/>
              </a:spcBef>
            </a:pPr>
            <a:r>
              <a:rPr lang="pt-BR" sz="2400" i="1" spc="-40" dirty="0">
                <a:solidFill>
                  <a:schemeClr val="tx1"/>
                </a:solidFill>
              </a:rPr>
              <a:t>Obrigado. Pode me contar um pouco sobre o que você ouviu sobre a PrEP e sobre suas experiências com a PrEP?</a:t>
            </a:r>
          </a:p>
          <a:p>
            <a:endParaRPr lang="pt-BR" dirty="0"/>
          </a:p>
        </p:txBody>
      </p:sp>
    </p:spTree>
    <p:extLst>
      <p:ext uri="{BB962C8B-B14F-4D97-AF65-F5344CB8AC3E}">
        <p14:creationId xmlns:p14="http://schemas.microsoft.com/office/powerpoint/2010/main" val="36581053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816" y="208859"/>
            <a:ext cx="8229600" cy="858838"/>
          </a:xfrm>
        </p:spPr>
        <p:txBody>
          <a:bodyPr>
            <a:noAutofit/>
          </a:bodyPr>
          <a:lstStyle/>
          <a:p>
            <a:pPr>
              <a:lnSpc>
                <a:spcPts val="4800"/>
              </a:lnSpc>
            </a:pPr>
            <a:r>
              <a:rPr lang="pt-BR" sz="4200" dirty="0"/>
              <a:t>Estratégias de redução do risco de HIV para explorar com o cliente</a:t>
            </a:r>
          </a:p>
        </p:txBody>
      </p:sp>
      <p:sp>
        <p:nvSpPr>
          <p:cNvPr id="3" name="Content Placeholder 2"/>
          <p:cNvSpPr>
            <a:spLocks noGrp="1"/>
          </p:cNvSpPr>
          <p:nvPr>
            <p:ph sz="quarter" idx="10"/>
          </p:nvPr>
        </p:nvSpPr>
        <p:spPr>
          <a:xfrm>
            <a:off x="467968" y="1596554"/>
            <a:ext cx="8505730" cy="4889500"/>
          </a:xfrm>
        </p:spPr>
        <p:txBody>
          <a:bodyPr>
            <a:noAutofit/>
          </a:bodyPr>
          <a:lstStyle/>
          <a:p>
            <a:pPr marL="365760" indent="-365760">
              <a:lnSpc>
                <a:spcPts val="2600"/>
              </a:lnSpc>
              <a:spcBef>
                <a:spcPts val="1200"/>
              </a:spcBef>
            </a:pPr>
            <a:r>
              <a:rPr lang="pt-BR" sz="2400" spc="-40" dirty="0">
                <a:solidFill>
                  <a:schemeClr val="tx1"/>
                </a:solidFill>
              </a:rPr>
              <a:t>A PrEP é uma das várias opções que podem ajudar um cliente a diminuir o risco de infecção pelo HIV. Outros fatores são:</a:t>
            </a:r>
          </a:p>
          <a:p>
            <a:pPr marL="731520" lvl="1" indent="-365760">
              <a:lnSpc>
                <a:spcPts val="2600"/>
              </a:lnSpc>
              <a:spcBef>
                <a:spcPts val="600"/>
              </a:spcBef>
              <a:buFont typeface="Wingdings" panose="05000000000000000000" pitchFamily="2" charset="2"/>
              <a:buChar char="§"/>
            </a:pPr>
            <a:r>
              <a:rPr lang="pt-BR" sz="2400" spc="-40" dirty="0">
                <a:solidFill>
                  <a:schemeClr val="tx1"/>
                </a:solidFill>
              </a:rPr>
              <a:t>Uso consistente de preservativos masculinos ou femininos. </a:t>
            </a:r>
          </a:p>
          <a:p>
            <a:pPr marL="731520" lvl="1" indent="-365760">
              <a:lnSpc>
                <a:spcPts val="2600"/>
              </a:lnSpc>
              <a:spcBef>
                <a:spcPts val="600"/>
              </a:spcBef>
              <a:buFont typeface="Wingdings" panose="05000000000000000000" pitchFamily="2" charset="2"/>
              <a:buChar char="§"/>
            </a:pPr>
            <a:r>
              <a:rPr lang="pt-BR" sz="2400" spc="-40" dirty="0">
                <a:solidFill>
                  <a:schemeClr val="tx1"/>
                </a:solidFill>
              </a:rPr>
              <a:t>Diagnóstico e tratamento de </a:t>
            </a:r>
            <a:r>
              <a:rPr lang="pt-BR" sz="2400" spc="-40" dirty="0" smtClean="0">
                <a:solidFill>
                  <a:schemeClr val="tx1"/>
                </a:solidFill>
              </a:rPr>
              <a:t>ISTs</a:t>
            </a:r>
            <a:r>
              <a:rPr lang="pt-BR" sz="2400" spc="-40" dirty="0">
                <a:solidFill>
                  <a:schemeClr val="tx1"/>
                </a:solidFill>
              </a:rPr>
              <a:t>. </a:t>
            </a:r>
          </a:p>
          <a:p>
            <a:pPr marL="731520" lvl="1" indent="-365760">
              <a:lnSpc>
                <a:spcPts val="2600"/>
              </a:lnSpc>
              <a:spcBef>
                <a:spcPts val="600"/>
              </a:spcBef>
              <a:buFont typeface="Wingdings" panose="05000000000000000000" pitchFamily="2" charset="2"/>
              <a:buChar char="§"/>
            </a:pPr>
            <a:r>
              <a:rPr lang="pt-BR" sz="2400" spc="-40" dirty="0">
                <a:solidFill>
                  <a:schemeClr val="tx1"/>
                </a:solidFill>
              </a:rPr>
              <a:t>Monogamia mútua. </a:t>
            </a:r>
          </a:p>
          <a:p>
            <a:pPr marL="731520" lvl="1" indent="-365760">
              <a:lnSpc>
                <a:spcPts val="2600"/>
              </a:lnSpc>
              <a:spcBef>
                <a:spcPts val="600"/>
              </a:spcBef>
              <a:buFont typeface="Wingdings" panose="05000000000000000000" pitchFamily="2" charset="2"/>
              <a:buChar char="§"/>
            </a:pPr>
            <a:r>
              <a:rPr lang="pt-BR" sz="2400" spc="-40" dirty="0">
                <a:solidFill>
                  <a:schemeClr val="tx1"/>
                </a:solidFill>
              </a:rPr>
              <a:t>PEP. </a:t>
            </a:r>
          </a:p>
          <a:p>
            <a:pPr marL="731520" lvl="1" indent="-365760">
              <a:lnSpc>
                <a:spcPts val="2600"/>
              </a:lnSpc>
              <a:spcBef>
                <a:spcPts val="600"/>
              </a:spcBef>
              <a:buFont typeface="Wingdings" panose="05000000000000000000" pitchFamily="2" charset="2"/>
              <a:buChar char="§"/>
            </a:pPr>
            <a:r>
              <a:rPr lang="pt-BR" sz="2400" spc="-40" dirty="0">
                <a:solidFill>
                  <a:schemeClr val="tx1"/>
                </a:solidFill>
              </a:rPr>
              <a:t>Programas de acesso a agulhas e seringas, terapia de substituição de opioides e outras estratégias de redução de danos. </a:t>
            </a:r>
          </a:p>
          <a:p>
            <a:pPr marL="365760" indent="-365760">
              <a:lnSpc>
                <a:spcPts val="2600"/>
              </a:lnSpc>
              <a:spcBef>
                <a:spcPts val="1800"/>
              </a:spcBef>
            </a:pPr>
            <a:r>
              <a:rPr lang="pt-BR" sz="2400" spc="-40" dirty="0">
                <a:solidFill>
                  <a:schemeClr val="tx1"/>
                </a:solidFill>
              </a:rPr>
              <a:t>A PrEP é mais eficaz quando usada em combinação com outras opções de prevenção.</a:t>
            </a:r>
          </a:p>
        </p:txBody>
      </p:sp>
    </p:spTree>
    <p:extLst>
      <p:ext uri="{BB962C8B-B14F-4D97-AF65-F5344CB8AC3E}">
        <p14:creationId xmlns:p14="http://schemas.microsoft.com/office/powerpoint/2010/main" val="3706655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267309"/>
            <a:ext cx="8229600" cy="858838"/>
          </a:xfrm>
        </p:spPr>
        <p:txBody>
          <a:bodyPr>
            <a:normAutofit fontScale="90000"/>
          </a:bodyPr>
          <a:lstStyle/>
          <a:p>
            <a:pPr>
              <a:lnSpc>
                <a:spcPct val="80000"/>
              </a:lnSpc>
            </a:pPr>
            <a:r>
              <a:rPr lang="pt-BR" sz="4200" dirty="0"/>
              <a:t>Objetivos de Aprendizado do Módulo 1</a:t>
            </a:r>
          </a:p>
        </p:txBody>
      </p:sp>
      <p:sp>
        <p:nvSpPr>
          <p:cNvPr id="6" name="Content Placeholder 2"/>
          <p:cNvSpPr>
            <a:spLocks noGrp="1"/>
          </p:cNvSpPr>
          <p:nvPr>
            <p:ph sz="quarter" idx="10"/>
          </p:nvPr>
        </p:nvSpPr>
        <p:spPr>
          <a:xfrm>
            <a:off x="464616" y="1482014"/>
            <a:ext cx="8572500" cy="4889500"/>
          </a:xfrm>
        </p:spPr>
        <p:txBody>
          <a:bodyPr>
            <a:noAutofit/>
          </a:bodyPr>
          <a:lstStyle/>
          <a:p>
            <a:pPr marL="0" lvl="1" defTabSz="0">
              <a:lnSpc>
                <a:spcPct val="110000"/>
              </a:lnSpc>
              <a:spcBef>
                <a:spcPts val="1800"/>
              </a:spcBef>
            </a:pPr>
            <a:r>
              <a:rPr lang="pt-BR" sz="2400" b="1" spc="-50" dirty="0">
                <a:solidFill>
                  <a:schemeClr val="tx1"/>
                </a:solidFill>
              </a:rPr>
              <a:t>Depois de concluir o Módulo 1, os participantes </a:t>
            </a:r>
            <a:br>
              <a:rPr lang="pt-BR" sz="2400" b="1" spc="-50" dirty="0">
                <a:solidFill>
                  <a:schemeClr val="tx1"/>
                </a:solidFill>
              </a:rPr>
            </a:br>
            <a:r>
              <a:rPr lang="pt-BR" sz="2400" b="1" spc="-50" dirty="0">
                <a:solidFill>
                  <a:schemeClr val="tx1"/>
                </a:solidFill>
              </a:rPr>
              <a:t>serão capazes de:</a:t>
            </a:r>
          </a:p>
          <a:p>
            <a:pPr marL="365760" lvl="1" indent="-365760" defTabSz="0">
              <a:spcBef>
                <a:spcPts val="1800"/>
              </a:spcBef>
              <a:buFont typeface="Arial" panose="020B0604020202020204" pitchFamily="34" charset="0"/>
              <a:buChar char="•"/>
            </a:pPr>
            <a:r>
              <a:rPr lang="pt-BR" sz="2400" spc="-40" dirty="0">
                <a:solidFill>
                  <a:schemeClr val="tx1"/>
                </a:solidFill>
              </a:rPr>
              <a:t>Definir o que é PrEP.</a:t>
            </a:r>
          </a:p>
          <a:p>
            <a:pPr marL="365760" lvl="1" indent="-365760" defTabSz="0">
              <a:spcBef>
                <a:spcPts val="1800"/>
              </a:spcBef>
              <a:buFont typeface="Arial" panose="020B0604020202020204" pitchFamily="34" charset="0"/>
              <a:buChar char="•"/>
            </a:pPr>
            <a:r>
              <a:rPr lang="pt-BR" sz="2400" spc="-40" dirty="0">
                <a:solidFill>
                  <a:schemeClr val="tx1"/>
                </a:solidFill>
              </a:rPr>
              <a:t>Diferenciar a PrEP da profilaxia pós-exposição (PEP) e da terapia antirretroviral (TARV).</a:t>
            </a:r>
          </a:p>
          <a:p>
            <a:pPr marL="365760" lvl="1" indent="-365760" defTabSz="0">
              <a:spcBef>
                <a:spcPts val="1800"/>
              </a:spcBef>
              <a:buFont typeface="Arial" panose="020B0604020202020204" pitchFamily="34" charset="0"/>
              <a:buChar char="•"/>
            </a:pPr>
            <a:r>
              <a:rPr lang="pt-BR" sz="2400" spc="-40" dirty="0">
                <a:solidFill>
                  <a:schemeClr val="tx1"/>
                </a:solidFill>
              </a:rPr>
              <a:t>Descrever a necessidade de PrEP.</a:t>
            </a:r>
          </a:p>
          <a:p>
            <a:pPr marL="365760" lvl="1" indent="-365760" defTabSz="0">
              <a:spcBef>
                <a:spcPts val="1800"/>
              </a:spcBef>
              <a:buFont typeface="Arial" panose="020B0604020202020204" pitchFamily="34" charset="0"/>
              <a:buChar char="•"/>
            </a:pPr>
            <a:r>
              <a:rPr lang="pt-BR" sz="2400" spc="-40" dirty="0">
                <a:solidFill>
                  <a:schemeClr val="tx1"/>
                </a:solidFill>
              </a:rPr>
              <a:t>Identificar pessoas em risco e pessoas com risco substancial de infecção pelo HIV.</a:t>
            </a:r>
          </a:p>
          <a:p>
            <a:pPr marL="365760" lvl="1" indent="-365760" defTabSz="0">
              <a:spcBef>
                <a:spcPts val="1800"/>
              </a:spcBef>
              <a:buFont typeface="Arial" panose="020B0604020202020204" pitchFamily="34" charset="0"/>
              <a:buChar char="•"/>
            </a:pPr>
            <a:r>
              <a:rPr lang="pt-BR" sz="2400" spc="-40" dirty="0">
                <a:solidFill>
                  <a:schemeClr val="tx1"/>
                </a:solidFill>
              </a:rPr>
              <a:t>Identificar </a:t>
            </a:r>
            <a:r>
              <a:rPr lang="pt-BR" sz="2400" b="1" spc="-40" dirty="0" smtClean="0">
                <a:solidFill>
                  <a:schemeClr val="tx1"/>
                </a:solidFill>
              </a:rPr>
              <a:t>populações-chave </a:t>
            </a:r>
            <a:r>
              <a:rPr lang="pt-BR" sz="2400" spc="-40" dirty="0" smtClean="0">
                <a:solidFill>
                  <a:schemeClr val="tx1"/>
                </a:solidFill>
              </a:rPr>
              <a:t>para </a:t>
            </a:r>
            <a:r>
              <a:rPr lang="pt-BR" sz="2400" spc="-40" dirty="0">
                <a:solidFill>
                  <a:schemeClr val="tx1"/>
                </a:solidFill>
              </a:rPr>
              <a:t>PrEP no nível local.</a:t>
            </a:r>
          </a:p>
          <a:p>
            <a:pPr marL="0" lvl="1" defTabSz="0">
              <a:spcBef>
                <a:spcPts val="1800"/>
              </a:spcBef>
              <a:spcAft>
                <a:spcPts val="800"/>
              </a:spcAft>
            </a:pPr>
            <a:endParaRPr lang="pt-BR" sz="2400" dirty="0">
              <a:solidFill>
                <a:schemeClr val="tx1"/>
              </a:solidFill>
            </a:endParaRP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13</a:t>
            </a:fld>
            <a:endParaRPr lang="pt-BR" dirty="0"/>
          </a:p>
        </p:txBody>
      </p:sp>
      <p:pic>
        <p:nvPicPr>
          <p:cNvPr id="7" name="Picture 6" descr="checklist.png"/>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7344585" y="1482014"/>
            <a:ext cx="1692531" cy="1695256"/>
          </a:xfrm>
          <a:prstGeom prst="rect">
            <a:avLst/>
          </a:prstGeom>
        </p:spPr>
      </p:pic>
    </p:spTree>
    <p:extLst>
      <p:ext uri="{BB962C8B-B14F-4D97-AF65-F5344CB8AC3E}">
        <p14:creationId xmlns:p14="http://schemas.microsoft.com/office/powerpoint/2010/main" val="122766208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3423"/>
            <a:ext cx="8229600" cy="858838"/>
          </a:xfrm>
        </p:spPr>
        <p:txBody>
          <a:bodyPr>
            <a:normAutofit fontScale="90000"/>
          </a:bodyPr>
          <a:lstStyle/>
          <a:p>
            <a:pPr>
              <a:lnSpc>
                <a:spcPts val="4800"/>
              </a:lnSpc>
            </a:pPr>
            <a:r>
              <a:rPr lang="pt-BR" sz="4700" dirty="0"/>
              <a:t>Explore o contexto de facilitadores e barreiras específicas do cliente</a:t>
            </a:r>
            <a:r>
              <a:t/>
            </a:r>
            <a:br/>
            <a:endParaRPr lang="pt-BR" dirty="0"/>
          </a:p>
        </p:txBody>
      </p:sp>
      <p:sp>
        <p:nvSpPr>
          <p:cNvPr id="3" name="Content Placeholder 2"/>
          <p:cNvSpPr>
            <a:spLocks noGrp="1"/>
          </p:cNvSpPr>
          <p:nvPr>
            <p:ph sz="quarter" idx="10"/>
          </p:nvPr>
        </p:nvSpPr>
        <p:spPr>
          <a:xfrm>
            <a:off x="457200" y="1619681"/>
            <a:ext cx="8229600" cy="4889500"/>
          </a:xfrm>
        </p:spPr>
        <p:txBody>
          <a:bodyPr/>
          <a:lstStyle/>
          <a:p>
            <a:pPr marL="365760" indent="-365760" fontAlgn="t">
              <a:lnSpc>
                <a:spcPts val="2600"/>
              </a:lnSpc>
              <a:spcBef>
                <a:spcPts val="1800"/>
              </a:spcBef>
            </a:pPr>
            <a:r>
              <a:rPr lang="pt-BR" sz="2400" spc="-40" dirty="0">
                <a:solidFill>
                  <a:schemeClr val="tx1"/>
                </a:solidFill>
              </a:rPr>
              <a:t>Use perguntas abertas para explorar fatores ou situações que ajudam a tornar a ingestão dos comprimidos um pouco mais fácil - e aqueles que a tornam mais difícil ou um pouco mais difícil.</a:t>
            </a:r>
          </a:p>
          <a:p>
            <a:pPr marL="365760" indent="-365760" fontAlgn="t">
              <a:lnSpc>
                <a:spcPts val="2600"/>
              </a:lnSpc>
              <a:spcBef>
                <a:spcPts val="1800"/>
              </a:spcBef>
            </a:pPr>
            <a:r>
              <a:rPr lang="pt-BR" sz="2400" i="1" spc="-40" dirty="0">
                <a:solidFill>
                  <a:schemeClr val="tx1"/>
                </a:solidFill>
              </a:rPr>
              <a:t>O que parece tornar a PrEP mais fácil de tomar ou mais difícil de tomar?</a:t>
            </a:r>
            <a:endParaRPr lang="pt-BR" sz="2400" spc="-40" dirty="0">
              <a:solidFill>
                <a:schemeClr val="tx1"/>
              </a:solidFill>
            </a:endParaRPr>
          </a:p>
          <a:p>
            <a:endParaRPr lang="pt-BR" dirty="0"/>
          </a:p>
        </p:txBody>
      </p:sp>
    </p:spTree>
    <p:extLst>
      <p:ext uri="{BB962C8B-B14F-4D97-AF65-F5344CB8AC3E}">
        <p14:creationId xmlns:p14="http://schemas.microsoft.com/office/powerpoint/2010/main" val="412543515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5736"/>
            <a:ext cx="8229600" cy="858838"/>
          </a:xfrm>
        </p:spPr>
        <p:txBody>
          <a:bodyPr>
            <a:noAutofit/>
          </a:bodyPr>
          <a:lstStyle/>
          <a:p>
            <a:pPr>
              <a:lnSpc>
                <a:spcPts val="4800"/>
              </a:lnSpc>
            </a:pPr>
            <a:r>
              <a:rPr lang="pt-BR" sz="4000" dirty="0"/>
              <a:t>Adapte a discussão para se concentrar na tomada de comprimidos</a:t>
            </a:r>
            <a:r>
              <a:rPr sz="3600" dirty="0"/>
              <a:t/>
            </a:r>
            <a:br>
              <a:rPr sz="3600" dirty="0"/>
            </a:br>
            <a:endParaRPr lang="pt-BR" sz="3600" dirty="0">
              <a:solidFill>
                <a:srgbClr val="1D1DFF"/>
              </a:solidFill>
            </a:endParaRPr>
          </a:p>
        </p:txBody>
      </p:sp>
      <p:sp>
        <p:nvSpPr>
          <p:cNvPr id="3" name="Content Placeholder 2"/>
          <p:cNvSpPr>
            <a:spLocks noGrp="1"/>
          </p:cNvSpPr>
          <p:nvPr>
            <p:ph sz="quarter" idx="10"/>
          </p:nvPr>
        </p:nvSpPr>
        <p:spPr>
          <a:xfrm>
            <a:off x="469557" y="1624571"/>
            <a:ext cx="8229600" cy="4889500"/>
          </a:xfrm>
        </p:spPr>
        <p:txBody>
          <a:bodyPr/>
          <a:lstStyle/>
          <a:p>
            <a:pPr marL="365760" indent="-365760" fontAlgn="t">
              <a:lnSpc>
                <a:spcPts val="2600"/>
              </a:lnSpc>
              <a:spcBef>
                <a:spcPts val="1800"/>
              </a:spcBef>
            </a:pPr>
            <a:r>
              <a:rPr lang="pt-BR" sz="2400" spc="-40" dirty="0">
                <a:solidFill>
                  <a:schemeClr val="tx1"/>
                </a:solidFill>
              </a:rPr>
              <a:t>Essa pausa permite que o provedor ou conselheiro considere como adaptar a próxima pergunta com base nas informações coletadas nas etapas anteriores.</a:t>
            </a:r>
          </a:p>
          <a:p>
            <a:pPr marL="365760" indent="-365760" fontAlgn="t">
              <a:lnSpc>
                <a:spcPts val="2600"/>
              </a:lnSpc>
              <a:spcBef>
                <a:spcPts val="1800"/>
              </a:spcBef>
            </a:pPr>
            <a:r>
              <a:rPr lang="pt-BR" sz="2400" i="1" spc="-40" dirty="0">
                <a:solidFill>
                  <a:schemeClr val="tx1"/>
                </a:solidFill>
              </a:rPr>
              <a:t>Deixe-me pensar por um momento sobre o que você disse.</a:t>
            </a:r>
            <a:endParaRPr lang="pt-BR" sz="2400" spc="-40" dirty="0">
              <a:solidFill>
                <a:schemeClr val="tx1"/>
              </a:solidFill>
            </a:endParaRPr>
          </a:p>
          <a:p>
            <a:endParaRPr lang="pt-BR" dirty="0"/>
          </a:p>
        </p:txBody>
      </p:sp>
    </p:spTree>
    <p:extLst>
      <p:ext uri="{BB962C8B-B14F-4D97-AF65-F5344CB8AC3E}">
        <p14:creationId xmlns:p14="http://schemas.microsoft.com/office/powerpoint/2010/main" val="169570200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253" y="516813"/>
            <a:ext cx="8229600" cy="858838"/>
          </a:xfrm>
        </p:spPr>
        <p:txBody>
          <a:bodyPr>
            <a:noAutofit/>
          </a:bodyPr>
          <a:lstStyle/>
          <a:p>
            <a:r>
              <a:rPr lang="pt-BR" sz="4200" dirty="0"/>
              <a:t>Identificar as necessidades relacionadas à adesão</a:t>
            </a:r>
            <a:r>
              <a:t/>
            </a:r>
            <a:br/>
            <a:endParaRPr lang="pt-BR" sz="4200" dirty="0"/>
          </a:p>
        </p:txBody>
      </p:sp>
      <p:sp>
        <p:nvSpPr>
          <p:cNvPr id="3" name="Content Placeholder 2"/>
          <p:cNvSpPr>
            <a:spLocks noGrp="1"/>
          </p:cNvSpPr>
          <p:nvPr>
            <p:ph sz="quarter" idx="10"/>
          </p:nvPr>
        </p:nvSpPr>
        <p:spPr>
          <a:xfrm>
            <a:off x="469557" y="1613073"/>
            <a:ext cx="8229600" cy="4889500"/>
          </a:xfrm>
        </p:spPr>
        <p:txBody>
          <a:bodyPr/>
          <a:lstStyle/>
          <a:p>
            <a:pPr marL="365760" indent="-365760" fontAlgn="t">
              <a:lnSpc>
                <a:spcPts val="2600"/>
              </a:lnSpc>
              <a:spcBef>
                <a:spcPts val="1800"/>
              </a:spcBef>
            </a:pPr>
            <a:r>
              <a:rPr lang="pt-BR" sz="2400" spc="-40" dirty="0">
                <a:solidFill>
                  <a:schemeClr val="tx1"/>
                </a:solidFill>
              </a:rPr>
              <a:t>Oriente a conversa para identificar as percepções do cliente sobre o que ajudaria a integrar melhor o uso da PrEP na vida diária.</a:t>
            </a:r>
          </a:p>
          <a:p>
            <a:pPr marL="365760" indent="-365760" fontAlgn="t">
              <a:lnSpc>
                <a:spcPts val="2600"/>
              </a:lnSpc>
              <a:spcBef>
                <a:spcPts val="1800"/>
              </a:spcBef>
            </a:pPr>
            <a:r>
              <a:rPr lang="pt-BR" sz="2400" i="1" spc="-40" dirty="0">
                <a:solidFill>
                  <a:schemeClr val="tx1"/>
                </a:solidFill>
              </a:rPr>
              <a:t>Dado tudo o que está acontecendo agora, o que precisaria acontecer para ficar um pouco mais fácil de inserir esse regime em sua vida diária?</a:t>
            </a:r>
            <a:endParaRPr lang="pt-BR" sz="2400" spc="-40" dirty="0">
              <a:solidFill>
                <a:schemeClr val="tx1"/>
              </a:solidFill>
            </a:endParaRPr>
          </a:p>
          <a:p>
            <a:endParaRPr lang="pt-BR" dirty="0"/>
          </a:p>
        </p:txBody>
      </p:sp>
    </p:spTree>
    <p:extLst>
      <p:ext uri="{BB962C8B-B14F-4D97-AF65-F5344CB8AC3E}">
        <p14:creationId xmlns:p14="http://schemas.microsoft.com/office/powerpoint/2010/main" val="262171237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1959"/>
            <a:ext cx="9144000" cy="858838"/>
          </a:xfrm>
        </p:spPr>
        <p:txBody>
          <a:bodyPr>
            <a:normAutofit fontScale="90000"/>
          </a:bodyPr>
          <a:lstStyle/>
          <a:p>
            <a:pPr>
              <a:lnSpc>
                <a:spcPts val="4800"/>
              </a:lnSpc>
            </a:pPr>
            <a:r>
              <a:rPr lang="pt-BR" sz="4700" dirty="0"/>
              <a:t>Criar estratégias com o cliente para o próximo passo</a:t>
            </a:r>
            <a:endParaRPr lang="pt-BR" dirty="0"/>
          </a:p>
        </p:txBody>
      </p:sp>
      <p:sp>
        <p:nvSpPr>
          <p:cNvPr id="3" name="Content Placeholder 2"/>
          <p:cNvSpPr>
            <a:spLocks noGrp="1"/>
          </p:cNvSpPr>
          <p:nvPr>
            <p:ph sz="quarter" idx="10"/>
          </p:nvPr>
        </p:nvSpPr>
        <p:spPr>
          <a:xfrm>
            <a:off x="469557" y="1622126"/>
            <a:ext cx="8229600" cy="4889500"/>
          </a:xfrm>
        </p:spPr>
        <p:txBody>
          <a:bodyPr/>
          <a:lstStyle/>
          <a:p>
            <a:pPr fontAlgn="t">
              <a:lnSpc>
                <a:spcPts val="2600"/>
              </a:lnSpc>
              <a:spcBef>
                <a:spcPts val="1800"/>
              </a:spcBef>
            </a:pPr>
            <a:r>
              <a:rPr lang="pt-BR" sz="2400" spc="-40" dirty="0">
                <a:solidFill>
                  <a:schemeClr val="tx1"/>
                </a:solidFill>
              </a:rPr>
              <a:t>Trabalhe com o cliente para identificar uma ou mais estratégias viáveis ​​para aumentar o uso eficaz da </a:t>
            </a:r>
            <a:r>
              <a:rPr lang="pt-BR" sz="2400" spc="-40" dirty="0" err="1">
                <a:solidFill>
                  <a:schemeClr val="tx1"/>
                </a:solidFill>
              </a:rPr>
              <a:t>PrEP.</a:t>
            </a:r>
            <a:endParaRPr lang="pt-BR" sz="2400" spc="-40" dirty="0">
              <a:solidFill>
                <a:schemeClr val="tx1"/>
              </a:solidFill>
            </a:endParaRPr>
          </a:p>
          <a:p>
            <a:pPr fontAlgn="t">
              <a:lnSpc>
                <a:spcPts val="2600"/>
              </a:lnSpc>
              <a:spcBef>
                <a:spcPts val="1800"/>
              </a:spcBef>
            </a:pPr>
            <a:r>
              <a:rPr lang="pt-BR" sz="2400" i="1" spc="-40" dirty="0">
                <a:solidFill>
                  <a:schemeClr val="tx1"/>
                </a:solidFill>
              </a:rPr>
              <a:t>Como isso poderia acontecer?</a:t>
            </a:r>
            <a:endParaRPr lang="pt-BR" sz="2400" spc="-40" dirty="0">
              <a:solidFill>
                <a:schemeClr val="tx1"/>
              </a:solidFill>
            </a:endParaRPr>
          </a:p>
          <a:p>
            <a:pPr fontAlgn="t">
              <a:lnSpc>
                <a:spcPts val="2600"/>
              </a:lnSpc>
              <a:spcBef>
                <a:spcPts val="1800"/>
              </a:spcBef>
            </a:pPr>
            <a:r>
              <a:rPr lang="pt-BR" sz="2400" i="1" spc="-40" dirty="0">
                <a:solidFill>
                  <a:schemeClr val="tx1"/>
                </a:solidFill>
              </a:rPr>
              <a:t>Quais são algumas ideias de como você pode abordar isso?</a:t>
            </a:r>
            <a:endParaRPr lang="pt-BR" sz="2400" spc="-40" dirty="0">
              <a:solidFill>
                <a:schemeClr val="tx1"/>
              </a:solidFill>
            </a:endParaRPr>
          </a:p>
          <a:p>
            <a:endParaRPr lang="pt-BR" dirty="0"/>
          </a:p>
        </p:txBody>
      </p:sp>
    </p:spTree>
    <p:extLst>
      <p:ext uri="{BB962C8B-B14F-4D97-AF65-F5344CB8AC3E}">
        <p14:creationId xmlns:p14="http://schemas.microsoft.com/office/powerpoint/2010/main" val="422676752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7340"/>
            <a:ext cx="9144000" cy="858838"/>
          </a:xfrm>
        </p:spPr>
        <p:txBody>
          <a:bodyPr>
            <a:noAutofit/>
          </a:bodyPr>
          <a:lstStyle/>
          <a:p>
            <a:pPr>
              <a:lnSpc>
                <a:spcPts val="4800"/>
              </a:lnSpc>
            </a:pPr>
            <a:r>
              <a:rPr lang="pt-BR" sz="4200" dirty="0"/>
              <a:t>Concordar sobre qual estratégia tentar </a:t>
            </a:r>
            <a:br>
              <a:rPr lang="pt-BR" sz="4200" dirty="0"/>
            </a:br>
            <a:r>
              <a:rPr lang="pt-BR" sz="4200" dirty="0"/>
              <a:t>na sequência</a:t>
            </a:r>
          </a:p>
        </p:txBody>
      </p:sp>
      <p:sp>
        <p:nvSpPr>
          <p:cNvPr id="3" name="Content Placeholder 2"/>
          <p:cNvSpPr>
            <a:spLocks noGrp="1"/>
          </p:cNvSpPr>
          <p:nvPr>
            <p:ph sz="quarter" idx="10"/>
          </p:nvPr>
        </p:nvSpPr>
        <p:spPr>
          <a:xfrm>
            <a:off x="469557" y="1622126"/>
            <a:ext cx="8229600" cy="4889500"/>
          </a:xfrm>
        </p:spPr>
        <p:txBody>
          <a:bodyPr/>
          <a:lstStyle/>
          <a:p>
            <a:pPr marL="365760" indent="-365760" fontAlgn="t">
              <a:lnSpc>
                <a:spcPts val="2600"/>
              </a:lnSpc>
              <a:spcBef>
                <a:spcPts val="1800"/>
              </a:spcBef>
            </a:pPr>
            <a:r>
              <a:rPr lang="pt-BR" sz="2400" spc="-40" dirty="0">
                <a:solidFill>
                  <a:schemeClr val="tx1"/>
                </a:solidFill>
              </a:rPr>
              <a:t>Pergunte qual estratégia (ou estratégias) o cliente está disposto a tentar ou continuar usando. </a:t>
            </a:r>
            <a:r>
              <a:rPr lang="pt-BR" sz="2400" dirty="0">
                <a:solidFill>
                  <a:schemeClr val="tx1"/>
                </a:solidFill>
              </a:rPr>
              <a:t>Consulte estratégias de redução do risco de HIV para explorar com o cliente.</a:t>
            </a:r>
            <a:endParaRPr lang="pt-BR" sz="2400" strike="sngStrike" spc="-40" dirty="0">
              <a:solidFill>
                <a:schemeClr val="tx1"/>
              </a:solidFill>
            </a:endParaRPr>
          </a:p>
          <a:p>
            <a:pPr marL="365760" indent="-365760" fontAlgn="t">
              <a:lnSpc>
                <a:spcPts val="2600"/>
              </a:lnSpc>
              <a:spcBef>
                <a:spcPts val="1800"/>
              </a:spcBef>
            </a:pPr>
            <a:r>
              <a:rPr lang="pt-BR" sz="2400" i="1" spc="-40" dirty="0">
                <a:solidFill>
                  <a:schemeClr val="tx1"/>
                </a:solidFill>
              </a:rPr>
              <a:t>Das coisas de que falamos, quais você poderia estar disposto a tentar entre agora e a próxima vez que nos encontrarmos?</a:t>
            </a:r>
            <a:endParaRPr lang="pt-BR" sz="2400" spc="-40" dirty="0">
              <a:solidFill>
                <a:schemeClr val="tx1"/>
              </a:solidFill>
            </a:endParaRPr>
          </a:p>
          <a:p>
            <a:endParaRPr lang="pt-BR" dirty="0"/>
          </a:p>
        </p:txBody>
      </p:sp>
    </p:spTree>
    <p:extLst>
      <p:ext uri="{BB962C8B-B14F-4D97-AF65-F5344CB8AC3E}">
        <p14:creationId xmlns:p14="http://schemas.microsoft.com/office/powerpoint/2010/main" val="67002369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0785"/>
            <a:ext cx="8229600" cy="858838"/>
          </a:xfrm>
        </p:spPr>
        <p:txBody>
          <a:bodyPr>
            <a:noAutofit/>
          </a:bodyPr>
          <a:lstStyle/>
          <a:p>
            <a:r>
              <a:rPr lang="pt-BR" sz="4200" dirty="0"/>
              <a:t>Fechar e documentar</a:t>
            </a:r>
            <a:r>
              <a:t/>
            </a:r>
            <a:br/>
            <a:endParaRPr lang="pt-BR" sz="4200" dirty="0"/>
          </a:p>
        </p:txBody>
      </p:sp>
      <p:sp>
        <p:nvSpPr>
          <p:cNvPr id="3" name="Content Placeholder 2"/>
          <p:cNvSpPr>
            <a:spLocks noGrp="1"/>
          </p:cNvSpPr>
          <p:nvPr>
            <p:ph sz="quarter" idx="10"/>
          </p:nvPr>
        </p:nvSpPr>
        <p:spPr>
          <a:xfrm>
            <a:off x="469557" y="1622126"/>
            <a:ext cx="8229600" cy="4889500"/>
          </a:xfrm>
        </p:spPr>
        <p:txBody>
          <a:bodyPr/>
          <a:lstStyle/>
          <a:p>
            <a:pPr marL="365760" indent="-365760" fontAlgn="t">
              <a:lnSpc>
                <a:spcPts val="2600"/>
              </a:lnSpc>
              <a:spcBef>
                <a:spcPts val="1800"/>
              </a:spcBef>
            </a:pPr>
            <a:r>
              <a:rPr lang="pt-BR" sz="2400" spc="-40" dirty="0">
                <a:solidFill>
                  <a:schemeClr val="tx1"/>
                </a:solidFill>
              </a:rPr>
              <a:t>Resuma a discussão e agradeça o cliente.</a:t>
            </a:r>
          </a:p>
          <a:p>
            <a:pPr marL="365760" indent="-365760" fontAlgn="t">
              <a:lnSpc>
                <a:spcPts val="2600"/>
              </a:lnSpc>
              <a:spcBef>
                <a:spcPts val="1800"/>
              </a:spcBef>
            </a:pPr>
            <a:r>
              <a:rPr lang="pt-BR" sz="2400" i="1" spc="-40" dirty="0">
                <a:solidFill>
                  <a:schemeClr val="tx1"/>
                </a:solidFill>
              </a:rPr>
              <a:t>O que entendi é que ______ realmente faria com que parecesse mais fácil trabalhar com a PrEP em sua vida e que você vai experimentar isso entre agora e a próxima vez que nos encontrarmos. </a:t>
            </a:r>
          </a:p>
          <a:p>
            <a:pPr marL="365760" indent="-365760" fontAlgn="t">
              <a:lnSpc>
                <a:spcPts val="2600"/>
              </a:lnSpc>
              <a:spcBef>
                <a:spcPts val="1800"/>
              </a:spcBef>
            </a:pPr>
            <a:r>
              <a:rPr lang="pt-BR" sz="2400" i="1" spc="-40" dirty="0">
                <a:solidFill>
                  <a:schemeClr val="tx1"/>
                </a:solidFill>
              </a:rPr>
              <a:t>Obrigado por conversar comigo; estou ansioso para nos encontrarmos novamente.</a:t>
            </a:r>
            <a:endParaRPr lang="pt-BR" sz="2400" spc="-40" dirty="0">
              <a:solidFill>
                <a:schemeClr val="tx1"/>
              </a:solidFill>
            </a:endParaRPr>
          </a:p>
          <a:p>
            <a:endParaRPr lang="pt-BR" dirty="0"/>
          </a:p>
        </p:txBody>
      </p:sp>
    </p:spTree>
    <p:extLst>
      <p:ext uri="{BB962C8B-B14F-4D97-AF65-F5344CB8AC3E}">
        <p14:creationId xmlns:p14="http://schemas.microsoft.com/office/powerpoint/2010/main" val="290333339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59"/>
            <a:ext cx="8229600" cy="858838"/>
          </a:xfrm>
        </p:spPr>
        <p:txBody>
          <a:bodyPr>
            <a:normAutofit/>
          </a:bodyPr>
          <a:lstStyle/>
          <a:p>
            <a:r>
              <a:rPr lang="pt-BR" sz="4200" dirty="0"/>
              <a:t>Trabalhadores pares para a PrEP</a:t>
            </a:r>
          </a:p>
        </p:txBody>
      </p:sp>
      <p:sp>
        <p:nvSpPr>
          <p:cNvPr id="3" name="Content Placeholder 2"/>
          <p:cNvSpPr>
            <a:spLocks noGrp="1"/>
          </p:cNvSpPr>
          <p:nvPr>
            <p:ph sz="quarter" idx="10"/>
          </p:nvPr>
        </p:nvSpPr>
        <p:spPr>
          <a:xfrm>
            <a:off x="463808" y="1622985"/>
            <a:ext cx="8229600" cy="4889500"/>
          </a:xfrm>
        </p:spPr>
        <p:txBody>
          <a:bodyPr>
            <a:normAutofit/>
          </a:bodyPr>
          <a:lstStyle/>
          <a:p>
            <a:pPr marL="365760" indent="-365760">
              <a:lnSpc>
                <a:spcPts val="2600"/>
              </a:lnSpc>
              <a:spcBef>
                <a:spcPts val="1800"/>
              </a:spcBef>
            </a:pPr>
            <a:r>
              <a:rPr lang="pt-BR" sz="2400" spc="-40" dirty="0">
                <a:solidFill>
                  <a:schemeClr val="tx1"/>
                </a:solidFill>
              </a:rPr>
              <a:t>Trabalhadores externos, incluindo trabalhadores leigos ou colegas, são capazes de engajar pessoas que podem se beneficiar da PrEP, mas não têm acesso rotineiro a cuidados de saúde.</a:t>
            </a:r>
          </a:p>
          <a:p>
            <a:pPr marL="365760" indent="-365760">
              <a:lnSpc>
                <a:spcPts val="2600"/>
              </a:lnSpc>
              <a:spcBef>
                <a:spcPts val="1800"/>
              </a:spcBef>
            </a:pPr>
            <a:r>
              <a:rPr lang="pt-BR" sz="2400" spc="-40" dirty="0">
                <a:solidFill>
                  <a:schemeClr val="tx1"/>
                </a:solidFill>
              </a:rPr>
              <a:t>Trabalhadores leigos e colegas podem fornecer apoio respeitoso e sem julgamentos.</a:t>
            </a:r>
          </a:p>
          <a:p>
            <a:pPr marL="822960" lvl="1" indent="-457200">
              <a:lnSpc>
                <a:spcPts val="2600"/>
              </a:lnSpc>
              <a:spcBef>
                <a:spcPts val="600"/>
              </a:spcBef>
              <a:buFont typeface="Wingdings" panose="05000000000000000000" pitchFamily="2" charset="2"/>
              <a:buChar char="§"/>
            </a:pPr>
            <a:r>
              <a:rPr lang="pt-BR" sz="2400" spc="-40" dirty="0">
                <a:solidFill>
                  <a:schemeClr val="tx1"/>
                </a:solidFill>
              </a:rPr>
              <a:t>Pares com experiência em PrEP podem ser modelos eficazes.</a:t>
            </a:r>
          </a:p>
          <a:p>
            <a:pPr marL="365760" indent="-365760">
              <a:lnSpc>
                <a:spcPts val="2600"/>
              </a:lnSpc>
              <a:spcBef>
                <a:spcPts val="1800"/>
              </a:spcBef>
            </a:pPr>
            <a:r>
              <a:rPr lang="pt-BR" sz="2400" spc="-40" dirty="0">
                <a:solidFill>
                  <a:schemeClr val="tx1"/>
                </a:solidFill>
              </a:rPr>
              <a:t>Os serviços de PrEP que incluem provedores leigos de grupos </a:t>
            </a:r>
            <a:r>
              <a:rPr lang="pt-BR" sz="2400" spc="-40" dirty="0" smtClean="0">
                <a:solidFill>
                  <a:schemeClr val="tx1"/>
                </a:solidFill>
              </a:rPr>
              <a:t>populacionais-chave podem </a:t>
            </a:r>
            <a:r>
              <a:rPr lang="pt-BR" sz="2400" spc="-40" dirty="0">
                <a:solidFill>
                  <a:schemeClr val="tx1"/>
                </a:solidFill>
              </a:rPr>
              <a:t>ajudar a reduzir as preocupações dos clientes sobre o estigma e aumentar a ingestão da PrEP </a:t>
            </a:r>
          </a:p>
          <a:p>
            <a:endParaRPr lang="pt-BR" dirty="0"/>
          </a:p>
        </p:txBody>
      </p:sp>
    </p:spTree>
    <p:extLst>
      <p:ext uri="{BB962C8B-B14F-4D97-AF65-F5344CB8AC3E}">
        <p14:creationId xmlns:p14="http://schemas.microsoft.com/office/powerpoint/2010/main" val="357781741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919"/>
            <a:ext cx="8229600" cy="858838"/>
          </a:xfrm>
        </p:spPr>
        <p:txBody>
          <a:bodyPr>
            <a:normAutofit/>
          </a:bodyPr>
          <a:lstStyle/>
          <a:p>
            <a:r>
              <a:rPr lang="pt-BR" sz="4200" dirty="0"/>
              <a:t>Papel dos pares na promoção da PrEP</a:t>
            </a:r>
          </a:p>
        </p:txBody>
      </p:sp>
      <p:sp>
        <p:nvSpPr>
          <p:cNvPr id="3" name="Content Placeholder 2"/>
          <p:cNvSpPr>
            <a:spLocks noGrp="1"/>
          </p:cNvSpPr>
          <p:nvPr>
            <p:ph sz="quarter" idx="10"/>
          </p:nvPr>
        </p:nvSpPr>
        <p:spPr>
          <a:xfrm>
            <a:off x="457200" y="1613932"/>
            <a:ext cx="8229600" cy="5148580"/>
          </a:xfrm>
        </p:spPr>
        <p:txBody>
          <a:bodyPr>
            <a:normAutofit/>
          </a:bodyPr>
          <a:lstStyle/>
          <a:p>
            <a:pPr marL="365760" indent="-365760">
              <a:lnSpc>
                <a:spcPts val="2600"/>
              </a:lnSpc>
              <a:spcBef>
                <a:spcPts val="1800"/>
              </a:spcBef>
            </a:pPr>
            <a:r>
              <a:rPr lang="pt-BR" sz="2400" spc="-40" dirty="0">
                <a:solidFill>
                  <a:schemeClr val="tx1"/>
                </a:solidFill>
              </a:rPr>
              <a:t>Os pares desempenham um papel importante na promoção da PrEP, fornecendo mensagens precisas e apoiando a adesão.</a:t>
            </a:r>
          </a:p>
          <a:p>
            <a:pPr marL="365760" indent="-365760">
              <a:lnSpc>
                <a:spcPts val="2600"/>
              </a:lnSpc>
              <a:spcBef>
                <a:spcPts val="1800"/>
              </a:spcBef>
            </a:pPr>
            <a:r>
              <a:rPr lang="pt-BR" sz="2400" spc="-40" dirty="0">
                <a:solidFill>
                  <a:schemeClr val="tx1"/>
                </a:solidFill>
              </a:rPr>
              <a:t>Eles são uma “primeira linha” eficaz na introdução da PrEP aos clientes em eventos e atividades comunitárias e em salas de espera de clínicas.</a:t>
            </a:r>
          </a:p>
          <a:p>
            <a:pPr marL="365760" indent="-365760">
              <a:lnSpc>
                <a:spcPts val="2600"/>
              </a:lnSpc>
              <a:spcBef>
                <a:spcPts val="1800"/>
              </a:spcBef>
            </a:pPr>
            <a:r>
              <a:rPr lang="pt-BR" sz="2400" spc="-40" dirty="0">
                <a:solidFill>
                  <a:schemeClr val="tx1"/>
                </a:solidFill>
              </a:rPr>
              <a:t>Inclua pares nas discussões e treinamentos da </a:t>
            </a:r>
            <a:r>
              <a:rPr lang="pt-BR" sz="2400" spc="-40" dirty="0" err="1">
                <a:solidFill>
                  <a:schemeClr val="tx1"/>
                </a:solidFill>
              </a:rPr>
              <a:t>PrEP</a:t>
            </a:r>
            <a:r>
              <a:rPr lang="pt-BR" sz="2400" dirty="0" err="1">
                <a:solidFill>
                  <a:schemeClr val="tx1"/>
                </a:solidFill>
              </a:rPr>
              <a:t>.</a:t>
            </a:r>
            <a:r>
              <a:rPr lang="pt-BR" sz="2400" dirty="0">
                <a:solidFill>
                  <a:schemeClr val="tx1"/>
                </a:solidFill>
              </a:rPr>
              <a:t> </a:t>
            </a:r>
          </a:p>
          <a:p>
            <a:endParaRPr lang="pt-BR" b="1" dirty="0"/>
          </a:p>
        </p:txBody>
      </p:sp>
    </p:spTree>
    <p:extLst>
      <p:ext uri="{BB962C8B-B14F-4D97-AF65-F5344CB8AC3E}">
        <p14:creationId xmlns:p14="http://schemas.microsoft.com/office/powerpoint/2010/main" val="143436630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075" y="317500"/>
            <a:ext cx="8810625" cy="858838"/>
          </a:xfrm>
        </p:spPr>
        <p:txBody>
          <a:bodyPr>
            <a:noAutofit/>
          </a:bodyPr>
          <a:lstStyle/>
          <a:p>
            <a:pPr>
              <a:lnSpc>
                <a:spcPct val="70000"/>
              </a:lnSpc>
            </a:pPr>
            <a:r>
              <a:rPr lang="pt-BR" sz="4200" dirty="0"/>
              <a:t>Cenário clínico para a dramatização</a:t>
            </a:r>
          </a:p>
        </p:txBody>
      </p:sp>
      <p:sp>
        <p:nvSpPr>
          <p:cNvPr id="3" name="Content Placeholder 2"/>
          <p:cNvSpPr>
            <a:spLocks noGrp="1"/>
          </p:cNvSpPr>
          <p:nvPr>
            <p:ph sz="quarter" idx="10"/>
          </p:nvPr>
        </p:nvSpPr>
        <p:spPr>
          <a:xfrm>
            <a:off x="469557" y="1606465"/>
            <a:ext cx="8229600" cy="4889500"/>
          </a:xfrm>
        </p:spPr>
        <p:txBody>
          <a:bodyPr>
            <a:normAutofit fontScale="92500" lnSpcReduction="20000"/>
          </a:bodyPr>
          <a:lstStyle/>
          <a:p>
            <a:pPr marL="0" indent="0">
              <a:lnSpc>
                <a:spcPct val="110000"/>
              </a:lnSpc>
              <a:spcAft>
                <a:spcPts val="1200"/>
              </a:spcAft>
              <a:buNone/>
            </a:pPr>
            <a:r>
              <a:rPr lang="pt-BR" sz="2600" spc="-40" dirty="0">
                <a:solidFill>
                  <a:schemeClr val="tx1"/>
                </a:solidFill>
              </a:rPr>
              <a:t>Anne, uma profissional do sexo, está interessada em iniciar a </a:t>
            </a:r>
            <a:r>
              <a:rPr lang="pt-BR" sz="2600" spc="-40" dirty="0" err="1">
                <a:solidFill>
                  <a:schemeClr val="tx1"/>
                </a:solidFill>
              </a:rPr>
              <a:t>PrEP.</a:t>
            </a:r>
            <a:r>
              <a:rPr lang="pt-BR" sz="2600" spc="-40" dirty="0">
                <a:solidFill>
                  <a:schemeClr val="tx1"/>
                </a:solidFill>
              </a:rPr>
              <a:t> Ela usa preservativos durante o sexo com clientes comerciais, mas não com seu parceiro de longo prazo, cujo status de HIV é desconhecido. Ela teve um teste de HIV negativo há 6 meses </a:t>
            </a:r>
            <a:r>
              <a:rPr lang="pt-BR" sz="2600" spc="-30" dirty="0">
                <a:solidFill>
                  <a:schemeClr val="tx1"/>
                </a:solidFill>
              </a:rPr>
              <a:t>e quer evitar a infecção pelo HIV, porque ela gostaria de ter um bebê com seu parceiro. Ela está usando um contraceptivo hormonal injetável, </a:t>
            </a:r>
            <a:r>
              <a:rPr lang="pt-BR" sz="2600" spc="-40" dirty="0">
                <a:solidFill>
                  <a:schemeClr val="tx1"/>
                </a:solidFill>
              </a:rPr>
              <a:t>pois costumava esquecer de tomar os contraceptivos orais todos os dias.</a:t>
            </a:r>
          </a:p>
          <a:p>
            <a:pPr marL="365760" lvl="0" indent="-365760">
              <a:lnSpc>
                <a:spcPct val="110000"/>
              </a:lnSpc>
              <a:spcBef>
                <a:spcPts val="1200"/>
              </a:spcBef>
            </a:pPr>
            <a:r>
              <a:rPr lang="pt-BR" sz="2600" spc="-40" dirty="0">
                <a:solidFill>
                  <a:schemeClr val="tx1"/>
                </a:solidFill>
              </a:rPr>
              <a:t>Vamos agora encenar este cenário. Observem a encenação e acompanhem a tabela de passos </a:t>
            </a:r>
            <a:r>
              <a:rPr lang="pt-BR" sz="2600" spc="-40" dirty="0" smtClean="0">
                <a:solidFill>
                  <a:schemeClr val="tx1"/>
                </a:solidFill>
              </a:rPr>
              <a:t>do Aconselhamento em </a:t>
            </a:r>
            <a:r>
              <a:rPr lang="pt-BR" sz="2600" spc="-40" dirty="0">
                <a:solidFill>
                  <a:schemeClr val="tx1"/>
                </a:solidFill>
              </a:rPr>
              <a:t>seus manuais.</a:t>
            </a:r>
          </a:p>
          <a:p>
            <a:pPr marL="365760" lvl="0" indent="-365760">
              <a:lnSpc>
                <a:spcPct val="110000"/>
              </a:lnSpc>
              <a:spcBef>
                <a:spcPts val="1200"/>
              </a:spcBef>
            </a:pPr>
            <a:r>
              <a:rPr lang="pt-BR" sz="2600" spc="-40" dirty="0">
                <a:solidFill>
                  <a:schemeClr val="tx1"/>
                </a:solidFill>
              </a:rPr>
              <a:t>Enquanto observam, pense em como vocês podem usar o </a:t>
            </a:r>
            <a:r>
              <a:rPr lang="pt-BR" sz="2600" spc="-40" dirty="0" smtClean="0">
                <a:solidFill>
                  <a:schemeClr val="tx1"/>
                </a:solidFill>
              </a:rPr>
              <a:t>Aconselhamento nesse </a:t>
            </a:r>
            <a:r>
              <a:rPr lang="pt-BR" sz="2600" spc="-40" dirty="0">
                <a:solidFill>
                  <a:schemeClr val="tx1"/>
                </a:solidFill>
              </a:rPr>
              <a:t>cenário.</a:t>
            </a:r>
          </a:p>
          <a:p>
            <a:pPr marL="0" indent="0">
              <a:spcAft>
                <a:spcPts val="1200"/>
              </a:spcAft>
              <a:buNone/>
            </a:pPr>
            <a:endParaRPr lang="pt-BR" sz="2800" dirty="0"/>
          </a:p>
          <a:p>
            <a:pPr marL="0" indent="0">
              <a:spcAft>
                <a:spcPts val="1200"/>
              </a:spcAft>
              <a:buNone/>
            </a:pPr>
            <a:endParaRPr lang="pt-BR" sz="2800" b="1" dirty="0">
              <a:solidFill>
                <a:schemeClr val="tx1"/>
              </a:solidFill>
            </a:endParaRPr>
          </a:p>
        </p:txBody>
      </p:sp>
      <p:sp>
        <p:nvSpPr>
          <p:cNvPr id="6"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138</a:t>
            </a:fld>
            <a:endParaRPr lang="pt-BR" dirty="0"/>
          </a:p>
        </p:txBody>
      </p:sp>
    </p:spTree>
    <p:extLst>
      <p:ext uri="{BB962C8B-B14F-4D97-AF65-F5344CB8AC3E}">
        <p14:creationId xmlns:p14="http://schemas.microsoft.com/office/powerpoint/2010/main" val="181292942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075" y="300532"/>
            <a:ext cx="8810625" cy="858838"/>
          </a:xfrm>
        </p:spPr>
        <p:txBody>
          <a:bodyPr>
            <a:noAutofit/>
          </a:bodyPr>
          <a:lstStyle/>
          <a:p>
            <a:pPr>
              <a:lnSpc>
                <a:spcPct val="70000"/>
              </a:lnSpc>
            </a:pPr>
            <a:r>
              <a:rPr lang="pt-BR" sz="4200" dirty="0"/>
              <a:t>Análise da dramatização</a:t>
            </a:r>
          </a:p>
        </p:txBody>
      </p:sp>
      <p:sp>
        <p:nvSpPr>
          <p:cNvPr id="3" name="Content Placeholder 2"/>
          <p:cNvSpPr>
            <a:spLocks noGrp="1"/>
          </p:cNvSpPr>
          <p:nvPr>
            <p:ph sz="quarter" idx="10"/>
          </p:nvPr>
        </p:nvSpPr>
        <p:spPr>
          <a:xfrm>
            <a:off x="469557" y="1624571"/>
            <a:ext cx="6642100" cy="4889500"/>
          </a:xfrm>
        </p:spPr>
        <p:txBody>
          <a:bodyPr>
            <a:normAutofit/>
          </a:bodyPr>
          <a:lstStyle/>
          <a:p>
            <a:pPr marL="365760" lvl="0" indent="-365760">
              <a:lnSpc>
                <a:spcPts val="2600"/>
              </a:lnSpc>
              <a:spcBef>
                <a:spcPts val="1800"/>
              </a:spcBef>
            </a:pPr>
            <a:r>
              <a:rPr lang="pt-BR" sz="2400" spc="-40" dirty="0">
                <a:solidFill>
                  <a:srgbClr val="000000"/>
                </a:solidFill>
              </a:rPr>
              <a:t>Quão bem o provedor seguiu as etapas </a:t>
            </a:r>
            <a:r>
              <a:rPr lang="pt-BR" sz="2400" spc="-40" dirty="0" smtClean="0">
                <a:solidFill>
                  <a:srgbClr val="000000"/>
                </a:solidFill>
              </a:rPr>
              <a:t>do Aconselhamento?</a:t>
            </a:r>
            <a:endParaRPr lang="pt-BR" sz="2400" spc="-40" dirty="0">
              <a:solidFill>
                <a:srgbClr val="FF0000"/>
              </a:solidFill>
            </a:endParaRPr>
          </a:p>
          <a:p>
            <a:pPr marL="365760" lvl="0" indent="-365760">
              <a:lnSpc>
                <a:spcPts val="2600"/>
              </a:lnSpc>
              <a:spcBef>
                <a:spcPts val="1800"/>
              </a:spcBef>
            </a:pPr>
            <a:r>
              <a:rPr lang="pt-BR" sz="2400" spc="-40" dirty="0">
                <a:solidFill>
                  <a:srgbClr val="000000"/>
                </a:solidFill>
              </a:rPr>
              <a:t>Quais tipos </a:t>
            </a:r>
            <a:r>
              <a:rPr lang="pt-BR" sz="2400" spc="-40" dirty="0">
                <a:solidFill>
                  <a:schemeClr val="tx1"/>
                </a:solidFill>
              </a:rPr>
              <a:t>de </a:t>
            </a:r>
            <a:r>
              <a:rPr lang="pt-BR" sz="2400" spc="-40" dirty="0" smtClean="0">
                <a:solidFill>
                  <a:schemeClr val="tx1"/>
                </a:solidFill>
              </a:rPr>
              <a:t>instruções ou </a:t>
            </a:r>
            <a:r>
              <a:rPr lang="pt-BR" sz="2400" spc="-40" dirty="0">
                <a:solidFill>
                  <a:schemeClr val="tx1"/>
                </a:solidFill>
              </a:rPr>
              <a:t>estratégias </a:t>
            </a:r>
            <a:r>
              <a:rPr lang="pt-BR" sz="2400" spc="-40" dirty="0">
                <a:solidFill>
                  <a:srgbClr val="000000"/>
                </a:solidFill>
              </a:rPr>
              <a:t>funcionaram melhor? Por quê?</a:t>
            </a:r>
          </a:p>
          <a:p>
            <a:pPr marL="365760" lvl="0" indent="-365760">
              <a:lnSpc>
                <a:spcPts val="2600"/>
              </a:lnSpc>
              <a:spcBef>
                <a:spcPts val="1800"/>
              </a:spcBef>
            </a:pPr>
            <a:r>
              <a:rPr lang="pt-BR" sz="2400" spc="-40" dirty="0">
                <a:solidFill>
                  <a:srgbClr val="000000"/>
                </a:solidFill>
              </a:rPr>
              <a:t>Quais foram os aspectos mais desafiadores do aconselhamento?</a:t>
            </a:r>
          </a:p>
          <a:p>
            <a:pPr marL="365760" lvl="0" indent="-365760">
              <a:lnSpc>
                <a:spcPts val="2600"/>
              </a:lnSpc>
              <a:spcBef>
                <a:spcPts val="1800"/>
              </a:spcBef>
            </a:pPr>
            <a:r>
              <a:rPr lang="pt-BR" sz="2400" spc="-40" dirty="0">
                <a:solidFill>
                  <a:srgbClr val="000000"/>
                </a:solidFill>
              </a:rPr>
              <a:t>Como o provedor lidou com os desafios?</a:t>
            </a:r>
          </a:p>
          <a:p>
            <a:pPr marL="365760" lvl="0" indent="-365760">
              <a:lnSpc>
                <a:spcPts val="2600"/>
              </a:lnSpc>
              <a:spcBef>
                <a:spcPts val="1800"/>
              </a:spcBef>
            </a:pPr>
            <a:r>
              <a:rPr lang="pt-BR" sz="2400" spc="-40" dirty="0">
                <a:solidFill>
                  <a:srgbClr val="000000"/>
                </a:solidFill>
              </a:rPr>
              <a:t>Quais outras perguntas ou comentários vocês têm sobre </a:t>
            </a:r>
            <a:r>
              <a:rPr lang="pt-BR" sz="2400" spc="-40" dirty="0" smtClean="0">
                <a:solidFill>
                  <a:srgbClr val="000000"/>
                </a:solidFill>
              </a:rPr>
              <a:t>o Aconselhamento até </a:t>
            </a:r>
            <a:r>
              <a:rPr lang="pt-BR" sz="2400" spc="-40" dirty="0">
                <a:solidFill>
                  <a:srgbClr val="000000"/>
                </a:solidFill>
              </a:rPr>
              <a:t>agora?</a:t>
            </a:r>
          </a:p>
          <a:p>
            <a:pPr marL="0" indent="0">
              <a:spcAft>
                <a:spcPts val="1200"/>
              </a:spcAft>
              <a:buNone/>
            </a:pPr>
            <a:endParaRPr lang="pt-BR" sz="2800" dirty="0"/>
          </a:p>
          <a:p>
            <a:pPr marL="0" indent="0">
              <a:spcAft>
                <a:spcPts val="1200"/>
              </a:spcAft>
              <a:buNone/>
            </a:pPr>
            <a:endParaRPr lang="pt-BR" sz="2800" b="1" dirty="0">
              <a:solidFill>
                <a:schemeClr val="tx1"/>
              </a:solidFill>
            </a:endParaRPr>
          </a:p>
        </p:txBody>
      </p:sp>
      <p:sp>
        <p:nvSpPr>
          <p:cNvPr id="6"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139</a:t>
            </a:fld>
            <a:endParaRPr lang="pt-BR" dirty="0"/>
          </a:p>
        </p:txBody>
      </p:sp>
      <p:pic>
        <p:nvPicPr>
          <p:cNvPr id="5" name="Picture 4" descr="noun_group discussion_1223086_000000.png"/>
          <p:cNvPicPr>
            <a:picLocks noChangeAspect="1"/>
          </p:cNvPicPr>
          <p:nvPr/>
        </p:nvPicPr>
        <p:blipFill>
          <a:blip r:embed="rId3">
            <a:alphaModFix amt="35000"/>
            <a:duotone>
              <a:schemeClr val="accent3">
                <a:shade val="45000"/>
                <a:satMod val="135000"/>
              </a:schemeClr>
              <a:prstClr val="white"/>
            </a:duotone>
            <a:extLst>
              <a:ext uri="{BEBA8EAE-BF5A-486C-A8C5-ECC9F3942E4B}">
                <a14:imgProps xmlns:a14="http://schemas.microsoft.com/office/drawing/2010/main">
                  <a14:imgLayer r:embed="rId4">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7432937" y="1605158"/>
            <a:ext cx="1587500" cy="1587500"/>
          </a:xfrm>
          <a:prstGeom prst="rect">
            <a:avLst/>
          </a:prstGeom>
        </p:spPr>
      </p:pic>
    </p:spTree>
    <p:extLst>
      <p:ext uri="{BB962C8B-B14F-4D97-AF65-F5344CB8AC3E}">
        <p14:creationId xmlns:p14="http://schemas.microsoft.com/office/powerpoint/2010/main" val="3038905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84069" y="263040"/>
            <a:ext cx="8583456" cy="858838"/>
          </a:xfrm>
        </p:spPr>
        <p:txBody>
          <a:bodyPr>
            <a:normAutofit fontScale="90000"/>
          </a:bodyPr>
          <a:lstStyle/>
          <a:p>
            <a:r>
              <a:rPr lang="pt-BR" sz="4700" dirty="0"/>
              <a:t>Objetivos de Aprendizado do Módulo 1 </a:t>
            </a:r>
            <a:r>
              <a:rPr dirty="0"/>
              <a:t/>
            </a:r>
            <a:br>
              <a:rPr dirty="0"/>
            </a:br>
            <a:r>
              <a:rPr lang="pt-BR" sz="2700" b="0" i="1" dirty="0">
                <a:latin typeface="Garamond" panose="02020404030301010803" pitchFamily="18" charset="0"/>
              </a:rPr>
              <a:t>(continuação)</a:t>
            </a:r>
          </a:p>
        </p:txBody>
      </p:sp>
      <p:sp>
        <p:nvSpPr>
          <p:cNvPr id="6" name="Content Placeholder 2"/>
          <p:cNvSpPr>
            <a:spLocks noGrp="1"/>
          </p:cNvSpPr>
          <p:nvPr>
            <p:ph sz="quarter" idx="10"/>
          </p:nvPr>
        </p:nvSpPr>
        <p:spPr>
          <a:xfrm>
            <a:off x="469557" y="1624571"/>
            <a:ext cx="8412480" cy="4889500"/>
          </a:xfrm>
        </p:spPr>
        <p:txBody>
          <a:bodyPr>
            <a:noAutofit/>
          </a:bodyPr>
          <a:lstStyle/>
          <a:p>
            <a:pPr marL="365760" lvl="1" indent="-365760" defTabSz="137160">
              <a:lnSpc>
                <a:spcPts val="2600"/>
              </a:lnSpc>
              <a:spcBef>
                <a:spcPts val="2400"/>
              </a:spcBef>
              <a:spcAft>
                <a:spcPts val="800"/>
              </a:spcAft>
              <a:buFont typeface="Arial" panose="020B0604020202020204" pitchFamily="34" charset="0"/>
              <a:buChar char="•"/>
            </a:pPr>
            <a:r>
              <a:rPr lang="pt-BR" sz="2400" spc="-40" dirty="0">
                <a:solidFill>
                  <a:schemeClr val="tx1"/>
                </a:solidFill>
              </a:rPr>
              <a:t>Explicar a relação entre eficácia da PrEP e adesão.</a:t>
            </a:r>
          </a:p>
          <a:p>
            <a:pPr marL="365760" lvl="1" indent="-365760" defTabSz="137160">
              <a:lnSpc>
                <a:spcPts val="2600"/>
              </a:lnSpc>
              <a:spcBef>
                <a:spcPts val="2400"/>
              </a:spcBef>
              <a:spcAft>
                <a:spcPts val="800"/>
              </a:spcAft>
              <a:buFont typeface="Arial" panose="020B0604020202020204" pitchFamily="34" charset="0"/>
              <a:buChar char="•"/>
            </a:pPr>
            <a:r>
              <a:rPr lang="pt-BR" sz="2400" spc="-40" dirty="0">
                <a:solidFill>
                  <a:schemeClr val="tx1"/>
                </a:solidFill>
              </a:rPr>
              <a:t>Indicar as principais razões pelas quais a PrEP é necessária.</a:t>
            </a:r>
          </a:p>
          <a:p>
            <a:pPr marL="365760" lvl="1" indent="-365760" defTabSz="137160">
              <a:lnSpc>
                <a:spcPts val="2600"/>
              </a:lnSpc>
              <a:spcBef>
                <a:spcPts val="2400"/>
              </a:spcBef>
              <a:spcAft>
                <a:spcPts val="800"/>
              </a:spcAft>
              <a:buFont typeface="Arial" panose="020B0604020202020204" pitchFamily="34" charset="0"/>
              <a:buChar char="•"/>
            </a:pPr>
            <a:r>
              <a:rPr lang="pt-BR" sz="2400" spc="-40" dirty="0">
                <a:solidFill>
                  <a:schemeClr val="tx1"/>
                </a:solidFill>
              </a:rPr>
              <a:t>Especificar os regimes de PrEP aprovados pela Organização Mundial da Saúde e dentro do seu próprio país.</a:t>
            </a:r>
          </a:p>
          <a:p>
            <a:pPr marL="365760" lvl="1" indent="-365760" defTabSz="137160">
              <a:lnSpc>
                <a:spcPts val="2600"/>
              </a:lnSpc>
              <a:spcBef>
                <a:spcPts val="2400"/>
              </a:spcBef>
              <a:spcAft>
                <a:spcPts val="800"/>
              </a:spcAft>
              <a:buFont typeface="Arial" panose="020B0604020202020204" pitchFamily="34" charset="0"/>
              <a:buChar char="•"/>
            </a:pPr>
            <a:r>
              <a:rPr lang="pt-BR" sz="2400" spc="-40" dirty="0">
                <a:solidFill>
                  <a:schemeClr val="tx1"/>
                </a:solidFill>
              </a:rPr>
              <a:t>Identificar preocupações relativas à implementação da </a:t>
            </a:r>
            <a:r>
              <a:rPr lang="pt-BR" sz="2400" spc="-40" dirty="0" err="1">
                <a:solidFill>
                  <a:schemeClr val="tx1"/>
                </a:solidFill>
              </a:rPr>
              <a:t>PrEP.</a:t>
            </a:r>
            <a:endParaRPr lang="pt-BR" sz="2400" spc="-40" dirty="0">
              <a:solidFill>
                <a:schemeClr val="tx1"/>
              </a:solidFill>
            </a:endParaRPr>
          </a:p>
          <a:p>
            <a:pPr marL="365760" lvl="1" indent="-365760" defTabSz="137160">
              <a:lnSpc>
                <a:spcPts val="2600"/>
              </a:lnSpc>
              <a:spcBef>
                <a:spcPts val="2400"/>
              </a:spcBef>
              <a:buFont typeface="Arial" panose="020B0604020202020204" pitchFamily="34" charset="0"/>
              <a:buChar char="•"/>
            </a:pPr>
            <a:r>
              <a:rPr lang="pt-BR" sz="2400" spc="-40" dirty="0">
                <a:solidFill>
                  <a:schemeClr val="tx1"/>
                </a:solidFill>
              </a:rPr>
              <a:t>Explicar os riscos e benefícios da PrEP.</a:t>
            </a:r>
          </a:p>
          <a:p>
            <a:pPr marL="917575" lvl="1" indent="-457200">
              <a:buFont typeface="Arial" panose="020B0604020202020204" pitchFamily="34" charset="0"/>
              <a:buChar char="•"/>
            </a:pPr>
            <a:endParaRPr lang="pt-BR" sz="2400" dirty="0">
              <a:solidFill>
                <a:schemeClr val="tx1"/>
              </a:solidFill>
            </a:endParaRP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14</a:t>
            </a:fld>
            <a:endParaRPr lang="pt-BR" dirty="0"/>
          </a:p>
        </p:txBody>
      </p:sp>
    </p:spTree>
    <p:extLst>
      <p:ext uri="{BB962C8B-B14F-4D97-AF65-F5344CB8AC3E}">
        <p14:creationId xmlns:p14="http://schemas.microsoft.com/office/powerpoint/2010/main" val="336876291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075" y="317500"/>
            <a:ext cx="8810625" cy="858838"/>
          </a:xfrm>
        </p:spPr>
        <p:txBody>
          <a:bodyPr>
            <a:noAutofit/>
          </a:bodyPr>
          <a:lstStyle/>
          <a:p>
            <a:pPr>
              <a:lnSpc>
                <a:spcPct val="70000"/>
              </a:lnSpc>
            </a:pPr>
            <a:r>
              <a:rPr lang="pt-BR" sz="4200" dirty="0"/>
              <a:t>Dramatização de </a:t>
            </a:r>
            <a:r>
              <a:rPr lang="pt-BR" sz="4200" dirty="0" smtClean="0"/>
              <a:t>Aconselhamento 1</a:t>
            </a:r>
            <a:endParaRPr lang="pt-BR" sz="4200" dirty="0"/>
          </a:p>
        </p:txBody>
      </p:sp>
      <p:sp>
        <p:nvSpPr>
          <p:cNvPr id="3" name="Content Placeholder 2"/>
          <p:cNvSpPr>
            <a:spLocks noGrp="1"/>
          </p:cNvSpPr>
          <p:nvPr>
            <p:ph sz="quarter" idx="10"/>
          </p:nvPr>
        </p:nvSpPr>
        <p:spPr>
          <a:xfrm>
            <a:off x="469557" y="1620418"/>
            <a:ext cx="8092552" cy="5093079"/>
          </a:xfrm>
        </p:spPr>
        <p:txBody>
          <a:bodyPr>
            <a:normAutofit fontScale="77500" lnSpcReduction="20000"/>
          </a:bodyPr>
          <a:lstStyle/>
          <a:p>
            <a:pPr marL="365760" lvl="0" indent="-365760">
              <a:lnSpc>
                <a:spcPts val="2600"/>
              </a:lnSpc>
              <a:spcBef>
                <a:spcPts val="1200"/>
              </a:spcBef>
              <a:buFont typeface="Arial"/>
              <a:buChar char="•"/>
            </a:pPr>
            <a:r>
              <a:rPr lang="pt-BR" sz="2600" spc="-40" dirty="0">
                <a:solidFill>
                  <a:schemeClr val="tx1"/>
                </a:solidFill>
                <a:latin typeface="Garamond"/>
              </a:rPr>
              <a:t>O Cenário de dramatização </a:t>
            </a:r>
            <a:r>
              <a:rPr lang="pt-BR" sz="2600" spc="-40" dirty="0" smtClean="0">
                <a:solidFill>
                  <a:schemeClr val="tx1"/>
                </a:solidFill>
                <a:latin typeface="Garamond"/>
              </a:rPr>
              <a:t>de Aconselhamento 1 </a:t>
            </a:r>
            <a:r>
              <a:rPr lang="pt-BR" sz="2600" spc="-40" dirty="0">
                <a:solidFill>
                  <a:schemeClr val="tx1"/>
                </a:solidFill>
                <a:latin typeface="Garamond"/>
              </a:rPr>
              <a:t>está </a:t>
            </a:r>
            <a:br>
              <a:rPr lang="pt-BR" sz="2600" spc="-40" dirty="0">
                <a:solidFill>
                  <a:schemeClr val="tx1"/>
                </a:solidFill>
                <a:latin typeface="Garamond"/>
              </a:rPr>
            </a:br>
            <a:r>
              <a:rPr lang="pt-BR" sz="2600" spc="-40" dirty="0">
                <a:solidFill>
                  <a:schemeClr val="tx1"/>
                </a:solidFill>
                <a:latin typeface="Garamond"/>
              </a:rPr>
              <a:t>em seus manuais.</a:t>
            </a:r>
            <a:endParaRPr lang="pt-BR" sz="2600" spc="-40" dirty="0">
              <a:solidFill>
                <a:schemeClr val="tx1"/>
              </a:solidFill>
              <a:latin typeface="Garamond"/>
              <a:cs typeface="Garamond"/>
            </a:endParaRPr>
          </a:p>
          <a:p>
            <a:pPr marL="365760" lvl="0" indent="-365760">
              <a:lnSpc>
                <a:spcPts val="2600"/>
              </a:lnSpc>
              <a:spcBef>
                <a:spcPts val="1200"/>
              </a:spcBef>
              <a:buFont typeface="Arial"/>
              <a:buChar char="•"/>
            </a:pPr>
            <a:r>
              <a:rPr lang="pt-BR" sz="2600" spc="-40" dirty="0">
                <a:solidFill>
                  <a:schemeClr val="tx1"/>
                </a:solidFill>
                <a:latin typeface="Garamond"/>
              </a:rPr>
              <a:t>Decidam quem vai interpretar o provedor e quem vai interpretar </a:t>
            </a:r>
            <a:br>
              <a:rPr lang="pt-BR" sz="2600" spc="-40" dirty="0">
                <a:solidFill>
                  <a:schemeClr val="tx1"/>
                </a:solidFill>
                <a:latin typeface="Garamond"/>
              </a:rPr>
            </a:br>
            <a:r>
              <a:rPr lang="pt-BR" sz="2600" spc="-40" dirty="0">
                <a:solidFill>
                  <a:schemeClr val="tx1"/>
                </a:solidFill>
                <a:latin typeface="Garamond"/>
              </a:rPr>
              <a:t>o cliente.</a:t>
            </a:r>
            <a:endParaRPr lang="pt-BR" sz="2600" spc="-40" dirty="0">
              <a:solidFill>
                <a:schemeClr val="tx1"/>
              </a:solidFill>
              <a:latin typeface="Garamond"/>
              <a:cs typeface="Garamond"/>
            </a:endParaRPr>
          </a:p>
          <a:p>
            <a:pPr marL="365760" lvl="0" indent="-365760">
              <a:lnSpc>
                <a:spcPts val="2600"/>
              </a:lnSpc>
              <a:spcBef>
                <a:spcPts val="1200"/>
              </a:spcBef>
              <a:buFont typeface="Arial"/>
              <a:buChar char="•"/>
            </a:pPr>
            <a:r>
              <a:rPr lang="pt-BR" sz="2600" spc="-40" dirty="0">
                <a:solidFill>
                  <a:schemeClr val="tx1"/>
                </a:solidFill>
                <a:latin typeface="Garamond"/>
              </a:rPr>
              <a:t>Encenem uma breve dramatização. </a:t>
            </a:r>
          </a:p>
          <a:p>
            <a:pPr marL="365760" indent="-365760">
              <a:lnSpc>
                <a:spcPts val="2600"/>
              </a:lnSpc>
              <a:spcBef>
                <a:spcPts val="1200"/>
              </a:spcBef>
              <a:buFont typeface="Arial"/>
              <a:buChar char="•"/>
            </a:pPr>
            <a:r>
              <a:rPr lang="pt-BR" sz="2600" spc="-40" dirty="0">
                <a:solidFill>
                  <a:schemeClr val="tx1"/>
                </a:solidFill>
              </a:rPr>
              <a:t>O cliente deve responder usando as informações do Cenário de dramatização </a:t>
            </a:r>
            <a:r>
              <a:rPr lang="pt-BR" sz="2600" spc="-40" dirty="0" smtClean="0">
                <a:solidFill>
                  <a:schemeClr val="tx1"/>
                </a:solidFill>
                <a:latin typeface="Garamond"/>
              </a:rPr>
              <a:t>Aconselhamento </a:t>
            </a:r>
            <a:r>
              <a:rPr lang="pt-BR" sz="2600" spc="-40" dirty="0" smtClean="0">
                <a:solidFill>
                  <a:schemeClr val="tx1"/>
                </a:solidFill>
              </a:rPr>
              <a:t>1 </a:t>
            </a:r>
            <a:r>
              <a:rPr lang="pt-BR" sz="2600" spc="-40" dirty="0">
                <a:solidFill>
                  <a:schemeClr val="tx1"/>
                </a:solidFill>
              </a:rPr>
              <a:t>no manual do participante.</a:t>
            </a:r>
          </a:p>
          <a:p>
            <a:pPr marL="365760" indent="-365760">
              <a:lnSpc>
                <a:spcPts val="2600"/>
              </a:lnSpc>
              <a:spcBef>
                <a:spcPts val="1200"/>
              </a:spcBef>
              <a:buFont typeface="Arial"/>
              <a:buChar char="•"/>
            </a:pPr>
            <a:r>
              <a:rPr lang="pt-BR" sz="2600" spc="-40" dirty="0">
                <a:solidFill>
                  <a:schemeClr val="tx1"/>
                </a:solidFill>
              </a:rPr>
              <a:t>O provedor deve usar as etapas do </a:t>
            </a:r>
            <a:r>
              <a:rPr lang="pt-BR" sz="2600" spc="-40" dirty="0" smtClean="0">
                <a:solidFill>
                  <a:schemeClr val="tx1"/>
                </a:solidFill>
                <a:latin typeface="Garamond"/>
              </a:rPr>
              <a:t>Aconselhamento </a:t>
            </a:r>
            <a:r>
              <a:rPr lang="pt-BR" sz="2600" spc="-40" dirty="0" smtClean="0">
                <a:solidFill>
                  <a:schemeClr val="tx1"/>
                </a:solidFill>
              </a:rPr>
              <a:t>e </a:t>
            </a:r>
            <a:r>
              <a:rPr lang="pt-BR" sz="2600" spc="-40" dirty="0">
                <a:solidFill>
                  <a:schemeClr val="tx1"/>
                </a:solidFill>
              </a:rPr>
              <a:t>exemplos de </a:t>
            </a:r>
            <a:r>
              <a:rPr lang="pt-BR" sz="2600" spc="-40" dirty="0" smtClean="0">
                <a:solidFill>
                  <a:schemeClr val="tx1"/>
                </a:solidFill>
              </a:rPr>
              <a:t>instruções, </a:t>
            </a:r>
            <a:r>
              <a:rPr lang="pt-BR" sz="2600" spc="-40" dirty="0">
                <a:solidFill>
                  <a:schemeClr val="tx1"/>
                </a:solidFill>
              </a:rPr>
              <a:t>como se estivesse aconselhando um cliente real.</a:t>
            </a:r>
          </a:p>
          <a:p>
            <a:pPr marL="365760" indent="-365760">
              <a:lnSpc>
                <a:spcPts val="2600"/>
              </a:lnSpc>
              <a:spcBef>
                <a:spcPts val="1200"/>
              </a:spcBef>
              <a:buFont typeface="Arial"/>
              <a:buChar char="•"/>
            </a:pPr>
            <a:r>
              <a:rPr lang="pt-BR" sz="2600" spc="-40" dirty="0">
                <a:solidFill>
                  <a:schemeClr val="tx1"/>
                </a:solidFill>
              </a:rPr>
              <a:t>Enquanto praticam, observarei e escolherei uma dupla para encenar. Não direi qual dupla com antecedência, então todos devem estar preparados para encenar.</a:t>
            </a:r>
          </a:p>
          <a:p>
            <a:pPr marL="365760" indent="-365760">
              <a:lnSpc>
                <a:spcPts val="2600"/>
              </a:lnSpc>
              <a:spcBef>
                <a:spcPts val="1200"/>
              </a:spcBef>
              <a:buFont typeface="Arial"/>
              <a:buChar char="•"/>
            </a:pPr>
            <a:r>
              <a:rPr lang="pt-BR" sz="2600" i="1" spc="-40" dirty="0">
                <a:solidFill>
                  <a:schemeClr val="tx1"/>
                </a:solidFill>
              </a:rPr>
              <a:t>Vocês terão 15 minutos para trabalhar.</a:t>
            </a:r>
          </a:p>
          <a:p>
            <a:pPr marL="0" indent="0">
              <a:spcAft>
                <a:spcPts val="1200"/>
              </a:spcAft>
              <a:buNone/>
            </a:pPr>
            <a:endParaRPr lang="pt-BR" sz="2800" dirty="0"/>
          </a:p>
          <a:p>
            <a:pPr marL="0" indent="0">
              <a:spcAft>
                <a:spcPts val="1200"/>
              </a:spcAft>
              <a:buNone/>
            </a:pPr>
            <a:endParaRPr lang="pt-BR" sz="2800" b="1" dirty="0">
              <a:solidFill>
                <a:schemeClr val="tx1"/>
              </a:solidFill>
            </a:endParaRPr>
          </a:p>
        </p:txBody>
      </p:sp>
      <p:sp>
        <p:nvSpPr>
          <p:cNvPr id="6"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140</a:t>
            </a:fld>
            <a:endParaRPr lang="pt-BR" dirty="0"/>
          </a:p>
        </p:txBody>
      </p:sp>
      <p:pic>
        <p:nvPicPr>
          <p:cNvPr id="5" name="Picture 4" descr="noun_people group_1150872_000000.png"/>
          <p:cNvPicPr>
            <a:picLocks noChangeAspect="1"/>
          </p:cNvPicPr>
          <p:nvPr/>
        </p:nvPicPr>
        <p:blipFill>
          <a:blip r:embed="rId3">
            <a:alphaModFix amt="35000"/>
            <a:duotone>
              <a:schemeClr val="accent3">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7290261" y="1558634"/>
            <a:ext cx="1710267" cy="1710267"/>
          </a:xfrm>
          <a:prstGeom prst="rect">
            <a:avLst/>
          </a:prstGeom>
        </p:spPr>
      </p:pic>
    </p:spTree>
    <p:extLst>
      <p:ext uri="{BB962C8B-B14F-4D97-AF65-F5344CB8AC3E}">
        <p14:creationId xmlns:p14="http://schemas.microsoft.com/office/powerpoint/2010/main" val="286067570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075" y="317500"/>
            <a:ext cx="8810625" cy="858838"/>
          </a:xfrm>
        </p:spPr>
        <p:txBody>
          <a:bodyPr>
            <a:noAutofit/>
          </a:bodyPr>
          <a:lstStyle/>
          <a:p>
            <a:pPr>
              <a:lnSpc>
                <a:spcPct val="70000"/>
              </a:lnSpc>
            </a:pPr>
            <a:r>
              <a:rPr lang="pt-BR" sz="4200" dirty="0"/>
              <a:t>Análise da dramatização do </a:t>
            </a:r>
            <a:r>
              <a:rPr lang="pt-BR" sz="4200" dirty="0" smtClean="0"/>
              <a:t>Aconselhamento 1</a:t>
            </a:r>
            <a:endParaRPr lang="pt-BR" sz="4200" dirty="0"/>
          </a:p>
        </p:txBody>
      </p:sp>
      <p:sp>
        <p:nvSpPr>
          <p:cNvPr id="3" name="Content Placeholder 2"/>
          <p:cNvSpPr>
            <a:spLocks noGrp="1"/>
          </p:cNvSpPr>
          <p:nvPr>
            <p:ph sz="quarter" idx="10"/>
          </p:nvPr>
        </p:nvSpPr>
        <p:spPr>
          <a:xfrm>
            <a:off x="469557" y="1632038"/>
            <a:ext cx="8229600" cy="4889500"/>
          </a:xfrm>
        </p:spPr>
        <p:txBody>
          <a:bodyPr>
            <a:normAutofit/>
          </a:bodyPr>
          <a:lstStyle/>
          <a:p>
            <a:pPr marL="365760" lvl="0" indent="-365760">
              <a:spcBef>
                <a:spcPts val="1800"/>
              </a:spcBef>
            </a:pPr>
            <a:r>
              <a:rPr lang="pt-BR" sz="2400" spc="-40" dirty="0">
                <a:solidFill>
                  <a:schemeClr val="tx1"/>
                </a:solidFill>
              </a:rPr>
              <a:t>O que aprenderam fazendo essas encenações?</a:t>
            </a:r>
          </a:p>
          <a:p>
            <a:pPr marL="365760" lvl="0" indent="-365760">
              <a:spcBef>
                <a:spcPts val="1800"/>
              </a:spcBef>
            </a:pPr>
            <a:r>
              <a:rPr lang="pt-BR" sz="2400" spc="-40" dirty="0">
                <a:solidFill>
                  <a:schemeClr val="tx1"/>
                </a:solidFill>
              </a:rPr>
              <a:t>Quais tipos de </a:t>
            </a:r>
            <a:r>
              <a:rPr lang="pt-BR" sz="2400" spc="-40" dirty="0" smtClean="0">
                <a:solidFill>
                  <a:schemeClr val="tx1"/>
                </a:solidFill>
              </a:rPr>
              <a:t>instruções ou </a:t>
            </a:r>
            <a:r>
              <a:rPr lang="pt-BR" sz="2400" spc="-40" dirty="0">
                <a:solidFill>
                  <a:schemeClr val="tx1"/>
                </a:solidFill>
              </a:rPr>
              <a:t>estratégias funcionaram </a:t>
            </a:r>
            <a:br>
              <a:rPr lang="pt-BR" sz="2400" spc="-40" dirty="0">
                <a:solidFill>
                  <a:schemeClr val="tx1"/>
                </a:solidFill>
              </a:rPr>
            </a:br>
            <a:r>
              <a:rPr lang="pt-BR" sz="2400" spc="-40" dirty="0">
                <a:solidFill>
                  <a:schemeClr val="tx1"/>
                </a:solidFill>
              </a:rPr>
              <a:t>melhor? Por quê?</a:t>
            </a:r>
          </a:p>
          <a:p>
            <a:pPr marL="365760" lvl="0" indent="-365760">
              <a:spcBef>
                <a:spcPts val="1800"/>
              </a:spcBef>
            </a:pPr>
            <a:r>
              <a:rPr lang="pt-BR" sz="2400" spc="-40" dirty="0">
                <a:solidFill>
                  <a:schemeClr val="tx1"/>
                </a:solidFill>
              </a:rPr>
              <a:t>Quais foram os aspectos mais desafiadores do aconselhamento? </a:t>
            </a:r>
            <a:r>
              <a:rPr dirty="0"/>
              <a:t/>
            </a:r>
            <a:br>
              <a:rPr dirty="0"/>
            </a:br>
            <a:r>
              <a:rPr lang="pt-BR" sz="2400" spc="-40" dirty="0">
                <a:solidFill>
                  <a:schemeClr val="tx1"/>
                </a:solidFill>
              </a:rPr>
              <a:t>Por quê?</a:t>
            </a:r>
          </a:p>
          <a:p>
            <a:pPr marL="365760" lvl="0" indent="-365760">
              <a:spcBef>
                <a:spcPts val="1800"/>
              </a:spcBef>
            </a:pPr>
            <a:r>
              <a:rPr lang="pt-BR" sz="2400" spc="-40" dirty="0">
                <a:solidFill>
                  <a:schemeClr val="tx1"/>
                </a:solidFill>
              </a:rPr>
              <a:t>Como vocês poderiam enfrentar os desafios? </a:t>
            </a:r>
          </a:p>
          <a:p>
            <a:pPr marL="365760" lvl="0" indent="-365760">
              <a:spcBef>
                <a:spcPts val="1800"/>
              </a:spcBef>
            </a:pPr>
            <a:r>
              <a:rPr lang="pt-BR" sz="2400" spc="-40" dirty="0">
                <a:solidFill>
                  <a:schemeClr val="tx1"/>
                </a:solidFill>
              </a:rPr>
              <a:t>Quais estratégias usariam?</a:t>
            </a:r>
          </a:p>
          <a:p>
            <a:pPr marL="365760" lvl="0" indent="-365760">
              <a:spcBef>
                <a:spcPts val="1800"/>
              </a:spcBef>
            </a:pPr>
            <a:endParaRPr lang="pt-BR" sz="2400" spc="-40" dirty="0">
              <a:solidFill>
                <a:srgbClr val="000000"/>
              </a:solidFill>
            </a:endParaRPr>
          </a:p>
          <a:p>
            <a:pPr marL="0" indent="0">
              <a:spcAft>
                <a:spcPts val="1200"/>
              </a:spcAft>
              <a:buNone/>
            </a:pPr>
            <a:endParaRPr lang="pt-BR" sz="2800" dirty="0"/>
          </a:p>
          <a:p>
            <a:pPr marL="0" indent="0">
              <a:spcAft>
                <a:spcPts val="1200"/>
              </a:spcAft>
              <a:buNone/>
            </a:pPr>
            <a:endParaRPr lang="pt-BR" sz="2800" b="1" dirty="0">
              <a:solidFill>
                <a:schemeClr val="tx1"/>
              </a:solidFill>
            </a:endParaRPr>
          </a:p>
        </p:txBody>
      </p:sp>
      <p:sp>
        <p:nvSpPr>
          <p:cNvPr id="6"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141</a:t>
            </a:fld>
            <a:endParaRPr lang="pt-BR" dirty="0"/>
          </a:p>
        </p:txBody>
      </p:sp>
      <p:pic>
        <p:nvPicPr>
          <p:cNvPr id="5" name="Picture 4" descr="noun_group discussion_1223086_000000.png"/>
          <p:cNvPicPr>
            <a:picLocks noChangeAspect="1"/>
          </p:cNvPicPr>
          <p:nvPr/>
        </p:nvPicPr>
        <p:blipFill>
          <a:blip r:embed="rId3">
            <a:alphaModFix amt="35000"/>
            <a:duotone>
              <a:schemeClr val="accent3">
                <a:shade val="45000"/>
                <a:satMod val="135000"/>
              </a:schemeClr>
              <a:prstClr val="white"/>
            </a:duotone>
            <a:extLst>
              <a:ext uri="{BEBA8EAE-BF5A-486C-A8C5-ECC9F3942E4B}">
                <a14:imgProps xmlns:a14="http://schemas.microsoft.com/office/drawing/2010/main">
                  <a14:imgLayer r:embed="rId4">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7432938" y="1617515"/>
            <a:ext cx="1587500" cy="1587500"/>
          </a:xfrm>
          <a:prstGeom prst="rect">
            <a:avLst/>
          </a:prstGeom>
        </p:spPr>
      </p:pic>
    </p:spTree>
    <p:extLst>
      <p:ext uri="{BB962C8B-B14F-4D97-AF65-F5344CB8AC3E}">
        <p14:creationId xmlns:p14="http://schemas.microsoft.com/office/powerpoint/2010/main" val="178886538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075" y="317500"/>
            <a:ext cx="8810625" cy="858838"/>
          </a:xfrm>
        </p:spPr>
        <p:txBody>
          <a:bodyPr>
            <a:noAutofit/>
          </a:bodyPr>
          <a:lstStyle/>
          <a:p>
            <a:pPr>
              <a:lnSpc>
                <a:spcPct val="70000"/>
              </a:lnSpc>
            </a:pPr>
            <a:r>
              <a:rPr lang="pt-BR" sz="4200" dirty="0"/>
              <a:t>Análise da encenação do </a:t>
            </a:r>
            <a:r>
              <a:rPr lang="pt-BR" sz="4200" dirty="0" smtClean="0"/>
              <a:t>Aconselhamento</a:t>
            </a:r>
            <a:endParaRPr lang="pt-BR" sz="4200" dirty="0"/>
          </a:p>
        </p:txBody>
      </p:sp>
      <p:sp>
        <p:nvSpPr>
          <p:cNvPr id="3" name="Content Placeholder 2"/>
          <p:cNvSpPr>
            <a:spLocks noGrp="1"/>
          </p:cNvSpPr>
          <p:nvPr>
            <p:ph sz="quarter" idx="10"/>
          </p:nvPr>
        </p:nvSpPr>
        <p:spPr>
          <a:xfrm>
            <a:off x="469557" y="1533182"/>
            <a:ext cx="8034950" cy="4889500"/>
          </a:xfrm>
        </p:spPr>
        <p:txBody>
          <a:bodyPr>
            <a:normAutofit/>
          </a:bodyPr>
          <a:lstStyle/>
          <a:p>
            <a:pPr marL="365760" lvl="0" indent="-365760">
              <a:spcBef>
                <a:spcPts val="1800"/>
              </a:spcBef>
            </a:pPr>
            <a:r>
              <a:rPr lang="pt-BR" sz="2400" spc="-40" dirty="0">
                <a:solidFill>
                  <a:srgbClr val="000000"/>
                </a:solidFill>
              </a:rPr>
              <a:t>Quão bem o </a:t>
            </a:r>
            <a:r>
              <a:rPr lang="pt-BR" sz="2400" spc="-40" dirty="0">
                <a:solidFill>
                  <a:schemeClr val="tx1"/>
                </a:solidFill>
              </a:rPr>
              <a:t>provedor seguiu as etapas </a:t>
            </a:r>
            <a:r>
              <a:rPr lang="pt-BR" sz="2400" spc="-40" dirty="0" smtClean="0">
                <a:solidFill>
                  <a:schemeClr val="tx1"/>
                </a:solidFill>
              </a:rPr>
              <a:t/>
            </a:r>
            <a:br>
              <a:rPr lang="pt-BR" sz="2400" spc="-40" dirty="0" smtClean="0">
                <a:solidFill>
                  <a:schemeClr val="tx1"/>
                </a:solidFill>
              </a:rPr>
            </a:br>
            <a:r>
              <a:rPr lang="pt-BR" sz="2400" spc="-40" dirty="0" smtClean="0">
                <a:solidFill>
                  <a:schemeClr val="tx1"/>
                </a:solidFill>
              </a:rPr>
              <a:t>do Aconselhamento?</a:t>
            </a:r>
            <a:endParaRPr lang="pt-BR" sz="2400" spc="-40" dirty="0">
              <a:solidFill>
                <a:schemeClr val="tx1"/>
              </a:solidFill>
            </a:endParaRPr>
          </a:p>
          <a:p>
            <a:pPr marL="365760" lvl="0" indent="-365760">
              <a:spcBef>
                <a:spcPts val="1800"/>
              </a:spcBef>
            </a:pPr>
            <a:r>
              <a:rPr lang="pt-BR" sz="2400" spc="-40" dirty="0">
                <a:solidFill>
                  <a:schemeClr val="tx1"/>
                </a:solidFill>
              </a:rPr>
              <a:t>Quais tipos </a:t>
            </a:r>
            <a:r>
              <a:rPr lang="pt-BR" sz="2400" spc="-40" dirty="0" smtClean="0">
                <a:solidFill>
                  <a:schemeClr val="tx1"/>
                </a:solidFill>
              </a:rPr>
              <a:t>de instruções ou </a:t>
            </a:r>
            <a:r>
              <a:rPr lang="pt-BR" sz="2400" spc="-40" dirty="0">
                <a:solidFill>
                  <a:schemeClr val="tx1"/>
                </a:solidFill>
              </a:rPr>
              <a:t>estratégias funcionaram </a:t>
            </a:r>
            <a:br>
              <a:rPr lang="pt-BR" sz="2400" spc="-40" dirty="0">
                <a:solidFill>
                  <a:schemeClr val="tx1"/>
                </a:solidFill>
              </a:rPr>
            </a:br>
            <a:r>
              <a:rPr lang="pt-BR" sz="2400" spc="-40" dirty="0">
                <a:solidFill>
                  <a:schemeClr val="tx1"/>
                </a:solidFill>
              </a:rPr>
              <a:t>melhor? Por quê?</a:t>
            </a:r>
          </a:p>
          <a:p>
            <a:pPr marL="365760" lvl="0" indent="-365760">
              <a:spcBef>
                <a:spcPts val="1800"/>
              </a:spcBef>
            </a:pPr>
            <a:r>
              <a:rPr lang="pt-BR" sz="2400" spc="-40" dirty="0">
                <a:solidFill>
                  <a:schemeClr val="tx1"/>
                </a:solidFill>
              </a:rPr>
              <a:t>Quais foram os aspectos mais desafiadores do aconselhamento?</a:t>
            </a:r>
          </a:p>
          <a:p>
            <a:pPr marL="365760" lvl="0" indent="-365760">
              <a:spcBef>
                <a:spcPts val="1800"/>
              </a:spcBef>
            </a:pPr>
            <a:r>
              <a:rPr lang="pt-BR" sz="2400" spc="-40" dirty="0">
                <a:solidFill>
                  <a:schemeClr val="tx1"/>
                </a:solidFill>
              </a:rPr>
              <a:t>Como o provedor lidou com os desafios?</a:t>
            </a:r>
          </a:p>
          <a:p>
            <a:pPr marL="365760" lvl="0" indent="-365760">
              <a:spcBef>
                <a:spcPts val="1800"/>
              </a:spcBef>
            </a:pPr>
            <a:r>
              <a:rPr lang="pt-BR" sz="2400" spc="-40" dirty="0">
                <a:solidFill>
                  <a:schemeClr val="tx1"/>
                </a:solidFill>
              </a:rPr>
              <a:t>O que o provedor poderia melhorar da próxima vez?</a:t>
            </a:r>
          </a:p>
          <a:p>
            <a:pPr marL="0" indent="0">
              <a:spcAft>
                <a:spcPts val="1200"/>
              </a:spcAft>
              <a:buNone/>
            </a:pPr>
            <a:endParaRPr lang="pt-BR" sz="2800" dirty="0"/>
          </a:p>
          <a:p>
            <a:pPr marL="0" indent="0">
              <a:spcAft>
                <a:spcPts val="1200"/>
              </a:spcAft>
              <a:buNone/>
            </a:pPr>
            <a:endParaRPr lang="pt-BR" sz="2800" b="1" dirty="0">
              <a:solidFill>
                <a:schemeClr val="tx1"/>
              </a:solidFill>
            </a:endParaRPr>
          </a:p>
        </p:txBody>
      </p:sp>
      <p:sp>
        <p:nvSpPr>
          <p:cNvPr id="6"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142</a:t>
            </a:fld>
            <a:endParaRPr lang="pt-BR" dirty="0"/>
          </a:p>
        </p:txBody>
      </p:sp>
      <p:pic>
        <p:nvPicPr>
          <p:cNvPr id="5" name="Picture 4" descr="noun_group discussion_1223086_000000.png"/>
          <p:cNvPicPr>
            <a:picLocks noChangeAspect="1"/>
          </p:cNvPicPr>
          <p:nvPr/>
        </p:nvPicPr>
        <p:blipFill>
          <a:blip r:embed="rId3">
            <a:alphaModFix amt="35000"/>
            <a:duotone>
              <a:schemeClr val="accent3">
                <a:shade val="45000"/>
                <a:satMod val="135000"/>
              </a:schemeClr>
              <a:prstClr val="white"/>
            </a:duotone>
            <a:extLst>
              <a:ext uri="{BEBA8EAE-BF5A-486C-A8C5-ECC9F3942E4B}">
                <a14:imgProps xmlns:a14="http://schemas.microsoft.com/office/drawing/2010/main">
                  <a14:imgLayer r:embed="rId4">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7432938" y="1617515"/>
            <a:ext cx="1587500" cy="1587500"/>
          </a:xfrm>
          <a:prstGeom prst="rect">
            <a:avLst/>
          </a:prstGeom>
        </p:spPr>
      </p:pic>
    </p:spTree>
    <p:extLst>
      <p:ext uri="{BB962C8B-B14F-4D97-AF65-F5344CB8AC3E}">
        <p14:creationId xmlns:p14="http://schemas.microsoft.com/office/powerpoint/2010/main" val="405537039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129"/>
            <a:ext cx="8229600" cy="858838"/>
          </a:xfrm>
        </p:spPr>
        <p:txBody>
          <a:bodyPr>
            <a:normAutofit/>
          </a:bodyPr>
          <a:lstStyle/>
          <a:p>
            <a:r>
              <a:rPr lang="pt-BR" sz="4200" b="1" dirty="0"/>
              <a:t>INTERVALO DA MANHÃ</a:t>
            </a:r>
          </a:p>
        </p:txBody>
      </p:sp>
      <p:pic>
        <p:nvPicPr>
          <p:cNvPr id="7" name="Picture 6" descr="clock_Artboard 14.png"/>
          <p:cNvPicPr>
            <a:picLocks noChangeAspect="1"/>
          </p:cNvPicPr>
          <p:nvPr/>
        </p:nvPicPr>
        <p:blipFill>
          <a:blip r:embed="rId2">
            <a:alphaModFix amt="60000"/>
            <a:extLst>
              <a:ext uri="{28A0092B-C50C-407E-A947-70E740481C1C}">
                <a14:useLocalDpi xmlns:a14="http://schemas.microsoft.com/office/drawing/2010/main" val="0"/>
              </a:ext>
            </a:extLst>
          </a:blip>
          <a:stretch>
            <a:fillRect/>
          </a:stretch>
        </p:blipFill>
        <p:spPr>
          <a:xfrm>
            <a:off x="2524557" y="2095834"/>
            <a:ext cx="4050792" cy="4057316"/>
          </a:xfrm>
          <a:prstGeom prst="rect">
            <a:avLst/>
          </a:prstGeom>
        </p:spPr>
      </p:pic>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143</a:t>
            </a:fld>
            <a:endParaRPr lang="pt-BR" dirty="0"/>
          </a:p>
        </p:txBody>
      </p:sp>
    </p:spTree>
    <p:extLst>
      <p:ext uri="{BB962C8B-B14F-4D97-AF65-F5344CB8AC3E}">
        <p14:creationId xmlns:p14="http://schemas.microsoft.com/office/powerpoint/2010/main" val="287534132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075" y="317500"/>
            <a:ext cx="8810625" cy="858838"/>
          </a:xfrm>
        </p:spPr>
        <p:txBody>
          <a:bodyPr>
            <a:noAutofit/>
          </a:bodyPr>
          <a:lstStyle/>
          <a:p>
            <a:pPr>
              <a:lnSpc>
                <a:spcPct val="70000"/>
              </a:lnSpc>
            </a:pPr>
            <a:r>
              <a:rPr lang="pt-BR" sz="4200" dirty="0"/>
              <a:t>Dramatização de </a:t>
            </a:r>
            <a:r>
              <a:rPr lang="pt-BR" sz="4200" dirty="0" smtClean="0"/>
              <a:t>Aconselhamento 2</a:t>
            </a:r>
            <a:endParaRPr lang="pt-BR" sz="4200" dirty="0"/>
          </a:p>
        </p:txBody>
      </p:sp>
      <p:sp>
        <p:nvSpPr>
          <p:cNvPr id="6"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144</a:t>
            </a:fld>
            <a:endParaRPr lang="pt-BR" dirty="0"/>
          </a:p>
        </p:txBody>
      </p:sp>
      <p:pic>
        <p:nvPicPr>
          <p:cNvPr id="5" name="Picture 4" descr="noun_people group_1150872_000000.png"/>
          <p:cNvPicPr>
            <a:picLocks noChangeAspect="1"/>
          </p:cNvPicPr>
          <p:nvPr/>
        </p:nvPicPr>
        <p:blipFill>
          <a:blip r:embed="rId3">
            <a:alphaModFix amt="35000"/>
            <a:duotone>
              <a:schemeClr val="accent3">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7302618" y="1546277"/>
            <a:ext cx="1710267" cy="1710267"/>
          </a:xfrm>
          <a:prstGeom prst="rect">
            <a:avLst/>
          </a:prstGeom>
        </p:spPr>
      </p:pic>
      <p:sp>
        <p:nvSpPr>
          <p:cNvPr id="4" name="TextBox 3"/>
          <p:cNvSpPr txBox="1"/>
          <p:nvPr/>
        </p:nvSpPr>
        <p:spPr>
          <a:xfrm>
            <a:off x="474758" y="1373405"/>
            <a:ext cx="8538127" cy="5324535"/>
          </a:xfrm>
          <a:prstGeom prst="rect">
            <a:avLst/>
          </a:prstGeom>
          <a:noFill/>
        </p:spPr>
        <p:txBody>
          <a:bodyPr wrap="square" rtlCol="0">
            <a:spAutoFit/>
          </a:bodyPr>
          <a:lstStyle/>
          <a:p>
            <a:pPr marL="347472" lvl="0" indent="-347472">
              <a:lnSpc>
                <a:spcPts val="2400"/>
              </a:lnSpc>
              <a:spcBef>
                <a:spcPts val="1200"/>
              </a:spcBef>
              <a:buFont typeface="Arial"/>
              <a:buChar char="•"/>
            </a:pPr>
            <a:r>
              <a:rPr lang="pt-BR" sz="2000" spc="-40" dirty="0">
                <a:latin typeface="Garamond"/>
              </a:rPr>
              <a:t>O Cenário de dramatização </a:t>
            </a:r>
            <a:r>
              <a:rPr lang="pt-BR" sz="2000" spc="-40" dirty="0" smtClean="0">
                <a:latin typeface="Garamond"/>
              </a:rPr>
              <a:t>de Aconselhamento 2 </a:t>
            </a:r>
            <a:r>
              <a:rPr lang="pt-BR" sz="2000" spc="-40" dirty="0">
                <a:latin typeface="Garamond"/>
              </a:rPr>
              <a:t>está </a:t>
            </a:r>
            <a:r>
              <a:rPr lang="pt-BR" sz="2000" spc="-40" dirty="0" smtClean="0">
                <a:latin typeface="Garamond"/>
              </a:rPr>
              <a:t>em </a:t>
            </a:r>
            <a:br>
              <a:rPr lang="pt-BR" sz="2000" spc="-40" dirty="0" smtClean="0">
                <a:latin typeface="Garamond"/>
              </a:rPr>
            </a:br>
            <a:r>
              <a:rPr lang="pt-BR" sz="2000" spc="-40" dirty="0" smtClean="0">
                <a:latin typeface="Garamond"/>
              </a:rPr>
              <a:t>seus </a:t>
            </a:r>
            <a:r>
              <a:rPr lang="pt-BR" sz="2000" spc="-40" dirty="0">
                <a:latin typeface="Garamond"/>
              </a:rPr>
              <a:t>manuais.</a:t>
            </a:r>
            <a:endParaRPr lang="pt-BR" sz="2000" spc="-40" dirty="0">
              <a:latin typeface="Garamond"/>
              <a:cs typeface="Garamond"/>
            </a:endParaRPr>
          </a:p>
          <a:p>
            <a:pPr marL="347472" lvl="0" indent="-347472">
              <a:lnSpc>
                <a:spcPts val="2400"/>
              </a:lnSpc>
              <a:spcBef>
                <a:spcPts val="1200"/>
              </a:spcBef>
              <a:buFont typeface="Arial"/>
              <a:buChar char="•"/>
            </a:pPr>
            <a:r>
              <a:rPr lang="pt-BR" sz="2000" spc="-40" dirty="0">
                <a:latin typeface="Garamond"/>
              </a:rPr>
              <a:t>Os participantes que interpretaram o provedor no Cenário de </a:t>
            </a:r>
            <a:br>
              <a:rPr lang="pt-BR" sz="2000" spc="-40" dirty="0">
                <a:latin typeface="Garamond"/>
              </a:rPr>
            </a:br>
            <a:r>
              <a:rPr lang="pt-BR" sz="2000" spc="-40" dirty="0">
                <a:latin typeface="Garamond"/>
              </a:rPr>
              <a:t>Dramatização </a:t>
            </a:r>
            <a:r>
              <a:rPr lang="pt-BR" sz="2000" spc="-40" dirty="0" smtClean="0">
                <a:latin typeface="Garamond"/>
              </a:rPr>
              <a:t>Aconselhamento 1 </a:t>
            </a:r>
            <a:r>
              <a:rPr lang="pt-BR" sz="2000" spc="-40" dirty="0">
                <a:latin typeface="Garamond"/>
              </a:rPr>
              <a:t>devem interpretar o cliente; </a:t>
            </a:r>
            <a:r>
              <a:rPr lang="pt-BR" sz="2000" spc="-40" dirty="0" smtClean="0">
                <a:latin typeface="Garamond"/>
              </a:rPr>
              <a:t/>
            </a:r>
            <a:br>
              <a:rPr lang="pt-BR" sz="2000" spc="-40" dirty="0" smtClean="0">
                <a:latin typeface="Garamond"/>
              </a:rPr>
            </a:br>
            <a:r>
              <a:rPr lang="pt-BR" sz="2000" spc="-40" dirty="0" smtClean="0">
                <a:latin typeface="Garamond"/>
              </a:rPr>
              <a:t>aqueles </a:t>
            </a:r>
            <a:r>
              <a:rPr lang="pt-BR" sz="2000" spc="-40" dirty="0">
                <a:latin typeface="Garamond"/>
              </a:rPr>
              <a:t>que </a:t>
            </a:r>
            <a:r>
              <a:rPr lang="pt-BR" sz="2000" spc="-40" dirty="0" smtClean="0">
                <a:latin typeface="Garamond"/>
              </a:rPr>
              <a:t>anteriormente </a:t>
            </a:r>
            <a:r>
              <a:rPr lang="pt-BR" sz="2000" spc="-40" dirty="0">
                <a:latin typeface="Garamond"/>
              </a:rPr>
              <a:t>interpretaram o cliente devem interpretar </a:t>
            </a:r>
            <a:r>
              <a:rPr lang="pt-BR" sz="2000" spc="-40" dirty="0" smtClean="0">
                <a:latin typeface="Garamond"/>
              </a:rPr>
              <a:t/>
            </a:r>
            <a:br>
              <a:rPr lang="pt-BR" sz="2000" spc="-40" dirty="0" smtClean="0">
                <a:latin typeface="Garamond"/>
              </a:rPr>
            </a:br>
            <a:r>
              <a:rPr lang="pt-BR" sz="2000" spc="-40" dirty="0" smtClean="0">
                <a:latin typeface="Garamond"/>
              </a:rPr>
              <a:t>o </a:t>
            </a:r>
            <a:r>
              <a:rPr lang="pt-BR" sz="2000" spc="-40" dirty="0">
                <a:latin typeface="Garamond"/>
              </a:rPr>
              <a:t>provedor. </a:t>
            </a:r>
          </a:p>
          <a:p>
            <a:pPr marL="347472" lvl="0" indent="-347472">
              <a:lnSpc>
                <a:spcPts val="2400"/>
              </a:lnSpc>
              <a:spcBef>
                <a:spcPts val="1200"/>
              </a:spcBef>
              <a:buFont typeface="Arial"/>
              <a:buChar char="•"/>
            </a:pPr>
            <a:r>
              <a:rPr lang="pt-BR" sz="2000" spc="-40" dirty="0">
                <a:latin typeface="Garamond"/>
              </a:rPr>
              <a:t>Encenem uma breve dramatização. </a:t>
            </a:r>
          </a:p>
          <a:p>
            <a:pPr marL="347472" lvl="0" indent="-347472">
              <a:lnSpc>
                <a:spcPts val="2400"/>
              </a:lnSpc>
              <a:spcBef>
                <a:spcPts val="1200"/>
              </a:spcBef>
              <a:buFont typeface="Arial"/>
              <a:buChar char="•"/>
            </a:pPr>
            <a:r>
              <a:rPr lang="pt-BR" sz="2000" spc="-40" dirty="0">
                <a:latin typeface="Garamond"/>
              </a:rPr>
              <a:t>O cliente deve responder usando as informações do Cenário de dramatização de </a:t>
            </a:r>
            <a:r>
              <a:rPr lang="pt-BR" sz="2000" spc="-40" dirty="0" smtClean="0">
                <a:latin typeface="Garamond"/>
              </a:rPr>
              <a:t>Aconselhamento 2 </a:t>
            </a:r>
            <a:r>
              <a:rPr lang="pt-BR" sz="2000" spc="-40" dirty="0">
                <a:latin typeface="Garamond"/>
              </a:rPr>
              <a:t>no manual do participante.</a:t>
            </a:r>
          </a:p>
          <a:p>
            <a:pPr marL="347472" lvl="0" indent="-347472">
              <a:lnSpc>
                <a:spcPts val="2400"/>
              </a:lnSpc>
              <a:spcBef>
                <a:spcPts val="1200"/>
              </a:spcBef>
              <a:buFont typeface="Arial"/>
              <a:buChar char="•"/>
            </a:pPr>
            <a:r>
              <a:rPr lang="pt-BR" sz="2000" spc="-40" dirty="0">
                <a:latin typeface="Garamond"/>
              </a:rPr>
              <a:t>O provedor deve usar as etapas do </a:t>
            </a:r>
            <a:r>
              <a:rPr lang="pt-BR" sz="2000" spc="-40" dirty="0" smtClean="0">
                <a:latin typeface="Garamond"/>
              </a:rPr>
              <a:t>Aconselhamento e </a:t>
            </a:r>
            <a:r>
              <a:rPr lang="pt-BR" sz="2000" spc="-40" dirty="0">
                <a:latin typeface="Garamond"/>
              </a:rPr>
              <a:t>exemplos </a:t>
            </a:r>
            <a:r>
              <a:rPr lang="pt-BR" sz="2000" spc="-40" dirty="0" smtClean="0">
                <a:latin typeface="Garamond"/>
              </a:rPr>
              <a:t>de instruções, </a:t>
            </a:r>
            <a:r>
              <a:rPr lang="pt-BR" sz="2000" spc="-40" dirty="0">
                <a:latin typeface="Garamond"/>
              </a:rPr>
              <a:t>como se estivesse aconselhando um cliente real.</a:t>
            </a:r>
          </a:p>
          <a:p>
            <a:pPr marL="347472" lvl="0" indent="-347472">
              <a:lnSpc>
                <a:spcPts val="2400"/>
              </a:lnSpc>
              <a:spcBef>
                <a:spcPts val="1200"/>
              </a:spcBef>
              <a:buFont typeface="Arial"/>
              <a:buChar char="•"/>
            </a:pPr>
            <a:r>
              <a:rPr lang="pt-BR" sz="2000" spc="-40" dirty="0">
                <a:latin typeface="Garamond"/>
              </a:rPr>
              <a:t>Enquanto praticam, observarei e escolherei uma dupla para encenar. Não direi qual dupla escolhi, então todos devem estar preparados para encenar.</a:t>
            </a:r>
          </a:p>
          <a:p>
            <a:pPr marL="347472" lvl="0" indent="-347472">
              <a:lnSpc>
                <a:spcPts val="2400"/>
              </a:lnSpc>
              <a:spcBef>
                <a:spcPts val="1200"/>
              </a:spcBef>
              <a:buFont typeface="Arial"/>
              <a:buChar char="•"/>
            </a:pPr>
            <a:r>
              <a:rPr lang="pt-BR" sz="2000" i="1" spc="-40" dirty="0">
                <a:latin typeface="Garamond"/>
              </a:rPr>
              <a:t>Vocês terão 15 minutos para trabalhar.</a:t>
            </a:r>
          </a:p>
        </p:txBody>
      </p:sp>
    </p:spTree>
    <p:extLst>
      <p:ext uri="{BB962C8B-B14F-4D97-AF65-F5344CB8AC3E}">
        <p14:creationId xmlns:p14="http://schemas.microsoft.com/office/powerpoint/2010/main" val="290840960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075" y="317500"/>
            <a:ext cx="8810625" cy="858838"/>
          </a:xfrm>
        </p:spPr>
        <p:txBody>
          <a:bodyPr>
            <a:noAutofit/>
          </a:bodyPr>
          <a:lstStyle/>
          <a:p>
            <a:pPr>
              <a:lnSpc>
                <a:spcPct val="70000"/>
              </a:lnSpc>
            </a:pPr>
            <a:r>
              <a:rPr lang="pt-BR" sz="4200" dirty="0"/>
              <a:t>Análise da dramatização do </a:t>
            </a:r>
            <a:r>
              <a:rPr lang="pt-BR" sz="4200" dirty="0" smtClean="0"/>
              <a:t>Aconselhamento 2</a:t>
            </a:r>
            <a:endParaRPr lang="pt-BR" sz="4200" dirty="0"/>
          </a:p>
        </p:txBody>
      </p:sp>
      <p:sp>
        <p:nvSpPr>
          <p:cNvPr id="3" name="Content Placeholder 2"/>
          <p:cNvSpPr>
            <a:spLocks noGrp="1"/>
          </p:cNvSpPr>
          <p:nvPr>
            <p:ph sz="quarter" idx="10"/>
          </p:nvPr>
        </p:nvSpPr>
        <p:spPr>
          <a:xfrm>
            <a:off x="469557" y="1622985"/>
            <a:ext cx="8365524" cy="4889500"/>
          </a:xfrm>
        </p:spPr>
        <p:txBody>
          <a:bodyPr>
            <a:normAutofit/>
          </a:bodyPr>
          <a:lstStyle/>
          <a:p>
            <a:pPr marL="365760" lvl="0" indent="-365760">
              <a:spcBef>
                <a:spcPts val="1800"/>
              </a:spcBef>
            </a:pPr>
            <a:r>
              <a:rPr lang="pt-BR" sz="2400" spc="-40" dirty="0">
                <a:solidFill>
                  <a:schemeClr val="tx1"/>
                </a:solidFill>
              </a:rPr>
              <a:t>O que aprenderam fazendo essas encenações?</a:t>
            </a:r>
          </a:p>
          <a:p>
            <a:pPr marL="365760" lvl="0" indent="-365760">
              <a:spcBef>
                <a:spcPts val="1800"/>
              </a:spcBef>
            </a:pPr>
            <a:r>
              <a:rPr lang="pt-BR" sz="2400" spc="-40" dirty="0">
                <a:solidFill>
                  <a:schemeClr val="tx1"/>
                </a:solidFill>
              </a:rPr>
              <a:t>Quais tipos </a:t>
            </a:r>
            <a:r>
              <a:rPr lang="pt-BR" sz="2400" spc="-40" dirty="0" smtClean="0">
                <a:solidFill>
                  <a:schemeClr val="tx1"/>
                </a:solidFill>
              </a:rPr>
              <a:t>de instruções ou </a:t>
            </a:r>
            <a:r>
              <a:rPr lang="pt-BR" sz="2400" spc="-40" dirty="0">
                <a:solidFill>
                  <a:schemeClr val="tx1"/>
                </a:solidFill>
              </a:rPr>
              <a:t>estratégias funcionaram </a:t>
            </a:r>
            <a:br>
              <a:rPr lang="pt-BR" sz="2400" spc="-40" dirty="0">
                <a:solidFill>
                  <a:schemeClr val="tx1"/>
                </a:solidFill>
              </a:rPr>
            </a:br>
            <a:r>
              <a:rPr lang="pt-BR" sz="2400" spc="-40" dirty="0">
                <a:solidFill>
                  <a:schemeClr val="tx1"/>
                </a:solidFill>
              </a:rPr>
              <a:t>melhor? Por quê?</a:t>
            </a:r>
          </a:p>
          <a:p>
            <a:pPr marL="365760" lvl="0" indent="-365760">
              <a:spcBef>
                <a:spcPts val="1800"/>
              </a:spcBef>
            </a:pPr>
            <a:r>
              <a:rPr lang="pt-BR" sz="2400" spc="-40" dirty="0">
                <a:solidFill>
                  <a:schemeClr val="tx1"/>
                </a:solidFill>
              </a:rPr>
              <a:t>Quais foram os aspectos mais desafiadores do aconselhamento? </a:t>
            </a:r>
            <a:r>
              <a:rPr dirty="0"/>
              <a:t/>
            </a:r>
            <a:br>
              <a:rPr dirty="0"/>
            </a:br>
            <a:r>
              <a:rPr lang="pt-BR" sz="2400" spc="-40" dirty="0">
                <a:solidFill>
                  <a:schemeClr val="tx1"/>
                </a:solidFill>
              </a:rPr>
              <a:t>Por quê?</a:t>
            </a:r>
          </a:p>
          <a:p>
            <a:pPr marL="365760" lvl="0" indent="-365760">
              <a:spcBef>
                <a:spcPts val="1800"/>
              </a:spcBef>
            </a:pPr>
            <a:r>
              <a:rPr lang="pt-BR" sz="2400" spc="-40" dirty="0">
                <a:solidFill>
                  <a:schemeClr val="tx1"/>
                </a:solidFill>
              </a:rPr>
              <a:t>Como vocês poderiam enfrentar os desafios? </a:t>
            </a:r>
          </a:p>
          <a:p>
            <a:pPr marL="365760" lvl="0" indent="-365760">
              <a:spcBef>
                <a:spcPts val="1800"/>
              </a:spcBef>
            </a:pPr>
            <a:r>
              <a:rPr lang="pt-BR" sz="2400" spc="-40" dirty="0">
                <a:solidFill>
                  <a:schemeClr val="tx1"/>
                </a:solidFill>
              </a:rPr>
              <a:t>Quais estratégias usariam?</a:t>
            </a:r>
          </a:p>
          <a:p>
            <a:pPr marL="0" indent="0">
              <a:spcAft>
                <a:spcPts val="1200"/>
              </a:spcAft>
              <a:buNone/>
            </a:pPr>
            <a:endParaRPr lang="pt-BR" sz="2800" dirty="0"/>
          </a:p>
          <a:p>
            <a:pPr marL="0" indent="0">
              <a:spcAft>
                <a:spcPts val="1200"/>
              </a:spcAft>
              <a:buNone/>
            </a:pPr>
            <a:endParaRPr lang="pt-BR" sz="2800" b="1" dirty="0">
              <a:solidFill>
                <a:schemeClr val="tx1"/>
              </a:solidFill>
            </a:endParaRPr>
          </a:p>
        </p:txBody>
      </p:sp>
      <p:sp>
        <p:nvSpPr>
          <p:cNvPr id="6"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145</a:t>
            </a:fld>
            <a:endParaRPr lang="pt-BR" dirty="0"/>
          </a:p>
        </p:txBody>
      </p:sp>
      <p:pic>
        <p:nvPicPr>
          <p:cNvPr id="5" name="Picture 4" descr="noun_group discussion_1223086_000000.png"/>
          <p:cNvPicPr>
            <a:picLocks noChangeAspect="1"/>
          </p:cNvPicPr>
          <p:nvPr/>
        </p:nvPicPr>
        <p:blipFill>
          <a:blip r:embed="rId3">
            <a:alphaModFix amt="35000"/>
            <a:duotone>
              <a:schemeClr val="accent3">
                <a:shade val="45000"/>
                <a:satMod val="135000"/>
              </a:schemeClr>
              <a:prstClr val="white"/>
            </a:duotone>
            <a:extLst>
              <a:ext uri="{BEBA8EAE-BF5A-486C-A8C5-ECC9F3942E4B}">
                <a14:imgProps xmlns:a14="http://schemas.microsoft.com/office/drawing/2010/main">
                  <a14:imgLayer r:embed="rId4">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7432938" y="1629872"/>
            <a:ext cx="1587500" cy="1587500"/>
          </a:xfrm>
          <a:prstGeom prst="rect">
            <a:avLst/>
          </a:prstGeom>
        </p:spPr>
      </p:pic>
    </p:spTree>
    <p:extLst>
      <p:ext uri="{BB962C8B-B14F-4D97-AF65-F5344CB8AC3E}">
        <p14:creationId xmlns:p14="http://schemas.microsoft.com/office/powerpoint/2010/main" val="194148375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4200" dirty="0"/>
              <a:t>ALMOÇO</a:t>
            </a:r>
          </a:p>
        </p:txBody>
      </p:sp>
      <p:pic>
        <p:nvPicPr>
          <p:cNvPr id="4" name="Content Placeholder 3" descr="LUNCH image.png"/>
          <p:cNvPicPr>
            <a:picLocks noGrp="1" noChangeAspect="1"/>
          </p:cNvPicPr>
          <p:nvPr>
            <p:ph sz="quarter" idx="10"/>
          </p:nvPr>
        </p:nvPicPr>
        <p:blipFill>
          <a:blip r:embed="rId3">
            <a:extLst>
              <a:ext uri="{28A0092B-C50C-407E-A947-70E740481C1C}">
                <a14:useLocalDpi xmlns:a14="http://schemas.microsoft.com/office/drawing/2010/main" val="0"/>
              </a:ext>
            </a:extLst>
          </a:blip>
          <a:srcRect l="-34463" r="-34463"/>
          <a:stretch>
            <a:fillRect/>
          </a:stretch>
        </p:blipFill>
        <p:spPr>
          <a:xfrm>
            <a:off x="995399" y="1867309"/>
            <a:ext cx="7000650" cy="4159337"/>
          </a:xfrm>
        </p:spPr>
      </p:pic>
    </p:spTree>
    <p:extLst>
      <p:ext uri="{BB962C8B-B14F-4D97-AF65-F5344CB8AC3E}">
        <p14:creationId xmlns:p14="http://schemas.microsoft.com/office/powerpoint/2010/main" val="322454934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6237"/>
            <a:ext cx="8229600" cy="858838"/>
          </a:xfrm>
        </p:spPr>
        <p:txBody>
          <a:bodyPr>
            <a:normAutofit fontScale="90000"/>
          </a:bodyPr>
          <a:lstStyle/>
          <a:p>
            <a:r>
              <a:rPr lang="pt-BR" sz="4200" dirty="0"/>
              <a:t>Consultas de acompanhamento da PrEP</a:t>
            </a:r>
          </a:p>
        </p:txBody>
      </p:sp>
      <p:sp>
        <p:nvSpPr>
          <p:cNvPr id="3" name="Content Placeholder 2"/>
          <p:cNvSpPr>
            <a:spLocks noGrp="1"/>
          </p:cNvSpPr>
          <p:nvPr>
            <p:ph sz="quarter" idx="10"/>
          </p:nvPr>
        </p:nvSpPr>
        <p:spPr>
          <a:xfrm>
            <a:off x="469557" y="1612341"/>
            <a:ext cx="8229600" cy="4889500"/>
          </a:xfrm>
        </p:spPr>
        <p:txBody>
          <a:bodyPr>
            <a:noAutofit/>
          </a:bodyPr>
          <a:lstStyle/>
          <a:p>
            <a:pPr marL="365760" indent="-365760">
              <a:lnSpc>
                <a:spcPts val="2600"/>
              </a:lnSpc>
              <a:spcBef>
                <a:spcPts val="1800"/>
              </a:spcBef>
            </a:pPr>
            <a:r>
              <a:rPr lang="pt-BR" sz="2400" spc="-40" dirty="0">
                <a:solidFill>
                  <a:schemeClr val="tx1"/>
                </a:solidFill>
              </a:rPr>
              <a:t>Clientes em PrEP precisam de consultas regulares ao provedor de saúde.</a:t>
            </a:r>
          </a:p>
          <a:p>
            <a:pPr marL="365760" indent="-365760">
              <a:lnSpc>
                <a:spcPts val="2600"/>
              </a:lnSpc>
              <a:spcBef>
                <a:spcPts val="1800"/>
              </a:spcBef>
            </a:pPr>
            <a:r>
              <a:rPr lang="pt-BR" sz="2400" spc="-40" dirty="0">
                <a:solidFill>
                  <a:schemeClr val="tx1"/>
                </a:solidFill>
              </a:rPr>
              <a:t>Os programas devem decidir sobre a frequência ideal de consultas para monitorar o uso da </a:t>
            </a:r>
            <a:r>
              <a:rPr lang="pt-BR" sz="2400" spc="-40" dirty="0" err="1">
                <a:solidFill>
                  <a:schemeClr val="tx1"/>
                </a:solidFill>
              </a:rPr>
              <a:t>PrEP.</a:t>
            </a:r>
            <a:r>
              <a:rPr lang="pt-BR" sz="2400" spc="-40" dirty="0">
                <a:solidFill>
                  <a:schemeClr val="tx1"/>
                </a:solidFill>
              </a:rPr>
              <a:t> O cronograma de consultas de acompanhamento sugerido é:</a:t>
            </a:r>
          </a:p>
          <a:p>
            <a:pPr marL="731520" lvl="1" indent="-365760">
              <a:lnSpc>
                <a:spcPts val="2600"/>
              </a:lnSpc>
              <a:spcBef>
                <a:spcPts val="600"/>
              </a:spcBef>
              <a:buFont typeface="Wingdings" panose="05000000000000000000" pitchFamily="2" charset="2"/>
              <a:buChar char="§"/>
            </a:pPr>
            <a:r>
              <a:rPr lang="pt-BR" sz="2400" spc="-40" dirty="0">
                <a:solidFill>
                  <a:schemeClr val="tx1"/>
                </a:solidFill>
              </a:rPr>
              <a:t>Um mês depois de iniciar a </a:t>
            </a:r>
            <a:r>
              <a:rPr lang="pt-BR" sz="2400" spc="-40" dirty="0" err="1">
                <a:solidFill>
                  <a:schemeClr val="tx1"/>
                </a:solidFill>
              </a:rPr>
              <a:t>PrEP.</a:t>
            </a:r>
            <a:endParaRPr lang="pt-BR" sz="2400" spc="-40" dirty="0">
              <a:solidFill>
                <a:schemeClr val="tx1"/>
              </a:solidFill>
            </a:endParaRPr>
          </a:p>
          <a:p>
            <a:pPr marL="731520" lvl="1" indent="-365760">
              <a:lnSpc>
                <a:spcPts val="2600"/>
              </a:lnSpc>
              <a:spcBef>
                <a:spcPts val="600"/>
              </a:spcBef>
              <a:buFont typeface="Wingdings" panose="05000000000000000000" pitchFamily="2" charset="2"/>
              <a:buChar char="§"/>
            </a:pPr>
            <a:r>
              <a:rPr lang="pt-BR" sz="2400" spc="-40" dirty="0">
                <a:solidFill>
                  <a:schemeClr val="tx1"/>
                </a:solidFill>
              </a:rPr>
              <a:t>A cada 3 meses depois disso.</a:t>
            </a:r>
          </a:p>
          <a:p>
            <a:pPr marL="365760" indent="-365760">
              <a:lnSpc>
                <a:spcPts val="2600"/>
              </a:lnSpc>
              <a:spcBef>
                <a:spcPts val="1800"/>
              </a:spcBef>
            </a:pPr>
            <a:r>
              <a:rPr lang="pt-BR" sz="2400" spc="-40" dirty="0">
                <a:solidFill>
                  <a:schemeClr val="tx1"/>
                </a:solidFill>
              </a:rPr>
              <a:t>Fora das consultas regulares de monitoramento, os clientes também devem consultar seus provedores se tiverem eventos adversos, efeitos colaterais ou sinais ou sintomas de IAH.</a:t>
            </a: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147</a:t>
            </a:fld>
            <a:endParaRPr lang="pt-BR" dirty="0"/>
          </a:p>
        </p:txBody>
      </p:sp>
    </p:spTree>
    <p:extLst>
      <p:ext uri="{BB962C8B-B14F-4D97-AF65-F5344CB8AC3E}">
        <p14:creationId xmlns:p14="http://schemas.microsoft.com/office/powerpoint/2010/main" val="278792144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64"/>
            <a:ext cx="8229600" cy="858838"/>
          </a:xfrm>
        </p:spPr>
        <p:txBody>
          <a:bodyPr>
            <a:normAutofit fontScale="90000"/>
          </a:bodyPr>
          <a:lstStyle/>
          <a:p>
            <a:r>
              <a:rPr lang="pt-BR" sz="4200" dirty="0"/>
              <a:t>Aconselhamento de acompanhamento </a:t>
            </a:r>
            <a:r>
              <a:rPr lang="pt-BR" sz="4200" dirty="0" smtClean="0"/>
              <a:t/>
            </a:r>
            <a:br>
              <a:rPr lang="pt-BR" sz="4200" dirty="0" smtClean="0"/>
            </a:br>
            <a:r>
              <a:rPr lang="pt-BR" sz="4200" dirty="0" smtClean="0"/>
              <a:t>da </a:t>
            </a:r>
            <a:r>
              <a:rPr lang="pt-BR" sz="4200" dirty="0"/>
              <a:t>PrEP</a:t>
            </a:r>
          </a:p>
        </p:txBody>
      </p:sp>
      <p:sp>
        <p:nvSpPr>
          <p:cNvPr id="3" name="Content Placeholder 2"/>
          <p:cNvSpPr>
            <a:spLocks noGrp="1"/>
          </p:cNvSpPr>
          <p:nvPr>
            <p:ph sz="quarter" idx="10"/>
          </p:nvPr>
        </p:nvSpPr>
        <p:spPr>
          <a:xfrm>
            <a:off x="469556" y="1478137"/>
            <a:ext cx="8489093" cy="4889500"/>
          </a:xfrm>
        </p:spPr>
        <p:txBody>
          <a:bodyPr>
            <a:normAutofit fontScale="77500" lnSpcReduction="20000"/>
          </a:bodyPr>
          <a:lstStyle/>
          <a:p>
            <a:pPr marL="365760" indent="-365760" algn="ctr">
              <a:spcBef>
                <a:spcPts val="1800"/>
              </a:spcBef>
              <a:spcAft>
                <a:spcPts val="1200"/>
              </a:spcAft>
              <a:buNone/>
            </a:pPr>
            <a:r>
              <a:rPr lang="pt-BR" sz="2400" b="1" spc="-40" dirty="0">
                <a:solidFill>
                  <a:schemeClr val="tx1"/>
                </a:solidFill>
              </a:rPr>
              <a:t>O que discutir durante as sessões</a:t>
            </a:r>
          </a:p>
          <a:p>
            <a:pPr>
              <a:lnSpc>
                <a:spcPts val="2600"/>
              </a:lnSpc>
              <a:spcBef>
                <a:spcPts val="0"/>
              </a:spcBef>
              <a:spcAft>
                <a:spcPts val="1200"/>
              </a:spcAft>
            </a:pPr>
            <a:r>
              <a:rPr lang="pt-BR" sz="2400" spc="-40" dirty="0">
                <a:solidFill>
                  <a:schemeClr val="tx1"/>
                </a:solidFill>
              </a:rPr>
              <a:t>Contexto atual de saúde sexual (por exemplo, comportamentos de saúde sexual e </a:t>
            </a:r>
            <a:br>
              <a:rPr lang="pt-BR" sz="2400" spc="-40" dirty="0">
                <a:solidFill>
                  <a:schemeClr val="tx1"/>
                </a:solidFill>
              </a:rPr>
            </a:br>
            <a:r>
              <a:rPr lang="pt-BR" sz="2400" spc="-40" dirty="0">
                <a:solidFill>
                  <a:schemeClr val="tx1"/>
                </a:solidFill>
              </a:rPr>
              <a:t>uso de drogas).</a:t>
            </a:r>
          </a:p>
          <a:p>
            <a:pPr>
              <a:lnSpc>
                <a:spcPts val="2600"/>
              </a:lnSpc>
              <a:spcBef>
                <a:spcPts val="0"/>
              </a:spcBef>
              <a:spcAft>
                <a:spcPts val="1200"/>
              </a:spcAft>
            </a:pPr>
            <a:r>
              <a:rPr lang="pt-BR" sz="2400" spc="-40" dirty="0">
                <a:solidFill>
                  <a:schemeClr val="tx1"/>
                </a:solidFill>
              </a:rPr>
              <a:t>Estratégias de proteção da saúde sexual fora a PrEP (por exemplo, uso de preservativos).</a:t>
            </a:r>
          </a:p>
          <a:p>
            <a:pPr>
              <a:lnSpc>
                <a:spcPts val="2600"/>
              </a:lnSpc>
              <a:spcBef>
                <a:spcPts val="0"/>
              </a:spcBef>
              <a:spcAft>
                <a:spcPts val="1200"/>
              </a:spcAft>
            </a:pPr>
            <a:r>
              <a:rPr lang="pt-BR" sz="2400" spc="-40" dirty="0">
                <a:solidFill>
                  <a:schemeClr val="tx1"/>
                </a:solidFill>
              </a:rPr>
              <a:t>Avaliação do risco continuado de HIV e necessidade contínua de </a:t>
            </a:r>
            <a:r>
              <a:rPr lang="pt-BR" sz="2400" spc="-40" dirty="0" err="1">
                <a:solidFill>
                  <a:schemeClr val="tx1"/>
                </a:solidFill>
              </a:rPr>
              <a:t>PrEP.</a:t>
            </a:r>
            <a:endParaRPr lang="pt-BR" sz="2400" spc="-40" dirty="0">
              <a:solidFill>
                <a:schemeClr val="tx1"/>
              </a:solidFill>
            </a:endParaRPr>
          </a:p>
          <a:p>
            <a:pPr>
              <a:lnSpc>
                <a:spcPts val="2600"/>
              </a:lnSpc>
              <a:spcBef>
                <a:spcPts val="0"/>
              </a:spcBef>
              <a:spcAft>
                <a:spcPts val="1200"/>
              </a:spcAft>
            </a:pPr>
            <a:r>
              <a:rPr lang="pt-BR" sz="2400" spc="-40" dirty="0">
                <a:solidFill>
                  <a:schemeClr val="tx1"/>
                </a:solidFill>
              </a:rPr>
              <a:t>Intenção de permanecer na </a:t>
            </a:r>
            <a:r>
              <a:rPr lang="pt-BR" sz="2400" spc="-40" dirty="0" err="1">
                <a:solidFill>
                  <a:schemeClr val="tx1"/>
                </a:solidFill>
              </a:rPr>
              <a:t>PrEP.</a:t>
            </a:r>
            <a:endParaRPr lang="pt-BR" sz="2400" spc="-40" dirty="0">
              <a:solidFill>
                <a:schemeClr val="tx1"/>
              </a:solidFill>
            </a:endParaRPr>
          </a:p>
          <a:p>
            <a:pPr>
              <a:lnSpc>
                <a:spcPts val="2600"/>
              </a:lnSpc>
              <a:spcBef>
                <a:spcPts val="0"/>
              </a:spcBef>
              <a:spcAft>
                <a:spcPts val="1200"/>
              </a:spcAft>
            </a:pPr>
            <a:r>
              <a:rPr lang="pt-BR" sz="2400" spc="-40" dirty="0">
                <a:solidFill>
                  <a:schemeClr val="tx1"/>
                </a:solidFill>
              </a:rPr>
              <a:t>Facilitadores e barreiras ao uso da </a:t>
            </a:r>
            <a:r>
              <a:rPr lang="pt-BR" sz="2400" spc="-40" dirty="0" err="1">
                <a:solidFill>
                  <a:schemeClr val="tx1"/>
                </a:solidFill>
              </a:rPr>
              <a:t>PrEP.</a:t>
            </a:r>
            <a:endParaRPr lang="pt-BR" sz="2400" spc="-40" dirty="0">
              <a:solidFill>
                <a:schemeClr val="tx1"/>
              </a:solidFill>
            </a:endParaRPr>
          </a:p>
          <a:p>
            <a:pPr>
              <a:lnSpc>
                <a:spcPts val="2600"/>
              </a:lnSpc>
              <a:spcBef>
                <a:spcPts val="0"/>
              </a:spcBef>
              <a:spcAft>
                <a:spcPts val="1200"/>
              </a:spcAft>
            </a:pPr>
            <a:r>
              <a:rPr lang="pt-BR" sz="2400" spc="-40" dirty="0">
                <a:solidFill>
                  <a:schemeClr val="tx1"/>
                </a:solidFill>
              </a:rPr>
              <a:t>Problemas de adesão. </a:t>
            </a:r>
          </a:p>
          <a:p>
            <a:pPr>
              <a:lnSpc>
                <a:spcPts val="2600"/>
              </a:lnSpc>
              <a:spcBef>
                <a:spcPts val="0"/>
              </a:spcBef>
              <a:spcAft>
                <a:spcPts val="1200"/>
              </a:spcAft>
            </a:pPr>
            <a:r>
              <a:rPr lang="pt-BR" sz="2400" spc="-40" dirty="0">
                <a:solidFill>
                  <a:schemeClr val="tx1"/>
                </a:solidFill>
              </a:rPr>
              <a:t>Estratégias comuns de adesão.</a:t>
            </a:r>
          </a:p>
          <a:p>
            <a:pPr>
              <a:lnSpc>
                <a:spcPts val="2600"/>
              </a:lnSpc>
              <a:spcBef>
                <a:spcPts val="0"/>
              </a:spcBef>
              <a:spcAft>
                <a:spcPts val="1200"/>
              </a:spcAft>
            </a:pPr>
            <a:r>
              <a:rPr lang="pt-BR" sz="2400" spc="-40" dirty="0">
                <a:solidFill>
                  <a:schemeClr val="tx1"/>
                </a:solidFill>
              </a:rPr>
              <a:t>Desafios relacionados à divulgação</a:t>
            </a:r>
            <a:r>
              <a:rPr lang="pt-BR" dirty="0">
                <a:solidFill>
                  <a:schemeClr val="tx1"/>
                </a:solidFill>
              </a:rPr>
              <a:t>. </a:t>
            </a:r>
          </a:p>
          <a:p>
            <a:endParaRPr lang="pt-BR" dirty="0">
              <a:solidFill>
                <a:srgbClr val="1D1DFF"/>
              </a:solidFill>
            </a:endParaRPr>
          </a:p>
          <a:p>
            <a:endParaRPr lang="pt-BR" dirty="0"/>
          </a:p>
        </p:txBody>
      </p:sp>
    </p:spTree>
    <p:extLst>
      <p:ext uri="{BB962C8B-B14F-4D97-AF65-F5344CB8AC3E}">
        <p14:creationId xmlns:p14="http://schemas.microsoft.com/office/powerpoint/2010/main" val="254230490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6970"/>
            <a:ext cx="8229600" cy="858838"/>
          </a:xfrm>
        </p:spPr>
        <p:txBody>
          <a:bodyPr>
            <a:normAutofit fontScale="90000"/>
          </a:bodyPr>
          <a:lstStyle/>
          <a:p>
            <a:r>
              <a:rPr lang="pt-BR" sz="3600" dirty="0"/>
              <a:t>Aconselhamento de acompanhamento da PrEP</a:t>
            </a:r>
            <a:r>
              <a:rPr dirty="0"/>
              <a:t/>
            </a:r>
            <a:br>
              <a:rPr dirty="0"/>
            </a:br>
            <a:r>
              <a:rPr lang="pt-BR" sz="2700" b="0" i="1" dirty="0">
                <a:latin typeface="Garamond" panose="02020404030301010803" pitchFamily="18" charset="0"/>
              </a:rPr>
              <a:t>(continuação)</a:t>
            </a:r>
          </a:p>
        </p:txBody>
      </p:sp>
      <p:sp>
        <p:nvSpPr>
          <p:cNvPr id="3" name="Content Placeholder 2"/>
          <p:cNvSpPr>
            <a:spLocks noGrp="1"/>
          </p:cNvSpPr>
          <p:nvPr>
            <p:ph sz="quarter" idx="10"/>
          </p:nvPr>
        </p:nvSpPr>
        <p:spPr>
          <a:xfrm>
            <a:off x="474209" y="1484745"/>
            <a:ext cx="8703775" cy="4889500"/>
          </a:xfrm>
        </p:spPr>
        <p:txBody>
          <a:bodyPr>
            <a:noAutofit/>
          </a:bodyPr>
          <a:lstStyle/>
          <a:p>
            <a:pPr marL="0" indent="0" algn="ctr">
              <a:spcAft>
                <a:spcPts val="1200"/>
              </a:spcAft>
              <a:buNone/>
            </a:pPr>
            <a:r>
              <a:rPr lang="pt-BR" sz="2400" b="1" spc="-40" dirty="0">
                <a:solidFill>
                  <a:schemeClr val="tx1"/>
                </a:solidFill>
              </a:rPr>
              <a:t>O que discutir durante as sessões</a:t>
            </a:r>
          </a:p>
          <a:p>
            <a:pPr marL="365760" lvl="1" indent="-365760">
              <a:spcBef>
                <a:spcPts val="0"/>
              </a:spcBef>
              <a:spcAft>
                <a:spcPts val="1200"/>
              </a:spcAft>
              <a:buFont typeface="Arial" panose="020B0604020202020204" pitchFamily="34" charset="0"/>
              <a:buChar char="•"/>
              <a:tabLst>
                <a:tab pos="920750" algn="l"/>
              </a:tabLst>
            </a:pPr>
            <a:r>
              <a:rPr lang="pt-BR" sz="2400" spc="-40" dirty="0">
                <a:solidFill>
                  <a:schemeClr val="tx1"/>
                </a:solidFill>
              </a:rPr>
              <a:t>Razões para monitoramento contínuo durante a </a:t>
            </a:r>
            <a:r>
              <a:rPr lang="pt-BR" sz="2400" spc="-40" dirty="0" err="1">
                <a:solidFill>
                  <a:schemeClr val="tx1"/>
                </a:solidFill>
              </a:rPr>
              <a:t>PrEP.</a:t>
            </a:r>
            <a:endParaRPr lang="pt-BR" sz="2400" spc="-40" dirty="0">
              <a:solidFill>
                <a:schemeClr val="tx1"/>
              </a:solidFill>
            </a:endParaRPr>
          </a:p>
          <a:p>
            <a:pPr marL="365760" lvl="1" indent="-365760">
              <a:spcBef>
                <a:spcPts val="0"/>
              </a:spcBef>
              <a:spcAft>
                <a:spcPts val="1200"/>
              </a:spcAft>
              <a:buFont typeface="Arial" panose="020B0604020202020204" pitchFamily="34" charset="0"/>
              <a:buChar char="•"/>
              <a:tabLst>
                <a:tab pos="920750" algn="l"/>
              </a:tabLst>
            </a:pPr>
            <a:r>
              <a:rPr lang="pt-BR" sz="2400" spc="-40" dirty="0">
                <a:solidFill>
                  <a:schemeClr val="tx1"/>
                </a:solidFill>
              </a:rPr>
              <a:t>Requisitos de dosagem para maior proteção. </a:t>
            </a:r>
          </a:p>
          <a:p>
            <a:pPr marL="365760" lvl="1" indent="-365760">
              <a:spcBef>
                <a:spcPts val="0"/>
              </a:spcBef>
              <a:spcAft>
                <a:spcPts val="1200"/>
              </a:spcAft>
              <a:buFont typeface="Arial" panose="020B0604020202020204" pitchFamily="34" charset="0"/>
              <a:buChar char="•"/>
              <a:tabLst>
                <a:tab pos="920750" algn="l"/>
              </a:tabLst>
            </a:pPr>
            <a:r>
              <a:rPr lang="pt-BR" sz="2400" spc="-40" dirty="0">
                <a:solidFill>
                  <a:schemeClr val="tx1"/>
                </a:solidFill>
              </a:rPr>
              <a:t>O que fazer se uma dose for esquecida.</a:t>
            </a:r>
          </a:p>
          <a:p>
            <a:pPr marL="365760" lvl="1" indent="-365760">
              <a:spcBef>
                <a:spcPts val="0"/>
              </a:spcBef>
              <a:spcAft>
                <a:spcPts val="1200"/>
              </a:spcAft>
              <a:buFont typeface="Arial" panose="020B0604020202020204" pitchFamily="34" charset="0"/>
              <a:buChar char="•"/>
              <a:tabLst>
                <a:tab pos="920750" algn="l"/>
              </a:tabLst>
            </a:pPr>
            <a:r>
              <a:rPr lang="pt-BR" sz="2400" spc="-40" dirty="0">
                <a:solidFill>
                  <a:schemeClr val="tx1"/>
                </a:solidFill>
              </a:rPr>
              <a:t>Como reconhecer os sintomas de IAH.</a:t>
            </a:r>
          </a:p>
          <a:p>
            <a:pPr marL="365760" lvl="1" indent="-365760">
              <a:spcBef>
                <a:spcPts val="0"/>
              </a:spcBef>
              <a:spcAft>
                <a:spcPts val="1200"/>
              </a:spcAft>
              <a:buFont typeface="Arial" panose="020B0604020202020204" pitchFamily="34" charset="0"/>
              <a:buChar char="•"/>
              <a:tabLst>
                <a:tab pos="920750" algn="l"/>
              </a:tabLst>
            </a:pPr>
            <a:r>
              <a:rPr lang="pt-BR" sz="2400" spc="-40" dirty="0">
                <a:solidFill>
                  <a:schemeClr val="tx1"/>
                </a:solidFill>
              </a:rPr>
              <a:t>Efeitos colaterais e manejo de efeitos colaterais.</a:t>
            </a:r>
          </a:p>
          <a:p>
            <a:pPr marL="365760" lvl="1" indent="-365760">
              <a:spcBef>
                <a:spcPts val="0"/>
              </a:spcBef>
              <a:spcAft>
                <a:spcPts val="1200"/>
              </a:spcAft>
              <a:buFont typeface="Arial" panose="020B0604020202020204" pitchFamily="34" charset="0"/>
              <a:buChar char="•"/>
              <a:tabLst>
                <a:tab pos="920750" algn="l"/>
              </a:tabLst>
            </a:pPr>
            <a:r>
              <a:rPr lang="pt-BR" sz="2400" spc="-40" dirty="0">
                <a:solidFill>
                  <a:schemeClr val="tx1"/>
                </a:solidFill>
              </a:rPr>
              <a:t>Como descontinuar e reiniciar com segurança a PrEP (se apropriado). </a:t>
            </a: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149</a:t>
            </a:fld>
            <a:endParaRPr lang="pt-BR" dirty="0"/>
          </a:p>
        </p:txBody>
      </p:sp>
    </p:spTree>
    <p:extLst>
      <p:ext uri="{BB962C8B-B14F-4D97-AF65-F5344CB8AC3E}">
        <p14:creationId xmlns:p14="http://schemas.microsoft.com/office/powerpoint/2010/main" val="719167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917"/>
            <a:ext cx="8321040" cy="858838"/>
          </a:xfrm>
        </p:spPr>
        <p:txBody>
          <a:bodyPr>
            <a:normAutofit/>
          </a:bodyPr>
          <a:lstStyle/>
          <a:p>
            <a:r>
              <a:rPr lang="pt-BR" sz="4200" dirty="0"/>
              <a:t>Introdução ao Módulo 1</a:t>
            </a:r>
          </a:p>
        </p:txBody>
      </p:sp>
      <p:sp>
        <p:nvSpPr>
          <p:cNvPr id="3" name="Content Placeholder 2"/>
          <p:cNvSpPr>
            <a:spLocks noGrp="1"/>
          </p:cNvSpPr>
          <p:nvPr>
            <p:ph sz="quarter" idx="10"/>
          </p:nvPr>
        </p:nvSpPr>
        <p:spPr>
          <a:xfrm>
            <a:off x="473265" y="1624571"/>
            <a:ext cx="8412480" cy="4889500"/>
          </a:xfrm>
        </p:spPr>
        <p:txBody>
          <a:bodyPr>
            <a:normAutofit/>
          </a:bodyPr>
          <a:lstStyle/>
          <a:p>
            <a:pPr marL="365760" indent="-365760" defTabSz="137160">
              <a:lnSpc>
                <a:spcPts val="2600"/>
              </a:lnSpc>
              <a:spcBef>
                <a:spcPts val="2400"/>
              </a:spcBef>
            </a:pPr>
            <a:r>
              <a:rPr lang="pt-BR" sz="2400" b="1" spc="-40" dirty="0">
                <a:solidFill>
                  <a:schemeClr val="tx1"/>
                </a:solidFill>
              </a:rPr>
              <a:t>A prevenção do HIV precisa mudar </a:t>
            </a:r>
            <a:r>
              <a:rPr lang="pt-BR" sz="2400" spc="-40" dirty="0">
                <a:solidFill>
                  <a:schemeClr val="tx1"/>
                </a:solidFill>
              </a:rPr>
              <a:t>ao longo da vida.</a:t>
            </a:r>
          </a:p>
          <a:p>
            <a:pPr marL="365760" indent="-365760">
              <a:lnSpc>
                <a:spcPts val="2600"/>
              </a:lnSpc>
              <a:spcBef>
                <a:spcPts val="2400"/>
              </a:spcBef>
            </a:pPr>
            <a:r>
              <a:rPr lang="pt-BR" sz="2400" b="1" spc="-40" dirty="0">
                <a:solidFill>
                  <a:schemeClr val="tx1"/>
                </a:solidFill>
              </a:rPr>
              <a:t>A prevenção combinada é uma mistura </a:t>
            </a:r>
            <a:r>
              <a:rPr lang="pt-BR" sz="2400" spc="-40" dirty="0">
                <a:solidFill>
                  <a:schemeClr val="tx1"/>
                </a:solidFill>
              </a:rPr>
              <a:t>de intervenções biomédicas, comportamentais e estruturais que diminuem o risco de aquisição do HIV.</a:t>
            </a:r>
          </a:p>
          <a:p>
            <a:pPr marL="365760" lvl="1" indent="-365760" defTabSz="137160">
              <a:lnSpc>
                <a:spcPts val="2600"/>
              </a:lnSpc>
              <a:spcBef>
                <a:spcPts val="2400"/>
              </a:spcBef>
              <a:buFont typeface="Arial" panose="020B0604020202020204" pitchFamily="34" charset="0"/>
              <a:buChar char="•"/>
              <a:tabLst>
                <a:tab pos="274320" algn="l"/>
              </a:tabLst>
            </a:pPr>
            <a:r>
              <a:rPr lang="pt-BR" sz="2400" b="1" spc="-40" dirty="0">
                <a:solidFill>
                  <a:schemeClr val="tx1"/>
                </a:solidFill>
              </a:rPr>
              <a:t>Um maior impacto pode advir da combinação de abordagens </a:t>
            </a:r>
            <a:r>
              <a:rPr lang="pt-BR" sz="2400" spc="-40" dirty="0">
                <a:solidFill>
                  <a:schemeClr val="tx1"/>
                </a:solidFill>
              </a:rPr>
              <a:t>do que do uso de apenas intervenções isoladas.</a:t>
            </a:r>
          </a:p>
          <a:p>
            <a:pPr marL="365760" indent="-365760">
              <a:lnSpc>
                <a:spcPts val="2600"/>
              </a:lnSpc>
              <a:spcBef>
                <a:spcPts val="2400"/>
              </a:spcBef>
            </a:pPr>
            <a:r>
              <a:rPr lang="pt-BR" sz="2400" b="1" spc="-40" dirty="0">
                <a:solidFill>
                  <a:schemeClr val="tx1"/>
                </a:solidFill>
              </a:rPr>
              <a:t>Uma ferramenta de prevenção </a:t>
            </a:r>
            <a:r>
              <a:rPr lang="pt-BR" sz="2400" b="1" i="1" spc="-40" dirty="0">
                <a:solidFill>
                  <a:schemeClr val="tx1"/>
                </a:solidFill>
              </a:rPr>
              <a:t>adicional</a:t>
            </a:r>
            <a:r>
              <a:rPr lang="pt-BR" sz="2400" b="1" spc="-40" dirty="0">
                <a:solidFill>
                  <a:schemeClr val="tx1"/>
                </a:solidFill>
              </a:rPr>
              <a:t> importante é fornecida pela PrEP: </a:t>
            </a:r>
            <a:r>
              <a:rPr lang="pt-BR" sz="2400" spc="-40" dirty="0">
                <a:solidFill>
                  <a:schemeClr val="tx1"/>
                </a:solidFill>
              </a:rPr>
              <a:t>usando </a:t>
            </a:r>
            <a:r>
              <a:rPr lang="pt-BR" sz="2400" spc="-40" dirty="0" smtClean="0">
                <a:solidFill>
                  <a:schemeClr val="tx1"/>
                </a:solidFill>
              </a:rPr>
              <a:t>medicamentos antirretrovirais </a:t>
            </a:r>
            <a:r>
              <a:rPr lang="pt-BR" sz="2400" spc="-40" dirty="0">
                <a:solidFill>
                  <a:schemeClr val="tx1"/>
                </a:solidFill>
              </a:rPr>
              <a:t>(ARVs) </a:t>
            </a:r>
            <a:br>
              <a:rPr lang="pt-BR" sz="2400" spc="-40" dirty="0">
                <a:solidFill>
                  <a:schemeClr val="tx1"/>
                </a:solidFill>
              </a:rPr>
            </a:br>
            <a:r>
              <a:rPr lang="pt-BR" sz="2400" spc="-40" dirty="0">
                <a:solidFill>
                  <a:schemeClr val="tx1"/>
                </a:solidFill>
              </a:rPr>
              <a:t>para prevenção.</a:t>
            </a:r>
          </a:p>
        </p:txBody>
      </p:sp>
      <p:sp>
        <p:nvSpPr>
          <p:cNvPr id="4" name="Slide Number Placeholder 3"/>
          <p:cNvSpPr txBox="1">
            <a:spLocks/>
          </p:cNvSpPr>
          <p:nvPr/>
        </p:nvSpPr>
        <p:spPr>
          <a:xfrm>
            <a:off x="6896100" y="636723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15</a:t>
            </a:fld>
            <a:endParaRPr lang="pt-BR" dirty="0"/>
          </a:p>
        </p:txBody>
      </p:sp>
    </p:spTree>
    <p:extLst>
      <p:ext uri="{BB962C8B-B14F-4D97-AF65-F5344CB8AC3E}">
        <p14:creationId xmlns:p14="http://schemas.microsoft.com/office/powerpoint/2010/main" val="388223184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716"/>
            <a:ext cx="8229600" cy="858838"/>
          </a:xfrm>
        </p:spPr>
        <p:txBody>
          <a:bodyPr>
            <a:noAutofit/>
          </a:bodyPr>
          <a:lstStyle/>
          <a:p>
            <a:pPr>
              <a:lnSpc>
                <a:spcPts val="4800"/>
              </a:lnSpc>
            </a:pPr>
            <a:r>
              <a:rPr lang="pt-BR" sz="4200" dirty="0"/>
              <a:t>Procedimentos de consulta de acompanhamento da PrEP</a:t>
            </a:r>
          </a:p>
        </p:txBody>
      </p:sp>
      <p:graphicFrame>
        <p:nvGraphicFramePr>
          <p:cNvPr id="7" name="Table 6"/>
          <p:cNvGraphicFramePr>
            <a:graphicFrameLocks noGrp="1"/>
          </p:cNvGraphicFramePr>
          <p:nvPr>
            <p:extLst>
              <p:ext uri="{D42A27DB-BD31-4B8C-83A1-F6EECF244321}">
                <p14:modId xmlns:p14="http://schemas.microsoft.com/office/powerpoint/2010/main" val="4069286215"/>
              </p:ext>
            </p:extLst>
          </p:nvPr>
        </p:nvGraphicFramePr>
        <p:xfrm>
          <a:off x="361808" y="1427017"/>
          <a:ext cx="8420384" cy="5252720"/>
        </p:xfrm>
        <a:graphic>
          <a:graphicData uri="http://schemas.openxmlformats.org/drawingml/2006/table">
            <a:tbl>
              <a:tblPr firstRow="1" bandRow="1">
                <a:tableStyleId>{B301B821-A1FF-4177-AEE7-76D212191A09}</a:tableStyleId>
              </a:tblPr>
              <a:tblGrid>
                <a:gridCol w="3815727">
                  <a:extLst>
                    <a:ext uri="{9D8B030D-6E8A-4147-A177-3AD203B41FA5}">
                      <a16:colId xmlns:a16="http://schemas.microsoft.com/office/drawing/2014/main" xmlns="" val="20000"/>
                    </a:ext>
                  </a:extLst>
                </a:gridCol>
                <a:gridCol w="4604657">
                  <a:extLst>
                    <a:ext uri="{9D8B030D-6E8A-4147-A177-3AD203B41FA5}">
                      <a16:colId xmlns:a16="http://schemas.microsoft.com/office/drawing/2014/main" xmlns="" val="20001"/>
                    </a:ext>
                  </a:extLst>
                </a:gridCol>
              </a:tblGrid>
              <a:tr h="0">
                <a:tc>
                  <a:txBody>
                    <a:bodyPr/>
                    <a:lstStyle/>
                    <a:p>
                      <a:pPr algn="ctr"/>
                      <a:r>
                        <a:rPr lang="pt-BR" sz="1600" spc="-40" dirty="0">
                          <a:solidFill>
                            <a:schemeClr val="tx1"/>
                          </a:solidFill>
                          <a:latin typeface="+mn-lt"/>
                        </a:rPr>
                        <a:t>Intervenção</a:t>
                      </a:r>
                    </a:p>
                  </a:txBody>
                  <a:tcPr>
                    <a:lnL w="12700" cmpd="sng">
                      <a:noFill/>
                    </a:lnL>
                    <a:lnR w="57150" cap="flat" cmpd="sng" algn="ctr">
                      <a:solidFill>
                        <a:schemeClr val="bg1"/>
                      </a:solidFill>
                      <a:prstDash val="solid"/>
                      <a:round/>
                      <a:headEnd type="none" w="med" len="med"/>
                      <a:tailEnd type="none" w="med" len="med"/>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4D600"/>
                    </a:solidFill>
                  </a:tcPr>
                </a:tc>
                <a:tc>
                  <a:txBody>
                    <a:bodyPr/>
                    <a:lstStyle/>
                    <a:p>
                      <a:pPr algn="ctr"/>
                      <a:r>
                        <a:rPr lang="pt-BR" sz="1600" spc="-40" dirty="0">
                          <a:solidFill>
                            <a:schemeClr val="tx1"/>
                          </a:solidFill>
                          <a:latin typeface="+mn-lt"/>
                        </a:rPr>
                        <a:t>Cronograma após o início da PrEP</a:t>
                      </a:r>
                    </a:p>
                  </a:txBody>
                  <a:tcPr>
                    <a:lnL w="57150" cap="flat" cmpd="sng" algn="ctr">
                      <a:solidFill>
                        <a:schemeClr val="bg1"/>
                      </a:solidFill>
                      <a:prstDash val="solid"/>
                      <a:round/>
                      <a:headEnd type="none" w="med" len="med"/>
                      <a:tailEnd type="none" w="med" len="med"/>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4D600"/>
                    </a:solidFill>
                  </a:tcPr>
                </a:tc>
                <a:extLst>
                  <a:ext uri="{0D108BD9-81ED-4DB2-BD59-A6C34878D82A}">
                    <a16:rowId xmlns:a16="http://schemas.microsoft.com/office/drawing/2014/main" xmlns="" val="10000"/>
                  </a:ext>
                </a:extLst>
              </a:tr>
              <a:tr h="0">
                <a:tc>
                  <a:txBody>
                    <a:bodyPr/>
                    <a:lstStyle/>
                    <a:p>
                      <a:pPr>
                        <a:lnSpc>
                          <a:spcPts val="2600"/>
                        </a:lnSpc>
                      </a:pPr>
                      <a:r>
                        <a:rPr lang="pt-BR" sz="2000" spc="-40" baseline="0" dirty="0">
                          <a:solidFill>
                            <a:schemeClr val="tx1"/>
                          </a:solidFill>
                          <a:latin typeface="Garamond"/>
                        </a:rPr>
                        <a:t>Confirmação do status HIV-negativo</a:t>
                      </a:r>
                      <a:endParaRPr lang="pt-BR" sz="2000" b="1" spc="-40" baseline="0" dirty="0">
                        <a:solidFill>
                          <a:schemeClr val="tx1"/>
                        </a:solidFill>
                        <a:latin typeface="Garamond"/>
                        <a:cs typeface="Garamond"/>
                      </a:endParaRPr>
                    </a:p>
                  </a:txBody>
                  <a:tcPr marL="45720" marR="45720" anchor="ctr">
                    <a:lnL w="12700" cmpd="sng">
                      <a:noFill/>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FFD9"/>
                    </a:solidFill>
                  </a:tcPr>
                </a:tc>
                <a:tc>
                  <a:txBody>
                    <a:bodyPr/>
                    <a:lstStyle/>
                    <a:p>
                      <a:pPr marL="182880" indent="-182880">
                        <a:lnSpc>
                          <a:spcPts val="2600"/>
                        </a:lnSpc>
                        <a:buFont typeface="Arial"/>
                        <a:buChar char="•"/>
                      </a:pPr>
                      <a:r>
                        <a:rPr lang="pt-BR" sz="2000" spc="-40" baseline="0" dirty="0">
                          <a:solidFill>
                            <a:schemeClr val="tx1"/>
                          </a:solidFill>
                          <a:latin typeface="Garamond"/>
                        </a:rPr>
                        <a:t>No acompanhamento de um mês </a:t>
                      </a:r>
                    </a:p>
                    <a:p>
                      <a:pPr marL="182880" indent="-182880">
                        <a:lnSpc>
                          <a:spcPts val="2600"/>
                        </a:lnSpc>
                        <a:buFont typeface="Arial"/>
                        <a:buChar char="•"/>
                      </a:pPr>
                      <a:r>
                        <a:rPr lang="pt-BR" sz="2000" spc="-40" baseline="0" dirty="0">
                          <a:solidFill>
                            <a:schemeClr val="tx1"/>
                          </a:solidFill>
                          <a:latin typeface="Garamond"/>
                        </a:rPr>
                        <a:t>A cada 3 meses.</a:t>
                      </a:r>
                    </a:p>
                  </a:txBody>
                  <a:tcPr marL="45720" marR="45720" anchor="ctr">
                    <a:lnL w="57150" cap="flat" cmpd="sng" algn="ctr">
                      <a:solidFill>
                        <a:schemeClr val="bg1"/>
                      </a:solidFill>
                      <a:prstDash val="solid"/>
                      <a:round/>
                      <a:headEnd type="none" w="med" len="med"/>
                      <a:tailEnd type="none" w="med" len="med"/>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FFD9"/>
                    </a:solidFill>
                  </a:tcPr>
                </a:tc>
                <a:extLst>
                  <a:ext uri="{0D108BD9-81ED-4DB2-BD59-A6C34878D82A}">
                    <a16:rowId xmlns:a16="http://schemas.microsoft.com/office/drawing/2014/main" xmlns="" val="10001"/>
                  </a:ext>
                </a:extLst>
              </a:tr>
              <a:tr h="0">
                <a:tc>
                  <a:txBody>
                    <a:bodyPr/>
                    <a:lstStyle/>
                    <a:p>
                      <a:pPr>
                        <a:lnSpc>
                          <a:spcPts val="2600"/>
                        </a:lnSpc>
                      </a:pPr>
                      <a:r>
                        <a:rPr lang="pt-BR" sz="2000" b="0" spc="-40" baseline="0" dirty="0">
                          <a:solidFill>
                            <a:schemeClr val="tx1"/>
                          </a:solidFill>
                          <a:latin typeface="Garamond"/>
                        </a:rPr>
                        <a:t>Revisar o risco de HIV do cliente</a:t>
                      </a:r>
                    </a:p>
                  </a:txBody>
                  <a:tcPr marL="45720" marR="45720" anchor="ctr">
                    <a:lnL w="12700" cmpd="sng">
                      <a:noFill/>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FFD9"/>
                    </a:solidFill>
                  </a:tcPr>
                </a:tc>
                <a:tc>
                  <a:txBody>
                    <a:bodyPr/>
                    <a:lstStyle/>
                    <a:p>
                      <a:pPr marL="182880" indent="-182880">
                        <a:lnSpc>
                          <a:spcPts val="2600"/>
                        </a:lnSpc>
                        <a:buFont typeface="Arial"/>
                        <a:buChar char="•"/>
                      </a:pPr>
                      <a:r>
                        <a:rPr lang="pt-BR" sz="2000" spc="-40" baseline="0" dirty="0">
                          <a:solidFill>
                            <a:schemeClr val="tx1"/>
                          </a:solidFill>
                          <a:latin typeface="Garamond"/>
                        </a:rPr>
                        <a:t>A cada consulta</a:t>
                      </a:r>
                    </a:p>
                  </a:txBody>
                  <a:tcPr marL="45720" marR="45720" anchor="ctr">
                    <a:lnL w="57150" cap="flat" cmpd="sng" algn="ctr">
                      <a:solidFill>
                        <a:schemeClr val="bg1"/>
                      </a:solidFill>
                      <a:prstDash val="solid"/>
                      <a:round/>
                      <a:headEnd type="none" w="med" len="med"/>
                      <a:tailEnd type="none" w="med" len="med"/>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FFD9"/>
                    </a:solidFill>
                  </a:tcPr>
                </a:tc>
                <a:extLst>
                  <a:ext uri="{0D108BD9-81ED-4DB2-BD59-A6C34878D82A}">
                    <a16:rowId xmlns:a16="http://schemas.microsoft.com/office/drawing/2014/main" xmlns="" val="10006"/>
                  </a:ext>
                </a:extLst>
              </a:tr>
              <a:tr h="0">
                <a:tc>
                  <a:txBody>
                    <a:bodyPr/>
                    <a:lstStyle/>
                    <a:p>
                      <a:pPr>
                        <a:lnSpc>
                          <a:spcPts val="2600"/>
                        </a:lnSpc>
                      </a:pPr>
                      <a:r>
                        <a:rPr lang="pt-BR" sz="2000" spc="-40" baseline="0" dirty="0">
                          <a:solidFill>
                            <a:schemeClr val="tx1"/>
                          </a:solidFill>
                          <a:latin typeface="Garamond"/>
                        </a:rPr>
                        <a:t>Abordar efeitos colaterais</a:t>
                      </a:r>
                      <a:endParaRPr lang="pt-BR" sz="2000" b="1" spc="-40" baseline="0" dirty="0">
                        <a:solidFill>
                          <a:schemeClr val="tx1"/>
                        </a:solidFill>
                        <a:latin typeface="Garamond"/>
                        <a:cs typeface="Garamond"/>
                      </a:endParaRPr>
                    </a:p>
                  </a:txBody>
                  <a:tcPr marL="45720" marR="45720" anchor="ctr">
                    <a:lnL w="12700" cmpd="sng">
                      <a:noFill/>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FFD9"/>
                    </a:solidFill>
                  </a:tcPr>
                </a:tc>
                <a:tc>
                  <a:txBody>
                    <a:bodyPr/>
                    <a:lstStyle/>
                    <a:p>
                      <a:pPr marL="182880" indent="-182880">
                        <a:lnSpc>
                          <a:spcPts val="2600"/>
                        </a:lnSpc>
                        <a:buFont typeface="Arial"/>
                        <a:buChar char="•"/>
                      </a:pPr>
                      <a:r>
                        <a:rPr lang="pt-BR" sz="2000" spc="-40" baseline="0" dirty="0">
                          <a:solidFill>
                            <a:schemeClr val="tx1"/>
                          </a:solidFill>
                          <a:latin typeface="Garamond"/>
                        </a:rPr>
                        <a:t>A cada consulta</a:t>
                      </a:r>
                    </a:p>
                  </a:txBody>
                  <a:tcPr marL="45720" marR="45720" anchor="ctr">
                    <a:lnL w="57150" cap="flat" cmpd="sng" algn="ctr">
                      <a:solidFill>
                        <a:schemeClr val="bg1"/>
                      </a:solidFill>
                      <a:prstDash val="solid"/>
                      <a:round/>
                      <a:headEnd type="none" w="med" len="med"/>
                      <a:tailEnd type="none" w="med" len="med"/>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FFD9"/>
                    </a:solidFill>
                  </a:tcPr>
                </a:tc>
                <a:extLst>
                  <a:ext uri="{0D108BD9-81ED-4DB2-BD59-A6C34878D82A}">
                    <a16:rowId xmlns:a16="http://schemas.microsoft.com/office/drawing/2014/main" xmlns="" val="10002"/>
                  </a:ext>
                </a:extLst>
              </a:tr>
              <a:tr h="0">
                <a:tc>
                  <a:txBody>
                    <a:bodyPr/>
                    <a:lstStyle/>
                    <a:p>
                      <a:pPr>
                        <a:lnSpc>
                          <a:spcPts val="2600"/>
                        </a:lnSpc>
                      </a:pPr>
                      <a:r>
                        <a:rPr lang="pt-BR" sz="2000" spc="-40" baseline="0" dirty="0">
                          <a:solidFill>
                            <a:schemeClr val="tx1"/>
                          </a:solidFill>
                          <a:latin typeface="Garamond"/>
                        </a:rPr>
                        <a:t>Breve aconselhamento de adesão</a:t>
                      </a:r>
                      <a:endParaRPr lang="pt-BR" sz="2000" b="1" spc="-40" baseline="0" dirty="0">
                        <a:solidFill>
                          <a:schemeClr val="tx1"/>
                        </a:solidFill>
                        <a:latin typeface="Garamond"/>
                        <a:cs typeface="Garamond"/>
                      </a:endParaRPr>
                    </a:p>
                  </a:txBody>
                  <a:tcPr marL="45720" marR="45720" anchor="ctr">
                    <a:lnL w="12700" cmpd="sng">
                      <a:noFill/>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FFD9"/>
                    </a:solidFill>
                  </a:tcPr>
                </a:tc>
                <a:tc>
                  <a:txBody>
                    <a:bodyPr/>
                    <a:lstStyle/>
                    <a:p>
                      <a:pPr marL="182880" marR="0" indent="-182880" algn="l" defTabSz="914400" rtl="0" eaLnBrk="1" fontAlgn="auto" latinLnBrk="0" hangingPunct="1">
                        <a:lnSpc>
                          <a:spcPts val="2600"/>
                        </a:lnSpc>
                        <a:spcBef>
                          <a:spcPts val="0"/>
                        </a:spcBef>
                        <a:spcAft>
                          <a:spcPts val="0"/>
                        </a:spcAft>
                        <a:buClrTx/>
                        <a:buSzTx/>
                        <a:buFont typeface="Arial"/>
                        <a:buChar char="•"/>
                        <a:tabLst/>
                        <a:defRPr/>
                      </a:pPr>
                      <a:r>
                        <a:rPr lang="pt-BR" sz="2000" spc="-40" baseline="0" dirty="0">
                          <a:solidFill>
                            <a:schemeClr val="tx1"/>
                          </a:solidFill>
                          <a:latin typeface="Garamond"/>
                        </a:rPr>
                        <a:t>A cada consulta</a:t>
                      </a:r>
                    </a:p>
                  </a:txBody>
                  <a:tcPr marL="45720" marR="45720" anchor="ctr">
                    <a:lnL w="57150" cap="flat" cmpd="sng" algn="ctr">
                      <a:solidFill>
                        <a:schemeClr val="bg1"/>
                      </a:solidFill>
                      <a:prstDash val="solid"/>
                      <a:round/>
                      <a:headEnd type="none" w="med" len="med"/>
                      <a:tailEnd type="none" w="med" len="med"/>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FFD9"/>
                    </a:solidFill>
                  </a:tcPr>
                </a:tc>
                <a:extLst>
                  <a:ext uri="{0D108BD9-81ED-4DB2-BD59-A6C34878D82A}">
                    <a16:rowId xmlns:a16="http://schemas.microsoft.com/office/drawing/2014/main" xmlns="" val="10003"/>
                  </a:ext>
                </a:extLst>
              </a:tr>
              <a:tr h="0">
                <a:tc>
                  <a:txBody>
                    <a:bodyPr/>
                    <a:lstStyle/>
                    <a:p>
                      <a:pPr>
                        <a:lnSpc>
                          <a:spcPts val="2600"/>
                        </a:lnSpc>
                      </a:pPr>
                      <a:r>
                        <a:rPr lang="pt-BR" sz="2000" kern="1200" spc="-40" baseline="0" dirty="0">
                          <a:solidFill>
                            <a:schemeClr val="tx1"/>
                          </a:solidFill>
                          <a:latin typeface="Garamond"/>
                          <a:ea typeface="+mn-ea"/>
                          <a:cs typeface="+mn-cs"/>
                        </a:rPr>
                        <a:t>Clearance</a:t>
                      </a:r>
                      <a:r>
                        <a:rPr lang="pt-BR" sz="2000" spc="-40" baseline="0" dirty="0">
                          <a:solidFill>
                            <a:schemeClr val="tx1"/>
                          </a:solidFill>
                          <a:latin typeface="Garamond"/>
                        </a:rPr>
                        <a:t> de creatinina estimado</a:t>
                      </a:r>
                      <a:endParaRPr lang="pt-BR" sz="2000" b="1" spc="-40" baseline="0" dirty="0">
                        <a:solidFill>
                          <a:schemeClr val="tx1"/>
                        </a:solidFill>
                        <a:latin typeface="Garamond"/>
                        <a:cs typeface="Garamond"/>
                      </a:endParaRPr>
                    </a:p>
                  </a:txBody>
                  <a:tcPr marL="45720" marR="45720">
                    <a:lnL w="12700" cmpd="sng">
                      <a:noFill/>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FFD9"/>
                    </a:solidFill>
                  </a:tcPr>
                </a:tc>
                <a:tc>
                  <a:txBody>
                    <a:bodyPr/>
                    <a:lstStyle/>
                    <a:p>
                      <a:pPr marL="182880" indent="-182880">
                        <a:lnSpc>
                          <a:spcPts val="2600"/>
                        </a:lnSpc>
                        <a:buFont typeface="Arial"/>
                        <a:buChar char="•"/>
                      </a:pPr>
                      <a:r>
                        <a:rPr lang="pt-BR" sz="2000" spc="-40" baseline="0" dirty="0">
                          <a:solidFill>
                            <a:schemeClr val="tx1"/>
                          </a:solidFill>
                          <a:latin typeface="Garamond"/>
                        </a:rPr>
                        <a:t>Pelo menos a cada 6 meses, ou mais frequentemente se houver histórico de condições que afetam o rim, como diabetes ou hipertensão</a:t>
                      </a:r>
                    </a:p>
                  </a:txBody>
                  <a:tcPr marL="45720" marR="45720" anchor="ctr">
                    <a:lnL w="57150" cap="flat" cmpd="sng" algn="ctr">
                      <a:solidFill>
                        <a:schemeClr val="bg1"/>
                      </a:solidFill>
                      <a:prstDash val="solid"/>
                      <a:round/>
                      <a:headEnd type="none" w="med" len="med"/>
                      <a:tailEnd type="none" w="med" len="med"/>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FFD9"/>
                    </a:solidFill>
                  </a:tcPr>
                </a:tc>
                <a:extLst>
                  <a:ext uri="{0D108BD9-81ED-4DB2-BD59-A6C34878D82A}">
                    <a16:rowId xmlns:a16="http://schemas.microsoft.com/office/drawing/2014/main" xmlns="" val="10004"/>
                  </a:ext>
                </a:extLst>
              </a:tr>
              <a:tr h="0">
                <a:tc gridSpan="2">
                  <a:txBody>
                    <a:bodyPr/>
                    <a:lstStyle/>
                    <a:p>
                      <a:pPr marL="182880" indent="-182880">
                        <a:lnSpc>
                          <a:spcPts val="2600"/>
                        </a:lnSpc>
                        <a:spcAft>
                          <a:spcPts val="600"/>
                        </a:spcAft>
                        <a:buFont typeface="Arial"/>
                        <a:buChar char="•"/>
                      </a:pPr>
                      <a:r>
                        <a:rPr lang="pt-BR" sz="2000" spc="-40" baseline="0" dirty="0">
                          <a:solidFill>
                            <a:schemeClr val="tx1"/>
                          </a:solidFill>
                          <a:latin typeface="Garamond"/>
                        </a:rPr>
                        <a:t>Forneça triagem de </a:t>
                      </a:r>
                      <a:r>
                        <a:rPr lang="pt-BR" sz="2000" spc="-40" baseline="0" dirty="0" smtClean="0">
                          <a:solidFill>
                            <a:schemeClr val="tx1"/>
                          </a:solidFill>
                          <a:latin typeface="Garamond"/>
                        </a:rPr>
                        <a:t>ISTs</a:t>
                      </a:r>
                      <a:r>
                        <a:rPr lang="pt-BR" sz="2000" spc="-40" baseline="0" dirty="0">
                          <a:solidFill>
                            <a:schemeClr val="tx1"/>
                          </a:solidFill>
                          <a:latin typeface="Garamond"/>
                        </a:rPr>
                        <a:t>, preservativos e contracepção, conforme necessário.</a:t>
                      </a:r>
                    </a:p>
                    <a:p>
                      <a:pPr marL="182880" indent="-182880">
                        <a:lnSpc>
                          <a:spcPts val="2600"/>
                        </a:lnSpc>
                        <a:buFont typeface="Arial"/>
                        <a:buChar char="•"/>
                      </a:pPr>
                      <a:r>
                        <a:rPr lang="pt-BR" sz="2000" spc="-40" baseline="0" dirty="0">
                          <a:solidFill>
                            <a:schemeClr val="tx1"/>
                          </a:solidFill>
                          <a:latin typeface="Garamond"/>
                        </a:rPr>
                        <a:t>Aconselhe os clientes sobre os sintomas de IAH e aconselhe-os a voltar o quanto antes para avaliação se esses sintomas ocorrerem.</a:t>
                      </a:r>
                      <a:r>
                        <a:rPr sz="1600" dirty="0"/>
                        <a:t/>
                      </a:r>
                      <a:br>
                        <a:rPr sz="1600" dirty="0"/>
                      </a:br>
                      <a:endParaRPr lang="pt-BR" sz="2000" spc="-40" baseline="0" dirty="0">
                        <a:solidFill>
                          <a:schemeClr val="tx1"/>
                        </a:solidFill>
                        <a:latin typeface="Garamond"/>
                        <a:cs typeface="Garamond"/>
                      </a:endParaRPr>
                    </a:p>
                  </a:txBody>
                  <a:tcPr marL="45720" marR="45720" anchor="ctr">
                    <a:lnL w="12700" cmpd="sng">
                      <a:noFill/>
                    </a:lnL>
                    <a:lnR w="12700" cmpd="sng">
                      <a:noFill/>
                    </a:lnR>
                    <a:lnT w="571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3FFD9"/>
                    </a:solidFill>
                  </a:tcPr>
                </a:tc>
                <a:tc hMerge="1">
                  <a:txBody>
                    <a:bodyPr/>
                    <a:lstStyle/>
                    <a:p>
                      <a:endParaRPr lang="en-US" dirty="0"/>
                    </a:p>
                  </a:txBody>
                  <a:tcPr/>
                </a:tc>
                <a:extLst>
                  <a:ext uri="{0D108BD9-81ED-4DB2-BD59-A6C34878D82A}">
                    <a16:rowId xmlns:a16="http://schemas.microsoft.com/office/drawing/2014/main" xmlns="" val="10005"/>
                  </a:ext>
                </a:extLst>
              </a:tr>
            </a:tbl>
          </a:graphicData>
        </a:graphic>
      </p:graphicFrame>
      <p:sp>
        <p:nvSpPr>
          <p:cNvPr id="6"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150</a:t>
            </a:fld>
            <a:endParaRPr lang="pt-BR" dirty="0"/>
          </a:p>
        </p:txBody>
      </p:sp>
    </p:spTree>
    <p:extLst>
      <p:ext uri="{BB962C8B-B14F-4D97-AF65-F5344CB8AC3E}">
        <p14:creationId xmlns:p14="http://schemas.microsoft.com/office/powerpoint/2010/main" val="43880602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793"/>
            <a:ext cx="9144000" cy="858838"/>
          </a:xfrm>
        </p:spPr>
        <p:txBody>
          <a:bodyPr lIns="0" rIns="0">
            <a:noAutofit/>
          </a:bodyPr>
          <a:lstStyle/>
          <a:p>
            <a:pPr>
              <a:lnSpc>
                <a:spcPts val="4800"/>
              </a:lnSpc>
            </a:pPr>
            <a:r>
              <a:rPr lang="pt-BR" sz="4200" spc="-80" dirty="0"/>
              <a:t>Checklist do provedor para as consultas </a:t>
            </a:r>
            <a:br>
              <a:rPr lang="pt-BR" sz="4200" spc="-80" dirty="0"/>
            </a:br>
            <a:r>
              <a:rPr lang="pt-BR" sz="4200" spc="-80" dirty="0"/>
              <a:t>de acompanhamento da PrEP</a:t>
            </a:r>
          </a:p>
        </p:txBody>
      </p:sp>
      <p:pic>
        <p:nvPicPr>
          <p:cNvPr id="5" name="Picture 4">
            <a:extLst>
              <a:ext uri="{FF2B5EF4-FFF2-40B4-BE49-F238E27FC236}">
                <a16:creationId xmlns:a16="http://schemas.microsoft.com/office/drawing/2014/main" xmlns="" id="{9514ADF4-E1E5-43A3-BFC5-25459B1C70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7422" y="1716833"/>
            <a:ext cx="6027127" cy="47824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1152838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811"/>
            <a:ext cx="8229600" cy="858838"/>
          </a:xfrm>
        </p:spPr>
        <p:txBody>
          <a:bodyPr>
            <a:normAutofit/>
          </a:bodyPr>
          <a:lstStyle/>
          <a:p>
            <a:r>
              <a:rPr lang="pt-BR" sz="4200" dirty="0"/>
              <a:t>Repetir o teste de HIV </a:t>
            </a:r>
          </a:p>
        </p:txBody>
      </p:sp>
      <p:sp>
        <p:nvSpPr>
          <p:cNvPr id="3" name="Content Placeholder 2"/>
          <p:cNvSpPr>
            <a:spLocks noGrp="1"/>
          </p:cNvSpPr>
          <p:nvPr>
            <p:ph sz="quarter" idx="10"/>
          </p:nvPr>
        </p:nvSpPr>
        <p:spPr>
          <a:xfrm>
            <a:off x="457200" y="1610628"/>
            <a:ext cx="8229600" cy="4889500"/>
          </a:xfrm>
        </p:spPr>
        <p:txBody>
          <a:bodyPr>
            <a:noAutofit/>
          </a:bodyPr>
          <a:lstStyle/>
          <a:p>
            <a:pPr marL="365760" indent="-365760">
              <a:spcBef>
                <a:spcPts val="1200"/>
              </a:spcBef>
            </a:pPr>
            <a:r>
              <a:rPr lang="pt-BR" sz="2400" spc="-40" dirty="0">
                <a:solidFill>
                  <a:schemeClr val="tx1"/>
                </a:solidFill>
              </a:rPr>
              <a:t>Repetir o teste de HIV é necessário para informar as decisões sobre se deve continuar ou descontinuar a </a:t>
            </a:r>
            <a:r>
              <a:rPr lang="pt-BR" sz="2400" spc="-40" dirty="0" err="1">
                <a:solidFill>
                  <a:schemeClr val="tx1"/>
                </a:solidFill>
              </a:rPr>
              <a:t>PrEP.</a:t>
            </a:r>
            <a:endParaRPr lang="pt-BR" sz="2400" spc="-40" dirty="0">
              <a:solidFill>
                <a:schemeClr val="tx1"/>
              </a:solidFill>
            </a:endParaRPr>
          </a:p>
          <a:p>
            <a:pPr marL="365760" indent="-365760">
              <a:spcBef>
                <a:spcPts val="1200"/>
              </a:spcBef>
            </a:pPr>
            <a:r>
              <a:rPr lang="pt-BR" sz="2400" spc="-40" dirty="0">
                <a:solidFill>
                  <a:schemeClr val="tx1"/>
                </a:solidFill>
              </a:rPr>
              <a:t>Repita o teste de HIV usando diretrizes nacionais</a:t>
            </a:r>
          </a:p>
          <a:p>
            <a:pPr marL="731520" lvl="1" indent="-365760">
              <a:spcBef>
                <a:spcPts val="0"/>
              </a:spcBef>
              <a:buFont typeface="Wingdings" panose="05000000000000000000" pitchFamily="2" charset="2"/>
              <a:buChar char="§"/>
            </a:pPr>
            <a:r>
              <a:rPr lang="pt-BR" sz="2400" spc="-40" dirty="0">
                <a:solidFill>
                  <a:schemeClr val="tx1"/>
                </a:solidFill>
              </a:rPr>
              <a:t>1 mês depois de iniciar a </a:t>
            </a:r>
            <a:r>
              <a:rPr lang="pt-BR" sz="2400" spc="-40" dirty="0" err="1">
                <a:solidFill>
                  <a:schemeClr val="tx1"/>
                </a:solidFill>
              </a:rPr>
              <a:t>PrEP.</a:t>
            </a:r>
            <a:endParaRPr lang="pt-BR" sz="2400" spc="-40" dirty="0">
              <a:solidFill>
                <a:schemeClr val="tx1"/>
              </a:solidFill>
            </a:endParaRPr>
          </a:p>
          <a:p>
            <a:pPr marL="731520" lvl="1" indent="-365760">
              <a:spcBef>
                <a:spcPts val="0"/>
              </a:spcBef>
              <a:buFont typeface="Wingdings" panose="05000000000000000000" pitchFamily="2" charset="2"/>
              <a:buChar char="§"/>
            </a:pPr>
            <a:r>
              <a:rPr lang="pt-BR" sz="2400" spc="-40" dirty="0">
                <a:solidFill>
                  <a:schemeClr val="tx1"/>
                </a:solidFill>
              </a:rPr>
              <a:t>A cada 3 meses depois disso.</a:t>
            </a:r>
          </a:p>
          <a:p>
            <a:pPr marL="365760" indent="-365760">
              <a:spcBef>
                <a:spcPts val="1200"/>
              </a:spcBef>
            </a:pPr>
            <a:r>
              <a:rPr lang="pt-BR" sz="2400" spc="-40" dirty="0">
                <a:solidFill>
                  <a:schemeClr val="tx1"/>
                </a:solidFill>
              </a:rPr>
              <a:t>Lembre-se da limitação dos testes sorológicos durante a IAH no período de “janela” entre a infecção pelo HIV até a detecção de anticorpos.</a:t>
            </a:r>
          </a:p>
          <a:p>
            <a:pPr marL="365760" indent="-365760">
              <a:spcBef>
                <a:spcPts val="1200"/>
              </a:spcBef>
            </a:pPr>
            <a:r>
              <a:rPr lang="pt-BR" sz="2400" spc="-40" dirty="0">
                <a:solidFill>
                  <a:schemeClr val="tx1"/>
                </a:solidFill>
              </a:rPr>
              <a:t>Não se esqueça de que a exposição aos ARVs pode diminuir a sensibilidade dos testes sorológicos.</a:t>
            </a:r>
          </a:p>
          <a:p>
            <a:pPr marL="365760" indent="-365760">
              <a:spcBef>
                <a:spcPts val="1200"/>
              </a:spcBef>
            </a:pPr>
            <a:r>
              <a:rPr lang="pt-BR" sz="2400" spc="-40" dirty="0">
                <a:solidFill>
                  <a:schemeClr val="tx1"/>
                </a:solidFill>
              </a:rPr>
              <a:t>Pare a PrEP em caso de suspeita de IAH.</a:t>
            </a: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152</a:t>
            </a:fld>
            <a:endParaRPr lang="pt-BR" dirty="0"/>
          </a:p>
        </p:txBody>
      </p:sp>
    </p:spTree>
    <p:extLst>
      <p:ext uri="{BB962C8B-B14F-4D97-AF65-F5344CB8AC3E}">
        <p14:creationId xmlns:p14="http://schemas.microsoft.com/office/powerpoint/2010/main" val="46449732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7988"/>
            <a:ext cx="9144000" cy="858838"/>
          </a:xfrm>
        </p:spPr>
        <p:txBody>
          <a:bodyPr>
            <a:noAutofit/>
          </a:bodyPr>
          <a:lstStyle/>
          <a:p>
            <a:pPr>
              <a:lnSpc>
                <a:spcPts val="4800"/>
              </a:lnSpc>
            </a:pPr>
            <a:r>
              <a:rPr lang="pt-BR" sz="4200" dirty="0"/>
              <a:t>Checklist do provedor para risco substancial</a:t>
            </a:r>
          </a:p>
        </p:txBody>
      </p:sp>
      <p:sp>
        <p:nvSpPr>
          <p:cNvPr id="3" name="Rectangle 2">
            <a:extLst>
              <a:ext uri="{FF2B5EF4-FFF2-40B4-BE49-F238E27FC236}">
                <a16:creationId xmlns:a16="http://schemas.microsoft.com/office/drawing/2014/main" xmlns="" id="{14A69687-965B-43E5-86B8-446269F07CCB}"/>
              </a:ext>
            </a:extLst>
          </p:cNvPr>
          <p:cNvSpPr/>
          <p:nvPr/>
        </p:nvSpPr>
        <p:spPr>
          <a:xfrm>
            <a:off x="864973" y="5967305"/>
            <a:ext cx="7278130" cy="707886"/>
          </a:xfrm>
          <a:prstGeom prst="rect">
            <a:avLst/>
          </a:prstGeom>
        </p:spPr>
        <p:txBody>
          <a:bodyPr wrap="square">
            <a:spAutoFit/>
          </a:bodyPr>
          <a:lstStyle/>
          <a:p>
            <a:pPr lvl="0"/>
            <a:r>
              <a:rPr lang="pt-BR" sz="2000" spc="-40" dirty="0">
                <a:latin typeface="Garamond" panose="02020404030301010803" pitchFamily="18" charset="0"/>
              </a:rPr>
              <a:t>Vocês usarão esse checklist durante cada consulta de acompanhamento para avaliar o risco substancial de infecção pelo HIV.</a:t>
            </a:r>
          </a:p>
        </p:txBody>
      </p:sp>
      <p:pic>
        <p:nvPicPr>
          <p:cNvPr id="5" name="Picture 4">
            <a:extLst>
              <a:ext uri="{FF2B5EF4-FFF2-40B4-BE49-F238E27FC236}">
                <a16:creationId xmlns:a16="http://schemas.microsoft.com/office/drawing/2014/main" xmlns="" id="{3E09E5C6-8104-4497-A215-6E82BB2BE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9493" y="1460664"/>
            <a:ext cx="5729090" cy="45066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9064623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2400"/>
            <a:ext cx="8229600" cy="858838"/>
          </a:xfrm>
        </p:spPr>
        <p:txBody>
          <a:bodyPr>
            <a:normAutofit/>
          </a:bodyPr>
          <a:lstStyle/>
          <a:p>
            <a:r>
              <a:rPr lang="pt-BR" sz="4200" dirty="0"/>
              <a:t>Avaliando a adesão à PrEP </a:t>
            </a:r>
          </a:p>
        </p:txBody>
      </p:sp>
      <p:sp>
        <p:nvSpPr>
          <p:cNvPr id="3" name="Content Placeholder 2"/>
          <p:cNvSpPr>
            <a:spLocks noGrp="1"/>
          </p:cNvSpPr>
          <p:nvPr>
            <p:ph sz="quarter" idx="10"/>
          </p:nvPr>
        </p:nvSpPr>
        <p:spPr>
          <a:xfrm>
            <a:off x="457200" y="1622981"/>
            <a:ext cx="8229600" cy="4889500"/>
          </a:xfrm>
        </p:spPr>
        <p:txBody>
          <a:bodyPr/>
          <a:lstStyle/>
          <a:p>
            <a:pPr marL="365760" indent="-365760">
              <a:lnSpc>
                <a:spcPts val="2600"/>
              </a:lnSpc>
              <a:spcBef>
                <a:spcPts val="1800"/>
              </a:spcBef>
            </a:pPr>
            <a:r>
              <a:rPr lang="pt-BR" sz="2400" spc="-40" dirty="0">
                <a:solidFill>
                  <a:schemeClr val="tx1"/>
                </a:solidFill>
              </a:rPr>
              <a:t>Monitorar o uso e a adesão à PrEP é importante.</a:t>
            </a:r>
          </a:p>
          <a:p>
            <a:pPr marL="365760" indent="-365760">
              <a:lnSpc>
                <a:spcPts val="2600"/>
              </a:lnSpc>
              <a:spcBef>
                <a:spcPts val="1800"/>
              </a:spcBef>
            </a:pPr>
            <a:r>
              <a:rPr lang="pt-BR" sz="2400" spc="-40" dirty="0">
                <a:solidFill>
                  <a:schemeClr val="tx1"/>
                </a:solidFill>
              </a:rPr>
              <a:t>É essencial que o monitoramento seja feito de maneira aberta e sem julgamentos.</a:t>
            </a:r>
          </a:p>
          <a:p>
            <a:pPr marL="365760" indent="-365760">
              <a:lnSpc>
                <a:spcPts val="2600"/>
              </a:lnSpc>
              <a:spcBef>
                <a:spcPts val="1800"/>
              </a:spcBef>
            </a:pPr>
            <a:r>
              <a:rPr lang="pt-BR" sz="2400" spc="-40" dirty="0">
                <a:solidFill>
                  <a:schemeClr val="tx1"/>
                </a:solidFill>
              </a:rPr>
              <a:t>Uma avaliação neutra</a:t>
            </a:r>
            <a:r>
              <a:rPr lang="pt-BR" dirty="0"/>
              <a:t> </a:t>
            </a:r>
            <a:r>
              <a:rPr lang="pt-BR" sz="2400" spc="-40" dirty="0">
                <a:solidFill>
                  <a:schemeClr val="tx1"/>
                </a:solidFill>
              </a:rPr>
              <a:t>da adesão permite uma discussão construtiva que pode ajudar o cliente a encontrar soluções para os desafios de adesão. </a:t>
            </a:r>
          </a:p>
          <a:p>
            <a:endParaRPr lang="pt-BR" dirty="0"/>
          </a:p>
        </p:txBody>
      </p:sp>
    </p:spTree>
    <p:extLst>
      <p:ext uri="{BB962C8B-B14F-4D97-AF65-F5344CB8AC3E}">
        <p14:creationId xmlns:p14="http://schemas.microsoft.com/office/powerpoint/2010/main" val="193972539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073"/>
            <a:ext cx="8229600" cy="858838"/>
          </a:xfrm>
        </p:spPr>
        <p:txBody>
          <a:bodyPr>
            <a:normAutofit fontScale="90000"/>
          </a:bodyPr>
          <a:lstStyle/>
          <a:p>
            <a:r>
              <a:rPr lang="pt-BR" sz="4200" dirty="0"/>
              <a:t>Avaliando a adesão à PrEP </a:t>
            </a:r>
            <a:r>
              <a:rPr dirty="0"/>
              <a:t/>
            </a:r>
            <a:br>
              <a:rPr dirty="0"/>
            </a:br>
            <a:r>
              <a:rPr lang="pt-BR" sz="2400" b="0" i="1" spc="-100" dirty="0">
                <a:latin typeface="Garamond" panose="02020404030301010803" pitchFamily="18" charset="0"/>
              </a:rPr>
              <a:t>(continuação)</a:t>
            </a:r>
          </a:p>
        </p:txBody>
      </p:sp>
      <p:sp>
        <p:nvSpPr>
          <p:cNvPr id="3" name="Content Placeholder 2"/>
          <p:cNvSpPr>
            <a:spLocks noGrp="1"/>
          </p:cNvSpPr>
          <p:nvPr>
            <p:ph sz="quarter" idx="10"/>
          </p:nvPr>
        </p:nvSpPr>
        <p:spPr>
          <a:xfrm>
            <a:off x="457200" y="1617236"/>
            <a:ext cx="8229600" cy="4889500"/>
          </a:xfrm>
        </p:spPr>
        <p:txBody>
          <a:bodyPr>
            <a:normAutofit/>
          </a:bodyPr>
          <a:lstStyle/>
          <a:p>
            <a:pPr marL="365760" indent="-365760">
              <a:lnSpc>
                <a:spcPts val="2600"/>
              </a:lnSpc>
              <a:spcBef>
                <a:spcPts val="1800"/>
              </a:spcBef>
            </a:pPr>
            <a:r>
              <a:rPr lang="pt-BR" sz="2400" spc="-40" dirty="0">
                <a:solidFill>
                  <a:schemeClr val="tx1"/>
                </a:solidFill>
              </a:rPr>
              <a:t>Adote uma abordagem neutra ao comportamento de adesão para apoiar o cliente a encontrar soluções para os desafios de adesão</a:t>
            </a:r>
          </a:p>
          <a:p>
            <a:pPr marL="365760" lvl="1" indent="-365760">
              <a:lnSpc>
                <a:spcPts val="2600"/>
              </a:lnSpc>
              <a:spcBef>
                <a:spcPts val="1800"/>
              </a:spcBef>
              <a:buFont typeface="Arial" panose="020B0604020202020204" pitchFamily="34" charset="0"/>
              <a:buChar char="•"/>
            </a:pPr>
            <a:r>
              <a:rPr lang="pt-BR" sz="2400" spc="-40" dirty="0">
                <a:solidFill>
                  <a:schemeClr val="tx1"/>
                </a:solidFill>
              </a:rPr>
              <a:t>Normalize os desafios de adesão:</a:t>
            </a:r>
          </a:p>
          <a:p>
            <a:pPr marL="365760" indent="0">
              <a:lnSpc>
                <a:spcPts val="2600"/>
              </a:lnSpc>
              <a:spcBef>
                <a:spcPts val="600"/>
              </a:spcBef>
              <a:spcAft>
                <a:spcPts val="1200"/>
              </a:spcAft>
              <a:buNone/>
            </a:pPr>
            <a:r>
              <a:rPr lang="pt-BR" sz="2400" i="1" spc="-40" dirty="0">
                <a:solidFill>
                  <a:schemeClr val="tx1"/>
                </a:solidFill>
              </a:rPr>
              <a:t>"Muitas pessoas têm dificuldade em se lembrar de tomar um comprimido diário, especialmente ao iniciar um novo medicamento. Isso já aconteceu com você?"</a:t>
            </a:r>
          </a:p>
          <a:p>
            <a:pPr marL="365760" lvl="1" indent="-365760">
              <a:lnSpc>
                <a:spcPts val="2600"/>
              </a:lnSpc>
              <a:spcBef>
                <a:spcPts val="1800"/>
              </a:spcBef>
              <a:buFont typeface="Arial" panose="020B0604020202020204" pitchFamily="34" charset="0"/>
              <a:buChar char="•"/>
            </a:pPr>
            <a:r>
              <a:rPr lang="pt-BR" sz="2400" spc="-40" dirty="0">
                <a:solidFill>
                  <a:schemeClr val="tx1"/>
                </a:solidFill>
              </a:rPr>
              <a:t>Pergunte sobre dificuldades de adesão, não de não adesão</a:t>
            </a:r>
          </a:p>
          <a:p>
            <a:pPr marL="365760" indent="0">
              <a:lnSpc>
                <a:spcPts val="2600"/>
              </a:lnSpc>
              <a:spcBef>
                <a:spcPts val="600"/>
              </a:spcBef>
              <a:spcAft>
                <a:spcPts val="1200"/>
              </a:spcAft>
              <a:buNone/>
            </a:pPr>
            <a:r>
              <a:rPr lang="pt-BR" sz="2400" i="1" spc="-40" dirty="0">
                <a:solidFill>
                  <a:schemeClr val="tx1"/>
                </a:solidFill>
              </a:rPr>
              <a:t>"Conte-me sobre quaisquer dificuldades que você teve para tomar seu comprimido diário."</a:t>
            </a:r>
          </a:p>
          <a:p>
            <a:pPr marL="365760" indent="0">
              <a:lnSpc>
                <a:spcPts val="2600"/>
              </a:lnSpc>
              <a:spcBef>
                <a:spcPts val="1800"/>
              </a:spcBef>
              <a:buNone/>
            </a:pPr>
            <a:r>
              <a:rPr lang="pt-BR" sz="2400" spc="-40" dirty="0">
                <a:solidFill>
                  <a:schemeClr val="tx1"/>
                </a:solidFill>
              </a:rPr>
              <a:t>Em vez de:</a:t>
            </a:r>
          </a:p>
          <a:p>
            <a:pPr marL="365760" indent="0">
              <a:lnSpc>
                <a:spcPts val="2600"/>
              </a:lnSpc>
              <a:spcBef>
                <a:spcPts val="600"/>
              </a:spcBef>
              <a:spcAft>
                <a:spcPts val="1200"/>
              </a:spcAft>
              <a:buNone/>
            </a:pPr>
            <a:r>
              <a:rPr lang="pt-BR" sz="2400" i="1" spc="-40" dirty="0">
                <a:solidFill>
                  <a:schemeClr val="tx1"/>
                </a:solidFill>
              </a:rPr>
              <a:t>"Você esqueceu doses de sua medicação?"</a:t>
            </a:r>
          </a:p>
          <a:p>
            <a:endParaRPr lang="pt-BR" dirty="0"/>
          </a:p>
        </p:txBody>
      </p:sp>
    </p:spTree>
    <p:extLst>
      <p:ext uri="{BB962C8B-B14F-4D97-AF65-F5344CB8AC3E}">
        <p14:creationId xmlns:p14="http://schemas.microsoft.com/office/powerpoint/2010/main" val="263949211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1789"/>
            <a:ext cx="9144000" cy="858838"/>
          </a:xfrm>
        </p:spPr>
        <p:txBody>
          <a:bodyPr>
            <a:noAutofit/>
          </a:bodyPr>
          <a:lstStyle/>
          <a:p>
            <a:pPr>
              <a:lnSpc>
                <a:spcPts val="4800"/>
              </a:lnSpc>
            </a:pPr>
            <a:r>
              <a:rPr lang="pt-BR" sz="4200" dirty="0" smtClean="0"/>
              <a:t>Instruções de </a:t>
            </a:r>
            <a:r>
              <a:rPr lang="pt-BR" sz="4200" dirty="0"/>
              <a:t>discussão para consultas </a:t>
            </a:r>
            <a:br>
              <a:rPr lang="pt-BR" sz="4200" dirty="0"/>
            </a:br>
            <a:r>
              <a:rPr lang="pt-BR" sz="4200" dirty="0"/>
              <a:t>de acompanhamento </a:t>
            </a:r>
          </a:p>
        </p:txBody>
      </p:sp>
      <p:sp>
        <p:nvSpPr>
          <p:cNvPr id="3" name="Content Placeholder 2"/>
          <p:cNvSpPr>
            <a:spLocks noGrp="1"/>
          </p:cNvSpPr>
          <p:nvPr>
            <p:ph sz="quarter" idx="10"/>
          </p:nvPr>
        </p:nvSpPr>
        <p:spPr>
          <a:xfrm>
            <a:off x="469557" y="1459004"/>
            <a:ext cx="8229600" cy="4694767"/>
          </a:xfrm>
        </p:spPr>
        <p:txBody>
          <a:bodyPr>
            <a:normAutofit fontScale="92500"/>
          </a:bodyPr>
          <a:lstStyle/>
          <a:p>
            <a:pPr marL="0" indent="0" algn="ctr">
              <a:buNone/>
            </a:pPr>
            <a:r>
              <a:rPr lang="pt-BR" sz="2400" b="1" spc="-40" dirty="0">
                <a:solidFill>
                  <a:schemeClr val="tx1"/>
                </a:solidFill>
              </a:rPr>
              <a:t>Exemplos de perguntas abertas sobre adesão</a:t>
            </a:r>
            <a:endParaRPr lang="pt-BR" sz="2400" spc="-40" dirty="0">
              <a:solidFill>
                <a:schemeClr val="tx1"/>
              </a:solidFill>
            </a:endParaRPr>
          </a:p>
          <a:p>
            <a:pPr marL="365760" lvl="1" indent="-365760">
              <a:lnSpc>
                <a:spcPct val="110000"/>
              </a:lnSpc>
              <a:spcBef>
                <a:spcPts val="1200"/>
              </a:spcBef>
              <a:buFont typeface="Arial" panose="020B0604020202020204" pitchFamily="34" charset="0"/>
              <a:buChar char="•"/>
            </a:pPr>
            <a:r>
              <a:rPr lang="pt-BR" sz="2400" spc="-40" dirty="0">
                <a:solidFill>
                  <a:schemeClr val="tx1"/>
                </a:solidFill>
              </a:rPr>
              <a:t>Como tem sido para você tomar a PrEP? </a:t>
            </a:r>
          </a:p>
          <a:p>
            <a:pPr marL="365760" lvl="1" indent="-365760">
              <a:lnSpc>
                <a:spcPct val="110000"/>
              </a:lnSpc>
              <a:spcBef>
                <a:spcPts val="600"/>
              </a:spcBef>
              <a:buFont typeface="Arial" panose="020B0604020202020204" pitchFamily="34" charset="0"/>
              <a:buChar char="•"/>
            </a:pPr>
            <a:r>
              <a:rPr lang="pt-BR" sz="2400" spc="-40" dirty="0">
                <a:solidFill>
                  <a:schemeClr val="tx1"/>
                </a:solidFill>
              </a:rPr>
              <a:t>Quais efeitos colaterais você teve, se algum? </a:t>
            </a:r>
          </a:p>
          <a:p>
            <a:pPr marL="365760" lvl="1" indent="-365760">
              <a:lnSpc>
                <a:spcPct val="110000"/>
              </a:lnSpc>
              <a:spcBef>
                <a:spcPts val="600"/>
              </a:spcBef>
              <a:buFont typeface="Arial" panose="020B0604020202020204" pitchFamily="34" charset="0"/>
              <a:buChar char="•"/>
            </a:pPr>
            <a:r>
              <a:rPr lang="pt-BR" sz="2400" spc="-40" dirty="0">
                <a:solidFill>
                  <a:schemeClr val="tx1"/>
                </a:solidFill>
              </a:rPr>
              <a:t>O que ajuda você a se lembrar de tomar os comprimidos? </a:t>
            </a:r>
          </a:p>
          <a:p>
            <a:pPr marL="365760" lvl="1" indent="-365760">
              <a:lnSpc>
                <a:spcPct val="110000"/>
              </a:lnSpc>
              <a:spcBef>
                <a:spcPts val="600"/>
              </a:spcBef>
              <a:buFont typeface="Arial" panose="020B0604020202020204" pitchFamily="34" charset="0"/>
              <a:buChar char="•"/>
            </a:pPr>
            <a:r>
              <a:rPr lang="pt-BR" sz="2400" spc="-40" dirty="0">
                <a:solidFill>
                  <a:schemeClr val="tx1"/>
                </a:solidFill>
              </a:rPr>
              <a:t>Quais desafios você enfrenta para tomar os comprimidos? Quando você está mais propenso a esquecer? </a:t>
            </a:r>
          </a:p>
          <a:p>
            <a:pPr marL="365760" lvl="1" indent="-365760">
              <a:lnSpc>
                <a:spcPct val="110000"/>
              </a:lnSpc>
              <a:spcBef>
                <a:spcPts val="600"/>
              </a:spcBef>
              <a:buFont typeface="Arial" panose="020B0604020202020204" pitchFamily="34" charset="0"/>
              <a:buChar char="•"/>
            </a:pPr>
            <a:r>
              <a:rPr lang="pt-BR" sz="2400" spc="-40" dirty="0">
                <a:solidFill>
                  <a:schemeClr val="tx1"/>
                </a:solidFill>
              </a:rPr>
              <a:t>Quais são suas preocupações sobre esquecer os comprimidos da PrEP? </a:t>
            </a:r>
          </a:p>
          <a:p>
            <a:pPr marL="365760" lvl="1" indent="-365760">
              <a:lnSpc>
                <a:spcPct val="110000"/>
              </a:lnSpc>
              <a:spcBef>
                <a:spcPts val="600"/>
              </a:spcBef>
              <a:buFont typeface="Arial" panose="020B0604020202020204" pitchFamily="34" charset="0"/>
              <a:buChar char="•"/>
            </a:pPr>
            <a:r>
              <a:rPr lang="pt-BR" sz="2400" spc="-40" dirty="0">
                <a:solidFill>
                  <a:schemeClr val="tx1"/>
                </a:solidFill>
              </a:rPr>
              <a:t>Quais foram suas experiências de esquecimento de doses da PrEP? </a:t>
            </a:r>
          </a:p>
          <a:p>
            <a:pPr marL="365760" lvl="1" indent="-365760">
              <a:lnSpc>
                <a:spcPct val="110000"/>
              </a:lnSpc>
              <a:spcBef>
                <a:spcPts val="600"/>
              </a:spcBef>
              <a:buFont typeface="Arial" panose="020B0604020202020204" pitchFamily="34" charset="0"/>
              <a:buChar char="•"/>
            </a:pPr>
            <a:r>
              <a:rPr lang="pt-BR" sz="2400" spc="-40" dirty="0">
                <a:solidFill>
                  <a:schemeClr val="tx1"/>
                </a:solidFill>
              </a:rPr>
              <a:t>O que ajuda ou pode ajudá-lo a tomar seus comprimidos regularmente? Estratégias úteis podem incluir o seguinte </a:t>
            </a:r>
            <a:r>
              <a:rPr lang="pt-BR" sz="2400" i="1" spc="-40" dirty="0">
                <a:solidFill>
                  <a:schemeClr val="tx1"/>
                </a:solidFill>
              </a:rPr>
              <a:t>(próximo slide). </a:t>
            </a:r>
          </a:p>
          <a:p>
            <a:endParaRPr lang="pt-BR" dirty="0"/>
          </a:p>
        </p:txBody>
      </p:sp>
      <p:sp>
        <p:nvSpPr>
          <p:cNvPr id="5" name="TextBox 4">
            <a:extLst>
              <a:ext uri="{FF2B5EF4-FFF2-40B4-BE49-F238E27FC236}">
                <a16:creationId xmlns:a16="http://schemas.microsoft.com/office/drawing/2014/main" xmlns="" id="{BDA8951A-41DB-4F7B-A46D-345411830D4D}"/>
              </a:ext>
            </a:extLst>
          </p:cNvPr>
          <p:cNvSpPr txBox="1"/>
          <p:nvPr/>
        </p:nvSpPr>
        <p:spPr>
          <a:xfrm>
            <a:off x="449956" y="6360642"/>
            <a:ext cx="8524874" cy="430887"/>
          </a:xfrm>
          <a:prstGeom prst="rect">
            <a:avLst/>
          </a:prstGeom>
          <a:noFill/>
        </p:spPr>
        <p:txBody>
          <a:bodyPr wrap="square" rtlCol="0">
            <a:spAutoFit/>
          </a:bodyPr>
          <a:lstStyle/>
          <a:p>
            <a:r>
              <a:rPr lang="pt-BR" sz="1100" spc="-40" dirty="0">
                <a:latin typeface="Garamond" panose="02020404030301010803" pitchFamily="18" charset="0"/>
              </a:rPr>
              <a:t>Adaptado de: </a:t>
            </a:r>
            <a:r>
              <a:rPr lang="pt-BR" sz="1100" i="1" spc="-40" dirty="0">
                <a:latin typeface="Garamond" panose="02020404030301010803" pitchFamily="18" charset="0"/>
              </a:rPr>
              <a:t>World Health Organization. WHO Implementation Tool for Pre-Exposure Prophylaxis (PrEP) of HIV Infection. Módulo 3: Conselheiros. </a:t>
            </a:r>
            <a:r>
              <a:rPr lang="pt-BR" sz="1100" spc="-40" dirty="0">
                <a:latin typeface="Garamond" panose="02020404030301010803" pitchFamily="18" charset="0"/>
              </a:rPr>
              <a:t>Genebra: World Health Organization; 2017. Licence: CC BY-NC-SA 3.0 IGO. </a:t>
            </a:r>
          </a:p>
        </p:txBody>
      </p:sp>
    </p:spTree>
    <p:extLst>
      <p:ext uri="{BB962C8B-B14F-4D97-AF65-F5344CB8AC3E}">
        <p14:creationId xmlns:p14="http://schemas.microsoft.com/office/powerpoint/2010/main" val="378945529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1668"/>
            <a:ext cx="9144000" cy="858838"/>
          </a:xfrm>
        </p:spPr>
        <p:txBody>
          <a:bodyPr>
            <a:normAutofit fontScale="90000"/>
          </a:bodyPr>
          <a:lstStyle/>
          <a:p>
            <a:r>
              <a:rPr lang="pt-BR" sz="4700" dirty="0" smtClean="0"/>
              <a:t>Instruções </a:t>
            </a:r>
            <a:r>
              <a:rPr lang="pt-BR" sz="4700" dirty="0"/>
              <a:t>de discussão para consultas </a:t>
            </a:r>
            <a:br>
              <a:rPr lang="pt-BR" sz="4700" dirty="0"/>
            </a:br>
            <a:r>
              <a:rPr lang="pt-BR" sz="4700" dirty="0"/>
              <a:t>de acompanhamento  </a:t>
            </a:r>
            <a:r>
              <a:rPr lang="pt-BR" sz="2700" b="0" i="1" spc="-100" dirty="0">
                <a:latin typeface="Garamond" panose="02020404030301010803" pitchFamily="18" charset="0"/>
              </a:rPr>
              <a:t>(continuação)</a:t>
            </a:r>
            <a:endParaRPr lang="pt-BR" sz="2700" dirty="0"/>
          </a:p>
        </p:txBody>
      </p:sp>
      <p:sp>
        <p:nvSpPr>
          <p:cNvPr id="3" name="Content Placeholder 2"/>
          <p:cNvSpPr>
            <a:spLocks noGrp="1"/>
          </p:cNvSpPr>
          <p:nvPr>
            <p:ph sz="quarter" idx="10"/>
          </p:nvPr>
        </p:nvSpPr>
        <p:spPr>
          <a:xfrm>
            <a:off x="469557" y="1487190"/>
            <a:ext cx="8229600" cy="4889500"/>
          </a:xfrm>
        </p:spPr>
        <p:txBody>
          <a:bodyPr>
            <a:normAutofit/>
          </a:bodyPr>
          <a:lstStyle/>
          <a:p>
            <a:pPr marL="0" indent="0" algn="ctr">
              <a:lnSpc>
                <a:spcPts val="2600"/>
              </a:lnSpc>
              <a:spcBef>
                <a:spcPts val="1800"/>
              </a:spcBef>
              <a:buNone/>
            </a:pPr>
            <a:r>
              <a:rPr lang="pt-BR" sz="2400" i="1" spc="-40" dirty="0">
                <a:solidFill>
                  <a:schemeClr val="tx1"/>
                </a:solidFill>
              </a:rPr>
              <a:t>"Aqui estão algumas estratégias que você pode tentar para ajudar na adesão </a:t>
            </a:r>
            <a:br>
              <a:rPr lang="pt-BR" sz="2400" i="1" spc="-40" dirty="0">
                <a:solidFill>
                  <a:schemeClr val="tx1"/>
                </a:solidFill>
              </a:rPr>
            </a:br>
            <a:r>
              <a:rPr lang="pt-BR" sz="2400" i="1" spc="-40" dirty="0">
                <a:solidFill>
                  <a:schemeClr val="tx1"/>
                </a:solidFill>
              </a:rPr>
              <a:t>à </a:t>
            </a:r>
            <a:r>
              <a:rPr lang="pt-BR" sz="2400" i="1" spc="-40" dirty="0" err="1">
                <a:solidFill>
                  <a:schemeClr val="tx1"/>
                </a:solidFill>
              </a:rPr>
              <a:t>PrEP.</a:t>
            </a:r>
            <a:r>
              <a:rPr lang="pt-BR" sz="2400" i="1" spc="-40" dirty="0">
                <a:solidFill>
                  <a:schemeClr val="tx1"/>
                </a:solidFill>
              </a:rPr>
              <a:t>”</a:t>
            </a:r>
          </a:p>
          <a:p>
            <a:pPr marL="365760" lvl="1" indent="-365760">
              <a:lnSpc>
                <a:spcPts val="2600"/>
              </a:lnSpc>
              <a:spcBef>
                <a:spcPts val="1800"/>
              </a:spcBef>
              <a:buFont typeface="Arial" panose="020B0604020202020204" pitchFamily="34" charset="0"/>
              <a:buChar char="•"/>
            </a:pPr>
            <a:r>
              <a:rPr lang="pt-BR" sz="2400" spc="-40" dirty="0">
                <a:solidFill>
                  <a:schemeClr val="tx1"/>
                </a:solidFill>
              </a:rPr>
              <a:t>Use uma caixa de comprimidos. </a:t>
            </a:r>
          </a:p>
          <a:p>
            <a:pPr marL="365760" lvl="1" indent="-365760">
              <a:lnSpc>
                <a:spcPts val="2600"/>
              </a:lnSpc>
              <a:spcBef>
                <a:spcPts val="1800"/>
              </a:spcBef>
              <a:buFont typeface="Arial" panose="020B0604020202020204" pitchFamily="34" charset="0"/>
              <a:buChar char="•"/>
            </a:pPr>
            <a:r>
              <a:rPr lang="pt-BR" sz="2400" spc="-40" dirty="0">
                <a:solidFill>
                  <a:schemeClr val="tx1"/>
                </a:solidFill>
              </a:rPr>
              <a:t>Tome os comprimidos da PrEP com outros medicamentos diários. </a:t>
            </a:r>
          </a:p>
          <a:p>
            <a:pPr marL="365760" lvl="1" indent="-365760">
              <a:lnSpc>
                <a:spcPts val="2600"/>
              </a:lnSpc>
              <a:spcBef>
                <a:spcPts val="1800"/>
              </a:spcBef>
              <a:buFont typeface="Arial" panose="020B0604020202020204" pitchFamily="34" charset="0"/>
              <a:buChar char="•"/>
            </a:pPr>
            <a:r>
              <a:rPr lang="pt-BR" sz="2400" spc="-40" dirty="0">
                <a:solidFill>
                  <a:schemeClr val="tx1"/>
                </a:solidFill>
              </a:rPr>
              <a:t>Use um alarme no telefone. </a:t>
            </a:r>
          </a:p>
          <a:p>
            <a:pPr marL="365760" lvl="1" indent="-365760">
              <a:lnSpc>
                <a:spcPts val="2600"/>
              </a:lnSpc>
              <a:spcBef>
                <a:spcPts val="1800"/>
              </a:spcBef>
              <a:buFont typeface="Arial" panose="020B0604020202020204" pitchFamily="34" charset="0"/>
              <a:buChar char="•"/>
            </a:pPr>
            <a:r>
              <a:rPr lang="pt-BR" sz="2400" spc="-40" dirty="0">
                <a:solidFill>
                  <a:schemeClr val="tx1"/>
                </a:solidFill>
              </a:rPr>
              <a:t>Marque as doses tomadas em um calendário.</a:t>
            </a:r>
          </a:p>
          <a:p>
            <a:pPr marL="365760" lvl="1" indent="-365760">
              <a:lnSpc>
                <a:spcPts val="2600"/>
              </a:lnSpc>
              <a:spcBef>
                <a:spcPts val="1800"/>
              </a:spcBef>
              <a:buFont typeface="Arial" panose="020B0604020202020204" pitchFamily="34" charset="0"/>
              <a:buChar char="•"/>
            </a:pPr>
            <a:r>
              <a:rPr lang="pt-BR" sz="2400" spc="-40" dirty="0">
                <a:solidFill>
                  <a:schemeClr val="tx1"/>
                </a:solidFill>
              </a:rPr>
              <a:t>Tenha mais apoio do seu parceiro, de um familiar ou amigo. </a:t>
            </a:r>
          </a:p>
          <a:p>
            <a:pPr marL="365760" lvl="1" indent="-365760">
              <a:lnSpc>
                <a:spcPts val="2600"/>
              </a:lnSpc>
              <a:spcBef>
                <a:spcPts val="1800"/>
              </a:spcBef>
              <a:buFont typeface="Arial" panose="020B0604020202020204" pitchFamily="34" charset="0"/>
              <a:buChar char="•"/>
            </a:pPr>
            <a:r>
              <a:rPr lang="pt-BR" sz="2400" spc="-40" dirty="0">
                <a:solidFill>
                  <a:schemeClr val="tx1"/>
                </a:solidFill>
              </a:rPr>
              <a:t>O que o mantém motivado a tomar os comprimidos da PrEP? </a:t>
            </a:r>
          </a:p>
          <a:p>
            <a:pPr marL="365760" lvl="1" indent="-365760">
              <a:lnSpc>
                <a:spcPts val="2600"/>
              </a:lnSpc>
              <a:spcBef>
                <a:spcPts val="1800"/>
              </a:spcBef>
              <a:buFont typeface="Arial" panose="020B0604020202020204" pitchFamily="34" charset="0"/>
              <a:buChar char="•"/>
            </a:pPr>
            <a:r>
              <a:rPr lang="pt-BR" sz="2400" spc="-40" dirty="0">
                <a:solidFill>
                  <a:schemeClr val="tx1"/>
                </a:solidFill>
              </a:rPr>
              <a:t>O que pode ajudar a tornar o uso da PrEP ainda mais fácil? </a:t>
            </a:r>
          </a:p>
          <a:p>
            <a:endParaRPr lang="pt-BR" dirty="0"/>
          </a:p>
        </p:txBody>
      </p:sp>
    </p:spTree>
    <p:extLst>
      <p:ext uri="{BB962C8B-B14F-4D97-AF65-F5344CB8AC3E}">
        <p14:creationId xmlns:p14="http://schemas.microsoft.com/office/powerpoint/2010/main" val="118065516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262550" y="1463040"/>
            <a:ext cx="8618899" cy="5394960"/>
          </a:xfrm>
        </p:spPr>
        <p:txBody>
          <a:bodyPr>
            <a:normAutofit fontScale="40000" lnSpcReduction="20000"/>
          </a:bodyPr>
          <a:lstStyle/>
          <a:p>
            <a:pPr marL="0" indent="0">
              <a:lnSpc>
                <a:spcPts val="2600"/>
              </a:lnSpc>
              <a:spcBef>
                <a:spcPts val="1800"/>
              </a:spcBef>
              <a:buNone/>
            </a:pPr>
            <a:r>
              <a:rPr lang="pt-BR" sz="5100" b="1" spc="-40" dirty="0">
                <a:solidFill>
                  <a:schemeClr val="tx1"/>
                </a:solidFill>
              </a:rPr>
              <a:t>Comportamento e Atividade </a:t>
            </a:r>
          </a:p>
          <a:p>
            <a:pPr marL="365760" lvl="1" indent="-365760">
              <a:lnSpc>
                <a:spcPts val="2600"/>
              </a:lnSpc>
              <a:spcBef>
                <a:spcPts val="600"/>
              </a:spcBef>
              <a:buFont typeface="Arial" panose="020B0604020202020204" pitchFamily="34" charset="0"/>
              <a:buChar char="•"/>
            </a:pPr>
            <a:r>
              <a:rPr lang="pt-BR" sz="5100" spc="-60" dirty="0">
                <a:solidFill>
                  <a:schemeClr val="tx1"/>
                </a:solidFill>
              </a:rPr>
              <a:t>A PrEP mudou as outras coisas que você faz para se proteger de contrair o HIV e </a:t>
            </a:r>
            <a:r>
              <a:rPr lang="pt-BR" sz="5100" spc="-60" dirty="0" smtClean="0">
                <a:solidFill>
                  <a:schemeClr val="tx1"/>
                </a:solidFill>
              </a:rPr>
              <a:t>ISTs </a:t>
            </a:r>
            <a:r>
              <a:rPr lang="pt-BR" sz="5100" spc="-60" dirty="0">
                <a:solidFill>
                  <a:schemeClr val="tx1"/>
                </a:solidFill>
              </a:rPr>
              <a:t>(por exemplo, ser ativo vs. passivo, usar preservativos, discutir status de HIV e </a:t>
            </a:r>
            <a:r>
              <a:rPr lang="pt-BR" sz="5100" spc="-60" dirty="0" err="1">
                <a:solidFill>
                  <a:schemeClr val="tx1"/>
                </a:solidFill>
              </a:rPr>
              <a:t>I</a:t>
            </a:r>
            <a:r>
              <a:rPr lang="pt-BR" sz="5100" spc="-60" dirty="0" err="1" smtClean="0">
                <a:solidFill>
                  <a:schemeClr val="tx1"/>
                </a:solidFill>
              </a:rPr>
              <a:t>ST</a:t>
            </a:r>
            <a:r>
              <a:rPr lang="pt-BR" sz="5100" spc="-60" dirty="0" smtClean="0">
                <a:solidFill>
                  <a:schemeClr val="tx1"/>
                </a:solidFill>
              </a:rPr>
              <a:t> </a:t>
            </a:r>
            <a:r>
              <a:rPr lang="pt-BR" sz="5100" spc="-60" dirty="0">
                <a:solidFill>
                  <a:schemeClr val="tx1"/>
                </a:solidFill>
              </a:rPr>
              <a:t>e/ou testes com parceiros)? </a:t>
            </a:r>
          </a:p>
          <a:p>
            <a:pPr marL="365760" lvl="1" indent="-365760">
              <a:lnSpc>
                <a:spcPts val="2600"/>
              </a:lnSpc>
              <a:spcBef>
                <a:spcPts val="600"/>
              </a:spcBef>
              <a:buFont typeface="Arial" panose="020B0604020202020204" pitchFamily="34" charset="0"/>
              <a:buChar char="•"/>
            </a:pPr>
            <a:r>
              <a:rPr lang="pt-BR" sz="5100" spc="-60" dirty="0">
                <a:solidFill>
                  <a:schemeClr val="tx1"/>
                </a:solidFill>
              </a:rPr>
              <a:t>A PrEP fez você se sentir mais seguro em relação ao sexo? </a:t>
            </a:r>
          </a:p>
          <a:p>
            <a:pPr marL="365760" lvl="1" indent="-365760">
              <a:lnSpc>
                <a:spcPts val="2600"/>
              </a:lnSpc>
              <a:spcBef>
                <a:spcPts val="600"/>
              </a:spcBef>
              <a:buFont typeface="Arial" panose="020B0604020202020204" pitchFamily="34" charset="0"/>
              <a:buChar char="•"/>
            </a:pPr>
            <a:r>
              <a:rPr lang="pt-BR" sz="5100" spc="-60" dirty="0">
                <a:solidFill>
                  <a:schemeClr val="tx1"/>
                </a:solidFill>
              </a:rPr>
              <a:t>A PrEP tornou mais fácil para você cuidar da sua saúde? </a:t>
            </a:r>
          </a:p>
          <a:p>
            <a:pPr marL="365760" lvl="1" indent="-365760">
              <a:lnSpc>
                <a:spcPts val="2600"/>
              </a:lnSpc>
              <a:spcBef>
                <a:spcPts val="600"/>
              </a:spcBef>
              <a:buFont typeface="Arial" panose="020B0604020202020204" pitchFamily="34" charset="0"/>
              <a:buChar char="•"/>
            </a:pPr>
            <a:r>
              <a:rPr lang="pt-BR" sz="5100" spc="-60" dirty="0">
                <a:solidFill>
                  <a:schemeClr val="tx1"/>
                </a:solidFill>
              </a:rPr>
              <a:t>Além de tomar a PrEP, quais são seus planos para permanecer HIV-negativo? </a:t>
            </a:r>
          </a:p>
          <a:p>
            <a:pPr marL="0" indent="0">
              <a:lnSpc>
                <a:spcPts val="2600"/>
              </a:lnSpc>
              <a:spcBef>
                <a:spcPts val="1800"/>
              </a:spcBef>
              <a:buNone/>
            </a:pPr>
            <a:r>
              <a:rPr lang="pt-BR" sz="5100" b="1" spc="-40" dirty="0">
                <a:solidFill>
                  <a:schemeClr val="tx1"/>
                </a:solidFill>
              </a:rPr>
              <a:t>Plano para permanecer negativo para HIV e </a:t>
            </a:r>
            <a:r>
              <a:rPr lang="pt-BR" sz="5000" b="1" spc="-60" dirty="0">
                <a:solidFill>
                  <a:schemeClr val="tx1"/>
                </a:solidFill>
              </a:rPr>
              <a:t>I</a:t>
            </a:r>
            <a:r>
              <a:rPr lang="pt-BR" sz="5000" b="1" spc="-60" dirty="0" smtClean="0">
                <a:solidFill>
                  <a:schemeClr val="tx1"/>
                </a:solidFill>
              </a:rPr>
              <a:t>STs</a:t>
            </a:r>
            <a:r>
              <a:rPr lang="pt-BR" sz="5100" b="1" spc="-40" dirty="0" smtClean="0">
                <a:solidFill>
                  <a:schemeClr val="tx1"/>
                </a:solidFill>
              </a:rPr>
              <a:t> </a:t>
            </a:r>
            <a:endParaRPr lang="pt-BR" sz="5100" b="1" spc="-40" dirty="0">
              <a:solidFill>
                <a:schemeClr val="tx1"/>
              </a:solidFill>
            </a:endParaRPr>
          </a:p>
          <a:p>
            <a:pPr marL="365760" lvl="1" indent="-365760">
              <a:lnSpc>
                <a:spcPts val="2600"/>
              </a:lnSpc>
              <a:spcBef>
                <a:spcPts val="600"/>
              </a:spcBef>
              <a:buFont typeface="Arial" panose="020B0604020202020204" pitchFamily="34" charset="0"/>
              <a:buChar char="•"/>
            </a:pPr>
            <a:r>
              <a:rPr lang="pt-BR" sz="5100" spc="-60" dirty="0">
                <a:solidFill>
                  <a:schemeClr val="tx1"/>
                </a:solidFill>
              </a:rPr>
              <a:t>O que estou entendendo é que você atualmente reduz seu risco de HIV por </a:t>
            </a:r>
            <a:r>
              <a:rPr lang="pt-BR" sz="5100" i="1" spc="-60" dirty="0">
                <a:solidFill>
                  <a:schemeClr val="tx1"/>
                </a:solidFill>
              </a:rPr>
              <a:t>[preencher com os comportamentos protetivos]</a:t>
            </a:r>
            <a:r>
              <a:rPr lang="pt-BR" sz="5100" spc="-60" dirty="0">
                <a:solidFill>
                  <a:schemeClr val="tx1"/>
                </a:solidFill>
              </a:rPr>
              <a:t> e você também falou sobre seu desejo ou plano com </a:t>
            </a:r>
            <a:r>
              <a:rPr lang="pt-BR" sz="5100" i="1" spc="-60" dirty="0">
                <a:solidFill>
                  <a:schemeClr val="tx1"/>
                </a:solidFill>
              </a:rPr>
              <a:t>[preencher com o nome da(s) pessoa(s)]. </a:t>
            </a:r>
            <a:r>
              <a:rPr lang="pt-BR" sz="5100" spc="-60" dirty="0">
                <a:solidFill>
                  <a:schemeClr val="tx1"/>
                </a:solidFill>
              </a:rPr>
              <a:t>Eu entendi corretamente? </a:t>
            </a:r>
          </a:p>
          <a:p>
            <a:pPr marL="365760" lvl="1" indent="-365760">
              <a:lnSpc>
                <a:spcPts val="2600"/>
              </a:lnSpc>
              <a:spcBef>
                <a:spcPts val="600"/>
              </a:spcBef>
              <a:buFont typeface="Arial" panose="020B0604020202020204" pitchFamily="34" charset="0"/>
              <a:buChar char="•"/>
            </a:pPr>
            <a:r>
              <a:rPr lang="pt-BR" sz="5100" spc="-60" dirty="0">
                <a:solidFill>
                  <a:schemeClr val="tx1"/>
                </a:solidFill>
              </a:rPr>
              <a:t>Que outras ideias ou planos, se houver, você tem para se manter negativo para </a:t>
            </a:r>
            <a:br>
              <a:rPr lang="pt-BR" sz="5100" spc="-60" dirty="0">
                <a:solidFill>
                  <a:schemeClr val="tx1"/>
                </a:solidFill>
              </a:rPr>
            </a:br>
            <a:r>
              <a:rPr lang="pt-BR" sz="5100" spc="-60" dirty="0">
                <a:solidFill>
                  <a:schemeClr val="tx1"/>
                </a:solidFill>
              </a:rPr>
              <a:t>HIV e </a:t>
            </a:r>
            <a:r>
              <a:rPr lang="pt-BR" sz="5000" spc="-60" dirty="0">
                <a:solidFill>
                  <a:schemeClr val="tx1"/>
                </a:solidFill>
              </a:rPr>
              <a:t>I</a:t>
            </a:r>
            <a:r>
              <a:rPr lang="pt-BR" sz="5000" spc="-60" dirty="0" smtClean="0">
                <a:solidFill>
                  <a:schemeClr val="tx1"/>
                </a:solidFill>
              </a:rPr>
              <a:t>STs</a:t>
            </a:r>
            <a:r>
              <a:rPr lang="pt-BR" sz="5100" spc="-60" dirty="0">
                <a:solidFill>
                  <a:schemeClr val="tx1"/>
                </a:solidFill>
              </a:rPr>
              <a:t>? </a:t>
            </a:r>
          </a:p>
          <a:p>
            <a:endParaRPr lang="pt-BR" dirty="0"/>
          </a:p>
        </p:txBody>
      </p:sp>
      <p:sp>
        <p:nvSpPr>
          <p:cNvPr id="7" name="Title 1">
            <a:extLst>
              <a:ext uri="{FF2B5EF4-FFF2-40B4-BE49-F238E27FC236}">
                <a16:creationId xmlns:a16="http://schemas.microsoft.com/office/drawing/2014/main" xmlns="" id="{FEE0D6B0-81CF-4F56-B9EA-288916F5F7B0}"/>
              </a:ext>
            </a:extLst>
          </p:cNvPr>
          <p:cNvSpPr>
            <a:spLocks noGrp="1"/>
          </p:cNvSpPr>
          <p:nvPr>
            <p:ph type="title"/>
          </p:nvPr>
        </p:nvSpPr>
        <p:spPr>
          <a:xfrm>
            <a:off x="0" y="241668"/>
            <a:ext cx="9144000" cy="858838"/>
          </a:xfrm>
        </p:spPr>
        <p:txBody>
          <a:bodyPr>
            <a:normAutofit fontScale="90000"/>
          </a:bodyPr>
          <a:lstStyle/>
          <a:p>
            <a:r>
              <a:rPr lang="pt-BR" sz="4700" dirty="0" smtClean="0"/>
              <a:t>Instruções</a:t>
            </a:r>
            <a:r>
              <a:rPr lang="pt-BR" sz="4700" dirty="0" smtClean="0">
                <a:solidFill>
                  <a:srgbClr val="FF0000"/>
                </a:solidFill>
              </a:rPr>
              <a:t> </a:t>
            </a:r>
            <a:r>
              <a:rPr lang="pt-BR" sz="4700" dirty="0" smtClean="0"/>
              <a:t>de </a:t>
            </a:r>
            <a:r>
              <a:rPr lang="pt-BR" sz="4700" dirty="0"/>
              <a:t>discussão para consultas </a:t>
            </a:r>
            <a:br>
              <a:rPr lang="pt-BR" sz="4700" dirty="0"/>
            </a:br>
            <a:r>
              <a:rPr lang="pt-BR" sz="4700" dirty="0"/>
              <a:t>de acompanhamento  </a:t>
            </a:r>
            <a:r>
              <a:rPr lang="pt-BR" sz="2700" b="0" i="1" spc="-100" dirty="0">
                <a:latin typeface="Garamond" panose="02020404030301010803" pitchFamily="18" charset="0"/>
              </a:rPr>
              <a:t>(continuação)</a:t>
            </a:r>
            <a:endParaRPr lang="pt-BR" sz="2700" dirty="0"/>
          </a:p>
        </p:txBody>
      </p:sp>
    </p:spTree>
    <p:extLst>
      <p:ext uri="{BB962C8B-B14F-4D97-AF65-F5344CB8AC3E}">
        <p14:creationId xmlns:p14="http://schemas.microsoft.com/office/powerpoint/2010/main" val="126237022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373"/>
            <a:ext cx="8229600" cy="858838"/>
          </a:xfrm>
        </p:spPr>
        <p:txBody>
          <a:bodyPr>
            <a:normAutofit/>
          </a:bodyPr>
          <a:lstStyle/>
          <a:p>
            <a:r>
              <a:rPr lang="pt-BR" sz="4200" dirty="0"/>
              <a:t>Descontinuação da PrEP </a:t>
            </a:r>
          </a:p>
        </p:txBody>
      </p:sp>
      <p:sp>
        <p:nvSpPr>
          <p:cNvPr id="3" name="Content Placeholder 2"/>
          <p:cNvSpPr>
            <a:spLocks noGrp="1"/>
          </p:cNvSpPr>
          <p:nvPr>
            <p:ph sz="quarter" idx="10"/>
          </p:nvPr>
        </p:nvSpPr>
        <p:spPr>
          <a:xfrm>
            <a:off x="472861" y="1437630"/>
            <a:ext cx="8229600" cy="4889500"/>
          </a:xfrm>
        </p:spPr>
        <p:txBody>
          <a:bodyPr>
            <a:noAutofit/>
          </a:bodyPr>
          <a:lstStyle/>
          <a:p>
            <a:pPr marL="0" indent="0" algn="ctr">
              <a:lnSpc>
                <a:spcPts val="2600"/>
              </a:lnSpc>
              <a:spcBef>
                <a:spcPts val="0"/>
              </a:spcBef>
              <a:spcAft>
                <a:spcPts val="1800"/>
              </a:spcAft>
              <a:buNone/>
            </a:pPr>
            <a:r>
              <a:rPr lang="pt-BR" sz="2400" b="1" spc="-40" dirty="0">
                <a:solidFill>
                  <a:schemeClr val="tx1"/>
                </a:solidFill>
              </a:rPr>
              <a:t>Iniciar a PrEP não significa permanecer na PrEP por toda a vida</a:t>
            </a:r>
          </a:p>
          <a:p>
            <a:pPr marL="365760" indent="-365760">
              <a:lnSpc>
                <a:spcPct val="120000"/>
              </a:lnSpc>
              <a:spcBef>
                <a:spcPts val="0"/>
              </a:spcBef>
              <a:spcAft>
                <a:spcPts val="1200"/>
              </a:spcAft>
            </a:pPr>
            <a:r>
              <a:rPr lang="pt-BR" sz="2400" spc="-40" dirty="0">
                <a:solidFill>
                  <a:schemeClr val="tx1"/>
                </a:solidFill>
              </a:rPr>
              <a:t>As pessoas muitas vezes entram e saem de um risco substancial para o HIV.</a:t>
            </a:r>
          </a:p>
          <a:p>
            <a:pPr marL="365760" indent="-365760">
              <a:lnSpc>
                <a:spcPts val="2600"/>
              </a:lnSpc>
              <a:spcBef>
                <a:spcPts val="0"/>
              </a:spcBef>
              <a:spcAft>
                <a:spcPts val="1200"/>
              </a:spcAft>
            </a:pPr>
            <a:r>
              <a:rPr lang="pt-BR" sz="2400" spc="-40" dirty="0">
                <a:solidFill>
                  <a:schemeClr val="tx1"/>
                </a:solidFill>
              </a:rPr>
              <a:t>A educação e o apoio para interrupções e reinícios seguros do uso da PrEP são essenciais. </a:t>
            </a:r>
          </a:p>
          <a:p>
            <a:pPr marL="365760" indent="-365760">
              <a:lnSpc>
                <a:spcPts val="2600"/>
              </a:lnSpc>
              <a:spcBef>
                <a:spcPts val="0"/>
              </a:spcBef>
              <a:spcAft>
                <a:spcPts val="1200"/>
              </a:spcAft>
            </a:pPr>
            <a:r>
              <a:rPr lang="pt-BR" sz="2400" spc="-40" dirty="0">
                <a:solidFill>
                  <a:schemeClr val="tx1"/>
                </a:solidFill>
              </a:rPr>
              <a:t>Várias mudanças de vida podem levar a pessoa a interromper a PrEP, incluindo:</a:t>
            </a:r>
          </a:p>
          <a:p>
            <a:pPr marL="731520" lvl="1" indent="-365760">
              <a:lnSpc>
                <a:spcPts val="2600"/>
              </a:lnSpc>
              <a:spcBef>
                <a:spcPts val="0"/>
              </a:spcBef>
              <a:spcAft>
                <a:spcPts val="600"/>
              </a:spcAft>
              <a:buFont typeface="Wingdings" panose="05000000000000000000" pitchFamily="2" charset="2"/>
              <a:buChar char="§"/>
            </a:pPr>
            <a:r>
              <a:rPr lang="pt-BR" sz="2400" spc="-40" dirty="0">
                <a:solidFill>
                  <a:schemeClr val="tx1"/>
                </a:solidFill>
              </a:rPr>
              <a:t>Um parceiro com HIV obtém supressão viral na TARV.</a:t>
            </a:r>
          </a:p>
          <a:p>
            <a:pPr marL="731520" lvl="1" indent="-365760">
              <a:lnSpc>
                <a:spcPts val="2600"/>
              </a:lnSpc>
              <a:spcBef>
                <a:spcPts val="0"/>
              </a:spcBef>
              <a:spcAft>
                <a:spcPts val="600"/>
              </a:spcAft>
              <a:buFont typeface="Wingdings" panose="05000000000000000000" pitchFamily="2" charset="2"/>
              <a:buChar char="§"/>
            </a:pPr>
            <a:r>
              <a:rPr lang="pt-BR" sz="2400" spc="-40" dirty="0">
                <a:solidFill>
                  <a:schemeClr val="tx1"/>
                </a:solidFill>
              </a:rPr>
              <a:t>Um relacionamento se torna mutuamente monogâmico.</a:t>
            </a:r>
          </a:p>
          <a:p>
            <a:pPr marL="731520" lvl="1" indent="-365760">
              <a:lnSpc>
                <a:spcPts val="2600"/>
              </a:lnSpc>
              <a:spcBef>
                <a:spcPts val="0"/>
              </a:spcBef>
              <a:spcAft>
                <a:spcPts val="600"/>
              </a:spcAft>
              <a:buFont typeface="Wingdings" panose="05000000000000000000" pitchFamily="2" charset="2"/>
              <a:buChar char="§"/>
            </a:pPr>
            <a:r>
              <a:rPr lang="pt-BR" sz="2400" spc="-40" dirty="0">
                <a:solidFill>
                  <a:schemeClr val="tx1"/>
                </a:solidFill>
              </a:rPr>
              <a:t>Interrupção no trabalho sexual ou no uso de drogas injetáveis. </a:t>
            </a:r>
          </a:p>
          <a:p>
            <a:pPr marL="731520" lvl="1" indent="-365760">
              <a:lnSpc>
                <a:spcPts val="2600"/>
              </a:lnSpc>
              <a:spcBef>
                <a:spcPts val="0"/>
              </a:spcBef>
              <a:spcAft>
                <a:spcPts val="600"/>
              </a:spcAft>
              <a:buFont typeface="Wingdings" panose="05000000000000000000" pitchFamily="2" charset="2"/>
              <a:buChar char="§"/>
            </a:pPr>
            <a:r>
              <a:rPr lang="pt-BR" sz="2400" spc="-40" dirty="0">
                <a:solidFill>
                  <a:schemeClr val="tx1"/>
                </a:solidFill>
              </a:rPr>
              <a:t>Outros riscos mudam.</a:t>
            </a:r>
          </a:p>
        </p:txBody>
      </p:sp>
    </p:spTree>
    <p:extLst>
      <p:ext uri="{BB962C8B-B14F-4D97-AF65-F5344CB8AC3E}">
        <p14:creationId xmlns:p14="http://schemas.microsoft.com/office/powerpoint/2010/main" val="748836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41300"/>
            <a:ext cx="8229600" cy="858838"/>
          </a:xfrm>
        </p:spPr>
        <p:txBody>
          <a:bodyPr>
            <a:normAutofit/>
          </a:bodyPr>
          <a:lstStyle/>
          <a:p>
            <a:r>
              <a:rPr lang="pt-BR" sz="4200" dirty="0"/>
              <a:t>Prevenção Combinada</a:t>
            </a:r>
          </a:p>
        </p:txBody>
      </p:sp>
      <p:grpSp>
        <p:nvGrpSpPr>
          <p:cNvPr id="2" name="Group 1">
            <a:extLst>
              <a:ext uri="{FF2B5EF4-FFF2-40B4-BE49-F238E27FC236}">
                <a16:creationId xmlns:a16="http://schemas.microsoft.com/office/drawing/2014/main" xmlns="" id="{651B8543-A1E4-4CDA-B630-929281286E1B}"/>
              </a:ext>
            </a:extLst>
          </p:cNvPr>
          <p:cNvGrpSpPr/>
          <p:nvPr/>
        </p:nvGrpSpPr>
        <p:grpSpPr>
          <a:xfrm>
            <a:off x="465363" y="1601470"/>
            <a:ext cx="8221437" cy="4939029"/>
            <a:chOff x="465363" y="1601470"/>
            <a:chExt cx="8221437" cy="4939029"/>
          </a:xfrm>
        </p:grpSpPr>
        <p:sp>
          <p:nvSpPr>
            <p:cNvPr id="3" name="Freeform: Shape 2">
              <a:extLst>
                <a:ext uri="{FF2B5EF4-FFF2-40B4-BE49-F238E27FC236}">
                  <a16:creationId xmlns:a16="http://schemas.microsoft.com/office/drawing/2014/main" xmlns="" id="{FF5E3632-73BC-47C1-AD5F-09E87CCB62C6}"/>
                </a:ext>
              </a:extLst>
            </p:cNvPr>
            <p:cNvSpPr/>
            <p:nvPr/>
          </p:nvSpPr>
          <p:spPr>
            <a:xfrm>
              <a:off x="465363" y="1601470"/>
              <a:ext cx="2221825" cy="517234"/>
            </a:xfrm>
            <a:custGeom>
              <a:avLst/>
              <a:gdLst>
                <a:gd name="connsiteX0" fmla="*/ 0 w 2221825"/>
                <a:gd name="connsiteY0" fmla="*/ 0 h 517234"/>
                <a:gd name="connsiteX1" fmla="*/ 2221825 w 2221825"/>
                <a:gd name="connsiteY1" fmla="*/ 0 h 517234"/>
                <a:gd name="connsiteX2" fmla="*/ 2221825 w 2221825"/>
                <a:gd name="connsiteY2" fmla="*/ 517234 h 517234"/>
                <a:gd name="connsiteX3" fmla="*/ 0 w 2221825"/>
                <a:gd name="connsiteY3" fmla="*/ 517234 h 517234"/>
                <a:gd name="connsiteX4" fmla="*/ 0 w 2221825"/>
                <a:gd name="connsiteY4" fmla="*/ 0 h 517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1825" h="517234">
                  <a:moveTo>
                    <a:pt x="0" y="0"/>
                  </a:moveTo>
                  <a:lnTo>
                    <a:pt x="2221825" y="0"/>
                  </a:lnTo>
                  <a:lnTo>
                    <a:pt x="2221825" y="517234"/>
                  </a:lnTo>
                  <a:lnTo>
                    <a:pt x="0" y="517234"/>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pt-BR" sz="1600" b="1" kern="1200" dirty="0">
                  <a:solidFill>
                    <a:schemeClr val="tx1"/>
                  </a:solidFill>
                  <a:latin typeface="Arial Narrow"/>
                </a:rPr>
                <a:t>Estrutural</a:t>
              </a:r>
            </a:p>
          </p:txBody>
        </p:sp>
        <p:sp>
          <p:nvSpPr>
            <p:cNvPr id="8" name="Freeform: Shape 7">
              <a:extLst>
                <a:ext uri="{FF2B5EF4-FFF2-40B4-BE49-F238E27FC236}">
                  <a16:creationId xmlns:a16="http://schemas.microsoft.com/office/drawing/2014/main" xmlns="" id="{6845670D-C3B5-49E2-87E9-ED0985421EF8}"/>
                </a:ext>
              </a:extLst>
            </p:cNvPr>
            <p:cNvSpPr/>
            <p:nvPr/>
          </p:nvSpPr>
          <p:spPr>
            <a:xfrm>
              <a:off x="465363" y="2118703"/>
              <a:ext cx="2221825" cy="4421795"/>
            </a:xfrm>
            <a:custGeom>
              <a:avLst/>
              <a:gdLst>
                <a:gd name="connsiteX0" fmla="*/ 0 w 2221825"/>
                <a:gd name="connsiteY0" fmla="*/ 0 h 4421795"/>
                <a:gd name="connsiteX1" fmla="*/ 2221825 w 2221825"/>
                <a:gd name="connsiteY1" fmla="*/ 0 h 4421795"/>
                <a:gd name="connsiteX2" fmla="*/ 2221825 w 2221825"/>
                <a:gd name="connsiteY2" fmla="*/ 4421795 h 4421795"/>
                <a:gd name="connsiteX3" fmla="*/ 0 w 2221825"/>
                <a:gd name="connsiteY3" fmla="*/ 4421795 h 4421795"/>
                <a:gd name="connsiteX4" fmla="*/ 0 w 2221825"/>
                <a:gd name="connsiteY4" fmla="*/ 0 h 4421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1825" h="4421795">
                  <a:moveTo>
                    <a:pt x="0" y="0"/>
                  </a:moveTo>
                  <a:lnTo>
                    <a:pt x="2221825" y="0"/>
                  </a:lnTo>
                  <a:lnTo>
                    <a:pt x="2221825" y="4421795"/>
                  </a:lnTo>
                  <a:lnTo>
                    <a:pt x="0" y="4421795"/>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182880" lvl="1" indent="-182880" defTabSz="137160">
                <a:lnSpc>
                  <a:spcPct val="90000"/>
                </a:lnSpc>
                <a:spcBef>
                  <a:spcPct val="0"/>
                </a:spcBef>
                <a:spcAft>
                  <a:spcPts val="1200"/>
                </a:spcAft>
                <a:buChar char="•"/>
              </a:pPr>
              <a:r>
                <a:rPr lang="pt-BR" sz="2100" spc="-50" dirty="0">
                  <a:latin typeface="Garamond" panose="02020404030301010803" pitchFamily="18" charset="0"/>
                </a:rPr>
                <a:t>Políticas</a:t>
              </a:r>
            </a:p>
            <a:p>
              <a:pPr marL="182880" lvl="1" indent="-182880" defTabSz="137160">
                <a:lnSpc>
                  <a:spcPct val="90000"/>
                </a:lnSpc>
                <a:spcBef>
                  <a:spcPct val="0"/>
                </a:spcBef>
                <a:spcAft>
                  <a:spcPts val="1200"/>
                </a:spcAft>
                <a:buChar char="•"/>
              </a:pPr>
              <a:r>
                <a:rPr lang="pt-BR" sz="2100" spc="-50" dirty="0">
                  <a:latin typeface="Garamond" panose="02020404030301010803" pitchFamily="18" charset="0"/>
                </a:rPr>
                <a:t>Leis</a:t>
              </a:r>
            </a:p>
            <a:p>
              <a:pPr marL="182880" lvl="1" indent="-182880" defTabSz="137160">
                <a:lnSpc>
                  <a:spcPct val="90000"/>
                </a:lnSpc>
                <a:spcBef>
                  <a:spcPct val="0"/>
                </a:spcBef>
                <a:spcAft>
                  <a:spcPts val="1200"/>
                </a:spcAft>
                <a:buChar char="•"/>
              </a:pPr>
              <a:r>
                <a:rPr lang="pt-BR" sz="2100" spc="-50" dirty="0">
                  <a:latin typeface="Garamond" panose="02020404030301010803" pitchFamily="18" charset="0"/>
                </a:rPr>
                <a:t>Ambiente regulatório</a:t>
              </a:r>
            </a:p>
            <a:p>
              <a:pPr marL="182880" lvl="1" indent="-182880" defTabSz="137160">
                <a:lnSpc>
                  <a:spcPct val="90000"/>
                </a:lnSpc>
                <a:spcBef>
                  <a:spcPct val="0"/>
                </a:spcBef>
                <a:spcAft>
                  <a:spcPts val="1200"/>
                </a:spcAft>
                <a:buChar char="•"/>
              </a:pPr>
              <a:r>
                <a:rPr lang="pt-BR" sz="2100" spc="-50" dirty="0">
                  <a:latin typeface="Garamond" panose="02020404030301010803" pitchFamily="18" charset="0"/>
                </a:rPr>
                <a:t>Cultura</a:t>
              </a:r>
            </a:p>
            <a:p>
              <a:pPr marL="182880" lvl="1" indent="-182880" defTabSz="137160">
                <a:lnSpc>
                  <a:spcPct val="90000"/>
                </a:lnSpc>
                <a:spcBef>
                  <a:spcPct val="0"/>
                </a:spcBef>
                <a:spcAft>
                  <a:spcPts val="1200"/>
                </a:spcAft>
                <a:buChar char="•"/>
              </a:pPr>
              <a:r>
                <a:rPr lang="pt-BR" sz="2100" spc="-50" dirty="0">
                  <a:latin typeface="Garamond" panose="02020404030301010803" pitchFamily="18" charset="0"/>
                </a:rPr>
                <a:t>Transferências de caixa</a:t>
              </a:r>
            </a:p>
          </p:txBody>
        </p:sp>
        <p:sp>
          <p:nvSpPr>
            <p:cNvPr id="9" name="Freeform: Shape 8">
              <a:extLst>
                <a:ext uri="{FF2B5EF4-FFF2-40B4-BE49-F238E27FC236}">
                  <a16:creationId xmlns:a16="http://schemas.microsoft.com/office/drawing/2014/main" xmlns="" id="{8A366607-C362-4940-A17B-84420285928E}"/>
                </a:ext>
              </a:extLst>
            </p:cNvPr>
            <p:cNvSpPr/>
            <p:nvPr/>
          </p:nvSpPr>
          <p:spPr>
            <a:xfrm>
              <a:off x="2998244" y="1601470"/>
              <a:ext cx="2221825" cy="517234"/>
            </a:xfrm>
            <a:custGeom>
              <a:avLst/>
              <a:gdLst>
                <a:gd name="connsiteX0" fmla="*/ 0 w 2221825"/>
                <a:gd name="connsiteY0" fmla="*/ 0 h 517234"/>
                <a:gd name="connsiteX1" fmla="*/ 2221825 w 2221825"/>
                <a:gd name="connsiteY1" fmla="*/ 0 h 517234"/>
                <a:gd name="connsiteX2" fmla="*/ 2221825 w 2221825"/>
                <a:gd name="connsiteY2" fmla="*/ 517234 h 517234"/>
                <a:gd name="connsiteX3" fmla="*/ 0 w 2221825"/>
                <a:gd name="connsiteY3" fmla="*/ 517234 h 517234"/>
                <a:gd name="connsiteX4" fmla="*/ 0 w 2221825"/>
                <a:gd name="connsiteY4" fmla="*/ 0 h 517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1825" h="517234">
                  <a:moveTo>
                    <a:pt x="0" y="0"/>
                  </a:moveTo>
                  <a:lnTo>
                    <a:pt x="2221825" y="0"/>
                  </a:lnTo>
                  <a:lnTo>
                    <a:pt x="2221825" y="517234"/>
                  </a:lnTo>
                  <a:lnTo>
                    <a:pt x="0" y="517234"/>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pt-BR" sz="1600" b="1" kern="1200" dirty="0">
                  <a:solidFill>
                    <a:schemeClr val="tx1"/>
                  </a:solidFill>
                  <a:latin typeface="Arial Narrow"/>
                </a:rPr>
                <a:t>Comportamental</a:t>
              </a:r>
            </a:p>
          </p:txBody>
        </p:sp>
        <p:sp>
          <p:nvSpPr>
            <p:cNvPr id="10" name="Freeform: Shape 9">
              <a:extLst>
                <a:ext uri="{FF2B5EF4-FFF2-40B4-BE49-F238E27FC236}">
                  <a16:creationId xmlns:a16="http://schemas.microsoft.com/office/drawing/2014/main" xmlns="" id="{D9AF7228-C255-4FE2-A1DC-11243054C3C9}"/>
                </a:ext>
              </a:extLst>
            </p:cNvPr>
            <p:cNvSpPr/>
            <p:nvPr/>
          </p:nvSpPr>
          <p:spPr>
            <a:xfrm>
              <a:off x="2998244" y="2118704"/>
              <a:ext cx="2221825" cy="4421795"/>
            </a:xfrm>
            <a:custGeom>
              <a:avLst/>
              <a:gdLst>
                <a:gd name="connsiteX0" fmla="*/ 0 w 2221825"/>
                <a:gd name="connsiteY0" fmla="*/ 0 h 4421795"/>
                <a:gd name="connsiteX1" fmla="*/ 2221825 w 2221825"/>
                <a:gd name="connsiteY1" fmla="*/ 0 h 4421795"/>
                <a:gd name="connsiteX2" fmla="*/ 2221825 w 2221825"/>
                <a:gd name="connsiteY2" fmla="*/ 4421795 h 4421795"/>
                <a:gd name="connsiteX3" fmla="*/ 0 w 2221825"/>
                <a:gd name="connsiteY3" fmla="*/ 4421795 h 4421795"/>
                <a:gd name="connsiteX4" fmla="*/ 0 w 2221825"/>
                <a:gd name="connsiteY4" fmla="*/ 0 h 4421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1825" h="4421795">
                  <a:moveTo>
                    <a:pt x="0" y="0"/>
                  </a:moveTo>
                  <a:lnTo>
                    <a:pt x="2221825" y="0"/>
                  </a:lnTo>
                  <a:lnTo>
                    <a:pt x="2221825" y="4421795"/>
                  </a:lnTo>
                  <a:lnTo>
                    <a:pt x="0" y="4421795"/>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182880" lvl="1" indent="-182880" algn="l" defTabSz="137160">
                <a:spcBef>
                  <a:spcPct val="0"/>
                </a:spcBef>
                <a:spcAft>
                  <a:spcPts val="1200"/>
                </a:spcAft>
                <a:buChar char="•"/>
              </a:pPr>
              <a:r>
                <a:rPr lang="pt-BR" sz="2100" kern="1200" spc="-50" dirty="0">
                  <a:solidFill>
                    <a:schemeClr val="tx1"/>
                  </a:solidFill>
                  <a:latin typeface="Garamond" panose="02020404030301010803" pitchFamily="18" charset="0"/>
                </a:rPr>
                <a:t>Educação</a:t>
              </a:r>
            </a:p>
            <a:p>
              <a:pPr marL="182880" lvl="1" indent="-182880" algn="l" defTabSz="137160">
                <a:spcBef>
                  <a:spcPct val="0"/>
                </a:spcBef>
                <a:spcAft>
                  <a:spcPts val="1200"/>
                </a:spcAft>
                <a:buChar char="•"/>
              </a:pPr>
              <a:r>
                <a:rPr lang="pt-BR" sz="2100" kern="1200" spc="-50" dirty="0">
                  <a:solidFill>
                    <a:schemeClr val="tx1"/>
                  </a:solidFill>
                  <a:latin typeface="Garamond" panose="02020404030301010803" pitchFamily="18" charset="0"/>
                </a:rPr>
                <a:t>Aconselhamento</a:t>
              </a:r>
            </a:p>
            <a:p>
              <a:pPr marL="182880" lvl="1" indent="-182880" algn="l" defTabSz="137160">
                <a:spcBef>
                  <a:spcPct val="0"/>
                </a:spcBef>
                <a:spcAft>
                  <a:spcPts val="1200"/>
                </a:spcAft>
                <a:buChar char="•"/>
              </a:pPr>
              <a:r>
                <a:rPr lang="pt-BR" sz="2100" kern="1200" spc="-50" dirty="0">
                  <a:solidFill>
                    <a:schemeClr val="tx1"/>
                  </a:solidFill>
                  <a:latin typeface="Garamond" panose="02020404030301010803" pitchFamily="18" charset="0"/>
                </a:rPr>
                <a:t>Redução do estigma</a:t>
              </a:r>
            </a:p>
            <a:p>
              <a:pPr marL="182880" lvl="1" indent="-182880" algn="l" defTabSz="137160">
                <a:spcBef>
                  <a:spcPct val="0"/>
                </a:spcBef>
                <a:spcAft>
                  <a:spcPts val="1200"/>
                </a:spcAft>
                <a:buChar char="•"/>
              </a:pPr>
              <a:r>
                <a:rPr lang="pt-BR" sz="2100" kern="1200" spc="-50" dirty="0">
                  <a:solidFill>
                    <a:schemeClr val="tx1"/>
                  </a:solidFill>
                  <a:latin typeface="Garamond" panose="02020404030301010803" pitchFamily="18" charset="0"/>
                </a:rPr>
                <a:t>Redução de danos</a:t>
              </a:r>
            </a:p>
            <a:p>
              <a:pPr marL="182880" lvl="1" indent="-182880" algn="l" defTabSz="137160">
                <a:spcBef>
                  <a:spcPct val="0"/>
                </a:spcBef>
                <a:spcAft>
                  <a:spcPts val="1200"/>
                </a:spcAft>
                <a:buChar char="•"/>
              </a:pPr>
              <a:r>
                <a:rPr lang="pt-BR" sz="2100" kern="1200" spc="-50" dirty="0">
                  <a:solidFill>
                    <a:schemeClr val="tx1"/>
                  </a:solidFill>
                  <a:latin typeface="Garamond" panose="02020404030301010803" pitchFamily="18" charset="0"/>
                </a:rPr>
                <a:t>Intervenções de adesão </a:t>
              </a:r>
            </a:p>
          </p:txBody>
        </p:sp>
        <p:sp>
          <p:nvSpPr>
            <p:cNvPr id="11" name="Freeform: Shape 10">
              <a:extLst>
                <a:ext uri="{FF2B5EF4-FFF2-40B4-BE49-F238E27FC236}">
                  <a16:creationId xmlns:a16="http://schemas.microsoft.com/office/drawing/2014/main" xmlns="" id="{A4FFD212-FD49-422C-8132-8F70553F12C8}"/>
                </a:ext>
              </a:extLst>
            </p:cNvPr>
            <p:cNvSpPr/>
            <p:nvPr/>
          </p:nvSpPr>
          <p:spPr>
            <a:xfrm>
              <a:off x="5541268" y="1617980"/>
              <a:ext cx="3145532" cy="517234"/>
            </a:xfrm>
            <a:custGeom>
              <a:avLst/>
              <a:gdLst>
                <a:gd name="connsiteX0" fmla="*/ 0 w 3145532"/>
                <a:gd name="connsiteY0" fmla="*/ 0 h 517234"/>
                <a:gd name="connsiteX1" fmla="*/ 3145532 w 3145532"/>
                <a:gd name="connsiteY1" fmla="*/ 0 h 517234"/>
                <a:gd name="connsiteX2" fmla="*/ 3145532 w 3145532"/>
                <a:gd name="connsiteY2" fmla="*/ 517234 h 517234"/>
                <a:gd name="connsiteX3" fmla="*/ 0 w 3145532"/>
                <a:gd name="connsiteY3" fmla="*/ 517234 h 517234"/>
                <a:gd name="connsiteX4" fmla="*/ 0 w 3145532"/>
                <a:gd name="connsiteY4" fmla="*/ 0 h 517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532" h="517234">
                  <a:moveTo>
                    <a:pt x="0" y="0"/>
                  </a:moveTo>
                  <a:lnTo>
                    <a:pt x="3145532" y="0"/>
                  </a:lnTo>
                  <a:lnTo>
                    <a:pt x="3145532" y="517234"/>
                  </a:lnTo>
                  <a:lnTo>
                    <a:pt x="0" y="517234"/>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pt-BR" sz="1600" b="1" kern="1200" dirty="0">
                  <a:solidFill>
                    <a:schemeClr val="tx1"/>
                  </a:solidFill>
                  <a:latin typeface="Arial Narrow"/>
                </a:rPr>
                <a:t>Biomédica</a:t>
              </a:r>
            </a:p>
          </p:txBody>
        </p:sp>
        <p:sp>
          <p:nvSpPr>
            <p:cNvPr id="12" name="Freeform: Shape 11">
              <a:extLst>
                <a:ext uri="{FF2B5EF4-FFF2-40B4-BE49-F238E27FC236}">
                  <a16:creationId xmlns:a16="http://schemas.microsoft.com/office/drawing/2014/main" xmlns="" id="{28F62FC1-E0E3-4AC9-A509-1F3F607E3B0E}"/>
                </a:ext>
              </a:extLst>
            </p:cNvPr>
            <p:cNvSpPr/>
            <p:nvPr/>
          </p:nvSpPr>
          <p:spPr>
            <a:xfrm>
              <a:off x="5531124" y="2118704"/>
              <a:ext cx="3147511" cy="4421795"/>
            </a:xfrm>
            <a:custGeom>
              <a:avLst/>
              <a:gdLst>
                <a:gd name="connsiteX0" fmla="*/ 0 w 3147511"/>
                <a:gd name="connsiteY0" fmla="*/ 0 h 4939030"/>
                <a:gd name="connsiteX1" fmla="*/ 3147511 w 3147511"/>
                <a:gd name="connsiteY1" fmla="*/ 0 h 4939030"/>
                <a:gd name="connsiteX2" fmla="*/ 3147511 w 3147511"/>
                <a:gd name="connsiteY2" fmla="*/ 4939030 h 4939030"/>
                <a:gd name="connsiteX3" fmla="*/ 0 w 3147511"/>
                <a:gd name="connsiteY3" fmla="*/ 4939030 h 4939030"/>
                <a:gd name="connsiteX4" fmla="*/ 0 w 3147511"/>
                <a:gd name="connsiteY4" fmla="*/ 0 h 4939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511" h="4939030">
                  <a:moveTo>
                    <a:pt x="0" y="0"/>
                  </a:moveTo>
                  <a:lnTo>
                    <a:pt x="3147511" y="0"/>
                  </a:lnTo>
                  <a:lnTo>
                    <a:pt x="3147511" y="4939030"/>
                  </a:lnTo>
                  <a:lnTo>
                    <a:pt x="0" y="493903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182880" lvl="1" indent="-182880" algn="l" defTabSz="137160">
                <a:spcBef>
                  <a:spcPct val="0"/>
                </a:spcBef>
                <a:spcAft>
                  <a:spcPts val="1200"/>
                </a:spcAft>
                <a:buChar char="•"/>
              </a:pPr>
              <a:r>
                <a:rPr lang="pt-BR" sz="2100" kern="1200" spc="-50" dirty="0">
                  <a:latin typeface="Garamond" panose="02020404030301010803" pitchFamily="18" charset="0"/>
                </a:rPr>
                <a:t>Testes de HIV</a:t>
              </a:r>
            </a:p>
            <a:p>
              <a:pPr marL="182880" lvl="1" indent="-182880" algn="l" defTabSz="137160">
                <a:spcBef>
                  <a:spcPct val="0"/>
                </a:spcBef>
                <a:spcAft>
                  <a:spcPts val="1200"/>
                </a:spcAft>
                <a:buChar char="•"/>
              </a:pPr>
              <a:r>
                <a:rPr lang="pt-BR" sz="2100" kern="1200" spc="-50" dirty="0">
                  <a:latin typeface="Garamond" panose="02020404030301010803" pitchFamily="18" charset="0"/>
                </a:rPr>
                <a:t>Preservativos</a:t>
              </a:r>
            </a:p>
            <a:p>
              <a:pPr marL="182880" lvl="1" indent="-182880" algn="l" defTabSz="137160">
                <a:spcBef>
                  <a:spcPct val="0"/>
                </a:spcBef>
                <a:spcAft>
                  <a:spcPts val="1200"/>
                </a:spcAft>
                <a:buChar char="•"/>
              </a:pPr>
              <a:r>
                <a:rPr lang="pt-BR" sz="2100" kern="1200" spc="-50" dirty="0">
                  <a:solidFill>
                    <a:schemeClr val="tx1"/>
                  </a:solidFill>
                  <a:latin typeface="Garamond" panose="02020404030301010803" pitchFamily="18" charset="0"/>
                </a:rPr>
                <a:t>VMMC</a:t>
              </a:r>
            </a:p>
            <a:p>
              <a:pPr marL="182880" lvl="1" indent="-182880" algn="l" defTabSz="137160">
                <a:spcBef>
                  <a:spcPct val="0"/>
                </a:spcBef>
                <a:spcAft>
                  <a:spcPts val="1200"/>
                </a:spcAft>
                <a:buChar char="•"/>
              </a:pPr>
              <a:r>
                <a:rPr lang="pt-BR" sz="2100" kern="1200" spc="-50" dirty="0" smtClean="0">
                  <a:solidFill>
                    <a:schemeClr val="tx1"/>
                  </a:solidFill>
                  <a:latin typeface="Garamond" panose="02020404030301010803" pitchFamily="18" charset="0"/>
                </a:rPr>
                <a:t>Transmissão Vertical</a:t>
              </a:r>
              <a:endParaRPr lang="pt-BR" sz="2100" kern="1200" spc="-50" dirty="0">
                <a:solidFill>
                  <a:schemeClr val="tx1"/>
                </a:solidFill>
                <a:latin typeface="Garamond" panose="02020404030301010803" pitchFamily="18" charset="0"/>
              </a:endParaRPr>
            </a:p>
            <a:p>
              <a:pPr marL="182880" lvl="1" indent="-182880" algn="l" defTabSz="137160">
                <a:spcBef>
                  <a:spcPct val="0"/>
                </a:spcBef>
                <a:spcAft>
                  <a:spcPts val="1200"/>
                </a:spcAft>
                <a:buChar char="•"/>
              </a:pPr>
              <a:r>
                <a:rPr lang="pt-BR" sz="2100" kern="1200" spc="-50" dirty="0">
                  <a:solidFill>
                    <a:schemeClr val="tx1"/>
                  </a:solidFill>
                  <a:latin typeface="Garamond" panose="02020404030301010803" pitchFamily="18" charset="0"/>
                </a:rPr>
                <a:t>Tratamento de </a:t>
              </a:r>
              <a:r>
                <a:rPr lang="pt-BR" sz="2100" kern="1200" spc="-50" dirty="0" smtClean="0">
                  <a:solidFill>
                    <a:schemeClr val="tx1"/>
                  </a:solidFill>
                  <a:latin typeface="Garamond" panose="02020404030301010803" pitchFamily="18" charset="0"/>
                </a:rPr>
                <a:t>ISTs</a:t>
              </a:r>
              <a:endParaRPr lang="pt-BR" sz="2100" kern="1200" spc="-50" dirty="0">
                <a:solidFill>
                  <a:schemeClr val="tx1"/>
                </a:solidFill>
                <a:latin typeface="Garamond" panose="02020404030301010803" pitchFamily="18" charset="0"/>
              </a:endParaRPr>
            </a:p>
            <a:p>
              <a:pPr marL="182880" lvl="1" indent="-182880" algn="l" defTabSz="137160">
                <a:spcBef>
                  <a:spcPct val="0"/>
                </a:spcBef>
                <a:spcAft>
                  <a:spcPts val="1200"/>
                </a:spcAft>
                <a:buChar char="•"/>
              </a:pPr>
              <a:r>
                <a:rPr lang="pt-BR" sz="2100" kern="1200" spc="-50" dirty="0">
                  <a:latin typeface="Garamond" panose="02020404030301010803" pitchFamily="18" charset="0"/>
                </a:rPr>
                <a:t>Terapia antirretroviral para prevenção (TARV)</a:t>
              </a:r>
            </a:p>
            <a:p>
              <a:pPr marL="182880" lvl="2" indent="-182880" algn="l" defTabSz="137160">
                <a:spcBef>
                  <a:spcPct val="0"/>
                </a:spcBef>
                <a:spcAft>
                  <a:spcPts val="1200"/>
                </a:spcAft>
                <a:buChar char="•"/>
              </a:pPr>
              <a:r>
                <a:rPr lang="pt-BR" sz="2100" kern="1200" spc="-50" dirty="0">
                  <a:solidFill>
                    <a:schemeClr val="tx1"/>
                  </a:solidFill>
                  <a:latin typeface="Garamond" panose="02020404030301010803" pitchFamily="18" charset="0"/>
                </a:rPr>
                <a:t>PEP</a:t>
              </a:r>
            </a:p>
            <a:p>
              <a:pPr marL="182880" lvl="2" indent="-182880" algn="l" defTabSz="137160">
                <a:spcBef>
                  <a:spcPct val="0"/>
                </a:spcBef>
                <a:spcAft>
                  <a:spcPts val="1200"/>
                </a:spcAft>
                <a:buChar char="•"/>
              </a:pPr>
              <a:r>
                <a:rPr lang="pt-BR" sz="2100" kern="1200" spc="-50" dirty="0">
                  <a:solidFill>
                    <a:schemeClr val="tx1"/>
                  </a:solidFill>
                  <a:latin typeface="Garamond" panose="02020404030301010803" pitchFamily="18" charset="0"/>
                </a:rPr>
                <a:t>PrEP</a:t>
              </a:r>
            </a:p>
          </p:txBody>
        </p:sp>
      </p:gr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16</a:t>
            </a:fld>
            <a:endParaRPr lang="pt-BR" dirty="0"/>
          </a:p>
        </p:txBody>
      </p:sp>
    </p:spTree>
    <p:extLst>
      <p:ext uri="{BB962C8B-B14F-4D97-AF65-F5344CB8AC3E}">
        <p14:creationId xmlns:p14="http://schemas.microsoft.com/office/powerpoint/2010/main" val="8853397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557" y="238249"/>
            <a:ext cx="8229600" cy="858838"/>
          </a:xfrm>
        </p:spPr>
        <p:txBody>
          <a:bodyPr>
            <a:normAutofit fontScale="90000"/>
          </a:bodyPr>
          <a:lstStyle/>
          <a:p>
            <a:r>
              <a:rPr lang="pt-BR" sz="4200" dirty="0"/>
              <a:t>Descontinuação da PrEP</a:t>
            </a:r>
            <a:r>
              <a:rPr lang="pt-BR" dirty="0"/>
              <a:t> </a:t>
            </a:r>
            <a:r>
              <a:rPr dirty="0"/>
              <a:t/>
            </a:r>
            <a:br>
              <a:rPr dirty="0"/>
            </a:br>
            <a:r>
              <a:rPr lang="pt-BR" sz="2400" b="0" i="1" dirty="0">
                <a:latin typeface="Garamond" panose="02020404030301010803" pitchFamily="18" charset="0"/>
              </a:rPr>
              <a:t>(continuação)</a:t>
            </a:r>
          </a:p>
        </p:txBody>
      </p:sp>
      <p:sp>
        <p:nvSpPr>
          <p:cNvPr id="3" name="Content Placeholder 2"/>
          <p:cNvSpPr>
            <a:spLocks noGrp="1"/>
          </p:cNvSpPr>
          <p:nvPr>
            <p:ph sz="quarter" idx="10"/>
          </p:nvPr>
        </p:nvSpPr>
        <p:spPr>
          <a:xfrm>
            <a:off x="469557" y="1622985"/>
            <a:ext cx="8229600" cy="4889500"/>
          </a:xfrm>
        </p:spPr>
        <p:txBody>
          <a:bodyPr/>
          <a:lstStyle/>
          <a:p>
            <a:pPr>
              <a:lnSpc>
                <a:spcPts val="2600"/>
              </a:lnSpc>
              <a:spcBef>
                <a:spcPts val="1800"/>
              </a:spcBef>
            </a:pPr>
            <a:r>
              <a:rPr lang="pt-BR" sz="2400" spc="-40" dirty="0">
                <a:solidFill>
                  <a:schemeClr val="tx1"/>
                </a:solidFill>
              </a:rPr>
              <a:t>Clientes que decidem parar a PrEP devem:</a:t>
            </a:r>
          </a:p>
          <a:p>
            <a:pPr marL="731520" lvl="1" indent="-365760">
              <a:lnSpc>
                <a:spcPts val="2600"/>
              </a:lnSpc>
              <a:spcBef>
                <a:spcPts val="1800"/>
              </a:spcBef>
              <a:buFont typeface="Wingdings" panose="05000000000000000000" pitchFamily="2" charset="2"/>
              <a:buChar char="§"/>
            </a:pPr>
            <a:r>
              <a:rPr lang="pt-BR" sz="2400" spc="-40" dirty="0">
                <a:solidFill>
                  <a:schemeClr val="tx1"/>
                </a:solidFill>
              </a:rPr>
              <a:t>Entrar em contato com seus profissionais de saúde.</a:t>
            </a:r>
          </a:p>
          <a:p>
            <a:pPr marL="731520" lvl="1" indent="-365760">
              <a:lnSpc>
                <a:spcPts val="2600"/>
              </a:lnSpc>
              <a:spcBef>
                <a:spcPts val="1800"/>
              </a:spcBef>
              <a:buFont typeface="Wingdings" panose="05000000000000000000" pitchFamily="2" charset="2"/>
              <a:buChar char="§"/>
            </a:pPr>
            <a:r>
              <a:rPr lang="pt-BR" sz="2400" spc="-40" dirty="0">
                <a:solidFill>
                  <a:schemeClr val="tx1"/>
                </a:solidFill>
              </a:rPr>
              <a:t>Continuar tomando a PrEP por 28 dias após a última exposição em potencial ao HIV.</a:t>
            </a:r>
          </a:p>
          <a:p>
            <a:endParaRPr lang="pt-BR" dirty="0"/>
          </a:p>
        </p:txBody>
      </p:sp>
    </p:spTree>
    <p:extLst>
      <p:ext uri="{BB962C8B-B14F-4D97-AF65-F5344CB8AC3E}">
        <p14:creationId xmlns:p14="http://schemas.microsoft.com/office/powerpoint/2010/main" val="141202522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772" y="236019"/>
            <a:ext cx="8229600" cy="858838"/>
          </a:xfrm>
        </p:spPr>
        <p:txBody>
          <a:bodyPr>
            <a:normAutofit/>
          </a:bodyPr>
          <a:lstStyle/>
          <a:p>
            <a:r>
              <a:rPr lang="pt-BR" sz="4200" dirty="0"/>
              <a:t>Via clínica da PrEP</a:t>
            </a:r>
            <a:endParaRPr lang="pt-BR" sz="4200" dirty="0">
              <a:highlight>
                <a:srgbClr val="FFFF00"/>
              </a:highlight>
            </a:endParaRPr>
          </a:p>
        </p:txBody>
      </p:sp>
      <p:pic>
        <p:nvPicPr>
          <p:cNvPr id="4" name="Picture 3">
            <a:extLst>
              <a:ext uri="{FF2B5EF4-FFF2-40B4-BE49-F238E27FC236}">
                <a16:creationId xmlns:a16="http://schemas.microsoft.com/office/drawing/2014/main" xmlns="" id="{4AF93C3D-F9E3-4CBB-9B9D-F6456FF8F2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6380" y="1372127"/>
            <a:ext cx="6045334" cy="5320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8524405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926756" y="1609600"/>
            <a:ext cx="7760043" cy="4889500"/>
          </a:xfrm>
        </p:spPr>
        <p:txBody>
          <a:bodyPr>
            <a:normAutofit/>
          </a:bodyPr>
          <a:lstStyle/>
          <a:p>
            <a:pPr marL="0" lvl="0" indent="0">
              <a:lnSpc>
                <a:spcPct val="110000"/>
              </a:lnSpc>
              <a:spcAft>
                <a:spcPts val="600"/>
              </a:spcAft>
              <a:buNone/>
              <a:tabLst>
                <a:tab pos="274320" algn="l"/>
              </a:tabLst>
            </a:pPr>
            <a:r>
              <a:rPr lang="pt-BR" spc="-100" dirty="0">
                <a:solidFill>
                  <a:schemeClr val="tx1"/>
                </a:solidFill>
              </a:rPr>
              <a:t>As instalações podem usar materiais </a:t>
            </a:r>
            <a:br>
              <a:rPr lang="pt-BR" spc="-100" dirty="0">
                <a:solidFill>
                  <a:schemeClr val="tx1"/>
                </a:solidFill>
              </a:rPr>
            </a:br>
            <a:r>
              <a:rPr lang="pt-BR" spc="-100" dirty="0">
                <a:solidFill>
                  <a:schemeClr val="tx1"/>
                </a:solidFill>
              </a:rPr>
              <a:t>e atividades de informação, educação e comunicação (IEC) para abordar os </a:t>
            </a:r>
            <a:br>
              <a:rPr lang="pt-BR" spc="-100" dirty="0">
                <a:solidFill>
                  <a:schemeClr val="tx1"/>
                </a:solidFill>
              </a:rPr>
            </a:br>
            <a:r>
              <a:rPr lang="pt-BR" spc="-100" dirty="0">
                <a:solidFill>
                  <a:schemeClr val="tx1"/>
                </a:solidFill>
              </a:rPr>
              <a:t>desafios em torno da aceitação e adesão à PrEP.</a:t>
            </a:r>
          </a:p>
          <a:p>
            <a:pPr lvl="0">
              <a:lnSpc>
                <a:spcPct val="110000"/>
              </a:lnSpc>
              <a:spcAft>
                <a:spcPts val="600"/>
              </a:spcAft>
              <a:tabLst>
                <a:tab pos="274320" algn="l"/>
              </a:tabLst>
            </a:pPr>
            <a:r>
              <a:rPr lang="pt-BR" spc="-100" dirty="0">
                <a:solidFill>
                  <a:schemeClr val="tx1"/>
                </a:solidFill>
              </a:rPr>
              <a:t>Que perguntas ou preocupações os clientes podem ter sobre a PrEP que os materiais IEC podem ajudar a responder?</a:t>
            </a:r>
          </a:p>
          <a:p>
            <a:pPr marL="0" indent="0">
              <a:buNone/>
            </a:pPr>
            <a:endParaRPr lang="pt-BR" dirty="0"/>
          </a:p>
        </p:txBody>
      </p:sp>
      <p:sp>
        <p:nvSpPr>
          <p:cNvPr id="2" name="Title 1"/>
          <p:cNvSpPr>
            <a:spLocks noGrp="1"/>
          </p:cNvSpPr>
          <p:nvPr>
            <p:ph type="title"/>
          </p:nvPr>
        </p:nvSpPr>
        <p:spPr>
          <a:xfrm>
            <a:off x="457200" y="232302"/>
            <a:ext cx="8229600" cy="858838"/>
          </a:xfrm>
        </p:spPr>
        <p:txBody>
          <a:bodyPr>
            <a:normAutofit/>
          </a:bodyPr>
          <a:lstStyle/>
          <a:p>
            <a:r>
              <a:rPr lang="pt-BR" sz="4200" dirty="0"/>
              <a:t>Pergunta</a:t>
            </a:r>
          </a:p>
        </p:txBody>
      </p:sp>
      <p:pic>
        <p:nvPicPr>
          <p:cNvPr id="6" name="Picture 14" descr="Image result for question icon">
            <a:extLst>
              <a:ext uri="{FF2B5EF4-FFF2-40B4-BE49-F238E27FC236}">
                <a16:creationId xmlns:a16="http://schemas.microsoft.com/office/drawing/2014/main" xmlns="" id="{1089D82F-A6EF-45EF-BC45-2C7EB0D21A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3272" y="1615168"/>
            <a:ext cx="1581912" cy="170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01599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928"/>
            <a:ext cx="9144000" cy="858838"/>
          </a:xfrm>
        </p:spPr>
        <p:txBody>
          <a:bodyPr>
            <a:normAutofit/>
          </a:bodyPr>
          <a:lstStyle/>
          <a:p>
            <a:pPr>
              <a:lnSpc>
                <a:spcPts val="4800"/>
              </a:lnSpc>
            </a:pPr>
            <a:r>
              <a:rPr lang="pt-BR" sz="4200" spc="-80" dirty="0"/>
              <a:t>Perguntas frequentes sobre a PrEP</a:t>
            </a:r>
          </a:p>
        </p:txBody>
      </p:sp>
      <p:pic>
        <p:nvPicPr>
          <p:cNvPr id="5" name="Picture 4">
            <a:extLst>
              <a:ext uri="{FF2B5EF4-FFF2-40B4-BE49-F238E27FC236}">
                <a16:creationId xmlns:a16="http://schemas.microsoft.com/office/drawing/2014/main" xmlns="" id="{630DA377-C069-4AFF-A94F-7FA0B6896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9136" y="1747339"/>
            <a:ext cx="6722481" cy="46758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571690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69557" y="1616377"/>
            <a:ext cx="8229600" cy="4889500"/>
          </a:xfrm>
        </p:spPr>
        <p:txBody>
          <a:bodyPr>
            <a:normAutofit/>
          </a:bodyPr>
          <a:lstStyle/>
          <a:p>
            <a:pPr marL="365760" indent="-365760">
              <a:lnSpc>
                <a:spcPts val="2600"/>
              </a:lnSpc>
              <a:spcBef>
                <a:spcPts val="1800"/>
              </a:spcBef>
            </a:pPr>
            <a:r>
              <a:rPr lang="pt-BR" sz="2400" spc="-40" dirty="0">
                <a:solidFill>
                  <a:schemeClr val="tx1"/>
                </a:solidFill>
              </a:rPr>
              <a:t>Você pode usar este recurso durante as consultas de PrEP para garantir que todas as informações apropriadas da PrEP tenham sido dadas a um cliente </a:t>
            </a:r>
          </a:p>
          <a:p>
            <a:pPr marL="365760" indent="-365760">
              <a:lnSpc>
                <a:spcPts val="2600"/>
              </a:lnSpc>
              <a:spcBef>
                <a:spcPts val="2400"/>
              </a:spcBef>
            </a:pPr>
            <a:r>
              <a:rPr lang="pt-BR" sz="2400" spc="-40" dirty="0">
                <a:solidFill>
                  <a:schemeClr val="tx1"/>
                </a:solidFill>
              </a:rPr>
              <a:t>As clínicas também devem adicionar quaisquer perguntas e adaptar esse recurso aos contextos locais.</a:t>
            </a:r>
          </a:p>
          <a:p>
            <a:pPr marL="731520" lvl="1" indent="-365760">
              <a:lnSpc>
                <a:spcPts val="2600"/>
              </a:lnSpc>
              <a:spcBef>
                <a:spcPts val="600"/>
              </a:spcBef>
              <a:buFont typeface="Wingdings" panose="05000000000000000000" pitchFamily="2" charset="2"/>
              <a:buChar char="§"/>
            </a:pPr>
            <a:r>
              <a:rPr lang="pt-BR" sz="2400" spc="-40" dirty="0">
                <a:solidFill>
                  <a:schemeClr val="tx1"/>
                </a:solidFill>
              </a:rPr>
              <a:t>Você pode adicionar a este recurso de trabalho quaisquer perguntas e respostas frequentes que surgiram durante a nossa discussão, e que você acha que seriam úteis para os clientes saberem. </a:t>
            </a:r>
          </a:p>
        </p:txBody>
      </p:sp>
      <p:sp>
        <p:nvSpPr>
          <p:cNvPr id="6" name="Title 1">
            <a:extLst>
              <a:ext uri="{FF2B5EF4-FFF2-40B4-BE49-F238E27FC236}">
                <a16:creationId xmlns:a16="http://schemas.microsoft.com/office/drawing/2014/main" xmlns="" id="{81516001-3290-4974-9374-B988D4903FE4}"/>
              </a:ext>
            </a:extLst>
          </p:cNvPr>
          <p:cNvSpPr>
            <a:spLocks noGrp="1"/>
          </p:cNvSpPr>
          <p:nvPr>
            <p:ph type="title"/>
          </p:nvPr>
        </p:nvSpPr>
        <p:spPr>
          <a:xfrm>
            <a:off x="0" y="267566"/>
            <a:ext cx="9144000" cy="858838"/>
          </a:xfrm>
        </p:spPr>
        <p:txBody>
          <a:bodyPr>
            <a:normAutofit fontScale="90000"/>
          </a:bodyPr>
          <a:lstStyle/>
          <a:p>
            <a:r>
              <a:rPr lang="pt-BR" sz="4200" spc="-80" dirty="0"/>
              <a:t>Perguntas frequentes sobre a PrEP </a:t>
            </a:r>
            <a:r>
              <a:rPr dirty="0"/>
              <a:t/>
            </a:r>
            <a:br>
              <a:rPr dirty="0"/>
            </a:br>
            <a:r>
              <a:rPr lang="pt-BR" sz="2400" b="0" i="1" spc="-80" dirty="0">
                <a:latin typeface="Garamond" panose="02020404030301010803" pitchFamily="18" charset="0"/>
              </a:rPr>
              <a:t>(continuação)</a:t>
            </a:r>
          </a:p>
        </p:txBody>
      </p:sp>
    </p:spTree>
    <p:extLst>
      <p:ext uri="{BB962C8B-B14F-4D97-AF65-F5344CB8AC3E}">
        <p14:creationId xmlns:p14="http://schemas.microsoft.com/office/powerpoint/2010/main" val="236482223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61"/>
            <a:ext cx="8229600" cy="858838"/>
          </a:xfrm>
        </p:spPr>
        <p:txBody>
          <a:bodyPr>
            <a:normAutofit/>
          </a:bodyPr>
          <a:lstStyle/>
          <a:p>
            <a:r>
              <a:rPr lang="pt-BR" sz="4200" dirty="0"/>
              <a:t>Exemplos de materiais IEC</a:t>
            </a:r>
          </a:p>
        </p:txBody>
      </p:sp>
      <p:sp>
        <p:nvSpPr>
          <p:cNvPr id="3" name="Content Placeholder 2"/>
          <p:cNvSpPr>
            <a:spLocks noGrp="1"/>
          </p:cNvSpPr>
          <p:nvPr>
            <p:ph sz="quarter" idx="10"/>
          </p:nvPr>
        </p:nvSpPr>
        <p:spPr>
          <a:xfrm>
            <a:off x="469557" y="1465775"/>
            <a:ext cx="8229600" cy="4889500"/>
          </a:xfrm>
        </p:spPr>
        <p:txBody>
          <a:bodyPr>
            <a:noAutofit/>
          </a:bodyPr>
          <a:lstStyle/>
          <a:p>
            <a:pPr marL="0" indent="0" algn="ctr">
              <a:buNone/>
            </a:pPr>
            <a:r>
              <a:rPr lang="pt-BR" sz="2400" b="1" spc="-60" dirty="0">
                <a:solidFill>
                  <a:schemeClr val="tx1"/>
                </a:solidFill>
              </a:rPr>
              <a:t>Materiais IEC do CDC</a:t>
            </a:r>
          </a:p>
          <a:p>
            <a:pPr>
              <a:lnSpc>
                <a:spcPts val="2600"/>
              </a:lnSpc>
              <a:spcBef>
                <a:spcPts val="0"/>
              </a:spcBef>
            </a:pPr>
            <a:r>
              <a:rPr lang="pt-BR" sz="2400" spc="-60" dirty="0">
                <a:solidFill>
                  <a:schemeClr val="tx1"/>
                </a:solidFill>
              </a:rPr>
              <a:t>“</a:t>
            </a:r>
            <a:r>
              <a:rPr lang="pt-BR" sz="2400" spc="-60" dirty="0" err="1">
                <a:solidFill>
                  <a:schemeClr val="tx1"/>
                </a:solidFill>
              </a:rPr>
              <a:t>PrEP.</a:t>
            </a:r>
            <a:r>
              <a:rPr lang="pt-BR" sz="2400" spc="-60" dirty="0">
                <a:solidFill>
                  <a:schemeClr val="tx1"/>
                </a:solidFill>
              </a:rPr>
              <a:t>” https://www.cdc.gov/hiv/basics/prep.html</a:t>
            </a:r>
          </a:p>
          <a:p>
            <a:pPr lvl="0">
              <a:lnSpc>
                <a:spcPts val="2600"/>
              </a:lnSpc>
              <a:spcBef>
                <a:spcPts val="600"/>
              </a:spcBef>
            </a:pPr>
            <a:r>
              <a:rPr lang="pt-BR" sz="2400" spc="-60" dirty="0">
                <a:solidFill>
                  <a:schemeClr val="tx1"/>
                </a:solidFill>
              </a:rPr>
              <a:t>“PrEP 101” [fact sheet]. https://www.cdc.gov/hiv/pdf/library/factsheets/prep101-consumer-info.pdf</a:t>
            </a:r>
          </a:p>
          <a:p>
            <a:pPr lvl="0">
              <a:lnSpc>
                <a:spcPts val="2600"/>
              </a:lnSpc>
              <a:spcBef>
                <a:spcPts val="600"/>
              </a:spcBef>
            </a:pPr>
            <a:r>
              <a:rPr lang="pt-BR" sz="2400" spc="-60" dirty="0">
                <a:solidFill>
                  <a:schemeClr val="tx1"/>
                </a:solidFill>
              </a:rPr>
              <a:t>“Are You Ready for PrEP?” [poster]. https://www.cdc.gov/actagainstaids/pdf/campaigns/starttalking/stsh-prep-infographic-basics.pdf</a:t>
            </a:r>
          </a:p>
          <a:p>
            <a:pPr lvl="0">
              <a:lnSpc>
                <a:spcPts val="2600"/>
              </a:lnSpc>
              <a:spcBef>
                <a:spcPts val="600"/>
              </a:spcBef>
            </a:pPr>
            <a:r>
              <a:rPr lang="pt-BR" sz="2400" spc="-60" dirty="0">
                <a:solidFill>
                  <a:schemeClr val="tx1"/>
                </a:solidFill>
              </a:rPr>
              <a:t>“Are You Ready for PrEP? How Can I Start PrEP?” [poster]. https://www.cdc.gov/actagainstaids/pdf/campaigns/starttalking/stsh-prep-infographic-access.pdf</a:t>
            </a:r>
          </a:p>
          <a:p>
            <a:pPr>
              <a:lnSpc>
                <a:spcPts val="2600"/>
              </a:lnSpc>
              <a:spcBef>
                <a:spcPts val="600"/>
              </a:spcBef>
            </a:pPr>
            <a:r>
              <a:rPr lang="pt-BR" sz="2400" spc="-60" dirty="0">
                <a:solidFill>
                  <a:schemeClr val="tx1"/>
                </a:solidFill>
              </a:rPr>
              <a:t>“Are You Ready for PrEP? Is PrEP Right For Me?” [poster]. https://www.cdc.gov/actagainstaids/pdf/campaigns/starttalking/stsh-prep-infographic-right2.pdf </a:t>
            </a:r>
          </a:p>
        </p:txBody>
      </p:sp>
    </p:spTree>
    <p:extLst>
      <p:ext uri="{BB962C8B-B14F-4D97-AF65-F5344CB8AC3E}">
        <p14:creationId xmlns:p14="http://schemas.microsoft.com/office/powerpoint/2010/main" val="131569647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184"/>
            <a:ext cx="8229600" cy="914400"/>
          </a:xfrm>
        </p:spPr>
        <p:txBody>
          <a:bodyPr>
            <a:normAutofit fontScale="90000"/>
          </a:bodyPr>
          <a:lstStyle/>
          <a:p>
            <a:r>
              <a:rPr lang="pt-BR" sz="4200" dirty="0"/>
              <a:t>Exemplos de materiais IEC</a:t>
            </a:r>
            <a:r>
              <a:rPr dirty="0"/>
              <a:t/>
            </a:r>
            <a:br>
              <a:rPr dirty="0"/>
            </a:br>
            <a:r>
              <a:rPr lang="pt-BR" sz="2700" b="0" i="1" spc="-80" dirty="0">
                <a:latin typeface="Garamond" panose="02020404030301010803" pitchFamily="18" charset="0"/>
              </a:rPr>
              <a:t>(continuação)</a:t>
            </a:r>
            <a:endParaRPr lang="pt-BR" sz="2700" dirty="0"/>
          </a:p>
        </p:txBody>
      </p:sp>
      <p:sp>
        <p:nvSpPr>
          <p:cNvPr id="3" name="Content Placeholder 2"/>
          <p:cNvSpPr>
            <a:spLocks noGrp="1"/>
          </p:cNvSpPr>
          <p:nvPr>
            <p:ph sz="quarter" idx="10"/>
          </p:nvPr>
        </p:nvSpPr>
        <p:spPr>
          <a:xfrm>
            <a:off x="392235" y="1493787"/>
            <a:ext cx="8605319" cy="4889500"/>
          </a:xfrm>
        </p:spPr>
        <p:txBody>
          <a:bodyPr>
            <a:normAutofit fontScale="47500" lnSpcReduction="20000"/>
          </a:bodyPr>
          <a:lstStyle/>
          <a:p>
            <a:pPr marL="0" indent="0" algn="ctr">
              <a:lnSpc>
                <a:spcPct val="120000"/>
              </a:lnSpc>
              <a:spcBef>
                <a:spcPts val="0"/>
              </a:spcBef>
              <a:buNone/>
            </a:pPr>
            <a:r>
              <a:rPr lang="pt-BR" sz="4400" b="1" spc="-60" dirty="0">
                <a:solidFill>
                  <a:schemeClr val="tx1"/>
                </a:solidFill>
              </a:rPr>
              <a:t>Materiais IEC da prefeitura de Nova York</a:t>
            </a:r>
          </a:p>
          <a:p>
            <a:pPr marL="365760" indent="-365760">
              <a:lnSpc>
                <a:spcPct val="120000"/>
              </a:lnSpc>
              <a:spcBef>
                <a:spcPts val="0"/>
              </a:spcBef>
            </a:pPr>
            <a:r>
              <a:rPr lang="pt-BR" sz="4400" spc="-60" dirty="0">
                <a:solidFill>
                  <a:schemeClr val="tx1"/>
                </a:solidFill>
              </a:rPr>
              <a:t>http://www1.nyc.gov/site/doh/health/health-topics/prep-pep.page </a:t>
            </a:r>
          </a:p>
          <a:p>
            <a:pPr marL="365760" indent="-365760">
              <a:lnSpc>
                <a:spcPct val="120000"/>
              </a:lnSpc>
              <a:spcBef>
                <a:spcPts val="0"/>
              </a:spcBef>
            </a:pPr>
            <a:r>
              <a:rPr lang="pt-BR" sz="4400" spc="-60" dirty="0">
                <a:solidFill>
                  <a:schemeClr val="tx1"/>
                </a:solidFill>
              </a:rPr>
              <a:t>https://www1.nyc.gov/assets/doh/downloads/pdf/ah/beplay-staysure-booklet.pdf</a:t>
            </a:r>
          </a:p>
          <a:p>
            <a:pPr marL="0" indent="0" algn="ctr">
              <a:lnSpc>
                <a:spcPct val="120000"/>
              </a:lnSpc>
              <a:spcBef>
                <a:spcPts val="1200"/>
              </a:spcBef>
              <a:buNone/>
            </a:pPr>
            <a:r>
              <a:rPr lang="pt-BR" sz="4400" spc="-60" dirty="0">
                <a:solidFill>
                  <a:schemeClr val="tx1"/>
                </a:solidFill>
              </a:rPr>
              <a:t> </a:t>
            </a:r>
            <a:r>
              <a:rPr lang="pt-BR" sz="4400" b="1" spc="-60" dirty="0">
                <a:solidFill>
                  <a:schemeClr val="tx1"/>
                </a:solidFill>
              </a:rPr>
              <a:t>Materiais IEC da África do Sul</a:t>
            </a:r>
            <a:endParaRPr lang="pt-BR" sz="4400" spc="-60" dirty="0">
              <a:solidFill>
                <a:schemeClr val="tx1"/>
              </a:solidFill>
            </a:endParaRPr>
          </a:p>
          <a:p>
            <a:pPr marL="365760" indent="-365760">
              <a:lnSpc>
                <a:spcPct val="120000"/>
              </a:lnSpc>
              <a:spcBef>
                <a:spcPts val="0"/>
              </a:spcBef>
            </a:pPr>
            <a:r>
              <a:rPr lang="pt-BR" sz="4400" spc="-60" dirty="0">
                <a:solidFill>
                  <a:schemeClr val="tx1"/>
                </a:solidFill>
              </a:rPr>
              <a:t>http://desmondtutuhivfoundation.org.za/wp-content/uploads/2017/10/6-facts-about-PrEP-poster.pdf</a:t>
            </a:r>
          </a:p>
          <a:p>
            <a:pPr marL="365760" indent="-365760">
              <a:lnSpc>
                <a:spcPct val="120000"/>
              </a:lnSpc>
              <a:spcBef>
                <a:spcPts val="0"/>
              </a:spcBef>
            </a:pPr>
            <a:r>
              <a:rPr lang="pt-BR" sz="4400" spc="-60" dirty="0">
                <a:solidFill>
                  <a:schemeClr val="tx1"/>
                </a:solidFill>
              </a:rPr>
              <a:t>https://www.prepwatch.org/wp-content/uploads/2016/09/factsheet_PrEPsa_sept2016.pdf</a:t>
            </a:r>
          </a:p>
          <a:p>
            <a:pPr marL="0" indent="0" algn="ctr">
              <a:lnSpc>
                <a:spcPct val="120000"/>
              </a:lnSpc>
              <a:spcBef>
                <a:spcPts val="1200"/>
              </a:spcBef>
              <a:buNone/>
            </a:pPr>
            <a:r>
              <a:rPr lang="pt-BR" sz="4400" b="1" spc="-60" dirty="0">
                <a:solidFill>
                  <a:schemeClr val="tx1"/>
                </a:solidFill>
              </a:rPr>
              <a:t>Recursos de Geração de Demanda do </a:t>
            </a:r>
            <a:r>
              <a:rPr lang="pt-BR" dirty="0"/>
              <a:t/>
            </a:r>
            <a:br>
              <a:rPr lang="pt-BR" dirty="0"/>
            </a:br>
            <a:r>
              <a:rPr lang="pt-BR" sz="4400" i="1" spc="-60" dirty="0">
                <a:solidFill>
                  <a:schemeClr val="tx1"/>
                </a:solidFill>
              </a:rPr>
              <a:t>sobre a PrEP do OPTIONS </a:t>
            </a:r>
            <a:r>
              <a:rPr lang="pt-BR" sz="4400" i="1" spc="-60" dirty="0" smtClean="0">
                <a:solidFill>
                  <a:schemeClr val="tx1"/>
                </a:solidFill>
              </a:rPr>
              <a:t>Consortium Acelerador de Comunicações</a:t>
            </a:r>
            <a:endParaRPr lang="pt-BR" sz="4400" i="1" spc="-60" dirty="0">
              <a:solidFill>
                <a:schemeClr val="tx1"/>
              </a:solidFill>
            </a:endParaRPr>
          </a:p>
          <a:p>
            <a:pPr>
              <a:lnSpc>
                <a:spcPct val="120000"/>
              </a:lnSpc>
              <a:spcBef>
                <a:spcPts val="0"/>
              </a:spcBef>
            </a:pPr>
            <a:r>
              <a:rPr lang="pt-BR" sz="4400" spc="-60" dirty="0">
                <a:solidFill>
                  <a:schemeClr val="tx1"/>
                </a:solidFill>
              </a:rPr>
              <a:t>http://accelerator.prepwatch.org/about/ </a:t>
            </a:r>
          </a:p>
          <a:p>
            <a:pPr marL="0" indent="0" algn="ctr">
              <a:lnSpc>
                <a:spcPct val="120000"/>
              </a:lnSpc>
              <a:spcBef>
                <a:spcPts val="1200"/>
              </a:spcBef>
              <a:buNone/>
            </a:pPr>
            <a:r>
              <a:rPr lang="pt-BR" sz="3300" i="1" spc="-40" dirty="0">
                <a:solidFill>
                  <a:schemeClr val="tx1"/>
                </a:solidFill>
              </a:rPr>
              <a:t>Estes são apenas alguns exemplos. Há muitos outros online que podem se encaixar melhor no seu contexto local.</a:t>
            </a:r>
          </a:p>
          <a:p>
            <a:pPr marL="0" indent="0">
              <a:buNone/>
            </a:pPr>
            <a:endParaRPr lang="pt-BR" dirty="0"/>
          </a:p>
        </p:txBody>
      </p:sp>
    </p:spTree>
    <p:extLst>
      <p:ext uri="{BB962C8B-B14F-4D97-AF65-F5344CB8AC3E}">
        <p14:creationId xmlns:p14="http://schemas.microsoft.com/office/powerpoint/2010/main" val="280481359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254000" cy="6858000"/>
          </a:xfrm>
          <a:prstGeom prst="rect">
            <a:avLst/>
          </a:prstGeom>
          <a:solidFill>
            <a:schemeClr val="accent3"/>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167</a:t>
            </a:fld>
            <a:endParaRPr lang="pt-BR" dirty="0"/>
          </a:p>
        </p:txBody>
      </p:sp>
      <p:pic>
        <p:nvPicPr>
          <p:cNvPr id="7" name="Picture 6" descr="factsheet_PrEPsa_sept2016.pdf"/>
          <p:cNvPicPr>
            <a:picLocks noChangeAspect="1"/>
          </p:cNvPicPr>
          <p:nvPr/>
        </p:nvPicPr>
        <p:blipFill rotWithShape="1">
          <a:blip r:embed="rId3">
            <a:extLst>
              <a:ext uri="{28A0092B-C50C-407E-A947-70E740481C1C}">
                <a14:useLocalDpi xmlns:a14="http://schemas.microsoft.com/office/drawing/2010/main" val="0"/>
              </a:ext>
            </a:extLst>
          </a:blip>
          <a:srcRect t="-164" b="-673"/>
          <a:stretch/>
        </p:blipFill>
        <p:spPr>
          <a:xfrm>
            <a:off x="2157884" y="200967"/>
            <a:ext cx="4464493" cy="6229977"/>
          </a:xfrm>
          <a:prstGeom prst="rect">
            <a:avLst/>
          </a:prstGeom>
          <a:ln>
            <a:noFill/>
          </a:ln>
          <a:effectLst/>
        </p:spPr>
      </p:pic>
    </p:spTree>
    <p:extLst>
      <p:ext uri="{BB962C8B-B14F-4D97-AF65-F5344CB8AC3E}">
        <p14:creationId xmlns:p14="http://schemas.microsoft.com/office/powerpoint/2010/main" val="146974735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254000" cy="6858000"/>
          </a:xfrm>
          <a:prstGeom prst="rect">
            <a:avLst/>
          </a:prstGeom>
          <a:solidFill>
            <a:schemeClr val="accent3"/>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168</a:t>
            </a:fld>
            <a:endParaRPr lang="pt-BR" dirty="0"/>
          </a:p>
        </p:txBody>
      </p:sp>
      <p:pic>
        <p:nvPicPr>
          <p:cNvPr id="8" name="Picture 7" descr="6 facts about PrEP poster final[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8843" y="185022"/>
            <a:ext cx="4686314" cy="6536453"/>
          </a:xfrm>
          <a:prstGeom prst="rect">
            <a:avLst/>
          </a:prstGeom>
          <a:ln>
            <a:solidFill>
              <a:schemeClr val="tx1"/>
            </a:solidFill>
          </a:ln>
          <a:effectLst/>
        </p:spPr>
      </p:pic>
    </p:spTree>
    <p:extLst>
      <p:ext uri="{BB962C8B-B14F-4D97-AF65-F5344CB8AC3E}">
        <p14:creationId xmlns:p14="http://schemas.microsoft.com/office/powerpoint/2010/main" val="275874901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254000" cy="6858000"/>
          </a:xfrm>
          <a:prstGeom prst="rect">
            <a:avLst/>
          </a:prstGeom>
          <a:solidFill>
            <a:schemeClr val="accent3"/>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169</a:t>
            </a:fld>
            <a:endParaRPr lang="pt-BR" dirty="0"/>
          </a:p>
        </p:txBody>
      </p:sp>
      <p:pic>
        <p:nvPicPr>
          <p:cNvPr id="3" name="Picture 2" descr="beplay-staysure-bookle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685800"/>
            <a:ext cx="3657600" cy="5486400"/>
          </a:xfrm>
          <a:prstGeom prst="rect">
            <a:avLst/>
          </a:prstGeom>
          <a:ln>
            <a:solidFill>
              <a:schemeClr val="tx1"/>
            </a:solidFill>
          </a:ln>
        </p:spPr>
      </p:pic>
    </p:spTree>
    <p:extLst>
      <p:ext uri="{BB962C8B-B14F-4D97-AF65-F5344CB8AC3E}">
        <p14:creationId xmlns:p14="http://schemas.microsoft.com/office/powerpoint/2010/main" val="3773902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p:cNvSpPr>
            <a:spLocks noGrp="1"/>
          </p:cNvSpPr>
          <p:nvPr>
            <p:ph sz="quarter" idx="10"/>
          </p:nvPr>
        </p:nvSpPr>
        <p:spPr>
          <a:xfrm>
            <a:off x="848833" y="1900829"/>
            <a:ext cx="7787037" cy="1701800"/>
          </a:xfrm>
        </p:spPr>
        <p:txBody>
          <a:bodyPr vert="horz" lIns="91440" tIns="45720" rIns="91440" bIns="45720" rtlCol="0">
            <a:normAutofit/>
          </a:bodyPr>
          <a:lstStyle/>
          <a:p>
            <a:pPr marL="342900" indent="-342900" defTabSz="914400">
              <a:lnSpc>
                <a:spcPct val="110000"/>
              </a:lnSpc>
            </a:pPr>
            <a:r>
              <a:rPr lang="pt-BR" spc="-100" dirty="0">
                <a:solidFill>
                  <a:schemeClr val="tx1"/>
                </a:solidFill>
              </a:rPr>
              <a:t>O que é profilaxia pré-exposição (PrEP)? </a:t>
            </a:r>
          </a:p>
        </p:txBody>
      </p:sp>
      <p:sp>
        <p:nvSpPr>
          <p:cNvPr id="2" name="AutoShape 10" descr="Image result for question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dirty="0"/>
          </a:p>
        </p:txBody>
      </p:sp>
      <p:pic>
        <p:nvPicPr>
          <p:cNvPr id="6" name="Picture 14" descr="Image result for question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1131" y="1630535"/>
            <a:ext cx="1581912" cy="1700796"/>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17</a:t>
            </a:fld>
            <a:endParaRPr lang="pt-BR" dirty="0"/>
          </a:p>
        </p:txBody>
      </p:sp>
      <p:sp>
        <p:nvSpPr>
          <p:cNvPr id="8" name="Content Placeholder 2">
            <a:extLst>
              <a:ext uri="{FF2B5EF4-FFF2-40B4-BE49-F238E27FC236}">
                <a16:creationId xmlns:a16="http://schemas.microsoft.com/office/drawing/2014/main" xmlns="" id="{D64B8BA3-B5A8-4DBE-8B25-7F8628C13467}"/>
              </a:ext>
            </a:extLst>
          </p:cNvPr>
          <p:cNvSpPr txBox="1">
            <a:spLocks/>
          </p:cNvSpPr>
          <p:nvPr/>
        </p:nvSpPr>
        <p:spPr>
          <a:xfrm>
            <a:off x="552230" y="299470"/>
            <a:ext cx="8229600" cy="1701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4582"/>
                </a:solidFill>
                <a:latin typeface="Garamond" panose="02020404030301010803"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4582"/>
                </a:solidFill>
                <a:latin typeface="Garamond" panose="02020404030301010803"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4582"/>
                </a:solidFill>
                <a:latin typeface="Garamond" panose="02020404030301010803"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4582"/>
                </a:solidFill>
                <a:latin typeface="Garamond" panose="02020404030301010803"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4582"/>
                </a:solidFill>
                <a:latin typeface="Garamond" panose="02020404030301010803"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pt-BR" sz="4200" b="1" dirty="0">
                <a:solidFill>
                  <a:schemeClr val="bg1"/>
                </a:solidFill>
                <a:latin typeface="+mn-lt"/>
              </a:rPr>
              <a:t>Pergunta</a:t>
            </a:r>
          </a:p>
        </p:txBody>
      </p:sp>
    </p:spTree>
    <p:extLst>
      <p:ext uri="{BB962C8B-B14F-4D97-AF65-F5344CB8AC3E}">
        <p14:creationId xmlns:p14="http://schemas.microsoft.com/office/powerpoint/2010/main" val="94152266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64"/>
            <a:ext cx="8229600" cy="858838"/>
          </a:xfrm>
        </p:spPr>
        <p:txBody>
          <a:bodyPr>
            <a:normAutofit/>
          </a:bodyPr>
          <a:lstStyle/>
          <a:p>
            <a:r>
              <a:rPr lang="pt-BR" sz="4200" dirty="0"/>
              <a:t>Cenário Clínico para Discussão</a:t>
            </a:r>
          </a:p>
        </p:txBody>
      </p:sp>
      <p:sp>
        <p:nvSpPr>
          <p:cNvPr id="3" name="Content Placeholder 2"/>
          <p:cNvSpPr>
            <a:spLocks noGrp="1"/>
          </p:cNvSpPr>
          <p:nvPr>
            <p:ph sz="quarter" idx="10"/>
          </p:nvPr>
        </p:nvSpPr>
        <p:spPr>
          <a:xfrm>
            <a:off x="469557" y="1624571"/>
            <a:ext cx="8229600" cy="4889500"/>
          </a:xfrm>
        </p:spPr>
        <p:txBody>
          <a:bodyPr>
            <a:normAutofit/>
          </a:bodyPr>
          <a:lstStyle/>
          <a:p>
            <a:pPr marL="0" indent="0" fontAlgn="base">
              <a:buNone/>
            </a:pPr>
            <a:r>
              <a:rPr lang="pt-BR" sz="2400" spc="-40" dirty="0">
                <a:solidFill>
                  <a:schemeClr val="tx1"/>
                </a:solidFill>
              </a:rPr>
              <a:t>Jonathan esteve em PrEP (TDF/FTC) nos últimos 9 meses. Na consulta de acompanhamento, ele está com boa saúde e seu teste de HIV repetido é negativo. Jonathan relata o início recente de um relacionamento monogâmico com um homem que testou HIV negativo no ano passado e sente que ele não precisa mais da </a:t>
            </a:r>
            <a:r>
              <a:rPr lang="pt-BR" sz="2400" spc="-40" dirty="0" err="1">
                <a:solidFill>
                  <a:schemeClr val="tx1"/>
                </a:solidFill>
              </a:rPr>
              <a:t>PrEP.</a:t>
            </a:r>
            <a:r>
              <a:rPr lang="en-US" sz="2400" spc="-40" dirty="0">
                <a:solidFill>
                  <a:schemeClr val="tx1"/>
                </a:solidFill>
              </a:rPr>
              <a:t>
</a:t>
            </a:r>
            <a:r>
              <a:rPr dirty="0"/>
              <a:t/>
            </a:r>
            <a:br>
              <a:rPr dirty="0"/>
            </a:br>
            <a:endParaRPr dirty="0"/>
          </a:p>
          <a:p>
            <a:pPr marL="0" indent="0" fontAlgn="base">
              <a:buNone/>
            </a:pPr>
            <a:endParaRPr lang="pt-BR" sz="2400" i="1" spc="-40" dirty="0">
              <a:solidFill>
                <a:schemeClr val="tx1"/>
              </a:solidFill>
            </a:endParaRPr>
          </a:p>
          <a:p>
            <a:pPr marL="0" indent="0" algn="ctr" fontAlgn="base">
              <a:buNone/>
            </a:pPr>
            <a:r>
              <a:rPr lang="pt-BR" sz="2400" i="1" spc="-40" dirty="0">
                <a:solidFill>
                  <a:schemeClr val="tx1"/>
                </a:solidFill>
              </a:rPr>
              <a:t>Como você administraria este caso?</a:t>
            </a:r>
          </a:p>
          <a:p>
            <a:pPr marL="0" indent="0">
              <a:buNone/>
            </a:pPr>
            <a:endParaRPr lang="pt-BR" dirty="0">
              <a:solidFill>
                <a:schemeClr val="tx1"/>
              </a:solidFill>
            </a:endParaRP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170</a:t>
            </a:fld>
            <a:endParaRPr lang="pt-BR" dirty="0"/>
          </a:p>
        </p:txBody>
      </p:sp>
    </p:spTree>
    <p:extLst>
      <p:ext uri="{BB962C8B-B14F-4D97-AF65-F5344CB8AC3E}">
        <p14:creationId xmlns:p14="http://schemas.microsoft.com/office/powerpoint/2010/main" val="176035730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64"/>
            <a:ext cx="8229600" cy="858838"/>
          </a:xfrm>
        </p:spPr>
        <p:txBody>
          <a:bodyPr>
            <a:normAutofit fontScale="90000"/>
          </a:bodyPr>
          <a:lstStyle/>
          <a:p>
            <a:r>
              <a:rPr lang="pt-BR" sz="4200" dirty="0"/>
              <a:t>Contato com pares para acompanhamento</a:t>
            </a:r>
          </a:p>
        </p:txBody>
      </p:sp>
      <p:sp>
        <p:nvSpPr>
          <p:cNvPr id="3" name="Content Placeholder 2"/>
          <p:cNvSpPr>
            <a:spLocks noGrp="1"/>
          </p:cNvSpPr>
          <p:nvPr>
            <p:ph sz="quarter" idx="10"/>
          </p:nvPr>
        </p:nvSpPr>
        <p:spPr>
          <a:xfrm>
            <a:off x="457200" y="1621965"/>
            <a:ext cx="8229600" cy="4889500"/>
          </a:xfrm>
        </p:spPr>
        <p:txBody>
          <a:bodyPr>
            <a:normAutofit/>
          </a:bodyPr>
          <a:lstStyle/>
          <a:p>
            <a:pPr marL="365760" indent="-365760">
              <a:lnSpc>
                <a:spcPts val="2600"/>
              </a:lnSpc>
              <a:spcBef>
                <a:spcPts val="1800"/>
              </a:spcBef>
            </a:pPr>
            <a:r>
              <a:rPr lang="pt-BR" sz="2400" spc="-40" dirty="0">
                <a:solidFill>
                  <a:schemeClr val="tx1"/>
                </a:solidFill>
              </a:rPr>
              <a:t>Apoiadores pares treinados podem desempenhar um papel importante no alcance dos clientes da </a:t>
            </a:r>
            <a:r>
              <a:rPr lang="pt-BR" sz="2400" spc="-40" dirty="0" err="1">
                <a:solidFill>
                  <a:schemeClr val="tx1"/>
                </a:solidFill>
              </a:rPr>
              <a:t>PrEP.</a:t>
            </a:r>
            <a:endParaRPr lang="pt-BR" sz="2400" spc="-40" dirty="0">
              <a:solidFill>
                <a:schemeClr val="tx1"/>
              </a:solidFill>
            </a:endParaRPr>
          </a:p>
          <a:p>
            <a:pPr marL="365760" indent="-365760">
              <a:lnSpc>
                <a:spcPts val="2600"/>
              </a:lnSpc>
              <a:spcBef>
                <a:spcPts val="1800"/>
              </a:spcBef>
            </a:pPr>
            <a:r>
              <a:rPr lang="pt-BR" sz="2400" spc="-40" dirty="0">
                <a:solidFill>
                  <a:schemeClr val="tx1"/>
                </a:solidFill>
              </a:rPr>
              <a:t>Trabalhadores pares externos podem conseguir mais contato com os clientes em ambientes comunitários do que outros funcionários da clínica.</a:t>
            </a:r>
          </a:p>
          <a:p>
            <a:pPr marL="365760" indent="-365760">
              <a:lnSpc>
                <a:spcPts val="2600"/>
              </a:lnSpc>
              <a:spcBef>
                <a:spcPts val="1800"/>
              </a:spcBef>
            </a:pPr>
            <a:r>
              <a:rPr lang="pt-BR" sz="2400" spc="-40" dirty="0">
                <a:solidFill>
                  <a:schemeClr val="tx1"/>
                </a:solidFill>
              </a:rPr>
              <a:t>Os clientes podem se sentir mais capazes de discutir os desafios de adesão e retenção com pares do que com profissionais de saúde.</a:t>
            </a:r>
          </a:p>
          <a:p>
            <a:endParaRPr lang="pt-BR" dirty="0">
              <a:solidFill>
                <a:srgbClr val="FF8000"/>
              </a:solidFill>
            </a:endParaRPr>
          </a:p>
        </p:txBody>
      </p:sp>
    </p:spTree>
    <p:extLst>
      <p:ext uri="{BB962C8B-B14F-4D97-AF65-F5344CB8AC3E}">
        <p14:creationId xmlns:p14="http://schemas.microsoft.com/office/powerpoint/2010/main" val="25809108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64"/>
            <a:ext cx="8229600" cy="858838"/>
          </a:xfrm>
        </p:spPr>
        <p:txBody>
          <a:bodyPr>
            <a:normAutofit/>
          </a:bodyPr>
          <a:lstStyle/>
          <a:p>
            <a:r>
              <a:rPr lang="pt-BR" sz="4200" dirty="0"/>
              <a:t>Brainstorming em pequenos grupos</a:t>
            </a:r>
          </a:p>
        </p:txBody>
      </p:sp>
      <p:sp>
        <p:nvSpPr>
          <p:cNvPr id="3" name="Content Placeholder 2"/>
          <p:cNvSpPr>
            <a:spLocks noGrp="1"/>
          </p:cNvSpPr>
          <p:nvPr>
            <p:ph sz="quarter" idx="10"/>
          </p:nvPr>
        </p:nvSpPr>
        <p:spPr>
          <a:xfrm>
            <a:off x="469556" y="1619865"/>
            <a:ext cx="8134539" cy="4889500"/>
          </a:xfrm>
        </p:spPr>
        <p:txBody>
          <a:bodyPr>
            <a:normAutofit/>
          </a:bodyPr>
          <a:lstStyle/>
          <a:p>
            <a:pPr marL="365760" lvl="0" indent="-365760">
              <a:lnSpc>
                <a:spcPts val="2600"/>
              </a:lnSpc>
              <a:spcBef>
                <a:spcPts val="1800"/>
              </a:spcBef>
            </a:pPr>
            <a:r>
              <a:rPr lang="pt-BR" sz="2400" spc="-40" dirty="0">
                <a:solidFill>
                  <a:srgbClr val="000000"/>
                </a:solidFill>
              </a:rPr>
              <a:t>Com o seu grupo, </a:t>
            </a:r>
            <a:r>
              <a:rPr lang="pt-BR" sz="2400" spc="-40" dirty="0">
                <a:solidFill>
                  <a:schemeClr val="tx1"/>
                </a:solidFill>
              </a:rPr>
              <a:t>debata respostas a estas perguntas:</a:t>
            </a:r>
          </a:p>
          <a:p>
            <a:pPr marL="731520" lvl="1" indent="-365760">
              <a:lnSpc>
                <a:spcPts val="2600"/>
              </a:lnSpc>
              <a:spcBef>
                <a:spcPts val="600"/>
              </a:spcBef>
              <a:buFont typeface="Wingdings" panose="05000000000000000000" pitchFamily="2" charset="2"/>
              <a:buChar char="§"/>
            </a:pPr>
            <a:r>
              <a:rPr lang="pt-BR" sz="2400" spc="-40" dirty="0">
                <a:solidFill>
                  <a:srgbClr val="000000"/>
                </a:solidFill>
              </a:rPr>
              <a:t>1) Quais desafios vocês enfrentarão ao implementar </a:t>
            </a:r>
            <a:br>
              <a:rPr lang="pt-BR" sz="2400" spc="-40" dirty="0">
                <a:solidFill>
                  <a:srgbClr val="000000"/>
                </a:solidFill>
              </a:rPr>
            </a:br>
            <a:r>
              <a:rPr lang="pt-BR" sz="2400" spc="-40" dirty="0">
                <a:solidFill>
                  <a:srgbClr val="000000"/>
                </a:solidFill>
              </a:rPr>
              <a:t>a PrEP?</a:t>
            </a:r>
          </a:p>
          <a:p>
            <a:pPr marL="731520" lvl="1" indent="-365760">
              <a:lnSpc>
                <a:spcPts val="2600"/>
              </a:lnSpc>
              <a:spcBef>
                <a:spcPts val="600"/>
              </a:spcBef>
              <a:buFont typeface="Wingdings" panose="05000000000000000000" pitchFamily="2" charset="2"/>
              <a:buChar char="§"/>
            </a:pPr>
            <a:r>
              <a:rPr lang="pt-BR" sz="2400" spc="-40" dirty="0">
                <a:solidFill>
                  <a:srgbClr val="000000"/>
                </a:solidFill>
              </a:rPr>
              <a:t>2) Quais estratégias vocês podem usar para enfrentar </a:t>
            </a:r>
            <a:br>
              <a:rPr lang="pt-BR" sz="2400" spc="-40" dirty="0">
                <a:solidFill>
                  <a:srgbClr val="000000"/>
                </a:solidFill>
              </a:rPr>
            </a:br>
            <a:r>
              <a:rPr lang="pt-BR" sz="2400" spc="-40" dirty="0">
                <a:solidFill>
                  <a:srgbClr val="000000"/>
                </a:solidFill>
              </a:rPr>
              <a:t>esses desafios?</a:t>
            </a:r>
          </a:p>
          <a:p>
            <a:pPr marL="365760" lvl="0" indent="-365760">
              <a:lnSpc>
                <a:spcPts val="2600"/>
              </a:lnSpc>
              <a:spcBef>
                <a:spcPts val="1800"/>
              </a:spcBef>
            </a:pPr>
            <a:r>
              <a:rPr lang="pt-BR" sz="2400" spc="-40" dirty="0">
                <a:solidFill>
                  <a:srgbClr val="000000"/>
                </a:solidFill>
              </a:rPr>
              <a:t>Escolham um membro do grupo para registrar perguntas em uma folha de caderno.</a:t>
            </a:r>
          </a:p>
          <a:p>
            <a:pPr marL="365760" lvl="0" indent="-365760">
              <a:lnSpc>
                <a:spcPts val="2600"/>
              </a:lnSpc>
              <a:spcBef>
                <a:spcPts val="1800"/>
              </a:spcBef>
            </a:pPr>
            <a:r>
              <a:rPr lang="pt-BR" sz="2400" i="1" spc="-40" dirty="0">
                <a:solidFill>
                  <a:srgbClr val="000000"/>
                </a:solidFill>
              </a:rPr>
              <a:t>Vocês terão 15 minutos para trabalhar.</a:t>
            </a:r>
          </a:p>
          <a:p>
            <a:pPr marL="0" indent="0">
              <a:buNone/>
            </a:pPr>
            <a:endParaRPr lang="pt-BR" dirty="0">
              <a:solidFill>
                <a:schemeClr val="tx1"/>
              </a:solidFill>
            </a:endParaRP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172</a:t>
            </a:fld>
            <a:endParaRPr lang="pt-BR" dirty="0"/>
          </a:p>
        </p:txBody>
      </p:sp>
      <p:pic>
        <p:nvPicPr>
          <p:cNvPr id="6" name="Picture 5" descr="noun_people group_1150872_000000.png"/>
          <p:cNvPicPr>
            <a:picLocks noChangeAspect="1"/>
          </p:cNvPicPr>
          <p:nvPr/>
        </p:nvPicPr>
        <p:blipFill>
          <a:blip r:embed="rId3">
            <a:alphaModFix amt="35000"/>
            <a:duotone>
              <a:schemeClr val="accent3">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7319433" y="1521565"/>
            <a:ext cx="1710267" cy="1710267"/>
          </a:xfrm>
          <a:prstGeom prst="rect">
            <a:avLst/>
          </a:prstGeom>
        </p:spPr>
      </p:pic>
    </p:spTree>
    <p:extLst>
      <p:ext uri="{BB962C8B-B14F-4D97-AF65-F5344CB8AC3E}">
        <p14:creationId xmlns:p14="http://schemas.microsoft.com/office/powerpoint/2010/main" val="321878511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41300" y="1323975"/>
            <a:ext cx="8902700" cy="5534026"/>
          </a:xfrm>
          <a:prstGeom prst="rect">
            <a:avLst/>
          </a:prstGeom>
          <a:solidFill>
            <a:srgbClr val="F3FFD9"/>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457200" y="208864"/>
            <a:ext cx="8229600" cy="858838"/>
          </a:xfrm>
        </p:spPr>
        <p:txBody>
          <a:bodyPr>
            <a:normAutofit/>
          </a:bodyPr>
          <a:lstStyle/>
          <a:p>
            <a:r>
              <a:rPr lang="pt-BR" sz="4200" dirty="0"/>
              <a:t>Resumo do Módulo 3</a:t>
            </a:r>
          </a:p>
        </p:txBody>
      </p:sp>
      <p:sp>
        <p:nvSpPr>
          <p:cNvPr id="3" name="Content Placeholder 2"/>
          <p:cNvSpPr>
            <a:spLocks noGrp="1"/>
          </p:cNvSpPr>
          <p:nvPr>
            <p:ph sz="quarter" idx="10"/>
          </p:nvPr>
        </p:nvSpPr>
        <p:spPr>
          <a:xfrm>
            <a:off x="457200" y="1624571"/>
            <a:ext cx="8229600" cy="4889500"/>
          </a:xfrm>
          <a:solidFill>
            <a:srgbClr val="F3FFD9"/>
          </a:solidFill>
        </p:spPr>
        <p:txBody>
          <a:bodyPr>
            <a:normAutofit/>
          </a:bodyPr>
          <a:lstStyle/>
          <a:p>
            <a:pPr marL="365760">
              <a:lnSpc>
                <a:spcPct val="110000"/>
              </a:lnSpc>
              <a:spcBef>
                <a:spcPts val="1200"/>
              </a:spcBef>
            </a:pPr>
            <a:r>
              <a:rPr lang="pt-BR" sz="2400" spc="-60" dirty="0">
                <a:solidFill>
                  <a:srgbClr val="000000"/>
                </a:solidFill>
              </a:rPr>
              <a:t>Prescreva a PrEP </a:t>
            </a:r>
            <a:r>
              <a:rPr lang="pt-BR" sz="2400" spc="-60" dirty="0">
                <a:solidFill>
                  <a:schemeClr val="tx1"/>
                </a:solidFill>
              </a:rPr>
              <a:t>como parte de uma estratégia abrangente de prevenção do HIV. </a:t>
            </a:r>
          </a:p>
          <a:p>
            <a:pPr marL="365760">
              <a:lnSpc>
                <a:spcPct val="110000"/>
              </a:lnSpc>
              <a:spcBef>
                <a:spcPts val="1200"/>
              </a:spcBef>
            </a:pPr>
            <a:r>
              <a:rPr lang="pt-BR" sz="2400" spc="-60" dirty="0">
                <a:solidFill>
                  <a:schemeClr val="tx1"/>
                </a:solidFill>
              </a:rPr>
              <a:t>Confirme um teste de HIV negativo imediatamente antes de iniciar a </a:t>
            </a:r>
            <a:r>
              <a:rPr lang="pt-BR" sz="2400" spc="-60" dirty="0" err="1">
                <a:solidFill>
                  <a:schemeClr val="tx1"/>
                </a:solidFill>
              </a:rPr>
              <a:t>PrEP.</a:t>
            </a:r>
            <a:endParaRPr lang="pt-BR" sz="2400" spc="-60" dirty="0">
              <a:solidFill>
                <a:schemeClr val="tx1"/>
              </a:solidFill>
            </a:endParaRPr>
          </a:p>
          <a:p>
            <a:pPr marL="365760">
              <a:lnSpc>
                <a:spcPct val="110000"/>
              </a:lnSpc>
              <a:spcBef>
                <a:spcPts val="1200"/>
              </a:spcBef>
            </a:pPr>
            <a:r>
              <a:rPr lang="pt-BR" sz="2400" spc="-60" dirty="0">
                <a:solidFill>
                  <a:schemeClr val="tx1"/>
                </a:solidFill>
              </a:rPr>
              <a:t>Assegure-se de que não haja contraindicações para a </a:t>
            </a:r>
            <a:r>
              <a:rPr lang="pt-BR" sz="2400" spc="-60" dirty="0" err="1">
                <a:solidFill>
                  <a:schemeClr val="tx1"/>
                </a:solidFill>
              </a:rPr>
              <a:t>PrEP.</a:t>
            </a:r>
            <a:endParaRPr lang="pt-BR" sz="2400" spc="-60" dirty="0">
              <a:solidFill>
                <a:schemeClr val="tx1"/>
              </a:solidFill>
            </a:endParaRPr>
          </a:p>
          <a:p>
            <a:pPr marL="365760">
              <a:lnSpc>
                <a:spcPct val="110000"/>
              </a:lnSpc>
              <a:spcBef>
                <a:spcPts val="1200"/>
              </a:spcBef>
            </a:pPr>
            <a:r>
              <a:rPr lang="pt-BR" sz="2400" spc="-60" dirty="0">
                <a:solidFill>
                  <a:schemeClr val="tx1"/>
                </a:solidFill>
              </a:rPr>
              <a:t>Certifique-se de que os clientes tenham informações corretas </a:t>
            </a:r>
            <a:br>
              <a:rPr lang="pt-BR" sz="2400" spc="-60" dirty="0">
                <a:solidFill>
                  <a:schemeClr val="tx1"/>
                </a:solidFill>
              </a:rPr>
            </a:br>
            <a:r>
              <a:rPr lang="pt-BR" sz="2400" spc="-60" dirty="0">
                <a:solidFill>
                  <a:schemeClr val="tx1"/>
                </a:solidFill>
              </a:rPr>
              <a:t>sobre a </a:t>
            </a:r>
            <a:r>
              <a:rPr lang="pt-BR" sz="2400" spc="-60" dirty="0" err="1">
                <a:solidFill>
                  <a:schemeClr val="tx1"/>
                </a:solidFill>
              </a:rPr>
              <a:t>PrEP.</a:t>
            </a:r>
            <a:endParaRPr lang="pt-BR" sz="2400" spc="-60" dirty="0">
              <a:solidFill>
                <a:schemeClr val="tx1"/>
              </a:solidFill>
            </a:endParaRPr>
          </a:p>
          <a:p>
            <a:pPr marL="365760">
              <a:lnSpc>
                <a:spcPct val="110000"/>
              </a:lnSpc>
              <a:spcBef>
                <a:spcPts val="1200"/>
              </a:spcBef>
            </a:pPr>
            <a:r>
              <a:rPr lang="pt-BR" sz="2400" spc="-60" dirty="0">
                <a:solidFill>
                  <a:schemeClr val="tx1"/>
                </a:solidFill>
              </a:rPr>
              <a:t>Desenvolva um plano de apoio à adesão com o cliente e monitore a adesão a cada consulta.  </a:t>
            </a:r>
          </a:p>
          <a:p>
            <a:pPr marL="365760">
              <a:lnSpc>
                <a:spcPct val="110000"/>
              </a:lnSpc>
              <a:spcBef>
                <a:spcPts val="1200"/>
              </a:spcBef>
            </a:pPr>
            <a:r>
              <a:rPr lang="pt-BR" sz="2400" spc="-60" dirty="0">
                <a:solidFill>
                  <a:schemeClr val="tx1"/>
                </a:solidFill>
              </a:rPr>
              <a:t>Realize aconselhamento de redução de risco em cada consulta. </a:t>
            </a:r>
          </a:p>
          <a:p>
            <a:pPr lvl="1"/>
            <a:endParaRPr lang="pt-BR" dirty="0">
              <a:solidFill>
                <a:srgbClr val="000000"/>
              </a:solidFill>
            </a:endParaRPr>
          </a:p>
        </p:txBody>
      </p:sp>
      <p:sp>
        <p:nvSpPr>
          <p:cNvPr id="6"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173</a:t>
            </a:fld>
            <a:endParaRPr lang="pt-BR" dirty="0"/>
          </a:p>
        </p:txBody>
      </p:sp>
    </p:spTree>
    <p:extLst>
      <p:ext uri="{BB962C8B-B14F-4D97-AF65-F5344CB8AC3E}">
        <p14:creationId xmlns:p14="http://schemas.microsoft.com/office/powerpoint/2010/main" val="244162899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129"/>
            <a:ext cx="8229600" cy="858838"/>
          </a:xfrm>
        </p:spPr>
        <p:txBody>
          <a:bodyPr>
            <a:normAutofit/>
          </a:bodyPr>
          <a:lstStyle/>
          <a:p>
            <a:r>
              <a:rPr lang="pt-BR" sz="4200" b="1" dirty="0"/>
              <a:t>INTERVALO DA TARDE</a:t>
            </a:r>
          </a:p>
        </p:txBody>
      </p:sp>
      <p:pic>
        <p:nvPicPr>
          <p:cNvPr id="7" name="Picture 6" descr="clock_Artboard 14.png"/>
          <p:cNvPicPr>
            <a:picLocks noChangeAspect="1"/>
          </p:cNvPicPr>
          <p:nvPr/>
        </p:nvPicPr>
        <p:blipFill>
          <a:blip r:embed="rId2">
            <a:alphaModFix amt="60000"/>
            <a:extLst>
              <a:ext uri="{28A0092B-C50C-407E-A947-70E740481C1C}">
                <a14:useLocalDpi xmlns:a14="http://schemas.microsoft.com/office/drawing/2010/main" val="0"/>
              </a:ext>
            </a:extLst>
          </a:blip>
          <a:stretch>
            <a:fillRect/>
          </a:stretch>
        </p:blipFill>
        <p:spPr>
          <a:xfrm>
            <a:off x="2718308" y="2095834"/>
            <a:ext cx="4050792" cy="4057316"/>
          </a:xfrm>
          <a:prstGeom prst="rect">
            <a:avLst/>
          </a:prstGeom>
        </p:spPr>
      </p:pic>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174</a:t>
            </a:fld>
            <a:endParaRPr lang="pt-BR" dirty="0"/>
          </a:p>
        </p:txBody>
      </p:sp>
    </p:spTree>
    <p:extLst>
      <p:ext uri="{BB962C8B-B14F-4D97-AF65-F5344CB8AC3E}">
        <p14:creationId xmlns:p14="http://schemas.microsoft.com/office/powerpoint/2010/main" val="261820388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175</a:t>
            </a:fld>
            <a:endParaRPr lang="pt-BR" dirty="0"/>
          </a:p>
        </p:txBody>
      </p:sp>
      <p:sp>
        <p:nvSpPr>
          <p:cNvPr id="8" name="TextBox 7"/>
          <p:cNvSpPr txBox="1"/>
          <p:nvPr/>
        </p:nvSpPr>
        <p:spPr>
          <a:xfrm>
            <a:off x="410936" y="270326"/>
            <a:ext cx="8582635" cy="738664"/>
          </a:xfrm>
          <a:prstGeom prst="rect">
            <a:avLst/>
          </a:prstGeom>
          <a:noFill/>
        </p:spPr>
        <p:txBody>
          <a:bodyPr wrap="square" rtlCol="0">
            <a:spAutoFit/>
          </a:bodyPr>
          <a:lstStyle/>
          <a:p>
            <a:pPr algn="ctr"/>
            <a:r>
              <a:rPr lang="pt-BR" sz="4200" b="1" dirty="0">
                <a:solidFill>
                  <a:schemeClr val="bg1"/>
                </a:solidFill>
                <a:latin typeface="Arial Narrow"/>
              </a:rPr>
              <a:t>Módulo 4</a:t>
            </a:r>
          </a:p>
        </p:txBody>
      </p:sp>
      <p:sp>
        <p:nvSpPr>
          <p:cNvPr id="12" name="Pentagon 11"/>
          <p:cNvSpPr/>
          <p:nvPr/>
        </p:nvSpPr>
        <p:spPr>
          <a:xfrm>
            <a:off x="1145626" y="5654580"/>
            <a:ext cx="7662043" cy="977462"/>
          </a:xfrm>
          <a:prstGeom prst="homePlate">
            <a:avLst/>
          </a:prstGeom>
          <a:solidFill>
            <a:schemeClr val="tx2">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326944" y="1732378"/>
            <a:ext cx="3255562" cy="523220"/>
          </a:xfrm>
          <a:prstGeom prst="rect">
            <a:avLst/>
          </a:prstGeom>
          <a:noFill/>
        </p:spPr>
        <p:txBody>
          <a:bodyPr wrap="square" rtlCol="0">
            <a:spAutoFit/>
          </a:bodyPr>
          <a:lstStyle/>
          <a:p>
            <a:r>
              <a:rPr lang="pt-BR" sz="2800" b="1" dirty="0">
                <a:solidFill>
                  <a:schemeClr val="bg1"/>
                </a:solidFill>
              </a:rPr>
              <a:t>Noções Básicas da PrEP</a:t>
            </a:r>
          </a:p>
        </p:txBody>
      </p:sp>
      <p:sp>
        <p:nvSpPr>
          <p:cNvPr id="17" name="TextBox 16"/>
          <p:cNvSpPr txBox="1"/>
          <p:nvPr/>
        </p:nvSpPr>
        <p:spPr>
          <a:xfrm>
            <a:off x="1338754" y="3138109"/>
            <a:ext cx="4836073" cy="523220"/>
          </a:xfrm>
          <a:prstGeom prst="rect">
            <a:avLst/>
          </a:prstGeom>
          <a:noFill/>
        </p:spPr>
        <p:txBody>
          <a:bodyPr wrap="square" rtlCol="0">
            <a:spAutoFit/>
          </a:bodyPr>
          <a:lstStyle/>
          <a:p>
            <a:r>
              <a:rPr lang="pt-BR" sz="2800" b="1" dirty="0">
                <a:solidFill>
                  <a:schemeClr val="bg1"/>
                </a:solidFill>
              </a:rPr>
              <a:t>Triagem e elegibilidade para a PrEP</a:t>
            </a:r>
          </a:p>
        </p:txBody>
      </p:sp>
      <p:sp>
        <p:nvSpPr>
          <p:cNvPr id="19" name="TextBox 18"/>
          <p:cNvSpPr txBox="1"/>
          <p:nvPr/>
        </p:nvSpPr>
        <p:spPr>
          <a:xfrm>
            <a:off x="1338754" y="5722871"/>
            <a:ext cx="6971684" cy="875111"/>
          </a:xfrm>
          <a:prstGeom prst="rect">
            <a:avLst/>
          </a:prstGeom>
          <a:noFill/>
        </p:spPr>
        <p:txBody>
          <a:bodyPr wrap="square" rtlCol="0">
            <a:spAutoFit/>
          </a:bodyPr>
          <a:lstStyle/>
          <a:p>
            <a:pPr>
              <a:lnSpc>
                <a:spcPct val="90000"/>
              </a:lnSpc>
            </a:pPr>
            <a:r>
              <a:rPr lang="pt-BR" sz="2800" b="1" dirty="0">
                <a:solidFill>
                  <a:schemeClr val="bg1"/>
                </a:solidFill>
              </a:rPr>
              <a:t>Monitoramento e manejo dos efeitos colaterais da PrEP, soroconversão e estigma </a:t>
            </a:r>
          </a:p>
        </p:txBody>
      </p:sp>
      <p:sp>
        <p:nvSpPr>
          <p:cNvPr id="23" name="TextBox 22"/>
          <p:cNvSpPr txBox="1"/>
          <p:nvPr/>
        </p:nvSpPr>
        <p:spPr>
          <a:xfrm>
            <a:off x="445760" y="5670593"/>
            <a:ext cx="573755" cy="784830"/>
          </a:xfrm>
          <a:prstGeom prst="rect">
            <a:avLst/>
          </a:prstGeom>
          <a:noFill/>
        </p:spPr>
        <p:txBody>
          <a:bodyPr wrap="square" rtlCol="0">
            <a:spAutoFit/>
          </a:bodyPr>
          <a:lstStyle/>
          <a:p>
            <a:r>
              <a:rPr lang="pt-BR" sz="4500" b="1" dirty="0">
                <a:solidFill>
                  <a:schemeClr val="tx2">
                    <a:lumMod val="60000"/>
                    <a:lumOff val="40000"/>
                  </a:schemeClr>
                </a:solidFill>
              </a:rPr>
              <a:t>4</a:t>
            </a:r>
          </a:p>
        </p:txBody>
      </p:sp>
    </p:spTree>
    <p:extLst>
      <p:ext uri="{BB962C8B-B14F-4D97-AF65-F5344CB8AC3E}">
        <p14:creationId xmlns:p14="http://schemas.microsoft.com/office/powerpoint/2010/main" val="294857320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64"/>
            <a:ext cx="8229600" cy="858838"/>
          </a:xfrm>
        </p:spPr>
        <p:txBody>
          <a:bodyPr>
            <a:normAutofit fontScale="90000"/>
          </a:bodyPr>
          <a:lstStyle/>
          <a:p>
            <a:r>
              <a:rPr lang="pt-BR" sz="4200" dirty="0"/>
              <a:t>Objetivos de Aprendizado do Módulo 4</a:t>
            </a:r>
          </a:p>
        </p:txBody>
      </p:sp>
      <p:sp>
        <p:nvSpPr>
          <p:cNvPr id="10" name="Content Placeholder 2"/>
          <p:cNvSpPr>
            <a:spLocks noGrp="1"/>
          </p:cNvSpPr>
          <p:nvPr>
            <p:ph sz="quarter" idx="10"/>
          </p:nvPr>
        </p:nvSpPr>
        <p:spPr>
          <a:xfrm>
            <a:off x="465276" y="1501001"/>
            <a:ext cx="8369808" cy="4889500"/>
          </a:xfrm>
        </p:spPr>
        <p:txBody>
          <a:bodyPr>
            <a:noAutofit/>
          </a:bodyPr>
          <a:lstStyle/>
          <a:p>
            <a:pPr marL="0" indent="0">
              <a:spcAft>
                <a:spcPts val="500"/>
              </a:spcAft>
              <a:buNone/>
            </a:pPr>
            <a:r>
              <a:rPr lang="pt-BR" sz="2400" b="1" spc="-60" dirty="0">
                <a:solidFill>
                  <a:schemeClr val="tx1"/>
                </a:solidFill>
              </a:rPr>
              <a:t>Depois de concluir o Módulo 4, os participantes </a:t>
            </a:r>
            <a:br>
              <a:rPr lang="pt-BR" sz="2400" b="1" spc="-60" dirty="0">
                <a:solidFill>
                  <a:schemeClr val="tx1"/>
                </a:solidFill>
              </a:rPr>
            </a:br>
            <a:r>
              <a:rPr lang="pt-BR" sz="2400" b="1" spc="-60" dirty="0">
                <a:solidFill>
                  <a:schemeClr val="tx1"/>
                </a:solidFill>
              </a:rPr>
              <a:t>serão capazes de:</a:t>
            </a:r>
          </a:p>
          <a:p>
            <a:pPr marL="365760" lvl="1" indent="-365760">
              <a:spcBef>
                <a:spcPts val="1200"/>
              </a:spcBef>
              <a:buFont typeface="Arial" panose="020B0604020202020204" pitchFamily="34" charset="0"/>
              <a:buChar char="•"/>
            </a:pPr>
            <a:r>
              <a:rPr lang="pt-BR" sz="2400" spc="-40" dirty="0">
                <a:solidFill>
                  <a:schemeClr val="tx1"/>
                </a:solidFill>
              </a:rPr>
              <a:t>Explicar como gerenciar a elevação da creatinina.</a:t>
            </a:r>
          </a:p>
          <a:p>
            <a:pPr marL="365760" lvl="1" indent="-365760">
              <a:spcBef>
                <a:spcPts val="1200"/>
              </a:spcBef>
              <a:buFont typeface="Arial" panose="020B0604020202020204" pitchFamily="34" charset="0"/>
              <a:buChar char="•"/>
            </a:pPr>
            <a:r>
              <a:rPr lang="pt-BR" sz="2400" spc="-40" dirty="0">
                <a:solidFill>
                  <a:schemeClr val="tx1"/>
                </a:solidFill>
              </a:rPr>
              <a:t>Listar as causas adicionais de elevação da creatinina.</a:t>
            </a:r>
          </a:p>
          <a:p>
            <a:pPr marL="365760" lvl="1" indent="-365760">
              <a:spcBef>
                <a:spcPts val="1200"/>
              </a:spcBef>
              <a:buFont typeface="Arial" panose="020B0604020202020204" pitchFamily="34" charset="0"/>
              <a:buChar char="•"/>
            </a:pPr>
            <a:r>
              <a:rPr lang="pt-BR" sz="2400" spc="-40" dirty="0">
                <a:solidFill>
                  <a:schemeClr val="tx1"/>
                </a:solidFill>
              </a:rPr>
              <a:t>Explicar como gerenciar a soroconversão.</a:t>
            </a:r>
          </a:p>
          <a:p>
            <a:pPr marL="365760" lvl="1" indent="-365760">
              <a:spcBef>
                <a:spcPts val="1200"/>
              </a:spcBef>
              <a:buFont typeface="Arial" panose="020B0604020202020204" pitchFamily="34" charset="0"/>
              <a:buChar char="•"/>
            </a:pPr>
            <a:r>
              <a:rPr lang="pt-BR" sz="2400" spc="-40" dirty="0">
                <a:solidFill>
                  <a:schemeClr val="tx1"/>
                </a:solidFill>
              </a:rPr>
              <a:t>Desenvolver estratégias para minimizar o estigma da </a:t>
            </a:r>
            <a:r>
              <a:rPr lang="pt-BR" sz="2400" spc="-40" dirty="0" err="1">
                <a:solidFill>
                  <a:schemeClr val="tx1"/>
                </a:solidFill>
              </a:rPr>
              <a:t>PrEP.</a:t>
            </a:r>
            <a:endParaRPr lang="pt-BR" sz="2400" spc="-40" dirty="0">
              <a:solidFill>
                <a:schemeClr val="tx1"/>
              </a:solidFill>
            </a:endParaRPr>
          </a:p>
          <a:p>
            <a:pPr marL="365760" lvl="1" indent="-365760">
              <a:spcBef>
                <a:spcPts val="1200"/>
              </a:spcBef>
              <a:buFont typeface="Arial" panose="020B0604020202020204" pitchFamily="34" charset="0"/>
              <a:buChar char="•"/>
            </a:pPr>
            <a:r>
              <a:rPr lang="pt-BR" sz="2400" spc="-40" dirty="0">
                <a:solidFill>
                  <a:schemeClr val="tx1"/>
                </a:solidFill>
              </a:rPr>
              <a:t>Dar exemplos de lacunas no conhecimento sobre a </a:t>
            </a:r>
            <a:r>
              <a:rPr lang="pt-BR" sz="2400" spc="-40" dirty="0" err="1">
                <a:solidFill>
                  <a:schemeClr val="tx1"/>
                </a:solidFill>
              </a:rPr>
              <a:t>PrEP.</a:t>
            </a:r>
            <a:endParaRPr lang="pt-BR" sz="2400" spc="-40" dirty="0">
              <a:solidFill>
                <a:schemeClr val="tx1"/>
              </a:solidFill>
            </a:endParaRPr>
          </a:p>
          <a:p>
            <a:pPr marL="365760" lvl="1" indent="-365760">
              <a:spcBef>
                <a:spcPts val="1200"/>
              </a:spcBef>
              <a:buFont typeface="Arial" panose="020B0604020202020204" pitchFamily="34" charset="0"/>
              <a:buChar char="•"/>
            </a:pPr>
            <a:r>
              <a:rPr lang="pt-BR" sz="2400" spc="-40" dirty="0">
                <a:solidFill>
                  <a:srgbClr val="000000"/>
                </a:solidFill>
              </a:rPr>
              <a:t>Descrever como as ferramentas de M&amp;A podem ser adaptadas para uso local.</a:t>
            </a: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176</a:t>
            </a:fld>
            <a:endParaRPr lang="pt-BR" dirty="0"/>
          </a:p>
        </p:txBody>
      </p:sp>
      <p:pic>
        <p:nvPicPr>
          <p:cNvPr id="7" name="Picture 6" descr="checklist.png"/>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7136892" y="1508430"/>
            <a:ext cx="1892808" cy="1895856"/>
          </a:xfrm>
          <a:prstGeom prst="rect">
            <a:avLst/>
          </a:prstGeom>
        </p:spPr>
      </p:pic>
    </p:spTree>
    <p:extLst>
      <p:ext uri="{BB962C8B-B14F-4D97-AF65-F5344CB8AC3E}">
        <p14:creationId xmlns:p14="http://schemas.microsoft.com/office/powerpoint/2010/main" val="404798726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6965"/>
            <a:ext cx="8229600" cy="858838"/>
          </a:xfrm>
        </p:spPr>
        <p:txBody>
          <a:bodyPr>
            <a:noAutofit/>
          </a:bodyPr>
          <a:lstStyle/>
          <a:p>
            <a:r>
              <a:rPr lang="pt-BR" sz="4200" dirty="0"/>
              <a:t>Monitorando a elevação de creatinina</a:t>
            </a:r>
          </a:p>
        </p:txBody>
      </p:sp>
      <p:sp>
        <p:nvSpPr>
          <p:cNvPr id="3" name="Content Placeholder 2"/>
          <p:cNvSpPr>
            <a:spLocks noGrp="1"/>
          </p:cNvSpPr>
          <p:nvPr>
            <p:ph sz="quarter" idx="10"/>
          </p:nvPr>
        </p:nvSpPr>
        <p:spPr>
          <a:xfrm>
            <a:off x="469557" y="1624571"/>
            <a:ext cx="8229600" cy="4889500"/>
          </a:xfrm>
        </p:spPr>
        <p:txBody>
          <a:bodyPr>
            <a:normAutofit/>
          </a:bodyPr>
          <a:lstStyle/>
          <a:p>
            <a:pPr marL="365760" indent="-365760">
              <a:lnSpc>
                <a:spcPts val="2600"/>
              </a:lnSpc>
              <a:spcBef>
                <a:spcPts val="1800"/>
              </a:spcBef>
            </a:pPr>
            <a:r>
              <a:rPr lang="pt-BR" sz="2400" spc="-40" dirty="0">
                <a:solidFill>
                  <a:schemeClr val="tx1"/>
                </a:solidFill>
              </a:rPr>
              <a:t>Aproximadamente 1 em cada 200 usuários da PrEP pode desenvolver uma elevação da creatinina sérica.</a:t>
            </a:r>
          </a:p>
          <a:p>
            <a:pPr marL="822960" lvl="1" indent="-457200">
              <a:lnSpc>
                <a:spcPts val="2600"/>
              </a:lnSpc>
              <a:spcBef>
                <a:spcPts val="1800"/>
              </a:spcBef>
              <a:buFont typeface="Wingdings" panose="05000000000000000000" pitchFamily="2" charset="2"/>
              <a:buChar char="§"/>
            </a:pPr>
            <a:r>
              <a:rPr lang="pt-BR" sz="2400" spc="-40" dirty="0">
                <a:solidFill>
                  <a:schemeClr val="tx1"/>
                </a:solidFill>
              </a:rPr>
              <a:t>Isso é definido como um aumento de 50% acima do valor basal ou uma elevação acima da faixa normal.</a:t>
            </a:r>
          </a:p>
          <a:p>
            <a:pPr marL="822960" lvl="1" indent="-457200">
              <a:lnSpc>
                <a:spcPts val="2600"/>
              </a:lnSpc>
              <a:spcBef>
                <a:spcPts val="1800"/>
              </a:spcBef>
              <a:buFont typeface="Wingdings" panose="05000000000000000000" pitchFamily="2" charset="2"/>
              <a:buChar char="§"/>
            </a:pPr>
            <a:r>
              <a:rPr lang="pt-BR" sz="2400" spc="-40" dirty="0">
                <a:solidFill>
                  <a:schemeClr val="tx1"/>
                </a:solidFill>
              </a:rPr>
              <a:t>Lembrete: Insuficiência renal é definida como um clearance de creatinina estimado &lt;60 ml/min.</a:t>
            </a:r>
          </a:p>
          <a:p>
            <a:pPr marL="365760" indent="-365760">
              <a:lnSpc>
                <a:spcPts val="2600"/>
              </a:lnSpc>
              <a:spcBef>
                <a:spcPts val="1800"/>
              </a:spcBef>
            </a:pPr>
            <a:r>
              <a:rPr lang="pt-BR" sz="2400" spc="-40" dirty="0">
                <a:solidFill>
                  <a:schemeClr val="tx1"/>
                </a:solidFill>
              </a:rPr>
              <a:t>Elevações de creatinina geralmente são </a:t>
            </a:r>
            <a:r>
              <a:rPr lang="pt-BR" sz="2400" b="1" spc="-40" dirty="0">
                <a:solidFill>
                  <a:schemeClr val="tx1"/>
                </a:solidFill>
              </a:rPr>
              <a:t>revertidas</a:t>
            </a:r>
            <a:r>
              <a:rPr lang="pt-BR" dirty="0"/>
              <a:t> </a:t>
            </a:r>
            <a:r>
              <a:rPr lang="pt-BR" sz="2400" b="1" spc="-40" dirty="0">
                <a:solidFill>
                  <a:schemeClr val="tx1"/>
                </a:solidFill>
              </a:rPr>
              <a:t>após a interrupção da </a:t>
            </a:r>
            <a:r>
              <a:rPr lang="pt-BR" sz="2400" b="1" spc="-40" dirty="0" err="1">
                <a:solidFill>
                  <a:schemeClr val="tx1"/>
                </a:solidFill>
              </a:rPr>
              <a:t>PrEP</a:t>
            </a:r>
            <a:r>
              <a:rPr lang="pt-BR" sz="2400" spc="-40" dirty="0" err="1">
                <a:solidFill>
                  <a:schemeClr val="tx1"/>
                </a:solidFill>
              </a:rPr>
              <a:t>.</a:t>
            </a:r>
            <a:endParaRPr lang="pt-BR" sz="2400" spc="-40" dirty="0">
              <a:solidFill>
                <a:schemeClr val="tx1"/>
              </a:solidFill>
            </a:endParaRPr>
          </a:p>
          <a:p>
            <a:pPr marL="365760" indent="-365760">
              <a:lnSpc>
                <a:spcPts val="2600"/>
              </a:lnSpc>
              <a:spcBef>
                <a:spcPts val="1800"/>
              </a:spcBef>
            </a:pPr>
            <a:r>
              <a:rPr lang="pt-BR" sz="2400" spc="-40" dirty="0">
                <a:solidFill>
                  <a:schemeClr val="tx1"/>
                </a:solidFill>
              </a:rPr>
              <a:t>É importante monitorar a </a:t>
            </a:r>
            <a:r>
              <a:rPr lang="pt-BR" sz="2400" b="1" spc="-40" dirty="0">
                <a:solidFill>
                  <a:schemeClr val="tx1"/>
                </a:solidFill>
              </a:rPr>
              <a:t>elevação passageira da creatinina </a:t>
            </a:r>
            <a:r>
              <a:rPr lang="pt-BR" sz="2400" spc="-40" dirty="0">
                <a:solidFill>
                  <a:schemeClr val="tx1"/>
                </a:solidFill>
              </a:rPr>
              <a:t>e estar alerta para sinais de </a:t>
            </a:r>
            <a:r>
              <a:rPr lang="pt-BR" sz="2400" b="1" spc="-40" dirty="0">
                <a:solidFill>
                  <a:schemeClr val="tx1"/>
                </a:solidFill>
              </a:rPr>
              <a:t>insuficiência renal crônica ou severa.</a:t>
            </a:r>
          </a:p>
          <a:p>
            <a:endParaRPr lang="pt-BR" dirty="0"/>
          </a:p>
          <a:p>
            <a:endParaRPr lang="pt-BR" dirty="0"/>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177</a:t>
            </a:fld>
            <a:endParaRPr lang="pt-BR" dirty="0"/>
          </a:p>
        </p:txBody>
      </p:sp>
    </p:spTree>
    <p:extLst>
      <p:ext uri="{BB962C8B-B14F-4D97-AF65-F5344CB8AC3E}">
        <p14:creationId xmlns:p14="http://schemas.microsoft.com/office/powerpoint/2010/main" val="283821448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912"/>
            <a:ext cx="8229600" cy="858838"/>
          </a:xfrm>
        </p:spPr>
        <p:txBody>
          <a:bodyPr>
            <a:normAutofit/>
          </a:bodyPr>
          <a:lstStyle/>
          <a:p>
            <a:r>
              <a:rPr lang="pt-BR" sz="4200" dirty="0"/>
              <a:t>Pergunta</a:t>
            </a:r>
          </a:p>
        </p:txBody>
      </p:sp>
      <p:sp>
        <p:nvSpPr>
          <p:cNvPr id="3" name="Content Placeholder 2"/>
          <p:cNvSpPr>
            <a:spLocks noGrp="1"/>
          </p:cNvSpPr>
          <p:nvPr>
            <p:ph sz="quarter" idx="10"/>
          </p:nvPr>
        </p:nvSpPr>
        <p:spPr>
          <a:xfrm>
            <a:off x="914400" y="1881852"/>
            <a:ext cx="7772400" cy="3857625"/>
          </a:xfrm>
        </p:spPr>
        <p:txBody>
          <a:bodyPr/>
          <a:lstStyle/>
          <a:p>
            <a:pPr>
              <a:lnSpc>
                <a:spcPct val="110000"/>
              </a:lnSpc>
              <a:spcAft>
                <a:spcPts val="600"/>
              </a:spcAft>
              <a:tabLst>
                <a:tab pos="274320" algn="l"/>
              </a:tabLst>
            </a:pPr>
            <a:r>
              <a:rPr lang="pt-BR" spc="-100" dirty="0">
                <a:solidFill>
                  <a:schemeClr val="tx1"/>
                </a:solidFill>
              </a:rPr>
              <a:t>Como vocês administrariam um </a:t>
            </a:r>
            <a:br>
              <a:rPr lang="pt-BR" spc="-100" dirty="0">
                <a:solidFill>
                  <a:schemeClr val="tx1"/>
                </a:solidFill>
              </a:rPr>
            </a:br>
            <a:r>
              <a:rPr lang="pt-BR" spc="-100" dirty="0">
                <a:solidFill>
                  <a:schemeClr val="tx1"/>
                </a:solidFill>
              </a:rPr>
              <a:t>aumento no clearance de creatinina?</a:t>
            </a:r>
          </a:p>
          <a:p>
            <a:pPr algn="ctr"/>
            <a:endParaRPr lang="pt-BR" dirty="0"/>
          </a:p>
        </p:txBody>
      </p:sp>
      <p:sp>
        <p:nvSpPr>
          <p:cNvPr id="7"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178</a:t>
            </a:fld>
            <a:endParaRPr lang="pt-BR" dirty="0"/>
          </a:p>
        </p:txBody>
      </p:sp>
      <p:pic>
        <p:nvPicPr>
          <p:cNvPr id="8" name="Picture 14" descr="Image result for question icon">
            <a:extLst>
              <a:ext uri="{FF2B5EF4-FFF2-40B4-BE49-F238E27FC236}">
                <a16:creationId xmlns:a16="http://schemas.microsoft.com/office/drawing/2014/main" xmlns="" id="{C06813C5-6566-4C9E-A67A-1CC4A1867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3270" y="1622694"/>
            <a:ext cx="1581912" cy="170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2404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2258"/>
            <a:ext cx="8229600" cy="858838"/>
          </a:xfrm>
        </p:spPr>
        <p:txBody>
          <a:bodyPr>
            <a:noAutofit/>
          </a:bodyPr>
          <a:lstStyle/>
          <a:p>
            <a:r>
              <a:rPr lang="pt-BR" sz="4200" dirty="0"/>
              <a:t>Gerenciando a elevação de creatinina</a:t>
            </a:r>
          </a:p>
        </p:txBody>
      </p:sp>
      <p:sp>
        <p:nvSpPr>
          <p:cNvPr id="3" name="Content Placeholder 2"/>
          <p:cNvSpPr>
            <a:spLocks noGrp="1"/>
          </p:cNvSpPr>
          <p:nvPr>
            <p:ph sz="quarter" idx="10"/>
          </p:nvPr>
        </p:nvSpPr>
        <p:spPr>
          <a:xfrm>
            <a:off x="480815" y="1606295"/>
            <a:ext cx="8582685" cy="4889500"/>
          </a:xfrm>
        </p:spPr>
        <p:txBody>
          <a:bodyPr>
            <a:noAutofit/>
          </a:bodyPr>
          <a:lstStyle/>
          <a:p>
            <a:pPr marL="365760" indent="-365760">
              <a:lnSpc>
                <a:spcPts val="2600"/>
              </a:lnSpc>
              <a:spcBef>
                <a:spcPts val="1800"/>
              </a:spcBef>
            </a:pPr>
            <a:r>
              <a:rPr lang="pt-BR" sz="2400" spc="-60" dirty="0">
                <a:solidFill>
                  <a:schemeClr val="tx1"/>
                </a:solidFill>
              </a:rPr>
              <a:t>Pare a PrEP se a elevação da creatinina for confirmada em uma amostra separada e se o clearance de creatinina estimado diminuir para &lt;60 ml/min.</a:t>
            </a:r>
          </a:p>
          <a:p>
            <a:pPr marL="365760" indent="-365760">
              <a:lnSpc>
                <a:spcPts val="2600"/>
              </a:lnSpc>
              <a:spcBef>
                <a:spcPts val="1800"/>
              </a:spcBef>
            </a:pPr>
            <a:r>
              <a:rPr lang="pt-BR" sz="2400" spc="-60" dirty="0">
                <a:solidFill>
                  <a:schemeClr val="tx1"/>
                </a:solidFill>
              </a:rPr>
              <a:t>Após a interrupção da PrEP, a creatinina deve ser verificada por mais 1 a 3 meses e a PrEP reiniciada se a TFGe retornar a &gt; 60 ml/min.</a:t>
            </a:r>
          </a:p>
          <a:p>
            <a:pPr marL="365760" indent="-365760">
              <a:lnSpc>
                <a:spcPts val="2600"/>
              </a:lnSpc>
              <a:spcBef>
                <a:spcPts val="1800"/>
              </a:spcBef>
            </a:pPr>
            <a:r>
              <a:rPr lang="pt-BR" sz="2400" spc="-60" dirty="0">
                <a:solidFill>
                  <a:schemeClr val="tx1"/>
                </a:solidFill>
              </a:rPr>
              <a:t>Considere causas adicionais e manejo das elevações de creatinina se:</a:t>
            </a:r>
          </a:p>
          <a:p>
            <a:pPr marL="731520" lvl="1" indent="-365760">
              <a:lnSpc>
                <a:spcPts val="2600"/>
              </a:lnSpc>
              <a:spcBef>
                <a:spcPts val="600"/>
              </a:spcBef>
              <a:buFont typeface="Wingdings" panose="05000000000000000000" pitchFamily="2" charset="2"/>
              <a:buChar char="§"/>
            </a:pPr>
            <a:r>
              <a:rPr lang="pt-BR" sz="2400" spc="-60" dirty="0">
                <a:solidFill>
                  <a:schemeClr val="tx1"/>
                </a:solidFill>
              </a:rPr>
              <a:t>A elevação da creatinina atingir mais de 3 vezes o valor basal.</a:t>
            </a:r>
          </a:p>
          <a:p>
            <a:pPr marL="731520" lvl="1" indent="-365760">
              <a:lnSpc>
                <a:spcPts val="2600"/>
              </a:lnSpc>
              <a:spcBef>
                <a:spcPts val="600"/>
              </a:spcBef>
              <a:buFont typeface="Wingdings" panose="05000000000000000000" pitchFamily="2" charset="2"/>
              <a:buChar char="§"/>
            </a:pPr>
            <a:r>
              <a:rPr lang="pt-BR" sz="2400" spc="-60" dirty="0">
                <a:solidFill>
                  <a:schemeClr val="tx1"/>
                </a:solidFill>
              </a:rPr>
              <a:t>A função renal ou elevações da creatinina não retornarem aos níveis normais dentro de 3 meses após a interrupção da </a:t>
            </a:r>
            <a:r>
              <a:rPr lang="pt-BR" sz="2400" spc="-60" dirty="0" err="1">
                <a:solidFill>
                  <a:schemeClr val="tx1"/>
                </a:solidFill>
              </a:rPr>
              <a:t>PrEP.</a:t>
            </a:r>
            <a:endParaRPr lang="pt-BR" sz="2400" spc="-60" dirty="0">
              <a:solidFill>
                <a:schemeClr val="tx1"/>
              </a:solidFill>
            </a:endParaRPr>
          </a:p>
          <a:p>
            <a:pPr marL="365760" indent="-365760">
              <a:lnSpc>
                <a:spcPts val="2600"/>
              </a:lnSpc>
              <a:spcBef>
                <a:spcPts val="1800"/>
              </a:spcBef>
            </a:pPr>
            <a:r>
              <a:rPr lang="pt-BR" sz="2400" spc="-60" dirty="0">
                <a:solidFill>
                  <a:schemeClr val="tx1"/>
                </a:solidFill>
              </a:rPr>
              <a:t>Causas comuns de insuficiência renal crônica ou severa incluem: diabetes mellitus, hipertensão sistêmica não controlada, infecção por hepatite C, insuficiência hepática e pré-eclâmpsia durante a gestação.</a:t>
            </a: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179</a:t>
            </a:fld>
            <a:endParaRPr lang="pt-BR" dirty="0"/>
          </a:p>
        </p:txBody>
      </p:sp>
    </p:spTree>
    <p:extLst>
      <p:ext uri="{BB962C8B-B14F-4D97-AF65-F5344CB8AC3E}">
        <p14:creationId xmlns:p14="http://schemas.microsoft.com/office/powerpoint/2010/main" val="3811098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195"/>
            <a:ext cx="8321040" cy="858838"/>
          </a:xfrm>
        </p:spPr>
        <p:txBody>
          <a:bodyPr>
            <a:normAutofit/>
          </a:bodyPr>
          <a:lstStyle/>
          <a:p>
            <a:r>
              <a:rPr lang="pt-BR" sz="4200" dirty="0"/>
              <a:t>Profilaxia Pré-Exposição</a:t>
            </a:r>
          </a:p>
        </p:txBody>
      </p:sp>
      <p:graphicFrame>
        <p:nvGraphicFramePr>
          <p:cNvPr id="5" name="Diagram 4"/>
          <p:cNvGraphicFramePr/>
          <p:nvPr>
            <p:extLst>
              <p:ext uri="{D42A27DB-BD31-4B8C-83A1-F6EECF244321}">
                <p14:modId xmlns:p14="http://schemas.microsoft.com/office/powerpoint/2010/main" val="3856468276"/>
              </p:ext>
            </p:extLst>
          </p:nvPr>
        </p:nvGraphicFramePr>
        <p:xfrm>
          <a:off x="896456" y="3530069"/>
          <a:ext cx="7703848" cy="20123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18</a:t>
            </a:fld>
            <a:endParaRPr lang="pt-BR" dirty="0"/>
          </a:p>
        </p:txBody>
      </p:sp>
      <p:sp>
        <p:nvSpPr>
          <p:cNvPr id="6" name="TextBox 5"/>
          <p:cNvSpPr txBox="1"/>
          <p:nvPr/>
        </p:nvSpPr>
        <p:spPr>
          <a:xfrm>
            <a:off x="896456" y="1879650"/>
            <a:ext cx="6320022" cy="1477328"/>
          </a:xfrm>
          <a:prstGeom prst="rect">
            <a:avLst/>
          </a:prstGeom>
          <a:noFill/>
        </p:spPr>
        <p:txBody>
          <a:bodyPr wrap="square" rtlCol="0">
            <a:spAutoFit/>
          </a:bodyPr>
          <a:lstStyle/>
          <a:p>
            <a:pPr>
              <a:lnSpc>
                <a:spcPct val="125000"/>
              </a:lnSpc>
            </a:pPr>
            <a:r>
              <a:rPr lang="pt-BR" sz="2400" spc="-40" dirty="0">
                <a:latin typeface="Garamond"/>
              </a:rPr>
              <a:t>A PrEP é o uso de ARVs por pessoas que são </a:t>
            </a:r>
            <a:br>
              <a:rPr lang="pt-BR" sz="2400" spc="-40" dirty="0">
                <a:latin typeface="Garamond"/>
              </a:rPr>
            </a:br>
            <a:r>
              <a:rPr lang="pt-BR" sz="2400" spc="-40" dirty="0">
                <a:latin typeface="Garamond"/>
              </a:rPr>
              <a:t>HIV-negativas para prevenir a aquisição do HIV </a:t>
            </a:r>
            <a:br>
              <a:rPr lang="pt-BR" sz="2400" spc="-40" dirty="0">
                <a:latin typeface="Garamond"/>
              </a:rPr>
            </a:br>
            <a:r>
              <a:rPr lang="pt-BR" sz="2400" i="1" spc="-40" dirty="0">
                <a:latin typeface="Garamond"/>
              </a:rPr>
              <a:t>antes </a:t>
            </a:r>
            <a:r>
              <a:rPr lang="pt-BR" sz="2400" spc="-40" dirty="0">
                <a:latin typeface="Garamond"/>
              </a:rPr>
              <a:t>da exposição ao vírus.</a:t>
            </a:r>
          </a:p>
        </p:txBody>
      </p:sp>
      <p:pic>
        <p:nvPicPr>
          <p:cNvPr id="10" name="Picture 9" descr="noun_Checklist_1689185_E60000.png"/>
          <p:cNvPicPr>
            <a:picLocks noChangeAspect="1"/>
          </p:cNvPicPr>
          <p:nvPr/>
        </p:nvPicPr>
        <p:blipFill>
          <a:blip r:embed="rId8">
            <a:duotone>
              <a:schemeClr val="accent1">
                <a:shade val="45000"/>
                <a:satMod val="135000"/>
              </a:schemeClr>
              <a:prstClr val="white"/>
            </a:duotone>
            <a:extLst>
              <a:ext uri="{BEBA8EAE-BF5A-486C-A8C5-ECC9F3942E4B}">
                <a14:imgProps xmlns:a14="http://schemas.microsoft.com/office/drawing/2010/main">
                  <a14:imgLayer r:embed="rId9">
                    <a14:imgEffect>
                      <a14:saturation sat="0"/>
                    </a14:imgEffect>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7333278" y="1636928"/>
            <a:ext cx="1583267" cy="1583267"/>
          </a:xfrm>
          <a:prstGeom prst="rect">
            <a:avLst/>
          </a:prstGeom>
        </p:spPr>
      </p:pic>
    </p:spTree>
    <p:extLst>
      <p:ext uri="{BB962C8B-B14F-4D97-AF65-F5344CB8AC3E}">
        <p14:creationId xmlns:p14="http://schemas.microsoft.com/office/powerpoint/2010/main" val="194911561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912"/>
            <a:ext cx="8229600" cy="858838"/>
          </a:xfrm>
        </p:spPr>
        <p:txBody>
          <a:bodyPr>
            <a:normAutofit/>
          </a:bodyPr>
          <a:lstStyle/>
          <a:p>
            <a:r>
              <a:rPr lang="pt-BR" sz="4200" dirty="0"/>
              <a:t>Soroconversão na PrEP</a:t>
            </a:r>
          </a:p>
        </p:txBody>
      </p:sp>
      <p:sp>
        <p:nvSpPr>
          <p:cNvPr id="3" name="Content Placeholder 2"/>
          <p:cNvSpPr>
            <a:spLocks noGrp="1"/>
          </p:cNvSpPr>
          <p:nvPr>
            <p:ph sz="quarter" idx="10"/>
          </p:nvPr>
        </p:nvSpPr>
        <p:spPr>
          <a:xfrm>
            <a:off x="469557" y="1624571"/>
            <a:ext cx="8229600" cy="4889500"/>
          </a:xfrm>
        </p:spPr>
        <p:txBody>
          <a:bodyPr>
            <a:noAutofit/>
          </a:bodyPr>
          <a:lstStyle/>
          <a:p>
            <a:pPr marL="365760" indent="-365760">
              <a:lnSpc>
                <a:spcPts val="2600"/>
              </a:lnSpc>
              <a:spcBef>
                <a:spcPts val="1200"/>
              </a:spcBef>
            </a:pPr>
            <a:r>
              <a:rPr lang="pt-BR" sz="2400" spc="-40" dirty="0">
                <a:solidFill>
                  <a:schemeClr val="tx1"/>
                </a:solidFill>
              </a:rPr>
              <a:t>Em ensaios clínicos, o nível de proteção foi fortemente correlacionado com a adesão.</a:t>
            </a:r>
          </a:p>
          <a:p>
            <a:pPr marL="365760" indent="-365760">
              <a:lnSpc>
                <a:spcPts val="2600"/>
              </a:lnSpc>
              <a:spcBef>
                <a:spcPts val="1800"/>
              </a:spcBef>
            </a:pPr>
            <a:r>
              <a:rPr lang="pt-BR" sz="2400" spc="-40" dirty="0">
                <a:solidFill>
                  <a:schemeClr val="tx1"/>
                </a:solidFill>
              </a:rPr>
              <a:t>A infecção pelo HIV pode ser prevenida com o uso consistente da </a:t>
            </a:r>
            <a:r>
              <a:rPr lang="pt-BR" sz="2400" spc="-40" dirty="0" err="1">
                <a:solidFill>
                  <a:schemeClr val="tx1"/>
                </a:solidFill>
              </a:rPr>
              <a:t>PrEP.</a:t>
            </a:r>
            <a:endParaRPr lang="pt-BR" sz="2400" spc="-40" dirty="0">
              <a:solidFill>
                <a:schemeClr val="tx1"/>
              </a:solidFill>
            </a:endParaRPr>
          </a:p>
          <a:p>
            <a:pPr marL="365760" indent="-365760">
              <a:lnSpc>
                <a:spcPts val="2600"/>
              </a:lnSpc>
              <a:spcBef>
                <a:spcPts val="1800"/>
              </a:spcBef>
            </a:pPr>
            <a:r>
              <a:rPr lang="pt-BR" sz="2400" spc="-40" dirty="0">
                <a:solidFill>
                  <a:schemeClr val="tx1"/>
                </a:solidFill>
              </a:rPr>
              <a:t>A soroconversão ao HIV após a prescrição da PrEP pode ocorrer se a PrEP não for usada correta ou consistentemente ou se a infecção pelo HIV não for diagnosticada no momento do início da PrEP.</a:t>
            </a:r>
          </a:p>
          <a:p>
            <a:pPr marL="365760" indent="-365760">
              <a:lnSpc>
                <a:spcPts val="2600"/>
              </a:lnSpc>
              <a:spcBef>
                <a:spcPts val="1800"/>
              </a:spcBef>
            </a:pPr>
            <a:r>
              <a:rPr lang="pt-BR" sz="2400" spc="-40" dirty="0">
                <a:solidFill>
                  <a:schemeClr val="tx1"/>
                </a:solidFill>
              </a:rPr>
              <a:t>O aconselhamento deve incluir informações para ajudar os usuários da PrEP a reconhecer sinais e sintomas de IAH, o que deve levar a consulta clínica sem demora.</a:t>
            </a:r>
          </a:p>
        </p:txBody>
      </p:sp>
      <p:sp>
        <p:nvSpPr>
          <p:cNvPr id="6"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180</a:t>
            </a:fld>
            <a:endParaRPr lang="pt-BR" dirty="0"/>
          </a:p>
        </p:txBody>
      </p:sp>
    </p:spTree>
    <p:extLst>
      <p:ext uri="{BB962C8B-B14F-4D97-AF65-F5344CB8AC3E}">
        <p14:creationId xmlns:p14="http://schemas.microsoft.com/office/powerpoint/2010/main" val="179163430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811"/>
            <a:ext cx="8229600" cy="858838"/>
          </a:xfrm>
        </p:spPr>
        <p:txBody>
          <a:bodyPr>
            <a:normAutofit/>
          </a:bodyPr>
          <a:lstStyle/>
          <a:p>
            <a:r>
              <a:rPr lang="pt-BR" sz="4200" dirty="0"/>
              <a:t>Pergunta</a:t>
            </a:r>
          </a:p>
        </p:txBody>
      </p:sp>
      <p:sp>
        <p:nvSpPr>
          <p:cNvPr id="3" name="Content Placeholder 2"/>
          <p:cNvSpPr>
            <a:spLocks noGrp="1"/>
          </p:cNvSpPr>
          <p:nvPr>
            <p:ph sz="quarter" idx="10"/>
          </p:nvPr>
        </p:nvSpPr>
        <p:spPr>
          <a:xfrm>
            <a:off x="840258" y="1890921"/>
            <a:ext cx="6494638" cy="3724275"/>
          </a:xfrm>
        </p:spPr>
        <p:txBody>
          <a:bodyPr/>
          <a:lstStyle/>
          <a:p>
            <a:pPr>
              <a:lnSpc>
                <a:spcPct val="110000"/>
              </a:lnSpc>
              <a:spcAft>
                <a:spcPts val="600"/>
              </a:spcAft>
              <a:tabLst>
                <a:tab pos="274320" algn="l"/>
              </a:tabLst>
            </a:pPr>
            <a:r>
              <a:rPr lang="pt-BR" spc="-100" dirty="0">
                <a:solidFill>
                  <a:schemeClr val="tx1"/>
                </a:solidFill>
              </a:rPr>
              <a:t>Como vocês administrariam a soroconversão na PrEP?</a:t>
            </a:r>
          </a:p>
          <a:p>
            <a:pPr algn="ctr"/>
            <a:endParaRPr lang="pt-BR" dirty="0"/>
          </a:p>
        </p:txBody>
      </p:sp>
      <p:sp>
        <p:nvSpPr>
          <p:cNvPr id="7"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181</a:t>
            </a:fld>
            <a:endParaRPr lang="pt-BR" dirty="0"/>
          </a:p>
        </p:txBody>
      </p:sp>
      <p:pic>
        <p:nvPicPr>
          <p:cNvPr id="9" name="Picture 14" descr="Image result for question icon">
            <a:extLst>
              <a:ext uri="{FF2B5EF4-FFF2-40B4-BE49-F238E27FC236}">
                <a16:creationId xmlns:a16="http://schemas.microsoft.com/office/drawing/2014/main" xmlns="" id="{2FC72E2A-4D63-4EED-AC5F-8B6EC45B51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3014" y="1621447"/>
            <a:ext cx="1581912" cy="170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45148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806"/>
            <a:ext cx="8229600" cy="858838"/>
          </a:xfrm>
        </p:spPr>
        <p:txBody>
          <a:bodyPr>
            <a:normAutofit/>
          </a:bodyPr>
          <a:lstStyle/>
          <a:p>
            <a:r>
              <a:rPr lang="pt-BR" sz="4200" dirty="0"/>
              <a:t>Gerenciando a soroconversão</a:t>
            </a:r>
          </a:p>
        </p:txBody>
      </p:sp>
      <p:sp>
        <p:nvSpPr>
          <p:cNvPr id="3" name="Content Placeholder 2"/>
          <p:cNvSpPr>
            <a:spLocks noGrp="1"/>
          </p:cNvSpPr>
          <p:nvPr>
            <p:ph sz="quarter" idx="10"/>
          </p:nvPr>
        </p:nvSpPr>
        <p:spPr>
          <a:xfrm>
            <a:off x="469557" y="1621965"/>
            <a:ext cx="8229600" cy="4889500"/>
          </a:xfrm>
        </p:spPr>
        <p:txBody>
          <a:bodyPr>
            <a:noAutofit/>
          </a:bodyPr>
          <a:lstStyle/>
          <a:p>
            <a:pPr marL="365760" indent="-365760">
              <a:lnSpc>
                <a:spcPts val="2600"/>
              </a:lnSpc>
              <a:spcBef>
                <a:spcPts val="1800"/>
              </a:spcBef>
            </a:pPr>
            <a:r>
              <a:rPr lang="pt-BR" sz="2400" spc="-40" dirty="0">
                <a:solidFill>
                  <a:schemeClr val="tx1"/>
                </a:solidFill>
              </a:rPr>
              <a:t>Se uma pessoa que usa a PrEP apresentar resultados positivos para o HIV, a PrEP deve ser interrompida imediatamente</a:t>
            </a:r>
            <a:r>
              <a:rPr lang="pt-BR" sz="2400" b="1" spc="-40" dirty="0">
                <a:solidFill>
                  <a:schemeClr val="tx1"/>
                </a:solidFill>
              </a:rPr>
              <a:t> </a:t>
            </a:r>
            <a:r>
              <a:rPr lang="pt-BR" sz="2400" spc="-40" dirty="0">
                <a:solidFill>
                  <a:schemeClr val="tx1"/>
                </a:solidFill>
              </a:rPr>
              <a:t>e a pessoa encaminhada para início imediato do tratamento do HIV. </a:t>
            </a:r>
          </a:p>
          <a:p>
            <a:pPr marL="365760" indent="-365760">
              <a:lnSpc>
                <a:spcPts val="2600"/>
              </a:lnSpc>
              <a:spcBef>
                <a:spcPts val="1800"/>
              </a:spcBef>
            </a:pPr>
            <a:r>
              <a:rPr lang="pt-BR" sz="2400" spc="-40" dirty="0">
                <a:solidFill>
                  <a:schemeClr val="tx1"/>
                </a:solidFill>
              </a:rPr>
              <a:t>A transição da PrEP para o tratamento do HIV sem intervalo evita o risco de ressurgimento da carga viral, lesão imunológica e transmissões secundárias</a:t>
            </a:r>
            <a:r>
              <a:rPr lang="pt-BR" sz="2400" b="1" spc="-40" dirty="0">
                <a:solidFill>
                  <a:schemeClr val="tx1"/>
                </a:solidFill>
              </a:rPr>
              <a:t>.</a:t>
            </a:r>
          </a:p>
          <a:p>
            <a:pPr marL="365760" indent="-365760">
              <a:lnSpc>
                <a:spcPts val="2600"/>
              </a:lnSpc>
              <a:spcBef>
                <a:spcPts val="1800"/>
              </a:spcBef>
            </a:pPr>
            <a:r>
              <a:rPr lang="pt-BR" sz="2400" spc="-40" dirty="0">
                <a:solidFill>
                  <a:schemeClr val="tx1"/>
                </a:solidFill>
              </a:rPr>
              <a:t>O pacote de ferramentas M&amp;A da PrEP inclui um Rastreador de Soroconversão. O rastreamento da soroconversão é importante para informar lacunas de tratamento e identificar as necessidades de maior contato com os clientes da PrEP se a adesão for um problema.</a:t>
            </a: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182</a:t>
            </a:fld>
            <a:endParaRPr lang="pt-BR" dirty="0"/>
          </a:p>
        </p:txBody>
      </p:sp>
    </p:spTree>
    <p:extLst>
      <p:ext uri="{BB962C8B-B14F-4D97-AF65-F5344CB8AC3E}">
        <p14:creationId xmlns:p14="http://schemas.microsoft.com/office/powerpoint/2010/main" val="135415460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64"/>
            <a:ext cx="8229600" cy="858838"/>
          </a:xfrm>
        </p:spPr>
        <p:txBody>
          <a:bodyPr>
            <a:normAutofit/>
          </a:bodyPr>
          <a:lstStyle/>
          <a:p>
            <a:r>
              <a:rPr lang="pt-BR" sz="4200" dirty="0"/>
              <a:t>“Situações Especiais” da PrEP</a:t>
            </a:r>
          </a:p>
        </p:txBody>
      </p:sp>
      <p:graphicFrame>
        <p:nvGraphicFramePr>
          <p:cNvPr id="5" name="Table 4"/>
          <p:cNvGraphicFramePr>
            <a:graphicFrameLocks noGrp="1"/>
          </p:cNvGraphicFramePr>
          <p:nvPr>
            <p:extLst>
              <p:ext uri="{D42A27DB-BD31-4B8C-83A1-F6EECF244321}">
                <p14:modId xmlns:p14="http://schemas.microsoft.com/office/powerpoint/2010/main" val="3721014944"/>
              </p:ext>
            </p:extLst>
          </p:nvPr>
        </p:nvGraphicFramePr>
        <p:xfrm>
          <a:off x="419373" y="1634417"/>
          <a:ext cx="8610327" cy="4922720"/>
        </p:xfrm>
        <a:graphic>
          <a:graphicData uri="http://schemas.openxmlformats.org/drawingml/2006/table">
            <a:tbl>
              <a:tblPr firstRow="1" bandRow="1">
                <a:tableStyleId>{5C22544A-7EE6-4342-B048-85BDC9FD1C3A}</a:tableStyleId>
              </a:tblPr>
              <a:tblGrid>
                <a:gridCol w="1545352">
                  <a:extLst>
                    <a:ext uri="{9D8B030D-6E8A-4147-A177-3AD203B41FA5}">
                      <a16:colId xmlns:a16="http://schemas.microsoft.com/office/drawing/2014/main" xmlns="" val="20000"/>
                    </a:ext>
                  </a:extLst>
                </a:gridCol>
                <a:gridCol w="7064975">
                  <a:extLst>
                    <a:ext uri="{9D8B030D-6E8A-4147-A177-3AD203B41FA5}">
                      <a16:colId xmlns:a16="http://schemas.microsoft.com/office/drawing/2014/main" xmlns="" val="20001"/>
                    </a:ext>
                  </a:extLst>
                </a:gridCol>
              </a:tblGrid>
              <a:tr h="317002">
                <a:tc>
                  <a:txBody>
                    <a:bodyPr/>
                    <a:lstStyle/>
                    <a:p>
                      <a:pPr algn="ctr"/>
                      <a:r>
                        <a:rPr lang="pt-BR" sz="1600" spc="-40" baseline="0" dirty="0">
                          <a:solidFill>
                            <a:schemeClr val="tx1"/>
                          </a:solidFill>
                          <a:latin typeface="+mj-lt"/>
                        </a:rPr>
                        <a:t>Situação</a:t>
                      </a:r>
                    </a:p>
                  </a:txBody>
                  <a:tcPr marL="87415" marR="87415" marT="43708" marB="43708" anchor="ctr">
                    <a:lnR w="57150" cap="flat" cmpd="sng" algn="ctr">
                      <a:solidFill>
                        <a:schemeClr val="bg1"/>
                      </a:solidFill>
                      <a:prstDash val="solid"/>
                      <a:round/>
                      <a:headEnd type="none" w="med" len="med"/>
                      <a:tailEnd type="none" w="med" len="med"/>
                    </a:lnR>
                    <a:lnB w="57150" cap="flat" cmpd="sng" algn="ctr">
                      <a:solidFill>
                        <a:schemeClr val="bg1"/>
                      </a:solidFill>
                      <a:prstDash val="solid"/>
                      <a:round/>
                      <a:headEnd type="none" w="med" len="med"/>
                      <a:tailEnd type="none" w="med" len="med"/>
                    </a:lnB>
                  </a:tcPr>
                </a:tc>
                <a:tc>
                  <a:txBody>
                    <a:bodyPr/>
                    <a:lstStyle/>
                    <a:p>
                      <a:pPr algn="ctr"/>
                      <a:r>
                        <a:rPr lang="pt-BR" sz="1600" spc="-40" baseline="0" dirty="0">
                          <a:solidFill>
                            <a:schemeClr val="tx1"/>
                          </a:solidFill>
                          <a:latin typeface="+mj-lt"/>
                        </a:rPr>
                        <a:t>Recomendação</a:t>
                      </a:r>
                      <a:endParaRPr lang="pt-BR" sz="1600" strike="sngStrike" spc="-40" baseline="0" dirty="0">
                        <a:solidFill>
                          <a:schemeClr val="tx1"/>
                        </a:solidFill>
                        <a:latin typeface="+mj-lt"/>
                        <a:cs typeface="Garamond"/>
                      </a:endParaRPr>
                    </a:p>
                  </a:txBody>
                  <a:tcPr marL="87415" marR="87415" marT="43708" marB="43708" anchor="ctr">
                    <a:lnL w="57150" cap="flat" cmpd="sng" algn="ctr">
                      <a:solidFill>
                        <a:schemeClr val="bg1"/>
                      </a:solidFill>
                      <a:prstDash val="solid"/>
                      <a:round/>
                      <a:headEnd type="none" w="med" len="med"/>
                      <a:tailEnd type="none" w="med" len="med"/>
                    </a:lnL>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0"/>
                  </a:ext>
                </a:extLst>
              </a:tr>
              <a:tr h="0">
                <a:tc>
                  <a:txBody>
                    <a:bodyPr/>
                    <a:lstStyle/>
                    <a:p>
                      <a:pPr algn="l">
                        <a:lnSpc>
                          <a:spcPts val="2300"/>
                        </a:lnSpc>
                      </a:pPr>
                      <a:r>
                        <a:rPr lang="pt-BR" sz="2000" b="1" spc="-100" baseline="0" dirty="0">
                          <a:solidFill>
                            <a:schemeClr val="tx1"/>
                          </a:solidFill>
                          <a:latin typeface="Garamond"/>
                        </a:rPr>
                        <a:t>Contracepção hormonal</a:t>
                      </a:r>
                    </a:p>
                  </a:txBody>
                  <a:tcPr marL="45720" marR="9144" marT="43708" marB="43708">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marL="182880" indent="-182880">
                        <a:lnSpc>
                          <a:spcPts val="2300"/>
                        </a:lnSpc>
                        <a:buFont typeface="Arial"/>
                        <a:buChar char="•"/>
                      </a:pPr>
                      <a:r>
                        <a:rPr lang="pt-BR" sz="2050" spc="-60" baseline="0" dirty="0">
                          <a:solidFill>
                            <a:schemeClr val="tx1"/>
                          </a:solidFill>
                          <a:latin typeface="Garamond"/>
                        </a:rPr>
                        <a:t>A PrEP não afeta a eficácia dos contraceptivos hormonais e os contraceptivos hormonais não afetam a eficácia da </a:t>
                      </a:r>
                      <a:r>
                        <a:rPr lang="pt-BR" sz="2050" spc="-60" baseline="0" dirty="0" err="1">
                          <a:solidFill>
                            <a:schemeClr val="tx1"/>
                          </a:solidFill>
                          <a:latin typeface="Garamond"/>
                        </a:rPr>
                        <a:t>PrEP.</a:t>
                      </a:r>
                      <a:endParaRPr lang="pt-BR" sz="2050" spc="-60" baseline="0" dirty="0">
                        <a:solidFill>
                          <a:schemeClr val="tx1"/>
                        </a:solidFill>
                        <a:latin typeface="Garamond"/>
                      </a:endParaRPr>
                    </a:p>
                  </a:txBody>
                  <a:tcPr marL="87415" marR="87415" marT="43708" marB="43708">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1"/>
                  </a:ext>
                </a:extLst>
              </a:tr>
              <a:tr h="0">
                <a:tc>
                  <a:txBody>
                    <a:bodyPr/>
                    <a:lstStyle/>
                    <a:p>
                      <a:pPr algn="l">
                        <a:lnSpc>
                          <a:spcPts val="2300"/>
                        </a:lnSpc>
                      </a:pPr>
                      <a:r>
                        <a:rPr lang="pt-BR" sz="2000" b="1" spc="-100" baseline="0" dirty="0">
                          <a:solidFill>
                            <a:schemeClr val="tx1"/>
                          </a:solidFill>
                          <a:latin typeface="Garamond"/>
                        </a:rPr>
                        <a:t>Gravidez e amamentação </a:t>
                      </a:r>
                    </a:p>
                  </a:txBody>
                  <a:tcPr marL="45720" marR="9144" marT="43708" marB="43708">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marL="182880" indent="-182880">
                        <a:lnSpc>
                          <a:spcPts val="2300"/>
                        </a:lnSpc>
                        <a:buFont typeface="Arial"/>
                        <a:buChar char="•"/>
                      </a:pPr>
                      <a:r>
                        <a:rPr lang="pt-BR" sz="2050" strike="noStrike" spc="-60" baseline="0" dirty="0">
                          <a:solidFill>
                            <a:schemeClr val="tx1"/>
                          </a:solidFill>
                          <a:latin typeface="Garamond"/>
                        </a:rPr>
                        <a:t>Dados de segurança apoiam o uso da PrEP em gestantes e lactantes que continuam com risco substancial de infecção pelo HIV.</a:t>
                      </a:r>
                    </a:p>
                  </a:txBody>
                  <a:tcPr marL="87415" marR="87415" marT="43708" marB="43708">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2"/>
                  </a:ext>
                </a:extLst>
              </a:tr>
              <a:tr h="0">
                <a:tc>
                  <a:txBody>
                    <a:bodyPr/>
                    <a:lstStyle/>
                    <a:p>
                      <a:pPr algn="l">
                        <a:lnSpc>
                          <a:spcPts val="2300"/>
                        </a:lnSpc>
                      </a:pPr>
                      <a:r>
                        <a:rPr lang="pt-BR" sz="2000" b="1" spc="-100" baseline="0" dirty="0">
                          <a:solidFill>
                            <a:schemeClr val="tx1"/>
                          </a:solidFill>
                          <a:latin typeface="Garamond"/>
                        </a:rPr>
                        <a:t>Infecção por hepatite B</a:t>
                      </a:r>
                    </a:p>
                  </a:txBody>
                  <a:tcPr marL="45720" marR="9144" marT="43708" marB="43708">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tc>
                  <a:txBody>
                    <a:bodyPr/>
                    <a:lstStyle/>
                    <a:p>
                      <a:pPr marL="182880" indent="-182880">
                        <a:lnSpc>
                          <a:spcPts val="2300"/>
                        </a:lnSpc>
                        <a:buFont typeface="Arial"/>
                        <a:buChar char="•"/>
                      </a:pPr>
                      <a:r>
                        <a:rPr lang="pt-BR" sz="2050" spc="-60" baseline="0" dirty="0">
                          <a:solidFill>
                            <a:schemeClr val="tx1"/>
                          </a:solidFill>
                          <a:latin typeface="Garamond"/>
                        </a:rPr>
                        <a:t>A vacinação contra o HBV é apropriada para pessoas com risco substancial de infecção por HBV ou HIV.</a:t>
                      </a:r>
                    </a:p>
                  </a:txBody>
                  <a:tcPr marL="87415" marR="87415" marT="43708" marB="43708">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3"/>
                  </a:ext>
                </a:extLst>
              </a:tr>
              <a:tr h="0">
                <a:tc>
                  <a:txBody>
                    <a:bodyPr/>
                    <a:lstStyle/>
                    <a:p>
                      <a:pPr algn="l">
                        <a:lnSpc>
                          <a:spcPts val="2300"/>
                        </a:lnSpc>
                      </a:pPr>
                      <a:r>
                        <a:rPr lang="pt-BR" sz="2000" b="1" spc="-100" baseline="0" dirty="0">
                          <a:solidFill>
                            <a:schemeClr val="tx1"/>
                          </a:solidFill>
                          <a:latin typeface="Garamond"/>
                        </a:rPr>
                        <a:t>Manejo de exposição recente ao HIV com PEP</a:t>
                      </a:r>
                    </a:p>
                  </a:txBody>
                  <a:tcPr marL="45720" marR="9144" marT="43708" marB="43708">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tcPr>
                </a:tc>
                <a:tc>
                  <a:txBody>
                    <a:bodyPr/>
                    <a:lstStyle/>
                    <a:p>
                      <a:pPr marL="182880" indent="-182880">
                        <a:lnSpc>
                          <a:spcPts val="2300"/>
                        </a:lnSpc>
                        <a:buFont typeface="Arial"/>
                        <a:buChar char="•"/>
                      </a:pPr>
                      <a:r>
                        <a:rPr lang="pt-BR" sz="2050" spc="-60" baseline="0" dirty="0">
                          <a:solidFill>
                            <a:schemeClr val="tx1"/>
                          </a:solidFill>
                          <a:latin typeface="Garamond"/>
                        </a:rPr>
                        <a:t>Pessoas que tenham sido expostas ao HIV nas últimas 72 horas devem receber a PEP.</a:t>
                      </a:r>
                    </a:p>
                    <a:p>
                      <a:pPr marL="182880" indent="-182880">
                        <a:lnSpc>
                          <a:spcPts val="2300"/>
                        </a:lnSpc>
                        <a:spcBef>
                          <a:spcPts val="600"/>
                        </a:spcBef>
                        <a:buFont typeface="Arial"/>
                        <a:buChar char="•"/>
                      </a:pPr>
                      <a:r>
                        <a:rPr lang="pt-BR" sz="2050" spc="-60" baseline="0" dirty="0">
                          <a:solidFill>
                            <a:schemeClr val="tx1"/>
                          </a:solidFill>
                          <a:latin typeface="Garamond"/>
                        </a:rPr>
                        <a:t>A OMS recomenda PEP consistindo de TDF/3TC (ou FTC), combinada preferencialmente com um inibidor de protease potenciado, por 28 dias (segundo diretrizes nacionais). </a:t>
                      </a:r>
                    </a:p>
                    <a:p>
                      <a:pPr marL="182880" indent="-182880">
                        <a:lnSpc>
                          <a:spcPts val="2300"/>
                        </a:lnSpc>
                        <a:spcBef>
                          <a:spcPts val="600"/>
                        </a:spcBef>
                        <a:buFont typeface="Arial"/>
                        <a:buChar char="•"/>
                      </a:pPr>
                      <a:r>
                        <a:rPr lang="pt-BR" sz="2050" spc="-60" baseline="0" dirty="0">
                          <a:solidFill>
                            <a:schemeClr val="tx1"/>
                          </a:solidFill>
                          <a:latin typeface="Garamond"/>
                        </a:rPr>
                        <a:t>A PEP pode ser transferida para PrEP após 28 dias se o teste de HIV permanecer negativo e houver risco substancial continuado de aquisição de HIV.</a:t>
                      </a:r>
                    </a:p>
                  </a:txBody>
                  <a:tcPr marL="87415" marR="87415" marT="43708" marB="43708">
                    <a:lnL w="5715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0004"/>
                  </a:ext>
                </a:extLst>
              </a:tr>
            </a:tbl>
          </a:graphicData>
        </a:graphic>
      </p:graphicFrame>
      <p:sp>
        <p:nvSpPr>
          <p:cNvPr id="6" name="Slide Number Placeholder 3"/>
          <p:cNvSpPr txBox="1">
            <a:spLocks/>
          </p:cNvSpPr>
          <p:nvPr/>
        </p:nvSpPr>
        <p:spPr>
          <a:xfrm>
            <a:off x="6896100" y="6415984"/>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183</a:t>
            </a:fld>
            <a:endParaRPr lang="pt-BR" dirty="0"/>
          </a:p>
        </p:txBody>
      </p:sp>
    </p:spTree>
    <p:extLst>
      <p:ext uri="{BB962C8B-B14F-4D97-AF65-F5344CB8AC3E}">
        <p14:creationId xmlns:p14="http://schemas.microsoft.com/office/powerpoint/2010/main" val="317924930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64"/>
            <a:ext cx="8229600" cy="858838"/>
          </a:xfrm>
        </p:spPr>
        <p:txBody>
          <a:bodyPr>
            <a:normAutofit/>
          </a:bodyPr>
          <a:lstStyle/>
          <a:p>
            <a:r>
              <a:rPr lang="pt-BR" sz="4200" dirty="0"/>
              <a:t>Minimizando o estigma da PrEP</a:t>
            </a:r>
          </a:p>
        </p:txBody>
      </p:sp>
      <p:sp>
        <p:nvSpPr>
          <p:cNvPr id="3" name="Content Placeholder 2"/>
          <p:cNvSpPr>
            <a:spLocks noGrp="1"/>
          </p:cNvSpPr>
          <p:nvPr>
            <p:ph sz="quarter" idx="10"/>
          </p:nvPr>
        </p:nvSpPr>
        <p:spPr>
          <a:xfrm>
            <a:off x="469557" y="1616377"/>
            <a:ext cx="8229600" cy="4889500"/>
          </a:xfrm>
        </p:spPr>
        <p:txBody>
          <a:bodyPr>
            <a:noAutofit/>
          </a:bodyPr>
          <a:lstStyle/>
          <a:p>
            <a:pPr>
              <a:lnSpc>
                <a:spcPts val="2600"/>
              </a:lnSpc>
              <a:spcBef>
                <a:spcPts val="1800"/>
              </a:spcBef>
            </a:pPr>
            <a:r>
              <a:rPr lang="pt-BR" sz="2400" spc="-40" dirty="0">
                <a:solidFill>
                  <a:schemeClr val="tx1"/>
                </a:solidFill>
              </a:rPr>
              <a:t>A confidencialidade é essencial nos serviços de </a:t>
            </a:r>
            <a:r>
              <a:rPr lang="pt-BR" sz="2400" spc="-40" dirty="0" err="1">
                <a:solidFill>
                  <a:schemeClr val="tx1"/>
                </a:solidFill>
              </a:rPr>
              <a:t>PrEP.</a:t>
            </a:r>
            <a:r>
              <a:rPr lang="pt-BR" sz="2400" spc="-40" dirty="0">
                <a:solidFill>
                  <a:schemeClr val="tx1"/>
                </a:solidFill>
              </a:rPr>
              <a:t> </a:t>
            </a:r>
          </a:p>
          <a:p>
            <a:pPr marL="365760" indent="-365760">
              <a:lnSpc>
                <a:spcPts val="2600"/>
              </a:lnSpc>
              <a:spcBef>
                <a:spcPts val="1800"/>
              </a:spcBef>
            </a:pPr>
            <a:r>
              <a:rPr lang="pt-BR" sz="2400" spc="-40" dirty="0">
                <a:solidFill>
                  <a:schemeClr val="tx1"/>
                </a:solidFill>
              </a:rPr>
              <a:t>As pessoas podem enfrentar estigma se seu uso de PrEP se tornar conhecido.</a:t>
            </a:r>
          </a:p>
          <a:p>
            <a:pPr marL="365760" indent="-365760">
              <a:lnSpc>
                <a:spcPts val="2600"/>
              </a:lnSpc>
              <a:spcBef>
                <a:spcPts val="1800"/>
              </a:spcBef>
            </a:pPr>
            <a:r>
              <a:rPr lang="pt-BR" sz="2400" spc="-40" dirty="0">
                <a:solidFill>
                  <a:schemeClr val="tx1"/>
                </a:solidFill>
              </a:rPr>
              <a:t>O uso da PrEP pode exacerbar o estigma se outros considerarem erroneamente o uso da PrEP como evidência de comportamento irresponsável ou se, erroneamente, pensarem que a PrEP é um tratamento para o HIV.</a:t>
            </a:r>
          </a:p>
          <a:p>
            <a:pPr marL="731520" lvl="1" indent="-365760">
              <a:lnSpc>
                <a:spcPts val="2600"/>
              </a:lnSpc>
              <a:spcBef>
                <a:spcPts val="1200"/>
              </a:spcBef>
              <a:buFont typeface="Wingdings" panose="05000000000000000000" pitchFamily="2" charset="2"/>
              <a:buChar char="§"/>
            </a:pPr>
            <a:r>
              <a:rPr lang="pt-BR" sz="2400" spc="-40" dirty="0">
                <a:solidFill>
                  <a:schemeClr val="tx1"/>
                </a:solidFill>
              </a:rPr>
              <a:t>Tal estigma diminuirá a adoção e adesão à PrEP entre pessoas que poderiam se beneficiar dela.</a:t>
            </a:r>
          </a:p>
          <a:p>
            <a:pPr marL="0" indent="0">
              <a:buNone/>
            </a:pPr>
            <a:endParaRPr lang="pt-BR" dirty="0"/>
          </a:p>
        </p:txBody>
      </p:sp>
      <p:sp>
        <p:nvSpPr>
          <p:cNvPr id="5" name="TextBox 4"/>
          <p:cNvSpPr txBox="1">
            <a:spLocks noChangeArrowheads="1"/>
          </p:cNvSpPr>
          <p:nvPr/>
        </p:nvSpPr>
        <p:spPr bwMode="auto">
          <a:xfrm>
            <a:off x="519690" y="5340687"/>
            <a:ext cx="8167110" cy="1015663"/>
          </a:xfrm>
          <a:prstGeom prst="rect">
            <a:avLst/>
          </a:prstGeom>
          <a:solidFill>
            <a:schemeClr val="tx2">
              <a:lumMod val="20000"/>
              <a:lumOff val="80000"/>
            </a:schemeClr>
          </a:solidFill>
          <a:ln>
            <a:noFill/>
          </a:ln>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a:r>
              <a:rPr lang="pt-BR" sz="2000" b="1" spc="-50" dirty="0">
                <a:latin typeface="Garamond" panose="02020404030301010803" pitchFamily="18" charset="0"/>
              </a:rPr>
              <a:t>Apresentar a PrEP a suas comunidades como uma escolha responsável </a:t>
            </a:r>
          </a:p>
          <a:p>
            <a:pPr algn="ctr"/>
            <a:r>
              <a:rPr lang="pt-BR" sz="2000" b="1" spc="-50" dirty="0">
                <a:latin typeface="Garamond" panose="02020404030301010803" pitchFamily="18" charset="0"/>
              </a:rPr>
              <a:t>que protege ambos os parceiros aumentará o impacto da PrEP, </a:t>
            </a:r>
          </a:p>
          <a:p>
            <a:pPr algn="ctr"/>
            <a:r>
              <a:rPr lang="pt-BR" sz="2000" b="1" spc="-50" dirty="0">
                <a:latin typeface="Garamond" panose="02020404030301010803" pitchFamily="18" charset="0"/>
              </a:rPr>
              <a:t>prevenirá mais infecções por HIV e poderá ajudar a reduzir o estigma</a:t>
            </a:r>
            <a:r>
              <a:rPr lang="pt-BR" sz="1800" b="1" spc="-50" dirty="0">
                <a:latin typeface="Garamond" panose="02020404030301010803" pitchFamily="18" charset="0"/>
              </a:rPr>
              <a:t>.</a:t>
            </a:r>
          </a:p>
        </p:txBody>
      </p:sp>
      <p:sp>
        <p:nvSpPr>
          <p:cNvPr id="6"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184</a:t>
            </a:fld>
            <a:endParaRPr lang="pt-BR" dirty="0"/>
          </a:p>
        </p:txBody>
      </p:sp>
    </p:spTree>
    <p:extLst>
      <p:ext uri="{BB962C8B-B14F-4D97-AF65-F5344CB8AC3E}">
        <p14:creationId xmlns:p14="http://schemas.microsoft.com/office/powerpoint/2010/main" val="58404714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9204"/>
            <a:ext cx="8229600" cy="858838"/>
          </a:xfrm>
        </p:spPr>
        <p:txBody>
          <a:bodyPr>
            <a:normAutofit/>
          </a:bodyPr>
          <a:lstStyle/>
          <a:p>
            <a:r>
              <a:rPr lang="pt-BR" sz="4200" dirty="0"/>
              <a:t>Brainstorming em pequenos grupos</a:t>
            </a:r>
          </a:p>
        </p:txBody>
      </p:sp>
      <p:sp>
        <p:nvSpPr>
          <p:cNvPr id="3" name="Content Placeholder 2"/>
          <p:cNvSpPr>
            <a:spLocks noGrp="1"/>
          </p:cNvSpPr>
          <p:nvPr>
            <p:ph sz="quarter" idx="10"/>
          </p:nvPr>
        </p:nvSpPr>
        <p:spPr>
          <a:xfrm>
            <a:off x="469557" y="1613073"/>
            <a:ext cx="6697134" cy="4889500"/>
          </a:xfrm>
        </p:spPr>
        <p:txBody>
          <a:bodyPr>
            <a:normAutofit/>
          </a:bodyPr>
          <a:lstStyle/>
          <a:p>
            <a:pPr marL="365760" lvl="0" indent="-365760">
              <a:spcBef>
                <a:spcPts val="1800"/>
              </a:spcBef>
            </a:pPr>
            <a:r>
              <a:rPr lang="pt-BR" sz="2400" spc="-40" dirty="0">
                <a:solidFill>
                  <a:schemeClr val="tx1"/>
                </a:solidFill>
              </a:rPr>
              <a:t>Com o seu grupo, façam um brainstorming de uma lista de possíveis estratégias para minimizar o estigma que seus clientes de PrEP podem enfrentar.</a:t>
            </a:r>
          </a:p>
          <a:p>
            <a:pPr marL="365760" lvl="0" indent="-365760">
              <a:spcBef>
                <a:spcPts val="1800"/>
              </a:spcBef>
            </a:pPr>
            <a:r>
              <a:rPr lang="pt-BR" sz="2400" spc="-40" dirty="0">
                <a:solidFill>
                  <a:schemeClr val="tx1"/>
                </a:solidFill>
              </a:rPr>
              <a:t>Escolham um membro do grupo para registrar suas ideias na folha de flip chart.</a:t>
            </a:r>
          </a:p>
          <a:p>
            <a:pPr marL="365760" lvl="0" indent="-365760">
              <a:spcBef>
                <a:spcPts val="1800"/>
              </a:spcBef>
            </a:pPr>
            <a:r>
              <a:rPr lang="pt-BR" sz="2400" i="1" spc="-40" dirty="0">
                <a:solidFill>
                  <a:schemeClr val="tx1"/>
                </a:solidFill>
              </a:rPr>
              <a:t>Vocês terão 20 minutos para trabalhar.</a:t>
            </a: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185</a:t>
            </a:fld>
            <a:endParaRPr lang="pt-BR" dirty="0"/>
          </a:p>
        </p:txBody>
      </p:sp>
      <p:pic>
        <p:nvPicPr>
          <p:cNvPr id="6" name="Picture 5" descr="noun_people group_1150872_000000.png"/>
          <p:cNvPicPr>
            <a:picLocks noChangeAspect="1"/>
          </p:cNvPicPr>
          <p:nvPr/>
        </p:nvPicPr>
        <p:blipFill>
          <a:blip r:embed="rId3">
            <a:duotone>
              <a:schemeClr val="accent1">
                <a:shade val="45000"/>
                <a:satMod val="135000"/>
              </a:schemeClr>
              <a:prstClr val="white"/>
            </a:duotone>
            <a:alphaModFix amt="35000"/>
            <a:extLst>
              <a:ext uri="{BEBA8EAE-BF5A-486C-A8C5-ECC9F3942E4B}">
                <a14:imgProps xmlns:a14="http://schemas.microsoft.com/office/drawing/2010/main">
                  <a14:imgLayer r:embed="rId4">
                    <a14:imgEffect>
                      <a14:saturation sat="0"/>
                    </a14:imgEffect>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7314975" y="1546276"/>
            <a:ext cx="1710267" cy="1710267"/>
          </a:xfrm>
          <a:prstGeom prst="rect">
            <a:avLst/>
          </a:prstGeom>
        </p:spPr>
      </p:pic>
    </p:spTree>
    <p:extLst>
      <p:ext uri="{BB962C8B-B14F-4D97-AF65-F5344CB8AC3E}">
        <p14:creationId xmlns:p14="http://schemas.microsoft.com/office/powerpoint/2010/main" val="134740120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875"/>
            <a:ext cx="8229600" cy="858838"/>
          </a:xfrm>
        </p:spPr>
        <p:txBody>
          <a:bodyPr>
            <a:noAutofit/>
          </a:bodyPr>
          <a:lstStyle/>
          <a:p>
            <a:pPr>
              <a:lnSpc>
                <a:spcPts val="4800"/>
              </a:lnSpc>
            </a:pPr>
            <a:r>
              <a:t/>
            </a:r>
            <a:br/>
            <a:r>
              <a:rPr lang="pt-BR" sz="4200" dirty="0"/>
              <a:t>Lacunas atuais no conhecimento e necessidade de vigilância contínua</a:t>
            </a:r>
            <a:endParaRPr lang="pt-BR" sz="4200" dirty="0">
              <a:solidFill>
                <a:srgbClr val="FF0000"/>
              </a:solidFill>
            </a:endParaRPr>
          </a:p>
        </p:txBody>
      </p:sp>
      <p:sp>
        <p:nvSpPr>
          <p:cNvPr id="3" name="Content Placeholder 2"/>
          <p:cNvSpPr>
            <a:spLocks noGrp="1"/>
          </p:cNvSpPr>
          <p:nvPr>
            <p:ph sz="quarter" idx="10"/>
          </p:nvPr>
        </p:nvSpPr>
        <p:spPr>
          <a:xfrm>
            <a:off x="470905" y="1498453"/>
            <a:ext cx="8809022" cy="4889500"/>
          </a:xfrm>
        </p:spPr>
        <p:txBody>
          <a:bodyPr>
            <a:noAutofit/>
          </a:bodyPr>
          <a:lstStyle/>
          <a:p>
            <a:pPr marL="0" lvl="1" indent="0">
              <a:lnSpc>
                <a:spcPts val="2600"/>
              </a:lnSpc>
              <a:spcBef>
                <a:spcPts val="0"/>
              </a:spcBef>
              <a:spcAft>
                <a:spcPts val="300"/>
              </a:spcAft>
              <a:buNone/>
            </a:pPr>
            <a:r>
              <a:rPr lang="pt-BR" sz="2000" b="1" spc="-40" dirty="0">
                <a:solidFill>
                  <a:schemeClr val="tx1"/>
                </a:solidFill>
              </a:rPr>
              <a:t>Não estudadas</a:t>
            </a:r>
          </a:p>
          <a:p>
            <a:pPr marL="365760" lvl="1" indent="-365760">
              <a:lnSpc>
                <a:spcPts val="2600"/>
              </a:lnSpc>
              <a:spcBef>
                <a:spcPts val="0"/>
              </a:spcBef>
              <a:spcAft>
                <a:spcPts val="300"/>
              </a:spcAft>
              <a:buFont typeface="Arial" panose="020B0604020202020204" pitchFamily="34" charset="0"/>
              <a:buChar char="•"/>
            </a:pPr>
            <a:r>
              <a:rPr lang="pt-BR" sz="2000" spc="-60" dirty="0">
                <a:solidFill>
                  <a:schemeClr val="tx1"/>
                </a:solidFill>
              </a:rPr>
              <a:t>Segurança renal da PrEP FTC/TDF em pessoas com diabetes mellitus e hipertensão sistêmica não controlada.</a:t>
            </a:r>
          </a:p>
          <a:p>
            <a:pPr marL="365760" lvl="1" indent="-365760">
              <a:lnSpc>
                <a:spcPts val="2600"/>
              </a:lnSpc>
              <a:spcBef>
                <a:spcPts val="0"/>
              </a:spcBef>
              <a:spcAft>
                <a:spcPts val="300"/>
              </a:spcAft>
              <a:buFont typeface="Arial" panose="020B0604020202020204" pitchFamily="34" charset="0"/>
              <a:buChar char="•"/>
            </a:pPr>
            <a:r>
              <a:rPr lang="pt-BR" sz="2000" spc="-60" dirty="0">
                <a:solidFill>
                  <a:schemeClr val="tx1"/>
                </a:solidFill>
              </a:rPr>
              <a:t>Uso de 3TC em combinação com TDF para PrEP (embora, para tratamento do HIV, 3TC seja equivalente a FTC).</a:t>
            </a:r>
          </a:p>
          <a:p>
            <a:pPr marL="365760" lvl="1" indent="-365760">
              <a:lnSpc>
                <a:spcPts val="2600"/>
              </a:lnSpc>
              <a:spcBef>
                <a:spcPts val="0"/>
              </a:spcBef>
              <a:spcAft>
                <a:spcPts val="300"/>
              </a:spcAft>
              <a:buFont typeface="Arial" panose="020B0604020202020204" pitchFamily="34" charset="0"/>
              <a:buChar char="•"/>
            </a:pPr>
            <a:r>
              <a:rPr lang="pt-BR" sz="2000" spc="-60" dirty="0">
                <a:solidFill>
                  <a:schemeClr val="tx1"/>
                </a:solidFill>
              </a:rPr>
              <a:t>Comparação de regimes de PrEP diários versus sob demanda.</a:t>
            </a:r>
          </a:p>
          <a:p>
            <a:pPr marL="365760" lvl="1" indent="-365760">
              <a:lnSpc>
                <a:spcPts val="2600"/>
              </a:lnSpc>
              <a:spcBef>
                <a:spcPts val="0"/>
              </a:spcBef>
              <a:spcAft>
                <a:spcPts val="300"/>
              </a:spcAft>
              <a:buFont typeface="Arial" panose="020B0604020202020204" pitchFamily="34" charset="0"/>
              <a:buChar char="•"/>
            </a:pPr>
            <a:r>
              <a:rPr lang="pt-BR" sz="2000" spc="-60" dirty="0">
                <a:solidFill>
                  <a:schemeClr val="tx1"/>
                </a:solidFill>
              </a:rPr>
              <a:t>Eficácia dos regimes de PrEP oral sob demanda para mulheres.</a:t>
            </a:r>
          </a:p>
          <a:p>
            <a:pPr marL="365760" lvl="1" indent="-365760">
              <a:lnSpc>
                <a:spcPts val="2600"/>
              </a:lnSpc>
              <a:spcBef>
                <a:spcPts val="0"/>
              </a:spcBef>
              <a:buFont typeface="Arial" panose="020B0604020202020204" pitchFamily="34" charset="0"/>
              <a:buChar char="•"/>
            </a:pPr>
            <a:r>
              <a:rPr lang="pt-BR" sz="2000" spc="-60" dirty="0">
                <a:solidFill>
                  <a:schemeClr val="tx1"/>
                </a:solidFill>
              </a:rPr>
              <a:t>Rebote clínico do HBV após interrupção da PrEP FTC/TDF: Não identificado em ensaios clínicos, embora a maioria exclua pessoas com infecção por HBV.</a:t>
            </a:r>
          </a:p>
          <a:p>
            <a:pPr marL="0" indent="0">
              <a:lnSpc>
                <a:spcPts val="2600"/>
              </a:lnSpc>
              <a:spcBef>
                <a:spcPts val="1200"/>
              </a:spcBef>
              <a:spcAft>
                <a:spcPts val="300"/>
              </a:spcAft>
              <a:buNone/>
            </a:pPr>
            <a:r>
              <a:rPr lang="pt-BR" sz="2000" b="1" spc="-40" dirty="0">
                <a:solidFill>
                  <a:schemeClr val="tx1"/>
                </a:solidFill>
              </a:rPr>
              <a:t>Necessidade de vigilância contínua </a:t>
            </a:r>
          </a:p>
          <a:p>
            <a:pPr marL="365760" lvl="1" indent="-365760">
              <a:lnSpc>
                <a:spcPts val="2600"/>
              </a:lnSpc>
              <a:spcBef>
                <a:spcPts val="0"/>
              </a:spcBef>
              <a:spcAft>
                <a:spcPts val="300"/>
              </a:spcAft>
              <a:buFont typeface="Arial" panose="020B0604020202020204" pitchFamily="34" charset="0"/>
              <a:buChar char="•"/>
            </a:pPr>
            <a:r>
              <a:rPr lang="pt-BR" sz="2000" spc="-70" dirty="0">
                <a:solidFill>
                  <a:schemeClr val="tx1"/>
                </a:solidFill>
              </a:rPr>
              <a:t>Resultados maternos, gestacionais e infantis em mulheres em idade reprodutiva.</a:t>
            </a:r>
            <a:endParaRPr lang="pt-BR" sz="2000" strike="sngStrike" spc="-70" dirty="0">
              <a:solidFill>
                <a:schemeClr val="tx1"/>
              </a:solidFill>
            </a:endParaRPr>
          </a:p>
          <a:p>
            <a:pPr marL="365760" lvl="1" indent="-365760">
              <a:lnSpc>
                <a:spcPts val="2600"/>
              </a:lnSpc>
              <a:spcBef>
                <a:spcPts val="0"/>
              </a:spcBef>
              <a:buFont typeface="Arial" panose="020B0604020202020204" pitchFamily="34" charset="0"/>
              <a:buChar char="•"/>
            </a:pPr>
            <a:r>
              <a:rPr lang="pt-BR" sz="2000" i="1" spc="-110" dirty="0">
                <a:solidFill>
                  <a:schemeClr val="tx1"/>
                </a:solidFill>
              </a:rPr>
              <a:t>A OMS recomenda oferecer a PrEP como parte de um pacote abrangente de prevenção do HIV integrado com </a:t>
            </a:r>
            <a:r>
              <a:rPr lang="pt-BR" sz="2000" i="1" spc="-110" dirty="0" smtClean="0">
                <a:solidFill>
                  <a:schemeClr val="tx1"/>
                </a:solidFill>
              </a:rPr>
              <a:t>transmissão vertical e </a:t>
            </a:r>
            <a:r>
              <a:rPr lang="pt-BR" sz="2000" i="1" spc="-110" dirty="0">
                <a:solidFill>
                  <a:schemeClr val="tx1"/>
                </a:solidFill>
              </a:rPr>
              <a:t>cuidados pré-natais e pós-natais em ambientes de alta incidência de HIV.</a:t>
            </a: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186</a:t>
            </a:fld>
            <a:endParaRPr lang="pt-BR" dirty="0"/>
          </a:p>
        </p:txBody>
      </p:sp>
      <p:sp>
        <p:nvSpPr>
          <p:cNvPr id="4" name="TextBox 3"/>
          <p:cNvSpPr txBox="1"/>
          <p:nvPr/>
        </p:nvSpPr>
        <p:spPr>
          <a:xfrm>
            <a:off x="479834" y="6354704"/>
            <a:ext cx="8229600" cy="430887"/>
          </a:xfrm>
          <a:prstGeom prst="rect">
            <a:avLst/>
          </a:prstGeom>
          <a:noFill/>
        </p:spPr>
        <p:txBody>
          <a:bodyPr wrap="square" rtlCol="0">
            <a:spAutoFit/>
          </a:bodyPr>
          <a:lstStyle/>
          <a:p>
            <a:pPr>
              <a:lnSpc>
                <a:spcPts val="1300"/>
              </a:lnSpc>
            </a:pPr>
            <a:r>
              <a:rPr lang="pt-BR" sz="1100" dirty="0">
                <a:latin typeface="Garamond" panose="02020404030301010803" pitchFamily="18" charset="0"/>
              </a:rPr>
              <a:t>Fonte: World Health Organization. </a:t>
            </a:r>
            <a:r>
              <a:rPr lang="pt-BR" sz="1100" i="1" dirty="0">
                <a:latin typeface="Garamond" panose="02020404030301010803" pitchFamily="18" charset="0"/>
              </a:rPr>
              <a:t>Preventing HIV during Pregnancy and Breastfeeding in the Context of PrEP:  Technical Brief. </a:t>
            </a:r>
            <a:r>
              <a:rPr lang="pt-BR" sz="1100" dirty="0">
                <a:latin typeface="Garamond" panose="02020404030301010803" pitchFamily="18" charset="0"/>
              </a:rPr>
              <a:t>Genebra: WHO, 2016. Licence: CC BY-NC-SA 3.0 IGO. </a:t>
            </a:r>
          </a:p>
        </p:txBody>
      </p:sp>
    </p:spTree>
    <p:extLst>
      <p:ext uri="{BB962C8B-B14F-4D97-AF65-F5344CB8AC3E}">
        <p14:creationId xmlns:p14="http://schemas.microsoft.com/office/powerpoint/2010/main" val="310608232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64"/>
            <a:ext cx="8229600" cy="858838"/>
          </a:xfrm>
        </p:spPr>
        <p:txBody>
          <a:bodyPr>
            <a:normAutofit/>
          </a:bodyPr>
          <a:lstStyle/>
          <a:p>
            <a:r>
              <a:rPr lang="pt-BR" sz="4200" dirty="0"/>
              <a:t>Resumo do Módulo 4</a:t>
            </a:r>
          </a:p>
        </p:txBody>
      </p:sp>
      <p:sp>
        <p:nvSpPr>
          <p:cNvPr id="3" name="Content Placeholder 2"/>
          <p:cNvSpPr>
            <a:spLocks noGrp="1"/>
          </p:cNvSpPr>
          <p:nvPr>
            <p:ph sz="quarter" idx="10"/>
          </p:nvPr>
        </p:nvSpPr>
        <p:spPr>
          <a:xfrm>
            <a:off x="457200" y="1602777"/>
            <a:ext cx="8229600" cy="4889500"/>
          </a:xfrm>
        </p:spPr>
        <p:txBody>
          <a:bodyPr>
            <a:noAutofit/>
          </a:bodyPr>
          <a:lstStyle/>
          <a:p>
            <a:pPr marL="365760" indent="-365760">
              <a:lnSpc>
                <a:spcPts val="2600"/>
              </a:lnSpc>
              <a:spcBef>
                <a:spcPts val="1800"/>
              </a:spcBef>
            </a:pPr>
            <a:r>
              <a:rPr lang="pt-BR" sz="2400" spc="-40" dirty="0">
                <a:solidFill>
                  <a:schemeClr val="tx1"/>
                </a:solidFill>
              </a:rPr>
              <a:t>Os usuários da PrEP devem ser informados sobre como reconhecer sinais e sintomas de IAH.</a:t>
            </a:r>
          </a:p>
          <a:p>
            <a:pPr marL="365760" indent="-365760">
              <a:lnSpc>
                <a:spcPts val="2600"/>
              </a:lnSpc>
              <a:spcBef>
                <a:spcPts val="1800"/>
              </a:spcBef>
            </a:pPr>
            <a:r>
              <a:rPr lang="pt-BR" sz="2400" spc="-40" dirty="0">
                <a:solidFill>
                  <a:schemeClr val="tx1"/>
                </a:solidFill>
              </a:rPr>
              <a:t>Se alguém que usa a PrEP apresentar resultado positivo para o HIV, interrompa imediatamente a PrEP e inicie a TARV o mais rápido possível, sem intervalo após a descontinuidade da </a:t>
            </a:r>
            <a:r>
              <a:rPr lang="pt-BR" sz="2400" spc="-40" dirty="0" err="1">
                <a:solidFill>
                  <a:schemeClr val="tx1"/>
                </a:solidFill>
              </a:rPr>
              <a:t>PrEP.</a:t>
            </a:r>
            <a:endParaRPr lang="pt-BR" sz="2400" spc="-40" dirty="0">
              <a:solidFill>
                <a:schemeClr val="tx1"/>
              </a:solidFill>
            </a:endParaRPr>
          </a:p>
          <a:p>
            <a:pPr marL="365760" indent="-365760">
              <a:lnSpc>
                <a:spcPts val="2600"/>
              </a:lnSpc>
              <a:spcBef>
                <a:spcPts val="1800"/>
              </a:spcBef>
            </a:pPr>
            <a:r>
              <a:rPr lang="pt-BR" sz="2400" spc="-40" dirty="0">
                <a:solidFill>
                  <a:schemeClr val="tx1"/>
                </a:solidFill>
              </a:rPr>
              <a:t>Se a confirmação de um resultado positivo no teste de HIV for adiada por mais de algumas horas, faça a transição para TARV totalmente supressiva (3 ARVs segundo as diretrizes nacionais de tratamento).</a:t>
            </a:r>
          </a:p>
          <a:p>
            <a:pPr marL="365760" indent="-365760">
              <a:lnSpc>
                <a:spcPts val="2600"/>
              </a:lnSpc>
              <a:spcBef>
                <a:spcPts val="1800"/>
              </a:spcBef>
            </a:pPr>
            <a:r>
              <a:rPr lang="pt-BR" sz="2400" spc="-40" dirty="0">
                <a:solidFill>
                  <a:schemeClr val="tx1"/>
                </a:solidFill>
              </a:rPr>
              <a:t>Idealmente, a creatinina no sangue (TFGe) deve ser medida antes de iniciar a PrEP e </a:t>
            </a:r>
            <a:r>
              <a:rPr lang="pt-BR" sz="2400" i="1" spc="-40" dirty="0">
                <a:solidFill>
                  <a:schemeClr val="tx1"/>
                </a:solidFill>
              </a:rPr>
              <a:t>pelo menos a cada 6 meses</a:t>
            </a:r>
            <a:r>
              <a:rPr lang="pt-BR" sz="2400" spc="-40" dirty="0">
                <a:solidFill>
                  <a:schemeClr val="tx1"/>
                </a:solidFill>
              </a:rPr>
              <a:t> após o início da </a:t>
            </a:r>
            <a:r>
              <a:rPr lang="pt-BR" sz="2400" spc="-40" dirty="0" err="1">
                <a:solidFill>
                  <a:schemeClr val="tx1"/>
                </a:solidFill>
              </a:rPr>
              <a:t>PrEP.</a:t>
            </a:r>
            <a:endParaRPr lang="pt-BR" sz="2400" spc="-40" dirty="0">
              <a:solidFill>
                <a:schemeClr val="tx1"/>
              </a:solidFill>
            </a:endParaRPr>
          </a:p>
          <a:p>
            <a:pPr marL="731520" lvl="1" indent="-365760">
              <a:lnSpc>
                <a:spcPts val="2600"/>
              </a:lnSpc>
              <a:spcBef>
                <a:spcPts val="600"/>
              </a:spcBef>
              <a:buFont typeface="Wingdings" panose="05000000000000000000" pitchFamily="2" charset="2"/>
              <a:buChar char="§"/>
            </a:pPr>
            <a:r>
              <a:rPr lang="pt-BR" sz="2400" spc="-40" dirty="0">
                <a:solidFill>
                  <a:schemeClr val="tx1"/>
                </a:solidFill>
              </a:rPr>
              <a:t>O início da PrEP não deve ser adiado enquanto os resultados da creatinina são aguardados.</a:t>
            </a:r>
          </a:p>
          <a:p>
            <a:endParaRPr lang="pt-BR" dirty="0">
              <a:solidFill>
                <a:srgbClr val="000000"/>
              </a:solidFill>
            </a:endParaRPr>
          </a:p>
        </p:txBody>
      </p:sp>
      <p:sp>
        <p:nvSpPr>
          <p:cNvPr id="6"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187</a:t>
            </a:fld>
            <a:endParaRPr lang="pt-BR" dirty="0"/>
          </a:p>
        </p:txBody>
      </p:sp>
    </p:spTree>
    <p:extLst>
      <p:ext uri="{BB962C8B-B14F-4D97-AF65-F5344CB8AC3E}">
        <p14:creationId xmlns:p14="http://schemas.microsoft.com/office/powerpoint/2010/main" val="192828532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188</a:t>
            </a:fld>
            <a:endParaRPr lang="pt-BR" dirty="0"/>
          </a:p>
        </p:txBody>
      </p:sp>
      <p:sp>
        <p:nvSpPr>
          <p:cNvPr id="8" name="TextBox 7"/>
          <p:cNvSpPr txBox="1"/>
          <p:nvPr/>
        </p:nvSpPr>
        <p:spPr>
          <a:xfrm>
            <a:off x="410936" y="251911"/>
            <a:ext cx="8582635" cy="738664"/>
          </a:xfrm>
          <a:prstGeom prst="rect">
            <a:avLst/>
          </a:prstGeom>
          <a:noFill/>
        </p:spPr>
        <p:txBody>
          <a:bodyPr wrap="square" rtlCol="0">
            <a:spAutoFit/>
          </a:bodyPr>
          <a:lstStyle/>
          <a:p>
            <a:pPr algn="ctr"/>
            <a:r>
              <a:rPr lang="pt-BR" sz="4200" b="1" dirty="0">
                <a:solidFill>
                  <a:schemeClr val="bg1"/>
                </a:solidFill>
                <a:latin typeface="Arial Narrow"/>
              </a:rPr>
              <a:t>Módulo 5</a:t>
            </a:r>
          </a:p>
        </p:txBody>
      </p:sp>
      <p:sp>
        <p:nvSpPr>
          <p:cNvPr id="10" name="Pentagon 9"/>
          <p:cNvSpPr/>
          <p:nvPr/>
        </p:nvSpPr>
        <p:spPr>
          <a:xfrm>
            <a:off x="1111274" y="1766867"/>
            <a:ext cx="6719569" cy="977462"/>
          </a:xfrm>
          <a:prstGeom prst="homePlat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TextBox 15"/>
          <p:cNvSpPr txBox="1"/>
          <p:nvPr/>
        </p:nvSpPr>
        <p:spPr>
          <a:xfrm>
            <a:off x="1173454" y="2024765"/>
            <a:ext cx="6789446" cy="461665"/>
          </a:xfrm>
          <a:prstGeom prst="rect">
            <a:avLst/>
          </a:prstGeom>
          <a:noFill/>
        </p:spPr>
        <p:txBody>
          <a:bodyPr wrap="square" rtlCol="0">
            <a:spAutoFit/>
          </a:bodyPr>
          <a:lstStyle/>
          <a:p>
            <a:r>
              <a:rPr lang="pt-BR" sz="2400" b="1" dirty="0">
                <a:solidFill>
                  <a:schemeClr val="bg1"/>
                </a:solidFill>
              </a:rPr>
              <a:t>Ferramentas de Monitoramento e Avaliação da PrEP</a:t>
            </a:r>
          </a:p>
        </p:txBody>
      </p:sp>
      <p:sp>
        <p:nvSpPr>
          <p:cNvPr id="17" name="TextBox 16"/>
          <p:cNvSpPr txBox="1"/>
          <p:nvPr/>
        </p:nvSpPr>
        <p:spPr>
          <a:xfrm>
            <a:off x="1338754" y="3138109"/>
            <a:ext cx="5557346" cy="523220"/>
          </a:xfrm>
          <a:prstGeom prst="rect">
            <a:avLst/>
          </a:prstGeom>
          <a:noFill/>
        </p:spPr>
        <p:txBody>
          <a:bodyPr wrap="square" rtlCol="0">
            <a:spAutoFit/>
          </a:bodyPr>
          <a:lstStyle/>
          <a:p>
            <a:r>
              <a:rPr lang="pt-BR" sz="2800" b="1" dirty="0">
                <a:solidFill>
                  <a:schemeClr val="bg1"/>
                </a:solidFill>
              </a:rPr>
              <a:t>Ferramentas de Monitoramento e Avaliação da PrEP</a:t>
            </a:r>
          </a:p>
        </p:txBody>
      </p:sp>
      <p:sp>
        <p:nvSpPr>
          <p:cNvPr id="21" name="TextBox 20"/>
          <p:cNvSpPr txBox="1"/>
          <p:nvPr/>
        </p:nvSpPr>
        <p:spPr>
          <a:xfrm>
            <a:off x="445751" y="1756943"/>
            <a:ext cx="573755" cy="784830"/>
          </a:xfrm>
          <a:prstGeom prst="rect">
            <a:avLst/>
          </a:prstGeom>
          <a:noFill/>
        </p:spPr>
        <p:txBody>
          <a:bodyPr wrap="square" rtlCol="0">
            <a:spAutoFit/>
          </a:bodyPr>
          <a:lstStyle/>
          <a:p>
            <a:r>
              <a:rPr lang="pt-BR" sz="4500" b="1" dirty="0">
                <a:solidFill>
                  <a:schemeClr val="accent5"/>
                </a:solidFill>
              </a:rPr>
              <a:t>5</a:t>
            </a:r>
          </a:p>
        </p:txBody>
      </p:sp>
    </p:spTree>
    <p:extLst>
      <p:ext uri="{BB962C8B-B14F-4D97-AF65-F5344CB8AC3E}">
        <p14:creationId xmlns:p14="http://schemas.microsoft.com/office/powerpoint/2010/main" val="158071548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6966"/>
            <a:ext cx="8229600" cy="858838"/>
          </a:xfrm>
        </p:spPr>
        <p:txBody>
          <a:bodyPr>
            <a:normAutofit fontScale="90000"/>
          </a:bodyPr>
          <a:lstStyle/>
          <a:p>
            <a:r>
              <a:rPr lang="pt-BR" sz="4200" dirty="0"/>
              <a:t>Objetivos de Aprendizado do Módulo 5</a:t>
            </a:r>
          </a:p>
        </p:txBody>
      </p:sp>
      <p:pic>
        <p:nvPicPr>
          <p:cNvPr id="4" name="Picture 3" descr="checklist.png"/>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1" t="5123" r="5448"/>
          <a:stretch/>
        </p:blipFill>
        <p:spPr>
          <a:xfrm>
            <a:off x="7168983" y="1618732"/>
            <a:ext cx="1789667" cy="1798721"/>
          </a:xfrm>
          <a:prstGeom prst="rect">
            <a:avLst/>
          </a:prstGeom>
        </p:spPr>
      </p:pic>
      <p:sp>
        <p:nvSpPr>
          <p:cNvPr id="6" name="TextBox 5"/>
          <p:cNvSpPr txBox="1"/>
          <p:nvPr/>
        </p:nvSpPr>
        <p:spPr>
          <a:xfrm>
            <a:off x="391134" y="1369192"/>
            <a:ext cx="8648363" cy="6088846"/>
          </a:xfrm>
          <a:prstGeom prst="rect">
            <a:avLst/>
          </a:prstGeom>
          <a:noFill/>
        </p:spPr>
        <p:txBody>
          <a:bodyPr wrap="square" rtlCol="0">
            <a:spAutoFit/>
          </a:bodyPr>
          <a:lstStyle/>
          <a:p>
            <a:pPr>
              <a:lnSpc>
                <a:spcPts val="2600"/>
              </a:lnSpc>
              <a:spcBef>
                <a:spcPts val="1800"/>
              </a:spcBef>
              <a:spcAft>
                <a:spcPts val="600"/>
              </a:spcAft>
            </a:pPr>
            <a:r>
              <a:rPr lang="pt-BR" sz="2400" b="1" spc="-50" dirty="0">
                <a:latin typeface="Garamond"/>
              </a:rPr>
              <a:t>Depois de concluir esta sessão, os participantes serão </a:t>
            </a:r>
            <a:br>
              <a:rPr lang="pt-BR" sz="2400" b="1" spc="-50" dirty="0">
                <a:latin typeface="Garamond"/>
              </a:rPr>
            </a:br>
            <a:r>
              <a:rPr lang="pt-BR" sz="2400" b="1" spc="-50" dirty="0">
                <a:latin typeface="Garamond"/>
              </a:rPr>
              <a:t>capazes de:</a:t>
            </a:r>
          </a:p>
          <a:p>
            <a:pPr marL="365760" lvl="0" indent="-365760">
              <a:lnSpc>
                <a:spcPts val="2600"/>
              </a:lnSpc>
              <a:spcBef>
                <a:spcPts val="600"/>
              </a:spcBef>
              <a:buFont typeface="Arial"/>
              <a:buChar char="•"/>
            </a:pPr>
            <a:r>
              <a:rPr lang="pt-BR" sz="2000" spc="-40" dirty="0">
                <a:latin typeface="Garamond"/>
              </a:rPr>
              <a:t>Preencher corretamente o Registro de Triagem da PrEP, </a:t>
            </a:r>
            <a:br>
              <a:rPr lang="pt-BR" sz="2000" spc="-40" dirty="0">
                <a:latin typeface="Garamond"/>
              </a:rPr>
            </a:br>
            <a:r>
              <a:rPr lang="pt-BR" sz="2000" spc="-40" dirty="0">
                <a:latin typeface="Garamond"/>
              </a:rPr>
              <a:t>o Registro </a:t>
            </a:r>
            <a:r>
              <a:rPr lang="pt-BR" sz="2000" spc="-40" dirty="0" smtClean="0">
                <a:latin typeface="Garamond"/>
              </a:rPr>
              <a:t>da Unidade da </a:t>
            </a:r>
            <a:r>
              <a:rPr lang="pt-BR" sz="2000" spc="-40" dirty="0">
                <a:latin typeface="Garamond"/>
              </a:rPr>
              <a:t>PrEP, o Rastreador de </a:t>
            </a:r>
            <a:br>
              <a:rPr lang="pt-BR" sz="2000" spc="-40" dirty="0">
                <a:latin typeface="Garamond"/>
              </a:rPr>
            </a:br>
            <a:r>
              <a:rPr lang="pt-BR" sz="2000" spc="-40" dirty="0">
                <a:latin typeface="Garamond"/>
              </a:rPr>
              <a:t>Soroconversão e o Registro de Cliente da PrEP.</a:t>
            </a:r>
          </a:p>
          <a:p>
            <a:pPr marL="365760" lvl="0" indent="-365760">
              <a:lnSpc>
                <a:spcPts val="2600"/>
              </a:lnSpc>
              <a:spcBef>
                <a:spcPts val="1800"/>
              </a:spcBef>
              <a:buFont typeface="Arial"/>
              <a:buChar char="•"/>
            </a:pPr>
            <a:r>
              <a:rPr lang="pt-BR" sz="2000" spc="-40" dirty="0">
                <a:latin typeface="Garamond"/>
              </a:rPr>
              <a:t>Usar o Checklist do Provedor para Risco Substancial durante as consultas de acompanhamento da </a:t>
            </a:r>
            <a:r>
              <a:rPr lang="pt-BR" sz="2000" spc="-40" dirty="0" err="1">
                <a:latin typeface="Garamond"/>
              </a:rPr>
              <a:t>PrEP.</a:t>
            </a:r>
            <a:endParaRPr lang="pt-BR" sz="2000" spc="-40" dirty="0">
              <a:latin typeface="Garamond"/>
            </a:endParaRPr>
          </a:p>
          <a:p>
            <a:pPr marL="365760" lvl="0" indent="-365760">
              <a:lnSpc>
                <a:spcPts val="2600"/>
              </a:lnSpc>
              <a:spcBef>
                <a:spcPts val="1800"/>
              </a:spcBef>
              <a:buFont typeface="Arial"/>
              <a:buChar char="•"/>
            </a:pPr>
            <a:r>
              <a:rPr lang="pt-BR" sz="2000" spc="-40" dirty="0">
                <a:latin typeface="Garamond"/>
              </a:rPr>
              <a:t>Preencher corretamente o Formulário de Resumo Mensal da PrEP e </a:t>
            </a:r>
            <a:br>
              <a:rPr lang="pt-BR" sz="2000" spc="-40" dirty="0">
                <a:latin typeface="Garamond"/>
              </a:rPr>
            </a:br>
            <a:r>
              <a:rPr lang="pt-BR" sz="2000" spc="-40" dirty="0">
                <a:latin typeface="Garamond"/>
              </a:rPr>
              <a:t>o Relatório de Coorte Trimestral da </a:t>
            </a:r>
            <a:r>
              <a:rPr lang="pt-BR" sz="2000" spc="-40" dirty="0" err="1">
                <a:latin typeface="Garamond"/>
              </a:rPr>
              <a:t>PrEP.</a:t>
            </a:r>
            <a:endParaRPr lang="pt-BR" sz="2000" spc="-40" dirty="0">
              <a:latin typeface="Garamond"/>
            </a:endParaRPr>
          </a:p>
          <a:p>
            <a:pPr marL="365760" lvl="0" indent="-365760">
              <a:lnSpc>
                <a:spcPts val="2600"/>
              </a:lnSpc>
              <a:spcBef>
                <a:spcPts val="1800"/>
              </a:spcBef>
              <a:buFont typeface="Arial"/>
              <a:buChar char="•"/>
            </a:pPr>
            <a:r>
              <a:rPr lang="pt-BR" sz="2000" spc="-40" dirty="0">
                <a:latin typeface="Garamond"/>
              </a:rPr>
              <a:t>Descrever como as ferramentas de M&amp;A da PrEP podem ser adaptadas </a:t>
            </a:r>
            <a:br>
              <a:rPr lang="pt-BR" sz="2000" spc="-40" dirty="0">
                <a:latin typeface="Garamond"/>
              </a:rPr>
            </a:br>
            <a:r>
              <a:rPr lang="pt-BR" sz="2000" spc="-40" dirty="0">
                <a:latin typeface="Garamond"/>
              </a:rPr>
              <a:t>para uso local.</a:t>
            </a:r>
          </a:p>
          <a:p>
            <a:pPr marL="365760" lvl="0" indent="-365760" defTabSz="914400">
              <a:lnSpc>
                <a:spcPts val="2600"/>
              </a:lnSpc>
              <a:spcBef>
                <a:spcPts val="1800"/>
              </a:spcBef>
              <a:buFont typeface="Arial" panose="020B0604020202020204" pitchFamily="34" charset="0"/>
              <a:buChar char="•"/>
            </a:pPr>
            <a:r>
              <a:rPr lang="pt-BR" sz="2000" spc="-40" dirty="0">
                <a:latin typeface="Garamond" panose="02020404030301010803" pitchFamily="18" charset="0"/>
              </a:rPr>
              <a:t>Identificar a ordem correta das etapas que os profissionais de saúde devem tomar durante uma consulta inicial de </a:t>
            </a:r>
            <a:r>
              <a:rPr lang="pt-BR" sz="2000" spc="-40" dirty="0" err="1">
                <a:latin typeface="Garamond" panose="02020404030301010803" pitchFamily="18" charset="0"/>
              </a:rPr>
              <a:t>PrEP.</a:t>
            </a:r>
            <a:endParaRPr lang="pt-BR" sz="2000" spc="-40" dirty="0">
              <a:latin typeface="Garamond" panose="02020404030301010803" pitchFamily="18" charset="0"/>
            </a:endParaRPr>
          </a:p>
          <a:p>
            <a:pPr marL="342900" lvl="0" indent="-342900">
              <a:buFont typeface="Arial"/>
              <a:buChar char="•"/>
            </a:pPr>
            <a:endParaRPr lang="pt-BR" sz="2000" spc="-40" dirty="0">
              <a:solidFill>
                <a:srgbClr val="0000FF"/>
              </a:solidFill>
              <a:latin typeface="Garamond"/>
              <a:cs typeface="Garamond"/>
            </a:endParaRPr>
          </a:p>
          <a:p>
            <a:endParaRPr lang="pt-BR" dirty="0"/>
          </a:p>
        </p:txBody>
      </p:sp>
    </p:spTree>
    <p:extLst>
      <p:ext uri="{BB962C8B-B14F-4D97-AF65-F5344CB8AC3E}">
        <p14:creationId xmlns:p14="http://schemas.microsoft.com/office/powerpoint/2010/main" val="2568191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4512"/>
            <a:ext cx="8229600" cy="858838"/>
          </a:xfrm>
        </p:spPr>
        <p:txBody>
          <a:bodyPr>
            <a:normAutofit/>
          </a:bodyPr>
          <a:lstStyle/>
          <a:p>
            <a:r>
              <a:rPr lang="pt-BR" sz="4200" dirty="0"/>
              <a:t>Progresso Global da PrEP</a:t>
            </a:r>
          </a:p>
        </p:txBody>
      </p:sp>
      <p:sp>
        <p:nvSpPr>
          <p:cNvPr id="3" name="Content Placeholder 2"/>
          <p:cNvSpPr>
            <a:spLocks noGrp="1"/>
          </p:cNvSpPr>
          <p:nvPr>
            <p:ph sz="quarter" idx="10"/>
          </p:nvPr>
        </p:nvSpPr>
        <p:spPr>
          <a:xfrm>
            <a:off x="481914" y="1602076"/>
            <a:ext cx="8229600" cy="5270500"/>
          </a:xfrm>
        </p:spPr>
        <p:txBody>
          <a:bodyPr>
            <a:normAutofit/>
          </a:bodyPr>
          <a:lstStyle/>
          <a:p>
            <a:pPr marL="365760" indent="-365760">
              <a:lnSpc>
                <a:spcPct val="110000"/>
              </a:lnSpc>
              <a:spcBef>
                <a:spcPts val="1800"/>
              </a:spcBef>
              <a:spcAft>
                <a:spcPts val="0"/>
              </a:spcAft>
              <a:buFont typeface="Arial"/>
              <a:buChar char="•"/>
            </a:pPr>
            <a:r>
              <a:rPr lang="pt-BR" sz="2400" b="1" spc="-40" dirty="0">
                <a:solidFill>
                  <a:schemeClr val="tx1"/>
                </a:solidFill>
              </a:rPr>
              <a:t>2012: </a:t>
            </a:r>
            <a:r>
              <a:rPr lang="pt-BR" sz="2400" spc="-40" dirty="0">
                <a:solidFill>
                  <a:schemeClr val="tx1"/>
                </a:solidFill>
              </a:rPr>
              <a:t>Aprovação do FDA nos Estados Unidos</a:t>
            </a:r>
          </a:p>
          <a:p>
            <a:pPr marL="365760" indent="-365760">
              <a:lnSpc>
                <a:spcPct val="110000"/>
              </a:lnSpc>
              <a:spcBef>
                <a:spcPts val="1800"/>
              </a:spcBef>
              <a:spcAft>
                <a:spcPts val="0"/>
              </a:spcAft>
              <a:buFont typeface="Arial"/>
              <a:buChar char="•"/>
            </a:pPr>
            <a:r>
              <a:rPr lang="pt-BR" sz="2400" b="1" spc="-40" dirty="0">
                <a:solidFill>
                  <a:schemeClr val="tx1"/>
                </a:solidFill>
              </a:rPr>
              <a:t>2015: </a:t>
            </a:r>
            <a:r>
              <a:rPr lang="pt-BR" sz="2400" spc="-40" dirty="0">
                <a:solidFill>
                  <a:schemeClr val="tx1"/>
                </a:solidFill>
              </a:rPr>
              <a:t>Recomendação da OMS</a:t>
            </a:r>
          </a:p>
          <a:p>
            <a:pPr marL="365760" indent="-365760">
              <a:lnSpc>
                <a:spcPct val="110000"/>
              </a:lnSpc>
              <a:spcBef>
                <a:spcPts val="1800"/>
              </a:spcBef>
              <a:spcAft>
                <a:spcPts val="0"/>
              </a:spcAft>
              <a:buFont typeface="Arial"/>
              <a:buChar char="•"/>
            </a:pPr>
            <a:r>
              <a:rPr lang="pt-BR" sz="2400" b="1" spc="-40" dirty="0">
                <a:solidFill>
                  <a:schemeClr val="tx1"/>
                </a:solidFill>
              </a:rPr>
              <a:t>2016: </a:t>
            </a:r>
            <a:r>
              <a:rPr lang="pt-BR" sz="2400" spc="-40" dirty="0">
                <a:solidFill>
                  <a:schemeClr val="tx1"/>
                </a:solidFill>
              </a:rPr>
              <a:t>Diretrizes na África do Sul sobre a PrEP para pessoas em risco, incluindo adolescentes</a:t>
            </a:r>
          </a:p>
          <a:p>
            <a:pPr marL="365760" indent="-365760">
              <a:lnSpc>
                <a:spcPct val="110000"/>
              </a:lnSpc>
              <a:spcBef>
                <a:spcPts val="1800"/>
              </a:spcBef>
              <a:spcAft>
                <a:spcPts val="0"/>
              </a:spcAft>
              <a:buFont typeface="Arial"/>
              <a:buChar char="•"/>
            </a:pPr>
            <a:r>
              <a:rPr lang="pt-BR" sz="2400" b="1" spc="-40" dirty="0">
                <a:solidFill>
                  <a:schemeClr val="tx1"/>
                </a:solidFill>
              </a:rPr>
              <a:t>2018: </a:t>
            </a:r>
            <a:r>
              <a:rPr lang="pt-BR" sz="2400" spc="-40" dirty="0">
                <a:solidFill>
                  <a:schemeClr val="tx1"/>
                </a:solidFill>
              </a:rPr>
              <a:t>Adolescentes incluídos nas recomendações de PrEP nos Estados Unidos</a:t>
            </a:r>
          </a:p>
          <a:p>
            <a:pPr marL="365760" indent="-365760">
              <a:lnSpc>
                <a:spcPct val="110000"/>
              </a:lnSpc>
              <a:spcBef>
                <a:spcPts val="1800"/>
              </a:spcBef>
              <a:spcAft>
                <a:spcPts val="0"/>
              </a:spcAft>
              <a:buFont typeface="Arial"/>
              <a:buChar char="•"/>
            </a:pPr>
            <a:r>
              <a:rPr lang="pt-BR" sz="2400" spc="-40" dirty="0">
                <a:solidFill>
                  <a:schemeClr val="tx1"/>
                </a:solidFill>
              </a:rPr>
              <a:t>Aprovação regulatória em dezenas de países</a:t>
            </a:r>
          </a:p>
          <a:p>
            <a:pPr marL="365760" indent="-365760">
              <a:lnSpc>
                <a:spcPct val="110000"/>
              </a:lnSpc>
              <a:spcBef>
                <a:spcPts val="1800"/>
              </a:spcBef>
              <a:spcAft>
                <a:spcPts val="0"/>
              </a:spcAft>
              <a:buFont typeface="Arial"/>
              <a:buChar char="•"/>
            </a:pPr>
            <a:r>
              <a:rPr lang="pt-BR" sz="2400" spc="-40" dirty="0">
                <a:solidFill>
                  <a:schemeClr val="tx1"/>
                </a:solidFill>
              </a:rPr>
              <a:t>Acesso através de programas e pesquisas em vários outros países</a:t>
            </a:r>
          </a:p>
        </p:txBody>
      </p:sp>
      <p:sp>
        <p:nvSpPr>
          <p:cNvPr id="8"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19</a:t>
            </a:fld>
            <a:endParaRPr lang="pt-BR" dirty="0"/>
          </a:p>
        </p:txBody>
      </p:sp>
    </p:spTree>
    <p:extLst>
      <p:ext uri="{BB962C8B-B14F-4D97-AF65-F5344CB8AC3E}">
        <p14:creationId xmlns:p14="http://schemas.microsoft.com/office/powerpoint/2010/main" val="63890951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69557" y="1614230"/>
            <a:ext cx="8489092" cy="4889500"/>
          </a:xfrm>
        </p:spPr>
        <p:txBody>
          <a:bodyPr>
            <a:noAutofit/>
          </a:bodyPr>
          <a:lstStyle/>
          <a:p>
            <a:pPr marL="365760" indent="-365760">
              <a:lnSpc>
                <a:spcPts val="2600"/>
              </a:lnSpc>
              <a:spcBef>
                <a:spcPts val="1200"/>
              </a:spcBef>
            </a:pPr>
            <a:r>
              <a:rPr lang="pt-BR" sz="2000" spc="-50" dirty="0">
                <a:solidFill>
                  <a:schemeClr val="tx1"/>
                </a:solidFill>
                <a:latin typeface="Garamond"/>
              </a:rPr>
              <a:t>Identificar em quais etapas da consulta inicial de PrEP o profissional de saúde deve preencher ou consultar o Registro de Triagem da PrEP, o Formulário de Triagem para Risco Substancial e Elegibilidade para PrEP, o Fluxo de Aconselhamento Integrado </a:t>
            </a:r>
            <a:r>
              <a:rPr lang="pt-BR" sz="2000" spc="-50" dirty="0" smtClean="0">
                <a:solidFill>
                  <a:schemeClr val="tx1"/>
                </a:solidFill>
                <a:latin typeface="Garamond"/>
              </a:rPr>
              <a:t>para o Próximo </a:t>
            </a:r>
            <a:r>
              <a:rPr lang="pt-BR" sz="2000" spc="-50" dirty="0">
                <a:solidFill>
                  <a:schemeClr val="tx1"/>
                </a:solidFill>
                <a:latin typeface="Garamond"/>
              </a:rPr>
              <a:t>Passo, o Registro de Cliente da PrEP e o Registro </a:t>
            </a:r>
            <a:r>
              <a:rPr lang="pt-BR" sz="2000" spc="-50" dirty="0" smtClean="0">
                <a:solidFill>
                  <a:schemeClr val="tx1"/>
                </a:solidFill>
                <a:latin typeface="Garamond"/>
              </a:rPr>
              <a:t>da Unidade da </a:t>
            </a:r>
            <a:r>
              <a:rPr lang="pt-BR" sz="2000" spc="-50" dirty="0">
                <a:solidFill>
                  <a:schemeClr val="tx1"/>
                </a:solidFill>
                <a:latin typeface="Garamond"/>
              </a:rPr>
              <a:t>PrEP.</a:t>
            </a:r>
          </a:p>
          <a:p>
            <a:pPr marL="365760" indent="-365760">
              <a:lnSpc>
                <a:spcPts val="2600"/>
              </a:lnSpc>
              <a:spcBef>
                <a:spcPts val="1200"/>
              </a:spcBef>
            </a:pPr>
            <a:r>
              <a:rPr lang="pt-BR" sz="2000" spc="-50" dirty="0">
                <a:solidFill>
                  <a:schemeClr val="tx1"/>
                </a:solidFill>
              </a:rPr>
              <a:t>Identificar a ordem correta das etapas que os profissionais de saúde devem tomar durante uma consulta de acompanhamento da </a:t>
            </a:r>
            <a:r>
              <a:rPr lang="pt-BR" sz="2000" spc="-50" dirty="0" err="1">
                <a:solidFill>
                  <a:schemeClr val="tx1"/>
                </a:solidFill>
              </a:rPr>
              <a:t>PrEP.</a:t>
            </a:r>
            <a:r>
              <a:rPr lang="pt-BR" sz="2000" spc="-50" dirty="0">
                <a:solidFill>
                  <a:schemeClr val="tx1"/>
                </a:solidFill>
              </a:rPr>
              <a:t> </a:t>
            </a:r>
          </a:p>
          <a:p>
            <a:pPr marL="365760" indent="-365760">
              <a:lnSpc>
                <a:spcPts val="2600"/>
              </a:lnSpc>
              <a:spcBef>
                <a:spcPts val="1200"/>
              </a:spcBef>
            </a:pPr>
            <a:r>
              <a:rPr lang="pt-BR" sz="2000" spc="-50" dirty="0">
                <a:solidFill>
                  <a:schemeClr val="tx1"/>
                </a:solidFill>
              </a:rPr>
              <a:t>Identificar em quais etapas da consulta de acompanhamento da PrEP o profissional de saúde deve preencher ou consultar o Checklist do Provedor para Risco Substancial, o Fluxo de Aconselhamento Integrado </a:t>
            </a:r>
            <a:r>
              <a:rPr lang="pt-BR" sz="2000" spc="-50" dirty="0" smtClean="0">
                <a:solidFill>
                  <a:schemeClr val="tx1"/>
                </a:solidFill>
              </a:rPr>
              <a:t>para o Próximo </a:t>
            </a:r>
            <a:r>
              <a:rPr lang="pt-BR" sz="2000" spc="-50" dirty="0">
                <a:solidFill>
                  <a:schemeClr val="tx1"/>
                </a:solidFill>
              </a:rPr>
              <a:t>Passo, o Registro de Cliente da PrEP e o Registro </a:t>
            </a:r>
            <a:r>
              <a:rPr lang="pt-BR" sz="2000" spc="-50" dirty="0" smtClean="0">
                <a:solidFill>
                  <a:schemeClr val="tx1"/>
                </a:solidFill>
              </a:rPr>
              <a:t>da Unidade da </a:t>
            </a:r>
            <a:r>
              <a:rPr lang="pt-BR" sz="2000" spc="-50" dirty="0">
                <a:solidFill>
                  <a:schemeClr val="tx1"/>
                </a:solidFill>
              </a:rPr>
              <a:t>PrEP.</a:t>
            </a:r>
          </a:p>
          <a:p>
            <a:pPr marL="365760" lvl="0" indent="-365760">
              <a:lnSpc>
                <a:spcPts val="2600"/>
              </a:lnSpc>
              <a:spcBef>
                <a:spcPts val="1200"/>
              </a:spcBef>
            </a:pPr>
            <a:r>
              <a:rPr lang="pt-BR" sz="2000" spc="-50" dirty="0">
                <a:solidFill>
                  <a:schemeClr val="tx1"/>
                </a:solidFill>
              </a:rPr>
              <a:t>Usar o Checklist do Provedor para a Consulta Inicial da PrEP e o Checklist do Provedor para as Consultas de Acompanhamento da PrEP para guiar as consultas iniciais e de acompanhamento da </a:t>
            </a:r>
            <a:r>
              <a:rPr lang="pt-BR" sz="2000" spc="-50" dirty="0" err="1">
                <a:solidFill>
                  <a:schemeClr val="tx1"/>
                </a:solidFill>
              </a:rPr>
              <a:t>PrEP.</a:t>
            </a:r>
            <a:endParaRPr lang="pt-BR" sz="2000" spc="-50" dirty="0">
              <a:solidFill>
                <a:schemeClr val="tx1"/>
              </a:solidFill>
            </a:endParaRPr>
          </a:p>
        </p:txBody>
      </p:sp>
      <p:sp>
        <p:nvSpPr>
          <p:cNvPr id="4" name="Title 1">
            <a:extLst>
              <a:ext uri="{FF2B5EF4-FFF2-40B4-BE49-F238E27FC236}">
                <a16:creationId xmlns:a16="http://schemas.microsoft.com/office/drawing/2014/main" xmlns="" id="{4644978A-05F0-4AD0-9DA8-3C3E4EB40462}"/>
              </a:ext>
            </a:extLst>
          </p:cNvPr>
          <p:cNvSpPr txBox="1">
            <a:spLocks/>
          </p:cNvSpPr>
          <p:nvPr/>
        </p:nvSpPr>
        <p:spPr>
          <a:xfrm>
            <a:off x="457200" y="205986"/>
            <a:ext cx="8229600" cy="100584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b="1" kern="1200">
                <a:solidFill>
                  <a:schemeClr val="bg1"/>
                </a:solidFill>
                <a:latin typeface="Arial Narrow"/>
                <a:ea typeface="+mj-ea"/>
                <a:cs typeface="+mj-cs"/>
              </a:defRPr>
            </a:lvl1pPr>
          </a:lstStyle>
          <a:p>
            <a:r>
              <a:rPr lang="pt-BR" sz="4500" dirty="0"/>
              <a:t>Objetivos de Aprendizado do Módulo 5</a:t>
            </a:r>
            <a:r>
              <a:rPr dirty="0"/>
              <a:t/>
            </a:r>
            <a:br>
              <a:rPr dirty="0"/>
            </a:br>
            <a:r>
              <a:rPr lang="pt-BR" sz="2600" b="0" i="1" spc="-80" dirty="0">
                <a:latin typeface="Garamond" panose="02020404030301010803" pitchFamily="18" charset="0"/>
              </a:rPr>
              <a:t>(continuação)</a:t>
            </a:r>
            <a:endParaRPr lang="pt-BR" sz="2600" dirty="0"/>
          </a:p>
        </p:txBody>
      </p:sp>
    </p:spTree>
    <p:extLst>
      <p:ext uri="{BB962C8B-B14F-4D97-AF65-F5344CB8AC3E}">
        <p14:creationId xmlns:p14="http://schemas.microsoft.com/office/powerpoint/2010/main" val="66582475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129"/>
            <a:ext cx="8229600" cy="858838"/>
          </a:xfrm>
        </p:spPr>
        <p:txBody>
          <a:bodyPr>
            <a:normAutofit/>
          </a:bodyPr>
          <a:lstStyle/>
          <a:p>
            <a:r>
              <a:rPr lang="pt-BR" sz="4200" dirty="0"/>
              <a:t>Ferramentas de M&amp;A da PrEP</a:t>
            </a:r>
          </a:p>
        </p:txBody>
      </p:sp>
      <p:sp>
        <p:nvSpPr>
          <p:cNvPr id="3" name="Content Placeholder 2"/>
          <p:cNvSpPr>
            <a:spLocks noGrp="1"/>
          </p:cNvSpPr>
          <p:nvPr>
            <p:ph sz="quarter" idx="10"/>
          </p:nvPr>
        </p:nvSpPr>
        <p:spPr>
          <a:xfrm>
            <a:off x="469557" y="1620535"/>
            <a:ext cx="8229600" cy="4889500"/>
          </a:xfrm>
        </p:spPr>
        <p:txBody>
          <a:bodyPr>
            <a:normAutofit/>
          </a:bodyPr>
          <a:lstStyle/>
          <a:p>
            <a:pPr marL="0" indent="0">
              <a:lnSpc>
                <a:spcPts val="2600"/>
              </a:lnSpc>
              <a:spcBef>
                <a:spcPts val="0"/>
              </a:spcBef>
              <a:buNone/>
            </a:pPr>
            <a:r>
              <a:rPr lang="pt-BR" sz="2400" spc="-40" dirty="0">
                <a:solidFill>
                  <a:srgbClr val="000000"/>
                </a:solidFill>
              </a:rPr>
              <a:t>Essas ferramentas de M&amp;A da PrEP estão disponíveis nas pastas do participante. Vamos revisar e praticar o uso destas ferramentas no Módulo 5.</a:t>
            </a:r>
          </a:p>
          <a:p>
            <a:pPr marL="0" lvl="1" indent="-365760">
              <a:lnSpc>
                <a:spcPct val="110000"/>
              </a:lnSpc>
              <a:spcBef>
                <a:spcPts val="600"/>
              </a:spcBef>
              <a:buFont typeface="Arial" panose="020B0604020202020204" pitchFamily="34" charset="0"/>
              <a:buChar char="•"/>
            </a:pPr>
            <a:r>
              <a:rPr lang="pt-BR" sz="2400" spc="-40" dirty="0">
                <a:solidFill>
                  <a:schemeClr val="tx1"/>
                </a:solidFill>
              </a:rPr>
              <a:t>Triagem para Risco Substancial e Elegibilidade para a PrEP </a:t>
            </a:r>
          </a:p>
          <a:p>
            <a:pPr marL="0" lvl="1" indent="-365760">
              <a:lnSpc>
                <a:spcPct val="110000"/>
              </a:lnSpc>
              <a:spcBef>
                <a:spcPts val="600"/>
              </a:spcBef>
              <a:buFont typeface="Arial" panose="020B0604020202020204" pitchFamily="34" charset="0"/>
              <a:buChar char="•"/>
            </a:pPr>
            <a:r>
              <a:rPr lang="pt-BR" sz="2400" spc="-40" dirty="0">
                <a:solidFill>
                  <a:schemeClr val="tx1"/>
                </a:solidFill>
              </a:rPr>
              <a:t>Registro de Triagem da PrEP</a:t>
            </a:r>
          </a:p>
          <a:p>
            <a:pPr marL="0" lvl="1" indent="-365760">
              <a:lnSpc>
                <a:spcPct val="110000"/>
              </a:lnSpc>
              <a:spcBef>
                <a:spcPts val="600"/>
              </a:spcBef>
              <a:buFont typeface="Arial" panose="020B0604020202020204" pitchFamily="34" charset="0"/>
              <a:buChar char="•"/>
            </a:pPr>
            <a:r>
              <a:rPr lang="pt-BR" sz="2400" spc="-40" dirty="0">
                <a:solidFill>
                  <a:schemeClr val="tx1"/>
                </a:solidFill>
              </a:rPr>
              <a:t>Registro </a:t>
            </a:r>
            <a:r>
              <a:rPr lang="pt-BR" sz="2400" spc="-40" dirty="0" smtClean="0">
                <a:solidFill>
                  <a:schemeClr val="tx1"/>
                </a:solidFill>
              </a:rPr>
              <a:t>da Unidade da </a:t>
            </a:r>
            <a:r>
              <a:rPr lang="pt-BR" sz="2400" spc="-40" dirty="0">
                <a:solidFill>
                  <a:schemeClr val="tx1"/>
                </a:solidFill>
              </a:rPr>
              <a:t>PrEP</a:t>
            </a:r>
          </a:p>
          <a:p>
            <a:pPr marL="0" lvl="1" indent="-365760">
              <a:lnSpc>
                <a:spcPct val="110000"/>
              </a:lnSpc>
              <a:spcBef>
                <a:spcPts val="600"/>
              </a:spcBef>
              <a:buFont typeface="Arial" panose="020B0604020202020204" pitchFamily="34" charset="0"/>
              <a:buChar char="•"/>
            </a:pPr>
            <a:r>
              <a:rPr lang="pt-BR" sz="2400" spc="-40" dirty="0">
                <a:solidFill>
                  <a:schemeClr val="tx1"/>
                </a:solidFill>
              </a:rPr>
              <a:t>Registro de Cliente da PrEP</a:t>
            </a:r>
          </a:p>
          <a:p>
            <a:pPr marL="0" lvl="1" indent="-365760">
              <a:lnSpc>
                <a:spcPct val="110000"/>
              </a:lnSpc>
              <a:spcBef>
                <a:spcPts val="600"/>
              </a:spcBef>
              <a:buFont typeface="Arial" panose="020B0604020202020204" pitchFamily="34" charset="0"/>
              <a:buChar char="•"/>
            </a:pPr>
            <a:r>
              <a:rPr lang="pt-BR" sz="2400" spc="-40" dirty="0">
                <a:solidFill>
                  <a:schemeClr val="tx1"/>
                </a:solidFill>
              </a:rPr>
              <a:t>Rastreador de Soroconversão</a:t>
            </a:r>
          </a:p>
          <a:p>
            <a:pPr marL="0" lvl="1" indent="-365760">
              <a:lnSpc>
                <a:spcPct val="110000"/>
              </a:lnSpc>
              <a:spcBef>
                <a:spcPts val="600"/>
              </a:spcBef>
              <a:buFont typeface="Arial" panose="020B0604020202020204" pitchFamily="34" charset="0"/>
              <a:buChar char="•"/>
            </a:pPr>
            <a:r>
              <a:rPr lang="pt-BR" sz="2400" spc="-40" dirty="0">
                <a:solidFill>
                  <a:schemeClr val="tx1"/>
                </a:solidFill>
              </a:rPr>
              <a:t>Formulário de Resumo Mensal da PrEP</a:t>
            </a:r>
          </a:p>
          <a:p>
            <a:pPr marL="0" lvl="1" indent="-365760">
              <a:lnSpc>
                <a:spcPct val="110000"/>
              </a:lnSpc>
              <a:spcBef>
                <a:spcPts val="600"/>
              </a:spcBef>
              <a:buFont typeface="Arial" panose="020B0604020202020204" pitchFamily="34" charset="0"/>
              <a:buChar char="•"/>
            </a:pPr>
            <a:r>
              <a:rPr lang="pt-BR" sz="2400" spc="-40" dirty="0">
                <a:solidFill>
                  <a:schemeClr val="tx1"/>
                </a:solidFill>
              </a:rPr>
              <a:t>Relatório de Coorte Trimestral da PrEP</a:t>
            </a:r>
          </a:p>
          <a:p>
            <a:endParaRPr lang="pt-BR" dirty="0"/>
          </a:p>
        </p:txBody>
      </p:sp>
    </p:spTree>
    <p:extLst>
      <p:ext uri="{BB962C8B-B14F-4D97-AF65-F5344CB8AC3E}">
        <p14:creationId xmlns:p14="http://schemas.microsoft.com/office/powerpoint/2010/main" val="132027546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6953"/>
            <a:ext cx="8229600" cy="914400"/>
          </a:xfrm>
        </p:spPr>
        <p:txBody>
          <a:bodyPr>
            <a:noAutofit/>
          </a:bodyPr>
          <a:lstStyle/>
          <a:p>
            <a:pPr>
              <a:lnSpc>
                <a:spcPts val="4800"/>
              </a:lnSpc>
            </a:pPr>
            <a:r>
              <a:rPr lang="pt-BR" sz="4200" dirty="0"/>
              <a:t>Triagem para Risco Substancial e Elegibilidade para a PrEP</a:t>
            </a:r>
          </a:p>
        </p:txBody>
      </p:sp>
      <p:pic>
        <p:nvPicPr>
          <p:cNvPr id="4" name="Picture 3">
            <a:extLst>
              <a:ext uri="{FF2B5EF4-FFF2-40B4-BE49-F238E27FC236}">
                <a16:creationId xmlns:a16="http://schemas.microsoft.com/office/drawing/2014/main" xmlns="" id="{05E8DF15-1717-4260-87BE-00A66EFF2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765" y="1428207"/>
            <a:ext cx="6628469" cy="548081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9073075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69557" y="1624571"/>
            <a:ext cx="8229600" cy="4889500"/>
          </a:xfrm>
        </p:spPr>
        <p:txBody>
          <a:bodyPr/>
          <a:lstStyle/>
          <a:p>
            <a:pPr marL="365760" lvl="0" indent="-365760">
              <a:spcBef>
                <a:spcPts val="1800"/>
              </a:spcBef>
            </a:pPr>
            <a:r>
              <a:rPr lang="pt-BR" sz="2400" spc="-40" dirty="0">
                <a:solidFill>
                  <a:schemeClr val="tx1"/>
                </a:solidFill>
              </a:rPr>
              <a:t>Nós praticamos o uso desse formulário no Módulo 3.</a:t>
            </a:r>
          </a:p>
          <a:p>
            <a:pPr marL="365760" indent="-365760">
              <a:spcBef>
                <a:spcPts val="1800"/>
              </a:spcBef>
            </a:pPr>
            <a:r>
              <a:rPr lang="pt-BR" sz="2400" spc="-40" dirty="0">
                <a:solidFill>
                  <a:schemeClr val="tx1"/>
                </a:solidFill>
              </a:rPr>
              <a:t>Fonte para preencher este formulário: Este formulário de triagem é preenchido com o cliente.</a:t>
            </a:r>
          </a:p>
          <a:p>
            <a:pPr marL="0" indent="0">
              <a:buNone/>
            </a:pPr>
            <a:endParaRPr lang="pt-BR" dirty="0"/>
          </a:p>
        </p:txBody>
      </p:sp>
      <p:sp>
        <p:nvSpPr>
          <p:cNvPr id="4" name="Title 1">
            <a:extLst>
              <a:ext uri="{FF2B5EF4-FFF2-40B4-BE49-F238E27FC236}">
                <a16:creationId xmlns:a16="http://schemas.microsoft.com/office/drawing/2014/main" xmlns="" id="{F4B463E6-09CE-4B0B-9244-3F23412C9235}"/>
              </a:ext>
            </a:extLst>
          </p:cNvPr>
          <p:cNvSpPr txBox="1">
            <a:spLocks/>
          </p:cNvSpPr>
          <p:nvPr/>
        </p:nvSpPr>
        <p:spPr>
          <a:xfrm>
            <a:off x="457200" y="215624"/>
            <a:ext cx="8229600" cy="858838"/>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b="1" kern="1200">
                <a:solidFill>
                  <a:schemeClr val="bg1"/>
                </a:solidFill>
                <a:latin typeface="Arial Narrow"/>
                <a:ea typeface="+mj-ea"/>
                <a:cs typeface="+mj-cs"/>
              </a:defRPr>
            </a:lvl1pPr>
          </a:lstStyle>
          <a:p>
            <a:pPr>
              <a:lnSpc>
                <a:spcPts val="4800"/>
              </a:lnSpc>
            </a:pPr>
            <a:r>
              <a:rPr lang="pt-BR" sz="16800" dirty="0"/>
              <a:t>Triagem para Risco Substancial e Elegibilidade para a PrEP </a:t>
            </a:r>
            <a:r>
              <a:rPr lang="pt-BR" sz="9600" b="0" i="1" spc="-80" dirty="0">
                <a:latin typeface="Garamond" panose="02020404030301010803" pitchFamily="18" charset="0"/>
              </a:rPr>
              <a:t>(continuação)</a:t>
            </a:r>
            <a:endParaRPr lang="pt-BR" sz="9600" dirty="0"/>
          </a:p>
        </p:txBody>
      </p:sp>
    </p:spTree>
    <p:extLst>
      <p:ext uri="{BB962C8B-B14F-4D97-AF65-F5344CB8AC3E}">
        <p14:creationId xmlns:p14="http://schemas.microsoft.com/office/powerpoint/2010/main" val="285244939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56"/>
            <a:ext cx="8229600" cy="858838"/>
          </a:xfrm>
        </p:spPr>
        <p:txBody>
          <a:bodyPr>
            <a:normAutofit/>
          </a:bodyPr>
          <a:lstStyle/>
          <a:p>
            <a:r>
              <a:rPr lang="pt-BR" sz="4200" dirty="0"/>
              <a:t>Registro de Triagem da PrEP</a:t>
            </a:r>
          </a:p>
        </p:txBody>
      </p:sp>
      <p:pic>
        <p:nvPicPr>
          <p:cNvPr id="5" name="Picture 4">
            <a:extLst>
              <a:ext uri="{FF2B5EF4-FFF2-40B4-BE49-F238E27FC236}">
                <a16:creationId xmlns:a16="http://schemas.microsoft.com/office/drawing/2014/main" xmlns="" id="{D3886C23-34F5-4C48-836E-9C2C959C0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384" y="1626492"/>
            <a:ext cx="8230822" cy="484330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9451799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214"/>
            <a:ext cx="8229600" cy="914400"/>
          </a:xfrm>
        </p:spPr>
        <p:txBody>
          <a:bodyPr>
            <a:normAutofit fontScale="90000"/>
          </a:bodyPr>
          <a:lstStyle/>
          <a:p>
            <a:r>
              <a:rPr lang="pt-BR" sz="4700" dirty="0"/>
              <a:t>Registro de Triagem da PrEP</a:t>
            </a:r>
            <a:r>
              <a:rPr dirty="0"/>
              <a:t/>
            </a:r>
            <a:br>
              <a:rPr dirty="0"/>
            </a:br>
            <a:r>
              <a:rPr lang="pt-BR" sz="2700" b="0" i="1" spc="-80" dirty="0">
                <a:latin typeface="Garamond" panose="02020404030301010803" pitchFamily="18" charset="0"/>
              </a:rPr>
              <a:t>(continuação)</a:t>
            </a:r>
            <a:endParaRPr lang="pt-BR" sz="2700" dirty="0"/>
          </a:p>
        </p:txBody>
      </p:sp>
      <p:sp>
        <p:nvSpPr>
          <p:cNvPr id="3" name="Content Placeholder 2"/>
          <p:cNvSpPr>
            <a:spLocks noGrp="1"/>
          </p:cNvSpPr>
          <p:nvPr>
            <p:ph sz="quarter" idx="10"/>
          </p:nvPr>
        </p:nvSpPr>
        <p:spPr>
          <a:xfrm>
            <a:off x="469557" y="1624571"/>
            <a:ext cx="8229600" cy="4889500"/>
          </a:xfrm>
        </p:spPr>
        <p:txBody>
          <a:bodyPr>
            <a:normAutofit fontScale="85000" lnSpcReduction="10000"/>
          </a:bodyPr>
          <a:lstStyle/>
          <a:p>
            <a:pPr marL="365760" lvl="0" indent="-365760">
              <a:lnSpc>
                <a:spcPts val="2600"/>
              </a:lnSpc>
              <a:spcBef>
                <a:spcPts val="1800"/>
              </a:spcBef>
            </a:pPr>
            <a:r>
              <a:rPr lang="pt-BR" sz="2600" spc="-40" dirty="0">
                <a:solidFill>
                  <a:schemeClr val="tx1"/>
                </a:solidFill>
              </a:rPr>
              <a:t>O Registro de Triagem da PrEP é preenchido após a Triagem </a:t>
            </a:r>
            <a:br>
              <a:rPr lang="pt-BR" sz="2600" spc="-40" dirty="0">
                <a:solidFill>
                  <a:schemeClr val="tx1"/>
                </a:solidFill>
              </a:rPr>
            </a:br>
            <a:r>
              <a:rPr lang="pt-BR" sz="2600" spc="-40" dirty="0">
                <a:solidFill>
                  <a:schemeClr val="tx1"/>
                </a:solidFill>
              </a:rPr>
              <a:t>inicial da PrEP.</a:t>
            </a:r>
          </a:p>
          <a:p>
            <a:pPr marL="365760" lvl="0" indent="-365760">
              <a:lnSpc>
                <a:spcPts val="2600"/>
              </a:lnSpc>
              <a:spcBef>
                <a:spcPts val="1800"/>
              </a:spcBef>
            </a:pPr>
            <a:r>
              <a:rPr lang="pt-BR" sz="2600" spc="-40" dirty="0">
                <a:solidFill>
                  <a:schemeClr val="tx1"/>
                </a:solidFill>
              </a:rPr>
              <a:t>Ele deve incluir </a:t>
            </a:r>
            <a:r>
              <a:rPr lang="pt-BR" sz="2600" i="1" spc="-40" dirty="0">
                <a:solidFill>
                  <a:schemeClr val="tx1"/>
                </a:solidFill>
              </a:rPr>
              <a:t>todas as pessoas </a:t>
            </a:r>
            <a:r>
              <a:rPr lang="pt-BR" sz="2600" spc="-40" dirty="0">
                <a:solidFill>
                  <a:schemeClr val="tx1"/>
                </a:solidFill>
              </a:rPr>
              <a:t>que passaram por triagem para a PrEP, independentemente de serem elegíveis para a PrEP ou recusá-la.</a:t>
            </a:r>
          </a:p>
          <a:p>
            <a:pPr marL="365760" indent="-365760">
              <a:lnSpc>
                <a:spcPts val="2600"/>
              </a:lnSpc>
              <a:spcBef>
                <a:spcPts val="1800"/>
              </a:spcBef>
            </a:pPr>
            <a:r>
              <a:rPr lang="pt-BR" sz="2600" spc="-40" dirty="0">
                <a:solidFill>
                  <a:schemeClr val="tx1"/>
                </a:solidFill>
              </a:rPr>
              <a:t>O registro mostra quantas pessoas que passaram por triagem são elegíveis para a PrEP e, entre aquelas elegíveis, quantas aceitam ou recusam a PrEP. </a:t>
            </a:r>
          </a:p>
          <a:p>
            <a:pPr marL="365760" lvl="0" indent="-365760">
              <a:lnSpc>
                <a:spcPts val="2600"/>
              </a:lnSpc>
              <a:spcBef>
                <a:spcPts val="1800"/>
              </a:spcBef>
            </a:pPr>
            <a:r>
              <a:rPr lang="pt-BR" sz="2600" spc="-40" dirty="0">
                <a:solidFill>
                  <a:schemeClr val="tx1"/>
                </a:solidFill>
              </a:rPr>
              <a:t>Documento fonte para preencher este formulário: Consulte o Formulário de Triagem para Risco Substancial e Elegibilidade para PrEP</a:t>
            </a:r>
          </a:p>
          <a:p>
            <a:pPr marL="365760" lvl="0" indent="-365760">
              <a:lnSpc>
                <a:spcPts val="2600"/>
              </a:lnSpc>
              <a:spcBef>
                <a:spcPts val="1800"/>
              </a:spcBef>
            </a:pPr>
            <a:r>
              <a:rPr lang="pt-BR" sz="2600" spc="-40" dirty="0">
                <a:solidFill>
                  <a:schemeClr val="tx1"/>
                </a:solidFill>
              </a:rPr>
              <a:t>Vamos revisar o formulário seção por seção.</a:t>
            </a:r>
          </a:p>
          <a:p>
            <a:endParaRPr lang="pt-BR" dirty="0">
              <a:solidFill>
                <a:srgbClr val="0000FF"/>
              </a:solidFill>
            </a:endParaRPr>
          </a:p>
        </p:txBody>
      </p:sp>
    </p:spTree>
    <p:extLst>
      <p:ext uri="{BB962C8B-B14F-4D97-AF65-F5344CB8AC3E}">
        <p14:creationId xmlns:p14="http://schemas.microsoft.com/office/powerpoint/2010/main" val="104462110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914"/>
            <a:ext cx="8229600" cy="858838"/>
          </a:xfrm>
        </p:spPr>
        <p:txBody>
          <a:bodyPr>
            <a:normAutofit/>
          </a:bodyPr>
          <a:lstStyle/>
          <a:p>
            <a:r>
              <a:rPr lang="pt-BR" sz="4200" dirty="0"/>
              <a:t>Pergunta</a:t>
            </a:r>
          </a:p>
        </p:txBody>
      </p:sp>
      <p:sp>
        <p:nvSpPr>
          <p:cNvPr id="3" name="Content Placeholder 2"/>
          <p:cNvSpPr>
            <a:spLocks noGrp="1"/>
          </p:cNvSpPr>
          <p:nvPr>
            <p:ph sz="quarter" idx="10"/>
          </p:nvPr>
        </p:nvSpPr>
        <p:spPr>
          <a:xfrm>
            <a:off x="951470" y="1896209"/>
            <a:ext cx="6793770" cy="4257456"/>
          </a:xfrm>
        </p:spPr>
        <p:txBody>
          <a:bodyPr/>
          <a:lstStyle/>
          <a:p>
            <a:pPr>
              <a:lnSpc>
                <a:spcPct val="110000"/>
              </a:lnSpc>
              <a:spcAft>
                <a:spcPts val="600"/>
              </a:spcAft>
              <a:tabLst>
                <a:tab pos="274320" algn="l"/>
              </a:tabLst>
            </a:pPr>
            <a:r>
              <a:rPr lang="pt-BR" spc="-100" dirty="0">
                <a:solidFill>
                  <a:schemeClr val="tx1"/>
                </a:solidFill>
              </a:rPr>
              <a:t>Por que é importante coletar os dados </a:t>
            </a:r>
            <a:br>
              <a:rPr lang="pt-BR" spc="-100" dirty="0">
                <a:solidFill>
                  <a:schemeClr val="tx1"/>
                </a:solidFill>
              </a:rPr>
            </a:br>
            <a:r>
              <a:rPr lang="pt-BR" spc="-100" dirty="0">
                <a:solidFill>
                  <a:schemeClr val="tx1"/>
                </a:solidFill>
              </a:rPr>
              <a:t>do Registro de Triagem da PrEP? </a:t>
            </a:r>
          </a:p>
        </p:txBody>
      </p:sp>
      <p:pic>
        <p:nvPicPr>
          <p:cNvPr id="5" name="Picture 14" descr="Image result for question icon">
            <a:extLst>
              <a:ext uri="{FF2B5EF4-FFF2-40B4-BE49-F238E27FC236}">
                <a16:creationId xmlns:a16="http://schemas.microsoft.com/office/drawing/2014/main" xmlns="" id="{A1729D9C-5663-4F07-AFC8-E25D42AE65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8495" y="1624834"/>
            <a:ext cx="1581912" cy="170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41392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805"/>
            <a:ext cx="8229600" cy="858838"/>
          </a:xfrm>
        </p:spPr>
        <p:txBody>
          <a:bodyPr>
            <a:noAutofit/>
          </a:bodyPr>
          <a:lstStyle/>
          <a:p>
            <a:pPr>
              <a:lnSpc>
                <a:spcPts val="4800"/>
              </a:lnSpc>
            </a:pPr>
            <a:r>
              <a:rPr lang="pt-BR" sz="4200" dirty="0"/>
              <a:t>Importância do Registro </a:t>
            </a:r>
            <a:br>
              <a:rPr lang="pt-BR" sz="4200" dirty="0"/>
            </a:br>
            <a:r>
              <a:rPr lang="pt-BR" sz="4200" dirty="0"/>
              <a:t>de Triagem da PrEP</a:t>
            </a:r>
          </a:p>
        </p:txBody>
      </p:sp>
      <p:sp>
        <p:nvSpPr>
          <p:cNvPr id="3" name="Content Placeholder 2"/>
          <p:cNvSpPr>
            <a:spLocks noGrp="1"/>
          </p:cNvSpPr>
          <p:nvPr>
            <p:ph sz="quarter" idx="10"/>
          </p:nvPr>
        </p:nvSpPr>
        <p:spPr>
          <a:xfrm>
            <a:off x="469557" y="1617232"/>
            <a:ext cx="8229600" cy="4889500"/>
          </a:xfrm>
        </p:spPr>
        <p:txBody>
          <a:bodyPr>
            <a:normAutofit/>
          </a:bodyPr>
          <a:lstStyle/>
          <a:p>
            <a:pPr marL="365760" lvl="0" indent="-365760">
              <a:lnSpc>
                <a:spcPts val="2600"/>
              </a:lnSpc>
              <a:spcBef>
                <a:spcPts val="1800"/>
              </a:spcBef>
            </a:pPr>
            <a:r>
              <a:rPr lang="pt-BR" sz="2400" spc="-40" dirty="0">
                <a:solidFill>
                  <a:schemeClr val="tx1"/>
                </a:solidFill>
              </a:rPr>
              <a:t>Os dados ajudam a informar as clínicas e ministérios da saúde sobre a taxa de elegibilidade e aceitabilidade da PrEP e as principais razões pelas quais as pessoas são inelegíveis ou recusam a PrEP.</a:t>
            </a:r>
          </a:p>
          <a:p>
            <a:pPr marL="365760" lvl="0" indent="-365760">
              <a:lnSpc>
                <a:spcPts val="2600"/>
              </a:lnSpc>
              <a:spcBef>
                <a:spcPts val="1800"/>
              </a:spcBef>
            </a:pPr>
            <a:r>
              <a:rPr lang="pt-BR" sz="2400" spc="-40" dirty="0">
                <a:solidFill>
                  <a:schemeClr val="tx1"/>
                </a:solidFill>
              </a:rPr>
              <a:t>Os dados podem informar maiores esforços de alcance e educação e materiais IEC.</a:t>
            </a:r>
            <a:endParaRPr lang="pt-BR" sz="2400" strike="sngStrike" spc="-40" dirty="0">
              <a:solidFill>
                <a:schemeClr val="tx1"/>
              </a:solidFill>
            </a:endParaRPr>
          </a:p>
          <a:p>
            <a:pPr marL="365760" indent="-365760">
              <a:lnSpc>
                <a:spcPts val="2600"/>
              </a:lnSpc>
              <a:spcBef>
                <a:spcPts val="1800"/>
              </a:spcBef>
            </a:pPr>
            <a:r>
              <a:rPr lang="pt-BR" sz="2400" spc="-40" dirty="0">
                <a:solidFill>
                  <a:schemeClr val="tx1"/>
                </a:solidFill>
              </a:rPr>
              <a:t>O fato de que um grande número de pessoas rastreadas é inelegível pode informar como o formulário de triagem pode ser revisado—por exemplo, adicionando </a:t>
            </a:r>
            <a:r>
              <a:rPr lang="pt-BR" sz="2400" spc="-40" dirty="0" smtClean="0">
                <a:solidFill>
                  <a:schemeClr val="tx1"/>
                </a:solidFill>
              </a:rPr>
              <a:t>populações-chave adicionais </a:t>
            </a:r>
            <a:r>
              <a:rPr lang="pt-BR" sz="2400" spc="-40" dirty="0">
                <a:solidFill>
                  <a:schemeClr val="tx1"/>
                </a:solidFill>
              </a:rPr>
              <a:t>ou grupos vulneráveis.</a:t>
            </a:r>
            <a:endParaRPr lang="pt-BR" sz="2400" strike="sngStrike" spc="-40" dirty="0">
              <a:solidFill>
                <a:schemeClr val="tx1"/>
              </a:solidFill>
            </a:endParaRPr>
          </a:p>
        </p:txBody>
      </p:sp>
    </p:spTree>
    <p:extLst>
      <p:ext uri="{BB962C8B-B14F-4D97-AF65-F5344CB8AC3E}">
        <p14:creationId xmlns:p14="http://schemas.microsoft.com/office/powerpoint/2010/main" val="222715706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64"/>
            <a:ext cx="8229600" cy="858838"/>
          </a:xfrm>
        </p:spPr>
        <p:txBody>
          <a:bodyPr>
            <a:normAutofit/>
          </a:bodyPr>
          <a:lstStyle/>
          <a:p>
            <a:r>
              <a:rPr lang="pt-BR" sz="4200" dirty="0"/>
              <a:t>Registro </a:t>
            </a:r>
            <a:r>
              <a:rPr lang="pt-BR" sz="4200" dirty="0" smtClean="0"/>
              <a:t>da Unidade da </a:t>
            </a:r>
            <a:r>
              <a:rPr lang="pt-BR" sz="4200" dirty="0"/>
              <a:t>PrEP</a:t>
            </a:r>
          </a:p>
        </p:txBody>
      </p:sp>
      <p:pic>
        <p:nvPicPr>
          <p:cNvPr id="4" name="Picture 3">
            <a:extLst>
              <a:ext uri="{FF2B5EF4-FFF2-40B4-BE49-F238E27FC236}">
                <a16:creationId xmlns:a16="http://schemas.microsoft.com/office/drawing/2014/main" xmlns="" id="{285BDE82-7AEF-4924-B244-621858F2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684" y="1794828"/>
            <a:ext cx="8253308" cy="43027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1774860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005"/>
            <a:ext cx="8229600" cy="1005840"/>
          </a:xfrm>
        </p:spPr>
        <p:txBody>
          <a:bodyPr>
            <a:normAutofit fontScale="90000"/>
          </a:bodyPr>
          <a:lstStyle/>
          <a:p>
            <a:pPr>
              <a:spcBef>
                <a:spcPts val="1200"/>
              </a:spcBef>
            </a:pPr>
            <a:r>
              <a:rPr lang="pt-BR" sz="4200" dirty="0"/>
              <a:t>Registro </a:t>
            </a:r>
            <a:r>
              <a:rPr lang="pt-BR" sz="4200" dirty="0" smtClean="0"/>
              <a:t>da Unidade da </a:t>
            </a:r>
            <a:r>
              <a:rPr lang="pt-BR" sz="4200" dirty="0"/>
              <a:t>PrEP</a:t>
            </a:r>
            <a:r>
              <a:rPr dirty="0"/>
              <a:t/>
            </a:r>
            <a:br>
              <a:rPr dirty="0"/>
            </a:br>
            <a:r>
              <a:rPr lang="pt-BR" sz="2400" b="0" i="1" spc="-80" dirty="0">
                <a:latin typeface="Garamond" panose="02020404030301010803" pitchFamily="18" charset="0"/>
              </a:rPr>
              <a:t>(continuação)</a:t>
            </a:r>
            <a:endParaRPr lang="pt-BR" sz="4200" dirty="0"/>
          </a:p>
        </p:txBody>
      </p:sp>
      <p:sp>
        <p:nvSpPr>
          <p:cNvPr id="3" name="Content Placeholder 2"/>
          <p:cNvSpPr>
            <a:spLocks noGrp="1"/>
          </p:cNvSpPr>
          <p:nvPr>
            <p:ph sz="quarter" idx="10"/>
          </p:nvPr>
        </p:nvSpPr>
        <p:spPr>
          <a:xfrm>
            <a:off x="469557" y="1610622"/>
            <a:ext cx="8229600" cy="4889500"/>
          </a:xfrm>
        </p:spPr>
        <p:txBody>
          <a:bodyPr>
            <a:normAutofit fontScale="85000" lnSpcReduction="10000"/>
          </a:bodyPr>
          <a:lstStyle/>
          <a:p>
            <a:pPr marL="365760" lvl="0" indent="-365760">
              <a:lnSpc>
                <a:spcPts val="2600"/>
              </a:lnSpc>
              <a:spcBef>
                <a:spcPts val="1200"/>
              </a:spcBef>
            </a:pPr>
            <a:r>
              <a:rPr lang="pt-BR" sz="2600" spc="-40" dirty="0">
                <a:solidFill>
                  <a:schemeClr val="tx1"/>
                </a:solidFill>
              </a:rPr>
              <a:t>Este formulário é preenchido após a triagem inicial da PrEP, para clientes que concordam em iniciar a PrEP.</a:t>
            </a:r>
          </a:p>
          <a:p>
            <a:pPr marL="365760" lvl="0" indent="-365760">
              <a:lnSpc>
                <a:spcPts val="2600"/>
              </a:lnSpc>
              <a:spcBef>
                <a:spcPts val="1200"/>
              </a:spcBef>
            </a:pPr>
            <a:r>
              <a:rPr lang="pt-BR" sz="2600" spc="-40" dirty="0">
                <a:solidFill>
                  <a:schemeClr val="tx1"/>
                </a:solidFill>
              </a:rPr>
              <a:t>O provedor deve fazer perguntas ao cliente para preencher algumas seções do formulário.</a:t>
            </a:r>
          </a:p>
          <a:p>
            <a:pPr marL="365760" lvl="0" indent="-365760">
              <a:lnSpc>
                <a:spcPts val="2600"/>
              </a:lnSpc>
              <a:spcBef>
                <a:spcPts val="1200"/>
              </a:spcBef>
            </a:pPr>
            <a:r>
              <a:rPr lang="pt-BR" sz="2600" spc="-40" dirty="0">
                <a:solidFill>
                  <a:schemeClr val="tx1"/>
                </a:solidFill>
              </a:rPr>
              <a:t>Outras seções são preenchidas usando os resultados dos testes e as informações obtidas durante a triagem da PrEP.</a:t>
            </a:r>
          </a:p>
          <a:p>
            <a:pPr marL="365760" lvl="0" indent="-365760">
              <a:lnSpc>
                <a:spcPts val="2600"/>
              </a:lnSpc>
              <a:spcBef>
                <a:spcPts val="1200"/>
              </a:spcBef>
            </a:pPr>
            <a:r>
              <a:rPr lang="pt-BR" sz="2600" spc="-40" dirty="0">
                <a:solidFill>
                  <a:schemeClr val="tx1"/>
                </a:solidFill>
              </a:rPr>
              <a:t>Fonte para preencher este formulário: Preencha este formulário com o cliente e consulte o formulário de Triagem para Risco Substancial e Elegibilidade para PrEP.</a:t>
            </a:r>
          </a:p>
          <a:p>
            <a:pPr marL="365760" lvl="0" indent="-365760">
              <a:lnSpc>
                <a:spcPts val="2600"/>
              </a:lnSpc>
              <a:spcBef>
                <a:spcPts val="1200"/>
              </a:spcBef>
            </a:pPr>
            <a:r>
              <a:rPr lang="pt-BR" sz="2600" spc="-40" dirty="0">
                <a:solidFill>
                  <a:schemeClr val="tx1"/>
                </a:solidFill>
              </a:rPr>
              <a:t>A seção de Consultas de Acompanhamento da PrEP deste formulário serão preenchidas em cada consulta de acompanhamento.</a:t>
            </a:r>
          </a:p>
          <a:p>
            <a:pPr marL="365760" lvl="0" indent="-365760">
              <a:lnSpc>
                <a:spcPts val="2600"/>
              </a:lnSpc>
              <a:spcBef>
                <a:spcPts val="1200"/>
              </a:spcBef>
            </a:pPr>
            <a:r>
              <a:rPr lang="pt-BR" sz="2600" spc="-40" dirty="0">
                <a:solidFill>
                  <a:schemeClr val="tx1"/>
                </a:solidFill>
              </a:rPr>
              <a:t>Vamos revisar o formulário seção por seção.</a:t>
            </a:r>
          </a:p>
          <a:p>
            <a:endParaRPr lang="pt-BR" dirty="0"/>
          </a:p>
        </p:txBody>
      </p:sp>
    </p:spTree>
    <p:extLst>
      <p:ext uri="{BB962C8B-B14F-4D97-AF65-F5344CB8AC3E}">
        <p14:creationId xmlns:p14="http://schemas.microsoft.com/office/powerpoint/2010/main" val="2591215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2</a:t>
            </a:fld>
            <a:endParaRPr lang="pt-BR" dirty="0"/>
          </a:p>
        </p:txBody>
      </p:sp>
      <p:sp>
        <p:nvSpPr>
          <p:cNvPr id="6" name="TextBox 5"/>
          <p:cNvSpPr txBox="1"/>
          <p:nvPr/>
        </p:nvSpPr>
        <p:spPr>
          <a:xfrm>
            <a:off x="280682" y="251494"/>
            <a:ext cx="8582635" cy="738664"/>
          </a:xfrm>
          <a:prstGeom prst="rect">
            <a:avLst/>
          </a:prstGeom>
          <a:noFill/>
        </p:spPr>
        <p:txBody>
          <a:bodyPr wrap="square" rtlCol="0">
            <a:spAutoFit/>
          </a:bodyPr>
          <a:lstStyle/>
          <a:p>
            <a:pPr algn="ctr"/>
            <a:r>
              <a:rPr lang="pt-BR" sz="4200" b="1" dirty="0">
                <a:solidFill>
                  <a:schemeClr val="bg1"/>
                </a:solidFill>
                <a:latin typeface="Arial Narrow"/>
              </a:rPr>
              <a:t>Bem-vindo!</a:t>
            </a:r>
          </a:p>
        </p:txBody>
      </p:sp>
      <p:sp>
        <p:nvSpPr>
          <p:cNvPr id="9" name="Content Placeholder 2"/>
          <p:cNvSpPr>
            <a:spLocks noGrp="1"/>
          </p:cNvSpPr>
          <p:nvPr>
            <p:ph sz="half" idx="4294967295"/>
          </p:nvPr>
        </p:nvSpPr>
        <p:spPr>
          <a:xfrm>
            <a:off x="914399" y="1618734"/>
            <a:ext cx="7339915" cy="4514419"/>
          </a:xfrm>
          <a:prstGeom prst="rect">
            <a:avLst/>
          </a:prstGeom>
        </p:spPr>
        <p:txBody>
          <a:bodyPr>
            <a:normAutofit fontScale="92500" lnSpcReduction="20000"/>
          </a:bodyPr>
          <a:lstStyle/>
          <a:p>
            <a:pPr marL="365760" indent="-365760">
              <a:spcBef>
                <a:spcPts val="1800"/>
              </a:spcBef>
            </a:pPr>
            <a:r>
              <a:rPr lang="pt-BR" sz="2600" dirty="0">
                <a:solidFill>
                  <a:schemeClr val="tx1"/>
                </a:solidFill>
              </a:rPr>
              <a:t>Favor assinar a folha de presença.</a:t>
            </a:r>
          </a:p>
          <a:p>
            <a:pPr marL="365760" indent="-365760">
              <a:spcBef>
                <a:spcPts val="1800"/>
              </a:spcBef>
            </a:pPr>
            <a:r>
              <a:rPr lang="pt-BR" sz="2600" dirty="0">
                <a:solidFill>
                  <a:schemeClr val="tx1"/>
                </a:solidFill>
              </a:rPr>
              <a:t>Faça um crachá com seu nome.</a:t>
            </a:r>
          </a:p>
          <a:p>
            <a:pPr marL="365760" indent="-365760">
              <a:spcBef>
                <a:spcPts val="1800"/>
              </a:spcBef>
            </a:pPr>
            <a:r>
              <a:rPr lang="pt-BR" sz="2600" dirty="0">
                <a:solidFill>
                  <a:schemeClr val="tx1"/>
                </a:solidFill>
              </a:rPr>
              <a:t>Pegue</a:t>
            </a:r>
            <a:r>
              <a:rPr lang="pt-BR" sz="2600" dirty="0">
                <a:solidFill>
                  <a:srgbClr val="000000"/>
                </a:solidFill>
              </a:rPr>
              <a:t> um manual do participante, caderno</a:t>
            </a:r>
            <a:r>
              <a:rPr lang="pt-BR" sz="2600" dirty="0">
                <a:solidFill>
                  <a:srgbClr val="C00000"/>
                </a:solidFill>
              </a:rPr>
              <a:t> </a:t>
            </a:r>
            <a:r>
              <a:rPr dirty="0"/>
              <a:t/>
            </a:r>
            <a:br>
              <a:rPr dirty="0"/>
            </a:br>
            <a:r>
              <a:rPr lang="pt-BR" sz="2600" dirty="0">
                <a:solidFill>
                  <a:srgbClr val="000000"/>
                </a:solidFill>
              </a:rPr>
              <a:t>e caneta. </a:t>
            </a:r>
          </a:p>
          <a:p>
            <a:pPr marL="0" indent="0">
              <a:buNone/>
            </a:pPr>
            <a:endParaRPr lang="pt-BR" sz="1400" dirty="0">
              <a:solidFill>
                <a:schemeClr val="tx1"/>
              </a:solidFill>
            </a:endParaRPr>
          </a:p>
          <a:p>
            <a:pPr marL="0" indent="0">
              <a:buNone/>
            </a:pPr>
            <a:endParaRPr lang="pt-BR" sz="1400" dirty="0">
              <a:solidFill>
                <a:schemeClr val="tx1"/>
              </a:solidFill>
            </a:endParaRPr>
          </a:p>
          <a:p>
            <a:pPr marL="0" indent="0">
              <a:buNone/>
            </a:pPr>
            <a:endParaRPr lang="pt-BR" sz="1400" dirty="0">
              <a:solidFill>
                <a:schemeClr val="tx1"/>
              </a:solidFill>
            </a:endParaRPr>
          </a:p>
          <a:p>
            <a:pPr marL="0" indent="0">
              <a:buNone/>
            </a:pPr>
            <a:endParaRPr lang="pt-BR" sz="1400" dirty="0">
              <a:solidFill>
                <a:schemeClr val="tx1"/>
              </a:solidFill>
            </a:endParaRPr>
          </a:p>
          <a:p>
            <a:pPr marL="0" indent="0">
              <a:buNone/>
            </a:pPr>
            <a:endParaRPr lang="pt-BR" sz="1400" dirty="0">
              <a:solidFill>
                <a:schemeClr val="tx1"/>
              </a:solidFill>
            </a:endParaRPr>
          </a:p>
          <a:p>
            <a:pPr marL="0" indent="0">
              <a:buNone/>
            </a:pPr>
            <a:endParaRPr lang="pt-BR" sz="1400" dirty="0">
              <a:solidFill>
                <a:schemeClr val="tx1"/>
              </a:solidFill>
            </a:endParaRPr>
          </a:p>
          <a:p>
            <a:pPr marL="0" indent="0">
              <a:buNone/>
            </a:pPr>
            <a:r>
              <a:rPr lang="pt-BR" sz="1400" dirty="0">
                <a:solidFill>
                  <a:schemeClr val="tx1"/>
                </a:solidFill>
              </a:rPr>
              <a:t>Qualquer componente deste documento pode ser reproduzido ou adaptado sem permissão prévia do ICAP, desde que: 1) o ICAP seja reconhecido; 2) atribuição apropriada seja dada para todas as alterações feitas; e 3) o material seja disponibilizado gratuitamente. </a:t>
            </a:r>
          </a:p>
          <a:p>
            <a:pPr marL="0" indent="0">
              <a:buNone/>
            </a:pPr>
            <a:endParaRPr lang="pt-BR" sz="1400" dirty="0">
              <a:solidFill>
                <a:schemeClr val="tx1"/>
              </a:solidFill>
            </a:endParaRPr>
          </a:p>
          <a:p>
            <a:pPr marL="0" indent="0">
              <a:buNone/>
            </a:pPr>
            <a:r>
              <a:rPr lang="pt-BR" sz="1400" dirty="0">
                <a:solidFill>
                  <a:schemeClr val="tx1"/>
                </a:solidFill>
              </a:rPr>
              <a:t>Estes materiais foram possíveis graças ao U.S. President’s Emergency Plan for AIDS Relief (PEPFAR) através dos Centers for Disease Control and Prevention (CDC), sob os termos do acordo cooperativo No. U2GGH000994. Seu conteúdo é de responsabilidade exclusiva do ICAP e não necessariamente representa as visões do governo norte-americano. </a:t>
            </a:r>
          </a:p>
        </p:txBody>
      </p:sp>
    </p:spTree>
    <p:extLst>
      <p:ext uri="{BB962C8B-B14F-4D97-AF65-F5344CB8AC3E}">
        <p14:creationId xmlns:p14="http://schemas.microsoft.com/office/powerpoint/2010/main" val="4224724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11480" y="247160"/>
            <a:ext cx="8321040" cy="858838"/>
          </a:xfrm>
        </p:spPr>
        <p:txBody>
          <a:bodyPr>
            <a:normAutofit/>
          </a:bodyPr>
          <a:lstStyle/>
          <a:p>
            <a:r>
              <a:rPr lang="pt-BR" sz="4200" dirty="0"/>
              <a:t>Pergunta</a:t>
            </a:r>
          </a:p>
        </p:txBody>
      </p:sp>
      <p:sp>
        <p:nvSpPr>
          <p:cNvPr id="23" name="Content Placeholder 2"/>
          <p:cNvSpPr>
            <a:spLocks noGrp="1"/>
          </p:cNvSpPr>
          <p:nvPr>
            <p:ph sz="quarter" idx="10"/>
          </p:nvPr>
        </p:nvSpPr>
        <p:spPr>
          <a:xfrm>
            <a:off x="926756" y="2054470"/>
            <a:ext cx="7760043" cy="1701800"/>
          </a:xfrm>
        </p:spPr>
        <p:txBody>
          <a:bodyPr>
            <a:normAutofit/>
          </a:bodyPr>
          <a:lstStyle/>
          <a:p>
            <a:pPr marL="342900" lvl="1" indent="-342900">
              <a:lnSpc>
                <a:spcPct val="110000"/>
              </a:lnSpc>
              <a:buFont typeface="Arial" panose="020B0604020202020204" pitchFamily="34" charset="0"/>
              <a:buChar char="•"/>
              <a:tabLst>
                <a:tab pos="274320" algn="l"/>
              </a:tabLst>
            </a:pPr>
            <a:r>
              <a:rPr lang="pt-BR" sz="3200" dirty="0">
                <a:solidFill>
                  <a:schemeClr val="tx1"/>
                </a:solidFill>
              </a:rPr>
              <a:t>O que é PEP?</a:t>
            </a:r>
          </a:p>
        </p:txBody>
      </p:sp>
      <p:sp>
        <p:nvSpPr>
          <p:cNvPr id="2" name="AutoShape 10" descr="Image result for question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dirty="0"/>
          </a:p>
        </p:txBody>
      </p:sp>
      <p:sp>
        <p:nvSpPr>
          <p:cNvPr id="7"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20</a:t>
            </a:fld>
            <a:endParaRPr lang="pt-BR" dirty="0"/>
          </a:p>
        </p:txBody>
      </p:sp>
      <p:pic>
        <p:nvPicPr>
          <p:cNvPr id="9" name="Picture 14" descr="Image result for question icon">
            <a:extLst>
              <a:ext uri="{FF2B5EF4-FFF2-40B4-BE49-F238E27FC236}">
                <a16:creationId xmlns:a16="http://schemas.microsoft.com/office/drawing/2014/main" xmlns="" id="{4E33F18D-2BEC-44EB-83BB-957A833CE4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8192" y="1623316"/>
            <a:ext cx="1581912" cy="170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17106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7774"/>
            <a:ext cx="8229600" cy="858838"/>
          </a:xfrm>
        </p:spPr>
        <p:txBody>
          <a:bodyPr>
            <a:normAutofit fontScale="90000"/>
          </a:bodyPr>
          <a:lstStyle/>
          <a:p>
            <a:pPr>
              <a:lnSpc>
                <a:spcPts val="4800"/>
              </a:lnSpc>
            </a:pPr>
            <a:r>
              <a:rPr lang="pt-BR" sz="4200" dirty="0"/>
              <a:t>Prática: </a:t>
            </a:r>
            <a:r>
              <a:rPr dirty="0"/>
              <a:t/>
            </a:r>
            <a:br>
              <a:rPr dirty="0"/>
            </a:br>
            <a:r>
              <a:rPr lang="pt-BR" sz="4200" dirty="0"/>
              <a:t>Registro </a:t>
            </a:r>
            <a:r>
              <a:rPr lang="pt-BR" sz="4200" dirty="0" smtClean="0"/>
              <a:t>da Unidade da </a:t>
            </a:r>
            <a:r>
              <a:rPr lang="pt-BR" sz="4200" dirty="0"/>
              <a:t>PrEP</a:t>
            </a:r>
          </a:p>
        </p:txBody>
      </p:sp>
      <p:sp>
        <p:nvSpPr>
          <p:cNvPr id="3" name="Content Placeholder 2"/>
          <p:cNvSpPr>
            <a:spLocks noGrp="1"/>
          </p:cNvSpPr>
          <p:nvPr>
            <p:ph sz="quarter" idx="10"/>
          </p:nvPr>
        </p:nvSpPr>
        <p:spPr>
          <a:xfrm>
            <a:off x="437362" y="1548830"/>
            <a:ext cx="8585201" cy="4993638"/>
          </a:xfrm>
        </p:spPr>
        <p:txBody>
          <a:bodyPr>
            <a:normAutofit fontScale="85000" lnSpcReduction="10000"/>
          </a:bodyPr>
          <a:lstStyle/>
          <a:p>
            <a:pPr marL="365760" lvl="0" indent="-365760">
              <a:lnSpc>
                <a:spcPts val="2600"/>
              </a:lnSpc>
              <a:spcBef>
                <a:spcPts val="1800"/>
              </a:spcBef>
            </a:pPr>
            <a:r>
              <a:rPr lang="pt-BR" sz="2400" spc="-40" dirty="0">
                <a:solidFill>
                  <a:schemeClr val="tx1"/>
                </a:solidFill>
              </a:rPr>
              <a:t>Os cenários de prática de M&amp;A estão nos manuais. </a:t>
            </a:r>
          </a:p>
          <a:p>
            <a:pPr marL="365760" lvl="0" indent="-365760">
              <a:lnSpc>
                <a:spcPts val="2600"/>
              </a:lnSpc>
              <a:spcBef>
                <a:spcPts val="1800"/>
              </a:spcBef>
            </a:pPr>
            <a:r>
              <a:rPr lang="pt-BR" sz="2400" spc="-40" dirty="0">
                <a:solidFill>
                  <a:schemeClr val="tx1"/>
                </a:solidFill>
              </a:rPr>
              <a:t>Escolham um cenário. Decidam quem vai interpretar o provedor </a:t>
            </a:r>
            <a:br>
              <a:rPr lang="pt-BR" sz="2400" spc="-40" dirty="0">
                <a:solidFill>
                  <a:schemeClr val="tx1"/>
                </a:solidFill>
              </a:rPr>
            </a:br>
            <a:r>
              <a:rPr lang="pt-BR" sz="2400" spc="-40" dirty="0">
                <a:solidFill>
                  <a:schemeClr val="tx1"/>
                </a:solidFill>
              </a:rPr>
              <a:t>e quem vai interpretar o cliente.</a:t>
            </a:r>
          </a:p>
          <a:p>
            <a:pPr marL="365760" lvl="0" indent="-365760">
              <a:lnSpc>
                <a:spcPts val="2600"/>
              </a:lnSpc>
              <a:spcBef>
                <a:spcPts val="1800"/>
              </a:spcBef>
            </a:pPr>
            <a:r>
              <a:rPr lang="pt-BR" sz="2400" spc="-40" dirty="0">
                <a:solidFill>
                  <a:schemeClr val="tx1"/>
                </a:solidFill>
              </a:rPr>
              <a:t>Os participantes que interpretarem um cliente devem revisar a sinopse </a:t>
            </a:r>
            <a:br>
              <a:rPr lang="pt-BR" sz="2400" spc="-40" dirty="0">
                <a:solidFill>
                  <a:schemeClr val="tx1"/>
                </a:solidFill>
              </a:rPr>
            </a:br>
            <a:r>
              <a:rPr lang="pt-BR" sz="2400" spc="-40" dirty="0">
                <a:solidFill>
                  <a:schemeClr val="tx1"/>
                </a:solidFill>
              </a:rPr>
              <a:t>de seus personagens para responder adequadamente.</a:t>
            </a:r>
          </a:p>
          <a:p>
            <a:pPr marL="365760" lvl="0" indent="-365760">
              <a:lnSpc>
                <a:spcPts val="2600"/>
              </a:lnSpc>
              <a:spcBef>
                <a:spcPts val="1800"/>
              </a:spcBef>
            </a:pPr>
            <a:r>
              <a:rPr lang="pt-BR" sz="2400" spc="-40" dirty="0">
                <a:solidFill>
                  <a:schemeClr val="tx1"/>
                </a:solidFill>
              </a:rPr>
              <a:t>Realize uma breve dramatização na qual o provedor preenche o Formulário </a:t>
            </a:r>
            <a:r>
              <a:rPr lang="pt-BR" sz="2400" spc="-40" dirty="0" smtClean="0">
                <a:solidFill>
                  <a:schemeClr val="tx1"/>
                </a:solidFill>
              </a:rPr>
              <a:t>da Unidade da </a:t>
            </a:r>
            <a:r>
              <a:rPr lang="pt-BR" sz="2400" spc="-40" dirty="0">
                <a:solidFill>
                  <a:schemeClr val="tx1"/>
                </a:solidFill>
              </a:rPr>
              <a:t>PrEP com o cliente (como se fosse um cliente real). </a:t>
            </a:r>
          </a:p>
          <a:p>
            <a:pPr marL="365760" lvl="0" indent="-365760">
              <a:lnSpc>
                <a:spcPts val="2600"/>
              </a:lnSpc>
              <a:spcBef>
                <a:spcPts val="1800"/>
              </a:spcBef>
            </a:pPr>
            <a:r>
              <a:rPr lang="pt-BR" sz="2400" spc="-40" dirty="0">
                <a:solidFill>
                  <a:schemeClr val="tx1"/>
                </a:solidFill>
              </a:rPr>
              <a:t>Use a data de hoje ou outras datas apropriadas para as datas de teste no formulário.</a:t>
            </a:r>
          </a:p>
          <a:p>
            <a:pPr marL="365760" lvl="0" indent="-365760">
              <a:lnSpc>
                <a:spcPts val="2600"/>
              </a:lnSpc>
              <a:spcBef>
                <a:spcPts val="1800"/>
              </a:spcBef>
            </a:pPr>
            <a:r>
              <a:rPr lang="pt-BR" sz="2400" spc="-40" dirty="0">
                <a:solidFill>
                  <a:schemeClr val="tx1"/>
                </a:solidFill>
              </a:rPr>
              <a:t>Repita este processo para outro cenário, com papéis invertidos.</a:t>
            </a:r>
          </a:p>
          <a:p>
            <a:pPr marL="365760" lvl="0" indent="-365760">
              <a:lnSpc>
                <a:spcPts val="2600"/>
              </a:lnSpc>
              <a:spcBef>
                <a:spcPts val="1800"/>
              </a:spcBef>
            </a:pPr>
            <a:r>
              <a:rPr lang="pt-BR" sz="2400" i="1" spc="-40" dirty="0">
                <a:solidFill>
                  <a:schemeClr val="tx1"/>
                </a:solidFill>
              </a:rPr>
              <a:t>Vocês terão aproximadamente 15 minutos para trabalhar.</a:t>
            </a:r>
          </a:p>
          <a:p>
            <a:endParaRPr lang="pt-BR" sz="2400" dirty="0"/>
          </a:p>
        </p:txBody>
      </p:sp>
      <p:pic>
        <p:nvPicPr>
          <p:cNvPr id="4" name="Picture 3" descr="noun_people group_1150872_000000.png"/>
          <p:cNvPicPr>
            <a:picLocks noChangeAspect="1"/>
          </p:cNvPicPr>
          <p:nvPr/>
        </p:nvPicPr>
        <p:blipFill>
          <a:blip r:embed="rId2">
            <a:alphaModFix amt="35000"/>
            <a:duotone>
              <a:schemeClr val="accent5">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7290261" y="1558634"/>
            <a:ext cx="1710267" cy="1710267"/>
          </a:xfrm>
          <a:prstGeom prst="rect">
            <a:avLst/>
          </a:prstGeom>
        </p:spPr>
      </p:pic>
    </p:spTree>
    <p:extLst>
      <p:ext uri="{BB962C8B-B14F-4D97-AF65-F5344CB8AC3E}">
        <p14:creationId xmlns:p14="http://schemas.microsoft.com/office/powerpoint/2010/main" val="1788149313"/>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811"/>
            <a:ext cx="8229600" cy="858838"/>
          </a:xfrm>
        </p:spPr>
        <p:txBody>
          <a:bodyPr>
            <a:normAutofit/>
          </a:bodyPr>
          <a:lstStyle/>
          <a:p>
            <a:r>
              <a:rPr lang="pt-BR" sz="4200" dirty="0"/>
              <a:t>Registro de Cliente da PrEP</a:t>
            </a:r>
          </a:p>
        </p:txBody>
      </p:sp>
      <p:pic>
        <p:nvPicPr>
          <p:cNvPr id="5" name="Picture 4">
            <a:extLst>
              <a:ext uri="{FF2B5EF4-FFF2-40B4-BE49-F238E27FC236}">
                <a16:creationId xmlns:a16="http://schemas.microsoft.com/office/drawing/2014/main" xmlns="" id="{6D3F7CD0-BF17-4F55-AAEC-D36763412A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577" y="1458958"/>
            <a:ext cx="8270872" cy="53990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3219571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7027"/>
            <a:ext cx="8229600" cy="914400"/>
          </a:xfrm>
        </p:spPr>
        <p:txBody>
          <a:bodyPr>
            <a:normAutofit fontScale="90000"/>
          </a:bodyPr>
          <a:lstStyle/>
          <a:p>
            <a:r>
              <a:rPr lang="pt-BR" sz="4200" dirty="0"/>
              <a:t>Registro de Cliente da PrEP</a:t>
            </a:r>
            <a:r>
              <a:rPr dirty="0"/>
              <a:t/>
            </a:r>
            <a:br>
              <a:rPr dirty="0"/>
            </a:br>
            <a:r>
              <a:rPr lang="pt-BR" sz="2400" b="0" i="1" spc="-80" dirty="0">
                <a:latin typeface="Garamond" panose="02020404030301010803" pitchFamily="18" charset="0"/>
              </a:rPr>
              <a:t>(continuação)</a:t>
            </a:r>
            <a:endParaRPr lang="pt-BR" sz="4200" dirty="0"/>
          </a:p>
        </p:txBody>
      </p:sp>
      <p:sp>
        <p:nvSpPr>
          <p:cNvPr id="3" name="Content Placeholder 2"/>
          <p:cNvSpPr>
            <a:spLocks noGrp="1"/>
          </p:cNvSpPr>
          <p:nvPr>
            <p:ph sz="quarter" idx="10"/>
          </p:nvPr>
        </p:nvSpPr>
        <p:spPr>
          <a:xfrm>
            <a:off x="469557" y="1618951"/>
            <a:ext cx="8229600" cy="4889500"/>
          </a:xfrm>
        </p:spPr>
        <p:txBody>
          <a:bodyPr/>
          <a:lstStyle/>
          <a:p>
            <a:pPr marL="365760" lvl="0" indent="-365760">
              <a:spcBef>
                <a:spcPts val="1800"/>
              </a:spcBef>
            </a:pPr>
            <a:r>
              <a:rPr lang="pt-BR" sz="2400" spc="-40" dirty="0">
                <a:solidFill>
                  <a:schemeClr val="tx1"/>
                </a:solidFill>
              </a:rPr>
              <a:t>À medida que cada novo cliente inicia a PrEP, as informações relevantes são adicionadas a esse registro e as consultas de acompanhamento do cliente são registradas. </a:t>
            </a:r>
          </a:p>
          <a:p>
            <a:pPr marL="365760" indent="-365760">
              <a:spcBef>
                <a:spcPts val="1800"/>
              </a:spcBef>
            </a:pPr>
            <a:r>
              <a:rPr lang="pt-BR" sz="2400" spc="-40" dirty="0">
                <a:solidFill>
                  <a:schemeClr val="tx1"/>
                </a:solidFill>
              </a:rPr>
              <a:t>Documento fonte para preencher este formulário: Use o Registro </a:t>
            </a:r>
            <a:r>
              <a:rPr lang="pt-BR" sz="2400" spc="-40" dirty="0" smtClean="0">
                <a:solidFill>
                  <a:schemeClr val="tx1"/>
                </a:solidFill>
              </a:rPr>
              <a:t>da Unidade da </a:t>
            </a:r>
            <a:r>
              <a:rPr lang="pt-BR" sz="2400" spc="-40" dirty="0">
                <a:solidFill>
                  <a:schemeClr val="tx1"/>
                </a:solidFill>
              </a:rPr>
              <a:t>PrEP.</a:t>
            </a:r>
          </a:p>
          <a:p>
            <a:pPr marL="365760" indent="-365760">
              <a:spcBef>
                <a:spcPts val="1800"/>
              </a:spcBef>
            </a:pPr>
            <a:r>
              <a:rPr lang="pt-BR" sz="2400" spc="-40" dirty="0">
                <a:solidFill>
                  <a:schemeClr val="tx1"/>
                </a:solidFill>
              </a:rPr>
              <a:t>Vamos revisar o formulário seção por seção.</a:t>
            </a:r>
          </a:p>
          <a:p>
            <a:pPr lvl="0"/>
            <a:endParaRPr lang="pt-BR" dirty="0">
              <a:solidFill>
                <a:schemeClr val="tx1"/>
              </a:solidFill>
            </a:endParaRPr>
          </a:p>
          <a:p>
            <a:endParaRPr lang="pt-BR" dirty="0"/>
          </a:p>
        </p:txBody>
      </p:sp>
    </p:spTree>
    <p:extLst>
      <p:ext uri="{BB962C8B-B14F-4D97-AF65-F5344CB8AC3E}">
        <p14:creationId xmlns:p14="http://schemas.microsoft.com/office/powerpoint/2010/main" val="218023267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5082"/>
            <a:ext cx="8229600" cy="858838"/>
          </a:xfrm>
        </p:spPr>
        <p:txBody>
          <a:bodyPr>
            <a:noAutofit/>
          </a:bodyPr>
          <a:lstStyle/>
          <a:p>
            <a:pPr>
              <a:lnSpc>
                <a:spcPts val="4800"/>
              </a:lnSpc>
            </a:pPr>
            <a:r>
              <a:rPr lang="pt-BR" sz="4000" dirty="0"/>
              <a:t>Prática: Consultas de Acompanhamento da PrEP e Registro de Cliente da PrEP</a:t>
            </a:r>
          </a:p>
        </p:txBody>
      </p:sp>
      <p:sp>
        <p:nvSpPr>
          <p:cNvPr id="3" name="Content Placeholder 2"/>
          <p:cNvSpPr>
            <a:spLocks noGrp="1"/>
          </p:cNvSpPr>
          <p:nvPr>
            <p:ph sz="quarter" idx="10"/>
          </p:nvPr>
        </p:nvSpPr>
        <p:spPr>
          <a:xfrm>
            <a:off x="469557" y="1616377"/>
            <a:ext cx="8342768" cy="4889500"/>
          </a:xfrm>
        </p:spPr>
        <p:txBody>
          <a:bodyPr>
            <a:noAutofit/>
          </a:bodyPr>
          <a:lstStyle/>
          <a:p>
            <a:pPr marL="365760" lvl="0" indent="-365760">
              <a:lnSpc>
                <a:spcPts val="2600"/>
              </a:lnSpc>
              <a:spcBef>
                <a:spcPts val="1800"/>
              </a:spcBef>
            </a:pPr>
            <a:r>
              <a:rPr lang="pt-BR" sz="2400" spc="-40" dirty="0">
                <a:solidFill>
                  <a:schemeClr val="tx1"/>
                </a:solidFill>
              </a:rPr>
              <a:t>Escolha um dos mesmos cenários da sua dramatização </a:t>
            </a:r>
            <a:br>
              <a:rPr lang="pt-BR" sz="2400" spc="-40" dirty="0">
                <a:solidFill>
                  <a:schemeClr val="tx1"/>
                </a:solidFill>
              </a:rPr>
            </a:br>
            <a:r>
              <a:rPr lang="pt-BR" sz="2400" spc="-40" dirty="0">
                <a:solidFill>
                  <a:schemeClr val="tx1"/>
                </a:solidFill>
              </a:rPr>
              <a:t>anterior (Registro </a:t>
            </a:r>
            <a:r>
              <a:rPr lang="pt-BR" sz="2400" spc="-40" dirty="0" smtClean="0">
                <a:solidFill>
                  <a:schemeClr val="tx1"/>
                </a:solidFill>
              </a:rPr>
              <a:t>da Unidade da </a:t>
            </a:r>
            <a:r>
              <a:rPr lang="pt-BR" sz="2400" spc="-40" dirty="0">
                <a:solidFill>
                  <a:schemeClr val="tx1"/>
                </a:solidFill>
              </a:rPr>
              <a:t>PrEP). </a:t>
            </a:r>
          </a:p>
          <a:p>
            <a:pPr marL="365760" lvl="0" indent="-365760">
              <a:lnSpc>
                <a:spcPts val="2600"/>
              </a:lnSpc>
              <a:spcBef>
                <a:spcPts val="1800"/>
              </a:spcBef>
            </a:pPr>
            <a:r>
              <a:rPr lang="pt-BR" sz="2400" spc="-40" dirty="0">
                <a:solidFill>
                  <a:schemeClr val="tx1"/>
                </a:solidFill>
              </a:rPr>
              <a:t>Decidam quem vai interpretar o provedor e quem vai </a:t>
            </a:r>
            <a:br>
              <a:rPr lang="pt-BR" sz="2400" spc="-40" dirty="0">
                <a:solidFill>
                  <a:schemeClr val="tx1"/>
                </a:solidFill>
              </a:rPr>
            </a:br>
            <a:r>
              <a:rPr lang="pt-BR" sz="2400" spc="-40" dirty="0">
                <a:solidFill>
                  <a:schemeClr val="tx1"/>
                </a:solidFill>
              </a:rPr>
              <a:t>interpretar o cliente.</a:t>
            </a:r>
          </a:p>
          <a:p>
            <a:pPr marL="365760" lvl="0" indent="-365760">
              <a:lnSpc>
                <a:spcPts val="2600"/>
              </a:lnSpc>
              <a:spcBef>
                <a:spcPts val="1800"/>
              </a:spcBef>
            </a:pPr>
            <a:r>
              <a:rPr lang="pt-BR" sz="2400" spc="-40" dirty="0">
                <a:solidFill>
                  <a:schemeClr val="tx1"/>
                </a:solidFill>
              </a:rPr>
              <a:t>Encenem uma breve consulta inicial de acompanhamento da </a:t>
            </a:r>
            <a:r>
              <a:rPr lang="pt-BR" sz="2400" spc="-40" dirty="0" err="1">
                <a:solidFill>
                  <a:schemeClr val="tx1"/>
                </a:solidFill>
              </a:rPr>
              <a:t>PrEP.</a:t>
            </a:r>
            <a:r>
              <a:rPr lang="pt-BR" sz="2400" spc="-40" dirty="0">
                <a:solidFill>
                  <a:schemeClr val="tx1"/>
                </a:solidFill>
              </a:rPr>
              <a:t> </a:t>
            </a:r>
          </a:p>
          <a:p>
            <a:pPr marL="365760" lvl="0" indent="-365760">
              <a:lnSpc>
                <a:spcPts val="2600"/>
              </a:lnSpc>
              <a:spcBef>
                <a:spcPts val="1800"/>
              </a:spcBef>
            </a:pPr>
            <a:r>
              <a:rPr lang="pt-BR" sz="2400" spc="-40" dirty="0">
                <a:solidFill>
                  <a:schemeClr val="tx1"/>
                </a:solidFill>
              </a:rPr>
              <a:t>Os provedores devem usar o Checklist do Provedor para as Consultas de Acompanhamento da PrEP como guia, bem como o Checklist do Provedor para Risco Substancial.</a:t>
            </a:r>
            <a:r>
              <a:rPr lang="pt-BR" sz="2400" spc="-50" dirty="0">
                <a:solidFill>
                  <a:schemeClr val="tx1"/>
                </a:solidFill>
              </a:rPr>
              <a:t> </a:t>
            </a:r>
          </a:p>
          <a:p>
            <a:pPr marL="365760" lvl="0" indent="-365760">
              <a:lnSpc>
                <a:spcPts val="2600"/>
              </a:lnSpc>
              <a:spcBef>
                <a:spcPts val="1800"/>
              </a:spcBef>
            </a:pPr>
            <a:r>
              <a:rPr lang="pt-BR" sz="2400" spc="-40" dirty="0">
                <a:solidFill>
                  <a:schemeClr val="tx1"/>
                </a:solidFill>
              </a:rPr>
              <a:t>Os clientes devem inventar respostas apropriadas para perguntas sobre adesão - por exemplo, sobre efeitos colaterais e sinais e sintomas de IAH.</a:t>
            </a:r>
          </a:p>
        </p:txBody>
      </p:sp>
      <p:pic>
        <p:nvPicPr>
          <p:cNvPr id="4" name="Picture 3" descr="noun_people group_1150872_000000.png"/>
          <p:cNvPicPr>
            <a:picLocks noChangeAspect="1"/>
          </p:cNvPicPr>
          <p:nvPr/>
        </p:nvPicPr>
        <p:blipFill>
          <a:blip r:embed="rId2">
            <a:alphaModFix amt="35000"/>
            <a:duotone>
              <a:schemeClr val="accent5">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7302618" y="1555429"/>
            <a:ext cx="1710267" cy="1710267"/>
          </a:xfrm>
          <a:prstGeom prst="rect">
            <a:avLst/>
          </a:prstGeom>
        </p:spPr>
      </p:pic>
    </p:spTree>
    <p:extLst>
      <p:ext uri="{BB962C8B-B14F-4D97-AF65-F5344CB8AC3E}">
        <p14:creationId xmlns:p14="http://schemas.microsoft.com/office/powerpoint/2010/main" val="230533876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025"/>
            <a:ext cx="8229600" cy="858838"/>
          </a:xfrm>
        </p:spPr>
        <p:txBody>
          <a:bodyPr>
            <a:noAutofit/>
          </a:bodyPr>
          <a:lstStyle/>
          <a:p>
            <a:pPr>
              <a:lnSpc>
                <a:spcPts val="4800"/>
              </a:lnSpc>
            </a:pPr>
            <a:r>
              <a:rPr lang="pt-BR" sz="3600" dirty="0"/>
              <a:t>Prática: Consultas de Acompanhamento da PrEP e Registro de Cliente da PrEP </a:t>
            </a:r>
            <a:r>
              <a:rPr lang="pt-BR" sz="1800" b="0" i="1" dirty="0">
                <a:latin typeface="Garamond" panose="02020404030301010803" pitchFamily="18" charset="0"/>
              </a:rPr>
              <a:t>(continuação)</a:t>
            </a:r>
          </a:p>
        </p:txBody>
      </p:sp>
      <p:sp>
        <p:nvSpPr>
          <p:cNvPr id="3" name="Content Placeholder 2"/>
          <p:cNvSpPr>
            <a:spLocks noGrp="1"/>
          </p:cNvSpPr>
          <p:nvPr>
            <p:ph sz="quarter" idx="10"/>
          </p:nvPr>
        </p:nvSpPr>
        <p:spPr>
          <a:xfrm>
            <a:off x="469557" y="1613073"/>
            <a:ext cx="8229600" cy="4889500"/>
          </a:xfrm>
        </p:spPr>
        <p:txBody>
          <a:bodyPr>
            <a:noAutofit/>
          </a:bodyPr>
          <a:lstStyle/>
          <a:p>
            <a:pPr marL="365760" indent="-365760">
              <a:lnSpc>
                <a:spcPts val="2600"/>
              </a:lnSpc>
              <a:spcBef>
                <a:spcPts val="1800"/>
              </a:spcBef>
            </a:pPr>
            <a:r>
              <a:rPr lang="pt-BR" sz="2400" spc="-40" dirty="0">
                <a:solidFill>
                  <a:schemeClr val="tx1"/>
                </a:solidFill>
              </a:rPr>
              <a:t>Use uma data de 1 mês a partir de hoje para a data da consulta, além de outras datas apropriadas, conforme necessário.</a:t>
            </a:r>
          </a:p>
          <a:p>
            <a:pPr marL="365760" lvl="0" indent="-365760">
              <a:lnSpc>
                <a:spcPts val="2600"/>
              </a:lnSpc>
              <a:spcBef>
                <a:spcPts val="1800"/>
              </a:spcBef>
            </a:pPr>
            <a:r>
              <a:rPr lang="pt-BR" sz="2400" spc="-40" dirty="0">
                <a:solidFill>
                  <a:schemeClr val="tx1"/>
                </a:solidFill>
              </a:rPr>
              <a:t>Repita este processo para outro cenário, com papéis invertidos.</a:t>
            </a:r>
          </a:p>
          <a:p>
            <a:pPr marL="365760" lvl="0" indent="-365760">
              <a:lnSpc>
                <a:spcPts val="2600"/>
              </a:lnSpc>
              <a:spcBef>
                <a:spcPts val="1800"/>
              </a:spcBef>
            </a:pPr>
            <a:r>
              <a:rPr lang="pt-BR" sz="2400" spc="-40" dirty="0">
                <a:solidFill>
                  <a:schemeClr val="tx1"/>
                </a:solidFill>
              </a:rPr>
              <a:t>Em seguida, preencha a seção Consultas PrEP do Registro </a:t>
            </a:r>
            <a:r>
              <a:rPr lang="pt-BR" sz="2400" spc="-40" dirty="0" smtClean="0">
                <a:solidFill>
                  <a:schemeClr val="tx1"/>
                </a:solidFill>
              </a:rPr>
              <a:t>da Unidade e </a:t>
            </a:r>
            <a:r>
              <a:rPr lang="pt-BR" sz="2400" spc="-40" dirty="0">
                <a:solidFill>
                  <a:schemeClr val="tx1"/>
                </a:solidFill>
              </a:rPr>
              <a:t>do Registro de Cliente da PrEP para o “cliente” que você entrevistou. </a:t>
            </a:r>
          </a:p>
          <a:p>
            <a:pPr marL="365760" lvl="0" indent="-365760">
              <a:lnSpc>
                <a:spcPts val="2600"/>
              </a:lnSpc>
              <a:spcBef>
                <a:spcPts val="1800"/>
              </a:spcBef>
            </a:pPr>
            <a:r>
              <a:rPr lang="pt-BR" sz="2400" spc="-40" dirty="0">
                <a:solidFill>
                  <a:schemeClr val="tx1"/>
                </a:solidFill>
              </a:rPr>
              <a:t>Cada um de vocês completará seu próprio formulário.</a:t>
            </a:r>
          </a:p>
          <a:p>
            <a:pPr marL="365760" lvl="0" indent="-365760">
              <a:lnSpc>
                <a:spcPts val="2600"/>
              </a:lnSpc>
              <a:spcBef>
                <a:spcPts val="1800"/>
              </a:spcBef>
            </a:pPr>
            <a:r>
              <a:rPr lang="pt-BR" sz="2400" i="1" spc="-40" dirty="0">
                <a:solidFill>
                  <a:schemeClr val="tx1"/>
                </a:solidFill>
              </a:rPr>
              <a:t>Vocês terão aproximadamente 20 minutos para trabalhar.</a:t>
            </a:r>
          </a:p>
        </p:txBody>
      </p:sp>
    </p:spTree>
    <p:extLst>
      <p:ext uri="{BB962C8B-B14F-4D97-AF65-F5344CB8AC3E}">
        <p14:creationId xmlns:p14="http://schemas.microsoft.com/office/powerpoint/2010/main" val="419386619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909"/>
            <a:ext cx="8229600" cy="858838"/>
          </a:xfrm>
        </p:spPr>
        <p:txBody>
          <a:bodyPr>
            <a:normAutofit/>
          </a:bodyPr>
          <a:lstStyle/>
          <a:p>
            <a:r>
              <a:rPr lang="pt-BR" sz="4200" dirty="0"/>
              <a:t>Pergunta</a:t>
            </a:r>
          </a:p>
        </p:txBody>
      </p:sp>
      <p:sp>
        <p:nvSpPr>
          <p:cNvPr id="3" name="Content Placeholder 2"/>
          <p:cNvSpPr>
            <a:spLocks noGrp="1"/>
          </p:cNvSpPr>
          <p:nvPr>
            <p:ph sz="quarter" idx="10"/>
          </p:nvPr>
        </p:nvSpPr>
        <p:spPr>
          <a:xfrm>
            <a:off x="902043" y="1609434"/>
            <a:ext cx="7209332" cy="4889500"/>
          </a:xfrm>
        </p:spPr>
        <p:txBody>
          <a:bodyPr/>
          <a:lstStyle/>
          <a:p>
            <a:pPr>
              <a:lnSpc>
                <a:spcPct val="110000"/>
              </a:lnSpc>
              <a:spcAft>
                <a:spcPts val="600"/>
              </a:spcAft>
              <a:tabLst>
                <a:tab pos="274320" algn="l"/>
              </a:tabLst>
            </a:pPr>
            <a:r>
              <a:rPr lang="pt-BR" spc="-100" dirty="0">
                <a:solidFill>
                  <a:schemeClr val="tx1"/>
                </a:solidFill>
              </a:rPr>
              <a:t>Se um cliente estiver atrasado para uma consulta de retorno e o resultado não </a:t>
            </a:r>
            <a:br>
              <a:rPr lang="pt-BR" spc="-100" dirty="0">
                <a:solidFill>
                  <a:schemeClr val="tx1"/>
                </a:solidFill>
              </a:rPr>
            </a:br>
            <a:r>
              <a:rPr lang="pt-BR" spc="-100" dirty="0">
                <a:solidFill>
                  <a:schemeClr val="tx1"/>
                </a:solidFill>
              </a:rPr>
              <a:t>for registrado (por exemplo, falecido, acompanhamento perdido ou transferido), </a:t>
            </a:r>
            <a:br>
              <a:rPr lang="pt-BR" spc="-100" dirty="0">
                <a:solidFill>
                  <a:schemeClr val="tx1"/>
                </a:solidFill>
              </a:rPr>
            </a:br>
            <a:r>
              <a:rPr lang="pt-BR" spc="-100" dirty="0">
                <a:solidFill>
                  <a:schemeClr val="tx1"/>
                </a:solidFill>
              </a:rPr>
              <a:t>o que vocês devem fazer? </a:t>
            </a:r>
          </a:p>
          <a:p>
            <a:endParaRPr lang="pt-BR" dirty="0"/>
          </a:p>
        </p:txBody>
      </p:sp>
      <p:pic>
        <p:nvPicPr>
          <p:cNvPr id="5" name="Picture 14" descr="Image result for question icon">
            <a:extLst>
              <a:ext uri="{FF2B5EF4-FFF2-40B4-BE49-F238E27FC236}">
                <a16:creationId xmlns:a16="http://schemas.microsoft.com/office/drawing/2014/main" xmlns="" id="{08041C37-7263-444E-9091-3098F61A9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1366" y="1630062"/>
            <a:ext cx="1581912" cy="170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42064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805"/>
            <a:ext cx="8229600" cy="858838"/>
          </a:xfrm>
        </p:spPr>
        <p:txBody>
          <a:bodyPr>
            <a:normAutofit/>
          </a:bodyPr>
          <a:lstStyle/>
          <a:p>
            <a:r>
              <a:rPr lang="pt-BR" sz="4200" dirty="0"/>
              <a:t>Quando ocorre soroconversão</a:t>
            </a:r>
          </a:p>
        </p:txBody>
      </p:sp>
      <p:sp>
        <p:nvSpPr>
          <p:cNvPr id="3" name="Content Placeholder 2"/>
          <p:cNvSpPr>
            <a:spLocks noGrp="1"/>
          </p:cNvSpPr>
          <p:nvPr>
            <p:ph sz="quarter" idx="10"/>
          </p:nvPr>
        </p:nvSpPr>
        <p:spPr>
          <a:xfrm>
            <a:off x="469557" y="1635336"/>
            <a:ext cx="8229600" cy="4889500"/>
          </a:xfrm>
        </p:spPr>
        <p:txBody>
          <a:bodyPr>
            <a:normAutofit/>
          </a:bodyPr>
          <a:lstStyle/>
          <a:p>
            <a:pPr marL="365760" lvl="0" indent="-365760">
              <a:spcBef>
                <a:spcPts val="1800"/>
              </a:spcBef>
              <a:buNone/>
            </a:pPr>
            <a:r>
              <a:rPr lang="pt-BR" sz="2400" spc="-40" dirty="0">
                <a:solidFill>
                  <a:schemeClr val="tx1"/>
                </a:solidFill>
              </a:rPr>
              <a:t>A soroconversão pode ocorrer quando:</a:t>
            </a:r>
          </a:p>
          <a:p>
            <a:pPr marL="365760" lvl="0" indent="-365760">
              <a:spcBef>
                <a:spcPts val="1800"/>
              </a:spcBef>
            </a:pPr>
            <a:r>
              <a:rPr lang="pt-BR" sz="2400" spc="-40" dirty="0">
                <a:solidFill>
                  <a:schemeClr val="tx1"/>
                </a:solidFill>
              </a:rPr>
              <a:t>O cliente tinha IAH antes de iniciar a PrEP.</a:t>
            </a:r>
          </a:p>
          <a:p>
            <a:pPr marL="365760" indent="-365760">
              <a:spcBef>
                <a:spcPts val="1800"/>
              </a:spcBef>
            </a:pPr>
            <a:r>
              <a:rPr lang="pt-BR" sz="2400" spc="-40" dirty="0">
                <a:solidFill>
                  <a:schemeClr val="tx1"/>
                </a:solidFill>
              </a:rPr>
              <a:t>O cliente tinha baixa adesão e foi exposto ao HIV. </a:t>
            </a:r>
          </a:p>
        </p:txBody>
      </p:sp>
    </p:spTree>
    <p:extLst>
      <p:ext uri="{BB962C8B-B14F-4D97-AF65-F5344CB8AC3E}">
        <p14:creationId xmlns:p14="http://schemas.microsoft.com/office/powerpoint/2010/main" val="127969866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64"/>
            <a:ext cx="8229600" cy="858838"/>
          </a:xfrm>
        </p:spPr>
        <p:txBody>
          <a:bodyPr>
            <a:normAutofit/>
          </a:bodyPr>
          <a:lstStyle/>
          <a:p>
            <a:r>
              <a:rPr lang="pt-BR" sz="4200" dirty="0"/>
              <a:t>Rastreador de Soroconversão</a:t>
            </a:r>
          </a:p>
        </p:txBody>
      </p:sp>
      <p:pic>
        <p:nvPicPr>
          <p:cNvPr id="4" name="Picture 3">
            <a:extLst>
              <a:ext uri="{FF2B5EF4-FFF2-40B4-BE49-F238E27FC236}">
                <a16:creationId xmlns:a16="http://schemas.microsoft.com/office/drawing/2014/main" xmlns="" id="{B5A99929-3B8D-4176-B646-E095BE15C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509" y="1367246"/>
            <a:ext cx="8798737" cy="53011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7411071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6966"/>
            <a:ext cx="8229600" cy="858838"/>
          </a:xfrm>
        </p:spPr>
        <p:txBody>
          <a:bodyPr>
            <a:noAutofit/>
          </a:bodyPr>
          <a:lstStyle/>
          <a:p>
            <a:pPr>
              <a:lnSpc>
                <a:spcPts val="4800"/>
              </a:lnSpc>
            </a:pPr>
            <a:r>
              <a:rPr lang="pt-BR" sz="4200" dirty="0"/>
              <a:t>Importância do Rastreador </a:t>
            </a:r>
            <a:br>
              <a:rPr lang="pt-BR" sz="4200" dirty="0"/>
            </a:br>
            <a:r>
              <a:rPr lang="pt-BR" sz="4200" dirty="0"/>
              <a:t>de Soroconversão</a:t>
            </a:r>
          </a:p>
        </p:txBody>
      </p:sp>
      <p:sp>
        <p:nvSpPr>
          <p:cNvPr id="3" name="Content Placeholder 2"/>
          <p:cNvSpPr>
            <a:spLocks noGrp="1"/>
          </p:cNvSpPr>
          <p:nvPr>
            <p:ph sz="quarter" idx="10"/>
          </p:nvPr>
        </p:nvSpPr>
        <p:spPr>
          <a:xfrm>
            <a:off x="469557" y="1624571"/>
            <a:ext cx="8229600" cy="4889500"/>
          </a:xfrm>
        </p:spPr>
        <p:txBody>
          <a:bodyPr>
            <a:noAutofit/>
          </a:bodyPr>
          <a:lstStyle/>
          <a:p>
            <a:pPr marL="365760" lvl="0" indent="-365760">
              <a:lnSpc>
                <a:spcPts val="2600"/>
              </a:lnSpc>
              <a:spcBef>
                <a:spcPts val="1800"/>
              </a:spcBef>
            </a:pPr>
            <a:r>
              <a:rPr lang="pt-BR" sz="2400" spc="-40" dirty="0">
                <a:solidFill>
                  <a:schemeClr val="tx1"/>
                </a:solidFill>
              </a:rPr>
              <a:t>O rastreador é completado durante as consultas de acompanhamento para os clientes da PrEP que soroconvertem para HIV positivo.</a:t>
            </a:r>
          </a:p>
          <a:p>
            <a:pPr marL="365760" lvl="0" indent="-365760">
              <a:lnSpc>
                <a:spcPts val="2600"/>
              </a:lnSpc>
              <a:spcBef>
                <a:spcPts val="1800"/>
              </a:spcBef>
            </a:pPr>
            <a:r>
              <a:rPr lang="pt-BR" sz="2400" spc="-40" dirty="0">
                <a:solidFill>
                  <a:schemeClr val="tx1"/>
                </a:solidFill>
              </a:rPr>
              <a:t>Documentos fonte para preencher este formulário: Registro de Cliente da PrEP e registros de TARV.</a:t>
            </a:r>
          </a:p>
          <a:p>
            <a:pPr marL="365760" lvl="0" indent="-365760">
              <a:lnSpc>
                <a:spcPts val="2600"/>
              </a:lnSpc>
              <a:spcBef>
                <a:spcPts val="1800"/>
              </a:spcBef>
            </a:pPr>
            <a:r>
              <a:rPr lang="pt-BR" sz="2400" spc="-40" dirty="0">
                <a:solidFill>
                  <a:schemeClr val="tx1"/>
                </a:solidFill>
              </a:rPr>
              <a:t>Consulte as definições de variáveis ​​e códigos conforme necessário ao preencher o rastreador.</a:t>
            </a:r>
          </a:p>
          <a:p>
            <a:pPr marL="365760" lvl="0" indent="-365760">
              <a:lnSpc>
                <a:spcPts val="2600"/>
              </a:lnSpc>
              <a:spcBef>
                <a:spcPts val="1800"/>
              </a:spcBef>
            </a:pPr>
            <a:r>
              <a:rPr lang="pt-BR" sz="2400" spc="-40" dirty="0">
                <a:solidFill>
                  <a:schemeClr val="tx1"/>
                </a:solidFill>
              </a:rPr>
              <a:t>O rastreador ajudará a garantir a vinculação e o acompanhamento adequados de clientes diagnosticados com HIV e pode facilitar a notificação de soroconversões para a vigilância.</a:t>
            </a:r>
            <a:endParaRPr lang="pt-BR" sz="2400" strike="sngStrike" spc="-40" dirty="0">
              <a:solidFill>
                <a:schemeClr val="tx1"/>
              </a:solidFill>
            </a:endParaRPr>
          </a:p>
        </p:txBody>
      </p:sp>
    </p:spTree>
    <p:extLst>
      <p:ext uri="{BB962C8B-B14F-4D97-AF65-F5344CB8AC3E}">
        <p14:creationId xmlns:p14="http://schemas.microsoft.com/office/powerpoint/2010/main" val="319214907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912"/>
            <a:ext cx="8229600" cy="858838"/>
          </a:xfrm>
        </p:spPr>
        <p:txBody>
          <a:bodyPr>
            <a:normAutofit/>
          </a:bodyPr>
          <a:lstStyle/>
          <a:p>
            <a:r>
              <a:rPr lang="pt-BR" sz="4200" dirty="0"/>
              <a:t>Pergunta</a:t>
            </a:r>
          </a:p>
        </p:txBody>
      </p:sp>
      <p:sp>
        <p:nvSpPr>
          <p:cNvPr id="3" name="Content Placeholder 2"/>
          <p:cNvSpPr>
            <a:spLocks noGrp="1"/>
          </p:cNvSpPr>
          <p:nvPr>
            <p:ph sz="quarter" idx="10"/>
          </p:nvPr>
        </p:nvSpPr>
        <p:spPr>
          <a:xfrm>
            <a:off x="914400" y="1918696"/>
            <a:ext cx="7789980" cy="4889500"/>
          </a:xfrm>
        </p:spPr>
        <p:txBody>
          <a:bodyPr/>
          <a:lstStyle/>
          <a:p>
            <a:pPr>
              <a:lnSpc>
                <a:spcPct val="110000"/>
              </a:lnSpc>
              <a:spcAft>
                <a:spcPts val="600"/>
              </a:spcAft>
              <a:tabLst>
                <a:tab pos="274320" algn="l"/>
              </a:tabLst>
            </a:pPr>
            <a:r>
              <a:rPr lang="pt-BR" spc="-100" dirty="0">
                <a:solidFill>
                  <a:schemeClr val="tx1"/>
                </a:solidFill>
              </a:rPr>
              <a:t>Como vocês podem adaptar e usar esses formulários em suas instalações?</a:t>
            </a:r>
          </a:p>
          <a:p>
            <a:endParaRPr lang="pt-BR" i="1" dirty="0">
              <a:solidFill>
                <a:srgbClr val="000000"/>
              </a:solidFill>
            </a:endParaRPr>
          </a:p>
          <a:p>
            <a:pPr marL="0" indent="0">
              <a:buNone/>
            </a:pPr>
            <a:endParaRPr lang="pt-BR" i="1" dirty="0">
              <a:solidFill>
                <a:srgbClr val="000000"/>
              </a:solidFill>
            </a:endParaRPr>
          </a:p>
        </p:txBody>
      </p:sp>
      <p:pic>
        <p:nvPicPr>
          <p:cNvPr id="6" name="Picture 14" descr="Image result for question icon">
            <a:extLst>
              <a:ext uri="{FF2B5EF4-FFF2-40B4-BE49-F238E27FC236}">
                <a16:creationId xmlns:a16="http://schemas.microsoft.com/office/drawing/2014/main" xmlns="" id="{A2997EDF-760F-474E-9222-285472E2E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3723" y="1624839"/>
            <a:ext cx="1581912" cy="170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890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
            <a:ext cx="8321040" cy="858838"/>
          </a:xfrm>
        </p:spPr>
        <p:txBody>
          <a:bodyPr>
            <a:normAutofit/>
          </a:bodyPr>
          <a:lstStyle/>
          <a:p>
            <a:r>
              <a:rPr lang="pt-BR" sz="4200" dirty="0"/>
              <a:t>Profilaxia Pós-Exposição</a:t>
            </a:r>
          </a:p>
        </p:txBody>
      </p:sp>
      <p:sp>
        <p:nvSpPr>
          <p:cNvPr id="3" name="Content Placeholder 2"/>
          <p:cNvSpPr>
            <a:spLocks noGrp="1"/>
          </p:cNvSpPr>
          <p:nvPr>
            <p:ph sz="quarter" idx="10"/>
          </p:nvPr>
        </p:nvSpPr>
        <p:spPr>
          <a:xfrm>
            <a:off x="902043" y="2030285"/>
            <a:ext cx="6116824" cy="3851532"/>
          </a:xfrm>
        </p:spPr>
        <p:txBody>
          <a:bodyPr>
            <a:normAutofit/>
          </a:bodyPr>
          <a:lstStyle/>
          <a:p>
            <a:pPr marL="0" indent="0">
              <a:lnSpc>
                <a:spcPct val="150000"/>
              </a:lnSpc>
              <a:buNone/>
            </a:pPr>
            <a:r>
              <a:rPr lang="pt-BR" sz="2400" spc="-40" dirty="0">
                <a:solidFill>
                  <a:schemeClr val="tx1"/>
                </a:solidFill>
              </a:rPr>
              <a:t>PEP é </a:t>
            </a:r>
            <a:r>
              <a:rPr lang="pt-BR" sz="2400" b="1" kern="0" spc="-40" dirty="0">
                <a:solidFill>
                  <a:schemeClr val="tx1"/>
                </a:solidFill>
              </a:rPr>
              <a:t> um tratamento antirretroviral de curto prazo para reduzir a probabilidade de infecção pelo HIV </a:t>
            </a:r>
            <a:r>
              <a:rPr lang="pt-BR" sz="2400" spc="-40" dirty="0">
                <a:solidFill>
                  <a:schemeClr val="tx1"/>
                </a:solidFill>
              </a:rPr>
              <a:t>após exposição potencial, seja ocupacional ou não ocupacional - por exemplo, por meio de relações sexuais. </a:t>
            </a:r>
          </a:p>
        </p:txBody>
      </p:sp>
      <p:sp>
        <p:nvSpPr>
          <p:cNvPr id="4"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21</a:t>
            </a:fld>
            <a:endParaRPr lang="pt-BR" dirty="0"/>
          </a:p>
        </p:txBody>
      </p:sp>
      <p:pic>
        <p:nvPicPr>
          <p:cNvPr id="6" name="Picture 5" descr="noun_Checklist_1689185_E60000.png"/>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7333278" y="1624571"/>
            <a:ext cx="1583267" cy="1583267"/>
          </a:xfrm>
          <a:prstGeom prst="rect">
            <a:avLst/>
          </a:prstGeom>
        </p:spPr>
      </p:pic>
    </p:spTree>
    <p:extLst>
      <p:ext uri="{BB962C8B-B14F-4D97-AF65-F5344CB8AC3E}">
        <p14:creationId xmlns:p14="http://schemas.microsoft.com/office/powerpoint/2010/main" val="323129225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6966"/>
            <a:ext cx="8229600" cy="858838"/>
          </a:xfrm>
        </p:spPr>
        <p:txBody>
          <a:bodyPr>
            <a:normAutofit/>
          </a:bodyPr>
          <a:lstStyle/>
          <a:p>
            <a:r>
              <a:rPr lang="pt-BR" sz="4200" dirty="0"/>
              <a:t>INTERVALO DA MANHÃ</a:t>
            </a:r>
          </a:p>
        </p:txBody>
      </p:sp>
      <p:pic>
        <p:nvPicPr>
          <p:cNvPr id="3" name="Content Placeholder 2" descr="Break clock.png"/>
          <p:cNvPicPr>
            <a:picLocks noGrp="1" noChangeAspect="1"/>
          </p:cNvPicPr>
          <p:nvPr>
            <p:ph sz="quarter" idx="10"/>
          </p:nvPr>
        </p:nvPicPr>
        <p:blipFill>
          <a:blip r:embed="rId3">
            <a:extLst>
              <a:ext uri="{28A0092B-C50C-407E-A947-70E740481C1C}">
                <a14:useLocalDpi xmlns:a14="http://schemas.microsoft.com/office/drawing/2010/main" val="0"/>
              </a:ext>
            </a:extLst>
          </a:blip>
          <a:srcRect l="-34282" r="-34282"/>
          <a:stretch>
            <a:fillRect/>
          </a:stretch>
        </p:blipFill>
        <p:spPr>
          <a:xfrm>
            <a:off x="1103039" y="2104070"/>
            <a:ext cx="6747062" cy="4008671"/>
          </a:xfrm>
        </p:spPr>
      </p:pic>
    </p:spTree>
    <p:extLst>
      <p:ext uri="{BB962C8B-B14F-4D97-AF65-F5344CB8AC3E}">
        <p14:creationId xmlns:p14="http://schemas.microsoft.com/office/powerpoint/2010/main" val="230474954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754"/>
            <a:ext cx="8229600" cy="858838"/>
          </a:xfrm>
        </p:spPr>
        <p:txBody>
          <a:bodyPr>
            <a:normAutofit fontScale="90000"/>
          </a:bodyPr>
          <a:lstStyle/>
          <a:p>
            <a:r>
              <a:rPr lang="pt-BR" sz="4200" dirty="0"/>
              <a:t>Formulário de Resumo Mensal da PrEP</a:t>
            </a:r>
          </a:p>
        </p:txBody>
      </p:sp>
      <p:pic>
        <p:nvPicPr>
          <p:cNvPr id="7" name="Picture 6">
            <a:extLst>
              <a:ext uri="{FF2B5EF4-FFF2-40B4-BE49-F238E27FC236}">
                <a16:creationId xmlns:a16="http://schemas.microsoft.com/office/drawing/2014/main" xmlns="" id="{ADB7E9AA-E3E3-464C-A5BC-46392D38F8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427" y="1541012"/>
            <a:ext cx="6772283" cy="508151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914507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741"/>
            <a:ext cx="8229600" cy="914400"/>
          </a:xfrm>
        </p:spPr>
        <p:txBody>
          <a:bodyPr>
            <a:normAutofit fontScale="90000"/>
          </a:bodyPr>
          <a:lstStyle/>
          <a:p>
            <a:r>
              <a:rPr lang="pt-BR" sz="4200" dirty="0"/>
              <a:t>Formulário de Resumo Mensal da PrEP </a:t>
            </a:r>
            <a:r>
              <a:rPr dirty="0"/>
              <a:t/>
            </a:r>
            <a:br>
              <a:rPr dirty="0"/>
            </a:br>
            <a:r>
              <a:rPr lang="pt-BR" sz="2400" b="0" i="1" dirty="0">
                <a:latin typeface="Garamond" panose="02020404030301010803" pitchFamily="18" charset="0"/>
              </a:rPr>
              <a:t>(continuação)</a:t>
            </a:r>
            <a:endParaRPr lang="pt-BR" sz="2400" dirty="0"/>
          </a:p>
        </p:txBody>
      </p:sp>
      <p:sp>
        <p:nvSpPr>
          <p:cNvPr id="3" name="Content Placeholder 2"/>
          <p:cNvSpPr>
            <a:spLocks noGrp="1"/>
          </p:cNvSpPr>
          <p:nvPr>
            <p:ph sz="quarter" idx="10"/>
          </p:nvPr>
        </p:nvSpPr>
        <p:spPr>
          <a:xfrm>
            <a:off x="469557" y="1624571"/>
            <a:ext cx="8229600" cy="4889500"/>
          </a:xfrm>
        </p:spPr>
        <p:txBody>
          <a:bodyPr>
            <a:normAutofit/>
          </a:bodyPr>
          <a:lstStyle/>
          <a:p>
            <a:pPr marL="365760" indent="-365760">
              <a:lnSpc>
                <a:spcPts val="2600"/>
              </a:lnSpc>
              <a:spcBef>
                <a:spcPts val="1800"/>
              </a:spcBef>
            </a:pPr>
            <a:r>
              <a:rPr lang="pt-BR" sz="2400" spc="-40" dirty="0">
                <a:solidFill>
                  <a:schemeClr val="tx1"/>
                </a:solidFill>
              </a:rPr>
              <a:t>Idealmente, todos os dados de todos os pontos de teste de HIV referentes à PrEP dentro de uma instalação devem ser combinados e relatados aqui. </a:t>
            </a:r>
          </a:p>
          <a:p>
            <a:pPr marL="365760" lvl="0" indent="-365760">
              <a:lnSpc>
                <a:spcPts val="2600"/>
              </a:lnSpc>
              <a:spcBef>
                <a:spcPts val="1800"/>
              </a:spcBef>
            </a:pPr>
            <a:r>
              <a:rPr lang="pt-BR" sz="2400" spc="-40" dirty="0">
                <a:solidFill>
                  <a:schemeClr val="tx1"/>
                </a:solidFill>
              </a:rPr>
              <a:t>O número de clientes que testam HIV-negativo é o “denominador” para avaliar a cobertura de quem é elegível para triagem da </a:t>
            </a:r>
            <a:r>
              <a:rPr lang="pt-BR" sz="2400" spc="-40" dirty="0" err="1">
                <a:solidFill>
                  <a:schemeClr val="tx1"/>
                </a:solidFill>
              </a:rPr>
              <a:t>PrEP.</a:t>
            </a:r>
            <a:r>
              <a:rPr lang="pt-BR" sz="2400" spc="-40" dirty="0">
                <a:solidFill>
                  <a:schemeClr val="tx1"/>
                </a:solidFill>
              </a:rPr>
              <a:t> A tabela de dados para o teste de HIV e resultados deve ser retirada dos registros dos </a:t>
            </a:r>
            <a:r>
              <a:rPr lang="pt-BR" sz="2400" spc="-40" dirty="0" smtClean="0">
                <a:solidFill>
                  <a:schemeClr val="tx1"/>
                </a:solidFill>
              </a:rPr>
              <a:t>Centros de </a:t>
            </a:r>
            <a:r>
              <a:rPr lang="pt-BR" sz="2400" spc="-40" dirty="0" err="1" smtClean="0">
                <a:solidFill>
                  <a:schemeClr val="tx1"/>
                </a:solidFill>
              </a:rPr>
              <a:t>Testagem</a:t>
            </a:r>
            <a:r>
              <a:rPr lang="pt-BR" sz="2400" spc="-40" dirty="0" smtClean="0">
                <a:solidFill>
                  <a:schemeClr val="tx1"/>
                </a:solidFill>
              </a:rPr>
              <a:t> e Aconselhamento da </a:t>
            </a:r>
            <a:r>
              <a:rPr lang="pt-BR" sz="2400" spc="-40" dirty="0">
                <a:solidFill>
                  <a:schemeClr val="tx1"/>
                </a:solidFill>
              </a:rPr>
              <a:t>clínica. </a:t>
            </a:r>
          </a:p>
          <a:p>
            <a:pPr marL="365760" lvl="0" indent="-365760">
              <a:lnSpc>
                <a:spcPts val="2600"/>
              </a:lnSpc>
              <a:spcBef>
                <a:spcPts val="1800"/>
              </a:spcBef>
            </a:pPr>
            <a:r>
              <a:rPr lang="pt-BR" sz="2400" spc="-40" dirty="0">
                <a:solidFill>
                  <a:schemeClr val="tx1"/>
                </a:solidFill>
              </a:rPr>
              <a:t>Documentos fonte para preencher este formulário: Use o Registro de Triagem da PrEP e o Registro de Cliente da </a:t>
            </a:r>
            <a:r>
              <a:rPr lang="pt-BR" sz="2400" spc="-40" dirty="0" err="1">
                <a:solidFill>
                  <a:schemeClr val="tx1"/>
                </a:solidFill>
              </a:rPr>
              <a:t>PrEP.</a:t>
            </a:r>
            <a:endParaRPr lang="pt-BR" sz="2400" spc="-40" dirty="0">
              <a:solidFill>
                <a:schemeClr val="tx1"/>
              </a:solidFill>
            </a:endParaRPr>
          </a:p>
          <a:p>
            <a:pPr marL="365760" lvl="0" indent="-365760">
              <a:lnSpc>
                <a:spcPts val="2600"/>
              </a:lnSpc>
              <a:spcBef>
                <a:spcPts val="1800"/>
              </a:spcBef>
            </a:pPr>
            <a:r>
              <a:rPr lang="pt-BR" sz="2400" spc="-40" dirty="0">
                <a:solidFill>
                  <a:schemeClr val="tx1"/>
                </a:solidFill>
              </a:rPr>
              <a:t>Vamos revisar o formulário seção por seção.</a:t>
            </a:r>
          </a:p>
          <a:p>
            <a:endParaRPr lang="pt-BR" dirty="0"/>
          </a:p>
        </p:txBody>
      </p:sp>
    </p:spTree>
    <p:extLst>
      <p:ext uri="{BB962C8B-B14F-4D97-AF65-F5344CB8AC3E}">
        <p14:creationId xmlns:p14="http://schemas.microsoft.com/office/powerpoint/2010/main" val="231179050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215219"/>
            <a:ext cx="8229600" cy="858838"/>
          </a:xfrm>
        </p:spPr>
        <p:txBody>
          <a:bodyPr>
            <a:noAutofit/>
          </a:bodyPr>
          <a:lstStyle/>
          <a:p>
            <a:pPr>
              <a:lnSpc>
                <a:spcPts val="4800"/>
              </a:lnSpc>
            </a:pPr>
            <a:r>
              <a:rPr lang="pt-BR" sz="4000" dirty="0"/>
              <a:t>Prática: </a:t>
            </a:r>
            <a:r>
              <a:rPr sz="4000" dirty="0"/>
              <a:t/>
            </a:r>
            <a:br>
              <a:rPr sz="4000" dirty="0"/>
            </a:br>
            <a:r>
              <a:rPr lang="pt-BR" sz="4000" dirty="0"/>
              <a:t>Formulário de Resumo Mensal da PrEP</a:t>
            </a:r>
          </a:p>
        </p:txBody>
      </p:sp>
      <p:sp>
        <p:nvSpPr>
          <p:cNvPr id="3" name="Content Placeholder 2"/>
          <p:cNvSpPr>
            <a:spLocks noGrp="1"/>
          </p:cNvSpPr>
          <p:nvPr>
            <p:ph sz="quarter" idx="10"/>
          </p:nvPr>
        </p:nvSpPr>
        <p:spPr>
          <a:xfrm>
            <a:off x="469556" y="1619500"/>
            <a:ext cx="8229599" cy="4889500"/>
          </a:xfrm>
        </p:spPr>
        <p:txBody>
          <a:bodyPr>
            <a:normAutofit/>
          </a:bodyPr>
          <a:lstStyle/>
          <a:p>
            <a:pPr marL="365760" lvl="0" indent="-365760">
              <a:lnSpc>
                <a:spcPts val="2600"/>
              </a:lnSpc>
              <a:spcBef>
                <a:spcPts val="1800"/>
              </a:spcBef>
            </a:pPr>
            <a:r>
              <a:rPr lang="pt-BR" sz="2400" spc="-40" dirty="0">
                <a:solidFill>
                  <a:schemeClr val="tx1"/>
                </a:solidFill>
              </a:rPr>
              <a:t>Os dados de amostra do Formulário de Resumo Mensal </a:t>
            </a:r>
            <a:br>
              <a:rPr lang="pt-BR" sz="2400" spc="-40" dirty="0">
                <a:solidFill>
                  <a:schemeClr val="tx1"/>
                </a:solidFill>
              </a:rPr>
            </a:br>
            <a:r>
              <a:rPr lang="pt-BR" sz="2400" spc="-40" dirty="0">
                <a:solidFill>
                  <a:schemeClr val="tx1"/>
                </a:solidFill>
              </a:rPr>
              <a:t>da PrEP está em seus manuais.</a:t>
            </a:r>
          </a:p>
          <a:p>
            <a:pPr marL="365760" lvl="0" indent="-365760">
              <a:lnSpc>
                <a:spcPts val="2600"/>
              </a:lnSpc>
              <a:spcBef>
                <a:spcPts val="1800"/>
              </a:spcBef>
            </a:pPr>
            <a:r>
              <a:rPr lang="pt-BR" sz="2400" spc="-40" dirty="0">
                <a:solidFill>
                  <a:schemeClr val="tx1"/>
                </a:solidFill>
              </a:rPr>
              <a:t>Com seu grupo, preencham o Formulário de Resumo </a:t>
            </a:r>
            <a:br>
              <a:rPr lang="pt-BR" sz="2400" spc="-40" dirty="0">
                <a:solidFill>
                  <a:schemeClr val="tx1"/>
                </a:solidFill>
              </a:rPr>
            </a:br>
            <a:r>
              <a:rPr lang="pt-BR" sz="2400" spc="-40" dirty="0">
                <a:solidFill>
                  <a:schemeClr val="tx1"/>
                </a:solidFill>
              </a:rPr>
              <a:t>Mensal da PrEP usando esses dados. </a:t>
            </a:r>
          </a:p>
          <a:p>
            <a:pPr marL="365760" lvl="0" indent="-365760">
              <a:lnSpc>
                <a:spcPts val="2600"/>
              </a:lnSpc>
              <a:spcBef>
                <a:spcPts val="1800"/>
              </a:spcBef>
            </a:pPr>
            <a:r>
              <a:rPr lang="pt-BR" sz="2400" spc="-40" dirty="0">
                <a:solidFill>
                  <a:schemeClr val="tx1"/>
                </a:solidFill>
              </a:rPr>
              <a:t>Discutam em grupo como preencher cada seção. </a:t>
            </a:r>
          </a:p>
          <a:p>
            <a:pPr marL="365760" lvl="0" indent="-365760">
              <a:lnSpc>
                <a:spcPts val="2600"/>
              </a:lnSpc>
              <a:spcBef>
                <a:spcPts val="1800"/>
              </a:spcBef>
            </a:pPr>
            <a:r>
              <a:rPr lang="pt-BR" sz="2400" spc="-40" dirty="0">
                <a:solidFill>
                  <a:schemeClr val="tx1"/>
                </a:solidFill>
              </a:rPr>
              <a:t>Em seguida, cada participante deve preencher seu próprio formulário. </a:t>
            </a:r>
          </a:p>
          <a:p>
            <a:pPr marL="365760" lvl="0" indent="-365760">
              <a:lnSpc>
                <a:spcPct val="110000"/>
              </a:lnSpc>
              <a:spcBef>
                <a:spcPts val="1800"/>
              </a:spcBef>
            </a:pPr>
            <a:r>
              <a:rPr lang="pt-BR" sz="2400" i="1" spc="-40" dirty="0">
                <a:solidFill>
                  <a:srgbClr val="000000"/>
                </a:solidFill>
              </a:rPr>
              <a:t>Vocês terão 15 minutos para trabalhar.</a:t>
            </a:r>
          </a:p>
          <a:p>
            <a:endParaRPr lang="pt-BR" dirty="0"/>
          </a:p>
        </p:txBody>
      </p:sp>
      <p:pic>
        <p:nvPicPr>
          <p:cNvPr id="4" name="Picture 3" descr="noun_people group_1150872_000000.png"/>
          <p:cNvPicPr>
            <a:picLocks noChangeAspect="1"/>
          </p:cNvPicPr>
          <p:nvPr/>
        </p:nvPicPr>
        <p:blipFill>
          <a:blip r:embed="rId3">
            <a:alphaModFix amt="35000"/>
            <a:duotone>
              <a:schemeClr val="accent5">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7302618" y="1543072"/>
            <a:ext cx="1710267" cy="1710267"/>
          </a:xfrm>
          <a:prstGeom prst="rect">
            <a:avLst/>
          </a:prstGeom>
        </p:spPr>
      </p:pic>
    </p:spTree>
    <p:extLst>
      <p:ext uri="{BB962C8B-B14F-4D97-AF65-F5344CB8AC3E}">
        <p14:creationId xmlns:p14="http://schemas.microsoft.com/office/powerpoint/2010/main" val="134318582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64"/>
            <a:ext cx="8229600" cy="858838"/>
          </a:xfrm>
        </p:spPr>
        <p:txBody>
          <a:bodyPr>
            <a:normAutofit fontScale="90000"/>
          </a:bodyPr>
          <a:lstStyle/>
          <a:p>
            <a:r>
              <a:rPr lang="pt-BR" sz="4200" dirty="0"/>
              <a:t>Relatório de Coorte Trimestral da PrEP</a:t>
            </a:r>
          </a:p>
        </p:txBody>
      </p:sp>
      <p:pic>
        <p:nvPicPr>
          <p:cNvPr id="7" name="Picture 6">
            <a:extLst>
              <a:ext uri="{FF2B5EF4-FFF2-40B4-BE49-F238E27FC236}">
                <a16:creationId xmlns:a16="http://schemas.microsoft.com/office/drawing/2014/main" xmlns="" id="{F3A00DA5-1D38-4205-8C21-C31B80EB16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275" y="1640587"/>
            <a:ext cx="8132968" cy="47894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5267316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4094"/>
            <a:ext cx="8229600" cy="914400"/>
          </a:xfrm>
        </p:spPr>
        <p:txBody>
          <a:bodyPr>
            <a:normAutofit fontScale="90000"/>
          </a:bodyPr>
          <a:lstStyle/>
          <a:p>
            <a:r>
              <a:rPr lang="pt-BR" sz="4200" dirty="0"/>
              <a:t>Relatório de Coorte Trimestral da PrEP</a:t>
            </a:r>
            <a:r>
              <a:rPr dirty="0"/>
              <a:t/>
            </a:r>
            <a:br>
              <a:rPr dirty="0"/>
            </a:br>
            <a:r>
              <a:rPr lang="pt-BR" sz="2400" b="0" i="1" dirty="0">
                <a:latin typeface="Garamond" panose="02020404030301010803" pitchFamily="18" charset="0"/>
              </a:rPr>
              <a:t>(continuação)</a:t>
            </a:r>
            <a:endParaRPr lang="pt-BR" sz="4200" dirty="0"/>
          </a:p>
        </p:txBody>
      </p:sp>
      <p:sp>
        <p:nvSpPr>
          <p:cNvPr id="3" name="Content Placeholder 2"/>
          <p:cNvSpPr>
            <a:spLocks noGrp="1"/>
          </p:cNvSpPr>
          <p:nvPr>
            <p:ph sz="quarter" idx="10"/>
          </p:nvPr>
        </p:nvSpPr>
        <p:spPr>
          <a:xfrm>
            <a:off x="469557" y="1624730"/>
            <a:ext cx="8229600" cy="4639147"/>
          </a:xfrm>
        </p:spPr>
        <p:txBody>
          <a:bodyPr>
            <a:normAutofit/>
          </a:bodyPr>
          <a:lstStyle/>
          <a:p>
            <a:pPr marL="365760" lvl="0" indent="-365760">
              <a:lnSpc>
                <a:spcPts val="2600"/>
              </a:lnSpc>
              <a:spcBef>
                <a:spcPts val="1800"/>
              </a:spcBef>
            </a:pPr>
            <a:r>
              <a:rPr lang="pt-BR" sz="2400" spc="-40" dirty="0">
                <a:solidFill>
                  <a:schemeClr val="tx1"/>
                </a:solidFill>
              </a:rPr>
              <a:t>Este formulário é usado para coletar e rastrear dados por trimestre e coorte de </a:t>
            </a:r>
            <a:r>
              <a:rPr lang="pt-BR" sz="2400" spc="-40" dirty="0" err="1">
                <a:solidFill>
                  <a:schemeClr val="tx1"/>
                </a:solidFill>
              </a:rPr>
              <a:t>PrEP.</a:t>
            </a:r>
            <a:endParaRPr lang="pt-BR" sz="2400" spc="-40" dirty="0">
              <a:solidFill>
                <a:schemeClr val="tx1"/>
              </a:solidFill>
            </a:endParaRPr>
          </a:p>
          <a:p>
            <a:pPr marL="365760" indent="-365760">
              <a:lnSpc>
                <a:spcPts val="2600"/>
              </a:lnSpc>
              <a:spcBef>
                <a:spcPts val="1800"/>
              </a:spcBef>
            </a:pPr>
            <a:r>
              <a:rPr lang="pt-BR" sz="2400" spc="-40" dirty="0">
                <a:solidFill>
                  <a:schemeClr val="tx1"/>
                </a:solidFill>
              </a:rPr>
              <a:t>Fonte para preencher este documento: Use o Registro de Cliente </a:t>
            </a:r>
            <a:br>
              <a:rPr lang="pt-BR" sz="2400" spc="-40" dirty="0">
                <a:solidFill>
                  <a:schemeClr val="tx1"/>
                </a:solidFill>
              </a:rPr>
            </a:br>
            <a:r>
              <a:rPr lang="pt-BR" sz="2400" spc="-40" dirty="0">
                <a:solidFill>
                  <a:schemeClr val="tx1"/>
                </a:solidFill>
              </a:rPr>
              <a:t>da </a:t>
            </a:r>
            <a:r>
              <a:rPr lang="pt-BR" sz="2400" spc="-40" dirty="0" err="1">
                <a:solidFill>
                  <a:schemeClr val="tx1"/>
                </a:solidFill>
              </a:rPr>
              <a:t>PrEP.</a:t>
            </a:r>
            <a:r>
              <a:rPr lang="pt-BR" sz="2400" spc="-40" dirty="0">
                <a:solidFill>
                  <a:schemeClr val="tx1"/>
                </a:solidFill>
              </a:rPr>
              <a:t> </a:t>
            </a:r>
          </a:p>
          <a:p>
            <a:pPr marL="365760" lvl="0" indent="-365760">
              <a:lnSpc>
                <a:spcPts val="2600"/>
              </a:lnSpc>
              <a:spcBef>
                <a:spcPts val="1800"/>
              </a:spcBef>
            </a:pPr>
            <a:r>
              <a:rPr lang="pt-BR" sz="2400" spc="-40" dirty="0">
                <a:solidFill>
                  <a:schemeClr val="tx1"/>
                </a:solidFill>
              </a:rPr>
              <a:t>Vamos revisar o formulário seção por seção.</a:t>
            </a:r>
          </a:p>
        </p:txBody>
      </p:sp>
    </p:spTree>
    <p:extLst>
      <p:ext uri="{BB962C8B-B14F-4D97-AF65-F5344CB8AC3E}">
        <p14:creationId xmlns:p14="http://schemas.microsoft.com/office/powerpoint/2010/main" val="72204212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8978"/>
            <a:ext cx="8229600" cy="858838"/>
          </a:xfrm>
        </p:spPr>
        <p:txBody>
          <a:bodyPr>
            <a:noAutofit/>
          </a:bodyPr>
          <a:lstStyle/>
          <a:p>
            <a:pPr>
              <a:lnSpc>
                <a:spcPts val="4800"/>
              </a:lnSpc>
            </a:pPr>
            <a:r>
              <a:rPr lang="pt-BR" sz="4000" dirty="0"/>
              <a:t>Prática: </a:t>
            </a:r>
            <a:r>
              <a:rPr sz="4000" dirty="0"/>
              <a:t/>
            </a:r>
            <a:br>
              <a:rPr sz="4000" dirty="0"/>
            </a:br>
            <a:r>
              <a:rPr lang="pt-BR" sz="4000" dirty="0"/>
              <a:t>Relatório de Coorte Trimestral da PrEP</a:t>
            </a:r>
          </a:p>
        </p:txBody>
      </p:sp>
      <p:sp>
        <p:nvSpPr>
          <p:cNvPr id="3" name="Content Placeholder 2"/>
          <p:cNvSpPr>
            <a:spLocks noGrp="1"/>
          </p:cNvSpPr>
          <p:nvPr>
            <p:ph sz="quarter" idx="10"/>
          </p:nvPr>
        </p:nvSpPr>
        <p:spPr>
          <a:xfrm>
            <a:off x="469556" y="1619681"/>
            <a:ext cx="8340811" cy="4889500"/>
          </a:xfrm>
        </p:spPr>
        <p:txBody>
          <a:bodyPr>
            <a:noAutofit/>
          </a:bodyPr>
          <a:lstStyle/>
          <a:p>
            <a:pPr marL="365760" lvl="0" indent="-365760">
              <a:lnSpc>
                <a:spcPts val="2600"/>
              </a:lnSpc>
              <a:spcBef>
                <a:spcPts val="1800"/>
              </a:spcBef>
            </a:pPr>
            <a:r>
              <a:rPr lang="pt-BR" sz="2400" spc="-40" dirty="0">
                <a:solidFill>
                  <a:schemeClr val="tx1"/>
                </a:solidFill>
              </a:rPr>
              <a:t>As instruções para o Relatório de Coorte Trimestral </a:t>
            </a:r>
            <a:br>
              <a:rPr lang="pt-BR" sz="2400" spc="-40" dirty="0">
                <a:solidFill>
                  <a:schemeClr val="tx1"/>
                </a:solidFill>
              </a:rPr>
            </a:br>
            <a:r>
              <a:rPr lang="pt-BR" sz="2400" spc="-40" dirty="0">
                <a:solidFill>
                  <a:schemeClr val="tx1"/>
                </a:solidFill>
              </a:rPr>
              <a:t>da PrEP estão em seus manuais.</a:t>
            </a:r>
          </a:p>
          <a:p>
            <a:pPr marL="365760" lvl="0" indent="-365760">
              <a:lnSpc>
                <a:spcPts val="2600"/>
              </a:lnSpc>
              <a:spcBef>
                <a:spcPts val="1800"/>
              </a:spcBef>
            </a:pPr>
            <a:r>
              <a:rPr lang="pt-BR" sz="2400" spc="-40" dirty="0">
                <a:solidFill>
                  <a:schemeClr val="tx1"/>
                </a:solidFill>
              </a:rPr>
              <a:t>Com seu grupo, preencham o Relatório de Coorte </a:t>
            </a:r>
            <a:br>
              <a:rPr lang="pt-BR" sz="2400" spc="-40" dirty="0">
                <a:solidFill>
                  <a:schemeClr val="tx1"/>
                </a:solidFill>
              </a:rPr>
            </a:br>
            <a:r>
              <a:rPr lang="pt-BR" sz="2400" spc="-40" dirty="0">
                <a:solidFill>
                  <a:schemeClr val="tx1"/>
                </a:solidFill>
              </a:rPr>
              <a:t>Trimestral da PrEP usando essas informações. </a:t>
            </a:r>
          </a:p>
          <a:p>
            <a:pPr marL="365760" lvl="0" indent="-365760">
              <a:lnSpc>
                <a:spcPts val="2600"/>
              </a:lnSpc>
              <a:spcBef>
                <a:spcPts val="1800"/>
              </a:spcBef>
            </a:pPr>
            <a:r>
              <a:rPr lang="pt-BR" sz="2400" spc="-40" dirty="0">
                <a:solidFill>
                  <a:schemeClr val="tx1"/>
                </a:solidFill>
              </a:rPr>
              <a:t>Discutam em grupo como preencher cada seção. </a:t>
            </a:r>
          </a:p>
          <a:p>
            <a:pPr marL="365760" lvl="0" indent="-365760">
              <a:lnSpc>
                <a:spcPts val="2600"/>
              </a:lnSpc>
              <a:spcBef>
                <a:spcPts val="1800"/>
              </a:spcBef>
            </a:pPr>
            <a:r>
              <a:rPr lang="pt-BR" sz="2400" spc="-40" dirty="0">
                <a:solidFill>
                  <a:schemeClr val="tx1"/>
                </a:solidFill>
              </a:rPr>
              <a:t>Então cada participante deve preencher seu próprio formulário. </a:t>
            </a:r>
          </a:p>
          <a:p>
            <a:pPr marL="365760" lvl="0" indent="-365760">
              <a:lnSpc>
                <a:spcPts val="2600"/>
              </a:lnSpc>
              <a:spcBef>
                <a:spcPts val="1800"/>
              </a:spcBef>
            </a:pPr>
            <a:r>
              <a:rPr lang="pt-BR" sz="2400" i="1" spc="-40" dirty="0">
                <a:solidFill>
                  <a:schemeClr val="tx1"/>
                </a:solidFill>
              </a:rPr>
              <a:t>Vocês terão 15 minutos para trabalhar.</a:t>
            </a:r>
          </a:p>
        </p:txBody>
      </p:sp>
      <p:pic>
        <p:nvPicPr>
          <p:cNvPr id="4" name="Picture 3" descr="noun_people group_1150872_000000.png"/>
          <p:cNvPicPr>
            <a:picLocks noChangeAspect="1"/>
          </p:cNvPicPr>
          <p:nvPr/>
        </p:nvPicPr>
        <p:blipFill>
          <a:blip r:embed="rId3">
            <a:alphaModFix amt="35000"/>
            <a:duotone>
              <a:schemeClr val="accent5">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7302618" y="1555429"/>
            <a:ext cx="1710267" cy="1710267"/>
          </a:xfrm>
          <a:prstGeom prst="rect">
            <a:avLst/>
          </a:prstGeom>
        </p:spPr>
      </p:pic>
    </p:spTree>
    <p:extLst>
      <p:ext uri="{BB962C8B-B14F-4D97-AF65-F5344CB8AC3E}">
        <p14:creationId xmlns:p14="http://schemas.microsoft.com/office/powerpoint/2010/main" val="267135981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1080"/>
            <a:ext cx="8229600" cy="858838"/>
          </a:xfrm>
        </p:spPr>
        <p:txBody>
          <a:bodyPr>
            <a:normAutofit/>
          </a:bodyPr>
          <a:lstStyle/>
          <a:p>
            <a:r>
              <a:rPr lang="pt-BR" sz="4200" dirty="0"/>
              <a:t>Pergunta</a:t>
            </a:r>
          </a:p>
        </p:txBody>
      </p:sp>
      <p:sp>
        <p:nvSpPr>
          <p:cNvPr id="3" name="Content Placeholder 2"/>
          <p:cNvSpPr>
            <a:spLocks noGrp="1"/>
          </p:cNvSpPr>
          <p:nvPr>
            <p:ph sz="quarter" idx="10"/>
          </p:nvPr>
        </p:nvSpPr>
        <p:spPr>
          <a:xfrm>
            <a:off x="889685" y="1901026"/>
            <a:ext cx="7797117" cy="4889500"/>
          </a:xfrm>
        </p:spPr>
        <p:txBody>
          <a:bodyPr/>
          <a:lstStyle/>
          <a:p>
            <a:pPr>
              <a:lnSpc>
                <a:spcPct val="110000"/>
              </a:lnSpc>
              <a:spcAft>
                <a:spcPts val="600"/>
              </a:spcAft>
              <a:tabLst>
                <a:tab pos="274320" algn="l"/>
              </a:tabLst>
            </a:pPr>
            <a:r>
              <a:rPr lang="pt-BR" sz="3000" spc="-100" dirty="0">
                <a:solidFill>
                  <a:schemeClr val="tx1"/>
                </a:solidFill>
              </a:rPr>
              <a:t>Como vocês podem adaptar e usar esses </a:t>
            </a:r>
            <a:br>
              <a:rPr lang="pt-BR" sz="3000" spc="-100" dirty="0">
                <a:solidFill>
                  <a:schemeClr val="tx1"/>
                </a:solidFill>
              </a:rPr>
            </a:br>
            <a:r>
              <a:rPr lang="pt-BR" sz="3000" spc="-100" dirty="0">
                <a:solidFill>
                  <a:schemeClr val="tx1"/>
                </a:solidFill>
              </a:rPr>
              <a:t>formulários de M&amp;A em suas instalações?</a:t>
            </a:r>
          </a:p>
          <a:p>
            <a:endParaRPr lang="pt-BR" i="1" dirty="0">
              <a:solidFill>
                <a:srgbClr val="000000"/>
              </a:solidFill>
            </a:endParaRPr>
          </a:p>
          <a:p>
            <a:pPr marL="0" indent="0">
              <a:buNone/>
            </a:pPr>
            <a:endParaRPr lang="pt-BR" i="1" dirty="0">
              <a:solidFill>
                <a:srgbClr val="000000"/>
              </a:solidFill>
            </a:endParaRPr>
          </a:p>
        </p:txBody>
      </p:sp>
      <p:pic>
        <p:nvPicPr>
          <p:cNvPr id="6" name="Picture 14" descr="Image result for question icon">
            <a:extLst>
              <a:ext uri="{FF2B5EF4-FFF2-40B4-BE49-F238E27FC236}">
                <a16:creationId xmlns:a16="http://schemas.microsoft.com/office/drawing/2014/main" xmlns="" id="{D53E2A0E-8E1C-495F-970A-36AD154D4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0852" y="1624837"/>
            <a:ext cx="1581912" cy="170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45239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019"/>
            <a:ext cx="8229600" cy="858838"/>
          </a:xfrm>
        </p:spPr>
        <p:txBody>
          <a:bodyPr>
            <a:normAutofit/>
          </a:bodyPr>
          <a:lstStyle/>
          <a:p>
            <a:r>
              <a:rPr lang="pt-BR" sz="4200" dirty="0"/>
              <a:t>ALMOÇO</a:t>
            </a:r>
          </a:p>
        </p:txBody>
      </p:sp>
      <p:pic>
        <p:nvPicPr>
          <p:cNvPr id="8" name="Content Placeholder 7" descr="icons_Artboard 14 copy.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34291" r="-34291"/>
          <a:stretch/>
        </p:blipFill>
        <p:spPr>
          <a:xfrm>
            <a:off x="1050564" y="1630521"/>
            <a:ext cx="7174466" cy="4262607"/>
          </a:xfrm>
          <a:prstGeom prst="rect">
            <a:avLst/>
          </a:prstGeom>
        </p:spPr>
      </p:pic>
    </p:spTree>
    <p:extLst>
      <p:ext uri="{BB962C8B-B14F-4D97-AF65-F5344CB8AC3E}">
        <p14:creationId xmlns:p14="http://schemas.microsoft.com/office/powerpoint/2010/main" val="281729337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6991"/>
            <a:ext cx="8229600" cy="858838"/>
          </a:xfrm>
        </p:spPr>
        <p:txBody>
          <a:bodyPr>
            <a:normAutofit/>
          </a:bodyPr>
          <a:lstStyle/>
          <a:p>
            <a:r>
              <a:rPr lang="pt-BR" sz="4200" dirty="0"/>
              <a:t>Pergunta</a:t>
            </a:r>
          </a:p>
        </p:txBody>
      </p:sp>
      <p:sp>
        <p:nvSpPr>
          <p:cNvPr id="3" name="Content Placeholder 2"/>
          <p:cNvSpPr>
            <a:spLocks noGrp="1"/>
          </p:cNvSpPr>
          <p:nvPr>
            <p:ph sz="quarter" idx="10"/>
          </p:nvPr>
        </p:nvSpPr>
        <p:spPr>
          <a:xfrm>
            <a:off x="902042" y="1617970"/>
            <a:ext cx="7784757" cy="4889500"/>
          </a:xfrm>
        </p:spPr>
        <p:txBody>
          <a:bodyPr/>
          <a:lstStyle/>
          <a:p>
            <a:pPr lvl="0">
              <a:lnSpc>
                <a:spcPct val="110000"/>
              </a:lnSpc>
              <a:spcAft>
                <a:spcPts val="600"/>
              </a:spcAft>
              <a:tabLst>
                <a:tab pos="274320" algn="l"/>
              </a:tabLst>
            </a:pPr>
            <a:r>
              <a:rPr lang="pt-BR" spc="-100" dirty="0">
                <a:solidFill>
                  <a:schemeClr val="tx1"/>
                </a:solidFill>
              </a:rPr>
              <a:t>Quais são os possíveis pontos de </a:t>
            </a:r>
            <a:br>
              <a:rPr lang="pt-BR" spc="-100" dirty="0">
                <a:solidFill>
                  <a:schemeClr val="tx1"/>
                </a:solidFill>
              </a:rPr>
            </a:br>
            <a:r>
              <a:rPr lang="pt-BR" spc="-100" dirty="0">
                <a:solidFill>
                  <a:schemeClr val="tx1"/>
                </a:solidFill>
              </a:rPr>
              <a:t>entrada ou maneiras pelas quais um </a:t>
            </a:r>
            <a:br>
              <a:rPr lang="pt-BR" spc="-100" dirty="0">
                <a:solidFill>
                  <a:schemeClr val="tx1"/>
                </a:solidFill>
              </a:rPr>
            </a:br>
            <a:r>
              <a:rPr lang="pt-BR" spc="-100" dirty="0">
                <a:solidFill>
                  <a:schemeClr val="tx1"/>
                </a:solidFill>
              </a:rPr>
              <a:t>cliente pode ser encaminhado </a:t>
            </a:r>
            <a:br>
              <a:rPr lang="pt-BR" spc="-100" dirty="0">
                <a:solidFill>
                  <a:schemeClr val="tx1"/>
                </a:solidFill>
              </a:rPr>
            </a:br>
            <a:r>
              <a:rPr lang="pt-BR" spc="-100" dirty="0">
                <a:solidFill>
                  <a:schemeClr val="tx1"/>
                </a:solidFill>
              </a:rPr>
              <a:t>ou apresentado à PrEP?</a:t>
            </a:r>
          </a:p>
          <a:p>
            <a:endParaRPr lang="pt-BR" dirty="0"/>
          </a:p>
        </p:txBody>
      </p:sp>
      <p:pic>
        <p:nvPicPr>
          <p:cNvPr id="6" name="Picture 14" descr="Image result for question icon">
            <a:extLst>
              <a:ext uri="{FF2B5EF4-FFF2-40B4-BE49-F238E27FC236}">
                <a16:creationId xmlns:a16="http://schemas.microsoft.com/office/drawing/2014/main" xmlns="" id="{F6349CAF-9F4B-4138-8437-F9DF01CCD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4202" y="1622694"/>
            <a:ext cx="1581912" cy="170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0956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1" y="207235"/>
            <a:ext cx="8321040" cy="858838"/>
          </a:xfrm>
        </p:spPr>
        <p:txBody>
          <a:bodyPr>
            <a:normAutofit/>
          </a:bodyPr>
          <a:lstStyle/>
          <a:p>
            <a:r>
              <a:rPr lang="pt-BR" sz="4200" dirty="0"/>
              <a:t>Perguntas</a:t>
            </a:r>
          </a:p>
        </p:txBody>
      </p:sp>
      <p:sp>
        <p:nvSpPr>
          <p:cNvPr id="3" name="Content Placeholder 2"/>
          <p:cNvSpPr>
            <a:spLocks noGrp="1"/>
          </p:cNvSpPr>
          <p:nvPr>
            <p:ph sz="quarter" idx="10"/>
          </p:nvPr>
        </p:nvSpPr>
        <p:spPr>
          <a:xfrm>
            <a:off x="939113" y="1908272"/>
            <a:ext cx="7768007" cy="4438650"/>
          </a:xfrm>
        </p:spPr>
        <p:txBody>
          <a:bodyPr/>
          <a:lstStyle/>
          <a:p>
            <a:pPr marL="342900" indent="-342900" defTabSz="914400">
              <a:lnSpc>
                <a:spcPct val="110000"/>
              </a:lnSpc>
            </a:pPr>
            <a:r>
              <a:rPr lang="pt-BR" spc="-100" dirty="0">
                <a:solidFill>
                  <a:schemeClr val="tx1"/>
                </a:solidFill>
              </a:rPr>
              <a:t>1) Quais são algumas semelhanças e </a:t>
            </a:r>
            <a:br>
              <a:rPr lang="pt-BR" spc="-100" dirty="0">
                <a:solidFill>
                  <a:schemeClr val="tx1"/>
                </a:solidFill>
              </a:rPr>
            </a:br>
            <a:r>
              <a:rPr lang="pt-BR" spc="-100" dirty="0">
                <a:solidFill>
                  <a:schemeClr val="tx1"/>
                </a:solidFill>
              </a:rPr>
              <a:t>diferenças entre PrEP e PEP?</a:t>
            </a:r>
          </a:p>
          <a:p>
            <a:pPr marL="342900" indent="-342900" defTabSz="914400">
              <a:lnSpc>
                <a:spcPct val="110000"/>
              </a:lnSpc>
            </a:pPr>
            <a:r>
              <a:rPr lang="pt-BR" spc="-100" dirty="0">
                <a:solidFill>
                  <a:schemeClr val="tx1"/>
                </a:solidFill>
              </a:rPr>
              <a:t>2) Quais são as principais diferenças entre </a:t>
            </a:r>
            <a:br>
              <a:rPr lang="pt-BR" spc="-100" dirty="0">
                <a:solidFill>
                  <a:schemeClr val="tx1"/>
                </a:solidFill>
              </a:rPr>
            </a:br>
            <a:r>
              <a:rPr lang="pt-BR" spc="-100" dirty="0">
                <a:solidFill>
                  <a:schemeClr val="tx1"/>
                </a:solidFill>
              </a:rPr>
              <a:t>TARV e PrEP?</a:t>
            </a:r>
          </a:p>
        </p:txBody>
      </p:sp>
      <p:sp>
        <p:nvSpPr>
          <p:cNvPr id="7"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22</a:t>
            </a:fld>
            <a:endParaRPr lang="pt-BR" dirty="0"/>
          </a:p>
        </p:txBody>
      </p:sp>
      <p:pic>
        <p:nvPicPr>
          <p:cNvPr id="6" name="Picture 14" descr="Image result for question icon">
            <a:extLst>
              <a:ext uri="{FF2B5EF4-FFF2-40B4-BE49-F238E27FC236}">
                <a16:creationId xmlns:a16="http://schemas.microsoft.com/office/drawing/2014/main" xmlns="" id="{534C8D75-EAB7-459B-9FA7-46CF24E0F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3270" y="1637194"/>
            <a:ext cx="1581912" cy="170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7725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752"/>
            <a:ext cx="8229600" cy="858838"/>
          </a:xfrm>
        </p:spPr>
        <p:txBody>
          <a:bodyPr>
            <a:normAutofit/>
          </a:bodyPr>
          <a:lstStyle/>
          <a:p>
            <a:r>
              <a:rPr lang="pt-BR" sz="4200" dirty="0"/>
              <a:t>Pontos de entrada para a PrEP</a:t>
            </a:r>
          </a:p>
        </p:txBody>
      </p:sp>
      <p:sp>
        <p:nvSpPr>
          <p:cNvPr id="3" name="Content Placeholder 2"/>
          <p:cNvSpPr>
            <a:spLocks noGrp="1"/>
          </p:cNvSpPr>
          <p:nvPr>
            <p:ph sz="quarter" idx="10"/>
          </p:nvPr>
        </p:nvSpPr>
        <p:spPr>
          <a:xfrm>
            <a:off x="469557" y="1618661"/>
            <a:ext cx="8229600" cy="4889500"/>
          </a:xfrm>
        </p:spPr>
        <p:txBody>
          <a:bodyPr>
            <a:normAutofit/>
          </a:bodyPr>
          <a:lstStyle/>
          <a:p>
            <a:pPr marL="365760" lvl="0" indent="-365760">
              <a:lnSpc>
                <a:spcPts val="2600"/>
              </a:lnSpc>
              <a:spcBef>
                <a:spcPts val="1200"/>
              </a:spcBef>
            </a:pPr>
            <a:r>
              <a:rPr lang="pt-BR" sz="2400" spc="-40" dirty="0">
                <a:solidFill>
                  <a:schemeClr val="tx1"/>
                </a:solidFill>
              </a:rPr>
              <a:t>Clínica ou unidade ambulatorial</a:t>
            </a:r>
          </a:p>
          <a:p>
            <a:pPr marL="731520" lvl="1" indent="-365760">
              <a:lnSpc>
                <a:spcPts val="2600"/>
              </a:lnSpc>
              <a:spcBef>
                <a:spcPts val="600"/>
              </a:spcBef>
              <a:buFont typeface="Wingdings" panose="05000000000000000000" pitchFamily="2" charset="2"/>
              <a:buChar char="§"/>
            </a:pPr>
            <a:r>
              <a:rPr lang="pt-BR" sz="2400" spc="-40" dirty="0">
                <a:solidFill>
                  <a:schemeClr val="tx1"/>
                </a:solidFill>
              </a:rPr>
              <a:t>Teste de HIV (o mais comum)</a:t>
            </a:r>
          </a:p>
          <a:p>
            <a:pPr marL="731520" lvl="1" indent="-365760">
              <a:lnSpc>
                <a:spcPts val="2600"/>
              </a:lnSpc>
              <a:spcBef>
                <a:spcPts val="600"/>
              </a:spcBef>
              <a:buFont typeface="Wingdings" panose="05000000000000000000" pitchFamily="2" charset="2"/>
              <a:buChar char="§"/>
            </a:pPr>
            <a:r>
              <a:rPr lang="pt-BR" sz="2400" spc="-40" dirty="0">
                <a:solidFill>
                  <a:schemeClr val="tx1"/>
                </a:solidFill>
              </a:rPr>
              <a:t>Testes para </a:t>
            </a:r>
            <a:r>
              <a:rPr lang="pt-BR" sz="2400" spc="-40" dirty="0" smtClean="0">
                <a:solidFill>
                  <a:schemeClr val="tx1"/>
                </a:solidFill>
              </a:rPr>
              <a:t>ISTs</a:t>
            </a:r>
            <a:endParaRPr lang="pt-BR" sz="2400" spc="-40" dirty="0">
              <a:solidFill>
                <a:schemeClr val="tx1"/>
              </a:solidFill>
            </a:endParaRPr>
          </a:p>
          <a:p>
            <a:pPr marL="731520" lvl="1" indent="-365760">
              <a:lnSpc>
                <a:spcPts val="2600"/>
              </a:lnSpc>
              <a:spcBef>
                <a:spcPts val="600"/>
              </a:spcBef>
              <a:buFont typeface="Wingdings" panose="05000000000000000000" pitchFamily="2" charset="2"/>
              <a:buChar char="§"/>
            </a:pPr>
            <a:r>
              <a:rPr lang="pt-BR" sz="2400" spc="-40" dirty="0">
                <a:solidFill>
                  <a:schemeClr val="tx1"/>
                </a:solidFill>
              </a:rPr>
              <a:t>Serviços de violência sexual e de gênero </a:t>
            </a:r>
          </a:p>
          <a:p>
            <a:pPr marL="731520" lvl="1" indent="-365760">
              <a:lnSpc>
                <a:spcPts val="2600"/>
              </a:lnSpc>
              <a:spcBef>
                <a:spcPts val="600"/>
              </a:spcBef>
              <a:buFont typeface="Wingdings" panose="05000000000000000000" pitchFamily="2" charset="2"/>
              <a:buChar char="§"/>
            </a:pPr>
            <a:r>
              <a:rPr lang="pt-BR" sz="2400" spc="-40" dirty="0">
                <a:solidFill>
                  <a:schemeClr val="tx1"/>
                </a:solidFill>
              </a:rPr>
              <a:t>Serviços de redução de danos e outros serviços de tratamento de drogas</a:t>
            </a:r>
          </a:p>
          <a:p>
            <a:pPr marL="731520" lvl="1" indent="-365760">
              <a:lnSpc>
                <a:spcPts val="2600"/>
              </a:lnSpc>
              <a:spcBef>
                <a:spcPts val="600"/>
              </a:spcBef>
              <a:buFont typeface="Wingdings" panose="05000000000000000000" pitchFamily="2" charset="2"/>
              <a:buChar char="§"/>
            </a:pPr>
            <a:r>
              <a:rPr lang="pt-BR" sz="2400" spc="-40" dirty="0">
                <a:solidFill>
                  <a:schemeClr val="tx1"/>
                </a:solidFill>
              </a:rPr>
              <a:t>Serviços pré-natais</a:t>
            </a:r>
          </a:p>
          <a:p>
            <a:pPr marL="365760" indent="-365760">
              <a:lnSpc>
                <a:spcPts val="2600"/>
              </a:lnSpc>
              <a:spcBef>
                <a:spcPts val="1800"/>
              </a:spcBef>
            </a:pPr>
            <a:r>
              <a:rPr lang="pt-BR" sz="2400" spc="-40" dirty="0">
                <a:solidFill>
                  <a:schemeClr val="tx1"/>
                </a:solidFill>
              </a:rPr>
              <a:t>Serviços de ginecologia e reprodutivos</a:t>
            </a:r>
          </a:p>
          <a:p>
            <a:pPr marL="365760" indent="-365760">
              <a:lnSpc>
                <a:spcPts val="2600"/>
              </a:lnSpc>
              <a:spcBef>
                <a:spcPts val="1800"/>
              </a:spcBef>
            </a:pPr>
            <a:r>
              <a:rPr lang="pt-BR" sz="2400" spc="-40" dirty="0">
                <a:solidFill>
                  <a:schemeClr val="tx1"/>
                </a:solidFill>
              </a:rPr>
              <a:t>Paciente internado </a:t>
            </a:r>
          </a:p>
          <a:p>
            <a:pPr marL="731520" lvl="1" indent="-365760">
              <a:lnSpc>
                <a:spcPts val="2600"/>
              </a:lnSpc>
              <a:spcBef>
                <a:spcPts val="600"/>
              </a:spcBef>
              <a:buFont typeface="Wingdings" panose="05000000000000000000" pitchFamily="2" charset="2"/>
              <a:buChar char="§"/>
            </a:pPr>
            <a:r>
              <a:rPr lang="pt-BR" sz="2400" spc="-40" dirty="0">
                <a:solidFill>
                  <a:schemeClr val="tx1"/>
                </a:solidFill>
              </a:rPr>
              <a:t>Encaminhado do pronto-socorro ou pelo pessoal do hospital </a:t>
            </a:r>
          </a:p>
          <a:p>
            <a:pPr marL="0" indent="0">
              <a:buNone/>
            </a:pPr>
            <a:endParaRPr lang="pt-BR" b="1" dirty="0">
              <a:solidFill>
                <a:srgbClr val="0000FF"/>
              </a:solidFill>
            </a:endParaRPr>
          </a:p>
        </p:txBody>
      </p:sp>
    </p:spTree>
    <p:extLst>
      <p:ext uri="{BB962C8B-B14F-4D97-AF65-F5344CB8AC3E}">
        <p14:creationId xmlns:p14="http://schemas.microsoft.com/office/powerpoint/2010/main" val="182234205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8644"/>
            <a:ext cx="8229600" cy="914400"/>
          </a:xfrm>
        </p:spPr>
        <p:txBody>
          <a:bodyPr>
            <a:normAutofit fontScale="90000"/>
          </a:bodyPr>
          <a:lstStyle/>
          <a:p>
            <a:r>
              <a:rPr lang="pt-BR" sz="4200" dirty="0"/>
              <a:t>Pontos de entrada para a PrEP </a:t>
            </a:r>
            <a:r>
              <a:rPr dirty="0"/>
              <a:t/>
            </a:r>
            <a:br>
              <a:rPr dirty="0"/>
            </a:br>
            <a:r>
              <a:rPr lang="pt-BR" sz="2400" b="0" i="1" dirty="0">
                <a:latin typeface="Garamond" panose="02020404030301010803" pitchFamily="18" charset="0"/>
              </a:rPr>
              <a:t>(continuação)</a:t>
            </a:r>
          </a:p>
        </p:txBody>
      </p:sp>
      <p:sp>
        <p:nvSpPr>
          <p:cNvPr id="3" name="Content Placeholder 2"/>
          <p:cNvSpPr>
            <a:spLocks noGrp="1"/>
          </p:cNvSpPr>
          <p:nvPr>
            <p:ph sz="quarter" idx="10"/>
          </p:nvPr>
        </p:nvSpPr>
        <p:spPr>
          <a:xfrm>
            <a:off x="469557" y="1624571"/>
            <a:ext cx="7909672" cy="4889500"/>
          </a:xfrm>
        </p:spPr>
        <p:txBody>
          <a:bodyPr>
            <a:normAutofit/>
          </a:bodyPr>
          <a:lstStyle/>
          <a:p>
            <a:pPr marL="365760" lvl="0" indent="-365760">
              <a:lnSpc>
                <a:spcPts val="2600"/>
              </a:lnSpc>
              <a:spcBef>
                <a:spcPts val="1800"/>
              </a:spcBef>
            </a:pPr>
            <a:r>
              <a:rPr lang="pt-BR" sz="2400" spc="-40" dirty="0">
                <a:solidFill>
                  <a:schemeClr val="tx1"/>
                </a:solidFill>
              </a:rPr>
              <a:t>Testes de HIV com base na comunidade—os clientes testados em ambientes comunitários podem ser encaminhados para a </a:t>
            </a:r>
            <a:r>
              <a:rPr lang="pt-BR" sz="2400" spc="-40" dirty="0" err="1">
                <a:solidFill>
                  <a:schemeClr val="tx1"/>
                </a:solidFill>
              </a:rPr>
              <a:t>PrEP.</a:t>
            </a:r>
            <a:endParaRPr lang="pt-BR" sz="2400" spc="-40" dirty="0">
              <a:solidFill>
                <a:schemeClr val="tx1"/>
              </a:solidFill>
            </a:endParaRPr>
          </a:p>
          <a:p>
            <a:pPr marL="365760" lvl="0" indent="-365760">
              <a:lnSpc>
                <a:spcPts val="2600"/>
              </a:lnSpc>
              <a:spcBef>
                <a:spcPts val="1800"/>
              </a:spcBef>
            </a:pPr>
            <a:r>
              <a:rPr lang="pt-BR" sz="2400" spc="-40" dirty="0" smtClean="0">
                <a:solidFill>
                  <a:schemeClr val="tx1"/>
                </a:solidFill>
              </a:rPr>
              <a:t>Transmissão Vertical—parceiros </a:t>
            </a:r>
            <a:r>
              <a:rPr lang="pt-BR" sz="2400" spc="-40" dirty="0">
                <a:solidFill>
                  <a:schemeClr val="tx1"/>
                </a:solidFill>
              </a:rPr>
              <a:t>HIV-negativos de mulheres grávidas HIV-positivas podem ser encaminhados para PrEP.</a:t>
            </a:r>
            <a:endParaRPr lang="pt-BR" sz="2400" strike="sngStrike" spc="-40" dirty="0">
              <a:solidFill>
                <a:schemeClr val="tx1"/>
              </a:solidFill>
            </a:endParaRPr>
          </a:p>
          <a:p>
            <a:pPr marL="365760" lvl="0" indent="-365760">
              <a:lnSpc>
                <a:spcPts val="2600"/>
              </a:lnSpc>
              <a:spcBef>
                <a:spcPts val="1800"/>
              </a:spcBef>
            </a:pPr>
            <a:r>
              <a:rPr lang="pt-BR" sz="2400" spc="-40" dirty="0">
                <a:solidFill>
                  <a:schemeClr val="tx1"/>
                </a:solidFill>
              </a:rPr>
              <a:t>Serviços de PEP—Clientes em serviços de PEP podem ser encaminhados para PrEP.</a:t>
            </a:r>
          </a:p>
        </p:txBody>
      </p:sp>
    </p:spTree>
    <p:extLst>
      <p:ext uri="{BB962C8B-B14F-4D97-AF65-F5344CB8AC3E}">
        <p14:creationId xmlns:p14="http://schemas.microsoft.com/office/powerpoint/2010/main" val="158328244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392"/>
            <a:ext cx="8229600" cy="858838"/>
          </a:xfrm>
        </p:spPr>
        <p:txBody>
          <a:bodyPr>
            <a:noAutofit/>
          </a:bodyPr>
          <a:lstStyle/>
          <a:p>
            <a:pPr>
              <a:lnSpc>
                <a:spcPts val="4800"/>
              </a:lnSpc>
            </a:pPr>
            <a:r>
              <a:rPr lang="pt-BR" sz="4200" dirty="0"/>
              <a:t>Transição de PEP para PrEP</a:t>
            </a:r>
          </a:p>
        </p:txBody>
      </p:sp>
      <p:sp>
        <p:nvSpPr>
          <p:cNvPr id="3" name="Content Placeholder 2"/>
          <p:cNvSpPr>
            <a:spLocks noGrp="1"/>
          </p:cNvSpPr>
          <p:nvPr>
            <p:ph sz="quarter" idx="10"/>
          </p:nvPr>
        </p:nvSpPr>
        <p:spPr>
          <a:xfrm>
            <a:off x="469557" y="1624571"/>
            <a:ext cx="8229600" cy="4889500"/>
          </a:xfrm>
        </p:spPr>
        <p:txBody>
          <a:bodyPr>
            <a:normAutofit/>
          </a:bodyPr>
          <a:lstStyle/>
          <a:p>
            <a:pPr marL="365760" lvl="0" indent="-365760">
              <a:lnSpc>
                <a:spcPts val="2600"/>
              </a:lnSpc>
              <a:spcBef>
                <a:spcPts val="1800"/>
              </a:spcBef>
            </a:pPr>
            <a:r>
              <a:rPr lang="pt-BR" sz="2400" spc="-40" dirty="0">
                <a:solidFill>
                  <a:schemeClr val="tx1"/>
                </a:solidFill>
              </a:rPr>
              <a:t>Clientes que se apresentam mais de uma vez para a PEP podem ser candidatos à </a:t>
            </a:r>
            <a:r>
              <a:rPr lang="pt-BR" sz="2400" spc="-40" dirty="0" err="1">
                <a:solidFill>
                  <a:schemeClr val="tx1"/>
                </a:solidFill>
              </a:rPr>
              <a:t>PrEP.</a:t>
            </a:r>
            <a:endParaRPr lang="pt-BR" sz="2400" spc="-40" dirty="0">
              <a:solidFill>
                <a:schemeClr val="tx1"/>
              </a:solidFill>
            </a:endParaRPr>
          </a:p>
          <a:p>
            <a:pPr marL="365760" lvl="0" indent="-365760">
              <a:lnSpc>
                <a:spcPts val="2600"/>
              </a:lnSpc>
              <a:spcBef>
                <a:spcPts val="1800"/>
              </a:spcBef>
            </a:pPr>
            <a:r>
              <a:rPr lang="pt-BR" sz="2400" spc="-40" dirty="0">
                <a:solidFill>
                  <a:schemeClr val="tx1"/>
                </a:solidFill>
              </a:rPr>
              <a:t>Os encontros de PEP devem ser vistos como uma oportunidade de prevenção para ajudar as pessoas em risco a se envolverem em serviços sustentados de redução de riscos e prevenção do HIV, incluindo a </a:t>
            </a:r>
            <a:r>
              <a:rPr lang="pt-BR" sz="2400" spc="-40" dirty="0" err="1">
                <a:solidFill>
                  <a:schemeClr val="tx1"/>
                </a:solidFill>
              </a:rPr>
              <a:t>PrEP.</a:t>
            </a:r>
            <a:r>
              <a:rPr lang="pt-BR" sz="2400" spc="-40" dirty="0">
                <a:solidFill>
                  <a:schemeClr val="tx1"/>
                </a:solidFill>
              </a:rPr>
              <a:t> </a:t>
            </a:r>
          </a:p>
          <a:p>
            <a:pPr marL="365760" indent="-365760">
              <a:lnSpc>
                <a:spcPts val="2600"/>
              </a:lnSpc>
              <a:spcBef>
                <a:spcPts val="1800"/>
              </a:spcBef>
            </a:pPr>
            <a:r>
              <a:rPr lang="pt-BR" sz="2400" spc="-40" dirty="0">
                <a:solidFill>
                  <a:schemeClr val="tx1"/>
                </a:solidFill>
              </a:rPr>
              <a:t>A PrEP oferece proteção mais consistente contra o HIV do que cursos repetidos de PEP.</a:t>
            </a:r>
          </a:p>
        </p:txBody>
      </p:sp>
    </p:spTree>
    <p:extLst>
      <p:ext uri="{BB962C8B-B14F-4D97-AF65-F5344CB8AC3E}">
        <p14:creationId xmlns:p14="http://schemas.microsoft.com/office/powerpoint/2010/main" val="229386813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805"/>
            <a:ext cx="8229600" cy="858838"/>
          </a:xfrm>
        </p:spPr>
        <p:txBody>
          <a:bodyPr>
            <a:normAutofit fontScale="90000"/>
          </a:bodyPr>
          <a:lstStyle/>
          <a:p>
            <a:r>
              <a:rPr lang="pt-BR" sz="4200" dirty="0"/>
              <a:t>Pontos de entrada para PrEP </a:t>
            </a:r>
            <a:br>
              <a:rPr lang="pt-BR" sz="4200" dirty="0"/>
            </a:br>
            <a:r>
              <a:rPr lang="pt-BR" sz="4200" dirty="0"/>
              <a:t>para uso de M&amp;A</a:t>
            </a:r>
          </a:p>
        </p:txBody>
      </p:sp>
      <p:sp>
        <p:nvSpPr>
          <p:cNvPr id="3" name="Content Placeholder 2"/>
          <p:cNvSpPr>
            <a:spLocks noGrp="1"/>
          </p:cNvSpPr>
          <p:nvPr>
            <p:ph sz="quarter" idx="10"/>
          </p:nvPr>
        </p:nvSpPr>
        <p:spPr>
          <a:xfrm>
            <a:off x="469557" y="1624571"/>
            <a:ext cx="8229600" cy="4889500"/>
          </a:xfrm>
        </p:spPr>
        <p:txBody>
          <a:bodyPr>
            <a:normAutofit/>
          </a:bodyPr>
          <a:lstStyle/>
          <a:p>
            <a:pPr marL="365760" indent="-365760">
              <a:lnSpc>
                <a:spcPts val="2600"/>
              </a:lnSpc>
              <a:spcBef>
                <a:spcPts val="1800"/>
              </a:spcBef>
            </a:pPr>
            <a:r>
              <a:rPr lang="pt-BR" sz="2400" spc="-40" dirty="0">
                <a:solidFill>
                  <a:schemeClr val="tx1"/>
                </a:solidFill>
              </a:rPr>
              <a:t>Se sua unidade tiver vários pontos de entrada, considere adaptar as ferramentas de M&amp;A da PrEP para capturar esses pontos. </a:t>
            </a:r>
          </a:p>
          <a:p>
            <a:pPr marL="365760" indent="-365760">
              <a:lnSpc>
                <a:spcPts val="2600"/>
              </a:lnSpc>
              <a:spcBef>
                <a:spcPts val="1800"/>
              </a:spcBef>
            </a:pPr>
            <a:r>
              <a:rPr lang="pt-BR" sz="2400" spc="-40" dirty="0">
                <a:solidFill>
                  <a:schemeClr val="tx1"/>
                </a:solidFill>
              </a:rPr>
              <a:t>Isso fornecerá informações muito úteis sobre a origem dos clientes da PrEP, o que ajudará a informar estratégias nacionais de prevenção e criação de demanda.</a:t>
            </a:r>
          </a:p>
        </p:txBody>
      </p:sp>
    </p:spTree>
    <p:extLst>
      <p:ext uri="{BB962C8B-B14F-4D97-AF65-F5344CB8AC3E}">
        <p14:creationId xmlns:p14="http://schemas.microsoft.com/office/powerpoint/2010/main" val="348911734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5787"/>
            <a:ext cx="8229600" cy="858838"/>
          </a:xfrm>
        </p:spPr>
        <p:txBody>
          <a:bodyPr>
            <a:noAutofit/>
          </a:bodyPr>
          <a:lstStyle/>
          <a:p>
            <a:pPr>
              <a:lnSpc>
                <a:spcPts val="4800"/>
              </a:lnSpc>
            </a:pPr>
            <a:r>
              <a:rPr lang="pt-BR" sz="4200" dirty="0"/>
              <a:t>Introdução ao Fluxo Cliente </a:t>
            </a:r>
            <a:br>
              <a:rPr lang="pt-BR" sz="4200" dirty="0"/>
            </a:br>
            <a:r>
              <a:rPr lang="pt-BR" sz="4200" dirty="0"/>
              <a:t>e Clínica PrEP</a:t>
            </a:r>
          </a:p>
        </p:txBody>
      </p:sp>
      <p:sp>
        <p:nvSpPr>
          <p:cNvPr id="3" name="Content Placeholder 2"/>
          <p:cNvSpPr>
            <a:spLocks noGrp="1"/>
          </p:cNvSpPr>
          <p:nvPr>
            <p:ph sz="quarter" idx="10"/>
          </p:nvPr>
        </p:nvSpPr>
        <p:spPr>
          <a:xfrm>
            <a:off x="469557" y="1624571"/>
            <a:ext cx="8229600" cy="4889500"/>
          </a:xfrm>
        </p:spPr>
        <p:txBody>
          <a:bodyPr>
            <a:normAutofit/>
          </a:bodyPr>
          <a:lstStyle/>
          <a:p>
            <a:pPr marL="365760" lvl="0" indent="-365760">
              <a:lnSpc>
                <a:spcPts val="2600"/>
              </a:lnSpc>
              <a:spcBef>
                <a:spcPts val="1800"/>
              </a:spcBef>
            </a:pPr>
            <a:r>
              <a:rPr lang="pt-BR" sz="2400" spc="-40" dirty="0">
                <a:solidFill>
                  <a:schemeClr val="tx1"/>
                </a:solidFill>
              </a:rPr>
              <a:t>O fluxo de clientes da PrEP descreve a sequência de serviços de PrEP que os clientes novos e antigos recebem.</a:t>
            </a:r>
          </a:p>
          <a:p>
            <a:pPr marL="365760" lvl="0" indent="-365760">
              <a:lnSpc>
                <a:spcPts val="2600"/>
              </a:lnSpc>
              <a:spcBef>
                <a:spcPts val="1800"/>
              </a:spcBef>
            </a:pPr>
            <a:r>
              <a:rPr lang="pt-BR" sz="2400" spc="-40" dirty="0">
                <a:solidFill>
                  <a:schemeClr val="tx1"/>
                </a:solidFill>
              </a:rPr>
              <a:t>O fluxo do cliente deve ser adaptado para se adequar à estrutura da clínica e aos procedimentos existentes.</a:t>
            </a:r>
          </a:p>
        </p:txBody>
      </p:sp>
    </p:spTree>
    <p:extLst>
      <p:ext uri="{BB962C8B-B14F-4D97-AF65-F5344CB8AC3E}">
        <p14:creationId xmlns:p14="http://schemas.microsoft.com/office/powerpoint/2010/main" val="329345729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0872"/>
            <a:ext cx="8229600" cy="858838"/>
          </a:xfrm>
        </p:spPr>
        <p:txBody>
          <a:bodyPr>
            <a:normAutofit/>
          </a:bodyPr>
          <a:lstStyle/>
          <a:p>
            <a:r>
              <a:rPr lang="pt-BR" sz="4200" dirty="0"/>
              <a:t>Trabalho em grupos pequenos</a:t>
            </a:r>
          </a:p>
        </p:txBody>
      </p:sp>
      <p:sp>
        <p:nvSpPr>
          <p:cNvPr id="3" name="Content Placeholder 2"/>
          <p:cNvSpPr>
            <a:spLocks noGrp="1"/>
          </p:cNvSpPr>
          <p:nvPr>
            <p:ph sz="quarter" idx="10"/>
          </p:nvPr>
        </p:nvSpPr>
        <p:spPr>
          <a:xfrm>
            <a:off x="469556" y="1612214"/>
            <a:ext cx="8530971" cy="4889500"/>
          </a:xfrm>
        </p:spPr>
        <p:txBody>
          <a:bodyPr>
            <a:normAutofit/>
          </a:bodyPr>
          <a:lstStyle/>
          <a:p>
            <a:pPr marL="365760" lvl="0" indent="-365760">
              <a:lnSpc>
                <a:spcPts val="2600"/>
              </a:lnSpc>
              <a:spcBef>
                <a:spcPts val="1800"/>
              </a:spcBef>
            </a:pPr>
            <a:r>
              <a:rPr lang="pt-BR" sz="2400" spc="-40" dirty="0">
                <a:solidFill>
                  <a:schemeClr val="tx1"/>
                </a:solidFill>
              </a:rPr>
              <a:t>Cada etapa do Fluxo Cliente e Clínica PrEP para a </a:t>
            </a:r>
            <a:br>
              <a:rPr lang="pt-BR" sz="2400" spc="-40" dirty="0">
                <a:solidFill>
                  <a:schemeClr val="tx1"/>
                </a:solidFill>
              </a:rPr>
            </a:br>
            <a:r>
              <a:rPr lang="pt-BR" sz="2400" spc="-40" dirty="0">
                <a:solidFill>
                  <a:schemeClr val="tx1"/>
                </a:solidFill>
              </a:rPr>
              <a:t>consulta inicial é escrita em uma folha de papel. </a:t>
            </a:r>
          </a:p>
          <a:p>
            <a:pPr marL="365760" lvl="0" indent="-365760">
              <a:lnSpc>
                <a:spcPts val="2600"/>
              </a:lnSpc>
              <a:spcBef>
                <a:spcPts val="1800"/>
              </a:spcBef>
            </a:pPr>
            <a:r>
              <a:rPr lang="pt-BR" sz="2400" spc="-40" dirty="0">
                <a:solidFill>
                  <a:schemeClr val="tx1"/>
                </a:solidFill>
              </a:rPr>
              <a:t>Cada grupo receberá um conjunto de etapas.</a:t>
            </a:r>
          </a:p>
          <a:p>
            <a:pPr marL="365760" lvl="0" indent="-365760">
              <a:lnSpc>
                <a:spcPts val="2600"/>
              </a:lnSpc>
              <a:spcBef>
                <a:spcPts val="1800"/>
              </a:spcBef>
            </a:pPr>
            <a:r>
              <a:rPr lang="pt-BR" sz="2400" spc="-40" dirty="0">
                <a:solidFill>
                  <a:schemeClr val="tx1"/>
                </a:solidFill>
              </a:rPr>
              <a:t>Com o grupo, colem as etapas na parede na ordem correta, horizontalmente.</a:t>
            </a:r>
          </a:p>
          <a:p>
            <a:pPr marL="365760" lvl="0" indent="-365760">
              <a:lnSpc>
                <a:spcPts val="2600"/>
              </a:lnSpc>
              <a:spcBef>
                <a:spcPts val="1800"/>
              </a:spcBef>
            </a:pPr>
            <a:r>
              <a:rPr lang="pt-BR" sz="2400" spc="-40" dirty="0">
                <a:solidFill>
                  <a:schemeClr val="tx1"/>
                </a:solidFill>
              </a:rPr>
              <a:t>Todos devem discutir e, trabalhando em conjunto, colocá-las em ordem, revisando ao longo do caminho conforme necessário.</a:t>
            </a:r>
          </a:p>
          <a:p>
            <a:pPr marL="365760" lvl="0" indent="-365760">
              <a:lnSpc>
                <a:spcPts val="2600"/>
              </a:lnSpc>
              <a:spcBef>
                <a:spcPts val="1800"/>
              </a:spcBef>
            </a:pPr>
            <a:r>
              <a:rPr lang="pt-BR" sz="2400" spc="-40" dirty="0">
                <a:solidFill>
                  <a:schemeClr val="tx1"/>
                </a:solidFill>
              </a:rPr>
              <a:t>Não numere as etapas, apenas cole-as na parede na ordem correta.</a:t>
            </a:r>
          </a:p>
          <a:p>
            <a:pPr marL="365760" lvl="0" indent="-365760">
              <a:lnSpc>
                <a:spcPts val="2600"/>
              </a:lnSpc>
              <a:spcBef>
                <a:spcPts val="1800"/>
              </a:spcBef>
            </a:pPr>
            <a:r>
              <a:rPr lang="pt-BR" sz="2400" i="1" spc="-40" dirty="0">
                <a:solidFill>
                  <a:schemeClr val="tx1"/>
                </a:solidFill>
              </a:rPr>
              <a:t>Vocês terão 15 minutos para trabalhar.</a:t>
            </a:r>
          </a:p>
          <a:p>
            <a:endParaRPr lang="pt-BR" dirty="0"/>
          </a:p>
        </p:txBody>
      </p:sp>
      <p:pic>
        <p:nvPicPr>
          <p:cNvPr id="4" name="Picture 3" descr="noun_people group_1150872_000000.png"/>
          <p:cNvPicPr>
            <a:picLocks noChangeAspect="1"/>
          </p:cNvPicPr>
          <p:nvPr/>
        </p:nvPicPr>
        <p:blipFill>
          <a:blip r:embed="rId2">
            <a:alphaModFix amt="35000"/>
            <a:duotone>
              <a:schemeClr val="accent5">
                <a:shade val="45000"/>
                <a:satMod val="135000"/>
              </a:schemeClr>
              <a:prstClr val="white"/>
            </a:duotone>
            <a:extLst>
              <a:ext uri="{BEBA8EAE-BF5A-486C-A8C5-ECC9F3942E4B}">
                <a14:imgProps xmlns:a14="http://schemas.microsoft.com/office/drawing/2010/main">
                  <a14:imgLayer r:embed="rId3">
                    <a14:imgEffect>
                      <a14:saturation sat="0"/>
                    </a14:imgEffect>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7302618" y="1530715"/>
            <a:ext cx="1710267" cy="1710267"/>
          </a:xfrm>
          <a:prstGeom prst="rect">
            <a:avLst/>
          </a:prstGeom>
        </p:spPr>
      </p:pic>
    </p:spTree>
    <p:extLst>
      <p:ext uri="{BB962C8B-B14F-4D97-AF65-F5344CB8AC3E}">
        <p14:creationId xmlns:p14="http://schemas.microsoft.com/office/powerpoint/2010/main" val="377601907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9604"/>
            <a:ext cx="8229600" cy="858838"/>
          </a:xfrm>
        </p:spPr>
        <p:txBody>
          <a:bodyPr>
            <a:noAutofit/>
          </a:bodyPr>
          <a:lstStyle/>
          <a:p>
            <a:pPr lvl="0">
              <a:lnSpc>
                <a:spcPts val="4800"/>
              </a:lnSpc>
            </a:pPr>
            <a:r>
              <a:rPr lang="pt-BR" sz="4200" dirty="0"/>
              <a:t>Consulta de Acompanhamento Fluxo Cliente e Clínica PrEP</a:t>
            </a:r>
            <a:r>
              <a:rPr dirty="0"/>
              <a:t/>
            </a:r>
            <a:br>
              <a:rPr dirty="0"/>
            </a:br>
            <a:endParaRPr lang="pt-BR" sz="4200" dirty="0">
              <a:solidFill>
                <a:srgbClr val="0000FF"/>
              </a:solidFill>
            </a:endParaRPr>
          </a:p>
        </p:txBody>
      </p:sp>
      <p:sp>
        <p:nvSpPr>
          <p:cNvPr id="3" name="Content Placeholder 2"/>
          <p:cNvSpPr>
            <a:spLocks noGrp="1"/>
          </p:cNvSpPr>
          <p:nvPr>
            <p:ph sz="quarter" idx="10"/>
          </p:nvPr>
        </p:nvSpPr>
        <p:spPr>
          <a:xfrm>
            <a:off x="469557" y="1624571"/>
            <a:ext cx="8229600" cy="4889500"/>
          </a:xfrm>
        </p:spPr>
        <p:txBody>
          <a:bodyPr/>
          <a:lstStyle/>
          <a:p>
            <a:pPr marL="365760" lvl="0" indent="-365760">
              <a:lnSpc>
                <a:spcPts val="2600"/>
              </a:lnSpc>
              <a:spcBef>
                <a:spcPts val="1800"/>
              </a:spcBef>
            </a:pPr>
            <a:r>
              <a:rPr lang="pt-BR" sz="2400" spc="-40" dirty="0">
                <a:solidFill>
                  <a:schemeClr val="tx1"/>
                </a:solidFill>
              </a:rPr>
              <a:t>As Etapas de Acompanhamento do Fluxo Cliente e Clínica PrEP estão nos manuais.</a:t>
            </a:r>
          </a:p>
          <a:p>
            <a:pPr marL="365760" lvl="0" indent="-365760">
              <a:lnSpc>
                <a:spcPts val="2600"/>
              </a:lnSpc>
              <a:spcBef>
                <a:spcPts val="1800"/>
              </a:spcBef>
            </a:pPr>
            <a:r>
              <a:rPr lang="pt-BR" sz="2400" spc="-40" dirty="0">
                <a:solidFill>
                  <a:schemeClr val="tx1"/>
                </a:solidFill>
              </a:rPr>
              <a:t>Vamos revisar as etapas uma a uma.</a:t>
            </a:r>
          </a:p>
          <a:p>
            <a:endParaRPr lang="pt-BR" dirty="0"/>
          </a:p>
        </p:txBody>
      </p:sp>
    </p:spTree>
    <p:extLst>
      <p:ext uri="{BB962C8B-B14F-4D97-AF65-F5344CB8AC3E}">
        <p14:creationId xmlns:p14="http://schemas.microsoft.com/office/powerpoint/2010/main" val="289190932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751"/>
            <a:ext cx="8229600" cy="858838"/>
          </a:xfrm>
        </p:spPr>
        <p:txBody>
          <a:bodyPr>
            <a:normAutofit fontScale="90000"/>
          </a:bodyPr>
          <a:lstStyle/>
          <a:p>
            <a:r>
              <a:rPr lang="pt-BR" sz="4200" dirty="0"/>
              <a:t>Alcance da PrEP para acompanhamento</a:t>
            </a:r>
          </a:p>
        </p:txBody>
      </p:sp>
      <p:sp>
        <p:nvSpPr>
          <p:cNvPr id="3" name="Content Placeholder 2"/>
          <p:cNvSpPr>
            <a:spLocks noGrp="1"/>
          </p:cNvSpPr>
          <p:nvPr>
            <p:ph sz="quarter" idx="10"/>
          </p:nvPr>
        </p:nvSpPr>
        <p:spPr>
          <a:xfrm>
            <a:off x="469557" y="1624571"/>
            <a:ext cx="8229600" cy="4889500"/>
          </a:xfrm>
        </p:spPr>
        <p:txBody>
          <a:bodyPr>
            <a:normAutofit/>
          </a:bodyPr>
          <a:lstStyle/>
          <a:p>
            <a:pPr marL="365760" lvl="0" indent="-365760">
              <a:spcBef>
                <a:spcPts val="1800"/>
              </a:spcBef>
            </a:pPr>
            <a:r>
              <a:rPr lang="pt-BR" sz="2400" spc="-40" dirty="0">
                <a:solidFill>
                  <a:schemeClr val="tx1"/>
                </a:solidFill>
              </a:rPr>
              <a:t>O Alcance da PrEP para Acompanhamento está nos manuais.</a:t>
            </a:r>
          </a:p>
          <a:p>
            <a:pPr marL="365760" lvl="0" indent="-365760">
              <a:spcBef>
                <a:spcPts val="1800"/>
              </a:spcBef>
            </a:pPr>
            <a:r>
              <a:rPr lang="pt-BR" sz="2400" spc="-40" dirty="0">
                <a:solidFill>
                  <a:schemeClr val="tx1"/>
                </a:solidFill>
              </a:rPr>
              <a:t>Vamos revisar as informações passo a passo.</a:t>
            </a:r>
          </a:p>
        </p:txBody>
      </p:sp>
    </p:spTree>
    <p:extLst>
      <p:ext uri="{BB962C8B-B14F-4D97-AF65-F5344CB8AC3E}">
        <p14:creationId xmlns:p14="http://schemas.microsoft.com/office/powerpoint/2010/main" val="286044467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773" y="195443"/>
            <a:ext cx="8229600" cy="858838"/>
          </a:xfrm>
        </p:spPr>
        <p:txBody>
          <a:bodyPr>
            <a:normAutofit/>
          </a:bodyPr>
          <a:lstStyle/>
          <a:p>
            <a:r>
              <a:rPr lang="pt-BR" sz="4200" dirty="0"/>
              <a:t>Definições de cliente PrEP</a:t>
            </a:r>
          </a:p>
        </p:txBody>
      </p:sp>
      <p:sp>
        <p:nvSpPr>
          <p:cNvPr id="5" name="TextBox 4"/>
          <p:cNvSpPr txBox="1"/>
          <p:nvPr/>
        </p:nvSpPr>
        <p:spPr>
          <a:xfrm>
            <a:off x="469557" y="1622449"/>
            <a:ext cx="8348132" cy="5283498"/>
          </a:xfrm>
          <a:prstGeom prst="rect">
            <a:avLst/>
          </a:prstGeom>
          <a:noFill/>
        </p:spPr>
        <p:txBody>
          <a:bodyPr wrap="square" rtlCol="0">
            <a:spAutoFit/>
          </a:bodyPr>
          <a:lstStyle/>
          <a:p>
            <a:pPr marL="365760" indent="-365760" defTabSz="914400">
              <a:lnSpc>
                <a:spcPts val="2600"/>
              </a:lnSpc>
              <a:spcBef>
                <a:spcPts val="1800"/>
              </a:spcBef>
              <a:buFont typeface="Arial" panose="020B0604020202020204" pitchFamily="34" charset="0"/>
              <a:buChar char="•"/>
            </a:pPr>
            <a:r>
              <a:rPr lang="pt-BR" sz="2000" b="1" spc="-60" dirty="0">
                <a:latin typeface="Garamond" panose="02020404030301010803" pitchFamily="18" charset="0"/>
              </a:rPr>
              <a:t>Cliente iniciado na PrEP:</a:t>
            </a:r>
            <a:r>
              <a:rPr lang="pt-BR" sz="1600" dirty="0"/>
              <a:t> </a:t>
            </a:r>
            <a:r>
              <a:rPr lang="pt-BR" sz="2000" spc="-40" dirty="0">
                <a:latin typeface="Garamond" panose="02020404030301010803" pitchFamily="18" charset="0"/>
              </a:rPr>
              <a:t>Preencheu o formulário de triagem para </a:t>
            </a:r>
            <a:br>
              <a:rPr lang="pt-BR" sz="2000" spc="-40" dirty="0">
                <a:latin typeface="Garamond" panose="02020404030301010803" pitchFamily="18" charset="0"/>
              </a:rPr>
            </a:br>
            <a:r>
              <a:rPr lang="pt-BR" sz="2000" spc="-40" dirty="0">
                <a:latin typeface="Garamond" panose="02020404030301010803" pitchFamily="18" charset="0"/>
              </a:rPr>
              <a:t>elegibilidade para a PrEP e iniciou a </a:t>
            </a:r>
            <a:r>
              <a:rPr lang="pt-BR" sz="2000" spc="-40" dirty="0" err="1">
                <a:latin typeface="Garamond" panose="02020404030301010803" pitchFamily="18" charset="0"/>
              </a:rPr>
              <a:t>PrEP.</a:t>
            </a:r>
            <a:endParaRPr lang="pt-BR" sz="2000" spc="-40" dirty="0">
              <a:latin typeface="Garamond" panose="02020404030301010803" pitchFamily="18" charset="0"/>
            </a:endParaRPr>
          </a:p>
          <a:p>
            <a:pPr marL="365760" indent="-365760" defTabSz="914400">
              <a:lnSpc>
                <a:spcPts val="2600"/>
              </a:lnSpc>
              <a:spcBef>
                <a:spcPts val="1800"/>
              </a:spcBef>
              <a:buFont typeface="Arial" panose="020B0604020202020204" pitchFamily="34" charset="0"/>
              <a:buChar char="•"/>
            </a:pPr>
            <a:r>
              <a:rPr lang="pt-BR" sz="2000" b="1" spc="-60" dirty="0">
                <a:latin typeface="Garamond" panose="02020404030301010803" pitchFamily="18" charset="0"/>
              </a:rPr>
              <a:t>Cliente recusou a PrEP: </a:t>
            </a:r>
            <a:r>
              <a:rPr lang="pt-BR" sz="2000" spc="-40" dirty="0">
                <a:latin typeface="Garamond" panose="02020404030301010803" pitchFamily="18" charset="0"/>
              </a:rPr>
              <a:t>Preencheu o formulário de triagem para </a:t>
            </a:r>
            <a:br>
              <a:rPr lang="pt-BR" sz="2000" spc="-40" dirty="0">
                <a:latin typeface="Garamond" panose="02020404030301010803" pitchFamily="18" charset="0"/>
              </a:rPr>
            </a:br>
            <a:r>
              <a:rPr lang="pt-BR" sz="2000" spc="-40" dirty="0">
                <a:latin typeface="Garamond" panose="02020404030301010803" pitchFamily="18" charset="0"/>
              </a:rPr>
              <a:t>elegibilidade para a PrEP e foi considerado elegível, mas recusou a </a:t>
            </a:r>
            <a:br>
              <a:rPr lang="pt-BR" sz="2000" spc="-40" dirty="0">
                <a:latin typeface="Garamond" panose="02020404030301010803" pitchFamily="18" charset="0"/>
              </a:rPr>
            </a:br>
            <a:r>
              <a:rPr lang="pt-BR" sz="2000" spc="-40" dirty="0">
                <a:latin typeface="Garamond" panose="02020404030301010803" pitchFamily="18" charset="0"/>
              </a:rPr>
              <a:t>oferta de </a:t>
            </a:r>
            <a:r>
              <a:rPr lang="pt-BR" sz="2000" spc="-40" dirty="0" err="1">
                <a:latin typeface="Garamond" panose="02020404030301010803" pitchFamily="18" charset="0"/>
              </a:rPr>
              <a:t>PrEP.</a:t>
            </a:r>
            <a:endParaRPr lang="pt-BR" sz="2000" spc="-40" dirty="0">
              <a:latin typeface="Garamond" panose="02020404030301010803" pitchFamily="18" charset="0"/>
            </a:endParaRPr>
          </a:p>
          <a:p>
            <a:pPr marL="365760" indent="-365760" defTabSz="914400">
              <a:lnSpc>
                <a:spcPts val="2600"/>
              </a:lnSpc>
              <a:spcBef>
                <a:spcPts val="1800"/>
              </a:spcBef>
              <a:buFont typeface="Arial" panose="020B0604020202020204" pitchFamily="34" charset="0"/>
              <a:buChar char="•"/>
            </a:pPr>
            <a:r>
              <a:rPr lang="pt-BR" sz="2000" b="1" spc="-60" dirty="0">
                <a:latin typeface="Garamond" panose="02020404030301010803" pitchFamily="18" charset="0"/>
              </a:rPr>
              <a:t>Cliente descontinuado na PrEP: </a:t>
            </a:r>
            <a:r>
              <a:rPr lang="pt-BR" sz="2000" spc="-40" dirty="0">
                <a:latin typeface="Garamond" panose="02020404030301010803" pitchFamily="18" charset="0"/>
              </a:rPr>
              <a:t>Iniciou a PrEP mas foi documentado como recusa a continuar tomando a PrEP por qualquer motivo.</a:t>
            </a:r>
          </a:p>
          <a:p>
            <a:pPr marL="365760" indent="-365760" defTabSz="914400">
              <a:lnSpc>
                <a:spcPts val="2600"/>
              </a:lnSpc>
              <a:spcBef>
                <a:spcPts val="1800"/>
              </a:spcBef>
              <a:buFont typeface="Arial" panose="020B0604020202020204" pitchFamily="34" charset="0"/>
              <a:buChar char="•"/>
            </a:pPr>
            <a:r>
              <a:rPr lang="pt-BR" sz="2000" b="1" spc="-60" dirty="0">
                <a:latin typeface="Garamond" panose="02020404030301010803" pitchFamily="18" charset="0"/>
              </a:rPr>
              <a:t>Consulta PrEP perdida: </a:t>
            </a:r>
            <a:r>
              <a:rPr lang="pt-BR" sz="2000" spc="-40" dirty="0">
                <a:latin typeface="Garamond" panose="02020404030301010803" pitchFamily="18" charset="0"/>
              </a:rPr>
              <a:t>Iniciou a PrEP e perdeu uma consulta de acompanhamento nos </a:t>
            </a:r>
            <a:r>
              <a:rPr lang="pt-BR" sz="2000" i="1" spc="-40" dirty="0">
                <a:latin typeface="Garamond" panose="02020404030301010803" pitchFamily="18" charset="0"/>
              </a:rPr>
              <a:t>últimos 90 dias</a:t>
            </a:r>
            <a:r>
              <a:rPr lang="pt-BR" sz="2000" spc="-40" dirty="0">
                <a:latin typeface="Garamond" panose="02020404030301010803" pitchFamily="18" charset="0"/>
              </a:rPr>
              <a:t>.</a:t>
            </a:r>
          </a:p>
          <a:p>
            <a:pPr marL="365760" indent="-365760" defTabSz="914400">
              <a:lnSpc>
                <a:spcPts val="2600"/>
              </a:lnSpc>
              <a:spcBef>
                <a:spcPts val="1800"/>
              </a:spcBef>
              <a:buFont typeface="Arial" panose="020B0604020202020204" pitchFamily="34" charset="0"/>
              <a:buChar char="•"/>
            </a:pPr>
            <a:r>
              <a:rPr lang="pt-BR" sz="2000" b="1" spc="-60" dirty="0">
                <a:latin typeface="Garamond" panose="02020404030301010803" pitchFamily="18" charset="0"/>
              </a:rPr>
              <a:t>Perdido no acompanhamento: </a:t>
            </a:r>
            <a:r>
              <a:rPr lang="pt-BR" sz="2000" spc="-40" dirty="0">
                <a:latin typeface="Garamond" panose="02020404030301010803" pitchFamily="18" charset="0"/>
              </a:rPr>
              <a:t>Iniciou a PrEP e perdeu uma consulta de acompanhamento há </a:t>
            </a:r>
            <a:r>
              <a:rPr lang="pt-BR" sz="1600" dirty="0"/>
              <a:t> </a:t>
            </a:r>
            <a:r>
              <a:rPr lang="pt-BR" sz="2000" i="1" spc="-40" dirty="0">
                <a:latin typeface="Garamond" panose="02020404030301010803" pitchFamily="18" charset="0"/>
              </a:rPr>
              <a:t>mais de 90 dias</a:t>
            </a:r>
            <a:r>
              <a:rPr lang="pt-BR" sz="2000" spc="-40" dirty="0">
                <a:solidFill>
                  <a:srgbClr val="0000FF"/>
                </a:solidFill>
                <a:latin typeface="Garamond" panose="02020404030301010803" pitchFamily="18" charset="0"/>
              </a:rPr>
              <a:t>. </a:t>
            </a:r>
          </a:p>
          <a:p>
            <a:pPr marL="365760" indent="-365760" defTabSz="914400">
              <a:spcBef>
                <a:spcPts val="1800"/>
              </a:spcBef>
              <a:buFont typeface="Arial" panose="020B0604020202020204" pitchFamily="34" charset="0"/>
              <a:buChar char="•"/>
            </a:pPr>
            <a:endParaRPr lang="pt-BR" sz="2400" spc="-40" dirty="0">
              <a:solidFill>
                <a:srgbClr val="0000FF"/>
              </a:solidFill>
              <a:latin typeface="Garamond" panose="02020404030301010803" pitchFamily="18" charset="0"/>
            </a:endParaRPr>
          </a:p>
        </p:txBody>
      </p:sp>
      <p:pic>
        <p:nvPicPr>
          <p:cNvPr id="6" name="Picture 5" descr="noun_Checklist_1689185_E60000.png"/>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contrast="85000"/>
                    </a14:imgEffect>
                  </a14:imgLayer>
                </a14:imgProps>
              </a:ext>
              <a:ext uri="{28A0092B-C50C-407E-A947-70E740481C1C}">
                <a14:useLocalDpi xmlns:a14="http://schemas.microsoft.com/office/drawing/2010/main" val="0"/>
              </a:ext>
            </a:extLst>
          </a:blip>
          <a:stretch>
            <a:fillRect/>
          </a:stretch>
        </p:blipFill>
        <p:spPr>
          <a:xfrm>
            <a:off x="7333278" y="1622449"/>
            <a:ext cx="1583267" cy="1583267"/>
          </a:xfrm>
          <a:prstGeom prst="rect">
            <a:avLst/>
          </a:prstGeom>
        </p:spPr>
      </p:pic>
    </p:spTree>
    <p:extLst>
      <p:ext uri="{BB962C8B-B14F-4D97-AF65-F5344CB8AC3E}">
        <p14:creationId xmlns:p14="http://schemas.microsoft.com/office/powerpoint/2010/main" val="216133402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910"/>
            <a:ext cx="8229600" cy="858838"/>
          </a:xfrm>
        </p:spPr>
        <p:txBody>
          <a:bodyPr>
            <a:normAutofit/>
          </a:bodyPr>
          <a:lstStyle/>
          <a:p>
            <a:r>
              <a:rPr lang="pt-BR" sz="4200" dirty="0"/>
              <a:t>Perguntas</a:t>
            </a:r>
          </a:p>
        </p:txBody>
      </p:sp>
      <p:sp>
        <p:nvSpPr>
          <p:cNvPr id="3" name="Content Placeholder 2"/>
          <p:cNvSpPr>
            <a:spLocks noGrp="1"/>
          </p:cNvSpPr>
          <p:nvPr>
            <p:ph sz="quarter" idx="10"/>
          </p:nvPr>
        </p:nvSpPr>
        <p:spPr>
          <a:xfrm>
            <a:off x="939113" y="1587500"/>
            <a:ext cx="7624591" cy="4889500"/>
          </a:xfrm>
        </p:spPr>
        <p:txBody>
          <a:bodyPr>
            <a:normAutofit fontScale="92500" lnSpcReduction="10000"/>
          </a:bodyPr>
          <a:lstStyle/>
          <a:p>
            <a:pPr>
              <a:lnSpc>
                <a:spcPct val="120000"/>
              </a:lnSpc>
              <a:spcBef>
                <a:spcPts val="0"/>
              </a:spcBef>
              <a:tabLst>
                <a:tab pos="274320" algn="l"/>
              </a:tabLst>
            </a:pPr>
            <a:r>
              <a:rPr lang="pt-BR" sz="2800" spc="-100" dirty="0">
                <a:solidFill>
                  <a:schemeClr val="tx1"/>
                </a:solidFill>
              </a:rPr>
              <a:t>Quando um cliente perde uma consulta de acompanhamento da PrEP, que </a:t>
            </a:r>
            <a:br>
              <a:rPr lang="pt-BR" sz="2800" spc="-100" dirty="0">
                <a:solidFill>
                  <a:schemeClr val="tx1"/>
                </a:solidFill>
              </a:rPr>
            </a:br>
            <a:r>
              <a:rPr lang="pt-BR" sz="2800" spc="-100" dirty="0">
                <a:solidFill>
                  <a:schemeClr val="tx1"/>
                </a:solidFill>
              </a:rPr>
              <a:t>procedimentos são seguidos em suas </a:t>
            </a:r>
            <a:br>
              <a:rPr lang="pt-BR" sz="2800" spc="-100" dirty="0">
                <a:solidFill>
                  <a:schemeClr val="tx1"/>
                </a:solidFill>
              </a:rPr>
            </a:br>
            <a:r>
              <a:rPr lang="pt-BR" sz="2800" spc="-100" dirty="0">
                <a:solidFill>
                  <a:schemeClr val="tx1"/>
                </a:solidFill>
              </a:rPr>
              <a:t>instalações? Como isso se assemelha ou </a:t>
            </a:r>
            <a:br>
              <a:rPr lang="pt-BR" sz="2800" spc="-100" dirty="0">
                <a:solidFill>
                  <a:schemeClr val="tx1"/>
                </a:solidFill>
              </a:rPr>
            </a:br>
            <a:r>
              <a:rPr lang="pt-BR" sz="2800" spc="-100" dirty="0">
                <a:solidFill>
                  <a:schemeClr val="tx1"/>
                </a:solidFill>
              </a:rPr>
              <a:t>difere destas informações?</a:t>
            </a:r>
          </a:p>
          <a:p>
            <a:pPr>
              <a:lnSpc>
                <a:spcPct val="120000"/>
              </a:lnSpc>
              <a:spcBef>
                <a:spcPts val="600"/>
              </a:spcBef>
              <a:tabLst>
                <a:tab pos="274320" algn="l"/>
              </a:tabLst>
            </a:pPr>
            <a:r>
              <a:rPr lang="pt-BR" sz="2800" spc="-100" dirty="0">
                <a:solidFill>
                  <a:schemeClr val="tx1"/>
                </a:solidFill>
              </a:rPr>
              <a:t>Agora que vocês revisaram o fluxo do cliente e as ferramentas de M&amp;A, que desafios podem ver para o acompanhamento da PrEP em suas instalações?</a:t>
            </a:r>
          </a:p>
          <a:p>
            <a:pPr>
              <a:lnSpc>
                <a:spcPct val="120000"/>
              </a:lnSpc>
              <a:spcBef>
                <a:spcPts val="600"/>
              </a:spcBef>
              <a:tabLst>
                <a:tab pos="274320" algn="l"/>
              </a:tabLst>
            </a:pPr>
            <a:r>
              <a:rPr lang="pt-BR" sz="2800" spc="-100" dirty="0">
                <a:solidFill>
                  <a:schemeClr val="tx1"/>
                </a:solidFill>
              </a:rPr>
              <a:t>Quais estratégias podem ser usadas para enfrentar </a:t>
            </a:r>
            <a:br>
              <a:rPr lang="pt-BR" sz="2800" spc="-100" dirty="0">
                <a:solidFill>
                  <a:schemeClr val="tx1"/>
                </a:solidFill>
              </a:rPr>
            </a:br>
            <a:r>
              <a:rPr lang="pt-BR" sz="2800" spc="-100" dirty="0">
                <a:solidFill>
                  <a:schemeClr val="tx1"/>
                </a:solidFill>
              </a:rPr>
              <a:t>os desafios?</a:t>
            </a:r>
          </a:p>
          <a:p>
            <a:endParaRPr lang="pt-BR" dirty="0"/>
          </a:p>
        </p:txBody>
      </p:sp>
      <p:pic>
        <p:nvPicPr>
          <p:cNvPr id="4" name="Picture 14" descr="Image result for question icon">
            <a:extLst>
              <a:ext uri="{FF2B5EF4-FFF2-40B4-BE49-F238E27FC236}">
                <a16:creationId xmlns:a16="http://schemas.microsoft.com/office/drawing/2014/main" xmlns="" id="{987FA2AF-0C56-4610-BDB8-0A8767CECA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2989" y="1523979"/>
            <a:ext cx="1581912" cy="170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846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quarter" idx="10"/>
            <p:extLst>
              <p:ext uri="{D42A27DB-BD31-4B8C-83A1-F6EECF244321}">
                <p14:modId xmlns:p14="http://schemas.microsoft.com/office/powerpoint/2010/main" val="2585113824"/>
              </p:ext>
            </p:extLst>
          </p:nvPr>
        </p:nvGraphicFramePr>
        <p:xfrm>
          <a:off x="457200" y="1753201"/>
          <a:ext cx="8402595" cy="2585545"/>
        </p:xfrm>
        <a:graphic>
          <a:graphicData uri="http://schemas.openxmlformats.org/drawingml/2006/table">
            <a:tbl>
              <a:tblPr firstRow="1" bandRow="1">
                <a:tableStyleId>{5C22544A-7EE6-4342-B048-85BDC9FD1C3A}</a:tableStyleId>
              </a:tblPr>
              <a:tblGrid>
                <a:gridCol w="8402595">
                  <a:extLst>
                    <a:ext uri="{9D8B030D-6E8A-4147-A177-3AD203B41FA5}">
                      <a16:colId xmlns:a16="http://schemas.microsoft.com/office/drawing/2014/main" xmlns="" val="20000"/>
                    </a:ext>
                  </a:extLst>
                </a:gridCol>
              </a:tblGrid>
              <a:tr h="517109">
                <a:tc>
                  <a:txBody>
                    <a:bodyPr/>
                    <a:lstStyle/>
                    <a:p>
                      <a:r>
                        <a:rPr lang="pt-BR" sz="2000" spc="-50" dirty="0">
                          <a:solidFill>
                            <a:schemeClr val="tx1"/>
                          </a:solidFill>
                          <a:latin typeface="Garamond"/>
                        </a:rPr>
                        <a:t>O que é igual?</a:t>
                      </a:r>
                    </a:p>
                  </a:txBody>
                  <a:tcPr marL="74066" marR="74066"/>
                </a:tc>
                <a:extLst>
                  <a:ext uri="{0D108BD9-81ED-4DB2-BD59-A6C34878D82A}">
                    <a16:rowId xmlns:a16="http://schemas.microsoft.com/office/drawing/2014/main" xmlns="" val="10000"/>
                  </a:ext>
                </a:extLst>
              </a:tr>
              <a:tr h="517109">
                <a:tc>
                  <a:txBody>
                    <a:bodyPr/>
                    <a:lstStyle/>
                    <a:p>
                      <a:r>
                        <a:rPr lang="pt-BR" sz="2000" dirty="0">
                          <a:solidFill>
                            <a:schemeClr val="tx1"/>
                          </a:solidFill>
                          <a:latin typeface="Garamond"/>
                        </a:rPr>
                        <a:t>Ambas são usadas ​​por pessoas HIV-negativas. </a:t>
                      </a:r>
                    </a:p>
                  </a:txBody>
                  <a:tcPr marL="74066" marR="74066"/>
                </a:tc>
                <a:extLst>
                  <a:ext uri="{0D108BD9-81ED-4DB2-BD59-A6C34878D82A}">
                    <a16:rowId xmlns:a16="http://schemas.microsoft.com/office/drawing/2014/main" xmlns="" val="10001"/>
                  </a:ext>
                </a:extLst>
              </a:tr>
              <a:tr h="517109">
                <a:tc>
                  <a:txBody>
                    <a:bodyPr/>
                    <a:lstStyle/>
                    <a:p>
                      <a:r>
                        <a:rPr lang="pt-BR" sz="2000" dirty="0">
                          <a:solidFill>
                            <a:schemeClr val="tx1"/>
                          </a:solidFill>
                          <a:latin typeface="Garamond"/>
                        </a:rPr>
                        <a:t>Ambas usam ARVs para prevenir a aquisição do HIV.</a:t>
                      </a:r>
                      <a:endParaRPr lang="pt-BR" sz="2000" dirty="0">
                        <a:solidFill>
                          <a:schemeClr val="tx1"/>
                        </a:solidFill>
                        <a:latin typeface="Garamond"/>
                        <a:cs typeface="Garamond"/>
                      </a:endParaRPr>
                    </a:p>
                  </a:txBody>
                  <a:tcPr marL="74066" marR="74066"/>
                </a:tc>
                <a:extLst>
                  <a:ext uri="{0D108BD9-81ED-4DB2-BD59-A6C34878D82A}">
                    <a16:rowId xmlns:a16="http://schemas.microsoft.com/office/drawing/2014/main" xmlns="" val="10002"/>
                  </a:ext>
                </a:extLst>
              </a:tr>
              <a:tr h="517109">
                <a:tc>
                  <a:txBody>
                    <a:bodyPr/>
                    <a:lstStyle/>
                    <a:p>
                      <a:r>
                        <a:rPr lang="pt-BR" sz="2000" dirty="0">
                          <a:solidFill>
                            <a:schemeClr val="tx1"/>
                          </a:solidFill>
                          <a:latin typeface="Garamond"/>
                        </a:rPr>
                        <a:t>Ambas estão disponíveis em provedores clínicos por prescrição.</a:t>
                      </a:r>
                    </a:p>
                  </a:txBody>
                  <a:tcPr marL="74066" marR="74066"/>
                </a:tc>
                <a:extLst>
                  <a:ext uri="{0D108BD9-81ED-4DB2-BD59-A6C34878D82A}">
                    <a16:rowId xmlns:a16="http://schemas.microsoft.com/office/drawing/2014/main" xmlns="" val="10003"/>
                  </a:ext>
                </a:extLst>
              </a:tr>
              <a:tr h="517109">
                <a:tc>
                  <a:txBody>
                    <a:bodyPr/>
                    <a:lstStyle/>
                    <a:p>
                      <a:r>
                        <a:rPr lang="pt-BR" sz="2000" dirty="0">
                          <a:solidFill>
                            <a:schemeClr val="tx1"/>
                          </a:solidFill>
                          <a:latin typeface="Garamond"/>
                        </a:rPr>
                        <a:t>Ambas são eficazes quando tomadas corretamente e consistentemente.</a:t>
                      </a:r>
                    </a:p>
                  </a:txBody>
                  <a:tcPr marL="74066" marR="74066"/>
                </a:tc>
                <a:extLst>
                  <a:ext uri="{0D108BD9-81ED-4DB2-BD59-A6C34878D82A}">
                    <a16:rowId xmlns:a16="http://schemas.microsoft.com/office/drawing/2014/main" xmlns="" val="10004"/>
                  </a:ext>
                </a:extLst>
              </a:tr>
            </a:tbl>
          </a:graphicData>
        </a:graphic>
      </p:graphicFrame>
      <p:graphicFrame>
        <p:nvGraphicFramePr>
          <p:cNvPr id="8" name="Content Placeholder 6"/>
          <p:cNvGraphicFramePr>
            <a:graphicFrameLocks/>
          </p:cNvGraphicFramePr>
          <p:nvPr>
            <p:extLst>
              <p:ext uri="{D42A27DB-BD31-4B8C-83A1-F6EECF244321}">
                <p14:modId xmlns:p14="http://schemas.microsoft.com/office/powerpoint/2010/main" val="2041042962"/>
              </p:ext>
            </p:extLst>
          </p:nvPr>
        </p:nvGraphicFramePr>
        <p:xfrm>
          <a:off x="457201" y="4449245"/>
          <a:ext cx="8402594" cy="1576402"/>
        </p:xfrm>
        <a:graphic>
          <a:graphicData uri="http://schemas.openxmlformats.org/drawingml/2006/table">
            <a:tbl>
              <a:tblPr firstRow="1" bandRow="1">
                <a:tableStyleId>{5C22544A-7EE6-4342-B048-85BDC9FD1C3A}</a:tableStyleId>
              </a:tblPr>
              <a:tblGrid>
                <a:gridCol w="8402594">
                  <a:extLst>
                    <a:ext uri="{9D8B030D-6E8A-4147-A177-3AD203B41FA5}">
                      <a16:colId xmlns:a16="http://schemas.microsoft.com/office/drawing/2014/main" xmlns="" val="20000"/>
                    </a:ext>
                  </a:extLst>
                </a:gridCol>
              </a:tblGrid>
              <a:tr h="479122">
                <a:tc>
                  <a:txBody>
                    <a:bodyPr/>
                    <a:lstStyle/>
                    <a:p>
                      <a:pPr marL="0" algn="l" defTabSz="914400" rtl="0" eaLnBrk="1" latinLnBrk="0" hangingPunct="1"/>
                      <a:r>
                        <a:rPr lang="pt-BR" sz="2000" b="1" kern="1200" spc="-50" dirty="0">
                          <a:solidFill>
                            <a:schemeClr val="tx1"/>
                          </a:solidFill>
                          <a:latin typeface="Garamond"/>
                        </a:rPr>
                        <a:t>O que é diferente?</a:t>
                      </a:r>
                    </a:p>
                  </a:txBody>
                  <a:tcPr marL="68580" marR="68580"/>
                </a:tc>
                <a:extLst>
                  <a:ext uri="{0D108BD9-81ED-4DB2-BD59-A6C34878D82A}">
                    <a16:rowId xmlns:a16="http://schemas.microsoft.com/office/drawing/2014/main" xmlns="" val="10000"/>
                  </a:ext>
                </a:extLst>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2000" b="0" kern="1200" spc="-50" dirty="0">
                          <a:solidFill>
                            <a:schemeClr val="tx1"/>
                          </a:solidFill>
                          <a:latin typeface="Garamond"/>
                        </a:rPr>
                        <a:t>A PrEP é iniciada antes da exposição potencial. A PEP é tomada após a exposição.</a:t>
                      </a:r>
                    </a:p>
                  </a:txBody>
                  <a:tcPr marL="68580" marR="68580" anchor="ctr"/>
                </a:tc>
                <a:extLst>
                  <a:ext uri="{0D108BD9-81ED-4DB2-BD59-A6C34878D82A}">
                    <a16:rowId xmlns:a16="http://schemas.microsoft.com/office/drawing/2014/main" xmlns="" val="10001"/>
                  </a:ext>
                </a:extLst>
              </a:tr>
              <a:tr h="0">
                <a:tc>
                  <a:txBody>
                    <a:bodyPr/>
                    <a:lstStyle/>
                    <a:p>
                      <a:r>
                        <a:rPr lang="pt-BR" sz="2000" dirty="0">
                          <a:solidFill>
                            <a:schemeClr val="tx1"/>
                          </a:solidFill>
                          <a:latin typeface="Garamond"/>
                        </a:rPr>
                        <a:t>A PEP é tomada por apenas 28 dias. A PrEP requer uso contínuo</a:t>
                      </a:r>
                      <a:r>
                        <a:rPr sz="1600" dirty="0"/>
                        <a:t> </a:t>
                      </a:r>
                      <a:r>
                        <a:rPr lang="pt-BR" sz="2000" dirty="0">
                          <a:solidFill>
                            <a:schemeClr val="tx1"/>
                          </a:solidFill>
                          <a:latin typeface="Garamond"/>
                        </a:rPr>
                        <a:t>enquanto existir risco para o HIV. </a:t>
                      </a:r>
                    </a:p>
                  </a:txBody>
                  <a:tcPr marL="68580" marR="68580" anchor="ctr"/>
                </a:tc>
                <a:extLst>
                  <a:ext uri="{0D108BD9-81ED-4DB2-BD59-A6C34878D82A}">
                    <a16:rowId xmlns:a16="http://schemas.microsoft.com/office/drawing/2014/main" xmlns="" val="10002"/>
                  </a:ext>
                </a:extLst>
              </a:tr>
            </a:tbl>
          </a:graphicData>
        </a:graphic>
      </p:graphicFrame>
      <p:sp>
        <p:nvSpPr>
          <p:cNvPr id="2" name="Title 1"/>
          <p:cNvSpPr>
            <a:spLocks noGrp="1"/>
          </p:cNvSpPr>
          <p:nvPr>
            <p:ph type="title"/>
          </p:nvPr>
        </p:nvSpPr>
        <p:spPr>
          <a:xfrm>
            <a:off x="457200" y="136525"/>
            <a:ext cx="8229600" cy="1039813"/>
          </a:xfrm>
        </p:spPr>
        <p:txBody>
          <a:bodyPr>
            <a:noAutofit/>
          </a:bodyPr>
          <a:lstStyle/>
          <a:p>
            <a:r>
              <a:rPr lang="pt-BR" sz="4200" dirty="0"/>
              <a:t>Comparação de PrEP e PEP</a:t>
            </a:r>
          </a:p>
        </p:txBody>
      </p:sp>
      <p:sp>
        <p:nvSpPr>
          <p:cNvPr id="6" name="Slide Number Placeholder 3"/>
          <p:cNvSpPr txBox="1">
            <a:spLocks/>
          </p:cNvSpPr>
          <p:nvPr/>
        </p:nvSpPr>
        <p:spPr>
          <a:xfrm>
            <a:off x="6906986" y="6367236"/>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23</a:t>
            </a:fld>
            <a:endParaRPr lang="pt-BR" dirty="0"/>
          </a:p>
        </p:txBody>
      </p:sp>
    </p:spTree>
    <p:extLst>
      <p:ext uri="{BB962C8B-B14F-4D97-AF65-F5344CB8AC3E}">
        <p14:creationId xmlns:p14="http://schemas.microsoft.com/office/powerpoint/2010/main" val="48837552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64"/>
            <a:ext cx="8229600" cy="858838"/>
          </a:xfrm>
        </p:spPr>
        <p:txBody>
          <a:bodyPr>
            <a:normAutofit/>
          </a:bodyPr>
          <a:lstStyle/>
          <a:p>
            <a:r>
              <a:rPr lang="pt-BR" sz="4200" dirty="0"/>
              <a:t>Pergunta</a:t>
            </a:r>
          </a:p>
        </p:txBody>
      </p:sp>
      <p:sp>
        <p:nvSpPr>
          <p:cNvPr id="3" name="Content Placeholder 2"/>
          <p:cNvSpPr>
            <a:spLocks noGrp="1"/>
          </p:cNvSpPr>
          <p:nvPr>
            <p:ph sz="quarter" idx="10"/>
          </p:nvPr>
        </p:nvSpPr>
        <p:spPr>
          <a:xfrm>
            <a:off x="926756" y="1635883"/>
            <a:ext cx="7760043" cy="4449024"/>
          </a:xfrm>
        </p:spPr>
        <p:txBody>
          <a:bodyPr/>
          <a:lstStyle/>
          <a:p>
            <a:pPr>
              <a:lnSpc>
                <a:spcPct val="110000"/>
              </a:lnSpc>
              <a:spcAft>
                <a:spcPts val="600"/>
              </a:spcAft>
              <a:tabLst>
                <a:tab pos="274320" algn="l"/>
              </a:tabLst>
            </a:pPr>
            <a:r>
              <a:rPr lang="pt-BR" spc="-100" dirty="0">
                <a:solidFill>
                  <a:schemeClr val="tx1"/>
                </a:solidFill>
              </a:rPr>
              <a:t>Quais perguntas ou preocupações </a:t>
            </a:r>
            <a:br>
              <a:rPr lang="pt-BR" spc="-100" dirty="0">
                <a:solidFill>
                  <a:schemeClr val="tx1"/>
                </a:solidFill>
              </a:rPr>
            </a:br>
            <a:r>
              <a:rPr lang="pt-BR" spc="-100" dirty="0">
                <a:solidFill>
                  <a:schemeClr val="tx1"/>
                </a:solidFill>
              </a:rPr>
              <a:t>finais vocês têm sobre a implementação </a:t>
            </a:r>
            <a:br>
              <a:rPr lang="pt-BR" spc="-100" dirty="0">
                <a:solidFill>
                  <a:schemeClr val="tx1"/>
                </a:solidFill>
              </a:rPr>
            </a:br>
            <a:r>
              <a:rPr lang="pt-BR" spc="-100" dirty="0">
                <a:solidFill>
                  <a:schemeClr val="tx1"/>
                </a:solidFill>
              </a:rPr>
              <a:t>da PrEP?</a:t>
            </a:r>
          </a:p>
          <a:p>
            <a:endParaRPr lang="pt-BR" sz="3500" b="1" dirty="0">
              <a:solidFill>
                <a:srgbClr val="224EA5"/>
              </a:solidFill>
              <a:latin typeface="+mj-lt"/>
            </a:endParaRPr>
          </a:p>
        </p:txBody>
      </p:sp>
      <p:pic>
        <p:nvPicPr>
          <p:cNvPr id="6" name="Picture 14" descr="Image result for question icon">
            <a:extLst>
              <a:ext uri="{FF2B5EF4-FFF2-40B4-BE49-F238E27FC236}">
                <a16:creationId xmlns:a16="http://schemas.microsoft.com/office/drawing/2014/main" xmlns="" id="{FAF4EB87-4AD3-409E-A523-35C7DA5BA5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5543" y="1615107"/>
            <a:ext cx="1581912" cy="170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37242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287"/>
            <a:ext cx="8229600" cy="858838"/>
          </a:xfrm>
        </p:spPr>
        <p:txBody>
          <a:bodyPr/>
          <a:lstStyle/>
          <a:p>
            <a:r>
              <a:rPr lang="pt-BR" dirty="0"/>
              <a:t>Resumo do Módulo 5</a:t>
            </a:r>
          </a:p>
        </p:txBody>
      </p:sp>
      <p:sp>
        <p:nvSpPr>
          <p:cNvPr id="3" name="Content Placeholder 2"/>
          <p:cNvSpPr>
            <a:spLocks noGrp="1"/>
          </p:cNvSpPr>
          <p:nvPr>
            <p:ph sz="quarter" idx="10"/>
          </p:nvPr>
        </p:nvSpPr>
        <p:spPr>
          <a:xfrm>
            <a:off x="469557" y="1624571"/>
            <a:ext cx="8229600" cy="4889500"/>
          </a:xfrm>
        </p:spPr>
        <p:txBody>
          <a:bodyPr>
            <a:normAutofit/>
          </a:bodyPr>
          <a:lstStyle/>
          <a:p>
            <a:pPr marL="365760" lvl="0" indent="-365760">
              <a:lnSpc>
                <a:spcPts val="2600"/>
              </a:lnSpc>
              <a:spcBef>
                <a:spcPts val="1800"/>
              </a:spcBef>
            </a:pPr>
            <a:r>
              <a:rPr lang="pt-BR" sz="2400" spc="-40" dirty="0">
                <a:solidFill>
                  <a:schemeClr val="tx1"/>
                </a:solidFill>
              </a:rPr>
              <a:t>Rastrear dados de triagem para a </a:t>
            </a:r>
            <a:r>
              <a:rPr lang="pt-BR" sz="2400" spc="-40" dirty="0" err="1">
                <a:solidFill>
                  <a:schemeClr val="tx1"/>
                </a:solidFill>
              </a:rPr>
              <a:t>PrEP</a:t>
            </a:r>
            <a:r>
              <a:rPr lang="pt-BR" sz="2400" spc="-40" dirty="0">
                <a:solidFill>
                  <a:schemeClr val="tx1"/>
                </a:solidFill>
              </a:rPr>
              <a:t> </a:t>
            </a:r>
            <a:r>
              <a:rPr lang="pt-BR" sz="2400" dirty="0" smtClean="0">
                <a:solidFill>
                  <a:schemeClr val="tx1"/>
                </a:solidFill>
              </a:rPr>
              <a:t>pode informar um aumento nos esforços de alcance e educação</a:t>
            </a:r>
            <a:r>
              <a:rPr lang="pt-BR" sz="2400" spc="-40" dirty="0" smtClean="0">
                <a:solidFill>
                  <a:schemeClr val="tx1"/>
                </a:solidFill>
              </a:rPr>
              <a:t> </a:t>
            </a:r>
            <a:r>
              <a:rPr lang="pt-BR" sz="2400" spc="-40" dirty="0">
                <a:solidFill>
                  <a:schemeClr val="tx1"/>
                </a:solidFill>
              </a:rPr>
              <a:t>e materiais IEC.</a:t>
            </a:r>
          </a:p>
          <a:p>
            <a:pPr marL="365760" indent="-365760">
              <a:lnSpc>
                <a:spcPts val="2600"/>
              </a:lnSpc>
              <a:spcBef>
                <a:spcPts val="1800"/>
              </a:spcBef>
            </a:pPr>
            <a:r>
              <a:rPr lang="pt-BR" sz="2400" spc="-40" dirty="0">
                <a:solidFill>
                  <a:schemeClr val="tx1"/>
                </a:solidFill>
              </a:rPr>
              <a:t>Rastrear dados de soroconversão na PrEP ajudará a garantir a vinculação e o acompanhamento adequados de clientes diagnosticados com HIV e pode facilitar a notificação de soroconversões para a vigilância.</a:t>
            </a:r>
          </a:p>
          <a:p>
            <a:pPr marL="365760" lvl="0" indent="-365760">
              <a:lnSpc>
                <a:spcPts val="2600"/>
              </a:lnSpc>
              <a:spcBef>
                <a:spcPts val="1800"/>
              </a:spcBef>
            </a:pPr>
            <a:r>
              <a:rPr lang="pt-BR" sz="2400" spc="-40" dirty="0">
                <a:solidFill>
                  <a:schemeClr val="tx1"/>
                </a:solidFill>
              </a:rPr>
              <a:t>Clientes que se apresentam mais de uma vez para a PEP podem ser candidatos à </a:t>
            </a:r>
            <a:r>
              <a:rPr lang="pt-BR" sz="2400" spc="-40" dirty="0" err="1">
                <a:solidFill>
                  <a:schemeClr val="tx1"/>
                </a:solidFill>
              </a:rPr>
              <a:t>PrEP.</a:t>
            </a:r>
            <a:r>
              <a:rPr lang="pt-BR" dirty="0"/>
              <a:t> </a:t>
            </a:r>
            <a:r>
              <a:rPr lang="pt-BR" sz="2400" spc="-40" dirty="0">
                <a:solidFill>
                  <a:schemeClr val="tx1"/>
                </a:solidFill>
              </a:rPr>
              <a:t>Envolva esses clientes em serviços sustentados de redução de riscos e prevenção do HIV, incluindo a </a:t>
            </a:r>
            <a:r>
              <a:rPr lang="pt-BR" sz="2400" spc="-40" dirty="0" err="1">
                <a:solidFill>
                  <a:schemeClr val="tx1"/>
                </a:solidFill>
              </a:rPr>
              <a:t>PrEP.</a:t>
            </a:r>
            <a:r>
              <a:rPr lang="pt-BR" sz="2400" spc="-40" dirty="0">
                <a:solidFill>
                  <a:schemeClr val="tx1"/>
                </a:solidFill>
              </a:rPr>
              <a:t> </a:t>
            </a:r>
          </a:p>
          <a:p>
            <a:pPr marL="365760" indent="-365760">
              <a:lnSpc>
                <a:spcPts val="2600"/>
              </a:lnSpc>
              <a:spcBef>
                <a:spcPts val="1800"/>
              </a:spcBef>
            </a:pPr>
            <a:r>
              <a:rPr lang="pt-BR" sz="2400" spc="-40" dirty="0">
                <a:solidFill>
                  <a:schemeClr val="tx1"/>
                </a:solidFill>
              </a:rPr>
              <a:t>Se sua unidade tiver vários pontos de entrada, considere adaptar as ferramentas de M&amp;A da PrEP para capturar esses pontos. </a:t>
            </a:r>
          </a:p>
          <a:p>
            <a:pPr marL="365760" indent="-365760">
              <a:spcBef>
                <a:spcPts val="1800"/>
              </a:spcBef>
            </a:pPr>
            <a:endParaRPr lang="pt-BR" sz="2400" spc="-40" dirty="0">
              <a:solidFill>
                <a:srgbClr val="0000FF"/>
              </a:solidFill>
            </a:endParaRPr>
          </a:p>
          <a:p>
            <a:pPr marL="0" indent="0">
              <a:lnSpc>
                <a:spcPct val="110000"/>
              </a:lnSpc>
              <a:spcBef>
                <a:spcPts val="1800"/>
              </a:spcBef>
              <a:buNone/>
            </a:pPr>
            <a:endParaRPr lang="pt-BR" sz="2400" strike="sngStrike" spc="-40" dirty="0">
              <a:solidFill>
                <a:srgbClr val="0000FF"/>
              </a:solidFill>
            </a:endParaRPr>
          </a:p>
          <a:p>
            <a:pPr marL="0" lvl="0" indent="0">
              <a:lnSpc>
                <a:spcPct val="110000"/>
              </a:lnSpc>
              <a:spcBef>
                <a:spcPts val="1800"/>
              </a:spcBef>
              <a:buNone/>
            </a:pPr>
            <a:endParaRPr lang="pt-BR" sz="2600" strike="sngStrike" spc="-40" dirty="0">
              <a:solidFill>
                <a:srgbClr val="0000FF"/>
              </a:solidFill>
            </a:endParaRPr>
          </a:p>
          <a:p>
            <a:endParaRPr lang="pt-BR" dirty="0"/>
          </a:p>
        </p:txBody>
      </p:sp>
    </p:spTree>
    <p:extLst>
      <p:ext uri="{BB962C8B-B14F-4D97-AF65-F5344CB8AC3E}">
        <p14:creationId xmlns:p14="http://schemas.microsoft.com/office/powerpoint/2010/main" val="306499408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232</a:t>
            </a:fld>
            <a:endParaRPr lang="pt-BR" dirty="0"/>
          </a:p>
        </p:txBody>
      </p:sp>
      <p:sp>
        <p:nvSpPr>
          <p:cNvPr id="8" name="TextBox 7"/>
          <p:cNvSpPr txBox="1"/>
          <p:nvPr/>
        </p:nvSpPr>
        <p:spPr>
          <a:xfrm>
            <a:off x="0" y="261273"/>
            <a:ext cx="9144000" cy="738664"/>
          </a:xfrm>
          <a:prstGeom prst="rect">
            <a:avLst/>
          </a:prstGeom>
          <a:noFill/>
        </p:spPr>
        <p:txBody>
          <a:bodyPr wrap="square" rtlCol="0">
            <a:spAutoFit/>
          </a:bodyPr>
          <a:lstStyle/>
          <a:p>
            <a:pPr algn="ctr"/>
            <a:r>
              <a:rPr lang="pt-BR" sz="4200" b="1" dirty="0">
                <a:solidFill>
                  <a:schemeClr val="bg1"/>
                </a:solidFill>
                <a:latin typeface="Arial Narrow"/>
              </a:rPr>
              <a:t>Módulo 6</a:t>
            </a:r>
          </a:p>
        </p:txBody>
      </p:sp>
      <p:sp>
        <p:nvSpPr>
          <p:cNvPr id="9" name="Pentagon 8"/>
          <p:cNvSpPr/>
          <p:nvPr/>
        </p:nvSpPr>
        <p:spPr>
          <a:xfrm>
            <a:off x="1075238" y="2745694"/>
            <a:ext cx="7024969" cy="977462"/>
          </a:xfrm>
          <a:prstGeom prst="homePlate">
            <a:avLst/>
          </a:prstGeom>
          <a:solidFill>
            <a:schemeClr val="accent4">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326943" y="1732378"/>
            <a:ext cx="5478505" cy="523220"/>
          </a:xfrm>
          <a:prstGeom prst="rect">
            <a:avLst/>
          </a:prstGeom>
          <a:noFill/>
        </p:spPr>
        <p:txBody>
          <a:bodyPr wrap="square" rtlCol="0">
            <a:spAutoFit/>
          </a:bodyPr>
          <a:lstStyle/>
          <a:p>
            <a:r>
              <a:rPr lang="pt-BR" sz="2800" b="1" dirty="0">
                <a:solidFill>
                  <a:schemeClr val="bg1"/>
                </a:solidFill>
              </a:rPr>
              <a:t>Pós-teste, análise e encerramento</a:t>
            </a:r>
          </a:p>
        </p:txBody>
      </p:sp>
      <p:sp>
        <p:nvSpPr>
          <p:cNvPr id="17" name="TextBox 16"/>
          <p:cNvSpPr txBox="1"/>
          <p:nvPr/>
        </p:nvSpPr>
        <p:spPr>
          <a:xfrm>
            <a:off x="2180003" y="2776613"/>
            <a:ext cx="4815438" cy="861774"/>
          </a:xfrm>
          <a:prstGeom prst="rect">
            <a:avLst/>
          </a:prstGeom>
          <a:noFill/>
        </p:spPr>
        <p:txBody>
          <a:bodyPr wrap="square" lIns="0" tIns="0" rIns="0" bIns="0" rtlCol="0">
            <a:spAutoFit/>
          </a:bodyPr>
          <a:lstStyle/>
          <a:p>
            <a:r>
              <a:rPr lang="pt-BR" sz="2800" b="1" dirty="0">
                <a:solidFill>
                  <a:schemeClr val="bg1"/>
                </a:solidFill>
              </a:rPr>
              <a:t>Avaliação pós-treinamento, análise e encerramento</a:t>
            </a:r>
          </a:p>
        </p:txBody>
      </p:sp>
      <p:sp>
        <p:nvSpPr>
          <p:cNvPr id="20" name="TextBox 19"/>
          <p:cNvSpPr txBox="1"/>
          <p:nvPr/>
        </p:nvSpPr>
        <p:spPr>
          <a:xfrm>
            <a:off x="410936" y="2745694"/>
            <a:ext cx="573755" cy="784830"/>
          </a:xfrm>
          <a:prstGeom prst="rect">
            <a:avLst/>
          </a:prstGeom>
          <a:noFill/>
        </p:spPr>
        <p:txBody>
          <a:bodyPr wrap="square" rtlCol="0">
            <a:spAutoFit/>
          </a:bodyPr>
          <a:lstStyle/>
          <a:p>
            <a:r>
              <a:rPr lang="pt-BR" sz="4500" b="1" dirty="0">
                <a:solidFill>
                  <a:schemeClr val="accent4">
                    <a:lumMod val="60000"/>
                    <a:lumOff val="40000"/>
                  </a:schemeClr>
                </a:solidFill>
              </a:rPr>
              <a:t>6</a:t>
            </a:r>
          </a:p>
        </p:txBody>
      </p:sp>
    </p:spTree>
    <p:extLst>
      <p:ext uri="{BB962C8B-B14F-4D97-AF65-F5344CB8AC3E}">
        <p14:creationId xmlns:p14="http://schemas.microsoft.com/office/powerpoint/2010/main" val="267180836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727"/>
            <a:ext cx="9144000" cy="1143113"/>
          </a:xfrm>
        </p:spPr>
        <p:txBody>
          <a:bodyPr>
            <a:normAutofit/>
          </a:bodyPr>
          <a:lstStyle/>
          <a:p>
            <a:r>
              <a:rPr lang="pt-BR" sz="4200" dirty="0"/>
              <a:t>Avaliação Pós-Treinamento</a:t>
            </a:r>
          </a:p>
        </p:txBody>
      </p:sp>
      <p:sp>
        <p:nvSpPr>
          <p:cNvPr id="3" name="Content Placeholder 2"/>
          <p:cNvSpPr>
            <a:spLocks noGrp="1"/>
          </p:cNvSpPr>
          <p:nvPr>
            <p:ph sz="quarter" idx="10"/>
          </p:nvPr>
        </p:nvSpPr>
        <p:spPr>
          <a:xfrm>
            <a:off x="469557" y="1624571"/>
            <a:ext cx="8229600" cy="4889500"/>
          </a:xfrm>
        </p:spPr>
        <p:txBody>
          <a:bodyPr>
            <a:normAutofit/>
          </a:bodyPr>
          <a:lstStyle/>
          <a:p>
            <a:pPr marL="365760" indent="-365760">
              <a:lnSpc>
                <a:spcPts val="2600"/>
              </a:lnSpc>
              <a:spcBef>
                <a:spcPts val="1800"/>
              </a:spcBef>
              <a:defRPr/>
            </a:pPr>
            <a:r>
              <a:rPr lang="pt-BR" sz="2400" spc="-40" dirty="0">
                <a:solidFill>
                  <a:schemeClr val="tx1"/>
                </a:solidFill>
              </a:rPr>
              <a:t>O objetivo desta avaliação pós-treinamento é descobrir o que você sabe sobre a implementação da PrEP e quanto os seus conhecimentos e habilidades melhoraram desde a avaliação pré-treinamento.  </a:t>
            </a:r>
          </a:p>
          <a:p>
            <a:pPr marL="365760" indent="-365760">
              <a:lnSpc>
                <a:spcPts val="2600"/>
              </a:lnSpc>
              <a:spcBef>
                <a:spcPts val="1800"/>
              </a:spcBef>
              <a:defRPr/>
            </a:pPr>
            <a:r>
              <a:rPr lang="pt-BR" sz="2400" spc="-40" dirty="0">
                <a:solidFill>
                  <a:schemeClr val="tx1"/>
                </a:solidFill>
              </a:rPr>
              <a:t>Os resultados das avaliações pré-treinamento e pós-treinamento ajudarão a melhorar treinamentos futuros. </a:t>
            </a:r>
          </a:p>
          <a:p>
            <a:pPr marL="365760" indent="-365760">
              <a:lnSpc>
                <a:spcPts val="2600"/>
              </a:lnSpc>
              <a:spcBef>
                <a:spcPts val="1800"/>
              </a:spcBef>
              <a:defRPr/>
            </a:pPr>
            <a:r>
              <a:rPr lang="pt-BR" sz="2400" spc="-40" dirty="0">
                <a:solidFill>
                  <a:schemeClr val="tx1"/>
                </a:solidFill>
              </a:rPr>
              <a:t>Lembre-se de escrever seu nome em sua avaliação. </a:t>
            </a:r>
          </a:p>
          <a:p>
            <a:pPr marL="365760" indent="-365760">
              <a:lnSpc>
                <a:spcPts val="2600"/>
              </a:lnSpc>
              <a:spcBef>
                <a:spcPts val="1800"/>
              </a:spcBef>
              <a:defRPr/>
            </a:pPr>
            <a:r>
              <a:rPr lang="pt-BR" sz="2400" spc="-40" dirty="0">
                <a:solidFill>
                  <a:schemeClr val="tx1"/>
                </a:solidFill>
              </a:rPr>
              <a:t>Você receberá uma cópia das respostas corretas ao sair do treinamento.</a:t>
            </a:r>
          </a:p>
          <a:p>
            <a:pPr marL="365760" indent="-365760">
              <a:lnSpc>
                <a:spcPts val="2600"/>
              </a:lnSpc>
              <a:spcBef>
                <a:spcPts val="1800"/>
              </a:spcBef>
              <a:defRPr/>
            </a:pPr>
            <a:r>
              <a:rPr lang="pt-BR" sz="2400" i="1" spc="-40" dirty="0">
                <a:solidFill>
                  <a:schemeClr val="tx1"/>
                </a:solidFill>
              </a:rPr>
              <a:t>Você tem 15 minutos para concluir a avaliação.</a:t>
            </a:r>
          </a:p>
          <a:p>
            <a:pPr marL="365760" indent="-365760">
              <a:lnSpc>
                <a:spcPct val="120000"/>
              </a:lnSpc>
              <a:spcBef>
                <a:spcPts val="1800"/>
              </a:spcBef>
              <a:defRPr/>
            </a:pPr>
            <a:endParaRPr lang="pt-BR" sz="2600" spc="-40" dirty="0">
              <a:solidFill>
                <a:schemeClr val="tx1"/>
              </a:solidFill>
            </a:endParaRPr>
          </a:p>
          <a:p>
            <a:endParaRPr lang="pt-BR" dirty="0"/>
          </a:p>
        </p:txBody>
      </p:sp>
    </p:spTree>
    <p:extLst>
      <p:ext uri="{BB962C8B-B14F-4D97-AF65-F5344CB8AC3E}">
        <p14:creationId xmlns:p14="http://schemas.microsoft.com/office/powerpoint/2010/main" val="212941935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126"/>
            <a:ext cx="8229600" cy="858838"/>
          </a:xfrm>
        </p:spPr>
        <p:txBody>
          <a:bodyPr>
            <a:normAutofit/>
          </a:bodyPr>
          <a:lstStyle/>
          <a:p>
            <a:r>
              <a:rPr lang="pt-BR" sz="4200" dirty="0"/>
              <a:t>Competências Específicas da PrEP</a:t>
            </a:r>
          </a:p>
        </p:txBody>
      </p:sp>
      <p:sp>
        <p:nvSpPr>
          <p:cNvPr id="3" name="Content Placeholder 2"/>
          <p:cNvSpPr>
            <a:spLocks noGrp="1"/>
          </p:cNvSpPr>
          <p:nvPr>
            <p:ph sz="quarter" idx="10"/>
          </p:nvPr>
        </p:nvSpPr>
        <p:spPr>
          <a:xfrm>
            <a:off x="466379" y="1502840"/>
            <a:ext cx="8550998" cy="4889500"/>
          </a:xfrm>
        </p:spPr>
        <p:txBody>
          <a:bodyPr>
            <a:normAutofit fontScale="32500" lnSpcReduction="20000"/>
          </a:bodyPr>
          <a:lstStyle/>
          <a:p>
            <a:pPr marL="0" indent="0">
              <a:lnSpc>
                <a:spcPct val="120000"/>
              </a:lnSpc>
              <a:spcBef>
                <a:spcPts val="0"/>
              </a:spcBef>
              <a:buNone/>
            </a:pPr>
            <a:r>
              <a:rPr lang="pt-BR" sz="5100" b="1" spc="-40" dirty="0">
                <a:solidFill>
                  <a:schemeClr val="tx1"/>
                </a:solidFill>
              </a:rPr>
              <a:t>Depois de concluir este programa de treinamento, os participantes serão capazes de:</a:t>
            </a:r>
          </a:p>
          <a:p>
            <a:pPr marL="365760" indent="-365760">
              <a:lnSpc>
                <a:spcPts val="2600"/>
              </a:lnSpc>
              <a:spcBef>
                <a:spcPts val="1200"/>
              </a:spcBef>
            </a:pPr>
            <a:r>
              <a:rPr lang="pt-BR" sz="5100" spc="-40" dirty="0">
                <a:solidFill>
                  <a:schemeClr val="tx1"/>
                </a:solidFill>
              </a:rPr>
              <a:t>Identificar candidatos elegíveis para a PrEP.</a:t>
            </a:r>
          </a:p>
          <a:p>
            <a:pPr marL="365760" indent="-365760">
              <a:lnSpc>
                <a:spcPts val="2600"/>
              </a:lnSpc>
              <a:spcBef>
                <a:spcPts val="1200"/>
              </a:spcBef>
            </a:pPr>
            <a:r>
              <a:rPr lang="pt-BR" sz="5100" spc="-40" dirty="0">
                <a:solidFill>
                  <a:schemeClr val="tx1"/>
                </a:solidFill>
              </a:rPr>
              <a:t>Avaliar o risco individual para HIV.</a:t>
            </a:r>
          </a:p>
          <a:p>
            <a:pPr marL="365760" indent="-365760">
              <a:lnSpc>
                <a:spcPts val="2600"/>
              </a:lnSpc>
              <a:spcBef>
                <a:spcPts val="1200"/>
              </a:spcBef>
            </a:pPr>
            <a:r>
              <a:rPr lang="pt-BR" sz="5100" spc="-40" dirty="0">
                <a:solidFill>
                  <a:schemeClr val="tx1"/>
                </a:solidFill>
              </a:rPr>
              <a:t>Educar e aconselhar candidatos e usuários da PrEP.</a:t>
            </a:r>
          </a:p>
          <a:p>
            <a:pPr marL="365760" indent="-365760">
              <a:lnSpc>
                <a:spcPts val="2600"/>
              </a:lnSpc>
              <a:spcBef>
                <a:spcPts val="1200"/>
              </a:spcBef>
            </a:pPr>
            <a:r>
              <a:rPr lang="pt-BR" sz="5100" spc="-40" dirty="0">
                <a:solidFill>
                  <a:schemeClr val="tx1"/>
                </a:solidFill>
              </a:rPr>
              <a:t>Avaliar a elegibilidade médica para a PrEP.</a:t>
            </a:r>
          </a:p>
          <a:p>
            <a:pPr marL="365760" lvl="0" indent="-365760">
              <a:lnSpc>
                <a:spcPts val="2600"/>
              </a:lnSpc>
              <a:spcBef>
                <a:spcPts val="1200"/>
              </a:spcBef>
            </a:pPr>
            <a:r>
              <a:rPr lang="pt-BR" sz="5100" spc="-40" dirty="0">
                <a:solidFill>
                  <a:schemeClr val="tx1"/>
                </a:solidFill>
              </a:rPr>
              <a:t>Prescrever a PrEP.</a:t>
            </a:r>
          </a:p>
          <a:p>
            <a:pPr marL="365760" lvl="0" indent="-365760">
              <a:lnSpc>
                <a:spcPts val="2600"/>
              </a:lnSpc>
              <a:spcBef>
                <a:spcPts val="1200"/>
              </a:spcBef>
            </a:pPr>
            <a:r>
              <a:rPr lang="pt-BR" sz="5100" spc="-60" dirty="0">
                <a:solidFill>
                  <a:schemeClr val="tx1"/>
                </a:solidFill>
              </a:rPr>
              <a:t>Realizar avaliações clínicas e laboratoriais durante as consultas de acompanhamento da PrEP.</a:t>
            </a:r>
          </a:p>
          <a:p>
            <a:pPr marL="365760" lvl="0" indent="-365760">
              <a:lnSpc>
                <a:spcPts val="2600"/>
              </a:lnSpc>
              <a:spcBef>
                <a:spcPts val="1200"/>
              </a:spcBef>
            </a:pPr>
            <a:r>
              <a:rPr lang="pt-BR" sz="5100" spc="-60" dirty="0">
                <a:solidFill>
                  <a:schemeClr val="tx1"/>
                </a:solidFill>
              </a:rPr>
              <a:t>Determinar como as ferramentas de M&amp;A da PrEP podem ser usadas localmente.</a:t>
            </a:r>
          </a:p>
          <a:p>
            <a:pPr marL="365760" indent="-365760">
              <a:lnSpc>
                <a:spcPts val="2600"/>
              </a:lnSpc>
              <a:spcBef>
                <a:spcPts val="1200"/>
              </a:spcBef>
            </a:pPr>
            <a:r>
              <a:rPr lang="pt-BR" sz="5100" spc="-40" dirty="0">
                <a:solidFill>
                  <a:schemeClr val="tx1"/>
                </a:solidFill>
              </a:rPr>
              <a:t>Fornecer educação sobre adesão, aconselhamento e apoio aos candidatos e usuários de PrEP.</a:t>
            </a:r>
          </a:p>
          <a:p>
            <a:pPr lvl="0"/>
            <a:endParaRPr lang="pt-BR" dirty="0">
              <a:solidFill>
                <a:schemeClr val="tx1"/>
              </a:solidFill>
            </a:endParaRPr>
          </a:p>
        </p:txBody>
      </p:sp>
    </p:spTree>
    <p:extLst>
      <p:ext uri="{BB962C8B-B14F-4D97-AF65-F5344CB8AC3E}">
        <p14:creationId xmlns:p14="http://schemas.microsoft.com/office/powerpoint/2010/main" val="944980397"/>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805"/>
            <a:ext cx="8229600" cy="858838"/>
          </a:xfrm>
        </p:spPr>
        <p:txBody>
          <a:bodyPr>
            <a:normAutofit/>
          </a:bodyPr>
          <a:lstStyle/>
          <a:p>
            <a:r>
              <a:rPr lang="pt-BR" sz="4200" dirty="0"/>
              <a:t>Avaliação de Treinamento</a:t>
            </a:r>
          </a:p>
        </p:txBody>
      </p:sp>
      <p:sp>
        <p:nvSpPr>
          <p:cNvPr id="3" name="Content Placeholder 2"/>
          <p:cNvSpPr>
            <a:spLocks noGrp="1"/>
          </p:cNvSpPr>
          <p:nvPr>
            <p:ph sz="quarter" idx="10"/>
          </p:nvPr>
        </p:nvSpPr>
        <p:spPr>
          <a:xfrm>
            <a:off x="469557" y="1624571"/>
            <a:ext cx="8229600" cy="4889500"/>
          </a:xfrm>
        </p:spPr>
        <p:txBody>
          <a:bodyPr/>
          <a:lstStyle/>
          <a:p>
            <a:pPr marL="365760" lvl="0" indent="-365760">
              <a:lnSpc>
                <a:spcPts val="2600"/>
              </a:lnSpc>
              <a:spcBef>
                <a:spcPts val="1800"/>
              </a:spcBef>
            </a:pPr>
            <a:r>
              <a:rPr lang="pt-BR" sz="2400" spc="-40" dirty="0">
                <a:solidFill>
                  <a:srgbClr val="000000"/>
                </a:solidFill>
              </a:rPr>
              <a:t>Por favor, dediquem alguns minutos para preencher este Formulário de Avaliação de Treinamento.</a:t>
            </a:r>
          </a:p>
          <a:p>
            <a:pPr marL="365760" lvl="0" indent="-365760">
              <a:lnSpc>
                <a:spcPts val="2600"/>
              </a:lnSpc>
              <a:spcBef>
                <a:spcPts val="1800"/>
              </a:spcBef>
            </a:pPr>
            <a:r>
              <a:rPr lang="pt-BR" sz="2400" spc="-40" dirty="0">
                <a:solidFill>
                  <a:srgbClr val="000000"/>
                </a:solidFill>
              </a:rPr>
              <a:t>Agradecemos seu feedback honesto para nos ajudar a melhorar treinamentos futuros.</a:t>
            </a:r>
          </a:p>
          <a:p>
            <a:pPr marL="365760" lvl="0" indent="-365760">
              <a:lnSpc>
                <a:spcPts val="2600"/>
              </a:lnSpc>
              <a:spcBef>
                <a:spcPts val="1800"/>
              </a:spcBef>
            </a:pPr>
            <a:r>
              <a:rPr lang="pt-BR" sz="2400" spc="-40" dirty="0">
                <a:solidFill>
                  <a:srgbClr val="000000"/>
                </a:solidFill>
              </a:rPr>
              <a:t>Sua avaliação será confidencial. Você não precisa incluir seu nome.</a:t>
            </a:r>
          </a:p>
          <a:p>
            <a:endParaRPr lang="pt-BR" dirty="0"/>
          </a:p>
        </p:txBody>
      </p:sp>
    </p:spTree>
    <p:extLst>
      <p:ext uri="{BB962C8B-B14F-4D97-AF65-F5344CB8AC3E}">
        <p14:creationId xmlns:p14="http://schemas.microsoft.com/office/powerpoint/2010/main" val="72289468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912"/>
            <a:ext cx="8229600" cy="858838"/>
          </a:xfrm>
        </p:spPr>
        <p:txBody>
          <a:bodyPr>
            <a:noAutofit/>
          </a:bodyPr>
          <a:lstStyle/>
          <a:p>
            <a:pPr>
              <a:lnSpc>
                <a:spcPts val="4800"/>
              </a:lnSpc>
            </a:pPr>
            <a:r>
              <a:rPr lang="pt-BR" sz="3600" dirty="0"/>
              <a:t>Outros Recursos de PrEP para Provedores</a:t>
            </a:r>
          </a:p>
        </p:txBody>
      </p:sp>
      <p:sp>
        <p:nvSpPr>
          <p:cNvPr id="3" name="Content Placeholder 2"/>
          <p:cNvSpPr>
            <a:spLocks noGrp="1"/>
          </p:cNvSpPr>
          <p:nvPr>
            <p:ph sz="quarter" idx="10"/>
          </p:nvPr>
        </p:nvSpPr>
        <p:spPr>
          <a:xfrm>
            <a:off x="464187" y="1621484"/>
            <a:ext cx="8686800" cy="4889500"/>
          </a:xfrm>
        </p:spPr>
        <p:txBody>
          <a:bodyPr>
            <a:noAutofit/>
          </a:bodyPr>
          <a:lstStyle/>
          <a:p>
            <a:pPr marL="182880" indent="-182880">
              <a:lnSpc>
                <a:spcPts val="2600"/>
              </a:lnSpc>
              <a:spcBef>
                <a:spcPts val="0"/>
              </a:spcBef>
              <a:spcAft>
                <a:spcPts val="600"/>
              </a:spcAft>
              <a:tabLst>
                <a:tab pos="182880" algn="l"/>
              </a:tabLst>
            </a:pPr>
            <a:r>
              <a:rPr lang="pt-BR" sz="2100" spc="-70" dirty="0">
                <a:solidFill>
                  <a:schemeClr val="tx1"/>
                </a:solidFill>
              </a:rPr>
              <a:t>World Health Organization. </a:t>
            </a:r>
            <a:r>
              <a:rPr lang="pt-BR" sz="2100" i="1" spc="-70" dirty="0">
                <a:solidFill>
                  <a:schemeClr val="tx1"/>
                </a:solidFill>
              </a:rPr>
              <a:t>Consolidated Guidelines on the Use of Antiretroviral Drugs for Treating and Preventing HIV Infection: Recommendations for a Public Health Approach. </a:t>
            </a:r>
            <a:r>
              <a:rPr lang="pt-BR" sz="2100" spc="-70" dirty="0">
                <a:solidFill>
                  <a:schemeClr val="tx1"/>
                </a:solidFill>
              </a:rPr>
              <a:t>2nd edition. Genebra: WHO; 2016. http://www.who.int/hiv/pub/arv/arv-2016/en/. Acessado em 11 de janeiro de 2019.</a:t>
            </a:r>
          </a:p>
          <a:p>
            <a:pPr marL="182880" indent="-182880">
              <a:lnSpc>
                <a:spcPts val="2600"/>
              </a:lnSpc>
              <a:spcBef>
                <a:spcPts val="0"/>
              </a:spcBef>
              <a:spcAft>
                <a:spcPts val="600"/>
              </a:spcAft>
              <a:tabLst>
                <a:tab pos="182880" algn="l"/>
              </a:tabLst>
            </a:pPr>
            <a:r>
              <a:rPr lang="pt-BR" sz="2100" spc="-70" dirty="0">
                <a:solidFill>
                  <a:schemeClr val="tx1"/>
                </a:solidFill>
              </a:rPr>
              <a:t>World Health Organization. </a:t>
            </a:r>
            <a:r>
              <a:rPr lang="pt-BR" sz="2100" i="1" spc="-70" dirty="0" err="1">
                <a:solidFill>
                  <a:schemeClr val="tx1"/>
                </a:solidFill>
              </a:rPr>
              <a:t>PrEP.</a:t>
            </a:r>
            <a:r>
              <a:rPr lang="pt-BR" sz="2100" spc="-70" dirty="0">
                <a:solidFill>
                  <a:schemeClr val="tx1"/>
                </a:solidFill>
              </a:rPr>
              <a:t> Genebra: WHO; 2018. http://www.who.int/hiv/topics/prep/en/://www.who.int/hiv/topics/prep/en/. Acessado em 11 de janeiro de 2019.</a:t>
            </a:r>
          </a:p>
          <a:p>
            <a:pPr marL="182880" indent="-182880">
              <a:lnSpc>
                <a:spcPts val="2600"/>
              </a:lnSpc>
              <a:spcBef>
                <a:spcPts val="0"/>
              </a:spcBef>
              <a:spcAft>
                <a:spcPts val="600"/>
              </a:spcAft>
              <a:tabLst>
                <a:tab pos="182880" algn="l"/>
              </a:tabLst>
            </a:pPr>
            <a:r>
              <a:rPr lang="pt-BR" sz="2100" spc="-70" dirty="0">
                <a:solidFill>
                  <a:schemeClr val="tx1"/>
                </a:solidFill>
              </a:rPr>
              <a:t>UNAIDS. </a:t>
            </a:r>
            <a:r>
              <a:rPr lang="pt-BR" sz="2100" i="1" spc="-70" dirty="0">
                <a:solidFill>
                  <a:schemeClr val="tx1"/>
                </a:solidFill>
              </a:rPr>
              <a:t>Oral Pre-Exposure Prophylaxis: Putting a New Choice in Context. </a:t>
            </a:r>
            <a:r>
              <a:rPr lang="pt-BR" sz="2100" spc="-70" dirty="0">
                <a:solidFill>
                  <a:schemeClr val="tx1"/>
                </a:solidFill>
              </a:rPr>
              <a:t>Genebra: UNAIDS; 2015. http://www.unaids.org/sites/default/files/media_asset/UNAIDS_JC2764_en.pdf. Acessado em 11 de janeiro de 2019.</a:t>
            </a:r>
          </a:p>
          <a:p>
            <a:pPr marL="182880" indent="-182880">
              <a:lnSpc>
                <a:spcPts val="2600"/>
              </a:lnSpc>
              <a:spcBef>
                <a:spcPts val="0"/>
              </a:spcBef>
              <a:spcAft>
                <a:spcPts val="600"/>
              </a:spcAft>
              <a:tabLst>
                <a:tab pos="182880" algn="l"/>
              </a:tabLst>
            </a:pPr>
            <a:r>
              <a:rPr lang="pt-BR" sz="2100" spc="-70" dirty="0">
                <a:solidFill>
                  <a:schemeClr val="tx1"/>
                </a:solidFill>
              </a:rPr>
              <a:t>PrepWatch. http://www.prepwatch.org/.</a:t>
            </a:r>
          </a:p>
          <a:p>
            <a:pPr marL="182880" indent="-182880">
              <a:lnSpc>
                <a:spcPts val="2600"/>
              </a:lnSpc>
              <a:spcBef>
                <a:spcPts val="0"/>
              </a:spcBef>
              <a:spcAft>
                <a:spcPts val="600"/>
              </a:spcAft>
              <a:tabLst>
                <a:tab pos="182880" algn="l"/>
              </a:tabLst>
            </a:pPr>
            <a:r>
              <a:rPr lang="pt-BR" sz="2100" spc="-70" dirty="0">
                <a:solidFill>
                  <a:schemeClr val="tx1"/>
                </a:solidFill>
              </a:rPr>
              <a:t>Centers for Disease Control and Prevention. </a:t>
            </a:r>
            <a:r>
              <a:rPr lang="pt-BR" sz="2100" i="1" spc="-70" dirty="0">
                <a:solidFill>
                  <a:schemeClr val="tx1"/>
                </a:solidFill>
              </a:rPr>
              <a:t>Pre-Exposure Prophylaxis (PrEP). </a:t>
            </a:r>
            <a:r>
              <a:rPr lang="pt-BR" sz="2100" spc="-70" dirty="0">
                <a:solidFill>
                  <a:schemeClr val="tx1"/>
                </a:solidFill>
              </a:rPr>
              <a:t>http://www.cdc.gov/hiv/risk/prep/. Acessado em 11 de janeiro de 2019.</a:t>
            </a:r>
          </a:p>
        </p:txBody>
      </p:sp>
    </p:spTree>
    <p:extLst>
      <p:ext uri="{BB962C8B-B14F-4D97-AF65-F5344CB8AC3E}">
        <p14:creationId xmlns:p14="http://schemas.microsoft.com/office/powerpoint/2010/main" val="376977395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9125"/>
            <a:ext cx="8229600" cy="858838"/>
          </a:xfrm>
        </p:spPr>
        <p:txBody>
          <a:bodyPr>
            <a:noAutofit/>
          </a:bodyPr>
          <a:lstStyle/>
          <a:p>
            <a:pPr>
              <a:lnSpc>
                <a:spcPts val="3200"/>
              </a:lnSpc>
            </a:pPr>
            <a:r>
              <a:rPr lang="pt-BR" sz="3600" dirty="0"/>
              <a:t>Outros Recursos de PrEP para Provedores</a:t>
            </a:r>
            <a:r>
              <a:rPr sz="3600" dirty="0"/>
              <a:t/>
            </a:r>
            <a:br>
              <a:rPr sz="3600" dirty="0"/>
            </a:br>
            <a:r>
              <a:rPr lang="pt-BR" sz="2000" b="0" i="1" dirty="0">
                <a:latin typeface="Garamond" panose="02020404030301010803" pitchFamily="18" charset="0"/>
              </a:rPr>
              <a:t>(continuação)</a:t>
            </a:r>
          </a:p>
        </p:txBody>
      </p:sp>
      <p:sp>
        <p:nvSpPr>
          <p:cNvPr id="3" name="Content Placeholder 2"/>
          <p:cNvSpPr>
            <a:spLocks noGrp="1"/>
          </p:cNvSpPr>
          <p:nvPr>
            <p:ph sz="quarter" idx="10"/>
          </p:nvPr>
        </p:nvSpPr>
        <p:spPr>
          <a:xfrm>
            <a:off x="464187" y="1621484"/>
            <a:ext cx="8686800" cy="4889500"/>
          </a:xfrm>
        </p:spPr>
        <p:txBody>
          <a:bodyPr>
            <a:noAutofit/>
          </a:bodyPr>
          <a:lstStyle/>
          <a:p>
            <a:pPr marL="182880" indent="-182880">
              <a:lnSpc>
                <a:spcPts val="2600"/>
              </a:lnSpc>
              <a:spcBef>
                <a:spcPts val="0"/>
              </a:spcBef>
              <a:spcAft>
                <a:spcPts val="600"/>
              </a:spcAft>
            </a:pPr>
            <a:r>
              <a:rPr lang="pt-BR" sz="2100" spc="-90" dirty="0">
                <a:solidFill>
                  <a:schemeClr val="tx1"/>
                </a:solidFill>
              </a:rPr>
              <a:t>Fonner VA, Dalglish SL, Kennedy CE, et al. Effectiveness and safety of oral HIV preexposure prophylaxis for all populations. </a:t>
            </a:r>
            <a:r>
              <a:rPr lang="pt-BR" sz="2100" i="1" spc="-90" dirty="0">
                <a:solidFill>
                  <a:schemeClr val="tx1"/>
                </a:solidFill>
              </a:rPr>
              <a:t>AIDS. </a:t>
            </a:r>
            <a:r>
              <a:rPr lang="pt-BR" sz="2100" spc="-90" dirty="0">
                <a:solidFill>
                  <a:schemeClr val="tx1"/>
                </a:solidFill>
              </a:rPr>
              <a:t>2016; 30(12): 1973-1983. doi: 10.1097/QAD.0000000000001145. </a:t>
            </a:r>
          </a:p>
          <a:p>
            <a:pPr marL="182880" indent="-182880">
              <a:lnSpc>
                <a:spcPts val="2600"/>
              </a:lnSpc>
              <a:spcBef>
                <a:spcPts val="0"/>
              </a:spcBef>
              <a:spcAft>
                <a:spcPts val="600"/>
              </a:spcAft>
            </a:pPr>
            <a:r>
              <a:rPr lang="pt-BR" sz="2100" spc="-120" dirty="0">
                <a:solidFill>
                  <a:schemeClr val="tx1"/>
                </a:solidFill>
              </a:rPr>
              <a:t>Glidden DV, Amico KR, Liu AY, et al. Symptoms, side effects and adherence in the iPrEx open-label extension. </a:t>
            </a:r>
            <a:r>
              <a:rPr lang="pt-BR" sz="2100" i="1" spc="-120" dirty="0">
                <a:solidFill>
                  <a:schemeClr val="tx1"/>
                </a:solidFill>
              </a:rPr>
              <a:t>Clin Infect Dis. </a:t>
            </a:r>
            <a:r>
              <a:rPr lang="pt-BR" sz="2100" spc="-120" dirty="0">
                <a:solidFill>
                  <a:schemeClr val="tx1"/>
                </a:solidFill>
              </a:rPr>
              <a:t>2016; 62(9):1172-1177.  https://doi.org/10.1093/cid/ciw022.</a:t>
            </a:r>
          </a:p>
          <a:p>
            <a:pPr marL="182880" indent="-182880">
              <a:lnSpc>
                <a:spcPts val="2600"/>
              </a:lnSpc>
              <a:spcBef>
                <a:spcPts val="0"/>
              </a:spcBef>
              <a:spcAft>
                <a:spcPts val="600"/>
              </a:spcAft>
            </a:pPr>
            <a:r>
              <a:rPr lang="pt-BR" sz="2100" spc="-90" dirty="0">
                <a:solidFill>
                  <a:schemeClr val="tx1"/>
                </a:solidFill>
              </a:rPr>
              <a:t>The Fenway Institute. PrEP Clinical Study Data Sheet. http://www.projectinform.org/pdf/prepstudydata.pdf. Accessed October 5, 2016. </a:t>
            </a:r>
          </a:p>
          <a:p>
            <a:pPr marL="182880" indent="-182880">
              <a:lnSpc>
                <a:spcPts val="2600"/>
              </a:lnSpc>
              <a:spcBef>
                <a:spcPts val="0"/>
              </a:spcBef>
              <a:spcAft>
                <a:spcPts val="600"/>
              </a:spcAft>
            </a:pPr>
            <a:r>
              <a:rPr lang="pt-BR" sz="2100" spc="-90" dirty="0">
                <a:solidFill>
                  <a:schemeClr val="tx1"/>
                </a:solidFill>
              </a:rPr>
              <a:t>World Health Organization. </a:t>
            </a:r>
            <a:r>
              <a:rPr lang="pt-BR" sz="2100" i="1" spc="-90" dirty="0">
                <a:solidFill>
                  <a:schemeClr val="tx1"/>
                </a:solidFill>
              </a:rPr>
              <a:t>Review: Safety of Tenofovir PrEP in Pregnant and Breastfeeding HIV-Negative Women and Their Infants. </a:t>
            </a:r>
            <a:r>
              <a:rPr lang="pt-BR" sz="2100" spc="-120" dirty="0">
                <a:solidFill>
                  <a:schemeClr val="tx1"/>
                </a:solidFill>
              </a:rPr>
              <a:t>http://emtct-iatt.org/wp-content/uploads/2016/08/WHO-TDF-pregnancy-Lynne-Mofenson.August-21-2016.pdf. </a:t>
            </a:r>
            <a:r>
              <a:rPr lang="pt-BR" sz="2100" spc="-90" dirty="0">
                <a:solidFill>
                  <a:schemeClr val="tx1"/>
                </a:solidFill>
              </a:rPr>
              <a:t>Accessed October 5, 2016. </a:t>
            </a:r>
          </a:p>
          <a:p>
            <a:pPr marL="182880" lvl="0" indent="-182880">
              <a:lnSpc>
                <a:spcPts val="2600"/>
              </a:lnSpc>
              <a:spcBef>
                <a:spcPts val="0"/>
              </a:spcBef>
              <a:spcAft>
                <a:spcPts val="600"/>
              </a:spcAft>
            </a:pPr>
            <a:r>
              <a:rPr lang="pt-BR" sz="2100" spc="-90" dirty="0">
                <a:solidFill>
                  <a:schemeClr val="tx1"/>
                </a:solidFill>
              </a:rPr>
              <a:t>UNAIDS. M&amp;E Guidelines: </a:t>
            </a:r>
            <a:r>
              <a:rPr lang="pt-BR" sz="2100" i="1" spc="-90" dirty="0">
                <a:solidFill>
                  <a:schemeClr val="tx1"/>
                </a:solidFill>
              </a:rPr>
              <a:t>M&amp;E of Key Populations at Higher Risk for HIV. </a:t>
            </a:r>
            <a:r>
              <a:rPr lang="pt-BR" sz="2100" spc="-90" dirty="0">
                <a:solidFill>
                  <a:schemeClr val="tx1"/>
                </a:solidFill>
              </a:rPr>
              <a:t>Genebra: UNAIDS; 2018. </a:t>
            </a:r>
            <a:r>
              <a:rPr lang="pt-BR" sz="2100" spc="-120" dirty="0">
                <a:solidFill>
                  <a:schemeClr val="tx1"/>
                </a:solidFill>
              </a:rPr>
              <a:t>http://www.unaids.org/en/dataanalysis/monitoringandevaluationguidance. </a:t>
            </a:r>
          </a:p>
          <a:p>
            <a:endParaRPr lang="pt-BR" sz="1800" dirty="0"/>
          </a:p>
        </p:txBody>
      </p:sp>
    </p:spTree>
    <p:extLst>
      <p:ext uri="{BB962C8B-B14F-4D97-AF65-F5344CB8AC3E}">
        <p14:creationId xmlns:p14="http://schemas.microsoft.com/office/powerpoint/2010/main" val="16027310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912"/>
            <a:ext cx="8229600" cy="858838"/>
          </a:xfrm>
        </p:spPr>
        <p:txBody>
          <a:bodyPr>
            <a:noAutofit/>
          </a:bodyPr>
          <a:lstStyle/>
          <a:p>
            <a:pPr>
              <a:lnSpc>
                <a:spcPts val="4800"/>
              </a:lnSpc>
            </a:pPr>
            <a:r>
              <a:rPr lang="pt-BR" sz="4200" dirty="0"/>
              <a:t>Recursos de PrEP para Usuários</a:t>
            </a:r>
          </a:p>
        </p:txBody>
      </p:sp>
      <p:sp>
        <p:nvSpPr>
          <p:cNvPr id="3" name="Content Placeholder 2"/>
          <p:cNvSpPr>
            <a:spLocks noGrp="1"/>
          </p:cNvSpPr>
          <p:nvPr>
            <p:ph sz="quarter" idx="10"/>
          </p:nvPr>
        </p:nvSpPr>
        <p:spPr>
          <a:xfrm>
            <a:off x="469010" y="1613864"/>
            <a:ext cx="8595360" cy="4889500"/>
          </a:xfrm>
        </p:spPr>
        <p:txBody>
          <a:bodyPr/>
          <a:lstStyle/>
          <a:p>
            <a:pPr marL="182880" indent="-182880">
              <a:lnSpc>
                <a:spcPts val="2600"/>
              </a:lnSpc>
              <a:spcBef>
                <a:spcPts val="600"/>
              </a:spcBef>
            </a:pPr>
            <a:r>
              <a:rPr lang="pt-BR" sz="2100" spc="-40" dirty="0">
                <a:solidFill>
                  <a:schemeClr val="tx1"/>
                </a:solidFill>
              </a:rPr>
              <a:t>CDC, Division of HIV/AIDS Prevention, National Center for HIV/AIDS, Viral Hepatitis, STD and TB Prevention. </a:t>
            </a:r>
            <a:r>
              <a:rPr lang="pt-BR" sz="2100" i="1" spc="-40" dirty="0">
                <a:solidFill>
                  <a:schemeClr val="tx1"/>
                </a:solidFill>
              </a:rPr>
              <a:t>Take Charge of Your Health. </a:t>
            </a:r>
            <a:r>
              <a:rPr lang="pt-BR" sz="2100" u="sng" spc="-90" dirty="0">
                <a:solidFill>
                  <a:schemeClr val="tx1"/>
                </a:solidFill>
              </a:rPr>
              <a:t>http://www.cdc.gov/hiv/pdf/risk_PrEP_TalkingtoDr_FINALcleared.pdf.</a:t>
            </a:r>
          </a:p>
          <a:p>
            <a:pPr marL="182880" indent="-182880">
              <a:lnSpc>
                <a:spcPts val="2600"/>
              </a:lnSpc>
              <a:spcBef>
                <a:spcPts val="1200"/>
              </a:spcBef>
            </a:pPr>
            <a:r>
              <a:rPr lang="pt-BR" sz="2100" spc="-40" dirty="0">
                <a:solidFill>
                  <a:schemeClr val="tx1"/>
                </a:solidFill>
              </a:rPr>
              <a:t>Please PrEP Me. </a:t>
            </a:r>
            <a:r>
              <a:rPr lang="pt-BR" sz="2100" i="1" spc="-40" dirty="0">
                <a:solidFill>
                  <a:schemeClr val="tx1"/>
                </a:solidFill>
              </a:rPr>
              <a:t>What Is PrEP? </a:t>
            </a:r>
            <a:r>
              <a:rPr lang="pt-BR" sz="2100" u="sng" spc="-40" dirty="0">
                <a:solidFill>
                  <a:schemeClr val="tx1"/>
                </a:solidFill>
              </a:rPr>
              <a:t>http://www.PleasePrEPMe.org/resources</a:t>
            </a:r>
            <a:r>
              <a:rPr lang="pt-BR" sz="2100" spc="-40" dirty="0">
                <a:solidFill>
                  <a:schemeClr val="tx1"/>
                </a:solidFill>
              </a:rPr>
              <a:t>. </a:t>
            </a:r>
            <a:r>
              <a:rPr lang="pt-BR" sz="2100" spc="-70" dirty="0">
                <a:solidFill>
                  <a:schemeClr val="tx1"/>
                </a:solidFill>
              </a:rPr>
              <a:t>Acessado em 11 de janeiro de 2019</a:t>
            </a:r>
            <a:r>
              <a:rPr lang="pt-BR" sz="2100" spc="-40" dirty="0">
                <a:solidFill>
                  <a:schemeClr val="tx1"/>
                </a:solidFill>
              </a:rPr>
              <a:t>.</a:t>
            </a:r>
          </a:p>
          <a:p>
            <a:pPr marL="182880" indent="-182880">
              <a:lnSpc>
                <a:spcPts val="2600"/>
              </a:lnSpc>
              <a:spcBef>
                <a:spcPts val="1200"/>
              </a:spcBef>
            </a:pPr>
            <a:r>
              <a:rPr lang="pt-BR" sz="2100" i="1" spc="-40" dirty="0">
                <a:solidFill>
                  <a:schemeClr val="tx1"/>
                </a:solidFill>
              </a:rPr>
              <a:t>PrEP Facts: Rethinking HIV Prevention and Sex. </a:t>
            </a:r>
            <a:r>
              <a:rPr lang="pt-BR" sz="2100" u="sng" spc="-40" dirty="0">
                <a:solidFill>
                  <a:schemeClr val="tx1"/>
                </a:solidFill>
              </a:rPr>
              <a:t>https://www.facebook.com/groups/PrEPFacts/.</a:t>
            </a:r>
          </a:p>
          <a:p>
            <a:pPr marL="182880" indent="-182880">
              <a:lnSpc>
                <a:spcPts val="2600"/>
              </a:lnSpc>
              <a:spcBef>
                <a:spcPts val="1200"/>
              </a:spcBef>
            </a:pPr>
            <a:r>
              <a:rPr lang="pt-BR" sz="2100" spc="-40" dirty="0">
                <a:solidFill>
                  <a:schemeClr val="tx1"/>
                </a:solidFill>
              </a:rPr>
              <a:t>PrEP Project. </a:t>
            </a:r>
            <a:r>
              <a:rPr lang="pt-BR" sz="2100" i="1" spc="-40" dirty="0">
                <a:solidFill>
                  <a:schemeClr val="tx1"/>
                </a:solidFill>
              </a:rPr>
              <a:t>What Is </a:t>
            </a:r>
            <a:r>
              <a:rPr lang="pt-BR" sz="2100" i="1" spc="-40" dirty="0" err="1">
                <a:solidFill>
                  <a:schemeClr val="tx1"/>
                </a:solidFill>
              </a:rPr>
              <a:t>Prep</a:t>
            </a:r>
            <a:r>
              <a:rPr lang="pt-BR" sz="2100" i="1" spc="-40" dirty="0">
                <a:solidFill>
                  <a:schemeClr val="tx1"/>
                </a:solidFill>
              </a:rPr>
              <a:t>?  </a:t>
            </a:r>
            <a:r>
              <a:rPr lang="pt-BR" sz="2100" u="sng" spc="-40" dirty="0">
                <a:solidFill>
                  <a:schemeClr val="tx1"/>
                </a:solidFill>
              </a:rPr>
              <a:t>http://www.whatisprep.org. </a:t>
            </a:r>
            <a:r>
              <a:rPr lang="pt-BR" sz="2100" spc="-70" dirty="0">
                <a:solidFill>
                  <a:schemeClr val="tx1"/>
                </a:solidFill>
              </a:rPr>
              <a:t>Acessado em 11 de janeiro de 2019</a:t>
            </a:r>
            <a:r>
              <a:rPr lang="pt-BR" sz="2100" spc="-40" dirty="0">
                <a:solidFill>
                  <a:schemeClr val="tx1"/>
                </a:solidFill>
              </a:rPr>
              <a:t>.</a:t>
            </a:r>
          </a:p>
          <a:p>
            <a:pPr marL="182880" indent="-182880">
              <a:lnSpc>
                <a:spcPts val="2600"/>
              </a:lnSpc>
              <a:spcBef>
                <a:spcPts val="1200"/>
              </a:spcBef>
            </a:pPr>
            <a:r>
              <a:rPr lang="pt-BR" sz="2100" spc="-40" dirty="0">
                <a:solidFill>
                  <a:schemeClr val="tx1"/>
                </a:solidFill>
              </a:rPr>
              <a:t>Terrence Higgins Trust. </a:t>
            </a:r>
            <a:r>
              <a:rPr lang="pt-BR" sz="2100" i="1" spc="-40" dirty="0">
                <a:solidFill>
                  <a:schemeClr val="tx1"/>
                </a:solidFill>
              </a:rPr>
              <a:t>What Is </a:t>
            </a:r>
            <a:r>
              <a:rPr lang="pt-BR" sz="2100" i="1" spc="-40" dirty="0" err="1">
                <a:solidFill>
                  <a:schemeClr val="tx1"/>
                </a:solidFill>
              </a:rPr>
              <a:t>Prep</a:t>
            </a:r>
            <a:r>
              <a:rPr lang="pt-BR" sz="2100" i="1" spc="-40" dirty="0">
                <a:solidFill>
                  <a:schemeClr val="tx1"/>
                </a:solidFill>
              </a:rPr>
              <a:t>? </a:t>
            </a:r>
            <a:r>
              <a:rPr lang="pt-BR" sz="2100" u="sng" spc="-40" dirty="0">
                <a:solidFill>
                  <a:schemeClr val="tx1"/>
                </a:solidFill>
              </a:rPr>
              <a:t>http://www.iwantprepnow.co.uk</a:t>
            </a:r>
            <a:r>
              <a:rPr lang="pt-BR" sz="2100" spc="-40" dirty="0">
                <a:solidFill>
                  <a:schemeClr val="tx1"/>
                </a:solidFill>
              </a:rPr>
              <a:t>. </a:t>
            </a:r>
            <a:r>
              <a:rPr lang="pt-BR" sz="2100" spc="-70" dirty="0">
                <a:solidFill>
                  <a:schemeClr val="tx1"/>
                </a:solidFill>
              </a:rPr>
              <a:t>Acessado em 11 de janeiro de 2019</a:t>
            </a:r>
            <a:r>
              <a:rPr lang="pt-BR" sz="2100" spc="-40" dirty="0">
                <a:solidFill>
                  <a:schemeClr val="tx1"/>
                </a:solidFill>
              </a:rPr>
              <a:t>.</a:t>
            </a:r>
          </a:p>
          <a:p>
            <a:pPr marL="182880" indent="-182880">
              <a:spcBef>
                <a:spcPts val="600"/>
              </a:spcBef>
            </a:pPr>
            <a:endParaRPr lang="pt-BR" sz="1500" spc="-40" dirty="0">
              <a:solidFill>
                <a:schemeClr val="tx1"/>
              </a:solidFill>
            </a:endParaRPr>
          </a:p>
          <a:p>
            <a:pPr marL="0" indent="0">
              <a:buNone/>
            </a:pPr>
            <a:endParaRPr lang="pt-BR" dirty="0"/>
          </a:p>
        </p:txBody>
      </p:sp>
    </p:spTree>
    <p:extLst>
      <p:ext uri="{BB962C8B-B14F-4D97-AF65-F5344CB8AC3E}">
        <p14:creationId xmlns:p14="http://schemas.microsoft.com/office/powerpoint/2010/main" val="310111250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126"/>
            <a:ext cx="8229600" cy="858838"/>
          </a:xfrm>
        </p:spPr>
        <p:txBody>
          <a:bodyPr>
            <a:normAutofit/>
          </a:bodyPr>
          <a:lstStyle/>
          <a:p>
            <a:r>
              <a:rPr lang="pt-BR" sz="4200" dirty="0"/>
              <a:t>Recursos Locais de PrEP</a:t>
            </a:r>
          </a:p>
        </p:txBody>
      </p:sp>
      <p:sp>
        <p:nvSpPr>
          <p:cNvPr id="3" name="Content Placeholder 2"/>
          <p:cNvSpPr>
            <a:spLocks noGrp="1"/>
          </p:cNvSpPr>
          <p:nvPr>
            <p:ph sz="quarter" idx="10"/>
          </p:nvPr>
        </p:nvSpPr>
        <p:spPr>
          <a:xfrm>
            <a:off x="469557" y="1587500"/>
            <a:ext cx="8229600" cy="4889500"/>
          </a:xfrm>
        </p:spPr>
        <p:txBody>
          <a:bodyPr/>
          <a:lstStyle/>
          <a:p>
            <a:pPr marL="0" indent="0">
              <a:spcAft>
                <a:spcPts val="500"/>
              </a:spcAft>
              <a:buNone/>
            </a:pPr>
            <a:endParaRPr lang="pt-BR" sz="2400" u="sng" dirty="0">
              <a:solidFill>
                <a:schemeClr val="tx1"/>
              </a:solidFill>
            </a:endParaRPr>
          </a:p>
          <a:p>
            <a:pPr marL="0" indent="0">
              <a:spcAft>
                <a:spcPts val="500"/>
              </a:spcAft>
              <a:buNone/>
            </a:pPr>
            <a:r>
              <a:rPr lang="pt-BR" sz="2400" spc="-40" dirty="0">
                <a:solidFill>
                  <a:srgbClr val="FF0000"/>
                </a:solidFill>
              </a:rPr>
              <a:t>[Inserir recursos, organizações, clínicas, estudos, etc. locais da PrEP] </a:t>
            </a:r>
          </a:p>
          <a:p>
            <a:endParaRPr lang="pt-BR" dirty="0"/>
          </a:p>
        </p:txBody>
      </p:sp>
    </p:spTree>
    <p:extLst>
      <p:ext uri="{BB962C8B-B14F-4D97-AF65-F5344CB8AC3E}">
        <p14:creationId xmlns:p14="http://schemas.microsoft.com/office/powerpoint/2010/main" val="683795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926756" y="1906719"/>
            <a:ext cx="7760043" cy="4438650"/>
          </a:xfrm>
        </p:spPr>
        <p:txBody>
          <a:bodyPr/>
          <a:lstStyle/>
          <a:p>
            <a:pPr marL="342900" indent="-342900" defTabSz="914400">
              <a:lnSpc>
                <a:spcPct val="110000"/>
              </a:lnSpc>
            </a:pPr>
            <a:r>
              <a:rPr lang="pt-BR" spc="-100" dirty="0">
                <a:solidFill>
                  <a:schemeClr val="tx1"/>
                </a:solidFill>
              </a:rPr>
              <a:t>1) Quais são algumas semelhanças e </a:t>
            </a:r>
            <a:br>
              <a:rPr lang="pt-BR" spc="-100" dirty="0">
                <a:solidFill>
                  <a:schemeClr val="tx1"/>
                </a:solidFill>
              </a:rPr>
            </a:br>
            <a:r>
              <a:rPr lang="pt-BR" spc="-100" dirty="0">
                <a:solidFill>
                  <a:schemeClr val="tx1"/>
                </a:solidFill>
              </a:rPr>
              <a:t>diferenças entre PrEP e PEP?</a:t>
            </a:r>
          </a:p>
          <a:p>
            <a:pPr marL="342900" indent="-342900" defTabSz="914400">
              <a:lnSpc>
                <a:spcPct val="110000"/>
              </a:lnSpc>
            </a:pPr>
            <a:r>
              <a:rPr lang="pt-BR" spc="-100" dirty="0">
                <a:solidFill>
                  <a:schemeClr val="tx1"/>
                </a:solidFill>
              </a:rPr>
              <a:t> 2) Quais são as principais diferenças entre </a:t>
            </a:r>
            <a:br>
              <a:rPr lang="pt-BR" spc="-100" dirty="0">
                <a:solidFill>
                  <a:schemeClr val="tx1"/>
                </a:solidFill>
              </a:rPr>
            </a:br>
            <a:r>
              <a:rPr lang="pt-BR" spc="-100" dirty="0">
                <a:solidFill>
                  <a:schemeClr val="tx1"/>
                </a:solidFill>
              </a:rPr>
              <a:t>TARV e PrEP?</a:t>
            </a:r>
          </a:p>
        </p:txBody>
      </p:sp>
      <p:sp>
        <p:nvSpPr>
          <p:cNvPr id="2" name="Title 1"/>
          <p:cNvSpPr>
            <a:spLocks noGrp="1"/>
          </p:cNvSpPr>
          <p:nvPr>
            <p:ph type="title"/>
          </p:nvPr>
        </p:nvSpPr>
        <p:spPr>
          <a:xfrm>
            <a:off x="431801" y="208860"/>
            <a:ext cx="8229600" cy="858838"/>
          </a:xfrm>
        </p:spPr>
        <p:txBody>
          <a:bodyPr>
            <a:normAutofit/>
          </a:bodyPr>
          <a:lstStyle/>
          <a:p>
            <a:r>
              <a:rPr lang="pt-BR" sz="4200" dirty="0"/>
              <a:t>Perguntas</a:t>
            </a:r>
          </a:p>
        </p:txBody>
      </p:sp>
      <p:sp>
        <p:nvSpPr>
          <p:cNvPr id="7"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24</a:t>
            </a:fld>
            <a:endParaRPr lang="pt-BR" dirty="0"/>
          </a:p>
        </p:txBody>
      </p:sp>
      <p:pic>
        <p:nvPicPr>
          <p:cNvPr id="6" name="Picture 14" descr="Image result for question icon">
            <a:extLst>
              <a:ext uri="{FF2B5EF4-FFF2-40B4-BE49-F238E27FC236}">
                <a16:creationId xmlns:a16="http://schemas.microsoft.com/office/drawing/2014/main" xmlns="" id="{8CDBCF72-1AF7-4E44-B272-AE5536B10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6575" y="1620083"/>
            <a:ext cx="1581912" cy="170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3957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3999" cy="6858000"/>
          </a:xfrm>
          <a:prstGeom prst="rect">
            <a:avLst/>
          </a:prstGeom>
          <a:solidFill>
            <a:schemeClr val="tx2"/>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5" name="Rectangle 4"/>
          <p:cNvSpPr/>
          <p:nvPr/>
        </p:nvSpPr>
        <p:spPr>
          <a:xfrm>
            <a:off x="1901882" y="2563186"/>
            <a:ext cx="5340236" cy="1311128"/>
          </a:xfrm>
          <a:prstGeom prst="rect">
            <a:avLst/>
          </a:prstGeom>
        </p:spPr>
        <p:txBody>
          <a:bodyPr wrap="square">
            <a:spAutoFit/>
          </a:bodyPr>
          <a:lstStyle/>
          <a:p>
            <a:pPr algn="ctr">
              <a:lnSpc>
                <a:spcPct val="90000"/>
              </a:lnSpc>
            </a:pPr>
            <a:r>
              <a:rPr lang="pt-BR" sz="4400" b="1" dirty="0">
                <a:solidFill>
                  <a:schemeClr val="bg1"/>
                </a:solidFill>
              </a:rPr>
              <a:t>Obrigado pela participação!</a:t>
            </a:r>
          </a:p>
        </p:txBody>
      </p:sp>
    </p:spTree>
    <p:extLst>
      <p:ext uri="{BB962C8B-B14F-4D97-AF65-F5344CB8AC3E}">
        <p14:creationId xmlns:p14="http://schemas.microsoft.com/office/powerpoint/2010/main" val="433135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73135"/>
            <a:ext cx="8321040" cy="858838"/>
          </a:xfrm>
        </p:spPr>
        <p:txBody>
          <a:bodyPr>
            <a:noAutofit/>
          </a:bodyPr>
          <a:lstStyle/>
          <a:p>
            <a:r>
              <a:rPr lang="pt-BR" sz="4200" dirty="0"/>
              <a:t>Diferenças entre TARV e PrEP</a:t>
            </a:r>
          </a:p>
        </p:txBody>
      </p:sp>
      <p:sp>
        <p:nvSpPr>
          <p:cNvPr id="3" name="Content Placeholder 2"/>
          <p:cNvSpPr>
            <a:spLocks noGrp="1"/>
          </p:cNvSpPr>
          <p:nvPr>
            <p:ph sz="quarter" idx="10"/>
          </p:nvPr>
        </p:nvSpPr>
        <p:spPr>
          <a:xfrm>
            <a:off x="470039" y="1602777"/>
            <a:ext cx="8493071" cy="4889500"/>
          </a:xfrm>
        </p:spPr>
        <p:txBody>
          <a:bodyPr>
            <a:noAutofit/>
          </a:bodyPr>
          <a:lstStyle/>
          <a:p>
            <a:pPr indent="0" defTabSz="137160">
              <a:lnSpc>
                <a:spcPts val="2600"/>
              </a:lnSpc>
              <a:spcBef>
                <a:spcPts val="1200"/>
              </a:spcBef>
              <a:spcAft>
                <a:spcPts val="0"/>
              </a:spcAft>
              <a:buNone/>
              <a:tabLst>
                <a:tab pos="274320" algn="l"/>
              </a:tabLst>
            </a:pPr>
            <a:r>
              <a:rPr lang="pt-BR" sz="2400" spc="-50" dirty="0">
                <a:solidFill>
                  <a:schemeClr val="tx1"/>
                </a:solidFill>
              </a:rPr>
              <a:t>O tratamento para infecção pelo HIV requer TARV ao longo da vida e alta adesão consistente para alcançar a supressão viral.</a:t>
            </a:r>
          </a:p>
          <a:p>
            <a:pPr indent="0" defTabSz="137160">
              <a:lnSpc>
                <a:spcPts val="2600"/>
              </a:lnSpc>
              <a:spcBef>
                <a:spcPts val="1800"/>
              </a:spcBef>
              <a:spcAft>
                <a:spcPts val="0"/>
              </a:spcAft>
              <a:buNone/>
              <a:tabLst>
                <a:tab pos="274320" algn="l"/>
              </a:tabLst>
            </a:pPr>
            <a:r>
              <a:rPr lang="pt-BR" sz="2400" spc="-50" dirty="0">
                <a:solidFill>
                  <a:schemeClr val="tx1"/>
                </a:solidFill>
              </a:rPr>
              <a:t>A PrEP é necessária durante períodos de risco substancial para o HIV.</a:t>
            </a:r>
          </a:p>
          <a:p>
            <a:pPr marL="365760" lvl="1" indent="-365760" defTabSz="137160">
              <a:lnSpc>
                <a:spcPts val="2600"/>
              </a:lnSpc>
              <a:spcBef>
                <a:spcPts val="600"/>
              </a:spcBef>
              <a:spcAft>
                <a:spcPts val="0"/>
              </a:spcAft>
              <a:buFont typeface="Arial" panose="020B0604020202020204" pitchFamily="34" charset="0"/>
              <a:buChar char="•"/>
              <a:tabLst>
                <a:tab pos="274320" algn="l"/>
              </a:tabLst>
            </a:pPr>
            <a:r>
              <a:rPr lang="pt-BR" sz="2400" spc="-50" dirty="0">
                <a:solidFill>
                  <a:schemeClr val="tx1"/>
                </a:solidFill>
              </a:rPr>
              <a:t>Pessoas que recebem PrEP passam por avaliação de risco regular. A descontinuação da PrEP é apropriada quando elas:</a:t>
            </a:r>
          </a:p>
          <a:p>
            <a:pPr marL="731520" lvl="2" indent="-365760" defTabSz="137160">
              <a:lnSpc>
                <a:spcPts val="2600"/>
              </a:lnSpc>
              <a:spcBef>
                <a:spcPts val="600"/>
              </a:spcBef>
              <a:buFont typeface="Wingdings" panose="05000000000000000000" pitchFamily="2" charset="2"/>
              <a:buChar char="§"/>
              <a:tabLst>
                <a:tab pos="274320" algn="l"/>
              </a:tabLst>
            </a:pPr>
            <a:r>
              <a:rPr lang="pt-BR" spc="-50" dirty="0">
                <a:solidFill>
                  <a:schemeClr val="tx1"/>
                </a:solidFill>
              </a:rPr>
              <a:t>Não estão mais em risco substancial de infecção pelo HIV.</a:t>
            </a:r>
          </a:p>
          <a:p>
            <a:pPr marL="731520" lvl="2" indent="-365760" defTabSz="137160">
              <a:lnSpc>
                <a:spcPts val="2600"/>
              </a:lnSpc>
              <a:spcBef>
                <a:spcPts val="600"/>
              </a:spcBef>
              <a:buFont typeface="Wingdings" panose="05000000000000000000" pitchFamily="2" charset="2"/>
              <a:buChar char="§"/>
              <a:tabLst>
                <a:tab pos="274320" algn="l"/>
              </a:tabLst>
            </a:pPr>
            <a:r>
              <a:rPr lang="pt-BR" spc="-50" dirty="0">
                <a:solidFill>
                  <a:schemeClr val="tx1"/>
                </a:solidFill>
              </a:rPr>
              <a:t>Decidem usar outros métodos de prevenção eficazes.</a:t>
            </a:r>
          </a:p>
          <a:p>
            <a:pPr indent="0" defTabSz="137160">
              <a:lnSpc>
                <a:spcPts val="2600"/>
              </a:lnSpc>
              <a:spcBef>
                <a:spcPts val="1800"/>
              </a:spcBef>
              <a:spcAft>
                <a:spcPts val="0"/>
              </a:spcAft>
              <a:buNone/>
              <a:tabLst>
                <a:tab pos="274320" algn="l"/>
              </a:tabLst>
            </a:pPr>
            <a:r>
              <a:rPr lang="pt-BR" sz="2400" spc="-50" dirty="0">
                <a:solidFill>
                  <a:schemeClr val="tx1"/>
                </a:solidFill>
              </a:rPr>
              <a:t>A motivação para adesão é diferente.</a:t>
            </a:r>
          </a:p>
          <a:p>
            <a:pPr marL="731520" lvl="1" indent="-365760" defTabSz="137160">
              <a:lnSpc>
                <a:spcPts val="2600"/>
              </a:lnSpc>
              <a:spcBef>
                <a:spcPts val="600"/>
              </a:spcBef>
              <a:spcAft>
                <a:spcPts val="0"/>
              </a:spcAft>
              <a:buFont typeface="Wingdings" panose="05000000000000000000" pitchFamily="2" charset="2"/>
              <a:buChar char="§"/>
              <a:tabLst>
                <a:tab pos="274320" algn="l"/>
              </a:tabLst>
            </a:pPr>
            <a:r>
              <a:rPr lang="pt-BR" sz="2400" spc="-50" dirty="0">
                <a:solidFill>
                  <a:schemeClr val="tx1"/>
                </a:solidFill>
              </a:rPr>
              <a:t>A TARV é tomada regularmente por pessoas HIV-positivas para se manterem saudáveis ​​e evitar infectar outras pessoas.</a:t>
            </a:r>
          </a:p>
          <a:p>
            <a:pPr marL="731520" lvl="1" indent="-365760" defTabSz="137160">
              <a:lnSpc>
                <a:spcPts val="2600"/>
              </a:lnSpc>
              <a:spcBef>
                <a:spcPts val="600"/>
              </a:spcBef>
              <a:spcAft>
                <a:spcPts val="0"/>
              </a:spcAft>
              <a:buFont typeface="Wingdings" panose="05000000000000000000" pitchFamily="2" charset="2"/>
              <a:buChar char="§"/>
              <a:tabLst>
                <a:tab pos="274320" algn="l"/>
              </a:tabLst>
            </a:pPr>
            <a:r>
              <a:rPr lang="pt-BR" sz="2400" spc="-50" dirty="0">
                <a:solidFill>
                  <a:schemeClr val="tx1"/>
                </a:solidFill>
              </a:rPr>
              <a:t>A PrEP é tomada por pessoas HIV-negativas que são em grande parte saudáveis ​​para evitar a aquisição da infecção pelo HIV.</a:t>
            </a: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25</a:t>
            </a:fld>
            <a:endParaRPr lang="pt-BR" dirty="0"/>
          </a:p>
        </p:txBody>
      </p:sp>
    </p:spTree>
    <p:extLst>
      <p:ext uri="{BB962C8B-B14F-4D97-AF65-F5344CB8AC3E}">
        <p14:creationId xmlns:p14="http://schemas.microsoft.com/office/powerpoint/2010/main" val="24388178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808"/>
            <a:ext cx="8321040" cy="858838"/>
          </a:xfrm>
        </p:spPr>
        <p:txBody>
          <a:bodyPr>
            <a:normAutofit/>
          </a:bodyPr>
          <a:lstStyle/>
          <a:p>
            <a:r>
              <a:rPr lang="pt-BR" sz="4200" dirty="0"/>
              <a:t>Por que precisamos de PrEP</a:t>
            </a:r>
          </a:p>
        </p:txBody>
      </p:sp>
      <p:sp>
        <p:nvSpPr>
          <p:cNvPr id="3" name="Content Placeholder 2"/>
          <p:cNvSpPr>
            <a:spLocks noGrp="1"/>
          </p:cNvSpPr>
          <p:nvPr>
            <p:ph sz="quarter" idx="10"/>
          </p:nvPr>
        </p:nvSpPr>
        <p:spPr>
          <a:xfrm>
            <a:off x="465697" y="1615108"/>
            <a:ext cx="8606583" cy="4889500"/>
          </a:xfrm>
        </p:spPr>
        <p:txBody>
          <a:bodyPr>
            <a:noAutofit/>
          </a:bodyPr>
          <a:lstStyle/>
          <a:p>
            <a:pPr marL="365760" indent="-365760">
              <a:lnSpc>
                <a:spcPts val="2600"/>
              </a:lnSpc>
              <a:spcBef>
                <a:spcPts val="1800"/>
              </a:spcBef>
              <a:spcAft>
                <a:spcPts val="0"/>
              </a:spcAft>
            </a:pPr>
            <a:r>
              <a:rPr lang="pt-BR" sz="2400" spc="-40" dirty="0">
                <a:solidFill>
                  <a:schemeClr val="tx1"/>
                </a:solidFill>
              </a:rPr>
              <a:t>Várias intervenções eficazes de prevenção do HIV já existem, incluindo preservativos e redução de danos para </a:t>
            </a:r>
            <a:r>
              <a:rPr lang="pt-BR" sz="2400" spc="-40" dirty="0" smtClean="0">
                <a:solidFill>
                  <a:schemeClr val="tx1"/>
                </a:solidFill>
              </a:rPr>
              <a:t>pessoas que usam drogas </a:t>
            </a:r>
            <a:r>
              <a:rPr lang="pt-BR" sz="2400" spc="-40" dirty="0">
                <a:solidFill>
                  <a:schemeClr val="tx1"/>
                </a:solidFill>
              </a:rPr>
              <a:t>injetáveis </a:t>
            </a:r>
            <a:r>
              <a:rPr lang="pt-BR" sz="2400" spc="-40" dirty="0" smtClean="0">
                <a:solidFill>
                  <a:schemeClr val="tx1"/>
                </a:solidFill>
              </a:rPr>
              <a:t>(PUDs</a:t>
            </a:r>
            <a:r>
              <a:rPr lang="pt-BR" sz="2400" spc="-40" dirty="0">
                <a:solidFill>
                  <a:schemeClr val="tx1"/>
                </a:solidFill>
              </a:rPr>
              <a:t>).</a:t>
            </a:r>
          </a:p>
          <a:p>
            <a:pPr marL="365760" lvl="1" indent="-365760">
              <a:lnSpc>
                <a:spcPts val="2600"/>
              </a:lnSpc>
              <a:spcBef>
                <a:spcPts val="1800"/>
              </a:spcBef>
              <a:spcAft>
                <a:spcPts val="0"/>
              </a:spcAft>
              <a:buFont typeface="Arial" panose="020B0604020202020204" pitchFamily="34" charset="0"/>
              <a:buChar char="•"/>
            </a:pPr>
            <a:r>
              <a:rPr lang="pt-BR" sz="2400" spc="-40" dirty="0">
                <a:solidFill>
                  <a:schemeClr val="tx1"/>
                </a:solidFill>
              </a:rPr>
              <a:t>As infecções anuais globais pelo HIV permaneceram consistentemente próximas a 2 milhões por vários anos, caindo nos últimos anos.</a:t>
            </a:r>
          </a:p>
          <a:p>
            <a:pPr marL="365760" lvl="1" indent="-365760">
              <a:lnSpc>
                <a:spcPts val="2600"/>
              </a:lnSpc>
              <a:spcBef>
                <a:spcPts val="1800"/>
              </a:spcBef>
              <a:spcAft>
                <a:spcPts val="0"/>
              </a:spcAft>
              <a:buFont typeface="Arial" panose="020B0604020202020204" pitchFamily="34" charset="0"/>
              <a:buChar char="•"/>
            </a:pPr>
            <a:r>
              <a:rPr lang="pt-BR" sz="2400" spc="-40" dirty="0">
                <a:solidFill>
                  <a:schemeClr val="tx1"/>
                </a:solidFill>
              </a:rPr>
              <a:t>A incidência do HIV continua alta entre </a:t>
            </a:r>
            <a:r>
              <a:rPr lang="pt-BR" sz="2400" spc="-40" dirty="0" smtClean="0">
                <a:solidFill>
                  <a:schemeClr val="tx1"/>
                </a:solidFill>
              </a:rPr>
              <a:t>populações-chave e </a:t>
            </a:r>
            <a:r>
              <a:rPr lang="pt-BR" sz="2400" spc="-40" dirty="0">
                <a:solidFill>
                  <a:schemeClr val="tx1"/>
                </a:solidFill>
              </a:rPr>
              <a:t>vulneráveis: </a:t>
            </a:r>
            <a:r>
              <a:rPr lang="pt-BR" sz="2400" spc="-40" dirty="0" smtClean="0">
                <a:solidFill>
                  <a:schemeClr val="tx1"/>
                </a:solidFill>
              </a:rPr>
              <a:t>PUDs</a:t>
            </a:r>
            <a:r>
              <a:rPr lang="pt-BR" sz="2400" spc="-40" dirty="0">
                <a:solidFill>
                  <a:schemeClr val="tx1"/>
                </a:solidFill>
              </a:rPr>
              <a:t>, profissionais do sexo (PS), pessoas transgênero (TG), homens que fazem sexo com homens (HSH).</a:t>
            </a:r>
            <a:endParaRPr lang="pt-BR" sz="2400" b="1" i="1" strike="sngStrike" spc="-40" dirty="0">
              <a:solidFill>
                <a:schemeClr val="tx1"/>
              </a:solidFill>
            </a:endParaRPr>
          </a:p>
          <a:p>
            <a:pPr marL="365760" indent="-365760">
              <a:lnSpc>
                <a:spcPts val="2600"/>
              </a:lnSpc>
              <a:spcBef>
                <a:spcPts val="1800"/>
              </a:spcBef>
              <a:spcAft>
                <a:spcPts val="0"/>
              </a:spcAft>
            </a:pPr>
            <a:r>
              <a:rPr lang="pt-BR" sz="2400" spc="-40" dirty="0">
                <a:solidFill>
                  <a:schemeClr val="tx1"/>
                </a:solidFill>
              </a:rPr>
              <a:t>A PrEP fornece uma intervenção de prevenção </a:t>
            </a:r>
            <a:r>
              <a:rPr lang="pt-BR" sz="2400" i="1" spc="-40" dirty="0">
                <a:solidFill>
                  <a:schemeClr val="tx1"/>
                </a:solidFill>
              </a:rPr>
              <a:t>adicional </a:t>
            </a:r>
            <a:r>
              <a:rPr lang="pt-BR" sz="2400" spc="-40" dirty="0">
                <a:solidFill>
                  <a:schemeClr val="tx1"/>
                </a:solidFill>
              </a:rPr>
              <a:t>para ser usada </a:t>
            </a:r>
            <a:r>
              <a:rPr lang="pt-BR" sz="2400" i="1" spc="-40" dirty="0">
                <a:solidFill>
                  <a:schemeClr val="tx1"/>
                </a:solidFill>
              </a:rPr>
              <a:t>em conjunto </a:t>
            </a:r>
            <a:r>
              <a:rPr lang="pt-BR" sz="2400" spc="-40" dirty="0">
                <a:solidFill>
                  <a:schemeClr val="tx1"/>
                </a:solidFill>
              </a:rPr>
              <a:t>com intervenções existentes, como preservativos.</a:t>
            </a:r>
            <a:endParaRPr lang="pt-BR" sz="2400" strike="sngStrike" spc="-40" dirty="0">
              <a:solidFill>
                <a:schemeClr val="tx1"/>
              </a:solidFill>
            </a:endParaRPr>
          </a:p>
          <a:p>
            <a:pPr marL="365760" lvl="1" indent="-365760">
              <a:lnSpc>
                <a:spcPts val="2600"/>
              </a:lnSpc>
              <a:spcBef>
                <a:spcPts val="1800"/>
              </a:spcBef>
              <a:spcAft>
                <a:spcPts val="0"/>
              </a:spcAft>
              <a:buFont typeface="Arial" panose="020B0604020202020204" pitchFamily="34" charset="0"/>
              <a:buChar char="•"/>
            </a:pPr>
            <a:r>
              <a:rPr lang="pt-BR" sz="2400" spc="-40" dirty="0">
                <a:solidFill>
                  <a:schemeClr val="tx1"/>
                </a:solidFill>
              </a:rPr>
              <a:t>A PrEP não deve substituir as intervenções de prevenção existentes.</a:t>
            </a:r>
          </a:p>
        </p:txBody>
      </p:sp>
      <p:sp>
        <p:nvSpPr>
          <p:cNvPr id="6"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26</a:t>
            </a:fld>
            <a:endParaRPr lang="pt-BR" dirty="0"/>
          </a:p>
        </p:txBody>
      </p:sp>
    </p:spTree>
    <p:extLst>
      <p:ext uri="{BB962C8B-B14F-4D97-AF65-F5344CB8AC3E}">
        <p14:creationId xmlns:p14="http://schemas.microsoft.com/office/powerpoint/2010/main" val="3796070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811"/>
            <a:ext cx="8321040" cy="858838"/>
          </a:xfrm>
        </p:spPr>
        <p:txBody>
          <a:bodyPr>
            <a:normAutofit/>
          </a:bodyPr>
          <a:lstStyle/>
          <a:p>
            <a:r>
              <a:rPr lang="pt-BR" sz="4200" dirty="0"/>
              <a:t>Epidemiologia Local do HIV</a:t>
            </a:r>
          </a:p>
        </p:txBody>
      </p:sp>
      <p:sp>
        <p:nvSpPr>
          <p:cNvPr id="3" name="Content Placeholder 2"/>
          <p:cNvSpPr>
            <a:spLocks noGrp="1"/>
          </p:cNvSpPr>
          <p:nvPr>
            <p:ph sz="quarter" idx="10"/>
          </p:nvPr>
        </p:nvSpPr>
        <p:spPr>
          <a:xfrm>
            <a:off x="457200" y="1624571"/>
            <a:ext cx="8412480" cy="4889500"/>
          </a:xfrm>
        </p:spPr>
        <p:txBody>
          <a:bodyPr/>
          <a:lstStyle/>
          <a:p>
            <a:pPr marL="365760" indent="-365760">
              <a:lnSpc>
                <a:spcPts val="2600"/>
              </a:lnSpc>
              <a:spcBef>
                <a:spcPts val="1800"/>
              </a:spcBef>
            </a:pPr>
            <a:r>
              <a:rPr lang="pt-BR" sz="2400" spc="-40" dirty="0">
                <a:solidFill>
                  <a:schemeClr val="tx1"/>
                </a:solidFill>
              </a:rPr>
              <a:t>A maioria das novas infecções está acontecendo entre </a:t>
            </a:r>
            <a:r>
              <a:rPr lang="pt-BR" sz="2400" spc="-40" dirty="0">
                <a:solidFill>
                  <a:srgbClr val="C00000"/>
                </a:solidFill>
              </a:rPr>
              <a:t>[inserir populações]. </a:t>
            </a:r>
            <a:r>
              <a:rPr lang="pt-BR" sz="2400" spc="-40" dirty="0">
                <a:solidFill>
                  <a:schemeClr val="tx1"/>
                </a:solidFill>
              </a:rPr>
              <a:t>Essas populações são um alvo apropriado para a </a:t>
            </a:r>
            <a:r>
              <a:rPr lang="pt-BR" sz="2400" spc="-40" dirty="0" err="1">
                <a:solidFill>
                  <a:schemeClr val="tx1"/>
                </a:solidFill>
              </a:rPr>
              <a:t>PrEP.</a:t>
            </a:r>
            <a:r>
              <a:rPr lang="pt-BR" sz="2400" spc="-40" dirty="0">
                <a:solidFill>
                  <a:schemeClr val="tx1"/>
                </a:solidFill>
              </a:rPr>
              <a:t> </a:t>
            </a:r>
          </a:p>
          <a:p>
            <a:pPr marL="365760" indent="-365760">
              <a:lnSpc>
                <a:spcPts val="2600"/>
              </a:lnSpc>
              <a:spcBef>
                <a:spcPts val="1800"/>
              </a:spcBef>
            </a:pPr>
            <a:r>
              <a:rPr lang="pt-BR" sz="2400" spc="-40" dirty="0">
                <a:solidFill>
                  <a:schemeClr val="tx1"/>
                </a:solidFill>
              </a:rPr>
              <a:t>Em</a:t>
            </a:r>
            <a:r>
              <a:rPr lang="pt-BR" sz="2400" spc="-40" dirty="0">
                <a:solidFill>
                  <a:srgbClr val="C00000"/>
                </a:solidFill>
              </a:rPr>
              <a:t> [inserir nome do país], </a:t>
            </a:r>
            <a:r>
              <a:rPr lang="pt-BR" sz="2400" spc="-40" dirty="0">
                <a:solidFill>
                  <a:schemeClr val="tx1"/>
                </a:solidFill>
              </a:rPr>
              <a:t>há </a:t>
            </a:r>
            <a:r>
              <a:rPr lang="pt-BR" sz="2400" spc="-40" dirty="0">
                <a:solidFill>
                  <a:srgbClr val="C00000"/>
                </a:solidFill>
              </a:rPr>
              <a:t>[inserir dados de incidência mais recentes]</a:t>
            </a:r>
            <a:r>
              <a:rPr lang="pt-BR" dirty="0"/>
              <a:t> </a:t>
            </a:r>
            <a:r>
              <a:rPr lang="pt-BR" sz="2400" spc="-40" dirty="0">
                <a:solidFill>
                  <a:schemeClr val="tx1"/>
                </a:solidFill>
              </a:rPr>
              <a:t>novas infecções anualmente.</a:t>
            </a:r>
          </a:p>
          <a:p>
            <a:endParaRPr lang="pt-BR" dirty="0">
              <a:solidFill>
                <a:srgbClr val="000000"/>
              </a:solidFill>
            </a:endParaRPr>
          </a:p>
        </p:txBody>
      </p:sp>
      <p:sp>
        <p:nvSpPr>
          <p:cNvPr id="4" name="TextBox 3"/>
          <p:cNvSpPr txBox="1"/>
          <p:nvPr/>
        </p:nvSpPr>
        <p:spPr>
          <a:xfrm>
            <a:off x="3965222" y="2822222"/>
            <a:ext cx="184666" cy="369332"/>
          </a:xfrm>
          <a:prstGeom prst="rect">
            <a:avLst/>
          </a:prstGeom>
          <a:noFill/>
        </p:spPr>
        <p:txBody>
          <a:bodyPr wrap="none" rtlCol="0">
            <a:spAutoFit/>
          </a:bodyPr>
          <a:lstStyle/>
          <a:p>
            <a:endParaRPr lang="en-US" dirty="0"/>
          </a:p>
        </p:txBody>
      </p:sp>
      <p:sp>
        <p:nvSpPr>
          <p:cNvPr id="7"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27</a:t>
            </a:fld>
            <a:endParaRPr lang="pt-BR" dirty="0"/>
          </a:p>
        </p:txBody>
      </p:sp>
    </p:spTree>
    <p:extLst>
      <p:ext uri="{BB962C8B-B14F-4D97-AF65-F5344CB8AC3E}">
        <p14:creationId xmlns:p14="http://schemas.microsoft.com/office/powerpoint/2010/main" val="4249091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758"/>
            <a:ext cx="8321040" cy="858838"/>
          </a:xfrm>
        </p:spPr>
        <p:txBody>
          <a:bodyPr>
            <a:normAutofit/>
          </a:bodyPr>
          <a:lstStyle/>
          <a:p>
            <a:r>
              <a:rPr lang="pt-BR" sz="4200" dirty="0"/>
              <a:t>Pergunta</a:t>
            </a:r>
          </a:p>
        </p:txBody>
      </p:sp>
      <p:sp>
        <p:nvSpPr>
          <p:cNvPr id="3" name="Content Placeholder 2"/>
          <p:cNvSpPr>
            <a:spLocks noGrp="1"/>
          </p:cNvSpPr>
          <p:nvPr>
            <p:ph sz="quarter" idx="10"/>
          </p:nvPr>
        </p:nvSpPr>
        <p:spPr>
          <a:xfrm>
            <a:off x="877330" y="1906668"/>
            <a:ext cx="7809470" cy="4937497"/>
          </a:xfrm>
        </p:spPr>
        <p:txBody>
          <a:bodyPr/>
          <a:lstStyle/>
          <a:p>
            <a:pPr indent="0" defTabSz="914400">
              <a:lnSpc>
                <a:spcPct val="110000"/>
              </a:lnSpc>
              <a:buNone/>
            </a:pPr>
            <a:r>
              <a:rPr lang="pt-BR" spc="-100" dirty="0">
                <a:solidFill>
                  <a:schemeClr val="tx1"/>
                </a:solidFill>
              </a:rPr>
              <a:t>"</a:t>
            </a:r>
            <a:r>
              <a:rPr lang="pt-BR" spc="-100" dirty="0" smtClean="0">
                <a:solidFill>
                  <a:schemeClr val="tx1"/>
                </a:solidFill>
              </a:rPr>
              <a:t>Populações-chave" </a:t>
            </a:r>
            <a:r>
              <a:rPr lang="pt-BR" spc="-100" dirty="0">
                <a:solidFill>
                  <a:schemeClr val="tx1"/>
                </a:solidFill>
              </a:rPr>
              <a:t>são grupos de pessoas </a:t>
            </a:r>
            <a:br>
              <a:rPr lang="pt-BR" spc="-100" dirty="0">
                <a:solidFill>
                  <a:schemeClr val="tx1"/>
                </a:solidFill>
              </a:rPr>
            </a:br>
            <a:r>
              <a:rPr lang="pt-BR" spc="-100" dirty="0">
                <a:solidFill>
                  <a:schemeClr val="tx1"/>
                </a:solidFill>
              </a:rPr>
              <a:t>com maior risco de contrair HIV.</a:t>
            </a:r>
          </a:p>
          <a:p>
            <a:pPr marL="342900" indent="-342900" defTabSz="914400">
              <a:lnSpc>
                <a:spcPct val="110000"/>
              </a:lnSpc>
            </a:pPr>
            <a:r>
              <a:rPr lang="pt-BR" spc="-100" dirty="0">
                <a:solidFill>
                  <a:schemeClr val="tx1"/>
                </a:solidFill>
              </a:rPr>
              <a:t>Quem são as </a:t>
            </a:r>
            <a:r>
              <a:rPr lang="pt-BR" spc="-100" dirty="0" smtClean="0">
                <a:solidFill>
                  <a:schemeClr val="tx1"/>
                </a:solidFill>
              </a:rPr>
              <a:t>populações-chave e </a:t>
            </a:r>
            <a:r>
              <a:rPr lang="pt-BR" spc="-100" dirty="0">
                <a:solidFill>
                  <a:schemeClr val="tx1"/>
                </a:solidFill>
              </a:rPr>
              <a:t>outras públicos prioritários para a PrEP nas comunidades que você atende?</a:t>
            </a:r>
            <a:endParaRPr lang="pt-BR" dirty="0"/>
          </a:p>
        </p:txBody>
      </p:sp>
      <p:sp>
        <p:nvSpPr>
          <p:cNvPr id="7"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28</a:t>
            </a:fld>
            <a:endParaRPr lang="pt-BR" dirty="0"/>
          </a:p>
        </p:txBody>
      </p:sp>
      <p:pic>
        <p:nvPicPr>
          <p:cNvPr id="6" name="Picture 14" descr="Image result for question icon">
            <a:extLst>
              <a:ext uri="{FF2B5EF4-FFF2-40B4-BE49-F238E27FC236}">
                <a16:creationId xmlns:a16="http://schemas.microsoft.com/office/drawing/2014/main" xmlns="" id="{1FFB5EFC-3027-43B3-8ABB-125B54E1F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9009" y="1637194"/>
            <a:ext cx="1581912" cy="170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712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773"/>
            <a:ext cx="8229600" cy="1005840"/>
          </a:xfrm>
        </p:spPr>
        <p:txBody>
          <a:bodyPr>
            <a:normAutofit fontScale="90000"/>
          </a:bodyPr>
          <a:lstStyle/>
          <a:p>
            <a:r>
              <a:rPr lang="pt-BR" sz="4200" dirty="0" smtClean="0"/>
              <a:t>Populações-Chave, </a:t>
            </a:r>
            <a:r>
              <a:rPr lang="pt-BR" sz="4200" dirty="0"/>
              <a:t>Públicos Prioritários</a:t>
            </a:r>
          </a:p>
        </p:txBody>
      </p:sp>
      <p:graphicFrame>
        <p:nvGraphicFramePr>
          <p:cNvPr id="4" name="Table 3">
            <a:extLst>
              <a:ext uri="{FF2B5EF4-FFF2-40B4-BE49-F238E27FC236}">
                <a16:creationId xmlns:a16="http://schemas.microsoft.com/office/drawing/2014/main" xmlns="" id="{7F0CB1BC-95E6-465A-86DA-EEDA5446829B}"/>
              </a:ext>
            </a:extLst>
          </p:cNvPr>
          <p:cNvGraphicFramePr>
            <a:graphicFrameLocks noGrp="1"/>
          </p:cNvGraphicFramePr>
          <p:nvPr>
            <p:extLst>
              <p:ext uri="{D42A27DB-BD31-4B8C-83A1-F6EECF244321}">
                <p14:modId xmlns:p14="http://schemas.microsoft.com/office/powerpoint/2010/main" val="709721668"/>
              </p:ext>
            </p:extLst>
          </p:nvPr>
        </p:nvGraphicFramePr>
        <p:xfrm>
          <a:off x="914401" y="1627019"/>
          <a:ext cx="6178378" cy="2255547"/>
        </p:xfrm>
        <a:graphic>
          <a:graphicData uri="http://schemas.openxmlformats.org/drawingml/2006/table">
            <a:tbl>
              <a:tblPr firstRow="1" bandRow="1">
                <a:tableStyleId>{5C22544A-7EE6-4342-B048-85BDC9FD1C3A}</a:tableStyleId>
              </a:tblPr>
              <a:tblGrid>
                <a:gridCol w="2161308">
                  <a:extLst>
                    <a:ext uri="{9D8B030D-6E8A-4147-A177-3AD203B41FA5}">
                      <a16:colId xmlns:a16="http://schemas.microsoft.com/office/drawing/2014/main" xmlns="" val="2098762780"/>
                    </a:ext>
                  </a:extLst>
                </a:gridCol>
                <a:gridCol w="4017070">
                  <a:extLst>
                    <a:ext uri="{9D8B030D-6E8A-4147-A177-3AD203B41FA5}">
                      <a16:colId xmlns:a16="http://schemas.microsoft.com/office/drawing/2014/main" xmlns="" val="1321509176"/>
                    </a:ext>
                  </a:extLst>
                </a:gridCol>
              </a:tblGrid>
              <a:tr h="505159">
                <a:tc gridSpan="2">
                  <a:txBody>
                    <a:bodyPr/>
                    <a:lstStyle/>
                    <a:p>
                      <a:pPr marL="0" indent="0">
                        <a:buFont typeface="Arial" panose="020B0604020202020204" pitchFamily="34" charset="0"/>
                        <a:buNone/>
                      </a:pPr>
                      <a:r>
                        <a:rPr lang="pt-BR" sz="2400" dirty="0" smtClean="0">
                          <a:solidFill>
                            <a:schemeClr val="tx1"/>
                          </a:solidFill>
                          <a:latin typeface="Garamond" panose="02020404030301010803" pitchFamily="18" charset="0"/>
                        </a:rPr>
                        <a:t>Populações-chave</a:t>
                      </a:r>
                      <a:endParaRPr lang="pt-BR" sz="2400" dirty="0">
                        <a:solidFill>
                          <a:schemeClr val="tx1"/>
                        </a:solidFill>
                        <a:latin typeface="Garamond" panose="02020404030301010803" pitchFamily="18"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222177158"/>
                  </a:ext>
                </a:extLst>
              </a:tr>
              <a:tr h="425397">
                <a:tc>
                  <a:txBody>
                    <a:bodyPr/>
                    <a:lstStyle/>
                    <a:p>
                      <a:pPr marL="0" indent="-274320" algn="l">
                        <a:spcBef>
                          <a:spcPts val="1200"/>
                        </a:spcBef>
                        <a:spcAft>
                          <a:spcPts val="600"/>
                        </a:spcAft>
                        <a:buFont typeface="Arial" panose="020B0604020202020204" pitchFamily="34" charset="0"/>
                        <a:buChar char="•"/>
                      </a:pPr>
                      <a:r>
                        <a:rPr lang="pt-BR" sz="2400" spc="-60" baseline="0" dirty="0">
                          <a:solidFill>
                            <a:schemeClr val="tx1"/>
                          </a:solidFill>
                          <a:latin typeface="Garamond" panose="02020404030301010803" pitchFamily="18" charset="0"/>
                        </a:rPr>
                        <a:t>PS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65760" indent="-365760" algn="l">
                        <a:spcBef>
                          <a:spcPts val="1200"/>
                        </a:spcBef>
                        <a:spcAft>
                          <a:spcPts val="600"/>
                        </a:spcAft>
                        <a:buFont typeface="Arial" panose="020B0604020202020204" pitchFamily="34" charset="0"/>
                        <a:buChar char="•"/>
                      </a:pPr>
                      <a:r>
                        <a:rPr lang="pt-BR" sz="2400" spc="-60" baseline="0" dirty="0" smtClean="0">
                          <a:solidFill>
                            <a:schemeClr val="tx1"/>
                          </a:solidFill>
                          <a:latin typeface="Garamond" panose="02020404030301010803" pitchFamily="18" charset="0"/>
                        </a:rPr>
                        <a:t>PUD</a:t>
                      </a:r>
                      <a:endParaRPr lang="pt-BR" sz="2400" spc="-60" baseline="0" dirty="0">
                        <a:solidFill>
                          <a:schemeClr val="tx1"/>
                        </a:solidFill>
                        <a:latin typeface="Garamond" panose="020204040303010108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878554071"/>
                  </a:ext>
                </a:extLst>
              </a:tr>
              <a:tr h="1293188">
                <a:tc>
                  <a:txBody>
                    <a:bodyPr/>
                    <a:lstStyle/>
                    <a:p>
                      <a:pPr marL="0" marR="0" lvl="0" indent="-27432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pt-BR" sz="2400" spc="-60" baseline="0" dirty="0">
                          <a:solidFill>
                            <a:schemeClr val="tx1"/>
                          </a:solidFill>
                          <a:latin typeface="Garamond" panose="02020404030301010803" pitchFamily="18" charset="0"/>
                        </a:rPr>
                        <a:t>TG</a:t>
                      </a:r>
                    </a:p>
                    <a:p>
                      <a:pPr marL="0" marR="0" lvl="0" indent="-27432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pt-BR" sz="2400" spc="-60" baseline="0" dirty="0">
                          <a:solidFill>
                            <a:schemeClr val="tx1"/>
                          </a:solidFill>
                          <a:latin typeface="Garamond" panose="02020404030301010803" pitchFamily="18" charset="0"/>
                        </a:rPr>
                        <a:t>HSH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65760" marR="0" lvl="0" indent="-36576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pt-BR" sz="2400" spc="-60" baseline="0" dirty="0">
                          <a:solidFill>
                            <a:schemeClr val="tx1"/>
                          </a:solidFill>
                          <a:latin typeface="Garamond" panose="02020404030301010803" pitchFamily="18" charset="0"/>
                        </a:rPr>
                        <a:t>Pessoas em prisões e outros ambientes fechados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2145579"/>
                  </a:ext>
                </a:extLst>
              </a:tr>
            </a:tbl>
          </a:graphicData>
        </a:graphic>
      </p:graphicFrame>
      <p:pic>
        <p:nvPicPr>
          <p:cNvPr id="6" name="Picture 5" descr="noun_Checklist_1689185_E60000.png"/>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7336835" y="1613024"/>
            <a:ext cx="1583267" cy="1583267"/>
          </a:xfrm>
          <a:prstGeom prst="rect">
            <a:avLst/>
          </a:prstGeom>
        </p:spPr>
      </p:pic>
      <p:graphicFrame>
        <p:nvGraphicFramePr>
          <p:cNvPr id="3" name="Table 2">
            <a:extLst>
              <a:ext uri="{FF2B5EF4-FFF2-40B4-BE49-F238E27FC236}">
                <a16:creationId xmlns:a16="http://schemas.microsoft.com/office/drawing/2014/main" xmlns="" id="{CC11DDBC-F720-4DD1-A37F-583B1E3587AB}"/>
              </a:ext>
            </a:extLst>
          </p:cNvPr>
          <p:cNvGraphicFramePr>
            <a:graphicFrameLocks noGrp="1"/>
          </p:cNvGraphicFramePr>
          <p:nvPr>
            <p:extLst>
              <p:ext uri="{D42A27DB-BD31-4B8C-83A1-F6EECF244321}">
                <p14:modId xmlns:p14="http://schemas.microsoft.com/office/powerpoint/2010/main" val="2818211219"/>
              </p:ext>
            </p:extLst>
          </p:nvPr>
        </p:nvGraphicFramePr>
        <p:xfrm>
          <a:off x="902042" y="3468140"/>
          <a:ext cx="7840176" cy="2732212"/>
        </p:xfrm>
        <a:graphic>
          <a:graphicData uri="http://schemas.openxmlformats.org/drawingml/2006/table">
            <a:tbl>
              <a:tblPr firstRow="1" bandRow="1">
                <a:tableStyleId>{5C22544A-7EE6-4342-B048-85BDC9FD1C3A}</a:tableStyleId>
              </a:tblPr>
              <a:tblGrid>
                <a:gridCol w="7840176">
                  <a:extLst>
                    <a:ext uri="{9D8B030D-6E8A-4147-A177-3AD203B41FA5}">
                      <a16:colId xmlns:a16="http://schemas.microsoft.com/office/drawing/2014/main" xmlns="" val="482176161"/>
                    </a:ext>
                  </a:extLst>
                </a:gridCol>
              </a:tblGrid>
              <a:tr h="903412">
                <a:tc>
                  <a:txBody>
                    <a:bodyPr/>
                    <a:lstStyle/>
                    <a:p>
                      <a:pPr marL="0" indent="0" algn="l" defTabSz="914400" rtl="0" eaLnBrk="1" latinLnBrk="0" hangingPunct="1">
                        <a:spcBef>
                          <a:spcPts val="1200"/>
                        </a:spcBef>
                        <a:spcAft>
                          <a:spcPts val="1200"/>
                        </a:spcAft>
                        <a:buFont typeface="Arial" panose="020B0604020202020204" pitchFamily="34" charset="0"/>
                        <a:buNone/>
                      </a:pPr>
                      <a:r>
                        <a:rPr lang="pt-BR" sz="2400" b="1" kern="1200" dirty="0">
                          <a:solidFill>
                            <a:schemeClr val="tx1"/>
                          </a:solidFill>
                          <a:latin typeface="Garamond" panose="02020404030301010803" pitchFamily="18" charset="0"/>
                        </a:rPr>
                        <a:t>Outras populações prioritárias </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768781817"/>
                  </a:ext>
                </a:extLst>
              </a:tr>
              <a:tr h="457200">
                <a:tc>
                  <a:txBody>
                    <a:bodyPr/>
                    <a:lstStyle/>
                    <a:p>
                      <a:pPr marL="0" marR="0" lvl="0" indent="-274320" algn="l" defTabSz="914400" rtl="0" eaLnBrk="1" fontAlgn="auto" latinLnBrk="0" hangingPunct="1">
                        <a:lnSpc>
                          <a:spcPct val="100000"/>
                        </a:lnSpc>
                        <a:spcBef>
                          <a:spcPts val="1200"/>
                        </a:spcBef>
                        <a:spcAft>
                          <a:spcPts val="600"/>
                        </a:spcAft>
                        <a:buClrTx/>
                        <a:buSzTx/>
                        <a:buFont typeface="Arial" panose="020B0604020202020204" pitchFamily="34" charset="0"/>
                        <a:buChar char="•"/>
                        <a:tabLst/>
                        <a:defRPr/>
                      </a:pPr>
                      <a:r>
                        <a:rPr lang="pt-BR" sz="2400" kern="1200" dirty="0">
                          <a:solidFill>
                            <a:schemeClr val="tx1"/>
                          </a:solidFill>
                          <a:latin typeface="Garamond" panose="02020404030301010803" pitchFamily="18" charset="0"/>
                        </a:rPr>
                        <a:t>Clientes de PS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822003315"/>
                  </a:ext>
                </a:extLst>
              </a:tr>
              <a:tr h="457200">
                <a:tc>
                  <a:txBody>
                    <a:bodyPr/>
                    <a:lstStyle/>
                    <a:p>
                      <a:pPr marL="0" marR="0" lvl="0" indent="-27432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pt-BR" sz="2400" dirty="0">
                          <a:solidFill>
                            <a:schemeClr val="tx1"/>
                          </a:solidFill>
                          <a:latin typeface="Garamond" panose="02020404030301010803" pitchFamily="18" charset="0"/>
                        </a:rPr>
                        <a:t>Trabalhadores migrantes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284549366"/>
                  </a:ext>
                </a:extLst>
              </a:tr>
              <a:tr h="457200">
                <a:tc>
                  <a:txBody>
                    <a:bodyPr/>
                    <a:lstStyle/>
                    <a:p>
                      <a:pPr marL="0" marR="0" lvl="0" indent="-27432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pt-BR" sz="2400" dirty="0">
                          <a:solidFill>
                            <a:schemeClr val="tx1"/>
                          </a:solidFill>
                          <a:latin typeface="Garamond" panose="02020404030301010803" pitchFamily="18" charset="0"/>
                        </a:rPr>
                        <a:t>Pescadores</a:t>
                      </a:r>
                      <a:endParaRPr lang="pt-BR" sz="2400" spc="-60" baseline="0" dirty="0">
                        <a:solidFill>
                          <a:schemeClr val="tx1"/>
                        </a:solidFill>
                        <a:latin typeface="Garamond" panose="02020404030301010803"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218372221"/>
                  </a:ext>
                </a:extLst>
              </a:tr>
              <a:tr h="457200">
                <a:tc>
                  <a:txBody>
                    <a:bodyPr/>
                    <a:lstStyle/>
                    <a:p>
                      <a:pPr marL="0" marR="0" lvl="0" indent="-27432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pt-BR" sz="2400" dirty="0">
                          <a:solidFill>
                            <a:schemeClr val="tx1"/>
                          </a:solidFill>
                          <a:latin typeface="Garamond" panose="02020404030301010803" pitchFamily="18" charset="0"/>
                        </a:rPr>
                        <a:t>Meninas adolescentes e mulheres </a:t>
                      </a:r>
                      <a:r>
                        <a:rPr lang="pt-BR" sz="2400" dirty="0" smtClean="0">
                          <a:solidFill>
                            <a:schemeClr val="tx1"/>
                          </a:solidFill>
                          <a:latin typeface="Garamond" panose="02020404030301010803" pitchFamily="18" charset="0"/>
                        </a:rPr>
                        <a:t>jovens</a:t>
                      </a:r>
                      <a:endParaRPr lang="pt-BR" sz="2400" spc="-60" baseline="0" dirty="0">
                        <a:solidFill>
                          <a:srgbClr val="FF0000"/>
                        </a:solidFill>
                        <a:latin typeface="Garamond" panose="02020404030301010803"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45588686"/>
                  </a:ext>
                </a:extLst>
              </a:tr>
            </a:tbl>
          </a:graphicData>
        </a:graphic>
      </p:graphicFrame>
    </p:spTree>
    <p:extLst>
      <p:ext uri="{BB962C8B-B14F-4D97-AF65-F5344CB8AC3E}">
        <p14:creationId xmlns:p14="http://schemas.microsoft.com/office/powerpoint/2010/main" val="732719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59"/>
            <a:ext cx="8229600" cy="858838"/>
          </a:xfrm>
        </p:spPr>
        <p:txBody>
          <a:bodyPr>
            <a:normAutofit/>
          </a:bodyPr>
          <a:lstStyle/>
          <a:p>
            <a:r>
              <a:rPr lang="pt-BR" sz="4200" dirty="0"/>
              <a:t>Apresentações</a:t>
            </a:r>
          </a:p>
        </p:txBody>
      </p:sp>
      <p:sp>
        <p:nvSpPr>
          <p:cNvPr id="3" name="Content Placeholder 2"/>
          <p:cNvSpPr>
            <a:spLocks noGrp="1"/>
          </p:cNvSpPr>
          <p:nvPr>
            <p:ph sz="quarter" idx="10"/>
          </p:nvPr>
        </p:nvSpPr>
        <p:spPr>
          <a:xfrm>
            <a:off x="889686" y="1624571"/>
            <a:ext cx="7797114" cy="4889500"/>
          </a:xfrm>
        </p:spPr>
        <p:txBody>
          <a:bodyPr/>
          <a:lstStyle/>
          <a:p>
            <a:pPr marL="0" indent="0">
              <a:spcBef>
                <a:spcPts val="1800"/>
              </a:spcBef>
              <a:buNone/>
            </a:pPr>
            <a:r>
              <a:rPr lang="pt-BR" sz="2400" dirty="0">
                <a:solidFill>
                  <a:schemeClr val="tx1"/>
                </a:solidFill>
              </a:rPr>
              <a:t>Vamos usar um minuto (e apenas um, por favor!) para que cada um nos diga:</a:t>
            </a:r>
          </a:p>
          <a:p>
            <a:pPr marL="365760" indent="-365760">
              <a:spcBef>
                <a:spcPts val="1800"/>
              </a:spcBef>
            </a:pPr>
            <a:r>
              <a:rPr lang="pt-BR" sz="2400" dirty="0">
                <a:solidFill>
                  <a:schemeClr val="tx1"/>
                </a:solidFill>
              </a:rPr>
              <a:t>Seu nome</a:t>
            </a:r>
          </a:p>
          <a:p>
            <a:pPr marL="365760" indent="-365760">
              <a:spcBef>
                <a:spcPts val="1800"/>
              </a:spcBef>
            </a:pPr>
            <a:r>
              <a:rPr lang="pt-BR" sz="2400" dirty="0">
                <a:solidFill>
                  <a:schemeClr val="tx1"/>
                </a:solidFill>
              </a:rPr>
              <a:t>Nome da sua organização</a:t>
            </a:r>
          </a:p>
          <a:p>
            <a:pPr marL="365760" indent="-365760">
              <a:spcBef>
                <a:spcPts val="1800"/>
              </a:spcBef>
            </a:pPr>
            <a:r>
              <a:rPr lang="pt-BR" sz="2400" dirty="0">
                <a:solidFill>
                  <a:schemeClr val="tx1"/>
                </a:solidFill>
              </a:rPr>
              <a:t>Sua </a:t>
            </a:r>
            <a:r>
              <a:rPr lang="pt-BR" sz="2400" dirty="0" smtClean="0">
                <a:solidFill>
                  <a:schemeClr val="tx1"/>
                </a:solidFill>
              </a:rPr>
              <a:t>posição</a:t>
            </a:r>
            <a:endParaRPr lang="pt-BR" sz="2400" dirty="0">
              <a:solidFill>
                <a:schemeClr val="tx1"/>
              </a:solidFill>
            </a:endParaRPr>
          </a:p>
          <a:p>
            <a:pPr marL="0" indent="0">
              <a:buNone/>
            </a:pPr>
            <a:endParaRPr lang="pt-BR" dirty="0">
              <a:solidFill>
                <a:schemeClr val="tx1"/>
              </a:solidFill>
            </a:endParaRPr>
          </a:p>
          <a:p>
            <a:endParaRPr lang="pt-BR" dirty="0"/>
          </a:p>
        </p:txBody>
      </p:sp>
      <p:sp>
        <p:nvSpPr>
          <p:cNvPr id="4"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3</a:t>
            </a:fld>
            <a:endParaRPr lang="pt-BR" dirty="0"/>
          </a:p>
        </p:txBody>
      </p:sp>
    </p:spTree>
    <p:extLst>
      <p:ext uri="{BB962C8B-B14F-4D97-AF65-F5344CB8AC3E}">
        <p14:creationId xmlns:p14="http://schemas.microsoft.com/office/powerpoint/2010/main" val="1326914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3265" y="1519847"/>
            <a:ext cx="8321040" cy="5647700"/>
          </a:xfrm>
          <a:prstGeom prst="rect">
            <a:avLst/>
          </a:prstGeom>
          <a:noFill/>
        </p:spPr>
        <p:txBody>
          <a:bodyPr wrap="square" rtlCol="0">
            <a:spAutoFit/>
          </a:bodyPr>
          <a:lstStyle/>
          <a:p>
            <a:pPr lvl="0" defTabSz="137160">
              <a:spcAft>
                <a:spcPts val="600"/>
              </a:spcAft>
              <a:tabLst>
                <a:tab pos="274320" algn="l"/>
              </a:tabLst>
            </a:pPr>
            <a:r>
              <a:rPr lang="pt-BR" sz="2400" dirty="0">
                <a:latin typeface="Garamond" panose="02020404030301010803" pitchFamily="18" charset="0"/>
              </a:rPr>
              <a:t>Leiam estas informações nos manuais do participante: </a:t>
            </a:r>
          </a:p>
          <a:p>
            <a:pPr lvl="0" defTabSz="137160">
              <a:spcAft>
                <a:spcPts val="1800"/>
              </a:spcAft>
              <a:tabLst>
                <a:tab pos="274320" algn="l"/>
              </a:tabLst>
            </a:pPr>
            <a:r>
              <a:rPr lang="pt-BR" sz="2400" dirty="0">
                <a:latin typeface="Garamond" panose="02020404030301010803" pitchFamily="18" charset="0"/>
              </a:rPr>
              <a:t>Não leiam além deste ponto.</a:t>
            </a:r>
          </a:p>
          <a:p>
            <a:pPr lvl="0" defTabSz="137160">
              <a:spcAft>
                <a:spcPts val="600"/>
              </a:spcAft>
              <a:tabLst>
                <a:tab pos="274320" algn="l"/>
              </a:tabLst>
            </a:pPr>
            <a:endParaRPr lang="pt-BR" sz="2400" dirty="0">
              <a:latin typeface="Garamond" panose="02020404030301010803" pitchFamily="18" charset="0"/>
            </a:endParaRPr>
          </a:p>
          <a:p>
            <a:pPr lvl="0" defTabSz="137160">
              <a:spcAft>
                <a:spcPts val="600"/>
              </a:spcAft>
              <a:tabLst>
                <a:tab pos="274320" algn="l"/>
              </a:tabLst>
            </a:pPr>
            <a:endParaRPr lang="pt-BR" sz="2400" dirty="0">
              <a:latin typeface="Garamond" panose="02020404030301010803" pitchFamily="18" charset="0"/>
            </a:endParaRPr>
          </a:p>
          <a:p>
            <a:pPr lvl="0" defTabSz="137160">
              <a:spcAft>
                <a:spcPts val="600"/>
              </a:spcAft>
              <a:tabLst>
                <a:tab pos="274320" algn="l"/>
              </a:tabLst>
            </a:pPr>
            <a:endParaRPr lang="pt-BR" sz="2400" dirty="0">
              <a:latin typeface="Garamond" panose="02020404030301010803" pitchFamily="18" charset="0"/>
            </a:endParaRPr>
          </a:p>
          <a:p>
            <a:pPr lvl="0" defTabSz="137160">
              <a:spcAft>
                <a:spcPts val="600"/>
              </a:spcAft>
              <a:tabLst>
                <a:tab pos="274320" algn="l"/>
              </a:tabLst>
            </a:pPr>
            <a:endParaRPr lang="pt-BR" sz="2400" dirty="0">
              <a:latin typeface="Garamond" panose="02020404030301010803" pitchFamily="18" charset="0"/>
            </a:endParaRPr>
          </a:p>
          <a:p>
            <a:pPr lvl="0" defTabSz="137160">
              <a:spcBef>
                <a:spcPts val="1800"/>
              </a:spcBef>
              <a:tabLst>
                <a:tab pos="274320" algn="l"/>
              </a:tabLst>
            </a:pPr>
            <a:r>
              <a:rPr lang="pt-BR" sz="2400" dirty="0">
                <a:latin typeface="Garamond" panose="02020404030301010803" pitchFamily="18" charset="0"/>
              </a:rPr>
              <a:t>Com o seu grupo, discutam estas perguntas:</a:t>
            </a:r>
          </a:p>
          <a:p>
            <a:pPr marL="617220" lvl="0" indent="-342900" defTabSz="137160">
              <a:lnSpc>
                <a:spcPts val="2600"/>
              </a:lnSpc>
              <a:spcBef>
                <a:spcPts val="600"/>
              </a:spcBef>
              <a:buFont typeface="Arial" panose="020B0604020202020204" pitchFamily="34" charset="0"/>
              <a:buChar char="•"/>
              <a:tabLst>
                <a:tab pos="274320" algn="l"/>
              </a:tabLst>
            </a:pPr>
            <a:r>
              <a:rPr lang="pt-BR" sz="2400" dirty="0">
                <a:latin typeface="Garamond" panose="02020404030301010803" pitchFamily="18" charset="0"/>
              </a:rPr>
              <a:t>A partir desses estudos, o que podemos concluir </a:t>
            </a:r>
            <a:br>
              <a:rPr lang="pt-BR" sz="2400" dirty="0">
                <a:latin typeface="Garamond" panose="02020404030301010803" pitchFamily="18" charset="0"/>
              </a:rPr>
            </a:br>
            <a:r>
              <a:rPr lang="pt-BR" sz="2400" dirty="0">
                <a:latin typeface="Garamond" panose="02020404030301010803" pitchFamily="18" charset="0"/>
              </a:rPr>
              <a:t>sobre a eficácia da PrEP?</a:t>
            </a:r>
          </a:p>
          <a:p>
            <a:pPr marL="617220" lvl="0" indent="-342900" defTabSz="137160">
              <a:lnSpc>
                <a:spcPts val="2600"/>
              </a:lnSpc>
              <a:spcBef>
                <a:spcPts val="600"/>
              </a:spcBef>
              <a:buFont typeface="Arial" panose="020B0604020202020204" pitchFamily="34" charset="0"/>
              <a:buChar char="•"/>
              <a:tabLst>
                <a:tab pos="274320" algn="l"/>
              </a:tabLst>
            </a:pPr>
            <a:r>
              <a:rPr lang="pt-BR" sz="2400" dirty="0">
                <a:latin typeface="Garamond" panose="02020404030301010803" pitchFamily="18" charset="0"/>
              </a:rPr>
              <a:t>Em que circunstâncias a PrEP foi mais eficaz?</a:t>
            </a:r>
          </a:p>
          <a:p>
            <a:pPr marL="68580" lvl="0" defTabSz="137160">
              <a:spcBef>
                <a:spcPts val="1200"/>
              </a:spcBef>
              <a:spcAft>
                <a:spcPts val="600"/>
              </a:spcAft>
              <a:tabLst>
                <a:tab pos="274320" algn="l"/>
              </a:tabLst>
            </a:pPr>
            <a:r>
              <a:rPr lang="pt-BR" sz="2400" i="1" dirty="0">
                <a:latin typeface="Garamond" panose="02020404030301010803" pitchFamily="18" charset="0"/>
              </a:rPr>
              <a:t>Vocês terão 10 minutos para trabalhar.</a:t>
            </a:r>
          </a:p>
          <a:p>
            <a:pPr marL="68580" defTabSz="137160">
              <a:spcAft>
                <a:spcPts val="600"/>
              </a:spcAft>
              <a:tabLst>
                <a:tab pos="274320" algn="l"/>
              </a:tabLst>
            </a:pPr>
            <a:endParaRPr lang="pt-BR" sz="2400" dirty="0"/>
          </a:p>
        </p:txBody>
      </p:sp>
      <p:sp>
        <p:nvSpPr>
          <p:cNvPr id="2" name="Title 1"/>
          <p:cNvSpPr>
            <a:spLocks noGrp="1"/>
          </p:cNvSpPr>
          <p:nvPr>
            <p:ph type="title"/>
          </p:nvPr>
        </p:nvSpPr>
        <p:spPr>
          <a:xfrm>
            <a:off x="457200" y="189489"/>
            <a:ext cx="8321040" cy="858838"/>
          </a:xfrm>
        </p:spPr>
        <p:txBody>
          <a:bodyPr>
            <a:normAutofit/>
          </a:bodyPr>
          <a:lstStyle/>
          <a:p>
            <a:r>
              <a:rPr lang="pt-BR" sz="4200" dirty="0"/>
              <a:t>Trabalho em grupos pequenos</a:t>
            </a:r>
          </a:p>
        </p:txBody>
      </p:sp>
      <p:sp>
        <p:nvSpPr>
          <p:cNvPr id="4" name="TextBox 3"/>
          <p:cNvSpPr txBox="1"/>
          <p:nvPr/>
        </p:nvSpPr>
        <p:spPr>
          <a:xfrm>
            <a:off x="3965222" y="2822222"/>
            <a:ext cx="184666" cy="369332"/>
          </a:xfrm>
          <a:prstGeom prst="rect">
            <a:avLst/>
          </a:prstGeom>
          <a:noFill/>
        </p:spPr>
        <p:txBody>
          <a:bodyPr wrap="none" rtlCol="0">
            <a:spAutoFit/>
          </a:bodyPr>
          <a:lstStyle/>
          <a:p>
            <a:endParaRPr lang="en-US" dirty="0"/>
          </a:p>
        </p:txBody>
      </p:sp>
      <p:sp>
        <p:nvSpPr>
          <p:cNvPr id="7"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30</a:t>
            </a:fld>
            <a:endParaRPr lang="pt-BR" dirty="0"/>
          </a:p>
        </p:txBody>
      </p:sp>
      <p:pic>
        <p:nvPicPr>
          <p:cNvPr id="5" name="Picture 4" descr="noun_people group_1150872_000000.png"/>
          <p:cNvPicPr>
            <a:picLocks noChangeAspect="1"/>
          </p:cNvPicPr>
          <p:nvPr/>
        </p:nvPicPr>
        <p:blipFill>
          <a:blip r:embed="rId3">
            <a:duotone>
              <a:schemeClr val="accent1">
                <a:shade val="45000"/>
                <a:satMod val="135000"/>
              </a:schemeClr>
              <a:prstClr val="white"/>
            </a:duotone>
            <a:alphaModFix amt="35000"/>
            <a:extLst>
              <a:ext uri="{BEBA8EAE-BF5A-486C-A8C5-ECC9F3942E4B}">
                <a14:imgProps xmlns:a14="http://schemas.microsoft.com/office/drawing/2010/main">
                  <a14:imgLayer r:embed="rId4">
                    <a14:imgEffect>
                      <a14:saturation sat="0"/>
                    </a14:imgEffect>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7209768" y="4622483"/>
            <a:ext cx="1710267" cy="1710267"/>
          </a:xfrm>
          <a:prstGeom prst="rect">
            <a:avLst/>
          </a:prstGeom>
        </p:spPr>
      </p:pic>
      <p:graphicFrame>
        <p:nvGraphicFramePr>
          <p:cNvPr id="10" name="Table 9">
            <a:extLst>
              <a:ext uri="{FF2B5EF4-FFF2-40B4-BE49-F238E27FC236}">
                <a16:creationId xmlns:a16="http://schemas.microsoft.com/office/drawing/2014/main" xmlns="" id="{25E369AB-AAF7-4E0A-9DE0-1BF250283E2A}"/>
              </a:ext>
            </a:extLst>
          </p:cNvPr>
          <p:cNvGraphicFramePr>
            <a:graphicFrameLocks noGrp="1"/>
          </p:cNvGraphicFramePr>
          <p:nvPr>
            <p:extLst>
              <p:ext uri="{D42A27DB-BD31-4B8C-83A1-F6EECF244321}">
                <p14:modId xmlns:p14="http://schemas.microsoft.com/office/powerpoint/2010/main" val="2044441428"/>
              </p:ext>
            </p:extLst>
          </p:nvPr>
        </p:nvGraphicFramePr>
        <p:xfrm>
          <a:off x="473871" y="2585064"/>
          <a:ext cx="8229600" cy="1935480"/>
        </p:xfrm>
        <a:graphic>
          <a:graphicData uri="http://schemas.openxmlformats.org/drawingml/2006/table">
            <a:tbl>
              <a:tblPr firstRow="1" firstCol="1" bandRow="1">
                <a:tableStyleId>{5C22544A-7EE6-4342-B048-85BDC9FD1C3A}</a:tableStyleId>
              </a:tblPr>
              <a:tblGrid>
                <a:gridCol w="3692444">
                  <a:extLst>
                    <a:ext uri="{9D8B030D-6E8A-4147-A177-3AD203B41FA5}">
                      <a16:colId xmlns:a16="http://schemas.microsoft.com/office/drawing/2014/main" xmlns="" val="4249402028"/>
                    </a:ext>
                  </a:extLst>
                </a:gridCol>
                <a:gridCol w="4537156">
                  <a:extLst>
                    <a:ext uri="{9D8B030D-6E8A-4147-A177-3AD203B41FA5}">
                      <a16:colId xmlns:a16="http://schemas.microsoft.com/office/drawing/2014/main" xmlns="" val="2863535246"/>
                    </a:ext>
                  </a:extLst>
                </a:gridCol>
              </a:tblGrid>
              <a:tr h="9144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pt-BR" sz="2000" b="1" spc="-100" dirty="0">
                          <a:solidFill>
                            <a:schemeClr val="tx1"/>
                          </a:solidFill>
                          <a:effectLst/>
                          <a:latin typeface="Garamond" panose="02020404030301010803" pitchFamily="18" charset="0"/>
                        </a:rPr>
                        <a:t> </a:t>
                      </a:r>
                      <a:r>
                        <a:rPr lang="pt-BR" sz="2000" b="1" spc="-100" dirty="0">
                          <a:solidFill>
                            <a:schemeClr val="tx1"/>
                          </a:solidFill>
                          <a:latin typeface="Garamond" panose="02020404030301010803" pitchFamily="18" charset="0"/>
                        </a:rPr>
                        <a:t>ARVs usados ​​em ensaios da PrEP</a:t>
                      </a:r>
                      <a:endParaRPr lang="pt-BR" sz="2000" b="1" spc="-100" dirty="0">
                        <a:solidFill>
                          <a:schemeClr val="tx1"/>
                        </a:solidFill>
                        <a:effectLst/>
                        <a:latin typeface="Garamond" panose="02020404030301010803" pitchFamily="18" charset="0"/>
                        <a:ea typeface="Calibri" panose="020F0502020204030204" pitchFamily="34" charset="0"/>
                        <a:cs typeface="Calibri" panose="020F0502020204030204" pitchFamily="34" charset="0"/>
                      </a:endParaRPr>
                    </a:p>
                  </a:txBody>
                  <a:tcPr marL="0" marR="0" marT="0" marB="0">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pt-BR" sz="2000" b="1" spc="-100" dirty="0">
                          <a:solidFill>
                            <a:schemeClr val="tx1"/>
                          </a:solidFill>
                          <a:effectLst/>
                          <a:latin typeface="Garamond" panose="02020404030301010803" pitchFamily="18" charset="0"/>
                        </a:rPr>
                        <a:t> </a:t>
                      </a:r>
                      <a:r>
                        <a:rPr lang="pt-BR" sz="2000" b="1" spc="-100" baseline="0" dirty="0">
                          <a:solidFill>
                            <a:schemeClr val="tx1"/>
                          </a:solidFill>
                          <a:latin typeface="Garamond" panose="02020404030301010803" pitchFamily="18" charset="0"/>
                        </a:rPr>
                        <a:t>Partners PrEP Demonstration project</a:t>
                      </a:r>
                      <a:endParaRPr lang="pt-BR" sz="2000" b="1" spc="-100" dirty="0">
                        <a:solidFill>
                          <a:schemeClr val="tx1"/>
                        </a:solidFill>
                        <a:effectLst/>
                        <a:latin typeface="Garamond" panose="02020404030301010803" pitchFamily="18" charset="0"/>
                        <a:ea typeface="Calibri" panose="020F0502020204030204" pitchFamily="34" charset="0"/>
                        <a:cs typeface="Calibri" panose="020F0502020204030204" pitchFamily="34" charset="0"/>
                      </a:endParaRPr>
                    </a:p>
                  </a:txBody>
                  <a:tcPr marL="0" marR="0" marT="0" marB="0">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3610150901"/>
                  </a:ext>
                </a:extLst>
              </a:tr>
              <a:tr h="9144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pt-BR" sz="2000" b="1" spc="-100" dirty="0">
                          <a:solidFill>
                            <a:schemeClr val="tx1"/>
                          </a:solidFill>
                          <a:effectLst/>
                          <a:latin typeface="Garamond" panose="02020404030301010803" pitchFamily="18" charset="0"/>
                        </a:rPr>
                        <a:t> </a:t>
                      </a:r>
                      <a:r>
                        <a:rPr lang="pt-BR" sz="2000" b="1" spc="-100" dirty="0">
                          <a:solidFill>
                            <a:schemeClr val="tx1"/>
                          </a:solidFill>
                          <a:latin typeface="Garamond" panose="02020404030301010803" pitchFamily="18" charset="0"/>
                        </a:rPr>
                        <a:t>Estudo iPrEx  </a:t>
                      </a:r>
                      <a:endParaRPr lang="pt-BR" sz="2000" b="1" spc="-100" dirty="0">
                        <a:solidFill>
                          <a:schemeClr val="tx1"/>
                        </a:solidFill>
                        <a:effectLst/>
                        <a:latin typeface="Garamond" panose="02020404030301010803" pitchFamily="18" charset="0"/>
                        <a:ea typeface="Calibri" panose="020F0502020204030204" pitchFamily="34" charset="0"/>
                        <a:cs typeface="Calibri" panose="020F0502020204030204" pitchFamily="34" charset="0"/>
                      </a:endParaRPr>
                    </a:p>
                  </a:txBody>
                  <a:tcPr marL="0" marR="0"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pt-BR" sz="2000" b="1" spc="-100" dirty="0">
                          <a:solidFill>
                            <a:schemeClr val="tx1"/>
                          </a:solidFill>
                          <a:effectLst/>
                          <a:latin typeface="Garamond" panose="02020404030301010803" pitchFamily="18" charset="0"/>
                        </a:rPr>
                        <a:t> </a:t>
                      </a:r>
                      <a:r>
                        <a:rPr lang="pt-BR" sz="2000" b="1" spc="-100" baseline="0" dirty="0">
                          <a:solidFill>
                            <a:schemeClr val="tx1"/>
                          </a:solidFill>
                          <a:latin typeface="Garamond" panose="02020404030301010803" pitchFamily="18" charset="0"/>
                        </a:rPr>
                        <a:t>Tabela com os principais ensaios sobre </a:t>
                      </a:r>
                      <a:br>
                        <a:rPr lang="pt-BR" sz="2000" b="1" spc="-100" baseline="0" dirty="0">
                          <a:solidFill>
                            <a:schemeClr val="tx1"/>
                          </a:solidFill>
                          <a:latin typeface="Garamond" panose="02020404030301010803" pitchFamily="18" charset="0"/>
                        </a:rPr>
                      </a:br>
                      <a:r>
                        <a:rPr lang="pt-BR" sz="2000" b="1" spc="-100" baseline="0" dirty="0">
                          <a:solidFill>
                            <a:schemeClr val="tx1"/>
                          </a:solidFill>
                          <a:latin typeface="Garamond" panose="02020404030301010803" pitchFamily="18" charset="0"/>
                        </a:rPr>
                        <a:t>  HIV-</a:t>
                      </a:r>
                      <a:r>
                        <a:rPr lang="pt-BR" sz="2000" b="1" spc="-100" baseline="0" dirty="0" err="1">
                          <a:solidFill>
                            <a:schemeClr val="tx1"/>
                          </a:solidFill>
                          <a:latin typeface="Garamond" panose="02020404030301010803" pitchFamily="18" charset="0"/>
                        </a:rPr>
                        <a:t>PrEP</a:t>
                      </a:r>
                      <a:endParaRPr lang="pt-BR" sz="2000" b="1" spc="-100" dirty="0">
                        <a:solidFill>
                          <a:schemeClr val="tx1"/>
                        </a:solidFill>
                        <a:effectLst/>
                        <a:latin typeface="Garamond" panose="02020404030301010803" pitchFamily="18" charset="0"/>
                        <a:ea typeface="Calibri" panose="020F0502020204030204" pitchFamily="34" charset="0"/>
                        <a:cs typeface="Calibri" panose="020F0502020204030204" pitchFamily="34" charset="0"/>
                      </a:endParaRPr>
                    </a:p>
                  </a:txBody>
                  <a:tcPr marL="0" marR="0"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xmlns="" val="1522509516"/>
                  </a:ext>
                </a:extLst>
              </a:tr>
              <a:tr h="9144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pt-BR" sz="2000" b="1" spc="-100" dirty="0">
                          <a:solidFill>
                            <a:schemeClr val="tx1"/>
                          </a:solidFill>
                          <a:effectLst/>
                          <a:latin typeface="Garamond" panose="02020404030301010803" pitchFamily="18" charset="0"/>
                        </a:rPr>
                        <a:t> </a:t>
                      </a:r>
                      <a:r>
                        <a:rPr lang="pt-BR" sz="2000" b="1" spc="-100" dirty="0">
                          <a:solidFill>
                            <a:schemeClr val="tx1"/>
                          </a:solidFill>
                          <a:latin typeface="Garamond" panose="02020404030301010803" pitchFamily="18" charset="0"/>
                        </a:rPr>
                        <a:t>PROUD: PrEP Imediata vs. Adiada</a:t>
                      </a:r>
                      <a:endParaRPr lang="pt-BR" sz="2000" b="1" spc="-100" dirty="0">
                        <a:solidFill>
                          <a:schemeClr val="tx1"/>
                        </a:solidFill>
                        <a:effectLst/>
                        <a:latin typeface="Garamond" panose="02020404030301010803" pitchFamily="18" charset="0"/>
                        <a:ea typeface="Calibri" panose="020F0502020204030204" pitchFamily="34" charset="0"/>
                        <a:cs typeface="Calibri" panose="020F0502020204030204" pitchFamily="34" charset="0"/>
                      </a:endParaRPr>
                    </a:p>
                  </a:txBody>
                  <a:tcPr marL="0" marR="0"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pt-BR" sz="2000" b="1" spc="-100" dirty="0">
                          <a:solidFill>
                            <a:schemeClr val="tx1"/>
                          </a:solidFill>
                          <a:effectLst/>
                          <a:latin typeface="Garamond" panose="02020404030301010803" pitchFamily="18" charset="0"/>
                        </a:rPr>
                        <a:t> </a:t>
                      </a:r>
                      <a:r>
                        <a:rPr lang="pt-BR" sz="2000" b="1" spc="-100" baseline="0" dirty="0">
                          <a:solidFill>
                            <a:schemeClr val="tx1"/>
                          </a:solidFill>
                          <a:latin typeface="Garamond" panose="02020404030301010803" pitchFamily="18" charset="0"/>
                        </a:rPr>
                        <a:t>Eficácia e adesão em ensaios</a:t>
                      </a:r>
                    </a:p>
                    <a:p>
                      <a:pPr marL="0" marR="0">
                        <a:lnSpc>
                          <a:spcPct val="107000"/>
                        </a:lnSpc>
                        <a:spcBef>
                          <a:spcPts val="0"/>
                        </a:spcBef>
                        <a:spcAft>
                          <a:spcPts val="0"/>
                        </a:spcAft>
                      </a:pPr>
                      <a:endParaRPr lang="pt-BR" sz="2000" b="1" spc="-100" dirty="0">
                        <a:solidFill>
                          <a:schemeClr val="tx1"/>
                        </a:solidFill>
                        <a:effectLst/>
                        <a:latin typeface="Garamond" panose="02020404030301010803" pitchFamily="18" charset="0"/>
                        <a:ea typeface="Calibri" panose="020F0502020204030204" pitchFamily="34" charset="0"/>
                        <a:cs typeface="Calibri" panose="020F0502020204030204" pitchFamily="34" charset="0"/>
                      </a:endParaRPr>
                    </a:p>
                  </a:txBody>
                  <a:tcPr marL="0" marR="0" marT="0" marB="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654011376"/>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100" normalizeH="0" baseline="0" noProof="0" dirty="0">
                          <a:ln>
                            <a:noFill/>
                          </a:ln>
                          <a:solidFill>
                            <a:schemeClr val="tx1"/>
                          </a:solidFill>
                          <a:effectLst/>
                          <a:uLnTx/>
                          <a:uFillTx/>
                          <a:latin typeface="Garamond" panose="02020404030301010803" pitchFamily="18" charset="0"/>
                        </a:rPr>
                        <a:t>ANRS IPERGAY</a:t>
                      </a:r>
                    </a:p>
                  </a:txBody>
                  <a:tcPr marL="0" marR="0" marT="0" marB="0">
                    <a:lnT w="12700" cap="flat" cmpd="sng" algn="ctr">
                      <a:solidFill>
                        <a:schemeClr val="bg1"/>
                      </a:solidFill>
                      <a:prstDash val="solid"/>
                      <a:round/>
                      <a:headEnd type="none" w="med" len="med"/>
                      <a:tailEnd type="none" w="med" len="med"/>
                    </a:lnT>
                    <a:solidFill>
                      <a:schemeClr val="accent1">
                        <a:lumMod val="40000"/>
                        <a:lumOff val="6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100" normalizeH="0" baseline="0" noProof="0" dirty="0">
                        <a:ln>
                          <a:noFill/>
                        </a:ln>
                        <a:solidFill>
                          <a:schemeClr val="tx1"/>
                        </a:solidFill>
                        <a:effectLst/>
                        <a:uLnTx/>
                        <a:uFillTx/>
                        <a:latin typeface="Garamond" panose="02020404030301010803" pitchFamily="18" charset="0"/>
                        <a:ea typeface="+mn-ea"/>
                        <a:cs typeface="Calibri" panose="020F0502020204030204" pitchFamily="34" charset="0"/>
                      </a:endParaRPr>
                    </a:p>
                  </a:txBody>
                  <a:tcPr marL="0" marR="0" marT="0" marB="0">
                    <a:lnT w="12700" cap="flat" cmpd="sng" algn="ctr">
                      <a:solidFill>
                        <a:schemeClr val="bg1"/>
                      </a:solidFill>
                      <a:prstDash val="solid"/>
                      <a:round/>
                      <a:headEnd type="none" w="med" len="med"/>
                      <a:tailEnd type="none" w="med" len="med"/>
                    </a:lnT>
                    <a:solidFill>
                      <a:schemeClr val="accent1">
                        <a:lumMod val="40000"/>
                        <a:lumOff val="60000"/>
                      </a:schemeClr>
                    </a:solidFill>
                  </a:tcPr>
                </a:tc>
                <a:extLst>
                  <a:ext uri="{0D108BD9-81ED-4DB2-BD59-A6C34878D82A}">
                    <a16:rowId xmlns:a16="http://schemas.microsoft.com/office/drawing/2014/main" xmlns="" val="2717884937"/>
                  </a:ext>
                </a:extLst>
              </a:tr>
            </a:tbl>
          </a:graphicData>
        </a:graphic>
      </p:graphicFrame>
    </p:spTree>
    <p:extLst>
      <p:ext uri="{BB962C8B-B14F-4D97-AF65-F5344CB8AC3E}">
        <p14:creationId xmlns:p14="http://schemas.microsoft.com/office/powerpoint/2010/main" val="2313545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284"/>
            <a:ext cx="8321040" cy="858838"/>
          </a:xfrm>
        </p:spPr>
        <p:txBody>
          <a:bodyPr>
            <a:normAutofit/>
          </a:bodyPr>
          <a:lstStyle/>
          <a:p>
            <a:pPr algn="l"/>
            <a:r>
              <a:rPr lang="pt-BR" sz="4200" dirty="0"/>
              <a:t>Evidências de que a PrEP funciona</a:t>
            </a:r>
          </a:p>
        </p:txBody>
      </p:sp>
      <p:sp>
        <p:nvSpPr>
          <p:cNvPr id="3" name="Content Placeholder 2"/>
          <p:cNvSpPr>
            <a:spLocks noGrp="1"/>
          </p:cNvSpPr>
          <p:nvPr>
            <p:ph sz="quarter" idx="10"/>
          </p:nvPr>
        </p:nvSpPr>
        <p:spPr>
          <a:xfrm>
            <a:off x="473265" y="1617316"/>
            <a:ext cx="8321040" cy="4827094"/>
          </a:xfrm>
        </p:spPr>
        <p:txBody>
          <a:bodyPr>
            <a:noAutofit/>
          </a:bodyPr>
          <a:lstStyle/>
          <a:p>
            <a:pPr marL="365760" indent="-365760">
              <a:lnSpc>
                <a:spcPts val="2600"/>
              </a:lnSpc>
              <a:spcBef>
                <a:spcPts val="1200"/>
              </a:spcBef>
            </a:pPr>
            <a:r>
              <a:rPr lang="pt-BR" sz="2400" spc="-50" dirty="0">
                <a:solidFill>
                  <a:schemeClr val="tx1"/>
                </a:solidFill>
              </a:rPr>
              <a:t>A eficácia da PrEP foi medida em: </a:t>
            </a:r>
          </a:p>
          <a:p>
            <a:pPr marL="731520" lvl="2" indent="-365760">
              <a:lnSpc>
                <a:spcPts val="2600"/>
              </a:lnSpc>
              <a:spcBef>
                <a:spcPts val="600"/>
              </a:spcBef>
              <a:buFont typeface="Wingdings" panose="05000000000000000000" pitchFamily="2" charset="2"/>
              <a:buChar char="§"/>
            </a:pPr>
            <a:r>
              <a:rPr lang="pt-BR" spc="-50" dirty="0">
                <a:solidFill>
                  <a:schemeClr val="tx1"/>
                </a:solidFill>
              </a:rPr>
              <a:t>11 ensaios clínicos randomizados (ECR) comparando a PrEP com placebo.</a:t>
            </a:r>
          </a:p>
          <a:p>
            <a:pPr marL="731520" lvl="2" indent="-365760">
              <a:lnSpc>
                <a:spcPts val="2600"/>
              </a:lnSpc>
              <a:spcBef>
                <a:spcPts val="600"/>
              </a:spcBef>
              <a:buFont typeface="Wingdings" panose="05000000000000000000" pitchFamily="2" charset="2"/>
              <a:buChar char="§"/>
            </a:pPr>
            <a:r>
              <a:rPr lang="pt-BR" spc="-50" dirty="0">
                <a:solidFill>
                  <a:schemeClr val="tx1"/>
                </a:solidFill>
              </a:rPr>
              <a:t>3 ECRs comparando PrEP e ausência de PrEP (por exemplo, PrEP atrasada ou "sem pílula").</a:t>
            </a:r>
          </a:p>
          <a:p>
            <a:pPr marL="731520" lvl="2" indent="-365760">
              <a:lnSpc>
                <a:spcPts val="2600"/>
              </a:lnSpc>
              <a:spcBef>
                <a:spcPts val="600"/>
              </a:spcBef>
              <a:buFont typeface="Wingdings" panose="05000000000000000000" pitchFamily="2" charset="2"/>
              <a:buChar char="§"/>
            </a:pPr>
            <a:r>
              <a:rPr lang="pt-BR" spc="-50" dirty="0">
                <a:solidFill>
                  <a:schemeClr val="tx1"/>
                </a:solidFill>
              </a:rPr>
              <a:t>3 estudos observacionais.</a:t>
            </a:r>
          </a:p>
          <a:p>
            <a:pPr marL="365760" lvl="1" indent="-365760" defTabSz="137160">
              <a:lnSpc>
                <a:spcPts val="2600"/>
              </a:lnSpc>
              <a:spcBef>
                <a:spcPts val="1800"/>
              </a:spcBef>
              <a:spcAft>
                <a:spcPts val="0"/>
              </a:spcAft>
              <a:buFont typeface="Arial" panose="020B0604020202020204" pitchFamily="34" charset="0"/>
              <a:buChar char="•"/>
              <a:tabLst>
                <a:tab pos="274320" algn="l"/>
              </a:tabLst>
            </a:pPr>
            <a:r>
              <a:rPr lang="pt-BR" sz="2400" spc="-50" dirty="0">
                <a:solidFill>
                  <a:schemeClr val="tx1"/>
                </a:solidFill>
              </a:rPr>
              <a:t>Múltiplos projetos de demonstração em todo o mundo</a:t>
            </a:r>
          </a:p>
          <a:p>
            <a:pPr marL="365760" indent="-365760">
              <a:lnSpc>
                <a:spcPts val="2600"/>
              </a:lnSpc>
              <a:spcBef>
                <a:spcPts val="1800"/>
              </a:spcBef>
              <a:spcAft>
                <a:spcPts val="0"/>
              </a:spcAft>
            </a:pPr>
            <a:r>
              <a:rPr lang="pt-BR" sz="2400" spc="-50" dirty="0">
                <a:solidFill>
                  <a:schemeClr val="tx1"/>
                </a:solidFill>
              </a:rPr>
              <a:t>A PrEP foi eficaz na redução da aquisição do HIV - mais eficaz em estudos com alta adesão.</a:t>
            </a:r>
          </a:p>
          <a:p>
            <a:pPr marL="365760" indent="-365760">
              <a:lnSpc>
                <a:spcPts val="2600"/>
              </a:lnSpc>
              <a:spcBef>
                <a:spcPts val="1800"/>
              </a:spcBef>
              <a:spcAft>
                <a:spcPts val="0"/>
              </a:spcAft>
            </a:pPr>
            <a:r>
              <a:rPr lang="pt-BR" sz="2400" spc="-50" dirty="0" smtClean="0">
                <a:solidFill>
                  <a:schemeClr val="tx1"/>
                </a:solidFill>
              </a:rPr>
              <a:t>O medicamento </a:t>
            </a:r>
            <a:r>
              <a:rPr lang="pt-BR" sz="2400" spc="-50" dirty="0" err="1" smtClean="0">
                <a:solidFill>
                  <a:schemeClr val="tx1"/>
                </a:solidFill>
              </a:rPr>
              <a:t>quantificável</a:t>
            </a:r>
            <a:r>
              <a:rPr lang="pt-BR" sz="2400" spc="-50" dirty="0" smtClean="0">
                <a:solidFill>
                  <a:schemeClr val="tx1"/>
                </a:solidFill>
              </a:rPr>
              <a:t> </a:t>
            </a:r>
            <a:r>
              <a:rPr lang="pt-BR" sz="2400" spc="-50" dirty="0">
                <a:solidFill>
                  <a:schemeClr val="tx1"/>
                </a:solidFill>
              </a:rPr>
              <a:t>no plasma aumentou as estimativas de eficácia para 74-92%.</a:t>
            </a:r>
          </a:p>
        </p:txBody>
      </p:sp>
      <p:sp>
        <p:nvSpPr>
          <p:cNvPr id="6"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31</a:t>
            </a:fld>
            <a:endParaRPr lang="pt-BR" dirty="0"/>
          </a:p>
        </p:txBody>
      </p:sp>
    </p:spTree>
    <p:extLst>
      <p:ext uri="{BB962C8B-B14F-4D97-AF65-F5344CB8AC3E}">
        <p14:creationId xmlns:p14="http://schemas.microsoft.com/office/powerpoint/2010/main" val="1266556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E734F8-1695-48CE-8210-E4EEA94B25AE}"/>
              </a:ext>
            </a:extLst>
          </p:cNvPr>
          <p:cNvSpPr>
            <a:spLocks noGrp="1"/>
          </p:cNvSpPr>
          <p:nvPr>
            <p:ph type="title"/>
          </p:nvPr>
        </p:nvSpPr>
        <p:spPr>
          <a:xfrm>
            <a:off x="457200" y="255715"/>
            <a:ext cx="8321040" cy="858838"/>
          </a:xfrm>
        </p:spPr>
        <p:txBody>
          <a:bodyPr/>
          <a:lstStyle/>
          <a:p>
            <a:r>
              <a:rPr lang="pt-BR" dirty="0"/>
              <a:t>Expansão Global da PrEP</a:t>
            </a:r>
          </a:p>
        </p:txBody>
      </p:sp>
      <p:sp>
        <p:nvSpPr>
          <p:cNvPr id="3" name="Content Placeholder 2">
            <a:extLst>
              <a:ext uri="{FF2B5EF4-FFF2-40B4-BE49-F238E27FC236}">
                <a16:creationId xmlns:a16="http://schemas.microsoft.com/office/drawing/2014/main" xmlns="" id="{EA502346-773E-40FE-B523-2BE63C511832}"/>
              </a:ext>
            </a:extLst>
          </p:cNvPr>
          <p:cNvSpPr>
            <a:spLocks noGrp="1"/>
          </p:cNvSpPr>
          <p:nvPr>
            <p:ph sz="quarter" idx="10"/>
          </p:nvPr>
        </p:nvSpPr>
        <p:spPr>
          <a:xfrm>
            <a:off x="457200" y="1612214"/>
            <a:ext cx="8412480" cy="5245786"/>
          </a:xfrm>
        </p:spPr>
        <p:txBody>
          <a:bodyPr>
            <a:normAutofit/>
          </a:bodyPr>
          <a:lstStyle/>
          <a:p>
            <a:pPr marL="365760" lvl="1" indent="-365760">
              <a:lnSpc>
                <a:spcPts val="2600"/>
              </a:lnSpc>
              <a:spcBef>
                <a:spcPts val="600"/>
              </a:spcBef>
              <a:spcAft>
                <a:spcPts val="0"/>
              </a:spcAft>
              <a:buFont typeface="Arial" panose="020B0604020202020204" pitchFamily="34" charset="0"/>
              <a:buChar char="•"/>
            </a:pPr>
            <a:r>
              <a:rPr lang="pt-BR" sz="2400" dirty="0">
                <a:solidFill>
                  <a:schemeClr val="tx1"/>
                </a:solidFill>
              </a:rPr>
              <a:t>No final de 2018, estima-se que 380.000 indivíduos tenham prescrito a PrEP em quase 70 países.</a:t>
            </a:r>
            <a:r>
              <a:rPr lang="pt-BR" sz="2400" baseline="30000" dirty="0">
                <a:solidFill>
                  <a:schemeClr val="tx1"/>
                </a:solidFill>
              </a:rPr>
              <a:t>1</a:t>
            </a:r>
          </a:p>
          <a:p>
            <a:pPr marL="365760" lvl="1" indent="-365760">
              <a:lnSpc>
                <a:spcPts val="2600"/>
              </a:lnSpc>
              <a:spcBef>
                <a:spcPts val="1200"/>
              </a:spcBef>
              <a:spcAft>
                <a:spcPts val="0"/>
              </a:spcAft>
              <a:buFont typeface="Arial" panose="020B0604020202020204" pitchFamily="34" charset="0"/>
              <a:buChar char="•"/>
            </a:pPr>
            <a:r>
              <a:rPr lang="pt-BR" sz="2400" dirty="0">
                <a:solidFill>
                  <a:schemeClr val="tx1"/>
                </a:solidFill>
              </a:rPr>
              <a:t>Mais de 20% dos estados-membro da OMS adotaram diretrizes para a PrEP ou estavam preparados para isso.</a:t>
            </a:r>
            <a:r>
              <a:rPr lang="pt-BR" sz="2400" baseline="30000" dirty="0">
                <a:solidFill>
                  <a:schemeClr val="tx1"/>
                </a:solidFill>
              </a:rPr>
              <a:t>2</a:t>
            </a:r>
          </a:p>
          <a:p>
            <a:pPr marL="365760" lvl="1" indent="-365760">
              <a:lnSpc>
                <a:spcPts val="2600"/>
              </a:lnSpc>
              <a:spcBef>
                <a:spcPts val="1200"/>
              </a:spcBef>
              <a:spcAft>
                <a:spcPts val="0"/>
              </a:spcAft>
              <a:buFont typeface="Arial" panose="020B0604020202020204" pitchFamily="34" charset="0"/>
              <a:buChar char="•"/>
            </a:pPr>
            <a:r>
              <a:rPr lang="pt-BR" sz="2400" dirty="0">
                <a:solidFill>
                  <a:schemeClr val="tx1"/>
                </a:solidFill>
              </a:rPr>
              <a:t>Diretrizes nacionais em países de baixa e média renda, bem como países de alta renda.</a:t>
            </a:r>
          </a:p>
          <a:p>
            <a:pPr marL="365760" lvl="1" indent="-365760">
              <a:lnSpc>
                <a:spcPts val="2600"/>
              </a:lnSpc>
              <a:spcBef>
                <a:spcPts val="1200"/>
              </a:spcBef>
              <a:spcAft>
                <a:spcPts val="0"/>
              </a:spcAft>
              <a:buFont typeface="Arial" panose="020B0604020202020204" pitchFamily="34" charset="0"/>
              <a:buChar char="•"/>
            </a:pPr>
            <a:r>
              <a:rPr lang="pt-BR" sz="2400" dirty="0">
                <a:solidFill>
                  <a:schemeClr val="tx1"/>
                </a:solidFill>
              </a:rPr>
              <a:t>Diretrizes regionais de:</a:t>
            </a:r>
          </a:p>
          <a:p>
            <a:pPr marL="731520" lvl="2" indent="-365760">
              <a:lnSpc>
                <a:spcPts val="2600"/>
              </a:lnSpc>
              <a:spcBef>
                <a:spcPts val="0"/>
              </a:spcBef>
              <a:buFont typeface="Wingdings" panose="05000000000000000000" pitchFamily="2" charset="2"/>
              <a:buChar char="§"/>
            </a:pPr>
            <a:r>
              <a:rPr lang="pt-BR" i="1" spc="-50" dirty="0">
                <a:solidFill>
                  <a:schemeClr val="tx1"/>
                </a:solidFill>
              </a:rPr>
              <a:t>European AIDS Clinical Society</a:t>
            </a:r>
          </a:p>
          <a:p>
            <a:pPr marL="731520" lvl="2" indent="-365760">
              <a:lnSpc>
                <a:spcPts val="2600"/>
              </a:lnSpc>
              <a:spcBef>
                <a:spcPts val="0"/>
              </a:spcBef>
              <a:buFont typeface="Wingdings" panose="05000000000000000000" pitchFamily="2" charset="2"/>
              <a:buChar char="§"/>
            </a:pPr>
            <a:r>
              <a:rPr lang="pt-BR" i="1" spc="-50" dirty="0">
                <a:solidFill>
                  <a:schemeClr val="tx1"/>
                </a:solidFill>
              </a:rPr>
              <a:t>Southern African HIV Clinicians Society</a:t>
            </a:r>
          </a:p>
          <a:p>
            <a:pPr marL="731520" lvl="2" indent="-365760">
              <a:lnSpc>
                <a:spcPts val="2600"/>
              </a:lnSpc>
              <a:spcBef>
                <a:spcPts val="0"/>
              </a:spcBef>
              <a:buFont typeface="Wingdings" panose="05000000000000000000" pitchFamily="2" charset="2"/>
              <a:buChar char="§"/>
            </a:pPr>
            <a:r>
              <a:rPr lang="pt-BR" i="1" spc="-50" dirty="0">
                <a:solidFill>
                  <a:schemeClr val="tx1"/>
                </a:solidFill>
              </a:rPr>
              <a:t>Australasian Society for HIV, Viral Hepatitis and Sexual Health Medicine</a:t>
            </a:r>
          </a:p>
          <a:p>
            <a:pPr marL="365760" lvl="2" indent="0">
              <a:lnSpc>
                <a:spcPts val="2600"/>
              </a:lnSpc>
              <a:spcBef>
                <a:spcPts val="400"/>
              </a:spcBef>
              <a:buNone/>
            </a:pPr>
            <a:endParaRPr lang="pt-BR" sz="1200" i="1" spc="-50" dirty="0">
              <a:solidFill>
                <a:schemeClr val="tx1"/>
              </a:solidFill>
            </a:endParaRPr>
          </a:p>
          <a:p>
            <a:pPr indent="0">
              <a:lnSpc>
                <a:spcPts val="1250"/>
              </a:lnSpc>
              <a:spcBef>
                <a:spcPts val="0"/>
              </a:spcBef>
              <a:spcAft>
                <a:spcPts val="0"/>
              </a:spcAft>
              <a:buNone/>
            </a:pPr>
            <a:r>
              <a:rPr lang="pt-BR" sz="1200" spc="-40" baseline="30000" dirty="0">
                <a:solidFill>
                  <a:schemeClr val="tx1"/>
                </a:solidFill>
              </a:rPr>
              <a:t>1  </a:t>
            </a:r>
            <a:r>
              <a:rPr lang="pt-BR" sz="1200" spc="-40" dirty="0">
                <a:solidFill>
                  <a:schemeClr val="tx1"/>
                </a:solidFill>
              </a:rPr>
              <a:t>Fitch L, Clancy J, Donaldson E, Gardiner E, Warren M. Tracking global oral PrEP provision: the who, what, and where of oral </a:t>
            </a:r>
            <a:r>
              <a:rPr lang="pt-BR" sz="1200" spc="-40" dirty="0" err="1">
                <a:solidFill>
                  <a:schemeClr val="tx1"/>
                </a:solidFill>
              </a:rPr>
              <a:t>PrEP.</a:t>
            </a:r>
            <a:r>
              <a:rPr lang="pt-BR" sz="1200" spc="-40" dirty="0">
                <a:solidFill>
                  <a:schemeClr val="tx1"/>
                </a:solidFill>
              </a:rPr>
              <a:t>  Paper presented at: HIV Research for Prevention Conference (HIVR4P 2018); October 23, 2018, Madrid. Abstract OA04.01.</a:t>
            </a:r>
          </a:p>
          <a:p>
            <a:pPr indent="0">
              <a:lnSpc>
                <a:spcPts val="1250"/>
              </a:lnSpc>
              <a:spcBef>
                <a:spcPts val="0"/>
              </a:spcBef>
              <a:spcAft>
                <a:spcPts val="0"/>
              </a:spcAft>
              <a:buNone/>
            </a:pPr>
            <a:r>
              <a:rPr lang="pt-BR" sz="1200" spc="-40" baseline="30000" dirty="0">
                <a:solidFill>
                  <a:schemeClr val="tx1"/>
                </a:solidFill>
              </a:rPr>
              <a:t>2  </a:t>
            </a:r>
            <a:r>
              <a:rPr lang="pt-BR" sz="1200" spc="-40" dirty="0">
                <a:solidFill>
                  <a:schemeClr val="tx1"/>
                </a:solidFill>
              </a:rPr>
              <a:t>Hodges-Mameletzis A, Dalal S, Msimanga-Radebe B, et al. Going global: the adoption of the World Health Organization’s enabling recommendation on oral pre-exposure prophylaxis for HIV. </a:t>
            </a:r>
            <a:r>
              <a:rPr lang="pt-BR" sz="1200" i="1" spc="-40" dirty="0">
                <a:solidFill>
                  <a:schemeClr val="tx1"/>
                </a:solidFill>
              </a:rPr>
              <a:t>Sexual Health. </a:t>
            </a:r>
            <a:r>
              <a:rPr lang="pt-BR" sz="1200" spc="-40" dirty="0">
                <a:solidFill>
                  <a:schemeClr val="tx1"/>
                </a:solidFill>
              </a:rPr>
              <a:t>2018; 15(6):489-500. </a:t>
            </a:r>
          </a:p>
        </p:txBody>
      </p:sp>
    </p:spTree>
    <p:extLst>
      <p:ext uri="{BB962C8B-B14F-4D97-AF65-F5344CB8AC3E}">
        <p14:creationId xmlns:p14="http://schemas.microsoft.com/office/powerpoint/2010/main" val="11943794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208859"/>
            <a:ext cx="8321040" cy="858838"/>
          </a:xfrm>
        </p:spPr>
        <p:txBody>
          <a:bodyPr>
            <a:normAutofit/>
          </a:bodyPr>
          <a:lstStyle/>
          <a:p>
            <a:r>
              <a:rPr lang="pt-BR" sz="4200" dirty="0"/>
              <a:t>Uso da PrEP em um cenário de rotina</a:t>
            </a:r>
          </a:p>
        </p:txBody>
      </p:sp>
      <p:sp>
        <p:nvSpPr>
          <p:cNvPr id="3" name="Content Placeholder 2"/>
          <p:cNvSpPr>
            <a:spLocks noGrp="1"/>
          </p:cNvSpPr>
          <p:nvPr>
            <p:ph sz="quarter" idx="10"/>
          </p:nvPr>
        </p:nvSpPr>
        <p:spPr>
          <a:xfrm>
            <a:off x="469557" y="1451933"/>
            <a:ext cx="8412480" cy="4889500"/>
          </a:xfrm>
        </p:spPr>
        <p:txBody>
          <a:bodyPr lIns="0" rIns="0">
            <a:noAutofit/>
          </a:bodyPr>
          <a:lstStyle/>
          <a:p>
            <a:pPr marL="365760" indent="-365760">
              <a:lnSpc>
                <a:spcPts val="2600"/>
              </a:lnSpc>
              <a:spcBef>
                <a:spcPts val="1200"/>
              </a:spcBef>
              <a:spcAft>
                <a:spcPts val="0"/>
              </a:spcAft>
            </a:pPr>
            <a:r>
              <a:rPr lang="pt-BR" sz="2200" spc="-40" dirty="0">
                <a:solidFill>
                  <a:schemeClr val="tx1"/>
                </a:solidFill>
              </a:rPr>
              <a:t>Em São Francisco, EUA, um grande sistema de saúde avaliou a adesão e os resultados da PrEP de julho de 2012 a fevereiro de 2015.</a:t>
            </a:r>
          </a:p>
          <a:p>
            <a:pPr marL="365760" indent="-365760">
              <a:lnSpc>
                <a:spcPts val="2600"/>
              </a:lnSpc>
              <a:spcBef>
                <a:spcPts val="1800"/>
              </a:spcBef>
              <a:spcAft>
                <a:spcPts val="0"/>
              </a:spcAft>
            </a:pPr>
            <a:r>
              <a:rPr lang="pt-BR" sz="2200" spc="-40" dirty="0">
                <a:solidFill>
                  <a:schemeClr val="tx1"/>
                </a:solidFill>
              </a:rPr>
              <a:t>Entre 801 indivíduos avaliados para PrEP:</a:t>
            </a:r>
          </a:p>
          <a:p>
            <a:pPr marL="731520" lvl="1" indent="-365760">
              <a:lnSpc>
                <a:spcPts val="2600"/>
              </a:lnSpc>
              <a:spcBef>
                <a:spcPts val="600"/>
              </a:spcBef>
              <a:spcAft>
                <a:spcPts val="0"/>
              </a:spcAft>
              <a:buFont typeface="Wingdings" panose="05000000000000000000" pitchFamily="2" charset="2"/>
              <a:buChar char="§"/>
            </a:pPr>
            <a:r>
              <a:rPr lang="pt-BR" sz="2200" spc="-40" dirty="0">
                <a:solidFill>
                  <a:schemeClr val="tx1"/>
                </a:solidFill>
              </a:rPr>
              <a:t>82% iniciaram a </a:t>
            </a:r>
            <a:r>
              <a:rPr lang="pt-BR" sz="2200" spc="-40" dirty="0" err="1">
                <a:solidFill>
                  <a:schemeClr val="tx1"/>
                </a:solidFill>
              </a:rPr>
              <a:t>PrEP.</a:t>
            </a:r>
            <a:endParaRPr lang="pt-BR" sz="2200" spc="-40" dirty="0">
              <a:solidFill>
                <a:schemeClr val="tx1"/>
              </a:solidFill>
            </a:endParaRPr>
          </a:p>
          <a:p>
            <a:pPr marL="731520" lvl="1" indent="-365760">
              <a:lnSpc>
                <a:spcPts val="2600"/>
              </a:lnSpc>
              <a:spcBef>
                <a:spcPts val="600"/>
              </a:spcBef>
              <a:spcAft>
                <a:spcPts val="0"/>
              </a:spcAft>
              <a:buFont typeface="Wingdings" panose="05000000000000000000" pitchFamily="2" charset="2"/>
              <a:buChar char="§"/>
            </a:pPr>
            <a:r>
              <a:rPr lang="pt-BR" sz="2200" spc="-40" dirty="0">
                <a:solidFill>
                  <a:schemeClr val="tx1"/>
                </a:solidFill>
              </a:rPr>
              <a:t>A duração média na PrEP durante o período de observação foi de 7,2 meses.</a:t>
            </a:r>
          </a:p>
          <a:p>
            <a:pPr marL="731520" lvl="1" indent="-365760">
              <a:lnSpc>
                <a:spcPts val="2600"/>
              </a:lnSpc>
              <a:spcBef>
                <a:spcPts val="600"/>
              </a:spcBef>
              <a:spcAft>
                <a:spcPts val="0"/>
              </a:spcAft>
              <a:buFont typeface="Wingdings" panose="05000000000000000000" pitchFamily="2" charset="2"/>
              <a:buChar char="§"/>
            </a:pPr>
            <a:r>
              <a:rPr lang="pt-BR" sz="2200" spc="-40" dirty="0">
                <a:solidFill>
                  <a:schemeClr val="tx1"/>
                </a:solidFill>
              </a:rPr>
              <a:t>Nenhuma infecção pelo HIV ocorreu.</a:t>
            </a:r>
          </a:p>
          <a:p>
            <a:pPr marL="365760" lvl="1" indent="-365760">
              <a:lnSpc>
                <a:spcPts val="2600"/>
              </a:lnSpc>
              <a:spcBef>
                <a:spcPts val="1800"/>
              </a:spcBef>
              <a:spcAft>
                <a:spcPts val="0"/>
              </a:spcAft>
              <a:buFont typeface="Arial" panose="020B0604020202020204" pitchFamily="34" charset="0"/>
              <a:buChar char="•"/>
            </a:pPr>
            <a:r>
              <a:rPr lang="pt-BR" sz="2200" spc="-40" dirty="0">
                <a:solidFill>
                  <a:schemeClr val="tx1"/>
                </a:solidFill>
              </a:rPr>
              <a:t>30% dos usuários da PrEP foram diagnosticados com uma </a:t>
            </a:r>
            <a:r>
              <a:rPr lang="pt-BR" sz="2200" spc="-40" dirty="0" err="1" smtClean="0">
                <a:solidFill>
                  <a:schemeClr val="tx1"/>
                </a:solidFill>
              </a:rPr>
              <a:t>IST</a:t>
            </a:r>
            <a:r>
              <a:rPr lang="pt-BR" sz="2200" spc="-40" dirty="0" smtClean="0">
                <a:solidFill>
                  <a:schemeClr val="tx1"/>
                </a:solidFill>
              </a:rPr>
              <a:t> </a:t>
            </a:r>
            <a:r>
              <a:rPr lang="pt-BR" sz="2200" spc="-40" dirty="0">
                <a:solidFill>
                  <a:schemeClr val="tx1"/>
                </a:solidFill>
              </a:rPr>
              <a:t>nos 6 meses após o início da PrEP.</a:t>
            </a:r>
          </a:p>
          <a:p>
            <a:pPr marL="365760" lvl="1" indent="-365760">
              <a:lnSpc>
                <a:spcPts val="2600"/>
              </a:lnSpc>
              <a:spcBef>
                <a:spcPts val="1800"/>
              </a:spcBef>
              <a:buFont typeface="Arial" panose="020B0604020202020204" pitchFamily="34" charset="0"/>
              <a:buChar char="•"/>
            </a:pPr>
            <a:r>
              <a:rPr lang="pt-BR" sz="2200" spc="-40" dirty="0">
                <a:solidFill>
                  <a:schemeClr val="tx1"/>
                </a:solidFill>
              </a:rPr>
              <a:t>Entre um pequeno subconjunto perguntado sobre mudança de comportamento durante o uso da PrEP, 56% não relataram nenhuma mudança no uso de preservativos; 41% relataram uma diminuição no uso; 17% relataram aumento no uso.</a:t>
            </a:r>
          </a:p>
        </p:txBody>
      </p:sp>
    </p:spTree>
    <p:extLst>
      <p:ext uri="{BB962C8B-B14F-4D97-AF65-F5344CB8AC3E}">
        <p14:creationId xmlns:p14="http://schemas.microsoft.com/office/powerpoint/2010/main" val="2103696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1775"/>
            <a:ext cx="8229600" cy="858838"/>
          </a:xfrm>
        </p:spPr>
        <p:txBody>
          <a:bodyPr>
            <a:noAutofit/>
          </a:bodyPr>
          <a:lstStyle/>
          <a:p>
            <a:r>
              <a:rPr lang="pt-BR" sz="4200" dirty="0"/>
              <a:t>A eficácia da PrEP depende da adesão</a:t>
            </a:r>
          </a:p>
        </p:txBody>
      </p:sp>
      <p:sp>
        <p:nvSpPr>
          <p:cNvPr id="3" name="Content Placeholder 2"/>
          <p:cNvSpPr>
            <a:spLocks noGrp="1"/>
          </p:cNvSpPr>
          <p:nvPr>
            <p:ph sz="quarter" idx="10"/>
          </p:nvPr>
        </p:nvSpPr>
        <p:spPr>
          <a:xfrm>
            <a:off x="473286" y="1616282"/>
            <a:ext cx="8663940" cy="4889500"/>
          </a:xfrm>
        </p:spPr>
        <p:txBody>
          <a:bodyPr>
            <a:noAutofit/>
          </a:bodyPr>
          <a:lstStyle/>
          <a:p>
            <a:pPr marL="365760" lvl="1" indent="-365760" defTabSz="137160">
              <a:lnSpc>
                <a:spcPts val="2600"/>
              </a:lnSpc>
              <a:spcBef>
                <a:spcPts val="1800"/>
              </a:spcBef>
              <a:spcAft>
                <a:spcPts val="0"/>
              </a:spcAft>
              <a:buFont typeface="Arial" panose="020B0604020202020204" pitchFamily="34" charset="0"/>
              <a:buChar char="•"/>
              <a:tabLst>
                <a:tab pos="274320" algn="l"/>
              </a:tabLst>
            </a:pPr>
            <a:r>
              <a:rPr lang="pt-BR" sz="2400" b="1" spc="-40" dirty="0">
                <a:solidFill>
                  <a:schemeClr val="tx1"/>
                </a:solidFill>
              </a:rPr>
              <a:t>Quando tomada conforme prescrito, a PrEP funciona! Tanto a TARV quanto a PrEP devem ser tomadas de forma correta e consistente. </a:t>
            </a:r>
          </a:p>
          <a:p>
            <a:pPr marL="365760" indent="-365760">
              <a:lnSpc>
                <a:spcPts val="2600"/>
              </a:lnSpc>
              <a:spcBef>
                <a:spcPts val="1800"/>
              </a:spcBef>
              <a:spcAft>
                <a:spcPts val="0"/>
              </a:spcAft>
            </a:pPr>
            <a:r>
              <a:rPr lang="pt-BR" sz="2400" spc="-40" dirty="0">
                <a:solidFill>
                  <a:schemeClr val="tx1"/>
                </a:solidFill>
              </a:rPr>
              <a:t>A eficácia mais alta da PrEP foi em estudos com uso de PrEP de mais de 70% (razão de risco = 0,30, intervalo de confiança de 95%: 0,21–0,45, P&lt;0,001) em comparação com o placebo).</a:t>
            </a:r>
            <a:r>
              <a:rPr lang="pt-BR" sz="2400" spc="-40" baseline="30000" dirty="0">
                <a:solidFill>
                  <a:schemeClr val="tx1"/>
                </a:solidFill>
              </a:rPr>
              <a:t>*</a:t>
            </a:r>
            <a:endParaRPr lang="pt-BR" sz="2400" b="1" spc="-40" baseline="30000" dirty="0">
              <a:solidFill>
                <a:schemeClr val="tx1"/>
              </a:solidFill>
            </a:endParaRPr>
          </a:p>
          <a:p>
            <a:pPr marL="365760" indent="-365760">
              <a:lnSpc>
                <a:spcPts val="2600"/>
              </a:lnSpc>
              <a:spcBef>
                <a:spcPts val="1800"/>
              </a:spcBef>
              <a:spcAft>
                <a:spcPts val="0"/>
              </a:spcAft>
            </a:pPr>
            <a:r>
              <a:rPr lang="pt-BR" sz="2400" spc="-40" dirty="0">
                <a:solidFill>
                  <a:schemeClr val="tx1"/>
                </a:solidFill>
              </a:rPr>
              <a:t>Como podemos ver em "Eficácia e adesão em ensaios de prevenção oral e tópica com base em tenofovir" no Módulo 1 do Manual do Participante da PrEP, quanto maior a porcentagem de amostras de participantes com níveis detectáveis ​​de </a:t>
            </a:r>
            <a:r>
              <a:rPr lang="pt-BR" sz="2400" spc="-40" dirty="0" smtClean="0">
                <a:solidFill>
                  <a:schemeClr val="tx1"/>
                </a:solidFill>
              </a:rPr>
              <a:t>medicamento da </a:t>
            </a:r>
            <a:r>
              <a:rPr lang="pt-BR" sz="2400" spc="-40" dirty="0">
                <a:solidFill>
                  <a:schemeClr val="tx1"/>
                </a:solidFill>
              </a:rPr>
              <a:t>PrEP, </a:t>
            </a:r>
            <a:r>
              <a:rPr lang="pt-BR" sz="2400" b="1" spc="-40" dirty="0">
                <a:solidFill>
                  <a:schemeClr val="tx1"/>
                </a:solidFill>
              </a:rPr>
              <a:t>maior a eficácia. </a:t>
            </a:r>
          </a:p>
        </p:txBody>
      </p:sp>
      <p:sp>
        <p:nvSpPr>
          <p:cNvPr id="6"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34</a:t>
            </a:fld>
            <a:endParaRPr lang="pt-BR" dirty="0"/>
          </a:p>
        </p:txBody>
      </p:sp>
      <p:sp>
        <p:nvSpPr>
          <p:cNvPr id="4" name="TextBox 3"/>
          <p:cNvSpPr txBox="1"/>
          <p:nvPr/>
        </p:nvSpPr>
        <p:spPr>
          <a:xfrm>
            <a:off x="577621" y="6298609"/>
            <a:ext cx="8306986" cy="430887"/>
          </a:xfrm>
          <a:prstGeom prst="rect">
            <a:avLst/>
          </a:prstGeom>
          <a:noFill/>
        </p:spPr>
        <p:txBody>
          <a:bodyPr wrap="square" rtlCol="0">
            <a:spAutoFit/>
          </a:bodyPr>
          <a:lstStyle/>
          <a:p>
            <a:pPr>
              <a:lnSpc>
                <a:spcPts val="1300"/>
              </a:lnSpc>
            </a:pPr>
            <a:r>
              <a:rPr lang="pt-BR" sz="1100" baseline="30000" dirty="0">
                <a:latin typeface="Garamond" panose="02020404030301010803" pitchFamily="18" charset="0"/>
              </a:rPr>
              <a:t>*</a:t>
            </a:r>
            <a:r>
              <a:rPr lang="pt-BR" dirty="0"/>
              <a:t> </a:t>
            </a:r>
            <a:r>
              <a:rPr lang="pt-BR" sz="1100" spc="-50" dirty="0">
                <a:latin typeface="Garamond" panose="02020404030301010803" pitchFamily="18" charset="0"/>
              </a:rPr>
              <a:t>Fonner VA, Dalglish SL, Kennedy CE, et al. Effectiveness and safety of oral HIV pre-exposure prophylaxis (PrEP) for all populations: A systematic review and meta-analysis. </a:t>
            </a:r>
            <a:r>
              <a:rPr lang="pt-BR" sz="1100" i="1" spc="-50" dirty="0">
                <a:latin typeface="Garamond" panose="02020404030301010803" pitchFamily="18" charset="0"/>
              </a:rPr>
              <a:t>AIDS </a:t>
            </a:r>
            <a:r>
              <a:rPr lang="pt-BR" sz="1100" spc="-50" dirty="0">
                <a:latin typeface="Garamond" panose="02020404030301010803" pitchFamily="18" charset="0"/>
              </a:rPr>
              <a:t>2016(30):1973-1983. doi:10.1097/QAD.0000000000001145.</a:t>
            </a:r>
          </a:p>
        </p:txBody>
      </p:sp>
    </p:spTree>
    <p:extLst>
      <p:ext uri="{BB962C8B-B14F-4D97-AF65-F5344CB8AC3E}">
        <p14:creationId xmlns:p14="http://schemas.microsoft.com/office/powerpoint/2010/main" val="17012640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130"/>
            <a:ext cx="8321040" cy="858838"/>
          </a:xfrm>
        </p:spPr>
        <p:txBody>
          <a:bodyPr>
            <a:normAutofit/>
          </a:bodyPr>
          <a:lstStyle/>
          <a:p>
            <a:r>
              <a:rPr lang="pt-BR" sz="4200" dirty="0"/>
              <a:t>Pergunta</a:t>
            </a:r>
          </a:p>
        </p:txBody>
      </p:sp>
      <p:sp>
        <p:nvSpPr>
          <p:cNvPr id="3" name="Content Placeholder 2"/>
          <p:cNvSpPr>
            <a:spLocks noGrp="1"/>
          </p:cNvSpPr>
          <p:nvPr>
            <p:ph sz="quarter" idx="10"/>
          </p:nvPr>
        </p:nvSpPr>
        <p:spPr>
          <a:xfrm>
            <a:off x="914400" y="1894146"/>
            <a:ext cx="7772400" cy="4171949"/>
          </a:xfrm>
        </p:spPr>
        <p:txBody>
          <a:bodyPr/>
          <a:lstStyle/>
          <a:p>
            <a:pPr marL="342900" indent="-342900" defTabSz="914400">
              <a:lnSpc>
                <a:spcPct val="110000"/>
              </a:lnSpc>
            </a:pPr>
            <a:r>
              <a:rPr lang="pt-BR" spc="-100" dirty="0">
                <a:solidFill>
                  <a:schemeClr val="tx1"/>
                </a:solidFill>
              </a:rPr>
              <a:t>Como vocês definiriam adesão?</a:t>
            </a:r>
          </a:p>
          <a:p>
            <a:pPr marL="342900" lvl="0" indent="-342900" defTabSz="914400">
              <a:lnSpc>
                <a:spcPct val="110000"/>
              </a:lnSpc>
            </a:pPr>
            <a:endParaRPr lang="pt-BR" b="1" dirty="0">
              <a:solidFill>
                <a:schemeClr val="tx1"/>
              </a:solidFill>
            </a:endParaRPr>
          </a:p>
          <a:p>
            <a:endParaRPr lang="pt-BR" dirty="0"/>
          </a:p>
        </p:txBody>
      </p:sp>
      <p:sp>
        <p:nvSpPr>
          <p:cNvPr id="7"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35</a:t>
            </a:fld>
            <a:endParaRPr lang="pt-BR" dirty="0"/>
          </a:p>
        </p:txBody>
      </p:sp>
      <p:pic>
        <p:nvPicPr>
          <p:cNvPr id="9" name="Picture 14" descr="Image result for question icon">
            <a:extLst>
              <a:ext uri="{FF2B5EF4-FFF2-40B4-BE49-F238E27FC236}">
                <a16:creationId xmlns:a16="http://schemas.microsoft.com/office/drawing/2014/main" xmlns="" id="{2FC56147-1BD1-49A5-A256-E7CDFA694F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5624" y="1617658"/>
            <a:ext cx="1581912" cy="170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289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421"/>
            <a:ext cx="8321040" cy="858838"/>
          </a:xfrm>
        </p:spPr>
        <p:txBody>
          <a:bodyPr>
            <a:normAutofit/>
          </a:bodyPr>
          <a:lstStyle/>
          <a:p>
            <a:r>
              <a:rPr lang="pt-BR" sz="4200" dirty="0"/>
              <a:t>Definição de adesão </a:t>
            </a: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36</a:t>
            </a:fld>
            <a:endParaRPr lang="pt-BR" dirty="0"/>
          </a:p>
        </p:txBody>
      </p:sp>
      <p:pic>
        <p:nvPicPr>
          <p:cNvPr id="9" name="Picture 8" descr="noun_Checklist_1689185_E60000.png"/>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7333275" y="1636928"/>
            <a:ext cx="1583267" cy="1583267"/>
          </a:xfrm>
          <a:prstGeom prst="rect">
            <a:avLst/>
          </a:prstGeom>
        </p:spPr>
      </p:pic>
      <p:sp>
        <p:nvSpPr>
          <p:cNvPr id="4" name="TextBox 3"/>
          <p:cNvSpPr txBox="1"/>
          <p:nvPr/>
        </p:nvSpPr>
        <p:spPr>
          <a:xfrm>
            <a:off x="837171" y="1462967"/>
            <a:ext cx="8192529" cy="5955476"/>
          </a:xfrm>
          <a:prstGeom prst="rect">
            <a:avLst/>
          </a:prstGeom>
          <a:noFill/>
        </p:spPr>
        <p:txBody>
          <a:bodyPr wrap="square" rtlCol="0">
            <a:spAutoFit/>
          </a:bodyPr>
          <a:lstStyle/>
          <a:p>
            <a:pPr marL="0" lvl="1">
              <a:lnSpc>
                <a:spcPts val="2600"/>
              </a:lnSpc>
              <a:spcBef>
                <a:spcPts val="1800"/>
              </a:spcBef>
            </a:pPr>
            <a:r>
              <a:rPr lang="pt-BR" sz="2400" b="1" spc="-50" dirty="0">
                <a:latin typeface="Garamond"/>
              </a:rPr>
              <a:t>Adesão </a:t>
            </a:r>
            <a:r>
              <a:rPr lang="pt-BR" sz="2400" b="1" spc="-50" dirty="0" smtClean="0">
                <a:latin typeface="Garamond"/>
              </a:rPr>
              <a:t>aos medicamentos </a:t>
            </a:r>
            <a:r>
              <a:rPr lang="pt-BR" sz="2400" spc="-70" dirty="0" smtClean="0">
                <a:latin typeface="Garamond"/>
              </a:rPr>
              <a:t>significa </a:t>
            </a:r>
            <a:r>
              <a:rPr lang="pt-BR" sz="2400" spc="-70" dirty="0">
                <a:latin typeface="Garamond"/>
              </a:rPr>
              <a:t>que um indivíduo está </a:t>
            </a:r>
            <a:br>
              <a:rPr lang="pt-BR" sz="2400" spc="-70" dirty="0">
                <a:latin typeface="Garamond"/>
              </a:rPr>
            </a:br>
            <a:r>
              <a:rPr lang="pt-BR" sz="2400" spc="-70" dirty="0">
                <a:latin typeface="Garamond"/>
              </a:rPr>
              <a:t>tomando os medicamentos prescritos de forma </a:t>
            </a:r>
            <a:br>
              <a:rPr lang="pt-BR" sz="2400" spc="-70" dirty="0">
                <a:latin typeface="Garamond"/>
              </a:rPr>
            </a:br>
            <a:r>
              <a:rPr lang="pt-BR" sz="2400" i="1" spc="-50" dirty="0">
                <a:latin typeface="Garamond"/>
              </a:rPr>
              <a:t>correta</a:t>
            </a:r>
            <a:r>
              <a:rPr lang="pt-BR" dirty="0"/>
              <a:t> e </a:t>
            </a:r>
            <a:r>
              <a:rPr lang="pt-BR" sz="2400" i="1" spc="-50" dirty="0">
                <a:latin typeface="Garamond"/>
              </a:rPr>
              <a:t>consistente.</a:t>
            </a:r>
            <a:r>
              <a:rPr lang="pt-BR" sz="2400" spc="-50" dirty="0">
                <a:latin typeface="Garamond"/>
              </a:rPr>
              <a:t> </a:t>
            </a:r>
            <a:br>
              <a:rPr lang="pt-BR" sz="2400" spc="-50" dirty="0">
                <a:latin typeface="Garamond"/>
              </a:rPr>
            </a:br>
            <a:r>
              <a:rPr lang="pt-BR" sz="2400" spc="-70" dirty="0">
                <a:latin typeface="Garamond"/>
              </a:rPr>
              <a:t>Envolve tomar o medicamento correto na dose correta:</a:t>
            </a:r>
          </a:p>
          <a:p>
            <a:pPr marL="365760" lvl="1" indent="-365760">
              <a:lnSpc>
                <a:spcPts val="2600"/>
              </a:lnSpc>
              <a:spcBef>
                <a:spcPts val="1800"/>
              </a:spcBef>
              <a:buFont typeface="Arial" panose="020B0604020202020204" pitchFamily="34" charset="0"/>
              <a:buChar char="•"/>
            </a:pPr>
            <a:r>
              <a:rPr lang="pt-BR" sz="2400" dirty="0">
                <a:latin typeface="Garamond"/>
              </a:rPr>
              <a:t>Em uma frequência consistente </a:t>
            </a:r>
            <a:br>
              <a:rPr lang="pt-BR" sz="2400" dirty="0">
                <a:latin typeface="Garamond"/>
              </a:rPr>
            </a:br>
            <a:r>
              <a:rPr lang="pt-BR" sz="2400" dirty="0">
                <a:latin typeface="Garamond"/>
              </a:rPr>
              <a:t>(o mesmo número de vezes por dia).</a:t>
            </a:r>
          </a:p>
          <a:p>
            <a:pPr marL="365760" lvl="1" indent="-365760">
              <a:lnSpc>
                <a:spcPts val="2600"/>
              </a:lnSpc>
              <a:spcBef>
                <a:spcPts val="1800"/>
              </a:spcBef>
              <a:buFont typeface="Arial" panose="020B0604020202020204" pitchFamily="34" charset="0"/>
              <a:buChar char="•"/>
            </a:pPr>
            <a:r>
              <a:rPr lang="pt-BR" sz="2400" dirty="0">
                <a:latin typeface="Garamond"/>
              </a:rPr>
              <a:t>Em um horário consistente do dia.</a:t>
            </a:r>
          </a:p>
          <a:p>
            <a:pPr>
              <a:lnSpc>
                <a:spcPts val="2600"/>
              </a:lnSpc>
              <a:spcBef>
                <a:spcPts val="1800"/>
              </a:spcBef>
            </a:pPr>
            <a:r>
              <a:rPr lang="pt-BR" sz="2400" b="1" spc="-100" dirty="0">
                <a:latin typeface="Garamond" panose="02020404030301010803" pitchFamily="18" charset="0"/>
              </a:rPr>
              <a:t>Adesão ao acompanhamento </a:t>
            </a:r>
            <a:r>
              <a:rPr lang="pt-BR" sz="2400" spc="-70" dirty="0">
                <a:latin typeface="Garamond"/>
              </a:rPr>
              <a:t>significa que os clientes comparecem a </a:t>
            </a:r>
            <a:r>
              <a:rPr lang="pt-BR" sz="2400" i="1" dirty="0">
                <a:latin typeface="Garamond" panose="02020404030301010803" pitchFamily="18" charset="0"/>
              </a:rPr>
              <a:t>todas</a:t>
            </a:r>
            <a:r>
              <a:rPr lang="pt-BR" dirty="0"/>
              <a:t> </a:t>
            </a:r>
            <a:r>
              <a:rPr lang="pt-BR" sz="2400" spc="-70" dirty="0">
                <a:latin typeface="Garamond"/>
              </a:rPr>
              <a:t>as consultas clínicas agendadas e observam todos os protocolos exigidos, incluindo</a:t>
            </a:r>
            <a:r>
              <a:rPr lang="pt-BR" dirty="0"/>
              <a:t>:</a:t>
            </a:r>
          </a:p>
          <a:p>
            <a:pPr marL="365760" lvl="1" indent="-365760">
              <a:lnSpc>
                <a:spcPts val="2600"/>
              </a:lnSpc>
              <a:spcBef>
                <a:spcPts val="1800"/>
              </a:spcBef>
              <a:buFont typeface="Arial" panose="020B0604020202020204" pitchFamily="34" charset="0"/>
              <a:buChar char="•"/>
            </a:pPr>
            <a:r>
              <a:rPr lang="pt-BR" sz="2400" dirty="0">
                <a:latin typeface="Garamond" panose="02020404030301010803" pitchFamily="18" charset="0"/>
              </a:rPr>
              <a:t>Avaliações clínicas e laboratoriais.</a:t>
            </a:r>
          </a:p>
          <a:p>
            <a:pPr marL="365760" lvl="1" indent="-365760">
              <a:lnSpc>
                <a:spcPts val="2600"/>
              </a:lnSpc>
              <a:spcBef>
                <a:spcPts val="1800"/>
              </a:spcBef>
              <a:buFont typeface="Arial" panose="020B0604020202020204" pitchFamily="34" charset="0"/>
              <a:buChar char="•"/>
            </a:pPr>
            <a:r>
              <a:rPr lang="pt-BR" sz="2400" dirty="0">
                <a:latin typeface="Garamond" panose="02020404030301010803" pitchFamily="18" charset="0"/>
              </a:rPr>
              <a:t>Refis de prescrição.</a:t>
            </a:r>
          </a:p>
          <a:p>
            <a:pPr marL="457200" indent="-457200">
              <a:buFont typeface="Arial"/>
              <a:buChar char="•"/>
            </a:pPr>
            <a:endParaRPr lang="pt-BR" sz="2800" dirty="0">
              <a:latin typeface="Garamond"/>
              <a:cs typeface="Garamond"/>
            </a:endParaRPr>
          </a:p>
          <a:p>
            <a:endParaRPr lang="pt-BR" dirty="0"/>
          </a:p>
        </p:txBody>
      </p:sp>
    </p:spTree>
    <p:extLst>
      <p:ext uri="{BB962C8B-B14F-4D97-AF65-F5344CB8AC3E}">
        <p14:creationId xmlns:p14="http://schemas.microsoft.com/office/powerpoint/2010/main" val="1722590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2098" y="0"/>
            <a:ext cx="8851902" cy="626745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2"/>
          <p:cNvSpPr txBox="1">
            <a:spLocks/>
          </p:cNvSpPr>
          <p:nvPr/>
        </p:nvSpPr>
        <p:spPr>
          <a:xfrm>
            <a:off x="516255" y="6361989"/>
            <a:ext cx="7711440" cy="350837"/>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pt-BR" dirty="0"/>
              <a:t>http://www.prepwatch.org/about-prep/research/#ongoingResearch</a:t>
            </a:r>
          </a:p>
        </p:txBody>
      </p:sp>
      <p:sp>
        <p:nvSpPr>
          <p:cNvPr id="9" name="Rectangle 8"/>
          <p:cNvSpPr/>
          <p:nvPr/>
        </p:nvSpPr>
        <p:spPr>
          <a:xfrm>
            <a:off x="-1" y="0"/>
            <a:ext cx="292099" cy="6858000"/>
          </a:xfrm>
          <a:prstGeom prst="rect">
            <a:avLst/>
          </a:prstGeom>
          <a:solidFill>
            <a:schemeClr val="accent1"/>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6"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37</a:t>
            </a:fld>
            <a:endParaRPr lang="pt-BR" dirty="0"/>
          </a:p>
        </p:txBody>
      </p:sp>
    </p:spTree>
    <p:extLst>
      <p:ext uri="{BB962C8B-B14F-4D97-AF65-F5344CB8AC3E}">
        <p14:creationId xmlns:p14="http://schemas.microsoft.com/office/powerpoint/2010/main" val="2461177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59"/>
            <a:ext cx="8321040" cy="858838"/>
          </a:xfrm>
        </p:spPr>
        <p:txBody>
          <a:bodyPr>
            <a:normAutofit/>
          </a:bodyPr>
          <a:lstStyle/>
          <a:p>
            <a:r>
              <a:rPr lang="pt-BR" sz="4200" dirty="0"/>
              <a:t>Estudos de avaliação da PrEP</a:t>
            </a:r>
          </a:p>
        </p:txBody>
      </p:sp>
      <p:sp>
        <p:nvSpPr>
          <p:cNvPr id="3" name="Content Placeholder 2"/>
          <p:cNvSpPr>
            <a:spLocks noGrp="1"/>
          </p:cNvSpPr>
          <p:nvPr>
            <p:ph sz="quarter" idx="10"/>
          </p:nvPr>
        </p:nvSpPr>
        <p:spPr>
          <a:xfrm>
            <a:off x="469557" y="1624571"/>
            <a:ext cx="8412480" cy="4889500"/>
          </a:xfrm>
        </p:spPr>
        <p:txBody>
          <a:bodyPr/>
          <a:lstStyle/>
          <a:p>
            <a:r>
              <a:rPr lang="pt-BR" sz="2400" dirty="0">
                <a:solidFill>
                  <a:srgbClr val="FF0000"/>
                </a:solidFill>
              </a:rPr>
              <a:t>[Inserir os estudos ou atualizações mais recentes sobre os estudos no slide anterior. Você pode usar esses links para obter informações atualizadas sobre o estudo.]</a:t>
            </a:r>
          </a:p>
          <a:p>
            <a:r>
              <a:rPr lang="pt-BR" sz="2400" dirty="0">
                <a:solidFill>
                  <a:srgbClr val="0000FF"/>
                </a:solidFill>
              </a:rPr>
              <a:t>http://www.prepwatch.org</a:t>
            </a:r>
          </a:p>
          <a:p>
            <a:r>
              <a:rPr lang="pt-BR" sz="2400" dirty="0">
                <a:solidFill>
                  <a:srgbClr val="0000FF"/>
                </a:solidFill>
              </a:rPr>
              <a:t>https://www.avac.org</a:t>
            </a:r>
          </a:p>
          <a:p>
            <a:endParaRPr lang="pt-BR" dirty="0">
              <a:solidFill>
                <a:srgbClr val="0000FF"/>
              </a:solidFill>
            </a:endParaRPr>
          </a:p>
          <a:p>
            <a:endParaRPr lang="pt-BR" dirty="0">
              <a:solidFill>
                <a:srgbClr val="0000FF"/>
              </a:solidFill>
            </a:endParaRPr>
          </a:p>
        </p:txBody>
      </p:sp>
    </p:spTree>
    <p:extLst>
      <p:ext uri="{BB962C8B-B14F-4D97-AF65-F5344CB8AC3E}">
        <p14:creationId xmlns:p14="http://schemas.microsoft.com/office/powerpoint/2010/main" val="38182952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323976"/>
            <a:ext cx="9144000" cy="553402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16554"/>
            <a:ext cx="8321040" cy="858838"/>
          </a:xfrm>
        </p:spPr>
        <p:txBody>
          <a:bodyPr>
            <a:normAutofit/>
          </a:bodyPr>
          <a:lstStyle/>
          <a:p>
            <a:r>
              <a:rPr lang="pt-BR" sz="4200" dirty="0"/>
              <a:t>Resumo</a:t>
            </a:r>
          </a:p>
        </p:txBody>
      </p:sp>
      <p:sp>
        <p:nvSpPr>
          <p:cNvPr id="3" name="Content Placeholder 2"/>
          <p:cNvSpPr>
            <a:spLocks noGrp="1"/>
          </p:cNvSpPr>
          <p:nvPr>
            <p:ph sz="quarter" idx="10"/>
          </p:nvPr>
        </p:nvSpPr>
        <p:spPr>
          <a:xfrm>
            <a:off x="457200" y="2104117"/>
            <a:ext cx="8229600" cy="3705225"/>
          </a:xfrm>
        </p:spPr>
        <p:txBody>
          <a:bodyPr>
            <a:normAutofit/>
          </a:bodyPr>
          <a:lstStyle/>
          <a:p>
            <a:pPr marL="0" indent="0" algn="ctr">
              <a:buNone/>
            </a:pPr>
            <a:r>
              <a:rPr lang="pt-BR" b="1" dirty="0">
                <a:solidFill>
                  <a:schemeClr val="tx1"/>
                </a:solidFill>
              </a:rPr>
              <a:t>Quando tomada </a:t>
            </a:r>
          </a:p>
          <a:p>
            <a:pPr marL="0" indent="0" algn="ctr">
              <a:buNone/>
            </a:pPr>
            <a:r>
              <a:rPr lang="pt-BR" b="1" dirty="0">
                <a:solidFill>
                  <a:schemeClr val="tx1"/>
                </a:solidFill>
              </a:rPr>
              <a:t>de forma CORRETA e CONSISTENTE —</a:t>
            </a:r>
          </a:p>
          <a:p>
            <a:pPr indent="0" algn="ctr">
              <a:buNone/>
            </a:pPr>
            <a:r>
              <a:rPr lang="pt-BR" b="1" dirty="0">
                <a:solidFill>
                  <a:schemeClr val="tx1"/>
                </a:solidFill>
              </a:rPr>
              <a:t>a PrEP funciona!</a:t>
            </a:r>
            <a:endParaRPr lang="pt-BR" dirty="0">
              <a:solidFill>
                <a:schemeClr val="tx1"/>
              </a:solidFill>
            </a:endParaRP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39</a:t>
            </a:fld>
            <a:endParaRPr lang="pt-BR" dirty="0"/>
          </a:p>
        </p:txBody>
      </p:sp>
    </p:spTree>
    <p:extLst>
      <p:ext uri="{BB962C8B-B14F-4D97-AF65-F5344CB8AC3E}">
        <p14:creationId xmlns:p14="http://schemas.microsoft.com/office/powerpoint/2010/main" val="2936223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0526"/>
            <a:ext cx="8229600" cy="858838"/>
          </a:xfrm>
        </p:spPr>
        <p:txBody>
          <a:bodyPr>
            <a:normAutofit/>
          </a:bodyPr>
          <a:lstStyle/>
          <a:p>
            <a:r>
              <a:rPr lang="pt-BR" sz="4200" dirty="0"/>
              <a:t>Competências específicas da PrEP</a:t>
            </a:r>
          </a:p>
        </p:txBody>
      </p:sp>
      <p:sp>
        <p:nvSpPr>
          <p:cNvPr id="3" name="Content Placeholder 2"/>
          <p:cNvSpPr>
            <a:spLocks noGrp="1"/>
          </p:cNvSpPr>
          <p:nvPr>
            <p:ph sz="quarter" idx="10"/>
          </p:nvPr>
        </p:nvSpPr>
        <p:spPr>
          <a:xfrm>
            <a:off x="250227" y="1503332"/>
            <a:ext cx="8584857" cy="5080000"/>
          </a:xfrm>
        </p:spPr>
        <p:txBody>
          <a:bodyPr>
            <a:noAutofit/>
          </a:bodyPr>
          <a:lstStyle/>
          <a:p>
            <a:pPr marL="0" indent="0">
              <a:buNone/>
            </a:pPr>
            <a:r>
              <a:rPr lang="pt-BR" sz="2000" b="1" dirty="0">
                <a:solidFill>
                  <a:schemeClr val="tx1"/>
                </a:solidFill>
              </a:rPr>
              <a:t>Depois de concluir este treinamento, os participantes serão capazes de:</a:t>
            </a:r>
          </a:p>
          <a:p>
            <a:pPr marL="365760" indent="-365760"/>
            <a:r>
              <a:rPr lang="pt-BR" sz="2000" dirty="0">
                <a:solidFill>
                  <a:schemeClr val="tx1"/>
                </a:solidFill>
              </a:rPr>
              <a:t>Identificar candidatos elegíveis para a </a:t>
            </a:r>
            <a:r>
              <a:rPr lang="pt-BR" sz="2000" dirty="0" err="1">
                <a:solidFill>
                  <a:schemeClr val="tx1"/>
                </a:solidFill>
              </a:rPr>
              <a:t>PrEP.</a:t>
            </a:r>
            <a:endParaRPr lang="pt-BR" sz="2000" dirty="0">
              <a:solidFill>
                <a:schemeClr val="tx1"/>
              </a:solidFill>
            </a:endParaRPr>
          </a:p>
          <a:p>
            <a:pPr marL="365760" indent="-365760"/>
            <a:r>
              <a:rPr lang="pt-BR" sz="2000" dirty="0">
                <a:solidFill>
                  <a:schemeClr val="tx1"/>
                </a:solidFill>
              </a:rPr>
              <a:t>Avaliar o risco individual para HIV.</a:t>
            </a:r>
          </a:p>
          <a:p>
            <a:pPr marL="365760" indent="-365760"/>
            <a:r>
              <a:rPr lang="pt-BR" sz="2000" dirty="0">
                <a:solidFill>
                  <a:schemeClr val="tx1"/>
                </a:solidFill>
              </a:rPr>
              <a:t>Educar e aconselhar candidatos e usuários da </a:t>
            </a:r>
            <a:r>
              <a:rPr lang="pt-BR" sz="2000" dirty="0" err="1">
                <a:solidFill>
                  <a:schemeClr val="tx1"/>
                </a:solidFill>
              </a:rPr>
              <a:t>PrEP.</a:t>
            </a:r>
            <a:endParaRPr lang="pt-BR" sz="2000" dirty="0">
              <a:solidFill>
                <a:schemeClr val="tx1"/>
              </a:solidFill>
            </a:endParaRPr>
          </a:p>
          <a:p>
            <a:pPr marL="365760" indent="-365760"/>
            <a:r>
              <a:rPr lang="pt-BR" sz="2000" dirty="0">
                <a:solidFill>
                  <a:schemeClr val="tx1"/>
                </a:solidFill>
              </a:rPr>
              <a:t>Avaliar a elegibilidade médica para a </a:t>
            </a:r>
            <a:r>
              <a:rPr lang="pt-BR" sz="2000" dirty="0" err="1">
                <a:solidFill>
                  <a:schemeClr val="tx1"/>
                </a:solidFill>
              </a:rPr>
              <a:t>PrEP.</a:t>
            </a:r>
            <a:endParaRPr lang="pt-BR" sz="2000" dirty="0">
              <a:solidFill>
                <a:schemeClr val="tx1"/>
              </a:solidFill>
            </a:endParaRPr>
          </a:p>
          <a:p>
            <a:pPr marL="365760" lvl="0" indent="-365760"/>
            <a:r>
              <a:rPr lang="pt-BR" sz="2000" dirty="0">
                <a:solidFill>
                  <a:schemeClr val="tx1"/>
                </a:solidFill>
              </a:rPr>
              <a:t>Prescrever a </a:t>
            </a:r>
            <a:r>
              <a:rPr lang="pt-BR" sz="2000" dirty="0" err="1">
                <a:solidFill>
                  <a:schemeClr val="tx1"/>
                </a:solidFill>
              </a:rPr>
              <a:t>PrEP.</a:t>
            </a:r>
            <a:endParaRPr lang="pt-BR" sz="2000" dirty="0">
              <a:solidFill>
                <a:schemeClr val="tx1"/>
              </a:solidFill>
            </a:endParaRPr>
          </a:p>
          <a:p>
            <a:pPr marL="365760" lvl="0" indent="-365760"/>
            <a:r>
              <a:rPr lang="pt-BR" sz="2000" spc="-80" dirty="0">
                <a:solidFill>
                  <a:schemeClr val="tx1"/>
                </a:solidFill>
              </a:rPr>
              <a:t>Realizar avaliações clínicas e laboratoriais durante as consultas de acompanhamento.</a:t>
            </a:r>
          </a:p>
          <a:p>
            <a:pPr marL="365760" lvl="0" indent="-365760"/>
            <a:r>
              <a:rPr lang="pt-BR" sz="2000" dirty="0">
                <a:solidFill>
                  <a:schemeClr val="tx1"/>
                </a:solidFill>
              </a:rPr>
              <a:t>Determinar como as ferramentas de monitoramento e avaliação da PrEP podem ser usadas localmente.</a:t>
            </a:r>
          </a:p>
          <a:p>
            <a:pPr marL="365760" lvl="0" indent="-365760"/>
            <a:r>
              <a:rPr lang="pt-BR" sz="2000" dirty="0">
                <a:solidFill>
                  <a:schemeClr val="tx1"/>
                </a:solidFill>
              </a:rPr>
              <a:t>Fornecer educação sobre adesão, aconselhamento e apoio aos candidatos e usuários de </a:t>
            </a:r>
            <a:r>
              <a:rPr lang="pt-BR" sz="2000" dirty="0" err="1">
                <a:solidFill>
                  <a:schemeClr val="tx1"/>
                </a:solidFill>
              </a:rPr>
              <a:t>PrEP.</a:t>
            </a:r>
            <a:endParaRPr lang="pt-BR" sz="2000" dirty="0">
              <a:solidFill>
                <a:schemeClr val="tx1"/>
              </a:solidFill>
            </a:endParaRPr>
          </a:p>
        </p:txBody>
      </p:sp>
      <p:sp>
        <p:nvSpPr>
          <p:cNvPr id="4"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4</a:t>
            </a:fld>
            <a:endParaRPr lang="pt-BR" dirty="0"/>
          </a:p>
        </p:txBody>
      </p:sp>
    </p:spTree>
    <p:extLst>
      <p:ext uri="{BB962C8B-B14F-4D97-AF65-F5344CB8AC3E}">
        <p14:creationId xmlns:p14="http://schemas.microsoft.com/office/powerpoint/2010/main" val="13043938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879" y="254158"/>
            <a:ext cx="8321040" cy="858838"/>
          </a:xfrm>
        </p:spPr>
        <p:txBody>
          <a:bodyPr>
            <a:normAutofit/>
          </a:bodyPr>
          <a:lstStyle/>
          <a:p>
            <a:r>
              <a:rPr lang="pt-BR" sz="4200" dirty="0"/>
              <a:t>ARVs Recomendados para PrEP Oral</a:t>
            </a:r>
          </a:p>
        </p:txBody>
      </p:sp>
      <p:sp>
        <p:nvSpPr>
          <p:cNvPr id="5" name="Content Placeholder 2"/>
          <p:cNvSpPr>
            <a:spLocks noGrp="1"/>
          </p:cNvSpPr>
          <p:nvPr>
            <p:ph sz="quarter" idx="10"/>
          </p:nvPr>
        </p:nvSpPr>
        <p:spPr>
          <a:xfrm>
            <a:off x="469557" y="1624571"/>
            <a:ext cx="8412480" cy="4889500"/>
          </a:xfrm>
        </p:spPr>
        <p:txBody>
          <a:bodyPr>
            <a:normAutofit/>
          </a:bodyPr>
          <a:lstStyle/>
          <a:p>
            <a:pPr marL="342900" indent="-342900"/>
            <a:r>
              <a:rPr lang="pt-BR" sz="2000" spc="-50" dirty="0">
                <a:solidFill>
                  <a:schemeClr val="tx1"/>
                </a:solidFill>
              </a:rPr>
              <a:t>A Organização Mundial da Saúde (OMS) recomenda regimes de PrEP orais contendo fumarato de tenofovir desoproxila (TDF).  </a:t>
            </a:r>
          </a:p>
          <a:p>
            <a:pPr marL="342900" indent="-342900"/>
            <a:r>
              <a:rPr lang="pt-BR" sz="2000" spc="-50" dirty="0">
                <a:solidFill>
                  <a:schemeClr val="tx1"/>
                </a:solidFill>
              </a:rPr>
              <a:t>Segundo a WHO,</a:t>
            </a:r>
            <a:r>
              <a:rPr lang="pt-BR" sz="2800" dirty="0"/>
              <a:t> </a:t>
            </a:r>
            <a:r>
              <a:rPr lang="pt-BR" sz="2000" spc="-50" dirty="0">
                <a:solidFill>
                  <a:schemeClr val="tx1"/>
                </a:solidFill>
              </a:rPr>
              <a:t>considere esses regimes for a PrEP:</a:t>
            </a:r>
          </a:p>
        </p:txBody>
      </p:sp>
      <p:graphicFrame>
        <p:nvGraphicFramePr>
          <p:cNvPr id="7" name="Table 6"/>
          <p:cNvGraphicFramePr>
            <a:graphicFrameLocks noGrp="1"/>
          </p:cNvGraphicFramePr>
          <p:nvPr>
            <p:extLst>
              <p:ext uri="{D42A27DB-BD31-4B8C-83A1-F6EECF244321}">
                <p14:modId xmlns:p14="http://schemas.microsoft.com/office/powerpoint/2010/main" val="4161916971"/>
              </p:ext>
            </p:extLst>
          </p:nvPr>
        </p:nvGraphicFramePr>
        <p:xfrm>
          <a:off x="440278" y="2990755"/>
          <a:ext cx="8292242" cy="2072640"/>
        </p:xfrm>
        <a:graphic>
          <a:graphicData uri="http://schemas.openxmlformats.org/drawingml/2006/table">
            <a:tbl>
              <a:tblPr bandRow="1">
                <a:tableStyleId>{0660B408-B3CF-4A94-85FC-2B1E0A45F4A2}</a:tableStyleId>
              </a:tblPr>
              <a:tblGrid>
                <a:gridCol w="8292242">
                  <a:extLst>
                    <a:ext uri="{9D8B030D-6E8A-4147-A177-3AD203B41FA5}">
                      <a16:colId xmlns:a16="http://schemas.microsoft.com/office/drawing/2014/main" xmlns="" val="20000"/>
                    </a:ext>
                  </a:extLst>
                </a:gridCol>
              </a:tblGrid>
              <a:tr h="0">
                <a:tc>
                  <a:txBody>
                    <a:bodyPr/>
                    <a:lstStyle/>
                    <a:p>
                      <a:pPr marL="457200" indent="-457200" algn="l">
                        <a:lnSpc>
                          <a:spcPts val="2600"/>
                        </a:lnSpc>
                        <a:buFont typeface="+mj-lt"/>
                        <a:buAutoNum type="arabicPeriod"/>
                      </a:pPr>
                      <a:r>
                        <a:rPr lang="pt-BR" sz="2000" spc="-50" dirty="0">
                          <a:solidFill>
                            <a:schemeClr val="tx1"/>
                          </a:solidFill>
                          <a:latin typeface="Garamond" panose="02020404030301010803" pitchFamily="18" charset="0"/>
                        </a:rPr>
                        <a:t>Comprimido combinado de emtricitabina (FTC) 200 mg/TDF 300 mg </a:t>
                      </a:r>
                      <a:r>
                        <a:rPr sz="1600" dirty="0"/>
                        <a:t/>
                      </a:r>
                      <a:br>
                        <a:rPr sz="1600" dirty="0"/>
                      </a:br>
                      <a:r>
                        <a:rPr lang="pt-BR" sz="2000" spc="-50" dirty="0">
                          <a:solidFill>
                            <a:schemeClr val="tx1"/>
                          </a:solidFill>
                          <a:latin typeface="Garamond" panose="02020404030301010803" pitchFamily="18" charset="0"/>
                        </a:rPr>
                        <a:t>via oral diariamente.</a:t>
                      </a:r>
                      <a:endParaRPr lang="pt-BR" sz="2000" b="1" spc="-50" dirty="0">
                        <a:solidFill>
                          <a:schemeClr val="tx1"/>
                        </a:solidFill>
                        <a:latin typeface="Garamond" panose="02020404030301010803" pitchFamily="18" charset="0"/>
                        <a:cs typeface="Garamond"/>
                      </a:endParaRPr>
                    </a:p>
                  </a:txBody>
                  <a:tcPr marL="182880" marR="182880" marT="0" marB="0">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0"/>
                  </a:ext>
                </a:extLst>
              </a:tr>
              <a:tr h="0">
                <a:tc>
                  <a:txBody>
                    <a:bodyPr/>
                    <a:lstStyle/>
                    <a:p>
                      <a:pPr marL="457200" indent="-457200" algn="l">
                        <a:lnSpc>
                          <a:spcPts val="2600"/>
                        </a:lnSpc>
                        <a:buFont typeface="+mj-lt"/>
                        <a:buAutoNum type="arabicPeriod" startAt="2"/>
                      </a:pPr>
                      <a:r>
                        <a:rPr lang="pt-BR" sz="2000" spc="-50" dirty="0">
                          <a:solidFill>
                            <a:schemeClr val="tx1"/>
                          </a:solidFill>
                          <a:latin typeface="Garamond" panose="02020404030301010803" pitchFamily="18" charset="0"/>
                        </a:rPr>
                        <a:t>Comprimido combinado de lamivudina (3TC) 300 mg/TDF 300 mg </a:t>
                      </a:r>
                      <a:r>
                        <a:rPr sz="1600" dirty="0"/>
                        <a:t/>
                      </a:r>
                      <a:br>
                        <a:rPr sz="1600" dirty="0"/>
                      </a:br>
                      <a:r>
                        <a:rPr lang="pt-BR" sz="2000" spc="-50" dirty="0">
                          <a:solidFill>
                            <a:schemeClr val="tx1"/>
                          </a:solidFill>
                          <a:latin typeface="Garamond" panose="02020404030301010803" pitchFamily="18" charset="0"/>
                        </a:rPr>
                        <a:t>via oral diariamente.</a:t>
                      </a:r>
                      <a:endParaRPr lang="pt-BR" sz="2000" b="1" spc="-50" dirty="0">
                        <a:solidFill>
                          <a:schemeClr val="tx1"/>
                        </a:solidFill>
                        <a:latin typeface="Garamond" panose="02020404030301010803" pitchFamily="18" charset="0"/>
                        <a:cs typeface="Garamond"/>
                      </a:endParaRPr>
                    </a:p>
                  </a:txBody>
                  <a:tcPr marL="182880" marR="18288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xmlns="" val="10001"/>
                  </a:ext>
                </a:extLst>
              </a:tr>
              <a:tr h="0">
                <a:tc>
                  <a:txBody>
                    <a:bodyPr/>
                    <a:lstStyle/>
                    <a:p>
                      <a:pPr marL="457200" indent="-457200" algn="l">
                        <a:lnSpc>
                          <a:spcPts val="2600"/>
                        </a:lnSpc>
                        <a:buFont typeface="+mj-lt"/>
                        <a:buAutoNum type="arabicPeriod" startAt="3"/>
                      </a:pPr>
                      <a:r>
                        <a:rPr lang="pt-BR" sz="2000" spc="-50" dirty="0">
                          <a:solidFill>
                            <a:schemeClr val="tx1"/>
                          </a:solidFill>
                          <a:latin typeface="Garamond" panose="02020404030301010803" pitchFamily="18" charset="0"/>
                        </a:rPr>
                        <a:t>Agente único TDF 300 mg via oral diariamente.  </a:t>
                      </a:r>
                    </a:p>
                    <a:p>
                      <a:pPr marL="0" indent="0" algn="l">
                        <a:lnSpc>
                          <a:spcPts val="2600"/>
                        </a:lnSpc>
                        <a:buFont typeface="+mj-lt"/>
                        <a:buNone/>
                      </a:pPr>
                      <a:r>
                        <a:rPr lang="pt-BR" sz="2000" i="1" spc="-50" baseline="0" dirty="0">
                          <a:solidFill>
                            <a:schemeClr val="tx1"/>
                          </a:solidFill>
                          <a:latin typeface="Garamond" panose="02020404030301010803" pitchFamily="18" charset="0"/>
                        </a:rPr>
                        <a:t> (Observe a evidência limitada sobre o uso de TDF sozinho para PrEP para HSH.) </a:t>
                      </a:r>
                      <a:endParaRPr lang="pt-BR" sz="2000" b="1" i="1" spc="-50" dirty="0">
                        <a:solidFill>
                          <a:schemeClr val="tx1"/>
                        </a:solidFill>
                        <a:latin typeface="Garamond" panose="02020404030301010803" pitchFamily="18" charset="0"/>
                        <a:cs typeface="Garamond"/>
                      </a:endParaRPr>
                    </a:p>
                  </a:txBody>
                  <a:tcPr marL="182880" marR="182880" marT="0" marB="0">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xmlns="" val="10002"/>
                  </a:ext>
                </a:extLst>
              </a:tr>
            </a:tbl>
          </a:graphicData>
        </a:graphic>
      </p:graphicFrame>
      <p:sp>
        <p:nvSpPr>
          <p:cNvPr id="8" name="TextBox 7"/>
          <p:cNvSpPr txBox="1"/>
          <p:nvPr/>
        </p:nvSpPr>
        <p:spPr>
          <a:xfrm>
            <a:off x="425879" y="5196959"/>
            <a:ext cx="8292242" cy="762196"/>
          </a:xfrm>
          <a:prstGeom prst="rect">
            <a:avLst/>
          </a:prstGeom>
          <a:solidFill>
            <a:schemeClr val="bg1"/>
          </a:solidFill>
        </p:spPr>
        <p:txBody>
          <a:bodyPr wrap="square" rtlCol="0">
            <a:spAutoFit/>
          </a:bodyPr>
          <a:lstStyle/>
          <a:p>
            <a:pPr marL="342900" indent="-342900">
              <a:lnSpc>
                <a:spcPts val="2600"/>
              </a:lnSpc>
              <a:buFont typeface="Arial" panose="020B0604020202020204" pitchFamily="34" charset="0"/>
              <a:buChar char="•"/>
            </a:pPr>
            <a:r>
              <a:rPr lang="pt-BR" sz="2000" spc="-50" dirty="0">
                <a:latin typeface="Garamond" panose="02020404030301010803" pitchFamily="18" charset="0"/>
              </a:rPr>
              <a:t>Em </a:t>
            </a:r>
            <a:r>
              <a:rPr lang="pt-BR" sz="2000" spc="-50" dirty="0">
                <a:solidFill>
                  <a:srgbClr val="C00000"/>
                </a:solidFill>
                <a:latin typeface="Garamond" panose="02020404030301010803" pitchFamily="18" charset="0"/>
              </a:rPr>
              <a:t>[inserir nome do país] </a:t>
            </a:r>
            <a:r>
              <a:rPr lang="pt-BR" sz="2000" spc="-50" dirty="0">
                <a:latin typeface="Garamond" panose="02020404030301010803" pitchFamily="18" charset="0"/>
              </a:rPr>
              <a:t>os regimes de PrEP recomendados disponíveis incluem: </a:t>
            </a:r>
            <a:r>
              <a:rPr lang="pt-BR" sz="2000" spc="-50" dirty="0">
                <a:solidFill>
                  <a:srgbClr val="C00000"/>
                </a:solidFill>
                <a:latin typeface="Garamond" panose="02020404030301010803" pitchFamily="18" charset="0"/>
              </a:rPr>
              <a:t>[inserir regime disponível]</a:t>
            </a:r>
          </a:p>
        </p:txBody>
      </p:sp>
      <p:sp>
        <p:nvSpPr>
          <p:cNvPr id="9" name="Rectangle 8"/>
          <p:cNvSpPr/>
          <p:nvPr/>
        </p:nvSpPr>
        <p:spPr>
          <a:xfrm>
            <a:off x="485998" y="6324156"/>
            <a:ext cx="8200802" cy="430887"/>
          </a:xfrm>
          <a:prstGeom prst="rect">
            <a:avLst/>
          </a:prstGeom>
        </p:spPr>
        <p:txBody>
          <a:bodyPr wrap="square">
            <a:spAutoFit/>
          </a:bodyPr>
          <a:lstStyle/>
          <a:p>
            <a:r>
              <a:rPr lang="pt-BR" sz="1100" dirty="0">
                <a:latin typeface="Garamond" panose="02020404030301010803" pitchFamily="18" charset="0"/>
              </a:rPr>
              <a:t>WHO. </a:t>
            </a:r>
            <a:r>
              <a:rPr lang="pt-BR" sz="1100" i="1" dirty="0">
                <a:latin typeface="Garamond" panose="02020404030301010803" pitchFamily="18" charset="0"/>
              </a:rPr>
              <a:t>Consolidated Guidelines on the Use of Antiretroviral Drugs for Treating and Preventing HIV Infection. Recommendation for a Public Health Approach, </a:t>
            </a:r>
            <a:r>
              <a:rPr lang="pt-BR" sz="1100" dirty="0">
                <a:latin typeface="Garamond" panose="02020404030301010803" pitchFamily="18" charset="0"/>
              </a:rPr>
              <a:t>2nd edition. Genebra: World Health Organization; 2016. License: CC BY-NC-SA 3.0 IGO. </a:t>
            </a:r>
          </a:p>
        </p:txBody>
      </p:sp>
      <p:sp>
        <p:nvSpPr>
          <p:cNvPr id="10"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40</a:t>
            </a:fld>
            <a:endParaRPr lang="pt-BR" dirty="0"/>
          </a:p>
        </p:txBody>
      </p:sp>
    </p:spTree>
    <p:extLst>
      <p:ext uri="{BB962C8B-B14F-4D97-AF65-F5344CB8AC3E}">
        <p14:creationId xmlns:p14="http://schemas.microsoft.com/office/powerpoint/2010/main" val="30255076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808"/>
            <a:ext cx="8321040" cy="858838"/>
          </a:xfrm>
        </p:spPr>
        <p:txBody>
          <a:bodyPr>
            <a:noAutofit/>
          </a:bodyPr>
          <a:lstStyle/>
          <a:p>
            <a:r>
              <a:rPr lang="pt-BR" sz="3200" dirty="0"/>
              <a:t>Efeitos colaterais da PrEP: Relatórios de ECRs</a:t>
            </a:r>
          </a:p>
        </p:txBody>
      </p:sp>
      <p:sp>
        <p:nvSpPr>
          <p:cNvPr id="3" name="Content Placeholder 2"/>
          <p:cNvSpPr>
            <a:spLocks noGrp="1"/>
          </p:cNvSpPr>
          <p:nvPr>
            <p:ph sz="quarter" idx="10"/>
          </p:nvPr>
        </p:nvSpPr>
        <p:spPr>
          <a:xfrm>
            <a:off x="469557" y="1624571"/>
            <a:ext cx="8412480" cy="4889500"/>
          </a:xfrm>
        </p:spPr>
        <p:txBody>
          <a:bodyPr>
            <a:normAutofit/>
          </a:bodyPr>
          <a:lstStyle/>
          <a:p>
            <a:pPr indent="0">
              <a:lnSpc>
                <a:spcPts val="2600"/>
              </a:lnSpc>
              <a:spcBef>
                <a:spcPts val="1800"/>
              </a:spcBef>
              <a:spcAft>
                <a:spcPts val="0"/>
              </a:spcAft>
              <a:buNone/>
            </a:pPr>
            <a:r>
              <a:rPr lang="pt-BR" sz="2400" b="1" dirty="0">
                <a:solidFill>
                  <a:schemeClr val="tx1"/>
                </a:solidFill>
              </a:rPr>
              <a:t>Aproximadamente 10% </a:t>
            </a:r>
            <a:r>
              <a:rPr lang="pt-BR" sz="2400" dirty="0">
                <a:solidFill>
                  <a:schemeClr val="tx1"/>
                </a:solidFill>
              </a:rPr>
              <a:t>dos participantes em ensaios clínicos randomizados (ECR) apresentaram efeitos colaterais:</a:t>
            </a:r>
          </a:p>
          <a:p>
            <a:pPr marL="0" lvl="1" indent="-365760">
              <a:lnSpc>
                <a:spcPts val="2600"/>
              </a:lnSpc>
              <a:spcBef>
                <a:spcPts val="1800"/>
              </a:spcBef>
              <a:spcAft>
                <a:spcPts val="0"/>
              </a:spcAft>
              <a:buFont typeface="Arial" panose="020B0604020202020204" pitchFamily="34" charset="0"/>
              <a:buChar char="•"/>
            </a:pPr>
            <a:r>
              <a:rPr lang="pt-BR" sz="2400" dirty="0">
                <a:solidFill>
                  <a:schemeClr val="tx1"/>
                </a:solidFill>
              </a:rPr>
              <a:t>Estes foram leves. </a:t>
            </a:r>
          </a:p>
          <a:p>
            <a:pPr marL="0" lvl="1" indent="-365760">
              <a:lnSpc>
                <a:spcPts val="2600"/>
              </a:lnSpc>
              <a:spcBef>
                <a:spcPts val="1800"/>
              </a:spcBef>
              <a:spcAft>
                <a:spcPts val="0"/>
              </a:spcAft>
              <a:buFont typeface="Arial" panose="020B0604020202020204" pitchFamily="34" charset="0"/>
              <a:buChar char="•"/>
            </a:pPr>
            <a:r>
              <a:rPr lang="pt-BR" sz="2400" dirty="0">
                <a:solidFill>
                  <a:schemeClr val="tx1"/>
                </a:solidFill>
              </a:rPr>
              <a:t>Eles geralmente não </a:t>
            </a:r>
            <a:r>
              <a:rPr lang="pt-BR" sz="2400" dirty="0" smtClean="0">
                <a:solidFill>
                  <a:schemeClr val="tx1"/>
                </a:solidFill>
              </a:rPr>
              <a:t>persistiram </a:t>
            </a:r>
            <a:r>
              <a:rPr lang="pt-BR" sz="2400" dirty="0">
                <a:solidFill>
                  <a:schemeClr val="tx1"/>
                </a:solidFill>
              </a:rPr>
              <a:t>além do primeiro mês.</a:t>
            </a:r>
          </a:p>
          <a:p>
            <a:pPr indent="0">
              <a:lnSpc>
                <a:spcPts val="2600"/>
              </a:lnSpc>
              <a:spcBef>
                <a:spcPts val="1800"/>
              </a:spcBef>
              <a:spcAft>
                <a:spcPts val="0"/>
              </a:spcAft>
              <a:buNone/>
            </a:pPr>
            <a:r>
              <a:rPr lang="pt-BR" sz="2400" b="1" dirty="0">
                <a:solidFill>
                  <a:schemeClr val="tx1"/>
                </a:solidFill>
              </a:rPr>
              <a:t>Os efeitos colaterais podem incluir: </a:t>
            </a:r>
          </a:p>
          <a:p>
            <a:pPr marL="365760" lvl="1" indent="-365760">
              <a:lnSpc>
                <a:spcPts val="2600"/>
              </a:lnSpc>
              <a:spcBef>
                <a:spcPts val="1800"/>
              </a:spcBef>
              <a:spcAft>
                <a:spcPts val="0"/>
              </a:spcAft>
              <a:buFont typeface="Arial" panose="020B0604020202020204" pitchFamily="34" charset="0"/>
              <a:buChar char="•"/>
            </a:pPr>
            <a:r>
              <a:rPr lang="pt-BR" sz="2400" dirty="0">
                <a:solidFill>
                  <a:schemeClr val="tx1"/>
                </a:solidFill>
              </a:rPr>
              <a:t>Efeitos colaterais gastrointestinais: náuseas, vômitos, dor abdominal.</a:t>
            </a:r>
          </a:p>
          <a:p>
            <a:pPr marL="0" lvl="1" indent="-365760">
              <a:lnSpc>
                <a:spcPts val="2600"/>
              </a:lnSpc>
              <a:spcBef>
                <a:spcPts val="1800"/>
              </a:spcBef>
              <a:spcAft>
                <a:spcPts val="0"/>
              </a:spcAft>
              <a:buFont typeface="Arial" panose="020B0604020202020204" pitchFamily="34" charset="0"/>
              <a:buChar char="•"/>
            </a:pPr>
            <a:r>
              <a:rPr lang="pt-BR" sz="2400" dirty="0">
                <a:solidFill>
                  <a:schemeClr val="tx1"/>
                </a:solidFill>
              </a:rPr>
              <a:t>Elevação de creatinina: normalmente reversível.</a:t>
            </a:r>
          </a:p>
          <a:p>
            <a:pPr marL="0" lvl="1" indent="-365760">
              <a:lnSpc>
                <a:spcPts val="2600"/>
              </a:lnSpc>
              <a:spcBef>
                <a:spcPts val="1800"/>
              </a:spcBef>
              <a:spcAft>
                <a:spcPts val="0"/>
              </a:spcAft>
              <a:buFont typeface="Arial" panose="020B0604020202020204" pitchFamily="34" charset="0"/>
              <a:buChar char="•"/>
            </a:pPr>
            <a:r>
              <a:rPr lang="pt-BR" sz="2400" dirty="0">
                <a:solidFill>
                  <a:schemeClr val="tx1"/>
                </a:solidFill>
              </a:rPr>
              <a:t>Perda de densidade mineral óssea: recuperada após a interrupção da </a:t>
            </a:r>
            <a:r>
              <a:rPr lang="pt-BR" sz="2400" dirty="0" err="1">
                <a:solidFill>
                  <a:schemeClr val="tx1"/>
                </a:solidFill>
              </a:rPr>
              <a:t>PrEP.</a:t>
            </a:r>
            <a:endParaRPr lang="pt-BR" sz="2400" dirty="0">
              <a:solidFill>
                <a:schemeClr val="tx1"/>
              </a:solidFill>
            </a:endParaRPr>
          </a:p>
          <a:p>
            <a:pPr marL="457200" lvl="1" indent="0">
              <a:buNone/>
            </a:pPr>
            <a:endParaRPr lang="pt-BR" dirty="0">
              <a:solidFill>
                <a:schemeClr val="tx1"/>
              </a:solidFill>
            </a:endParaRPr>
          </a:p>
        </p:txBody>
      </p:sp>
      <p:sp>
        <p:nvSpPr>
          <p:cNvPr id="6"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41</a:t>
            </a:fld>
            <a:endParaRPr lang="pt-BR" dirty="0"/>
          </a:p>
        </p:txBody>
      </p:sp>
    </p:spTree>
    <p:extLst>
      <p:ext uri="{BB962C8B-B14F-4D97-AF65-F5344CB8AC3E}">
        <p14:creationId xmlns:p14="http://schemas.microsoft.com/office/powerpoint/2010/main" val="3848377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245"/>
            <a:ext cx="8321040" cy="914400"/>
          </a:xfrm>
        </p:spPr>
        <p:txBody>
          <a:bodyPr>
            <a:noAutofit/>
          </a:bodyPr>
          <a:lstStyle/>
          <a:p>
            <a:r>
              <a:rPr lang="pt-BR" sz="3600" dirty="0"/>
              <a:t>Efeitos colaterais: Relatados no iPrEx OLE</a:t>
            </a:r>
            <a:endParaRPr lang="pt-BR" sz="3600" b="1" dirty="0"/>
          </a:p>
        </p:txBody>
      </p:sp>
      <p:sp>
        <p:nvSpPr>
          <p:cNvPr id="3" name="Content Placeholder 2"/>
          <p:cNvSpPr>
            <a:spLocks noGrp="1"/>
          </p:cNvSpPr>
          <p:nvPr>
            <p:ph sz="quarter" idx="10"/>
          </p:nvPr>
        </p:nvSpPr>
        <p:spPr>
          <a:xfrm>
            <a:off x="469556" y="1620724"/>
            <a:ext cx="8634285" cy="4889500"/>
          </a:xfrm>
        </p:spPr>
        <p:txBody>
          <a:bodyPr>
            <a:normAutofit fontScale="70000" lnSpcReduction="20000"/>
          </a:bodyPr>
          <a:lstStyle/>
          <a:p>
            <a:pPr indent="0" algn="ctr">
              <a:lnSpc>
                <a:spcPts val="2600"/>
              </a:lnSpc>
              <a:spcBef>
                <a:spcPts val="0"/>
              </a:spcBef>
              <a:buNone/>
            </a:pPr>
            <a:r>
              <a:rPr lang="pt-BR" sz="2600" b="1" spc="-100" dirty="0">
                <a:solidFill>
                  <a:schemeClr val="tx1"/>
                </a:solidFill>
              </a:rPr>
              <a:t>Relatados no estudo observacional de extensão de rótulo aberto multicêntrico iPrEx (iPrEx OLE), uma coorte de PrEP tomando TDF/FTC oral diariamente</a:t>
            </a:r>
          </a:p>
          <a:p>
            <a:pPr marL="365760" lvl="1" indent="-365760">
              <a:lnSpc>
                <a:spcPts val="2600"/>
              </a:lnSpc>
              <a:spcBef>
                <a:spcPts val="600"/>
              </a:spcBef>
              <a:spcAft>
                <a:spcPts val="0"/>
              </a:spcAft>
              <a:buFont typeface="Arial" panose="020B0604020202020204" pitchFamily="34" charset="0"/>
              <a:buChar char="•"/>
            </a:pPr>
            <a:r>
              <a:rPr lang="pt-BR" sz="2600" spc="-80" dirty="0">
                <a:solidFill>
                  <a:schemeClr val="tx1"/>
                </a:solidFill>
              </a:rPr>
              <a:t>39% dos participantes relataram algum efeito colateral relacionado à PrEP (principalmente leve).</a:t>
            </a:r>
          </a:p>
          <a:p>
            <a:pPr marL="365760" lvl="1" indent="-365760">
              <a:lnSpc>
                <a:spcPts val="2600"/>
              </a:lnSpc>
              <a:spcBef>
                <a:spcPts val="1500"/>
              </a:spcBef>
              <a:spcAft>
                <a:spcPts val="0"/>
              </a:spcAft>
              <a:buFont typeface="Arial" panose="020B0604020202020204" pitchFamily="34" charset="0"/>
              <a:buChar char="•"/>
            </a:pPr>
            <a:r>
              <a:rPr lang="pt-BR" sz="2600" spc="-40" dirty="0">
                <a:solidFill>
                  <a:schemeClr val="tx1"/>
                </a:solidFill>
              </a:rPr>
              <a:t> Uma </a:t>
            </a:r>
            <a:r>
              <a:rPr lang="pt-BR" sz="2600" b="1" spc="-40" dirty="0">
                <a:solidFill>
                  <a:schemeClr val="tx1"/>
                </a:solidFill>
              </a:rPr>
              <a:t>“síndrome de início” </a:t>
            </a:r>
            <a:r>
              <a:rPr lang="pt-BR" sz="2600" spc="-40" dirty="0">
                <a:solidFill>
                  <a:schemeClr val="tx1"/>
                </a:solidFill>
              </a:rPr>
              <a:t>foi relatada. </a:t>
            </a:r>
          </a:p>
          <a:p>
            <a:pPr marL="365760" lvl="1" indent="-365760">
              <a:lnSpc>
                <a:spcPts val="2600"/>
              </a:lnSpc>
              <a:spcBef>
                <a:spcPts val="1500"/>
              </a:spcBef>
              <a:spcAft>
                <a:spcPts val="0"/>
              </a:spcAft>
              <a:buFont typeface="Arial" panose="020B0604020202020204" pitchFamily="34" charset="0"/>
              <a:buChar char="•"/>
            </a:pPr>
            <a:r>
              <a:rPr lang="pt-BR" sz="2600" spc="-40" dirty="0">
                <a:solidFill>
                  <a:schemeClr val="tx1"/>
                </a:solidFill>
              </a:rPr>
              <a:t>Os sintomas gastrointestinais incluíram: náuseas, flatulência, diarreia, dor abdominal, vômitos, dores de cabeça, e problemas de pele ou coceira.</a:t>
            </a:r>
          </a:p>
          <a:p>
            <a:pPr marL="365760" lvl="1" indent="-365760">
              <a:lnSpc>
                <a:spcPts val="2600"/>
              </a:lnSpc>
              <a:spcBef>
                <a:spcPts val="1500"/>
              </a:spcBef>
              <a:spcAft>
                <a:spcPts val="0"/>
              </a:spcAft>
              <a:buFont typeface="Arial" panose="020B0604020202020204" pitchFamily="34" charset="0"/>
              <a:buChar char="•"/>
            </a:pPr>
            <a:r>
              <a:rPr lang="pt-BR" sz="2600" spc="-40" dirty="0">
                <a:solidFill>
                  <a:schemeClr val="tx1"/>
                </a:solidFill>
              </a:rPr>
              <a:t>A "síndrome de início" é passageira, mas pode influenciar a adesão.</a:t>
            </a:r>
          </a:p>
          <a:p>
            <a:pPr marL="365760" lvl="1" indent="-365760">
              <a:lnSpc>
                <a:spcPts val="2600"/>
              </a:lnSpc>
              <a:spcBef>
                <a:spcPts val="1500"/>
              </a:spcBef>
              <a:spcAft>
                <a:spcPts val="0"/>
              </a:spcAft>
              <a:buFont typeface="Arial" panose="020B0604020202020204" pitchFamily="34" charset="0"/>
              <a:buChar char="•"/>
            </a:pPr>
            <a:r>
              <a:rPr lang="pt-BR" sz="2600" spc="-40" dirty="0">
                <a:solidFill>
                  <a:schemeClr val="tx1"/>
                </a:solidFill>
              </a:rPr>
              <a:t>Os efeitos colaterais entre os usuários da PrEP atingiram o pico no primeiro mês e os sintomas foram resolvidos no terceiro mês.</a:t>
            </a:r>
          </a:p>
          <a:p>
            <a:pPr marL="365760" lvl="1" indent="-365760">
              <a:lnSpc>
                <a:spcPts val="2600"/>
              </a:lnSpc>
              <a:spcBef>
                <a:spcPts val="1500"/>
              </a:spcBef>
              <a:spcAft>
                <a:spcPts val="0"/>
              </a:spcAft>
              <a:buFont typeface="Arial" panose="020B0604020202020204" pitchFamily="34" charset="0"/>
              <a:buChar char="•"/>
            </a:pPr>
            <a:r>
              <a:rPr lang="pt-BR" sz="2600" spc="-40" dirty="0">
                <a:solidFill>
                  <a:schemeClr val="tx1"/>
                </a:solidFill>
              </a:rPr>
              <a:t>O aconselhamento de adesão deve se concentrar na natureza passageira da síndrome de início.</a:t>
            </a:r>
          </a:p>
          <a:p>
            <a:endParaRPr lang="pt-BR" sz="1800" dirty="0">
              <a:solidFill>
                <a:schemeClr val="tx1"/>
              </a:solidFill>
            </a:endParaRPr>
          </a:p>
          <a:p>
            <a:endParaRPr lang="pt-BR" sz="1800" dirty="0"/>
          </a:p>
        </p:txBody>
      </p:sp>
      <p:sp>
        <p:nvSpPr>
          <p:cNvPr id="8"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42</a:t>
            </a:fld>
            <a:endParaRPr lang="pt-BR" dirty="0"/>
          </a:p>
        </p:txBody>
      </p:sp>
    </p:spTree>
    <p:extLst>
      <p:ext uri="{BB962C8B-B14F-4D97-AF65-F5344CB8AC3E}">
        <p14:creationId xmlns:p14="http://schemas.microsoft.com/office/powerpoint/2010/main" val="24228498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069"/>
            <a:ext cx="8321040" cy="858838"/>
          </a:xfrm>
        </p:spPr>
        <p:txBody>
          <a:bodyPr>
            <a:noAutofit/>
          </a:bodyPr>
          <a:lstStyle/>
          <a:p>
            <a:r>
              <a:rPr lang="pt-BR" sz="4200" dirty="0"/>
              <a:t>Os usuários da PrEP se engajarão em mais comportamentos de risco? </a:t>
            </a:r>
          </a:p>
        </p:txBody>
      </p:sp>
      <p:sp>
        <p:nvSpPr>
          <p:cNvPr id="3" name="Content Placeholder 2"/>
          <p:cNvSpPr>
            <a:spLocks noGrp="1"/>
          </p:cNvSpPr>
          <p:nvPr>
            <p:ph sz="quarter" idx="10"/>
          </p:nvPr>
        </p:nvSpPr>
        <p:spPr>
          <a:xfrm>
            <a:off x="457200" y="1491404"/>
            <a:ext cx="8412480" cy="4889500"/>
          </a:xfrm>
        </p:spPr>
        <p:txBody>
          <a:bodyPr>
            <a:normAutofit/>
          </a:bodyPr>
          <a:lstStyle/>
          <a:p>
            <a:pPr indent="0" algn="ctr">
              <a:buNone/>
            </a:pPr>
            <a:r>
              <a:rPr lang="pt-BR" sz="2400" b="1" spc="-40" dirty="0">
                <a:solidFill>
                  <a:schemeClr val="tx1"/>
                </a:solidFill>
              </a:rPr>
              <a:t>A PrEP incentivará as pessoas a usar menos preservativos ou a ter mais parceiros sexuais (ou seja, "compensação de risco")?</a:t>
            </a:r>
          </a:p>
          <a:p>
            <a:pPr marL="365760" lvl="1" indent="-365760">
              <a:lnSpc>
                <a:spcPts val="2600"/>
              </a:lnSpc>
              <a:spcBef>
                <a:spcPts val="1800"/>
              </a:spcBef>
              <a:spcAft>
                <a:spcPts val="0"/>
              </a:spcAft>
              <a:buFont typeface="Arial" panose="020B0604020202020204" pitchFamily="34" charset="0"/>
              <a:buChar char="•"/>
            </a:pPr>
            <a:r>
              <a:rPr lang="pt-BR" sz="2400" i="1" spc="-40" dirty="0">
                <a:solidFill>
                  <a:schemeClr val="tx1"/>
                </a:solidFill>
              </a:rPr>
              <a:t>Não</a:t>
            </a:r>
            <a:r>
              <a:rPr lang="pt-BR" sz="2400" spc="-40" dirty="0">
                <a:solidFill>
                  <a:schemeClr val="tx1"/>
                </a:solidFill>
              </a:rPr>
              <a:t> houve evidências disso em ensaios clínicos, em que os participantes receberam aconselhamento, triagem e acesso  regular a preservativos e lubrificantes.</a:t>
            </a:r>
          </a:p>
          <a:p>
            <a:pPr marL="365760" lvl="1" indent="-365760">
              <a:lnSpc>
                <a:spcPts val="2600"/>
              </a:lnSpc>
              <a:spcBef>
                <a:spcPts val="1800"/>
              </a:spcBef>
              <a:spcAft>
                <a:spcPts val="0"/>
              </a:spcAft>
              <a:buFont typeface="Arial" panose="020B0604020202020204" pitchFamily="34" charset="0"/>
              <a:buChar char="•"/>
            </a:pPr>
            <a:r>
              <a:rPr lang="pt-BR" sz="2400" spc="-40" dirty="0">
                <a:solidFill>
                  <a:schemeClr val="tx1"/>
                </a:solidFill>
              </a:rPr>
              <a:t>Evidências da implementação da PrEP no mundo real mostram quedas no uso autorrelatado de preservativos e aumentos nos diagnósticos de </a:t>
            </a:r>
            <a:r>
              <a:rPr lang="pt-BR" sz="2400" spc="-40" dirty="0" err="1" smtClean="0">
                <a:solidFill>
                  <a:schemeClr val="tx1"/>
                </a:solidFill>
              </a:rPr>
              <a:t>IST</a:t>
            </a:r>
            <a:r>
              <a:rPr lang="pt-BR" sz="2400" spc="-40" dirty="0" smtClean="0">
                <a:solidFill>
                  <a:schemeClr val="tx1"/>
                </a:solidFill>
              </a:rPr>
              <a:t> </a:t>
            </a:r>
            <a:r>
              <a:rPr lang="pt-BR" sz="2400" spc="-40" dirty="0">
                <a:solidFill>
                  <a:schemeClr val="tx1"/>
                </a:solidFill>
              </a:rPr>
              <a:t>entre alguns usuários da PrEP.</a:t>
            </a:r>
          </a:p>
          <a:p>
            <a:pPr marL="365760" lvl="1" indent="-365760">
              <a:lnSpc>
                <a:spcPts val="2600"/>
              </a:lnSpc>
              <a:spcBef>
                <a:spcPts val="1800"/>
              </a:spcBef>
              <a:spcAft>
                <a:spcPts val="0"/>
              </a:spcAft>
              <a:buFont typeface="Arial" panose="020B0604020202020204" pitchFamily="34" charset="0"/>
              <a:buChar char="•"/>
            </a:pPr>
            <a:r>
              <a:rPr lang="pt-BR" sz="2400" spc="-40" dirty="0">
                <a:solidFill>
                  <a:schemeClr val="tx1"/>
                </a:solidFill>
              </a:rPr>
              <a:t>A prevenção combinada deve incluir aconselhamento de qualidade e acesso a preservativos e lubrificantes.</a:t>
            </a:r>
          </a:p>
          <a:p>
            <a:pPr lvl="1"/>
            <a:endParaRPr lang="pt-BR" baseline="30000" dirty="0">
              <a:solidFill>
                <a:srgbClr val="1D1DFF"/>
              </a:solidFill>
            </a:endParaRPr>
          </a:p>
        </p:txBody>
      </p:sp>
      <p:sp>
        <p:nvSpPr>
          <p:cNvPr id="7"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43</a:t>
            </a:fld>
            <a:endParaRPr lang="pt-BR" dirty="0"/>
          </a:p>
        </p:txBody>
      </p:sp>
    </p:spTree>
    <p:extLst>
      <p:ext uri="{BB962C8B-B14F-4D97-AF65-F5344CB8AC3E}">
        <p14:creationId xmlns:p14="http://schemas.microsoft.com/office/powerpoint/2010/main" val="2033816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207"/>
            <a:ext cx="8321040" cy="858838"/>
          </a:xfrm>
        </p:spPr>
        <p:txBody>
          <a:bodyPr>
            <a:noAutofit/>
          </a:bodyPr>
          <a:lstStyle/>
          <a:p>
            <a:r>
              <a:rPr lang="pt-BR" sz="4200" dirty="0"/>
              <a:t>A PrEP vai levar a maior resistência aos medicamentos para o HIV?</a:t>
            </a:r>
          </a:p>
        </p:txBody>
      </p:sp>
      <p:sp>
        <p:nvSpPr>
          <p:cNvPr id="3" name="Content Placeholder 2"/>
          <p:cNvSpPr>
            <a:spLocks noGrp="1"/>
          </p:cNvSpPr>
          <p:nvPr>
            <p:ph sz="quarter" idx="10"/>
          </p:nvPr>
        </p:nvSpPr>
        <p:spPr>
          <a:xfrm>
            <a:off x="469557" y="1614117"/>
            <a:ext cx="8412480" cy="4889500"/>
          </a:xfrm>
        </p:spPr>
        <p:txBody>
          <a:bodyPr>
            <a:normAutofit fontScale="85000" lnSpcReduction="10000"/>
          </a:bodyPr>
          <a:lstStyle/>
          <a:p>
            <a:pPr marL="365760" indent="-365760">
              <a:lnSpc>
                <a:spcPts val="2600"/>
              </a:lnSpc>
              <a:spcBef>
                <a:spcPts val="1800"/>
              </a:spcBef>
              <a:spcAft>
                <a:spcPts val="0"/>
              </a:spcAft>
            </a:pPr>
            <a:r>
              <a:rPr lang="pt-BR" sz="2400" spc="-40" dirty="0">
                <a:solidFill>
                  <a:schemeClr val="tx1"/>
                </a:solidFill>
              </a:rPr>
              <a:t>A resistência </a:t>
            </a:r>
            <a:r>
              <a:rPr lang="pt-BR" sz="2400" spc="-40" dirty="0" smtClean="0">
                <a:solidFill>
                  <a:schemeClr val="tx1"/>
                </a:solidFill>
              </a:rPr>
              <a:t>medicamentos  em </a:t>
            </a:r>
            <a:r>
              <a:rPr lang="pt-BR" sz="2400" spc="-40" dirty="0">
                <a:solidFill>
                  <a:schemeClr val="tx1"/>
                </a:solidFill>
              </a:rPr>
              <a:t>usuários da PrEP foi </a:t>
            </a:r>
            <a:r>
              <a:rPr lang="pt-BR" sz="2400" b="1" spc="-40" dirty="0">
                <a:solidFill>
                  <a:schemeClr val="tx1"/>
                </a:solidFill>
              </a:rPr>
              <a:t>rara</a:t>
            </a:r>
            <a:r>
              <a:rPr lang="pt-BR" dirty="0"/>
              <a:t> </a:t>
            </a:r>
            <a:r>
              <a:rPr lang="pt-BR" sz="2400" b="1" spc="-40" dirty="0">
                <a:solidFill>
                  <a:schemeClr val="tx1"/>
                </a:solidFill>
              </a:rPr>
              <a:t>em ensaios clínicos</a:t>
            </a:r>
            <a:r>
              <a:rPr lang="pt-BR" sz="2400" spc="-40" dirty="0">
                <a:solidFill>
                  <a:schemeClr val="tx1"/>
                </a:solidFill>
              </a:rPr>
              <a:t>.</a:t>
            </a:r>
          </a:p>
          <a:p>
            <a:pPr marL="365760" lvl="1" indent="-365760">
              <a:lnSpc>
                <a:spcPts val="2600"/>
              </a:lnSpc>
              <a:spcBef>
                <a:spcPts val="1800"/>
              </a:spcBef>
              <a:spcAft>
                <a:spcPts val="0"/>
              </a:spcAft>
              <a:buFont typeface="Arial" panose="020B0604020202020204" pitchFamily="34" charset="0"/>
              <a:buChar char="•"/>
            </a:pPr>
            <a:r>
              <a:rPr lang="pt-BR" sz="2400" spc="-40" dirty="0">
                <a:solidFill>
                  <a:schemeClr val="tx1"/>
                </a:solidFill>
              </a:rPr>
              <a:t>A </a:t>
            </a:r>
            <a:r>
              <a:rPr lang="pt-BR" sz="2400" spc="-40" dirty="0" smtClean="0">
                <a:solidFill>
                  <a:schemeClr val="tx1"/>
                </a:solidFill>
              </a:rPr>
              <a:t>resistência ocorreu </a:t>
            </a:r>
            <a:r>
              <a:rPr lang="pt-BR" sz="2400" spc="-40" dirty="0">
                <a:solidFill>
                  <a:schemeClr val="tx1"/>
                </a:solidFill>
              </a:rPr>
              <a:t>principalmente nos casos em que a pessoa não </a:t>
            </a:r>
            <a:r>
              <a:rPr lang="pt-BR" sz="2400" b="1" spc="-40" dirty="0">
                <a:solidFill>
                  <a:schemeClr val="tx1"/>
                </a:solidFill>
              </a:rPr>
              <a:t>tinha a infecção pelo HIV diagnosticada ao iniciar a PrEP</a:t>
            </a:r>
            <a:r>
              <a:rPr lang="pt-BR" sz="2400" spc="-40" dirty="0">
                <a:solidFill>
                  <a:schemeClr val="tx1"/>
                </a:solidFill>
              </a:rPr>
              <a:t>.</a:t>
            </a:r>
          </a:p>
          <a:p>
            <a:pPr marL="365760" indent="-365760">
              <a:lnSpc>
                <a:spcPts val="2600"/>
              </a:lnSpc>
              <a:spcBef>
                <a:spcPts val="1800"/>
              </a:spcBef>
              <a:spcAft>
                <a:spcPts val="0"/>
              </a:spcAft>
            </a:pPr>
            <a:r>
              <a:rPr lang="pt-BR" sz="2400" spc="-40" dirty="0">
                <a:solidFill>
                  <a:schemeClr val="tx1"/>
                </a:solidFill>
              </a:rPr>
              <a:t>A </a:t>
            </a:r>
            <a:r>
              <a:rPr lang="pt-BR" sz="2400" spc="-40" dirty="0" smtClean="0">
                <a:solidFill>
                  <a:schemeClr val="tx1"/>
                </a:solidFill>
              </a:rPr>
              <a:t>resistência </a:t>
            </a:r>
            <a:r>
              <a:rPr lang="pt-BR" sz="2400" b="1" spc="-40" dirty="0" smtClean="0">
                <a:solidFill>
                  <a:schemeClr val="tx1"/>
                </a:solidFill>
              </a:rPr>
              <a:t>não </a:t>
            </a:r>
            <a:r>
              <a:rPr lang="pt-BR" sz="2400" b="1" spc="-40" dirty="0">
                <a:solidFill>
                  <a:schemeClr val="tx1"/>
                </a:solidFill>
              </a:rPr>
              <a:t>ocorrerá quando a adesão à PrEP for alta </a:t>
            </a:r>
            <a:r>
              <a:rPr lang="pt-BR" sz="2400" spc="-40" dirty="0">
                <a:solidFill>
                  <a:schemeClr val="tx1"/>
                </a:solidFill>
              </a:rPr>
              <a:t>e a soroconversão do HIV não ocorrer.</a:t>
            </a:r>
          </a:p>
          <a:p>
            <a:pPr marL="365760" indent="-365760">
              <a:lnSpc>
                <a:spcPts val="2600"/>
              </a:lnSpc>
              <a:spcBef>
                <a:spcPts val="1800"/>
              </a:spcBef>
              <a:spcAft>
                <a:spcPts val="0"/>
              </a:spcAft>
            </a:pPr>
            <a:r>
              <a:rPr lang="pt-BR" sz="2400" spc="-40" dirty="0">
                <a:solidFill>
                  <a:schemeClr val="tx1"/>
                </a:solidFill>
              </a:rPr>
              <a:t>Pode haver </a:t>
            </a:r>
            <a:r>
              <a:rPr lang="pt-BR" sz="2400" b="1" spc="-40" dirty="0">
                <a:solidFill>
                  <a:schemeClr val="tx1"/>
                </a:solidFill>
              </a:rPr>
              <a:t>risco de </a:t>
            </a:r>
            <a:r>
              <a:rPr lang="pt-BR" sz="2400" b="1" spc="-40" dirty="0" smtClean="0">
                <a:solidFill>
                  <a:schemeClr val="tx1"/>
                </a:solidFill>
              </a:rPr>
              <a:t>resistência</a:t>
            </a:r>
            <a:r>
              <a:rPr lang="pt-BR" sz="2400" spc="-40" dirty="0" smtClean="0">
                <a:solidFill>
                  <a:schemeClr val="tx1"/>
                </a:solidFill>
              </a:rPr>
              <a:t> </a:t>
            </a:r>
            <a:r>
              <a:rPr lang="pt-BR" sz="2400" b="1" spc="-40" dirty="0" smtClean="0">
                <a:solidFill>
                  <a:schemeClr val="tx1"/>
                </a:solidFill>
              </a:rPr>
              <a:t>se </a:t>
            </a:r>
            <a:r>
              <a:rPr lang="pt-BR" sz="2400" b="1" spc="-40" dirty="0">
                <a:solidFill>
                  <a:schemeClr val="tx1"/>
                </a:solidFill>
              </a:rPr>
              <a:t>a adesão for sub-ótima </a:t>
            </a:r>
            <a:r>
              <a:rPr lang="pt-BR" sz="2400" spc="-40" dirty="0">
                <a:solidFill>
                  <a:schemeClr val="tx1"/>
                </a:solidFill>
              </a:rPr>
              <a:t>e a infecção por HIV ocorrer enquanto a pessoa estiver tomando a PrEP.</a:t>
            </a:r>
          </a:p>
          <a:p>
            <a:pPr marL="365760" indent="-365760">
              <a:lnSpc>
                <a:spcPts val="2600"/>
              </a:lnSpc>
              <a:spcBef>
                <a:spcPts val="1800"/>
              </a:spcBef>
              <a:spcAft>
                <a:spcPts val="0"/>
              </a:spcAft>
            </a:pPr>
            <a:r>
              <a:rPr lang="pt-BR" sz="2400" spc="-40" dirty="0">
                <a:solidFill>
                  <a:schemeClr val="tx1"/>
                </a:solidFill>
              </a:rPr>
              <a:t>A adesão </a:t>
            </a:r>
            <a:r>
              <a:rPr lang="pt-BR" sz="2400" b="1" spc="-40" dirty="0">
                <a:solidFill>
                  <a:schemeClr val="tx1"/>
                </a:solidFill>
              </a:rPr>
              <a:t>ótima à PrEP é crucial</a:t>
            </a:r>
            <a:r>
              <a:rPr lang="pt-BR" sz="2400" spc="-40" dirty="0">
                <a:solidFill>
                  <a:schemeClr val="tx1"/>
                </a:solidFill>
              </a:rPr>
              <a:t>. </a:t>
            </a:r>
          </a:p>
          <a:p>
            <a:pPr marL="365760" lvl="1" indent="-365760">
              <a:lnSpc>
                <a:spcPts val="2600"/>
              </a:lnSpc>
              <a:spcBef>
                <a:spcPts val="1800"/>
              </a:spcBef>
              <a:spcAft>
                <a:spcPts val="0"/>
              </a:spcAft>
              <a:buFont typeface="Arial" panose="020B0604020202020204" pitchFamily="34" charset="0"/>
              <a:buChar char="•"/>
            </a:pPr>
            <a:r>
              <a:rPr lang="pt-BR" sz="2400" b="1" spc="-40" dirty="0">
                <a:solidFill>
                  <a:schemeClr val="tx1"/>
                </a:solidFill>
              </a:rPr>
              <a:t>Os profissionais de saúde devem apoiar e monitorar a adesão </a:t>
            </a:r>
            <a:r>
              <a:rPr lang="pt-BR" sz="2400" spc="-40" dirty="0">
                <a:solidFill>
                  <a:schemeClr val="tx1"/>
                </a:solidFill>
              </a:rPr>
              <a:t>e ensinar os usuários da PrEP a reconhecer os sinais e sintomas de </a:t>
            </a:r>
            <a:r>
              <a:rPr lang="pt-BR" sz="2400" spc="-40" dirty="0" err="1" smtClean="0">
                <a:solidFill>
                  <a:schemeClr val="tx1"/>
                </a:solidFill>
              </a:rPr>
              <a:t>IAH</a:t>
            </a:r>
            <a:r>
              <a:rPr lang="pt-BR" sz="2400" spc="-40" dirty="0" smtClean="0">
                <a:solidFill>
                  <a:schemeClr val="tx1"/>
                </a:solidFill>
              </a:rPr>
              <a:t> (Infecção Aguda pelo HIV).  </a:t>
            </a:r>
            <a:endParaRPr lang="pt-BR" sz="2400" spc="-40" dirty="0">
              <a:solidFill>
                <a:schemeClr val="tx1"/>
              </a:solidFill>
            </a:endParaRP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44</a:t>
            </a:fld>
            <a:endParaRPr lang="pt-BR" dirty="0"/>
          </a:p>
        </p:txBody>
      </p:sp>
    </p:spTree>
    <p:extLst>
      <p:ext uri="{BB962C8B-B14F-4D97-AF65-F5344CB8AC3E}">
        <p14:creationId xmlns:p14="http://schemas.microsoft.com/office/powerpoint/2010/main" val="42472971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939114" y="1859485"/>
            <a:ext cx="7793406" cy="4438650"/>
          </a:xfrm>
        </p:spPr>
        <p:txBody>
          <a:bodyPr/>
          <a:lstStyle/>
          <a:p>
            <a:pPr marL="342900" indent="-342900" defTabSz="914400">
              <a:lnSpc>
                <a:spcPct val="110000"/>
              </a:lnSpc>
            </a:pPr>
            <a:r>
              <a:rPr lang="pt-BR" spc="-100" dirty="0">
                <a:solidFill>
                  <a:schemeClr val="tx1"/>
                </a:solidFill>
              </a:rPr>
              <a:t>A PrEP protege contra outras </a:t>
            </a:r>
            <a:r>
              <a:rPr lang="pt-BR" spc="-100" dirty="0" smtClean="0">
                <a:solidFill>
                  <a:schemeClr val="tx1"/>
                </a:solidFill>
              </a:rPr>
              <a:t>ISTs</a:t>
            </a:r>
            <a:r>
              <a:rPr lang="pt-BR" spc="-100" dirty="0">
                <a:solidFill>
                  <a:schemeClr val="tx1"/>
                </a:solidFill>
              </a:rPr>
              <a:t>?</a:t>
            </a:r>
          </a:p>
          <a:p>
            <a:pPr marL="342900" indent="-342900" defTabSz="914400">
              <a:lnSpc>
                <a:spcPct val="110000"/>
              </a:lnSpc>
            </a:pPr>
            <a:r>
              <a:rPr lang="pt-BR" spc="-100" dirty="0">
                <a:solidFill>
                  <a:schemeClr val="tx1"/>
                </a:solidFill>
              </a:rPr>
              <a:t>O que as pessoas podem fazer para se protegerem contra </a:t>
            </a:r>
            <a:r>
              <a:rPr lang="pt-BR" spc="-100" dirty="0" smtClean="0">
                <a:solidFill>
                  <a:schemeClr val="tx1"/>
                </a:solidFill>
              </a:rPr>
              <a:t>ISTs </a:t>
            </a:r>
            <a:r>
              <a:rPr lang="pt-BR" spc="-100" dirty="0">
                <a:solidFill>
                  <a:schemeClr val="tx1"/>
                </a:solidFill>
              </a:rPr>
              <a:t>enquanto estão tomando PrEP?</a:t>
            </a:r>
          </a:p>
          <a:p>
            <a:pPr marL="342900" indent="-342900" defTabSz="914400">
              <a:lnSpc>
                <a:spcPct val="110000"/>
              </a:lnSpc>
            </a:pPr>
            <a:r>
              <a:rPr lang="pt-BR" spc="-100" dirty="0">
                <a:solidFill>
                  <a:schemeClr val="tx1"/>
                </a:solidFill>
              </a:rPr>
              <a:t>O que deve incluir o pacote de serviços de prevenção?</a:t>
            </a:r>
          </a:p>
        </p:txBody>
      </p:sp>
      <p:sp>
        <p:nvSpPr>
          <p:cNvPr id="2" name="Title 1"/>
          <p:cNvSpPr>
            <a:spLocks noGrp="1"/>
          </p:cNvSpPr>
          <p:nvPr>
            <p:ph type="title"/>
          </p:nvPr>
        </p:nvSpPr>
        <p:spPr>
          <a:xfrm>
            <a:off x="457200" y="209580"/>
            <a:ext cx="8321040" cy="858838"/>
          </a:xfrm>
        </p:spPr>
        <p:txBody>
          <a:bodyPr>
            <a:normAutofit/>
          </a:bodyPr>
          <a:lstStyle/>
          <a:p>
            <a:r>
              <a:rPr lang="pt-BR" sz="4200" dirty="0"/>
              <a:t>Perguntas</a:t>
            </a:r>
          </a:p>
        </p:txBody>
      </p:sp>
      <p:sp>
        <p:nvSpPr>
          <p:cNvPr id="7"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45</a:t>
            </a:fld>
            <a:endParaRPr lang="pt-BR" dirty="0"/>
          </a:p>
        </p:txBody>
      </p:sp>
      <p:pic>
        <p:nvPicPr>
          <p:cNvPr id="6" name="Picture 14" descr="Image result for question icon">
            <a:extLst>
              <a:ext uri="{FF2B5EF4-FFF2-40B4-BE49-F238E27FC236}">
                <a16:creationId xmlns:a16="http://schemas.microsoft.com/office/drawing/2014/main" xmlns="" id="{CD1F2737-56E2-4CCD-802A-1B65C174CB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8951" y="1612477"/>
            <a:ext cx="1581912" cy="170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492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129"/>
            <a:ext cx="8321040" cy="858838"/>
          </a:xfrm>
        </p:spPr>
        <p:txBody>
          <a:bodyPr>
            <a:noAutofit/>
          </a:bodyPr>
          <a:lstStyle/>
          <a:p>
            <a:pPr>
              <a:lnSpc>
                <a:spcPts val="5000"/>
              </a:lnSpc>
            </a:pPr>
            <a:r>
              <a:rPr lang="pt-BR" sz="4200" dirty="0"/>
              <a:t>A PrEP protege contra outras </a:t>
            </a:r>
            <a:r>
              <a:rPr lang="pt-BR" sz="4200" dirty="0" smtClean="0"/>
              <a:t>ISTs</a:t>
            </a:r>
            <a:r>
              <a:rPr lang="pt-BR" sz="4200" dirty="0"/>
              <a:t>?</a:t>
            </a:r>
          </a:p>
        </p:txBody>
      </p:sp>
      <p:sp>
        <p:nvSpPr>
          <p:cNvPr id="3" name="Content Placeholder 2"/>
          <p:cNvSpPr>
            <a:spLocks noGrp="1"/>
          </p:cNvSpPr>
          <p:nvPr>
            <p:ph sz="quarter" idx="10"/>
          </p:nvPr>
        </p:nvSpPr>
        <p:spPr>
          <a:xfrm>
            <a:off x="469557" y="1622984"/>
            <a:ext cx="8412480" cy="5133975"/>
          </a:xfrm>
        </p:spPr>
        <p:txBody>
          <a:bodyPr>
            <a:normAutofit/>
          </a:bodyPr>
          <a:lstStyle/>
          <a:p>
            <a:pPr marL="365760" indent="-365760">
              <a:lnSpc>
                <a:spcPts val="2600"/>
              </a:lnSpc>
              <a:spcBef>
                <a:spcPts val="1800"/>
              </a:spcBef>
            </a:pPr>
            <a:r>
              <a:rPr lang="pt-BR" sz="2400" spc="-40" dirty="0">
                <a:solidFill>
                  <a:schemeClr val="tx1"/>
                </a:solidFill>
              </a:rPr>
              <a:t>A PrEP </a:t>
            </a:r>
            <a:r>
              <a:rPr lang="pt-BR" sz="2400" i="1" spc="-40" dirty="0">
                <a:solidFill>
                  <a:schemeClr val="tx1"/>
                </a:solidFill>
              </a:rPr>
              <a:t>não</a:t>
            </a:r>
            <a:r>
              <a:rPr lang="pt-BR" sz="2400" spc="-40" dirty="0">
                <a:solidFill>
                  <a:schemeClr val="tx1"/>
                </a:solidFill>
              </a:rPr>
              <a:t> protege contra sífilis, gonorreia, clamídia ou vírus do papiloma humano (HPV).</a:t>
            </a:r>
          </a:p>
          <a:p>
            <a:pPr marL="365760" indent="-365760">
              <a:lnSpc>
                <a:spcPts val="2600"/>
              </a:lnSpc>
              <a:spcBef>
                <a:spcPts val="1800"/>
              </a:spcBef>
            </a:pPr>
            <a:r>
              <a:rPr lang="pt-BR" sz="2400" spc="-40" dirty="0">
                <a:solidFill>
                  <a:schemeClr val="tx1"/>
                </a:solidFill>
              </a:rPr>
              <a:t>Apenas preservativos protegem contra I</a:t>
            </a:r>
            <a:r>
              <a:rPr lang="pt-BR" sz="2400" spc="-40" dirty="0" smtClean="0">
                <a:solidFill>
                  <a:schemeClr val="tx1"/>
                </a:solidFill>
              </a:rPr>
              <a:t>STs </a:t>
            </a:r>
            <a:r>
              <a:rPr lang="pt-BR" sz="2400" spc="-40" dirty="0">
                <a:solidFill>
                  <a:schemeClr val="tx1"/>
                </a:solidFill>
              </a:rPr>
              <a:t>e gravidez.</a:t>
            </a:r>
          </a:p>
          <a:p>
            <a:pPr marL="365760" indent="-365760">
              <a:lnSpc>
                <a:spcPts val="2600"/>
              </a:lnSpc>
              <a:spcBef>
                <a:spcPts val="1800"/>
              </a:spcBef>
            </a:pPr>
            <a:r>
              <a:rPr lang="pt-BR" sz="2400" spc="-40" dirty="0">
                <a:solidFill>
                  <a:schemeClr val="tx1"/>
                </a:solidFill>
              </a:rPr>
              <a:t>A PrEP protege contra o HIV. </a:t>
            </a:r>
          </a:p>
          <a:p>
            <a:pPr marL="365760" indent="-365760">
              <a:lnSpc>
                <a:spcPts val="2600"/>
              </a:lnSpc>
              <a:spcBef>
                <a:spcPts val="1800"/>
              </a:spcBef>
            </a:pPr>
            <a:r>
              <a:rPr lang="pt-BR" sz="2400" spc="-40" dirty="0">
                <a:solidFill>
                  <a:schemeClr val="tx1"/>
                </a:solidFill>
              </a:rPr>
              <a:t>A PrEP também oferece proteção modesta contra o vírus herpes simplex tipo 2 em populações heterossexuais.</a:t>
            </a:r>
            <a:r>
              <a:rPr lang="pt-BR" dirty="0">
                <a:solidFill>
                  <a:schemeClr val="tx1"/>
                </a:solidFill>
              </a:rPr>
              <a:t> </a:t>
            </a:r>
          </a:p>
          <a:p>
            <a:pPr marL="365760" indent="-365760">
              <a:lnSpc>
                <a:spcPts val="2600"/>
              </a:lnSpc>
              <a:spcBef>
                <a:spcPts val="1800"/>
              </a:spcBef>
            </a:pPr>
            <a:r>
              <a:rPr lang="pt-BR" sz="2400" spc="-40" dirty="0">
                <a:solidFill>
                  <a:schemeClr val="tx1"/>
                </a:solidFill>
              </a:rPr>
              <a:t>A PrEP deve ser fornecida dentro de um pacote de serviços de prevenção, incluindo</a:t>
            </a:r>
            <a:r>
              <a:rPr lang="pt-BR" dirty="0">
                <a:solidFill>
                  <a:schemeClr val="tx1"/>
                </a:solidFill>
              </a:rPr>
              <a:t> </a:t>
            </a:r>
            <a:r>
              <a:rPr lang="pt-BR" sz="2400" spc="-40" dirty="0">
                <a:solidFill>
                  <a:schemeClr val="tx1"/>
                </a:solidFill>
              </a:rPr>
              <a:t>triagem e tratamento de I</a:t>
            </a:r>
            <a:r>
              <a:rPr lang="pt-BR" sz="2400" spc="-40" dirty="0" smtClean="0">
                <a:solidFill>
                  <a:schemeClr val="tx1"/>
                </a:solidFill>
              </a:rPr>
              <a:t>STs</a:t>
            </a:r>
            <a:r>
              <a:rPr lang="pt-BR" sz="2400" spc="-40" dirty="0">
                <a:solidFill>
                  <a:schemeClr val="tx1"/>
                </a:solidFill>
              </a:rPr>
              <a:t>, aconselhamento sobre redução de risco, preservativos e contraceptivos.</a:t>
            </a:r>
          </a:p>
          <a:p>
            <a:pPr marL="0" indent="0">
              <a:buNone/>
            </a:pPr>
            <a:endParaRPr lang="pt-BR" dirty="0"/>
          </a:p>
        </p:txBody>
      </p:sp>
      <p:sp>
        <p:nvSpPr>
          <p:cNvPr id="6"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46</a:t>
            </a:fld>
            <a:endParaRPr lang="pt-BR" dirty="0"/>
          </a:p>
        </p:txBody>
      </p:sp>
    </p:spTree>
    <p:extLst>
      <p:ext uri="{BB962C8B-B14F-4D97-AF65-F5344CB8AC3E}">
        <p14:creationId xmlns:p14="http://schemas.microsoft.com/office/powerpoint/2010/main" val="41952245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7299"/>
            <a:ext cx="9144000" cy="858838"/>
          </a:xfrm>
        </p:spPr>
        <p:txBody>
          <a:bodyPr>
            <a:noAutofit/>
          </a:bodyPr>
          <a:lstStyle/>
          <a:p>
            <a:pPr>
              <a:lnSpc>
                <a:spcPts val="5000"/>
              </a:lnSpc>
            </a:pPr>
            <a:r>
              <a:rPr lang="pt-BR" sz="3200" dirty="0"/>
              <a:t>Mensagens da consulta inicial de aconselhamento:</a:t>
            </a:r>
            <a:r>
              <a:rPr sz="3200" dirty="0"/>
              <a:t/>
            </a:r>
            <a:br>
              <a:rPr sz="3200" dirty="0"/>
            </a:br>
            <a:r>
              <a:rPr lang="pt-BR" sz="3200" dirty="0"/>
              <a:t>PrEP e uso de substâncias</a:t>
            </a:r>
          </a:p>
        </p:txBody>
      </p:sp>
      <p:sp>
        <p:nvSpPr>
          <p:cNvPr id="3" name="Content Placeholder 2"/>
          <p:cNvSpPr>
            <a:spLocks noGrp="1"/>
          </p:cNvSpPr>
          <p:nvPr>
            <p:ph sz="quarter" idx="10"/>
          </p:nvPr>
        </p:nvSpPr>
        <p:spPr>
          <a:xfrm>
            <a:off x="469557" y="1487178"/>
            <a:ext cx="8412480" cy="4889500"/>
          </a:xfrm>
        </p:spPr>
        <p:txBody>
          <a:bodyPr/>
          <a:lstStyle/>
          <a:p>
            <a:pPr marL="0" indent="0" algn="ctr">
              <a:spcBef>
                <a:spcPts val="0"/>
              </a:spcBef>
              <a:buNone/>
            </a:pPr>
            <a:r>
              <a:rPr lang="pt-BR" sz="2400" b="1" dirty="0">
                <a:solidFill>
                  <a:schemeClr val="tx1"/>
                </a:solidFill>
              </a:rPr>
              <a:t>A PrEP pode ser usada com drogas ou álcool?</a:t>
            </a:r>
          </a:p>
          <a:p>
            <a:pPr marL="365760" indent="-365760">
              <a:lnSpc>
                <a:spcPts val="2600"/>
              </a:lnSpc>
              <a:spcBef>
                <a:spcPts val="1200"/>
              </a:spcBef>
            </a:pPr>
            <a:r>
              <a:rPr lang="pt-BR" sz="2400" spc="-40" dirty="0">
                <a:solidFill>
                  <a:schemeClr val="tx1"/>
                </a:solidFill>
              </a:rPr>
              <a:t>Sim. O uso de drogas ou álcool não afetará a segurança ou a eficácia da </a:t>
            </a:r>
            <a:r>
              <a:rPr lang="pt-BR" sz="2400" spc="-40" dirty="0" err="1">
                <a:solidFill>
                  <a:schemeClr val="tx1"/>
                </a:solidFill>
              </a:rPr>
              <a:t>PrEP.</a:t>
            </a:r>
            <a:r>
              <a:rPr lang="pt-BR" sz="2400" spc="-40" dirty="0">
                <a:solidFill>
                  <a:schemeClr val="tx1"/>
                </a:solidFill>
              </a:rPr>
              <a:t> </a:t>
            </a:r>
          </a:p>
          <a:p>
            <a:pPr marL="365760" indent="-365760">
              <a:lnSpc>
                <a:spcPts val="2600"/>
              </a:lnSpc>
              <a:spcBef>
                <a:spcPts val="1200"/>
              </a:spcBef>
            </a:pPr>
            <a:r>
              <a:rPr lang="pt-BR" sz="2400" spc="-40" dirty="0">
                <a:solidFill>
                  <a:schemeClr val="tx1"/>
                </a:solidFill>
              </a:rPr>
              <a:t>No entanto, drogas e álcool podem fazer você esquecer de tomar os comprimidos da PrEP.</a:t>
            </a:r>
          </a:p>
          <a:p>
            <a:pPr marL="0" indent="0">
              <a:buNone/>
            </a:pPr>
            <a:endParaRPr lang="pt-BR" dirty="0"/>
          </a:p>
        </p:txBody>
      </p:sp>
    </p:spTree>
    <p:extLst>
      <p:ext uri="{BB962C8B-B14F-4D97-AF65-F5344CB8AC3E}">
        <p14:creationId xmlns:p14="http://schemas.microsoft.com/office/powerpoint/2010/main" val="4751001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1300" y="1328412"/>
            <a:ext cx="8902700" cy="5526088"/>
          </a:xfrm>
          <a:prstGeom prst="rect">
            <a:avLst/>
          </a:prstGeom>
          <a:solidFill>
            <a:srgbClr val="80B6E6">
              <a:alpha val="48000"/>
            </a:srgbClr>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chemeClr val="bg1"/>
              </a:solidFill>
            </a:endParaRPr>
          </a:p>
        </p:txBody>
      </p:sp>
      <p:sp>
        <p:nvSpPr>
          <p:cNvPr id="57345" name="Title 1"/>
          <p:cNvSpPr>
            <a:spLocks noGrp="1"/>
          </p:cNvSpPr>
          <p:nvPr>
            <p:ph type="title"/>
          </p:nvPr>
        </p:nvSpPr>
        <p:spPr>
          <a:xfrm>
            <a:off x="457200" y="287801"/>
            <a:ext cx="8229600" cy="858838"/>
          </a:xfrm>
        </p:spPr>
        <p:txBody>
          <a:bodyPr>
            <a:noAutofit/>
          </a:bodyPr>
          <a:lstStyle/>
          <a:p>
            <a:pPr eaLnBrk="1" hangingPunct="1">
              <a:lnSpc>
                <a:spcPct val="70000"/>
              </a:lnSpc>
            </a:pPr>
            <a:r>
              <a:rPr lang="pt-BR" sz="4200" dirty="0"/>
              <a:t>Resumo do Módulo 1</a:t>
            </a:r>
            <a:endParaRPr lang="pt-BR" sz="4200" dirty="0">
              <a:cs typeface="MS PGothic" pitchFamily="34" charset="-128"/>
            </a:endParaRPr>
          </a:p>
        </p:txBody>
      </p:sp>
      <p:sp>
        <p:nvSpPr>
          <p:cNvPr id="30723" name="Content Placeholder 2"/>
          <p:cNvSpPr>
            <a:spLocks noGrp="1"/>
          </p:cNvSpPr>
          <p:nvPr>
            <p:ph sz="quarter" idx="10"/>
          </p:nvPr>
        </p:nvSpPr>
        <p:spPr>
          <a:xfrm>
            <a:off x="464616" y="1478787"/>
            <a:ext cx="8412480" cy="4889500"/>
          </a:xfrm>
        </p:spPr>
        <p:txBody>
          <a:bodyPr>
            <a:noAutofit/>
          </a:bodyPr>
          <a:lstStyle/>
          <a:p>
            <a:pPr marL="0" indent="0" algn="ctr" eaLnBrk="1" hangingPunct="1">
              <a:spcBef>
                <a:spcPts val="1200"/>
              </a:spcBef>
              <a:spcAft>
                <a:spcPts val="0"/>
              </a:spcAft>
              <a:buNone/>
            </a:pPr>
            <a:r>
              <a:rPr lang="pt-BR" sz="2400" b="1" dirty="0">
                <a:solidFill>
                  <a:schemeClr val="tx1"/>
                </a:solidFill>
              </a:rPr>
              <a:t>O que sabemos sobre a PrEP</a:t>
            </a:r>
          </a:p>
          <a:p>
            <a:pPr marL="365760" indent="-365760" eaLnBrk="1" hangingPunct="1">
              <a:lnSpc>
                <a:spcPts val="2600"/>
              </a:lnSpc>
              <a:spcBef>
                <a:spcPts val="600"/>
              </a:spcBef>
              <a:spcAft>
                <a:spcPts val="0"/>
              </a:spcAft>
              <a:buFont typeface="Arial"/>
              <a:buChar char="•"/>
            </a:pPr>
            <a:r>
              <a:rPr lang="pt-BR" sz="2400" spc="-40" dirty="0">
                <a:solidFill>
                  <a:schemeClr val="tx1"/>
                </a:solidFill>
              </a:rPr>
              <a:t>A PrEP pode ser usada por pessoas HIV-negativas para </a:t>
            </a:r>
            <a:r>
              <a:rPr lang="pt-BR" sz="2400" i="1" spc="-40" dirty="0">
                <a:solidFill>
                  <a:schemeClr val="tx1"/>
                </a:solidFill>
              </a:rPr>
              <a:t>reduzir</a:t>
            </a:r>
            <a:r>
              <a:rPr lang="pt-BR" sz="2400" spc="-40" dirty="0">
                <a:solidFill>
                  <a:schemeClr val="tx1"/>
                </a:solidFill>
              </a:rPr>
              <a:t> o risco de aquisição do HIV.</a:t>
            </a:r>
          </a:p>
          <a:p>
            <a:pPr marL="365760" indent="-365760" eaLnBrk="1" hangingPunct="1">
              <a:lnSpc>
                <a:spcPts val="2600"/>
              </a:lnSpc>
              <a:spcBef>
                <a:spcPts val="1800"/>
              </a:spcBef>
              <a:spcAft>
                <a:spcPts val="0"/>
              </a:spcAft>
              <a:buFont typeface="Arial"/>
              <a:buChar char="•"/>
            </a:pPr>
            <a:r>
              <a:rPr lang="pt-BR" sz="2400" spc="-40" dirty="0">
                <a:solidFill>
                  <a:schemeClr val="tx1"/>
                </a:solidFill>
              </a:rPr>
              <a:t>A recomendação atual é de PrEP oral diária com regimes contendo TDF.  </a:t>
            </a:r>
          </a:p>
          <a:p>
            <a:pPr marL="365760" indent="-365760" eaLnBrk="1" hangingPunct="1">
              <a:lnSpc>
                <a:spcPts val="2600"/>
              </a:lnSpc>
              <a:spcBef>
                <a:spcPts val="1800"/>
              </a:spcBef>
              <a:spcAft>
                <a:spcPts val="0"/>
              </a:spcAft>
              <a:buFont typeface="Arial"/>
              <a:buChar char="•"/>
            </a:pPr>
            <a:r>
              <a:rPr lang="pt-BR" sz="2400" spc="-40" dirty="0">
                <a:solidFill>
                  <a:schemeClr val="tx1"/>
                </a:solidFill>
              </a:rPr>
              <a:t>A PrEP deve ser tomada como uma intervenção de prevenção </a:t>
            </a:r>
            <a:r>
              <a:rPr lang="pt-BR" sz="2400" i="1" spc="-40" dirty="0">
                <a:solidFill>
                  <a:schemeClr val="tx1"/>
                </a:solidFill>
              </a:rPr>
              <a:t>adicional</a:t>
            </a:r>
            <a:r>
              <a:rPr lang="pt-BR" sz="2400" spc="-40" dirty="0">
                <a:solidFill>
                  <a:schemeClr val="tx1"/>
                </a:solidFill>
              </a:rPr>
              <a:t>. </a:t>
            </a:r>
          </a:p>
          <a:p>
            <a:pPr marL="365760" indent="-365760">
              <a:lnSpc>
                <a:spcPts val="2600"/>
              </a:lnSpc>
              <a:spcBef>
                <a:spcPts val="1800"/>
              </a:spcBef>
              <a:spcAft>
                <a:spcPts val="0"/>
              </a:spcAft>
              <a:buFont typeface="Arial"/>
              <a:buChar char="•"/>
            </a:pPr>
            <a:r>
              <a:rPr lang="pt-BR" sz="2400" spc="-40" dirty="0">
                <a:solidFill>
                  <a:schemeClr val="tx1"/>
                </a:solidFill>
              </a:rPr>
              <a:t>A PrEP é </a:t>
            </a:r>
            <a:r>
              <a:rPr lang="pt-BR" sz="2400" i="1" spc="-40" dirty="0">
                <a:solidFill>
                  <a:schemeClr val="tx1"/>
                </a:solidFill>
              </a:rPr>
              <a:t>eficaz</a:t>
            </a:r>
            <a:r>
              <a:rPr lang="pt-BR" sz="2400" spc="-40" dirty="0">
                <a:solidFill>
                  <a:schemeClr val="tx1"/>
                </a:solidFill>
              </a:rPr>
              <a:t> se tomada de forma correta e consistente.</a:t>
            </a:r>
          </a:p>
          <a:p>
            <a:pPr marL="365760" indent="-365760">
              <a:lnSpc>
                <a:spcPts val="2600"/>
              </a:lnSpc>
              <a:spcBef>
                <a:spcPts val="1800"/>
              </a:spcBef>
              <a:spcAft>
                <a:spcPts val="0"/>
              </a:spcAft>
              <a:buFont typeface="Arial"/>
              <a:buChar char="•"/>
            </a:pPr>
            <a:r>
              <a:rPr lang="pt-BR" sz="2400" spc="-40" dirty="0">
                <a:solidFill>
                  <a:schemeClr val="tx1"/>
                </a:solidFill>
              </a:rPr>
              <a:t>A PrEP pode ser usada por populações em risco, incluindo homens e mulheres heterossexuais, HSH, PS, </a:t>
            </a:r>
            <a:r>
              <a:rPr lang="pt-BR" sz="2400" spc="-40" dirty="0" err="1" smtClean="0">
                <a:solidFill>
                  <a:schemeClr val="tx1"/>
                </a:solidFill>
              </a:rPr>
              <a:t>PUD</a:t>
            </a:r>
            <a:r>
              <a:rPr lang="pt-BR" sz="2400" spc="-40" dirty="0" smtClean="0">
                <a:solidFill>
                  <a:schemeClr val="tx1"/>
                </a:solidFill>
              </a:rPr>
              <a:t> </a:t>
            </a:r>
            <a:r>
              <a:rPr lang="pt-BR" sz="2400" spc="-40" dirty="0">
                <a:solidFill>
                  <a:schemeClr val="tx1"/>
                </a:solidFill>
              </a:rPr>
              <a:t>e mulheres transgênero, entre outros. </a:t>
            </a:r>
          </a:p>
          <a:p>
            <a:pPr marL="365760" indent="-365760">
              <a:lnSpc>
                <a:spcPts val="2600"/>
              </a:lnSpc>
              <a:spcBef>
                <a:spcPts val="1800"/>
              </a:spcBef>
              <a:spcAft>
                <a:spcPts val="0"/>
              </a:spcAft>
              <a:buFont typeface="Arial"/>
              <a:buChar char="•"/>
            </a:pPr>
            <a:r>
              <a:rPr lang="pt-BR" sz="2400" spc="-40" dirty="0">
                <a:solidFill>
                  <a:schemeClr val="tx1"/>
                </a:solidFill>
              </a:rPr>
              <a:t>A PrEP é </a:t>
            </a:r>
            <a:r>
              <a:rPr lang="pt-BR" sz="2400" i="1" spc="-40" dirty="0">
                <a:solidFill>
                  <a:schemeClr val="tx1"/>
                </a:solidFill>
              </a:rPr>
              <a:t>segura</a:t>
            </a:r>
            <a:r>
              <a:rPr lang="pt-BR" sz="2400" spc="-40" dirty="0">
                <a:solidFill>
                  <a:schemeClr val="tx1"/>
                </a:solidFill>
              </a:rPr>
              <a:t> e tem efeitos colaterais mínimos.</a:t>
            </a:r>
          </a:p>
        </p:txBody>
      </p:sp>
      <p:sp>
        <p:nvSpPr>
          <p:cNvPr id="6"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48</a:t>
            </a:fld>
            <a:endParaRPr lang="pt-BR" dirty="0"/>
          </a:p>
        </p:txBody>
      </p:sp>
    </p:spTree>
    <p:extLst>
      <p:ext uri="{BB962C8B-B14F-4D97-AF65-F5344CB8AC3E}">
        <p14:creationId xmlns:p14="http://schemas.microsoft.com/office/powerpoint/2010/main" val="29071646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806"/>
            <a:ext cx="8321040" cy="858838"/>
          </a:xfrm>
        </p:spPr>
        <p:txBody>
          <a:bodyPr>
            <a:normAutofit/>
          </a:bodyPr>
          <a:lstStyle/>
          <a:p>
            <a:r>
              <a:rPr lang="pt-BR" sz="4200" b="1" dirty="0">
                <a:solidFill>
                  <a:srgbClr val="FFFFFF"/>
                </a:solidFill>
              </a:rPr>
              <a:t>INTERVALO DA MANHÃ</a:t>
            </a:r>
          </a:p>
        </p:txBody>
      </p:sp>
      <p:pic>
        <p:nvPicPr>
          <p:cNvPr id="7" name="Picture 6" descr="clock_Artboard 14.png"/>
          <p:cNvPicPr>
            <a:picLocks noChangeAspect="1"/>
          </p:cNvPicPr>
          <p:nvPr/>
        </p:nvPicPr>
        <p:blipFill>
          <a:blip r:embed="rId3">
            <a:alphaModFix amt="60000"/>
            <a:extLst>
              <a:ext uri="{28A0092B-C50C-407E-A947-70E740481C1C}">
                <a14:useLocalDpi xmlns:a14="http://schemas.microsoft.com/office/drawing/2010/main" val="0"/>
              </a:ext>
            </a:extLst>
          </a:blip>
          <a:stretch>
            <a:fillRect/>
          </a:stretch>
        </p:blipFill>
        <p:spPr>
          <a:xfrm>
            <a:off x="2503029" y="2095834"/>
            <a:ext cx="4050792" cy="4057316"/>
          </a:xfrm>
          <a:prstGeom prst="rect">
            <a:avLst/>
          </a:prstGeom>
        </p:spPr>
      </p:pic>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49</a:t>
            </a:fld>
            <a:endParaRPr lang="pt-BR" dirty="0"/>
          </a:p>
        </p:txBody>
      </p:sp>
    </p:spTree>
    <p:extLst>
      <p:ext uri="{BB962C8B-B14F-4D97-AF65-F5344CB8AC3E}">
        <p14:creationId xmlns:p14="http://schemas.microsoft.com/office/powerpoint/2010/main" val="480332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5</a:t>
            </a:fld>
            <a:endParaRPr lang="pt-BR" dirty="0"/>
          </a:p>
        </p:txBody>
      </p:sp>
      <p:sp>
        <p:nvSpPr>
          <p:cNvPr id="8" name="TextBox 7"/>
          <p:cNvSpPr txBox="1"/>
          <p:nvPr/>
        </p:nvSpPr>
        <p:spPr>
          <a:xfrm>
            <a:off x="410936" y="261477"/>
            <a:ext cx="8582635" cy="738664"/>
          </a:xfrm>
          <a:prstGeom prst="rect">
            <a:avLst/>
          </a:prstGeom>
          <a:noFill/>
        </p:spPr>
        <p:txBody>
          <a:bodyPr wrap="square" rtlCol="0">
            <a:spAutoFit/>
          </a:bodyPr>
          <a:lstStyle/>
          <a:p>
            <a:pPr algn="ctr"/>
            <a:r>
              <a:rPr lang="pt-BR" sz="4200" b="1" dirty="0">
                <a:solidFill>
                  <a:schemeClr val="bg1"/>
                </a:solidFill>
                <a:latin typeface="Arial Narrow"/>
              </a:rPr>
              <a:t>Visão geral do treinamento</a:t>
            </a:r>
          </a:p>
        </p:txBody>
      </p:sp>
      <p:sp>
        <p:nvSpPr>
          <p:cNvPr id="9" name="Pentagon 8"/>
          <p:cNvSpPr/>
          <p:nvPr/>
        </p:nvSpPr>
        <p:spPr>
          <a:xfrm>
            <a:off x="1145627" y="1508234"/>
            <a:ext cx="4760651" cy="977462"/>
          </a:xfrm>
          <a:prstGeom prst="homePlat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entagon 9"/>
          <p:cNvSpPr/>
          <p:nvPr/>
        </p:nvSpPr>
        <p:spPr>
          <a:xfrm>
            <a:off x="1145626" y="2895600"/>
            <a:ext cx="5659821" cy="977462"/>
          </a:xfrm>
          <a:prstGeom prst="homePlate">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Pentagon 10"/>
          <p:cNvSpPr/>
          <p:nvPr/>
        </p:nvSpPr>
        <p:spPr>
          <a:xfrm>
            <a:off x="1145628" y="4267207"/>
            <a:ext cx="6558455" cy="977462"/>
          </a:xfrm>
          <a:prstGeom prst="homePlate">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entagon 11"/>
          <p:cNvSpPr/>
          <p:nvPr/>
        </p:nvSpPr>
        <p:spPr>
          <a:xfrm>
            <a:off x="1145626" y="5654580"/>
            <a:ext cx="7662043" cy="977462"/>
          </a:xfrm>
          <a:prstGeom prst="homePlate">
            <a:avLst/>
          </a:prstGeom>
          <a:solidFill>
            <a:schemeClr val="tx2">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326943" y="1732378"/>
            <a:ext cx="3870207" cy="523220"/>
          </a:xfrm>
          <a:prstGeom prst="rect">
            <a:avLst/>
          </a:prstGeom>
          <a:noFill/>
        </p:spPr>
        <p:txBody>
          <a:bodyPr wrap="square" rtlCol="0">
            <a:spAutoFit/>
          </a:bodyPr>
          <a:lstStyle/>
          <a:p>
            <a:r>
              <a:rPr lang="pt-BR" sz="2800" b="1" dirty="0">
                <a:solidFill>
                  <a:schemeClr val="bg1"/>
                </a:solidFill>
              </a:rPr>
              <a:t>Noções Básicas da PrEP</a:t>
            </a:r>
          </a:p>
        </p:txBody>
      </p:sp>
      <p:sp>
        <p:nvSpPr>
          <p:cNvPr id="17" name="TextBox 16"/>
          <p:cNvSpPr txBox="1"/>
          <p:nvPr/>
        </p:nvSpPr>
        <p:spPr>
          <a:xfrm>
            <a:off x="1338754" y="3138109"/>
            <a:ext cx="5136691" cy="523220"/>
          </a:xfrm>
          <a:prstGeom prst="rect">
            <a:avLst/>
          </a:prstGeom>
          <a:noFill/>
        </p:spPr>
        <p:txBody>
          <a:bodyPr wrap="square" rtlCol="0">
            <a:spAutoFit/>
          </a:bodyPr>
          <a:lstStyle/>
          <a:p>
            <a:r>
              <a:rPr lang="pt-BR" sz="2800" b="1" dirty="0">
                <a:solidFill>
                  <a:schemeClr val="bg1"/>
                </a:solidFill>
              </a:rPr>
              <a:t>Triagem e elegibilidade para a PrEP</a:t>
            </a:r>
          </a:p>
        </p:txBody>
      </p:sp>
      <p:sp>
        <p:nvSpPr>
          <p:cNvPr id="18" name="TextBox 17"/>
          <p:cNvSpPr txBox="1"/>
          <p:nvPr/>
        </p:nvSpPr>
        <p:spPr>
          <a:xfrm>
            <a:off x="1236295" y="4267207"/>
            <a:ext cx="5569152" cy="954107"/>
          </a:xfrm>
          <a:prstGeom prst="rect">
            <a:avLst/>
          </a:prstGeom>
          <a:noFill/>
        </p:spPr>
        <p:txBody>
          <a:bodyPr wrap="square" rtlCol="0">
            <a:spAutoFit/>
          </a:bodyPr>
          <a:lstStyle/>
          <a:p>
            <a:r>
              <a:rPr lang="pt-BR" sz="2800" b="1" dirty="0">
                <a:solidFill>
                  <a:schemeClr val="bg1"/>
                </a:solidFill>
              </a:rPr>
              <a:t>Consultas de PrEP iniciais </a:t>
            </a:r>
            <a:br>
              <a:rPr lang="pt-BR" sz="2800" b="1" dirty="0">
                <a:solidFill>
                  <a:schemeClr val="bg1"/>
                </a:solidFill>
              </a:rPr>
            </a:br>
            <a:r>
              <a:rPr lang="pt-BR" sz="2800" b="1" dirty="0">
                <a:solidFill>
                  <a:schemeClr val="bg1"/>
                </a:solidFill>
              </a:rPr>
              <a:t>e de acompanhamento</a:t>
            </a:r>
          </a:p>
        </p:txBody>
      </p:sp>
      <p:sp>
        <p:nvSpPr>
          <p:cNvPr id="19" name="TextBox 18"/>
          <p:cNvSpPr txBox="1"/>
          <p:nvPr/>
        </p:nvSpPr>
        <p:spPr>
          <a:xfrm>
            <a:off x="1338754" y="5722871"/>
            <a:ext cx="6971684" cy="875111"/>
          </a:xfrm>
          <a:prstGeom prst="rect">
            <a:avLst/>
          </a:prstGeom>
          <a:noFill/>
        </p:spPr>
        <p:txBody>
          <a:bodyPr wrap="square" rtlCol="0">
            <a:spAutoFit/>
          </a:bodyPr>
          <a:lstStyle/>
          <a:p>
            <a:pPr>
              <a:lnSpc>
                <a:spcPct val="90000"/>
              </a:lnSpc>
            </a:pPr>
            <a:r>
              <a:rPr lang="pt-BR" sz="2800" b="1" dirty="0">
                <a:solidFill>
                  <a:schemeClr val="bg1"/>
                </a:solidFill>
              </a:rPr>
              <a:t>Monitoramento e manejo dos efeitos colaterais da PrEP, soroconversão e estigma </a:t>
            </a:r>
          </a:p>
        </p:txBody>
      </p:sp>
      <p:sp>
        <p:nvSpPr>
          <p:cNvPr id="20" name="TextBox 19"/>
          <p:cNvSpPr txBox="1"/>
          <p:nvPr/>
        </p:nvSpPr>
        <p:spPr>
          <a:xfrm>
            <a:off x="429986" y="1582533"/>
            <a:ext cx="573755" cy="784830"/>
          </a:xfrm>
          <a:prstGeom prst="rect">
            <a:avLst/>
          </a:prstGeom>
          <a:noFill/>
        </p:spPr>
        <p:txBody>
          <a:bodyPr wrap="square" rtlCol="0">
            <a:spAutoFit/>
          </a:bodyPr>
          <a:lstStyle/>
          <a:p>
            <a:r>
              <a:rPr lang="pt-BR" sz="4500" b="1" dirty="0">
                <a:solidFill>
                  <a:schemeClr val="accent1"/>
                </a:solidFill>
              </a:rPr>
              <a:t>1</a:t>
            </a:r>
          </a:p>
        </p:txBody>
      </p:sp>
      <p:sp>
        <p:nvSpPr>
          <p:cNvPr id="21" name="TextBox 20"/>
          <p:cNvSpPr txBox="1"/>
          <p:nvPr/>
        </p:nvSpPr>
        <p:spPr>
          <a:xfrm>
            <a:off x="445751" y="2949619"/>
            <a:ext cx="573755" cy="784830"/>
          </a:xfrm>
          <a:prstGeom prst="rect">
            <a:avLst/>
          </a:prstGeom>
          <a:noFill/>
        </p:spPr>
        <p:txBody>
          <a:bodyPr wrap="square" rtlCol="0">
            <a:spAutoFit/>
          </a:bodyPr>
          <a:lstStyle/>
          <a:p>
            <a:r>
              <a:rPr lang="pt-BR" sz="4500" b="1" dirty="0">
                <a:solidFill>
                  <a:schemeClr val="accent2"/>
                </a:solidFill>
              </a:rPr>
              <a:t>2</a:t>
            </a:r>
          </a:p>
        </p:txBody>
      </p:sp>
      <p:sp>
        <p:nvSpPr>
          <p:cNvPr id="22" name="TextBox 21"/>
          <p:cNvSpPr txBox="1"/>
          <p:nvPr/>
        </p:nvSpPr>
        <p:spPr>
          <a:xfrm>
            <a:off x="429989" y="4344056"/>
            <a:ext cx="573755" cy="784830"/>
          </a:xfrm>
          <a:prstGeom prst="rect">
            <a:avLst/>
          </a:prstGeom>
          <a:noFill/>
        </p:spPr>
        <p:txBody>
          <a:bodyPr wrap="square" rtlCol="0">
            <a:spAutoFit/>
          </a:bodyPr>
          <a:lstStyle/>
          <a:p>
            <a:r>
              <a:rPr lang="pt-BR" sz="4500" b="1" dirty="0">
                <a:solidFill>
                  <a:schemeClr val="accent3"/>
                </a:solidFill>
              </a:rPr>
              <a:t>3</a:t>
            </a:r>
          </a:p>
        </p:txBody>
      </p:sp>
      <p:sp>
        <p:nvSpPr>
          <p:cNvPr id="23" name="TextBox 22"/>
          <p:cNvSpPr txBox="1"/>
          <p:nvPr/>
        </p:nvSpPr>
        <p:spPr>
          <a:xfrm>
            <a:off x="445760" y="5670593"/>
            <a:ext cx="573755" cy="784830"/>
          </a:xfrm>
          <a:prstGeom prst="rect">
            <a:avLst/>
          </a:prstGeom>
          <a:noFill/>
        </p:spPr>
        <p:txBody>
          <a:bodyPr wrap="square" rtlCol="0">
            <a:spAutoFit/>
          </a:bodyPr>
          <a:lstStyle/>
          <a:p>
            <a:r>
              <a:rPr lang="pt-BR" sz="4500" b="1" dirty="0">
                <a:solidFill>
                  <a:schemeClr val="tx2">
                    <a:lumMod val="60000"/>
                    <a:lumOff val="40000"/>
                  </a:schemeClr>
                </a:solidFill>
              </a:rPr>
              <a:t>4</a:t>
            </a:r>
          </a:p>
        </p:txBody>
      </p:sp>
    </p:spTree>
    <p:extLst>
      <p:ext uri="{BB962C8B-B14F-4D97-AF65-F5344CB8AC3E}">
        <p14:creationId xmlns:p14="http://schemas.microsoft.com/office/powerpoint/2010/main" val="36617994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50</a:t>
            </a:fld>
            <a:endParaRPr lang="pt-BR" dirty="0"/>
          </a:p>
        </p:txBody>
      </p:sp>
      <p:sp>
        <p:nvSpPr>
          <p:cNvPr id="8" name="TextBox 7"/>
          <p:cNvSpPr txBox="1"/>
          <p:nvPr/>
        </p:nvSpPr>
        <p:spPr>
          <a:xfrm>
            <a:off x="337115" y="243163"/>
            <a:ext cx="8582635" cy="738664"/>
          </a:xfrm>
          <a:prstGeom prst="rect">
            <a:avLst/>
          </a:prstGeom>
          <a:noFill/>
        </p:spPr>
        <p:txBody>
          <a:bodyPr wrap="square" rtlCol="0">
            <a:spAutoFit/>
          </a:bodyPr>
          <a:lstStyle/>
          <a:p>
            <a:pPr algn="ctr"/>
            <a:r>
              <a:rPr lang="pt-BR" sz="4200" b="1" dirty="0">
                <a:solidFill>
                  <a:schemeClr val="bg1"/>
                </a:solidFill>
                <a:latin typeface="Arial Narrow"/>
              </a:rPr>
              <a:t>Módulo 2</a:t>
            </a:r>
          </a:p>
        </p:txBody>
      </p:sp>
      <p:sp>
        <p:nvSpPr>
          <p:cNvPr id="10" name="Pentagon 9"/>
          <p:cNvSpPr/>
          <p:nvPr/>
        </p:nvSpPr>
        <p:spPr>
          <a:xfrm>
            <a:off x="1145627" y="2895600"/>
            <a:ext cx="5454870" cy="977462"/>
          </a:xfrm>
          <a:prstGeom prst="homePlate">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TextBox 16"/>
          <p:cNvSpPr txBox="1"/>
          <p:nvPr/>
        </p:nvSpPr>
        <p:spPr>
          <a:xfrm>
            <a:off x="1145627" y="3122721"/>
            <a:ext cx="5261743" cy="523220"/>
          </a:xfrm>
          <a:prstGeom prst="rect">
            <a:avLst/>
          </a:prstGeom>
          <a:noFill/>
        </p:spPr>
        <p:txBody>
          <a:bodyPr wrap="square" rtlCol="0">
            <a:spAutoFit/>
          </a:bodyPr>
          <a:lstStyle/>
          <a:p>
            <a:r>
              <a:rPr lang="pt-BR" sz="2800" b="1" dirty="0">
                <a:solidFill>
                  <a:schemeClr val="bg1"/>
                </a:solidFill>
              </a:rPr>
              <a:t>Triagem e elegibilidade para a PrEP</a:t>
            </a:r>
          </a:p>
        </p:txBody>
      </p:sp>
      <p:sp>
        <p:nvSpPr>
          <p:cNvPr id="21" name="TextBox 20"/>
          <p:cNvSpPr txBox="1"/>
          <p:nvPr/>
        </p:nvSpPr>
        <p:spPr>
          <a:xfrm>
            <a:off x="445751" y="2949619"/>
            <a:ext cx="573755" cy="784830"/>
          </a:xfrm>
          <a:prstGeom prst="rect">
            <a:avLst/>
          </a:prstGeom>
          <a:noFill/>
        </p:spPr>
        <p:txBody>
          <a:bodyPr wrap="square" rtlCol="0">
            <a:spAutoFit/>
          </a:bodyPr>
          <a:lstStyle/>
          <a:p>
            <a:r>
              <a:rPr lang="pt-BR" sz="4500" b="1" dirty="0">
                <a:solidFill>
                  <a:schemeClr val="accent2"/>
                </a:solidFill>
              </a:rPr>
              <a:t>2</a:t>
            </a:r>
          </a:p>
        </p:txBody>
      </p:sp>
    </p:spTree>
    <p:extLst>
      <p:ext uri="{BB962C8B-B14F-4D97-AF65-F5344CB8AC3E}">
        <p14:creationId xmlns:p14="http://schemas.microsoft.com/office/powerpoint/2010/main" val="35184239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195884"/>
            <a:ext cx="8229600" cy="858838"/>
          </a:xfrm>
        </p:spPr>
        <p:txBody>
          <a:bodyPr>
            <a:normAutofit fontScale="90000"/>
          </a:bodyPr>
          <a:lstStyle/>
          <a:p>
            <a:r>
              <a:rPr lang="pt-BR" sz="4200" dirty="0"/>
              <a:t>Objetivos de Aprendizado do Módulo 2</a:t>
            </a:r>
          </a:p>
        </p:txBody>
      </p:sp>
      <p:sp>
        <p:nvSpPr>
          <p:cNvPr id="6" name="Content Placeholder 2"/>
          <p:cNvSpPr>
            <a:spLocks noGrp="1"/>
          </p:cNvSpPr>
          <p:nvPr>
            <p:ph sz="quarter" idx="10"/>
          </p:nvPr>
        </p:nvSpPr>
        <p:spPr>
          <a:xfrm>
            <a:off x="465276" y="1499964"/>
            <a:ext cx="7022922" cy="4889500"/>
          </a:xfrm>
        </p:spPr>
        <p:txBody>
          <a:bodyPr>
            <a:noAutofit/>
          </a:bodyPr>
          <a:lstStyle/>
          <a:p>
            <a:pPr marL="0" indent="0">
              <a:lnSpc>
                <a:spcPts val="2600"/>
              </a:lnSpc>
              <a:spcBef>
                <a:spcPts val="1800"/>
              </a:spcBef>
              <a:spcAft>
                <a:spcPts val="500"/>
              </a:spcAft>
              <a:buNone/>
            </a:pPr>
            <a:r>
              <a:rPr lang="pt-BR" sz="2400" b="1" spc="-50" dirty="0">
                <a:solidFill>
                  <a:schemeClr val="tx1"/>
                </a:solidFill>
              </a:rPr>
              <a:t>Depois de concluir o Módulo 2, os participantes </a:t>
            </a:r>
            <a:br>
              <a:rPr lang="pt-BR" sz="2400" b="1" spc="-50" dirty="0">
                <a:solidFill>
                  <a:schemeClr val="tx1"/>
                </a:solidFill>
              </a:rPr>
            </a:br>
            <a:r>
              <a:rPr lang="pt-BR" sz="2400" b="1" spc="-50" dirty="0">
                <a:solidFill>
                  <a:schemeClr val="tx1"/>
                </a:solidFill>
              </a:rPr>
              <a:t>serão capazes de:</a:t>
            </a:r>
          </a:p>
          <a:p>
            <a:pPr marL="365760" lvl="1" indent="-365760">
              <a:lnSpc>
                <a:spcPts val="2600"/>
              </a:lnSpc>
              <a:spcBef>
                <a:spcPts val="1800"/>
              </a:spcBef>
              <a:spcAft>
                <a:spcPts val="500"/>
              </a:spcAft>
              <a:buFont typeface="Arial" panose="020B0604020202020204" pitchFamily="34" charset="0"/>
              <a:buChar char="•"/>
            </a:pPr>
            <a:r>
              <a:rPr lang="pt-BR" sz="2400" dirty="0">
                <a:solidFill>
                  <a:srgbClr val="000000"/>
                </a:solidFill>
              </a:rPr>
              <a:t>Nomear os 5 principais critérios de elegibilidade </a:t>
            </a:r>
            <a:br>
              <a:rPr lang="pt-BR" sz="2400" dirty="0">
                <a:solidFill>
                  <a:srgbClr val="000000"/>
                </a:solidFill>
              </a:rPr>
            </a:br>
            <a:r>
              <a:rPr lang="pt-BR" sz="2400" dirty="0">
                <a:solidFill>
                  <a:srgbClr val="000000"/>
                </a:solidFill>
              </a:rPr>
              <a:t>para a </a:t>
            </a:r>
            <a:r>
              <a:rPr lang="pt-BR" sz="2400" dirty="0" err="1">
                <a:solidFill>
                  <a:srgbClr val="000000"/>
                </a:solidFill>
              </a:rPr>
              <a:t>PrEP.</a:t>
            </a:r>
            <a:endParaRPr lang="pt-BR" sz="2400" dirty="0">
              <a:solidFill>
                <a:srgbClr val="000000"/>
              </a:solidFill>
            </a:endParaRPr>
          </a:p>
          <a:p>
            <a:pPr marL="365760" lvl="1" indent="-365760">
              <a:lnSpc>
                <a:spcPts val="2600"/>
              </a:lnSpc>
              <a:spcBef>
                <a:spcPts val="1800"/>
              </a:spcBef>
              <a:spcAft>
                <a:spcPts val="500"/>
              </a:spcAft>
              <a:buFont typeface="Arial" panose="020B0604020202020204" pitchFamily="34" charset="0"/>
              <a:buChar char="•"/>
            </a:pPr>
            <a:r>
              <a:rPr lang="pt-BR" sz="2400" dirty="0">
                <a:solidFill>
                  <a:srgbClr val="000000"/>
                </a:solidFill>
              </a:rPr>
              <a:t>Usar o formulário de triagem médica padrão para elegibilidade e risco substancial para a </a:t>
            </a:r>
            <a:r>
              <a:rPr lang="pt-BR" sz="2400" dirty="0" err="1">
                <a:solidFill>
                  <a:srgbClr val="000000"/>
                </a:solidFill>
              </a:rPr>
              <a:t>PrEP.</a:t>
            </a:r>
            <a:endParaRPr lang="pt-BR" sz="2400" dirty="0">
              <a:solidFill>
                <a:srgbClr val="000000"/>
              </a:solidFill>
            </a:endParaRPr>
          </a:p>
          <a:p>
            <a:pPr marL="365760" lvl="1" indent="-365760">
              <a:lnSpc>
                <a:spcPts val="2600"/>
              </a:lnSpc>
              <a:spcBef>
                <a:spcPts val="1800"/>
              </a:spcBef>
              <a:spcAft>
                <a:spcPts val="500"/>
              </a:spcAft>
              <a:buFont typeface="Arial" panose="020B0604020202020204" pitchFamily="34" charset="0"/>
              <a:buChar char="•"/>
            </a:pPr>
            <a:r>
              <a:rPr lang="pt-BR" sz="2400" dirty="0">
                <a:solidFill>
                  <a:schemeClr val="tx1"/>
                </a:solidFill>
              </a:rPr>
              <a:t>Nomear as contraindicações para a </a:t>
            </a:r>
            <a:r>
              <a:rPr lang="pt-BR" sz="2400" dirty="0" err="1">
                <a:solidFill>
                  <a:schemeClr val="tx1"/>
                </a:solidFill>
              </a:rPr>
              <a:t>PrEP.</a:t>
            </a:r>
            <a:endParaRPr lang="pt-BR" sz="2400" dirty="0">
              <a:solidFill>
                <a:schemeClr val="tx1"/>
              </a:solidFill>
            </a:endParaRPr>
          </a:p>
          <a:p>
            <a:pPr marL="365760" lvl="1" indent="-365760">
              <a:lnSpc>
                <a:spcPts val="2600"/>
              </a:lnSpc>
              <a:spcBef>
                <a:spcPts val="1800"/>
              </a:spcBef>
              <a:buFont typeface="Arial" panose="020B0604020202020204" pitchFamily="34" charset="0"/>
              <a:buChar char="•"/>
            </a:pPr>
            <a:r>
              <a:rPr lang="pt-BR" sz="2400" dirty="0" smtClean="0">
                <a:solidFill>
                  <a:schemeClr val="tx1"/>
                </a:solidFill>
              </a:rPr>
              <a:t>Explicar como </a:t>
            </a:r>
            <a:r>
              <a:rPr lang="pt-BR" sz="2400" dirty="0">
                <a:solidFill>
                  <a:srgbClr val="000000"/>
                </a:solidFill>
              </a:rPr>
              <a:t>excluir a IAH.</a:t>
            </a: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51</a:t>
            </a:fld>
            <a:endParaRPr lang="pt-BR" dirty="0"/>
          </a:p>
        </p:txBody>
      </p:sp>
      <p:pic>
        <p:nvPicPr>
          <p:cNvPr id="7" name="Picture 6" descr="checklist.png"/>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r="5712"/>
          <a:stretch/>
        </p:blipFill>
        <p:spPr>
          <a:xfrm>
            <a:off x="7161606" y="1496073"/>
            <a:ext cx="1784688" cy="1895856"/>
          </a:xfrm>
          <a:prstGeom prst="rect">
            <a:avLst/>
          </a:prstGeom>
        </p:spPr>
      </p:pic>
    </p:spTree>
    <p:extLst>
      <p:ext uri="{BB962C8B-B14F-4D97-AF65-F5344CB8AC3E}">
        <p14:creationId xmlns:p14="http://schemas.microsoft.com/office/powerpoint/2010/main" val="25084562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4200" dirty="0"/>
              <a:t>Recomendações da OMS</a:t>
            </a:r>
          </a:p>
        </p:txBody>
      </p:sp>
      <p:sp>
        <p:nvSpPr>
          <p:cNvPr id="4" name="TextBox 3"/>
          <p:cNvSpPr txBox="1">
            <a:spLocks noChangeArrowheads="1"/>
          </p:cNvSpPr>
          <p:nvPr/>
        </p:nvSpPr>
        <p:spPr bwMode="auto">
          <a:xfrm>
            <a:off x="839228" y="1811519"/>
            <a:ext cx="7675034" cy="3493264"/>
          </a:xfrm>
          <a:prstGeom prst="rect">
            <a:avLst/>
          </a:prstGeom>
          <a:solidFill>
            <a:schemeClr val="accent6">
              <a:lumMod val="40000"/>
              <a:lumOff val="60000"/>
            </a:schemeClr>
          </a:solidFill>
          <a:ln w="57150" cmpd="sng">
            <a:noFill/>
          </a:ln>
        </p:spPr>
        <p:txBody>
          <a:bodyPr wrap="square" lIns="36576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endParaRPr lang="pt-BR" sz="600" dirty="0">
              <a:solidFill>
                <a:srgbClr val="000000"/>
              </a:solidFill>
              <a:latin typeface="+mj-lt"/>
            </a:endParaRPr>
          </a:p>
          <a:p>
            <a:pPr>
              <a:lnSpc>
                <a:spcPct val="150000"/>
              </a:lnSpc>
            </a:pPr>
            <a:r>
              <a:rPr lang="pt-BR" sz="2800" b="1" spc="-50" dirty="0">
                <a:latin typeface="Garamond" panose="02020404030301010803" pitchFamily="18" charset="0"/>
              </a:rPr>
              <a:t>A PrEP oral contendo TDF deve ser oferecida como uma opção adicional de prevenção para pessoas com </a:t>
            </a:r>
            <a:r>
              <a:rPr lang="pt-BR" sz="2800" b="1" i="1" spc="-50" dirty="0">
                <a:latin typeface="Garamond" panose="02020404030301010803" pitchFamily="18" charset="0"/>
              </a:rPr>
              <a:t>risco substancial </a:t>
            </a:r>
            <a:r>
              <a:rPr lang="pt-BR" sz="2800" b="1" spc="-50" dirty="0">
                <a:latin typeface="Garamond" panose="02020404030301010803" pitchFamily="18" charset="0"/>
              </a:rPr>
              <a:t>de infecção pelo HIV como parte de abordagens combinadas de prevenção do HIV.</a:t>
            </a:r>
            <a:r>
              <a:rPr lang="pt-BR" sz="2800" spc="-50" dirty="0">
                <a:latin typeface="Garamond" panose="02020404030301010803" pitchFamily="18" charset="0"/>
              </a:rPr>
              <a:t>*</a:t>
            </a:r>
          </a:p>
          <a:p>
            <a:endParaRPr lang="pt-BR" sz="500" dirty="0">
              <a:solidFill>
                <a:srgbClr val="000000"/>
              </a:solidFill>
              <a:latin typeface="Garamond" panose="02020404030301010803" pitchFamily="18" charset="0"/>
            </a:endParaRPr>
          </a:p>
        </p:txBody>
      </p:sp>
      <p:sp>
        <p:nvSpPr>
          <p:cNvPr id="8"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52</a:t>
            </a:fld>
            <a:endParaRPr lang="pt-BR" dirty="0"/>
          </a:p>
        </p:txBody>
      </p:sp>
      <p:sp>
        <p:nvSpPr>
          <p:cNvPr id="7" name="Rectangle 6">
            <a:extLst>
              <a:ext uri="{FF2B5EF4-FFF2-40B4-BE49-F238E27FC236}">
                <a16:creationId xmlns:a16="http://schemas.microsoft.com/office/drawing/2014/main" xmlns="" id="{2F3865A6-79DC-4A06-9650-DF22F643590E}"/>
              </a:ext>
            </a:extLst>
          </p:cNvPr>
          <p:cNvSpPr/>
          <p:nvPr/>
        </p:nvSpPr>
        <p:spPr>
          <a:xfrm>
            <a:off x="471599" y="6259810"/>
            <a:ext cx="8200802" cy="430887"/>
          </a:xfrm>
          <a:prstGeom prst="rect">
            <a:avLst/>
          </a:prstGeom>
        </p:spPr>
        <p:txBody>
          <a:bodyPr wrap="square">
            <a:spAutoFit/>
          </a:bodyPr>
          <a:lstStyle/>
          <a:p>
            <a:pPr>
              <a:lnSpc>
                <a:spcPts val="1300"/>
              </a:lnSpc>
            </a:pPr>
            <a:r>
              <a:rPr lang="pt-BR" sz="1100" dirty="0">
                <a:solidFill>
                  <a:schemeClr val="bg1">
                    <a:lumMod val="50000"/>
                  </a:schemeClr>
                </a:solidFill>
                <a:latin typeface="Garamond" panose="02020404030301010803" pitchFamily="18" charset="0"/>
              </a:rPr>
              <a:t>*WHO. </a:t>
            </a:r>
            <a:r>
              <a:rPr lang="pt-BR" sz="1100" i="1" dirty="0">
                <a:solidFill>
                  <a:schemeClr val="bg1">
                    <a:lumMod val="50000"/>
                  </a:schemeClr>
                </a:solidFill>
                <a:latin typeface="Garamond" panose="02020404030301010803" pitchFamily="18" charset="0"/>
              </a:rPr>
              <a:t>Consolidated Guidelines on the Use of Antiretroviral Drugs for Treating and Preventing HIV Infection. Recommendation for a Public Health Approach, </a:t>
            </a:r>
            <a:r>
              <a:rPr lang="pt-BR" sz="1100" dirty="0">
                <a:solidFill>
                  <a:schemeClr val="bg1">
                    <a:lumMod val="50000"/>
                  </a:schemeClr>
                </a:solidFill>
                <a:latin typeface="Garamond" panose="02020404030301010803" pitchFamily="18" charset="0"/>
              </a:rPr>
              <a:t>2nd edition. Genebra: World Health Organization; 2016.</a:t>
            </a:r>
          </a:p>
        </p:txBody>
      </p:sp>
    </p:spTree>
    <p:extLst>
      <p:ext uri="{BB962C8B-B14F-4D97-AF65-F5344CB8AC3E}">
        <p14:creationId xmlns:p14="http://schemas.microsoft.com/office/powerpoint/2010/main" val="12784714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810"/>
            <a:ext cx="8229600" cy="858838"/>
          </a:xfrm>
        </p:spPr>
        <p:txBody>
          <a:bodyPr>
            <a:normAutofit/>
          </a:bodyPr>
          <a:lstStyle/>
          <a:p>
            <a:r>
              <a:rPr lang="pt-BR" sz="4200" dirty="0"/>
              <a:t>Perguntas</a:t>
            </a:r>
          </a:p>
        </p:txBody>
      </p:sp>
      <p:sp>
        <p:nvSpPr>
          <p:cNvPr id="3" name="Content Placeholder 2"/>
          <p:cNvSpPr>
            <a:spLocks noGrp="1"/>
          </p:cNvSpPr>
          <p:nvPr>
            <p:ph sz="quarter" idx="10"/>
          </p:nvPr>
        </p:nvSpPr>
        <p:spPr>
          <a:xfrm>
            <a:off x="939114" y="1954843"/>
            <a:ext cx="7747686" cy="4695825"/>
          </a:xfrm>
        </p:spPr>
        <p:txBody>
          <a:bodyPr/>
          <a:lstStyle/>
          <a:p>
            <a:pPr lvl="0">
              <a:lnSpc>
                <a:spcPct val="110000"/>
              </a:lnSpc>
              <a:spcAft>
                <a:spcPts val="600"/>
              </a:spcAft>
              <a:tabLst>
                <a:tab pos="274320" algn="l"/>
              </a:tabLst>
            </a:pPr>
            <a:r>
              <a:rPr lang="pt-BR" dirty="0">
                <a:solidFill>
                  <a:schemeClr val="tx1"/>
                </a:solidFill>
              </a:rPr>
              <a:t>Quem deve receber a PrEP?</a:t>
            </a:r>
          </a:p>
          <a:p>
            <a:pPr lvl="0">
              <a:lnSpc>
                <a:spcPct val="110000"/>
              </a:lnSpc>
              <a:spcAft>
                <a:spcPts val="600"/>
              </a:spcAft>
              <a:tabLst>
                <a:tab pos="274320" algn="l"/>
              </a:tabLst>
            </a:pPr>
            <a:r>
              <a:rPr lang="pt-BR" dirty="0">
                <a:solidFill>
                  <a:schemeClr val="tx1"/>
                </a:solidFill>
              </a:rPr>
              <a:t>Quais são os critérios de elegibilidade para iniciar a PrEP?</a:t>
            </a:r>
          </a:p>
          <a:p>
            <a:endParaRPr lang="pt-BR" dirty="0"/>
          </a:p>
        </p:txBody>
      </p:sp>
      <p:sp>
        <p:nvSpPr>
          <p:cNvPr id="7"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53</a:t>
            </a:fld>
            <a:endParaRPr lang="pt-BR" dirty="0"/>
          </a:p>
        </p:txBody>
      </p:sp>
      <p:pic>
        <p:nvPicPr>
          <p:cNvPr id="6" name="Picture 14" descr="Image result for question icon">
            <a:extLst>
              <a:ext uri="{FF2B5EF4-FFF2-40B4-BE49-F238E27FC236}">
                <a16:creationId xmlns:a16="http://schemas.microsoft.com/office/drawing/2014/main" xmlns="" id="{8DA72BC1-FC5D-48F4-81FF-A68B661E9D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1366" y="1637191"/>
            <a:ext cx="1581912" cy="170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7644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128"/>
            <a:ext cx="8229600" cy="858838"/>
          </a:xfrm>
        </p:spPr>
        <p:txBody>
          <a:bodyPr>
            <a:normAutofit/>
          </a:bodyPr>
          <a:lstStyle/>
          <a:p>
            <a:r>
              <a:rPr lang="pt-BR" sz="4200" dirty="0"/>
              <a:t>Elegibilidade para a PrEP</a:t>
            </a:r>
          </a:p>
        </p:txBody>
      </p:sp>
      <p:sp>
        <p:nvSpPr>
          <p:cNvPr id="3" name="Content Placeholder 2"/>
          <p:cNvSpPr>
            <a:spLocks noGrp="1"/>
          </p:cNvSpPr>
          <p:nvPr>
            <p:ph sz="quarter" idx="10"/>
          </p:nvPr>
        </p:nvSpPr>
        <p:spPr>
          <a:xfrm>
            <a:off x="446933" y="1494996"/>
            <a:ext cx="8229600" cy="4889500"/>
          </a:xfrm>
        </p:spPr>
        <p:txBody>
          <a:bodyPr/>
          <a:lstStyle/>
          <a:p>
            <a:pPr marL="0" indent="0" algn="ctr">
              <a:buNone/>
            </a:pPr>
            <a:r>
              <a:rPr lang="pt-BR" sz="2800" b="1" dirty="0">
                <a:solidFill>
                  <a:schemeClr val="tx1"/>
                </a:solidFill>
              </a:rPr>
              <a:t>Critérios</a:t>
            </a:r>
          </a:p>
          <a:p>
            <a:pPr marL="0" indent="0">
              <a:buNone/>
            </a:pPr>
            <a:endParaRPr lang="pt-BR" dirty="0">
              <a:solidFill>
                <a:schemeClr val="tx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852154535"/>
              </p:ext>
            </p:extLst>
          </p:nvPr>
        </p:nvGraphicFramePr>
        <p:xfrm>
          <a:off x="555866" y="2092222"/>
          <a:ext cx="8227700" cy="3140185"/>
        </p:xfrm>
        <a:graphic>
          <a:graphicData uri="http://schemas.openxmlformats.org/drawingml/2006/table">
            <a:tbl>
              <a:tblPr bandRow="1">
                <a:tableStyleId>{B301B821-A1FF-4177-AEE7-76D212191A09}</a:tableStyleId>
              </a:tblPr>
              <a:tblGrid>
                <a:gridCol w="8227700">
                  <a:extLst>
                    <a:ext uri="{9D8B030D-6E8A-4147-A177-3AD203B41FA5}">
                      <a16:colId xmlns:a16="http://schemas.microsoft.com/office/drawing/2014/main" xmlns="" val="20000"/>
                    </a:ext>
                  </a:extLst>
                </a:gridCol>
              </a:tblGrid>
              <a:tr h="581444">
                <a:tc>
                  <a:txBody>
                    <a:bodyPr/>
                    <a:lstStyle/>
                    <a:p>
                      <a:pPr marL="731520" lvl="1" indent="-365760" algn="l">
                        <a:buFont typeface="Arial"/>
                        <a:buChar char="•"/>
                      </a:pPr>
                      <a:r>
                        <a:rPr lang="pt-BR" sz="2400" dirty="0">
                          <a:solidFill>
                            <a:schemeClr val="tx1"/>
                          </a:solidFill>
                          <a:latin typeface="Garamond"/>
                        </a:rPr>
                        <a:t>HIV soronegativo. </a:t>
                      </a:r>
                      <a:endParaRPr lang="pt-BR" sz="2400" b="1" dirty="0">
                        <a:solidFill>
                          <a:schemeClr val="tx1"/>
                        </a:solidFill>
                        <a:latin typeface="Garamond"/>
                        <a:cs typeface="Garamond"/>
                      </a:endParaRPr>
                    </a:p>
                  </a:txBody>
                  <a:tcPr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xmlns="" val="10000"/>
                  </a:ext>
                </a:extLst>
              </a:tr>
              <a:tr h="641512">
                <a:tc>
                  <a:txBody>
                    <a:bodyPr/>
                    <a:lstStyle/>
                    <a:p>
                      <a:pPr marL="731520" lvl="1" indent="-365760" algn="l">
                        <a:buFont typeface="Arial"/>
                        <a:buChar char="•"/>
                      </a:pPr>
                      <a:r>
                        <a:rPr lang="pt-BR" sz="2400" dirty="0">
                          <a:solidFill>
                            <a:schemeClr val="tx1"/>
                          </a:solidFill>
                          <a:latin typeface="Garamond"/>
                        </a:rPr>
                        <a:t>Nenhuma suspeita de IAH. </a:t>
                      </a:r>
                      <a:endParaRPr lang="pt-BR" sz="2400" b="1" baseline="0" dirty="0">
                        <a:solidFill>
                          <a:schemeClr val="tx1"/>
                        </a:solidFill>
                        <a:latin typeface="Garamond"/>
                        <a:cs typeface="Garamond"/>
                      </a:endParaRPr>
                    </a:p>
                  </a:txBody>
                  <a:tcPr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EEFE2"/>
                    </a:solidFill>
                  </a:tcPr>
                </a:tc>
                <a:extLst>
                  <a:ext uri="{0D108BD9-81ED-4DB2-BD59-A6C34878D82A}">
                    <a16:rowId xmlns:a16="http://schemas.microsoft.com/office/drawing/2014/main" xmlns="" val="10001"/>
                  </a:ext>
                </a:extLst>
              </a:tr>
              <a:tr h="581444">
                <a:tc>
                  <a:txBody>
                    <a:bodyPr/>
                    <a:lstStyle/>
                    <a:p>
                      <a:pPr marL="731520" lvl="1" indent="-365760" algn="l">
                        <a:buFont typeface="Arial"/>
                        <a:buChar char="•"/>
                      </a:pPr>
                      <a:r>
                        <a:rPr lang="pt-BR" sz="2400" dirty="0">
                          <a:solidFill>
                            <a:schemeClr val="tx1"/>
                          </a:solidFill>
                          <a:latin typeface="Garamond"/>
                        </a:rPr>
                        <a:t>Risco substancial de infecção pelo HIV. </a:t>
                      </a:r>
                      <a:endParaRPr lang="pt-BR" sz="2400" dirty="0">
                        <a:solidFill>
                          <a:schemeClr val="tx1"/>
                        </a:solidFill>
                        <a:latin typeface="Garamond"/>
                        <a:cs typeface="Garamond"/>
                      </a:endParaRPr>
                    </a:p>
                  </a:txBody>
                  <a:tcPr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xmlns="" val="10002"/>
                  </a:ext>
                </a:extLst>
              </a:tr>
              <a:tr h="660080">
                <a:tc>
                  <a:txBody>
                    <a:bodyPr/>
                    <a:lstStyle/>
                    <a:p>
                      <a:pPr marL="731520" lvl="1" indent="-365760" algn="l">
                        <a:buFont typeface="Arial"/>
                        <a:buChar char="•"/>
                      </a:pPr>
                      <a:r>
                        <a:rPr lang="pt-BR" sz="2400" dirty="0">
                          <a:solidFill>
                            <a:schemeClr val="tx1"/>
                          </a:solidFill>
                          <a:latin typeface="Garamond"/>
                        </a:rPr>
                        <a:t>Clearance da creatinina (TFGe) &gt;60ml/min.*</a:t>
                      </a:r>
                      <a:endParaRPr lang="pt-BR" sz="2400" b="0" dirty="0">
                        <a:solidFill>
                          <a:schemeClr val="tx1"/>
                        </a:solidFill>
                        <a:latin typeface="Garamond"/>
                        <a:cs typeface="Garamond"/>
                      </a:endParaRPr>
                    </a:p>
                  </a:txBody>
                  <a:tcPr anchor="ctr">
                    <a:lnL w="12700" cmpd="sng">
                      <a:noFill/>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EEFE2"/>
                    </a:solidFill>
                  </a:tcPr>
                </a:tc>
                <a:extLst>
                  <a:ext uri="{0D108BD9-81ED-4DB2-BD59-A6C34878D82A}">
                    <a16:rowId xmlns:a16="http://schemas.microsoft.com/office/drawing/2014/main" xmlns="" val="10003"/>
                  </a:ext>
                </a:extLst>
              </a:tr>
              <a:tr h="675705">
                <a:tc>
                  <a:txBody>
                    <a:bodyPr/>
                    <a:lstStyle/>
                    <a:p>
                      <a:pPr marL="731520" lvl="1" indent="-365760" algn="l">
                        <a:buFont typeface="Arial"/>
                        <a:buChar char="•"/>
                      </a:pPr>
                      <a:r>
                        <a:rPr lang="pt-BR" sz="2400" dirty="0">
                          <a:solidFill>
                            <a:schemeClr val="tx1"/>
                          </a:solidFill>
                          <a:latin typeface="Garamond"/>
                        </a:rPr>
                        <a:t>Disposição em usar a PrEP conforme prescrito.</a:t>
                      </a:r>
                      <a:endParaRPr lang="pt-BR" sz="2400" b="1" dirty="0">
                        <a:solidFill>
                          <a:schemeClr val="tx1"/>
                        </a:solidFill>
                        <a:latin typeface="Garamond"/>
                        <a:cs typeface="Garamond"/>
                      </a:endParaRPr>
                    </a:p>
                  </a:txBody>
                  <a:tcPr anchor="ctr">
                    <a:lnL w="12700" cmpd="sng">
                      <a:noFill/>
                    </a:lnL>
                    <a:lnR w="12700" cmpd="sng">
                      <a:noFill/>
                    </a:lnR>
                    <a:lnT w="28575"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xmlns="" val="10004"/>
                  </a:ext>
                </a:extLst>
              </a:tr>
            </a:tbl>
          </a:graphicData>
        </a:graphic>
      </p:graphicFrame>
      <p:sp>
        <p:nvSpPr>
          <p:cNvPr id="7" name="TextBox 6"/>
          <p:cNvSpPr txBox="1"/>
          <p:nvPr/>
        </p:nvSpPr>
        <p:spPr>
          <a:xfrm>
            <a:off x="685498" y="5580560"/>
            <a:ext cx="7277402" cy="584775"/>
          </a:xfrm>
          <a:prstGeom prst="rect">
            <a:avLst/>
          </a:prstGeom>
          <a:noFill/>
        </p:spPr>
        <p:txBody>
          <a:bodyPr wrap="square" rtlCol="0">
            <a:spAutoFit/>
          </a:bodyPr>
          <a:lstStyle/>
          <a:p>
            <a:r>
              <a:rPr lang="pt-BR" sz="1600" dirty="0">
                <a:latin typeface="Garamond" panose="02020404030301010803" pitchFamily="18" charset="0"/>
              </a:rPr>
              <a:t>* TFGe: taxa de filtração glomerular estimada. A espera pelo resultado da creatinina não deve adiar o início da PrEP</a:t>
            </a:r>
            <a:endParaRPr lang="pt-BR" sz="1600" dirty="0"/>
          </a:p>
        </p:txBody>
      </p:sp>
      <p:sp>
        <p:nvSpPr>
          <p:cNvPr id="8"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54</a:t>
            </a:fld>
            <a:endParaRPr lang="pt-BR" dirty="0"/>
          </a:p>
        </p:txBody>
      </p:sp>
    </p:spTree>
    <p:extLst>
      <p:ext uri="{BB962C8B-B14F-4D97-AF65-F5344CB8AC3E}">
        <p14:creationId xmlns:p14="http://schemas.microsoft.com/office/powerpoint/2010/main" val="4491490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917"/>
            <a:ext cx="8229600" cy="858838"/>
          </a:xfrm>
        </p:spPr>
        <p:txBody>
          <a:bodyPr>
            <a:noAutofit/>
          </a:bodyPr>
          <a:lstStyle/>
          <a:p>
            <a:pPr>
              <a:lnSpc>
                <a:spcPts val="4800"/>
              </a:lnSpc>
            </a:pPr>
            <a:r>
              <a:rPr lang="pt-BR" sz="4200" dirty="0"/>
              <a:t>Excluir a infecção pelo HIV antes de iniciar a PrEP</a:t>
            </a:r>
          </a:p>
        </p:txBody>
      </p:sp>
      <p:sp>
        <p:nvSpPr>
          <p:cNvPr id="3" name="Content Placeholder 2"/>
          <p:cNvSpPr>
            <a:spLocks noGrp="1"/>
          </p:cNvSpPr>
          <p:nvPr>
            <p:ph sz="quarter" idx="10"/>
          </p:nvPr>
        </p:nvSpPr>
        <p:spPr>
          <a:xfrm>
            <a:off x="469557" y="1636928"/>
            <a:ext cx="8229600" cy="4889500"/>
          </a:xfrm>
        </p:spPr>
        <p:txBody>
          <a:bodyPr>
            <a:normAutofit/>
          </a:bodyPr>
          <a:lstStyle/>
          <a:p>
            <a:pPr marL="365760" indent="-365760">
              <a:lnSpc>
                <a:spcPts val="2600"/>
              </a:lnSpc>
              <a:spcBef>
                <a:spcPts val="1800"/>
              </a:spcBef>
              <a:spcAft>
                <a:spcPts val="600"/>
              </a:spcAft>
            </a:pPr>
            <a:r>
              <a:rPr lang="pt-BR" sz="2400" spc="-40" dirty="0">
                <a:solidFill>
                  <a:schemeClr val="tx1"/>
                </a:solidFill>
              </a:rPr>
              <a:t>A PrEP é uma intervenção de prevenção para pessoas que são HIV-negativas. </a:t>
            </a:r>
          </a:p>
          <a:p>
            <a:pPr marL="365760" indent="-365760">
              <a:lnSpc>
                <a:spcPts val="2600"/>
              </a:lnSpc>
              <a:spcBef>
                <a:spcPts val="1800"/>
              </a:spcBef>
              <a:spcAft>
                <a:spcPts val="600"/>
              </a:spcAft>
            </a:pPr>
            <a:r>
              <a:rPr lang="pt-BR" sz="2400" spc="-40" dirty="0" smtClean="0">
                <a:solidFill>
                  <a:schemeClr val="tx1"/>
                </a:solidFill>
              </a:rPr>
              <a:t>O teste </a:t>
            </a:r>
            <a:r>
              <a:rPr lang="pt-BR" sz="2400" spc="-40" dirty="0">
                <a:solidFill>
                  <a:schemeClr val="tx1"/>
                </a:solidFill>
              </a:rPr>
              <a:t>de HIV </a:t>
            </a:r>
            <a:r>
              <a:rPr lang="pt-BR" sz="2400" spc="-40" dirty="0" smtClean="0">
                <a:solidFill>
                  <a:schemeClr val="tx1"/>
                </a:solidFill>
              </a:rPr>
              <a:t>deve ser ofertado antes </a:t>
            </a:r>
            <a:r>
              <a:rPr lang="pt-BR" sz="2400" spc="-40" dirty="0">
                <a:solidFill>
                  <a:schemeClr val="tx1"/>
                </a:solidFill>
              </a:rPr>
              <a:t>do início da </a:t>
            </a:r>
            <a:r>
              <a:rPr lang="pt-BR" sz="2400" spc="-40" dirty="0" err="1" smtClean="0">
                <a:solidFill>
                  <a:schemeClr val="tx1"/>
                </a:solidFill>
              </a:rPr>
              <a:t>PrEP</a:t>
            </a:r>
            <a:r>
              <a:rPr lang="pt-BR" sz="2400" spc="-40" dirty="0" smtClean="0">
                <a:solidFill>
                  <a:schemeClr val="tx1"/>
                </a:solidFill>
              </a:rPr>
              <a:t> para todas as pessoas com risco substancial de HIV e que podem ser elegíveis para a </a:t>
            </a:r>
            <a:r>
              <a:rPr lang="pt-BR" sz="2400" spc="-40" dirty="0" err="1" smtClean="0">
                <a:solidFill>
                  <a:schemeClr val="tx1"/>
                </a:solidFill>
              </a:rPr>
              <a:t>PrEP</a:t>
            </a:r>
            <a:r>
              <a:rPr lang="pt-BR" sz="2400" spc="-40" dirty="0" smtClean="0">
                <a:solidFill>
                  <a:schemeClr val="tx1"/>
                </a:solidFill>
              </a:rPr>
              <a:t> .</a:t>
            </a:r>
            <a:endParaRPr lang="pt-BR" sz="2400" spc="-40" dirty="0">
              <a:solidFill>
                <a:schemeClr val="tx1"/>
              </a:solidFill>
            </a:endParaRPr>
          </a:p>
          <a:p>
            <a:pPr marL="365760" indent="-365760">
              <a:lnSpc>
                <a:spcPts val="2600"/>
              </a:lnSpc>
              <a:spcBef>
                <a:spcPts val="1800"/>
              </a:spcBef>
              <a:spcAft>
                <a:spcPts val="600"/>
              </a:spcAft>
            </a:pPr>
            <a:r>
              <a:rPr lang="pt-BR" sz="2400" spc="-40" dirty="0">
                <a:solidFill>
                  <a:schemeClr val="tx1"/>
                </a:solidFill>
              </a:rPr>
              <a:t>O teste de HIV deve ser feito usando diretrizes e algoritmos nacionais.</a:t>
            </a:r>
          </a:p>
          <a:p>
            <a:pPr marL="765810" lvl="2" indent="-365760">
              <a:lnSpc>
                <a:spcPts val="2600"/>
              </a:lnSpc>
              <a:spcBef>
                <a:spcPts val="600"/>
              </a:spcBef>
              <a:buFont typeface="Wingdings" panose="05000000000000000000" pitchFamily="2" charset="2"/>
              <a:buChar char="§"/>
            </a:pPr>
            <a:r>
              <a:rPr lang="pt-BR" spc="-40" dirty="0">
                <a:solidFill>
                  <a:schemeClr val="tx1"/>
                </a:solidFill>
              </a:rPr>
              <a:t>Idealmente, use testes rápidos de HIV no ponto de atendimento.</a:t>
            </a:r>
          </a:p>
          <a:p>
            <a:pPr marL="765810" lvl="2" indent="-365760">
              <a:lnSpc>
                <a:spcPts val="2600"/>
              </a:lnSpc>
              <a:spcBef>
                <a:spcPts val="600"/>
              </a:spcBef>
              <a:buFont typeface="Wingdings" panose="05000000000000000000" pitchFamily="2" charset="2"/>
              <a:buChar char="§"/>
            </a:pPr>
            <a:r>
              <a:rPr lang="pt-BR" spc="-40" dirty="0">
                <a:solidFill>
                  <a:schemeClr val="tx1"/>
                </a:solidFill>
              </a:rPr>
              <a:t>Encaminhe prontamente os clientes com teste HIV positivo aos serviços de cuidados e tratamento do HIV.</a:t>
            </a: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55</a:t>
            </a:fld>
            <a:endParaRPr lang="pt-BR" dirty="0"/>
          </a:p>
        </p:txBody>
      </p:sp>
    </p:spTree>
    <p:extLst>
      <p:ext uri="{BB962C8B-B14F-4D97-AF65-F5344CB8AC3E}">
        <p14:creationId xmlns:p14="http://schemas.microsoft.com/office/powerpoint/2010/main" val="39880040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59"/>
            <a:ext cx="8229600" cy="858838"/>
          </a:xfrm>
        </p:spPr>
        <p:txBody>
          <a:bodyPr>
            <a:normAutofit/>
          </a:bodyPr>
          <a:lstStyle/>
          <a:p>
            <a:r>
              <a:rPr lang="pt-BR" sz="4200" dirty="0"/>
              <a:t>Algoritmo Nacional de Testes de HIV </a:t>
            </a:r>
          </a:p>
        </p:txBody>
      </p:sp>
      <p:sp>
        <p:nvSpPr>
          <p:cNvPr id="3" name="Content Placeholder 2"/>
          <p:cNvSpPr>
            <a:spLocks noGrp="1"/>
          </p:cNvSpPr>
          <p:nvPr>
            <p:ph sz="quarter" idx="10"/>
          </p:nvPr>
        </p:nvSpPr>
        <p:spPr/>
        <p:txBody>
          <a:bodyPr/>
          <a:lstStyle/>
          <a:p>
            <a:r>
              <a:rPr lang="pt-BR" sz="2400" dirty="0">
                <a:solidFill>
                  <a:srgbClr val="C00000"/>
                </a:solidFill>
              </a:rPr>
              <a:t>[Adicionar texto específico do país aqui.]</a:t>
            </a:r>
          </a:p>
          <a:p>
            <a:endParaRPr lang="pt-BR" dirty="0">
              <a:solidFill>
                <a:schemeClr val="tx1"/>
              </a:solidFill>
            </a:endParaRPr>
          </a:p>
        </p:txBody>
      </p:sp>
      <p:sp>
        <p:nvSpPr>
          <p:cNvPr id="6"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56</a:t>
            </a:fld>
            <a:endParaRPr lang="pt-BR" dirty="0"/>
          </a:p>
        </p:txBody>
      </p:sp>
    </p:spTree>
    <p:extLst>
      <p:ext uri="{BB962C8B-B14F-4D97-AF65-F5344CB8AC3E}">
        <p14:creationId xmlns:p14="http://schemas.microsoft.com/office/powerpoint/2010/main" val="31328907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64"/>
            <a:ext cx="8229600" cy="858838"/>
          </a:xfrm>
        </p:spPr>
        <p:txBody>
          <a:bodyPr>
            <a:normAutofit/>
          </a:bodyPr>
          <a:lstStyle/>
          <a:p>
            <a:r>
              <a:rPr lang="pt-BR" sz="4200" dirty="0"/>
              <a:t>Pergunta</a:t>
            </a:r>
          </a:p>
        </p:txBody>
      </p:sp>
      <p:sp>
        <p:nvSpPr>
          <p:cNvPr id="3" name="Content Placeholder 2"/>
          <p:cNvSpPr>
            <a:spLocks noGrp="1"/>
          </p:cNvSpPr>
          <p:nvPr>
            <p:ph sz="quarter" idx="10"/>
          </p:nvPr>
        </p:nvSpPr>
        <p:spPr>
          <a:xfrm>
            <a:off x="926757" y="2034520"/>
            <a:ext cx="7036143" cy="3924300"/>
          </a:xfrm>
        </p:spPr>
        <p:txBody>
          <a:bodyPr/>
          <a:lstStyle/>
          <a:p>
            <a:pPr marL="342900" lvl="2" indent="-342900">
              <a:lnSpc>
                <a:spcPct val="110000"/>
              </a:lnSpc>
              <a:spcAft>
                <a:spcPts val="600"/>
              </a:spcAft>
              <a:tabLst>
                <a:tab pos="274320" algn="l"/>
              </a:tabLst>
            </a:pPr>
            <a:r>
              <a:rPr lang="pt-BR" sz="3200" dirty="0">
                <a:solidFill>
                  <a:schemeClr val="tx1"/>
                </a:solidFill>
              </a:rPr>
              <a:t>O que é infecção aguda pelo HIV?</a:t>
            </a:r>
          </a:p>
          <a:p>
            <a:pPr algn="ctr"/>
            <a:endParaRPr lang="pt-BR" dirty="0"/>
          </a:p>
        </p:txBody>
      </p:sp>
      <p:sp>
        <p:nvSpPr>
          <p:cNvPr id="7"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57</a:t>
            </a:fld>
            <a:endParaRPr lang="pt-BR" dirty="0"/>
          </a:p>
        </p:txBody>
      </p:sp>
      <p:pic>
        <p:nvPicPr>
          <p:cNvPr id="9" name="Picture 14" descr="Image result for question icon">
            <a:extLst>
              <a:ext uri="{FF2B5EF4-FFF2-40B4-BE49-F238E27FC236}">
                <a16:creationId xmlns:a16="http://schemas.microsoft.com/office/drawing/2014/main" xmlns="" id="{CC3810FB-018F-4F0C-90E5-B7305107D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3723" y="1630066"/>
            <a:ext cx="1581912" cy="170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2502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oun_Checklist_1689185_E60000.png"/>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7383438" y="1615015"/>
            <a:ext cx="1583267" cy="1583267"/>
          </a:xfrm>
          <a:prstGeom prst="rect">
            <a:avLst/>
          </a:prstGeom>
        </p:spPr>
      </p:pic>
      <p:sp>
        <p:nvSpPr>
          <p:cNvPr id="2" name="Title 1"/>
          <p:cNvSpPr>
            <a:spLocks noGrp="1"/>
          </p:cNvSpPr>
          <p:nvPr>
            <p:ph type="title"/>
          </p:nvPr>
        </p:nvSpPr>
        <p:spPr>
          <a:xfrm>
            <a:off x="457200" y="245872"/>
            <a:ext cx="8229600" cy="858838"/>
          </a:xfrm>
        </p:spPr>
        <p:txBody>
          <a:bodyPr>
            <a:normAutofit/>
          </a:bodyPr>
          <a:lstStyle/>
          <a:p>
            <a:r>
              <a:rPr lang="pt-BR" sz="4200" dirty="0"/>
              <a:t>Infecção aguda pelo HIV</a:t>
            </a:r>
          </a:p>
        </p:txBody>
      </p:sp>
      <p:sp>
        <p:nvSpPr>
          <p:cNvPr id="3" name="Content Placeholder 2"/>
          <p:cNvSpPr>
            <a:spLocks noGrp="1"/>
          </p:cNvSpPr>
          <p:nvPr>
            <p:ph sz="quarter" idx="10"/>
          </p:nvPr>
        </p:nvSpPr>
        <p:spPr>
          <a:xfrm>
            <a:off x="457200" y="1821701"/>
            <a:ext cx="8482795" cy="4919254"/>
          </a:xfrm>
        </p:spPr>
        <p:txBody>
          <a:bodyPr>
            <a:normAutofit/>
          </a:bodyPr>
          <a:lstStyle/>
          <a:p>
            <a:pPr marL="365760" indent="-365760">
              <a:lnSpc>
                <a:spcPts val="2600"/>
              </a:lnSpc>
              <a:spcBef>
                <a:spcPts val="1800"/>
              </a:spcBef>
              <a:buFont typeface="Arial"/>
              <a:buChar char="•"/>
            </a:pPr>
            <a:r>
              <a:rPr lang="pt-BR" sz="2000" spc="-40" dirty="0">
                <a:solidFill>
                  <a:schemeClr val="tx1"/>
                </a:solidFill>
                <a:latin typeface="Garamond"/>
              </a:rPr>
              <a:t>A Infecção Aguda pelo HIV (IAH) é a </a:t>
            </a:r>
            <a:r>
              <a:rPr lang="pt-BR" sz="2000" b="1" spc="-40" dirty="0">
                <a:solidFill>
                  <a:schemeClr val="tx1"/>
                </a:solidFill>
                <a:latin typeface="Garamond"/>
              </a:rPr>
              <a:t>fase inicial da doença </a:t>
            </a:r>
            <a:br>
              <a:rPr lang="pt-BR" sz="2000" b="1" spc="-40" dirty="0">
                <a:solidFill>
                  <a:schemeClr val="tx1"/>
                </a:solidFill>
                <a:latin typeface="Garamond"/>
              </a:rPr>
            </a:br>
            <a:r>
              <a:rPr lang="pt-BR" sz="2000" b="1" spc="-40" dirty="0">
                <a:solidFill>
                  <a:schemeClr val="tx1"/>
                </a:solidFill>
                <a:latin typeface="Garamond"/>
              </a:rPr>
              <a:t>do HIV, </a:t>
            </a:r>
            <a:r>
              <a:rPr lang="pt-BR" sz="2000" spc="-40" dirty="0">
                <a:solidFill>
                  <a:schemeClr val="tx1"/>
                </a:solidFill>
                <a:latin typeface="Garamond"/>
              </a:rPr>
              <a:t>caracterizada por uma explosão inicial de viremia.</a:t>
            </a:r>
          </a:p>
          <a:p>
            <a:pPr marL="365760" indent="-365760">
              <a:lnSpc>
                <a:spcPts val="2600"/>
              </a:lnSpc>
              <a:spcBef>
                <a:spcPts val="1200"/>
              </a:spcBef>
              <a:buFont typeface="Arial"/>
              <a:buChar char="•"/>
            </a:pPr>
            <a:r>
              <a:rPr lang="pt-BR" sz="2000" spc="-40" dirty="0">
                <a:solidFill>
                  <a:schemeClr val="tx1"/>
                </a:solidFill>
                <a:latin typeface="Garamond"/>
              </a:rPr>
              <a:t>A IAH se desenvolve </a:t>
            </a:r>
            <a:r>
              <a:rPr lang="pt-BR" sz="2000" b="1" spc="-40" dirty="0">
                <a:solidFill>
                  <a:schemeClr val="tx1"/>
                </a:solidFill>
                <a:latin typeface="Garamond"/>
              </a:rPr>
              <a:t>em 2 a 4 semanas </a:t>
            </a:r>
            <a:r>
              <a:rPr lang="pt-BR" sz="2000" spc="-40" dirty="0">
                <a:solidFill>
                  <a:schemeClr val="tx1"/>
                </a:solidFill>
                <a:latin typeface="Garamond"/>
              </a:rPr>
              <a:t>depois que alguém é </a:t>
            </a:r>
            <a:br>
              <a:rPr lang="pt-BR" sz="2000" spc="-40" dirty="0">
                <a:solidFill>
                  <a:schemeClr val="tx1"/>
                </a:solidFill>
                <a:latin typeface="Garamond"/>
              </a:rPr>
            </a:br>
            <a:r>
              <a:rPr lang="pt-BR" sz="2000" spc="-40" dirty="0">
                <a:solidFill>
                  <a:schemeClr val="tx1"/>
                </a:solidFill>
                <a:latin typeface="Garamond"/>
              </a:rPr>
              <a:t>infectado pelo HIV.</a:t>
            </a:r>
          </a:p>
          <a:p>
            <a:pPr marL="365760" indent="-365760">
              <a:lnSpc>
                <a:spcPts val="2600"/>
              </a:lnSpc>
              <a:spcBef>
                <a:spcPts val="1200"/>
              </a:spcBef>
            </a:pPr>
            <a:r>
              <a:rPr lang="pt-BR" altLang="en-US" sz="2000" spc="-40" dirty="0">
                <a:solidFill>
                  <a:schemeClr val="tx1"/>
                </a:solidFill>
              </a:rPr>
              <a:t>Aproximadamente </a:t>
            </a:r>
            <a:r>
              <a:rPr lang="pt-BR" sz="2000" spc="-40" dirty="0">
                <a:solidFill>
                  <a:schemeClr val="tx1"/>
                </a:solidFill>
              </a:rPr>
              <a:t>40–90% dos clientes com IAH apresentam </a:t>
            </a:r>
            <a:r>
              <a:rPr sz="2800" dirty="0"/>
              <a:t/>
            </a:r>
            <a:br>
              <a:rPr sz="2800" dirty="0"/>
            </a:br>
            <a:r>
              <a:rPr lang="pt-BR" sz="2000" b="1" spc="-40" dirty="0">
                <a:solidFill>
                  <a:schemeClr val="tx1"/>
                </a:solidFill>
              </a:rPr>
              <a:t>sintomas "semelhantes aos da gripe".</a:t>
            </a:r>
          </a:p>
          <a:p>
            <a:pPr marL="731520" lvl="1" indent="-365760">
              <a:lnSpc>
                <a:spcPts val="2600"/>
              </a:lnSpc>
              <a:spcBef>
                <a:spcPts val="600"/>
              </a:spcBef>
              <a:buFont typeface="Wingdings" panose="05000000000000000000" pitchFamily="2" charset="2"/>
              <a:buChar char="§"/>
            </a:pPr>
            <a:r>
              <a:rPr lang="pt-BR" altLang="en-US" sz="2000" spc="-40" dirty="0">
                <a:solidFill>
                  <a:schemeClr val="tx1"/>
                </a:solidFill>
              </a:rPr>
              <a:t>Esses sintomas não são específicos do HIV, mas ocorrem em muitas outras infecções virais. </a:t>
            </a:r>
          </a:p>
          <a:p>
            <a:pPr marL="731520" lvl="1" indent="-365760">
              <a:lnSpc>
                <a:spcPts val="2600"/>
              </a:lnSpc>
              <a:spcBef>
                <a:spcPts val="0"/>
              </a:spcBef>
              <a:buFont typeface="Wingdings" panose="05000000000000000000" pitchFamily="2" charset="2"/>
              <a:buChar char="§"/>
            </a:pPr>
            <a:r>
              <a:rPr lang="pt-BR" altLang="en-US" sz="2000" spc="-40" dirty="0">
                <a:solidFill>
                  <a:schemeClr val="tx1"/>
                </a:solidFill>
              </a:rPr>
              <a:t>Clientes com IAH podem ser assintomáticos.</a:t>
            </a:r>
            <a:endParaRPr lang="pt-BR" sz="2000" spc="-40" dirty="0">
              <a:solidFill>
                <a:schemeClr val="tx1"/>
              </a:solidFill>
            </a:endParaRPr>
          </a:p>
          <a:p>
            <a:pPr marL="365760" indent="-365760">
              <a:lnSpc>
                <a:spcPts val="2600"/>
              </a:lnSpc>
              <a:spcBef>
                <a:spcPts val="1200"/>
              </a:spcBef>
            </a:pPr>
            <a:r>
              <a:rPr lang="pt-BR" altLang="en-US" sz="2000" spc="-40" dirty="0">
                <a:solidFill>
                  <a:schemeClr val="tx1"/>
                </a:solidFill>
              </a:rPr>
              <a:t>A figura do próximo slide mostra alguns dos sinais e sintomas de apresentação </a:t>
            </a:r>
            <a:br>
              <a:rPr lang="pt-BR" altLang="en-US" sz="2000" spc="-40" dirty="0">
                <a:solidFill>
                  <a:schemeClr val="tx1"/>
                </a:solidFill>
              </a:rPr>
            </a:br>
            <a:r>
              <a:rPr lang="pt-BR" altLang="en-US" sz="2000" spc="-40" dirty="0">
                <a:solidFill>
                  <a:schemeClr val="tx1"/>
                </a:solidFill>
              </a:rPr>
              <a:t>da IAH.</a:t>
            </a:r>
          </a:p>
          <a:p>
            <a:pPr marL="365760" indent="-365760">
              <a:lnSpc>
                <a:spcPts val="2600"/>
              </a:lnSpc>
              <a:spcBef>
                <a:spcPts val="1200"/>
              </a:spcBef>
            </a:pPr>
            <a:r>
              <a:rPr lang="pt-BR" altLang="en-US" sz="2000" i="1" spc="-40" dirty="0">
                <a:solidFill>
                  <a:schemeClr val="tx1"/>
                </a:solidFill>
              </a:rPr>
              <a:t>Nunca </a:t>
            </a:r>
            <a:r>
              <a:rPr lang="pt-BR" altLang="en-US" sz="2000" spc="-40" dirty="0">
                <a:solidFill>
                  <a:schemeClr val="tx1"/>
                </a:solidFill>
              </a:rPr>
              <a:t>inicie a PrEP se houver suspeita de IAH.</a:t>
            </a:r>
          </a:p>
          <a:p>
            <a:pPr lvl="1"/>
            <a:endParaRPr lang="pt-BR" altLang="en-US" dirty="0">
              <a:latin typeface="Calisto MT" pitchFamily="18" charset="0"/>
            </a:endParaRPr>
          </a:p>
          <a:p>
            <a:pPr lvl="1">
              <a:buFontTx/>
              <a:buChar char="•"/>
            </a:pPr>
            <a:endParaRPr lang="pt-BR" altLang="en-US" dirty="0">
              <a:latin typeface="Calisto MT" pitchFamily="18" charset="0"/>
            </a:endParaRPr>
          </a:p>
          <a:p>
            <a:endParaRPr lang="pt-BR" dirty="0"/>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58</a:t>
            </a:fld>
            <a:endParaRPr lang="pt-BR" dirty="0"/>
          </a:p>
        </p:txBody>
      </p:sp>
    </p:spTree>
    <p:extLst>
      <p:ext uri="{BB962C8B-B14F-4D97-AF65-F5344CB8AC3E}">
        <p14:creationId xmlns:p14="http://schemas.microsoft.com/office/powerpoint/2010/main" val="41056804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609" y="83928"/>
            <a:ext cx="7137991" cy="6485758"/>
          </a:xfrm>
          <a:prstGeom prst="rect">
            <a:avLst/>
          </a:prstGeom>
        </p:spPr>
      </p:pic>
      <p:sp>
        <p:nvSpPr>
          <p:cNvPr id="6" name="TextBox 5"/>
          <p:cNvSpPr txBox="1"/>
          <p:nvPr/>
        </p:nvSpPr>
        <p:spPr>
          <a:xfrm>
            <a:off x="1056406" y="6536390"/>
            <a:ext cx="6796075" cy="246221"/>
          </a:xfrm>
          <a:prstGeom prst="rect">
            <a:avLst/>
          </a:prstGeom>
          <a:noFill/>
        </p:spPr>
        <p:txBody>
          <a:bodyPr wrap="square" rtlCol="0">
            <a:spAutoFit/>
          </a:bodyPr>
          <a:lstStyle/>
          <a:p>
            <a:r>
              <a:rPr lang="pt-BR" sz="1000" dirty="0">
                <a:solidFill>
                  <a:schemeClr val="tx1">
                    <a:tint val="75000"/>
                  </a:schemeClr>
                </a:solidFill>
                <a:latin typeface="Garamond" panose="02020404030301010803" pitchFamily="18" charset="0"/>
              </a:rPr>
              <a:t>Source: Medical Gallery of Mikael Häggström, 2014.</a:t>
            </a:r>
          </a:p>
        </p:txBody>
      </p:sp>
      <p:sp>
        <p:nvSpPr>
          <p:cNvPr id="7" name="Rectangle 6"/>
          <p:cNvSpPr/>
          <p:nvPr/>
        </p:nvSpPr>
        <p:spPr>
          <a:xfrm>
            <a:off x="0" y="0"/>
            <a:ext cx="254000" cy="6858000"/>
          </a:xfrm>
          <a:prstGeom prst="rect">
            <a:avLst/>
          </a:prstGeom>
          <a:solidFill>
            <a:schemeClr val="accent2"/>
          </a:soli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8"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59</a:t>
            </a:fld>
            <a:endParaRPr lang="pt-BR" dirty="0"/>
          </a:p>
        </p:txBody>
      </p:sp>
    </p:spTree>
    <p:extLst>
      <p:ext uri="{BB962C8B-B14F-4D97-AF65-F5344CB8AC3E}">
        <p14:creationId xmlns:p14="http://schemas.microsoft.com/office/powerpoint/2010/main" val="1109404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6</a:t>
            </a:fld>
            <a:endParaRPr lang="pt-BR" dirty="0"/>
          </a:p>
        </p:txBody>
      </p:sp>
      <p:sp>
        <p:nvSpPr>
          <p:cNvPr id="8" name="TextBox 7"/>
          <p:cNvSpPr txBox="1"/>
          <p:nvPr/>
        </p:nvSpPr>
        <p:spPr>
          <a:xfrm>
            <a:off x="381558" y="124125"/>
            <a:ext cx="8582635" cy="1107996"/>
          </a:xfrm>
          <a:prstGeom prst="rect">
            <a:avLst/>
          </a:prstGeom>
          <a:noFill/>
        </p:spPr>
        <p:txBody>
          <a:bodyPr wrap="square" rtlCol="0">
            <a:spAutoFit/>
          </a:bodyPr>
          <a:lstStyle/>
          <a:p>
            <a:pPr algn="ctr"/>
            <a:r>
              <a:rPr lang="pt-BR" sz="4200" b="1" dirty="0">
                <a:solidFill>
                  <a:schemeClr val="bg1"/>
                </a:solidFill>
                <a:latin typeface="Arial Narrow"/>
              </a:rPr>
              <a:t>Visão geral do treinamento</a:t>
            </a:r>
            <a:r>
              <a:rPr dirty="0"/>
              <a:t/>
            </a:r>
            <a:br>
              <a:rPr dirty="0"/>
            </a:br>
            <a:r>
              <a:rPr lang="pt-BR" sz="2400" i="1" dirty="0">
                <a:solidFill>
                  <a:schemeClr val="bg1"/>
                </a:solidFill>
                <a:latin typeface="Garamond" panose="02020404030301010803" pitchFamily="18" charset="0"/>
              </a:rPr>
              <a:t>(continuação)</a:t>
            </a:r>
          </a:p>
        </p:txBody>
      </p:sp>
      <p:sp>
        <p:nvSpPr>
          <p:cNvPr id="9" name="Pentagon 8"/>
          <p:cNvSpPr/>
          <p:nvPr/>
        </p:nvSpPr>
        <p:spPr>
          <a:xfrm>
            <a:off x="1145627" y="4213175"/>
            <a:ext cx="7662043" cy="977462"/>
          </a:xfrm>
          <a:prstGeom prst="homePlate">
            <a:avLst/>
          </a:prstGeom>
          <a:solidFill>
            <a:schemeClr val="accent4">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800" b="1" dirty="0">
                <a:solidFill>
                  <a:schemeClr val="bg1"/>
                </a:solidFill>
              </a:rPr>
              <a:t>Avaliação pós-treinamento, análise e encerramento</a:t>
            </a:r>
          </a:p>
        </p:txBody>
      </p:sp>
      <p:sp>
        <p:nvSpPr>
          <p:cNvPr id="10" name="Pentagon 9"/>
          <p:cNvSpPr/>
          <p:nvPr/>
        </p:nvSpPr>
        <p:spPr>
          <a:xfrm>
            <a:off x="1145627" y="2575382"/>
            <a:ext cx="6531293" cy="977462"/>
          </a:xfrm>
          <a:prstGeom prst="homePlat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TextBox 15"/>
          <p:cNvSpPr txBox="1"/>
          <p:nvPr/>
        </p:nvSpPr>
        <p:spPr>
          <a:xfrm>
            <a:off x="1326943" y="1833978"/>
            <a:ext cx="5478505" cy="523220"/>
          </a:xfrm>
          <a:prstGeom prst="rect">
            <a:avLst/>
          </a:prstGeom>
          <a:noFill/>
        </p:spPr>
        <p:txBody>
          <a:bodyPr wrap="square" rtlCol="0">
            <a:spAutoFit/>
          </a:bodyPr>
          <a:lstStyle/>
          <a:p>
            <a:r>
              <a:rPr lang="pt-BR" sz="2800" b="1" dirty="0">
                <a:solidFill>
                  <a:schemeClr val="bg1"/>
                </a:solidFill>
              </a:rPr>
              <a:t>Pós-teste, análise e encerramento</a:t>
            </a:r>
          </a:p>
        </p:txBody>
      </p:sp>
      <p:sp>
        <p:nvSpPr>
          <p:cNvPr id="17" name="TextBox 16"/>
          <p:cNvSpPr txBox="1"/>
          <p:nvPr/>
        </p:nvSpPr>
        <p:spPr>
          <a:xfrm>
            <a:off x="1287522" y="2575382"/>
            <a:ext cx="5557346" cy="954107"/>
          </a:xfrm>
          <a:prstGeom prst="rect">
            <a:avLst/>
          </a:prstGeom>
          <a:noFill/>
        </p:spPr>
        <p:txBody>
          <a:bodyPr wrap="square" rtlCol="0">
            <a:spAutoFit/>
          </a:bodyPr>
          <a:lstStyle/>
          <a:p>
            <a:r>
              <a:rPr lang="pt-BR" sz="2800" b="1" dirty="0">
                <a:solidFill>
                  <a:schemeClr val="bg1"/>
                </a:solidFill>
              </a:rPr>
              <a:t>Ferramentas de Monitoramento </a:t>
            </a:r>
            <a:br>
              <a:rPr lang="pt-BR" sz="2800" b="1" dirty="0">
                <a:solidFill>
                  <a:schemeClr val="bg1"/>
                </a:solidFill>
              </a:rPr>
            </a:br>
            <a:r>
              <a:rPr lang="pt-BR" sz="2800" b="1" dirty="0">
                <a:solidFill>
                  <a:schemeClr val="bg1"/>
                </a:solidFill>
              </a:rPr>
              <a:t>e Avaliação da PrEP</a:t>
            </a:r>
          </a:p>
        </p:txBody>
      </p:sp>
      <p:sp>
        <p:nvSpPr>
          <p:cNvPr id="20" name="TextBox 19"/>
          <p:cNvSpPr txBox="1"/>
          <p:nvPr/>
        </p:nvSpPr>
        <p:spPr>
          <a:xfrm>
            <a:off x="410936" y="4309491"/>
            <a:ext cx="573755" cy="784830"/>
          </a:xfrm>
          <a:prstGeom prst="rect">
            <a:avLst/>
          </a:prstGeom>
          <a:noFill/>
        </p:spPr>
        <p:txBody>
          <a:bodyPr wrap="square" rtlCol="0">
            <a:spAutoFit/>
          </a:bodyPr>
          <a:lstStyle/>
          <a:p>
            <a:r>
              <a:rPr lang="pt-BR" sz="4500" b="1" dirty="0">
                <a:solidFill>
                  <a:schemeClr val="accent4">
                    <a:lumMod val="60000"/>
                    <a:lumOff val="40000"/>
                  </a:schemeClr>
                </a:solidFill>
              </a:rPr>
              <a:t>6</a:t>
            </a:r>
          </a:p>
        </p:txBody>
      </p:sp>
      <p:sp>
        <p:nvSpPr>
          <p:cNvPr id="21" name="TextBox 20"/>
          <p:cNvSpPr txBox="1"/>
          <p:nvPr/>
        </p:nvSpPr>
        <p:spPr>
          <a:xfrm>
            <a:off x="381558" y="2613291"/>
            <a:ext cx="573755" cy="784830"/>
          </a:xfrm>
          <a:prstGeom prst="rect">
            <a:avLst/>
          </a:prstGeom>
          <a:noFill/>
        </p:spPr>
        <p:txBody>
          <a:bodyPr wrap="square" rtlCol="0">
            <a:spAutoFit/>
          </a:bodyPr>
          <a:lstStyle/>
          <a:p>
            <a:r>
              <a:rPr lang="pt-BR" sz="4500" b="1" dirty="0">
                <a:solidFill>
                  <a:schemeClr val="accent5"/>
                </a:solidFill>
              </a:rPr>
              <a:t>5</a:t>
            </a:r>
          </a:p>
        </p:txBody>
      </p:sp>
    </p:spTree>
    <p:extLst>
      <p:ext uri="{BB962C8B-B14F-4D97-AF65-F5344CB8AC3E}">
        <p14:creationId xmlns:p14="http://schemas.microsoft.com/office/powerpoint/2010/main" val="14210360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5560"/>
            <a:ext cx="8229600" cy="858838"/>
          </a:xfrm>
        </p:spPr>
        <p:txBody>
          <a:bodyPr>
            <a:normAutofit/>
          </a:bodyPr>
          <a:lstStyle/>
          <a:p>
            <a:r>
              <a:rPr lang="pt-BR" sz="4200" dirty="0"/>
              <a:t>Pergunta</a:t>
            </a:r>
          </a:p>
        </p:txBody>
      </p:sp>
      <p:sp>
        <p:nvSpPr>
          <p:cNvPr id="3" name="Content Placeholder 2"/>
          <p:cNvSpPr>
            <a:spLocks noGrp="1"/>
          </p:cNvSpPr>
          <p:nvPr>
            <p:ph sz="quarter" idx="10"/>
          </p:nvPr>
        </p:nvSpPr>
        <p:spPr>
          <a:xfrm>
            <a:off x="914400" y="1825874"/>
            <a:ext cx="7324344" cy="3924300"/>
          </a:xfrm>
        </p:spPr>
        <p:txBody>
          <a:bodyPr/>
          <a:lstStyle/>
          <a:p>
            <a:pPr marL="342900" lvl="2" indent="-342900">
              <a:lnSpc>
                <a:spcPct val="110000"/>
              </a:lnSpc>
              <a:spcAft>
                <a:spcPts val="600"/>
              </a:spcAft>
              <a:tabLst>
                <a:tab pos="274320" algn="l"/>
              </a:tabLst>
            </a:pPr>
            <a:r>
              <a:rPr lang="pt-BR" sz="3200" spc="-100" dirty="0">
                <a:solidFill>
                  <a:schemeClr val="tx1"/>
                </a:solidFill>
              </a:rPr>
              <a:t>Por que devemos avaliar a infecção aguda pelo HIV antes de prescrever a PrEP?</a:t>
            </a:r>
          </a:p>
          <a:p>
            <a:pPr algn="ctr"/>
            <a:endParaRPr lang="pt-BR" dirty="0"/>
          </a:p>
        </p:txBody>
      </p:sp>
      <p:sp>
        <p:nvSpPr>
          <p:cNvPr id="7"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60</a:t>
            </a:fld>
            <a:endParaRPr lang="pt-BR" dirty="0"/>
          </a:p>
        </p:txBody>
      </p:sp>
      <p:pic>
        <p:nvPicPr>
          <p:cNvPr id="9" name="Picture 14" descr="Image result for question icon">
            <a:extLst>
              <a:ext uri="{FF2B5EF4-FFF2-40B4-BE49-F238E27FC236}">
                <a16:creationId xmlns:a16="http://schemas.microsoft.com/office/drawing/2014/main" xmlns="" id="{38AF8B32-70A9-45CC-8247-4AF25DC5B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888" y="2676282"/>
            <a:ext cx="1581912" cy="170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7960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808"/>
            <a:ext cx="8229600" cy="858838"/>
          </a:xfrm>
        </p:spPr>
        <p:txBody>
          <a:bodyPr>
            <a:noAutofit/>
          </a:bodyPr>
          <a:lstStyle/>
          <a:p>
            <a:r>
              <a:rPr lang="pt-BR" sz="4000" dirty="0"/>
              <a:t>Diagnóstico de Infecção Aguda pelo HIV </a:t>
            </a:r>
          </a:p>
        </p:txBody>
      </p:sp>
      <p:sp>
        <p:nvSpPr>
          <p:cNvPr id="3" name="Content Placeholder 2"/>
          <p:cNvSpPr>
            <a:spLocks noGrp="1"/>
          </p:cNvSpPr>
          <p:nvPr>
            <p:ph sz="quarter" idx="10"/>
          </p:nvPr>
        </p:nvSpPr>
        <p:spPr>
          <a:xfrm>
            <a:off x="457200" y="1624571"/>
            <a:ext cx="8229600" cy="4889500"/>
          </a:xfrm>
        </p:spPr>
        <p:txBody>
          <a:bodyPr>
            <a:noAutofit/>
          </a:bodyPr>
          <a:lstStyle/>
          <a:p>
            <a:pPr marL="365760" indent="-365760">
              <a:lnSpc>
                <a:spcPts val="2600"/>
              </a:lnSpc>
              <a:spcBef>
                <a:spcPts val="600"/>
              </a:spcBef>
            </a:pPr>
            <a:r>
              <a:rPr lang="pt-BR" sz="2400" spc="-40" dirty="0">
                <a:solidFill>
                  <a:schemeClr val="tx1"/>
                </a:solidFill>
              </a:rPr>
              <a:t>Durante a IAH, os anticorpos podem estar ausentes ou abaixo do nível de detecção.</a:t>
            </a:r>
          </a:p>
          <a:p>
            <a:pPr marL="731520" lvl="1" indent="-365760">
              <a:lnSpc>
                <a:spcPts val="2600"/>
              </a:lnSpc>
              <a:spcBef>
                <a:spcPts val="600"/>
              </a:spcBef>
              <a:spcAft>
                <a:spcPts val="600"/>
              </a:spcAft>
              <a:buFont typeface="Wingdings" panose="05000000000000000000" pitchFamily="2" charset="2"/>
              <a:buChar char="§"/>
            </a:pPr>
            <a:r>
              <a:rPr lang="pt-BR" sz="2400" spc="-40" dirty="0">
                <a:solidFill>
                  <a:schemeClr val="tx1"/>
                </a:solidFill>
              </a:rPr>
              <a:t>Testes sorológicos usando testes rápidos podem ser negativos. </a:t>
            </a:r>
          </a:p>
          <a:p>
            <a:pPr marL="365760" indent="-365760">
              <a:lnSpc>
                <a:spcPts val="2600"/>
              </a:lnSpc>
              <a:spcBef>
                <a:spcPts val="1800"/>
              </a:spcBef>
              <a:spcAft>
                <a:spcPts val="600"/>
              </a:spcAft>
            </a:pPr>
            <a:r>
              <a:rPr lang="pt-BR" sz="2400" spc="-40" dirty="0">
                <a:solidFill>
                  <a:schemeClr val="tx1"/>
                </a:solidFill>
              </a:rPr>
              <a:t>A IAH pode ser diagnosticada usando testes virais "diretos", como HIV RNA ou teste de antígeno do HIV.</a:t>
            </a:r>
          </a:p>
          <a:p>
            <a:pPr marL="365760" indent="-365760">
              <a:lnSpc>
                <a:spcPts val="2600"/>
              </a:lnSpc>
              <a:spcBef>
                <a:spcPts val="1800"/>
              </a:spcBef>
              <a:spcAft>
                <a:spcPts val="600"/>
              </a:spcAft>
            </a:pPr>
            <a:r>
              <a:rPr lang="pt-BR" sz="2400" spc="-40" dirty="0">
                <a:solidFill>
                  <a:schemeClr val="tx1"/>
                </a:solidFill>
              </a:rPr>
              <a:t>Na ausência de testes de RNA e antígeno de HIV, adiar a PrEP</a:t>
            </a:r>
            <a:r>
              <a:rPr dirty="0"/>
              <a:t/>
            </a:r>
            <a:br>
              <a:rPr dirty="0"/>
            </a:br>
            <a:r>
              <a:rPr lang="pt-BR" sz="2400" spc="-40" dirty="0">
                <a:solidFill>
                  <a:schemeClr val="tx1"/>
                </a:solidFill>
              </a:rPr>
              <a:t>por 4 semanas se houver suspeita de IAH.</a:t>
            </a:r>
          </a:p>
          <a:p>
            <a:pPr marL="731520" lvl="1" indent="-365760">
              <a:lnSpc>
                <a:spcPts val="2600"/>
              </a:lnSpc>
              <a:spcBef>
                <a:spcPts val="600"/>
              </a:spcBef>
              <a:buFont typeface="Wingdings" panose="05000000000000000000" pitchFamily="2" charset="2"/>
              <a:buChar char="§"/>
            </a:pPr>
            <a:r>
              <a:rPr lang="pt-BR" sz="2400" spc="-40" dirty="0">
                <a:solidFill>
                  <a:schemeClr val="tx1"/>
                </a:solidFill>
              </a:rPr>
              <a:t>Repita o teste sorológico de HIV após 4 semanas para reavaliar a elegibilidade.</a:t>
            </a:r>
          </a:p>
        </p:txBody>
      </p:sp>
      <p:sp>
        <p:nvSpPr>
          <p:cNvPr id="6"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61</a:t>
            </a:fld>
            <a:endParaRPr lang="pt-BR" dirty="0"/>
          </a:p>
        </p:txBody>
      </p:sp>
    </p:spTree>
    <p:extLst>
      <p:ext uri="{BB962C8B-B14F-4D97-AF65-F5344CB8AC3E}">
        <p14:creationId xmlns:p14="http://schemas.microsoft.com/office/powerpoint/2010/main" val="25121483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64"/>
            <a:ext cx="8229600" cy="858838"/>
          </a:xfrm>
        </p:spPr>
        <p:txBody>
          <a:bodyPr>
            <a:normAutofit/>
          </a:bodyPr>
          <a:lstStyle/>
          <a:p>
            <a:r>
              <a:rPr lang="pt-BR" sz="4200" dirty="0"/>
              <a:t>Pergunta</a:t>
            </a:r>
          </a:p>
        </p:txBody>
      </p:sp>
      <p:sp>
        <p:nvSpPr>
          <p:cNvPr id="3" name="Content Placeholder 2"/>
          <p:cNvSpPr>
            <a:spLocks noGrp="1"/>
          </p:cNvSpPr>
          <p:nvPr>
            <p:ph sz="quarter" idx="10"/>
          </p:nvPr>
        </p:nvSpPr>
        <p:spPr>
          <a:xfrm>
            <a:off x="914399" y="1924774"/>
            <a:ext cx="7051431" cy="3924300"/>
          </a:xfrm>
        </p:spPr>
        <p:txBody>
          <a:bodyPr/>
          <a:lstStyle/>
          <a:p>
            <a:pPr>
              <a:lnSpc>
                <a:spcPct val="110000"/>
              </a:lnSpc>
              <a:spcAft>
                <a:spcPts val="600"/>
              </a:spcAft>
              <a:tabLst>
                <a:tab pos="274320" algn="l"/>
              </a:tabLst>
            </a:pPr>
            <a:r>
              <a:rPr lang="pt-BR" spc="-100" dirty="0">
                <a:solidFill>
                  <a:schemeClr val="tx1"/>
                </a:solidFill>
              </a:rPr>
              <a:t>Quem está em risco substancial de </a:t>
            </a:r>
            <a:br>
              <a:rPr lang="pt-BR" spc="-100" dirty="0">
                <a:solidFill>
                  <a:schemeClr val="tx1"/>
                </a:solidFill>
              </a:rPr>
            </a:br>
            <a:r>
              <a:rPr lang="pt-BR" spc="-100" dirty="0">
                <a:solidFill>
                  <a:schemeClr val="tx1"/>
                </a:solidFill>
              </a:rPr>
              <a:t>infecção por HIV?</a:t>
            </a:r>
          </a:p>
          <a:p>
            <a:pPr algn="ctr"/>
            <a:endParaRPr lang="pt-BR" dirty="0"/>
          </a:p>
        </p:txBody>
      </p:sp>
      <p:sp>
        <p:nvSpPr>
          <p:cNvPr id="7"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62</a:t>
            </a:fld>
            <a:endParaRPr lang="pt-BR" dirty="0"/>
          </a:p>
        </p:txBody>
      </p:sp>
      <p:pic>
        <p:nvPicPr>
          <p:cNvPr id="9" name="Picture 14" descr="Image result for question icon">
            <a:extLst>
              <a:ext uri="{FF2B5EF4-FFF2-40B4-BE49-F238E27FC236}">
                <a16:creationId xmlns:a16="http://schemas.microsoft.com/office/drawing/2014/main" xmlns="" id="{2E961AA7-0748-4B2C-9AAF-3A31DCF3B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1825" y="1630582"/>
            <a:ext cx="1581912" cy="170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4222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327"/>
            <a:ext cx="8229600" cy="1005840"/>
          </a:xfrm>
        </p:spPr>
        <p:txBody>
          <a:bodyPr>
            <a:noAutofit/>
          </a:bodyPr>
          <a:lstStyle/>
          <a:p>
            <a:r>
              <a:rPr lang="pt-BR" sz="4000" dirty="0"/>
              <a:t>Risco Substancial de Infecção pelo HIV</a:t>
            </a:r>
            <a:r>
              <a:rPr sz="4000" dirty="0"/>
              <a:t/>
            </a:r>
            <a:br>
              <a:rPr sz="4000" dirty="0"/>
            </a:br>
            <a:r>
              <a:rPr lang="pt-BR" sz="2000" b="0" i="1" dirty="0">
                <a:latin typeface="Garamond" panose="02020404030301010803" pitchFamily="18" charset="0"/>
              </a:rPr>
              <a:t>(com base no histórico dos últimos 6 meses)</a:t>
            </a:r>
          </a:p>
        </p:txBody>
      </p:sp>
      <p:sp>
        <p:nvSpPr>
          <p:cNvPr id="4" name="Text Box 2"/>
          <p:cNvSpPr txBox="1">
            <a:spLocks noGrp="1" noChangeArrowheads="1"/>
          </p:cNvSpPr>
          <p:nvPr>
            <p:ph sz="quarter" idx="10"/>
          </p:nvPr>
        </p:nvSpPr>
        <p:spPr bwMode="auto">
          <a:xfrm>
            <a:off x="474212" y="1536133"/>
            <a:ext cx="8410295" cy="5212080"/>
          </a:xfrm>
          <a:prstGeom prst="rect">
            <a:avLst/>
          </a:prstGeom>
          <a:solidFill>
            <a:sysClr val="window" lastClr="FFFFFF"/>
          </a:solidFill>
          <a:ln w="19050" cap="flat" cmpd="sng" algn="ctr">
            <a:solidFill>
              <a:schemeClr val="bg1"/>
            </a:solidFill>
            <a:prstDash val="solid"/>
            <a:headEnd/>
            <a:tailEnd/>
          </a:ln>
          <a:effectLst/>
        </p:spPr>
        <p:txBody>
          <a:bodyPr rot="0" vert="horz" wrap="square" lIns="91440" tIns="45720" rIns="91440" bIns="45720" anchor="t" anchorCtr="0">
            <a:noAutofit/>
          </a:bodyPr>
          <a:lstStyle/>
          <a:p>
            <a:pPr marL="365760" indent="-365760">
              <a:lnSpc>
                <a:spcPts val="2600"/>
              </a:lnSpc>
              <a:spcBef>
                <a:spcPts val="0"/>
              </a:spcBef>
            </a:pPr>
            <a:r>
              <a:rPr lang="pt-BR" sz="2000" spc="-60" dirty="0">
                <a:solidFill>
                  <a:schemeClr val="tx1"/>
                </a:solidFill>
              </a:rPr>
              <a:t>Cliente que é sexualmente ativo em uma população com alta prevalência de HIV (tanto na população em geral quanto no grupo </a:t>
            </a:r>
            <a:r>
              <a:rPr lang="pt-BR" sz="2000" spc="-60" dirty="0" smtClean="0">
                <a:solidFill>
                  <a:schemeClr val="tx1"/>
                </a:solidFill>
              </a:rPr>
              <a:t>populacional-chave) </a:t>
            </a:r>
            <a:r>
              <a:rPr lang="pt-BR" sz="2000" i="1" spc="-60" dirty="0">
                <a:solidFill>
                  <a:schemeClr val="tx1"/>
                </a:solidFill>
              </a:rPr>
              <a:t>e  </a:t>
            </a:r>
            <a:r>
              <a:rPr lang="pt-BR" sz="2000" spc="-60" dirty="0">
                <a:solidFill>
                  <a:schemeClr val="tx1"/>
                </a:solidFill>
              </a:rPr>
              <a:t>relata</a:t>
            </a:r>
            <a:r>
              <a:rPr lang="pt-BR" sz="2000" i="1" spc="-60" dirty="0">
                <a:solidFill>
                  <a:schemeClr val="tx1"/>
                </a:solidFill>
              </a:rPr>
              <a:t> quaisquer</a:t>
            </a:r>
            <a:r>
              <a:rPr lang="pt-BR" sz="2000" spc="-60" dirty="0">
                <a:solidFill>
                  <a:schemeClr val="tx1"/>
                </a:solidFill>
              </a:rPr>
              <a:t> dos itens abaixo nos </a:t>
            </a:r>
            <a:r>
              <a:rPr lang="pt-BR" sz="2000" i="1" spc="-60" dirty="0">
                <a:solidFill>
                  <a:schemeClr val="tx1"/>
                </a:solidFill>
              </a:rPr>
              <a:t>últimos 6 meses:</a:t>
            </a:r>
          </a:p>
          <a:p>
            <a:pPr marL="731520" lvl="1" indent="-365760">
              <a:lnSpc>
                <a:spcPts val="2600"/>
              </a:lnSpc>
              <a:spcBef>
                <a:spcPts val="0"/>
              </a:spcBef>
              <a:buFont typeface="Wingdings"/>
              <a:buChar char=""/>
            </a:pPr>
            <a:r>
              <a:rPr lang="pt-BR" sz="2000" spc="-70" dirty="0">
                <a:solidFill>
                  <a:schemeClr val="tx1"/>
                </a:solidFill>
                <a:effectLst/>
              </a:rPr>
              <a:t>Relações sexuais vaginais ou anais sem preservativos com mais de um parceiro.</a:t>
            </a:r>
            <a:endParaRPr lang="pt-BR" sz="2000" i="1" spc="-70" dirty="0">
              <a:solidFill>
                <a:schemeClr val="tx1"/>
              </a:solidFill>
              <a:effectLst/>
              <a:ea typeface="Calibri"/>
              <a:cs typeface="Times New Roman"/>
            </a:endParaRPr>
          </a:p>
          <a:p>
            <a:pPr marL="731520" lvl="1" indent="-365760">
              <a:lnSpc>
                <a:spcPts val="2600"/>
              </a:lnSpc>
              <a:spcBef>
                <a:spcPts val="0"/>
              </a:spcBef>
              <a:buFont typeface="Wingdings"/>
              <a:buChar char=""/>
            </a:pPr>
            <a:r>
              <a:rPr lang="pt-BR" sz="2000" spc="-60" dirty="0">
                <a:solidFill>
                  <a:schemeClr val="tx1"/>
                </a:solidFill>
                <a:effectLst/>
              </a:rPr>
              <a:t>Parceiro sexual com um ou mais riscos de HIV.</a:t>
            </a:r>
            <a:endParaRPr lang="pt-BR" sz="2000" i="1" spc="-60" dirty="0">
              <a:solidFill>
                <a:schemeClr val="tx1"/>
              </a:solidFill>
              <a:effectLst/>
              <a:ea typeface="Calibri"/>
              <a:cs typeface="Times New Roman"/>
            </a:endParaRPr>
          </a:p>
          <a:p>
            <a:pPr marL="731520" lvl="1" indent="-365760">
              <a:lnSpc>
                <a:spcPts val="2600"/>
              </a:lnSpc>
              <a:spcBef>
                <a:spcPts val="0"/>
              </a:spcBef>
              <a:buFont typeface="Wingdings"/>
              <a:buChar char=""/>
            </a:pPr>
            <a:r>
              <a:rPr lang="pt-BR" sz="2000" spc="-60" dirty="0">
                <a:solidFill>
                  <a:schemeClr val="tx1"/>
                </a:solidFill>
                <a:effectLst/>
              </a:rPr>
              <a:t>Histórico de </a:t>
            </a:r>
            <a:r>
              <a:rPr lang="pt-BR" sz="2000" spc="-60" dirty="0" smtClean="0">
                <a:solidFill>
                  <a:schemeClr val="tx1"/>
                </a:solidFill>
                <a:effectLst/>
              </a:rPr>
              <a:t>IST </a:t>
            </a:r>
            <a:r>
              <a:rPr lang="pt-BR" sz="2000" spc="-60" dirty="0">
                <a:solidFill>
                  <a:schemeClr val="tx1"/>
                </a:solidFill>
                <a:effectLst/>
              </a:rPr>
              <a:t>(com base em testes de laboratório, tratamento sindrômico de </a:t>
            </a:r>
            <a:r>
              <a:rPr lang="pt-BR" sz="2000" spc="-60" dirty="0" smtClean="0">
                <a:solidFill>
                  <a:schemeClr val="tx1"/>
                </a:solidFill>
                <a:effectLst/>
              </a:rPr>
              <a:t>ISTs </a:t>
            </a:r>
            <a:r>
              <a:rPr lang="pt-BR" sz="2000" spc="-60" dirty="0">
                <a:solidFill>
                  <a:schemeClr val="tx1"/>
                </a:solidFill>
                <a:effectLst/>
              </a:rPr>
              <a:t>ou autorrelato</a:t>
            </a:r>
            <a:r>
              <a:rPr lang="pt-BR" sz="2000" spc="-60" dirty="0">
                <a:solidFill>
                  <a:schemeClr val="tx1"/>
                </a:solidFill>
              </a:rPr>
              <a:t>).</a:t>
            </a:r>
            <a:endParaRPr lang="pt-BR" sz="2000" i="1" spc="-60" dirty="0">
              <a:solidFill>
                <a:schemeClr val="tx1"/>
              </a:solidFill>
              <a:ea typeface="Calibri"/>
              <a:cs typeface="Times New Roman"/>
            </a:endParaRPr>
          </a:p>
          <a:p>
            <a:pPr marL="731520" lvl="1" indent="-365760">
              <a:lnSpc>
                <a:spcPts val="2600"/>
              </a:lnSpc>
              <a:spcBef>
                <a:spcPts val="0"/>
              </a:spcBef>
              <a:buFont typeface="Wingdings"/>
              <a:buChar char=""/>
            </a:pPr>
            <a:r>
              <a:rPr lang="pt-BR" sz="2000" spc="-60" dirty="0">
                <a:solidFill>
                  <a:schemeClr val="tx1"/>
                </a:solidFill>
                <a:effectLst/>
              </a:rPr>
              <a:t>Histórico de uso de PEP.</a:t>
            </a:r>
          </a:p>
          <a:p>
            <a:pPr marL="365760" lvl="1" indent="-365760">
              <a:lnSpc>
                <a:spcPts val="2600"/>
              </a:lnSpc>
              <a:spcBef>
                <a:spcPts val="1200"/>
              </a:spcBef>
              <a:buFont typeface="Arial" panose="020B0604020202020204" pitchFamily="34" charset="0"/>
              <a:buChar char="•"/>
            </a:pPr>
            <a:r>
              <a:rPr lang="pt-BR" sz="2000" spc="-60" dirty="0">
                <a:solidFill>
                  <a:schemeClr val="tx1"/>
                </a:solidFill>
              </a:rPr>
              <a:t>O cliente relata histórico de compartilhamento de materiais e/ou equipamentos injetáveis com outra pessoa </a:t>
            </a:r>
            <a:r>
              <a:rPr lang="pt-BR" sz="2000" i="1" spc="-60" dirty="0">
                <a:solidFill>
                  <a:schemeClr val="tx1"/>
                </a:solidFill>
              </a:rPr>
              <a:t>nos últimos 6 meses</a:t>
            </a:r>
          </a:p>
          <a:p>
            <a:pPr marL="365760" indent="-365760">
              <a:lnSpc>
                <a:spcPts val="2600"/>
              </a:lnSpc>
              <a:spcBef>
                <a:spcPts val="1800"/>
              </a:spcBef>
            </a:pPr>
            <a:r>
              <a:rPr lang="pt-BR" sz="2000" spc="-60" dirty="0">
                <a:solidFill>
                  <a:schemeClr val="tx1"/>
                </a:solidFill>
              </a:rPr>
              <a:t>O cliente relata ter tido um parceiro sexual nos </a:t>
            </a:r>
            <a:r>
              <a:rPr lang="pt-BR" sz="2000" i="1" spc="-60" dirty="0">
                <a:solidFill>
                  <a:schemeClr val="tx1"/>
                </a:solidFill>
              </a:rPr>
              <a:t>últimos 6 meses </a:t>
            </a:r>
            <a:r>
              <a:rPr lang="pt-BR" sz="2000" spc="-60" dirty="0">
                <a:solidFill>
                  <a:schemeClr val="tx1"/>
                </a:solidFill>
              </a:rPr>
              <a:t>que seja HIV-positivo </a:t>
            </a:r>
            <a:r>
              <a:rPr lang="pt-BR" sz="2000" i="1" spc="-60" dirty="0">
                <a:solidFill>
                  <a:schemeClr val="tx1"/>
                </a:solidFill>
              </a:rPr>
              <a:t>E</a:t>
            </a:r>
            <a:r>
              <a:rPr lang="pt-BR" sz="2000" spc="-60" dirty="0">
                <a:solidFill>
                  <a:schemeClr val="tx1"/>
                </a:solidFill>
              </a:rPr>
              <a:t> que não esteja recebendo tratamento </a:t>
            </a:r>
            <a:r>
              <a:rPr lang="pt-BR" sz="2000" spc="-60" dirty="0" smtClean="0">
                <a:solidFill>
                  <a:schemeClr val="tx1"/>
                </a:solidFill>
              </a:rPr>
              <a:t>efetivo* </a:t>
            </a:r>
            <a:r>
              <a:rPr lang="pt-BR" sz="2000" spc="-60" dirty="0">
                <a:solidFill>
                  <a:schemeClr val="tx1"/>
                </a:solidFill>
              </a:rPr>
              <a:t>contra o HIV.</a:t>
            </a:r>
          </a:p>
          <a:p>
            <a:pPr marL="365760" marR="0" indent="-365760">
              <a:lnSpc>
                <a:spcPct val="90000"/>
              </a:lnSpc>
              <a:spcBef>
                <a:spcPts val="1200"/>
              </a:spcBef>
              <a:buNone/>
            </a:pPr>
            <a:r>
              <a:rPr lang="pt-BR" dirty="0"/>
              <a:t>     </a:t>
            </a:r>
            <a:r>
              <a:rPr lang="pt-BR" sz="1600" i="1" dirty="0">
                <a:solidFill>
                  <a:schemeClr val="tx1"/>
                </a:solidFill>
              </a:rPr>
              <a:t>*</a:t>
            </a:r>
            <a:r>
              <a:rPr lang="pt-BR" sz="1600" i="1" dirty="0">
                <a:solidFill>
                  <a:schemeClr val="tx1"/>
                </a:solidFill>
                <a:effectLst/>
              </a:rPr>
              <a:t>Em TARV há menos de 6 meses, ou com adesão inconsistente ou desconhecida.</a:t>
            </a:r>
            <a:endParaRPr lang="pt-BR" sz="1600" dirty="0">
              <a:solidFill>
                <a:srgbClr val="C00000"/>
              </a:solidFill>
              <a:effectLst/>
              <a:ea typeface="Calibri"/>
              <a:cs typeface="Times New Roman"/>
            </a:endParaRPr>
          </a:p>
          <a:p>
            <a:pPr marL="0" marR="0" indent="0">
              <a:lnSpc>
                <a:spcPct val="115000"/>
              </a:lnSpc>
              <a:spcBef>
                <a:spcPts val="0"/>
              </a:spcBef>
              <a:spcAft>
                <a:spcPts val="0"/>
              </a:spcAft>
              <a:buNone/>
            </a:pPr>
            <a:r>
              <a:rPr lang="pt-BR" sz="1400" dirty="0">
                <a:solidFill>
                  <a:schemeClr val="tx1"/>
                </a:solidFill>
                <a:effectLst/>
              </a:rPr>
              <a:t> </a:t>
            </a:r>
          </a:p>
          <a:p>
            <a:pPr marL="0" marR="0" indent="0">
              <a:lnSpc>
                <a:spcPct val="115000"/>
              </a:lnSpc>
              <a:spcBef>
                <a:spcPts val="0"/>
              </a:spcBef>
              <a:spcAft>
                <a:spcPts val="1000"/>
              </a:spcAft>
              <a:buNone/>
            </a:pPr>
            <a:r>
              <a:rPr lang="pt-BR" sz="1100" dirty="0">
                <a:solidFill>
                  <a:schemeClr val="tx1"/>
                </a:solidFill>
                <a:effectLst/>
              </a:rPr>
              <a:t> </a:t>
            </a:r>
          </a:p>
        </p:txBody>
      </p:sp>
      <p:sp>
        <p:nvSpPr>
          <p:cNvPr id="7"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63</a:t>
            </a:fld>
            <a:endParaRPr lang="pt-BR" dirty="0"/>
          </a:p>
        </p:txBody>
      </p:sp>
      <p:sp>
        <p:nvSpPr>
          <p:cNvPr id="8" name="Oval 7">
            <a:extLst>
              <a:ext uri="{FF2B5EF4-FFF2-40B4-BE49-F238E27FC236}">
                <a16:creationId xmlns:a16="http://schemas.microsoft.com/office/drawing/2014/main" xmlns="" id="{AA38C30B-A72F-4F89-A51A-EAE9DE53F7A2}"/>
              </a:ext>
            </a:extLst>
          </p:cNvPr>
          <p:cNvSpPr>
            <a:spLocks/>
          </p:cNvSpPr>
          <p:nvPr/>
        </p:nvSpPr>
        <p:spPr>
          <a:xfrm>
            <a:off x="4146739" y="5031169"/>
            <a:ext cx="692688" cy="227897"/>
          </a:xfrm>
          <a:prstGeom prst="ellipse">
            <a:avLst/>
          </a:prstGeom>
          <a:no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nchorCtr="0"/>
          <a:lstStyle/>
          <a:p>
            <a:pPr algn="ctr"/>
            <a:r>
              <a:rPr lang="pt-BR" sz="1600" b="1" dirty="0">
                <a:solidFill>
                  <a:schemeClr val="tx1"/>
                </a:solidFill>
              </a:rPr>
              <a:t>OU</a:t>
            </a:r>
          </a:p>
        </p:txBody>
      </p:sp>
      <p:sp>
        <p:nvSpPr>
          <p:cNvPr id="9" name="Oval 8">
            <a:extLst>
              <a:ext uri="{FF2B5EF4-FFF2-40B4-BE49-F238E27FC236}">
                <a16:creationId xmlns:a16="http://schemas.microsoft.com/office/drawing/2014/main" xmlns="" id="{52936005-65F8-4713-A001-FEBC0B501B53}"/>
              </a:ext>
            </a:extLst>
          </p:cNvPr>
          <p:cNvSpPr>
            <a:spLocks/>
          </p:cNvSpPr>
          <p:nvPr/>
        </p:nvSpPr>
        <p:spPr>
          <a:xfrm>
            <a:off x="4146739" y="4195164"/>
            <a:ext cx="692688" cy="227897"/>
          </a:xfrm>
          <a:prstGeom prst="ellipse">
            <a:avLst/>
          </a:prstGeom>
          <a:no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nchorCtr="0"/>
          <a:lstStyle/>
          <a:p>
            <a:pPr algn="ctr"/>
            <a:r>
              <a:rPr lang="pt-BR" sz="1600" b="1" dirty="0">
                <a:solidFill>
                  <a:schemeClr val="tx1"/>
                </a:solidFill>
              </a:rPr>
              <a:t>OU</a:t>
            </a:r>
          </a:p>
        </p:txBody>
      </p:sp>
    </p:spTree>
    <p:extLst>
      <p:ext uri="{BB962C8B-B14F-4D97-AF65-F5344CB8AC3E}">
        <p14:creationId xmlns:p14="http://schemas.microsoft.com/office/powerpoint/2010/main" val="19534085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59"/>
            <a:ext cx="8229600" cy="858838"/>
          </a:xfrm>
        </p:spPr>
        <p:txBody>
          <a:bodyPr>
            <a:normAutofit/>
          </a:bodyPr>
          <a:lstStyle/>
          <a:p>
            <a:r>
              <a:rPr lang="pt-BR" sz="4200" dirty="0"/>
              <a:t>Sinais Potenciais de Risco </a:t>
            </a:r>
          </a:p>
        </p:txBody>
      </p:sp>
      <p:sp>
        <p:nvSpPr>
          <p:cNvPr id="3" name="Content Placeholder 2"/>
          <p:cNvSpPr>
            <a:spLocks noGrp="1"/>
          </p:cNvSpPr>
          <p:nvPr>
            <p:ph sz="quarter" idx="10"/>
          </p:nvPr>
        </p:nvSpPr>
        <p:spPr>
          <a:xfrm>
            <a:off x="469556" y="1497090"/>
            <a:ext cx="8229600" cy="4889500"/>
          </a:xfrm>
        </p:spPr>
        <p:txBody>
          <a:bodyPr>
            <a:normAutofit/>
          </a:bodyPr>
          <a:lstStyle/>
          <a:p>
            <a:pPr marL="0" indent="0" algn="ctr">
              <a:buNone/>
            </a:pPr>
            <a:r>
              <a:rPr lang="pt-BR" sz="2400" b="1" spc="-40" dirty="0">
                <a:solidFill>
                  <a:schemeClr val="tx1"/>
                </a:solidFill>
              </a:rPr>
              <a:t>Situações que podem levar uma pessoa a considerar </a:t>
            </a:r>
            <a:br>
              <a:rPr lang="pt-BR" sz="2400" b="1" spc="-40" dirty="0">
                <a:solidFill>
                  <a:schemeClr val="tx1"/>
                </a:solidFill>
              </a:rPr>
            </a:br>
            <a:r>
              <a:rPr lang="pt-BR" sz="2400" b="1" spc="-40" dirty="0">
                <a:solidFill>
                  <a:schemeClr val="tx1"/>
                </a:solidFill>
              </a:rPr>
              <a:t>iniciar a PrEP</a:t>
            </a:r>
          </a:p>
          <a:p>
            <a:pPr marL="365760" indent="-365760">
              <a:spcBef>
                <a:spcPts val="1800"/>
              </a:spcBef>
            </a:pPr>
            <a:r>
              <a:rPr lang="pt-BR" sz="2400" spc="-40" dirty="0">
                <a:solidFill>
                  <a:schemeClr val="tx1"/>
                </a:solidFill>
              </a:rPr>
              <a:t>Uso de álcool e drogas recreativas antes do sexo.</a:t>
            </a:r>
          </a:p>
          <a:p>
            <a:pPr marL="365760" indent="-365760">
              <a:spcBef>
                <a:spcPts val="1800"/>
              </a:spcBef>
            </a:pPr>
            <a:r>
              <a:rPr lang="pt-BR" sz="2400" spc="-40" dirty="0">
                <a:solidFill>
                  <a:schemeClr val="tx1"/>
                </a:solidFill>
              </a:rPr>
              <a:t>Deixar um relacionamento monogâmico de longo prazo.</a:t>
            </a:r>
          </a:p>
          <a:p>
            <a:pPr marL="365760" indent="-365760">
              <a:spcBef>
                <a:spcPts val="1800"/>
              </a:spcBef>
            </a:pPr>
            <a:r>
              <a:rPr lang="pt-BR" sz="2400" spc="-40" dirty="0">
                <a:solidFill>
                  <a:schemeClr val="tx1"/>
                </a:solidFill>
              </a:rPr>
              <a:t>Parar de estudar ou sair de casa em idade precoce.</a:t>
            </a:r>
          </a:p>
        </p:txBody>
      </p:sp>
    </p:spTree>
    <p:extLst>
      <p:ext uri="{BB962C8B-B14F-4D97-AF65-F5344CB8AC3E}">
        <p14:creationId xmlns:p14="http://schemas.microsoft.com/office/powerpoint/2010/main" val="12243526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13227"/>
            <a:ext cx="8229600" cy="858838"/>
          </a:xfrm>
        </p:spPr>
        <p:txBody>
          <a:bodyPr>
            <a:noAutofit/>
          </a:bodyPr>
          <a:lstStyle/>
          <a:p>
            <a:r>
              <a:rPr lang="pt-BR" sz="4200" dirty="0"/>
              <a:t>Brainstorming em pequenos grupos</a:t>
            </a:r>
          </a:p>
        </p:txBody>
      </p:sp>
      <p:sp>
        <p:nvSpPr>
          <p:cNvPr id="6"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65</a:t>
            </a:fld>
            <a:endParaRPr lang="pt-BR" dirty="0"/>
          </a:p>
        </p:txBody>
      </p:sp>
      <p:pic>
        <p:nvPicPr>
          <p:cNvPr id="5" name="Picture 4" descr="noun_people group_1150872_000000.png"/>
          <p:cNvPicPr>
            <a:picLocks noChangeAspect="1"/>
          </p:cNvPicPr>
          <p:nvPr/>
        </p:nvPicPr>
        <p:blipFill rotWithShape="1">
          <a:blip r:embed="rId3">
            <a:alphaModFix amt="35000"/>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contrast="80000"/>
                    </a14:imgEffect>
                  </a14:imgLayer>
                </a14:imgProps>
              </a:ext>
              <a:ext uri="{28A0092B-C50C-407E-A947-70E740481C1C}">
                <a14:useLocalDpi xmlns:a14="http://schemas.microsoft.com/office/drawing/2010/main" val="0"/>
              </a:ext>
            </a:extLst>
          </a:blip>
          <a:srcRect/>
          <a:stretch/>
        </p:blipFill>
        <p:spPr>
          <a:xfrm>
            <a:off x="7290261" y="1546275"/>
            <a:ext cx="1710267" cy="1710267"/>
          </a:xfrm>
          <a:prstGeom prst="rect">
            <a:avLst/>
          </a:prstGeom>
        </p:spPr>
      </p:pic>
      <p:sp>
        <p:nvSpPr>
          <p:cNvPr id="4" name="TextBox 3"/>
          <p:cNvSpPr txBox="1"/>
          <p:nvPr/>
        </p:nvSpPr>
        <p:spPr>
          <a:xfrm>
            <a:off x="481915" y="1616987"/>
            <a:ext cx="8229599" cy="4349909"/>
          </a:xfrm>
          <a:prstGeom prst="rect">
            <a:avLst/>
          </a:prstGeom>
          <a:noFill/>
        </p:spPr>
        <p:txBody>
          <a:bodyPr wrap="square" rtlCol="0">
            <a:spAutoFit/>
          </a:bodyPr>
          <a:lstStyle/>
          <a:p>
            <a:pPr marL="365760" lvl="0" indent="-365760">
              <a:lnSpc>
                <a:spcPts val="2600"/>
              </a:lnSpc>
              <a:spcBef>
                <a:spcPts val="1800"/>
              </a:spcBef>
              <a:spcAft>
                <a:spcPts val="600"/>
              </a:spcAft>
              <a:buFont typeface="Arial"/>
              <a:buChar char="•"/>
            </a:pPr>
            <a:r>
              <a:rPr lang="pt-BR" sz="2400" spc="-40" dirty="0">
                <a:latin typeface="Garamond"/>
              </a:rPr>
              <a:t>Fechem os manuais do participante.</a:t>
            </a:r>
          </a:p>
          <a:p>
            <a:pPr marL="365760" lvl="0" indent="-365760">
              <a:lnSpc>
                <a:spcPts val="2600"/>
              </a:lnSpc>
              <a:spcBef>
                <a:spcPts val="1800"/>
              </a:spcBef>
              <a:spcAft>
                <a:spcPts val="600"/>
              </a:spcAft>
              <a:buFont typeface="Arial"/>
              <a:buChar char="•"/>
            </a:pPr>
            <a:r>
              <a:rPr lang="pt-BR" sz="2400" spc="-40" dirty="0">
                <a:latin typeface="Garamond"/>
              </a:rPr>
              <a:t>Com seu grupo, pensem em uma lista de perguntas </a:t>
            </a:r>
            <a:br>
              <a:rPr lang="pt-BR" sz="2400" spc="-40" dirty="0">
                <a:latin typeface="Garamond"/>
              </a:rPr>
            </a:br>
            <a:r>
              <a:rPr lang="pt-BR" sz="2400" spc="-40" dirty="0">
                <a:latin typeface="Garamond"/>
              </a:rPr>
              <a:t>a serem feitas para detectar riscos substanciais.</a:t>
            </a:r>
          </a:p>
          <a:p>
            <a:pPr marL="365760" lvl="0" indent="-365760" defTabSz="914400">
              <a:lnSpc>
                <a:spcPts val="2600"/>
              </a:lnSpc>
              <a:spcBef>
                <a:spcPts val="1800"/>
              </a:spcBef>
              <a:spcAft>
                <a:spcPts val="600"/>
              </a:spcAft>
              <a:buFont typeface="Arial" panose="020B0604020202020204" pitchFamily="34" charset="0"/>
              <a:buChar char="•"/>
            </a:pPr>
            <a:r>
              <a:rPr lang="pt-BR" sz="2400" spc="-40" dirty="0">
                <a:latin typeface="Garamond" panose="02020404030301010803" pitchFamily="18" charset="0"/>
              </a:rPr>
              <a:t>Tenham em mente que vocês devem perguntar sobre os comportamentos sexuais dos clientes, os comportamentos sexuais de seus parceiros, problemas com casais sorodiscordantes e outros aspectos de sua situação - por exemplo, suas atuais circunstâncias da vida.</a:t>
            </a:r>
          </a:p>
          <a:p>
            <a:pPr marL="365760" lvl="0" indent="-365760" defTabSz="914400">
              <a:lnSpc>
                <a:spcPts val="2600"/>
              </a:lnSpc>
              <a:spcBef>
                <a:spcPts val="1800"/>
              </a:spcBef>
              <a:spcAft>
                <a:spcPts val="600"/>
              </a:spcAft>
              <a:buFont typeface="Arial" panose="020B0604020202020204" pitchFamily="34" charset="0"/>
              <a:buChar char="•"/>
            </a:pPr>
            <a:r>
              <a:rPr lang="pt-BR" sz="2400" spc="-40" dirty="0">
                <a:latin typeface="Garamond" panose="02020404030301010803" pitchFamily="18" charset="0"/>
              </a:rPr>
              <a:t>Escolham um membro do grupo para registrar perguntas em uma folha de caderno.</a:t>
            </a:r>
            <a:endParaRPr lang="pt-BR" sz="2400" spc="-40" dirty="0">
              <a:latin typeface="Garamond"/>
              <a:cs typeface="Garamond"/>
            </a:endParaRPr>
          </a:p>
        </p:txBody>
      </p:sp>
    </p:spTree>
    <p:extLst>
      <p:ext uri="{BB962C8B-B14F-4D97-AF65-F5344CB8AC3E}">
        <p14:creationId xmlns:p14="http://schemas.microsoft.com/office/powerpoint/2010/main" val="27629999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557" y="207561"/>
            <a:ext cx="8229600" cy="858838"/>
          </a:xfrm>
        </p:spPr>
        <p:txBody>
          <a:bodyPr>
            <a:normAutofit fontScale="90000"/>
          </a:bodyPr>
          <a:lstStyle/>
          <a:p>
            <a:r>
              <a:rPr lang="pt-BR" sz="4200" dirty="0"/>
              <a:t>Brainstorming em pequenos grupos</a:t>
            </a:r>
            <a:r>
              <a:rPr dirty="0"/>
              <a:t/>
            </a:r>
            <a:br>
              <a:rPr dirty="0"/>
            </a:br>
            <a:r>
              <a:rPr lang="pt-BR" sz="2400" b="0" i="1" dirty="0">
                <a:latin typeface="Garamond" panose="02020404030301010803" pitchFamily="18" charset="0"/>
              </a:rPr>
              <a:t>(continuação)</a:t>
            </a:r>
          </a:p>
        </p:txBody>
      </p:sp>
      <p:sp>
        <p:nvSpPr>
          <p:cNvPr id="3" name="Content Placeholder 2"/>
          <p:cNvSpPr>
            <a:spLocks noGrp="1"/>
          </p:cNvSpPr>
          <p:nvPr>
            <p:ph sz="quarter" idx="10"/>
          </p:nvPr>
        </p:nvSpPr>
        <p:spPr>
          <a:xfrm>
            <a:off x="469557" y="1624571"/>
            <a:ext cx="8229600" cy="4889500"/>
          </a:xfrm>
        </p:spPr>
        <p:txBody>
          <a:bodyPr/>
          <a:lstStyle/>
          <a:p>
            <a:pPr marL="365760" lvl="0" indent="-365760">
              <a:lnSpc>
                <a:spcPts val="2600"/>
              </a:lnSpc>
              <a:spcBef>
                <a:spcPts val="1800"/>
              </a:spcBef>
              <a:spcAft>
                <a:spcPts val="600"/>
              </a:spcAft>
            </a:pPr>
            <a:r>
              <a:rPr lang="pt-BR" sz="2400" spc="-60" dirty="0">
                <a:solidFill>
                  <a:schemeClr val="tx1"/>
                </a:solidFill>
              </a:rPr>
              <a:t>Quando tiverem terminado seu brainstorming, encontrem a lista de amostra de perguntas de triagem em seus manuais.</a:t>
            </a:r>
          </a:p>
          <a:p>
            <a:pPr marL="365760" lvl="0" indent="-365760">
              <a:lnSpc>
                <a:spcPts val="2600"/>
              </a:lnSpc>
              <a:spcBef>
                <a:spcPts val="1800"/>
              </a:spcBef>
              <a:spcAft>
                <a:spcPts val="600"/>
              </a:spcAft>
            </a:pPr>
            <a:r>
              <a:rPr lang="pt-BR" sz="2400" spc="-60" dirty="0">
                <a:solidFill>
                  <a:schemeClr val="tx1"/>
                </a:solidFill>
              </a:rPr>
              <a:t>Comparem as perguntas debatidas com as da lista.</a:t>
            </a:r>
          </a:p>
          <a:p>
            <a:pPr marL="365760" lvl="0" indent="-365760">
              <a:lnSpc>
                <a:spcPts val="2600"/>
              </a:lnSpc>
              <a:spcBef>
                <a:spcPts val="1800"/>
              </a:spcBef>
              <a:spcAft>
                <a:spcPts val="600"/>
              </a:spcAft>
            </a:pPr>
            <a:r>
              <a:rPr lang="pt-BR" sz="2400" spc="-60" dirty="0">
                <a:solidFill>
                  <a:schemeClr val="tx1"/>
                </a:solidFill>
              </a:rPr>
              <a:t>Anotem todas as perguntas que tenham faltado e as perguntas da sua lista que não aparecem no manual.</a:t>
            </a:r>
          </a:p>
          <a:p>
            <a:pPr marL="365760" indent="-365760">
              <a:lnSpc>
                <a:spcPts val="2600"/>
              </a:lnSpc>
              <a:spcBef>
                <a:spcPts val="1800"/>
              </a:spcBef>
              <a:spcAft>
                <a:spcPts val="600"/>
              </a:spcAft>
            </a:pPr>
            <a:r>
              <a:rPr lang="pt-BR" sz="2400" i="1" spc="-60" dirty="0">
                <a:solidFill>
                  <a:schemeClr val="tx1"/>
                </a:solidFill>
              </a:rPr>
              <a:t>Vocês terão 15 minutos para trabalhar.</a:t>
            </a:r>
          </a:p>
          <a:p>
            <a:endParaRPr lang="pt-BR" dirty="0"/>
          </a:p>
        </p:txBody>
      </p:sp>
    </p:spTree>
    <p:extLst>
      <p:ext uri="{BB962C8B-B14F-4D97-AF65-F5344CB8AC3E}">
        <p14:creationId xmlns:p14="http://schemas.microsoft.com/office/powerpoint/2010/main" val="24796160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023"/>
            <a:ext cx="8229600" cy="858838"/>
          </a:xfrm>
        </p:spPr>
        <p:txBody>
          <a:bodyPr>
            <a:normAutofit/>
          </a:bodyPr>
          <a:lstStyle/>
          <a:p>
            <a:r>
              <a:rPr lang="pt-BR" sz="4200" dirty="0"/>
              <a:t>Triagem para risco substancial</a:t>
            </a:r>
          </a:p>
        </p:txBody>
      </p:sp>
      <p:sp>
        <p:nvSpPr>
          <p:cNvPr id="3" name="Content Placeholder 2"/>
          <p:cNvSpPr>
            <a:spLocks noGrp="1"/>
          </p:cNvSpPr>
          <p:nvPr>
            <p:ph sz="quarter" idx="10"/>
          </p:nvPr>
        </p:nvSpPr>
        <p:spPr>
          <a:xfrm>
            <a:off x="469557" y="1624571"/>
            <a:ext cx="8229600" cy="4889500"/>
          </a:xfrm>
        </p:spPr>
        <p:txBody>
          <a:bodyPr>
            <a:normAutofit/>
          </a:bodyPr>
          <a:lstStyle/>
          <a:p>
            <a:pPr marL="365760" indent="-365760">
              <a:lnSpc>
                <a:spcPts val="2600"/>
              </a:lnSpc>
              <a:spcBef>
                <a:spcPts val="1800"/>
              </a:spcBef>
              <a:spcAft>
                <a:spcPts val="600"/>
              </a:spcAft>
            </a:pPr>
            <a:r>
              <a:rPr lang="pt-BR" sz="2400" spc="-40" dirty="0">
                <a:solidFill>
                  <a:schemeClr val="tx1"/>
                </a:solidFill>
              </a:rPr>
              <a:t>Classifiquem as perguntas de triagem com base no comportamento das pessoas, e não em sua identidade sexual.</a:t>
            </a:r>
          </a:p>
          <a:p>
            <a:pPr marL="365760" indent="-365760">
              <a:lnSpc>
                <a:spcPts val="2600"/>
              </a:lnSpc>
              <a:spcBef>
                <a:spcPts val="1800"/>
              </a:spcBef>
              <a:spcAft>
                <a:spcPts val="600"/>
              </a:spcAft>
            </a:pPr>
            <a:r>
              <a:rPr lang="pt-BR" sz="2400" spc="-40" dirty="0">
                <a:solidFill>
                  <a:schemeClr val="tx1"/>
                </a:solidFill>
              </a:rPr>
              <a:t>Em suas perguntas de triagem, refira-se a um período de tempo definido (ex., 6 meses).</a:t>
            </a:r>
          </a:p>
          <a:p>
            <a:pPr marL="365760" indent="-365760">
              <a:lnSpc>
                <a:spcPts val="2600"/>
              </a:lnSpc>
              <a:spcBef>
                <a:spcPts val="1800"/>
              </a:spcBef>
              <a:spcAft>
                <a:spcPts val="600"/>
              </a:spcAft>
            </a:pPr>
            <a:r>
              <a:rPr lang="pt-BR" sz="2400" spc="-40" dirty="0">
                <a:solidFill>
                  <a:schemeClr val="tx1"/>
                </a:solidFill>
              </a:rPr>
              <a:t>Como provedor de PrEP, lembre-se de ser sensível, inclusivo, não julgue e ofereça apoio.</a:t>
            </a:r>
          </a:p>
          <a:p>
            <a:pPr marL="365760" indent="-365760">
              <a:lnSpc>
                <a:spcPts val="2600"/>
              </a:lnSpc>
              <a:spcBef>
                <a:spcPts val="1800"/>
              </a:spcBef>
              <a:spcAft>
                <a:spcPts val="600"/>
              </a:spcAft>
            </a:pPr>
            <a:r>
              <a:rPr lang="pt-BR" sz="2400" spc="-40" dirty="0">
                <a:solidFill>
                  <a:schemeClr val="tx1"/>
                </a:solidFill>
              </a:rPr>
              <a:t>Tenha cuidado para não desenvolver um processo de triagem que possa desestimular o uso da </a:t>
            </a:r>
            <a:r>
              <a:rPr lang="pt-BR" sz="2400" spc="-40" dirty="0" err="1">
                <a:solidFill>
                  <a:schemeClr val="tx1"/>
                </a:solidFill>
              </a:rPr>
              <a:t>PrEP.</a:t>
            </a:r>
            <a:endParaRPr lang="pt-BR" sz="2400" spc="-40" dirty="0">
              <a:solidFill>
                <a:schemeClr val="tx1"/>
              </a:solidFill>
            </a:endParaRP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67</a:t>
            </a:fld>
            <a:endParaRPr lang="pt-BR" dirty="0"/>
          </a:p>
        </p:txBody>
      </p:sp>
    </p:spTree>
    <p:extLst>
      <p:ext uri="{BB962C8B-B14F-4D97-AF65-F5344CB8AC3E}">
        <p14:creationId xmlns:p14="http://schemas.microsoft.com/office/powerpoint/2010/main" val="36294412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64"/>
            <a:ext cx="8229600" cy="858838"/>
          </a:xfrm>
        </p:spPr>
        <p:txBody>
          <a:bodyPr>
            <a:normAutofit/>
          </a:bodyPr>
          <a:lstStyle/>
          <a:p>
            <a:r>
              <a:rPr lang="pt-BR" sz="4200" dirty="0"/>
              <a:t>Perguntas gerais de triagem</a:t>
            </a:r>
          </a:p>
        </p:txBody>
      </p:sp>
      <p:sp>
        <p:nvSpPr>
          <p:cNvPr id="3" name="Content Placeholder 2"/>
          <p:cNvSpPr>
            <a:spLocks noGrp="1"/>
          </p:cNvSpPr>
          <p:nvPr>
            <p:ph sz="quarter" idx="10"/>
          </p:nvPr>
        </p:nvSpPr>
        <p:spPr>
          <a:xfrm>
            <a:off x="469557" y="1615134"/>
            <a:ext cx="8460464" cy="4889500"/>
          </a:xfrm>
        </p:spPr>
        <p:txBody>
          <a:bodyPr>
            <a:normAutofit/>
          </a:bodyPr>
          <a:lstStyle/>
          <a:p>
            <a:pPr marL="0" lvl="1" indent="0">
              <a:lnSpc>
                <a:spcPts val="2600"/>
              </a:lnSpc>
              <a:spcBef>
                <a:spcPts val="0"/>
              </a:spcBef>
              <a:buNone/>
            </a:pPr>
            <a:r>
              <a:rPr lang="pt-BR" sz="2400" spc="-40" dirty="0">
                <a:solidFill>
                  <a:schemeClr val="tx1"/>
                </a:solidFill>
              </a:rPr>
              <a:t>Considere a PrEP se um cliente de um ambiente de alta prevalência ou população de alta prevalência responder "sim" a qualquer uma das seguintes perguntas.</a:t>
            </a:r>
          </a:p>
          <a:p>
            <a:pPr marL="0" indent="0">
              <a:lnSpc>
                <a:spcPts val="2600"/>
              </a:lnSpc>
              <a:spcBef>
                <a:spcPts val="1800"/>
              </a:spcBef>
              <a:buNone/>
            </a:pPr>
            <a:r>
              <a:rPr lang="pt-BR" sz="2400" b="1" spc="-40" dirty="0">
                <a:solidFill>
                  <a:schemeClr val="tx1"/>
                </a:solidFill>
              </a:rPr>
              <a:t>Nos últimos 6 meses:</a:t>
            </a:r>
          </a:p>
          <a:p>
            <a:pPr marL="731520" lvl="1" indent="-365760">
              <a:lnSpc>
                <a:spcPts val="2600"/>
              </a:lnSpc>
              <a:spcBef>
                <a:spcPts val="600"/>
              </a:spcBef>
              <a:buFont typeface="Arial"/>
              <a:buChar char="•"/>
            </a:pPr>
            <a:r>
              <a:rPr lang="pt-BR" sz="2400" spc="-40" dirty="0">
                <a:solidFill>
                  <a:schemeClr val="tx1"/>
                </a:solidFill>
              </a:rPr>
              <a:t>Você teve relações sexuais com mais de um parceiro?</a:t>
            </a:r>
          </a:p>
          <a:p>
            <a:pPr marL="731520" lvl="1" indent="-365760">
              <a:lnSpc>
                <a:spcPts val="2600"/>
              </a:lnSpc>
              <a:spcBef>
                <a:spcPts val="600"/>
              </a:spcBef>
              <a:buFont typeface="Arial"/>
              <a:buChar char="•"/>
            </a:pPr>
            <a:r>
              <a:rPr lang="pt-BR" sz="2400" spc="-40" dirty="0">
                <a:solidFill>
                  <a:schemeClr val="tx1"/>
                </a:solidFill>
              </a:rPr>
              <a:t>Você fez sexo sem preservativo?</a:t>
            </a:r>
          </a:p>
          <a:p>
            <a:pPr marL="731520" lvl="1" indent="-365760">
              <a:lnSpc>
                <a:spcPts val="2600"/>
              </a:lnSpc>
              <a:spcBef>
                <a:spcPts val="600"/>
              </a:spcBef>
              <a:buFont typeface="Arial"/>
              <a:buChar char="•"/>
            </a:pPr>
            <a:r>
              <a:rPr lang="pt-BR" sz="2400" spc="-40" dirty="0">
                <a:solidFill>
                  <a:schemeClr val="tx1"/>
                </a:solidFill>
              </a:rPr>
              <a:t>Você fez sexo com pessoas cujo status de HIV você não conhece?</a:t>
            </a:r>
          </a:p>
          <a:p>
            <a:pPr marL="731520" lvl="1" indent="-365760">
              <a:lnSpc>
                <a:spcPts val="2600"/>
              </a:lnSpc>
              <a:spcBef>
                <a:spcPts val="600"/>
              </a:spcBef>
              <a:buFont typeface="Arial"/>
              <a:buChar char="•"/>
            </a:pPr>
            <a:r>
              <a:rPr lang="pt-BR" sz="2400" spc="-40" dirty="0">
                <a:solidFill>
                  <a:schemeClr val="tx1"/>
                </a:solidFill>
              </a:rPr>
              <a:t>Algum dos seus parceiros está em risco de infecção pelo HIV?</a:t>
            </a:r>
            <a:endParaRPr lang="pt-BR" sz="2400" strike="sngStrike" spc="-40" dirty="0">
              <a:solidFill>
                <a:schemeClr val="tx1"/>
              </a:solidFill>
            </a:endParaRPr>
          </a:p>
          <a:p>
            <a:pPr marL="731520" lvl="1" indent="-365760">
              <a:lnSpc>
                <a:spcPts val="2600"/>
              </a:lnSpc>
              <a:spcBef>
                <a:spcPts val="600"/>
              </a:spcBef>
              <a:buFont typeface="Arial"/>
              <a:buChar char="•"/>
            </a:pPr>
            <a:r>
              <a:rPr lang="pt-BR" sz="2400" spc="-40" dirty="0">
                <a:solidFill>
                  <a:schemeClr val="tx1"/>
                </a:solidFill>
              </a:rPr>
              <a:t>Você teve relações sexuais com uma pessoa que tem HIV?</a:t>
            </a:r>
          </a:p>
          <a:p>
            <a:pPr marL="0" indent="0">
              <a:buNone/>
            </a:pPr>
            <a:endParaRPr lang="pt-BR" sz="2800" dirty="0">
              <a:solidFill>
                <a:schemeClr val="tx1"/>
              </a:solidFill>
            </a:endParaRP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68</a:t>
            </a:fld>
            <a:endParaRPr lang="pt-BR" dirty="0"/>
          </a:p>
        </p:txBody>
      </p:sp>
    </p:spTree>
    <p:extLst>
      <p:ext uri="{BB962C8B-B14F-4D97-AF65-F5344CB8AC3E}">
        <p14:creationId xmlns:p14="http://schemas.microsoft.com/office/powerpoint/2010/main" val="6147507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085" y="164314"/>
            <a:ext cx="8229600" cy="858838"/>
          </a:xfrm>
        </p:spPr>
        <p:txBody>
          <a:bodyPr>
            <a:normAutofit/>
          </a:bodyPr>
          <a:lstStyle/>
          <a:p>
            <a:r>
              <a:rPr lang="pt-BR" sz="4200" dirty="0"/>
              <a:t>Casais sorodiscordantes</a:t>
            </a:r>
          </a:p>
        </p:txBody>
      </p:sp>
      <p:sp>
        <p:nvSpPr>
          <p:cNvPr id="3" name="Content Placeholder 2"/>
          <p:cNvSpPr>
            <a:spLocks noGrp="1"/>
          </p:cNvSpPr>
          <p:nvPr>
            <p:ph sz="quarter" idx="10"/>
          </p:nvPr>
        </p:nvSpPr>
        <p:spPr>
          <a:xfrm>
            <a:off x="464298" y="1520868"/>
            <a:ext cx="8347193" cy="4572000"/>
          </a:xfrm>
        </p:spPr>
        <p:txBody>
          <a:bodyPr>
            <a:noAutofit/>
          </a:bodyPr>
          <a:lstStyle/>
          <a:p>
            <a:pPr marL="0" indent="0" algn="ctr">
              <a:lnSpc>
                <a:spcPts val="2200"/>
              </a:lnSpc>
              <a:spcBef>
                <a:spcPts val="1200"/>
              </a:spcBef>
              <a:buNone/>
            </a:pPr>
            <a:r>
              <a:rPr lang="pt-BR" sz="2400" b="1" spc="-40" dirty="0">
                <a:solidFill>
                  <a:schemeClr val="tx1"/>
                </a:solidFill>
              </a:rPr>
              <a:t>A PrEP pode proteger o parceiro HIV-negativo</a:t>
            </a:r>
            <a:r>
              <a:rPr lang="en-US" sz="2400" b="1" spc="-40" dirty="0">
                <a:solidFill>
                  <a:schemeClr val="tx1"/>
                </a:solidFill>
              </a:rPr>
              <a:t>
</a:t>
            </a:r>
            <a:r>
              <a:rPr lang="pt-BR" sz="2400" b="1" spc="-40" dirty="0">
                <a:solidFill>
                  <a:schemeClr val="tx1"/>
                </a:solidFill>
              </a:rPr>
              <a:t>em um relacionamento heterossexual sorodiscordante</a:t>
            </a:r>
          </a:p>
          <a:p>
            <a:pPr marL="365760" lvl="1" indent="-365760">
              <a:lnSpc>
                <a:spcPts val="2600"/>
              </a:lnSpc>
              <a:spcBef>
                <a:spcPts val="1200"/>
              </a:spcBef>
              <a:buFont typeface="Arial" panose="020B0604020202020204" pitchFamily="34" charset="0"/>
              <a:buChar char="•"/>
            </a:pPr>
            <a:r>
              <a:rPr lang="pt-BR" sz="2000" spc="-40" dirty="0">
                <a:solidFill>
                  <a:schemeClr val="tx1"/>
                </a:solidFill>
              </a:rPr>
              <a:t>Se o parceiro com HIV estiver recebendo TARV há menos de 6 meses.</a:t>
            </a:r>
          </a:p>
          <a:p>
            <a:pPr marL="731520" lvl="3" indent="-365760">
              <a:lnSpc>
                <a:spcPts val="2600"/>
              </a:lnSpc>
              <a:spcBef>
                <a:spcPts val="0"/>
              </a:spcBef>
              <a:buFont typeface="Wingdings" panose="05000000000000000000" pitchFamily="2" charset="2"/>
              <a:buChar char="§"/>
            </a:pPr>
            <a:r>
              <a:rPr lang="pt-BR" spc="-40" dirty="0">
                <a:solidFill>
                  <a:schemeClr val="tx1"/>
                </a:solidFill>
              </a:rPr>
              <a:t>A TARV leva de 3 a 6 meses para suprimir a carga viral.</a:t>
            </a:r>
          </a:p>
          <a:p>
            <a:pPr marL="731520" lvl="3" indent="-365760">
              <a:lnSpc>
                <a:spcPts val="2600"/>
              </a:lnSpc>
              <a:spcBef>
                <a:spcPts val="0"/>
              </a:spcBef>
              <a:buFont typeface="Wingdings" panose="05000000000000000000" pitchFamily="2" charset="2"/>
              <a:buChar char="§"/>
            </a:pPr>
            <a:r>
              <a:rPr lang="pt-BR" spc="-40" dirty="0">
                <a:solidFill>
                  <a:schemeClr val="tx1"/>
                </a:solidFill>
              </a:rPr>
              <a:t>Em estudos de casais sorodiscordantes, a PrEP forneceu uma ponte útil para a supressão viral completa durante esse período.</a:t>
            </a:r>
          </a:p>
          <a:p>
            <a:pPr marL="365760" lvl="1" indent="-365760">
              <a:lnSpc>
                <a:spcPts val="2600"/>
              </a:lnSpc>
              <a:spcBef>
                <a:spcPts val="1200"/>
              </a:spcBef>
              <a:buFont typeface="Arial" panose="020B0604020202020204" pitchFamily="34" charset="0"/>
              <a:buChar char="•"/>
            </a:pPr>
            <a:r>
              <a:rPr lang="pt-BR" sz="2000" spc="-40" dirty="0">
                <a:solidFill>
                  <a:schemeClr val="tx1"/>
                </a:solidFill>
              </a:rPr>
              <a:t>Se o parceiro HIV-negativo não está confiante na adesão do parceiro HIV-positivo ao tratamento ou tem outros parceiros sexuais além do parceiro em tratamento.</a:t>
            </a:r>
          </a:p>
          <a:p>
            <a:pPr marL="365760" lvl="1" indent="-365760">
              <a:lnSpc>
                <a:spcPts val="2600"/>
              </a:lnSpc>
              <a:spcBef>
                <a:spcPts val="1200"/>
              </a:spcBef>
              <a:buFont typeface="Arial" panose="020B0604020202020204" pitchFamily="34" charset="0"/>
              <a:buChar char="•"/>
            </a:pPr>
            <a:r>
              <a:rPr lang="pt-BR" sz="2000" spc="-40" dirty="0">
                <a:solidFill>
                  <a:schemeClr val="tx1"/>
                </a:solidFill>
              </a:rPr>
              <a:t>Se o parceiro HIV-negativo estiver ciente de lacunas na adesão ao tratamento do parceiro HIV-positivo.</a:t>
            </a:r>
          </a:p>
          <a:p>
            <a:pPr marL="365760" lvl="1" indent="-365760">
              <a:lnSpc>
                <a:spcPts val="2600"/>
              </a:lnSpc>
              <a:spcBef>
                <a:spcPts val="1200"/>
              </a:spcBef>
              <a:buFont typeface="Arial" panose="020B0604020202020204" pitchFamily="34" charset="0"/>
              <a:buChar char="•"/>
            </a:pPr>
            <a:r>
              <a:rPr lang="pt-BR" sz="2000" spc="-40" dirty="0">
                <a:solidFill>
                  <a:schemeClr val="tx1"/>
                </a:solidFill>
              </a:rPr>
              <a:t>Se o casal não estiver se comunicando abertamente sobre adesão ao tratamento e resultados dos testes de carga viral.</a:t>
            </a: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69</a:t>
            </a:fld>
            <a:endParaRPr lang="pt-BR" dirty="0"/>
          </a:p>
        </p:txBody>
      </p:sp>
    </p:spTree>
    <p:extLst>
      <p:ext uri="{BB962C8B-B14F-4D97-AF65-F5344CB8AC3E}">
        <p14:creationId xmlns:p14="http://schemas.microsoft.com/office/powerpoint/2010/main" val="1826616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758"/>
            <a:ext cx="8229600" cy="858838"/>
          </a:xfrm>
        </p:spPr>
        <p:txBody>
          <a:bodyPr>
            <a:normAutofit/>
          </a:bodyPr>
          <a:lstStyle/>
          <a:p>
            <a:r>
              <a:rPr lang="pt-BR" dirty="0"/>
              <a:t>Regras Básicas</a:t>
            </a:r>
          </a:p>
        </p:txBody>
      </p:sp>
      <p:sp>
        <p:nvSpPr>
          <p:cNvPr id="3" name="Content Placeholder 2"/>
          <p:cNvSpPr>
            <a:spLocks noGrp="1"/>
          </p:cNvSpPr>
          <p:nvPr>
            <p:ph sz="quarter" idx="10"/>
          </p:nvPr>
        </p:nvSpPr>
        <p:spPr>
          <a:xfrm>
            <a:off x="914400" y="2129228"/>
            <a:ext cx="7772400" cy="5080000"/>
          </a:xfrm>
        </p:spPr>
        <p:txBody>
          <a:bodyPr>
            <a:noAutofit/>
          </a:bodyPr>
          <a:lstStyle/>
          <a:p>
            <a:pPr marL="365760" lvl="0" indent="-365760">
              <a:spcBef>
                <a:spcPts val="600"/>
              </a:spcBef>
            </a:pPr>
            <a:r>
              <a:rPr lang="pt-BR" sz="2400" dirty="0">
                <a:solidFill>
                  <a:schemeClr val="tx1"/>
                </a:solidFill>
              </a:rPr>
              <a:t>Sejam pontuais.</a:t>
            </a:r>
          </a:p>
          <a:p>
            <a:pPr marL="365760" lvl="0" indent="-365760">
              <a:spcBef>
                <a:spcPts val="600"/>
              </a:spcBef>
            </a:pPr>
            <a:r>
              <a:rPr lang="pt-BR" sz="2400" dirty="0">
                <a:solidFill>
                  <a:schemeClr val="tx1"/>
                </a:solidFill>
              </a:rPr>
              <a:t>Mantenham as histórias de clientes confidenciais. </a:t>
            </a:r>
          </a:p>
          <a:p>
            <a:pPr marL="365760" lvl="0" indent="-365760">
              <a:spcBef>
                <a:spcPts val="600"/>
              </a:spcBef>
            </a:pPr>
            <a:r>
              <a:rPr lang="pt-BR" sz="2400" dirty="0">
                <a:solidFill>
                  <a:schemeClr val="tx1"/>
                </a:solidFill>
              </a:rPr>
              <a:t>Respeitem opiniões divergentes.</a:t>
            </a:r>
          </a:p>
          <a:p>
            <a:pPr marL="365760" lvl="0" indent="-365760">
              <a:spcBef>
                <a:spcPts val="600"/>
              </a:spcBef>
            </a:pPr>
            <a:r>
              <a:rPr lang="pt-BR" sz="2400" dirty="0">
                <a:solidFill>
                  <a:schemeClr val="tx1"/>
                </a:solidFill>
              </a:rPr>
              <a:t>Sejam participantes ativos em todas as atividades de treinamento.</a:t>
            </a:r>
          </a:p>
          <a:p>
            <a:pPr marL="365760" lvl="0" indent="-365760">
              <a:spcBef>
                <a:spcPts val="600"/>
              </a:spcBef>
            </a:pPr>
            <a:r>
              <a:rPr lang="pt-BR" sz="2400" dirty="0">
                <a:solidFill>
                  <a:schemeClr val="tx1"/>
                </a:solidFill>
              </a:rPr>
              <a:t>Atenham-se ao nosso acordo sobre o uso de celulares.</a:t>
            </a:r>
          </a:p>
          <a:p>
            <a:pPr marL="365760" lvl="0" indent="-365760">
              <a:spcBef>
                <a:spcPts val="600"/>
              </a:spcBef>
            </a:pPr>
            <a:r>
              <a:rPr lang="pt-BR" sz="2400" dirty="0">
                <a:solidFill>
                  <a:schemeClr val="tx1"/>
                </a:solidFill>
              </a:rPr>
              <a:t>Façam perguntas - perguntem, perguntem, perguntem.</a:t>
            </a:r>
          </a:p>
          <a:p>
            <a:pPr marL="365760" indent="-365760">
              <a:spcBef>
                <a:spcPts val="600"/>
              </a:spcBef>
            </a:pPr>
            <a:r>
              <a:rPr lang="pt-BR" sz="2400" dirty="0">
                <a:solidFill>
                  <a:schemeClr val="tx1"/>
                </a:solidFill>
              </a:rPr>
              <a:t>Deixem que os outros terminem de falar antes de responder</a:t>
            </a:r>
            <a:r>
              <a:rPr lang="en-US" sz="2400" dirty="0">
                <a:solidFill>
                  <a:schemeClr val="tx1"/>
                </a:solidFill>
              </a:rPr>
              <a:t> </a:t>
            </a:r>
            <a:r>
              <a:rPr lang="pt-BR" sz="2400" dirty="0">
                <a:solidFill>
                  <a:schemeClr val="tx1"/>
                </a:solidFill>
              </a:rPr>
              <a:t>ou comentar. </a:t>
            </a:r>
          </a:p>
        </p:txBody>
      </p:sp>
      <p:sp>
        <p:nvSpPr>
          <p:cNvPr id="4"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7</a:t>
            </a:fld>
            <a:endParaRPr lang="pt-BR" dirty="0"/>
          </a:p>
        </p:txBody>
      </p:sp>
    </p:spTree>
    <p:extLst>
      <p:ext uri="{BB962C8B-B14F-4D97-AF65-F5344CB8AC3E}">
        <p14:creationId xmlns:p14="http://schemas.microsoft.com/office/powerpoint/2010/main" val="14769475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6012"/>
            <a:ext cx="9144000" cy="858838"/>
          </a:xfrm>
        </p:spPr>
        <p:txBody>
          <a:bodyPr>
            <a:noAutofit/>
          </a:bodyPr>
          <a:lstStyle/>
          <a:p>
            <a:r>
              <a:rPr lang="pt-BR" sz="4200" dirty="0"/>
              <a:t>Para uma pessoa que tem um parceiro com HIV</a:t>
            </a:r>
          </a:p>
        </p:txBody>
      </p:sp>
      <p:sp>
        <p:nvSpPr>
          <p:cNvPr id="3" name="Content Placeholder 2"/>
          <p:cNvSpPr>
            <a:spLocks noGrp="1"/>
          </p:cNvSpPr>
          <p:nvPr>
            <p:ph sz="quarter" idx="10"/>
          </p:nvPr>
        </p:nvSpPr>
        <p:spPr>
          <a:xfrm>
            <a:off x="474880" y="1481265"/>
            <a:ext cx="8394700" cy="4599768"/>
          </a:xfrm>
        </p:spPr>
        <p:txBody>
          <a:bodyPr>
            <a:normAutofit fontScale="85000" lnSpcReduction="10000"/>
          </a:bodyPr>
          <a:lstStyle/>
          <a:p>
            <a:pPr marL="0" indent="0" algn="ctr">
              <a:lnSpc>
                <a:spcPct val="110000"/>
              </a:lnSpc>
              <a:spcBef>
                <a:spcPts val="600"/>
              </a:spcBef>
              <a:buNone/>
            </a:pPr>
            <a:r>
              <a:rPr lang="pt-BR" sz="2600" b="1" spc="-40" dirty="0">
                <a:solidFill>
                  <a:schemeClr val="tx1"/>
                </a:solidFill>
              </a:rPr>
              <a:t>Perguntas para ajudar a identificar bons candidatos para a PrEP </a:t>
            </a:r>
          </a:p>
          <a:p>
            <a:pPr marL="365760" indent="-365760">
              <a:lnSpc>
                <a:spcPts val="2600"/>
              </a:lnSpc>
              <a:spcBef>
                <a:spcPts val="2400"/>
              </a:spcBef>
              <a:buFont typeface="Arial"/>
              <a:buChar char="•"/>
            </a:pPr>
            <a:r>
              <a:rPr lang="pt-BR" sz="2600" spc="-40" dirty="0">
                <a:solidFill>
                  <a:schemeClr val="tx1"/>
                </a:solidFill>
              </a:rPr>
              <a:t>Seu parceiro está recebendo TARV para o HIV?</a:t>
            </a:r>
          </a:p>
          <a:p>
            <a:pPr marL="365760" indent="-365760">
              <a:lnSpc>
                <a:spcPts val="2600"/>
              </a:lnSpc>
              <a:spcBef>
                <a:spcPts val="1800"/>
              </a:spcBef>
              <a:buFont typeface="Arial"/>
              <a:buChar char="•"/>
            </a:pPr>
            <a:r>
              <a:rPr lang="pt-BR" sz="2600" spc="-40" dirty="0">
                <a:solidFill>
                  <a:schemeClr val="tx1"/>
                </a:solidFill>
              </a:rPr>
              <a:t>Seu parceiro está em TARV há mais de 6 meses?</a:t>
            </a:r>
          </a:p>
          <a:p>
            <a:pPr marL="365760" indent="-365760">
              <a:lnSpc>
                <a:spcPts val="2600"/>
              </a:lnSpc>
              <a:spcBef>
                <a:spcPts val="1800"/>
              </a:spcBef>
              <a:buFont typeface="Arial"/>
              <a:buChar char="•"/>
            </a:pPr>
            <a:r>
              <a:rPr lang="pt-BR" sz="2600" spc="-40" dirty="0">
                <a:solidFill>
                  <a:schemeClr val="tx1"/>
                </a:solidFill>
              </a:rPr>
              <a:t>Você discute regularmente a adesão do seu parceiro ao tratamento do HIV (ou seja, pelo menos mensalmente)?</a:t>
            </a:r>
            <a:endParaRPr lang="pt-BR" sz="2600" strike="sngStrike" spc="-40" dirty="0">
              <a:solidFill>
                <a:schemeClr val="tx1"/>
              </a:solidFill>
            </a:endParaRPr>
          </a:p>
          <a:p>
            <a:pPr marL="365760" indent="-365760">
              <a:lnSpc>
                <a:spcPts val="2600"/>
              </a:lnSpc>
              <a:spcBef>
                <a:spcPts val="1800"/>
              </a:spcBef>
              <a:buFont typeface="Arial"/>
              <a:buChar char="•"/>
            </a:pPr>
            <a:r>
              <a:rPr lang="pt-BR" sz="2600" spc="-40" dirty="0">
                <a:solidFill>
                  <a:schemeClr val="tx1"/>
                </a:solidFill>
              </a:rPr>
              <a:t>Você conhece a última carga viral do seu parceiro? Qual foi o resultado? </a:t>
            </a:r>
            <a:r>
              <a:rPr dirty="0"/>
              <a:t/>
            </a:r>
            <a:br>
              <a:rPr dirty="0"/>
            </a:br>
            <a:r>
              <a:rPr lang="pt-BR" sz="2600" spc="-40" dirty="0">
                <a:solidFill>
                  <a:schemeClr val="tx1"/>
                </a:solidFill>
              </a:rPr>
              <a:t>E quando foi feito o teste?</a:t>
            </a:r>
          </a:p>
          <a:p>
            <a:pPr marL="365760" indent="-365760">
              <a:lnSpc>
                <a:spcPts val="2600"/>
              </a:lnSpc>
              <a:spcBef>
                <a:spcPts val="1800"/>
              </a:spcBef>
              <a:buFont typeface="Arial"/>
              <a:buChar char="•"/>
            </a:pPr>
            <a:r>
              <a:rPr lang="pt-BR" sz="2600" spc="-40" dirty="0">
                <a:solidFill>
                  <a:schemeClr val="tx1"/>
                </a:solidFill>
              </a:rPr>
              <a:t>Você deseja ter um filho com seu parceiro?</a:t>
            </a:r>
          </a:p>
          <a:p>
            <a:pPr marL="365760" indent="-365760">
              <a:lnSpc>
                <a:spcPts val="2600"/>
              </a:lnSpc>
              <a:spcBef>
                <a:spcPts val="1800"/>
              </a:spcBef>
              <a:buFont typeface="Arial"/>
              <a:buChar char="•"/>
            </a:pPr>
            <a:r>
              <a:rPr lang="pt-BR" sz="2600" spc="-40" dirty="0">
                <a:solidFill>
                  <a:schemeClr val="tx1"/>
                </a:solidFill>
              </a:rPr>
              <a:t>Você e seu parceiro usam preservativos de forma consistente?</a:t>
            </a:r>
          </a:p>
          <a:p>
            <a:pPr marL="0" indent="0">
              <a:buNone/>
            </a:pPr>
            <a:endParaRPr lang="pt-BR" sz="2800" dirty="0">
              <a:solidFill>
                <a:schemeClr val="tx1"/>
              </a:solidFill>
            </a:endParaRP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70</a:t>
            </a:fld>
            <a:endParaRPr lang="pt-BR" dirty="0"/>
          </a:p>
        </p:txBody>
      </p:sp>
    </p:spTree>
    <p:extLst>
      <p:ext uri="{BB962C8B-B14F-4D97-AF65-F5344CB8AC3E}">
        <p14:creationId xmlns:p14="http://schemas.microsoft.com/office/powerpoint/2010/main" val="9889508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5076"/>
            <a:ext cx="8229600" cy="858838"/>
          </a:xfrm>
        </p:spPr>
        <p:txBody>
          <a:bodyPr>
            <a:normAutofit fontScale="90000"/>
          </a:bodyPr>
          <a:lstStyle/>
          <a:p>
            <a:r>
              <a:rPr lang="pt-BR" sz="4200" dirty="0"/>
              <a:t>Fatores adicionais a serem perguntados</a:t>
            </a:r>
          </a:p>
        </p:txBody>
      </p:sp>
      <p:sp>
        <p:nvSpPr>
          <p:cNvPr id="3" name="Content Placeholder 2"/>
          <p:cNvSpPr>
            <a:spLocks noGrp="1"/>
          </p:cNvSpPr>
          <p:nvPr>
            <p:ph sz="quarter" idx="10"/>
          </p:nvPr>
        </p:nvSpPr>
        <p:spPr>
          <a:xfrm>
            <a:off x="469557" y="1618371"/>
            <a:ext cx="8572500" cy="5155194"/>
          </a:xfrm>
        </p:spPr>
        <p:txBody>
          <a:bodyPr>
            <a:noAutofit/>
          </a:bodyPr>
          <a:lstStyle/>
          <a:p>
            <a:pPr marL="0" indent="0">
              <a:lnSpc>
                <a:spcPct val="95000"/>
              </a:lnSpc>
              <a:spcBef>
                <a:spcPts val="0"/>
              </a:spcBef>
              <a:spcAft>
                <a:spcPts val="600"/>
              </a:spcAft>
              <a:buNone/>
            </a:pPr>
            <a:r>
              <a:rPr lang="pt-BR" sz="2400" spc="-40" dirty="0">
                <a:solidFill>
                  <a:srgbClr val="000000"/>
                </a:solidFill>
              </a:rPr>
              <a:t>Algum aspecto da sua situação indica maior risco para o HIV? Você </a:t>
            </a:r>
            <a:r>
              <a:rPr lang="pt-BR" sz="2400" spc="-40" dirty="0">
                <a:solidFill>
                  <a:schemeClr val="tx1"/>
                </a:solidFill>
              </a:rPr>
              <a:t>já… </a:t>
            </a:r>
          </a:p>
          <a:p>
            <a:pPr marL="365760" indent="-365760">
              <a:spcBef>
                <a:spcPts val="0"/>
              </a:spcBef>
              <a:buFont typeface="Arial"/>
              <a:buChar char="•"/>
            </a:pPr>
            <a:r>
              <a:rPr lang="pt-BR" sz="2400" spc="-40" dirty="0">
                <a:solidFill>
                  <a:schemeClr val="tx1"/>
                </a:solidFill>
              </a:rPr>
              <a:t>Recebeu dinheiro, moradia, comida ou presentes em troca de sexo?</a:t>
            </a:r>
          </a:p>
          <a:p>
            <a:pPr marL="365760" indent="-365760">
              <a:spcBef>
                <a:spcPts val="300"/>
              </a:spcBef>
              <a:buFont typeface="Arial"/>
              <a:buChar char="•"/>
            </a:pPr>
            <a:r>
              <a:rPr lang="pt-BR" sz="2400" spc="-40" dirty="0">
                <a:solidFill>
                  <a:srgbClr val="000000"/>
                </a:solidFill>
              </a:rPr>
              <a:t>Foi forçado a fazer sexo </a:t>
            </a:r>
            <a:r>
              <a:rPr lang="pt-BR" sz="2400" spc="-40" dirty="0">
                <a:solidFill>
                  <a:schemeClr val="tx1"/>
                </a:solidFill>
              </a:rPr>
              <a:t>contra a sua vontade?</a:t>
            </a:r>
          </a:p>
          <a:p>
            <a:pPr marL="365760" indent="-365760">
              <a:spcBef>
                <a:spcPts val="300"/>
              </a:spcBef>
              <a:buFont typeface="Arial"/>
              <a:buChar char="•"/>
            </a:pPr>
            <a:r>
              <a:rPr lang="pt-BR" sz="2400" spc="-40" dirty="0">
                <a:solidFill>
                  <a:schemeClr val="tx1"/>
                </a:solidFill>
              </a:rPr>
              <a:t>Foi agredido fisicamente por alguém, incluindo um parceiro sexual?</a:t>
            </a:r>
          </a:p>
          <a:p>
            <a:pPr marL="365760" indent="-365760">
              <a:spcBef>
                <a:spcPts val="300"/>
              </a:spcBef>
              <a:buFont typeface="Arial"/>
              <a:buChar char="•"/>
            </a:pPr>
            <a:r>
              <a:rPr lang="pt-BR" sz="2400" spc="-40" dirty="0">
                <a:solidFill>
                  <a:schemeClr val="tx1"/>
                </a:solidFill>
              </a:rPr>
              <a:t>Tomou PEP para prevenir a infecção pelo HIV?</a:t>
            </a:r>
          </a:p>
          <a:p>
            <a:pPr marL="365760" indent="-365760">
              <a:spcBef>
                <a:spcPts val="300"/>
              </a:spcBef>
              <a:buFont typeface="Arial"/>
              <a:buChar char="•"/>
            </a:pPr>
            <a:r>
              <a:rPr lang="pt-BR" sz="2400" spc="-40" dirty="0">
                <a:solidFill>
                  <a:schemeClr val="tx1"/>
                </a:solidFill>
              </a:rPr>
              <a:t>Teve uma </a:t>
            </a:r>
            <a:r>
              <a:rPr lang="pt-BR" sz="2400" spc="-40" dirty="0" err="1" smtClean="0">
                <a:solidFill>
                  <a:schemeClr val="tx1"/>
                </a:solidFill>
              </a:rPr>
              <a:t>IST</a:t>
            </a:r>
            <a:r>
              <a:rPr lang="pt-BR" sz="2400" spc="-40" dirty="0">
                <a:solidFill>
                  <a:schemeClr val="tx1"/>
                </a:solidFill>
              </a:rPr>
              <a:t>?</a:t>
            </a:r>
          </a:p>
          <a:p>
            <a:pPr marL="365760" indent="-365760">
              <a:spcBef>
                <a:spcPts val="300"/>
              </a:spcBef>
              <a:buFont typeface="Arial"/>
              <a:buChar char="•"/>
            </a:pPr>
            <a:r>
              <a:rPr lang="pt-BR" sz="2400" spc="-40" dirty="0">
                <a:solidFill>
                  <a:schemeClr val="tx1"/>
                </a:solidFill>
              </a:rPr>
              <a:t>Injetou drogas ou hormônios usando equipamentos compartilhados?</a:t>
            </a:r>
          </a:p>
          <a:p>
            <a:pPr marL="365760" indent="-365760">
              <a:spcBef>
                <a:spcPts val="300"/>
              </a:spcBef>
              <a:buFont typeface="Arial"/>
              <a:buChar char="•"/>
            </a:pPr>
            <a:r>
              <a:rPr lang="pt-BR" sz="2400" spc="-40" dirty="0">
                <a:solidFill>
                  <a:schemeClr val="tx1"/>
                </a:solidFill>
              </a:rPr>
              <a:t>Usou drogas recreativas ou psicoativas?</a:t>
            </a:r>
          </a:p>
          <a:p>
            <a:pPr marL="365760" indent="-365760">
              <a:spcBef>
                <a:spcPts val="300"/>
              </a:spcBef>
              <a:buFont typeface="Arial"/>
              <a:buChar char="•"/>
            </a:pPr>
            <a:r>
              <a:rPr lang="pt-BR" sz="2400" spc="-40" dirty="0">
                <a:solidFill>
                  <a:schemeClr val="tx1"/>
                </a:solidFill>
              </a:rPr>
              <a:t>Foi obrigado a sair de casa?</a:t>
            </a:r>
          </a:p>
          <a:p>
            <a:pPr marL="365760" indent="-365760">
              <a:spcBef>
                <a:spcPts val="300"/>
              </a:spcBef>
              <a:buFont typeface="Arial"/>
              <a:buChar char="•"/>
            </a:pPr>
            <a:r>
              <a:rPr lang="pt-BR" sz="2400" spc="-40" dirty="0">
                <a:solidFill>
                  <a:schemeClr val="tx1"/>
                </a:solidFill>
              </a:rPr>
              <a:t>Mudou-se para um novo lugar?</a:t>
            </a:r>
          </a:p>
          <a:p>
            <a:pPr marL="365760" indent="-365760">
              <a:spcBef>
                <a:spcPts val="300"/>
              </a:spcBef>
              <a:buFont typeface="Arial"/>
              <a:buChar char="•"/>
            </a:pPr>
            <a:r>
              <a:rPr lang="pt-BR" sz="2400" spc="-40" dirty="0">
                <a:solidFill>
                  <a:schemeClr val="tx1"/>
                </a:solidFill>
              </a:rPr>
              <a:t>Perdeu o emprego?</a:t>
            </a:r>
          </a:p>
          <a:p>
            <a:pPr marL="365760" indent="-365760">
              <a:spcBef>
                <a:spcPts val="300"/>
              </a:spcBef>
              <a:buFont typeface="Arial"/>
              <a:buChar char="•"/>
            </a:pPr>
            <a:r>
              <a:rPr lang="pt-BR" sz="2400" spc="-40" dirty="0">
                <a:solidFill>
                  <a:schemeClr val="tx1"/>
                </a:solidFill>
              </a:rPr>
              <a:t>Teve menos de 12 anos de escolaridade ou saiu da escola cedo?</a:t>
            </a:r>
          </a:p>
          <a:p>
            <a:pPr marL="0" indent="0">
              <a:lnSpc>
                <a:spcPct val="80000"/>
              </a:lnSpc>
              <a:buNone/>
            </a:pPr>
            <a:endParaRPr lang="pt-BR" sz="2400" dirty="0">
              <a:solidFill>
                <a:srgbClr val="000000"/>
              </a:solidFill>
            </a:endParaRP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71</a:t>
            </a:fld>
            <a:endParaRPr lang="pt-BR" dirty="0"/>
          </a:p>
        </p:txBody>
      </p:sp>
    </p:spTree>
    <p:extLst>
      <p:ext uri="{BB962C8B-B14F-4D97-AF65-F5344CB8AC3E}">
        <p14:creationId xmlns:p14="http://schemas.microsoft.com/office/powerpoint/2010/main" val="18732592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6970"/>
            <a:ext cx="8229600" cy="858838"/>
          </a:xfrm>
        </p:spPr>
        <p:txBody>
          <a:bodyPr>
            <a:noAutofit/>
          </a:bodyPr>
          <a:lstStyle/>
          <a:p>
            <a:r>
              <a:rPr lang="pt-BR" sz="4200" dirty="0"/>
              <a:t>Creatinina e clearance de </a:t>
            </a:r>
            <a:br>
              <a:rPr lang="pt-BR" sz="4200" dirty="0"/>
            </a:br>
            <a:r>
              <a:rPr lang="pt-BR" sz="4200" dirty="0"/>
              <a:t>creatinina estimado.</a:t>
            </a:r>
          </a:p>
        </p:txBody>
      </p:sp>
      <p:sp>
        <p:nvSpPr>
          <p:cNvPr id="7" name="Rectangle 6"/>
          <p:cNvSpPr/>
          <p:nvPr/>
        </p:nvSpPr>
        <p:spPr>
          <a:xfrm>
            <a:off x="473000" y="1624751"/>
            <a:ext cx="7913477" cy="5350183"/>
          </a:xfrm>
          <a:prstGeom prst="rect">
            <a:avLst/>
          </a:prstGeom>
        </p:spPr>
        <p:txBody>
          <a:bodyPr wrap="square">
            <a:spAutoFit/>
          </a:bodyPr>
          <a:lstStyle/>
          <a:p>
            <a:pPr marL="365760" indent="-365760">
              <a:lnSpc>
                <a:spcPts val="2600"/>
              </a:lnSpc>
              <a:spcBef>
                <a:spcPts val="1800"/>
              </a:spcBef>
              <a:spcAft>
                <a:spcPts val="600"/>
              </a:spcAft>
              <a:buFont typeface="Arial"/>
              <a:buChar char="•"/>
            </a:pPr>
            <a:r>
              <a:rPr lang="pt-BR" sz="2400" spc="-40" dirty="0">
                <a:latin typeface="Garamond" panose="02020404030301010803" pitchFamily="18" charset="0"/>
              </a:rPr>
              <a:t>O TDF pode estar associado a uma pequena diminuição no </a:t>
            </a:r>
            <a:r>
              <a:rPr lang="pt-BR" sz="2400" dirty="0">
                <a:latin typeface="Garamond"/>
              </a:rPr>
              <a:t>clearance</a:t>
            </a:r>
            <a:r>
              <a:rPr lang="pt-BR" sz="2400" spc="-40" dirty="0">
                <a:latin typeface="Garamond" panose="02020404030301010803" pitchFamily="18" charset="0"/>
              </a:rPr>
              <a:t> de creatinina estimado (TFGe) no início do uso da </a:t>
            </a:r>
            <a:r>
              <a:rPr lang="pt-BR" sz="2400" spc="-40" dirty="0" err="1">
                <a:latin typeface="Garamond" panose="02020404030301010803" pitchFamily="18" charset="0"/>
              </a:rPr>
              <a:t>PrEP.</a:t>
            </a:r>
            <a:r>
              <a:rPr lang="pt-BR" sz="2400" spc="-40" dirty="0">
                <a:latin typeface="Garamond" panose="02020404030301010803" pitchFamily="18" charset="0"/>
              </a:rPr>
              <a:t> Geralmente isso não progride.</a:t>
            </a:r>
          </a:p>
          <a:p>
            <a:pPr marL="365760" indent="-365760">
              <a:lnSpc>
                <a:spcPts val="2600"/>
              </a:lnSpc>
              <a:spcBef>
                <a:spcPts val="1800"/>
              </a:spcBef>
              <a:spcAft>
                <a:spcPts val="600"/>
              </a:spcAft>
              <a:buFont typeface="Arial"/>
              <a:buChar char="•"/>
            </a:pPr>
            <a:r>
              <a:rPr lang="pt-BR" sz="2400" spc="-40" dirty="0">
                <a:latin typeface="Garamond" panose="02020404030301010803" pitchFamily="18" charset="0"/>
              </a:rPr>
              <a:t>A PrEP não é indicada se TFGe * for &lt;60ml/min.</a:t>
            </a:r>
          </a:p>
          <a:p>
            <a:endParaRPr lang="pt-BR" sz="2800" dirty="0"/>
          </a:p>
          <a:p>
            <a:endParaRPr lang="pt-BR" sz="2800" dirty="0"/>
          </a:p>
          <a:p>
            <a:endParaRPr lang="pt-BR" sz="2800" dirty="0"/>
          </a:p>
          <a:p>
            <a:endParaRPr lang="pt-BR" sz="2800" dirty="0"/>
          </a:p>
          <a:p>
            <a:pPr algn="ctr">
              <a:spcBef>
                <a:spcPts val="1200"/>
              </a:spcBef>
            </a:pPr>
            <a:r>
              <a:rPr dirty="0"/>
              <a:t/>
            </a:r>
            <a:br>
              <a:rPr dirty="0"/>
            </a:br>
            <a:r>
              <a:rPr lang="pt-BR" sz="2000" dirty="0">
                <a:latin typeface="+mj-lt"/>
              </a:rPr>
              <a:t>*</a:t>
            </a:r>
            <a:r>
              <a:rPr lang="pt-BR" dirty="0">
                <a:latin typeface="+mj-lt"/>
              </a:rPr>
              <a:t>TFGe: taxa de filtração glomerular estimada usando a equação de Cockcroft-Gault:</a:t>
            </a:r>
            <a:endParaRPr lang="pt-BR" spc="-30" dirty="0">
              <a:latin typeface="+mj-lt"/>
            </a:endParaRPr>
          </a:p>
          <a:p>
            <a:pPr algn="ctr"/>
            <a:r>
              <a:rPr lang="pt-BR" spc="-30" dirty="0">
                <a:latin typeface="+mj-lt"/>
              </a:rPr>
              <a:t>CrCl estimado = [140-idade (anos)] x peso (kg) x f </a:t>
            </a:r>
          </a:p>
          <a:p>
            <a:pPr algn="ctr"/>
            <a:r>
              <a:rPr lang="pt-BR" spc="-30" dirty="0">
                <a:latin typeface="+mj-lt"/>
              </a:rPr>
              <a:t>onde f=1,23 para homens e 1,04 para mulheres / [72 x creatinina sérica (μmol/L)]</a:t>
            </a:r>
          </a:p>
          <a:p>
            <a:pPr marL="457200" indent="-457200">
              <a:buFont typeface="Arial"/>
              <a:buChar char="•"/>
            </a:pPr>
            <a:endParaRPr lang="pt-BR" sz="2400" dirty="0">
              <a:latin typeface="Garamond" panose="02020404030301010803" pitchFamily="18" charset="0"/>
            </a:endParaRP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72</a:t>
            </a:fld>
            <a:endParaRPr lang="pt-BR" dirty="0"/>
          </a:p>
        </p:txBody>
      </p:sp>
    </p:spTree>
    <p:extLst>
      <p:ext uri="{BB962C8B-B14F-4D97-AF65-F5344CB8AC3E}">
        <p14:creationId xmlns:p14="http://schemas.microsoft.com/office/powerpoint/2010/main" val="41132862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08864"/>
            <a:ext cx="8229600" cy="858838"/>
          </a:xfrm>
        </p:spPr>
        <p:txBody>
          <a:bodyPr>
            <a:normAutofit/>
          </a:bodyPr>
          <a:lstStyle/>
          <a:p>
            <a:r>
              <a:rPr lang="pt-BR" sz="4200" dirty="0"/>
              <a:t>Calculadora Cockcroft-Gault Online</a:t>
            </a:r>
          </a:p>
        </p:txBody>
      </p:sp>
      <p:sp>
        <p:nvSpPr>
          <p:cNvPr id="8" name="TextBox 7"/>
          <p:cNvSpPr txBox="1"/>
          <p:nvPr/>
        </p:nvSpPr>
        <p:spPr>
          <a:xfrm>
            <a:off x="893119" y="3810194"/>
            <a:ext cx="184666" cy="369332"/>
          </a:xfrm>
          <a:prstGeom prst="rect">
            <a:avLst/>
          </a:prstGeom>
          <a:noFill/>
        </p:spPr>
        <p:txBody>
          <a:bodyPr wrap="none" rtlCol="0">
            <a:spAutoFit/>
          </a:bodyPr>
          <a:lstStyle/>
          <a:p>
            <a:endParaRPr lang="en-US" dirty="0"/>
          </a:p>
        </p:txBody>
      </p:sp>
      <p:sp>
        <p:nvSpPr>
          <p:cNvPr id="9" name="TextBox 8"/>
          <p:cNvSpPr txBox="1"/>
          <p:nvPr/>
        </p:nvSpPr>
        <p:spPr>
          <a:xfrm>
            <a:off x="1430401" y="6029337"/>
            <a:ext cx="6287938" cy="584776"/>
          </a:xfrm>
          <a:prstGeom prst="rect">
            <a:avLst/>
          </a:prstGeom>
          <a:noFill/>
          <a:ln w="38100">
            <a:solidFill>
              <a:srgbClr val="FFFFFF"/>
            </a:solidFill>
          </a:ln>
        </p:spPr>
        <p:txBody>
          <a:bodyPr wrap="square" rtlCol="0">
            <a:spAutoFit/>
          </a:bodyPr>
          <a:lstStyle/>
          <a:p>
            <a:r>
              <a:rPr lang="pt-BR" sz="1400" b="1" dirty="0">
                <a:latin typeface="Garamond" panose="02020404030301010803" pitchFamily="18" charset="0"/>
              </a:rPr>
              <a:t>http://reference.medscape.com/calculator/creatinine-clearance-cockcroft-gault</a:t>
            </a:r>
          </a:p>
          <a:p>
            <a:endParaRPr lang="pt-BR" dirty="0">
              <a:solidFill>
                <a:srgbClr val="3366FF"/>
              </a:solidFill>
              <a:latin typeface="Garamond" panose="02020404030301010803"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474" y="1503447"/>
            <a:ext cx="6406410" cy="4290750"/>
          </a:xfrm>
          <a:prstGeom prst="rect">
            <a:avLst/>
          </a:prstGeom>
          <a:ln w="3175" cmpd="sng">
            <a:solidFill>
              <a:schemeClr val="tx1"/>
            </a:solidFill>
          </a:ln>
          <a:effectLst>
            <a:outerShdw blurRad="50800" dist="38100" dir="2700000" algn="tl" rotWithShape="0">
              <a:srgbClr val="000000">
                <a:alpha val="43000"/>
              </a:srgbClr>
            </a:outerShdw>
          </a:effectLst>
        </p:spPr>
      </p:pic>
      <p:sp>
        <p:nvSpPr>
          <p:cNvPr id="10"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73</a:t>
            </a:fld>
            <a:endParaRPr lang="pt-BR" dirty="0"/>
          </a:p>
        </p:txBody>
      </p:sp>
    </p:spTree>
    <p:extLst>
      <p:ext uri="{BB962C8B-B14F-4D97-AF65-F5344CB8AC3E}">
        <p14:creationId xmlns:p14="http://schemas.microsoft.com/office/powerpoint/2010/main" val="22866221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539"/>
            <a:ext cx="8229600" cy="858838"/>
          </a:xfrm>
        </p:spPr>
        <p:txBody>
          <a:bodyPr>
            <a:normAutofit/>
          </a:bodyPr>
          <a:lstStyle/>
          <a:p>
            <a:r>
              <a:rPr lang="pt-BR" sz="4200" dirty="0"/>
              <a:t>Pergunta</a:t>
            </a:r>
          </a:p>
        </p:txBody>
      </p:sp>
      <p:sp>
        <p:nvSpPr>
          <p:cNvPr id="3" name="Content Placeholder 2"/>
          <p:cNvSpPr>
            <a:spLocks noGrp="1"/>
          </p:cNvSpPr>
          <p:nvPr>
            <p:ph sz="quarter" idx="10"/>
          </p:nvPr>
        </p:nvSpPr>
        <p:spPr>
          <a:xfrm>
            <a:off x="926756" y="2045505"/>
            <a:ext cx="7696669" cy="4019550"/>
          </a:xfrm>
        </p:spPr>
        <p:txBody>
          <a:bodyPr/>
          <a:lstStyle/>
          <a:p>
            <a:pPr>
              <a:lnSpc>
                <a:spcPct val="110000"/>
              </a:lnSpc>
              <a:spcAft>
                <a:spcPts val="600"/>
              </a:spcAft>
              <a:tabLst>
                <a:tab pos="274320" algn="l"/>
              </a:tabLst>
            </a:pPr>
            <a:r>
              <a:rPr lang="pt-BR" spc="-100" dirty="0">
                <a:solidFill>
                  <a:schemeClr val="tx1"/>
                </a:solidFill>
              </a:rPr>
              <a:t>A PrEP é segura durante a gravidez?</a:t>
            </a:r>
          </a:p>
          <a:p>
            <a:endParaRPr lang="pt-BR" dirty="0"/>
          </a:p>
        </p:txBody>
      </p:sp>
      <p:sp>
        <p:nvSpPr>
          <p:cNvPr id="8"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74</a:t>
            </a:fld>
            <a:endParaRPr lang="pt-BR" dirty="0"/>
          </a:p>
        </p:txBody>
      </p:sp>
      <p:pic>
        <p:nvPicPr>
          <p:cNvPr id="9" name="Picture 14" descr="Image result for question icon">
            <a:extLst>
              <a:ext uri="{FF2B5EF4-FFF2-40B4-BE49-F238E27FC236}">
                <a16:creationId xmlns:a16="http://schemas.microsoft.com/office/drawing/2014/main" xmlns="" id="{4ADB4BD4-B260-40F1-92B4-7066ABE553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7299" y="1659652"/>
            <a:ext cx="1581912" cy="170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9251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811"/>
            <a:ext cx="8229600" cy="858838"/>
          </a:xfrm>
        </p:spPr>
        <p:txBody>
          <a:bodyPr>
            <a:normAutofit/>
          </a:bodyPr>
          <a:lstStyle/>
          <a:p>
            <a:r>
              <a:rPr lang="pt-BR" sz="4200" dirty="0"/>
              <a:t>Uso da PrEP durante a gravidez </a:t>
            </a:r>
          </a:p>
        </p:txBody>
      </p:sp>
      <p:sp>
        <p:nvSpPr>
          <p:cNvPr id="3" name="Content Placeholder 2"/>
          <p:cNvSpPr>
            <a:spLocks noGrp="1" noChangeAspect="1"/>
          </p:cNvSpPr>
          <p:nvPr>
            <p:ph sz="quarter" idx="10"/>
          </p:nvPr>
        </p:nvSpPr>
        <p:spPr>
          <a:xfrm>
            <a:off x="481914" y="1615133"/>
            <a:ext cx="8229600" cy="4893609"/>
          </a:xfrm>
        </p:spPr>
        <p:txBody>
          <a:bodyPr>
            <a:noAutofit/>
          </a:bodyPr>
          <a:lstStyle/>
          <a:p>
            <a:pPr marL="365760" indent="-365760">
              <a:lnSpc>
                <a:spcPts val="2600"/>
              </a:lnSpc>
              <a:spcBef>
                <a:spcPts val="1800"/>
              </a:spcBef>
            </a:pPr>
            <a:r>
              <a:rPr lang="pt-BR" sz="2000" spc="-40" dirty="0">
                <a:solidFill>
                  <a:schemeClr val="tx1"/>
                </a:solidFill>
              </a:rPr>
              <a:t>Em contextos com epidemias generalizadas de alta prevalência, as mulheres adquirem o HIV durante a gravidez e a amamentação.</a:t>
            </a:r>
          </a:p>
          <a:p>
            <a:pPr marL="365760" indent="-365760">
              <a:lnSpc>
                <a:spcPts val="2600"/>
              </a:lnSpc>
              <a:spcBef>
                <a:spcPts val="1800"/>
              </a:spcBef>
            </a:pPr>
            <a:r>
              <a:rPr lang="pt-BR" sz="2000" spc="-40" dirty="0">
                <a:solidFill>
                  <a:schemeClr val="tx1"/>
                </a:solidFill>
              </a:rPr>
              <a:t>Dados de segurança existentes apoiam o uso da PrEP em gestantes e lactantes que continuam com risco substancial de infecção pelo HIV.</a:t>
            </a:r>
          </a:p>
          <a:p>
            <a:pPr marL="365760" indent="-365760">
              <a:lnSpc>
                <a:spcPts val="2600"/>
              </a:lnSpc>
              <a:spcBef>
                <a:spcPts val="1800"/>
              </a:spcBef>
            </a:pPr>
            <a:r>
              <a:rPr lang="pt-BR" sz="2000" spc="-40" dirty="0">
                <a:solidFill>
                  <a:schemeClr val="tx1"/>
                </a:solidFill>
              </a:rPr>
              <a:t>As diretrizes da OMS afirmam que não há nenhuma justificativa relacionada à segurança para não permitir ou interromper o uso da PrEP durante a gravidez e a amamentação para mulheres HIV-negativas que estejam recebendo PrEP e permaneçam em risco de contrair o HIV.</a:t>
            </a:r>
          </a:p>
          <a:p>
            <a:pPr marL="365760" indent="-365760">
              <a:lnSpc>
                <a:spcPts val="2600"/>
              </a:lnSpc>
              <a:spcBef>
                <a:spcPts val="1800"/>
              </a:spcBef>
            </a:pPr>
            <a:r>
              <a:rPr lang="pt-BR" sz="2000" spc="-40" dirty="0">
                <a:solidFill>
                  <a:schemeClr val="tx1"/>
                </a:solidFill>
              </a:rPr>
              <a:t>A vigilância dos resultados maternos, gestacionais e infantis está em andamento para identificar quaisquer preocupações de segurança.</a:t>
            </a:r>
          </a:p>
          <a:p>
            <a:pPr marL="0" indent="0">
              <a:buNone/>
            </a:pPr>
            <a:endParaRPr lang="pt-BR" sz="1200" dirty="0"/>
          </a:p>
        </p:txBody>
      </p:sp>
      <p:sp>
        <p:nvSpPr>
          <p:cNvPr id="7"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75</a:t>
            </a:fld>
            <a:endParaRPr lang="pt-BR" dirty="0"/>
          </a:p>
        </p:txBody>
      </p:sp>
      <p:sp>
        <p:nvSpPr>
          <p:cNvPr id="5" name="TextBox 4">
            <a:extLst>
              <a:ext uri="{FF2B5EF4-FFF2-40B4-BE49-F238E27FC236}">
                <a16:creationId xmlns:a16="http://schemas.microsoft.com/office/drawing/2014/main" xmlns="" id="{450D6E9A-D2AC-42E0-9381-A4AB8EB52BD5}"/>
              </a:ext>
            </a:extLst>
          </p:cNvPr>
          <p:cNvSpPr txBox="1"/>
          <p:nvPr/>
        </p:nvSpPr>
        <p:spPr>
          <a:xfrm>
            <a:off x="580768" y="6231166"/>
            <a:ext cx="8106032" cy="555152"/>
          </a:xfrm>
          <a:prstGeom prst="rect">
            <a:avLst/>
          </a:prstGeom>
          <a:noFill/>
        </p:spPr>
        <p:txBody>
          <a:bodyPr wrap="square" rtlCol="0">
            <a:spAutoFit/>
          </a:bodyPr>
          <a:lstStyle/>
          <a:p>
            <a:pPr>
              <a:lnSpc>
                <a:spcPts val="1200"/>
              </a:lnSpc>
            </a:pPr>
            <a:r>
              <a:rPr lang="pt-BR" sz="1100" spc="-50" dirty="0">
                <a:latin typeface="Garamond" panose="02020404030301010803" pitchFamily="18" charset="0"/>
              </a:rPr>
              <a:t>Fonte: World Health Organization, </a:t>
            </a:r>
            <a:r>
              <a:rPr lang="pt-BR" sz="1100" i="1" spc="-50" dirty="0">
                <a:latin typeface="Garamond" panose="02020404030301010803" pitchFamily="18" charset="0"/>
              </a:rPr>
              <a:t>Preventing HIV during Pregnancy and Breastfeeding in the Context of </a:t>
            </a:r>
            <a:r>
              <a:rPr lang="pt-BR" sz="1100" i="1" spc="-50" dirty="0" err="1">
                <a:latin typeface="Garamond" panose="02020404030301010803" pitchFamily="18" charset="0"/>
              </a:rPr>
              <a:t>PrEP.</a:t>
            </a:r>
            <a:r>
              <a:rPr lang="pt-BR" sz="1100" i="1" spc="-50" dirty="0">
                <a:latin typeface="Garamond" panose="02020404030301010803" pitchFamily="18" charset="0"/>
              </a:rPr>
              <a:t>  Technical Brief. </a:t>
            </a:r>
            <a:r>
              <a:rPr lang="pt-BR" sz="1100" spc="-50" dirty="0">
                <a:latin typeface="Garamond" panose="02020404030301010803" pitchFamily="18" charset="0"/>
              </a:rPr>
              <a:t>Genebra: WHO, 2016.  Licence: CC BY-NC-SA 3.0 IGO. http://apps.who.int/iris/bitstream/handle/10665/255866/WHO-HIV-2017.09-eng.pdf;jsessionid=83E136DD1FF52102C689748845E57A07?sequence=1.</a:t>
            </a:r>
          </a:p>
        </p:txBody>
      </p:sp>
    </p:spTree>
    <p:extLst>
      <p:ext uri="{BB962C8B-B14F-4D97-AF65-F5344CB8AC3E}">
        <p14:creationId xmlns:p14="http://schemas.microsoft.com/office/powerpoint/2010/main" val="14040853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3030"/>
            <a:ext cx="8229600" cy="858838"/>
          </a:xfrm>
        </p:spPr>
        <p:txBody>
          <a:bodyPr>
            <a:normAutofit/>
          </a:bodyPr>
          <a:lstStyle/>
          <a:p>
            <a:r>
              <a:rPr lang="pt-BR" sz="4200" dirty="0"/>
              <a:t>Mulheres e PrEP</a:t>
            </a:r>
          </a:p>
        </p:txBody>
      </p:sp>
      <p:sp>
        <p:nvSpPr>
          <p:cNvPr id="3" name="Content Placeholder 2"/>
          <p:cNvSpPr>
            <a:spLocks noGrp="1"/>
          </p:cNvSpPr>
          <p:nvPr>
            <p:ph sz="quarter" idx="10"/>
          </p:nvPr>
        </p:nvSpPr>
        <p:spPr>
          <a:xfrm>
            <a:off x="469557" y="1512762"/>
            <a:ext cx="8229600" cy="4889500"/>
          </a:xfrm>
        </p:spPr>
        <p:txBody>
          <a:bodyPr/>
          <a:lstStyle/>
          <a:p>
            <a:pPr marL="0" indent="0" algn="ctr">
              <a:spcBef>
                <a:spcPts val="1200"/>
              </a:spcBef>
              <a:spcAft>
                <a:spcPts val="600"/>
              </a:spcAft>
              <a:buNone/>
            </a:pPr>
            <a:r>
              <a:rPr lang="pt-BR" sz="2400" b="1" spc="-40" dirty="0">
                <a:solidFill>
                  <a:schemeClr val="tx1"/>
                </a:solidFill>
              </a:rPr>
              <a:t>Informações adicionais para mulheres</a:t>
            </a:r>
          </a:p>
          <a:p>
            <a:pPr marL="365760" lvl="1" indent="-365760">
              <a:lnSpc>
                <a:spcPts val="2600"/>
              </a:lnSpc>
              <a:spcBef>
                <a:spcPts val="1200"/>
              </a:spcBef>
              <a:spcAft>
                <a:spcPts val="600"/>
              </a:spcAft>
              <a:buFont typeface="Arial" panose="020B0604020202020204" pitchFamily="34" charset="0"/>
              <a:buChar char="•"/>
            </a:pPr>
            <a:r>
              <a:rPr lang="pt-BR" sz="2400" spc="-40" dirty="0">
                <a:solidFill>
                  <a:schemeClr val="tx1"/>
                </a:solidFill>
              </a:rPr>
              <a:t>A PrEP não afeta a eficácia dos contraceptivos hormonais.</a:t>
            </a:r>
          </a:p>
          <a:p>
            <a:pPr marL="731520" lvl="2" indent="-365760">
              <a:lnSpc>
                <a:spcPts val="2600"/>
              </a:lnSpc>
              <a:spcBef>
                <a:spcPts val="600"/>
              </a:spcBef>
              <a:spcAft>
                <a:spcPts val="600"/>
              </a:spcAft>
              <a:buFont typeface="Wingdings" panose="05000000000000000000" pitchFamily="2" charset="2"/>
              <a:buChar char="§"/>
            </a:pPr>
            <a:r>
              <a:rPr lang="pt-BR" spc="-40" dirty="0">
                <a:solidFill>
                  <a:schemeClr val="tx1"/>
                </a:solidFill>
              </a:rPr>
              <a:t>Tomar PrEP e contraceptivos hormonais juntos não os torna menos eficazes.</a:t>
            </a:r>
          </a:p>
          <a:p>
            <a:pPr marL="365760" lvl="1" indent="-365760">
              <a:lnSpc>
                <a:spcPts val="2600"/>
              </a:lnSpc>
              <a:spcBef>
                <a:spcPts val="1800"/>
              </a:spcBef>
              <a:spcAft>
                <a:spcPts val="600"/>
              </a:spcAft>
              <a:buFont typeface="Arial" panose="020B0604020202020204" pitchFamily="34" charset="0"/>
              <a:buChar char="•"/>
            </a:pPr>
            <a:r>
              <a:rPr lang="pt-BR" sz="2400" spc="-40" dirty="0">
                <a:solidFill>
                  <a:schemeClr val="tx1"/>
                </a:solidFill>
              </a:rPr>
              <a:t>A PrEP não protege contra gravidez.</a:t>
            </a:r>
          </a:p>
          <a:p>
            <a:pPr marL="365760" lvl="1" indent="-365760">
              <a:lnSpc>
                <a:spcPts val="2600"/>
              </a:lnSpc>
              <a:spcBef>
                <a:spcPts val="1800"/>
              </a:spcBef>
              <a:spcAft>
                <a:spcPts val="600"/>
              </a:spcAft>
              <a:buFont typeface="Arial" panose="020B0604020202020204" pitchFamily="34" charset="0"/>
              <a:buChar char="•"/>
            </a:pPr>
            <a:r>
              <a:rPr lang="pt-BR" sz="2400" spc="-40" dirty="0">
                <a:solidFill>
                  <a:schemeClr val="tx1"/>
                </a:solidFill>
              </a:rPr>
              <a:t>A PrEP é segura e pode ser continuada durante a gravidez e a amamentação.</a:t>
            </a:r>
          </a:p>
          <a:p>
            <a:pPr marL="0" indent="0">
              <a:buNone/>
            </a:pPr>
            <a:endParaRPr lang="pt-BR" dirty="0"/>
          </a:p>
        </p:txBody>
      </p:sp>
    </p:spTree>
    <p:extLst>
      <p:ext uri="{BB962C8B-B14F-4D97-AF65-F5344CB8AC3E}">
        <p14:creationId xmlns:p14="http://schemas.microsoft.com/office/powerpoint/2010/main" val="15284168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69557" y="1624571"/>
            <a:ext cx="8431306" cy="4889500"/>
          </a:xfrm>
        </p:spPr>
        <p:txBody>
          <a:bodyPr>
            <a:noAutofit/>
          </a:bodyPr>
          <a:lstStyle/>
          <a:p>
            <a:pPr marL="365760" lvl="0" indent="-365760">
              <a:lnSpc>
                <a:spcPts val="2600"/>
              </a:lnSpc>
              <a:spcBef>
                <a:spcPts val="1800"/>
              </a:spcBef>
              <a:spcAft>
                <a:spcPts val="600"/>
              </a:spcAft>
            </a:pPr>
            <a:r>
              <a:rPr lang="pt-BR" sz="2400" spc="-60" dirty="0">
                <a:solidFill>
                  <a:srgbClr val="000000"/>
                </a:solidFill>
              </a:rPr>
              <a:t>Educação </a:t>
            </a:r>
            <a:r>
              <a:rPr lang="pt-BR" sz="2400" spc="-60" dirty="0">
                <a:solidFill>
                  <a:schemeClr val="tx1"/>
                </a:solidFill>
              </a:rPr>
              <a:t>e aconselhamento são fornecidos para apoiar os clientes a fazer uma escolha informada sobre a </a:t>
            </a:r>
            <a:r>
              <a:rPr lang="pt-BR" sz="2400" spc="-60" dirty="0" err="1">
                <a:solidFill>
                  <a:schemeClr val="tx1"/>
                </a:solidFill>
              </a:rPr>
              <a:t>PrEP.</a:t>
            </a:r>
            <a:endParaRPr lang="pt-BR" sz="2400" spc="-60" dirty="0">
              <a:solidFill>
                <a:schemeClr val="tx1"/>
              </a:solidFill>
            </a:endParaRPr>
          </a:p>
          <a:p>
            <a:pPr marL="365760" indent="-365760">
              <a:lnSpc>
                <a:spcPts val="2600"/>
              </a:lnSpc>
              <a:spcBef>
                <a:spcPts val="1800"/>
              </a:spcBef>
              <a:spcAft>
                <a:spcPts val="600"/>
              </a:spcAft>
            </a:pPr>
            <a:r>
              <a:rPr lang="pt-BR" sz="2400" spc="-60" dirty="0">
                <a:solidFill>
                  <a:schemeClr val="tx1"/>
                </a:solidFill>
              </a:rPr>
              <a:t>Os clientes não devem ser coagidos a usar a </a:t>
            </a:r>
            <a:r>
              <a:rPr lang="pt-BR" sz="2400" spc="-60" dirty="0" err="1">
                <a:solidFill>
                  <a:schemeClr val="tx1"/>
                </a:solidFill>
              </a:rPr>
              <a:t>PrEP.</a:t>
            </a:r>
            <a:endParaRPr lang="pt-BR" sz="2400" spc="-60" dirty="0">
              <a:solidFill>
                <a:schemeClr val="tx1"/>
              </a:solidFill>
            </a:endParaRPr>
          </a:p>
          <a:p>
            <a:pPr marL="365760" indent="-365760">
              <a:lnSpc>
                <a:spcPts val="2600"/>
              </a:lnSpc>
              <a:spcBef>
                <a:spcPts val="1800"/>
              </a:spcBef>
              <a:spcAft>
                <a:spcPts val="600"/>
              </a:spcAft>
            </a:pPr>
            <a:r>
              <a:rPr lang="pt-BR" sz="2400" spc="-60" dirty="0">
                <a:solidFill>
                  <a:schemeClr val="tx1"/>
                </a:solidFill>
              </a:rPr>
              <a:t>Pesquisas indicam que a adesão é maior entre pessoas que estão conscientes de que estão em risco de infecção pelo HIV e estão motivadas a tomar a </a:t>
            </a:r>
            <a:r>
              <a:rPr lang="pt-BR" sz="2400" spc="-60" dirty="0" err="1">
                <a:solidFill>
                  <a:schemeClr val="tx1"/>
                </a:solidFill>
              </a:rPr>
              <a:t>PrEP.</a:t>
            </a:r>
            <a:endParaRPr lang="pt-BR" sz="2400" spc="-60" dirty="0">
              <a:solidFill>
                <a:schemeClr val="tx1"/>
              </a:solidFill>
            </a:endParaRP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77</a:t>
            </a:fld>
            <a:endParaRPr lang="pt-BR" dirty="0"/>
          </a:p>
        </p:txBody>
      </p:sp>
      <p:sp>
        <p:nvSpPr>
          <p:cNvPr id="6" name="Title 1">
            <a:extLst>
              <a:ext uri="{FF2B5EF4-FFF2-40B4-BE49-F238E27FC236}">
                <a16:creationId xmlns:a16="http://schemas.microsoft.com/office/drawing/2014/main" xmlns="" id="{2EF8B2E2-36CD-4C22-A9CD-5A0D5A792F5B}"/>
              </a:ext>
            </a:extLst>
          </p:cNvPr>
          <p:cNvSpPr txBox="1">
            <a:spLocks/>
          </p:cNvSpPr>
          <p:nvPr/>
        </p:nvSpPr>
        <p:spPr>
          <a:xfrm>
            <a:off x="0" y="183030"/>
            <a:ext cx="9144000" cy="85883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chemeClr val="bg1"/>
                </a:solidFill>
                <a:latin typeface="Arial Narrow"/>
                <a:ea typeface="+mj-ea"/>
                <a:cs typeface="+mj-cs"/>
              </a:defRPr>
            </a:lvl1pPr>
          </a:lstStyle>
          <a:p>
            <a:r>
              <a:rPr lang="pt-BR" sz="4200" dirty="0"/>
              <a:t>Disposição em usar PrEP </a:t>
            </a:r>
            <a:br>
              <a:rPr lang="pt-BR" sz="4200" dirty="0"/>
            </a:br>
            <a:r>
              <a:rPr lang="pt-BR" sz="4200" dirty="0"/>
              <a:t>conforme prescrito</a:t>
            </a:r>
          </a:p>
        </p:txBody>
      </p:sp>
    </p:spTree>
    <p:extLst>
      <p:ext uri="{BB962C8B-B14F-4D97-AF65-F5344CB8AC3E}">
        <p14:creationId xmlns:p14="http://schemas.microsoft.com/office/powerpoint/2010/main" val="30588016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64"/>
            <a:ext cx="8229600" cy="858838"/>
          </a:xfrm>
        </p:spPr>
        <p:txBody>
          <a:bodyPr>
            <a:normAutofit fontScale="90000"/>
          </a:bodyPr>
          <a:lstStyle/>
          <a:p>
            <a:r>
              <a:rPr lang="pt-BR" sz="4200" dirty="0"/>
              <a:t>Recapitulação dos critério de elegibilidade </a:t>
            </a:r>
          </a:p>
        </p:txBody>
      </p:sp>
      <p:sp>
        <p:nvSpPr>
          <p:cNvPr id="3" name="Content Placeholder 2"/>
          <p:cNvSpPr>
            <a:spLocks noGrp="1"/>
          </p:cNvSpPr>
          <p:nvPr>
            <p:ph sz="quarter" idx="10"/>
          </p:nvPr>
        </p:nvSpPr>
        <p:spPr>
          <a:xfrm>
            <a:off x="469557" y="1624571"/>
            <a:ext cx="8229600" cy="4889500"/>
          </a:xfrm>
        </p:spPr>
        <p:txBody>
          <a:bodyPr>
            <a:normAutofit/>
          </a:bodyPr>
          <a:lstStyle/>
          <a:p>
            <a:pPr marL="365760" indent="-365760" fontAlgn="t">
              <a:spcBef>
                <a:spcPts val="1800"/>
              </a:spcBef>
            </a:pPr>
            <a:r>
              <a:rPr lang="pt-BR" sz="2400" spc="-40" dirty="0">
                <a:solidFill>
                  <a:schemeClr val="tx1"/>
                </a:solidFill>
              </a:rPr>
              <a:t>HIV soronegativo.</a:t>
            </a:r>
          </a:p>
          <a:p>
            <a:pPr marL="365760" indent="-365760" fontAlgn="t">
              <a:spcBef>
                <a:spcPts val="1800"/>
              </a:spcBef>
            </a:pPr>
            <a:r>
              <a:rPr lang="pt-BR" sz="2400" spc="-40" dirty="0">
                <a:solidFill>
                  <a:schemeClr val="tx1"/>
                </a:solidFill>
              </a:rPr>
              <a:t>Nenhuma suspeita de IAH.</a:t>
            </a:r>
          </a:p>
          <a:p>
            <a:pPr marL="365760" indent="-365760" fontAlgn="t">
              <a:spcBef>
                <a:spcPts val="1800"/>
              </a:spcBef>
            </a:pPr>
            <a:r>
              <a:rPr lang="pt-BR" sz="2400" spc="-40" dirty="0">
                <a:solidFill>
                  <a:schemeClr val="tx1"/>
                </a:solidFill>
              </a:rPr>
              <a:t>Risco substancial de infecção pelo HIV.</a:t>
            </a:r>
          </a:p>
          <a:p>
            <a:pPr marL="365760" indent="-365760" fontAlgn="t">
              <a:spcBef>
                <a:spcPts val="1800"/>
              </a:spcBef>
            </a:pPr>
            <a:r>
              <a:rPr lang="pt-BR" sz="2400" dirty="0">
                <a:solidFill>
                  <a:schemeClr val="tx1"/>
                </a:solidFill>
                <a:latin typeface="Garamond"/>
              </a:rPr>
              <a:t>Clearance</a:t>
            </a:r>
            <a:r>
              <a:rPr lang="pt-BR" sz="2400" spc="-40" dirty="0">
                <a:solidFill>
                  <a:schemeClr val="tx1"/>
                </a:solidFill>
              </a:rPr>
              <a:t> da creatinina (TFGe) &gt;60ml/min.</a:t>
            </a:r>
          </a:p>
          <a:p>
            <a:pPr marL="365760" indent="-365760" fontAlgn="t">
              <a:spcBef>
                <a:spcPts val="1800"/>
              </a:spcBef>
            </a:pPr>
            <a:r>
              <a:rPr lang="pt-BR" sz="2400" spc="-40" dirty="0">
                <a:solidFill>
                  <a:schemeClr val="tx1"/>
                </a:solidFill>
              </a:rPr>
              <a:t>Disposição em usar a PrEP conforme prescrito.</a:t>
            </a: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78</a:t>
            </a:fld>
            <a:endParaRPr lang="pt-BR" dirty="0"/>
          </a:p>
        </p:txBody>
      </p:sp>
    </p:spTree>
    <p:extLst>
      <p:ext uri="{BB962C8B-B14F-4D97-AF65-F5344CB8AC3E}">
        <p14:creationId xmlns:p14="http://schemas.microsoft.com/office/powerpoint/2010/main" val="6137121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3182"/>
            <a:ext cx="8229600" cy="858838"/>
          </a:xfrm>
        </p:spPr>
        <p:txBody>
          <a:bodyPr>
            <a:normAutofit/>
          </a:bodyPr>
          <a:lstStyle/>
          <a:p>
            <a:r>
              <a:rPr lang="pt-BR" sz="4200" b="1" dirty="0"/>
              <a:t>ALMOÇO</a:t>
            </a:r>
          </a:p>
        </p:txBody>
      </p:sp>
      <p:pic>
        <p:nvPicPr>
          <p:cNvPr id="7" name="Picture 6" descr="icons_Artboard 14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9561" y="2057538"/>
            <a:ext cx="3999992" cy="4006433"/>
          </a:xfrm>
          <a:prstGeom prst="rect">
            <a:avLst/>
          </a:prstGeom>
        </p:spPr>
      </p:pic>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79</a:t>
            </a:fld>
            <a:endParaRPr lang="pt-BR" dirty="0"/>
          </a:p>
        </p:txBody>
      </p:sp>
    </p:spTree>
    <p:extLst>
      <p:ext uri="{BB962C8B-B14F-4D97-AF65-F5344CB8AC3E}">
        <p14:creationId xmlns:p14="http://schemas.microsoft.com/office/powerpoint/2010/main" val="385876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64"/>
            <a:ext cx="8229600" cy="858838"/>
          </a:xfrm>
        </p:spPr>
        <p:txBody>
          <a:bodyPr>
            <a:normAutofit/>
          </a:bodyPr>
          <a:lstStyle/>
          <a:p>
            <a:r>
              <a:rPr lang="pt-BR" dirty="0"/>
              <a:t>Avaliação Pré-Treinamento</a:t>
            </a:r>
          </a:p>
        </p:txBody>
      </p:sp>
      <p:sp>
        <p:nvSpPr>
          <p:cNvPr id="3" name="Content Placeholder 2"/>
          <p:cNvSpPr>
            <a:spLocks noGrp="1"/>
          </p:cNvSpPr>
          <p:nvPr>
            <p:ph sz="quarter" idx="10"/>
          </p:nvPr>
        </p:nvSpPr>
        <p:spPr>
          <a:xfrm>
            <a:off x="908221" y="2131198"/>
            <a:ext cx="7327557" cy="4889500"/>
          </a:xfrm>
        </p:spPr>
        <p:txBody>
          <a:bodyPr>
            <a:normAutofit/>
          </a:bodyPr>
          <a:lstStyle/>
          <a:p>
            <a:pPr marL="365760" indent="-365760" defTabSz="228600">
              <a:lnSpc>
                <a:spcPts val="2600"/>
              </a:lnSpc>
              <a:spcBef>
                <a:spcPts val="1800"/>
              </a:spcBef>
            </a:pPr>
            <a:r>
              <a:rPr lang="pt-BR" sz="2400" spc="-50" dirty="0">
                <a:solidFill>
                  <a:schemeClr val="tx1"/>
                </a:solidFill>
              </a:rPr>
              <a:t>O objetivo desta avaliação é descobrir o que vocês sabem sobre a implementação da PrEP. Suas respostas ajudarão a ajustar o treinamento. </a:t>
            </a:r>
          </a:p>
          <a:p>
            <a:pPr marL="365760" lvl="0" indent="-365760" defTabSz="228600">
              <a:lnSpc>
                <a:spcPts val="2600"/>
              </a:lnSpc>
              <a:spcBef>
                <a:spcPts val="1800"/>
              </a:spcBef>
            </a:pPr>
            <a:r>
              <a:rPr lang="pt-BR" sz="2400" spc="-50" dirty="0">
                <a:solidFill>
                  <a:schemeClr val="tx1"/>
                </a:solidFill>
              </a:rPr>
              <a:t>Nós assumimos que vocês sabem pouco sobre a PrEP, então não se preocupem se não souberem todas as respostas. </a:t>
            </a:r>
          </a:p>
          <a:p>
            <a:pPr marL="365760" indent="-365760" defTabSz="228600">
              <a:lnSpc>
                <a:spcPts val="2600"/>
              </a:lnSpc>
              <a:spcBef>
                <a:spcPts val="1800"/>
              </a:spcBef>
            </a:pPr>
            <a:r>
              <a:rPr lang="pt-BR" sz="2400" spc="-50" dirty="0">
                <a:solidFill>
                  <a:schemeClr val="tx1"/>
                </a:solidFill>
              </a:rPr>
              <a:t>Favor entregar os formulários de avaliação para mim após terminarem.</a:t>
            </a:r>
          </a:p>
          <a:p>
            <a:pPr marL="365760" lvl="0" indent="-365760" defTabSz="228600">
              <a:lnSpc>
                <a:spcPts val="2600"/>
              </a:lnSpc>
              <a:spcBef>
                <a:spcPts val="1800"/>
              </a:spcBef>
            </a:pPr>
            <a:r>
              <a:rPr lang="pt-BR" sz="2400" i="1" spc="-50" dirty="0">
                <a:solidFill>
                  <a:schemeClr val="tx1"/>
                </a:solidFill>
              </a:rPr>
              <a:t>Vocês terão aproximadamente 20 minutos para concluir a avaliação. </a:t>
            </a:r>
          </a:p>
          <a:p>
            <a:endParaRPr lang="pt-BR" dirty="0">
              <a:solidFill>
                <a:schemeClr val="tx1"/>
              </a:solidFill>
            </a:endParaRPr>
          </a:p>
          <a:p>
            <a:endParaRPr lang="pt-BR" dirty="0"/>
          </a:p>
        </p:txBody>
      </p:sp>
      <p:sp>
        <p:nvSpPr>
          <p:cNvPr id="4"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8</a:t>
            </a:fld>
            <a:endParaRPr lang="pt-BR" dirty="0"/>
          </a:p>
        </p:txBody>
      </p:sp>
    </p:spTree>
    <p:extLst>
      <p:ext uri="{BB962C8B-B14F-4D97-AF65-F5344CB8AC3E}">
        <p14:creationId xmlns:p14="http://schemas.microsoft.com/office/powerpoint/2010/main" val="3762782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728"/>
            <a:ext cx="8229600" cy="858838"/>
          </a:xfrm>
        </p:spPr>
        <p:txBody>
          <a:bodyPr>
            <a:normAutofit fontScale="90000"/>
          </a:bodyPr>
          <a:lstStyle/>
          <a:p>
            <a:pPr>
              <a:lnSpc>
                <a:spcPts val="4800"/>
              </a:lnSpc>
            </a:pPr>
            <a:r>
              <a:rPr lang="pt-BR" sz="4700" dirty="0"/>
              <a:t>Triagem para Risco Substancial e Elegibilidade para a PrEP</a:t>
            </a:r>
          </a:p>
        </p:txBody>
      </p:sp>
      <p:pic>
        <p:nvPicPr>
          <p:cNvPr id="4" name="Picture 3">
            <a:extLst>
              <a:ext uri="{FF2B5EF4-FFF2-40B4-BE49-F238E27FC236}">
                <a16:creationId xmlns:a16="http://schemas.microsoft.com/office/drawing/2014/main" xmlns="" id="{4BB61556-C3E9-4BE7-990A-3D7CE4CEFC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841" y="1430288"/>
            <a:ext cx="6448317" cy="53318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771635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194"/>
            <a:ext cx="8229600" cy="1003144"/>
          </a:xfrm>
        </p:spPr>
        <p:txBody>
          <a:bodyPr>
            <a:normAutofit fontScale="90000"/>
          </a:bodyPr>
          <a:lstStyle/>
          <a:p>
            <a:pPr>
              <a:lnSpc>
                <a:spcPts val="4800"/>
              </a:lnSpc>
            </a:pPr>
            <a:r>
              <a:rPr lang="pt-BR" sz="4700" dirty="0"/>
              <a:t>Triagem para Risco Substancial e Elegibilidade para a PrEP </a:t>
            </a:r>
            <a:r>
              <a:rPr lang="pt-BR" sz="2700" b="0" i="1" dirty="0">
                <a:latin typeface="Garamond" panose="02020404030301010803" pitchFamily="18" charset="0"/>
              </a:rPr>
              <a:t>(continuação)</a:t>
            </a:r>
          </a:p>
        </p:txBody>
      </p:sp>
      <p:sp>
        <p:nvSpPr>
          <p:cNvPr id="3" name="Content Placeholder 2"/>
          <p:cNvSpPr>
            <a:spLocks noGrp="1"/>
          </p:cNvSpPr>
          <p:nvPr>
            <p:ph sz="quarter" idx="10"/>
          </p:nvPr>
        </p:nvSpPr>
        <p:spPr>
          <a:xfrm>
            <a:off x="457200" y="1636928"/>
            <a:ext cx="8229600" cy="4889500"/>
          </a:xfrm>
        </p:spPr>
        <p:txBody>
          <a:bodyPr>
            <a:normAutofit/>
          </a:bodyPr>
          <a:lstStyle/>
          <a:p>
            <a:pPr marL="365760" lvl="0" indent="-365760">
              <a:lnSpc>
                <a:spcPts val="2600"/>
              </a:lnSpc>
              <a:spcBef>
                <a:spcPts val="1800"/>
              </a:spcBef>
            </a:pPr>
            <a:r>
              <a:rPr lang="pt-BR" sz="2400" spc="-40" dirty="0">
                <a:solidFill>
                  <a:schemeClr val="tx1"/>
                </a:solidFill>
              </a:rPr>
              <a:t>Na sessão de brainstorming, identificamos os tipos de perguntas que você deve fazer para verificar a elegibilidade para a </a:t>
            </a:r>
            <a:r>
              <a:rPr lang="pt-BR" sz="2400" spc="-40" dirty="0" err="1">
                <a:solidFill>
                  <a:schemeClr val="tx1"/>
                </a:solidFill>
              </a:rPr>
              <a:t>PrEP.</a:t>
            </a:r>
            <a:endParaRPr lang="pt-BR" sz="2400" spc="-40" dirty="0">
              <a:solidFill>
                <a:schemeClr val="tx1"/>
              </a:solidFill>
            </a:endParaRPr>
          </a:p>
          <a:p>
            <a:pPr marL="365760" lvl="0" indent="-365760">
              <a:lnSpc>
                <a:spcPts val="2600"/>
              </a:lnSpc>
              <a:spcBef>
                <a:spcPts val="1800"/>
              </a:spcBef>
            </a:pPr>
            <a:r>
              <a:rPr lang="pt-BR" sz="2400" spc="-40" dirty="0">
                <a:solidFill>
                  <a:schemeClr val="tx1"/>
                </a:solidFill>
              </a:rPr>
              <a:t>O uso de um formulário padrão pode garantir que a triagem seja consistente e bem documentada.</a:t>
            </a:r>
          </a:p>
          <a:p>
            <a:pPr marL="365760" indent="-365760">
              <a:lnSpc>
                <a:spcPts val="2600"/>
              </a:lnSpc>
              <a:spcBef>
                <a:spcPts val="1800"/>
              </a:spcBef>
            </a:pPr>
            <a:r>
              <a:rPr lang="pt-BR" sz="2400" spc="-40" dirty="0">
                <a:solidFill>
                  <a:schemeClr val="tx1"/>
                </a:solidFill>
              </a:rPr>
              <a:t>Fonte para preencher este formulário: Preencha este formulário de triagem com o cliente.</a:t>
            </a:r>
          </a:p>
          <a:p>
            <a:pPr marL="365760" indent="-365760">
              <a:lnSpc>
                <a:spcPts val="2600"/>
              </a:lnSpc>
              <a:spcBef>
                <a:spcPts val="1800"/>
              </a:spcBef>
            </a:pPr>
            <a:r>
              <a:rPr lang="pt-BR" sz="2400" spc="-40" dirty="0">
                <a:solidFill>
                  <a:schemeClr val="tx1"/>
                </a:solidFill>
              </a:rPr>
              <a:t>Vamos revisar o formulário de triagem seção por seção.</a:t>
            </a:r>
          </a:p>
          <a:p>
            <a:pPr lvl="0"/>
            <a:endParaRPr lang="pt-BR" dirty="0">
              <a:solidFill>
                <a:srgbClr val="000000"/>
              </a:solidFill>
            </a:endParaRP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81</a:t>
            </a:fld>
            <a:endParaRPr lang="pt-BR" dirty="0"/>
          </a:p>
        </p:txBody>
      </p:sp>
    </p:spTree>
    <p:extLst>
      <p:ext uri="{BB962C8B-B14F-4D97-AF65-F5344CB8AC3E}">
        <p14:creationId xmlns:p14="http://schemas.microsoft.com/office/powerpoint/2010/main" val="15024467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9204"/>
            <a:ext cx="8229600" cy="858838"/>
          </a:xfrm>
        </p:spPr>
        <p:txBody>
          <a:bodyPr>
            <a:normAutofit fontScale="90000"/>
          </a:bodyPr>
          <a:lstStyle/>
          <a:p>
            <a:r>
              <a:rPr lang="pt-BR" sz="4200" dirty="0"/>
              <a:t>Cenários clínicos em pequenos grupos</a:t>
            </a:r>
          </a:p>
        </p:txBody>
      </p:sp>
      <p:sp>
        <p:nvSpPr>
          <p:cNvPr id="3" name="Content Placeholder 2"/>
          <p:cNvSpPr>
            <a:spLocks noGrp="1"/>
          </p:cNvSpPr>
          <p:nvPr>
            <p:ph sz="quarter" idx="10"/>
          </p:nvPr>
        </p:nvSpPr>
        <p:spPr>
          <a:xfrm>
            <a:off x="457200" y="1624571"/>
            <a:ext cx="6697134" cy="4889500"/>
          </a:xfrm>
        </p:spPr>
        <p:txBody>
          <a:bodyPr>
            <a:normAutofit/>
          </a:bodyPr>
          <a:lstStyle/>
          <a:p>
            <a:pPr marL="365760" lvl="0" indent="-365760">
              <a:spcBef>
                <a:spcPts val="1800"/>
              </a:spcBef>
            </a:pPr>
            <a:r>
              <a:rPr lang="pt-BR" sz="2400" spc="-40" dirty="0">
                <a:solidFill>
                  <a:srgbClr val="000000"/>
                </a:solidFill>
              </a:rPr>
              <a:t>Leiam o cenário clínico atribuído ao seu grupo.</a:t>
            </a:r>
          </a:p>
          <a:p>
            <a:pPr marL="365760" lvl="0" indent="-365760">
              <a:spcBef>
                <a:spcPts val="1800"/>
              </a:spcBef>
            </a:pPr>
            <a:r>
              <a:rPr lang="pt-BR" sz="2400" spc="-40" dirty="0">
                <a:solidFill>
                  <a:srgbClr val="000000"/>
                </a:solidFill>
              </a:rPr>
              <a:t>Em seguida, discutam as questões do cenário.</a:t>
            </a:r>
          </a:p>
          <a:p>
            <a:pPr marL="365760" lvl="0" indent="-365760">
              <a:spcBef>
                <a:spcPts val="1800"/>
              </a:spcBef>
            </a:pPr>
            <a:r>
              <a:rPr lang="pt-BR" sz="2400" spc="-40" dirty="0">
                <a:solidFill>
                  <a:srgbClr val="000000"/>
                </a:solidFill>
              </a:rPr>
              <a:t>Consultem a ferramenta de triagem da PrEP durante sua discussão, conforme necessário.</a:t>
            </a:r>
          </a:p>
          <a:p>
            <a:pPr marL="365760" lvl="0" indent="-365760">
              <a:spcBef>
                <a:spcPts val="1800"/>
              </a:spcBef>
            </a:pPr>
            <a:r>
              <a:rPr lang="pt-BR" sz="2400" i="1" spc="-40" dirty="0">
                <a:solidFill>
                  <a:srgbClr val="000000"/>
                </a:solidFill>
              </a:rPr>
              <a:t>Vocês terão 10 minutos para trabalhar.</a:t>
            </a: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82</a:t>
            </a:fld>
            <a:endParaRPr lang="pt-BR" dirty="0"/>
          </a:p>
        </p:txBody>
      </p:sp>
      <p:pic>
        <p:nvPicPr>
          <p:cNvPr id="6" name="Picture 5" descr="noun_people group_1150872_000000.png"/>
          <p:cNvPicPr>
            <a:picLocks noChangeAspect="1"/>
          </p:cNvPicPr>
          <p:nvPr/>
        </p:nvPicPr>
        <p:blipFill>
          <a:blip r:embed="rId3">
            <a:alphaModFix amt="35000"/>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7302618" y="1558634"/>
            <a:ext cx="1710267" cy="1710267"/>
          </a:xfrm>
          <a:prstGeom prst="rect">
            <a:avLst/>
          </a:prstGeom>
        </p:spPr>
      </p:pic>
    </p:spTree>
    <p:extLst>
      <p:ext uri="{BB962C8B-B14F-4D97-AF65-F5344CB8AC3E}">
        <p14:creationId xmlns:p14="http://schemas.microsoft.com/office/powerpoint/2010/main" val="36575944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912"/>
            <a:ext cx="8229600" cy="858838"/>
          </a:xfrm>
        </p:spPr>
        <p:txBody>
          <a:bodyPr>
            <a:normAutofit/>
          </a:bodyPr>
          <a:lstStyle/>
          <a:p>
            <a:r>
              <a:rPr lang="pt-BR" sz="4200" dirty="0"/>
              <a:t>Cenário Clínico 1</a:t>
            </a:r>
          </a:p>
        </p:txBody>
      </p:sp>
      <p:sp>
        <p:nvSpPr>
          <p:cNvPr id="3" name="Content Placeholder 2"/>
          <p:cNvSpPr>
            <a:spLocks noGrp="1"/>
          </p:cNvSpPr>
          <p:nvPr>
            <p:ph sz="quarter" idx="10"/>
          </p:nvPr>
        </p:nvSpPr>
        <p:spPr>
          <a:xfrm>
            <a:off x="457200" y="1624571"/>
            <a:ext cx="8229600" cy="4889500"/>
          </a:xfrm>
        </p:spPr>
        <p:txBody>
          <a:bodyPr>
            <a:normAutofit/>
          </a:bodyPr>
          <a:lstStyle/>
          <a:p>
            <a:pPr marL="0" indent="0">
              <a:buNone/>
            </a:pPr>
            <a:r>
              <a:rPr lang="pt-BR" sz="2400" spc="-40" dirty="0">
                <a:solidFill>
                  <a:schemeClr val="tx1"/>
                </a:solidFill>
              </a:rPr>
              <a:t>Joseph, um homem de 22 anos, apresenta-se na clínica porque está interessado em iniciar a </a:t>
            </a:r>
            <a:r>
              <a:rPr lang="pt-BR" sz="2400" spc="-40" dirty="0" err="1">
                <a:solidFill>
                  <a:schemeClr val="tx1"/>
                </a:solidFill>
              </a:rPr>
              <a:t>PrEP.</a:t>
            </a:r>
            <a:r>
              <a:rPr lang="pt-BR" sz="2400" spc="-40" dirty="0">
                <a:solidFill>
                  <a:schemeClr val="tx1"/>
                </a:solidFill>
              </a:rPr>
              <a:t> Ele relata o uso de preservativos às vezes durante o sexo com seu parceiro masculino HIV-positivo. Seu parceiro é saudável e está em TARV há 4 anos. Sua carga viral mais recente de “alguns meses atrás” foi relatada como 1200 cópias/mL. Sua última relação sexual desprotegida foi na semana passada. Joseph está com boa saúde e não toma medicamentos. Seu teste rápido de anticorpos contra o HIV hoje é negativo.</a:t>
            </a:r>
          </a:p>
          <a:p>
            <a:pPr marL="365760" indent="-365760">
              <a:lnSpc>
                <a:spcPct val="120000"/>
              </a:lnSpc>
              <a:spcBef>
                <a:spcPts val="1800"/>
              </a:spcBef>
            </a:pPr>
            <a:r>
              <a:rPr lang="pt-BR" sz="2400" spc="-40" dirty="0">
                <a:solidFill>
                  <a:schemeClr val="tx1"/>
                </a:solidFill>
              </a:rPr>
              <a:t>Joseph é candidato à PrEP?</a:t>
            </a:r>
          </a:p>
          <a:p>
            <a:pPr>
              <a:lnSpc>
                <a:spcPct val="120000"/>
              </a:lnSpc>
            </a:pPr>
            <a:r>
              <a:rPr lang="pt-BR" sz="2400" spc="-40" dirty="0">
                <a:solidFill>
                  <a:schemeClr val="tx1"/>
                </a:solidFill>
              </a:rPr>
              <a:t>Em caso afirmativo, o que vocês consideraram para determinar a elegibilidade?</a:t>
            </a:r>
          </a:p>
          <a:p>
            <a:pPr marL="0" lvl="0" indent="0">
              <a:buNone/>
            </a:pPr>
            <a:endParaRPr lang="pt-BR" dirty="0">
              <a:solidFill>
                <a:srgbClr val="000000"/>
              </a:solidFill>
            </a:endParaRP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83</a:t>
            </a:fld>
            <a:endParaRPr lang="pt-BR" dirty="0"/>
          </a:p>
        </p:txBody>
      </p:sp>
    </p:spTree>
    <p:extLst>
      <p:ext uri="{BB962C8B-B14F-4D97-AF65-F5344CB8AC3E}">
        <p14:creationId xmlns:p14="http://schemas.microsoft.com/office/powerpoint/2010/main" val="9275739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758"/>
            <a:ext cx="8229600" cy="858838"/>
          </a:xfrm>
        </p:spPr>
        <p:txBody>
          <a:bodyPr>
            <a:normAutofit/>
          </a:bodyPr>
          <a:lstStyle/>
          <a:p>
            <a:r>
              <a:rPr lang="pt-BR" sz="4200" dirty="0"/>
              <a:t>Cenário Clínico 2</a:t>
            </a:r>
          </a:p>
        </p:txBody>
      </p:sp>
      <p:sp>
        <p:nvSpPr>
          <p:cNvPr id="3" name="Content Placeholder 2"/>
          <p:cNvSpPr>
            <a:spLocks noGrp="1"/>
          </p:cNvSpPr>
          <p:nvPr>
            <p:ph sz="quarter" idx="10"/>
          </p:nvPr>
        </p:nvSpPr>
        <p:spPr>
          <a:xfrm>
            <a:off x="469557" y="1624571"/>
            <a:ext cx="8229600" cy="4889500"/>
          </a:xfrm>
        </p:spPr>
        <p:txBody>
          <a:bodyPr>
            <a:normAutofit/>
          </a:bodyPr>
          <a:lstStyle/>
          <a:p>
            <a:pPr marL="0" indent="0">
              <a:buNone/>
            </a:pPr>
            <a:r>
              <a:rPr lang="pt-BR" sz="2400" spc="-40" dirty="0">
                <a:solidFill>
                  <a:schemeClr val="tx1"/>
                </a:solidFill>
              </a:rPr>
              <a:t>Marie, uma mulher de 18 anos, vem à clínica porque se sente doente e tem medo de ter HIV. Ela relutantemente explica que, durante o ano passado, estava fazendo sexo em troca de dinheiro ou presentes para sustentar seus dois filhos. Alguns de seus parceiros usaram preservativos, outros não. Ela não sabe se seus parceiros têm HIV. Marie relata que está se sentindo esgotada e doente nas últimas semanas. Seu teste rápido de anticorpos contra o HIV hoje é negativo.</a:t>
            </a:r>
          </a:p>
          <a:p>
            <a:pPr marL="365760" indent="-365760">
              <a:spcBef>
                <a:spcPts val="1800"/>
              </a:spcBef>
            </a:pPr>
            <a:r>
              <a:rPr lang="pt-BR" sz="2400" spc="-40" dirty="0">
                <a:solidFill>
                  <a:srgbClr val="000000"/>
                </a:solidFill>
              </a:rPr>
              <a:t>Marie é candidata à PrEP?</a:t>
            </a:r>
          </a:p>
          <a:p>
            <a:pPr marL="365760" indent="-365760">
              <a:spcBef>
                <a:spcPts val="600"/>
              </a:spcBef>
            </a:pPr>
            <a:r>
              <a:rPr lang="pt-BR" sz="2400" spc="-40" dirty="0">
                <a:solidFill>
                  <a:srgbClr val="000000"/>
                </a:solidFill>
              </a:rPr>
              <a:t>Em caso afirmativo, por quê?</a:t>
            </a:r>
          </a:p>
          <a:p>
            <a:pPr marL="365760" indent="-365760">
              <a:spcBef>
                <a:spcPts val="600"/>
              </a:spcBef>
            </a:pPr>
            <a:r>
              <a:rPr lang="pt-BR" sz="2400" spc="-40" dirty="0">
                <a:solidFill>
                  <a:srgbClr val="000000"/>
                </a:solidFill>
              </a:rPr>
              <a:t>Quais outras informações vocês precisariam para determinar a elegibilidade?</a:t>
            </a:r>
          </a:p>
          <a:p>
            <a:pPr marL="0" lvl="0" indent="0">
              <a:buNone/>
            </a:pPr>
            <a:endParaRPr lang="pt-BR" dirty="0">
              <a:solidFill>
                <a:srgbClr val="000000"/>
              </a:solidFill>
            </a:endParaRP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84</a:t>
            </a:fld>
            <a:endParaRPr lang="pt-BR" dirty="0"/>
          </a:p>
        </p:txBody>
      </p:sp>
    </p:spTree>
    <p:extLst>
      <p:ext uri="{BB962C8B-B14F-4D97-AF65-F5344CB8AC3E}">
        <p14:creationId xmlns:p14="http://schemas.microsoft.com/office/powerpoint/2010/main" val="24794260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917"/>
            <a:ext cx="8229600" cy="858838"/>
          </a:xfrm>
        </p:spPr>
        <p:txBody>
          <a:bodyPr>
            <a:normAutofit/>
          </a:bodyPr>
          <a:lstStyle/>
          <a:p>
            <a:r>
              <a:rPr lang="pt-BR" sz="4200" dirty="0"/>
              <a:t>Cenário Clínico 3</a:t>
            </a:r>
          </a:p>
        </p:txBody>
      </p:sp>
      <p:sp>
        <p:nvSpPr>
          <p:cNvPr id="3" name="Content Placeholder 2"/>
          <p:cNvSpPr>
            <a:spLocks noGrp="1"/>
          </p:cNvSpPr>
          <p:nvPr>
            <p:ph sz="quarter" idx="10"/>
          </p:nvPr>
        </p:nvSpPr>
        <p:spPr>
          <a:xfrm>
            <a:off x="469557" y="1624571"/>
            <a:ext cx="8229600" cy="4889500"/>
          </a:xfrm>
        </p:spPr>
        <p:txBody>
          <a:bodyPr>
            <a:normAutofit/>
          </a:bodyPr>
          <a:lstStyle/>
          <a:p>
            <a:pPr marL="0" indent="0">
              <a:buNone/>
            </a:pPr>
            <a:r>
              <a:rPr lang="pt-BR" sz="2400" spc="-40" dirty="0">
                <a:solidFill>
                  <a:schemeClr val="tx1"/>
                </a:solidFill>
              </a:rPr>
              <a:t>Geraldine, esposa e mãe de 30 anos, apresenta-se na clínica porque ouviu que pode obter medicamentos que a impedirão de contrair o HIV. Ela suspeita que seu marido esteja usando drogas injetáveis, pois ele tem marcas de agulha nos braços. Geraldine tem medo de que o marido possa ter HIV e que ele a infecte. Ela relata que o marido não foi testado. O teste rápido de anticorpos contra o HIV de Geraldine hoje é negativo.</a:t>
            </a:r>
            <a:r>
              <a:rPr lang="pt-BR" sz="2400" b="1" spc="-40" dirty="0">
                <a:solidFill>
                  <a:schemeClr val="tx1"/>
                </a:solidFill>
              </a:rPr>
              <a:t> </a:t>
            </a:r>
            <a:endParaRPr lang="pt-BR" sz="2400" spc="-40" dirty="0">
              <a:solidFill>
                <a:schemeClr val="tx1"/>
              </a:solidFill>
            </a:endParaRPr>
          </a:p>
          <a:p>
            <a:pPr marL="365760" indent="-365760">
              <a:spcBef>
                <a:spcPts val="1800"/>
              </a:spcBef>
            </a:pPr>
            <a:r>
              <a:rPr lang="pt-BR" sz="2400" spc="-40" dirty="0">
                <a:solidFill>
                  <a:schemeClr val="tx1"/>
                </a:solidFill>
              </a:rPr>
              <a:t>Geraldine é candidata à PrEP?</a:t>
            </a:r>
          </a:p>
          <a:p>
            <a:pPr marL="365760" indent="-365760">
              <a:spcBef>
                <a:spcPts val="600"/>
              </a:spcBef>
            </a:pPr>
            <a:r>
              <a:rPr lang="pt-BR" sz="2400" spc="-40" dirty="0">
                <a:solidFill>
                  <a:schemeClr val="tx1"/>
                </a:solidFill>
              </a:rPr>
              <a:t>Em caso afirmativo, por quê?</a:t>
            </a:r>
          </a:p>
          <a:p>
            <a:pPr marL="365760" indent="-365760">
              <a:spcBef>
                <a:spcPts val="600"/>
              </a:spcBef>
            </a:pPr>
            <a:r>
              <a:rPr lang="pt-BR" sz="2400" spc="-40" dirty="0">
                <a:solidFill>
                  <a:srgbClr val="000000"/>
                </a:solidFill>
              </a:rPr>
              <a:t>Quais outras informações vocês poderiam precisar para determinar a elegibilidade?</a:t>
            </a:r>
          </a:p>
          <a:p>
            <a:pPr marL="0" lvl="0" indent="0">
              <a:buNone/>
            </a:pPr>
            <a:endParaRPr lang="pt-BR" dirty="0">
              <a:solidFill>
                <a:srgbClr val="000000"/>
              </a:solidFill>
            </a:endParaRP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85</a:t>
            </a:fld>
            <a:endParaRPr lang="pt-BR" dirty="0"/>
          </a:p>
        </p:txBody>
      </p:sp>
    </p:spTree>
    <p:extLst>
      <p:ext uri="{BB962C8B-B14F-4D97-AF65-F5344CB8AC3E}">
        <p14:creationId xmlns:p14="http://schemas.microsoft.com/office/powerpoint/2010/main" val="16820343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64"/>
            <a:ext cx="8229600" cy="858838"/>
          </a:xfrm>
        </p:spPr>
        <p:txBody>
          <a:bodyPr>
            <a:normAutofit/>
          </a:bodyPr>
          <a:lstStyle/>
          <a:p>
            <a:r>
              <a:rPr lang="pt-BR" sz="4200" dirty="0"/>
              <a:t>Cenário Clínico 4</a:t>
            </a:r>
          </a:p>
        </p:txBody>
      </p:sp>
      <p:sp>
        <p:nvSpPr>
          <p:cNvPr id="3" name="Content Placeholder 2"/>
          <p:cNvSpPr>
            <a:spLocks noGrp="1"/>
          </p:cNvSpPr>
          <p:nvPr>
            <p:ph sz="quarter" idx="10"/>
          </p:nvPr>
        </p:nvSpPr>
        <p:spPr>
          <a:xfrm>
            <a:off x="469557" y="1624571"/>
            <a:ext cx="8229600" cy="4889500"/>
          </a:xfrm>
        </p:spPr>
        <p:txBody>
          <a:bodyPr>
            <a:normAutofit/>
          </a:bodyPr>
          <a:lstStyle/>
          <a:p>
            <a:pPr marL="0" indent="0">
              <a:buNone/>
            </a:pPr>
            <a:r>
              <a:rPr lang="pt-BR" sz="2400" spc="-40" dirty="0">
                <a:solidFill>
                  <a:schemeClr val="tx1"/>
                </a:solidFill>
              </a:rPr>
              <a:t>Daniel é um homem de 25 anos que se apresenta na clínica em busca de tratamento para “bolhas”. Ele relata que, durante os últimos dias, apresentou algumas bolhas dolorosas ao redor da boca e nos genitais. Ele se recusa a relatar sua atividade sexual; ele diz que é um homem casado e fiel a sua esposa. Ele pergunta se pode tomar apenas um comprimido para as bolhas aqui na clínica, para que sua esposa ou vizinhos não descubram que ele está tomando medicamentos. Daniel não quer tomar nenhum medicamento de forma contínua, pois seus vizinhos ou igreja podem descobrir e concluir que ele tem HIV. Ele se recusa a fazer um teste de HIV. </a:t>
            </a:r>
          </a:p>
          <a:p>
            <a:pPr marL="365760" indent="-365760">
              <a:spcBef>
                <a:spcPts val="1800"/>
              </a:spcBef>
            </a:pPr>
            <a:r>
              <a:rPr lang="pt-BR" sz="2400" spc="-40" dirty="0">
                <a:solidFill>
                  <a:schemeClr val="tx1"/>
                </a:solidFill>
              </a:rPr>
              <a:t>Daniel é candidato à PrEP?</a:t>
            </a:r>
          </a:p>
          <a:p>
            <a:pPr marL="365760" indent="-365760">
              <a:spcBef>
                <a:spcPts val="600"/>
              </a:spcBef>
            </a:pPr>
            <a:r>
              <a:rPr lang="pt-BR" sz="2400" spc="-40" dirty="0">
                <a:solidFill>
                  <a:schemeClr val="tx1"/>
                </a:solidFill>
              </a:rPr>
              <a:t>Por quê?</a:t>
            </a:r>
          </a:p>
          <a:p>
            <a:pPr marL="0" lvl="0" indent="0">
              <a:buNone/>
            </a:pPr>
            <a:endParaRPr lang="pt-BR" dirty="0">
              <a:solidFill>
                <a:srgbClr val="000000"/>
              </a:solidFill>
            </a:endParaRP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86</a:t>
            </a:fld>
            <a:endParaRPr lang="pt-BR" dirty="0"/>
          </a:p>
        </p:txBody>
      </p:sp>
    </p:spTree>
    <p:extLst>
      <p:ext uri="{BB962C8B-B14F-4D97-AF65-F5344CB8AC3E}">
        <p14:creationId xmlns:p14="http://schemas.microsoft.com/office/powerpoint/2010/main" val="36667718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3182"/>
            <a:ext cx="8229600" cy="858838"/>
          </a:xfrm>
        </p:spPr>
        <p:txBody>
          <a:bodyPr>
            <a:normAutofit/>
          </a:bodyPr>
          <a:lstStyle/>
          <a:p>
            <a:r>
              <a:rPr lang="pt-BR" sz="4200" dirty="0"/>
              <a:t>INTERVALO DA TARDE</a:t>
            </a: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87</a:t>
            </a:fld>
            <a:endParaRPr lang="pt-BR" dirty="0"/>
          </a:p>
        </p:txBody>
      </p:sp>
      <p:pic>
        <p:nvPicPr>
          <p:cNvPr id="7" name="Content Placeholder 6" descr="Break clock.png"/>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27830" t="1401" r="-25000" b="4695"/>
          <a:stretch/>
        </p:blipFill>
        <p:spPr>
          <a:xfrm>
            <a:off x="1265665" y="2044700"/>
            <a:ext cx="6434051" cy="3822700"/>
          </a:xfrm>
        </p:spPr>
      </p:pic>
    </p:spTree>
    <p:extLst>
      <p:ext uri="{BB962C8B-B14F-4D97-AF65-F5344CB8AC3E}">
        <p14:creationId xmlns:p14="http://schemas.microsoft.com/office/powerpoint/2010/main" val="34148931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64"/>
            <a:ext cx="8229600" cy="858838"/>
          </a:xfrm>
        </p:spPr>
        <p:txBody>
          <a:bodyPr>
            <a:normAutofit/>
          </a:bodyPr>
          <a:lstStyle/>
          <a:p>
            <a:r>
              <a:rPr lang="pt-BR" sz="4200" dirty="0"/>
              <a:t>Análise da dramatização do treinador.</a:t>
            </a:r>
          </a:p>
        </p:txBody>
      </p:sp>
      <p:sp>
        <p:nvSpPr>
          <p:cNvPr id="3" name="Content Placeholder 2"/>
          <p:cNvSpPr>
            <a:spLocks noGrp="1"/>
          </p:cNvSpPr>
          <p:nvPr>
            <p:ph sz="quarter" idx="10"/>
          </p:nvPr>
        </p:nvSpPr>
        <p:spPr>
          <a:xfrm>
            <a:off x="457199" y="1636928"/>
            <a:ext cx="7962523" cy="4889500"/>
          </a:xfrm>
        </p:spPr>
        <p:txBody>
          <a:bodyPr>
            <a:noAutofit/>
          </a:bodyPr>
          <a:lstStyle/>
          <a:p>
            <a:pPr marL="365760" lvl="0" indent="-365760">
              <a:lnSpc>
                <a:spcPts val="2600"/>
              </a:lnSpc>
              <a:spcBef>
                <a:spcPts val="1800"/>
              </a:spcBef>
            </a:pPr>
            <a:r>
              <a:rPr lang="pt-BR" sz="2400" spc="-40" dirty="0">
                <a:solidFill>
                  <a:schemeClr val="tx1"/>
                </a:solidFill>
              </a:rPr>
              <a:t>Com base na dramatização, como vocês completariam </a:t>
            </a:r>
            <a:br>
              <a:rPr lang="pt-BR" sz="2400" spc="-40" dirty="0">
                <a:solidFill>
                  <a:schemeClr val="tx1"/>
                </a:solidFill>
              </a:rPr>
            </a:br>
            <a:r>
              <a:rPr lang="pt-BR" sz="2400" spc="-40" dirty="0">
                <a:solidFill>
                  <a:schemeClr val="tx1"/>
                </a:solidFill>
              </a:rPr>
              <a:t>a Seção 5 da ferramenta de triagem? </a:t>
            </a:r>
          </a:p>
          <a:p>
            <a:pPr marL="365760" lvl="0" indent="-365760">
              <a:lnSpc>
                <a:spcPts val="2600"/>
              </a:lnSpc>
              <a:spcBef>
                <a:spcPts val="1800"/>
              </a:spcBef>
            </a:pPr>
            <a:r>
              <a:rPr lang="pt-BR" sz="2400" spc="-40" dirty="0">
                <a:solidFill>
                  <a:schemeClr val="tx1"/>
                </a:solidFill>
              </a:rPr>
              <a:t>Para determinar a elegibilidade, que outras informações </a:t>
            </a:r>
            <a:br>
              <a:rPr lang="pt-BR" sz="2400" spc="-40" dirty="0">
                <a:solidFill>
                  <a:schemeClr val="tx1"/>
                </a:solidFill>
              </a:rPr>
            </a:br>
            <a:r>
              <a:rPr lang="pt-BR" sz="2400" spc="-40" dirty="0">
                <a:solidFill>
                  <a:schemeClr val="tx1"/>
                </a:solidFill>
              </a:rPr>
              <a:t>vocês precisariam reunir?</a:t>
            </a:r>
          </a:p>
          <a:p>
            <a:pPr marL="365760" lvl="0" indent="-365760">
              <a:lnSpc>
                <a:spcPts val="2600"/>
              </a:lnSpc>
              <a:spcBef>
                <a:spcPts val="1800"/>
              </a:spcBef>
            </a:pPr>
            <a:r>
              <a:rPr lang="pt-BR" sz="2400" spc="-40" dirty="0">
                <a:solidFill>
                  <a:schemeClr val="tx1"/>
                </a:solidFill>
              </a:rPr>
              <a:t>Qual foi o maior desafio sobre essa triagem?</a:t>
            </a:r>
          </a:p>
          <a:p>
            <a:pPr marL="365760" lvl="0" indent="-365760">
              <a:lnSpc>
                <a:spcPts val="2600"/>
              </a:lnSpc>
              <a:spcBef>
                <a:spcPts val="1800"/>
              </a:spcBef>
            </a:pPr>
            <a:r>
              <a:rPr lang="pt-BR" sz="2400" spc="-40" dirty="0">
                <a:solidFill>
                  <a:schemeClr val="tx1"/>
                </a:solidFill>
              </a:rPr>
              <a:t>Como o provedor lidou com os desafios?</a:t>
            </a:r>
          </a:p>
          <a:p>
            <a:pPr marL="365760" lvl="0" indent="-365760">
              <a:lnSpc>
                <a:spcPts val="2600"/>
              </a:lnSpc>
              <a:spcBef>
                <a:spcPts val="1800"/>
              </a:spcBef>
            </a:pPr>
            <a:r>
              <a:rPr lang="pt-BR" sz="2400" spc="-40" dirty="0">
                <a:solidFill>
                  <a:schemeClr val="tx1"/>
                </a:solidFill>
              </a:rPr>
              <a:t>Que outras perguntas ou comentários vocês têm sobre a dramatização?</a:t>
            </a: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88</a:t>
            </a:fld>
            <a:endParaRPr lang="pt-BR" dirty="0"/>
          </a:p>
        </p:txBody>
      </p:sp>
      <p:pic>
        <p:nvPicPr>
          <p:cNvPr id="4" name="Picture 3" descr="noun_group discussion_1223086_000000.png"/>
          <p:cNvPicPr>
            <a:picLocks noChangeAspect="1"/>
          </p:cNvPicPr>
          <p:nvPr/>
        </p:nvPicPr>
        <p:blipFill>
          <a:blip r:embed="rId3">
            <a:duotone>
              <a:schemeClr val="accent2">
                <a:shade val="45000"/>
                <a:satMod val="135000"/>
              </a:schemeClr>
              <a:prstClr val="white"/>
            </a:duotone>
            <a:alphaModFix amt="35000"/>
            <a:extLst>
              <a:ext uri="{BEBA8EAE-BF5A-486C-A8C5-ECC9F3942E4B}">
                <a14:imgProps xmlns:a14="http://schemas.microsoft.com/office/drawing/2010/main">
                  <a14:imgLayer r:embed="rId4">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7408225" y="1617515"/>
            <a:ext cx="1587500" cy="1587500"/>
          </a:xfrm>
          <a:prstGeom prst="rect">
            <a:avLst/>
          </a:prstGeom>
        </p:spPr>
      </p:pic>
    </p:spTree>
    <p:extLst>
      <p:ext uri="{BB962C8B-B14F-4D97-AF65-F5344CB8AC3E}">
        <p14:creationId xmlns:p14="http://schemas.microsoft.com/office/powerpoint/2010/main" val="23182266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64"/>
            <a:ext cx="8229600" cy="858838"/>
          </a:xfrm>
        </p:spPr>
        <p:txBody>
          <a:bodyPr>
            <a:normAutofit/>
          </a:bodyPr>
          <a:lstStyle/>
          <a:p>
            <a:r>
              <a:rPr lang="pt-BR" sz="4200" dirty="0"/>
              <a:t>Dramatização de triagem 1</a:t>
            </a:r>
          </a:p>
        </p:txBody>
      </p:sp>
      <p:sp>
        <p:nvSpPr>
          <p:cNvPr id="3" name="Content Placeholder 2"/>
          <p:cNvSpPr>
            <a:spLocks noGrp="1"/>
          </p:cNvSpPr>
          <p:nvPr>
            <p:ph sz="quarter" idx="10"/>
          </p:nvPr>
        </p:nvSpPr>
        <p:spPr>
          <a:xfrm>
            <a:off x="469557" y="1616258"/>
            <a:ext cx="8229600" cy="4989277"/>
          </a:xfrm>
        </p:spPr>
        <p:txBody>
          <a:bodyPr>
            <a:noAutofit/>
          </a:bodyPr>
          <a:lstStyle/>
          <a:p>
            <a:pPr marL="365760" lvl="0" indent="-365760">
              <a:lnSpc>
                <a:spcPts val="2600"/>
              </a:lnSpc>
              <a:spcBef>
                <a:spcPts val="1200"/>
              </a:spcBef>
              <a:buFont typeface="Arial"/>
              <a:buChar char="•"/>
            </a:pPr>
            <a:r>
              <a:rPr lang="pt-BR" sz="2300" spc="-40" dirty="0">
                <a:solidFill>
                  <a:schemeClr val="tx1"/>
                </a:solidFill>
                <a:latin typeface="Garamond"/>
              </a:rPr>
              <a:t>O Cenário de dramatização de triagem 1 está em </a:t>
            </a:r>
            <a:br>
              <a:rPr lang="pt-BR" sz="2300" spc="-40" dirty="0">
                <a:solidFill>
                  <a:schemeClr val="tx1"/>
                </a:solidFill>
                <a:latin typeface="Garamond"/>
              </a:rPr>
            </a:br>
            <a:r>
              <a:rPr lang="pt-BR" sz="2300" spc="-40" dirty="0">
                <a:solidFill>
                  <a:schemeClr val="tx1"/>
                </a:solidFill>
                <a:latin typeface="Garamond"/>
              </a:rPr>
              <a:t>seus manuais.</a:t>
            </a:r>
            <a:endParaRPr lang="pt-BR" sz="2300" spc="-40" dirty="0">
              <a:solidFill>
                <a:schemeClr val="tx1"/>
              </a:solidFill>
              <a:latin typeface="Garamond"/>
              <a:cs typeface="Garamond"/>
            </a:endParaRPr>
          </a:p>
          <a:p>
            <a:pPr marL="365760" lvl="0" indent="-365760">
              <a:lnSpc>
                <a:spcPts val="2600"/>
              </a:lnSpc>
              <a:spcBef>
                <a:spcPts val="1200"/>
              </a:spcBef>
              <a:buFont typeface="Arial"/>
              <a:buChar char="•"/>
            </a:pPr>
            <a:r>
              <a:rPr lang="pt-BR" sz="2300" spc="-40" dirty="0">
                <a:solidFill>
                  <a:schemeClr val="tx1"/>
                </a:solidFill>
                <a:latin typeface="Garamond"/>
              </a:rPr>
              <a:t>Decidam quem vai interpretar o provedor e quem vai </a:t>
            </a:r>
            <a:br>
              <a:rPr lang="pt-BR" sz="2300" spc="-40" dirty="0">
                <a:solidFill>
                  <a:schemeClr val="tx1"/>
                </a:solidFill>
                <a:latin typeface="Garamond"/>
              </a:rPr>
            </a:br>
            <a:r>
              <a:rPr lang="pt-BR" sz="2300" spc="-40" dirty="0">
                <a:solidFill>
                  <a:schemeClr val="tx1"/>
                </a:solidFill>
                <a:latin typeface="Garamond"/>
              </a:rPr>
              <a:t>interpretar o cliente.</a:t>
            </a:r>
            <a:endParaRPr lang="pt-BR" sz="2300" spc="-40" dirty="0">
              <a:solidFill>
                <a:schemeClr val="tx1"/>
              </a:solidFill>
              <a:latin typeface="Garamond"/>
              <a:cs typeface="Garamond"/>
            </a:endParaRPr>
          </a:p>
          <a:p>
            <a:pPr marL="365760" lvl="0" indent="-365760">
              <a:lnSpc>
                <a:spcPts val="2600"/>
              </a:lnSpc>
              <a:spcBef>
                <a:spcPts val="1200"/>
              </a:spcBef>
              <a:buFont typeface="Arial"/>
              <a:buChar char="•"/>
            </a:pPr>
            <a:r>
              <a:rPr lang="pt-BR" sz="2300" spc="-40" dirty="0">
                <a:solidFill>
                  <a:schemeClr val="tx1"/>
                </a:solidFill>
                <a:latin typeface="Garamond"/>
              </a:rPr>
              <a:t>Encenem uma breve dramatização.</a:t>
            </a:r>
          </a:p>
          <a:p>
            <a:pPr marL="365760" lvl="0" indent="-365760">
              <a:lnSpc>
                <a:spcPts val="2600"/>
              </a:lnSpc>
              <a:spcBef>
                <a:spcPts val="1200"/>
              </a:spcBef>
              <a:buFont typeface="Arial"/>
              <a:buChar char="•"/>
            </a:pPr>
            <a:r>
              <a:rPr lang="pt-BR" sz="2300" spc="-40" dirty="0">
                <a:solidFill>
                  <a:schemeClr val="tx1"/>
                </a:solidFill>
              </a:rPr>
              <a:t>O cliente deve responder usando as informações do Cenário de dramatização de triagem 1 no manual do participante.</a:t>
            </a:r>
          </a:p>
          <a:p>
            <a:pPr marL="365760" lvl="0" indent="-365760">
              <a:lnSpc>
                <a:spcPts val="2600"/>
              </a:lnSpc>
              <a:spcBef>
                <a:spcPts val="1200"/>
              </a:spcBef>
              <a:buFont typeface="Arial"/>
              <a:buChar char="•"/>
            </a:pPr>
            <a:r>
              <a:rPr lang="pt-BR" sz="2300" spc="-40" dirty="0">
                <a:solidFill>
                  <a:schemeClr val="tx1"/>
                </a:solidFill>
              </a:rPr>
              <a:t>O provedor deve usar a ferramenta de triagem e concluí-la como se estivesse entrevistando um cliente real. </a:t>
            </a:r>
          </a:p>
          <a:p>
            <a:pPr marL="365760" lvl="0" indent="-365760">
              <a:lnSpc>
                <a:spcPts val="2600"/>
              </a:lnSpc>
              <a:spcBef>
                <a:spcPts val="1200"/>
              </a:spcBef>
              <a:buFont typeface="Arial"/>
              <a:buChar char="•"/>
            </a:pPr>
            <a:r>
              <a:rPr lang="pt-BR" sz="2300" spc="-40" dirty="0">
                <a:solidFill>
                  <a:schemeClr val="tx1"/>
                </a:solidFill>
              </a:rPr>
              <a:t>Comecem com a Seção 3 do formulário.</a:t>
            </a:r>
          </a:p>
          <a:p>
            <a:pPr marL="365760" indent="-365760">
              <a:lnSpc>
                <a:spcPts val="2600"/>
              </a:lnSpc>
              <a:spcBef>
                <a:spcPts val="1200"/>
              </a:spcBef>
              <a:buFont typeface="Arial"/>
              <a:buChar char="•"/>
            </a:pPr>
            <a:r>
              <a:rPr lang="pt-BR" sz="2300" spc="-40" dirty="0">
                <a:solidFill>
                  <a:schemeClr val="tx1"/>
                </a:solidFill>
              </a:rPr>
              <a:t>Após a prática, um par fará a encenação para o grupo.</a:t>
            </a:r>
          </a:p>
          <a:p>
            <a:pPr marL="365760" lvl="0" indent="-365760">
              <a:lnSpc>
                <a:spcPts val="2600"/>
              </a:lnSpc>
              <a:spcBef>
                <a:spcPts val="1200"/>
              </a:spcBef>
              <a:buFont typeface="Arial"/>
              <a:buChar char="•"/>
            </a:pPr>
            <a:r>
              <a:rPr lang="pt-BR" sz="2300" i="1" spc="-40" dirty="0">
                <a:solidFill>
                  <a:schemeClr val="tx1"/>
                </a:solidFill>
              </a:rPr>
              <a:t>Vocês terão 15 minutos para trabalhar.</a:t>
            </a: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89</a:t>
            </a:fld>
            <a:endParaRPr lang="pt-BR" dirty="0"/>
          </a:p>
        </p:txBody>
      </p:sp>
      <p:pic>
        <p:nvPicPr>
          <p:cNvPr id="6" name="Picture 5" descr="noun_people group_1150872_000000.png"/>
          <p:cNvPicPr>
            <a:picLocks noChangeAspect="1"/>
          </p:cNvPicPr>
          <p:nvPr/>
        </p:nvPicPr>
        <p:blipFill>
          <a:blip r:embed="rId3">
            <a:alphaModFix amt="35000"/>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7302618" y="1558634"/>
            <a:ext cx="1710267" cy="1710267"/>
          </a:xfrm>
          <a:prstGeom prst="rect">
            <a:avLst/>
          </a:prstGeom>
        </p:spPr>
      </p:pic>
    </p:spTree>
    <p:extLst>
      <p:ext uri="{BB962C8B-B14F-4D97-AF65-F5344CB8AC3E}">
        <p14:creationId xmlns:p14="http://schemas.microsoft.com/office/powerpoint/2010/main" val="781472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64"/>
            <a:ext cx="8229600" cy="858838"/>
          </a:xfrm>
        </p:spPr>
        <p:txBody>
          <a:bodyPr>
            <a:normAutofit fontScale="90000"/>
          </a:bodyPr>
          <a:lstStyle/>
          <a:p>
            <a:r>
              <a:rPr lang="pt-BR" dirty="0"/>
              <a:t>Discussão da Avaliação Pré-Treinamento</a:t>
            </a:r>
          </a:p>
        </p:txBody>
      </p:sp>
      <p:sp>
        <p:nvSpPr>
          <p:cNvPr id="3" name="Content Placeholder 2"/>
          <p:cNvSpPr>
            <a:spLocks noGrp="1"/>
          </p:cNvSpPr>
          <p:nvPr>
            <p:ph sz="quarter" idx="10"/>
          </p:nvPr>
        </p:nvSpPr>
        <p:spPr>
          <a:xfrm>
            <a:off x="914400" y="2189644"/>
            <a:ext cx="7302843" cy="4166706"/>
          </a:xfrm>
        </p:spPr>
        <p:txBody>
          <a:bodyPr>
            <a:normAutofit/>
          </a:bodyPr>
          <a:lstStyle/>
          <a:p>
            <a:pPr>
              <a:lnSpc>
                <a:spcPct val="110000"/>
              </a:lnSpc>
            </a:pPr>
            <a:r>
              <a:rPr lang="pt-BR" sz="2400" spc="-40" dirty="0">
                <a:solidFill>
                  <a:schemeClr val="tx1"/>
                </a:solidFill>
              </a:rPr>
              <a:t>O que vocês acharam das perguntas da avaliação </a:t>
            </a:r>
            <a:br>
              <a:rPr lang="pt-BR" sz="2400" spc="-40" dirty="0">
                <a:solidFill>
                  <a:schemeClr val="tx1"/>
                </a:solidFill>
              </a:rPr>
            </a:br>
            <a:r>
              <a:rPr lang="pt-BR" sz="2400" spc="-40" dirty="0">
                <a:solidFill>
                  <a:schemeClr val="tx1"/>
                </a:solidFill>
              </a:rPr>
              <a:t>pré-treinamento?</a:t>
            </a:r>
          </a:p>
          <a:p>
            <a:pPr>
              <a:lnSpc>
                <a:spcPct val="110000"/>
              </a:lnSpc>
            </a:pPr>
            <a:r>
              <a:rPr lang="pt-BR" sz="2400" spc="-40" dirty="0">
                <a:solidFill>
                  <a:schemeClr val="tx1"/>
                </a:solidFill>
              </a:rPr>
              <a:t>As perguntas eram fáceis ou difíceis? Por que ou </a:t>
            </a:r>
            <a:br>
              <a:rPr lang="pt-BR" sz="2400" spc="-40" dirty="0">
                <a:solidFill>
                  <a:schemeClr val="tx1"/>
                </a:solidFill>
              </a:rPr>
            </a:br>
            <a:r>
              <a:rPr lang="pt-BR" sz="2400" spc="-40" dirty="0">
                <a:solidFill>
                  <a:schemeClr val="tx1"/>
                </a:solidFill>
              </a:rPr>
              <a:t>por que não?</a:t>
            </a:r>
          </a:p>
          <a:p>
            <a:pPr>
              <a:lnSpc>
                <a:spcPct val="110000"/>
              </a:lnSpc>
            </a:pPr>
            <a:r>
              <a:rPr lang="pt-BR" sz="2400" spc="-40" dirty="0">
                <a:solidFill>
                  <a:schemeClr val="tx1"/>
                </a:solidFill>
              </a:rPr>
              <a:t>Por que deram essas respostas?</a:t>
            </a:r>
          </a:p>
          <a:p>
            <a:pPr marL="0" indent="0">
              <a:buNone/>
            </a:pPr>
            <a:endParaRPr lang="pt-BR" dirty="0">
              <a:solidFill>
                <a:schemeClr val="tx1"/>
              </a:solidFill>
            </a:endParaRPr>
          </a:p>
          <a:p>
            <a:pPr marL="0" indent="0" algn="ctr">
              <a:lnSpc>
                <a:spcPct val="110000"/>
              </a:lnSpc>
              <a:buNone/>
            </a:pPr>
            <a:r>
              <a:rPr lang="pt-BR" sz="2400" i="1" spc="-40" dirty="0">
                <a:solidFill>
                  <a:schemeClr val="tx1"/>
                </a:solidFill>
              </a:rPr>
              <a:t>Vamos analisar as respostas às perguntas depois de concluir a avaliação pós-treinamento no final do treinamento.</a:t>
            </a:r>
          </a:p>
        </p:txBody>
      </p:sp>
      <p:sp>
        <p:nvSpPr>
          <p:cNvPr id="4"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9</a:t>
            </a:fld>
            <a:endParaRPr lang="pt-BR" dirty="0"/>
          </a:p>
        </p:txBody>
      </p:sp>
    </p:spTree>
    <p:extLst>
      <p:ext uri="{BB962C8B-B14F-4D97-AF65-F5344CB8AC3E}">
        <p14:creationId xmlns:p14="http://schemas.microsoft.com/office/powerpoint/2010/main" val="35329262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64"/>
            <a:ext cx="8229600" cy="858838"/>
          </a:xfrm>
        </p:spPr>
        <p:txBody>
          <a:bodyPr>
            <a:normAutofit/>
          </a:bodyPr>
          <a:lstStyle/>
          <a:p>
            <a:r>
              <a:rPr lang="pt-BR" sz="4200" dirty="0"/>
              <a:t>Análise da Dramatização de triagem 1</a:t>
            </a:r>
          </a:p>
        </p:txBody>
      </p:sp>
      <p:sp>
        <p:nvSpPr>
          <p:cNvPr id="3" name="Content Placeholder 2"/>
          <p:cNvSpPr>
            <a:spLocks noGrp="1"/>
          </p:cNvSpPr>
          <p:nvPr>
            <p:ph sz="quarter" idx="10"/>
          </p:nvPr>
        </p:nvSpPr>
        <p:spPr>
          <a:xfrm>
            <a:off x="469557" y="1614791"/>
            <a:ext cx="8351822" cy="4889500"/>
          </a:xfrm>
        </p:spPr>
        <p:txBody>
          <a:bodyPr>
            <a:noAutofit/>
          </a:bodyPr>
          <a:lstStyle/>
          <a:p>
            <a:pPr marL="365760" lvl="0" indent="-365760">
              <a:lnSpc>
                <a:spcPts val="2600"/>
              </a:lnSpc>
              <a:spcBef>
                <a:spcPts val="1800"/>
              </a:spcBef>
            </a:pPr>
            <a:r>
              <a:rPr lang="pt-BR" sz="2400" spc="-40" dirty="0">
                <a:solidFill>
                  <a:schemeClr val="tx1"/>
                </a:solidFill>
              </a:rPr>
              <a:t>Com base na dramatização, como vocês completariam </a:t>
            </a:r>
            <a:br>
              <a:rPr lang="pt-BR" sz="2400" spc="-40" dirty="0">
                <a:solidFill>
                  <a:schemeClr val="tx1"/>
                </a:solidFill>
              </a:rPr>
            </a:br>
            <a:r>
              <a:rPr lang="pt-BR" sz="2400" spc="-40" dirty="0">
                <a:solidFill>
                  <a:schemeClr val="tx1"/>
                </a:solidFill>
              </a:rPr>
              <a:t>a Seção 5 do formulário? </a:t>
            </a:r>
          </a:p>
          <a:p>
            <a:pPr marL="365760" lvl="0" indent="-365760">
              <a:lnSpc>
                <a:spcPts val="2600"/>
              </a:lnSpc>
              <a:spcBef>
                <a:spcPts val="1800"/>
              </a:spcBef>
            </a:pPr>
            <a:r>
              <a:rPr lang="pt-BR" sz="2400" spc="-40" dirty="0">
                <a:solidFill>
                  <a:schemeClr val="tx1"/>
                </a:solidFill>
              </a:rPr>
              <a:t>Para determinar a elegibilidade, que outras informações </a:t>
            </a:r>
            <a:br>
              <a:rPr lang="pt-BR" sz="2400" spc="-40" dirty="0">
                <a:solidFill>
                  <a:schemeClr val="tx1"/>
                </a:solidFill>
              </a:rPr>
            </a:br>
            <a:r>
              <a:rPr lang="pt-BR" sz="2400" spc="-40" dirty="0">
                <a:solidFill>
                  <a:schemeClr val="tx1"/>
                </a:solidFill>
              </a:rPr>
              <a:t>vocês precisariam?</a:t>
            </a:r>
          </a:p>
          <a:p>
            <a:pPr marL="365760" lvl="0" indent="-365760">
              <a:lnSpc>
                <a:spcPts val="2600"/>
              </a:lnSpc>
              <a:spcBef>
                <a:spcPts val="1800"/>
              </a:spcBef>
            </a:pPr>
            <a:r>
              <a:rPr lang="pt-BR" sz="2400" spc="-40" dirty="0">
                <a:solidFill>
                  <a:schemeClr val="tx1"/>
                </a:solidFill>
              </a:rPr>
              <a:t>O que aprenderam fazendo essas encenações?</a:t>
            </a:r>
          </a:p>
          <a:p>
            <a:pPr marL="365760" lvl="0" indent="-365760">
              <a:lnSpc>
                <a:spcPts val="2600"/>
              </a:lnSpc>
              <a:spcBef>
                <a:spcPts val="1800"/>
              </a:spcBef>
            </a:pPr>
            <a:r>
              <a:rPr lang="pt-BR" sz="2400" spc="-40" dirty="0">
                <a:solidFill>
                  <a:schemeClr val="tx1"/>
                </a:solidFill>
              </a:rPr>
              <a:t>O que funcionou melhor? Por quê?</a:t>
            </a:r>
          </a:p>
          <a:p>
            <a:pPr marL="365760" lvl="0" indent="-365760">
              <a:lnSpc>
                <a:spcPts val="2600"/>
              </a:lnSpc>
              <a:spcBef>
                <a:spcPts val="1800"/>
              </a:spcBef>
            </a:pPr>
            <a:r>
              <a:rPr lang="pt-BR" sz="2400" spc="-40" dirty="0">
                <a:solidFill>
                  <a:schemeClr val="tx1"/>
                </a:solidFill>
              </a:rPr>
              <a:t>O que foi mais desafiador? Por quê?</a:t>
            </a:r>
          </a:p>
          <a:p>
            <a:pPr marL="365760" lvl="0" indent="-365760">
              <a:lnSpc>
                <a:spcPts val="2600"/>
              </a:lnSpc>
              <a:spcBef>
                <a:spcPts val="1800"/>
              </a:spcBef>
            </a:pPr>
            <a:r>
              <a:rPr lang="pt-BR" sz="2400" spc="-40" dirty="0">
                <a:solidFill>
                  <a:schemeClr val="tx1"/>
                </a:solidFill>
              </a:rPr>
              <a:t>Como vocês poderiam enfrentar os desafios? </a:t>
            </a:r>
            <a:br>
              <a:rPr lang="pt-BR" sz="2400" spc="-40" dirty="0">
                <a:solidFill>
                  <a:schemeClr val="tx1"/>
                </a:solidFill>
              </a:rPr>
            </a:br>
            <a:r>
              <a:rPr lang="pt-BR" sz="2400" spc="-40" dirty="0">
                <a:solidFill>
                  <a:schemeClr val="tx1"/>
                </a:solidFill>
              </a:rPr>
              <a:t>Quais estratégias usariam?</a:t>
            </a: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90</a:t>
            </a:fld>
            <a:endParaRPr lang="pt-BR" dirty="0"/>
          </a:p>
        </p:txBody>
      </p:sp>
      <p:pic>
        <p:nvPicPr>
          <p:cNvPr id="6" name="Picture 5" descr="noun_group discussion_1223086_000000.png"/>
          <p:cNvPicPr>
            <a:picLocks noChangeAspect="1"/>
          </p:cNvPicPr>
          <p:nvPr/>
        </p:nvPicPr>
        <p:blipFill>
          <a:blip r:embed="rId3">
            <a:duotone>
              <a:schemeClr val="accent2">
                <a:shade val="45000"/>
                <a:satMod val="135000"/>
              </a:schemeClr>
              <a:prstClr val="white"/>
            </a:duotone>
            <a:alphaModFix amt="35000"/>
            <a:extLst>
              <a:ext uri="{BEBA8EAE-BF5A-486C-A8C5-ECC9F3942E4B}">
                <a14:imgProps xmlns:a14="http://schemas.microsoft.com/office/drawing/2010/main">
                  <a14:imgLayer r:embed="rId4">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7432939" y="1629872"/>
            <a:ext cx="1587500" cy="1587500"/>
          </a:xfrm>
          <a:prstGeom prst="rect">
            <a:avLst/>
          </a:prstGeom>
        </p:spPr>
      </p:pic>
    </p:spTree>
    <p:extLst>
      <p:ext uri="{BB962C8B-B14F-4D97-AF65-F5344CB8AC3E}">
        <p14:creationId xmlns:p14="http://schemas.microsoft.com/office/powerpoint/2010/main" val="32937115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8900"/>
            <a:ext cx="9144000" cy="1079500"/>
          </a:xfrm>
        </p:spPr>
        <p:txBody>
          <a:bodyPr>
            <a:noAutofit/>
          </a:bodyPr>
          <a:lstStyle/>
          <a:p>
            <a:r>
              <a:rPr lang="pt-BR" sz="4200" dirty="0"/>
              <a:t>Análise da Dramatização de triagem</a:t>
            </a:r>
          </a:p>
        </p:txBody>
      </p:sp>
      <p:sp>
        <p:nvSpPr>
          <p:cNvPr id="3" name="Content Placeholder 2"/>
          <p:cNvSpPr>
            <a:spLocks noGrp="1"/>
          </p:cNvSpPr>
          <p:nvPr>
            <p:ph sz="quarter" idx="10"/>
          </p:nvPr>
        </p:nvSpPr>
        <p:spPr>
          <a:xfrm>
            <a:off x="469557" y="1624571"/>
            <a:ext cx="6642100" cy="4889500"/>
          </a:xfrm>
        </p:spPr>
        <p:txBody>
          <a:bodyPr>
            <a:normAutofit/>
          </a:bodyPr>
          <a:lstStyle/>
          <a:p>
            <a:pPr marL="365760" lvl="0" indent="-365760">
              <a:lnSpc>
                <a:spcPts val="2600"/>
              </a:lnSpc>
              <a:spcBef>
                <a:spcPts val="1800"/>
              </a:spcBef>
            </a:pPr>
            <a:r>
              <a:rPr lang="pt-BR" sz="2400" spc="-40" dirty="0">
                <a:solidFill>
                  <a:schemeClr val="tx1"/>
                </a:solidFill>
              </a:rPr>
              <a:t>Quais desafios o provedor encontrou e como lidou com eles?</a:t>
            </a:r>
          </a:p>
          <a:p>
            <a:pPr marL="365760" lvl="0" indent="-365760">
              <a:lnSpc>
                <a:spcPts val="2600"/>
              </a:lnSpc>
              <a:spcBef>
                <a:spcPts val="1800"/>
              </a:spcBef>
            </a:pPr>
            <a:r>
              <a:rPr lang="pt-BR" sz="2400" spc="-40" dirty="0">
                <a:solidFill>
                  <a:schemeClr val="tx1"/>
                </a:solidFill>
              </a:rPr>
              <a:t>O que o provedor fez bem?</a:t>
            </a:r>
          </a:p>
          <a:p>
            <a:pPr marL="365760" lvl="0" indent="-365760">
              <a:lnSpc>
                <a:spcPts val="2600"/>
              </a:lnSpc>
              <a:spcBef>
                <a:spcPts val="1800"/>
              </a:spcBef>
            </a:pPr>
            <a:r>
              <a:rPr lang="pt-BR" sz="2400" spc="-40" dirty="0">
                <a:solidFill>
                  <a:schemeClr val="tx1"/>
                </a:solidFill>
              </a:rPr>
              <a:t>O que o provedor poderia melhorar da próxima vez?</a:t>
            </a: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91</a:t>
            </a:fld>
            <a:endParaRPr lang="pt-BR" dirty="0"/>
          </a:p>
        </p:txBody>
      </p:sp>
      <p:pic>
        <p:nvPicPr>
          <p:cNvPr id="6" name="Picture 5" descr="noun_group discussion_1223086_000000.png"/>
          <p:cNvPicPr>
            <a:picLocks noChangeAspect="1"/>
          </p:cNvPicPr>
          <p:nvPr/>
        </p:nvPicPr>
        <p:blipFill>
          <a:blip r:embed="rId3">
            <a:duotone>
              <a:schemeClr val="accent2">
                <a:shade val="45000"/>
                <a:satMod val="135000"/>
              </a:schemeClr>
              <a:prstClr val="white"/>
            </a:duotone>
            <a:alphaModFix amt="35000"/>
            <a:extLst>
              <a:ext uri="{BEBA8EAE-BF5A-486C-A8C5-ECC9F3942E4B}">
                <a14:imgProps xmlns:a14="http://schemas.microsoft.com/office/drawing/2010/main">
                  <a14:imgLayer r:embed="rId4">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7428647" y="1629872"/>
            <a:ext cx="1587500" cy="1587500"/>
          </a:xfrm>
          <a:prstGeom prst="rect">
            <a:avLst/>
          </a:prstGeom>
        </p:spPr>
      </p:pic>
    </p:spTree>
    <p:extLst>
      <p:ext uri="{BB962C8B-B14F-4D97-AF65-F5344CB8AC3E}">
        <p14:creationId xmlns:p14="http://schemas.microsoft.com/office/powerpoint/2010/main" val="12057747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0620"/>
            <a:ext cx="8229600" cy="858838"/>
          </a:xfrm>
        </p:spPr>
        <p:txBody>
          <a:bodyPr>
            <a:normAutofit/>
          </a:bodyPr>
          <a:lstStyle/>
          <a:p>
            <a:r>
              <a:rPr lang="pt-BR" sz="4200" dirty="0"/>
              <a:t>Dramatização de triagem 2</a:t>
            </a:r>
          </a:p>
        </p:txBody>
      </p:sp>
      <p:sp>
        <p:nvSpPr>
          <p:cNvPr id="3" name="Content Placeholder 2"/>
          <p:cNvSpPr>
            <a:spLocks noGrp="1"/>
          </p:cNvSpPr>
          <p:nvPr>
            <p:ph sz="quarter" idx="10"/>
          </p:nvPr>
        </p:nvSpPr>
        <p:spPr>
          <a:xfrm>
            <a:off x="457200" y="1446938"/>
            <a:ext cx="8229600" cy="5185410"/>
          </a:xfrm>
        </p:spPr>
        <p:txBody>
          <a:bodyPr>
            <a:noAutofit/>
          </a:bodyPr>
          <a:lstStyle/>
          <a:p>
            <a:pPr marL="347472" lvl="0" indent="-347472">
              <a:lnSpc>
                <a:spcPts val="2600"/>
              </a:lnSpc>
              <a:spcAft>
                <a:spcPts val="400"/>
              </a:spcAft>
              <a:buFont typeface="Arial"/>
              <a:buChar char="•"/>
            </a:pPr>
            <a:r>
              <a:rPr lang="pt-BR" sz="2200" spc="-40" dirty="0">
                <a:solidFill>
                  <a:schemeClr val="tx1"/>
                </a:solidFill>
                <a:latin typeface="Garamond"/>
              </a:rPr>
              <a:t>O Cenário de dramatização de triagem 2 está em seus manuais.</a:t>
            </a:r>
            <a:endParaRPr lang="pt-BR" sz="2200" spc="-40" dirty="0">
              <a:solidFill>
                <a:schemeClr val="tx1"/>
              </a:solidFill>
              <a:latin typeface="Garamond"/>
              <a:cs typeface="Garamond"/>
            </a:endParaRPr>
          </a:p>
          <a:p>
            <a:pPr marL="365760" lvl="0" indent="-365760">
              <a:lnSpc>
                <a:spcPts val="2600"/>
              </a:lnSpc>
              <a:spcBef>
                <a:spcPts val="600"/>
              </a:spcBef>
              <a:spcAft>
                <a:spcPts val="400"/>
              </a:spcAft>
              <a:buFont typeface="Arial"/>
              <a:buChar char="•"/>
            </a:pPr>
            <a:r>
              <a:rPr lang="pt-BR" sz="2200" spc="-40" dirty="0">
                <a:solidFill>
                  <a:schemeClr val="tx1"/>
                </a:solidFill>
                <a:latin typeface="Garamond"/>
              </a:rPr>
              <a:t>Os participantes que interpretaram o provedor no Cenário de Dramatização 1 devem interpretar o cliente; aqueles que</a:t>
            </a:r>
            <a:br>
              <a:rPr lang="pt-BR" sz="2200" spc="-40" dirty="0">
                <a:solidFill>
                  <a:schemeClr val="tx1"/>
                </a:solidFill>
                <a:latin typeface="Garamond"/>
              </a:rPr>
            </a:br>
            <a:r>
              <a:rPr lang="pt-BR" sz="2200" spc="-40" dirty="0">
                <a:solidFill>
                  <a:schemeClr val="tx1"/>
                </a:solidFill>
                <a:latin typeface="Garamond"/>
              </a:rPr>
              <a:t>anteriormente interpretaram o cliente devem interpretar </a:t>
            </a:r>
            <a:br>
              <a:rPr lang="pt-BR" sz="2200" spc="-40" dirty="0">
                <a:solidFill>
                  <a:schemeClr val="tx1"/>
                </a:solidFill>
                <a:latin typeface="Garamond"/>
              </a:rPr>
            </a:br>
            <a:r>
              <a:rPr lang="pt-BR" sz="2200" spc="-40" dirty="0">
                <a:solidFill>
                  <a:schemeClr val="tx1"/>
                </a:solidFill>
                <a:latin typeface="Garamond"/>
              </a:rPr>
              <a:t>o provedor. </a:t>
            </a:r>
          </a:p>
          <a:p>
            <a:pPr marL="365760" lvl="0" indent="-365760">
              <a:lnSpc>
                <a:spcPts val="2600"/>
              </a:lnSpc>
              <a:spcBef>
                <a:spcPts val="600"/>
              </a:spcBef>
              <a:spcAft>
                <a:spcPts val="400"/>
              </a:spcAft>
            </a:pPr>
            <a:r>
              <a:rPr lang="pt-BR" sz="2200" spc="-40" dirty="0">
                <a:solidFill>
                  <a:schemeClr val="tx1"/>
                </a:solidFill>
              </a:rPr>
              <a:t>Encenem uma breve dramatização.</a:t>
            </a:r>
          </a:p>
          <a:p>
            <a:pPr marL="365760" lvl="0" indent="-365760">
              <a:lnSpc>
                <a:spcPts val="2600"/>
              </a:lnSpc>
              <a:spcBef>
                <a:spcPts val="600"/>
              </a:spcBef>
              <a:spcAft>
                <a:spcPts val="400"/>
              </a:spcAft>
            </a:pPr>
            <a:r>
              <a:rPr lang="pt-BR" sz="2200" spc="-40" dirty="0">
                <a:solidFill>
                  <a:schemeClr val="tx1"/>
                </a:solidFill>
              </a:rPr>
              <a:t>O cliente deve responder usando as informações do Cenário de dramatização de triagem 2 no manual do participante.</a:t>
            </a:r>
          </a:p>
          <a:p>
            <a:pPr marL="365760" lvl="0" indent="-365760">
              <a:lnSpc>
                <a:spcPts val="2600"/>
              </a:lnSpc>
              <a:spcBef>
                <a:spcPts val="600"/>
              </a:spcBef>
              <a:spcAft>
                <a:spcPts val="400"/>
              </a:spcAft>
            </a:pPr>
            <a:r>
              <a:rPr lang="pt-BR" sz="2200" spc="-40" dirty="0">
                <a:solidFill>
                  <a:schemeClr val="tx1"/>
                </a:solidFill>
              </a:rPr>
              <a:t>O provedor deve usar a ferramenta de triagem e concluí-la como se estivesse entrevistando um cliente real.</a:t>
            </a:r>
          </a:p>
          <a:p>
            <a:pPr marL="365760" lvl="0" indent="-365760">
              <a:lnSpc>
                <a:spcPts val="2600"/>
              </a:lnSpc>
              <a:spcBef>
                <a:spcPts val="600"/>
              </a:spcBef>
              <a:spcAft>
                <a:spcPts val="400"/>
              </a:spcAft>
            </a:pPr>
            <a:r>
              <a:rPr lang="pt-BR" sz="2200" spc="-40" dirty="0">
                <a:solidFill>
                  <a:schemeClr val="tx1"/>
                </a:solidFill>
              </a:rPr>
              <a:t>Comecem com a Seção 3 do formulário. </a:t>
            </a:r>
          </a:p>
          <a:p>
            <a:pPr marL="365760" indent="-365760">
              <a:lnSpc>
                <a:spcPts val="2600"/>
              </a:lnSpc>
              <a:spcBef>
                <a:spcPts val="600"/>
              </a:spcBef>
              <a:spcAft>
                <a:spcPts val="400"/>
              </a:spcAft>
            </a:pPr>
            <a:r>
              <a:rPr lang="pt-BR" sz="2200" spc="-40" dirty="0">
                <a:solidFill>
                  <a:schemeClr val="tx1"/>
                </a:solidFill>
              </a:rPr>
              <a:t>Após a prática, um par fará a encenação para o grupo.</a:t>
            </a:r>
            <a:endParaRPr lang="pt-BR" sz="2200" strike="sngStrike" spc="-40" dirty="0">
              <a:solidFill>
                <a:schemeClr val="tx1"/>
              </a:solidFill>
            </a:endParaRPr>
          </a:p>
          <a:p>
            <a:pPr marL="365760" lvl="0" indent="-365760">
              <a:lnSpc>
                <a:spcPts val="2600"/>
              </a:lnSpc>
              <a:spcBef>
                <a:spcPts val="600"/>
              </a:spcBef>
            </a:pPr>
            <a:r>
              <a:rPr lang="pt-BR" sz="2200" i="1" spc="-40" dirty="0">
                <a:solidFill>
                  <a:schemeClr val="tx1"/>
                </a:solidFill>
              </a:rPr>
              <a:t>Vocês terão 15 minutos para trabalhar.</a:t>
            </a: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92</a:t>
            </a:fld>
            <a:endParaRPr lang="pt-BR" dirty="0"/>
          </a:p>
        </p:txBody>
      </p:sp>
      <p:pic>
        <p:nvPicPr>
          <p:cNvPr id="6" name="Picture 5" descr="noun_people group_1150872_000000.png"/>
          <p:cNvPicPr>
            <a:picLocks noChangeAspect="1"/>
          </p:cNvPicPr>
          <p:nvPr/>
        </p:nvPicPr>
        <p:blipFill>
          <a:blip r:embed="rId3">
            <a:alphaModFix amt="35000"/>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7302618" y="1546275"/>
            <a:ext cx="1710267" cy="1710267"/>
          </a:xfrm>
          <a:prstGeom prst="rect">
            <a:avLst/>
          </a:prstGeom>
        </p:spPr>
      </p:pic>
    </p:spTree>
    <p:extLst>
      <p:ext uri="{BB962C8B-B14F-4D97-AF65-F5344CB8AC3E}">
        <p14:creationId xmlns:p14="http://schemas.microsoft.com/office/powerpoint/2010/main" val="14121412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864"/>
            <a:ext cx="8229600" cy="858838"/>
          </a:xfrm>
        </p:spPr>
        <p:txBody>
          <a:bodyPr>
            <a:normAutofit/>
          </a:bodyPr>
          <a:lstStyle/>
          <a:p>
            <a:r>
              <a:rPr lang="pt-BR" sz="4200" dirty="0"/>
              <a:t>Análise da Dramatização de triagem 2</a:t>
            </a:r>
          </a:p>
        </p:txBody>
      </p:sp>
      <p:sp>
        <p:nvSpPr>
          <p:cNvPr id="3" name="Content Placeholder 2"/>
          <p:cNvSpPr>
            <a:spLocks noGrp="1"/>
          </p:cNvSpPr>
          <p:nvPr>
            <p:ph sz="quarter" idx="10"/>
          </p:nvPr>
        </p:nvSpPr>
        <p:spPr>
          <a:xfrm>
            <a:off x="469556" y="1624571"/>
            <a:ext cx="7624119" cy="4889500"/>
          </a:xfrm>
        </p:spPr>
        <p:txBody>
          <a:bodyPr>
            <a:noAutofit/>
          </a:bodyPr>
          <a:lstStyle/>
          <a:p>
            <a:pPr marL="365760" lvl="0" indent="-365760">
              <a:lnSpc>
                <a:spcPts val="2600"/>
              </a:lnSpc>
              <a:spcBef>
                <a:spcPts val="1200"/>
              </a:spcBef>
            </a:pPr>
            <a:r>
              <a:rPr lang="pt-BR" sz="2400" spc="-40" dirty="0">
                <a:solidFill>
                  <a:srgbClr val="000000"/>
                </a:solidFill>
              </a:rPr>
              <a:t>Com base </a:t>
            </a:r>
            <a:r>
              <a:rPr lang="pt-BR" sz="2400" spc="-40" dirty="0">
                <a:solidFill>
                  <a:schemeClr val="tx1"/>
                </a:solidFill>
              </a:rPr>
              <a:t>na dramatização, como vocês completariam </a:t>
            </a:r>
            <a:br>
              <a:rPr lang="pt-BR" sz="2400" spc="-40" dirty="0">
                <a:solidFill>
                  <a:schemeClr val="tx1"/>
                </a:solidFill>
              </a:rPr>
            </a:br>
            <a:r>
              <a:rPr lang="pt-BR" sz="2400" spc="-40" dirty="0">
                <a:solidFill>
                  <a:schemeClr val="tx1"/>
                </a:solidFill>
              </a:rPr>
              <a:t>a Seção 5 do formulário? </a:t>
            </a:r>
          </a:p>
          <a:p>
            <a:pPr marL="365760" lvl="0" indent="-365760">
              <a:lnSpc>
                <a:spcPts val="2600"/>
              </a:lnSpc>
              <a:spcBef>
                <a:spcPts val="1200"/>
              </a:spcBef>
            </a:pPr>
            <a:r>
              <a:rPr lang="pt-BR" sz="2400" spc="-40" dirty="0">
                <a:solidFill>
                  <a:schemeClr val="tx1"/>
                </a:solidFill>
              </a:rPr>
              <a:t>Para determinar a elegibilidade, que outras informações </a:t>
            </a:r>
            <a:br>
              <a:rPr lang="pt-BR" sz="2400" spc="-40" dirty="0">
                <a:solidFill>
                  <a:schemeClr val="tx1"/>
                </a:solidFill>
              </a:rPr>
            </a:br>
            <a:r>
              <a:rPr lang="pt-BR" sz="2400" spc="-40" dirty="0">
                <a:solidFill>
                  <a:schemeClr val="tx1"/>
                </a:solidFill>
              </a:rPr>
              <a:t>vocês precisariam?</a:t>
            </a:r>
          </a:p>
          <a:p>
            <a:pPr marL="365760" lvl="0" indent="-365760">
              <a:lnSpc>
                <a:spcPts val="2600"/>
              </a:lnSpc>
              <a:spcBef>
                <a:spcPts val="1200"/>
              </a:spcBef>
            </a:pPr>
            <a:r>
              <a:rPr lang="pt-BR" sz="2400" spc="-40" dirty="0">
                <a:solidFill>
                  <a:schemeClr val="tx1"/>
                </a:solidFill>
              </a:rPr>
              <a:t>O que aprenderam fazendo essas encenações?</a:t>
            </a:r>
          </a:p>
          <a:p>
            <a:pPr marL="365760" lvl="0" indent="-365760">
              <a:lnSpc>
                <a:spcPts val="2600"/>
              </a:lnSpc>
              <a:spcBef>
                <a:spcPts val="1200"/>
              </a:spcBef>
            </a:pPr>
            <a:r>
              <a:rPr lang="pt-BR" sz="2400" spc="-40" dirty="0">
                <a:solidFill>
                  <a:schemeClr val="tx1"/>
                </a:solidFill>
              </a:rPr>
              <a:t>O que funcionou melhor? Por quê?</a:t>
            </a:r>
          </a:p>
          <a:p>
            <a:pPr marL="365760" lvl="0" indent="-365760">
              <a:lnSpc>
                <a:spcPts val="2600"/>
              </a:lnSpc>
              <a:spcBef>
                <a:spcPts val="1200"/>
              </a:spcBef>
            </a:pPr>
            <a:r>
              <a:rPr lang="pt-BR" sz="2400" spc="-40" dirty="0">
                <a:solidFill>
                  <a:schemeClr val="tx1"/>
                </a:solidFill>
              </a:rPr>
              <a:t>O que foi mais desafiador? Por quê?</a:t>
            </a:r>
          </a:p>
          <a:p>
            <a:pPr marL="365760" lvl="0" indent="-365760">
              <a:lnSpc>
                <a:spcPts val="2600"/>
              </a:lnSpc>
              <a:spcBef>
                <a:spcPts val="1200"/>
              </a:spcBef>
            </a:pPr>
            <a:r>
              <a:rPr lang="pt-BR" sz="2400" spc="-40" dirty="0">
                <a:solidFill>
                  <a:schemeClr val="tx1"/>
                </a:solidFill>
              </a:rPr>
              <a:t>Como vocês poderiam enfrentar os desafios? </a:t>
            </a:r>
            <a:br>
              <a:rPr lang="pt-BR" sz="2400" spc="-40" dirty="0">
                <a:solidFill>
                  <a:schemeClr val="tx1"/>
                </a:solidFill>
              </a:rPr>
            </a:br>
            <a:r>
              <a:rPr lang="pt-BR" sz="2400" spc="-40" dirty="0">
                <a:solidFill>
                  <a:schemeClr val="tx1"/>
                </a:solidFill>
              </a:rPr>
              <a:t>Quais estratégias usariam?</a:t>
            </a: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93</a:t>
            </a:fld>
            <a:endParaRPr lang="pt-BR" dirty="0"/>
          </a:p>
        </p:txBody>
      </p:sp>
      <p:pic>
        <p:nvPicPr>
          <p:cNvPr id="6" name="Picture 5" descr="noun_group discussion_1223086_000000.png"/>
          <p:cNvPicPr>
            <a:picLocks noChangeAspect="1"/>
          </p:cNvPicPr>
          <p:nvPr/>
        </p:nvPicPr>
        <p:blipFill>
          <a:blip r:embed="rId3">
            <a:duotone>
              <a:schemeClr val="accent2">
                <a:shade val="45000"/>
                <a:satMod val="135000"/>
              </a:schemeClr>
              <a:prstClr val="white"/>
            </a:duotone>
            <a:alphaModFix amt="35000"/>
            <a:extLst>
              <a:ext uri="{BEBA8EAE-BF5A-486C-A8C5-ECC9F3942E4B}">
                <a14:imgProps xmlns:a14="http://schemas.microsoft.com/office/drawing/2010/main">
                  <a14:imgLayer r:embed="rId4">
                    <a14:imgEffect>
                      <a14:brightnessContrast contrast="80000"/>
                    </a14:imgEffect>
                  </a14:imgLayer>
                </a14:imgProps>
              </a:ext>
              <a:ext uri="{28A0092B-C50C-407E-A947-70E740481C1C}">
                <a14:useLocalDpi xmlns:a14="http://schemas.microsoft.com/office/drawing/2010/main" val="0"/>
              </a:ext>
            </a:extLst>
          </a:blip>
          <a:stretch>
            <a:fillRect/>
          </a:stretch>
        </p:blipFill>
        <p:spPr>
          <a:xfrm>
            <a:off x="7420582" y="1605158"/>
            <a:ext cx="1587500" cy="1587500"/>
          </a:xfrm>
          <a:prstGeom prst="rect">
            <a:avLst/>
          </a:prstGeom>
        </p:spPr>
      </p:pic>
    </p:spTree>
    <p:extLst>
      <p:ext uri="{BB962C8B-B14F-4D97-AF65-F5344CB8AC3E}">
        <p14:creationId xmlns:p14="http://schemas.microsoft.com/office/powerpoint/2010/main" val="8872881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41300" y="1323975"/>
            <a:ext cx="8902700" cy="5534025"/>
          </a:xfrm>
          <a:prstGeom prst="rect">
            <a:avLst/>
          </a:prstGeom>
          <a:solidFill>
            <a:srgbClr val="FEEFE2"/>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schemeClr val="bg1"/>
              </a:solidFill>
            </a:endParaRPr>
          </a:p>
        </p:txBody>
      </p:sp>
      <p:sp>
        <p:nvSpPr>
          <p:cNvPr id="57345" name="Title 1"/>
          <p:cNvSpPr>
            <a:spLocks noGrp="1"/>
          </p:cNvSpPr>
          <p:nvPr>
            <p:ph type="title"/>
          </p:nvPr>
        </p:nvSpPr>
        <p:spPr>
          <a:xfrm>
            <a:off x="457200" y="305921"/>
            <a:ext cx="8229600" cy="776288"/>
          </a:xfrm>
        </p:spPr>
        <p:txBody>
          <a:bodyPr>
            <a:noAutofit/>
          </a:bodyPr>
          <a:lstStyle/>
          <a:p>
            <a:pPr eaLnBrk="1" hangingPunct="1">
              <a:lnSpc>
                <a:spcPct val="80000"/>
              </a:lnSpc>
            </a:pPr>
            <a:r>
              <a:rPr lang="pt-BR" sz="4200" dirty="0"/>
              <a:t>Resumo do Módulo 2</a:t>
            </a:r>
            <a:endParaRPr lang="pt-BR" sz="4200" dirty="0">
              <a:cs typeface="MS PGothic" pitchFamily="34" charset="-128"/>
            </a:endParaRPr>
          </a:p>
        </p:txBody>
      </p:sp>
      <p:sp>
        <p:nvSpPr>
          <p:cNvPr id="30723" name="Content Placeholder 2"/>
          <p:cNvSpPr>
            <a:spLocks noGrp="1"/>
          </p:cNvSpPr>
          <p:nvPr>
            <p:ph sz="quarter" idx="10"/>
          </p:nvPr>
        </p:nvSpPr>
        <p:spPr>
          <a:xfrm>
            <a:off x="487476" y="1511727"/>
            <a:ext cx="8686800" cy="5209748"/>
          </a:xfrm>
          <a:solidFill>
            <a:srgbClr val="FEEFE2"/>
          </a:solidFill>
        </p:spPr>
        <p:txBody>
          <a:bodyPr>
            <a:noAutofit/>
          </a:bodyPr>
          <a:lstStyle/>
          <a:p>
            <a:r>
              <a:rPr lang="pt-BR" sz="2000" spc="-80" dirty="0">
                <a:solidFill>
                  <a:srgbClr val="000000"/>
                </a:solidFill>
              </a:rPr>
              <a:t>Os provedores devem </a:t>
            </a:r>
            <a:r>
              <a:rPr lang="pt-BR" sz="2000" i="1" spc="-80" dirty="0">
                <a:solidFill>
                  <a:srgbClr val="000000"/>
                </a:solidFill>
              </a:rPr>
              <a:t>informar </a:t>
            </a:r>
            <a:r>
              <a:rPr lang="pt-BR" sz="2000" spc="-80" dirty="0">
                <a:solidFill>
                  <a:srgbClr val="000000"/>
                </a:solidFill>
              </a:rPr>
              <a:t>e </a:t>
            </a:r>
            <a:r>
              <a:rPr lang="pt-BR" sz="2000" i="1" spc="-80" dirty="0">
                <a:solidFill>
                  <a:srgbClr val="000000"/>
                </a:solidFill>
              </a:rPr>
              <a:t>aconselhar</a:t>
            </a:r>
            <a:r>
              <a:rPr lang="pt-BR" sz="2000" spc="-80" dirty="0">
                <a:solidFill>
                  <a:srgbClr val="000000"/>
                </a:solidFill>
              </a:rPr>
              <a:t> possíveis usuários da PrEP e conduzir uma avaliação de risco individualizada.</a:t>
            </a:r>
          </a:p>
          <a:p>
            <a:pPr>
              <a:spcBef>
                <a:spcPts val="600"/>
              </a:spcBef>
              <a:spcAft>
                <a:spcPts val="400"/>
              </a:spcAft>
            </a:pPr>
            <a:r>
              <a:rPr lang="pt-BR" sz="2000" b="1" spc="-80" dirty="0">
                <a:solidFill>
                  <a:srgbClr val="000000"/>
                </a:solidFill>
              </a:rPr>
              <a:t>Elegibilidade para a PrEP</a:t>
            </a:r>
          </a:p>
          <a:p>
            <a:pPr marL="731520" lvl="1" indent="-365760">
              <a:lnSpc>
                <a:spcPts val="2500"/>
              </a:lnSpc>
              <a:spcBef>
                <a:spcPts val="0"/>
              </a:spcBef>
              <a:buFont typeface="Wingdings" panose="05000000000000000000" pitchFamily="2" charset="2"/>
              <a:buChar char="§"/>
            </a:pPr>
            <a:r>
              <a:rPr lang="pt-BR" sz="2000" spc="-40" dirty="0">
                <a:solidFill>
                  <a:schemeClr val="tx1"/>
                </a:solidFill>
              </a:rPr>
              <a:t>Risco substancial de infecção pelo HIV. </a:t>
            </a:r>
          </a:p>
          <a:p>
            <a:pPr marL="731520" lvl="1" indent="-365760">
              <a:lnSpc>
                <a:spcPts val="2500"/>
              </a:lnSpc>
              <a:spcBef>
                <a:spcPts val="0"/>
              </a:spcBef>
              <a:buFont typeface="Wingdings" panose="05000000000000000000" pitchFamily="2" charset="2"/>
              <a:buChar char="§"/>
            </a:pPr>
            <a:r>
              <a:rPr lang="pt-BR" sz="2000" spc="-40" dirty="0">
                <a:solidFill>
                  <a:schemeClr val="tx1"/>
                </a:solidFill>
              </a:rPr>
              <a:t>HIV soronegativo.</a:t>
            </a:r>
          </a:p>
          <a:p>
            <a:pPr marL="731520" lvl="1" indent="-365760">
              <a:lnSpc>
                <a:spcPts val="2500"/>
              </a:lnSpc>
              <a:spcBef>
                <a:spcPts val="0"/>
              </a:spcBef>
              <a:buFont typeface="Wingdings" panose="05000000000000000000" pitchFamily="2" charset="2"/>
              <a:buChar char="§"/>
            </a:pPr>
            <a:r>
              <a:rPr lang="pt-BR" sz="2000" spc="-40" dirty="0">
                <a:solidFill>
                  <a:schemeClr val="tx1"/>
                </a:solidFill>
              </a:rPr>
              <a:t>Nenhuma suspeita de IAH. </a:t>
            </a:r>
          </a:p>
          <a:p>
            <a:pPr marL="731520" lvl="1" indent="-365760">
              <a:lnSpc>
                <a:spcPts val="2500"/>
              </a:lnSpc>
              <a:spcBef>
                <a:spcPts val="0"/>
              </a:spcBef>
              <a:buFont typeface="Wingdings" panose="05000000000000000000" pitchFamily="2" charset="2"/>
              <a:buChar char="§"/>
            </a:pPr>
            <a:r>
              <a:rPr lang="pt-BR" sz="2000" spc="-40" dirty="0">
                <a:solidFill>
                  <a:schemeClr val="tx1"/>
                </a:solidFill>
              </a:rPr>
              <a:t>Nenhuma contraindicação para os ARVs usados ​​no regime da </a:t>
            </a:r>
            <a:r>
              <a:rPr lang="pt-BR" sz="2000" spc="-40" dirty="0" err="1">
                <a:solidFill>
                  <a:schemeClr val="tx1"/>
                </a:solidFill>
              </a:rPr>
              <a:t>PrEP.</a:t>
            </a:r>
            <a:r>
              <a:rPr lang="pt-BR" sz="2000" spc="-40" dirty="0">
                <a:solidFill>
                  <a:schemeClr val="tx1"/>
                </a:solidFill>
              </a:rPr>
              <a:t> </a:t>
            </a:r>
          </a:p>
          <a:p>
            <a:pPr marL="731520" lvl="1" indent="-365760">
              <a:lnSpc>
                <a:spcPts val="2500"/>
              </a:lnSpc>
              <a:spcBef>
                <a:spcPts val="0"/>
              </a:spcBef>
              <a:buFont typeface="Wingdings" panose="05000000000000000000" pitchFamily="2" charset="2"/>
              <a:buChar char="§"/>
            </a:pPr>
            <a:r>
              <a:rPr lang="pt-BR" sz="2000" spc="-40" dirty="0">
                <a:solidFill>
                  <a:schemeClr val="tx1"/>
                </a:solidFill>
              </a:rPr>
              <a:t>Disposição em usar a PrEP conforme prescrito.</a:t>
            </a:r>
          </a:p>
          <a:p>
            <a:pPr>
              <a:spcBef>
                <a:spcPts val="600"/>
              </a:spcBef>
            </a:pPr>
            <a:r>
              <a:rPr lang="pt-BR" sz="2000" b="1" spc="-100" dirty="0">
                <a:solidFill>
                  <a:schemeClr val="tx1"/>
                </a:solidFill>
              </a:rPr>
              <a:t>As perguntas de triagem da PrEP </a:t>
            </a:r>
            <a:r>
              <a:rPr lang="pt-BR" sz="2000" spc="-40" dirty="0">
                <a:solidFill>
                  <a:schemeClr val="tx1"/>
                </a:solidFill>
              </a:rPr>
              <a:t>devem ser </a:t>
            </a:r>
            <a:r>
              <a:rPr lang="pt-BR" sz="2000" spc="-80" dirty="0">
                <a:solidFill>
                  <a:srgbClr val="000000"/>
                </a:solidFill>
              </a:rPr>
              <a:t>enquadradas em termos do comportamento de uma pessoa.</a:t>
            </a:r>
          </a:p>
          <a:p>
            <a:pPr>
              <a:spcBef>
                <a:spcPts val="600"/>
              </a:spcBef>
            </a:pPr>
            <a:r>
              <a:rPr lang="pt-BR" sz="2000" b="1" spc="-80" dirty="0">
                <a:solidFill>
                  <a:srgbClr val="000000"/>
                </a:solidFill>
              </a:rPr>
              <a:t>Os efeitos colaterais </a:t>
            </a:r>
            <a:r>
              <a:rPr lang="pt-BR" sz="2000" spc="-80" dirty="0">
                <a:solidFill>
                  <a:srgbClr val="000000"/>
                </a:solidFill>
              </a:rPr>
              <a:t>em ensaios clínicos foram raros e, quando ocorreram, foram leves.</a:t>
            </a:r>
          </a:p>
          <a:p>
            <a:pPr>
              <a:spcBef>
                <a:spcPts val="600"/>
              </a:spcBef>
              <a:spcAft>
                <a:spcPts val="400"/>
              </a:spcAft>
            </a:pPr>
            <a:r>
              <a:rPr lang="pt-BR" sz="2000" b="1" spc="-80" dirty="0">
                <a:solidFill>
                  <a:srgbClr val="000000"/>
                </a:solidFill>
              </a:rPr>
              <a:t>Contraindicações para a PrEP</a:t>
            </a:r>
          </a:p>
          <a:p>
            <a:pPr marL="731520" lvl="1" indent="-365760">
              <a:lnSpc>
                <a:spcPts val="2500"/>
              </a:lnSpc>
              <a:spcBef>
                <a:spcPts val="0"/>
              </a:spcBef>
              <a:buFont typeface="Wingdings" panose="05000000000000000000" pitchFamily="2" charset="2"/>
              <a:buChar char="§"/>
            </a:pPr>
            <a:r>
              <a:rPr lang="pt-BR" sz="2000" spc="-80" dirty="0">
                <a:solidFill>
                  <a:srgbClr val="000000"/>
                </a:solidFill>
              </a:rPr>
              <a:t>Infecção por HIV atual ou suspeita</a:t>
            </a:r>
            <a:r>
              <a:rPr lang="pt-BR" sz="2000" spc="-80" dirty="0">
                <a:solidFill>
                  <a:srgbClr val="C00000"/>
                </a:solidFill>
              </a:rPr>
              <a:t>.</a:t>
            </a:r>
            <a:endParaRPr lang="pt-BR" sz="2000" spc="-80" dirty="0">
              <a:solidFill>
                <a:srgbClr val="000000"/>
              </a:solidFill>
            </a:endParaRPr>
          </a:p>
          <a:p>
            <a:pPr marL="731520" lvl="1" indent="-365760">
              <a:lnSpc>
                <a:spcPts val="2500"/>
              </a:lnSpc>
              <a:spcBef>
                <a:spcPts val="0"/>
              </a:spcBef>
              <a:buFont typeface="Wingdings" panose="05000000000000000000" pitchFamily="2" charset="2"/>
              <a:buChar char="§"/>
            </a:pPr>
            <a:r>
              <a:rPr lang="pt-BR" sz="2000" spc="-110" dirty="0">
                <a:solidFill>
                  <a:srgbClr val="000000"/>
                </a:solidFill>
              </a:rPr>
              <a:t>Insuficiência renal, conforme definido pelo clearance de creatinina estimado &lt;60 ml/min</a:t>
            </a:r>
            <a:r>
              <a:rPr lang="pt-BR" sz="2000" spc="-110" dirty="0">
                <a:solidFill>
                  <a:srgbClr val="C00000"/>
                </a:solidFill>
              </a:rPr>
              <a:t>.</a:t>
            </a:r>
            <a:endParaRPr lang="pt-BR" sz="2000" spc="-110" dirty="0">
              <a:solidFill>
                <a:srgbClr val="000000"/>
              </a:solidFill>
            </a:endParaRPr>
          </a:p>
        </p:txBody>
      </p:sp>
      <p:sp>
        <p:nvSpPr>
          <p:cNvPr id="6"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94</a:t>
            </a:fld>
            <a:endParaRPr lang="pt-BR" dirty="0"/>
          </a:p>
        </p:txBody>
      </p:sp>
    </p:spTree>
    <p:extLst>
      <p:ext uri="{BB962C8B-B14F-4D97-AF65-F5344CB8AC3E}">
        <p14:creationId xmlns:p14="http://schemas.microsoft.com/office/powerpoint/2010/main" val="2909073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95</a:t>
            </a:fld>
            <a:endParaRPr lang="pt-BR" dirty="0"/>
          </a:p>
        </p:txBody>
      </p:sp>
      <p:sp>
        <p:nvSpPr>
          <p:cNvPr id="8" name="TextBox 7"/>
          <p:cNvSpPr txBox="1"/>
          <p:nvPr/>
        </p:nvSpPr>
        <p:spPr>
          <a:xfrm>
            <a:off x="429989" y="263135"/>
            <a:ext cx="8582635" cy="738664"/>
          </a:xfrm>
          <a:prstGeom prst="rect">
            <a:avLst/>
          </a:prstGeom>
          <a:noFill/>
        </p:spPr>
        <p:txBody>
          <a:bodyPr wrap="square" rtlCol="0">
            <a:spAutoFit/>
          </a:bodyPr>
          <a:lstStyle/>
          <a:p>
            <a:pPr algn="ctr"/>
            <a:r>
              <a:rPr lang="pt-BR" sz="4200" b="1" dirty="0">
                <a:solidFill>
                  <a:schemeClr val="bg1"/>
                </a:solidFill>
                <a:latin typeface="Arial Narrow"/>
              </a:rPr>
              <a:t>Módulo 3</a:t>
            </a:r>
          </a:p>
        </p:txBody>
      </p:sp>
      <p:sp>
        <p:nvSpPr>
          <p:cNvPr id="11" name="Pentagon 10"/>
          <p:cNvSpPr/>
          <p:nvPr/>
        </p:nvSpPr>
        <p:spPr>
          <a:xfrm>
            <a:off x="1145628" y="4267207"/>
            <a:ext cx="6558455" cy="977462"/>
          </a:xfrm>
          <a:prstGeom prst="homePlate">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1326944" y="1732378"/>
            <a:ext cx="3255562" cy="523220"/>
          </a:xfrm>
          <a:prstGeom prst="rect">
            <a:avLst/>
          </a:prstGeom>
          <a:noFill/>
        </p:spPr>
        <p:txBody>
          <a:bodyPr wrap="square" rtlCol="0">
            <a:spAutoFit/>
          </a:bodyPr>
          <a:lstStyle/>
          <a:p>
            <a:r>
              <a:rPr lang="pt-BR" sz="2800" b="1" dirty="0">
                <a:solidFill>
                  <a:schemeClr val="bg1"/>
                </a:solidFill>
              </a:rPr>
              <a:t>Noções Básicas da PrEP</a:t>
            </a:r>
          </a:p>
        </p:txBody>
      </p:sp>
      <p:sp>
        <p:nvSpPr>
          <p:cNvPr id="17" name="TextBox 16"/>
          <p:cNvSpPr txBox="1"/>
          <p:nvPr/>
        </p:nvSpPr>
        <p:spPr>
          <a:xfrm>
            <a:off x="1338754" y="3138109"/>
            <a:ext cx="4836073" cy="523220"/>
          </a:xfrm>
          <a:prstGeom prst="rect">
            <a:avLst/>
          </a:prstGeom>
          <a:noFill/>
        </p:spPr>
        <p:txBody>
          <a:bodyPr wrap="square" rtlCol="0">
            <a:spAutoFit/>
          </a:bodyPr>
          <a:lstStyle/>
          <a:p>
            <a:r>
              <a:rPr lang="pt-BR" sz="2800" b="1" dirty="0">
                <a:solidFill>
                  <a:schemeClr val="bg1"/>
                </a:solidFill>
              </a:rPr>
              <a:t>Triagem e elegibilidade para a PrEP</a:t>
            </a:r>
          </a:p>
        </p:txBody>
      </p:sp>
      <p:sp>
        <p:nvSpPr>
          <p:cNvPr id="18" name="TextBox 17"/>
          <p:cNvSpPr txBox="1"/>
          <p:nvPr/>
        </p:nvSpPr>
        <p:spPr>
          <a:xfrm>
            <a:off x="1236295" y="4259417"/>
            <a:ext cx="6209533" cy="954107"/>
          </a:xfrm>
          <a:prstGeom prst="rect">
            <a:avLst/>
          </a:prstGeom>
          <a:noFill/>
        </p:spPr>
        <p:txBody>
          <a:bodyPr wrap="square" rtlCol="0">
            <a:spAutoFit/>
          </a:bodyPr>
          <a:lstStyle/>
          <a:p>
            <a:r>
              <a:rPr lang="pt-BR" sz="2800" b="1" dirty="0">
                <a:solidFill>
                  <a:schemeClr val="bg1"/>
                </a:solidFill>
              </a:rPr>
              <a:t>Consultas de PrEP iniciais </a:t>
            </a:r>
            <a:br>
              <a:rPr lang="pt-BR" sz="2800" b="1" dirty="0">
                <a:solidFill>
                  <a:schemeClr val="bg1"/>
                </a:solidFill>
              </a:rPr>
            </a:br>
            <a:r>
              <a:rPr lang="pt-BR" sz="2800" b="1" dirty="0">
                <a:solidFill>
                  <a:schemeClr val="bg1"/>
                </a:solidFill>
              </a:rPr>
              <a:t>e de acompanhamento</a:t>
            </a:r>
          </a:p>
        </p:txBody>
      </p:sp>
      <p:sp>
        <p:nvSpPr>
          <p:cNvPr id="22" name="TextBox 21"/>
          <p:cNvSpPr txBox="1"/>
          <p:nvPr/>
        </p:nvSpPr>
        <p:spPr>
          <a:xfrm>
            <a:off x="429989" y="4344056"/>
            <a:ext cx="573755" cy="784830"/>
          </a:xfrm>
          <a:prstGeom prst="rect">
            <a:avLst/>
          </a:prstGeom>
          <a:noFill/>
        </p:spPr>
        <p:txBody>
          <a:bodyPr wrap="square" rtlCol="0">
            <a:spAutoFit/>
          </a:bodyPr>
          <a:lstStyle/>
          <a:p>
            <a:r>
              <a:rPr lang="pt-BR" sz="4500" b="1" dirty="0">
                <a:solidFill>
                  <a:schemeClr val="accent3"/>
                </a:solidFill>
              </a:rPr>
              <a:t>3</a:t>
            </a:r>
          </a:p>
        </p:txBody>
      </p:sp>
    </p:spTree>
    <p:extLst>
      <p:ext uri="{BB962C8B-B14F-4D97-AF65-F5344CB8AC3E}">
        <p14:creationId xmlns:p14="http://schemas.microsoft.com/office/powerpoint/2010/main" val="34849332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08864"/>
            <a:ext cx="8229600" cy="858838"/>
          </a:xfrm>
        </p:spPr>
        <p:txBody>
          <a:bodyPr>
            <a:normAutofit fontScale="90000"/>
          </a:bodyPr>
          <a:lstStyle/>
          <a:p>
            <a:r>
              <a:rPr lang="pt-BR" sz="4200" dirty="0"/>
              <a:t>Objetivos de Aprendizado do Módulo 3</a:t>
            </a:r>
          </a:p>
        </p:txBody>
      </p:sp>
      <p:sp>
        <p:nvSpPr>
          <p:cNvPr id="7" name="Content Placeholder 6"/>
          <p:cNvSpPr>
            <a:spLocks noGrp="1"/>
          </p:cNvSpPr>
          <p:nvPr>
            <p:ph sz="quarter" idx="10"/>
          </p:nvPr>
        </p:nvSpPr>
        <p:spPr>
          <a:xfrm>
            <a:off x="469557" y="1490447"/>
            <a:ext cx="8229600" cy="5133975"/>
          </a:xfrm>
        </p:spPr>
        <p:txBody>
          <a:bodyPr>
            <a:noAutofit/>
          </a:bodyPr>
          <a:lstStyle/>
          <a:p>
            <a:pPr marL="0" indent="0">
              <a:lnSpc>
                <a:spcPts val="2600"/>
              </a:lnSpc>
              <a:spcAft>
                <a:spcPts val="500"/>
              </a:spcAft>
              <a:buNone/>
            </a:pPr>
            <a:r>
              <a:rPr lang="pt-BR" sz="2400" b="1" spc="-50" dirty="0">
                <a:solidFill>
                  <a:schemeClr val="tx1"/>
                </a:solidFill>
              </a:rPr>
              <a:t>Depois de concluir o Módulo 3, os participantes </a:t>
            </a:r>
            <a:br>
              <a:rPr lang="pt-BR" sz="2400" b="1" spc="-50" dirty="0">
                <a:solidFill>
                  <a:schemeClr val="tx1"/>
                </a:solidFill>
              </a:rPr>
            </a:br>
            <a:r>
              <a:rPr lang="pt-BR" sz="2400" b="1" spc="-50" dirty="0">
                <a:solidFill>
                  <a:schemeClr val="tx1"/>
                </a:solidFill>
              </a:rPr>
              <a:t>serão capazes de:</a:t>
            </a:r>
          </a:p>
          <a:p>
            <a:pPr marL="365760" lvl="1" indent="-365760">
              <a:lnSpc>
                <a:spcPts val="2600"/>
              </a:lnSpc>
              <a:spcBef>
                <a:spcPts val="1800"/>
              </a:spcBef>
              <a:spcAft>
                <a:spcPts val="600"/>
              </a:spcAft>
              <a:buFont typeface="Arial" panose="020B0604020202020204" pitchFamily="34" charset="0"/>
              <a:buChar char="•"/>
            </a:pPr>
            <a:r>
              <a:rPr lang="pt-BR" sz="2400" spc="-40" dirty="0">
                <a:solidFill>
                  <a:schemeClr val="tx1"/>
                </a:solidFill>
              </a:rPr>
              <a:t>Especificar os procedimentos para a consulta inicial </a:t>
            </a:r>
            <a:br>
              <a:rPr lang="pt-BR" sz="2400" spc="-40" dirty="0">
                <a:solidFill>
                  <a:schemeClr val="tx1"/>
                </a:solidFill>
              </a:rPr>
            </a:br>
            <a:r>
              <a:rPr lang="pt-BR" sz="2400" spc="-40" dirty="0">
                <a:solidFill>
                  <a:schemeClr val="tx1"/>
                </a:solidFill>
              </a:rPr>
              <a:t>da </a:t>
            </a:r>
            <a:r>
              <a:rPr lang="pt-BR" sz="2400" spc="-40" dirty="0" err="1">
                <a:solidFill>
                  <a:schemeClr val="tx1"/>
                </a:solidFill>
              </a:rPr>
              <a:t>PrEP.</a:t>
            </a:r>
            <a:endParaRPr lang="pt-BR" sz="2400" spc="-40" dirty="0">
              <a:solidFill>
                <a:schemeClr val="tx1"/>
              </a:solidFill>
            </a:endParaRPr>
          </a:p>
          <a:p>
            <a:pPr marL="365760" lvl="1" indent="-365760">
              <a:lnSpc>
                <a:spcPts val="2600"/>
              </a:lnSpc>
              <a:spcBef>
                <a:spcPts val="1800"/>
              </a:spcBef>
              <a:spcAft>
                <a:spcPts val="600"/>
              </a:spcAft>
              <a:buFont typeface="Arial" panose="020B0604020202020204" pitchFamily="34" charset="0"/>
              <a:buChar char="•"/>
            </a:pPr>
            <a:r>
              <a:rPr lang="pt-BR" sz="2400" spc="-40" dirty="0">
                <a:solidFill>
                  <a:schemeClr val="tx1"/>
                </a:solidFill>
              </a:rPr>
              <a:t>Demonstrar conhecimento das diretrizes nacionais para </a:t>
            </a:r>
            <a:r>
              <a:rPr lang="pt-BR" sz="2400" spc="-40" dirty="0" smtClean="0">
                <a:solidFill>
                  <a:schemeClr val="tx1"/>
                </a:solidFill>
              </a:rPr>
              <a:t>Centros de </a:t>
            </a:r>
            <a:r>
              <a:rPr lang="pt-BR" sz="2400" spc="-40" dirty="0" err="1" smtClean="0">
                <a:solidFill>
                  <a:schemeClr val="tx1"/>
                </a:solidFill>
              </a:rPr>
              <a:t>Testagem</a:t>
            </a:r>
            <a:r>
              <a:rPr lang="pt-BR" sz="2400" spc="-40" dirty="0" smtClean="0">
                <a:solidFill>
                  <a:schemeClr val="tx1"/>
                </a:solidFill>
              </a:rPr>
              <a:t> e Aconselhamento (CTA) e </a:t>
            </a:r>
            <a:r>
              <a:rPr lang="pt-BR" sz="2400" spc="-40" dirty="0">
                <a:solidFill>
                  <a:schemeClr val="tx1"/>
                </a:solidFill>
              </a:rPr>
              <a:t>algoritmos locais para teste de HIV.</a:t>
            </a:r>
          </a:p>
          <a:p>
            <a:pPr marL="365760" lvl="1" indent="-365760">
              <a:lnSpc>
                <a:spcPts val="2600"/>
              </a:lnSpc>
              <a:spcBef>
                <a:spcPts val="1800"/>
              </a:spcBef>
              <a:spcAft>
                <a:spcPts val="600"/>
              </a:spcAft>
              <a:buFont typeface="Arial" panose="020B0604020202020204" pitchFamily="34" charset="0"/>
              <a:buChar char="•"/>
            </a:pPr>
            <a:r>
              <a:rPr lang="pt-BR" sz="2400" spc="-40" dirty="0">
                <a:solidFill>
                  <a:schemeClr val="tx1"/>
                </a:solidFill>
              </a:rPr>
              <a:t>Descrever os fundamentos e o conteúdo para um breve aconselhamento durante a consulta inicial da </a:t>
            </a:r>
            <a:r>
              <a:rPr lang="pt-BR" sz="2400" spc="-40" dirty="0" err="1">
                <a:solidFill>
                  <a:schemeClr val="tx1"/>
                </a:solidFill>
              </a:rPr>
              <a:t>PrEP.</a:t>
            </a:r>
            <a:endParaRPr lang="pt-BR" sz="2400" spc="-40" dirty="0">
              <a:solidFill>
                <a:schemeClr val="tx1"/>
              </a:solidFill>
            </a:endParaRPr>
          </a:p>
          <a:p>
            <a:pPr marL="365760" lvl="1" indent="-365760">
              <a:lnSpc>
                <a:spcPts val="2600"/>
              </a:lnSpc>
              <a:spcBef>
                <a:spcPts val="1800"/>
              </a:spcBef>
              <a:spcAft>
                <a:spcPts val="600"/>
              </a:spcAft>
              <a:buFont typeface="Arial" panose="020B0604020202020204" pitchFamily="34" charset="0"/>
              <a:buChar char="•"/>
            </a:pPr>
            <a:r>
              <a:rPr lang="pt-BR" sz="2400" spc="-40" dirty="0">
                <a:solidFill>
                  <a:schemeClr val="tx1"/>
                </a:solidFill>
              </a:rPr>
              <a:t>Seguir o processo Aconselhamento Integrado </a:t>
            </a:r>
            <a:r>
              <a:rPr lang="pt-BR" sz="2400" spc="-40" dirty="0" smtClean="0">
                <a:solidFill>
                  <a:schemeClr val="tx1"/>
                </a:solidFill>
              </a:rPr>
              <a:t>para o Próximo </a:t>
            </a:r>
            <a:r>
              <a:rPr lang="pt-BR" sz="2400" spc="-40" dirty="0">
                <a:solidFill>
                  <a:schemeClr val="tx1"/>
                </a:solidFill>
              </a:rPr>
              <a:t>Passo </a:t>
            </a:r>
            <a:r>
              <a:rPr lang="pt-BR" sz="2400" spc="-40" dirty="0" smtClean="0">
                <a:solidFill>
                  <a:schemeClr val="tx1"/>
                </a:solidFill>
              </a:rPr>
              <a:t>para </a:t>
            </a:r>
            <a:r>
              <a:rPr lang="pt-BR" sz="2400" spc="-40" dirty="0">
                <a:solidFill>
                  <a:schemeClr val="tx1"/>
                </a:solidFill>
              </a:rPr>
              <a:t>aconselhar os clientes sobre saúde sexual e adesão </a:t>
            </a:r>
            <a:r>
              <a:rPr lang="pt-BR" sz="2400" spc="-40" dirty="0" smtClean="0">
                <a:solidFill>
                  <a:schemeClr val="tx1"/>
                </a:solidFill>
              </a:rPr>
              <a:t>à </a:t>
            </a:r>
            <a:r>
              <a:rPr lang="pt-BR" sz="2400" spc="-40" dirty="0">
                <a:solidFill>
                  <a:schemeClr val="tx1"/>
                </a:solidFill>
              </a:rPr>
              <a:t>PrEP.</a:t>
            </a: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96</a:t>
            </a:fld>
            <a:endParaRPr lang="pt-BR" dirty="0"/>
          </a:p>
        </p:txBody>
      </p:sp>
      <p:pic>
        <p:nvPicPr>
          <p:cNvPr id="6" name="Picture 5" descr="checklist.png"/>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7177050" y="1490447"/>
            <a:ext cx="1892808" cy="1895856"/>
          </a:xfrm>
          <a:prstGeom prst="rect">
            <a:avLst/>
          </a:prstGeom>
        </p:spPr>
      </p:pic>
    </p:spTree>
    <p:extLst>
      <p:ext uri="{BB962C8B-B14F-4D97-AF65-F5344CB8AC3E}">
        <p14:creationId xmlns:p14="http://schemas.microsoft.com/office/powerpoint/2010/main" val="67201808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54129"/>
            <a:ext cx="8229600" cy="858838"/>
          </a:xfrm>
        </p:spPr>
        <p:txBody>
          <a:bodyPr>
            <a:noAutofit/>
          </a:bodyPr>
          <a:lstStyle/>
          <a:p>
            <a:r>
              <a:rPr lang="pt-BR" sz="4000" dirty="0"/>
              <a:t>Objetivos de Aprendizado do Módulo 3 </a:t>
            </a:r>
            <a:r>
              <a:rPr sz="3600" dirty="0"/>
              <a:t/>
            </a:r>
            <a:br>
              <a:rPr sz="3600" dirty="0"/>
            </a:br>
            <a:r>
              <a:rPr lang="pt-BR" sz="2000" b="0" i="1" spc="-50" dirty="0">
                <a:latin typeface="Garamond" panose="02020404030301010803" pitchFamily="18" charset="0"/>
              </a:rPr>
              <a:t>(continuação)</a:t>
            </a:r>
            <a:endParaRPr lang="pt-BR" sz="2000" b="0" i="1" dirty="0">
              <a:latin typeface="Garamond" panose="02020404030301010803" pitchFamily="18" charset="0"/>
              <a:cs typeface="Arial Narrow"/>
            </a:endParaRPr>
          </a:p>
        </p:txBody>
      </p:sp>
      <p:sp>
        <p:nvSpPr>
          <p:cNvPr id="7" name="Content Placeholder 6"/>
          <p:cNvSpPr>
            <a:spLocks noGrp="1"/>
          </p:cNvSpPr>
          <p:nvPr>
            <p:ph sz="quarter" idx="10"/>
          </p:nvPr>
        </p:nvSpPr>
        <p:spPr>
          <a:xfrm>
            <a:off x="457200" y="1624570"/>
            <a:ext cx="8229600" cy="5133975"/>
          </a:xfrm>
        </p:spPr>
        <p:txBody>
          <a:bodyPr>
            <a:noAutofit/>
          </a:bodyPr>
          <a:lstStyle/>
          <a:p>
            <a:pPr marL="365760" lvl="1" indent="-365760">
              <a:lnSpc>
                <a:spcPts val="2600"/>
              </a:lnSpc>
              <a:spcBef>
                <a:spcPts val="1800"/>
              </a:spcBef>
              <a:spcAft>
                <a:spcPts val="600"/>
              </a:spcAft>
              <a:buFont typeface="Arial" panose="020B0604020202020204" pitchFamily="34" charset="0"/>
              <a:buChar char="•"/>
            </a:pPr>
            <a:r>
              <a:rPr lang="pt-BR" sz="2400" spc="-40" dirty="0">
                <a:solidFill>
                  <a:schemeClr val="tx1"/>
                </a:solidFill>
              </a:rPr>
              <a:t>Especificar os procedimentos sugeridos para o acompanhamento das consultas da </a:t>
            </a:r>
            <a:r>
              <a:rPr lang="pt-BR" sz="2400" spc="-40" dirty="0" err="1">
                <a:solidFill>
                  <a:schemeClr val="tx1"/>
                </a:solidFill>
              </a:rPr>
              <a:t>PrEP.</a:t>
            </a:r>
            <a:endParaRPr lang="pt-BR" sz="2400" spc="-40" dirty="0">
              <a:solidFill>
                <a:schemeClr val="tx1"/>
              </a:solidFill>
            </a:endParaRPr>
          </a:p>
          <a:p>
            <a:pPr marL="365760" lvl="1" indent="-365760">
              <a:lnSpc>
                <a:spcPts val="2600"/>
              </a:lnSpc>
              <a:spcBef>
                <a:spcPts val="1800"/>
              </a:spcBef>
              <a:spcAft>
                <a:spcPts val="600"/>
              </a:spcAft>
              <a:buFont typeface="Arial" panose="020B0604020202020204" pitchFamily="34" charset="0"/>
              <a:buChar char="•"/>
            </a:pPr>
            <a:r>
              <a:rPr lang="pt-BR" sz="2400" spc="-40" dirty="0">
                <a:solidFill>
                  <a:schemeClr val="tx1"/>
                </a:solidFill>
              </a:rPr>
              <a:t>Descrever os fundamentos e o conteúdo para aconselhamento de acompanhamento a cada consulta.</a:t>
            </a:r>
          </a:p>
          <a:p>
            <a:pPr marL="365760" lvl="1" indent="-365760">
              <a:lnSpc>
                <a:spcPts val="2600"/>
              </a:lnSpc>
              <a:spcBef>
                <a:spcPts val="1800"/>
              </a:spcBef>
              <a:spcAft>
                <a:spcPts val="600"/>
              </a:spcAft>
              <a:buFont typeface="Arial" panose="020B0604020202020204" pitchFamily="34" charset="0"/>
              <a:buChar char="•"/>
            </a:pPr>
            <a:r>
              <a:rPr lang="pt-BR" sz="2400" spc="-40" dirty="0">
                <a:solidFill>
                  <a:schemeClr val="tx1"/>
                </a:solidFill>
              </a:rPr>
              <a:t>Citar os desafios típicos que as instalações e os provedores podem enfrentar ao implementar a PrEP e as estratégias para abordar esses desafios.</a:t>
            </a:r>
          </a:p>
        </p:txBody>
      </p:sp>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97</a:t>
            </a:fld>
            <a:endParaRPr lang="pt-BR" dirty="0"/>
          </a:p>
        </p:txBody>
      </p:sp>
    </p:spTree>
    <p:extLst>
      <p:ext uri="{BB962C8B-B14F-4D97-AF65-F5344CB8AC3E}">
        <p14:creationId xmlns:p14="http://schemas.microsoft.com/office/powerpoint/2010/main" val="22940048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7560"/>
            <a:ext cx="9144000" cy="858838"/>
          </a:xfrm>
        </p:spPr>
        <p:txBody>
          <a:bodyPr>
            <a:noAutofit/>
          </a:bodyPr>
          <a:lstStyle/>
          <a:p>
            <a:pPr>
              <a:lnSpc>
                <a:spcPts val="4800"/>
              </a:lnSpc>
            </a:pPr>
            <a:r>
              <a:rPr lang="pt-BR" sz="4000" dirty="0"/>
              <a:t>Consulta inicial da PrEP: </a:t>
            </a:r>
            <a:br>
              <a:rPr lang="pt-BR" sz="4000" dirty="0"/>
            </a:br>
            <a:r>
              <a:rPr lang="pt-BR" sz="4000" dirty="0"/>
              <a:t>Procedimentos sugeridos</a:t>
            </a:r>
          </a:p>
        </p:txBody>
      </p:sp>
      <p:graphicFrame>
        <p:nvGraphicFramePr>
          <p:cNvPr id="8" name="Table 7"/>
          <p:cNvGraphicFramePr>
            <a:graphicFrameLocks noGrp="1"/>
          </p:cNvGraphicFramePr>
          <p:nvPr>
            <p:extLst>
              <p:ext uri="{D42A27DB-BD31-4B8C-83A1-F6EECF244321}">
                <p14:modId xmlns:p14="http://schemas.microsoft.com/office/powerpoint/2010/main" val="2389894390"/>
              </p:ext>
            </p:extLst>
          </p:nvPr>
        </p:nvGraphicFramePr>
        <p:xfrm>
          <a:off x="389445" y="1332021"/>
          <a:ext cx="8533492" cy="5404812"/>
        </p:xfrm>
        <a:graphic>
          <a:graphicData uri="http://schemas.openxmlformats.org/drawingml/2006/table">
            <a:tbl>
              <a:tblPr firstRow="1" bandRow="1">
                <a:tableStyleId>{5C22544A-7EE6-4342-B048-85BDC9FD1C3A}</a:tableStyleId>
              </a:tblPr>
              <a:tblGrid>
                <a:gridCol w="2358856">
                  <a:extLst>
                    <a:ext uri="{9D8B030D-6E8A-4147-A177-3AD203B41FA5}">
                      <a16:colId xmlns:a16="http://schemas.microsoft.com/office/drawing/2014/main" xmlns="" val="20000"/>
                    </a:ext>
                  </a:extLst>
                </a:gridCol>
                <a:gridCol w="6174636">
                  <a:extLst>
                    <a:ext uri="{9D8B030D-6E8A-4147-A177-3AD203B41FA5}">
                      <a16:colId xmlns:a16="http://schemas.microsoft.com/office/drawing/2014/main" xmlns="" val="20001"/>
                    </a:ext>
                  </a:extLst>
                </a:gridCol>
              </a:tblGrid>
              <a:tr h="350565">
                <a:tc>
                  <a:txBody>
                    <a:bodyPr/>
                    <a:lstStyle/>
                    <a:p>
                      <a:pPr algn="ctr"/>
                      <a:r>
                        <a:rPr lang="pt-BR" sz="1500" dirty="0">
                          <a:solidFill>
                            <a:schemeClr val="tx1"/>
                          </a:solidFill>
                          <a:latin typeface="+mj-lt"/>
                        </a:rPr>
                        <a:t>Investigação</a:t>
                      </a:r>
                    </a:p>
                  </a:txBody>
                  <a:tcPr anchor="ctr">
                    <a:lnR w="12700" cap="flat" cmpd="sng" algn="ctr">
                      <a:solidFill>
                        <a:schemeClr val="bg1"/>
                      </a:solidFill>
                      <a:prstDash val="solid"/>
                      <a:round/>
                      <a:headEnd type="none" w="med" len="med"/>
                      <a:tailEnd type="none" w="med" len="med"/>
                    </a:lnR>
                    <a:solidFill>
                      <a:srgbClr val="94D600"/>
                    </a:solidFill>
                  </a:tcPr>
                </a:tc>
                <a:tc>
                  <a:txBody>
                    <a:bodyPr/>
                    <a:lstStyle/>
                    <a:p>
                      <a:pPr algn="ctr"/>
                      <a:r>
                        <a:rPr lang="pt-BR" sz="1500" dirty="0">
                          <a:solidFill>
                            <a:schemeClr val="tx1"/>
                          </a:solidFill>
                          <a:latin typeface="+mj-lt"/>
                        </a:rPr>
                        <a:t>Fundamentos</a:t>
                      </a:r>
                    </a:p>
                  </a:txBody>
                  <a:tcPr anchor="ctr">
                    <a:lnL w="12700" cap="flat" cmpd="sng" algn="ctr">
                      <a:solidFill>
                        <a:schemeClr val="bg1"/>
                      </a:solidFill>
                      <a:prstDash val="solid"/>
                      <a:round/>
                      <a:headEnd type="none" w="med" len="med"/>
                      <a:tailEnd type="none" w="med" len="med"/>
                    </a:lnL>
                    <a:solidFill>
                      <a:srgbClr val="94D600"/>
                    </a:solidFill>
                  </a:tcPr>
                </a:tc>
                <a:extLst>
                  <a:ext uri="{0D108BD9-81ED-4DB2-BD59-A6C34878D82A}">
                    <a16:rowId xmlns:a16="http://schemas.microsoft.com/office/drawing/2014/main" xmlns="" val="10000"/>
                  </a:ext>
                </a:extLst>
              </a:tr>
              <a:tr h="627432">
                <a:tc>
                  <a:txBody>
                    <a:bodyPr/>
                    <a:lstStyle/>
                    <a:p>
                      <a:pPr algn="l">
                        <a:lnSpc>
                          <a:spcPts val="2000"/>
                        </a:lnSpc>
                        <a:spcBef>
                          <a:spcPts val="0"/>
                        </a:spcBef>
                        <a:spcAft>
                          <a:spcPts val="0"/>
                        </a:spcAft>
                      </a:pPr>
                      <a:r>
                        <a:rPr lang="pt-BR" sz="1500" spc="-50" dirty="0">
                          <a:solidFill>
                            <a:schemeClr val="tx1"/>
                          </a:solidFill>
                          <a:latin typeface="Garamond"/>
                        </a:rPr>
                        <a:t>Teste de HIV usando o </a:t>
                      </a:r>
                      <a:r>
                        <a:rPr lang="pt-BR" sz="1500" strike="noStrike" spc="-50" dirty="0">
                          <a:solidFill>
                            <a:schemeClr val="tx1"/>
                          </a:solidFill>
                          <a:latin typeface="Garamond"/>
                        </a:rPr>
                        <a:t>algoritmo nacional de </a:t>
                      </a:r>
                      <a:br>
                        <a:rPr lang="pt-BR" sz="1500" strike="noStrike" spc="-50" dirty="0">
                          <a:solidFill>
                            <a:schemeClr val="tx1"/>
                          </a:solidFill>
                          <a:latin typeface="Garamond"/>
                        </a:rPr>
                      </a:br>
                      <a:r>
                        <a:rPr lang="pt-BR" sz="1500" strike="noStrike" spc="-50" dirty="0">
                          <a:solidFill>
                            <a:schemeClr val="tx1"/>
                          </a:solidFill>
                          <a:latin typeface="Garamond"/>
                        </a:rPr>
                        <a:t>diretrizes</a:t>
                      </a:r>
                      <a:r>
                        <a:rPr lang="pt-BR" sz="1500" spc="-50" dirty="0">
                          <a:solidFill>
                            <a:schemeClr val="tx1"/>
                          </a:solidFill>
                          <a:latin typeface="Garamond"/>
                        </a:rPr>
                        <a:t> HTS</a:t>
                      </a:r>
                    </a:p>
                  </a:txBody>
                  <a:tcPr marL="73152" marR="73152"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F3FFD9"/>
                    </a:solidFill>
                  </a:tcPr>
                </a:tc>
                <a:tc>
                  <a:txBody>
                    <a:bodyPr/>
                    <a:lstStyle/>
                    <a:p>
                      <a:pPr marL="285750" indent="-285750">
                        <a:lnSpc>
                          <a:spcPts val="2000"/>
                        </a:lnSpc>
                        <a:spcBef>
                          <a:spcPts val="0"/>
                        </a:spcBef>
                        <a:spcAft>
                          <a:spcPts val="0"/>
                        </a:spcAft>
                        <a:buFont typeface="Arial"/>
                        <a:buChar char="•"/>
                      </a:pPr>
                      <a:r>
                        <a:rPr lang="pt-BR" sz="1500" spc="-50" dirty="0">
                          <a:solidFill>
                            <a:schemeClr val="tx1"/>
                          </a:solidFill>
                          <a:latin typeface="Garamond"/>
                        </a:rPr>
                        <a:t>Avaliação do status da infecção pelo HIV.</a:t>
                      </a:r>
                    </a:p>
                  </a:txBody>
                  <a:tcPr marL="73152" marR="73152" marT="0" marB="0">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rgbClr val="F3FFD9"/>
                    </a:solidFill>
                  </a:tcPr>
                </a:tc>
                <a:extLst>
                  <a:ext uri="{0D108BD9-81ED-4DB2-BD59-A6C34878D82A}">
                    <a16:rowId xmlns:a16="http://schemas.microsoft.com/office/drawing/2014/main" xmlns="" val="10001"/>
                  </a:ext>
                </a:extLst>
              </a:tr>
              <a:tr h="627432">
                <a:tc>
                  <a:txBody>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pt-BR" sz="1500" strike="noStrike" spc="-50" baseline="0" dirty="0">
                          <a:solidFill>
                            <a:schemeClr val="tx1"/>
                          </a:solidFill>
                          <a:latin typeface="Garamond"/>
                        </a:rPr>
                        <a:t>Checklist de sintomas de infecção aguda pelo HIV</a:t>
                      </a:r>
                      <a:endParaRPr lang="pt-BR" sz="1500" strike="noStrike" spc="-50" dirty="0">
                        <a:solidFill>
                          <a:schemeClr val="tx1"/>
                        </a:solidFill>
                        <a:latin typeface="Garamond"/>
                        <a:cs typeface="Garamond"/>
                      </a:endParaRPr>
                    </a:p>
                  </a:txBody>
                  <a:tcPr marL="73152" marR="73152"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3FFD9"/>
                    </a:solidFill>
                  </a:tcPr>
                </a:tc>
                <a:tc>
                  <a:txBody>
                    <a:bodyPr/>
                    <a:lstStyle/>
                    <a:p>
                      <a:pPr marL="285750" marR="0" lvl="0" indent="-28575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lang="pt-BR" sz="1500" strike="noStrike" spc="-50" baseline="0" dirty="0">
                          <a:solidFill>
                            <a:schemeClr val="tx1"/>
                          </a:solidFill>
                          <a:latin typeface="Garamond"/>
                        </a:rPr>
                        <a:t>Para avaliar a IAH.</a:t>
                      </a:r>
                      <a:endParaRPr lang="pt-BR" sz="1500" strike="noStrike" spc="-50" dirty="0">
                        <a:solidFill>
                          <a:schemeClr val="tx1"/>
                        </a:solidFill>
                        <a:latin typeface="Garamond"/>
                        <a:cs typeface="Garamond"/>
                      </a:endParaRPr>
                    </a:p>
                  </a:txBody>
                  <a:tcPr marL="73152" marR="73152" marT="0" marB="0">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3FFD9"/>
                    </a:solidFill>
                  </a:tcPr>
                </a:tc>
                <a:extLst>
                  <a:ext uri="{0D108BD9-81ED-4DB2-BD59-A6C34878D82A}">
                    <a16:rowId xmlns:a16="http://schemas.microsoft.com/office/drawing/2014/main" xmlns="" val="1241645174"/>
                  </a:ext>
                </a:extLst>
              </a:tr>
              <a:tr h="361852">
                <a:tc>
                  <a:txBody>
                    <a:bodyPr/>
                    <a:lstStyle/>
                    <a:p>
                      <a:pPr algn="l">
                        <a:lnSpc>
                          <a:spcPts val="2000"/>
                        </a:lnSpc>
                        <a:spcBef>
                          <a:spcPts val="0"/>
                        </a:spcBef>
                        <a:spcAft>
                          <a:spcPts val="0"/>
                        </a:spcAft>
                      </a:pPr>
                      <a:r>
                        <a:rPr lang="pt-BR" sz="1500" spc="-50" dirty="0">
                          <a:solidFill>
                            <a:schemeClr val="tx1"/>
                          </a:solidFill>
                          <a:latin typeface="Garamond"/>
                        </a:rPr>
                        <a:t>Creatinina sérica</a:t>
                      </a:r>
                      <a:endParaRPr lang="pt-BR" sz="1500" b="1" spc="-50" dirty="0">
                        <a:solidFill>
                          <a:schemeClr val="tx1"/>
                        </a:solidFill>
                        <a:latin typeface="Garamond"/>
                        <a:cs typeface="Garamond"/>
                      </a:endParaRPr>
                    </a:p>
                  </a:txBody>
                  <a:tcPr marL="73152" marR="73152"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3FFD9"/>
                    </a:solidFill>
                  </a:tcPr>
                </a:tc>
                <a:tc>
                  <a:txBody>
                    <a:bodyPr/>
                    <a:lstStyle/>
                    <a:p>
                      <a:pPr marL="285750" indent="-285750">
                        <a:lnSpc>
                          <a:spcPts val="2000"/>
                        </a:lnSpc>
                        <a:spcBef>
                          <a:spcPts val="0"/>
                        </a:spcBef>
                        <a:spcAft>
                          <a:spcPts val="0"/>
                        </a:spcAft>
                        <a:buFont typeface="Arial"/>
                        <a:buChar char="•"/>
                      </a:pPr>
                      <a:r>
                        <a:rPr lang="pt-BR" sz="1500" spc="-50" dirty="0">
                          <a:solidFill>
                            <a:schemeClr val="tx1"/>
                          </a:solidFill>
                          <a:latin typeface="Garamond"/>
                        </a:rPr>
                        <a:t>Para identificar insuficiência renal preexistente.</a:t>
                      </a:r>
                      <a:endParaRPr lang="pt-BR" sz="1500" spc="-50" dirty="0">
                        <a:solidFill>
                          <a:schemeClr val="tx1"/>
                        </a:solidFill>
                        <a:latin typeface="Garamond"/>
                        <a:cs typeface="Garamond"/>
                      </a:endParaRPr>
                    </a:p>
                  </a:txBody>
                  <a:tcPr marL="73152" marR="73152"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3FFD9"/>
                    </a:solidFill>
                  </a:tcPr>
                </a:tc>
                <a:extLst>
                  <a:ext uri="{0D108BD9-81ED-4DB2-BD59-A6C34878D82A}">
                    <a16:rowId xmlns:a16="http://schemas.microsoft.com/office/drawing/2014/main" xmlns="" val="10002"/>
                  </a:ext>
                </a:extLst>
              </a:tr>
              <a:tr h="627432">
                <a:tc>
                  <a:txBody>
                    <a:bodyPr/>
                    <a:lstStyle/>
                    <a:p>
                      <a:pPr algn="l">
                        <a:lnSpc>
                          <a:spcPts val="2000"/>
                        </a:lnSpc>
                        <a:spcBef>
                          <a:spcPts val="0"/>
                        </a:spcBef>
                        <a:spcAft>
                          <a:spcPts val="0"/>
                        </a:spcAft>
                      </a:pPr>
                      <a:r>
                        <a:rPr lang="pt-BR" sz="1500" spc="-50" dirty="0">
                          <a:solidFill>
                            <a:schemeClr val="tx1"/>
                          </a:solidFill>
                          <a:latin typeface="Garamond"/>
                        </a:rPr>
                        <a:t>Antígeno de superfície da hepatite B (HBsAg)</a:t>
                      </a:r>
                      <a:endParaRPr lang="pt-BR" sz="1500" spc="-50" dirty="0">
                        <a:solidFill>
                          <a:schemeClr val="tx1"/>
                        </a:solidFill>
                        <a:latin typeface="Garamond"/>
                        <a:cs typeface="Garamond"/>
                      </a:endParaRPr>
                    </a:p>
                  </a:txBody>
                  <a:tcPr marL="73152" marR="73152"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3FFD9"/>
                    </a:solidFill>
                  </a:tcPr>
                </a:tc>
                <a:tc>
                  <a:txBody>
                    <a:bodyPr/>
                    <a:lstStyle/>
                    <a:p>
                      <a:pPr marL="285750" indent="-285750" algn="l">
                        <a:lnSpc>
                          <a:spcPts val="2000"/>
                        </a:lnSpc>
                        <a:spcBef>
                          <a:spcPts val="0"/>
                        </a:spcBef>
                        <a:spcAft>
                          <a:spcPts val="0"/>
                        </a:spcAft>
                        <a:buFont typeface="Arial"/>
                        <a:buChar char="•"/>
                      </a:pPr>
                      <a:r>
                        <a:rPr lang="pt-BR" sz="1500" spc="-50" dirty="0">
                          <a:solidFill>
                            <a:schemeClr val="tx1"/>
                          </a:solidFill>
                          <a:latin typeface="Garamond"/>
                        </a:rPr>
                        <a:t>Para identificar infecção por hepatite B (HBV) não diagnosticada.</a:t>
                      </a:r>
                    </a:p>
                    <a:p>
                      <a:pPr marL="285750" indent="-285750" algn="l">
                        <a:lnSpc>
                          <a:spcPts val="2000"/>
                        </a:lnSpc>
                        <a:spcBef>
                          <a:spcPts val="0"/>
                        </a:spcBef>
                        <a:spcAft>
                          <a:spcPts val="0"/>
                        </a:spcAft>
                        <a:buFont typeface="Arial"/>
                        <a:buChar char="•"/>
                      </a:pPr>
                      <a:r>
                        <a:rPr lang="pt-BR" sz="1500" spc="-50" dirty="0">
                          <a:solidFill>
                            <a:schemeClr val="tx1"/>
                          </a:solidFill>
                          <a:latin typeface="Garamond"/>
                        </a:rPr>
                        <a:t>Para identificar pessoas elegíveis para vacinação HBV.</a:t>
                      </a:r>
                      <a:endParaRPr lang="pt-BR" sz="1500" spc="-50" dirty="0">
                        <a:solidFill>
                          <a:schemeClr val="tx1"/>
                        </a:solidFill>
                        <a:latin typeface="Garamond"/>
                        <a:cs typeface="Garamond"/>
                      </a:endParaRPr>
                    </a:p>
                  </a:txBody>
                  <a:tcPr marL="73152" marR="73152"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3FFD9"/>
                    </a:solidFill>
                  </a:tcPr>
                </a:tc>
                <a:extLst>
                  <a:ext uri="{0D108BD9-81ED-4DB2-BD59-A6C34878D82A}">
                    <a16:rowId xmlns:a16="http://schemas.microsoft.com/office/drawing/2014/main" xmlns="" val="10003"/>
                  </a:ext>
                </a:extLst>
              </a:tr>
              <a:tr h="361852">
                <a:tc>
                  <a:txBody>
                    <a:bodyPr/>
                    <a:lstStyle/>
                    <a:p>
                      <a:pPr algn="l">
                        <a:lnSpc>
                          <a:spcPts val="2000"/>
                        </a:lnSpc>
                        <a:spcBef>
                          <a:spcPts val="0"/>
                        </a:spcBef>
                        <a:spcAft>
                          <a:spcPts val="0"/>
                        </a:spcAft>
                      </a:pPr>
                      <a:r>
                        <a:rPr lang="pt-BR" sz="1500" spc="-50" dirty="0">
                          <a:solidFill>
                            <a:schemeClr val="tx1"/>
                          </a:solidFill>
                          <a:latin typeface="Garamond"/>
                        </a:rPr>
                        <a:t>RPR</a:t>
                      </a:r>
                      <a:endParaRPr lang="pt-BR" sz="1500" b="1" spc="-50" dirty="0">
                        <a:solidFill>
                          <a:schemeClr val="tx1"/>
                        </a:solidFill>
                        <a:latin typeface="Garamond"/>
                        <a:cs typeface="Garamond"/>
                      </a:endParaRPr>
                    </a:p>
                  </a:txBody>
                  <a:tcPr marL="73152" marR="73152"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3FFD9"/>
                    </a:solidFill>
                  </a:tcPr>
                </a:tc>
                <a:tc>
                  <a:txBody>
                    <a:bodyPr/>
                    <a:lstStyle/>
                    <a:p>
                      <a:pPr marL="285750" indent="-285750">
                        <a:lnSpc>
                          <a:spcPts val="2000"/>
                        </a:lnSpc>
                        <a:spcBef>
                          <a:spcPts val="0"/>
                        </a:spcBef>
                        <a:spcAft>
                          <a:spcPts val="0"/>
                        </a:spcAft>
                        <a:buFont typeface="Arial"/>
                        <a:buChar char="•"/>
                      </a:pPr>
                      <a:r>
                        <a:rPr lang="pt-BR" sz="1500" spc="-50" dirty="0">
                          <a:solidFill>
                            <a:schemeClr val="tx1"/>
                          </a:solidFill>
                          <a:latin typeface="Garamond"/>
                        </a:rPr>
                        <a:t>Para diagnosticar e tratar a infecção por sífilis.</a:t>
                      </a:r>
                      <a:endParaRPr lang="pt-BR" sz="1500" spc="-50" dirty="0">
                        <a:solidFill>
                          <a:schemeClr val="tx1"/>
                        </a:solidFill>
                        <a:latin typeface="Garamond"/>
                        <a:cs typeface="Garamond"/>
                      </a:endParaRPr>
                    </a:p>
                  </a:txBody>
                  <a:tcPr marL="73152" marR="73152"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3FFD9"/>
                    </a:solidFill>
                  </a:tcPr>
                </a:tc>
                <a:extLst>
                  <a:ext uri="{0D108BD9-81ED-4DB2-BD59-A6C34878D82A}">
                    <a16:rowId xmlns:a16="http://schemas.microsoft.com/office/drawing/2014/main" xmlns="" val="10004"/>
                  </a:ext>
                </a:extLst>
              </a:tr>
              <a:tr h="531824">
                <a:tc>
                  <a:txBody>
                    <a:bodyPr/>
                    <a:lstStyle/>
                    <a:p>
                      <a:pPr algn="l">
                        <a:lnSpc>
                          <a:spcPts val="2000"/>
                        </a:lnSpc>
                        <a:spcBef>
                          <a:spcPts val="0"/>
                        </a:spcBef>
                        <a:spcAft>
                          <a:spcPts val="0"/>
                        </a:spcAft>
                      </a:pPr>
                      <a:r>
                        <a:rPr lang="pt-BR" sz="1500" spc="-50" dirty="0">
                          <a:solidFill>
                            <a:schemeClr val="tx1"/>
                          </a:solidFill>
                          <a:latin typeface="Garamond"/>
                        </a:rPr>
                        <a:t>Triagem de </a:t>
                      </a:r>
                      <a:r>
                        <a:rPr lang="pt-BR" sz="1500" spc="-50" dirty="0" smtClean="0">
                          <a:solidFill>
                            <a:schemeClr val="tx1"/>
                          </a:solidFill>
                          <a:latin typeface="Garamond"/>
                        </a:rPr>
                        <a:t>ISTs</a:t>
                      </a:r>
                      <a:endParaRPr lang="pt-BR" sz="1500" b="1" spc="-50" dirty="0">
                        <a:solidFill>
                          <a:schemeClr val="tx1"/>
                        </a:solidFill>
                        <a:latin typeface="Garamond"/>
                        <a:cs typeface="Garamond"/>
                      </a:endParaRPr>
                    </a:p>
                  </a:txBody>
                  <a:tcPr marL="73152" marR="73152">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3FFD9"/>
                    </a:solidFill>
                  </a:tcPr>
                </a:tc>
                <a:tc>
                  <a:txBody>
                    <a:bodyPr/>
                    <a:lstStyle/>
                    <a:p>
                      <a:pPr marL="285750" indent="-285750">
                        <a:lnSpc>
                          <a:spcPts val="2000"/>
                        </a:lnSpc>
                        <a:spcBef>
                          <a:spcPts val="0"/>
                        </a:spcBef>
                        <a:spcAft>
                          <a:spcPts val="0"/>
                        </a:spcAft>
                        <a:buFont typeface="Arial"/>
                        <a:buChar char="•"/>
                      </a:pPr>
                      <a:r>
                        <a:rPr lang="pt-BR" sz="1500" spc="-50" dirty="0">
                          <a:solidFill>
                            <a:schemeClr val="tx1"/>
                          </a:solidFill>
                          <a:latin typeface="Garamond"/>
                        </a:rPr>
                        <a:t>Para diagnosticar e tratar </a:t>
                      </a:r>
                      <a:r>
                        <a:rPr lang="pt-BR" sz="1500" spc="-50" baseline="0" dirty="0">
                          <a:solidFill>
                            <a:srgbClr val="FF0000"/>
                          </a:solidFill>
                          <a:latin typeface="Garamond"/>
                        </a:rPr>
                        <a:t> </a:t>
                      </a:r>
                      <a:r>
                        <a:rPr lang="pt-BR" sz="1500" spc="-50" baseline="0" dirty="0" smtClean="0">
                          <a:solidFill>
                            <a:schemeClr val="tx1"/>
                          </a:solidFill>
                          <a:latin typeface="Garamond"/>
                        </a:rPr>
                        <a:t>I</a:t>
                      </a:r>
                      <a:r>
                        <a:rPr lang="pt-BR" sz="1500" spc="-50" dirty="0" smtClean="0">
                          <a:solidFill>
                            <a:schemeClr val="tx1"/>
                          </a:solidFill>
                          <a:latin typeface="Garamond"/>
                        </a:rPr>
                        <a:t>STs</a:t>
                      </a:r>
                      <a:r>
                        <a:rPr lang="pt-BR" sz="1500" spc="-50" dirty="0">
                          <a:solidFill>
                            <a:schemeClr val="tx1"/>
                          </a:solidFill>
                          <a:latin typeface="Garamond"/>
                        </a:rPr>
                        <a:t>.</a:t>
                      </a:r>
                    </a:p>
                    <a:p>
                      <a:pPr marL="285750" indent="-285750">
                        <a:lnSpc>
                          <a:spcPts val="2000"/>
                        </a:lnSpc>
                        <a:spcBef>
                          <a:spcPts val="0"/>
                        </a:spcBef>
                        <a:spcAft>
                          <a:spcPts val="0"/>
                        </a:spcAft>
                        <a:buFont typeface="Arial"/>
                        <a:buChar char="•"/>
                      </a:pPr>
                      <a:r>
                        <a:rPr lang="pt-BR" sz="1500" spc="-50" dirty="0">
                          <a:solidFill>
                            <a:schemeClr val="tx1"/>
                          </a:solidFill>
                          <a:latin typeface="Garamond"/>
                        </a:rPr>
                        <a:t>Teste sindrômico ou diagnóstico </a:t>
                      </a:r>
                      <a:r>
                        <a:rPr lang="pt-BR" sz="1500" spc="-50" dirty="0" smtClean="0">
                          <a:solidFill>
                            <a:schemeClr val="tx1"/>
                          </a:solidFill>
                          <a:latin typeface="Garamond"/>
                        </a:rPr>
                        <a:t>de ISTs</a:t>
                      </a:r>
                      <a:r>
                        <a:rPr lang="pt-BR" sz="1500" spc="-50" dirty="0">
                          <a:solidFill>
                            <a:schemeClr val="tx1"/>
                          </a:solidFill>
                          <a:latin typeface="Garamond"/>
                        </a:rPr>
                        <a:t>, dependendo das diretrizes locais.</a:t>
                      </a:r>
                      <a:endParaRPr lang="pt-BR" sz="1500" spc="-50" dirty="0">
                        <a:solidFill>
                          <a:schemeClr val="tx1"/>
                        </a:solidFill>
                        <a:latin typeface="Garamond"/>
                        <a:cs typeface="Garamond"/>
                      </a:endParaRPr>
                    </a:p>
                  </a:txBody>
                  <a:tcPr marL="73152" marR="73152"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3FFD9"/>
                    </a:solidFill>
                  </a:tcPr>
                </a:tc>
                <a:extLst>
                  <a:ext uri="{0D108BD9-81ED-4DB2-BD59-A6C34878D82A}">
                    <a16:rowId xmlns:a16="http://schemas.microsoft.com/office/drawing/2014/main" xmlns="" val="10005"/>
                  </a:ext>
                </a:extLst>
              </a:tr>
              <a:tr h="361852">
                <a:tc>
                  <a:txBody>
                    <a:bodyPr/>
                    <a:lstStyle/>
                    <a:p>
                      <a:pPr algn="l">
                        <a:lnSpc>
                          <a:spcPts val="2000"/>
                        </a:lnSpc>
                        <a:spcBef>
                          <a:spcPts val="0"/>
                        </a:spcBef>
                        <a:spcAft>
                          <a:spcPts val="0"/>
                        </a:spcAft>
                      </a:pPr>
                      <a:r>
                        <a:rPr lang="pt-BR" sz="1500" spc="-50" dirty="0">
                          <a:solidFill>
                            <a:schemeClr val="tx1"/>
                          </a:solidFill>
                          <a:latin typeface="Garamond"/>
                        </a:rPr>
                        <a:t>Testes de gravidez</a:t>
                      </a:r>
                      <a:endParaRPr lang="pt-BR" sz="1500" b="1" spc="-50" dirty="0">
                        <a:solidFill>
                          <a:schemeClr val="tx1"/>
                        </a:solidFill>
                        <a:latin typeface="Garamond"/>
                        <a:cs typeface="Garamond"/>
                      </a:endParaRPr>
                    </a:p>
                  </a:txBody>
                  <a:tcPr marL="73152" marR="73152"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3FFD9"/>
                    </a:solidFill>
                  </a:tcPr>
                </a:tc>
                <a:tc>
                  <a:txBody>
                    <a:bodyPr/>
                    <a:lstStyle/>
                    <a:p>
                      <a:pPr marL="285750" indent="-285750">
                        <a:lnSpc>
                          <a:spcPts val="2000"/>
                        </a:lnSpc>
                        <a:spcBef>
                          <a:spcPts val="0"/>
                        </a:spcBef>
                        <a:spcAft>
                          <a:spcPts val="0"/>
                        </a:spcAft>
                        <a:buFont typeface="Arial"/>
                        <a:buChar char="•"/>
                      </a:pPr>
                      <a:r>
                        <a:rPr lang="pt-BR" sz="1500" spc="-50" dirty="0">
                          <a:solidFill>
                            <a:schemeClr val="tx1"/>
                          </a:solidFill>
                          <a:latin typeface="Garamond"/>
                        </a:rPr>
                        <a:t>Para verificar gravidez.</a:t>
                      </a:r>
                    </a:p>
                  </a:txBody>
                  <a:tcPr marL="73152" marR="73152"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3FFD9"/>
                    </a:solidFill>
                  </a:tcPr>
                </a:tc>
                <a:extLst>
                  <a:ext uri="{0D108BD9-81ED-4DB2-BD59-A6C34878D82A}">
                    <a16:rowId xmlns:a16="http://schemas.microsoft.com/office/drawing/2014/main" xmlns="" val="10006"/>
                  </a:ext>
                </a:extLst>
              </a:tr>
              <a:tr h="1328563">
                <a:tc>
                  <a:txBody>
                    <a:bodyPr/>
                    <a:lstStyle/>
                    <a:p>
                      <a:pPr algn="l">
                        <a:lnSpc>
                          <a:spcPts val="2000"/>
                        </a:lnSpc>
                        <a:spcBef>
                          <a:spcPts val="0"/>
                        </a:spcBef>
                        <a:spcAft>
                          <a:spcPts val="0"/>
                        </a:spcAft>
                      </a:pPr>
                      <a:r>
                        <a:rPr lang="pt-BR" sz="1500" spc="-50" dirty="0">
                          <a:solidFill>
                            <a:schemeClr val="tx1"/>
                          </a:solidFill>
                          <a:latin typeface="Garamond"/>
                        </a:rPr>
                        <a:t>Aconselhamento breve</a:t>
                      </a:r>
                      <a:endParaRPr lang="pt-BR" sz="1500" b="1" spc="-50" dirty="0">
                        <a:solidFill>
                          <a:schemeClr val="tx1"/>
                        </a:solidFill>
                        <a:latin typeface="Garamond"/>
                        <a:cs typeface="Garamond"/>
                      </a:endParaRPr>
                    </a:p>
                  </a:txBody>
                  <a:tcPr marL="73152" marR="73152">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F3FFD9"/>
                    </a:solidFill>
                  </a:tcPr>
                </a:tc>
                <a:tc>
                  <a:txBody>
                    <a:bodyPr/>
                    <a:lstStyle/>
                    <a:p>
                      <a:pPr marL="285750" indent="-285750">
                        <a:lnSpc>
                          <a:spcPts val="2000"/>
                        </a:lnSpc>
                        <a:spcBef>
                          <a:spcPts val="0"/>
                        </a:spcBef>
                        <a:spcAft>
                          <a:spcPts val="0"/>
                        </a:spcAft>
                        <a:buFont typeface="Arial"/>
                        <a:buChar char="•"/>
                      </a:pPr>
                      <a:r>
                        <a:rPr lang="pt-BR" sz="1500" spc="-50" dirty="0">
                          <a:solidFill>
                            <a:schemeClr val="tx1"/>
                          </a:solidFill>
                          <a:latin typeface="Garamond"/>
                        </a:rPr>
                        <a:t>Para avaliar risco substancial para o HIV.</a:t>
                      </a:r>
                    </a:p>
                    <a:p>
                      <a:pPr marL="285750" indent="-285750">
                        <a:lnSpc>
                          <a:spcPts val="2000"/>
                        </a:lnSpc>
                        <a:spcBef>
                          <a:spcPts val="0"/>
                        </a:spcBef>
                        <a:spcAft>
                          <a:spcPts val="0"/>
                        </a:spcAft>
                        <a:buFont typeface="Arial"/>
                        <a:buChar char="•"/>
                      </a:pPr>
                      <a:r>
                        <a:rPr lang="pt-BR" sz="1500" spc="-50" dirty="0">
                          <a:solidFill>
                            <a:schemeClr val="tx1"/>
                          </a:solidFill>
                          <a:latin typeface="Garamond"/>
                        </a:rPr>
                        <a:t>Para avaliar as opções de prevenção do HIV e fornecer preservativos e lubrificantes.</a:t>
                      </a:r>
                    </a:p>
                    <a:p>
                      <a:pPr marL="285750" indent="-285750">
                        <a:lnSpc>
                          <a:spcPts val="2000"/>
                        </a:lnSpc>
                        <a:spcBef>
                          <a:spcPts val="0"/>
                        </a:spcBef>
                        <a:spcAft>
                          <a:spcPts val="0"/>
                        </a:spcAft>
                        <a:buFont typeface="Arial"/>
                        <a:buChar char="•"/>
                      </a:pPr>
                      <a:r>
                        <a:rPr lang="pt-BR" sz="1500" spc="-50" dirty="0">
                          <a:solidFill>
                            <a:schemeClr val="tx1"/>
                          </a:solidFill>
                          <a:latin typeface="Garamond"/>
                        </a:rPr>
                        <a:t>Para discutir o desejo de PrEP e a disposição em tomar a </a:t>
                      </a:r>
                      <a:r>
                        <a:rPr lang="pt-BR" sz="1500" spc="-50" dirty="0" err="1">
                          <a:solidFill>
                            <a:schemeClr val="tx1"/>
                          </a:solidFill>
                          <a:latin typeface="Garamond"/>
                        </a:rPr>
                        <a:t>PrEP.</a:t>
                      </a:r>
                      <a:endParaRPr lang="pt-BR" sz="1500" spc="-50" dirty="0">
                        <a:solidFill>
                          <a:schemeClr val="tx1"/>
                        </a:solidFill>
                        <a:latin typeface="Garamond"/>
                      </a:endParaRPr>
                    </a:p>
                    <a:p>
                      <a:pPr marL="285750" indent="-285750">
                        <a:lnSpc>
                          <a:spcPts val="2000"/>
                        </a:lnSpc>
                        <a:spcBef>
                          <a:spcPts val="0"/>
                        </a:spcBef>
                        <a:spcAft>
                          <a:spcPts val="0"/>
                        </a:spcAft>
                        <a:buFont typeface="Arial"/>
                        <a:buChar char="•"/>
                      </a:pPr>
                      <a:r>
                        <a:rPr lang="pt-BR" sz="1500" spc="-50" dirty="0">
                          <a:solidFill>
                            <a:schemeClr val="tx1"/>
                          </a:solidFill>
                          <a:latin typeface="Garamond"/>
                        </a:rPr>
                        <a:t>Para planejar o uso eficaz da PrEP e a saúde sexual e reprodutiva.</a:t>
                      </a:r>
                    </a:p>
                  </a:txBody>
                  <a:tcPr marL="73152" marR="73152" marT="0" marB="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rgbClr val="F3FFD9"/>
                    </a:solidFill>
                  </a:tcPr>
                </a:tc>
                <a:extLst>
                  <a:ext uri="{0D108BD9-81ED-4DB2-BD59-A6C34878D82A}">
                    <a16:rowId xmlns:a16="http://schemas.microsoft.com/office/drawing/2014/main" xmlns="" val="10007"/>
                  </a:ext>
                </a:extLst>
              </a:tr>
            </a:tbl>
          </a:graphicData>
        </a:graphic>
      </p:graphicFrame>
      <p:sp>
        <p:nvSpPr>
          <p:cNvPr id="5" name="Slide Number Placeholder 3"/>
          <p:cNvSpPr txBox="1">
            <a:spLocks/>
          </p:cNvSpPr>
          <p:nvPr/>
        </p:nvSpPr>
        <p:spPr>
          <a:xfrm>
            <a:off x="68961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6385F84-89B0-40AF-94F2-6B1BCC2B53E2}" type="slidenum">
              <a:rPr lang="en-US" smtClean="0"/>
              <a:pPr/>
              <a:t>98</a:t>
            </a:fld>
            <a:endParaRPr lang="pt-BR" dirty="0"/>
          </a:p>
        </p:txBody>
      </p:sp>
    </p:spTree>
    <p:extLst>
      <p:ext uri="{BB962C8B-B14F-4D97-AF65-F5344CB8AC3E}">
        <p14:creationId xmlns:p14="http://schemas.microsoft.com/office/powerpoint/2010/main" val="35232069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xmlns="" id="{9EE4A009-2F5A-4AA6-8F76-73F431B46884}"/>
              </a:ext>
            </a:extLst>
          </p:cNvPr>
          <p:cNvSpPr txBox="1">
            <a:spLocks/>
          </p:cNvSpPr>
          <p:nvPr/>
        </p:nvSpPr>
        <p:spPr>
          <a:xfrm>
            <a:off x="457200" y="208864"/>
            <a:ext cx="8229600" cy="858838"/>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b="1" kern="1200">
                <a:solidFill>
                  <a:schemeClr val="bg1"/>
                </a:solidFill>
                <a:latin typeface="Arial Narrow"/>
                <a:ea typeface="+mj-ea"/>
                <a:cs typeface="+mj-cs"/>
              </a:defRPr>
            </a:lvl1pPr>
          </a:lstStyle>
          <a:p>
            <a:r>
              <a:rPr lang="pt-BR" sz="4200" dirty="0"/>
              <a:t>Checklist do provedor para a consulta inicial da PrEP</a:t>
            </a:r>
          </a:p>
        </p:txBody>
      </p:sp>
      <p:pic>
        <p:nvPicPr>
          <p:cNvPr id="3" name="Picture 2">
            <a:extLst>
              <a:ext uri="{FF2B5EF4-FFF2-40B4-BE49-F238E27FC236}">
                <a16:creationId xmlns:a16="http://schemas.microsoft.com/office/drawing/2014/main" xmlns="" id="{D6929324-CD70-4263-A6E7-2D2AF5A12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1031" y="1416386"/>
            <a:ext cx="6144206" cy="5263921"/>
          </a:xfrm>
          <a:prstGeom prst="rect">
            <a:avLst/>
          </a:prstGeom>
        </p:spPr>
      </p:pic>
    </p:spTree>
    <p:extLst>
      <p:ext uri="{BB962C8B-B14F-4D97-AF65-F5344CB8AC3E}">
        <p14:creationId xmlns:p14="http://schemas.microsoft.com/office/powerpoint/2010/main" val="1226744110"/>
      </p:ext>
    </p:extLst>
  </p:cSld>
  <p:clrMapOvr>
    <a:masterClrMapping/>
  </p:clrMapOvr>
</p:sld>
</file>

<file path=ppt/theme/theme1.xml><?xml version="1.0" encoding="utf-8"?>
<a:theme xmlns:a="http://schemas.openxmlformats.org/drawingml/2006/main" name="ICAP Power Point Template 2015_T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ue Banner w/o Logo">
  <a:themeElements>
    <a:clrScheme name="ICAP">
      <a:dk1>
        <a:sysClr val="windowText" lastClr="000000"/>
      </a:dk1>
      <a:lt1>
        <a:sysClr val="window" lastClr="FFFFFF"/>
      </a:lt1>
      <a:dk2>
        <a:srgbClr val="1E428A"/>
      </a:dk2>
      <a:lt2>
        <a:srgbClr val="EEECE1"/>
      </a:lt2>
      <a:accent1>
        <a:srgbClr val="80B6E6"/>
      </a:accent1>
      <a:accent2>
        <a:srgbClr val="F99D1C"/>
      </a:accent2>
      <a:accent3>
        <a:srgbClr val="94D600"/>
      </a:accent3>
      <a:accent4>
        <a:srgbClr val="4D4D4D"/>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ICAP">
      <a:dk1>
        <a:sysClr val="windowText" lastClr="000000"/>
      </a:dk1>
      <a:lt1>
        <a:sysClr val="window" lastClr="FFFFFF"/>
      </a:lt1>
      <a:dk2>
        <a:srgbClr val="1E428A"/>
      </a:dk2>
      <a:lt2>
        <a:srgbClr val="EEECE1"/>
      </a:lt2>
      <a:accent1>
        <a:srgbClr val="80B6E6"/>
      </a:accent1>
      <a:accent2>
        <a:srgbClr val="F99D1C"/>
      </a:accent2>
      <a:accent3>
        <a:srgbClr val="94D600"/>
      </a:accent3>
      <a:accent4>
        <a:srgbClr val="4D4D4D"/>
      </a:accent4>
      <a:accent5>
        <a:srgbClr val="4BACC6"/>
      </a:accent5>
      <a:accent6>
        <a:srgbClr val="F79646"/>
      </a:accent6>
      <a:hlink>
        <a:srgbClr val="0000FF"/>
      </a:hlink>
      <a:folHlink>
        <a:srgbClr val="800080"/>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NGOOnlineDocument" ma:contentTypeID="0x01010033CF86A3E53F48B7ADBBC140A8AF8FA7001DBD02558C5A3C469886035BD54F0F52" ma:contentTypeVersion="17" ma:contentTypeDescription="NGO Document content type" ma:contentTypeScope="" ma:versionID="3f874aa90bd7be1cf8220feff3de14d3">
  <xsd:schema xmlns:xsd="http://www.w3.org/2001/XMLSchema" xmlns:xs="http://www.w3.org/2001/XMLSchema" xmlns:p="http://schemas.microsoft.com/office/2006/metadata/properties" xmlns:ns2="c629780e-db83-45bc-a257-7c8c4fd6b9cb" xmlns:ns3="f2826d52-34ea-4a4f-a7c2-c29931eccfdb" xmlns:ns4="6105620a-68be-4cc3-89cb-d672db32fa2a" targetNamespace="http://schemas.microsoft.com/office/2006/metadata/properties" ma:root="true" ma:fieldsID="802861ea6f9ca5a4a87969ffac3b3742" ns2:_="" ns3:_="" ns4:_="">
    <xsd:import namespace="c629780e-db83-45bc-a257-7c8c4fd6b9cb"/>
    <xsd:import namespace="f2826d52-34ea-4a4f-a7c2-c29931eccfdb"/>
    <xsd:import namespace="6105620a-68be-4cc3-89cb-d672db32fa2a"/>
    <xsd:element name="properties">
      <xsd:complexType>
        <xsd:sequence>
          <xsd:element name="documentManagement">
            <xsd:complexType>
              <xsd:all>
                <xsd:element ref="ns2:FavoriteUsers" minOccurs="0"/>
                <xsd:element ref="ns2:KeyEntities" minOccurs="0"/>
                <xsd:element ref="ns2:i9f2da93fcc74e869d070fd34a0597c4" minOccurs="0"/>
                <xsd:element ref="ns2:TaxCatchAll" minOccurs="0"/>
                <xsd:element ref="ns2:TaxCatchAllLabel" minOccurs="0"/>
                <xsd:element ref="ns2:cc92bdb0fa944447acf309642a11bf0d"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4:SharedWithUsers" minOccurs="0"/>
                <xsd:element ref="ns4:SharedWithDetail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9780e-db83-45bc-a257-7c8c4fd6b9cb" elementFormDefault="qualified">
    <xsd:import namespace="http://schemas.microsoft.com/office/2006/documentManagement/types"/>
    <xsd:import namespace="http://schemas.microsoft.com/office/infopath/2007/PartnerControls"/>
    <xsd:element name="FavoriteUsers" ma:index="8" nillable="true" ma:displayName="F" ma:description="Store all users who mark this document as favorite" ma:hidden="true" ma:internalName="FavoriteUsers">
      <xsd:simpleType>
        <xsd:restriction base="dms:Text"/>
      </xsd:simpleType>
    </xsd:element>
    <xsd:element name="KeyEntities" ma:index="9" nillable="true" ma:displayName="K" ma:description="Store all entities which this document as a key" ma:hidden="true" ma:internalName="KeyEntities">
      <xsd:simpleType>
        <xsd:restriction base="dms:Text"/>
      </xsd:simpleType>
    </xsd:element>
    <xsd:element name="i9f2da93fcc74e869d070fd34a0597c4" ma:index="10" nillable="true" ma:taxonomy="true" ma:internalName="i9f2da93fcc74e869d070fd34a0597c4" ma:taxonomyFieldName="NGOOnlineDocumentType" ma:displayName="Document types" ma:fieldId="{29f2da93-fcc7-4e86-9d07-0fd34a0597c4}" ma:taxonomyMulti="true" ma:sspId="e492bf4d-7d24-4a02-9dd7-4d67ddc3dcfb" ma:termSetId="ab881ecd-e3fb-4592-9594-ea70170c21a9"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a205db0c-b838-4c53-becf-285510dc543a}" ma:internalName="TaxCatchAll" ma:showField="CatchAllData"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a205db0c-b838-4c53-becf-285510dc543a}" ma:internalName="TaxCatchAllLabel" ma:readOnly="true" ma:showField="CatchAllDataLabel"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cc92bdb0fa944447acf309642a11bf0d" ma:index="14" nillable="true" ma:taxonomy="true" ma:internalName="cc92bdb0fa944447acf309642a11bf0d" ma:taxonomyFieldName="NGOOnlineKeywords" ma:displayName="Keywords" ma:fieldId="{cc92bdb0-fa94-4447-acf3-09642a11bf0d}" ma:taxonomyMulti="true" ma:sspId="e492bf4d-7d24-4a02-9dd7-4d67ddc3dcfb" ma:termSetId="7c9b2214-6d63-47c8-ad9c-de84cf58bf6c"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2826d52-34ea-4a4f-a7c2-c29931eccfdb"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105620a-68be-4cc3-89cb-d672db32fa2a" elementFormDefault="qualified">
    <xsd:import namespace="http://schemas.microsoft.com/office/2006/documentManagement/types"/>
    <xsd:import namespace="http://schemas.microsoft.com/office/infopath/2007/PartnerControls"/>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9f2da93fcc74e869d070fd34a0597c4 xmlns="c629780e-db83-45bc-a257-7c8c4fd6b9cb">
      <Terms xmlns="http://schemas.microsoft.com/office/infopath/2007/PartnerControls"/>
    </i9f2da93fcc74e869d070fd34a0597c4>
    <FavoriteUsers xmlns="c629780e-db83-45bc-a257-7c8c4fd6b9cb" xsi:nil="true"/>
    <cc92bdb0fa944447acf309642a11bf0d xmlns="c629780e-db83-45bc-a257-7c8c4fd6b9cb">
      <Terms xmlns="http://schemas.microsoft.com/office/infopath/2007/PartnerControls"/>
    </cc92bdb0fa944447acf309642a11bf0d>
    <KeyEntities xmlns="c629780e-db83-45bc-a257-7c8c4fd6b9cb" xsi:nil="true"/>
    <TaxCatchAll xmlns="c629780e-db83-45bc-a257-7c8c4fd6b9cb"/>
  </documentManagement>
</p:properties>
</file>

<file path=customXml/itemProps1.xml><?xml version="1.0" encoding="utf-8"?>
<ds:datastoreItem xmlns:ds="http://schemas.openxmlformats.org/officeDocument/2006/customXml" ds:itemID="{30FA9940-90BE-4EB2-821C-B086DB46E6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29780e-db83-45bc-a257-7c8c4fd6b9cb"/>
    <ds:schemaRef ds:uri="f2826d52-34ea-4a4f-a7c2-c29931eccfdb"/>
    <ds:schemaRef ds:uri="6105620a-68be-4cc3-89cb-d672db32fa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5E42CB-B5EC-462F-AD62-241FEBFED26F}">
  <ds:schemaRefs>
    <ds:schemaRef ds:uri="http://schemas.microsoft.com/sharepoint/v3/contenttype/forms"/>
  </ds:schemaRefs>
</ds:datastoreItem>
</file>

<file path=customXml/itemProps3.xml><?xml version="1.0" encoding="utf-8"?>
<ds:datastoreItem xmlns:ds="http://schemas.openxmlformats.org/officeDocument/2006/customXml" ds:itemID="{E61E9D5E-8D72-48DB-A712-21FCDB4E8B5A}">
  <ds:schemaRefs>
    <ds:schemaRef ds:uri="http://schemas.microsoft.com/office/2006/metadata/properties"/>
    <ds:schemaRef ds:uri="http://schemas.microsoft.com/office/infopath/2007/PartnerControls"/>
    <ds:schemaRef ds:uri="c629780e-db83-45bc-a257-7c8c4fd6b9cb"/>
  </ds:schemaRefs>
</ds:datastoreItem>
</file>

<file path=docProps/app.xml><?xml version="1.0" encoding="utf-8"?>
<Properties xmlns="http://schemas.openxmlformats.org/officeDocument/2006/extended-properties" xmlns:vt="http://schemas.openxmlformats.org/officeDocument/2006/docPropsVTypes">
  <Template/>
  <TotalTime>86586</TotalTime>
  <Words>16672</Words>
  <Application>Microsoft Macintosh PowerPoint</Application>
  <PresentationFormat>On-screen Show (4:3)</PresentationFormat>
  <Paragraphs>1872</Paragraphs>
  <Slides>240</Slides>
  <Notes>165</Notes>
  <HiddenSlides>0</HiddenSlides>
  <MMClips>0</MMClips>
  <ScaleCrop>false</ScaleCrop>
  <HeadingPairs>
    <vt:vector size="4" baseType="variant">
      <vt:variant>
        <vt:lpstr>Theme</vt:lpstr>
      </vt:variant>
      <vt:variant>
        <vt:i4>3</vt:i4>
      </vt:variant>
      <vt:variant>
        <vt:lpstr>Slide Titles</vt:lpstr>
      </vt:variant>
      <vt:variant>
        <vt:i4>240</vt:i4>
      </vt:variant>
    </vt:vector>
  </HeadingPairs>
  <TitlesOfParts>
    <vt:vector size="243" baseType="lpstr">
      <vt:lpstr>ICAP Power Point Template 2015_TA</vt:lpstr>
      <vt:lpstr>Blue Banner w/o Logo</vt:lpstr>
      <vt:lpstr>Custom Design</vt:lpstr>
      <vt:lpstr>Treinamento em Profilaxia Pré-Exposição (PrEP) para Provedores em Ambientes Clínicos  (Versão 3.0)</vt:lpstr>
      <vt:lpstr>PowerPoint Presentation</vt:lpstr>
      <vt:lpstr>Apresentações</vt:lpstr>
      <vt:lpstr>Competências específicas da PrEP</vt:lpstr>
      <vt:lpstr>PowerPoint Presentation</vt:lpstr>
      <vt:lpstr>PowerPoint Presentation</vt:lpstr>
      <vt:lpstr>Regras Básicas</vt:lpstr>
      <vt:lpstr>Avaliação Pré-Treinamento</vt:lpstr>
      <vt:lpstr>Discussão da Avaliação Pré-Treinamento</vt:lpstr>
      <vt:lpstr>Treinamento PrEP para Provedores  em Ambientes Clínicos</vt:lpstr>
      <vt:lpstr>Currículo PrEP </vt:lpstr>
      <vt:lpstr>PowerPoint Presentation</vt:lpstr>
      <vt:lpstr>Objetivos de Aprendizado do Módulo 1</vt:lpstr>
      <vt:lpstr>Objetivos de Aprendizado do Módulo 1  (continuação)</vt:lpstr>
      <vt:lpstr>Introdução ao Módulo 1</vt:lpstr>
      <vt:lpstr>Prevenção Combinada</vt:lpstr>
      <vt:lpstr>PowerPoint Presentation</vt:lpstr>
      <vt:lpstr>Profilaxia Pré-Exposição</vt:lpstr>
      <vt:lpstr>Progresso Global da PrEP</vt:lpstr>
      <vt:lpstr>Pergunta</vt:lpstr>
      <vt:lpstr>Profilaxia Pós-Exposição</vt:lpstr>
      <vt:lpstr>Perguntas</vt:lpstr>
      <vt:lpstr>Comparação de PrEP e PEP</vt:lpstr>
      <vt:lpstr>Perguntas</vt:lpstr>
      <vt:lpstr>Diferenças entre TARV e PrEP</vt:lpstr>
      <vt:lpstr>Por que precisamos de PrEP</vt:lpstr>
      <vt:lpstr>Epidemiologia Local do HIV</vt:lpstr>
      <vt:lpstr>Pergunta</vt:lpstr>
      <vt:lpstr>Populações-Chave, Públicos Prioritários</vt:lpstr>
      <vt:lpstr>Trabalho em grupos pequenos</vt:lpstr>
      <vt:lpstr>Evidências de que a PrEP funciona</vt:lpstr>
      <vt:lpstr>Expansão Global da PrEP</vt:lpstr>
      <vt:lpstr>Uso da PrEP em um cenário de rotina</vt:lpstr>
      <vt:lpstr>A eficácia da PrEP depende da adesão</vt:lpstr>
      <vt:lpstr>Pergunta</vt:lpstr>
      <vt:lpstr>Definição de adesão </vt:lpstr>
      <vt:lpstr>PowerPoint Presentation</vt:lpstr>
      <vt:lpstr>Estudos de avaliação da PrEP</vt:lpstr>
      <vt:lpstr>Resumo</vt:lpstr>
      <vt:lpstr>ARVs Recomendados para PrEP Oral</vt:lpstr>
      <vt:lpstr>Efeitos colaterais da PrEP: Relatórios de ECRs</vt:lpstr>
      <vt:lpstr>Efeitos colaterais: Relatados no iPrEx OLE</vt:lpstr>
      <vt:lpstr>Os usuários da PrEP se engajarão em mais comportamentos de risco? </vt:lpstr>
      <vt:lpstr>A PrEP vai levar a maior resistência aos medicamentos para o HIV?</vt:lpstr>
      <vt:lpstr>Perguntas</vt:lpstr>
      <vt:lpstr>A PrEP protege contra outras ISTs?</vt:lpstr>
      <vt:lpstr>Mensagens da consulta inicial de aconselhamento: PrEP e uso de substâncias</vt:lpstr>
      <vt:lpstr>Resumo do Módulo 1</vt:lpstr>
      <vt:lpstr>INTERVALO DA MANHÃ</vt:lpstr>
      <vt:lpstr>PowerPoint Presentation</vt:lpstr>
      <vt:lpstr>Objetivos de Aprendizado do Módulo 2</vt:lpstr>
      <vt:lpstr>Recomendações da OMS</vt:lpstr>
      <vt:lpstr>Perguntas</vt:lpstr>
      <vt:lpstr>Elegibilidade para a PrEP</vt:lpstr>
      <vt:lpstr>Excluir a infecção pelo HIV antes de iniciar a PrEP</vt:lpstr>
      <vt:lpstr>Algoritmo Nacional de Testes de HIV </vt:lpstr>
      <vt:lpstr>Pergunta</vt:lpstr>
      <vt:lpstr>Infecção aguda pelo HIV</vt:lpstr>
      <vt:lpstr>PowerPoint Presentation</vt:lpstr>
      <vt:lpstr>Pergunta</vt:lpstr>
      <vt:lpstr>Diagnóstico de Infecção Aguda pelo HIV </vt:lpstr>
      <vt:lpstr>Pergunta</vt:lpstr>
      <vt:lpstr>Risco Substancial de Infecção pelo HIV (com base no histórico dos últimos 6 meses)</vt:lpstr>
      <vt:lpstr>Sinais Potenciais de Risco </vt:lpstr>
      <vt:lpstr>Brainstorming em pequenos grupos</vt:lpstr>
      <vt:lpstr>Brainstorming em pequenos grupos (continuação)</vt:lpstr>
      <vt:lpstr>Triagem para risco substancial</vt:lpstr>
      <vt:lpstr>Perguntas gerais de triagem</vt:lpstr>
      <vt:lpstr>Casais sorodiscordantes</vt:lpstr>
      <vt:lpstr>Para uma pessoa que tem um parceiro com HIV</vt:lpstr>
      <vt:lpstr>Fatores adicionais a serem perguntados</vt:lpstr>
      <vt:lpstr>Creatinina e clearance de  creatinina estimado.</vt:lpstr>
      <vt:lpstr>Calculadora Cockcroft-Gault Online</vt:lpstr>
      <vt:lpstr>Pergunta</vt:lpstr>
      <vt:lpstr>Uso da PrEP durante a gravidez </vt:lpstr>
      <vt:lpstr>Mulheres e PrEP</vt:lpstr>
      <vt:lpstr>PowerPoint Presentation</vt:lpstr>
      <vt:lpstr>Recapitulação dos critério de elegibilidade </vt:lpstr>
      <vt:lpstr>ALMOÇO</vt:lpstr>
      <vt:lpstr>Triagem para Risco Substancial e Elegibilidade para a PrEP</vt:lpstr>
      <vt:lpstr>Triagem para Risco Substancial e Elegibilidade para a PrEP (continuação)</vt:lpstr>
      <vt:lpstr>Cenários clínicos em pequenos grupos</vt:lpstr>
      <vt:lpstr>Cenário Clínico 1</vt:lpstr>
      <vt:lpstr>Cenário Clínico 2</vt:lpstr>
      <vt:lpstr>Cenário Clínico 3</vt:lpstr>
      <vt:lpstr>Cenário Clínico 4</vt:lpstr>
      <vt:lpstr>INTERVALO DA TARDE</vt:lpstr>
      <vt:lpstr>Análise da dramatização do treinador.</vt:lpstr>
      <vt:lpstr>Dramatização de triagem 1</vt:lpstr>
      <vt:lpstr>Análise da Dramatização de triagem 1</vt:lpstr>
      <vt:lpstr>Análise da Dramatização de triagem</vt:lpstr>
      <vt:lpstr>Dramatização de triagem 2</vt:lpstr>
      <vt:lpstr>Análise da Dramatização de triagem 2</vt:lpstr>
      <vt:lpstr>Resumo do Módulo 2</vt:lpstr>
      <vt:lpstr>PowerPoint Presentation</vt:lpstr>
      <vt:lpstr>Objetivos de Aprendizado do Módulo 3</vt:lpstr>
      <vt:lpstr>Objetivos de Aprendizado do Módulo 3  (continuação)</vt:lpstr>
      <vt:lpstr>Consulta inicial da PrEP:  Procedimentos sugeridos</vt:lpstr>
      <vt:lpstr>PowerPoint Presentation</vt:lpstr>
      <vt:lpstr>Aconselhamento Inicial da PrEP</vt:lpstr>
      <vt:lpstr>Mensagens da consulta inicial de aconselhamento: Eficácia da PrEP</vt:lpstr>
      <vt:lpstr>Aconselhamento PrEP</vt:lpstr>
      <vt:lpstr>Pontos de discussão dos profissionais de saúde para consultas iniciais da PrEP </vt:lpstr>
      <vt:lpstr>Pontos de discussão dos profissionais de saúde para consultas iniciais da PrEP  (continuação)</vt:lpstr>
      <vt:lpstr>Pontos de discussão dos profissionais de saúde para consultas iniciais da PrEP  (continuação)</vt:lpstr>
      <vt:lpstr>Pontos de discussão dos profissionais de saúde para consultas iniciais da PrEP  (continuação)</vt:lpstr>
      <vt:lpstr>Entendendo o contexto</vt:lpstr>
      <vt:lpstr>Mensagens da consulta inicial de aconselhamento: Apoio à adesão</vt:lpstr>
      <vt:lpstr>Estratégias de adesão</vt:lpstr>
      <vt:lpstr>Brainstorming em pequenos grupos </vt:lpstr>
      <vt:lpstr>Compreendendo a adesão</vt:lpstr>
      <vt:lpstr>Entendendo a não adesão: Voluntária vs. involuntária</vt:lpstr>
      <vt:lpstr>Entendendo a não adesão: Voluntária vs. involuntária (continuação)</vt:lpstr>
      <vt:lpstr>Adesão:  Lições dos Programas de TARV </vt:lpstr>
      <vt:lpstr>Abordagens para o suporte de adesão à medicação da PrEP </vt:lpstr>
      <vt:lpstr>Abordagens para o suporte de adesão à medicação da PrEP (continuação)</vt:lpstr>
      <vt:lpstr>Avaliações de adesão</vt:lpstr>
      <vt:lpstr>Abastecimento de Medicamentos</vt:lpstr>
      <vt:lpstr>Promovendo a PrEP</vt:lpstr>
      <vt:lpstr>Características essenciais do aconselhamento de adesão à PrEP </vt:lpstr>
      <vt:lpstr>O aconselhamento da PrEP é centrado  no cliente</vt:lpstr>
      <vt:lpstr>O aconselhamento da PrEP é sobre solução de problemas </vt:lpstr>
      <vt:lpstr>Aconselhamento Integrado de  Próximo Passo</vt:lpstr>
      <vt:lpstr>Aconselhamento Integrado para o Próximo Passo: Fluxo</vt:lpstr>
      <vt:lpstr>Etapas do Aconselhamento</vt:lpstr>
      <vt:lpstr>Etapas do Aconselhamento (continuação)</vt:lpstr>
      <vt:lpstr>Apresente a sessão de aconselhamento </vt:lpstr>
      <vt:lpstr>Revise as experiências do cliente </vt:lpstr>
      <vt:lpstr>Estratégias de redução do risco de HIV para explorar com o cliente</vt:lpstr>
      <vt:lpstr>Explore o contexto de facilitadores e barreiras específicas do cliente </vt:lpstr>
      <vt:lpstr>Adapte a discussão para se concentrar na tomada de comprimidos </vt:lpstr>
      <vt:lpstr>Identificar as necessidades relacionadas à adesão </vt:lpstr>
      <vt:lpstr>Criar estratégias com o cliente para o próximo passo</vt:lpstr>
      <vt:lpstr>Concordar sobre qual estratégia tentar  na sequência</vt:lpstr>
      <vt:lpstr>Fechar e documentar </vt:lpstr>
      <vt:lpstr>Trabalhadores pares para a PrEP</vt:lpstr>
      <vt:lpstr>Papel dos pares na promoção da PrEP</vt:lpstr>
      <vt:lpstr>Cenário clínico para a dramatização</vt:lpstr>
      <vt:lpstr>Análise da dramatização</vt:lpstr>
      <vt:lpstr>Dramatização de Aconselhamento 1</vt:lpstr>
      <vt:lpstr>Análise da dramatização do Aconselhamento 1</vt:lpstr>
      <vt:lpstr>Análise da encenação do Aconselhamento</vt:lpstr>
      <vt:lpstr>INTERVALO DA MANHÃ</vt:lpstr>
      <vt:lpstr>Dramatização de Aconselhamento 2</vt:lpstr>
      <vt:lpstr>Análise da dramatização do Aconselhamento 2</vt:lpstr>
      <vt:lpstr>ALMOÇO</vt:lpstr>
      <vt:lpstr>Consultas de acompanhamento da PrEP</vt:lpstr>
      <vt:lpstr>Aconselhamento de acompanhamento  da PrEP</vt:lpstr>
      <vt:lpstr>Aconselhamento de acompanhamento da PrEP (continuação)</vt:lpstr>
      <vt:lpstr>Procedimentos de consulta de acompanhamento da PrEP</vt:lpstr>
      <vt:lpstr>Checklist do provedor para as consultas  de acompanhamento da PrEP</vt:lpstr>
      <vt:lpstr>Repetir o teste de HIV </vt:lpstr>
      <vt:lpstr>Checklist do provedor para risco substancial</vt:lpstr>
      <vt:lpstr>Avaliando a adesão à PrEP </vt:lpstr>
      <vt:lpstr>Avaliando a adesão à PrEP  (continuação)</vt:lpstr>
      <vt:lpstr>Instruções de discussão para consultas  de acompanhamento </vt:lpstr>
      <vt:lpstr>Instruções de discussão para consultas  de acompanhamento  (continuação)</vt:lpstr>
      <vt:lpstr>Instruções de discussão para consultas  de acompanhamento  (continuação)</vt:lpstr>
      <vt:lpstr>Descontinuação da PrEP </vt:lpstr>
      <vt:lpstr>Descontinuação da PrEP  (continuação)</vt:lpstr>
      <vt:lpstr>Via clínica da PrEP</vt:lpstr>
      <vt:lpstr>Pergunta</vt:lpstr>
      <vt:lpstr>Perguntas frequentes sobre a PrEP</vt:lpstr>
      <vt:lpstr>Perguntas frequentes sobre a PrEP  (continuação)</vt:lpstr>
      <vt:lpstr>Exemplos de materiais IEC</vt:lpstr>
      <vt:lpstr>Exemplos de materiais IEC (continuação)</vt:lpstr>
      <vt:lpstr>PowerPoint Presentation</vt:lpstr>
      <vt:lpstr>PowerPoint Presentation</vt:lpstr>
      <vt:lpstr>PowerPoint Presentation</vt:lpstr>
      <vt:lpstr>Cenário Clínico para Discussão</vt:lpstr>
      <vt:lpstr>Contato com pares para acompanhamento</vt:lpstr>
      <vt:lpstr>Brainstorming em pequenos grupos</vt:lpstr>
      <vt:lpstr>Resumo do Módulo 3</vt:lpstr>
      <vt:lpstr>INTERVALO DA TARDE</vt:lpstr>
      <vt:lpstr>PowerPoint Presentation</vt:lpstr>
      <vt:lpstr>Objetivos de Aprendizado do Módulo 4</vt:lpstr>
      <vt:lpstr>Monitorando a elevação de creatinina</vt:lpstr>
      <vt:lpstr>Pergunta</vt:lpstr>
      <vt:lpstr>Gerenciando a elevação de creatinina</vt:lpstr>
      <vt:lpstr>Soroconversão na PrEP</vt:lpstr>
      <vt:lpstr>Pergunta</vt:lpstr>
      <vt:lpstr>Gerenciando a soroconversão</vt:lpstr>
      <vt:lpstr>“Situações Especiais” da PrEP</vt:lpstr>
      <vt:lpstr>Minimizando o estigma da PrEP</vt:lpstr>
      <vt:lpstr>Brainstorming em pequenos grupos</vt:lpstr>
      <vt:lpstr> Lacunas atuais no conhecimento e necessidade de vigilância contínua</vt:lpstr>
      <vt:lpstr>Resumo do Módulo 4</vt:lpstr>
      <vt:lpstr>PowerPoint Presentation</vt:lpstr>
      <vt:lpstr>Objetivos de Aprendizado do Módulo 5</vt:lpstr>
      <vt:lpstr>PowerPoint Presentation</vt:lpstr>
      <vt:lpstr>Ferramentas de M&amp;A da PrEP</vt:lpstr>
      <vt:lpstr>Triagem para Risco Substancial e Elegibilidade para a PrEP</vt:lpstr>
      <vt:lpstr>PowerPoint Presentation</vt:lpstr>
      <vt:lpstr>Registro de Triagem da PrEP</vt:lpstr>
      <vt:lpstr>Registro de Triagem da PrEP (continuação)</vt:lpstr>
      <vt:lpstr>Pergunta</vt:lpstr>
      <vt:lpstr>Importância do Registro  de Triagem da PrEP</vt:lpstr>
      <vt:lpstr>Registro da Unidade da PrEP</vt:lpstr>
      <vt:lpstr>Registro da Unidade da PrEP (continuação)</vt:lpstr>
      <vt:lpstr>Prática:  Registro da Unidade da PrEP</vt:lpstr>
      <vt:lpstr>Registro de Cliente da PrEP</vt:lpstr>
      <vt:lpstr>Registro de Cliente da PrEP (continuação)</vt:lpstr>
      <vt:lpstr>Prática: Consultas de Acompanhamento da PrEP e Registro de Cliente da PrEP</vt:lpstr>
      <vt:lpstr>Prática: Consultas de Acompanhamento da PrEP e Registro de Cliente da PrEP (continuação)</vt:lpstr>
      <vt:lpstr>Pergunta</vt:lpstr>
      <vt:lpstr>Quando ocorre soroconversão</vt:lpstr>
      <vt:lpstr>Rastreador de Soroconversão</vt:lpstr>
      <vt:lpstr>Importância do Rastreador  de Soroconversão</vt:lpstr>
      <vt:lpstr>Pergunta</vt:lpstr>
      <vt:lpstr>INTERVALO DA MANHÃ</vt:lpstr>
      <vt:lpstr>Formulário de Resumo Mensal da PrEP</vt:lpstr>
      <vt:lpstr>Formulário de Resumo Mensal da PrEP  (continuação)</vt:lpstr>
      <vt:lpstr>Prática:  Formulário de Resumo Mensal da PrEP</vt:lpstr>
      <vt:lpstr>Relatório de Coorte Trimestral da PrEP</vt:lpstr>
      <vt:lpstr>Relatório de Coorte Trimestral da PrEP (continuação)</vt:lpstr>
      <vt:lpstr>Prática:  Relatório de Coorte Trimestral da PrEP</vt:lpstr>
      <vt:lpstr>Pergunta</vt:lpstr>
      <vt:lpstr>ALMOÇO</vt:lpstr>
      <vt:lpstr>Pergunta</vt:lpstr>
      <vt:lpstr>Pontos de entrada para a PrEP</vt:lpstr>
      <vt:lpstr>Pontos de entrada para a PrEP  (continuação)</vt:lpstr>
      <vt:lpstr>Transição de PEP para PrEP</vt:lpstr>
      <vt:lpstr>Pontos de entrada para PrEP  para uso de M&amp;A</vt:lpstr>
      <vt:lpstr>Introdução ao Fluxo Cliente  e Clínica PrEP</vt:lpstr>
      <vt:lpstr>Trabalho em grupos pequenos</vt:lpstr>
      <vt:lpstr>Consulta de Acompanhamento Fluxo Cliente e Clínica PrEP </vt:lpstr>
      <vt:lpstr>Alcance da PrEP para acompanhamento</vt:lpstr>
      <vt:lpstr>Definições de cliente PrEP</vt:lpstr>
      <vt:lpstr>Perguntas</vt:lpstr>
      <vt:lpstr>Pergunta</vt:lpstr>
      <vt:lpstr>Resumo do Módulo 5</vt:lpstr>
      <vt:lpstr>PowerPoint Presentation</vt:lpstr>
      <vt:lpstr>Avaliação Pós-Treinamento</vt:lpstr>
      <vt:lpstr>Competências Específicas da PrEP</vt:lpstr>
      <vt:lpstr>Avaliação de Treinamento</vt:lpstr>
      <vt:lpstr>Outros Recursos de PrEP para Provedores</vt:lpstr>
      <vt:lpstr>Outros Recursos de PrEP para Provedores (continuação)</vt:lpstr>
      <vt:lpstr>Recursos de PrEP para Usuários</vt:lpstr>
      <vt:lpstr>Recursos Locais de PrEP</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 Training for Providers in Clinical Settings</dc:title>
  <dc:creator>Matthew</dc:creator>
  <cp:lastModifiedBy>Nancy Chuang</cp:lastModifiedBy>
  <cp:revision>3270</cp:revision>
  <cp:lastPrinted>2018-10-01T18:50:55Z</cp:lastPrinted>
  <dcterms:created xsi:type="dcterms:W3CDTF">2016-07-18T12:59:56Z</dcterms:created>
  <dcterms:modified xsi:type="dcterms:W3CDTF">2019-08-13T13:55:53Z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0x01010033CF86A3E53F48B7ADBBC140A8AF8FA7001DBD02558C5A3C469886035BD54F0F52</vt:lpwstr>
  </property>
  <property fmtid="{D5CDD505-2E9C-101B-9397-08002B2CF9AE}" pid="3" name="NGOOnlineKeywords">
    <vt:lpwstr/>
  </property>
  <property fmtid="{D5CDD505-2E9C-101B-9397-08002B2CF9AE}" pid="4" name="NGOOnlineDocumentType">
    <vt:lpwstr/>
  </property>
</Properties>
</file>