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4"/>
    <p:sldMasterId id="2147483715" r:id="rId5"/>
    <p:sldMasterId id="2147483648" r:id="rId6"/>
    <p:sldMasterId id="2147483666" r:id="rId7"/>
  </p:sldMasterIdLst>
  <p:notesMasterIdLst>
    <p:notesMasterId r:id="rId82"/>
  </p:notesMasterIdLst>
  <p:handoutMasterIdLst>
    <p:handoutMasterId r:id="rId83"/>
  </p:handoutMasterIdLst>
  <p:sldIdLst>
    <p:sldId id="256" r:id="rId8"/>
    <p:sldId id="260" r:id="rId9"/>
    <p:sldId id="2145707175" r:id="rId10"/>
    <p:sldId id="2145707176" r:id="rId11"/>
    <p:sldId id="2145707191" r:id="rId12"/>
    <p:sldId id="2145707245" r:id="rId13"/>
    <p:sldId id="2145707181" r:id="rId14"/>
    <p:sldId id="2145707192" r:id="rId15"/>
    <p:sldId id="2145707182" r:id="rId16"/>
    <p:sldId id="2145707193" r:id="rId17"/>
    <p:sldId id="2145707198" r:id="rId18"/>
    <p:sldId id="2145707194" r:id="rId19"/>
    <p:sldId id="2145707259" r:id="rId20"/>
    <p:sldId id="2145707262" r:id="rId21"/>
    <p:sldId id="2145707196" r:id="rId22"/>
    <p:sldId id="2145707184" r:id="rId23"/>
    <p:sldId id="2145707254" r:id="rId24"/>
    <p:sldId id="2145707256" r:id="rId25"/>
    <p:sldId id="2145707258" r:id="rId26"/>
    <p:sldId id="2145707183" r:id="rId27"/>
    <p:sldId id="2145707197" r:id="rId28"/>
    <p:sldId id="2145707177" r:id="rId29"/>
    <p:sldId id="2145707178" r:id="rId30"/>
    <p:sldId id="2145707247" r:id="rId31"/>
    <p:sldId id="2145707202" r:id="rId32"/>
    <p:sldId id="2145707203" r:id="rId33"/>
    <p:sldId id="2145707204" r:id="rId34"/>
    <p:sldId id="2145707201" r:id="rId35"/>
    <p:sldId id="2145707205" r:id="rId36"/>
    <p:sldId id="2145707206" r:id="rId37"/>
    <p:sldId id="2145707207" r:id="rId38"/>
    <p:sldId id="2145707208" r:id="rId39"/>
    <p:sldId id="2145707209" r:id="rId40"/>
    <p:sldId id="2145707253" r:id="rId41"/>
    <p:sldId id="2145707211" r:id="rId42"/>
    <p:sldId id="2145707248" r:id="rId43"/>
    <p:sldId id="2145707260" r:id="rId44"/>
    <p:sldId id="2145707261" r:id="rId45"/>
    <p:sldId id="2145707115" r:id="rId46"/>
    <p:sldId id="2145707249" r:id="rId47"/>
    <p:sldId id="2145707250" r:id="rId48"/>
    <p:sldId id="2145707215" r:id="rId49"/>
    <p:sldId id="2145707213" r:id="rId50"/>
    <p:sldId id="2145707214" r:id="rId51"/>
    <p:sldId id="2145707216" r:id="rId52"/>
    <p:sldId id="2145707217" r:id="rId53"/>
    <p:sldId id="2145707251" r:id="rId54"/>
    <p:sldId id="2145707218" r:id="rId55"/>
    <p:sldId id="2145707219" r:id="rId56"/>
    <p:sldId id="2145707220" r:id="rId57"/>
    <p:sldId id="2145707221" r:id="rId58"/>
    <p:sldId id="2145707222" r:id="rId59"/>
    <p:sldId id="2145707223" r:id="rId60"/>
    <p:sldId id="2145707224" r:id="rId61"/>
    <p:sldId id="2145707225" r:id="rId62"/>
    <p:sldId id="2145707226" r:id="rId63"/>
    <p:sldId id="2145707227" r:id="rId64"/>
    <p:sldId id="2145707228" r:id="rId65"/>
    <p:sldId id="2145707229" r:id="rId66"/>
    <p:sldId id="2145707230" r:id="rId67"/>
    <p:sldId id="2145707231" r:id="rId68"/>
    <p:sldId id="2145707232" r:id="rId69"/>
    <p:sldId id="2145707233" r:id="rId70"/>
    <p:sldId id="2145707234" r:id="rId71"/>
    <p:sldId id="2145707235" r:id="rId72"/>
    <p:sldId id="2145707252" r:id="rId73"/>
    <p:sldId id="2145707237" r:id="rId74"/>
    <p:sldId id="409" r:id="rId75"/>
    <p:sldId id="2145707238" r:id="rId76"/>
    <p:sldId id="2145707239" r:id="rId77"/>
    <p:sldId id="2145707240" r:id="rId78"/>
    <p:sldId id="2145707241" r:id="rId79"/>
    <p:sldId id="2145707242" r:id="rId80"/>
    <p:sldId id="2145707243"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795E7D79-43AE-478D-A878-A1F38714920C}">
          <p14:sldIdLst>
            <p14:sldId id="256"/>
            <p14:sldId id="260"/>
            <p14:sldId id="2145707175"/>
            <p14:sldId id="2145707176"/>
            <p14:sldId id="2145707191"/>
            <p14:sldId id="2145707245"/>
            <p14:sldId id="2145707181"/>
            <p14:sldId id="2145707192"/>
            <p14:sldId id="2145707182"/>
            <p14:sldId id="2145707193"/>
            <p14:sldId id="2145707198"/>
            <p14:sldId id="2145707194"/>
            <p14:sldId id="2145707259"/>
            <p14:sldId id="2145707262"/>
            <p14:sldId id="2145707196"/>
            <p14:sldId id="2145707184"/>
            <p14:sldId id="2145707254"/>
            <p14:sldId id="2145707256"/>
            <p14:sldId id="2145707258"/>
            <p14:sldId id="2145707183"/>
            <p14:sldId id="2145707197"/>
            <p14:sldId id="2145707177"/>
            <p14:sldId id="2145707178"/>
            <p14:sldId id="2145707247"/>
            <p14:sldId id="2145707202"/>
            <p14:sldId id="2145707203"/>
            <p14:sldId id="2145707204"/>
            <p14:sldId id="2145707201"/>
            <p14:sldId id="2145707205"/>
            <p14:sldId id="2145707206"/>
            <p14:sldId id="2145707207"/>
            <p14:sldId id="2145707208"/>
            <p14:sldId id="2145707209"/>
            <p14:sldId id="2145707253"/>
            <p14:sldId id="2145707211"/>
            <p14:sldId id="2145707248"/>
            <p14:sldId id="2145707260"/>
            <p14:sldId id="2145707261"/>
            <p14:sldId id="2145707115"/>
            <p14:sldId id="2145707249"/>
            <p14:sldId id="2145707250"/>
            <p14:sldId id="2145707215"/>
            <p14:sldId id="2145707213"/>
            <p14:sldId id="2145707214"/>
            <p14:sldId id="2145707216"/>
            <p14:sldId id="2145707217"/>
            <p14:sldId id="2145707251"/>
            <p14:sldId id="2145707218"/>
            <p14:sldId id="2145707219"/>
            <p14:sldId id="2145707220"/>
            <p14:sldId id="2145707221"/>
            <p14:sldId id="2145707222"/>
            <p14:sldId id="2145707223"/>
            <p14:sldId id="2145707224"/>
            <p14:sldId id="2145707225"/>
            <p14:sldId id="2145707226"/>
            <p14:sldId id="2145707227"/>
            <p14:sldId id="2145707228"/>
            <p14:sldId id="2145707229"/>
            <p14:sldId id="2145707230"/>
            <p14:sldId id="2145707231"/>
            <p14:sldId id="2145707232"/>
            <p14:sldId id="2145707233"/>
            <p14:sldId id="2145707234"/>
            <p14:sldId id="2145707235"/>
            <p14:sldId id="2145707252"/>
            <p14:sldId id="2145707237"/>
            <p14:sldId id="409"/>
            <p14:sldId id="2145707238"/>
            <p14:sldId id="2145707239"/>
            <p14:sldId id="2145707240"/>
            <p14:sldId id="2145707241"/>
            <p14:sldId id="2145707242"/>
            <p14:sldId id="2145707243"/>
          </p14:sldIdLst>
        </p14:section>
        <p14:section name="Agenda" id="{62823875-82BC-4D99-A5A6-9063482F47D7}">
          <p14:sldIdLst/>
        </p14:section>
        <p14:section name="Q&amp;A" id="{0AFC7E03-B31D-457C-9B89-E03F15EFE4E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C88A6D-E8C8-5241-0104-B18DF2310F81}" name="Andrea Howard" initials="AH" userId="S::aah2138@icapatcolumbia.onmicrosoft.com::22239ad5-38c0-40df-9c2d-c8c92c8063c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uwagaba-Biribonwoha, Harriet" initials="NBH" lastIdx="3" clrIdx="0">
    <p:extLst>
      <p:ext uri="{19B8F6BF-5375-455C-9EA6-DF929625EA0E}">
        <p15:presenceInfo xmlns:p15="http://schemas.microsoft.com/office/powerpoint/2012/main" userId="Nuwagaba-Biribonwoha, Harriet" providerId="None"/>
      </p:ext>
    </p:extLst>
  </p:cmAuthor>
  <p:cmAuthor id="2" name="Harris, Tiffany G." initials="HTG" lastIdx="3" clrIdx="1">
    <p:extLst>
      <p:ext uri="{19B8F6BF-5375-455C-9EA6-DF929625EA0E}">
        <p15:presenceInfo xmlns:p15="http://schemas.microsoft.com/office/powerpoint/2012/main" userId="S::th2604@cumc.columbia.edu::e25d7456-e35d-42c6-b39c-1465b6ebcb1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2169"/>
    <a:srgbClr val="011550"/>
    <a:srgbClr val="000714"/>
    <a:srgbClr val="FFFFFF"/>
    <a:srgbClr val="000000"/>
    <a:srgbClr val="8A78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4EC39E-7AFC-4DD4-AECF-500C71C0AAE3}" v="4" dt="2022-08-18T12:45:13.2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834" y="10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commentAuthors" Target="commentAuthors.xml"/><Relationship Id="rId89" Type="http://schemas.microsoft.com/office/2015/10/relationships/revisionInfo" Target="revisionInfo.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90" Type="http://schemas.microsoft.com/office/2018/10/relationships/authors" Target="authors.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theme" Target="theme/theme1.xml"/><Relationship Id="rId61" Type="http://schemas.openxmlformats.org/officeDocument/2006/relationships/slide" Target="slides/slide54.xml"/><Relationship Id="rId82" Type="http://schemas.openxmlformats.org/officeDocument/2006/relationships/notesMaster" Target="notesMasters/notesMaster1.xml"/><Relationship Id="rId19"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D1D1B35-6FA9-8845-A3E6-B5BF73ACF6AB}" type="datetimeFigureOut">
              <a:rPr lang="en-US" smtClean="0"/>
              <a:t>8/23/2022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BF7E15F-D269-1649-8FFC-FE911534F8DE}" type="slidenum">
              <a:rPr lang="en-US" smtClean="0"/>
              <a:t>‹#›</a:t>
            </a:fld>
            <a:endParaRPr lang="en-US"/>
          </a:p>
        </p:txBody>
      </p:sp>
    </p:spTree>
    <p:extLst>
      <p:ext uri="{BB962C8B-B14F-4D97-AF65-F5344CB8AC3E}">
        <p14:creationId xmlns:p14="http://schemas.microsoft.com/office/powerpoint/2010/main" val="2941066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DEDDDD-250C-482E-9DE6-C403974E4336}" type="datetimeFigureOut">
              <a:rPr lang="en-US" smtClean="0"/>
              <a:t>8/23/2022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8A90D8-2647-4560-8208-F58DCE3DB525}" type="slidenum">
              <a:rPr lang="en-US" smtClean="0"/>
              <a:t>‹#›</a:t>
            </a:fld>
            <a:endParaRPr lang="en-US"/>
          </a:p>
        </p:txBody>
      </p:sp>
    </p:spTree>
    <p:extLst>
      <p:ext uri="{BB962C8B-B14F-4D97-AF65-F5344CB8AC3E}">
        <p14:creationId xmlns:p14="http://schemas.microsoft.com/office/powerpoint/2010/main" val="93423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cdc.gov/coronavirus/2019-ncov/community/disinfecting-building-facility.html"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a:t>
            </a:fld>
            <a:endParaRPr lang="en-US"/>
          </a:p>
        </p:txBody>
      </p:sp>
    </p:spTree>
    <p:extLst>
      <p:ext uri="{BB962C8B-B14F-4D97-AF65-F5344CB8AC3E}">
        <p14:creationId xmlns:p14="http://schemas.microsoft.com/office/powerpoint/2010/main" val="3928558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Insert as many slides as needed.  Sources as described previously https://ourworldindata.org/coronavirus; https://coronavirus.jhu.edu/data/new-cases or https://covid19.who.int/; or https://coronavirus.jhu.edu/data/new-cases</a:t>
            </a:r>
          </a:p>
          <a:p>
            <a:endParaRPr lang="en-US"/>
          </a:p>
        </p:txBody>
      </p:sp>
      <p:sp>
        <p:nvSpPr>
          <p:cNvPr id="4" name="Slide Number Placeholder 3"/>
          <p:cNvSpPr>
            <a:spLocks noGrp="1"/>
          </p:cNvSpPr>
          <p:nvPr>
            <p:ph type="sldNum" sz="quarter" idx="5"/>
          </p:nvPr>
        </p:nvSpPr>
        <p:spPr/>
        <p:txBody>
          <a:bodyPr/>
          <a:lstStyle/>
          <a:p>
            <a:fld id="{8B9207AA-C439-455C-8953-0110B84898FA}" type="slidenum">
              <a:rPr lang="en-US" smtClean="0"/>
              <a:t>11</a:t>
            </a:fld>
            <a:endParaRPr lang="en-US"/>
          </a:p>
        </p:txBody>
      </p:sp>
    </p:spTree>
    <p:extLst>
      <p:ext uri="{BB962C8B-B14F-4D97-AF65-F5344CB8AC3E}">
        <p14:creationId xmlns:p14="http://schemas.microsoft.com/office/powerpoint/2010/main" val="4262857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SARS-CoV-2 has been undergoing rapid genetic mutation (at a rate that has far exceeded initial scientific expectations).  Variants are distinct genetic lineages and may be particularly important if they permit the virus to escape control of the human immune response.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A1491-125D-4868-8CC4-FBFC2A4513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479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Mutations are viral “errors” in reproduction</a:t>
            </a:r>
          </a:p>
        </p:txBody>
      </p:sp>
      <p:sp>
        <p:nvSpPr>
          <p:cNvPr id="4" name="Slide Number Placeholder 3"/>
          <p:cNvSpPr>
            <a:spLocks noGrp="1"/>
          </p:cNvSpPr>
          <p:nvPr>
            <p:ph type="sldNum" sz="quarter" idx="5"/>
          </p:nvPr>
        </p:nvSpPr>
        <p:spPr/>
        <p:txBody>
          <a:bodyPr/>
          <a:lstStyle/>
          <a:p>
            <a:fld id="{B78A90D8-2647-4560-8208-F58DCE3DB525}" type="slidenum">
              <a:rPr lang="en-US" smtClean="0"/>
              <a:t>13</a:t>
            </a:fld>
            <a:endParaRPr lang="en-US"/>
          </a:p>
        </p:txBody>
      </p:sp>
    </p:spTree>
    <p:extLst>
      <p:ext uri="{BB962C8B-B14F-4D97-AF65-F5344CB8AC3E}">
        <p14:creationId xmlns:p14="http://schemas.microsoft.com/office/powerpoint/2010/main" val="801860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schematic map of the genetic diversity of SARS-CoV-2.  Many variants contain mutations in key areas of the virus (such as the spike which attaches virus to human cells) that allow the variant to escape from the immune response.</a:t>
            </a:r>
          </a:p>
        </p:txBody>
      </p:sp>
      <p:sp>
        <p:nvSpPr>
          <p:cNvPr id="4" name="Slide Number Placeholder 3"/>
          <p:cNvSpPr>
            <a:spLocks noGrp="1"/>
          </p:cNvSpPr>
          <p:nvPr>
            <p:ph type="sldNum" sz="quarter" idx="5"/>
          </p:nvPr>
        </p:nvSpPr>
        <p:spPr/>
        <p:txBody>
          <a:bodyPr/>
          <a:lstStyle/>
          <a:p>
            <a:fld id="{B78A90D8-2647-4560-8208-F58DCE3DB525}" type="slidenum">
              <a:rPr lang="en-US" smtClean="0"/>
              <a:t>15</a:t>
            </a:fld>
            <a:endParaRPr lang="en-US"/>
          </a:p>
        </p:txBody>
      </p:sp>
    </p:spTree>
    <p:extLst>
      <p:ext uri="{BB962C8B-B14F-4D97-AF65-F5344CB8AC3E}">
        <p14:creationId xmlns:p14="http://schemas.microsoft.com/office/powerpoint/2010/main" val="943233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Newer subvariants have been observed to quickly replace those variants that were previously circulating in the population.</a:t>
            </a:r>
          </a:p>
        </p:txBody>
      </p:sp>
      <p:sp>
        <p:nvSpPr>
          <p:cNvPr id="4" name="Slide Number Placeholder 3"/>
          <p:cNvSpPr>
            <a:spLocks noGrp="1"/>
          </p:cNvSpPr>
          <p:nvPr>
            <p:ph type="sldNum" sz="quarter" idx="5"/>
          </p:nvPr>
        </p:nvSpPr>
        <p:spPr/>
        <p:txBody>
          <a:bodyPr/>
          <a:lstStyle/>
          <a:p>
            <a:fld id="{B78A90D8-2647-4560-8208-F58DCE3DB525}" type="slidenum">
              <a:rPr lang="en-US" smtClean="0"/>
              <a:t>16</a:t>
            </a:fld>
            <a:endParaRPr lang="en-US"/>
          </a:p>
        </p:txBody>
      </p:sp>
    </p:spTree>
    <p:extLst>
      <p:ext uri="{BB962C8B-B14F-4D97-AF65-F5344CB8AC3E}">
        <p14:creationId xmlns:p14="http://schemas.microsoft.com/office/powerpoint/2010/main" val="2276644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Although currently available vaccines are directed at the original SARS-CoV-2 virus, updated vaccines directed at viral variants are under development.  Despite “break through” infections, current vaccines remain highly effective at preventing severe disease (using the surrogate of hospitalization) as illustrated in this recent data from NYC</a:t>
            </a:r>
          </a:p>
        </p:txBody>
      </p:sp>
      <p:sp>
        <p:nvSpPr>
          <p:cNvPr id="4" name="Slide Number Placeholder 3"/>
          <p:cNvSpPr>
            <a:spLocks noGrp="1"/>
          </p:cNvSpPr>
          <p:nvPr>
            <p:ph type="sldNum" sz="quarter" idx="5"/>
          </p:nvPr>
        </p:nvSpPr>
        <p:spPr/>
        <p:txBody>
          <a:bodyPr/>
          <a:lstStyle/>
          <a:p>
            <a:fld id="{B78A90D8-2647-4560-8208-F58DCE3DB525}" type="slidenum">
              <a:rPr lang="en-US" smtClean="0"/>
              <a:t>20</a:t>
            </a:fld>
            <a:endParaRPr lang="en-US"/>
          </a:p>
        </p:txBody>
      </p:sp>
    </p:spTree>
    <p:extLst>
      <p:ext uri="{BB962C8B-B14F-4D97-AF65-F5344CB8AC3E}">
        <p14:creationId xmlns:p14="http://schemas.microsoft.com/office/powerpoint/2010/main" val="591710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SARS-CoV-2 has been undergoing rapid genetic mutation (at a rate that has far exceeded initial scientific expectations).  Variants are distinct genetic lineages and may be particularly important if they permit the virus to escape control of the human immune response.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A1491-125D-4868-8CC4-FBFC2A4513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575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Terminology has led to confusion in our understanding of SARS-CoV-2 transmission.  SARS-Cov-2 is primarily spread by droplets.  The terms “droplet” usually refers to larger respiratory particles that are formed and expelled during coughing, sneezing, or speaking.  Droplets transmit virus primarily to those who are within 6 feet of the infected person.  In addition, smaller respiratory particles may be aerosolized by deep breathing, singing or may be formed from larger droplets that remained suspended because of air movement or lower humidity and become smaller due to evaporation.  These may travel longer distancing and may occasionally account for SARS-CoV-2 transmission over distances that far exceed 6 feet.    In addition, the environment can be contaminated by droplets that fall onto surfaces near an infected person.   Virus may be transmitted by hands that becomes contaminated from environmental surfaces (fomites).   From “Transmissibility and transmission of respiratory viruses” in Nature Reviews Microbiology, 2021</a:t>
            </a:r>
          </a:p>
        </p:txBody>
      </p:sp>
      <p:sp>
        <p:nvSpPr>
          <p:cNvPr id="4" name="Slide Number Placeholder 3"/>
          <p:cNvSpPr>
            <a:spLocks noGrp="1"/>
          </p:cNvSpPr>
          <p:nvPr>
            <p:ph type="sldNum" sz="quarter" idx="5"/>
          </p:nvPr>
        </p:nvSpPr>
        <p:spPr/>
        <p:txBody>
          <a:bodyPr/>
          <a:lstStyle/>
          <a:p>
            <a:fld id="{8B9207AA-C439-455C-8953-0110B84898FA}" type="slidenum">
              <a:rPr lang="en-US" smtClean="0"/>
              <a:t>22</a:t>
            </a:fld>
            <a:endParaRPr lang="en-US"/>
          </a:p>
        </p:txBody>
      </p:sp>
    </p:spTree>
    <p:extLst>
      <p:ext uri="{BB962C8B-B14F-4D97-AF65-F5344CB8AC3E}">
        <p14:creationId xmlns:p14="http://schemas.microsoft.com/office/powerpoint/2010/main" val="3097654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worth noting that SARS-CoV-2 transmission is quite unusual in open, outdoor environments and much more efficient in poorly ventilated indoor environments.</a:t>
            </a:r>
          </a:p>
        </p:txBody>
      </p:sp>
      <p:sp>
        <p:nvSpPr>
          <p:cNvPr id="4" name="Slide Number Placeholder 3"/>
          <p:cNvSpPr>
            <a:spLocks noGrp="1"/>
          </p:cNvSpPr>
          <p:nvPr>
            <p:ph type="sldNum" sz="quarter" idx="5"/>
          </p:nvPr>
        </p:nvSpPr>
        <p:spPr/>
        <p:txBody>
          <a:bodyPr/>
          <a:lstStyle/>
          <a:p>
            <a:fld id="{8B9207AA-C439-455C-8953-0110B84898FA}" type="slidenum">
              <a:rPr lang="en-US" smtClean="0"/>
              <a:t>23</a:t>
            </a:fld>
            <a:endParaRPr lang="en-US"/>
          </a:p>
        </p:txBody>
      </p:sp>
    </p:spTree>
    <p:extLst>
      <p:ext uri="{BB962C8B-B14F-4D97-AF65-F5344CB8AC3E}">
        <p14:creationId xmlns:p14="http://schemas.microsoft.com/office/powerpoint/2010/main" val="169939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6E854C6B-C1CB-E34C-A6E6-E778B3CD61E4}" type="slidenum">
              <a:rPr lang="en-US" smtClean="0"/>
              <a:t>24</a:t>
            </a:fld>
            <a:endParaRPr lang="en-US"/>
          </a:p>
        </p:txBody>
      </p:sp>
    </p:spTree>
    <p:extLst>
      <p:ext uri="{BB962C8B-B14F-4D97-AF65-F5344CB8AC3E}">
        <p14:creationId xmlns:p14="http://schemas.microsoft.com/office/powerpoint/2010/main" val="3850294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6E854C6B-C1CB-E34C-A6E6-E778B3CD61E4}" type="slidenum">
              <a:rPr lang="en-US" smtClean="0"/>
              <a:t>2</a:t>
            </a:fld>
            <a:endParaRPr lang="en-US"/>
          </a:p>
        </p:txBody>
      </p:sp>
    </p:spTree>
    <p:extLst>
      <p:ext uri="{BB962C8B-B14F-4D97-AF65-F5344CB8AC3E}">
        <p14:creationId xmlns:p14="http://schemas.microsoft.com/office/powerpoint/2010/main" val="879479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9207AA-C439-455C-8953-0110B84898FA}" type="slidenum">
              <a:rPr lang="en-US" smtClean="0"/>
              <a:t>25</a:t>
            </a:fld>
            <a:endParaRPr lang="en-US"/>
          </a:p>
        </p:txBody>
      </p:sp>
    </p:spTree>
    <p:extLst>
      <p:ext uri="{BB962C8B-B14F-4D97-AF65-F5344CB8AC3E}">
        <p14:creationId xmlns:p14="http://schemas.microsoft.com/office/powerpoint/2010/main" val="1412375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9207AA-C439-455C-8953-0110B84898FA}" type="slidenum">
              <a:rPr lang="en-US" smtClean="0"/>
              <a:t>26</a:t>
            </a:fld>
            <a:endParaRPr lang="en-US"/>
          </a:p>
        </p:txBody>
      </p:sp>
    </p:spTree>
    <p:extLst>
      <p:ext uri="{BB962C8B-B14F-4D97-AF65-F5344CB8AC3E}">
        <p14:creationId xmlns:p14="http://schemas.microsoft.com/office/powerpoint/2010/main" val="2138606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can be discussed as a large or small group or considered by individual trainees.  Consider what diagnostic tests might help in differentiating COVID-19 from other illnesses.  If SARS-CoV-2 tests are available, one may want to defer other tests until the SARS-CoV-2 testing has resulted.</a:t>
            </a:r>
          </a:p>
        </p:txBody>
      </p:sp>
      <p:sp>
        <p:nvSpPr>
          <p:cNvPr id="4" name="Slide Number Placeholder 3"/>
          <p:cNvSpPr>
            <a:spLocks noGrp="1"/>
          </p:cNvSpPr>
          <p:nvPr>
            <p:ph type="sldNum" sz="quarter" idx="5"/>
          </p:nvPr>
        </p:nvSpPr>
        <p:spPr/>
        <p:txBody>
          <a:bodyPr/>
          <a:lstStyle/>
          <a:p>
            <a:fld id="{8B9207AA-C439-455C-8953-0110B84898FA}" type="slidenum">
              <a:rPr lang="en-US" smtClean="0"/>
              <a:t>27</a:t>
            </a:fld>
            <a:endParaRPr lang="en-US"/>
          </a:p>
        </p:txBody>
      </p:sp>
    </p:spTree>
    <p:extLst>
      <p:ext uri="{BB962C8B-B14F-4D97-AF65-F5344CB8AC3E}">
        <p14:creationId xmlns:p14="http://schemas.microsoft.com/office/powerpoint/2010/main" val="1332728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9207AA-C439-455C-8953-0110B84898FA}" type="slidenum">
              <a:rPr lang="en-US" smtClean="0"/>
              <a:t>28</a:t>
            </a:fld>
            <a:endParaRPr lang="en-US"/>
          </a:p>
        </p:txBody>
      </p:sp>
    </p:spTree>
    <p:extLst>
      <p:ext uri="{BB962C8B-B14F-4D97-AF65-F5344CB8AC3E}">
        <p14:creationId xmlns:p14="http://schemas.microsoft.com/office/powerpoint/2010/main" val="1444701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a:t>Let’s review a case of a nurse and think about the signs and symptoms of COVID-19 and begin to consider who should receive COVID-19 testing.</a:t>
            </a:r>
          </a:p>
          <a:p>
            <a:pPr marL="228600" indent="-228600">
              <a:buAutoNum type="alphaUcPeriod"/>
            </a:pPr>
            <a:endParaRPr lang="en-US"/>
          </a:p>
        </p:txBody>
      </p:sp>
      <p:sp>
        <p:nvSpPr>
          <p:cNvPr id="4" name="Slide Number Placeholder 3"/>
          <p:cNvSpPr>
            <a:spLocks noGrp="1"/>
          </p:cNvSpPr>
          <p:nvPr>
            <p:ph type="sldNum" sz="quarter" idx="5"/>
          </p:nvPr>
        </p:nvSpPr>
        <p:spPr/>
        <p:txBody>
          <a:bodyPr/>
          <a:lstStyle/>
          <a:p>
            <a:fld id="{8B9207AA-C439-455C-8953-0110B84898FA}" type="slidenum">
              <a:rPr lang="en-US" smtClean="0"/>
              <a:t>29</a:t>
            </a:fld>
            <a:endParaRPr lang="en-US"/>
          </a:p>
        </p:txBody>
      </p:sp>
    </p:spTree>
    <p:extLst>
      <p:ext uri="{BB962C8B-B14F-4D97-AF65-F5344CB8AC3E}">
        <p14:creationId xmlns:p14="http://schemas.microsoft.com/office/powerpoint/2010/main" val="780111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suspected case meets any of the criteria (A, B, or C).  A are the clinical and epidemiological criteria for being a suspected SARS-COV-2 infection.  A suspected case can fit the clinical or epidemiological definition and does not have to meet both.  Note: our nurse fits criteria for COVID-19 suspected case (A).  B.  All cases of SARI are COVID-19 until proven otherwise.  C. Antigen tests are not as accurate as PCRs tests.  Hence, this asymptomatic person without known exposure is considered a suspected case. </a:t>
            </a:r>
          </a:p>
        </p:txBody>
      </p:sp>
      <p:sp>
        <p:nvSpPr>
          <p:cNvPr id="4" name="Slide Number Placeholder 3"/>
          <p:cNvSpPr>
            <a:spLocks noGrp="1"/>
          </p:cNvSpPr>
          <p:nvPr>
            <p:ph type="sldNum" sz="quarter" idx="5"/>
          </p:nvPr>
        </p:nvSpPr>
        <p:spPr/>
        <p:txBody>
          <a:bodyPr/>
          <a:lstStyle/>
          <a:p>
            <a:fld id="{8B9207AA-C439-455C-8953-0110B84898FA}" type="slidenum">
              <a:rPr lang="en-US" smtClean="0"/>
              <a:t>30</a:t>
            </a:fld>
            <a:endParaRPr lang="en-US"/>
          </a:p>
        </p:txBody>
      </p:sp>
    </p:spTree>
    <p:extLst>
      <p:ext uri="{BB962C8B-B14F-4D97-AF65-F5344CB8AC3E}">
        <p14:creationId xmlns:p14="http://schemas.microsoft.com/office/powerpoint/2010/main" val="1343859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realize that our nurse is actually a probable case of COVID-19 as she meets clinical and epidemiological criteria.</a:t>
            </a:r>
          </a:p>
        </p:txBody>
      </p:sp>
      <p:sp>
        <p:nvSpPr>
          <p:cNvPr id="4" name="Slide Number Placeholder 3"/>
          <p:cNvSpPr>
            <a:spLocks noGrp="1"/>
          </p:cNvSpPr>
          <p:nvPr>
            <p:ph type="sldNum" sz="quarter" idx="5"/>
          </p:nvPr>
        </p:nvSpPr>
        <p:spPr/>
        <p:txBody>
          <a:bodyPr/>
          <a:lstStyle/>
          <a:p>
            <a:fld id="{8B9207AA-C439-455C-8953-0110B84898FA}" type="slidenum">
              <a:rPr lang="en-US" smtClean="0"/>
              <a:t>31</a:t>
            </a:fld>
            <a:endParaRPr lang="en-US"/>
          </a:p>
        </p:txBody>
      </p:sp>
    </p:spTree>
    <p:extLst>
      <p:ext uri="{BB962C8B-B14F-4D97-AF65-F5344CB8AC3E}">
        <p14:creationId xmlns:p14="http://schemas.microsoft.com/office/powerpoint/2010/main" val="3327085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9207AA-C439-455C-8953-0110B84898FA}" type="slidenum">
              <a:rPr lang="en-US" smtClean="0"/>
              <a:t>32</a:t>
            </a:fld>
            <a:endParaRPr lang="en-US"/>
          </a:p>
        </p:txBody>
      </p:sp>
    </p:spTree>
    <p:extLst>
      <p:ext uri="{BB962C8B-B14F-4D97-AF65-F5344CB8AC3E}">
        <p14:creationId xmlns:p14="http://schemas.microsoft.com/office/powerpoint/2010/main" val="1665355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This nurse fits the WHO case definition of a probable COVID-19 case.  She meets clinical and epidemiological criteria (working with coworkers who now have COVID-19).  Please note that healthcare workers who wear appropriate PPE </a:t>
            </a:r>
            <a:r>
              <a:rPr lang="en-US" b="1" dirty="0"/>
              <a:t>do not </a:t>
            </a:r>
            <a:r>
              <a:rPr lang="en-US" dirty="0"/>
              <a:t>have high rates of acquiring COVID-19 from patients.  Many work exposures occur because of spread from one healthcare worker to another during breaks or eating.</a:t>
            </a:r>
          </a:p>
        </p:txBody>
      </p:sp>
      <p:sp>
        <p:nvSpPr>
          <p:cNvPr id="4" name="Slide Number Placeholder 3"/>
          <p:cNvSpPr>
            <a:spLocks noGrp="1"/>
          </p:cNvSpPr>
          <p:nvPr>
            <p:ph type="sldNum" sz="quarter" idx="5"/>
          </p:nvPr>
        </p:nvSpPr>
        <p:spPr/>
        <p:txBody>
          <a:bodyPr/>
          <a:lstStyle/>
          <a:p>
            <a:fld id="{8B9207AA-C439-455C-8953-0110B84898FA}" type="slidenum">
              <a:rPr lang="en-US" smtClean="0"/>
              <a:t>33</a:t>
            </a:fld>
            <a:endParaRPr lang="en-US"/>
          </a:p>
        </p:txBody>
      </p:sp>
    </p:spTree>
    <p:extLst>
      <p:ext uri="{BB962C8B-B14F-4D97-AF65-F5344CB8AC3E}">
        <p14:creationId xmlns:p14="http://schemas.microsoft.com/office/powerpoint/2010/main" val="29313287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6E854C6B-C1CB-E34C-A6E6-E778B3CD61E4}" type="slidenum">
              <a:rPr lang="en-US" smtClean="0"/>
              <a:t>34</a:t>
            </a:fld>
            <a:endParaRPr lang="en-US"/>
          </a:p>
        </p:txBody>
      </p:sp>
    </p:spTree>
    <p:extLst>
      <p:ext uri="{BB962C8B-B14F-4D97-AF65-F5344CB8AC3E}">
        <p14:creationId xmlns:p14="http://schemas.microsoft.com/office/powerpoint/2010/main" val="2272792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9207AA-C439-455C-8953-0110B84898FA}" type="slidenum">
              <a:rPr lang="en-US" smtClean="0"/>
              <a:t>3</a:t>
            </a:fld>
            <a:endParaRPr lang="en-US"/>
          </a:p>
        </p:txBody>
      </p:sp>
    </p:spTree>
    <p:extLst>
      <p:ext uri="{BB962C8B-B14F-4D97-AF65-F5344CB8AC3E}">
        <p14:creationId xmlns:p14="http://schemas.microsoft.com/office/powerpoint/2010/main" val="33631822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 Priority</a:t>
            </a:r>
          </a:p>
          <a:p>
            <a:r>
              <a:rPr lang="en-US"/>
              <a:t>Hospitalized patients</a:t>
            </a:r>
          </a:p>
          <a:p>
            <a:r>
              <a:rPr lang="en-US"/>
              <a:t>Healthcare facility workers, workers in congregate living settings, and first responders with symptoms</a:t>
            </a:r>
          </a:p>
          <a:p>
            <a:r>
              <a:rPr lang="en-US"/>
              <a:t>Residents in long-term care facilities or other congregate living settings, including prisons and shelters, with symptoms</a:t>
            </a:r>
          </a:p>
          <a:p>
            <a:r>
              <a:rPr lang="en-US"/>
              <a:t>Persons identified through public health cluster and selected contact investigations</a:t>
            </a:r>
          </a:p>
          <a:p>
            <a:r>
              <a:rPr lang="en-US"/>
              <a:t>Guidelines and priorities may change as the dynamics of the COVID-19 pandemic shift and change over time.</a:t>
            </a:r>
          </a:p>
          <a:p>
            <a:endParaRPr lang="en-US"/>
          </a:p>
        </p:txBody>
      </p:sp>
      <p:sp>
        <p:nvSpPr>
          <p:cNvPr id="4" name="Slide Number Placeholder 3"/>
          <p:cNvSpPr>
            <a:spLocks noGrp="1"/>
          </p:cNvSpPr>
          <p:nvPr>
            <p:ph type="sldNum" sz="quarter" idx="5"/>
          </p:nvPr>
        </p:nvSpPr>
        <p:spPr/>
        <p:txBody>
          <a:bodyPr/>
          <a:lstStyle/>
          <a:p>
            <a:fld id="{8B9207AA-C439-455C-8953-0110B84898FA}" type="slidenum">
              <a:rPr lang="en-US" smtClean="0"/>
              <a:t>35</a:t>
            </a:fld>
            <a:endParaRPr lang="en-US"/>
          </a:p>
        </p:txBody>
      </p:sp>
    </p:spTree>
    <p:extLst>
      <p:ext uri="{BB962C8B-B14F-4D97-AF65-F5344CB8AC3E}">
        <p14:creationId xmlns:p14="http://schemas.microsoft.com/office/powerpoint/2010/main" val="482728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very important to follow local testing guidelines and to note that local guidelines may be changed during periods of high community transmission.  Diagnostic testing may not add value to the clinical care of a young healthy person who has mild symptoms.</a:t>
            </a:r>
          </a:p>
        </p:txBody>
      </p:sp>
      <p:sp>
        <p:nvSpPr>
          <p:cNvPr id="4" name="Slide Number Placeholder 3"/>
          <p:cNvSpPr>
            <a:spLocks noGrp="1"/>
          </p:cNvSpPr>
          <p:nvPr>
            <p:ph type="sldNum" sz="quarter" idx="5"/>
          </p:nvPr>
        </p:nvSpPr>
        <p:spPr/>
        <p:txBody>
          <a:bodyPr/>
          <a:lstStyle/>
          <a:p>
            <a:fld id="{B78A90D8-2647-4560-8208-F58DCE3DB525}" type="slidenum">
              <a:rPr lang="en-US" smtClean="0"/>
              <a:t>36</a:t>
            </a:fld>
            <a:endParaRPr lang="en-US"/>
          </a:p>
        </p:txBody>
      </p:sp>
    </p:spTree>
    <p:extLst>
      <p:ext uri="{BB962C8B-B14F-4D97-AF65-F5344CB8AC3E}">
        <p14:creationId xmlns:p14="http://schemas.microsoft.com/office/powerpoint/2010/main" val="1949867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 management should proceed via the COVID-19 clinical care pathway.  In April 2022, the WHO updated their clinical care pathway.  This training will focus on the WHO clinical care pathway.  However, clinicians should know how their local clinical care pathway differs and should follow the local pathway.</a:t>
            </a:r>
          </a:p>
        </p:txBody>
      </p:sp>
      <p:sp>
        <p:nvSpPr>
          <p:cNvPr id="4" name="Slide Number Placeholder 3"/>
          <p:cNvSpPr>
            <a:spLocks noGrp="1"/>
          </p:cNvSpPr>
          <p:nvPr>
            <p:ph type="sldNum" sz="quarter" idx="5"/>
          </p:nvPr>
        </p:nvSpPr>
        <p:spPr/>
        <p:txBody>
          <a:bodyPr/>
          <a:lstStyle/>
          <a:p>
            <a:fld id="{B78A90D8-2647-4560-8208-F58DCE3DB525}" type="slidenum">
              <a:rPr lang="en-US" smtClean="0"/>
              <a:t>37</a:t>
            </a:fld>
            <a:endParaRPr lang="en-US"/>
          </a:p>
        </p:txBody>
      </p:sp>
    </p:spTree>
    <p:extLst>
      <p:ext uri="{BB962C8B-B14F-4D97-AF65-F5344CB8AC3E}">
        <p14:creationId xmlns:p14="http://schemas.microsoft.com/office/powerpoint/2010/main" val="15390248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Testing is the first step in the COVID-19 care pathway.</a:t>
            </a:r>
          </a:p>
        </p:txBody>
      </p:sp>
      <p:sp>
        <p:nvSpPr>
          <p:cNvPr id="4" name="Slide Number Placeholder 3"/>
          <p:cNvSpPr>
            <a:spLocks noGrp="1"/>
          </p:cNvSpPr>
          <p:nvPr>
            <p:ph type="sldNum" sz="quarter" idx="5"/>
          </p:nvPr>
        </p:nvSpPr>
        <p:spPr/>
        <p:txBody>
          <a:bodyPr/>
          <a:lstStyle/>
          <a:p>
            <a:fld id="{B78A90D8-2647-4560-8208-F58DCE3DB525}" type="slidenum">
              <a:rPr lang="en-US" smtClean="0"/>
              <a:t>39</a:t>
            </a:fld>
            <a:endParaRPr lang="en-US"/>
          </a:p>
        </p:txBody>
      </p:sp>
    </p:spTree>
    <p:extLst>
      <p:ext uri="{BB962C8B-B14F-4D97-AF65-F5344CB8AC3E}">
        <p14:creationId xmlns:p14="http://schemas.microsoft.com/office/powerpoint/2010/main" val="31428497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Trainer should emphasize that a decision to test would depend on local guidelines.  If testing is done to establish a diagnosis in the nurse, it would be diagnostic testing.  However, testing might be also done for surveillance and public health purposes (monitoring the epidemic, making decisions for quarantine, implementing better infection control on the COVID-19 unit, </a:t>
            </a:r>
            <a:r>
              <a:rPr lang="en-US" dirty="0" err="1"/>
              <a:t>etc</a:t>
            </a:r>
            <a:r>
              <a:rPr lang="en-US" dirty="0"/>
              <a:t>).  This nurse is a probable case of COVID-19, even prior to testing.</a:t>
            </a:r>
          </a:p>
        </p:txBody>
      </p:sp>
      <p:sp>
        <p:nvSpPr>
          <p:cNvPr id="4" name="Slide Number Placeholder 3"/>
          <p:cNvSpPr>
            <a:spLocks noGrp="1"/>
          </p:cNvSpPr>
          <p:nvPr>
            <p:ph type="sldNum" sz="quarter" idx="5"/>
          </p:nvPr>
        </p:nvSpPr>
        <p:spPr/>
        <p:txBody>
          <a:bodyPr/>
          <a:lstStyle/>
          <a:p>
            <a:fld id="{8B9207AA-C439-455C-8953-0110B84898FA}" type="slidenum">
              <a:rPr lang="en-US" smtClean="0"/>
              <a:t>41</a:t>
            </a:fld>
            <a:endParaRPr lang="en-US"/>
          </a:p>
        </p:txBody>
      </p:sp>
    </p:spTree>
    <p:extLst>
      <p:ext uri="{BB962C8B-B14F-4D97-AF65-F5344CB8AC3E}">
        <p14:creationId xmlns:p14="http://schemas.microsoft.com/office/powerpoint/2010/main" val="6461019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go back to the case of the nurse and think about the signs and symptoms of COVID-19 and begin to consider who should receive SARS-CoV-2 testing.  Follow local guidelines. Most LMIC have limited capacity to test asymptomatic people.  However, the family members are contacts of a probable case (the nurse) and should quarantine per local guidelines.</a:t>
            </a:r>
          </a:p>
          <a:p>
            <a:pPr marL="228600" indent="-228600">
              <a:buAutoNum type="alphaUcPeriod"/>
            </a:pPr>
            <a:endParaRPr lang="en-US" dirty="0"/>
          </a:p>
        </p:txBody>
      </p:sp>
      <p:sp>
        <p:nvSpPr>
          <p:cNvPr id="4" name="Slide Number Placeholder 3"/>
          <p:cNvSpPr>
            <a:spLocks noGrp="1"/>
          </p:cNvSpPr>
          <p:nvPr>
            <p:ph type="sldNum" sz="quarter" idx="5"/>
          </p:nvPr>
        </p:nvSpPr>
        <p:spPr/>
        <p:txBody>
          <a:bodyPr/>
          <a:lstStyle/>
          <a:p>
            <a:fld id="{8B9207AA-C439-455C-8953-0110B84898FA}" type="slidenum">
              <a:rPr lang="en-US" smtClean="0"/>
              <a:t>42</a:t>
            </a:fld>
            <a:endParaRPr lang="en-US"/>
          </a:p>
        </p:txBody>
      </p:sp>
    </p:spTree>
    <p:extLst>
      <p:ext uri="{BB962C8B-B14F-4D97-AF65-F5344CB8AC3E}">
        <p14:creationId xmlns:p14="http://schemas.microsoft.com/office/powerpoint/2010/main" val="21296668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Testing should be done in accordance with national guidelines.  Note that community transmission of COVID-19 can increase quickly and may rapidly become widespread.  Public facing workers are at high risk once community transmission is widespread.  WHO classifies this case as a suspected case because she has a respiratory illness that includes fever and cough.</a:t>
            </a:r>
          </a:p>
        </p:txBody>
      </p:sp>
      <p:sp>
        <p:nvSpPr>
          <p:cNvPr id="4" name="Slide Number Placeholder 3"/>
          <p:cNvSpPr>
            <a:spLocks noGrp="1"/>
          </p:cNvSpPr>
          <p:nvPr>
            <p:ph type="sldNum" sz="quarter" idx="5"/>
          </p:nvPr>
        </p:nvSpPr>
        <p:spPr/>
        <p:txBody>
          <a:bodyPr/>
          <a:lstStyle/>
          <a:p>
            <a:fld id="{8B9207AA-C439-455C-8953-0110B84898FA}" type="slidenum">
              <a:rPr lang="en-US" smtClean="0"/>
              <a:t>43</a:t>
            </a:fld>
            <a:endParaRPr lang="en-US"/>
          </a:p>
        </p:txBody>
      </p:sp>
    </p:spTree>
    <p:extLst>
      <p:ext uri="{BB962C8B-B14F-4D97-AF65-F5344CB8AC3E}">
        <p14:creationId xmlns:p14="http://schemas.microsoft.com/office/powerpoint/2010/main" val="27110941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You might again note that people who have significant contact with the public (passenger van driver) are at increased risk of COVID-19 during an outbreak with community transmission.  Follow local guidelines for testing.  Per WHO classification, he is a suspected case of SARS-CoV-2 infection.</a:t>
            </a:r>
          </a:p>
        </p:txBody>
      </p:sp>
      <p:sp>
        <p:nvSpPr>
          <p:cNvPr id="4" name="Slide Number Placeholder 3"/>
          <p:cNvSpPr>
            <a:spLocks noGrp="1"/>
          </p:cNvSpPr>
          <p:nvPr>
            <p:ph type="sldNum" sz="quarter" idx="5"/>
          </p:nvPr>
        </p:nvSpPr>
        <p:spPr/>
        <p:txBody>
          <a:bodyPr/>
          <a:lstStyle/>
          <a:p>
            <a:fld id="{8B9207AA-C439-455C-8953-0110B84898FA}" type="slidenum">
              <a:rPr lang="en-US" smtClean="0"/>
              <a:t>44</a:t>
            </a:fld>
            <a:endParaRPr lang="en-US"/>
          </a:p>
        </p:txBody>
      </p:sp>
    </p:spTree>
    <p:extLst>
      <p:ext uri="{BB962C8B-B14F-4D97-AF65-F5344CB8AC3E}">
        <p14:creationId xmlns:p14="http://schemas.microsoft.com/office/powerpoint/2010/main" val="17150781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Theoretically, fever and body aches are only two symptoms. In the absence of an epi link, she does not meet WHO suspect case criteria.  However, loss of smell is distinctively associated with COVID-19.  She should be questioned about fatigue, weakness or any other symptoms. Presence of a third symptom would make her a suspect case.</a:t>
            </a:r>
          </a:p>
          <a:p>
            <a:pPr marL="0" indent="0">
              <a:buNone/>
            </a:pPr>
            <a:r>
              <a:rPr lang="en-US" dirty="0"/>
              <a:t>The middle-aged man with HIV is a suspected case of SARS-CoV-2 infection.  If he has an epidemiological link to a case of COVID-19, he would become a </a:t>
            </a:r>
            <a:r>
              <a:rPr lang="en-US"/>
              <a:t>probable case.</a:t>
            </a:r>
            <a:endParaRPr lang="en-US" dirty="0"/>
          </a:p>
          <a:p>
            <a:pPr marL="0" indent="0">
              <a:buNone/>
            </a:pPr>
            <a:r>
              <a:rPr lang="en-US" dirty="0"/>
              <a:t>The 67 y/o man has typical symptoms (fever and cough) and is a suspected COVID-19 case.  Because there is no known SARS-CoV-2 in his community, he might be prioritized for testing for surveillance purposes.  Be alert to early cases.  Clinical and public health judgment should be used.  Local guidelines should be followed.</a:t>
            </a:r>
          </a:p>
        </p:txBody>
      </p:sp>
      <p:sp>
        <p:nvSpPr>
          <p:cNvPr id="4" name="Slide Number Placeholder 3"/>
          <p:cNvSpPr>
            <a:spLocks noGrp="1"/>
          </p:cNvSpPr>
          <p:nvPr>
            <p:ph type="sldNum" sz="quarter" idx="5"/>
          </p:nvPr>
        </p:nvSpPr>
        <p:spPr/>
        <p:txBody>
          <a:bodyPr/>
          <a:lstStyle/>
          <a:p>
            <a:fld id="{8B9207AA-C439-455C-8953-0110B84898FA}" type="slidenum">
              <a:rPr lang="en-US" smtClean="0"/>
              <a:t>45</a:t>
            </a:fld>
            <a:endParaRPr lang="en-US"/>
          </a:p>
        </p:txBody>
      </p:sp>
    </p:spTree>
    <p:extLst>
      <p:ext uri="{BB962C8B-B14F-4D97-AF65-F5344CB8AC3E}">
        <p14:creationId xmlns:p14="http://schemas.microsoft.com/office/powerpoint/2010/main" val="33493958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9207AA-C439-455C-8953-0110B84898FA}" type="slidenum">
              <a:rPr lang="en-US" smtClean="0"/>
              <a:t>48</a:t>
            </a:fld>
            <a:endParaRPr lang="en-US"/>
          </a:p>
        </p:txBody>
      </p:sp>
    </p:spTree>
    <p:extLst>
      <p:ext uri="{BB962C8B-B14F-4D97-AF65-F5344CB8AC3E}">
        <p14:creationId xmlns:p14="http://schemas.microsoft.com/office/powerpoint/2010/main" val="2049173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Answers:</a:t>
            </a:r>
          </a:p>
          <a:p>
            <a:pPr marL="228600" indent="-228600">
              <a:buAutoNum type="arabicPeriod"/>
            </a:pPr>
            <a:r>
              <a:rPr lang="en-US"/>
              <a:t>B</a:t>
            </a:r>
          </a:p>
          <a:p>
            <a:pPr marL="228600" indent="-228600">
              <a:buAutoNum type="arabicPeriod"/>
            </a:pPr>
            <a:r>
              <a:rPr lang="en-US"/>
              <a:t>True</a:t>
            </a:r>
          </a:p>
          <a:p>
            <a:pPr marL="228600" indent="-228600">
              <a:buAutoNum type="arabicPeriod"/>
            </a:pPr>
            <a:r>
              <a:rPr lang="en-US"/>
              <a:t>False</a:t>
            </a:r>
          </a:p>
          <a:p>
            <a:pPr marL="228600" indent="-228600">
              <a:buAutoNum type="arabicPeriod"/>
            </a:pPr>
            <a:r>
              <a:rPr lang="en-US"/>
              <a:t>True</a:t>
            </a:r>
          </a:p>
          <a:p>
            <a:pPr marL="228600" indent="-228600">
              <a:buAutoNum type="arabicPeriod"/>
            </a:pPr>
            <a:r>
              <a:rPr lang="en-US"/>
              <a:t>d</a:t>
            </a:r>
          </a:p>
          <a:p>
            <a:pPr marL="228600" indent="-228600">
              <a:buAutoNum type="arabicPeriod"/>
            </a:pPr>
            <a:endParaRPr lang="en-US"/>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6E854C6B-C1CB-E34C-A6E6-E778B3CD61E4}" type="slidenum">
              <a:rPr lang="en-US" smtClean="0"/>
              <a:t>4</a:t>
            </a:fld>
            <a:endParaRPr lang="en-US"/>
          </a:p>
        </p:txBody>
      </p:sp>
    </p:spTree>
    <p:extLst>
      <p:ext uri="{BB962C8B-B14F-4D97-AF65-F5344CB8AC3E}">
        <p14:creationId xmlns:p14="http://schemas.microsoft.com/office/powerpoint/2010/main" val="1990100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the different masks in the pictures (N95 vs surgical facemask)</a:t>
            </a:r>
          </a:p>
        </p:txBody>
      </p:sp>
      <p:sp>
        <p:nvSpPr>
          <p:cNvPr id="4" name="Slide Number Placeholder 3"/>
          <p:cNvSpPr>
            <a:spLocks noGrp="1"/>
          </p:cNvSpPr>
          <p:nvPr>
            <p:ph type="sldNum" sz="quarter" idx="5"/>
          </p:nvPr>
        </p:nvSpPr>
        <p:spPr/>
        <p:txBody>
          <a:bodyPr/>
          <a:lstStyle/>
          <a:p>
            <a:fld id="{8B9207AA-C439-455C-8953-0110B84898FA}" type="slidenum">
              <a:rPr lang="en-US" smtClean="0"/>
              <a:t>49</a:t>
            </a:fld>
            <a:endParaRPr lang="en-US"/>
          </a:p>
        </p:txBody>
      </p:sp>
    </p:spTree>
    <p:extLst>
      <p:ext uri="{BB962C8B-B14F-4D97-AF65-F5344CB8AC3E}">
        <p14:creationId xmlns:p14="http://schemas.microsoft.com/office/powerpoint/2010/main" val="1560026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9207AA-C439-455C-8953-0110B84898FA}" type="slidenum">
              <a:rPr lang="en-US" smtClean="0"/>
              <a:t>50</a:t>
            </a:fld>
            <a:endParaRPr lang="en-US"/>
          </a:p>
        </p:txBody>
      </p:sp>
    </p:spTree>
    <p:extLst>
      <p:ext uri="{BB962C8B-B14F-4D97-AF65-F5344CB8AC3E}">
        <p14:creationId xmlns:p14="http://schemas.microsoft.com/office/powerpoint/2010/main" val="4776433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Replace photos with national approved testing supplies.  Delete or modify according to the national testing procedure</a:t>
            </a:r>
          </a:p>
        </p:txBody>
      </p:sp>
      <p:sp>
        <p:nvSpPr>
          <p:cNvPr id="4" name="Slide Number Placeholder 3"/>
          <p:cNvSpPr>
            <a:spLocks noGrp="1"/>
          </p:cNvSpPr>
          <p:nvPr>
            <p:ph type="sldNum" sz="quarter" idx="5"/>
          </p:nvPr>
        </p:nvSpPr>
        <p:spPr/>
        <p:txBody>
          <a:bodyPr/>
          <a:lstStyle/>
          <a:p>
            <a:fld id="{8B9207AA-C439-455C-8953-0110B84898FA}" type="slidenum">
              <a:rPr lang="en-US" smtClean="0"/>
              <a:t>51</a:t>
            </a:fld>
            <a:endParaRPr lang="en-US"/>
          </a:p>
        </p:txBody>
      </p:sp>
    </p:spTree>
    <p:extLst>
      <p:ext uri="{BB962C8B-B14F-4D97-AF65-F5344CB8AC3E}">
        <p14:creationId xmlns:p14="http://schemas.microsoft.com/office/powerpoint/2010/main" val="31690845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some diagnostic tests can be conducted from anterior nasal swabs, throat swabs, or saliva.  Follow the instructions of the test used in your locality</a:t>
            </a:r>
          </a:p>
        </p:txBody>
      </p:sp>
      <p:sp>
        <p:nvSpPr>
          <p:cNvPr id="4" name="Slide Number Placeholder 3"/>
          <p:cNvSpPr>
            <a:spLocks noGrp="1"/>
          </p:cNvSpPr>
          <p:nvPr>
            <p:ph type="sldNum" sz="quarter" idx="5"/>
          </p:nvPr>
        </p:nvSpPr>
        <p:spPr/>
        <p:txBody>
          <a:bodyPr/>
          <a:lstStyle/>
          <a:p>
            <a:fld id="{8B9207AA-C439-455C-8953-0110B84898FA}" type="slidenum">
              <a:rPr lang="en-US" smtClean="0"/>
              <a:t>52</a:t>
            </a:fld>
            <a:endParaRPr lang="en-US"/>
          </a:p>
        </p:txBody>
      </p:sp>
    </p:spTree>
    <p:extLst>
      <p:ext uri="{BB962C8B-B14F-4D97-AF65-F5344CB8AC3E}">
        <p14:creationId xmlns:p14="http://schemas.microsoft.com/office/powerpoint/2010/main" val="12165675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9207AA-C439-455C-8953-0110B84898FA}" type="slidenum">
              <a:rPr lang="en-US" smtClean="0"/>
              <a:t>53</a:t>
            </a:fld>
            <a:endParaRPr lang="en-US"/>
          </a:p>
        </p:txBody>
      </p:sp>
    </p:spTree>
    <p:extLst>
      <p:ext uri="{BB962C8B-B14F-4D97-AF65-F5344CB8AC3E}">
        <p14:creationId xmlns:p14="http://schemas.microsoft.com/office/powerpoint/2010/main" val="39459193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9207AA-C439-455C-8953-0110B84898FA}" type="slidenum">
              <a:rPr lang="en-US" smtClean="0"/>
              <a:t>54</a:t>
            </a:fld>
            <a:endParaRPr lang="en-US"/>
          </a:p>
        </p:txBody>
      </p:sp>
    </p:spTree>
    <p:extLst>
      <p:ext uri="{BB962C8B-B14F-4D97-AF65-F5344CB8AC3E}">
        <p14:creationId xmlns:p14="http://schemas.microsoft.com/office/powerpoint/2010/main" val="36930629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9207AA-C439-455C-8953-0110B84898FA}" type="slidenum">
              <a:rPr lang="en-US" smtClean="0"/>
              <a:t>55</a:t>
            </a:fld>
            <a:endParaRPr lang="en-US"/>
          </a:p>
        </p:txBody>
      </p:sp>
    </p:spTree>
    <p:extLst>
      <p:ext uri="{BB962C8B-B14F-4D97-AF65-F5344CB8AC3E}">
        <p14:creationId xmlns:p14="http://schemas.microsoft.com/office/powerpoint/2010/main" val="37563597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9207AA-C439-455C-8953-0110B84898FA}" type="slidenum">
              <a:rPr lang="en-US" smtClean="0"/>
              <a:t>56</a:t>
            </a:fld>
            <a:endParaRPr lang="en-US"/>
          </a:p>
        </p:txBody>
      </p:sp>
    </p:spTree>
    <p:extLst>
      <p:ext uri="{BB962C8B-B14F-4D97-AF65-F5344CB8AC3E}">
        <p14:creationId xmlns:p14="http://schemas.microsoft.com/office/powerpoint/2010/main" val="15618650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9207AA-C439-455C-8953-0110B84898FA}" type="slidenum">
              <a:rPr lang="en-US" smtClean="0"/>
              <a:t>57</a:t>
            </a:fld>
            <a:endParaRPr lang="en-US"/>
          </a:p>
        </p:txBody>
      </p:sp>
    </p:spTree>
    <p:extLst>
      <p:ext uri="{BB962C8B-B14F-4D97-AF65-F5344CB8AC3E}">
        <p14:creationId xmlns:p14="http://schemas.microsoft.com/office/powerpoint/2010/main" val="13130139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9207AA-C439-455C-8953-0110B84898FA}" type="slidenum">
              <a:rPr lang="en-US" smtClean="0"/>
              <a:t>58</a:t>
            </a:fld>
            <a:endParaRPr lang="en-US"/>
          </a:p>
        </p:txBody>
      </p:sp>
    </p:spTree>
    <p:extLst>
      <p:ext uri="{BB962C8B-B14F-4D97-AF65-F5344CB8AC3E}">
        <p14:creationId xmlns:p14="http://schemas.microsoft.com/office/powerpoint/2010/main" val="121627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6E854C6B-C1CB-E34C-A6E6-E778B3CD61E4}" type="slidenum">
              <a:rPr lang="en-US" smtClean="0"/>
              <a:t>6</a:t>
            </a:fld>
            <a:endParaRPr lang="en-US"/>
          </a:p>
        </p:txBody>
      </p:sp>
    </p:spTree>
    <p:extLst>
      <p:ext uri="{BB962C8B-B14F-4D97-AF65-F5344CB8AC3E}">
        <p14:creationId xmlns:p14="http://schemas.microsoft.com/office/powerpoint/2010/main" val="24615019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9207AA-C439-455C-8953-0110B84898FA}" type="slidenum">
              <a:rPr lang="en-US" smtClean="0"/>
              <a:t>59</a:t>
            </a:fld>
            <a:endParaRPr lang="en-US"/>
          </a:p>
        </p:txBody>
      </p:sp>
    </p:spTree>
    <p:extLst>
      <p:ext uri="{BB962C8B-B14F-4D97-AF65-F5344CB8AC3E}">
        <p14:creationId xmlns:p14="http://schemas.microsoft.com/office/powerpoint/2010/main" val="15026012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https://www.cdc.gov/coronavirus/2019-ncov/community/disinfecting-building-facility.html</a:t>
            </a:r>
            <a:endParaRPr lang="en-US"/>
          </a:p>
        </p:txBody>
      </p:sp>
      <p:sp>
        <p:nvSpPr>
          <p:cNvPr id="4" name="Slide Number Placeholder 3"/>
          <p:cNvSpPr>
            <a:spLocks noGrp="1"/>
          </p:cNvSpPr>
          <p:nvPr>
            <p:ph type="sldNum" sz="quarter" idx="5"/>
          </p:nvPr>
        </p:nvSpPr>
        <p:spPr/>
        <p:txBody>
          <a:bodyPr/>
          <a:lstStyle/>
          <a:p>
            <a:fld id="{8B9207AA-C439-455C-8953-0110B84898FA}" type="slidenum">
              <a:rPr lang="en-US" smtClean="0"/>
              <a:t>61</a:t>
            </a:fld>
            <a:endParaRPr lang="en-US"/>
          </a:p>
        </p:txBody>
      </p:sp>
    </p:spTree>
    <p:extLst>
      <p:ext uri="{BB962C8B-B14F-4D97-AF65-F5344CB8AC3E}">
        <p14:creationId xmlns:p14="http://schemas.microsoft.com/office/powerpoint/2010/main" val="23026412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9207AA-C439-455C-8953-0110B84898FA}" type="slidenum">
              <a:rPr lang="en-US" smtClean="0"/>
              <a:t>62</a:t>
            </a:fld>
            <a:endParaRPr lang="en-US"/>
          </a:p>
        </p:txBody>
      </p:sp>
    </p:spTree>
    <p:extLst>
      <p:ext uri="{BB962C8B-B14F-4D97-AF65-F5344CB8AC3E}">
        <p14:creationId xmlns:p14="http://schemas.microsoft.com/office/powerpoint/2010/main" val="25032803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9207AA-C439-455C-8953-0110B84898FA}" type="slidenum">
              <a:rPr lang="en-US" smtClean="0"/>
              <a:t>63</a:t>
            </a:fld>
            <a:endParaRPr lang="en-US"/>
          </a:p>
        </p:txBody>
      </p:sp>
    </p:spTree>
    <p:extLst>
      <p:ext uri="{BB962C8B-B14F-4D97-AF65-F5344CB8AC3E}">
        <p14:creationId xmlns:p14="http://schemas.microsoft.com/office/powerpoint/2010/main" val="7968141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9207AA-C439-455C-8953-0110B84898FA}" type="slidenum">
              <a:rPr lang="en-US" smtClean="0"/>
              <a:t>64</a:t>
            </a:fld>
            <a:endParaRPr lang="en-US"/>
          </a:p>
        </p:txBody>
      </p:sp>
    </p:spTree>
    <p:extLst>
      <p:ext uri="{BB962C8B-B14F-4D97-AF65-F5344CB8AC3E}">
        <p14:creationId xmlns:p14="http://schemas.microsoft.com/office/powerpoint/2010/main" val="1372961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Can be done in a group if done in person.</a:t>
            </a:r>
          </a:p>
        </p:txBody>
      </p:sp>
      <p:sp>
        <p:nvSpPr>
          <p:cNvPr id="4" name="Slide Number Placeholder 3"/>
          <p:cNvSpPr>
            <a:spLocks noGrp="1"/>
          </p:cNvSpPr>
          <p:nvPr>
            <p:ph type="sldNum" sz="quarter" idx="5"/>
          </p:nvPr>
        </p:nvSpPr>
        <p:spPr/>
        <p:txBody>
          <a:bodyPr/>
          <a:lstStyle/>
          <a:p>
            <a:fld id="{8B9207AA-C439-455C-8953-0110B84898FA}" type="slidenum">
              <a:rPr lang="en-US" smtClean="0"/>
              <a:t>65</a:t>
            </a:fld>
            <a:endParaRPr lang="en-US"/>
          </a:p>
        </p:txBody>
      </p:sp>
    </p:spTree>
    <p:extLst>
      <p:ext uri="{BB962C8B-B14F-4D97-AF65-F5344CB8AC3E}">
        <p14:creationId xmlns:p14="http://schemas.microsoft.com/office/powerpoint/2010/main" val="41637368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Answers:</a:t>
            </a:r>
          </a:p>
          <a:p>
            <a:pPr marL="228600" indent="-228600">
              <a:buAutoNum type="arabicPeriod"/>
            </a:pPr>
            <a:r>
              <a:rPr lang="en-US"/>
              <a:t>B</a:t>
            </a:r>
          </a:p>
          <a:p>
            <a:pPr marL="228600" indent="-228600">
              <a:buAutoNum type="arabicPeriod"/>
            </a:pPr>
            <a:r>
              <a:rPr lang="en-US"/>
              <a:t>True</a:t>
            </a:r>
          </a:p>
          <a:p>
            <a:pPr marL="228600" indent="-228600">
              <a:buAutoNum type="arabicPeriod"/>
            </a:pPr>
            <a:r>
              <a:rPr lang="en-US"/>
              <a:t>False</a:t>
            </a:r>
          </a:p>
          <a:p>
            <a:pPr marL="228600" indent="-228600">
              <a:buAutoNum type="arabicPeriod"/>
            </a:pPr>
            <a:r>
              <a:rPr lang="en-US"/>
              <a:t>True</a:t>
            </a:r>
          </a:p>
          <a:p>
            <a:pPr marL="228600" indent="-228600">
              <a:buAutoNum type="arabicPeriod"/>
            </a:pPr>
            <a:r>
              <a:rPr lang="en-US"/>
              <a:t>d</a:t>
            </a:r>
          </a:p>
          <a:p>
            <a:pPr marL="228600" indent="-228600">
              <a:buAutoNum type="arabicPeriod"/>
            </a:pPr>
            <a:endParaRPr lang="en-US"/>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6E854C6B-C1CB-E34C-A6E6-E778B3CD61E4}" type="slidenum">
              <a:rPr lang="en-US" smtClean="0"/>
              <a:t>66</a:t>
            </a:fld>
            <a:endParaRPr lang="en-US"/>
          </a:p>
        </p:txBody>
      </p:sp>
    </p:spTree>
    <p:extLst>
      <p:ext uri="{BB962C8B-B14F-4D97-AF65-F5344CB8AC3E}">
        <p14:creationId xmlns:p14="http://schemas.microsoft.com/office/powerpoint/2010/main" val="16422520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Can be done in a group if done in person.</a:t>
            </a:r>
          </a:p>
        </p:txBody>
      </p:sp>
      <p:sp>
        <p:nvSpPr>
          <p:cNvPr id="4" name="Slide Number Placeholder 3"/>
          <p:cNvSpPr>
            <a:spLocks noGrp="1"/>
          </p:cNvSpPr>
          <p:nvPr>
            <p:ph type="sldNum" sz="quarter" idx="5"/>
          </p:nvPr>
        </p:nvSpPr>
        <p:spPr/>
        <p:txBody>
          <a:bodyPr/>
          <a:lstStyle/>
          <a:p>
            <a:fld id="{8B9207AA-C439-455C-8953-0110B84898FA}" type="slidenum">
              <a:rPr lang="en-US" smtClean="0"/>
              <a:t>67</a:t>
            </a:fld>
            <a:endParaRPr lang="en-US"/>
          </a:p>
        </p:txBody>
      </p:sp>
    </p:spTree>
    <p:extLst>
      <p:ext uri="{BB962C8B-B14F-4D97-AF65-F5344CB8AC3E}">
        <p14:creationId xmlns:p14="http://schemas.microsoft.com/office/powerpoint/2010/main" val="21546341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Are there any other questions?</a:t>
            </a:r>
          </a:p>
        </p:txBody>
      </p:sp>
      <p:sp>
        <p:nvSpPr>
          <p:cNvPr id="4" name="Slide Number Placeholder 3"/>
          <p:cNvSpPr>
            <a:spLocks noGrp="1"/>
          </p:cNvSpPr>
          <p:nvPr>
            <p:ph type="sldNum" sz="quarter" idx="10"/>
          </p:nvPr>
        </p:nvSpPr>
        <p:spPr/>
        <p:txBody>
          <a:bodyPr/>
          <a:lstStyle/>
          <a:p>
            <a:fld id="{B78A90D8-2647-4560-8208-F58DCE3DB525}" type="slidenum">
              <a:rPr lang="en-US" smtClean="0"/>
              <a:t>68</a:t>
            </a:fld>
            <a:endParaRPr lang="en-US"/>
          </a:p>
        </p:txBody>
      </p:sp>
    </p:spTree>
    <p:extLst>
      <p:ext uri="{BB962C8B-B14F-4D97-AF65-F5344CB8AC3E}">
        <p14:creationId xmlns:p14="http://schemas.microsoft.com/office/powerpoint/2010/main" val="41059171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9207AA-C439-455C-8953-0110B84898FA}" type="slidenum">
              <a:rPr lang="en-US" smtClean="0"/>
              <a:t>70</a:t>
            </a:fld>
            <a:endParaRPr lang="en-US"/>
          </a:p>
        </p:txBody>
      </p:sp>
    </p:spTree>
    <p:extLst>
      <p:ext uri="{BB962C8B-B14F-4D97-AF65-F5344CB8AC3E}">
        <p14:creationId xmlns:p14="http://schemas.microsoft.com/office/powerpoint/2010/main" val="3517722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this point COVID-19 has spread across the globe and affected populations on all continents and regions of the world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1C785-D8B3-4A60-870E-2C35547D2C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839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9207AA-C439-455C-8953-0110B84898FA}" type="slidenum">
              <a:rPr lang="en-US" smtClean="0"/>
              <a:t>71</a:t>
            </a:fld>
            <a:endParaRPr lang="en-US"/>
          </a:p>
        </p:txBody>
      </p:sp>
    </p:spTree>
    <p:extLst>
      <p:ext uri="{BB962C8B-B14F-4D97-AF65-F5344CB8AC3E}">
        <p14:creationId xmlns:p14="http://schemas.microsoft.com/office/powerpoint/2010/main" val="37039652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9207AA-C439-455C-8953-0110B84898FA}" type="slidenum">
              <a:rPr lang="en-US" smtClean="0"/>
              <a:t>72</a:t>
            </a:fld>
            <a:endParaRPr lang="en-US"/>
          </a:p>
        </p:txBody>
      </p:sp>
    </p:spTree>
    <p:extLst>
      <p:ext uri="{BB962C8B-B14F-4D97-AF65-F5344CB8AC3E}">
        <p14:creationId xmlns:p14="http://schemas.microsoft.com/office/powerpoint/2010/main" val="25268507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9207AA-C439-455C-8953-0110B84898FA}" type="slidenum">
              <a:rPr lang="en-US" smtClean="0"/>
              <a:t>73</a:t>
            </a:fld>
            <a:endParaRPr lang="en-US"/>
          </a:p>
        </p:txBody>
      </p:sp>
    </p:spTree>
    <p:extLst>
      <p:ext uri="{BB962C8B-B14F-4D97-AF65-F5344CB8AC3E}">
        <p14:creationId xmlns:p14="http://schemas.microsoft.com/office/powerpoint/2010/main" val="3871005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Confirmed cases represent a gross undercount of actual cases as confirmation is limited by the recognition of symptoms and the local resources for testing.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D20B4-FED2-49D6-BAEC-D1FE00A1B2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749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9</a:t>
            </a:fld>
            <a:endParaRPr lang="en-US"/>
          </a:p>
        </p:txBody>
      </p:sp>
    </p:spTree>
    <p:extLst>
      <p:ext uri="{BB962C8B-B14F-4D97-AF65-F5344CB8AC3E}">
        <p14:creationId xmlns:p14="http://schemas.microsoft.com/office/powerpoint/2010/main" val="36435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Transmission of SARS-COV-2 and subsequent cases of Covid-19 in a given community have been noted to occur in successive waves.  Waves may be due to changes in human behavior (such as lockdowns or masking), development of immunity in susceptible populations or the introduction of new viral variants</a:t>
            </a:r>
          </a:p>
        </p:txBody>
      </p:sp>
      <p:sp>
        <p:nvSpPr>
          <p:cNvPr id="4" name="Slide Number Placeholder 3"/>
          <p:cNvSpPr>
            <a:spLocks noGrp="1"/>
          </p:cNvSpPr>
          <p:nvPr>
            <p:ph type="sldNum" sz="quarter" idx="5"/>
          </p:nvPr>
        </p:nvSpPr>
        <p:spPr/>
        <p:txBody>
          <a:bodyPr/>
          <a:lstStyle/>
          <a:p>
            <a:fld id="{B78A90D8-2647-4560-8208-F58DCE3DB525}" type="slidenum">
              <a:rPr lang="en-US" smtClean="0"/>
              <a:t>10</a:t>
            </a:fld>
            <a:endParaRPr lang="en-US"/>
          </a:p>
        </p:txBody>
      </p:sp>
    </p:spTree>
    <p:extLst>
      <p:ext uri="{BB962C8B-B14F-4D97-AF65-F5344CB8AC3E}">
        <p14:creationId xmlns:p14="http://schemas.microsoft.com/office/powerpoint/2010/main" val="17004521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391" y="0"/>
            <a:ext cx="911884" cy="6858000"/>
          </a:xfrm>
          <a:prstGeom prst="rect">
            <a:avLst/>
          </a:prstGeom>
        </p:spPr>
      </p:pic>
      <p:pic>
        <p:nvPicPr>
          <p:cNvPr id="8" name="Picture 7"/>
          <p:cNvPicPr>
            <a:picLocks noChangeAspect="1"/>
          </p:cNvPicPr>
          <p:nvPr userDrawn="1"/>
        </p:nvPicPr>
        <p:blipFill>
          <a:blip r:embed="rId3"/>
          <a:stretch>
            <a:fillRect/>
          </a:stretch>
        </p:blipFill>
        <p:spPr>
          <a:xfrm>
            <a:off x="10488147" y="6186227"/>
            <a:ext cx="1254117" cy="449846"/>
          </a:xfrm>
          <a:prstGeom prst="rect">
            <a:avLst/>
          </a:prstGeom>
        </p:spPr>
      </p:pic>
      <p:sp>
        <p:nvSpPr>
          <p:cNvPr id="14" name="Title 1"/>
          <p:cNvSpPr>
            <a:spLocks noGrp="1"/>
          </p:cNvSpPr>
          <p:nvPr>
            <p:ph type="title"/>
          </p:nvPr>
        </p:nvSpPr>
        <p:spPr>
          <a:xfrm>
            <a:off x="1414023" y="714297"/>
            <a:ext cx="9954973" cy="570920"/>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1433739" y="1308295"/>
            <a:ext cx="9919772" cy="4487427"/>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10" name="Picture 9">
            <a:extLst>
              <a:ext uri="{FF2B5EF4-FFF2-40B4-BE49-F238E27FC236}">
                <a16:creationId xmlns:a16="http://schemas.microsoft.com/office/drawing/2014/main" id="{B9AA42BE-4CBA-47BA-8322-ADB866A2458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692353" y="6063068"/>
            <a:ext cx="984787" cy="576108"/>
          </a:xfrm>
          <a:prstGeom prst="rect">
            <a:avLst/>
          </a:prstGeom>
        </p:spPr>
      </p:pic>
    </p:spTree>
    <p:extLst>
      <p:ext uri="{BB962C8B-B14F-4D97-AF65-F5344CB8AC3E}">
        <p14:creationId xmlns:p14="http://schemas.microsoft.com/office/powerpoint/2010/main" val="3861551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 1-pattern_photo &amp; text">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l="59160" t="1" b="-1"/>
          <a:stretch/>
        </p:blipFill>
        <p:spPr>
          <a:xfrm>
            <a:off x="7212833" y="0"/>
            <a:ext cx="4979168" cy="6858000"/>
          </a:xfrm>
          <a:prstGeom prst="rect">
            <a:avLst/>
          </a:prstGeom>
        </p:spPr>
      </p:pic>
      <p:sp>
        <p:nvSpPr>
          <p:cNvPr id="10" name="Text Placeholder 3"/>
          <p:cNvSpPr>
            <a:spLocks noGrp="1"/>
          </p:cNvSpPr>
          <p:nvPr>
            <p:ph type="body" sz="half" idx="2"/>
          </p:nvPr>
        </p:nvSpPr>
        <p:spPr>
          <a:xfrm>
            <a:off x="7600933" y="1384663"/>
            <a:ext cx="4076208" cy="5251410"/>
          </a:xfrm>
        </p:spPr>
        <p:txBody>
          <a:bodyPr/>
          <a:lstStyle>
            <a:lvl1pPr marL="0" indent="0">
              <a:buNone/>
              <a:defRPr sz="1400">
                <a:solidFill>
                  <a:srgbClr val="FFFFFF"/>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1"/>
            <a:r>
              <a:rPr lang="en-US"/>
              <a:t>Second level</a:t>
            </a:r>
          </a:p>
          <a:p>
            <a:pPr lvl="2"/>
            <a:r>
              <a:rPr lang="en-US"/>
              <a:t>Third level</a:t>
            </a:r>
          </a:p>
        </p:txBody>
      </p:sp>
      <p:sp>
        <p:nvSpPr>
          <p:cNvPr id="13" name="Picture Placeholder 2"/>
          <p:cNvSpPr>
            <a:spLocks noGrp="1"/>
          </p:cNvSpPr>
          <p:nvPr>
            <p:ph type="pic" idx="1"/>
          </p:nvPr>
        </p:nvSpPr>
        <p:spPr>
          <a:xfrm>
            <a:off x="1" y="0"/>
            <a:ext cx="7212833" cy="6858000"/>
          </a:xfrm>
        </p:spPr>
        <p:txBody>
          <a:bodyPr>
            <a:normAutofit/>
          </a:bodyPr>
          <a:lstStyle>
            <a:lvl1pPr marL="0" indent="0" algn="ctr">
              <a:buNone/>
              <a:defRPr sz="2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itle 1"/>
          <p:cNvSpPr>
            <a:spLocks noGrp="1"/>
          </p:cNvSpPr>
          <p:nvPr>
            <p:ph type="title"/>
          </p:nvPr>
        </p:nvSpPr>
        <p:spPr>
          <a:xfrm>
            <a:off x="7600933" y="453808"/>
            <a:ext cx="4076208" cy="702080"/>
          </a:xfrm>
        </p:spPr>
        <p:txBody>
          <a:bodyPr anchor="t"/>
          <a:lstStyle>
            <a:lvl1pPr algn="l">
              <a:defRPr sz="2000" b="1">
                <a:solidFill>
                  <a:srgbClr val="FFFFFF"/>
                </a:solidFill>
                <a:latin typeface="Century Gothic" panose="020B0502020202020204" pitchFamily="34" charset="0"/>
              </a:defRPr>
            </a:lvl1pPr>
          </a:lstStyle>
          <a:p>
            <a:r>
              <a:rPr lang="en-US"/>
              <a:t>Click to edit Master title style</a:t>
            </a:r>
          </a:p>
        </p:txBody>
      </p:sp>
      <p:pic>
        <p:nvPicPr>
          <p:cNvPr id="7" name="Picture 6" descr="Logo&#10;&#10;Description automatically generated">
            <a:extLst>
              <a:ext uri="{FF2B5EF4-FFF2-40B4-BE49-F238E27FC236}">
                <a16:creationId xmlns:a16="http://schemas.microsoft.com/office/drawing/2014/main" id="{982A8903-F082-427A-88B5-8970BA85F8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2354" y="6063068"/>
            <a:ext cx="984787" cy="576107"/>
          </a:xfrm>
          <a:prstGeom prst="rect">
            <a:avLst/>
          </a:prstGeom>
        </p:spPr>
      </p:pic>
    </p:spTree>
    <p:extLst>
      <p:ext uri="{BB962C8B-B14F-4D97-AF65-F5344CB8AC3E}">
        <p14:creationId xmlns:p14="http://schemas.microsoft.com/office/powerpoint/2010/main" val="1806926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ntent 2-pattern_text &amp; sideb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BDAC9C-8EBB-420D-8004-8DDAA5802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12833" y="0"/>
            <a:ext cx="4979168" cy="6858000"/>
          </a:xfrm>
          <a:prstGeom prst="rect">
            <a:avLst/>
          </a:prstGeom>
        </p:spPr>
      </p:pic>
      <p:sp>
        <p:nvSpPr>
          <p:cNvPr id="10" name="Text Placeholder 3"/>
          <p:cNvSpPr>
            <a:spLocks noGrp="1"/>
          </p:cNvSpPr>
          <p:nvPr>
            <p:ph type="body" sz="half" idx="2" hasCustomPrompt="1"/>
          </p:nvPr>
        </p:nvSpPr>
        <p:spPr>
          <a:xfrm>
            <a:off x="7666057" y="683770"/>
            <a:ext cx="4011084" cy="5271645"/>
          </a:xfrm>
        </p:spPr>
        <p:txBody>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871323" y="714297"/>
            <a:ext cx="5576083" cy="506712"/>
          </a:xfrm>
        </p:spPr>
        <p:txBody>
          <a:bodyPr anchor="t"/>
          <a:lstStyle>
            <a:lvl1pPr algn="l">
              <a:defRPr sz="2000" b="1">
                <a:solidFill>
                  <a:schemeClr val="tx1"/>
                </a:solidFill>
              </a:defRPr>
            </a:lvl1pPr>
          </a:lstStyle>
          <a:p>
            <a:r>
              <a:rPr lang="en-US"/>
              <a:t>Click to edit Master title style</a:t>
            </a:r>
          </a:p>
        </p:txBody>
      </p:sp>
      <p:sp>
        <p:nvSpPr>
          <p:cNvPr id="12" name="Text Placeholder 3"/>
          <p:cNvSpPr>
            <a:spLocks noGrp="1"/>
          </p:cNvSpPr>
          <p:nvPr>
            <p:ph type="body" sz="half" idx="13"/>
          </p:nvPr>
        </p:nvSpPr>
        <p:spPr>
          <a:xfrm>
            <a:off x="891040" y="1308295"/>
            <a:ext cx="5556365" cy="398275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1"/>
            <a:r>
              <a:rPr lang="en-US"/>
              <a:t>Second level</a:t>
            </a:r>
          </a:p>
          <a:p>
            <a:pPr lvl="2"/>
            <a:r>
              <a:rPr lang="en-US"/>
              <a:t>Third level</a:t>
            </a:r>
          </a:p>
        </p:txBody>
      </p:sp>
      <p:pic>
        <p:nvPicPr>
          <p:cNvPr id="8" name="Picture 7" descr="Logo&#10;&#10;Description automatically generated">
            <a:extLst>
              <a:ext uri="{FF2B5EF4-FFF2-40B4-BE49-F238E27FC236}">
                <a16:creationId xmlns:a16="http://schemas.microsoft.com/office/drawing/2014/main" id="{6B9E618C-0C96-46B1-9B12-89CC77C2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2354" y="6063068"/>
            <a:ext cx="984787" cy="576107"/>
          </a:xfrm>
          <a:prstGeom prst="rect">
            <a:avLst/>
          </a:prstGeom>
        </p:spPr>
      </p:pic>
    </p:spTree>
    <p:extLst>
      <p:ext uri="{BB962C8B-B14F-4D97-AF65-F5344CB8AC3E}">
        <p14:creationId xmlns:p14="http://schemas.microsoft.com/office/powerpoint/2010/main" val="2067835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ontent 3_tex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1884" cy="6858000"/>
          </a:xfrm>
          <a:prstGeom prst="rect">
            <a:avLst/>
          </a:prstGeom>
        </p:spPr>
      </p:pic>
      <p:pic>
        <p:nvPicPr>
          <p:cNvPr id="8" name="Picture 7"/>
          <p:cNvPicPr>
            <a:picLocks noChangeAspect="1"/>
          </p:cNvPicPr>
          <p:nvPr userDrawn="1"/>
        </p:nvPicPr>
        <p:blipFill>
          <a:blip r:embed="rId3"/>
          <a:stretch>
            <a:fillRect/>
          </a:stretch>
        </p:blipFill>
        <p:spPr>
          <a:xfrm>
            <a:off x="10488147" y="6186227"/>
            <a:ext cx="1254117" cy="449846"/>
          </a:xfrm>
          <a:prstGeom prst="rect">
            <a:avLst/>
          </a:prstGeom>
        </p:spPr>
      </p:pic>
      <p:sp>
        <p:nvSpPr>
          <p:cNvPr id="14" name="Title 1"/>
          <p:cNvSpPr>
            <a:spLocks noGrp="1"/>
          </p:cNvSpPr>
          <p:nvPr>
            <p:ph type="title"/>
          </p:nvPr>
        </p:nvSpPr>
        <p:spPr>
          <a:xfrm>
            <a:off x="1414023" y="721856"/>
            <a:ext cx="9954973" cy="570920"/>
          </a:xfrm>
        </p:spPr>
        <p:txBody>
          <a:bodyPr anchor="t"/>
          <a:lstStyle>
            <a:lvl1pPr algn="l">
              <a:defRPr sz="2000" b="1">
                <a:solidFill>
                  <a:schemeClr val="tx1"/>
                </a:solidFill>
              </a:defRPr>
            </a:lvl1pPr>
          </a:lstStyle>
          <a:p>
            <a:r>
              <a:rPr lang="en-US"/>
              <a:t>Click to edit Master title style</a:t>
            </a:r>
          </a:p>
        </p:txBody>
      </p:sp>
      <p:sp>
        <p:nvSpPr>
          <p:cNvPr id="12" name="Text Placeholder 3"/>
          <p:cNvSpPr>
            <a:spLocks noGrp="1"/>
          </p:cNvSpPr>
          <p:nvPr>
            <p:ph type="body" sz="half" idx="13"/>
          </p:nvPr>
        </p:nvSpPr>
        <p:spPr>
          <a:xfrm>
            <a:off x="1433739" y="1308295"/>
            <a:ext cx="9919772" cy="4487427"/>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692353" y="6063068"/>
            <a:ext cx="984787" cy="576108"/>
          </a:xfrm>
          <a:prstGeom prst="rect">
            <a:avLst/>
          </a:prstGeom>
        </p:spPr>
      </p:pic>
    </p:spTree>
    <p:extLst>
      <p:ext uri="{BB962C8B-B14F-4D97-AF65-F5344CB8AC3E}">
        <p14:creationId xmlns:p14="http://schemas.microsoft.com/office/powerpoint/2010/main" val="1513044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ontent 3-pattern_tex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391" y="0"/>
            <a:ext cx="911884" cy="6858000"/>
          </a:xfrm>
          <a:prstGeom prst="rect">
            <a:avLst/>
          </a:prstGeom>
        </p:spPr>
      </p:pic>
      <p:pic>
        <p:nvPicPr>
          <p:cNvPr id="8" name="Picture 7"/>
          <p:cNvPicPr>
            <a:picLocks noChangeAspect="1"/>
          </p:cNvPicPr>
          <p:nvPr userDrawn="1"/>
        </p:nvPicPr>
        <p:blipFill>
          <a:blip r:embed="rId3"/>
          <a:stretch>
            <a:fillRect/>
          </a:stretch>
        </p:blipFill>
        <p:spPr>
          <a:xfrm>
            <a:off x="10488147" y="6186227"/>
            <a:ext cx="1254117" cy="449846"/>
          </a:xfrm>
          <a:prstGeom prst="rect">
            <a:avLst/>
          </a:prstGeom>
        </p:spPr>
      </p:pic>
      <p:sp>
        <p:nvSpPr>
          <p:cNvPr id="14" name="Title 1"/>
          <p:cNvSpPr>
            <a:spLocks noGrp="1"/>
          </p:cNvSpPr>
          <p:nvPr>
            <p:ph type="title"/>
          </p:nvPr>
        </p:nvSpPr>
        <p:spPr>
          <a:xfrm>
            <a:off x="1414023" y="714297"/>
            <a:ext cx="9954973" cy="570920"/>
          </a:xfrm>
        </p:spPr>
        <p:txBody>
          <a:bodyPr anchor="t"/>
          <a:lstStyle>
            <a:lvl1pPr algn="l">
              <a:defRPr sz="2000" b="1">
                <a:solidFill>
                  <a:schemeClr val="tx1"/>
                </a:solidFill>
              </a:defRPr>
            </a:lvl1pPr>
          </a:lstStyle>
          <a:p>
            <a:r>
              <a:rPr lang="en-US"/>
              <a:t>Click to edit Master title style</a:t>
            </a:r>
          </a:p>
        </p:txBody>
      </p:sp>
      <p:sp>
        <p:nvSpPr>
          <p:cNvPr id="12" name="Text Placeholder 3"/>
          <p:cNvSpPr>
            <a:spLocks noGrp="1"/>
          </p:cNvSpPr>
          <p:nvPr>
            <p:ph type="body" sz="half" idx="13"/>
          </p:nvPr>
        </p:nvSpPr>
        <p:spPr>
          <a:xfrm>
            <a:off x="1433739" y="1308295"/>
            <a:ext cx="9919772" cy="4487427"/>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1"/>
            <a:r>
              <a:rPr lang="en-US"/>
              <a:t>Second level</a:t>
            </a:r>
          </a:p>
          <a:p>
            <a:pPr lvl="2"/>
            <a:r>
              <a:rPr lang="en-US"/>
              <a:t>Third level</a:t>
            </a:r>
          </a:p>
        </p:txBody>
      </p:sp>
      <p:pic>
        <p:nvPicPr>
          <p:cNvPr id="10" name="Picture 9">
            <a:extLst>
              <a:ext uri="{FF2B5EF4-FFF2-40B4-BE49-F238E27FC236}">
                <a16:creationId xmlns:a16="http://schemas.microsoft.com/office/drawing/2014/main" id="{B9AA42BE-4CBA-47BA-8322-ADB866A2458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692353" y="6063068"/>
            <a:ext cx="984787" cy="576108"/>
          </a:xfrm>
          <a:prstGeom prst="rect">
            <a:avLst/>
          </a:prstGeom>
        </p:spPr>
      </p:pic>
    </p:spTree>
    <p:extLst>
      <p:ext uri="{BB962C8B-B14F-4D97-AF65-F5344CB8AC3E}">
        <p14:creationId xmlns:p14="http://schemas.microsoft.com/office/powerpoint/2010/main" val="2897072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0488147" y="6186227"/>
            <a:ext cx="1254117" cy="449846"/>
          </a:xfrm>
          <a:prstGeom prst="rect">
            <a:avLst/>
          </a:prstGeom>
        </p:spPr>
      </p:pic>
    </p:spTree>
    <p:extLst>
      <p:ext uri="{BB962C8B-B14F-4D97-AF65-F5344CB8AC3E}">
        <p14:creationId xmlns:p14="http://schemas.microsoft.com/office/powerpoint/2010/main" val="2384326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Photos-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0488147" y="6186227"/>
            <a:ext cx="1254117" cy="449846"/>
          </a:xfrm>
          <a:prstGeom prst="rect">
            <a:avLst/>
          </a:prstGeom>
        </p:spPr>
      </p:pic>
      <p:sp>
        <p:nvSpPr>
          <p:cNvPr id="26" name="Picture Placeholder 2"/>
          <p:cNvSpPr>
            <a:spLocks noGrp="1"/>
          </p:cNvSpPr>
          <p:nvPr>
            <p:ph type="pic" idx="1"/>
          </p:nvPr>
        </p:nvSpPr>
        <p:spPr>
          <a:xfrm>
            <a:off x="658552" y="411820"/>
            <a:ext cx="5245587" cy="2522409"/>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7" name="Picture Placeholder 2"/>
          <p:cNvSpPr>
            <a:spLocks noGrp="1"/>
          </p:cNvSpPr>
          <p:nvPr>
            <p:ph type="pic" idx="13"/>
          </p:nvPr>
        </p:nvSpPr>
        <p:spPr>
          <a:xfrm>
            <a:off x="6186904" y="411820"/>
            <a:ext cx="5384765" cy="6023009"/>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8" name="Picture Placeholder 2"/>
          <p:cNvSpPr>
            <a:spLocks noGrp="1"/>
          </p:cNvSpPr>
          <p:nvPr>
            <p:ph type="pic" idx="14"/>
          </p:nvPr>
        </p:nvSpPr>
        <p:spPr>
          <a:xfrm>
            <a:off x="658552" y="3125784"/>
            <a:ext cx="5245587" cy="3309045"/>
          </a:xfrm>
        </p:spPr>
        <p:txBody>
          <a:bodyPr>
            <a:normAutofit/>
          </a:bodyPr>
          <a:lstStyle>
            <a:lvl1pPr marL="0" indent="0" algn="ctr">
              <a:buNone/>
              <a:defRPr sz="2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179269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Photos-4">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22400" y="6274051"/>
            <a:ext cx="2844800" cy="365125"/>
          </a:xfrm>
        </p:spPr>
        <p:txBody>
          <a:body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2"/>
          <a:stretch>
            <a:fillRect/>
          </a:stretch>
        </p:blipFill>
        <p:spPr>
          <a:xfrm>
            <a:off x="10488147" y="6186227"/>
            <a:ext cx="1254117" cy="449846"/>
          </a:xfrm>
          <a:prstGeom prst="rect">
            <a:avLst/>
          </a:prstGeom>
        </p:spPr>
      </p:pic>
      <p:sp>
        <p:nvSpPr>
          <p:cNvPr id="27" name="Picture Placeholder 2"/>
          <p:cNvSpPr>
            <a:spLocks noGrp="1"/>
          </p:cNvSpPr>
          <p:nvPr>
            <p:ph type="pic" idx="13"/>
          </p:nvPr>
        </p:nvSpPr>
        <p:spPr>
          <a:xfrm>
            <a:off x="933462" y="444380"/>
            <a:ext cx="5058069" cy="2876765"/>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Picture Placeholder 2"/>
          <p:cNvSpPr>
            <a:spLocks noGrp="1"/>
          </p:cNvSpPr>
          <p:nvPr>
            <p:ph type="pic" idx="15"/>
          </p:nvPr>
        </p:nvSpPr>
        <p:spPr>
          <a:xfrm>
            <a:off x="933462" y="3532786"/>
            <a:ext cx="5058069" cy="2885762"/>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p:cNvSpPr>
            <a:spLocks noGrp="1"/>
          </p:cNvSpPr>
          <p:nvPr>
            <p:ph type="pic" idx="16"/>
          </p:nvPr>
        </p:nvSpPr>
        <p:spPr>
          <a:xfrm>
            <a:off x="6295443" y="444380"/>
            <a:ext cx="5058069" cy="2876765"/>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Picture Placeholder 2"/>
          <p:cNvSpPr>
            <a:spLocks noGrp="1"/>
          </p:cNvSpPr>
          <p:nvPr>
            <p:ph type="pic" idx="17"/>
          </p:nvPr>
        </p:nvSpPr>
        <p:spPr>
          <a:xfrm>
            <a:off x="6295443" y="3532786"/>
            <a:ext cx="5058069" cy="2885762"/>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719219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15" indent="0">
              <a:buNone/>
              <a:defRPr sz="2000" b="1"/>
            </a:lvl2pPr>
            <a:lvl3pPr marL="914430" indent="0">
              <a:buNone/>
              <a:defRPr sz="1800" b="1"/>
            </a:lvl3pPr>
            <a:lvl4pPr marL="1371645" indent="0">
              <a:buNone/>
              <a:defRPr sz="1600" b="1"/>
            </a:lvl4pPr>
            <a:lvl5pPr marL="1828861" indent="0">
              <a:buNone/>
              <a:defRPr sz="1600" b="1"/>
            </a:lvl5pPr>
            <a:lvl6pPr marL="2286075" indent="0">
              <a:buNone/>
              <a:defRPr sz="1600" b="1"/>
            </a:lvl6pPr>
            <a:lvl7pPr marL="2743290" indent="0">
              <a:buNone/>
              <a:defRPr sz="1600" b="1"/>
            </a:lvl7pPr>
            <a:lvl8pPr marL="3200505" indent="0">
              <a:buNone/>
              <a:defRPr sz="1600" b="1"/>
            </a:lvl8pPr>
            <a:lvl9pPr marL="365772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15" indent="0">
              <a:buNone/>
              <a:defRPr sz="2000" b="1"/>
            </a:lvl2pPr>
            <a:lvl3pPr marL="914430" indent="0">
              <a:buNone/>
              <a:defRPr sz="1800" b="1"/>
            </a:lvl3pPr>
            <a:lvl4pPr marL="1371645" indent="0">
              <a:buNone/>
              <a:defRPr sz="1600" b="1"/>
            </a:lvl4pPr>
            <a:lvl5pPr marL="1828861" indent="0">
              <a:buNone/>
              <a:defRPr sz="1600" b="1"/>
            </a:lvl5pPr>
            <a:lvl6pPr marL="2286075" indent="0">
              <a:buNone/>
              <a:defRPr sz="1600" b="1"/>
            </a:lvl6pPr>
            <a:lvl7pPr marL="2743290" indent="0">
              <a:buNone/>
              <a:defRPr sz="1600" b="1"/>
            </a:lvl7pPr>
            <a:lvl8pPr marL="3200505" indent="0">
              <a:buNone/>
              <a:defRPr sz="1600" b="1"/>
            </a:lvl8pPr>
            <a:lvl9pPr marL="36577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681522-2D6B-4EF9-B749-91D22BEE88E9}" type="datetimeFigureOut">
              <a:rPr lang="en-US" smtClean="0"/>
              <a:t>8/23/2022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0C6ABD-40D8-4E27-8E46-94CC520A5B39}" type="slidenum">
              <a:rPr lang="en-US" smtClean="0"/>
              <a:t>‹#›</a:t>
            </a:fld>
            <a:endParaRPr lang="en-US"/>
          </a:p>
        </p:txBody>
      </p:sp>
    </p:spTree>
    <p:extLst>
      <p:ext uri="{BB962C8B-B14F-4D97-AF65-F5344CB8AC3E}">
        <p14:creationId xmlns:p14="http://schemas.microsoft.com/office/powerpoint/2010/main" val="41376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DATA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8910" y="274639"/>
            <a:ext cx="10215417" cy="950344"/>
          </a:xfrm>
          <a:prstGeom prst="rect">
            <a:avLst/>
          </a:prstGeom>
        </p:spPr>
        <p:txBody>
          <a:bodyPr anchor="b" anchorCtr="0"/>
          <a:lstStyle>
            <a:lvl1pPr algn="l">
              <a:lnSpc>
                <a:spcPts val="4000"/>
              </a:lnSpc>
              <a:defRPr sz="3733" b="1" baseline="0">
                <a:solidFill>
                  <a:schemeClr val="accent5">
                    <a:lumMod val="75000"/>
                  </a:schemeClr>
                </a:solidFill>
                <a:effectLst/>
                <a:latin typeface="Gill Sans MT" panose="020B0502020104020203" pitchFamily="34" charset="0"/>
              </a:defRPr>
            </a:lvl1pPr>
          </a:lstStyle>
          <a:p>
            <a:r>
              <a:rPr lang="en-US"/>
              <a:t>Heading</a:t>
            </a:r>
          </a:p>
        </p:txBody>
      </p:sp>
      <p:sp>
        <p:nvSpPr>
          <p:cNvPr id="5" name="Text Placeholder 7"/>
          <p:cNvSpPr>
            <a:spLocks noGrp="1"/>
          </p:cNvSpPr>
          <p:nvPr>
            <p:ph type="body" sz="quarter" idx="10"/>
          </p:nvPr>
        </p:nvSpPr>
        <p:spPr>
          <a:xfrm>
            <a:off x="738910" y="1545168"/>
            <a:ext cx="10215417" cy="3908120"/>
          </a:xfrm>
        </p:spPr>
        <p:txBody>
          <a:bodyPr/>
          <a:lstStyle>
            <a:lvl1pPr marL="306910" indent="-306910">
              <a:buClr>
                <a:srgbClr val="005DAA"/>
              </a:buClr>
              <a:buFont typeface="Wingdings" panose="05000000000000000000" pitchFamily="2" charset="2"/>
              <a:buChar char="§"/>
              <a:defRPr sz="2667">
                <a:solidFill>
                  <a:srgbClr val="2D2D2D"/>
                </a:solidFill>
                <a:latin typeface="Gill Sans Nova" panose="020B0602020104020203" pitchFamily="34" charset="0"/>
              </a:defRPr>
            </a:lvl1pPr>
            <a:lvl2pPr>
              <a:buClr>
                <a:srgbClr val="532E63"/>
              </a:buClr>
              <a:defRPr sz="2667">
                <a:solidFill>
                  <a:srgbClr val="2D2D2D"/>
                </a:solidFill>
                <a:latin typeface="Gill Sans Nova" panose="020B0602020104020203" pitchFamily="34" charset="0"/>
              </a:defRPr>
            </a:lvl2pPr>
            <a:lvl3pPr>
              <a:buClr>
                <a:srgbClr val="9A3B26"/>
              </a:buClr>
              <a:defRPr sz="2667">
                <a:solidFill>
                  <a:srgbClr val="2D2D2D"/>
                </a:solidFill>
                <a:latin typeface="Gill Sans Nova" panose="020B0602020104020203" pitchFamily="34" charset="0"/>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1025587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0017" y="0"/>
            <a:ext cx="911884" cy="6858000"/>
          </a:xfrm>
          <a:prstGeom prst="rect">
            <a:avLst/>
          </a:prstGeom>
        </p:spPr>
      </p:pic>
      <p:pic>
        <p:nvPicPr>
          <p:cNvPr id="8" name="Picture 7"/>
          <p:cNvPicPr>
            <a:picLocks noChangeAspect="1"/>
          </p:cNvPicPr>
          <p:nvPr userDrawn="1"/>
        </p:nvPicPr>
        <p:blipFill>
          <a:blip r:embed="rId3"/>
          <a:stretch>
            <a:fillRect/>
          </a:stretch>
        </p:blipFill>
        <p:spPr>
          <a:xfrm>
            <a:off x="10488147" y="6186227"/>
            <a:ext cx="1254117" cy="449846"/>
          </a:xfrm>
          <a:prstGeom prst="rect">
            <a:avLst/>
          </a:prstGeom>
        </p:spPr>
      </p:pic>
      <p:sp>
        <p:nvSpPr>
          <p:cNvPr id="14" name="Title 1"/>
          <p:cNvSpPr>
            <a:spLocks noGrp="1"/>
          </p:cNvSpPr>
          <p:nvPr>
            <p:ph type="title"/>
          </p:nvPr>
        </p:nvSpPr>
        <p:spPr>
          <a:xfrm>
            <a:off x="1414023" y="714297"/>
            <a:ext cx="9954973" cy="570920"/>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1433739" y="1308295"/>
            <a:ext cx="9919772" cy="4487427"/>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10" name="Picture 9">
            <a:extLst>
              <a:ext uri="{FF2B5EF4-FFF2-40B4-BE49-F238E27FC236}">
                <a16:creationId xmlns:a16="http://schemas.microsoft.com/office/drawing/2014/main" id="{B9AA42BE-4CBA-47BA-8322-ADB866A2458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692353" y="6063068"/>
            <a:ext cx="984787" cy="576108"/>
          </a:xfrm>
          <a:prstGeom prst="rect">
            <a:avLst/>
          </a:prstGeom>
        </p:spPr>
      </p:pic>
    </p:spTree>
    <p:extLst>
      <p:ext uri="{BB962C8B-B14F-4D97-AF65-F5344CB8AC3E}">
        <p14:creationId xmlns:p14="http://schemas.microsoft.com/office/powerpoint/2010/main" val="1988609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7559"/>
            <a:ext cx="12192000" cy="6873118"/>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4361861" y="3051684"/>
            <a:ext cx="7187028" cy="1752600"/>
          </a:xfrm>
        </p:spPr>
        <p:txBody>
          <a:bodyPr>
            <a:normAutofit/>
          </a:bodyPr>
          <a:lstStyle>
            <a:lvl1pPr marL="0" indent="0" algn="l">
              <a:buNone/>
              <a:defRPr sz="1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3" name="Straight Connector 12">
            <a:extLst>
              <a:ext uri="{FF2B5EF4-FFF2-40B4-BE49-F238E27FC236}">
                <a16:creationId xmlns:a16="http://schemas.microsoft.com/office/drawing/2014/main" id="{A6CF0BA6-A6F5-427F-AAAE-0FD1A0EA40F7}"/>
              </a:ext>
            </a:extLst>
          </p:cNvPr>
          <p:cNvCxnSpPr/>
          <p:nvPr userDrawn="1"/>
        </p:nvCxnSpPr>
        <p:spPr bwMode="auto">
          <a:xfrm>
            <a:off x="4194044" y="2008684"/>
            <a:ext cx="0" cy="2405087"/>
          </a:xfrm>
          <a:prstGeom prst="line">
            <a:avLst/>
          </a:prstGeom>
          <a:solidFill>
            <a:schemeClr val="accent1"/>
          </a:solidFill>
          <a:ln w="9525" cap="flat" cmpd="sng" algn="ctr">
            <a:solidFill>
              <a:srgbClr val="FFFFFF"/>
            </a:solidFill>
            <a:prstDash val="solid"/>
            <a:round/>
            <a:headEnd type="none" w="med" len="med"/>
            <a:tailEnd type="none" w="med" len="med"/>
          </a:ln>
          <a:effectLst/>
        </p:spPr>
      </p:cxn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4319848" y="2257017"/>
            <a:ext cx="7872153" cy="702080"/>
          </a:xfrm>
        </p:spPr>
        <p:txBody>
          <a:bodyPr anchor="t">
            <a:noAutofit/>
          </a:bodyPr>
          <a:lstStyle>
            <a:lvl1pPr algn="l">
              <a:defRPr sz="4400" b="1">
                <a:solidFill>
                  <a:srgbClr val="FFFFFF"/>
                </a:solidFill>
                <a:latin typeface="Century Gothic" panose="020B0502020202020204" pitchFamily="34" charset="0"/>
              </a:defRPr>
            </a:lvl1pPr>
          </a:lstStyle>
          <a:p>
            <a:r>
              <a:rPr lang="en-US"/>
              <a:t>CLICK TO EDIT</a:t>
            </a:r>
          </a:p>
        </p:txBody>
      </p:sp>
      <p:pic>
        <p:nvPicPr>
          <p:cNvPr id="7" name="Picture 6" descr="Logo&#10;&#10;Description automatically generated">
            <a:extLst>
              <a:ext uri="{FF2B5EF4-FFF2-40B4-BE49-F238E27FC236}">
                <a16:creationId xmlns:a16="http://schemas.microsoft.com/office/drawing/2014/main" id="{72EB6C51-22D9-4A9C-B2E6-1DE253C87E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968195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59FF61-4373-4E6F-A1DD-BC6EEC78B6AD}"/>
              </a:ext>
            </a:extLst>
          </p:cNvPr>
          <p:cNvSpPr/>
          <p:nvPr userDrawn="1"/>
        </p:nvSpPr>
        <p:spPr>
          <a:xfrm>
            <a:off x="0" y="0"/>
            <a:ext cx="12192000" cy="1076426"/>
          </a:xfrm>
          <a:prstGeom prst="rect">
            <a:avLst/>
          </a:prstGeom>
          <a:solidFill>
            <a:srgbClr val="02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0B6AC0-87F8-4642-BB61-1BC34A31D67E}"/>
              </a:ext>
            </a:extLst>
          </p:cNvPr>
          <p:cNvSpPr>
            <a:spLocks noGrp="1"/>
          </p:cNvSpPr>
          <p:nvPr>
            <p:ph type="title"/>
          </p:nvPr>
        </p:nvSpPr>
        <p:spPr>
          <a:xfrm>
            <a:off x="341376" y="341376"/>
            <a:ext cx="11012424" cy="735050"/>
          </a:xfrm>
          <a:prstGeom prst="rect">
            <a:avLst/>
          </a:prstGeom>
        </p:spPr>
        <p:txBody>
          <a:bodyPr>
            <a:normAutofit/>
          </a:bodyPr>
          <a:lstStyle>
            <a:lvl1pPr>
              <a:defRPr sz="2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899B865-C778-4013-B29A-DDDF5655C347}"/>
              </a:ext>
            </a:extLst>
          </p:cNvPr>
          <p:cNvSpPr>
            <a:spLocks noGrp="1"/>
          </p:cNvSpPr>
          <p:nvPr>
            <p:ph idx="1"/>
          </p:nvPr>
        </p:nvSpPr>
        <p:spPr>
          <a:xfrm>
            <a:off x="341376" y="1269962"/>
            <a:ext cx="11012424" cy="4995835"/>
          </a:xfrm>
          <a:prstGeom prst="rect">
            <a:avLst/>
          </a:prstGeom>
        </p:spPr>
        <p:txBody>
          <a:bodyPr>
            <a:normAutofit/>
          </a:bodyPr>
          <a:lstStyle>
            <a:lvl1pPr>
              <a:buClr>
                <a:srgbClr val="093552"/>
              </a:buClr>
              <a:buSzPct val="80000"/>
              <a:defRPr sz="2000" b="1">
                <a:solidFill>
                  <a:srgbClr val="093552"/>
                </a:solidFill>
                <a:latin typeface="Arial" panose="020B0604020202020204" pitchFamily="34" charset="0"/>
                <a:cs typeface="Arial" panose="020B0604020202020204" pitchFamily="34" charset="0"/>
              </a:defRPr>
            </a:lvl1pPr>
            <a:lvl2pPr>
              <a:buClr>
                <a:srgbClr val="093552"/>
              </a:buClr>
              <a:buSzPct val="80000"/>
              <a:defRPr sz="1800">
                <a:solidFill>
                  <a:srgbClr val="093552"/>
                </a:solidFill>
                <a:latin typeface="Arial" panose="020B0604020202020204" pitchFamily="34" charset="0"/>
                <a:cs typeface="Arial" panose="020B0604020202020204" pitchFamily="34" charset="0"/>
              </a:defRPr>
            </a:lvl2pPr>
            <a:lvl3pPr>
              <a:buClr>
                <a:srgbClr val="093552"/>
              </a:buClr>
              <a:buSzPct val="80000"/>
              <a:defRPr sz="1800">
                <a:solidFill>
                  <a:srgbClr val="093552"/>
                </a:solidFill>
                <a:latin typeface="Arial" panose="020B0604020202020204" pitchFamily="34" charset="0"/>
                <a:cs typeface="Arial" panose="020B0604020202020204" pitchFamily="34" charset="0"/>
              </a:defRPr>
            </a:lvl3pPr>
            <a:lvl4pPr>
              <a:buClr>
                <a:srgbClr val="6CADDF"/>
              </a:buClr>
              <a:buSzPct val="80000"/>
              <a:defRPr sz="1600">
                <a:solidFill>
                  <a:srgbClr val="093552"/>
                </a:solidFill>
                <a:latin typeface="Arial" panose="020B0604020202020204" pitchFamily="34" charset="0"/>
                <a:cs typeface="Arial" panose="020B0604020202020204" pitchFamily="34" charset="0"/>
              </a:defRPr>
            </a:lvl4pPr>
            <a:lvl5pPr>
              <a:buClr>
                <a:srgbClr val="6CADDF"/>
              </a:buClr>
              <a:buSzPct val="80000"/>
              <a:defRPr sz="1600">
                <a:solidFill>
                  <a:srgbClr val="09355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718875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FF9EDF-D297-4470-9052-BFCF23C59691}"/>
              </a:ext>
            </a:extLst>
          </p:cNvPr>
          <p:cNvSpPr>
            <a:spLocks noGrp="1"/>
          </p:cNvSpPr>
          <p:nvPr>
            <p:ph type="title"/>
          </p:nvPr>
        </p:nvSpPr>
        <p:spPr>
          <a:xfrm>
            <a:off x="341376" y="341376"/>
            <a:ext cx="11012424" cy="735050"/>
          </a:xfrm>
          <a:prstGeom prst="rect">
            <a:avLst/>
          </a:prstGeom>
        </p:spPr>
        <p:txBody>
          <a:bodyPr>
            <a:normAutofit/>
          </a:bodyPr>
          <a:lstStyle>
            <a:lvl1pPr>
              <a:defRPr sz="2800" b="1">
                <a:solidFill>
                  <a:srgbClr val="093552"/>
                </a:solidFill>
                <a:latin typeface="Calibri" panose="020F0502020204030204" pitchFamily="34" charset="0"/>
                <a:cs typeface="Calibri" panose="020F050202020403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7C7438CA-78B5-40AE-8F72-085799B2F5C1}"/>
              </a:ext>
            </a:extLst>
          </p:cNvPr>
          <p:cNvSpPr>
            <a:spLocks noGrp="1"/>
          </p:cNvSpPr>
          <p:nvPr>
            <p:ph idx="1"/>
          </p:nvPr>
        </p:nvSpPr>
        <p:spPr>
          <a:xfrm>
            <a:off x="341376" y="1269962"/>
            <a:ext cx="11012424" cy="4995835"/>
          </a:xfrm>
          <a:prstGeom prst="rect">
            <a:avLst/>
          </a:prstGeom>
        </p:spPr>
        <p:txBody>
          <a:bodyPr>
            <a:normAutofit/>
          </a:bodyPr>
          <a:lstStyle>
            <a:lvl1pPr>
              <a:buClr>
                <a:srgbClr val="093552"/>
              </a:buClr>
              <a:buSzPct val="80000"/>
              <a:defRPr sz="2000" b="1">
                <a:solidFill>
                  <a:srgbClr val="093552"/>
                </a:solidFill>
                <a:latin typeface="Calibri" panose="020F0502020204030204" pitchFamily="34" charset="0"/>
                <a:cs typeface="Calibri" panose="020F0502020204030204" pitchFamily="34" charset="0"/>
              </a:defRPr>
            </a:lvl1pPr>
            <a:lvl2pPr>
              <a:buClr>
                <a:srgbClr val="093552"/>
              </a:buClr>
              <a:buSzPct val="80000"/>
              <a:defRPr sz="1800">
                <a:solidFill>
                  <a:srgbClr val="093552"/>
                </a:solidFill>
                <a:latin typeface="Calibri" panose="020F0502020204030204" pitchFamily="34" charset="0"/>
                <a:cs typeface="Calibri" panose="020F0502020204030204" pitchFamily="34" charset="0"/>
              </a:defRPr>
            </a:lvl2pPr>
            <a:lvl3pPr>
              <a:buClr>
                <a:srgbClr val="093552"/>
              </a:buClr>
              <a:buSzPct val="80000"/>
              <a:defRPr sz="1800">
                <a:solidFill>
                  <a:srgbClr val="093552"/>
                </a:solidFill>
                <a:latin typeface="Calibri" panose="020F0502020204030204" pitchFamily="34" charset="0"/>
                <a:cs typeface="Calibri" panose="020F0502020204030204" pitchFamily="34" charset="0"/>
              </a:defRPr>
            </a:lvl3pPr>
            <a:lvl4pPr>
              <a:buClr>
                <a:srgbClr val="6CADDF"/>
              </a:buClr>
              <a:buSzPct val="80000"/>
              <a:defRPr sz="1600">
                <a:solidFill>
                  <a:srgbClr val="093552"/>
                </a:solidFill>
                <a:latin typeface="Arial" panose="020B0604020202020204" pitchFamily="34" charset="0"/>
                <a:cs typeface="Arial" panose="020B0604020202020204" pitchFamily="34" charset="0"/>
              </a:defRPr>
            </a:lvl4pPr>
            <a:lvl5pPr>
              <a:buClr>
                <a:srgbClr val="6CADDF"/>
              </a:buClr>
              <a:buSzPct val="80000"/>
              <a:defRPr sz="1600">
                <a:solidFill>
                  <a:srgbClr val="09355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2" name="Rectangle 11">
            <a:extLst>
              <a:ext uri="{FF2B5EF4-FFF2-40B4-BE49-F238E27FC236}">
                <a16:creationId xmlns:a16="http://schemas.microsoft.com/office/drawing/2014/main" id="{219A049E-42D3-4284-AB44-C45080920396}"/>
              </a:ext>
            </a:extLst>
          </p:cNvPr>
          <p:cNvSpPr/>
          <p:nvPr userDrawn="1"/>
        </p:nvSpPr>
        <p:spPr>
          <a:xfrm>
            <a:off x="0" y="1085624"/>
            <a:ext cx="12192000" cy="49658"/>
          </a:xfrm>
          <a:prstGeom prst="rect">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52528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7ED9C8-F09A-4D9E-BEC0-4725162E21FF}"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001363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214838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7ED9C8-F09A-4D9E-BEC0-4725162E21FF}"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358840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7ED9C8-F09A-4D9E-BEC0-4725162E21FF}"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541039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7ED9C8-F09A-4D9E-BEC0-4725162E21FF}" type="datetimeFigureOut">
              <a:rPr lang="en-US" smtClean="0"/>
              <a:t>8/23/2022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336750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7ED9C8-F09A-4D9E-BEC0-4725162E21FF}" type="datetimeFigureOut">
              <a:rPr lang="en-US" smtClean="0"/>
              <a:t>8/23/2022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7437267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ED9C8-F09A-4D9E-BEC0-4725162E21FF}" type="datetimeFigureOut">
              <a:rPr lang="en-US" smtClean="0"/>
              <a:t>8/23/2022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8586240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3399586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Patter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rcRect/>
          <a:stretch/>
        </p:blipFill>
        <p:spPr>
          <a:xfrm>
            <a:off x="0" y="1"/>
            <a:ext cx="12192000" cy="6857998"/>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4361861" y="3051684"/>
            <a:ext cx="7187028" cy="1752600"/>
          </a:xfrm>
        </p:spPr>
        <p:txBody>
          <a:bodyPr>
            <a:normAutofit/>
          </a:bodyPr>
          <a:lstStyle>
            <a:lvl1pPr marL="0" indent="0" algn="l">
              <a:buNone/>
              <a:defRPr sz="1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3" name="Straight Connector 12">
            <a:extLst>
              <a:ext uri="{FF2B5EF4-FFF2-40B4-BE49-F238E27FC236}">
                <a16:creationId xmlns:a16="http://schemas.microsoft.com/office/drawing/2014/main" id="{A6CF0BA6-A6F5-427F-AAAE-0FD1A0EA40F7}"/>
              </a:ext>
            </a:extLst>
          </p:cNvPr>
          <p:cNvCxnSpPr/>
          <p:nvPr userDrawn="1"/>
        </p:nvCxnSpPr>
        <p:spPr bwMode="auto">
          <a:xfrm>
            <a:off x="4194044" y="2008684"/>
            <a:ext cx="0" cy="2405087"/>
          </a:xfrm>
          <a:prstGeom prst="line">
            <a:avLst/>
          </a:prstGeom>
          <a:solidFill>
            <a:schemeClr val="accent1"/>
          </a:solidFill>
          <a:ln w="9525" cap="flat" cmpd="sng" algn="ctr">
            <a:solidFill>
              <a:srgbClr val="FFFFFF"/>
            </a:solidFill>
            <a:prstDash val="solid"/>
            <a:round/>
            <a:headEnd type="none" w="med" len="med"/>
            <a:tailEnd type="none" w="med" len="med"/>
          </a:ln>
          <a:effectLst/>
        </p:spPr>
      </p:cxn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4319848" y="2257017"/>
            <a:ext cx="7872153" cy="702080"/>
          </a:xfrm>
        </p:spPr>
        <p:txBody>
          <a:bodyPr anchor="t">
            <a:noAutofit/>
          </a:bodyPr>
          <a:lstStyle>
            <a:lvl1pPr algn="l">
              <a:defRPr sz="4400" b="1">
                <a:solidFill>
                  <a:srgbClr val="FFFFFF"/>
                </a:solidFill>
                <a:latin typeface="Century Gothic" panose="020B0502020202020204" pitchFamily="34" charset="0"/>
              </a:defRPr>
            </a:lvl1pPr>
          </a:lstStyle>
          <a:p>
            <a:r>
              <a:rPr lang="en-US"/>
              <a:t>CLICK TO EDIT</a:t>
            </a:r>
          </a:p>
        </p:txBody>
      </p:sp>
      <p:pic>
        <p:nvPicPr>
          <p:cNvPr id="7" name="Picture 6" descr="Logo&#10;&#10;Description automatically generated">
            <a:extLst>
              <a:ext uri="{FF2B5EF4-FFF2-40B4-BE49-F238E27FC236}">
                <a16:creationId xmlns:a16="http://schemas.microsoft.com/office/drawing/2014/main" id="{97A4164A-0271-4EC3-829B-FAECB7F093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30780042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7936884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3502365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40066831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_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58BE3E-A13E-4C2B-9BD0-CE891A168BF4}"/>
              </a:ext>
            </a:extLst>
          </p:cNvPr>
          <p:cNvPicPr>
            <a:picLocks noChangeAspect="1"/>
          </p:cNvPicPr>
          <p:nvPr userDrawn="1"/>
        </p:nvPicPr>
        <p:blipFill>
          <a:blip r:embed="rId2"/>
          <a:srcRect/>
          <a:stretch/>
        </p:blipFill>
        <p:spPr>
          <a:xfrm>
            <a:off x="-22206" y="2"/>
            <a:ext cx="12192000" cy="6857998"/>
          </a:xfrm>
          <a:prstGeom prst="rect">
            <a:avLst/>
          </a:prstGeom>
        </p:spPr>
      </p:pic>
      <p:sp>
        <p:nvSpPr>
          <p:cNvPr id="6" name="Title 1"/>
          <p:cNvSpPr>
            <a:spLocks noGrp="1"/>
          </p:cNvSpPr>
          <p:nvPr>
            <p:ph type="title" hasCustomPrompt="1"/>
          </p:nvPr>
        </p:nvSpPr>
        <p:spPr>
          <a:xfrm>
            <a:off x="3251446" y="3077958"/>
            <a:ext cx="4112218" cy="702080"/>
          </a:xfrm>
        </p:spPr>
        <p:txBody>
          <a:bodyPr anchor="t"/>
          <a:lstStyle>
            <a:lvl1pPr algn="ctr">
              <a:defRPr sz="2800" b="1">
                <a:solidFill>
                  <a:srgbClr val="FFFFFF"/>
                </a:solidFill>
              </a:defRPr>
            </a:lvl1pPr>
          </a:lstStyle>
          <a:p>
            <a:r>
              <a:rPr lang="en-US"/>
              <a:t>CLICK TO EDIT</a:t>
            </a:r>
          </a:p>
        </p:txBody>
      </p:sp>
      <p:pic>
        <p:nvPicPr>
          <p:cNvPr id="9" name="Picture 8" descr="Logo&#10;&#10;Description automatically generated">
            <a:extLst>
              <a:ext uri="{FF2B5EF4-FFF2-40B4-BE49-F238E27FC236}">
                <a16:creationId xmlns:a16="http://schemas.microsoft.com/office/drawing/2014/main" id="{A6725964-72A1-4EAC-ADC7-473C5D3442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
        <p:nvSpPr>
          <p:cNvPr id="2" name="Rectangle 1">
            <a:extLst>
              <a:ext uri="{FF2B5EF4-FFF2-40B4-BE49-F238E27FC236}">
                <a16:creationId xmlns:a16="http://schemas.microsoft.com/office/drawing/2014/main" id="{7C30FCD3-782D-4932-A060-97B138964481}"/>
              </a:ext>
            </a:extLst>
          </p:cNvPr>
          <p:cNvSpPr/>
          <p:nvPr userDrawn="1"/>
        </p:nvSpPr>
        <p:spPr>
          <a:xfrm>
            <a:off x="-22206" y="0"/>
            <a:ext cx="2579740" cy="685799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4A3B37D-6BB5-45B1-B30B-7CA7C8441CD4}"/>
              </a:ext>
            </a:extLst>
          </p:cNvPr>
          <p:cNvSpPr/>
          <p:nvPr userDrawn="1"/>
        </p:nvSpPr>
        <p:spPr>
          <a:xfrm>
            <a:off x="1853352" y="2754141"/>
            <a:ext cx="1408363" cy="1349715"/>
          </a:xfrm>
          <a:prstGeom prst="ellipse">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36478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59FF61-4373-4E6F-A1DD-BC6EEC78B6AD}"/>
              </a:ext>
            </a:extLst>
          </p:cNvPr>
          <p:cNvSpPr/>
          <p:nvPr userDrawn="1"/>
        </p:nvSpPr>
        <p:spPr>
          <a:xfrm>
            <a:off x="0" y="0"/>
            <a:ext cx="12192000" cy="1076426"/>
          </a:xfrm>
          <a:prstGeom prst="rect">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0B6AC0-87F8-4642-BB61-1BC34A31D67E}"/>
              </a:ext>
            </a:extLst>
          </p:cNvPr>
          <p:cNvSpPr>
            <a:spLocks noGrp="1"/>
          </p:cNvSpPr>
          <p:nvPr>
            <p:ph type="title"/>
          </p:nvPr>
        </p:nvSpPr>
        <p:spPr>
          <a:xfrm>
            <a:off x="341376" y="341376"/>
            <a:ext cx="11012424" cy="735050"/>
          </a:xfrm>
          <a:prstGeom prst="rect">
            <a:avLst/>
          </a:prstGeom>
        </p:spPr>
        <p:txBody>
          <a:bodyPr>
            <a:normAutofit/>
          </a:bodyPr>
          <a:lstStyle>
            <a:lvl1pPr>
              <a:defRPr sz="2800" b="1">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899B865-C778-4013-B29A-DDDF5655C347}"/>
              </a:ext>
            </a:extLst>
          </p:cNvPr>
          <p:cNvSpPr>
            <a:spLocks noGrp="1"/>
          </p:cNvSpPr>
          <p:nvPr>
            <p:ph idx="1"/>
          </p:nvPr>
        </p:nvSpPr>
        <p:spPr>
          <a:xfrm>
            <a:off x="341376" y="1269962"/>
            <a:ext cx="11012424" cy="4995835"/>
          </a:xfrm>
          <a:prstGeom prst="rect">
            <a:avLst/>
          </a:prstGeom>
        </p:spPr>
        <p:txBody>
          <a:bodyPr>
            <a:normAutofit/>
          </a:bodyPr>
          <a:lstStyle>
            <a:lvl1pPr>
              <a:buClr>
                <a:srgbClr val="093552"/>
              </a:buClr>
              <a:buSzPct val="80000"/>
              <a:defRPr sz="2000" b="1">
                <a:solidFill>
                  <a:srgbClr val="093552"/>
                </a:solidFill>
                <a:latin typeface="Calibri" panose="020F0502020204030204" pitchFamily="34" charset="0"/>
                <a:cs typeface="Calibri" panose="020F0502020204030204" pitchFamily="34" charset="0"/>
              </a:defRPr>
            </a:lvl1pPr>
            <a:lvl2pPr>
              <a:buClr>
                <a:srgbClr val="093552"/>
              </a:buClr>
              <a:buSzPct val="80000"/>
              <a:defRPr sz="1800">
                <a:solidFill>
                  <a:srgbClr val="093552"/>
                </a:solidFill>
                <a:latin typeface="Calibri" panose="020F0502020204030204" pitchFamily="34" charset="0"/>
                <a:cs typeface="Calibri" panose="020F0502020204030204" pitchFamily="34" charset="0"/>
              </a:defRPr>
            </a:lvl2pPr>
            <a:lvl3pPr>
              <a:buClr>
                <a:srgbClr val="093552"/>
              </a:buClr>
              <a:buSzPct val="80000"/>
              <a:defRPr sz="1800">
                <a:solidFill>
                  <a:srgbClr val="093552"/>
                </a:solidFill>
                <a:latin typeface="Calibri" panose="020F0502020204030204" pitchFamily="34" charset="0"/>
                <a:cs typeface="Calibri" panose="020F0502020204030204" pitchFamily="34" charset="0"/>
              </a:defRPr>
            </a:lvl3pPr>
            <a:lvl4pPr>
              <a:buClr>
                <a:srgbClr val="6CADDF"/>
              </a:buClr>
              <a:buSzPct val="80000"/>
              <a:defRPr sz="1600">
                <a:solidFill>
                  <a:srgbClr val="093552"/>
                </a:solidFill>
                <a:latin typeface="Arial" panose="020B0604020202020204" pitchFamily="34" charset="0"/>
                <a:cs typeface="Arial" panose="020B0604020202020204" pitchFamily="34" charset="0"/>
              </a:defRPr>
            </a:lvl4pPr>
            <a:lvl5pPr>
              <a:buClr>
                <a:srgbClr val="6CADDF"/>
              </a:buClr>
              <a:buSzPct val="80000"/>
              <a:defRPr sz="1600">
                <a:solidFill>
                  <a:srgbClr val="09355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8" name="Rectangle 7">
            <a:extLst>
              <a:ext uri="{FF2B5EF4-FFF2-40B4-BE49-F238E27FC236}">
                <a16:creationId xmlns:a16="http://schemas.microsoft.com/office/drawing/2014/main" id="{B3DBF1C4-26C3-4759-8934-72A07CDE421D}"/>
              </a:ext>
            </a:extLst>
          </p:cNvPr>
          <p:cNvSpPr/>
          <p:nvPr userDrawn="1"/>
        </p:nvSpPr>
        <p:spPr>
          <a:xfrm>
            <a:off x="0" y="6370721"/>
            <a:ext cx="12191999" cy="487278"/>
          </a:xfrm>
          <a:prstGeom prst="rect">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9C9EFAF-E648-4163-AF1E-2EE2CEB942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123195" y="6459333"/>
            <a:ext cx="939110" cy="293527"/>
          </a:xfrm>
          <a:prstGeom prst="rect">
            <a:avLst/>
          </a:prstGeom>
        </p:spPr>
      </p:pic>
    </p:spTree>
    <p:extLst>
      <p:ext uri="{BB962C8B-B14F-4D97-AF65-F5344CB8AC3E}">
        <p14:creationId xmlns:p14="http://schemas.microsoft.com/office/powerpoint/2010/main" val="1888616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FF9EDF-D297-4470-9052-BFCF23C59691}"/>
              </a:ext>
            </a:extLst>
          </p:cNvPr>
          <p:cNvSpPr>
            <a:spLocks noGrp="1"/>
          </p:cNvSpPr>
          <p:nvPr>
            <p:ph type="title"/>
          </p:nvPr>
        </p:nvSpPr>
        <p:spPr>
          <a:xfrm>
            <a:off x="341376" y="341376"/>
            <a:ext cx="11012424" cy="735050"/>
          </a:xfrm>
          <a:prstGeom prst="rect">
            <a:avLst/>
          </a:prstGeom>
        </p:spPr>
        <p:txBody>
          <a:bodyPr>
            <a:normAutofit/>
          </a:bodyPr>
          <a:lstStyle>
            <a:lvl1pPr>
              <a:defRPr sz="2800" b="1">
                <a:solidFill>
                  <a:srgbClr val="093552"/>
                </a:solidFill>
                <a:latin typeface="Calibri" panose="020F0502020204030204" pitchFamily="34" charset="0"/>
                <a:cs typeface="Calibri" panose="020F050202020403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7C7438CA-78B5-40AE-8F72-085799B2F5C1}"/>
              </a:ext>
            </a:extLst>
          </p:cNvPr>
          <p:cNvSpPr>
            <a:spLocks noGrp="1"/>
          </p:cNvSpPr>
          <p:nvPr>
            <p:ph idx="1"/>
          </p:nvPr>
        </p:nvSpPr>
        <p:spPr>
          <a:xfrm>
            <a:off x="341376" y="1269962"/>
            <a:ext cx="11012424" cy="4995835"/>
          </a:xfrm>
          <a:prstGeom prst="rect">
            <a:avLst/>
          </a:prstGeom>
        </p:spPr>
        <p:txBody>
          <a:bodyPr>
            <a:normAutofit/>
          </a:bodyPr>
          <a:lstStyle>
            <a:lvl1pPr>
              <a:buClr>
                <a:srgbClr val="093552"/>
              </a:buClr>
              <a:buSzPct val="80000"/>
              <a:defRPr sz="2000" b="1">
                <a:solidFill>
                  <a:srgbClr val="093552"/>
                </a:solidFill>
                <a:latin typeface="Calibri" panose="020F0502020204030204" pitchFamily="34" charset="0"/>
                <a:cs typeface="Calibri" panose="020F0502020204030204" pitchFamily="34" charset="0"/>
              </a:defRPr>
            </a:lvl1pPr>
            <a:lvl2pPr>
              <a:buClr>
                <a:srgbClr val="093552"/>
              </a:buClr>
              <a:buSzPct val="80000"/>
              <a:defRPr sz="1800">
                <a:solidFill>
                  <a:srgbClr val="093552"/>
                </a:solidFill>
                <a:latin typeface="Calibri" panose="020F0502020204030204" pitchFamily="34" charset="0"/>
                <a:cs typeface="Calibri" panose="020F0502020204030204" pitchFamily="34" charset="0"/>
              </a:defRPr>
            </a:lvl2pPr>
            <a:lvl3pPr>
              <a:buClr>
                <a:srgbClr val="093552"/>
              </a:buClr>
              <a:buSzPct val="80000"/>
              <a:defRPr sz="1800">
                <a:solidFill>
                  <a:srgbClr val="093552"/>
                </a:solidFill>
                <a:latin typeface="Calibri" panose="020F0502020204030204" pitchFamily="34" charset="0"/>
                <a:cs typeface="Calibri" panose="020F0502020204030204" pitchFamily="34" charset="0"/>
              </a:defRPr>
            </a:lvl3pPr>
            <a:lvl4pPr>
              <a:buClr>
                <a:srgbClr val="6CADDF"/>
              </a:buClr>
              <a:buSzPct val="80000"/>
              <a:defRPr sz="1600">
                <a:solidFill>
                  <a:srgbClr val="093552"/>
                </a:solidFill>
                <a:latin typeface="Arial" panose="020B0604020202020204" pitchFamily="34" charset="0"/>
                <a:cs typeface="Arial" panose="020B0604020202020204" pitchFamily="34" charset="0"/>
              </a:defRPr>
            </a:lvl4pPr>
            <a:lvl5pPr>
              <a:buClr>
                <a:srgbClr val="6CADDF"/>
              </a:buClr>
              <a:buSzPct val="80000"/>
              <a:defRPr sz="1600">
                <a:solidFill>
                  <a:srgbClr val="09355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2" name="Rectangle 11">
            <a:extLst>
              <a:ext uri="{FF2B5EF4-FFF2-40B4-BE49-F238E27FC236}">
                <a16:creationId xmlns:a16="http://schemas.microsoft.com/office/drawing/2014/main" id="{219A049E-42D3-4284-AB44-C45080920396}"/>
              </a:ext>
            </a:extLst>
          </p:cNvPr>
          <p:cNvSpPr/>
          <p:nvPr userDrawn="1"/>
        </p:nvSpPr>
        <p:spPr>
          <a:xfrm>
            <a:off x="0" y="1085624"/>
            <a:ext cx="12192000" cy="49658"/>
          </a:xfrm>
          <a:prstGeom prst="rect">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94486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0044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phot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B2F607-91C4-49CD-A699-D63C8C146F6F}"/>
              </a:ext>
            </a:extLst>
          </p:cNvPr>
          <p:cNvPicPr>
            <a:picLocks noChangeAspect="1"/>
          </p:cNvPicPr>
          <p:nvPr userDrawn="1"/>
        </p:nvPicPr>
        <p:blipFill>
          <a:blip r:embed="rId2"/>
          <a:srcRect l="12130" r="12130"/>
          <a:stretch/>
        </p:blipFill>
        <p:spPr>
          <a:xfrm rot="10800000">
            <a:off x="0" y="-1"/>
            <a:ext cx="12192000" cy="6857999"/>
          </a:xfrm>
          <a:prstGeom prst="rect">
            <a:avLst/>
          </a:prstGeom>
        </p:spPr>
      </p:pic>
      <p:sp>
        <p:nvSpPr>
          <p:cNvPr id="17" name="Subtitle 2">
            <a:extLst>
              <a:ext uri="{FF2B5EF4-FFF2-40B4-BE49-F238E27FC236}">
                <a16:creationId xmlns:a16="http://schemas.microsoft.com/office/drawing/2014/main" id="{5041A4E3-293D-4509-96FD-3CB711BA8F67}"/>
              </a:ext>
            </a:extLst>
          </p:cNvPr>
          <p:cNvSpPr>
            <a:spLocks noGrp="1"/>
          </p:cNvSpPr>
          <p:nvPr>
            <p:ph type="subTitle" idx="1"/>
          </p:nvPr>
        </p:nvSpPr>
        <p:spPr>
          <a:xfrm>
            <a:off x="6095999" y="3051684"/>
            <a:ext cx="5452889" cy="1752600"/>
          </a:xfrm>
        </p:spPr>
        <p:txBody>
          <a:bodyPr>
            <a:normAutofit/>
          </a:bodyPr>
          <a:lstStyle>
            <a:lvl1pPr marL="0" indent="0" algn="l">
              <a:buNone/>
              <a:defRPr sz="1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9" name="Straight Connector 18">
            <a:extLst>
              <a:ext uri="{FF2B5EF4-FFF2-40B4-BE49-F238E27FC236}">
                <a16:creationId xmlns:a16="http://schemas.microsoft.com/office/drawing/2014/main" id="{3979C8D1-B936-4586-96BF-A613B3C86FCF}"/>
              </a:ext>
            </a:extLst>
          </p:cNvPr>
          <p:cNvCxnSpPr/>
          <p:nvPr userDrawn="1"/>
        </p:nvCxnSpPr>
        <p:spPr bwMode="auto">
          <a:xfrm>
            <a:off x="5607207" y="2008684"/>
            <a:ext cx="0" cy="2405087"/>
          </a:xfrm>
          <a:prstGeom prst="line">
            <a:avLst/>
          </a:prstGeom>
          <a:solidFill>
            <a:schemeClr val="accent1"/>
          </a:solidFill>
          <a:ln w="9525" cap="flat" cmpd="sng" algn="ctr">
            <a:solidFill>
              <a:srgbClr val="FFFFFF"/>
            </a:solidFill>
            <a:prstDash val="solid"/>
            <a:round/>
            <a:headEnd type="none" w="med" len="med"/>
            <a:tailEnd type="none" w="med" len="med"/>
          </a:ln>
          <a:effectLst/>
        </p:spPr>
      </p:cxnSp>
      <p:sp>
        <p:nvSpPr>
          <p:cNvPr id="20" name="Title 1">
            <a:extLst>
              <a:ext uri="{FF2B5EF4-FFF2-40B4-BE49-F238E27FC236}">
                <a16:creationId xmlns:a16="http://schemas.microsoft.com/office/drawing/2014/main" id="{3DCA6161-94CE-4AC7-9CA7-16492FFD0FF9}"/>
              </a:ext>
            </a:extLst>
          </p:cNvPr>
          <p:cNvSpPr>
            <a:spLocks noGrp="1"/>
          </p:cNvSpPr>
          <p:nvPr>
            <p:ph type="title" hasCustomPrompt="1"/>
          </p:nvPr>
        </p:nvSpPr>
        <p:spPr>
          <a:xfrm>
            <a:off x="6096000" y="2257017"/>
            <a:ext cx="6096001" cy="702080"/>
          </a:xfrm>
        </p:spPr>
        <p:txBody>
          <a:bodyPr anchor="t">
            <a:noAutofit/>
          </a:bodyPr>
          <a:lstStyle>
            <a:lvl1pPr algn="l">
              <a:defRPr sz="4400" b="1">
                <a:solidFill>
                  <a:schemeClr val="bg1"/>
                </a:solidFill>
                <a:latin typeface="Century Gothic" panose="020B0502020202020204" pitchFamily="34" charset="0"/>
              </a:defRPr>
            </a:lvl1pPr>
          </a:lstStyle>
          <a:p>
            <a:r>
              <a:rPr lang="en-US"/>
              <a:t>CLICK TO EDIT</a:t>
            </a:r>
          </a:p>
        </p:txBody>
      </p:sp>
      <p:pic>
        <p:nvPicPr>
          <p:cNvPr id="4" name="Picture 3" descr="Logo&#10;&#10;Description automatically generated">
            <a:extLst>
              <a:ext uri="{FF2B5EF4-FFF2-40B4-BE49-F238E27FC236}">
                <a16:creationId xmlns:a16="http://schemas.microsoft.com/office/drawing/2014/main" id="{A8A13816-3AAB-4F80-B704-54908CFECE38}"/>
              </a:ext>
            </a:extLst>
          </p:cNvPr>
          <p:cNvPicPr>
            <a:picLocks noChangeAspect="1"/>
          </p:cNvPicPr>
          <p:nvPr userDrawn="1"/>
        </p:nvPicPr>
        <p:blipFill>
          <a:blip r:embed="rId3"/>
          <a:stretch>
            <a:fillRect/>
          </a:stretch>
        </p:blipFill>
        <p:spPr>
          <a:xfrm>
            <a:off x="9883589" y="5427272"/>
            <a:ext cx="1893900" cy="1107944"/>
          </a:xfrm>
          <a:prstGeom prst="rect">
            <a:avLst/>
          </a:prstGeom>
        </p:spPr>
      </p:pic>
    </p:spTree>
    <p:extLst>
      <p:ext uri="{BB962C8B-B14F-4D97-AF65-F5344CB8AC3E}">
        <p14:creationId xmlns:p14="http://schemas.microsoft.com/office/powerpoint/2010/main" val="1957737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5" name="Picture Placeholder 2"/>
          <p:cNvSpPr>
            <a:spLocks noGrp="1"/>
          </p:cNvSpPr>
          <p:nvPr>
            <p:ph type="pic" idx="1"/>
          </p:nvPr>
        </p:nvSpPr>
        <p:spPr>
          <a:xfrm>
            <a:off x="5221944" y="1758253"/>
            <a:ext cx="1712833" cy="1235165"/>
          </a:xfrm>
        </p:spPr>
        <p:txBody>
          <a:bodyPr>
            <a:normAutofit/>
          </a:bodyPr>
          <a:lstStyle>
            <a:lvl1pPr marL="0" indent="0" algn="ctr">
              <a:buNone/>
              <a:defRPr sz="1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itle 1"/>
          <p:cNvSpPr>
            <a:spLocks noGrp="1"/>
          </p:cNvSpPr>
          <p:nvPr>
            <p:ph type="title" hasCustomPrompt="1"/>
          </p:nvPr>
        </p:nvSpPr>
        <p:spPr>
          <a:xfrm>
            <a:off x="1827816" y="3094699"/>
            <a:ext cx="8467016" cy="702080"/>
          </a:xfrm>
        </p:spPr>
        <p:txBody>
          <a:bodyPr anchor="t"/>
          <a:lstStyle>
            <a:lvl1pPr algn="ctr">
              <a:defRPr sz="2800" b="1">
                <a:solidFill>
                  <a:srgbClr val="FFFFFF"/>
                </a:solidFill>
              </a:defRPr>
            </a:lvl1pPr>
          </a:lstStyle>
          <a:p>
            <a:r>
              <a:rPr lang="en-US"/>
              <a:t>CLICK TO EDIT</a:t>
            </a:r>
          </a:p>
        </p:txBody>
      </p:sp>
      <p:pic>
        <p:nvPicPr>
          <p:cNvPr id="8" name="Picture 7" descr="Logo&#10;&#10;Description automatically generated">
            <a:extLst>
              <a:ext uri="{FF2B5EF4-FFF2-40B4-BE49-F238E27FC236}">
                <a16:creationId xmlns:a16="http://schemas.microsoft.com/office/drawing/2014/main" id="{1FAEA688-0BE3-4EF3-A41C-42C68D3A08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1050693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vider-patter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58BE3E-A13E-4C2B-9BD0-CE891A168BF4}"/>
              </a:ext>
            </a:extLst>
          </p:cNvPr>
          <p:cNvPicPr>
            <a:picLocks noChangeAspect="1"/>
          </p:cNvPicPr>
          <p:nvPr userDrawn="1"/>
        </p:nvPicPr>
        <p:blipFill>
          <a:blip r:embed="rId2"/>
          <a:srcRect/>
          <a:stretch/>
        </p:blipFill>
        <p:spPr>
          <a:xfrm>
            <a:off x="0" y="1"/>
            <a:ext cx="12192000" cy="6857998"/>
          </a:xfrm>
          <a:prstGeom prst="rect">
            <a:avLst/>
          </a:prstGeom>
        </p:spPr>
      </p:pic>
      <p:sp>
        <p:nvSpPr>
          <p:cNvPr id="5" name="Picture Placeholder 2"/>
          <p:cNvSpPr>
            <a:spLocks noGrp="1"/>
          </p:cNvSpPr>
          <p:nvPr>
            <p:ph type="pic" idx="1"/>
          </p:nvPr>
        </p:nvSpPr>
        <p:spPr>
          <a:xfrm>
            <a:off x="5221944" y="1758253"/>
            <a:ext cx="1712833" cy="1235165"/>
          </a:xfrm>
        </p:spPr>
        <p:txBody>
          <a:bodyPr>
            <a:normAutofit/>
          </a:bodyPr>
          <a:lstStyle>
            <a:lvl1pPr marL="0" indent="0" algn="ctr">
              <a:buNone/>
              <a:defRPr sz="1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itle 1"/>
          <p:cNvSpPr>
            <a:spLocks noGrp="1"/>
          </p:cNvSpPr>
          <p:nvPr>
            <p:ph type="title" hasCustomPrompt="1"/>
          </p:nvPr>
        </p:nvSpPr>
        <p:spPr>
          <a:xfrm>
            <a:off x="1827816" y="3094699"/>
            <a:ext cx="8467016" cy="702080"/>
          </a:xfrm>
        </p:spPr>
        <p:txBody>
          <a:bodyPr anchor="t"/>
          <a:lstStyle>
            <a:lvl1pPr algn="ctr">
              <a:defRPr sz="2800" b="1">
                <a:solidFill>
                  <a:srgbClr val="FFFFFF"/>
                </a:solidFill>
              </a:defRPr>
            </a:lvl1pPr>
          </a:lstStyle>
          <a:p>
            <a:r>
              <a:rPr lang="en-US"/>
              <a:t>CLICK TO EDIT</a:t>
            </a:r>
          </a:p>
        </p:txBody>
      </p:sp>
      <p:pic>
        <p:nvPicPr>
          <p:cNvPr id="9" name="Picture 8" descr="Logo&#10;&#10;Description automatically generated">
            <a:extLst>
              <a:ext uri="{FF2B5EF4-FFF2-40B4-BE49-F238E27FC236}">
                <a16:creationId xmlns:a16="http://schemas.microsoft.com/office/drawing/2014/main" id="{A6725964-72A1-4EAC-ADC7-473C5D3442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311737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Divider-photo">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r="24229"/>
          <a:stretch/>
        </p:blipFill>
        <p:spPr>
          <a:xfrm>
            <a:off x="0" y="2821"/>
            <a:ext cx="12191999" cy="6855177"/>
          </a:xfrm>
          <a:prstGeom prst="rect">
            <a:avLst/>
          </a:prstGeom>
        </p:spPr>
      </p:pic>
      <p:sp>
        <p:nvSpPr>
          <p:cNvPr id="9" name="Picture Placeholder 2"/>
          <p:cNvSpPr>
            <a:spLocks noGrp="1"/>
          </p:cNvSpPr>
          <p:nvPr>
            <p:ph type="pic" idx="1"/>
          </p:nvPr>
        </p:nvSpPr>
        <p:spPr>
          <a:xfrm>
            <a:off x="5221944" y="1758253"/>
            <a:ext cx="1712833" cy="1235165"/>
          </a:xfrm>
        </p:spPr>
        <p:txBody>
          <a:bodyPr>
            <a:normAutofit/>
          </a:bodyPr>
          <a:lstStyle>
            <a:lvl1pPr marL="0" indent="0" algn="ctr">
              <a:buNone/>
              <a:defRPr sz="1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Title 1"/>
          <p:cNvSpPr>
            <a:spLocks noGrp="1"/>
          </p:cNvSpPr>
          <p:nvPr>
            <p:ph type="title" hasCustomPrompt="1"/>
          </p:nvPr>
        </p:nvSpPr>
        <p:spPr>
          <a:xfrm>
            <a:off x="1827816" y="3094699"/>
            <a:ext cx="8467016" cy="702080"/>
          </a:xfrm>
        </p:spPr>
        <p:txBody>
          <a:bodyPr anchor="t"/>
          <a:lstStyle>
            <a:lvl1pPr algn="ctr">
              <a:defRPr sz="2800" b="1">
                <a:solidFill>
                  <a:srgbClr val="FFFFFF"/>
                </a:solidFill>
              </a:defRPr>
            </a:lvl1pPr>
          </a:lstStyle>
          <a:p>
            <a:r>
              <a:rPr lang="en-US"/>
              <a:t>CLICK TO EDIT</a:t>
            </a:r>
          </a:p>
        </p:txBody>
      </p:sp>
      <p:pic>
        <p:nvPicPr>
          <p:cNvPr id="10" name="Picture 9">
            <a:extLst>
              <a:ext uri="{FF2B5EF4-FFF2-40B4-BE49-F238E27FC236}">
                <a16:creationId xmlns:a16="http://schemas.microsoft.com/office/drawing/2014/main" id="{173A3F91-D0BB-4FF4-8A0D-894DFA2106A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26738" y="5651593"/>
            <a:ext cx="1490123" cy="871733"/>
          </a:xfrm>
          <a:prstGeom prst="rect">
            <a:avLst/>
          </a:prstGeom>
        </p:spPr>
      </p:pic>
    </p:spTree>
    <p:extLst>
      <p:ext uri="{BB962C8B-B14F-4D97-AF65-F5344CB8AC3E}">
        <p14:creationId xmlns:p14="http://schemas.microsoft.com/office/powerpoint/2010/main" val="4142580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ontent 1_photo &amp; text">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00197" y="-56748"/>
            <a:ext cx="4991803" cy="6929866"/>
          </a:xfrm>
          <a:prstGeom prst="rect">
            <a:avLst/>
          </a:prstGeom>
        </p:spPr>
      </p:pic>
      <p:sp>
        <p:nvSpPr>
          <p:cNvPr id="10" name="Text Placeholder 3"/>
          <p:cNvSpPr>
            <a:spLocks noGrp="1"/>
          </p:cNvSpPr>
          <p:nvPr>
            <p:ph type="body" sz="half" idx="2"/>
          </p:nvPr>
        </p:nvSpPr>
        <p:spPr>
          <a:xfrm>
            <a:off x="7687765" y="1367530"/>
            <a:ext cx="3989376" cy="5271645"/>
          </a:xfrm>
        </p:spPr>
        <p:txBody>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1"/>
            <a:r>
              <a:rPr lang="en-US"/>
              <a:t>Second level</a:t>
            </a:r>
          </a:p>
          <a:p>
            <a:pPr lvl="2"/>
            <a:r>
              <a:rPr lang="en-US"/>
              <a:t>Third level</a:t>
            </a:r>
          </a:p>
        </p:txBody>
      </p:sp>
      <p:sp>
        <p:nvSpPr>
          <p:cNvPr id="13" name="Picture Placeholder 2"/>
          <p:cNvSpPr>
            <a:spLocks noGrp="1"/>
          </p:cNvSpPr>
          <p:nvPr>
            <p:ph type="pic" idx="1"/>
          </p:nvPr>
        </p:nvSpPr>
        <p:spPr>
          <a:xfrm>
            <a:off x="1" y="0"/>
            <a:ext cx="7212833" cy="6858000"/>
          </a:xfrm>
        </p:spPr>
        <p:txBody>
          <a:bodyPr>
            <a:normAutofit/>
          </a:bodyPr>
          <a:lstStyle>
            <a:lvl1pPr marL="0" indent="0" algn="ctr">
              <a:buNone/>
              <a:defRPr sz="2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itle 1"/>
          <p:cNvSpPr>
            <a:spLocks noGrp="1"/>
          </p:cNvSpPr>
          <p:nvPr>
            <p:ph type="title"/>
          </p:nvPr>
        </p:nvSpPr>
        <p:spPr>
          <a:xfrm>
            <a:off x="7666057" y="453808"/>
            <a:ext cx="4141332" cy="702080"/>
          </a:xfrm>
        </p:spPr>
        <p:txBody>
          <a:bodyPr anchor="t"/>
          <a:lstStyle>
            <a:lvl1pPr algn="l">
              <a:defRPr sz="2000" b="1">
                <a:solidFill>
                  <a:srgbClr val="FFFFFF"/>
                </a:solidFill>
              </a:defRPr>
            </a:lvl1pPr>
          </a:lstStyle>
          <a:p>
            <a:r>
              <a:rPr lang="en-US"/>
              <a:t>Click to edit Master title style</a:t>
            </a:r>
          </a:p>
        </p:txBody>
      </p:sp>
      <p:pic>
        <p:nvPicPr>
          <p:cNvPr id="7" name="Picture 6" descr="Logo&#10;&#10;Description automatically generated">
            <a:extLst>
              <a:ext uri="{FF2B5EF4-FFF2-40B4-BE49-F238E27FC236}">
                <a16:creationId xmlns:a16="http://schemas.microsoft.com/office/drawing/2014/main" id="{DBF1C276-04E2-4835-9926-ECFE7CE350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2354" y="6063068"/>
            <a:ext cx="984787" cy="576107"/>
          </a:xfrm>
          <a:prstGeom prst="rect">
            <a:avLst/>
          </a:prstGeom>
        </p:spPr>
      </p:pic>
    </p:spTree>
    <p:extLst>
      <p:ext uri="{BB962C8B-B14F-4D97-AF65-F5344CB8AC3E}">
        <p14:creationId xmlns:p14="http://schemas.microsoft.com/office/powerpoint/2010/main" val="3796853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ontent 2_text &amp; sideba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00197" y="-56748"/>
            <a:ext cx="4991803" cy="6929866"/>
          </a:xfrm>
          <a:prstGeom prst="rect">
            <a:avLst/>
          </a:prstGeom>
        </p:spPr>
      </p:pic>
      <p:sp>
        <p:nvSpPr>
          <p:cNvPr id="10" name="Text Placeholder 3"/>
          <p:cNvSpPr>
            <a:spLocks noGrp="1"/>
          </p:cNvSpPr>
          <p:nvPr>
            <p:ph type="body" sz="half" idx="2" hasCustomPrompt="1"/>
          </p:nvPr>
        </p:nvSpPr>
        <p:spPr>
          <a:xfrm>
            <a:off x="7666057" y="683770"/>
            <a:ext cx="4011084" cy="5271645"/>
          </a:xfrm>
        </p:spPr>
        <p:txBody>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871323" y="714297"/>
            <a:ext cx="5576083" cy="506712"/>
          </a:xfrm>
        </p:spPr>
        <p:txBody>
          <a:bodyPr anchor="t"/>
          <a:lstStyle>
            <a:lvl1pPr algn="l">
              <a:defRPr sz="2000" b="1">
                <a:solidFill>
                  <a:schemeClr val="tx1"/>
                </a:solidFill>
              </a:defRPr>
            </a:lvl1pPr>
          </a:lstStyle>
          <a:p>
            <a:r>
              <a:rPr lang="en-US"/>
              <a:t>Click to edit Master title style</a:t>
            </a:r>
          </a:p>
        </p:txBody>
      </p:sp>
      <p:sp>
        <p:nvSpPr>
          <p:cNvPr id="12" name="Text Placeholder 3"/>
          <p:cNvSpPr>
            <a:spLocks noGrp="1"/>
          </p:cNvSpPr>
          <p:nvPr>
            <p:ph type="body" sz="half" idx="13"/>
          </p:nvPr>
        </p:nvSpPr>
        <p:spPr>
          <a:xfrm>
            <a:off x="891040" y="1308295"/>
            <a:ext cx="5556365" cy="398275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1"/>
            <a:r>
              <a:rPr lang="en-US"/>
              <a:t>Second level</a:t>
            </a:r>
          </a:p>
          <a:p>
            <a:pPr lvl="2"/>
            <a:r>
              <a:rPr lang="en-US"/>
              <a:t>Third level</a:t>
            </a:r>
          </a:p>
        </p:txBody>
      </p:sp>
      <p:pic>
        <p:nvPicPr>
          <p:cNvPr id="7" name="Picture 6" descr="Logo&#10;&#10;Description automatically generated">
            <a:extLst>
              <a:ext uri="{FF2B5EF4-FFF2-40B4-BE49-F238E27FC236}">
                <a16:creationId xmlns:a16="http://schemas.microsoft.com/office/drawing/2014/main" id="{FC491AA1-7DCD-4446-8D72-578BC00AA6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2354" y="6063068"/>
            <a:ext cx="984787" cy="576107"/>
          </a:xfrm>
          <a:prstGeom prst="rect">
            <a:avLst/>
          </a:prstGeom>
        </p:spPr>
      </p:pic>
    </p:spTree>
    <p:extLst>
      <p:ext uri="{BB962C8B-B14F-4D97-AF65-F5344CB8AC3E}">
        <p14:creationId xmlns:p14="http://schemas.microsoft.com/office/powerpoint/2010/main" val="3951911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298015"/>
      </p:ext>
    </p:extLst>
  </p:cSld>
  <p:clrMap bg1="lt1" tx1="dk1" bg2="lt2" tx2="dk2" accent1="accent1" accent2="accent2" accent3="accent3" accent4="accent4" accent5="accent5" accent6="accent6" hlink="hlink" folHlink="folHlink"/>
  <p:sldLayoutIdLst>
    <p:sldLayoutId id="2147483714" r:id="rId1"/>
    <p:sldLayoutId id="2147483673" r:id="rId2"/>
    <p:sldLayoutId id="2147483686" r:id="rId3"/>
    <p:sldLayoutId id="2147483672" r:id="rId4"/>
    <p:sldLayoutId id="2147483674" r:id="rId5"/>
    <p:sldLayoutId id="2147483687" r:id="rId6"/>
    <p:sldLayoutId id="2147483675" r:id="rId7"/>
    <p:sldLayoutId id="2147483677" r:id="rId8"/>
    <p:sldLayoutId id="2147483679" r:id="rId9"/>
    <p:sldLayoutId id="2147483676" r:id="rId10"/>
    <p:sldLayoutId id="2147483678" r:id="rId11"/>
    <p:sldLayoutId id="2147483681" r:id="rId12"/>
    <p:sldLayoutId id="2147483680" r:id="rId13"/>
    <p:sldLayoutId id="2147483682" r:id="rId14"/>
    <p:sldLayoutId id="2147483683" r:id="rId15"/>
    <p:sldLayoutId id="2147483684" r:id="rId16"/>
    <p:sldLayoutId id="2147483689" r:id="rId17"/>
    <p:sldLayoutId id="2147483698" r:id="rId18"/>
    <p:sldLayoutId id="2147483732" r:id="rId19"/>
    <p:sldLayoutId id="2147483731" r:id="rId20"/>
    <p:sldLayoutId id="2147483730" r:id="rId21"/>
  </p:sldLayoutIdLst>
  <p:txStyles>
    <p:title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p:titleStyle>
    <p:bodyStyle>
      <a:lvl1pPr marL="342900" indent="-342900" algn="l" defTabSz="457200" rtl="0" eaLnBrk="1" latinLnBrk="0" hangingPunct="1">
        <a:lnSpc>
          <a:spcPct val="140000"/>
        </a:lnSpc>
        <a:spcBef>
          <a:spcPct val="20000"/>
        </a:spcBef>
        <a:buFont typeface="Arial"/>
        <a:buChar char="•"/>
        <a:defRPr sz="1400" kern="1200">
          <a:solidFill>
            <a:schemeClr val="tx1"/>
          </a:solidFill>
          <a:latin typeface="+mn-lt"/>
          <a:ea typeface="+mn-ea"/>
          <a:cs typeface="Arial"/>
        </a:defRPr>
      </a:lvl1pPr>
      <a:lvl2pPr marL="742950" indent="-28575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7ED9C8-F09A-4D9E-BEC0-4725162E21FF}" type="datetimeFigureOut">
              <a:rPr lang="en-US" smtClean="0"/>
              <a:t>8/23/2022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D807A-D3EC-4DEA-86E2-120E4093F1A6}" type="slidenum">
              <a:rPr lang="en-US" smtClean="0"/>
              <a:t>‹#›</a:t>
            </a:fld>
            <a:endParaRPr lang="en-US"/>
          </a:p>
        </p:txBody>
      </p:sp>
    </p:spTree>
    <p:extLst>
      <p:ext uri="{BB962C8B-B14F-4D97-AF65-F5344CB8AC3E}">
        <p14:creationId xmlns:p14="http://schemas.microsoft.com/office/powerpoint/2010/main" val="792637834"/>
      </p:ext>
    </p:extLst>
  </p:cSld>
  <p:clrMap bg1="lt1" tx1="dk1" bg2="lt2" tx2="dk2" accent1="accent1" accent2="accent2" accent3="accent3" accent4="accent4" accent5="accent5" accent6="accent6" hlink="hlink" folHlink="folHlink"/>
  <p:sldLayoutIdLst>
    <p:sldLayoutId id="2147483733"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269725"/>
      </p:ext>
    </p:extLst>
  </p:cSld>
  <p:clrMap bg1="lt1" tx1="dk1" bg2="lt2" tx2="dk2" accent1="accent1" accent2="accent2" accent3="accent3" accent4="accent4" accent5="accent5" accent6="accent6" hlink="hlink" folHlink="folHlink"/>
  <p:sldLayoutIdLst>
    <p:sldLayoutId id="2147483728" r:id="rId1"/>
    <p:sldLayoutId id="2147483650"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692672"/>
      </p:ext>
    </p:extLst>
  </p:cSld>
  <p:clrMap bg1="dk2" tx1="lt1" bg2="dk1" tx2="lt2" accent1="accent1" accent2="accent2" accent3="accent3" accent4="accent4" accent5="accent5" accent6="accent6" hlink="hlink" folHlink="folHlink"/>
  <p:sldLayoutIdLst>
    <p:sldLayoutId id="2147483716" r:id="rId1"/>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35.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35.xml"/><Relationship Id="rId6" Type="http://schemas.openxmlformats.org/officeDocument/2006/relationships/image" Target="../media/image47.png"/><Relationship Id="rId5" Type="http://schemas.openxmlformats.org/officeDocument/2006/relationships/image" Target="../media/image50.pn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47.png"/><Relationship Id="rId5" Type="http://schemas.openxmlformats.org/officeDocument/2006/relationships/image" Target="../media/image53.tiff"/><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35.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35.xml"/><Relationship Id="rId5" Type="http://schemas.openxmlformats.org/officeDocument/2006/relationships/image" Target="../media/image47.png"/><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35.xml"/><Relationship Id="rId5" Type="http://schemas.openxmlformats.org/officeDocument/2006/relationships/image" Target="../media/image47.pn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35.xml"/><Relationship Id="rId6" Type="http://schemas.openxmlformats.org/officeDocument/2006/relationships/image" Target="../media/image47.png"/><Relationship Id="rId5" Type="http://schemas.openxmlformats.org/officeDocument/2006/relationships/image" Target="../media/image60.jpeg"/><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35.xml"/><Relationship Id="rId5" Type="http://schemas.openxmlformats.org/officeDocument/2006/relationships/image" Target="../media/image4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17.jpeg"/></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35.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35.xml"/><Relationship Id="rId5" Type="http://schemas.openxmlformats.org/officeDocument/2006/relationships/image" Target="../media/image47.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35.xml"/><Relationship Id="rId5" Type="http://schemas.openxmlformats.org/officeDocument/2006/relationships/image" Target="../media/image47.pn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35.xml"/><Relationship Id="rId5" Type="http://schemas.openxmlformats.org/officeDocument/2006/relationships/image" Target="../media/image47.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35.xml"/><Relationship Id="rId5" Type="http://schemas.openxmlformats.org/officeDocument/2006/relationships/image" Target="../media/image47.pn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35.xml"/><Relationship Id="rId5" Type="http://schemas.openxmlformats.org/officeDocument/2006/relationships/image" Target="../media/image47.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35.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35.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5.xml"/><Relationship Id="rId1" Type="http://schemas.openxmlformats.org/officeDocument/2006/relationships/video" Target="https://www.youtube.com/embed/of73FN086E8?feature=oembed" TargetMode="External"/><Relationship Id="rId6" Type="http://schemas.openxmlformats.org/officeDocument/2006/relationships/image" Target="../media/image47.png"/><Relationship Id="rId5" Type="http://schemas.openxmlformats.org/officeDocument/2006/relationships/image" Target="../media/image75.jpeg"/><Relationship Id="rId4" Type="http://schemas.openxmlformats.org/officeDocument/2006/relationships/hyperlink" Target="https://www.youtube.com/embed/of73FN086E8"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35.xml"/><Relationship Id="rId5" Type="http://schemas.openxmlformats.org/officeDocument/2006/relationships/image" Target="../media/image47.png"/><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5.xml"/><Relationship Id="rId1" Type="http://schemas.openxmlformats.org/officeDocument/2006/relationships/video" Target="https://www.youtube.com/embed/DVJNWefmHjE?feature=oembed" TargetMode="External"/><Relationship Id="rId6" Type="http://schemas.openxmlformats.org/officeDocument/2006/relationships/image" Target="../media/image47.png"/><Relationship Id="rId5" Type="http://schemas.openxmlformats.org/officeDocument/2006/relationships/image" Target="../media/image79.png"/><Relationship Id="rId4" Type="http://schemas.openxmlformats.org/officeDocument/2006/relationships/image" Target="../media/image78.jpeg"/></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35.xml"/><Relationship Id="rId5" Type="http://schemas.openxmlformats.org/officeDocument/2006/relationships/image" Target="../media/image47.png"/><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5.xml"/><Relationship Id="rId1" Type="http://schemas.openxmlformats.org/officeDocument/2006/relationships/slideLayout" Target="../slideLayouts/slideLayout35.xml"/><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3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7.xml"/><Relationship Id="rId1" Type="http://schemas.openxmlformats.org/officeDocument/2006/relationships/slideLayout" Target="../slideLayouts/slideLayout35.xm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35.xml"/><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9.xml"/><Relationship Id="rId1" Type="http://schemas.openxmlformats.org/officeDocument/2006/relationships/slideLayout" Target="../slideLayouts/slideLayout35.xml"/><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0.xml"/><Relationship Id="rId1" Type="http://schemas.openxmlformats.org/officeDocument/2006/relationships/slideLayout" Target="../slideLayouts/slideLayout35.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35.xml"/><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5.xml"/><Relationship Id="rId1" Type="http://schemas.openxmlformats.org/officeDocument/2006/relationships/video" Target="https://www.youtube.com/embed/PQxOc13DxvQ?feature=oembed" TargetMode="External"/><Relationship Id="rId6" Type="http://schemas.openxmlformats.org/officeDocument/2006/relationships/image" Target="../media/image47.png"/><Relationship Id="rId5" Type="http://schemas.openxmlformats.org/officeDocument/2006/relationships/image" Target="../media/image92.jpeg"/><Relationship Id="rId4" Type="http://schemas.openxmlformats.org/officeDocument/2006/relationships/hyperlink" Target="https://www.youtube.com/watch?v=PQxOc13DxvQ"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3.xml"/><Relationship Id="rId1" Type="http://schemas.openxmlformats.org/officeDocument/2006/relationships/slideLayout" Target="../slideLayouts/slideLayout35.xml"/><Relationship Id="rId4" Type="http://schemas.openxmlformats.org/officeDocument/2006/relationships/image" Target="../media/image47.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5.xml"/><Relationship Id="rId1" Type="http://schemas.openxmlformats.org/officeDocument/2006/relationships/video" Target="https://www.youtube.com/embed/syXd7kgLSN8?feature=oembed" TargetMode="External"/><Relationship Id="rId6" Type="http://schemas.openxmlformats.org/officeDocument/2006/relationships/image" Target="../media/image47.png"/><Relationship Id="rId5" Type="http://schemas.openxmlformats.org/officeDocument/2006/relationships/image" Target="../media/image94.jpeg"/><Relationship Id="rId4" Type="http://schemas.openxmlformats.org/officeDocument/2006/relationships/hyperlink" Target="https://www.youtube.com/watch?v=syXd7kgLSN8"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35.xml"/><Relationship Id="rId5" Type="http://schemas.openxmlformats.org/officeDocument/2006/relationships/image" Target="../media/image47.png"/><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95.tif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24.pn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5.xml"/><Relationship Id="rId1" Type="http://schemas.openxmlformats.org/officeDocument/2006/relationships/video" Target="https://www.youtube.com/embed/lgpb-vZ54Zw?feature=oembed" TargetMode="External"/><Relationship Id="rId6" Type="http://schemas.openxmlformats.org/officeDocument/2006/relationships/image" Target="../media/image47.png"/><Relationship Id="rId5" Type="http://schemas.openxmlformats.org/officeDocument/2006/relationships/image" Target="../media/image96.jpeg"/><Relationship Id="rId4" Type="http://schemas.openxmlformats.org/officeDocument/2006/relationships/hyperlink" Target="https://www.youtube.com/watch?time_continue=8&amp;v=lgpb-vZ54Zw&amp;feature=emb_logo" TargetMode="Externa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5.xml"/><Relationship Id="rId1" Type="http://schemas.openxmlformats.org/officeDocument/2006/relationships/video" Target="https://www.youtube.com/embed/aB6ac6gRT9Y?feature=oembed" TargetMode="External"/><Relationship Id="rId6" Type="http://schemas.openxmlformats.org/officeDocument/2006/relationships/image" Target="../media/image47.png"/><Relationship Id="rId5" Type="http://schemas.openxmlformats.org/officeDocument/2006/relationships/image" Target="../media/image97.jpeg"/><Relationship Id="rId4" Type="http://schemas.openxmlformats.org/officeDocument/2006/relationships/hyperlink" Target="https://www.youtube.com/watch?v=aB6ac6gRT9Y&amp;feature=emb_logo" TargetMode="Externa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5.xml"/><Relationship Id="rId1" Type="http://schemas.openxmlformats.org/officeDocument/2006/relationships/video" Target="https://www.youtube.com/embed/zQi1zpZEYVM?feature=oembed" TargetMode="External"/><Relationship Id="rId6" Type="http://schemas.openxmlformats.org/officeDocument/2006/relationships/image" Target="../media/image47.png"/><Relationship Id="rId5" Type="http://schemas.openxmlformats.org/officeDocument/2006/relationships/image" Target="../media/image98.jpeg"/><Relationship Id="rId4" Type="http://schemas.openxmlformats.org/officeDocument/2006/relationships/hyperlink" Target="https://www.youtube.com/watch?v=zQi1zpZEYVM&amp;feature=emb_logo" TargetMode="Externa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5.xml"/><Relationship Id="rId1" Type="http://schemas.openxmlformats.org/officeDocument/2006/relationships/video" Target="https://www.youtube.com/embed/2eHsKvobqhs?feature=oembed" TargetMode="External"/><Relationship Id="rId6" Type="http://schemas.openxmlformats.org/officeDocument/2006/relationships/image" Target="../media/image47.png"/><Relationship Id="rId5" Type="http://schemas.openxmlformats.org/officeDocument/2006/relationships/image" Target="../media/image99.jpeg"/><Relationship Id="rId4" Type="http://schemas.openxmlformats.org/officeDocument/2006/relationships/hyperlink" Target="https://www.youtube.com/watch?v=2eHsKvobqhs&amp;feature=emb_logo"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urldefense.proofpoint.com/v2/url?u=https-3A__m.youtube.com_watch-3Fv-3DMSZBV84Tfys&amp;d=DwMFaQ&amp;c=G2MiLlal7SXE3PeSnG8W6_JBU6FcdVjSsBSbw6gcR0U&amp;r=QrBglMvEPOZGjuorKNbEgtnUb5Jz30buOO5Z3jwAUjQ&amp;m=QKz85Q3svZAn7iiWRBMKhLBeFDrcROYHJcoRpZFEPN8&amp;s=EFDG55qh5n72DROdNkklHtUKcmarOC1D09DFvhe5Ncc&amp;e=" TargetMode="External"/><Relationship Id="rId2" Type="http://schemas.openxmlformats.org/officeDocument/2006/relationships/image" Target="../media/image100.png"/><Relationship Id="rId1" Type="http://schemas.openxmlformats.org/officeDocument/2006/relationships/slideLayout" Target="../slideLayouts/slideLayout35.xml"/><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EF8F92AF-676D-4482-A583-D81FB4066DEE}"/>
              </a:ext>
            </a:extLst>
          </p:cNvPr>
          <p:cNvSpPr>
            <a:spLocks noGrp="1"/>
          </p:cNvSpPr>
          <p:nvPr>
            <p:ph type="subTitle" idx="1"/>
          </p:nvPr>
        </p:nvSpPr>
        <p:spPr>
          <a:xfrm>
            <a:off x="191154" y="6274923"/>
            <a:ext cx="5452889" cy="583077"/>
          </a:xfrm>
        </p:spPr>
        <p:txBody>
          <a:bodyPr/>
          <a:lstStyle/>
          <a:p>
            <a:r>
              <a:rPr lang="en-US" dirty="0"/>
              <a:t>V4:	August 2022</a:t>
            </a:r>
          </a:p>
        </p:txBody>
      </p:sp>
      <p:sp>
        <p:nvSpPr>
          <p:cNvPr id="4" name="Title 3">
            <a:extLst>
              <a:ext uri="{FF2B5EF4-FFF2-40B4-BE49-F238E27FC236}">
                <a16:creationId xmlns:a16="http://schemas.microsoft.com/office/drawing/2014/main" id="{B6DECDD1-45E4-4EB0-85FD-717A594718A8}"/>
              </a:ext>
            </a:extLst>
          </p:cNvPr>
          <p:cNvSpPr>
            <a:spLocks noGrp="1"/>
          </p:cNvSpPr>
          <p:nvPr>
            <p:ph type="title"/>
          </p:nvPr>
        </p:nvSpPr>
        <p:spPr>
          <a:xfrm>
            <a:off x="5759508" y="2047232"/>
            <a:ext cx="5133779" cy="1755246"/>
          </a:xfrm>
        </p:spPr>
        <p:txBody>
          <a:bodyPr/>
          <a:lstStyle/>
          <a:p>
            <a:r>
              <a:rPr lang="en-US" sz="3600" b="0" dirty="0">
                <a:solidFill>
                  <a:schemeClr val="bg1"/>
                </a:solidFill>
              </a:rPr>
              <a:t>Module One</a:t>
            </a:r>
            <a:r>
              <a:rPr lang="en-US" sz="3600" dirty="0">
                <a:solidFill>
                  <a:schemeClr val="bg1"/>
                </a:solidFill>
              </a:rPr>
              <a:t>:</a:t>
            </a:r>
            <a:br>
              <a:rPr lang="en-US" sz="3600" dirty="0">
                <a:solidFill>
                  <a:schemeClr val="bg1"/>
                </a:solidFill>
              </a:rPr>
            </a:br>
            <a:br>
              <a:rPr lang="en-US" sz="3600" dirty="0">
                <a:solidFill>
                  <a:schemeClr val="bg1"/>
                </a:solidFill>
              </a:rPr>
            </a:br>
            <a:r>
              <a:rPr lang="en-US" sz="3600" dirty="0">
                <a:solidFill>
                  <a:schemeClr val="bg1"/>
                </a:solidFill>
              </a:rPr>
              <a:t>COVID-19 Clinical Care: Confirm </a:t>
            </a:r>
          </a:p>
        </p:txBody>
      </p:sp>
    </p:spTree>
    <p:extLst>
      <p:ext uri="{BB962C8B-B14F-4D97-AF65-F5344CB8AC3E}">
        <p14:creationId xmlns:p14="http://schemas.microsoft.com/office/powerpoint/2010/main" val="1192970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53952DB-8931-4534-BCF7-FBA16DCB6EF0}"/>
              </a:ext>
            </a:extLst>
          </p:cNvPr>
          <p:cNvPicPr>
            <a:picLocks noChangeAspect="1"/>
          </p:cNvPicPr>
          <p:nvPr/>
        </p:nvPicPr>
        <p:blipFill>
          <a:blip r:embed="rId3"/>
          <a:stretch>
            <a:fillRect/>
          </a:stretch>
        </p:blipFill>
        <p:spPr>
          <a:xfrm>
            <a:off x="6217305" y="3487797"/>
            <a:ext cx="4844532" cy="2881919"/>
          </a:xfrm>
          <a:prstGeom prst="rect">
            <a:avLst/>
          </a:prstGeom>
        </p:spPr>
      </p:pic>
      <p:pic>
        <p:nvPicPr>
          <p:cNvPr id="7" name="Picture 6">
            <a:extLst>
              <a:ext uri="{FF2B5EF4-FFF2-40B4-BE49-F238E27FC236}">
                <a16:creationId xmlns:a16="http://schemas.microsoft.com/office/drawing/2014/main" id="{09589464-78DA-4F4A-BF10-10C2BE3A5963}"/>
              </a:ext>
            </a:extLst>
          </p:cNvPr>
          <p:cNvPicPr>
            <a:picLocks noChangeAspect="1"/>
          </p:cNvPicPr>
          <p:nvPr/>
        </p:nvPicPr>
        <p:blipFill>
          <a:blip r:embed="rId4"/>
          <a:stretch>
            <a:fillRect/>
          </a:stretch>
        </p:blipFill>
        <p:spPr>
          <a:xfrm>
            <a:off x="6279111" y="577212"/>
            <a:ext cx="4684123" cy="2756823"/>
          </a:xfrm>
          <a:prstGeom prst="rect">
            <a:avLst/>
          </a:prstGeom>
        </p:spPr>
      </p:pic>
      <p:pic>
        <p:nvPicPr>
          <p:cNvPr id="3" name="Picture 2">
            <a:extLst>
              <a:ext uri="{FF2B5EF4-FFF2-40B4-BE49-F238E27FC236}">
                <a16:creationId xmlns:a16="http://schemas.microsoft.com/office/drawing/2014/main" id="{E96FB6F2-CF3A-4D93-9985-943940425944}"/>
              </a:ext>
            </a:extLst>
          </p:cNvPr>
          <p:cNvPicPr>
            <a:picLocks noChangeAspect="1"/>
          </p:cNvPicPr>
          <p:nvPr/>
        </p:nvPicPr>
        <p:blipFill>
          <a:blip r:embed="rId5"/>
          <a:stretch>
            <a:fillRect/>
          </a:stretch>
        </p:blipFill>
        <p:spPr>
          <a:xfrm>
            <a:off x="1228766" y="844203"/>
            <a:ext cx="4519360" cy="2679762"/>
          </a:xfrm>
          <a:prstGeom prst="rect">
            <a:avLst/>
          </a:prstGeom>
        </p:spPr>
      </p:pic>
      <p:sp>
        <p:nvSpPr>
          <p:cNvPr id="4" name="Title 1">
            <a:extLst>
              <a:ext uri="{FF2B5EF4-FFF2-40B4-BE49-F238E27FC236}">
                <a16:creationId xmlns:a16="http://schemas.microsoft.com/office/drawing/2014/main" id="{B2B684D3-F935-467B-AE82-283258B70E0C}"/>
              </a:ext>
            </a:extLst>
          </p:cNvPr>
          <p:cNvSpPr>
            <a:spLocks noGrp="1"/>
          </p:cNvSpPr>
          <p:nvPr>
            <p:ph type="title"/>
          </p:nvPr>
        </p:nvSpPr>
        <p:spPr>
          <a:xfrm>
            <a:off x="1051241" y="204631"/>
            <a:ext cx="9954973" cy="570920"/>
          </a:xfrm>
        </p:spPr>
        <p:txBody>
          <a:bodyPr>
            <a:normAutofit/>
          </a:bodyPr>
          <a:lstStyle/>
          <a:p>
            <a:r>
              <a:rPr lang="en-US" sz="2800"/>
              <a:t>Case Trends in Southern Africa</a:t>
            </a:r>
          </a:p>
        </p:txBody>
      </p:sp>
      <p:sp>
        <p:nvSpPr>
          <p:cNvPr id="10" name="TextBox 9">
            <a:extLst>
              <a:ext uri="{FF2B5EF4-FFF2-40B4-BE49-F238E27FC236}">
                <a16:creationId xmlns:a16="http://schemas.microsoft.com/office/drawing/2014/main" id="{2C87836E-8255-4856-A53E-DE81877AC159}"/>
              </a:ext>
            </a:extLst>
          </p:cNvPr>
          <p:cNvSpPr txBox="1"/>
          <p:nvPr/>
        </p:nvSpPr>
        <p:spPr>
          <a:xfrm>
            <a:off x="403745" y="6550223"/>
            <a:ext cx="241137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B545B"/>
                </a:solidFill>
                <a:effectLst/>
                <a:uLnTx/>
                <a:uFillTx/>
                <a:latin typeface="Calibri"/>
                <a:ea typeface="+mn-ea"/>
                <a:cs typeface="+mn-cs"/>
              </a:rPr>
              <a:t>Our World in Data</a:t>
            </a:r>
          </a:p>
        </p:txBody>
      </p:sp>
      <p:sp>
        <p:nvSpPr>
          <p:cNvPr id="27" name="TextBox 26">
            <a:extLst>
              <a:ext uri="{FF2B5EF4-FFF2-40B4-BE49-F238E27FC236}">
                <a16:creationId xmlns:a16="http://schemas.microsoft.com/office/drawing/2014/main" id="{926C57E5-6834-4CAF-9BC5-0AA86C192C77}"/>
              </a:ext>
            </a:extLst>
          </p:cNvPr>
          <p:cNvSpPr txBox="1"/>
          <p:nvPr/>
        </p:nvSpPr>
        <p:spPr>
          <a:xfrm>
            <a:off x="10506509" y="5973011"/>
            <a:ext cx="1163139" cy="30777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6"/>
                </a:solidFill>
                <a:effectLst/>
                <a:uLnTx/>
                <a:uFillTx/>
                <a:latin typeface="Calibri"/>
                <a:ea typeface="+mn-ea"/>
                <a:cs typeface="+mn-cs"/>
              </a:rPr>
              <a:t>Mozambique</a:t>
            </a:r>
          </a:p>
        </p:txBody>
      </p:sp>
      <p:sp>
        <p:nvSpPr>
          <p:cNvPr id="12" name="TextBox 11">
            <a:extLst>
              <a:ext uri="{FF2B5EF4-FFF2-40B4-BE49-F238E27FC236}">
                <a16:creationId xmlns:a16="http://schemas.microsoft.com/office/drawing/2014/main" id="{61D1417A-A7B9-419A-A153-AB4F35E15117}"/>
              </a:ext>
            </a:extLst>
          </p:cNvPr>
          <p:cNvSpPr txBox="1"/>
          <p:nvPr/>
        </p:nvSpPr>
        <p:spPr>
          <a:xfrm>
            <a:off x="5265345" y="2787963"/>
            <a:ext cx="604798"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50"/>
                </a:solidFill>
                <a:effectLst/>
                <a:uLnTx/>
                <a:uFillTx/>
                <a:latin typeface="Calibri"/>
                <a:ea typeface="+mn-ea"/>
                <a:cs typeface="+mn-cs"/>
              </a:rPr>
              <a:t>South Africa</a:t>
            </a:r>
          </a:p>
        </p:txBody>
      </p:sp>
      <p:pic>
        <p:nvPicPr>
          <p:cNvPr id="9" name="Picture 8">
            <a:extLst>
              <a:ext uri="{FF2B5EF4-FFF2-40B4-BE49-F238E27FC236}">
                <a16:creationId xmlns:a16="http://schemas.microsoft.com/office/drawing/2014/main" id="{35D80A0D-44CE-4452-8CC8-6672E15BB2E9}"/>
              </a:ext>
            </a:extLst>
          </p:cNvPr>
          <p:cNvPicPr>
            <a:picLocks noChangeAspect="1"/>
          </p:cNvPicPr>
          <p:nvPr/>
        </p:nvPicPr>
        <p:blipFill>
          <a:blip r:embed="rId6"/>
          <a:stretch>
            <a:fillRect/>
          </a:stretch>
        </p:blipFill>
        <p:spPr>
          <a:xfrm>
            <a:off x="1193656" y="3762667"/>
            <a:ext cx="4630609" cy="2737567"/>
          </a:xfrm>
          <a:prstGeom prst="rect">
            <a:avLst/>
          </a:prstGeom>
        </p:spPr>
      </p:pic>
      <p:sp>
        <p:nvSpPr>
          <p:cNvPr id="20" name="TextBox 19">
            <a:extLst>
              <a:ext uri="{FF2B5EF4-FFF2-40B4-BE49-F238E27FC236}">
                <a16:creationId xmlns:a16="http://schemas.microsoft.com/office/drawing/2014/main" id="{5B05C8FD-6103-4E18-AD96-345EB267BD25}"/>
              </a:ext>
            </a:extLst>
          </p:cNvPr>
          <p:cNvSpPr txBox="1"/>
          <p:nvPr/>
        </p:nvSpPr>
        <p:spPr>
          <a:xfrm>
            <a:off x="5457464" y="5933613"/>
            <a:ext cx="733599" cy="30777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6600"/>
                </a:solidFill>
                <a:effectLst/>
                <a:uLnTx/>
                <a:uFillTx/>
                <a:latin typeface="Calibri"/>
                <a:ea typeface="+mn-ea"/>
                <a:cs typeface="+mn-cs"/>
              </a:rPr>
              <a:t>Zambia</a:t>
            </a:r>
          </a:p>
        </p:txBody>
      </p:sp>
      <p:sp>
        <p:nvSpPr>
          <p:cNvPr id="21" name="TextBox 20">
            <a:extLst>
              <a:ext uri="{FF2B5EF4-FFF2-40B4-BE49-F238E27FC236}">
                <a16:creationId xmlns:a16="http://schemas.microsoft.com/office/drawing/2014/main" id="{BA031C94-139B-4EA9-BF99-38C517FA64B7}"/>
              </a:ext>
            </a:extLst>
          </p:cNvPr>
          <p:cNvSpPr txBox="1"/>
          <p:nvPr/>
        </p:nvSpPr>
        <p:spPr>
          <a:xfrm>
            <a:off x="10516443" y="2985309"/>
            <a:ext cx="963021" cy="30777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0C0"/>
                </a:solidFill>
                <a:effectLst/>
                <a:uLnTx/>
                <a:uFillTx/>
                <a:latin typeface="Calibri"/>
                <a:ea typeface="+mn-ea"/>
                <a:cs typeface="+mn-cs"/>
              </a:rPr>
              <a:t>Zimbabwe</a:t>
            </a:r>
          </a:p>
        </p:txBody>
      </p:sp>
    </p:spTree>
    <p:extLst>
      <p:ext uri="{BB962C8B-B14F-4D97-AF65-F5344CB8AC3E}">
        <p14:creationId xmlns:p14="http://schemas.microsoft.com/office/powerpoint/2010/main" val="2403808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DCC129-6C92-429B-AA8A-42DBA1C10A55}"/>
              </a:ext>
            </a:extLst>
          </p:cNvPr>
          <p:cNvSpPr>
            <a:spLocks noGrp="1"/>
          </p:cNvSpPr>
          <p:nvPr>
            <p:ph type="title"/>
          </p:nvPr>
        </p:nvSpPr>
        <p:spPr/>
        <p:txBody>
          <a:bodyPr/>
          <a:lstStyle/>
          <a:p>
            <a:r>
              <a:rPr lang="en-US"/>
              <a:t>[Country Specific] Local Epidemiology</a:t>
            </a:r>
          </a:p>
        </p:txBody>
      </p:sp>
      <p:sp>
        <p:nvSpPr>
          <p:cNvPr id="6" name="Content Placeholder 5">
            <a:extLst>
              <a:ext uri="{FF2B5EF4-FFF2-40B4-BE49-F238E27FC236}">
                <a16:creationId xmlns:a16="http://schemas.microsoft.com/office/drawing/2014/main" id="{3FBF681E-A25F-4E8D-9304-2478A5A68067}"/>
              </a:ext>
            </a:extLst>
          </p:cNvPr>
          <p:cNvSpPr>
            <a:spLocks noGrp="1"/>
          </p:cNvSpPr>
          <p:nvPr>
            <p:ph type="body" sz="half" idx="13"/>
          </p:nvPr>
        </p:nvSpPr>
        <p:spPr/>
        <p:txBody>
          <a:bodyPr/>
          <a:lstStyle/>
          <a:p>
            <a:r>
              <a:rPr lang="en-US"/>
              <a:t>[Insert information on local epidemiology, ]</a:t>
            </a:r>
          </a:p>
          <a:p>
            <a:r>
              <a:rPr lang="en-US"/>
              <a:t>[It is particularly important for healthcare providers to know if transmission is limited to travelers or other risk groups as opposed to ongoing community transmission]</a:t>
            </a:r>
          </a:p>
        </p:txBody>
      </p:sp>
    </p:spTree>
    <p:extLst>
      <p:ext uri="{BB962C8B-B14F-4D97-AF65-F5344CB8AC3E}">
        <p14:creationId xmlns:p14="http://schemas.microsoft.com/office/powerpoint/2010/main" val="3088022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8CD72BB4-E430-45DE-9F59-24C2F6DBA133}"/>
              </a:ext>
            </a:extLst>
          </p:cNvPr>
          <p:cNvSpPr txBox="1">
            <a:spLocks/>
          </p:cNvSpPr>
          <p:nvPr/>
        </p:nvSpPr>
        <p:spPr>
          <a:xfrm>
            <a:off x="3296264" y="3077960"/>
            <a:ext cx="8650173" cy="702080"/>
          </a:xfrm>
        </p:spPr>
        <p:txBody>
          <a:bodyPr anchor="t">
            <a:noAutofit/>
          </a:bodyPr>
          <a:lstStyle>
            <a:lvl1pPr algn="ctr" defTabSz="914400" rtl="0" eaLnBrk="1" latinLnBrk="0" hangingPunct="1">
              <a:lnSpc>
                <a:spcPct val="90000"/>
              </a:lnSpc>
              <a:spcBef>
                <a:spcPct val="0"/>
              </a:spcBef>
              <a:buNone/>
              <a:defRPr sz="2800" b="1" kern="120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entury Gothic" panose="020B0502020202020204" pitchFamily="34" charset="0"/>
                <a:ea typeface="+mj-ea"/>
                <a:cs typeface="Arial"/>
              </a:rPr>
              <a:t>Variants &amp; subvariants of SARS-CoV-2</a:t>
            </a:r>
          </a:p>
        </p:txBody>
      </p:sp>
      <p:pic>
        <p:nvPicPr>
          <p:cNvPr id="3" name="Graphic 2" descr="Covid-19 outline">
            <a:extLst>
              <a:ext uri="{FF2B5EF4-FFF2-40B4-BE49-F238E27FC236}">
                <a16:creationId xmlns:a16="http://schemas.microsoft.com/office/drawing/2014/main" id="{9E811A52-A476-441E-9D7E-6B557621AD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66276" y="3274558"/>
            <a:ext cx="610800" cy="610800"/>
          </a:xfrm>
          <a:prstGeom prst="rect">
            <a:avLst/>
          </a:prstGeom>
        </p:spPr>
      </p:pic>
      <p:pic>
        <p:nvPicPr>
          <p:cNvPr id="5" name="Graphic 4" descr="Covid-19 with solid fill">
            <a:extLst>
              <a:ext uri="{FF2B5EF4-FFF2-40B4-BE49-F238E27FC236}">
                <a16:creationId xmlns:a16="http://schemas.microsoft.com/office/drawing/2014/main" id="{5CEBF5DC-C6A3-41C4-8EC6-9900C5B659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04584" y="2869239"/>
            <a:ext cx="607200" cy="607200"/>
          </a:xfrm>
          <a:prstGeom prst="rect">
            <a:avLst/>
          </a:prstGeom>
        </p:spPr>
      </p:pic>
    </p:spTree>
    <p:extLst>
      <p:ext uri="{BB962C8B-B14F-4D97-AF65-F5344CB8AC3E}">
        <p14:creationId xmlns:p14="http://schemas.microsoft.com/office/powerpoint/2010/main" val="2381115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2F4347-2E7A-CA61-2B25-27CFC4DAA976}"/>
              </a:ext>
            </a:extLst>
          </p:cNvPr>
          <p:cNvSpPr>
            <a:spLocks noGrp="1"/>
          </p:cNvSpPr>
          <p:nvPr>
            <p:ph type="body" sz="half" idx="2"/>
          </p:nvPr>
        </p:nvSpPr>
        <p:spPr/>
        <p:txBody>
          <a:bodyPr>
            <a:normAutofit/>
          </a:bodyPr>
          <a:lstStyle/>
          <a:p>
            <a:r>
              <a:rPr lang="en-US" sz="2000" dirty="0"/>
              <a:t>Mutations that impact the ability to the virus to efficiently complete its lifecycle may lead to decreases in viral virulence (infection that is clinically less severe).</a:t>
            </a:r>
          </a:p>
          <a:p>
            <a:r>
              <a:rPr lang="en-US" sz="2000" dirty="0"/>
              <a:t>Mutations that make it more difficult for antibodies from prior infection or vaccination to block the virus may lead to “break through” infection .  In essence, the virus “escapes” from the immune response.</a:t>
            </a:r>
          </a:p>
        </p:txBody>
      </p:sp>
      <p:sp>
        <p:nvSpPr>
          <p:cNvPr id="10" name="Picture Placeholder 9">
            <a:extLst>
              <a:ext uri="{FF2B5EF4-FFF2-40B4-BE49-F238E27FC236}">
                <a16:creationId xmlns:a16="http://schemas.microsoft.com/office/drawing/2014/main" id="{97397260-E3A2-9BF5-00A9-B0FE9B93C9E1}"/>
              </a:ext>
            </a:extLst>
          </p:cNvPr>
          <p:cNvSpPr>
            <a:spLocks noGrp="1"/>
          </p:cNvSpPr>
          <p:nvPr>
            <p:ph type="pic" idx="1"/>
          </p:nvPr>
        </p:nvSpPr>
        <p:spPr/>
      </p:sp>
      <p:sp>
        <p:nvSpPr>
          <p:cNvPr id="9" name="Title 8">
            <a:extLst>
              <a:ext uri="{FF2B5EF4-FFF2-40B4-BE49-F238E27FC236}">
                <a16:creationId xmlns:a16="http://schemas.microsoft.com/office/drawing/2014/main" id="{0E054C19-C0F5-49D3-012F-82AB3BD74386}"/>
              </a:ext>
            </a:extLst>
          </p:cNvPr>
          <p:cNvSpPr>
            <a:spLocks noGrp="1"/>
          </p:cNvSpPr>
          <p:nvPr>
            <p:ph type="title"/>
          </p:nvPr>
        </p:nvSpPr>
        <p:spPr>
          <a:xfrm>
            <a:off x="7600933" y="320458"/>
            <a:ext cx="4076208" cy="702080"/>
          </a:xfrm>
        </p:spPr>
        <p:txBody>
          <a:bodyPr>
            <a:normAutofit fontScale="90000"/>
          </a:bodyPr>
          <a:lstStyle/>
          <a:p>
            <a:pPr algn="ctr"/>
            <a:r>
              <a:rPr lang="en-US" dirty="0"/>
              <a:t>Variant - a virus that has one or more  mutations (differing from</a:t>
            </a:r>
            <a:br>
              <a:rPr lang="en-US" dirty="0"/>
            </a:br>
            <a:r>
              <a:rPr lang="en-US" dirty="0"/>
              <a:t> the “parent” virus) </a:t>
            </a:r>
          </a:p>
        </p:txBody>
      </p:sp>
      <p:pic>
        <p:nvPicPr>
          <p:cNvPr id="8" name="Picture 7">
            <a:extLst>
              <a:ext uri="{FF2B5EF4-FFF2-40B4-BE49-F238E27FC236}">
                <a16:creationId xmlns:a16="http://schemas.microsoft.com/office/drawing/2014/main" id="{1FBEED37-74D1-A2EE-EA0F-95C7A6D24257}"/>
              </a:ext>
            </a:extLst>
          </p:cNvPr>
          <p:cNvPicPr>
            <a:picLocks noChangeAspect="1"/>
          </p:cNvPicPr>
          <p:nvPr/>
        </p:nvPicPr>
        <p:blipFill>
          <a:blip r:embed="rId3"/>
          <a:stretch>
            <a:fillRect/>
          </a:stretch>
        </p:blipFill>
        <p:spPr>
          <a:xfrm>
            <a:off x="514859" y="1574434"/>
            <a:ext cx="6436447" cy="3822662"/>
          </a:xfrm>
          <a:prstGeom prst="rect">
            <a:avLst/>
          </a:prstGeom>
        </p:spPr>
      </p:pic>
    </p:spTree>
    <p:extLst>
      <p:ext uri="{BB962C8B-B14F-4D97-AF65-F5344CB8AC3E}">
        <p14:creationId xmlns:p14="http://schemas.microsoft.com/office/powerpoint/2010/main" val="3863476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FDA166-D3FB-BE10-2ED6-7A0F1A7A3B9F}"/>
              </a:ext>
            </a:extLst>
          </p:cNvPr>
          <p:cNvSpPr>
            <a:spLocks noGrp="1"/>
          </p:cNvSpPr>
          <p:nvPr>
            <p:ph type="title"/>
          </p:nvPr>
        </p:nvSpPr>
        <p:spPr/>
        <p:txBody>
          <a:bodyPr/>
          <a:lstStyle/>
          <a:p>
            <a:pPr algn="ctr"/>
            <a:r>
              <a:rPr lang="en-US" dirty="0"/>
              <a:t>Variant of Concern (VOC)</a:t>
            </a:r>
          </a:p>
        </p:txBody>
      </p:sp>
      <p:sp>
        <p:nvSpPr>
          <p:cNvPr id="6" name="Text Placeholder 5">
            <a:extLst>
              <a:ext uri="{FF2B5EF4-FFF2-40B4-BE49-F238E27FC236}">
                <a16:creationId xmlns:a16="http://schemas.microsoft.com/office/drawing/2014/main" id="{E3314200-51F1-F8AD-48CB-F89F5503BB59}"/>
              </a:ext>
            </a:extLst>
          </p:cNvPr>
          <p:cNvSpPr>
            <a:spLocks noGrp="1"/>
          </p:cNvSpPr>
          <p:nvPr>
            <p:ph type="body" sz="half" idx="13"/>
          </p:nvPr>
        </p:nvSpPr>
        <p:spPr>
          <a:xfrm>
            <a:off x="1449224" y="1748870"/>
            <a:ext cx="9919772" cy="4487427"/>
          </a:xfrm>
        </p:spPr>
        <p:txBody>
          <a:bodyPr>
            <a:normAutofit/>
          </a:bodyPr>
          <a:lstStyle/>
          <a:p>
            <a:pPr algn="ctr"/>
            <a:r>
              <a:rPr lang="en-US" sz="2400" dirty="0"/>
              <a:t>A variant for which there is evidence of an increase in transmissibility, more severe disease (more hospitalizations or deaths), significant reduction in neutralization by antibodies generated during previous infection or vaccination, reduced effectiveness of treatment or vaccines or diagnostic detection failures.</a:t>
            </a:r>
          </a:p>
        </p:txBody>
      </p:sp>
    </p:spTree>
    <p:extLst>
      <p:ext uri="{BB962C8B-B14F-4D97-AF65-F5344CB8AC3E}">
        <p14:creationId xmlns:p14="http://schemas.microsoft.com/office/powerpoint/2010/main" val="1801652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9699D2-E3DB-D788-61C5-C056B773C1C5}"/>
              </a:ext>
            </a:extLst>
          </p:cNvPr>
          <p:cNvPicPr>
            <a:picLocks noChangeAspect="1"/>
          </p:cNvPicPr>
          <p:nvPr/>
        </p:nvPicPr>
        <p:blipFill>
          <a:blip r:embed="rId3"/>
          <a:stretch>
            <a:fillRect/>
          </a:stretch>
        </p:blipFill>
        <p:spPr>
          <a:xfrm>
            <a:off x="-1" y="1567159"/>
            <a:ext cx="6211957" cy="2990554"/>
          </a:xfrm>
          <a:prstGeom prst="rect">
            <a:avLst/>
          </a:prstGeom>
        </p:spPr>
      </p:pic>
      <p:sp>
        <p:nvSpPr>
          <p:cNvPr id="12" name="Text Placeholder 11">
            <a:extLst>
              <a:ext uri="{FF2B5EF4-FFF2-40B4-BE49-F238E27FC236}">
                <a16:creationId xmlns:a16="http://schemas.microsoft.com/office/drawing/2014/main" id="{C0FBDF29-DB4F-849D-630F-F9DCA846A2A0}"/>
              </a:ext>
            </a:extLst>
          </p:cNvPr>
          <p:cNvSpPr>
            <a:spLocks noGrp="1"/>
          </p:cNvSpPr>
          <p:nvPr>
            <p:ph type="body" sz="half" idx="2"/>
          </p:nvPr>
        </p:nvSpPr>
        <p:spPr/>
        <p:txBody>
          <a:bodyPr/>
          <a:lstStyle/>
          <a:p>
            <a:r>
              <a:rPr lang="en-US" sz="2400" dirty="0"/>
              <a:t>The delta variants evolved in a manner that was quite genetically distinct from the later omicron variants</a:t>
            </a:r>
          </a:p>
          <a:p>
            <a:endParaRPr lang="en-US" sz="2400" dirty="0"/>
          </a:p>
          <a:p>
            <a:r>
              <a:rPr lang="en-US" sz="2400" dirty="0"/>
              <a:t>There are two new major omicron subvariants, BA.4</a:t>
            </a:r>
          </a:p>
          <a:p>
            <a:r>
              <a:rPr lang="en-US" sz="2400" dirty="0"/>
              <a:t> and BA.5</a:t>
            </a:r>
          </a:p>
          <a:p>
            <a:endParaRPr lang="en-US" dirty="0"/>
          </a:p>
        </p:txBody>
      </p:sp>
      <p:sp>
        <p:nvSpPr>
          <p:cNvPr id="11" name="Picture Placeholder 10">
            <a:extLst>
              <a:ext uri="{FF2B5EF4-FFF2-40B4-BE49-F238E27FC236}">
                <a16:creationId xmlns:a16="http://schemas.microsoft.com/office/drawing/2014/main" id="{D8398003-4502-BE4D-5384-EE5E26215264}"/>
              </a:ext>
            </a:extLst>
          </p:cNvPr>
          <p:cNvSpPr>
            <a:spLocks noGrp="1"/>
          </p:cNvSpPr>
          <p:nvPr>
            <p:ph type="pic" idx="1"/>
          </p:nvPr>
        </p:nvSpPr>
        <p:spPr/>
      </p:sp>
      <p:sp>
        <p:nvSpPr>
          <p:cNvPr id="10" name="Title 9">
            <a:extLst>
              <a:ext uri="{FF2B5EF4-FFF2-40B4-BE49-F238E27FC236}">
                <a16:creationId xmlns:a16="http://schemas.microsoft.com/office/drawing/2014/main" id="{931210D1-0C1D-650F-F82B-35760A3E30FF}"/>
              </a:ext>
            </a:extLst>
          </p:cNvPr>
          <p:cNvSpPr>
            <a:spLocks noGrp="1"/>
          </p:cNvSpPr>
          <p:nvPr>
            <p:ph type="title"/>
          </p:nvPr>
        </p:nvSpPr>
        <p:spPr/>
        <p:txBody>
          <a:bodyPr/>
          <a:lstStyle/>
          <a:p>
            <a:r>
              <a:rPr lang="en-US"/>
              <a:t>Major SARS-Cov-2 Variants</a:t>
            </a:r>
          </a:p>
        </p:txBody>
      </p:sp>
    </p:spTree>
    <p:extLst>
      <p:ext uri="{BB962C8B-B14F-4D97-AF65-F5344CB8AC3E}">
        <p14:creationId xmlns:p14="http://schemas.microsoft.com/office/powerpoint/2010/main" val="4216962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D6EFE-6632-7BF8-3F02-75709EDA37EA}"/>
              </a:ext>
            </a:extLst>
          </p:cNvPr>
          <p:cNvSpPr>
            <a:spLocks noGrp="1"/>
          </p:cNvSpPr>
          <p:nvPr>
            <p:ph type="title"/>
          </p:nvPr>
        </p:nvSpPr>
        <p:spPr>
          <a:xfrm>
            <a:off x="1398538" y="271845"/>
            <a:ext cx="9954973" cy="570920"/>
          </a:xfrm>
        </p:spPr>
        <p:txBody>
          <a:bodyPr>
            <a:normAutofit/>
          </a:bodyPr>
          <a:lstStyle/>
          <a:p>
            <a:r>
              <a:rPr lang="en-US" sz="2800"/>
              <a:t>Evolution of Omicron Subvariants</a:t>
            </a:r>
          </a:p>
        </p:txBody>
      </p:sp>
      <p:pic>
        <p:nvPicPr>
          <p:cNvPr id="5" name="Picture 4">
            <a:extLst>
              <a:ext uri="{FF2B5EF4-FFF2-40B4-BE49-F238E27FC236}">
                <a16:creationId xmlns:a16="http://schemas.microsoft.com/office/drawing/2014/main" id="{A1E1C67B-5846-8633-6A1F-86FEE9265572}"/>
              </a:ext>
            </a:extLst>
          </p:cNvPr>
          <p:cNvPicPr>
            <a:picLocks noChangeAspect="1"/>
          </p:cNvPicPr>
          <p:nvPr/>
        </p:nvPicPr>
        <p:blipFill>
          <a:blip r:embed="rId3"/>
          <a:stretch>
            <a:fillRect/>
          </a:stretch>
        </p:blipFill>
        <p:spPr>
          <a:xfrm>
            <a:off x="2195512" y="1366837"/>
            <a:ext cx="7553325" cy="4124325"/>
          </a:xfrm>
          <a:prstGeom prst="rect">
            <a:avLst/>
          </a:prstGeom>
        </p:spPr>
      </p:pic>
      <p:sp>
        <p:nvSpPr>
          <p:cNvPr id="3" name="TextBox 2">
            <a:extLst>
              <a:ext uri="{FF2B5EF4-FFF2-40B4-BE49-F238E27FC236}">
                <a16:creationId xmlns:a16="http://schemas.microsoft.com/office/drawing/2014/main" id="{C0E3CDB4-4DCE-BCDB-E8C8-72DA52FD7EF9}"/>
              </a:ext>
            </a:extLst>
          </p:cNvPr>
          <p:cNvSpPr txBox="1"/>
          <p:nvPr/>
        </p:nvSpPr>
        <p:spPr>
          <a:xfrm>
            <a:off x="1671202" y="6278378"/>
            <a:ext cx="1589666" cy="307777"/>
          </a:xfrm>
          <a:prstGeom prst="rect">
            <a:avLst/>
          </a:prstGeom>
          <a:noFill/>
        </p:spPr>
        <p:txBody>
          <a:bodyPr wrap="none" rtlCol="0">
            <a:spAutoFit/>
          </a:bodyPr>
          <a:lstStyle/>
          <a:p>
            <a:r>
              <a:rPr lang="en-US" sz="1400" dirty="0"/>
              <a:t>Figure: nytimes.org</a:t>
            </a:r>
          </a:p>
        </p:txBody>
      </p:sp>
    </p:spTree>
    <p:extLst>
      <p:ext uri="{BB962C8B-B14F-4D97-AF65-F5344CB8AC3E}">
        <p14:creationId xmlns:p14="http://schemas.microsoft.com/office/powerpoint/2010/main" val="2573635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35A5C-6062-46A2-B936-D82434F05EAC}"/>
              </a:ext>
            </a:extLst>
          </p:cNvPr>
          <p:cNvSpPr>
            <a:spLocks noGrp="1"/>
          </p:cNvSpPr>
          <p:nvPr>
            <p:ph type="title"/>
          </p:nvPr>
        </p:nvSpPr>
        <p:spPr>
          <a:xfrm>
            <a:off x="967218" y="235478"/>
            <a:ext cx="9954973" cy="570920"/>
          </a:xfrm>
        </p:spPr>
        <p:txBody>
          <a:bodyPr>
            <a:normAutofit fontScale="90000"/>
          </a:bodyPr>
          <a:lstStyle/>
          <a:p>
            <a:r>
              <a:rPr lang="en-US" sz="3200"/>
              <a:t>Variant Proportions in the US </a:t>
            </a:r>
          </a:p>
        </p:txBody>
      </p:sp>
      <p:sp>
        <p:nvSpPr>
          <p:cNvPr id="13" name="TextBox 12">
            <a:extLst>
              <a:ext uri="{FF2B5EF4-FFF2-40B4-BE49-F238E27FC236}">
                <a16:creationId xmlns:a16="http://schemas.microsoft.com/office/drawing/2014/main" id="{769B7B06-F48D-4335-84A1-4360A41CFAF2}"/>
              </a:ext>
            </a:extLst>
          </p:cNvPr>
          <p:cNvSpPr txBox="1"/>
          <p:nvPr/>
        </p:nvSpPr>
        <p:spPr>
          <a:xfrm>
            <a:off x="983794" y="6283968"/>
            <a:ext cx="6129130" cy="338554"/>
          </a:xfrm>
          <a:prstGeom prst="rect">
            <a:avLst/>
          </a:prstGeom>
          <a:noFill/>
        </p:spPr>
        <p:txBody>
          <a:bodyPr wrap="square">
            <a:spAutoFit/>
          </a:bodyPr>
          <a:lstStyle/>
          <a:p>
            <a:r>
              <a:rPr lang="en-US" sz="1600"/>
              <a:t>CDC</a:t>
            </a:r>
          </a:p>
        </p:txBody>
      </p:sp>
      <p:pic>
        <p:nvPicPr>
          <p:cNvPr id="5" name="Picture 4">
            <a:extLst>
              <a:ext uri="{FF2B5EF4-FFF2-40B4-BE49-F238E27FC236}">
                <a16:creationId xmlns:a16="http://schemas.microsoft.com/office/drawing/2014/main" id="{47C0880C-79B1-1BC2-01EC-A1B6A59C47B3}"/>
              </a:ext>
            </a:extLst>
          </p:cNvPr>
          <p:cNvPicPr>
            <a:picLocks noChangeAspect="1"/>
          </p:cNvPicPr>
          <p:nvPr/>
        </p:nvPicPr>
        <p:blipFill>
          <a:blip r:embed="rId2"/>
          <a:stretch>
            <a:fillRect/>
          </a:stretch>
        </p:blipFill>
        <p:spPr>
          <a:xfrm>
            <a:off x="983794" y="795668"/>
            <a:ext cx="4826344" cy="5003553"/>
          </a:xfrm>
          <a:prstGeom prst="rect">
            <a:avLst/>
          </a:prstGeom>
        </p:spPr>
      </p:pic>
      <p:pic>
        <p:nvPicPr>
          <p:cNvPr id="8" name="Picture 7">
            <a:extLst>
              <a:ext uri="{FF2B5EF4-FFF2-40B4-BE49-F238E27FC236}">
                <a16:creationId xmlns:a16="http://schemas.microsoft.com/office/drawing/2014/main" id="{580EFE62-7D84-4D0C-6AE3-4F358F255F42}"/>
              </a:ext>
            </a:extLst>
          </p:cNvPr>
          <p:cNvPicPr>
            <a:picLocks noChangeAspect="1"/>
          </p:cNvPicPr>
          <p:nvPr/>
        </p:nvPicPr>
        <p:blipFill>
          <a:blip r:embed="rId3"/>
          <a:stretch>
            <a:fillRect/>
          </a:stretch>
        </p:blipFill>
        <p:spPr>
          <a:xfrm>
            <a:off x="6586666" y="1174437"/>
            <a:ext cx="5422313" cy="2832079"/>
          </a:xfrm>
          <a:prstGeom prst="rect">
            <a:avLst/>
          </a:prstGeom>
        </p:spPr>
      </p:pic>
      <p:sp>
        <p:nvSpPr>
          <p:cNvPr id="15" name="TextBox 14">
            <a:extLst>
              <a:ext uri="{FF2B5EF4-FFF2-40B4-BE49-F238E27FC236}">
                <a16:creationId xmlns:a16="http://schemas.microsoft.com/office/drawing/2014/main" id="{01E83F3E-2074-4986-A7F9-398065EA71E9}"/>
              </a:ext>
            </a:extLst>
          </p:cNvPr>
          <p:cNvSpPr txBox="1"/>
          <p:nvPr/>
        </p:nvSpPr>
        <p:spPr>
          <a:xfrm>
            <a:off x="5802113" y="4100285"/>
            <a:ext cx="1093657" cy="338554"/>
          </a:xfrm>
          <a:prstGeom prst="rect">
            <a:avLst/>
          </a:prstGeom>
          <a:noFill/>
        </p:spPr>
        <p:txBody>
          <a:bodyPr wrap="square">
            <a:spAutoFit/>
          </a:bodyPr>
          <a:lstStyle/>
          <a:p>
            <a:r>
              <a:rPr lang="en-US" sz="1600" b="1">
                <a:solidFill>
                  <a:schemeClr val="accent5">
                    <a:lumMod val="75000"/>
                  </a:schemeClr>
                </a:solidFill>
              </a:rPr>
              <a:t>53.6%</a:t>
            </a:r>
          </a:p>
        </p:txBody>
      </p:sp>
      <p:sp>
        <p:nvSpPr>
          <p:cNvPr id="16" name="TextBox 15">
            <a:extLst>
              <a:ext uri="{FF2B5EF4-FFF2-40B4-BE49-F238E27FC236}">
                <a16:creationId xmlns:a16="http://schemas.microsoft.com/office/drawing/2014/main" id="{1EDF34B2-7F4F-9662-2C88-38817C307E77}"/>
              </a:ext>
            </a:extLst>
          </p:cNvPr>
          <p:cNvSpPr txBox="1"/>
          <p:nvPr/>
        </p:nvSpPr>
        <p:spPr>
          <a:xfrm>
            <a:off x="5751196" y="2630126"/>
            <a:ext cx="1093657" cy="338554"/>
          </a:xfrm>
          <a:prstGeom prst="rect">
            <a:avLst/>
          </a:prstGeom>
          <a:noFill/>
        </p:spPr>
        <p:txBody>
          <a:bodyPr wrap="square">
            <a:spAutoFit/>
          </a:bodyPr>
          <a:lstStyle/>
          <a:p>
            <a:r>
              <a:rPr lang="en-US" sz="1600" b="1">
                <a:solidFill>
                  <a:schemeClr val="accent5"/>
                </a:solidFill>
              </a:rPr>
              <a:t>16.5%</a:t>
            </a:r>
          </a:p>
        </p:txBody>
      </p:sp>
      <p:sp>
        <p:nvSpPr>
          <p:cNvPr id="18" name="TextBox 17">
            <a:extLst>
              <a:ext uri="{FF2B5EF4-FFF2-40B4-BE49-F238E27FC236}">
                <a16:creationId xmlns:a16="http://schemas.microsoft.com/office/drawing/2014/main" id="{C49236AB-61C5-389A-49D5-9BDC0FEDF1D0}"/>
              </a:ext>
            </a:extLst>
          </p:cNvPr>
          <p:cNvSpPr txBox="1"/>
          <p:nvPr/>
        </p:nvSpPr>
        <p:spPr>
          <a:xfrm>
            <a:off x="5780668" y="1685563"/>
            <a:ext cx="1093657" cy="338554"/>
          </a:xfrm>
          <a:prstGeom prst="rect">
            <a:avLst/>
          </a:prstGeom>
          <a:noFill/>
        </p:spPr>
        <p:txBody>
          <a:bodyPr wrap="square">
            <a:spAutoFit/>
          </a:bodyPr>
          <a:lstStyle/>
          <a:p>
            <a:r>
              <a:rPr lang="en-US" sz="1600" b="1">
                <a:solidFill>
                  <a:schemeClr val="accent6">
                    <a:lumMod val="75000"/>
                  </a:schemeClr>
                </a:solidFill>
              </a:rPr>
              <a:t>27.2%</a:t>
            </a:r>
          </a:p>
        </p:txBody>
      </p:sp>
      <p:sp>
        <p:nvSpPr>
          <p:cNvPr id="19" name="TextBox 18">
            <a:extLst>
              <a:ext uri="{FF2B5EF4-FFF2-40B4-BE49-F238E27FC236}">
                <a16:creationId xmlns:a16="http://schemas.microsoft.com/office/drawing/2014/main" id="{E8E1FACA-5C5B-48AD-55EB-079CC25FBDC4}"/>
              </a:ext>
            </a:extLst>
          </p:cNvPr>
          <p:cNvSpPr txBox="1"/>
          <p:nvPr/>
        </p:nvSpPr>
        <p:spPr>
          <a:xfrm>
            <a:off x="5780667" y="1113657"/>
            <a:ext cx="1093657" cy="338554"/>
          </a:xfrm>
          <a:prstGeom prst="rect">
            <a:avLst/>
          </a:prstGeom>
          <a:noFill/>
        </p:spPr>
        <p:txBody>
          <a:bodyPr wrap="square">
            <a:spAutoFit/>
          </a:bodyPr>
          <a:lstStyle/>
          <a:p>
            <a:r>
              <a:rPr lang="en-US" sz="1600" b="1">
                <a:solidFill>
                  <a:srgbClr val="FF99CC"/>
                </a:solidFill>
              </a:rPr>
              <a:t>2.8%</a:t>
            </a:r>
          </a:p>
        </p:txBody>
      </p:sp>
      <p:sp>
        <p:nvSpPr>
          <p:cNvPr id="14" name="TextBox 13">
            <a:extLst>
              <a:ext uri="{FF2B5EF4-FFF2-40B4-BE49-F238E27FC236}">
                <a16:creationId xmlns:a16="http://schemas.microsoft.com/office/drawing/2014/main" id="{F7E5F65F-C286-46BE-A9D5-E9D8196410EA}"/>
              </a:ext>
            </a:extLst>
          </p:cNvPr>
          <p:cNvSpPr txBox="1"/>
          <p:nvPr/>
        </p:nvSpPr>
        <p:spPr>
          <a:xfrm>
            <a:off x="10375363" y="1330135"/>
            <a:ext cx="1093657" cy="307777"/>
          </a:xfrm>
          <a:prstGeom prst="rect">
            <a:avLst/>
          </a:prstGeom>
          <a:noFill/>
        </p:spPr>
        <p:txBody>
          <a:bodyPr wrap="square">
            <a:spAutoFit/>
          </a:bodyPr>
          <a:lstStyle/>
          <a:p>
            <a:r>
              <a:rPr lang="en-US" sz="1400" b="1" err="1">
                <a:solidFill>
                  <a:schemeClr val="accent5">
                    <a:lumMod val="75000"/>
                  </a:schemeClr>
                </a:solidFill>
              </a:rPr>
              <a:t>BA.5</a:t>
            </a:r>
            <a:r>
              <a:rPr lang="en-US" sz="1400" b="1">
                <a:solidFill>
                  <a:schemeClr val="accent5">
                    <a:lumMod val="75000"/>
                  </a:schemeClr>
                </a:solidFill>
              </a:rPr>
              <a:t>: 46.2%</a:t>
            </a:r>
          </a:p>
        </p:txBody>
      </p:sp>
      <p:cxnSp>
        <p:nvCxnSpPr>
          <p:cNvPr id="17" name="Straight Connector 16">
            <a:extLst>
              <a:ext uri="{FF2B5EF4-FFF2-40B4-BE49-F238E27FC236}">
                <a16:creationId xmlns:a16="http://schemas.microsoft.com/office/drawing/2014/main" id="{20B53A81-0476-8076-29F5-671C367A4604}"/>
              </a:ext>
            </a:extLst>
          </p:cNvPr>
          <p:cNvCxnSpPr>
            <a:cxnSpLocks/>
          </p:cNvCxnSpPr>
          <p:nvPr/>
        </p:nvCxnSpPr>
        <p:spPr>
          <a:xfrm>
            <a:off x="10922191" y="1637912"/>
            <a:ext cx="130604" cy="257308"/>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55AFBCA3-DB70-E1F6-E54A-1934B6ADB576}"/>
              </a:ext>
            </a:extLst>
          </p:cNvPr>
          <p:cNvSpPr/>
          <p:nvPr/>
        </p:nvSpPr>
        <p:spPr>
          <a:xfrm>
            <a:off x="10954324" y="3118321"/>
            <a:ext cx="1139205" cy="10168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C87F0D9-D9A2-B0A1-AFF1-9661159B3AC9}"/>
              </a:ext>
            </a:extLst>
          </p:cNvPr>
          <p:cNvSpPr/>
          <p:nvPr/>
        </p:nvSpPr>
        <p:spPr>
          <a:xfrm>
            <a:off x="6096000" y="187624"/>
            <a:ext cx="5997529" cy="10168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7803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5F30C-483E-F246-66E3-71ABA876B5D6}"/>
              </a:ext>
            </a:extLst>
          </p:cNvPr>
          <p:cNvSpPr>
            <a:spLocks noGrp="1"/>
          </p:cNvSpPr>
          <p:nvPr>
            <p:ph type="title"/>
          </p:nvPr>
        </p:nvSpPr>
        <p:spPr>
          <a:xfrm>
            <a:off x="997039" y="361867"/>
            <a:ext cx="9954973" cy="570920"/>
          </a:xfrm>
        </p:spPr>
        <p:txBody>
          <a:bodyPr>
            <a:normAutofit/>
          </a:bodyPr>
          <a:lstStyle/>
          <a:p>
            <a:r>
              <a:rPr lang="en-US" sz="2800" err="1"/>
              <a:t>BA.4</a:t>
            </a:r>
            <a:r>
              <a:rPr lang="en-US" sz="2800"/>
              <a:t>/</a:t>
            </a:r>
            <a:r>
              <a:rPr lang="en-US" sz="2800" err="1"/>
              <a:t>BA.5</a:t>
            </a:r>
            <a:r>
              <a:rPr lang="en-US" sz="2800"/>
              <a:t> Hospitalization Trends</a:t>
            </a:r>
          </a:p>
        </p:txBody>
      </p:sp>
      <p:pic>
        <p:nvPicPr>
          <p:cNvPr id="1026" name="Picture 2">
            <a:extLst>
              <a:ext uri="{FF2B5EF4-FFF2-40B4-BE49-F238E27FC236}">
                <a16:creationId xmlns:a16="http://schemas.microsoft.com/office/drawing/2014/main" id="{CC29CF02-ADBA-F513-9B60-CBE303AF77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039" y="1248275"/>
            <a:ext cx="10197921" cy="4048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45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45FD-740D-487D-9536-06CF48034A57}"/>
              </a:ext>
            </a:extLst>
          </p:cNvPr>
          <p:cNvSpPr>
            <a:spLocks noGrp="1"/>
          </p:cNvSpPr>
          <p:nvPr>
            <p:ph type="title"/>
          </p:nvPr>
        </p:nvSpPr>
        <p:spPr>
          <a:xfrm>
            <a:off x="1065711" y="141815"/>
            <a:ext cx="9954973" cy="570920"/>
          </a:xfrm>
        </p:spPr>
        <p:txBody>
          <a:bodyPr>
            <a:normAutofit fontScale="90000"/>
          </a:bodyPr>
          <a:lstStyle/>
          <a:p>
            <a:br>
              <a:rPr lang="en-US" sz="3200"/>
            </a:br>
            <a:br>
              <a:rPr lang="en-US" sz="3200"/>
            </a:br>
            <a:br>
              <a:rPr lang="en-US" sz="3200"/>
            </a:br>
            <a:endParaRPr lang="en-US" sz="3200"/>
          </a:p>
        </p:txBody>
      </p:sp>
      <p:sp>
        <p:nvSpPr>
          <p:cNvPr id="3" name="Text Placeholder 2">
            <a:extLst>
              <a:ext uri="{FF2B5EF4-FFF2-40B4-BE49-F238E27FC236}">
                <a16:creationId xmlns:a16="http://schemas.microsoft.com/office/drawing/2014/main" id="{EFC16E23-A0C4-40B3-A28E-3B4DBE0F726C}"/>
              </a:ext>
            </a:extLst>
          </p:cNvPr>
          <p:cNvSpPr>
            <a:spLocks noGrp="1"/>
          </p:cNvSpPr>
          <p:nvPr>
            <p:ph type="body" sz="half" idx="13"/>
          </p:nvPr>
        </p:nvSpPr>
        <p:spPr>
          <a:xfrm>
            <a:off x="1100912" y="845532"/>
            <a:ext cx="9919772" cy="5437822"/>
          </a:xfrm>
        </p:spPr>
        <p:txBody>
          <a:bodyPr>
            <a:normAutofit/>
          </a:bodyPr>
          <a:lstStyle/>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p:txBody>
      </p:sp>
      <p:sp>
        <p:nvSpPr>
          <p:cNvPr id="4" name="TextBox 3">
            <a:extLst>
              <a:ext uri="{FF2B5EF4-FFF2-40B4-BE49-F238E27FC236}">
                <a16:creationId xmlns:a16="http://schemas.microsoft.com/office/drawing/2014/main" id="{1D89742F-EB56-48B6-9FCD-958187CF5E2F}"/>
              </a:ext>
            </a:extLst>
          </p:cNvPr>
          <p:cNvSpPr txBox="1"/>
          <p:nvPr/>
        </p:nvSpPr>
        <p:spPr>
          <a:xfrm>
            <a:off x="1100912" y="774701"/>
            <a:ext cx="10588487" cy="4832092"/>
          </a:xfrm>
          <a:prstGeom prst="rect">
            <a:avLst/>
          </a:prstGeom>
          <a:noFill/>
        </p:spPr>
        <p:txBody>
          <a:bodyPr wrap="square" rtlCol="0">
            <a:spAutoFit/>
          </a:bodyPr>
          <a:lstStyle/>
          <a:p>
            <a:pPr marL="285750" indent="-285750">
              <a:buFont typeface="Arial" panose="020B0604020202020204" pitchFamily="34" charset="0"/>
              <a:buChar char="•"/>
            </a:pPr>
            <a:r>
              <a:rPr lang="en-US" sz="2800"/>
              <a:t>Globally, COVID-19 cases are increasing in some regions of the world, largely due to highly transmissible BA.4/BA.5 Omicron subvariants </a:t>
            </a:r>
          </a:p>
          <a:p>
            <a:pPr marL="285750" indent="-285750">
              <a:buFont typeface="Arial" panose="020B0604020202020204" pitchFamily="34" charset="0"/>
              <a:buChar char="•"/>
            </a:pPr>
            <a:r>
              <a:rPr lang="en-US" sz="2800"/>
              <a:t>COVID-19 vaccination coverage continues to vary widely by region with gradual progress being made in African countries </a:t>
            </a:r>
          </a:p>
          <a:p>
            <a:pPr marL="285750" indent="-285750">
              <a:buFont typeface="Arial" panose="020B0604020202020204" pitchFamily="34" charset="0"/>
              <a:buChar char="•"/>
            </a:pPr>
            <a:r>
              <a:rPr lang="en-US" sz="2800"/>
              <a:t>The rapid emergence and predominance of Omicron subvariants warrants close monitoring, particularly in terms of virulence or pathogenicity </a:t>
            </a:r>
          </a:p>
          <a:p>
            <a:pPr marL="285750" indent="-285750">
              <a:buFont typeface="Arial" panose="020B0604020202020204" pitchFamily="34" charset="0"/>
              <a:buChar char="•"/>
            </a:pPr>
            <a:r>
              <a:rPr lang="en-US" sz="2800"/>
              <a:t>Early data suggest vaccine effectiveness against BA.5 is similar to that of BA.2  </a:t>
            </a:r>
          </a:p>
          <a:p>
            <a:pPr marL="285750" indent="-285750">
              <a:buFont typeface="Arial" panose="020B0604020202020204" pitchFamily="34" charset="0"/>
              <a:buChar char="•"/>
            </a:pPr>
            <a:r>
              <a:rPr lang="en-US" sz="2800"/>
              <a:t>Variant-specific booster vaccination may provide advantages in terms of boosting immunologic response to new variants</a:t>
            </a:r>
            <a:endParaRPr lang="en-US" sz="2400"/>
          </a:p>
        </p:txBody>
      </p:sp>
    </p:spTree>
    <p:extLst>
      <p:ext uri="{BB962C8B-B14F-4D97-AF65-F5344CB8AC3E}">
        <p14:creationId xmlns:p14="http://schemas.microsoft.com/office/powerpoint/2010/main" val="373191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7A2C2-CF83-480C-978C-FC5DFDAAFAAD}"/>
              </a:ext>
            </a:extLst>
          </p:cNvPr>
          <p:cNvSpPr>
            <a:spLocks noGrp="1"/>
          </p:cNvSpPr>
          <p:nvPr>
            <p:ph type="title"/>
          </p:nvPr>
        </p:nvSpPr>
        <p:spPr>
          <a:xfrm>
            <a:off x="854265" y="614366"/>
            <a:ext cx="10384258" cy="570920"/>
          </a:xfrm>
        </p:spPr>
        <p:txBody>
          <a:bodyPr>
            <a:normAutofit/>
          </a:bodyPr>
          <a:lstStyle/>
          <a:p>
            <a:r>
              <a:rPr lang="en-US" sz="2800">
                <a:latin typeface="+mn-lt"/>
                <a:cs typeface="Arial" panose="020B0604020202020204" pitchFamily="34" charset="0"/>
              </a:rPr>
              <a:t>Module 1 Outline</a:t>
            </a:r>
          </a:p>
        </p:txBody>
      </p:sp>
      <p:sp>
        <p:nvSpPr>
          <p:cNvPr id="30" name="Content Placeholder 2">
            <a:extLst>
              <a:ext uri="{FF2B5EF4-FFF2-40B4-BE49-F238E27FC236}">
                <a16:creationId xmlns:a16="http://schemas.microsoft.com/office/drawing/2014/main" id="{59D699A4-D8D6-40E1-A2C5-5F9E34E8D8E1}"/>
              </a:ext>
            </a:extLst>
          </p:cNvPr>
          <p:cNvSpPr>
            <a:spLocks noGrp="1"/>
          </p:cNvSpPr>
          <p:nvPr>
            <p:ph type="body" sz="half" idx="13"/>
          </p:nvPr>
        </p:nvSpPr>
        <p:spPr>
          <a:xfrm>
            <a:off x="854265" y="1185286"/>
            <a:ext cx="9919772" cy="4487427"/>
          </a:xfrm>
        </p:spPr>
        <p:txBody>
          <a:bodyPr>
            <a:normAutofit/>
          </a:bodyPr>
          <a:lstStyle/>
          <a:p>
            <a:r>
              <a:rPr lang="en-US" sz="1800" b="1"/>
              <a:t>1) Learning Objectives</a:t>
            </a:r>
          </a:p>
          <a:p>
            <a:r>
              <a:rPr lang="en-US" sz="1800"/>
              <a:t>2) SARS-CoV-2 Epidemiology</a:t>
            </a:r>
          </a:p>
          <a:p>
            <a:r>
              <a:rPr lang="en-US" sz="1800"/>
              <a:t>3) Signs and Symptoms</a:t>
            </a:r>
          </a:p>
          <a:p>
            <a:r>
              <a:rPr lang="en-US" sz="1800"/>
              <a:t>4) Testing </a:t>
            </a:r>
          </a:p>
        </p:txBody>
      </p:sp>
      <p:pic>
        <p:nvPicPr>
          <p:cNvPr id="17" name="Picture 16" descr="A close up of a logo&#10;&#10;Description automatically generated">
            <a:extLst>
              <a:ext uri="{FF2B5EF4-FFF2-40B4-BE49-F238E27FC236}">
                <a16:creationId xmlns:a16="http://schemas.microsoft.com/office/drawing/2014/main" id="{26124128-7990-404D-AAFD-57238E85C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1493" y="1429257"/>
            <a:ext cx="1424475" cy="1424475"/>
          </a:xfrm>
          <a:prstGeom prst="rect">
            <a:avLst/>
          </a:prstGeom>
        </p:spPr>
      </p:pic>
      <p:pic>
        <p:nvPicPr>
          <p:cNvPr id="4" name="Picture 3" descr="A group of people around each other&#10;&#10;Description automatically generated">
            <a:extLst>
              <a:ext uri="{FF2B5EF4-FFF2-40B4-BE49-F238E27FC236}">
                <a16:creationId xmlns:a16="http://schemas.microsoft.com/office/drawing/2014/main" id="{185BFA41-CE76-E048-B003-5496E09A9B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4613" y="0"/>
            <a:ext cx="8517387" cy="5672713"/>
          </a:xfrm>
          <a:prstGeom prst="rect">
            <a:avLst/>
          </a:prstGeom>
        </p:spPr>
      </p:pic>
    </p:spTree>
    <p:extLst>
      <p:ext uri="{BB962C8B-B14F-4D97-AF65-F5344CB8AC3E}">
        <p14:creationId xmlns:p14="http://schemas.microsoft.com/office/powerpoint/2010/main" val="1211049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BB8E19F-C78D-8D6B-C829-7B55E373F3FC}"/>
              </a:ext>
            </a:extLst>
          </p:cNvPr>
          <p:cNvPicPr>
            <a:picLocks noChangeAspect="1"/>
          </p:cNvPicPr>
          <p:nvPr/>
        </p:nvPicPr>
        <p:blipFill>
          <a:blip r:embed="rId3"/>
          <a:stretch>
            <a:fillRect/>
          </a:stretch>
        </p:blipFill>
        <p:spPr>
          <a:xfrm>
            <a:off x="6669360" y="2208430"/>
            <a:ext cx="5409304" cy="2797916"/>
          </a:xfrm>
          <a:prstGeom prst="rect">
            <a:avLst/>
          </a:prstGeom>
        </p:spPr>
      </p:pic>
      <p:sp>
        <p:nvSpPr>
          <p:cNvPr id="2" name="Title 1">
            <a:extLst>
              <a:ext uri="{FF2B5EF4-FFF2-40B4-BE49-F238E27FC236}">
                <a16:creationId xmlns:a16="http://schemas.microsoft.com/office/drawing/2014/main" id="{1D25B16C-4C0D-4409-B96B-0EB5EBF067B4}"/>
              </a:ext>
            </a:extLst>
          </p:cNvPr>
          <p:cNvSpPr>
            <a:spLocks noGrp="1"/>
          </p:cNvSpPr>
          <p:nvPr>
            <p:ph type="title"/>
          </p:nvPr>
        </p:nvSpPr>
        <p:spPr>
          <a:xfrm>
            <a:off x="4996682" y="437298"/>
            <a:ext cx="5543886" cy="570920"/>
          </a:xfrm>
        </p:spPr>
        <p:txBody>
          <a:bodyPr>
            <a:normAutofit fontScale="90000"/>
          </a:bodyPr>
          <a:lstStyle/>
          <a:p>
            <a:r>
              <a:rPr lang="en-US" sz="2800" dirty="0"/>
              <a:t>Vaccination Status of Cases and Hospitalizations (NYC)</a:t>
            </a:r>
          </a:p>
        </p:txBody>
      </p:sp>
      <p:sp>
        <p:nvSpPr>
          <p:cNvPr id="6" name="TextBox 5">
            <a:extLst>
              <a:ext uri="{FF2B5EF4-FFF2-40B4-BE49-F238E27FC236}">
                <a16:creationId xmlns:a16="http://schemas.microsoft.com/office/drawing/2014/main" id="{942BE343-546D-44FB-9DF7-E724736BFB5F}"/>
              </a:ext>
            </a:extLst>
          </p:cNvPr>
          <p:cNvSpPr txBox="1"/>
          <p:nvPr/>
        </p:nvSpPr>
        <p:spPr>
          <a:xfrm>
            <a:off x="1007915" y="6377581"/>
            <a:ext cx="12524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B545B"/>
                </a:solidFill>
                <a:effectLst/>
                <a:uLnTx/>
                <a:uFillTx/>
                <a:latin typeface="Calibri"/>
                <a:ea typeface="+mn-ea"/>
                <a:cs typeface="+mn-cs"/>
              </a:rPr>
              <a:t>NYC </a:t>
            </a:r>
            <a:r>
              <a:rPr kumimoji="0" lang="en-US" sz="1400" b="0" i="0" u="none" strike="noStrike" kern="1200" cap="none" spc="0" normalizeH="0" baseline="0" noProof="0" err="1">
                <a:ln>
                  <a:noFill/>
                </a:ln>
                <a:solidFill>
                  <a:srgbClr val="4B545B"/>
                </a:solidFill>
                <a:effectLst/>
                <a:uLnTx/>
                <a:uFillTx/>
                <a:latin typeface="Calibri"/>
                <a:ea typeface="+mn-ea"/>
                <a:cs typeface="+mn-cs"/>
              </a:rPr>
              <a:t>DOHMH</a:t>
            </a:r>
            <a:endParaRPr kumimoji="0" lang="en-US" sz="1400" b="0" i="0" u="none" strike="noStrike" kern="1200" cap="none" spc="0" normalizeH="0" baseline="0" noProof="0">
              <a:ln>
                <a:noFill/>
              </a:ln>
              <a:solidFill>
                <a:srgbClr val="4B545B"/>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0B34B809-E53A-0D59-981F-7550084D94AF}"/>
              </a:ext>
            </a:extLst>
          </p:cNvPr>
          <p:cNvGrpSpPr/>
          <p:nvPr/>
        </p:nvGrpSpPr>
        <p:grpSpPr>
          <a:xfrm>
            <a:off x="1007915" y="3231887"/>
            <a:ext cx="5661445" cy="2894145"/>
            <a:chOff x="1024823" y="1184560"/>
            <a:chExt cx="5661445" cy="2896350"/>
          </a:xfrm>
        </p:grpSpPr>
        <p:pic>
          <p:nvPicPr>
            <p:cNvPr id="5" name="Picture 4">
              <a:extLst>
                <a:ext uri="{FF2B5EF4-FFF2-40B4-BE49-F238E27FC236}">
                  <a16:creationId xmlns:a16="http://schemas.microsoft.com/office/drawing/2014/main" id="{3D7E25F2-21D8-61BE-073B-46F6CC9B6EC8}"/>
                </a:ext>
              </a:extLst>
            </p:cNvPr>
            <p:cNvPicPr>
              <a:picLocks noChangeAspect="1"/>
            </p:cNvPicPr>
            <p:nvPr/>
          </p:nvPicPr>
          <p:blipFill>
            <a:blip r:embed="rId4"/>
            <a:stretch>
              <a:fillRect/>
            </a:stretch>
          </p:blipFill>
          <p:spPr>
            <a:xfrm>
              <a:off x="1024823" y="1184560"/>
              <a:ext cx="5661445" cy="2896350"/>
            </a:xfrm>
            <a:prstGeom prst="rect">
              <a:avLst/>
            </a:prstGeom>
          </p:spPr>
        </p:pic>
        <p:sp>
          <p:nvSpPr>
            <p:cNvPr id="13" name="TextBox 12">
              <a:extLst>
                <a:ext uri="{FF2B5EF4-FFF2-40B4-BE49-F238E27FC236}">
                  <a16:creationId xmlns:a16="http://schemas.microsoft.com/office/drawing/2014/main" id="{C165FFE2-CAF9-7A8C-D7D2-2D132BFC0408}"/>
                </a:ext>
              </a:extLst>
            </p:cNvPr>
            <p:cNvSpPr txBox="1"/>
            <p:nvPr/>
          </p:nvSpPr>
          <p:spPr>
            <a:xfrm>
              <a:off x="3903373" y="3567619"/>
              <a:ext cx="2082028"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accent2">
                      <a:lumMod val="50000"/>
                    </a:schemeClr>
                  </a:solidFill>
                  <a:effectLst/>
                  <a:uLnTx/>
                  <a:uFillTx/>
                  <a:latin typeface="Calibri"/>
                  <a:ea typeface="+mn-ea"/>
                  <a:cs typeface="+mn-cs"/>
                </a:rPr>
                <a:t>Vaccinated, not boosted</a:t>
              </a:r>
            </a:p>
          </p:txBody>
        </p:sp>
        <p:sp>
          <p:nvSpPr>
            <p:cNvPr id="14" name="TextBox 13">
              <a:extLst>
                <a:ext uri="{FF2B5EF4-FFF2-40B4-BE49-F238E27FC236}">
                  <a16:creationId xmlns:a16="http://schemas.microsoft.com/office/drawing/2014/main" id="{B1B886AB-E3C8-B2EE-74FC-232171340349}"/>
                </a:ext>
              </a:extLst>
            </p:cNvPr>
            <p:cNvSpPr txBox="1"/>
            <p:nvPr/>
          </p:nvSpPr>
          <p:spPr>
            <a:xfrm>
              <a:off x="2960543" y="3233322"/>
              <a:ext cx="942830"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2060"/>
                  </a:solidFill>
                  <a:effectLst/>
                  <a:uLnTx/>
                  <a:uFillTx/>
                  <a:latin typeface="Calibri"/>
                  <a:ea typeface="+mn-ea"/>
                  <a:cs typeface="+mn-cs"/>
                </a:rPr>
                <a:t>Citywide</a:t>
              </a:r>
            </a:p>
          </p:txBody>
        </p:sp>
        <p:sp>
          <p:nvSpPr>
            <p:cNvPr id="16" name="TextBox 15">
              <a:extLst>
                <a:ext uri="{FF2B5EF4-FFF2-40B4-BE49-F238E27FC236}">
                  <a16:creationId xmlns:a16="http://schemas.microsoft.com/office/drawing/2014/main" id="{79AEBEA0-AC38-3DF8-27B6-845FC4B5C880}"/>
                </a:ext>
              </a:extLst>
            </p:cNvPr>
            <p:cNvSpPr txBox="1"/>
            <p:nvPr/>
          </p:nvSpPr>
          <p:spPr>
            <a:xfrm>
              <a:off x="3614050" y="3082708"/>
              <a:ext cx="180368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accent2">
                      <a:lumMod val="75000"/>
                    </a:schemeClr>
                  </a:solidFill>
                  <a:effectLst/>
                  <a:uLnTx/>
                  <a:uFillTx/>
                  <a:latin typeface="Calibri"/>
                  <a:ea typeface="+mn-ea"/>
                  <a:cs typeface="+mn-cs"/>
                </a:rPr>
                <a:t>Vaccinated, boosted</a:t>
              </a:r>
            </a:p>
          </p:txBody>
        </p:sp>
      </p:grpSp>
      <p:pic>
        <p:nvPicPr>
          <p:cNvPr id="1026" name="Picture 2">
            <a:extLst>
              <a:ext uri="{FF2B5EF4-FFF2-40B4-BE49-F238E27FC236}">
                <a16:creationId xmlns:a16="http://schemas.microsoft.com/office/drawing/2014/main" id="{040501C3-D84B-86B8-4FD9-28B7D631D4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121" y="-79152"/>
            <a:ext cx="3464653" cy="3094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38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8CD72BB4-E430-45DE-9F59-24C2F6DBA133}"/>
              </a:ext>
            </a:extLst>
          </p:cNvPr>
          <p:cNvSpPr txBox="1">
            <a:spLocks/>
          </p:cNvSpPr>
          <p:nvPr/>
        </p:nvSpPr>
        <p:spPr>
          <a:xfrm>
            <a:off x="3296264" y="3077960"/>
            <a:ext cx="8650173" cy="702080"/>
          </a:xfrm>
        </p:spPr>
        <p:txBody>
          <a:bodyPr anchor="t">
            <a:noAutofit/>
          </a:bodyPr>
          <a:lstStyle>
            <a:lvl1pPr algn="ctr" defTabSz="914400" rtl="0" eaLnBrk="1" latinLnBrk="0" hangingPunct="1">
              <a:lnSpc>
                <a:spcPct val="90000"/>
              </a:lnSpc>
              <a:spcBef>
                <a:spcPct val="0"/>
              </a:spcBef>
              <a:buNone/>
              <a:defRPr sz="2800" b="1" kern="120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entury Gothic" panose="020B0502020202020204" pitchFamily="34" charset="0"/>
                <a:ea typeface="+mj-ea"/>
                <a:cs typeface="Arial"/>
              </a:rPr>
              <a:t>Transmission of SARS-CoV-2</a:t>
            </a:r>
          </a:p>
        </p:txBody>
      </p:sp>
      <p:pic>
        <p:nvPicPr>
          <p:cNvPr id="3" name="Graphic 2" descr="Covid-19 outline">
            <a:extLst>
              <a:ext uri="{FF2B5EF4-FFF2-40B4-BE49-F238E27FC236}">
                <a16:creationId xmlns:a16="http://schemas.microsoft.com/office/drawing/2014/main" id="{9E811A52-A476-441E-9D7E-6B557621AD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66276" y="3274558"/>
            <a:ext cx="610800" cy="610800"/>
          </a:xfrm>
          <a:prstGeom prst="rect">
            <a:avLst/>
          </a:prstGeom>
        </p:spPr>
      </p:pic>
      <p:pic>
        <p:nvPicPr>
          <p:cNvPr id="5" name="Graphic 4" descr="Covid-19 with solid fill">
            <a:extLst>
              <a:ext uri="{FF2B5EF4-FFF2-40B4-BE49-F238E27FC236}">
                <a16:creationId xmlns:a16="http://schemas.microsoft.com/office/drawing/2014/main" id="{5CEBF5DC-C6A3-41C4-8EC6-9900C5B659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04584" y="2869239"/>
            <a:ext cx="607200" cy="607200"/>
          </a:xfrm>
          <a:prstGeom prst="rect">
            <a:avLst/>
          </a:prstGeom>
        </p:spPr>
      </p:pic>
    </p:spTree>
    <p:extLst>
      <p:ext uri="{BB962C8B-B14F-4D97-AF65-F5344CB8AC3E}">
        <p14:creationId xmlns:p14="http://schemas.microsoft.com/office/powerpoint/2010/main" val="2871273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4BFC9-8F74-4DA3-9497-49521CAD5F00}"/>
              </a:ext>
            </a:extLst>
          </p:cNvPr>
          <p:cNvSpPr>
            <a:spLocks noGrp="1"/>
          </p:cNvSpPr>
          <p:nvPr>
            <p:ph type="title"/>
          </p:nvPr>
        </p:nvSpPr>
        <p:spPr>
          <a:xfrm>
            <a:off x="1433739" y="465819"/>
            <a:ext cx="9954973" cy="570920"/>
          </a:xfrm>
        </p:spPr>
        <p:txBody>
          <a:bodyPr/>
          <a:lstStyle/>
          <a:p>
            <a:r>
              <a:rPr lang="en-US"/>
              <a:t>SARS-CoV-2 Transmission</a:t>
            </a:r>
          </a:p>
        </p:txBody>
      </p:sp>
      <p:pic>
        <p:nvPicPr>
          <p:cNvPr id="5" name="Content Placeholder 4">
            <a:extLst>
              <a:ext uri="{FF2B5EF4-FFF2-40B4-BE49-F238E27FC236}">
                <a16:creationId xmlns:a16="http://schemas.microsoft.com/office/drawing/2014/main" id="{2C772D1D-3D07-4571-B35C-B2723359F3DE}"/>
              </a:ext>
            </a:extLst>
          </p:cNvPr>
          <p:cNvPicPr>
            <a:picLocks noGrp="1" noChangeAspect="1"/>
          </p:cNvPicPr>
          <p:nvPr>
            <p:ph idx="4294967295"/>
          </p:nvPr>
        </p:nvPicPr>
        <p:blipFill>
          <a:blip r:embed="rId3"/>
          <a:stretch>
            <a:fillRect/>
          </a:stretch>
        </p:blipFill>
        <p:spPr>
          <a:xfrm>
            <a:off x="1433739" y="1186948"/>
            <a:ext cx="7011988" cy="5276850"/>
          </a:xfrm>
        </p:spPr>
      </p:pic>
      <p:sp>
        <p:nvSpPr>
          <p:cNvPr id="7" name="TextBox 6">
            <a:extLst>
              <a:ext uri="{FF2B5EF4-FFF2-40B4-BE49-F238E27FC236}">
                <a16:creationId xmlns:a16="http://schemas.microsoft.com/office/drawing/2014/main" id="{3F4D2AF7-8159-4840-9BF3-0A94FD04D9BB}"/>
              </a:ext>
            </a:extLst>
          </p:cNvPr>
          <p:cNvSpPr txBox="1"/>
          <p:nvPr/>
        </p:nvSpPr>
        <p:spPr>
          <a:xfrm>
            <a:off x="9801563" y="5619565"/>
            <a:ext cx="1331775" cy="369332"/>
          </a:xfrm>
          <a:prstGeom prst="rect">
            <a:avLst/>
          </a:prstGeom>
          <a:noFill/>
        </p:spPr>
        <p:txBody>
          <a:bodyPr wrap="none" rtlCol="0">
            <a:spAutoFit/>
          </a:bodyPr>
          <a:lstStyle/>
          <a:p>
            <a:r>
              <a:rPr lang="en-US"/>
              <a:t>Leung, 2021</a:t>
            </a:r>
          </a:p>
        </p:txBody>
      </p:sp>
    </p:spTree>
    <p:extLst>
      <p:ext uri="{BB962C8B-B14F-4D97-AF65-F5344CB8AC3E}">
        <p14:creationId xmlns:p14="http://schemas.microsoft.com/office/powerpoint/2010/main" val="1297291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4BFC9-8F74-4DA3-9497-49521CAD5F00}"/>
              </a:ext>
            </a:extLst>
          </p:cNvPr>
          <p:cNvSpPr>
            <a:spLocks noGrp="1"/>
          </p:cNvSpPr>
          <p:nvPr>
            <p:ph type="title"/>
          </p:nvPr>
        </p:nvSpPr>
        <p:spPr/>
        <p:txBody>
          <a:bodyPr/>
          <a:lstStyle/>
          <a:p>
            <a:r>
              <a:rPr lang="en-US"/>
              <a:t>Environmental Determinants of SARS-Co-2 Transmission</a:t>
            </a:r>
          </a:p>
        </p:txBody>
      </p:sp>
      <p:pic>
        <p:nvPicPr>
          <p:cNvPr id="8" name="Content Placeholder 7">
            <a:extLst>
              <a:ext uri="{FF2B5EF4-FFF2-40B4-BE49-F238E27FC236}">
                <a16:creationId xmlns:a16="http://schemas.microsoft.com/office/drawing/2014/main" id="{522B63C8-AAD3-413C-9061-94E7C5A83BBE}"/>
              </a:ext>
            </a:extLst>
          </p:cNvPr>
          <p:cNvPicPr>
            <a:picLocks noGrp="1" noChangeAspect="1"/>
          </p:cNvPicPr>
          <p:nvPr>
            <p:ph idx="4294967295"/>
          </p:nvPr>
        </p:nvPicPr>
        <p:blipFill>
          <a:blip r:embed="rId3"/>
          <a:stretch>
            <a:fillRect/>
          </a:stretch>
        </p:blipFill>
        <p:spPr>
          <a:xfrm>
            <a:off x="1414023" y="1285217"/>
            <a:ext cx="7609399" cy="5440005"/>
          </a:xfrm>
        </p:spPr>
      </p:pic>
      <p:sp>
        <p:nvSpPr>
          <p:cNvPr id="9" name="TextBox 8">
            <a:extLst>
              <a:ext uri="{FF2B5EF4-FFF2-40B4-BE49-F238E27FC236}">
                <a16:creationId xmlns:a16="http://schemas.microsoft.com/office/drawing/2014/main" id="{38994DA1-E22B-4A94-ADC5-2DB8B0D06B21}"/>
              </a:ext>
            </a:extLst>
          </p:cNvPr>
          <p:cNvSpPr txBox="1"/>
          <p:nvPr/>
        </p:nvSpPr>
        <p:spPr>
          <a:xfrm>
            <a:off x="9023422" y="5774371"/>
            <a:ext cx="1331775" cy="369332"/>
          </a:xfrm>
          <a:prstGeom prst="rect">
            <a:avLst/>
          </a:prstGeom>
          <a:noFill/>
        </p:spPr>
        <p:txBody>
          <a:bodyPr wrap="none" rtlCol="0">
            <a:spAutoFit/>
          </a:bodyPr>
          <a:lstStyle/>
          <a:p>
            <a:r>
              <a:rPr lang="en-US"/>
              <a:t>Leung, 2021</a:t>
            </a:r>
          </a:p>
        </p:txBody>
      </p:sp>
    </p:spTree>
    <p:extLst>
      <p:ext uri="{BB962C8B-B14F-4D97-AF65-F5344CB8AC3E}">
        <p14:creationId xmlns:p14="http://schemas.microsoft.com/office/powerpoint/2010/main" val="3100159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7A2C2-CF83-480C-978C-FC5DFDAAFAAD}"/>
              </a:ext>
            </a:extLst>
          </p:cNvPr>
          <p:cNvSpPr>
            <a:spLocks noGrp="1"/>
          </p:cNvSpPr>
          <p:nvPr>
            <p:ph type="title"/>
          </p:nvPr>
        </p:nvSpPr>
        <p:spPr>
          <a:xfrm>
            <a:off x="854265" y="614366"/>
            <a:ext cx="10384258" cy="570920"/>
          </a:xfrm>
        </p:spPr>
        <p:txBody>
          <a:bodyPr>
            <a:normAutofit/>
          </a:bodyPr>
          <a:lstStyle/>
          <a:p>
            <a:r>
              <a:rPr lang="en-US" sz="2800">
                <a:latin typeface="+mn-lt"/>
                <a:cs typeface="Arial" panose="020B0604020202020204" pitchFamily="34" charset="0"/>
              </a:rPr>
              <a:t>Module 1 Outline</a:t>
            </a:r>
          </a:p>
        </p:txBody>
      </p:sp>
      <p:sp>
        <p:nvSpPr>
          <p:cNvPr id="30" name="Content Placeholder 2">
            <a:extLst>
              <a:ext uri="{FF2B5EF4-FFF2-40B4-BE49-F238E27FC236}">
                <a16:creationId xmlns:a16="http://schemas.microsoft.com/office/drawing/2014/main" id="{59D699A4-D8D6-40E1-A2C5-5F9E34E8D8E1}"/>
              </a:ext>
            </a:extLst>
          </p:cNvPr>
          <p:cNvSpPr>
            <a:spLocks noGrp="1"/>
          </p:cNvSpPr>
          <p:nvPr>
            <p:ph type="body" sz="half" idx="13"/>
          </p:nvPr>
        </p:nvSpPr>
        <p:spPr>
          <a:xfrm>
            <a:off x="854265" y="1185286"/>
            <a:ext cx="9919772" cy="4487427"/>
          </a:xfrm>
        </p:spPr>
        <p:txBody>
          <a:bodyPr>
            <a:normAutofit/>
          </a:bodyPr>
          <a:lstStyle/>
          <a:p>
            <a:r>
              <a:rPr lang="en-US" sz="1800"/>
              <a:t>1) Learning Objectives</a:t>
            </a:r>
          </a:p>
          <a:p>
            <a:r>
              <a:rPr lang="en-US" sz="1800"/>
              <a:t>2) SARS-CoV-2 Epidemiology</a:t>
            </a:r>
          </a:p>
          <a:p>
            <a:r>
              <a:rPr lang="en-US" sz="1800" b="1"/>
              <a:t>3) Signs and Symptoms</a:t>
            </a:r>
          </a:p>
          <a:p>
            <a:r>
              <a:rPr lang="en-US" sz="1800"/>
              <a:t>4) Testing </a:t>
            </a:r>
          </a:p>
        </p:txBody>
      </p:sp>
      <p:pic>
        <p:nvPicPr>
          <p:cNvPr id="17" name="Picture 16" descr="A close up of a logo&#10;&#10;Description automatically generated">
            <a:extLst>
              <a:ext uri="{FF2B5EF4-FFF2-40B4-BE49-F238E27FC236}">
                <a16:creationId xmlns:a16="http://schemas.microsoft.com/office/drawing/2014/main" id="{26124128-7990-404D-AAFD-57238E85C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1493" y="1429257"/>
            <a:ext cx="1424475" cy="1424475"/>
          </a:xfrm>
          <a:prstGeom prst="rect">
            <a:avLst/>
          </a:prstGeom>
        </p:spPr>
      </p:pic>
      <p:pic>
        <p:nvPicPr>
          <p:cNvPr id="4" name="Picture 3" descr="A group of people around each other&#10;&#10;Description automatically generated">
            <a:extLst>
              <a:ext uri="{FF2B5EF4-FFF2-40B4-BE49-F238E27FC236}">
                <a16:creationId xmlns:a16="http://schemas.microsoft.com/office/drawing/2014/main" id="{185BFA41-CE76-E048-B003-5496E09A9B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4613" y="0"/>
            <a:ext cx="8517387" cy="5672713"/>
          </a:xfrm>
          <a:prstGeom prst="rect">
            <a:avLst/>
          </a:prstGeom>
        </p:spPr>
      </p:pic>
    </p:spTree>
    <p:extLst>
      <p:ext uri="{BB962C8B-B14F-4D97-AF65-F5344CB8AC3E}">
        <p14:creationId xmlns:p14="http://schemas.microsoft.com/office/powerpoint/2010/main" val="2558090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D2E2C3-C408-4C2C-8EE1-A6ED701DBD9C}"/>
              </a:ext>
            </a:extLst>
          </p:cNvPr>
          <p:cNvSpPr/>
          <p:nvPr/>
        </p:nvSpPr>
        <p:spPr>
          <a:xfrm>
            <a:off x="0" y="0"/>
            <a:ext cx="88222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https://</a:t>
            </a:r>
            <a:r>
              <a:rPr lang="en-US" err="1"/>
              <a:t>commons.wikimedia.org</a:t>
            </a:r>
            <a:r>
              <a:rPr lang="en-US"/>
              <a:t>/wiki/File:Symptoms_of_coronavirus_disease_2019_(cropped).</a:t>
            </a:r>
            <a:r>
              <a:rPr lang="en-US" err="1"/>
              <a:t>png</a:t>
            </a:r>
            <a:endParaRPr lang="en-US"/>
          </a:p>
        </p:txBody>
      </p:sp>
      <p:sp>
        <p:nvSpPr>
          <p:cNvPr id="3" name="Rectangle 2">
            <a:extLst>
              <a:ext uri="{FF2B5EF4-FFF2-40B4-BE49-F238E27FC236}">
                <a16:creationId xmlns:a16="http://schemas.microsoft.com/office/drawing/2014/main" id="{B25CEA53-FCF7-479D-8F38-048BCE831CE5}"/>
              </a:ext>
            </a:extLst>
          </p:cNvPr>
          <p:cNvSpPr/>
          <p:nvPr/>
        </p:nvSpPr>
        <p:spPr>
          <a:xfrm>
            <a:off x="163744" y="843491"/>
            <a:ext cx="8450931" cy="5797899"/>
          </a:xfrm>
          <a:prstGeom prst="rect">
            <a:avLst/>
          </a:prstGeom>
          <a:solidFill>
            <a:srgbClr val="D3E2E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182404-26E4-4D8E-8E05-0942E34C55BB}"/>
              </a:ext>
            </a:extLst>
          </p:cNvPr>
          <p:cNvSpPr>
            <a:spLocks noGrp="1"/>
          </p:cNvSpPr>
          <p:nvPr>
            <p:ph type="title"/>
          </p:nvPr>
        </p:nvSpPr>
        <p:spPr>
          <a:xfrm>
            <a:off x="341376" y="0"/>
            <a:ext cx="11012424" cy="626881"/>
          </a:xfrm>
        </p:spPr>
        <p:txBody>
          <a:bodyPr anchor="ctr"/>
          <a:lstStyle/>
          <a:p>
            <a:r>
              <a:rPr lang="en-US">
                <a:latin typeface="+mn-lt"/>
                <a:cs typeface="Arial" panose="020B0604020202020204" pitchFamily="34" charset="0"/>
              </a:rPr>
              <a:t>	Common Signs and Symptoms</a:t>
            </a:r>
          </a:p>
        </p:txBody>
      </p:sp>
      <p:sp>
        <p:nvSpPr>
          <p:cNvPr id="4" name="Rectangle 3">
            <a:extLst>
              <a:ext uri="{FF2B5EF4-FFF2-40B4-BE49-F238E27FC236}">
                <a16:creationId xmlns:a16="http://schemas.microsoft.com/office/drawing/2014/main" id="{BA55C3FD-E694-4F74-B9BC-76A988DBA28E}"/>
              </a:ext>
            </a:extLst>
          </p:cNvPr>
          <p:cNvSpPr/>
          <p:nvPr/>
        </p:nvSpPr>
        <p:spPr>
          <a:xfrm>
            <a:off x="8614675" y="1408456"/>
            <a:ext cx="3313224" cy="4860818"/>
          </a:xfrm>
          <a:prstGeom prst="rect">
            <a:avLst/>
          </a:prstGeom>
        </p:spPr>
        <p:txBody>
          <a:bodyPr wrap="square">
            <a:spAutoFit/>
          </a:bodyPr>
          <a:lstStyle/>
          <a:p>
            <a:pPr marL="342900" lvl="0" indent="-342900">
              <a:lnSpc>
                <a:spcPct val="90000"/>
              </a:lnSpc>
              <a:spcBef>
                <a:spcPts val="1000"/>
              </a:spcBef>
              <a:buClr>
                <a:srgbClr val="093552"/>
              </a:buClr>
              <a:buSzPct val="80000"/>
              <a:buFont typeface="Arial" panose="020B0604020202020204" pitchFamily="34" charset="0"/>
              <a:buChar char="•"/>
            </a:pPr>
            <a:r>
              <a:rPr lang="en-US" sz="2000">
                <a:solidFill>
                  <a:srgbClr val="4472C4">
                    <a:lumMod val="50000"/>
                  </a:srgbClr>
                </a:solidFill>
                <a:cs typeface="Arial" panose="020B0604020202020204" pitchFamily="34" charset="0"/>
              </a:rPr>
              <a:t>People become contagious 2-3 days before developing symptoms  </a:t>
            </a:r>
          </a:p>
          <a:p>
            <a:pPr marL="342900" lvl="0" indent="-342900">
              <a:lnSpc>
                <a:spcPct val="90000"/>
              </a:lnSpc>
              <a:spcBef>
                <a:spcPts val="1000"/>
              </a:spcBef>
              <a:buClr>
                <a:srgbClr val="093552"/>
              </a:buClr>
              <a:buSzPct val="80000"/>
              <a:buFont typeface="Arial" panose="020B0604020202020204" pitchFamily="34" charset="0"/>
              <a:buChar char="•"/>
            </a:pPr>
            <a:r>
              <a:rPr lang="en-US" sz="2000">
                <a:solidFill>
                  <a:srgbClr val="4472C4">
                    <a:lumMod val="50000"/>
                  </a:srgbClr>
                </a:solidFill>
                <a:cs typeface="Arial" panose="020B0604020202020204" pitchFamily="34" charset="0"/>
              </a:rPr>
              <a:t>Many </a:t>
            </a:r>
            <a:r>
              <a:rPr lang="en-US" sz="2000">
                <a:solidFill>
                  <a:schemeClr val="accent1">
                    <a:lumMod val="50000"/>
                  </a:schemeClr>
                </a:solidFill>
              </a:rPr>
              <a:t>people are infected but recover without ever developing symptoms</a:t>
            </a:r>
          </a:p>
          <a:p>
            <a:pPr marL="342900" lvl="0" indent="-342900">
              <a:lnSpc>
                <a:spcPct val="90000"/>
              </a:lnSpc>
              <a:spcBef>
                <a:spcPts val="1000"/>
              </a:spcBef>
              <a:buClr>
                <a:srgbClr val="093552"/>
              </a:buClr>
              <a:buSzPct val="80000"/>
              <a:buFont typeface="Arial" panose="020B0604020202020204" pitchFamily="34" charset="0"/>
              <a:buChar char="•"/>
            </a:pPr>
            <a:r>
              <a:rPr lang="en-US" sz="2000">
                <a:solidFill>
                  <a:schemeClr val="accent1">
                    <a:lumMod val="50000"/>
                  </a:schemeClr>
                </a:solidFill>
              </a:rPr>
              <a:t>Loss of smell or taste was common in the first wave of COVID-19 but seems much less common now</a:t>
            </a:r>
          </a:p>
          <a:p>
            <a:pPr marL="342900" lvl="0" indent="-342900">
              <a:lnSpc>
                <a:spcPct val="90000"/>
              </a:lnSpc>
              <a:spcBef>
                <a:spcPts val="1000"/>
              </a:spcBef>
              <a:buClr>
                <a:srgbClr val="093552"/>
              </a:buClr>
              <a:buSzPct val="80000"/>
              <a:buFont typeface="Arial" panose="020B0604020202020204" pitchFamily="34" charset="0"/>
              <a:buChar char="•"/>
            </a:pPr>
            <a:r>
              <a:rPr lang="en-US" sz="2000">
                <a:solidFill>
                  <a:schemeClr val="accent1">
                    <a:lumMod val="50000"/>
                  </a:schemeClr>
                </a:solidFill>
              </a:rPr>
              <a:t>Sore throat and runny nose have become more common</a:t>
            </a:r>
          </a:p>
          <a:p>
            <a:pPr lvl="0">
              <a:lnSpc>
                <a:spcPct val="90000"/>
              </a:lnSpc>
              <a:spcBef>
                <a:spcPts val="1000"/>
              </a:spcBef>
              <a:buClr>
                <a:srgbClr val="093552"/>
              </a:buClr>
              <a:buSzPct val="80000"/>
            </a:pPr>
            <a:endParaRPr lang="en-US" sz="2000">
              <a:solidFill>
                <a:schemeClr val="accent1">
                  <a:lumMod val="50000"/>
                </a:schemeClr>
              </a:solidFill>
              <a:cs typeface="Arial" panose="020B0604020202020204" pitchFamily="34" charset="0"/>
            </a:endParaRPr>
          </a:p>
          <a:p>
            <a:pPr lvl="0">
              <a:lnSpc>
                <a:spcPct val="90000"/>
              </a:lnSpc>
              <a:spcBef>
                <a:spcPts val="1000"/>
              </a:spcBef>
              <a:buClr>
                <a:srgbClr val="093552"/>
              </a:buClr>
              <a:buSzPct val="80000"/>
            </a:pPr>
            <a:endParaRPr lang="en-US" strike="sngStrike"/>
          </a:p>
        </p:txBody>
      </p:sp>
      <p:pic>
        <p:nvPicPr>
          <p:cNvPr id="9" name="Content Placeholder 8">
            <a:extLst>
              <a:ext uri="{FF2B5EF4-FFF2-40B4-BE49-F238E27FC236}">
                <a16:creationId xmlns:a16="http://schemas.microsoft.com/office/drawing/2014/main" id="{68B1749C-4302-EE6C-9D26-DB04EDDE08EB}"/>
              </a:ext>
            </a:extLst>
          </p:cNvPr>
          <p:cNvPicPr>
            <a:picLocks noGrp="1" noChangeAspect="1"/>
          </p:cNvPicPr>
          <p:nvPr>
            <p:ph idx="1"/>
          </p:nvPr>
        </p:nvPicPr>
        <p:blipFill>
          <a:blip r:embed="rId3"/>
          <a:stretch>
            <a:fillRect/>
          </a:stretch>
        </p:blipFill>
        <p:spPr>
          <a:xfrm>
            <a:off x="145003" y="672019"/>
            <a:ext cx="8469672" cy="6159762"/>
          </a:xfrm>
        </p:spPr>
      </p:pic>
      <p:sp>
        <p:nvSpPr>
          <p:cNvPr id="11" name="TextBox 10">
            <a:extLst>
              <a:ext uri="{FF2B5EF4-FFF2-40B4-BE49-F238E27FC236}">
                <a16:creationId xmlns:a16="http://schemas.microsoft.com/office/drawing/2014/main" id="{6AEC7C9E-CB82-FB1B-62D3-4FE0A7B35147}"/>
              </a:ext>
            </a:extLst>
          </p:cNvPr>
          <p:cNvSpPr txBox="1"/>
          <p:nvPr/>
        </p:nvSpPr>
        <p:spPr>
          <a:xfrm>
            <a:off x="8890955" y="6187194"/>
            <a:ext cx="966803" cy="369332"/>
          </a:xfrm>
          <a:prstGeom prst="rect">
            <a:avLst/>
          </a:prstGeom>
          <a:noFill/>
        </p:spPr>
        <p:txBody>
          <a:bodyPr wrap="none" rtlCol="0">
            <a:spAutoFit/>
          </a:bodyPr>
          <a:lstStyle/>
          <a:p>
            <a:r>
              <a:rPr lang="en-US"/>
              <a:t>CDC.gov</a:t>
            </a:r>
          </a:p>
        </p:txBody>
      </p:sp>
      <p:pic>
        <p:nvPicPr>
          <p:cNvPr id="6" name="Picture 5">
            <a:extLst>
              <a:ext uri="{FF2B5EF4-FFF2-40B4-BE49-F238E27FC236}">
                <a16:creationId xmlns:a16="http://schemas.microsoft.com/office/drawing/2014/main" id="{9238A3DC-EA55-278A-52D6-E95241F0D500}"/>
              </a:ext>
            </a:extLst>
          </p:cNvPr>
          <p:cNvPicPr>
            <a:picLocks noChangeAspect="1"/>
          </p:cNvPicPr>
          <p:nvPr/>
        </p:nvPicPr>
        <p:blipFill>
          <a:blip r:embed="rId4"/>
          <a:stretch>
            <a:fillRect/>
          </a:stretch>
        </p:blipFill>
        <p:spPr>
          <a:xfrm>
            <a:off x="10420350" y="5778736"/>
            <a:ext cx="1771650" cy="981075"/>
          </a:xfrm>
          <a:prstGeom prst="rect">
            <a:avLst/>
          </a:prstGeom>
        </p:spPr>
      </p:pic>
    </p:spTree>
    <p:extLst>
      <p:ext uri="{BB962C8B-B14F-4D97-AF65-F5344CB8AC3E}">
        <p14:creationId xmlns:p14="http://schemas.microsoft.com/office/powerpoint/2010/main" val="400083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0B00503-EE33-4079-B0F6-D0AB1CC32FE3}"/>
              </a:ext>
            </a:extLst>
          </p:cNvPr>
          <p:cNvSpPr/>
          <p:nvPr/>
        </p:nvSpPr>
        <p:spPr>
          <a:xfrm>
            <a:off x="341376" y="1312288"/>
            <a:ext cx="4120092" cy="959935"/>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flower&#10;&#10;Description automatically generated">
            <a:extLst>
              <a:ext uri="{FF2B5EF4-FFF2-40B4-BE49-F238E27FC236}">
                <a16:creationId xmlns:a16="http://schemas.microsoft.com/office/drawing/2014/main" id="{4CF6BF9D-A1C8-452A-9C35-7D011F0C331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6207" r="24197"/>
          <a:stretch/>
        </p:blipFill>
        <p:spPr>
          <a:xfrm>
            <a:off x="7223963" y="1224644"/>
            <a:ext cx="3152775" cy="2975776"/>
          </a:xfrm>
          <a:prstGeom prst="rect">
            <a:avLst/>
          </a:prstGeom>
        </p:spPr>
      </p:pic>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p:txBody>
          <a:bodyPr>
            <a:normAutofit/>
          </a:bodyPr>
          <a:lstStyle/>
          <a:p>
            <a:r>
              <a:rPr lang="en-US">
                <a:latin typeface="+mn-lt"/>
                <a:cs typeface="Arial" panose="020B0604020202020204" pitchFamily="34" charset="0"/>
              </a:rPr>
              <a:t>COVID-19 Spectrum of Disease</a:t>
            </a:r>
          </a:p>
        </p:txBody>
      </p:sp>
      <p:sp>
        <p:nvSpPr>
          <p:cNvPr id="3" name="Content Placeholder 2">
            <a:extLst>
              <a:ext uri="{FF2B5EF4-FFF2-40B4-BE49-F238E27FC236}">
                <a16:creationId xmlns:a16="http://schemas.microsoft.com/office/drawing/2014/main" id="{F6CDD67F-8E8D-4CA5-B8FC-A37DDDFFA598}"/>
              </a:ext>
            </a:extLst>
          </p:cNvPr>
          <p:cNvSpPr>
            <a:spLocks noGrp="1"/>
          </p:cNvSpPr>
          <p:nvPr>
            <p:ph idx="1"/>
          </p:nvPr>
        </p:nvSpPr>
        <p:spPr>
          <a:xfrm>
            <a:off x="682753" y="1489038"/>
            <a:ext cx="3638038" cy="783186"/>
          </a:xfrm>
        </p:spPr>
        <p:txBody>
          <a:bodyPr>
            <a:normAutofit/>
          </a:bodyPr>
          <a:lstStyle/>
          <a:p>
            <a:pPr marL="0" indent="0">
              <a:buNone/>
            </a:pPr>
            <a:r>
              <a:rPr lang="en-US" sz="1800">
                <a:solidFill>
                  <a:schemeClr val="accent1">
                    <a:lumMod val="50000"/>
                  </a:schemeClr>
                </a:solidFill>
                <a:latin typeface="+mn-lt"/>
                <a:cs typeface="Arial" panose="020B0604020202020204" pitchFamily="34" charset="0"/>
              </a:rPr>
              <a:t>COVID-19 is associated with a broad clinical spectrum of disease.</a:t>
            </a:r>
          </a:p>
        </p:txBody>
      </p:sp>
      <p:pic>
        <p:nvPicPr>
          <p:cNvPr id="13" name="Picture 12" descr="A close up of a flower&#10;&#10;Description automatically generated">
            <a:extLst>
              <a:ext uri="{FF2B5EF4-FFF2-40B4-BE49-F238E27FC236}">
                <a16:creationId xmlns:a16="http://schemas.microsoft.com/office/drawing/2014/main" id="{D617738E-BE29-4051-AA95-5090FDFFD70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4510" t="2534" r="18616"/>
          <a:stretch/>
        </p:blipFill>
        <p:spPr>
          <a:xfrm>
            <a:off x="10027050" y="3702205"/>
            <a:ext cx="2152503" cy="2074966"/>
          </a:xfrm>
          <a:prstGeom prst="rect">
            <a:avLst/>
          </a:prstGeom>
        </p:spPr>
      </p:pic>
      <p:sp>
        <p:nvSpPr>
          <p:cNvPr id="14" name="Rectangle 13">
            <a:extLst>
              <a:ext uri="{FF2B5EF4-FFF2-40B4-BE49-F238E27FC236}">
                <a16:creationId xmlns:a16="http://schemas.microsoft.com/office/drawing/2014/main" id="{23109A06-8F55-47A1-A319-E74D97C2EE5C}"/>
              </a:ext>
            </a:extLst>
          </p:cNvPr>
          <p:cNvSpPr/>
          <p:nvPr/>
        </p:nvSpPr>
        <p:spPr>
          <a:xfrm>
            <a:off x="682753" y="2443149"/>
            <a:ext cx="5413248" cy="1217478"/>
          </a:xfrm>
          <a:prstGeom prst="rect">
            <a:avLst/>
          </a:prstGeom>
          <a:solidFill>
            <a:srgbClr val="D3E2E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14220E6A-7AC5-49A4-87B0-E35E98FFE07E}"/>
              </a:ext>
            </a:extLst>
          </p:cNvPr>
          <p:cNvSpPr txBox="1">
            <a:spLocks/>
          </p:cNvSpPr>
          <p:nvPr/>
        </p:nvSpPr>
        <p:spPr>
          <a:xfrm>
            <a:off x="1024129" y="2617730"/>
            <a:ext cx="4629996" cy="1040728"/>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accent1">
                    <a:lumMod val="50000"/>
                  </a:schemeClr>
                </a:solidFill>
                <a:latin typeface="+mn-lt"/>
                <a:cs typeface="Arial" panose="020B0604020202020204" pitchFamily="34" charset="0"/>
              </a:rPr>
              <a:t>Most patients appear to have mild disease: common symptoms include fever, cough, sore throat, fatigue, myalgia.</a:t>
            </a:r>
          </a:p>
        </p:txBody>
      </p:sp>
      <p:sp>
        <p:nvSpPr>
          <p:cNvPr id="18" name="Rectangle 17">
            <a:extLst>
              <a:ext uri="{FF2B5EF4-FFF2-40B4-BE49-F238E27FC236}">
                <a16:creationId xmlns:a16="http://schemas.microsoft.com/office/drawing/2014/main" id="{F1CA732E-774B-4BAE-94AE-B2C3636FF9CF}"/>
              </a:ext>
            </a:extLst>
          </p:cNvPr>
          <p:cNvSpPr/>
          <p:nvPr/>
        </p:nvSpPr>
        <p:spPr>
          <a:xfrm>
            <a:off x="1067930" y="3835208"/>
            <a:ext cx="6505721" cy="959935"/>
          </a:xfrm>
          <a:prstGeom prst="rect">
            <a:avLst/>
          </a:prstGeom>
          <a:solidFill>
            <a:srgbClr val="D3E2E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2A5B7597-59C1-4C7D-B0E0-8E8CC1834004}"/>
              </a:ext>
            </a:extLst>
          </p:cNvPr>
          <p:cNvSpPr txBox="1">
            <a:spLocks/>
          </p:cNvSpPr>
          <p:nvPr/>
        </p:nvSpPr>
        <p:spPr>
          <a:xfrm>
            <a:off x="1409307" y="4011958"/>
            <a:ext cx="6096000" cy="783186"/>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accent1">
                    <a:lumMod val="50000"/>
                  </a:schemeClr>
                </a:solidFill>
                <a:latin typeface="+mn-lt"/>
                <a:cs typeface="Arial" panose="020B0604020202020204" pitchFamily="34" charset="0"/>
              </a:rPr>
              <a:t>It is estimated that 15% have severe disease, which includes severe pneumonia and sepsis; and 5% have critical illness.</a:t>
            </a:r>
          </a:p>
        </p:txBody>
      </p:sp>
      <p:sp>
        <p:nvSpPr>
          <p:cNvPr id="24" name="Rectangle 23">
            <a:extLst>
              <a:ext uri="{FF2B5EF4-FFF2-40B4-BE49-F238E27FC236}">
                <a16:creationId xmlns:a16="http://schemas.microsoft.com/office/drawing/2014/main" id="{895CEFA1-CADA-44C6-A837-1802EF5466BB}"/>
              </a:ext>
            </a:extLst>
          </p:cNvPr>
          <p:cNvSpPr/>
          <p:nvPr/>
        </p:nvSpPr>
        <p:spPr>
          <a:xfrm>
            <a:off x="1409306" y="4971893"/>
            <a:ext cx="7975854" cy="1228594"/>
          </a:xfrm>
          <a:prstGeom prst="rect">
            <a:avLst/>
          </a:prstGeom>
          <a:solidFill>
            <a:srgbClr val="D3E2E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2">
            <a:extLst>
              <a:ext uri="{FF2B5EF4-FFF2-40B4-BE49-F238E27FC236}">
                <a16:creationId xmlns:a16="http://schemas.microsoft.com/office/drawing/2014/main" id="{034DA8EC-4C84-4E3E-ACAD-9C7A33BA335F}"/>
              </a:ext>
            </a:extLst>
          </p:cNvPr>
          <p:cNvSpPr txBox="1">
            <a:spLocks/>
          </p:cNvSpPr>
          <p:nvPr/>
        </p:nvSpPr>
        <p:spPr>
          <a:xfrm>
            <a:off x="1750683" y="5148642"/>
            <a:ext cx="7011479" cy="1051845"/>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accent1">
                    <a:lumMod val="50000"/>
                  </a:schemeClr>
                </a:solidFill>
                <a:latin typeface="+mn-lt"/>
                <a:cs typeface="Arial" panose="020B0604020202020204" pitchFamily="34" charset="0"/>
              </a:rPr>
              <a:t>Of these, some patients progress to acute respiratory failure requiring mechanical ventilation.  Death has occurred in ~ 0.3-5% of cases, but an accurate estimate of mortality is still not available.</a:t>
            </a:r>
          </a:p>
        </p:txBody>
      </p:sp>
      <p:pic>
        <p:nvPicPr>
          <p:cNvPr id="6" name="Picture 5" descr="A picture containing drawing&#10;&#10;Description automatically generated">
            <a:extLst>
              <a:ext uri="{FF2B5EF4-FFF2-40B4-BE49-F238E27FC236}">
                <a16:creationId xmlns:a16="http://schemas.microsoft.com/office/drawing/2014/main" id="{5CEDA465-7019-4B45-892C-19142EF213A2}"/>
              </a:ext>
            </a:extLst>
          </p:cNvPr>
          <p:cNvPicPr>
            <a:picLocks noChangeAspect="1"/>
          </p:cNvPicPr>
          <p:nvPr/>
        </p:nvPicPr>
        <p:blipFill rotWithShape="1">
          <a:blip r:embed="rId5">
            <a:extLst>
              <a:ext uri="{28A0092B-C50C-407E-A947-70E740481C1C}">
                <a14:useLocalDpi xmlns:a14="http://schemas.microsoft.com/office/drawing/2010/main" val="0"/>
              </a:ext>
            </a:extLst>
          </a:blip>
          <a:srcRect l="3609" t="45847" r="20234"/>
          <a:stretch/>
        </p:blipFill>
        <p:spPr>
          <a:xfrm rot="5400000" flipV="1">
            <a:off x="4333562" y="1432262"/>
            <a:ext cx="1130859" cy="890916"/>
          </a:xfrm>
          <a:prstGeom prst="rect">
            <a:avLst/>
          </a:prstGeom>
        </p:spPr>
      </p:pic>
      <p:pic>
        <p:nvPicPr>
          <p:cNvPr id="27" name="Picture 26" descr="A picture containing drawing&#10;&#10;Description automatically generated">
            <a:extLst>
              <a:ext uri="{FF2B5EF4-FFF2-40B4-BE49-F238E27FC236}">
                <a16:creationId xmlns:a16="http://schemas.microsoft.com/office/drawing/2014/main" id="{1D6D6D87-9895-4B43-A564-1255067FC009}"/>
              </a:ext>
            </a:extLst>
          </p:cNvPr>
          <p:cNvPicPr>
            <a:picLocks noChangeAspect="1"/>
          </p:cNvPicPr>
          <p:nvPr/>
        </p:nvPicPr>
        <p:blipFill rotWithShape="1">
          <a:blip r:embed="rId5">
            <a:alphaModFix amt="70000"/>
            <a:extLst>
              <a:ext uri="{28A0092B-C50C-407E-A947-70E740481C1C}">
                <a14:useLocalDpi xmlns:a14="http://schemas.microsoft.com/office/drawing/2010/main" val="0"/>
              </a:ext>
            </a:extLst>
          </a:blip>
          <a:srcRect l="3609" t="45847" r="20234"/>
          <a:stretch/>
        </p:blipFill>
        <p:spPr>
          <a:xfrm rot="5400000" flipV="1">
            <a:off x="5976029" y="2828990"/>
            <a:ext cx="1130859" cy="890916"/>
          </a:xfrm>
          <a:prstGeom prst="rect">
            <a:avLst/>
          </a:prstGeom>
        </p:spPr>
      </p:pic>
      <p:pic>
        <p:nvPicPr>
          <p:cNvPr id="28" name="Picture 27" descr="A picture containing drawing&#10;&#10;Description automatically generated">
            <a:extLst>
              <a:ext uri="{FF2B5EF4-FFF2-40B4-BE49-F238E27FC236}">
                <a16:creationId xmlns:a16="http://schemas.microsoft.com/office/drawing/2014/main" id="{BCC48971-CBB1-4F4B-B4D4-876FEB4EC507}"/>
              </a:ext>
            </a:extLst>
          </p:cNvPr>
          <p:cNvPicPr>
            <a:picLocks noChangeAspect="1"/>
          </p:cNvPicPr>
          <p:nvPr/>
        </p:nvPicPr>
        <p:blipFill rotWithShape="1">
          <a:blip r:embed="rId5">
            <a:alphaModFix amt="50000"/>
            <a:extLst>
              <a:ext uri="{28A0092B-C50C-407E-A947-70E740481C1C}">
                <a14:useLocalDpi xmlns:a14="http://schemas.microsoft.com/office/drawing/2010/main" val="0"/>
              </a:ext>
            </a:extLst>
          </a:blip>
          <a:srcRect l="3609" t="45847" r="20234"/>
          <a:stretch/>
        </p:blipFill>
        <p:spPr>
          <a:xfrm rot="5400000" flipV="1">
            <a:off x="7464171" y="3888318"/>
            <a:ext cx="1130859" cy="890916"/>
          </a:xfrm>
          <a:prstGeom prst="rect">
            <a:avLst/>
          </a:prstGeom>
        </p:spPr>
      </p:pic>
      <p:pic>
        <p:nvPicPr>
          <p:cNvPr id="5" name="Picture 4">
            <a:extLst>
              <a:ext uri="{FF2B5EF4-FFF2-40B4-BE49-F238E27FC236}">
                <a16:creationId xmlns:a16="http://schemas.microsoft.com/office/drawing/2014/main" id="{58609A07-9758-E6F1-E50E-EC170F0802F5}"/>
              </a:ext>
            </a:extLst>
          </p:cNvPr>
          <p:cNvPicPr>
            <a:picLocks noChangeAspect="1"/>
          </p:cNvPicPr>
          <p:nvPr/>
        </p:nvPicPr>
        <p:blipFill>
          <a:blip r:embed="rId6"/>
          <a:stretch>
            <a:fillRect/>
          </a:stretch>
        </p:blipFill>
        <p:spPr>
          <a:xfrm>
            <a:off x="10217476" y="5876925"/>
            <a:ext cx="1771650" cy="981075"/>
          </a:xfrm>
          <a:prstGeom prst="rect">
            <a:avLst/>
          </a:prstGeom>
        </p:spPr>
      </p:pic>
    </p:spTree>
    <p:extLst>
      <p:ext uri="{BB962C8B-B14F-4D97-AF65-F5344CB8AC3E}">
        <p14:creationId xmlns:p14="http://schemas.microsoft.com/office/powerpoint/2010/main" val="4051637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56DFFE-80F3-4A27-AAB5-DFBC1A4A05E7}"/>
              </a:ext>
            </a:extLst>
          </p:cNvPr>
          <p:cNvSpPr/>
          <p:nvPr/>
        </p:nvSpPr>
        <p:spPr>
          <a:xfrm>
            <a:off x="1" y="2018926"/>
            <a:ext cx="7785099" cy="1835083"/>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6CDD67F-8E8D-4CA5-B8FC-A37DDDFFA598}"/>
              </a:ext>
            </a:extLst>
          </p:cNvPr>
          <p:cNvSpPr>
            <a:spLocks noGrp="1"/>
          </p:cNvSpPr>
          <p:nvPr>
            <p:ph idx="1"/>
          </p:nvPr>
        </p:nvSpPr>
        <p:spPr>
          <a:xfrm>
            <a:off x="1163294" y="2370352"/>
            <a:ext cx="4333154" cy="1484640"/>
          </a:xfrm>
        </p:spPr>
        <p:txBody>
          <a:bodyPr>
            <a:normAutofit/>
          </a:bodyPr>
          <a:lstStyle/>
          <a:p>
            <a:pPr marL="342900" indent="-342900">
              <a:buFont typeface="+mj-lt"/>
              <a:buAutoNum type="arabicPeriod"/>
            </a:pPr>
            <a:r>
              <a:rPr lang="en-US" b="0">
                <a:solidFill>
                  <a:schemeClr val="accent1">
                    <a:lumMod val="50000"/>
                  </a:schemeClr>
                </a:solidFill>
                <a:latin typeface="+mn-lt"/>
                <a:cs typeface="Arial" panose="020B0604020202020204" pitchFamily="34" charset="0"/>
              </a:rPr>
              <a:t>Are there other common conditions in your facility that have similar signs and symptoms to COVID-19? </a:t>
            </a:r>
          </a:p>
        </p:txBody>
      </p:sp>
      <p:sp>
        <p:nvSpPr>
          <p:cNvPr id="20" name="Title 1">
            <a:extLst>
              <a:ext uri="{FF2B5EF4-FFF2-40B4-BE49-F238E27FC236}">
                <a16:creationId xmlns:a16="http://schemas.microsoft.com/office/drawing/2014/main" id="{E9AB25F3-FD45-42E9-82B6-878A538B8A7B}"/>
              </a:ext>
            </a:extLst>
          </p:cNvPr>
          <p:cNvSpPr>
            <a:spLocks noGrp="1"/>
          </p:cNvSpPr>
          <p:nvPr>
            <p:ph type="title"/>
          </p:nvPr>
        </p:nvSpPr>
        <p:spPr>
          <a:xfrm>
            <a:off x="1090314" y="341376"/>
            <a:ext cx="11012424" cy="735050"/>
          </a:xfrm>
        </p:spPr>
        <p:txBody>
          <a:bodyPr>
            <a:normAutofit/>
          </a:bodyPr>
          <a:lstStyle/>
          <a:p>
            <a:r>
              <a:rPr lang="en-US">
                <a:latin typeface="+mn-lt"/>
                <a:cs typeface="Arial" panose="020B0604020202020204" pitchFamily="34" charset="0"/>
              </a:rPr>
              <a:t>Discussion</a:t>
            </a:r>
          </a:p>
        </p:txBody>
      </p:sp>
      <p:sp>
        <p:nvSpPr>
          <p:cNvPr id="22" name="Rectangle 21">
            <a:extLst>
              <a:ext uri="{FF2B5EF4-FFF2-40B4-BE49-F238E27FC236}">
                <a16:creationId xmlns:a16="http://schemas.microsoft.com/office/drawing/2014/main" id="{092AC97F-A301-4239-87FB-4F8068B06ED4}"/>
              </a:ext>
            </a:extLst>
          </p:cNvPr>
          <p:cNvSpPr/>
          <p:nvPr/>
        </p:nvSpPr>
        <p:spPr>
          <a:xfrm>
            <a:off x="-12698" y="3952346"/>
            <a:ext cx="7797798" cy="1835084"/>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picture containing light, drawing&#10;&#10;Description automatically generated">
            <a:extLst>
              <a:ext uri="{FF2B5EF4-FFF2-40B4-BE49-F238E27FC236}">
                <a16:creationId xmlns:a16="http://schemas.microsoft.com/office/drawing/2014/main" id="{F1741400-DF01-47DB-8AAD-4C61550D765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432" y="3960112"/>
            <a:ext cx="1076426" cy="1076426"/>
          </a:xfrm>
          <a:prstGeom prst="rect">
            <a:avLst/>
          </a:prstGeom>
        </p:spPr>
      </p:pic>
      <p:sp>
        <p:nvSpPr>
          <p:cNvPr id="24" name="Content Placeholder 2">
            <a:extLst>
              <a:ext uri="{FF2B5EF4-FFF2-40B4-BE49-F238E27FC236}">
                <a16:creationId xmlns:a16="http://schemas.microsoft.com/office/drawing/2014/main" id="{0DD534F3-4A00-4695-9FAF-CDFB17181394}"/>
              </a:ext>
            </a:extLst>
          </p:cNvPr>
          <p:cNvSpPr txBox="1">
            <a:spLocks/>
          </p:cNvSpPr>
          <p:nvPr/>
        </p:nvSpPr>
        <p:spPr>
          <a:xfrm>
            <a:off x="1163294" y="4290090"/>
            <a:ext cx="4222622" cy="1484640"/>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2"/>
            </a:pPr>
            <a:r>
              <a:rPr lang="en-US" b="0">
                <a:solidFill>
                  <a:schemeClr val="accent1">
                    <a:lumMod val="50000"/>
                  </a:schemeClr>
                </a:solidFill>
                <a:latin typeface="+mn-lt"/>
                <a:cs typeface="Arial" panose="020B0604020202020204" pitchFamily="34" charset="0"/>
              </a:rPr>
              <a:t>What can you do if you have a patient that exhibits numerous signs and symptoms with different common conditions?</a:t>
            </a:r>
          </a:p>
        </p:txBody>
      </p:sp>
      <p:pic>
        <p:nvPicPr>
          <p:cNvPr id="10" name="Picture 9" descr="A close up of a logo&#10;&#10;Description automatically generated">
            <a:extLst>
              <a:ext uri="{FF2B5EF4-FFF2-40B4-BE49-F238E27FC236}">
                <a16:creationId xmlns:a16="http://schemas.microsoft.com/office/drawing/2014/main" id="{F3C2ACEC-3E4A-457F-BC3F-7733FCDC39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3" y="0"/>
            <a:ext cx="1090314" cy="1090314"/>
          </a:xfrm>
          <a:prstGeom prst="rect">
            <a:avLst/>
          </a:prstGeom>
        </p:spPr>
      </p:pic>
      <p:pic>
        <p:nvPicPr>
          <p:cNvPr id="26" name="Picture 25" descr="A picture containing light, drawing&#10;&#10;Description automatically generated">
            <a:extLst>
              <a:ext uri="{FF2B5EF4-FFF2-40B4-BE49-F238E27FC236}">
                <a16:creationId xmlns:a16="http://schemas.microsoft.com/office/drawing/2014/main" id="{622E5570-97D3-4804-B36A-6B37074CDC7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432" y="2025504"/>
            <a:ext cx="1076426" cy="1076426"/>
          </a:xfrm>
          <a:prstGeom prst="rect">
            <a:avLst/>
          </a:prstGeom>
        </p:spPr>
      </p:pic>
      <p:sp>
        <p:nvSpPr>
          <p:cNvPr id="27" name="Content Placeholder 2">
            <a:extLst>
              <a:ext uri="{FF2B5EF4-FFF2-40B4-BE49-F238E27FC236}">
                <a16:creationId xmlns:a16="http://schemas.microsoft.com/office/drawing/2014/main" id="{A098C1C7-ECD1-4B58-8C77-8607A25CA880}"/>
              </a:ext>
            </a:extLst>
          </p:cNvPr>
          <p:cNvSpPr txBox="1">
            <a:spLocks/>
          </p:cNvSpPr>
          <p:nvPr/>
        </p:nvSpPr>
        <p:spPr>
          <a:xfrm>
            <a:off x="539434" y="1523240"/>
            <a:ext cx="4222622" cy="494493"/>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accent1">
                    <a:lumMod val="50000"/>
                  </a:schemeClr>
                </a:solidFill>
                <a:latin typeface="+mn-lt"/>
                <a:cs typeface="Arial" panose="020B0604020202020204" pitchFamily="34" charset="0"/>
              </a:rPr>
              <a:t>Discussion Question:</a:t>
            </a:r>
          </a:p>
        </p:txBody>
      </p:sp>
      <p:pic>
        <p:nvPicPr>
          <p:cNvPr id="2" name="Picture 1">
            <a:extLst>
              <a:ext uri="{FF2B5EF4-FFF2-40B4-BE49-F238E27FC236}">
                <a16:creationId xmlns:a16="http://schemas.microsoft.com/office/drawing/2014/main" id="{6603FB85-2784-3447-BAB2-3FF236DF45A5}"/>
              </a:ext>
            </a:extLst>
          </p:cNvPr>
          <p:cNvPicPr>
            <a:picLocks noChangeAspect="1"/>
          </p:cNvPicPr>
          <p:nvPr/>
        </p:nvPicPr>
        <p:blipFill>
          <a:blip r:embed="rId5"/>
          <a:stretch>
            <a:fillRect/>
          </a:stretch>
        </p:blipFill>
        <p:spPr>
          <a:xfrm>
            <a:off x="7989425" y="2370352"/>
            <a:ext cx="3938474" cy="2813196"/>
          </a:xfrm>
          <a:prstGeom prst="rect">
            <a:avLst/>
          </a:prstGeom>
        </p:spPr>
      </p:pic>
      <p:pic>
        <p:nvPicPr>
          <p:cNvPr id="7" name="Picture 6">
            <a:extLst>
              <a:ext uri="{FF2B5EF4-FFF2-40B4-BE49-F238E27FC236}">
                <a16:creationId xmlns:a16="http://schemas.microsoft.com/office/drawing/2014/main" id="{50DE6AD0-84B6-BC60-77D4-B1178A7E2ED9}"/>
              </a:ext>
            </a:extLst>
          </p:cNvPr>
          <p:cNvPicPr>
            <a:picLocks noChangeAspect="1"/>
          </p:cNvPicPr>
          <p:nvPr/>
        </p:nvPicPr>
        <p:blipFill>
          <a:blip r:embed="rId6"/>
          <a:stretch>
            <a:fillRect/>
          </a:stretch>
        </p:blipFill>
        <p:spPr>
          <a:xfrm>
            <a:off x="10420350" y="5802211"/>
            <a:ext cx="1771650" cy="981075"/>
          </a:xfrm>
          <a:prstGeom prst="rect">
            <a:avLst/>
          </a:prstGeom>
        </p:spPr>
      </p:pic>
    </p:spTree>
    <p:extLst>
      <p:ext uri="{BB962C8B-B14F-4D97-AF65-F5344CB8AC3E}">
        <p14:creationId xmlns:p14="http://schemas.microsoft.com/office/powerpoint/2010/main" val="1505124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56DFFE-80F3-4A27-AAB5-DFBC1A4A05E7}"/>
              </a:ext>
            </a:extLst>
          </p:cNvPr>
          <p:cNvSpPr/>
          <p:nvPr/>
        </p:nvSpPr>
        <p:spPr>
          <a:xfrm>
            <a:off x="1" y="2601079"/>
            <a:ext cx="6095997" cy="1492431"/>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07501C2C-0DF8-483A-A8DD-2D3DD1E24923}"/>
              </a:ext>
            </a:extLst>
          </p:cNvPr>
          <p:cNvSpPr txBox="1">
            <a:spLocks/>
          </p:cNvSpPr>
          <p:nvPr/>
        </p:nvSpPr>
        <p:spPr>
          <a:xfrm>
            <a:off x="1163293" y="2932539"/>
            <a:ext cx="4327454" cy="1160971"/>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0"/>
              <a:t>How will knowing the signs and symptoms of COVID-19 impact your work at your facility? </a:t>
            </a:r>
          </a:p>
        </p:txBody>
      </p:sp>
      <p:pic>
        <p:nvPicPr>
          <p:cNvPr id="13" name="Picture 12" descr="A picture containing light, drawing&#10;&#10;Description automatically generated">
            <a:extLst>
              <a:ext uri="{FF2B5EF4-FFF2-40B4-BE49-F238E27FC236}">
                <a16:creationId xmlns:a16="http://schemas.microsoft.com/office/drawing/2014/main" id="{9A76B3C1-0040-47E5-8B15-BD58241A59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432" y="2809081"/>
            <a:ext cx="1076426" cy="1076426"/>
          </a:xfrm>
          <a:prstGeom prst="rect">
            <a:avLst/>
          </a:prstGeom>
        </p:spPr>
      </p:pic>
      <p:sp>
        <p:nvSpPr>
          <p:cNvPr id="14" name="Rectangle 13">
            <a:extLst>
              <a:ext uri="{FF2B5EF4-FFF2-40B4-BE49-F238E27FC236}">
                <a16:creationId xmlns:a16="http://schemas.microsoft.com/office/drawing/2014/main" id="{206C9881-8B20-4E07-BA6E-03024E8CA692}"/>
              </a:ext>
            </a:extLst>
          </p:cNvPr>
          <p:cNvSpPr/>
          <p:nvPr/>
        </p:nvSpPr>
        <p:spPr>
          <a:xfrm>
            <a:off x="5843325" y="-11580"/>
            <a:ext cx="6500116" cy="6857999"/>
          </a:xfrm>
          <a:prstGeom prst="rect">
            <a:avLst/>
          </a:prstGeom>
          <a:solidFill>
            <a:schemeClr val="bg1"/>
          </a:solidFill>
          <a:ln>
            <a:noFill/>
          </a:ln>
          <a:effectLst>
            <a:outerShdw blurRad="165100" dist="381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he</a:t>
            </a:r>
          </a:p>
        </p:txBody>
      </p:sp>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p:txBody>
          <a:bodyPr>
            <a:normAutofit/>
          </a:bodyPr>
          <a:lstStyle/>
          <a:p>
            <a:r>
              <a:rPr lang="en-US">
                <a:latin typeface="+mn-lt"/>
                <a:cs typeface="Arial" panose="020B0604020202020204" pitchFamily="34" charset="0"/>
              </a:rPr>
              <a:t>Recognizing COVID-19</a:t>
            </a:r>
          </a:p>
        </p:txBody>
      </p:sp>
      <p:sp>
        <p:nvSpPr>
          <p:cNvPr id="3" name="Content Placeholder 2">
            <a:extLst>
              <a:ext uri="{FF2B5EF4-FFF2-40B4-BE49-F238E27FC236}">
                <a16:creationId xmlns:a16="http://schemas.microsoft.com/office/drawing/2014/main" id="{F6CDD67F-8E8D-4CA5-B8FC-A37DDDFFA598}"/>
              </a:ext>
            </a:extLst>
          </p:cNvPr>
          <p:cNvSpPr>
            <a:spLocks noGrp="1"/>
          </p:cNvSpPr>
          <p:nvPr>
            <p:ph idx="1"/>
          </p:nvPr>
        </p:nvSpPr>
        <p:spPr>
          <a:xfrm>
            <a:off x="341376" y="1429382"/>
            <a:ext cx="5149371" cy="1142779"/>
          </a:xfrm>
        </p:spPr>
        <p:txBody>
          <a:bodyPr>
            <a:normAutofit/>
          </a:bodyPr>
          <a:lstStyle/>
          <a:p>
            <a:pPr marL="0" indent="0">
              <a:buNone/>
            </a:pPr>
            <a:r>
              <a:rPr lang="en-US" sz="2400">
                <a:solidFill>
                  <a:schemeClr val="accent1">
                    <a:lumMod val="50000"/>
                  </a:schemeClr>
                </a:solidFill>
                <a:latin typeface="+mn-lt"/>
                <a:cs typeface="Arial" panose="020B0604020202020204" pitchFamily="34" charset="0"/>
              </a:rPr>
              <a:t>COVID-19 and other illnesses have similar symptoms and can be spread in similar ways. </a:t>
            </a:r>
          </a:p>
        </p:txBody>
      </p:sp>
      <p:sp>
        <p:nvSpPr>
          <p:cNvPr id="15" name="Content Placeholder 2">
            <a:extLst>
              <a:ext uri="{FF2B5EF4-FFF2-40B4-BE49-F238E27FC236}">
                <a16:creationId xmlns:a16="http://schemas.microsoft.com/office/drawing/2014/main" id="{45C8561E-7CBC-4DFA-B61C-0468A4C7C7A6}"/>
              </a:ext>
            </a:extLst>
          </p:cNvPr>
          <p:cNvSpPr txBox="1">
            <a:spLocks/>
          </p:cNvSpPr>
          <p:nvPr/>
        </p:nvSpPr>
        <p:spPr>
          <a:xfrm>
            <a:off x="5865295" y="335664"/>
            <a:ext cx="3379190" cy="715593"/>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latin typeface="+mn-lt"/>
                <a:cs typeface="Arial" panose="020B0604020202020204" pitchFamily="34" charset="0"/>
              </a:rPr>
              <a:t>COVID-19 COMPARED TO OTHER COMMON CONDITIONS</a:t>
            </a:r>
          </a:p>
        </p:txBody>
      </p:sp>
      <p:sp>
        <p:nvSpPr>
          <p:cNvPr id="4" name="TextBox 3">
            <a:extLst>
              <a:ext uri="{FF2B5EF4-FFF2-40B4-BE49-F238E27FC236}">
                <a16:creationId xmlns:a16="http://schemas.microsoft.com/office/drawing/2014/main" id="{BF547B95-9D6F-40F2-9435-14E8D9A121A0}"/>
              </a:ext>
            </a:extLst>
          </p:cNvPr>
          <p:cNvSpPr txBox="1"/>
          <p:nvPr/>
        </p:nvSpPr>
        <p:spPr>
          <a:xfrm>
            <a:off x="6025415" y="1464005"/>
            <a:ext cx="5994548" cy="1200329"/>
          </a:xfrm>
          <a:prstGeom prst="rect">
            <a:avLst/>
          </a:prstGeom>
          <a:noFill/>
        </p:spPr>
        <p:txBody>
          <a:bodyPr wrap="square" rtlCol="0">
            <a:spAutoFit/>
          </a:bodyPr>
          <a:lstStyle/>
          <a:p>
            <a:r>
              <a:rPr lang="en-US">
                <a:solidFill>
                  <a:schemeClr val="accent1">
                    <a:lumMod val="50000"/>
                  </a:schemeClr>
                </a:solidFill>
              </a:rPr>
              <a:t>Although respiratory symptoms are most common, COVID-19</a:t>
            </a:r>
          </a:p>
          <a:p>
            <a:r>
              <a:rPr lang="en-US">
                <a:solidFill>
                  <a:schemeClr val="accent1">
                    <a:lumMod val="50000"/>
                  </a:schemeClr>
                </a:solidFill>
              </a:rPr>
              <a:t>symptoms can be confused with other respiratory viruses (influenza or the common cold), TB, bacterial pneumonia, or even seasonal allergies</a:t>
            </a:r>
          </a:p>
        </p:txBody>
      </p:sp>
      <p:sp>
        <p:nvSpPr>
          <p:cNvPr id="6" name="TextBox 5">
            <a:extLst>
              <a:ext uri="{FF2B5EF4-FFF2-40B4-BE49-F238E27FC236}">
                <a16:creationId xmlns:a16="http://schemas.microsoft.com/office/drawing/2014/main" id="{D8F08358-7324-4BAD-90BC-199F2AA7DC26}"/>
              </a:ext>
            </a:extLst>
          </p:cNvPr>
          <p:cNvSpPr txBox="1"/>
          <p:nvPr/>
        </p:nvSpPr>
        <p:spPr>
          <a:xfrm>
            <a:off x="6025415" y="2840459"/>
            <a:ext cx="5865828" cy="1200329"/>
          </a:xfrm>
          <a:prstGeom prst="rect">
            <a:avLst/>
          </a:prstGeom>
          <a:noFill/>
        </p:spPr>
        <p:txBody>
          <a:bodyPr wrap="square" rtlCol="0">
            <a:spAutoFit/>
          </a:bodyPr>
          <a:lstStyle/>
          <a:p>
            <a:r>
              <a:rPr lang="en-US">
                <a:solidFill>
                  <a:schemeClr val="accent1">
                    <a:lumMod val="50000"/>
                  </a:schemeClr>
                </a:solidFill>
              </a:rPr>
              <a:t>When COVID-19 patients present with fever and systemic symptoms in the absence of cough, the diagnosis can easily be confused with other  infections such as malaria, dengue, or typhoid</a:t>
            </a:r>
          </a:p>
        </p:txBody>
      </p:sp>
      <p:sp>
        <p:nvSpPr>
          <p:cNvPr id="7" name="TextBox 6">
            <a:extLst>
              <a:ext uri="{FF2B5EF4-FFF2-40B4-BE49-F238E27FC236}">
                <a16:creationId xmlns:a16="http://schemas.microsoft.com/office/drawing/2014/main" id="{570DE41B-5F7C-442D-A3BE-A1901D4694E7}"/>
              </a:ext>
            </a:extLst>
          </p:cNvPr>
          <p:cNvSpPr txBox="1"/>
          <p:nvPr/>
        </p:nvSpPr>
        <p:spPr>
          <a:xfrm>
            <a:off x="6025415" y="4320045"/>
            <a:ext cx="5994548" cy="923330"/>
          </a:xfrm>
          <a:prstGeom prst="rect">
            <a:avLst/>
          </a:prstGeom>
          <a:noFill/>
        </p:spPr>
        <p:txBody>
          <a:bodyPr wrap="square" rtlCol="0">
            <a:spAutoFit/>
          </a:bodyPr>
          <a:lstStyle/>
          <a:p>
            <a:r>
              <a:rPr lang="en-US">
                <a:solidFill>
                  <a:schemeClr val="accent1">
                    <a:lumMod val="50000"/>
                  </a:schemeClr>
                </a:solidFill>
              </a:rPr>
              <a:t>Some patients with COVID-19 may have gastrointestinal</a:t>
            </a:r>
          </a:p>
          <a:p>
            <a:r>
              <a:rPr lang="en-US">
                <a:solidFill>
                  <a:schemeClr val="accent1">
                    <a:lumMod val="50000"/>
                  </a:schemeClr>
                </a:solidFill>
              </a:rPr>
              <a:t>symptoms that mimic appendicitis or infectious gastroenteritis but such presentations are relatively infrequent</a:t>
            </a:r>
          </a:p>
        </p:txBody>
      </p:sp>
      <p:pic>
        <p:nvPicPr>
          <p:cNvPr id="8" name="Picture 7">
            <a:extLst>
              <a:ext uri="{FF2B5EF4-FFF2-40B4-BE49-F238E27FC236}">
                <a16:creationId xmlns:a16="http://schemas.microsoft.com/office/drawing/2014/main" id="{8A97F467-3486-9D4C-C051-56788C472C6F}"/>
              </a:ext>
            </a:extLst>
          </p:cNvPr>
          <p:cNvPicPr>
            <a:picLocks noChangeAspect="1"/>
          </p:cNvPicPr>
          <p:nvPr/>
        </p:nvPicPr>
        <p:blipFill>
          <a:blip r:embed="rId4"/>
          <a:stretch>
            <a:fillRect/>
          </a:stretch>
        </p:blipFill>
        <p:spPr>
          <a:xfrm>
            <a:off x="10571791" y="5865344"/>
            <a:ext cx="1771650" cy="981075"/>
          </a:xfrm>
          <a:prstGeom prst="rect">
            <a:avLst/>
          </a:prstGeom>
        </p:spPr>
      </p:pic>
    </p:spTree>
    <p:extLst>
      <p:ext uri="{BB962C8B-B14F-4D97-AF65-F5344CB8AC3E}">
        <p14:creationId xmlns:p14="http://schemas.microsoft.com/office/powerpoint/2010/main" val="2021852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a:xfrm>
            <a:off x="1249032" y="356455"/>
            <a:ext cx="9954973" cy="570920"/>
          </a:xfrm>
        </p:spPr>
        <p:txBody>
          <a:bodyPr>
            <a:normAutofit/>
          </a:bodyPr>
          <a:lstStyle/>
          <a:p>
            <a:r>
              <a:rPr lang="en-US" sz="2800" dirty="0">
                <a:latin typeface="+mn-lt"/>
              </a:rPr>
              <a:t>Case 1:  45 year-old nurse</a:t>
            </a:r>
          </a:p>
        </p:txBody>
      </p:sp>
      <p:sp>
        <p:nvSpPr>
          <p:cNvPr id="3" name="Content Placeholder 2">
            <a:extLst>
              <a:ext uri="{FF2B5EF4-FFF2-40B4-BE49-F238E27FC236}">
                <a16:creationId xmlns:a16="http://schemas.microsoft.com/office/drawing/2014/main" id="{F6CDD67F-8E8D-4CA5-B8FC-A37DDDFFA598}"/>
              </a:ext>
            </a:extLst>
          </p:cNvPr>
          <p:cNvSpPr>
            <a:spLocks noGrp="1"/>
          </p:cNvSpPr>
          <p:nvPr>
            <p:ph type="body" sz="half" idx="13"/>
          </p:nvPr>
        </p:nvSpPr>
        <p:spPr>
          <a:xfrm>
            <a:off x="1249032" y="961078"/>
            <a:ext cx="5227143" cy="5284548"/>
          </a:xfrm>
        </p:spPr>
        <p:txBody>
          <a:bodyPr vert="horz" lIns="91440" tIns="45720" rIns="91440" bIns="45720" rtlCol="0" anchor="t">
            <a:normAutofit fontScale="77500" lnSpcReduction="20000"/>
          </a:bodyPr>
          <a:lstStyle/>
          <a:p>
            <a:r>
              <a:rPr lang="en-US" sz="2400" dirty="0"/>
              <a:t>A 45 year-old</a:t>
            </a:r>
            <a:r>
              <a:rPr lang="en-US" sz="2400" b="0" dirty="0"/>
              <a:t> nurse who works on the COVID-19 isolation unit calls in sick and says she cannot report to work. She has a low-grade fever of 100.4°F (38.2°C), mild cough and sore throat.</a:t>
            </a:r>
          </a:p>
          <a:p>
            <a:r>
              <a:rPr lang="en-US" sz="2400" b="0" dirty="0"/>
              <a:t>Note that several coworkers have recently developed COVID-19.  </a:t>
            </a:r>
          </a:p>
          <a:p>
            <a:r>
              <a:rPr lang="en-US" sz="2400" b="0" dirty="0"/>
              <a:t>She denies any shortness of breath.</a:t>
            </a:r>
            <a:r>
              <a:rPr lang="en-US" sz="2400" dirty="0"/>
              <a:t> </a:t>
            </a:r>
            <a:r>
              <a:rPr lang="en-US" sz="2400" b="0" dirty="0"/>
              <a:t> Appetite is normal and she doesn’t feel particularly sick. She is healthy with no significant PMH and is not taking any medication.</a:t>
            </a:r>
          </a:p>
          <a:p>
            <a:r>
              <a:rPr lang="en-US" sz="2400" b="0" dirty="0"/>
              <a:t>She lives at home with her husband who is 52 years-old and has hypertension and her </a:t>
            </a:r>
            <a:r>
              <a:rPr lang="en-US" sz="2400" dirty="0"/>
              <a:t>72-year-old </a:t>
            </a:r>
            <a:r>
              <a:rPr lang="en-US" sz="2400" b="0" dirty="0"/>
              <a:t>mother-in-law. She has 4 children aged 10-18 years</a:t>
            </a:r>
            <a:r>
              <a:rPr lang="en-US" sz="2400" dirty="0"/>
              <a:t> </a:t>
            </a:r>
            <a:r>
              <a:rPr lang="en-US" sz="2400" b="0" dirty="0"/>
              <a:t> living at home.</a:t>
            </a:r>
          </a:p>
        </p:txBody>
      </p:sp>
      <p:pic>
        <p:nvPicPr>
          <p:cNvPr id="10" name="Picture 9" descr="A picture containing light&#10;&#10;Description automatically generated">
            <a:extLst>
              <a:ext uri="{FF2B5EF4-FFF2-40B4-BE49-F238E27FC236}">
                <a16:creationId xmlns:a16="http://schemas.microsoft.com/office/drawing/2014/main" id="{86125629-D04B-446C-9CA7-E7A5B2AD9D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4616" y="0"/>
            <a:ext cx="1076426" cy="1076426"/>
          </a:xfrm>
          <a:prstGeom prst="rect">
            <a:avLst/>
          </a:prstGeom>
        </p:spPr>
      </p:pic>
      <p:sp>
        <p:nvSpPr>
          <p:cNvPr id="12" name="Rectangle 11">
            <a:extLst>
              <a:ext uri="{FF2B5EF4-FFF2-40B4-BE49-F238E27FC236}">
                <a16:creationId xmlns:a16="http://schemas.microsoft.com/office/drawing/2014/main" id="{C64B935D-F06A-4F2F-B82A-04A93156B7F9}"/>
              </a:ext>
            </a:extLst>
          </p:cNvPr>
          <p:cNvSpPr/>
          <p:nvPr/>
        </p:nvSpPr>
        <p:spPr>
          <a:xfrm>
            <a:off x="6476175" y="1266839"/>
            <a:ext cx="5543549" cy="2718752"/>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0B1D7EA1-6E0C-4ED5-BA8F-B4AE4945B98D}"/>
              </a:ext>
            </a:extLst>
          </p:cNvPr>
          <p:cNvSpPr txBox="1">
            <a:spLocks/>
          </p:cNvSpPr>
          <p:nvPr/>
        </p:nvSpPr>
        <p:spPr>
          <a:xfrm>
            <a:off x="7311610" y="2390164"/>
            <a:ext cx="4777240" cy="2228794"/>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0"/>
              <a:t>Is she likely to have COVID-19?</a:t>
            </a:r>
          </a:p>
          <a:p>
            <a:pPr marL="0" indent="0">
              <a:buNone/>
            </a:pPr>
            <a:r>
              <a:rPr lang="en-US" sz="2400" b="0"/>
              <a:t>Should she be tested for COVID-19?</a:t>
            </a:r>
          </a:p>
        </p:txBody>
      </p:sp>
      <p:pic>
        <p:nvPicPr>
          <p:cNvPr id="14" name="Picture 13" descr="A picture containing light, drawing&#10;&#10;Description automatically generated">
            <a:extLst>
              <a:ext uri="{FF2B5EF4-FFF2-40B4-BE49-F238E27FC236}">
                <a16:creationId xmlns:a16="http://schemas.microsoft.com/office/drawing/2014/main" id="{A52D0250-A038-4A44-ACA9-04DBD652A9A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60882" y="1489037"/>
            <a:ext cx="1076426" cy="1076426"/>
          </a:xfrm>
          <a:prstGeom prst="rect">
            <a:avLst/>
          </a:prstGeom>
        </p:spPr>
      </p:pic>
    </p:spTree>
    <p:extLst>
      <p:ext uri="{BB962C8B-B14F-4D97-AF65-F5344CB8AC3E}">
        <p14:creationId xmlns:p14="http://schemas.microsoft.com/office/powerpoint/2010/main" val="1406102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6AEBAE-8B41-435E-B073-076AFCED3CB7}"/>
              </a:ext>
            </a:extLst>
          </p:cNvPr>
          <p:cNvSpPr/>
          <p:nvPr/>
        </p:nvSpPr>
        <p:spPr>
          <a:xfrm>
            <a:off x="0" y="0"/>
            <a:ext cx="12192000" cy="6858000"/>
          </a:xfrm>
          <a:prstGeom prst="rect">
            <a:avLst/>
          </a:prstGeom>
          <a:solidFill>
            <a:srgbClr val="0115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60BE9FD-5C5E-4833-B5C6-0F97985BE7D3}"/>
              </a:ext>
            </a:extLst>
          </p:cNvPr>
          <p:cNvSpPr>
            <a:spLocks noGrp="1"/>
          </p:cNvSpPr>
          <p:nvPr>
            <p:ph type="title"/>
          </p:nvPr>
        </p:nvSpPr>
        <p:spPr>
          <a:xfrm>
            <a:off x="1195956" y="255916"/>
            <a:ext cx="5240274" cy="1106424"/>
          </a:xfrm>
        </p:spPr>
        <p:txBody>
          <a:bodyPr/>
          <a:lstStyle/>
          <a:p>
            <a:r>
              <a:rPr lang="en-US">
                <a:solidFill>
                  <a:srgbClr val="C4D8E2"/>
                </a:solidFill>
                <a:latin typeface="+mn-lt"/>
                <a:cs typeface="Arial" panose="020B0604020202020204" pitchFamily="34" charset="0"/>
              </a:rPr>
              <a:t>By the end of this module, </a:t>
            </a:r>
            <a:br>
              <a:rPr lang="en-US">
                <a:solidFill>
                  <a:srgbClr val="C4D8E2"/>
                </a:solidFill>
                <a:latin typeface="+mn-lt"/>
                <a:cs typeface="Arial" panose="020B0604020202020204" pitchFamily="34" charset="0"/>
              </a:rPr>
            </a:br>
            <a:r>
              <a:rPr lang="en-US">
                <a:solidFill>
                  <a:srgbClr val="C4D8E2"/>
                </a:solidFill>
                <a:latin typeface="+mn-lt"/>
                <a:cs typeface="Arial" panose="020B0604020202020204" pitchFamily="34" charset="0"/>
              </a:rPr>
              <a:t>the learner should be able to: </a:t>
            </a:r>
          </a:p>
        </p:txBody>
      </p:sp>
      <p:sp>
        <p:nvSpPr>
          <p:cNvPr id="22" name="Content Placeholder 2">
            <a:extLst>
              <a:ext uri="{FF2B5EF4-FFF2-40B4-BE49-F238E27FC236}">
                <a16:creationId xmlns:a16="http://schemas.microsoft.com/office/drawing/2014/main" id="{E286A65F-1AE5-4522-83BF-0C1A23EDED00}"/>
              </a:ext>
            </a:extLst>
          </p:cNvPr>
          <p:cNvSpPr>
            <a:spLocks noGrp="1"/>
          </p:cNvSpPr>
          <p:nvPr>
            <p:ph idx="1"/>
          </p:nvPr>
        </p:nvSpPr>
        <p:spPr>
          <a:xfrm>
            <a:off x="401053" y="1438192"/>
            <a:ext cx="11104309" cy="4433219"/>
          </a:xfrm>
          <a:ln>
            <a:solidFill>
              <a:srgbClr val="022169"/>
            </a:solidFill>
          </a:ln>
        </p:spPr>
        <p:txBody>
          <a:bodyPr>
            <a:noAutofit/>
          </a:bodyPr>
          <a:lstStyle/>
          <a:p>
            <a:pPr marL="457200" indent="-457200">
              <a:lnSpc>
                <a:spcPct val="100000"/>
              </a:lnSpc>
              <a:buClr>
                <a:schemeClr val="bg1"/>
              </a:buClr>
              <a:buAutoNum type="arabicPeriod"/>
            </a:pPr>
            <a:r>
              <a:rPr lang="en-US" sz="2400" b="0">
                <a:solidFill>
                  <a:schemeClr val="bg1"/>
                </a:solidFill>
                <a:latin typeface="+mn-lt"/>
                <a:cs typeface="Arial" panose="020B0604020202020204" pitchFamily="34" charset="0"/>
              </a:rPr>
              <a:t>Understand what Coronaviruses are </a:t>
            </a:r>
          </a:p>
          <a:p>
            <a:pPr marL="457200" indent="-457200">
              <a:lnSpc>
                <a:spcPct val="100000"/>
              </a:lnSpc>
              <a:buClr>
                <a:schemeClr val="bg1"/>
              </a:buClr>
              <a:buAutoNum type="arabicPeriod"/>
            </a:pPr>
            <a:r>
              <a:rPr lang="en-US" sz="2400" b="0">
                <a:solidFill>
                  <a:schemeClr val="bg1"/>
                </a:solidFill>
                <a:latin typeface="+mn-lt"/>
                <a:cs typeface="Arial" panose="020B0604020202020204" pitchFamily="34" charset="0"/>
              </a:rPr>
              <a:t>Appreciate the global and local epidemiology of COVID-19, including the significance of viral variants</a:t>
            </a:r>
          </a:p>
          <a:p>
            <a:pPr marL="457200" indent="-457200">
              <a:lnSpc>
                <a:spcPct val="100000"/>
              </a:lnSpc>
              <a:buClr>
                <a:schemeClr val="bg1"/>
              </a:buClr>
              <a:buAutoNum type="arabicPeriod"/>
            </a:pPr>
            <a:r>
              <a:rPr lang="en-US" sz="2400" b="0">
                <a:solidFill>
                  <a:schemeClr val="bg1"/>
                </a:solidFill>
                <a:latin typeface="+mn-lt"/>
                <a:cs typeface="Arial" panose="020B0604020202020204" pitchFamily="34" charset="0"/>
              </a:rPr>
              <a:t>Identify symptoms and signs of COVID-19 disease</a:t>
            </a:r>
          </a:p>
          <a:p>
            <a:pPr marL="457200" indent="-457200">
              <a:lnSpc>
                <a:spcPct val="100000"/>
              </a:lnSpc>
              <a:buClr>
                <a:schemeClr val="bg1"/>
              </a:buClr>
              <a:buAutoNum type="arabicPeriod"/>
            </a:pPr>
            <a:r>
              <a:rPr lang="en-US" sz="2400" b="0">
                <a:solidFill>
                  <a:schemeClr val="bg1"/>
                </a:solidFill>
                <a:latin typeface="+mn-lt"/>
                <a:cs typeface="Arial" panose="020B0604020202020204" pitchFamily="34" charset="0"/>
              </a:rPr>
              <a:t>Understand the  criteria for confirmed, suspected or probable case of COVID-19</a:t>
            </a:r>
          </a:p>
          <a:p>
            <a:pPr marL="457200" indent="-457200">
              <a:lnSpc>
                <a:spcPct val="100000"/>
              </a:lnSpc>
              <a:buClr>
                <a:schemeClr val="bg1"/>
              </a:buClr>
              <a:buAutoNum type="arabicPeriod"/>
            </a:pPr>
            <a:r>
              <a:rPr lang="en-US" sz="2400" b="0">
                <a:solidFill>
                  <a:schemeClr val="bg1"/>
                </a:solidFill>
                <a:latin typeface="+mn-lt"/>
                <a:cs typeface="Arial" panose="020B0604020202020204" pitchFamily="34" charset="0"/>
              </a:rPr>
              <a:t>Consider other diagnoses that might be confused with COVID-19</a:t>
            </a:r>
          </a:p>
          <a:p>
            <a:pPr marL="457200" indent="-457200">
              <a:lnSpc>
                <a:spcPct val="100000"/>
              </a:lnSpc>
              <a:buClr>
                <a:schemeClr val="bg1"/>
              </a:buClr>
              <a:buAutoNum type="arabicPeriod"/>
            </a:pPr>
            <a:r>
              <a:rPr lang="en-US" sz="2400" b="0">
                <a:solidFill>
                  <a:schemeClr val="bg1"/>
                </a:solidFill>
                <a:latin typeface="+mn-lt"/>
                <a:cs typeface="Arial" panose="020B0604020202020204" pitchFamily="34" charset="0"/>
              </a:rPr>
              <a:t>Describe national/facility criteria for COVID-19 testing (i.e. who should be tested)</a:t>
            </a:r>
          </a:p>
          <a:p>
            <a:pPr marL="457200" indent="-457200">
              <a:lnSpc>
                <a:spcPct val="100000"/>
              </a:lnSpc>
              <a:buClr>
                <a:schemeClr val="bg1"/>
              </a:buClr>
              <a:buAutoNum type="arabicPeriod"/>
            </a:pPr>
            <a:r>
              <a:rPr lang="en-US" sz="2400" b="0">
                <a:solidFill>
                  <a:schemeClr val="bg1"/>
                </a:solidFill>
                <a:latin typeface="+mn-lt"/>
                <a:cs typeface="Arial" panose="020B0604020202020204" pitchFamily="34" charset="0"/>
              </a:rPr>
              <a:t>Describe the steps of the COVID-19 testing procedure </a:t>
            </a:r>
          </a:p>
          <a:p>
            <a:pPr marL="457200" indent="-457200">
              <a:lnSpc>
                <a:spcPct val="100000"/>
              </a:lnSpc>
              <a:buClr>
                <a:schemeClr val="bg1"/>
              </a:buClr>
              <a:buAutoNum type="arabicPeriod"/>
            </a:pPr>
            <a:r>
              <a:rPr lang="en-US" sz="2400" b="0">
                <a:solidFill>
                  <a:schemeClr val="bg1"/>
                </a:solidFill>
                <a:latin typeface="+mn-lt"/>
                <a:cs typeface="Arial" panose="020B0604020202020204" pitchFamily="34" charset="0"/>
              </a:rPr>
              <a:t>List the personal protective equipment required for administering a COVID-19 test</a:t>
            </a:r>
          </a:p>
        </p:txBody>
      </p:sp>
      <p:pic>
        <p:nvPicPr>
          <p:cNvPr id="3" name="Picture 2" descr="A close up of a logo&#10;&#10;Description automatically generated">
            <a:extLst>
              <a:ext uri="{FF2B5EF4-FFF2-40B4-BE49-F238E27FC236}">
                <a16:creationId xmlns:a16="http://schemas.microsoft.com/office/drawing/2014/main" id="{B343FEE3-16AD-47E7-891E-CD7A5BD0C8B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3691"/>
            <a:ext cx="1284262" cy="1284262"/>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33FBEF08-48EA-4B86-9CA8-BE41923B65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2848" y="6029032"/>
            <a:ext cx="1263001" cy="726907"/>
          </a:xfrm>
          <a:prstGeom prst="rect">
            <a:avLst/>
          </a:prstGeom>
        </p:spPr>
      </p:pic>
    </p:spTree>
    <p:extLst>
      <p:ext uri="{BB962C8B-B14F-4D97-AF65-F5344CB8AC3E}">
        <p14:creationId xmlns:p14="http://schemas.microsoft.com/office/powerpoint/2010/main" val="763217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CC961B-2865-41A2-A609-60F37EE26AF4}"/>
              </a:ext>
            </a:extLst>
          </p:cNvPr>
          <p:cNvSpPr>
            <a:spLocks noGrp="1"/>
          </p:cNvSpPr>
          <p:nvPr>
            <p:ph type="title"/>
          </p:nvPr>
        </p:nvSpPr>
        <p:spPr>
          <a:xfrm>
            <a:off x="123771" y="199436"/>
            <a:ext cx="8287720" cy="735050"/>
          </a:xfrm>
        </p:spPr>
        <p:txBody>
          <a:bodyPr>
            <a:normAutofit fontScale="90000"/>
          </a:bodyPr>
          <a:lstStyle/>
          <a:p>
            <a:r>
              <a:rPr lang="en-US" dirty="0"/>
              <a:t>WHO Definition of a Suspected Case of SARS-CoV-2 Infection</a:t>
            </a:r>
          </a:p>
        </p:txBody>
      </p:sp>
      <p:sp>
        <p:nvSpPr>
          <p:cNvPr id="19" name="Rectangle 18">
            <a:extLst>
              <a:ext uri="{FF2B5EF4-FFF2-40B4-BE49-F238E27FC236}">
                <a16:creationId xmlns:a16="http://schemas.microsoft.com/office/drawing/2014/main" id="{EFD7936B-F6FA-4BFB-A581-A7DE4AF103C3}"/>
              </a:ext>
            </a:extLst>
          </p:cNvPr>
          <p:cNvSpPr/>
          <p:nvPr/>
        </p:nvSpPr>
        <p:spPr>
          <a:xfrm>
            <a:off x="20673" y="1517085"/>
            <a:ext cx="9105243" cy="2005079"/>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9CC5E9EC-3F31-44BE-B769-EE0E805FC909}"/>
              </a:ext>
            </a:extLst>
          </p:cNvPr>
          <p:cNvSpPr>
            <a:spLocks noGrp="1"/>
          </p:cNvSpPr>
          <p:nvPr>
            <p:ph idx="1"/>
          </p:nvPr>
        </p:nvSpPr>
        <p:spPr>
          <a:xfrm>
            <a:off x="281192" y="1645359"/>
            <a:ext cx="8497824" cy="1595171"/>
          </a:xfrm>
        </p:spPr>
        <p:txBody>
          <a:bodyPr>
            <a:noAutofit/>
          </a:bodyPr>
          <a:lstStyle/>
          <a:p>
            <a:pPr marL="457200" indent="-457200">
              <a:buFont typeface="+mj-lt"/>
              <a:buAutoNum type="alphaUcPeriod"/>
            </a:pPr>
            <a:r>
              <a:rPr lang="en-US" sz="2400" dirty="0"/>
              <a:t>A patient with acute respiratory illness (fever AND cough) OR 3 or more symptoms (fever, cough, weakness/fatigue, headache, myalgias, sore throat, coryza, dyspnea, nausea/diarrhea/anorexia) OR a  contact of a probable or confirmed COVID-19 case or cluster</a:t>
            </a:r>
          </a:p>
        </p:txBody>
      </p:sp>
      <p:sp>
        <p:nvSpPr>
          <p:cNvPr id="24" name="Rectangle 23">
            <a:extLst>
              <a:ext uri="{FF2B5EF4-FFF2-40B4-BE49-F238E27FC236}">
                <a16:creationId xmlns:a16="http://schemas.microsoft.com/office/drawing/2014/main" id="{4325EFAE-EA8D-4E49-BAF1-9742E62370BA}"/>
              </a:ext>
            </a:extLst>
          </p:cNvPr>
          <p:cNvSpPr/>
          <p:nvPr/>
        </p:nvSpPr>
        <p:spPr>
          <a:xfrm>
            <a:off x="78926" y="3838508"/>
            <a:ext cx="9046990" cy="1520093"/>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2">
            <a:extLst>
              <a:ext uri="{FF2B5EF4-FFF2-40B4-BE49-F238E27FC236}">
                <a16:creationId xmlns:a16="http://schemas.microsoft.com/office/drawing/2014/main" id="{32D6D7D7-4CCB-475F-A811-3D77380D158B}"/>
              </a:ext>
            </a:extLst>
          </p:cNvPr>
          <p:cNvSpPr txBox="1">
            <a:spLocks/>
          </p:cNvSpPr>
          <p:nvPr/>
        </p:nvSpPr>
        <p:spPr>
          <a:xfrm>
            <a:off x="324204" y="4205526"/>
            <a:ext cx="8497823" cy="1322717"/>
          </a:xfrm>
          <a:prstGeom prst="rect">
            <a:avLst/>
          </a:prstGeom>
        </p:spPr>
        <p:txBody>
          <a:bodyPr>
            <a:no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lphaUcPeriod" startAt="2"/>
            </a:pPr>
            <a:r>
              <a:rPr lang="en-US" sz="2400" dirty="0"/>
              <a:t>A patient with severe acute respiratory illness (SARI - fever &amp; cough) onset within the last 10 days who requires hospitalization</a:t>
            </a:r>
          </a:p>
        </p:txBody>
      </p:sp>
      <p:sp>
        <p:nvSpPr>
          <p:cNvPr id="26" name="Rectangle 25">
            <a:extLst>
              <a:ext uri="{FF2B5EF4-FFF2-40B4-BE49-F238E27FC236}">
                <a16:creationId xmlns:a16="http://schemas.microsoft.com/office/drawing/2014/main" id="{0203F3DF-4929-44D0-BE97-2E88F1030A9A}"/>
              </a:ext>
            </a:extLst>
          </p:cNvPr>
          <p:cNvSpPr/>
          <p:nvPr/>
        </p:nvSpPr>
        <p:spPr>
          <a:xfrm>
            <a:off x="78925" y="5629917"/>
            <a:ext cx="9026317" cy="1054144"/>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A24E8627-DE67-434D-8704-D6179371CF60}"/>
              </a:ext>
            </a:extLst>
          </p:cNvPr>
          <p:cNvSpPr txBox="1">
            <a:spLocks/>
          </p:cNvSpPr>
          <p:nvPr/>
        </p:nvSpPr>
        <p:spPr>
          <a:xfrm>
            <a:off x="220897" y="5672938"/>
            <a:ext cx="8616357" cy="1743238"/>
          </a:xfrm>
          <a:prstGeom prst="rect">
            <a:avLst/>
          </a:prstGeom>
        </p:spPr>
        <p:txBody>
          <a:bodyPr>
            <a:no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lphaUcPeriod" startAt="3"/>
            </a:pPr>
            <a:r>
              <a:rPr lang="en-US" sz="2400"/>
              <a:t>An asymptomatic person not meeting epidemiologic criteria but with a positive SARS-CoV-2 Antigen rapid diagnostic test</a:t>
            </a:r>
          </a:p>
        </p:txBody>
      </p:sp>
      <p:sp>
        <p:nvSpPr>
          <p:cNvPr id="17" name="Oval 16">
            <a:extLst>
              <a:ext uri="{FF2B5EF4-FFF2-40B4-BE49-F238E27FC236}">
                <a16:creationId xmlns:a16="http://schemas.microsoft.com/office/drawing/2014/main" id="{E79D0DE2-FD62-46D8-A1D1-2D3889362B3D}"/>
              </a:ext>
            </a:extLst>
          </p:cNvPr>
          <p:cNvSpPr/>
          <p:nvPr/>
        </p:nvSpPr>
        <p:spPr>
          <a:xfrm>
            <a:off x="8411491" y="3368803"/>
            <a:ext cx="735050" cy="735050"/>
          </a:xfrm>
          <a:prstGeom prst="ellipse">
            <a:avLst/>
          </a:prstGeom>
          <a:solidFill>
            <a:srgbClr val="F2F2F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rgbClr val="093552"/>
                </a:solidFill>
              </a:rPr>
              <a:t>or</a:t>
            </a:r>
          </a:p>
        </p:txBody>
      </p:sp>
      <p:sp>
        <p:nvSpPr>
          <p:cNvPr id="29" name="Oval 28">
            <a:extLst>
              <a:ext uri="{FF2B5EF4-FFF2-40B4-BE49-F238E27FC236}">
                <a16:creationId xmlns:a16="http://schemas.microsoft.com/office/drawing/2014/main" id="{D970C9EB-570A-4B61-9551-9A78F12B14C6}"/>
              </a:ext>
            </a:extLst>
          </p:cNvPr>
          <p:cNvSpPr/>
          <p:nvPr/>
        </p:nvSpPr>
        <p:spPr>
          <a:xfrm>
            <a:off x="8370192" y="5064509"/>
            <a:ext cx="735050" cy="735050"/>
          </a:xfrm>
          <a:prstGeom prst="ellipse">
            <a:avLst/>
          </a:prstGeom>
          <a:solidFill>
            <a:srgbClr val="F2F2F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rgbClr val="093552"/>
                </a:solidFill>
              </a:rPr>
              <a:t>or</a:t>
            </a:r>
          </a:p>
        </p:txBody>
      </p:sp>
      <p:pic>
        <p:nvPicPr>
          <p:cNvPr id="32" name="Picture 31" descr="A picture containing person, indoor, table, sitting&#10;&#10;Description automatically generated">
            <a:extLst>
              <a:ext uri="{FF2B5EF4-FFF2-40B4-BE49-F238E27FC236}">
                <a16:creationId xmlns:a16="http://schemas.microsoft.com/office/drawing/2014/main" id="{7255B406-6056-487F-8E72-6606874E3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7960" y="1726428"/>
            <a:ext cx="2612663" cy="1741775"/>
          </a:xfrm>
          <a:prstGeom prst="rect">
            <a:avLst/>
          </a:prstGeom>
        </p:spPr>
      </p:pic>
      <p:pic>
        <p:nvPicPr>
          <p:cNvPr id="34" name="Picture 33" descr="A person wearing a mask&#10;&#10;Description automatically generated">
            <a:extLst>
              <a:ext uri="{FF2B5EF4-FFF2-40B4-BE49-F238E27FC236}">
                <a16:creationId xmlns:a16="http://schemas.microsoft.com/office/drawing/2014/main" id="{76191837-0BA3-4301-A02A-F4BE6411F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5267" y="4683738"/>
            <a:ext cx="2632632" cy="1479539"/>
          </a:xfrm>
          <a:prstGeom prst="rect">
            <a:avLst/>
          </a:prstGeom>
        </p:spPr>
      </p:pic>
      <p:sp>
        <p:nvSpPr>
          <p:cNvPr id="3" name="TextBox 2">
            <a:extLst>
              <a:ext uri="{FF2B5EF4-FFF2-40B4-BE49-F238E27FC236}">
                <a16:creationId xmlns:a16="http://schemas.microsoft.com/office/drawing/2014/main" id="{D4B13606-4799-423B-B452-7FAC384A3691}"/>
              </a:ext>
            </a:extLst>
          </p:cNvPr>
          <p:cNvSpPr txBox="1"/>
          <p:nvPr/>
        </p:nvSpPr>
        <p:spPr>
          <a:xfrm>
            <a:off x="6960093" y="665627"/>
            <a:ext cx="4273414" cy="369332"/>
          </a:xfrm>
          <a:prstGeom prst="rect">
            <a:avLst/>
          </a:prstGeom>
          <a:noFill/>
        </p:spPr>
        <p:txBody>
          <a:bodyPr wrap="none" rtlCol="0">
            <a:spAutoFit/>
          </a:bodyPr>
          <a:lstStyle/>
          <a:p>
            <a:r>
              <a:rPr lang="en-US" dirty="0"/>
              <a:t>WHO COVID-19 Case Definitions, July 2022</a:t>
            </a:r>
          </a:p>
        </p:txBody>
      </p:sp>
      <p:pic>
        <p:nvPicPr>
          <p:cNvPr id="4" name="Picture 3">
            <a:extLst>
              <a:ext uri="{FF2B5EF4-FFF2-40B4-BE49-F238E27FC236}">
                <a16:creationId xmlns:a16="http://schemas.microsoft.com/office/drawing/2014/main" id="{01C972E4-E98E-601F-6354-E1BF40E3EB59}"/>
              </a:ext>
            </a:extLst>
          </p:cNvPr>
          <p:cNvPicPr>
            <a:picLocks noChangeAspect="1"/>
          </p:cNvPicPr>
          <p:nvPr/>
        </p:nvPicPr>
        <p:blipFill>
          <a:blip r:embed="rId5"/>
          <a:stretch>
            <a:fillRect/>
          </a:stretch>
        </p:blipFill>
        <p:spPr>
          <a:xfrm>
            <a:off x="10704351" y="6156990"/>
            <a:ext cx="1266751" cy="701480"/>
          </a:xfrm>
          <a:prstGeom prst="rect">
            <a:avLst/>
          </a:prstGeom>
        </p:spPr>
      </p:pic>
    </p:spTree>
    <p:extLst>
      <p:ext uri="{BB962C8B-B14F-4D97-AF65-F5344CB8AC3E}">
        <p14:creationId xmlns:p14="http://schemas.microsoft.com/office/powerpoint/2010/main" val="3676044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CC961B-2865-41A2-A609-60F37EE26AF4}"/>
              </a:ext>
            </a:extLst>
          </p:cNvPr>
          <p:cNvSpPr>
            <a:spLocks noGrp="1"/>
          </p:cNvSpPr>
          <p:nvPr>
            <p:ph type="title"/>
          </p:nvPr>
        </p:nvSpPr>
        <p:spPr>
          <a:xfrm>
            <a:off x="160239" y="202692"/>
            <a:ext cx="8181187" cy="735050"/>
          </a:xfrm>
        </p:spPr>
        <p:txBody>
          <a:bodyPr lIns="91440" tIns="45720" rIns="91440" bIns="45720" anchor="t">
            <a:normAutofit fontScale="90000"/>
          </a:bodyPr>
          <a:lstStyle/>
          <a:p>
            <a:r>
              <a:rPr lang="en-US">
                <a:latin typeface="Calibri"/>
                <a:cs typeface="Calibri"/>
              </a:rPr>
              <a:t>WHO Definition of a Probable Case of SARS-CoV-2 Infection</a:t>
            </a:r>
          </a:p>
        </p:txBody>
      </p:sp>
      <p:sp>
        <p:nvSpPr>
          <p:cNvPr id="19" name="Rectangle 18">
            <a:extLst>
              <a:ext uri="{FF2B5EF4-FFF2-40B4-BE49-F238E27FC236}">
                <a16:creationId xmlns:a16="http://schemas.microsoft.com/office/drawing/2014/main" id="{EFD7936B-F6FA-4BFB-A581-A7DE4AF103C3}"/>
              </a:ext>
            </a:extLst>
          </p:cNvPr>
          <p:cNvSpPr/>
          <p:nvPr/>
        </p:nvSpPr>
        <p:spPr>
          <a:xfrm>
            <a:off x="108765" y="1185383"/>
            <a:ext cx="5918671" cy="5614375"/>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
            <a:extLst>
              <a:ext uri="{FF2B5EF4-FFF2-40B4-BE49-F238E27FC236}">
                <a16:creationId xmlns:a16="http://schemas.microsoft.com/office/drawing/2014/main" id="{7EF2AED2-F1D1-46BE-8F2D-07797DAE9C86}"/>
              </a:ext>
            </a:extLst>
          </p:cNvPr>
          <p:cNvSpPr txBox="1">
            <a:spLocks/>
          </p:cNvSpPr>
          <p:nvPr/>
        </p:nvSpPr>
        <p:spPr>
          <a:xfrm>
            <a:off x="1558913" y="4490668"/>
            <a:ext cx="4227564" cy="479804"/>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u="sng">
              <a:solidFill>
                <a:schemeClr val="bg1"/>
              </a:solidFill>
            </a:endParaRPr>
          </a:p>
        </p:txBody>
      </p:sp>
      <p:sp>
        <p:nvSpPr>
          <p:cNvPr id="28" name="Content Placeholder 2">
            <a:extLst>
              <a:ext uri="{FF2B5EF4-FFF2-40B4-BE49-F238E27FC236}">
                <a16:creationId xmlns:a16="http://schemas.microsoft.com/office/drawing/2014/main" id="{ED385CB7-3672-4AA2-8FE1-17CBFE73291B}"/>
              </a:ext>
            </a:extLst>
          </p:cNvPr>
          <p:cNvSpPr txBox="1">
            <a:spLocks/>
          </p:cNvSpPr>
          <p:nvPr/>
        </p:nvSpPr>
        <p:spPr>
          <a:xfrm>
            <a:off x="1467021" y="4924670"/>
            <a:ext cx="4628978" cy="1294816"/>
          </a:xfrm>
          <a:prstGeom prst="rect">
            <a:avLst/>
          </a:prstGeom>
        </p:spPr>
        <p:txBody>
          <a:bodyPr>
            <a:no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0">
                <a:solidFill>
                  <a:schemeClr val="bg1"/>
                </a:solidFill>
              </a:rPr>
              <a:t>.</a:t>
            </a:r>
          </a:p>
        </p:txBody>
      </p:sp>
      <p:pic>
        <p:nvPicPr>
          <p:cNvPr id="8" name="Picture 7" descr="A close up of a logo&#10;&#10;Description automatically generated">
            <a:extLst>
              <a:ext uri="{FF2B5EF4-FFF2-40B4-BE49-F238E27FC236}">
                <a16:creationId xmlns:a16="http://schemas.microsoft.com/office/drawing/2014/main" id="{B32827C0-6ADD-4DEE-803D-1B37A87B9EB2}"/>
              </a:ext>
            </a:extLst>
          </p:cNvPr>
          <p:cNvPicPr>
            <a:picLocks noChangeAspect="1"/>
          </p:cNvPicPr>
          <p:nvPr/>
        </p:nvPicPr>
        <p:blipFill rotWithShape="1">
          <a:blip r:embed="rId3">
            <a:extLst>
              <a:ext uri="{28A0092B-C50C-407E-A947-70E740481C1C}">
                <a14:useLocalDpi xmlns:a14="http://schemas.microsoft.com/office/drawing/2010/main" val="0"/>
              </a:ext>
            </a:extLst>
          </a:blip>
          <a:srcRect l="9267" t="8493" r="15559" b="16334"/>
          <a:stretch/>
        </p:blipFill>
        <p:spPr>
          <a:xfrm>
            <a:off x="0" y="1385765"/>
            <a:ext cx="770676" cy="770675"/>
          </a:xfrm>
          <a:prstGeom prst="rect">
            <a:avLst/>
          </a:prstGeom>
        </p:spPr>
      </p:pic>
      <p:sp>
        <p:nvSpPr>
          <p:cNvPr id="9" name="Arrow: Down 8">
            <a:extLst>
              <a:ext uri="{FF2B5EF4-FFF2-40B4-BE49-F238E27FC236}">
                <a16:creationId xmlns:a16="http://schemas.microsoft.com/office/drawing/2014/main" id="{FFD4E92D-A75B-4E76-AAB5-4CD54B656229}"/>
              </a:ext>
            </a:extLst>
          </p:cNvPr>
          <p:cNvSpPr/>
          <p:nvPr/>
        </p:nvSpPr>
        <p:spPr>
          <a:xfrm>
            <a:off x="3312186" y="3029065"/>
            <a:ext cx="938647" cy="1351497"/>
          </a:xfrm>
          <a:prstGeom prst="downArrow">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9CC5E9EC-3F31-44BE-B769-EE0E805FC909}"/>
              </a:ext>
            </a:extLst>
          </p:cNvPr>
          <p:cNvSpPr>
            <a:spLocks noGrp="1"/>
          </p:cNvSpPr>
          <p:nvPr>
            <p:ph idx="1"/>
          </p:nvPr>
        </p:nvSpPr>
        <p:spPr>
          <a:xfrm>
            <a:off x="916140" y="1354775"/>
            <a:ext cx="4329083" cy="479804"/>
          </a:xfrm>
        </p:spPr>
        <p:txBody>
          <a:bodyPr>
            <a:normAutofit/>
          </a:bodyPr>
          <a:lstStyle/>
          <a:p>
            <a:pPr marL="0" indent="0">
              <a:buNone/>
            </a:pPr>
            <a:r>
              <a:rPr lang="en-US" sz="2400" u="sng"/>
              <a:t>PROBABLE CASE</a:t>
            </a:r>
          </a:p>
        </p:txBody>
      </p:sp>
      <p:sp>
        <p:nvSpPr>
          <p:cNvPr id="18" name="Content Placeholder 2">
            <a:extLst>
              <a:ext uri="{FF2B5EF4-FFF2-40B4-BE49-F238E27FC236}">
                <a16:creationId xmlns:a16="http://schemas.microsoft.com/office/drawing/2014/main" id="{442FEFD6-9F5A-4ABD-9DDC-7A1AED0D2B82}"/>
              </a:ext>
            </a:extLst>
          </p:cNvPr>
          <p:cNvSpPr txBox="1">
            <a:spLocks/>
          </p:cNvSpPr>
          <p:nvPr/>
        </p:nvSpPr>
        <p:spPr>
          <a:xfrm>
            <a:off x="812413" y="1771102"/>
            <a:ext cx="4999546" cy="510049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0" dirty="0"/>
              <a:t> </a:t>
            </a:r>
            <a:r>
              <a:rPr lang="en-US" sz="2200" dirty="0"/>
              <a:t>A.</a:t>
            </a:r>
            <a:r>
              <a:rPr lang="en-US" sz="2200" b="0" dirty="0"/>
              <a:t>  A patient who meets clinical criteria </a:t>
            </a:r>
            <a:r>
              <a:rPr lang="en-US" sz="2200" dirty="0"/>
              <a:t>AND</a:t>
            </a:r>
            <a:r>
              <a:rPr lang="en-US" sz="2200" b="0" dirty="0"/>
              <a:t> is a contact of a probable or confirmed case or linked to a COVID-19 cluster</a:t>
            </a:r>
          </a:p>
          <a:p>
            <a:pPr marL="0" indent="0">
              <a:buNone/>
            </a:pPr>
            <a:r>
              <a:rPr lang="en-US" sz="2200" dirty="0"/>
              <a:t>OR</a:t>
            </a:r>
          </a:p>
          <a:p>
            <a:pPr marL="0" indent="0">
              <a:buNone/>
            </a:pPr>
            <a:r>
              <a:rPr lang="en-US" sz="2200" dirty="0"/>
              <a:t>B</a:t>
            </a:r>
            <a:r>
              <a:rPr lang="en-US" sz="2200" b="0" dirty="0"/>
              <a:t>.  A death, not otherwise explained, in an adult with respiratory distress preceding death </a:t>
            </a:r>
            <a:r>
              <a:rPr lang="en-US" sz="2200" dirty="0"/>
              <a:t>AND</a:t>
            </a:r>
            <a:r>
              <a:rPr lang="en-US" sz="2200" b="0" dirty="0"/>
              <a:t> who was a contact of a probable or confirmed case or linked to a COVID-19 cluster</a:t>
            </a:r>
            <a:endParaRPr lang="en-US" sz="2400" b="0" dirty="0"/>
          </a:p>
        </p:txBody>
      </p:sp>
      <p:sp>
        <p:nvSpPr>
          <p:cNvPr id="2" name="TextBox 1">
            <a:extLst>
              <a:ext uri="{FF2B5EF4-FFF2-40B4-BE49-F238E27FC236}">
                <a16:creationId xmlns:a16="http://schemas.microsoft.com/office/drawing/2014/main" id="{78493C54-70FC-42BE-8CDF-F7B33590FB92}"/>
              </a:ext>
            </a:extLst>
          </p:cNvPr>
          <p:cNvSpPr txBox="1"/>
          <p:nvPr/>
        </p:nvSpPr>
        <p:spPr>
          <a:xfrm>
            <a:off x="7036999" y="615081"/>
            <a:ext cx="4273414" cy="369332"/>
          </a:xfrm>
          <a:prstGeom prst="rect">
            <a:avLst/>
          </a:prstGeom>
          <a:noFill/>
        </p:spPr>
        <p:txBody>
          <a:bodyPr wrap="none" rtlCol="0">
            <a:spAutoFit/>
          </a:bodyPr>
          <a:lstStyle/>
          <a:p>
            <a:r>
              <a:rPr lang="en-US" dirty="0"/>
              <a:t>WHO COVID-19 Case Definitions, July 2022</a:t>
            </a:r>
          </a:p>
        </p:txBody>
      </p:sp>
      <p:pic>
        <p:nvPicPr>
          <p:cNvPr id="1026" name="Picture 2" descr="man in white scrub suit lying on hospital bed">
            <a:extLst>
              <a:ext uri="{FF2B5EF4-FFF2-40B4-BE49-F238E27FC236}">
                <a16:creationId xmlns:a16="http://schemas.microsoft.com/office/drawing/2014/main" id="{FB0EDA74-1153-44F3-8A17-55A141DE1B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5975" y="1594676"/>
            <a:ext cx="5511654" cy="36762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C047E89-8F1C-4986-AA9E-2643FA8D7D9E}"/>
              </a:ext>
            </a:extLst>
          </p:cNvPr>
          <p:cNvSpPr txBox="1"/>
          <p:nvPr/>
        </p:nvSpPr>
        <p:spPr>
          <a:xfrm>
            <a:off x="6164566" y="6478006"/>
            <a:ext cx="2164375" cy="261610"/>
          </a:xfrm>
          <a:prstGeom prst="rect">
            <a:avLst/>
          </a:prstGeom>
          <a:noFill/>
        </p:spPr>
        <p:txBody>
          <a:bodyPr wrap="none" rtlCol="0">
            <a:spAutoFit/>
          </a:bodyPr>
          <a:lstStyle/>
          <a:p>
            <a:r>
              <a:rPr lang="en-US" sz="1100">
                <a:solidFill>
                  <a:schemeClr val="bg2">
                    <a:lumMod val="50000"/>
                  </a:schemeClr>
                </a:solidFill>
              </a:rPr>
              <a:t>Photo credit:  </a:t>
            </a:r>
            <a:r>
              <a:rPr lang="en-US" sz="1100" err="1">
                <a:solidFill>
                  <a:schemeClr val="bg2">
                    <a:lumMod val="50000"/>
                  </a:schemeClr>
                </a:solidFill>
              </a:rPr>
              <a:t>Majnun</a:t>
            </a:r>
            <a:r>
              <a:rPr lang="en-US" sz="1100">
                <a:solidFill>
                  <a:schemeClr val="bg2">
                    <a:lumMod val="50000"/>
                  </a:schemeClr>
                </a:solidFill>
              </a:rPr>
              <a:t> on </a:t>
            </a:r>
            <a:r>
              <a:rPr lang="en-US" sz="1100" err="1">
                <a:solidFill>
                  <a:schemeClr val="bg2">
                    <a:lumMod val="50000"/>
                  </a:schemeClr>
                </a:solidFill>
              </a:rPr>
              <a:t>Unsplash</a:t>
            </a:r>
            <a:endParaRPr lang="en-US" sz="1100">
              <a:solidFill>
                <a:schemeClr val="bg2">
                  <a:lumMod val="50000"/>
                </a:schemeClr>
              </a:solidFill>
            </a:endParaRPr>
          </a:p>
        </p:txBody>
      </p:sp>
      <p:pic>
        <p:nvPicPr>
          <p:cNvPr id="4" name="Picture 3">
            <a:extLst>
              <a:ext uri="{FF2B5EF4-FFF2-40B4-BE49-F238E27FC236}">
                <a16:creationId xmlns:a16="http://schemas.microsoft.com/office/drawing/2014/main" id="{950D4D07-3E57-D4E2-4B5D-CAF50B4AF2C7}"/>
              </a:ext>
            </a:extLst>
          </p:cNvPr>
          <p:cNvPicPr>
            <a:picLocks noChangeAspect="1"/>
          </p:cNvPicPr>
          <p:nvPr/>
        </p:nvPicPr>
        <p:blipFill>
          <a:blip r:embed="rId5"/>
          <a:stretch>
            <a:fillRect/>
          </a:stretch>
        </p:blipFill>
        <p:spPr>
          <a:xfrm>
            <a:off x="10420350" y="5876925"/>
            <a:ext cx="1771650" cy="981075"/>
          </a:xfrm>
          <a:prstGeom prst="rect">
            <a:avLst/>
          </a:prstGeom>
        </p:spPr>
      </p:pic>
    </p:spTree>
    <p:extLst>
      <p:ext uri="{BB962C8B-B14F-4D97-AF65-F5344CB8AC3E}">
        <p14:creationId xmlns:p14="http://schemas.microsoft.com/office/powerpoint/2010/main" val="109305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CC961B-2865-41A2-A609-60F37EE26AF4}"/>
              </a:ext>
            </a:extLst>
          </p:cNvPr>
          <p:cNvSpPr>
            <a:spLocks noGrp="1"/>
          </p:cNvSpPr>
          <p:nvPr>
            <p:ph type="title"/>
          </p:nvPr>
        </p:nvSpPr>
        <p:spPr>
          <a:xfrm>
            <a:off x="341376" y="341376"/>
            <a:ext cx="8374579" cy="743709"/>
          </a:xfrm>
        </p:spPr>
        <p:txBody>
          <a:bodyPr lIns="91440" tIns="45720" rIns="91440" bIns="45720" anchor="t">
            <a:normAutofit fontScale="90000"/>
          </a:bodyPr>
          <a:lstStyle/>
          <a:p>
            <a:r>
              <a:rPr lang="en-US">
                <a:latin typeface="Calibri"/>
                <a:cs typeface="Calibri"/>
              </a:rPr>
              <a:t>WHO Definitions of a Confirmed Case of SARS-CoV-2 Infection</a:t>
            </a:r>
            <a:endParaRPr lang="en-US"/>
          </a:p>
        </p:txBody>
      </p:sp>
      <p:sp>
        <p:nvSpPr>
          <p:cNvPr id="21" name="Rectangle 20">
            <a:extLst>
              <a:ext uri="{FF2B5EF4-FFF2-40B4-BE49-F238E27FC236}">
                <a16:creationId xmlns:a16="http://schemas.microsoft.com/office/drawing/2014/main" id="{7897C7AA-280B-4824-AFA4-5E4C969C1F1B}"/>
              </a:ext>
            </a:extLst>
          </p:cNvPr>
          <p:cNvSpPr/>
          <p:nvPr/>
        </p:nvSpPr>
        <p:spPr>
          <a:xfrm>
            <a:off x="0" y="1127521"/>
            <a:ext cx="6324446" cy="5668391"/>
          </a:xfrm>
          <a:prstGeom prst="rect">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
            <a:extLst>
              <a:ext uri="{FF2B5EF4-FFF2-40B4-BE49-F238E27FC236}">
                <a16:creationId xmlns:a16="http://schemas.microsoft.com/office/drawing/2014/main" id="{7EF2AED2-F1D1-46BE-8F2D-07797DAE9C86}"/>
              </a:ext>
            </a:extLst>
          </p:cNvPr>
          <p:cNvSpPr txBox="1">
            <a:spLocks/>
          </p:cNvSpPr>
          <p:nvPr/>
        </p:nvSpPr>
        <p:spPr>
          <a:xfrm>
            <a:off x="1267986" y="1693022"/>
            <a:ext cx="4227564" cy="479804"/>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u="sng">
                <a:solidFill>
                  <a:schemeClr val="bg1"/>
                </a:solidFill>
              </a:rPr>
              <a:t>CONFIRMED CASE</a:t>
            </a:r>
          </a:p>
        </p:txBody>
      </p:sp>
      <p:sp>
        <p:nvSpPr>
          <p:cNvPr id="28" name="Content Placeholder 2">
            <a:extLst>
              <a:ext uri="{FF2B5EF4-FFF2-40B4-BE49-F238E27FC236}">
                <a16:creationId xmlns:a16="http://schemas.microsoft.com/office/drawing/2014/main" id="{ED385CB7-3672-4AA2-8FE1-17CBFE73291B}"/>
              </a:ext>
            </a:extLst>
          </p:cNvPr>
          <p:cNvSpPr txBox="1">
            <a:spLocks/>
          </p:cNvSpPr>
          <p:nvPr/>
        </p:nvSpPr>
        <p:spPr>
          <a:xfrm>
            <a:off x="1012026" y="2093312"/>
            <a:ext cx="4628978" cy="1294816"/>
          </a:xfrm>
          <a:prstGeom prst="rect">
            <a:avLst/>
          </a:prstGeom>
        </p:spPr>
        <p:txBody>
          <a:bodyPr>
            <a:no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0" dirty="0">
                <a:solidFill>
                  <a:schemeClr val="bg1"/>
                </a:solidFill>
              </a:rPr>
              <a:t>A person with a positive NAAT for SARS-CoV-2 regardless of symptoms or epidemiological criteria</a:t>
            </a:r>
          </a:p>
          <a:p>
            <a:pPr marL="0" indent="0">
              <a:buNone/>
            </a:pPr>
            <a:r>
              <a:rPr lang="en-US" sz="2400" b="0" dirty="0">
                <a:solidFill>
                  <a:schemeClr val="bg1"/>
                </a:solidFill>
              </a:rPr>
              <a:t>OR</a:t>
            </a:r>
          </a:p>
          <a:p>
            <a:pPr marL="0" indent="0">
              <a:buNone/>
            </a:pPr>
            <a:r>
              <a:rPr lang="en-US" sz="2400" b="0" dirty="0">
                <a:solidFill>
                  <a:schemeClr val="bg1"/>
                </a:solidFill>
              </a:rPr>
              <a:t>A person who meets the criteria for being a suspect case (clinical and/or epidemiological criteria) and has a positive SARS-CoV-2 rapid antigen test</a:t>
            </a:r>
          </a:p>
        </p:txBody>
      </p:sp>
      <p:pic>
        <p:nvPicPr>
          <p:cNvPr id="5" name="Picture 4" descr="A picture containing clock&#10;&#10;Description automatically generated">
            <a:extLst>
              <a:ext uri="{FF2B5EF4-FFF2-40B4-BE49-F238E27FC236}">
                <a16:creationId xmlns:a16="http://schemas.microsoft.com/office/drawing/2014/main" id="{A0FF9681-3FCE-4DC8-8023-E1CD57198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050" y="2138852"/>
            <a:ext cx="522832" cy="522832"/>
          </a:xfrm>
          <a:prstGeom prst="rect">
            <a:avLst/>
          </a:prstGeom>
        </p:spPr>
      </p:pic>
      <p:sp>
        <p:nvSpPr>
          <p:cNvPr id="9" name="Arrow: Down 8">
            <a:extLst>
              <a:ext uri="{FF2B5EF4-FFF2-40B4-BE49-F238E27FC236}">
                <a16:creationId xmlns:a16="http://schemas.microsoft.com/office/drawing/2014/main" id="{FFD4E92D-A75B-4E76-AAB5-4CD54B656229}"/>
              </a:ext>
            </a:extLst>
          </p:cNvPr>
          <p:cNvSpPr/>
          <p:nvPr/>
        </p:nvSpPr>
        <p:spPr>
          <a:xfrm>
            <a:off x="2443121" y="750802"/>
            <a:ext cx="938647" cy="990281"/>
          </a:xfrm>
          <a:prstGeom prst="downArrow">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442FEFD6-9F5A-4ABD-9DDC-7A1AED0D2B82}"/>
              </a:ext>
            </a:extLst>
          </p:cNvPr>
          <p:cNvSpPr txBox="1">
            <a:spLocks/>
          </p:cNvSpPr>
          <p:nvPr/>
        </p:nvSpPr>
        <p:spPr>
          <a:xfrm>
            <a:off x="786932" y="1757502"/>
            <a:ext cx="4329082" cy="1351497"/>
          </a:xfrm>
          <a:prstGeom prst="rect">
            <a:avLst/>
          </a:prstGeom>
        </p:spPr>
        <p:txBody>
          <a:bodyPr>
            <a:no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0"/>
              <a:t>.</a:t>
            </a:r>
          </a:p>
        </p:txBody>
      </p:sp>
      <p:pic>
        <p:nvPicPr>
          <p:cNvPr id="31" name="Picture 30" descr="A person wearing a hat&#10;&#10;Description automatically generated">
            <a:extLst>
              <a:ext uri="{FF2B5EF4-FFF2-40B4-BE49-F238E27FC236}">
                <a16:creationId xmlns:a16="http://schemas.microsoft.com/office/drawing/2014/main" id="{A8CA5453-4AD1-4E35-91C2-9C4B520A1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0834" y="1741084"/>
            <a:ext cx="3622891" cy="2220634"/>
          </a:xfrm>
          <a:prstGeom prst="rect">
            <a:avLst/>
          </a:prstGeom>
        </p:spPr>
      </p:pic>
      <p:pic>
        <p:nvPicPr>
          <p:cNvPr id="11" name="Picture 10" descr="A person wearing a mask&#10;&#10;Description automatically generated">
            <a:extLst>
              <a:ext uri="{FF2B5EF4-FFF2-40B4-BE49-F238E27FC236}">
                <a16:creationId xmlns:a16="http://schemas.microsoft.com/office/drawing/2014/main" id="{A7CA1A09-6534-452A-A37E-20FC95BE61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6292" y="1473691"/>
            <a:ext cx="2961608" cy="4444243"/>
          </a:xfrm>
          <a:prstGeom prst="rect">
            <a:avLst/>
          </a:prstGeom>
        </p:spPr>
      </p:pic>
      <p:sp>
        <p:nvSpPr>
          <p:cNvPr id="2" name="TextBox 1">
            <a:extLst>
              <a:ext uri="{FF2B5EF4-FFF2-40B4-BE49-F238E27FC236}">
                <a16:creationId xmlns:a16="http://schemas.microsoft.com/office/drawing/2014/main" id="{78493C54-70FC-42BE-8CDF-F7B33590FB92}"/>
              </a:ext>
            </a:extLst>
          </p:cNvPr>
          <p:cNvSpPr txBox="1"/>
          <p:nvPr/>
        </p:nvSpPr>
        <p:spPr>
          <a:xfrm>
            <a:off x="7036999" y="708901"/>
            <a:ext cx="4273414" cy="369332"/>
          </a:xfrm>
          <a:prstGeom prst="rect">
            <a:avLst/>
          </a:prstGeom>
          <a:noFill/>
        </p:spPr>
        <p:txBody>
          <a:bodyPr wrap="none" rtlCol="0">
            <a:spAutoFit/>
          </a:bodyPr>
          <a:lstStyle/>
          <a:p>
            <a:r>
              <a:rPr lang="en-US" dirty="0"/>
              <a:t>WHO COVID-19 Case Definitions, July 2022</a:t>
            </a:r>
          </a:p>
        </p:txBody>
      </p:sp>
      <p:pic>
        <p:nvPicPr>
          <p:cNvPr id="20" name="Picture 19" descr="A picture containing clock&#10;&#10;Description automatically generated">
            <a:extLst>
              <a:ext uri="{FF2B5EF4-FFF2-40B4-BE49-F238E27FC236}">
                <a16:creationId xmlns:a16="http://schemas.microsoft.com/office/drawing/2014/main" id="{215F9390-9531-4698-AB10-62B641ECC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050" y="3975909"/>
            <a:ext cx="522832" cy="522832"/>
          </a:xfrm>
          <a:prstGeom prst="rect">
            <a:avLst/>
          </a:prstGeom>
        </p:spPr>
      </p:pic>
      <p:sp>
        <p:nvSpPr>
          <p:cNvPr id="7" name="TextBox 6">
            <a:extLst>
              <a:ext uri="{FF2B5EF4-FFF2-40B4-BE49-F238E27FC236}">
                <a16:creationId xmlns:a16="http://schemas.microsoft.com/office/drawing/2014/main" id="{C264F4FA-7226-4658-B344-D5F1F7F070DA}"/>
              </a:ext>
            </a:extLst>
          </p:cNvPr>
          <p:cNvSpPr txBox="1"/>
          <p:nvPr/>
        </p:nvSpPr>
        <p:spPr>
          <a:xfrm>
            <a:off x="425430" y="6132186"/>
            <a:ext cx="4505529" cy="646331"/>
          </a:xfrm>
          <a:prstGeom prst="rect">
            <a:avLst/>
          </a:prstGeom>
          <a:noFill/>
        </p:spPr>
        <p:txBody>
          <a:bodyPr wrap="none" rtlCol="0">
            <a:spAutoFit/>
          </a:bodyPr>
          <a:lstStyle/>
          <a:p>
            <a:pPr algn="ctr"/>
            <a:r>
              <a:rPr lang="en-US">
                <a:solidFill>
                  <a:schemeClr val="bg1"/>
                </a:solidFill>
              </a:rPr>
              <a:t>** Clinical and public health judgment should </a:t>
            </a:r>
          </a:p>
          <a:p>
            <a:pPr algn="ctr"/>
            <a:r>
              <a:rPr lang="en-US">
                <a:solidFill>
                  <a:schemeClr val="bg1"/>
                </a:solidFill>
              </a:rPr>
              <a:t>be used in applying these definitions</a:t>
            </a:r>
          </a:p>
        </p:txBody>
      </p:sp>
      <p:pic>
        <p:nvPicPr>
          <p:cNvPr id="4" name="Picture 3">
            <a:extLst>
              <a:ext uri="{FF2B5EF4-FFF2-40B4-BE49-F238E27FC236}">
                <a16:creationId xmlns:a16="http://schemas.microsoft.com/office/drawing/2014/main" id="{8099CC8C-B205-18FC-57E5-CB53917594B6}"/>
              </a:ext>
            </a:extLst>
          </p:cNvPr>
          <p:cNvPicPr>
            <a:picLocks noChangeAspect="1"/>
          </p:cNvPicPr>
          <p:nvPr/>
        </p:nvPicPr>
        <p:blipFill>
          <a:blip r:embed="rId6"/>
          <a:stretch>
            <a:fillRect/>
          </a:stretch>
        </p:blipFill>
        <p:spPr>
          <a:xfrm>
            <a:off x="10586905" y="6002015"/>
            <a:ext cx="1545759" cy="855985"/>
          </a:xfrm>
          <a:prstGeom prst="rect">
            <a:avLst/>
          </a:prstGeom>
        </p:spPr>
      </p:pic>
      <p:pic>
        <p:nvPicPr>
          <p:cNvPr id="1026" name="Picture 2">
            <a:extLst>
              <a:ext uri="{FF2B5EF4-FFF2-40B4-BE49-F238E27FC236}">
                <a16:creationId xmlns:a16="http://schemas.microsoft.com/office/drawing/2014/main" id="{A657FEB1-78D3-B42A-7688-F9FC6A676D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446" y="3971208"/>
            <a:ext cx="2641846" cy="194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397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a:xfrm>
            <a:off x="1076426" y="341376"/>
            <a:ext cx="11012424" cy="735050"/>
          </a:xfrm>
        </p:spPr>
        <p:txBody>
          <a:bodyPr>
            <a:normAutofit/>
          </a:bodyPr>
          <a:lstStyle/>
          <a:p>
            <a:r>
              <a:rPr lang="en-US" sz="3200" dirty="0">
                <a:latin typeface="+mn-lt"/>
                <a:cs typeface="Arial" panose="020B0604020202020204" pitchFamily="34" charset="0"/>
              </a:rPr>
              <a:t>Back to Case 1:  45 year-old nurse</a:t>
            </a:r>
          </a:p>
        </p:txBody>
      </p:sp>
      <p:sp>
        <p:nvSpPr>
          <p:cNvPr id="3" name="Content Placeholder 2">
            <a:extLst>
              <a:ext uri="{FF2B5EF4-FFF2-40B4-BE49-F238E27FC236}">
                <a16:creationId xmlns:a16="http://schemas.microsoft.com/office/drawing/2014/main" id="{F6CDD67F-8E8D-4CA5-B8FC-A37DDDFFA598}"/>
              </a:ext>
            </a:extLst>
          </p:cNvPr>
          <p:cNvSpPr>
            <a:spLocks noGrp="1"/>
          </p:cNvSpPr>
          <p:nvPr>
            <p:ph idx="1"/>
          </p:nvPr>
        </p:nvSpPr>
        <p:spPr>
          <a:xfrm>
            <a:off x="341377" y="1203531"/>
            <a:ext cx="5754623" cy="5027586"/>
          </a:xfrm>
        </p:spPr>
        <p:txBody>
          <a:bodyPr>
            <a:noAutofit/>
          </a:bodyPr>
          <a:lstStyle/>
          <a:p>
            <a:pPr marL="0" indent="0">
              <a:buNone/>
            </a:pPr>
            <a:r>
              <a:rPr lang="en-US" sz="2600" b="0" dirty="0"/>
              <a:t>A 45 year-old nurse who works on the COVID-19 isolation unit calls in sick and says she cannot report to work. She has a low-grade fever of 100.4°F (38.2°C), mild cough and sore throat.</a:t>
            </a:r>
          </a:p>
          <a:p>
            <a:pPr marL="0" indent="0">
              <a:buNone/>
            </a:pPr>
            <a:r>
              <a:rPr lang="en-US" sz="2600" b="0" dirty="0"/>
              <a:t>She denies any shortness of breath.  Her appetite is normal, and she doesn’t feel particularly sick. She is healthy with no PMHx of significance and is not taking any medication.</a:t>
            </a:r>
          </a:p>
          <a:p>
            <a:pPr marL="0" indent="0">
              <a:buNone/>
            </a:pPr>
            <a:r>
              <a:rPr lang="en-US" sz="2600" b="0" dirty="0"/>
              <a:t>She lives at home with her husband who is 52 year-old and has hypertension and her 72 year-old mother-in-law. She has 4 children aged 10-18 years living at home.</a:t>
            </a:r>
          </a:p>
        </p:txBody>
      </p:sp>
      <p:pic>
        <p:nvPicPr>
          <p:cNvPr id="10" name="Picture 9" descr="A picture containing light&#10;&#10;Description automatically generated">
            <a:extLst>
              <a:ext uri="{FF2B5EF4-FFF2-40B4-BE49-F238E27FC236}">
                <a16:creationId xmlns:a16="http://schemas.microsoft.com/office/drawing/2014/main" id="{86125629-D04B-446C-9CA7-E7A5B2AD9D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076426" cy="1076426"/>
          </a:xfrm>
          <a:prstGeom prst="rect">
            <a:avLst/>
          </a:prstGeom>
        </p:spPr>
      </p:pic>
      <p:sp>
        <p:nvSpPr>
          <p:cNvPr id="12" name="Rectangle 11">
            <a:extLst>
              <a:ext uri="{FF2B5EF4-FFF2-40B4-BE49-F238E27FC236}">
                <a16:creationId xmlns:a16="http://schemas.microsoft.com/office/drawing/2014/main" id="{C64B935D-F06A-4F2F-B82A-04A93156B7F9}"/>
              </a:ext>
            </a:extLst>
          </p:cNvPr>
          <p:cNvSpPr/>
          <p:nvPr/>
        </p:nvSpPr>
        <p:spPr>
          <a:xfrm>
            <a:off x="6660882" y="1422557"/>
            <a:ext cx="5543549" cy="2559088"/>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0B1D7EA1-6E0C-4ED5-BA8F-B4AE4945B98D}"/>
              </a:ext>
            </a:extLst>
          </p:cNvPr>
          <p:cNvSpPr txBox="1">
            <a:spLocks/>
          </p:cNvSpPr>
          <p:nvPr/>
        </p:nvSpPr>
        <p:spPr>
          <a:xfrm>
            <a:off x="7427191" y="2314603"/>
            <a:ext cx="4777240" cy="2228794"/>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0"/>
              <a:t>Is this nurse a suspected COVID-19 case?  A probable case?  A definite case? </a:t>
            </a:r>
          </a:p>
        </p:txBody>
      </p:sp>
      <p:pic>
        <p:nvPicPr>
          <p:cNvPr id="14" name="Picture 13" descr="A picture containing light, drawing&#10;&#10;Description automatically generated">
            <a:extLst>
              <a:ext uri="{FF2B5EF4-FFF2-40B4-BE49-F238E27FC236}">
                <a16:creationId xmlns:a16="http://schemas.microsoft.com/office/drawing/2014/main" id="{A52D0250-A038-4A44-ACA9-04DBD652A9A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60882" y="1489037"/>
            <a:ext cx="1076426" cy="1076426"/>
          </a:xfrm>
          <a:prstGeom prst="rect">
            <a:avLst/>
          </a:prstGeom>
        </p:spPr>
      </p:pic>
      <p:pic>
        <p:nvPicPr>
          <p:cNvPr id="5" name="Picture 4">
            <a:extLst>
              <a:ext uri="{FF2B5EF4-FFF2-40B4-BE49-F238E27FC236}">
                <a16:creationId xmlns:a16="http://schemas.microsoft.com/office/drawing/2014/main" id="{785ED8FA-4A3A-AE16-5789-5708A3AC9B35}"/>
              </a:ext>
            </a:extLst>
          </p:cNvPr>
          <p:cNvPicPr>
            <a:picLocks noChangeAspect="1"/>
          </p:cNvPicPr>
          <p:nvPr/>
        </p:nvPicPr>
        <p:blipFill>
          <a:blip r:embed="rId5"/>
          <a:stretch>
            <a:fillRect/>
          </a:stretch>
        </p:blipFill>
        <p:spPr>
          <a:xfrm>
            <a:off x="10420350" y="5740579"/>
            <a:ext cx="1771650" cy="981075"/>
          </a:xfrm>
          <a:prstGeom prst="rect">
            <a:avLst/>
          </a:prstGeom>
        </p:spPr>
      </p:pic>
    </p:spTree>
    <p:extLst>
      <p:ext uri="{BB962C8B-B14F-4D97-AF65-F5344CB8AC3E}">
        <p14:creationId xmlns:p14="http://schemas.microsoft.com/office/powerpoint/2010/main" val="4101953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7A2C2-CF83-480C-978C-FC5DFDAAFAAD}"/>
              </a:ext>
            </a:extLst>
          </p:cNvPr>
          <p:cNvSpPr>
            <a:spLocks noGrp="1"/>
          </p:cNvSpPr>
          <p:nvPr>
            <p:ph type="title"/>
          </p:nvPr>
        </p:nvSpPr>
        <p:spPr>
          <a:xfrm>
            <a:off x="854265" y="614366"/>
            <a:ext cx="10384258" cy="570920"/>
          </a:xfrm>
        </p:spPr>
        <p:txBody>
          <a:bodyPr>
            <a:normAutofit/>
          </a:bodyPr>
          <a:lstStyle/>
          <a:p>
            <a:r>
              <a:rPr lang="en-US" sz="2800">
                <a:latin typeface="+mn-lt"/>
                <a:cs typeface="Arial" panose="020B0604020202020204" pitchFamily="34" charset="0"/>
              </a:rPr>
              <a:t>Module 1 Outline</a:t>
            </a:r>
          </a:p>
        </p:txBody>
      </p:sp>
      <p:sp>
        <p:nvSpPr>
          <p:cNvPr id="30" name="Content Placeholder 2">
            <a:extLst>
              <a:ext uri="{FF2B5EF4-FFF2-40B4-BE49-F238E27FC236}">
                <a16:creationId xmlns:a16="http://schemas.microsoft.com/office/drawing/2014/main" id="{59D699A4-D8D6-40E1-A2C5-5F9E34E8D8E1}"/>
              </a:ext>
            </a:extLst>
          </p:cNvPr>
          <p:cNvSpPr>
            <a:spLocks noGrp="1"/>
          </p:cNvSpPr>
          <p:nvPr>
            <p:ph type="body" sz="half" idx="13"/>
          </p:nvPr>
        </p:nvSpPr>
        <p:spPr>
          <a:xfrm>
            <a:off x="854265" y="1185286"/>
            <a:ext cx="9919772" cy="4487427"/>
          </a:xfrm>
        </p:spPr>
        <p:txBody>
          <a:bodyPr vert="horz" lIns="91440" tIns="45720" rIns="91440" bIns="45720" rtlCol="0" anchor="t">
            <a:normAutofit/>
          </a:bodyPr>
          <a:lstStyle/>
          <a:p>
            <a:r>
              <a:rPr lang="en-US" sz="1800"/>
              <a:t>1) Learning Objectives</a:t>
            </a:r>
          </a:p>
          <a:p>
            <a:r>
              <a:rPr lang="en-US" sz="1800"/>
              <a:t>2)</a:t>
            </a:r>
            <a:r>
              <a:rPr lang="en-US" sz="1800" b="1"/>
              <a:t> </a:t>
            </a:r>
            <a:r>
              <a:rPr lang="en-US" sz="1800"/>
              <a:t>SARS-CoV-2 Epidemiology</a:t>
            </a:r>
          </a:p>
          <a:p>
            <a:r>
              <a:rPr lang="en-US" sz="1800"/>
              <a:t>3) Signs and Symptoms</a:t>
            </a:r>
          </a:p>
          <a:p>
            <a:r>
              <a:rPr lang="en-US" sz="1800"/>
              <a:t>4) </a:t>
            </a:r>
            <a:r>
              <a:rPr lang="en-US" sz="1800" b="1"/>
              <a:t>Testing</a:t>
            </a:r>
            <a:r>
              <a:rPr lang="en-US" sz="1800"/>
              <a:t> </a:t>
            </a:r>
          </a:p>
        </p:txBody>
      </p:sp>
      <p:pic>
        <p:nvPicPr>
          <p:cNvPr id="17" name="Picture 16" descr="A close up of a logo&#10;&#10;Description automatically generated">
            <a:extLst>
              <a:ext uri="{FF2B5EF4-FFF2-40B4-BE49-F238E27FC236}">
                <a16:creationId xmlns:a16="http://schemas.microsoft.com/office/drawing/2014/main" id="{26124128-7990-404D-AAFD-57238E85C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1493" y="1429257"/>
            <a:ext cx="1424475" cy="1424475"/>
          </a:xfrm>
          <a:prstGeom prst="rect">
            <a:avLst/>
          </a:prstGeom>
        </p:spPr>
      </p:pic>
      <p:pic>
        <p:nvPicPr>
          <p:cNvPr id="4" name="Picture 3" descr="A group of people around each other&#10;&#10;Description automatically generated">
            <a:extLst>
              <a:ext uri="{FF2B5EF4-FFF2-40B4-BE49-F238E27FC236}">
                <a16:creationId xmlns:a16="http://schemas.microsoft.com/office/drawing/2014/main" id="{185BFA41-CE76-E048-B003-5496E09A9B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4613" y="0"/>
            <a:ext cx="8517387" cy="5672713"/>
          </a:xfrm>
          <a:prstGeom prst="rect">
            <a:avLst/>
          </a:prstGeom>
        </p:spPr>
      </p:pic>
    </p:spTree>
    <p:extLst>
      <p:ext uri="{BB962C8B-B14F-4D97-AF65-F5344CB8AC3E}">
        <p14:creationId xmlns:p14="http://schemas.microsoft.com/office/powerpoint/2010/main" val="7061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DDDED8-77B5-4E6D-A8B5-DB28F87E374F}"/>
              </a:ext>
            </a:extLst>
          </p:cNvPr>
          <p:cNvSpPr/>
          <p:nvPr/>
        </p:nvSpPr>
        <p:spPr>
          <a:xfrm rot="2700000">
            <a:off x="3732725" y="2566730"/>
            <a:ext cx="2572652" cy="2572652"/>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a:xfrm>
            <a:off x="353285" y="244179"/>
            <a:ext cx="11012424" cy="735050"/>
          </a:xfrm>
        </p:spPr>
        <p:txBody>
          <a:bodyPr>
            <a:normAutofit fontScale="90000"/>
          </a:bodyPr>
          <a:lstStyle/>
          <a:p>
            <a:r>
              <a:rPr lang="en-US">
                <a:latin typeface="+mn-lt"/>
                <a:cs typeface="Arial" panose="020B0604020202020204" pitchFamily="34" charset="0"/>
              </a:rPr>
              <a:t>Testing may be considered for clinical evaluation of symptomatic patients, contract tracing, or disease surveillance </a:t>
            </a:r>
          </a:p>
        </p:txBody>
      </p:sp>
      <p:pic>
        <p:nvPicPr>
          <p:cNvPr id="28" name="Picture 27" descr="A person sitting in a room&#10;&#10;Description automatically generated">
            <a:extLst>
              <a:ext uri="{FF2B5EF4-FFF2-40B4-BE49-F238E27FC236}">
                <a16:creationId xmlns:a16="http://schemas.microsoft.com/office/drawing/2014/main" id="{72E1FB06-2692-49FD-958C-EEE80A381B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6" t="3640" r="27634" b="18783"/>
          <a:stretch/>
        </p:blipFill>
        <p:spPr>
          <a:xfrm>
            <a:off x="6417786" y="1805250"/>
            <a:ext cx="2935791" cy="1776928"/>
          </a:xfrm>
          <a:prstGeom prst="rect">
            <a:avLst/>
          </a:prstGeom>
          <a:ln w="38100">
            <a:solidFill>
              <a:schemeClr val="bg1"/>
            </a:solidFill>
          </a:ln>
        </p:spPr>
      </p:pic>
      <p:pic>
        <p:nvPicPr>
          <p:cNvPr id="30" name="Picture 29" descr="A person sitting on a table&#10;&#10;Description automatically generated">
            <a:extLst>
              <a:ext uri="{FF2B5EF4-FFF2-40B4-BE49-F238E27FC236}">
                <a16:creationId xmlns:a16="http://schemas.microsoft.com/office/drawing/2014/main" id="{47AC0426-1DB0-4FC5-9C17-FE5B6C52E0D6}"/>
              </a:ext>
            </a:extLst>
          </p:cNvPr>
          <p:cNvPicPr>
            <a:picLocks noChangeAspect="1"/>
          </p:cNvPicPr>
          <p:nvPr/>
        </p:nvPicPr>
        <p:blipFill rotWithShape="1">
          <a:blip r:embed="rId4">
            <a:extLst>
              <a:ext uri="{28A0092B-C50C-407E-A947-70E740481C1C}">
                <a14:useLocalDpi xmlns:a14="http://schemas.microsoft.com/office/drawing/2010/main" val="0"/>
              </a:ext>
            </a:extLst>
          </a:blip>
          <a:srcRect l="-1315" r="-2" b="8265"/>
          <a:stretch/>
        </p:blipFill>
        <p:spPr>
          <a:xfrm>
            <a:off x="6417786" y="4153773"/>
            <a:ext cx="2935791" cy="1772139"/>
          </a:xfrm>
          <a:prstGeom prst="rect">
            <a:avLst/>
          </a:prstGeom>
        </p:spPr>
      </p:pic>
      <p:pic>
        <p:nvPicPr>
          <p:cNvPr id="35" name="Picture 34" descr="A person wearing a costume&#10;&#10;Description automatically generated">
            <a:extLst>
              <a:ext uri="{FF2B5EF4-FFF2-40B4-BE49-F238E27FC236}">
                <a16:creationId xmlns:a16="http://schemas.microsoft.com/office/drawing/2014/main" id="{45B5378C-72EE-45FF-A83E-E6FEB9794402}"/>
              </a:ext>
            </a:extLst>
          </p:cNvPr>
          <p:cNvPicPr>
            <a:picLocks noChangeAspect="1"/>
          </p:cNvPicPr>
          <p:nvPr/>
        </p:nvPicPr>
        <p:blipFill rotWithShape="1">
          <a:blip r:embed="rId5">
            <a:extLst>
              <a:ext uri="{28A0092B-C50C-407E-A947-70E740481C1C}">
                <a14:useLocalDpi xmlns:a14="http://schemas.microsoft.com/office/drawing/2010/main" val="0"/>
              </a:ext>
            </a:extLst>
          </a:blip>
          <a:srcRect l="27444" t="9067" b="30896"/>
          <a:stretch/>
        </p:blipFill>
        <p:spPr>
          <a:xfrm>
            <a:off x="341376" y="4153772"/>
            <a:ext cx="3212630" cy="1772140"/>
          </a:xfrm>
          <a:prstGeom prst="rect">
            <a:avLst/>
          </a:prstGeom>
        </p:spPr>
      </p:pic>
      <p:pic>
        <p:nvPicPr>
          <p:cNvPr id="37" name="Picture 36" descr="A bedroom with a bed and desk in a room&#10;&#10;Description automatically generated">
            <a:extLst>
              <a:ext uri="{FF2B5EF4-FFF2-40B4-BE49-F238E27FC236}">
                <a16:creationId xmlns:a16="http://schemas.microsoft.com/office/drawing/2014/main" id="{B688EECB-7EBA-4538-9C24-3DC305D1FE64}"/>
              </a:ext>
            </a:extLst>
          </p:cNvPr>
          <p:cNvPicPr>
            <a:picLocks noChangeAspect="1"/>
          </p:cNvPicPr>
          <p:nvPr/>
        </p:nvPicPr>
        <p:blipFill rotWithShape="1">
          <a:blip r:embed="rId6">
            <a:extLst>
              <a:ext uri="{28A0092B-C50C-407E-A947-70E740481C1C}">
                <a14:useLocalDpi xmlns:a14="http://schemas.microsoft.com/office/drawing/2010/main" val="0"/>
              </a:ext>
            </a:extLst>
          </a:blip>
          <a:srcRect l="4839" t="4839"/>
          <a:stretch/>
        </p:blipFill>
        <p:spPr>
          <a:xfrm>
            <a:off x="341376" y="1792829"/>
            <a:ext cx="3212630" cy="1807987"/>
          </a:xfrm>
          <a:prstGeom prst="rect">
            <a:avLst/>
          </a:prstGeom>
        </p:spPr>
      </p:pic>
      <p:grpSp>
        <p:nvGrpSpPr>
          <p:cNvPr id="11" name="Group 10">
            <a:extLst>
              <a:ext uri="{FF2B5EF4-FFF2-40B4-BE49-F238E27FC236}">
                <a16:creationId xmlns:a16="http://schemas.microsoft.com/office/drawing/2014/main" id="{43C3C49C-FB35-4E22-9EC0-6E1EDBDBC7C6}"/>
              </a:ext>
            </a:extLst>
          </p:cNvPr>
          <p:cNvGrpSpPr/>
          <p:nvPr/>
        </p:nvGrpSpPr>
        <p:grpSpPr>
          <a:xfrm>
            <a:off x="2605301" y="1679929"/>
            <a:ext cx="4593670" cy="4321377"/>
            <a:chOff x="3400987" y="1493083"/>
            <a:chExt cx="4593670" cy="4321377"/>
          </a:xfrm>
        </p:grpSpPr>
        <p:sp>
          <p:nvSpPr>
            <p:cNvPr id="26" name="Oval 25">
              <a:extLst>
                <a:ext uri="{FF2B5EF4-FFF2-40B4-BE49-F238E27FC236}">
                  <a16:creationId xmlns:a16="http://schemas.microsoft.com/office/drawing/2014/main" id="{911022F0-F9C0-4042-97FD-E72A3B864925}"/>
                </a:ext>
              </a:extLst>
            </p:cNvPr>
            <p:cNvSpPr/>
            <p:nvPr/>
          </p:nvSpPr>
          <p:spPr>
            <a:xfrm>
              <a:off x="5947273" y="1493083"/>
              <a:ext cx="2047384" cy="2047384"/>
            </a:xfrm>
            <a:prstGeom prst="ellipse">
              <a:avLst/>
            </a:prstGeom>
            <a:solidFill>
              <a:srgbClr val="D3E2E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22C1132-E79A-4881-87DA-FEA239E69827}"/>
                </a:ext>
              </a:extLst>
            </p:cNvPr>
            <p:cNvSpPr/>
            <p:nvPr/>
          </p:nvSpPr>
          <p:spPr>
            <a:xfrm>
              <a:off x="3647165" y="1493083"/>
              <a:ext cx="2047384" cy="2047384"/>
            </a:xfrm>
            <a:prstGeom prst="ellipse">
              <a:avLst/>
            </a:prstGeom>
            <a:solidFill>
              <a:srgbClr val="D3E2E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122CCE1-C8C1-4D6B-BFDC-5D7330CF7E0C}"/>
                </a:ext>
              </a:extLst>
            </p:cNvPr>
            <p:cNvSpPr/>
            <p:nvPr/>
          </p:nvSpPr>
          <p:spPr>
            <a:xfrm>
              <a:off x="5947273" y="3767076"/>
              <a:ext cx="2047384" cy="2047384"/>
            </a:xfrm>
            <a:prstGeom prst="ellipse">
              <a:avLst/>
            </a:prstGeom>
            <a:solidFill>
              <a:srgbClr val="D3E2E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C4BA6653-0B58-4E03-915E-0C74EB1D4C1D}"/>
                </a:ext>
              </a:extLst>
            </p:cNvPr>
            <p:cNvSpPr txBox="1">
              <a:spLocks/>
            </p:cNvSpPr>
            <p:nvPr/>
          </p:nvSpPr>
          <p:spPr>
            <a:xfrm>
              <a:off x="3691162" y="2186305"/>
              <a:ext cx="1959389" cy="840758"/>
            </a:xfrm>
            <a:prstGeom prst="rect">
              <a:avLst/>
            </a:prstGeom>
          </p:spPr>
          <p:txBody>
            <a:bodyPr anchor="ct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t>Hospitalized Patients</a:t>
              </a:r>
            </a:p>
          </p:txBody>
        </p:sp>
        <p:sp>
          <p:nvSpPr>
            <p:cNvPr id="21" name="Oval 20">
              <a:extLst>
                <a:ext uri="{FF2B5EF4-FFF2-40B4-BE49-F238E27FC236}">
                  <a16:creationId xmlns:a16="http://schemas.microsoft.com/office/drawing/2014/main" id="{FA14B876-E75C-43CE-817A-EBB95C61038C}"/>
                </a:ext>
              </a:extLst>
            </p:cNvPr>
            <p:cNvSpPr/>
            <p:nvPr/>
          </p:nvSpPr>
          <p:spPr>
            <a:xfrm>
              <a:off x="3647165" y="3767076"/>
              <a:ext cx="2047384" cy="2047384"/>
            </a:xfrm>
            <a:prstGeom prst="ellipse">
              <a:avLst/>
            </a:prstGeom>
            <a:solidFill>
              <a:srgbClr val="D3E2E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
              <a:extLst>
                <a:ext uri="{FF2B5EF4-FFF2-40B4-BE49-F238E27FC236}">
                  <a16:creationId xmlns:a16="http://schemas.microsoft.com/office/drawing/2014/main" id="{D2A8EA15-C371-4CBD-8B26-E3B1FF4437C3}"/>
                </a:ext>
              </a:extLst>
            </p:cNvPr>
            <p:cNvSpPr txBox="1">
              <a:spLocks/>
            </p:cNvSpPr>
            <p:nvPr/>
          </p:nvSpPr>
          <p:spPr>
            <a:xfrm>
              <a:off x="3400987" y="4432618"/>
              <a:ext cx="2501763" cy="840758"/>
            </a:xfrm>
            <a:prstGeom prst="rect">
              <a:avLst/>
            </a:prstGeom>
            <a:ln w="57150">
              <a:noFill/>
            </a:ln>
          </p:spPr>
          <p:txBody>
            <a:bodyPr anchor="ctr">
              <a:normAutofit lnSpcReduction="10000"/>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t>Patients with Underlying Conditions</a:t>
              </a:r>
            </a:p>
          </p:txBody>
        </p:sp>
        <p:sp>
          <p:nvSpPr>
            <p:cNvPr id="18" name="Content Placeholder 2">
              <a:extLst>
                <a:ext uri="{FF2B5EF4-FFF2-40B4-BE49-F238E27FC236}">
                  <a16:creationId xmlns:a16="http://schemas.microsoft.com/office/drawing/2014/main" id="{3689CBDD-C22D-4BC5-A4E6-1AB74166453B}"/>
                </a:ext>
              </a:extLst>
            </p:cNvPr>
            <p:cNvSpPr txBox="1">
              <a:spLocks/>
            </p:cNvSpPr>
            <p:nvPr/>
          </p:nvSpPr>
          <p:spPr>
            <a:xfrm>
              <a:off x="5991271" y="2186305"/>
              <a:ext cx="1959389" cy="840758"/>
            </a:xfrm>
            <a:prstGeom prst="rect">
              <a:avLst/>
            </a:prstGeom>
          </p:spPr>
          <p:txBody>
            <a:bodyPr anchor="ct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t>Healthcare Workers</a:t>
              </a:r>
            </a:p>
          </p:txBody>
        </p:sp>
        <p:sp>
          <p:nvSpPr>
            <p:cNvPr id="24" name="Content Placeholder 2">
              <a:extLst>
                <a:ext uri="{FF2B5EF4-FFF2-40B4-BE49-F238E27FC236}">
                  <a16:creationId xmlns:a16="http://schemas.microsoft.com/office/drawing/2014/main" id="{F7EEEA66-71B6-4FB4-B696-DDB8806612A8}"/>
                </a:ext>
              </a:extLst>
            </p:cNvPr>
            <p:cNvSpPr txBox="1">
              <a:spLocks/>
            </p:cNvSpPr>
            <p:nvPr/>
          </p:nvSpPr>
          <p:spPr>
            <a:xfrm>
              <a:off x="6016279" y="4432618"/>
              <a:ext cx="1959389" cy="840758"/>
            </a:xfrm>
            <a:prstGeom prst="rect">
              <a:avLst/>
            </a:prstGeom>
            <a:ln w="57150">
              <a:noFill/>
            </a:ln>
          </p:spPr>
          <p:txBody>
            <a:bodyPr anchor="ctr">
              <a:normAutofit lnSpcReduction="10000"/>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t>Close Contact with Confirmed Case</a:t>
              </a:r>
            </a:p>
          </p:txBody>
        </p:sp>
      </p:grpSp>
      <p:sp>
        <p:nvSpPr>
          <p:cNvPr id="3" name="TextBox 2">
            <a:extLst>
              <a:ext uri="{FF2B5EF4-FFF2-40B4-BE49-F238E27FC236}">
                <a16:creationId xmlns:a16="http://schemas.microsoft.com/office/drawing/2014/main" id="{84EC0D02-824E-465C-B507-FC630EFF2BC1}"/>
              </a:ext>
            </a:extLst>
          </p:cNvPr>
          <p:cNvSpPr txBox="1"/>
          <p:nvPr/>
        </p:nvSpPr>
        <p:spPr>
          <a:xfrm>
            <a:off x="987566" y="1164425"/>
            <a:ext cx="6891117" cy="461665"/>
          </a:xfrm>
          <a:prstGeom prst="rect">
            <a:avLst/>
          </a:prstGeom>
          <a:noFill/>
        </p:spPr>
        <p:txBody>
          <a:bodyPr wrap="none" rtlCol="0">
            <a:spAutoFit/>
          </a:bodyPr>
          <a:lstStyle/>
          <a:p>
            <a:r>
              <a:rPr lang="en-US" sz="2400">
                <a:solidFill>
                  <a:schemeClr val="accent1">
                    <a:lumMod val="50000"/>
                  </a:schemeClr>
                </a:solidFill>
              </a:rPr>
              <a:t>Note: It is important  to adhere to national guidelines </a:t>
            </a:r>
          </a:p>
        </p:txBody>
      </p:sp>
      <p:pic>
        <p:nvPicPr>
          <p:cNvPr id="5" name="Picture 4">
            <a:extLst>
              <a:ext uri="{FF2B5EF4-FFF2-40B4-BE49-F238E27FC236}">
                <a16:creationId xmlns:a16="http://schemas.microsoft.com/office/drawing/2014/main" id="{08875CB4-B54C-D01E-EF02-C43596460A72}"/>
              </a:ext>
            </a:extLst>
          </p:cNvPr>
          <p:cNvPicPr>
            <a:picLocks noChangeAspect="1"/>
          </p:cNvPicPr>
          <p:nvPr/>
        </p:nvPicPr>
        <p:blipFill>
          <a:blip r:embed="rId7"/>
          <a:stretch>
            <a:fillRect/>
          </a:stretch>
        </p:blipFill>
        <p:spPr>
          <a:xfrm>
            <a:off x="10319071" y="5672196"/>
            <a:ext cx="1771650" cy="981075"/>
          </a:xfrm>
          <a:prstGeom prst="rect">
            <a:avLst/>
          </a:prstGeom>
        </p:spPr>
      </p:pic>
    </p:spTree>
    <p:extLst>
      <p:ext uri="{BB962C8B-B14F-4D97-AF65-F5344CB8AC3E}">
        <p14:creationId xmlns:p14="http://schemas.microsoft.com/office/powerpoint/2010/main" val="159775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AB0953-2C34-0A8D-B37A-DDD1926930DF}"/>
              </a:ext>
            </a:extLst>
          </p:cNvPr>
          <p:cNvSpPr>
            <a:spLocks noGrp="1"/>
          </p:cNvSpPr>
          <p:nvPr>
            <p:ph type="title"/>
          </p:nvPr>
        </p:nvSpPr>
        <p:spPr/>
        <p:txBody>
          <a:bodyPr>
            <a:normAutofit/>
          </a:bodyPr>
          <a:lstStyle/>
          <a:p>
            <a:r>
              <a:rPr lang="en-US" sz="2800" dirty="0">
                <a:solidFill>
                  <a:srgbClr val="011550"/>
                </a:solidFill>
              </a:rPr>
              <a:t>Surveillance* versus Diagnostic Testing</a:t>
            </a:r>
          </a:p>
        </p:txBody>
      </p:sp>
      <p:sp>
        <p:nvSpPr>
          <p:cNvPr id="5" name="Text Placeholder 4">
            <a:extLst>
              <a:ext uri="{FF2B5EF4-FFF2-40B4-BE49-F238E27FC236}">
                <a16:creationId xmlns:a16="http://schemas.microsoft.com/office/drawing/2014/main" id="{501BE149-3786-0A6C-A4F1-9A96DD60F240}"/>
              </a:ext>
            </a:extLst>
          </p:cNvPr>
          <p:cNvSpPr>
            <a:spLocks noGrp="1"/>
          </p:cNvSpPr>
          <p:nvPr>
            <p:ph type="body" sz="half" idx="13"/>
          </p:nvPr>
        </p:nvSpPr>
        <p:spPr>
          <a:xfrm>
            <a:off x="1433740" y="1308295"/>
            <a:ext cx="5453622" cy="4487427"/>
          </a:xfrm>
        </p:spPr>
        <p:txBody>
          <a:bodyPr>
            <a:noAutofit/>
          </a:bodyPr>
          <a:lstStyle/>
          <a:p>
            <a:r>
              <a:rPr lang="en-US" sz="2400" b="1"/>
              <a:t>Surveillance </a:t>
            </a:r>
          </a:p>
          <a:p>
            <a:pPr marL="285750" indent="-285750">
              <a:buFont typeface="Arial" panose="020B0604020202020204" pitchFamily="34" charset="0"/>
              <a:buChar char="•"/>
            </a:pPr>
            <a:r>
              <a:rPr lang="en-US" sz="1800"/>
              <a:t>Monitor SARS-CoV-2 incidence and COVID-19 morbidity and mortality among different populations</a:t>
            </a:r>
          </a:p>
          <a:p>
            <a:pPr marL="285750" indent="-285750">
              <a:buFont typeface="Arial" panose="020B0604020202020204" pitchFamily="34" charset="0"/>
              <a:buChar char="•"/>
            </a:pPr>
            <a:r>
              <a:rPr lang="en-US" sz="1800"/>
              <a:t>Track changes in these over time</a:t>
            </a:r>
          </a:p>
          <a:p>
            <a:pPr marL="285750" indent="-285750">
              <a:buFont typeface="Arial" panose="020B0604020202020204" pitchFamily="34" charset="0"/>
              <a:buChar char="•"/>
            </a:pPr>
            <a:r>
              <a:rPr lang="en-US" sz="1800"/>
              <a:t>Detect and contain outbreaks</a:t>
            </a:r>
          </a:p>
          <a:p>
            <a:pPr marL="285750" indent="-285750">
              <a:buFont typeface="Arial" panose="020B0604020202020204" pitchFamily="34" charset="0"/>
              <a:buChar char="•"/>
            </a:pPr>
            <a:r>
              <a:rPr lang="en-US" sz="1800"/>
              <a:t>Implement control measures including isolation of cases, contact tracing and/or quarantine</a:t>
            </a:r>
          </a:p>
          <a:p>
            <a:pPr marL="285750" indent="-285750">
              <a:buFont typeface="Arial" panose="020B0604020202020204" pitchFamily="34" charset="0"/>
              <a:buChar char="•"/>
            </a:pPr>
            <a:r>
              <a:rPr lang="en-US" sz="1800"/>
              <a:t>Evaluate the impact of control measures</a:t>
            </a:r>
          </a:p>
          <a:p>
            <a:pPr marL="285750" indent="-285750">
              <a:buFont typeface="Arial" panose="020B0604020202020204" pitchFamily="34" charset="0"/>
              <a:buChar char="•"/>
            </a:pPr>
            <a:r>
              <a:rPr lang="en-US" sz="1800"/>
              <a:t>Contribute to scientific understanding about respiratory viruses</a:t>
            </a:r>
          </a:p>
        </p:txBody>
      </p:sp>
      <p:sp>
        <p:nvSpPr>
          <p:cNvPr id="6" name="TextBox 5">
            <a:extLst>
              <a:ext uri="{FF2B5EF4-FFF2-40B4-BE49-F238E27FC236}">
                <a16:creationId xmlns:a16="http://schemas.microsoft.com/office/drawing/2014/main" id="{2E69FC7B-E2EC-952E-7980-393A1C0AFB01}"/>
              </a:ext>
            </a:extLst>
          </p:cNvPr>
          <p:cNvSpPr txBox="1"/>
          <p:nvPr/>
        </p:nvSpPr>
        <p:spPr>
          <a:xfrm>
            <a:off x="7332095" y="1394020"/>
            <a:ext cx="4451727" cy="1569660"/>
          </a:xfrm>
          <a:prstGeom prst="rect">
            <a:avLst/>
          </a:prstGeom>
          <a:noFill/>
        </p:spPr>
        <p:txBody>
          <a:bodyPr wrap="square" rtlCol="0">
            <a:spAutoFit/>
          </a:bodyPr>
          <a:lstStyle/>
          <a:p>
            <a:r>
              <a:rPr lang="en-US" sz="2400" b="1" dirty="0">
                <a:solidFill>
                  <a:srgbClr val="011550"/>
                </a:solidFill>
              </a:rPr>
              <a:t>Diagnostic Testing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Confirm the diagnosis in order to provide clinical care for an individual patient</a:t>
            </a:r>
          </a:p>
          <a:p>
            <a:endParaRPr lang="en-US" dirty="0"/>
          </a:p>
        </p:txBody>
      </p:sp>
      <p:sp>
        <p:nvSpPr>
          <p:cNvPr id="7" name="TextBox 6">
            <a:extLst>
              <a:ext uri="{FF2B5EF4-FFF2-40B4-BE49-F238E27FC236}">
                <a16:creationId xmlns:a16="http://schemas.microsoft.com/office/drawing/2014/main" id="{77AE2777-6753-7D0D-833F-97673221401D}"/>
              </a:ext>
            </a:extLst>
          </p:cNvPr>
          <p:cNvSpPr txBox="1"/>
          <p:nvPr/>
        </p:nvSpPr>
        <p:spPr>
          <a:xfrm>
            <a:off x="1560443" y="6143703"/>
            <a:ext cx="3242683" cy="307777"/>
          </a:xfrm>
          <a:prstGeom prst="rect">
            <a:avLst/>
          </a:prstGeom>
          <a:noFill/>
        </p:spPr>
        <p:txBody>
          <a:bodyPr wrap="none" rtlCol="0">
            <a:spAutoFit/>
          </a:bodyPr>
          <a:lstStyle/>
          <a:p>
            <a:r>
              <a:rPr lang="en-US" sz="1400" dirty="0"/>
              <a:t>* WHO, Surveillance Guidance, Feb 2022</a:t>
            </a:r>
          </a:p>
        </p:txBody>
      </p:sp>
    </p:spTree>
    <p:extLst>
      <p:ext uri="{BB962C8B-B14F-4D97-AF65-F5344CB8AC3E}">
        <p14:creationId xmlns:p14="http://schemas.microsoft.com/office/powerpoint/2010/main" val="30540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B810523-D727-5111-B0EE-28FAD827A6FE}"/>
              </a:ext>
            </a:extLst>
          </p:cNvPr>
          <p:cNvSpPr>
            <a:spLocks noGrp="1"/>
          </p:cNvSpPr>
          <p:nvPr>
            <p:ph type="body" sz="half" idx="2"/>
          </p:nvPr>
        </p:nvSpPr>
        <p:spPr/>
        <p:txBody>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4" name="Picture Placeholder 13">
            <a:extLst>
              <a:ext uri="{FF2B5EF4-FFF2-40B4-BE49-F238E27FC236}">
                <a16:creationId xmlns:a16="http://schemas.microsoft.com/office/drawing/2014/main" id="{0B058AA3-0CAD-582D-4DE7-45132411A277}"/>
              </a:ext>
            </a:extLst>
          </p:cNvPr>
          <p:cNvSpPr>
            <a:spLocks noGrp="1"/>
          </p:cNvSpPr>
          <p:nvPr>
            <p:ph type="pic" idx="1"/>
          </p:nvPr>
        </p:nvSpPr>
        <p:spPr/>
      </p:sp>
      <p:sp>
        <p:nvSpPr>
          <p:cNvPr id="13" name="Title 12">
            <a:extLst>
              <a:ext uri="{FF2B5EF4-FFF2-40B4-BE49-F238E27FC236}">
                <a16:creationId xmlns:a16="http://schemas.microsoft.com/office/drawing/2014/main" id="{D6833B5C-6D30-0FA8-6009-3A79D7FFE1BA}"/>
              </a:ext>
            </a:extLst>
          </p:cNvPr>
          <p:cNvSpPr>
            <a:spLocks noGrp="1"/>
          </p:cNvSpPr>
          <p:nvPr>
            <p:ph type="title"/>
          </p:nvPr>
        </p:nvSpPr>
        <p:spPr>
          <a:xfrm>
            <a:off x="7666057" y="453807"/>
            <a:ext cx="4141332" cy="2090609"/>
          </a:xfrm>
        </p:spPr>
        <p:txBody>
          <a:bodyPr>
            <a:normAutofit/>
          </a:bodyPr>
          <a:lstStyle/>
          <a:p>
            <a:r>
              <a:rPr lang="en-US" sz="2800"/>
              <a:t>WHO Clinical Care Pathway</a:t>
            </a:r>
            <a:br>
              <a:rPr lang="en-US" sz="2800"/>
            </a:br>
            <a:br>
              <a:rPr lang="en-US"/>
            </a:br>
            <a:r>
              <a:rPr lang="en-US"/>
              <a:t>			</a:t>
            </a:r>
            <a:r>
              <a:rPr lang="en-US" b="0"/>
              <a:t>updated April 2022</a:t>
            </a:r>
          </a:p>
        </p:txBody>
      </p:sp>
      <p:pic>
        <p:nvPicPr>
          <p:cNvPr id="12" name="Picture 11">
            <a:extLst>
              <a:ext uri="{FF2B5EF4-FFF2-40B4-BE49-F238E27FC236}">
                <a16:creationId xmlns:a16="http://schemas.microsoft.com/office/drawing/2014/main" id="{65673030-9B3F-A3DB-0353-EFA60834652B}"/>
              </a:ext>
            </a:extLst>
          </p:cNvPr>
          <p:cNvPicPr>
            <a:picLocks noChangeAspect="1"/>
          </p:cNvPicPr>
          <p:nvPr/>
        </p:nvPicPr>
        <p:blipFill>
          <a:blip r:embed="rId3"/>
          <a:stretch>
            <a:fillRect/>
          </a:stretch>
        </p:blipFill>
        <p:spPr>
          <a:xfrm>
            <a:off x="919990" y="633412"/>
            <a:ext cx="4905375" cy="5591175"/>
          </a:xfrm>
          <a:prstGeom prst="rect">
            <a:avLst/>
          </a:prstGeom>
        </p:spPr>
      </p:pic>
      <p:pic>
        <p:nvPicPr>
          <p:cNvPr id="17" name="Picture 16">
            <a:extLst>
              <a:ext uri="{FF2B5EF4-FFF2-40B4-BE49-F238E27FC236}">
                <a16:creationId xmlns:a16="http://schemas.microsoft.com/office/drawing/2014/main" id="{21836175-D12B-42EB-E665-756ECE370A98}"/>
              </a:ext>
            </a:extLst>
          </p:cNvPr>
          <p:cNvPicPr>
            <a:picLocks noChangeAspect="1"/>
          </p:cNvPicPr>
          <p:nvPr/>
        </p:nvPicPr>
        <p:blipFill>
          <a:blip r:embed="rId4"/>
          <a:stretch>
            <a:fillRect/>
          </a:stretch>
        </p:blipFill>
        <p:spPr>
          <a:xfrm>
            <a:off x="9736723" y="4722050"/>
            <a:ext cx="2143125" cy="781050"/>
          </a:xfrm>
          <a:prstGeom prst="rect">
            <a:avLst/>
          </a:prstGeom>
        </p:spPr>
      </p:pic>
      <p:sp>
        <p:nvSpPr>
          <p:cNvPr id="18" name="TextBox 17">
            <a:extLst>
              <a:ext uri="{FF2B5EF4-FFF2-40B4-BE49-F238E27FC236}">
                <a16:creationId xmlns:a16="http://schemas.microsoft.com/office/drawing/2014/main" id="{B63A2CC4-B4C2-C6BE-0114-3EB92539B720}"/>
              </a:ext>
            </a:extLst>
          </p:cNvPr>
          <p:cNvSpPr txBox="1"/>
          <p:nvPr/>
        </p:nvSpPr>
        <p:spPr>
          <a:xfrm>
            <a:off x="1383195" y="6301293"/>
            <a:ext cx="4712805" cy="584775"/>
          </a:xfrm>
          <a:prstGeom prst="rect">
            <a:avLst/>
          </a:prstGeom>
          <a:noFill/>
        </p:spPr>
        <p:txBody>
          <a:bodyPr wrap="square" rtlCol="0">
            <a:spAutoFit/>
          </a:bodyPr>
          <a:lstStyle/>
          <a:p>
            <a:r>
              <a:rPr lang="en-US" sz="1400"/>
              <a:t>https://www.who.int/tools/covid-19-clinical-care-pathway</a:t>
            </a:r>
          </a:p>
          <a:p>
            <a:endParaRPr lang="en-US"/>
          </a:p>
        </p:txBody>
      </p:sp>
    </p:spTree>
    <p:extLst>
      <p:ext uri="{BB962C8B-B14F-4D97-AF65-F5344CB8AC3E}">
        <p14:creationId xmlns:p14="http://schemas.microsoft.com/office/powerpoint/2010/main" val="216281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8C6FED-069D-D533-15E2-C51980B19E42}"/>
              </a:ext>
            </a:extLst>
          </p:cNvPr>
          <p:cNvSpPr>
            <a:spLocks noGrp="1"/>
          </p:cNvSpPr>
          <p:nvPr>
            <p:ph type="title"/>
          </p:nvPr>
        </p:nvSpPr>
        <p:spPr/>
        <p:txBody>
          <a:bodyPr>
            <a:normAutofit/>
          </a:bodyPr>
          <a:lstStyle/>
          <a:p>
            <a:r>
              <a:rPr lang="en-US" sz="2400">
                <a:solidFill>
                  <a:srgbClr val="011550"/>
                </a:solidFill>
              </a:rPr>
              <a:t>COVID-19 Clinical Care Pathway</a:t>
            </a:r>
          </a:p>
        </p:txBody>
      </p:sp>
      <p:sp>
        <p:nvSpPr>
          <p:cNvPr id="8" name="Text Placeholder 7">
            <a:extLst>
              <a:ext uri="{FF2B5EF4-FFF2-40B4-BE49-F238E27FC236}">
                <a16:creationId xmlns:a16="http://schemas.microsoft.com/office/drawing/2014/main" id="{344A39D1-C07D-2F51-35C5-66B47115D21A}"/>
              </a:ext>
            </a:extLst>
          </p:cNvPr>
          <p:cNvSpPr>
            <a:spLocks noGrp="1"/>
          </p:cNvSpPr>
          <p:nvPr>
            <p:ph type="body" sz="half" idx="13"/>
          </p:nvPr>
        </p:nvSpPr>
        <p:spPr/>
        <p:txBody>
          <a:bodyPr/>
          <a:lstStyle/>
          <a:p>
            <a:r>
              <a:rPr lang="en-US" i="1"/>
              <a:t>[Insert local clinical care pathway here and be prepared to discuss this and answer participant questions]</a:t>
            </a:r>
          </a:p>
        </p:txBody>
      </p:sp>
    </p:spTree>
    <p:extLst>
      <p:ext uri="{BB962C8B-B14F-4D97-AF65-F5344CB8AC3E}">
        <p14:creationId xmlns:p14="http://schemas.microsoft.com/office/powerpoint/2010/main" val="2543301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C04D3E-421B-C371-0C41-2B8C9B213AA9}"/>
              </a:ext>
            </a:extLst>
          </p:cNvPr>
          <p:cNvPicPr>
            <a:picLocks noChangeAspect="1"/>
          </p:cNvPicPr>
          <p:nvPr/>
        </p:nvPicPr>
        <p:blipFill>
          <a:blip r:embed="rId3"/>
          <a:stretch>
            <a:fillRect/>
          </a:stretch>
        </p:blipFill>
        <p:spPr>
          <a:xfrm>
            <a:off x="1172668" y="1419225"/>
            <a:ext cx="10547844" cy="3769001"/>
          </a:xfrm>
          <a:prstGeom prst="rect">
            <a:avLst/>
          </a:prstGeom>
        </p:spPr>
      </p:pic>
      <p:pic>
        <p:nvPicPr>
          <p:cNvPr id="5" name="Picture 4">
            <a:extLst>
              <a:ext uri="{FF2B5EF4-FFF2-40B4-BE49-F238E27FC236}">
                <a16:creationId xmlns:a16="http://schemas.microsoft.com/office/drawing/2014/main" id="{CB3CC00A-6A95-0906-A693-948BAC397847}"/>
              </a:ext>
            </a:extLst>
          </p:cNvPr>
          <p:cNvPicPr>
            <a:picLocks noChangeAspect="1"/>
          </p:cNvPicPr>
          <p:nvPr/>
        </p:nvPicPr>
        <p:blipFill>
          <a:blip r:embed="rId4"/>
          <a:stretch>
            <a:fillRect/>
          </a:stretch>
        </p:blipFill>
        <p:spPr>
          <a:xfrm>
            <a:off x="1290844" y="5906121"/>
            <a:ext cx="2076450" cy="790575"/>
          </a:xfrm>
          <a:prstGeom prst="rect">
            <a:avLst/>
          </a:prstGeom>
        </p:spPr>
      </p:pic>
      <p:pic>
        <p:nvPicPr>
          <p:cNvPr id="4" name="Picture 3">
            <a:extLst>
              <a:ext uri="{FF2B5EF4-FFF2-40B4-BE49-F238E27FC236}">
                <a16:creationId xmlns:a16="http://schemas.microsoft.com/office/drawing/2014/main" id="{5572DF6F-4732-61C6-F741-A4C2F088ECE5}"/>
              </a:ext>
            </a:extLst>
          </p:cNvPr>
          <p:cNvPicPr>
            <a:picLocks noChangeAspect="1"/>
          </p:cNvPicPr>
          <p:nvPr/>
        </p:nvPicPr>
        <p:blipFill>
          <a:blip r:embed="rId5"/>
          <a:stretch>
            <a:fillRect/>
          </a:stretch>
        </p:blipFill>
        <p:spPr>
          <a:xfrm>
            <a:off x="8926581" y="171859"/>
            <a:ext cx="2793931" cy="1058942"/>
          </a:xfrm>
          <a:prstGeom prst="rect">
            <a:avLst/>
          </a:prstGeom>
        </p:spPr>
      </p:pic>
    </p:spTree>
    <p:extLst>
      <p:ext uri="{BB962C8B-B14F-4D97-AF65-F5344CB8AC3E}">
        <p14:creationId xmlns:p14="http://schemas.microsoft.com/office/powerpoint/2010/main" val="3157742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7A2C2-CF83-480C-978C-FC5DFDAAFAAD}"/>
              </a:ext>
            </a:extLst>
          </p:cNvPr>
          <p:cNvSpPr>
            <a:spLocks noGrp="1"/>
          </p:cNvSpPr>
          <p:nvPr>
            <p:ph type="title"/>
          </p:nvPr>
        </p:nvSpPr>
        <p:spPr>
          <a:xfrm>
            <a:off x="1076426" y="341376"/>
            <a:ext cx="11012424" cy="735050"/>
          </a:xfrm>
        </p:spPr>
        <p:txBody>
          <a:bodyPr/>
          <a:lstStyle/>
          <a:p>
            <a:r>
              <a:rPr lang="en-US">
                <a:latin typeface="+mn-lt"/>
                <a:cs typeface="Arial" panose="020B0604020202020204" pitchFamily="34" charset="0"/>
              </a:rPr>
              <a:t>Pre-test Questions</a:t>
            </a:r>
          </a:p>
        </p:txBody>
      </p:sp>
      <p:grpSp>
        <p:nvGrpSpPr>
          <p:cNvPr id="77" name="Group 76">
            <a:extLst>
              <a:ext uri="{FF2B5EF4-FFF2-40B4-BE49-F238E27FC236}">
                <a16:creationId xmlns:a16="http://schemas.microsoft.com/office/drawing/2014/main" id="{7A51842B-765A-4D46-9278-4B0AF967530B}"/>
              </a:ext>
            </a:extLst>
          </p:cNvPr>
          <p:cNvGrpSpPr/>
          <p:nvPr/>
        </p:nvGrpSpPr>
        <p:grpSpPr>
          <a:xfrm>
            <a:off x="1848897" y="5485806"/>
            <a:ext cx="10343103" cy="1317091"/>
            <a:chOff x="2944210" y="1587904"/>
            <a:chExt cx="10343103" cy="1317091"/>
          </a:xfrm>
        </p:grpSpPr>
        <p:sp>
          <p:nvSpPr>
            <p:cNvPr id="78" name="Rectangle 77">
              <a:extLst>
                <a:ext uri="{FF2B5EF4-FFF2-40B4-BE49-F238E27FC236}">
                  <a16:creationId xmlns:a16="http://schemas.microsoft.com/office/drawing/2014/main" id="{C773142C-9EBC-42C9-B46B-FBAD8888F9FB}"/>
                </a:ext>
              </a:extLst>
            </p:cNvPr>
            <p:cNvSpPr/>
            <p:nvPr/>
          </p:nvSpPr>
          <p:spPr>
            <a:xfrm>
              <a:off x="6131939" y="1587904"/>
              <a:ext cx="7155374" cy="1317091"/>
            </a:xfrm>
            <a:prstGeom prst="rect">
              <a:avLst/>
            </a:prstGeom>
            <a:solidFill>
              <a:srgbClr val="C4D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9">
              <a:extLst>
                <a:ext uri="{FF2B5EF4-FFF2-40B4-BE49-F238E27FC236}">
                  <a16:creationId xmlns:a16="http://schemas.microsoft.com/office/drawing/2014/main" id="{B7A456A4-23CE-4558-A508-0F58A6217276}"/>
                </a:ext>
              </a:extLst>
            </p:cNvPr>
            <p:cNvCxnSpPr>
              <a:cxnSpLocks/>
            </p:cNvCxnSpPr>
            <p:nvPr/>
          </p:nvCxnSpPr>
          <p:spPr>
            <a:xfrm>
              <a:off x="2944210" y="2003869"/>
              <a:ext cx="3187729" cy="0"/>
            </a:xfrm>
            <a:prstGeom prst="line">
              <a:avLst/>
            </a:prstGeom>
            <a:ln w="38100">
              <a:solidFill>
                <a:srgbClr val="D3E2E9"/>
              </a:solidFill>
            </a:ln>
          </p:spPr>
          <p:style>
            <a:lnRef idx="1">
              <a:schemeClr val="accent1"/>
            </a:lnRef>
            <a:fillRef idx="0">
              <a:schemeClr val="accent1"/>
            </a:fillRef>
            <a:effectRef idx="0">
              <a:schemeClr val="accent1"/>
            </a:effectRef>
            <a:fontRef idx="minor">
              <a:schemeClr val="tx1"/>
            </a:fontRef>
          </p:style>
        </p:cxnSp>
      </p:grpSp>
      <p:pic>
        <p:nvPicPr>
          <p:cNvPr id="27" name="Picture 26" descr="A picture containing light&#10;&#10;Description automatically generated">
            <a:extLst>
              <a:ext uri="{FF2B5EF4-FFF2-40B4-BE49-F238E27FC236}">
                <a16:creationId xmlns:a16="http://schemas.microsoft.com/office/drawing/2014/main" id="{4F1481C5-3A72-4203-90E2-4448398662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076426" cy="1076426"/>
          </a:xfrm>
          <a:prstGeom prst="rect">
            <a:avLst/>
          </a:prstGeom>
        </p:spPr>
      </p:pic>
      <p:sp>
        <p:nvSpPr>
          <p:cNvPr id="30" name="Content Placeholder 2">
            <a:extLst>
              <a:ext uri="{FF2B5EF4-FFF2-40B4-BE49-F238E27FC236}">
                <a16:creationId xmlns:a16="http://schemas.microsoft.com/office/drawing/2014/main" id="{70C2F07C-8639-4D44-86F9-FAE6D4537A12}"/>
              </a:ext>
            </a:extLst>
          </p:cNvPr>
          <p:cNvSpPr txBox="1">
            <a:spLocks/>
          </p:cNvSpPr>
          <p:nvPr/>
        </p:nvSpPr>
        <p:spPr>
          <a:xfrm>
            <a:off x="341376" y="1271681"/>
            <a:ext cx="3466949" cy="861642"/>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n-US" sz="1800">
                <a:solidFill>
                  <a:schemeClr val="accent1">
                    <a:lumMod val="50000"/>
                  </a:schemeClr>
                </a:solidFill>
                <a:latin typeface="+mn-lt"/>
                <a:cs typeface="Arial" panose="020B0604020202020204" pitchFamily="34" charset="0"/>
              </a:rPr>
              <a:t>The most common signs and symptoms of COVID-19 are:</a:t>
            </a:r>
          </a:p>
        </p:txBody>
      </p:sp>
      <p:sp>
        <p:nvSpPr>
          <p:cNvPr id="32" name="Content Placeholder 2">
            <a:extLst>
              <a:ext uri="{FF2B5EF4-FFF2-40B4-BE49-F238E27FC236}">
                <a16:creationId xmlns:a16="http://schemas.microsoft.com/office/drawing/2014/main" id="{8B9CFABE-836E-4BD2-86AD-1086DF154860}"/>
              </a:ext>
            </a:extLst>
          </p:cNvPr>
          <p:cNvSpPr txBox="1">
            <a:spLocks/>
          </p:cNvSpPr>
          <p:nvPr/>
        </p:nvSpPr>
        <p:spPr>
          <a:xfrm>
            <a:off x="341376" y="2291026"/>
            <a:ext cx="4695249" cy="868760"/>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startAt="2"/>
            </a:pPr>
            <a:r>
              <a:rPr lang="en-US" sz="1800">
                <a:solidFill>
                  <a:schemeClr val="accent1">
                    <a:lumMod val="50000"/>
                  </a:schemeClr>
                </a:solidFill>
                <a:latin typeface="+mn-lt"/>
                <a:cs typeface="Arial" panose="020B0604020202020204" pitchFamily="34" charset="0"/>
              </a:rPr>
              <a:t>(True/False) COVID-19 patients may be contagious before they develop symptoms.</a:t>
            </a:r>
          </a:p>
        </p:txBody>
      </p:sp>
      <p:sp>
        <p:nvSpPr>
          <p:cNvPr id="33" name="Content Placeholder 2">
            <a:extLst>
              <a:ext uri="{FF2B5EF4-FFF2-40B4-BE49-F238E27FC236}">
                <a16:creationId xmlns:a16="http://schemas.microsoft.com/office/drawing/2014/main" id="{CC141427-2F0C-4165-BE43-31E15C02944A}"/>
              </a:ext>
            </a:extLst>
          </p:cNvPr>
          <p:cNvSpPr txBox="1">
            <a:spLocks/>
          </p:cNvSpPr>
          <p:nvPr/>
        </p:nvSpPr>
        <p:spPr>
          <a:xfrm>
            <a:off x="341376" y="3167208"/>
            <a:ext cx="4695249" cy="1165693"/>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startAt="3"/>
            </a:pPr>
            <a:r>
              <a:rPr lang="en-US" sz="1800">
                <a:solidFill>
                  <a:schemeClr val="accent1">
                    <a:lumMod val="50000"/>
                  </a:schemeClr>
                </a:solidFill>
                <a:latin typeface="+mn-lt"/>
                <a:cs typeface="Arial" panose="020B0604020202020204" pitchFamily="34" charset="0"/>
              </a:rPr>
              <a:t>(True/False) Masks and gloves are sufficient personal protective equipment (PPE) when testing patients symptomatic for COVID-19.</a:t>
            </a:r>
          </a:p>
        </p:txBody>
      </p:sp>
      <p:sp>
        <p:nvSpPr>
          <p:cNvPr id="34" name="Content Placeholder 2">
            <a:extLst>
              <a:ext uri="{FF2B5EF4-FFF2-40B4-BE49-F238E27FC236}">
                <a16:creationId xmlns:a16="http://schemas.microsoft.com/office/drawing/2014/main" id="{90358B57-8FB8-4A77-8A9F-EE87DFAA6D70}"/>
              </a:ext>
            </a:extLst>
          </p:cNvPr>
          <p:cNvSpPr txBox="1">
            <a:spLocks/>
          </p:cNvSpPr>
          <p:nvPr/>
        </p:nvSpPr>
        <p:spPr>
          <a:xfrm>
            <a:off x="341376" y="4306024"/>
            <a:ext cx="4160286" cy="948400"/>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startAt="4"/>
            </a:pPr>
            <a:r>
              <a:rPr lang="en-US" sz="1800" dirty="0">
                <a:solidFill>
                  <a:schemeClr val="accent1">
                    <a:lumMod val="50000"/>
                  </a:schemeClr>
                </a:solidFill>
                <a:latin typeface="+mn-lt"/>
                <a:cs typeface="Arial" panose="020B0604020202020204" pitchFamily="34" charset="0"/>
              </a:rPr>
              <a:t>(True/False) When COVID-19 enters a community, the number of cases often increases rapidly.</a:t>
            </a:r>
          </a:p>
        </p:txBody>
      </p:sp>
      <p:sp>
        <p:nvSpPr>
          <p:cNvPr id="35" name="Content Placeholder 2">
            <a:extLst>
              <a:ext uri="{FF2B5EF4-FFF2-40B4-BE49-F238E27FC236}">
                <a16:creationId xmlns:a16="http://schemas.microsoft.com/office/drawing/2014/main" id="{76103D18-9D4A-4A47-8D80-E945A09C36E9}"/>
              </a:ext>
            </a:extLst>
          </p:cNvPr>
          <p:cNvSpPr txBox="1">
            <a:spLocks/>
          </p:cNvSpPr>
          <p:nvPr/>
        </p:nvSpPr>
        <p:spPr>
          <a:xfrm>
            <a:off x="341376" y="5400267"/>
            <a:ext cx="3954313" cy="414469"/>
          </a:xfrm>
          <a:prstGeom prst="rect">
            <a:avLst/>
          </a:prstGeom>
        </p:spPr>
        <p:txBody>
          <a:bodyPr>
            <a:no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startAt="5"/>
            </a:pPr>
            <a:r>
              <a:rPr lang="en-US" sz="1800">
                <a:solidFill>
                  <a:schemeClr val="accent1">
                    <a:lumMod val="50000"/>
                  </a:schemeClr>
                </a:solidFill>
                <a:latin typeface="+mn-lt"/>
                <a:cs typeface="Arial" panose="020B0604020202020204" pitchFamily="34" charset="0"/>
              </a:rPr>
              <a:t>SARS-CoV-2, the virus that causes COVID-19, is transmitted by :</a:t>
            </a:r>
          </a:p>
        </p:txBody>
      </p:sp>
      <p:sp>
        <p:nvSpPr>
          <p:cNvPr id="36" name="Content Placeholder 2">
            <a:extLst>
              <a:ext uri="{FF2B5EF4-FFF2-40B4-BE49-F238E27FC236}">
                <a16:creationId xmlns:a16="http://schemas.microsoft.com/office/drawing/2014/main" id="{469FBBBC-C2DF-4B60-8F87-7C3C203AA844}"/>
              </a:ext>
            </a:extLst>
          </p:cNvPr>
          <p:cNvSpPr txBox="1">
            <a:spLocks/>
          </p:cNvSpPr>
          <p:nvPr/>
        </p:nvSpPr>
        <p:spPr>
          <a:xfrm>
            <a:off x="5036626" y="5509511"/>
            <a:ext cx="7155374" cy="1139703"/>
          </a:xfrm>
          <a:prstGeom prst="rect">
            <a:avLst/>
          </a:prstGeom>
        </p:spPr>
        <p:txBody>
          <a:bodyPr>
            <a:no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spcBef>
                <a:spcPts val="0"/>
              </a:spcBef>
              <a:buFont typeface="+mj-lt"/>
              <a:buAutoNum type="alphaLcParenR"/>
            </a:pPr>
            <a:r>
              <a:rPr lang="en-US" sz="1400" b="0" i="1" dirty="0"/>
              <a:t>Droplets that tend to spread less than 6 feet (2 meters).</a:t>
            </a:r>
          </a:p>
          <a:p>
            <a:pPr marL="342900" indent="-342900">
              <a:lnSpc>
                <a:spcPct val="110000"/>
              </a:lnSpc>
              <a:spcBef>
                <a:spcPts val="0"/>
              </a:spcBef>
              <a:buFont typeface="+mj-lt"/>
              <a:buAutoNum type="alphaLcParenR"/>
            </a:pPr>
            <a:r>
              <a:rPr lang="en-US" sz="1400" b="0" i="1" dirty="0"/>
              <a:t>Objects (fomites) that became contaminated when patients sneeze or cough near them.</a:t>
            </a:r>
          </a:p>
          <a:p>
            <a:pPr marL="342900" indent="-342900">
              <a:lnSpc>
                <a:spcPct val="110000"/>
              </a:lnSpc>
              <a:spcBef>
                <a:spcPts val="0"/>
              </a:spcBef>
              <a:buFont typeface="+mj-lt"/>
              <a:buAutoNum type="alphaLcParenR"/>
            </a:pPr>
            <a:r>
              <a:rPr lang="en-US" sz="1400" b="0" i="1" dirty="0"/>
              <a:t>Aerosols that spread over distances greater than 6 feet. </a:t>
            </a:r>
          </a:p>
          <a:p>
            <a:pPr marL="342900" indent="-342900">
              <a:lnSpc>
                <a:spcPct val="110000"/>
              </a:lnSpc>
              <a:spcBef>
                <a:spcPts val="0"/>
              </a:spcBef>
              <a:buFont typeface="+mj-lt"/>
              <a:buAutoNum type="alphaLcParenR"/>
            </a:pPr>
            <a:r>
              <a:rPr lang="en-US" sz="1400" b="0" i="1" dirty="0"/>
              <a:t>All of the above, but most transmission is by short distance droplets (a). </a:t>
            </a:r>
          </a:p>
        </p:txBody>
      </p:sp>
      <p:grpSp>
        <p:nvGrpSpPr>
          <p:cNvPr id="45" name="Group 44">
            <a:extLst>
              <a:ext uri="{FF2B5EF4-FFF2-40B4-BE49-F238E27FC236}">
                <a16:creationId xmlns:a16="http://schemas.microsoft.com/office/drawing/2014/main" id="{B5FF71E8-F887-42C4-BB24-425005F6FD6C}"/>
              </a:ext>
            </a:extLst>
          </p:cNvPr>
          <p:cNvGrpSpPr/>
          <p:nvPr/>
        </p:nvGrpSpPr>
        <p:grpSpPr>
          <a:xfrm>
            <a:off x="1848897" y="4839661"/>
            <a:ext cx="4579904" cy="473866"/>
            <a:chOff x="2411647" y="1661403"/>
            <a:chExt cx="4579904" cy="473866"/>
          </a:xfrm>
        </p:grpSpPr>
        <p:sp>
          <p:nvSpPr>
            <p:cNvPr id="46" name="Rectangle 45">
              <a:extLst>
                <a:ext uri="{FF2B5EF4-FFF2-40B4-BE49-F238E27FC236}">
                  <a16:creationId xmlns:a16="http://schemas.microsoft.com/office/drawing/2014/main" id="{A5623827-827C-4C3F-98A1-DCA686E4F4DB}"/>
                </a:ext>
              </a:extLst>
            </p:cNvPr>
            <p:cNvSpPr/>
            <p:nvPr/>
          </p:nvSpPr>
          <p:spPr>
            <a:xfrm>
              <a:off x="5599376" y="1661403"/>
              <a:ext cx="1392175" cy="473866"/>
            </a:xfrm>
            <a:prstGeom prst="rect">
              <a:avLst/>
            </a:prstGeom>
            <a:solidFill>
              <a:srgbClr val="C4D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ontent Placeholder 2">
              <a:extLst>
                <a:ext uri="{FF2B5EF4-FFF2-40B4-BE49-F238E27FC236}">
                  <a16:creationId xmlns:a16="http://schemas.microsoft.com/office/drawing/2014/main" id="{13BDAD36-4DB0-4F69-9998-E07ED5087D2D}"/>
                </a:ext>
              </a:extLst>
            </p:cNvPr>
            <p:cNvSpPr txBox="1">
              <a:spLocks/>
            </p:cNvSpPr>
            <p:nvPr/>
          </p:nvSpPr>
          <p:spPr>
            <a:xfrm>
              <a:off x="5599376" y="1752890"/>
              <a:ext cx="1392174" cy="292414"/>
            </a:xfrm>
            <a:prstGeom prst="rect">
              <a:avLst/>
            </a:prstGeom>
          </p:spPr>
          <p:txBody>
            <a:bodyPr>
              <a:no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0" i="1">
                  <a:latin typeface="+mn-lt"/>
                  <a:cs typeface="Arial" panose="020B0604020202020204" pitchFamily="34" charset="0"/>
                </a:rPr>
                <a:t>True / False</a:t>
              </a:r>
            </a:p>
          </p:txBody>
        </p:sp>
        <p:cxnSp>
          <p:nvCxnSpPr>
            <p:cNvPr id="48" name="Straight Connector 47">
              <a:extLst>
                <a:ext uri="{FF2B5EF4-FFF2-40B4-BE49-F238E27FC236}">
                  <a16:creationId xmlns:a16="http://schemas.microsoft.com/office/drawing/2014/main" id="{56B7054F-2C1E-415C-B2FB-55FE68BC23F0}"/>
                </a:ext>
              </a:extLst>
            </p:cNvPr>
            <p:cNvCxnSpPr>
              <a:cxnSpLocks/>
              <a:endCxn id="46" idx="1"/>
            </p:cNvCxnSpPr>
            <p:nvPr/>
          </p:nvCxnSpPr>
          <p:spPr>
            <a:xfrm>
              <a:off x="2411647" y="1898336"/>
              <a:ext cx="3187729" cy="0"/>
            </a:xfrm>
            <a:prstGeom prst="line">
              <a:avLst/>
            </a:prstGeom>
            <a:ln w="38100">
              <a:solidFill>
                <a:srgbClr val="D3E2E9"/>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2E945E0F-DEB3-4BCF-A00D-9F0BEEC1B0CD}"/>
              </a:ext>
            </a:extLst>
          </p:cNvPr>
          <p:cNvGrpSpPr/>
          <p:nvPr/>
        </p:nvGrpSpPr>
        <p:grpSpPr>
          <a:xfrm>
            <a:off x="1848897" y="1241808"/>
            <a:ext cx="6654678" cy="1162031"/>
            <a:chOff x="2944210" y="1191263"/>
            <a:chExt cx="6654678" cy="1162031"/>
          </a:xfrm>
        </p:grpSpPr>
        <p:sp>
          <p:nvSpPr>
            <p:cNvPr id="58" name="Rectangle 57">
              <a:extLst>
                <a:ext uri="{FF2B5EF4-FFF2-40B4-BE49-F238E27FC236}">
                  <a16:creationId xmlns:a16="http://schemas.microsoft.com/office/drawing/2014/main" id="{984505CD-C939-43D6-B082-17656FCC343F}"/>
                </a:ext>
              </a:extLst>
            </p:cNvPr>
            <p:cNvSpPr/>
            <p:nvPr/>
          </p:nvSpPr>
          <p:spPr>
            <a:xfrm>
              <a:off x="6131939" y="1191263"/>
              <a:ext cx="3466949" cy="1162031"/>
            </a:xfrm>
            <a:prstGeom prst="rect">
              <a:avLst/>
            </a:prstGeom>
            <a:solidFill>
              <a:srgbClr val="C4D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878F5639-B81A-4006-A303-3965D13437C0}"/>
                </a:ext>
              </a:extLst>
            </p:cNvPr>
            <p:cNvCxnSpPr>
              <a:cxnSpLocks/>
            </p:cNvCxnSpPr>
            <p:nvPr/>
          </p:nvCxnSpPr>
          <p:spPr>
            <a:xfrm>
              <a:off x="2944210" y="1774015"/>
              <a:ext cx="3187729" cy="0"/>
            </a:xfrm>
            <a:prstGeom prst="line">
              <a:avLst/>
            </a:prstGeom>
            <a:ln w="38100">
              <a:solidFill>
                <a:srgbClr val="D3E2E9"/>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D97AC1E2-B19F-4168-BD70-38BC1A477025}"/>
              </a:ext>
            </a:extLst>
          </p:cNvPr>
          <p:cNvGrpSpPr/>
          <p:nvPr/>
        </p:nvGrpSpPr>
        <p:grpSpPr>
          <a:xfrm>
            <a:off x="1848897" y="2629454"/>
            <a:ext cx="4579904" cy="473866"/>
            <a:chOff x="2411647" y="1661403"/>
            <a:chExt cx="4579904" cy="473866"/>
          </a:xfrm>
        </p:grpSpPr>
        <p:sp>
          <p:nvSpPr>
            <p:cNvPr id="61" name="Rectangle 60">
              <a:extLst>
                <a:ext uri="{FF2B5EF4-FFF2-40B4-BE49-F238E27FC236}">
                  <a16:creationId xmlns:a16="http://schemas.microsoft.com/office/drawing/2014/main" id="{0BD36CB4-B79F-4E3E-B92C-598B2F975AD5}"/>
                </a:ext>
              </a:extLst>
            </p:cNvPr>
            <p:cNvSpPr/>
            <p:nvPr/>
          </p:nvSpPr>
          <p:spPr>
            <a:xfrm>
              <a:off x="5599376" y="1661403"/>
              <a:ext cx="1392175" cy="473866"/>
            </a:xfrm>
            <a:prstGeom prst="rect">
              <a:avLst/>
            </a:prstGeom>
            <a:solidFill>
              <a:srgbClr val="C4D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ontent Placeholder 2">
              <a:extLst>
                <a:ext uri="{FF2B5EF4-FFF2-40B4-BE49-F238E27FC236}">
                  <a16:creationId xmlns:a16="http://schemas.microsoft.com/office/drawing/2014/main" id="{18661541-26F8-45C5-8C2D-5CC1331BC0F3}"/>
                </a:ext>
              </a:extLst>
            </p:cNvPr>
            <p:cNvSpPr txBox="1">
              <a:spLocks/>
            </p:cNvSpPr>
            <p:nvPr/>
          </p:nvSpPr>
          <p:spPr>
            <a:xfrm>
              <a:off x="5599376" y="1753853"/>
              <a:ext cx="1392174" cy="292414"/>
            </a:xfrm>
            <a:prstGeom prst="rect">
              <a:avLst/>
            </a:prstGeom>
          </p:spPr>
          <p:txBody>
            <a:bodyPr>
              <a:no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0" i="1">
                  <a:latin typeface="+mn-lt"/>
                  <a:cs typeface="Arial" panose="020B0604020202020204" pitchFamily="34" charset="0"/>
                </a:rPr>
                <a:t>True / False</a:t>
              </a:r>
            </a:p>
          </p:txBody>
        </p:sp>
        <p:cxnSp>
          <p:nvCxnSpPr>
            <p:cNvPr id="63" name="Straight Connector 62">
              <a:extLst>
                <a:ext uri="{FF2B5EF4-FFF2-40B4-BE49-F238E27FC236}">
                  <a16:creationId xmlns:a16="http://schemas.microsoft.com/office/drawing/2014/main" id="{D2A4991F-4689-4E7D-A8A8-0E25C168E577}"/>
                </a:ext>
              </a:extLst>
            </p:cNvPr>
            <p:cNvCxnSpPr>
              <a:cxnSpLocks/>
              <a:endCxn id="61" idx="1"/>
            </p:cNvCxnSpPr>
            <p:nvPr/>
          </p:nvCxnSpPr>
          <p:spPr>
            <a:xfrm>
              <a:off x="2411647" y="1898336"/>
              <a:ext cx="3187729" cy="0"/>
            </a:xfrm>
            <a:prstGeom prst="line">
              <a:avLst/>
            </a:prstGeom>
            <a:ln w="38100">
              <a:solidFill>
                <a:srgbClr val="D3E2E9"/>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B4AC4265-9CE2-4B66-A841-E9BF907A6A9F}"/>
              </a:ext>
            </a:extLst>
          </p:cNvPr>
          <p:cNvGrpSpPr/>
          <p:nvPr/>
        </p:nvGrpSpPr>
        <p:grpSpPr>
          <a:xfrm>
            <a:off x="1848897" y="3730040"/>
            <a:ext cx="4579904" cy="473866"/>
            <a:chOff x="2411647" y="1661403"/>
            <a:chExt cx="4579904" cy="473866"/>
          </a:xfrm>
        </p:grpSpPr>
        <p:sp>
          <p:nvSpPr>
            <p:cNvPr id="65" name="Rectangle 64">
              <a:extLst>
                <a:ext uri="{FF2B5EF4-FFF2-40B4-BE49-F238E27FC236}">
                  <a16:creationId xmlns:a16="http://schemas.microsoft.com/office/drawing/2014/main" id="{8510FB65-4256-4835-AB83-177139206B28}"/>
                </a:ext>
              </a:extLst>
            </p:cNvPr>
            <p:cNvSpPr/>
            <p:nvPr/>
          </p:nvSpPr>
          <p:spPr>
            <a:xfrm>
              <a:off x="5599376" y="1661403"/>
              <a:ext cx="1392175" cy="473866"/>
            </a:xfrm>
            <a:prstGeom prst="rect">
              <a:avLst/>
            </a:prstGeom>
            <a:solidFill>
              <a:srgbClr val="C4D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ontent Placeholder 2">
              <a:extLst>
                <a:ext uri="{FF2B5EF4-FFF2-40B4-BE49-F238E27FC236}">
                  <a16:creationId xmlns:a16="http://schemas.microsoft.com/office/drawing/2014/main" id="{904CDCEC-EA7E-4DE4-BE22-3A2E1F4DEEE3}"/>
                </a:ext>
              </a:extLst>
            </p:cNvPr>
            <p:cNvSpPr txBox="1">
              <a:spLocks/>
            </p:cNvSpPr>
            <p:nvPr/>
          </p:nvSpPr>
          <p:spPr>
            <a:xfrm>
              <a:off x="5599376" y="1752925"/>
              <a:ext cx="1392174" cy="292414"/>
            </a:xfrm>
            <a:prstGeom prst="rect">
              <a:avLst/>
            </a:prstGeom>
          </p:spPr>
          <p:txBody>
            <a:bodyPr>
              <a:no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0" i="1">
                  <a:latin typeface="+mn-lt"/>
                  <a:cs typeface="Arial" panose="020B0604020202020204" pitchFamily="34" charset="0"/>
                </a:rPr>
                <a:t>True / False</a:t>
              </a:r>
            </a:p>
          </p:txBody>
        </p:sp>
        <p:cxnSp>
          <p:nvCxnSpPr>
            <p:cNvPr id="67" name="Straight Connector 66">
              <a:extLst>
                <a:ext uri="{FF2B5EF4-FFF2-40B4-BE49-F238E27FC236}">
                  <a16:creationId xmlns:a16="http://schemas.microsoft.com/office/drawing/2014/main" id="{4C0C9E14-493F-4E6D-A1FA-0D76AE5FE859}"/>
                </a:ext>
              </a:extLst>
            </p:cNvPr>
            <p:cNvCxnSpPr>
              <a:cxnSpLocks/>
              <a:endCxn id="65" idx="1"/>
            </p:cNvCxnSpPr>
            <p:nvPr/>
          </p:nvCxnSpPr>
          <p:spPr>
            <a:xfrm>
              <a:off x="2411647" y="1898336"/>
              <a:ext cx="3187729" cy="0"/>
            </a:xfrm>
            <a:prstGeom prst="line">
              <a:avLst/>
            </a:prstGeom>
            <a:ln w="38100">
              <a:solidFill>
                <a:srgbClr val="D3E2E9"/>
              </a:solidFill>
            </a:ln>
          </p:spPr>
          <p:style>
            <a:lnRef idx="1">
              <a:schemeClr val="accent1"/>
            </a:lnRef>
            <a:fillRef idx="0">
              <a:schemeClr val="accent1"/>
            </a:fillRef>
            <a:effectRef idx="0">
              <a:schemeClr val="accent1"/>
            </a:effectRef>
            <a:fontRef idx="minor">
              <a:schemeClr val="tx1"/>
            </a:fontRef>
          </p:style>
        </p:cxnSp>
      </p:grpSp>
      <p:sp>
        <p:nvSpPr>
          <p:cNvPr id="81" name="Content Placeholder 2">
            <a:extLst>
              <a:ext uri="{FF2B5EF4-FFF2-40B4-BE49-F238E27FC236}">
                <a16:creationId xmlns:a16="http://schemas.microsoft.com/office/drawing/2014/main" id="{AF1FDE24-90C9-468D-86F5-C4D2C55C2B8D}"/>
              </a:ext>
            </a:extLst>
          </p:cNvPr>
          <p:cNvSpPr txBox="1">
            <a:spLocks/>
          </p:cNvSpPr>
          <p:nvPr/>
        </p:nvSpPr>
        <p:spPr>
          <a:xfrm>
            <a:off x="5036625" y="1382419"/>
            <a:ext cx="3187729" cy="1091530"/>
          </a:xfrm>
          <a:prstGeom prst="rect">
            <a:avLst/>
          </a:prstGeom>
        </p:spPr>
        <p:txBody>
          <a:bodyPr>
            <a:normAutofit lnSpcReduction="10000"/>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mj-lt"/>
              <a:buAutoNum type="alphaLcParenR"/>
            </a:pPr>
            <a:r>
              <a:rPr lang="en-US" sz="1400" b="0" i="1"/>
              <a:t>Vomiting, confusion, skin rash</a:t>
            </a:r>
          </a:p>
          <a:p>
            <a:pPr marL="342900" indent="-342900">
              <a:lnSpc>
                <a:spcPct val="100000"/>
              </a:lnSpc>
              <a:spcBef>
                <a:spcPts val="0"/>
              </a:spcBef>
              <a:buFont typeface="+mj-lt"/>
              <a:buAutoNum type="alphaLcParenR"/>
            </a:pPr>
            <a:r>
              <a:rPr lang="en-US" sz="1400" b="0" i="1"/>
              <a:t>Fever, fatigue, sore throat, shortness of breath, cough</a:t>
            </a:r>
          </a:p>
          <a:p>
            <a:pPr marL="342900" indent="-342900">
              <a:lnSpc>
                <a:spcPct val="100000"/>
              </a:lnSpc>
              <a:spcBef>
                <a:spcPts val="0"/>
              </a:spcBef>
              <a:buFont typeface="+mj-lt"/>
              <a:buAutoNum type="alphaLcParenR"/>
            </a:pPr>
            <a:r>
              <a:rPr lang="en-US" sz="1400" b="0" i="1"/>
              <a:t>Diarrhea</a:t>
            </a:r>
          </a:p>
          <a:p>
            <a:pPr marL="342900" indent="-342900">
              <a:lnSpc>
                <a:spcPct val="100000"/>
              </a:lnSpc>
              <a:spcBef>
                <a:spcPts val="0"/>
              </a:spcBef>
              <a:buFont typeface="+mj-lt"/>
              <a:buAutoNum type="alphaLcParenR"/>
            </a:pPr>
            <a:r>
              <a:rPr lang="en-US" sz="1400" b="0" i="1"/>
              <a:t>Fever, rash</a:t>
            </a:r>
          </a:p>
        </p:txBody>
      </p:sp>
    </p:spTree>
    <p:extLst>
      <p:ext uri="{BB962C8B-B14F-4D97-AF65-F5344CB8AC3E}">
        <p14:creationId xmlns:p14="http://schemas.microsoft.com/office/powerpoint/2010/main" val="30458069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47CFD2-68AE-7A24-3295-0EC54056DD38}"/>
              </a:ext>
            </a:extLst>
          </p:cNvPr>
          <p:cNvSpPr>
            <a:spLocks noGrp="1"/>
          </p:cNvSpPr>
          <p:nvPr>
            <p:ph type="title"/>
          </p:nvPr>
        </p:nvSpPr>
        <p:spPr/>
        <p:txBody>
          <a:bodyPr/>
          <a:lstStyle/>
          <a:p>
            <a:r>
              <a:rPr lang="en-US">
                <a:solidFill>
                  <a:srgbClr val="011550"/>
                </a:solidFill>
              </a:rPr>
              <a:t>SARS-Cov-2 Testing Guidelines</a:t>
            </a:r>
          </a:p>
        </p:txBody>
      </p:sp>
      <p:sp>
        <p:nvSpPr>
          <p:cNvPr id="7" name="Text Placeholder 6">
            <a:extLst>
              <a:ext uri="{FF2B5EF4-FFF2-40B4-BE49-F238E27FC236}">
                <a16:creationId xmlns:a16="http://schemas.microsoft.com/office/drawing/2014/main" id="{A70171F3-D99A-83A9-973A-203A38C5F7B6}"/>
              </a:ext>
            </a:extLst>
          </p:cNvPr>
          <p:cNvSpPr>
            <a:spLocks noGrp="1"/>
          </p:cNvSpPr>
          <p:nvPr>
            <p:ph type="body" sz="half" idx="13"/>
          </p:nvPr>
        </p:nvSpPr>
        <p:spPr/>
        <p:txBody>
          <a:bodyPr>
            <a:normAutofit/>
          </a:bodyPr>
          <a:lstStyle/>
          <a:p>
            <a:r>
              <a:rPr lang="en-US" sz="2000" i="1"/>
              <a:t>[Insert local guidelines here as applicable]</a:t>
            </a:r>
          </a:p>
        </p:txBody>
      </p:sp>
    </p:spTree>
    <p:extLst>
      <p:ext uri="{BB962C8B-B14F-4D97-AF65-F5344CB8AC3E}">
        <p14:creationId xmlns:p14="http://schemas.microsoft.com/office/powerpoint/2010/main" val="835156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a:xfrm>
            <a:off x="1076426" y="341376"/>
            <a:ext cx="11012424" cy="735050"/>
          </a:xfrm>
        </p:spPr>
        <p:txBody>
          <a:bodyPr>
            <a:normAutofit/>
          </a:bodyPr>
          <a:lstStyle/>
          <a:p>
            <a:r>
              <a:rPr lang="en-US" sz="3200" dirty="0">
                <a:latin typeface="+mn-lt"/>
                <a:cs typeface="Arial" panose="020B0604020202020204" pitchFamily="34" charset="0"/>
              </a:rPr>
              <a:t>Back to Case 1:  45 year-old nurse</a:t>
            </a:r>
          </a:p>
        </p:txBody>
      </p:sp>
      <p:sp>
        <p:nvSpPr>
          <p:cNvPr id="3" name="Content Placeholder 2">
            <a:extLst>
              <a:ext uri="{FF2B5EF4-FFF2-40B4-BE49-F238E27FC236}">
                <a16:creationId xmlns:a16="http://schemas.microsoft.com/office/drawing/2014/main" id="{F6CDD67F-8E8D-4CA5-B8FC-A37DDDFFA598}"/>
              </a:ext>
            </a:extLst>
          </p:cNvPr>
          <p:cNvSpPr>
            <a:spLocks noGrp="1"/>
          </p:cNvSpPr>
          <p:nvPr>
            <p:ph idx="1"/>
          </p:nvPr>
        </p:nvSpPr>
        <p:spPr>
          <a:xfrm>
            <a:off x="341377" y="1203531"/>
            <a:ext cx="5754623" cy="5027586"/>
          </a:xfrm>
        </p:spPr>
        <p:txBody>
          <a:bodyPr>
            <a:noAutofit/>
          </a:bodyPr>
          <a:lstStyle/>
          <a:p>
            <a:pPr marL="0" indent="0">
              <a:buNone/>
            </a:pPr>
            <a:r>
              <a:rPr lang="en-US" sz="2600" b="0" dirty="0"/>
              <a:t>A 45 year-old nurse who works on the COVID-19 isolation unit calls in sick and says she cannot report to work. She has a low-grade fever of 100.4°F (38.2°C), mild cough and sore throat.</a:t>
            </a:r>
          </a:p>
          <a:p>
            <a:pPr marL="0" indent="0">
              <a:buNone/>
            </a:pPr>
            <a:r>
              <a:rPr lang="en-US" sz="2600" b="0" dirty="0"/>
              <a:t>She denies any shortness of breath.  Her appetite is normal, and she doesn’t feel particularly sick. She is healthy with no PMHx of significance and is not taking any medication.</a:t>
            </a:r>
          </a:p>
          <a:p>
            <a:pPr marL="0" indent="0">
              <a:buNone/>
            </a:pPr>
            <a:r>
              <a:rPr lang="en-US" sz="2600" b="0" dirty="0"/>
              <a:t>She lives at home with her husband who is 52 year-old and has hypertension and her 72 year-old mother-in-law. She has 4 children aged 10-18 years living at home.</a:t>
            </a:r>
          </a:p>
        </p:txBody>
      </p:sp>
      <p:pic>
        <p:nvPicPr>
          <p:cNvPr id="10" name="Picture 9" descr="A picture containing light&#10;&#10;Description automatically generated">
            <a:extLst>
              <a:ext uri="{FF2B5EF4-FFF2-40B4-BE49-F238E27FC236}">
                <a16:creationId xmlns:a16="http://schemas.microsoft.com/office/drawing/2014/main" id="{86125629-D04B-446C-9CA7-E7A5B2AD9D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076426" cy="1076426"/>
          </a:xfrm>
          <a:prstGeom prst="rect">
            <a:avLst/>
          </a:prstGeom>
        </p:spPr>
      </p:pic>
      <p:sp>
        <p:nvSpPr>
          <p:cNvPr id="12" name="Rectangle 11">
            <a:extLst>
              <a:ext uri="{FF2B5EF4-FFF2-40B4-BE49-F238E27FC236}">
                <a16:creationId xmlns:a16="http://schemas.microsoft.com/office/drawing/2014/main" id="{C64B935D-F06A-4F2F-B82A-04A93156B7F9}"/>
              </a:ext>
            </a:extLst>
          </p:cNvPr>
          <p:cNvSpPr/>
          <p:nvPr/>
        </p:nvSpPr>
        <p:spPr>
          <a:xfrm>
            <a:off x="6660882" y="1422557"/>
            <a:ext cx="5543549" cy="2559088"/>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0B1D7EA1-6E0C-4ED5-BA8F-B4AE4945B98D}"/>
              </a:ext>
            </a:extLst>
          </p:cNvPr>
          <p:cNvSpPr txBox="1">
            <a:spLocks/>
          </p:cNvSpPr>
          <p:nvPr/>
        </p:nvSpPr>
        <p:spPr>
          <a:xfrm>
            <a:off x="7427191" y="2314603"/>
            <a:ext cx="4777240" cy="2228794"/>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0"/>
              <a:t>Should this nurse be tested for</a:t>
            </a:r>
          </a:p>
          <a:p>
            <a:pPr marL="0" indent="0">
              <a:buNone/>
            </a:pPr>
            <a:r>
              <a:rPr lang="en-US" b="0"/>
              <a:t>SARS-CoV-2? Would testing be </a:t>
            </a:r>
          </a:p>
          <a:p>
            <a:pPr marL="0" indent="0">
              <a:buNone/>
            </a:pPr>
            <a:r>
              <a:rPr lang="en-US" b="0"/>
              <a:t>diagnostic testing or surveillance? </a:t>
            </a:r>
          </a:p>
        </p:txBody>
      </p:sp>
      <p:pic>
        <p:nvPicPr>
          <p:cNvPr id="14" name="Picture 13" descr="A picture containing light, drawing&#10;&#10;Description automatically generated">
            <a:extLst>
              <a:ext uri="{FF2B5EF4-FFF2-40B4-BE49-F238E27FC236}">
                <a16:creationId xmlns:a16="http://schemas.microsoft.com/office/drawing/2014/main" id="{A52D0250-A038-4A44-ACA9-04DBD652A9A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60882" y="1489037"/>
            <a:ext cx="1076426" cy="1076426"/>
          </a:xfrm>
          <a:prstGeom prst="rect">
            <a:avLst/>
          </a:prstGeom>
        </p:spPr>
      </p:pic>
      <p:pic>
        <p:nvPicPr>
          <p:cNvPr id="5" name="Picture 4">
            <a:extLst>
              <a:ext uri="{FF2B5EF4-FFF2-40B4-BE49-F238E27FC236}">
                <a16:creationId xmlns:a16="http://schemas.microsoft.com/office/drawing/2014/main" id="{78F46433-61B9-9E33-CA96-CB3AD69717A1}"/>
              </a:ext>
            </a:extLst>
          </p:cNvPr>
          <p:cNvPicPr>
            <a:picLocks noChangeAspect="1"/>
          </p:cNvPicPr>
          <p:nvPr/>
        </p:nvPicPr>
        <p:blipFill>
          <a:blip r:embed="rId5"/>
          <a:stretch>
            <a:fillRect/>
          </a:stretch>
        </p:blipFill>
        <p:spPr>
          <a:xfrm>
            <a:off x="10317200" y="5673273"/>
            <a:ext cx="1771650" cy="981075"/>
          </a:xfrm>
          <a:prstGeom prst="rect">
            <a:avLst/>
          </a:prstGeom>
        </p:spPr>
      </p:pic>
    </p:spTree>
    <p:extLst>
      <p:ext uri="{BB962C8B-B14F-4D97-AF65-F5344CB8AC3E}">
        <p14:creationId xmlns:p14="http://schemas.microsoft.com/office/powerpoint/2010/main" val="18951219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a:xfrm>
            <a:off x="1076426" y="341376"/>
            <a:ext cx="11012424" cy="735050"/>
          </a:xfrm>
        </p:spPr>
        <p:txBody>
          <a:bodyPr>
            <a:normAutofit/>
          </a:bodyPr>
          <a:lstStyle/>
          <a:p>
            <a:r>
              <a:rPr lang="en-US" dirty="0">
                <a:latin typeface="+mn-lt"/>
                <a:cs typeface="Arial" panose="020B0604020202020204" pitchFamily="34" charset="0"/>
              </a:rPr>
              <a:t>Case 1  45 year-old nurse:  Additional Considerations</a:t>
            </a:r>
          </a:p>
        </p:txBody>
      </p:sp>
      <p:sp>
        <p:nvSpPr>
          <p:cNvPr id="3" name="Content Placeholder 2">
            <a:extLst>
              <a:ext uri="{FF2B5EF4-FFF2-40B4-BE49-F238E27FC236}">
                <a16:creationId xmlns:a16="http://schemas.microsoft.com/office/drawing/2014/main" id="{F6CDD67F-8E8D-4CA5-B8FC-A37DDDFFA598}"/>
              </a:ext>
            </a:extLst>
          </p:cNvPr>
          <p:cNvSpPr>
            <a:spLocks noGrp="1"/>
          </p:cNvSpPr>
          <p:nvPr>
            <p:ph idx="1"/>
          </p:nvPr>
        </p:nvSpPr>
        <p:spPr>
          <a:xfrm>
            <a:off x="341377" y="1489038"/>
            <a:ext cx="5754623" cy="5027586"/>
          </a:xfrm>
        </p:spPr>
        <p:txBody>
          <a:bodyPr>
            <a:normAutofit/>
          </a:bodyPr>
          <a:lstStyle/>
          <a:p>
            <a:pPr marL="0" indent="0">
              <a:buNone/>
            </a:pPr>
            <a:r>
              <a:rPr lang="en-US" sz="2400" b="0" dirty="0"/>
              <a:t>A 45 year-old nurse who works on the COVID-19 isolation unit calls in sick and says she cannot report to work. She has a low-grade fever of 100.4°F (38.2°C), mild cough and sore throat.</a:t>
            </a:r>
          </a:p>
          <a:p>
            <a:pPr marL="0" indent="0">
              <a:buNone/>
            </a:pPr>
            <a:r>
              <a:rPr lang="en-US" sz="2400" b="0" dirty="0"/>
              <a:t>She denies any shortness of breath.  Her appetite is normal and she doesn’t feel particularly sick. She is healthy with no significant PMHx and is not taking any medication.</a:t>
            </a:r>
          </a:p>
          <a:p>
            <a:pPr marL="0" indent="0">
              <a:buNone/>
            </a:pPr>
            <a:r>
              <a:rPr lang="en-US" sz="2400" b="0" dirty="0"/>
              <a:t>She lives at home with her husband who is 52 years-old and has hypertension and her 72-year-old mother-in-law. She has 4 children aged 10-18 years  living at home.</a:t>
            </a:r>
          </a:p>
        </p:txBody>
      </p:sp>
      <p:pic>
        <p:nvPicPr>
          <p:cNvPr id="10" name="Picture 9" descr="A picture containing light&#10;&#10;Description automatically generated">
            <a:extLst>
              <a:ext uri="{FF2B5EF4-FFF2-40B4-BE49-F238E27FC236}">
                <a16:creationId xmlns:a16="http://schemas.microsoft.com/office/drawing/2014/main" id="{86125629-D04B-446C-9CA7-E7A5B2AD9D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076426" cy="1076426"/>
          </a:xfrm>
          <a:prstGeom prst="rect">
            <a:avLst/>
          </a:prstGeom>
        </p:spPr>
      </p:pic>
      <p:sp>
        <p:nvSpPr>
          <p:cNvPr id="12" name="Rectangle 11">
            <a:extLst>
              <a:ext uri="{FF2B5EF4-FFF2-40B4-BE49-F238E27FC236}">
                <a16:creationId xmlns:a16="http://schemas.microsoft.com/office/drawing/2014/main" id="{C64B935D-F06A-4F2F-B82A-04A93156B7F9}"/>
              </a:ext>
            </a:extLst>
          </p:cNvPr>
          <p:cNvSpPr/>
          <p:nvPr/>
        </p:nvSpPr>
        <p:spPr>
          <a:xfrm>
            <a:off x="6660882" y="1422557"/>
            <a:ext cx="5543549" cy="2559088"/>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0B1D7EA1-6E0C-4ED5-BA8F-B4AE4945B98D}"/>
              </a:ext>
            </a:extLst>
          </p:cNvPr>
          <p:cNvSpPr txBox="1">
            <a:spLocks/>
          </p:cNvSpPr>
          <p:nvPr/>
        </p:nvSpPr>
        <p:spPr>
          <a:xfrm>
            <a:off x="7311610" y="2390164"/>
            <a:ext cx="4777240" cy="2228794"/>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0"/>
              <a:t>Should her family members be tested for SARS-CoV-2 infection?</a:t>
            </a:r>
          </a:p>
        </p:txBody>
      </p:sp>
      <p:pic>
        <p:nvPicPr>
          <p:cNvPr id="14" name="Picture 13" descr="A picture containing light, drawing&#10;&#10;Description automatically generated">
            <a:extLst>
              <a:ext uri="{FF2B5EF4-FFF2-40B4-BE49-F238E27FC236}">
                <a16:creationId xmlns:a16="http://schemas.microsoft.com/office/drawing/2014/main" id="{A52D0250-A038-4A44-ACA9-04DBD652A9A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60882" y="1489037"/>
            <a:ext cx="1076426" cy="1076426"/>
          </a:xfrm>
          <a:prstGeom prst="rect">
            <a:avLst/>
          </a:prstGeom>
        </p:spPr>
      </p:pic>
      <p:pic>
        <p:nvPicPr>
          <p:cNvPr id="5" name="Picture 4">
            <a:extLst>
              <a:ext uri="{FF2B5EF4-FFF2-40B4-BE49-F238E27FC236}">
                <a16:creationId xmlns:a16="http://schemas.microsoft.com/office/drawing/2014/main" id="{3C86E7F7-1D50-3B95-FE98-A21442E19FFA}"/>
              </a:ext>
            </a:extLst>
          </p:cNvPr>
          <p:cNvPicPr>
            <a:picLocks noChangeAspect="1"/>
          </p:cNvPicPr>
          <p:nvPr/>
        </p:nvPicPr>
        <p:blipFill>
          <a:blip r:embed="rId5"/>
          <a:stretch>
            <a:fillRect/>
          </a:stretch>
        </p:blipFill>
        <p:spPr>
          <a:xfrm>
            <a:off x="10317200" y="5690051"/>
            <a:ext cx="1771650" cy="981075"/>
          </a:xfrm>
          <a:prstGeom prst="rect">
            <a:avLst/>
          </a:prstGeom>
        </p:spPr>
      </p:pic>
    </p:spTree>
    <p:extLst>
      <p:ext uri="{BB962C8B-B14F-4D97-AF65-F5344CB8AC3E}">
        <p14:creationId xmlns:p14="http://schemas.microsoft.com/office/powerpoint/2010/main" val="1925892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a:xfrm>
            <a:off x="1076426" y="341376"/>
            <a:ext cx="11012424" cy="735050"/>
          </a:xfrm>
        </p:spPr>
        <p:txBody>
          <a:bodyPr>
            <a:normAutofit/>
          </a:bodyPr>
          <a:lstStyle/>
          <a:p>
            <a:r>
              <a:rPr lang="en-US" sz="3200">
                <a:latin typeface="+mn-lt"/>
                <a:cs typeface="Arial" panose="020B0604020202020204" pitchFamily="34" charset="0"/>
              </a:rPr>
              <a:t>Patient 2:  a worker from the central market</a:t>
            </a:r>
          </a:p>
        </p:txBody>
      </p:sp>
      <p:sp>
        <p:nvSpPr>
          <p:cNvPr id="3" name="Content Placeholder 2">
            <a:extLst>
              <a:ext uri="{FF2B5EF4-FFF2-40B4-BE49-F238E27FC236}">
                <a16:creationId xmlns:a16="http://schemas.microsoft.com/office/drawing/2014/main" id="{F6CDD67F-8E8D-4CA5-B8FC-A37DDDFFA598}"/>
              </a:ext>
            </a:extLst>
          </p:cNvPr>
          <p:cNvSpPr>
            <a:spLocks noGrp="1"/>
          </p:cNvSpPr>
          <p:nvPr>
            <p:ph idx="1"/>
          </p:nvPr>
        </p:nvSpPr>
        <p:spPr>
          <a:xfrm>
            <a:off x="341377" y="1489038"/>
            <a:ext cx="5754623" cy="5027586"/>
          </a:xfrm>
        </p:spPr>
        <p:txBody>
          <a:bodyPr>
            <a:normAutofit/>
          </a:bodyPr>
          <a:lstStyle/>
          <a:p>
            <a:pPr marL="0" indent="0">
              <a:buNone/>
            </a:pPr>
            <a:r>
              <a:rPr lang="en-US" sz="2400" b="0" dirty="0"/>
              <a:t>A 35 year-old woman presents to the health center with 2 days of fever to 39°C, a mild sore throat, and a mild dry cough.  She takes no medications and has no significant medical history.  </a:t>
            </a:r>
          </a:p>
          <a:p>
            <a:pPr marL="0" indent="0">
              <a:buNone/>
            </a:pPr>
            <a:r>
              <a:rPr lang="en-US" sz="2400" b="0" dirty="0"/>
              <a:t>She lives in the community with her 38 year-old husband and two young children.  They are not sick.  She works in the central town market selling fruits and vegetables in an area of very busy commerce.  Of note, she lives in a town that has experienced some cases of community acquired COVID-19, but infection is not believed to be widespread. </a:t>
            </a:r>
          </a:p>
          <a:p>
            <a:pPr marL="0" indent="0">
              <a:buNone/>
            </a:pPr>
            <a:endParaRPr lang="en-US" dirty="0"/>
          </a:p>
        </p:txBody>
      </p:sp>
      <p:pic>
        <p:nvPicPr>
          <p:cNvPr id="10" name="Picture 9" descr="A picture containing light&#10;&#10;Description automatically generated">
            <a:extLst>
              <a:ext uri="{FF2B5EF4-FFF2-40B4-BE49-F238E27FC236}">
                <a16:creationId xmlns:a16="http://schemas.microsoft.com/office/drawing/2014/main" id="{86125629-D04B-446C-9CA7-E7A5B2AD9D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076426" cy="1076426"/>
          </a:xfrm>
          <a:prstGeom prst="rect">
            <a:avLst/>
          </a:prstGeom>
        </p:spPr>
      </p:pic>
      <p:sp>
        <p:nvSpPr>
          <p:cNvPr id="12" name="Rectangle 11">
            <a:extLst>
              <a:ext uri="{FF2B5EF4-FFF2-40B4-BE49-F238E27FC236}">
                <a16:creationId xmlns:a16="http://schemas.microsoft.com/office/drawing/2014/main" id="{C64B935D-F06A-4F2F-B82A-04A93156B7F9}"/>
              </a:ext>
            </a:extLst>
          </p:cNvPr>
          <p:cNvSpPr/>
          <p:nvPr/>
        </p:nvSpPr>
        <p:spPr>
          <a:xfrm>
            <a:off x="6660882" y="1422557"/>
            <a:ext cx="5543549" cy="2559088"/>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0B1D7EA1-6E0C-4ED5-BA8F-B4AE4945B98D}"/>
              </a:ext>
            </a:extLst>
          </p:cNvPr>
          <p:cNvSpPr txBox="1">
            <a:spLocks/>
          </p:cNvSpPr>
          <p:nvPr/>
        </p:nvSpPr>
        <p:spPr>
          <a:xfrm>
            <a:off x="7737308" y="1901262"/>
            <a:ext cx="4584699" cy="2228794"/>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0"/>
              <a:t>What diagnoses are you considering?  </a:t>
            </a:r>
          </a:p>
          <a:p>
            <a:pPr marL="0" indent="0">
              <a:buNone/>
            </a:pPr>
            <a:r>
              <a:rPr lang="en-US" b="0"/>
              <a:t>How would you proceed with her evaluation? </a:t>
            </a:r>
          </a:p>
          <a:p>
            <a:pPr marL="0" indent="0">
              <a:buNone/>
            </a:pPr>
            <a:r>
              <a:rPr lang="en-US" b="0"/>
              <a:t>Should she be tested for SARS-CoV-2 infection?</a:t>
            </a:r>
          </a:p>
        </p:txBody>
      </p:sp>
      <p:pic>
        <p:nvPicPr>
          <p:cNvPr id="14" name="Picture 13" descr="A picture containing light, drawing&#10;&#10;Description automatically generated">
            <a:extLst>
              <a:ext uri="{FF2B5EF4-FFF2-40B4-BE49-F238E27FC236}">
                <a16:creationId xmlns:a16="http://schemas.microsoft.com/office/drawing/2014/main" id="{A52D0250-A038-4A44-ACA9-04DBD652A9A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60882" y="1489037"/>
            <a:ext cx="1076426" cy="1076426"/>
          </a:xfrm>
          <a:prstGeom prst="rect">
            <a:avLst/>
          </a:prstGeom>
        </p:spPr>
      </p:pic>
      <p:pic>
        <p:nvPicPr>
          <p:cNvPr id="5" name="Picture 4">
            <a:extLst>
              <a:ext uri="{FF2B5EF4-FFF2-40B4-BE49-F238E27FC236}">
                <a16:creationId xmlns:a16="http://schemas.microsoft.com/office/drawing/2014/main" id="{DFAE20F4-F20F-09DB-8C9B-B478566D50F3}"/>
              </a:ext>
            </a:extLst>
          </p:cNvPr>
          <p:cNvPicPr>
            <a:picLocks noChangeAspect="1"/>
          </p:cNvPicPr>
          <p:nvPr/>
        </p:nvPicPr>
        <p:blipFill>
          <a:blip r:embed="rId5"/>
          <a:stretch>
            <a:fillRect/>
          </a:stretch>
        </p:blipFill>
        <p:spPr>
          <a:xfrm>
            <a:off x="10317200" y="5715218"/>
            <a:ext cx="1771650" cy="981075"/>
          </a:xfrm>
          <a:prstGeom prst="rect">
            <a:avLst/>
          </a:prstGeom>
        </p:spPr>
      </p:pic>
    </p:spTree>
    <p:extLst>
      <p:ext uri="{BB962C8B-B14F-4D97-AF65-F5344CB8AC3E}">
        <p14:creationId xmlns:p14="http://schemas.microsoft.com/office/powerpoint/2010/main" val="20018186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a:xfrm>
            <a:off x="1076426" y="341376"/>
            <a:ext cx="11012424" cy="735050"/>
          </a:xfrm>
        </p:spPr>
        <p:txBody>
          <a:bodyPr>
            <a:normAutofit fontScale="90000"/>
          </a:bodyPr>
          <a:lstStyle/>
          <a:p>
            <a:r>
              <a:rPr lang="en-US" sz="3200" dirty="0">
                <a:latin typeface="+mn-lt"/>
                <a:cs typeface="Arial" panose="020B0604020202020204" pitchFamily="34" charset="0"/>
              </a:rPr>
              <a:t>Patient 3:  a 72 year-old with respiratory distress and hypoxemia</a:t>
            </a:r>
          </a:p>
        </p:txBody>
      </p:sp>
      <p:sp>
        <p:nvSpPr>
          <p:cNvPr id="3" name="Content Placeholder 2">
            <a:extLst>
              <a:ext uri="{FF2B5EF4-FFF2-40B4-BE49-F238E27FC236}">
                <a16:creationId xmlns:a16="http://schemas.microsoft.com/office/drawing/2014/main" id="{F6CDD67F-8E8D-4CA5-B8FC-A37DDDFFA598}"/>
              </a:ext>
            </a:extLst>
          </p:cNvPr>
          <p:cNvSpPr>
            <a:spLocks noGrp="1"/>
          </p:cNvSpPr>
          <p:nvPr>
            <p:ph idx="1"/>
          </p:nvPr>
        </p:nvSpPr>
        <p:spPr>
          <a:xfrm>
            <a:off x="264101" y="1351942"/>
            <a:ext cx="5754623" cy="5027586"/>
          </a:xfrm>
        </p:spPr>
        <p:txBody>
          <a:bodyPr>
            <a:normAutofit fontScale="92500" lnSpcReduction="20000"/>
          </a:bodyPr>
          <a:lstStyle/>
          <a:p>
            <a:r>
              <a:rPr lang="en-US" b="0" dirty="0"/>
              <a:t>A 72 year-old man presents to the health facility with fever, dry cough, and shortness of breath that has been worsening over 6 days.  He has no known medical problems and has not  been to the health center or seen a healthcare provider during the last 15 years.</a:t>
            </a:r>
          </a:p>
          <a:p>
            <a:r>
              <a:rPr lang="en-US" b="0" dirty="0"/>
              <a:t>He lives at home in a multi-generational household with his daughter, son-in-law and their six children (ages 5 years to 22 years).  He works as a passenger van driver.</a:t>
            </a:r>
          </a:p>
          <a:p>
            <a:r>
              <a:rPr lang="en-US" b="0" dirty="0"/>
              <a:t>PE:  + moderate respiratory distress </a:t>
            </a:r>
          </a:p>
          <a:p>
            <a:pPr lvl="1"/>
            <a:r>
              <a:rPr lang="en-US" dirty="0"/>
              <a:t>Vitals :  T 39.4°C; BP 100/60; P 120; RR 32; SpO</a:t>
            </a:r>
            <a:r>
              <a:rPr lang="en-US" sz="1400" dirty="0"/>
              <a:t>2 </a:t>
            </a:r>
            <a:r>
              <a:rPr lang="en-US" sz="1700" dirty="0"/>
              <a:t>by</a:t>
            </a:r>
            <a:r>
              <a:rPr lang="en-US" sz="1400" dirty="0"/>
              <a:t> </a:t>
            </a:r>
            <a:r>
              <a:rPr lang="en-US" dirty="0"/>
              <a:t>pulse oximeter 88%</a:t>
            </a:r>
          </a:p>
          <a:p>
            <a:pPr lvl="1"/>
            <a:r>
              <a:rPr lang="en-US" dirty="0"/>
              <a:t>Crackles throughout both lung fields and mild scattered wheezing</a:t>
            </a:r>
          </a:p>
          <a:p>
            <a:pPr lvl="1"/>
            <a:r>
              <a:rPr lang="en-US" dirty="0"/>
              <a:t>Heart sounds difficult to auscultate, tachycardic, rhythm is regular</a:t>
            </a:r>
          </a:p>
          <a:p>
            <a:pPr lvl="1"/>
            <a:r>
              <a:rPr lang="en-US" dirty="0"/>
              <a:t>Abdomen soft and nontender</a:t>
            </a:r>
          </a:p>
          <a:p>
            <a:pPr lvl="1"/>
            <a:r>
              <a:rPr lang="en-US" dirty="0"/>
              <a:t>Extremities cool and cyanotic</a:t>
            </a:r>
          </a:p>
          <a:p>
            <a:pPr lvl="1"/>
            <a:r>
              <a:rPr lang="en-US" dirty="0"/>
              <a:t>No rash </a:t>
            </a:r>
          </a:p>
          <a:p>
            <a:pPr marL="0" indent="0">
              <a:buNone/>
            </a:pPr>
            <a:endParaRPr lang="en-US" dirty="0"/>
          </a:p>
        </p:txBody>
      </p:sp>
      <p:pic>
        <p:nvPicPr>
          <p:cNvPr id="10" name="Picture 9" descr="A picture containing light&#10;&#10;Description automatically generated">
            <a:extLst>
              <a:ext uri="{FF2B5EF4-FFF2-40B4-BE49-F238E27FC236}">
                <a16:creationId xmlns:a16="http://schemas.microsoft.com/office/drawing/2014/main" id="{86125629-D04B-446C-9CA7-E7A5B2AD9D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076426" cy="1076426"/>
          </a:xfrm>
          <a:prstGeom prst="rect">
            <a:avLst/>
          </a:prstGeom>
        </p:spPr>
      </p:pic>
      <p:sp>
        <p:nvSpPr>
          <p:cNvPr id="12" name="Rectangle 11">
            <a:extLst>
              <a:ext uri="{FF2B5EF4-FFF2-40B4-BE49-F238E27FC236}">
                <a16:creationId xmlns:a16="http://schemas.microsoft.com/office/drawing/2014/main" id="{C64B935D-F06A-4F2F-B82A-04A93156B7F9}"/>
              </a:ext>
            </a:extLst>
          </p:cNvPr>
          <p:cNvSpPr/>
          <p:nvPr/>
        </p:nvSpPr>
        <p:spPr>
          <a:xfrm>
            <a:off x="6660882" y="1422557"/>
            <a:ext cx="5543549" cy="2559088"/>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0B1D7EA1-6E0C-4ED5-BA8F-B4AE4945B98D}"/>
              </a:ext>
            </a:extLst>
          </p:cNvPr>
          <p:cNvSpPr txBox="1">
            <a:spLocks/>
          </p:cNvSpPr>
          <p:nvPr/>
        </p:nvSpPr>
        <p:spPr>
          <a:xfrm>
            <a:off x="7737308" y="2063744"/>
            <a:ext cx="4584699" cy="2228794"/>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0"/>
              <a:t>Should this patient be tested for SARS-CoV-2 infection?</a:t>
            </a:r>
          </a:p>
          <a:p>
            <a:pPr marL="0" indent="0">
              <a:buNone/>
            </a:pPr>
            <a:endParaRPr lang="en-US" sz="2800" b="0"/>
          </a:p>
        </p:txBody>
      </p:sp>
      <p:pic>
        <p:nvPicPr>
          <p:cNvPr id="14" name="Picture 13" descr="A picture containing light, drawing&#10;&#10;Description automatically generated">
            <a:extLst>
              <a:ext uri="{FF2B5EF4-FFF2-40B4-BE49-F238E27FC236}">
                <a16:creationId xmlns:a16="http://schemas.microsoft.com/office/drawing/2014/main" id="{A52D0250-A038-4A44-ACA9-04DBD652A9A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60882" y="1489037"/>
            <a:ext cx="1076426" cy="1076426"/>
          </a:xfrm>
          <a:prstGeom prst="rect">
            <a:avLst/>
          </a:prstGeom>
        </p:spPr>
      </p:pic>
      <p:pic>
        <p:nvPicPr>
          <p:cNvPr id="5" name="Picture 4">
            <a:extLst>
              <a:ext uri="{FF2B5EF4-FFF2-40B4-BE49-F238E27FC236}">
                <a16:creationId xmlns:a16="http://schemas.microsoft.com/office/drawing/2014/main" id="{89106118-DFD7-CE4C-20AB-37D750469042}"/>
              </a:ext>
            </a:extLst>
          </p:cNvPr>
          <p:cNvPicPr>
            <a:picLocks noChangeAspect="1"/>
          </p:cNvPicPr>
          <p:nvPr/>
        </p:nvPicPr>
        <p:blipFill>
          <a:blip r:embed="rId5"/>
          <a:stretch>
            <a:fillRect/>
          </a:stretch>
        </p:blipFill>
        <p:spPr>
          <a:xfrm>
            <a:off x="10243569" y="5723607"/>
            <a:ext cx="1771650" cy="981075"/>
          </a:xfrm>
          <a:prstGeom prst="rect">
            <a:avLst/>
          </a:prstGeom>
        </p:spPr>
      </p:pic>
    </p:spTree>
    <p:extLst>
      <p:ext uri="{BB962C8B-B14F-4D97-AF65-F5344CB8AC3E}">
        <p14:creationId xmlns:p14="http://schemas.microsoft.com/office/powerpoint/2010/main" val="20575555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a:xfrm>
            <a:off x="1076426" y="341376"/>
            <a:ext cx="11012424" cy="735050"/>
          </a:xfrm>
        </p:spPr>
        <p:txBody>
          <a:bodyPr>
            <a:normAutofit/>
          </a:bodyPr>
          <a:lstStyle/>
          <a:p>
            <a:r>
              <a:rPr lang="en-US">
                <a:latin typeface="+mn-lt"/>
                <a:cs typeface="Arial" panose="020B0604020202020204" pitchFamily="34" charset="0"/>
              </a:rPr>
              <a:t>Additional Case Studies</a:t>
            </a:r>
          </a:p>
        </p:txBody>
      </p:sp>
      <p:sp>
        <p:nvSpPr>
          <p:cNvPr id="3" name="Content Placeholder 2">
            <a:extLst>
              <a:ext uri="{FF2B5EF4-FFF2-40B4-BE49-F238E27FC236}">
                <a16:creationId xmlns:a16="http://schemas.microsoft.com/office/drawing/2014/main" id="{F6CDD67F-8E8D-4CA5-B8FC-A37DDDFFA598}"/>
              </a:ext>
            </a:extLst>
          </p:cNvPr>
          <p:cNvSpPr>
            <a:spLocks noGrp="1"/>
          </p:cNvSpPr>
          <p:nvPr>
            <p:ph idx="1"/>
          </p:nvPr>
        </p:nvSpPr>
        <p:spPr>
          <a:xfrm>
            <a:off x="361830" y="1417802"/>
            <a:ext cx="5754623" cy="5027586"/>
          </a:xfrm>
        </p:spPr>
        <p:txBody>
          <a:bodyPr>
            <a:normAutofit lnSpcReduction="10000"/>
          </a:bodyPr>
          <a:lstStyle/>
          <a:p>
            <a:pPr marL="0" indent="0">
              <a:buNone/>
            </a:pPr>
            <a:r>
              <a:rPr lang="en-US" sz="1800" b="0" dirty="0">
                <a:latin typeface="+mn-lt"/>
                <a:cs typeface="Arial" panose="020B0604020202020204" pitchFamily="34" charset="0"/>
              </a:rPr>
              <a:t>A young woman who has had a fever and body aches that started a week ago. She also reports a loss of smell and taste but no other underlying conditions. She has a six-month-old daughter who lives with her at home who she reports developed a fever the night before. </a:t>
            </a:r>
          </a:p>
          <a:p>
            <a:pPr marL="0" indent="0">
              <a:buNone/>
            </a:pPr>
            <a:endParaRPr lang="en-US" sz="1800" b="0" dirty="0">
              <a:latin typeface="+mn-lt"/>
              <a:cs typeface="Arial" panose="020B0604020202020204" pitchFamily="34" charset="0"/>
            </a:endParaRPr>
          </a:p>
          <a:p>
            <a:pPr marL="0" indent="0">
              <a:buNone/>
            </a:pPr>
            <a:r>
              <a:rPr lang="en-US" sz="1800" b="0" dirty="0">
                <a:latin typeface="+mn-lt"/>
                <a:cs typeface="Arial" panose="020B0604020202020204" pitchFamily="34" charset="0"/>
              </a:rPr>
              <a:t>A middle-aged man presents with a cough and a fever. He has HIV and has been on antiretrovirals for 5 years. He did not take his medications for the past two weeks because his provider has not been able to see him and give him refills because of ongoing community cases of COVID-19. </a:t>
            </a:r>
          </a:p>
          <a:p>
            <a:pPr marL="0" indent="0">
              <a:buNone/>
            </a:pPr>
            <a:endParaRPr lang="en-US" sz="1800" b="0" dirty="0">
              <a:latin typeface="+mn-lt"/>
              <a:cs typeface="Arial" panose="020B0604020202020204" pitchFamily="34" charset="0"/>
            </a:endParaRPr>
          </a:p>
          <a:p>
            <a:pPr marL="0" indent="0">
              <a:lnSpc>
                <a:spcPct val="100000"/>
              </a:lnSpc>
              <a:buNone/>
            </a:pPr>
            <a:r>
              <a:rPr lang="en-US" sz="1800" b="0" dirty="0">
                <a:latin typeface="+mn-lt"/>
                <a:cs typeface="Arial" panose="020B0604020202020204" pitchFamily="34" charset="0"/>
              </a:rPr>
              <a:t>A 67 year-old man presents with a fever and a cough that started two days before. He says that he lives with his son who reports similar symptoms. He reports no underlying conditions, but when you take his vitals, he has elevated blood pressure. No known SARS-CoV-2 transmission has occurred in the area where he lives.</a:t>
            </a:r>
          </a:p>
        </p:txBody>
      </p:sp>
      <p:pic>
        <p:nvPicPr>
          <p:cNvPr id="10" name="Picture 9" descr="A picture containing light&#10;&#10;Description automatically generated">
            <a:extLst>
              <a:ext uri="{FF2B5EF4-FFF2-40B4-BE49-F238E27FC236}">
                <a16:creationId xmlns:a16="http://schemas.microsoft.com/office/drawing/2014/main" id="{86125629-D04B-446C-9CA7-E7A5B2AD9D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076426" cy="1076426"/>
          </a:xfrm>
          <a:prstGeom prst="rect">
            <a:avLst/>
          </a:prstGeom>
        </p:spPr>
      </p:pic>
      <p:sp>
        <p:nvSpPr>
          <p:cNvPr id="12" name="Rectangle 11">
            <a:extLst>
              <a:ext uri="{FF2B5EF4-FFF2-40B4-BE49-F238E27FC236}">
                <a16:creationId xmlns:a16="http://schemas.microsoft.com/office/drawing/2014/main" id="{C64B935D-F06A-4F2F-B82A-04A93156B7F9}"/>
              </a:ext>
            </a:extLst>
          </p:cNvPr>
          <p:cNvSpPr/>
          <p:nvPr/>
        </p:nvSpPr>
        <p:spPr>
          <a:xfrm>
            <a:off x="6648451" y="1489037"/>
            <a:ext cx="5543549" cy="2559088"/>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0B1D7EA1-6E0C-4ED5-BA8F-B4AE4945B98D}"/>
              </a:ext>
            </a:extLst>
          </p:cNvPr>
          <p:cNvSpPr txBox="1">
            <a:spLocks/>
          </p:cNvSpPr>
          <p:nvPr/>
        </p:nvSpPr>
        <p:spPr>
          <a:xfrm>
            <a:off x="7737308" y="1819331"/>
            <a:ext cx="4190591" cy="2228794"/>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n-US" sz="1800" b="0"/>
              <a:t>What are the signs and symptoms of COVID-19?</a:t>
            </a:r>
          </a:p>
          <a:p>
            <a:pPr marL="342900" indent="-342900">
              <a:buFont typeface="+mj-lt"/>
              <a:buAutoNum type="arabicPeriod"/>
            </a:pPr>
            <a:r>
              <a:rPr lang="en-US" sz="1800" b="0"/>
              <a:t>What are the risks for each patient?</a:t>
            </a:r>
          </a:p>
          <a:p>
            <a:pPr marL="342900" indent="-342900">
              <a:buFont typeface="+mj-lt"/>
              <a:buAutoNum type="arabicPeriod"/>
            </a:pPr>
            <a:r>
              <a:rPr lang="en-US" sz="1800" b="0"/>
              <a:t>Who do you prioritize for testing?</a:t>
            </a:r>
          </a:p>
          <a:p>
            <a:pPr marL="342900" indent="-342900">
              <a:buFont typeface="+mj-lt"/>
              <a:buAutoNum type="arabicPeriod"/>
            </a:pPr>
            <a:r>
              <a:rPr lang="en-US" sz="1800" b="0"/>
              <a:t>What guidance do you give each patient?</a:t>
            </a:r>
          </a:p>
        </p:txBody>
      </p:sp>
      <p:pic>
        <p:nvPicPr>
          <p:cNvPr id="14" name="Picture 13" descr="A picture containing light, drawing&#10;&#10;Description automatically generated">
            <a:extLst>
              <a:ext uri="{FF2B5EF4-FFF2-40B4-BE49-F238E27FC236}">
                <a16:creationId xmlns:a16="http://schemas.microsoft.com/office/drawing/2014/main" id="{A52D0250-A038-4A44-ACA9-04DBD652A9A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60882" y="1489037"/>
            <a:ext cx="1076426" cy="1076426"/>
          </a:xfrm>
          <a:prstGeom prst="rect">
            <a:avLst/>
          </a:prstGeom>
        </p:spPr>
      </p:pic>
      <p:sp>
        <p:nvSpPr>
          <p:cNvPr id="15" name="Rectangle 14">
            <a:extLst>
              <a:ext uri="{FF2B5EF4-FFF2-40B4-BE49-F238E27FC236}">
                <a16:creationId xmlns:a16="http://schemas.microsoft.com/office/drawing/2014/main" id="{3FC6DE5C-4BDD-4812-92CC-55576733E9E6}"/>
              </a:ext>
            </a:extLst>
          </p:cNvPr>
          <p:cNvSpPr/>
          <p:nvPr/>
        </p:nvSpPr>
        <p:spPr>
          <a:xfrm>
            <a:off x="174867" y="1347781"/>
            <a:ext cx="77276" cy="1358938"/>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EDB5D3D-0A8A-41AF-922D-D77DC0F6F119}"/>
              </a:ext>
            </a:extLst>
          </p:cNvPr>
          <p:cNvSpPr/>
          <p:nvPr/>
        </p:nvSpPr>
        <p:spPr>
          <a:xfrm>
            <a:off x="186825" y="3070086"/>
            <a:ext cx="77276" cy="978039"/>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3217685-F20B-476E-B8D3-789A80D92AD2}"/>
              </a:ext>
            </a:extLst>
          </p:cNvPr>
          <p:cNvSpPr/>
          <p:nvPr/>
        </p:nvSpPr>
        <p:spPr>
          <a:xfrm>
            <a:off x="197052" y="4846458"/>
            <a:ext cx="77276" cy="1598930"/>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A066970-A95E-7EAC-4E26-625955A84301}"/>
              </a:ext>
            </a:extLst>
          </p:cNvPr>
          <p:cNvPicPr>
            <a:picLocks noChangeAspect="1"/>
          </p:cNvPicPr>
          <p:nvPr/>
        </p:nvPicPr>
        <p:blipFill>
          <a:blip r:embed="rId5"/>
          <a:stretch>
            <a:fillRect/>
          </a:stretch>
        </p:blipFill>
        <p:spPr>
          <a:xfrm>
            <a:off x="10317200" y="5790718"/>
            <a:ext cx="1771650" cy="981075"/>
          </a:xfrm>
          <a:prstGeom prst="rect">
            <a:avLst/>
          </a:prstGeom>
        </p:spPr>
      </p:pic>
    </p:spTree>
    <p:extLst>
      <p:ext uri="{BB962C8B-B14F-4D97-AF65-F5344CB8AC3E}">
        <p14:creationId xmlns:p14="http://schemas.microsoft.com/office/powerpoint/2010/main" val="30548948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C953B2-FFB6-4C5C-9D07-32CA7D5F45BB}"/>
              </a:ext>
            </a:extLst>
          </p:cNvPr>
          <p:cNvSpPr>
            <a:spLocks noGrp="1"/>
          </p:cNvSpPr>
          <p:nvPr>
            <p:ph type="title"/>
          </p:nvPr>
        </p:nvSpPr>
        <p:spPr>
          <a:xfrm>
            <a:off x="1166071" y="714297"/>
            <a:ext cx="10202926" cy="570920"/>
          </a:xfrm>
        </p:spPr>
        <p:txBody>
          <a:bodyPr>
            <a:noAutofit/>
          </a:bodyPr>
          <a:lstStyle/>
          <a:p>
            <a:r>
              <a:rPr lang="en-US" sz="3200"/>
              <a:t>Confirming Infection</a:t>
            </a:r>
          </a:p>
        </p:txBody>
      </p:sp>
      <p:sp>
        <p:nvSpPr>
          <p:cNvPr id="5" name="Content Placeholder 4">
            <a:extLst>
              <a:ext uri="{FF2B5EF4-FFF2-40B4-BE49-F238E27FC236}">
                <a16:creationId xmlns:a16="http://schemas.microsoft.com/office/drawing/2014/main" id="{02F3E16B-BA4D-4A23-83C3-9D3BD819BDE8}"/>
              </a:ext>
            </a:extLst>
          </p:cNvPr>
          <p:cNvSpPr>
            <a:spLocks noGrp="1"/>
          </p:cNvSpPr>
          <p:nvPr>
            <p:ph type="body" sz="half" idx="13"/>
          </p:nvPr>
        </p:nvSpPr>
        <p:spPr>
          <a:xfrm>
            <a:off x="615291" y="1686930"/>
            <a:ext cx="9786677" cy="4754691"/>
          </a:xfrm>
        </p:spPr>
        <p:txBody>
          <a:bodyPr>
            <a:normAutofit fontScale="92500" lnSpcReduction="10000"/>
          </a:bodyPr>
          <a:lstStyle/>
          <a:p>
            <a:pPr lvl="1"/>
            <a:r>
              <a:rPr lang="en-US" sz="2400" b="1" dirty="0"/>
              <a:t>Detection of the SARS-CoV-2 virus</a:t>
            </a:r>
          </a:p>
          <a:p>
            <a:pPr lvl="1">
              <a:buFont typeface="Wingdings" panose="05000000000000000000" pitchFamily="2" charset="2"/>
              <a:buChar char="q"/>
            </a:pPr>
            <a:r>
              <a:rPr lang="en-US" sz="1600" dirty="0"/>
              <a:t>Molecular testing or viral antigen detection to identify virus in nasal secretions, throat, or saliva</a:t>
            </a:r>
          </a:p>
          <a:p>
            <a:pPr lvl="2">
              <a:buFont typeface="Wingdings" panose="05000000000000000000" pitchFamily="2" charset="2"/>
              <a:buChar char="q"/>
            </a:pPr>
            <a:r>
              <a:rPr lang="en-US" sz="1400" dirty="0"/>
              <a:t>Molecular testing is much more sensitive than detection of viral antigen (which is only 60-70% sensitive)</a:t>
            </a:r>
          </a:p>
          <a:p>
            <a:pPr lvl="1">
              <a:buFont typeface="Wingdings" panose="05000000000000000000" pitchFamily="2" charset="2"/>
              <a:buChar char="q"/>
            </a:pPr>
            <a:r>
              <a:rPr lang="en-US" sz="1600" dirty="0"/>
              <a:t>Used to determine if people are currently infected with SARS-CoV-2, the virus that causes COVID-19</a:t>
            </a:r>
          </a:p>
          <a:p>
            <a:pPr lvl="1">
              <a:buFont typeface="Wingdings" panose="05000000000000000000" pitchFamily="2" charset="2"/>
              <a:buChar char="q"/>
            </a:pPr>
            <a:r>
              <a:rPr lang="en-US" sz="1600" dirty="0"/>
              <a:t>Useful for diagnostic testing, disease surveillance, and assisting with isolation/quarantine decisions</a:t>
            </a:r>
          </a:p>
          <a:p>
            <a:pPr marL="457200" lvl="1" indent="0">
              <a:buNone/>
            </a:pPr>
            <a:endParaRPr lang="en-US" sz="1600" dirty="0"/>
          </a:p>
          <a:p>
            <a:pPr lvl="1"/>
            <a:r>
              <a:rPr lang="en-US" sz="2400" b="1" dirty="0"/>
              <a:t>Serologic (blood) tests for antibodies to the SARS-CoV-2 virus</a:t>
            </a:r>
            <a:r>
              <a:rPr lang="en-US" b="1" dirty="0"/>
              <a:t>	</a:t>
            </a:r>
          </a:p>
          <a:p>
            <a:pPr lvl="1">
              <a:buFont typeface="Wingdings" panose="05000000000000000000" pitchFamily="2" charset="2"/>
              <a:buChar char="q"/>
            </a:pPr>
            <a:r>
              <a:rPr lang="en-US" sz="1600" dirty="0"/>
              <a:t>Tests whether a person had SARS-CoV-2 infection or vaccination in the past</a:t>
            </a:r>
          </a:p>
          <a:p>
            <a:pPr lvl="1">
              <a:buFont typeface="Wingdings" panose="05000000000000000000" pitchFamily="2" charset="2"/>
              <a:buChar char="q"/>
            </a:pPr>
            <a:r>
              <a:rPr lang="en-US" sz="1600" dirty="0"/>
              <a:t>Antibodies are not present early in infection, so serologic testing is not advised for diagnostic testing</a:t>
            </a:r>
          </a:p>
          <a:p>
            <a:pPr lvl="1">
              <a:buFont typeface="Wingdings" panose="05000000000000000000" pitchFamily="2" charset="2"/>
              <a:buChar char="q"/>
            </a:pPr>
            <a:r>
              <a:rPr lang="en-US" sz="1600" dirty="0"/>
              <a:t>Most useful for epidemiologic investigation or research efforts</a:t>
            </a:r>
          </a:p>
          <a:p>
            <a:pPr lvl="1">
              <a:buFont typeface="Wingdings" panose="05000000000000000000" pitchFamily="2" charset="2"/>
              <a:buChar char="q"/>
            </a:pPr>
            <a:r>
              <a:rPr lang="en-US" sz="1600" dirty="0"/>
              <a:t>It is now understood that having antibodies to SARS-CoV-2 is not completely protective against re-infection</a:t>
            </a:r>
          </a:p>
          <a:p>
            <a:pPr lvl="1">
              <a:buFont typeface="Wingdings" panose="05000000000000000000" pitchFamily="2" charset="2"/>
              <a:buChar char="q"/>
            </a:pPr>
            <a:r>
              <a:rPr lang="en-US" sz="1600" dirty="0"/>
              <a:t>Not all vaccinated people test positive on the blood test, because many serologic tests look for response to parts of the virus that are not in the vaccine.  These people may still be protected against infection</a:t>
            </a:r>
            <a:r>
              <a:rPr lang="en-US" dirty="0"/>
              <a:t>.</a:t>
            </a:r>
          </a:p>
          <a:p>
            <a:pPr marL="457200" lvl="1" indent="0">
              <a:buNone/>
            </a:pPr>
            <a:endParaRPr lang="en-US" dirty="0"/>
          </a:p>
          <a:p>
            <a:pPr marL="457200" lvl="1" indent="0">
              <a:buNone/>
            </a:pPr>
            <a:endParaRPr lang="en-US" dirty="0"/>
          </a:p>
        </p:txBody>
      </p:sp>
      <p:pic>
        <p:nvPicPr>
          <p:cNvPr id="3" name="Picture 2">
            <a:extLst>
              <a:ext uri="{FF2B5EF4-FFF2-40B4-BE49-F238E27FC236}">
                <a16:creationId xmlns:a16="http://schemas.microsoft.com/office/drawing/2014/main" id="{558CBDCD-DCDF-AACC-1223-718AE15FBB89}"/>
              </a:ext>
            </a:extLst>
          </p:cNvPr>
          <p:cNvPicPr>
            <a:picLocks noChangeAspect="1"/>
          </p:cNvPicPr>
          <p:nvPr/>
        </p:nvPicPr>
        <p:blipFill>
          <a:blip r:embed="rId2"/>
          <a:stretch>
            <a:fillRect/>
          </a:stretch>
        </p:blipFill>
        <p:spPr>
          <a:xfrm>
            <a:off x="9858692" y="848641"/>
            <a:ext cx="2158433" cy="3837214"/>
          </a:xfrm>
          <a:prstGeom prst="rect">
            <a:avLst/>
          </a:prstGeom>
        </p:spPr>
      </p:pic>
      <p:sp>
        <p:nvSpPr>
          <p:cNvPr id="6" name="TextBox 5">
            <a:extLst>
              <a:ext uri="{FF2B5EF4-FFF2-40B4-BE49-F238E27FC236}">
                <a16:creationId xmlns:a16="http://schemas.microsoft.com/office/drawing/2014/main" id="{015E9A98-D4BF-A166-FDFC-FF3BC4280C40}"/>
              </a:ext>
            </a:extLst>
          </p:cNvPr>
          <p:cNvSpPr txBox="1"/>
          <p:nvPr/>
        </p:nvSpPr>
        <p:spPr>
          <a:xfrm>
            <a:off x="10695929" y="3991983"/>
            <a:ext cx="1321196" cy="261610"/>
          </a:xfrm>
          <a:prstGeom prst="rect">
            <a:avLst/>
          </a:prstGeom>
          <a:noFill/>
        </p:spPr>
        <p:txBody>
          <a:bodyPr wrap="none" rtlCol="0">
            <a:spAutoFit/>
          </a:bodyPr>
          <a:lstStyle/>
          <a:p>
            <a:r>
              <a:rPr lang="en-US" sz="1100" err="1"/>
              <a:t>Nomax</a:t>
            </a:r>
            <a:r>
              <a:rPr lang="en-US" sz="1100"/>
              <a:t> on </a:t>
            </a:r>
            <a:r>
              <a:rPr lang="en-US" sz="1100" err="1"/>
              <a:t>Unsplash</a:t>
            </a:r>
            <a:endParaRPr lang="en-US" sz="1100"/>
          </a:p>
        </p:txBody>
      </p:sp>
      <p:pic>
        <p:nvPicPr>
          <p:cNvPr id="1026" name="Picture 2">
            <a:extLst>
              <a:ext uri="{FF2B5EF4-FFF2-40B4-BE49-F238E27FC236}">
                <a16:creationId xmlns:a16="http://schemas.microsoft.com/office/drawing/2014/main" id="{4F52802B-98A1-6F55-3AA2-99846C1E5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5494" y="170109"/>
            <a:ext cx="2816762" cy="17085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4D914BD-5C71-3FF3-BCF7-76F5DDD07F26}"/>
              </a:ext>
            </a:extLst>
          </p:cNvPr>
          <p:cNvSpPr txBox="1"/>
          <p:nvPr/>
        </p:nvSpPr>
        <p:spPr>
          <a:xfrm>
            <a:off x="9036033" y="1556125"/>
            <a:ext cx="542136" cy="261610"/>
          </a:xfrm>
          <a:prstGeom prst="rect">
            <a:avLst/>
          </a:prstGeom>
          <a:noFill/>
        </p:spPr>
        <p:txBody>
          <a:bodyPr wrap="none" rtlCol="0">
            <a:spAutoFit/>
          </a:bodyPr>
          <a:lstStyle/>
          <a:p>
            <a:r>
              <a:rPr lang="en-US" sz="1100"/>
              <a:t>USAID</a:t>
            </a:r>
          </a:p>
        </p:txBody>
      </p:sp>
    </p:spTree>
    <p:extLst>
      <p:ext uri="{BB962C8B-B14F-4D97-AF65-F5344CB8AC3E}">
        <p14:creationId xmlns:p14="http://schemas.microsoft.com/office/powerpoint/2010/main" val="4515777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1C92A-B196-B351-FC9B-3D55AAA381D3}"/>
              </a:ext>
            </a:extLst>
          </p:cNvPr>
          <p:cNvSpPr>
            <a:spLocks noGrp="1"/>
          </p:cNvSpPr>
          <p:nvPr>
            <p:ph type="title"/>
          </p:nvPr>
        </p:nvSpPr>
        <p:spPr/>
        <p:txBody>
          <a:bodyPr/>
          <a:lstStyle/>
          <a:p>
            <a:r>
              <a:rPr lang="en-US"/>
              <a:t>Molecular tests versus Antigen tests</a:t>
            </a:r>
          </a:p>
        </p:txBody>
      </p:sp>
      <p:sp>
        <p:nvSpPr>
          <p:cNvPr id="3" name="Text Placeholder 2">
            <a:extLst>
              <a:ext uri="{FF2B5EF4-FFF2-40B4-BE49-F238E27FC236}">
                <a16:creationId xmlns:a16="http://schemas.microsoft.com/office/drawing/2014/main" id="{1F998A42-65E6-B930-B68A-D98228BB13D0}"/>
              </a:ext>
            </a:extLst>
          </p:cNvPr>
          <p:cNvSpPr>
            <a:spLocks noGrp="1"/>
          </p:cNvSpPr>
          <p:nvPr>
            <p:ph type="body" sz="half" idx="13"/>
          </p:nvPr>
        </p:nvSpPr>
        <p:spPr/>
        <p:txBody>
          <a:bodyPr vert="horz" lIns="91440" tIns="45720" rIns="91440" bIns="45720" rtlCol="0" anchor="t">
            <a:normAutofit/>
          </a:bodyPr>
          <a:lstStyle/>
          <a:p>
            <a:r>
              <a:rPr lang="en-US" sz="1800" b="1" dirty="0"/>
              <a:t>Molecular tests for the SARS-CoV-2 virus </a:t>
            </a:r>
          </a:p>
          <a:p>
            <a:pPr marL="285750" indent="-285750">
              <a:buFont typeface="Arial" panose="020B0604020202020204" pitchFamily="34" charset="0"/>
              <a:buChar char="•"/>
            </a:pPr>
            <a:r>
              <a:rPr lang="en-US" sz="1800" dirty="0"/>
              <a:t>are quite accurate</a:t>
            </a:r>
          </a:p>
          <a:p>
            <a:pPr marL="285750" indent="-285750">
              <a:buFont typeface="Arial" panose="020B0604020202020204" pitchFamily="34" charset="0"/>
              <a:buChar char="•"/>
            </a:pPr>
            <a:r>
              <a:rPr lang="en-US" sz="1800" dirty="0"/>
              <a:t>require specialized laboratory equipment and resources</a:t>
            </a:r>
          </a:p>
          <a:p>
            <a:pPr marL="285750" indent="-285750">
              <a:buFont typeface="Arial" panose="020B0604020202020204" pitchFamily="34" charset="0"/>
              <a:buChar char="•"/>
            </a:pPr>
            <a:r>
              <a:rPr lang="en-US" sz="1800" dirty="0"/>
              <a:t>personnel training, transport, and turnaround time must be considered</a:t>
            </a:r>
          </a:p>
          <a:p>
            <a:endParaRPr lang="en-US" sz="1800" dirty="0"/>
          </a:p>
          <a:p>
            <a:r>
              <a:rPr lang="en-US" sz="1800" b="1" dirty="0"/>
              <a:t>Antigen tests to detect the SARS-CoV-2 virus</a:t>
            </a:r>
          </a:p>
          <a:p>
            <a:pPr marL="285750" indent="-285750">
              <a:buFont typeface="Arial" panose="020B0604020202020204" pitchFamily="34" charset="0"/>
              <a:buChar char="•"/>
            </a:pPr>
            <a:r>
              <a:rPr lang="en-US" sz="1800" dirty="0"/>
              <a:t>are simple and convenient, require very little training, may be done at the point of care</a:t>
            </a:r>
          </a:p>
          <a:p>
            <a:pPr marL="285750" indent="-285750">
              <a:buFont typeface="Arial" panose="020B0604020202020204" pitchFamily="34" charset="0"/>
              <a:buChar char="•"/>
            </a:pPr>
            <a:r>
              <a:rPr lang="en-US" sz="1800" dirty="0"/>
              <a:t>yield results in as little as 20 minutes</a:t>
            </a:r>
          </a:p>
          <a:p>
            <a:pPr marL="285750" indent="-285750">
              <a:buFont typeface="Arial" panose="020B0604020202020204" pitchFamily="34" charset="0"/>
              <a:buChar char="•"/>
            </a:pPr>
            <a:r>
              <a:rPr lang="en-US" sz="1800" dirty="0"/>
              <a:t>are much less sensitive than molecular tests (may fail to detect infection, giving a false negative result) </a:t>
            </a:r>
          </a:p>
        </p:txBody>
      </p:sp>
    </p:spTree>
    <p:extLst>
      <p:ext uri="{BB962C8B-B14F-4D97-AF65-F5344CB8AC3E}">
        <p14:creationId xmlns:p14="http://schemas.microsoft.com/office/powerpoint/2010/main" val="2787413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F494EE-1666-474E-BB88-7A408BA868C9}"/>
              </a:ext>
            </a:extLst>
          </p:cNvPr>
          <p:cNvSpPr/>
          <p:nvPr/>
        </p:nvSpPr>
        <p:spPr>
          <a:xfrm>
            <a:off x="0" y="6231117"/>
            <a:ext cx="10639424" cy="626881"/>
          </a:xfrm>
          <a:prstGeom prst="rect">
            <a:avLst/>
          </a:prstGeom>
          <a:solidFill>
            <a:srgbClr val="02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p:txBody>
          <a:bodyPr>
            <a:normAutofit/>
          </a:bodyPr>
          <a:lstStyle/>
          <a:p>
            <a:r>
              <a:rPr lang="en-US">
                <a:latin typeface="+mn-lt"/>
                <a:cs typeface="Arial" panose="020B0604020202020204" pitchFamily="34" charset="0"/>
              </a:rPr>
              <a:t>Steps to Complete Testing</a:t>
            </a:r>
          </a:p>
        </p:txBody>
      </p:sp>
      <p:sp>
        <p:nvSpPr>
          <p:cNvPr id="3" name="Content Placeholder 2">
            <a:extLst>
              <a:ext uri="{FF2B5EF4-FFF2-40B4-BE49-F238E27FC236}">
                <a16:creationId xmlns:a16="http://schemas.microsoft.com/office/drawing/2014/main" id="{F6CDD67F-8E8D-4CA5-B8FC-A37DDDFFA598}"/>
              </a:ext>
            </a:extLst>
          </p:cNvPr>
          <p:cNvSpPr>
            <a:spLocks noGrp="1"/>
          </p:cNvSpPr>
          <p:nvPr>
            <p:ph idx="1"/>
          </p:nvPr>
        </p:nvSpPr>
        <p:spPr>
          <a:xfrm>
            <a:off x="341377" y="1429382"/>
            <a:ext cx="4402074" cy="4801734"/>
          </a:xfrm>
        </p:spPr>
        <p:txBody>
          <a:bodyPr>
            <a:normAutofit/>
          </a:bodyPr>
          <a:lstStyle/>
          <a:p>
            <a:pPr marL="342900" indent="-342900">
              <a:buFont typeface="+mj-lt"/>
              <a:buAutoNum type="arabicPeriod"/>
            </a:pPr>
            <a:r>
              <a:rPr lang="en-US" sz="1800" dirty="0">
                <a:latin typeface="+mn-lt"/>
                <a:cs typeface="Arial" panose="020B0604020202020204" pitchFamily="34" charset="0"/>
              </a:rPr>
              <a:t>Don appropriate PPE</a:t>
            </a:r>
          </a:p>
          <a:p>
            <a:pPr marL="342900" indent="-342900">
              <a:buFont typeface="+mj-lt"/>
              <a:buAutoNum type="arabicPeriod"/>
            </a:pPr>
            <a:r>
              <a:rPr lang="en-US" sz="1800" dirty="0">
                <a:latin typeface="+mn-lt"/>
                <a:cs typeface="Arial" panose="020B0604020202020204" pitchFamily="34" charset="0"/>
              </a:rPr>
              <a:t>Confirm specifics (including whether nasal or nasopharyngeal swab required )  and gather supplies  for the test used at your facility</a:t>
            </a:r>
          </a:p>
          <a:p>
            <a:pPr marL="342900" indent="-342900">
              <a:buFont typeface="+mj-lt"/>
              <a:buAutoNum type="arabicPeriod"/>
            </a:pPr>
            <a:r>
              <a:rPr lang="en-US" sz="1800" dirty="0">
                <a:latin typeface="+mn-lt"/>
                <a:cs typeface="Arial" panose="020B0604020202020204" pitchFamily="34" charset="0"/>
              </a:rPr>
              <a:t>Complete the nasal or nasopharyngeal  swab</a:t>
            </a:r>
          </a:p>
          <a:p>
            <a:pPr marL="342900" indent="-342900">
              <a:buFont typeface="+mj-lt"/>
              <a:buAutoNum type="arabicPeriod"/>
            </a:pPr>
            <a:r>
              <a:rPr lang="en-US" sz="1800" dirty="0">
                <a:latin typeface="+mn-lt"/>
                <a:cs typeface="Arial" panose="020B0604020202020204" pitchFamily="34" charset="0"/>
              </a:rPr>
              <a:t>Insert the swab into tube with viral transport media</a:t>
            </a:r>
          </a:p>
          <a:p>
            <a:pPr marL="342900" indent="-342900">
              <a:buFont typeface="+mj-lt"/>
              <a:buAutoNum type="arabicPeriod"/>
            </a:pPr>
            <a:r>
              <a:rPr lang="en-US" sz="1800" dirty="0">
                <a:latin typeface="+mn-lt"/>
                <a:cs typeface="Arial" panose="020B0604020202020204" pitchFamily="34" charset="0"/>
              </a:rPr>
              <a:t>Label sample and complete lab requisition forms </a:t>
            </a:r>
          </a:p>
          <a:p>
            <a:pPr marL="342900" indent="-342900">
              <a:buFont typeface="+mj-lt"/>
              <a:buAutoNum type="arabicPeriod"/>
            </a:pPr>
            <a:r>
              <a:rPr lang="en-US" sz="1800" dirty="0">
                <a:latin typeface="+mn-lt"/>
                <a:cs typeface="Arial" panose="020B0604020202020204" pitchFamily="34" charset="0"/>
              </a:rPr>
              <a:t>Package sample for transport</a:t>
            </a:r>
          </a:p>
          <a:p>
            <a:pPr marL="342900" indent="-342900">
              <a:buFont typeface="+mj-lt"/>
              <a:buAutoNum type="arabicPeriod"/>
            </a:pPr>
            <a:r>
              <a:rPr lang="en-US" sz="1800" dirty="0">
                <a:latin typeface="+mn-lt"/>
                <a:cs typeface="Arial" panose="020B0604020202020204" pitchFamily="34" charset="0"/>
              </a:rPr>
              <a:t>Disinfect testing area</a:t>
            </a:r>
          </a:p>
          <a:p>
            <a:pPr marL="342900" indent="-342900">
              <a:buFont typeface="+mj-lt"/>
              <a:buAutoNum type="arabicPeriod"/>
            </a:pPr>
            <a:r>
              <a:rPr lang="en-US" sz="1800" dirty="0">
                <a:latin typeface="+mn-lt"/>
                <a:cs typeface="Arial" panose="020B0604020202020204" pitchFamily="34" charset="0"/>
              </a:rPr>
              <a:t>Doff PPE including hand washing </a:t>
            </a:r>
          </a:p>
        </p:txBody>
      </p:sp>
      <p:sp>
        <p:nvSpPr>
          <p:cNvPr id="5" name="TextBox 4">
            <a:extLst>
              <a:ext uri="{FF2B5EF4-FFF2-40B4-BE49-F238E27FC236}">
                <a16:creationId xmlns:a16="http://schemas.microsoft.com/office/drawing/2014/main" id="{8B80D3AE-AA91-47BB-9524-44C1687D682F}"/>
              </a:ext>
            </a:extLst>
          </p:cNvPr>
          <p:cNvSpPr txBox="1"/>
          <p:nvPr/>
        </p:nvSpPr>
        <p:spPr>
          <a:xfrm>
            <a:off x="181985" y="5876923"/>
            <a:ext cx="7183374" cy="442622"/>
          </a:xfrm>
          <a:prstGeom prst="rect">
            <a:avLst/>
          </a:prstGeom>
          <a:noFill/>
        </p:spPr>
        <p:txBody>
          <a:bodyPr wrap="square" rtlCol="0">
            <a:spAutoFit/>
          </a:bodyPr>
          <a:lstStyle/>
          <a:p>
            <a:pPr>
              <a:lnSpc>
                <a:spcPct val="150000"/>
              </a:lnSpc>
            </a:pPr>
            <a:r>
              <a:rPr lang="fr-FR" sz="800" i="1">
                <a:solidFill>
                  <a:schemeClr val="bg1">
                    <a:lumMod val="50000"/>
                  </a:schemeClr>
                </a:solidFill>
              </a:rPr>
              <a:t>Image source: https://cms.qz.com/wp-content/uploads/2020/04/RTS37QE2-e1585941469433.jpg?quality=75&amp;strip=all&amp;w=1600&amp;h=900&amp;crop=1</a:t>
            </a:r>
          </a:p>
          <a:p>
            <a:pPr>
              <a:lnSpc>
                <a:spcPct val="150000"/>
              </a:lnSpc>
            </a:pPr>
            <a:endParaRPr lang="fr-FR" sz="800" i="1">
              <a:solidFill>
                <a:schemeClr val="bg1">
                  <a:lumMod val="50000"/>
                </a:schemeClr>
              </a:solidFill>
            </a:endParaRPr>
          </a:p>
        </p:txBody>
      </p:sp>
      <p:pic>
        <p:nvPicPr>
          <p:cNvPr id="11" name="Picture 10">
            <a:extLst>
              <a:ext uri="{FF2B5EF4-FFF2-40B4-BE49-F238E27FC236}">
                <a16:creationId xmlns:a16="http://schemas.microsoft.com/office/drawing/2014/main" id="{6DAA4051-BD8E-4FD2-BD0C-2DFECF55D91F}"/>
              </a:ext>
            </a:extLst>
          </p:cNvPr>
          <p:cNvPicPr>
            <a:picLocks noChangeAspect="1"/>
          </p:cNvPicPr>
          <p:nvPr/>
        </p:nvPicPr>
        <p:blipFill rotWithShape="1">
          <a:blip r:embed="rId3"/>
          <a:srcRect r="8919"/>
          <a:stretch/>
        </p:blipFill>
        <p:spPr>
          <a:xfrm>
            <a:off x="5805940" y="1429382"/>
            <a:ext cx="6121959" cy="3780793"/>
          </a:xfrm>
          <a:prstGeom prst="rect">
            <a:avLst/>
          </a:prstGeom>
        </p:spPr>
      </p:pic>
      <p:pic>
        <p:nvPicPr>
          <p:cNvPr id="6" name="Picture 5">
            <a:extLst>
              <a:ext uri="{FF2B5EF4-FFF2-40B4-BE49-F238E27FC236}">
                <a16:creationId xmlns:a16="http://schemas.microsoft.com/office/drawing/2014/main" id="{20892AEC-B5F9-AC7B-3020-87983662EAD3}"/>
              </a:ext>
            </a:extLst>
          </p:cNvPr>
          <p:cNvPicPr>
            <a:picLocks noChangeAspect="1"/>
          </p:cNvPicPr>
          <p:nvPr/>
        </p:nvPicPr>
        <p:blipFill>
          <a:blip r:embed="rId4"/>
          <a:stretch>
            <a:fillRect/>
          </a:stretch>
        </p:blipFill>
        <p:spPr>
          <a:xfrm>
            <a:off x="10361015" y="5876923"/>
            <a:ext cx="1771650" cy="981075"/>
          </a:xfrm>
          <a:prstGeom prst="rect">
            <a:avLst/>
          </a:prstGeom>
        </p:spPr>
      </p:pic>
    </p:spTree>
    <p:extLst>
      <p:ext uri="{BB962C8B-B14F-4D97-AF65-F5344CB8AC3E}">
        <p14:creationId xmlns:p14="http://schemas.microsoft.com/office/powerpoint/2010/main" val="24080966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F494EE-1666-474E-BB88-7A408BA868C9}"/>
              </a:ext>
            </a:extLst>
          </p:cNvPr>
          <p:cNvSpPr/>
          <p:nvPr/>
        </p:nvSpPr>
        <p:spPr>
          <a:xfrm>
            <a:off x="0" y="6231117"/>
            <a:ext cx="10639424" cy="626881"/>
          </a:xfrm>
          <a:prstGeom prst="rect">
            <a:avLst/>
          </a:prstGeom>
          <a:solidFill>
            <a:srgbClr val="02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p:txBody>
          <a:bodyPr>
            <a:normAutofit/>
          </a:bodyPr>
          <a:lstStyle/>
          <a:p>
            <a:r>
              <a:rPr lang="en-US">
                <a:latin typeface="+mn-lt"/>
                <a:cs typeface="Arial" panose="020B0604020202020204" pitchFamily="34" charset="0"/>
              </a:rPr>
              <a:t>Step 1) </a:t>
            </a:r>
            <a:r>
              <a:rPr lang="en-US" b="0">
                <a:latin typeface="+mn-lt"/>
                <a:cs typeface="Arial" panose="020B0604020202020204" pitchFamily="34" charset="0"/>
              </a:rPr>
              <a:t>Don appropriate PPE</a:t>
            </a:r>
          </a:p>
        </p:txBody>
      </p:sp>
      <p:pic>
        <p:nvPicPr>
          <p:cNvPr id="9" name="Content Placeholder 3">
            <a:extLst>
              <a:ext uri="{FF2B5EF4-FFF2-40B4-BE49-F238E27FC236}">
                <a16:creationId xmlns:a16="http://schemas.microsoft.com/office/drawing/2014/main" id="{62CF942B-417D-4BC6-9910-4DC78C153291}"/>
              </a:ext>
            </a:extLst>
          </p:cNvPr>
          <p:cNvPicPr>
            <a:picLocks noChangeAspect="1"/>
          </p:cNvPicPr>
          <p:nvPr/>
        </p:nvPicPr>
        <p:blipFill rotWithShape="1">
          <a:blip r:embed="rId3"/>
          <a:srcRect l="-1" r="12"/>
          <a:stretch/>
        </p:blipFill>
        <p:spPr>
          <a:xfrm>
            <a:off x="1065125" y="1316387"/>
            <a:ext cx="9988061" cy="4804598"/>
          </a:xfrm>
          <a:prstGeom prst="rect">
            <a:avLst/>
          </a:prstGeom>
        </p:spPr>
      </p:pic>
      <p:pic>
        <p:nvPicPr>
          <p:cNvPr id="4" name="Picture 3">
            <a:extLst>
              <a:ext uri="{FF2B5EF4-FFF2-40B4-BE49-F238E27FC236}">
                <a16:creationId xmlns:a16="http://schemas.microsoft.com/office/drawing/2014/main" id="{383CF9CB-5130-04C7-1F54-780FABA96059}"/>
              </a:ext>
            </a:extLst>
          </p:cNvPr>
          <p:cNvPicPr>
            <a:picLocks noChangeAspect="1"/>
          </p:cNvPicPr>
          <p:nvPr/>
        </p:nvPicPr>
        <p:blipFill>
          <a:blip r:embed="rId4"/>
          <a:stretch>
            <a:fillRect/>
          </a:stretch>
        </p:blipFill>
        <p:spPr>
          <a:xfrm>
            <a:off x="10420350" y="5870408"/>
            <a:ext cx="1771650" cy="981075"/>
          </a:xfrm>
          <a:prstGeom prst="rect">
            <a:avLst/>
          </a:prstGeom>
        </p:spPr>
      </p:pic>
    </p:spTree>
    <p:extLst>
      <p:ext uri="{BB962C8B-B14F-4D97-AF65-F5344CB8AC3E}">
        <p14:creationId xmlns:p14="http://schemas.microsoft.com/office/powerpoint/2010/main" val="4165954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7B58E0E-6634-3507-9F38-717F1646F40D}"/>
              </a:ext>
            </a:extLst>
          </p:cNvPr>
          <p:cNvSpPr>
            <a:spLocks noGrp="1"/>
          </p:cNvSpPr>
          <p:nvPr>
            <p:ph type="title"/>
          </p:nvPr>
        </p:nvSpPr>
        <p:spPr/>
        <p:txBody>
          <a:bodyPr>
            <a:normAutofit/>
          </a:bodyPr>
          <a:lstStyle/>
          <a:p>
            <a:r>
              <a:rPr lang="en-US" sz="2800"/>
              <a:t>Coronaviruses</a:t>
            </a:r>
          </a:p>
        </p:txBody>
      </p:sp>
      <p:sp>
        <p:nvSpPr>
          <p:cNvPr id="11" name="Text Placeholder 10">
            <a:extLst>
              <a:ext uri="{FF2B5EF4-FFF2-40B4-BE49-F238E27FC236}">
                <a16:creationId xmlns:a16="http://schemas.microsoft.com/office/drawing/2014/main" id="{F9430A33-9A9D-5753-C7D4-9A1484CE3C1C}"/>
              </a:ext>
            </a:extLst>
          </p:cNvPr>
          <p:cNvSpPr>
            <a:spLocks noGrp="1"/>
          </p:cNvSpPr>
          <p:nvPr>
            <p:ph type="body" sz="half" idx="13"/>
          </p:nvPr>
        </p:nvSpPr>
        <p:spPr>
          <a:xfrm>
            <a:off x="1431623" y="1185286"/>
            <a:ext cx="9919772" cy="4950858"/>
          </a:xfrm>
        </p:spPr>
        <p:txBody>
          <a:bodyPr>
            <a:normAutofit/>
          </a:bodyPr>
          <a:lstStyle/>
          <a:p>
            <a:r>
              <a:rPr lang="en-US" sz="2000" dirty="0"/>
              <a:t>RNA viruses that may infect humans, animals, or both.  4 major human Coronaviruses were known prior to 2019, in addition to SARS-</a:t>
            </a:r>
            <a:r>
              <a:rPr lang="en-US" sz="2000" dirty="0" err="1"/>
              <a:t>CoV</a:t>
            </a:r>
            <a:r>
              <a:rPr lang="en-US" sz="2000" dirty="0"/>
              <a:t> and MERS</a:t>
            </a:r>
          </a:p>
        </p:txBody>
      </p:sp>
      <p:pic>
        <p:nvPicPr>
          <p:cNvPr id="13" name="Picture 12">
            <a:extLst>
              <a:ext uri="{FF2B5EF4-FFF2-40B4-BE49-F238E27FC236}">
                <a16:creationId xmlns:a16="http://schemas.microsoft.com/office/drawing/2014/main" id="{BED3E5E1-59EB-6264-5930-15DFFF095FB0}"/>
              </a:ext>
            </a:extLst>
          </p:cNvPr>
          <p:cNvPicPr>
            <a:picLocks noChangeAspect="1"/>
          </p:cNvPicPr>
          <p:nvPr/>
        </p:nvPicPr>
        <p:blipFill>
          <a:blip r:embed="rId2"/>
          <a:stretch>
            <a:fillRect/>
          </a:stretch>
        </p:blipFill>
        <p:spPr>
          <a:xfrm>
            <a:off x="1882914" y="2246243"/>
            <a:ext cx="9109379" cy="3975653"/>
          </a:xfrm>
          <a:prstGeom prst="rect">
            <a:avLst/>
          </a:prstGeom>
        </p:spPr>
      </p:pic>
      <p:sp>
        <p:nvSpPr>
          <p:cNvPr id="14" name="TextBox 13">
            <a:extLst>
              <a:ext uri="{FF2B5EF4-FFF2-40B4-BE49-F238E27FC236}">
                <a16:creationId xmlns:a16="http://schemas.microsoft.com/office/drawing/2014/main" id="{5E54CD63-1030-959C-A8AE-42F6ABF6C1A1}"/>
              </a:ext>
            </a:extLst>
          </p:cNvPr>
          <p:cNvSpPr txBox="1"/>
          <p:nvPr/>
        </p:nvSpPr>
        <p:spPr>
          <a:xfrm>
            <a:off x="894522" y="6330514"/>
            <a:ext cx="5039521" cy="338554"/>
          </a:xfrm>
          <a:prstGeom prst="rect">
            <a:avLst/>
          </a:prstGeom>
          <a:noFill/>
        </p:spPr>
        <p:txBody>
          <a:bodyPr wrap="none" rtlCol="0">
            <a:spAutoFit/>
          </a:bodyPr>
          <a:lstStyle/>
          <a:p>
            <a:r>
              <a:rPr lang="en-US" sz="1600"/>
              <a:t>https://coronavirusexplained.ukri.org/en/article/cad0003/</a:t>
            </a:r>
          </a:p>
        </p:txBody>
      </p:sp>
    </p:spTree>
    <p:extLst>
      <p:ext uri="{BB962C8B-B14F-4D97-AF65-F5344CB8AC3E}">
        <p14:creationId xmlns:p14="http://schemas.microsoft.com/office/powerpoint/2010/main" val="21736888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F494EE-1666-474E-BB88-7A408BA868C9}"/>
              </a:ext>
            </a:extLst>
          </p:cNvPr>
          <p:cNvSpPr/>
          <p:nvPr/>
        </p:nvSpPr>
        <p:spPr>
          <a:xfrm>
            <a:off x="0" y="6231117"/>
            <a:ext cx="10639424" cy="626881"/>
          </a:xfrm>
          <a:prstGeom prst="rect">
            <a:avLst/>
          </a:prstGeom>
          <a:solidFill>
            <a:srgbClr val="02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p:txBody>
          <a:bodyPr>
            <a:normAutofit/>
          </a:bodyPr>
          <a:lstStyle/>
          <a:p>
            <a:r>
              <a:rPr lang="en-US">
                <a:latin typeface="+mn-lt"/>
                <a:cs typeface="Arial" panose="020B0604020202020204" pitchFamily="34" charset="0"/>
              </a:rPr>
              <a:t>Step 1) </a:t>
            </a:r>
            <a:r>
              <a:rPr lang="en-US" b="0">
                <a:latin typeface="+mn-lt"/>
                <a:cs typeface="Arial" panose="020B0604020202020204" pitchFamily="34" charset="0"/>
              </a:rPr>
              <a:t>Don appropriate PPE</a:t>
            </a:r>
          </a:p>
        </p:txBody>
      </p:sp>
      <p:sp>
        <p:nvSpPr>
          <p:cNvPr id="12" name="Rectangle 11">
            <a:extLst>
              <a:ext uri="{FF2B5EF4-FFF2-40B4-BE49-F238E27FC236}">
                <a16:creationId xmlns:a16="http://schemas.microsoft.com/office/drawing/2014/main" id="{D8943E19-AD30-42DB-9C0E-D5669132E2A9}"/>
              </a:ext>
            </a:extLst>
          </p:cNvPr>
          <p:cNvSpPr/>
          <p:nvPr/>
        </p:nvSpPr>
        <p:spPr>
          <a:xfrm>
            <a:off x="7676941" y="4019342"/>
            <a:ext cx="4515060" cy="1080149"/>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94C82805-BA59-47A7-B262-864C43E35133}"/>
              </a:ext>
            </a:extLst>
          </p:cNvPr>
          <p:cNvSpPr txBox="1">
            <a:spLocks/>
          </p:cNvSpPr>
          <p:nvPr/>
        </p:nvSpPr>
        <p:spPr>
          <a:xfrm>
            <a:off x="8838280" y="4129408"/>
            <a:ext cx="2235004" cy="1080149"/>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accent1">
                    <a:lumMod val="50000"/>
                  </a:schemeClr>
                </a:solidFill>
                <a:latin typeface="+mn-lt"/>
                <a:cs typeface="Arial" panose="020B0604020202020204" pitchFamily="34" charset="0"/>
              </a:rPr>
              <a:t>Video </a:t>
            </a:r>
            <a:r>
              <a:rPr lang="en-US" sz="1400" b="0">
                <a:hlinkClick r:id="rId4">
                  <a:extLst>
                    <a:ext uri="{A12FA001-AC4F-418D-AE19-62706E023703}">
                      <ahyp:hlinkClr xmlns:ahyp="http://schemas.microsoft.com/office/drawing/2018/hyperlinkcolor" val="tx"/>
                    </a:ext>
                  </a:extLst>
                </a:hlinkClick>
              </a:rPr>
              <a:t>https://www.youtube.com/embed/of73FN086E8</a:t>
            </a:r>
            <a:endParaRPr lang="en-US" sz="1800" b="0">
              <a:latin typeface="+mn-lt"/>
              <a:cs typeface="Arial" panose="020B0604020202020204" pitchFamily="34" charset="0"/>
            </a:endParaRPr>
          </a:p>
        </p:txBody>
      </p:sp>
      <p:sp>
        <p:nvSpPr>
          <p:cNvPr id="7" name="Isosceles Triangle 6">
            <a:extLst>
              <a:ext uri="{FF2B5EF4-FFF2-40B4-BE49-F238E27FC236}">
                <a16:creationId xmlns:a16="http://schemas.microsoft.com/office/drawing/2014/main" id="{A1720CBB-EBBC-45B9-93E7-901B5DBC8155}"/>
              </a:ext>
            </a:extLst>
          </p:cNvPr>
          <p:cNvSpPr/>
          <p:nvPr/>
        </p:nvSpPr>
        <p:spPr>
          <a:xfrm rot="16200000">
            <a:off x="8626884" y="4252935"/>
            <a:ext cx="88078" cy="75929"/>
          </a:xfrm>
          <a:prstGeom prst="triangle">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FD2D5D4-70ED-48E6-B097-0325EE233149}"/>
              </a:ext>
            </a:extLst>
          </p:cNvPr>
          <p:cNvSpPr/>
          <p:nvPr/>
        </p:nvSpPr>
        <p:spPr>
          <a:xfrm>
            <a:off x="8219551" y="2208053"/>
            <a:ext cx="3972449" cy="1814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1ADE9C87-39AA-4913-9322-66ED6B9A13E0}"/>
              </a:ext>
            </a:extLst>
          </p:cNvPr>
          <p:cNvSpPr txBox="1">
            <a:spLocks/>
          </p:cNvSpPr>
          <p:nvPr/>
        </p:nvSpPr>
        <p:spPr>
          <a:xfrm>
            <a:off x="8832501" y="2482943"/>
            <a:ext cx="3095397" cy="1080149"/>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accent1">
                    <a:lumMod val="50000"/>
                  </a:schemeClr>
                </a:solidFill>
                <a:latin typeface="+mn-lt"/>
                <a:cs typeface="Arial" panose="020B0604020202020204" pitchFamily="34" charset="0"/>
              </a:rPr>
              <a:t>How to Safely Put on Personal Protective Equipment (PPE)</a:t>
            </a:r>
            <a:endParaRPr lang="en-US" b="0">
              <a:latin typeface="+mn-lt"/>
              <a:cs typeface="Arial" panose="020B0604020202020204" pitchFamily="34" charset="0"/>
            </a:endParaRPr>
          </a:p>
        </p:txBody>
      </p:sp>
      <p:pic>
        <p:nvPicPr>
          <p:cNvPr id="4" name="Online Media 3" title="Demonstration of Donning (Putting On) Personal Protective Equipment (PPE)">
            <a:hlinkClick r:id="" action="ppaction://media"/>
            <a:extLst>
              <a:ext uri="{FF2B5EF4-FFF2-40B4-BE49-F238E27FC236}">
                <a16:creationId xmlns:a16="http://schemas.microsoft.com/office/drawing/2014/main" id="{3EE216CF-2A45-4ED2-B5A0-D34366475242}"/>
              </a:ext>
            </a:extLst>
          </p:cNvPr>
          <p:cNvPicPr>
            <a:picLocks noRot="1" noChangeAspect="1"/>
          </p:cNvPicPr>
          <p:nvPr>
            <a:videoFile r:link="rId1"/>
          </p:nvPr>
        </p:nvPicPr>
        <p:blipFill>
          <a:blip r:embed="rId5"/>
          <a:stretch>
            <a:fillRect/>
          </a:stretch>
        </p:blipFill>
        <p:spPr>
          <a:xfrm>
            <a:off x="341375" y="1456860"/>
            <a:ext cx="7878176" cy="4431474"/>
          </a:xfrm>
          <a:prstGeom prst="rect">
            <a:avLst/>
          </a:prstGeom>
        </p:spPr>
      </p:pic>
      <p:pic>
        <p:nvPicPr>
          <p:cNvPr id="5" name="Picture 4">
            <a:extLst>
              <a:ext uri="{FF2B5EF4-FFF2-40B4-BE49-F238E27FC236}">
                <a16:creationId xmlns:a16="http://schemas.microsoft.com/office/drawing/2014/main" id="{1BFDBAA2-E115-7CF3-CC89-890334D796C4}"/>
              </a:ext>
            </a:extLst>
          </p:cNvPr>
          <p:cNvPicPr>
            <a:picLocks noChangeAspect="1"/>
          </p:cNvPicPr>
          <p:nvPr/>
        </p:nvPicPr>
        <p:blipFill>
          <a:blip r:embed="rId6"/>
          <a:stretch>
            <a:fillRect/>
          </a:stretch>
        </p:blipFill>
        <p:spPr>
          <a:xfrm>
            <a:off x="10268736" y="5876923"/>
            <a:ext cx="1771650" cy="981075"/>
          </a:xfrm>
          <a:prstGeom prst="rect">
            <a:avLst/>
          </a:prstGeom>
        </p:spPr>
      </p:pic>
    </p:spTree>
    <p:extLst>
      <p:ext uri="{BB962C8B-B14F-4D97-AF65-F5344CB8AC3E}">
        <p14:creationId xmlns:p14="http://schemas.microsoft.com/office/powerpoint/2010/main" val="317277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F494EE-1666-474E-BB88-7A408BA868C9}"/>
              </a:ext>
            </a:extLst>
          </p:cNvPr>
          <p:cNvSpPr/>
          <p:nvPr/>
        </p:nvSpPr>
        <p:spPr>
          <a:xfrm>
            <a:off x="0" y="6231117"/>
            <a:ext cx="10639424" cy="626881"/>
          </a:xfrm>
          <a:prstGeom prst="rect">
            <a:avLst/>
          </a:prstGeom>
          <a:solidFill>
            <a:srgbClr val="02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20FED69-FF15-42EA-B61B-C63AD2A31A95}"/>
              </a:ext>
            </a:extLst>
          </p:cNvPr>
          <p:cNvSpPr/>
          <p:nvPr/>
        </p:nvSpPr>
        <p:spPr>
          <a:xfrm>
            <a:off x="5691883" y="0"/>
            <a:ext cx="6500116" cy="6857999"/>
          </a:xfrm>
          <a:prstGeom prst="rect">
            <a:avLst/>
          </a:prstGeom>
          <a:solidFill>
            <a:schemeClr val="bg1"/>
          </a:solidFill>
          <a:ln>
            <a:noFill/>
          </a:ln>
          <a:effectLst>
            <a:outerShdw blurRad="165100" dist="381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p:txBody>
          <a:bodyPr>
            <a:normAutofit fontScale="90000"/>
          </a:bodyPr>
          <a:lstStyle/>
          <a:p>
            <a:r>
              <a:rPr lang="en-US">
                <a:latin typeface="+mn-lt"/>
                <a:cs typeface="Arial" panose="020B0604020202020204" pitchFamily="34" charset="0"/>
              </a:rPr>
              <a:t>Step 2) Confirm test specifics and</a:t>
            </a:r>
            <a:br>
              <a:rPr lang="en-US">
                <a:latin typeface="+mn-lt"/>
                <a:cs typeface="Arial" panose="020B0604020202020204" pitchFamily="34" charset="0"/>
              </a:rPr>
            </a:br>
            <a:r>
              <a:rPr lang="en-US">
                <a:latin typeface="+mn-lt"/>
                <a:cs typeface="Arial" panose="020B0604020202020204" pitchFamily="34" charset="0"/>
              </a:rPr>
              <a:t> gather supplies</a:t>
            </a:r>
          </a:p>
        </p:txBody>
      </p:sp>
      <p:sp>
        <p:nvSpPr>
          <p:cNvPr id="3" name="Content Placeholder 2">
            <a:extLst>
              <a:ext uri="{FF2B5EF4-FFF2-40B4-BE49-F238E27FC236}">
                <a16:creationId xmlns:a16="http://schemas.microsoft.com/office/drawing/2014/main" id="{F6CDD67F-8E8D-4CA5-B8FC-A37DDDFFA598}"/>
              </a:ext>
            </a:extLst>
          </p:cNvPr>
          <p:cNvSpPr>
            <a:spLocks noGrp="1"/>
          </p:cNvSpPr>
          <p:nvPr>
            <p:ph idx="1"/>
          </p:nvPr>
        </p:nvSpPr>
        <p:spPr>
          <a:xfrm>
            <a:off x="341376" y="1429382"/>
            <a:ext cx="4823477" cy="4801734"/>
          </a:xfrm>
        </p:spPr>
        <p:txBody>
          <a:bodyPr>
            <a:normAutofit/>
          </a:bodyPr>
          <a:lstStyle/>
          <a:p>
            <a:pPr marL="0" indent="0">
              <a:buNone/>
            </a:pPr>
            <a:r>
              <a:rPr lang="en-US" sz="1800">
                <a:latin typeface="+mn-lt"/>
                <a:cs typeface="Arial" panose="020B0604020202020204" pitchFamily="34" charset="0"/>
              </a:rPr>
              <a:t>Confirm whether nasal or nasopharyngeal swab is required for the test used at your facility</a:t>
            </a:r>
            <a:endParaRPr lang="en-US" sz="1800" b="0">
              <a:latin typeface="+mn-lt"/>
              <a:cs typeface="Arial" panose="020B0604020202020204" pitchFamily="34" charset="0"/>
            </a:endParaRPr>
          </a:p>
          <a:p>
            <a:pPr marL="0" indent="0">
              <a:buNone/>
            </a:pPr>
            <a:endParaRPr lang="en-US" sz="1800">
              <a:latin typeface="+mn-lt"/>
              <a:cs typeface="Arial" panose="020B0604020202020204" pitchFamily="34" charset="0"/>
            </a:endParaRPr>
          </a:p>
          <a:p>
            <a:pPr marL="0" indent="0">
              <a:buNone/>
            </a:pPr>
            <a:r>
              <a:rPr lang="en-US" sz="1800">
                <a:latin typeface="+mn-lt"/>
                <a:cs typeface="Arial" panose="020B0604020202020204" pitchFamily="34" charset="0"/>
              </a:rPr>
              <a:t>All COVID-19 test kits contain the same basic components. </a:t>
            </a:r>
          </a:p>
          <a:p>
            <a:pPr>
              <a:lnSpc>
                <a:spcPct val="100000"/>
              </a:lnSpc>
              <a:buFont typeface="Wingdings" panose="05000000000000000000" pitchFamily="2" charset="2"/>
              <a:buChar char="q"/>
            </a:pPr>
            <a:r>
              <a:rPr lang="en-US" sz="1800">
                <a:latin typeface="+mn-lt"/>
                <a:cs typeface="Arial" panose="020B0604020202020204" pitchFamily="34" charset="0"/>
              </a:rPr>
              <a:t>1 Nasopharyngeal Swab </a:t>
            </a:r>
            <a:r>
              <a:rPr lang="en-US" sz="1800" b="0">
                <a:latin typeface="+mn-lt"/>
                <a:cs typeface="Arial" panose="020B0604020202020204" pitchFamily="34" charset="0"/>
              </a:rPr>
              <a:t>(Copan flocked swab or other approved type, such as APTIMA)</a:t>
            </a:r>
          </a:p>
          <a:p>
            <a:pPr>
              <a:lnSpc>
                <a:spcPct val="100000"/>
              </a:lnSpc>
              <a:buFont typeface="Wingdings" panose="05000000000000000000" pitchFamily="2" charset="2"/>
              <a:buChar char="q"/>
            </a:pPr>
            <a:r>
              <a:rPr lang="en-US" sz="1800">
                <a:latin typeface="+mn-lt"/>
                <a:cs typeface="Arial" panose="020B0604020202020204" pitchFamily="34" charset="0"/>
              </a:rPr>
              <a:t>1 tube of Viral Transport Media </a:t>
            </a:r>
            <a:r>
              <a:rPr lang="en-US" sz="1800" b="0">
                <a:latin typeface="+mn-lt"/>
                <a:cs typeface="Arial" panose="020B0604020202020204" pitchFamily="34" charset="0"/>
              </a:rPr>
              <a:t>(e.g., UTM-RT red top)</a:t>
            </a:r>
          </a:p>
          <a:p>
            <a:pPr>
              <a:lnSpc>
                <a:spcPct val="100000"/>
              </a:lnSpc>
              <a:buFont typeface="Wingdings" panose="05000000000000000000" pitchFamily="2" charset="2"/>
              <a:buChar char="q"/>
            </a:pPr>
            <a:r>
              <a:rPr lang="en-US" sz="1800">
                <a:latin typeface="+mn-lt"/>
                <a:cs typeface="Arial" panose="020B0604020202020204" pitchFamily="34" charset="0"/>
              </a:rPr>
              <a:t>Other supplies include ice, a spare bio bag and any forms for documentation.</a:t>
            </a:r>
            <a:endParaRPr lang="en-US" sz="1800" b="0">
              <a:latin typeface="+mn-lt"/>
              <a:cs typeface="Arial" panose="020B0604020202020204" pitchFamily="34" charset="0"/>
            </a:endParaRPr>
          </a:p>
        </p:txBody>
      </p:sp>
      <p:sp>
        <p:nvSpPr>
          <p:cNvPr id="5" name="TextBox 4">
            <a:extLst>
              <a:ext uri="{FF2B5EF4-FFF2-40B4-BE49-F238E27FC236}">
                <a16:creationId xmlns:a16="http://schemas.microsoft.com/office/drawing/2014/main" id="{8B80D3AE-AA91-47BB-9524-44C1687D682F}"/>
              </a:ext>
            </a:extLst>
          </p:cNvPr>
          <p:cNvSpPr txBox="1"/>
          <p:nvPr/>
        </p:nvSpPr>
        <p:spPr>
          <a:xfrm>
            <a:off x="207152" y="5697695"/>
            <a:ext cx="4823477" cy="257956"/>
          </a:xfrm>
          <a:prstGeom prst="rect">
            <a:avLst/>
          </a:prstGeom>
          <a:noFill/>
        </p:spPr>
        <p:txBody>
          <a:bodyPr wrap="square" rtlCol="0">
            <a:spAutoFit/>
          </a:bodyPr>
          <a:lstStyle/>
          <a:p>
            <a:pPr>
              <a:lnSpc>
                <a:spcPct val="150000"/>
              </a:lnSpc>
            </a:pPr>
            <a:r>
              <a:rPr lang="en-US" sz="800" i="1">
                <a:solidFill>
                  <a:schemeClr val="bg1">
                    <a:lumMod val="50000"/>
                  </a:schemeClr>
                </a:solidFill>
              </a:rPr>
              <a:t>Source: BILH COVID-19 PCR TESTING NASOPHARYNGEAL SWAB COLLECTION TECHNIQUE</a:t>
            </a:r>
          </a:p>
        </p:txBody>
      </p:sp>
      <p:pic>
        <p:nvPicPr>
          <p:cNvPr id="9" name="Content Placeholder 3">
            <a:extLst>
              <a:ext uri="{FF2B5EF4-FFF2-40B4-BE49-F238E27FC236}">
                <a16:creationId xmlns:a16="http://schemas.microsoft.com/office/drawing/2014/main" id="{E23B6740-B562-4CD5-AFA9-1C50FFFBC4CA}"/>
              </a:ext>
            </a:extLst>
          </p:cNvPr>
          <p:cNvPicPr>
            <a:picLocks noChangeAspect="1"/>
          </p:cNvPicPr>
          <p:nvPr/>
        </p:nvPicPr>
        <p:blipFill rotWithShape="1">
          <a:blip r:embed="rId3"/>
          <a:srcRect t="40441" r="77247"/>
          <a:stretch/>
        </p:blipFill>
        <p:spPr>
          <a:xfrm>
            <a:off x="6504599" y="1224837"/>
            <a:ext cx="2040302" cy="2500064"/>
          </a:xfrm>
          <a:prstGeom prst="rect">
            <a:avLst/>
          </a:prstGeom>
        </p:spPr>
      </p:pic>
      <p:pic>
        <p:nvPicPr>
          <p:cNvPr id="12" name="Content Placeholder 3">
            <a:extLst>
              <a:ext uri="{FF2B5EF4-FFF2-40B4-BE49-F238E27FC236}">
                <a16:creationId xmlns:a16="http://schemas.microsoft.com/office/drawing/2014/main" id="{19A7B60B-9BF7-4837-B100-E401B16BCBD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693874" y="540789"/>
            <a:ext cx="945550" cy="3184112"/>
          </a:xfrm>
          <a:prstGeom prst="rect">
            <a:avLst/>
          </a:prstGeom>
        </p:spPr>
      </p:pic>
      <p:pic>
        <p:nvPicPr>
          <p:cNvPr id="14" name="Content Placeholder 3">
            <a:extLst>
              <a:ext uri="{FF2B5EF4-FFF2-40B4-BE49-F238E27FC236}">
                <a16:creationId xmlns:a16="http://schemas.microsoft.com/office/drawing/2014/main" id="{678FEF51-EA1A-4F7B-B318-AFC15AEDE6CD}"/>
              </a:ext>
            </a:extLst>
          </p:cNvPr>
          <p:cNvPicPr>
            <a:picLocks noChangeAspect="1"/>
          </p:cNvPicPr>
          <p:nvPr/>
        </p:nvPicPr>
        <p:blipFill rotWithShape="1">
          <a:blip r:embed="rId3"/>
          <a:srcRect l="67644" t="40441" r="2026"/>
          <a:stretch/>
        </p:blipFill>
        <p:spPr>
          <a:xfrm>
            <a:off x="6584986" y="3731052"/>
            <a:ext cx="2719788" cy="2500064"/>
          </a:xfrm>
          <a:prstGeom prst="rect">
            <a:avLst/>
          </a:prstGeom>
        </p:spPr>
      </p:pic>
      <p:pic>
        <p:nvPicPr>
          <p:cNvPr id="6" name="Picture 5">
            <a:extLst>
              <a:ext uri="{FF2B5EF4-FFF2-40B4-BE49-F238E27FC236}">
                <a16:creationId xmlns:a16="http://schemas.microsoft.com/office/drawing/2014/main" id="{8FE14067-A5AB-8AAC-9962-C78DED1E9E01}"/>
              </a:ext>
            </a:extLst>
          </p:cNvPr>
          <p:cNvPicPr>
            <a:picLocks noChangeAspect="1"/>
          </p:cNvPicPr>
          <p:nvPr/>
        </p:nvPicPr>
        <p:blipFill>
          <a:blip r:embed="rId5"/>
          <a:stretch>
            <a:fillRect/>
          </a:stretch>
        </p:blipFill>
        <p:spPr>
          <a:xfrm>
            <a:off x="10420349" y="5826673"/>
            <a:ext cx="1771650" cy="981075"/>
          </a:xfrm>
          <a:prstGeom prst="rect">
            <a:avLst/>
          </a:prstGeom>
        </p:spPr>
      </p:pic>
    </p:spTree>
    <p:extLst>
      <p:ext uri="{BB962C8B-B14F-4D97-AF65-F5344CB8AC3E}">
        <p14:creationId xmlns:p14="http://schemas.microsoft.com/office/powerpoint/2010/main" val="29652128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F494EE-1666-474E-BB88-7A408BA868C9}"/>
              </a:ext>
            </a:extLst>
          </p:cNvPr>
          <p:cNvSpPr/>
          <p:nvPr/>
        </p:nvSpPr>
        <p:spPr>
          <a:xfrm>
            <a:off x="0" y="6231117"/>
            <a:ext cx="10639424" cy="626881"/>
          </a:xfrm>
          <a:prstGeom prst="rect">
            <a:avLst/>
          </a:prstGeom>
          <a:solidFill>
            <a:srgbClr val="02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p:txBody>
          <a:bodyPr>
            <a:normAutofit/>
          </a:bodyPr>
          <a:lstStyle/>
          <a:p>
            <a:r>
              <a:rPr lang="en-US">
                <a:latin typeface="+mn-lt"/>
                <a:cs typeface="Arial" panose="020B0604020202020204" pitchFamily="34" charset="0"/>
              </a:rPr>
              <a:t>Step 3) </a:t>
            </a:r>
            <a:r>
              <a:rPr lang="en-US" b="0">
                <a:latin typeface="+mn-lt"/>
                <a:cs typeface="Arial" panose="020B0604020202020204" pitchFamily="34" charset="0"/>
              </a:rPr>
              <a:t>Completing a Nasopharyngeal Swab</a:t>
            </a:r>
          </a:p>
        </p:txBody>
      </p:sp>
      <p:sp>
        <p:nvSpPr>
          <p:cNvPr id="5" name="TextBox 4">
            <a:extLst>
              <a:ext uri="{FF2B5EF4-FFF2-40B4-BE49-F238E27FC236}">
                <a16:creationId xmlns:a16="http://schemas.microsoft.com/office/drawing/2014/main" id="{8B80D3AE-AA91-47BB-9524-44C1687D682F}"/>
              </a:ext>
            </a:extLst>
          </p:cNvPr>
          <p:cNvSpPr txBox="1"/>
          <p:nvPr/>
        </p:nvSpPr>
        <p:spPr>
          <a:xfrm>
            <a:off x="240708" y="5877368"/>
            <a:ext cx="4823477" cy="257956"/>
          </a:xfrm>
          <a:prstGeom prst="rect">
            <a:avLst/>
          </a:prstGeom>
          <a:noFill/>
        </p:spPr>
        <p:txBody>
          <a:bodyPr wrap="square" rtlCol="0">
            <a:spAutoFit/>
          </a:bodyPr>
          <a:lstStyle/>
          <a:p>
            <a:pPr>
              <a:lnSpc>
                <a:spcPct val="150000"/>
              </a:lnSpc>
            </a:pPr>
            <a:r>
              <a:rPr lang="en-US" sz="800" i="1">
                <a:solidFill>
                  <a:schemeClr val="bg1">
                    <a:lumMod val="50000"/>
                  </a:schemeClr>
                </a:solidFill>
              </a:rPr>
              <a:t>Source: NEJM Procedure: COVID-19 PCR TESTING NASOPHARYNGEAL SWAB COLLECTION TECHNIQUE</a:t>
            </a:r>
          </a:p>
        </p:txBody>
      </p:sp>
      <p:pic>
        <p:nvPicPr>
          <p:cNvPr id="4" name="Online Media 3" title="NEJM Procedure: Collection of Nasopharyngeal Specimens with the Swab Technique">
            <a:hlinkClick r:id="" action="ppaction://media"/>
            <a:extLst>
              <a:ext uri="{FF2B5EF4-FFF2-40B4-BE49-F238E27FC236}">
                <a16:creationId xmlns:a16="http://schemas.microsoft.com/office/drawing/2014/main" id="{11CF2FEF-FD76-4026-A513-19C394EFC76E}"/>
              </a:ext>
            </a:extLst>
          </p:cNvPr>
          <p:cNvPicPr>
            <a:picLocks noRot="1" noChangeAspect="1"/>
          </p:cNvPicPr>
          <p:nvPr>
            <a:videoFile r:link="rId1"/>
          </p:nvPr>
        </p:nvPicPr>
        <p:blipFill>
          <a:blip r:embed="rId4"/>
          <a:stretch>
            <a:fillRect/>
          </a:stretch>
        </p:blipFill>
        <p:spPr>
          <a:xfrm>
            <a:off x="384930" y="1456601"/>
            <a:ext cx="5794489" cy="4342711"/>
          </a:xfrm>
          <a:prstGeom prst="rect">
            <a:avLst/>
          </a:prstGeom>
        </p:spPr>
      </p:pic>
      <p:pic>
        <p:nvPicPr>
          <p:cNvPr id="6" name="Picture 5">
            <a:extLst>
              <a:ext uri="{FF2B5EF4-FFF2-40B4-BE49-F238E27FC236}">
                <a16:creationId xmlns:a16="http://schemas.microsoft.com/office/drawing/2014/main" id="{E99FA15A-D8F4-4BD9-B8BC-A31C00478CBC}"/>
              </a:ext>
            </a:extLst>
          </p:cNvPr>
          <p:cNvPicPr>
            <a:picLocks noChangeAspect="1"/>
          </p:cNvPicPr>
          <p:nvPr/>
        </p:nvPicPr>
        <p:blipFill>
          <a:blip r:embed="rId5"/>
          <a:stretch>
            <a:fillRect/>
          </a:stretch>
        </p:blipFill>
        <p:spPr>
          <a:xfrm>
            <a:off x="6179419" y="1456601"/>
            <a:ext cx="6012581" cy="2011854"/>
          </a:xfrm>
          <a:prstGeom prst="rect">
            <a:avLst/>
          </a:prstGeom>
        </p:spPr>
      </p:pic>
      <p:sp>
        <p:nvSpPr>
          <p:cNvPr id="16" name="Content Placeholder 15">
            <a:extLst>
              <a:ext uri="{FF2B5EF4-FFF2-40B4-BE49-F238E27FC236}">
                <a16:creationId xmlns:a16="http://schemas.microsoft.com/office/drawing/2014/main" id="{8121D3DB-CF0B-496C-A25D-72162DA6201D}"/>
              </a:ext>
            </a:extLst>
          </p:cNvPr>
          <p:cNvSpPr>
            <a:spLocks noGrp="1"/>
          </p:cNvSpPr>
          <p:nvPr>
            <p:ph idx="1"/>
          </p:nvPr>
        </p:nvSpPr>
        <p:spPr>
          <a:xfrm>
            <a:off x="6179419" y="4030552"/>
            <a:ext cx="5974598" cy="175102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How to collect a nasopharyngeal specimen for SARS-CoV-2</a:t>
            </a:r>
          </a:p>
          <a:p>
            <a:r>
              <a:rPr lang="en-US"/>
              <a:t>https://www.youtube.com/watch?v=DVJNWefmHjE</a:t>
            </a:r>
          </a:p>
        </p:txBody>
      </p:sp>
      <p:pic>
        <p:nvPicPr>
          <p:cNvPr id="7" name="Picture 6">
            <a:extLst>
              <a:ext uri="{FF2B5EF4-FFF2-40B4-BE49-F238E27FC236}">
                <a16:creationId xmlns:a16="http://schemas.microsoft.com/office/drawing/2014/main" id="{9712497A-3284-6BF5-EF11-0DBBD54F9AB8}"/>
              </a:ext>
            </a:extLst>
          </p:cNvPr>
          <p:cNvPicPr>
            <a:picLocks noChangeAspect="1"/>
          </p:cNvPicPr>
          <p:nvPr/>
        </p:nvPicPr>
        <p:blipFill>
          <a:blip r:embed="rId6"/>
          <a:stretch>
            <a:fillRect/>
          </a:stretch>
        </p:blipFill>
        <p:spPr>
          <a:xfrm>
            <a:off x="10420350" y="5888990"/>
            <a:ext cx="1771650" cy="981075"/>
          </a:xfrm>
          <a:prstGeom prst="rect">
            <a:avLst/>
          </a:prstGeom>
        </p:spPr>
      </p:pic>
    </p:spTree>
    <p:extLst>
      <p:ext uri="{BB962C8B-B14F-4D97-AF65-F5344CB8AC3E}">
        <p14:creationId xmlns:p14="http://schemas.microsoft.com/office/powerpoint/2010/main" val="407076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F494EE-1666-474E-BB88-7A408BA868C9}"/>
              </a:ext>
            </a:extLst>
          </p:cNvPr>
          <p:cNvSpPr/>
          <p:nvPr/>
        </p:nvSpPr>
        <p:spPr>
          <a:xfrm>
            <a:off x="0" y="6231117"/>
            <a:ext cx="10639424" cy="626881"/>
          </a:xfrm>
          <a:prstGeom prst="rect">
            <a:avLst/>
          </a:prstGeom>
          <a:solidFill>
            <a:srgbClr val="02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p:txBody>
          <a:bodyPr>
            <a:normAutofit/>
          </a:bodyPr>
          <a:lstStyle/>
          <a:p>
            <a:r>
              <a:rPr lang="en-US">
                <a:latin typeface="+mn-lt"/>
                <a:cs typeface="Arial" panose="020B0604020202020204" pitchFamily="34" charset="0"/>
              </a:rPr>
              <a:t>Step 3) </a:t>
            </a:r>
            <a:r>
              <a:rPr lang="en-US" b="0">
                <a:latin typeface="+mn-lt"/>
                <a:cs typeface="Arial" panose="020B0604020202020204" pitchFamily="34" charset="0"/>
              </a:rPr>
              <a:t>Completing a Nasopharyngeal Swab</a:t>
            </a:r>
          </a:p>
        </p:txBody>
      </p:sp>
      <p:sp>
        <p:nvSpPr>
          <p:cNvPr id="3" name="Content Placeholder 2">
            <a:extLst>
              <a:ext uri="{FF2B5EF4-FFF2-40B4-BE49-F238E27FC236}">
                <a16:creationId xmlns:a16="http://schemas.microsoft.com/office/drawing/2014/main" id="{F6CDD67F-8E8D-4CA5-B8FC-A37DDDFFA598}"/>
              </a:ext>
            </a:extLst>
          </p:cNvPr>
          <p:cNvSpPr>
            <a:spLocks noGrp="1"/>
          </p:cNvSpPr>
          <p:nvPr>
            <p:ph idx="1"/>
          </p:nvPr>
        </p:nvSpPr>
        <p:spPr>
          <a:xfrm>
            <a:off x="341376" y="1429382"/>
            <a:ext cx="5350508" cy="4581221"/>
          </a:xfrm>
        </p:spPr>
        <p:txBody>
          <a:bodyPr>
            <a:normAutofit lnSpcReduction="10000"/>
          </a:bodyPr>
          <a:lstStyle/>
          <a:p>
            <a:pPr>
              <a:lnSpc>
                <a:spcPct val="100000"/>
              </a:lnSpc>
              <a:buFont typeface="Wingdings" panose="05000000000000000000" pitchFamily="2" charset="2"/>
              <a:buChar char="q"/>
            </a:pPr>
            <a:r>
              <a:rPr lang="en-US" sz="1800" dirty="0">
                <a:latin typeface="+mn-lt"/>
                <a:cs typeface="Arial" panose="020B0604020202020204" pitchFamily="34" charset="0"/>
              </a:rPr>
              <a:t>Gently insert the swab using a twisting motion </a:t>
            </a:r>
          </a:p>
          <a:p>
            <a:pPr>
              <a:lnSpc>
                <a:spcPct val="100000"/>
              </a:lnSpc>
              <a:buFont typeface="Wingdings" panose="05000000000000000000" pitchFamily="2" charset="2"/>
              <a:buChar char="q"/>
            </a:pPr>
            <a:r>
              <a:rPr lang="en-US" sz="1800" dirty="0">
                <a:latin typeface="+mn-lt"/>
                <a:cs typeface="Arial" panose="020B0604020202020204" pitchFamily="34" charset="0"/>
              </a:rPr>
              <a:t>If notch is present, advance until it is at the tip of the patient’s nose (present on flocked swabs) </a:t>
            </a:r>
          </a:p>
          <a:p>
            <a:pPr>
              <a:lnSpc>
                <a:spcPct val="100000"/>
              </a:lnSpc>
              <a:buFont typeface="Wingdings" panose="05000000000000000000" pitchFamily="2" charset="2"/>
              <a:buChar char="q"/>
            </a:pPr>
            <a:r>
              <a:rPr lang="en-US" sz="1800" dirty="0">
                <a:latin typeface="+mn-lt"/>
                <a:cs typeface="Arial" panose="020B0604020202020204" pitchFamily="34" charset="0"/>
              </a:rPr>
              <a:t>Gently rotate the swab 2-5 times once in place to collect cells</a:t>
            </a:r>
          </a:p>
          <a:p>
            <a:pPr>
              <a:lnSpc>
                <a:spcPct val="100000"/>
              </a:lnSpc>
              <a:buFont typeface="Wingdings" panose="05000000000000000000" pitchFamily="2" charset="2"/>
              <a:buChar char="q"/>
            </a:pPr>
            <a:endParaRPr lang="en-US" sz="1800" dirty="0">
              <a:latin typeface="+mn-lt"/>
              <a:cs typeface="Arial" panose="020B0604020202020204" pitchFamily="34" charset="0"/>
            </a:endParaRPr>
          </a:p>
          <a:p>
            <a:pPr>
              <a:lnSpc>
                <a:spcPct val="100000"/>
              </a:lnSpc>
              <a:buFont typeface="Wingdings" panose="05000000000000000000" pitchFamily="2" charset="2"/>
              <a:buChar char="q"/>
            </a:pPr>
            <a:endParaRPr lang="en-US" sz="1800" dirty="0">
              <a:latin typeface="+mn-lt"/>
              <a:cs typeface="Arial" panose="020B0604020202020204" pitchFamily="34" charset="0"/>
            </a:endParaRPr>
          </a:p>
          <a:p>
            <a:pPr>
              <a:lnSpc>
                <a:spcPct val="100000"/>
              </a:lnSpc>
              <a:buFont typeface="Wingdings" panose="05000000000000000000" pitchFamily="2" charset="2"/>
              <a:buChar char="q"/>
            </a:pPr>
            <a:endParaRPr lang="en-US" sz="1800" dirty="0">
              <a:latin typeface="+mn-lt"/>
              <a:cs typeface="Arial" panose="020B0604020202020204" pitchFamily="34" charset="0"/>
            </a:endParaRPr>
          </a:p>
          <a:p>
            <a:pPr>
              <a:lnSpc>
                <a:spcPct val="100000"/>
              </a:lnSpc>
              <a:buFont typeface="Wingdings" panose="05000000000000000000" pitchFamily="2" charset="2"/>
              <a:buChar char="q"/>
            </a:pPr>
            <a:endParaRPr lang="en-US" sz="1800" dirty="0">
              <a:latin typeface="+mn-lt"/>
              <a:cs typeface="Arial" panose="020B0604020202020204" pitchFamily="34" charset="0"/>
            </a:endParaRPr>
          </a:p>
          <a:p>
            <a:pPr>
              <a:lnSpc>
                <a:spcPct val="100000"/>
              </a:lnSpc>
              <a:buFont typeface="Wingdings" panose="05000000000000000000" pitchFamily="2" charset="2"/>
              <a:buChar char="q"/>
            </a:pPr>
            <a:r>
              <a:rPr lang="en-US" sz="1800" dirty="0">
                <a:latin typeface="+mn-lt"/>
                <a:cs typeface="Arial" panose="020B0604020202020204" pitchFamily="34" charset="0"/>
              </a:rPr>
              <a:t>Swabs should be rotated in the nares for 10-15 seconds</a:t>
            </a:r>
          </a:p>
          <a:p>
            <a:pPr>
              <a:lnSpc>
                <a:spcPct val="100000"/>
              </a:lnSpc>
              <a:buFont typeface="Wingdings" panose="05000000000000000000" pitchFamily="2" charset="2"/>
              <a:buChar char="q"/>
            </a:pPr>
            <a:r>
              <a:rPr lang="en-US" sz="1800" dirty="0">
                <a:latin typeface="+mn-lt"/>
                <a:cs typeface="Arial" panose="020B0604020202020204" pitchFamily="34" charset="0"/>
              </a:rPr>
              <a:t>If the tip is not saturated with fluid after the first nares, try the other nares</a:t>
            </a:r>
          </a:p>
          <a:p>
            <a:pPr>
              <a:lnSpc>
                <a:spcPct val="100000"/>
              </a:lnSpc>
              <a:buFont typeface="Wingdings" panose="05000000000000000000" pitchFamily="2" charset="2"/>
              <a:buChar char="q"/>
            </a:pPr>
            <a:endParaRPr lang="en-US" sz="1800" dirty="0">
              <a:latin typeface="+mn-lt"/>
              <a:cs typeface="Arial" panose="020B0604020202020204" pitchFamily="34" charset="0"/>
            </a:endParaRPr>
          </a:p>
          <a:p>
            <a:pPr marL="0" indent="0">
              <a:lnSpc>
                <a:spcPct val="100000"/>
              </a:lnSpc>
              <a:buNone/>
            </a:pPr>
            <a:endParaRPr lang="en-US" sz="1800" dirty="0">
              <a:latin typeface="+mn-lt"/>
              <a:cs typeface="Arial" panose="020B0604020202020204" pitchFamily="34" charset="0"/>
            </a:endParaRPr>
          </a:p>
          <a:p>
            <a:pPr marL="0" indent="0">
              <a:lnSpc>
                <a:spcPct val="100000"/>
              </a:lnSpc>
              <a:buNone/>
            </a:pPr>
            <a:endParaRPr lang="en-US" sz="1800" dirty="0">
              <a:latin typeface="+mn-lt"/>
              <a:cs typeface="Arial" panose="020B0604020202020204" pitchFamily="34" charset="0"/>
            </a:endParaRPr>
          </a:p>
        </p:txBody>
      </p:sp>
      <p:sp>
        <p:nvSpPr>
          <p:cNvPr id="5" name="TextBox 4">
            <a:extLst>
              <a:ext uri="{FF2B5EF4-FFF2-40B4-BE49-F238E27FC236}">
                <a16:creationId xmlns:a16="http://schemas.microsoft.com/office/drawing/2014/main" id="{8B80D3AE-AA91-47BB-9524-44C1687D682F}"/>
              </a:ext>
            </a:extLst>
          </p:cNvPr>
          <p:cNvSpPr txBox="1"/>
          <p:nvPr/>
        </p:nvSpPr>
        <p:spPr>
          <a:xfrm>
            <a:off x="341376" y="5953032"/>
            <a:ext cx="4823477" cy="257956"/>
          </a:xfrm>
          <a:prstGeom prst="rect">
            <a:avLst/>
          </a:prstGeom>
          <a:noFill/>
        </p:spPr>
        <p:txBody>
          <a:bodyPr wrap="square" rtlCol="0">
            <a:spAutoFit/>
          </a:bodyPr>
          <a:lstStyle/>
          <a:p>
            <a:pPr>
              <a:lnSpc>
                <a:spcPct val="150000"/>
              </a:lnSpc>
            </a:pPr>
            <a:r>
              <a:rPr lang="en-US" sz="800" i="1">
                <a:solidFill>
                  <a:schemeClr val="bg1">
                    <a:lumMod val="50000"/>
                  </a:schemeClr>
                </a:solidFill>
              </a:rPr>
              <a:t>Source: BILH COVID-19 PCR TESTING NASOPHARYNGEAL SWAB COLLECTION TECHNIQUE</a:t>
            </a:r>
          </a:p>
        </p:txBody>
      </p:sp>
      <p:pic>
        <p:nvPicPr>
          <p:cNvPr id="17" name="Picture 16">
            <a:extLst>
              <a:ext uri="{FF2B5EF4-FFF2-40B4-BE49-F238E27FC236}">
                <a16:creationId xmlns:a16="http://schemas.microsoft.com/office/drawing/2014/main" id="{C139B5FB-DACB-43E7-A77C-B06CA45CAE9B}"/>
              </a:ext>
            </a:extLst>
          </p:cNvPr>
          <p:cNvPicPr>
            <a:picLocks noChangeAspect="1"/>
          </p:cNvPicPr>
          <p:nvPr/>
        </p:nvPicPr>
        <p:blipFill rotWithShape="1">
          <a:blip r:embed="rId3"/>
          <a:srcRect l="3831" t="36657" r="4158" b="3094"/>
          <a:stretch/>
        </p:blipFill>
        <p:spPr>
          <a:xfrm>
            <a:off x="6219929" y="1238923"/>
            <a:ext cx="5707970" cy="3405242"/>
          </a:xfrm>
          <a:prstGeom prst="rect">
            <a:avLst/>
          </a:prstGeom>
        </p:spPr>
      </p:pic>
      <p:pic>
        <p:nvPicPr>
          <p:cNvPr id="18" name="Picture 17">
            <a:extLst>
              <a:ext uri="{FF2B5EF4-FFF2-40B4-BE49-F238E27FC236}">
                <a16:creationId xmlns:a16="http://schemas.microsoft.com/office/drawing/2014/main" id="{4D98DFC2-B9FC-4C6B-A0C9-23C0E1390A5D}"/>
              </a:ext>
            </a:extLst>
          </p:cNvPr>
          <p:cNvPicPr>
            <a:picLocks noChangeAspect="1"/>
          </p:cNvPicPr>
          <p:nvPr/>
        </p:nvPicPr>
        <p:blipFill rotWithShape="1">
          <a:blip r:embed="rId3"/>
          <a:srcRect l="3218" t="2627" r="2708" b="74880"/>
          <a:stretch/>
        </p:blipFill>
        <p:spPr>
          <a:xfrm>
            <a:off x="6219929" y="4840758"/>
            <a:ext cx="5707970" cy="1243480"/>
          </a:xfrm>
          <a:prstGeom prst="rect">
            <a:avLst/>
          </a:prstGeom>
        </p:spPr>
      </p:pic>
      <p:pic>
        <p:nvPicPr>
          <p:cNvPr id="4" name="Picture 3">
            <a:extLst>
              <a:ext uri="{FF2B5EF4-FFF2-40B4-BE49-F238E27FC236}">
                <a16:creationId xmlns:a16="http://schemas.microsoft.com/office/drawing/2014/main" id="{A06C9E0C-E7DC-42CD-B3D3-022E4499030A}"/>
              </a:ext>
            </a:extLst>
          </p:cNvPr>
          <p:cNvPicPr>
            <a:picLocks noChangeAspect="1"/>
          </p:cNvPicPr>
          <p:nvPr/>
        </p:nvPicPr>
        <p:blipFill>
          <a:blip r:embed="rId4"/>
          <a:stretch>
            <a:fillRect/>
          </a:stretch>
        </p:blipFill>
        <p:spPr>
          <a:xfrm>
            <a:off x="2263761" y="2812484"/>
            <a:ext cx="2986922" cy="1682574"/>
          </a:xfrm>
          <a:prstGeom prst="rect">
            <a:avLst/>
          </a:prstGeom>
        </p:spPr>
      </p:pic>
      <p:sp>
        <p:nvSpPr>
          <p:cNvPr id="14" name="Content Placeholder 2">
            <a:extLst>
              <a:ext uri="{FF2B5EF4-FFF2-40B4-BE49-F238E27FC236}">
                <a16:creationId xmlns:a16="http://schemas.microsoft.com/office/drawing/2014/main" id="{4E8EAF66-3212-46A3-9A1F-D93576A6AF21}"/>
              </a:ext>
            </a:extLst>
          </p:cNvPr>
          <p:cNvSpPr txBox="1">
            <a:spLocks/>
          </p:cNvSpPr>
          <p:nvPr/>
        </p:nvSpPr>
        <p:spPr>
          <a:xfrm>
            <a:off x="6729342" y="1390881"/>
            <a:ext cx="5462658" cy="3368860"/>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1800">
              <a:latin typeface="+mn-lt"/>
              <a:cs typeface="Arial" panose="020B0604020202020204" pitchFamily="34" charset="0"/>
            </a:endParaRPr>
          </a:p>
          <a:p>
            <a:pPr>
              <a:lnSpc>
                <a:spcPct val="100000"/>
              </a:lnSpc>
            </a:pPr>
            <a:endParaRPr lang="en-US" sz="1800">
              <a:latin typeface="+mn-lt"/>
              <a:cs typeface="Arial" panose="020B0604020202020204" pitchFamily="34" charset="0"/>
            </a:endParaRPr>
          </a:p>
        </p:txBody>
      </p:sp>
      <p:pic>
        <p:nvPicPr>
          <p:cNvPr id="15" name="Picture 14">
            <a:extLst>
              <a:ext uri="{FF2B5EF4-FFF2-40B4-BE49-F238E27FC236}">
                <a16:creationId xmlns:a16="http://schemas.microsoft.com/office/drawing/2014/main" id="{15E5335A-15B9-F918-F856-D0122B99629D}"/>
              </a:ext>
            </a:extLst>
          </p:cNvPr>
          <p:cNvPicPr>
            <a:picLocks noChangeAspect="1"/>
          </p:cNvPicPr>
          <p:nvPr/>
        </p:nvPicPr>
        <p:blipFill>
          <a:blip r:embed="rId5"/>
          <a:stretch>
            <a:fillRect/>
          </a:stretch>
        </p:blipFill>
        <p:spPr>
          <a:xfrm>
            <a:off x="10821798" y="6111297"/>
            <a:ext cx="1370202" cy="758768"/>
          </a:xfrm>
          <a:prstGeom prst="rect">
            <a:avLst/>
          </a:prstGeom>
        </p:spPr>
      </p:pic>
    </p:spTree>
    <p:extLst>
      <p:ext uri="{BB962C8B-B14F-4D97-AF65-F5344CB8AC3E}">
        <p14:creationId xmlns:p14="http://schemas.microsoft.com/office/powerpoint/2010/main" val="7553574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F494EE-1666-474E-BB88-7A408BA868C9}"/>
              </a:ext>
            </a:extLst>
          </p:cNvPr>
          <p:cNvSpPr/>
          <p:nvPr/>
        </p:nvSpPr>
        <p:spPr>
          <a:xfrm>
            <a:off x="0" y="6231117"/>
            <a:ext cx="10639424" cy="626881"/>
          </a:xfrm>
          <a:prstGeom prst="rect">
            <a:avLst/>
          </a:prstGeom>
          <a:solidFill>
            <a:srgbClr val="02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p:txBody>
          <a:bodyPr>
            <a:normAutofit/>
          </a:bodyPr>
          <a:lstStyle/>
          <a:p>
            <a:r>
              <a:rPr lang="en-US">
                <a:latin typeface="+mn-lt"/>
                <a:cs typeface="Arial" panose="020B0604020202020204" pitchFamily="34" charset="0"/>
              </a:rPr>
              <a:t>Step 3) </a:t>
            </a:r>
            <a:r>
              <a:rPr lang="en-US" b="0">
                <a:latin typeface="+mn-lt"/>
                <a:cs typeface="Arial" panose="020B0604020202020204" pitchFamily="34" charset="0"/>
              </a:rPr>
              <a:t>Completing an Oropharyngeal Swab</a:t>
            </a:r>
          </a:p>
        </p:txBody>
      </p:sp>
      <p:sp>
        <p:nvSpPr>
          <p:cNvPr id="3" name="Content Placeholder 2">
            <a:extLst>
              <a:ext uri="{FF2B5EF4-FFF2-40B4-BE49-F238E27FC236}">
                <a16:creationId xmlns:a16="http://schemas.microsoft.com/office/drawing/2014/main" id="{F6CDD67F-8E8D-4CA5-B8FC-A37DDDFFA598}"/>
              </a:ext>
            </a:extLst>
          </p:cNvPr>
          <p:cNvSpPr>
            <a:spLocks noGrp="1"/>
          </p:cNvSpPr>
          <p:nvPr>
            <p:ph idx="1"/>
          </p:nvPr>
        </p:nvSpPr>
        <p:spPr>
          <a:xfrm>
            <a:off x="341375" y="1429382"/>
            <a:ext cx="4662703" cy="3594794"/>
          </a:xfrm>
        </p:spPr>
        <p:txBody>
          <a:bodyPr>
            <a:normAutofit/>
          </a:bodyPr>
          <a:lstStyle/>
          <a:p>
            <a:pPr>
              <a:lnSpc>
                <a:spcPct val="100000"/>
              </a:lnSpc>
            </a:pPr>
            <a:r>
              <a:rPr lang="en-US" sz="1800">
                <a:latin typeface="+mn-lt"/>
                <a:cs typeface="Arial" panose="020B0604020202020204" pitchFamily="34" charset="0"/>
              </a:rPr>
              <a:t>Collect the throat specimen by rubbing the sterile swab tip on the surface of one or both tonsils, the tonsillar pillars, or the posterior pharyngeal wall. Other areas of the oropharynx and mouth are not acceptable sites and could lead to false negative results.</a:t>
            </a:r>
          </a:p>
          <a:p>
            <a:pPr>
              <a:lnSpc>
                <a:spcPct val="100000"/>
              </a:lnSpc>
            </a:pPr>
            <a:r>
              <a:rPr lang="en-US" sz="1800">
                <a:latin typeface="+mn-lt"/>
                <a:cs typeface="Arial" panose="020B0604020202020204" pitchFamily="34" charset="0"/>
              </a:rPr>
              <a:t>Gently move the swab without touching the teeth, gums or tongue. </a:t>
            </a:r>
          </a:p>
        </p:txBody>
      </p:sp>
      <p:sp>
        <p:nvSpPr>
          <p:cNvPr id="5" name="TextBox 4">
            <a:extLst>
              <a:ext uri="{FF2B5EF4-FFF2-40B4-BE49-F238E27FC236}">
                <a16:creationId xmlns:a16="http://schemas.microsoft.com/office/drawing/2014/main" id="{8B80D3AE-AA91-47BB-9524-44C1687D682F}"/>
              </a:ext>
            </a:extLst>
          </p:cNvPr>
          <p:cNvSpPr txBox="1"/>
          <p:nvPr/>
        </p:nvSpPr>
        <p:spPr>
          <a:xfrm>
            <a:off x="341375" y="5369690"/>
            <a:ext cx="4823477" cy="257956"/>
          </a:xfrm>
          <a:prstGeom prst="rect">
            <a:avLst/>
          </a:prstGeom>
          <a:noFill/>
        </p:spPr>
        <p:txBody>
          <a:bodyPr wrap="square" rtlCol="0">
            <a:spAutoFit/>
          </a:bodyPr>
          <a:lstStyle/>
          <a:p>
            <a:pPr>
              <a:lnSpc>
                <a:spcPct val="150000"/>
              </a:lnSpc>
            </a:pPr>
            <a:r>
              <a:rPr lang="fr-FR" sz="800" i="1">
                <a:solidFill>
                  <a:schemeClr val="bg1">
                    <a:lumMod val="50000"/>
                  </a:schemeClr>
                </a:solidFill>
              </a:rPr>
              <a:t>Image Source: https://health.ri.gov/publications/instructions/COVID-19-Specimen-Collection-Kit.pdf</a:t>
            </a:r>
          </a:p>
        </p:txBody>
      </p:sp>
      <p:pic>
        <p:nvPicPr>
          <p:cNvPr id="6" name="Picture 5" descr="A picture containing drawing&#10;&#10;Description automatically generated">
            <a:extLst>
              <a:ext uri="{FF2B5EF4-FFF2-40B4-BE49-F238E27FC236}">
                <a16:creationId xmlns:a16="http://schemas.microsoft.com/office/drawing/2014/main" id="{7F2D9872-D578-430C-9F3D-C7ABCA95C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429382"/>
            <a:ext cx="4543424" cy="4535072"/>
          </a:xfrm>
          <a:prstGeom prst="rect">
            <a:avLst/>
          </a:prstGeom>
        </p:spPr>
      </p:pic>
      <p:pic>
        <p:nvPicPr>
          <p:cNvPr id="7" name="Picture 6">
            <a:extLst>
              <a:ext uri="{FF2B5EF4-FFF2-40B4-BE49-F238E27FC236}">
                <a16:creationId xmlns:a16="http://schemas.microsoft.com/office/drawing/2014/main" id="{26F72F35-241F-396B-3496-70A2337C86A7}"/>
              </a:ext>
            </a:extLst>
          </p:cNvPr>
          <p:cNvPicPr>
            <a:picLocks noChangeAspect="1"/>
          </p:cNvPicPr>
          <p:nvPr/>
        </p:nvPicPr>
        <p:blipFill>
          <a:blip r:embed="rId4"/>
          <a:stretch>
            <a:fillRect/>
          </a:stretch>
        </p:blipFill>
        <p:spPr>
          <a:xfrm>
            <a:off x="10796630" y="6085294"/>
            <a:ext cx="1395369" cy="772704"/>
          </a:xfrm>
          <a:prstGeom prst="rect">
            <a:avLst/>
          </a:prstGeom>
        </p:spPr>
      </p:pic>
    </p:spTree>
    <p:extLst>
      <p:ext uri="{BB962C8B-B14F-4D97-AF65-F5344CB8AC3E}">
        <p14:creationId xmlns:p14="http://schemas.microsoft.com/office/powerpoint/2010/main" val="10115691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F494EE-1666-474E-BB88-7A408BA868C9}"/>
              </a:ext>
            </a:extLst>
          </p:cNvPr>
          <p:cNvSpPr/>
          <p:nvPr/>
        </p:nvSpPr>
        <p:spPr>
          <a:xfrm>
            <a:off x="0" y="6231117"/>
            <a:ext cx="10639424" cy="626881"/>
          </a:xfrm>
          <a:prstGeom prst="rect">
            <a:avLst/>
          </a:prstGeom>
          <a:solidFill>
            <a:srgbClr val="02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p:txBody>
          <a:bodyPr>
            <a:normAutofit/>
          </a:bodyPr>
          <a:lstStyle/>
          <a:p>
            <a:r>
              <a:rPr lang="en-US">
                <a:latin typeface="+mn-lt"/>
                <a:cs typeface="Arial" panose="020B0604020202020204" pitchFamily="34" charset="0"/>
              </a:rPr>
              <a:t>Step 3) </a:t>
            </a:r>
            <a:r>
              <a:rPr lang="en-US" b="0">
                <a:latin typeface="+mn-lt"/>
                <a:cs typeface="Arial" panose="020B0604020202020204" pitchFamily="34" charset="0"/>
              </a:rPr>
              <a:t>Completing an Anterior Nasal Swab</a:t>
            </a:r>
          </a:p>
        </p:txBody>
      </p:sp>
      <p:sp>
        <p:nvSpPr>
          <p:cNvPr id="3" name="Content Placeholder 2">
            <a:extLst>
              <a:ext uri="{FF2B5EF4-FFF2-40B4-BE49-F238E27FC236}">
                <a16:creationId xmlns:a16="http://schemas.microsoft.com/office/drawing/2014/main" id="{F6CDD67F-8E8D-4CA5-B8FC-A37DDDFFA598}"/>
              </a:ext>
            </a:extLst>
          </p:cNvPr>
          <p:cNvSpPr>
            <a:spLocks noGrp="1"/>
          </p:cNvSpPr>
          <p:nvPr>
            <p:ph idx="1"/>
          </p:nvPr>
        </p:nvSpPr>
        <p:spPr>
          <a:xfrm>
            <a:off x="341374" y="1244325"/>
            <a:ext cx="4662703" cy="3594794"/>
          </a:xfrm>
        </p:spPr>
        <p:txBody>
          <a:bodyPr>
            <a:normAutofit/>
          </a:bodyPr>
          <a:lstStyle/>
          <a:p>
            <a:pPr marL="0" indent="0">
              <a:lnSpc>
                <a:spcPct val="100000"/>
              </a:lnSpc>
              <a:buNone/>
            </a:pPr>
            <a:r>
              <a:rPr lang="en-US" sz="1800">
                <a:latin typeface="+mn-lt"/>
                <a:cs typeface="Arial" panose="020B0604020202020204" pitchFamily="34" charset="0"/>
              </a:rPr>
              <a:t>Many people can perform their own anterior nasal swab with minimal assistance </a:t>
            </a:r>
          </a:p>
        </p:txBody>
      </p:sp>
      <p:pic>
        <p:nvPicPr>
          <p:cNvPr id="7" name="Picture 6">
            <a:extLst>
              <a:ext uri="{FF2B5EF4-FFF2-40B4-BE49-F238E27FC236}">
                <a16:creationId xmlns:a16="http://schemas.microsoft.com/office/drawing/2014/main" id="{E85351FA-CD80-4592-99C5-14C8E23DE307}"/>
              </a:ext>
            </a:extLst>
          </p:cNvPr>
          <p:cNvPicPr>
            <a:picLocks noChangeAspect="1"/>
          </p:cNvPicPr>
          <p:nvPr/>
        </p:nvPicPr>
        <p:blipFill>
          <a:blip r:embed="rId3"/>
          <a:stretch>
            <a:fillRect/>
          </a:stretch>
        </p:blipFill>
        <p:spPr>
          <a:xfrm>
            <a:off x="837706" y="2138242"/>
            <a:ext cx="2838450" cy="1400175"/>
          </a:xfrm>
          <a:prstGeom prst="rect">
            <a:avLst/>
          </a:prstGeom>
        </p:spPr>
      </p:pic>
      <p:pic>
        <p:nvPicPr>
          <p:cNvPr id="11" name="Picture 10">
            <a:extLst>
              <a:ext uri="{FF2B5EF4-FFF2-40B4-BE49-F238E27FC236}">
                <a16:creationId xmlns:a16="http://schemas.microsoft.com/office/drawing/2014/main" id="{024D25F9-8717-497F-909D-47BD6DE3091C}"/>
              </a:ext>
            </a:extLst>
          </p:cNvPr>
          <p:cNvPicPr>
            <a:picLocks noChangeAspect="1"/>
          </p:cNvPicPr>
          <p:nvPr/>
        </p:nvPicPr>
        <p:blipFill>
          <a:blip r:embed="rId4"/>
          <a:stretch>
            <a:fillRect/>
          </a:stretch>
        </p:blipFill>
        <p:spPr>
          <a:xfrm>
            <a:off x="5186685" y="2173772"/>
            <a:ext cx="2781300" cy="1695450"/>
          </a:xfrm>
          <a:prstGeom prst="rect">
            <a:avLst/>
          </a:prstGeom>
        </p:spPr>
      </p:pic>
      <p:pic>
        <p:nvPicPr>
          <p:cNvPr id="14" name="Picture 13">
            <a:extLst>
              <a:ext uri="{FF2B5EF4-FFF2-40B4-BE49-F238E27FC236}">
                <a16:creationId xmlns:a16="http://schemas.microsoft.com/office/drawing/2014/main" id="{DC22F978-2705-4DEE-93DE-07BEA30F38EB}"/>
              </a:ext>
            </a:extLst>
          </p:cNvPr>
          <p:cNvPicPr>
            <a:picLocks noChangeAspect="1"/>
          </p:cNvPicPr>
          <p:nvPr/>
        </p:nvPicPr>
        <p:blipFill>
          <a:blip r:embed="rId5"/>
          <a:stretch>
            <a:fillRect/>
          </a:stretch>
        </p:blipFill>
        <p:spPr>
          <a:xfrm>
            <a:off x="2314081" y="3917908"/>
            <a:ext cx="2781300" cy="1352550"/>
          </a:xfrm>
          <a:prstGeom prst="rect">
            <a:avLst/>
          </a:prstGeom>
        </p:spPr>
      </p:pic>
      <p:sp>
        <p:nvSpPr>
          <p:cNvPr id="17" name="TextBox 16">
            <a:extLst>
              <a:ext uri="{FF2B5EF4-FFF2-40B4-BE49-F238E27FC236}">
                <a16:creationId xmlns:a16="http://schemas.microsoft.com/office/drawing/2014/main" id="{77CB28F0-DB34-4F55-A8B8-DBD98700C825}"/>
              </a:ext>
            </a:extLst>
          </p:cNvPr>
          <p:cNvSpPr txBox="1"/>
          <p:nvPr/>
        </p:nvSpPr>
        <p:spPr>
          <a:xfrm>
            <a:off x="341375" y="5598101"/>
            <a:ext cx="4662702" cy="338554"/>
          </a:xfrm>
          <a:prstGeom prst="rect">
            <a:avLst/>
          </a:prstGeom>
          <a:noFill/>
        </p:spPr>
        <p:txBody>
          <a:bodyPr wrap="square">
            <a:spAutoFit/>
          </a:bodyPr>
          <a:lstStyle/>
          <a:p>
            <a:r>
              <a:rPr lang="en-US" sz="1600" b="1">
                <a:solidFill>
                  <a:schemeClr val="tx2"/>
                </a:solidFill>
              </a:rPr>
              <a:t>Repeat in the second nostril, using the same swab</a:t>
            </a:r>
          </a:p>
        </p:txBody>
      </p:sp>
      <p:pic>
        <p:nvPicPr>
          <p:cNvPr id="19" name="Picture 18">
            <a:extLst>
              <a:ext uri="{FF2B5EF4-FFF2-40B4-BE49-F238E27FC236}">
                <a16:creationId xmlns:a16="http://schemas.microsoft.com/office/drawing/2014/main" id="{7E93FEA6-75C0-4BC5-A288-3BA732D151F0}"/>
              </a:ext>
            </a:extLst>
          </p:cNvPr>
          <p:cNvPicPr>
            <a:picLocks noChangeAspect="1"/>
          </p:cNvPicPr>
          <p:nvPr/>
        </p:nvPicPr>
        <p:blipFill>
          <a:blip r:embed="rId6"/>
          <a:stretch>
            <a:fillRect/>
          </a:stretch>
        </p:blipFill>
        <p:spPr>
          <a:xfrm>
            <a:off x="7923043" y="3917908"/>
            <a:ext cx="2943225" cy="1590675"/>
          </a:xfrm>
          <a:prstGeom prst="rect">
            <a:avLst/>
          </a:prstGeom>
        </p:spPr>
      </p:pic>
      <p:sp>
        <p:nvSpPr>
          <p:cNvPr id="20" name="TextBox 19">
            <a:extLst>
              <a:ext uri="{FF2B5EF4-FFF2-40B4-BE49-F238E27FC236}">
                <a16:creationId xmlns:a16="http://schemas.microsoft.com/office/drawing/2014/main" id="{5C68EAD4-975D-44CA-B72F-2947F70F55DA}"/>
              </a:ext>
            </a:extLst>
          </p:cNvPr>
          <p:cNvSpPr txBox="1"/>
          <p:nvPr/>
        </p:nvSpPr>
        <p:spPr>
          <a:xfrm>
            <a:off x="425513" y="2353901"/>
            <a:ext cx="359394" cy="369332"/>
          </a:xfrm>
          <a:prstGeom prst="rect">
            <a:avLst/>
          </a:prstGeom>
          <a:noFill/>
        </p:spPr>
        <p:txBody>
          <a:bodyPr wrap="none" rtlCol="0">
            <a:spAutoFit/>
          </a:bodyPr>
          <a:lstStyle/>
          <a:p>
            <a:r>
              <a:rPr lang="en-US"/>
              <a:t>1.</a:t>
            </a:r>
          </a:p>
        </p:txBody>
      </p:sp>
      <p:sp>
        <p:nvSpPr>
          <p:cNvPr id="21" name="TextBox 20">
            <a:extLst>
              <a:ext uri="{FF2B5EF4-FFF2-40B4-BE49-F238E27FC236}">
                <a16:creationId xmlns:a16="http://schemas.microsoft.com/office/drawing/2014/main" id="{5FEBC303-339B-47D5-9C58-34FCB8777C7D}"/>
              </a:ext>
            </a:extLst>
          </p:cNvPr>
          <p:cNvSpPr txBox="1"/>
          <p:nvPr/>
        </p:nvSpPr>
        <p:spPr>
          <a:xfrm>
            <a:off x="4683257" y="2425967"/>
            <a:ext cx="412292" cy="369332"/>
          </a:xfrm>
          <a:prstGeom prst="rect">
            <a:avLst/>
          </a:prstGeom>
          <a:noFill/>
        </p:spPr>
        <p:txBody>
          <a:bodyPr wrap="none" rtlCol="0">
            <a:spAutoFit/>
          </a:bodyPr>
          <a:lstStyle/>
          <a:p>
            <a:r>
              <a:rPr lang="en-US"/>
              <a:t>2. </a:t>
            </a:r>
          </a:p>
        </p:txBody>
      </p:sp>
      <p:sp>
        <p:nvSpPr>
          <p:cNvPr id="22" name="TextBox 21">
            <a:extLst>
              <a:ext uri="{FF2B5EF4-FFF2-40B4-BE49-F238E27FC236}">
                <a16:creationId xmlns:a16="http://schemas.microsoft.com/office/drawing/2014/main" id="{07DDF083-921A-4FE7-A94D-0EDDEA1A728D}"/>
              </a:ext>
            </a:extLst>
          </p:cNvPr>
          <p:cNvSpPr txBox="1"/>
          <p:nvPr/>
        </p:nvSpPr>
        <p:spPr>
          <a:xfrm>
            <a:off x="1772079" y="4047822"/>
            <a:ext cx="359394" cy="369332"/>
          </a:xfrm>
          <a:prstGeom prst="rect">
            <a:avLst/>
          </a:prstGeom>
          <a:noFill/>
        </p:spPr>
        <p:txBody>
          <a:bodyPr wrap="none" rtlCol="0">
            <a:spAutoFit/>
          </a:bodyPr>
          <a:lstStyle/>
          <a:p>
            <a:r>
              <a:rPr lang="en-US"/>
              <a:t>3.</a:t>
            </a:r>
          </a:p>
        </p:txBody>
      </p:sp>
      <p:sp>
        <p:nvSpPr>
          <p:cNvPr id="23" name="TextBox 22">
            <a:extLst>
              <a:ext uri="{FF2B5EF4-FFF2-40B4-BE49-F238E27FC236}">
                <a16:creationId xmlns:a16="http://schemas.microsoft.com/office/drawing/2014/main" id="{F498942D-CE3C-4A8E-9437-0FDFF8C73D54}"/>
              </a:ext>
            </a:extLst>
          </p:cNvPr>
          <p:cNvSpPr txBox="1"/>
          <p:nvPr/>
        </p:nvSpPr>
        <p:spPr>
          <a:xfrm>
            <a:off x="7242771" y="4047822"/>
            <a:ext cx="367025" cy="369332"/>
          </a:xfrm>
          <a:prstGeom prst="rect">
            <a:avLst/>
          </a:prstGeom>
          <a:noFill/>
        </p:spPr>
        <p:txBody>
          <a:bodyPr wrap="square" rtlCol="0">
            <a:spAutoFit/>
          </a:bodyPr>
          <a:lstStyle/>
          <a:p>
            <a:r>
              <a:rPr lang="en-US"/>
              <a:t>4. </a:t>
            </a:r>
          </a:p>
        </p:txBody>
      </p:sp>
      <p:sp>
        <p:nvSpPr>
          <p:cNvPr id="24" name="TextBox 23">
            <a:extLst>
              <a:ext uri="{FF2B5EF4-FFF2-40B4-BE49-F238E27FC236}">
                <a16:creationId xmlns:a16="http://schemas.microsoft.com/office/drawing/2014/main" id="{6EAEB753-9E2B-465D-84B5-D19011C44790}"/>
              </a:ext>
            </a:extLst>
          </p:cNvPr>
          <p:cNvSpPr txBox="1"/>
          <p:nvPr/>
        </p:nvSpPr>
        <p:spPr>
          <a:xfrm>
            <a:off x="9829445" y="5618379"/>
            <a:ext cx="2073645" cy="369332"/>
          </a:xfrm>
          <a:prstGeom prst="rect">
            <a:avLst/>
          </a:prstGeom>
          <a:noFill/>
        </p:spPr>
        <p:txBody>
          <a:bodyPr wrap="none" rtlCol="0">
            <a:spAutoFit/>
          </a:bodyPr>
          <a:lstStyle/>
          <a:p>
            <a:r>
              <a:rPr lang="en-US">
                <a:solidFill>
                  <a:schemeClr val="tx2"/>
                </a:solidFill>
              </a:rPr>
              <a:t>cdc.gov/coronavirus</a:t>
            </a:r>
          </a:p>
        </p:txBody>
      </p:sp>
      <p:pic>
        <p:nvPicPr>
          <p:cNvPr id="25" name="Picture 24">
            <a:extLst>
              <a:ext uri="{FF2B5EF4-FFF2-40B4-BE49-F238E27FC236}">
                <a16:creationId xmlns:a16="http://schemas.microsoft.com/office/drawing/2014/main" id="{617EDD16-534E-DE53-93B5-7876F82D1E66}"/>
              </a:ext>
            </a:extLst>
          </p:cNvPr>
          <p:cNvPicPr>
            <a:picLocks noChangeAspect="1"/>
          </p:cNvPicPr>
          <p:nvPr/>
        </p:nvPicPr>
        <p:blipFill>
          <a:blip r:embed="rId7"/>
          <a:stretch>
            <a:fillRect/>
          </a:stretch>
        </p:blipFill>
        <p:spPr>
          <a:xfrm>
            <a:off x="10788241" y="6094891"/>
            <a:ext cx="1378041" cy="763109"/>
          </a:xfrm>
          <a:prstGeom prst="rect">
            <a:avLst/>
          </a:prstGeom>
        </p:spPr>
      </p:pic>
    </p:spTree>
    <p:extLst>
      <p:ext uri="{BB962C8B-B14F-4D97-AF65-F5344CB8AC3E}">
        <p14:creationId xmlns:p14="http://schemas.microsoft.com/office/powerpoint/2010/main" val="35212363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F494EE-1666-474E-BB88-7A408BA868C9}"/>
              </a:ext>
            </a:extLst>
          </p:cNvPr>
          <p:cNvSpPr/>
          <p:nvPr/>
        </p:nvSpPr>
        <p:spPr>
          <a:xfrm>
            <a:off x="0" y="6231117"/>
            <a:ext cx="10639424" cy="626881"/>
          </a:xfrm>
          <a:prstGeom prst="rect">
            <a:avLst/>
          </a:prstGeom>
          <a:solidFill>
            <a:srgbClr val="02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p:txBody>
          <a:bodyPr>
            <a:normAutofit/>
          </a:bodyPr>
          <a:lstStyle/>
          <a:p>
            <a:r>
              <a:rPr lang="en-US" dirty="0">
                <a:latin typeface="+mn-lt"/>
                <a:cs typeface="Arial" panose="020B0604020202020204" pitchFamily="34" charset="0"/>
              </a:rPr>
              <a:t>Step 4) </a:t>
            </a:r>
            <a:r>
              <a:rPr lang="en-US" b="0" dirty="0">
                <a:latin typeface="+mn-lt"/>
                <a:cs typeface="Arial" panose="020B0604020202020204" pitchFamily="34" charset="0"/>
              </a:rPr>
              <a:t>Inserted the Swab into Tube with Viral Transport Media</a:t>
            </a:r>
          </a:p>
        </p:txBody>
      </p:sp>
      <p:sp>
        <p:nvSpPr>
          <p:cNvPr id="3" name="Content Placeholder 2">
            <a:extLst>
              <a:ext uri="{FF2B5EF4-FFF2-40B4-BE49-F238E27FC236}">
                <a16:creationId xmlns:a16="http://schemas.microsoft.com/office/drawing/2014/main" id="{F6CDD67F-8E8D-4CA5-B8FC-A37DDDFFA598}"/>
              </a:ext>
            </a:extLst>
          </p:cNvPr>
          <p:cNvSpPr>
            <a:spLocks noGrp="1"/>
          </p:cNvSpPr>
          <p:nvPr>
            <p:ph idx="1"/>
          </p:nvPr>
        </p:nvSpPr>
        <p:spPr>
          <a:xfrm>
            <a:off x="341376" y="1429382"/>
            <a:ext cx="3346370" cy="3594794"/>
          </a:xfrm>
        </p:spPr>
        <p:txBody>
          <a:bodyPr>
            <a:normAutofit/>
          </a:bodyPr>
          <a:lstStyle/>
          <a:p>
            <a:pPr>
              <a:lnSpc>
                <a:spcPct val="100000"/>
              </a:lnSpc>
            </a:pPr>
            <a:r>
              <a:rPr lang="en-US" sz="1800">
                <a:latin typeface="+mn-lt"/>
                <a:cs typeface="Arial" panose="020B0604020202020204" pitchFamily="34" charset="0"/>
              </a:rPr>
              <a:t>Insert the swab into the tube of viral transport media </a:t>
            </a:r>
          </a:p>
          <a:p>
            <a:pPr>
              <a:lnSpc>
                <a:spcPct val="100000"/>
              </a:lnSpc>
            </a:pPr>
            <a:r>
              <a:rPr lang="en-US" sz="1800">
                <a:latin typeface="+mn-lt"/>
                <a:cs typeface="Arial" panose="020B0604020202020204" pitchFamily="34" charset="0"/>
              </a:rPr>
              <a:t>Gently swirl the swab</a:t>
            </a:r>
          </a:p>
        </p:txBody>
      </p:sp>
      <p:sp>
        <p:nvSpPr>
          <p:cNvPr id="5" name="TextBox 4">
            <a:extLst>
              <a:ext uri="{FF2B5EF4-FFF2-40B4-BE49-F238E27FC236}">
                <a16:creationId xmlns:a16="http://schemas.microsoft.com/office/drawing/2014/main" id="{8B80D3AE-AA91-47BB-9524-44C1687D682F}"/>
              </a:ext>
            </a:extLst>
          </p:cNvPr>
          <p:cNvSpPr txBox="1"/>
          <p:nvPr/>
        </p:nvSpPr>
        <p:spPr>
          <a:xfrm>
            <a:off x="341376" y="5796064"/>
            <a:ext cx="4823477" cy="257956"/>
          </a:xfrm>
          <a:prstGeom prst="rect">
            <a:avLst/>
          </a:prstGeom>
          <a:noFill/>
        </p:spPr>
        <p:txBody>
          <a:bodyPr wrap="square" rtlCol="0">
            <a:spAutoFit/>
          </a:bodyPr>
          <a:lstStyle/>
          <a:p>
            <a:pPr>
              <a:lnSpc>
                <a:spcPct val="150000"/>
              </a:lnSpc>
            </a:pPr>
            <a:r>
              <a:rPr lang="en-US" sz="800" i="1">
                <a:solidFill>
                  <a:schemeClr val="bg1">
                    <a:lumMod val="50000"/>
                  </a:schemeClr>
                </a:solidFill>
              </a:rPr>
              <a:t>Source: BILH COVID-19 PCR TESTING NASOPHARYNGEAL SWAB COLLECTION TECHNIQUE</a:t>
            </a:r>
          </a:p>
        </p:txBody>
      </p:sp>
      <p:pic>
        <p:nvPicPr>
          <p:cNvPr id="9" name="Picture 8">
            <a:extLst>
              <a:ext uri="{FF2B5EF4-FFF2-40B4-BE49-F238E27FC236}">
                <a16:creationId xmlns:a16="http://schemas.microsoft.com/office/drawing/2014/main" id="{2F19804F-7032-4654-830A-FC8D3963EE7E}"/>
              </a:ext>
            </a:extLst>
          </p:cNvPr>
          <p:cNvPicPr>
            <a:picLocks noChangeAspect="1"/>
          </p:cNvPicPr>
          <p:nvPr/>
        </p:nvPicPr>
        <p:blipFill rotWithShape="1">
          <a:blip r:embed="rId3"/>
          <a:srcRect r="8817" b="5330"/>
          <a:stretch/>
        </p:blipFill>
        <p:spPr>
          <a:xfrm>
            <a:off x="6055806" y="1429382"/>
            <a:ext cx="5886771" cy="3166293"/>
          </a:xfrm>
          <a:prstGeom prst="rect">
            <a:avLst/>
          </a:prstGeom>
        </p:spPr>
      </p:pic>
      <p:pic>
        <p:nvPicPr>
          <p:cNvPr id="6" name="Picture 5">
            <a:extLst>
              <a:ext uri="{FF2B5EF4-FFF2-40B4-BE49-F238E27FC236}">
                <a16:creationId xmlns:a16="http://schemas.microsoft.com/office/drawing/2014/main" id="{6C2701DD-4758-92DE-A4B5-6EC2E0A074BA}"/>
              </a:ext>
            </a:extLst>
          </p:cNvPr>
          <p:cNvPicPr>
            <a:picLocks noChangeAspect="1"/>
          </p:cNvPicPr>
          <p:nvPr/>
        </p:nvPicPr>
        <p:blipFill>
          <a:blip r:embed="rId4"/>
          <a:stretch>
            <a:fillRect/>
          </a:stretch>
        </p:blipFill>
        <p:spPr>
          <a:xfrm>
            <a:off x="10420350" y="5876923"/>
            <a:ext cx="1771650" cy="981075"/>
          </a:xfrm>
          <a:prstGeom prst="rect">
            <a:avLst/>
          </a:prstGeom>
        </p:spPr>
      </p:pic>
    </p:spTree>
    <p:extLst>
      <p:ext uri="{BB962C8B-B14F-4D97-AF65-F5344CB8AC3E}">
        <p14:creationId xmlns:p14="http://schemas.microsoft.com/office/powerpoint/2010/main" val="20418400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F494EE-1666-474E-BB88-7A408BA868C9}"/>
              </a:ext>
            </a:extLst>
          </p:cNvPr>
          <p:cNvSpPr/>
          <p:nvPr/>
        </p:nvSpPr>
        <p:spPr>
          <a:xfrm>
            <a:off x="0" y="6231117"/>
            <a:ext cx="10639424" cy="626881"/>
          </a:xfrm>
          <a:prstGeom prst="rect">
            <a:avLst/>
          </a:prstGeom>
          <a:solidFill>
            <a:srgbClr val="02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p:txBody>
          <a:bodyPr>
            <a:normAutofit/>
          </a:bodyPr>
          <a:lstStyle/>
          <a:p>
            <a:r>
              <a:rPr lang="en-US" dirty="0">
                <a:latin typeface="+mn-lt"/>
                <a:cs typeface="Arial" panose="020B0604020202020204" pitchFamily="34" charset="0"/>
              </a:rPr>
              <a:t>Step 4) </a:t>
            </a:r>
            <a:r>
              <a:rPr lang="en-US" b="0" dirty="0">
                <a:latin typeface="+mn-lt"/>
                <a:cs typeface="Arial" panose="020B0604020202020204" pitchFamily="34" charset="0"/>
              </a:rPr>
              <a:t>Inserted the Swab into Tube with Viral Transport Media</a:t>
            </a:r>
          </a:p>
        </p:txBody>
      </p:sp>
      <p:sp>
        <p:nvSpPr>
          <p:cNvPr id="3" name="Content Placeholder 2">
            <a:extLst>
              <a:ext uri="{FF2B5EF4-FFF2-40B4-BE49-F238E27FC236}">
                <a16:creationId xmlns:a16="http://schemas.microsoft.com/office/drawing/2014/main" id="{F6CDD67F-8E8D-4CA5-B8FC-A37DDDFFA598}"/>
              </a:ext>
            </a:extLst>
          </p:cNvPr>
          <p:cNvSpPr>
            <a:spLocks noGrp="1"/>
          </p:cNvSpPr>
          <p:nvPr>
            <p:ph idx="1"/>
          </p:nvPr>
        </p:nvSpPr>
        <p:spPr>
          <a:xfrm>
            <a:off x="341376" y="1429382"/>
            <a:ext cx="4501929" cy="3233053"/>
          </a:xfrm>
        </p:spPr>
        <p:txBody>
          <a:bodyPr>
            <a:normAutofit/>
          </a:bodyPr>
          <a:lstStyle/>
          <a:p>
            <a:pPr>
              <a:lnSpc>
                <a:spcPct val="100000"/>
              </a:lnSpc>
            </a:pPr>
            <a:r>
              <a:rPr lang="en-US" sz="1800">
                <a:latin typeface="+mn-lt"/>
                <a:cs typeface="Arial" panose="020B0604020202020204" pitchFamily="34" charset="0"/>
              </a:rPr>
              <a:t>Break off the swab to complete the collection process</a:t>
            </a:r>
          </a:p>
          <a:p>
            <a:pPr>
              <a:lnSpc>
                <a:spcPct val="100000"/>
              </a:lnSpc>
            </a:pPr>
            <a:r>
              <a:rPr lang="en-US" sz="1800">
                <a:latin typeface="+mn-lt"/>
                <a:cs typeface="Arial" panose="020B0604020202020204" pitchFamily="34" charset="0"/>
              </a:rPr>
              <a:t>Break the swab by gently pressing it against the side of the tube</a:t>
            </a:r>
          </a:p>
          <a:p>
            <a:pPr>
              <a:lnSpc>
                <a:spcPct val="100000"/>
              </a:lnSpc>
            </a:pPr>
            <a:r>
              <a:rPr lang="en-US" sz="1800">
                <a:latin typeface="+mn-lt"/>
                <a:cs typeface="Arial" panose="020B0604020202020204" pitchFamily="34" charset="0"/>
              </a:rPr>
              <a:t>If using a flocked swab, press the notch against the side of the tube to break</a:t>
            </a:r>
          </a:p>
          <a:p>
            <a:pPr>
              <a:lnSpc>
                <a:spcPct val="100000"/>
              </a:lnSpc>
            </a:pPr>
            <a:endParaRPr lang="en-US" sz="1800">
              <a:latin typeface="+mn-lt"/>
              <a:cs typeface="Arial" panose="020B0604020202020204" pitchFamily="34" charset="0"/>
            </a:endParaRPr>
          </a:p>
        </p:txBody>
      </p:sp>
      <p:sp>
        <p:nvSpPr>
          <p:cNvPr id="5" name="TextBox 4">
            <a:extLst>
              <a:ext uri="{FF2B5EF4-FFF2-40B4-BE49-F238E27FC236}">
                <a16:creationId xmlns:a16="http://schemas.microsoft.com/office/drawing/2014/main" id="{8B80D3AE-AA91-47BB-9524-44C1687D682F}"/>
              </a:ext>
            </a:extLst>
          </p:cNvPr>
          <p:cNvSpPr txBox="1"/>
          <p:nvPr/>
        </p:nvSpPr>
        <p:spPr>
          <a:xfrm>
            <a:off x="294113" y="5796064"/>
            <a:ext cx="4823477" cy="257956"/>
          </a:xfrm>
          <a:prstGeom prst="rect">
            <a:avLst/>
          </a:prstGeom>
          <a:noFill/>
        </p:spPr>
        <p:txBody>
          <a:bodyPr wrap="square" rtlCol="0">
            <a:spAutoFit/>
          </a:bodyPr>
          <a:lstStyle/>
          <a:p>
            <a:pPr>
              <a:lnSpc>
                <a:spcPct val="150000"/>
              </a:lnSpc>
            </a:pPr>
            <a:r>
              <a:rPr lang="en-US" sz="800" i="1">
                <a:solidFill>
                  <a:schemeClr val="bg1">
                    <a:lumMod val="50000"/>
                  </a:schemeClr>
                </a:solidFill>
              </a:rPr>
              <a:t>Source: BILH COVID-19 PCR TESTING NASOPHARYNGEAL SWAB COLLECTION TECHNIQUE</a:t>
            </a:r>
          </a:p>
        </p:txBody>
      </p:sp>
      <p:pic>
        <p:nvPicPr>
          <p:cNvPr id="11" name="Picture 10">
            <a:extLst>
              <a:ext uri="{FF2B5EF4-FFF2-40B4-BE49-F238E27FC236}">
                <a16:creationId xmlns:a16="http://schemas.microsoft.com/office/drawing/2014/main" id="{8D5593BB-8139-47B5-B48B-BD741F55D8D3}"/>
              </a:ext>
            </a:extLst>
          </p:cNvPr>
          <p:cNvPicPr>
            <a:picLocks noChangeAspect="1"/>
          </p:cNvPicPr>
          <p:nvPr/>
        </p:nvPicPr>
        <p:blipFill rotWithShape="1">
          <a:blip r:embed="rId3"/>
          <a:srcRect l="3432"/>
          <a:stretch/>
        </p:blipFill>
        <p:spPr>
          <a:xfrm>
            <a:off x="6305227" y="1389190"/>
            <a:ext cx="5886771" cy="3348382"/>
          </a:xfrm>
          <a:prstGeom prst="rect">
            <a:avLst/>
          </a:prstGeom>
        </p:spPr>
      </p:pic>
      <p:pic>
        <p:nvPicPr>
          <p:cNvPr id="6" name="Picture 5">
            <a:extLst>
              <a:ext uri="{FF2B5EF4-FFF2-40B4-BE49-F238E27FC236}">
                <a16:creationId xmlns:a16="http://schemas.microsoft.com/office/drawing/2014/main" id="{56F46F97-7052-6230-9B70-3D7AC1FAC790}"/>
              </a:ext>
            </a:extLst>
          </p:cNvPr>
          <p:cNvPicPr>
            <a:picLocks noChangeAspect="1"/>
          </p:cNvPicPr>
          <p:nvPr/>
        </p:nvPicPr>
        <p:blipFill>
          <a:blip r:embed="rId4"/>
          <a:stretch>
            <a:fillRect/>
          </a:stretch>
        </p:blipFill>
        <p:spPr>
          <a:xfrm>
            <a:off x="10235181" y="5876923"/>
            <a:ext cx="1771650" cy="981075"/>
          </a:xfrm>
          <a:prstGeom prst="rect">
            <a:avLst/>
          </a:prstGeom>
        </p:spPr>
      </p:pic>
    </p:spTree>
    <p:extLst>
      <p:ext uri="{BB962C8B-B14F-4D97-AF65-F5344CB8AC3E}">
        <p14:creationId xmlns:p14="http://schemas.microsoft.com/office/powerpoint/2010/main" val="5690065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p:txBody>
          <a:bodyPr>
            <a:normAutofit/>
          </a:bodyPr>
          <a:lstStyle/>
          <a:p>
            <a:r>
              <a:rPr lang="en-US">
                <a:latin typeface="+mn-lt"/>
                <a:cs typeface="Arial" panose="020B0604020202020204" pitchFamily="34" charset="0"/>
              </a:rPr>
              <a:t>Step 5) </a:t>
            </a:r>
            <a:r>
              <a:rPr lang="en-US" b="0">
                <a:latin typeface="+mn-lt"/>
                <a:cs typeface="Arial" panose="020B0604020202020204" pitchFamily="34" charset="0"/>
              </a:rPr>
              <a:t>Label Samples and Complete Data Collection Form</a:t>
            </a:r>
          </a:p>
        </p:txBody>
      </p:sp>
      <p:sp>
        <p:nvSpPr>
          <p:cNvPr id="3" name="Content Placeholder 2">
            <a:extLst>
              <a:ext uri="{FF2B5EF4-FFF2-40B4-BE49-F238E27FC236}">
                <a16:creationId xmlns:a16="http://schemas.microsoft.com/office/drawing/2014/main" id="{F6CDD67F-8E8D-4CA5-B8FC-A37DDDFFA598}"/>
              </a:ext>
            </a:extLst>
          </p:cNvPr>
          <p:cNvSpPr>
            <a:spLocks noGrp="1"/>
          </p:cNvSpPr>
          <p:nvPr>
            <p:ph idx="1"/>
          </p:nvPr>
        </p:nvSpPr>
        <p:spPr>
          <a:xfrm>
            <a:off x="341376" y="1429382"/>
            <a:ext cx="4501929" cy="3233053"/>
          </a:xfrm>
        </p:spPr>
        <p:txBody>
          <a:bodyPr>
            <a:normAutofit/>
          </a:bodyPr>
          <a:lstStyle/>
          <a:p>
            <a:pPr marL="0" indent="0">
              <a:lnSpc>
                <a:spcPct val="100000"/>
              </a:lnSpc>
              <a:buNone/>
            </a:pPr>
            <a:r>
              <a:rPr lang="en-US" sz="1800" b="0">
                <a:latin typeface="+mn-lt"/>
                <a:cs typeface="Arial" panose="020B0604020202020204" pitchFamily="34" charset="0"/>
              </a:rPr>
              <a:t>It is very important to properly label the samples that you collect. This process may vary by facility, but each sample should have the patient name or ID and the type of sample collected. </a:t>
            </a:r>
          </a:p>
          <a:p>
            <a:pPr marL="0" indent="0">
              <a:lnSpc>
                <a:spcPct val="100000"/>
              </a:lnSpc>
              <a:buNone/>
            </a:pPr>
            <a:endParaRPr lang="en-US" sz="1800" b="0">
              <a:latin typeface="+mn-lt"/>
              <a:cs typeface="Arial" panose="020B0604020202020204" pitchFamily="34" charset="0"/>
            </a:endParaRPr>
          </a:p>
          <a:p>
            <a:pPr marL="0" indent="0">
              <a:lnSpc>
                <a:spcPct val="100000"/>
              </a:lnSpc>
              <a:buNone/>
            </a:pPr>
            <a:r>
              <a:rPr lang="en-US" sz="1800">
                <a:latin typeface="+mn-lt"/>
                <a:cs typeface="Arial" panose="020B0604020202020204" pitchFamily="34" charset="0"/>
              </a:rPr>
              <a:t>Follow your facility’s guidelines for labeling carefully. </a:t>
            </a:r>
          </a:p>
        </p:txBody>
      </p:sp>
      <p:pic>
        <p:nvPicPr>
          <p:cNvPr id="6" name="Picture 5" descr="A picture containing paper, boy, child, laptop&#10;&#10;Description automatically generated">
            <a:extLst>
              <a:ext uri="{FF2B5EF4-FFF2-40B4-BE49-F238E27FC236}">
                <a16:creationId xmlns:a16="http://schemas.microsoft.com/office/drawing/2014/main" id="{768497B0-AFCB-43C5-8DDD-6B15F7EB8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429382"/>
            <a:ext cx="6096000" cy="4499145"/>
          </a:xfrm>
          <a:prstGeom prst="rect">
            <a:avLst/>
          </a:prstGeom>
        </p:spPr>
      </p:pic>
      <p:pic>
        <p:nvPicPr>
          <p:cNvPr id="5" name="Picture 4">
            <a:extLst>
              <a:ext uri="{FF2B5EF4-FFF2-40B4-BE49-F238E27FC236}">
                <a16:creationId xmlns:a16="http://schemas.microsoft.com/office/drawing/2014/main" id="{79E0B32A-1D7D-19E2-CBFE-C420A791F093}"/>
              </a:ext>
            </a:extLst>
          </p:cNvPr>
          <p:cNvPicPr>
            <a:picLocks noChangeAspect="1"/>
          </p:cNvPicPr>
          <p:nvPr/>
        </p:nvPicPr>
        <p:blipFill>
          <a:blip r:embed="rId4"/>
          <a:stretch>
            <a:fillRect/>
          </a:stretch>
        </p:blipFill>
        <p:spPr>
          <a:xfrm>
            <a:off x="10593407" y="6014906"/>
            <a:ext cx="1522480" cy="843094"/>
          </a:xfrm>
          <a:prstGeom prst="rect">
            <a:avLst/>
          </a:prstGeom>
        </p:spPr>
      </p:pic>
    </p:spTree>
    <p:extLst>
      <p:ext uri="{BB962C8B-B14F-4D97-AF65-F5344CB8AC3E}">
        <p14:creationId xmlns:p14="http://schemas.microsoft.com/office/powerpoint/2010/main" val="18219793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p:txBody>
          <a:bodyPr>
            <a:normAutofit/>
          </a:bodyPr>
          <a:lstStyle/>
          <a:p>
            <a:r>
              <a:rPr lang="en-US">
                <a:latin typeface="+mn-lt"/>
                <a:cs typeface="Arial" panose="020B0604020202020204" pitchFamily="34" charset="0"/>
              </a:rPr>
              <a:t>Step 5) </a:t>
            </a:r>
            <a:r>
              <a:rPr lang="en-US" b="0">
                <a:latin typeface="+mn-lt"/>
                <a:cs typeface="Arial" panose="020B0604020202020204" pitchFamily="34" charset="0"/>
              </a:rPr>
              <a:t>Label Samples and Complete Data Collection Form</a:t>
            </a:r>
          </a:p>
        </p:txBody>
      </p:sp>
      <p:sp>
        <p:nvSpPr>
          <p:cNvPr id="3" name="Content Placeholder 2">
            <a:extLst>
              <a:ext uri="{FF2B5EF4-FFF2-40B4-BE49-F238E27FC236}">
                <a16:creationId xmlns:a16="http://schemas.microsoft.com/office/drawing/2014/main" id="{F6CDD67F-8E8D-4CA5-B8FC-A37DDDFFA598}"/>
              </a:ext>
            </a:extLst>
          </p:cNvPr>
          <p:cNvSpPr>
            <a:spLocks noGrp="1"/>
          </p:cNvSpPr>
          <p:nvPr>
            <p:ph idx="1"/>
          </p:nvPr>
        </p:nvSpPr>
        <p:spPr>
          <a:xfrm>
            <a:off x="341376" y="1429382"/>
            <a:ext cx="4733042" cy="4499145"/>
          </a:xfrm>
        </p:spPr>
        <p:txBody>
          <a:bodyPr>
            <a:normAutofit lnSpcReduction="10000"/>
          </a:bodyPr>
          <a:lstStyle/>
          <a:p>
            <a:pPr marL="0" indent="0">
              <a:lnSpc>
                <a:spcPct val="100000"/>
              </a:lnSpc>
              <a:buNone/>
            </a:pPr>
            <a:r>
              <a:rPr lang="en-US" sz="1800" b="0">
                <a:latin typeface="+mn-lt"/>
                <a:cs typeface="Arial" panose="020B0604020202020204" pitchFamily="34" charset="0"/>
              </a:rPr>
              <a:t>Data should also be collected for each patient and each sample. The forms may be different at each facility, but some sample data collected may be:</a:t>
            </a:r>
          </a:p>
          <a:p>
            <a:pPr>
              <a:lnSpc>
                <a:spcPct val="100000"/>
              </a:lnSpc>
            </a:pPr>
            <a:r>
              <a:rPr lang="en-US" sz="1800" b="0">
                <a:latin typeface="+mn-lt"/>
                <a:cs typeface="Arial" panose="020B0604020202020204" pitchFamily="34" charset="0"/>
              </a:rPr>
              <a:t>Patient name and contact information such as  phone number or email</a:t>
            </a:r>
          </a:p>
          <a:p>
            <a:pPr>
              <a:lnSpc>
                <a:spcPct val="100000"/>
              </a:lnSpc>
            </a:pPr>
            <a:r>
              <a:rPr lang="en-US" sz="1800" b="0">
                <a:latin typeface="+mn-lt"/>
                <a:cs typeface="Arial" panose="020B0604020202020204" pitchFamily="34" charset="0"/>
              </a:rPr>
              <a:t>Clinical submitter, affiliation, and contact information such as phone number or email</a:t>
            </a:r>
          </a:p>
          <a:p>
            <a:pPr>
              <a:lnSpc>
                <a:spcPct val="100000"/>
              </a:lnSpc>
            </a:pPr>
            <a:r>
              <a:rPr lang="en-US" sz="1800" b="0">
                <a:latin typeface="+mn-lt"/>
                <a:cs typeface="Arial" panose="020B0604020202020204" pitchFamily="34" charset="0"/>
              </a:rPr>
              <a:t>Relevant clinical information (symptoms, date  of symptom onset, travel history, history of exposure)</a:t>
            </a:r>
          </a:p>
          <a:p>
            <a:pPr marL="0" indent="0">
              <a:lnSpc>
                <a:spcPct val="100000"/>
              </a:lnSpc>
              <a:buNone/>
            </a:pPr>
            <a:endParaRPr lang="en-US" sz="1800" b="0">
              <a:latin typeface="+mn-lt"/>
              <a:cs typeface="Arial" panose="020B0604020202020204" pitchFamily="34" charset="0"/>
            </a:endParaRPr>
          </a:p>
          <a:p>
            <a:pPr marL="0" indent="0">
              <a:lnSpc>
                <a:spcPct val="100000"/>
              </a:lnSpc>
              <a:buNone/>
            </a:pPr>
            <a:r>
              <a:rPr lang="en-US" sz="1800">
                <a:latin typeface="+mn-lt"/>
                <a:cs typeface="Arial" panose="020B0604020202020204" pitchFamily="34" charset="0"/>
              </a:rPr>
              <a:t>Follow your facility’s guidelines for labeling carefully. </a:t>
            </a:r>
          </a:p>
        </p:txBody>
      </p:sp>
      <p:pic>
        <p:nvPicPr>
          <p:cNvPr id="5" name="Picture 4" descr="A group of people in a room&#10;&#10;Description automatically generated">
            <a:extLst>
              <a:ext uri="{FF2B5EF4-FFF2-40B4-BE49-F238E27FC236}">
                <a16:creationId xmlns:a16="http://schemas.microsoft.com/office/drawing/2014/main" id="{FB629E50-743D-4C86-9CED-E3AE7B8FC9C0}"/>
              </a:ext>
            </a:extLst>
          </p:cNvPr>
          <p:cNvPicPr>
            <a:picLocks noChangeAspect="1"/>
          </p:cNvPicPr>
          <p:nvPr/>
        </p:nvPicPr>
        <p:blipFill rotWithShape="1">
          <a:blip r:embed="rId3">
            <a:extLst>
              <a:ext uri="{28A0092B-C50C-407E-A947-70E740481C1C}">
                <a14:useLocalDpi xmlns:a14="http://schemas.microsoft.com/office/drawing/2010/main" val="0"/>
              </a:ext>
            </a:extLst>
          </a:blip>
          <a:srcRect l="6580" t="15199" r="7246"/>
          <a:stretch/>
        </p:blipFill>
        <p:spPr>
          <a:xfrm>
            <a:off x="6095999" y="1429381"/>
            <a:ext cx="6095999" cy="4499145"/>
          </a:xfrm>
          <a:prstGeom prst="rect">
            <a:avLst/>
          </a:prstGeom>
        </p:spPr>
      </p:pic>
      <p:pic>
        <p:nvPicPr>
          <p:cNvPr id="6" name="Picture 5">
            <a:extLst>
              <a:ext uri="{FF2B5EF4-FFF2-40B4-BE49-F238E27FC236}">
                <a16:creationId xmlns:a16="http://schemas.microsoft.com/office/drawing/2014/main" id="{43A4B1BE-3A79-BD67-FCB7-699FE3D64E94}"/>
              </a:ext>
            </a:extLst>
          </p:cNvPr>
          <p:cNvPicPr>
            <a:picLocks noChangeAspect="1"/>
          </p:cNvPicPr>
          <p:nvPr/>
        </p:nvPicPr>
        <p:blipFill>
          <a:blip r:embed="rId4"/>
          <a:stretch>
            <a:fillRect/>
          </a:stretch>
        </p:blipFill>
        <p:spPr>
          <a:xfrm>
            <a:off x="10580130" y="6040073"/>
            <a:ext cx="1477033" cy="817927"/>
          </a:xfrm>
          <a:prstGeom prst="rect">
            <a:avLst/>
          </a:prstGeom>
        </p:spPr>
      </p:pic>
    </p:spTree>
    <p:extLst>
      <p:ext uri="{BB962C8B-B14F-4D97-AF65-F5344CB8AC3E}">
        <p14:creationId xmlns:p14="http://schemas.microsoft.com/office/powerpoint/2010/main" val="1473770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7A2C2-CF83-480C-978C-FC5DFDAAFAAD}"/>
              </a:ext>
            </a:extLst>
          </p:cNvPr>
          <p:cNvSpPr>
            <a:spLocks noGrp="1"/>
          </p:cNvSpPr>
          <p:nvPr>
            <p:ph type="title"/>
          </p:nvPr>
        </p:nvSpPr>
        <p:spPr>
          <a:xfrm>
            <a:off x="854265" y="614366"/>
            <a:ext cx="10384258" cy="570920"/>
          </a:xfrm>
        </p:spPr>
        <p:txBody>
          <a:bodyPr>
            <a:normAutofit/>
          </a:bodyPr>
          <a:lstStyle/>
          <a:p>
            <a:r>
              <a:rPr lang="en-US" sz="2800">
                <a:latin typeface="+mn-lt"/>
                <a:cs typeface="Arial" panose="020B0604020202020204" pitchFamily="34" charset="0"/>
              </a:rPr>
              <a:t>Module 1 Outline</a:t>
            </a:r>
          </a:p>
        </p:txBody>
      </p:sp>
      <p:sp>
        <p:nvSpPr>
          <p:cNvPr id="30" name="Content Placeholder 2">
            <a:extLst>
              <a:ext uri="{FF2B5EF4-FFF2-40B4-BE49-F238E27FC236}">
                <a16:creationId xmlns:a16="http://schemas.microsoft.com/office/drawing/2014/main" id="{59D699A4-D8D6-40E1-A2C5-5F9E34E8D8E1}"/>
              </a:ext>
            </a:extLst>
          </p:cNvPr>
          <p:cNvSpPr>
            <a:spLocks noGrp="1"/>
          </p:cNvSpPr>
          <p:nvPr>
            <p:ph type="body" sz="half" idx="13"/>
          </p:nvPr>
        </p:nvSpPr>
        <p:spPr>
          <a:xfrm>
            <a:off x="854265" y="1185286"/>
            <a:ext cx="9919772" cy="4487427"/>
          </a:xfrm>
        </p:spPr>
        <p:txBody>
          <a:bodyPr>
            <a:normAutofit/>
          </a:bodyPr>
          <a:lstStyle/>
          <a:p>
            <a:r>
              <a:rPr lang="en-US" sz="1800"/>
              <a:t>1) Learning Objectives</a:t>
            </a:r>
          </a:p>
          <a:p>
            <a:r>
              <a:rPr lang="en-US" sz="1800" b="1"/>
              <a:t>2) SARS-CoV-2 Epidemiology</a:t>
            </a:r>
          </a:p>
          <a:p>
            <a:r>
              <a:rPr lang="en-US" sz="1800"/>
              <a:t>3) Signs and Symptoms</a:t>
            </a:r>
          </a:p>
          <a:p>
            <a:r>
              <a:rPr lang="en-US" sz="1800"/>
              <a:t>4) Testing </a:t>
            </a:r>
          </a:p>
        </p:txBody>
      </p:sp>
      <p:pic>
        <p:nvPicPr>
          <p:cNvPr id="17" name="Picture 16" descr="A close up of a logo&#10;&#10;Description automatically generated">
            <a:extLst>
              <a:ext uri="{FF2B5EF4-FFF2-40B4-BE49-F238E27FC236}">
                <a16:creationId xmlns:a16="http://schemas.microsoft.com/office/drawing/2014/main" id="{26124128-7990-404D-AAFD-57238E85C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1493" y="1429257"/>
            <a:ext cx="1424475" cy="1424475"/>
          </a:xfrm>
          <a:prstGeom prst="rect">
            <a:avLst/>
          </a:prstGeom>
        </p:spPr>
      </p:pic>
      <p:pic>
        <p:nvPicPr>
          <p:cNvPr id="4" name="Picture 3" descr="A group of people around each other&#10;&#10;Description automatically generated">
            <a:extLst>
              <a:ext uri="{FF2B5EF4-FFF2-40B4-BE49-F238E27FC236}">
                <a16:creationId xmlns:a16="http://schemas.microsoft.com/office/drawing/2014/main" id="{185BFA41-CE76-E048-B003-5496E09A9B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4613" y="0"/>
            <a:ext cx="8517387" cy="5672713"/>
          </a:xfrm>
          <a:prstGeom prst="rect">
            <a:avLst/>
          </a:prstGeom>
        </p:spPr>
      </p:pic>
    </p:spTree>
    <p:extLst>
      <p:ext uri="{BB962C8B-B14F-4D97-AF65-F5344CB8AC3E}">
        <p14:creationId xmlns:p14="http://schemas.microsoft.com/office/powerpoint/2010/main" val="41692882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7935-9818-45D1-AD9F-6B4BFC0CC1AE}"/>
              </a:ext>
            </a:extLst>
          </p:cNvPr>
          <p:cNvSpPr>
            <a:spLocks noGrp="1"/>
          </p:cNvSpPr>
          <p:nvPr>
            <p:ph type="title"/>
          </p:nvPr>
        </p:nvSpPr>
        <p:spPr/>
        <p:txBody>
          <a:bodyPr/>
          <a:lstStyle/>
          <a:p>
            <a:r>
              <a:rPr lang="en-US"/>
              <a:t>Step 6) Package sample for Transport</a:t>
            </a:r>
          </a:p>
        </p:txBody>
      </p:sp>
      <p:sp>
        <p:nvSpPr>
          <p:cNvPr id="3" name="Content Placeholder 2">
            <a:extLst>
              <a:ext uri="{FF2B5EF4-FFF2-40B4-BE49-F238E27FC236}">
                <a16:creationId xmlns:a16="http://schemas.microsoft.com/office/drawing/2014/main" id="{68E87C41-2940-4A08-9601-63CC1D59E671}"/>
              </a:ext>
            </a:extLst>
          </p:cNvPr>
          <p:cNvSpPr>
            <a:spLocks noGrp="1"/>
          </p:cNvSpPr>
          <p:nvPr>
            <p:ph idx="1"/>
          </p:nvPr>
        </p:nvSpPr>
        <p:spPr/>
        <p:txBody>
          <a:bodyPr>
            <a:normAutofit/>
          </a:bodyPr>
          <a:lstStyle/>
          <a:p>
            <a:pPr marL="0" indent="0">
              <a:buNone/>
            </a:pPr>
            <a:r>
              <a:rPr lang="en-US" sz="2400" b="0"/>
              <a:t>[insert facility packaging instructions here]</a:t>
            </a:r>
          </a:p>
        </p:txBody>
      </p:sp>
      <p:pic>
        <p:nvPicPr>
          <p:cNvPr id="4" name="Picture 3">
            <a:extLst>
              <a:ext uri="{FF2B5EF4-FFF2-40B4-BE49-F238E27FC236}">
                <a16:creationId xmlns:a16="http://schemas.microsoft.com/office/drawing/2014/main" id="{24048ED0-8654-FA0E-87D3-F55DDFEDE771}"/>
              </a:ext>
            </a:extLst>
          </p:cNvPr>
          <p:cNvPicPr>
            <a:picLocks noChangeAspect="1"/>
          </p:cNvPicPr>
          <p:nvPr/>
        </p:nvPicPr>
        <p:blipFill>
          <a:blip r:embed="rId2"/>
          <a:stretch>
            <a:fillRect/>
          </a:stretch>
        </p:blipFill>
        <p:spPr>
          <a:xfrm>
            <a:off x="10285514" y="5775259"/>
            <a:ext cx="1771650" cy="981075"/>
          </a:xfrm>
          <a:prstGeom prst="rect">
            <a:avLst/>
          </a:prstGeom>
        </p:spPr>
      </p:pic>
    </p:spTree>
    <p:extLst>
      <p:ext uri="{BB962C8B-B14F-4D97-AF65-F5344CB8AC3E}">
        <p14:creationId xmlns:p14="http://schemas.microsoft.com/office/powerpoint/2010/main" val="30246164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p:txBody>
          <a:bodyPr>
            <a:normAutofit/>
          </a:bodyPr>
          <a:lstStyle/>
          <a:p>
            <a:r>
              <a:rPr lang="en-US">
                <a:latin typeface="+mn-lt"/>
                <a:cs typeface="Arial" panose="020B0604020202020204" pitchFamily="34" charset="0"/>
              </a:rPr>
              <a:t>Step 7) </a:t>
            </a:r>
            <a:r>
              <a:rPr lang="en-US" b="0">
                <a:latin typeface="+mn-lt"/>
                <a:cs typeface="Arial" panose="020B0604020202020204" pitchFamily="34" charset="0"/>
              </a:rPr>
              <a:t>Disinfect Testing Area</a:t>
            </a:r>
          </a:p>
        </p:txBody>
      </p:sp>
      <p:sp>
        <p:nvSpPr>
          <p:cNvPr id="3" name="Content Placeholder 2">
            <a:extLst>
              <a:ext uri="{FF2B5EF4-FFF2-40B4-BE49-F238E27FC236}">
                <a16:creationId xmlns:a16="http://schemas.microsoft.com/office/drawing/2014/main" id="{F6CDD67F-8E8D-4CA5-B8FC-A37DDDFFA598}"/>
              </a:ext>
            </a:extLst>
          </p:cNvPr>
          <p:cNvSpPr>
            <a:spLocks noGrp="1"/>
          </p:cNvSpPr>
          <p:nvPr>
            <p:ph idx="1"/>
          </p:nvPr>
        </p:nvSpPr>
        <p:spPr>
          <a:xfrm>
            <a:off x="341376" y="1429382"/>
            <a:ext cx="4733042" cy="5428618"/>
          </a:xfrm>
        </p:spPr>
        <p:txBody>
          <a:bodyPr>
            <a:normAutofit/>
          </a:bodyPr>
          <a:lstStyle/>
          <a:p>
            <a:pPr>
              <a:lnSpc>
                <a:spcPct val="100000"/>
              </a:lnSpc>
            </a:pPr>
            <a:r>
              <a:rPr lang="en-US" sz="1800">
                <a:latin typeface="+mn-lt"/>
                <a:cs typeface="Arial" panose="020B0604020202020204" pitchFamily="34" charset="0"/>
              </a:rPr>
              <a:t>Wear disposable gloves to clean and disinfect.</a:t>
            </a:r>
          </a:p>
          <a:p>
            <a:pPr>
              <a:lnSpc>
                <a:spcPct val="100000"/>
              </a:lnSpc>
            </a:pPr>
            <a:r>
              <a:rPr lang="en-US" sz="1800">
                <a:latin typeface="+mn-lt"/>
                <a:cs typeface="Arial" panose="020B0604020202020204" pitchFamily="34" charset="0"/>
              </a:rPr>
              <a:t>Clean surfaces using soap and water, then use disinfectant. Cleaning with soap and water reduces the number of germs, dirt and impurities on the surface. Disinfecting kills microbes on surfaces.</a:t>
            </a:r>
          </a:p>
          <a:p>
            <a:pPr>
              <a:lnSpc>
                <a:spcPct val="100000"/>
              </a:lnSpc>
            </a:pPr>
            <a:r>
              <a:rPr lang="en-US" sz="1800">
                <a:latin typeface="+mn-lt"/>
                <a:cs typeface="Arial" panose="020B0604020202020204" pitchFamily="34" charset="0"/>
              </a:rPr>
              <a:t>Practice routine cleaning of frequently touched surfaces.</a:t>
            </a:r>
          </a:p>
          <a:p>
            <a:pPr>
              <a:lnSpc>
                <a:spcPct val="100000"/>
              </a:lnSpc>
            </a:pPr>
            <a:r>
              <a:rPr lang="en-US" sz="1800">
                <a:latin typeface="+mn-lt"/>
                <a:cs typeface="Arial" panose="020B0604020202020204" pitchFamily="34" charset="0"/>
              </a:rPr>
              <a:t>More frequent cleaning and disinfection may be required based on level of use.</a:t>
            </a:r>
          </a:p>
        </p:txBody>
      </p:sp>
      <p:sp>
        <p:nvSpPr>
          <p:cNvPr id="8" name="Rectangle 7">
            <a:extLst>
              <a:ext uri="{FF2B5EF4-FFF2-40B4-BE49-F238E27FC236}">
                <a16:creationId xmlns:a16="http://schemas.microsoft.com/office/drawing/2014/main" id="{CA74266B-0675-4623-B389-B2393F98493E}"/>
              </a:ext>
            </a:extLst>
          </p:cNvPr>
          <p:cNvSpPr/>
          <p:nvPr/>
        </p:nvSpPr>
        <p:spPr>
          <a:xfrm>
            <a:off x="0" y="6231117"/>
            <a:ext cx="10639424" cy="626881"/>
          </a:xfrm>
          <a:prstGeom prst="rect">
            <a:avLst/>
          </a:prstGeom>
          <a:solidFill>
            <a:srgbClr val="02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EF5490F-77F8-4358-9769-17AF1D489D44}"/>
              </a:ext>
            </a:extLst>
          </p:cNvPr>
          <p:cNvSpPr txBox="1"/>
          <p:nvPr/>
        </p:nvSpPr>
        <p:spPr>
          <a:xfrm>
            <a:off x="190375" y="5731473"/>
            <a:ext cx="4823477" cy="215444"/>
          </a:xfrm>
          <a:prstGeom prst="rect">
            <a:avLst/>
          </a:prstGeom>
          <a:noFill/>
        </p:spPr>
        <p:txBody>
          <a:bodyPr wrap="square" rtlCol="0" anchor="ctr">
            <a:spAutoFit/>
          </a:bodyPr>
          <a:lstStyle/>
          <a:p>
            <a:r>
              <a:rPr lang="en-US" sz="800" i="1">
                <a:solidFill>
                  <a:schemeClr val="bg1">
                    <a:lumMod val="50000"/>
                  </a:schemeClr>
                </a:solidFill>
              </a:rPr>
              <a:t>https://www.cdc.gov/coronavirus/2019-ncov/community/disinfecting-building-facility.html</a:t>
            </a:r>
          </a:p>
        </p:txBody>
      </p:sp>
      <p:pic>
        <p:nvPicPr>
          <p:cNvPr id="11" name="Picture 10">
            <a:extLst>
              <a:ext uri="{FF2B5EF4-FFF2-40B4-BE49-F238E27FC236}">
                <a16:creationId xmlns:a16="http://schemas.microsoft.com/office/drawing/2014/main" id="{26CE9D64-79B2-425A-90FF-258E92189176}"/>
              </a:ext>
            </a:extLst>
          </p:cNvPr>
          <p:cNvPicPr>
            <a:picLocks noChangeAspect="1"/>
          </p:cNvPicPr>
          <p:nvPr/>
        </p:nvPicPr>
        <p:blipFill rotWithShape="1">
          <a:blip r:embed="rId3"/>
          <a:srcRect l="5972" t="7136" b="-2"/>
          <a:stretch/>
        </p:blipFill>
        <p:spPr>
          <a:xfrm>
            <a:off x="6095999" y="1423392"/>
            <a:ext cx="6095999" cy="4515594"/>
          </a:xfrm>
          <a:prstGeom prst="rect">
            <a:avLst/>
          </a:prstGeom>
          <a:noFill/>
        </p:spPr>
      </p:pic>
      <p:pic>
        <p:nvPicPr>
          <p:cNvPr id="5" name="Picture 4">
            <a:extLst>
              <a:ext uri="{FF2B5EF4-FFF2-40B4-BE49-F238E27FC236}">
                <a16:creationId xmlns:a16="http://schemas.microsoft.com/office/drawing/2014/main" id="{2A886A48-4A22-63FA-6A71-FC70DF24D46B}"/>
              </a:ext>
            </a:extLst>
          </p:cNvPr>
          <p:cNvPicPr>
            <a:picLocks noChangeAspect="1"/>
          </p:cNvPicPr>
          <p:nvPr/>
        </p:nvPicPr>
        <p:blipFill>
          <a:blip r:embed="rId4"/>
          <a:stretch>
            <a:fillRect/>
          </a:stretch>
        </p:blipFill>
        <p:spPr>
          <a:xfrm>
            <a:off x="10746296" y="6046936"/>
            <a:ext cx="1445701" cy="800576"/>
          </a:xfrm>
          <a:prstGeom prst="rect">
            <a:avLst/>
          </a:prstGeom>
        </p:spPr>
      </p:pic>
    </p:spTree>
    <p:extLst>
      <p:ext uri="{BB962C8B-B14F-4D97-AF65-F5344CB8AC3E}">
        <p14:creationId xmlns:p14="http://schemas.microsoft.com/office/powerpoint/2010/main" val="42489167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F494EE-1666-474E-BB88-7A408BA868C9}"/>
              </a:ext>
            </a:extLst>
          </p:cNvPr>
          <p:cNvSpPr/>
          <p:nvPr/>
        </p:nvSpPr>
        <p:spPr>
          <a:xfrm>
            <a:off x="0" y="6231117"/>
            <a:ext cx="10639424" cy="626881"/>
          </a:xfrm>
          <a:prstGeom prst="rect">
            <a:avLst/>
          </a:prstGeom>
          <a:solidFill>
            <a:srgbClr val="02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p:txBody>
          <a:bodyPr>
            <a:normAutofit/>
          </a:bodyPr>
          <a:lstStyle/>
          <a:p>
            <a:r>
              <a:rPr lang="en-US">
                <a:latin typeface="+mn-lt"/>
                <a:cs typeface="Arial" panose="020B0604020202020204" pitchFamily="34" charset="0"/>
              </a:rPr>
              <a:t>Step 8) </a:t>
            </a:r>
            <a:r>
              <a:rPr lang="en-US" b="0">
                <a:latin typeface="+mn-lt"/>
                <a:cs typeface="Arial" panose="020B0604020202020204" pitchFamily="34" charset="0"/>
              </a:rPr>
              <a:t>Doff PPE including Hand Washing or Sanitizing</a:t>
            </a:r>
          </a:p>
        </p:txBody>
      </p:sp>
      <p:sp>
        <p:nvSpPr>
          <p:cNvPr id="12" name="Rectangle 11">
            <a:extLst>
              <a:ext uri="{FF2B5EF4-FFF2-40B4-BE49-F238E27FC236}">
                <a16:creationId xmlns:a16="http://schemas.microsoft.com/office/drawing/2014/main" id="{D8943E19-AD30-42DB-9C0E-D5669132E2A9}"/>
              </a:ext>
            </a:extLst>
          </p:cNvPr>
          <p:cNvSpPr/>
          <p:nvPr/>
        </p:nvSpPr>
        <p:spPr>
          <a:xfrm>
            <a:off x="7978391" y="4019342"/>
            <a:ext cx="4213609" cy="1080149"/>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94C82805-BA59-47A7-B262-864C43E35133}"/>
              </a:ext>
            </a:extLst>
          </p:cNvPr>
          <p:cNvSpPr txBox="1">
            <a:spLocks/>
          </p:cNvSpPr>
          <p:nvPr/>
        </p:nvSpPr>
        <p:spPr>
          <a:xfrm>
            <a:off x="8838280" y="4129408"/>
            <a:ext cx="2235004" cy="1080149"/>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accent1">
                    <a:lumMod val="50000"/>
                  </a:schemeClr>
                </a:solidFill>
                <a:latin typeface="+mn-lt"/>
                <a:cs typeface="Arial" panose="020B0604020202020204" pitchFamily="34" charset="0"/>
              </a:rPr>
              <a:t>Video </a:t>
            </a:r>
            <a:r>
              <a:rPr lang="en-US" sz="1400" b="0">
                <a:hlinkClick r:id="rId4">
                  <a:extLst>
                    <a:ext uri="{A12FA001-AC4F-418D-AE19-62706E023703}">
                      <ahyp:hlinkClr xmlns:ahyp="http://schemas.microsoft.com/office/drawing/2018/hyperlinkcolor" val="tx"/>
                    </a:ext>
                  </a:extLst>
                </a:hlinkClick>
              </a:rPr>
              <a:t>https://www.youtube.com/watch?v=PQxOc13DxvQ</a:t>
            </a:r>
            <a:endParaRPr lang="en-US" sz="1800" b="0">
              <a:latin typeface="+mn-lt"/>
              <a:cs typeface="Arial" panose="020B0604020202020204" pitchFamily="34" charset="0"/>
            </a:endParaRPr>
          </a:p>
        </p:txBody>
      </p:sp>
      <p:sp>
        <p:nvSpPr>
          <p:cNvPr id="7" name="Isosceles Triangle 6">
            <a:extLst>
              <a:ext uri="{FF2B5EF4-FFF2-40B4-BE49-F238E27FC236}">
                <a16:creationId xmlns:a16="http://schemas.microsoft.com/office/drawing/2014/main" id="{A1720CBB-EBBC-45B9-93E7-901B5DBC8155}"/>
              </a:ext>
            </a:extLst>
          </p:cNvPr>
          <p:cNvSpPr/>
          <p:nvPr/>
        </p:nvSpPr>
        <p:spPr>
          <a:xfrm rot="16200000">
            <a:off x="8626884" y="4252935"/>
            <a:ext cx="88078" cy="75929"/>
          </a:xfrm>
          <a:prstGeom prst="triangle">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FD2D5D4-70ED-48E6-B097-0325EE233149}"/>
              </a:ext>
            </a:extLst>
          </p:cNvPr>
          <p:cNvSpPr/>
          <p:nvPr/>
        </p:nvSpPr>
        <p:spPr>
          <a:xfrm>
            <a:off x="8219551" y="2208053"/>
            <a:ext cx="3972449" cy="1814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1ADE9C87-39AA-4913-9322-66ED6B9A13E0}"/>
              </a:ext>
            </a:extLst>
          </p:cNvPr>
          <p:cNvSpPr txBox="1">
            <a:spLocks/>
          </p:cNvSpPr>
          <p:nvPr/>
        </p:nvSpPr>
        <p:spPr>
          <a:xfrm>
            <a:off x="8832501" y="2482943"/>
            <a:ext cx="3095397" cy="1080149"/>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accent1">
                    <a:lumMod val="50000"/>
                  </a:schemeClr>
                </a:solidFill>
                <a:latin typeface="+mn-lt"/>
                <a:cs typeface="Arial" panose="020B0604020202020204" pitchFamily="34" charset="0"/>
              </a:rPr>
              <a:t>How to Safely Take off Personal Protective Equipment (PPE)</a:t>
            </a:r>
            <a:endParaRPr lang="en-US" b="0">
              <a:latin typeface="+mn-lt"/>
              <a:cs typeface="Arial" panose="020B0604020202020204" pitchFamily="34" charset="0"/>
            </a:endParaRPr>
          </a:p>
        </p:txBody>
      </p:sp>
      <p:pic>
        <p:nvPicPr>
          <p:cNvPr id="4" name="Online Media 3" title="Demonstration of Doffing (Taking Off) Personal Protective Equipment (PPE)">
            <a:hlinkClick r:id="" action="ppaction://media"/>
            <a:extLst>
              <a:ext uri="{FF2B5EF4-FFF2-40B4-BE49-F238E27FC236}">
                <a16:creationId xmlns:a16="http://schemas.microsoft.com/office/drawing/2014/main" id="{5C950F6C-AA5C-4910-A81A-9524074A8041}"/>
              </a:ext>
            </a:extLst>
          </p:cNvPr>
          <p:cNvPicPr>
            <a:picLocks noRot="1" noChangeAspect="1"/>
          </p:cNvPicPr>
          <p:nvPr>
            <a:videoFile r:link="rId1"/>
          </p:nvPr>
        </p:nvPicPr>
        <p:blipFill>
          <a:blip r:embed="rId5"/>
          <a:stretch>
            <a:fillRect/>
          </a:stretch>
        </p:blipFill>
        <p:spPr>
          <a:xfrm>
            <a:off x="353716" y="1456860"/>
            <a:ext cx="7878175" cy="4431473"/>
          </a:xfrm>
          <a:prstGeom prst="rect">
            <a:avLst/>
          </a:prstGeom>
        </p:spPr>
      </p:pic>
      <p:pic>
        <p:nvPicPr>
          <p:cNvPr id="5" name="Picture 4">
            <a:extLst>
              <a:ext uri="{FF2B5EF4-FFF2-40B4-BE49-F238E27FC236}">
                <a16:creationId xmlns:a16="http://schemas.microsoft.com/office/drawing/2014/main" id="{DABBDFFD-F517-E108-09F1-2D3E47BC047A}"/>
              </a:ext>
            </a:extLst>
          </p:cNvPr>
          <p:cNvPicPr>
            <a:picLocks noChangeAspect="1"/>
          </p:cNvPicPr>
          <p:nvPr/>
        </p:nvPicPr>
        <p:blipFill>
          <a:blip r:embed="rId6"/>
          <a:stretch>
            <a:fillRect/>
          </a:stretch>
        </p:blipFill>
        <p:spPr>
          <a:xfrm>
            <a:off x="10380199" y="5876923"/>
            <a:ext cx="1771650" cy="981075"/>
          </a:xfrm>
          <a:prstGeom prst="rect">
            <a:avLst/>
          </a:prstGeom>
        </p:spPr>
      </p:pic>
    </p:spTree>
    <p:extLst>
      <p:ext uri="{BB962C8B-B14F-4D97-AF65-F5344CB8AC3E}">
        <p14:creationId xmlns:p14="http://schemas.microsoft.com/office/powerpoint/2010/main" val="417222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F494EE-1666-474E-BB88-7A408BA868C9}"/>
              </a:ext>
            </a:extLst>
          </p:cNvPr>
          <p:cNvSpPr/>
          <p:nvPr/>
        </p:nvSpPr>
        <p:spPr>
          <a:xfrm>
            <a:off x="0" y="6231117"/>
            <a:ext cx="10639424" cy="626881"/>
          </a:xfrm>
          <a:prstGeom prst="rect">
            <a:avLst/>
          </a:prstGeom>
          <a:solidFill>
            <a:srgbClr val="02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p:txBody>
          <a:bodyPr>
            <a:normAutofit/>
          </a:bodyPr>
          <a:lstStyle/>
          <a:p>
            <a:r>
              <a:rPr lang="en-US">
                <a:latin typeface="+mn-lt"/>
                <a:cs typeface="Arial" panose="020B0604020202020204" pitchFamily="34" charset="0"/>
              </a:rPr>
              <a:t>Step 8) </a:t>
            </a:r>
            <a:r>
              <a:rPr lang="en-US" b="0">
                <a:latin typeface="+mn-lt"/>
                <a:cs typeface="Arial" panose="020B0604020202020204" pitchFamily="34" charset="0"/>
              </a:rPr>
              <a:t>Doff PPE including Hand Washing or Sanitizing</a:t>
            </a:r>
          </a:p>
        </p:txBody>
      </p:sp>
      <p:sp>
        <p:nvSpPr>
          <p:cNvPr id="16" name="Rectangle 15">
            <a:extLst>
              <a:ext uri="{FF2B5EF4-FFF2-40B4-BE49-F238E27FC236}">
                <a16:creationId xmlns:a16="http://schemas.microsoft.com/office/drawing/2014/main" id="{597CACEE-96D8-4A33-AFE8-1B2B9A26AAC4}"/>
              </a:ext>
            </a:extLst>
          </p:cNvPr>
          <p:cNvSpPr/>
          <p:nvPr/>
        </p:nvSpPr>
        <p:spPr>
          <a:xfrm>
            <a:off x="3349748" y="5838577"/>
            <a:ext cx="5838359" cy="215444"/>
          </a:xfrm>
          <a:prstGeom prst="rect">
            <a:avLst/>
          </a:prstGeom>
        </p:spPr>
        <p:txBody>
          <a:bodyPr wrap="square">
            <a:spAutoFit/>
          </a:bodyPr>
          <a:lstStyle/>
          <a:p>
            <a:r>
              <a:rPr lang="fr-FR" sz="800" i="1">
                <a:solidFill>
                  <a:schemeClr val="bg1">
                    <a:lumMod val="50000"/>
                  </a:schemeClr>
                </a:solidFill>
              </a:rPr>
              <a:t>Image Source: https://www.debgroup.com/sites/default/files/resize/uploads/hand_washing_technique-505x359.png</a:t>
            </a:r>
          </a:p>
        </p:txBody>
      </p:sp>
      <p:pic>
        <p:nvPicPr>
          <p:cNvPr id="4" name="Picture 3">
            <a:extLst>
              <a:ext uri="{FF2B5EF4-FFF2-40B4-BE49-F238E27FC236}">
                <a16:creationId xmlns:a16="http://schemas.microsoft.com/office/drawing/2014/main" id="{E6B83C5F-AF8A-46F5-9061-DD2DB8C4A7CE}"/>
              </a:ext>
            </a:extLst>
          </p:cNvPr>
          <p:cNvPicPr>
            <a:picLocks noChangeAspect="1"/>
          </p:cNvPicPr>
          <p:nvPr/>
        </p:nvPicPr>
        <p:blipFill rotWithShape="1">
          <a:blip r:embed="rId3"/>
          <a:srcRect l="10031" t="14694" r="60118" b="10321"/>
          <a:stretch/>
        </p:blipFill>
        <p:spPr>
          <a:xfrm>
            <a:off x="2743200" y="1236592"/>
            <a:ext cx="6444907" cy="4553361"/>
          </a:xfrm>
          <a:prstGeom prst="rect">
            <a:avLst/>
          </a:prstGeom>
        </p:spPr>
      </p:pic>
      <p:pic>
        <p:nvPicPr>
          <p:cNvPr id="5" name="Picture 4">
            <a:extLst>
              <a:ext uri="{FF2B5EF4-FFF2-40B4-BE49-F238E27FC236}">
                <a16:creationId xmlns:a16="http://schemas.microsoft.com/office/drawing/2014/main" id="{9CC12F93-7BD7-3065-F3B3-A7334A38EA0C}"/>
              </a:ext>
            </a:extLst>
          </p:cNvPr>
          <p:cNvPicPr>
            <a:picLocks noChangeAspect="1"/>
          </p:cNvPicPr>
          <p:nvPr/>
        </p:nvPicPr>
        <p:blipFill>
          <a:blip r:embed="rId4"/>
          <a:stretch>
            <a:fillRect/>
          </a:stretch>
        </p:blipFill>
        <p:spPr>
          <a:xfrm>
            <a:off x="10420350" y="5876925"/>
            <a:ext cx="1771650" cy="981075"/>
          </a:xfrm>
          <a:prstGeom prst="rect">
            <a:avLst/>
          </a:prstGeom>
        </p:spPr>
      </p:pic>
    </p:spTree>
    <p:extLst>
      <p:ext uri="{BB962C8B-B14F-4D97-AF65-F5344CB8AC3E}">
        <p14:creationId xmlns:p14="http://schemas.microsoft.com/office/powerpoint/2010/main" val="30574870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E6F103-CE74-4CBB-92B0-D58C226C67BC}"/>
              </a:ext>
            </a:extLst>
          </p:cNvPr>
          <p:cNvSpPr/>
          <p:nvPr/>
        </p:nvSpPr>
        <p:spPr>
          <a:xfrm>
            <a:off x="8219551" y="2208053"/>
            <a:ext cx="3972449" cy="1814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BF494EE-1666-474E-BB88-7A408BA868C9}"/>
              </a:ext>
            </a:extLst>
          </p:cNvPr>
          <p:cNvSpPr/>
          <p:nvPr/>
        </p:nvSpPr>
        <p:spPr>
          <a:xfrm>
            <a:off x="0" y="6231117"/>
            <a:ext cx="10639424" cy="626881"/>
          </a:xfrm>
          <a:prstGeom prst="rect">
            <a:avLst/>
          </a:prstGeom>
          <a:solidFill>
            <a:srgbClr val="02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p:txBody>
          <a:bodyPr>
            <a:normAutofit/>
          </a:bodyPr>
          <a:lstStyle/>
          <a:p>
            <a:r>
              <a:rPr lang="en-US">
                <a:latin typeface="+mn-lt"/>
                <a:cs typeface="Arial" panose="020B0604020202020204" pitchFamily="34" charset="0"/>
              </a:rPr>
              <a:t>Nasopharyngeal Test Video</a:t>
            </a:r>
            <a:endParaRPr lang="en-US" b="0">
              <a:latin typeface="+mn-lt"/>
              <a:cs typeface="Arial" panose="020B0604020202020204" pitchFamily="34" charset="0"/>
            </a:endParaRPr>
          </a:p>
        </p:txBody>
      </p:sp>
      <p:sp>
        <p:nvSpPr>
          <p:cNvPr id="12" name="Rectangle 11">
            <a:extLst>
              <a:ext uri="{FF2B5EF4-FFF2-40B4-BE49-F238E27FC236}">
                <a16:creationId xmlns:a16="http://schemas.microsoft.com/office/drawing/2014/main" id="{D8943E19-AD30-42DB-9C0E-D5669132E2A9}"/>
              </a:ext>
            </a:extLst>
          </p:cNvPr>
          <p:cNvSpPr/>
          <p:nvPr/>
        </p:nvSpPr>
        <p:spPr>
          <a:xfrm>
            <a:off x="7978391" y="4022383"/>
            <a:ext cx="4213609" cy="1080149"/>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94C82805-BA59-47A7-B262-864C43E35133}"/>
              </a:ext>
            </a:extLst>
          </p:cNvPr>
          <p:cNvSpPr txBox="1">
            <a:spLocks/>
          </p:cNvSpPr>
          <p:nvPr/>
        </p:nvSpPr>
        <p:spPr>
          <a:xfrm>
            <a:off x="8838279" y="4132449"/>
            <a:ext cx="3089619" cy="1080149"/>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accent1">
                    <a:lumMod val="50000"/>
                  </a:schemeClr>
                </a:solidFill>
                <a:latin typeface="+mn-lt"/>
                <a:cs typeface="Arial" panose="020B0604020202020204" pitchFamily="34" charset="0"/>
              </a:rPr>
              <a:t>Video </a:t>
            </a:r>
            <a:r>
              <a:rPr lang="en-US" sz="1400" b="0">
                <a:hlinkClick r:id="rId4">
                  <a:extLst>
                    <a:ext uri="{A12FA001-AC4F-418D-AE19-62706E023703}">
                      <ahyp:hlinkClr xmlns:ahyp="http://schemas.microsoft.com/office/drawing/2018/hyperlinkcolor" val="tx"/>
                    </a:ext>
                  </a:extLst>
                </a:hlinkClick>
              </a:rPr>
              <a:t>https://www.youtube.com/watch?v=syXd7kgLSN8</a:t>
            </a:r>
            <a:endParaRPr lang="en-US" sz="1400" b="0"/>
          </a:p>
        </p:txBody>
      </p:sp>
      <p:sp>
        <p:nvSpPr>
          <p:cNvPr id="7" name="Isosceles Triangle 6">
            <a:extLst>
              <a:ext uri="{FF2B5EF4-FFF2-40B4-BE49-F238E27FC236}">
                <a16:creationId xmlns:a16="http://schemas.microsoft.com/office/drawing/2014/main" id="{A1720CBB-EBBC-45B9-93E7-901B5DBC8155}"/>
              </a:ext>
            </a:extLst>
          </p:cNvPr>
          <p:cNvSpPr/>
          <p:nvPr/>
        </p:nvSpPr>
        <p:spPr>
          <a:xfrm rot="16200000">
            <a:off x="8626884" y="4255976"/>
            <a:ext cx="88078" cy="75929"/>
          </a:xfrm>
          <a:prstGeom prst="triangle">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FD2D5D4-70ED-48E6-B097-0325EE233149}"/>
              </a:ext>
            </a:extLst>
          </p:cNvPr>
          <p:cNvSpPr/>
          <p:nvPr/>
        </p:nvSpPr>
        <p:spPr>
          <a:xfrm>
            <a:off x="8219551" y="2550837"/>
            <a:ext cx="3972449" cy="122094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1ADE9C87-39AA-4913-9322-66ED6B9A13E0}"/>
              </a:ext>
            </a:extLst>
          </p:cNvPr>
          <p:cNvSpPr txBox="1">
            <a:spLocks/>
          </p:cNvSpPr>
          <p:nvPr/>
        </p:nvSpPr>
        <p:spPr>
          <a:xfrm>
            <a:off x="8832501" y="2550837"/>
            <a:ext cx="3205423" cy="1512514"/>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accent1">
                    <a:lumMod val="50000"/>
                  </a:schemeClr>
                </a:solidFill>
                <a:latin typeface="+mn-lt"/>
                <a:cs typeface="Arial" panose="020B0604020202020204" pitchFamily="34" charset="0"/>
              </a:rPr>
              <a:t>COVID-19 Diagnostics: Performing a Nasopharyngeal and Oropharyngeal Swab</a:t>
            </a:r>
            <a:endParaRPr lang="en-US" b="0">
              <a:latin typeface="+mn-lt"/>
              <a:cs typeface="Arial" panose="020B0604020202020204" pitchFamily="34" charset="0"/>
            </a:endParaRPr>
          </a:p>
        </p:txBody>
      </p:sp>
      <p:sp>
        <p:nvSpPr>
          <p:cNvPr id="14" name="Rectangle 13">
            <a:extLst>
              <a:ext uri="{FF2B5EF4-FFF2-40B4-BE49-F238E27FC236}">
                <a16:creationId xmlns:a16="http://schemas.microsoft.com/office/drawing/2014/main" id="{5923A0D4-1360-4030-8763-85E1E3C6EE4B}"/>
              </a:ext>
            </a:extLst>
          </p:cNvPr>
          <p:cNvSpPr/>
          <p:nvPr/>
        </p:nvSpPr>
        <p:spPr>
          <a:xfrm>
            <a:off x="341376" y="5940648"/>
            <a:ext cx="4381418" cy="215444"/>
          </a:xfrm>
          <a:prstGeom prst="rect">
            <a:avLst/>
          </a:prstGeom>
        </p:spPr>
        <p:txBody>
          <a:bodyPr wrap="square">
            <a:spAutoFit/>
          </a:bodyPr>
          <a:lstStyle/>
          <a:p>
            <a:r>
              <a:rPr lang="en-US" sz="800" i="1">
                <a:solidFill>
                  <a:schemeClr val="bg1">
                    <a:lumMod val="50000"/>
                  </a:schemeClr>
                </a:solidFill>
              </a:rPr>
              <a:t>Source: AMBOSS: Medical Knowledge Distilled</a:t>
            </a:r>
          </a:p>
        </p:txBody>
      </p:sp>
      <p:pic>
        <p:nvPicPr>
          <p:cNvPr id="3" name="Online Media 2" title="COVID-19 Diagnostics: Performing a Nasopharyngeal and Oropharyngeal Swab">
            <a:hlinkClick r:id="" action="ppaction://media"/>
            <a:extLst>
              <a:ext uri="{FF2B5EF4-FFF2-40B4-BE49-F238E27FC236}">
                <a16:creationId xmlns:a16="http://schemas.microsoft.com/office/drawing/2014/main" id="{6F4BAAC0-35C3-4696-AD14-6A390B7F621F}"/>
              </a:ext>
            </a:extLst>
          </p:cNvPr>
          <p:cNvPicPr>
            <a:picLocks noRot="1" noChangeAspect="1"/>
          </p:cNvPicPr>
          <p:nvPr>
            <a:videoFile r:link="rId1"/>
          </p:nvPr>
        </p:nvPicPr>
        <p:blipFill>
          <a:blip r:embed="rId5"/>
          <a:stretch>
            <a:fillRect/>
          </a:stretch>
        </p:blipFill>
        <p:spPr>
          <a:xfrm>
            <a:off x="348194" y="1456860"/>
            <a:ext cx="7871357" cy="4427638"/>
          </a:xfrm>
          <a:prstGeom prst="rect">
            <a:avLst/>
          </a:prstGeom>
        </p:spPr>
      </p:pic>
      <p:pic>
        <p:nvPicPr>
          <p:cNvPr id="15" name="Picture 14">
            <a:extLst>
              <a:ext uri="{FF2B5EF4-FFF2-40B4-BE49-F238E27FC236}">
                <a16:creationId xmlns:a16="http://schemas.microsoft.com/office/drawing/2014/main" id="{82D0A1A8-6449-7C68-8ABB-3742CD68EAF4}"/>
              </a:ext>
            </a:extLst>
          </p:cNvPr>
          <p:cNvPicPr>
            <a:picLocks noChangeAspect="1"/>
          </p:cNvPicPr>
          <p:nvPr/>
        </p:nvPicPr>
        <p:blipFill>
          <a:blip r:embed="rId6"/>
          <a:stretch>
            <a:fillRect/>
          </a:stretch>
        </p:blipFill>
        <p:spPr>
          <a:xfrm>
            <a:off x="10383088" y="5865623"/>
            <a:ext cx="1771650" cy="981075"/>
          </a:xfrm>
          <a:prstGeom prst="rect">
            <a:avLst/>
          </a:prstGeom>
        </p:spPr>
      </p:pic>
    </p:spTree>
    <p:extLst>
      <p:ext uri="{BB962C8B-B14F-4D97-AF65-F5344CB8AC3E}">
        <p14:creationId xmlns:p14="http://schemas.microsoft.com/office/powerpoint/2010/main" val="21649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a:xfrm>
            <a:off x="1076426" y="341376"/>
            <a:ext cx="11012424" cy="735050"/>
          </a:xfrm>
        </p:spPr>
        <p:txBody>
          <a:bodyPr>
            <a:normAutofit/>
          </a:bodyPr>
          <a:lstStyle/>
          <a:p>
            <a:r>
              <a:rPr lang="en-US">
                <a:latin typeface="+mn-lt"/>
                <a:cs typeface="Arial" panose="020B0604020202020204" pitchFamily="34" charset="0"/>
              </a:rPr>
              <a:t>Role Play</a:t>
            </a:r>
          </a:p>
        </p:txBody>
      </p:sp>
      <p:sp>
        <p:nvSpPr>
          <p:cNvPr id="3" name="Content Placeholder 2">
            <a:extLst>
              <a:ext uri="{FF2B5EF4-FFF2-40B4-BE49-F238E27FC236}">
                <a16:creationId xmlns:a16="http://schemas.microsoft.com/office/drawing/2014/main" id="{F6CDD67F-8E8D-4CA5-B8FC-A37DDDFFA598}"/>
              </a:ext>
            </a:extLst>
          </p:cNvPr>
          <p:cNvSpPr>
            <a:spLocks noGrp="1"/>
          </p:cNvSpPr>
          <p:nvPr>
            <p:ph idx="1"/>
          </p:nvPr>
        </p:nvSpPr>
        <p:spPr>
          <a:xfrm>
            <a:off x="341377" y="1989252"/>
            <a:ext cx="5754623" cy="2339384"/>
          </a:xfrm>
        </p:spPr>
        <p:txBody>
          <a:bodyPr lIns="91440" tIns="45720" rIns="91440" bIns="45720" anchor="t">
            <a:noAutofit/>
          </a:bodyPr>
          <a:lstStyle/>
          <a:p>
            <a:pPr marL="0" indent="0">
              <a:buNone/>
            </a:pPr>
            <a:r>
              <a:rPr lang="en-US" sz="2400" b="0" dirty="0">
                <a:latin typeface="+mn-lt"/>
                <a:cs typeface="Arial" panose="020B0604020202020204" pitchFamily="34" charset="0"/>
              </a:rPr>
              <a:t>A 67 year-old man who presents with a fever and cough that started two days before. He says that he lives with his son who reports similar symptoms. He reports no underlying conditions, but when you take his vitals, he has elevated blood pressure. </a:t>
            </a:r>
          </a:p>
          <a:p>
            <a:pPr marL="0" indent="0">
              <a:buNone/>
            </a:pPr>
            <a:r>
              <a:rPr lang="en-US" sz="2400" b="0" dirty="0">
                <a:latin typeface="+mn-lt"/>
                <a:cs typeface="Arial"/>
              </a:rPr>
              <a:t>You have decided to test him for SARS-CoV-2  because there have been scattered cases of community acquired infection in communities near where he lives. He is confused because he has never heard of COVID-19. </a:t>
            </a:r>
            <a:endParaRPr lang="en-US" sz="2400" b="0" dirty="0">
              <a:latin typeface="+mn-lt"/>
              <a:cs typeface="Arial" panose="020B0604020202020204" pitchFamily="34" charset="0"/>
            </a:endParaRPr>
          </a:p>
        </p:txBody>
      </p:sp>
      <p:pic>
        <p:nvPicPr>
          <p:cNvPr id="10" name="Picture 9" descr="A picture containing light&#10;&#10;Description automatically generated">
            <a:extLst>
              <a:ext uri="{FF2B5EF4-FFF2-40B4-BE49-F238E27FC236}">
                <a16:creationId xmlns:a16="http://schemas.microsoft.com/office/drawing/2014/main" id="{86125629-D04B-446C-9CA7-E7A5B2AD9D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076426" cy="1076426"/>
          </a:xfrm>
          <a:prstGeom prst="rect">
            <a:avLst/>
          </a:prstGeom>
        </p:spPr>
      </p:pic>
      <p:sp>
        <p:nvSpPr>
          <p:cNvPr id="12" name="Rectangle 11">
            <a:extLst>
              <a:ext uri="{FF2B5EF4-FFF2-40B4-BE49-F238E27FC236}">
                <a16:creationId xmlns:a16="http://schemas.microsoft.com/office/drawing/2014/main" id="{C64B935D-F06A-4F2F-B82A-04A93156B7F9}"/>
              </a:ext>
            </a:extLst>
          </p:cNvPr>
          <p:cNvSpPr/>
          <p:nvPr/>
        </p:nvSpPr>
        <p:spPr>
          <a:xfrm>
            <a:off x="6648451" y="1489036"/>
            <a:ext cx="5543549" cy="3947122"/>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0B1D7EA1-6E0C-4ED5-BA8F-B4AE4945B98D}"/>
              </a:ext>
            </a:extLst>
          </p:cNvPr>
          <p:cNvSpPr txBox="1">
            <a:spLocks/>
          </p:cNvSpPr>
          <p:nvPr/>
        </p:nvSpPr>
        <p:spPr>
          <a:xfrm>
            <a:off x="7737308" y="2978073"/>
            <a:ext cx="4190591" cy="2228794"/>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n-US" sz="1800" b="0"/>
              <a:t>The signs and symptoms of the disease</a:t>
            </a:r>
          </a:p>
          <a:p>
            <a:pPr marL="342900" indent="-342900">
              <a:buFont typeface="+mj-lt"/>
              <a:buAutoNum type="arabicPeriod"/>
            </a:pPr>
            <a:r>
              <a:rPr lang="en-US" sz="1800" b="0"/>
              <a:t>Why you think that he should be tested</a:t>
            </a:r>
          </a:p>
          <a:p>
            <a:pPr marL="342900" indent="-342900">
              <a:buFont typeface="+mj-lt"/>
              <a:buAutoNum type="arabicPeriod"/>
            </a:pPr>
            <a:r>
              <a:rPr lang="en-US" sz="1800" b="0"/>
              <a:t>Why you are wearing PPE</a:t>
            </a:r>
          </a:p>
          <a:p>
            <a:pPr marL="342900" indent="-342900">
              <a:buFont typeface="+mj-lt"/>
              <a:buAutoNum type="arabicPeriod"/>
            </a:pPr>
            <a:r>
              <a:rPr lang="en-US" sz="1800" b="0"/>
              <a:t>An explanation of how the testing is done</a:t>
            </a:r>
          </a:p>
        </p:txBody>
      </p:sp>
      <p:pic>
        <p:nvPicPr>
          <p:cNvPr id="14" name="Picture 13" descr="A picture containing light, drawing&#10;&#10;Description automatically generated">
            <a:extLst>
              <a:ext uri="{FF2B5EF4-FFF2-40B4-BE49-F238E27FC236}">
                <a16:creationId xmlns:a16="http://schemas.microsoft.com/office/drawing/2014/main" id="{A52D0250-A038-4A44-ACA9-04DBD652A9A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60882" y="1527034"/>
            <a:ext cx="1076426" cy="1076426"/>
          </a:xfrm>
          <a:prstGeom prst="rect">
            <a:avLst/>
          </a:prstGeom>
        </p:spPr>
      </p:pic>
      <p:sp>
        <p:nvSpPr>
          <p:cNvPr id="15" name="Rectangle 14">
            <a:extLst>
              <a:ext uri="{FF2B5EF4-FFF2-40B4-BE49-F238E27FC236}">
                <a16:creationId xmlns:a16="http://schemas.microsoft.com/office/drawing/2014/main" id="{3FC6DE5C-4BDD-4812-92CC-55576733E9E6}"/>
              </a:ext>
            </a:extLst>
          </p:cNvPr>
          <p:cNvSpPr/>
          <p:nvPr/>
        </p:nvSpPr>
        <p:spPr>
          <a:xfrm>
            <a:off x="125128" y="1395663"/>
            <a:ext cx="138973" cy="4533499"/>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AE951A1F-1D32-4A65-8ABA-A6B974725030}"/>
              </a:ext>
            </a:extLst>
          </p:cNvPr>
          <p:cNvSpPr txBox="1">
            <a:spLocks/>
          </p:cNvSpPr>
          <p:nvPr/>
        </p:nvSpPr>
        <p:spPr>
          <a:xfrm>
            <a:off x="341377" y="1489037"/>
            <a:ext cx="5754623" cy="482056"/>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u="sng">
                <a:latin typeface="+mn-lt"/>
                <a:cs typeface="Arial" panose="020B0604020202020204" pitchFamily="34" charset="0"/>
              </a:rPr>
              <a:t>Return to one of the patients you met earlier:</a:t>
            </a:r>
          </a:p>
        </p:txBody>
      </p:sp>
      <p:sp>
        <p:nvSpPr>
          <p:cNvPr id="21" name="Content Placeholder 2">
            <a:extLst>
              <a:ext uri="{FF2B5EF4-FFF2-40B4-BE49-F238E27FC236}">
                <a16:creationId xmlns:a16="http://schemas.microsoft.com/office/drawing/2014/main" id="{C4EFFE8B-5DA6-4E06-86BE-A93DFE5EC825}"/>
              </a:ext>
            </a:extLst>
          </p:cNvPr>
          <p:cNvSpPr txBox="1">
            <a:spLocks/>
          </p:cNvSpPr>
          <p:nvPr/>
        </p:nvSpPr>
        <p:spPr>
          <a:xfrm>
            <a:off x="7737308" y="1827442"/>
            <a:ext cx="4190591" cy="1076426"/>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t>Create a script for how you would explain COVID-19 to him. It must include the following:</a:t>
            </a:r>
          </a:p>
        </p:txBody>
      </p:sp>
      <p:pic>
        <p:nvPicPr>
          <p:cNvPr id="5" name="Picture 4">
            <a:extLst>
              <a:ext uri="{FF2B5EF4-FFF2-40B4-BE49-F238E27FC236}">
                <a16:creationId xmlns:a16="http://schemas.microsoft.com/office/drawing/2014/main" id="{477E02DC-CA83-8A19-A0AE-79CF28210892}"/>
              </a:ext>
            </a:extLst>
          </p:cNvPr>
          <p:cNvPicPr>
            <a:picLocks noChangeAspect="1"/>
          </p:cNvPicPr>
          <p:nvPr/>
        </p:nvPicPr>
        <p:blipFill>
          <a:blip r:embed="rId5"/>
          <a:stretch>
            <a:fillRect/>
          </a:stretch>
        </p:blipFill>
        <p:spPr>
          <a:xfrm>
            <a:off x="10721130" y="6043486"/>
            <a:ext cx="1470870" cy="814514"/>
          </a:xfrm>
          <a:prstGeom prst="rect">
            <a:avLst/>
          </a:prstGeom>
        </p:spPr>
      </p:pic>
    </p:spTree>
    <p:extLst>
      <p:ext uri="{BB962C8B-B14F-4D97-AF65-F5344CB8AC3E}">
        <p14:creationId xmlns:p14="http://schemas.microsoft.com/office/powerpoint/2010/main" val="32330301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7A2C2-CF83-480C-978C-FC5DFDAAFAAD}"/>
              </a:ext>
            </a:extLst>
          </p:cNvPr>
          <p:cNvSpPr>
            <a:spLocks noGrp="1"/>
          </p:cNvSpPr>
          <p:nvPr>
            <p:ph type="title"/>
          </p:nvPr>
        </p:nvSpPr>
        <p:spPr>
          <a:xfrm>
            <a:off x="1076426" y="341376"/>
            <a:ext cx="11012424" cy="735050"/>
          </a:xfrm>
        </p:spPr>
        <p:txBody>
          <a:bodyPr/>
          <a:lstStyle/>
          <a:p>
            <a:r>
              <a:rPr lang="en-US" dirty="0">
                <a:latin typeface="+mn-lt"/>
                <a:cs typeface="Arial" panose="020B0604020202020204" pitchFamily="34" charset="0"/>
              </a:rPr>
              <a:t>Post-test Questions</a:t>
            </a:r>
          </a:p>
        </p:txBody>
      </p:sp>
      <p:grpSp>
        <p:nvGrpSpPr>
          <p:cNvPr id="77" name="Group 76">
            <a:extLst>
              <a:ext uri="{FF2B5EF4-FFF2-40B4-BE49-F238E27FC236}">
                <a16:creationId xmlns:a16="http://schemas.microsoft.com/office/drawing/2014/main" id="{7A51842B-765A-4D46-9278-4B0AF967530B}"/>
              </a:ext>
            </a:extLst>
          </p:cNvPr>
          <p:cNvGrpSpPr/>
          <p:nvPr/>
        </p:nvGrpSpPr>
        <p:grpSpPr>
          <a:xfrm>
            <a:off x="1848897" y="5485806"/>
            <a:ext cx="10343103" cy="1317091"/>
            <a:chOff x="2944210" y="1587904"/>
            <a:chExt cx="10343103" cy="1317091"/>
          </a:xfrm>
        </p:grpSpPr>
        <p:sp>
          <p:nvSpPr>
            <p:cNvPr id="78" name="Rectangle 77">
              <a:extLst>
                <a:ext uri="{FF2B5EF4-FFF2-40B4-BE49-F238E27FC236}">
                  <a16:creationId xmlns:a16="http://schemas.microsoft.com/office/drawing/2014/main" id="{C773142C-9EBC-42C9-B46B-FBAD8888F9FB}"/>
                </a:ext>
              </a:extLst>
            </p:cNvPr>
            <p:cNvSpPr/>
            <p:nvPr/>
          </p:nvSpPr>
          <p:spPr>
            <a:xfrm>
              <a:off x="6131939" y="1587904"/>
              <a:ext cx="7155374" cy="1317091"/>
            </a:xfrm>
            <a:prstGeom prst="rect">
              <a:avLst/>
            </a:prstGeom>
            <a:solidFill>
              <a:srgbClr val="C4D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9">
              <a:extLst>
                <a:ext uri="{FF2B5EF4-FFF2-40B4-BE49-F238E27FC236}">
                  <a16:creationId xmlns:a16="http://schemas.microsoft.com/office/drawing/2014/main" id="{B7A456A4-23CE-4558-A508-0F58A6217276}"/>
                </a:ext>
              </a:extLst>
            </p:cNvPr>
            <p:cNvCxnSpPr>
              <a:cxnSpLocks/>
            </p:cNvCxnSpPr>
            <p:nvPr/>
          </p:nvCxnSpPr>
          <p:spPr>
            <a:xfrm>
              <a:off x="2944210" y="2003869"/>
              <a:ext cx="3187729" cy="0"/>
            </a:xfrm>
            <a:prstGeom prst="line">
              <a:avLst/>
            </a:prstGeom>
            <a:ln w="38100">
              <a:solidFill>
                <a:srgbClr val="D3E2E9"/>
              </a:solidFill>
            </a:ln>
          </p:spPr>
          <p:style>
            <a:lnRef idx="1">
              <a:schemeClr val="accent1"/>
            </a:lnRef>
            <a:fillRef idx="0">
              <a:schemeClr val="accent1"/>
            </a:fillRef>
            <a:effectRef idx="0">
              <a:schemeClr val="accent1"/>
            </a:effectRef>
            <a:fontRef idx="minor">
              <a:schemeClr val="tx1"/>
            </a:fontRef>
          </p:style>
        </p:cxnSp>
      </p:grpSp>
      <p:pic>
        <p:nvPicPr>
          <p:cNvPr id="27" name="Picture 26" descr="A picture containing light&#10;&#10;Description automatically generated">
            <a:extLst>
              <a:ext uri="{FF2B5EF4-FFF2-40B4-BE49-F238E27FC236}">
                <a16:creationId xmlns:a16="http://schemas.microsoft.com/office/drawing/2014/main" id="{4F1481C5-3A72-4203-90E2-4448398662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076426" cy="1076426"/>
          </a:xfrm>
          <a:prstGeom prst="rect">
            <a:avLst/>
          </a:prstGeom>
        </p:spPr>
      </p:pic>
      <p:sp>
        <p:nvSpPr>
          <p:cNvPr id="30" name="Content Placeholder 2">
            <a:extLst>
              <a:ext uri="{FF2B5EF4-FFF2-40B4-BE49-F238E27FC236}">
                <a16:creationId xmlns:a16="http://schemas.microsoft.com/office/drawing/2014/main" id="{70C2F07C-8639-4D44-86F9-FAE6D4537A12}"/>
              </a:ext>
            </a:extLst>
          </p:cNvPr>
          <p:cNvSpPr txBox="1">
            <a:spLocks/>
          </p:cNvSpPr>
          <p:nvPr/>
        </p:nvSpPr>
        <p:spPr>
          <a:xfrm>
            <a:off x="341376" y="1271681"/>
            <a:ext cx="3466949" cy="861642"/>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n-US" sz="1800">
                <a:solidFill>
                  <a:schemeClr val="accent1">
                    <a:lumMod val="50000"/>
                  </a:schemeClr>
                </a:solidFill>
                <a:latin typeface="+mn-lt"/>
                <a:cs typeface="Arial" panose="020B0604020202020204" pitchFamily="34" charset="0"/>
              </a:rPr>
              <a:t>The most common signs and symptoms of COVID-19 are:</a:t>
            </a:r>
          </a:p>
        </p:txBody>
      </p:sp>
      <p:sp>
        <p:nvSpPr>
          <p:cNvPr id="32" name="Content Placeholder 2">
            <a:extLst>
              <a:ext uri="{FF2B5EF4-FFF2-40B4-BE49-F238E27FC236}">
                <a16:creationId xmlns:a16="http://schemas.microsoft.com/office/drawing/2014/main" id="{8B9CFABE-836E-4BD2-86AD-1086DF154860}"/>
              </a:ext>
            </a:extLst>
          </p:cNvPr>
          <p:cNvSpPr txBox="1">
            <a:spLocks/>
          </p:cNvSpPr>
          <p:nvPr/>
        </p:nvSpPr>
        <p:spPr>
          <a:xfrm>
            <a:off x="341376" y="2291026"/>
            <a:ext cx="4695249" cy="868760"/>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startAt="2"/>
            </a:pPr>
            <a:r>
              <a:rPr lang="en-US" sz="1800">
                <a:solidFill>
                  <a:schemeClr val="accent1">
                    <a:lumMod val="50000"/>
                  </a:schemeClr>
                </a:solidFill>
                <a:latin typeface="+mn-lt"/>
                <a:cs typeface="Arial" panose="020B0604020202020204" pitchFamily="34" charset="0"/>
              </a:rPr>
              <a:t>(True/False) COVID-19 patients may be contagious before they develop symptoms.</a:t>
            </a:r>
          </a:p>
        </p:txBody>
      </p:sp>
      <p:sp>
        <p:nvSpPr>
          <p:cNvPr id="33" name="Content Placeholder 2">
            <a:extLst>
              <a:ext uri="{FF2B5EF4-FFF2-40B4-BE49-F238E27FC236}">
                <a16:creationId xmlns:a16="http://schemas.microsoft.com/office/drawing/2014/main" id="{CC141427-2F0C-4165-BE43-31E15C02944A}"/>
              </a:ext>
            </a:extLst>
          </p:cNvPr>
          <p:cNvSpPr txBox="1">
            <a:spLocks/>
          </p:cNvSpPr>
          <p:nvPr/>
        </p:nvSpPr>
        <p:spPr>
          <a:xfrm>
            <a:off x="341376" y="3167208"/>
            <a:ext cx="4695249" cy="1165693"/>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startAt="3"/>
            </a:pPr>
            <a:r>
              <a:rPr lang="en-US" sz="1800">
                <a:solidFill>
                  <a:schemeClr val="accent1">
                    <a:lumMod val="50000"/>
                  </a:schemeClr>
                </a:solidFill>
                <a:latin typeface="+mn-lt"/>
                <a:cs typeface="Arial" panose="020B0604020202020204" pitchFamily="34" charset="0"/>
              </a:rPr>
              <a:t>(True/False) Masks and gloves are sufficient personal protective equipment (PPE) when testing patients symptomatic for COVID-19.</a:t>
            </a:r>
          </a:p>
        </p:txBody>
      </p:sp>
      <p:sp>
        <p:nvSpPr>
          <p:cNvPr id="34" name="Content Placeholder 2">
            <a:extLst>
              <a:ext uri="{FF2B5EF4-FFF2-40B4-BE49-F238E27FC236}">
                <a16:creationId xmlns:a16="http://schemas.microsoft.com/office/drawing/2014/main" id="{90358B57-8FB8-4A77-8A9F-EE87DFAA6D70}"/>
              </a:ext>
            </a:extLst>
          </p:cNvPr>
          <p:cNvSpPr txBox="1">
            <a:spLocks/>
          </p:cNvSpPr>
          <p:nvPr/>
        </p:nvSpPr>
        <p:spPr>
          <a:xfrm>
            <a:off x="341376" y="4306024"/>
            <a:ext cx="4160286" cy="948400"/>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startAt="4"/>
            </a:pPr>
            <a:r>
              <a:rPr lang="en-US" sz="1800" dirty="0">
                <a:solidFill>
                  <a:schemeClr val="accent1">
                    <a:lumMod val="50000"/>
                  </a:schemeClr>
                </a:solidFill>
                <a:latin typeface="+mn-lt"/>
                <a:cs typeface="Arial" panose="020B0604020202020204" pitchFamily="34" charset="0"/>
              </a:rPr>
              <a:t>(True/False) When COVID-19 enters a community, the number of cases often increases rapidly.</a:t>
            </a:r>
          </a:p>
        </p:txBody>
      </p:sp>
      <p:sp>
        <p:nvSpPr>
          <p:cNvPr id="35" name="Content Placeholder 2">
            <a:extLst>
              <a:ext uri="{FF2B5EF4-FFF2-40B4-BE49-F238E27FC236}">
                <a16:creationId xmlns:a16="http://schemas.microsoft.com/office/drawing/2014/main" id="{76103D18-9D4A-4A47-8D80-E945A09C36E9}"/>
              </a:ext>
            </a:extLst>
          </p:cNvPr>
          <p:cNvSpPr txBox="1">
            <a:spLocks/>
          </p:cNvSpPr>
          <p:nvPr/>
        </p:nvSpPr>
        <p:spPr>
          <a:xfrm>
            <a:off x="341376" y="5400267"/>
            <a:ext cx="3954313" cy="414469"/>
          </a:xfrm>
          <a:prstGeom prst="rect">
            <a:avLst/>
          </a:prstGeom>
        </p:spPr>
        <p:txBody>
          <a:bodyPr>
            <a:no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startAt="5"/>
            </a:pPr>
            <a:r>
              <a:rPr lang="en-US" sz="1800">
                <a:solidFill>
                  <a:schemeClr val="accent1">
                    <a:lumMod val="50000"/>
                  </a:schemeClr>
                </a:solidFill>
                <a:latin typeface="+mn-lt"/>
                <a:cs typeface="Arial" panose="020B0604020202020204" pitchFamily="34" charset="0"/>
              </a:rPr>
              <a:t>SARS-CoV-2, the virus that causes COVID-19, is transmitted by :</a:t>
            </a:r>
          </a:p>
        </p:txBody>
      </p:sp>
      <p:sp>
        <p:nvSpPr>
          <p:cNvPr id="36" name="Content Placeholder 2">
            <a:extLst>
              <a:ext uri="{FF2B5EF4-FFF2-40B4-BE49-F238E27FC236}">
                <a16:creationId xmlns:a16="http://schemas.microsoft.com/office/drawing/2014/main" id="{469FBBBC-C2DF-4B60-8F87-7C3C203AA844}"/>
              </a:ext>
            </a:extLst>
          </p:cNvPr>
          <p:cNvSpPr txBox="1">
            <a:spLocks/>
          </p:cNvSpPr>
          <p:nvPr/>
        </p:nvSpPr>
        <p:spPr>
          <a:xfrm>
            <a:off x="5036626" y="5509511"/>
            <a:ext cx="7155374" cy="1139703"/>
          </a:xfrm>
          <a:prstGeom prst="rect">
            <a:avLst/>
          </a:prstGeom>
        </p:spPr>
        <p:txBody>
          <a:bodyPr>
            <a:no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spcBef>
                <a:spcPts val="0"/>
              </a:spcBef>
              <a:buFont typeface="+mj-lt"/>
              <a:buAutoNum type="alphaLcParenR"/>
            </a:pPr>
            <a:r>
              <a:rPr lang="en-US" sz="1400" b="0" i="1" dirty="0"/>
              <a:t>Droplets that tend to spread less than 6 feet (2 meters).</a:t>
            </a:r>
          </a:p>
          <a:p>
            <a:pPr marL="342900" indent="-342900">
              <a:lnSpc>
                <a:spcPct val="110000"/>
              </a:lnSpc>
              <a:spcBef>
                <a:spcPts val="0"/>
              </a:spcBef>
              <a:buFont typeface="+mj-lt"/>
              <a:buAutoNum type="alphaLcParenR"/>
            </a:pPr>
            <a:r>
              <a:rPr lang="en-US" sz="1400" b="0" i="1" dirty="0"/>
              <a:t>Objects (fomites) that became contaminated when patients sneeze or cough near them.</a:t>
            </a:r>
          </a:p>
          <a:p>
            <a:pPr marL="342900" indent="-342900">
              <a:lnSpc>
                <a:spcPct val="110000"/>
              </a:lnSpc>
              <a:spcBef>
                <a:spcPts val="0"/>
              </a:spcBef>
              <a:buFont typeface="+mj-lt"/>
              <a:buAutoNum type="alphaLcParenR"/>
            </a:pPr>
            <a:r>
              <a:rPr lang="en-US" sz="1400" b="0" i="1" dirty="0"/>
              <a:t>Aerosols that spread over distances greater than 6 feet. </a:t>
            </a:r>
          </a:p>
          <a:p>
            <a:pPr marL="342900" indent="-342900">
              <a:lnSpc>
                <a:spcPct val="110000"/>
              </a:lnSpc>
              <a:spcBef>
                <a:spcPts val="0"/>
              </a:spcBef>
              <a:buFont typeface="+mj-lt"/>
              <a:buAutoNum type="alphaLcParenR"/>
            </a:pPr>
            <a:r>
              <a:rPr lang="en-US" sz="1400" b="0" i="1" dirty="0"/>
              <a:t>All of the above, but most transmission is by short distance droplets (a). </a:t>
            </a:r>
          </a:p>
        </p:txBody>
      </p:sp>
      <p:grpSp>
        <p:nvGrpSpPr>
          <p:cNvPr id="45" name="Group 44">
            <a:extLst>
              <a:ext uri="{FF2B5EF4-FFF2-40B4-BE49-F238E27FC236}">
                <a16:creationId xmlns:a16="http://schemas.microsoft.com/office/drawing/2014/main" id="{B5FF71E8-F887-42C4-BB24-425005F6FD6C}"/>
              </a:ext>
            </a:extLst>
          </p:cNvPr>
          <p:cNvGrpSpPr/>
          <p:nvPr/>
        </p:nvGrpSpPr>
        <p:grpSpPr>
          <a:xfrm>
            <a:off x="1848897" y="4839661"/>
            <a:ext cx="4579904" cy="473866"/>
            <a:chOff x="2411647" y="1661403"/>
            <a:chExt cx="4579904" cy="473866"/>
          </a:xfrm>
        </p:grpSpPr>
        <p:sp>
          <p:nvSpPr>
            <p:cNvPr id="46" name="Rectangle 45">
              <a:extLst>
                <a:ext uri="{FF2B5EF4-FFF2-40B4-BE49-F238E27FC236}">
                  <a16:creationId xmlns:a16="http://schemas.microsoft.com/office/drawing/2014/main" id="{A5623827-827C-4C3F-98A1-DCA686E4F4DB}"/>
                </a:ext>
              </a:extLst>
            </p:cNvPr>
            <p:cNvSpPr/>
            <p:nvPr/>
          </p:nvSpPr>
          <p:spPr>
            <a:xfrm>
              <a:off x="5599376" y="1661403"/>
              <a:ext cx="1392175" cy="473866"/>
            </a:xfrm>
            <a:prstGeom prst="rect">
              <a:avLst/>
            </a:prstGeom>
            <a:solidFill>
              <a:srgbClr val="C4D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ontent Placeholder 2">
              <a:extLst>
                <a:ext uri="{FF2B5EF4-FFF2-40B4-BE49-F238E27FC236}">
                  <a16:creationId xmlns:a16="http://schemas.microsoft.com/office/drawing/2014/main" id="{13BDAD36-4DB0-4F69-9998-E07ED5087D2D}"/>
                </a:ext>
              </a:extLst>
            </p:cNvPr>
            <p:cNvSpPr txBox="1">
              <a:spLocks/>
            </p:cNvSpPr>
            <p:nvPr/>
          </p:nvSpPr>
          <p:spPr>
            <a:xfrm>
              <a:off x="5599376" y="1752890"/>
              <a:ext cx="1392174" cy="292414"/>
            </a:xfrm>
            <a:prstGeom prst="rect">
              <a:avLst/>
            </a:prstGeom>
          </p:spPr>
          <p:txBody>
            <a:bodyPr>
              <a:no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0" i="1">
                  <a:latin typeface="+mn-lt"/>
                  <a:cs typeface="Arial" panose="020B0604020202020204" pitchFamily="34" charset="0"/>
                </a:rPr>
                <a:t>True / False</a:t>
              </a:r>
            </a:p>
          </p:txBody>
        </p:sp>
        <p:cxnSp>
          <p:nvCxnSpPr>
            <p:cNvPr id="48" name="Straight Connector 47">
              <a:extLst>
                <a:ext uri="{FF2B5EF4-FFF2-40B4-BE49-F238E27FC236}">
                  <a16:creationId xmlns:a16="http://schemas.microsoft.com/office/drawing/2014/main" id="{56B7054F-2C1E-415C-B2FB-55FE68BC23F0}"/>
                </a:ext>
              </a:extLst>
            </p:cNvPr>
            <p:cNvCxnSpPr>
              <a:cxnSpLocks/>
              <a:endCxn id="46" idx="1"/>
            </p:cNvCxnSpPr>
            <p:nvPr/>
          </p:nvCxnSpPr>
          <p:spPr>
            <a:xfrm>
              <a:off x="2411647" y="1898336"/>
              <a:ext cx="3187729" cy="0"/>
            </a:xfrm>
            <a:prstGeom prst="line">
              <a:avLst/>
            </a:prstGeom>
            <a:ln w="38100">
              <a:solidFill>
                <a:srgbClr val="D3E2E9"/>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2E945E0F-DEB3-4BCF-A00D-9F0BEEC1B0CD}"/>
              </a:ext>
            </a:extLst>
          </p:cNvPr>
          <p:cNvGrpSpPr/>
          <p:nvPr/>
        </p:nvGrpSpPr>
        <p:grpSpPr>
          <a:xfrm>
            <a:off x="1848897" y="1241808"/>
            <a:ext cx="6654678" cy="1162031"/>
            <a:chOff x="2944210" y="1191263"/>
            <a:chExt cx="6654678" cy="1162031"/>
          </a:xfrm>
        </p:grpSpPr>
        <p:sp>
          <p:nvSpPr>
            <p:cNvPr id="58" name="Rectangle 57">
              <a:extLst>
                <a:ext uri="{FF2B5EF4-FFF2-40B4-BE49-F238E27FC236}">
                  <a16:creationId xmlns:a16="http://schemas.microsoft.com/office/drawing/2014/main" id="{984505CD-C939-43D6-B082-17656FCC343F}"/>
                </a:ext>
              </a:extLst>
            </p:cNvPr>
            <p:cNvSpPr/>
            <p:nvPr/>
          </p:nvSpPr>
          <p:spPr>
            <a:xfrm>
              <a:off x="6131939" y="1191263"/>
              <a:ext cx="3466949" cy="1162031"/>
            </a:xfrm>
            <a:prstGeom prst="rect">
              <a:avLst/>
            </a:prstGeom>
            <a:solidFill>
              <a:srgbClr val="C4D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878F5639-B81A-4006-A303-3965D13437C0}"/>
                </a:ext>
              </a:extLst>
            </p:cNvPr>
            <p:cNvCxnSpPr>
              <a:cxnSpLocks/>
            </p:cNvCxnSpPr>
            <p:nvPr/>
          </p:nvCxnSpPr>
          <p:spPr>
            <a:xfrm>
              <a:off x="2944210" y="1774015"/>
              <a:ext cx="3187729" cy="0"/>
            </a:xfrm>
            <a:prstGeom prst="line">
              <a:avLst/>
            </a:prstGeom>
            <a:ln w="38100">
              <a:solidFill>
                <a:srgbClr val="D3E2E9"/>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D97AC1E2-B19F-4168-BD70-38BC1A477025}"/>
              </a:ext>
            </a:extLst>
          </p:cNvPr>
          <p:cNvGrpSpPr/>
          <p:nvPr/>
        </p:nvGrpSpPr>
        <p:grpSpPr>
          <a:xfrm>
            <a:off x="1848897" y="2629454"/>
            <a:ext cx="4579904" cy="473866"/>
            <a:chOff x="2411647" y="1661403"/>
            <a:chExt cx="4579904" cy="473866"/>
          </a:xfrm>
        </p:grpSpPr>
        <p:sp>
          <p:nvSpPr>
            <p:cNvPr id="61" name="Rectangle 60">
              <a:extLst>
                <a:ext uri="{FF2B5EF4-FFF2-40B4-BE49-F238E27FC236}">
                  <a16:creationId xmlns:a16="http://schemas.microsoft.com/office/drawing/2014/main" id="{0BD36CB4-B79F-4E3E-B92C-598B2F975AD5}"/>
                </a:ext>
              </a:extLst>
            </p:cNvPr>
            <p:cNvSpPr/>
            <p:nvPr/>
          </p:nvSpPr>
          <p:spPr>
            <a:xfrm>
              <a:off x="5599376" y="1661403"/>
              <a:ext cx="1392175" cy="473866"/>
            </a:xfrm>
            <a:prstGeom prst="rect">
              <a:avLst/>
            </a:prstGeom>
            <a:solidFill>
              <a:srgbClr val="C4D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ontent Placeholder 2">
              <a:extLst>
                <a:ext uri="{FF2B5EF4-FFF2-40B4-BE49-F238E27FC236}">
                  <a16:creationId xmlns:a16="http://schemas.microsoft.com/office/drawing/2014/main" id="{18661541-26F8-45C5-8C2D-5CC1331BC0F3}"/>
                </a:ext>
              </a:extLst>
            </p:cNvPr>
            <p:cNvSpPr txBox="1">
              <a:spLocks/>
            </p:cNvSpPr>
            <p:nvPr/>
          </p:nvSpPr>
          <p:spPr>
            <a:xfrm>
              <a:off x="5599376" y="1753853"/>
              <a:ext cx="1392174" cy="292414"/>
            </a:xfrm>
            <a:prstGeom prst="rect">
              <a:avLst/>
            </a:prstGeom>
          </p:spPr>
          <p:txBody>
            <a:bodyPr>
              <a:no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0" i="1">
                  <a:latin typeface="+mn-lt"/>
                  <a:cs typeface="Arial" panose="020B0604020202020204" pitchFamily="34" charset="0"/>
                </a:rPr>
                <a:t>True / False</a:t>
              </a:r>
            </a:p>
          </p:txBody>
        </p:sp>
        <p:cxnSp>
          <p:nvCxnSpPr>
            <p:cNvPr id="63" name="Straight Connector 62">
              <a:extLst>
                <a:ext uri="{FF2B5EF4-FFF2-40B4-BE49-F238E27FC236}">
                  <a16:creationId xmlns:a16="http://schemas.microsoft.com/office/drawing/2014/main" id="{D2A4991F-4689-4E7D-A8A8-0E25C168E577}"/>
                </a:ext>
              </a:extLst>
            </p:cNvPr>
            <p:cNvCxnSpPr>
              <a:cxnSpLocks/>
              <a:endCxn id="61" idx="1"/>
            </p:cNvCxnSpPr>
            <p:nvPr/>
          </p:nvCxnSpPr>
          <p:spPr>
            <a:xfrm>
              <a:off x="2411647" y="1898336"/>
              <a:ext cx="3187729" cy="0"/>
            </a:xfrm>
            <a:prstGeom prst="line">
              <a:avLst/>
            </a:prstGeom>
            <a:ln w="38100">
              <a:solidFill>
                <a:srgbClr val="D3E2E9"/>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B4AC4265-9CE2-4B66-A841-E9BF907A6A9F}"/>
              </a:ext>
            </a:extLst>
          </p:cNvPr>
          <p:cNvGrpSpPr/>
          <p:nvPr/>
        </p:nvGrpSpPr>
        <p:grpSpPr>
          <a:xfrm>
            <a:off x="1848897" y="3730040"/>
            <a:ext cx="4579904" cy="473866"/>
            <a:chOff x="2411647" y="1661403"/>
            <a:chExt cx="4579904" cy="473866"/>
          </a:xfrm>
        </p:grpSpPr>
        <p:sp>
          <p:nvSpPr>
            <p:cNvPr id="65" name="Rectangle 64">
              <a:extLst>
                <a:ext uri="{FF2B5EF4-FFF2-40B4-BE49-F238E27FC236}">
                  <a16:creationId xmlns:a16="http://schemas.microsoft.com/office/drawing/2014/main" id="{8510FB65-4256-4835-AB83-177139206B28}"/>
                </a:ext>
              </a:extLst>
            </p:cNvPr>
            <p:cNvSpPr/>
            <p:nvPr/>
          </p:nvSpPr>
          <p:spPr>
            <a:xfrm>
              <a:off x="5599376" y="1661403"/>
              <a:ext cx="1392175" cy="473866"/>
            </a:xfrm>
            <a:prstGeom prst="rect">
              <a:avLst/>
            </a:prstGeom>
            <a:solidFill>
              <a:srgbClr val="C4D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ontent Placeholder 2">
              <a:extLst>
                <a:ext uri="{FF2B5EF4-FFF2-40B4-BE49-F238E27FC236}">
                  <a16:creationId xmlns:a16="http://schemas.microsoft.com/office/drawing/2014/main" id="{904CDCEC-EA7E-4DE4-BE22-3A2E1F4DEEE3}"/>
                </a:ext>
              </a:extLst>
            </p:cNvPr>
            <p:cNvSpPr txBox="1">
              <a:spLocks/>
            </p:cNvSpPr>
            <p:nvPr/>
          </p:nvSpPr>
          <p:spPr>
            <a:xfrm>
              <a:off x="5599376" y="1752925"/>
              <a:ext cx="1392174" cy="292414"/>
            </a:xfrm>
            <a:prstGeom prst="rect">
              <a:avLst/>
            </a:prstGeom>
          </p:spPr>
          <p:txBody>
            <a:bodyPr>
              <a:no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0" i="1">
                  <a:latin typeface="+mn-lt"/>
                  <a:cs typeface="Arial" panose="020B0604020202020204" pitchFamily="34" charset="0"/>
                </a:rPr>
                <a:t>True / False</a:t>
              </a:r>
            </a:p>
          </p:txBody>
        </p:sp>
        <p:cxnSp>
          <p:nvCxnSpPr>
            <p:cNvPr id="67" name="Straight Connector 66">
              <a:extLst>
                <a:ext uri="{FF2B5EF4-FFF2-40B4-BE49-F238E27FC236}">
                  <a16:creationId xmlns:a16="http://schemas.microsoft.com/office/drawing/2014/main" id="{4C0C9E14-493F-4E6D-A1FA-0D76AE5FE859}"/>
                </a:ext>
              </a:extLst>
            </p:cNvPr>
            <p:cNvCxnSpPr>
              <a:cxnSpLocks/>
              <a:endCxn id="65" idx="1"/>
            </p:cNvCxnSpPr>
            <p:nvPr/>
          </p:nvCxnSpPr>
          <p:spPr>
            <a:xfrm>
              <a:off x="2411647" y="1898336"/>
              <a:ext cx="3187729" cy="0"/>
            </a:xfrm>
            <a:prstGeom prst="line">
              <a:avLst/>
            </a:prstGeom>
            <a:ln w="38100">
              <a:solidFill>
                <a:srgbClr val="D3E2E9"/>
              </a:solidFill>
            </a:ln>
          </p:spPr>
          <p:style>
            <a:lnRef idx="1">
              <a:schemeClr val="accent1"/>
            </a:lnRef>
            <a:fillRef idx="0">
              <a:schemeClr val="accent1"/>
            </a:fillRef>
            <a:effectRef idx="0">
              <a:schemeClr val="accent1"/>
            </a:effectRef>
            <a:fontRef idx="minor">
              <a:schemeClr val="tx1"/>
            </a:fontRef>
          </p:style>
        </p:cxnSp>
      </p:grpSp>
      <p:sp>
        <p:nvSpPr>
          <p:cNvPr id="81" name="Content Placeholder 2">
            <a:extLst>
              <a:ext uri="{FF2B5EF4-FFF2-40B4-BE49-F238E27FC236}">
                <a16:creationId xmlns:a16="http://schemas.microsoft.com/office/drawing/2014/main" id="{AF1FDE24-90C9-468D-86F5-C4D2C55C2B8D}"/>
              </a:ext>
            </a:extLst>
          </p:cNvPr>
          <p:cNvSpPr txBox="1">
            <a:spLocks/>
          </p:cNvSpPr>
          <p:nvPr/>
        </p:nvSpPr>
        <p:spPr>
          <a:xfrm>
            <a:off x="5036625" y="1382419"/>
            <a:ext cx="3187729" cy="1091530"/>
          </a:xfrm>
          <a:prstGeom prst="rect">
            <a:avLst/>
          </a:prstGeom>
        </p:spPr>
        <p:txBody>
          <a:bodyPr>
            <a:normAutofit lnSpcReduction="10000"/>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mj-lt"/>
              <a:buAutoNum type="alphaLcParenR"/>
            </a:pPr>
            <a:r>
              <a:rPr lang="en-US" sz="1400" b="0" i="1"/>
              <a:t>Vomiting, confusion, skin rash</a:t>
            </a:r>
          </a:p>
          <a:p>
            <a:pPr marL="342900" indent="-342900">
              <a:lnSpc>
                <a:spcPct val="100000"/>
              </a:lnSpc>
              <a:spcBef>
                <a:spcPts val="0"/>
              </a:spcBef>
              <a:buFont typeface="+mj-lt"/>
              <a:buAutoNum type="alphaLcParenR"/>
            </a:pPr>
            <a:r>
              <a:rPr lang="en-US" sz="1400" b="0" i="1"/>
              <a:t>Fever, fatigue, sore throat, shortness of breath, cough</a:t>
            </a:r>
          </a:p>
          <a:p>
            <a:pPr marL="342900" indent="-342900">
              <a:lnSpc>
                <a:spcPct val="100000"/>
              </a:lnSpc>
              <a:spcBef>
                <a:spcPts val="0"/>
              </a:spcBef>
              <a:buFont typeface="+mj-lt"/>
              <a:buAutoNum type="alphaLcParenR"/>
            </a:pPr>
            <a:r>
              <a:rPr lang="en-US" sz="1400" b="0" i="1"/>
              <a:t>Diarrhea</a:t>
            </a:r>
          </a:p>
          <a:p>
            <a:pPr marL="342900" indent="-342900">
              <a:lnSpc>
                <a:spcPct val="100000"/>
              </a:lnSpc>
              <a:spcBef>
                <a:spcPts val="0"/>
              </a:spcBef>
              <a:buFont typeface="+mj-lt"/>
              <a:buAutoNum type="alphaLcParenR"/>
            </a:pPr>
            <a:r>
              <a:rPr lang="en-US" sz="1400" b="0" i="1"/>
              <a:t>Fever, rash</a:t>
            </a:r>
          </a:p>
        </p:txBody>
      </p:sp>
    </p:spTree>
    <p:extLst>
      <p:ext uri="{BB962C8B-B14F-4D97-AF65-F5344CB8AC3E}">
        <p14:creationId xmlns:p14="http://schemas.microsoft.com/office/powerpoint/2010/main" val="23762348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a:xfrm>
            <a:off x="1063487" y="714297"/>
            <a:ext cx="10305509" cy="570920"/>
          </a:xfrm>
        </p:spPr>
        <p:txBody>
          <a:bodyPr>
            <a:noAutofit/>
          </a:bodyPr>
          <a:lstStyle/>
          <a:p>
            <a:r>
              <a:rPr lang="en-US" sz="3200">
                <a:latin typeface="+mn-lt"/>
                <a:cs typeface="Arial" panose="020B0604020202020204" pitchFamily="34" charset="0"/>
              </a:rPr>
              <a:t>Reflection Questions</a:t>
            </a:r>
          </a:p>
        </p:txBody>
      </p:sp>
      <p:sp>
        <p:nvSpPr>
          <p:cNvPr id="3" name="Content Placeholder 2">
            <a:extLst>
              <a:ext uri="{FF2B5EF4-FFF2-40B4-BE49-F238E27FC236}">
                <a16:creationId xmlns:a16="http://schemas.microsoft.com/office/drawing/2014/main" id="{F6CDD67F-8E8D-4CA5-B8FC-A37DDDFFA598}"/>
              </a:ext>
            </a:extLst>
          </p:cNvPr>
          <p:cNvSpPr>
            <a:spLocks noGrp="1"/>
          </p:cNvSpPr>
          <p:nvPr>
            <p:ph type="body" sz="half" idx="13"/>
          </p:nvPr>
        </p:nvSpPr>
        <p:spPr>
          <a:xfrm>
            <a:off x="946496" y="1410057"/>
            <a:ext cx="4298604" cy="4487427"/>
          </a:xfrm>
        </p:spPr>
        <p:txBody>
          <a:bodyPr>
            <a:normAutofit/>
          </a:bodyPr>
          <a:lstStyle/>
          <a:p>
            <a:pPr marL="0" indent="0">
              <a:buNone/>
            </a:pPr>
            <a:r>
              <a:rPr lang="en-US" sz="1800">
                <a:latin typeface="+mn-lt"/>
                <a:cs typeface="Arial" panose="020B0604020202020204" pitchFamily="34" charset="0"/>
              </a:rPr>
              <a:t>Reflect on the learning from today. Consider the following questions:</a:t>
            </a:r>
          </a:p>
          <a:p>
            <a:pPr marL="342900" indent="-342900">
              <a:buFont typeface="+mj-lt"/>
              <a:buAutoNum type="arabicPeriod"/>
            </a:pPr>
            <a:r>
              <a:rPr lang="en-US" sz="1800" b="0">
                <a:latin typeface="+mn-lt"/>
                <a:cs typeface="Arial" panose="020B0604020202020204" pitchFamily="34" charset="0"/>
              </a:rPr>
              <a:t>What did you learn about the signs and symptoms of COVID-19?</a:t>
            </a:r>
          </a:p>
          <a:p>
            <a:pPr marL="342900" indent="-342900">
              <a:buFont typeface="+mj-lt"/>
              <a:buAutoNum type="arabicPeriod"/>
            </a:pPr>
            <a:r>
              <a:rPr lang="en-US" sz="1800" b="0">
                <a:latin typeface="+mn-lt"/>
                <a:cs typeface="Arial" panose="020B0604020202020204" pitchFamily="34" charset="0"/>
              </a:rPr>
              <a:t>What did you learn that will affect how you engage with patients?</a:t>
            </a:r>
          </a:p>
          <a:p>
            <a:pPr marL="342900" indent="-342900">
              <a:buFont typeface="+mj-lt"/>
              <a:buAutoNum type="arabicPeriod"/>
            </a:pPr>
            <a:r>
              <a:rPr lang="en-US" sz="1800" b="0">
                <a:latin typeface="+mn-lt"/>
                <a:cs typeface="Arial" panose="020B0604020202020204" pitchFamily="34" charset="0"/>
              </a:rPr>
              <a:t>What do you think will be difficult about testing patients in your facility? How will you overcome this challenge?</a:t>
            </a:r>
          </a:p>
          <a:p>
            <a:pPr marL="0" indent="0">
              <a:buNone/>
            </a:pPr>
            <a:endParaRPr lang="en-US" sz="1800">
              <a:latin typeface="+mn-lt"/>
              <a:cs typeface="Arial" panose="020B0604020202020204" pitchFamily="34" charset="0"/>
            </a:endParaRPr>
          </a:p>
        </p:txBody>
      </p:sp>
      <p:pic>
        <p:nvPicPr>
          <p:cNvPr id="10" name="Picture 9" descr="A picture containing light&#10;&#10;Description automatically generated">
            <a:extLst>
              <a:ext uri="{FF2B5EF4-FFF2-40B4-BE49-F238E27FC236}">
                <a16:creationId xmlns:a16="http://schemas.microsoft.com/office/drawing/2014/main" id="{86125629-D04B-446C-9CA7-E7A5B2AD9D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331" y="-76669"/>
            <a:ext cx="1076426" cy="1076426"/>
          </a:xfrm>
          <a:prstGeom prst="rect">
            <a:avLst/>
          </a:prstGeom>
        </p:spPr>
      </p:pic>
      <p:pic>
        <p:nvPicPr>
          <p:cNvPr id="4" name="Picture 3">
            <a:extLst>
              <a:ext uri="{FF2B5EF4-FFF2-40B4-BE49-F238E27FC236}">
                <a16:creationId xmlns:a16="http://schemas.microsoft.com/office/drawing/2014/main" id="{C45D4FD1-A132-7241-9D39-7FD2127BC170}"/>
              </a:ext>
            </a:extLst>
          </p:cNvPr>
          <p:cNvPicPr>
            <a:picLocks noChangeAspect="1"/>
          </p:cNvPicPr>
          <p:nvPr/>
        </p:nvPicPr>
        <p:blipFill>
          <a:blip r:embed="rId4"/>
          <a:stretch>
            <a:fillRect/>
          </a:stretch>
        </p:blipFill>
        <p:spPr>
          <a:xfrm>
            <a:off x="5335478" y="1628121"/>
            <a:ext cx="6080233" cy="4051300"/>
          </a:xfrm>
          <a:prstGeom prst="rect">
            <a:avLst/>
          </a:prstGeom>
        </p:spPr>
      </p:pic>
      <p:sp>
        <p:nvSpPr>
          <p:cNvPr id="5" name="Rectangle 4">
            <a:extLst>
              <a:ext uri="{FF2B5EF4-FFF2-40B4-BE49-F238E27FC236}">
                <a16:creationId xmlns:a16="http://schemas.microsoft.com/office/drawing/2014/main" id="{139597FC-C87B-E24B-A6CA-68236D20F8F3}"/>
              </a:ext>
            </a:extLst>
          </p:cNvPr>
          <p:cNvSpPr/>
          <p:nvPr/>
        </p:nvSpPr>
        <p:spPr>
          <a:xfrm>
            <a:off x="5245100" y="5614185"/>
            <a:ext cx="6464300" cy="430887"/>
          </a:xfrm>
          <a:prstGeom prst="rect">
            <a:avLst/>
          </a:prstGeom>
        </p:spPr>
        <p:txBody>
          <a:bodyPr wrap="square">
            <a:spAutoFit/>
          </a:bodyPr>
          <a:lstStyle/>
          <a:p>
            <a:r>
              <a:rPr lang="en-US" sz="1050">
                <a:solidFill>
                  <a:srgbClr val="666666"/>
                </a:solidFill>
                <a:latin typeface="Helvetica Neue" panose="02000503000000020004" pitchFamily="2" charset="0"/>
              </a:rPr>
              <a:t>Health care workers testing people in Nairobi, Kenya during a mass testing exercise for COVID-19. </a:t>
            </a:r>
          </a:p>
          <a:p>
            <a:r>
              <a:rPr lang="en-US" sz="1050">
                <a:solidFill>
                  <a:srgbClr val="CCCCCC"/>
                </a:solidFill>
                <a:latin typeface="Helvetica Neue" panose="02000503000000020004" pitchFamily="2" charset="0"/>
              </a:rPr>
              <a:t>Photo by SIMON MAINA/AFP via Getty Images</a:t>
            </a:r>
            <a:endParaRPr lang="en-US" sz="1050"/>
          </a:p>
        </p:txBody>
      </p:sp>
    </p:spTree>
    <p:extLst>
      <p:ext uri="{BB962C8B-B14F-4D97-AF65-F5344CB8AC3E}">
        <p14:creationId xmlns:p14="http://schemas.microsoft.com/office/powerpoint/2010/main" val="15256471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Title 222">
            <a:extLst>
              <a:ext uri="{FF2B5EF4-FFF2-40B4-BE49-F238E27FC236}">
                <a16:creationId xmlns:a16="http://schemas.microsoft.com/office/drawing/2014/main" id="{80D8679A-2C93-4711-A590-CAD021EDF5FD}"/>
              </a:ext>
            </a:extLst>
          </p:cNvPr>
          <p:cNvSpPr>
            <a:spLocks noGrp="1"/>
          </p:cNvSpPr>
          <p:nvPr>
            <p:ph type="title"/>
          </p:nvPr>
        </p:nvSpPr>
        <p:spPr>
          <a:xfrm>
            <a:off x="6096001" y="2502285"/>
            <a:ext cx="4911634" cy="1853429"/>
          </a:xfrm>
        </p:spPr>
        <p:txBody>
          <a:bodyPr lIns="91440" tIns="45720" rIns="91440" bIns="45720" anchor="t">
            <a:noAutofit/>
          </a:bodyPr>
          <a:lstStyle/>
          <a:p>
            <a:r>
              <a:rPr lang="en-US" sz="4400" b="1">
                <a:solidFill>
                  <a:schemeClr val="bg1"/>
                </a:solidFill>
                <a:latin typeface="Century Gothic"/>
                <a:cs typeface="Arial"/>
              </a:rPr>
              <a:t>Q&amp;A / </a:t>
            </a:r>
            <a:r>
              <a:rPr lang="en-US">
                <a:solidFill>
                  <a:schemeClr val="bg1"/>
                </a:solidFill>
                <a:latin typeface="Century Gothic"/>
                <a:cs typeface="Arial"/>
              </a:rPr>
              <a:t>Discussion</a:t>
            </a:r>
            <a:endParaRPr lang="en-US">
              <a:solidFill>
                <a:schemeClr val="bg1"/>
              </a:solidFill>
            </a:endParaRPr>
          </a:p>
        </p:txBody>
      </p:sp>
    </p:spTree>
    <p:extLst>
      <p:ext uri="{BB962C8B-B14F-4D97-AF65-F5344CB8AC3E}">
        <p14:creationId xmlns:p14="http://schemas.microsoft.com/office/powerpoint/2010/main" val="13394517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4BD45-CCBA-48F7-B825-FD8330A1D0DA}"/>
              </a:ext>
            </a:extLst>
          </p:cNvPr>
          <p:cNvSpPr>
            <a:spLocks noGrp="1"/>
          </p:cNvSpPr>
          <p:nvPr>
            <p:ph type="title"/>
          </p:nvPr>
        </p:nvSpPr>
        <p:spPr/>
        <p:txBody>
          <a:bodyPr/>
          <a:lstStyle/>
          <a:p>
            <a:r>
              <a:rPr lang="en-US"/>
              <a:t>Videos In Portuguese, French, and Russian follow</a:t>
            </a:r>
          </a:p>
        </p:txBody>
      </p:sp>
      <p:sp>
        <p:nvSpPr>
          <p:cNvPr id="3" name="Content Placeholder 2">
            <a:extLst>
              <a:ext uri="{FF2B5EF4-FFF2-40B4-BE49-F238E27FC236}">
                <a16:creationId xmlns:a16="http://schemas.microsoft.com/office/drawing/2014/main" id="{97B6111F-3620-4F9D-A1E7-D2DF9457376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56599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78192A-F7E8-B14F-CFDE-916206CE0EE8}"/>
              </a:ext>
            </a:extLst>
          </p:cNvPr>
          <p:cNvPicPr>
            <a:picLocks noChangeAspect="1"/>
          </p:cNvPicPr>
          <p:nvPr/>
        </p:nvPicPr>
        <p:blipFill>
          <a:blip r:embed="rId3"/>
          <a:stretch>
            <a:fillRect/>
          </a:stretch>
        </p:blipFill>
        <p:spPr>
          <a:xfrm>
            <a:off x="5759531" y="730278"/>
            <a:ext cx="5783285" cy="3119181"/>
          </a:xfrm>
          <a:prstGeom prst="rect">
            <a:avLst/>
          </a:prstGeom>
        </p:spPr>
      </p:pic>
      <p:sp>
        <p:nvSpPr>
          <p:cNvPr id="10" name="Content Placeholder 2">
            <a:extLst>
              <a:ext uri="{FF2B5EF4-FFF2-40B4-BE49-F238E27FC236}">
                <a16:creationId xmlns:a16="http://schemas.microsoft.com/office/drawing/2014/main" id="{DC805395-9638-4467-869A-F45AECB94ABB}"/>
              </a:ext>
            </a:extLst>
          </p:cNvPr>
          <p:cNvSpPr txBox="1">
            <a:spLocks/>
          </p:cNvSpPr>
          <p:nvPr/>
        </p:nvSpPr>
        <p:spPr>
          <a:xfrm>
            <a:off x="988358" y="830716"/>
            <a:ext cx="3928121" cy="2177969"/>
          </a:xfrm>
          <a:prstGeom prst="rect">
            <a:avLst/>
          </a:prstGeom>
          <a:solidFill>
            <a:srgbClr val="001848"/>
          </a:solidFill>
        </p:spPr>
        <p:txBody>
          <a:bodyPr wrap="square" rtlCol="0">
            <a:spAutoFit/>
          </a:bodyPr>
          <a:lstStyle>
            <a:lvl1pPr marL="342900" indent="-342900" algn="l" defTabSz="457200" rtl="0" eaLnBrk="1" latinLnBrk="0" hangingPunct="1">
              <a:lnSpc>
                <a:spcPct val="140000"/>
              </a:lnSpc>
              <a:spcBef>
                <a:spcPct val="20000"/>
              </a:spcBef>
              <a:buFont typeface="Arial"/>
              <a:buChar char="•"/>
              <a:defRPr sz="1400" kern="1200">
                <a:solidFill>
                  <a:schemeClr val="tx1"/>
                </a:solidFill>
                <a:latin typeface="+mn-lt"/>
                <a:ea typeface="+mn-ea"/>
                <a:cs typeface="Arial"/>
              </a:defRPr>
            </a:lvl1pPr>
            <a:lvl2pPr marL="742950" indent="-28575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40000"/>
              </a:lnSpc>
              <a:spcBef>
                <a:spcPts val="500"/>
              </a:spcBef>
              <a:spcAft>
                <a:spcPts val="0"/>
              </a:spcAft>
              <a:buClr>
                <a:srgbClr val="093552"/>
              </a:buClr>
              <a:buSzTx/>
              <a:buFont typeface="Arial"/>
              <a:buNone/>
              <a:tabLst/>
              <a:defRPr/>
            </a:pPr>
            <a:r>
              <a:rPr kumimoji="0" lang="en-US" sz="1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rPr>
              <a:t>As of July 6,</a:t>
            </a:r>
            <a:r>
              <a:rPr kumimoji="0" lang="en-US" sz="1800" b="1" i="0" u="none" strike="noStrike" kern="1200" cap="none" spc="0" normalizeH="0" baseline="30000" noProof="0" dirty="0">
                <a:ln>
                  <a:noFill/>
                </a:ln>
                <a:solidFill>
                  <a:srgbClr val="FFFFFF"/>
                </a:solidFill>
                <a:effectLst/>
                <a:uLnTx/>
                <a:uFillTx/>
                <a:latin typeface="Century Gothic" panose="020B0502020202020204" pitchFamily="34" charset="0"/>
                <a:ea typeface="+mn-ea"/>
                <a:cs typeface="Arial"/>
              </a:rPr>
              <a:t> </a:t>
            </a:r>
            <a:r>
              <a:rPr kumimoji="0" lang="en-US" sz="1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rPr>
              <a:t>2022:</a:t>
            </a:r>
          </a:p>
          <a:p>
            <a:pPr marL="285750" marR="0" lvl="0" indent="-285750" algn="l" defTabSz="457200" rtl="0" eaLnBrk="1" fontAlgn="auto" latinLnBrk="0" hangingPunct="1">
              <a:lnSpc>
                <a:spcPct val="140000"/>
              </a:lnSpc>
              <a:spcBef>
                <a:spcPts val="500"/>
              </a:spcBef>
              <a:spcAft>
                <a:spcPts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rPr>
              <a:t>551,050,303</a:t>
            </a:r>
            <a:r>
              <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rPr>
              <a:t> confirmed cases  </a:t>
            </a:r>
          </a:p>
          <a:p>
            <a:pPr marL="285750" marR="0" lvl="0" indent="-285750" algn="l" defTabSz="457200" rtl="0" eaLnBrk="1" fontAlgn="auto" latinLnBrk="0" hangingPunct="1">
              <a:lnSpc>
                <a:spcPct val="140000"/>
              </a:lnSpc>
              <a:spcBef>
                <a:spcPts val="500"/>
              </a:spcBef>
              <a:spcAft>
                <a:spcPts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rPr>
              <a:t>6,339,400</a:t>
            </a:r>
            <a:r>
              <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rPr>
              <a:t> reported deaths</a:t>
            </a:r>
          </a:p>
          <a:p>
            <a:pPr marL="285750" marR="0" lvl="0" indent="-285750" algn="l" defTabSz="457200" rtl="0" eaLnBrk="1" fontAlgn="auto" latinLnBrk="0" hangingPunct="1">
              <a:lnSpc>
                <a:spcPct val="140000"/>
              </a:lnSpc>
              <a:spcBef>
                <a:spcPts val="500"/>
              </a:spcBef>
              <a:spcAft>
                <a:spcPts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rPr>
              <a:t>11,485,039,303</a:t>
            </a:r>
            <a:r>
              <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rPr>
              <a:t> vaccine doses administered </a:t>
            </a:r>
          </a:p>
        </p:txBody>
      </p:sp>
      <p:sp>
        <p:nvSpPr>
          <p:cNvPr id="11" name="TextBox 10">
            <a:extLst>
              <a:ext uri="{FF2B5EF4-FFF2-40B4-BE49-F238E27FC236}">
                <a16:creationId xmlns:a16="http://schemas.microsoft.com/office/drawing/2014/main" id="{F36FEE60-75AD-4467-9AC3-57D27DC877E9}"/>
              </a:ext>
            </a:extLst>
          </p:cNvPr>
          <p:cNvSpPr txBox="1"/>
          <p:nvPr/>
        </p:nvSpPr>
        <p:spPr>
          <a:xfrm>
            <a:off x="1001610" y="3116160"/>
            <a:ext cx="3928121" cy="3171894"/>
          </a:xfrm>
          <a:prstGeom prst="rect">
            <a:avLst/>
          </a:prstGeom>
          <a:solidFill>
            <a:srgbClr val="001848"/>
          </a:solidFill>
        </p:spPr>
        <p:txBody>
          <a:bodyPr wrap="square" lIns="91440" tIns="45720" rIns="91440" bIns="45720" rtlCol="0" anchor="t">
            <a:spAutoFit/>
          </a:bodyPr>
          <a:lstStyle>
            <a:defPPr>
              <a:defRPr lang="en-US"/>
            </a:defPPr>
            <a:lvl1pPr marL="342900" indent="-342900">
              <a:lnSpc>
                <a:spcPct val="140000"/>
              </a:lnSpc>
              <a:spcBef>
                <a:spcPts val="500"/>
              </a:spcBef>
              <a:buClr>
                <a:srgbClr val="093552"/>
              </a:buClr>
              <a:buFont typeface="Arial"/>
              <a:buChar char="•"/>
              <a:defRPr b="1">
                <a:solidFill>
                  <a:schemeClr val="bg1"/>
                </a:solidFill>
                <a:latin typeface="Arial" panose="020B0604020202020204" pitchFamily="34" charset="0"/>
                <a:cs typeface="Arial"/>
              </a:defRPr>
            </a:lvl1pPr>
            <a:lvl2pPr marL="742950" indent="-285750">
              <a:lnSpc>
                <a:spcPct val="140000"/>
              </a:lnSpc>
              <a:spcBef>
                <a:spcPct val="20000"/>
              </a:spcBef>
              <a:buFont typeface="Arial"/>
              <a:buChar char="–"/>
              <a:defRPr sz="1400"/>
            </a:lvl2pPr>
            <a:lvl3pPr marL="1143000" indent="-228600">
              <a:lnSpc>
                <a:spcPct val="140000"/>
              </a:lnSpc>
              <a:spcBef>
                <a:spcPct val="20000"/>
              </a:spcBef>
              <a:buFont typeface="Arial"/>
              <a:buChar char="•"/>
              <a:defRPr sz="1400"/>
            </a:lvl3pPr>
            <a:lvl4pPr marL="1600200" indent="-228600">
              <a:lnSpc>
                <a:spcPct val="140000"/>
              </a:lnSpc>
              <a:spcBef>
                <a:spcPct val="20000"/>
              </a:spcBef>
              <a:buFont typeface="Arial"/>
              <a:buChar char="–"/>
              <a:defRPr sz="1400"/>
            </a:lvl4pPr>
            <a:lvl5pPr marL="2057400" indent="-228600">
              <a:lnSpc>
                <a:spcPct val="140000"/>
              </a:lnSpc>
              <a:spcBef>
                <a:spcPct val="20000"/>
              </a:spcBef>
              <a:buFont typeface="Arial"/>
              <a:buChar char="»"/>
              <a:defRPr sz="14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0" marR="0" lvl="0" indent="0" algn="l" defTabSz="457200" rtl="0" eaLnBrk="1" fontAlgn="auto" latinLnBrk="0" hangingPunct="1">
              <a:lnSpc>
                <a:spcPct val="140000"/>
              </a:lnSpc>
              <a:spcBef>
                <a:spcPts val="500"/>
              </a:spcBef>
              <a:spcAft>
                <a:spcPts val="0"/>
              </a:spcAft>
              <a:buClr>
                <a:srgbClr val="093552"/>
              </a:buClr>
              <a:buSzTx/>
              <a:buFont typeface="Arial"/>
              <a:buNone/>
              <a:tabLst/>
              <a:defRPr/>
            </a:pPr>
            <a:r>
              <a:rPr kumimoji="0" lang="en-US" sz="1800" b="1" i="0" u="none" strike="noStrike" kern="1200" cap="none" spc="0" normalizeH="0" baseline="0" noProof="0">
                <a:ln>
                  <a:noFill/>
                </a:ln>
                <a:solidFill>
                  <a:srgbClr val="FFFFFF"/>
                </a:solidFill>
                <a:effectLst/>
                <a:uLnTx/>
                <a:uFillTx/>
                <a:latin typeface="Century Gothic"/>
                <a:ea typeface="+mn-ea"/>
                <a:cs typeface="Arial"/>
              </a:rPr>
              <a:t>By WHO Region:</a:t>
            </a:r>
            <a:endParaRPr kumimoji="0" lang="en-US" sz="1600" b="1" i="0" u="none" strike="noStrike" kern="1200" cap="none" spc="0" normalizeH="0" baseline="0" noProof="0">
              <a:ln>
                <a:noFill/>
              </a:ln>
              <a:solidFill>
                <a:srgbClr val="FFFFFF"/>
              </a:solidFill>
              <a:effectLst/>
              <a:uLnTx/>
              <a:uFillTx/>
              <a:latin typeface="Century Gothic"/>
              <a:ea typeface="+mn-ea"/>
              <a:cs typeface="Arial"/>
            </a:endParaRPr>
          </a:p>
          <a:p>
            <a:pPr marL="0" marR="0" lvl="0" indent="0" algn="l" defTabSz="457200" rtl="0" eaLnBrk="1" fontAlgn="auto" latinLnBrk="0" hangingPunct="1">
              <a:lnSpc>
                <a:spcPct val="140000"/>
              </a:lnSpc>
              <a:spcBef>
                <a:spcPts val="500"/>
              </a:spcBef>
              <a:spcAft>
                <a:spcPts val="0"/>
              </a:spcAft>
              <a:buClr>
                <a:srgbClr val="093552"/>
              </a:buClr>
              <a:buSzTx/>
              <a:buFont typeface="Arial"/>
              <a:buNone/>
              <a:tabLst/>
              <a:defRPr/>
            </a:pPr>
            <a:r>
              <a:rPr kumimoji="0" lang="en-US" sz="1400" b="0" i="1" u="none" strike="noStrike" kern="1200" cap="none" spc="0" normalizeH="0" baseline="0" noProof="0">
                <a:ln>
                  <a:noFill/>
                </a:ln>
                <a:solidFill>
                  <a:srgbClr val="FFFFFF"/>
                </a:solidFill>
                <a:effectLst/>
                <a:uLnTx/>
                <a:uFillTx/>
                <a:latin typeface="Century Gothic"/>
                <a:ea typeface="+mn-ea"/>
                <a:cs typeface="Arial"/>
              </a:rPr>
              <a:t>New cases in </a:t>
            </a:r>
            <a:r>
              <a:rPr kumimoji="0" lang="en-US" sz="1400" b="1" i="1" u="none" strike="noStrike" kern="1200" cap="none" spc="0" normalizeH="0" baseline="0" noProof="0">
                <a:ln>
                  <a:noFill/>
                </a:ln>
                <a:solidFill>
                  <a:srgbClr val="FFFFFF"/>
                </a:solidFill>
                <a:effectLst/>
                <a:uLnTx/>
                <a:uFillTx/>
                <a:latin typeface="Century Gothic"/>
                <a:ea typeface="+mn-ea"/>
                <a:cs typeface="Arial"/>
              </a:rPr>
              <a:t>last 7 days</a:t>
            </a:r>
            <a:r>
              <a:rPr kumimoji="0" lang="en-US" sz="1400" b="0" i="1" u="none" strike="noStrike" kern="1200" cap="none" spc="0" normalizeH="0" baseline="0" noProof="0">
                <a:ln>
                  <a:noFill/>
                </a:ln>
                <a:solidFill>
                  <a:srgbClr val="FFFFFF"/>
                </a:solidFill>
                <a:effectLst/>
                <a:uLnTx/>
                <a:uFillTx/>
                <a:latin typeface="Century Gothic"/>
                <a:ea typeface="+mn-ea"/>
                <a:cs typeface="Arial"/>
              </a:rPr>
              <a:t>:</a:t>
            </a:r>
          </a:p>
          <a:p>
            <a:pPr defTabSz="457200">
              <a:defRPr/>
            </a:pPr>
            <a:r>
              <a:rPr kumimoji="0" lang="en-US" sz="1400" b="0" i="0" u="none" strike="noStrike" kern="1200" cap="none" spc="0" normalizeH="0" baseline="0" noProof="0">
                <a:ln>
                  <a:noFill/>
                </a:ln>
                <a:solidFill>
                  <a:srgbClr val="FFFFFF"/>
                </a:solidFill>
                <a:effectLst/>
                <a:uLnTx/>
                <a:uFillTx/>
                <a:latin typeface="Century Gothic" panose="020B0502020202020204" pitchFamily="34" charset="0"/>
                <a:ea typeface="+mn-ea"/>
                <a:cs typeface="Arial"/>
              </a:rPr>
              <a:t>52% in </a:t>
            </a:r>
            <a:r>
              <a:rPr kumimoji="0" lang="en-US" sz="1400" b="1" i="0" u="none" strike="noStrike" kern="1200" cap="none" spc="0" normalizeH="0" baseline="0" noProof="0">
                <a:ln>
                  <a:noFill/>
                </a:ln>
                <a:solidFill>
                  <a:srgbClr val="FFFFFF"/>
                </a:solidFill>
                <a:effectLst/>
                <a:uLnTx/>
                <a:uFillTx/>
                <a:latin typeface="Century Gothic" panose="020B0502020202020204" pitchFamily="34" charset="0"/>
                <a:ea typeface="+mn-ea"/>
                <a:cs typeface="Arial"/>
              </a:rPr>
              <a:t>Europe</a:t>
            </a:r>
          </a:p>
          <a:p>
            <a:pPr defTabSz="457200">
              <a:defRPr/>
            </a:pPr>
            <a:r>
              <a:rPr kumimoji="0" lang="en-US" sz="1400" b="0" i="0" u="none" strike="noStrike" kern="1200" cap="none" spc="0" normalizeH="0" baseline="0" noProof="0">
                <a:ln>
                  <a:noFill/>
                </a:ln>
                <a:solidFill>
                  <a:srgbClr val="FFFFFF"/>
                </a:solidFill>
                <a:effectLst/>
                <a:uLnTx/>
                <a:uFillTx/>
                <a:latin typeface="Century Gothic" panose="020B0502020202020204" pitchFamily="34" charset="0"/>
                <a:ea typeface="+mn-ea"/>
                <a:cs typeface="Arial"/>
              </a:rPr>
              <a:t>24% in the </a:t>
            </a:r>
            <a:r>
              <a:rPr kumimoji="0" lang="en-US" sz="1400" b="1" i="0" u="none" strike="noStrike" kern="1200" cap="none" spc="0" normalizeH="0" baseline="0" noProof="0">
                <a:ln>
                  <a:noFill/>
                </a:ln>
                <a:solidFill>
                  <a:srgbClr val="FFFFFF"/>
                </a:solidFill>
                <a:effectLst/>
                <a:uLnTx/>
                <a:uFillTx/>
                <a:latin typeface="Century Gothic" panose="020B0502020202020204" pitchFamily="34" charset="0"/>
                <a:ea typeface="+mn-ea"/>
                <a:cs typeface="Arial"/>
              </a:rPr>
              <a:t>Americas</a:t>
            </a:r>
            <a:endParaRPr kumimoji="0" lang="en-US" sz="1400" b="0" i="1" u="none" strike="noStrike" kern="1200" cap="none" spc="0" normalizeH="0" baseline="0" noProof="0">
              <a:ln>
                <a:noFill/>
              </a:ln>
              <a:solidFill>
                <a:srgbClr val="FFFFFF"/>
              </a:solidFill>
              <a:effectLst/>
              <a:uLnTx/>
              <a:uFillTx/>
              <a:latin typeface="Century Gothic"/>
              <a:ea typeface="+mn-ea"/>
              <a:cs typeface="Arial"/>
            </a:endParaRPr>
          </a:p>
          <a:p>
            <a:pPr defTabSz="457200">
              <a:buClr>
                <a:srgbClr val="FFFFFF"/>
              </a:buClr>
              <a:defRPr/>
            </a:pPr>
            <a:r>
              <a:rPr kumimoji="0" lang="en-US" sz="1600" b="0" i="0" u="none" strike="noStrike" kern="1200" cap="none" spc="0" normalizeH="0" baseline="0" noProof="0">
                <a:ln>
                  <a:noFill/>
                </a:ln>
                <a:solidFill>
                  <a:srgbClr val="FFFFFF"/>
                </a:solidFill>
                <a:effectLst/>
                <a:uLnTx/>
                <a:uFillTx/>
                <a:latin typeface="Century Gothic" panose="020B0502020202020204" pitchFamily="34" charset="0"/>
                <a:ea typeface="+mn-ea"/>
                <a:cs typeface="Arial"/>
              </a:rPr>
              <a:t>18% in the </a:t>
            </a:r>
            <a:r>
              <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n-ea"/>
                <a:cs typeface="Arial"/>
              </a:rPr>
              <a:t>Western Pacific</a:t>
            </a:r>
            <a:endParaRPr kumimoji="0" lang="en-US" sz="1600" b="0" i="0" u="none" strike="noStrike" kern="1200" cap="none" spc="0" normalizeH="0" baseline="0" noProof="0">
              <a:ln>
                <a:noFill/>
              </a:ln>
              <a:solidFill>
                <a:srgbClr val="FFFFFF"/>
              </a:solidFill>
              <a:effectLst/>
              <a:uLnTx/>
              <a:uFillTx/>
              <a:latin typeface="Century Gothic" panose="020B0502020202020204" pitchFamily="34" charset="0"/>
              <a:ea typeface="+mn-ea"/>
              <a:cs typeface="Arial"/>
            </a:endParaRPr>
          </a:p>
          <a:p>
            <a:pPr marL="342900" marR="0" lvl="0" indent="-342900" algn="l" defTabSz="457200" rtl="0" eaLnBrk="1" fontAlgn="auto" latinLnBrk="0" hangingPunct="1">
              <a:lnSpc>
                <a:spcPct val="140000"/>
              </a:lnSpc>
              <a:spcBef>
                <a:spcPts val="500"/>
              </a:spcBef>
              <a:spcAft>
                <a:spcPts val="0"/>
              </a:spcAft>
              <a:buClr>
                <a:srgbClr val="FFFFFF"/>
              </a:buClr>
              <a:buSzTx/>
              <a:buFont typeface="Arial"/>
              <a:buChar char="•"/>
              <a:tabLst/>
              <a:defRPr/>
            </a:pPr>
            <a:r>
              <a:rPr lang="en-US" sz="1600" b="0">
                <a:solidFill>
                  <a:srgbClr val="FFFFFF"/>
                </a:solidFill>
                <a:latin typeface="Century Gothic" panose="020B0502020202020204" pitchFamily="34" charset="0"/>
              </a:rPr>
              <a:t>3</a:t>
            </a:r>
            <a:r>
              <a:rPr kumimoji="0" lang="en-US" sz="1600" b="0" i="0" u="none" strike="noStrike" kern="1200" cap="none" spc="0" normalizeH="0" baseline="0" noProof="0">
                <a:ln>
                  <a:noFill/>
                </a:ln>
                <a:solidFill>
                  <a:srgbClr val="FFFFFF"/>
                </a:solidFill>
                <a:effectLst/>
                <a:uLnTx/>
                <a:uFillTx/>
                <a:latin typeface="Century Gothic" panose="020B0502020202020204" pitchFamily="34" charset="0"/>
                <a:ea typeface="+mn-ea"/>
                <a:cs typeface="Arial"/>
              </a:rPr>
              <a:t>% in </a:t>
            </a:r>
            <a:r>
              <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n-ea"/>
                <a:cs typeface="Arial"/>
              </a:rPr>
              <a:t>South-East Asia</a:t>
            </a:r>
          </a:p>
          <a:p>
            <a:pPr defTabSz="457200">
              <a:buClr>
                <a:srgbClr val="FFFFFF"/>
              </a:buClr>
              <a:defRPr/>
            </a:pPr>
            <a:r>
              <a:rPr kumimoji="0" lang="en-US" sz="1600" b="0" i="0" u="none" strike="noStrike" kern="1200" cap="none" spc="0" normalizeH="0" baseline="0" noProof="0">
                <a:ln>
                  <a:noFill/>
                </a:ln>
                <a:solidFill>
                  <a:srgbClr val="FFFFFF"/>
                </a:solidFill>
                <a:effectLst/>
                <a:uLnTx/>
                <a:uFillTx/>
                <a:latin typeface="Century Gothic" panose="020B0502020202020204" pitchFamily="34" charset="0"/>
                <a:ea typeface="+mn-ea"/>
                <a:cs typeface="Arial"/>
              </a:rPr>
              <a:t>2% in the </a:t>
            </a:r>
            <a:r>
              <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n-ea"/>
                <a:cs typeface="Arial"/>
              </a:rPr>
              <a:t>Eastern Mediterranean</a:t>
            </a:r>
          </a:p>
          <a:p>
            <a:pPr marL="342900" marR="0" lvl="0" indent="-342900" algn="l" defTabSz="457200" rtl="0" eaLnBrk="1" fontAlgn="auto" latinLnBrk="0" hangingPunct="1">
              <a:lnSpc>
                <a:spcPct val="140000"/>
              </a:lnSpc>
              <a:spcBef>
                <a:spcPts val="500"/>
              </a:spcBef>
              <a:spcAft>
                <a:spcPts val="0"/>
              </a:spcAft>
              <a:buClr>
                <a:srgbClr val="FFFFFF"/>
              </a:buClr>
              <a:buSzTx/>
              <a:buFont typeface="Arial"/>
              <a:buChar char="•"/>
              <a:tabLst/>
              <a:defRPr/>
            </a:pPr>
            <a:r>
              <a:rPr kumimoji="0" lang="en-US" sz="1600" b="0" i="0" u="none" strike="noStrike" kern="1200" cap="none" spc="0" normalizeH="0" baseline="0" noProof="0">
                <a:ln>
                  <a:noFill/>
                </a:ln>
                <a:solidFill>
                  <a:srgbClr val="FFFFFF"/>
                </a:solidFill>
                <a:effectLst/>
                <a:uLnTx/>
                <a:uFillTx/>
                <a:latin typeface="Century Gothic" panose="020B0502020202020204" pitchFamily="34" charset="0"/>
                <a:ea typeface="+mn-ea"/>
                <a:cs typeface="Arial"/>
              </a:rPr>
              <a:t>0% in </a:t>
            </a:r>
            <a:r>
              <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n-ea"/>
                <a:cs typeface="Arial"/>
              </a:rPr>
              <a:t>Africa</a:t>
            </a:r>
            <a:r>
              <a:rPr kumimoji="0" lang="en-US" sz="1600" b="0" i="0" u="none" strike="noStrike" kern="1200" cap="none" spc="0" normalizeH="0" baseline="0" noProof="0">
                <a:ln>
                  <a:noFill/>
                </a:ln>
                <a:solidFill>
                  <a:srgbClr val="FFFFFF"/>
                </a:solidFill>
                <a:effectLst/>
                <a:uLnTx/>
                <a:uFillTx/>
                <a:latin typeface="Century Gothic" panose="020B0502020202020204" pitchFamily="34" charset="0"/>
                <a:ea typeface="+mn-ea"/>
                <a:cs typeface="Arial"/>
              </a:rPr>
              <a:t> </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n-ea"/>
              <a:cs typeface="Arial"/>
            </a:endParaRPr>
          </a:p>
        </p:txBody>
      </p:sp>
      <p:sp>
        <p:nvSpPr>
          <p:cNvPr id="13" name="TextBox 12">
            <a:extLst>
              <a:ext uri="{FF2B5EF4-FFF2-40B4-BE49-F238E27FC236}">
                <a16:creationId xmlns:a16="http://schemas.microsoft.com/office/drawing/2014/main" id="{136CBD6F-F69D-48D7-8A21-E93ABFEEDE7D}"/>
              </a:ext>
            </a:extLst>
          </p:cNvPr>
          <p:cNvSpPr txBox="1"/>
          <p:nvPr/>
        </p:nvSpPr>
        <p:spPr>
          <a:xfrm>
            <a:off x="874266" y="6481706"/>
            <a:ext cx="379924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B545B"/>
                </a:solidFill>
                <a:effectLst/>
                <a:uLnTx/>
                <a:uFillTx/>
                <a:latin typeface="Calibri"/>
                <a:ea typeface="+mn-ea"/>
                <a:cs typeface="+mn-cs"/>
              </a:rPr>
              <a:t>Our World in Data, </a:t>
            </a:r>
            <a:r>
              <a:rPr kumimoji="0" lang="en-US" sz="1400" b="0" i="0" u="none" strike="noStrike" kern="1200" cap="none" spc="0" normalizeH="0" baseline="0" noProof="0">
                <a:ln>
                  <a:noFill/>
                </a:ln>
                <a:solidFill>
                  <a:srgbClr val="4B545B"/>
                </a:solidFill>
                <a:effectLst/>
                <a:uLnTx/>
                <a:uFillTx/>
                <a:latin typeface="Calibri"/>
                <a:ea typeface="+mn-ea"/>
                <a:cs typeface="Arial" panose="020B0604020202020204" pitchFamily="34" charset="0"/>
              </a:rPr>
              <a:t>John Hopkins University, WHO</a:t>
            </a:r>
          </a:p>
        </p:txBody>
      </p:sp>
      <p:sp>
        <p:nvSpPr>
          <p:cNvPr id="4" name="Title 3">
            <a:extLst>
              <a:ext uri="{FF2B5EF4-FFF2-40B4-BE49-F238E27FC236}">
                <a16:creationId xmlns:a16="http://schemas.microsoft.com/office/drawing/2014/main" id="{07AC392A-4C04-4062-A98C-A822D650C5A8}"/>
              </a:ext>
            </a:extLst>
          </p:cNvPr>
          <p:cNvSpPr>
            <a:spLocks noGrp="1"/>
          </p:cNvSpPr>
          <p:nvPr>
            <p:ph type="title"/>
          </p:nvPr>
        </p:nvSpPr>
        <p:spPr>
          <a:xfrm>
            <a:off x="988358" y="115680"/>
            <a:ext cx="9954973" cy="570920"/>
          </a:xfrm>
        </p:spPr>
        <p:txBody>
          <a:bodyPr>
            <a:noAutofit/>
          </a:bodyPr>
          <a:lstStyle/>
          <a:p>
            <a:r>
              <a:rPr lang="en-US" sz="3200"/>
              <a:t>COVID-19 Global Snapshot</a:t>
            </a:r>
          </a:p>
        </p:txBody>
      </p:sp>
      <p:sp>
        <p:nvSpPr>
          <p:cNvPr id="18" name="Rectangle 17">
            <a:extLst>
              <a:ext uri="{FF2B5EF4-FFF2-40B4-BE49-F238E27FC236}">
                <a16:creationId xmlns:a16="http://schemas.microsoft.com/office/drawing/2014/main" id="{CAA37550-CD66-4318-85AD-565D01E5D678}"/>
              </a:ext>
            </a:extLst>
          </p:cNvPr>
          <p:cNvSpPr/>
          <p:nvPr/>
        </p:nvSpPr>
        <p:spPr>
          <a:xfrm>
            <a:off x="11032732" y="830716"/>
            <a:ext cx="326334" cy="36731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8CCDDECE-8838-4B84-A5D2-F27F7737B8A8}"/>
              </a:ext>
            </a:extLst>
          </p:cNvPr>
          <p:cNvSpPr/>
          <p:nvPr/>
        </p:nvSpPr>
        <p:spPr>
          <a:xfrm>
            <a:off x="10834191" y="787174"/>
            <a:ext cx="450574" cy="4217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345D232C-39DA-AAEE-D9BF-0A6253DF2147}"/>
              </a:ext>
            </a:extLst>
          </p:cNvPr>
          <p:cNvSpPr/>
          <p:nvPr/>
        </p:nvSpPr>
        <p:spPr>
          <a:xfrm>
            <a:off x="10943331" y="761131"/>
            <a:ext cx="599485" cy="36731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24B43789-084D-6EE8-67D9-F2C8DA0DCEB7}"/>
              </a:ext>
            </a:extLst>
          </p:cNvPr>
          <p:cNvPicPr>
            <a:picLocks noChangeAspect="1"/>
          </p:cNvPicPr>
          <p:nvPr/>
        </p:nvPicPr>
        <p:blipFill>
          <a:blip r:embed="rId4"/>
          <a:stretch>
            <a:fillRect/>
          </a:stretch>
        </p:blipFill>
        <p:spPr>
          <a:xfrm>
            <a:off x="8267542" y="144555"/>
            <a:ext cx="3856053" cy="695354"/>
          </a:xfrm>
          <a:prstGeom prst="rect">
            <a:avLst/>
          </a:prstGeom>
        </p:spPr>
      </p:pic>
      <p:pic>
        <p:nvPicPr>
          <p:cNvPr id="12" name="Picture 11">
            <a:extLst>
              <a:ext uri="{FF2B5EF4-FFF2-40B4-BE49-F238E27FC236}">
                <a16:creationId xmlns:a16="http://schemas.microsoft.com/office/drawing/2014/main" id="{BC661DE4-CFA4-5D22-8384-69CF1CE62926}"/>
              </a:ext>
            </a:extLst>
          </p:cNvPr>
          <p:cNvPicPr>
            <a:picLocks noChangeAspect="1"/>
          </p:cNvPicPr>
          <p:nvPr/>
        </p:nvPicPr>
        <p:blipFill>
          <a:blip r:embed="rId5"/>
          <a:stretch>
            <a:fillRect/>
          </a:stretch>
        </p:blipFill>
        <p:spPr>
          <a:xfrm>
            <a:off x="5200801" y="3825850"/>
            <a:ext cx="5278679" cy="2655856"/>
          </a:xfrm>
          <a:prstGeom prst="rect">
            <a:avLst/>
          </a:prstGeom>
        </p:spPr>
      </p:pic>
      <p:sp>
        <p:nvSpPr>
          <p:cNvPr id="15" name="Rectangle 14">
            <a:extLst>
              <a:ext uri="{FF2B5EF4-FFF2-40B4-BE49-F238E27FC236}">
                <a16:creationId xmlns:a16="http://schemas.microsoft.com/office/drawing/2014/main" id="{9F55A73D-0666-4488-8E69-64C357FCD8A2}"/>
              </a:ext>
            </a:extLst>
          </p:cNvPr>
          <p:cNvSpPr/>
          <p:nvPr/>
        </p:nvSpPr>
        <p:spPr>
          <a:xfrm>
            <a:off x="4992667" y="4081228"/>
            <a:ext cx="1861711" cy="5420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0721457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E6F103-CE74-4CBB-92B0-D58C226C67BC}"/>
              </a:ext>
            </a:extLst>
          </p:cNvPr>
          <p:cNvSpPr/>
          <p:nvPr/>
        </p:nvSpPr>
        <p:spPr>
          <a:xfrm>
            <a:off x="8219551" y="2208053"/>
            <a:ext cx="3972449" cy="1814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BF494EE-1666-474E-BB88-7A408BA868C9}"/>
              </a:ext>
            </a:extLst>
          </p:cNvPr>
          <p:cNvSpPr/>
          <p:nvPr/>
        </p:nvSpPr>
        <p:spPr>
          <a:xfrm>
            <a:off x="0" y="6231117"/>
            <a:ext cx="10639424" cy="62688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p:txBody>
          <a:bodyPr>
            <a:normAutofit/>
          </a:bodyPr>
          <a:lstStyle/>
          <a:p>
            <a:r>
              <a:rPr lang="en-US">
                <a:latin typeface="+mn-lt"/>
                <a:cs typeface="Arial" panose="020B0604020202020204" pitchFamily="34" charset="0"/>
              </a:rPr>
              <a:t>Nasopharyngeal Test Video </a:t>
            </a:r>
            <a:r>
              <a:rPr lang="en-US" b="0">
                <a:latin typeface="+mn-lt"/>
                <a:cs typeface="Arial" panose="020B0604020202020204" pitchFamily="34" charset="0"/>
              </a:rPr>
              <a:t>| Portuguese</a:t>
            </a:r>
          </a:p>
        </p:txBody>
      </p:sp>
      <p:sp>
        <p:nvSpPr>
          <p:cNvPr id="12" name="Rectangle 11">
            <a:extLst>
              <a:ext uri="{FF2B5EF4-FFF2-40B4-BE49-F238E27FC236}">
                <a16:creationId xmlns:a16="http://schemas.microsoft.com/office/drawing/2014/main" id="{D8943E19-AD30-42DB-9C0E-D5669132E2A9}"/>
              </a:ext>
            </a:extLst>
          </p:cNvPr>
          <p:cNvSpPr/>
          <p:nvPr/>
        </p:nvSpPr>
        <p:spPr>
          <a:xfrm>
            <a:off x="8219551" y="4022384"/>
            <a:ext cx="3972449" cy="1220682"/>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94C82805-BA59-47A7-B262-864C43E35133}"/>
              </a:ext>
            </a:extLst>
          </p:cNvPr>
          <p:cNvSpPr txBox="1">
            <a:spLocks/>
          </p:cNvSpPr>
          <p:nvPr/>
        </p:nvSpPr>
        <p:spPr>
          <a:xfrm>
            <a:off x="8838279" y="4132449"/>
            <a:ext cx="3089619" cy="1110617"/>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accent1">
                    <a:lumMod val="50000"/>
                  </a:schemeClr>
                </a:solidFill>
                <a:latin typeface="+mn-lt"/>
                <a:cs typeface="Arial" panose="020B0604020202020204" pitchFamily="34" charset="0"/>
              </a:rPr>
              <a:t>Video </a:t>
            </a:r>
            <a:r>
              <a:rPr lang="en-US" sz="1400" b="0">
                <a:hlinkClick r:id="rId4">
                  <a:extLst>
                    <a:ext uri="{A12FA001-AC4F-418D-AE19-62706E023703}">
                      <ahyp:hlinkClr xmlns:ahyp="http://schemas.microsoft.com/office/drawing/2018/hyperlinkcolor" val="tx"/>
                    </a:ext>
                  </a:extLst>
                </a:hlinkClick>
              </a:rPr>
              <a:t>https://www.youtube.com/watch?time_continue=8&amp;v=lgpb-vZ54Zw&amp;feature=emb_logo</a:t>
            </a:r>
            <a:endParaRPr lang="en-US" sz="1400" b="0"/>
          </a:p>
        </p:txBody>
      </p:sp>
      <p:sp>
        <p:nvSpPr>
          <p:cNvPr id="7" name="Isosceles Triangle 6">
            <a:extLst>
              <a:ext uri="{FF2B5EF4-FFF2-40B4-BE49-F238E27FC236}">
                <a16:creationId xmlns:a16="http://schemas.microsoft.com/office/drawing/2014/main" id="{A1720CBB-EBBC-45B9-93E7-901B5DBC8155}"/>
              </a:ext>
            </a:extLst>
          </p:cNvPr>
          <p:cNvSpPr/>
          <p:nvPr/>
        </p:nvSpPr>
        <p:spPr>
          <a:xfrm rot="16200000">
            <a:off x="8626884" y="4255976"/>
            <a:ext cx="88078" cy="75929"/>
          </a:xfrm>
          <a:prstGeom prst="triangle">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FD2D5D4-70ED-48E6-B097-0325EE233149}"/>
              </a:ext>
            </a:extLst>
          </p:cNvPr>
          <p:cNvSpPr/>
          <p:nvPr/>
        </p:nvSpPr>
        <p:spPr>
          <a:xfrm>
            <a:off x="8219551" y="2550837"/>
            <a:ext cx="3972449" cy="122094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1ADE9C87-39AA-4913-9322-66ED6B9A13E0}"/>
              </a:ext>
            </a:extLst>
          </p:cNvPr>
          <p:cNvSpPr txBox="1">
            <a:spLocks/>
          </p:cNvSpPr>
          <p:nvPr/>
        </p:nvSpPr>
        <p:spPr>
          <a:xfrm>
            <a:off x="8832502" y="2612733"/>
            <a:ext cx="2521298" cy="1159052"/>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err="1">
                <a:solidFill>
                  <a:schemeClr val="accent1">
                    <a:lumMod val="50000"/>
                  </a:schemeClr>
                </a:solidFill>
                <a:latin typeface="+mn-lt"/>
                <a:cs typeface="Arial" panose="020B0604020202020204" pitchFamily="34" charset="0"/>
              </a:rPr>
              <a:t>Orofaringe</a:t>
            </a:r>
            <a:r>
              <a:rPr lang="en-US">
                <a:solidFill>
                  <a:schemeClr val="accent1">
                    <a:lumMod val="50000"/>
                  </a:schemeClr>
                </a:solidFill>
                <a:latin typeface="+mn-lt"/>
                <a:cs typeface="Arial" panose="020B0604020202020204" pitchFamily="34" charset="0"/>
              </a:rPr>
              <a:t> e </a:t>
            </a:r>
            <a:r>
              <a:rPr lang="en-US" err="1">
                <a:solidFill>
                  <a:schemeClr val="accent1">
                    <a:lumMod val="50000"/>
                  </a:schemeClr>
                </a:solidFill>
                <a:latin typeface="+mn-lt"/>
                <a:cs typeface="Arial" panose="020B0604020202020204" pitchFamily="34" charset="0"/>
              </a:rPr>
              <a:t>nasofaringe</a:t>
            </a:r>
            <a:r>
              <a:rPr lang="en-US">
                <a:solidFill>
                  <a:schemeClr val="accent1">
                    <a:lumMod val="50000"/>
                  </a:schemeClr>
                </a:solidFill>
                <a:latin typeface="+mn-lt"/>
                <a:cs typeface="Arial" panose="020B0604020202020204" pitchFamily="34" charset="0"/>
              </a:rPr>
              <a:t> swabs</a:t>
            </a:r>
            <a:endParaRPr lang="en-US" b="0">
              <a:latin typeface="+mn-lt"/>
              <a:cs typeface="Arial" panose="020B0604020202020204" pitchFamily="34" charset="0"/>
            </a:endParaRPr>
          </a:p>
        </p:txBody>
      </p:sp>
      <p:pic>
        <p:nvPicPr>
          <p:cNvPr id="20" name="Online Media 3" title="Orofaringe e nasofaringe swabs">
            <a:hlinkClick r:id="" action="ppaction://media"/>
            <a:extLst>
              <a:ext uri="{FF2B5EF4-FFF2-40B4-BE49-F238E27FC236}">
                <a16:creationId xmlns:a16="http://schemas.microsoft.com/office/drawing/2014/main" id="{D9F1FCF9-D04A-45F3-A690-7C13C10DF1B1}"/>
              </a:ext>
            </a:extLst>
          </p:cNvPr>
          <p:cNvPicPr>
            <a:picLocks noGrp="1" noRot="1" noChangeAspect="1"/>
          </p:cNvPicPr>
          <p:nvPr>
            <p:ph idx="1"/>
            <a:videoFile r:link="rId1"/>
          </p:nvPr>
        </p:nvPicPr>
        <p:blipFill>
          <a:blip r:embed="rId5"/>
          <a:stretch>
            <a:fillRect/>
          </a:stretch>
        </p:blipFill>
        <p:spPr>
          <a:xfrm>
            <a:off x="353716" y="1456860"/>
            <a:ext cx="7865835" cy="4424268"/>
          </a:xfrm>
          <a:prstGeom prst="rect">
            <a:avLst/>
          </a:prstGeom>
        </p:spPr>
      </p:pic>
      <p:pic>
        <p:nvPicPr>
          <p:cNvPr id="15" name="Picture 14">
            <a:extLst>
              <a:ext uri="{FF2B5EF4-FFF2-40B4-BE49-F238E27FC236}">
                <a16:creationId xmlns:a16="http://schemas.microsoft.com/office/drawing/2014/main" id="{3C65C801-D9A9-FFA3-D88A-3C820AC6EA91}"/>
              </a:ext>
            </a:extLst>
          </p:cNvPr>
          <p:cNvPicPr>
            <a:picLocks noChangeAspect="1"/>
          </p:cNvPicPr>
          <p:nvPr/>
        </p:nvPicPr>
        <p:blipFill>
          <a:blip r:embed="rId6"/>
          <a:stretch>
            <a:fillRect/>
          </a:stretch>
        </p:blipFill>
        <p:spPr>
          <a:xfrm>
            <a:off x="10383088" y="5876923"/>
            <a:ext cx="1771650" cy="981075"/>
          </a:xfrm>
          <a:prstGeom prst="rect">
            <a:avLst/>
          </a:prstGeom>
        </p:spPr>
      </p:pic>
    </p:spTree>
    <p:extLst>
      <p:ext uri="{BB962C8B-B14F-4D97-AF65-F5344CB8AC3E}">
        <p14:creationId xmlns:p14="http://schemas.microsoft.com/office/powerpoint/2010/main" val="321734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E6F103-CE74-4CBB-92B0-D58C226C67BC}"/>
              </a:ext>
            </a:extLst>
          </p:cNvPr>
          <p:cNvSpPr/>
          <p:nvPr/>
        </p:nvSpPr>
        <p:spPr>
          <a:xfrm>
            <a:off x="8219551" y="2094945"/>
            <a:ext cx="3972449" cy="192743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BF494EE-1666-474E-BB88-7A408BA868C9}"/>
              </a:ext>
            </a:extLst>
          </p:cNvPr>
          <p:cNvSpPr/>
          <p:nvPr/>
        </p:nvSpPr>
        <p:spPr>
          <a:xfrm>
            <a:off x="0" y="6231117"/>
            <a:ext cx="10639424" cy="62688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p:txBody>
          <a:bodyPr>
            <a:normAutofit/>
          </a:bodyPr>
          <a:lstStyle/>
          <a:p>
            <a:r>
              <a:rPr lang="en-US">
                <a:latin typeface="+mn-lt"/>
                <a:cs typeface="Arial" panose="020B0604020202020204" pitchFamily="34" charset="0"/>
              </a:rPr>
              <a:t>Nasopharyngeal Test Video </a:t>
            </a:r>
            <a:r>
              <a:rPr lang="en-US" b="0">
                <a:latin typeface="+mn-lt"/>
                <a:cs typeface="Arial" panose="020B0604020202020204" pitchFamily="34" charset="0"/>
              </a:rPr>
              <a:t>| Portuguese</a:t>
            </a:r>
          </a:p>
        </p:txBody>
      </p:sp>
      <p:sp>
        <p:nvSpPr>
          <p:cNvPr id="12" name="Rectangle 11">
            <a:extLst>
              <a:ext uri="{FF2B5EF4-FFF2-40B4-BE49-F238E27FC236}">
                <a16:creationId xmlns:a16="http://schemas.microsoft.com/office/drawing/2014/main" id="{D8943E19-AD30-42DB-9C0E-D5669132E2A9}"/>
              </a:ext>
            </a:extLst>
          </p:cNvPr>
          <p:cNvSpPr/>
          <p:nvPr/>
        </p:nvSpPr>
        <p:spPr>
          <a:xfrm>
            <a:off x="8219551" y="4022383"/>
            <a:ext cx="3972449" cy="1080149"/>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94C82805-BA59-47A7-B262-864C43E35133}"/>
              </a:ext>
            </a:extLst>
          </p:cNvPr>
          <p:cNvSpPr txBox="1">
            <a:spLocks/>
          </p:cNvSpPr>
          <p:nvPr/>
        </p:nvSpPr>
        <p:spPr>
          <a:xfrm>
            <a:off x="8838279" y="4132449"/>
            <a:ext cx="3089619" cy="970083"/>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accent1">
                    <a:lumMod val="50000"/>
                  </a:schemeClr>
                </a:solidFill>
                <a:latin typeface="+mn-lt"/>
                <a:cs typeface="Arial" panose="020B0604020202020204" pitchFamily="34" charset="0"/>
              </a:rPr>
              <a:t>Video </a:t>
            </a:r>
            <a:r>
              <a:rPr lang="en-US" sz="1400" b="0">
                <a:hlinkClick r:id="rId4">
                  <a:extLst>
                    <a:ext uri="{A12FA001-AC4F-418D-AE19-62706E023703}">
                      <ahyp:hlinkClr xmlns:ahyp="http://schemas.microsoft.com/office/drawing/2018/hyperlinkcolor" val="tx"/>
                    </a:ext>
                  </a:extLst>
                </a:hlinkClick>
              </a:rPr>
              <a:t>https://www.youtube.com/watch?v=aB6ac6gRT9Y&amp;feature=emb_logo</a:t>
            </a:r>
            <a:endParaRPr lang="en-US" sz="1400" b="0"/>
          </a:p>
        </p:txBody>
      </p:sp>
      <p:sp>
        <p:nvSpPr>
          <p:cNvPr id="7" name="Isosceles Triangle 6">
            <a:extLst>
              <a:ext uri="{FF2B5EF4-FFF2-40B4-BE49-F238E27FC236}">
                <a16:creationId xmlns:a16="http://schemas.microsoft.com/office/drawing/2014/main" id="{A1720CBB-EBBC-45B9-93E7-901B5DBC8155}"/>
              </a:ext>
            </a:extLst>
          </p:cNvPr>
          <p:cNvSpPr/>
          <p:nvPr/>
        </p:nvSpPr>
        <p:spPr>
          <a:xfrm rot="16200000">
            <a:off x="8626884" y="4255976"/>
            <a:ext cx="88078" cy="75929"/>
          </a:xfrm>
          <a:prstGeom prst="triangle">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FD2D5D4-70ED-48E6-B097-0325EE233149}"/>
              </a:ext>
            </a:extLst>
          </p:cNvPr>
          <p:cNvSpPr/>
          <p:nvPr/>
        </p:nvSpPr>
        <p:spPr>
          <a:xfrm>
            <a:off x="8219551" y="2550837"/>
            <a:ext cx="3972449" cy="122094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1ADE9C87-39AA-4913-9322-66ED6B9A13E0}"/>
              </a:ext>
            </a:extLst>
          </p:cNvPr>
          <p:cNvSpPr txBox="1">
            <a:spLocks/>
          </p:cNvSpPr>
          <p:nvPr/>
        </p:nvSpPr>
        <p:spPr>
          <a:xfrm>
            <a:off x="8832502" y="2205011"/>
            <a:ext cx="2521298" cy="1566774"/>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a:solidFill>
                  <a:schemeClr val="accent1">
                    <a:lumMod val="50000"/>
                  </a:schemeClr>
                </a:solidFill>
                <a:latin typeface="+mn-lt"/>
                <a:cs typeface="Arial" panose="020B0604020202020204" pitchFamily="34" charset="0"/>
              </a:rPr>
              <a:t>Coleta - Aprenda na prática como colher swabs de nasofaringe e orofaringe da maneira correta</a:t>
            </a:r>
            <a:endParaRPr lang="en-US" b="0">
              <a:latin typeface="+mn-lt"/>
              <a:cs typeface="Arial" panose="020B0604020202020204" pitchFamily="34" charset="0"/>
            </a:endParaRPr>
          </a:p>
        </p:txBody>
      </p:sp>
      <p:pic>
        <p:nvPicPr>
          <p:cNvPr id="14" name="Online Media 3" title="Coleta - Aprenda na prￃﾡtica como colher swabs de nasofaringe e orofaringe da maneira correta">
            <a:hlinkClick r:id="" action="ppaction://media"/>
            <a:extLst>
              <a:ext uri="{FF2B5EF4-FFF2-40B4-BE49-F238E27FC236}">
                <a16:creationId xmlns:a16="http://schemas.microsoft.com/office/drawing/2014/main" id="{849144BC-C2C4-4D27-989C-77435796D7F8}"/>
              </a:ext>
            </a:extLst>
          </p:cNvPr>
          <p:cNvPicPr>
            <a:picLocks noRot="1" noChangeAspect="1"/>
          </p:cNvPicPr>
          <p:nvPr>
            <a:videoFile r:link="rId1"/>
          </p:nvPr>
        </p:nvPicPr>
        <p:blipFill>
          <a:blip r:embed="rId5"/>
          <a:stretch>
            <a:fillRect/>
          </a:stretch>
        </p:blipFill>
        <p:spPr>
          <a:xfrm>
            <a:off x="353716" y="1456860"/>
            <a:ext cx="7865835" cy="4424269"/>
          </a:xfrm>
          <a:prstGeom prst="rect">
            <a:avLst/>
          </a:prstGeom>
        </p:spPr>
      </p:pic>
      <p:pic>
        <p:nvPicPr>
          <p:cNvPr id="15" name="Picture 14">
            <a:extLst>
              <a:ext uri="{FF2B5EF4-FFF2-40B4-BE49-F238E27FC236}">
                <a16:creationId xmlns:a16="http://schemas.microsoft.com/office/drawing/2014/main" id="{7E157A5F-CF95-4B57-A597-6869DF4EDE01}"/>
              </a:ext>
            </a:extLst>
          </p:cNvPr>
          <p:cNvPicPr>
            <a:picLocks noChangeAspect="1"/>
          </p:cNvPicPr>
          <p:nvPr/>
        </p:nvPicPr>
        <p:blipFill>
          <a:blip r:embed="rId6"/>
          <a:stretch>
            <a:fillRect/>
          </a:stretch>
        </p:blipFill>
        <p:spPr>
          <a:xfrm>
            <a:off x="10420350" y="5876923"/>
            <a:ext cx="1771650" cy="981075"/>
          </a:xfrm>
          <a:prstGeom prst="rect">
            <a:avLst/>
          </a:prstGeom>
        </p:spPr>
      </p:pic>
    </p:spTree>
    <p:extLst>
      <p:ext uri="{BB962C8B-B14F-4D97-AF65-F5344CB8AC3E}">
        <p14:creationId xmlns:p14="http://schemas.microsoft.com/office/powerpoint/2010/main" val="259232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E6F103-CE74-4CBB-92B0-D58C226C67BC}"/>
              </a:ext>
            </a:extLst>
          </p:cNvPr>
          <p:cNvSpPr/>
          <p:nvPr/>
        </p:nvSpPr>
        <p:spPr>
          <a:xfrm>
            <a:off x="8219551" y="2208053"/>
            <a:ext cx="3972449" cy="1814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BF494EE-1666-474E-BB88-7A408BA868C9}"/>
              </a:ext>
            </a:extLst>
          </p:cNvPr>
          <p:cNvSpPr/>
          <p:nvPr/>
        </p:nvSpPr>
        <p:spPr>
          <a:xfrm>
            <a:off x="0" y="6231117"/>
            <a:ext cx="10639424" cy="62688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p:txBody>
          <a:bodyPr>
            <a:normAutofit/>
          </a:bodyPr>
          <a:lstStyle/>
          <a:p>
            <a:r>
              <a:rPr lang="en-US">
                <a:latin typeface="+mn-lt"/>
                <a:cs typeface="Arial" panose="020B0604020202020204" pitchFamily="34" charset="0"/>
              </a:rPr>
              <a:t>Nasopharyngeal Test Video </a:t>
            </a:r>
            <a:r>
              <a:rPr lang="en-US" b="0">
                <a:latin typeface="+mn-lt"/>
                <a:cs typeface="Arial" panose="020B0604020202020204" pitchFamily="34" charset="0"/>
              </a:rPr>
              <a:t>| Portuguese</a:t>
            </a:r>
          </a:p>
        </p:txBody>
      </p:sp>
      <p:sp>
        <p:nvSpPr>
          <p:cNvPr id="12" name="Rectangle 11">
            <a:extLst>
              <a:ext uri="{FF2B5EF4-FFF2-40B4-BE49-F238E27FC236}">
                <a16:creationId xmlns:a16="http://schemas.microsoft.com/office/drawing/2014/main" id="{D8943E19-AD30-42DB-9C0E-D5669132E2A9}"/>
              </a:ext>
            </a:extLst>
          </p:cNvPr>
          <p:cNvSpPr/>
          <p:nvPr/>
        </p:nvSpPr>
        <p:spPr>
          <a:xfrm>
            <a:off x="8219551" y="4022383"/>
            <a:ext cx="3972449" cy="1080149"/>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94C82805-BA59-47A7-B262-864C43E35133}"/>
              </a:ext>
            </a:extLst>
          </p:cNvPr>
          <p:cNvSpPr txBox="1">
            <a:spLocks/>
          </p:cNvSpPr>
          <p:nvPr/>
        </p:nvSpPr>
        <p:spPr>
          <a:xfrm>
            <a:off x="8838279" y="4132449"/>
            <a:ext cx="3089619" cy="1080149"/>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accent1">
                    <a:lumMod val="50000"/>
                  </a:schemeClr>
                </a:solidFill>
                <a:latin typeface="+mn-lt"/>
                <a:cs typeface="Arial" panose="020B0604020202020204" pitchFamily="34" charset="0"/>
              </a:rPr>
              <a:t>Video </a:t>
            </a:r>
            <a:r>
              <a:rPr lang="en-US" sz="1400" b="0">
                <a:hlinkClick r:id="rId4">
                  <a:extLst>
                    <a:ext uri="{A12FA001-AC4F-418D-AE19-62706E023703}">
                      <ahyp:hlinkClr xmlns:ahyp="http://schemas.microsoft.com/office/drawing/2018/hyperlinkcolor" val="tx"/>
                    </a:ext>
                  </a:extLst>
                </a:hlinkClick>
              </a:rPr>
              <a:t>https://www.youtube.com/watch?v=zQi1zpZEYVM&amp;feature=emb_logo</a:t>
            </a:r>
            <a:endParaRPr lang="en-US" sz="1400" b="0"/>
          </a:p>
        </p:txBody>
      </p:sp>
      <p:sp>
        <p:nvSpPr>
          <p:cNvPr id="7" name="Isosceles Triangle 6">
            <a:extLst>
              <a:ext uri="{FF2B5EF4-FFF2-40B4-BE49-F238E27FC236}">
                <a16:creationId xmlns:a16="http://schemas.microsoft.com/office/drawing/2014/main" id="{A1720CBB-EBBC-45B9-93E7-901B5DBC8155}"/>
              </a:ext>
            </a:extLst>
          </p:cNvPr>
          <p:cNvSpPr/>
          <p:nvPr/>
        </p:nvSpPr>
        <p:spPr>
          <a:xfrm rot="16200000">
            <a:off x="8626884" y="4255976"/>
            <a:ext cx="88078" cy="75929"/>
          </a:xfrm>
          <a:prstGeom prst="triangle">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FD2D5D4-70ED-48E6-B097-0325EE233149}"/>
              </a:ext>
            </a:extLst>
          </p:cNvPr>
          <p:cNvSpPr/>
          <p:nvPr/>
        </p:nvSpPr>
        <p:spPr>
          <a:xfrm>
            <a:off x="8219551" y="2550837"/>
            <a:ext cx="3972449" cy="122094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1ADE9C87-39AA-4913-9322-66ED6B9A13E0}"/>
              </a:ext>
            </a:extLst>
          </p:cNvPr>
          <p:cNvSpPr txBox="1">
            <a:spLocks/>
          </p:cNvSpPr>
          <p:nvPr/>
        </p:nvSpPr>
        <p:spPr>
          <a:xfrm>
            <a:off x="8832502" y="2612733"/>
            <a:ext cx="2521298" cy="1159052"/>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a:solidFill>
                  <a:schemeClr val="accent1">
                    <a:lumMod val="50000"/>
                  </a:schemeClr>
                </a:solidFill>
                <a:latin typeface="+mn-lt"/>
                <a:cs typeface="Arial" panose="020B0604020202020204" pitchFamily="34" charset="0"/>
              </a:rPr>
              <a:t>COVID-19: Colocação e remoção de EPIs</a:t>
            </a:r>
            <a:endParaRPr lang="en-US" b="0">
              <a:latin typeface="+mn-lt"/>
              <a:cs typeface="Arial" panose="020B0604020202020204" pitchFamily="34" charset="0"/>
            </a:endParaRPr>
          </a:p>
        </p:txBody>
      </p:sp>
      <p:pic>
        <p:nvPicPr>
          <p:cNvPr id="20" name="Online Media 3" title="COVID-19: Colocaￃﾧￃﾣo e remoￃﾧￃﾣo de EPIs">
            <a:hlinkClick r:id="" action="ppaction://media"/>
            <a:extLst>
              <a:ext uri="{FF2B5EF4-FFF2-40B4-BE49-F238E27FC236}">
                <a16:creationId xmlns:a16="http://schemas.microsoft.com/office/drawing/2014/main" id="{95C1AA11-4216-4884-A2AD-7D25C3F41F0E}"/>
              </a:ext>
            </a:extLst>
          </p:cNvPr>
          <p:cNvPicPr>
            <a:picLocks noGrp="1" noRot="1" noChangeAspect="1"/>
          </p:cNvPicPr>
          <p:nvPr>
            <p:ph idx="1"/>
            <a:videoFile r:link="rId1"/>
          </p:nvPr>
        </p:nvPicPr>
        <p:blipFill>
          <a:blip r:embed="rId5"/>
          <a:stretch>
            <a:fillRect/>
          </a:stretch>
        </p:blipFill>
        <p:spPr>
          <a:xfrm>
            <a:off x="353716" y="1456860"/>
            <a:ext cx="7865835" cy="4424269"/>
          </a:xfrm>
          <a:prstGeom prst="rect">
            <a:avLst/>
          </a:prstGeom>
        </p:spPr>
      </p:pic>
      <p:pic>
        <p:nvPicPr>
          <p:cNvPr id="4" name="Picture 3">
            <a:extLst>
              <a:ext uri="{FF2B5EF4-FFF2-40B4-BE49-F238E27FC236}">
                <a16:creationId xmlns:a16="http://schemas.microsoft.com/office/drawing/2014/main" id="{A8CB7A03-998D-EDDF-63D3-4AF9E1A8BB47}"/>
              </a:ext>
            </a:extLst>
          </p:cNvPr>
          <p:cNvPicPr>
            <a:picLocks noChangeAspect="1"/>
          </p:cNvPicPr>
          <p:nvPr/>
        </p:nvPicPr>
        <p:blipFill>
          <a:blip r:embed="rId6"/>
          <a:stretch>
            <a:fillRect/>
          </a:stretch>
        </p:blipFill>
        <p:spPr>
          <a:xfrm>
            <a:off x="10383088" y="5881129"/>
            <a:ext cx="1771650" cy="981075"/>
          </a:xfrm>
          <a:prstGeom prst="rect">
            <a:avLst/>
          </a:prstGeom>
        </p:spPr>
      </p:pic>
    </p:spTree>
    <p:extLst>
      <p:ext uri="{BB962C8B-B14F-4D97-AF65-F5344CB8AC3E}">
        <p14:creationId xmlns:p14="http://schemas.microsoft.com/office/powerpoint/2010/main" val="414171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E6F103-CE74-4CBB-92B0-D58C226C67BC}"/>
              </a:ext>
            </a:extLst>
          </p:cNvPr>
          <p:cNvSpPr/>
          <p:nvPr/>
        </p:nvSpPr>
        <p:spPr>
          <a:xfrm>
            <a:off x="8219551" y="1738365"/>
            <a:ext cx="3972449" cy="228401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BF494EE-1666-474E-BB88-7A408BA868C9}"/>
              </a:ext>
            </a:extLst>
          </p:cNvPr>
          <p:cNvSpPr/>
          <p:nvPr/>
        </p:nvSpPr>
        <p:spPr>
          <a:xfrm>
            <a:off x="0" y="6231117"/>
            <a:ext cx="10639424" cy="62688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E93544-8A2A-4CD2-9025-FEFA3FF6636A}"/>
              </a:ext>
            </a:extLst>
          </p:cNvPr>
          <p:cNvSpPr>
            <a:spLocks noGrp="1"/>
          </p:cNvSpPr>
          <p:nvPr>
            <p:ph type="title"/>
          </p:nvPr>
        </p:nvSpPr>
        <p:spPr/>
        <p:txBody>
          <a:bodyPr>
            <a:normAutofit/>
          </a:bodyPr>
          <a:lstStyle/>
          <a:p>
            <a:r>
              <a:rPr lang="en-US">
                <a:latin typeface="+mn-lt"/>
                <a:cs typeface="Arial" panose="020B0604020202020204" pitchFamily="34" charset="0"/>
              </a:rPr>
              <a:t>Nasopharyngeal Test Video </a:t>
            </a:r>
            <a:r>
              <a:rPr lang="en-US" b="0">
                <a:latin typeface="+mn-lt"/>
                <a:cs typeface="Arial" panose="020B0604020202020204" pitchFamily="34" charset="0"/>
              </a:rPr>
              <a:t>| French</a:t>
            </a:r>
          </a:p>
        </p:txBody>
      </p:sp>
      <p:sp>
        <p:nvSpPr>
          <p:cNvPr id="12" name="Rectangle 11">
            <a:extLst>
              <a:ext uri="{FF2B5EF4-FFF2-40B4-BE49-F238E27FC236}">
                <a16:creationId xmlns:a16="http://schemas.microsoft.com/office/drawing/2014/main" id="{D8943E19-AD30-42DB-9C0E-D5669132E2A9}"/>
              </a:ext>
            </a:extLst>
          </p:cNvPr>
          <p:cNvSpPr/>
          <p:nvPr/>
        </p:nvSpPr>
        <p:spPr>
          <a:xfrm>
            <a:off x="8219551" y="4022383"/>
            <a:ext cx="3972449" cy="1080149"/>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94C82805-BA59-47A7-B262-864C43E35133}"/>
              </a:ext>
            </a:extLst>
          </p:cNvPr>
          <p:cNvSpPr txBox="1">
            <a:spLocks/>
          </p:cNvSpPr>
          <p:nvPr/>
        </p:nvSpPr>
        <p:spPr>
          <a:xfrm>
            <a:off x="8838279" y="4132449"/>
            <a:ext cx="3089619" cy="1080149"/>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accent1">
                    <a:lumMod val="50000"/>
                  </a:schemeClr>
                </a:solidFill>
                <a:latin typeface="+mn-lt"/>
                <a:cs typeface="Arial" panose="020B0604020202020204" pitchFamily="34" charset="0"/>
              </a:rPr>
              <a:t>Video </a:t>
            </a:r>
            <a:r>
              <a:rPr lang="en-US" sz="1400" b="0">
                <a:hlinkClick r:id="rId4">
                  <a:extLst>
                    <a:ext uri="{A12FA001-AC4F-418D-AE19-62706E023703}">
                      <ahyp:hlinkClr xmlns:ahyp="http://schemas.microsoft.com/office/drawing/2018/hyperlinkcolor" val="tx"/>
                    </a:ext>
                  </a:extLst>
                </a:hlinkClick>
              </a:rPr>
              <a:t>https://www.youtube.com/watch?v=2eHsKvobqhs&amp;feature=emb_logo</a:t>
            </a:r>
            <a:endParaRPr lang="en-US" sz="1400" b="0"/>
          </a:p>
        </p:txBody>
      </p:sp>
      <p:sp>
        <p:nvSpPr>
          <p:cNvPr id="7" name="Isosceles Triangle 6">
            <a:extLst>
              <a:ext uri="{FF2B5EF4-FFF2-40B4-BE49-F238E27FC236}">
                <a16:creationId xmlns:a16="http://schemas.microsoft.com/office/drawing/2014/main" id="{A1720CBB-EBBC-45B9-93E7-901B5DBC8155}"/>
              </a:ext>
            </a:extLst>
          </p:cNvPr>
          <p:cNvSpPr/>
          <p:nvPr/>
        </p:nvSpPr>
        <p:spPr>
          <a:xfrm rot="16200000">
            <a:off x="8626884" y="4255976"/>
            <a:ext cx="88078" cy="75929"/>
          </a:xfrm>
          <a:prstGeom prst="triangle">
            <a:avLst/>
          </a:prstGeom>
          <a:solidFill>
            <a:srgbClr val="09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FD2D5D4-70ED-48E6-B097-0325EE233149}"/>
              </a:ext>
            </a:extLst>
          </p:cNvPr>
          <p:cNvSpPr/>
          <p:nvPr/>
        </p:nvSpPr>
        <p:spPr>
          <a:xfrm>
            <a:off x="8219551" y="2550837"/>
            <a:ext cx="3972449" cy="122094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1ADE9C87-39AA-4913-9322-66ED6B9A13E0}"/>
              </a:ext>
            </a:extLst>
          </p:cNvPr>
          <p:cNvSpPr txBox="1">
            <a:spLocks/>
          </p:cNvSpPr>
          <p:nvPr/>
        </p:nvSpPr>
        <p:spPr>
          <a:xfrm>
            <a:off x="8832501" y="2077036"/>
            <a:ext cx="3359497" cy="1944166"/>
          </a:xfrm>
          <a:prstGeom prst="rect">
            <a:avLst/>
          </a:prstGeom>
        </p:spPr>
        <p:txBody>
          <a:bodyPr>
            <a:normAutofit/>
          </a:bodyPr>
          <a:lstStyle>
            <a:lvl1pPr marL="228600" indent="-228600" algn="l" defTabSz="914400" rtl="0" eaLnBrk="1" latinLnBrk="0" hangingPunct="1">
              <a:lnSpc>
                <a:spcPct val="90000"/>
              </a:lnSpc>
              <a:spcBef>
                <a:spcPts val="1000"/>
              </a:spcBef>
              <a:buClr>
                <a:srgbClr val="093552"/>
              </a:buClr>
              <a:buSzPct val="80000"/>
              <a:buFont typeface="Arial" panose="020B0604020202020204" pitchFamily="34" charset="0"/>
              <a:buChar char="•"/>
              <a:defRPr sz="2000" b="1" kern="1200">
                <a:solidFill>
                  <a:srgbClr val="09355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93552"/>
              </a:buClr>
              <a:buSzPct val="80000"/>
              <a:buFont typeface="Arial" panose="020B0604020202020204" pitchFamily="34" charset="0"/>
              <a:buChar char="•"/>
              <a:defRPr sz="1800" kern="1200">
                <a:solidFill>
                  <a:srgbClr val="09355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CADDF"/>
              </a:buClr>
              <a:buSzPct val="80000"/>
              <a:buFont typeface="Arial" panose="020B0604020202020204" pitchFamily="34" charset="0"/>
              <a:buChar char="•"/>
              <a:defRPr sz="1600" kern="1200">
                <a:solidFill>
                  <a:srgbClr val="0935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a:solidFill>
                  <a:schemeClr val="accent1">
                    <a:lumMod val="50000"/>
                  </a:schemeClr>
                </a:solidFill>
                <a:latin typeface="+mn-lt"/>
                <a:cs typeface="Arial" panose="020B0604020202020204" pitchFamily="34" charset="0"/>
              </a:rPr>
              <a:t>Procédure de prélèvement oropharyngé et nasopharyngé et transport du spécimen au laboratoire</a:t>
            </a:r>
            <a:endParaRPr lang="en-US" b="0">
              <a:latin typeface="+mn-lt"/>
              <a:cs typeface="Arial" panose="020B0604020202020204" pitchFamily="34" charset="0"/>
            </a:endParaRPr>
          </a:p>
        </p:txBody>
      </p:sp>
      <p:pic>
        <p:nvPicPr>
          <p:cNvPr id="14" name="Online Media 3" title="Procￃﾩdure de prￃﾩlￃﾨvement oropharyngￃﾩ et nasopharyngￃﾩ et transport du spￃﾩcimen au laboratoire">
            <a:hlinkClick r:id="" action="ppaction://media"/>
            <a:extLst>
              <a:ext uri="{FF2B5EF4-FFF2-40B4-BE49-F238E27FC236}">
                <a16:creationId xmlns:a16="http://schemas.microsoft.com/office/drawing/2014/main" id="{7FC4E319-3B09-4F1E-A56C-25305CE46891}"/>
              </a:ext>
            </a:extLst>
          </p:cNvPr>
          <p:cNvPicPr>
            <a:picLocks noRot="1" noChangeAspect="1"/>
          </p:cNvPicPr>
          <p:nvPr>
            <a:videoFile r:link="rId1"/>
          </p:nvPr>
        </p:nvPicPr>
        <p:blipFill>
          <a:blip r:embed="rId5"/>
          <a:stretch>
            <a:fillRect/>
          </a:stretch>
        </p:blipFill>
        <p:spPr>
          <a:xfrm>
            <a:off x="341376" y="1456860"/>
            <a:ext cx="7878175" cy="4431210"/>
          </a:xfrm>
          <a:prstGeom prst="rect">
            <a:avLst/>
          </a:prstGeom>
        </p:spPr>
      </p:pic>
      <p:pic>
        <p:nvPicPr>
          <p:cNvPr id="4" name="Picture 3">
            <a:extLst>
              <a:ext uri="{FF2B5EF4-FFF2-40B4-BE49-F238E27FC236}">
                <a16:creationId xmlns:a16="http://schemas.microsoft.com/office/drawing/2014/main" id="{3DE6D955-04D3-7635-CFD6-0F51078618C3}"/>
              </a:ext>
            </a:extLst>
          </p:cNvPr>
          <p:cNvPicPr>
            <a:picLocks noChangeAspect="1"/>
          </p:cNvPicPr>
          <p:nvPr/>
        </p:nvPicPr>
        <p:blipFill>
          <a:blip r:embed="rId6"/>
          <a:stretch>
            <a:fillRect/>
          </a:stretch>
        </p:blipFill>
        <p:spPr>
          <a:xfrm>
            <a:off x="10420350" y="5876923"/>
            <a:ext cx="1771650" cy="981075"/>
          </a:xfrm>
          <a:prstGeom prst="rect">
            <a:avLst/>
          </a:prstGeom>
        </p:spPr>
      </p:pic>
    </p:spTree>
    <p:extLst>
      <p:ext uri="{BB962C8B-B14F-4D97-AF65-F5344CB8AC3E}">
        <p14:creationId xmlns:p14="http://schemas.microsoft.com/office/powerpoint/2010/main" val="136196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DC157-0D19-494E-B2DA-A0A4597D598D}"/>
              </a:ext>
            </a:extLst>
          </p:cNvPr>
          <p:cNvSpPr>
            <a:spLocks noGrp="1"/>
          </p:cNvSpPr>
          <p:nvPr>
            <p:ph type="title"/>
          </p:nvPr>
        </p:nvSpPr>
        <p:spPr/>
        <p:txBody>
          <a:bodyPr/>
          <a:lstStyle/>
          <a:p>
            <a:r>
              <a:rPr lang="en-US"/>
              <a:t>Nasopharyngeal Swab (Russian)</a:t>
            </a:r>
          </a:p>
        </p:txBody>
      </p:sp>
      <p:pic>
        <p:nvPicPr>
          <p:cNvPr id="4" name="Content Placeholder 3">
            <a:extLst>
              <a:ext uri="{FF2B5EF4-FFF2-40B4-BE49-F238E27FC236}">
                <a16:creationId xmlns:a16="http://schemas.microsoft.com/office/drawing/2014/main" id="{3A506A52-FFFF-49D7-94B7-3EFF573577D0}"/>
              </a:ext>
            </a:extLst>
          </p:cNvPr>
          <p:cNvPicPr>
            <a:picLocks noGrp="1" noChangeAspect="1"/>
          </p:cNvPicPr>
          <p:nvPr>
            <p:ph idx="1"/>
          </p:nvPr>
        </p:nvPicPr>
        <p:blipFill>
          <a:blip r:embed="rId2"/>
          <a:stretch>
            <a:fillRect/>
          </a:stretch>
        </p:blipFill>
        <p:spPr>
          <a:xfrm>
            <a:off x="146410" y="1589995"/>
            <a:ext cx="5976917" cy="3362016"/>
          </a:xfrm>
          <a:prstGeom prst="rect">
            <a:avLst/>
          </a:prstGeom>
        </p:spPr>
      </p:pic>
      <p:sp>
        <p:nvSpPr>
          <p:cNvPr id="5" name="TextBox 4">
            <a:extLst>
              <a:ext uri="{FF2B5EF4-FFF2-40B4-BE49-F238E27FC236}">
                <a16:creationId xmlns:a16="http://schemas.microsoft.com/office/drawing/2014/main" id="{FC0CC6A7-4AD0-4FEA-8035-CC8DC8B3154B}"/>
              </a:ext>
            </a:extLst>
          </p:cNvPr>
          <p:cNvSpPr txBox="1"/>
          <p:nvPr/>
        </p:nvSpPr>
        <p:spPr>
          <a:xfrm>
            <a:off x="94950" y="6331958"/>
            <a:ext cx="2197140" cy="369332"/>
          </a:xfrm>
          <a:prstGeom prst="rect">
            <a:avLst/>
          </a:prstGeom>
          <a:noFill/>
        </p:spPr>
        <p:txBody>
          <a:bodyPr wrap="none" rtlCol="0">
            <a:spAutoFit/>
          </a:bodyPr>
          <a:lstStyle/>
          <a:p>
            <a:r>
              <a:rPr lang="en-US"/>
              <a:t>Image courtesy NEJM</a:t>
            </a:r>
          </a:p>
        </p:txBody>
      </p:sp>
      <p:sp>
        <p:nvSpPr>
          <p:cNvPr id="6" name="TextBox 5">
            <a:extLst>
              <a:ext uri="{FF2B5EF4-FFF2-40B4-BE49-F238E27FC236}">
                <a16:creationId xmlns:a16="http://schemas.microsoft.com/office/drawing/2014/main" id="{4EBC6D44-EE54-47DC-90D8-2B20818672E7}"/>
              </a:ext>
            </a:extLst>
          </p:cNvPr>
          <p:cNvSpPr txBox="1"/>
          <p:nvPr/>
        </p:nvSpPr>
        <p:spPr>
          <a:xfrm>
            <a:off x="7160821" y="2481943"/>
            <a:ext cx="4637167" cy="646331"/>
          </a:xfrm>
          <a:prstGeom prst="rect">
            <a:avLst/>
          </a:prstGeom>
          <a:noFill/>
        </p:spPr>
        <p:txBody>
          <a:bodyPr wrap="none" rtlCol="0">
            <a:spAutoFit/>
          </a:bodyPr>
          <a:lstStyle/>
          <a:p>
            <a:r>
              <a:rPr lang="en-US" u="sng">
                <a:hlinkClick r:id="rId3"/>
              </a:rPr>
              <a:t>https://m.youtube.com/watch?v=MSZBV84Tfys</a:t>
            </a:r>
            <a:endParaRPr lang="en-US"/>
          </a:p>
          <a:p>
            <a:r>
              <a:rPr lang="en-US"/>
              <a:t> </a:t>
            </a:r>
          </a:p>
        </p:txBody>
      </p:sp>
      <p:pic>
        <p:nvPicPr>
          <p:cNvPr id="7" name="Picture 6">
            <a:extLst>
              <a:ext uri="{FF2B5EF4-FFF2-40B4-BE49-F238E27FC236}">
                <a16:creationId xmlns:a16="http://schemas.microsoft.com/office/drawing/2014/main" id="{2C62CD7E-C0F0-E7C4-4A1A-D361DCF094AF}"/>
              </a:ext>
            </a:extLst>
          </p:cNvPr>
          <p:cNvPicPr>
            <a:picLocks noChangeAspect="1"/>
          </p:cNvPicPr>
          <p:nvPr/>
        </p:nvPicPr>
        <p:blipFill>
          <a:blip r:embed="rId4"/>
          <a:stretch>
            <a:fillRect/>
          </a:stretch>
        </p:blipFill>
        <p:spPr>
          <a:xfrm>
            <a:off x="10325400" y="5720215"/>
            <a:ext cx="1771650" cy="981075"/>
          </a:xfrm>
          <a:prstGeom prst="rect">
            <a:avLst/>
          </a:prstGeom>
        </p:spPr>
      </p:pic>
    </p:spTree>
    <p:extLst>
      <p:ext uri="{BB962C8B-B14F-4D97-AF65-F5344CB8AC3E}">
        <p14:creationId xmlns:p14="http://schemas.microsoft.com/office/powerpoint/2010/main" val="2891178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967E34-179A-4695-B7CD-0081532317F0}"/>
              </a:ext>
            </a:extLst>
          </p:cNvPr>
          <p:cNvSpPr/>
          <p:nvPr/>
        </p:nvSpPr>
        <p:spPr>
          <a:xfrm>
            <a:off x="7086599" y="1082718"/>
            <a:ext cx="5105401" cy="54102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80F4C4F-CC1B-4B6E-8B52-1DDA625A0BC0}"/>
              </a:ext>
            </a:extLst>
          </p:cNvPr>
          <p:cNvSpPr>
            <a:spLocks noGrp="1"/>
          </p:cNvSpPr>
          <p:nvPr>
            <p:ph type="title"/>
          </p:nvPr>
        </p:nvSpPr>
        <p:spPr>
          <a:xfrm>
            <a:off x="228600" y="172866"/>
            <a:ext cx="12231624" cy="735050"/>
          </a:xfrm>
        </p:spPr>
        <p:txBody>
          <a:bodyPr>
            <a:normAutofit/>
          </a:bodyPr>
          <a:lstStyle/>
          <a:p>
            <a:r>
              <a:rPr lang="en-US" sz="2400"/>
              <a:t>Confirmed COVID-19 Cases in ICAP-Supported Countries</a:t>
            </a:r>
          </a:p>
        </p:txBody>
      </p:sp>
      <p:sp>
        <p:nvSpPr>
          <p:cNvPr id="11" name="Title 1">
            <a:extLst>
              <a:ext uri="{FF2B5EF4-FFF2-40B4-BE49-F238E27FC236}">
                <a16:creationId xmlns:a16="http://schemas.microsoft.com/office/drawing/2014/main" id="{46BDA0D5-C97C-4629-8F84-EDF5BCC04218}"/>
              </a:ext>
            </a:extLst>
          </p:cNvPr>
          <p:cNvSpPr txBox="1">
            <a:spLocks/>
          </p:cNvSpPr>
          <p:nvPr/>
        </p:nvSpPr>
        <p:spPr>
          <a:xfrm>
            <a:off x="341376" y="637427"/>
            <a:ext cx="12231624" cy="735050"/>
          </a:xfrm>
          <a:prstGeom prst="rect">
            <a:avLst/>
          </a:prstGeom>
        </p:spPr>
        <p:txBody>
          <a:bodyPr>
            <a:normAutofit/>
          </a:bodyPr>
          <a:lstStyle>
            <a:lvl1pPr algn="l" defTabSz="914400" rtl="0" eaLnBrk="1" latinLnBrk="0" hangingPunct="1">
              <a:lnSpc>
                <a:spcPct val="90000"/>
              </a:lnSpc>
              <a:spcBef>
                <a:spcPct val="0"/>
              </a:spcBef>
              <a:buNone/>
              <a:defRPr sz="28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1"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as </a:t>
            </a:r>
            <a:r>
              <a:rPr lang="en-US" sz="1800" i="1">
                <a:solidFill>
                  <a:prstClr val="white"/>
                </a:solidFill>
              </a:rPr>
              <a:t>February 2</a:t>
            </a:r>
            <a:r>
              <a:rPr kumimoji="0" lang="en-US" sz="1800" b="1" i="1"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2022</a:t>
            </a:r>
          </a:p>
        </p:txBody>
      </p:sp>
      <p:sp>
        <p:nvSpPr>
          <p:cNvPr id="3" name="TextBox 2">
            <a:extLst>
              <a:ext uri="{FF2B5EF4-FFF2-40B4-BE49-F238E27FC236}">
                <a16:creationId xmlns:a16="http://schemas.microsoft.com/office/drawing/2014/main" id="{BE4A0F2C-97D7-4800-BA0F-F89A77F027EA}"/>
              </a:ext>
            </a:extLst>
          </p:cNvPr>
          <p:cNvSpPr txBox="1"/>
          <p:nvPr/>
        </p:nvSpPr>
        <p:spPr>
          <a:xfrm>
            <a:off x="7161539" y="1143000"/>
            <a:ext cx="3581401" cy="4565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F00B0C62-1C21-4AA4-B9B3-FA6DBAD8B969}"/>
              </a:ext>
            </a:extLst>
          </p:cNvPr>
          <p:cNvPicPr>
            <a:picLocks noChangeAspect="1"/>
          </p:cNvPicPr>
          <p:nvPr/>
        </p:nvPicPr>
        <p:blipFill>
          <a:blip r:embed="rId3"/>
          <a:stretch>
            <a:fillRect/>
          </a:stretch>
        </p:blipFill>
        <p:spPr>
          <a:xfrm>
            <a:off x="13284" y="1129444"/>
            <a:ext cx="7073315" cy="5437310"/>
          </a:xfrm>
          <a:prstGeom prst="rect">
            <a:avLst/>
          </a:prstGeom>
        </p:spPr>
      </p:pic>
      <p:sp>
        <p:nvSpPr>
          <p:cNvPr id="4" name="TextBox 3">
            <a:extLst>
              <a:ext uri="{FF2B5EF4-FFF2-40B4-BE49-F238E27FC236}">
                <a16:creationId xmlns:a16="http://schemas.microsoft.com/office/drawing/2014/main" id="{A5025CCA-4AF7-4335-8A2A-CBC772FE26C5}"/>
              </a:ext>
            </a:extLst>
          </p:cNvPr>
          <p:cNvSpPr txBox="1"/>
          <p:nvPr/>
        </p:nvSpPr>
        <p:spPr>
          <a:xfrm>
            <a:off x="7161539" y="1082718"/>
            <a:ext cx="2928135" cy="5909310"/>
          </a:xfrm>
          <a:prstGeom prst="rect">
            <a:avLst/>
          </a:prstGeom>
          <a:noFill/>
        </p:spPr>
        <p:txBody>
          <a:bodyPr wrap="square" rtlCol="0">
            <a:spAutoFit/>
          </a:bodyPr>
          <a:lstStyle/>
          <a:p>
            <a:r>
              <a:rPr lang="en-US" sz="2000">
                <a:solidFill>
                  <a:schemeClr val="accent2">
                    <a:lumMod val="60000"/>
                    <a:lumOff val="40000"/>
                  </a:schemeClr>
                </a:solidFill>
              </a:rPr>
              <a:t>South Africa </a:t>
            </a:r>
            <a:r>
              <a:rPr lang="en-US" sz="2000">
                <a:solidFill>
                  <a:schemeClr val="bg1"/>
                </a:solidFill>
              </a:rPr>
              <a:t>3,605,222 </a:t>
            </a:r>
          </a:p>
          <a:p>
            <a:r>
              <a:rPr lang="en-US" sz="2000">
                <a:solidFill>
                  <a:schemeClr val="accent2">
                    <a:lumMod val="60000"/>
                    <a:lumOff val="40000"/>
                  </a:schemeClr>
                </a:solidFill>
              </a:rPr>
              <a:t>Kazakhstan </a:t>
            </a:r>
            <a:r>
              <a:rPr lang="en-US" sz="2000">
                <a:solidFill>
                  <a:schemeClr val="bg1"/>
                </a:solidFill>
              </a:rPr>
              <a:t>1,325,293 </a:t>
            </a:r>
          </a:p>
          <a:p>
            <a:r>
              <a:rPr lang="en-US" sz="2000">
                <a:solidFill>
                  <a:schemeClr val="accent2">
                    <a:lumMod val="60000"/>
                    <a:lumOff val="40000"/>
                  </a:schemeClr>
                </a:solidFill>
              </a:rPr>
              <a:t>Panama</a:t>
            </a:r>
            <a:r>
              <a:rPr lang="en-US" sz="2000"/>
              <a:t> </a:t>
            </a:r>
            <a:r>
              <a:rPr lang="en-US" sz="2000">
                <a:solidFill>
                  <a:schemeClr val="bg1"/>
                </a:solidFill>
              </a:rPr>
              <a:t>697,124 </a:t>
            </a:r>
            <a:endParaRPr lang="en-US" sz="2000">
              <a:solidFill>
                <a:schemeClr val="accent2">
                  <a:lumMod val="60000"/>
                  <a:lumOff val="40000"/>
                </a:schemeClr>
              </a:solidFill>
            </a:endParaRPr>
          </a:p>
          <a:p>
            <a:r>
              <a:rPr lang="en-US" sz="2000">
                <a:solidFill>
                  <a:schemeClr val="accent2">
                    <a:lumMod val="60000"/>
                    <a:lumOff val="40000"/>
                  </a:schemeClr>
                </a:solidFill>
              </a:rPr>
              <a:t>Guatemala</a:t>
            </a:r>
            <a:r>
              <a:rPr lang="en-US" sz="2000"/>
              <a:t> </a:t>
            </a:r>
            <a:r>
              <a:rPr lang="en-US" sz="2000">
                <a:solidFill>
                  <a:schemeClr val="bg1"/>
                </a:solidFill>
              </a:rPr>
              <a:t>689,609 </a:t>
            </a:r>
          </a:p>
          <a:p>
            <a:r>
              <a:rPr lang="en-US" sz="2000">
                <a:solidFill>
                  <a:schemeClr val="accent2">
                    <a:lumMod val="60000"/>
                    <a:lumOff val="40000"/>
                  </a:schemeClr>
                </a:solidFill>
              </a:rPr>
              <a:t>Myanmar </a:t>
            </a:r>
            <a:r>
              <a:rPr lang="en-US" sz="2000">
                <a:solidFill>
                  <a:schemeClr val="bg1"/>
                </a:solidFill>
              </a:rPr>
              <a:t>535,532 </a:t>
            </a:r>
          </a:p>
          <a:p>
            <a:r>
              <a:rPr lang="en-US" sz="2000">
                <a:solidFill>
                  <a:schemeClr val="accent2">
                    <a:lumMod val="60000"/>
                    <a:lumOff val="40000"/>
                  </a:schemeClr>
                </a:solidFill>
              </a:rPr>
              <a:t>Ethiopia</a:t>
            </a:r>
            <a:r>
              <a:rPr lang="en-US" sz="2000"/>
              <a:t> </a:t>
            </a:r>
            <a:r>
              <a:rPr lang="en-US" sz="2000">
                <a:solidFill>
                  <a:schemeClr val="bg1"/>
                </a:solidFill>
              </a:rPr>
              <a:t> 465,158 </a:t>
            </a:r>
          </a:p>
          <a:p>
            <a:r>
              <a:rPr lang="en-US" sz="2000">
                <a:solidFill>
                  <a:schemeClr val="accent2">
                    <a:lumMod val="60000"/>
                    <a:lumOff val="40000"/>
                  </a:schemeClr>
                </a:solidFill>
              </a:rPr>
              <a:t>Honduras </a:t>
            </a:r>
            <a:r>
              <a:rPr lang="en-US" sz="2000">
                <a:solidFill>
                  <a:schemeClr val="bg1"/>
                </a:solidFill>
              </a:rPr>
              <a:t>391,874 </a:t>
            </a:r>
          </a:p>
          <a:p>
            <a:r>
              <a:rPr lang="en-US" sz="2000">
                <a:solidFill>
                  <a:schemeClr val="accent2">
                    <a:lumMod val="60000"/>
                    <a:lumOff val="40000"/>
                  </a:schemeClr>
                </a:solidFill>
              </a:rPr>
              <a:t>Kenya </a:t>
            </a:r>
            <a:r>
              <a:rPr lang="en-US" sz="2000">
                <a:solidFill>
                  <a:schemeClr val="bg1"/>
                </a:solidFill>
              </a:rPr>
              <a:t>321,381 </a:t>
            </a:r>
          </a:p>
          <a:p>
            <a:r>
              <a:rPr lang="en-US" sz="2000">
                <a:solidFill>
                  <a:schemeClr val="accent2">
                    <a:lumMod val="60000"/>
                    <a:lumOff val="40000"/>
                  </a:schemeClr>
                </a:solidFill>
              </a:rPr>
              <a:t>Zambia</a:t>
            </a:r>
            <a:r>
              <a:rPr lang="en-US" sz="2000"/>
              <a:t> </a:t>
            </a:r>
            <a:r>
              <a:rPr lang="en-US" sz="2000">
                <a:solidFill>
                  <a:schemeClr val="bg1"/>
                </a:solidFill>
              </a:rPr>
              <a:t>305,047 </a:t>
            </a:r>
          </a:p>
          <a:p>
            <a:r>
              <a:rPr lang="en-US" sz="2000">
                <a:solidFill>
                  <a:schemeClr val="accent2">
                    <a:lumMod val="60000"/>
                    <a:lumOff val="40000"/>
                  </a:schemeClr>
                </a:solidFill>
              </a:rPr>
              <a:t>Nigeria </a:t>
            </a:r>
            <a:r>
              <a:rPr lang="en-US" sz="2000">
                <a:solidFill>
                  <a:schemeClr val="bg1"/>
                </a:solidFill>
              </a:rPr>
              <a:t>253,181 </a:t>
            </a:r>
          </a:p>
          <a:p>
            <a:r>
              <a:rPr lang="en-US" sz="2000">
                <a:solidFill>
                  <a:schemeClr val="accent2">
                    <a:lumMod val="60000"/>
                    <a:lumOff val="40000"/>
                  </a:schemeClr>
                </a:solidFill>
              </a:rPr>
              <a:t>Zimbabwe</a:t>
            </a:r>
            <a:r>
              <a:rPr lang="en-US" sz="2000"/>
              <a:t> </a:t>
            </a:r>
            <a:r>
              <a:rPr lang="en-US" sz="2000">
                <a:solidFill>
                  <a:schemeClr val="bg1"/>
                </a:solidFill>
              </a:rPr>
              <a:t>229,666 </a:t>
            </a:r>
          </a:p>
          <a:p>
            <a:r>
              <a:rPr lang="en-US" sz="2000">
                <a:solidFill>
                  <a:schemeClr val="accent2">
                    <a:lumMod val="60000"/>
                    <a:lumOff val="40000"/>
                  </a:schemeClr>
                </a:solidFill>
              </a:rPr>
              <a:t>Mozambique </a:t>
            </a:r>
            <a:r>
              <a:rPr lang="en-US" sz="2000">
                <a:solidFill>
                  <a:schemeClr val="bg1"/>
                </a:solidFill>
              </a:rPr>
              <a:t>223,827 </a:t>
            </a:r>
          </a:p>
          <a:p>
            <a:r>
              <a:rPr lang="en-US" sz="2000">
                <a:solidFill>
                  <a:schemeClr val="accent2">
                    <a:lumMod val="60000"/>
                    <a:lumOff val="40000"/>
                  </a:schemeClr>
                </a:solidFill>
              </a:rPr>
              <a:t>Kyrgyzstan </a:t>
            </a:r>
            <a:r>
              <a:rPr lang="en-US" sz="2000">
                <a:solidFill>
                  <a:schemeClr val="bg1"/>
                </a:solidFill>
              </a:rPr>
              <a:t>198,518 </a:t>
            </a:r>
          </a:p>
          <a:p>
            <a:r>
              <a:rPr lang="en-US" sz="2000">
                <a:solidFill>
                  <a:schemeClr val="accent2">
                    <a:lumMod val="60000"/>
                    <a:lumOff val="40000"/>
                  </a:schemeClr>
                </a:solidFill>
              </a:rPr>
              <a:t>Uganda </a:t>
            </a:r>
            <a:r>
              <a:rPr lang="en-US" sz="2000">
                <a:solidFill>
                  <a:schemeClr val="bg1"/>
                </a:solidFill>
              </a:rPr>
              <a:t>161,929 </a:t>
            </a:r>
          </a:p>
          <a:p>
            <a:r>
              <a:rPr lang="en-US" sz="2000">
                <a:solidFill>
                  <a:schemeClr val="accent2">
                    <a:lumMod val="60000"/>
                    <a:lumOff val="40000"/>
                  </a:schemeClr>
                </a:solidFill>
              </a:rPr>
              <a:t>Rwanda</a:t>
            </a:r>
            <a:r>
              <a:rPr lang="en-US" sz="2000"/>
              <a:t> </a:t>
            </a:r>
            <a:r>
              <a:rPr lang="en-US" sz="2000">
                <a:solidFill>
                  <a:schemeClr val="bg1"/>
                </a:solidFill>
              </a:rPr>
              <a:t>128,891 </a:t>
            </a:r>
          </a:p>
          <a:p>
            <a:r>
              <a:rPr lang="en-US" sz="2000">
                <a:solidFill>
                  <a:schemeClr val="accent2">
                    <a:lumMod val="60000"/>
                    <a:lumOff val="40000"/>
                  </a:schemeClr>
                </a:solidFill>
              </a:rPr>
              <a:t>Cameroon</a:t>
            </a:r>
            <a:r>
              <a:rPr lang="en-US" sz="2000"/>
              <a:t> </a:t>
            </a:r>
            <a:r>
              <a:rPr lang="en-US" sz="2000">
                <a:solidFill>
                  <a:schemeClr val="bg1"/>
                </a:solidFill>
              </a:rPr>
              <a:t>116,718 </a:t>
            </a:r>
          </a:p>
          <a:p>
            <a:r>
              <a:rPr lang="en-US" sz="2000">
                <a:solidFill>
                  <a:schemeClr val="accent2">
                    <a:lumMod val="60000"/>
                    <a:lumOff val="40000"/>
                  </a:schemeClr>
                </a:solidFill>
              </a:rPr>
              <a:t>Angola</a:t>
            </a:r>
            <a:r>
              <a:rPr lang="en-US" sz="2000"/>
              <a:t> </a:t>
            </a:r>
            <a:r>
              <a:rPr lang="en-US" sz="2000">
                <a:solidFill>
                  <a:schemeClr val="bg1"/>
                </a:solidFill>
              </a:rPr>
              <a:t> 98,076  </a:t>
            </a:r>
          </a:p>
          <a:p>
            <a:r>
              <a:rPr lang="en-US" sz="2000">
                <a:solidFill>
                  <a:schemeClr val="bg1"/>
                </a:solidFill>
              </a:rPr>
              <a:t> </a:t>
            </a:r>
          </a:p>
          <a:p>
            <a:endParaRPr lang="en-US"/>
          </a:p>
        </p:txBody>
      </p:sp>
      <p:sp>
        <p:nvSpPr>
          <p:cNvPr id="10" name="TextBox 9">
            <a:extLst>
              <a:ext uri="{FF2B5EF4-FFF2-40B4-BE49-F238E27FC236}">
                <a16:creationId xmlns:a16="http://schemas.microsoft.com/office/drawing/2014/main" id="{3BE90D3E-6EA0-417F-9B23-4256CC3731B9}"/>
              </a:ext>
            </a:extLst>
          </p:cNvPr>
          <p:cNvSpPr txBox="1"/>
          <p:nvPr/>
        </p:nvSpPr>
        <p:spPr>
          <a:xfrm>
            <a:off x="9893133" y="1107293"/>
            <a:ext cx="2870367" cy="3170099"/>
          </a:xfrm>
          <a:prstGeom prst="rect">
            <a:avLst/>
          </a:prstGeom>
          <a:noFill/>
        </p:spPr>
        <p:txBody>
          <a:bodyPr wrap="square">
            <a:spAutoFit/>
          </a:bodyPr>
          <a:lstStyle/>
          <a:p>
            <a:r>
              <a:rPr lang="en-US" sz="2000">
                <a:solidFill>
                  <a:schemeClr val="accent2">
                    <a:lumMod val="60000"/>
                    <a:lumOff val="40000"/>
                  </a:schemeClr>
                </a:solidFill>
              </a:rPr>
              <a:t>Malawi</a:t>
            </a:r>
            <a:r>
              <a:rPr lang="en-US" sz="2000"/>
              <a:t> </a:t>
            </a:r>
            <a:r>
              <a:rPr lang="en-US" sz="2000">
                <a:solidFill>
                  <a:schemeClr val="bg1"/>
                </a:solidFill>
              </a:rPr>
              <a:t>84,475</a:t>
            </a:r>
          </a:p>
          <a:p>
            <a:r>
              <a:rPr lang="en-US" sz="2000">
                <a:solidFill>
                  <a:schemeClr val="accent2">
                    <a:lumMod val="60000"/>
                    <a:lumOff val="40000"/>
                  </a:schemeClr>
                </a:solidFill>
              </a:rPr>
              <a:t>Côte d’Ivoire </a:t>
            </a:r>
            <a:r>
              <a:rPr lang="en-US" sz="2000">
                <a:solidFill>
                  <a:schemeClr val="bg1"/>
                </a:solidFill>
              </a:rPr>
              <a:t>80,718  </a:t>
            </a:r>
          </a:p>
          <a:p>
            <a:r>
              <a:rPr lang="en-US" sz="2000">
                <a:solidFill>
                  <a:schemeClr val="accent2">
                    <a:lumMod val="60000"/>
                    <a:lumOff val="40000"/>
                  </a:schemeClr>
                </a:solidFill>
              </a:rPr>
              <a:t>Eswatini</a:t>
            </a:r>
            <a:r>
              <a:rPr lang="en-US" sz="2000">
                <a:solidFill>
                  <a:schemeClr val="bg1"/>
                </a:solidFill>
              </a:rPr>
              <a:t> 68,367 </a:t>
            </a:r>
          </a:p>
          <a:p>
            <a:r>
              <a:rPr lang="en-US" sz="2000">
                <a:solidFill>
                  <a:schemeClr val="accent2">
                    <a:lumMod val="60000"/>
                    <a:lumOff val="40000"/>
                  </a:schemeClr>
                </a:solidFill>
              </a:rPr>
              <a:t>Tanzania</a:t>
            </a:r>
            <a:r>
              <a:rPr lang="en-US" sz="2000">
                <a:solidFill>
                  <a:schemeClr val="bg1"/>
                </a:solidFill>
              </a:rPr>
              <a:t>	 32,920</a:t>
            </a:r>
          </a:p>
          <a:p>
            <a:r>
              <a:rPr lang="en-US" sz="2000">
                <a:solidFill>
                  <a:schemeClr val="accent2">
                    <a:lumMod val="60000"/>
                    <a:lumOff val="40000"/>
                  </a:schemeClr>
                </a:solidFill>
              </a:rPr>
              <a:t>Burundi </a:t>
            </a:r>
            <a:r>
              <a:rPr lang="en-US" sz="2000">
                <a:solidFill>
                  <a:schemeClr val="bg1"/>
                </a:solidFill>
              </a:rPr>
              <a:t>37,432    </a:t>
            </a:r>
          </a:p>
          <a:p>
            <a:r>
              <a:rPr lang="en-US" sz="2000">
                <a:solidFill>
                  <a:schemeClr val="accent2">
                    <a:lumMod val="60000"/>
                    <a:lumOff val="40000"/>
                  </a:schemeClr>
                </a:solidFill>
              </a:rPr>
              <a:t>Lesotho </a:t>
            </a:r>
            <a:r>
              <a:rPr lang="en-US" sz="2000">
                <a:solidFill>
                  <a:schemeClr val="bg1"/>
                </a:solidFill>
              </a:rPr>
              <a:t>32,176 </a:t>
            </a:r>
          </a:p>
          <a:p>
            <a:r>
              <a:rPr lang="en-US" sz="2000">
                <a:solidFill>
                  <a:schemeClr val="accent2">
                    <a:lumMod val="60000"/>
                    <a:lumOff val="40000"/>
                  </a:schemeClr>
                </a:solidFill>
              </a:rPr>
              <a:t>Haiti</a:t>
            </a:r>
            <a:r>
              <a:rPr lang="en-US" sz="2000">
                <a:solidFill>
                  <a:schemeClr val="bg1"/>
                </a:solidFill>
              </a:rPr>
              <a:t>  29,217  </a:t>
            </a:r>
          </a:p>
          <a:p>
            <a:r>
              <a:rPr lang="en-US" sz="2000">
                <a:solidFill>
                  <a:schemeClr val="accent2">
                    <a:lumMod val="60000"/>
                    <a:lumOff val="40000"/>
                  </a:schemeClr>
                </a:solidFill>
              </a:rPr>
              <a:t>Tajikistan</a:t>
            </a:r>
            <a:r>
              <a:rPr lang="en-US" sz="2000">
                <a:solidFill>
                  <a:schemeClr val="bg1"/>
                </a:solidFill>
              </a:rPr>
              <a:t> 17,716 </a:t>
            </a:r>
          </a:p>
          <a:p>
            <a:r>
              <a:rPr lang="en-US" sz="2000">
                <a:solidFill>
                  <a:schemeClr val="accent2">
                    <a:lumMod val="60000"/>
                    <a:lumOff val="40000"/>
                  </a:schemeClr>
                </a:solidFill>
              </a:rPr>
              <a:t>South Sudan</a:t>
            </a:r>
            <a:r>
              <a:rPr lang="en-US" sz="2000">
                <a:solidFill>
                  <a:schemeClr val="bg1"/>
                </a:solidFill>
              </a:rPr>
              <a:t> 16,802 </a:t>
            </a:r>
          </a:p>
          <a:p>
            <a:r>
              <a:rPr lang="en-US" sz="2000">
                <a:solidFill>
                  <a:schemeClr val="accent2">
                    <a:lumMod val="60000"/>
                    <a:lumOff val="40000"/>
                  </a:schemeClr>
                </a:solidFill>
              </a:rPr>
              <a:t>Sierra Leone</a:t>
            </a:r>
            <a:r>
              <a:rPr lang="en-US" sz="2000">
                <a:solidFill>
                  <a:schemeClr val="bg1"/>
                </a:solidFill>
              </a:rPr>
              <a:t> 7,622 </a:t>
            </a:r>
          </a:p>
        </p:txBody>
      </p:sp>
    </p:spTree>
    <p:extLst>
      <p:ext uri="{BB962C8B-B14F-4D97-AF65-F5344CB8AC3E}">
        <p14:creationId xmlns:p14="http://schemas.microsoft.com/office/powerpoint/2010/main" val="1893314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8C2EE-7AF7-4D24-A8AE-CD7E82969D93}"/>
              </a:ext>
            </a:extLst>
          </p:cNvPr>
          <p:cNvSpPr>
            <a:spLocks noGrp="1"/>
          </p:cNvSpPr>
          <p:nvPr>
            <p:ph type="title"/>
          </p:nvPr>
        </p:nvSpPr>
        <p:spPr>
          <a:xfrm>
            <a:off x="1118513" y="328009"/>
            <a:ext cx="9954973" cy="570920"/>
          </a:xfrm>
        </p:spPr>
        <p:txBody>
          <a:bodyPr>
            <a:normAutofit fontScale="90000"/>
          </a:bodyPr>
          <a:lstStyle/>
          <a:p>
            <a:r>
              <a:rPr lang="en-US" sz="3200"/>
              <a:t>Cases by Region</a:t>
            </a:r>
          </a:p>
        </p:txBody>
      </p:sp>
      <p:sp>
        <p:nvSpPr>
          <p:cNvPr id="6" name="TextBox 5">
            <a:extLst>
              <a:ext uri="{FF2B5EF4-FFF2-40B4-BE49-F238E27FC236}">
                <a16:creationId xmlns:a16="http://schemas.microsoft.com/office/drawing/2014/main" id="{D04707EC-8E33-446E-A70D-3B0374C32F83}"/>
              </a:ext>
            </a:extLst>
          </p:cNvPr>
          <p:cNvSpPr txBox="1"/>
          <p:nvPr/>
        </p:nvSpPr>
        <p:spPr>
          <a:xfrm>
            <a:off x="1176337" y="6364509"/>
            <a:ext cx="1858575" cy="307777"/>
          </a:xfrm>
          <a:prstGeom prst="rect">
            <a:avLst/>
          </a:prstGeom>
          <a:noFill/>
        </p:spPr>
        <p:txBody>
          <a:bodyPr wrap="square">
            <a:spAutoFit/>
          </a:bodyPr>
          <a:lstStyle/>
          <a:p>
            <a:r>
              <a:rPr lang="en-US" sz="1400"/>
              <a:t>New York Times</a:t>
            </a:r>
          </a:p>
        </p:txBody>
      </p:sp>
      <p:pic>
        <p:nvPicPr>
          <p:cNvPr id="8" name="Picture 7">
            <a:extLst>
              <a:ext uri="{FF2B5EF4-FFF2-40B4-BE49-F238E27FC236}">
                <a16:creationId xmlns:a16="http://schemas.microsoft.com/office/drawing/2014/main" id="{0368B505-ACB6-8A44-AF9E-FFCE05B15568}"/>
              </a:ext>
            </a:extLst>
          </p:cNvPr>
          <p:cNvPicPr>
            <a:picLocks noChangeAspect="1"/>
          </p:cNvPicPr>
          <p:nvPr/>
        </p:nvPicPr>
        <p:blipFill>
          <a:blip r:embed="rId3"/>
          <a:stretch>
            <a:fillRect/>
          </a:stretch>
        </p:blipFill>
        <p:spPr>
          <a:xfrm>
            <a:off x="1118513" y="1068679"/>
            <a:ext cx="10325552" cy="4401679"/>
          </a:xfrm>
          <a:prstGeom prst="rect">
            <a:avLst/>
          </a:prstGeom>
        </p:spPr>
      </p:pic>
    </p:spTree>
    <p:extLst>
      <p:ext uri="{BB962C8B-B14F-4D97-AF65-F5344CB8AC3E}">
        <p14:creationId xmlns:p14="http://schemas.microsoft.com/office/powerpoint/2010/main" val="3991073796"/>
      </p:ext>
    </p:extLst>
  </p:cSld>
  <p:clrMapOvr>
    <a:masterClrMapping/>
  </p:clrMapOvr>
</p:sld>
</file>

<file path=ppt/theme/theme1.xml><?xml version="1.0" encoding="utf-8"?>
<a:theme xmlns:a="http://schemas.openxmlformats.org/drawingml/2006/main" name="1_Office Theme">
  <a:themeElements>
    <a:clrScheme name="ICAP Global Health Colors">
      <a:dk1>
        <a:srgbClr val="4B545B"/>
      </a:dk1>
      <a:lt1>
        <a:srgbClr val="FFFFFF"/>
      </a:lt1>
      <a:dk2>
        <a:srgbClr val="C9CFD4"/>
      </a:dk2>
      <a:lt2>
        <a:srgbClr val="737D84"/>
      </a:lt2>
      <a:accent1>
        <a:srgbClr val="B0DFDB"/>
      </a:accent1>
      <a:accent2>
        <a:srgbClr val="73B4E2"/>
      </a:accent2>
      <a:accent3>
        <a:srgbClr val="FDB913"/>
      </a:accent3>
      <a:accent4>
        <a:srgbClr val="80C342"/>
      </a:accent4>
      <a:accent5>
        <a:srgbClr val="00B8A5"/>
      </a:accent5>
      <a:accent6>
        <a:srgbClr val="F04E58"/>
      </a:accent6>
      <a:hlink>
        <a:srgbClr val="022169"/>
      </a:hlink>
      <a:folHlink>
        <a:srgbClr val="1D4F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CAP PPT Deck_WIDESCREEN_Updated 12-21.pptx" id="{FFD8257D-44AD-431E-A7C4-1D21716183A9}" vid="{19CAF350-35D1-46B7-A37A-1F962A5A7A59}"/>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725E31B-2496-4D51-AF6C-B415F436F97E}" vid="{8B1CB3DA-999D-451E-9482-C697A06658EC}"/>
    </a:ext>
  </a:extLst>
</a:theme>
</file>

<file path=ppt/theme/theme4.xml><?xml version="1.0" encoding="utf-8"?>
<a:theme xmlns:a="http://schemas.openxmlformats.org/drawingml/2006/main" name="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9f2da93fcc74e869d070fd34a0597c4 xmlns="c629780e-db83-45bc-a257-7c8c4fd6b9cb">
      <Terms xmlns="http://schemas.microsoft.com/office/infopath/2007/PartnerControls"/>
    </i9f2da93fcc74e869d070fd34a0597c4>
    <FavoriteUsers xmlns="c629780e-db83-45bc-a257-7c8c4fd6b9cb" xsi:nil="true"/>
    <cc92bdb0fa944447acf309642a11bf0d xmlns="c629780e-db83-45bc-a257-7c8c4fd6b9cb">
      <Terms xmlns="http://schemas.microsoft.com/office/infopath/2007/PartnerControls"/>
    </cc92bdb0fa944447acf309642a11bf0d>
    <KeyEntities xmlns="c629780e-db83-45bc-a257-7c8c4fd6b9cb" xsi:nil="true"/>
    <TaxCatchAll xmlns="c629780e-db83-45bc-a257-7c8c4fd6b9c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NGOOnlineDocument" ma:contentTypeID="0x01010033CF86A3E53F48B7ADBBC140A8AF8FA70058D8EF7C355DAD47AA179CB555CCB98A" ma:contentTypeVersion="15" ma:contentTypeDescription="NGO Document content type" ma:contentTypeScope="" ma:versionID="5b006fd5902f667618013f2490a2f739">
  <xsd:schema xmlns:xsd="http://www.w3.org/2001/XMLSchema" xmlns:xs="http://www.w3.org/2001/XMLSchema" xmlns:p="http://schemas.microsoft.com/office/2006/metadata/properties" xmlns:ns2="c629780e-db83-45bc-a257-7c8c4fd6b9cb" xmlns:ns3="25aaf331-8f31-426f-9963-0cfea8c3f52d" xmlns:ns4="f07fa239-8a8b-43b1-a711-120682818fa8" targetNamespace="http://schemas.microsoft.com/office/2006/metadata/properties" ma:root="true" ma:fieldsID="1f79e9c2e99f3726cd8a418e56e716f3" ns2:_="" ns3:_="" ns4:_="">
    <xsd:import namespace="c629780e-db83-45bc-a257-7c8c4fd6b9cb"/>
    <xsd:import namespace="25aaf331-8f31-426f-9963-0cfea8c3f52d"/>
    <xsd:import namespace="f07fa239-8a8b-43b1-a711-120682818fa8"/>
    <xsd:element name="properties">
      <xsd:complexType>
        <xsd:sequence>
          <xsd:element name="documentManagement">
            <xsd:complexType>
              <xsd:all>
                <xsd:element ref="ns2:FavoriteUsers" minOccurs="0"/>
                <xsd:element ref="ns2:KeyEntities" minOccurs="0"/>
                <xsd:element ref="ns2:i9f2da93fcc74e869d070fd34a0597c4" minOccurs="0"/>
                <xsd:element ref="ns2:TaxCatchAll" minOccurs="0"/>
                <xsd:element ref="ns2:TaxCatchAllLabel" minOccurs="0"/>
                <xsd:element ref="ns2:cc92bdb0fa944447acf309642a11bf0d" minOccurs="0"/>
                <xsd:element ref="ns3:MediaServiceMetadata" minOccurs="0"/>
                <xsd:element ref="ns3:MediaServiceFastMetadata" minOccurs="0"/>
                <xsd:element ref="ns4:SharedWithUsers" minOccurs="0"/>
                <xsd:element ref="ns4:SharedWithDetails" minOccurs="0"/>
                <xsd:element ref="ns3:MediaServiceDateTaken" minOccurs="0"/>
                <xsd:element ref="ns3:MediaServiceAutoTags"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9780e-db83-45bc-a257-7c8c4fd6b9cb" elementFormDefault="qualified">
    <xsd:import namespace="http://schemas.microsoft.com/office/2006/documentManagement/types"/>
    <xsd:import namespace="http://schemas.microsoft.com/office/infopath/2007/PartnerControls"/>
    <xsd:element name="FavoriteUsers" ma:index="8" nillable="true" ma:displayName="F" ma:description="Store all users who mark this document as favorite" ma:hidden="true" ma:internalName="FavoriteUsers">
      <xsd:simpleType>
        <xsd:restriction base="dms:Text"/>
      </xsd:simpleType>
    </xsd:element>
    <xsd:element name="KeyEntities" ma:index="9" nillable="true" ma:displayName="K" ma:description="Store all entities which this document as a key" ma:hidden="true" ma:internalName="KeyEntities">
      <xsd:simpleType>
        <xsd:restriction base="dms:Text"/>
      </xsd:simpleType>
    </xsd:element>
    <xsd:element name="i9f2da93fcc74e869d070fd34a0597c4" ma:index="10" nillable="true" ma:taxonomy="true" ma:internalName="i9f2da93fcc74e869d070fd34a0597c4" ma:taxonomyFieldName="NGOOnlineDocumentType" ma:displayName="Document types" ma:fieldId="{29f2da93-fcc7-4e86-9d07-0fd34a0597c4}" ma:taxonomyMulti="true" ma:sspId="e492bf4d-7d24-4a02-9dd7-4d67ddc3dcfb" ma:termSetId="ab881ecd-e3fb-4592-9594-ea70170c21a9"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a205db0c-b838-4c53-becf-285510dc543a}" ma:internalName="TaxCatchAll" ma:showField="CatchAllData"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a205db0c-b838-4c53-becf-285510dc543a}" ma:internalName="TaxCatchAllLabel" ma:readOnly="true" ma:showField="CatchAllDataLabel"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cc92bdb0fa944447acf309642a11bf0d" ma:index="14" nillable="true" ma:taxonomy="true" ma:internalName="cc92bdb0fa944447acf309642a11bf0d" ma:taxonomyFieldName="NGOOnlineKeywords" ma:displayName="Keywords" ma:fieldId="{cc92bdb0-fa94-4447-acf3-09642a11bf0d}" ma:taxonomyMulti="true" ma:sspId="e492bf4d-7d24-4a02-9dd7-4d67ddc3dcfb" ma:termSetId="7c9b2214-6d63-47c8-ad9c-de84cf58bf6c"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5aaf331-8f31-426f-9963-0cfea8c3f52d"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20" nillable="true" ma:displayName="MediaServiceDateTaken" ma:hidden="true" ma:internalName="MediaServiceDateTaken" ma:readOnly="true">
      <xsd:simpleType>
        <xsd:restriction base="dms:Text"/>
      </xsd:simpleType>
    </xsd:element>
    <xsd:element name="MediaServiceAutoTags" ma:index="21" nillable="true" ma:displayName="Tags" ma:internalName="MediaServiceAutoTags"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07fa239-8a8b-43b1-a711-120682818fa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0978B8-74BD-4ABE-8747-4338AF74F122}">
  <ds:schemaRefs>
    <ds:schemaRef ds:uri="086a5e0f-91c8-4e88-96f4-d012b1c18e47"/>
    <ds:schemaRef ds:uri="c629780e-db83-45bc-a257-7c8c4fd6b9c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19E20CC-1A8A-4F4B-97A5-5918B9EC0033}">
  <ds:schemaRefs>
    <ds:schemaRef ds:uri="25aaf331-8f31-426f-9963-0cfea8c3f52d"/>
    <ds:schemaRef ds:uri="c629780e-db83-45bc-a257-7c8c4fd6b9cb"/>
    <ds:schemaRef ds:uri="f07fa239-8a8b-43b1-a711-120682818f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404C719-C8BD-4BD3-B99B-ACAE57CC69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ICAP PPT Deck_WIDESCREEN</Template>
  <TotalTime>96</TotalTime>
  <Words>6107</Words>
  <Application>Microsoft Office PowerPoint</Application>
  <PresentationFormat>Widescreen</PresentationFormat>
  <Paragraphs>556</Paragraphs>
  <Slides>74</Slides>
  <Notes>62</Notes>
  <HiddenSlides>0</HiddenSlides>
  <MMClips>8</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74</vt:i4>
      </vt:variant>
    </vt:vector>
  </HeadingPairs>
  <TitlesOfParts>
    <vt:vector size="86" baseType="lpstr">
      <vt:lpstr>Arial</vt:lpstr>
      <vt:lpstr>Calibri</vt:lpstr>
      <vt:lpstr>Calibri Light</vt:lpstr>
      <vt:lpstr>Century Gothic</vt:lpstr>
      <vt:lpstr>Gill Sans MT</vt:lpstr>
      <vt:lpstr>Gill Sans Nova</vt:lpstr>
      <vt:lpstr>Helvetica Neue</vt:lpstr>
      <vt:lpstr>Wingdings</vt:lpstr>
      <vt:lpstr>1_Office Theme</vt:lpstr>
      <vt:lpstr>Custom Design</vt:lpstr>
      <vt:lpstr>Office Theme</vt:lpstr>
      <vt:lpstr>2017_HTAA_Diabetes</vt:lpstr>
      <vt:lpstr>Module One:  COVID-19 Clinical Care: Confirm </vt:lpstr>
      <vt:lpstr>Module 1 Outline</vt:lpstr>
      <vt:lpstr>By the end of this module,  the learner should be able to: </vt:lpstr>
      <vt:lpstr>Pre-test Questions</vt:lpstr>
      <vt:lpstr>Coronaviruses</vt:lpstr>
      <vt:lpstr>Module 1 Outline</vt:lpstr>
      <vt:lpstr>COVID-19 Global Snapshot</vt:lpstr>
      <vt:lpstr>Confirmed COVID-19 Cases in ICAP-Supported Countries</vt:lpstr>
      <vt:lpstr>Cases by Region</vt:lpstr>
      <vt:lpstr>Case Trends in Southern Africa</vt:lpstr>
      <vt:lpstr>[Country Specific] Local Epidemiology</vt:lpstr>
      <vt:lpstr>PowerPoint Presentation</vt:lpstr>
      <vt:lpstr>Variant - a virus that has one or more  mutations (differing from  the “parent” virus) </vt:lpstr>
      <vt:lpstr>Variant of Concern (VOC)</vt:lpstr>
      <vt:lpstr>Major SARS-Cov-2 Variants</vt:lpstr>
      <vt:lpstr>Evolution of Omicron Subvariants</vt:lpstr>
      <vt:lpstr>Variant Proportions in the US </vt:lpstr>
      <vt:lpstr>BA.4/BA.5 Hospitalization Trends</vt:lpstr>
      <vt:lpstr>   </vt:lpstr>
      <vt:lpstr>Vaccination Status of Cases and Hospitalizations (NYC)</vt:lpstr>
      <vt:lpstr>PowerPoint Presentation</vt:lpstr>
      <vt:lpstr>SARS-CoV-2 Transmission</vt:lpstr>
      <vt:lpstr>Environmental Determinants of SARS-Co-2 Transmission</vt:lpstr>
      <vt:lpstr>Module 1 Outline</vt:lpstr>
      <vt:lpstr> Common Signs and Symptoms</vt:lpstr>
      <vt:lpstr>COVID-19 Spectrum of Disease</vt:lpstr>
      <vt:lpstr>Discussion</vt:lpstr>
      <vt:lpstr>Recognizing COVID-19</vt:lpstr>
      <vt:lpstr>Case 1:  45 year-old nurse</vt:lpstr>
      <vt:lpstr>WHO Definition of a Suspected Case of SARS-CoV-2 Infection</vt:lpstr>
      <vt:lpstr>WHO Definition of a Probable Case of SARS-CoV-2 Infection</vt:lpstr>
      <vt:lpstr>WHO Definitions of a Confirmed Case of SARS-CoV-2 Infection</vt:lpstr>
      <vt:lpstr>Back to Case 1:  45 year-old nurse</vt:lpstr>
      <vt:lpstr>Module 1 Outline</vt:lpstr>
      <vt:lpstr>Testing may be considered for clinical evaluation of symptomatic patients, contract tracing, or disease surveillance </vt:lpstr>
      <vt:lpstr>Surveillance* versus Diagnostic Testing</vt:lpstr>
      <vt:lpstr>WHO Clinical Care Pathway     updated April 2022</vt:lpstr>
      <vt:lpstr>COVID-19 Clinical Care Pathway</vt:lpstr>
      <vt:lpstr>PowerPoint Presentation</vt:lpstr>
      <vt:lpstr>SARS-Cov-2 Testing Guidelines</vt:lpstr>
      <vt:lpstr>Back to Case 1:  45 year-old nurse</vt:lpstr>
      <vt:lpstr>Case 1  45 year-old nurse:  Additional Considerations</vt:lpstr>
      <vt:lpstr>Patient 2:  a worker from the central market</vt:lpstr>
      <vt:lpstr>Patient 3:  a 72 year-old with respiratory distress and hypoxemia</vt:lpstr>
      <vt:lpstr>Additional Case Studies</vt:lpstr>
      <vt:lpstr>Confirming Infection</vt:lpstr>
      <vt:lpstr>Molecular tests versus Antigen tests</vt:lpstr>
      <vt:lpstr>Steps to Complete Testing</vt:lpstr>
      <vt:lpstr>Step 1) Don appropriate PPE</vt:lpstr>
      <vt:lpstr>Step 1) Don appropriate PPE</vt:lpstr>
      <vt:lpstr>Step 2) Confirm test specifics and  gather supplies</vt:lpstr>
      <vt:lpstr>Step 3) Completing a Nasopharyngeal Swab</vt:lpstr>
      <vt:lpstr>Step 3) Completing a Nasopharyngeal Swab</vt:lpstr>
      <vt:lpstr>Step 3) Completing an Oropharyngeal Swab</vt:lpstr>
      <vt:lpstr>Step 3) Completing an Anterior Nasal Swab</vt:lpstr>
      <vt:lpstr>Step 4) Inserted the Swab into Tube with Viral Transport Media</vt:lpstr>
      <vt:lpstr>Step 4) Inserted the Swab into Tube with Viral Transport Media</vt:lpstr>
      <vt:lpstr>Step 5) Label Samples and Complete Data Collection Form</vt:lpstr>
      <vt:lpstr>Step 5) Label Samples and Complete Data Collection Form</vt:lpstr>
      <vt:lpstr>Step 6) Package sample for Transport</vt:lpstr>
      <vt:lpstr>Step 7) Disinfect Testing Area</vt:lpstr>
      <vt:lpstr>Step 8) Doff PPE including Hand Washing or Sanitizing</vt:lpstr>
      <vt:lpstr>Step 8) Doff PPE including Hand Washing or Sanitizing</vt:lpstr>
      <vt:lpstr>Nasopharyngeal Test Video</vt:lpstr>
      <vt:lpstr>Role Play</vt:lpstr>
      <vt:lpstr>Post-test Questions</vt:lpstr>
      <vt:lpstr>Reflection Questions</vt:lpstr>
      <vt:lpstr>Q&amp;A / Discussion</vt:lpstr>
      <vt:lpstr>Videos In Portuguese, French, and Russian follow</vt:lpstr>
      <vt:lpstr>Nasopharyngeal Test Video | Portuguese</vt:lpstr>
      <vt:lpstr>Nasopharyngeal Test Video | Portuguese</vt:lpstr>
      <vt:lpstr>Nasopharyngeal Test Video | Portuguese</vt:lpstr>
      <vt:lpstr>Nasopharyngeal Test Video | French</vt:lpstr>
      <vt:lpstr>Nasopharyngeal Swab (Russian)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ICAP Global Town Hall on COVID-19</dc:title>
  <dc:creator>Joseph Stegemerten</dc:creator>
  <cp:lastModifiedBy>Ware, Marissa</cp:lastModifiedBy>
  <cp:revision>3</cp:revision>
  <dcterms:created xsi:type="dcterms:W3CDTF">2021-01-21T13:47:42Z</dcterms:created>
  <dcterms:modified xsi:type="dcterms:W3CDTF">2022-08-23T19:36:35Z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0x01010033CF86A3E53F48B7ADBBC140A8AF8FA70058D8EF7C355DAD47AA179CB555CCB98A</vt:lpwstr>
  </property>
  <property fmtid="{D5CDD505-2E9C-101B-9397-08002B2CF9AE}" pid="3" name="NGOOnlineKeywords">
    <vt:lpwstr/>
  </property>
  <property fmtid="{D5CDD505-2E9C-101B-9397-08002B2CF9AE}" pid="4" name="NGOOnlineDocumentType">
    <vt:lpwstr/>
  </property>
</Properties>
</file>