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handoutMasterIdLst>
    <p:handoutMasterId r:id="rId55"/>
  </p:handoutMasterIdLst>
  <p:sldIdLst>
    <p:sldId id="256" r:id="rId2"/>
    <p:sldId id="257" r:id="rId3"/>
    <p:sldId id="258" r:id="rId4"/>
    <p:sldId id="259" r:id="rId5"/>
    <p:sldId id="317" r:id="rId6"/>
    <p:sldId id="318" r:id="rId7"/>
    <p:sldId id="384" r:id="rId8"/>
    <p:sldId id="385" r:id="rId9"/>
    <p:sldId id="319" r:id="rId10"/>
    <p:sldId id="344" r:id="rId11"/>
    <p:sldId id="388" r:id="rId12"/>
    <p:sldId id="346" r:id="rId13"/>
    <p:sldId id="320" r:id="rId14"/>
    <p:sldId id="392" r:id="rId15"/>
    <p:sldId id="428" r:id="rId16"/>
    <p:sldId id="393" r:id="rId17"/>
    <p:sldId id="394" r:id="rId18"/>
    <p:sldId id="395" r:id="rId19"/>
    <p:sldId id="396" r:id="rId20"/>
    <p:sldId id="347" r:id="rId21"/>
    <p:sldId id="400" r:id="rId22"/>
    <p:sldId id="348" r:id="rId23"/>
    <p:sldId id="401" r:id="rId24"/>
    <p:sldId id="402" r:id="rId25"/>
    <p:sldId id="349" r:id="rId26"/>
    <p:sldId id="403" r:id="rId27"/>
    <p:sldId id="429" r:id="rId28"/>
    <p:sldId id="407" r:id="rId29"/>
    <p:sldId id="432" r:id="rId30"/>
    <p:sldId id="409" r:id="rId31"/>
    <p:sldId id="433" r:id="rId32"/>
    <p:sldId id="404" r:id="rId33"/>
    <p:sldId id="410" r:id="rId34"/>
    <p:sldId id="412" r:id="rId35"/>
    <p:sldId id="350" r:id="rId36"/>
    <p:sldId id="413" r:id="rId37"/>
    <p:sldId id="262" r:id="rId38"/>
    <p:sldId id="263" r:id="rId39"/>
    <p:sldId id="414" r:id="rId40"/>
    <p:sldId id="415" r:id="rId41"/>
    <p:sldId id="416" r:id="rId42"/>
    <p:sldId id="435" r:id="rId43"/>
    <p:sldId id="352" r:id="rId44"/>
    <p:sldId id="353" r:id="rId45"/>
    <p:sldId id="425" r:id="rId46"/>
    <p:sldId id="436" r:id="rId47"/>
    <p:sldId id="426" r:id="rId48"/>
    <p:sldId id="427" r:id="rId49"/>
    <p:sldId id="437" r:id="rId50"/>
    <p:sldId id="430" r:id="rId51"/>
    <p:sldId id="339" r:id="rId52"/>
    <p:sldId id="381" r:id="rId5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a Colton" initials="TC" lastIdx="19" clrIdx="0"/>
  <p:cmAuthor id="1" name="Anne Schoeneborn" initials="AS" lastIdx="2" clrIdx="1"/>
  <p:cmAuthor id="2" name="Columbia University" initials="CU"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5"/>
    <a:srgbClr val="F0ECD7"/>
    <a:srgbClr val="FFF0C6"/>
    <a:srgbClr val="F3D187"/>
    <a:srgbClr val="1731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napToObjects="1">
      <p:cViewPr>
        <p:scale>
          <a:sx n="66" d="100"/>
          <a:sy n="66" d="100"/>
        </p:scale>
        <p:origin x="-2384" y="-19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9" d="100"/>
          <a:sy n="49" d="100"/>
        </p:scale>
        <p:origin x="-142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60" Type="http://schemas.openxmlformats.org/officeDocument/2006/relationships/theme" Target="theme/theme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presProps" Target="presProps.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commentAuthors" Target="commentAuthors.xml"/><Relationship Id="rId59" Type="http://schemas.openxmlformats.org/officeDocument/2006/relationships/viewProps" Target="viewProp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handoutMaster" Target="handoutMasters/handoutMaster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printerSettings" Target="printerSettings/printerSettings1.bin"/><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notesMaster" Target="notesMasters/notesMaster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tableStyles" Target="tableStyle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Footer Placeholder 3"/>
          <p:cNvSpPr>
            <a:spLocks noGrp="1"/>
          </p:cNvSpPr>
          <p:nvPr>
            <p:ph type="ftr" sz="quarter" idx="2"/>
          </p:nvPr>
        </p:nvSpPr>
        <p:spPr>
          <a:xfrm>
            <a:off x="469173" y="8827784"/>
            <a:ext cx="3169920" cy="480060"/>
          </a:xfrm>
          <a:prstGeom prst="rect">
            <a:avLst/>
          </a:prstGeom>
        </p:spPr>
        <p:txBody>
          <a:bodyPr vert="horz" lIns="96661" tIns="48331" rIns="96661" bIns="48331" rtlCol="0" anchor="b"/>
          <a:lstStyle>
            <a:lvl1pPr algn="l">
              <a:defRPr sz="1300"/>
            </a:lvl1pPr>
          </a:lstStyle>
          <a:p>
            <a:r>
              <a:rPr lang="en-US" dirty="0" smtClean="0">
                <a:solidFill>
                  <a:schemeClr val="bg1">
                    <a:lumMod val="50000"/>
                  </a:schemeClr>
                </a:solidFill>
              </a:rPr>
              <a:t>MODULE 9</a:t>
            </a:r>
            <a:endParaRPr lang="en-US" dirty="0">
              <a:solidFill>
                <a:schemeClr val="bg1">
                  <a:lumMod val="50000"/>
                </a:schemeClr>
              </a:solidFill>
            </a:endParaRPr>
          </a:p>
        </p:txBody>
      </p:sp>
      <p:sp>
        <p:nvSpPr>
          <p:cNvPr id="5" name="Slide Number Placeholder 4"/>
          <p:cNvSpPr>
            <a:spLocks noGrp="1"/>
          </p:cNvSpPr>
          <p:nvPr>
            <p:ph type="sldNum" sz="quarter" idx="3"/>
          </p:nvPr>
        </p:nvSpPr>
        <p:spPr>
          <a:xfrm>
            <a:off x="3723801" y="8827784"/>
            <a:ext cx="3169920" cy="480060"/>
          </a:xfrm>
          <a:prstGeom prst="rect">
            <a:avLst/>
          </a:prstGeom>
        </p:spPr>
        <p:txBody>
          <a:bodyPr vert="horz" lIns="96661" tIns="48331" rIns="96661" bIns="48331" rtlCol="0" anchor="b"/>
          <a:lstStyle>
            <a:lvl1pPr algn="r">
              <a:defRPr sz="1300"/>
            </a:lvl1pPr>
          </a:lstStyle>
          <a:p>
            <a:fld id="{24E60279-1619-1847-90A4-55FA37DD5B8D}" type="slidenum">
              <a:rPr lang="en-US" smtClean="0">
                <a:solidFill>
                  <a:schemeClr val="bg1">
                    <a:lumMod val="50000"/>
                  </a:schemeClr>
                </a:solidFill>
              </a:rPr>
              <a:pPr/>
              <a:t>‹#›</a:t>
            </a:fld>
            <a:endParaRPr lang="en-US" dirty="0">
              <a:solidFill>
                <a:schemeClr val="bg1">
                  <a:lumMod val="50000"/>
                </a:schemeClr>
              </a:solidFill>
            </a:endParaRPr>
          </a:p>
        </p:txBody>
      </p:sp>
    </p:spTree>
    <p:extLst>
      <p:ext uri="{BB962C8B-B14F-4D97-AF65-F5344CB8AC3E}">
        <p14:creationId xmlns:p14="http://schemas.microsoft.com/office/powerpoint/2010/main" val="2725844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47480DA-0D6E-544D-B29C-5878B647F922}" type="datetimeFigureOut">
              <a:rPr lang="en-US" smtClean="0"/>
              <a:pPr/>
              <a:t>4/11/13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C98D357-B4CF-E842-97D3-EDEF58CAFECD}" type="slidenum">
              <a:rPr lang="en-US" smtClean="0"/>
              <a:pPr/>
              <a:t>‹#›</a:t>
            </a:fld>
            <a:endParaRPr lang="en-US"/>
          </a:p>
        </p:txBody>
      </p:sp>
    </p:spTree>
    <p:extLst>
      <p:ext uri="{BB962C8B-B14F-4D97-AF65-F5344CB8AC3E}">
        <p14:creationId xmlns:p14="http://schemas.microsoft.com/office/powerpoint/2010/main" val="38444903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Oval 9"/>
          <p:cNvSpPr/>
          <p:nvPr/>
        </p:nvSpPr>
        <p:spPr bwMode="auto">
          <a:xfrm>
            <a:off x="3048000" y="2590800"/>
            <a:ext cx="5943600" cy="35814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2" name="Title 1"/>
          <p:cNvSpPr>
            <a:spLocks noGrp="1"/>
          </p:cNvSpPr>
          <p:nvPr>
            <p:ph type="ctrTitle"/>
          </p:nvPr>
        </p:nvSpPr>
        <p:spPr>
          <a:xfrm>
            <a:off x="685800" y="348213"/>
            <a:ext cx="8077200" cy="829566"/>
          </a:xfrm>
        </p:spPr>
        <p:txBody>
          <a:bodyPr/>
          <a:lstStyle>
            <a:lvl1pPr>
              <a:defRPr sz="4000">
                <a:solidFill>
                  <a:schemeClr val="bg1"/>
                </a:solidFill>
                <a:effectLst>
                  <a:outerShdw blurRad="50800" dist="38100" dir="2700000">
                    <a:srgbClr val="000000">
                      <a:alpha val="43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714500"/>
            <a:ext cx="4191000" cy="1752600"/>
          </a:xfrm>
        </p:spPr>
        <p:txBody>
          <a:bodyPr/>
          <a:lstStyle>
            <a:lvl1pPr marL="0" indent="0" algn="l">
              <a:buNone/>
              <a:defRPr sz="3000" b="1" cap="none">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23682BA5-CAB0-E24D-9894-67F05E128D93}" type="datetime1">
              <a:rPr lang="en-US" smtClean="0"/>
              <a:pPr/>
              <a:t>4/11/13</a:t>
            </a:fld>
            <a:endParaRPr lang="en-US"/>
          </a:p>
        </p:txBody>
      </p:sp>
      <p:sp>
        <p:nvSpPr>
          <p:cNvPr id="7" name="Footer Placeholder 4"/>
          <p:cNvSpPr>
            <a:spLocks noGrp="1"/>
          </p:cNvSpPr>
          <p:nvPr>
            <p:ph type="ftr" sz="quarter" idx="11"/>
          </p:nvPr>
        </p:nvSpPr>
        <p:spPr>
          <a:xfrm>
            <a:off x="685800" y="6423025"/>
            <a:ext cx="5638800" cy="365125"/>
          </a:xfrm>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pic>
        <p:nvPicPr>
          <p:cNvPr id="4" name="Picture 3" descr="ICAP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1" y="5681516"/>
            <a:ext cx="1495854" cy="672767"/>
          </a:xfrm>
          <a:prstGeom prst="rect">
            <a:avLst/>
          </a:prstGeom>
        </p:spPr>
      </p:pic>
      <p:pic>
        <p:nvPicPr>
          <p:cNvPr id="11" name="Picture 10"/>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4247" y="3080657"/>
            <a:ext cx="3831182" cy="2420258"/>
          </a:xfrm>
          <a:prstGeom prst="rect">
            <a:avLst/>
          </a:prstGeom>
          <a:noFill/>
          <a:ln>
            <a:noFill/>
          </a:ln>
        </p:spPr>
      </p:pic>
    </p:spTree>
    <p:extLst>
      <p:ext uri="{BB962C8B-B14F-4D97-AF65-F5344CB8AC3E}">
        <p14:creationId xmlns:p14="http://schemas.microsoft.com/office/powerpoint/2010/main" val="129228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AA12F1-6BBC-D848-A17D-064E7AAF3369}"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90514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2838" y="1447800"/>
            <a:ext cx="1897062" cy="4449763"/>
          </a:xfrm>
        </p:spPr>
        <p:txBody>
          <a:bodyPr vert="eaVert"/>
          <a:lstStyle>
            <a:lvl1pPr>
              <a:defRPr>
                <a:solidFill>
                  <a:srgbClr val="17315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8475" y="1524000"/>
            <a:ext cx="5541963"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A88EB43-626D-DC48-B435-0A852420A7C8}"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32207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370205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7850" y="1752600"/>
            <a:ext cx="370205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7850" y="3900488"/>
            <a:ext cx="370205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E031DA90-52D0-924F-9730-794374B30BA1}" type="datetime1">
              <a:rPr lang="en-US" smtClean="0"/>
              <a:pPr/>
              <a:t>4/11/13</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66316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731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94500" y="6423025"/>
            <a:ext cx="749300" cy="365125"/>
          </a:xfrm>
        </p:spPr>
        <p:txBody>
          <a:bodyPr/>
          <a:lstStyle>
            <a:lvl1pPr>
              <a:defRPr/>
            </a:lvl1pPr>
          </a:lstStyle>
          <a:p>
            <a:fld id="{AD13F9AB-CBF7-6641-8975-7DE6EFCEE75E}" type="datetime1">
              <a:rPr lang="en-US" smtClean="0"/>
              <a:pPr/>
              <a:t>4/11/13</a:t>
            </a:fld>
            <a:endParaRPr lang="en-US"/>
          </a:p>
        </p:txBody>
      </p:sp>
      <p:sp>
        <p:nvSpPr>
          <p:cNvPr id="5" name="Footer Placeholder 4"/>
          <p:cNvSpPr>
            <a:spLocks noGrp="1"/>
          </p:cNvSpPr>
          <p:nvPr>
            <p:ph type="ftr" sz="quarter" idx="11"/>
          </p:nvPr>
        </p:nvSpPr>
        <p:spPr>
          <a:xfrm>
            <a:off x="1752600" y="6423025"/>
            <a:ext cx="4572000" cy="365125"/>
          </a:xfrm>
        </p:spPr>
        <p:txBody>
          <a:bodyPr/>
          <a:lstStyle>
            <a:lvl1pPr>
              <a:defRPr/>
            </a:lvl1pPr>
          </a:lstStyle>
          <a:p>
            <a:endParaRPr lang="en-US"/>
          </a:p>
        </p:txBody>
      </p:sp>
      <p:sp>
        <p:nvSpPr>
          <p:cNvPr id="6" name="Slide Number Placeholder 5"/>
          <p:cNvSpPr>
            <a:spLocks noGrp="1"/>
          </p:cNvSpPr>
          <p:nvPr>
            <p:ph type="sldNum" sz="quarter" idx="12"/>
          </p:nvPr>
        </p:nvSpPr>
        <p:spPr>
          <a:xfrm>
            <a:off x="8305800" y="6423025"/>
            <a:ext cx="554038" cy="365125"/>
          </a:xfrm>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45398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a:cs typeface="Garamond"/>
              </a:defRPr>
            </a:lvl1pPr>
          </a:lstStyle>
          <a:p>
            <a:fld id="{E9E67647-F53A-4A46-AB1B-840AF027DBFC}" type="datetime1">
              <a:rPr lang="en-US" smtClean="0"/>
              <a:pPr/>
              <a:t>4/11/13</a:t>
            </a:fld>
            <a:endParaRPr lang="en-US"/>
          </a:p>
        </p:txBody>
      </p:sp>
      <p:sp>
        <p:nvSpPr>
          <p:cNvPr id="5" name="Footer Placeholder 4"/>
          <p:cNvSpPr>
            <a:spLocks noGrp="1"/>
          </p:cNvSpPr>
          <p:nvPr>
            <p:ph type="ftr" sz="quarter" idx="11"/>
          </p:nvPr>
        </p:nvSpPr>
        <p:spPr/>
        <p:txBody>
          <a:bodyPr/>
          <a:lstStyle>
            <a:lvl1pPr>
              <a:defRPr>
                <a:latin typeface="Garamond"/>
                <a:cs typeface="Garamond"/>
              </a:defRPr>
            </a:lvl1pPr>
          </a:lstStyle>
          <a:p>
            <a:endParaRPr lang="en-US"/>
          </a:p>
        </p:txBody>
      </p:sp>
      <p:sp>
        <p:nvSpPr>
          <p:cNvPr id="6" name="Slide Number Placeholder 5"/>
          <p:cNvSpPr>
            <a:spLocks noGrp="1"/>
          </p:cNvSpPr>
          <p:nvPr>
            <p:ph type="sldNum" sz="quarter" idx="12"/>
          </p:nvPr>
        </p:nvSpPr>
        <p:spPr/>
        <p:txBody>
          <a:bodyPr/>
          <a:lstStyle>
            <a:lvl1pPr>
              <a:defRPr>
                <a:latin typeface="Garamond"/>
                <a:cs typeface="Garamond"/>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85878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CFF75FB4-99D6-C641-B655-52FB18344BCE}" type="datetime1">
              <a:rPr lang="en-US" smtClean="0"/>
              <a:pPr/>
              <a:t>4/11/13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29069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785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15662FF-4308-0446-81E4-325C58580A75}"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91170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Coat_of_arms_of_Zambi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657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68747948-0A55-2943-A18E-76F68C1110D4}" type="datetime1">
              <a:rPr lang="en-US" smtClean="0"/>
              <a:pPr/>
              <a:t>4/11/13</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52434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B3DC51C-C8DC-7E48-A3CC-2986FE1D8002}" type="datetime1">
              <a:rPr lang="en-US" smtClean="0"/>
              <a:pPr/>
              <a:t>4/11/13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04012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FB78410-8386-DE4B-B9C3-3E03E5D59BE8}" type="datetime1">
              <a:rPr lang="en-US" smtClean="0"/>
              <a:pPr/>
              <a:t>4/11/13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98827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4AD659C-8B87-D14C-BE46-55543A26122C}"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78716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315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A7961BB-6F0A-E748-96FC-60A2A70591F3}" type="datetime1">
              <a:rPr lang="en-US" smtClean="0"/>
              <a:pPr/>
              <a:t>4/11/13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585126577"/>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F0F7"/>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371600"/>
          </a:xfrm>
          <a:prstGeom prst="rect">
            <a:avLst/>
          </a:prstGeom>
          <a:solidFill>
            <a:srgbClr val="17315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1026" name="Title Placeholder 1"/>
          <p:cNvSpPr>
            <a:spLocks noGrp="1"/>
          </p:cNvSpPr>
          <p:nvPr>
            <p:ph type="title"/>
          </p:nvPr>
        </p:nvSpPr>
        <p:spPr bwMode="auto">
          <a:xfrm>
            <a:off x="498475" y="484188"/>
            <a:ext cx="82645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533400" y="17526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6794500" y="6423025"/>
            <a:ext cx="7493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000000"/>
                </a:solidFill>
                <a:latin typeface="Garamond"/>
                <a:cs typeface="Garamond"/>
              </a:defRPr>
            </a:lvl1pPr>
          </a:lstStyle>
          <a:p>
            <a:fld id="{BC6DD9BB-E0D4-EE4C-A745-C3CE139799D7}" type="datetime1">
              <a:rPr lang="en-US" smtClean="0"/>
              <a:pPr/>
              <a:t>4/11/13</a:t>
            </a:fld>
            <a:endParaRPr lang="en-US"/>
          </a:p>
        </p:txBody>
      </p:sp>
      <p:sp>
        <p:nvSpPr>
          <p:cNvPr id="12" name="Footer Placeholder 4"/>
          <p:cNvSpPr>
            <a:spLocks noGrp="1"/>
          </p:cNvSpPr>
          <p:nvPr>
            <p:ph type="ftr" sz="quarter" idx="3"/>
          </p:nvPr>
        </p:nvSpPr>
        <p:spPr>
          <a:xfrm>
            <a:off x="1752600" y="6423025"/>
            <a:ext cx="45720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000000"/>
                </a:solidFill>
                <a:latin typeface="Garamond"/>
                <a:cs typeface="Garamond"/>
              </a:defRPr>
            </a:lvl1pPr>
          </a:lstStyle>
          <a:p>
            <a:endParaRPr lang="en-US"/>
          </a:p>
        </p:txBody>
      </p:sp>
      <p:sp>
        <p:nvSpPr>
          <p:cNvPr id="13" name="Slide Number Placeholder 5"/>
          <p:cNvSpPr>
            <a:spLocks noGrp="1"/>
          </p:cNvSpPr>
          <p:nvPr>
            <p:ph type="sldNum" sz="quarter" idx="4"/>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100">
                <a:latin typeface="Garamond"/>
                <a:cs typeface="Garamond"/>
              </a:defRPr>
            </a:lvl1pPr>
          </a:lstStyle>
          <a:p>
            <a:fld id="{2AA6BE04-1A97-7346-8DF1-95DFBAB449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600" b="1">
          <a:solidFill>
            <a:schemeClr val="bg1"/>
          </a:solidFill>
          <a:latin typeface="Calibri (Headings)"/>
          <a:ea typeface="+mj-ea"/>
          <a:cs typeface="Calibri (Headings)"/>
        </a:defRPr>
      </a:lvl1pPr>
      <a:lvl2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2pPr>
      <a:lvl3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3pPr>
      <a:lvl4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4pPr>
      <a:lvl5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p:titleStyle>
    <p:bodyStyle>
      <a:lvl1pPr marL="454025" indent="-454025" algn="l" rtl="0" eaLnBrk="1" fontAlgn="base" hangingPunct="1">
        <a:spcBef>
          <a:spcPts val="2000"/>
        </a:spcBef>
        <a:spcAft>
          <a:spcPct val="0"/>
        </a:spcAft>
        <a:buClr>
          <a:srgbClr val="083763"/>
        </a:buClr>
        <a:buSzPct val="75000"/>
        <a:buFont typeface="Wingdings" charset="0"/>
        <a:buChar char="n"/>
        <a:defRPr sz="2400">
          <a:solidFill>
            <a:schemeClr val="tx1"/>
          </a:solidFill>
          <a:latin typeface="Calibri"/>
          <a:ea typeface="+mn-ea"/>
          <a:cs typeface="Calibri"/>
        </a:defRPr>
      </a:lvl1pPr>
      <a:lvl2pPr marL="747713" indent="-407988" algn="l" rtl="0" eaLnBrk="1" fontAlgn="base" hangingPunct="1">
        <a:spcBef>
          <a:spcPts val="600"/>
        </a:spcBef>
        <a:spcAft>
          <a:spcPct val="0"/>
        </a:spcAft>
        <a:buClr>
          <a:srgbClr val="0D0D0D"/>
        </a:buClr>
        <a:buSzPct val="90000"/>
        <a:buFont typeface="Wingdings" charset="0"/>
        <a:buChar char="§"/>
        <a:defRPr sz="2000">
          <a:solidFill>
            <a:schemeClr val="tx1"/>
          </a:solidFill>
          <a:latin typeface="Calibri"/>
          <a:ea typeface="+mn-ea"/>
          <a:cs typeface="Calibri"/>
        </a:defRPr>
      </a:lvl2pPr>
      <a:lvl3pPr marL="1031875" indent="-465138" algn="l" rtl="0" eaLnBrk="1" fontAlgn="base" hangingPunct="1">
        <a:spcBef>
          <a:spcPts val="600"/>
        </a:spcBef>
        <a:spcAft>
          <a:spcPct val="0"/>
        </a:spcAft>
        <a:buClr>
          <a:srgbClr val="0B5395"/>
        </a:buClr>
        <a:buSzPct val="90000"/>
        <a:buFont typeface="Wingdings" charset="0"/>
        <a:buChar char="§"/>
        <a:defRPr sz="2000">
          <a:solidFill>
            <a:schemeClr val="tx1"/>
          </a:solidFill>
          <a:latin typeface="Calibri"/>
          <a:ea typeface="+mn-ea"/>
          <a:cs typeface="Calibri"/>
        </a:defRPr>
      </a:lvl3pPr>
      <a:lvl4pPr marL="1254125" indent="-392113" algn="l" rtl="0" eaLnBrk="1" fontAlgn="base" hangingPunct="1">
        <a:spcBef>
          <a:spcPts val="600"/>
        </a:spcBef>
        <a:spcAft>
          <a:spcPct val="0"/>
        </a:spcAft>
        <a:buClr>
          <a:srgbClr val="404040"/>
        </a:buClr>
        <a:buSzPct val="90000"/>
        <a:buFont typeface="Wingdings" charset="0"/>
        <a:buChar char="§"/>
        <a:defRPr sz="2000">
          <a:solidFill>
            <a:schemeClr val="tx1"/>
          </a:solidFill>
          <a:latin typeface="Calibri"/>
          <a:ea typeface="+mn-ea"/>
          <a:cs typeface="Calibri"/>
        </a:defRPr>
      </a:lvl4pPr>
      <a:lvl5pPr marL="1427163" indent="-282575" algn="l" rtl="0" eaLnBrk="1" fontAlgn="base" hangingPunct="1">
        <a:spcBef>
          <a:spcPts val="600"/>
        </a:spcBef>
        <a:spcAft>
          <a:spcPct val="0"/>
        </a:spcAft>
        <a:buClr>
          <a:srgbClr val="59AAF2"/>
        </a:buClr>
        <a:buSzPct val="90000"/>
        <a:buFont typeface="Wingdings" charset="0"/>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560717" y="484631"/>
            <a:ext cx="8202283" cy="693147"/>
          </a:xfrm>
        </p:spPr>
        <p:txBody>
          <a:bodyPr/>
          <a:lstStyle/>
          <a:p>
            <a:r>
              <a:rPr lang="en-US" sz="3600" dirty="0">
                <a:effectLst>
                  <a:outerShdw blurRad="50800" dist="38100" dir="2700000" algn="tl" rotWithShape="0">
                    <a:srgbClr val="000000">
                      <a:alpha val="43000"/>
                    </a:srgbClr>
                  </a:outerShdw>
                </a:effectLst>
                <a:latin typeface="Calibri heading"/>
                <a:ea typeface="ＭＳ Ｐゴシック" charset="0"/>
                <a:cs typeface="Calibri heading"/>
              </a:rPr>
              <a:t>Adolescent HIV Care and Treatment</a:t>
            </a:r>
            <a:endParaRPr lang="en-US" sz="3600" dirty="0">
              <a:latin typeface="Calibri heading"/>
              <a:cs typeface="Calibri heading"/>
            </a:endParaRPr>
          </a:p>
        </p:txBody>
      </p:sp>
      <p:sp>
        <p:nvSpPr>
          <p:cNvPr id="3" name="Subtitle 2"/>
          <p:cNvSpPr>
            <a:spLocks noGrp="1"/>
          </p:cNvSpPr>
          <p:nvPr>
            <p:ph type="subTitle" idx="1"/>
          </p:nvPr>
        </p:nvSpPr>
        <p:spPr>
          <a:xfrm>
            <a:off x="685799" y="1722784"/>
            <a:ext cx="4051241" cy="3226366"/>
          </a:xfrm>
        </p:spPr>
        <p:txBody>
          <a:bodyPr/>
          <a:lstStyle/>
          <a:p>
            <a:r>
              <a:rPr lang="en-US" sz="3600" dirty="0">
                <a:solidFill>
                  <a:srgbClr val="0B5395"/>
                </a:solidFill>
                <a:ea typeface="ＭＳ Ｐゴシック" charset="0"/>
              </a:rPr>
              <a:t>Module 9</a:t>
            </a:r>
            <a:r>
              <a:rPr lang="en-US" sz="3600" dirty="0" smtClean="0">
                <a:solidFill>
                  <a:srgbClr val="0B5395"/>
                </a:solidFill>
                <a:ea typeface="ＭＳ Ｐゴシック" charset="0"/>
              </a:rPr>
              <a:t>:</a:t>
            </a:r>
            <a:r>
              <a:rPr lang="en-US" sz="2800" dirty="0" smtClean="0">
                <a:solidFill>
                  <a:srgbClr val="0B5395"/>
                </a:solidFill>
                <a:ea typeface="ＭＳ Ｐゴシック" charset="0"/>
              </a:rPr>
              <a:t> </a:t>
            </a:r>
            <a:endParaRPr lang="en-US" sz="2800" dirty="0">
              <a:solidFill>
                <a:srgbClr val="0B5395"/>
              </a:solidFill>
              <a:ea typeface="ＭＳ Ｐゴシック" charset="0"/>
            </a:endParaRPr>
          </a:p>
          <a:p>
            <a:r>
              <a:rPr lang="en-US" sz="3400" dirty="0" smtClean="0">
                <a:ea typeface="ＭＳ Ｐゴシック" charset="0"/>
              </a:rPr>
              <a:t>Positive Living for Adolescents</a:t>
            </a:r>
            <a:endParaRPr lang="en-US" sz="3400" dirty="0">
              <a:ea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a:t>
            </a:fld>
            <a:endParaRPr lang="en-US"/>
          </a:p>
        </p:txBody>
      </p:sp>
    </p:spTree>
    <p:extLst>
      <p:ext uri="{BB962C8B-B14F-4D97-AF65-F5344CB8AC3E}">
        <p14:creationId xmlns:p14="http://schemas.microsoft.com/office/powerpoint/2010/main" val="2759242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19530"/>
            <a:ext cx="8264525" cy="1314824"/>
          </a:xfrm>
        </p:spPr>
        <p:txBody>
          <a:bodyPr/>
          <a:lstStyle/>
          <a:p>
            <a:r>
              <a:rPr lang="en-US" kern="1200" spc="-40" dirty="0" smtClean="0">
                <a:latin typeface="+mj-lt"/>
              </a:rPr>
              <a:t>Supporting Adolescents to Have Healthy Minds and a Positive Outlook</a:t>
            </a:r>
            <a:endParaRPr lang="en-US" sz="1800" kern="1200" spc="-40" dirty="0">
              <a:latin typeface="+mj-lt"/>
            </a:endParaRPr>
          </a:p>
        </p:txBody>
      </p:sp>
      <p:sp>
        <p:nvSpPr>
          <p:cNvPr id="3" name="Content Placeholder 2"/>
          <p:cNvSpPr>
            <a:spLocks noGrp="1"/>
          </p:cNvSpPr>
          <p:nvPr>
            <p:ph idx="1"/>
          </p:nvPr>
        </p:nvSpPr>
        <p:spPr>
          <a:xfrm>
            <a:off x="533400" y="1434354"/>
            <a:ext cx="8229600" cy="4463209"/>
          </a:xfrm>
        </p:spPr>
        <p:txBody>
          <a:bodyPr numCol="1" spcCol="182880"/>
          <a:lstStyle/>
          <a:p>
            <a:pPr marL="457200" indent="-457200"/>
            <a:r>
              <a:rPr lang="en-US" dirty="0" smtClean="0"/>
              <a:t>Health workers should always try to build </a:t>
            </a:r>
            <a:r>
              <a:rPr lang="en-US" b="1" dirty="0" smtClean="0"/>
              <a:t>trusting, positive, and respectful relationships </a:t>
            </a:r>
            <a:r>
              <a:rPr lang="en-US" dirty="0" smtClean="0"/>
              <a:t>with their adolescent clients. </a:t>
            </a:r>
            <a:endParaRPr lang="en-GB" dirty="0" smtClean="0">
              <a:latin typeface="+mn-lt"/>
              <a:ea typeface="ＭＳ Ｐゴシック" charset="0"/>
              <a:cs typeface="ＭＳ Ｐゴシック" charset="0"/>
            </a:endParaRPr>
          </a:p>
          <a:p>
            <a:pPr marL="457200" indent="-457200"/>
            <a:r>
              <a:rPr lang="en-GB" dirty="0" smtClean="0">
                <a:latin typeface="+mn-lt"/>
                <a:ea typeface="ＭＳ Ｐゴシック" charset="0"/>
                <a:cs typeface="ＭＳ Ｐゴシック" charset="0"/>
              </a:rPr>
              <a:t>Ensure that ALHIV have access </a:t>
            </a:r>
            <a:r>
              <a:rPr lang="en-GB" b="1" dirty="0" smtClean="0">
                <a:latin typeface="+mn-lt"/>
                <a:ea typeface="ＭＳ Ｐゴシック" charset="0"/>
                <a:cs typeface="ＭＳ Ｐゴシック" charset="0"/>
              </a:rPr>
              <a:t>to adolescent-specific support groups and peer support</a:t>
            </a:r>
            <a:r>
              <a:rPr lang="en-GB" dirty="0" smtClean="0">
                <a:latin typeface="+mn-lt"/>
                <a:ea typeface="ＭＳ Ｐゴシック" charset="0"/>
                <a:cs typeface="ＭＳ Ｐゴシック" charset="0"/>
              </a:rPr>
              <a:t> (see Module 5).</a:t>
            </a:r>
          </a:p>
          <a:p>
            <a:pPr marL="457200" indent="-457200"/>
            <a:r>
              <a:rPr lang="en-GB" dirty="0" smtClean="0">
                <a:latin typeface="+mn-lt"/>
                <a:ea typeface="ＭＳ Ｐゴシック" charset="0"/>
                <a:cs typeface="ＭＳ Ｐゴシック" charset="0"/>
              </a:rPr>
              <a:t>Ensure that </a:t>
            </a:r>
            <a:r>
              <a:rPr lang="en-GB" b="1" dirty="0" smtClean="0">
                <a:latin typeface="+mn-lt"/>
                <a:ea typeface="ＭＳ Ｐゴシック" charset="0"/>
                <a:cs typeface="ＭＳ Ｐゴシック" charset="0"/>
              </a:rPr>
              <a:t>psychosocial support and mental health referrals </a:t>
            </a:r>
            <a:r>
              <a:rPr lang="en-GB" dirty="0" smtClean="0">
                <a:latin typeface="+mn-lt"/>
                <a:ea typeface="ＭＳ Ｐゴシック" charset="0"/>
                <a:cs typeface="ＭＳ Ｐゴシック" charset="0"/>
              </a:rPr>
              <a:t>are part of comprehensive HIV care and treatment (see Module 5 and 6).</a:t>
            </a:r>
          </a:p>
          <a:p>
            <a:pPr marL="457200" indent="-457200"/>
            <a:r>
              <a:rPr lang="en-GB" dirty="0" smtClean="0">
                <a:latin typeface="+mn-lt"/>
                <a:ea typeface="ＭＳ Ｐゴシック" charset="0"/>
                <a:cs typeface="ＭＳ Ｐゴシック" charset="0"/>
              </a:rPr>
              <a:t>Ensure that adequate attention is paid to </a:t>
            </a:r>
            <a:r>
              <a:rPr lang="en-GB" b="1" dirty="0" smtClean="0">
                <a:latin typeface="+mn-lt"/>
                <a:ea typeface="ＭＳ Ｐゴシック" charset="0"/>
                <a:cs typeface="ＭＳ Ｐゴシック" charset="0"/>
              </a:rPr>
              <a:t>ongoing disclosure support </a:t>
            </a:r>
            <a:r>
              <a:rPr lang="en-GB" dirty="0" smtClean="0">
                <a:latin typeface="+mn-lt"/>
                <a:ea typeface="ＭＳ Ｐゴシック" charset="0"/>
                <a:cs typeface="ＭＳ Ｐゴシック" charset="0"/>
              </a:rPr>
              <a:t>for ALHIV and their caregivers (see Module 7).</a:t>
            </a:r>
          </a:p>
          <a:p>
            <a:pPr marL="457200" indent="-457200"/>
            <a:r>
              <a:rPr lang="en-GB" dirty="0" smtClean="0">
                <a:latin typeface="+mn-lt"/>
                <a:ea typeface="ＭＳ Ｐゴシック" charset="0"/>
                <a:cs typeface="ＭＳ Ｐゴシック" charset="0"/>
              </a:rPr>
              <a:t>Ensure that ALHIV and their caregivers receive </a:t>
            </a:r>
            <a:r>
              <a:rPr lang="en-GB" b="1" dirty="0" smtClean="0">
                <a:latin typeface="+mn-lt"/>
                <a:ea typeface="ＭＳ Ｐゴシック" charset="0"/>
                <a:cs typeface="ＭＳ Ｐゴシック" charset="0"/>
              </a:rPr>
              <a:t>ongoing adherence support</a:t>
            </a:r>
            <a:r>
              <a:rPr lang="en-GB" dirty="0" smtClean="0">
                <a:latin typeface="+mn-lt"/>
                <a:ea typeface="ＭＳ Ｐゴシック" charset="0"/>
                <a:cs typeface="ＭＳ Ｐゴシック" charset="0"/>
              </a:rPr>
              <a:t> (see Module 8).</a:t>
            </a:r>
          </a:p>
          <a:p>
            <a:pPr marL="457200" indent="-457200"/>
            <a:endParaRPr lang="en-GB" sz="2200" dirty="0" smtClean="0">
              <a:latin typeface="+mn-lt"/>
              <a:ea typeface="ＭＳ Ｐゴシック" charset="0"/>
              <a:cs typeface="ＭＳ Ｐゴシック" charset="0"/>
            </a:endParaRPr>
          </a:p>
          <a:p>
            <a:pPr marL="457200" indent="-457200"/>
            <a:endParaRPr lang="en-GB" sz="22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10</a:t>
            </a:fld>
            <a:endParaRPr lang="en-US"/>
          </a:p>
        </p:txBody>
      </p:sp>
    </p:spTree>
    <p:extLst>
      <p:ext uri="{BB962C8B-B14F-4D97-AF65-F5344CB8AC3E}">
        <p14:creationId xmlns:p14="http://schemas.microsoft.com/office/powerpoint/2010/main" val="41717478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spcCol="182880"/>
          <a:lstStyle/>
          <a:p>
            <a:pPr marL="457200" indent="-457200"/>
            <a:r>
              <a:rPr lang="en-GB" dirty="0" smtClean="0">
                <a:ea typeface="ＭＳ Ｐゴシック" charset="0"/>
                <a:cs typeface="ＭＳ Ｐゴシック" charset="0"/>
              </a:rPr>
              <a:t>Encourage ALHIV </a:t>
            </a:r>
            <a:r>
              <a:rPr lang="en-GB" b="1" dirty="0" smtClean="0">
                <a:ea typeface="ＭＳ Ｐゴシック" charset="0"/>
                <a:cs typeface="ＭＳ Ｐゴシック" charset="0"/>
              </a:rPr>
              <a:t>to go to and stay in school.</a:t>
            </a:r>
          </a:p>
          <a:p>
            <a:pPr marL="457200" indent="-457200"/>
            <a:r>
              <a:rPr lang="en-GB" dirty="0" smtClean="0">
                <a:ea typeface="ＭＳ Ｐゴシック" charset="0"/>
                <a:cs typeface="ＭＳ Ｐゴシック" charset="0"/>
              </a:rPr>
              <a:t>Talk with ALHIV about their </a:t>
            </a:r>
            <a:r>
              <a:rPr lang="en-GB" b="1" dirty="0" smtClean="0">
                <a:ea typeface="ＭＳ Ｐゴシック" charset="0"/>
                <a:cs typeface="ＭＳ Ｐゴシック" charset="0"/>
              </a:rPr>
              <a:t>spiritual, religious, and cultural beliefs and practices.</a:t>
            </a:r>
          </a:p>
          <a:p>
            <a:pPr marL="457200" indent="-457200"/>
            <a:r>
              <a:rPr lang="en-GB" dirty="0" smtClean="0">
                <a:ea typeface="ＭＳ Ｐゴシック" charset="0"/>
                <a:cs typeface="ＭＳ Ｐゴシック" charset="0"/>
              </a:rPr>
              <a:t>Encourage ALHIV to develop</a:t>
            </a:r>
            <a:r>
              <a:rPr lang="en-GB" b="1" dirty="0" smtClean="0">
                <a:ea typeface="ＭＳ Ｐゴシック" charset="0"/>
                <a:cs typeface="ＭＳ Ｐゴシック" charset="0"/>
              </a:rPr>
              <a:t> life skills </a:t>
            </a:r>
            <a:r>
              <a:rPr lang="en-GB" dirty="0" smtClean="0">
                <a:ea typeface="ＭＳ Ｐゴシック" charset="0"/>
                <a:cs typeface="ＭＳ Ｐゴシック" charset="0"/>
              </a:rPr>
              <a:t>to help them live positively with HIV.</a:t>
            </a:r>
          </a:p>
          <a:p>
            <a:pPr marL="457200" indent="-457200">
              <a:buNone/>
            </a:pPr>
            <a:endParaRPr lang="en-ZA" sz="2200" dirty="0">
              <a:latin typeface="+mn-lt"/>
              <a:ea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11</a:t>
            </a:fld>
            <a:endParaRPr lang="en-US"/>
          </a:p>
        </p:txBody>
      </p:sp>
      <p:sp>
        <p:nvSpPr>
          <p:cNvPr id="7" name="Title 1"/>
          <p:cNvSpPr>
            <a:spLocks noGrp="1"/>
          </p:cNvSpPr>
          <p:nvPr>
            <p:ph type="title"/>
          </p:nvPr>
        </p:nvSpPr>
        <p:spPr bwMode="white">
          <a:xfrm>
            <a:off x="498475" y="119530"/>
            <a:ext cx="8264525" cy="1314824"/>
          </a:xfrm>
        </p:spPr>
        <p:txBody>
          <a:bodyPr/>
          <a:lstStyle/>
          <a:p>
            <a:r>
              <a:rPr lang="en-US" kern="1200" spc="-40" dirty="0" smtClean="0">
                <a:latin typeface="Calibri heading"/>
              </a:rPr>
              <a:t>Supporting Adolescents to Have Healthy Minds </a:t>
            </a:r>
            <a:r>
              <a:rPr lang="en-US" sz="1800" kern="1200" spc="-40" dirty="0" smtClean="0">
                <a:latin typeface="Calibri heading"/>
              </a:rPr>
              <a:t>(continued)</a:t>
            </a:r>
            <a:endParaRPr lang="en-US" sz="1800" kern="1200" spc="-40" dirty="0">
              <a:latin typeface="Calibri heading"/>
            </a:endParaRPr>
          </a:p>
        </p:txBody>
      </p:sp>
    </p:spTree>
    <p:extLst>
      <p:ext uri="{BB962C8B-B14F-4D97-AF65-F5344CB8AC3E}">
        <p14:creationId xmlns:p14="http://schemas.microsoft.com/office/powerpoint/2010/main" val="40302465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12</a:t>
            </a:fld>
            <a:endParaRPr lang="en-US"/>
          </a:p>
        </p:txBody>
      </p:sp>
      <p:sp>
        <p:nvSpPr>
          <p:cNvPr id="5" name="Title 4"/>
          <p:cNvSpPr>
            <a:spLocks noGrp="1"/>
          </p:cNvSpPr>
          <p:nvPr>
            <p:ph type="title"/>
          </p:nvPr>
        </p:nvSpPr>
        <p:spPr bwMode="white"/>
        <p:txBody>
          <a:bodyPr/>
          <a:lstStyle/>
          <a:p>
            <a:r>
              <a:rPr lang="en-US" dirty="0" smtClean="0"/>
              <a:t>Discussion Questions</a:t>
            </a:r>
            <a:endParaRPr lang="en-US" dirty="0"/>
          </a:p>
        </p:txBody>
      </p:sp>
      <p:sp>
        <p:nvSpPr>
          <p:cNvPr id="6" name="Content Placeholder 5"/>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What do you think we mean by the term “life </a:t>
            </a:r>
            <a:r>
              <a:rPr lang="en-GB" i="1" dirty="0" smtClean="0">
                <a:solidFill>
                  <a:srgbClr val="0B5395"/>
                </a:solidFill>
                <a:latin typeface="+mn-lt"/>
                <a:ea typeface="ＭＳ Ｐゴシック" charset="0"/>
                <a:cs typeface="ＭＳ Ｐゴシック" charset="0"/>
              </a:rPr>
              <a:t>skills?”</a:t>
            </a:r>
            <a:endParaRPr lang="en-GB" i="1" dirty="0">
              <a:solidFill>
                <a:srgbClr val="0B5395"/>
              </a:solidFill>
              <a:latin typeface="+mn-lt"/>
              <a:ea typeface="ＭＳ Ｐゴシック" charset="0"/>
              <a:cs typeface="ＭＳ Ｐゴシック" charset="0"/>
            </a:endParaRPr>
          </a:p>
          <a:p>
            <a:r>
              <a:rPr lang="en-GB" i="1" dirty="0">
                <a:solidFill>
                  <a:srgbClr val="0B5395"/>
                </a:solidFill>
                <a:latin typeface="+mn-lt"/>
                <a:ea typeface="ＭＳ Ｐゴシック" charset="0"/>
                <a:cs typeface="ＭＳ Ｐゴシック" charset="0"/>
              </a:rPr>
              <a:t>What are some of the most important life skills for </a:t>
            </a:r>
            <a:r>
              <a:rPr lang="en-GB" i="1" dirty="0" smtClean="0">
                <a:solidFill>
                  <a:srgbClr val="0B5395"/>
                </a:solidFill>
                <a:latin typeface="+mn-lt"/>
                <a:ea typeface="ＭＳ Ｐゴシック" charset="0"/>
                <a:cs typeface="ＭＳ Ｐゴシック" charset="0"/>
              </a:rPr>
              <a:t>ALHIV to have?</a:t>
            </a:r>
          </a:p>
          <a:p>
            <a:r>
              <a:rPr lang="en-GB" i="1" dirty="0" smtClean="0">
                <a:solidFill>
                  <a:srgbClr val="0B5395"/>
                </a:solidFill>
                <a:latin typeface="+mn-lt"/>
                <a:ea typeface="ＭＳ Ｐゴシック" charset="0"/>
                <a:cs typeface="ＭＳ Ｐゴシック" charset="0"/>
              </a:rPr>
              <a:t>What role can health workers                                                                 play in linking adolescent clients                                                                                                with life skill training and                                                                        support?</a:t>
            </a:r>
            <a:endParaRPr lang="en-ZA" i="1" dirty="0">
              <a:solidFill>
                <a:srgbClr val="0B5395"/>
              </a:solidFill>
              <a:latin typeface="+mn-lt"/>
              <a:ea typeface="ＭＳ Ｐゴシック" charset="0"/>
              <a:cs typeface="ＭＳ Ｐゴシック" charset="0"/>
            </a:endParaRPr>
          </a:p>
          <a:p>
            <a:endParaRPr lang="en-US" dirty="0">
              <a:solidFill>
                <a:schemeClr val="accent1"/>
              </a:solidFill>
              <a:latin typeface="+mn-l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250542" y="3312161"/>
            <a:ext cx="3305629" cy="2585402"/>
          </a:xfrm>
          <a:prstGeom prst="rect">
            <a:avLst/>
          </a:prstGeom>
          <a:noFill/>
          <a:ln>
            <a:noFill/>
          </a:ln>
          <a:effectLst>
            <a:softEdge rad="31750"/>
          </a:effectLst>
        </p:spPr>
      </p:pic>
    </p:spTree>
    <p:extLst>
      <p:ext uri="{BB962C8B-B14F-4D97-AF65-F5344CB8AC3E}">
        <p14:creationId xmlns:p14="http://schemas.microsoft.com/office/powerpoint/2010/main" val="17260197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04588"/>
            <a:ext cx="8264525" cy="1495613"/>
          </a:xfrm>
        </p:spPr>
        <p:txBody>
          <a:bodyPr/>
          <a:lstStyle/>
          <a:p>
            <a:r>
              <a:rPr lang="en-US" dirty="0" smtClean="0"/>
              <a:t>Supporting Adolescents to Develop Life Skills</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13</a:t>
            </a:fld>
            <a:endParaRPr lang="en-US"/>
          </a:p>
        </p:txBody>
      </p:sp>
      <p:sp>
        <p:nvSpPr>
          <p:cNvPr id="5" name="Content Placeholder 4"/>
          <p:cNvSpPr>
            <a:spLocks noGrp="1"/>
          </p:cNvSpPr>
          <p:nvPr>
            <p:ph idx="1"/>
          </p:nvPr>
        </p:nvSpPr>
        <p:spPr>
          <a:xfrm>
            <a:off x="533400" y="2075160"/>
            <a:ext cx="8229600" cy="4144963"/>
          </a:xfrm>
        </p:spPr>
        <p:txBody>
          <a:bodyPr numCol="1"/>
          <a:lstStyle/>
          <a:p>
            <a:pPr>
              <a:spcBef>
                <a:spcPts val="1000"/>
              </a:spcBef>
            </a:pPr>
            <a:r>
              <a:rPr lang="en-GB" sz="2200" dirty="0">
                <a:latin typeface="+mn-lt"/>
                <a:ea typeface="ＭＳ Ｐゴシック" charset="0"/>
                <a:cs typeface="ＭＳ Ｐゴシック" charset="0"/>
              </a:rPr>
              <a:t>Be confident, knowledgeable, and able to take responsibility for their own lives</a:t>
            </a:r>
            <a:r>
              <a:rPr lang="en-US" sz="2200" dirty="0">
                <a:latin typeface="+mn-lt"/>
                <a:ea typeface="ＭＳ Ｐゴシック" charset="0"/>
                <a:cs typeface="ＭＳ Ｐゴシック" charset="0"/>
              </a:rPr>
              <a:t> </a:t>
            </a:r>
            <a:endParaRPr lang="en-GB" sz="2200" dirty="0">
              <a:latin typeface="+mn-lt"/>
              <a:ea typeface="ＭＳ Ｐゴシック" charset="0"/>
              <a:cs typeface="ＭＳ Ｐゴシック" charset="0"/>
            </a:endParaRPr>
          </a:p>
          <a:p>
            <a:pPr>
              <a:spcBef>
                <a:spcPts val="1000"/>
              </a:spcBef>
            </a:pPr>
            <a:r>
              <a:rPr lang="en-GB" sz="2200" dirty="0">
                <a:latin typeface="+mn-lt"/>
                <a:ea typeface="ＭＳ Ｐゴシック" charset="0"/>
                <a:cs typeface="ＭＳ Ｐゴシック" charset="0"/>
              </a:rPr>
              <a:t>Develop into stronger, more aware, and more caring human beings </a:t>
            </a:r>
          </a:p>
          <a:p>
            <a:pPr>
              <a:spcBef>
                <a:spcPts val="1000"/>
              </a:spcBef>
            </a:pPr>
            <a:r>
              <a:rPr lang="en-GB" sz="2200" dirty="0">
                <a:latin typeface="+mn-lt"/>
                <a:ea typeface="ＭＳ Ｐゴシック" charset="0"/>
                <a:cs typeface="ＭＳ Ｐゴシック" charset="0"/>
              </a:rPr>
              <a:t>Better cope with </a:t>
            </a:r>
            <a:r>
              <a:rPr lang="en-GB" sz="2200" dirty="0" smtClean="0">
                <a:latin typeface="+mn-lt"/>
                <a:ea typeface="ＭＳ Ｐゴシック" charset="0"/>
                <a:cs typeface="ＭＳ Ｐゴシック" charset="0"/>
              </a:rPr>
              <a:t>the demands </a:t>
            </a:r>
            <a:r>
              <a:rPr lang="en-GB" sz="2200" dirty="0">
                <a:latin typeface="+mn-lt"/>
                <a:ea typeface="ＭＳ Ｐゴシック" charset="0"/>
                <a:cs typeface="ＭＳ Ｐゴシック" charset="0"/>
              </a:rPr>
              <a:t>and pressures of everyday life and living with HIV</a:t>
            </a:r>
            <a:r>
              <a:rPr lang="en-US" sz="2200" dirty="0">
                <a:latin typeface="+mn-lt"/>
                <a:ea typeface="ＭＳ Ｐゴシック" charset="0"/>
                <a:cs typeface="ＭＳ Ｐゴシック" charset="0"/>
              </a:rPr>
              <a:t> </a:t>
            </a:r>
            <a:endParaRPr lang="en-GB" sz="2200" dirty="0">
              <a:latin typeface="+mn-lt"/>
              <a:ea typeface="ＭＳ Ｐゴシック" charset="0"/>
              <a:cs typeface="ＭＳ Ｐゴシック" charset="0"/>
            </a:endParaRPr>
          </a:p>
          <a:p>
            <a:pPr>
              <a:spcBef>
                <a:spcPts val="1000"/>
              </a:spcBef>
            </a:pPr>
            <a:r>
              <a:rPr lang="en-GB" sz="2200" dirty="0">
                <a:latin typeface="+mn-lt"/>
                <a:ea typeface="ＭＳ Ｐゴシック" charset="0"/>
                <a:cs typeface="ＭＳ Ｐゴシック" charset="0"/>
              </a:rPr>
              <a:t>Assess risks and make decisions that will lead to positive outcomes and a better, healthier life</a:t>
            </a:r>
            <a:r>
              <a:rPr lang="en-US" sz="2200" dirty="0">
                <a:latin typeface="+mn-lt"/>
                <a:ea typeface="ＭＳ Ｐゴシック" charset="0"/>
                <a:cs typeface="ＭＳ Ｐゴシック" charset="0"/>
              </a:rPr>
              <a:t> </a:t>
            </a:r>
            <a:endParaRPr lang="en-GB" sz="2200" dirty="0">
              <a:latin typeface="+mn-lt"/>
              <a:ea typeface="ＭＳ Ｐゴシック" charset="0"/>
              <a:cs typeface="ＭＳ Ｐゴシック" charset="0"/>
            </a:endParaRPr>
          </a:p>
        </p:txBody>
      </p:sp>
      <p:sp>
        <p:nvSpPr>
          <p:cNvPr id="6" name="Text Box 5"/>
          <p:cNvSpPr txBox="1">
            <a:spLocks noChangeArrowheads="1"/>
          </p:cNvSpPr>
          <p:nvPr/>
        </p:nvSpPr>
        <p:spPr bwMode="auto">
          <a:xfrm>
            <a:off x="533400" y="1600201"/>
            <a:ext cx="7772400" cy="461665"/>
          </a:xfrm>
          <a:prstGeom prst="rect">
            <a:avLst/>
          </a:prstGeom>
          <a:noFill/>
          <a:ln>
            <a:noFill/>
          </a:ln>
          <a:effectLst/>
        </p:spPr>
        <p:txBody>
          <a:bodyPr wrap="square">
            <a:spAutoFit/>
          </a:bodyPr>
          <a:lstStyle/>
          <a:p>
            <a:pPr>
              <a:spcBef>
                <a:spcPts val="1000"/>
              </a:spcBef>
              <a:buFont typeface="Wingdings" charset="0"/>
              <a:buNone/>
            </a:pPr>
            <a:r>
              <a:rPr lang="en-ZA" sz="2400" b="1" dirty="0" smtClean="0">
                <a:solidFill>
                  <a:srgbClr val="0B5395"/>
                </a:solidFill>
                <a:ea typeface="ＭＳ Ｐゴシック" charset="0"/>
                <a:cs typeface="ＭＳ Ｐゴシック" charset="0"/>
              </a:rPr>
              <a:t>Life skills education helps </a:t>
            </a:r>
            <a:r>
              <a:rPr lang="en-ZA" sz="2400" b="1" dirty="0">
                <a:solidFill>
                  <a:srgbClr val="0B5395"/>
                </a:solidFill>
                <a:ea typeface="ＭＳ Ｐゴシック" charset="0"/>
                <a:cs typeface="ＭＳ Ｐゴシック" charset="0"/>
              </a:rPr>
              <a:t>adolescents:</a:t>
            </a:r>
          </a:p>
        </p:txBody>
      </p:sp>
      <p:sp>
        <p:nvSpPr>
          <p:cNvPr id="7" name="Text Box 23"/>
          <p:cNvSpPr txBox="1">
            <a:spLocks noChangeArrowheads="1"/>
          </p:cNvSpPr>
          <p:nvPr/>
        </p:nvSpPr>
        <p:spPr bwMode="auto">
          <a:xfrm>
            <a:off x="685800" y="5341600"/>
            <a:ext cx="7848600" cy="1107996"/>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2200" dirty="0" smtClean="0"/>
              <a:t>Health workers are not responsible for teaching ALHIV all life skills, but they should keep them in mind when working with ALHIV and should link ALHIV to life skills trainings when possible.</a:t>
            </a:r>
            <a:endParaRPr lang="en-ZA" sz="2200" dirty="0"/>
          </a:p>
        </p:txBody>
      </p:sp>
    </p:spTree>
    <p:extLst>
      <p:ext uri="{BB962C8B-B14F-4D97-AF65-F5344CB8AC3E}">
        <p14:creationId xmlns:p14="http://schemas.microsoft.com/office/powerpoint/2010/main" val="37142909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37028"/>
            <a:ext cx="8264525" cy="1063173"/>
          </a:xfrm>
        </p:spPr>
        <p:txBody>
          <a:bodyPr/>
          <a:lstStyle/>
          <a:p>
            <a:r>
              <a:rPr lang="en-US" dirty="0" smtClean="0"/>
              <a:t>Examples of Adolescent Life Skills</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14</a:t>
            </a:fld>
            <a:endParaRPr lang="en-US"/>
          </a:p>
        </p:txBody>
      </p:sp>
      <p:graphicFrame>
        <p:nvGraphicFramePr>
          <p:cNvPr id="8" name="Group 39"/>
          <p:cNvGraphicFramePr>
            <a:graphicFrameLocks noGrp="1"/>
          </p:cNvGraphicFramePr>
          <p:nvPr>
            <p:extLst>
              <p:ext uri="{D42A27DB-BD31-4B8C-83A1-F6EECF244321}">
                <p14:modId xmlns:p14="http://schemas.microsoft.com/office/powerpoint/2010/main" val="197324891"/>
              </p:ext>
            </p:extLst>
          </p:nvPr>
        </p:nvGraphicFramePr>
        <p:xfrm>
          <a:off x="533400" y="2278743"/>
          <a:ext cx="8077200" cy="3962419"/>
        </p:xfrm>
        <a:graphic>
          <a:graphicData uri="http://schemas.openxmlformats.org/drawingml/2006/table">
            <a:tbl>
              <a:tblPr/>
              <a:tblGrid>
                <a:gridCol w="2692400"/>
                <a:gridCol w="2692400"/>
                <a:gridCol w="2692400"/>
              </a:tblGrid>
              <a:tr h="736599">
                <a:tc>
                  <a:txBody>
                    <a:bodyPr/>
                    <a:lstStyle/>
                    <a:p>
                      <a:pPr marL="0" marR="0" lvl="0" indent="0" algn="l" defTabSz="914400" rtl="0" eaLnBrk="0" fontAlgn="base" latinLnBrk="0" hangingPunct="0">
                        <a:lnSpc>
                          <a:spcPct val="100000"/>
                        </a:lnSpc>
                        <a:spcBef>
                          <a:spcPts val="1000"/>
                        </a:spcBef>
                        <a:spcAft>
                          <a:spcPct val="0"/>
                        </a:spcAft>
                        <a:buClr>
                          <a:srgbClr val="083763"/>
                        </a:buClr>
                        <a:buSzPct val="75000"/>
                        <a:buFont typeface="Wingdings" charset="0"/>
                        <a:buNone/>
                        <a:tabLst/>
                      </a:pPr>
                      <a:r>
                        <a:rPr kumimoji="0" lang="en-ZA" sz="2000" b="1" i="0" u="none" strike="noStrike" cap="none" normalizeH="0" baseline="0" dirty="0">
                          <a:ln>
                            <a:noFill/>
                          </a:ln>
                          <a:solidFill>
                            <a:schemeClr val="tx1"/>
                          </a:solidFill>
                          <a:effectLst/>
                          <a:latin typeface="+mn-lt"/>
                          <a:ea typeface="ＭＳ Ｐゴシック" charset="0"/>
                          <a:cs typeface="ＭＳ Ｐゴシック" charset="0"/>
                        </a:rPr>
                        <a:t>Communication </a:t>
                      </a:r>
                      <a:r>
                        <a:rPr kumimoji="0" lang="en-ZA" sz="2000" b="1" i="0" u="none" strike="noStrike" cap="none" normalizeH="0" baseline="0" dirty="0" smtClean="0">
                          <a:ln>
                            <a:noFill/>
                          </a:ln>
                          <a:solidFill>
                            <a:schemeClr val="tx1"/>
                          </a:solidFill>
                          <a:effectLst/>
                          <a:latin typeface="+mn-lt"/>
                          <a:ea typeface="ＭＳ Ｐゴシック" charset="0"/>
                          <a:cs typeface="ＭＳ Ｐゴシック" charset="0"/>
                        </a:rPr>
                        <a:t> and Interpersonal </a:t>
                      </a:r>
                      <a:r>
                        <a:rPr kumimoji="0" lang="en-ZA" sz="2000" b="1" i="0" u="none" strike="noStrike" cap="none" normalizeH="0" baseline="0" dirty="0">
                          <a:ln>
                            <a:noFill/>
                          </a:ln>
                          <a:solidFill>
                            <a:schemeClr val="tx1"/>
                          </a:solidFill>
                          <a:effectLst/>
                          <a:latin typeface="+mn-lt"/>
                          <a:ea typeface="ＭＳ Ｐゴシック" charset="0"/>
                          <a:cs typeface="ＭＳ Ｐゴシック" charset="0"/>
                        </a:rPr>
                        <a:t>Skills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1000"/>
                        </a:spcBef>
                        <a:spcAft>
                          <a:spcPct val="0"/>
                        </a:spcAft>
                        <a:buClr>
                          <a:srgbClr val="083763"/>
                        </a:buClr>
                        <a:buSzPct val="75000"/>
                        <a:buFont typeface="Wingdings" charset="0"/>
                        <a:buNone/>
                        <a:tabLst/>
                      </a:pPr>
                      <a:r>
                        <a:rPr kumimoji="0" lang="en-GB" sz="2000" b="1" i="0" u="none" strike="noStrike" cap="none" normalizeH="0" baseline="0" dirty="0">
                          <a:ln>
                            <a:noFill/>
                          </a:ln>
                          <a:solidFill>
                            <a:schemeClr val="tx1"/>
                          </a:solidFill>
                          <a:effectLst/>
                          <a:latin typeface="+mn-lt"/>
                          <a:ea typeface="ＭＳ Ｐゴシック" charset="0"/>
                          <a:cs typeface="ＭＳ Ｐゴシック" charset="0"/>
                        </a:rPr>
                        <a:t>Decision-making </a:t>
                      </a:r>
                      <a:r>
                        <a:rPr kumimoji="0" lang="en-GB" sz="2000" b="1" i="0" u="none" strike="noStrike" cap="none" normalizeH="0" baseline="0" dirty="0" smtClean="0">
                          <a:ln>
                            <a:noFill/>
                          </a:ln>
                          <a:solidFill>
                            <a:schemeClr val="tx1"/>
                          </a:solidFill>
                          <a:effectLst/>
                          <a:latin typeface="+mn-lt"/>
                          <a:ea typeface="ＭＳ Ｐゴシック" charset="0"/>
                          <a:cs typeface="ＭＳ Ｐゴシック" charset="0"/>
                        </a:rPr>
                        <a:t>and </a:t>
                      </a:r>
                      <a:r>
                        <a:rPr kumimoji="0" lang="en-GB" sz="2000" b="1" i="0" u="none" strike="noStrike" cap="none" normalizeH="0" baseline="0" dirty="0">
                          <a:ln>
                            <a:noFill/>
                          </a:ln>
                          <a:solidFill>
                            <a:schemeClr val="tx1"/>
                          </a:solidFill>
                          <a:effectLst/>
                          <a:latin typeface="+mn-lt"/>
                          <a:ea typeface="ＭＳ Ｐゴシック" charset="0"/>
                          <a:cs typeface="ＭＳ Ｐゴシック" charset="0"/>
                        </a:rPr>
                        <a:t>Critical Thinking Skills</a:t>
                      </a: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 </a:t>
                      </a:r>
                      <a:endParaRPr kumimoji="0" lang="en-ZA" sz="2000" b="1"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c>
                  <a:txBody>
                    <a:bodyPr/>
                    <a:lstStyle/>
                    <a:p>
                      <a:pPr marL="0" marR="0" lvl="0" indent="0" algn="l" defTabSz="914400" rtl="0" eaLnBrk="0" fontAlgn="base" latinLnBrk="0" hangingPunct="0">
                        <a:lnSpc>
                          <a:spcPct val="100000"/>
                        </a:lnSpc>
                        <a:spcBef>
                          <a:spcPts val="1000"/>
                        </a:spcBef>
                        <a:spcAft>
                          <a:spcPct val="0"/>
                        </a:spcAft>
                        <a:buClr>
                          <a:srgbClr val="083763"/>
                        </a:buClr>
                        <a:buSzPct val="75000"/>
                        <a:buFont typeface="Wingdings" charset="0"/>
                        <a:buNone/>
                        <a:tabLst/>
                      </a:pPr>
                      <a:r>
                        <a:rPr kumimoji="0" lang="en-GB" sz="2000" b="1" i="0" u="none" strike="noStrike" cap="none" normalizeH="0" baseline="0" dirty="0">
                          <a:ln>
                            <a:noFill/>
                          </a:ln>
                          <a:solidFill>
                            <a:schemeClr val="tx1"/>
                          </a:solidFill>
                          <a:effectLst/>
                          <a:latin typeface="+mn-lt"/>
                          <a:ea typeface="ＭＳ Ｐゴシック" charset="0"/>
                          <a:cs typeface="ＭＳ Ｐゴシック" charset="0"/>
                        </a:rPr>
                        <a:t>Coping and Self-Management Skills</a:t>
                      </a: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 </a:t>
                      </a:r>
                      <a:endParaRPr kumimoji="0" lang="en-ZA" sz="2000" b="1"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BD6"/>
                    </a:solidFill>
                  </a:tcPr>
                </a:tc>
              </a:tr>
              <a:tr h="3225820">
                <a:tc>
                  <a:txBody>
                    <a:bodyPr/>
                    <a:lstStyle/>
                    <a:p>
                      <a:pPr marL="342900" marR="0" lvl="0" indent="-342900" algn="l" defTabSz="914400" rtl="0" eaLnBrk="0" fontAlgn="base" latinLnBrk="0" hangingPunct="0">
                        <a:lnSpc>
                          <a:spcPct val="100000"/>
                        </a:lnSpc>
                        <a:spcBef>
                          <a:spcPts val="1000"/>
                        </a:spcBef>
                        <a:spcAft>
                          <a:spcPct val="0"/>
                        </a:spcAft>
                        <a:buClr>
                          <a:srgbClr val="083763"/>
                        </a:buClr>
                        <a:buSzPct val="125000"/>
                        <a:buFont typeface="Wingdings" charset="2"/>
                        <a:buChar char="§"/>
                        <a:tabLst/>
                      </a:pPr>
                      <a:r>
                        <a:rPr kumimoji="0" lang="en-ZA" sz="2000" b="0" i="0" u="none" strike="noStrike" cap="none" normalizeH="0" baseline="0" dirty="0">
                          <a:ln>
                            <a:noFill/>
                          </a:ln>
                          <a:solidFill>
                            <a:schemeClr val="tx1"/>
                          </a:solidFill>
                          <a:effectLst/>
                          <a:latin typeface="+mn-lt"/>
                          <a:ea typeface="ＭＳ Ｐゴシック" charset="0"/>
                          <a:cs typeface="ＭＳ Ｐゴシック" charset="0"/>
                        </a:rPr>
                        <a:t>Interpersonal communication </a:t>
                      </a:r>
                      <a:r>
                        <a:rPr kumimoji="0" lang="en-ZA" sz="2000" b="0" i="0" u="none" strike="noStrike" cap="none" normalizeH="0" baseline="0" dirty="0" smtClean="0">
                          <a:ln>
                            <a:noFill/>
                          </a:ln>
                          <a:solidFill>
                            <a:schemeClr val="tx1"/>
                          </a:solidFill>
                          <a:effectLst/>
                          <a:latin typeface="+mn-lt"/>
                          <a:ea typeface="ＭＳ Ｐゴシック" charset="0"/>
                          <a:cs typeface="ＭＳ Ｐゴシック" charset="0"/>
                        </a:rPr>
                        <a:t>skills</a:t>
                      </a:r>
                      <a:endParaRPr kumimoji="0" lang="en-ZA" sz="2000" b="0" i="0" u="none" strike="noStrike" cap="none" normalizeH="0" baseline="0" dirty="0">
                        <a:ln>
                          <a:noFill/>
                        </a:ln>
                        <a:solidFill>
                          <a:schemeClr val="tx1"/>
                        </a:solidFill>
                        <a:effectLst/>
                        <a:latin typeface="+mn-lt"/>
                        <a:ea typeface="ＭＳ Ｐゴシック" charset="0"/>
                        <a:cs typeface="ＭＳ Ｐゴシック" charset="0"/>
                      </a:endParaRPr>
                    </a:p>
                    <a:p>
                      <a:pPr marL="342900" marR="0" lvl="0" indent="-342900" algn="l" defTabSz="914400" rtl="0" eaLnBrk="0" fontAlgn="base" latinLnBrk="0" hangingPunct="0">
                        <a:lnSpc>
                          <a:spcPct val="100000"/>
                        </a:lnSpc>
                        <a:spcBef>
                          <a:spcPts val="1000"/>
                        </a:spcBef>
                        <a:spcAft>
                          <a:spcPct val="0"/>
                        </a:spcAft>
                        <a:buClr>
                          <a:srgbClr val="083763"/>
                        </a:buClr>
                        <a:buSzPct val="125000"/>
                        <a:buFont typeface="Wingdings" charset="2"/>
                        <a:buChar char="§"/>
                        <a:tabLst/>
                      </a:pPr>
                      <a:r>
                        <a:rPr kumimoji="0" lang="en-ZA" sz="2000" b="0" i="0" u="none" strike="noStrike" cap="none" normalizeH="0" baseline="0" dirty="0">
                          <a:ln>
                            <a:noFill/>
                          </a:ln>
                          <a:solidFill>
                            <a:schemeClr val="tx1"/>
                          </a:solidFill>
                          <a:effectLst/>
                          <a:latin typeface="+mn-lt"/>
                          <a:ea typeface="ＭＳ Ｐゴシック" charset="0"/>
                          <a:cs typeface="ＭＳ Ｐゴシック" charset="0"/>
                        </a:rPr>
                        <a:t>Negotiation/ refusal </a:t>
                      </a:r>
                      <a:r>
                        <a:rPr kumimoji="0" lang="en-ZA" sz="2000" b="0" i="0" u="none" strike="noStrike" cap="none" normalizeH="0" baseline="0" dirty="0" smtClean="0">
                          <a:ln>
                            <a:noFill/>
                          </a:ln>
                          <a:solidFill>
                            <a:schemeClr val="tx1"/>
                          </a:solidFill>
                          <a:effectLst/>
                          <a:latin typeface="+mn-lt"/>
                          <a:ea typeface="ＭＳ Ｐゴシック" charset="0"/>
                          <a:cs typeface="ＭＳ Ｐゴシック" charset="0"/>
                        </a:rPr>
                        <a:t>skills</a:t>
                      </a:r>
                      <a:endParaRPr kumimoji="0" lang="en-ZA" sz="2000" b="0" i="0" u="none" strike="noStrike" cap="none" normalizeH="0" baseline="0" dirty="0">
                        <a:ln>
                          <a:noFill/>
                        </a:ln>
                        <a:solidFill>
                          <a:schemeClr val="tx1"/>
                        </a:solidFill>
                        <a:effectLst/>
                        <a:latin typeface="+mn-lt"/>
                        <a:ea typeface="ＭＳ Ｐゴシック" charset="0"/>
                        <a:cs typeface="ＭＳ Ｐゴシック" charset="0"/>
                      </a:endParaRPr>
                    </a:p>
                    <a:p>
                      <a:pPr marL="342900" marR="0" lvl="0" indent="-342900" algn="l" defTabSz="914400" rtl="0" eaLnBrk="0" fontAlgn="base" latinLnBrk="0" hangingPunct="0">
                        <a:lnSpc>
                          <a:spcPct val="100000"/>
                        </a:lnSpc>
                        <a:spcBef>
                          <a:spcPts val="1000"/>
                        </a:spcBef>
                        <a:spcAft>
                          <a:spcPct val="0"/>
                        </a:spcAft>
                        <a:buClr>
                          <a:srgbClr val="083763"/>
                        </a:buClr>
                        <a:buSzPct val="125000"/>
                        <a:buFont typeface="Wingdings" charset="2"/>
                        <a:buChar char="§"/>
                        <a:tabLst/>
                      </a:pPr>
                      <a:r>
                        <a:rPr kumimoji="0" lang="en-ZA" sz="2000" b="0" i="0" u="none" strike="noStrike" cap="none" normalizeH="0" baseline="0" dirty="0">
                          <a:ln>
                            <a:noFill/>
                          </a:ln>
                          <a:solidFill>
                            <a:schemeClr val="tx1"/>
                          </a:solidFill>
                          <a:effectLst/>
                          <a:latin typeface="+mn-lt"/>
                          <a:ea typeface="ＭＳ Ｐゴシック" charset="0"/>
                          <a:cs typeface="ＭＳ Ｐゴシック" charset="0"/>
                        </a:rPr>
                        <a:t>Empathy</a:t>
                      </a:r>
                    </a:p>
                    <a:p>
                      <a:pPr marL="342900" marR="0" lvl="0" indent="-342900" algn="l" defTabSz="914400" rtl="0" eaLnBrk="0" fontAlgn="base" latinLnBrk="0" hangingPunct="0">
                        <a:lnSpc>
                          <a:spcPct val="100000"/>
                        </a:lnSpc>
                        <a:spcBef>
                          <a:spcPts val="1000"/>
                        </a:spcBef>
                        <a:spcAft>
                          <a:spcPct val="0"/>
                        </a:spcAft>
                        <a:buClr>
                          <a:srgbClr val="083763"/>
                        </a:buClr>
                        <a:buSzPct val="125000"/>
                        <a:buFont typeface="Wingdings" charset="2"/>
                        <a:buChar char="§"/>
                        <a:tabLst/>
                      </a:pPr>
                      <a:r>
                        <a:rPr kumimoji="0" lang="en-ZA" sz="2000" b="0" i="0" u="none" strike="noStrike" cap="none" normalizeH="0" baseline="0" dirty="0">
                          <a:ln>
                            <a:noFill/>
                          </a:ln>
                          <a:solidFill>
                            <a:schemeClr val="tx1"/>
                          </a:solidFill>
                          <a:effectLst/>
                          <a:latin typeface="+mn-lt"/>
                          <a:ea typeface="ＭＳ Ｐゴシック" charset="0"/>
                          <a:cs typeface="ＭＳ Ｐゴシック" charset="0"/>
                        </a:rPr>
                        <a:t>Cooperation and teamwork</a:t>
                      </a:r>
                    </a:p>
                    <a:p>
                      <a:pPr marL="342900" marR="0" lvl="0" indent="-342900" algn="l" defTabSz="914400" rtl="0" eaLnBrk="0" fontAlgn="base" latinLnBrk="0" hangingPunct="0">
                        <a:lnSpc>
                          <a:spcPct val="100000"/>
                        </a:lnSpc>
                        <a:spcBef>
                          <a:spcPts val="1000"/>
                        </a:spcBef>
                        <a:spcAft>
                          <a:spcPct val="0"/>
                        </a:spcAft>
                        <a:buClr>
                          <a:srgbClr val="083763"/>
                        </a:buClr>
                        <a:buSzPct val="125000"/>
                        <a:buFont typeface="Wingdings" charset="2"/>
                        <a:buChar char="§"/>
                        <a:tabLst/>
                      </a:pPr>
                      <a:r>
                        <a:rPr kumimoji="0" lang="en-ZA" sz="2000" b="0" i="0" u="none" strike="noStrike" cap="none" normalizeH="0" baseline="0" dirty="0" smtClean="0">
                          <a:ln>
                            <a:noFill/>
                          </a:ln>
                          <a:solidFill>
                            <a:schemeClr val="tx1"/>
                          </a:solidFill>
                          <a:effectLst/>
                          <a:latin typeface="+mn-lt"/>
                          <a:ea typeface="ＭＳ Ｐゴシック" charset="0"/>
                          <a:cs typeface="ＭＳ Ｐゴシック" charset="0"/>
                        </a:rPr>
                        <a:t>Advocacy skills</a:t>
                      </a:r>
                      <a:endParaRPr kumimoji="0" lang="en-ZA" sz="2000" b="0"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ts val="1000"/>
                        </a:spcBef>
                        <a:spcAft>
                          <a:spcPct val="0"/>
                        </a:spcAft>
                        <a:buClr>
                          <a:srgbClr val="083763"/>
                        </a:buClr>
                        <a:buSzPct val="125000"/>
                        <a:buFont typeface="Wingdings" charset="2"/>
                        <a:buChar char="§"/>
                        <a:tabLst/>
                      </a:pPr>
                      <a:r>
                        <a:rPr kumimoji="0" lang="en-ZA" sz="2000" b="0" i="0" u="none" strike="noStrike" cap="none" normalizeH="0" baseline="0" dirty="0">
                          <a:ln>
                            <a:noFill/>
                          </a:ln>
                          <a:solidFill>
                            <a:schemeClr val="tx1"/>
                          </a:solidFill>
                          <a:effectLst/>
                          <a:latin typeface="+mn-lt"/>
                          <a:ea typeface="ＭＳ Ｐゴシック" charset="0"/>
                          <a:cs typeface="ＭＳ Ｐゴシック" charset="0"/>
                        </a:rPr>
                        <a:t>Decision-making and </a:t>
                      </a:r>
                      <a:r>
                        <a:rPr kumimoji="0" lang="en-ZA" sz="2000" b="0" i="0" u="none" strike="noStrike" cap="none" normalizeH="0" baseline="0" dirty="0" smtClean="0">
                          <a:ln>
                            <a:noFill/>
                          </a:ln>
                          <a:solidFill>
                            <a:schemeClr val="tx1"/>
                          </a:solidFill>
                          <a:effectLst/>
                          <a:latin typeface="+mn-lt"/>
                          <a:ea typeface="ＭＳ Ｐゴシック" charset="0"/>
                          <a:cs typeface="ＭＳ Ｐゴシック" charset="0"/>
                        </a:rPr>
                        <a:t>problem-solving skills</a:t>
                      </a:r>
                      <a:endParaRPr kumimoji="0" lang="en-ZA" sz="2000" b="0" i="0" u="none" strike="noStrike" cap="none" normalizeH="0" baseline="0" dirty="0">
                        <a:ln>
                          <a:noFill/>
                        </a:ln>
                        <a:solidFill>
                          <a:schemeClr val="tx1"/>
                        </a:solidFill>
                        <a:effectLst/>
                        <a:latin typeface="+mn-lt"/>
                        <a:ea typeface="ＭＳ Ｐゴシック" charset="0"/>
                        <a:cs typeface="ＭＳ Ｐゴシック" charset="0"/>
                      </a:endParaRPr>
                    </a:p>
                    <a:p>
                      <a:pPr marL="342900" marR="0" lvl="0" indent="-342900" algn="l" defTabSz="914400" rtl="0" eaLnBrk="0" fontAlgn="base" latinLnBrk="0" hangingPunct="0">
                        <a:lnSpc>
                          <a:spcPct val="100000"/>
                        </a:lnSpc>
                        <a:spcBef>
                          <a:spcPts val="1000"/>
                        </a:spcBef>
                        <a:spcAft>
                          <a:spcPct val="0"/>
                        </a:spcAft>
                        <a:buClr>
                          <a:srgbClr val="083763"/>
                        </a:buClr>
                        <a:buSzPct val="125000"/>
                        <a:buFont typeface="Wingdings" charset="2"/>
                        <a:buChar char="§"/>
                        <a:tabLst/>
                      </a:pPr>
                      <a:r>
                        <a:rPr kumimoji="0" lang="en-ZA" sz="2000" b="0" i="0" u="none" strike="noStrike" cap="none" normalizeH="0" baseline="0" dirty="0">
                          <a:ln>
                            <a:noFill/>
                          </a:ln>
                          <a:solidFill>
                            <a:schemeClr val="tx1"/>
                          </a:solidFill>
                          <a:effectLst/>
                          <a:latin typeface="+mn-lt"/>
                          <a:ea typeface="ＭＳ Ｐゴシック" charset="0"/>
                          <a:cs typeface="ＭＳ Ｐゴシック" charset="0"/>
                        </a:rPr>
                        <a:t>Critical </a:t>
                      </a:r>
                      <a:r>
                        <a:rPr kumimoji="0" lang="en-ZA" sz="2000" b="0" i="0" u="none" strike="noStrike" cap="none" normalizeH="0" baseline="0" dirty="0" smtClean="0">
                          <a:ln>
                            <a:noFill/>
                          </a:ln>
                          <a:solidFill>
                            <a:schemeClr val="tx1"/>
                          </a:solidFill>
                          <a:effectLst/>
                          <a:latin typeface="+mn-lt"/>
                          <a:ea typeface="ＭＳ Ｐゴシック" charset="0"/>
                          <a:cs typeface="ＭＳ Ｐゴシック" charset="0"/>
                        </a:rPr>
                        <a:t>thinking skills</a:t>
                      </a:r>
                      <a:endParaRPr kumimoji="0" lang="en-ZA" sz="2000" b="0"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ts val="1000"/>
                        </a:spcBef>
                        <a:spcAft>
                          <a:spcPct val="0"/>
                        </a:spcAft>
                        <a:buClr>
                          <a:srgbClr val="083763"/>
                        </a:buClr>
                        <a:buSzPct val="125000"/>
                        <a:buFont typeface="Wingdings" charset="2"/>
                        <a:buChar char="§"/>
                        <a:tabLst/>
                      </a:pPr>
                      <a:r>
                        <a:rPr kumimoji="0" lang="en-ZA" sz="2000" b="0" i="0" u="none" strike="noStrike" cap="none" normalizeH="0" baseline="0" dirty="0">
                          <a:ln>
                            <a:noFill/>
                          </a:ln>
                          <a:solidFill>
                            <a:schemeClr val="tx1"/>
                          </a:solidFill>
                          <a:effectLst/>
                          <a:latin typeface="+mn-lt"/>
                          <a:ea typeface="ＭＳ Ｐゴシック" charset="0"/>
                          <a:cs typeface="ＭＳ Ｐゴシック" charset="0"/>
                        </a:rPr>
                        <a:t>Skills for increasing internal locus of control</a:t>
                      </a:r>
                    </a:p>
                    <a:p>
                      <a:pPr marL="342900" marR="0" lvl="0" indent="-342900" algn="l" defTabSz="914400" rtl="0" eaLnBrk="0" fontAlgn="base" latinLnBrk="0" hangingPunct="0">
                        <a:lnSpc>
                          <a:spcPct val="100000"/>
                        </a:lnSpc>
                        <a:spcBef>
                          <a:spcPts val="1000"/>
                        </a:spcBef>
                        <a:spcAft>
                          <a:spcPct val="0"/>
                        </a:spcAft>
                        <a:buClr>
                          <a:srgbClr val="083763"/>
                        </a:buClr>
                        <a:buSzPct val="125000"/>
                        <a:buFont typeface="Wingdings" charset="2"/>
                        <a:buChar char="§"/>
                        <a:tabLst/>
                      </a:pPr>
                      <a:r>
                        <a:rPr kumimoji="0" lang="en-ZA" sz="2000" b="0" i="0" u="none" strike="noStrike" cap="none" normalizeH="0" baseline="0" dirty="0" smtClean="0">
                          <a:ln>
                            <a:noFill/>
                          </a:ln>
                          <a:solidFill>
                            <a:schemeClr val="tx1"/>
                          </a:solidFill>
                          <a:effectLst/>
                          <a:latin typeface="+mn-lt"/>
                          <a:ea typeface="ＭＳ Ｐゴシック" charset="0"/>
                          <a:cs typeface="ＭＳ Ｐゴシック" charset="0"/>
                        </a:rPr>
                        <a:t>Skills for managing </a:t>
                      </a:r>
                      <a:r>
                        <a:rPr kumimoji="0" lang="en-ZA" sz="2000" b="0" i="0" u="none" strike="noStrike" cap="none" normalizeH="0" baseline="0" dirty="0">
                          <a:ln>
                            <a:noFill/>
                          </a:ln>
                          <a:solidFill>
                            <a:schemeClr val="tx1"/>
                          </a:solidFill>
                          <a:effectLst/>
                          <a:latin typeface="+mn-lt"/>
                          <a:ea typeface="ＭＳ Ｐゴシック" charset="0"/>
                          <a:cs typeface="ＭＳ Ｐゴシック" charset="0"/>
                        </a:rPr>
                        <a:t>feelings</a:t>
                      </a:r>
                    </a:p>
                    <a:p>
                      <a:pPr marL="342900" marR="0" lvl="0" indent="-342900" algn="l" defTabSz="914400" rtl="0" eaLnBrk="0" fontAlgn="base" latinLnBrk="0" hangingPunct="0">
                        <a:lnSpc>
                          <a:spcPct val="100000"/>
                        </a:lnSpc>
                        <a:spcBef>
                          <a:spcPts val="1000"/>
                        </a:spcBef>
                        <a:spcAft>
                          <a:spcPct val="0"/>
                        </a:spcAft>
                        <a:buClr>
                          <a:srgbClr val="083763"/>
                        </a:buClr>
                        <a:buSzPct val="125000"/>
                        <a:buFont typeface="Wingdings" charset="2"/>
                        <a:buChar char="§"/>
                        <a:tabLst/>
                      </a:pPr>
                      <a:r>
                        <a:rPr kumimoji="0" lang="en-ZA" sz="2000" b="0" i="0" u="none" strike="noStrike" cap="none" normalizeH="0" baseline="0" dirty="0" smtClean="0">
                          <a:ln>
                            <a:noFill/>
                          </a:ln>
                          <a:solidFill>
                            <a:schemeClr val="tx1"/>
                          </a:solidFill>
                          <a:effectLst/>
                          <a:latin typeface="+mn-lt"/>
                          <a:ea typeface="ＭＳ Ｐゴシック" charset="0"/>
                          <a:cs typeface="ＭＳ Ｐゴシック" charset="0"/>
                        </a:rPr>
                        <a:t>Skills for managing </a:t>
                      </a:r>
                      <a:r>
                        <a:rPr kumimoji="0" lang="en-ZA" sz="2000" b="0" i="0" u="none" strike="noStrike" cap="none" normalizeH="0" baseline="0" dirty="0">
                          <a:ln>
                            <a:noFill/>
                          </a:ln>
                          <a:solidFill>
                            <a:schemeClr val="tx1"/>
                          </a:solidFill>
                          <a:effectLst/>
                          <a:latin typeface="+mn-lt"/>
                          <a:ea typeface="ＭＳ Ｐゴシック" charset="0"/>
                          <a:cs typeface="ＭＳ Ｐゴシック" charset="0"/>
                        </a:rPr>
                        <a:t>stress</a:t>
                      </a:r>
                    </a:p>
                    <a:p>
                      <a:pPr marL="342900" marR="0" lvl="0" indent="-342900" algn="l" defTabSz="914400" rtl="0" eaLnBrk="0" fontAlgn="base" latinLnBrk="0" hangingPunct="0">
                        <a:lnSpc>
                          <a:spcPct val="100000"/>
                        </a:lnSpc>
                        <a:spcBef>
                          <a:spcPts val="1000"/>
                        </a:spcBef>
                        <a:spcAft>
                          <a:spcPct val="0"/>
                        </a:spcAft>
                        <a:buClr>
                          <a:srgbClr val="083763"/>
                        </a:buClr>
                        <a:buSzPct val="125000"/>
                        <a:buFont typeface="Wingdings" charset="2"/>
                        <a:buChar char="§"/>
                        <a:tabLst/>
                      </a:pPr>
                      <a:endParaRPr kumimoji="0" lang="en-ZA" sz="2000" b="0"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498475" y="1600201"/>
            <a:ext cx="8077200" cy="461665"/>
          </a:xfrm>
          <a:prstGeom prst="rect">
            <a:avLst/>
          </a:prstGeom>
          <a:noFill/>
        </p:spPr>
        <p:txBody>
          <a:bodyPr wrap="square" rtlCol="0">
            <a:spAutoFit/>
          </a:bodyPr>
          <a:lstStyle/>
          <a:p>
            <a:r>
              <a:rPr lang="en-US" sz="2400" dirty="0" smtClean="0"/>
              <a:t>See Table 9.1 and </a:t>
            </a:r>
            <a:r>
              <a:rPr lang="en-US" sz="2400" i="1" dirty="0" smtClean="0"/>
              <a:t>Appendix 9B: Life Skills Training Resources.</a:t>
            </a:r>
            <a:endParaRPr lang="en-US" sz="2400" dirty="0"/>
          </a:p>
        </p:txBody>
      </p:sp>
    </p:spTree>
    <p:extLst>
      <p:ext uri="{BB962C8B-B14F-4D97-AF65-F5344CB8AC3E}">
        <p14:creationId xmlns:p14="http://schemas.microsoft.com/office/powerpoint/2010/main" val="20469417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15</a:t>
            </a:fld>
            <a:endParaRPr lang="en-US"/>
          </a:p>
        </p:txBody>
      </p:sp>
      <p:sp>
        <p:nvSpPr>
          <p:cNvPr id="5" name="Content Placeholder 5"/>
          <p:cNvSpPr>
            <a:spLocks noGrp="1"/>
          </p:cNvSpPr>
          <p:nvPr>
            <p:ph idx="1"/>
          </p:nvPr>
        </p:nvSpPr>
        <p:spPr>
          <a:xfrm>
            <a:off x="526142" y="1593850"/>
            <a:ext cx="7964715" cy="4373563"/>
          </a:xfrm>
        </p:spPr>
        <p:txBody>
          <a:bodyPr/>
          <a:lstStyle/>
          <a:p>
            <a:pPr algn="ctr">
              <a:buNone/>
            </a:pPr>
            <a:endParaRPr lang="en-US" sz="3600" b="1" dirty="0" smtClean="0"/>
          </a:p>
          <a:p>
            <a:pPr algn="ctr">
              <a:spcBef>
                <a:spcPts val="3600"/>
              </a:spcBef>
              <a:buNone/>
            </a:pPr>
            <a:r>
              <a:rPr lang="en-US" sz="4800" b="1" dirty="0" smtClean="0"/>
              <a:t>Questions or comments on this session?</a:t>
            </a:r>
            <a:endParaRPr lang="en-US" sz="48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9.2</a:t>
            </a:r>
            <a:endParaRPr lang="en-US" dirty="0"/>
          </a:p>
        </p:txBody>
      </p:sp>
      <p:sp>
        <p:nvSpPr>
          <p:cNvPr id="3" name="Content Placeholder 2"/>
          <p:cNvSpPr>
            <a:spLocks noGrp="1"/>
          </p:cNvSpPr>
          <p:nvPr>
            <p:ph idx="1"/>
          </p:nvPr>
        </p:nvSpPr>
        <p:spPr/>
        <p:txBody>
          <a:bodyPr/>
          <a:lstStyle/>
          <a:p>
            <a:pPr marL="0" indent="0">
              <a:buNone/>
            </a:pPr>
            <a:r>
              <a:rPr lang="en-GB" sz="3600" b="1" dirty="0">
                <a:solidFill>
                  <a:srgbClr val="0B5395"/>
                </a:solidFill>
                <a:latin typeface="+mn-lt"/>
              </a:rPr>
              <a:t>Supporting ALHIV to Live Positively and Maintain a Healthy Body</a:t>
            </a:r>
            <a:r>
              <a:rPr lang="en-US" sz="3600" b="1" dirty="0">
                <a:solidFill>
                  <a:srgbClr val="0B5395"/>
                </a:solidFill>
                <a:latin typeface="+mn-lt"/>
              </a:rPr>
              <a:t> </a:t>
            </a:r>
            <a:endParaRPr lang="en-ZA" sz="3600" b="1" dirty="0">
              <a:solidFill>
                <a:srgbClr val="0B5395"/>
              </a:solidFill>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16</a:t>
            </a:fld>
            <a:endParaRPr lang="en-US"/>
          </a:p>
        </p:txBody>
      </p:sp>
    </p:spTree>
    <p:extLst>
      <p:ext uri="{BB962C8B-B14F-4D97-AF65-F5344CB8AC3E}">
        <p14:creationId xmlns:p14="http://schemas.microsoft.com/office/powerpoint/2010/main" val="302239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9.2 Objectives</a:t>
            </a:r>
            <a:endParaRPr lang="en-US" dirty="0"/>
          </a:p>
        </p:txBody>
      </p:sp>
      <p:sp>
        <p:nvSpPr>
          <p:cNvPr id="3" name="Content Placeholder 2"/>
          <p:cNvSpPr>
            <a:spLocks noGrp="1"/>
          </p:cNvSpPr>
          <p:nvPr>
            <p:ph idx="1"/>
          </p:nvPr>
        </p:nvSpPr>
        <p:spPr/>
        <p:txBody>
          <a:bodyPr/>
          <a:lstStyle/>
          <a:p>
            <a:pPr>
              <a:buNone/>
            </a:pPr>
            <a:r>
              <a:rPr lang="en-US" b="1" dirty="0" smtClean="0">
                <a:solidFill>
                  <a:srgbClr val="0B5395"/>
                </a:solidFill>
                <a:latin typeface="Calibri" pitchFamily="34" charset="0"/>
                <a:cs typeface="Calibri" pitchFamily="34" charset="0"/>
              </a:rPr>
              <a:t>After completing this session, participants will be able to:</a:t>
            </a:r>
            <a:r>
              <a:rPr lang="en-US" dirty="0" smtClean="0">
                <a:solidFill>
                  <a:srgbClr val="0B5395"/>
                </a:solidFill>
                <a:latin typeface="Calibri" pitchFamily="34" charset="0"/>
                <a:cs typeface="Calibri" pitchFamily="34" charset="0"/>
              </a:rPr>
              <a:t> </a:t>
            </a:r>
          </a:p>
          <a:p>
            <a:r>
              <a:rPr lang="en-US" dirty="0" smtClean="0">
                <a:latin typeface="+mn-lt"/>
                <a:ea typeface="ＭＳ Ｐゴシック" charset="0"/>
                <a:cs typeface="ＭＳ Ｐゴシック" charset="0"/>
              </a:rPr>
              <a:t>Provide ongoing support and counseling to adolescent clients on maintaining a healthy body</a:t>
            </a:r>
          </a:p>
          <a:p>
            <a:r>
              <a:rPr lang="en-US" dirty="0" smtClean="0">
                <a:latin typeface="+mn-lt"/>
                <a:ea typeface="ＭＳ Ｐゴシック" charset="0"/>
                <a:cs typeface="ＭＳ Ｐゴシック" charset="0"/>
              </a:rPr>
              <a:t>Provide basic nutritional recommendations to ALHIV and their family members</a:t>
            </a:r>
          </a:p>
          <a:p>
            <a:r>
              <a:rPr lang="en-US" dirty="0" smtClean="0">
                <a:latin typeface="+mn-lt"/>
                <a:ea typeface="ＭＳ Ｐゴシック" charset="0"/>
                <a:cs typeface="ＭＳ Ｐゴシック" charset="0"/>
              </a:rPr>
              <a:t>Help adolescent clients prevent or recover from alcohol and other substance use problems</a:t>
            </a:r>
          </a:p>
          <a:p>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17</a:t>
            </a:fld>
            <a:endParaRPr lang="en-US"/>
          </a:p>
        </p:txBody>
      </p:sp>
    </p:spTree>
    <p:extLst>
      <p:ext uri="{BB962C8B-B14F-4D97-AF65-F5344CB8AC3E}">
        <p14:creationId xmlns:p14="http://schemas.microsoft.com/office/powerpoint/2010/main" val="28019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Brainstorming in Teams</a:t>
            </a:r>
            <a:endParaRPr lang="en-US" dirty="0"/>
          </a:p>
        </p:txBody>
      </p:sp>
      <p:sp>
        <p:nvSpPr>
          <p:cNvPr id="3" name="Content Placeholder 2"/>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What are some of the ways that </a:t>
            </a:r>
            <a:r>
              <a:rPr lang="en-GB" i="1" dirty="0" smtClean="0">
                <a:solidFill>
                  <a:srgbClr val="0B5395"/>
                </a:solidFill>
                <a:latin typeface="+mn-lt"/>
                <a:ea typeface="ＭＳ Ｐゴシック" charset="0"/>
                <a:cs typeface="ＭＳ Ｐゴシック" charset="0"/>
              </a:rPr>
              <a:t>health </a:t>
            </a:r>
            <a:r>
              <a:rPr lang="en-GB" i="1" dirty="0">
                <a:solidFill>
                  <a:srgbClr val="0B5395"/>
                </a:solidFill>
                <a:latin typeface="+mn-lt"/>
                <a:ea typeface="ＭＳ Ｐゴシック" charset="0"/>
                <a:cs typeface="ＭＳ Ｐゴシック" charset="0"/>
              </a:rPr>
              <a:t>workers can support adolescents to have and maintain a healthy body</a:t>
            </a:r>
            <a:r>
              <a:rPr lang="en-GB" i="1" dirty="0" smtClean="0">
                <a:solidFill>
                  <a:srgbClr val="0B5395"/>
                </a:solidFill>
                <a:latin typeface="+mn-lt"/>
                <a:ea typeface="ＭＳ Ｐゴシック" charset="0"/>
                <a:cs typeface="ＭＳ Ｐゴシック" charset="0"/>
              </a:rPr>
              <a:t>?</a:t>
            </a:r>
            <a:endParaRPr lang="en-GB"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18</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902858" y="2815610"/>
            <a:ext cx="3309256" cy="3505813"/>
          </a:xfrm>
          <a:prstGeom prst="rect">
            <a:avLst/>
          </a:prstGeom>
          <a:noFill/>
          <a:ln>
            <a:noFill/>
          </a:ln>
          <a:effectLst>
            <a:softEdge rad="31750"/>
          </a:effectLst>
        </p:spPr>
      </p:pic>
    </p:spTree>
    <p:extLst>
      <p:ext uri="{BB962C8B-B14F-4D97-AF65-F5344CB8AC3E}">
        <p14:creationId xmlns:p14="http://schemas.microsoft.com/office/powerpoint/2010/main" val="384857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84188"/>
            <a:ext cx="8645525" cy="1116012"/>
          </a:xfrm>
        </p:spPr>
        <p:txBody>
          <a:bodyPr/>
          <a:lstStyle/>
          <a:p>
            <a:r>
              <a:rPr lang="en-US" dirty="0" smtClean="0"/>
              <a:t>“Living Positively” with HIV includes:</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19</a:t>
            </a:fld>
            <a:endParaRPr lang="en-US"/>
          </a:p>
        </p:txBody>
      </p:sp>
      <p:sp>
        <p:nvSpPr>
          <p:cNvPr id="6" name="Content Placeholder 2"/>
          <p:cNvSpPr>
            <a:spLocks noGrp="1"/>
          </p:cNvSpPr>
          <p:nvPr>
            <p:ph idx="1"/>
          </p:nvPr>
        </p:nvSpPr>
        <p:spPr>
          <a:xfrm>
            <a:off x="533400" y="1752600"/>
            <a:ext cx="8229600" cy="4144963"/>
          </a:xfrm>
        </p:spPr>
        <p:txBody>
          <a:bodyPr/>
          <a:lstStyle/>
          <a:p>
            <a:r>
              <a:rPr lang="en-US" dirty="0" smtClean="0">
                <a:latin typeface="+mn-lt"/>
              </a:rPr>
              <a:t>Health care</a:t>
            </a:r>
          </a:p>
          <a:p>
            <a:r>
              <a:rPr lang="en-US" dirty="0" smtClean="0">
                <a:latin typeface="+mn-lt"/>
              </a:rPr>
              <a:t>Sexual health</a:t>
            </a:r>
          </a:p>
          <a:p>
            <a:r>
              <a:rPr lang="en-US" dirty="0" smtClean="0">
                <a:latin typeface="+mn-lt"/>
              </a:rPr>
              <a:t>Staying active and socially engaged</a:t>
            </a:r>
          </a:p>
          <a:p>
            <a:r>
              <a:rPr lang="en-US" dirty="0" smtClean="0">
                <a:latin typeface="+mn-lt"/>
              </a:rPr>
              <a:t>Rest</a:t>
            </a:r>
          </a:p>
          <a:p>
            <a:r>
              <a:rPr lang="en-US" dirty="0" smtClean="0">
                <a:latin typeface="+mn-lt"/>
              </a:rPr>
              <a:t>Personal Hygiene</a:t>
            </a:r>
          </a:p>
          <a:p>
            <a:r>
              <a:rPr lang="en-US" dirty="0" smtClean="0">
                <a:latin typeface="+mn-lt"/>
              </a:rPr>
              <a:t>Oral health</a:t>
            </a:r>
          </a:p>
          <a:p>
            <a:pPr>
              <a:buNone/>
            </a:pPr>
            <a:r>
              <a:rPr lang="en-US" dirty="0" smtClean="0">
                <a:latin typeface="+mn-lt"/>
              </a:rPr>
              <a:t>(See Table 9.2 for a more complete list.)</a:t>
            </a:r>
            <a:endParaRPr lang="en-US" dirty="0">
              <a:latin typeface="+mn-l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270171" y="1752599"/>
            <a:ext cx="1832429" cy="2950029"/>
          </a:xfrm>
          <a:prstGeom prst="rect">
            <a:avLst/>
          </a:prstGeom>
          <a:noFill/>
          <a:ln>
            <a:noFill/>
          </a:ln>
          <a:effectLst>
            <a:softEdge rad="31750"/>
          </a:effectLst>
        </p:spPr>
      </p:pic>
    </p:spTree>
    <p:extLst>
      <p:ext uri="{BB962C8B-B14F-4D97-AF65-F5344CB8AC3E}">
        <p14:creationId xmlns:p14="http://schemas.microsoft.com/office/powerpoint/2010/main" val="36220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Module 9 Learning Objectives</a:t>
            </a:r>
            <a:endParaRPr lang="en-US" dirty="0"/>
          </a:p>
        </p:txBody>
      </p:sp>
      <p:sp>
        <p:nvSpPr>
          <p:cNvPr id="3" name="Content Placeholder 2"/>
          <p:cNvSpPr>
            <a:spLocks noGrp="1"/>
          </p:cNvSpPr>
          <p:nvPr>
            <p:ph idx="1"/>
          </p:nvPr>
        </p:nvSpPr>
        <p:spPr>
          <a:xfrm>
            <a:off x="533400" y="1564890"/>
            <a:ext cx="8229600" cy="4144963"/>
          </a:xfrm>
        </p:spPr>
        <p:txBody>
          <a:bodyPr/>
          <a:lstStyle/>
          <a:p>
            <a:pPr>
              <a:spcBef>
                <a:spcPts val="1800"/>
              </a:spcBef>
              <a:buNone/>
            </a:pPr>
            <a:r>
              <a:rPr lang="en-GB" b="1" dirty="0" smtClean="0">
                <a:solidFill>
                  <a:srgbClr val="0B5395"/>
                </a:solidFill>
                <a:latin typeface="Calibri" pitchFamily="34" charset="0"/>
                <a:cs typeface="Calibri" pitchFamily="34" charset="0"/>
              </a:rPr>
              <a:t>After completing this module, participants will be able to:</a:t>
            </a:r>
            <a:r>
              <a:rPr lang="en-GB" dirty="0" smtClean="0">
                <a:solidFill>
                  <a:srgbClr val="0B5395"/>
                </a:solidFill>
                <a:latin typeface="Calibri" pitchFamily="34" charset="0"/>
                <a:cs typeface="Calibri" pitchFamily="34" charset="0"/>
              </a:rPr>
              <a:t> </a:t>
            </a:r>
            <a:endParaRPr lang="en-GB" dirty="0" smtClean="0">
              <a:solidFill>
                <a:srgbClr val="0B5395"/>
              </a:solidFill>
              <a:ea typeface="ＭＳ Ｐゴシック" charset="0"/>
              <a:cs typeface="ＭＳ Ｐゴシック" charset="0"/>
            </a:endParaRPr>
          </a:p>
          <a:p>
            <a:pPr>
              <a:spcBef>
                <a:spcPts val="1800"/>
              </a:spcBef>
            </a:pPr>
            <a:r>
              <a:rPr lang="en-GB" sz="2300" dirty="0" smtClean="0">
                <a:latin typeface="+mn-lt"/>
                <a:ea typeface="ＭＳ Ｐゴシック" charset="0"/>
                <a:cs typeface="ＭＳ Ｐゴシック" charset="0"/>
              </a:rPr>
              <a:t>Define </a:t>
            </a:r>
            <a:r>
              <a:rPr lang="en-GB" sz="2300" dirty="0">
                <a:latin typeface="+mn-lt"/>
                <a:ea typeface="ＭＳ Ｐゴシック" charset="0"/>
                <a:cs typeface="ＭＳ Ｐゴシック" charset="0"/>
              </a:rPr>
              <a:t>positive living and describe the key components of positive living for </a:t>
            </a:r>
            <a:r>
              <a:rPr lang="en-GB" sz="2300" dirty="0" smtClean="0">
                <a:latin typeface="+mn-lt"/>
                <a:ea typeface="ＭＳ Ｐゴシック" charset="0"/>
                <a:cs typeface="ＭＳ Ｐゴシック" charset="0"/>
              </a:rPr>
              <a:t>ALHIV</a:t>
            </a:r>
            <a:endParaRPr lang="en-GB" sz="2300" dirty="0">
              <a:latin typeface="+mn-lt"/>
              <a:ea typeface="ＭＳ Ｐゴシック" charset="0"/>
              <a:cs typeface="ＭＳ Ｐゴシック" charset="0"/>
            </a:endParaRPr>
          </a:p>
          <a:p>
            <a:pPr>
              <a:spcBef>
                <a:spcPts val="1800"/>
              </a:spcBef>
            </a:pPr>
            <a:r>
              <a:rPr lang="en-GB" sz="2300" dirty="0" smtClean="0">
                <a:latin typeface="+mn-lt"/>
                <a:ea typeface="ＭＳ Ｐゴシック" charset="0"/>
                <a:cs typeface="ＭＳ Ｐゴシック" charset="0"/>
              </a:rPr>
              <a:t>Support ALHIV to achieve and maintain a healthy mind – having a positive outlook toward living and life</a:t>
            </a:r>
          </a:p>
          <a:p>
            <a:pPr>
              <a:spcBef>
                <a:spcPts val="1800"/>
              </a:spcBef>
            </a:pPr>
            <a:r>
              <a:rPr lang="en-GB" sz="2300" dirty="0">
                <a:latin typeface="+mn-lt"/>
                <a:ea typeface="ＭＳ Ｐゴシック" charset="0"/>
                <a:cs typeface="ＭＳ Ｐゴシック" charset="0"/>
              </a:rPr>
              <a:t>Provide ongoing support and </a:t>
            </a:r>
            <a:r>
              <a:rPr lang="en-GB" sz="2300" dirty="0" smtClean="0">
                <a:latin typeface="+mn-lt"/>
                <a:ea typeface="ＭＳ Ｐゴシック" charset="0"/>
                <a:cs typeface="ＭＳ Ｐゴシック" charset="0"/>
              </a:rPr>
              <a:t>counseling </a:t>
            </a:r>
            <a:r>
              <a:rPr lang="en-GB" sz="2300" dirty="0">
                <a:latin typeface="+mn-lt"/>
                <a:ea typeface="ＭＳ Ｐゴシック" charset="0"/>
                <a:cs typeface="ＭＳ Ｐゴシック" charset="0"/>
              </a:rPr>
              <a:t>to adolescent clients on maintaining a healthy </a:t>
            </a:r>
            <a:r>
              <a:rPr lang="en-GB" sz="2300" dirty="0" smtClean="0">
                <a:latin typeface="+mn-lt"/>
                <a:ea typeface="ＭＳ Ｐゴシック" charset="0"/>
                <a:cs typeface="ＭＳ Ｐゴシック" charset="0"/>
              </a:rPr>
              <a:t>body</a:t>
            </a:r>
          </a:p>
          <a:p>
            <a:pPr>
              <a:spcBef>
                <a:spcPts val="1800"/>
              </a:spcBef>
            </a:pPr>
            <a:r>
              <a:rPr lang="en-GB" sz="2300" dirty="0" smtClean="0">
                <a:latin typeface="+mn-lt"/>
                <a:ea typeface="ＭＳ Ｐゴシック" charset="0"/>
                <a:cs typeface="ＭＳ Ｐゴシック" charset="0"/>
              </a:rPr>
              <a:t>Provide basic nutritional recommendations to ALHIV and their family members</a:t>
            </a:r>
            <a:endParaRPr lang="en-GB" sz="2300" dirty="0">
              <a:latin typeface="+mn-lt"/>
              <a:ea typeface="ＭＳ Ｐゴシック" charset="0"/>
              <a:cs typeface="ＭＳ Ｐゴシック" charset="0"/>
            </a:endParaRPr>
          </a:p>
          <a:p>
            <a:pPr>
              <a:spcBef>
                <a:spcPts val="1800"/>
              </a:spcBef>
            </a:pPr>
            <a:r>
              <a:rPr lang="en-GB" sz="2300" dirty="0" smtClean="0">
                <a:latin typeface="+mn-lt"/>
                <a:ea typeface="ＭＳ Ｐゴシック" charset="0"/>
                <a:cs typeface="ＭＳ Ｐゴシック" charset="0"/>
              </a:rPr>
              <a:t>Help adolescent clients prevent or recover from alcohol and other substance use problems</a:t>
            </a:r>
            <a:endParaRPr lang="en-GB" sz="23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a:t>
            </a:fld>
            <a:endParaRPr lang="en-US"/>
          </a:p>
        </p:txBody>
      </p:sp>
    </p:spTree>
    <p:extLst>
      <p:ext uri="{BB962C8B-B14F-4D97-AF65-F5344CB8AC3E}">
        <p14:creationId xmlns:p14="http://schemas.microsoft.com/office/powerpoint/2010/main" val="4273369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00333"/>
            <a:ext cx="8264525" cy="1099868"/>
          </a:xfrm>
        </p:spPr>
        <p:txBody>
          <a:bodyPr/>
          <a:lstStyle/>
          <a:p>
            <a:r>
              <a:rPr lang="en-US" dirty="0" smtClean="0"/>
              <a:t>Unhealthy Behaviors to Avoid:</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20</a:t>
            </a:fld>
            <a:endParaRPr lang="en-US"/>
          </a:p>
        </p:txBody>
      </p:sp>
      <p:sp>
        <p:nvSpPr>
          <p:cNvPr id="5" name="Content Placeholder 4"/>
          <p:cNvSpPr>
            <a:spLocks noGrp="1"/>
          </p:cNvSpPr>
          <p:nvPr>
            <p:ph idx="1"/>
          </p:nvPr>
        </p:nvSpPr>
        <p:spPr>
          <a:xfrm>
            <a:off x="533400" y="1600201"/>
            <a:ext cx="8229600" cy="4822824"/>
          </a:xfrm>
        </p:spPr>
        <p:txBody>
          <a:bodyPr numCol="2" spcCol="365760"/>
          <a:lstStyle/>
          <a:p>
            <a:pPr>
              <a:spcBef>
                <a:spcPts val="1000"/>
              </a:spcBef>
            </a:pPr>
            <a:r>
              <a:rPr lang="en-GB" sz="2300" dirty="0">
                <a:latin typeface="+mn-lt"/>
                <a:ea typeface="ＭＳ Ｐゴシック" charset="0"/>
                <a:cs typeface="ＭＳ Ｐゴシック" charset="0"/>
              </a:rPr>
              <a:t>Drinking alcohol, </a:t>
            </a:r>
            <a:r>
              <a:rPr lang="en-GB" sz="2300" dirty="0" smtClean="0">
                <a:latin typeface="+mn-lt"/>
                <a:ea typeface="ＭＳ Ｐゴシック" charset="0"/>
                <a:cs typeface="ＭＳ Ｐゴシック" charset="0"/>
              </a:rPr>
              <a:t>smoking, and using drugs</a:t>
            </a:r>
          </a:p>
          <a:p>
            <a:pPr>
              <a:spcBef>
                <a:spcPts val="1000"/>
              </a:spcBef>
            </a:pPr>
            <a:r>
              <a:rPr lang="en-GB" sz="2300" dirty="0">
                <a:latin typeface="+mn-lt"/>
                <a:ea typeface="ＭＳ Ｐゴシック" charset="0"/>
                <a:cs typeface="ＭＳ Ｐゴシック" charset="0"/>
              </a:rPr>
              <a:t>Having unsafe sex</a:t>
            </a:r>
            <a:endParaRPr lang="en-GB" sz="2300" dirty="0" smtClean="0">
              <a:latin typeface="+mn-lt"/>
              <a:ea typeface="ＭＳ Ｐゴシック" charset="0"/>
              <a:cs typeface="ＭＳ Ｐゴシック" charset="0"/>
            </a:endParaRPr>
          </a:p>
          <a:p>
            <a:pPr>
              <a:spcBef>
                <a:spcPts val="1000"/>
              </a:spcBef>
            </a:pPr>
            <a:r>
              <a:rPr lang="en-GB" sz="2300" dirty="0" smtClean="0">
                <a:latin typeface="+mn-lt"/>
                <a:ea typeface="ＭＳ Ｐゴシック" charset="0"/>
                <a:cs typeface="ＭＳ Ｐゴシック" charset="0"/>
              </a:rPr>
              <a:t>Sharing </a:t>
            </a:r>
            <a:r>
              <a:rPr lang="en-GB" sz="2300" dirty="0">
                <a:latin typeface="+mn-lt"/>
                <a:ea typeface="ＭＳ Ｐゴシック" charset="0"/>
                <a:cs typeface="ＭＳ Ｐゴシック" charset="0"/>
              </a:rPr>
              <a:t>medicines, stopping </a:t>
            </a:r>
            <a:r>
              <a:rPr lang="en-GB" sz="2300" dirty="0" smtClean="0">
                <a:latin typeface="+mn-lt"/>
                <a:ea typeface="ＭＳ Ｐゴシック" charset="0"/>
                <a:cs typeface="ＭＳ Ｐゴシック" charset="0"/>
              </a:rPr>
              <a:t>medicines, or missing doses</a:t>
            </a:r>
          </a:p>
          <a:p>
            <a:pPr>
              <a:spcBef>
                <a:spcPts val="1000"/>
              </a:spcBef>
            </a:pPr>
            <a:r>
              <a:rPr lang="en-GB" sz="2300" dirty="0" smtClean="0">
                <a:ea typeface="ＭＳ Ｐゴシック" charset="0"/>
                <a:cs typeface="ＭＳ Ｐゴシック" charset="0"/>
              </a:rPr>
              <a:t>Taking traditional medicines that have not been discussed with a doctor or nurse</a:t>
            </a:r>
          </a:p>
          <a:p>
            <a:pPr>
              <a:spcBef>
                <a:spcPts val="1000"/>
              </a:spcBef>
              <a:buNone/>
            </a:pPr>
            <a:endParaRPr lang="en-GB" sz="2300" dirty="0" smtClean="0">
              <a:ea typeface="ＭＳ Ｐゴシック" charset="0"/>
              <a:cs typeface="ＭＳ Ｐゴシック" charset="0"/>
            </a:endParaRPr>
          </a:p>
          <a:p>
            <a:pPr>
              <a:spcBef>
                <a:spcPts val="1000"/>
              </a:spcBef>
              <a:buNone/>
            </a:pPr>
            <a:endParaRPr lang="en-GB" sz="2300" dirty="0" smtClean="0">
              <a:ea typeface="ＭＳ Ｐゴシック" charset="0"/>
              <a:cs typeface="ＭＳ Ｐゴシック" charset="0"/>
            </a:endParaRPr>
          </a:p>
          <a:p>
            <a:pPr>
              <a:spcBef>
                <a:spcPts val="1000"/>
              </a:spcBef>
            </a:pPr>
            <a:r>
              <a:rPr lang="en-GB" sz="2300" dirty="0" smtClean="0">
                <a:latin typeface="+mn-lt"/>
                <a:ea typeface="ＭＳ Ｐゴシック" charset="0"/>
                <a:cs typeface="ＭＳ Ｐゴシック" charset="0"/>
              </a:rPr>
              <a:t>Missing appointments</a:t>
            </a:r>
          </a:p>
          <a:p>
            <a:pPr>
              <a:spcBef>
                <a:spcPts val="1000"/>
              </a:spcBef>
            </a:pPr>
            <a:r>
              <a:rPr lang="en-GB" sz="2300" dirty="0" smtClean="0">
                <a:latin typeface="+mn-lt"/>
                <a:ea typeface="ＭＳ Ｐゴシック" charset="0"/>
                <a:cs typeface="ＭＳ Ｐゴシック" charset="0"/>
              </a:rPr>
              <a:t>Not </a:t>
            </a:r>
            <a:r>
              <a:rPr lang="en-GB" sz="2300" dirty="0">
                <a:latin typeface="+mn-lt"/>
                <a:ea typeface="ＭＳ Ｐゴシック" charset="0"/>
                <a:cs typeface="ＭＳ Ｐゴシック" charset="0"/>
              </a:rPr>
              <a:t>eating enough healthy foods or eating too many</a:t>
            </a:r>
            <a:r>
              <a:rPr lang="en-GB" sz="2300" dirty="0" smtClean="0">
                <a:latin typeface="+mn-lt"/>
                <a:ea typeface="ＭＳ Ｐゴシック" charset="0"/>
                <a:cs typeface="ＭＳ Ｐゴシック" charset="0"/>
              </a:rPr>
              <a:t> junk foods</a:t>
            </a:r>
          </a:p>
          <a:p>
            <a:pPr>
              <a:spcBef>
                <a:spcPts val="1000"/>
              </a:spcBef>
            </a:pPr>
            <a:r>
              <a:rPr lang="en-GB" sz="2300" dirty="0" smtClean="0">
                <a:latin typeface="+mn-lt"/>
                <a:ea typeface="ＭＳ Ｐゴシック" charset="0"/>
                <a:cs typeface="ＭＳ Ｐゴシック" charset="0"/>
              </a:rPr>
              <a:t>Avoiding social contact, staying alone too much, and being inactive</a:t>
            </a:r>
          </a:p>
          <a:p>
            <a:pPr>
              <a:spcBef>
                <a:spcPts val="1000"/>
              </a:spcBef>
            </a:pPr>
            <a:endParaRPr lang="en-GB" dirty="0">
              <a:latin typeface="+mn-lt"/>
              <a:ea typeface="ＭＳ Ｐゴシック" charset="0"/>
              <a:cs typeface="ＭＳ Ｐゴシック" charset="0"/>
            </a:endParaRPr>
          </a:p>
        </p:txBody>
      </p:sp>
      <p:sp>
        <p:nvSpPr>
          <p:cNvPr id="6" name="Text Box 23"/>
          <p:cNvSpPr txBox="1">
            <a:spLocks noChangeArrowheads="1"/>
          </p:cNvSpPr>
          <p:nvPr/>
        </p:nvSpPr>
        <p:spPr bwMode="auto">
          <a:xfrm>
            <a:off x="522508" y="5280819"/>
            <a:ext cx="8178800" cy="1107996"/>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200" b="1" dirty="0"/>
              <a:t>Remember: </a:t>
            </a:r>
            <a:r>
              <a:rPr lang="en-US" sz="2200" dirty="0"/>
              <a:t>Education and counseling on positive living may not result in immediate behavior change among adolescent clients. Changing behavior takes time, self-confidence, and a supportive environment!</a:t>
            </a:r>
          </a:p>
        </p:txBody>
      </p:sp>
    </p:spTree>
    <p:extLst>
      <p:ext uri="{BB962C8B-B14F-4D97-AF65-F5344CB8AC3E}">
        <p14:creationId xmlns:p14="http://schemas.microsoft.com/office/powerpoint/2010/main" val="21919324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What do you think we mean by “positive </a:t>
            </a:r>
            <a:r>
              <a:rPr lang="en-GB" i="1" dirty="0" smtClean="0">
                <a:solidFill>
                  <a:srgbClr val="0B5395"/>
                </a:solidFill>
                <a:latin typeface="+mn-lt"/>
                <a:ea typeface="ＭＳ Ｐゴシック" charset="0"/>
                <a:cs typeface="ＭＳ Ｐゴシック" charset="0"/>
              </a:rPr>
              <a:t>prevention?”</a:t>
            </a:r>
            <a:endParaRPr lang="en-GB" i="1" dirty="0">
              <a:solidFill>
                <a:srgbClr val="0B5395"/>
              </a:solidFill>
              <a:latin typeface="+mn-lt"/>
              <a:ea typeface="ＭＳ Ｐゴシック" charset="0"/>
              <a:cs typeface="ＭＳ Ｐゴシック" charset="0"/>
            </a:endParaRPr>
          </a:p>
          <a:p>
            <a:r>
              <a:rPr lang="en-GB" i="1" dirty="0">
                <a:solidFill>
                  <a:srgbClr val="0B5395"/>
                </a:solidFill>
                <a:latin typeface="+mn-lt"/>
                <a:ea typeface="ＭＳ Ｐゴシック" charset="0"/>
                <a:cs typeface="ＭＳ Ｐゴシック" charset="0"/>
              </a:rPr>
              <a:t>What are some examples of “positive </a:t>
            </a:r>
            <a:r>
              <a:rPr lang="en-GB" i="1" dirty="0" smtClean="0">
                <a:solidFill>
                  <a:srgbClr val="0B5395"/>
                </a:solidFill>
                <a:latin typeface="+mn-lt"/>
                <a:ea typeface="ＭＳ Ｐゴシック" charset="0"/>
                <a:cs typeface="ＭＳ Ｐゴシック" charset="0"/>
              </a:rPr>
              <a:t>prevention?”</a:t>
            </a:r>
            <a:endParaRPr lang="en-ZA"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489789" y="3137533"/>
            <a:ext cx="4143239" cy="3089095"/>
          </a:xfrm>
          <a:prstGeom prst="rect">
            <a:avLst/>
          </a:prstGeom>
          <a:noFill/>
          <a:ln>
            <a:noFill/>
          </a:ln>
          <a:effectLst>
            <a:softEdge rad="31750"/>
          </a:effectLst>
        </p:spPr>
      </p:pic>
    </p:spTree>
    <p:extLst>
      <p:ext uri="{BB962C8B-B14F-4D97-AF65-F5344CB8AC3E}">
        <p14:creationId xmlns:p14="http://schemas.microsoft.com/office/powerpoint/2010/main" val="3769666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34471"/>
            <a:ext cx="8264525" cy="1465730"/>
          </a:xfrm>
        </p:spPr>
        <p:txBody>
          <a:bodyPr/>
          <a:lstStyle/>
          <a:p>
            <a:r>
              <a:rPr lang="en-US" dirty="0" smtClean="0"/>
              <a:t>Helping Clients Practice Positive Prevention</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22</a:t>
            </a:fld>
            <a:endParaRPr lang="en-US"/>
          </a:p>
        </p:txBody>
      </p:sp>
      <p:sp>
        <p:nvSpPr>
          <p:cNvPr id="5" name="Content Placeholder 4"/>
          <p:cNvSpPr>
            <a:spLocks noGrp="1"/>
          </p:cNvSpPr>
          <p:nvPr>
            <p:ph idx="1"/>
          </p:nvPr>
        </p:nvSpPr>
        <p:spPr>
          <a:xfrm>
            <a:off x="533400" y="2075159"/>
            <a:ext cx="8077199" cy="4347865"/>
          </a:xfrm>
        </p:spPr>
        <p:txBody>
          <a:bodyPr numCol="1" spcCol="365760"/>
          <a:lstStyle/>
          <a:p>
            <a:pPr>
              <a:spcBef>
                <a:spcPts val="1000"/>
              </a:spcBef>
            </a:pPr>
            <a:r>
              <a:rPr lang="en-GB" sz="2300" dirty="0">
                <a:latin typeface="+mn-lt"/>
                <a:ea typeface="ＭＳ Ｐゴシック" charset="0"/>
                <a:cs typeface="ＭＳ Ｐゴシック" charset="0"/>
              </a:rPr>
              <a:t>Partner disclosure and testing</a:t>
            </a:r>
          </a:p>
          <a:p>
            <a:pPr>
              <a:spcBef>
                <a:spcPts val="1000"/>
              </a:spcBef>
            </a:pPr>
            <a:r>
              <a:rPr lang="en-GB" sz="2300" dirty="0">
                <a:latin typeface="+mn-lt"/>
                <a:ea typeface="ＭＳ Ｐゴシック" charset="0"/>
                <a:cs typeface="ＭＳ Ｐゴシック" charset="0"/>
              </a:rPr>
              <a:t>Sexual risk reduction and sexual </a:t>
            </a:r>
            <a:r>
              <a:rPr lang="en-GB" sz="2300" dirty="0" smtClean="0">
                <a:latin typeface="+mn-lt"/>
                <a:ea typeface="ＭＳ Ｐゴシック" charset="0"/>
                <a:cs typeface="ＭＳ Ｐゴシック" charset="0"/>
              </a:rPr>
              <a:t>health (see Module 10) </a:t>
            </a:r>
            <a:endParaRPr lang="en-GB" sz="2300" dirty="0">
              <a:latin typeface="+mn-lt"/>
              <a:ea typeface="ＭＳ Ｐゴシック" charset="0"/>
              <a:cs typeface="ＭＳ Ｐゴシック" charset="0"/>
            </a:endParaRPr>
          </a:p>
          <a:p>
            <a:pPr>
              <a:spcBef>
                <a:spcPts val="1000"/>
              </a:spcBef>
            </a:pPr>
            <a:r>
              <a:rPr lang="en-GB" sz="2300" dirty="0">
                <a:latin typeface="+mn-lt"/>
                <a:ea typeface="ＭＳ Ｐゴシック" charset="0"/>
                <a:cs typeface="ＭＳ Ｐゴシック" charset="0"/>
              </a:rPr>
              <a:t>Prevention and treatment of </a:t>
            </a:r>
            <a:r>
              <a:rPr lang="en-GB" sz="2300" dirty="0" err="1">
                <a:latin typeface="+mn-lt"/>
                <a:ea typeface="ＭＳ Ｐゴシック" charset="0"/>
                <a:cs typeface="ＭＳ Ｐゴシック" charset="0"/>
              </a:rPr>
              <a:t>STIs</a:t>
            </a:r>
            <a:r>
              <a:rPr lang="en-GB" sz="2300" dirty="0" smtClean="0">
                <a:latin typeface="+mn-lt"/>
                <a:ea typeface="ＭＳ Ｐゴシック" charset="0"/>
                <a:cs typeface="ＭＳ Ｐゴシック" charset="0"/>
              </a:rPr>
              <a:t> (see Module 10)</a:t>
            </a:r>
          </a:p>
          <a:p>
            <a:pPr>
              <a:spcBef>
                <a:spcPts val="1000"/>
              </a:spcBef>
            </a:pPr>
            <a:r>
              <a:rPr lang="en-GB" sz="2300" dirty="0" smtClean="0">
                <a:latin typeface="+mn-lt"/>
                <a:ea typeface="ＭＳ Ｐゴシック" charset="0"/>
                <a:cs typeface="ＭＳ Ｐゴシック" charset="0"/>
              </a:rPr>
              <a:t>Prevention of mother-to-child transmission (PMTCT, see Module 11)</a:t>
            </a:r>
          </a:p>
          <a:p>
            <a:pPr>
              <a:spcBef>
                <a:spcPts val="1000"/>
              </a:spcBef>
            </a:pPr>
            <a:r>
              <a:rPr lang="en-GB" sz="2300" dirty="0">
                <a:latin typeface="+mn-lt"/>
                <a:ea typeface="ＭＳ Ｐゴシック" charset="0"/>
                <a:cs typeface="ＭＳ Ｐゴシック" charset="0"/>
              </a:rPr>
              <a:t>Prevention of blood-borne HIV </a:t>
            </a:r>
            <a:r>
              <a:rPr lang="en-GB" sz="2300" dirty="0" smtClean="0">
                <a:latin typeface="+mn-lt"/>
                <a:ea typeface="ＭＳ Ｐゴシック" charset="0"/>
                <a:cs typeface="ＭＳ Ｐゴシック" charset="0"/>
              </a:rPr>
              <a:t>transmission (including </a:t>
            </a:r>
            <a:r>
              <a:rPr lang="en-GB" sz="2300" dirty="0">
                <a:latin typeface="+mn-lt"/>
                <a:ea typeface="ＭＳ Ｐゴシック" charset="0"/>
                <a:cs typeface="ＭＳ Ｐゴシック" charset="0"/>
              </a:rPr>
              <a:t>through injecting drug </a:t>
            </a:r>
            <a:r>
              <a:rPr lang="en-GB" sz="2300" dirty="0" smtClean="0">
                <a:latin typeface="+mn-lt"/>
                <a:ea typeface="ＭＳ Ｐゴシック" charset="0"/>
                <a:cs typeface="ＭＳ Ｐゴシック" charset="0"/>
              </a:rPr>
              <a:t>use or sharing </a:t>
            </a:r>
            <a:r>
              <a:rPr lang="en-GB" sz="2300" dirty="0">
                <a:latin typeface="+mn-lt"/>
                <a:ea typeface="ＭＳ Ｐゴシック" charset="0"/>
                <a:cs typeface="ＭＳ Ｐゴシック" charset="0"/>
              </a:rPr>
              <a:t>sharp </a:t>
            </a:r>
            <a:r>
              <a:rPr lang="en-GB" sz="2300" dirty="0" smtClean="0">
                <a:latin typeface="+mn-lt"/>
                <a:ea typeface="ＭＳ Ｐゴシック" charset="0"/>
                <a:cs typeface="ＭＳ Ｐゴシック" charset="0"/>
              </a:rPr>
              <a:t>instruments)</a:t>
            </a:r>
            <a:endParaRPr lang="en-GB" sz="2300" dirty="0">
              <a:latin typeface="+mn-lt"/>
              <a:ea typeface="ＭＳ Ｐゴシック" charset="0"/>
              <a:cs typeface="ＭＳ Ｐゴシック" charset="0"/>
            </a:endParaRPr>
          </a:p>
        </p:txBody>
      </p:sp>
      <p:sp>
        <p:nvSpPr>
          <p:cNvPr id="6" name="Text Box 5"/>
          <p:cNvSpPr txBox="1">
            <a:spLocks noChangeArrowheads="1"/>
          </p:cNvSpPr>
          <p:nvPr/>
        </p:nvSpPr>
        <p:spPr bwMode="auto">
          <a:xfrm>
            <a:off x="533400" y="1600201"/>
            <a:ext cx="4979894" cy="461665"/>
          </a:xfrm>
          <a:prstGeom prst="rect">
            <a:avLst/>
          </a:prstGeom>
          <a:noFill/>
          <a:ln>
            <a:noFill/>
          </a:ln>
          <a:effectLst/>
        </p:spPr>
        <p:txBody>
          <a:bodyPr wrap="square">
            <a:spAutoFit/>
          </a:bodyPr>
          <a:lstStyle/>
          <a:p>
            <a:pPr>
              <a:spcBef>
                <a:spcPct val="50000"/>
              </a:spcBef>
            </a:pPr>
            <a:r>
              <a:rPr lang="en-ZA" sz="2400" b="1" dirty="0" smtClean="0">
                <a:solidFill>
                  <a:srgbClr val="0B5395"/>
                </a:solidFill>
              </a:rPr>
              <a:t>Positive prevention includes:</a:t>
            </a:r>
            <a:endParaRPr lang="en-ZA" sz="2400" b="1" dirty="0">
              <a:solidFill>
                <a:srgbClr val="0B5395"/>
              </a:solidFill>
            </a:endParaRPr>
          </a:p>
        </p:txBody>
      </p:sp>
      <p:sp>
        <p:nvSpPr>
          <p:cNvPr id="8" name="Text Box 6"/>
          <p:cNvSpPr txBox="1">
            <a:spLocks noChangeArrowheads="1"/>
          </p:cNvSpPr>
          <p:nvPr/>
        </p:nvSpPr>
        <p:spPr bwMode="auto">
          <a:xfrm>
            <a:off x="762000" y="5315029"/>
            <a:ext cx="7543800" cy="1107996"/>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200" dirty="0" smtClean="0"/>
              <a:t>Positive prevention is a key component of positive living. Health workers should help ALHIV understand how to prevent the further spread of HIV to sexual partners and children!</a:t>
            </a:r>
            <a:endParaRPr lang="en-ZA" sz="2200" dirty="0"/>
          </a:p>
        </p:txBody>
      </p:sp>
    </p:spTree>
    <p:extLst>
      <p:ext uri="{BB962C8B-B14F-4D97-AF65-F5344CB8AC3E}">
        <p14:creationId xmlns:p14="http://schemas.microsoft.com/office/powerpoint/2010/main" val="22056640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What are the common nutritional challenges you see in adolescent clients (and their families)? </a:t>
            </a:r>
          </a:p>
          <a:p>
            <a:r>
              <a:rPr lang="en-GB" i="1" dirty="0">
                <a:solidFill>
                  <a:srgbClr val="0B5395"/>
                </a:solidFill>
                <a:latin typeface="+mn-lt"/>
                <a:ea typeface="ＭＳ Ｐゴシック" charset="0"/>
                <a:cs typeface="ＭＳ Ｐゴシック" charset="0"/>
              </a:rPr>
              <a:t>Other than lack of food/money to buy food, what are some of the common challenges adolescents have with good nutrition (for example, eating a lot of “</a:t>
            </a:r>
            <a:r>
              <a:rPr lang="en-GB" i="1" dirty="0" smtClean="0">
                <a:solidFill>
                  <a:srgbClr val="0B5395"/>
                </a:solidFill>
                <a:latin typeface="+mn-lt"/>
                <a:ea typeface="ＭＳ Ｐゴシック" charset="0"/>
                <a:cs typeface="ＭＳ Ｐゴシック" charset="0"/>
              </a:rPr>
              <a:t>junk food”)?</a:t>
            </a:r>
            <a:endParaRPr lang="en-GB" i="1" dirty="0">
              <a:solidFill>
                <a:srgbClr val="0B5395"/>
              </a:solidFill>
              <a:latin typeface="+mn-lt"/>
              <a:ea typeface="ＭＳ Ｐゴシック" charset="0"/>
              <a:cs typeface="ＭＳ Ｐゴシック" charset="0"/>
            </a:endParaRPr>
          </a:p>
          <a:p>
            <a:r>
              <a:rPr lang="en-GB" i="1" dirty="0">
                <a:solidFill>
                  <a:srgbClr val="0B5395"/>
                </a:solidFill>
                <a:latin typeface="+mn-lt"/>
                <a:ea typeface="ＭＳ Ｐゴシック" charset="0"/>
                <a:cs typeface="ＭＳ Ｐゴシック" charset="0"/>
              </a:rPr>
              <a:t>What does it mean to eat a “</a:t>
            </a:r>
            <a:r>
              <a:rPr lang="en-GB" i="1" dirty="0" smtClean="0">
                <a:solidFill>
                  <a:srgbClr val="0B5395"/>
                </a:solidFill>
                <a:latin typeface="+mn-lt"/>
                <a:ea typeface="ＭＳ Ｐゴシック" charset="0"/>
                <a:cs typeface="ＭＳ Ｐゴシック" charset="0"/>
              </a:rPr>
              <a:t>balanced diet?”</a:t>
            </a:r>
            <a:endParaRPr lang="en-ZA"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23</a:t>
            </a:fld>
            <a:endParaRPr lang="en-US"/>
          </a:p>
        </p:txBody>
      </p:sp>
    </p:spTree>
    <p:extLst>
      <p:ext uri="{BB962C8B-B14F-4D97-AF65-F5344CB8AC3E}">
        <p14:creationId xmlns:p14="http://schemas.microsoft.com/office/powerpoint/2010/main" val="3232134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34471"/>
            <a:ext cx="8264525" cy="1465730"/>
          </a:xfrm>
        </p:spPr>
        <p:txBody>
          <a:bodyPr/>
          <a:lstStyle/>
          <a:p>
            <a:r>
              <a:rPr lang="en-US" dirty="0" smtClean="0"/>
              <a:t>Common Nutritional Issues for Adolescents</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24</a:t>
            </a:fld>
            <a:endParaRPr lang="en-US"/>
          </a:p>
        </p:txBody>
      </p:sp>
      <p:sp>
        <p:nvSpPr>
          <p:cNvPr id="5" name="Content Placeholder 4"/>
          <p:cNvSpPr>
            <a:spLocks noGrp="1"/>
          </p:cNvSpPr>
          <p:nvPr>
            <p:ph idx="1"/>
          </p:nvPr>
        </p:nvSpPr>
        <p:spPr>
          <a:xfrm>
            <a:off x="533401" y="1600201"/>
            <a:ext cx="8077199" cy="3524623"/>
          </a:xfrm>
        </p:spPr>
        <p:txBody>
          <a:bodyPr numCol="1" spcCol="365760"/>
          <a:lstStyle/>
          <a:p>
            <a:endParaRPr lang="en-GB" dirty="0" smtClean="0">
              <a:latin typeface="+mn-lt"/>
              <a:ea typeface="ＭＳ Ｐゴシック" charset="0"/>
              <a:cs typeface="ＭＳ Ｐゴシック" charset="0"/>
            </a:endParaRPr>
          </a:p>
          <a:p>
            <a:endParaRPr lang="en-GB" dirty="0" smtClean="0">
              <a:latin typeface="+mn-lt"/>
              <a:ea typeface="ＭＳ Ｐゴシック" charset="0"/>
              <a:cs typeface="ＭＳ Ｐゴシック" charset="0"/>
            </a:endParaRPr>
          </a:p>
          <a:p>
            <a:r>
              <a:rPr lang="en-GB" dirty="0" smtClean="0">
                <a:latin typeface="+mn-lt"/>
                <a:ea typeface="ＭＳ Ｐゴシック" charset="0"/>
                <a:cs typeface="ＭＳ Ｐゴシック" charset="0"/>
              </a:rPr>
              <a:t>Many </a:t>
            </a:r>
            <a:r>
              <a:rPr lang="en-GB" dirty="0">
                <a:latin typeface="+mn-lt"/>
                <a:ea typeface="ＭＳ Ｐゴシック" charset="0"/>
                <a:cs typeface="ＭＳ Ｐゴシック" charset="0"/>
              </a:rPr>
              <a:t>adolescents face food </a:t>
            </a:r>
            <a:r>
              <a:rPr lang="en-GB" dirty="0" smtClean="0">
                <a:latin typeface="+mn-lt"/>
                <a:ea typeface="ＭＳ Ｐゴシック" charset="0"/>
                <a:cs typeface="ＭＳ Ｐゴシック" charset="0"/>
              </a:rPr>
              <a:t>insecurity.</a:t>
            </a:r>
            <a:endParaRPr lang="en-GB" dirty="0">
              <a:latin typeface="+mn-lt"/>
              <a:ea typeface="ＭＳ Ｐゴシック" charset="0"/>
              <a:cs typeface="ＭＳ Ｐゴシック" charset="0"/>
            </a:endParaRPr>
          </a:p>
          <a:p>
            <a:r>
              <a:rPr lang="en-GB" dirty="0">
                <a:latin typeface="+mn-lt"/>
                <a:ea typeface="ＭＳ Ｐゴシック" charset="0"/>
                <a:cs typeface="ＭＳ Ｐゴシック" charset="0"/>
              </a:rPr>
              <a:t>Many adolescents develop bad eating </a:t>
            </a:r>
            <a:r>
              <a:rPr lang="en-GB" dirty="0" smtClean="0">
                <a:latin typeface="+mn-lt"/>
                <a:ea typeface="ＭＳ Ｐゴシック" charset="0"/>
                <a:cs typeface="ＭＳ Ｐゴシック" charset="0"/>
              </a:rPr>
              <a:t>habits, </a:t>
            </a:r>
            <a:r>
              <a:rPr lang="en-GB" dirty="0">
                <a:latin typeface="+mn-lt"/>
                <a:ea typeface="ＭＳ Ｐゴシック" charset="0"/>
                <a:cs typeface="ＭＳ Ｐゴシック" charset="0"/>
              </a:rPr>
              <a:t>such as eating a lot of “junk </a:t>
            </a:r>
            <a:r>
              <a:rPr lang="en-GB" dirty="0" smtClean="0">
                <a:latin typeface="+mn-lt"/>
                <a:ea typeface="ＭＳ Ｐゴシック" charset="0"/>
                <a:cs typeface="ＭＳ Ｐゴシック" charset="0"/>
              </a:rPr>
              <a:t>food,” </a:t>
            </a:r>
            <a:r>
              <a:rPr lang="en-GB" dirty="0">
                <a:latin typeface="+mn-lt"/>
                <a:ea typeface="ＭＳ Ｐゴシック" charset="0"/>
                <a:cs typeface="ＭＳ Ｐゴシック" charset="0"/>
              </a:rPr>
              <a:t>skipping meals, and having erratic eating </a:t>
            </a:r>
            <a:r>
              <a:rPr lang="en-GB" dirty="0" smtClean="0">
                <a:latin typeface="+mn-lt"/>
                <a:ea typeface="ＭＳ Ｐゴシック" charset="0"/>
                <a:cs typeface="ＭＳ Ｐゴシック" charset="0"/>
              </a:rPr>
              <a:t>patterns.</a:t>
            </a:r>
            <a:endParaRPr lang="en-GB" dirty="0">
              <a:latin typeface="+mn-lt"/>
              <a:ea typeface="ＭＳ Ｐゴシック" charset="0"/>
              <a:cs typeface="ＭＳ Ｐゴシック" charset="0"/>
            </a:endParaRPr>
          </a:p>
          <a:p>
            <a:r>
              <a:rPr lang="en-GB" dirty="0">
                <a:latin typeface="+mn-lt"/>
                <a:ea typeface="ＭＳ Ｐゴシック" charset="0"/>
                <a:cs typeface="ＭＳ Ｐゴシック" charset="0"/>
              </a:rPr>
              <a:t>Some ARVs may cause adolescents to lose their appetite and </a:t>
            </a:r>
            <a:r>
              <a:rPr lang="en-GB" dirty="0" smtClean="0">
                <a:latin typeface="+mn-lt"/>
                <a:ea typeface="ＭＳ Ｐゴシック" charset="0"/>
                <a:cs typeface="ＭＳ Ｐゴシック" charset="0"/>
              </a:rPr>
              <a:t>some may cause changes in physique, </a:t>
            </a:r>
            <a:r>
              <a:rPr lang="en-GB" dirty="0">
                <a:latin typeface="+mn-lt"/>
                <a:ea typeface="ＭＳ Ｐゴシック" charset="0"/>
                <a:cs typeface="ＭＳ Ｐゴシック" charset="0"/>
              </a:rPr>
              <a:t>such as </a:t>
            </a:r>
            <a:r>
              <a:rPr lang="en-GB" dirty="0" err="1" smtClean="0">
                <a:latin typeface="+mn-lt"/>
                <a:ea typeface="ＭＳ Ｐゴシック" charset="0"/>
                <a:cs typeface="ＭＳ Ｐゴシック" charset="0"/>
              </a:rPr>
              <a:t>lipodystrophy</a:t>
            </a:r>
            <a:r>
              <a:rPr lang="en-US" dirty="0" smtClean="0">
                <a:latin typeface="+mn-lt"/>
                <a:ea typeface="ＭＳ Ｐゴシック" charset="0"/>
                <a:cs typeface="ＭＳ Ｐゴシック" charset="0"/>
              </a:rPr>
              <a:t>.</a:t>
            </a:r>
            <a:endParaRPr lang="en-ZA" dirty="0">
              <a:latin typeface="+mn-lt"/>
              <a:ea typeface="ＭＳ Ｐゴシック" charset="0"/>
              <a:cs typeface="ＭＳ Ｐゴシック" charset="0"/>
            </a:endParaRPr>
          </a:p>
        </p:txBody>
      </p:sp>
      <p:sp>
        <p:nvSpPr>
          <p:cNvPr id="8" name="Text Box 6"/>
          <p:cNvSpPr txBox="1">
            <a:spLocks noChangeArrowheads="1"/>
          </p:cNvSpPr>
          <p:nvPr/>
        </p:nvSpPr>
        <p:spPr bwMode="auto">
          <a:xfrm>
            <a:off x="762000" y="1770743"/>
            <a:ext cx="7543800" cy="769441"/>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2200" dirty="0" smtClean="0"/>
              <a:t>Health workers should provide </a:t>
            </a:r>
            <a:r>
              <a:rPr lang="en-GB" sz="2200" dirty="0"/>
              <a:t>regular weight and nutrition monitoring </a:t>
            </a:r>
            <a:r>
              <a:rPr lang="en-GB" sz="2200" dirty="0" smtClean="0"/>
              <a:t>as part </a:t>
            </a:r>
            <a:r>
              <a:rPr lang="en-GB" sz="2200" dirty="0"/>
              <a:t>of </a:t>
            </a:r>
            <a:r>
              <a:rPr lang="en-GB" sz="2200" dirty="0" smtClean="0"/>
              <a:t>ALHIV’s routine care.</a:t>
            </a:r>
            <a:endParaRPr lang="en-ZA" sz="2200" dirty="0"/>
          </a:p>
        </p:txBody>
      </p:sp>
    </p:spTree>
    <p:extLst>
      <p:ext uri="{BB962C8B-B14F-4D97-AF65-F5344CB8AC3E}">
        <p14:creationId xmlns:p14="http://schemas.microsoft.com/office/powerpoint/2010/main" val="30771712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25</a:t>
            </a:fld>
            <a:endParaRPr lang="en-US"/>
          </a:p>
        </p:txBody>
      </p:sp>
      <p:sp>
        <p:nvSpPr>
          <p:cNvPr id="5" name="Title 1"/>
          <p:cNvSpPr txBox="1">
            <a:spLocks/>
          </p:cNvSpPr>
          <p:nvPr/>
        </p:nvSpPr>
        <p:spPr bwMode="white">
          <a:xfrm>
            <a:off x="498475" y="484188"/>
            <a:ext cx="8264525" cy="111601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Calibri (Headings)"/>
                <a:ea typeface="+mj-ea"/>
                <a:cs typeface="Calibri (Headings)"/>
              </a:rPr>
              <a:t>Junk Food</a:t>
            </a:r>
            <a:endParaRPr kumimoji="0" lang="en-US" sz="3600" b="1" i="0" u="none" strike="noStrike" kern="0" cap="none" spc="0" normalizeH="0" baseline="0" noProof="0" dirty="0">
              <a:ln>
                <a:noFill/>
              </a:ln>
              <a:solidFill>
                <a:schemeClr val="bg1"/>
              </a:solidFill>
              <a:effectLst/>
              <a:uLnTx/>
              <a:uFillTx/>
              <a:latin typeface="Calibri (Headings)"/>
              <a:ea typeface="+mj-ea"/>
              <a:cs typeface="Calibri (Headings)"/>
            </a:endParaRPr>
          </a:p>
        </p:txBody>
      </p:sp>
      <p:sp>
        <p:nvSpPr>
          <p:cNvPr id="6" name="Text Box 6"/>
          <p:cNvSpPr txBox="1">
            <a:spLocks noChangeArrowheads="1"/>
          </p:cNvSpPr>
          <p:nvPr/>
        </p:nvSpPr>
        <p:spPr bwMode="auto">
          <a:xfrm>
            <a:off x="762000" y="2002972"/>
            <a:ext cx="7543800" cy="2970044"/>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465138" indent="-465138">
              <a:spcBef>
                <a:spcPct val="50000"/>
              </a:spcBef>
              <a:buClr>
                <a:srgbClr val="083763"/>
              </a:buClr>
              <a:buSzPct val="125000"/>
              <a:buFont typeface="Wingdings" pitchFamily="2" charset="2"/>
              <a:buChar char="§"/>
            </a:pPr>
            <a:r>
              <a:rPr lang="en-GB" sz="2200" dirty="0" smtClean="0"/>
              <a:t>Health workers should help ALHIV understand </a:t>
            </a:r>
            <a:r>
              <a:rPr lang="en-GB" sz="2200" b="1" dirty="0" smtClean="0"/>
              <a:t>why it is important to avoid “junk foods” </a:t>
            </a:r>
            <a:r>
              <a:rPr lang="en-GB" sz="2200" dirty="0" smtClean="0"/>
              <a:t>like soft drinks, sweets, and potato chips/crisps:</a:t>
            </a:r>
          </a:p>
          <a:p>
            <a:pPr marL="739775" lvl="1" indent="-282575">
              <a:spcBef>
                <a:spcPct val="50000"/>
              </a:spcBef>
              <a:buFont typeface="Arial" pitchFamily="34" charset="0"/>
              <a:buChar char="•"/>
            </a:pPr>
            <a:r>
              <a:rPr lang="en-GB" sz="2200" dirty="0" smtClean="0"/>
              <a:t>They cost a lot of money</a:t>
            </a:r>
          </a:p>
          <a:p>
            <a:pPr marL="739775" lvl="1" indent="-282575">
              <a:spcBef>
                <a:spcPct val="50000"/>
              </a:spcBef>
              <a:buFont typeface="Arial" pitchFamily="34" charset="0"/>
              <a:buChar char="•"/>
            </a:pPr>
            <a:r>
              <a:rPr lang="en-GB" sz="2200" dirty="0" smtClean="0"/>
              <a:t>They have little nutritional value</a:t>
            </a:r>
          </a:p>
          <a:p>
            <a:pPr marL="465138" indent="-465138">
              <a:spcBef>
                <a:spcPct val="50000"/>
              </a:spcBef>
              <a:buClr>
                <a:srgbClr val="083763"/>
              </a:buClr>
              <a:buSzPct val="125000"/>
              <a:buFont typeface="Wingdings" pitchFamily="2" charset="2"/>
              <a:buChar char="§"/>
            </a:pPr>
            <a:r>
              <a:rPr lang="en-GB" sz="2200" b="1" dirty="0" smtClean="0"/>
              <a:t>It is always best to eat fresh, natural foods</a:t>
            </a:r>
            <a:r>
              <a:rPr lang="en-GB" sz="2200" dirty="0" smtClean="0"/>
              <a:t>, which are also usually cheaper than packaged and pre-prepared food.</a:t>
            </a:r>
          </a:p>
        </p:txBody>
      </p:sp>
    </p:spTree>
    <p:extLst>
      <p:ext uri="{BB962C8B-B14F-4D97-AF65-F5344CB8AC3E}">
        <p14:creationId xmlns:p14="http://schemas.microsoft.com/office/powerpoint/2010/main" val="35485630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93486"/>
            <a:ext cx="8264525" cy="1106714"/>
          </a:xfrm>
        </p:spPr>
        <p:txBody>
          <a:bodyPr/>
          <a:lstStyle/>
          <a:p>
            <a:r>
              <a:rPr lang="en-US" dirty="0" smtClean="0"/>
              <a:t>Eating a “Balanced Diet”</a:t>
            </a:r>
            <a:endParaRPr lang="en-US" dirty="0"/>
          </a:p>
        </p:txBody>
      </p:sp>
      <p:sp>
        <p:nvSpPr>
          <p:cNvPr id="3" name="Content Placeholder 2"/>
          <p:cNvSpPr>
            <a:spLocks noGrp="1"/>
          </p:cNvSpPr>
          <p:nvPr>
            <p:ph idx="1"/>
          </p:nvPr>
        </p:nvSpPr>
        <p:spPr/>
        <p:txBody>
          <a:bodyPr/>
          <a:lstStyle/>
          <a:p>
            <a:r>
              <a:rPr lang="en-GB" dirty="0" smtClean="0">
                <a:latin typeface="+mn-lt"/>
                <a:ea typeface="ＭＳ Ｐゴシック" charset="0"/>
                <a:cs typeface="ＭＳ Ｐゴシック" charset="0"/>
              </a:rPr>
              <a:t>This means </a:t>
            </a:r>
            <a:r>
              <a:rPr lang="en-GB" dirty="0">
                <a:latin typeface="+mn-lt"/>
                <a:ea typeface="ＭＳ Ｐゴシック" charset="0"/>
                <a:cs typeface="ＭＳ Ｐゴシック" charset="0"/>
              </a:rPr>
              <a:t>eating a variety of foods from each of the 3 food </a:t>
            </a:r>
            <a:r>
              <a:rPr lang="en-GB" dirty="0" smtClean="0">
                <a:latin typeface="+mn-lt"/>
                <a:ea typeface="ＭＳ Ｐゴシック" charset="0"/>
                <a:cs typeface="ＭＳ Ｐゴシック" charset="0"/>
              </a:rPr>
              <a:t>groups (see </a:t>
            </a:r>
            <a:r>
              <a:rPr lang="en-GB" i="1" dirty="0" smtClean="0">
                <a:latin typeface="+mn-lt"/>
                <a:ea typeface="ＭＳ Ｐゴシック" charset="0"/>
                <a:cs typeface="ＭＳ Ｐゴシック" charset="0"/>
              </a:rPr>
              <a:t>Appendix 9C: Basic Food Groups</a:t>
            </a:r>
            <a:r>
              <a:rPr lang="en-GB" dirty="0" smtClean="0">
                <a:latin typeface="+mn-lt"/>
                <a:ea typeface="ＭＳ Ｐゴシック" charset="0"/>
                <a:cs typeface="ＭＳ Ｐゴシック" charset="0"/>
              </a:rPr>
              <a:t>) </a:t>
            </a:r>
            <a:r>
              <a:rPr lang="en-GB" dirty="0">
                <a:latin typeface="+mn-lt"/>
                <a:ea typeface="ＭＳ Ｐゴシック" charset="0"/>
                <a:cs typeface="ＭＳ Ｐゴシック" charset="0"/>
              </a:rPr>
              <a:t>and eating enough food every </a:t>
            </a:r>
            <a:r>
              <a:rPr lang="en-GB" dirty="0" smtClean="0">
                <a:latin typeface="+mn-lt"/>
                <a:ea typeface="ＭＳ Ｐゴシック" charset="0"/>
                <a:cs typeface="ＭＳ Ｐゴシック" charset="0"/>
              </a:rPr>
              <a:t>day.</a:t>
            </a:r>
          </a:p>
          <a:p>
            <a:r>
              <a:rPr lang="en-GB" dirty="0" smtClean="0">
                <a:latin typeface="+mn-lt"/>
                <a:ea typeface="ＭＳ Ｐゴシック" charset="0"/>
                <a:cs typeface="ＭＳ Ｐゴシック" charset="0"/>
              </a:rPr>
              <a:t>It is always best </a:t>
            </a:r>
            <a:r>
              <a:rPr lang="en-GB" dirty="0">
                <a:latin typeface="+mn-lt"/>
                <a:ea typeface="ＭＳ Ｐゴシック" charset="0"/>
                <a:cs typeface="ＭＳ Ｐゴシック" charset="0"/>
              </a:rPr>
              <a:t>to eat </a:t>
            </a:r>
            <a:r>
              <a:rPr lang="en-GB" dirty="0" smtClean="0">
                <a:latin typeface="+mn-lt"/>
                <a:ea typeface="ＭＳ Ｐゴシック" charset="0"/>
                <a:cs typeface="ＭＳ Ｐゴシック" charset="0"/>
              </a:rPr>
              <a:t>foods grown at home or produced locally </a:t>
            </a:r>
            <a:r>
              <a:rPr lang="en-GB" dirty="0">
                <a:latin typeface="+mn-lt"/>
                <a:ea typeface="ＭＳ Ｐゴシック" charset="0"/>
                <a:cs typeface="ＭＳ Ｐゴシック" charset="0"/>
              </a:rPr>
              <a:t>instead of </a:t>
            </a:r>
            <a:r>
              <a:rPr lang="en-GB" dirty="0" smtClean="0">
                <a:latin typeface="+mn-lt"/>
                <a:ea typeface="ＭＳ Ｐゴシック" charset="0"/>
                <a:cs typeface="ＭＳ Ｐゴシック" charset="0"/>
              </a:rPr>
              <a:t>eating foods that have been imported </a:t>
            </a:r>
            <a:r>
              <a:rPr lang="en-GB" dirty="0">
                <a:latin typeface="+mn-lt"/>
                <a:ea typeface="ＭＳ Ｐゴシック" charset="0"/>
                <a:cs typeface="ＭＳ Ｐゴシック" charset="0"/>
              </a:rPr>
              <a:t>or </a:t>
            </a:r>
            <a:r>
              <a:rPr lang="en-GB" dirty="0" smtClean="0">
                <a:latin typeface="+mn-lt"/>
                <a:ea typeface="ＭＳ Ｐゴシック" charset="0"/>
                <a:cs typeface="ＭＳ Ｐゴシック" charset="0"/>
              </a:rPr>
              <a:t>processed, </a:t>
            </a:r>
            <a:r>
              <a:rPr lang="en-GB" dirty="0">
                <a:latin typeface="+mn-lt"/>
                <a:ea typeface="ＭＳ Ｐゴシック" charset="0"/>
                <a:cs typeface="ＭＳ Ｐゴシック" charset="0"/>
              </a:rPr>
              <a:t>which do not have as many </a:t>
            </a:r>
            <a:r>
              <a:rPr lang="en-GB" dirty="0" smtClean="0">
                <a:latin typeface="+mn-lt"/>
                <a:ea typeface="ＭＳ Ｐゴシック" charset="0"/>
                <a:cs typeface="ＭＳ Ｐゴシック" charset="0"/>
              </a:rPr>
              <a:t>nutrients</a:t>
            </a:r>
            <a:r>
              <a:rPr lang="en-US" dirty="0" smtClean="0">
                <a:latin typeface="+mn-lt"/>
                <a:ea typeface="ＭＳ Ｐゴシック" charset="0"/>
                <a:cs typeface="ＭＳ Ｐゴシック" charset="0"/>
              </a:rPr>
              <a:t>.</a:t>
            </a:r>
            <a:r>
              <a:rPr lang="en-GB" dirty="0" smtClean="0">
                <a:latin typeface="+mn-lt"/>
                <a:ea typeface="ＭＳ Ｐゴシック" charset="0"/>
                <a:cs typeface="ＭＳ Ｐゴシック" charset="0"/>
              </a:rPr>
              <a:t> </a:t>
            </a:r>
          </a:p>
          <a:p>
            <a:r>
              <a:rPr lang="en-GB" dirty="0" smtClean="0">
                <a:latin typeface="+mn-lt"/>
                <a:ea typeface="ＭＳ Ｐゴシック" charset="0"/>
                <a:cs typeface="ＭＳ Ｐゴシック" charset="0"/>
              </a:rPr>
              <a:t>Refer to your national nutrition guidelines for more information.</a:t>
            </a:r>
            <a:endParaRPr lang="en-ZA" dirty="0" smtClean="0">
              <a:latin typeface="+mn-lt"/>
              <a:ea typeface="ＭＳ Ｐゴシック" charset="0"/>
              <a:cs typeface="ＭＳ Ｐゴシック" charset="0"/>
            </a:endParaRPr>
          </a:p>
          <a:p>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26</a:t>
            </a:fld>
            <a:endParaRPr lang="en-US"/>
          </a:p>
        </p:txBody>
      </p:sp>
    </p:spTree>
    <p:extLst>
      <p:ext uri="{BB962C8B-B14F-4D97-AF65-F5344CB8AC3E}">
        <p14:creationId xmlns:p14="http://schemas.microsoft.com/office/powerpoint/2010/main" val="99671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br>
              <a:rPr lang="en-US" dirty="0" smtClean="0"/>
            </a:br>
            <a:endParaRPr lang="en-US" dirty="0"/>
          </a:p>
        </p:txBody>
      </p:sp>
      <p:sp>
        <p:nvSpPr>
          <p:cNvPr id="3" name="Content Placeholder 2"/>
          <p:cNvSpPr>
            <a:spLocks noGrp="1"/>
          </p:cNvSpPr>
          <p:nvPr>
            <p:ph idx="1"/>
          </p:nvPr>
        </p:nvSpPr>
        <p:spPr/>
        <p:txBody>
          <a:bodyPr/>
          <a:lstStyle/>
          <a:p>
            <a:r>
              <a:rPr lang="en-US" i="1" dirty="0" smtClean="0">
                <a:solidFill>
                  <a:srgbClr val="0B5395"/>
                </a:solidFill>
              </a:rPr>
              <a:t>What do you think health workers can do to help ALHIV and their caregivers/families eat well?</a:t>
            </a:r>
          </a:p>
          <a:p>
            <a:r>
              <a:rPr lang="en-US" i="1" dirty="0" smtClean="0">
                <a:solidFill>
                  <a:srgbClr val="0B5395"/>
                </a:solidFill>
              </a:rPr>
              <a:t>What nutrition-related recommendations can health workers give ALHIV and their caregivers?</a:t>
            </a:r>
            <a:endParaRPr lang="en-US" i="1"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27</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731657" y="3702140"/>
            <a:ext cx="3574143" cy="2720885"/>
          </a:xfrm>
          <a:prstGeom prst="rect">
            <a:avLst/>
          </a:prstGeom>
          <a:noFill/>
          <a:ln>
            <a:noFill/>
          </a:ln>
          <a:effectLst>
            <a:softEdge rad="3175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203201"/>
            <a:ext cx="8264525" cy="1367971"/>
          </a:xfrm>
        </p:spPr>
        <p:txBody>
          <a:bodyPr/>
          <a:lstStyle/>
          <a:p>
            <a:r>
              <a:rPr lang="en-US" dirty="0" smtClean="0"/>
              <a:t>General Nutrition Recommendations for ALHIV</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28</a:t>
            </a:fld>
            <a:endParaRPr lang="en-US"/>
          </a:p>
        </p:txBody>
      </p:sp>
      <p:sp>
        <p:nvSpPr>
          <p:cNvPr id="7" name="Content Placeholder 2"/>
          <p:cNvSpPr>
            <a:spLocks noGrp="1"/>
          </p:cNvSpPr>
          <p:nvPr>
            <p:ph idx="1"/>
          </p:nvPr>
        </p:nvSpPr>
        <p:spPr>
          <a:xfrm>
            <a:off x="533400" y="1785257"/>
            <a:ext cx="8229600" cy="4519920"/>
          </a:xfrm>
        </p:spPr>
        <p:txBody>
          <a:bodyPr numCol="1" spcCol="274320"/>
          <a:lstStyle/>
          <a:p>
            <a:pPr>
              <a:spcBef>
                <a:spcPts val="1000"/>
              </a:spcBef>
            </a:pPr>
            <a:r>
              <a:rPr lang="en-GB" dirty="0" smtClean="0">
                <a:latin typeface="+mn-lt"/>
                <a:ea typeface="ＭＳ Ｐゴシック" charset="0"/>
              </a:rPr>
              <a:t>Eat </a:t>
            </a:r>
            <a:r>
              <a:rPr lang="en-GB" dirty="0">
                <a:latin typeface="+mn-lt"/>
                <a:ea typeface="ＭＳ Ｐゴシック" charset="0"/>
              </a:rPr>
              <a:t>a well-balanced </a:t>
            </a:r>
            <a:r>
              <a:rPr lang="en-GB" dirty="0" smtClean="0">
                <a:latin typeface="+mn-lt"/>
                <a:ea typeface="ＭＳ Ｐゴシック" charset="0"/>
              </a:rPr>
              <a:t>diet.</a:t>
            </a:r>
          </a:p>
          <a:p>
            <a:pPr marL="798513" lvl="1" indent="-333375">
              <a:spcBef>
                <a:spcPts val="1000"/>
              </a:spcBef>
            </a:pPr>
            <a:r>
              <a:rPr lang="en-GB" sz="2200" dirty="0" smtClean="0">
                <a:latin typeface="+mn-lt"/>
                <a:ea typeface="ＭＳ Ｐゴシック" charset="0"/>
              </a:rPr>
              <a:t>Make “energy giving”/”GO” foods/starches the biggest part of every meal.</a:t>
            </a:r>
          </a:p>
          <a:p>
            <a:pPr marL="798513" lvl="1" indent="-333375">
              <a:spcBef>
                <a:spcPts val="1000"/>
              </a:spcBef>
            </a:pPr>
            <a:r>
              <a:rPr lang="en-GB" sz="2200" dirty="0" smtClean="0">
                <a:latin typeface="+mn-lt"/>
                <a:ea typeface="ＭＳ Ｐゴシック" charset="0"/>
              </a:rPr>
              <a:t>Eat “body building”/”GROW” foods with every meal.</a:t>
            </a:r>
          </a:p>
          <a:p>
            <a:pPr marL="798513" lvl="1" indent="-333375">
              <a:spcBef>
                <a:spcPts val="1000"/>
              </a:spcBef>
            </a:pPr>
            <a:r>
              <a:rPr lang="en-GB" sz="2200" dirty="0" smtClean="0">
                <a:latin typeface="+mn-lt"/>
                <a:ea typeface="ＭＳ Ｐゴシック" charset="0"/>
              </a:rPr>
              <a:t>Eat “protective”/”GLOW” foods every day.</a:t>
            </a:r>
          </a:p>
          <a:p>
            <a:pPr marL="798513" lvl="1" indent="-333375">
              <a:spcBef>
                <a:spcPts val="1000"/>
              </a:spcBef>
            </a:pPr>
            <a:r>
              <a:rPr lang="en-GB" sz="2200" dirty="0" smtClean="0">
                <a:latin typeface="+mn-lt"/>
                <a:ea typeface="ＭＳ Ｐゴシック" charset="0"/>
              </a:rPr>
              <a:t>Use fats and oils in moderation.</a:t>
            </a:r>
          </a:p>
          <a:p>
            <a:pPr marL="798513" lvl="1" indent="-333375">
              <a:spcBef>
                <a:spcPts val="1000"/>
              </a:spcBef>
            </a:pPr>
            <a:r>
              <a:rPr lang="en-GB" sz="2200" dirty="0" smtClean="0">
                <a:latin typeface="+mn-lt"/>
                <a:ea typeface="ＭＳ Ｐゴシック" charset="0"/>
              </a:rPr>
              <a:t>Avoid junk food</a:t>
            </a:r>
            <a:r>
              <a:rPr lang="en-US" sz="2200" dirty="0" smtClean="0">
                <a:latin typeface="+mn-lt"/>
                <a:ea typeface="ＭＳ Ｐゴシック" charset="0"/>
              </a:rPr>
              <a:t>.</a:t>
            </a:r>
          </a:p>
          <a:p>
            <a:pPr>
              <a:spcBef>
                <a:spcPts val="1000"/>
              </a:spcBef>
            </a:pPr>
            <a:r>
              <a:rPr lang="en-US" dirty="0" smtClean="0">
                <a:ea typeface="ＭＳ Ｐゴシック" charset="0"/>
              </a:rPr>
              <a:t>Increase caloric intake, especially with “GO” and “GROW” foods (applies mostly to symptomatic ALHIV).</a:t>
            </a:r>
          </a:p>
          <a:p>
            <a:pPr>
              <a:spcBef>
                <a:spcPts val="1000"/>
              </a:spcBef>
            </a:pPr>
            <a:endParaRPr lang="en-GB" dirty="0" smtClean="0">
              <a:latin typeface="+mn-lt"/>
              <a:ea typeface="ＭＳ Ｐゴシック" charset="0"/>
            </a:endParaRPr>
          </a:p>
          <a:p>
            <a:pPr lvl="1">
              <a:spcBef>
                <a:spcPts val="1000"/>
              </a:spcBef>
            </a:pPr>
            <a:endParaRPr lang="en-US" dirty="0" smtClean="0">
              <a:latin typeface="+mn-lt"/>
              <a:ea typeface="ＭＳ Ｐゴシック" charset="0"/>
            </a:endParaRPr>
          </a:p>
          <a:p>
            <a:pPr>
              <a:spcBef>
                <a:spcPts val="1000"/>
              </a:spcBef>
            </a:pPr>
            <a:endParaRPr lang="en-GB" dirty="0" smtClean="0">
              <a:latin typeface="+mn-lt"/>
              <a:ea typeface="ＭＳ Ｐゴシック" charset="0"/>
            </a:endParaRPr>
          </a:p>
        </p:txBody>
      </p:sp>
    </p:spTree>
    <p:extLst>
      <p:ext uri="{BB962C8B-B14F-4D97-AF65-F5344CB8AC3E}">
        <p14:creationId xmlns:p14="http://schemas.microsoft.com/office/powerpoint/2010/main" val="276330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203200"/>
            <a:ext cx="8264525" cy="1116012"/>
          </a:xfrm>
        </p:spPr>
        <p:txBody>
          <a:bodyPr/>
          <a:lstStyle/>
          <a:p>
            <a:r>
              <a:rPr lang="en-US" dirty="0" smtClean="0"/>
              <a:t>General Nutrition Recommendations for ALHIV </a:t>
            </a:r>
            <a:r>
              <a:rPr lang="en-US" sz="1800" dirty="0" smtClean="0"/>
              <a:t>(Continued)</a:t>
            </a:r>
            <a:endParaRPr lang="en-US" sz="1800" dirty="0"/>
          </a:p>
        </p:txBody>
      </p:sp>
      <p:sp>
        <p:nvSpPr>
          <p:cNvPr id="3" name="Content Placeholder 2"/>
          <p:cNvSpPr>
            <a:spLocks noGrp="1"/>
          </p:cNvSpPr>
          <p:nvPr>
            <p:ph idx="1"/>
          </p:nvPr>
        </p:nvSpPr>
        <p:spPr/>
        <p:txBody>
          <a:bodyPr/>
          <a:lstStyle/>
          <a:p>
            <a:pPr>
              <a:spcBef>
                <a:spcPts val="1000"/>
              </a:spcBef>
            </a:pPr>
            <a:r>
              <a:rPr lang="en-GB" dirty="0" smtClean="0">
                <a:ea typeface="ＭＳ Ｐゴシック" charset="0"/>
              </a:rPr>
              <a:t>Try to eat small meals frequently and have a regular meal schedule.</a:t>
            </a:r>
          </a:p>
          <a:p>
            <a:pPr>
              <a:spcBef>
                <a:spcPts val="1000"/>
              </a:spcBef>
            </a:pPr>
            <a:r>
              <a:rPr lang="en-GB" dirty="0" smtClean="0">
                <a:ea typeface="ＭＳ Ｐゴシック" charset="0"/>
                <a:cs typeface="ＭＳ Ｐゴシック" charset="0"/>
              </a:rPr>
              <a:t>Have your weight routinely monitored and recorded.</a:t>
            </a:r>
          </a:p>
          <a:p>
            <a:pPr>
              <a:spcBef>
                <a:spcPts val="1000"/>
              </a:spcBef>
            </a:pPr>
            <a:r>
              <a:rPr lang="en-GB" dirty="0" smtClean="0">
                <a:ea typeface="ＭＳ Ｐゴシック" charset="0"/>
                <a:cs typeface="ＭＳ Ｐゴシック" charset="0"/>
              </a:rPr>
              <a:t>Receive nutritional education and counseling as a part of all HIV care appointments.</a:t>
            </a:r>
          </a:p>
          <a:p>
            <a:pPr>
              <a:spcBef>
                <a:spcPts val="1000"/>
              </a:spcBef>
            </a:pPr>
            <a:r>
              <a:rPr lang="en-GB" dirty="0" smtClean="0">
                <a:ea typeface="ＭＳ Ｐゴシック" charset="0"/>
                <a:cs typeface="ＭＳ Ｐゴシック" charset="0"/>
              </a:rPr>
              <a:t>Take a daily multivitamin supplement                                                 to prevent micronutrient deficiencies.</a:t>
            </a:r>
            <a:r>
              <a:rPr lang="en-US" dirty="0" smtClean="0">
                <a:ea typeface="ＭＳ Ｐゴシック" charset="0"/>
                <a:cs typeface="ＭＳ Ｐゴシック" charset="0"/>
              </a:rPr>
              <a:t> </a:t>
            </a:r>
            <a:endParaRPr lang="en-ZA" dirty="0" smtClean="0">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29</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820229" y="3775824"/>
            <a:ext cx="2942771" cy="2458515"/>
          </a:xfrm>
          <a:prstGeom prst="rect">
            <a:avLst/>
          </a:prstGeom>
          <a:noFill/>
          <a:ln>
            <a:noFill/>
          </a:ln>
          <a:effectLst>
            <a:softEdge rad="3175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9.1</a:t>
            </a:r>
            <a:endParaRPr lang="en-US" dirty="0"/>
          </a:p>
        </p:txBody>
      </p:sp>
      <p:sp>
        <p:nvSpPr>
          <p:cNvPr id="3" name="Content Placeholder 2"/>
          <p:cNvSpPr>
            <a:spLocks noGrp="1"/>
          </p:cNvSpPr>
          <p:nvPr>
            <p:ph idx="1"/>
          </p:nvPr>
        </p:nvSpPr>
        <p:spPr/>
        <p:txBody>
          <a:bodyPr/>
          <a:lstStyle/>
          <a:p>
            <a:pPr marL="0" indent="0">
              <a:buNone/>
            </a:pPr>
            <a:r>
              <a:rPr lang="en-US" sz="3600" b="1" dirty="0" smtClean="0">
                <a:solidFill>
                  <a:srgbClr val="0B5395"/>
                </a:solidFill>
              </a:rPr>
              <a:t>Supporting ALHIV to Live Positively and Maintain a Healthy Mind</a:t>
            </a:r>
            <a:endParaRPr lang="en-US" sz="3600" b="1"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a:t>
            </a:fld>
            <a:endParaRPr lang="en-US"/>
          </a:p>
        </p:txBody>
      </p:sp>
    </p:spTree>
    <p:extLst>
      <p:ext uri="{BB962C8B-B14F-4D97-AF65-F5344CB8AC3E}">
        <p14:creationId xmlns:p14="http://schemas.microsoft.com/office/powerpoint/2010/main" val="32720567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kern="1200" spc="-20" dirty="0" smtClean="0"/>
              <a:t>Conducting a Nutritional Assessment</a:t>
            </a:r>
            <a:endParaRPr lang="en-US" kern="1200" spc="-20" dirty="0"/>
          </a:p>
        </p:txBody>
      </p:sp>
      <p:sp>
        <p:nvSpPr>
          <p:cNvPr id="3" name="Content Placeholder 2"/>
          <p:cNvSpPr>
            <a:spLocks noGrp="1"/>
          </p:cNvSpPr>
          <p:nvPr>
            <p:ph idx="1"/>
          </p:nvPr>
        </p:nvSpPr>
        <p:spPr>
          <a:xfrm>
            <a:off x="533400" y="1600200"/>
            <a:ext cx="8229600" cy="4822825"/>
          </a:xfrm>
        </p:spPr>
        <p:txBody>
          <a:bodyPr numCol="1" spcCol="274320"/>
          <a:lstStyle/>
          <a:p>
            <a:r>
              <a:rPr lang="en-ZA" sz="2200" kern="1200" dirty="0" smtClean="0">
                <a:latin typeface="+mn-lt"/>
                <a:ea typeface="ＭＳ Ｐゴシック" charset="0"/>
                <a:cs typeface="ＭＳ Ｐゴシック" charset="0"/>
              </a:rPr>
              <a:t>Goal is to</a:t>
            </a:r>
            <a:r>
              <a:rPr lang="en-GB" sz="2200" kern="1200" dirty="0" smtClean="0">
                <a:latin typeface="+mn-lt"/>
                <a:ea typeface="ＭＳ Ｐゴシック" charset="0"/>
                <a:cs typeface="ＭＳ Ｐゴシック" charset="0"/>
              </a:rPr>
              <a:t> determine if nutritional problems exist and, if so, the severity and probable causes</a:t>
            </a:r>
          </a:p>
          <a:p>
            <a:r>
              <a:rPr lang="en-ZA" sz="2200" kern="1200" dirty="0" smtClean="0">
                <a:latin typeface="+mn-lt"/>
                <a:ea typeface="ＭＳ Ｐゴシック" charset="0"/>
                <a:cs typeface="ＭＳ Ｐゴシック" charset="0"/>
              </a:rPr>
              <a:t>Follow </a:t>
            </a:r>
            <a:r>
              <a:rPr lang="en-ZA" sz="2200" kern="1200" dirty="0">
                <a:latin typeface="+mn-lt"/>
                <a:ea typeface="ＭＳ Ｐゴシック" charset="0"/>
                <a:cs typeface="ＭＳ Ｐゴシック" charset="0"/>
              </a:rPr>
              <a:t>national guidelines </a:t>
            </a:r>
            <a:r>
              <a:rPr lang="en-ZA" sz="2200" kern="1200" dirty="0" smtClean="0">
                <a:latin typeface="+mn-lt"/>
                <a:ea typeface="ＭＳ Ｐゴシック" charset="0"/>
                <a:cs typeface="ＭＳ Ｐゴシック" charset="0"/>
              </a:rPr>
              <a:t>and be sure to:</a:t>
            </a:r>
            <a:endParaRPr lang="en-ZA" sz="2200" kern="1200" dirty="0">
              <a:latin typeface="+mn-lt"/>
              <a:ea typeface="ＭＳ Ｐゴシック" charset="0"/>
              <a:cs typeface="ＭＳ Ｐゴシック" charset="0"/>
            </a:endParaRPr>
          </a:p>
          <a:p>
            <a:pPr marL="798513" lvl="1" indent="-333375"/>
            <a:r>
              <a:rPr lang="en-GB" kern="1200" dirty="0">
                <a:latin typeface="+mn-lt"/>
                <a:ea typeface="ＭＳ Ｐゴシック" charset="0"/>
              </a:rPr>
              <a:t>Weigh </a:t>
            </a:r>
            <a:r>
              <a:rPr lang="en-GB" kern="1200" dirty="0" smtClean="0">
                <a:latin typeface="+mn-lt"/>
                <a:ea typeface="ＭＳ Ｐゴシック" charset="0"/>
              </a:rPr>
              <a:t>ALHIV at </a:t>
            </a:r>
            <a:r>
              <a:rPr lang="en-GB" kern="1200" dirty="0">
                <a:latin typeface="+mn-lt"/>
                <a:ea typeface="ＭＳ Ｐゴシック" charset="0"/>
              </a:rPr>
              <a:t>each </a:t>
            </a:r>
            <a:r>
              <a:rPr lang="en-GB" kern="1200" dirty="0" smtClean="0">
                <a:latin typeface="+mn-lt"/>
                <a:ea typeface="ＭＳ Ｐゴシック" charset="0"/>
              </a:rPr>
              <a:t>visit, </a:t>
            </a:r>
            <a:r>
              <a:rPr lang="en-GB" kern="1200" dirty="0">
                <a:latin typeface="+mn-lt"/>
                <a:ea typeface="ＭＳ Ｐゴシック" charset="0"/>
              </a:rPr>
              <a:t>record </a:t>
            </a:r>
            <a:r>
              <a:rPr lang="en-GB" kern="1200" dirty="0" smtClean="0">
                <a:latin typeface="+mn-lt"/>
                <a:ea typeface="ＭＳ Ｐゴシック" charset="0"/>
              </a:rPr>
              <a:t>weight, plot it on a growth curve  (for adolescents who are not yet fully grown), and </a:t>
            </a:r>
            <a:r>
              <a:rPr lang="en-GB" kern="1200" dirty="0">
                <a:latin typeface="+mn-lt"/>
                <a:ea typeface="ＭＳ Ｐゴシック" charset="0"/>
              </a:rPr>
              <a:t>look for </a:t>
            </a:r>
            <a:r>
              <a:rPr lang="en-GB" kern="1200" dirty="0" smtClean="0">
                <a:latin typeface="+mn-lt"/>
                <a:ea typeface="ＭＳ Ｐゴシック" charset="0"/>
              </a:rPr>
              <a:t>changes</a:t>
            </a:r>
            <a:endParaRPr lang="en-GB" kern="1200" dirty="0">
              <a:latin typeface="+mn-lt"/>
              <a:ea typeface="ＭＳ Ｐゴシック" charset="0"/>
            </a:endParaRPr>
          </a:p>
          <a:p>
            <a:pPr marL="798513" lvl="1" indent="-333375"/>
            <a:r>
              <a:rPr lang="en-GB" kern="1200" dirty="0">
                <a:latin typeface="+mn-lt"/>
                <a:ea typeface="ＭＳ Ｐゴシック" charset="0"/>
              </a:rPr>
              <a:t>Conduct regular anthropometric, clinical, and dietary </a:t>
            </a:r>
            <a:r>
              <a:rPr lang="en-GB" kern="1200" dirty="0" smtClean="0">
                <a:latin typeface="+mn-lt"/>
                <a:ea typeface="ＭＳ Ｐゴシック" charset="0"/>
              </a:rPr>
              <a:t>assessments</a:t>
            </a:r>
          </a:p>
          <a:p>
            <a:r>
              <a:rPr lang="en-GB" sz="2200" kern="1200" dirty="0" smtClean="0">
                <a:latin typeface="+mn-lt"/>
                <a:ea typeface="ＭＳ Ｐゴシック" charset="0"/>
                <a:cs typeface="ＭＳ Ｐゴシック" charset="0"/>
              </a:rPr>
              <a:t>Discuss </a:t>
            </a:r>
            <a:r>
              <a:rPr lang="en-GB" sz="2200" kern="1200" dirty="0">
                <a:latin typeface="+mn-lt"/>
                <a:ea typeface="ＭＳ Ｐゴシック" charset="0"/>
                <a:cs typeface="ＭＳ Ｐゴシック" charset="0"/>
              </a:rPr>
              <a:t>ability of the client and his or her family to buy or grow enough healthy foods to eat</a:t>
            </a:r>
            <a:r>
              <a:rPr lang="en-US" sz="2200" kern="1200" dirty="0">
                <a:latin typeface="+mn-lt"/>
                <a:ea typeface="ＭＳ Ｐゴシック" charset="0"/>
                <a:cs typeface="ＭＳ Ｐゴシック" charset="0"/>
              </a:rPr>
              <a:t> </a:t>
            </a:r>
          </a:p>
          <a:p>
            <a:r>
              <a:rPr lang="en-US" sz="2200" kern="1200" dirty="0">
                <a:latin typeface="+mn-lt"/>
                <a:ea typeface="ＭＳ Ｐゴシック" charset="0"/>
                <a:cs typeface="ＭＳ Ｐゴシック" charset="0"/>
              </a:rPr>
              <a:t>Adapt </a:t>
            </a:r>
            <a:r>
              <a:rPr lang="en-ZA" sz="2200" kern="1200" dirty="0" err="1" smtClean="0">
                <a:latin typeface="+mn-lt"/>
                <a:ea typeface="ＭＳ Ｐゴシック" charset="0"/>
                <a:cs typeface="ＭＳ Ｐゴシック" charset="0"/>
              </a:rPr>
              <a:t>counseling</a:t>
            </a:r>
            <a:r>
              <a:rPr lang="en-US" sz="2200" kern="1200" dirty="0" smtClean="0">
                <a:latin typeface="+mn-lt"/>
                <a:ea typeface="ＭＳ Ｐゴシック" charset="0"/>
                <a:cs typeface="ＭＳ Ｐゴシック" charset="0"/>
              </a:rPr>
              <a:t>, education, </a:t>
            </a:r>
            <a:r>
              <a:rPr lang="en-US" sz="2200" kern="1200" dirty="0">
                <a:latin typeface="+mn-lt"/>
                <a:ea typeface="ＭＳ Ｐゴシック" charset="0"/>
                <a:cs typeface="ＭＳ Ｐゴシック" charset="0"/>
              </a:rPr>
              <a:t>and </a:t>
            </a:r>
            <a:r>
              <a:rPr lang="en-US" sz="2200" kern="1200" dirty="0" smtClean="0">
                <a:latin typeface="+mn-lt"/>
                <a:ea typeface="ＭＳ Ｐゴシック" charset="0"/>
                <a:cs typeface="ＭＳ Ｐゴシック" charset="0"/>
              </a:rPr>
              <a:t>advice to the client’s </a:t>
            </a:r>
            <a:r>
              <a:rPr lang="en-US" sz="2200" kern="1200" dirty="0">
                <a:latin typeface="+mn-lt"/>
                <a:ea typeface="ＭＳ Ｐゴシック" charset="0"/>
                <a:cs typeface="ＭＳ Ｐゴシック" charset="0"/>
              </a:rPr>
              <a:t>situation </a:t>
            </a:r>
            <a:endParaRPr lang="en-ZA" sz="2200" kern="1200" dirty="0" smtClean="0">
              <a:latin typeface="+mn-lt"/>
              <a:ea typeface="ＭＳ Ｐゴシック" charset="0"/>
              <a:cs typeface="ＭＳ Ｐゴシック" charset="0"/>
            </a:endParaRPr>
          </a:p>
          <a:p>
            <a:r>
              <a:rPr lang="en-ZA" sz="2200" kern="1200" dirty="0" smtClean="0">
                <a:latin typeface="+mn-lt"/>
                <a:ea typeface="ＭＳ Ｐゴシック" charset="0"/>
                <a:cs typeface="ＭＳ Ｐゴシック" charset="0"/>
              </a:rPr>
              <a:t>See </a:t>
            </a:r>
            <a:r>
              <a:rPr lang="en-ZA" sz="2200" i="1" kern="1200" dirty="0" smtClean="0">
                <a:latin typeface="+mn-lt"/>
                <a:ea typeface="ＭＳ Ｐゴシック" charset="0"/>
                <a:cs typeface="ＭＳ Ｐゴシック" charset="0"/>
              </a:rPr>
              <a:t>Appendix 9D: Key Components of a Nutritional Assessment. </a:t>
            </a:r>
            <a:endParaRPr lang="en-ZA" sz="2200" kern="1200" dirty="0" smtClean="0">
              <a:latin typeface="+mn-lt"/>
              <a:ea typeface="ＭＳ Ｐゴシック" charset="0"/>
              <a:cs typeface="ＭＳ Ｐゴシック" charset="0"/>
            </a:endParaRPr>
          </a:p>
          <a:p>
            <a:endParaRPr lang="en-US" kern="1200"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30</a:t>
            </a:fld>
            <a:endParaRPr lang="en-US"/>
          </a:p>
        </p:txBody>
      </p:sp>
    </p:spTree>
    <p:extLst>
      <p:ext uri="{BB962C8B-B14F-4D97-AF65-F5344CB8AC3E}">
        <p14:creationId xmlns:p14="http://schemas.microsoft.com/office/powerpoint/2010/main" val="50697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Remember:</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31</a:t>
            </a:fld>
            <a:endParaRPr lang="en-US"/>
          </a:p>
        </p:txBody>
      </p:sp>
      <p:sp>
        <p:nvSpPr>
          <p:cNvPr id="5" name="Text Box 6"/>
          <p:cNvSpPr txBox="1">
            <a:spLocks noChangeArrowheads="1"/>
          </p:cNvSpPr>
          <p:nvPr/>
        </p:nvSpPr>
        <p:spPr bwMode="auto">
          <a:xfrm>
            <a:off x="498475" y="4037757"/>
            <a:ext cx="8035925" cy="2385268"/>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Aft>
                <a:spcPts val="600"/>
              </a:spcAft>
            </a:pPr>
            <a:r>
              <a:rPr lang="en-US" sz="2400" b="1" dirty="0" smtClean="0"/>
              <a:t>Weight monitoring</a:t>
            </a:r>
            <a:endParaRPr lang="en-US" sz="2400" dirty="0" smtClean="0"/>
          </a:p>
          <a:p>
            <a:r>
              <a:rPr lang="en-US" sz="2400" dirty="0" smtClean="0"/>
              <a:t>It is important to weigh </a:t>
            </a:r>
            <a:r>
              <a:rPr lang="en-US" sz="2400" b="1" dirty="0" smtClean="0"/>
              <a:t>EVERY</a:t>
            </a:r>
            <a:r>
              <a:rPr lang="en-US" sz="2400" dirty="0" smtClean="0"/>
              <a:t> client at </a:t>
            </a:r>
            <a:r>
              <a:rPr lang="en-US" sz="2400" b="1" dirty="0" smtClean="0"/>
              <a:t>EVERY</a:t>
            </a:r>
            <a:r>
              <a:rPr lang="en-US" sz="2400" dirty="0" smtClean="0"/>
              <a:t> visit. Their weights should be plotted on growth curves (or at least recorded in a table) for easy comparison with previous weights. </a:t>
            </a:r>
            <a:r>
              <a:rPr lang="en-US" sz="2400" b="1" dirty="0" smtClean="0"/>
              <a:t>Even adolescents who have stopped growing and adults need to be weighed at every visit!</a:t>
            </a:r>
            <a:endParaRPr lang="en-ZA" sz="22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174826" y="1600200"/>
            <a:ext cx="3037288" cy="2246086"/>
          </a:xfrm>
          <a:prstGeom prst="rect">
            <a:avLst/>
          </a:prstGeom>
          <a:noFill/>
          <a:ln>
            <a:noFill/>
          </a:ln>
          <a:effectLst>
            <a:softEdge rad="3175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GB" i="1" dirty="0" smtClean="0">
                <a:solidFill>
                  <a:srgbClr val="0B5395"/>
                </a:solidFill>
                <a:latin typeface="+mn-lt"/>
                <a:ea typeface="ＭＳ Ｐゴシック" charset="0"/>
                <a:cs typeface="ＭＳ Ｐゴシック" charset="0"/>
              </a:rPr>
              <a:t>What nutrition and eating problems do you see in your adolescent clients (such as loss of appetite, taste changes, etc.)?</a:t>
            </a:r>
          </a:p>
          <a:p>
            <a:r>
              <a:rPr lang="en-GB" i="1" dirty="0" smtClean="0">
                <a:solidFill>
                  <a:srgbClr val="0B5395"/>
                </a:solidFill>
                <a:latin typeface="+mn-lt"/>
                <a:ea typeface="ＭＳ Ｐゴシック" charset="0"/>
                <a:cs typeface="ＭＳ Ｐゴシック" charset="0"/>
              </a:rPr>
              <a:t>How do you manage these problems?</a:t>
            </a:r>
          </a:p>
          <a:p>
            <a:r>
              <a:rPr lang="en-US" dirty="0" smtClean="0"/>
              <a:t>See </a:t>
            </a:r>
            <a:r>
              <a:rPr lang="en-US" i="1" dirty="0" smtClean="0"/>
              <a:t>Appendix 9E: Nutritional Management of Common Symptoms Related to Advanced HIV Infection.</a:t>
            </a:r>
            <a:r>
              <a:rPr lang="en-US" dirty="0" smtClean="0"/>
              <a:t> </a:t>
            </a:r>
          </a:p>
        </p:txBody>
      </p:sp>
      <p:sp>
        <p:nvSpPr>
          <p:cNvPr id="4" name="Slide Number Placeholder 3"/>
          <p:cNvSpPr>
            <a:spLocks noGrp="1"/>
          </p:cNvSpPr>
          <p:nvPr>
            <p:ph type="sldNum" sz="quarter" idx="12"/>
          </p:nvPr>
        </p:nvSpPr>
        <p:spPr/>
        <p:txBody>
          <a:bodyPr/>
          <a:lstStyle/>
          <a:p>
            <a:fld id="{2AA6BE04-1A97-7346-8DF1-95DFBAB449B6}" type="slidenum">
              <a:rPr lang="en-US" smtClean="0"/>
              <a:pPr/>
              <a:t>32</a:t>
            </a:fld>
            <a:endParaRPr lang="en-US"/>
          </a:p>
        </p:txBody>
      </p:sp>
      <p:sp>
        <p:nvSpPr>
          <p:cNvPr id="5" name="Text Box 6"/>
          <p:cNvSpPr txBox="1">
            <a:spLocks noChangeArrowheads="1"/>
          </p:cNvSpPr>
          <p:nvPr/>
        </p:nvSpPr>
        <p:spPr bwMode="auto">
          <a:xfrm>
            <a:off x="762000" y="4906909"/>
            <a:ext cx="7543800" cy="830997"/>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400" b="1" dirty="0" smtClean="0">
                <a:ea typeface="ＭＳ Ｐゴシック" charset="0"/>
                <a:cs typeface="ＭＳ Ｐゴシック" charset="0"/>
              </a:rPr>
              <a:t>Remember: </a:t>
            </a:r>
            <a:r>
              <a:rPr lang="en-US" sz="2400" dirty="0">
                <a:ea typeface="ＭＳ Ｐゴシック" charset="0"/>
                <a:cs typeface="ＭＳ Ｐゴシック" charset="0"/>
              </a:rPr>
              <a:t>N</a:t>
            </a:r>
            <a:r>
              <a:rPr lang="en-US" sz="2400" dirty="0" smtClean="0">
                <a:ea typeface="ＭＳ Ｐゴシック" charset="0"/>
                <a:cs typeface="ＭＳ Ｐゴシック" charset="0"/>
              </a:rPr>
              <a:t>utritional </a:t>
            </a:r>
            <a:r>
              <a:rPr lang="en-US" sz="2400" dirty="0">
                <a:ea typeface="ＭＳ Ｐゴシック" charset="0"/>
                <a:cs typeface="ＭＳ Ｐゴシック" charset="0"/>
              </a:rPr>
              <a:t>management </a:t>
            </a:r>
            <a:r>
              <a:rPr lang="en-US" sz="2400" b="1" dirty="0">
                <a:ea typeface="ＭＳ Ｐゴシック" charset="0"/>
                <a:cs typeface="ＭＳ Ｐゴシック" charset="0"/>
              </a:rPr>
              <a:t>and</a:t>
            </a:r>
            <a:r>
              <a:rPr lang="en-US" sz="2400" dirty="0">
                <a:ea typeface="ＭＳ Ｐゴシック" charset="0"/>
                <a:cs typeface="ＭＳ Ｐゴシック" charset="0"/>
              </a:rPr>
              <a:t> </a:t>
            </a:r>
            <a:r>
              <a:rPr lang="en-US" sz="2400" dirty="0" smtClean="0">
                <a:ea typeface="ＭＳ Ｐゴシック" charset="0"/>
                <a:cs typeface="ＭＳ Ｐゴシック" charset="0"/>
              </a:rPr>
              <a:t>ART together </a:t>
            </a:r>
            <a:r>
              <a:rPr lang="en-US" sz="2400" dirty="0">
                <a:ea typeface="ＭＳ Ｐゴシック" charset="0"/>
                <a:cs typeface="ＭＳ Ｐゴシック" charset="0"/>
              </a:rPr>
              <a:t>will help clients with most nutrition and eating problems.</a:t>
            </a:r>
            <a:endParaRPr lang="en-ZA" sz="2400" dirty="0">
              <a:ea typeface="ＭＳ Ｐゴシック" charset="0"/>
              <a:cs typeface="ＭＳ Ｐゴシック" charset="0"/>
            </a:endParaRPr>
          </a:p>
        </p:txBody>
      </p:sp>
    </p:spTree>
    <p:extLst>
      <p:ext uri="{BB962C8B-B14F-4D97-AF65-F5344CB8AC3E}">
        <p14:creationId xmlns:p14="http://schemas.microsoft.com/office/powerpoint/2010/main" val="578024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66489"/>
            <a:ext cx="8264525" cy="1361141"/>
          </a:xfrm>
        </p:spPr>
        <p:txBody>
          <a:bodyPr/>
          <a:lstStyle/>
          <a:p>
            <a:r>
              <a:rPr lang="en-GB" sz="3500" dirty="0">
                <a:latin typeface="+mj-lt"/>
                <a:ea typeface="ＭＳ Ｐゴシック" charset="0"/>
                <a:cs typeface="ＭＳ Ｐゴシック" charset="0"/>
              </a:rPr>
              <a:t>Common Nutritional and Eating Problems and Advice for </a:t>
            </a:r>
            <a:r>
              <a:rPr lang="en-GB" sz="3500" dirty="0" smtClean="0">
                <a:latin typeface="+mj-lt"/>
                <a:ea typeface="ＭＳ Ｐゴシック" charset="0"/>
                <a:cs typeface="ＭＳ Ｐゴシック" charset="0"/>
              </a:rPr>
              <a:t>ALHIV and </a:t>
            </a:r>
            <a:r>
              <a:rPr lang="en-GB" sz="3500" dirty="0">
                <a:latin typeface="+mj-lt"/>
                <a:ea typeface="ＭＳ Ｐゴシック" charset="0"/>
                <a:cs typeface="ＭＳ Ｐゴシック" charset="0"/>
              </a:rPr>
              <a:t>Caregivers</a:t>
            </a:r>
            <a:endParaRPr lang="en-US" sz="3500" dirty="0">
              <a:latin typeface="+mj-lt"/>
            </a:endParaRPr>
          </a:p>
        </p:txBody>
      </p:sp>
      <p:sp>
        <p:nvSpPr>
          <p:cNvPr id="3" name="Content Placeholder 2"/>
          <p:cNvSpPr>
            <a:spLocks noGrp="1"/>
          </p:cNvSpPr>
          <p:nvPr>
            <p:ph idx="1"/>
          </p:nvPr>
        </p:nvSpPr>
        <p:spPr>
          <a:xfrm>
            <a:off x="533400" y="1425452"/>
            <a:ext cx="8229600" cy="4144963"/>
          </a:xfrm>
        </p:spPr>
        <p:txBody>
          <a:bodyPr/>
          <a:lstStyle/>
          <a:p>
            <a:r>
              <a:rPr lang="en-US" dirty="0" smtClean="0"/>
              <a:t>Management of many HIV-related signs and symptoms — such as diarrhea, nausea, vomiting, mouth and throat sores, and loss of appetite — can be supported with food-based interventions (in combination with ART).  </a:t>
            </a:r>
          </a:p>
          <a:p>
            <a:r>
              <a:rPr lang="en-GB" dirty="0" smtClean="0">
                <a:latin typeface="+mn-lt"/>
                <a:ea typeface="ＭＳ Ｐゴシック" charset="0"/>
                <a:cs typeface="ＭＳ Ｐゴシック" charset="0"/>
              </a:rPr>
              <a:t>Support </a:t>
            </a:r>
            <a:r>
              <a:rPr lang="en-GB" dirty="0">
                <a:latin typeface="+mn-lt"/>
                <a:ea typeface="ＭＳ Ｐゴシック" charset="0"/>
                <a:cs typeface="ＭＳ Ｐゴシック" charset="0"/>
              </a:rPr>
              <a:t>clients with nutritional </a:t>
            </a:r>
            <a:r>
              <a:rPr lang="en-GB" dirty="0" smtClean="0">
                <a:latin typeface="+mn-lt"/>
                <a:ea typeface="ＭＳ Ｐゴシック" charset="0"/>
                <a:cs typeface="ＭＳ Ｐゴシック" charset="0"/>
              </a:rPr>
              <a:t>problems and </a:t>
            </a:r>
            <a:r>
              <a:rPr lang="en-GB" dirty="0">
                <a:latin typeface="+mn-lt"/>
                <a:ea typeface="ＭＳ Ｐゴシック" charset="0"/>
                <a:cs typeface="ＭＳ Ｐゴシック" charset="0"/>
              </a:rPr>
              <a:t>work with </a:t>
            </a:r>
            <a:r>
              <a:rPr lang="en-GB" dirty="0" smtClean="0">
                <a:latin typeface="+mn-lt"/>
                <a:ea typeface="ＭＳ Ｐゴシック" charset="0"/>
                <a:cs typeface="ＭＳ Ｐゴシック" charset="0"/>
              </a:rPr>
              <a:t>them/their </a:t>
            </a:r>
            <a:r>
              <a:rPr lang="en-GB" dirty="0">
                <a:latin typeface="+mn-lt"/>
                <a:ea typeface="ＭＳ Ｐゴシック" charset="0"/>
                <a:cs typeface="ＭＳ Ｐゴシック" charset="0"/>
              </a:rPr>
              <a:t>caregivers to </a:t>
            </a:r>
            <a:r>
              <a:rPr lang="en-GB" dirty="0" smtClean="0">
                <a:latin typeface="+mn-lt"/>
                <a:ea typeface="ＭＳ Ｐゴシック" charset="0"/>
                <a:cs typeface="ＭＳ Ｐゴシック" charset="0"/>
              </a:rPr>
              <a:t>address these problems with home-based </a:t>
            </a:r>
            <a:r>
              <a:rPr lang="en-GB" dirty="0">
                <a:latin typeface="+mn-lt"/>
                <a:ea typeface="ＭＳ Ｐゴシック" charset="0"/>
                <a:cs typeface="ＭＳ Ｐゴシック" charset="0"/>
              </a:rPr>
              <a:t>nutrition </a:t>
            </a:r>
            <a:r>
              <a:rPr lang="en-GB" dirty="0" smtClean="0">
                <a:latin typeface="+mn-lt"/>
                <a:ea typeface="ＭＳ Ｐゴシック" charset="0"/>
                <a:cs typeface="ＭＳ Ｐゴシック" charset="0"/>
              </a:rPr>
              <a:t>interventions</a:t>
            </a:r>
            <a:r>
              <a:rPr lang="en-US" dirty="0">
                <a:latin typeface="+mn-lt"/>
                <a:ea typeface="ＭＳ Ｐゴシック" charset="0"/>
                <a:cs typeface="ＭＳ Ｐゴシック" charset="0"/>
              </a:rPr>
              <a:t>.</a:t>
            </a:r>
          </a:p>
          <a:p>
            <a:r>
              <a:rPr lang="en-GB" dirty="0">
                <a:latin typeface="+mn-lt"/>
                <a:ea typeface="ＭＳ Ｐゴシック" charset="0"/>
                <a:cs typeface="ＭＳ Ｐゴシック" charset="0"/>
              </a:rPr>
              <a:t>Prompt symptom treatment can support clients to adhere to </a:t>
            </a:r>
            <a:r>
              <a:rPr lang="en-GB" dirty="0" smtClean="0">
                <a:latin typeface="+mn-lt"/>
                <a:ea typeface="ＭＳ Ｐゴシック" charset="0"/>
                <a:cs typeface="ＭＳ Ｐゴシック" charset="0"/>
              </a:rPr>
              <a:t>their care </a:t>
            </a:r>
            <a:r>
              <a:rPr lang="en-GB" dirty="0">
                <a:latin typeface="+mn-lt"/>
                <a:ea typeface="ＭＳ Ｐゴシック" charset="0"/>
                <a:cs typeface="ＭＳ Ｐゴシック" charset="0"/>
              </a:rPr>
              <a:t>and </a:t>
            </a:r>
            <a:r>
              <a:rPr lang="en-GB" dirty="0" smtClean="0">
                <a:latin typeface="+mn-lt"/>
                <a:ea typeface="ＭＳ Ｐゴシック" charset="0"/>
                <a:cs typeface="ＭＳ Ｐゴシック" charset="0"/>
              </a:rPr>
              <a:t>treatment plan, </a:t>
            </a:r>
            <a:r>
              <a:rPr lang="en-GB" dirty="0">
                <a:latin typeface="+mn-lt"/>
                <a:ea typeface="ＭＳ Ｐゴシック" charset="0"/>
                <a:cs typeface="ＭＳ Ｐゴシック" charset="0"/>
              </a:rPr>
              <a:t>which </a:t>
            </a:r>
            <a:r>
              <a:rPr lang="en-GB" dirty="0" smtClean="0">
                <a:latin typeface="+mn-lt"/>
                <a:ea typeface="ＭＳ Ｐゴシック" charset="0"/>
                <a:cs typeface="ＭＳ Ｐゴシック" charset="0"/>
              </a:rPr>
              <a:t>in turn can </a:t>
            </a:r>
            <a:r>
              <a:rPr lang="en-GB" dirty="0">
                <a:latin typeface="+mn-lt"/>
                <a:ea typeface="ＭＳ Ｐゴシック" charset="0"/>
                <a:cs typeface="ＭＳ Ｐゴシック" charset="0"/>
              </a:rPr>
              <a:t>prevent or reduce many </a:t>
            </a:r>
            <a:r>
              <a:rPr lang="en-GB" dirty="0" smtClean="0">
                <a:latin typeface="+mn-lt"/>
                <a:ea typeface="ＭＳ Ｐゴシック" charset="0"/>
                <a:cs typeface="ＭＳ Ｐゴシック" charset="0"/>
              </a:rPr>
              <a:t>symptoms</a:t>
            </a:r>
            <a:r>
              <a:rPr lang="en-US" dirty="0" smtClean="0">
                <a:latin typeface="+mn-lt"/>
                <a:ea typeface="ＭＳ Ｐゴシック" charset="0"/>
                <a:cs typeface="ＭＳ Ｐゴシック" charset="0"/>
              </a:rPr>
              <a:t>.</a:t>
            </a:r>
            <a:endParaRPr lang="en-US" dirty="0">
              <a:latin typeface="+mn-lt"/>
              <a:ea typeface="ＭＳ Ｐゴシック" charset="0"/>
              <a:cs typeface="ＭＳ Ｐゴシック" charset="0"/>
            </a:endParaRPr>
          </a:p>
          <a:p>
            <a:r>
              <a:rPr lang="en-GB" dirty="0" smtClean="0">
                <a:latin typeface="+mn-lt"/>
                <a:ea typeface="ＭＳ Ｐゴシック" charset="0"/>
                <a:cs typeface="ＭＳ Ｐゴシック" charset="0"/>
              </a:rPr>
              <a:t>See </a:t>
            </a:r>
            <a:r>
              <a:rPr lang="en-GB" i="1" dirty="0" smtClean="0">
                <a:latin typeface="+mn-lt"/>
                <a:ea typeface="ＭＳ Ｐゴシック" charset="0"/>
                <a:cs typeface="ＭＳ Ｐゴシック" charset="0"/>
              </a:rPr>
              <a:t>Appendix 9E: Nutritional </a:t>
            </a:r>
            <a:r>
              <a:rPr lang="en-GB" i="1" dirty="0">
                <a:latin typeface="+mn-lt"/>
                <a:ea typeface="ＭＳ Ｐゴシック" charset="0"/>
                <a:cs typeface="ＭＳ Ｐゴシック" charset="0"/>
              </a:rPr>
              <a:t>Management of Common Symptoms Related to Advanced HIV </a:t>
            </a:r>
            <a:r>
              <a:rPr lang="en-GB" i="1" dirty="0" smtClean="0">
                <a:latin typeface="+mn-lt"/>
                <a:ea typeface="ＭＳ Ｐゴシック" charset="0"/>
                <a:cs typeface="ＭＳ Ｐゴシック" charset="0"/>
              </a:rPr>
              <a:t>Infection</a:t>
            </a:r>
            <a:r>
              <a:rPr lang="en-US" i="1" dirty="0" smtClean="0">
                <a:latin typeface="+mn-lt"/>
                <a:ea typeface="ＭＳ Ｐゴシック" charset="0"/>
                <a:cs typeface="ＭＳ Ｐゴシック" charset="0"/>
              </a:rPr>
              <a:t>.</a:t>
            </a:r>
            <a:endParaRPr lang="en-ZA" i="1"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33</a:t>
            </a:fld>
            <a:endParaRPr lang="en-US"/>
          </a:p>
        </p:txBody>
      </p:sp>
    </p:spTree>
    <p:extLst>
      <p:ext uri="{BB962C8B-B14F-4D97-AF65-F5344CB8AC3E}">
        <p14:creationId xmlns:p14="http://schemas.microsoft.com/office/powerpoint/2010/main" val="3116940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What do you do if adolescents and their families do not have enough food to eat?</a:t>
            </a:r>
            <a:r>
              <a:rPr lang="en-GB" i="1" dirty="0" smtClean="0">
                <a:solidFill>
                  <a:srgbClr val="0B5395"/>
                </a:solidFill>
                <a:latin typeface="+mn-lt"/>
                <a:ea typeface="ＭＳ Ｐゴシック" charset="0"/>
                <a:cs typeface="ＭＳ Ｐゴシック" charset="0"/>
              </a:rPr>
              <a:t> </a:t>
            </a:r>
          </a:p>
          <a:p>
            <a:r>
              <a:rPr lang="en-GB" i="1" dirty="0" smtClean="0">
                <a:solidFill>
                  <a:srgbClr val="0B5395"/>
                </a:solidFill>
                <a:latin typeface="+mn-lt"/>
                <a:ea typeface="ＭＳ Ｐゴシック" charset="0"/>
                <a:cs typeface="ＭＳ Ｐゴシック" charset="0"/>
              </a:rPr>
              <a:t>What </a:t>
            </a:r>
            <a:r>
              <a:rPr lang="en-GB" i="1" dirty="0">
                <a:solidFill>
                  <a:srgbClr val="0B5395"/>
                </a:solidFill>
                <a:latin typeface="+mn-lt"/>
                <a:ea typeface="ＭＳ Ｐゴシック" charset="0"/>
                <a:cs typeface="ＭＳ Ｐゴシック" charset="0"/>
              </a:rPr>
              <a:t>are </a:t>
            </a:r>
            <a:r>
              <a:rPr lang="en-GB" i="1" dirty="0" smtClean="0">
                <a:solidFill>
                  <a:srgbClr val="0B5395"/>
                </a:solidFill>
                <a:latin typeface="+mn-lt"/>
                <a:ea typeface="ＭＳ Ｐゴシック" charset="0"/>
                <a:cs typeface="ＭＳ Ｐゴシック" charset="0"/>
              </a:rPr>
              <a:t>some specific </a:t>
            </a:r>
            <a:r>
              <a:rPr lang="en-GB" i="1" dirty="0">
                <a:solidFill>
                  <a:srgbClr val="0B5395"/>
                </a:solidFill>
                <a:latin typeface="+mn-lt"/>
                <a:ea typeface="ＭＳ Ｐゴシック" charset="0"/>
                <a:cs typeface="ＭＳ Ｐゴシック" charset="0"/>
              </a:rPr>
              <a:t>strategies that could work in your setting?</a:t>
            </a:r>
          </a:p>
        </p:txBody>
      </p:sp>
      <p:sp>
        <p:nvSpPr>
          <p:cNvPr id="4" name="Slide Number Placeholder 3"/>
          <p:cNvSpPr>
            <a:spLocks noGrp="1"/>
          </p:cNvSpPr>
          <p:nvPr>
            <p:ph type="sldNum" sz="quarter" idx="12"/>
          </p:nvPr>
        </p:nvSpPr>
        <p:spPr/>
        <p:txBody>
          <a:bodyPr/>
          <a:lstStyle/>
          <a:p>
            <a:fld id="{2AA6BE04-1A97-7346-8DF1-95DFBAB449B6}" type="slidenum">
              <a:rPr lang="en-US" smtClean="0"/>
              <a:pPr/>
              <a:t>34</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053355" y="3510280"/>
            <a:ext cx="3274874" cy="2912745"/>
          </a:xfrm>
          <a:prstGeom prst="rect">
            <a:avLst/>
          </a:prstGeom>
          <a:noFill/>
          <a:ln>
            <a:noFill/>
          </a:ln>
          <a:effectLst>
            <a:softEdge rad="31750"/>
          </a:effectLst>
        </p:spPr>
      </p:pic>
    </p:spTree>
    <p:extLst>
      <p:ext uri="{BB962C8B-B14F-4D97-AF65-F5344CB8AC3E}">
        <p14:creationId xmlns:p14="http://schemas.microsoft.com/office/powerpoint/2010/main" val="3301738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37893"/>
            <a:ext cx="8264525" cy="1418764"/>
          </a:xfrm>
        </p:spPr>
        <p:txBody>
          <a:bodyPr/>
          <a:lstStyle/>
          <a:p>
            <a:r>
              <a:rPr lang="en-GB" dirty="0">
                <a:latin typeface="+mj-lt"/>
                <a:ea typeface="ＭＳ Ｐゴシック" charset="0"/>
                <a:cs typeface="ＭＳ Ｐゴシック" charset="0"/>
              </a:rPr>
              <a:t>What to Do When Clients and Families Do Not Have Enough Food</a:t>
            </a:r>
            <a:endParaRPr lang="en-US" dirty="0">
              <a:latin typeface="+mj-lt"/>
            </a:endParaRPr>
          </a:p>
        </p:txBody>
      </p:sp>
      <p:sp>
        <p:nvSpPr>
          <p:cNvPr id="3" name="Content Placeholder 2"/>
          <p:cNvSpPr>
            <a:spLocks noGrp="1"/>
          </p:cNvSpPr>
          <p:nvPr>
            <p:ph idx="1"/>
          </p:nvPr>
        </p:nvSpPr>
        <p:spPr>
          <a:xfrm>
            <a:off x="533400" y="1752600"/>
            <a:ext cx="8229600" cy="4670425"/>
          </a:xfrm>
        </p:spPr>
        <p:txBody>
          <a:bodyPr numCol="1" spcCol="457200"/>
          <a:lstStyle/>
          <a:p>
            <a:r>
              <a:rPr lang="en-US" dirty="0" smtClean="0">
                <a:latin typeface="+mn-lt"/>
                <a:ea typeface="ＭＳ Ｐゴシック" charset="0"/>
                <a:cs typeface="ＭＳ Ｐゴシック" charset="0"/>
              </a:rPr>
              <a:t>Provide practical counseling and education on good nutrition, gardening, purchasing locally available foods, and how to store and prepare food.</a:t>
            </a:r>
          </a:p>
          <a:p>
            <a:r>
              <a:rPr lang="en-US" dirty="0" smtClean="0">
                <a:latin typeface="+mn-lt"/>
                <a:ea typeface="ＭＳ Ｐゴシック" charset="0"/>
                <a:cs typeface="ＭＳ Ｐゴシック" charset="0"/>
              </a:rPr>
              <a:t>Make sure clients take multivitamins.</a:t>
            </a:r>
          </a:p>
          <a:p>
            <a:r>
              <a:rPr lang="en-US" dirty="0" smtClean="0">
                <a:latin typeface="+mn-lt"/>
                <a:ea typeface="ＭＳ Ｐゴシック" charset="0"/>
                <a:cs typeface="ＭＳ Ｐゴシック" charset="0"/>
              </a:rPr>
              <a:t>Work with the care team to link the clinic                                                          to agricultural and food support                                                                                organizations.</a:t>
            </a:r>
          </a:p>
          <a:p>
            <a:r>
              <a:rPr lang="en-US" dirty="0" smtClean="0">
                <a:latin typeface="+mn-lt"/>
                <a:ea typeface="ＭＳ Ｐゴシック" charset="0"/>
                <a:cs typeface="ＭＳ Ｐゴシック" charset="0"/>
              </a:rPr>
              <a:t>Link clients to community-based                                                                             agricultural, nutrition, animal husbandry,                                                       and other programs.</a:t>
            </a:r>
          </a:p>
        </p:txBody>
      </p:sp>
      <p:sp>
        <p:nvSpPr>
          <p:cNvPr id="4" name="Slide Number Placeholder 3"/>
          <p:cNvSpPr>
            <a:spLocks noGrp="1"/>
          </p:cNvSpPr>
          <p:nvPr>
            <p:ph type="sldNum" sz="quarter" idx="12"/>
          </p:nvPr>
        </p:nvSpPr>
        <p:spPr/>
        <p:txBody>
          <a:bodyPr/>
          <a:lstStyle/>
          <a:p>
            <a:fld id="{2AA6BE04-1A97-7346-8DF1-95DFBAB449B6}" type="slidenum">
              <a:rPr lang="en-US" smtClean="0"/>
              <a:pPr/>
              <a:t>35</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299199" y="3030401"/>
            <a:ext cx="2294105" cy="3123656"/>
          </a:xfrm>
          <a:prstGeom prst="rect">
            <a:avLst/>
          </a:prstGeom>
          <a:noFill/>
          <a:ln>
            <a:noFill/>
          </a:ln>
          <a:effectLst>
            <a:softEdge rad="31750"/>
          </a:effectLst>
        </p:spPr>
      </p:pic>
    </p:spTree>
    <p:extLst>
      <p:ext uri="{BB962C8B-B14F-4D97-AF65-F5344CB8AC3E}">
        <p14:creationId xmlns:p14="http://schemas.microsoft.com/office/powerpoint/2010/main" val="20717830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What are some of the common challenges adolescents have related to alcohol and </a:t>
            </a:r>
            <a:r>
              <a:rPr lang="en-GB" i="1" dirty="0" smtClean="0">
                <a:solidFill>
                  <a:srgbClr val="0B5395"/>
                </a:solidFill>
                <a:latin typeface="+mn-lt"/>
                <a:ea typeface="ＭＳ Ｐゴシック" charset="0"/>
                <a:cs typeface="ＭＳ Ｐゴシック" charset="0"/>
              </a:rPr>
              <a:t>other substance use? </a:t>
            </a:r>
            <a:endParaRPr lang="en-GB" i="1" dirty="0">
              <a:solidFill>
                <a:srgbClr val="0B5395"/>
              </a:solidFill>
              <a:latin typeface="+mn-lt"/>
              <a:ea typeface="ＭＳ Ｐゴシック" charset="0"/>
              <a:cs typeface="ＭＳ Ｐゴシック" charset="0"/>
            </a:endParaRPr>
          </a:p>
          <a:p>
            <a:r>
              <a:rPr lang="en-GB" i="1" dirty="0">
                <a:solidFill>
                  <a:srgbClr val="0B5395"/>
                </a:solidFill>
                <a:latin typeface="+mn-lt"/>
                <a:ea typeface="ＭＳ Ｐゴシック" charset="0"/>
                <a:cs typeface="ＭＳ Ｐゴシック" charset="0"/>
              </a:rPr>
              <a:t>What are some causes and consequences of </a:t>
            </a:r>
            <a:r>
              <a:rPr lang="en-GB" i="1" dirty="0" smtClean="0">
                <a:solidFill>
                  <a:srgbClr val="0B5395"/>
                </a:solidFill>
                <a:latin typeface="+mn-lt"/>
                <a:ea typeface="ＭＳ Ｐゴシック" charset="0"/>
                <a:cs typeface="ＭＳ Ｐゴシック" charset="0"/>
              </a:rPr>
              <a:t>alcohol </a:t>
            </a:r>
            <a:r>
              <a:rPr lang="en-GB" i="1" dirty="0">
                <a:solidFill>
                  <a:srgbClr val="0B5395"/>
                </a:solidFill>
                <a:latin typeface="+mn-lt"/>
                <a:ea typeface="ＭＳ Ｐゴシック" charset="0"/>
                <a:cs typeface="ＭＳ Ｐゴシック" charset="0"/>
              </a:rPr>
              <a:t>and </a:t>
            </a:r>
            <a:r>
              <a:rPr lang="en-GB" i="1" dirty="0" smtClean="0">
                <a:solidFill>
                  <a:srgbClr val="0B5395"/>
                </a:solidFill>
                <a:latin typeface="+mn-lt"/>
                <a:ea typeface="ＭＳ Ｐゴシック" charset="0"/>
                <a:cs typeface="ＭＳ Ｐゴシック" charset="0"/>
              </a:rPr>
              <a:t>other substance use among </a:t>
            </a:r>
            <a:r>
              <a:rPr lang="en-GB" i="1" dirty="0">
                <a:solidFill>
                  <a:srgbClr val="0B5395"/>
                </a:solidFill>
                <a:latin typeface="+mn-lt"/>
                <a:ea typeface="ＭＳ Ｐゴシック" charset="0"/>
                <a:cs typeface="ＭＳ Ｐゴシック" charset="0"/>
              </a:rPr>
              <a:t>adolescents?</a:t>
            </a:r>
          </a:p>
          <a:p>
            <a:r>
              <a:rPr lang="en-GB" i="1" dirty="0" smtClean="0">
                <a:solidFill>
                  <a:srgbClr val="0B5395"/>
                </a:solidFill>
                <a:latin typeface="+mn-lt"/>
                <a:ea typeface="ＭＳ Ｐゴシック" charset="0"/>
                <a:cs typeface="ＭＳ Ｐゴシック" charset="0"/>
              </a:rPr>
              <a:t>What do you think health workers can do to help ALHIV prevent alcohol and other substance abuse?</a:t>
            </a:r>
            <a:endParaRPr lang="en-GB" i="1" dirty="0">
              <a:solidFill>
                <a:srgbClr val="0B5395"/>
              </a:solidFill>
              <a:latin typeface="+mn-lt"/>
              <a:ea typeface="ＭＳ Ｐゴシック" charset="0"/>
              <a:cs typeface="ＭＳ Ｐゴシック" charset="0"/>
            </a:endParaRPr>
          </a:p>
          <a:p>
            <a:r>
              <a:rPr lang="en-GB" i="1" dirty="0" smtClean="0">
                <a:solidFill>
                  <a:srgbClr val="0B5395"/>
                </a:solidFill>
                <a:latin typeface="+mn-lt"/>
                <a:ea typeface="ＭＳ Ｐゴシック" charset="0"/>
                <a:cs typeface="ＭＳ Ｐゴシック" charset="0"/>
              </a:rPr>
              <a:t>What do you think health workers can do to help ALHIV recover from alcohol and other substance use problems?</a:t>
            </a:r>
            <a:endParaRPr lang="en-ZA"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36</a:t>
            </a:fld>
            <a:endParaRPr lang="en-US"/>
          </a:p>
        </p:txBody>
      </p:sp>
    </p:spTree>
    <p:extLst>
      <p:ext uri="{BB962C8B-B14F-4D97-AF65-F5344CB8AC3E}">
        <p14:creationId xmlns:p14="http://schemas.microsoft.com/office/powerpoint/2010/main" val="4281223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37</a:t>
            </a:fld>
            <a:endParaRPr lang="en-US"/>
          </a:p>
        </p:txBody>
      </p:sp>
      <p:sp>
        <p:nvSpPr>
          <p:cNvPr id="2" name="Content Placeholder 1"/>
          <p:cNvSpPr>
            <a:spLocks noGrp="1"/>
          </p:cNvSpPr>
          <p:nvPr>
            <p:ph idx="1"/>
          </p:nvPr>
        </p:nvSpPr>
        <p:spPr>
          <a:xfrm>
            <a:off x="533400" y="1600200"/>
            <a:ext cx="8229600" cy="4297363"/>
          </a:xfrm>
        </p:spPr>
        <p:txBody>
          <a:bodyPr/>
          <a:lstStyle/>
          <a:p>
            <a:pPr marL="457200" indent="-457200">
              <a:spcBef>
                <a:spcPts val="1000"/>
              </a:spcBef>
            </a:pPr>
            <a:r>
              <a:rPr lang="en-ZA" dirty="0" smtClean="0">
                <a:ea typeface="ＭＳ Ｐゴシック" charset="0"/>
                <a:cs typeface="ＭＳ Ｐゴシック" charset="0"/>
              </a:rPr>
              <a:t>Not everyone who uses drugs becomes                                                    addicted, but alcohol and other                                                    substance use can cause problems                                                    for ALHIV, whether addicted or not.</a:t>
            </a:r>
          </a:p>
          <a:p>
            <a:pPr marL="457200" indent="-457200">
              <a:spcBef>
                <a:spcPts val="1500"/>
              </a:spcBef>
            </a:pPr>
            <a:r>
              <a:rPr lang="en-GB" dirty="0" smtClean="0">
                <a:latin typeface="+mn-lt"/>
                <a:ea typeface="ＭＳ Ｐゴシック" charset="0"/>
                <a:cs typeface="ＭＳ Ｐゴシック" charset="0"/>
              </a:rPr>
              <a:t>Health workers can help </a:t>
            </a:r>
            <a:r>
              <a:rPr lang="en-GB" dirty="0">
                <a:latin typeface="+mn-lt"/>
                <a:ea typeface="ＭＳ Ｐゴシック" charset="0"/>
                <a:cs typeface="ＭＳ Ｐゴシック" charset="0"/>
              </a:rPr>
              <a:t>adolescents </a:t>
            </a:r>
            <a:r>
              <a:rPr lang="en-GB" dirty="0" smtClean="0">
                <a:latin typeface="+mn-lt"/>
                <a:ea typeface="ＭＳ Ｐゴシック" charset="0"/>
                <a:cs typeface="ＭＳ Ｐゴシック" charset="0"/>
              </a:rPr>
              <a:t>                                                      avoid alcohol and other substance </a:t>
            </a:r>
            <a:r>
              <a:rPr lang="en-GB" dirty="0">
                <a:latin typeface="+mn-lt"/>
                <a:ea typeface="ＭＳ Ｐゴシック" charset="0"/>
                <a:cs typeface="ＭＳ Ｐゴシック" charset="0"/>
              </a:rPr>
              <a:t>use in the first </a:t>
            </a:r>
            <a:r>
              <a:rPr lang="en-GB" dirty="0" smtClean="0">
                <a:latin typeface="+mn-lt"/>
                <a:ea typeface="ＭＳ Ｐゴシック" charset="0"/>
                <a:cs typeface="ＭＳ Ｐゴシック" charset="0"/>
              </a:rPr>
              <a:t>place.</a:t>
            </a:r>
          </a:p>
          <a:p>
            <a:pPr marL="457200" indent="-457200">
              <a:spcBef>
                <a:spcPts val="1500"/>
              </a:spcBef>
            </a:pPr>
            <a:r>
              <a:rPr lang="en-GB" dirty="0" smtClean="0">
                <a:latin typeface="+mn-lt"/>
                <a:ea typeface="ＭＳ Ｐゴシック" charset="0"/>
                <a:cs typeface="ＭＳ Ｐゴシック" charset="0"/>
              </a:rPr>
              <a:t>Health workers should watch for signs of alcohol and other substance use and screen when indicated (see Module 6 for more information and for screening tools).</a:t>
            </a:r>
          </a:p>
          <a:p>
            <a:pPr marL="457200" indent="-457200">
              <a:spcBef>
                <a:spcPts val="1500"/>
              </a:spcBef>
            </a:pPr>
            <a:r>
              <a:rPr lang="en-GB" dirty="0" smtClean="0">
                <a:latin typeface="+mn-lt"/>
                <a:ea typeface="ＭＳ Ｐゴシック" charset="0"/>
                <a:cs typeface="ＭＳ Ｐゴシック" charset="0"/>
              </a:rPr>
              <a:t>Health workers can help </a:t>
            </a:r>
            <a:r>
              <a:rPr lang="en-GB" dirty="0">
                <a:latin typeface="+mn-lt"/>
                <a:ea typeface="ＭＳ Ｐゴシック" charset="0"/>
                <a:cs typeface="ＭＳ Ｐゴシック" charset="0"/>
              </a:rPr>
              <a:t>clients using or abusing drugs and alcohol by </a:t>
            </a:r>
            <a:r>
              <a:rPr lang="en-GB" dirty="0" smtClean="0">
                <a:latin typeface="+mn-lt"/>
                <a:ea typeface="ＭＳ Ｐゴシック" charset="0"/>
                <a:cs typeface="ＭＳ Ｐゴシック" charset="0"/>
              </a:rPr>
              <a:t>providing counseling, support, and referrals.</a:t>
            </a:r>
          </a:p>
        </p:txBody>
      </p:sp>
      <p:sp>
        <p:nvSpPr>
          <p:cNvPr id="6" name="Title 5"/>
          <p:cNvSpPr>
            <a:spLocks noGrp="1"/>
          </p:cNvSpPr>
          <p:nvPr>
            <p:ph type="title"/>
          </p:nvPr>
        </p:nvSpPr>
        <p:spPr bwMode="white"/>
        <p:txBody>
          <a:bodyPr/>
          <a:lstStyle/>
          <a:p>
            <a:r>
              <a:rPr lang="en-US" dirty="0" smtClean="0"/>
              <a:t>Substance Use Versus Abuse</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180652" y="1600200"/>
            <a:ext cx="2679186" cy="1921147"/>
          </a:xfrm>
          <a:prstGeom prst="rect">
            <a:avLst/>
          </a:prstGeom>
          <a:noFill/>
          <a:ln>
            <a:noFill/>
          </a:ln>
          <a:effectLst>
            <a:softEdge rad="31750"/>
          </a:effectLst>
        </p:spPr>
      </p:pic>
    </p:spTree>
    <p:extLst>
      <p:ext uri="{BB962C8B-B14F-4D97-AF65-F5344CB8AC3E}">
        <p14:creationId xmlns:p14="http://schemas.microsoft.com/office/powerpoint/2010/main" val="125155870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38</a:t>
            </a:fld>
            <a:endParaRPr lang="en-US"/>
          </a:p>
        </p:txBody>
      </p:sp>
      <p:sp>
        <p:nvSpPr>
          <p:cNvPr id="6" name="Text Box 6"/>
          <p:cNvSpPr txBox="1">
            <a:spLocks noChangeArrowheads="1"/>
          </p:cNvSpPr>
          <p:nvPr/>
        </p:nvSpPr>
        <p:spPr bwMode="auto">
          <a:xfrm>
            <a:off x="304800" y="1600200"/>
            <a:ext cx="8458200" cy="4685898"/>
          </a:xfrm>
          <a:prstGeom prst="rect">
            <a:avLst/>
          </a:prstGeom>
          <a:solidFill>
            <a:srgbClr val="F0EBD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numCol="1">
            <a:spAutoFit/>
          </a:bodyPr>
          <a:lstStyle/>
          <a:p>
            <a:pPr marL="347663" indent="-347663" eaLnBrk="0" fontAlgn="base" hangingPunct="0">
              <a:spcAft>
                <a:spcPts val="300"/>
              </a:spcAft>
              <a:buClr>
                <a:srgbClr val="083763"/>
              </a:buClr>
              <a:buSzPct val="125000"/>
              <a:buFont typeface="Wingdings" pitchFamily="2" charset="2"/>
              <a:buChar char="§"/>
            </a:pPr>
            <a:r>
              <a:rPr lang="en-GB" sz="2200" dirty="0" smtClean="0"/>
              <a:t>Adolescents often face challenges and temptations related to drugs and alcohol.</a:t>
            </a:r>
            <a:endParaRPr lang="en-US" sz="2200" dirty="0" smtClean="0"/>
          </a:p>
          <a:p>
            <a:pPr marL="347663" indent="-347663" eaLnBrk="0" fontAlgn="base" hangingPunct="0">
              <a:spcAft>
                <a:spcPts val="300"/>
              </a:spcAft>
              <a:buClr>
                <a:srgbClr val="083763"/>
              </a:buClr>
              <a:buSzPct val="125000"/>
              <a:buFont typeface="Wingdings" pitchFamily="2" charset="2"/>
              <a:buChar char="§"/>
            </a:pPr>
            <a:r>
              <a:rPr lang="en-GB" sz="2200" dirty="0" smtClean="0"/>
              <a:t>People sometimes drink or use drugs to take away their worries; however, this will make them feel worse in the long term.</a:t>
            </a:r>
            <a:endParaRPr lang="en-US" sz="2200" dirty="0" smtClean="0"/>
          </a:p>
          <a:p>
            <a:pPr marL="347663" indent="-347663" eaLnBrk="0" fontAlgn="base" hangingPunct="0">
              <a:spcAft>
                <a:spcPts val="300"/>
              </a:spcAft>
              <a:buClr>
                <a:srgbClr val="083763"/>
              </a:buClr>
              <a:buSzPct val="125000"/>
              <a:buFont typeface="Wingdings" pitchFamily="2" charset="2"/>
              <a:buChar char="§"/>
            </a:pPr>
            <a:r>
              <a:rPr lang="en-GB" sz="2200" dirty="0" smtClean="0"/>
              <a:t>Drug and alcohol use may lead to addiction, which is when a person’s body starts to need the substance.</a:t>
            </a:r>
            <a:endParaRPr lang="en-US" sz="2200" dirty="0" smtClean="0"/>
          </a:p>
          <a:p>
            <a:pPr marL="347663" indent="-347663" eaLnBrk="0" fontAlgn="base" hangingPunct="0">
              <a:spcAft>
                <a:spcPts val="300"/>
              </a:spcAft>
              <a:buClr>
                <a:srgbClr val="083763"/>
              </a:buClr>
              <a:buSzPct val="125000"/>
              <a:buFont typeface="Wingdings" pitchFamily="2" charset="2"/>
              <a:buChar char="§"/>
            </a:pPr>
            <a:r>
              <a:rPr lang="en-GB" sz="2200" dirty="0" smtClean="0"/>
              <a:t>People who are addicted to drugs and alcohol often do not eat well.</a:t>
            </a:r>
          </a:p>
          <a:p>
            <a:pPr marL="347663" indent="-347663" eaLnBrk="0" fontAlgn="base" hangingPunct="0">
              <a:spcAft>
                <a:spcPts val="300"/>
              </a:spcAft>
              <a:buClr>
                <a:srgbClr val="083763"/>
              </a:buClr>
              <a:buSzPct val="125000"/>
              <a:buFont typeface="Wingdings" pitchFamily="2" charset="2"/>
              <a:buChar char="§"/>
            </a:pPr>
            <a:r>
              <a:rPr lang="en-GB" sz="2200" dirty="0" smtClean="0"/>
              <a:t> Helping adolescents learn about risks </a:t>
            </a:r>
            <a:r>
              <a:rPr lang="en-GB" sz="2200" b="1" dirty="0" smtClean="0"/>
              <a:t>before they begin use</a:t>
            </a:r>
            <a:r>
              <a:rPr lang="en-GB" sz="2200" dirty="0" smtClean="0"/>
              <a:t> (through individual counseling, group education sessions, etc.) can help prevent addiction and harmful effects.</a:t>
            </a:r>
          </a:p>
          <a:p>
            <a:pPr marL="347663" indent="-347663" eaLnBrk="0" fontAlgn="base" hangingPunct="0">
              <a:buClr>
                <a:srgbClr val="083763"/>
              </a:buClr>
              <a:buSzPct val="125000"/>
              <a:buFont typeface="Wingdings" pitchFamily="2" charset="2"/>
              <a:buChar char="§"/>
            </a:pPr>
            <a:r>
              <a:rPr lang="en-GB" sz="2200" dirty="0" smtClean="0"/>
              <a:t>Screening ALHIV for alcohol and drug abuse and providing counseling, referrals, and treatment if needed are key components of adolescent HIV care and treatment and of supporting ALHIV to live positively.</a:t>
            </a:r>
            <a:r>
              <a:rPr lang="en-US" sz="2200" dirty="0" smtClean="0"/>
              <a:t> </a:t>
            </a:r>
            <a:endParaRPr lang="en-ZA" sz="2200" dirty="0" smtClean="0"/>
          </a:p>
        </p:txBody>
      </p:sp>
      <p:sp>
        <p:nvSpPr>
          <p:cNvPr id="7" name="Title 5"/>
          <p:cNvSpPr>
            <a:spLocks noGrp="1"/>
          </p:cNvSpPr>
          <p:nvPr>
            <p:ph type="title"/>
          </p:nvPr>
        </p:nvSpPr>
        <p:spPr bwMode="white">
          <a:xfrm>
            <a:off x="498475" y="188686"/>
            <a:ext cx="8264525" cy="1411514"/>
          </a:xfrm>
        </p:spPr>
        <p:txBody>
          <a:bodyPr/>
          <a:lstStyle/>
          <a:p>
            <a:r>
              <a:rPr lang="en-US" dirty="0" smtClean="0"/>
              <a:t>Drugs and Alcohol: A Part of Life for Many Adolescents</a:t>
            </a:r>
            <a:endParaRPr lang="en-US" dirty="0"/>
          </a:p>
        </p:txBody>
      </p:sp>
    </p:spTree>
    <p:extLst>
      <p:ext uri="{BB962C8B-B14F-4D97-AF65-F5344CB8AC3E}">
        <p14:creationId xmlns:p14="http://schemas.microsoft.com/office/powerpoint/2010/main" val="27690787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AA6BE04-1A97-7346-8DF1-95DFBAB449B6}" type="slidenum">
              <a:rPr lang="en-US" smtClean="0"/>
              <a:pPr/>
              <a:t>39</a:t>
            </a:fld>
            <a:endParaRPr lang="en-US"/>
          </a:p>
        </p:txBody>
      </p:sp>
      <p:graphicFrame>
        <p:nvGraphicFramePr>
          <p:cNvPr id="4" name="Group 36"/>
          <p:cNvGraphicFramePr>
            <a:graphicFrameLocks noGrp="1"/>
          </p:cNvGraphicFramePr>
          <p:nvPr>
            <p:extLst>
              <p:ext uri="{D42A27DB-BD31-4B8C-83A1-F6EECF244321}">
                <p14:modId xmlns:p14="http://schemas.microsoft.com/office/powerpoint/2010/main" val="2676797950"/>
              </p:ext>
            </p:extLst>
          </p:nvPr>
        </p:nvGraphicFramePr>
        <p:xfrm>
          <a:off x="580572" y="1828800"/>
          <a:ext cx="8001000" cy="4198983"/>
        </p:xfrm>
        <a:graphic>
          <a:graphicData uri="http://schemas.openxmlformats.org/drawingml/2006/table">
            <a:tbl>
              <a:tblPr/>
              <a:tblGrid>
                <a:gridCol w="2057400"/>
                <a:gridCol w="5943600"/>
              </a:tblGrid>
              <a:tr h="1669143">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000" b="1" i="0" u="none" strike="noStrike" cap="none" normalizeH="0" baseline="0" dirty="0">
                          <a:ln>
                            <a:noFill/>
                          </a:ln>
                          <a:solidFill>
                            <a:schemeClr val="tx1"/>
                          </a:solidFill>
                          <a:effectLst/>
                          <a:latin typeface="+mn-lt"/>
                          <a:ea typeface="ＭＳ Ｐゴシック" charset="0"/>
                          <a:cs typeface="ＭＳ Ｐゴシック" charset="0"/>
                        </a:rPr>
                        <a:t>Family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CD7"/>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2000" b="0" i="0" u="none" strike="noStrike" cap="none" normalizeH="0" baseline="0" dirty="0">
                          <a:ln>
                            <a:noFill/>
                          </a:ln>
                          <a:solidFill>
                            <a:schemeClr val="tx1"/>
                          </a:solidFill>
                          <a:effectLst/>
                          <a:latin typeface="+mn-lt"/>
                          <a:ea typeface="ＭＳ Ｐゴシック" charset="0"/>
                          <a:cs typeface="ＭＳ Ｐゴシック" charset="0"/>
                        </a:rPr>
                        <a:t>Observing parents or family members using or abusing drugs or </a:t>
                      </a:r>
                      <a:r>
                        <a:rPr kumimoji="0" lang="en-GB" sz="2000" b="0" i="0" u="none" strike="noStrike" cap="none" normalizeH="0" baseline="0" dirty="0" smtClean="0">
                          <a:ln>
                            <a:noFill/>
                          </a:ln>
                          <a:solidFill>
                            <a:schemeClr val="tx1"/>
                          </a:solidFill>
                          <a:effectLst/>
                          <a:latin typeface="+mn-lt"/>
                          <a:ea typeface="ＭＳ Ｐゴシック" charset="0"/>
                          <a:cs typeface="ＭＳ Ｐゴシック" charset="0"/>
                        </a:rPr>
                        <a:t>alcohol; genetic risk factors; parental absence; inconsistent discipline; lack of communication within family; conflict </a:t>
                      </a:r>
                      <a:r>
                        <a:rPr kumimoji="0" lang="en-GB" sz="2000" b="0" i="0" u="none" strike="noStrike" cap="none" normalizeH="0" baseline="0" dirty="0">
                          <a:ln>
                            <a:noFill/>
                          </a:ln>
                          <a:solidFill>
                            <a:schemeClr val="tx1"/>
                          </a:solidFill>
                          <a:effectLst/>
                          <a:latin typeface="+mn-lt"/>
                          <a:ea typeface="ＭＳ Ｐゴシック" charset="0"/>
                          <a:cs typeface="ＭＳ Ｐゴシック" charset="0"/>
                        </a:rPr>
                        <a:t>between parents and </a:t>
                      </a:r>
                      <a:r>
                        <a:rPr kumimoji="0" lang="en-GB" sz="2000" b="0" i="0" u="none" strike="noStrike" cap="none" normalizeH="0" baseline="0" dirty="0" smtClean="0">
                          <a:ln>
                            <a:noFill/>
                          </a:ln>
                          <a:solidFill>
                            <a:schemeClr val="tx1"/>
                          </a:solidFill>
                          <a:effectLst/>
                          <a:latin typeface="+mn-lt"/>
                          <a:ea typeface="ＭＳ Ｐゴシック" charset="0"/>
                          <a:cs typeface="ＭＳ Ｐゴシック" charset="0"/>
                        </a:rPr>
                        <a:t>adolescents; </a:t>
                      </a:r>
                      <a:r>
                        <a:rPr kumimoji="0" lang="en-GB" sz="2000" b="0" i="0" u="none" strike="noStrike" cap="none" normalizeH="0" baseline="0" dirty="0">
                          <a:ln>
                            <a:noFill/>
                          </a:ln>
                          <a:solidFill>
                            <a:schemeClr val="tx1"/>
                          </a:solidFill>
                          <a:effectLst/>
                          <a:latin typeface="+mn-lt"/>
                          <a:ea typeface="ＭＳ Ｐゴシック" charset="0"/>
                          <a:cs typeface="ＭＳ Ｐゴシック" charset="0"/>
                        </a:rPr>
                        <a:t>death of parents due to HIV, </a:t>
                      </a:r>
                      <a:r>
                        <a:rPr kumimoji="0" lang="en-GB" sz="2000" b="0" i="0" u="none" strike="noStrike" cap="none" normalizeH="0" baseline="0" dirty="0" smtClean="0">
                          <a:ln>
                            <a:noFill/>
                          </a:ln>
                          <a:solidFill>
                            <a:schemeClr val="tx1"/>
                          </a:solidFill>
                          <a:effectLst/>
                          <a:latin typeface="+mn-lt"/>
                          <a:ea typeface="ＭＳ Ｐゴシック" charset="0"/>
                          <a:cs typeface="ＭＳ Ｐゴシック" charset="0"/>
                        </a:rPr>
                        <a:t>family </a:t>
                      </a:r>
                      <a:r>
                        <a:rPr kumimoji="0" lang="en-GB" sz="2000" b="0" i="0" u="none" strike="noStrike" cap="none" normalizeH="0" baseline="0" dirty="0">
                          <a:ln>
                            <a:noFill/>
                          </a:ln>
                          <a:solidFill>
                            <a:schemeClr val="tx1"/>
                          </a:solidFill>
                          <a:effectLst/>
                          <a:latin typeface="+mn-lt"/>
                          <a:ea typeface="ＭＳ Ｐゴシック" charset="0"/>
                          <a:cs typeface="ＭＳ Ｐゴシック" charset="0"/>
                        </a:rPr>
                        <a:t>breakup</a:t>
                      </a: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 </a:t>
                      </a:r>
                      <a:endParaRPr kumimoji="0" lang="en-ZA" sz="2000" b="0"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CD7"/>
                    </a:solidFill>
                  </a:tcPr>
                </a:tc>
              </a:tr>
              <a:tr h="740228">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000" b="1" i="0" u="none" strike="noStrike" cap="none" normalizeH="0" baseline="0" dirty="0">
                          <a:ln>
                            <a:noFill/>
                          </a:ln>
                          <a:solidFill>
                            <a:schemeClr val="tx1"/>
                          </a:solidFill>
                          <a:effectLst/>
                          <a:latin typeface="+mn-lt"/>
                          <a:ea typeface="ＭＳ Ｐゴシック" charset="0"/>
                          <a:cs typeface="ＭＳ Ｐゴシック" charset="0"/>
                        </a:rPr>
                        <a:t>Peer factors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CD7"/>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2000" b="0" i="0" u="none" strike="noStrike" cap="none" normalizeH="0" baseline="0" dirty="0">
                          <a:ln>
                            <a:noFill/>
                          </a:ln>
                          <a:solidFill>
                            <a:schemeClr val="tx1"/>
                          </a:solidFill>
                          <a:effectLst/>
                          <a:latin typeface="+mn-lt"/>
                          <a:ea typeface="ＭＳ Ｐゴシック" charset="0"/>
                          <a:cs typeface="ＭＳ Ｐゴシック" charset="0"/>
                        </a:rPr>
                        <a:t>Spending time with peers who use </a:t>
                      </a:r>
                      <a:r>
                        <a:rPr kumimoji="0" lang="en-GB" sz="2000" b="0" i="0" u="none" strike="noStrike" cap="none" normalizeH="0" baseline="0" dirty="0" smtClean="0">
                          <a:ln>
                            <a:noFill/>
                          </a:ln>
                          <a:solidFill>
                            <a:schemeClr val="tx1"/>
                          </a:solidFill>
                          <a:effectLst/>
                          <a:latin typeface="+mn-lt"/>
                          <a:ea typeface="ＭＳ Ｐゴシック" charset="0"/>
                          <a:cs typeface="ＭＳ Ｐゴシック" charset="0"/>
                        </a:rPr>
                        <a:t>alcohol and drugs is perhaps the strongest </a:t>
                      </a:r>
                      <a:r>
                        <a:rPr kumimoji="0" lang="en-GB" sz="2000" b="0" i="0" u="none" strike="noStrike" cap="none" normalizeH="0" baseline="0" dirty="0">
                          <a:ln>
                            <a:noFill/>
                          </a:ln>
                          <a:solidFill>
                            <a:schemeClr val="tx1"/>
                          </a:solidFill>
                          <a:effectLst/>
                          <a:latin typeface="+mn-lt"/>
                          <a:ea typeface="ＭＳ Ｐゴシック" charset="0"/>
                          <a:cs typeface="ＭＳ Ｐゴシック" charset="0"/>
                        </a:rPr>
                        <a:t>predictor of adolescent substance </a:t>
                      </a:r>
                      <a:r>
                        <a:rPr kumimoji="0" lang="en-GB" sz="2000" b="0" i="0" u="none" strike="noStrike" cap="none" normalizeH="0" baseline="0" dirty="0" smtClean="0">
                          <a:ln>
                            <a:noFill/>
                          </a:ln>
                          <a:solidFill>
                            <a:schemeClr val="tx1"/>
                          </a:solidFill>
                          <a:effectLst/>
                          <a:latin typeface="+mn-lt"/>
                          <a:ea typeface="ＭＳ Ｐゴシック" charset="0"/>
                          <a:cs typeface="ＭＳ Ｐゴシック" charset="0"/>
                        </a:rPr>
                        <a:t>use and abuse.</a:t>
                      </a:r>
                      <a:r>
                        <a:rPr kumimoji="0" lang="en-US" sz="2000" b="0" i="0" u="none" strike="noStrike" cap="none" normalizeH="0" baseline="0" dirty="0" smtClean="0">
                          <a:ln>
                            <a:noFill/>
                          </a:ln>
                          <a:solidFill>
                            <a:schemeClr val="tx1"/>
                          </a:solidFill>
                          <a:effectLst/>
                          <a:latin typeface="+mn-lt"/>
                          <a:ea typeface="ＭＳ Ｐゴシック" charset="0"/>
                          <a:cs typeface="ＭＳ Ｐゴシック" charset="0"/>
                        </a:rPr>
                        <a:t> </a:t>
                      </a:r>
                      <a:endParaRPr kumimoji="0" lang="en-ZA" sz="2000" b="0"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CD7"/>
                    </a:solidFill>
                  </a:tcPr>
                </a:tc>
              </a:tr>
              <a:tr h="740229">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000" b="1" i="0" u="none" strike="noStrike" cap="none" normalizeH="0" baseline="0" dirty="0">
                          <a:ln>
                            <a:noFill/>
                          </a:ln>
                          <a:solidFill>
                            <a:schemeClr val="tx1"/>
                          </a:solidFill>
                          <a:effectLst/>
                          <a:latin typeface="+mn-lt"/>
                          <a:ea typeface="ＭＳ Ｐゴシック" charset="0"/>
                          <a:cs typeface="ＭＳ Ｐゴシック" charset="0"/>
                        </a:rPr>
                        <a:t>Mental health problems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CD7"/>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2000" b="0" i="0" u="none" strike="noStrike" cap="none" normalizeH="0" baseline="0" dirty="0">
                          <a:ln>
                            <a:noFill/>
                          </a:ln>
                          <a:solidFill>
                            <a:schemeClr val="tx1"/>
                          </a:solidFill>
                          <a:effectLst/>
                          <a:latin typeface="+mn-lt"/>
                          <a:ea typeface="ＭＳ Ｐゴシック" charset="0"/>
                          <a:cs typeface="ＭＳ Ｐゴシック" charset="0"/>
                        </a:rPr>
                        <a:t>There is a strong link between mental health problems and substance </a:t>
                      </a:r>
                      <a:r>
                        <a:rPr kumimoji="0" lang="en-GB" sz="2000" b="0" i="0" u="none" strike="noStrike" cap="none" normalizeH="0" baseline="0" dirty="0" smtClean="0">
                          <a:ln>
                            <a:noFill/>
                          </a:ln>
                          <a:solidFill>
                            <a:schemeClr val="tx1"/>
                          </a:solidFill>
                          <a:effectLst/>
                          <a:latin typeface="+mn-lt"/>
                          <a:ea typeface="ＭＳ Ｐゴシック" charset="0"/>
                          <a:cs typeface="ＭＳ Ｐゴシック" charset="0"/>
                        </a:rPr>
                        <a:t>abuse</a:t>
                      </a:r>
                      <a:r>
                        <a:rPr kumimoji="0" lang="en-US" sz="2000" b="0" i="0" u="none" strike="noStrike" cap="none" normalizeH="0" baseline="0" dirty="0" smtClean="0">
                          <a:ln>
                            <a:noFill/>
                          </a:ln>
                          <a:solidFill>
                            <a:schemeClr val="tx1"/>
                          </a:solidFill>
                          <a:effectLst/>
                          <a:latin typeface="+mn-lt"/>
                          <a:ea typeface="ＭＳ Ｐゴシック" charset="0"/>
                          <a:cs typeface="ＭＳ Ｐゴシック" charset="0"/>
                        </a:rPr>
                        <a:t>.</a:t>
                      </a:r>
                      <a:endParaRPr kumimoji="0" lang="en-ZA" sz="2000" b="0"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ECD7"/>
                    </a:solidFill>
                  </a:tcPr>
                </a:tc>
              </a:tr>
              <a:tr h="783771">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ZA" sz="2000" b="1" i="0" u="none" strike="noStrike" cap="none" normalizeH="0" baseline="0" dirty="0">
                          <a:ln>
                            <a:noFill/>
                          </a:ln>
                          <a:solidFill>
                            <a:schemeClr val="tx1"/>
                          </a:solidFill>
                          <a:effectLst/>
                          <a:latin typeface="+mn-lt"/>
                          <a:ea typeface="ＭＳ Ｐゴシック" charset="0"/>
                          <a:cs typeface="ＭＳ Ｐゴシック" charset="0"/>
                        </a:rPr>
                        <a:t>Response to stress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0ECD7"/>
                    </a:solidFill>
                  </a:tcPr>
                </a:tc>
                <a:tc>
                  <a:txBody>
                    <a:bodyPr/>
                    <a:lstStyle/>
                    <a:p>
                      <a:pPr marL="0" marR="0" lvl="0" indent="0" algn="l" defTabSz="914400" rtl="0" eaLnBrk="0" fontAlgn="base" latinLnBrk="0" hangingPunct="0">
                        <a:lnSpc>
                          <a:spcPct val="100000"/>
                        </a:lnSpc>
                        <a:spcBef>
                          <a:spcPts val="2000"/>
                        </a:spcBef>
                        <a:spcAft>
                          <a:spcPct val="0"/>
                        </a:spcAft>
                        <a:buClr>
                          <a:srgbClr val="083763"/>
                        </a:buClr>
                        <a:buSzPct val="75000"/>
                        <a:buFont typeface="Wingdings" charset="0"/>
                        <a:buNone/>
                        <a:tabLst/>
                      </a:pPr>
                      <a:r>
                        <a:rPr kumimoji="0" lang="en-GB" sz="2000" b="0" i="0" u="none" strike="noStrike" cap="none" normalizeH="0" baseline="0" dirty="0">
                          <a:ln>
                            <a:noFill/>
                          </a:ln>
                          <a:solidFill>
                            <a:schemeClr val="tx1"/>
                          </a:solidFill>
                          <a:effectLst/>
                          <a:latin typeface="+mn-lt"/>
                          <a:ea typeface="ＭＳ Ｐゴシック" charset="0"/>
                          <a:cs typeface="ＭＳ Ｐゴシック" charset="0"/>
                        </a:rPr>
                        <a:t>Feeling out of control, </a:t>
                      </a:r>
                      <a:r>
                        <a:rPr kumimoji="0" lang="en-GB" sz="2000" b="0" i="0" u="none" strike="noStrike" cap="none" normalizeH="0" baseline="0" dirty="0" smtClean="0">
                          <a:ln>
                            <a:noFill/>
                          </a:ln>
                          <a:solidFill>
                            <a:schemeClr val="tx1"/>
                          </a:solidFill>
                          <a:effectLst/>
                          <a:latin typeface="+mn-lt"/>
                          <a:ea typeface="ＭＳ Ｐゴシック" charset="0"/>
                          <a:cs typeface="ＭＳ Ｐゴシック" charset="0"/>
                        </a:rPr>
                        <a:t>feeling hopeless, having  </a:t>
                      </a:r>
                      <a:r>
                        <a:rPr kumimoji="0" lang="en-GB" sz="2000" b="0" i="0" u="none" strike="noStrike" cap="none" normalizeH="0" baseline="0" dirty="0">
                          <a:ln>
                            <a:noFill/>
                          </a:ln>
                          <a:solidFill>
                            <a:schemeClr val="tx1"/>
                          </a:solidFill>
                          <a:effectLst/>
                          <a:latin typeface="+mn-lt"/>
                          <a:ea typeface="ＭＳ Ｐゴシック" charset="0"/>
                          <a:cs typeface="ＭＳ Ｐゴシック" charset="0"/>
                        </a:rPr>
                        <a:t>a lack of direction in </a:t>
                      </a:r>
                      <a:r>
                        <a:rPr kumimoji="0" lang="en-GB" sz="2000" b="0" i="0" u="none" strike="noStrike" cap="none" normalizeH="0" baseline="0" dirty="0" smtClean="0">
                          <a:ln>
                            <a:noFill/>
                          </a:ln>
                          <a:solidFill>
                            <a:schemeClr val="tx1"/>
                          </a:solidFill>
                          <a:effectLst/>
                          <a:latin typeface="+mn-lt"/>
                          <a:ea typeface="ＭＳ Ｐゴシック" charset="0"/>
                          <a:cs typeface="ＭＳ Ｐゴシック" charset="0"/>
                        </a:rPr>
                        <a:t>life</a:t>
                      </a:r>
                      <a:endParaRPr kumimoji="0" lang="en-ZA" sz="2000" b="0" i="0" u="none" strike="noStrike" cap="none" normalizeH="0" baseline="0" dirty="0">
                        <a:ln>
                          <a:noFill/>
                        </a:ln>
                        <a:solidFill>
                          <a:schemeClr val="tx1"/>
                        </a:solidFill>
                        <a:effectLst/>
                        <a:latin typeface="+mn-lt"/>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0ECD7"/>
                    </a:solidFill>
                  </a:tcPr>
                </a:tc>
              </a:tr>
            </a:tbl>
          </a:graphicData>
        </a:graphic>
      </p:graphicFrame>
      <p:sp>
        <p:nvSpPr>
          <p:cNvPr id="5" name="Title 5"/>
          <p:cNvSpPr>
            <a:spLocks noGrp="1"/>
          </p:cNvSpPr>
          <p:nvPr>
            <p:ph type="title"/>
          </p:nvPr>
        </p:nvSpPr>
        <p:spPr bwMode="white">
          <a:xfrm>
            <a:off x="498475" y="484188"/>
            <a:ext cx="8264525" cy="1116012"/>
          </a:xfrm>
        </p:spPr>
        <p:txBody>
          <a:bodyPr/>
          <a:lstStyle/>
          <a:p>
            <a:r>
              <a:rPr lang="en-US" dirty="0" smtClean="0"/>
              <a:t>Predictors of Abuse</a:t>
            </a:r>
            <a:endParaRPr lang="en-US" dirty="0"/>
          </a:p>
        </p:txBody>
      </p:sp>
    </p:spTree>
    <p:extLst>
      <p:ext uri="{BB962C8B-B14F-4D97-AF65-F5344CB8AC3E}">
        <p14:creationId xmlns:p14="http://schemas.microsoft.com/office/powerpoint/2010/main" val="198765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9.1 Objectives</a:t>
            </a:r>
            <a:endParaRPr lang="en-US" dirty="0"/>
          </a:p>
        </p:txBody>
      </p:sp>
      <p:sp>
        <p:nvSpPr>
          <p:cNvPr id="3" name="Content Placeholder 2"/>
          <p:cNvSpPr>
            <a:spLocks noGrp="1"/>
          </p:cNvSpPr>
          <p:nvPr>
            <p:ph idx="1"/>
          </p:nvPr>
        </p:nvSpPr>
        <p:spPr/>
        <p:txBody>
          <a:bodyPr/>
          <a:lstStyle/>
          <a:p>
            <a:pPr>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r>
              <a:rPr lang="en-GB" dirty="0" smtClean="0">
                <a:latin typeface="+mn-lt"/>
                <a:ea typeface="ＭＳ Ｐゴシック" charset="0"/>
                <a:cs typeface="ＭＳ Ｐゴシック" charset="0"/>
              </a:rPr>
              <a:t>Define </a:t>
            </a:r>
            <a:r>
              <a:rPr lang="en-GB" dirty="0">
                <a:latin typeface="+mn-lt"/>
                <a:ea typeface="ＭＳ Ｐゴシック" charset="0"/>
                <a:cs typeface="ＭＳ Ｐゴシック" charset="0"/>
              </a:rPr>
              <a:t>positive living and describe the key components of positive living for </a:t>
            </a:r>
            <a:r>
              <a:rPr lang="en-GB" dirty="0" smtClean="0">
                <a:latin typeface="+mn-lt"/>
                <a:ea typeface="ＭＳ Ｐゴシック" charset="0"/>
                <a:cs typeface="ＭＳ Ｐゴシック" charset="0"/>
              </a:rPr>
              <a:t>ALHIV</a:t>
            </a:r>
            <a:endParaRPr lang="en-GB" dirty="0">
              <a:latin typeface="+mn-lt"/>
              <a:ea typeface="ＭＳ Ｐゴシック" charset="0"/>
              <a:cs typeface="ＭＳ Ｐゴシック" charset="0"/>
            </a:endParaRPr>
          </a:p>
          <a:p>
            <a:r>
              <a:rPr lang="en-GB" dirty="0" smtClean="0">
                <a:latin typeface="+mn-lt"/>
                <a:ea typeface="ＭＳ Ｐゴシック" charset="0"/>
                <a:cs typeface="ＭＳ Ｐゴシック" charset="0"/>
              </a:rPr>
              <a:t>Support ALHIV to achieve and maintain a healthy mind – having a positive outlook toward living and life</a:t>
            </a:r>
          </a:p>
          <a:p>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a:t>
            </a:fld>
            <a:endParaRPr lang="en-US"/>
          </a:p>
        </p:txBody>
      </p:sp>
    </p:spTree>
    <p:extLst>
      <p:ext uri="{BB962C8B-B14F-4D97-AF65-F5344CB8AC3E}">
        <p14:creationId xmlns:p14="http://schemas.microsoft.com/office/powerpoint/2010/main" val="315811986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34471"/>
            <a:ext cx="8264525" cy="1465729"/>
          </a:xfrm>
        </p:spPr>
        <p:txBody>
          <a:bodyPr/>
          <a:lstStyle/>
          <a:p>
            <a:r>
              <a:rPr lang="en-US" dirty="0" smtClean="0">
                <a:latin typeface="+mj-lt"/>
              </a:rPr>
              <a:t>Consequences of Adolescent Alcohol and Other Substance Use</a:t>
            </a:r>
            <a:endParaRPr lang="en-US" sz="1800" dirty="0">
              <a:latin typeface="+mj-lt"/>
            </a:endParaRPr>
          </a:p>
        </p:txBody>
      </p:sp>
      <p:sp>
        <p:nvSpPr>
          <p:cNvPr id="3" name="Content Placeholder 2"/>
          <p:cNvSpPr>
            <a:spLocks noGrp="1"/>
          </p:cNvSpPr>
          <p:nvPr>
            <p:ph idx="1"/>
          </p:nvPr>
        </p:nvSpPr>
        <p:spPr>
          <a:xfrm>
            <a:off x="533400" y="1600200"/>
            <a:ext cx="8229600" cy="4297363"/>
          </a:xfrm>
        </p:spPr>
        <p:txBody>
          <a:bodyPr/>
          <a:lstStyle/>
          <a:p>
            <a:pPr marL="457200" indent="-457200">
              <a:spcBef>
                <a:spcPts val="1000"/>
              </a:spcBef>
            </a:pPr>
            <a:r>
              <a:rPr lang="en-ZA" sz="2300" dirty="0" smtClean="0">
                <a:latin typeface="+mn-lt"/>
                <a:ea typeface="ＭＳ Ｐゴシック" charset="0"/>
                <a:cs typeface="ＭＳ Ｐゴシック" charset="0"/>
              </a:rPr>
              <a:t>Poor </a:t>
            </a:r>
            <a:r>
              <a:rPr lang="en-ZA" sz="2300" dirty="0">
                <a:latin typeface="+mn-lt"/>
                <a:ea typeface="ＭＳ Ｐゴシック" charset="0"/>
                <a:cs typeface="ＭＳ Ｐゴシック" charset="0"/>
              </a:rPr>
              <a:t>adherence to HIV care and treatment</a:t>
            </a:r>
          </a:p>
          <a:p>
            <a:pPr marL="457200" indent="-457200">
              <a:spcBef>
                <a:spcPts val="1000"/>
              </a:spcBef>
            </a:pPr>
            <a:r>
              <a:rPr lang="en-ZA" sz="2300" dirty="0">
                <a:latin typeface="+mn-lt"/>
                <a:ea typeface="ＭＳ Ｐゴシック" charset="0"/>
                <a:cs typeface="ＭＳ Ｐゴシック" charset="0"/>
              </a:rPr>
              <a:t>School-related problems</a:t>
            </a:r>
          </a:p>
          <a:p>
            <a:pPr marL="457200" indent="-457200">
              <a:spcBef>
                <a:spcPts val="1000"/>
              </a:spcBef>
            </a:pPr>
            <a:r>
              <a:rPr lang="en-ZA" sz="2300" dirty="0">
                <a:latin typeface="+mn-lt"/>
                <a:ea typeface="ＭＳ Ｐゴシック" charset="0"/>
                <a:cs typeface="ＭＳ Ｐゴシック" charset="0"/>
              </a:rPr>
              <a:t>Risky sexual practices</a:t>
            </a:r>
          </a:p>
          <a:p>
            <a:pPr marL="457200" indent="-457200">
              <a:spcBef>
                <a:spcPts val="1000"/>
              </a:spcBef>
            </a:pPr>
            <a:r>
              <a:rPr lang="en-ZA" sz="2300" dirty="0">
                <a:latin typeface="+mn-lt"/>
                <a:ea typeface="ＭＳ Ｐゴシック" charset="0"/>
                <a:cs typeface="ＭＳ Ｐゴシック" charset="0"/>
              </a:rPr>
              <a:t>Delinquent </a:t>
            </a:r>
            <a:r>
              <a:rPr lang="en-ZA" sz="2300" dirty="0" err="1" smtClean="0">
                <a:latin typeface="+mn-lt"/>
                <a:ea typeface="ＭＳ Ｐゴシック" charset="0"/>
                <a:cs typeface="ＭＳ Ｐゴシック" charset="0"/>
              </a:rPr>
              <a:t>behavior</a:t>
            </a:r>
            <a:r>
              <a:rPr lang="en-ZA" sz="2300" dirty="0" smtClean="0">
                <a:latin typeface="+mn-lt"/>
                <a:ea typeface="ＭＳ Ｐゴシック" charset="0"/>
                <a:cs typeface="ＭＳ Ｐゴシック" charset="0"/>
              </a:rPr>
              <a:t> </a:t>
            </a:r>
            <a:r>
              <a:rPr lang="en-ZA" sz="2300" dirty="0">
                <a:latin typeface="+mn-lt"/>
                <a:ea typeface="ＭＳ Ｐゴシック" charset="0"/>
                <a:cs typeface="ＭＳ Ｐゴシック" charset="0"/>
              </a:rPr>
              <a:t>and juvenile crime</a:t>
            </a:r>
          </a:p>
          <a:p>
            <a:pPr marL="457200" indent="-457200">
              <a:spcBef>
                <a:spcPts val="1000"/>
              </a:spcBef>
            </a:pPr>
            <a:r>
              <a:rPr lang="en-ZA" sz="2300" dirty="0">
                <a:latin typeface="+mn-lt"/>
                <a:ea typeface="ＭＳ Ｐゴシック" charset="0"/>
                <a:cs typeface="ＭＳ Ｐゴシック" charset="0"/>
              </a:rPr>
              <a:t>Developmental problems</a:t>
            </a:r>
          </a:p>
          <a:p>
            <a:pPr marL="457200" indent="-457200">
              <a:spcBef>
                <a:spcPts val="1000"/>
              </a:spcBef>
            </a:pPr>
            <a:r>
              <a:rPr lang="en-ZA" sz="2300" dirty="0">
                <a:latin typeface="+mn-lt"/>
                <a:ea typeface="ＭＳ Ｐゴシック" charset="0"/>
                <a:cs typeface="ＭＳ Ｐゴシック" charset="0"/>
              </a:rPr>
              <a:t>Physical and mental </a:t>
            </a:r>
            <a:r>
              <a:rPr lang="en-ZA" sz="2300" dirty="0" smtClean="0">
                <a:latin typeface="+mn-lt"/>
                <a:ea typeface="ＭＳ Ｐゴシック" charset="0"/>
                <a:cs typeface="ＭＳ Ｐゴシック" charset="0"/>
              </a:rPr>
              <a:t>consequences </a:t>
            </a:r>
          </a:p>
          <a:p>
            <a:pPr marL="798513" lvl="1" indent="-333375">
              <a:spcBef>
                <a:spcPts val="1000"/>
              </a:spcBef>
            </a:pPr>
            <a:r>
              <a:rPr lang="en-ZA" b="1" dirty="0" smtClean="0">
                <a:latin typeface="+mn-lt"/>
                <a:ea typeface="ＭＳ Ｐゴシック" charset="0"/>
                <a:cs typeface="ＭＳ Ｐゴシック" charset="0"/>
              </a:rPr>
              <a:t>Short-term: </a:t>
            </a:r>
            <a:r>
              <a:rPr lang="en-ZA" dirty="0" smtClean="0">
                <a:latin typeface="+mn-lt"/>
                <a:ea typeface="ＭＳ Ｐゴシック" charset="0"/>
                <a:cs typeface="ＭＳ Ｐゴシック" charset="0"/>
              </a:rPr>
              <a:t>memory loss</a:t>
            </a:r>
          </a:p>
          <a:p>
            <a:pPr marL="798513" lvl="1" indent="-333375">
              <a:spcBef>
                <a:spcPts val="1000"/>
              </a:spcBef>
            </a:pPr>
            <a:r>
              <a:rPr lang="en-ZA" b="1" dirty="0" smtClean="0">
                <a:latin typeface="+mn-lt"/>
                <a:ea typeface="ＭＳ Ｐゴシック" charset="0"/>
                <a:cs typeface="ＭＳ Ｐゴシック" charset="0"/>
              </a:rPr>
              <a:t>Long-term: </a:t>
            </a:r>
            <a:r>
              <a:rPr lang="en-ZA" dirty="0" smtClean="0">
                <a:latin typeface="+mn-lt"/>
                <a:ea typeface="ＭＳ Ｐゴシック" charset="0"/>
                <a:cs typeface="ＭＳ Ｐゴシック" charset="0"/>
              </a:rPr>
              <a:t>cancers, heart and respiratory failure, stomach ailments, central nervous system damage, and sexual impotence</a:t>
            </a:r>
          </a:p>
          <a:p>
            <a:pPr marL="798513" lvl="1" indent="-333375">
              <a:spcBef>
                <a:spcPts val="1000"/>
              </a:spcBef>
            </a:pPr>
            <a:r>
              <a:rPr lang="en-ZA" dirty="0" smtClean="0">
                <a:latin typeface="+mn-lt"/>
                <a:ea typeface="ＭＳ Ｐゴシック" charset="0"/>
                <a:cs typeface="ＭＳ Ｐゴシック" charset="0"/>
              </a:rPr>
              <a:t>May interact with depression and contribute to suicide; may accelerate HIV disease progression; increases risk of violence and accidental death</a:t>
            </a:r>
          </a:p>
        </p:txBody>
      </p:sp>
      <p:sp>
        <p:nvSpPr>
          <p:cNvPr id="4" name="Slide Number Placeholder 3"/>
          <p:cNvSpPr>
            <a:spLocks noGrp="1"/>
          </p:cNvSpPr>
          <p:nvPr>
            <p:ph type="sldNum" sz="quarter" idx="12"/>
          </p:nvPr>
        </p:nvSpPr>
        <p:spPr/>
        <p:txBody>
          <a:bodyPr/>
          <a:lstStyle/>
          <a:p>
            <a:fld id="{2AA6BE04-1A97-7346-8DF1-95DFBAB449B6}" type="slidenum">
              <a:rPr lang="en-US" smtClean="0"/>
              <a:pPr/>
              <a:t>40</a:t>
            </a:fld>
            <a:endParaRPr lang="en-US"/>
          </a:p>
        </p:txBody>
      </p:sp>
    </p:spTree>
    <p:extLst>
      <p:ext uri="{BB962C8B-B14F-4D97-AF65-F5344CB8AC3E}">
        <p14:creationId xmlns:p14="http://schemas.microsoft.com/office/powerpoint/2010/main" val="1955207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lnSpc>
                <a:spcPct val="90000"/>
              </a:lnSpc>
              <a:spcBef>
                <a:spcPts val="1000"/>
              </a:spcBef>
            </a:pPr>
            <a:r>
              <a:rPr lang="en-GB" dirty="0" smtClean="0">
                <a:latin typeface="+mn-lt"/>
                <a:ea typeface="ＭＳ Ｐゴシック" charset="0"/>
                <a:cs typeface="ＭＳ Ｐゴシック" charset="0"/>
              </a:rPr>
              <a:t>Strategies </a:t>
            </a:r>
            <a:r>
              <a:rPr lang="en-GB" dirty="0">
                <a:latin typeface="+mn-lt"/>
                <a:ea typeface="ＭＳ Ｐゴシック" charset="0"/>
                <a:cs typeface="ＭＳ Ｐゴシック" charset="0"/>
              </a:rPr>
              <a:t>should be linked to the </a:t>
            </a:r>
            <a:r>
              <a:rPr lang="en-GB" dirty="0" smtClean="0">
                <a:latin typeface="+mn-lt"/>
                <a:ea typeface="ＭＳ Ｐゴシック" charset="0"/>
                <a:cs typeface="ＭＳ Ｐゴシック" charset="0"/>
              </a:rPr>
              <a:t>overall goal </a:t>
            </a:r>
            <a:r>
              <a:rPr lang="en-GB" dirty="0">
                <a:latin typeface="+mn-lt"/>
                <a:ea typeface="ＭＳ Ｐゴシック" charset="0"/>
                <a:cs typeface="ＭＳ Ｐゴシック" charset="0"/>
              </a:rPr>
              <a:t>of </a:t>
            </a:r>
            <a:r>
              <a:rPr lang="en-GB" b="1" dirty="0">
                <a:latin typeface="+mn-lt"/>
                <a:ea typeface="ＭＳ Ｐゴシック" charset="0"/>
                <a:cs typeface="ＭＳ Ｐゴシック" charset="0"/>
              </a:rPr>
              <a:t>prevention</a:t>
            </a:r>
            <a:r>
              <a:rPr lang="en-GB" dirty="0">
                <a:latin typeface="+mn-lt"/>
                <a:ea typeface="ＭＳ Ｐゴシック" charset="0"/>
                <a:cs typeface="ＭＳ Ｐゴシック" charset="0"/>
              </a:rPr>
              <a:t> or </a:t>
            </a:r>
            <a:r>
              <a:rPr lang="en-GB" b="1" dirty="0">
                <a:latin typeface="+mn-lt"/>
                <a:ea typeface="ＭＳ Ｐゴシック" charset="0"/>
                <a:cs typeface="ＭＳ Ｐゴシック" charset="0"/>
              </a:rPr>
              <a:t>less harm/safer </a:t>
            </a:r>
            <a:r>
              <a:rPr lang="en-GB" b="1" dirty="0" smtClean="0">
                <a:latin typeface="+mn-lt"/>
                <a:ea typeface="ＭＳ Ｐゴシック" charset="0"/>
                <a:cs typeface="ＭＳ Ｐゴシック" charset="0"/>
              </a:rPr>
              <a:t>use</a:t>
            </a:r>
          </a:p>
          <a:p>
            <a:pPr marL="457200" indent="-457200">
              <a:lnSpc>
                <a:spcPct val="90000"/>
              </a:lnSpc>
              <a:spcBef>
                <a:spcPts val="1000"/>
              </a:spcBef>
            </a:pPr>
            <a:r>
              <a:rPr lang="en-GB" b="1" dirty="0" smtClean="0">
                <a:solidFill>
                  <a:srgbClr val="0B5395"/>
                </a:solidFill>
                <a:latin typeface="+mn-lt"/>
                <a:ea typeface="ＭＳ Ｐゴシック" charset="0"/>
                <a:cs typeface="ＭＳ Ｐゴシック" charset="0"/>
              </a:rPr>
              <a:t>Possible strategies include:</a:t>
            </a:r>
            <a:endParaRPr lang="en-ZA" b="1" dirty="0">
              <a:solidFill>
                <a:srgbClr val="0B5395"/>
              </a:solidFill>
              <a:latin typeface="+mn-lt"/>
              <a:ea typeface="ＭＳ Ｐゴシック" charset="0"/>
              <a:cs typeface="ＭＳ Ｐゴシック" charset="0"/>
            </a:endParaRPr>
          </a:p>
          <a:p>
            <a:pPr marL="798513" lvl="1" indent="-333375">
              <a:lnSpc>
                <a:spcPct val="90000"/>
              </a:lnSpc>
              <a:spcBef>
                <a:spcPts val="1000"/>
              </a:spcBef>
            </a:pPr>
            <a:r>
              <a:rPr lang="en-GB" sz="2200" dirty="0">
                <a:latin typeface="+mn-lt"/>
                <a:ea typeface="ＭＳ Ｐゴシック" charset="0"/>
              </a:rPr>
              <a:t>Ensuring</a:t>
            </a:r>
            <a:r>
              <a:rPr lang="en-GB" sz="2200" dirty="0" smtClean="0">
                <a:latin typeface="+mn-lt"/>
                <a:ea typeface="ＭＳ Ｐゴシック" charset="0"/>
              </a:rPr>
              <a:t> peer </a:t>
            </a:r>
            <a:r>
              <a:rPr lang="en-GB" sz="2200" dirty="0">
                <a:latin typeface="+mn-lt"/>
                <a:ea typeface="ＭＳ Ｐゴシック" charset="0"/>
              </a:rPr>
              <a:t>support networks and linkages to support groups</a:t>
            </a:r>
          </a:p>
          <a:p>
            <a:pPr marL="798513" lvl="1" indent="-333375">
              <a:lnSpc>
                <a:spcPct val="90000"/>
              </a:lnSpc>
              <a:spcBef>
                <a:spcPts val="1000"/>
              </a:spcBef>
            </a:pPr>
            <a:r>
              <a:rPr lang="en-GB" sz="2200" dirty="0" smtClean="0">
                <a:latin typeface="+mn-lt"/>
                <a:ea typeface="ＭＳ Ｐゴシック" charset="0"/>
              </a:rPr>
              <a:t>Counseling on consequences </a:t>
            </a:r>
            <a:r>
              <a:rPr lang="en-GB" sz="2200" dirty="0">
                <a:latin typeface="+mn-lt"/>
                <a:ea typeface="ＭＳ Ｐゴシック" charset="0"/>
              </a:rPr>
              <a:t>of </a:t>
            </a:r>
            <a:r>
              <a:rPr lang="en-GB" sz="2200" dirty="0" smtClean="0">
                <a:latin typeface="+mn-lt"/>
                <a:ea typeface="ＭＳ Ｐゴシック" charset="0"/>
              </a:rPr>
              <a:t>                                                                              alcohol </a:t>
            </a:r>
            <a:r>
              <a:rPr lang="en-GB" sz="2200" dirty="0">
                <a:latin typeface="+mn-lt"/>
                <a:ea typeface="ＭＳ Ｐゴシック" charset="0"/>
              </a:rPr>
              <a:t>and drug use</a:t>
            </a:r>
          </a:p>
          <a:p>
            <a:pPr marL="798513" lvl="1" indent="-333375">
              <a:lnSpc>
                <a:spcPct val="90000"/>
              </a:lnSpc>
              <a:spcBef>
                <a:spcPts val="1000"/>
              </a:spcBef>
            </a:pPr>
            <a:r>
              <a:rPr lang="en-GB" sz="2200" dirty="0" smtClean="0">
                <a:latin typeface="+mn-lt"/>
                <a:ea typeface="ＭＳ Ｐゴシック" charset="0"/>
              </a:rPr>
              <a:t>Counseling </a:t>
            </a:r>
            <a:r>
              <a:rPr lang="en-GB" sz="2200" dirty="0">
                <a:latin typeface="+mn-lt"/>
                <a:ea typeface="ＭＳ Ｐゴシック" charset="0"/>
              </a:rPr>
              <a:t>on risk reduction </a:t>
            </a:r>
            <a:endParaRPr lang="en-GB" sz="2200" dirty="0" smtClean="0">
              <a:latin typeface="+mn-lt"/>
              <a:ea typeface="ＭＳ Ｐゴシック" charset="0"/>
            </a:endParaRPr>
          </a:p>
          <a:p>
            <a:pPr marL="798513" lvl="1" indent="-333375">
              <a:lnSpc>
                <a:spcPct val="90000"/>
              </a:lnSpc>
              <a:spcBef>
                <a:spcPts val="1000"/>
              </a:spcBef>
            </a:pPr>
            <a:r>
              <a:rPr lang="en-GB" sz="2200" dirty="0" smtClean="0">
                <a:latin typeface="+mn-lt"/>
                <a:ea typeface="ＭＳ Ｐゴシック" charset="0"/>
              </a:rPr>
              <a:t>Ensuring provision of                                                                             psychosocial support</a:t>
            </a:r>
            <a:endParaRPr lang="en-GB" sz="2200" dirty="0">
              <a:latin typeface="+mn-lt"/>
              <a:ea typeface="ＭＳ Ｐゴシック" charset="0"/>
            </a:endParaRPr>
          </a:p>
          <a:p>
            <a:pPr marL="798513" lvl="1" indent="-333375">
              <a:lnSpc>
                <a:spcPct val="90000"/>
              </a:lnSpc>
              <a:spcBef>
                <a:spcPts val="1000"/>
              </a:spcBef>
            </a:pPr>
            <a:r>
              <a:rPr lang="en-GB" sz="2200" dirty="0">
                <a:latin typeface="+mn-lt"/>
                <a:ea typeface="ＭＳ Ｐゴシック" charset="0"/>
              </a:rPr>
              <a:t>Ensuring clients with mental </a:t>
            </a:r>
            <a:r>
              <a:rPr lang="en-GB" sz="2200" dirty="0" smtClean="0">
                <a:latin typeface="+mn-lt"/>
                <a:ea typeface="ＭＳ Ｐゴシック" charset="0"/>
              </a:rPr>
              <a:t>                                                                                health </a:t>
            </a:r>
            <a:r>
              <a:rPr lang="en-GB" sz="2200" dirty="0">
                <a:latin typeface="+mn-lt"/>
                <a:ea typeface="ＭＳ Ｐゴシック" charset="0"/>
              </a:rPr>
              <a:t>problems</a:t>
            </a:r>
            <a:r>
              <a:rPr lang="en-GB" sz="2200" dirty="0" smtClean="0">
                <a:latin typeface="+mn-lt"/>
                <a:ea typeface="ＭＳ Ｐゴシック" charset="0"/>
              </a:rPr>
              <a:t> are referred                                                                             for support and </a:t>
            </a:r>
            <a:r>
              <a:rPr lang="en-GB" sz="2200" dirty="0">
                <a:latin typeface="+mn-lt"/>
                <a:ea typeface="ＭＳ Ｐゴシック" charset="0"/>
              </a:rPr>
              <a:t>treatment </a:t>
            </a:r>
          </a:p>
        </p:txBody>
      </p:sp>
      <p:sp>
        <p:nvSpPr>
          <p:cNvPr id="4" name="Slide Number Placeholder 3"/>
          <p:cNvSpPr>
            <a:spLocks noGrp="1"/>
          </p:cNvSpPr>
          <p:nvPr>
            <p:ph type="sldNum" sz="quarter" idx="12"/>
          </p:nvPr>
        </p:nvSpPr>
        <p:spPr/>
        <p:txBody>
          <a:bodyPr/>
          <a:lstStyle/>
          <a:p>
            <a:fld id="{2AA6BE04-1A97-7346-8DF1-95DFBAB449B6}" type="slidenum">
              <a:rPr lang="en-US" smtClean="0"/>
              <a:pPr/>
              <a:t>41</a:t>
            </a:fld>
            <a:endParaRPr lang="en-US"/>
          </a:p>
        </p:txBody>
      </p:sp>
      <p:sp>
        <p:nvSpPr>
          <p:cNvPr id="5" name="Title 4"/>
          <p:cNvSpPr>
            <a:spLocks noGrp="1"/>
          </p:cNvSpPr>
          <p:nvPr>
            <p:ph type="title"/>
          </p:nvPr>
        </p:nvSpPr>
        <p:spPr bwMode="white">
          <a:xfrm>
            <a:off x="498475" y="101600"/>
            <a:ext cx="8264525" cy="1498600"/>
          </a:xfrm>
        </p:spPr>
        <p:txBody>
          <a:bodyPr/>
          <a:lstStyle/>
          <a:p>
            <a:r>
              <a:rPr lang="en-US" dirty="0" smtClean="0"/>
              <a:t>Prevention of Alcohol and Substance Use</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263924" y="3512457"/>
            <a:ext cx="3595914" cy="2651523"/>
          </a:xfrm>
          <a:prstGeom prst="rect">
            <a:avLst/>
          </a:prstGeom>
          <a:noFill/>
          <a:ln>
            <a:noFill/>
          </a:ln>
          <a:effectLst>
            <a:softEdge rad="31750"/>
          </a:effectLst>
        </p:spPr>
      </p:pic>
    </p:spTree>
    <p:extLst>
      <p:ext uri="{BB962C8B-B14F-4D97-AF65-F5344CB8AC3E}">
        <p14:creationId xmlns:p14="http://schemas.microsoft.com/office/powerpoint/2010/main" val="3212753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74170"/>
            <a:ext cx="8264525" cy="1426029"/>
          </a:xfrm>
        </p:spPr>
        <p:txBody>
          <a:bodyPr/>
          <a:lstStyle/>
          <a:p>
            <a:r>
              <a:rPr lang="en-US" dirty="0" smtClean="0">
                <a:latin typeface="+mj-lt"/>
              </a:rPr>
              <a:t>Identifying and Treating Alcohol and Substance Use Disorders</a:t>
            </a:r>
            <a:endParaRPr lang="en-US" dirty="0">
              <a:latin typeface="+mj-lt"/>
            </a:endParaRPr>
          </a:p>
        </p:txBody>
      </p:sp>
      <p:sp>
        <p:nvSpPr>
          <p:cNvPr id="3" name="Content Placeholder 2"/>
          <p:cNvSpPr>
            <a:spLocks noGrp="1"/>
          </p:cNvSpPr>
          <p:nvPr>
            <p:ph idx="1"/>
          </p:nvPr>
        </p:nvSpPr>
        <p:spPr/>
        <p:txBody>
          <a:bodyPr/>
          <a:lstStyle/>
          <a:p>
            <a:r>
              <a:rPr lang="en-US" dirty="0" smtClean="0"/>
              <a:t>The use of alcohol and other substances can become severe enough to constitute the diagnosis of a mental disorder.</a:t>
            </a:r>
          </a:p>
          <a:p>
            <a:r>
              <a:rPr lang="en-US" dirty="0" smtClean="0"/>
              <a:t>See Module 6 for more information, including </a:t>
            </a:r>
            <a:r>
              <a:rPr lang="en-US" i="1" dirty="0" smtClean="0"/>
              <a:t>Appendix 6C: Screening for Alcohol Dependency </a:t>
            </a:r>
            <a:r>
              <a:rPr lang="en-US" dirty="0" smtClean="0"/>
              <a:t>and </a:t>
            </a:r>
            <a:r>
              <a:rPr lang="en-US" i="1" dirty="0" smtClean="0"/>
              <a:t>Appendix 6D: Screening for Drug Abuse.</a:t>
            </a:r>
            <a:endParaRPr lang="en-US" i="1"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a:t>
            </a:r>
            <a:endParaRPr lang="en-US" dirty="0"/>
          </a:p>
        </p:txBody>
      </p:sp>
      <p:sp>
        <p:nvSpPr>
          <p:cNvPr id="3" name="Content Placeholder 2"/>
          <p:cNvSpPr>
            <a:spLocks noGrp="1"/>
          </p:cNvSpPr>
          <p:nvPr>
            <p:ph idx="1"/>
          </p:nvPr>
        </p:nvSpPr>
        <p:spPr/>
        <p:txBody>
          <a:bodyPr/>
          <a:lstStyle/>
          <a:p>
            <a:pPr marL="0" indent="0">
              <a:buNone/>
            </a:pPr>
            <a:r>
              <a:rPr lang="en-GB" sz="3600" b="1" dirty="0" smtClean="0">
                <a:solidFill>
                  <a:srgbClr val="0B5395"/>
                </a:solidFill>
                <a:latin typeface="+mn-lt"/>
                <a:ea typeface="ＭＳ Ｐゴシック" charset="0"/>
                <a:cs typeface="ＭＳ Ｐゴシック" charset="0"/>
              </a:rPr>
              <a:t>Supporting </a:t>
            </a:r>
            <a:r>
              <a:rPr lang="en-GB" sz="3600" b="1" dirty="0">
                <a:solidFill>
                  <a:srgbClr val="0B5395"/>
                </a:solidFill>
                <a:latin typeface="+mn-lt"/>
                <a:ea typeface="ＭＳ Ｐゴシック" charset="0"/>
                <a:cs typeface="ＭＳ Ｐゴシック" charset="0"/>
              </a:rPr>
              <a:t>ALHIV to Live Positively: </a:t>
            </a:r>
            <a:r>
              <a:rPr lang="en-GB" sz="3600" b="1" dirty="0">
                <a:latin typeface="+mn-lt"/>
                <a:ea typeface="ＭＳ Ｐゴシック" charset="0"/>
                <a:cs typeface="ＭＳ Ｐゴシック" charset="0"/>
              </a:rPr>
              <a:t>Case studies and large group discussion</a:t>
            </a:r>
            <a:r>
              <a:rPr lang="en-US" sz="3600" b="1" dirty="0">
                <a:latin typeface="+mn-lt"/>
                <a:ea typeface="ＭＳ Ｐゴシック" charset="0"/>
                <a:cs typeface="ＭＳ Ｐゴシック" charset="0"/>
              </a:rPr>
              <a:t> </a:t>
            </a:r>
            <a:endParaRPr lang="en-ZA" sz="3600" b="1"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43</a:t>
            </a:fld>
            <a:endParaRPr lang="en-US"/>
          </a:p>
        </p:txBody>
      </p:sp>
    </p:spTree>
    <p:extLst>
      <p:ext uri="{BB962C8B-B14F-4D97-AF65-F5344CB8AC3E}">
        <p14:creationId xmlns:p14="http://schemas.microsoft.com/office/powerpoint/2010/main" val="10630881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a:t>Exercise </a:t>
            </a:r>
            <a:r>
              <a:rPr lang="en-US" dirty="0" smtClean="0"/>
              <a:t>1: Case Study 1</a:t>
            </a:r>
            <a:endParaRPr lang="en-US" dirty="0"/>
          </a:p>
        </p:txBody>
      </p:sp>
      <p:sp>
        <p:nvSpPr>
          <p:cNvPr id="3" name="Content Placeholder 2"/>
          <p:cNvSpPr>
            <a:spLocks noGrp="1"/>
          </p:cNvSpPr>
          <p:nvPr>
            <p:ph idx="1"/>
          </p:nvPr>
        </p:nvSpPr>
        <p:spPr>
          <a:xfrm>
            <a:off x="533400" y="1600200"/>
            <a:ext cx="8229600" cy="4297363"/>
          </a:xfrm>
        </p:spPr>
        <p:txBody>
          <a:bodyPr/>
          <a:lstStyle/>
          <a:p>
            <a:pPr marL="0" indent="0">
              <a:buNone/>
            </a:pPr>
            <a:r>
              <a:rPr lang="en-GB" sz="2300" dirty="0">
                <a:latin typeface="+mn-lt"/>
                <a:ea typeface="ＭＳ Ｐゴシック" charset="0"/>
                <a:cs typeface="ＭＳ Ｐゴシック" charset="0"/>
              </a:rPr>
              <a:t>During a routine visit, </a:t>
            </a:r>
            <a:r>
              <a:rPr lang="en-GB" sz="2300" dirty="0" smtClean="0">
                <a:latin typeface="+mn-lt"/>
                <a:ea typeface="ＭＳ Ｐゴシック" charset="0"/>
                <a:cs typeface="ＭＳ Ｐゴシック" charset="0"/>
              </a:rPr>
              <a:t>A___, </a:t>
            </a:r>
            <a:r>
              <a:rPr lang="en-GB" sz="2300" dirty="0">
                <a:latin typeface="+mn-lt"/>
                <a:ea typeface="ＭＳ Ｐゴシック" charset="0"/>
                <a:cs typeface="ＭＳ Ｐゴシック" charset="0"/>
              </a:rPr>
              <a:t>a 16-year-old young woman, tells you that she has been feeling sad a lot lately and hardly ever feels hungry anymore. You also notice that she does not appear to have bathed in several days. She tells you that she has been living with HIV her whole </a:t>
            </a:r>
            <a:r>
              <a:rPr lang="en-GB" sz="2300" dirty="0" smtClean="0">
                <a:latin typeface="+mn-lt"/>
                <a:ea typeface="ＭＳ Ｐゴシック" charset="0"/>
                <a:cs typeface="ＭＳ Ｐゴシック" charset="0"/>
              </a:rPr>
              <a:t>life </a:t>
            </a:r>
            <a:r>
              <a:rPr lang="en-GB" sz="2300" dirty="0">
                <a:latin typeface="+mn-lt"/>
                <a:ea typeface="ＭＳ Ｐゴシック" charset="0"/>
                <a:cs typeface="ＭＳ Ｐゴシック" charset="0"/>
              </a:rPr>
              <a:t>and isn’t sure what is causing her to feel so down. </a:t>
            </a:r>
            <a:endParaRPr lang="en-GB" sz="2300" dirty="0" smtClean="0">
              <a:latin typeface="+mn-lt"/>
              <a:ea typeface="ＭＳ Ｐゴシック" charset="0"/>
              <a:cs typeface="ＭＳ Ｐゴシック" charset="0"/>
            </a:endParaRPr>
          </a:p>
          <a:p>
            <a:pPr marL="457200" indent="-457200">
              <a:spcBef>
                <a:spcPts val="1500"/>
              </a:spcBef>
              <a:buNone/>
            </a:pPr>
            <a:r>
              <a:rPr lang="en-GB" sz="2300" i="1" dirty="0" smtClean="0">
                <a:solidFill>
                  <a:srgbClr val="0B5395"/>
                </a:solidFill>
                <a:latin typeface="Calibri (Headings)"/>
                <a:ea typeface="ＭＳ Ｐゴシック"/>
                <a:cs typeface="ＭＳ Ｐゴシック"/>
                <a:sym typeface="Wingdings" pitchFamily="2" charset="2"/>
              </a:rPr>
              <a:t></a:t>
            </a:r>
            <a:r>
              <a:rPr lang="en-GB" sz="2300" i="1" dirty="0" smtClean="0">
                <a:solidFill>
                  <a:srgbClr val="0B5395"/>
                </a:solidFill>
                <a:ea typeface="ＭＳ Ｐゴシック"/>
                <a:cs typeface="ＭＳ Ｐゴシック"/>
                <a:sym typeface="Wingdings" pitchFamily="2" charset="2"/>
              </a:rPr>
              <a:t> </a:t>
            </a:r>
            <a:r>
              <a:rPr lang="en-GB" sz="2300" i="1" dirty="0" smtClean="0">
                <a:solidFill>
                  <a:srgbClr val="0B5395"/>
                </a:solidFill>
                <a:latin typeface="+mn-lt"/>
                <a:ea typeface="ＭＳ Ｐゴシック" charset="0"/>
                <a:cs typeface="ＭＳ Ｐゴシック" charset="0"/>
              </a:rPr>
              <a:t>How </a:t>
            </a:r>
            <a:r>
              <a:rPr lang="en-GB" sz="2300" i="1" dirty="0">
                <a:solidFill>
                  <a:srgbClr val="0B5395"/>
                </a:solidFill>
                <a:latin typeface="+mn-lt"/>
                <a:ea typeface="ＭＳ Ｐゴシック" charset="0"/>
                <a:cs typeface="ＭＳ Ｐゴシック" charset="0"/>
              </a:rPr>
              <a:t>would you proceed with </a:t>
            </a:r>
            <a:r>
              <a:rPr lang="en-GB" sz="2300" i="1" dirty="0" smtClean="0">
                <a:solidFill>
                  <a:srgbClr val="0B5395"/>
                </a:solidFill>
                <a:latin typeface="+mn-lt"/>
                <a:ea typeface="ＭＳ Ｐゴシック" charset="0"/>
                <a:cs typeface="ＭＳ Ｐゴシック" charset="0"/>
              </a:rPr>
              <a:t>A___? </a:t>
            </a:r>
          </a:p>
          <a:p>
            <a:pPr marL="457200" indent="-457200">
              <a:buNone/>
            </a:pPr>
            <a:r>
              <a:rPr lang="en-GB" sz="2300" i="1" dirty="0" smtClean="0">
                <a:solidFill>
                  <a:srgbClr val="0B5395"/>
                </a:solidFill>
                <a:ea typeface="ＭＳ Ｐゴシック"/>
                <a:cs typeface="ＭＳ Ｐゴシック"/>
                <a:sym typeface="Wingdings" pitchFamily="2" charset="2"/>
              </a:rPr>
              <a:t> </a:t>
            </a:r>
            <a:r>
              <a:rPr lang="en-GB" sz="2300" i="1" dirty="0" smtClean="0">
                <a:solidFill>
                  <a:srgbClr val="0B5395"/>
                </a:solidFill>
                <a:ea typeface="ＭＳ Ｐゴシック" charset="0"/>
                <a:cs typeface="ＭＳ Ｐゴシック" charset="0"/>
              </a:rPr>
              <a:t>How will you assess the major issues?</a:t>
            </a:r>
          </a:p>
          <a:p>
            <a:pPr marL="457200" indent="-457200">
              <a:buNone/>
            </a:pPr>
            <a:r>
              <a:rPr lang="en-GB" sz="2300" i="1" dirty="0" smtClean="0">
                <a:solidFill>
                  <a:srgbClr val="0B5395"/>
                </a:solidFill>
                <a:ea typeface="ＭＳ Ｐゴシック"/>
                <a:cs typeface="ＭＳ Ｐゴシック"/>
                <a:sym typeface="Wingdings" pitchFamily="2" charset="2"/>
              </a:rPr>
              <a:t> </a:t>
            </a:r>
            <a:r>
              <a:rPr lang="en-GB" sz="2300" i="1" dirty="0" smtClean="0">
                <a:solidFill>
                  <a:srgbClr val="0B5395"/>
                </a:solidFill>
                <a:ea typeface="ＭＳ Ｐゴシック" charset="0"/>
                <a:cs typeface="ＭＳ Ｐゴシック" charset="0"/>
              </a:rPr>
              <a:t>What things would you discuss with the client and/or caregiver?</a:t>
            </a:r>
          </a:p>
          <a:p>
            <a:pPr marL="457200" indent="-457200">
              <a:buNone/>
            </a:pPr>
            <a:r>
              <a:rPr lang="en-GB" sz="2300" i="1" dirty="0" smtClean="0">
                <a:solidFill>
                  <a:srgbClr val="0B5395"/>
                </a:solidFill>
                <a:ea typeface="ＭＳ Ｐゴシック"/>
                <a:cs typeface="ＭＳ Ｐゴシック"/>
                <a:sym typeface="Wingdings" pitchFamily="2" charset="2"/>
              </a:rPr>
              <a:t> </a:t>
            </a:r>
            <a:r>
              <a:rPr lang="en-GB" sz="2300" i="1" dirty="0" smtClean="0">
                <a:solidFill>
                  <a:srgbClr val="0B5395"/>
                </a:solidFill>
                <a:ea typeface="ＭＳ Ｐゴシック" charset="0"/>
                <a:cs typeface="ＭＳ Ｐゴシック" charset="0"/>
              </a:rPr>
              <a:t>How would you counsel the client? What are some of the key “positive living” points that you should make?</a:t>
            </a:r>
            <a:endParaRPr lang="en-ZA" sz="2300" i="1" dirty="0" smtClean="0">
              <a:solidFill>
                <a:srgbClr val="0B5395"/>
              </a:solidFill>
              <a:ea typeface="ＭＳ Ｐゴシック" charset="0"/>
              <a:cs typeface="ＭＳ Ｐゴシック" charset="0"/>
            </a:endParaRPr>
          </a:p>
          <a:p>
            <a:pPr marL="457200" indent="-457200">
              <a:buNone/>
            </a:pPr>
            <a:endParaRPr lang="en-GB"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44</a:t>
            </a:fld>
            <a:endParaRPr lang="en-US"/>
          </a:p>
        </p:txBody>
      </p:sp>
    </p:spTree>
    <p:extLst>
      <p:ext uri="{BB962C8B-B14F-4D97-AF65-F5344CB8AC3E}">
        <p14:creationId xmlns:p14="http://schemas.microsoft.com/office/powerpoint/2010/main" val="170612861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a:t>Exercise </a:t>
            </a:r>
            <a:r>
              <a:rPr lang="en-US" dirty="0" smtClean="0"/>
              <a:t>1: Case Study 2</a:t>
            </a:r>
            <a:endParaRPr lang="en-US" dirty="0"/>
          </a:p>
        </p:txBody>
      </p:sp>
      <p:sp>
        <p:nvSpPr>
          <p:cNvPr id="3" name="Content Placeholder 2"/>
          <p:cNvSpPr>
            <a:spLocks noGrp="1"/>
          </p:cNvSpPr>
          <p:nvPr>
            <p:ph idx="1"/>
          </p:nvPr>
        </p:nvSpPr>
        <p:spPr>
          <a:xfrm>
            <a:off x="533400" y="1600200"/>
            <a:ext cx="8229600" cy="4297363"/>
          </a:xfrm>
        </p:spPr>
        <p:txBody>
          <a:bodyPr/>
          <a:lstStyle/>
          <a:p>
            <a:pPr marL="0" indent="0">
              <a:buNone/>
            </a:pPr>
            <a:r>
              <a:rPr lang="en-GB" sz="2300" dirty="0" smtClean="0">
                <a:latin typeface="+mn-lt"/>
                <a:ea typeface="ＭＳ Ｐゴシック" charset="0"/>
                <a:cs typeface="ＭＳ Ｐゴシック" charset="0"/>
              </a:rPr>
              <a:t>E___ </a:t>
            </a:r>
            <a:r>
              <a:rPr lang="en-GB" sz="2300" dirty="0">
                <a:latin typeface="+mn-lt"/>
                <a:ea typeface="ＭＳ Ｐゴシック" charset="0"/>
                <a:cs typeface="ＭＳ Ｐゴシック" charset="0"/>
              </a:rPr>
              <a:t>is a </a:t>
            </a:r>
            <a:r>
              <a:rPr lang="en-GB" sz="2300" dirty="0" smtClean="0">
                <a:latin typeface="+mn-lt"/>
                <a:ea typeface="ＭＳ Ｐゴシック" charset="0"/>
                <a:cs typeface="ＭＳ Ｐゴシック" charset="0"/>
              </a:rPr>
              <a:t>16-year-old </a:t>
            </a:r>
            <a:r>
              <a:rPr lang="en-GB" sz="2300" dirty="0">
                <a:latin typeface="+mn-lt"/>
                <a:ea typeface="ＭＳ Ｐゴシック" charset="0"/>
                <a:cs typeface="ＭＳ Ｐゴシック" charset="0"/>
              </a:rPr>
              <a:t>who recently found out that she has HIV</a:t>
            </a:r>
            <a:r>
              <a:rPr lang="en-GB" sz="2300" dirty="0" smtClean="0">
                <a:latin typeface="+mn-lt"/>
                <a:ea typeface="ＭＳ Ｐゴシック" charset="0"/>
                <a:cs typeface="ＭＳ Ｐゴシック" charset="0"/>
              </a:rPr>
              <a:t>. </a:t>
            </a:r>
            <a:r>
              <a:rPr lang="en-GB" sz="2300" dirty="0">
                <a:latin typeface="+mn-lt"/>
                <a:ea typeface="ＭＳ Ｐゴシック" charset="0"/>
                <a:cs typeface="ＭＳ Ｐゴシック" charset="0"/>
              </a:rPr>
              <a:t>She comes to the clinic every month but is always quiet. </a:t>
            </a:r>
            <a:r>
              <a:rPr lang="en-GB" sz="2300" dirty="0" smtClean="0">
                <a:latin typeface="+mn-lt"/>
                <a:ea typeface="ＭＳ Ｐゴシック" charset="0"/>
                <a:cs typeface="ＭＳ Ｐゴシック" charset="0"/>
              </a:rPr>
              <a:t>One </a:t>
            </a:r>
            <a:r>
              <a:rPr lang="en-GB" sz="2300" dirty="0">
                <a:latin typeface="+mn-lt"/>
                <a:ea typeface="ＭＳ Ｐゴシック" charset="0"/>
                <a:cs typeface="ＭＳ Ｐゴシック" charset="0"/>
              </a:rPr>
              <a:t>of the </a:t>
            </a:r>
            <a:r>
              <a:rPr lang="en-GB" sz="2300" dirty="0" smtClean="0">
                <a:latin typeface="+mn-lt"/>
                <a:ea typeface="ＭＳ Ｐゴシック" charset="0"/>
                <a:cs typeface="ＭＳ Ｐゴシック" charset="0"/>
              </a:rPr>
              <a:t>Adolescent Peer </a:t>
            </a:r>
            <a:r>
              <a:rPr lang="en-GB" sz="2300" dirty="0">
                <a:latin typeface="+mn-lt"/>
                <a:ea typeface="ＭＳ Ｐゴシック" charset="0"/>
                <a:cs typeface="ＭＳ Ｐゴシック" charset="0"/>
              </a:rPr>
              <a:t>Educators mentioned that </a:t>
            </a:r>
            <a:r>
              <a:rPr lang="en-GB" sz="2300" dirty="0" smtClean="0">
                <a:latin typeface="+mn-lt"/>
                <a:ea typeface="ＭＳ Ｐゴシック" charset="0"/>
                <a:cs typeface="ＭＳ Ｐゴシック" charset="0"/>
              </a:rPr>
              <a:t>he </a:t>
            </a:r>
            <a:r>
              <a:rPr lang="en-GB" sz="2300" dirty="0">
                <a:latin typeface="+mn-lt"/>
                <a:ea typeface="ＭＳ Ｐゴシック" charset="0"/>
                <a:cs typeface="ＭＳ Ｐゴシック" charset="0"/>
              </a:rPr>
              <a:t>saw her hanging out with some older men outside </a:t>
            </a:r>
            <a:r>
              <a:rPr lang="en-GB" sz="2300" dirty="0" smtClean="0">
                <a:latin typeface="+mn-lt"/>
                <a:ea typeface="ＭＳ Ｐゴシック" charset="0"/>
                <a:cs typeface="ＭＳ Ｐゴシック" charset="0"/>
              </a:rPr>
              <a:t>of a </a:t>
            </a:r>
            <a:r>
              <a:rPr lang="en-GB" sz="2300" dirty="0">
                <a:latin typeface="+mn-lt"/>
                <a:ea typeface="ＭＳ Ｐゴシック" charset="0"/>
                <a:cs typeface="ＭＳ Ｐゴシック" charset="0"/>
              </a:rPr>
              <a:t>store. She was smoking a cigarette and sharing some beer.  </a:t>
            </a:r>
            <a:endParaRPr lang="en-GB" sz="2300" dirty="0" smtClean="0">
              <a:latin typeface="+mn-lt"/>
              <a:ea typeface="ＭＳ Ｐゴシック" charset="0"/>
              <a:cs typeface="ＭＳ Ｐゴシック" charset="0"/>
            </a:endParaRPr>
          </a:p>
          <a:p>
            <a:pPr marL="347663" indent="-347663">
              <a:spcBef>
                <a:spcPts val="1200"/>
              </a:spcBef>
              <a:buNone/>
            </a:pPr>
            <a:r>
              <a:rPr lang="en-GB" sz="2300" i="1" dirty="0" smtClean="0">
                <a:solidFill>
                  <a:srgbClr val="0B5395"/>
                </a:solidFill>
                <a:ea typeface="ＭＳ Ｐゴシック"/>
                <a:cs typeface="ＭＳ Ｐゴシック"/>
                <a:sym typeface="Wingdings" pitchFamily="2" charset="2"/>
              </a:rPr>
              <a:t> </a:t>
            </a:r>
            <a:r>
              <a:rPr lang="en-GB" sz="2300" i="1" dirty="0" smtClean="0">
                <a:solidFill>
                  <a:srgbClr val="0B5395"/>
                </a:solidFill>
                <a:latin typeface="+mn-lt"/>
                <a:ea typeface="ＭＳ Ｐゴシック" charset="0"/>
                <a:cs typeface="ＭＳ Ｐゴシック" charset="0"/>
              </a:rPr>
              <a:t>How do </a:t>
            </a:r>
            <a:r>
              <a:rPr lang="en-GB" sz="2300" i="1" dirty="0">
                <a:solidFill>
                  <a:srgbClr val="0B5395"/>
                </a:solidFill>
                <a:latin typeface="+mn-lt"/>
                <a:ea typeface="ＭＳ Ｐゴシック" charset="0"/>
                <a:cs typeface="ＭＳ Ｐゴシック" charset="0"/>
              </a:rPr>
              <a:t>you </a:t>
            </a:r>
            <a:r>
              <a:rPr lang="en-GB" sz="2300" i="1" dirty="0" smtClean="0">
                <a:solidFill>
                  <a:srgbClr val="0B5395"/>
                </a:solidFill>
                <a:latin typeface="+mn-lt"/>
                <a:ea typeface="ＭＳ Ｐゴシック" charset="0"/>
                <a:cs typeface="ＭＳ Ｐゴシック" charset="0"/>
              </a:rPr>
              <a:t>plan to talk </a:t>
            </a:r>
            <a:r>
              <a:rPr lang="en-GB" sz="2300" i="1" dirty="0">
                <a:solidFill>
                  <a:srgbClr val="0B5395"/>
                </a:solidFill>
                <a:latin typeface="+mn-lt"/>
                <a:ea typeface="ＭＳ Ｐゴシック" charset="0"/>
                <a:cs typeface="ＭＳ Ｐゴシック" charset="0"/>
              </a:rPr>
              <a:t>to </a:t>
            </a:r>
            <a:r>
              <a:rPr lang="en-GB" sz="2300" i="1" dirty="0" smtClean="0">
                <a:solidFill>
                  <a:srgbClr val="0B5395"/>
                </a:solidFill>
                <a:latin typeface="+mn-lt"/>
                <a:ea typeface="ＭＳ Ｐゴシック" charset="0"/>
                <a:cs typeface="ＭＳ Ｐゴシック" charset="0"/>
              </a:rPr>
              <a:t>E___ </a:t>
            </a:r>
            <a:r>
              <a:rPr lang="en-GB" sz="2300" i="1" dirty="0">
                <a:solidFill>
                  <a:srgbClr val="0B5395"/>
                </a:solidFill>
                <a:latin typeface="+mn-lt"/>
                <a:ea typeface="ＭＳ Ｐゴシック" charset="0"/>
                <a:cs typeface="ＭＳ Ｐゴシック" charset="0"/>
              </a:rPr>
              <a:t>about positive living when she comes for her next clinic visit</a:t>
            </a:r>
            <a:r>
              <a:rPr lang="en-GB" sz="2300" i="1" dirty="0" smtClean="0">
                <a:solidFill>
                  <a:srgbClr val="0B5395"/>
                </a:solidFill>
                <a:latin typeface="+mn-lt"/>
                <a:ea typeface="ＭＳ Ｐゴシック" charset="0"/>
                <a:cs typeface="ＭＳ Ｐゴシック" charset="0"/>
              </a:rPr>
              <a:t>?</a:t>
            </a:r>
          </a:p>
          <a:p>
            <a:pPr marL="347663" indent="-347663">
              <a:spcBef>
                <a:spcPts val="1200"/>
              </a:spcBef>
              <a:buNone/>
            </a:pPr>
            <a:r>
              <a:rPr lang="en-GB" sz="2300" i="1" dirty="0" smtClean="0">
                <a:solidFill>
                  <a:srgbClr val="0B5395"/>
                </a:solidFill>
                <a:ea typeface="ＭＳ Ｐゴシック"/>
                <a:cs typeface="ＭＳ Ｐゴシック"/>
                <a:sym typeface="Wingdings" pitchFamily="2" charset="2"/>
              </a:rPr>
              <a:t> </a:t>
            </a:r>
            <a:r>
              <a:rPr lang="en-GB" sz="2300" i="1" dirty="0" smtClean="0">
                <a:solidFill>
                  <a:srgbClr val="0B5395"/>
                </a:solidFill>
                <a:ea typeface="ＭＳ Ｐゴシック" charset="0"/>
                <a:cs typeface="ＭＳ Ｐゴシック" charset="0"/>
              </a:rPr>
              <a:t>How will you assess the major issues?</a:t>
            </a:r>
          </a:p>
          <a:p>
            <a:pPr marL="347663" indent="-347663">
              <a:buNone/>
            </a:pPr>
            <a:r>
              <a:rPr lang="en-GB" sz="2300" i="1" dirty="0" smtClean="0">
                <a:solidFill>
                  <a:srgbClr val="0B5395"/>
                </a:solidFill>
                <a:ea typeface="ＭＳ Ｐゴシック"/>
                <a:cs typeface="ＭＳ Ｐゴシック"/>
                <a:sym typeface="Wingdings" pitchFamily="2" charset="2"/>
              </a:rPr>
              <a:t> </a:t>
            </a:r>
            <a:r>
              <a:rPr lang="en-GB" sz="2300" i="1" dirty="0" smtClean="0">
                <a:solidFill>
                  <a:srgbClr val="0B5395"/>
                </a:solidFill>
                <a:ea typeface="ＭＳ Ｐゴシック" charset="0"/>
                <a:cs typeface="ＭＳ Ｐゴシック" charset="0"/>
              </a:rPr>
              <a:t>What things would you discuss with the client and/or caregiver?</a:t>
            </a:r>
          </a:p>
          <a:p>
            <a:pPr marL="347663" indent="-347663">
              <a:buNone/>
            </a:pPr>
            <a:r>
              <a:rPr lang="en-GB" sz="2300" i="1" dirty="0" smtClean="0">
                <a:solidFill>
                  <a:srgbClr val="0B5395"/>
                </a:solidFill>
                <a:ea typeface="ＭＳ Ｐゴシック"/>
                <a:cs typeface="ＭＳ Ｐゴシック"/>
                <a:sym typeface="Wingdings" pitchFamily="2" charset="2"/>
              </a:rPr>
              <a:t> </a:t>
            </a:r>
            <a:r>
              <a:rPr lang="en-GB" sz="2300" i="1" dirty="0" smtClean="0">
                <a:solidFill>
                  <a:srgbClr val="0B5395"/>
                </a:solidFill>
                <a:ea typeface="ＭＳ Ｐゴシック" charset="0"/>
                <a:cs typeface="ＭＳ Ｐゴシック" charset="0"/>
              </a:rPr>
              <a:t>How would you counsel the client? What are some of the key “positive living” points that you should make?</a:t>
            </a:r>
            <a:endParaRPr lang="en-ZA" sz="2300" i="1" dirty="0" smtClean="0">
              <a:solidFill>
                <a:srgbClr val="0B5395"/>
              </a:solidFill>
              <a:ea typeface="ＭＳ Ｐゴシック" charset="0"/>
              <a:cs typeface="ＭＳ Ｐゴシック" charset="0"/>
            </a:endParaRPr>
          </a:p>
          <a:p>
            <a:pPr marL="347663" indent="-347663">
              <a:buFont typeface="Wingdings" pitchFamily="31" charset="2"/>
              <a:buChar char="à"/>
            </a:pPr>
            <a:endParaRPr lang="en-GB" sz="2200"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45</a:t>
            </a:fld>
            <a:endParaRPr lang="en-US"/>
          </a:p>
        </p:txBody>
      </p:sp>
    </p:spTree>
    <p:extLst>
      <p:ext uri="{BB962C8B-B14F-4D97-AF65-F5344CB8AC3E}">
        <p14:creationId xmlns:p14="http://schemas.microsoft.com/office/powerpoint/2010/main" val="711467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Debriefing</a:t>
            </a:r>
            <a:endParaRPr lang="en-US" dirty="0"/>
          </a:p>
        </p:txBody>
      </p:sp>
      <p:sp>
        <p:nvSpPr>
          <p:cNvPr id="3" name="Content Placeholder 2"/>
          <p:cNvSpPr>
            <a:spLocks noGrp="1"/>
          </p:cNvSpPr>
          <p:nvPr>
            <p:ph idx="1"/>
          </p:nvPr>
        </p:nvSpPr>
        <p:spPr>
          <a:xfrm>
            <a:off x="533400" y="1600200"/>
            <a:ext cx="8229600" cy="4297363"/>
          </a:xfrm>
        </p:spPr>
        <p:txBody>
          <a:bodyPr/>
          <a:lstStyle/>
          <a:p>
            <a:r>
              <a:rPr lang="en-US" i="1" dirty="0" smtClean="0">
                <a:solidFill>
                  <a:srgbClr val="0B5395"/>
                </a:solidFill>
              </a:rPr>
              <a:t>What did we learn?</a:t>
            </a:r>
          </a:p>
          <a:p>
            <a:r>
              <a:rPr lang="en-US" b="1" dirty="0" smtClean="0"/>
              <a:t>Key points:</a:t>
            </a:r>
          </a:p>
          <a:p>
            <a:pPr marL="798513" lvl="1" indent="-333375"/>
            <a:r>
              <a:rPr lang="en-US" sz="2400" dirty="0" smtClean="0"/>
              <a:t>Supporting ALHIV to live positively can be challenging — be prepared to deal with difficult situations that may not have any easy answers.</a:t>
            </a:r>
          </a:p>
          <a:p>
            <a:pPr marL="798513" lvl="1" indent="-333375"/>
            <a:r>
              <a:rPr lang="en-US" sz="2400" dirty="0" smtClean="0"/>
              <a:t>Remember to use non-judgmental and youth-friendly counseling and communication skills.</a:t>
            </a:r>
          </a:p>
          <a:p>
            <a:pPr marL="798513" lvl="1" indent="-333375"/>
            <a:r>
              <a:rPr lang="en-US" sz="2400" dirty="0" smtClean="0"/>
              <a:t>Remember that behavior change takes time, self-confidence, and an enabling environment. </a:t>
            </a:r>
          </a:p>
          <a:p>
            <a:pPr marL="798513" lvl="1" indent="-333375"/>
            <a:r>
              <a:rPr lang="en-US" sz="2400" dirty="0" smtClean="0"/>
              <a:t>Be aware of the resources available to clients in the clinic and community; link clients with several resources to help them get the support they need.</a:t>
            </a:r>
            <a:endParaRPr lang="en-US" sz="24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a:t>
            </a:r>
            <a:endParaRPr lang="en-US" dirty="0"/>
          </a:p>
        </p:txBody>
      </p:sp>
      <p:sp>
        <p:nvSpPr>
          <p:cNvPr id="3" name="Content Placeholder 2"/>
          <p:cNvSpPr>
            <a:spLocks noGrp="1"/>
          </p:cNvSpPr>
          <p:nvPr>
            <p:ph idx="1"/>
          </p:nvPr>
        </p:nvSpPr>
        <p:spPr/>
        <p:txBody>
          <a:bodyPr/>
          <a:lstStyle/>
          <a:p>
            <a:pPr marL="0" indent="0">
              <a:buNone/>
            </a:pPr>
            <a:r>
              <a:rPr lang="en-GB" sz="3600" b="1" dirty="0">
                <a:solidFill>
                  <a:srgbClr val="0B5395"/>
                </a:solidFill>
                <a:latin typeface="+mj-lt"/>
                <a:ea typeface="ＭＳ Ｐゴシック" charset="0"/>
                <a:cs typeface="ＭＳ Ｐゴシック" charset="0"/>
              </a:rPr>
              <a:t>Planning a Presentation on Living Positively: </a:t>
            </a:r>
            <a:r>
              <a:rPr lang="en-GB" sz="3600" b="1" dirty="0">
                <a:latin typeface="+mj-lt"/>
                <a:ea typeface="ＭＳ Ｐゴシック" charset="0"/>
                <a:cs typeface="ＭＳ Ｐゴシック" charset="0"/>
              </a:rPr>
              <a:t>Small group work and large group discussion</a:t>
            </a:r>
            <a:endParaRPr lang="en-ZA" sz="3600" b="1" dirty="0">
              <a:latin typeface="+mj-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47</a:t>
            </a:fld>
            <a:endParaRPr lang="en-US"/>
          </a:p>
        </p:txBody>
      </p:sp>
    </p:spTree>
    <p:extLst>
      <p:ext uri="{BB962C8B-B14F-4D97-AF65-F5344CB8AC3E}">
        <p14:creationId xmlns:p14="http://schemas.microsoft.com/office/powerpoint/2010/main" val="388781304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kern="1200" spc="-20" dirty="0"/>
              <a:t>Exercise </a:t>
            </a:r>
            <a:r>
              <a:rPr lang="en-US" kern="1200" spc="-20" dirty="0" smtClean="0"/>
              <a:t>2: Small Group Work Topics</a:t>
            </a:r>
            <a:endParaRPr lang="en-US" kern="1200" spc="-20" dirty="0"/>
          </a:p>
        </p:txBody>
      </p:sp>
      <p:sp>
        <p:nvSpPr>
          <p:cNvPr id="3" name="Content Placeholder 2"/>
          <p:cNvSpPr>
            <a:spLocks noGrp="1"/>
          </p:cNvSpPr>
          <p:nvPr>
            <p:ph idx="1"/>
          </p:nvPr>
        </p:nvSpPr>
        <p:spPr>
          <a:xfrm>
            <a:off x="533399" y="1600200"/>
            <a:ext cx="8436429" cy="4297363"/>
          </a:xfrm>
        </p:spPr>
        <p:txBody>
          <a:bodyPr/>
          <a:lstStyle/>
          <a:p>
            <a:pPr marL="457200" indent="-457200">
              <a:buNone/>
            </a:pPr>
            <a:r>
              <a:rPr lang="en-GB" b="1" dirty="0" smtClean="0">
                <a:solidFill>
                  <a:srgbClr val="0B5395"/>
                </a:solidFill>
                <a:latin typeface="+mj-lt"/>
                <a:ea typeface="ＭＳ Ｐゴシック" charset="0"/>
                <a:cs typeface="ＭＳ Ｐゴシック" charset="0"/>
              </a:rPr>
              <a:t>Group 1:  </a:t>
            </a:r>
            <a:r>
              <a:rPr lang="en-GB" dirty="0" smtClean="0">
                <a:latin typeface="+mj-lt"/>
                <a:ea typeface="ＭＳ Ｐゴシック" charset="0"/>
                <a:cs typeface="ＭＳ Ｐゴシック" charset="0"/>
              </a:rPr>
              <a:t>Keeping </a:t>
            </a:r>
            <a:r>
              <a:rPr lang="en-GB" dirty="0">
                <a:latin typeface="+mj-lt"/>
                <a:ea typeface="ＭＳ Ｐゴシック" charset="0"/>
                <a:cs typeface="ＭＳ Ｐゴシック" charset="0"/>
              </a:rPr>
              <a:t>the mind healthy</a:t>
            </a:r>
            <a:endParaRPr lang="en-GB" dirty="0" smtClean="0">
              <a:latin typeface="+mj-lt"/>
              <a:ea typeface="ＭＳ Ｐゴシック" charset="0"/>
              <a:cs typeface="ＭＳ Ｐゴシック" charset="0"/>
            </a:endParaRPr>
          </a:p>
          <a:p>
            <a:pPr marL="457200" indent="-457200">
              <a:buNone/>
            </a:pPr>
            <a:r>
              <a:rPr lang="en-GB" b="1" dirty="0" smtClean="0">
                <a:solidFill>
                  <a:srgbClr val="0B5395"/>
                </a:solidFill>
                <a:latin typeface="+mj-lt"/>
                <a:ea typeface="ＭＳ Ｐゴシック" charset="0"/>
                <a:cs typeface="ＭＳ Ｐゴシック" charset="0"/>
              </a:rPr>
              <a:t>Group 2:  </a:t>
            </a:r>
            <a:r>
              <a:rPr lang="en-GB" dirty="0" smtClean="0">
                <a:latin typeface="+mj-lt"/>
                <a:ea typeface="ＭＳ Ｐゴシック" charset="0"/>
                <a:cs typeface="ＭＳ Ｐゴシック" charset="0"/>
              </a:rPr>
              <a:t>Keeping </a:t>
            </a:r>
            <a:r>
              <a:rPr lang="en-GB" dirty="0">
                <a:latin typeface="+mj-lt"/>
                <a:ea typeface="ＭＳ Ｐゴシック" charset="0"/>
                <a:cs typeface="ＭＳ Ｐゴシック" charset="0"/>
              </a:rPr>
              <a:t>the body healthy</a:t>
            </a:r>
            <a:endParaRPr lang="en-GB" dirty="0" smtClean="0">
              <a:latin typeface="+mj-lt"/>
              <a:ea typeface="ＭＳ Ｐゴシック" charset="0"/>
              <a:cs typeface="ＭＳ Ｐゴシック" charset="0"/>
            </a:endParaRPr>
          </a:p>
          <a:p>
            <a:pPr marL="457200" indent="-457200">
              <a:buNone/>
            </a:pPr>
            <a:r>
              <a:rPr lang="en-GB" b="1" dirty="0" smtClean="0">
                <a:solidFill>
                  <a:srgbClr val="0B5395"/>
                </a:solidFill>
                <a:latin typeface="+mj-lt"/>
                <a:ea typeface="ＭＳ Ｐゴシック" charset="0"/>
                <a:cs typeface="ＭＳ Ｐゴシック" charset="0"/>
              </a:rPr>
              <a:t>Group 3:  </a:t>
            </a:r>
            <a:r>
              <a:rPr lang="en-GB" dirty="0" smtClean="0">
                <a:latin typeface="+mj-lt"/>
                <a:ea typeface="ＭＳ Ｐゴシック" charset="0"/>
                <a:cs typeface="ＭＳ Ｐゴシック" charset="0"/>
              </a:rPr>
              <a:t>Nutrition </a:t>
            </a:r>
            <a:r>
              <a:rPr lang="en-GB" dirty="0">
                <a:latin typeface="+mj-lt"/>
                <a:ea typeface="ＭＳ Ｐゴシック" charset="0"/>
                <a:cs typeface="ＭＳ Ｐゴシック" charset="0"/>
              </a:rPr>
              <a:t>and hygiene</a:t>
            </a:r>
            <a:endParaRPr lang="en-GB" dirty="0" smtClean="0">
              <a:latin typeface="+mj-lt"/>
              <a:ea typeface="ＭＳ Ｐゴシック" charset="0"/>
              <a:cs typeface="ＭＳ Ｐゴシック" charset="0"/>
            </a:endParaRPr>
          </a:p>
          <a:p>
            <a:pPr marL="457200" indent="-457200">
              <a:buNone/>
            </a:pPr>
            <a:r>
              <a:rPr lang="en-GB" b="1" dirty="0" smtClean="0">
                <a:solidFill>
                  <a:srgbClr val="0B5395"/>
                </a:solidFill>
                <a:latin typeface="+mj-lt"/>
                <a:ea typeface="ＭＳ Ｐゴシック" charset="0"/>
                <a:cs typeface="ＭＳ Ｐゴシック" charset="0"/>
              </a:rPr>
              <a:t>Group 4:  </a:t>
            </a:r>
            <a:r>
              <a:rPr lang="en-GB" dirty="0" smtClean="0">
                <a:latin typeface="+mj-lt"/>
                <a:ea typeface="ＭＳ Ｐゴシック" charset="0"/>
                <a:cs typeface="ＭＳ Ｐゴシック" charset="0"/>
              </a:rPr>
              <a:t>Alcohol </a:t>
            </a:r>
            <a:r>
              <a:rPr lang="en-GB" dirty="0">
                <a:latin typeface="+mj-lt"/>
                <a:ea typeface="ＭＳ Ｐゴシック" charset="0"/>
                <a:cs typeface="ＭＳ Ｐゴシック" charset="0"/>
              </a:rPr>
              <a:t>and </a:t>
            </a:r>
            <a:r>
              <a:rPr lang="en-GB" dirty="0" smtClean="0">
                <a:latin typeface="+mj-lt"/>
                <a:ea typeface="ＭＳ Ｐゴシック" charset="0"/>
                <a:cs typeface="ＭＳ Ｐゴシック" charset="0"/>
              </a:rPr>
              <a:t>drugs</a:t>
            </a:r>
          </a:p>
          <a:p>
            <a:pPr marL="457200" indent="-457200"/>
            <a:r>
              <a:rPr lang="en-GB" dirty="0" smtClean="0">
                <a:latin typeface="+mj-lt"/>
                <a:ea typeface="ＭＳ Ｐゴシック" charset="0"/>
                <a:cs typeface="ＭＳ Ｐゴシック" charset="0"/>
              </a:rPr>
              <a:t>Plan a 30-minute health education session for adolescent clients and their caregivers on your assigned topic.</a:t>
            </a:r>
          </a:p>
          <a:p>
            <a:pPr marL="457200" indent="-457200"/>
            <a:r>
              <a:rPr lang="en-GB" dirty="0" smtClean="0">
                <a:latin typeface="+mj-lt"/>
                <a:ea typeface="ＭＳ Ｐゴシック" charset="0"/>
                <a:cs typeface="ＭＳ Ｐゴシック" charset="0"/>
              </a:rPr>
              <a:t>Make an outline of the topics and sub-topics you would cover.</a:t>
            </a:r>
          </a:p>
          <a:p>
            <a:pPr marL="457200" indent="-457200"/>
            <a:r>
              <a:rPr lang="en-GB" dirty="0" smtClean="0">
                <a:latin typeface="+mj-lt"/>
                <a:ea typeface="ＭＳ Ｐゴシック" charset="0"/>
                <a:cs typeface="ＭＳ Ｐゴシック" charset="0"/>
              </a:rPr>
              <a:t>Choose 1 part of your outline and role play a 5-minute segment of the session to present to the large group.</a:t>
            </a:r>
            <a:endParaRPr lang="en-GB" dirty="0">
              <a:latin typeface="+mj-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48</a:t>
            </a:fld>
            <a:endParaRPr lang="en-US"/>
          </a:p>
        </p:txBody>
      </p:sp>
    </p:spTree>
    <p:extLst>
      <p:ext uri="{BB962C8B-B14F-4D97-AF65-F5344CB8AC3E}">
        <p14:creationId xmlns:p14="http://schemas.microsoft.com/office/powerpoint/2010/main" val="41369776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Debriefing</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What did we learn?</a:t>
            </a:r>
          </a:p>
          <a:p>
            <a:r>
              <a:rPr lang="en-US" b="1" dirty="0" smtClean="0"/>
              <a:t>Key points:</a:t>
            </a:r>
          </a:p>
          <a:p>
            <a:pPr marL="798513" lvl="1" indent="-333375"/>
            <a:r>
              <a:rPr lang="en-US" sz="2400" dirty="0" smtClean="0"/>
              <a:t>Group sessions are a great way to educate many people at the same time; they also help clients share ideas and establish connections.</a:t>
            </a:r>
          </a:p>
          <a:p>
            <a:pPr marL="798513" lvl="1" indent="-333375"/>
            <a:r>
              <a:rPr lang="en-US" sz="2400" dirty="0" smtClean="0"/>
              <a:t>Make sure to dedicate time to planning and regularly facilitating group sessions to help ALHIV live positively.</a:t>
            </a:r>
          </a:p>
          <a:p>
            <a:pPr marL="798513" lvl="1" indent="-333375"/>
            <a:r>
              <a:rPr lang="en-GB" sz="2400" dirty="0" smtClean="0"/>
              <a:t>Education and counseling may not result in immediate behavior change among adolescent clients. </a:t>
            </a:r>
            <a:r>
              <a:rPr lang="en-US" sz="2400" dirty="0" smtClean="0"/>
              <a:t>Remember that behavior change takes time, self-confidence, and an enabling environment.</a:t>
            </a:r>
          </a:p>
        </p:txBody>
      </p:sp>
      <p:sp>
        <p:nvSpPr>
          <p:cNvPr id="4" name="Slide Number Placeholder 3"/>
          <p:cNvSpPr>
            <a:spLocks noGrp="1"/>
          </p:cNvSpPr>
          <p:nvPr>
            <p:ph type="sldNum" sz="quarter" idx="12"/>
          </p:nvPr>
        </p:nvSpPr>
        <p:spPr/>
        <p:txBody>
          <a:bodyPr/>
          <a:lstStyle/>
          <a:p>
            <a:fld id="{2AA6BE04-1A97-7346-8DF1-95DFBAB449B6}"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Brainstorming</a:t>
            </a:r>
            <a:endParaRPr lang="en-US" dirty="0"/>
          </a:p>
        </p:txBody>
      </p:sp>
      <p:sp>
        <p:nvSpPr>
          <p:cNvPr id="3" name="Content Placeholder 2"/>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What is meant by the phrase “positive living?</a:t>
            </a:r>
            <a:r>
              <a:rPr lang="en-GB" i="1" dirty="0" smtClean="0">
                <a:solidFill>
                  <a:srgbClr val="0B5395"/>
                </a:solidFill>
                <a:latin typeface="+mn-lt"/>
                <a:ea typeface="ＭＳ Ｐゴシック" charset="0"/>
                <a:cs typeface="ＭＳ Ｐゴシック" charset="0"/>
              </a:rPr>
              <a:t>”</a:t>
            </a:r>
          </a:p>
          <a:p>
            <a:r>
              <a:rPr lang="en-GB" i="1" dirty="0" smtClean="0">
                <a:solidFill>
                  <a:srgbClr val="0B5395"/>
                </a:solidFill>
                <a:latin typeface="+mn-lt"/>
                <a:ea typeface="ＭＳ Ｐゴシック" charset="0"/>
                <a:cs typeface="ＭＳ Ｐゴシック" charset="0"/>
              </a:rPr>
              <a:t>How can health workers share information about positive living with adolescent clients?</a:t>
            </a:r>
            <a:r>
              <a:rPr lang="en-GB" sz="2800" dirty="0" smtClean="0">
                <a:solidFill>
                  <a:schemeClr val="accent1"/>
                </a:solidFill>
                <a:latin typeface="+mn-lt"/>
                <a:ea typeface="ＭＳ Ｐゴシック" charset="0"/>
                <a:cs typeface="ＭＳ Ｐゴシック" charset="0"/>
              </a:rPr>
              <a:t/>
            </a:r>
            <a:br>
              <a:rPr lang="en-GB" sz="2800" dirty="0" smtClean="0">
                <a:solidFill>
                  <a:schemeClr val="accent1"/>
                </a:solidFill>
                <a:latin typeface="+mn-lt"/>
                <a:ea typeface="ＭＳ Ｐゴシック" charset="0"/>
                <a:cs typeface="ＭＳ Ｐゴシック" charset="0"/>
              </a:rPr>
            </a:br>
            <a:endParaRPr lang="en-GB" sz="2800" dirty="0">
              <a:solidFill>
                <a:schemeClr val="accent1"/>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374074" y="3370580"/>
            <a:ext cx="4382326" cy="3052445"/>
          </a:xfrm>
          <a:prstGeom prst="rect">
            <a:avLst/>
          </a:prstGeom>
          <a:noFill/>
          <a:ln>
            <a:noFill/>
          </a:ln>
          <a:effectLst>
            <a:softEdge rad="31750"/>
          </a:effectLst>
        </p:spPr>
      </p:pic>
    </p:spTree>
    <p:extLst>
      <p:ext uri="{BB962C8B-B14F-4D97-AF65-F5344CB8AC3E}">
        <p14:creationId xmlns:p14="http://schemas.microsoft.com/office/powerpoint/2010/main" val="11029423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50</a:t>
            </a:fld>
            <a:endParaRPr lang="en-US"/>
          </a:p>
        </p:txBody>
      </p:sp>
      <p:sp>
        <p:nvSpPr>
          <p:cNvPr id="5" name="Content Placeholder 5"/>
          <p:cNvSpPr>
            <a:spLocks noGrp="1"/>
          </p:cNvSpPr>
          <p:nvPr>
            <p:ph idx="1"/>
          </p:nvPr>
        </p:nvSpPr>
        <p:spPr>
          <a:xfrm>
            <a:off x="526142" y="1593850"/>
            <a:ext cx="7964715" cy="4373563"/>
          </a:xfrm>
        </p:spPr>
        <p:txBody>
          <a:bodyPr/>
          <a:lstStyle/>
          <a:p>
            <a:pPr algn="ctr">
              <a:buNone/>
            </a:pPr>
            <a:endParaRPr lang="en-US" sz="3600" b="1" dirty="0" smtClean="0"/>
          </a:p>
          <a:p>
            <a:pPr algn="ctr">
              <a:spcBef>
                <a:spcPts val="3600"/>
              </a:spcBef>
              <a:buNone/>
            </a:pPr>
            <a:r>
              <a:rPr lang="en-US" sz="4800" b="1" dirty="0" smtClean="0"/>
              <a:t>Questions or comments on this session?</a:t>
            </a:r>
            <a:endParaRPr lang="en-US" sz="48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Module 9: Key Points</a:t>
            </a:r>
            <a:endParaRPr lang="en-US" sz="1800" dirty="0"/>
          </a:p>
        </p:txBody>
      </p:sp>
      <p:sp>
        <p:nvSpPr>
          <p:cNvPr id="3" name="Content Placeholder 2"/>
          <p:cNvSpPr>
            <a:spLocks noGrp="1"/>
          </p:cNvSpPr>
          <p:nvPr>
            <p:ph idx="1"/>
          </p:nvPr>
        </p:nvSpPr>
        <p:spPr>
          <a:xfrm>
            <a:off x="533400" y="1600200"/>
            <a:ext cx="8229600" cy="4297363"/>
          </a:xfrm>
        </p:spPr>
        <p:txBody>
          <a:bodyPr/>
          <a:lstStyle/>
          <a:p>
            <a:pPr>
              <a:spcBef>
                <a:spcPts val="1500"/>
              </a:spcBef>
            </a:pPr>
            <a:r>
              <a:rPr lang="en-GB" sz="2300" dirty="0" smtClean="0">
                <a:latin typeface="+mn-lt"/>
                <a:ea typeface="ＭＳ Ｐゴシック" charset="0"/>
                <a:cs typeface="ＭＳ Ｐゴシック" charset="0"/>
              </a:rPr>
              <a:t>The concept of “positive living” encompasses not only maintaining one’s physical health but also taking care of one’s mind and soul.</a:t>
            </a:r>
          </a:p>
          <a:p>
            <a:pPr>
              <a:spcBef>
                <a:spcPts val="1500"/>
              </a:spcBef>
            </a:pPr>
            <a:r>
              <a:rPr lang="en-GB" sz="2300" dirty="0" smtClean="0">
                <a:latin typeface="+mn-lt"/>
                <a:ea typeface="ＭＳ Ｐゴシック" charset="0"/>
                <a:cs typeface="ＭＳ Ｐゴシック" charset="0"/>
              </a:rPr>
              <a:t>Health workers should routinely address positive living with their adolescent clients, using a variety of channels.</a:t>
            </a:r>
          </a:p>
          <a:p>
            <a:pPr>
              <a:spcBef>
                <a:spcPts val="1500"/>
              </a:spcBef>
            </a:pPr>
            <a:r>
              <a:rPr lang="en-GB" sz="2300" dirty="0" smtClean="0">
                <a:latin typeface="+mn-lt"/>
                <a:ea typeface="ＭＳ Ｐゴシック" charset="0"/>
                <a:cs typeface="ＭＳ Ｐゴシック" charset="0"/>
              </a:rPr>
              <a:t>There is a lot health </a:t>
            </a:r>
            <a:r>
              <a:rPr lang="en-GB" sz="2300" dirty="0">
                <a:latin typeface="+mn-lt"/>
                <a:ea typeface="ＭＳ Ｐゴシック" charset="0"/>
                <a:cs typeface="ＭＳ Ｐゴシック" charset="0"/>
              </a:rPr>
              <a:t>workers can do </a:t>
            </a:r>
            <a:r>
              <a:rPr lang="en-GB" sz="2300" dirty="0" smtClean="0">
                <a:latin typeface="+mn-lt"/>
                <a:ea typeface="ＭＳ Ｐゴシック" charset="0"/>
                <a:cs typeface="ＭＳ Ｐゴシック" charset="0"/>
              </a:rPr>
              <a:t>to help </a:t>
            </a:r>
            <a:r>
              <a:rPr lang="en-GB" sz="2300" dirty="0">
                <a:latin typeface="+mn-lt"/>
                <a:ea typeface="ＭＳ Ｐゴシック" charset="0"/>
                <a:cs typeface="ＭＳ Ｐゴシック" charset="0"/>
              </a:rPr>
              <a:t>adolescents </a:t>
            </a:r>
            <a:r>
              <a:rPr lang="en-GB" sz="2300" dirty="0" smtClean="0">
                <a:latin typeface="+mn-lt"/>
                <a:ea typeface="ＭＳ Ｐゴシック" charset="0"/>
                <a:cs typeface="ＭＳ Ｐゴシック" charset="0"/>
              </a:rPr>
              <a:t>find and maintain emotional and psychosocial health.</a:t>
            </a:r>
          </a:p>
          <a:p>
            <a:pPr>
              <a:spcBef>
                <a:spcPts val="1500"/>
              </a:spcBef>
            </a:pPr>
            <a:r>
              <a:rPr lang="en-GB" sz="2300" kern="1200" spc="-40" dirty="0" smtClean="0">
                <a:ea typeface="ＭＳ Ｐゴシック" charset="0"/>
                <a:cs typeface="ＭＳ Ｐゴシック" charset="0"/>
              </a:rPr>
              <a:t>As ALHIV develop and age, so does their need for information about staying healthy. Examples of healthy living include: using condoms and family planning, adhering to care and medicines, staying active, making friends, getting rest, eating healthy foods, and exercising regularly.</a:t>
            </a:r>
          </a:p>
          <a:p>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51</a:t>
            </a:fld>
            <a:endParaRPr lang="en-US"/>
          </a:p>
        </p:txBody>
      </p:sp>
    </p:spTree>
    <p:extLst>
      <p:ext uri="{BB962C8B-B14F-4D97-AF65-F5344CB8AC3E}">
        <p14:creationId xmlns:p14="http://schemas.microsoft.com/office/powerpoint/2010/main" val="359210727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Module 9: Key Points </a:t>
            </a:r>
            <a:r>
              <a:rPr lang="en-US" sz="1800" dirty="0" smtClean="0"/>
              <a:t>(Continued)</a:t>
            </a:r>
            <a:endParaRPr lang="en-US" sz="1800" dirty="0"/>
          </a:p>
        </p:txBody>
      </p:sp>
      <p:sp>
        <p:nvSpPr>
          <p:cNvPr id="3" name="Content Placeholder 2"/>
          <p:cNvSpPr>
            <a:spLocks noGrp="1"/>
          </p:cNvSpPr>
          <p:nvPr>
            <p:ph idx="1"/>
          </p:nvPr>
        </p:nvSpPr>
        <p:spPr>
          <a:xfrm>
            <a:off x="533400" y="1600200"/>
            <a:ext cx="8229600" cy="4297363"/>
          </a:xfrm>
        </p:spPr>
        <p:txBody>
          <a:bodyPr/>
          <a:lstStyle/>
          <a:p>
            <a:r>
              <a:rPr lang="en-GB" sz="2300" kern="1200" spc="-40" dirty="0" smtClean="0">
                <a:latin typeface="+mn-lt"/>
                <a:ea typeface="ＭＳ Ｐゴシック" charset="0"/>
                <a:cs typeface="ＭＳ Ｐゴシック" charset="0"/>
              </a:rPr>
              <a:t>“Positive prevention” is also a part of positive living. This refers to preventing the further transmission of HIV.</a:t>
            </a:r>
          </a:p>
          <a:p>
            <a:r>
              <a:rPr lang="en-GB" sz="2300" kern="1200" spc="-40" dirty="0" smtClean="0">
                <a:latin typeface="+mn-lt"/>
                <a:ea typeface="ＭＳ Ｐゴシック" charset="0"/>
                <a:cs typeface="ＭＳ Ｐゴシック" charset="0"/>
              </a:rPr>
              <a:t>Good nutrition is an important component of positive living. Health workers should provide regular weight and nutritional monitoring and counseling as part of ALHIV’s routine care.</a:t>
            </a:r>
          </a:p>
          <a:p>
            <a:r>
              <a:rPr lang="en-ZA" sz="2300" dirty="0" smtClean="0">
                <a:ea typeface="ＭＳ Ｐゴシック" charset="0"/>
                <a:cs typeface="ＭＳ Ｐゴシック" charset="0"/>
              </a:rPr>
              <a:t>Health workers can help adolescents avoid alcohol and other substances use and can also help clients already using alcohol or other substances by providing counseling and referrals.</a:t>
            </a:r>
          </a:p>
          <a:p>
            <a:r>
              <a:rPr lang="en-GB" sz="2300" dirty="0" smtClean="0"/>
              <a:t>Health workers should remember that education and counseling may not result in immediate behavior change among adolescent clients. </a:t>
            </a:r>
            <a:r>
              <a:rPr lang="en-US" sz="2300" dirty="0" smtClean="0"/>
              <a:t>Behavior change takes time, self-confidence, and an enabling environment. </a:t>
            </a:r>
          </a:p>
          <a:p>
            <a:endParaRPr lang="en-ZA" sz="2300" dirty="0" smtClean="0">
              <a:ea typeface="ＭＳ Ｐゴシック" charset="0"/>
              <a:cs typeface="ＭＳ Ｐゴシック" charset="0"/>
            </a:endParaRPr>
          </a:p>
          <a:p>
            <a:pPr>
              <a:buNone/>
            </a:pPr>
            <a:endParaRPr lang="en-GB" kern="1200" spc="-40" dirty="0" smtClean="0">
              <a:latin typeface="+mn-lt"/>
              <a:ea typeface="ＭＳ Ｐゴシック" charset="0"/>
              <a:cs typeface="ＭＳ Ｐゴシック" charset="0"/>
            </a:endParaRPr>
          </a:p>
          <a:p>
            <a:endParaRPr lang="en-ZA" kern="1200" spc="-4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52</a:t>
            </a:fld>
            <a:endParaRPr lang="en-US"/>
          </a:p>
        </p:txBody>
      </p:sp>
    </p:spTree>
    <p:extLst>
      <p:ext uri="{BB962C8B-B14F-4D97-AF65-F5344CB8AC3E}">
        <p14:creationId xmlns:p14="http://schemas.microsoft.com/office/powerpoint/2010/main" val="3731144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kern="1200" spc="-40" dirty="0" smtClean="0"/>
              <a:t>Positive Living Includes:</a:t>
            </a:r>
            <a:endParaRPr lang="en-US" kern="1200" spc="-40" dirty="0"/>
          </a:p>
        </p:txBody>
      </p:sp>
      <p:sp>
        <p:nvSpPr>
          <p:cNvPr id="3" name="Content Placeholder 2"/>
          <p:cNvSpPr>
            <a:spLocks noGrp="1"/>
          </p:cNvSpPr>
          <p:nvPr>
            <p:ph idx="1"/>
          </p:nvPr>
        </p:nvSpPr>
        <p:spPr>
          <a:xfrm>
            <a:off x="533400" y="1521672"/>
            <a:ext cx="8229600" cy="3685988"/>
          </a:xfrm>
        </p:spPr>
        <p:txBody>
          <a:bodyPr numCol="1"/>
          <a:lstStyle/>
          <a:p>
            <a:pPr>
              <a:lnSpc>
                <a:spcPct val="90000"/>
              </a:lnSpc>
            </a:pPr>
            <a:r>
              <a:rPr lang="en-GB" dirty="0" smtClean="0">
                <a:latin typeface="+mn-lt"/>
                <a:ea typeface="ＭＳ Ｐゴシック" charset="0"/>
              </a:rPr>
              <a:t>Keeping one’s </a:t>
            </a:r>
            <a:r>
              <a:rPr lang="en-GB" dirty="0">
                <a:latin typeface="+mn-lt"/>
                <a:ea typeface="ＭＳ Ｐゴシック" charset="0"/>
              </a:rPr>
              <a:t>mind </a:t>
            </a:r>
            <a:r>
              <a:rPr lang="en-GB" dirty="0" smtClean="0">
                <a:latin typeface="+mn-lt"/>
                <a:ea typeface="ＭＳ Ｐゴシック" charset="0"/>
              </a:rPr>
              <a:t>healthy (having a positive outlook toward living and life)</a:t>
            </a:r>
          </a:p>
          <a:p>
            <a:pPr>
              <a:lnSpc>
                <a:spcPct val="90000"/>
              </a:lnSpc>
            </a:pPr>
            <a:r>
              <a:rPr lang="en-GB" dirty="0">
                <a:latin typeface="+mn-lt"/>
                <a:ea typeface="ＭＳ Ｐゴシック" charset="0"/>
              </a:rPr>
              <a:t>Keeping </a:t>
            </a:r>
            <a:r>
              <a:rPr lang="en-GB" dirty="0" smtClean="0">
                <a:latin typeface="+mn-lt"/>
                <a:ea typeface="ＭＳ Ｐゴシック" charset="0"/>
              </a:rPr>
              <a:t>one’s </a:t>
            </a:r>
            <a:r>
              <a:rPr lang="en-GB" dirty="0">
                <a:latin typeface="+mn-lt"/>
                <a:ea typeface="ＭＳ Ｐゴシック" charset="0"/>
              </a:rPr>
              <a:t>body </a:t>
            </a:r>
            <a:r>
              <a:rPr lang="en-GB" dirty="0" smtClean="0">
                <a:latin typeface="+mn-lt"/>
                <a:ea typeface="ＭＳ Ｐゴシック" charset="0"/>
              </a:rPr>
              <a:t>healthy</a:t>
            </a:r>
            <a:endParaRPr lang="en-GB" dirty="0">
              <a:latin typeface="+mn-lt"/>
              <a:ea typeface="ＭＳ Ｐゴシック" charset="0"/>
            </a:endParaRPr>
          </a:p>
          <a:p>
            <a:pPr>
              <a:lnSpc>
                <a:spcPct val="90000"/>
              </a:lnSpc>
            </a:pPr>
            <a:r>
              <a:rPr lang="en-GB" dirty="0">
                <a:latin typeface="+mn-lt"/>
                <a:ea typeface="ＭＳ Ｐゴシック" charset="0"/>
              </a:rPr>
              <a:t>Keeping </a:t>
            </a:r>
            <a:r>
              <a:rPr lang="en-GB" dirty="0" smtClean="0">
                <a:latin typeface="+mn-lt"/>
                <a:ea typeface="ＭＳ Ｐゴシック" charset="0"/>
              </a:rPr>
              <a:t>one’s </a:t>
            </a:r>
            <a:r>
              <a:rPr lang="en-GB" dirty="0">
                <a:latin typeface="+mn-lt"/>
                <a:ea typeface="ＭＳ Ｐゴシック" charset="0"/>
              </a:rPr>
              <a:t>soul and spirit </a:t>
            </a:r>
            <a:r>
              <a:rPr lang="en-GB" dirty="0" smtClean="0">
                <a:latin typeface="+mn-lt"/>
                <a:ea typeface="ＭＳ Ｐゴシック" charset="0"/>
              </a:rPr>
              <a:t>healthy</a:t>
            </a:r>
            <a:endParaRPr lang="en-GB" dirty="0">
              <a:latin typeface="+mn-lt"/>
              <a:ea typeface="ＭＳ Ｐゴシック" charset="0"/>
            </a:endParaRPr>
          </a:p>
          <a:p>
            <a:pPr>
              <a:lnSpc>
                <a:spcPct val="90000"/>
              </a:lnSpc>
            </a:pPr>
            <a:r>
              <a:rPr lang="en-GB" dirty="0">
                <a:latin typeface="+mn-lt"/>
                <a:ea typeface="ＭＳ Ｐゴシック" charset="0"/>
              </a:rPr>
              <a:t>Living responsibly with HIV and preventing new HIV </a:t>
            </a:r>
            <a:r>
              <a:rPr lang="en-GB" dirty="0" smtClean="0">
                <a:latin typeface="+mn-lt"/>
                <a:ea typeface="ＭＳ Ｐゴシック" charset="0"/>
              </a:rPr>
              <a:t>infections</a:t>
            </a:r>
            <a:endParaRPr lang="en-GB" dirty="0">
              <a:latin typeface="+mn-lt"/>
              <a:ea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a:t>
            </a:fld>
            <a:endParaRPr lang="en-US"/>
          </a:p>
        </p:txBody>
      </p:sp>
      <p:sp>
        <p:nvSpPr>
          <p:cNvPr id="5" name="Text Box 4"/>
          <p:cNvSpPr txBox="1">
            <a:spLocks noChangeArrowheads="1"/>
          </p:cNvSpPr>
          <p:nvPr/>
        </p:nvSpPr>
        <p:spPr bwMode="auto">
          <a:xfrm>
            <a:off x="831273" y="4513943"/>
            <a:ext cx="7474527" cy="1954381"/>
          </a:xfrm>
          <a:prstGeom prst="rect">
            <a:avLst/>
          </a:prstGeom>
          <a:solidFill>
            <a:srgbClr val="F0EBD6"/>
          </a:solidFill>
          <a:ln w="9525">
            <a:solidFill>
              <a:schemeClr val="tx1"/>
            </a:solidFill>
            <a:miter lim="800000"/>
            <a:headEnd/>
            <a:tailEnd/>
          </a:ln>
        </p:spPr>
        <p:txBody>
          <a:bodyPr wrap="square">
            <a:spAutoFit/>
          </a:bodyPr>
          <a:lstStyle/>
          <a:p>
            <a:pPr marL="347663" indent="-347663" eaLnBrk="0" hangingPunct="0">
              <a:spcBef>
                <a:spcPct val="50000"/>
              </a:spcBef>
              <a:buFont typeface="Wingdings" pitchFamily="2" charset="2"/>
              <a:buChar char="§"/>
            </a:pPr>
            <a:r>
              <a:rPr lang="en-US" sz="2200" dirty="0" smtClean="0">
                <a:latin typeface="Calibri" pitchFamily="34" charset="0"/>
              </a:rPr>
              <a:t>ALHIV can live full and healthy lives if they take care of themselves, access care and treatment, and feel supported by health workers and caregivers to make healthy choices.</a:t>
            </a:r>
          </a:p>
          <a:p>
            <a:pPr marL="347663" indent="-347663" eaLnBrk="0" hangingPunct="0">
              <a:spcBef>
                <a:spcPct val="50000"/>
              </a:spcBef>
              <a:buFont typeface="Wingdings" pitchFamily="2" charset="2"/>
              <a:buChar char="§"/>
            </a:pPr>
            <a:r>
              <a:rPr lang="en-US" sz="2200" dirty="0" smtClean="0">
                <a:latin typeface="Calibri" pitchFamily="34" charset="0"/>
              </a:rPr>
              <a:t>Health workers play a key role in helping ALHIV live positively and follow the </a:t>
            </a:r>
            <a:r>
              <a:rPr lang="en-US" sz="2200" b="1" dirty="0" smtClean="0">
                <a:latin typeface="Calibri" pitchFamily="34" charset="0"/>
              </a:rPr>
              <a:t>“recipe for positive living.”</a:t>
            </a:r>
            <a:endParaRPr lang="en-US" sz="2200" b="1" dirty="0">
              <a:latin typeface="Calibri" pitchFamily="34" charset="0"/>
            </a:endParaRPr>
          </a:p>
        </p:txBody>
      </p:sp>
    </p:spTree>
    <p:extLst>
      <p:ext uri="{BB962C8B-B14F-4D97-AF65-F5344CB8AC3E}">
        <p14:creationId xmlns:p14="http://schemas.microsoft.com/office/powerpoint/2010/main" val="10936821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A6BE04-1A97-7346-8DF1-95DFBAB449B6}" type="slidenum">
              <a:rPr lang="en-US" smtClean="0"/>
              <a:pPr/>
              <a:t>7</a:t>
            </a:fld>
            <a:endParaRPr lang="en-US"/>
          </a:p>
        </p:txBody>
      </p:sp>
      <p:sp>
        <p:nvSpPr>
          <p:cNvPr id="4" name="Text Box 10"/>
          <p:cNvSpPr txBox="1">
            <a:spLocks noChangeArrowheads="1"/>
          </p:cNvSpPr>
          <p:nvPr/>
        </p:nvSpPr>
        <p:spPr bwMode="auto">
          <a:xfrm>
            <a:off x="457200" y="6400800"/>
            <a:ext cx="800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200" b="1" dirty="0"/>
              <a:t>Source:</a:t>
            </a:r>
            <a:r>
              <a:rPr lang="en-GB" sz="1200" dirty="0"/>
              <a:t> Orr, N.M. </a:t>
            </a:r>
            <a:r>
              <a:rPr lang="en-GB" sz="1200" dirty="0" smtClean="0"/>
              <a:t>(2004). </a:t>
            </a:r>
            <a:r>
              <a:rPr lang="en-GB" sz="1200" i="1" dirty="0"/>
              <a:t>Positive health</a:t>
            </a:r>
            <a:r>
              <a:rPr lang="en-GB" sz="1200" dirty="0"/>
              <a:t>. Cape Town: Double Storey Books.</a:t>
            </a:r>
            <a:endParaRPr lang="en-ZA" sz="1200" dirty="0"/>
          </a:p>
        </p:txBody>
      </p:sp>
      <p:sp>
        <p:nvSpPr>
          <p:cNvPr id="6" name="Text Box 4"/>
          <p:cNvSpPr txBox="1">
            <a:spLocks noChangeArrowheads="1"/>
          </p:cNvSpPr>
          <p:nvPr/>
        </p:nvSpPr>
        <p:spPr bwMode="auto">
          <a:xfrm>
            <a:off x="831273" y="2133600"/>
            <a:ext cx="7474527" cy="2339102"/>
          </a:xfrm>
          <a:prstGeom prst="rect">
            <a:avLst/>
          </a:prstGeom>
          <a:solidFill>
            <a:srgbClr val="F0EBD6"/>
          </a:solidFill>
          <a:ln w="9525">
            <a:solidFill>
              <a:schemeClr val="tx1"/>
            </a:solidFill>
            <a:miter lim="800000"/>
            <a:headEnd/>
            <a:tailEnd/>
          </a:ln>
        </p:spPr>
        <p:txBody>
          <a:bodyPr wrap="square">
            <a:spAutoFit/>
          </a:bodyPr>
          <a:lstStyle/>
          <a:p>
            <a:pPr lvl="0" algn="ctr" defTabSz="914400" eaLnBrk="0" fontAlgn="base" hangingPunct="0">
              <a:spcBef>
                <a:spcPts val="2000"/>
              </a:spcBef>
              <a:spcAft>
                <a:spcPct val="0"/>
              </a:spcAft>
              <a:buClr>
                <a:srgbClr val="083763"/>
              </a:buClr>
              <a:buSzPct val="75000"/>
            </a:pPr>
            <a:r>
              <a:rPr lang="en-GB" sz="2400" b="1" dirty="0" smtClean="0">
                <a:ea typeface="ＭＳ Ｐゴシック" charset="0"/>
                <a:cs typeface="ＭＳ Ｐゴシック" charset="0"/>
              </a:rPr>
              <a:t>KNOWLEDGE + DETERMINATION TO LIVE</a:t>
            </a:r>
          </a:p>
          <a:p>
            <a:pPr lvl="0" algn="ctr" defTabSz="914400" eaLnBrk="0" fontAlgn="base" hangingPunct="0">
              <a:spcBef>
                <a:spcPts val="2000"/>
              </a:spcBef>
              <a:spcAft>
                <a:spcPct val="0"/>
              </a:spcAft>
              <a:buClr>
                <a:srgbClr val="083763"/>
              </a:buClr>
              <a:buSzPct val="75000"/>
            </a:pPr>
            <a:r>
              <a:rPr lang="en-GB" sz="2400" b="1" dirty="0" smtClean="0">
                <a:ea typeface="ＭＳ Ｐゴシック" charset="0"/>
                <a:cs typeface="ＭＳ Ｐゴシック" charset="0"/>
              </a:rPr>
              <a:t>with actions for a</a:t>
            </a:r>
          </a:p>
          <a:p>
            <a:pPr lvl="0" algn="ctr" defTabSz="914400" eaLnBrk="0" fontAlgn="base" hangingPunct="0">
              <a:spcBef>
                <a:spcPts val="2000"/>
              </a:spcBef>
              <a:spcAft>
                <a:spcPct val="0"/>
              </a:spcAft>
              <a:buClr>
                <a:srgbClr val="083763"/>
              </a:buClr>
              <a:buSzPct val="75000"/>
            </a:pPr>
            <a:r>
              <a:rPr lang="en-GB" sz="2400" b="1" dirty="0" smtClean="0">
                <a:ea typeface="ＭＳ Ｐゴシック" charset="0"/>
                <a:cs typeface="ＭＳ Ｐゴシック" charset="0"/>
              </a:rPr>
              <a:t>HEALTHY MIND + HEALTHY BODY + HEALTHY SOUL</a:t>
            </a:r>
          </a:p>
          <a:p>
            <a:pPr lvl="0" algn="ctr" defTabSz="914400" eaLnBrk="0" fontAlgn="base" hangingPunct="0">
              <a:spcBef>
                <a:spcPts val="2000"/>
              </a:spcBef>
              <a:spcAft>
                <a:spcPct val="0"/>
              </a:spcAft>
              <a:buClr>
                <a:srgbClr val="083763"/>
              </a:buClr>
              <a:buSzPct val="75000"/>
            </a:pPr>
            <a:r>
              <a:rPr lang="en-GB" sz="2400" b="1" dirty="0" smtClean="0">
                <a:ea typeface="ＭＳ Ｐゴシック" charset="0"/>
                <a:cs typeface="ＭＳ Ｐゴシック" charset="0"/>
              </a:rPr>
              <a:t>= A LONG, HEALTHY LIFE</a:t>
            </a:r>
            <a:r>
              <a:rPr lang="en-US" sz="2400" dirty="0" smtClean="0">
                <a:ea typeface="ＭＳ Ｐゴシック" charset="0"/>
                <a:cs typeface="ＭＳ Ｐゴシック" charset="0"/>
              </a:rPr>
              <a:t> </a:t>
            </a:r>
            <a:endParaRPr lang="en-ZA" sz="2400" dirty="0" smtClean="0">
              <a:ea typeface="ＭＳ Ｐゴシック" charset="0"/>
              <a:cs typeface="ＭＳ Ｐゴシック" charset="0"/>
            </a:endParaRPr>
          </a:p>
        </p:txBody>
      </p:sp>
      <p:sp>
        <p:nvSpPr>
          <p:cNvPr id="7" name="Title 1"/>
          <p:cNvSpPr txBox="1">
            <a:spLocks/>
          </p:cNvSpPr>
          <p:nvPr/>
        </p:nvSpPr>
        <p:spPr bwMode="white">
          <a:xfrm>
            <a:off x="498475" y="484188"/>
            <a:ext cx="8264525" cy="111601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40" normalizeH="0" baseline="0" noProof="0" dirty="0" smtClean="0">
                <a:ln>
                  <a:noFill/>
                </a:ln>
                <a:solidFill>
                  <a:schemeClr val="bg1"/>
                </a:solidFill>
                <a:effectLst/>
                <a:uLnTx/>
                <a:uFillTx/>
                <a:latin typeface="Calibri (Headings)"/>
                <a:ea typeface="+mj-ea"/>
                <a:cs typeface="Calibri (Headings)"/>
              </a:rPr>
              <a:t>Recipe for Positive Living</a:t>
            </a:r>
            <a:endParaRPr kumimoji="0" lang="en-US" sz="3600" b="1" i="0" u="none" strike="noStrike" kern="1200" cap="none" spc="-40" normalizeH="0" baseline="0" noProof="0" dirty="0">
              <a:ln>
                <a:noFill/>
              </a:ln>
              <a:solidFill>
                <a:schemeClr val="bg1"/>
              </a:solidFill>
              <a:effectLst/>
              <a:uLnTx/>
              <a:uFillTx/>
              <a:latin typeface="Calibri (Headings)"/>
              <a:ea typeface="+mj-ea"/>
              <a:cs typeface="Calibri (Headings)"/>
            </a:endParaRPr>
          </a:p>
        </p:txBody>
      </p:sp>
    </p:spTree>
    <p:extLst>
      <p:ext uri="{BB962C8B-B14F-4D97-AF65-F5344CB8AC3E}">
        <p14:creationId xmlns:p14="http://schemas.microsoft.com/office/powerpoint/2010/main" val="48047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kern="1200" spc="-40" dirty="0" smtClean="0"/>
              <a:t>Remember:</a:t>
            </a:r>
            <a:endParaRPr lang="en-US" sz="1800" kern="1200" spc="-40" dirty="0"/>
          </a:p>
        </p:txBody>
      </p:sp>
      <p:sp>
        <p:nvSpPr>
          <p:cNvPr id="3" name="Content Placeholder 2"/>
          <p:cNvSpPr>
            <a:spLocks noGrp="1"/>
          </p:cNvSpPr>
          <p:nvPr>
            <p:ph idx="1"/>
          </p:nvPr>
        </p:nvSpPr>
        <p:spPr>
          <a:xfrm>
            <a:off x="533400" y="1752600"/>
            <a:ext cx="8229600" cy="4821518"/>
          </a:xfrm>
        </p:spPr>
        <p:txBody>
          <a:bodyPr numCol="1"/>
          <a:lstStyle/>
          <a:p>
            <a:r>
              <a:rPr lang="en-GB" dirty="0" smtClean="0">
                <a:latin typeface="+mn-lt"/>
                <a:ea typeface="ＭＳ Ｐゴシック" charset="0"/>
                <a:cs typeface="ＭＳ Ｐゴシック" charset="0"/>
              </a:rPr>
              <a:t>ALHIV’s questions about and understanding of living with HIV changes over time.</a:t>
            </a:r>
          </a:p>
          <a:p>
            <a:r>
              <a:rPr lang="en-GB" dirty="0" smtClean="0">
                <a:latin typeface="+mn-lt"/>
                <a:ea typeface="ＭＳ Ｐゴシック" charset="0"/>
                <a:cs typeface="ＭＳ Ｐゴシック" charset="0"/>
              </a:rPr>
              <a:t>Health workers should communicate </a:t>
            </a:r>
            <a:r>
              <a:rPr lang="en-GB" dirty="0">
                <a:latin typeface="+mn-lt"/>
                <a:ea typeface="ＭＳ Ｐゴシック" charset="0"/>
                <a:cs typeface="ＭＳ Ｐゴシック" charset="0"/>
              </a:rPr>
              <a:t>information on positive living </a:t>
            </a:r>
            <a:r>
              <a:rPr lang="en-GB" b="1" dirty="0" smtClean="0">
                <a:latin typeface="+mn-lt"/>
                <a:ea typeface="ＭＳ Ｐゴシック" charset="0"/>
                <a:cs typeface="ＭＳ Ｐゴシック" charset="0"/>
              </a:rPr>
              <a:t>often</a:t>
            </a:r>
            <a:r>
              <a:rPr lang="en-GB" dirty="0" smtClean="0">
                <a:latin typeface="+mn-lt"/>
                <a:ea typeface="ＭＳ Ｐゴシック" charset="0"/>
                <a:cs typeface="ＭＳ Ｐゴシック" charset="0"/>
              </a:rPr>
              <a:t> and </a:t>
            </a:r>
            <a:r>
              <a:rPr lang="en-GB" b="1" dirty="0" smtClean="0">
                <a:latin typeface="+mn-lt"/>
                <a:ea typeface="ＭＳ Ｐゴシック" charset="0"/>
                <a:cs typeface="ＭＳ Ｐゴシック" charset="0"/>
              </a:rPr>
              <a:t>through </a:t>
            </a:r>
            <a:r>
              <a:rPr lang="en-GB" b="1" dirty="0">
                <a:latin typeface="+mn-lt"/>
                <a:ea typeface="ＭＳ Ｐゴシック" charset="0"/>
                <a:cs typeface="ＭＳ Ｐゴシック" charset="0"/>
              </a:rPr>
              <a:t>multiple </a:t>
            </a:r>
            <a:r>
              <a:rPr lang="en-GB" b="1" dirty="0" smtClean="0">
                <a:latin typeface="+mn-lt"/>
                <a:ea typeface="ＭＳ Ｐゴシック" charset="0"/>
                <a:cs typeface="ＭＳ Ｐゴシック" charset="0"/>
              </a:rPr>
              <a:t>channels</a:t>
            </a:r>
            <a:r>
              <a:rPr lang="en-GB" dirty="0" smtClean="0">
                <a:latin typeface="+mn-lt"/>
                <a:ea typeface="ＭＳ Ｐゴシック" charset="0"/>
                <a:cs typeface="ＭＳ Ｐゴシック" charset="0"/>
              </a:rPr>
              <a:t>, such as:</a:t>
            </a:r>
            <a:endParaRPr lang="en-GB" dirty="0">
              <a:latin typeface="+mn-lt"/>
              <a:ea typeface="ＭＳ Ｐゴシック" charset="0"/>
              <a:cs typeface="ＭＳ Ｐゴシック" charset="0"/>
            </a:endParaRPr>
          </a:p>
          <a:p>
            <a:pPr marL="798513" lvl="1" indent="-333375"/>
            <a:r>
              <a:rPr lang="en-GB" dirty="0">
                <a:latin typeface="+mn-lt"/>
                <a:ea typeface="ＭＳ Ｐゴシック" charset="0"/>
              </a:rPr>
              <a:t>Individual </a:t>
            </a:r>
            <a:r>
              <a:rPr lang="en-GB" dirty="0" smtClean="0">
                <a:latin typeface="+mn-lt"/>
                <a:ea typeface="ＭＳ Ｐゴシック" charset="0"/>
              </a:rPr>
              <a:t>counseling </a:t>
            </a:r>
            <a:r>
              <a:rPr lang="en-GB" dirty="0">
                <a:latin typeface="+mn-lt"/>
                <a:ea typeface="ＭＳ Ｐゴシック" charset="0"/>
              </a:rPr>
              <a:t>sessions</a:t>
            </a:r>
          </a:p>
          <a:p>
            <a:pPr marL="798513" lvl="1" indent="-333375"/>
            <a:r>
              <a:rPr lang="en-GB" dirty="0">
                <a:latin typeface="+mn-lt"/>
                <a:ea typeface="ＭＳ Ｐゴシック" charset="0"/>
              </a:rPr>
              <a:t>Individual health education sessions</a:t>
            </a:r>
          </a:p>
          <a:p>
            <a:pPr marL="798513" lvl="1" indent="-333375"/>
            <a:r>
              <a:rPr lang="en-GB" dirty="0">
                <a:latin typeface="+mn-lt"/>
                <a:ea typeface="ＭＳ Ｐゴシック" charset="0"/>
              </a:rPr>
              <a:t>Group health education sessions </a:t>
            </a:r>
          </a:p>
          <a:p>
            <a:pPr marL="798513" lvl="1" indent="-333375"/>
            <a:r>
              <a:rPr lang="en-GB" dirty="0">
                <a:latin typeface="+mn-lt"/>
                <a:ea typeface="ＭＳ Ｐゴシック" charset="0"/>
              </a:rPr>
              <a:t>Support group meetings </a:t>
            </a:r>
          </a:p>
          <a:p>
            <a:pPr marL="798513" lvl="1" indent="-333375"/>
            <a:r>
              <a:rPr lang="en-GB" dirty="0">
                <a:latin typeface="+mn-lt"/>
                <a:ea typeface="ＭＳ Ｐゴシック" charset="0"/>
              </a:rPr>
              <a:t>Youth-friendly written </a:t>
            </a:r>
            <a:r>
              <a:rPr lang="en-GB" dirty="0" smtClean="0">
                <a:latin typeface="+mn-lt"/>
                <a:ea typeface="ＭＳ Ｐゴシック" charset="0"/>
              </a:rPr>
              <a:t>materials</a:t>
            </a:r>
            <a:endParaRPr lang="en-GB" dirty="0">
              <a:latin typeface="+mn-lt"/>
              <a:ea typeface="ＭＳ Ｐゴシック" charset="0"/>
            </a:endParaRPr>
          </a:p>
          <a:p>
            <a:pPr marL="798513" lvl="1" indent="-333375"/>
            <a:r>
              <a:rPr lang="en-GB" dirty="0">
                <a:latin typeface="+mn-lt"/>
                <a:ea typeface="ＭＳ Ｐゴシック" charset="0"/>
              </a:rPr>
              <a:t>TV shows or </a:t>
            </a:r>
            <a:r>
              <a:rPr lang="en-GB" dirty="0" smtClean="0">
                <a:latin typeface="+mn-lt"/>
                <a:ea typeface="ＭＳ Ｐゴシック" charset="0"/>
              </a:rPr>
              <a:t>videos </a:t>
            </a:r>
            <a:r>
              <a:rPr lang="en-GB" dirty="0">
                <a:latin typeface="+mn-lt"/>
                <a:ea typeface="ＭＳ Ｐゴシック" charset="0"/>
              </a:rPr>
              <a:t>about living positively</a:t>
            </a:r>
          </a:p>
          <a:p>
            <a:pPr marL="798513" lvl="1" indent="-333375"/>
            <a:r>
              <a:rPr lang="en-GB" dirty="0" smtClean="0">
                <a:latin typeface="+mn-lt"/>
                <a:ea typeface="ＭＳ Ｐゴシック" charset="0"/>
              </a:rPr>
              <a:t>Web sites and youth-friendly Internet resources (see </a:t>
            </a:r>
            <a:r>
              <a:rPr lang="en-GB" i="1" dirty="0" smtClean="0">
                <a:latin typeface="+mn-lt"/>
                <a:ea typeface="ＭＳ Ｐゴシック" charset="0"/>
              </a:rPr>
              <a:t>Appendix 9A)</a:t>
            </a:r>
            <a:endParaRPr lang="en-ZA" dirty="0">
              <a:latin typeface="+mn-lt"/>
              <a:ea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8</a:t>
            </a:fld>
            <a:endParaRPr lang="en-US"/>
          </a:p>
        </p:txBody>
      </p:sp>
    </p:spTree>
    <p:extLst>
      <p:ext uri="{BB962C8B-B14F-4D97-AF65-F5344CB8AC3E}">
        <p14:creationId xmlns:p14="http://schemas.microsoft.com/office/powerpoint/2010/main" val="608036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9</a:t>
            </a:fld>
            <a:endParaRPr lang="en-US"/>
          </a:p>
        </p:txBody>
      </p:sp>
      <p:sp>
        <p:nvSpPr>
          <p:cNvPr id="5" name="Title 4"/>
          <p:cNvSpPr>
            <a:spLocks noGrp="1"/>
          </p:cNvSpPr>
          <p:nvPr>
            <p:ph type="title"/>
          </p:nvPr>
        </p:nvSpPr>
        <p:spPr bwMode="white"/>
        <p:txBody>
          <a:bodyPr/>
          <a:lstStyle/>
          <a:p>
            <a:r>
              <a:rPr lang="en-US" dirty="0" smtClean="0"/>
              <a:t>Discussion Question</a:t>
            </a:r>
            <a:endParaRPr lang="en-US" dirty="0"/>
          </a:p>
        </p:txBody>
      </p:sp>
      <p:sp>
        <p:nvSpPr>
          <p:cNvPr id="6" name="Content Placeholder 5"/>
          <p:cNvSpPr>
            <a:spLocks noGrp="1"/>
          </p:cNvSpPr>
          <p:nvPr>
            <p:ph idx="1"/>
          </p:nvPr>
        </p:nvSpPr>
        <p:spPr>
          <a:xfrm>
            <a:off x="533400" y="1600200"/>
            <a:ext cx="8229600" cy="4297363"/>
          </a:xfrm>
        </p:spPr>
        <p:txBody>
          <a:bodyPr/>
          <a:lstStyle/>
          <a:p>
            <a:r>
              <a:rPr lang="en-GB" dirty="0" smtClean="0">
                <a:latin typeface="+mn-lt"/>
                <a:ea typeface="ＭＳ Ｐゴシック" charset="0"/>
                <a:cs typeface="ＭＳ Ｐゴシック" charset="0"/>
              </a:rPr>
              <a:t>Think about other modules taught in this course. </a:t>
            </a:r>
          </a:p>
          <a:p>
            <a:r>
              <a:rPr lang="en-GB" i="1" dirty="0" smtClean="0">
                <a:solidFill>
                  <a:srgbClr val="0B5395"/>
                </a:solidFill>
                <a:latin typeface="+mn-lt"/>
                <a:ea typeface="ＭＳ Ｐゴシック" charset="0"/>
                <a:cs typeface="ＭＳ Ｐゴシック" charset="0"/>
              </a:rPr>
              <a:t>What </a:t>
            </a:r>
            <a:r>
              <a:rPr lang="en-GB" i="1" dirty="0">
                <a:solidFill>
                  <a:srgbClr val="0B5395"/>
                </a:solidFill>
                <a:latin typeface="+mn-lt"/>
                <a:ea typeface="ＭＳ Ｐゴシック" charset="0"/>
                <a:cs typeface="ＭＳ Ｐゴシック" charset="0"/>
              </a:rPr>
              <a:t>are some of the ways </a:t>
            </a:r>
            <a:r>
              <a:rPr lang="en-GB" i="1" dirty="0" smtClean="0">
                <a:solidFill>
                  <a:srgbClr val="0B5395"/>
                </a:solidFill>
                <a:latin typeface="+mn-lt"/>
                <a:ea typeface="ＭＳ Ｐゴシック" charset="0"/>
                <a:cs typeface="ＭＳ Ｐゴシック" charset="0"/>
              </a:rPr>
              <a:t>health </a:t>
            </a:r>
            <a:r>
              <a:rPr lang="en-GB" i="1" dirty="0">
                <a:solidFill>
                  <a:srgbClr val="0B5395"/>
                </a:solidFill>
                <a:latin typeface="+mn-lt"/>
                <a:ea typeface="ＭＳ Ｐゴシック" charset="0"/>
                <a:cs typeface="ＭＳ Ｐゴシック" charset="0"/>
              </a:rPr>
              <a:t>workers can support adolescents to have and maintain a healthy </a:t>
            </a:r>
            <a:r>
              <a:rPr lang="en-GB" i="1" dirty="0" smtClean="0">
                <a:solidFill>
                  <a:srgbClr val="0B5395"/>
                </a:solidFill>
                <a:latin typeface="+mn-lt"/>
                <a:ea typeface="ＭＳ Ｐゴシック" charset="0"/>
                <a:cs typeface="ＭＳ Ｐゴシック" charset="0"/>
              </a:rPr>
              <a:t>mind (meaning that they have a positive outlook toward living and life)? </a:t>
            </a:r>
            <a:endParaRPr lang="en-ZA" i="1" dirty="0">
              <a:solidFill>
                <a:srgbClr val="0B5395"/>
              </a:solidFill>
              <a:latin typeface="+mn-lt"/>
              <a:ea typeface="ＭＳ Ｐゴシック" charset="0"/>
              <a:cs typeface="ＭＳ Ｐゴシック" charset="0"/>
            </a:endParaRPr>
          </a:p>
          <a:p>
            <a:endParaRPr lang="en-US" dirty="0">
              <a:solidFill>
                <a:schemeClr val="accent1"/>
              </a:solidFill>
              <a:latin typeface="+mn-l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708131" y="3505348"/>
            <a:ext cx="3924898" cy="3062652"/>
          </a:xfrm>
          <a:prstGeom prst="rect">
            <a:avLst/>
          </a:prstGeom>
          <a:noFill/>
          <a:ln>
            <a:noFill/>
          </a:ln>
          <a:effectLst>
            <a:softEdge rad="31750"/>
          </a:effectLst>
        </p:spPr>
      </p:pic>
    </p:spTree>
    <p:extLst>
      <p:ext uri="{BB962C8B-B14F-4D97-AF65-F5344CB8AC3E}">
        <p14:creationId xmlns:p14="http://schemas.microsoft.com/office/powerpoint/2010/main" val="40124682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olescent_HIV_Mod1-1as-calibri">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Advantage 1">
        <a:dk1>
          <a:srgbClr val="000000"/>
        </a:dk1>
        <a:lt1>
          <a:srgbClr val="FFFFFF"/>
        </a:lt1>
        <a:dk2>
          <a:srgbClr val="59564B"/>
        </a:dk2>
        <a:lt2>
          <a:srgbClr val="DFDAC7"/>
        </a:lt2>
        <a:accent1>
          <a:srgbClr val="990000"/>
        </a:accent1>
        <a:accent2>
          <a:srgbClr val="EFAB16"/>
        </a:accent2>
        <a:accent3>
          <a:srgbClr val="FFFFFF"/>
        </a:accent3>
        <a:accent4>
          <a:srgbClr val="000000"/>
        </a:accent4>
        <a:accent5>
          <a:srgbClr val="CAAAAA"/>
        </a:accent5>
        <a:accent6>
          <a:srgbClr val="D99B13"/>
        </a:accent6>
        <a:hlink>
          <a:srgbClr val="EF8E1C"/>
        </a:hlink>
        <a:folHlink>
          <a:srgbClr val="FEC60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Adolescent_HIV_Mod1-1as-calibri.potx</Template>
  <TotalTime>21531</TotalTime>
  <Words>3553</Words>
  <Application>Microsoft Macintosh PowerPoint</Application>
  <PresentationFormat>On-screen Show (4:3)</PresentationFormat>
  <Paragraphs>337</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Adolescent_HIV_Mod1-1as-calibri</vt:lpstr>
      <vt:lpstr>Adolescent HIV Care and Treatment</vt:lpstr>
      <vt:lpstr>Module 9 Learning Objectives</vt:lpstr>
      <vt:lpstr>Session 9.1</vt:lpstr>
      <vt:lpstr>Session 9.1 Objectives</vt:lpstr>
      <vt:lpstr>Brainstorming</vt:lpstr>
      <vt:lpstr>Positive Living Includes:</vt:lpstr>
      <vt:lpstr>PowerPoint Presentation</vt:lpstr>
      <vt:lpstr>Remember:</vt:lpstr>
      <vt:lpstr>Discussion Question</vt:lpstr>
      <vt:lpstr>Supporting Adolescents to Have Healthy Minds and a Positive Outlook</vt:lpstr>
      <vt:lpstr>Supporting Adolescents to Have Healthy Minds (continued)</vt:lpstr>
      <vt:lpstr>Discussion Questions</vt:lpstr>
      <vt:lpstr>Supporting Adolescents to Develop Life Skills</vt:lpstr>
      <vt:lpstr>Examples of Adolescent Life Skills</vt:lpstr>
      <vt:lpstr>PowerPoint Presentation</vt:lpstr>
      <vt:lpstr>Session 9.2</vt:lpstr>
      <vt:lpstr>Session 9.2 Objectives</vt:lpstr>
      <vt:lpstr>Brainstorming in Teams</vt:lpstr>
      <vt:lpstr>“Living Positively” with HIV includes:</vt:lpstr>
      <vt:lpstr>Unhealthy Behaviors to Avoid:</vt:lpstr>
      <vt:lpstr>Discussion Questions</vt:lpstr>
      <vt:lpstr>Helping Clients Practice Positive Prevention</vt:lpstr>
      <vt:lpstr>Discussion Questions</vt:lpstr>
      <vt:lpstr>Common Nutritional Issues for Adolescents</vt:lpstr>
      <vt:lpstr>PowerPoint Presentation</vt:lpstr>
      <vt:lpstr>Eating a “Balanced Diet”</vt:lpstr>
      <vt:lpstr>Discussion Questions </vt:lpstr>
      <vt:lpstr>General Nutrition Recommendations for ALHIV</vt:lpstr>
      <vt:lpstr>General Nutrition Recommendations for ALHIV (Continued)</vt:lpstr>
      <vt:lpstr>Conducting a Nutritional Assessment</vt:lpstr>
      <vt:lpstr>Remember:</vt:lpstr>
      <vt:lpstr>Discussion Questions</vt:lpstr>
      <vt:lpstr>Common Nutritional and Eating Problems and Advice for ALHIV and Caregivers</vt:lpstr>
      <vt:lpstr>Discussion Questions</vt:lpstr>
      <vt:lpstr>What to Do When Clients and Families Do Not Have Enough Food</vt:lpstr>
      <vt:lpstr>Discussion Questions</vt:lpstr>
      <vt:lpstr>Substance Use Versus Abuse</vt:lpstr>
      <vt:lpstr>Drugs and Alcohol: A Part of Life for Many Adolescents</vt:lpstr>
      <vt:lpstr>Predictors of Abuse</vt:lpstr>
      <vt:lpstr>Consequences of Adolescent Alcohol and Other Substance Use</vt:lpstr>
      <vt:lpstr>Prevention of Alcohol and Substance Use</vt:lpstr>
      <vt:lpstr>Identifying and Treating Alcohol and Substance Use Disorders</vt:lpstr>
      <vt:lpstr>Exercise 1</vt:lpstr>
      <vt:lpstr>Exercise 1: Case Study 1</vt:lpstr>
      <vt:lpstr>Exercise 1: Case Study 2</vt:lpstr>
      <vt:lpstr>Exercise 1: Debriefing</vt:lpstr>
      <vt:lpstr>Exercise 2</vt:lpstr>
      <vt:lpstr>Exercise 2: Small Group Work Topics</vt:lpstr>
      <vt:lpstr>Exercise 2: Debriefing</vt:lpstr>
      <vt:lpstr>PowerPoint Presentation</vt:lpstr>
      <vt:lpstr>Module 9: Key Points</vt:lpstr>
      <vt:lpstr>Module 9: Key Points (Continued)</vt:lpstr>
    </vt:vector>
  </TitlesOfParts>
  <Company>UMDNJ François Xavier Bagnoud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HIV Care and Treatment</dc:title>
  <dc:creator>Karen Forgash</dc:creator>
  <cp:lastModifiedBy>Guest ICAP</cp:lastModifiedBy>
  <cp:revision>261</cp:revision>
  <cp:lastPrinted>2012-06-18T22:25:36Z</cp:lastPrinted>
  <dcterms:created xsi:type="dcterms:W3CDTF">2012-02-03T18:07:19Z</dcterms:created>
  <dcterms:modified xsi:type="dcterms:W3CDTF">2013-04-11T17:02:41Z</dcterms:modified>
</cp:coreProperties>
</file>