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Garamond"/>
                <a:cs typeface="Garamon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24000" y="2386583"/>
            <a:ext cx="5983224" cy="39563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274637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9144000" y="0"/>
                </a:moveTo>
                <a:lnTo>
                  <a:pt x="0" y="0"/>
                </a:lnTo>
                <a:lnTo>
                  <a:pt x="0" y="1143000"/>
                </a:lnTo>
                <a:lnTo>
                  <a:pt x="9144000" y="1143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Garamond"/>
                <a:cs typeface="Garamon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Garamond"/>
                <a:cs typeface="Garamon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74637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9144000" y="0"/>
                </a:moveTo>
                <a:lnTo>
                  <a:pt x="0" y="0"/>
                </a:lnTo>
                <a:lnTo>
                  <a:pt x="0" y="1143000"/>
                </a:lnTo>
                <a:lnTo>
                  <a:pt x="9144000" y="1143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06361" y="186435"/>
            <a:ext cx="6931277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Garamond"/>
                <a:cs typeface="Garamon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0252" y="1805164"/>
            <a:ext cx="8617585" cy="4737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g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g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g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75417" y="6078415"/>
            <a:ext cx="1504460" cy="634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1981200"/>
            <a:ext cx="9144000" cy="1752600"/>
          </a:xfrm>
          <a:custGeom>
            <a:avLst/>
            <a:gdLst/>
            <a:ahLst/>
            <a:cxnLst/>
            <a:rect l="l" t="t" r="r" b="b"/>
            <a:pathLst>
              <a:path w="9144000" h="1752600">
                <a:moveTo>
                  <a:pt x="9144000" y="0"/>
                </a:moveTo>
                <a:lnTo>
                  <a:pt x="0" y="0"/>
                </a:lnTo>
                <a:lnTo>
                  <a:pt x="0" y="1752598"/>
                </a:lnTo>
                <a:lnTo>
                  <a:pt x="9144000" y="1752598"/>
                </a:lnTo>
                <a:lnTo>
                  <a:pt x="914400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36372" y="2122932"/>
            <a:ext cx="8271509" cy="1369695"/>
          </a:xfrm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12700" marR="5080" indent="1702435">
              <a:lnSpc>
                <a:spcPct val="100499"/>
              </a:lnSpc>
              <a:spcBef>
                <a:spcPts val="70"/>
              </a:spcBef>
              <a:tabLst>
                <a:tab pos="2985770" algn="l"/>
                <a:tab pos="3300729" algn="l"/>
                <a:tab pos="3985895" algn="l"/>
                <a:tab pos="6597015" algn="l"/>
              </a:tabLst>
            </a:pPr>
            <a:r>
              <a:rPr dirty="0" sz="4400" spc="-30" b="1">
                <a:latin typeface="Garamond"/>
                <a:cs typeface="Garamond"/>
              </a:rPr>
              <a:t>ART	</a:t>
            </a:r>
            <a:r>
              <a:rPr dirty="0" sz="4400" spc="-5" b="1">
                <a:latin typeface="Garamond"/>
                <a:cs typeface="Garamond"/>
              </a:rPr>
              <a:t>Resistance and  </a:t>
            </a:r>
            <a:r>
              <a:rPr dirty="0" sz="4400" b="1">
                <a:latin typeface="Garamond"/>
                <a:cs typeface="Garamond"/>
              </a:rPr>
              <a:t>Ma</a:t>
            </a:r>
            <a:r>
              <a:rPr dirty="0" sz="4400" spc="-5" b="1">
                <a:latin typeface="Garamond"/>
                <a:cs typeface="Garamond"/>
              </a:rPr>
              <a:t>n</a:t>
            </a:r>
            <a:r>
              <a:rPr dirty="0" sz="4400" spc="80" b="1">
                <a:latin typeface="Garamond"/>
                <a:cs typeface="Garamond"/>
              </a:rPr>
              <a:t>a</a:t>
            </a:r>
            <a:r>
              <a:rPr dirty="0" sz="4400" b="1">
                <a:latin typeface="Garamond"/>
                <a:cs typeface="Garamond"/>
              </a:rPr>
              <a:t>geme</a:t>
            </a:r>
            <a:r>
              <a:rPr dirty="0" sz="4400" spc="-5" b="1">
                <a:latin typeface="Garamond"/>
                <a:cs typeface="Garamond"/>
              </a:rPr>
              <a:t>n</a:t>
            </a:r>
            <a:r>
              <a:rPr dirty="0" sz="4400" b="1">
                <a:latin typeface="Garamond"/>
                <a:cs typeface="Garamond"/>
              </a:rPr>
              <a:t>t	</a:t>
            </a:r>
            <a:r>
              <a:rPr dirty="0" sz="4400" spc="-5" b="1">
                <a:latin typeface="Garamond"/>
                <a:cs typeface="Garamond"/>
              </a:rPr>
              <a:t>o</a:t>
            </a:r>
            <a:r>
              <a:rPr dirty="0" sz="4400" b="1">
                <a:latin typeface="Garamond"/>
                <a:cs typeface="Garamond"/>
              </a:rPr>
              <a:t>f	</a:t>
            </a:r>
            <a:r>
              <a:rPr dirty="0" sz="4400" spc="-250" b="1">
                <a:latin typeface="Garamond"/>
                <a:cs typeface="Garamond"/>
              </a:rPr>
              <a:t>T</a:t>
            </a:r>
            <a:r>
              <a:rPr dirty="0" sz="4400" spc="40" b="1">
                <a:latin typeface="Garamond"/>
                <a:cs typeface="Garamond"/>
              </a:rPr>
              <a:t>r</a:t>
            </a:r>
            <a:r>
              <a:rPr dirty="0" sz="4400" b="1">
                <a:latin typeface="Garamond"/>
                <a:cs typeface="Garamond"/>
              </a:rPr>
              <a:t>eatme</a:t>
            </a:r>
            <a:r>
              <a:rPr dirty="0" sz="4400" spc="-5" b="1">
                <a:latin typeface="Garamond"/>
                <a:cs typeface="Garamond"/>
              </a:rPr>
              <a:t>n</a:t>
            </a:r>
            <a:r>
              <a:rPr dirty="0" sz="4400" b="1">
                <a:latin typeface="Garamond"/>
                <a:cs typeface="Garamond"/>
              </a:rPr>
              <a:t>t	</a:t>
            </a:r>
            <a:r>
              <a:rPr dirty="0" sz="4400" spc="-170" b="1">
                <a:latin typeface="Garamond"/>
                <a:cs typeface="Garamond"/>
              </a:rPr>
              <a:t>F</a:t>
            </a:r>
            <a:r>
              <a:rPr dirty="0" sz="4400" b="1">
                <a:latin typeface="Garamond"/>
                <a:cs typeface="Garamond"/>
              </a:rPr>
              <a:t>ai</a:t>
            </a:r>
            <a:r>
              <a:rPr dirty="0" sz="4400" spc="5" b="1">
                <a:latin typeface="Garamond"/>
                <a:cs typeface="Garamond"/>
              </a:rPr>
              <a:t>l</a:t>
            </a:r>
            <a:r>
              <a:rPr dirty="0" sz="4400" spc="-5" b="1">
                <a:latin typeface="Garamond"/>
                <a:cs typeface="Garamond"/>
              </a:rPr>
              <a:t>u</a:t>
            </a:r>
            <a:r>
              <a:rPr dirty="0" sz="4400" spc="40" b="1">
                <a:latin typeface="Garamond"/>
                <a:cs typeface="Garamond"/>
              </a:rPr>
              <a:t>r</a:t>
            </a:r>
            <a:r>
              <a:rPr dirty="0" sz="4400" b="1">
                <a:latin typeface="Garamond"/>
                <a:cs typeface="Garamond"/>
              </a:rPr>
              <a:t>e</a:t>
            </a:r>
            <a:endParaRPr sz="44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6187" y="446532"/>
            <a:ext cx="513143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70"/>
              <a:t>ARV </a:t>
            </a:r>
            <a:r>
              <a:rPr dirty="0" sz="4400" spc="-5"/>
              <a:t>Characteristics</a:t>
            </a:r>
            <a:r>
              <a:rPr dirty="0" sz="4400" spc="40"/>
              <a:t> </a:t>
            </a:r>
            <a:r>
              <a:rPr dirty="0" sz="4400"/>
              <a:t>(4)</a:t>
            </a:r>
            <a:endParaRPr sz="4400"/>
          </a:p>
        </p:txBody>
      </p:sp>
      <p:grpSp>
        <p:nvGrpSpPr>
          <p:cNvPr id="3" name="object 3"/>
          <p:cNvGrpSpPr/>
          <p:nvPr/>
        </p:nvGrpSpPr>
        <p:grpSpPr>
          <a:xfrm>
            <a:off x="1313151" y="1711823"/>
            <a:ext cx="6282055" cy="4871085"/>
            <a:chOff x="1313151" y="1711823"/>
            <a:chExt cx="6282055" cy="4871085"/>
          </a:xfrm>
        </p:grpSpPr>
        <p:sp>
          <p:nvSpPr>
            <p:cNvPr id="4" name="object 4"/>
            <p:cNvSpPr/>
            <p:nvPr/>
          </p:nvSpPr>
          <p:spPr>
            <a:xfrm>
              <a:off x="1313151" y="1711823"/>
              <a:ext cx="6281552" cy="487073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342289" y="2514600"/>
              <a:ext cx="762000" cy="304800"/>
            </a:xfrm>
            <a:custGeom>
              <a:avLst/>
              <a:gdLst/>
              <a:ahLst/>
              <a:cxnLst/>
              <a:rect l="l" t="t" r="r" b="b"/>
              <a:pathLst>
                <a:path w="762000" h="304800">
                  <a:moveTo>
                    <a:pt x="0" y="0"/>
                  </a:moveTo>
                  <a:lnTo>
                    <a:pt x="762000" y="0"/>
                  </a:lnTo>
                  <a:lnTo>
                    <a:pt x="762000" y="304800"/>
                  </a:lnTo>
                  <a:lnTo>
                    <a:pt x="0" y="304800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657600" y="4267200"/>
              <a:ext cx="762000" cy="304800"/>
            </a:xfrm>
            <a:custGeom>
              <a:avLst/>
              <a:gdLst/>
              <a:ahLst/>
              <a:cxnLst/>
              <a:rect l="l" t="t" r="r" b="b"/>
              <a:pathLst>
                <a:path w="762000" h="304800">
                  <a:moveTo>
                    <a:pt x="0" y="0"/>
                  </a:moveTo>
                  <a:lnTo>
                    <a:pt x="762000" y="0"/>
                  </a:lnTo>
                  <a:lnTo>
                    <a:pt x="762000" y="304800"/>
                  </a:lnTo>
                  <a:lnTo>
                    <a:pt x="0" y="304800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3697014" y="4800600"/>
              <a:ext cx="762000" cy="533400"/>
            </a:xfrm>
            <a:custGeom>
              <a:avLst/>
              <a:gdLst/>
              <a:ahLst/>
              <a:cxnLst/>
              <a:rect l="l" t="t" r="r" b="b"/>
              <a:pathLst>
                <a:path w="762000" h="533400">
                  <a:moveTo>
                    <a:pt x="0" y="0"/>
                  </a:moveTo>
                  <a:lnTo>
                    <a:pt x="762000" y="0"/>
                  </a:lnTo>
                  <a:lnTo>
                    <a:pt x="7620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895600" y="3657600"/>
              <a:ext cx="762000" cy="762000"/>
            </a:xfrm>
            <a:custGeom>
              <a:avLst/>
              <a:gdLst/>
              <a:ahLst/>
              <a:cxnLst/>
              <a:rect l="l" t="t" r="r" b="b"/>
              <a:pathLst>
                <a:path w="762000" h="762000">
                  <a:moveTo>
                    <a:pt x="0" y="0"/>
                  </a:moveTo>
                  <a:lnTo>
                    <a:pt x="762000" y="0"/>
                  </a:lnTo>
                  <a:lnTo>
                    <a:pt x="762000" y="762000"/>
                  </a:lnTo>
                  <a:lnTo>
                    <a:pt x="0" y="762000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78739" y="6648704"/>
            <a:ext cx="135064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Tang and Shafer, Drugs</a:t>
            </a:r>
            <a:r>
              <a:rPr dirty="0" sz="900" spc="-5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2012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79680" y="2020315"/>
            <a:ext cx="7245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FF0000"/>
                </a:solidFill>
                <a:latin typeface="Arial"/>
                <a:cs typeface="Arial"/>
              </a:rPr>
              <a:t>K103N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980944" y="2243327"/>
            <a:ext cx="460375" cy="365760"/>
            <a:chOff x="2980944" y="2243327"/>
            <a:chExt cx="460375" cy="365760"/>
          </a:xfrm>
        </p:grpSpPr>
        <p:sp>
          <p:nvSpPr>
            <p:cNvPr id="12" name="object 12"/>
            <p:cNvSpPr/>
            <p:nvPr/>
          </p:nvSpPr>
          <p:spPr>
            <a:xfrm>
              <a:off x="2980944" y="2243327"/>
              <a:ext cx="460247" cy="3657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023548" y="2264296"/>
              <a:ext cx="262255" cy="170815"/>
            </a:xfrm>
            <a:custGeom>
              <a:avLst/>
              <a:gdLst/>
              <a:ahLst/>
              <a:cxnLst/>
              <a:rect l="l" t="t" r="r" b="b"/>
              <a:pathLst>
                <a:path w="262254" h="170814">
                  <a:moveTo>
                    <a:pt x="145789" y="141329"/>
                  </a:moveTo>
                  <a:lnTo>
                    <a:pt x="139932" y="146839"/>
                  </a:lnTo>
                  <a:lnTo>
                    <a:pt x="139504" y="160860"/>
                  </a:lnTo>
                  <a:lnTo>
                    <a:pt x="145013" y="166717"/>
                  </a:lnTo>
                  <a:lnTo>
                    <a:pt x="261961" y="170287"/>
                  </a:lnTo>
                  <a:lnTo>
                    <a:pt x="260600" y="167699"/>
                  </a:lnTo>
                  <a:lnTo>
                    <a:pt x="233857" y="167699"/>
                  </a:lnTo>
                  <a:lnTo>
                    <a:pt x="194020" y="142801"/>
                  </a:lnTo>
                  <a:lnTo>
                    <a:pt x="145789" y="141329"/>
                  </a:lnTo>
                  <a:close/>
                </a:path>
                <a:path w="262254" h="170814">
                  <a:moveTo>
                    <a:pt x="194020" y="142801"/>
                  </a:moveTo>
                  <a:lnTo>
                    <a:pt x="233857" y="167699"/>
                  </a:lnTo>
                  <a:lnTo>
                    <a:pt x="236894" y="162840"/>
                  </a:lnTo>
                  <a:lnTo>
                    <a:pt x="229348" y="162840"/>
                  </a:lnTo>
                  <a:lnTo>
                    <a:pt x="219214" y="143570"/>
                  </a:lnTo>
                  <a:lnTo>
                    <a:pt x="194020" y="142801"/>
                  </a:lnTo>
                  <a:close/>
                </a:path>
                <a:path w="262254" h="170814">
                  <a:moveTo>
                    <a:pt x="199825" y="64345"/>
                  </a:moveTo>
                  <a:lnTo>
                    <a:pt x="187410" y="70874"/>
                  </a:lnTo>
                  <a:lnTo>
                    <a:pt x="185023" y="78553"/>
                  </a:lnTo>
                  <a:lnTo>
                    <a:pt x="207483" y="121262"/>
                  </a:lnTo>
                  <a:lnTo>
                    <a:pt x="247319" y="146160"/>
                  </a:lnTo>
                  <a:lnTo>
                    <a:pt x="233857" y="167699"/>
                  </a:lnTo>
                  <a:lnTo>
                    <a:pt x="260600" y="167699"/>
                  </a:lnTo>
                  <a:lnTo>
                    <a:pt x="207505" y="66730"/>
                  </a:lnTo>
                  <a:lnTo>
                    <a:pt x="199825" y="64345"/>
                  </a:lnTo>
                  <a:close/>
                </a:path>
                <a:path w="262254" h="170814">
                  <a:moveTo>
                    <a:pt x="219214" y="143570"/>
                  </a:moveTo>
                  <a:lnTo>
                    <a:pt x="229348" y="162840"/>
                  </a:lnTo>
                  <a:lnTo>
                    <a:pt x="240976" y="144235"/>
                  </a:lnTo>
                  <a:lnTo>
                    <a:pt x="219214" y="143570"/>
                  </a:lnTo>
                  <a:close/>
                </a:path>
                <a:path w="262254" h="170814">
                  <a:moveTo>
                    <a:pt x="207483" y="121262"/>
                  </a:moveTo>
                  <a:lnTo>
                    <a:pt x="219214" y="143570"/>
                  </a:lnTo>
                  <a:lnTo>
                    <a:pt x="240976" y="144235"/>
                  </a:lnTo>
                  <a:lnTo>
                    <a:pt x="229348" y="162840"/>
                  </a:lnTo>
                  <a:lnTo>
                    <a:pt x="236894" y="162840"/>
                  </a:lnTo>
                  <a:lnTo>
                    <a:pt x="247319" y="146160"/>
                  </a:lnTo>
                  <a:lnTo>
                    <a:pt x="207483" y="121262"/>
                  </a:lnTo>
                  <a:close/>
                </a:path>
                <a:path w="262254" h="170814">
                  <a:moveTo>
                    <a:pt x="13462" y="0"/>
                  </a:moveTo>
                  <a:lnTo>
                    <a:pt x="0" y="21539"/>
                  </a:lnTo>
                  <a:lnTo>
                    <a:pt x="194020" y="142801"/>
                  </a:lnTo>
                  <a:lnTo>
                    <a:pt x="219214" y="143570"/>
                  </a:lnTo>
                  <a:lnTo>
                    <a:pt x="207483" y="121262"/>
                  </a:lnTo>
                  <a:lnTo>
                    <a:pt x="1346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2361838" y="3017011"/>
            <a:ext cx="7245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FF0000"/>
                </a:solidFill>
                <a:latin typeface="Arial"/>
                <a:cs typeface="Arial"/>
              </a:rPr>
              <a:t>Y181C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2892551" y="3276600"/>
            <a:ext cx="539750" cy="481965"/>
            <a:chOff x="2892551" y="3276600"/>
            <a:chExt cx="539750" cy="481965"/>
          </a:xfrm>
        </p:grpSpPr>
        <p:sp>
          <p:nvSpPr>
            <p:cNvPr id="16" name="object 16"/>
            <p:cNvSpPr/>
            <p:nvPr/>
          </p:nvSpPr>
          <p:spPr>
            <a:xfrm>
              <a:off x="2892551" y="3276600"/>
              <a:ext cx="539496" cy="48158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2934272" y="3299553"/>
              <a:ext cx="343535" cy="283845"/>
            </a:xfrm>
            <a:custGeom>
              <a:avLst/>
              <a:gdLst/>
              <a:ahLst/>
              <a:cxnLst/>
              <a:rect l="l" t="t" r="r" b="b"/>
              <a:pathLst>
                <a:path w="343535" h="283845">
                  <a:moveTo>
                    <a:pt x="231439" y="240369"/>
                  </a:moveTo>
                  <a:lnTo>
                    <a:pt x="224932" y="245092"/>
                  </a:lnTo>
                  <a:lnTo>
                    <a:pt x="222732" y="258946"/>
                  </a:lnTo>
                  <a:lnTo>
                    <a:pt x="227455" y="265454"/>
                  </a:lnTo>
                  <a:lnTo>
                    <a:pt x="343010" y="283805"/>
                  </a:lnTo>
                  <a:lnTo>
                    <a:pt x="340723" y="277677"/>
                  </a:lnTo>
                  <a:lnTo>
                    <a:pt x="315460" y="277677"/>
                  </a:lnTo>
                  <a:lnTo>
                    <a:pt x="279098" y="247937"/>
                  </a:lnTo>
                  <a:lnTo>
                    <a:pt x="231439" y="240369"/>
                  </a:lnTo>
                  <a:close/>
                </a:path>
                <a:path w="343535" h="283845">
                  <a:moveTo>
                    <a:pt x="279098" y="247937"/>
                  </a:moveTo>
                  <a:lnTo>
                    <a:pt x="315460" y="277677"/>
                  </a:lnTo>
                  <a:lnTo>
                    <a:pt x="319868" y="272288"/>
                  </a:lnTo>
                  <a:lnTo>
                    <a:pt x="311602" y="272288"/>
                  </a:lnTo>
                  <a:lnTo>
                    <a:pt x="303990" y="251889"/>
                  </a:lnTo>
                  <a:lnTo>
                    <a:pt x="279098" y="247937"/>
                  </a:lnTo>
                  <a:close/>
                </a:path>
                <a:path w="343535" h="283845">
                  <a:moveTo>
                    <a:pt x="294789" y="170846"/>
                  </a:moveTo>
                  <a:lnTo>
                    <a:pt x="281647" y="175751"/>
                  </a:lnTo>
                  <a:lnTo>
                    <a:pt x="278307" y="183066"/>
                  </a:lnTo>
                  <a:lnTo>
                    <a:pt x="295178" y="228275"/>
                  </a:lnTo>
                  <a:lnTo>
                    <a:pt x="331541" y="258017"/>
                  </a:lnTo>
                  <a:lnTo>
                    <a:pt x="315460" y="277677"/>
                  </a:lnTo>
                  <a:lnTo>
                    <a:pt x="340723" y="277677"/>
                  </a:lnTo>
                  <a:lnTo>
                    <a:pt x="302105" y="174186"/>
                  </a:lnTo>
                  <a:lnTo>
                    <a:pt x="294789" y="170846"/>
                  </a:lnTo>
                  <a:close/>
                </a:path>
                <a:path w="343535" h="283845">
                  <a:moveTo>
                    <a:pt x="303990" y="251889"/>
                  </a:moveTo>
                  <a:lnTo>
                    <a:pt x="311602" y="272288"/>
                  </a:lnTo>
                  <a:lnTo>
                    <a:pt x="325492" y="255304"/>
                  </a:lnTo>
                  <a:lnTo>
                    <a:pt x="303990" y="251889"/>
                  </a:lnTo>
                  <a:close/>
                </a:path>
                <a:path w="343535" h="283845">
                  <a:moveTo>
                    <a:pt x="295178" y="228275"/>
                  </a:moveTo>
                  <a:lnTo>
                    <a:pt x="303990" y="251889"/>
                  </a:lnTo>
                  <a:lnTo>
                    <a:pt x="325492" y="255304"/>
                  </a:lnTo>
                  <a:lnTo>
                    <a:pt x="311602" y="272288"/>
                  </a:lnTo>
                  <a:lnTo>
                    <a:pt x="319868" y="272288"/>
                  </a:lnTo>
                  <a:lnTo>
                    <a:pt x="331541" y="258017"/>
                  </a:lnTo>
                  <a:lnTo>
                    <a:pt x="295178" y="228275"/>
                  </a:lnTo>
                  <a:close/>
                </a:path>
                <a:path w="343535" h="283845">
                  <a:moveTo>
                    <a:pt x="16080" y="0"/>
                  </a:moveTo>
                  <a:lnTo>
                    <a:pt x="0" y="19662"/>
                  </a:lnTo>
                  <a:lnTo>
                    <a:pt x="279098" y="247937"/>
                  </a:lnTo>
                  <a:lnTo>
                    <a:pt x="303990" y="251889"/>
                  </a:lnTo>
                  <a:lnTo>
                    <a:pt x="295178" y="228275"/>
                  </a:lnTo>
                  <a:lnTo>
                    <a:pt x="1608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2479926" y="4982971"/>
            <a:ext cx="7493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dirty="0" sz="1800" spc="-5">
                <a:solidFill>
                  <a:srgbClr val="FF0000"/>
                </a:solidFill>
                <a:latin typeface="Arial"/>
                <a:cs typeface="Arial"/>
              </a:rPr>
              <a:t>184</a:t>
            </a:r>
            <a:r>
              <a:rPr dirty="0" sz="1800">
                <a:solidFill>
                  <a:srgbClr val="FF0000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843783" y="2247900"/>
            <a:ext cx="4128770" cy="3101340"/>
            <a:chOff x="2843783" y="2247900"/>
            <a:chExt cx="4128770" cy="3101340"/>
          </a:xfrm>
        </p:grpSpPr>
        <p:sp>
          <p:nvSpPr>
            <p:cNvPr id="20" name="object 20"/>
            <p:cNvSpPr/>
            <p:nvPr/>
          </p:nvSpPr>
          <p:spPr>
            <a:xfrm>
              <a:off x="2843783" y="4340351"/>
              <a:ext cx="466344" cy="67665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2884460" y="4475149"/>
              <a:ext cx="274955" cy="481965"/>
            </a:xfrm>
            <a:custGeom>
              <a:avLst/>
              <a:gdLst/>
              <a:ahLst/>
              <a:cxnLst/>
              <a:rect l="l" t="t" r="r" b="b"/>
              <a:pathLst>
                <a:path w="274955" h="481964">
                  <a:moveTo>
                    <a:pt x="247447" y="44214"/>
                  </a:moveTo>
                  <a:lnTo>
                    <a:pt x="225851" y="57209"/>
                  </a:lnTo>
                  <a:lnTo>
                    <a:pt x="0" y="469609"/>
                  </a:lnTo>
                  <a:lnTo>
                    <a:pt x="22278" y="481810"/>
                  </a:lnTo>
                  <a:lnTo>
                    <a:pt x="248128" y="69409"/>
                  </a:lnTo>
                  <a:lnTo>
                    <a:pt x="247447" y="44214"/>
                  </a:lnTo>
                  <a:close/>
                </a:path>
                <a:path w="274955" h="481964">
                  <a:moveTo>
                    <a:pt x="272094" y="16007"/>
                  </a:moveTo>
                  <a:lnTo>
                    <a:pt x="248415" y="16007"/>
                  </a:lnTo>
                  <a:lnTo>
                    <a:pt x="270692" y="28207"/>
                  </a:lnTo>
                  <a:lnTo>
                    <a:pt x="248128" y="69409"/>
                  </a:lnTo>
                  <a:lnTo>
                    <a:pt x="249433" y="117646"/>
                  </a:lnTo>
                  <a:lnTo>
                    <a:pt x="255271" y="123177"/>
                  </a:lnTo>
                  <a:lnTo>
                    <a:pt x="269294" y="122797"/>
                  </a:lnTo>
                  <a:lnTo>
                    <a:pt x="274824" y="116960"/>
                  </a:lnTo>
                  <a:lnTo>
                    <a:pt x="272094" y="16007"/>
                  </a:lnTo>
                  <a:close/>
                </a:path>
                <a:path w="274955" h="481964">
                  <a:moveTo>
                    <a:pt x="271661" y="0"/>
                  </a:moveTo>
                  <a:lnTo>
                    <a:pt x="171409" y="60324"/>
                  </a:lnTo>
                  <a:lnTo>
                    <a:pt x="169468" y="68127"/>
                  </a:lnTo>
                  <a:lnTo>
                    <a:pt x="176701" y="80148"/>
                  </a:lnTo>
                  <a:lnTo>
                    <a:pt x="184504" y="82088"/>
                  </a:lnTo>
                  <a:lnTo>
                    <a:pt x="225851" y="57209"/>
                  </a:lnTo>
                  <a:lnTo>
                    <a:pt x="248415" y="16007"/>
                  </a:lnTo>
                  <a:lnTo>
                    <a:pt x="272094" y="16007"/>
                  </a:lnTo>
                  <a:lnTo>
                    <a:pt x="271661" y="0"/>
                  </a:lnTo>
                  <a:close/>
                </a:path>
                <a:path w="274955" h="481964">
                  <a:moveTo>
                    <a:pt x="260181" y="22451"/>
                  </a:moveTo>
                  <a:lnTo>
                    <a:pt x="246858" y="22451"/>
                  </a:lnTo>
                  <a:lnTo>
                    <a:pt x="266101" y="32989"/>
                  </a:lnTo>
                  <a:lnTo>
                    <a:pt x="247447" y="44214"/>
                  </a:lnTo>
                  <a:lnTo>
                    <a:pt x="248128" y="69409"/>
                  </a:lnTo>
                  <a:lnTo>
                    <a:pt x="270692" y="28207"/>
                  </a:lnTo>
                  <a:lnTo>
                    <a:pt x="260181" y="22451"/>
                  </a:lnTo>
                  <a:close/>
                </a:path>
                <a:path w="274955" h="481964">
                  <a:moveTo>
                    <a:pt x="248415" y="16007"/>
                  </a:moveTo>
                  <a:lnTo>
                    <a:pt x="225851" y="57209"/>
                  </a:lnTo>
                  <a:lnTo>
                    <a:pt x="247447" y="44214"/>
                  </a:lnTo>
                  <a:lnTo>
                    <a:pt x="246858" y="22451"/>
                  </a:lnTo>
                  <a:lnTo>
                    <a:pt x="260181" y="22451"/>
                  </a:lnTo>
                  <a:lnTo>
                    <a:pt x="248415" y="16007"/>
                  </a:lnTo>
                  <a:close/>
                </a:path>
                <a:path w="274955" h="481964">
                  <a:moveTo>
                    <a:pt x="246858" y="22451"/>
                  </a:moveTo>
                  <a:lnTo>
                    <a:pt x="247447" y="44214"/>
                  </a:lnTo>
                  <a:lnTo>
                    <a:pt x="266101" y="32989"/>
                  </a:lnTo>
                  <a:lnTo>
                    <a:pt x="246858" y="22451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4422647" y="4285488"/>
              <a:ext cx="630936" cy="30784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4577322" y="4360646"/>
              <a:ext cx="436245" cy="118110"/>
            </a:xfrm>
            <a:custGeom>
              <a:avLst/>
              <a:gdLst/>
              <a:ahLst/>
              <a:cxnLst/>
              <a:rect l="l" t="t" r="r" b="b"/>
              <a:pathLst>
                <a:path w="436245" h="118110">
                  <a:moveTo>
                    <a:pt x="101064" y="0"/>
                  </a:moveTo>
                  <a:lnTo>
                    <a:pt x="0" y="58954"/>
                  </a:lnTo>
                  <a:lnTo>
                    <a:pt x="101065" y="117908"/>
                  </a:lnTo>
                  <a:lnTo>
                    <a:pt x="108841" y="115862"/>
                  </a:lnTo>
                  <a:lnTo>
                    <a:pt x="115909" y="103745"/>
                  </a:lnTo>
                  <a:lnTo>
                    <a:pt x="113863" y="95968"/>
                  </a:lnTo>
                  <a:lnTo>
                    <a:pt x="72181" y="71654"/>
                  </a:lnTo>
                  <a:lnTo>
                    <a:pt x="25205" y="71654"/>
                  </a:lnTo>
                  <a:lnTo>
                    <a:pt x="25205" y="46254"/>
                  </a:lnTo>
                  <a:lnTo>
                    <a:pt x="72181" y="46253"/>
                  </a:lnTo>
                  <a:lnTo>
                    <a:pt x="113863" y="21939"/>
                  </a:lnTo>
                  <a:lnTo>
                    <a:pt x="115909" y="14163"/>
                  </a:lnTo>
                  <a:lnTo>
                    <a:pt x="108841" y="2045"/>
                  </a:lnTo>
                  <a:lnTo>
                    <a:pt x="101064" y="0"/>
                  </a:lnTo>
                  <a:close/>
                </a:path>
                <a:path w="436245" h="118110">
                  <a:moveTo>
                    <a:pt x="72179" y="46254"/>
                  </a:moveTo>
                  <a:lnTo>
                    <a:pt x="25205" y="46254"/>
                  </a:lnTo>
                  <a:lnTo>
                    <a:pt x="25205" y="71654"/>
                  </a:lnTo>
                  <a:lnTo>
                    <a:pt x="72181" y="71654"/>
                  </a:lnTo>
                  <a:lnTo>
                    <a:pt x="69214" y="69923"/>
                  </a:lnTo>
                  <a:lnTo>
                    <a:pt x="31603" y="69923"/>
                  </a:lnTo>
                  <a:lnTo>
                    <a:pt x="31603" y="47984"/>
                  </a:lnTo>
                  <a:lnTo>
                    <a:pt x="69214" y="47984"/>
                  </a:lnTo>
                  <a:lnTo>
                    <a:pt x="72179" y="46254"/>
                  </a:lnTo>
                  <a:close/>
                </a:path>
                <a:path w="436245" h="118110">
                  <a:moveTo>
                    <a:pt x="72181" y="71654"/>
                  </a:moveTo>
                  <a:lnTo>
                    <a:pt x="25205" y="71654"/>
                  </a:lnTo>
                  <a:lnTo>
                    <a:pt x="72181" y="71654"/>
                  </a:lnTo>
                  <a:close/>
                </a:path>
                <a:path w="436245" h="118110">
                  <a:moveTo>
                    <a:pt x="435989" y="46253"/>
                  </a:moveTo>
                  <a:lnTo>
                    <a:pt x="72179" y="46254"/>
                  </a:lnTo>
                  <a:lnTo>
                    <a:pt x="50409" y="58954"/>
                  </a:lnTo>
                  <a:lnTo>
                    <a:pt x="72181" y="71654"/>
                  </a:lnTo>
                  <a:lnTo>
                    <a:pt x="435989" y="71653"/>
                  </a:lnTo>
                  <a:lnTo>
                    <a:pt x="435989" y="46253"/>
                  </a:lnTo>
                  <a:close/>
                </a:path>
                <a:path w="436245" h="118110">
                  <a:moveTo>
                    <a:pt x="31603" y="47984"/>
                  </a:moveTo>
                  <a:lnTo>
                    <a:pt x="31603" y="69923"/>
                  </a:lnTo>
                  <a:lnTo>
                    <a:pt x="50409" y="58954"/>
                  </a:lnTo>
                  <a:lnTo>
                    <a:pt x="31603" y="47984"/>
                  </a:lnTo>
                  <a:close/>
                </a:path>
                <a:path w="436245" h="118110">
                  <a:moveTo>
                    <a:pt x="50409" y="58954"/>
                  </a:moveTo>
                  <a:lnTo>
                    <a:pt x="31603" y="69923"/>
                  </a:lnTo>
                  <a:lnTo>
                    <a:pt x="69214" y="69923"/>
                  </a:lnTo>
                  <a:lnTo>
                    <a:pt x="50409" y="58954"/>
                  </a:lnTo>
                  <a:close/>
                </a:path>
                <a:path w="436245" h="118110">
                  <a:moveTo>
                    <a:pt x="69214" y="47984"/>
                  </a:moveTo>
                  <a:lnTo>
                    <a:pt x="31603" y="47984"/>
                  </a:lnTo>
                  <a:lnTo>
                    <a:pt x="50409" y="58954"/>
                  </a:lnTo>
                  <a:lnTo>
                    <a:pt x="69214" y="4798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4395216" y="5038344"/>
              <a:ext cx="847343" cy="31089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4551047" y="5114902"/>
              <a:ext cx="648970" cy="118110"/>
            </a:xfrm>
            <a:custGeom>
              <a:avLst/>
              <a:gdLst/>
              <a:ahLst/>
              <a:cxnLst/>
              <a:rect l="l" t="t" r="r" b="b"/>
              <a:pathLst>
                <a:path w="648970" h="118110">
                  <a:moveTo>
                    <a:pt x="101064" y="0"/>
                  </a:moveTo>
                  <a:lnTo>
                    <a:pt x="0" y="58954"/>
                  </a:lnTo>
                  <a:lnTo>
                    <a:pt x="101064" y="117909"/>
                  </a:lnTo>
                  <a:lnTo>
                    <a:pt x="108840" y="115862"/>
                  </a:lnTo>
                  <a:lnTo>
                    <a:pt x="115909" y="103745"/>
                  </a:lnTo>
                  <a:lnTo>
                    <a:pt x="113861" y="95968"/>
                  </a:lnTo>
                  <a:lnTo>
                    <a:pt x="72181" y="71654"/>
                  </a:lnTo>
                  <a:lnTo>
                    <a:pt x="25204" y="71654"/>
                  </a:lnTo>
                  <a:lnTo>
                    <a:pt x="25204" y="46254"/>
                  </a:lnTo>
                  <a:lnTo>
                    <a:pt x="72183" y="46253"/>
                  </a:lnTo>
                  <a:lnTo>
                    <a:pt x="113861" y="21940"/>
                  </a:lnTo>
                  <a:lnTo>
                    <a:pt x="115907" y="14164"/>
                  </a:lnTo>
                  <a:lnTo>
                    <a:pt x="108840" y="2047"/>
                  </a:lnTo>
                  <a:lnTo>
                    <a:pt x="101064" y="0"/>
                  </a:lnTo>
                  <a:close/>
                </a:path>
                <a:path w="648970" h="118110">
                  <a:moveTo>
                    <a:pt x="72181" y="46254"/>
                  </a:moveTo>
                  <a:lnTo>
                    <a:pt x="25204" y="46254"/>
                  </a:lnTo>
                  <a:lnTo>
                    <a:pt x="25204" y="71654"/>
                  </a:lnTo>
                  <a:lnTo>
                    <a:pt x="72180" y="71654"/>
                  </a:lnTo>
                  <a:lnTo>
                    <a:pt x="69215" y="69924"/>
                  </a:lnTo>
                  <a:lnTo>
                    <a:pt x="31603" y="69924"/>
                  </a:lnTo>
                  <a:lnTo>
                    <a:pt x="31603" y="47984"/>
                  </a:lnTo>
                  <a:lnTo>
                    <a:pt x="69215" y="47984"/>
                  </a:lnTo>
                  <a:lnTo>
                    <a:pt x="72181" y="46254"/>
                  </a:lnTo>
                  <a:close/>
                </a:path>
                <a:path w="648970" h="118110">
                  <a:moveTo>
                    <a:pt x="72180" y="71654"/>
                  </a:moveTo>
                  <a:lnTo>
                    <a:pt x="25204" y="71654"/>
                  </a:lnTo>
                  <a:lnTo>
                    <a:pt x="72181" y="71654"/>
                  </a:lnTo>
                  <a:close/>
                </a:path>
                <a:path w="648970" h="118110">
                  <a:moveTo>
                    <a:pt x="648638" y="46253"/>
                  </a:moveTo>
                  <a:lnTo>
                    <a:pt x="72181" y="46254"/>
                  </a:lnTo>
                  <a:lnTo>
                    <a:pt x="50409" y="58954"/>
                  </a:lnTo>
                  <a:lnTo>
                    <a:pt x="72180" y="71654"/>
                  </a:lnTo>
                  <a:lnTo>
                    <a:pt x="648638" y="71653"/>
                  </a:lnTo>
                  <a:lnTo>
                    <a:pt x="648638" y="46253"/>
                  </a:lnTo>
                  <a:close/>
                </a:path>
                <a:path w="648970" h="118110">
                  <a:moveTo>
                    <a:pt x="31603" y="47984"/>
                  </a:moveTo>
                  <a:lnTo>
                    <a:pt x="31603" y="69924"/>
                  </a:lnTo>
                  <a:lnTo>
                    <a:pt x="50409" y="58954"/>
                  </a:lnTo>
                  <a:lnTo>
                    <a:pt x="31603" y="47984"/>
                  </a:lnTo>
                  <a:close/>
                </a:path>
                <a:path w="648970" h="118110">
                  <a:moveTo>
                    <a:pt x="50409" y="58954"/>
                  </a:moveTo>
                  <a:lnTo>
                    <a:pt x="31603" y="69924"/>
                  </a:lnTo>
                  <a:lnTo>
                    <a:pt x="69215" y="69924"/>
                  </a:lnTo>
                  <a:lnTo>
                    <a:pt x="50409" y="58954"/>
                  </a:lnTo>
                  <a:close/>
                </a:path>
                <a:path w="648970" h="118110">
                  <a:moveTo>
                    <a:pt x="69215" y="47984"/>
                  </a:moveTo>
                  <a:lnTo>
                    <a:pt x="31603" y="47984"/>
                  </a:lnTo>
                  <a:lnTo>
                    <a:pt x="50409" y="58954"/>
                  </a:lnTo>
                  <a:lnTo>
                    <a:pt x="69215" y="4798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6172199" y="2286000"/>
              <a:ext cx="762000" cy="533400"/>
            </a:xfrm>
            <a:custGeom>
              <a:avLst/>
              <a:gdLst/>
              <a:ahLst/>
              <a:cxnLst/>
              <a:rect l="l" t="t" r="r" b="b"/>
              <a:pathLst>
                <a:path w="762000" h="533400">
                  <a:moveTo>
                    <a:pt x="0" y="0"/>
                  </a:moveTo>
                  <a:lnTo>
                    <a:pt x="762000" y="0"/>
                  </a:lnTo>
                  <a:lnTo>
                    <a:pt x="7620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ln w="762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/>
          <p:cNvSpPr txBox="1"/>
          <p:nvPr/>
        </p:nvSpPr>
        <p:spPr>
          <a:xfrm>
            <a:off x="5092052" y="4266692"/>
            <a:ext cx="5975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FF0000"/>
                </a:solidFill>
                <a:latin typeface="Arial"/>
                <a:cs typeface="Arial"/>
              </a:rPr>
              <a:t>K65R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290154" y="4867147"/>
            <a:ext cx="2083435" cy="56832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080">
              <a:lnSpc>
                <a:spcPts val="2110"/>
              </a:lnSpc>
              <a:spcBef>
                <a:spcPts val="210"/>
              </a:spcBef>
            </a:pPr>
            <a:r>
              <a:rPr dirty="0" sz="1800" spc="-5">
                <a:solidFill>
                  <a:srgbClr val="FF0000"/>
                </a:solidFill>
                <a:latin typeface="Arial"/>
                <a:cs typeface="Arial"/>
              </a:rPr>
              <a:t>Thymidine</a:t>
            </a:r>
            <a:r>
              <a:rPr dirty="0" sz="1800" spc="-6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0000"/>
                </a:solidFill>
                <a:latin typeface="Arial"/>
                <a:cs typeface="Arial"/>
              </a:rPr>
              <a:t>analogue  mutations</a:t>
            </a:r>
            <a:r>
              <a:rPr dirty="0" sz="1800" spc="-2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25">
                <a:solidFill>
                  <a:srgbClr val="FF0000"/>
                </a:solidFill>
                <a:latin typeface="Arial"/>
                <a:cs typeface="Arial"/>
              </a:rPr>
              <a:t>(TAMs)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431" y="491235"/>
            <a:ext cx="859726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81885" algn="l"/>
              </a:tabLst>
            </a:pPr>
            <a:r>
              <a:rPr dirty="0" spc="15"/>
              <a:t>The</a:t>
            </a:r>
            <a:r>
              <a:rPr dirty="0"/>
              <a:t> </a:t>
            </a:r>
            <a:r>
              <a:rPr dirty="0" spc="-5"/>
              <a:t>risk</a:t>
            </a:r>
            <a:r>
              <a:rPr dirty="0" spc="5"/>
              <a:t> </a:t>
            </a:r>
            <a:r>
              <a:rPr dirty="0" spc="-5"/>
              <a:t>of	</a:t>
            </a:r>
            <a:r>
              <a:rPr dirty="0" spc="-10"/>
              <a:t>continuing </a:t>
            </a:r>
            <a:r>
              <a:rPr dirty="0"/>
              <a:t>a </a:t>
            </a:r>
            <a:r>
              <a:rPr dirty="0" spc="-5"/>
              <a:t>failing</a:t>
            </a:r>
            <a:r>
              <a:rPr dirty="0" spc="-60"/>
              <a:t> </a:t>
            </a:r>
            <a:r>
              <a:rPr dirty="0" spc="-5"/>
              <a:t>regimen…..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6003"/>
            <a:ext cx="8026400" cy="412242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355600" marR="556895" indent="-342900">
              <a:lnSpc>
                <a:spcPct val="9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Early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in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virologic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failure,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the </a:t>
            </a:r>
            <a:r>
              <a:rPr dirty="0" sz="3200" spc="15">
                <a:solidFill>
                  <a:srgbClr val="1F497D"/>
                </a:solidFill>
                <a:latin typeface="Garamond"/>
                <a:cs typeface="Garamond"/>
              </a:rPr>
              <a:t>virus </a:t>
            </a: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may </a:t>
            </a:r>
            <a:r>
              <a:rPr dirty="0" sz="3200" spc="-30">
                <a:solidFill>
                  <a:srgbClr val="1F497D"/>
                </a:solidFill>
                <a:latin typeface="Garamond"/>
                <a:cs typeface="Garamond"/>
              </a:rPr>
              <a:t>have 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acquired resistance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to only one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medication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in  the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 regimen</a:t>
            </a:r>
            <a:endParaRPr sz="3200">
              <a:latin typeface="Garamond"/>
              <a:cs typeface="Garamond"/>
            </a:endParaRPr>
          </a:p>
          <a:p>
            <a:pPr marL="355600" marR="5080" indent="-342900">
              <a:lnSpc>
                <a:spcPct val="901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10">
                <a:solidFill>
                  <a:srgbClr val="1F497D"/>
                </a:solidFill>
                <a:latin typeface="Garamond"/>
                <a:cs typeface="Garamond"/>
              </a:rPr>
              <a:t>The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longer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that a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patient remains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on a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regimen  that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is not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fully suppressing viral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replication, the  </a:t>
            </a:r>
            <a:r>
              <a:rPr dirty="0" sz="3200" spc="10">
                <a:solidFill>
                  <a:srgbClr val="1F497D"/>
                </a:solidFill>
                <a:latin typeface="Garamond"/>
                <a:cs typeface="Garamond"/>
              </a:rPr>
              <a:t>greater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the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risk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that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additional resistance 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mutations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will be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acquired and that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the </a:t>
            </a:r>
            <a:r>
              <a:rPr dirty="0" sz="3200" spc="15">
                <a:solidFill>
                  <a:srgbClr val="1F497D"/>
                </a:solidFill>
                <a:latin typeface="Garamond"/>
                <a:cs typeface="Garamond"/>
              </a:rPr>
              <a:t>virus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will 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become resistant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to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additional </a:t>
            </a:r>
            <a:r>
              <a:rPr dirty="0" sz="3200" spc="15">
                <a:solidFill>
                  <a:srgbClr val="1F497D"/>
                </a:solidFill>
                <a:latin typeface="Garamond"/>
                <a:cs typeface="Garamond"/>
              </a:rPr>
              <a:t>drugs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in the </a:t>
            </a: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ART 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regimen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8316" y="186435"/>
            <a:ext cx="7627620" cy="1244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918210" marR="5080" indent="-906144">
              <a:lnSpc>
                <a:spcPct val="100000"/>
              </a:lnSpc>
              <a:spcBef>
                <a:spcPts val="100"/>
              </a:spcBef>
              <a:tabLst>
                <a:tab pos="2864485" algn="l"/>
                <a:tab pos="3711575" algn="l"/>
              </a:tabLst>
            </a:pPr>
            <a:r>
              <a:rPr dirty="0" spc="-15"/>
              <a:t>Prevalence</a:t>
            </a:r>
            <a:r>
              <a:rPr dirty="0" spc="10"/>
              <a:t> </a:t>
            </a:r>
            <a:r>
              <a:rPr dirty="0" spc="-5"/>
              <a:t>of	</a:t>
            </a:r>
            <a:r>
              <a:rPr dirty="0" spc="-15"/>
              <a:t>Resistance </a:t>
            </a:r>
            <a:r>
              <a:rPr dirty="0" spc="-5"/>
              <a:t>Mutations </a:t>
            </a:r>
            <a:r>
              <a:rPr dirty="0" spc="-30"/>
              <a:t>by  </a:t>
            </a:r>
            <a:r>
              <a:rPr dirty="0" spc="-10"/>
              <a:t>Frequency</a:t>
            </a:r>
            <a:r>
              <a:rPr dirty="0"/>
              <a:t> </a:t>
            </a:r>
            <a:r>
              <a:rPr dirty="0" spc="-5"/>
              <a:t>of	</a:t>
            </a:r>
            <a:r>
              <a:rPr dirty="0"/>
              <a:t>VL</a:t>
            </a:r>
            <a:r>
              <a:rPr dirty="0" spc="-15"/>
              <a:t> </a:t>
            </a:r>
            <a:r>
              <a:rPr dirty="0" spc="-5"/>
              <a:t>Monitoring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42912" y="1447800"/>
            <a:ext cx="8244205" cy="5060950"/>
            <a:chOff x="442912" y="1447800"/>
            <a:chExt cx="8244205" cy="5060950"/>
          </a:xfrm>
        </p:grpSpPr>
        <p:sp>
          <p:nvSpPr>
            <p:cNvPr id="4" name="object 4"/>
            <p:cNvSpPr/>
            <p:nvPr/>
          </p:nvSpPr>
          <p:spPr>
            <a:xfrm>
              <a:off x="471829" y="1447800"/>
              <a:ext cx="8214970" cy="506073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71829" y="2667000"/>
              <a:ext cx="8138795" cy="914400"/>
            </a:xfrm>
            <a:custGeom>
              <a:avLst/>
              <a:gdLst/>
              <a:ahLst/>
              <a:cxnLst/>
              <a:rect l="l" t="t" r="r" b="b"/>
              <a:pathLst>
                <a:path w="8138795" h="914400">
                  <a:moveTo>
                    <a:pt x="0" y="152407"/>
                  </a:moveTo>
                  <a:lnTo>
                    <a:pt x="7769" y="104234"/>
                  </a:lnTo>
                  <a:lnTo>
                    <a:pt x="29405" y="62397"/>
                  </a:lnTo>
                  <a:lnTo>
                    <a:pt x="62397" y="29405"/>
                  </a:lnTo>
                  <a:lnTo>
                    <a:pt x="104233" y="7769"/>
                  </a:lnTo>
                  <a:lnTo>
                    <a:pt x="152406" y="0"/>
                  </a:lnTo>
                  <a:lnTo>
                    <a:pt x="7986365" y="0"/>
                  </a:lnTo>
                  <a:lnTo>
                    <a:pt x="8034537" y="7769"/>
                  </a:lnTo>
                  <a:lnTo>
                    <a:pt x="8076373" y="29405"/>
                  </a:lnTo>
                  <a:lnTo>
                    <a:pt x="8109365" y="62397"/>
                  </a:lnTo>
                  <a:lnTo>
                    <a:pt x="8131001" y="104234"/>
                  </a:lnTo>
                  <a:lnTo>
                    <a:pt x="8138771" y="152407"/>
                  </a:lnTo>
                  <a:lnTo>
                    <a:pt x="8138771" y="761992"/>
                  </a:lnTo>
                  <a:lnTo>
                    <a:pt x="8131001" y="810165"/>
                  </a:lnTo>
                  <a:lnTo>
                    <a:pt x="8109365" y="852002"/>
                  </a:lnTo>
                  <a:lnTo>
                    <a:pt x="8076373" y="884994"/>
                  </a:lnTo>
                  <a:lnTo>
                    <a:pt x="8034537" y="906630"/>
                  </a:lnTo>
                  <a:lnTo>
                    <a:pt x="7986365" y="914400"/>
                  </a:lnTo>
                  <a:lnTo>
                    <a:pt x="152406" y="914400"/>
                  </a:lnTo>
                  <a:lnTo>
                    <a:pt x="104233" y="906630"/>
                  </a:lnTo>
                  <a:lnTo>
                    <a:pt x="62397" y="884994"/>
                  </a:lnTo>
                  <a:lnTo>
                    <a:pt x="29405" y="852002"/>
                  </a:lnTo>
                  <a:lnTo>
                    <a:pt x="7769" y="810165"/>
                  </a:lnTo>
                  <a:lnTo>
                    <a:pt x="0" y="761992"/>
                  </a:lnTo>
                  <a:lnTo>
                    <a:pt x="0" y="152407"/>
                  </a:lnTo>
                  <a:close/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457200" y="3733800"/>
              <a:ext cx="8138795" cy="914400"/>
            </a:xfrm>
            <a:custGeom>
              <a:avLst/>
              <a:gdLst/>
              <a:ahLst/>
              <a:cxnLst/>
              <a:rect l="l" t="t" r="r" b="b"/>
              <a:pathLst>
                <a:path w="8138795" h="914400">
                  <a:moveTo>
                    <a:pt x="0" y="152407"/>
                  </a:moveTo>
                  <a:lnTo>
                    <a:pt x="7769" y="104234"/>
                  </a:lnTo>
                  <a:lnTo>
                    <a:pt x="29405" y="62397"/>
                  </a:lnTo>
                  <a:lnTo>
                    <a:pt x="62397" y="29405"/>
                  </a:lnTo>
                  <a:lnTo>
                    <a:pt x="104233" y="7769"/>
                  </a:lnTo>
                  <a:lnTo>
                    <a:pt x="152406" y="0"/>
                  </a:lnTo>
                  <a:lnTo>
                    <a:pt x="7986365" y="0"/>
                  </a:lnTo>
                  <a:lnTo>
                    <a:pt x="8034537" y="7769"/>
                  </a:lnTo>
                  <a:lnTo>
                    <a:pt x="8076373" y="29405"/>
                  </a:lnTo>
                  <a:lnTo>
                    <a:pt x="8109365" y="62397"/>
                  </a:lnTo>
                  <a:lnTo>
                    <a:pt x="8131001" y="104234"/>
                  </a:lnTo>
                  <a:lnTo>
                    <a:pt x="8138771" y="152407"/>
                  </a:lnTo>
                  <a:lnTo>
                    <a:pt x="8138771" y="761992"/>
                  </a:lnTo>
                  <a:lnTo>
                    <a:pt x="8131001" y="810165"/>
                  </a:lnTo>
                  <a:lnTo>
                    <a:pt x="8109365" y="852002"/>
                  </a:lnTo>
                  <a:lnTo>
                    <a:pt x="8076373" y="884994"/>
                  </a:lnTo>
                  <a:lnTo>
                    <a:pt x="8034537" y="906630"/>
                  </a:lnTo>
                  <a:lnTo>
                    <a:pt x="7986365" y="914400"/>
                  </a:lnTo>
                  <a:lnTo>
                    <a:pt x="152406" y="914400"/>
                  </a:lnTo>
                  <a:lnTo>
                    <a:pt x="104233" y="906630"/>
                  </a:lnTo>
                  <a:lnTo>
                    <a:pt x="62397" y="884994"/>
                  </a:lnTo>
                  <a:lnTo>
                    <a:pt x="29405" y="852002"/>
                  </a:lnTo>
                  <a:lnTo>
                    <a:pt x="7769" y="810165"/>
                  </a:lnTo>
                  <a:lnTo>
                    <a:pt x="0" y="761992"/>
                  </a:lnTo>
                  <a:lnTo>
                    <a:pt x="0" y="152407"/>
                  </a:lnTo>
                  <a:close/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78739" y="6648704"/>
            <a:ext cx="1666239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Gupta </a:t>
            </a:r>
            <a:r>
              <a:rPr dirty="0" sz="900">
                <a:latin typeface="Calibri"/>
                <a:cs typeface="Calibri"/>
              </a:rPr>
              <a:t>et </a:t>
            </a:r>
            <a:r>
              <a:rPr dirty="0" sz="900" spc="-5">
                <a:latin typeface="Calibri"/>
                <a:cs typeface="Calibri"/>
              </a:rPr>
              <a:t>al., Lancet Infect Dis,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2009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3273" y="520700"/>
            <a:ext cx="703770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5"/>
              <a:t>Failing</a:t>
            </a:r>
            <a:r>
              <a:rPr dirty="0" sz="3600" spc="-65"/>
              <a:t> </a:t>
            </a:r>
            <a:r>
              <a:rPr dirty="0" sz="3600" spc="-5"/>
              <a:t>regimens….TDF/3TC/NNRTI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401621" y="1752600"/>
            <a:ext cx="8133029" cy="42565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098540" y="6497828"/>
            <a:ext cx="21272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Lancet </a:t>
            </a:r>
            <a:r>
              <a:rPr dirty="0" sz="1800" spc="-10">
                <a:latin typeface="Calibri"/>
                <a:cs typeface="Calibri"/>
              </a:rPr>
              <a:t>Infect </a:t>
            </a:r>
            <a:r>
              <a:rPr dirty="0" sz="1800" spc="-5">
                <a:latin typeface="Calibri"/>
                <a:cs typeface="Calibri"/>
              </a:rPr>
              <a:t>Dis,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2016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295" y="491235"/>
            <a:ext cx="847598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Failing </a:t>
            </a:r>
            <a:r>
              <a:rPr dirty="0" spc="-5"/>
              <a:t>regimens….TDF/3TC/NNRTI</a:t>
            </a:r>
            <a:r>
              <a:rPr dirty="0" spc="-45"/>
              <a:t> </a:t>
            </a:r>
            <a:r>
              <a:rPr dirty="0" spc="-5"/>
              <a:t>(2)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540" y="1520443"/>
            <a:ext cx="7899400" cy="4371340"/>
          </a:xfrm>
          <a:prstGeom prst="rect">
            <a:avLst/>
          </a:prstGeom>
        </p:spPr>
        <p:txBody>
          <a:bodyPr wrap="square" lIns="0" tIns="100965" rIns="0" bIns="0" rtlCol="0" vert="horz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dirty="0" sz="3000" spc="10">
                <a:solidFill>
                  <a:srgbClr val="1F497D"/>
                </a:solidFill>
                <a:latin typeface="Garamond"/>
                <a:cs typeface="Garamond"/>
              </a:rPr>
              <a:t>This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has been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a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recommended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1</a:t>
            </a:r>
            <a:r>
              <a:rPr dirty="0" baseline="25000" sz="3000">
                <a:solidFill>
                  <a:srgbClr val="1F497D"/>
                </a:solidFill>
                <a:latin typeface="Garamond"/>
                <a:cs typeface="Garamond"/>
              </a:rPr>
              <a:t>st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line</a:t>
            </a:r>
            <a:r>
              <a:rPr dirty="0" sz="3000" spc="-26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000" spc="-15">
                <a:solidFill>
                  <a:srgbClr val="1F497D"/>
                </a:solidFill>
                <a:latin typeface="Garamond"/>
                <a:cs typeface="Garamond"/>
              </a:rPr>
              <a:t>ART</a:t>
            </a:r>
            <a:endParaRPr sz="3000">
              <a:latin typeface="Garamond"/>
              <a:cs typeface="Garamond"/>
            </a:endParaRPr>
          </a:p>
          <a:p>
            <a:pPr marL="381000" marR="413384" indent="-342900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dirty="0" sz="3000" spc="10">
                <a:solidFill>
                  <a:srgbClr val="1F497D"/>
                </a:solidFill>
                <a:latin typeface="Garamond"/>
                <a:cs typeface="Garamond"/>
              </a:rPr>
              <a:t>The </a:t>
            </a:r>
            <a:r>
              <a:rPr dirty="0" sz="3000" spc="-40">
                <a:solidFill>
                  <a:srgbClr val="1F497D"/>
                </a:solidFill>
                <a:latin typeface="Garamond"/>
                <a:cs typeface="Garamond"/>
              </a:rPr>
              <a:t>TenoRes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Study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Group </a:t>
            </a:r>
            <a:r>
              <a:rPr dirty="0" sz="3000" spc="-10">
                <a:solidFill>
                  <a:srgbClr val="1F497D"/>
                </a:solidFill>
                <a:latin typeface="Garamond"/>
                <a:cs typeface="Garamond"/>
              </a:rPr>
              <a:t>looked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at resistance  </a:t>
            </a:r>
            <a:r>
              <a:rPr dirty="0" sz="3000" spc="-10">
                <a:solidFill>
                  <a:srgbClr val="1F497D"/>
                </a:solidFill>
                <a:latin typeface="Garamond"/>
                <a:cs typeface="Garamond"/>
              </a:rPr>
              <a:t>mutations from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1926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patients </a:t>
            </a:r>
            <a:r>
              <a:rPr dirty="0" sz="3000" spc="-10">
                <a:solidFill>
                  <a:srgbClr val="1F497D"/>
                </a:solidFill>
                <a:latin typeface="Garamond"/>
                <a:cs typeface="Garamond"/>
              </a:rPr>
              <a:t>from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36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countries  who failed </a:t>
            </a:r>
            <a:r>
              <a:rPr dirty="0" sz="3000" spc="-10">
                <a:solidFill>
                  <a:srgbClr val="1F497D"/>
                </a:solidFill>
                <a:latin typeface="Garamond"/>
                <a:cs typeface="Garamond"/>
              </a:rPr>
              <a:t>such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regimens </a:t>
            </a:r>
            <a:r>
              <a:rPr dirty="0" sz="3000" spc="-10">
                <a:solidFill>
                  <a:srgbClr val="1F497D"/>
                </a:solidFill>
                <a:latin typeface="Garamond"/>
                <a:cs typeface="Garamond"/>
              </a:rPr>
              <a:t>between</a:t>
            </a:r>
            <a:r>
              <a:rPr dirty="0" sz="3000" spc="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1998-2015</a:t>
            </a:r>
            <a:endParaRPr sz="3000">
              <a:latin typeface="Garamond"/>
              <a:cs typeface="Garamond"/>
            </a:endParaRPr>
          </a:p>
          <a:p>
            <a:pPr algn="just" marL="381000" marR="30480" indent="-342900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381000" algn="l"/>
              </a:tabLst>
            </a:pPr>
            <a:r>
              <a:rPr dirty="0" sz="3000" spc="5">
                <a:solidFill>
                  <a:srgbClr val="1F497D"/>
                </a:solidFill>
                <a:latin typeface="Garamond"/>
                <a:cs typeface="Garamond"/>
              </a:rPr>
              <a:t>There </a:t>
            </a:r>
            <a:r>
              <a:rPr dirty="0" sz="3000" spc="-15">
                <a:solidFill>
                  <a:srgbClr val="1F497D"/>
                </a:solidFill>
                <a:latin typeface="Garamond"/>
                <a:cs typeface="Garamond"/>
              </a:rPr>
              <a:t>were </a:t>
            </a:r>
            <a:r>
              <a:rPr dirty="0" sz="3000" spc="-10">
                <a:solidFill>
                  <a:srgbClr val="1F497D"/>
                </a:solidFill>
                <a:latin typeface="Garamond"/>
                <a:cs typeface="Garamond"/>
              </a:rPr>
              <a:t>marked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differences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in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the frequency of  </a:t>
            </a:r>
            <a:r>
              <a:rPr dirty="0" sz="3000" spc="5">
                <a:solidFill>
                  <a:srgbClr val="1F497D"/>
                </a:solidFill>
                <a:latin typeface="Garamond"/>
                <a:cs typeface="Garamond"/>
              </a:rPr>
              <a:t>multidrug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resistance </a:t>
            </a:r>
            <a:r>
              <a:rPr dirty="0" sz="3000" spc="-10">
                <a:solidFill>
                  <a:srgbClr val="1F497D"/>
                </a:solidFill>
                <a:latin typeface="Garamond"/>
                <a:cs typeface="Garamond"/>
              </a:rPr>
              <a:t>mutations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(especially to TDF)  based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on </a:t>
            </a:r>
            <a:r>
              <a:rPr dirty="0" sz="3000" spc="5">
                <a:solidFill>
                  <a:srgbClr val="1F497D"/>
                </a:solidFill>
                <a:latin typeface="Garamond"/>
                <a:cs typeface="Garamond"/>
              </a:rPr>
              <a:t>geographic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location of the</a:t>
            </a:r>
            <a:r>
              <a:rPr dirty="0" sz="3000" spc="-38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patient</a:t>
            </a:r>
            <a:endParaRPr sz="3000">
              <a:latin typeface="Garamond"/>
              <a:cs typeface="Garamond"/>
            </a:endParaRPr>
          </a:p>
          <a:p>
            <a:pPr algn="just" marL="781050" marR="353695" indent="-285750">
              <a:lnSpc>
                <a:spcPct val="100000"/>
              </a:lnSpc>
              <a:spcBef>
                <a:spcPts val="690"/>
              </a:spcBef>
            </a:pPr>
            <a:r>
              <a:rPr dirty="0" sz="2600">
                <a:solidFill>
                  <a:srgbClr val="1F497D"/>
                </a:solidFill>
                <a:latin typeface="Arial"/>
                <a:cs typeface="Arial"/>
              </a:rPr>
              <a:t>– </a:t>
            </a:r>
            <a:r>
              <a:rPr dirty="0" sz="2600" spc="-10">
                <a:solidFill>
                  <a:srgbClr val="1F497D"/>
                </a:solidFill>
                <a:latin typeface="Garamond"/>
                <a:cs typeface="Garamond"/>
              </a:rPr>
              <a:t>Likely </a:t>
            </a:r>
            <a:r>
              <a:rPr dirty="0" sz="2600">
                <a:solidFill>
                  <a:srgbClr val="1F497D"/>
                </a:solidFill>
                <a:latin typeface="Garamond"/>
                <a:cs typeface="Garamond"/>
              </a:rPr>
              <a:t>due to </a:t>
            </a:r>
            <a:r>
              <a:rPr dirty="0" sz="2600" spc="-15">
                <a:solidFill>
                  <a:srgbClr val="1F497D"/>
                </a:solidFill>
                <a:latin typeface="Garamond"/>
                <a:cs typeface="Garamond"/>
              </a:rPr>
              <a:t>lower </a:t>
            </a:r>
            <a:r>
              <a:rPr dirty="0" sz="2600" spc="-5">
                <a:solidFill>
                  <a:srgbClr val="1F497D"/>
                </a:solidFill>
                <a:latin typeface="Garamond"/>
                <a:cs typeface="Garamond"/>
              </a:rPr>
              <a:t>frequency of </a:t>
            </a:r>
            <a:r>
              <a:rPr dirty="0" sz="2600">
                <a:solidFill>
                  <a:srgbClr val="1F497D"/>
                </a:solidFill>
                <a:latin typeface="Garamond"/>
                <a:cs typeface="Garamond"/>
              </a:rPr>
              <a:t>VL </a:t>
            </a:r>
            <a:r>
              <a:rPr dirty="0" sz="2600" spc="-5">
                <a:solidFill>
                  <a:srgbClr val="1F497D"/>
                </a:solidFill>
                <a:latin typeface="Garamond"/>
                <a:cs typeface="Garamond"/>
              </a:rPr>
              <a:t>monitoring </a:t>
            </a:r>
            <a:r>
              <a:rPr dirty="0" sz="2600">
                <a:solidFill>
                  <a:srgbClr val="1F497D"/>
                </a:solidFill>
                <a:latin typeface="Garamond"/>
                <a:cs typeface="Garamond"/>
              </a:rPr>
              <a:t>and  longer </a:t>
            </a:r>
            <a:r>
              <a:rPr dirty="0" sz="2600" spc="-5">
                <a:solidFill>
                  <a:srgbClr val="1F497D"/>
                </a:solidFill>
                <a:latin typeface="Garamond"/>
                <a:cs typeface="Garamond"/>
              </a:rPr>
              <a:t>period on </a:t>
            </a:r>
            <a:r>
              <a:rPr dirty="0" sz="2600">
                <a:solidFill>
                  <a:srgbClr val="1F497D"/>
                </a:solidFill>
                <a:latin typeface="Garamond"/>
                <a:cs typeface="Garamond"/>
              </a:rPr>
              <a:t>a </a:t>
            </a:r>
            <a:r>
              <a:rPr dirty="0" sz="2600" spc="-5">
                <a:solidFill>
                  <a:srgbClr val="1F497D"/>
                </a:solidFill>
                <a:latin typeface="Garamond"/>
                <a:cs typeface="Garamond"/>
              </a:rPr>
              <a:t>failing regimen </a:t>
            </a:r>
            <a:r>
              <a:rPr dirty="0" sz="2600">
                <a:solidFill>
                  <a:srgbClr val="1F497D"/>
                </a:solidFill>
                <a:latin typeface="Garamond"/>
                <a:cs typeface="Garamond"/>
              </a:rPr>
              <a:t>in </a:t>
            </a:r>
            <a:r>
              <a:rPr dirty="0" sz="2600" spc="-5">
                <a:solidFill>
                  <a:srgbClr val="1F497D"/>
                </a:solidFill>
                <a:latin typeface="Garamond"/>
                <a:cs typeface="Garamond"/>
              </a:rPr>
              <a:t>LMIC</a:t>
            </a:r>
            <a:endParaRPr sz="26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93740" y="6421628"/>
            <a:ext cx="21272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Lancet </a:t>
            </a:r>
            <a:r>
              <a:rPr dirty="0" sz="1800" spc="-10">
                <a:latin typeface="Calibri"/>
                <a:cs typeface="Calibri"/>
              </a:rPr>
              <a:t>Infect </a:t>
            </a:r>
            <a:r>
              <a:rPr dirty="0" sz="1800" spc="-5">
                <a:latin typeface="Calibri"/>
                <a:cs typeface="Calibri"/>
              </a:rPr>
              <a:t>Dis,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2016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5411" y="216915"/>
            <a:ext cx="585343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Failing </a:t>
            </a:r>
            <a:r>
              <a:rPr dirty="0"/>
              <a:t>a </a:t>
            </a:r>
            <a:r>
              <a:rPr dirty="0" spc="-5"/>
              <a:t>first line</a:t>
            </a:r>
            <a:r>
              <a:rPr dirty="0" spc="-40"/>
              <a:t> </a:t>
            </a:r>
            <a:r>
              <a:rPr dirty="0" spc="-5"/>
              <a:t>regimen…..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576325"/>
            <a:ext cx="7982584" cy="4634230"/>
          </a:xfrm>
          <a:prstGeom prst="rect">
            <a:avLst/>
          </a:prstGeom>
        </p:spPr>
        <p:txBody>
          <a:bodyPr wrap="square" lIns="0" tIns="261620" rIns="0" bIns="0" rtlCol="0" vert="horz">
            <a:spAutoFit/>
          </a:bodyPr>
          <a:lstStyle/>
          <a:p>
            <a:pPr algn="ctr" marL="89535">
              <a:lnSpc>
                <a:spcPct val="100000"/>
              </a:lnSpc>
              <a:spcBef>
                <a:spcPts val="2060"/>
              </a:spcBef>
            </a:pPr>
            <a:r>
              <a:rPr dirty="0" sz="3600" spc="-10">
                <a:solidFill>
                  <a:srgbClr val="FFFFFF"/>
                </a:solidFill>
                <a:latin typeface="Garamond"/>
                <a:cs typeface="Garamond"/>
              </a:rPr>
              <a:t>TDF/3TC/NNRTI</a:t>
            </a:r>
            <a:endParaRPr sz="3600">
              <a:latin typeface="Garamond"/>
              <a:cs typeface="Garamond"/>
            </a:endParaRPr>
          </a:p>
          <a:p>
            <a:pPr marL="355600" marR="632460" indent="-342900">
              <a:lnSpc>
                <a:spcPct val="101200"/>
              </a:lnSpc>
              <a:spcBef>
                <a:spcPts val="1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All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agents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in this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regimen </a:t>
            </a:r>
            <a:r>
              <a:rPr dirty="0" sz="3200" spc="-30">
                <a:solidFill>
                  <a:srgbClr val="1F497D"/>
                </a:solidFill>
                <a:latin typeface="Garamond"/>
                <a:cs typeface="Garamond"/>
              </a:rPr>
              <a:t>have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low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genetic  barrier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to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resistance</a:t>
            </a:r>
            <a:endParaRPr sz="3200">
              <a:latin typeface="Garamond"/>
              <a:cs typeface="Garamond"/>
            </a:endParaRPr>
          </a:p>
          <a:p>
            <a:pPr marL="469900">
              <a:lnSpc>
                <a:spcPct val="100000"/>
              </a:lnSpc>
              <a:spcBef>
                <a:spcPts val="660"/>
              </a:spcBef>
            </a:pPr>
            <a:r>
              <a:rPr dirty="0" sz="2800">
                <a:solidFill>
                  <a:srgbClr val="1F497D"/>
                </a:solidFill>
                <a:latin typeface="Arial"/>
                <a:cs typeface="Arial"/>
              </a:rPr>
              <a:t>– </a:t>
            </a:r>
            <a:r>
              <a:rPr dirty="0" sz="2800" spc="-5">
                <a:solidFill>
                  <a:srgbClr val="1F497D"/>
                </a:solidFill>
                <a:latin typeface="Garamond"/>
                <a:cs typeface="Garamond"/>
              </a:rPr>
              <a:t>All compromised </a:t>
            </a:r>
            <a:r>
              <a:rPr dirty="0" sz="2800" spc="-25">
                <a:solidFill>
                  <a:srgbClr val="1F497D"/>
                </a:solidFill>
                <a:latin typeface="Garamond"/>
                <a:cs typeface="Garamond"/>
              </a:rPr>
              <a:t>by </a:t>
            </a:r>
            <a:r>
              <a:rPr dirty="0" sz="2800">
                <a:solidFill>
                  <a:srgbClr val="1F497D"/>
                </a:solidFill>
                <a:latin typeface="Garamond"/>
                <a:cs typeface="Garamond"/>
              </a:rPr>
              <a:t>a </a:t>
            </a:r>
            <a:r>
              <a:rPr dirty="0" sz="2800" spc="-5">
                <a:solidFill>
                  <a:srgbClr val="1F497D"/>
                </a:solidFill>
                <a:latin typeface="Garamond"/>
                <a:cs typeface="Garamond"/>
              </a:rPr>
              <a:t>single amino acid</a:t>
            </a:r>
            <a:r>
              <a:rPr dirty="0" sz="2800" spc="-8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2800" spc="-5">
                <a:solidFill>
                  <a:srgbClr val="1F497D"/>
                </a:solidFill>
                <a:latin typeface="Garamond"/>
                <a:cs typeface="Garamond"/>
              </a:rPr>
              <a:t>change</a:t>
            </a:r>
            <a:endParaRPr sz="2800">
              <a:latin typeface="Garamond"/>
              <a:cs typeface="Garamond"/>
            </a:endParaRPr>
          </a:p>
          <a:p>
            <a:pPr marL="355600" marR="5080" indent="-342900">
              <a:lnSpc>
                <a:spcPct val="101299"/>
              </a:lnSpc>
              <a:spcBef>
                <a:spcPts val="7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In the </a:t>
            </a:r>
            <a:r>
              <a:rPr dirty="0" sz="3200" spc="-40">
                <a:solidFill>
                  <a:srgbClr val="1F497D"/>
                </a:solidFill>
                <a:latin typeface="Garamond"/>
                <a:cs typeface="Garamond"/>
              </a:rPr>
              <a:t>TenoRes </a:t>
            </a:r>
            <a:r>
              <a:rPr dirty="0" sz="3200" spc="-45">
                <a:solidFill>
                  <a:srgbClr val="1F497D"/>
                </a:solidFill>
                <a:latin typeface="Garamond"/>
                <a:cs typeface="Garamond"/>
              </a:rPr>
              <a:t>study,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risk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for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resistance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to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TDF 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was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related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to the</a:t>
            </a:r>
            <a:r>
              <a:rPr dirty="0" sz="3200" spc="1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regimen:</a:t>
            </a:r>
            <a:endParaRPr sz="3200">
              <a:latin typeface="Garamond"/>
              <a:cs typeface="Garamond"/>
            </a:endParaRPr>
          </a:p>
          <a:p>
            <a:pPr marL="927100" marR="5242560">
              <a:lnSpc>
                <a:spcPct val="119300"/>
              </a:lnSpc>
              <a:spcBef>
                <a:spcPts val="15"/>
              </a:spcBef>
            </a:pPr>
            <a:r>
              <a:rPr dirty="0" sz="2800">
                <a:solidFill>
                  <a:srgbClr val="1F497D"/>
                </a:solidFill>
                <a:latin typeface="Garamond"/>
                <a:cs typeface="Garamond"/>
              </a:rPr>
              <a:t>NVP &gt;</a:t>
            </a:r>
            <a:r>
              <a:rPr dirty="0" sz="2800" spc="-10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2800">
                <a:solidFill>
                  <a:srgbClr val="1F497D"/>
                </a:solidFill>
                <a:latin typeface="Garamond"/>
                <a:cs typeface="Garamond"/>
              </a:rPr>
              <a:t>EFV  </a:t>
            </a:r>
            <a:r>
              <a:rPr dirty="0" sz="2800" spc="-5">
                <a:solidFill>
                  <a:srgbClr val="1F497D"/>
                </a:solidFill>
                <a:latin typeface="Garamond"/>
                <a:cs typeface="Garamond"/>
              </a:rPr>
              <a:t>3TC </a:t>
            </a:r>
            <a:r>
              <a:rPr dirty="0" sz="2800">
                <a:solidFill>
                  <a:srgbClr val="1F497D"/>
                </a:solidFill>
                <a:latin typeface="Garamond"/>
                <a:cs typeface="Garamond"/>
              </a:rPr>
              <a:t>&gt;</a:t>
            </a:r>
            <a:r>
              <a:rPr dirty="0" sz="2800" spc="-6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2800">
                <a:solidFill>
                  <a:srgbClr val="1F497D"/>
                </a:solidFill>
                <a:latin typeface="Garamond"/>
                <a:cs typeface="Garamond"/>
              </a:rPr>
              <a:t>FTC</a:t>
            </a:r>
            <a:endParaRPr sz="28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1859" y="446532"/>
            <a:ext cx="682117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/>
              <a:t>Common </a:t>
            </a:r>
            <a:r>
              <a:rPr dirty="0" sz="4400" spc="-15"/>
              <a:t>Resistance</a:t>
            </a:r>
            <a:r>
              <a:rPr dirty="0" sz="4400" spc="-20"/>
              <a:t> </a:t>
            </a:r>
            <a:r>
              <a:rPr dirty="0" sz="4400" spc="-5"/>
              <a:t>Mutations</a:t>
            </a:r>
            <a:endParaRPr sz="4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883411"/>
          <a:ext cx="8248650" cy="393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/>
                <a:gridCol w="3352800"/>
                <a:gridCol w="3657600"/>
              </a:tblGrid>
              <a:tr h="822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31859C"/>
                    </a:solidFill>
                  </a:tcPr>
                </a:tc>
                <a:tc>
                  <a:txBody>
                    <a:bodyPr/>
                    <a:lstStyle/>
                    <a:p>
                      <a:pPr marL="1008380" marR="770255" indent="-231140">
                        <a:lnSpc>
                          <a:spcPct val="100800"/>
                        </a:lnSpc>
                        <a:spcBef>
                          <a:spcPts val="145"/>
                        </a:spcBef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Low Barrier</a:t>
                      </a:r>
                      <a:r>
                        <a:rPr dirty="0" sz="2400" spc="-9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  Resistance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841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31859C"/>
                    </a:solidFill>
                  </a:tcPr>
                </a:tc>
                <a:tc>
                  <a:txBody>
                    <a:bodyPr/>
                    <a:lstStyle/>
                    <a:p>
                      <a:pPr marL="521970" marR="102870" indent="-411480">
                        <a:lnSpc>
                          <a:spcPct val="100800"/>
                        </a:lnSpc>
                        <a:spcBef>
                          <a:spcPts val="145"/>
                        </a:spcBef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Not 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Quite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as – </a:t>
                      </a:r>
                      <a:r>
                        <a:rPr dirty="0" sz="2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but Still Low  Barrier 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24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Resistance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841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31859C"/>
                    </a:solidFill>
                  </a:tcPr>
                </a:tc>
              </a:tr>
              <a:tr h="19202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2400" spc="-30" b="1">
                          <a:latin typeface="Calibri"/>
                          <a:cs typeface="Calibri"/>
                        </a:rPr>
                        <a:t>NRTI’s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434340" indent="-343535">
                        <a:lnSpc>
                          <a:spcPct val="100000"/>
                        </a:lnSpc>
                        <a:spcBef>
                          <a:spcPts val="260"/>
                        </a:spcBef>
                        <a:buFont typeface="Arial"/>
                        <a:buChar char="•"/>
                        <a:tabLst>
                          <a:tab pos="433705" algn="l"/>
                          <a:tab pos="434340" algn="l"/>
                        </a:tabLst>
                      </a:pPr>
                      <a:r>
                        <a:rPr dirty="0" sz="2400" spc="-20">
                          <a:latin typeface="Calibri"/>
                          <a:cs typeface="Calibri"/>
                        </a:rPr>
                        <a:t>3TC/FTC </a:t>
                      </a:r>
                      <a:r>
                        <a:rPr dirty="0" sz="2400">
                          <a:latin typeface="Wingdings"/>
                          <a:cs typeface="Wingdings"/>
                        </a:rPr>
                        <a:t>à</a:t>
                      </a:r>
                      <a:r>
                        <a:rPr dirty="0" sz="2400" spc="-1875">
                          <a:latin typeface="Wingdings"/>
                          <a:cs typeface="Wingdings"/>
                        </a:rPr>
                        <a:t> </a:t>
                      </a:r>
                      <a:r>
                        <a:rPr dirty="0" sz="2400" spc="-5">
                          <a:latin typeface="Calibri"/>
                          <a:cs typeface="Calibri"/>
                        </a:rPr>
                        <a:t>M184V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376555" marR="689610" indent="-285750">
                        <a:lnSpc>
                          <a:spcPct val="99400"/>
                        </a:lnSpc>
                        <a:spcBef>
                          <a:spcPts val="280"/>
                        </a:spcBef>
                        <a:buFont typeface="Arial"/>
                        <a:buChar char="•"/>
                        <a:tabLst>
                          <a:tab pos="376555" algn="l"/>
                          <a:tab pos="377190" algn="l"/>
                        </a:tabLst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AZT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2400" spc="-5">
                          <a:latin typeface="Calibri"/>
                          <a:cs typeface="Calibri"/>
                        </a:rPr>
                        <a:t>d4T </a:t>
                      </a:r>
                      <a:r>
                        <a:rPr dirty="0" sz="2400">
                          <a:latin typeface="Wingdings"/>
                          <a:cs typeface="Wingdings"/>
                        </a:rPr>
                        <a:t>à 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thymidine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5">
                          <a:latin typeface="Calibri"/>
                          <a:cs typeface="Calibri"/>
                        </a:rPr>
                        <a:t>analogous 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mutations 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(TAM),  </a:t>
                      </a:r>
                      <a:r>
                        <a:rPr dirty="0" sz="2400" spc="-5">
                          <a:latin typeface="Calibri"/>
                          <a:cs typeface="Calibri"/>
                        </a:rPr>
                        <a:t>acquired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over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5">
                          <a:latin typeface="Calibri"/>
                          <a:cs typeface="Calibri"/>
                        </a:rPr>
                        <a:t>time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377190" indent="-286385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Arial"/>
                        <a:buChar char="•"/>
                        <a:tabLst>
                          <a:tab pos="376555" algn="l"/>
                          <a:tab pos="377190" algn="l"/>
                        </a:tabLst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TDF </a:t>
                      </a:r>
                      <a:r>
                        <a:rPr dirty="0" sz="2400">
                          <a:latin typeface="Wingdings"/>
                          <a:cs typeface="Wingdings"/>
                        </a:rPr>
                        <a:t>à</a:t>
                      </a:r>
                      <a:r>
                        <a:rPr dirty="0" sz="2400" spc="-1885">
                          <a:latin typeface="Wingdings"/>
                          <a:cs typeface="Wingdings"/>
                        </a:rPr>
                        <a:t> </a:t>
                      </a:r>
                      <a:r>
                        <a:rPr dirty="0" sz="2400" spc="-5">
                          <a:latin typeface="Calibri"/>
                          <a:cs typeface="Calibri"/>
                        </a:rPr>
                        <a:t>K65R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</a:tr>
              <a:tr h="118237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2400" spc="-30" b="1">
                          <a:latin typeface="Calibri"/>
                          <a:cs typeface="Calibri"/>
                        </a:rPr>
                        <a:t>NNRTI’s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376555" marR="166370" indent="-285750">
                        <a:lnSpc>
                          <a:spcPts val="2810"/>
                        </a:lnSpc>
                        <a:spcBef>
                          <a:spcPts val="415"/>
                        </a:spcBef>
                        <a:buFont typeface="Arial"/>
                        <a:buChar char="•"/>
                        <a:tabLst>
                          <a:tab pos="376555" algn="l"/>
                          <a:tab pos="377190" algn="l"/>
                        </a:tabLst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NVP </a:t>
                      </a:r>
                      <a:r>
                        <a:rPr dirty="0" sz="2400" spc="-5">
                          <a:latin typeface="Calibri"/>
                          <a:cs typeface="Calibri"/>
                        </a:rPr>
                        <a:t>and EFV </a:t>
                      </a:r>
                      <a:r>
                        <a:rPr dirty="0" sz="2400">
                          <a:latin typeface="Wingdings"/>
                          <a:cs typeface="Wingdings"/>
                        </a:rPr>
                        <a:t>à</a:t>
                      </a:r>
                      <a:r>
                        <a:rPr dirty="0" sz="2400" spc="-1945">
                          <a:latin typeface="Wingdings"/>
                          <a:cs typeface="Wingdings"/>
                        </a:rPr>
                        <a:t> </a:t>
                      </a:r>
                      <a:r>
                        <a:rPr dirty="0" sz="2400" spc="-5">
                          <a:latin typeface="Calibri"/>
                          <a:cs typeface="Calibri"/>
                        </a:rPr>
                        <a:t>Y181C 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5">
                          <a:latin typeface="Calibri"/>
                          <a:cs typeface="Calibri"/>
                        </a:rPr>
                        <a:t>K103N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5270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8739" y="6648704"/>
            <a:ext cx="135064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Tang and Shafer, Drugs</a:t>
            </a:r>
            <a:r>
              <a:rPr dirty="0" sz="900" spc="-5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2012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4911" y="446532"/>
            <a:ext cx="165290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M184V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5628"/>
            <a:ext cx="7571740" cy="265938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355600" marR="5080" indent="-342900">
              <a:lnSpc>
                <a:spcPct val="101200"/>
              </a:lnSpc>
              <a:spcBef>
                <a:spcPts val="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Selected </a:t>
            </a: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by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and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causes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high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level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resistance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to 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3TC and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FTC</a:t>
            </a:r>
            <a:endParaRPr sz="32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Reduces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viral fitness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or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replicative</a:t>
            </a:r>
            <a:r>
              <a:rPr dirty="0" sz="3200" spc="2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capacity</a:t>
            </a:r>
            <a:endParaRPr sz="3200">
              <a:latin typeface="Garamond"/>
              <a:cs typeface="Garamond"/>
            </a:endParaRPr>
          </a:p>
          <a:p>
            <a:pPr marL="355600" marR="248285" indent="-342900">
              <a:lnSpc>
                <a:spcPts val="3790"/>
              </a:lnSpc>
              <a:spcBef>
                <a:spcPts val="9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Confers increased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susceptibility to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AZT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and 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TDF</a:t>
            </a:r>
            <a:endParaRPr sz="32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6648704"/>
            <a:ext cx="135064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Tang and Shafer, Drugs</a:t>
            </a:r>
            <a:r>
              <a:rPr dirty="0" sz="900" spc="-5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2012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5068" y="446532"/>
            <a:ext cx="423481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92070" algn="l"/>
              </a:tabLst>
            </a:pPr>
            <a:r>
              <a:rPr dirty="0" sz="4400" spc="-5"/>
              <a:t>Y</a:t>
            </a:r>
            <a:r>
              <a:rPr dirty="0" sz="4400"/>
              <a:t>181C</a:t>
            </a:r>
            <a:r>
              <a:rPr dirty="0" sz="4400" spc="5"/>
              <a:t> </a:t>
            </a:r>
            <a:r>
              <a:rPr dirty="0" sz="4400"/>
              <a:t>a</a:t>
            </a:r>
            <a:r>
              <a:rPr dirty="0" sz="4400" spc="5"/>
              <a:t>n</a:t>
            </a:r>
            <a:r>
              <a:rPr dirty="0" sz="4400"/>
              <a:t>d	</a:t>
            </a:r>
            <a:r>
              <a:rPr dirty="0" sz="4400" spc="-5"/>
              <a:t>K</a:t>
            </a:r>
            <a:r>
              <a:rPr dirty="0" sz="4400"/>
              <a:t>103N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5628"/>
            <a:ext cx="7383780" cy="2595245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355600" marR="721995" indent="-342900">
              <a:lnSpc>
                <a:spcPct val="101200"/>
              </a:lnSpc>
              <a:spcBef>
                <a:spcPts val="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Y181C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selected </a:t>
            </a: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by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and causes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high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level 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resistance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to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NVP</a:t>
            </a:r>
            <a:endParaRPr sz="3200">
              <a:latin typeface="Garamond"/>
              <a:cs typeface="Garamond"/>
            </a:endParaRPr>
          </a:p>
          <a:p>
            <a:pPr marL="469900">
              <a:lnSpc>
                <a:spcPct val="100000"/>
              </a:lnSpc>
              <a:spcBef>
                <a:spcPts val="665"/>
              </a:spcBef>
            </a:pPr>
            <a:r>
              <a:rPr dirty="0" sz="2800">
                <a:solidFill>
                  <a:srgbClr val="1F497D"/>
                </a:solidFill>
                <a:latin typeface="Arial"/>
                <a:cs typeface="Arial"/>
              </a:rPr>
              <a:t>– </a:t>
            </a:r>
            <a:r>
              <a:rPr dirty="0" sz="2800" spc="-5">
                <a:solidFill>
                  <a:srgbClr val="1F497D"/>
                </a:solidFill>
                <a:latin typeface="Garamond"/>
                <a:cs typeface="Garamond"/>
              </a:rPr>
              <a:t>Also causes resistance to</a:t>
            </a:r>
            <a:r>
              <a:rPr dirty="0" sz="2800" spc="-10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2800">
                <a:solidFill>
                  <a:srgbClr val="1F497D"/>
                </a:solidFill>
                <a:latin typeface="Garamond"/>
                <a:cs typeface="Garamond"/>
              </a:rPr>
              <a:t>EFV</a:t>
            </a:r>
            <a:endParaRPr sz="2800">
              <a:latin typeface="Garamond"/>
              <a:cs typeface="Garamond"/>
            </a:endParaRPr>
          </a:p>
          <a:p>
            <a:pPr marL="355600" marR="5080" indent="-342900">
              <a:lnSpc>
                <a:spcPct val="101299"/>
              </a:lnSpc>
              <a:spcBef>
                <a:spcPts val="7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K103N selected </a:t>
            </a: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by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NVP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or EFV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and causes 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high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level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resistance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to</a:t>
            </a:r>
            <a:r>
              <a:rPr dirty="0" sz="3200" spc="1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both</a:t>
            </a:r>
            <a:endParaRPr sz="32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6648704"/>
            <a:ext cx="3745229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Tang and Shafer, Drugs </a:t>
            </a:r>
            <a:r>
              <a:rPr dirty="0" sz="900" spc="-10">
                <a:latin typeface="Calibri"/>
                <a:cs typeface="Calibri"/>
              </a:rPr>
              <a:t>2012; </a:t>
            </a:r>
            <a:r>
              <a:rPr dirty="0" sz="900" spc="-5">
                <a:latin typeface="Calibri"/>
                <a:cs typeface="Calibri"/>
              </a:rPr>
              <a:t>Stanford </a:t>
            </a:r>
            <a:r>
              <a:rPr dirty="0" sz="900">
                <a:latin typeface="Calibri"/>
                <a:cs typeface="Calibri"/>
              </a:rPr>
              <a:t>University, </a:t>
            </a:r>
            <a:r>
              <a:rPr dirty="0" sz="900" spc="-5">
                <a:latin typeface="Calibri"/>
                <a:cs typeface="Calibri"/>
              </a:rPr>
              <a:t>HIV Drug Resistance</a:t>
            </a:r>
            <a:r>
              <a:rPr dirty="0" sz="900" spc="1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Database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16361" y="446532"/>
            <a:ext cx="131127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K65</a:t>
            </a:r>
            <a:r>
              <a:rPr dirty="0" sz="4400"/>
              <a:t>R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5628"/>
            <a:ext cx="7733030" cy="265938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355600" marR="100965" indent="-342900">
              <a:lnSpc>
                <a:spcPct val="101200"/>
              </a:lnSpc>
              <a:spcBef>
                <a:spcPts val="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Selected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primarily </a:t>
            </a: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by </a:t>
            </a:r>
            <a:r>
              <a:rPr dirty="0" sz="3200" spc="-85">
                <a:solidFill>
                  <a:srgbClr val="1F497D"/>
                </a:solidFill>
                <a:latin typeface="Garamond"/>
                <a:cs typeface="Garamond"/>
              </a:rPr>
              <a:t>TDF,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but can sometimes 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emerge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with </a:t>
            </a:r>
            <a:r>
              <a:rPr dirty="0" sz="3200" spc="-60">
                <a:solidFill>
                  <a:srgbClr val="1F497D"/>
                </a:solidFill>
                <a:latin typeface="Garamond"/>
                <a:cs typeface="Garamond"/>
              </a:rPr>
              <a:t>d4T, </a:t>
            </a:r>
            <a:r>
              <a:rPr dirty="0" sz="3200" spc="-25">
                <a:solidFill>
                  <a:srgbClr val="1F497D"/>
                </a:solidFill>
                <a:latin typeface="Garamond"/>
                <a:cs typeface="Garamond"/>
              </a:rPr>
              <a:t>ABC,</a:t>
            </a:r>
            <a:r>
              <a:rPr dirty="0" sz="3200" spc="4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ddI</a:t>
            </a:r>
            <a:endParaRPr sz="3200">
              <a:latin typeface="Garamond"/>
              <a:cs typeface="Garamond"/>
            </a:endParaRPr>
          </a:p>
          <a:p>
            <a:pPr marL="355600" marR="5080" indent="-342900">
              <a:lnSpc>
                <a:spcPts val="3790"/>
              </a:lnSpc>
              <a:spcBef>
                <a:spcPts val="9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Causes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intermediate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resistance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to </a:t>
            </a:r>
            <a:r>
              <a:rPr dirty="0" sz="3200" spc="-85">
                <a:solidFill>
                  <a:srgbClr val="1F497D"/>
                </a:solidFill>
                <a:latin typeface="Garamond"/>
                <a:cs typeface="Garamond"/>
              </a:rPr>
              <a:t>TDF, </a:t>
            </a:r>
            <a:r>
              <a:rPr dirty="0" sz="3200" spc="-25">
                <a:solidFill>
                  <a:srgbClr val="1F497D"/>
                </a:solidFill>
                <a:latin typeface="Garamond"/>
                <a:cs typeface="Garamond"/>
              </a:rPr>
              <a:t>ABC, 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ddI,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3TC/FTC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and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low-level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resistance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to</a:t>
            </a:r>
            <a:r>
              <a:rPr dirty="0" sz="3200" spc="2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d4T</a:t>
            </a:r>
            <a:endParaRPr sz="32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Confers increased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susceptibility to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AZT</a:t>
            </a:r>
            <a:endParaRPr sz="32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6648704"/>
            <a:ext cx="135064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Tang and Shafer, Drugs</a:t>
            </a:r>
            <a:r>
              <a:rPr dirty="0" sz="900" spc="-5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2012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9916" y="446532"/>
            <a:ext cx="438531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10"/>
              <a:t>Learning</a:t>
            </a:r>
            <a:r>
              <a:rPr dirty="0" sz="4400" spc="-65"/>
              <a:t> </a:t>
            </a:r>
            <a:r>
              <a:rPr dirty="0" sz="4400" spc="-15"/>
              <a:t>Objectives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85885" y="1595628"/>
            <a:ext cx="8046084" cy="4905375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297815" marR="803910" indent="-285750">
              <a:lnSpc>
                <a:spcPct val="101200"/>
              </a:lnSpc>
              <a:spcBef>
                <a:spcPts val="50"/>
              </a:spcBef>
              <a:buFont typeface="Arial"/>
              <a:buChar char="•"/>
              <a:tabLst>
                <a:tab pos="298450" algn="l"/>
              </a:tabLst>
            </a:pP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Understand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when to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switch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to a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second-line  regimen</a:t>
            </a:r>
            <a:endParaRPr sz="3200">
              <a:latin typeface="Garamond"/>
              <a:cs typeface="Garamond"/>
            </a:endParaRPr>
          </a:p>
          <a:p>
            <a:pPr marL="298450" indent="-285750">
              <a:lnSpc>
                <a:spcPts val="3815"/>
              </a:lnSpc>
              <a:buFont typeface="Arial"/>
              <a:buChar char="•"/>
              <a:tabLst>
                <a:tab pos="298450" algn="l"/>
              </a:tabLst>
            </a:pP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Know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preferred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second-line regimens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for</a:t>
            </a:r>
            <a:r>
              <a:rPr dirty="0" sz="3200" spc="2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adults</a:t>
            </a:r>
            <a:endParaRPr sz="3200">
              <a:latin typeface="Garamond"/>
              <a:cs typeface="Garamond"/>
            </a:endParaRPr>
          </a:p>
          <a:p>
            <a:pPr marL="297815" marR="319405">
              <a:lnSpc>
                <a:spcPts val="3790"/>
              </a:lnSpc>
              <a:spcBef>
                <a:spcPts val="219"/>
              </a:spcBef>
            </a:pP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(including pregnant and breastfeeding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women), 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adolescents,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and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children</a:t>
            </a:r>
            <a:endParaRPr sz="3200">
              <a:latin typeface="Garamond"/>
              <a:cs typeface="Garamond"/>
            </a:endParaRPr>
          </a:p>
          <a:p>
            <a:pPr marL="298450" indent="-285750">
              <a:lnSpc>
                <a:spcPts val="3700"/>
              </a:lnSpc>
              <a:buFont typeface="Arial"/>
              <a:buChar char="•"/>
              <a:tabLst>
                <a:tab pos="298450" algn="l"/>
              </a:tabLst>
            </a:pP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Describe common </a:t>
            </a:r>
            <a:r>
              <a:rPr dirty="0" sz="3200" spc="20">
                <a:solidFill>
                  <a:srgbClr val="1F497D"/>
                </a:solidFill>
                <a:latin typeface="Garamond"/>
                <a:cs typeface="Garamond"/>
              </a:rPr>
              <a:t>drug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resistance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mutations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 and</a:t>
            </a:r>
            <a:endParaRPr sz="3200">
              <a:latin typeface="Garamond"/>
              <a:cs typeface="Garamond"/>
            </a:endParaRPr>
          </a:p>
          <a:p>
            <a:pPr marL="297815" marR="1047750">
              <a:lnSpc>
                <a:spcPts val="3820"/>
              </a:lnSpc>
              <a:spcBef>
                <a:spcPts val="190"/>
              </a:spcBef>
            </a:pP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how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they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influence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choosing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second-line  regimen</a:t>
            </a:r>
            <a:endParaRPr sz="3200">
              <a:latin typeface="Garamond"/>
              <a:cs typeface="Garamond"/>
            </a:endParaRPr>
          </a:p>
          <a:p>
            <a:pPr marL="297815" marR="854075" indent="-285750">
              <a:lnSpc>
                <a:spcPts val="3790"/>
              </a:lnSpc>
              <a:spcBef>
                <a:spcPts val="90"/>
              </a:spcBef>
              <a:buFont typeface="Arial"/>
              <a:buChar char="•"/>
              <a:tabLst>
                <a:tab pos="298450" algn="l"/>
                <a:tab pos="5703570" algn="l"/>
              </a:tabLst>
            </a:pP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Be familiar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with</a:t>
            </a:r>
            <a:r>
              <a:rPr dirty="0" sz="3200" spc="2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characteristics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 of	the</a:t>
            </a:r>
            <a:r>
              <a:rPr dirty="0" sz="3200" spc="-8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15">
                <a:solidFill>
                  <a:srgbClr val="1F497D"/>
                </a:solidFill>
                <a:latin typeface="Garamond"/>
                <a:cs typeface="Garamond"/>
              </a:rPr>
              <a:t>drugs 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commonly used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in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second-line</a:t>
            </a:r>
            <a:r>
              <a:rPr dirty="0" sz="3200" spc="1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regimens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71721" y="446532"/>
            <a:ext cx="140144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114"/>
              <a:t>T</a:t>
            </a:r>
            <a:r>
              <a:rPr dirty="0" sz="4400" spc="-5"/>
              <a:t>AM</a:t>
            </a:r>
            <a:r>
              <a:rPr dirty="0" sz="4400"/>
              <a:t>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5628"/>
            <a:ext cx="7348855" cy="3244215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355600" marR="5080" indent="-342900">
              <a:lnSpc>
                <a:spcPct val="101200"/>
              </a:lnSpc>
              <a:spcBef>
                <a:spcPts val="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25">
                <a:solidFill>
                  <a:srgbClr val="1F497D"/>
                </a:solidFill>
                <a:latin typeface="Garamond"/>
                <a:cs typeface="Garamond"/>
              </a:rPr>
              <a:t>TAMs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include M41L, </a:t>
            </a:r>
            <a:r>
              <a:rPr dirty="0" sz="3200" spc="-35">
                <a:solidFill>
                  <a:srgbClr val="1F497D"/>
                </a:solidFill>
                <a:latin typeface="Garamond"/>
                <a:cs typeface="Garamond"/>
              </a:rPr>
              <a:t>D67N,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K70R, </a:t>
            </a:r>
            <a:r>
              <a:rPr dirty="0" sz="3200" spc="-80">
                <a:solidFill>
                  <a:srgbClr val="1F497D"/>
                </a:solidFill>
                <a:latin typeface="Garamond"/>
                <a:cs typeface="Garamond"/>
              </a:rPr>
              <a:t>L210W,  </a:t>
            </a:r>
            <a:r>
              <a:rPr dirty="0" sz="3200" spc="-55">
                <a:solidFill>
                  <a:srgbClr val="1F497D"/>
                </a:solidFill>
                <a:latin typeface="Garamond"/>
                <a:cs typeface="Garamond"/>
              </a:rPr>
              <a:t>T215F/Y,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and</a:t>
            </a:r>
            <a:r>
              <a:rPr dirty="0" sz="3200" spc="4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K219Q/E</a:t>
            </a:r>
            <a:endParaRPr sz="32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Selected </a:t>
            </a: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by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AZT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and</a:t>
            </a:r>
            <a:r>
              <a:rPr dirty="0" sz="3200" spc="1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d4T</a:t>
            </a:r>
            <a:endParaRPr sz="32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Confer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cross-resistance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to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multiple</a:t>
            </a: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0">
                <a:solidFill>
                  <a:srgbClr val="1F497D"/>
                </a:solidFill>
                <a:latin typeface="Garamond"/>
                <a:cs typeface="Garamond"/>
              </a:rPr>
              <a:t>NRTI’s</a:t>
            </a:r>
            <a:endParaRPr sz="3200">
              <a:latin typeface="Garamond"/>
              <a:cs typeface="Garamond"/>
            </a:endParaRPr>
          </a:p>
          <a:p>
            <a:pPr marL="355600" marR="203200" indent="-342900">
              <a:lnSpc>
                <a:spcPts val="3820"/>
              </a:lnSpc>
              <a:spcBef>
                <a:spcPts val="8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Mutations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emerge </a:t>
            </a:r>
            <a:r>
              <a:rPr dirty="0" sz="3200" spc="-30">
                <a:solidFill>
                  <a:srgbClr val="1F497D"/>
                </a:solidFill>
                <a:latin typeface="Garamond"/>
                <a:cs typeface="Garamond"/>
              </a:rPr>
              <a:t>over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time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in </a:t>
            </a:r>
            <a:r>
              <a:rPr dirty="0" sz="3200" spc="-25">
                <a:solidFill>
                  <a:srgbClr val="1F497D"/>
                </a:solidFill>
                <a:latin typeface="Garamond"/>
                <a:cs typeface="Garamond"/>
              </a:rPr>
              <a:t>two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distinct 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patterns,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but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can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overlap</a:t>
            </a:r>
            <a:endParaRPr sz="32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6648704"/>
            <a:ext cx="352679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Tang and Shafer, Drugs </a:t>
            </a:r>
            <a:r>
              <a:rPr dirty="0" sz="900" spc="-10">
                <a:latin typeface="Calibri"/>
                <a:cs typeface="Calibri"/>
              </a:rPr>
              <a:t>2012; </a:t>
            </a:r>
            <a:r>
              <a:rPr dirty="0" sz="900" spc="-5">
                <a:latin typeface="Calibri"/>
                <a:cs typeface="Calibri"/>
              </a:rPr>
              <a:t>Marcelin </a:t>
            </a:r>
            <a:r>
              <a:rPr dirty="0" sz="900">
                <a:latin typeface="Calibri"/>
                <a:cs typeface="Calibri"/>
              </a:rPr>
              <a:t>et </a:t>
            </a:r>
            <a:r>
              <a:rPr dirty="0" sz="900" spc="-5">
                <a:latin typeface="Calibri"/>
                <a:cs typeface="Calibri"/>
              </a:rPr>
              <a:t>al., Journal Medical </a:t>
            </a:r>
            <a:r>
              <a:rPr dirty="0" sz="900">
                <a:latin typeface="Calibri"/>
                <a:cs typeface="Calibri"/>
              </a:rPr>
              <a:t>Virology</a:t>
            </a:r>
            <a:r>
              <a:rPr dirty="0" sz="900" spc="40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2004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2265" y="446532"/>
            <a:ext cx="641921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10"/>
              <a:t>Integrase </a:t>
            </a:r>
            <a:r>
              <a:rPr dirty="0" sz="4400"/>
              <a:t>Inhibitors</a:t>
            </a:r>
            <a:r>
              <a:rPr dirty="0" sz="4400" spc="-65"/>
              <a:t> </a:t>
            </a:r>
            <a:r>
              <a:rPr dirty="0" sz="4400" spc="-5"/>
              <a:t>(INSTIs)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31111"/>
            <a:ext cx="8027670" cy="4146550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marL="355600" marR="648970" indent="-342900">
              <a:lnSpc>
                <a:spcPts val="259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>
                <a:solidFill>
                  <a:srgbClr val="1F497D"/>
                </a:solidFill>
                <a:latin typeface="Garamond"/>
                <a:cs typeface="Garamond"/>
              </a:rPr>
              <a:t>Raltegravir </a:t>
            </a:r>
            <a:r>
              <a:rPr dirty="0" sz="2700" spc="-5">
                <a:solidFill>
                  <a:srgbClr val="1F497D"/>
                </a:solidFill>
                <a:latin typeface="Garamond"/>
                <a:cs typeface="Garamond"/>
              </a:rPr>
              <a:t>(RAL)and elvitegravir </a:t>
            </a:r>
            <a:r>
              <a:rPr dirty="0" sz="2700" spc="-20">
                <a:solidFill>
                  <a:srgbClr val="1F497D"/>
                </a:solidFill>
                <a:latin typeface="Garamond"/>
                <a:cs typeface="Garamond"/>
              </a:rPr>
              <a:t>(EVG) </a:t>
            </a:r>
            <a:r>
              <a:rPr dirty="0" sz="2700" spc="-5">
                <a:solidFill>
                  <a:srgbClr val="1F497D"/>
                </a:solidFill>
                <a:latin typeface="Garamond"/>
                <a:cs typeface="Garamond"/>
              </a:rPr>
              <a:t>had </a:t>
            </a:r>
            <a:r>
              <a:rPr dirty="0" sz="2700">
                <a:solidFill>
                  <a:srgbClr val="1F497D"/>
                </a:solidFill>
                <a:latin typeface="Garamond"/>
                <a:cs typeface="Garamond"/>
              </a:rPr>
              <a:t>a </a:t>
            </a:r>
            <a:r>
              <a:rPr dirty="0" sz="2700" spc="-20">
                <a:solidFill>
                  <a:srgbClr val="1F497D"/>
                </a:solidFill>
                <a:latin typeface="Garamond"/>
                <a:cs typeface="Garamond"/>
              </a:rPr>
              <a:t>lower  </a:t>
            </a:r>
            <a:r>
              <a:rPr dirty="0" sz="2700" spc="5">
                <a:solidFill>
                  <a:srgbClr val="1F497D"/>
                </a:solidFill>
                <a:latin typeface="Garamond"/>
                <a:cs typeface="Garamond"/>
              </a:rPr>
              <a:t>barrier </a:t>
            </a:r>
            <a:r>
              <a:rPr dirty="0" sz="2700">
                <a:solidFill>
                  <a:srgbClr val="1F497D"/>
                </a:solidFill>
                <a:latin typeface="Garamond"/>
                <a:cs typeface="Garamond"/>
              </a:rPr>
              <a:t>to</a:t>
            </a:r>
            <a:r>
              <a:rPr dirty="0" sz="2700" spc="-2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2700" spc="-5">
                <a:solidFill>
                  <a:srgbClr val="1F497D"/>
                </a:solidFill>
                <a:latin typeface="Garamond"/>
                <a:cs typeface="Garamond"/>
              </a:rPr>
              <a:t>resistance</a:t>
            </a:r>
            <a:endParaRPr sz="2700">
              <a:latin typeface="Garamond"/>
              <a:cs typeface="Garamond"/>
            </a:endParaRPr>
          </a:p>
          <a:p>
            <a:pPr marL="355600" indent="-342900">
              <a:lnSpc>
                <a:spcPts val="322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>
                <a:solidFill>
                  <a:srgbClr val="1F497D"/>
                </a:solidFill>
                <a:latin typeface="Garamond"/>
                <a:cs typeface="Garamond"/>
              </a:rPr>
              <a:t>Dolutegravir (DTG) </a:t>
            </a:r>
            <a:r>
              <a:rPr dirty="0" sz="2700" spc="-5">
                <a:solidFill>
                  <a:srgbClr val="1F497D"/>
                </a:solidFill>
                <a:latin typeface="Garamond"/>
                <a:cs typeface="Garamond"/>
              </a:rPr>
              <a:t>has </a:t>
            </a:r>
            <a:r>
              <a:rPr dirty="0" sz="2700">
                <a:solidFill>
                  <a:srgbClr val="1F497D"/>
                </a:solidFill>
                <a:latin typeface="Garamond"/>
                <a:cs typeface="Garamond"/>
              </a:rPr>
              <a:t>a </a:t>
            </a:r>
            <a:r>
              <a:rPr dirty="0" sz="2700" spc="-5">
                <a:solidFill>
                  <a:srgbClr val="1F497D"/>
                </a:solidFill>
                <a:latin typeface="Garamond"/>
                <a:cs typeface="Garamond"/>
              </a:rPr>
              <a:t>higher</a:t>
            </a:r>
            <a:r>
              <a:rPr dirty="0" sz="2700" spc="-1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2700" spc="5">
                <a:solidFill>
                  <a:srgbClr val="1F497D"/>
                </a:solidFill>
                <a:latin typeface="Garamond"/>
                <a:cs typeface="Garamond"/>
              </a:rPr>
              <a:t>barrier</a:t>
            </a:r>
            <a:endParaRPr sz="2700">
              <a:latin typeface="Garamond"/>
              <a:cs typeface="Garamond"/>
            </a:endParaRPr>
          </a:p>
          <a:p>
            <a:pPr marL="755650" marR="321945" indent="-285750">
              <a:lnSpc>
                <a:spcPct val="80000"/>
              </a:lnSpc>
              <a:spcBef>
                <a:spcPts val="555"/>
              </a:spcBef>
            </a:pPr>
            <a:r>
              <a:rPr dirty="0" sz="2400">
                <a:solidFill>
                  <a:srgbClr val="1F497D"/>
                </a:solidFill>
                <a:latin typeface="Arial"/>
                <a:cs typeface="Arial"/>
              </a:rPr>
              <a:t>– </a:t>
            </a:r>
            <a:r>
              <a:rPr dirty="0" sz="2400" spc="5">
                <a:solidFill>
                  <a:srgbClr val="1F497D"/>
                </a:solidFill>
                <a:latin typeface="Garamond"/>
                <a:cs typeface="Garamond"/>
              </a:rPr>
              <a:t>There </a:t>
            </a:r>
            <a:r>
              <a:rPr dirty="0" sz="2400" spc="-10">
                <a:solidFill>
                  <a:srgbClr val="1F497D"/>
                </a:solidFill>
                <a:latin typeface="Garamond"/>
                <a:cs typeface="Garamond"/>
              </a:rPr>
              <a:t>were </a:t>
            </a:r>
            <a:r>
              <a:rPr dirty="0" sz="2400">
                <a:solidFill>
                  <a:srgbClr val="1F497D"/>
                </a:solidFill>
                <a:latin typeface="Garamond"/>
                <a:cs typeface="Garamond"/>
              </a:rPr>
              <a:t>no </a:t>
            </a:r>
            <a:r>
              <a:rPr dirty="0" sz="2400" spc="-5">
                <a:solidFill>
                  <a:srgbClr val="1F497D"/>
                </a:solidFill>
                <a:latin typeface="Garamond"/>
                <a:cs typeface="Garamond"/>
              </a:rPr>
              <a:t>failures due </a:t>
            </a:r>
            <a:r>
              <a:rPr dirty="0" sz="2400">
                <a:solidFill>
                  <a:srgbClr val="1F497D"/>
                </a:solidFill>
                <a:latin typeface="Garamond"/>
                <a:cs typeface="Garamond"/>
              </a:rPr>
              <a:t>to </a:t>
            </a:r>
            <a:r>
              <a:rPr dirty="0" sz="2400" spc="-5">
                <a:solidFill>
                  <a:srgbClr val="1F497D"/>
                </a:solidFill>
                <a:latin typeface="Garamond"/>
                <a:cs typeface="Garamond"/>
              </a:rPr>
              <a:t>resistance </a:t>
            </a:r>
            <a:r>
              <a:rPr dirty="0" sz="2400">
                <a:solidFill>
                  <a:srgbClr val="1F497D"/>
                </a:solidFill>
                <a:latin typeface="Garamond"/>
                <a:cs typeface="Garamond"/>
              </a:rPr>
              <a:t>in the dolutegravir  </a:t>
            </a:r>
            <a:r>
              <a:rPr dirty="0" sz="2400" spc="-5">
                <a:solidFill>
                  <a:srgbClr val="1F497D"/>
                </a:solidFill>
                <a:latin typeface="Garamond"/>
                <a:cs typeface="Garamond"/>
              </a:rPr>
              <a:t>pre-marketing randomized control</a:t>
            </a:r>
            <a:r>
              <a:rPr dirty="0" sz="2400" spc="1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2400" spc="-5">
                <a:solidFill>
                  <a:srgbClr val="1F497D"/>
                </a:solidFill>
                <a:latin typeface="Garamond"/>
                <a:cs typeface="Garamond"/>
              </a:rPr>
              <a:t>trials</a:t>
            </a:r>
            <a:endParaRPr sz="2400">
              <a:latin typeface="Garamond"/>
              <a:cs typeface="Garamond"/>
            </a:endParaRPr>
          </a:p>
          <a:p>
            <a:pPr marL="355600" marR="605155" indent="-342900">
              <a:lnSpc>
                <a:spcPct val="80000"/>
              </a:lnSpc>
              <a:spcBef>
                <a:spcPts val="6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 spc="-5">
                <a:solidFill>
                  <a:srgbClr val="1F497D"/>
                </a:solidFill>
                <a:latin typeface="Garamond"/>
                <a:cs typeface="Garamond"/>
              </a:rPr>
              <a:t>RAL: 400 </a:t>
            </a:r>
            <a:r>
              <a:rPr dirty="0" sz="2700">
                <a:solidFill>
                  <a:srgbClr val="1F497D"/>
                </a:solidFill>
                <a:latin typeface="Garamond"/>
                <a:cs typeface="Garamond"/>
              </a:rPr>
              <a:t>mg </a:t>
            </a:r>
            <a:r>
              <a:rPr dirty="0" sz="2700" spc="-35">
                <a:solidFill>
                  <a:srgbClr val="1F497D"/>
                </a:solidFill>
                <a:latin typeface="Garamond"/>
                <a:cs typeface="Garamond"/>
              </a:rPr>
              <a:t>tab, </a:t>
            </a:r>
            <a:r>
              <a:rPr dirty="0" sz="2700" spc="-5">
                <a:solidFill>
                  <a:srgbClr val="1F497D"/>
                </a:solidFill>
                <a:latin typeface="Garamond"/>
                <a:cs typeface="Garamond"/>
              </a:rPr>
              <a:t>100mg scored </a:t>
            </a:r>
            <a:r>
              <a:rPr dirty="0" sz="2700" spc="-15">
                <a:solidFill>
                  <a:srgbClr val="1F497D"/>
                </a:solidFill>
                <a:latin typeface="Garamond"/>
                <a:cs typeface="Garamond"/>
              </a:rPr>
              <a:t>chewable </a:t>
            </a:r>
            <a:r>
              <a:rPr dirty="0" sz="2700" spc="-35">
                <a:solidFill>
                  <a:srgbClr val="1F497D"/>
                </a:solidFill>
                <a:latin typeface="Garamond"/>
                <a:cs typeface="Garamond"/>
              </a:rPr>
              <a:t>tab, </a:t>
            </a:r>
            <a:r>
              <a:rPr dirty="0" sz="2700" spc="-5">
                <a:solidFill>
                  <a:srgbClr val="1F497D"/>
                </a:solidFill>
                <a:latin typeface="Garamond"/>
                <a:cs typeface="Garamond"/>
              </a:rPr>
              <a:t>25 </a:t>
            </a:r>
            <a:r>
              <a:rPr dirty="0" sz="2700">
                <a:solidFill>
                  <a:srgbClr val="1F497D"/>
                </a:solidFill>
                <a:latin typeface="Garamond"/>
                <a:cs typeface="Garamond"/>
              </a:rPr>
              <a:t>mg  </a:t>
            </a:r>
            <a:r>
              <a:rPr dirty="0" sz="2700" spc="-15">
                <a:solidFill>
                  <a:srgbClr val="1F497D"/>
                </a:solidFill>
                <a:latin typeface="Garamond"/>
                <a:cs typeface="Garamond"/>
              </a:rPr>
              <a:t>chewable </a:t>
            </a:r>
            <a:r>
              <a:rPr dirty="0" sz="2700" spc="-35">
                <a:solidFill>
                  <a:srgbClr val="1F497D"/>
                </a:solidFill>
                <a:latin typeface="Garamond"/>
                <a:cs typeface="Garamond"/>
              </a:rPr>
              <a:t>tab, </a:t>
            </a:r>
            <a:r>
              <a:rPr dirty="0" sz="2700">
                <a:solidFill>
                  <a:srgbClr val="1F497D"/>
                </a:solidFill>
                <a:latin typeface="Garamond"/>
                <a:cs typeface="Garamond"/>
              </a:rPr>
              <a:t>granules </a:t>
            </a:r>
            <a:r>
              <a:rPr dirty="0" sz="2700" spc="-5">
                <a:solidFill>
                  <a:srgbClr val="1F497D"/>
                </a:solidFill>
                <a:latin typeface="Garamond"/>
                <a:cs typeface="Garamond"/>
              </a:rPr>
              <a:t>(50mg) for oral</a:t>
            </a:r>
            <a:r>
              <a:rPr dirty="0" sz="2700" spc="4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2700" spc="-5">
                <a:solidFill>
                  <a:srgbClr val="1F497D"/>
                </a:solidFill>
                <a:latin typeface="Garamond"/>
                <a:cs typeface="Garamond"/>
              </a:rPr>
              <a:t>suspension</a:t>
            </a:r>
            <a:endParaRPr sz="2700">
              <a:latin typeface="Garamond"/>
              <a:cs typeface="Garamond"/>
            </a:endParaRPr>
          </a:p>
          <a:p>
            <a:pPr marL="355600" indent="-342900">
              <a:lnSpc>
                <a:spcPts val="321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>
                <a:solidFill>
                  <a:srgbClr val="1F497D"/>
                </a:solidFill>
                <a:latin typeface="Garamond"/>
                <a:cs typeface="Garamond"/>
              </a:rPr>
              <a:t>DTG: </a:t>
            </a:r>
            <a:r>
              <a:rPr dirty="0" sz="2700" spc="-5">
                <a:solidFill>
                  <a:srgbClr val="1F497D"/>
                </a:solidFill>
                <a:latin typeface="Garamond"/>
                <a:cs typeface="Garamond"/>
              </a:rPr>
              <a:t>50, 25, 10 </a:t>
            </a:r>
            <a:r>
              <a:rPr dirty="0" sz="2700">
                <a:solidFill>
                  <a:srgbClr val="1F497D"/>
                </a:solidFill>
                <a:latin typeface="Garamond"/>
                <a:cs typeface="Garamond"/>
              </a:rPr>
              <a:t>mg</a:t>
            </a:r>
            <a:r>
              <a:rPr dirty="0" sz="2700" spc="-1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2700" spc="-5">
                <a:solidFill>
                  <a:srgbClr val="1F497D"/>
                </a:solidFill>
                <a:latin typeface="Garamond"/>
                <a:cs typeface="Garamond"/>
              </a:rPr>
              <a:t>tabs</a:t>
            </a:r>
            <a:endParaRPr sz="2700">
              <a:latin typeface="Garamond"/>
              <a:cs typeface="Garamond"/>
            </a:endParaRPr>
          </a:p>
          <a:p>
            <a:pPr marL="355600" indent="-342900">
              <a:lnSpc>
                <a:spcPts val="3215"/>
              </a:lnSpc>
              <a:spcBef>
                <a:spcPts val="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 spc="-5">
                <a:solidFill>
                  <a:srgbClr val="1F497D"/>
                </a:solidFill>
                <a:latin typeface="Garamond"/>
                <a:cs typeface="Garamond"/>
              </a:rPr>
              <a:t>Minimal </a:t>
            </a:r>
            <a:r>
              <a:rPr dirty="0" sz="2700" spc="20">
                <a:solidFill>
                  <a:srgbClr val="1F497D"/>
                </a:solidFill>
                <a:latin typeface="Garamond"/>
                <a:cs typeface="Garamond"/>
              </a:rPr>
              <a:t>drug</a:t>
            </a:r>
            <a:r>
              <a:rPr dirty="0" sz="2700" spc="-1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2700" spc="-5">
                <a:solidFill>
                  <a:srgbClr val="1F497D"/>
                </a:solidFill>
                <a:latin typeface="Garamond"/>
                <a:cs typeface="Garamond"/>
              </a:rPr>
              <a:t>interactions</a:t>
            </a:r>
            <a:endParaRPr sz="2700">
              <a:latin typeface="Garamond"/>
              <a:cs typeface="Garamond"/>
            </a:endParaRPr>
          </a:p>
          <a:p>
            <a:pPr marL="355600" marR="5080" indent="-342900">
              <a:lnSpc>
                <a:spcPts val="262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 spc="-40">
                <a:solidFill>
                  <a:srgbClr val="1F497D"/>
                </a:solidFill>
                <a:latin typeface="Garamond"/>
                <a:cs typeface="Garamond"/>
              </a:rPr>
              <a:t>Few </a:t>
            </a:r>
            <a:r>
              <a:rPr dirty="0" sz="2700" spc="-5">
                <a:solidFill>
                  <a:srgbClr val="1F497D"/>
                </a:solidFill>
                <a:latin typeface="Garamond"/>
                <a:cs typeface="Garamond"/>
              </a:rPr>
              <a:t>side </a:t>
            </a:r>
            <a:r>
              <a:rPr dirty="0" sz="2700" spc="-15">
                <a:solidFill>
                  <a:srgbClr val="1F497D"/>
                </a:solidFill>
                <a:latin typeface="Garamond"/>
                <a:cs typeface="Garamond"/>
              </a:rPr>
              <a:t>effects, </a:t>
            </a:r>
            <a:r>
              <a:rPr dirty="0" sz="2700" spc="-5">
                <a:solidFill>
                  <a:srgbClr val="1F497D"/>
                </a:solidFill>
                <a:latin typeface="Garamond"/>
                <a:cs typeface="Garamond"/>
              </a:rPr>
              <a:t>but </a:t>
            </a:r>
            <a:r>
              <a:rPr dirty="0" sz="2700" spc="-10">
                <a:solidFill>
                  <a:srgbClr val="1F497D"/>
                </a:solidFill>
                <a:latin typeface="Garamond"/>
                <a:cs typeface="Garamond"/>
              </a:rPr>
              <a:t>hypersensitivity </a:t>
            </a:r>
            <a:r>
              <a:rPr dirty="0" sz="2700" spc="-5">
                <a:solidFill>
                  <a:srgbClr val="1F497D"/>
                </a:solidFill>
                <a:latin typeface="Garamond"/>
                <a:cs typeface="Garamond"/>
              </a:rPr>
              <a:t>reaction or insomnia  and dizziness </a:t>
            </a:r>
            <a:r>
              <a:rPr dirty="0" sz="2700">
                <a:solidFill>
                  <a:srgbClr val="1F497D"/>
                </a:solidFill>
                <a:latin typeface="Garamond"/>
                <a:cs typeface="Garamond"/>
              </a:rPr>
              <a:t>can </a:t>
            </a:r>
            <a:r>
              <a:rPr dirty="0" sz="2700" spc="-5">
                <a:solidFill>
                  <a:srgbClr val="1F497D"/>
                </a:solidFill>
                <a:latin typeface="Garamond"/>
                <a:cs typeface="Garamond"/>
              </a:rPr>
              <a:t>be </a:t>
            </a:r>
            <a:r>
              <a:rPr dirty="0" sz="2700">
                <a:solidFill>
                  <a:srgbClr val="1F497D"/>
                </a:solidFill>
                <a:latin typeface="Garamond"/>
                <a:cs typeface="Garamond"/>
              </a:rPr>
              <a:t>seen</a:t>
            </a:r>
            <a:endParaRPr sz="27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3008" y="186435"/>
            <a:ext cx="8238490" cy="1244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 marR="30480" indent="1755775">
              <a:lnSpc>
                <a:spcPct val="100000"/>
              </a:lnSpc>
              <a:spcBef>
                <a:spcPts val="100"/>
              </a:spcBef>
            </a:pPr>
            <a:r>
              <a:rPr dirty="0"/>
              <a:t>Dolutegravir </a:t>
            </a:r>
            <a:r>
              <a:rPr dirty="0" spc="-5"/>
              <a:t>as 1</a:t>
            </a:r>
            <a:r>
              <a:rPr dirty="0" baseline="24691" sz="4050" spc="-7"/>
              <a:t>st</a:t>
            </a:r>
            <a:r>
              <a:rPr dirty="0" sz="4000" spc="-5"/>
              <a:t>-Line  Advantages </a:t>
            </a:r>
            <a:r>
              <a:rPr dirty="0" sz="4000" spc="-40"/>
              <a:t>over </a:t>
            </a:r>
            <a:r>
              <a:rPr dirty="0" sz="4000" spc="-10"/>
              <a:t>Efavirenz </a:t>
            </a:r>
            <a:r>
              <a:rPr dirty="0" sz="4000" spc="-5"/>
              <a:t>or</a:t>
            </a:r>
            <a:r>
              <a:rPr dirty="0" sz="4000" spc="10"/>
              <a:t> </a:t>
            </a:r>
            <a:r>
              <a:rPr dirty="0" sz="4000" spc="-5"/>
              <a:t>Nevirapine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532635"/>
            <a:ext cx="7816850" cy="4405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20">
                <a:solidFill>
                  <a:srgbClr val="1F497D"/>
                </a:solidFill>
                <a:latin typeface="Garamond"/>
                <a:cs typeface="Garamond"/>
              </a:rPr>
              <a:t>lower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potential </a:t>
            </a:r>
            <a:r>
              <a:rPr dirty="0" sz="3000" spc="-10">
                <a:solidFill>
                  <a:srgbClr val="1F497D"/>
                </a:solidFill>
                <a:latin typeface="Garamond"/>
                <a:cs typeface="Garamond"/>
              </a:rPr>
              <a:t>for </a:t>
            </a:r>
            <a:r>
              <a:rPr dirty="0" sz="3000" spc="25">
                <a:solidFill>
                  <a:srgbClr val="1F497D"/>
                </a:solidFill>
                <a:latin typeface="Garamond"/>
                <a:cs typeface="Garamond"/>
              </a:rPr>
              <a:t>drug</a:t>
            </a:r>
            <a:r>
              <a:rPr dirty="0" sz="3000" spc="1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interactions</a:t>
            </a:r>
            <a:endParaRPr sz="30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a </a:t>
            </a:r>
            <a:r>
              <a:rPr dirty="0" sz="3000" spc="5">
                <a:solidFill>
                  <a:srgbClr val="1F497D"/>
                </a:solidFill>
                <a:latin typeface="Garamond"/>
                <a:cs typeface="Garamond"/>
              </a:rPr>
              <a:t>shorter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time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to viral</a:t>
            </a:r>
            <a:r>
              <a:rPr dirty="0" sz="3000" spc="-2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suppression</a:t>
            </a:r>
            <a:endParaRPr sz="30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a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higher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genetic </a:t>
            </a:r>
            <a:r>
              <a:rPr dirty="0" sz="3000" spc="5">
                <a:solidFill>
                  <a:srgbClr val="1F497D"/>
                </a:solidFill>
                <a:latin typeface="Garamond"/>
                <a:cs typeface="Garamond"/>
              </a:rPr>
              <a:t>barrier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to </a:t>
            </a:r>
            <a:r>
              <a:rPr dirty="0" sz="3000" spc="25">
                <a:solidFill>
                  <a:srgbClr val="1F497D"/>
                </a:solidFill>
                <a:latin typeface="Garamond"/>
                <a:cs typeface="Garamond"/>
              </a:rPr>
              <a:t>drug</a:t>
            </a:r>
            <a:r>
              <a:rPr dirty="0" sz="3000" spc="-4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resistance</a:t>
            </a:r>
            <a:endParaRPr sz="30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long</a:t>
            </a:r>
            <a:r>
              <a:rPr dirty="0" sz="3000" spc="-1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half-life</a:t>
            </a:r>
            <a:endParaRPr sz="30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2362835" algn="l"/>
              </a:tabLst>
            </a:pP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Small size</a:t>
            </a:r>
            <a:r>
              <a:rPr dirty="0" sz="3000" spc="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of	tablets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(easier to</a:t>
            </a:r>
            <a:r>
              <a:rPr dirty="0" sz="3000" spc="-1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000" spc="-10">
                <a:solidFill>
                  <a:srgbClr val="1F497D"/>
                </a:solidFill>
                <a:latin typeface="Garamond"/>
                <a:cs typeface="Garamond"/>
              </a:rPr>
              <a:t>swallow)</a:t>
            </a:r>
            <a:endParaRPr sz="3000">
              <a:latin typeface="Garamond"/>
              <a:cs typeface="Garamond"/>
            </a:endParaRPr>
          </a:p>
          <a:p>
            <a:pPr marL="355600" marR="5080" indent="-342900">
              <a:lnSpc>
                <a:spcPct val="77300"/>
              </a:lnSpc>
              <a:spcBef>
                <a:spcPts val="8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Activity </a:t>
            </a:r>
            <a:r>
              <a:rPr dirty="0" sz="3000" spc="5">
                <a:solidFill>
                  <a:srgbClr val="1F497D"/>
                </a:solidFill>
                <a:latin typeface="Garamond"/>
                <a:cs typeface="Garamond"/>
              </a:rPr>
              <a:t>against </a:t>
            </a:r>
            <a:r>
              <a:rPr dirty="0" sz="3000" spc="-60">
                <a:solidFill>
                  <a:srgbClr val="1F497D"/>
                </a:solidFill>
                <a:latin typeface="Garamond"/>
                <a:cs typeface="Garamond"/>
              </a:rPr>
              <a:t>HIV-2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infection, </a:t>
            </a:r>
            <a:r>
              <a:rPr dirty="0" sz="3000" spc="-10">
                <a:solidFill>
                  <a:srgbClr val="1F497D"/>
                </a:solidFill>
                <a:latin typeface="Garamond"/>
                <a:cs typeface="Garamond"/>
              </a:rPr>
              <a:t>which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is naturally  resistant to</a:t>
            </a:r>
            <a:r>
              <a:rPr dirty="0" sz="3000" spc="-1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EFV</a:t>
            </a:r>
            <a:endParaRPr sz="30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10">
                <a:solidFill>
                  <a:srgbClr val="1F497D"/>
                </a:solidFill>
                <a:latin typeface="Garamond"/>
                <a:cs typeface="Garamond"/>
              </a:rPr>
              <a:t>availability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as a generic </a:t>
            </a:r>
            <a:r>
              <a:rPr dirty="0" sz="3000" spc="-10">
                <a:solidFill>
                  <a:srgbClr val="1F497D"/>
                </a:solidFill>
                <a:latin typeface="Garamond"/>
                <a:cs typeface="Garamond"/>
              </a:rPr>
              <a:t>fixed-dose</a:t>
            </a:r>
            <a:r>
              <a:rPr dirty="0" sz="3000" spc="3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formulation</a:t>
            </a:r>
            <a:endParaRPr sz="3000">
              <a:latin typeface="Garamond"/>
              <a:cs typeface="Garamond"/>
            </a:endParaRPr>
          </a:p>
          <a:p>
            <a:pPr marL="355600" marR="152400" indent="-342900">
              <a:lnSpc>
                <a:spcPts val="2900"/>
              </a:lnSpc>
              <a:spcBef>
                <a:spcPts val="6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potential price reductions applicable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to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most </a:t>
            </a:r>
            <a:r>
              <a:rPr dirty="0" sz="3000" spc="-15">
                <a:solidFill>
                  <a:srgbClr val="1F497D"/>
                </a:solidFill>
                <a:latin typeface="Garamond"/>
                <a:cs typeface="Garamond"/>
              </a:rPr>
              <a:t>low- 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and middle-income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countries</a:t>
            </a:r>
            <a:endParaRPr sz="30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3356" y="446532"/>
            <a:ext cx="369824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Q148H/K/R/N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10540" y="1556003"/>
            <a:ext cx="7850505" cy="422275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381000" marR="412115" indent="-342900">
              <a:lnSpc>
                <a:spcPct val="90000"/>
              </a:lnSpc>
              <a:spcBef>
                <a:spcPts val="480"/>
              </a:spcBef>
              <a:buFont typeface="Arial"/>
              <a:buChar char="•"/>
              <a:tabLst>
                <a:tab pos="380365" algn="l"/>
                <a:tab pos="381000" algn="l"/>
                <a:tab pos="5431790" algn="l"/>
              </a:tabLst>
            </a:pP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There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are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several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possible amino acid  substitutions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at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position</a:t>
            </a:r>
            <a:r>
              <a:rPr dirty="0" sz="3200" spc="4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148</a:t>
            </a:r>
            <a:r>
              <a:rPr dirty="0" sz="3200" spc="1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of	the</a:t>
            </a:r>
            <a:r>
              <a:rPr dirty="0" sz="3200" spc="-7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integrase  </a:t>
            </a:r>
            <a:r>
              <a:rPr dirty="0" sz="3200" spc="10">
                <a:solidFill>
                  <a:srgbClr val="1F497D"/>
                </a:solidFill>
                <a:latin typeface="Garamond"/>
                <a:cs typeface="Garamond"/>
              </a:rPr>
              <a:t>gene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that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lead to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INSTI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resistance</a:t>
            </a:r>
            <a:endParaRPr sz="3200">
              <a:latin typeface="Garamond"/>
              <a:cs typeface="Garamond"/>
            </a:endParaRPr>
          </a:p>
          <a:p>
            <a:pPr marL="381000" marR="353695" indent="-342900">
              <a:lnSpc>
                <a:spcPct val="89700"/>
              </a:lnSpc>
              <a:spcBef>
                <a:spcPts val="76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These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rarely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develop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when a potent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INSTI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is 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used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in a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regimen that contains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2 or 3 </a:t>
            </a: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active  </a:t>
            </a:r>
            <a:r>
              <a:rPr dirty="0" sz="3200" spc="15">
                <a:solidFill>
                  <a:srgbClr val="1F497D"/>
                </a:solidFill>
                <a:latin typeface="Garamond"/>
                <a:cs typeface="Garamond"/>
              </a:rPr>
              <a:t>drugs</a:t>
            </a:r>
            <a:endParaRPr sz="3200">
              <a:latin typeface="Garamond"/>
              <a:cs typeface="Garamond"/>
            </a:endParaRPr>
          </a:p>
          <a:p>
            <a:pPr marL="381000" indent="-342900">
              <a:lnSpc>
                <a:spcPts val="3625"/>
              </a:lnSpc>
              <a:spcBef>
                <a:spcPts val="455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More common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when a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low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potency 1</a:t>
            </a:r>
            <a:r>
              <a:rPr dirty="0" baseline="26455" sz="3150">
                <a:solidFill>
                  <a:srgbClr val="1F497D"/>
                </a:solidFill>
                <a:latin typeface="Garamond"/>
                <a:cs typeface="Garamond"/>
              </a:rPr>
              <a:t>st</a:t>
            </a:r>
            <a:endParaRPr baseline="26455" sz="3150">
              <a:latin typeface="Garamond"/>
              <a:cs typeface="Garamond"/>
            </a:endParaRPr>
          </a:p>
          <a:p>
            <a:pPr marL="381000" marR="30480">
              <a:lnSpc>
                <a:spcPts val="3500"/>
              </a:lnSpc>
              <a:spcBef>
                <a:spcPts val="185"/>
              </a:spcBef>
            </a:pP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generation</a:t>
            </a:r>
            <a:r>
              <a:rPr dirty="0" sz="3200" spc="5" strike="sngStrike">
                <a:solidFill>
                  <a:srgbClr val="1F497D"/>
                </a:solidFill>
                <a:latin typeface="Garamond"/>
                <a:cs typeface="Garamond"/>
              </a:rPr>
              <a:t>s</a:t>
            </a:r>
            <a:r>
              <a:rPr dirty="0" sz="3200" spc="5" strike="noStrike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 strike="noStrike">
                <a:solidFill>
                  <a:srgbClr val="1F497D"/>
                </a:solidFill>
                <a:latin typeface="Garamond"/>
                <a:cs typeface="Garamond"/>
              </a:rPr>
              <a:t>INSTI (RAL </a:t>
            </a:r>
            <a:r>
              <a:rPr dirty="0" sz="3200" strike="noStrike">
                <a:solidFill>
                  <a:srgbClr val="1F497D"/>
                </a:solidFill>
                <a:latin typeface="Garamond"/>
                <a:cs typeface="Garamond"/>
              </a:rPr>
              <a:t>or </a:t>
            </a:r>
            <a:r>
              <a:rPr dirty="0" sz="3200" spc="-30" strike="noStrike">
                <a:solidFill>
                  <a:srgbClr val="1F497D"/>
                </a:solidFill>
                <a:latin typeface="Garamond"/>
                <a:cs typeface="Garamond"/>
              </a:rPr>
              <a:t>EVG) </a:t>
            </a:r>
            <a:r>
              <a:rPr dirty="0" sz="3200" strike="noStrike">
                <a:solidFill>
                  <a:srgbClr val="1F497D"/>
                </a:solidFill>
                <a:latin typeface="Garamond"/>
                <a:cs typeface="Garamond"/>
              </a:rPr>
              <a:t>is </a:t>
            </a:r>
            <a:r>
              <a:rPr dirty="0" sz="3200" spc="-5" strike="noStrike">
                <a:solidFill>
                  <a:srgbClr val="1F497D"/>
                </a:solidFill>
                <a:latin typeface="Garamond"/>
                <a:cs typeface="Garamond"/>
              </a:rPr>
              <a:t>used first,  </a:t>
            </a:r>
            <a:r>
              <a:rPr dirty="0" sz="3200" strike="noStrike">
                <a:solidFill>
                  <a:srgbClr val="1F497D"/>
                </a:solidFill>
                <a:latin typeface="Garamond"/>
                <a:cs typeface="Garamond"/>
              </a:rPr>
              <a:t>then the patient is later</a:t>
            </a:r>
            <a:r>
              <a:rPr dirty="0" sz="3200" spc="-25" strike="noStrike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10" strike="noStrike">
                <a:solidFill>
                  <a:srgbClr val="1F497D"/>
                </a:solidFill>
                <a:latin typeface="Garamond"/>
                <a:cs typeface="Garamond"/>
              </a:rPr>
              <a:t>switched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5425" y="446532"/>
            <a:ext cx="361315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/>
              <a:t>WHO</a:t>
            </a:r>
            <a:r>
              <a:rPr dirty="0" sz="4400" spc="-55"/>
              <a:t> </a:t>
            </a:r>
            <a:r>
              <a:rPr dirty="0" sz="4400" spc="-5"/>
              <a:t>Guidance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775760" y="1600200"/>
            <a:ext cx="5592476" cy="4525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0039" y="446532"/>
            <a:ext cx="648398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4400"/>
              <a:t>WHO 1</a:t>
            </a:r>
            <a:r>
              <a:rPr dirty="0" baseline="24904" sz="4350"/>
              <a:t>st </a:t>
            </a:r>
            <a:r>
              <a:rPr dirty="0" sz="4400"/>
              <a:t>Line </a:t>
            </a:r>
            <a:r>
              <a:rPr dirty="0" sz="4400" spc="-10"/>
              <a:t>Guidance,</a:t>
            </a:r>
            <a:r>
              <a:rPr dirty="0" sz="4400" spc="-35"/>
              <a:t> </a:t>
            </a:r>
            <a:r>
              <a:rPr dirty="0" sz="3600" spc="-5"/>
              <a:t>2019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609600" y="1910556"/>
            <a:ext cx="7896225" cy="3905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5707" y="446532"/>
            <a:ext cx="721233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4400"/>
              <a:t>WHO 1</a:t>
            </a:r>
            <a:r>
              <a:rPr dirty="0" baseline="24904" sz="4350"/>
              <a:t>st </a:t>
            </a:r>
            <a:r>
              <a:rPr dirty="0" sz="4400"/>
              <a:t>Line </a:t>
            </a:r>
            <a:r>
              <a:rPr dirty="0" sz="4400" spc="-10"/>
              <a:t>Guidance, </a:t>
            </a:r>
            <a:r>
              <a:rPr dirty="0" sz="3600" spc="-5"/>
              <a:t>2019</a:t>
            </a:r>
            <a:r>
              <a:rPr dirty="0" sz="3600" spc="180"/>
              <a:t> </a:t>
            </a:r>
            <a:r>
              <a:rPr dirty="0" sz="4400"/>
              <a:t>(2)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533048" y="2028587"/>
            <a:ext cx="8106345" cy="35459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9877" y="446532"/>
            <a:ext cx="450405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/>
              <a:t>Second-line</a:t>
            </a:r>
            <a:r>
              <a:rPr dirty="0" sz="4400" spc="-55"/>
              <a:t> </a:t>
            </a:r>
            <a:r>
              <a:rPr dirty="0" sz="4400" spc="5"/>
              <a:t>Therapy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10540" y="1595628"/>
            <a:ext cx="8058150" cy="149161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381000" marR="30480" indent="-342900">
              <a:lnSpc>
                <a:spcPct val="100299"/>
              </a:lnSpc>
              <a:spcBef>
                <a:spcPts val="85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2</a:t>
            </a:r>
            <a:r>
              <a:rPr dirty="0" baseline="26455" sz="3150" spc="7">
                <a:solidFill>
                  <a:srgbClr val="1F497D"/>
                </a:solidFill>
                <a:latin typeface="Garamond"/>
                <a:cs typeface="Garamond"/>
              </a:rPr>
              <a:t>nd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line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therapy should consider what  medications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the patient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has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taken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previously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and 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what resistance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their </a:t>
            </a:r>
            <a:r>
              <a:rPr dirty="0" sz="3200" spc="15">
                <a:solidFill>
                  <a:srgbClr val="1F497D"/>
                </a:solidFill>
                <a:latin typeface="Garamond"/>
                <a:cs typeface="Garamond"/>
              </a:rPr>
              <a:t>virus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has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likely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acquired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6808" y="446532"/>
            <a:ext cx="739013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2312670" algn="l"/>
              </a:tabLst>
            </a:pPr>
            <a:r>
              <a:rPr dirty="0" sz="4400"/>
              <a:t>WHO </a:t>
            </a:r>
            <a:r>
              <a:rPr dirty="0" sz="4400" spc="5"/>
              <a:t>2</a:t>
            </a:r>
            <a:r>
              <a:rPr dirty="0" baseline="24904" sz="4350" spc="7"/>
              <a:t>nd	</a:t>
            </a:r>
            <a:r>
              <a:rPr dirty="0" sz="4400"/>
              <a:t>Line </a:t>
            </a:r>
            <a:r>
              <a:rPr dirty="0" sz="4400" spc="-10"/>
              <a:t>Guidance, </a:t>
            </a:r>
            <a:r>
              <a:rPr dirty="0" sz="3600" spc="-5"/>
              <a:t>2019</a:t>
            </a:r>
            <a:r>
              <a:rPr dirty="0" sz="3600" spc="155"/>
              <a:t> </a:t>
            </a:r>
            <a:r>
              <a:rPr dirty="0" sz="4400"/>
              <a:t>(2)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519111" y="2067718"/>
            <a:ext cx="8096249" cy="3590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1139" y="446532"/>
            <a:ext cx="6661784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2312670" algn="l"/>
              </a:tabLst>
            </a:pPr>
            <a:r>
              <a:rPr dirty="0" sz="4400"/>
              <a:t>WHO </a:t>
            </a:r>
            <a:r>
              <a:rPr dirty="0" sz="4400" spc="5"/>
              <a:t>2</a:t>
            </a:r>
            <a:r>
              <a:rPr dirty="0" baseline="24904" sz="4350" spc="7"/>
              <a:t>nd	</a:t>
            </a:r>
            <a:r>
              <a:rPr dirty="0" sz="4400"/>
              <a:t>Line </a:t>
            </a:r>
            <a:r>
              <a:rPr dirty="0" sz="4400" spc="-10"/>
              <a:t>Guidance,</a:t>
            </a:r>
            <a:r>
              <a:rPr dirty="0" sz="4400" spc="-60"/>
              <a:t> </a:t>
            </a:r>
            <a:r>
              <a:rPr dirty="0" sz="3600" spc="-5"/>
              <a:t>2019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742950" y="2529681"/>
            <a:ext cx="7658100" cy="2667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46379" marR="5080" indent="-234315">
              <a:lnSpc>
                <a:spcPct val="100000"/>
              </a:lnSpc>
              <a:spcBef>
                <a:spcPts val="100"/>
              </a:spcBef>
              <a:tabLst>
                <a:tab pos="3305810" algn="l"/>
              </a:tabLst>
            </a:pPr>
            <a:r>
              <a:rPr dirty="0"/>
              <a:t>Management</a:t>
            </a:r>
            <a:r>
              <a:rPr dirty="0" spc="5"/>
              <a:t> </a:t>
            </a:r>
            <a:r>
              <a:rPr dirty="0" spc="-5"/>
              <a:t>of	</a:t>
            </a:r>
            <a:r>
              <a:rPr dirty="0" spc="-25"/>
              <a:t>Treatment</a:t>
            </a:r>
            <a:r>
              <a:rPr dirty="0" spc="-90"/>
              <a:t> </a:t>
            </a:r>
            <a:r>
              <a:rPr dirty="0" spc="-15"/>
              <a:t>Failure:  </a:t>
            </a:r>
            <a:r>
              <a:rPr dirty="0" spc="5"/>
              <a:t>When </a:t>
            </a:r>
            <a:r>
              <a:rPr dirty="0" spc="-5"/>
              <a:t>to </a:t>
            </a:r>
            <a:r>
              <a:rPr dirty="0" spc="-15"/>
              <a:t>Switch </a:t>
            </a:r>
            <a:r>
              <a:rPr dirty="0" spc="-5"/>
              <a:t>to Second</a:t>
            </a:r>
            <a:r>
              <a:rPr dirty="0" spc="-50"/>
              <a:t> </a:t>
            </a:r>
            <a:r>
              <a:rPr dirty="0" spc="-5"/>
              <a:t>Line?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12740" y="2217420"/>
            <a:ext cx="2406015" cy="149161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298450" marR="5080" indent="-285750">
              <a:lnSpc>
                <a:spcPct val="100299"/>
              </a:lnSpc>
              <a:spcBef>
                <a:spcPts val="85"/>
              </a:spcBef>
              <a:buFont typeface="Arial"/>
              <a:buChar char="•"/>
              <a:tabLst>
                <a:tab pos="298450" algn="l"/>
              </a:tabLst>
            </a:pPr>
            <a:r>
              <a:rPr dirty="0" sz="3200" spc="-25" b="1">
                <a:latin typeface="Calibri"/>
                <a:cs typeface="Calibri"/>
              </a:rPr>
              <a:t>Avoid  </a:t>
            </a:r>
            <a:r>
              <a:rPr dirty="0" sz="3200" spc="-5" b="1">
                <a:latin typeface="Calibri"/>
                <a:cs typeface="Calibri"/>
              </a:rPr>
              <a:t>unn</a:t>
            </a:r>
            <a:r>
              <a:rPr dirty="0" sz="3200" b="1">
                <a:latin typeface="Calibri"/>
                <a:cs typeface="Calibri"/>
              </a:rPr>
              <a:t>e</a:t>
            </a:r>
            <a:r>
              <a:rPr dirty="0" sz="3200" spc="-5" b="1">
                <a:latin typeface="Calibri"/>
                <a:cs typeface="Calibri"/>
              </a:rPr>
              <a:t>c</a:t>
            </a:r>
            <a:r>
              <a:rPr dirty="0" sz="3200" b="1">
                <a:latin typeface="Calibri"/>
                <a:cs typeface="Calibri"/>
              </a:rPr>
              <a:t>e</a:t>
            </a:r>
            <a:r>
              <a:rPr dirty="0" sz="3200" spc="-5" b="1">
                <a:latin typeface="Calibri"/>
                <a:cs typeface="Calibri"/>
              </a:rPr>
              <a:t>ssa</a:t>
            </a:r>
            <a:r>
              <a:rPr dirty="0" sz="3200" spc="10" b="1">
                <a:latin typeface="Calibri"/>
                <a:cs typeface="Calibri"/>
              </a:rPr>
              <a:t>r</a:t>
            </a:r>
            <a:r>
              <a:rPr dirty="0" sz="3200" b="1">
                <a:latin typeface="Calibri"/>
                <a:cs typeface="Calibri"/>
              </a:rPr>
              <a:t>y  </a:t>
            </a:r>
            <a:r>
              <a:rPr dirty="0" sz="3200" spc="-10" b="1">
                <a:latin typeface="Calibri"/>
                <a:cs typeface="Calibri"/>
              </a:rPr>
              <a:t>switches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9339" y="2065020"/>
            <a:ext cx="2986405" cy="2951480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298450" marR="27305" indent="-285750">
              <a:lnSpc>
                <a:spcPts val="3790"/>
              </a:lnSpc>
              <a:spcBef>
                <a:spcPts val="265"/>
              </a:spcBef>
              <a:buFont typeface="Arial"/>
              <a:buChar char="•"/>
              <a:tabLst>
                <a:tab pos="298450" algn="l"/>
              </a:tabLst>
            </a:pPr>
            <a:r>
              <a:rPr dirty="0" sz="3200" spc="-15" b="1">
                <a:latin typeface="Calibri"/>
                <a:cs typeface="Calibri"/>
              </a:rPr>
              <a:t>Improve</a:t>
            </a:r>
            <a:r>
              <a:rPr dirty="0" sz="3200" spc="-55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clinical  outcomes</a:t>
            </a:r>
            <a:endParaRPr sz="3200">
              <a:latin typeface="Calibri"/>
              <a:cs typeface="Calibri"/>
            </a:endParaRPr>
          </a:p>
          <a:p>
            <a:pPr marL="298450" marR="508634" indent="-285750">
              <a:lnSpc>
                <a:spcPts val="3790"/>
              </a:lnSpc>
              <a:spcBef>
                <a:spcPts val="125"/>
              </a:spcBef>
              <a:buFont typeface="Arial"/>
              <a:buChar char="•"/>
              <a:tabLst>
                <a:tab pos="298450" algn="l"/>
              </a:tabLst>
            </a:pPr>
            <a:r>
              <a:rPr dirty="0" sz="3200" spc="-20" b="1">
                <a:latin typeface="Calibri"/>
                <a:cs typeface="Calibri"/>
              </a:rPr>
              <a:t>Prevent</a:t>
            </a:r>
            <a:r>
              <a:rPr dirty="0" sz="3200" spc="-80" b="1">
                <a:latin typeface="Calibri"/>
                <a:cs typeface="Calibri"/>
              </a:rPr>
              <a:t> </a:t>
            </a:r>
            <a:r>
              <a:rPr dirty="0" sz="3200" spc="-5" b="1">
                <a:latin typeface="Calibri"/>
                <a:cs typeface="Calibri"/>
              </a:rPr>
              <a:t>drug  </a:t>
            </a:r>
            <a:r>
              <a:rPr dirty="0" sz="3200" spc="-15" b="1">
                <a:latin typeface="Calibri"/>
                <a:cs typeface="Calibri"/>
              </a:rPr>
              <a:t>resistance</a:t>
            </a:r>
            <a:endParaRPr sz="3200">
              <a:latin typeface="Calibri"/>
              <a:cs typeface="Calibri"/>
            </a:endParaRPr>
          </a:p>
          <a:p>
            <a:pPr marL="298450" marR="5080" indent="-285750">
              <a:lnSpc>
                <a:spcPts val="3790"/>
              </a:lnSpc>
              <a:spcBef>
                <a:spcPts val="125"/>
              </a:spcBef>
              <a:buFont typeface="Arial"/>
              <a:buChar char="•"/>
              <a:tabLst>
                <a:tab pos="298450" algn="l"/>
              </a:tabLst>
            </a:pPr>
            <a:r>
              <a:rPr dirty="0" sz="3200" spc="-10" b="1">
                <a:latin typeface="Calibri"/>
                <a:cs typeface="Calibri"/>
              </a:rPr>
              <a:t>Decrease </a:t>
            </a:r>
            <a:r>
              <a:rPr dirty="0" sz="3200" spc="-5" b="1">
                <a:latin typeface="Calibri"/>
                <a:cs typeface="Calibri"/>
              </a:rPr>
              <a:t>risk</a:t>
            </a:r>
            <a:r>
              <a:rPr dirty="0" sz="3200" spc="-5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of  </a:t>
            </a:r>
            <a:r>
              <a:rPr dirty="0" sz="3200" spc="-10" b="1">
                <a:latin typeface="Calibri"/>
                <a:cs typeface="Calibri"/>
              </a:rPr>
              <a:t>transmission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198" y="186435"/>
            <a:ext cx="7730490" cy="1244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80640" marR="5080" indent="-2568575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WHO </a:t>
            </a:r>
            <a:r>
              <a:rPr dirty="0" spc="-10"/>
              <a:t>Recommendations: </a:t>
            </a:r>
            <a:r>
              <a:rPr dirty="0" spc="-5"/>
              <a:t>Second</a:t>
            </a:r>
            <a:r>
              <a:rPr dirty="0" spc="-60"/>
              <a:t> </a:t>
            </a:r>
            <a:r>
              <a:rPr dirty="0" spc="-5"/>
              <a:t>Line  </a:t>
            </a:r>
            <a:r>
              <a:rPr dirty="0" spc="-20"/>
              <a:t>Regimens</a:t>
            </a:r>
            <a:r>
              <a:rPr dirty="0" spc="-5"/>
              <a:t> (2)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485319"/>
            <a:ext cx="7876540" cy="3644265"/>
          </a:xfrm>
          <a:prstGeom prst="rect">
            <a:avLst/>
          </a:prstGeom>
        </p:spPr>
        <p:txBody>
          <a:bodyPr wrap="square" lIns="0" tIns="12255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65"/>
              </a:spcBef>
              <a:buFont typeface="Arial"/>
              <a:buChar char="•"/>
              <a:tabLst>
                <a:tab pos="354965" algn="l"/>
                <a:tab pos="355600" algn="l"/>
                <a:tab pos="3062605" algn="l"/>
              </a:tabLst>
            </a:pP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Optimization</a:t>
            </a:r>
            <a:r>
              <a:rPr dirty="0" sz="3200" spc="1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of	the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NRTI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backbone</a:t>
            </a:r>
            <a:endParaRPr sz="3200">
              <a:latin typeface="Garamond"/>
              <a:cs typeface="Garamond"/>
            </a:endParaRPr>
          </a:p>
          <a:p>
            <a:pPr lvl="1" marL="755650" indent="-285750">
              <a:lnSpc>
                <a:spcPct val="100000"/>
              </a:lnSpc>
              <a:spcBef>
                <a:spcPts val="760"/>
              </a:spcBef>
              <a:buFont typeface="Arial"/>
              <a:buChar char="–"/>
              <a:tabLst>
                <a:tab pos="755650" algn="l"/>
              </a:tabLst>
            </a:pPr>
            <a:r>
              <a:rPr dirty="0" sz="2800" spc="-5">
                <a:solidFill>
                  <a:srgbClr val="1F497D"/>
                </a:solidFill>
                <a:latin typeface="Garamond"/>
                <a:cs typeface="Garamond"/>
              </a:rPr>
              <a:t>Consider genotyping</a:t>
            </a:r>
            <a:endParaRPr sz="2800">
              <a:latin typeface="Garamond"/>
              <a:cs typeface="Garamond"/>
            </a:endParaRPr>
          </a:p>
          <a:p>
            <a:pPr lvl="1" marL="755650" marR="5080" indent="-285750">
              <a:lnSpc>
                <a:spcPct val="101400"/>
              </a:lnSpc>
              <a:spcBef>
                <a:spcPts val="580"/>
              </a:spcBef>
              <a:buFont typeface="Arial"/>
              <a:buChar char="–"/>
              <a:tabLst>
                <a:tab pos="755650" algn="l"/>
                <a:tab pos="5785485" algn="l"/>
              </a:tabLst>
            </a:pPr>
            <a:r>
              <a:rPr dirty="0" sz="2800" spc="-5">
                <a:solidFill>
                  <a:srgbClr val="1F497D"/>
                </a:solidFill>
                <a:latin typeface="Garamond"/>
                <a:cs typeface="Garamond"/>
              </a:rPr>
              <a:t>Empiric changes </a:t>
            </a:r>
            <a:r>
              <a:rPr dirty="0" sz="2800">
                <a:solidFill>
                  <a:srgbClr val="1F497D"/>
                </a:solidFill>
                <a:latin typeface="Garamond"/>
                <a:cs typeface="Garamond"/>
              </a:rPr>
              <a:t>- use</a:t>
            </a:r>
            <a:r>
              <a:rPr dirty="0" sz="2800" spc="3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2800" spc="-5">
                <a:solidFill>
                  <a:srgbClr val="1F497D"/>
                </a:solidFill>
                <a:latin typeface="Garamond"/>
                <a:cs typeface="Garamond"/>
              </a:rPr>
              <a:t>AZT/3TC</a:t>
            </a:r>
            <a:r>
              <a:rPr dirty="0" sz="2800" spc="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2800" spc="-5">
                <a:solidFill>
                  <a:srgbClr val="1F497D"/>
                </a:solidFill>
                <a:latin typeface="Garamond"/>
                <a:cs typeface="Garamond"/>
              </a:rPr>
              <a:t>if	TDF/3TC</a:t>
            </a:r>
            <a:r>
              <a:rPr dirty="0" sz="2800" spc="-7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2800" spc="-15">
                <a:solidFill>
                  <a:srgbClr val="1F497D"/>
                </a:solidFill>
                <a:latin typeface="Garamond"/>
                <a:cs typeface="Garamond"/>
              </a:rPr>
              <a:t>was  </a:t>
            </a:r>
            <a:r>
              <a:rPr dirty="0" sz="2800" spc="-5">
                <a:solidFill>
                  <a:srgbClr val="1F497D"/>
                </a:solidFill>
                <a:latin typeface="Garamond"/>
                <a:cs typeface="Garamond"/>
              </a:rPr>
              <a:t>in the prior regimen and vice </a:t>
            </a:r>
            <a:r>
              <a:rPr dirty="0" sz="2800" spc="-15">
                <a:solidFill>
                  <a:srgbClr val="1F497D"/>
                </a:solidFill>
                <a:latin typeface="Garamond"/>
                <a:cs typeface="Garamond"/>
              </a:rPr>
              <a:t>versa</a:t>
            </a:r>
            <a:endParaRPr sz="2800">
              <a:latin typeface="Garamond"/>
              <a:cs typeface="Garamond"/>
            </a:endParaRPr>
          </a:p>
          <a:p>
            <a:pPr marL="355600" marR="238760" indent="-342900">
              <a:lnSpc>
                <a:spcPct val="100000"/>
              </a:lnSpc>
              <a:spcBef>
                <a:spcPts val="7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Dolutegravir with at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least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one </a:t>
            </a: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active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NRTI 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(predicted </a:t>
            </a: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by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genotypic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testing)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is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generally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an 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adequate regimen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4465" y="491235"/>
            <a:ext cx="829437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Second Line </a:t>
            </a:r>
            <a:r>
              <a:rPr dirty="0" spc="-20"/>
              <a:t>Regimens </a:t>
            </a:r>
            <a:r>
              <a:rPr dirty="0" spc="-5"/>
              <a:t>in </a:t>
            </a:r>
            <a:r>
              <a:rPr dirty="0" spc="10"/>
              <a:t>Country:</a:t>
            </a:r>
            <a:r>
              <a:rPr dirty="0"/>
              <a:t> </a:t>
            </a:r>
            <a:r>
              <a:rPr dirty="0" spc="-5"/>
              <a:t>Adults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5628"/>
            <a:ext cx="548957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 i="1">
                <a:solidFill>
                  <a:srgbClr val="1F497D"/>
                </a:solidFill>
                <a:latin typeface="Garamond"/>
                <a:cs typeface="Garamond"/>
              </a:rPr>
              <a:t>Fill </a:t>
            </a:r>
            <a:r>
              <a:rPr dirty="0" sz="3200" i="1">
                <a:solidFill>
                  <a:srgbClr val="1F497D"/>
                </a:solidFill>
                <a:latin typeface="Garamond"/>
                <a:cs typeface="Garamond"/>
              </a:rPr>
              <a:t>in </a:t>
            </a:r>
            <a:r>
              <a:rPr dirty="0" sz="3200" spc="-5" i="1">
                <a:solidFill>
                  <a:srgbClr val="1F497D"/>
                </a:solidFill>
                <a:latin typeface="Garamond"/>
                <a:cs typeface="Garamond"/>
              </a:rPr>
              <a:t>according </a:t>
            </a:r>
            <a:r>
              <a:rPr dirty="0" sz="3200" i="1">
                <a:solidFill>
                  <a:srgbClr val="1F497D"/>
                </a:solidFill>
                <a:latin typeface="Garamond"/>
                <a:cs typeface="Garamond"/>
              </a:rPr>
              <a:t>to </a:t>
            </a:r>
            <a:r>
              <a:rPr dirty="0" sz="3200" spc="-5" i="1">
                <a:solidFill>
                  <a:srgbClr val="1F497D"/>
                </a:solidFill>
                <a:latin typeface="Garamond"/>
                <a:cs typeface="Garamond"/>
              </a:rPr>
              <a:t>national</a:t>
            </a:r>
            <a:r>
              <a:rPr dirty="0" sz="3200" spc="-10" i="1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 i="1">
                <a:solidFill>
                  <a:srgbClr val="1F497D"/>
                </a:solidFill>
                <a:latin typeface="Garamond"/>
                <a:cs typeface="Garamond"/>
              </a:rPr>
              <a:t>guidelines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677" y="491235"/>
            <a:ext cx="870585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Second Line </a:t>
            </a:r>
            <a:r>
              <a:rPr dirty="0" spc="-20"/>
              <a:t>Regimens </a:t>
            </a:r>
            <a:r>
              <a:rPr dirty="0" spc="-5"/>
              <a:t>in </a:t>
            </a:r>
            <a:r>
              <a:rPr dirty="0" spc="10"/>
              <a:t>Country:</a:t>
            </a:r>
            <a:r>
              <a:rPr dirty="0"/>
              <a:t> </a:t>
            </a:r>
            <a:r>
              <a:rPr dirty="0" spc="-5"/>
              <a:t>Children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5628"/>
            <a:ext cx="548957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 i="1">
                <a:solidFill>
                  <a:srgbClr val="1F497D"/>
                </a:solidFill>
                <a:latin typeface="Garamond"/>
                <a:cs typeface="Garamond"/>
              </a:rPr>
              <a:t>Fill </a:t>
            </a:r>
            <a:r>
              <a:rPr dirty="0" sz="3200" i="1">
                <a:solidFill>
                  <a:srgbClr val="1F497D"/>
                </a:solidFill>
                <a:latin typeface="Garamond"/>
                <a:cs typeface="Garamond"/>
              </a:rPr>
              <a:t>in </a:t>
            </a:r>
            <a:r>
              <a:rPr dirty="0" sz="3200" spc="-5" i="1">
                <a:solidFill>
                  <a:srgbClr val="1F497D"/>
                </a:solidFill>
                <a:latin typeface="Garamond"/>
                <a:cs typeface="Garamond"/>
              </a:rPr>
              <a:t>according </a:t>
            </a:r>
            <a:r>
              <a:rPr dirty="0" sz="3200" i="1">
                <a:solidFill>
                  <a:srgbClr val="1F497D"/>
                </a:solidFill>
                <a:latin typeface="Garamond"/>
                <a:cs typeface="Garamond"/>
              </a:rPr>
              <a:t>to </a:t>
            </a:r>
            <a:r>
              <a:rPr dirty="0" sz="3200" spc="-5" i="1">
                <a:solidFill>
                  <a:srgbClr val="1F497D"/>
                </a:solidFill>
                <a:latin typeface="Garamond"/>
                <a:cs typeface="Garamond"/>
              </a:rPr>
              <a:t>national</a:t>
            </a:r>
            <a:r>
              <a:rPr dirty="0" sz="3200" spc="-10" i="1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 i="1">
                <a:solidFill>
                  <a:srgbClr val="1F497D"/>
                </a:solidFill>
                <a:latin typeface="Garamond"/>
                <a:cs typeface="Garamond"/>
              </a:rPr>
              <a:t>guidelines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1024" y="446532"/>
            <a:ext cx="646303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Neural </a:t>
            </a:r>
            <a:r>
              <a:rPr dirty="0" sz="4400" spc="-50"/>
              <a:t>Tube </a:t>
            </a:r>
            <a:r>
              <a:rPr dirty="0" sz="4400"/>
              <a:t>Defects &amp;</a:t>
            </a:r>
            <a:r>
              <a:rPr dirty="0" sz="4400" spc="-35"/>
              <a:t> </a:t>
            </a:r>
            <a:r>
              <a:rPr dirty="0" sz="4400" spc="-5"/>
              <a:t>DTG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5628"/>
            <a:ext cx="7947025" cy="3244215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355600" marR="122555" indent="-342900">
              <a:lnSpc>
                <a:spcPct val="101200"/>
              </a:lnSpc>
              <a:spcBef>
                <a:spcPts val="50"/>
              </a:spcBef>
              <a:buFont typeface="Arial"/>
              <a:buChar char="•"/>
              <a:tabLst>
                <a:tab pos="354965" algn="l"/>
                <a:tab pos="355600" algn="l"/>
                <a:tab pos="4302760" algn="l"/>
              </a:tabLst>
            </a:pP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Prevalence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in </a:t>
            </a: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Tsepamo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study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is 5 in 1683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DTG  exposures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at the</a:t>
            </a:r>
            <a:r>
              <a:rPr dirty="0" sz="3200" spc="2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time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of	conception</a:t>
            </a:r>
            <a:endParaRPr sz="32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Three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times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higher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than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in </a:t>
            </a: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women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not on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DTG</a:t>
            </a:r>
            <a:endParaRPr sz="32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0.30%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(1 in 1000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exposures during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 conception)</a:t>
            </a:r>
            <a:endParaRPr sz="3200">
              <a:latin typeface="Garamond"/>
              <a:cs typeface="Garamond"/>
            </a:endParaRPr>
          </a:p>
          <a:p>
            <a:pPr marL="355600" marR="645795" indent="-342900">
              <a:lnSpc>
                <a:spcPts val="3820"/>
              </a:lnSpc>
              <a:spcBef>
                <a:spcPts val="885"/>
              </a:spcBef>
              <a:buFont typeface="Arial"/>
              <a:buChar char="•"/>
              <a:tabLst>
                <a:tab pos="354965" algn="l"/>
                <a:tab pos="355600" algn="l"/>
                <a:tab pos="4548505" algn="l"/>
                <a:tab pos="6796405" algn="l"/>
              </a:tabLst>
            </a:pP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DT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G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 a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ppea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r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s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to be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sa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fe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fter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clo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sur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e of	the 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neural tube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(~ 8</a:t>
            </a:r>
            <a:r>
              <a:rPr dirty="0" sz="3200" spc="3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weeks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 of	gestation)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0787" y="446532"/>
            <a:ext cx="416306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Protease</a:t>
            </a:r>
            <a:r>
              <a:rPr dirty="0" sz="4400" spc="-50"/>
              <a:t> </a:t>
            </a:r>
            <a:r>
              <a:rPr dirty="0" sz="4400"/>
              <a:t>Inhibitors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8835"/>
            <a:ext cx="7362190" cy="4597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81153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Acceptable </a:t>
            </a:r>
            <a:r>
              <a:rPr dirty="0" sz="3000" spc="-10">
                <a:solidFill>
                  <a:srgbClr val="1F497D"/>
                </a:solidFill>
                <a:latin typeface="Garamond"/>
                <a:cs typeface="Garamond"/>
              </a:rPr>
              <a:t>for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adolescents and </a:t>
            </a:r>
            <a:r>
              <a:rPr dirty="0" sz="3000" spc="-20">
                <a:solidFill>
                  <a:srgbClr val="1F497D"/>
                </a:solidFill>
                <a:latin typeface="Garamond"/>
                <a:cs typeface="Garamond"/>
              </a:rPr>
              <a:t>women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of  </a:t>
            </a:r>
            <a:r>
              <a:rPr dirty="0" sz="3000" spc="-10">
                <a:solidFill>
                  <a:srgbClr val="1F497D"/>
                </a:solidFill>
                <a:latin typeface="Garamond"/>
                <a:cs typeface="Garamond"/>
              </a:rPr>
              <a:t>childbearing</a:t>
            </a:r>
            <a:r>
              <a:rPr dirty="0" sz="3000" spc="-1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potential</a:t>
            </a:r>
            <a:endParaRPr sz="30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High </a:t>
            </a:r>
            <a:r>
              <a:rPr dirty="0" sz="3000" spc="5">
                <a:solidFill>
                  <a:srgbClr val="1F497D"/>
                </a:solidFill>
                <a:latin typeface="Garamond"/>
                <a:cs typeface="Garamond"/>
              </a:rPr>
              <a:t>barrier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to</a:t>
            </a:r>
            <a:r>
              <a:rPr dirty="0" sz="3000" spc="-3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resistance</a:t>
            </a:r>
            <a:endParaRPr sz="30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30">
                <a:solidFill>
                  <a:srgbClr val="1F497D"/>
                </a:solidFill>
                <a:latin typeface="Garamond"/>
                <a:cs typeface="Garamond"/>
              </a:rPr>
              <a:t>DRV/r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highest </a:t>
            </a:r>
            <a:r>
              <a:rPr dirty="0" sz="3000" spc="5">
                <a:solidFill>
                  <a:srgbClr val="1F497D"/>
                </a:solidFill>
                <a:latin typeface="Garamond"/>
                <a:cs typeface="Garamond"/>
              </a:rPr>
              <a:t>barrier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to</a:t>
            </a:r>
            <a:r>
              <a:rPr dirty="0" sz="3000" spc="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resistance</a:t>
            </a:r>
            <a:endParaRPr sz="3000">
              <a:latin typeface="Garamond"/>
              <a:cs typeface="Garamond"/>
            </a:endParaRPr>
          </a:p>
          <a:p>
            <a:pPr marL="355600" marR="5080" indent="-342900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20">
                <a:solidFill>
                  <a:srgbClr val="1F497D"/>
                </a:solidFill>
                <a:latin typeface="Garamond"/>
                <a:cs typeface="Garamond"/>
              </a:rPr>
              <a:t>ATV/r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and LPV/r </a:t>
            </a:r>
            <a:r>
              <a:rPr dirty="0" sz="3000" spc="-10">
                <a:solidFill>
                  <a:srgbClr val="1F497D"/>
                </a:solidFill>
                <a:latin typeface="Garamond"/>
                <a:cs typeface="Garamond"/>
              </a:rPr>
              <a:t>available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in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heat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stable </a:t>
            </a:r>
            <a:r>
              <a:rPr dirty="0" sz="3000" spc="-15">
                <a:solidFill>
                  <a:srgbClr val="1F497D"/>
                </a:solidFill>
                <a:latin typeface="Garamond"/>
                <a:cs typeface="Garamond"/>
              </a:rPr>
              <a:t>fixed 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dose combinations</a:t>
            </a:r>
            <a:endParaRPr sz="30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20">
                <a:solidFill>
                  <a:srgbClr val="1F497D"/>
                </a:solidFill>
                <a:latin typeface="Garamond"/>
                <a:cs typeface="Garamond"/>
              </a:rPr>
              <a:t>Drug </a:t>
            </a:r>
            <a:r>
              <a:rPr dirty="0" sz="3000" spc="-10">
                <a:solidFill>
                  <a:srgbClr val="1F497D"/>
                </a:solidFill>
                <a:latin typeface="Garamond"/>
                <a:cs typeface="Garamond"/>
              </a:rPr>
              <a:t>interactions,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including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TB</a:t>
            </a:r>
            <a:r>
              <a:rPr dirty="0" sz="3000" spc="-2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000" spc="15">
                <a:solidFill>
                  <a:srgbClr val="1F497D"/>
                </a:solidFill>
                <a:latin typeface="Garamond"/>
                <a:cs typeface="Garamond"/>
              </a:rPr>
              <a:t>drugs</a:t>
            </a:r>
            <a:endParaRPr sz="3000">
              <a:latin typeface="Garamond"/>
              <a:cs typeface="Garamond"/>
            </a:endParaRPr>
          </a:p>
          <a:p>
            <a:pPr marL="355600" marR="137795" indent="-342900">
              <a:lnSpc>
                <a:spcPct val="100000"/>
              </a:lnSpc>
              <a:spcBef>
                <a:spcPts val="8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GI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side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effects (including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nausea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and </a:t>
            </a:r>
            <a:r>
              <a:rPr dirty="0" sz="3000" spc="5">
                <a:solidFill>
                  <a:srgbClr val="1F497D"/>
                </a:solidFill>
                <a:latin typeface="Garamond"/>
                <a:cs typeface="Garamond"/>
              </a:rPr>
              <a:t>diarrhea) 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common</a:t>
            </a:r>
            <a:endParaRPr sz="30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4939" y="6648704"/>
            <a:ext cx="245554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Tang and Shafer, Drugs </a:t>
            </a:r>
            <a:r>
              <a:rPr dirty="0" sz="900" spc="-10">
                <a:latin typeface="Calibri"/>
                <a:cs typeface="Calibri"/>
              </a:rPr>
              <a:t>2012; </a:t>
            </a:r>
            <a:r>
              <a:rPr dirty="0" sz="900" spc="-5">
                <a:latin typeface="Calibri"/>
                <a:cs typeface="Calibri"/>
              </a:rPr>
              <a:t>WHO </a:t>
            </a:r>
            <a:r>
              <a:rPr dirty="0" sz="900">
                <a:latin typeface="Calibri"/>
                <a:cs typeface="Calibri"/>
              </a:rPr>
              <a:t>Guidelines,</a:t>
            </a:r>
            <a:r>
              <a:rPr dirty="0" sz="900" spc="-3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2013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9680" y="446532"/>
            <a:ext cx="460565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83030" algn="l"/>
              </a:tabLst>
            </a:pPr>
            <a:r>
              <a:rPr dirty="0" sz="4400" spc="10"/>
              <a:t>Third	</a:t>
            </a:r>
            <a:r>
              <a:rPr dirty="0" sz="4400"/>
              <a:t>Line</a:t>
            </a:r>
            <a:r>
              <a:rPr dirty="0" sz="4400" spc="-70"/>
              <a:t> </a:t>
            </a:r>
            <a:r>
              <a:rPr dirty="0" sz="4400" spc="-15"/>
              <a:t>Regimens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5628"/>
            <a:ext cx="8055609" cy="412115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355600" marR="1213485" indent="-342900">
              <a:lnSpc>
                <a:spcPct val="101200"/>
              </a:lnSpc>
              <a:spcBef>
                <a:spcPts val="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Include </a:t>
            </a:r>
            <a:r>
              <a:rPr dirty="0" sz="3200" spc="15">
                <a:solidFill>
                  <a:srgbClr val="1F497D"/>
                </a:solidFill>
                <a:latin typeface="Garamond"/>
                <a:cs typeface="Garamond"/>
              </a:rPr>
              <a:t>drugs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without cross-resistance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to 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previously used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regimens</a:t>
            </a:r>
            <a:endParaRPr sz="3200">
              <a:latin typeface="Garamond"/>
              <a:cs typeface="Garamond"/>
            </a:endParaRPr>
          </a:p>
          <a:p>
            <a:pPr lvl="1" marL="755650" marR="1413510" indent="-285750">
              <a:lnSpc>
                <a:spcPct val="101400"/>
              </a:lnSpc>
              <a:spcBef>
                <a:spcPts val="620"/>
              </a:spcBef>
              <a:buFont typeface="Arial"/>
              <a:buChar char="–"/>
              <a:tabLst>
                <a:tab pos="755650" algn="l"/>
              </a:tabLst>
            </a:pPr>
            <a:r>
              <a:rPr dirty="0" sz="2800" spc="5">
                <a:solidFill>
                  <a:srgbClr val="1F497D"/>
                </a:solidFill>
                <a:latin typeface="Garamond"/>
                <a:cs typeface="Garamond"/>
              </a:rPr>
              <a:t>Integrase </a:t>
            </a:r>
            <a:r>
              <a:rPr dirty="0" sz="2800" spc="-15">
                <a:solidFill>
                  <a:srgbClr val="1F497D"/>
                </a:solidFill>
                <a:latin typeface="Garamond"/>
                <a:cs typeface="Garamond"/>
              </a:rPr>
              <a:t>inhibitors, </a:t>
            </a:r>
            <a:r>
              <a:rPr dirty="0" sz="2800" spc="-5">
                <a:solidFill>
                  <a:srgbClr val="1F497D"/>
                </a:solidFill>
                <a:latin typeface="Garamond"/>
                <a:cs typeface="Garamond"/>
              </a:rPr>
              <a:t>second </a:t>
            </a:r>
            <a:r>
              <a:rPr dirty="0" sz="2800">
                <a:solidFill>
                  <a:srgbClr val="1F497D"/>
                </a:solidFill>
                <a:latin typeface="Garamond"/>
                <a:cs typeface="Garamond"/>
              </a:rPr>
              <a:t>generation </a:t>
            </a:r>
            <a:r>
              <a:rPr dirty="0" sz="2800" spc="-5">
                <a:solidFill>
                  <a:srgbClr val="1F497D"/>
                </a:solidFill>
                <a:latin typeface="Garamond"/>
                <a:cs typeface="Garamond"/>
              </a:rPr>
              <a:t>PIs  </a:t>
            </a:r>
            <a:r>
              <a:rPr dirty="0" sz="2800">
                <a:solidFill>
                  <a:srgbClr val="1F497D"/>
                </a:solidFill>
                <a:latin typeface="Garamond"/>
                <a:cs typeface="Garamond"/>
              </a:rPr>
              <a:t>(darunavir/r) </a:t>
            </a:r>
            <a:r>
              <a:rPr dirty="0" sz="2800" spc="-5">
                <a:solidFill>
                  <a:srgbClr val="1F497D"/>
                </a:solidFill>
                <a:latin typeface="Garamond"/>
                <a:cs typeface="Garamond"/>
              </a:rPr>
              <a:t>and </a:t>
            </a:r>
            <a:r>
              <a:rPr dirty="0" sz="2800" spc="-10">
                <a:solidFill>
                  <a:srgbClr val="1F497D"/>
                </a:solidFill>
                <a:latin typeface="Garamond"/>
                <a:cs typeface="Garamond"/>
              </a:rPr>
              <a:t>NNRTIs</a:t>
            </a:r>
            <a:r>
              <a:rPr dirty="0" sz="280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2800" spc="-10">
                <a:solidFill>
                  <a:srgbClr val="1F497D"/>
                </a:solidFill>
                <a:latin typeface="Garamond"/>
                <a:cs typeface="Garamond"/>
              </a:rPr>
              <a:t>(etravirine)</a:t>
            </a:r>
            <a:endParaRPr sz="28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Customized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to what is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available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in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10">
                <a:solidFill>
                  <a:srgbClr val="1F497D"/>
                </a:solidFill>
                <a:latin typeface="Garamond"/>
                <a:cs typeface="Garamond"/>
              </a:rPr>
              <a:t>country</a:t>
            </a:r>
            <a:endParaRPr sz="3200">
              <a:latin typeface="Garamond"/>
              <a:cs typeface="Garamond"/>
            </a:endParaRPr>
          </a:p>
          <a:p>
            <a:pPr marL="355600" marR="5080" indent="-342900">
              <a:lnSpc>
                <a:spcPts val="3790"/>
              </a:lnSpc>
              <a:spcBef>
                <a:spcPts val="9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Genotyping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can be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useful, but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mutations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present 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in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cDNA but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not replicating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can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be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 missed</a:t>
            </a:r>
            <a:endParaRPr sz="3200">
              <a:latin typeface="Garamond"/>
              <a:cs typeface="Garamond"/>
            </a:endParaRPr>
          </a:p>
          <a:p>
            <a:pPr lvl="1" marL="755650" indent="-285750">
              <a:lnSpc>
                <a:spcPct val="100000"/>
              </a:lnSpc>
              <a:spcBef>
                <a:spcPts val="640"/>
              </a:spcBef>
              <a:buFont typeface="Arial"/>
              <a:buChar char="–"/>
              <a:tabLst>
                <a:tab pos="755650" algn="l"/>
              </a:tabLst>
            </a:pPr>
            <a:r>
              <a:rPr dirty="0" sz="2800" spc="-5">
                <a:solidFill>
                  <a:srgbClr val="1F497D"/>
                </a:solidFill>
                <a:latin typeface="Garamond"/>
                <a:cs typeface="Garamond"/>
              </a:rPr>
              <a:t>Most useful for </a:t>
            </a:r>
            <a:r>
              <a:rPr dirty="0" sz="2800" spc="5">
                <a:solidFill>
                  <a:srgbClr val="1F497D"/>
                </a:solidFill>
                <a:latin typeface="Garamond"/>
                <a:cs typeface="Garamond"/>
              </a:rPr>
              <a:t>current </a:t>
            </a:r>
            <a:r>
              <a:rPr dirty="0" sz="2800" spc="-5">
                <a:solidFill>
                  <a:srgbClr val="1F497D"/>
                </a:solidFill>
                <a:latin typeface="Garamond"/>
                <a:cs typeface="Garamond"/>
              </a:rPr>
              <a:t>or recent</a:t>
            </a:r>
            <a:r>
              <a:rPr dirty="0" sz="2800" spc="-1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2800" spc="-15">
                <a:solidFill>
                  <a:srgbClr val="1F497D"/>
                </a:solidFill>
                <a:latin typeface="Garamond"/>
                <a:cs typeface="Garamond"/>
              </a:rPr>
              <a:t>ART</a:t>
            </a:r>
            <a:endParaRPr sz="28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54050" marR="5080" indent="386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Common Mutations and  Effect on </a:t>
            </a:r>
            <a:r>
              <a:rPr dirty="0" spc="-20"/>
              <a:t>Regimen</a:t>
            </a:r>
            <a:r>
              <a:rPr dirty="0" spc="-70"/>
              <a:t> </a:t>
            </a:r>
            <a:r>
              <a:rPr dirty="0" spc="-5"/>
              <a:t>Selection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80252" y="1805164"/>
          <a:ext cx="8617585" cy="4737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9825"/>
                <a:gridCol w="2573020"/>
                <a:gridCol w="3614420"/>
              </a:tblGrid>
              <a:tr h="701040">
                <a:tc>
                  <a:txBody>
                    <a:bodyPr/>
                    <a:lstStyle/>
                    <a:p>
                      <a:pPr marL="90805" marR="5010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2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Component of  Original</a:t>
                      </a:r>
                      <a:r>
                        <a:rPr dirty="0" sz="2000" spc="-7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Regimen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2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Common</a:t>
                      </a:r>
                      <a:r>
                        <a:rPr dirty="0" sz="20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Mutations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20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Effects </a:t>
                      </a:r>
                      <a:r>
                        <a:rPr dirty="0" sz="2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on </a:t>
                      </a:r>
                      <a:r>
                        <a:rPr dirty="0" sz="2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Future </a:t>
                      </a:r>
                      <a:r>
                        <a:rPr dirty="0" sz="2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Regimens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13106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2000" spc="-15">
                          <a:latin typeface="Calibri"/>
                          <a:cs typeface="Calibri"/>
                        </a:rPr>
                        <a:t>3TC/FTC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M184V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18288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Maintain because </a:t>
                      </a:r>
                      <a:r>
                        <a:rPr dirty="0" sz="2000" spc="-15">
                          <a:latin typeface="Calibri"/>
                          <a:cs typeface="Calibri"/>
                        </a:rPr>
                        <a:t>likely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benefit  despite </a:t>
                      </a:r>
                      <a:r>
                        <a:rPr dirty="0" sz="2000" spc="-10">
                          <a:latin typeface="Calibri"/>
                          <a:cs typeface="Calibri"/>
                        </a:rPr>
                        <a:t>resistance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due </a:t>
                      </a:r>
                      <a:r>
                        <a:rPr dirty="0" sz="2000" spc="-10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fitness  </a:t>
                      </a:r>
                      <a:r>
                        <a:rPr dirty="0" sz="2000" spc="-10">
                          <a:latin typeface="Calibri"/>
                          <a:cs typeface="Calibri"/>
                        </a:rPr>
                        <a:t>cost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and increased susceptibility  </a:t>
                      </a:r>
                      <a:r>
                        <a:rPr dirty="0" sz="2000" spc="-10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AZT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2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TDF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EFV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2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NVP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K103N, Y181C,</a:t>
                      </a:r>
                      <a:r>
                        <a:rPr dirty="0" sz="2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10">
                          <a:latin typeface="Calibri"/>
                          <a:cs typeface="Calibri"/>
                        </a:rPr>
                        <a:t>others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44386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2000" spc="-15">
                          <a:latin typeface="Calibri"/>
                          <a:cs typeface="Calibri"/>
                        </a:rPr>
                        <a:t>Likely </a:t>
                      </a:r>
                      <a:r>
                        <a:rPr dirty="0" sz="2000" spc="-10">
                          <a:latin typeface="Calibri"/>
                          <a:cs typeface="Calibri"/>
                        </a:rPr>
                        <a:t>cross resistance to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both 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EFV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and NVP </a:t>
                      </a:r>
                      <a:r>
                        <a:rPr dirty="0" sz="2000">
                          <a:latin typeface="Wingdings"/>
                          <a:cs typeface="Wingdings"/>
                        </a:rPr>
                        <a:t>à</a:t>
                      </a:r>
                      <a:r>
                        <a:rPr dirty="0" sz="2000" spc="-1585">
                          <a:latin typeface="Wingdings"/>
                          <a:cs typeface="Wingdings"/>
                        </a:rPr>
                        <a:t> </a:t>
                      </a:r>
                      <a:r>
                        <a:rPr dirty="0" sz="2000" spc="-10">
                          <a:latin typeface="Calibri"/>
                          <a:cs typeface="Calibri"/>
                        </a:rPr>
                        <a:t>Integrase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or  </a:t>
                      </a:r>
                      <a:r>
                        <a:rPr dirty="0" sz="2000" spc="-10">
                          <a:latin typeface="Calibri"/>
                          <a:cs typeface="Calibri"/>
                        </a:rPr>
                        <a:t>Protease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 Inhibitor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TDF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K65R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2000" spc="-10">
                          <a:latin typeface="Calibri"/>
                          <a:cs typeface="Calibri"/>
                        </a:rPr>
                        <a:t>Switch to </a:t>
                      </a:r>
                      <a:r>
                        <a:rPr dirty="0" sz="2000" spc="-50">
                          <a:latin typeface="Calibri"/>
                          <a:cs typeface="Calibri"/>
                        </a:rPr>
                        <a:t>AZT,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usually still</a:t>
                      </a:r>
                      <a:r>
                        <a:rPr dirty="0" sz="20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active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3106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AZT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2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d4T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2000" spc="-40">
                          <a:latin typeface="Calibri"/>
                          <a:cs typeface="Calibri"/>
                        </a:rPr>
                        <a:t>TAMs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19748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If multiple </a:t>
                      </a:r>
                      <a:r>
                        <a:rPr dirty="0" sz="2000" spc="-40">
                          <a:latin typeface="Calibri"/>
                          <a:cs typeface="Calibri"/>
                        </a:rPr>
                        <a:t>TAMs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limited </a:t>
                      </a:r>
                      <a:r>
                        <a:rPr dirty="0" sz="2000" spc="-10">
                          <a:latin typeface="Calibri"/>
                          <a:cs typeface="Calibri"/>
                        </a:rPr>
                        <a:t>NRTI  </a:t>
                      </a:r>
                      <a:r>
                        <a:rPr dirty="0" sz="2000" spc="-20">
                          <a:latin typeface="Calibri"/>
                          <a:cs typeface="Calibri"/>
                        </a:rPr>
                        <a:t>activity,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but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if early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benefit </a:t>
                      </a:r>
                      <a:r>
                        <a:rPr dirty="0" sz="2000" spc="-10">
                          <a:latin typeface="Calibri"/>
                          <a:cs typeface="Calibri"/>
                        </a:rPr>
                        <a:t>from  </a:t>
                      </a:r>
                      <a:r>
                        <a:rPr dirty="0" sz="2000" spc="-50">
                          <a:latin typeface="Calibri"/>
                          <a:cs typeface="Calibri"/>
                        </a:rPr>
                        <a:t>TDF. </a:t>
                      </a:r>
                      <a:r>
                        <a:rPr dirty="0" sz="2000" spc="-10">
                          <a:latin typeface="Calibri"/>
                          <a:cs typeface="Calibri"/>
                        </a:rPr>
                        <a:t>Alternate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is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INSTI/PI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with  </a:t>
                      </a:r>
                      <a:r>
                        <a:rPr dirty="0" sz="2000" spc="-10">
                          <a:latin typeface="Calibri"/>
                          <a:cs typeface="Calibri"/>
                        </a:rPr>
                        <a:t>NRTIs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609" y="446532"/>
            <a:ext cx="878586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83030" algn="l"/>
              </a:tabLst>
            </a:pPr>
            <a:r>
              <a:rPr dirty="0" sz="4400" spc="10"/>
              <a:t>Third	</a:t>
            </a:r>
            <a:r>
              <a:rPr dirty="0" sz="4400"/>
              <a:t>Line </a:t>
            </a:r>
            <a:r>
              <a:rPr dirty="0" sz="4400" spc="-15"/>
              <a:t>Regimens </a:t>
            </a:r>
            <a:r>
              <a:rPr dirty="0" sz="4400"/>
              <a:t>in </a:t>
            </a:r>
            <a:r>
              <a:rPr dirty="0" sz="4400" spc="15"/>
              <a:t>Country:</a:t>
            </a:r>
            <a:r>
              <a:rPr dirty="0" sz="4400" spc="-35"/>
              <a:t> </a:t>
            </a:r>
            <a:r>
              <a:rPr dirty="0" sz="4400" spc="-5"/>
              <a:t>Adults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5628"/>
            <a:ext cx="548957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 i="1">
                <a:solidFill>
                  <a:srgbClr val="1F497D"/>
                </a:solidFill>
                <a:latin typeface="Garamond"/>
                <a:cs typeface="Garamond"/>
              </a:rPr>
              <a:t>Fill </a:t>
            </a:r>
            <a:r>
              <a:rPr dirty="0" sz="3200" i="1">
                <a:solidFill>
                  <a:srgbClr val="1F497D"/>
                </a:solidFill>
                <a:latin typeface="Garamond"/>
                <a:cs typeface="Garamond"/>
              </a:rPr>
              <a:t>in </a:t>
            </a:r>
            <a:r>
              <a:rPr dirty="0" sz="3200" spc="-5" i="1">
                <a:solidFill>
                  <a:srgbClr val="1F497D"/>
                </a:solidFill>
                <a:latin typeface="Garamond"/>
                <a:cs typeface="Garamond"/>
              </a:rPr>
              <a:t>according </a:t>
            </a:r>
            <a:r>
              <a:rPr dirty="0" sz="3200" i="1">
                <a:solidFill>
                  <a:srgbClr val="1F497D"/>
                </a:solidFill>
                <a:latin typeface="Garamond"/>
                <a:cs typeface="Garamond"/>
              </a:rPr>
              <a:t>to </a:t>
            </a:r>
            <a:r>
              <a:rPr dirty="0" sz="3200" spc="-5" i="1">
                <a:solidFill>
                  <a:srgbClr val="1F497D"/>
                </a:solidFill>
                <a:latin typeface="Garamond"/>
                <a:cs typeface="Garamond"/>
              </a:rPr>
              <a:t>national</a:t>
            </a:r>
            <a:r>
              <a:rPr dirty="0" sz="3200" spc="-10" i="1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 i="1">
                <a:solidFill>
                  <a:srgbClr val="1F497D"/>
                </a:solidFill>
                <a:latin typeface="Garamond"/>
                <a:cs typeface="Garamond"/>
              </a:rPr>
              <a:t>guidelines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8554" y="491235"/>
            <a:ext cx="838771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0"/>
              <a:t>Third </a:t>
            </a:r>
            <a:r>
              <a:rPr dirty="0" spc="-5"/>
              <a:t>Line </a:t>
            </a:r>
            <a:r>
              <a:rPr dirty="0" spc="-20"/>
              <a:t>Regimens </a:t>
            </a:r>
            <a:r>
              <a:rPr dirty="0" spc="-5"/>
              <a:t>in </a:t>
            </a:r>
            <a:r>
              <a:rPr dirty="0" spc="10"/>
              <a:t>Country:</a:t>
            </a:r>
            <a:r>
              <a:rPr dirty="0" spc="-20"/>
              <a:t> </a:t>
            </a:r>
            <a:r>
              <a:rPr dirty="0" spc="-5"/>
              <a:t>Children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5628"/>
            <a:ext cx="548957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 i="1">
                <a:solidFill>
                  <a:srgbClr val="1F497D"/>
                </a:solidFill>
                <a:latin typeface="Garamond"/>
                <a:cs typeface="Garamond"/>
              </a:rPr>
              <a:t>Fill </a:t>
            </a:r>
            <a:r>
              <a:rPr dirty="0" sz="3200" i="1">
                <a:solidFill>
                  <a:srgbClr val="1F497D"/>
                </a:solidFill>
                <a:latin typeface="Garamond"/>
                <a:cs typeface="Garamond"/>
              </a:rPr>
              <a:t>in </a:t>
            </a:r>
            <a:r>
              <a:rPr dirty="0" sz="3200" spc="-5" i="1">
                <a:solidFill>
                  <a:srgbClr val="1F497D"/>
                </a:solidFill>
                <a:latin typeface="Garamond"/>
                <a:cs typeface="Garamond"/>
              </a:rPr>
              <a:t>according </a:t>
            </a:r>
            <a:r>
              <a:rPr dirty="0" sz="3200" i="1">
                <a:solidFill>
                  <a:srgbClr val="1F497D"/>
                </a:solidFill>
                <a:latin typeface="Garamond"/>
                <a:cs typeface="Garamond"/>
              </a:rPr>
              <a:t>to </a:t>
            </a:r>
            <a:r>
              <a:rPr dirty="0" sz="3200" spc="-5" i="1">
                <a:solidFill>
                  <a:srgbClr val="1F497D"/>
                </a:solidFill>
                <a:latin typeface="Garamond"/>
                <a:cs typeface="Garamond"/>
              </a:rPr>
              <a:t>national</a:t>
            </a:r>
            <a:r>
              <a:rPr dirty="0" sz="3200" spc="-10" i="1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 i="1">
                <a:solidFill>
                  <a:srgbClr val="1F497D"/>
                </a:solidFill>
                <a:latin typeface="Garamond"/>
                <a:cs typeface="Garamond"/>
              </a:rPr>
              <a:t>guidelines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27297" y="446532"/>
            <a:ext cx="2088514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10"/>
              <a:t>Summary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43840" y="1501140"/>
            <a:ext cx="8214995" cy="3247390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algn="just" marL="419100" indent="-342900">
              <a:lnSpc>
                <a:spcPct val="100000"/>
              </a:lnSpc>
              <a:spcBef>
                <a:spcPts val="840"/>
              </a:spcBef>
              <a:buFont typeface="Arial"/>
              <a:buChar char="•"/>
              <a:tabLst>
                <a:tab pos="419100" algn="l"/>
              </a:tabLst>
            </a:pPr>
            <a:r>
              <a:rPr dirty="0" sz="3200" spc="-55">
                <a:solidFill>
                  <a:srgbClr val="1F497D"/>
                </a:solidFill>
                <a:latin typeface="Garamond"/>
                <a:cs typeface="Garamond"/>
              </a:rPr>
              <a:t>Avoid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premature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or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delayed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switching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of</a:t>
            </a:r>
            <a:r>
              <a:rPr dirty="0" sz="3200" spc="47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ART</a:t>
            </a:r>
            <a:endParaRPr sz="3200">
              <a:latin typeface="Garamond"/>
              <a:cs typeface="Garamond"/>
            </a:endParaRPr>
          </a:p>
          <a:p>
            <a:pPr algn="just" marL="419100" marR="17780" indent="-342900">
              <a:lnSpc>
                <a:spcPct val="101899"/>
              </a:lnSpc>
              <a:spcBef>
                <a:spcPts val="675"/>
              </a:spcBef>
              <a:buFont typeface="Arial"/>
              <a:buChar char="•"/>
              <a:tabLst>
                <a:tab pos="419100" algn="l"/>
              </a:tabLst>
            </a:pP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When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switching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for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treatment failure </a:t>
            </a:r>
            <a:r>
              <a:rPr dirty="0" sz="3200" spc="-25">
                <a:solidFill>
                  <a:srgbClr val="1F497D"/>
                </a:solidFill>
                <a:latin typeface="Garamond"/>
                <a:cs typeface="Garamond"/>
              </a:rPr>
              <a:t>avoid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single 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agent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switches</a:t>
            </a:r>
            <a:endParaRPr sz="3200">
              <a:latin typeface="Garamond"/>
              <a:cs typeface="Garamond"/>
            </a:endParaRPr>
          </a:p>
          <a:p>
            <a:pPr algn="just" marL="419100" marR="17145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419100" algn="l"/>
              </a:tabLst>
            </a:pP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Selection of 2</a:t>
            </a:r>
            <a:r>
              <a:rPr dirty="0" baseline="26455" sz="3150">
                <a:solidFill>
                  <a:srgbClr val="1F497D"/>
                </a:solidFill>
                <a:latin typeface="Garamond"/>
                <a:cs typeface="Garamond"/>
              </a:rPr>
              <a:t>nd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and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3</a:t>
            </a:r>
            <a:r>
              <a:rPr dirty="0" baseline="26455" sz="3150">
                <a:solidFill>
                  <a:srgbClr val="1F497D"/>
                </a:solidFill>
                <a:latin typeface="Garamond"/>
                <a:cs typeface="Garamond"/>
              </a:rPr>
              <a:t>rd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regimens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must take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into 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account common resistance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mutations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that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arise  from prior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regimens.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46379" marR="5080" indent="-234315">
              <a:lnSpc>
                <a:spcPct val="100000"/>
              </a:lnSpc>
              <a:spcBef>
                <a:spcPts val="100"/>
              </a:spcBef>
              <a:tabLst>
                <a:tab pos="3305810" algn="l"/>
              </a:tabLst>
            </a:pPr>
            <a:r>
              <a:rPr dirty="0"/>
              <a:t>Management</a:t>
            </a:r>
            <a:r>
              <a:rPr dirty="0" spc="5"/>
              <a:t> </a:t>
            </a:r>
            <a:r>
              <a:rPr dirty="0" spc="-5"/>
              <a:t>of	</a:t>
            </a:r>
            <a:r>
              <a:rPr dirty="0" spc="-25"/>
              <a:t>Treatment</a:t>
            </a:r>
            <a:r>
              <a:rPr dirty="0" spc="-90"/>
              <a:t> </a:t>
            </a:r>
            <a:r>
              <a:rPr dirty="0" spc="-15"/>
              <a:t>Failure:  </a:t>
            </a:r>
            <a:r>
              <a:rPr dirty="0" spc="5"/>
              <a:t>When </a:t>
            </a:r>
            <a:r>
              <a:rPr dirty="0" spc="-5"/>
              <a:t>to </a:t>
            </a:r>
            <a:r>
              <a:rPr dirty="0" spc="-15"/>
              <a:t>Switch </a:t>
            </a:r>
            <a:r>
              <a:rPr dirty="0" spc="-5"/>
              <a:t>to Second</a:t>
            </a:r>
            <a:r>
              <a:rPr dirty="0" spc="-50"/>
              <a:t> </a:t>
            </a:r>
            <a:r>
              <a:rPr dirty="0" spc="-5"/>
              <a:t>Line?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210280" y="1489910"/>
            <a:ext cx="3123565" cy="5275580"/>
            <a:chOff x="1210280" y="1489910"/>
            <a:chExt cx="3123565" cy="5275580"/>
          </a:xfrm>
        </p:grpSpPr>
        <p:sp>
          <p:nvSpPr>
            <p:cNvPr id="4" name="object 4"/>
            <p:cNvSpPr/>
            <p:nvPr/>
          </p:nvSpPr>
          <p:spPr>
            <a:xfrm>
              <a:off x="1222980" y="1502610"/>
              <a:ext cx="3098165" cy="638175"/>
            </a:xfrm>
            <a:custGeom>
              <a:avLst/>
              <a:gdLst/>
              <a:ahLst/>
              <a:cxnLst/>
              <a:rect l="l" t="t" r="r" b="b"/>
              <a:pathLst>
                <a:path w="3098165" h="638175">
                  <a:moveTo>
                    <a:pt x="3098042" y="0"/>
                  </a:moveTo>
                  <a:lnTo>
                    <a:pt x="0" y="0"/>
                  </a:lnTo>
                  <a:lnTo>
                    <a:pt x="0" y="638176"/>
                  </a:lnTo>
                  <a:lnTo>
                    <a:pt x="3098042" y="638176"/>
                  </a:lnTo>
                  <a:lnTo>
                    <a:pt x="3098042" y="0"/>
                  </a:lnTo>
                  <a:close/>
                </a:path>
              </a:pathLst>
            </a:custGeom>
            <a:solidFill>
              <a:srgbClr val="4F81B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222980" y="1502610"/>
              <a:ext cx="3098165" cy="638175"/>
            </a:xfrm>
            <a:custGeom>
              <a:avLst/>
              <a:gdLst/>
              <a:ahLst/>
              <a:cxnLst/>
              <a:rect l="l" t="t" r="r" b="b"/>
              <a:pathLst>
                <a:path w="3098165" h="638175">
                  <a:moveTo>
                    <a:pt x="0" y="0"/>
                  </a:moveTo>
                  <a:lnTo>
                    <a:pt x="3098043" y="0"/>
                  </a:lnTo>
                  <a:lnTo>
                    <a:pt x="3098043" y="638176"/>
                  </a:lnTo>
                  <a:lnTo>
                    <a:pt x="0" y="638176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4F81B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222980" y="2140788"/>
              <a:ext cx="3098165" cy="4612005"/>
            </a:xfrm>
            <a:custGeom>
              <a:avLst/>
              <a:gdLst/>
              <a:ahLst/>
              <a:cxnLst/>
              <a:rect l="l" t="t" r="r" b="b"/>
              <a:pathLst>
                <a:path w="3098165" h="4612005">
                  <a:moveTo>
                    <a:pt x="3098042" y="0"/>
                  </a:moveTo>
                  <a:lnTo>
                    <a:pt x="0" y="0"/>
                  </a:lnTo>
                  <a:lnTo>
                    <a:pt x="0" y="4611598"/>
                  </a:lnTo>
                  <a:lnTo>
                    <a:pt x="3098042" y="4611598"/>
                  </a:lnTo>
                  <a:lnTo>
                    <a:pt x="3098042" y="0"/>
                  </a:lnTo>
                  <a:close/>
                </a:path>
              </a:pathLst>
            </a:custGeom>
            <a:solidFill>
              <a:srgbClr val="D0D8E8">
                <a:alpha val="901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222980" y="2140788"/>
              <a:ext cx="3098165" cy="4612005"/>
            </a:xfrm>
            <a:custGeom>
              <a:avLst/>
              <a:gdLst/>
              <a:ahLst/>
              <a:cxnLst/>
              <a:rect l="l" t="t" r="r" b="b"/>
              <a:pathLst>
                <a:path w="3098165" h="4612005">
                  <a:moveTo>
                    <a:pt x="0" y="0"/>
                  </a:moveTo>
                  <a:lnTo>
                    <a:pt x="3098043" y="0"/>
                  </a:lnTo>
                  <a:lnTo>
                    <a:pt x="3098043" y="4611599"/>
                  </a:lnTo>
                  <a:lnTo>
                    <a:pt x="0" y="4611599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D0D8E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1316960" y="2196084"/>
            <a:ext cx="2822575" cy="436880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241300" marR="5080" indent="-228600">
              <a:lnSpc>
                <a:spcPct val="90800"/>
              </a:lnSpc>
              <a:spcBef>
                <a:spcPts val="320"/>
              </a:spcBef>
              <a:buChar char="•"/>
              <a:tabLst>
                <a:tab pos="241300" algn="l"/>
              </a:tabLst>
            </a:pPr>
            <a:r>
              <a:rPr dirty="0" sz="2000" spc="-5">
                <a:latin typeface="Calibri"/>
                <a:cs typeface="Calibri"/>
              </a:rPr>
              <a:t>The longer </a:t>
            </a:r>
            <a:r>
              <a:rPr dirty="0" sz="2000">
                <a:latin typeface="Calibri"/>
                <a:cs typeface="Calibri"/>
              </a:rPr>
              <a:t>an individual  is </a:t>
            </a:r>
            <a:r>
              <a:rPr dirty="0" sz="2000" spc="-10">
                <a:latin typeface="Calibri"/>
                <a:cs typeface="Calibri"/>
              </a:rPr>
              <a:t>maintained </a:t>
            </a:r>
            <a:r>
              <a:rPr dirty="0" sz="2000" spc="-5">
                <a:latin typeface="Calibri"/>
                <a:cs typeface="Calibri"/>
              </a:rPr>
              <a:t>on </a:t>
            </a:r>
            <a:r>
              <a:rPr dirty="0" sz="2000">
                <a:latin typeface="Calibri"/>
                <a:cs typeface="Calibri"/>
              </a:rPr>
              <a:t>a </a:t>
            </a:r>
            <a:r>
              <a:rPr dirty="0" sz="2000" spc="-10">
                <a:latin typeface="Calibri"/>
                <a:cs typeface="Calibri"/>
              </a:rPr>
              <a:t>failing  regimen,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5">
                <a:latin typeface="Calibri"/>
                <a:cs typeface="Calibri"/>
              </a:rPr>
              <a:t>longer  </a:t>
            </a:r>
            <a:r>
              <a:rPr dirty="0" sz="2000" spc="-10">
                <a:latin typeface="Calibri"/>
                <a:cs typeface="Calibri"/>
              </a:rPr>
              <a:t>there </a:t>
            </a:r>
            <a:r>
              <a:rPr dirty="0" sz="2000">
                <a:latin typeface="Calibri"/>
                <a:cs typeface="Calibri"/>
              </a:rPr>
              <a:t>is </a:t>
            </a:r>
            <a:r>
              <a:rPr dirty="0" sz="2000" spc="-5">
                <a:latin typeface="Calibri"/>
                <a:cs typeface="Calibri"/>
              </a:rPr>
              <a:t>ongoing </a:t>
            </a:r>
            <a:r>
              <a:rPr dirty="0" sz="2000" spc="-10">
                <a:latin typeface="Calibri"/>
                <a:cs typeface="Calibri"/>
              </a:rPr>
              <a:t>viral  replication </a:t>
            </a:r>
            <a:r>
              <a:rPr dirty="0" sz="2000">
                <a:latin typeface="Calibri"/>
                <a:cs typeface="Calibri"/>
              </a:rPr>
              <a:t>&amp; </a:t>
            </a:r>
            <a:r>
              <a:rPr dirty="0" sz="2000" spc="-5">
                <a:latin typeface="Calibri"/>
                <a:cs typeface="Calibri"/>
              </a:rPr>
              <a:t>immune  damage</a:t>
            </a:r>
            <a:endParaRPr sz="2000">
              <a:latin typeface="Calibri"/>
              <a:cs typeface="Calibri"/>
            </a:endParaRPr>
          </a:p>
          <a:p>
            <a:pPr lvl="1" marL="469900" marR="926465" indent="-228600">
              <a:lnSpc>
                <a:spcPts val="2180"/>
              </a:lnSpc>
              <a:spcBef>
                <a:spcPts val="470"/>
              </a:spcBef>
              <a:buChar char="•"/>
              <a:tabLst>
                <a:tab pos="469900" algn="l"/>
              </a:tabLst>
            </a:pPr>
            <a:r>
              <a:rPr dirty="0" sz="2000" spc="-30">
                <a:latin typeface="Calibri"/>
                <a:cs typeface="Calibri"/>
              </a:rPr>
              <a:t>Worse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clinical  </a:t>
            </a:r>
            <a:r>
              <a:rPr dirty="0" sz="2000" spc="-10">
                <a:latin typeface="Calibri"/>
                <a:cs typeface="Calibri"/>
              </a:rPr>
              <a:t>outcomes</a:t>
            </a:r>
            <a:endParaRPr sz="2000">
              <a:latin typeface="Calibri"/>
              <a:cs typeface="Calibri"/>
            </a:endParaRPr>
          </a:p>
          <a:p>
            <a:pPr lvl="1" marL="469900" marR="130810" indent="-228600">
              <a:lnSpc>
                <a:spcPct val="91500"/>
              </a:lnSpc>
              <a:spcBef>
                <a:spcPts val="390"/>
              </a:spcBef>
              <a:buChar char="•"/>
              <a:tabLst>
                <a:tab pos="469900" algn="l"/>
              </a:tabLst>
            </a:pPr>
            <a:r>
              <a:rPr dirty="0" sz="2000" spc="-15">
                <a:latin typeface="Calibri"/>
                <a:cs typeface="Calibri"/>
              </a:rPr>
              <a:t>Greater </a:t>
            </a:r>
            <a:r>
              <a:rPr dirty="0" sz="2000" spc="-5">
                <a:latin typeface="Calibri"/>
                <a:cs typeface="Calibri"/>
              </a:rPr>
              <a:t>opportunity  </a:t>
            </a:r>
            <a:r>
              <a:rPr dirty="0" sz="2000" spc="-20">
                <a:latin typeface="Calibri"/>
                <a:cs typeface="Calibri"/>
              </a:rPr>
              <a:t>for </a:t>
            </a:r>
            <a:r>
              <a:rPr dirty="0" sz="2000">
                <a:latin typeface="Calibri"/>
                <a:cs typeface="Calibri"/>
              </a:rPr>
              <a:t>drug </a:t>
            </a:r>
            <a:r>
              <a:rPr dirty="0" sz="2000" spc="-10">
                <a:latin typeface="Calibri"/>
                <a:cs typeface="Calibri"/>
              </a:rPr>
              <a:t>resistance to  develop [more  mutations, resistance  to more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medications]</a:t>
            </a:r>
            <a:endParaRPr sz="2000">
              <a:latin typeface="Calibri"/>
              <a:cs typeface="Calibri"/>
            </a:endParaRPr>
          </a:p>
          <a:p>
            <a:pPr lvl="1" marL="469900" marR="659130" indent="-228600">
              <a:lnSpc>
                <a:spcPts val="2180"/>
              </a:lnSpc>
              <a:spcBef>
                <a:spcPts val="375"/>
              </a:spcBef>
              <a:buChar char="•"/>
              <a:tabLst>
                <a:tab pos="469900" algn="l"/>
              </a:tabLst>
            </a:pPr>
            <a:r>
              <a:rPr dirty="0" sz="2000" spc="-5">
                <a:latin typeface="Calibri"/>
                <a:cs typeface="Calibri"/>
              </a:rPr>
              <a:t>Increased risk</a:t>
            </a:r>
            <a:r>
              <a:rPr dirty="0" sz="2000" spc="-8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of  </a:t>
            </a:r>
            <a:r>
              <a:rPr dirty="0" sz="2000" spc="-10">
                <a:latin typeface="Calibri"/>
                <a:cs typeface="Calibri"/>
              </a:rPr>
              <a:t>transmission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742050" y="1489910"/>
            <a:ext cx="3420745" cy="663575"/>
            <a:chOff x="4742050" y="1489910"/>
            <a:chExt cx="3420745" cy="663575"/>
          </a:xfrm>
        </p:grpSpPr>
        <p:sp>
          <p:nvSpPr>
            <p:cNvPr id="10" name="object 10"/>
            <p:cNvSpPr/>
            <p:nvPr/>
          </p:nvSpPr>
          <p:spPr>
            <a:xfrm>
              <a:off x="4754750" y="1502610"/>
              <a:ext cx="3395345" cy="638175"/>
            </a:xfrm>
            <a:custGeom>
              <a:avLst/>
              <a:gdLst/>
              <a:ahLst/>
              <a:cxnLst/>
              <a:rect l="l" t="t" r="r" b="b"/>
              <a:pathLst>
                <a:path w="3395345" h="638175">
                  <a:moveTo>
                    <a:pt x="3394867" y="0"/>
                  </a:moveTo>
                  <a:lnTo>
                    <a:pt x="0" y="0"/>
                  </a:lnTo>
                  <a:lnTo>
                    <a:pt x="0" y="638176"/>
                  </a:lnTo>
                  <a:lnTo>
                    <a:pt x="3394867" y="638176"/>
                  </a:lnTo>
                  <a:lnTo>
                    <a:pt x="3394867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4754750" y="1502610"/>
              <a:ext cx="3395345" cy="638175"/>
            </a:xfrm>
            <a:custGeom>
              <a:avLst/>
              <a:gdLst/>
              <a:ahLst/>
              <a:cxnLst/>
              <a:rect l="l" t="t" r="r" b="b"/>
              <a:pathLst>
                <a:path w="3395345" h="638175">
                  <a:moveTo>
                    <a:pt x="0" y="0"/>
                  </a:moveTo>
                  <a:lnTo>
                    <a:pt x="3394867" y="0"/>
                  </a:lnTo>
                  <a:lnTo>
                    <a:pt x="3394867" y="638176"/>
                  </a:lnTo>
                  <a:lnTo>
                    <a:pt x="0" y="638176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1830424" y="1548891"/>
            <a:ext cx="562419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32200" algn="l"/>
              </a:tabLst>
            </a:pP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Not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85" b="1">
                <a:solidFill>
                  <a:srgbClr val="FFFFFF"/>
                </a:solidFill>
                <a:latin typeface="Calibri"/>
                <a:cs typeface="Calibri"/>
              </a:rPr>
              <a:t>Too</a:t>
            </a:r>
            <a:r>
              <a:rPr dirty="0" sz="28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20" b="1">
                <a:solidFill>
                  <a:srgbClr val="FFFFFF"/>
                </a:solidFill>
                <a:latin typeface="Calibri"/>
                <a:cs typeface="Calibri"/>
              </a:rPr>
              <a:t>Late	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Not </a:t>
            </a:r>
            <a:r>
              <a:rPr dirty="0" sz="2800" spc="-85" b="1">
                <a:solidFill>
                  <a:srgbClr val="FFFFFF"/>
                </a:solidFill>
                <a:latin typeface="Calibri"/>
                <a:cs typeface="Calibri"/>
              </a:rPr>
              <a:t>Too 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Soon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744715" y="2128088"/>
            <a:ext cx="3415029" cy="4637405"/>
            <a:chOff x="4744715" y="2128088"/>
            <a:chExt cx="3415029" cy="4637405"/>
          </a:xfrm>
        </p:grpSpPr>
        <p:sp>
          <p:nvSpPr>
            <p:cNvPr id="14" name="object 14"/>
            <p:cNvSpPr/>
            <p:nvPr/>
          </p:nvSpPr>
          <p:spPr>
            <a:xfrm>
              <a:off x="4757415" y="2140788"/>
              <a:ext cx="3389629" cy="4612005"/>
            </a:xfrm>
            <a:custGeom>
              <a:avLst/>
              <a:gdLst/>
              <a:ahLst/>
              <a:cxnLst/>
              <a:rect l="l" t="t" r="r" b="b"/>
              <a:pathLst>
                <a:path w="3389629" h="4612005">
                  <a:moveTo>
                    <a:pt x="3389537" y="0"/>
                  </a:moveTo>
                  <a:lnTo>
                    <a:pt x="0" y="0"/>
                  </a:lnTo>
                  <a:lnTo>
                    <a:pt x="0" y="4611598"/>
                  </a:lnTo>
                  <a:lnTo>
                    <a:pt x="3389537" y="4611598"/>
                  </a:lnTo>
                  <a:lnTo>
                    <a:pt x="3389537" y="0"/>
                  </a:lnTo>
                  <a:close/>
                </a:path>
              </a:pathLst>
            </a:custGeom>
            <a:solidFill>
              <a:srgbClr val="F2DCDB">
                <a:alpha val="901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4757415" y="2140788"/>
              <a:ext cx="3389629" cy="4612005"/>
            </a:xfrm>
            <a:custGeom>
              <a:avLst/>
              <a:gdLst/>
              <a:ahLst/>
              <a:cxnLst/>
              <a:rect l="l" t="t" r="r" b="b"/>
              <a:pathLst>
                <a:path w="3389629" h="4612005">
                  <a:moveTo>
                    <a:pt x="0" y="0"/>
                  </a:moveTo>
                  <a:lnTo>
                    <a:pt x="3389538" y="0"/>
                  </a:lnTo>
                  <a:lnTo>
                    <a:pt x="3389538" y="4611599"/>
                  </a:lnTo>
                  <a:lnTo>
                    <a:pt x="0" y="4611599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2DCD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4851394" y="2196084"/>
            <a:ext cx="3121025" cy="3494404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241300" marR="5080" indent="-228600">
              <a:lnSpc>
                <a:spcPct val="91700"/>
              </a:lnSpc>
              <a:spcBef>
                <a:spcPts val="300"/>
              </a:spcBef>
              <a:buChar char="•"/>
              <a:tabLst>
                <a:tab pos="241300" algn="l"/>
              </a:tabLst>
            </a:pPr>
            <a:r>
              <a:rPr dirty="0" sz="2000" spc="-15">
                <a:latin typeface="Calibri"/>
                <a:cs typeface="Calibri"/>
              </a:rPr>
              <a:t>Patients </a:t>
            </a:r>
            <a:r>
              <a:rPr dirty="0" sz="2000" spc="-5">
                <a:latin typeface="Calibri"/>
                <a:cs typeface="Calibri"/>
              </a:rPr>
              <a:t>should </a:t>
            </a:r>
            <a:r>
              <a:rPr dirty="0" sz="2000" spc="-10">
                <a:latin typeface="Calibri"/>
                <a:cs typeface="Calibri"/>
              </a:rPr>
              <a:t>report good  </a:t>
            </a:r>
            <a:r>
              <a:rPr dirty="0" sz="2000" spc="-5">
                <a:latin typeface="Calibri"/>
                <a:cs typeface="Calibri"/>
              </a:rPr>
              <a:t>adherence, </a:t>
            </a:r>
            <a:r>
              <a:rPr dirty="0" sz="2000">
                <a:latin typeface="Calibri"/>
                <a:cs typeface="Calibri"/>
              </a:rPr>
              <a:t>and </a:t>
            </a:r>
            <a:r>
              <a:rPr dirty="0" sz="2000" spc="-5">
                <a:latin typeface="Calibri"/>
                <a:cs typeface="Calibri"/>
              </a:rPr>
              <a:t>assessment  by health </a:t>
            </a:r>
            <a:r>
              <a:rPr dirty="0" sz="2000" spc="-15">
                <a:latin typeface="Calibri"/>
                <a:cs typeface="Calibri"/>
              </a:rPr>
              <a:t>care </a:t>
            </a:r>
            <a:r>
              <a:rPr dirty="0" sz="2000" spc="-20">
                <a:latin typeface="Calibri"/>
                <a:cs typeface="Calibri"/>
              </a:rPr>
              <a:t>worker  </a:t>
            </a:r>
            <a:r>
              <a:rPr dirty="0" sz="2000" spc="-5">
                <a:latin typeface="Calibri"/>
                <a:cs typeface="Calibri"/>
              </a:rPr>
              <a:t>should </a:t>
            </a:r>
            <a:r>
              <a:rPr dirty="0" sz="2000" spc="-10">
                <a:latin typeface="Calibri"/>
                <a:cs typeface="Calibri"/>
              </a:rPr>
              <a:t>confirm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adherence</a:t>
            </a:r>
            <a:endParaRPr sz="2000">
              <a:latin typeface="Calibri"/>
              <a:cs typeface="Calibri"/>
            </a:endParaRPr>
          </a:p>
          <a:p>
            <a:pPr lvl="1" marL="469900" marR="52069" indent="-228600">
              <a:lnSpc>
                <a:spcPct val="91700"/>
              </a:lnSpc>
              <a:spcBef>
                <a:spcPts val="295"/>
              </a:spcBef>
              <a:buChar char="•"/>
              <a:tabLst>
                <a:tab pos="469900" algn="l"/>
              </a:tabLst>
            </a:pPr>
            <a:r>
              <a:rPr dirty="0" sz="2000" spc="-5">
                <a:latin typeface="Calibri"/>
                <a:cs typeface="Calibri"/>
              </a:rPr>
              <a:t>Suboptimal adherence  </a:t>
            </a:r>
            <a:r>
              <a:rPr dirty="0" sz="2000" spc="-15">
                <a:latin typeface="Calibri"/>
                <a:cs typeface="Calibri"/>
              </a:rPr>
              <a:t>may </a:t>
            </a:r>
            <a:r>
              <a:rPr dirty="0" sz="2000" spc="-5">
                <a:latin typeface="Calibri"/>
                <a:cs typeface="Calibri"/>
              </a:rPr>
              <a:t>lead </a:t>
            </a:r>
            <a:r>
              <a:rPr dirty="0" sz="2000" spc="-10">
                <a:latin typeface="Calibri"/>
                <a:cs typeface="Calibri"/>
              </a:rPr>
              <a:t>to failure </a:t>
            </a:r>
            <a:r>
              <a:rPr dirty="0" sz="2000" spc="-5">
                <a:latin typeface="Calibri"/>
                <a:cs typeface="Calibri"/>
              </a:rPr>
              <a:t>of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the  </a:t>
            </a:r>
            <a:r>
              <a:rPr dirty="0" sz="2000" spc="-5">
                <a:latin typeface="Calibri"/>
                <a:cs typeface="Calibri"/>
              </a:rPr>
              <a:t>new </a:t>
            </a:r>
            <a:r>
              <a:rPr dirty="0" sz="2000" spc="-10">
                <a:latin typeface="Calibri"/>
                <a:cs typeface="Calibri"/>
              </a:rPr>
              <a:t>ART regimen.  Address </a:t>
            </a:r>
            <a:r>
              <a:rPr dirty="0" sz="2000" spc="-5">
                <a:latin typeface="Calibri"/>
                <a:cs typeface="Calibri"/>
              </a:rPr>
              <a:t>adherence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first.</a:t>
            </a:r>
            <a:endParaRPr sz="2000">
              <a:latin typeface="Calibri"/>
              <a:cs typeface="Calibri"/>
            </a:endParaRPr>
          </a:p>
          <a:p>
            <a:pPr marL="241300" marR="121285" indent="-228600">
              <a:lnSpc>
                <a:spcPct val="91700"/>
              </a:lnSpc>
              <a:spcBef>
                <a:spcPts val="414"/>
              </a:spcBef>
              <a:buChar char="•"/>
              <a:tabLst>
                <a:tab pos="241300" algn="l"/>
              </a:tabLst>
            </a:pPr>
            <a:r>
              <a:rPr dirty="0" sz="2000" spc="-5">
                <a:latin typeface="Calibri"/>
                <a:cs typeface="Calibri"/>
              </a:rPr>
              <a:t>Sufficient time </a:t>
            </a:r>
            <a:r>
              <a:rPr dirty="0" sz="2000" spc="-10">
                <a:latin typeface="Calibri"/>
                <a:cs typeface="Calibri"/>
              </a:rPr>
              <a:t>to achieve  viral </a:t>
            </a:r>
            <a:r>
              <a:rPr dirty="0" sz="2000" spc="-5">
                <a:latin typeface="Calibri"/>
                <a:cs typeface="Calibri"/>
              </a:rPr>
              <a:t>suppression </a:t>
            </a:r>
            <a:r>
              <a:rPr dirty="0" sz="2000" spc="-10">
                <a:latin typeface="Calibri"/>
                <a:cs typeface="Calibri"/>
              </a:rPr>
              <a:t>must </a:t>
            </a:r>
            <a:r>
              <a:rPr dirty="0" sz="2000">
                <a:latin typeface="Calibri"/>
                <a:cs typeface="Calibri"/>
              </a:rPr>
              <a:t>be  </a:t>
            </a:r>
            <a:r>
              <a:rPr dirty="0" sz="2000" spc="-10">
                <a:latin typeface="Calibri"/>
                <a:cs typeface="Calibri"/>
              </a:rPr>
              <a:t>provided </a:t>
            </a:r>
            <a:r>
              <a:rPr dirty="0" sz="2000" spc="-5">
                <a:latin typeface="Calibri"/>
                <a:cs typeface="Calibri"/>
              </a:rPr>
              <a:t>prior </a:t>
            </a:r>
            <a:r>
              <a:rPr dirty="0" sz="2000" spc="-10">
                <a:latin typeface="Calibri"/>
                <a:cs typeface="Calibri"/>
              </a:rPr>
              <a:t>to viral </a:t>
            </a:r>
            <a:r>
              <a:rPr dirty="0" sz="2000" spc="-5">
                <a:latin typeface="Calibri"/>
                <a:cs typeface="Calibri"/>
              </a:rPr>
              <a:t>load  </a:t>
            </a:r>
            <a:r>
              <a:rPr dirty="0" sz="2000" spc="-10">
                <a:latin typeface="Calibri"/>
                <a:cs typeface="Calibri"/>
              </a:rPr>
              <a:t>testing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8893" y="446532"/>
            <a:ext cx="144653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Case</a:t>
            </a:r>
            <a:r>
              <a:rPr dirty="0" sz="4400" spc="-80"/>
              <a:t> </a:t>
            </a:r>
            <a:r>
              <a:rPr dirty="0" sz="4400"/>
              <a:t>1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56003"/>
            <a:ext cx="7708265" cy="4756150"/>
          </a:xfrm>
          <a:prstGeom prst="rect">
            <a:avLst/>
          </a:prstGeom>
        </p:spPr>
        <p:txBody>
          <a:bodyPr wrap="square" lIns="0" tIns="72390" rIns="0" bIns="0" rtlCol="0" vert="horz">
            <a:spAutoFit/>
          </a:bodyPr>
          <a:lstStyle/>
          <a:p>
            <a:pPr marL="355600" marR="64769" indent="-342900">
              <a:lnSpc>
                <a:spcPts val="3410"/>
              </a:lnSpc>
              <a:spcBef>
                <a:spcPts val="570"/>
              </a:spcBef>
              <a:buFont typeface="Arial"/>
              <a:buChar char="•"/>
              <a:tabLst>
                <a:tab pos="354965" algn="l"/>
                <a:tab pos="355600" algn="l"/>
                <a:tab pos="5094605" algn="l"/>
              </a:tabLst>
            </a:pP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47 year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old </a:t>
            </a: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woman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on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TDF/FTC/EFV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for 2 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years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who has had</a:t>
            </a:r>
            <a:r>
              <a:rPr dirty="0" sz="3200" spc="2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periods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of	poor</a:t>
            </a:r>
            <a:r>
              <a:rPr dirty="0" sz="3200" spc="-6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adherence.</a:t>
            </a:r>
            <a:endParaRPr sz="3200">
              <a:latin typeface="Garamond"/>
              <a:cs typeface="Garamond"/>
            </a:endParaRPr>
          </a:p>
          <a:p>
            <a:pPr marL="355600" marR="5080" indent="-342900">
              <a:lnSpc>
                <a:spcPts val="3410"/>
              </a:lnSpc>
              <a:spcBef>
                <a:spcPts val="8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Routine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VL monitoring becomes </a:t>
            </a: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available,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her 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results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return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at 4,500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copies/ml.</a:t>
            </a:r>
            <a:endParaRPr sz="3200">
              <a:latin typeface="Garamond"/>
              <a:cs typeface="Garamond"/>
            </a:endParaRPr>
          </a:p>
          <a:p>
            <a:pPr marL="355600" marR="335280" indent="-342900">
              <a:lnSpc>
                <a:spcPts val="3410"/>
              </a:lnSpc>
              <a:spcBef>
                <a:spcPts val="8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75">
                <a:solidFill>
                  <a:srgbClr val="1F497D"/>
                </a:solidFill>
                <a:latin typeface="Garamond"/>
                <a:cs typeface="Garamond"/>
              </a:rPr>
              <a:t>You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call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her to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come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into the clinic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and  adherence assessment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reveals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fair</a:t>
            </a:r>
            <a:r>
              <a:rPr dirty="0" sz="3200" spc="5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10">
                <a:solidFill>
                  <a:srgbClr val="1F497D"/>
                </a:solidFill>
                <a:latin typeface="Garamond"/>
                <a:cs typeface="Garamond"/>
              </a:rPr>
              <a:t>adherence.</a:t>
            </a:r>
            <a:endParaRPr sz="3200">
              <a:latin typeface="Garamond"/>
              <a:cs typeface="Garamond"/>
            </a:endParaRPr>
          </a:p>
          <a:p>
            <a:pPr marL="355600" marR="229870" indent="-342900">
              <a:lnSpc>
                <a:spcPct val="9020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  <a:tab pos="3485515" algn="l"/>
              </a:tabLst>
            </a:pPr>
            <a:r>
              <a:rPr dirty="0" sz="3200" spc="-20">
                <a:solidFill>
                  <a:srgbClr val="1F497D"/>
                </a:solidFill>
                <a:latin typeface="Garamond"/>
                <a:cs typeface="Garamond"/>
              </a:rPr>
              <a:t>Over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the</a:t>
            </a:r>
            <a:r>
              <a:rPr dirty="0" sz="3200" spc="2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course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of	5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monthly enhanced  adherence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sessions,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she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achieves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3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months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of  </a:t>
            </a:r>
            <a:r>
              <a:rPr dirty="0" sz="3200" spc="20">
                <a:solidFill>
                  <a:srgbClr val="1F497D"/>
                </a:solidFill>
                <a:latin typeface="Garamond"/>
                <a:cs typeface="Garamond"/>
              </a:rPr>
              <a:t>good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adherence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and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repeat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VL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is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3,300  copies/ml.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84561" y="446532"/>
            <a:ext cx="217487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Case </a:t>
            </a:r>
            <a:r>
              <a:rPr dirty="0" sz="4400"/>
              <a:t>1</a:t>
            </a:r>
            <a:r>
              <a:rPr dirty="0" sz="4400" spc="-80"/>
              <a:t> </a:t>
            </a:r>
            <a:r>
              <a:rPr dirty="0" sz="4400"/>
              <a:t>(2)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01140"/>
            <a:ext cx="4360545" cy="1189990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What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is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your</a:t>
            </a:r>
            <a:r>
              <a:rPr dirty="0" sz="3200" spc="-6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assessment?</a:t>
            </a:r>
            <a:endParaRPr sz="32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What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are next</a:t>
            </a:r>
            <a:r>
              <a:rPr dirty="0" sz="3200" spc="-2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steps?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84561" y="446532"/>
            <a:ext cx="217487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Case </a:t>
            </a:r>
            <a:r>
              <a:rPr dirty="0" sz="4400"/>
              <a:t>2</a:t>
            </a:r>
            <a:r>
              <a:rPr dirty="0" sz="4400" spc="-80"/>
              <a:t> </a:t>
            </a:r>
            <a:r>
              <a:rPr dirty="0" sz="4400"/>
              <a:t>(3)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5628"/>
            <a:ext cx="8061325" cy="4219575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355600" marR="457200" indent="-342900">
              <a:lnSpc>
                <a:spcPct val="101200"/>
              </a:lnSpc>
              <a:spcBef>
                <a:spcPts val="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28 year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old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man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newly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diagnosed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with HIV in  the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80">
                <a:solidFill>
                  <a:srgbClr val="1F497D"/>
                </a:solidFill>
                <a:latin typeface="Garamond"/>
                <a:cs typeface="Garamond"/>
              </a:rPr>
              <a:t>OPD.</a:t>
            </a:r>
            <a:endParaRPr sz="3200">
              <a:latin typeface="Garamond"/>
              <a:cs typeface="Garamond"/>
            </a:endParaRPr>
          </a:p>
          <a:p>
            <a:pPr marL="355600" marR="20955" indent="-342900">
              <a:lnSpc>
                <a:spcPts val="3790"/>
              </a:lnSpc>
              <a:spcBef>
                <a:spcPts val="9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Started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on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TDF/FTC/EFV and first VL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returns 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at 890,000 copies/ml.</a:t>
            </a:r>
            <a:endParaRPr sz="3200">
              <a:latin typeface="Garamond"/>
              <a:cs typeface="Garamond"/>
            </a:endParaRPr>
          </a:p>
          <a:p>
            <a:pPr marL="355600" marR="26670" indent="-342900">
              <a:lnSpc>
                <a:spcPct val="101200"/>
              </a:lnSpc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Enhanced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adherence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sessions are conducted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and  he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achieves </a:t>
            </a:r>
            <a:r>
              <a:rPr dirty="0" sz="3200" spc="20">
                <a:solidFill>
                  <a:srgbClr val="1F497D"/>
                </a:solidFill>
                <a:latin typeface="Garamond"/>
                <a:cs typeface="Garamond"/>
              </a:rPr>
              <a:t>good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adherence</a:t>
            </a:r>
            <a:r>
              <a:rPr dirty="0" sz="3200" spc="-2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40">
                <a:solidFill>
                  <a:srgbClr val="1F497D"/>
                </a:solidFill>
                <a:latin typeface="Garamond"/>
                <a:cs typeface="Garamond"/>
              </a:rPr>
              <a:t>quickly.</a:t>
            </a:r>
            <a:endParaRPr sz="3200">
              <a:latin typeface="Garamond"/>
              <a:cs typeface="Garamond"/>
            </a:endParaRPr>
          </a:p>
          <a:p>
            <a:pPr marL="355600" marR="5080" indent="-342900">
              <a:lnSpc>
                <a:spcPts val="3790"/>
              </a:lnSpc>
              <a:spcBef>
                <a:spcPts val="935"/>
              </a:spcBef>
              <a:buFont typeface="Arial"/>
              <a:buChar char="•"/>
              <a:tabLst>
                <a:tab pos="354965" algn="l"/>
                <a:tab pos="355600" algn="l"/>
                <a:tab pos="3989704" algn="l"/>
              </a:tabLst>
            </a:pP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After three</a:t>
            </a:r>
            <a:r>
              <a:rPr dirty="0" sz="3200" spc="2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months</a:t>
            </a:r>
            <a:r>
              <a:rPr dirty="0" sz="3200" spc="1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of	</a:t>
            </a:r>
            <a:r>
              <a:rPr dirty="0" sz="3200" spc="10">
                <a:solidFill>
                  <a:srgbClr val="1F497D"/>
                </a:solidFill>
                <a:latin typeface="Garamond"/>
                <a:cs typeface="Garamond"/>
              </a:rPr>
              <a:t>reported </a:t>
            </a:r>
            <a:r>
              <a:rPr dirty="0" sz="3200" spc="20">
                <a:solidFill>
                  <a:srgbClr val="1F497D"/>
                </a:solidFill>
                <a:latin typeface="Garamond"/>
                <a:cs typeface="Garamond"/>
              </a:rPr>
              <a:t>good</a:t>
            </a:r>
            <a:r>
              <a:rPr dirty="0" sz="3200" spc="-9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adherence, 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repeat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VL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is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3,700.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84561" y="446532"/>
            <a:ext cx="217487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Case </a:t>
            </a:r>
            <a:r>
              <a:rPr dirty="0" sz="4400"/>
              <a:t>2</a:t>
            </a:r>
            <a:r>
              <a:rPr dirty="0" sz="4400" spc="-80"/>
              <a:t> </a:t>
            </a:r>
            <a:r>
              <a:rPr dirty="0" sz="4400"/>
              <a:t>(4)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01140"/>
            <a:ext cx="4360545" cy="1189990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What </a:t>
            </a:r>
            <a:r>
              <a:rPr dirty="0" sz="3200">
                <a:solidFill>
                  <a:srgbClr val="1F497D"/>
                </a:solidFill>
                <a:latin typeface="Garamond"/>
                <a:cs typeface="Garamond"/>
              </a:rPr>
              <a:t>is </a:t>
            </a:r>
            <a:r>
              <a:rPr dirty="0" sz="3200" spc="-15">
                <a:solidFill>
                  <a:srgbClr val="1F497D"/>
                </a:solidFill>
                <a:latin typeface="Garamond"/>
                <a:cs typeface="Garamond"/>
              </a:rPr>
              <a:t>your</a:t>
            </a:r>
            <a:r>
              <a:rPr dirty="0" sz="3200" spc="-6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assessment?</a:t>
            </a:r>
            <a:endParaRPr sz="32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What </a:t>
            </a:r>
            <a:r>
              <a:rPr dirty="0" sz="3200" spc="-5">
                <a:solidFill>
                  <a:srgbClr val="1F497D"/>
                </a:solidFill>
                <a:latin typeface="Garamond"/>
                <a:cs typeface="Garamond"/>
              </a:rPr>
              <a:t>are next</a:t>
            </a:r>
            <a:r>
              <a:rPr dirty="0" sz="3200" spc="-2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200" spc="5">
                <a:solidFill>
                  <a:srgbClr val="1F497D"/>
                </a:solidFill>
                <a:latin typeface="Garamond"/>
                <a:cs typeface="Garamond"/>
              </a:rPr>
              <a:t>steps?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4386" y="446532"/>
            <a:ext cx="243649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Questions?</a:t>
            </a:r>
            <a:endParaRPr sz="4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960119" marR="5080" indent="-948055">
              <a:lnSpc>
                <a:spcPct val="100000"/>
              </a:lnSpc>
              <a:spcBef>
                <a:spcPts val="100"/>
              </a:spcBef>
              <a:tabLst>
                <a:tab pos="3305810" algn="l"/>
              </a:tabLst>
            </a:pPr>
            <a:r>
              <a:rPr dirty="0"/>
              <a:t>Management</a:t>
            </a:r>
            <a:r>
              <a:rPr dirty="0" spc="5"/>
              <a:t> </a:t>
            </a:r>
            <a:r>
              <a:rPr dirty="0" spc="-5"/>
              <a:t>of	</a:t>
            </a:r>
            <a:r>
              <a:rPr dirty="0" spc="-25"/>
              <a:t>Treatment</a:t>
            </a:r>
            <a:r>
              <a:rPr dirty="0" spc="-90"/>
              <a:t> </a:t>
            </a:r>
            <a:r>
              <a:rPr dirty="0" spc="-15"/>
              <a:t>Failure:  Switching </a:t>
            </a:r>
            <a:r>
              <a:rPr dirty="0" spc="-5"/>
              <a:t>to Second Line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800106" y="1688420"/>
            <a:ext cx="4201160" cy="3760470"/>
            <a:chOff x="800106" y="1688420"/>
            <a:chExt cx="4201160" cy="3760470"/>
          </a:xfrm>
        </p:grpSpPr>
        <p:sp>
          <p:nvSpPr>
            <p:cNvPr id="4" name="object 4"/>
            <p:cNvSpPr/>
            <p:nvPr/>
          </p:nvSpPr>
          <p:spPr>
            <a:xfrm>
              <a:off x="1223102" y="2612740"/>
              <a:ext cx="881380" cy="774065"/>
            </a:xfrm>
            <a:custGeom>
              <a:avLst/>
              <a:gdLst/>
              <a:ahLst/>
              <a:cxnLst/>
              <a:rect l="l" t="t" r="r" b="b"/>
              <a:pathLst>
                <a:path w="881380" h="774064">
                  <a:moveTo>
                    <a:pt x="254192" y="0"/>
                  </a:moveTo>
                  <a:lnTo>
                    <a:pt x="0" y="0"/>
                  </a:lnTo>
                  <a:lnTo>
                    <a:pt x="0" y="707622"/>
                  </a:lnTo>
                  <a:lnTo>
                    <a:pt x="604260" y="707622"/>
                  </a:lnTo>
                  <a:lnTo>
                    <a:pt x="604260" y="774034"/>
                  </a:lnTo>
                  <a:lnTo>
                    <a:pt x="881209" y="580525"/>
                  </a:lnTo>
                  <a:lnTo>
                    <a:pt x="604260" y="387017"/>
                  </a:lnTo>
                  <a:lnTo>
                    <a:pt x="604260" y="453429"/>
                  </a:lnTo>
                  <a:lnTo>
                    <a:pt x="254192" y="453429"/>
                  </a:lnTo>
                  <a:lnTo>
                    <a:pt x="254192" y="0"/>
                  </a:lnTo>
                  <a:close/>
                </a:path>
              </a:pathLst>
            </a:custGeom>
            <a:solidFill>
              <a:srgbClr val="D5E0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223102" y="2612740"/>
              <a:ext cx="881380" cy="774065"/>
            </a:xfrm>
            <a:custGeom>
              <a:avLst/>
              <a:gdLst/>
              <a:ahLst/>
              <a:cxnLst/>
              <a:rect l="l" t="t" r="r" b="b"/>
              <a:pathLst>
                <a:path w="881380" h="774064">
                  <a:moveTo>
                    <a:pt x="254193" y="0"/>
                  </a:moveTo>
                  <a:lnTo>
                    <a:pt x="254193" y="453429"/>
                  </a:lnTo>
                  <a:lnTo>
                    <a:pt x="604261" y="453429"/>
                  </a:lnTo>
                  <a:lnTo>
                    <a:pt x="604261" y="387017"/>
                  </a:lnTo>
                  <a:lnTo>
                    <a:pt x="881210" y="580525"/>
                  </a:lnTo>
                  <a:lnTo>
                    <a:pt x="604261" y="774034"/>
                  </a:lnTo>
                  <a:lnTo>
                    <a:pt x="604261" y="707622"/>
                  </a:lnTo>
                  <a:lnTo>
                    <a:pt x="0" y="707622"/>
                  </a:lnTo>
                  <a:lnTo>
                    <a:pt x="0" y="0"/>
                  </a:lnTo>
                  <a:lnTo>
                    <a:pt x="254193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812806" y="1701120"/>
              <a:ext cx="1821180" cy="912494"/>
            </a:xfrm>
            <a:custGeom>
              <a:avLst/>
              <a:gdLst/>
              <a:ahLst/>
              <a:cxnLst/>
              <a:rect l="l" t="t" r="r" b="b"/>
              <a:pathLst>
                <a:path w="1821180" h="912494">
                  <a:moveTo>
                    <a:pt x="1668597" y="0"/>
                  </a:moveTo>
                  <a:lnTo>
                    <a:pt x="152042" y="0"/>
                  </a:lnTo>
                  <a:lnTo>
                    <a:pt x="103985" y="7751"/>
                  </a:lnTo>
                  <a:lnTo>
                    <a:pt x="62248" y="29335"/>
                  </a:lnTo>
                  <a:lnTo>
                    <a:pt x="29335" y="62247"/>
                  </a:lnTo>
                  <a:lnTo>
                    <a:pt x="7751" y="103984"/>
                  </a:lnTo>
                  <a:lnTo>
                    <a:pt x="0" y="152041"/>
                  </a:lnTo>
                  <a:lnTo>
                    <a:pt x="0" y="760026"/>
                  </a:lnTo>
                  <a:lnTo>
                    <a:pt x="7751" y="808083"/>
                  </a:lnTo>
                  <a:lnTo>
                    <a:pt x="29335" y="849821"/>
                  </a:lnTo>
                  <a:lnTo>
                    <a:pt x="62248" y="882734"/>
                  </a:lnTo>
                  <a:lnTo>
                    <a:pt x="103985" y="904318"/>
                  </a:lnTo>
                  <a:lnTo>
                    <a:pt x="152042" y="912069"/>
                  </a:lnTo>
                  <a:lnTo>
                    <a:pt x="1668597" y="912069"/>
                  </a:lnTo>
                  <a:lnTo>
                    <a:pt x="1716655" y="904318"/>
                  </a:lnTo>
                  <a:lnTo>
                    <a:pt x="1758392" y="882734"/>
                  </a:lnTo>
                  <a:lnTo>
                    <a:pt x="1791305" y="849821"/>
                  </a:lnTo>
                  <a:lnTo>
                    <a:pt x="1812889" y="808083"/>
                  </a:lnTo>
                  <a:lnTo>
                    <a:pt x="1820640" y="760026"/>
                  </a:lnTo>
                  <a:lnTo>
                    <a:pt x="1820640" y="152041"/>
                  </a:lnTo>
                  <a:lnTo>
                    <a:pt x="1812889" y="103984"/>
                  </a:lnTo>
                  <a:lnTo>
                    <a:pt x="1791305" y="62247"/>
                  </a:lnTo>
                  <a:lnTo>
                    <a:pt x="1758392" y="29335"/>
                  </a:lnTo>
                  <a:lnTo>
                    <a:pt x="1716655" y="7751"/>
                  </a:lnTo>
                  <a:lnTo>
                    <a:pt x="1668597" y="0"/>
                  </a:lnTo>
                  <a:close/>
                </a:path>
              </a:pathLst>
            </a:custGeom>
            <a:solidFill>
              <a:srgbClr val="9BBB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812806" y="1701120"/>
              <a:ext cx="1821180" cy="912494"/>
            </a:xfrm>
            <a:custGeom>
              <a:avLst/>
              <a:gdLst/>
              <a:ahLst/>
              <a:cxnLst/>
              <a:rect l="l" t="t" r="r" b="b"/>
              <a:pathLst>
                <a:path w="1821180" h="912494">
                  <a:moveTo>
                    <a:pt x="0" y="152042"/>
                  </a:moveTo>
                  <a:lnTo>
                    <a:pt x="7751" y="103985"/>
                  </a:lnTo>
                  <a:lnTo>
                    <a:pt x="29335" y="62248"/>
                  </a:lnTo>
                  <a:lnTo>
                    <a:pt x="62248" y="29335"/>
                  </a:lnTo>
                  <a:lnTo>
                    <a:pt x="103985" y="7751"/>
                  </a:lnTo>
                  <a:lnTo>
                    <a:pt x="152042" y="0"/>
                  </a:lnTo>
                  <a:lnTo>
                    <a:pt x="1668598" y="0"/>
                  </a:lnTo>
                  <a:lnTo>
                    <a:pt x="1716655" y="7751"/>
                  </a:lnTo>
                  <a:lnTo>
                    <a:pt x="1758392" y="29335"/>
                  </a:lnTo>
                  <a:lnTo>
                    <a:pt x="1791305" y="62248"/>
                  </a:lnTo>
                  <a:lnTo>
                    <a:pt x="1812889" y="103985"/>
                  </a:lnTo>
                  <a:lnTo>
                    <a:pt x="1820641" y="152042"/>
                  </a:lnTo>
                  <a:lnTo>
                    <a:pt x="1820641" y="760027"/>
                  </a:lnTo>
                  <a:lnTo>
                    <a:pt x="1812889" y="808084"/>
                  </a:lnTo>
                  <a:lnTo>
                    <a:pt x="1791305" y="849821"/>
                  </a:lnTo>
                  <a:lnTo>
                    <a:pt x="1758392" y="882734"/>
                  </a:lnTo>
                  <a:lnTo>
                    <a:pt x="1716655" y="904318"/>
                  </a:lnTo>
                  <a:lnTo>
                    <a:pt x="1668598" y="912070"/>
                  </a:lnTo>
                  <a:lnTo>
                    <a:pt x="152042" y="912070"/>
                  </a:lnTo>
                  <a:lnTo>
                    <a:pt x="103985" y="904318"/>
                  </a:lnTo>
                  <a:lnTo>
                    <a:pt x="62248" y="882734"/>
                  </a:lnTo>
                  <a:lnTo>
                    <a:pt x="29335" y="849821"/>
                  </a:lnTo>
                  <a:lnTo>
                    <a:pt x="7751" y="808084"/>
                  </a:lnTo>
                  <a:lnTo>
                    <a:pt x="0" y="760027"/>
                  </a:lnTo>
                  <a:lnTo>
                    <a:pt x="0" y="152042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441361" y="3637296"/>
              <a:ext cx="881380" cy="774065"/>
            </a:xfrm>
            <a:custGeom>
              <a:avLst/>
              <a:gdLst/>
              <a:ahLst/>
              <a:cxnLst/>
              <a:rect l="l" t="t" r="r" b="b"/>
              <a:pathLst>
                <a:path w="881379" h="774064">
                  <a:moveTo>
                    <a:pt x="254193" y="0"/>
                  </a:moveTo>
                  <a:lnTo>
                    <a:pt x="0" y="0"/>
                  </a:lnTo>
                  <a:lnTo>
                    <a:pt x="0" y="707622"/>
                  </a:lnTo>
                  <a:lnTo>
                    <a:pt x="604260" y="707622"/>
                  </a:lnTo>
                  <a:lnTo>
                    <a:pt x="604260" y="774034"/>
                  </a:lnTo>
                  <a:lnTo>
                    <a:pt x="881209" y="580525"/>
                  </a:lnTo>
                  <a:lnTo>
                    <a:pt x="604260" y="387017"/>
                  </a:lnTo>
                  <a:lnTo>
                    <a:pt x="604260" y="453429"/>
                  </a:lnTo>
                  <a:lnTo>
                    <a:pt x="254193" y="453429"/>
                  </a:lnTo>
                  <a:lnTo>
                    <a:pt x="254193" y="0"/>
                  </a:lnTo>
                  <a:close/>
                </a:path>
              </a:pathLst>
            </a:custGeom>
            <a:solidFill>
              <a:srgbClr val="D8E7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441361" y="3637296"/>
              <a:ext cx="881380" cy="774065"/>
            </a:xfrm>
            <a:custGeom>
              <a:avLst/>
              <a:gdLst/>
              <a:ahLst/>
              <a:cxnLst/>
              <a:rect l="l" t="t" r="r" b="b"/>
              <a:pathLst>
                <a:path w="881379" h="774064">
                  <a:moveTo>
                    <a:pt x="254193" y="0"/>
                  </a:moveTo>
                  <a:lnTo>
                    <a:pt x="254193" y="453429"/>
                  </a:lnTo>
                  <a:lnTo>
                    <a:pt x="604261" y="453429"/>
                  </a:lnTo>
                  <a:lnTo>
                    <a:pt x="604261" y="387017"/>
                  </a:lnTo>
                  <a:lnTo>
                    <a:pt x="881210" y="580525"/>
                  </a:lnTo>
                  <a:lnTo>
                    <a:pt x="604261" y="774034"/>
                  </a:lnTo>
                  <a:lnTo>
                    <a:pt x="604261" y="707622"/>
                  </a:lnTo>
                  <a:lnTo>
                    <a:pt x="0" y="707622"/>
                  </a:lnTo>
                  <a:lnTo>
                    <a:pt x="0" y="0"/>
                  </a:lnTo>
                  <a:lnTo>
                    <a:pt x="254193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017377" y="2725676"/>
              <a:ext cx="1848485" cy="912494"/>
            </a:xfrm>
            <a:custGeom>
              <a:avLst/>
              <a:gdLst/>
              <a:ahLst/>
              <a:cxnLst/>
              <a:rect l="l" t="t" r="r" b="b"/>
              <a:pathLst>
                <a:path w="1848485" h="912495">
                  <a:moveTo>
                    <a:pt x="1695977" y="0"/>
                  </a:moveTo>
                  <a:lnTo>
                    <a:pt x="152040" y="0"/>
                  </a:lnTo>
                  <a:lnTo>
                    <a:pt x="103983" y="7751"/>
                  </a:lnTo>
                  <a:lnTo>
                    <a:pt x="62247" y="29334"/>
                  </a:lnTo>
                  <a:lnTo>
                    <a:pt x="29334" y="62247"/>
                  </a:lnTo>
                  <a:lnTo>
                    <a:pt x="7751" y="103983"/>
                  </a:lnTo>
                  <a:lnTo>
                    <a:pt x="0" y="152040"/>
                  </a:lnTo>
                  <a:lnTo>
                    <a:pt x="0" y="760027"/>
                  </a:lnTo>
                  <a:lnTo>
                    <a:pt x="7751" y="808084"/>
                  </a:lnTo>
                  <a:lnTo>
                    <a:pt x="29334" y="849821"/>
                  </a:lnTo>
                  <a:lnTo>
                    <a:pt x="62247" y="882734"/>
                  </a:lnTo>
                  <a:lnTo>
                    <a:pt x="103983" y="904318"/>
                  </a:lnTo>
                  <a:lnTo>
                    <a:pt x="152040" y="912069"/>
                  </a:lnTo>
                  <a:lnTo>
                    <a:pt x="1695977" y="912069"/>
                  </a:lnTo>
                  <a:lnTo>
                    <a:pt x="1744033" y="904318"/>
                  </a:lnTo>
                  <a:lnTo>
                    <a:pt x="1785770" y="882734"/>
                  </a:lnTo>
                  <a:lnTo>
                    <a:pt x="1818682" y="849821"/>
                  </a:lnTo>
                  <a:lnTo>
                    <a:pt x="1840266" y="808084"/>
                  </a:lnTo>
                  <a:lnTo>
                    <a:pt x="1848017" y="760027"/>
                  </a:lnTo>
                  <a:lnTo>
                    <a:pt x="1848017" y="152040"/>
                  </a:lnTo>
                  <a:lnTo>
                    <a:pt x="1840266" y="103983"/>
                  </a:lnTo>
                  <a:lnTo>
                    <a:pt x="1818682" y="62247"/>
                  </a:lnTo>
                  <a:lnTo>
                    <a:pt x="1785770" y="29334"/>
                  </a:lnTo>
                  <a:lnTo>
                    <a:pt x="1744033" y="7751"/>
                  </a:lnTo>
                  <a:lnTo>
                    <a:pt x="1695977" y="0"/>
                  </a:lnTo>
                  <a:close/>
                </a:path>
              </a:pathLst>
            </a:custGeom>
            <a:solidFill>
              <a:srgbClr val="5CB3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017377" y="2725676"/>
              <a:ext cx="1848485" cy="912494"/>
            </a:xfrm>
            <a:custGeom>
              <a:avLst/>
              <a:gdLst/>
              <a:ahLst/>
              <a:cxnLst/>
              <a:rect l="l" t="t" r="r" b="b"/>
              <a:pathLst>
                <a:path w="1848485" h="912495">
                  <a:moveTo>
                    <a:pt x="0" y="152041"/>
                  </a:moveTo>
                  <a:lnTo>
                    <a:pt x="7751" y="103984"/>
                  </a:lnTo>
                  <a:lnTo>
                    <a:pt x="29335" y="62247"/>
                  </a:lnTo>
                  <a:lnTo>
                    <a:pt x="62247" y="29335"/>
                  </a:lnTo>
                  <a:lnTo>
                    <a:pt x="103984" y="7751"/>
                  </a:lnTo>
                  <a:lnTo>
                    <a:pt x="152041" y="0"/>
                  </a:lnTo>
                  <a:lnTo>
                    <a:pt x="1695977" y="0"/>
                  </a:lnTo>
                  <a:lnTo>
                    <a:pt x="1744033" y="7751"/>
                  </a:lnTo>
                  <a:lnTo>
                    <a:pt x="1785770" y="29335"/>
                  </a:lnTo>
                  <a:lnTo>
                    <a:pt x="1818682" y="62247"/>
                  </a:lnTo>
                  <a:lnTo>
                    <a:pt x="1840266" y="103984"/>
                  </a:lnTo>
                  <a:lnTo>
                    <a:pt x="1848018" y="152041"/>
                  </a:lnTo>
                  <a:lnTo>
                    <a:pt x="1848018" y="760028"/>
                  </a:lnTo>
                  <a:lnTo>
                    <a:pt x="1840266" y="808085"/>
                  </a:lnTo>
                  <a:lnTo>
                    <a:pt x="1818682" y="849822"/>
                  </a:lnTo>
                  <a:lnTo>
                    <a:pt x="1785770" y="882734"/>
                  </a:lnTo>
                  <a:lnTo>
                    <a:pt x="1744033" y="904318"/>
                  </a:lnTo>
                  <a:lnTo>
                    <a:pt x="1695977" y="912070"/>
                  </a:lnTo>
                  <a:lnTo>
                    <a:pt x="152041" y="912070"/>
                  </a:lnTo>
                  <a:lnTo>
                    <a:pt x="103984" y="904318"/>
                  </a:lnTo>
                  <a:lnTo>
                    <a:pt x="62247" y="882734"/>
                  </a:lnTo>
                  <a:lnTo>
                    <a:pt x="29335" y="849822"/>
                  </a:lnTo>
                  <a:lnTo>
                    <a:pt x="7751" y="808085"/>
                  </a:lnTo>
                  <a:lnTo>
                    <a:pt x="0" y="760028"/>
                  </a:lnTo>
                  <a:lnTo>
                    <a:pt x="0" y="152041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604977" y="4661852"/>
              <a:ext cx="881380" cy="774065"/>
            </a:xfrm>
            <a:custGeom>
              <a:avLst/>
              <a:gdLst/>
              <a:ahLst/>
              <a:cxnLst/>
              <a:rect l="l" t="t" r="r" b="b"/>
              <a:pathLst>
                <a:path w="881379" h="774064">
                  <a:moveTo>
                    <a:pt x="254193" y="0"/>
                  </a:moveTo>
                  <a:lnTo>
                    <a:pt x="0" y="0"/>
                  </a:lnTo>
                  <a:lnTo>
                    <a:pt x="0" y="707622"/>
                  </a:lnTo>
                  <a:lnTo>
                    <a:pt x="604260" y="707622"/>
                  </a:lnTo>
                  <a:lnTo>
                    <a:pt x="604260" y="774034"/>
                  </a:lnTo>
                  <a:lnTo>
                    <a:pt x="881209" y="580525"/>
                  </a:lnTo>
                  <a:lnTo>
                    <a:pt x="604260" y="387018"/>
                  </a:lnTo>
                  <a:lnTo>
                    <a:pt x="604260" y="453429"/>
                  </a:lnTo>
                  <a:lnTo>
                    <a:pt x="254193" y="453429"/>
                  </a:lnTo>
                  <a:lnTo>
                    <a:pt x="254193" y="0"/>
                  </a:lnTo>
                  <a:close/>
                </a:path>
              </a:pathLst>
            </a:custGeom>
            <a:solidFill>
              <a:srgbClr val="EDEAF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604977" y="4661852"/>
              <a:ext cx="881380" cy="774065"/>
            </a:xfrm>
            <a:custGeom>
              <a:avLst/>
              <a:gdLst/>
              <a:ahLst/>
              <a:cxnLst/>
              <a:rect l="l" t="t" r="r" b="b"/>
              <a:pathLst>
                <a:path w="881379" h="774064">
                  <a:moveTo>
                    <a:pt x="254193" y="0"/>
                  </a:moveTo>
                  <a:lnTo>
                    <a:pt x="254193" y="453429"/>
                  </a:lnTo>
                  <a:lnTo>
                    <a:pt x="604261" y="453429"/>
                  </a:lnTo>
                  <a:lnTo>
                    <a:pt x="604261" y="387017"/>
                  </a:lnTo>
                  <a:lnTo>
                    <a:pt x="881210" y="580525"/>
                  </a:lnTo>
                  <a:lnTo>
                    <a:pt x="604261" y="774034"/>
                  </a:lnTo>
                  <a:lnTo>
                    <a:pt x="604261" y="707622"/>
                  </a:lnTo>
                  <a:lnTo>
                    <a:pt x="0" y="707622"/>
                  </a:lnTo>
                  <a:lnTo>
                    <a:pt x="0" y="0"/>
                  </a:lnTo>
                  <a:lnTo>
                    <a:pt x="254193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3221948" y="3750232"/>
              <a:ext cx="1766570" cy="912494"/>
            </a:xfrm>
            <a:custGeom>
              <a:avLst/>
              <a:gdLst/>
              <a:ahLst/>
              <a:cxnLst/>
              <a:rect l="l" t="t" r="r" b="b"/>
              <a:pathLst>
                <a:path w="1766570" h="912495">
                  <a:moveTo>
                    <a:pt x="1614068" y="0"/>
                  </a:moveTo>
                  <a:lnTo>
                    <a:pt x="152040" y="0"/>
                  </a:lnTo>
                  <a:lnTo>
                    <a:pt x="103983" y="7751"/>
                  </a:lnTo>
                  <a:lnTo>
                    <a:pt x="62247" y="29334"/>
                  </a:lnTo>
                  <a:lnTo>
                    <a:pt x="29334" y="62247"/>
                  </a:lnTo>
                  <a:lnTo>
                    <a:pt x="7751" y="103983"/>
                  </a:lnTo>
                  <a:lnTo>
                    <a:pt x="0" y="152040"/>
                  </a:lnTo>
                  <a:lnTo>
                    <a:pt x="0" y="760027"/>
                  </a:lnTo>
                  <a:lnTo>
                    <a:pt x="7751" y="808084"/>
                  </a:lnTo>
                  <a:lnTo>
                    <a:pt x="29334" y="849821"/>
                  </a:lnTo>
                  <a:lnTo>
                    <a:pt x="62247" y="882734"/>
                  </a:lnTo>
                  <a:lnTo>
                    <a:pt x="103983" y="904318"/>
                  </a:lnTo>
                  <a:lnTo>
                    <a:pt x="152040" y="912069"/>
                  </a:lnTo>
                  <a:lnTo>
                    <a:pt x="1614068" y="912069"/>
                  </a:lnTo>
                  <a:lnTo>
                    <a:pt x="1662125" y="904318"/>
                  </a:lnTo>
                  <a:lnTo>
                    <a:pt x="1703862" y="882734"/>
                  </a:lnTo>
                  <a:lnTo>
                    <a:pt x="1736774" y="849821"/>
                  </a:lnTo>
                  <a:lnTo>
                    <a:pt x="1758359" y="808084"/>
                  </a:lnTo>
                  <a:lnTo>
                    <a:pt x="1766110" y="760027"/>
                  </a:lnTo>
                  <a:lnTo>
                    <a:pt x="1766110" y="152040"/>
                  </a:lnTo>
                  <a:lnTo>
                    <a:pt x="1758359" y="103983"/>
                  </a:lnTo>
                  <a:lnTo>
                    <a:pt x="1736774" y="62247"/>
                  </a:lnTo>
                  <a:lnTo>
                    <a:pt x="1703862" y="29334"/>
                  </a:lnTo>
                  <a:lnTo>
                    <a:pt x="1662125" y="7751"/>
                  </a:lnTo>
                  <a:lnTo>
                    <a:pt x="1614068" y="0"/>
                  </a:lnTo>
                  <a:close/>
                </a:path>
              </a:pathLst>
            </a:custGeom>
            <a:solidFill>
              <a:srgbClr val="608CA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3221948" y="3750232"/>
              <a:ext cx="1766570" cy="912494"/>
            </a:xfrm>
            <a:custGeom>
              <a:avLst/>
              <a:gdLst/>
              <a:ahLst/>
              <a:cxnLst/>
              <a:rect l="l" t="t" r="r" b="b"/>
              <a:pathLst>
                <a:path w="1766570" h="912495">
                  <a:moveTo>
                    <a:pt x="0" y="152041"/>
                  </a:moveTo>
                  <a:lnTo>
                    <a:pt x="7751" y="103984"/>
                  </a:lnTo>
                  <a:lnTo>
                    <a:pt x="29335" y="62247"/>
                  </a:lnTo>
                  <a:lnTo>
                    <a:pt x="62247" y="29335"/>
                  </a:lnTo>
                  <a:lnTo>
                    <a:pt x="103984" y="7751"/>
                  </a:lnTo>
                  <a:lnTo>
                    <a:pt x="152041" y="0"/>
                  </a:lnTo>
                  <a:lnTo>
                    <a:pt x="1614069" y="0"/>
                  </a:lnTo>
                  <a:lnTo>
                    <a:pt x="1662125" y="7751"/>
                  </a:lnTo>
                  <a:lnTo>
                    <a:pt x="1703862" y="29335"/>
                  </a:lnTo>
                  <a:lnTo>
                    <a:pt x="1736774" y="62247"/>
                  </a:lnTo>
                  <a:lnTo>
                    <a:pt x="1758358" y="103984"/>
                  </a:lnTo>
                  <a:lnTo>
                    <a:pt x="1766110" y="152041"/>
                  </a:lnTo>
                  <a:lnTo>
                    <a:pt x="1766110" y="760028"/>
                  </a:lnTo>
                  <a:lnTo>
                    <a:pt x="1758358" y="808085"/>
                  </a:lnTo>
                  <a:lnTo>
                    <a:pt x="1736774" y="849822"/>
                  </a:lnTo>
                  <a:lnTo>
                    <a:pt x="1703862" y="882734"/>
                  </a:lnTo>
                  <a:lnTo>
                    <a:pt x="1662125" y="904318"/>
                  </a:lnTo>
                  <a:lnTo>
                    <a:pt x="1614069" y="912070"/>
                  </a:lnTo>
                  <a:lnTo>
                    <a:pt x="152041" y="912070"/>
                  </a:lnTo>
                  <a:lnTo>
                    <a:pt x="103984" y="904318"/>
                  </a:lnTo>
                  <a:lnTo>
                    <a:pt x="62247" y="882734"/>
                  </a:lnTo>
                  <a:lnTo>
                    <a:pt x="29335" y="849822"/>
                  </a:lnTo>
                  <a:lnTo>
                    <a:pt x="7751" y="808085"/>
                  </a:lnTo>
                  <a:lnTo>
                    <a:pt x="0" y="760028"/>
                  </a:lnTo>
                  <a:lnTo>
                    <a:pt x="0" y="152041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962492" y="1730755"/>
            <a:ext cx="3885565" cy="278574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algn="ctr" marL="12065" marR="2368550">
              <a:lnSpc>
                <a:spcPct val="90000"/>
              </a:lnSpc>
              <a:spcBef>
                <a:spcPts val="315"/>
              </a:spcBef>
            </a:pP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Adherence  Assessment</a:t>
            </a:r>
            <a:r>
              <a:rPr dirty="0" sz="18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and 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Intervention</a:t>
            </a:r>
            <a:endParaRPr sz="1800">
              <a:latin typeface="Calibri"/>
              <a:cs typeface="Calibri"/>
            </a:endParaRPr>
          </a:p>
          <a:p>
            <a:pPr algn="ctr" marL="1346835" marR="1266190" indent="-635">
              <a:lnSpc>
                <a:spcPct val="90700"/>
              </a:lnSpc>
              <a:spcBef>
                <a:spcPts val="1230"/>
              </a:spcBef>
            </a:pP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Improved 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Adherence 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Reported</a:t>
            </a:r>
            <a:r>
              <a:rPr dirty="0" sz="18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and 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Detected</a:t>
            </a:r>
            <a:endParaRPr sz="1800">
              <a:latin typeface="Calibri"/>
              <a:cs typeface="Calibri"/>
            </a:endParaRPr>
          </a:p>
          <a:p>
            <a:pPr algn="ctr" marL="2412365" marR="5080">
              <a:lnSpc>
                <a:spcPct val="92000"/>
              </a:lnSpc>
              <a:spcBef>
                <a:spcPts val="1645"/>
              </a:spcBef>
            </a:pPr>
            <a:r>
              <a:rPr dirty="0" sz="1500" spc="-20">
                <a:solidFill>
                  <a:srgbClr val="FFFFFF"/>
                </a:solidFill>
                <a:latin typeface="Calibri"/>
                <a:cs typeface="Calibri"/>
              </a:rPr>
              <a:t>Treatment </a:t>
            </a:r>
            <a:r>
              <a:rPr dirty="0" sz="1500" spc="-15">
                <a:solidFill>
                  <a:srgbClr val="FFFFFF"/>
                </a:solidFill>
                <a:latin typeface="Calibri"/>
                <a:cs typeface="Calibri"/>
              </a:rPr>
              <a:t>Failure  </a:t>
            </a:r>
            <a:r>
              <a:rPr dirty="0" sz="1500" spc="-5">
                <a:solidFill>
                  <a:srgbClr val="FFFFFF"/>
                </a:solidFill>
                <a:latin typeface="Calibri"/>
                <a:cs typeface="Calibri"/>
              </a:rPr>
              <a:t>Confirmed</a:t>
            </a:r>
            <a:r>
              <a:rPr dirty="0" sz="1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 spc="-10">
                <a:solidFill>
                  <a:srgbClr val="FFFFFF"/>
                </a:solidFill>
                <a:latin typeface="Calibri"/>
                <a:cs typeface="Calibri"/>
              </a:rPr>
              <a:t>(Repeat  Viral </a:t>
            </a:r>
            <a:r>
              <a:rPr dirty="0" sz="1500" spc="-5">
                <a:solidFill>
                  <a:srgbClr val="FFFFFF"/>
                </a:solidFill>
                <a:latin typeface="Calibri"/>
                <a:cs typeface="Calibri"/>
              </a:rPr>
              <a:t>Load</a:t>
            </a:r>
            <a:r>
              <a:rPr dirty="0" sz="15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 spc="-5">
                <a:solidFill>
                  <a:srgbClr val="FFFFFF"/>
                </a:solidFill>
                <a:latin typeface="Calibri"/>
                <a:cs typeface="Calibri"/>
              </a:rPr>
              <a:t>high)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413817" y="4994733"/>
            <a:ext cx="1854835" cy="1086485"/>
            <a:chOff x="4413817" y="4994733"/>
            <a:chExt cx="1854835" cy="1086485"/>
          </a:xfrm>
        </p:grpSpPr>
        <p:sp>
          <p:nvSpPr>
            <p:cNvPr id="18" name="object 18"/>
            <p:cNvSpPr/>
            <p:nvPr/>
          </p:nvSpPr>
          <p:spPr>
            <a:xfrm>
              <a:off x="4426517" y="5007433"/>
              <a:ext cx="1829435" cy="1061085"/>
            </a:xfrm>
            <a:custGeom>
              <a:avLst/>
              <a:gdLst/>
              <a:ahLst/>
              <a:cxnLst/>
              <a:rect l="l" t="t" r="r" b="b"/>
              <a:pathLst>
                <a:path w="1829435" h="1061085">
                  <a:moveTo>
                    <a:pt x="1652303" y="0"/>
                  </a:moveTo>
                  <a:lnTo>
                    <a:pt x="176820" y="0"/>
                  </a:lnTo>
                  <a:lnTo>
                    <a:pt x="129814" y="6316"/>
                  </a:lnTo>
                  <a:lnTo>
                    <a:pt x="87576" y="24141"/>
                  </a:lnTo>
                  <a:lnTo>
                    <a:pt x="51789" y="51789"/>
                  </a:lnTo>
                  <a:lnTo>
                    <a:pt x="24141" y="87576"/>
                  </a:lnTo>
                  <a:lnTo>
                    <a:pt x="6316" y="129815"/>
                  </a:lnTo>
                  <a:lnTo>
                    <a:pt x="0" y="176822"/>
                  </a:lnTo>
                  <a:lnTo>
                    <a:pt x="0" y="883897"/>
                  </a:lnTo>
                  <a:lnTo>
                    <a:pt x="6316" y="930903"/>
                  </a:lnTo>
                  <a:lnTo>
                    <a:pt x="24141" y="973142"/>
                  </a:lnTo>
                  <a:lnTo>
                    <a:pt x="51789" y="1008929"/>
                  </a:lnTo>
                  <a:lnTo>
                    <a:pt x="87576" y="1036577"/>
                  </a:lnTo>
                  <a:lnTo>
                    <a:pt x="129814" y="1054403"/>
                  </a:lnTo>
                  <a:lnTo>
                    <a:pt x="176820" y="1060719"/>
                  </a:lnTo>
                  <a:lnTo>
                    <a:pt x="1652303" y="1060719"/>
                  </a:lnTo>
                  <a:lnTo>
                    <a:pt x="1699308" y="1054403"/>
                  </a:lnTo>
                  <a:lnTo>
                    <a:pt x="1741547" y="1036577"/>
                  </a:lnTo>
                  <a:lnTo>
                    <a:pt x="1777334" y="1008929"/>
                  </a:lnTo>
                  <a:lnTo>
                    <a:pt x="1804982" y="973142"/>
                  </a:lnTo>
                  <a:lnTo>
                    <a:pt x="1822807" y="930903"/>
                  </a:lnTo>
                  <a:lnTo>
                    <a:pt x="1829123" y="883897"/>
                  </a:lnTo>
                  <a:lnTo>
                    <a:pt x="1829123" y="176822"/>
                  </a:lnTo>
                  <a:lnTo>
                    <a:pt x="1822807" y="129815"/>
                  </a:lnTo>
                  <a:lnTo>
                    <a:pt x="1804982" y="87576"/>
                  </a:lnTo>
                  <a:lnTo>
                    <a:pt x="1777334" y="51789"/>
                  </a:lnTo>
                  <a:lnTo>
                    <a:pt x="1741547" y="24141"/>
                  </a:lnTo>
                  <a:lnTo>
                    <a:pt x="1699308" y="6316"/>
                  </a:lnTo>
                  <a:lnTo>
                    <a:pt x="1652303" y="0"/>
                  </a:lnTo>
                  <a:close/>
                </a:path>
              </a:pathLst>
            </a:custGeom>
            <a:solidFill>
              <a:srgbClr val="8064A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4426517" y="5007433"/>
              <a:ext cx="1829435" cy="1061085"/>
            </a:xfrm>
            <a:custGeom>
              <a:avLst/>
              <a:gdLst/>
              <a:ahLst/>
              <a:cxnLst/>
              <a:rect l="l" t="t" r="r" b="b"/>
              <a:pathLst>
                <a:path w="1829435" h="1061085">
                  <a:moveTo>
                    <a:pt x="0" y="176821"/>
                  </a:moveTo>
                  <a:lnTo>
                    <a:pt x="6316" y="129815"/>
                  </a:lnTo>
                  <a:lnTo>
                    <a:pt x="24141" y="87576"/>
                  </a:lnTo>
                  <a:lnTo>
                    <a:pt x="51789" y="51789"/>
                  </a:lnTo>
                  <a:lnTo>
                    <a:pt x="87576" y="24141"/>
                  </a:lnTo>
                  <a:lnTo>
                    <a:pt x="129815" y="6316"/>
                  </a:lnTo>
                  <a:lnTo>
                    <a:pt x="176821" y="0"/>
                  </a:lnTo>
                  <a:lnTo>
                    <a:pt x="1652303" y="0"/>
                  </a:lnTo>
                  <a:lnTo>
                    <a:pt x="1699308" y="6316"/>
                  </a:lnTo>
                  <a:lnTo>
                    <a:pt x="1741547" y="24141"/>
                  </a:lnTo>
                  <a:lnTo>
                    <a:pt x="1777334" y="51789"/>
                  </a:lnTo>
                  <a:lnTo>
                    <a:pt x="1804982" y="87576"/>
                  </a:lnTo>
                  <a:lnTo>
                    <a:pt x="1822807" y="129815"/>
                  </a:lnTo>
                  <a:lnTo>
                    <a:pt x="1829124" y="176821"/>
                  </a:lnTo>
                  <a:lnTo>
                    <a:pt x="1829124" y="883897"/>
                  </a:lnTo>
                  <a:lnTo>
                    <a:pt x="1822807" y="930903"/>
                  </a:lnTo>
                  <a:lnTo>
                    <a:pt x="1804982" y="973142"/>
                  </a:lnTo>
                  <a:lnTo>
                    <a:pt x="1777334" y="1008929"/>
                  </a:lnTo>
                  <a:lnTo>
                    <a:pt x="1741547" y="1036577"/>
                  </a:lnTo>
                  <a:lnTo>
                    <a:pt x="1699308" y="1054402"/>
                  </a:lnTo>
                  <a:lnTo>
                    <a:pt x="1652303" y="1060719"/>
                  </a:lnTo>
                  <a:lnTo>
                    <a:pt x="176821" y="1060719"/>
                  </a:lnTo>
                  <a:lnTo>
                    <a:pt x="129815" y="1054402"/>
                  </a:lnTo>
                  <a:lnTo>
                    <a:pt x="87576" y="1036577"/>
                  </a:lnTo>
                  <a:lnTo>
                    <a:pt x="51789" y="1008929"/>
                  </a:lnTo>
                  <a:lnTo>
                    <a:pt x="24141" y="973142"/>
                  </a:lnTo>
                  <a:lnTo>
                    <a:pt x="6316" y="930903"/>
                  </a:lnTo>
                  <a:lnTo>
                    <a:pt x="0" y="883897"/>
                  </a:lnTo>
                  <a:lnTo>
                    <a:pt x="0" y="176821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4576254" y="4970779"/>
            <a:ext cx="1529715" cy="106489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algn="ctr" marL="12065" marR="5080">
              <a:lnSpc>
                <a:spcPct val="92100"/>
              </a:lnSpc>
              <a:spcBef>
                <a:spcPts val="325"/>
              </a:spcBef>
            </a:pP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Switch </a:t>
            </a: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to 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Second</a:t>
            </a:r>
            <a:r>
              <a:rPr dirty="0" sz="2400" spc="-9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Line 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Regimen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13321" y="4799106"/>
            <a:ext cx="2205990" cy="1525270"/>
          </a:xfrm>
          <a:prstGeom prst="rect">
            <a:avLst/>
          </a:prstGeom>
          <a:ln w="28575">
            <a:solidFill>
              <a:srgbClr val="8064A2"/>
            </a:solidFill>
          </a:ln>
        </p:spPr>
        <p:txBody>
          <a:bodyPr wrap="square" lIns="0" tIns="34925" rIns="0" bIns="0" rtlCol="0" vert="horz">
            <a:spAutoFit/>
          </a:bodyPr>
          <a:lstStyle/>
          <a:p>
            <a:pPr marL="240029" indent="-171450">
              <a:lnSpc>
                <a:spcPct val="100000"/>
              </a:lnSpc>
              <a:spcBef>
                <a:spcPts val="275"/>
              </a:spcBef>
              <a:buChar char="•"/>
              <a:tabLst>
                <a:tab pos="240029" algn="l"/>
              </a:tabLst>
            </a:pPr>
            <a:r>
              <a:rPr dirty="0" sz="1800">
                <a:latin typeface="Calibri"/>
                <a:cs typeface="Calibri"/>
              </a:rPr>
              <a:t>Need </a:t>
            </a:r>
            <a:r>
              <a:rPr dirty="0" sz="1800" spc="-10">
                <a:latin typeface="Calibri"/>
                <a:cs typeface="Calibri"/>
              </a:rPr>
              <a:t>to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consider:</a:t>
            </a:r>
            <a:endParaRPr sz="1800">
              <a:latin typeface="Calibri"/>
              <a:cs typeface="Calibri"/>
            </a:endParaRPr>
          </a:p>
          <a:p>
            <a:pPr lvl="1" marL="410845" marR="554990" indent="-171450">
              <a:lnSpc>
                <a:spcPts val="2020"/>
              </a:lnSpc>
              <a:spcBef>
                <a:spcPts val="305"/>
              </a:spcBef>
              <a:buChar char="•"/>
              <a:tabLst>
                <a:tab pos="411480" algn="l"/>
              </a:tabLst>
            </a:pPr>
            <a:r>
              <a:rPr dirty="0" sz="1800" spc="-35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ep</a:t>
            </a:r>
            <a:r>
              <a:rPr dirty="0" sz="1800" spc="-30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oduc</a:t>
            </a:r>
            <a:r>
              <a:rPr dirty="0" sz="1800">
                <a:latin typeface="Calibri"/>
                <a:cs typeface="Calibri"/>
              </a:rPr>
              <a:t>ti</a:t>
            </a:r>
            <a:r>
              <a:rPr dirty="0" sz="1800" spc="-20">
                <a:latin typeface="Calibri"/>
                <a:cs typeface="Calibri"/>
              </a:rPr>
              <a:t>v</a:t>
            </a:r>
            <a:r>
              <a:rPr dirty="0" sz="1800">
                <a:latin typeface="Calibri"/>
                <a:cs typeface="Calibri"/>
              </a:rPr>
              <a:t>e  </a:t>
            </a:r>
            <a:r>
              <a:rPr dirty="0" sz="1800" spc="-5">
                <a:latin typeface="Calibri"/>
                <a:cs typeface="Calibri"/>
              </a:rPr>
              <a:t>issues</a:t>
            </a:r>
            <a:endParaRPr sz="1800">
              <a:latin typeface="Calibri"/>
              <a:cs typeface="Calibri"/>
            </a:endParaRPr>
          </a:p>
          <a:p>
            <a:pPr lvl="1" marL="411480" indent="-172085">
              <a:lnSpc>
                <a:spcPct val="100000"/>
              </a:lnSpc>
              <a:spcBef>
                <a:spcPts val="95"/>
              </a:spcBef>
              <a:buChar char="•"/>
              <a:tabLst>
                <a:tab pos="411480" algn="l"/>
              </a:tabLst>
            </a:pPr>
            <a:r>
              <a:rPr dirty="0" sz="1800" spc="-5">
                <a:latin typeface="Calibri"/>
                <a:cs typeface="Calibri"/>
              </a:rPr>
              <a:t>Drug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resistance</a:t>
            </a:r>
            <a:endParaRPr sz="1800">
              <a:latin typeface="Calibri"/>
              <a:cs typeface="Calibri"/>
            </a:endParaRPr>
          </a:p>
          <a:p>
            <a:pPr lvl="1" marL="411480" indent="-172085">
              <a:lnSpc>
                <a:spcPct val="100000"/>
              </a:lnSpc>
              <a:spcBef>
                <a:spcPts val="120"/>
              </a:spcBef>
              <a:buChar char="•"/>
              <a:tabLst>
                <a:tab pos="411480" algn="l"/>
              </a:tabLst>
            </a:pPr>
            <a:r>
              <a:rPr dirty="0" sz="1800" spc="-5">
                <a:latin typeface="Calibri"/>
                <a:cs typeface="Calibri"/>
              </a:rPr>
              <a:t>Comorbidities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46379" marR="5080" indent="-234315">
              <a:lnSpc>
                <a:spcPct val="100000"/>
              </a:lnSpc>
              <a:spcBef>
                <a:spcPts val="100"/>
              </a:spcBef>
              <a:tabLst>
                <a:tab pos="3305810" algn="l"/>
              </a:tabLst>
            </a:pPr>
            <a:r>
              <a:rPr dirty="0"/>
              <a:t>Management</a:t>
            </a:r>
            <a:r>
              <a:rPr dirty="0" spc="5"/>
              <a:t> </a:t>
            </a:r>
            <a:r>
              <a:rPr dirty="0" spc="-5"/>
              <a:t>of	</a:t>
            </a:r>
            <a:r>
              <a:rPr dirty="0" spc="-25"/>
              <a:t>Treatment</a:t>
            </a:r>
            <a:r>
              <a:rPr dirty="0" spc="-90"/>
              <a:t> </a:t>
            </a:r>
            <a:r>
              <a:rPr dirty="0" spc="-15"/>
              <a:t>Failure:  </a:t>
            </a:r>
            <a:r>
              <a:rPr dirty="0" spc="5"/>
              <a:t>When </a:t>
            </a:r>
            <a:r>
              <a:rPr dirty="0" spc="-5"/>
              <a:t>to </a:t>
            </a:r>
            <a:r>
              <a:rPr dirty="0" spc="-15"/>
              <a:t>Switch </a:t>
            </a:r>
            <a:r>
              <a:rPr dirty="0" spc="-5"/>
              <a:t>to Second</a:t>
            </a:r>
            <a:r>
              <a:rPr dirty="0" spc="-50"/>
              <a:t> </a:t>
            </a:r>
            <a:r>
              <a:rPr dirty="0" spc="-5"/>
              <a:t>Line?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2635"/>
            <a:ext cx="7985125" cy="4798695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marL="355600" marR="71120" indent="-342900">
              <a:lnSpc>
                <a:spcPct val="79000"/>
              </a:lnSpc>
              <a:spcBef>
                <a:spcPts val="8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In general,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failure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to </a:t>
            </a:r>
            <a:r>
              <a:rPr dirty="0" sz="3000" spc="-15">
                <a:solidFill>
                  <a:srgbClr val="1F497D"/>
                </a:solidFill>
                <a:latin typeface="Garamond"/>
                <a:cs typeface="Garamond"/>
              </a:rPr>
              <a:t>achieve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a </a:t>
            </a:r>
            <a:r>
              <a:rPr dirty="0" sz="3000" spc="-20">
                <a:solidFill>
                  <a:srgbClr val="1F497D"/>
                </a:solidFill>
                <a:latin typeface="Garamond"/>
                <a:cs typeface="Garamond"/>
              </a:rPr>
              <a:t>low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viral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load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1-3  </a:t>
            </a:r>
            <a:r>
              <a:rPr dirty="0" sz="3000" spc="-10">
                <a:solidFill>
                  <a:srgbClr val="1F497D"/>
                </a:solidFill>
                <a:latin typeface="Garamond"/>
                <a:cs typeface="Garamond"/>
              </a:rPr>
              <a:t>months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after </a:t>
            </a:r>
            <a:r>
              <a:rPr dirty="0" sz="3000" spc="-20">
                <a:solidFill>
                  <a:srgbClr val="1F497D"/>
                </a:solidFill>
                <a:latin typeface="Garamond"/>
                <a:cs typeface="Garamond"/>
              </a:rPr>
              <a:t>improved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adherence </a:t>
            </a:r>
            <a:r>
              <a:rPr dirty="0" sz="3000" spc="20">
                <a:solidFill>
                  <a:srgbClr val="1F497D"/>
                </a:solidFill>
                <a:latin typeface="Garamond"/>
                <a:cs typeface="Garamond"/>
              </a:rPr>
              <a:t>suggests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that the  </a:t>
            </a:r>
            <a:r>
              <a:rPr dirty="0" sz="3000" spc="20">
                <a:solidFill>
                  <a:srgbClr val="1F497D"/>
                </a:solidFill>
                <a:latin typeface="Garamond"/>
                <a:cs typeface="Garamond"/>
              </a:rPr>
              <a:t>virus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has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acquired resistance to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the </a:t>
            </a:r>
            <a:r>
              <a:rPr dirty="0" sz="3000" spc="-15">
                <a:solidFill>
                  <a:srgbClr val="1F497D"/>
                </a:solidFill>
                <a:latin typeface="Garamond"/>
                <a:cs typeface="Garamond"/>
              </a:rPr>
              <a:t>ART</a:t>
            </a:r>
            <a:r>
              <a:rPr dirty="0" sz="3000" spc="-4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regimen</a:t>
            </a:r>
            <a:endParaRPr sz="3000">
              <a:latin typeface="Garamond"/>
              <a:cs typeface="Garamond"/>
            </a:endParaRPr>
          </a:p>
          <a:p>
            <a:pPr marL="469900">
              <a:lnSpc>
                <a:spcPts val="3105"/>
              </a:lnSpc>
            </a:pPr>
            <a:r>
              <a:rPr dirty="0" sz="2600">
                <a:solidFill>
                  <a:srgbClr val="1F497D"/>
                </a:solidFill>
                <a:latin typeface="Arial"/>
                <a:cs typeface="Arial"/>
              </a:rPr>
              <a:t>– </a:t>
            </a:r>
            <a:r>
              <a:rPr dirty="0" sz="2600" spc="-10">
                <a:solidFill>
                  <a:srgbClr val="1F497D"/>
                </a:solidFill>
                <a:latin typeface="Garamond"/>
                <a:cs typeface="Garamond"/>
              </a:rPr>
              <a:t>follow </a:t>
            </a:r>
            <a:r>
              <a:rPr dirty="0" sz="2600" spc="5">
                <a:solidFill>
                  <a:srgbClr val="1F497D"/>
                </a:solidFill>
                <a:latin typeface="Garamond"/>
                <a:cs typeface="Garamond"/>
              </a:rPr>
              <a:t>country </a:t>
            </a:r>
            <a:r>
              <a:rPr dirty="0" sz="2600" spc="-5">
                <a:solidFill>
                  <a:srgbClr val="1F497D"/>
                </a:solidFill>
                <a:latin typeface="Garamond"/>
                <a:cs typeface="Garamond"/>
              </a:rPr>
              <a:t>guidelines </a:t>
            </a:r>
            <a:r>
              <a:rPr dirty="0" sz="2600">
                <a:solidFill>
                  <a:srgbClr val="1F497D"/>
                </a:solidFill>
                <a:latin typeface="Garamond"/>
                <a:cs typeface="Garamond"/>
              </a:rPr>
              <a:t>regarding </a:t>
            </a:r>
            <a:r>
              <a:rPr dirty="0" sz="2600" spc="-5">
                <a:solidFill>
                  <a:srgbClr val="1F497D"/>
                </a:solidFill>
                <a:latin typeface="Garamond"/>
                <a:cs typeface="Garamond"/>
              </a:rPr>
              <a:t>the cutoff for</a:t>
            </a:r>
            <a:r>
              <a:rPr dirty="0" sz="2600" spc="-17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2600" spc="-10">
                <a:solidFill>
                  <a:srgbClr val="1F497D"/>
                </a:solidFill>
                <a:latin typeface="Garamond"/>
                <a:cs typeface="Garamond"/>
              </a:rPr>
              <a:t>“low”</a:t>
            </a:r>
            <a:endParaRPr sz="2600">
              <a:latin typeface="Garamond"/>
              <a:cs typeface="Garamond"/>
            </a:endParaRPr>
          </a:p>
          <a:p>
            <a:pPr marL="355600" marR="67310" indent="-342900">
              <a:lnSpc>
                <a:spcPts val="29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  <a:tab pos="1904364" algn="l"/>
              </a:tabLst>
            </a:pPr>
            <a:r>
              <a:rPr dirty="0" sz="3000" spc="-30">
                <a:solidFill>
                  <a:srgbClr val="1F497D"/>
                </a:solidFill>
                <a:latin typeface="Garamond"/>
                <a:cs typeface="Garamond"/>
              </a:rPr>
              <a:t>However,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it </a:t>
            </a:r>
            <a:r>
              <a:rPr dirty="0" sz="3000" spc="-15">
                <a:solidFill>
                  <a:srgbClr val="1F497D"/>
                </a:solidFill>
                <a:latin typeface="Garamond"/>
                <a:cs typeface="Garamond"/>
              </a:rPr>
              <a:t>may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be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useful to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consider the extent of 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viral</a:t>
            </a:r>
            <a:r>
              <a:rPr dirty="0" sz="3000" spc="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load	reduction </a:t>
            </a:r>
            <a:r>
              <a:rPr dirty="0" sz="3000" spc="-25">
                <a:solidFill>
                  <a:srgbClr val="1F497D"/>
                </a:solidFill>
                <a:latin typeface="Garamond"/>
                <a:cs typeface="Garamond"/>
              </a:rPr>
              <a:t>by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log</a:t>
            </a:r>
            <a:r>
              <a:rPr dirty="0" sz="3000" spc="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000" spc="-10">
                <a:solidFill>
                  <a:srgbClr val="1F497D"/>
                </a:solidFill>
                <a:latin typeface="Garamond"/>
                <a:cs typeface="Garamond"/>
              </a:rPr>
              <a:t>scale.</a:t>
            </a:r>
            <a:endParaRPr sz="3000">
              <a:latin typeface="Garamond"/>
              <a:cs typeface="Garamond"/>
            </a:endParaRPr>
          </a:p>
          <a:p>
            <a:pPr marL="355600" marR="58419" indent="-342900">
              <a:lnSpc>
                <a:spcPts val="2900"/>
              </a:lnSpc>
              <a:spcBef>
                <a:spcPts val="705"/>
              </a:spcBef>
              <a:buFont typeface="Arial"/>
              <a:buChar char="•"/>
              <a:tabLst>
                <a:tab pos="354965" algn="l"/>
                <a:tab pos="355600" algn="l"/>
                <a:tab pos="2673350" algn="l"/>
              </a:tabLst>
            </a:pP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A</a:t>
            </a:r>
            <a:r>
              <a:rPr dirty="0" sz="3000" spc="1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reduction of	</a:t>
            </a:r>
            <a:r>
              <a:rPr dirty="0" u="sng" sz="3000">
                <a:solidFill>
                  <a:srgbClr val="1F497D"/>
                </a:solidFill>
                <a:uFill>
                  <a:solidFill>
                    <a:srgbClr val="1F497D"/>
                  </a:solidFill>
                </a:uFill>
                <a:latin typeface="Garamond"/>
                <a:cs typeface="Garamond"/>
              </a:rPr>
              <a:t>&gt;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1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log per month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with </a:t>
            </a:r>
            <a:r>
              <a:rPr dirty="0" sz="3000" spc="10">
                <a:solidFill>
                  <a:srgbClr val="1F497D"/>
                </a:solidFill>
                <a:latin typeface="Garamond"/>
                <a:cs typeface="Garamond"/>
              </a:rPr>
              <a:t>good 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adherence </a:t>
            </a:r>
            <a:r>
              <a:rPr dirty="0" sz="3000" spc="-15">
                <a:solidFill>
                  <a:srgbClr val="1F497D"/>
                </a:solidFill>
                <a:latin typeface="Garamond"/>
                <a:cs typeface="Garamond"/>
              </a:rPr>
              <a:t>may </a:t>
            </a:r>
            <a:r>
              <a:rPr dirty="0" sz="3000" spc="20">
                <a:solidFill>
                  <a:srgbClr val="1F497D"/>
                </a:solidFill>
                <a:latin typeface="Garamond"/>
                <a:cs typeface="Garamond"/>
              </a:rPr>
              <a:t>suggest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viral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load suppression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is  </a:t>
            </a:r>
            <a:r>
              <a:rPr dirty="0" sz="3000" spc="-15">
                <a:solidFill>
                  <a:srgbClr val="1F497D"/>
                </a:solidFill>
                <a:latin typeface="Garamond"/>
                <a:cs typeface="Garamond"/>
              </a:rPr>
              <a:t>achievable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on </a:t>
            </a:r>
            <a:r>
              <a:rPr dirty="0" sz="3000" spc="5">
                <a:solidFill>
                  <a:srgbClr val="1F497D"/>
                </a:solidFill>
                <a:latin typeface="Garamond"/>
                <a:cs typeface="Garamond"/>
              </a:rPr>
              <a:t>current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regimen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with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additional</a:t>
            </a:r>
            <a:r>
              <a:rPr dirty="0" sz="3000" spc="2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000" spc="-15">
                <a:solidFill>
                  <a:srgbClr val="1F497D"/>
                </a:solidFill>
                <a:latin typeface="Garamond"/>
                <a:cs typeface="Garamond"/>
              </a:rPr>
              <a:t>time.</a:t>
            </a:r>
            <a:endParaRPr sz="3000">
              <a:latin typeface="Garamond"/>
              <a:cs typeface="Garamond"/>
            </a:endParaRPr>
          </a:p>
          <a:p>
            <a:pPr marL="355600" marR="184150" indent="-342900">
              <a:lnSpc>
                <a:spcPct val="79000"/>
              </a:lnSpc>
              <a:spcBef>
                <a:spcPts val="785"/>
              </a:spcBef>
              <a:buFont typeface="Arial"/>
              <a:buChar char="•"/>
              <a:tabLst>
                <a:tab pos="354965" algn="l"/>
                <a:tab pos="355600" algn="l"/>
                <a:tab pos="5619750" algn="l"/>
              </a:tabLst>
            </a:pP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Should </a:t>
            </a:r>
            <a:r>
              <a:rPr dirty="0" sz="3000" spc="-10">
                <a:solidFill>
                  <a:srgbClr val="1F497D"/>
                </a:solidFill>
                <a:latin typeface="Garamond"/>
                <a:cs typeface="Garamond"/>
              </a:rPr>
              <a:t>continue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the </a:t>
            </a:r>
            <a:r>
              <a:rPr dirty="0" sz="3000" spc="5">
                <a:solidFill>
                  <a:srgbClr val="1F497D"/>
                </a:solidFill>
                <a:latin typeface="Garamond"/>
                <a:cs typeface="Garamond"/>
              </a:rPr>
              <a:t>current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regimen and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repeat  viral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load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in </a:t>
            </a:r>
            <a:r>
              <a:rPr dirty="0" sz="3000" spc="-5">
                <a:solidFill>
                  <a:srgbClr val="1F497D"/>
                </a:solidFill>
                <a:latin typeface="Garamond"/>
                <a:cs typeface="Garamond"/>
              </a:rPr>
              <a:t>another few</a:t>
            </a:r>
            <a:r>
              <a:rPr dirty="0" sz="3000" spc="3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000" spc="-10">
                <a:solidFill>
                  <a:srgbClr val="1F497D"/>
                </a:solidFill>
                <a:latin typeface="Garamond"/>
                <a:cs typeface="Garamond"/>
              </a:rPr>
              <a:t>months</a:t>
            </a:r>
            <a:r>
              <a:rPr dirty="0" sz="3000" spc="1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if	</a:t>
            </a:r>
            <a:r>
              <a:rPr dirty="0" sz="3000" spc="20">
                <a:solidFill>
                  <a:srgbClr val="1F497D"/>
                </a:solidFill>
                <a:latin typeface="Garamond"/>
                <a:cs typeface="Garamond"/>
              </a:rPr>
              <a:t>virus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is </a:t>
            </a:r>
            <a:r>
              <a:rPr dirty="0" sz="3000" spc="-10">
                <a:solidFill>
                  <a:srgbClr val="1F497D"/>
                </a:solidFill>
                <a:latin typeface="Garamond"/>
                <a:cs typeface="Garamond"/>
              </a:rPr>
              <a:t>not</a:t>
            </a:r>
            <a:r>
              <a:rPr dirty="0" sz="3000" spc="-95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dirty="0" sz="3000">
                <a:solidFill>
                  <a:srgbClr val="1F497D"/>
                </a:solidFill>
                <a:latin typeface="Garamond"/>
                <a:cs typeface="Garamond"/>
              </a:rPr>
              <a:t>yet  suppressed</a:t>
            </a:r>
            <a:endParaRPr sz="30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0517" y="446532"/>
            <a:ext cx="440372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70"/>
              <a:t>ARV</a:t>
            </a:r>
            <a:r>
              <a:rPr dirty="0" sz="4400" spc="-25"/>
              <a:t> </a:t>
            </a:r>
            <a:r>
              <a:rPr dirty="0" sz="4400" spc="-5"/>
              <a:t>Characteristics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313151" y="1711823"/>
            <a:ext cx="6281552" cy="48707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8739" y="6648704"/>
            <a:ext cx="135064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Tang and Shafer, Drugs</a:t>
            </a:r>
            <a:r>
              <a:rPr dirty="0" sz="900" spc="-5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2012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6187" y="446532"/>
            <a:ext cx="513143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70"/>
              <a:t>ARV </a:t>
            </a:r>
            <a:r>
              <a:rPr dirty="0" sz="4400" spc="-5"/>
              <a:t>Characteristics</a:t>
            </a:r>
            <a:r>
              <a:rPr dirty="0" sz="4400" spc="40"/>
              <a:t> </a:t>
            </a:r>
            <a:r>
              <a:rPr dirty="0" sz="4400"/>
              <a:t>(2)</a:t>
            </a:r>
            <a:endParaRPr sz="4400"/>
          </a:p>
        </p:txBody>
      </p:sp>
      <p:grpSp>
        <p:nvGrpSpPr>
          <p:cNvPr id="3" name="object 3"/>
          <p:cNvGrpSpPr/>
          <p:nvPr/>
        </p:nvGrpSpPr>
        <p:grpSpPr>
          <a:xfrm>
            <a:off x="1313151" y="1711823"/>
            <a:ext cx="6282055" cy="4871085"/>
            <a:chOff x="1313151" y="1711823"/>
            <a:chExt cx="6282055" cy="4871085"/>
          </a:xfrm>
        </p:grpSpPr>
        <p:sp>
          <p:nvSpPr>
            <p:cNvPr id="4" name="object 4"/>
            <p:cNvSpPr/>
            <p:nvPr/>
          </p:nvSpPr>
          <p:spPr>
            <a:xfrm>
              <a:off x="1313151" y="1711823"/>
              <a:ext cx="6281552" cy="487073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342289" y="2514600"/>
              <a:ext cx="762000" cy="304800"/>
            </a:xfrm>
            <a:custGeom>
              <a:avLst/>
              <a:gdLst/>
              <a:ahLst/>
              <a:cxnLst/>
              <a:rect l="l" t="t" r="r" b="b"/>
              <a:pathLst>
                <a:path w="762000" h="304800">
                  <a:moveTo>
                    <a:pt x="0" y="0"/>
                  </a:moveTo>
                  <a:lnTo>
                    <a:pt x="762000" y="0"/>
                  </a:lnTo>
                  <a:lnTo>
                    <a:pt x="762000" y="304800"/>
                  </a:lnTo>
                  <a:lnTo>
                    <a:pt x="0" y="304800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657600" y="4267200"/>
              <a:ext cx="762000" cy="304800"/>
            </a:xfrm>
            <a:custGeom>
              <a:avLst/>
              <a:gdLst/>
              <a:ahLst/>
              <a:cxnLst/>
              <a:rect l="l" t="t" r="r" b="b"/>
              <a:pathLst>
                <a:path w="762000" h="304800">
                  <a:moveTo>
                    <a:pt x="0" y="0"/>
                  </a:moveTo>
                  <a:lnTo>
                    <a:pt x="762000" y="0"/>
                  </a:lnTo>
                  <a:lnTo>
                    <a:pt x="762000" y="304800"/>
                  </a:lnTo>
                  <a:lnTo>
                    <a:pt x="0" y="304800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3697014" y="4800600"/>
              <a:ext cx="762000" cy="533400"/>
            </a:xfrm>
            <a:custGeom>
              <a:avLst/>
              <a:gdLst/>
              <a:ahLst/>
              <a:cxnLst/>
              <a:rect l="l" t="t" r="r" b="b"/>
              <a:pathLst>
                <a:path w="762000" h="533400">
                  <a:moveTo>
                    <a:pt x="0" y="0"/>
                  </a:moveTo>
                  <a:lnTo>
                    <a:pt x="762000" y="0"/>
                  </a:lnTo>
                  <a:lnTo>
                    <a:pt x="7620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895600" y="3657600"/>
              <a:ext cx="762000" cy="762000"/>
            </a:xfrm>
            <a:custGeom>
              <a:avLst/>
              <a:gdLst/>
              <a:ahLst/>
              <a:cxnLst/>
              <a:rect l="l" t="t" r="r" b="b"/>
              <a:pathLst>
                <a:path w="762000" h="762000">
                  <a:moveTo>
                    <a:pt x="0" y="0"/>
                  </a:moveTo>
                  <a:lnTo>
                    <a:pt x="762000" y="0"/>
                  </a:lnTo>
                  <a:lnTo>
                    <a:pt x="762000" y="762000"/>
                  </a:lnTo>
                  <a:lnTo>
                    <a:pt x="0" y="762000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78739" y="6648704"/>
            <a:ext cx="135064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Tang and Shafer, Drugs</a:t>
            </a:r>
            <a:r>
              <a:rPr dirty="0" sz="900" spc="-5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2012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6187" y="446532"/>
            <a:ext cx="513143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70"/>
              <a:t>ARV </a:t>
            </a:r>
            <a:r>
              <a:rPr dirty="0" sz="4400" spc="-5"/>
              <a:t>Characteristics</a:t>
            </a:r>
            <a:r>
              <a:rPr dirty="0" sz="4400" spc="40"/>
              <a:t> </a:t>
            </a:r>
            <a:r>
              <a:rPr dirty="0" sz="4400"/>
              <a:t>(3)</a:t>
            </a:r>
            <a:endParaRPr sz="4400"/>
          </a:p>
        </p:txBody>
      </p:sp>
      <p:grpSp>
        <p:nvGrpSpPr>
          <p:cNvPr id="3" name="object 3"/>
          <p:cNvGrpSpPr/>
          <p:nvPr/>
        </p:nvGrpSpPr>
        <p:grpSpPr>
          <a:xfrm>
            <a:off x="1313151" y="1711823"/>
            <a:ext cx="6282055" cy="4871085"/>
            <a:chOff x="1313151" y="1711823"/>
            <a:chExt cx="6282055" cy="4871085"/>
          </a:xfrm>
        </p:grpSpPr>
        <p:sp>
          <p:nvSpPr>
            <p:cNvPr id="4" name="object 4"/>
            <p:cNvSpPr/>
            <p:nvPr/>
          </p:nvSpPr>
          <p:spPr>
            <a:xfrm>
              <a:off x="1313151" y="1711823"/>
              <a:ext cx="6281552" cy="487073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342289" y="2514600"/>
              <a:ext cx="762000" cy="304800"/>
            </a:xfrm>
            <a:custGeom>
              <a:avLst/>
              <a:gdLst/>
              <a:ahLst/>
              <a:cxnLst/>
              <a:rect l="l" t="t" r="r" b="b"/>
              <a:pathLst>
                <a:path w="762000" h="304800">
                  <a:moveTo>
                    <a:pt x="0" y="0"/>
                  </a:moveTo>
                  <a:lnTo>
                    <a:pt x="762000" y="0"/>
                  </a:lnTo>
                  <a:lnTo>
                    <a:pt x="762000" y="304800"/>
                  </a:lnTo>
                  <a:lnTo>
                    <a:pt x="0" y="304800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657600" y="4267200"/>
              <a:ext cx="762000" cy="304800"/>
            </a:xfrm>
            <a:custGeom>
              <a:avLst/>
              <a:gdLst/>
              <a:ahLst/>
              <a:cxnLst/>
              <a:rect l="l" t="t" r="r" b="b"/>
              <a:pathLst>
                <a:path w="762000" h="304800">
                  <a:moveTo>
                    <a:pt x="0" y="0"/>
                  </a:moveTo>
                  <a:lnTo>
                    <a:pt x="762000" y="0"/>
                  </a:lnTo>
                  <a:lnTo>
                    <a:pt x="762000" y="304800"/>
                  </a:lnTo>
                  <a:lnTo>
                    <a:pt x="0" y="304800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3697014" y="4800600"/>
              <a:ext cx="762000" cy="533400"/>
            </a:xfrm>
            <a:custGeom>
              <a:avLst/>
              <a:gdLst/>
              <a:ahLst/>
              <a:cxnLst/>
              <a:rect l="l" t="t" r="r" b="b"/>
              <a:pathLst>
                <a:path w="762000" h="533400">
                  <a:moveTo>
                    <a:pt x="0" y="0"/>
                  </a:moveTo>
                  <a:lnTo>
                    <a:pt x="762000" y="0"/>
                  </a:lnTo>
                  <a:lnTo>
                    <a:pt x="762000" y="533400"/>
                  </a:lnTo>
                  <a:lnTo>
                    <a:pt x="0" y="533400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895600" y="3657600"/>
              <a:ext cx="762000" cy="762000"/>
            </a:xfrm>
            <a:custGeom>
              <a:avLst/>
              <a:gdLst/>
              <a:ahLst/>
              <a:cxnLst/>
              <a:rect l="l" t="t" r="r" b="b"/>
              <a:pathLst>
                <a:path w="762000" h="762000">
                  <a:moveTo>
                    <a:pt x="0" y="0"/>
                  </a:moveTo>
                  <a:lnTo>
                    <a:pt x="762000" y="0"/>
                  </a:lnTo>
                  <a:lnTo>
                    <a:pt x="762000" y="762000"/>
                  </a:lnTo>
                  <a:lnTo>
                    <a:pt x="0" y="762000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78739" y="6648704"/>
            <a:ext cx="135064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Tang and Shafer, Drugs</a:t>
            </a:r>
            <a:r>
              <a:rPr dirty="0" sz="900" spc="-5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2012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79680" y="2020315"/>
            <a:ext cx="7245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FF0000"/>
                </a:solidFill>
                <a:latin typeface="Arial"/>
                <a:cs typeface="Arial"/>
              </a:rPr>
              <a:t>K103N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980944" y="2243327"/>
            <a:ext cx="460375" cy="365760"/>
            <a:chOff x="2980944" y="2243327"/>
            <a:chExt cx="460375" cy="365760"/>
          </a:xfrm>
        </p:grpSpPr>
        <p:sp>
          <p:nvSpPr>
            <p:cNvPr id="12" name="object 12"/>
            <p:cNvSpPr/>
            <p:nvPr/>
          </p:nvSpPr>
          <p:spPr>
            <a:xfrm>
              <a:off x="2980944" y="2243327"/>
              <a:ext cx="460247" cy="3657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023548" y="2264296"/>
              <a:ext cx="262255" cy="170815"/>
            </a:xfrm>
            <a:custGeom>
              <a:avLst/>
              <a:gdLst/>
              <a:ahLst/>
              <a:cxnLst/>
              <a:rect l="l" t="t" r="r" b="b"/>
              <a:pathLst>
                <a:path w="262254" h="170814">
                  <a:moveTo>
                    <a:pt x="145789" y="141329"/>
                  </a:moveTo>
                  <a:lnTo>
                    <a:pt x="139932" y="146839"/>
                  </a:lnTo>
                  <a:lnTo>
                    <a:pt x="139504" y="160860"/>
                  </a:lnTo>
                  <a:lnTo>
                    <a:pt x="145013" y="166717"/>
                  </a:lnTo>
                  <a:lnTo>
                    <a:pt x="261961" y="170287"/>
                  </a:lnTo>
                  <a:lnTo>
                    <a:pt x="260600" y="167699"/>
                  </a:lnTo>
                  <a:lnTo>
                    <a:pt x="233857" y="167699"/>
                  </a:lnTo>
                  <a:lnTo>
                    <a:pt x="194020" y="142801"/>
                  </a:lnTo>
                  <a:lnTo>
                    <a:pt x="145789" y="141329"/>
                  </a:lnTo>
                  <a:close/>
                </a:path>
                <a:path w="262254" h="170814">
                  <a:moveTo>
                    <a:pt x="194020" y="142801"/>
                  </a:moveTo>
                  <a:lnTo>
                    <a:pt x="233857" y="167699"/>
                  </a:lnTo>
                  <a:lnTo>
                    <a:pt x="236894" y="162840"/>
                  </a:lnTo>
                  <a:lnTo>
                    <a:pt x="229348" y="162840"/>
                  </a:lnTo>
                  <a:lnTo>
                    <a:pt x="219214" y="143570"/>
                  </a:lnTo>
                  <a:lnTo>
                    <a:pt x="194020" y="142801"/>
                  </a:lnTo>
                  <a:close/>
                </a:path>
                <a:path w="262254" h="170814">
                  <a:moveTo>
                    <a:pt x="199825" y="64345"/>
                  </a:moveTo>
                  <a:lnTo>
                    <a:pt x="187410" y="70874"/>
                  </a:lnTo>
                  <a:lnTo>
                    <a:pt x="185023" y="78553"/>
                  </a:lnTo>
                  <a:lnTo>
                    <a:pt x="207483" y="121262"/>
                  </a:lnTo>
                  <a:lnTo>
                    <a:pt x="247319" y="146160"/>
                  </a:lnTo>
                  <a:lnTo>
                    <a:pt x="233857" y="167699"/>
                  </a:lnTo>
                  <a:lnTo>
                    <a:pt x="260600" y="167699"/>
                  </a:lnTo>
                  <a:lnTo>
                    <a:pt x="207505" y="66730"/>
                  </a:lnTo>
                  <a:lnTo>
                    <a:pt x="199825" y="64345"/>
                  </a:lnTo>
                  <a:close/>
                </a:path>
                <a:path w="262254" h="170814">
                  <a:moveTo>
                    <a:pt x="219214" y="143570"/>
                  </a:moveTo>
                  <a:lnTo>
                    <a:pt x="229348" y="162840"/>
                  </a:lnTo>
                  <a:lnTo>
                    <a:pt x="240976" y="144235"/>
                  </a:lnTo>
                  <a:lnTo>
                    <a:pt x="219214" y="143570"/>
                  </a:lnTo>
                  <a:close/>
                </a:path>
                <a:path w="262254" h="170814">
                  <a:moveTo>
                    <a:pt x="207483" y="121262"/>
                  </a:moveTo>
                  <a:lnTo>
                    <a:pt x="219214" y="143570"/>
                  </a:lnTo>
                  <a:lnTo>
                    <a:pt x="240976" y="144235"/>
                  </a:lnTo>
                  <a:lnTo>
                    <a:pt x="229348" y="162840"/>
                  </a:lnTo>
                  <a:lnTo>
                    <a:pt x="236894" y="162840"/>
                  </a:lnTo>
                  <a:lnTo>
                    <a:pt x="247319" y="146160"/>
                  </a:lnTo>
                  <a:lnTo>
                    <a:pt x="207483" y="121262"/>
                  </a:lnTo>
                  <a:close/>
                </a:path>
                <a:path w="262254" h="170814">
                  <a:moveTo>
                    <a:pt x="13462" y="0"/>
                  </a:moveTo>
                  <a:lnTo>
                    <a:pt x="0" y="21539"/>
                  </a:lnTo>
                  <a:lnTo>
                    <a:pt x="194020" y="142801"/>
                  </a:lnTo>
                  <a:lnTo>
                    <a:pt x="219214" y="143570"/>
                  </a:lnTo>
                  <a:lnTo>
                    <a:pt x="207483" y="121262"/>
                  </a:lnTo>
                  <a:lnTo>
                    <a:pt x="1346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2361838" y="3017011"/>
            <a:ext cx="7245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FF0000"/>
                </a:solidFill>
                <a:latin typeface="Arial"/>
                <a:cs typeface="Arial"/>
              </a:rPr>
              <a:t>Y181C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2892551" y="3276600"/>
            <a:ext cx="539750" cy="481965"/>
            <a:chOff x="2892551" y="3276600"/>
            <a:chExt cx="539750" cy="481965"/>
          </a:xfrm>
        </p:grpSpPr>
        <p:sp>
          <p:nvSpPr>
            <p:cNvPr id="16" name="object 16"/>
            <p:cNvSpPr/>
            <p:nvPr/>
          </p:nvSpPr>
          <p:spPr>
            <a:xfrm>
              <a:off x="2892551" y="3276600"/>
              <a:ext cx="539496" cy="48158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2934272" y="3299553"/>
              <a:ext cx="343535" cy="283845"/>
            </a:xfrm>
            <a:custGeom>
              <a:avLst/>
              <a:gdLst/>
              <a:ahLst/>
              <a:cxnLst/>
              <a:rect l="l" t="t" r="r" b="b"/>
              <a:pathLst>
                <a:path w="343535" h="283845">
                  <a:moveTo>
                    <a:pt x="231439" y="240369"/>
                  </a:moveTo>
                  <a:lnTo>
                    <a:pt x="224932" y="245092"/>
                  </a:lnTo>
                  <a:lnTo>
                    <a:pt x="222732" y="258946"/>
                  </a:lnTo>
                  <a:lnTo>
                    <a:pt x="227455" y="265454"/>
                  </a:lnTo>
                  <a:lnTo>
                    <a:pt x="343010" y="283805"/>
                  </a:lnTo>
                  <a:lnTo>
                    <a:pt x="340723" y="277677"/>
                  </a:lnTo>
                  <a:lnTo>
                    <a:pt x="315460" y="277677"/>
                  </a:lnTo>
                  <a:lnTo>
                    <a:pt x="279098" y="247937"/>
                  </a:lnTo>
                  <a:lnTo>
                    <a:pt x="231439" y="240369"/>
                  </a:lnTo>
                  <a:close/>
                </a:path>
                <a:path w="343535" h="283845">
                  <a:moveTo>
                    <a:pt x="279098" y="247937"/>
                  </a:moveTo>
                  <a:lnTo>
                    <a:pt x="315460" y="277677"/>
                  </a:lnTo>
                  <a:lnTo>
                    <a:pt x="319868" y="272288"/>
                  </a:lnTo>
                  <a:lnTo>
                    <a:pt x="311602" y="272288"/>
                  </a:lnTo>
                  <a:lnTo>
                    <a:pt x="303990" y="251889"/>
                  </a:lnTo>
                  <a:lnTo>
                    <a:pt x="279098" y="247937"/>
                  </a:lnTo>
                  <a:close/>
                </a:path>
                <a:path w="343535" h="283845">
                  <a:moveTo>
                    <a:pt x="294789" y="170846"/>
                  </a:moveTo>
                  <a:lnTo>
                    <a:pt x="281647" y="175751"/>
                  </a:lnTo>
                  <a:lnTo>
                    <a:pt x="278307" y="183066"/>
                  </a:lnTo>
                  <a:lnTo>
                    <a:pt x="295178" y="228275"/>
                  </a:lnTo>
                  <a:lnTo>
                    <a:pt x="331541" y="258017"/>
                  </a:lnTo>
                  <a:lnTo>
                    <a:pt x="315460" y="277677"/>
                  </a:lnTo>
                  <a:lnTo>
                    <a:pt x="340723" y="277677"/>
                  </a:lnTo>
                  <a:lnTo>
                    <a:pt x="302105" y="174186"/>
                  </a:lnTo>
                  <a:lnTo>
                    <a:pt x="294789" y="170846"/>
                  </a:lnTo>
                  <a:close/>
                </a:path>
                <a:path w="343535" h="283845">
                  <a:moveTo>
                    <a:pt x="303990" y="251889"/>
                  </a:moveTo>
                  <a:lnTo>
                    <a:pt x="311602" y="272288"/>
                  </a:lnTo>
                  <a:lnTo>
                    <a:pt x="325492" y="255304"/>
                  </a:lnTo>
                  <a:lnTo>
                    <a:pt x="303990" y="251889"/>
                  </a:lnTo>
                  <a:close/>
                </a:path>
                <a:path w="343535" h="283845">
                  <a:moveTo>
                    <a:pt x="295178" y="228275"/>
                  </a:moveTo>
                  <a:lnTo>
                    <a:pt x="303990" y="251889"/>
                  </a:lnTo>
                  <a:lnTo>
                    <a:pt x="325492" y="255304"/>
                  </a:lnTo>
                  <a:lnTo>
                    <a:pt x="311602" y="272288"/>
                  </a:lnTo>
                  <a:lnTo>
                    <a:pt x="319868" y="272288"/>
                  </a:lnTo>
                  <a:lnTo>
                    <a:pt x="331541" y="258017"/>
                  </a:lnTo>
                  <a:lnTo>
                    <a:pt x="295178" y="228275"/>
                  </a:lnTo>
                  <a:close/>
                </a:path>
                <a:path w="343535" h="283845">
                  <a:moveTo>
                    <a:pt x="16080" y="0"/>
                  </a:moveTo>
                  <a:lnTo>
                    <a:pt x="0" y="19662"/>
                  </a:lnTo>
                  <a:lnTo>
                    <a:pt x="279098" y="247937"/>
                  </a:lnTo>
                  <a:lnTo>
                    <a:pt x="303990" y="251889"/>
                  </a:lnTo>
                  <a:lnTo>
                    <a:pt x="295178" y="228275"/>
                  </a:lnTo>
                  <a:lnTo>
                    <a:pt x="1608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2479926" y="4982971"/>
            <a:ext cx="7493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dirty="0" sz="1800" spc="-5">
                <a:solidFill>
                  <a:srgbClr val="FF0000"/>
                </a:solidFill>
                <a:latin typeface="Arial"/>
                <a:cs typeface="Arial"/>
              </a:rPr>
              <a:t>184</a:t>
            </a:r>
            <a:r>
              <a:rPr dirty="0" sz="1800">
                <a:solidFill>
                  <a:srgbClr val="FF0000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843783" y="4285488"/>
            <a:ext cx="2399030" cy="1064260"/>
            <a:chOff x="2843783" y="4285488"/>
            <a:chExt cx="2399030" cy="1064260"/>
          </a:xfrm>
        </p:grpSpPr>
        <p:sp>
          <p:nvSpPr>
            <p:cNvPr id="20" name="object 20"/>
            <p:cNvSpPr/>
            <p:nvPr/>
          </p:nvSpPr>
          <p:spPr>
            <a:xfrm>
              <a:off x="2843783" y="4340352"/>
              <a:ext cx="466344" cy="67665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2884460" y="4475149"/>
              <a:ext cx="274955" cy="481965"/>
            </a:xfrm>
            <a:custGeom>
              <a:avLst/>
              <a:gdLst/>
              <a:ahLst/>
              <a:cxnLst/>
              <a:rect l="l" t="t" r="r" b="b"/>
              <a:pathLst>
                <a:path w="274955" h="481964">
                  <a:moveTo>
                    <a:pt x="247447" y="44214"/>
                  </a:moveTo>
                  <a:lnTo>
                    <a:pt x="225851" y="57209"/>
                  </a:lnTo>
                  <a:lnTo>
                    <a:pt x="0" y="469609"/>
                  </a:lnTo>
                  <a:lnTo>
                    <a:pt x="22278" y="481810"/>
                  </a:lnTo>
                  <a:lnTo>
                    <a:pt x="248128" y="69409"/>
                  </a:lnTo>
                  <a:lnTo>
                    <a:pt x="247447" y="44214"/>
                  </a:lnTo>
                  <a:close/>
                </a:path>
                <a:path w="274955" h="481964">
                  <a:moveTo>
                    <a:pt x="272094" y="16007"/>
                  </a:moveTo>
                  <a:lnTo>
                    <a:pt x="248415" y="16007"/>
                  </a:lnTo>
                  <a:lnTo>
                    <a:pt x="270692" y="28207"/>
                  </a:lnTo>
                  <a:lnTo>
                    <a:pt x="248128" y="69409"/>
                  </a:lnTo>
                  <a:lnTo>
                    <a:pt x="249433" y="117646"/>
                  </a:lnTo>
                  <a:lnTo>
                    <a:pt x="255271" y="123177"/>
                  </a:lnTo>
                  <a:lnTo>
                    <a:pt x="269294" y="122797"/>
                  </a:lnTo>
                  <a:lnTo>
                    <a:pt x="274824" y="116960"/>
                  </a:lnTo>
                  <a:lnTo>
                    <a:pt x="272094" y="16007"/>
                  </a:lnTo>
                  <a:close/>
                </a:path>
                <a:path w="274955" h="481964">
                  <a:moveTo>
                    <a:pt x="271661" y="0"/>
                  </a:moveTo>
                  <a:lnTo>
                    <a:pt x="171409" y="60324"/>
                  </a:lnTo>
                  <a:lnTo>
                    <a:pt x="169468" y="68127"/>
                  </a:lnTo>
                  <a:lnTo>
                    <a:pt x="176701" y="80148"/>
                  </a:lnTo>
                  <a:lnTo>
                    <a:pt x="184504" y="82088"/>
                  </a:lnTo>
                  <a:lnTo>
                    <a:pt x="225851" y="57209"/>
                  </a:lnTo>
                  <a:lnTo>
                    <a:pt x="248415" y="16007"/>
                  </a:lnTo>
                  <a:lnTo>
                    <a:pt x="272094" y="16007"/>
                  </a:lnTo>
                  <a:lnTo>
                    <a:pt x="271661" y="0"/>
                  </a:lnTo>
                  <a:close/>
                </a:path>
                <a:path w="274955" h="481964">
                  <a:moveTo>
                    <a:pt x="260181" y="22451"/>
                  </a:moveTo>
                  <a:lnTo>
                    <a:pt x="246858" y="22451"/>
                  </a:lnTo>
                  <a:lnTo>
                    <a:pt x="266101" y="32989"/>
                  </a:lnTo>
                  <a:lnTo>
                    <a:pt x="247447" y="44214"/>
                  </a:lnTo>
                  <a:lnTo>
                    <a:pt x="248128" y="69409"/>
                  </a:lnTo>
                  <a:lnTo>
                    <a:pt x="270692" y="28207"/>
                  </a:lnTo>
                  <a:lnTo>
                    <a:pt x="260181" y="22451"/>
                  </a:lnTo>
                  <a:close/>
                </a:path>
                <a:path w="274955" h="481964">
                  <a:moveTo>
                    <a:pt x="248415" y="16007"/>
                  </a:moveTo>
                  <a:lnTo>
                    <a:pt x="225851" y="57209"/>
                  </a:lnTo>
                  <a:lnTo>
                    <a:pt x="247447" y="44214"/>
                  </a:lnTo>
                  <a:lnTo>
                    <a:pt x="246858" y="22451"/>
                  </a:lnTo>
                  <a:lnTo>
                    <a:pt x="260181" y="22451"/>
                  </a:lnTo>
                  <a:lnTo>
                    <a:pt x="248415" y="16007"/>
                  </a:lnTo>
                  <a:close/>
                </a:path>
                <a:path w="274955" h="481964">
                  <a:moveTo>
                    <a:pt x="246858" y="22451"/>
                  </a:moveTo>
                  <a:lnTo>
                    <a:pt x="247447" y="44214"/>
                  </a:lnTo>
                  <a:lnTo>
                    <a:pt x="266101" y="32989"/>
                  </a:lnTo>
                  <a:lnTo>
                    <a:pt x="246858" y="22451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4422647" y="4285488"/>
              <a:ext cx="630936" cy="30784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4577322" y="4360646"/>
              <a:ext cx="436245" cy="118110"/>
            </a:xfrm>
            <a:custGeom>
              <a:avLst/>
              <a:gdLst/>
              <a:ahLst/>
              <a:cxnLst/>
              <a:rect l="l" t="t" r="r" b="b"/>
              <a:pathLst>
                <a:path w="436245" h="118110">
                  <a:moveTo>
                    <a:pt x="101064" y="0"/>
                  </a:moveTo>
                  <a:lnTo>
                    <a:pt x="0" y="58954"/>
                  </a:lnTo>
                  <a:lnTo>
                    <a:pt x="101065" y="117908"/>
                  </a:lnTo>
                  <a:lnTo>
                    <a:pt x="108841" y="115862"/>
                  </a:lnTo>
                  <a:lnTo>
                    <a:pt x="115909" y="103745"/>
                  </a:lnTo>
                  <a:lnTo>
                    <a:pt x="113863" y="95968"/>
                  </a:lnTo>
                  <a:lnTo>
                    <a:pt x="72181" y="71654"/>
                  </a:lnTo>
                  <a:lnTo>
                    <a:pt x="25205" y="71654"/>
                  </a:lnTo>
                  <a:lnTo>
                    <a:pt x="25205" y="46254"/>
                  </a:lnTo>
                  <a:lnTo>
                    <a:pt x="72181" y="46253"/>
                  </a:lnTo>
                  <a:lnTo>
                    <a:pt x="113863" y="21939"/>
                  </a:lnTo>
                  <a:lnTo>
                    <a:pt x="115909" y="14163"/>
                  </a:lnTo>
                  <a:lnTo>
                    <a:pt x="108841" y="2045"/>
                  </a:lnTo>
                  <a:lnTo>
                    <a:pt x="101064" y="0"/>
                  </a:lnTo>
                  <a:close/>
                </a:path>
                <a:path w="436245" h="118110">
                  <a:moveTo>
                    <a:pt x="72179" y="46254"/>
                  </a:moveTo>
                  <a:lnTo>
                    <a:pt x="25205" y="46254"/>
                  </a:lnTo>
                  <a:lnTo>
                    <a:pt x="25205" y="71654"/>
                  </a:lnTo>
                  <a:lnTo>
                    <a:pt x="72181" y="71654"/>
                  </a:lnTo>
                  <a:lnTo>
                    <a:pt x="69214" y="69923"/>
                  </a:lnTo>
                  <a:lnTo>
                    <a:pt x="31603" y="69923"/>
                  </a:lnTo>
                  <a:lnTo>
                    <a:pt x="31603" y="47984"/>
                  </a:lnTo>
                  <a:lnTo>
                    <a:pt x="69214" y="47984"/>
                  </a:lnTo>
                  <a:lnTo>
                    <a:pt x="72179" y="46254"/>
                  </a:lnTo>
                  <a:close/>
                </a:path>
                <a:path w="436245" h="118110">
                  <a:moveTo>
                    <a:pt x="72181" y="71654"/>
                  </a:moveTo>
                  <a:lnTo>
                    <a:pt x="25205" y="71654"/>
                  </a:lnTo>
                  <a:lnTo>
                    <a:pt x="72181" y="71654"/>
                  </a:lnTo>
                  <a:close/>
                </a:path>
                <a:path w="436245" h="118110">
                  <a:moveTo>
                    <a:pt x="435989" y="46253"/>
                  </a:moveTo>
                  <a:lnTo>
                    <a:pt x="72179" y="46254"/>
                  </a:lnTo>
                  <a:lnTo>
                    <a:pt x="50409" y="58954"/>
                  </a:lnTo>
                  <a:lnTo>
                    <a:pt x="72181" y="71654"/>
                  </a:lnTo>
                  <a:lnTo>
                    <a:pt x="435989" y="71653"/>
                  </a:lnTo>
                  <a:lnTo>
                    <a:pt x="435989" y="46253"/>
                  </a:lnTo>
                  <a:close/>
                </a:path>
                <a:path w="436245" h="118110">
                  <a:moveTo>
                    <a:pt x="31603" y="47984"/>
                  </a:moveTo>
                  <a:lnTo>
                    <a:pt x="31603" y="69923"/>
                  </a:lnTo>
                  <a:lnTo>
                    <a:pt x="50409" y="58954"/>
                  </a:lnTo>
                  <a:lnTo>
                    <a:pt x="31603" y="47984"/>
                  </a:lnTo>
                  <a:close/>
                </a:path>
                <a:path w="436245" h="118110">
                  <a:moveTo>
                    <a:pt x="50409" y="58954"/>
                  </a:moveTo>
                  <a:lnTo>
                    <a:pt x="31603" y="69923"/>
                  </a:lnTo>
                  <a:lnTo>
                    <a:pt x="69214" y="69923"/>
                  </a:lnTo>
                  <a:lnTo>
                    <a:pt x="50409" y="58954"/>
                  </a:lnTo>
                  <a:close/>
                </a:path>
                <a:path w="436245" h="118110">
                  <a:moveTo>
                    <a:pt x="69214" y="47984"/>
                  </a:moveTo>
                  <a:lnTo>
                    <a:pt x="31603" y="47984"/>
                  </a:lnTo>
                  <a:lnTo>
                    <a:pt x="50409" y="58954"/>
                  </a:lnTo>
                  <a:lnTo>
                    <a:pt x="69214" y="4798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4395216" y="5038344"/>
              <a:ext cx="847343" cy="31089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4551047" y="5114902"/>
              <a:ext cx="648970" cy="118110"/>
            </a:xfrm>
            <a:custGeom>
              <a:avLst/>
              <a:gdLst/>
              <a:ahLst/>
              <a:cxnLst/>
              <a:rect l="l" t="t" r="r" b="b"/>
              <a:pathLst>
                <a:path w="648970" h="118110">
                  <a:moveTo>
                    <a:pt x="101064" y="0"/>
                  </a:moveTo>
                  <a:lnTo>
                    <a:pt x="0" y="58954"/>
                  </a:lnTo>
                  <a:lnTo>
                    <a:pt x="101064" y="117909"/>
                  </a:lnTo>
                  <a:lnTo>
                    <a:pt x="108840" y="115862"/>
                  </a:lnTo>
                  <a:lnTo>
                    <a:pt x="115909" y="103745"/>
                  </a:lnTo>
                  <a:lnTo>
                    <a:pt x="113861" y="95968"/>
                  </a:lnTo>
                  <a:lnTo>
                    <a:pt x="72181" y="71654"/>
                  </a:lnTo>
                  <a:lnTo>
                    <a:pt x="25204" y="71654"/>
                  </a:lnTo>
                  <a:lnTo>
                    <a:pt x="25204" y="46254"/>
                  </a:lnTo>
                  <a:lnTo>
                    <a:pt x="72183" y="46253"/>
                  </a:lnTo>
                  <a:lnTo>
                    <a:pt x="113861" y="21940"/>
                  </a:lnTo>
                  <a:lnTo>
                    <a:pt x="115907" y="14164"/>
                  </a:lnTo>
                  <a:lnTo>
                    <a:pt x="108840" y="2047"/>
                  </a:lnTo>
                  <a:lnTo>
                    <a:pt x="101064" y="0"/>
                  </a:lnTo>
                  <a:close/>
                </a:path>
                <a:path w="648970" h="118110">
                  <a:moveTo>
                    <a:pt x="72181" y="46254"/>
                  </a:moveTo>
                  <a:lnTo>
                    <a:pt x="25204" y="46254"/>
                  </a:lnTo>
                  <a:lnTo>
                    <a:pt x="25204" y="71654"/>
                  </a:lnTo>
                  <a:lnTo>
                    <a:pt x="72180" y="71654"/>
                  </a:lnTo>
                  <a:lnTo>
                    <a:pt x="69215" y="69924"/>
                  </a:lnTo>
                  <a:lnTo>
                    <a:pt x="31603" y="69924"/>
                  </a:lnTo>
                  <a:lnTo>
                    <a:pt x="31603" y="47984"/>
                  </a:lnTo>
                  <a:lnTo>
                    <a:pt x="69215" y="47984"/>
                  </a:lnTo>
                  <a:lnTo>
                    <a:pt x="72181" y="46254"/>
                  </a:lnTo>
                  <a:close/>
                </a:path>
                <a:path w="648970" h="118110">
                  <a:moveTo>
                    <a:pt x="72180" y="71654"/>
                  </a:moveTo>
                  <a:lnTo>
                    <a:pt x="25204" y="71654"/>
                  </a:lnTo>
                  <a:lnTo>
                    <a:pt x="72181" y="71654"/>
                  </a:lnTo>
                  <a:close/>
                </a:path>
                <a:path w="648970" h="118110">
                  <a:moveTo>
                    <a:pt x="648638" y="46253"/>
                  </a:moveTo>
                  <a:lnTo>
                    <a:pt x="72181" y="46254"/>
                  </a:lnTo>
                  <a:lnTo>
                    <a:pt x="50409" y="58954"/>
                  </a:lnTo>
                  <a:lnTo>
                    <a:pt x="72180" y="71654"/>
                  </a:lnTo>
                  <a:lnTo>
                    <a:pt x="648638" y="71653"/>
                  </a:lnTo>
                  <a:lnTo>
                    <a:pt x="648638" y="46253"/>
                  </a:lnTo>
                  <a:close/>
                </a:path>
                <a:path w="648970" h="118110">
                  <a:moveTo>
                    <a:pt x="31603" y="47984"/>
                  </a:moveTo>
                  <a:lnTo>
                    <a:pt x="31603" y="69924"/>
                  </a:lnTo>
                  <a:lnTo>
                    <a:pt x="50409" y="58954"/>
                  </a:lnTo>
                  <a:lnTo>
                    <a:pt x="31603" y="47984"/>
                  </a:lnTo>
                  <a:close/>
                </a:path>
                <a:path w="648970" h="118110">
                  <a:moveTo>
                    <a:pt x="50409" y="58954"/>
                  </a:moveTo>
                  <a:lnTo>
                    <a:pt x="31603" y="69924"/>
                  </a:lnTo>
                  <a:lnTo>
                    <a:pt x="69215" y="69924"/>
                  </a:lnTo>
                  <a:lnTo>
                    <a:pt x="50409" y="58954"/>
                  </a:lnTo>
                  <a:close/>
                </a:path>
                <a:path w="648970" h="118110">
                  <a:moveTo>
                    <a:pt x="69215" y="47984"/>
                  </a:moveTo>
                  <a:lnTo>
                    <a:pt x="31603" y="47984"/>
                  </a:lnTo>
                  <a:lnTo>
                    <a:pt x="50409" y="58954"/>
                  </a:lnTo>
                  <a:lnTo>
                    <a:pt x="69215" y="4798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5092052" y="4266692"/>
            <a:ext cx="5975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FF0000"/>
                </a:solidFill>
                <a:latin typeface="Arial"/>
                <a:cs typeface="Arial"/>
              </a:rPr>
              <a:t>K65R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90154" y="4867147"/>
            <a:ext cx="2083435" cy="56832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080">
              <a:lnSpc>
                <a:spcPts val="2110"/>
              </a:lnSpc>
              <a:spcBef>
                <a:spcPts val="210"/>
              </a:spcBef>
            </a:pPr>
            <a:r>
              <a:rPr dirty="0" sz="1800" spc="-5">
                <a:solidFill>
                  <a:srgbClr val="FF0000"/>
                </a:solidFill>
                <a:latin typeface="Arial"/>
                <a:cs typeface="Arial"/>
              </a:rPr>
              <a:t>Thymidine</a:t>
            </a:r>
            <a:r>
              <a:rPr dirty="0" sz="1800" spc="-6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0000"/>
                </a:solidFill>
                <a:latin typeface="Arial"/>
                <a:cs typeface="Arial"/>
              </a:rPr>
              <a:t>analogue  mutations</a:t>
            </a:r>
            <a:r>
              <a:rPr dirty="0" sz="1800" spc="-2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25">
                <a:solidFill>
                  <a:srgbClr val="FF0000"/>
                </a:solidFill>
                <a:latin typeface="Arial"/>
                <a:cs typeface="Arial"/>
              </a:rPr>
              <a:t>(TAMs)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2020-09-30T16:42:29Z</dcterms:created>
  <dcterms:modified xsi:type="dcterms:W3CDTF">2020-09-30T16:42:29Z</dcterms:modified>
</cp:coreProperties>
</file>