
<file path=[Content_Types].xml><?xml version="1.0" encoding="utf-8"?>
<Types xmlns="http://schemas.openxmlformats.org/package/2006/content-types">
  <Default Extension="xml" ContentType="application/xml"/>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67"/>
  </p:notesMasterIdLst>
  <p:handoutMasterIdLst>
    <p:handoutMasterId r:id="rId68"/>
  </p:handoutMasterIdLst>
  <p:sldIdLst>
    <p:sldId id="256" r:id="rId2"/>
    <p:sldId id="257" r:id="rId3"/>
    <p:sldId id="259" r:id="rId4"/>
    <p:sldId id="258" r:id="rId5"/>
    <p:sldId id="341" r:id="rId6"/>
    <p:sldId id="356" r:id="rId7"/>
    <p:sldId id="261" r:id="rId8"/>
    <p:sldId id="262" r:id="rId9"/>
    <p:sldId id="264" r:id="rId10"/>
    <p:sldId id="337" r:id="rId11"/>
    <p:sldId id="357" r:id="rId12"/>
    <p:sldId id="322" r:id="rId13"/>
    <p:sldId id="267" r:id="rId14"/>
    <p:sldId id="349" r:id="rId15"/>
    <p:sldId id="323" r:id="rId16"/>
    <p:sldId id="324" r:id="rId17"/>
    <p:sldId id="325" r:id="rId18"/>
    <p:sldId id="326" r:id="rId19"/>
    <p:sldId id="327" r:id="rId20"/>
    <p:sldId id="328" r:id="rId21"/>
    <p:sldId id="329" r:id="rId22"/>
    <p:sldId id="330" r:id="rId23"/>
    <p:sldId id="338" r:id="rId24"/>
    <p:sldId id="331" r:id="rId25"/>
    <p:sldId id="333" r:id="rId26"/>
    <p:sldId id="332" r:id="rId27"/>
    <p:sldId id="339" r:id="rId28"/>
    <p:sldId id="335" r:id="rId29"/>
    <p:sldId id="352" r:id="rId30"/>
    <p:sldId id="340" r:id="rId31"/>
    <p:sldId id="346" r:id="rId32"/>
    <p:sldId id="269" r:id="rId33"/>
    <p:sldId id="270" r:id="rId34"/>
    <p:sldId id="353" r:id="rId35"/>
    <p:sldId id="271" r:id="rId36"/>
    <p:sldId id="272" r:id="rId37"/>
    <p:sldId id="354" r:id="rId38"/>
    <p:sldId id="273" r:id="rId39"/>
    <p:sldId id="275" r:id="rId40"/>
    <p:sldId id="350" r:id="rId41"/>
    <p:sldId id="276" r:id="rId42"/>
    <p:sldId id="277" r:id="rId43"/>
    <p:sldId id="351" r:id="rId44"/>
    <p:sldId id="278" r:id="rId45"/>
    <p:sldId id="279" r:id="rId46"/>
    <p:sldId id="280" r:id="rId47"/>
    <p:sldId id="281" r:id="rId48"/>
    <p:sldId id="358" r:id="rId49"/>
    <p:sldId id="290" r:id="rId50"/>
    <p:sldId id="291" r:id="rId51"/>
    <p:sldId id="292" r:id="rId52"/>
    <p:sldId id="342" r:id="rId53"/>
    <p:sldId id="343" r:id="rId54"/>
    <p:sldId id="313" r:id="rId55"/>
    <p:sldId id="344" r:id="rId56"/>
    <p:sldId id="314" r:id="rId57"/>
    <p:sldId id="315" r:id="rId58"/>
    <p:sldId id="316" r:id="rId59"/>
    <p:sldId id="317" r:id="rId60"/>
    <p:sldId id="318" r:id="rId61"/>
    <p:sldId id="355" r:id="rId62"/>
    <p:sldId id="345" r:id="rId63"/>
    <p:sldId id="347" r:id="rId64"/>
    <p:sldId id="319" r:id="rId65"/>
    <p:sldId id="320" r:id="rId6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yla Colton" initials="TC" lastIdx="43" clrIdx="0"/>
  <p:cmAuthor id="1" name="Anne  Schoeneborn" initials="AS" lastIdx="5" clrIdx="1"/>
  <p:cmAuthor id="2" name="Anne Schoeneborn"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95"/>
    <a:srgbClr val="104375"/>
    <a:srgbClr val="F0ECD7"/>
    <a:srgbClr val="1731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808" autoAdjust="0"/>
  </p:normalViewPr>
  <p:slideViewPr>
    <p:cSldViewPr snapToGrid="0" snapToObjects="1">
      <p:cViewPr>
        <p:scale>
          <a:sx n="66" d="100"/>
          <a:sy n="66" d="100"/>
        </p:scale>
        <p:origin x="-2384" y="-19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9" d="100"/>
          <a:sy n="49" d="100"/>
        </p:scale>
        <p:origin x="-142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commentAuthors" Target="commentAuthors.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tableStyles" Target="tableStyles.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presProps" Target="presProps.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theme" Target="theme/theme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printerSettings" Target="printerSettings/printerSettings1.bin"/><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notesMaster" Target="notesMasters/notesMaster1.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handoutMaster" Target="handoutMasters/handoutMaster1.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endParaRPr lang="en-US"/>
          </a:p>
        </p:txBody>
      </p:sp>
      <p:sp>
        <p:nvSpPr>
          <p:cNvPr id="4" name="Footer Placeholder 3"/>
          <p:cNvSpPr>
            <a:spLocks noGrp="1"/>
          </p:cNvSpPr>
          <p:nvPr>
            <p:ph type="ftr" sz="quarter" idx="2"/>
          </p:nvPr>
        </p:nvSpPr>
        <p:spPr>
          <a:xfrm>
            <a:off x="486375" y="8808194"/>
            <a:ext cx="3169920" cy="480060"/>
          </a:xfrm>
          <a:prstGeom prst="rect">
            <a:avLst/>
          </a:prstGeom>
        </p:spPr>
        <p:txBody>
          <a:bodyPr vert="horz" lIns="96661" tIns="48331" rIns="96661" bIns="48331" rtlCol="0" anchor="b"/>
          <a:lstStyle>
            <a:lvl1pPr algn="l">
              <a:defRPr sz="1300"/>
            </a:lvl1pPr>
          </a:lstStyle>
          <a:p>
            <a:r>
              <a:rPr lang="en-US" sz="1200" dirty="0" smtClean="0">
                <a:solidFill>
                  <a:schemeClr val="bg1">
                    <a:lumMod val="50000"/>
                  </a:schemeClr>
                </a:solidFill>
                <a:latin typeface="Calibri" pitchFamily="34" charset="0"/>
                <a:cs typeface="Calibri" pitchFamily="34" charset="0"/>
              </a:rPr>
              <a:t>MODULE 5</a:t>
            </a:r>
            <a:endParaRPr lang="en-US" sz="1200" dirty="0">
              <a:solidFill>
                <a:schemeClr val="bg1">
                  <a:lumMod val="50000"/>
                </a:schemeClr>
              </a:solidFill>
              <a:latin typeface="Calibri" pitchFamily="34" charset="0"/>
              <a:cs typeface="Calibri" pitchFamily="34" charset="0"/>
            </a:endParaRPr>
          </a:p>
        </p:txBody>
      </p:sp>
      <p:sp>
        <p:nvSpPr>
          <p:cNvPr id="5" name="Slide Number Placeholder 4"/>
          <p:cNvSpPr>
            <a:spLocks noGrp="1"/>
          </p:cNvSpPr>
          <p:nvPr>
            <p:ph type="sldNum" sz="quarter" idx="3"/>
          </p:nvPr>
        </p:nvSpPr>
        <p:spPr>
          <a:xfrm>
            <a:off x="3676667" y="8808194"/>
            <a:ext cx="3169920" cy="480060"/>
          </a:xfrm>
          <a:prstGeom prst="rect">
            <a:avLst/>
          </a:prstGeom>
        </p:spPr>
        <p:txBody>
          <a:bodyPr vert="horz" lIns="96661" tIns="48331" rIns="96661" bIns="48331" rtlCol="0" anchor="b"/>
          <a:lstStyle>
            <a:lvl1pPr algn="r">
              <a:defRPr sz="1300"/>
            </a:lvl1pPr>
          </a:lstStyle>
          <a:p>
            <a:fld id="{6774C905-3CCF-2A40-B7E5-F954DD061AD5}" type="slidenum">
              <a:rPr lang="en-US" sz="1200" smtClean="0">
                <a:solidFill>
                  <a:schemeClr val="bg1">
                    <a:lumMod val="50000"/>
                  </a:schemeClr>
                </a:solidFill>
                <a:latin typeface="Calibri" pitchFamily="34" charset="0"/>
                <a:cs typeface="Calibri" pitchFamily="34" charset="0"/>
              </a:rPr>
              <a:pPr/>
              <a:t>‹#›</a:t>
            </a:fld>
            <a:endParaRPr lang="en-US" sz="1200" dirty="0">
              <a:solidFill>
                <a:schemeClr val="bg1">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194991282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ACA298D-1A75-6B43-9BCF-8A1E85F90B4E}" type="slidenum">
              <a:rPr lang="en-US" smtClean="0"/>
              <a:pPr/>
              <a:t>‹#›</a:t>
            </a:fld>
            <a:endParaRPr lang="en-US"/>
          </a:p>
        </p:txBody>
      </p:sp>
    </p:spTree>
    <p:extLst>
      <p:ext uri="{BB962C8B-B14F-4D97-AF65-F5344CB8AC3E}">
        <p14:creationId xmlns:p14="http://schemas.microsoft.com/office/powerpoint/2010/main" val="4056200672"/>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A298D-1A75-6B43-9BCF-8A1E85F90B4E}"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A298D-1A75-6B43-9BCF-8A1E85F90B4E}" type="slidenum">
              <a:rPr lang="en-US" smtClean="0"/>
              <a:pPr/>
              <a:t>12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A298D-1A75-6B43-9BCF-8A1E85F90B4E}" type="slidenum">
              <a:rPr lang="en-US" smtClean="0"/>
              <a:pPr/>
              <a:t>32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96853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A298D-1A75-6B43-9BCF-8A1E85F90B4E}" type="slidenum">
              <a:rPr lang="en-US" smtClean="0"/>
              <a:pPr/>
              <a:t>33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96853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A298D-1A75-6B43-9BCF-8A1E85F90B4E}" type="slidenum">
              <a:rPr lang="en-US" smtClean="0"/>
              <a:pPr/>
              <a:t>61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359297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Oval 9"/>
          <p:cNvSpPr/>
          <p:nvPr/>
        </p:nvSpPr>
        <p:spPr bwMode="auto">
          <a:xfrm>
            <a:off x="3048000" y="2590800"/>
            <a:ext cx="5943600" cy="35814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endParaRPr>
          </a:p>
        </p:txBody>
      </p:sp>
      <p:sp>
        <p:nvSpPr>
          <p:cNvPr id="2" name="Title 1"/>
          <p:cNvSpPr>
            <a:spLocks noGrp="1"/>
          </p:cNvSpPr>
          <p:nvPr>
            <p:ph type="ctrTitle"/>
          </p:nvPr>
        </p:nvSpPr>
        <p:spPr>
          <a:xfrm>
            <a:off x="685800" y="348213"/>
            <a:ext cx="8077200" cy="829566"/>
          </a:xfrm>
        </p:spPr>
        <p:txBody>
          <a:bodyPr/>
          <a:lstStyle>
            <a:lvl1pPr>
              <a:defRPr sz="4000">
                <a:solidFill>
                  <a:schemeClr val="bg1"/>
                </a:solidFill>
                <a:effectLst>
                  <a:outerShdw blurRad="50800" dist="38100" dir="2700000">
                    <a:srgbClr val="000000">
                      <a:alpha val="43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714500"/>
            <a:ext cx="4191000" cy="1752600"/>
          </a:xfrm>
        </p:spPr>
        <p:txBody>
          <a:bodyPr/>
          <a:lstStyle>
            <a:lvl1pPr marL="0" indent="0" algn="l">
              <a:buNone/>
              <a:defRPr sz="3000" b="1" cap="none">
                <a:latin typeface="Calibri"/>
                <a:cs typeface="Calibri"/>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3FFD7ADB-7FD6-2E4F-9A79-8E758D3C38C7}" type="datetime1">
              <a:rPr lang="en-US" smtClean="0"/>
              <a:pPr/>
              <a:t>4/11/13</a:t>
            </a:fld>
            <a:endParaRPr lang="en-US"/>
          </a:p>
        </p:txBody>
      </p:sp>
      <p:sp>
        <p:nvSpPr>
          <p:cNvPr id="7" name="Footer Placeholder 4"/>
          <p:cNvSpPr>
            <a:spLocks noGrp="1"/>
          </p:cNvSpPr>
          <p:nvPr>
            <p:ph type="ftr" sz="quarter" idx="11"/>
          </p:nvPr>
        </p:nvSpPr>
        <p:spPr>
          <a:xfrm>
            <a:off x="685800" y="6423025"/>
            <a:ext cx="5638800" cy="365125"/>
          </a:xfrm>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5830C959-BEFE-B543-B775-28394981D766}" type="slidenum">
              <a:rPr lang="en-US" smtClean="0"/>
              <a:pPr/>
              <a:t>‹#›</a:t>
            </a:fld>
            <a:endParaRPr lang="en-US"/>
          </a:p>
        </p:txBody>
      </p:sp>
      <p:pic>
        <p:nvPicPr>
          <p:cNvPr id="4" name="Picture 3" descr="ICAP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5681516"/>
            <a:ext cx="1495854" cy="672767"/>
          </a:xfrm>
          <a:prstGeom prst="rect">
            <a:avLst/>
          </a:prstGeom>
        </p:spPr>
      </p:pic>
      <p:pic>
        <p:nvPicPr>
          <p:cNvPr id="11" name="Picture 10"/>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13361" y="3010830"/>
            <a:ext cx="3625585" cy="2804501"/>
          </a:xfrm>
          <a:prstGeom prst="rect">
            <a:avLst/>
          </a:prstGeom>
          <a:noFill/>
          <a:ln>
            <a:noFill/>
          </a:ln>
        </p:spPr>
      </p:pic>
    </p:spTree>
    <p:extLst>
      <p:ext uri="{BB962C8B-B14F-4D97-AF65-F5344CB8AC3E}">
        <p14:creationId xmlns:p14="http://schemas.microsoft.com/office/powerpoint/2010/main" val="1292288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E158A6D-7FA7-134A-A0EA-21CBBC9B7AE8}" type="datetime1">
              <a:rPr lang="en-US" smtClean="0"/>
              <a:pPr/>
              <a:t>4/11/13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30C959-BEFE-B543-B775-28394981D766}" type="slidenum">
              <a:rPr lang="en-US" smtClean="0"/>
              <a:pPr/>
              <a:t>‹#›</a:t>
            </a:fld>
            <a:endParaRPr lang="en-US"/>
          </a:p>
        </p:txBody>
      </p:sp>
    </p:spTree>
    <p:extLst>
      <p:ext uri="{BB962C8B-B14F-4D97-AF65-F5344CB8AC3E}">
        <p14:creationId xmlns:p14="http://schemas.microsoft.com/office/powerpoint/2010/main" val="2905141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2838" y="1447800"/>
            <a:ext cx="1897062" cy="4449763"/>
          </a:xfrm>
        </p:spPr>
        <p:txBody>
          <a:bodyPr vert="eaVert"/>
          <a:lstStyle>
            <a:lvl1pPr>
              <a:defRPr>
                <a:solidFill>
                  <a:srgbClr val="173157"/>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8475" y="1524000"/>
            <a:ext cx="5541963" cy="437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2D3EE6F6-CC5E-2646-B7AD-BDD2394EE065}" type="datetime1">
              <a:rPr lang="en-US" smtClean="0"/>
              <a:pPr/>
              <a:t>4/11/13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30C959-BEFE-B543-B775-28394981D766}" type="slidenum">
              <a:rPr lang="en-US" smtClean="0"/>
              <a:pPr/>
              <a:t>‹#›</a:t>
            </a:fld>
            <a:endParaRPr lang="en-US"/>
          </a:p>
        </p:txBody>
      </p:sp>
    </p:spTree>
    <p:extLst>
      <p:ext uri="{BB962C8B-B14F-4D97-AF65-F5344CB8AC3E}">
        <p14:creationId xmlns:p14="http://schemas.microsoft.com/office/powerpoint/2010/main" val="232207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484188"/>
            <a:ext cx="7556500" cy="11160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752600"/>
            <a:ext cx="370205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87850" y="1752600"/>
            <a:ext cx="3702050" cy="1995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87850" y="3900488"/>
            <a:ext cx="3702050" cy="199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fld id="{C52E92E5-B0CB-7542-B855-D263A6B0F98A}" type="datetime1">
              <a:rPr lang="en-US" smtClean="0"/>
              <a:pPr/>
              <a:t>4/11/13</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5830C959-BEFE-B543-B775-28394981D766}" type="slidenum">
              <a:rPr lang="en-US" smtClean="0"/>
              <a:pPr/>
              <a:t>‹#›</a:t>
            </a:fld>
            <a:endParaRPr lang="en-US"/>
          </a:p>
        </p:txBody>
      </p:sp>
    </p:spTree>
    <p:extLst>
      <p:ext uri="{BB962C8B-B14F-4D97-AF65-F5344CB8AC3E}">
        <p14:creationId xmlns:p14="http://schemas.microsoft.com/office/powerpoint/2010/main" val="2663166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73157"/>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94500" y="6423025"/>
            <a:ext cx="749300" cy="365125"/>
          </a:xfrm>
        </p:spPr>
        <p:txBody>
          <a:bodyPr/>
          <a:lstStyle>
            <a:lvl1pPr>
              <a:defRPr/>
            </a:lvl1pPr>
          </a:lstStyle>
          <a:p>
            <a:fld id="{59A6E6D0-5500-0F4E-8608-38B83A164598}" type="datetime1">
              <a:rPr lang="en-US" smtClean="0"/>
              <a:pPr/>
              <a:t>4/11/13</a:t>
            </a:fld>
            <a:endParaRPr lang="en-US"/>
          </a:p>
        </p:txBody>
      </p:sp>
      <p:sp>
        <p:nvSpPr>
          <p:cNvPr id="5" name="Footer Placeholder 4"/>
          <p:cNvSpPr>
            <a:spLocks noGrp="1"/>
          </p:cNvSpPr>
          <p:nvPr>
            <p:ph type="ftr" sz="quarter" idx="11"/>
          </p:nvPr>
        </p:nvSpPr>
        <p:spPr>
          <a:xfrm>
            <a:off x="1752600" y="6423025"/>
            <a:ext cx="4572000" cy="365125"/>
          </a:xfrm>
        </p:spPr>
        <p:txBody>
          <a:bodyPr/>
          <a:lstStyle>
            <a:lvl1pPr>
              <a:defRPr/>
            </a:lvl1pPr>
          </a:lstStyle>
          <a:p>
            <a:endParaRPr lang="en-US"/>
          </a:p>
        </p:txBody>
      </p:sp>
      <p:sp>
        <p:nvSpPr>
          <p:cNvPr id="6" name="Slide Number Placeholder 5"/>
          <p:cNvSpPr>
            <a:spLocks noGrp="1"/>
          </p:cNvSpPr>
          <p:nvPr>
            <p:ph type="sldNum" sz="quarter" idx="12"/>
          </p:nvPr>
        </p:nvSpPr>
        <p:spPr>
          <a:xfrm>
            <a:off x="8305800" y="6423025"/>
            <a:ext cx="554038" cy="365125"/>
          </a:xfrm>
        </p:spPr>
        <p:txBody>
          <a:bodyPr/>
          <a:lstStyle>
            <a:lvl1pPr>
              <a:defRPr/>
            </a:lvl1pPr>
          </a:lstStyle>
          <a:p>
            <a:fld id="{5830C959-BEFE-B543-B775-28394981D766}" type="slidenum">
              <a:rPr lang="en-US" smtClean="0"/>
              <a:pPr/>
              <a:t>‹#›</a:t>
            </a:fld>
            <a:endParaRPr lang="en-US"/>
          </a:p>
        </p:txBody>
      </p:sp>
    </p:spTree>
    <p:extLst>
      <p:ext uri="{BB962C8B-B14F-4D97-AF65-F5344CB8AC3E}">
        <p14:creationId xmlns:p14="http://schemas.microsoft.com/office/powerpoint/2010/main" val="245398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Garamond"/>
                <a:cs typeface="Garamond"/>
              </a:defRPr>
            </a:lvl1pPr>
          </a:lstStyle>
          <a:p>
            <a:fld id="{1C2DFF57-BDD3-6842-B383-B21917665E3F}" type="datetime1">
              <a:rPr lang="en-US" smtClean="0"/>
              <a:pPr/>
              <a:t>4/11/13</a:t>
            </a:fld>
            <a:endParaRPr lang="en-US"/>
          </a:p>
        </p:txBody>
      </p:sp>
      <p:sp>
        <p:nvSpPr>
          <p:cNvPr id="5" name="Footer Placeholder 4"/>
          <p:cNvSpPr>
            <a:spLocks noGrp="1"/>
          </p:cNvSpPr>
          <p:nvPr>
            <p:ph type="ftr" sz="quarter" idx="11"/>
          </p:nvPr>
        </p:nvSpPr>
        <p:spPr/>
        <p:txBody>
          <a:bodyPr/>
          <a:lstStyle>
            <a:lvl1pPr>
              <a:defRPr>
                <a:latin typeface="Garamond"/>
                <a:cs typeface="Garamond"/>
              </a:defRPr>
            </a:lvl1pPr>
          </a:lstStyle>
          <a:p>
            <a:endParaRPr lang="en-US"/>
          </a:p>
        </p:txBody>
      </p:sp>
      <p:sp>
        <p:nvSpPr>
          <p:cNvPr id="6" name="Slide Number Placeholder 5"/>
          <p:cNvSpPr>
            <a:spLocks noGrp="1"/>
          </p:cNvSpPr>
          <p:nvPr>
            <p:ph type="sldNum" sz="quarter" idx="12"/>
          </p:nvPr>
        </p:nvSpPr>
        <p:spPr/>
        <p:txBody>
          <a:bodyPr/>
          <a:lstStyle>
            <a:lvl1pPr>
              <a:defRPr>
                <a:latin typeface="Garamond"/>
                <a:cs typeface="Garamond"/>
              </a:defRPr>
            </a:lvl1pPr>
          </a:lstStyle>
          <a:p>
            <a:fld id="{5830C959-BEFE-B543-B775-28394981D766}" type="slidenum">
              <a:rPr lang="en-US" smtClean="0"/>
              <a:pPr/>
              <a:t>‹#›</a:t>
            </a:fld>
            <a:endParaRPr lang="en-US"/>
          </a:p>
        </p:txBody>
      </p:sp>
    </p:spTree>
    <p:extLst>
      <p:ext uri="{BB962C8B-B14F-4D97-AF65-F5344CB8AC3E}">
        <p14:creationId xmlns:p14="http://schemas.microsoft.com/office/powerpoint/2010/main" val="2858784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fld id="{D1D50B4A-3AE9-7D4C-817C-0676A37BA010}" type="datetime1">
              <a:rPr lang="en-US" smtClean="0"/>
              <a:pPr/>
              <a:t>4/11/13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30C959-BEFE-B543-B775-28394981D766}" type="slidenum">
              <a:rPr lang="en-US" smtClean="0"/>
              <a:pPr/>
              <a:t>‹#›</a:t>
            </a:fld>
            <a:endParaRPr lang="en-US"/>
          </a:p>
        </p:txBody>
      </p:sp>
    </p:spTree>
    <p:extLst>
      <p:ext uri="{BB962C8B-B14F-4D97-AF65-F5344CB8AC3E}">
        <p14:creationId xmlns:p14="http://schemas.microsoft.com/office/powerpoint/2010/main" val="229069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7526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7850" y="17526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E979B3D-68BE-A642-8C7B-5BA44CFF0B36}" type="datetime1">
              <a:rPr lang="en-US" smtClean="0"/>
              <a:pPr/>
              <a:t>4/11/13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830C959-BEFE-B543-B775-28394981D766}" type="slidenum">
              <a:rPr lang="en-US" smtClean="0"/>
              <a:pPr/>
              <a:t>‹#›</a:t>
            </a:fld>
            <a:endParaRPr lang="en-US"/>
          </a:p>
        </p:txBody>
      </p:sp>
    </p:spTree>
    <p:extLst>
      <p:ext uri="{BB962C8B-B14F-4D97-AF65-F5344CB8AC3E}">
        <p14:creationId xmlns:p14="http://schemas.microsoft.com/office/powerpoint/2010/main" val="391170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3" descr="Coat_of_arms_of_Zambi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867400"/>
            <a:ext cx="657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b="1"/>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C0CBC162-F9E5-2347-AFB4-4909864B5D95}" type="datetime1">
              <a:rPr lang="en-US" smtClean="0"/>
              <a:pPr/>
              <a:t>4/11/13</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5830C959-BEFE-B543-B775-28394981D766}" type="slidenum">
              <a:rPr lang="en-US" smtClean="0"/>
              <a:pPr/>
              <a:t>‹#›</a:t>
            </a:fld>
            <a:endParaRPr lang="en-US"/>
          </a:p>
        </p:txBody>
      </p:sp>
    </p:spTree>
    <p:extLst>
      <p:ext uri="{BB962C8B-B14F-4D97-AF65-F5344CB8AC3E}">
        <p14:creationId xmlns:p14="http://schemas.microsoft.com/office/powerpoint/2010/main" val="2524341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613F618-9B6B-B147-A901-6DDC1F954931}" type="datetime1">
              <a:rPr lang="en-US" smtClean="0"/>
              <a:pPr/>
              <a:t>4/11/13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5830C959-BEFE-B543-B775-28394981D766}" type="slidenum">
              <a:rPr lang="en-US" smtClean="0"/>
              <a:pPr/>
              <a:t>‹#›</a:t>
            </a:fld>
            <a:endParaRPr lang="en-US" dirty="0"/>
          </a:p>
        </p:txBody>
      </p:sp>
    </p:spTree>
    <p:extLst>
      <p:ext uri="{BB962C8B-B14F-4D97-AF65-F5344CB8AC3E}">
        <p14:creationId xmlns:p14="http://schemas.microsoft.com/office/powerpoint/2010/main" val="2040120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E2D01F5-B286-6C4F-A2E0-3447146FD6E6}" type="datetime1">
              <a:rPr lang="en-US" smtClean="0"/>
              <a:pPr/>
              <a:t>4/11/13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5830C959-BEFE-B543-B775-28394981D766}" type="slidenum">
              <a:rPr lang="en-US" smtClean="0"/>
              <a:pPr/>
              <a:t>‹#›</a:t>
            </a:fld>
            <a:endParaRPr lang="en-US"/>
          </a:p>
        </p:txBody>
      </p:sp>
    </p:spTree>
    <p:extLst>
      <p:ext uri="{BB962C8B-B14F-4D97-AF65-F5344CB8AC3E}">
        <p14:creationId xmlns:p14="http://schemas.microsoft.com/office/powerpoint/2010/main" val="3988275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524000"/>
            <a:ext cx="5111750"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C755B4B-1AAF-BE45-842F-7D20CB319CC9}" type="datetime1">
              <a:rPr lang="en-US" smtClean="0"/>
              <a:pPr/>
              <a:t>4/11/13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830C959-BEFE-B543-B775-28394981D766}" type="slidenum">
              <a:rPr lang="en-US" smtClean="0"/>
              <a:pPr/>
              <a:t>‹#›</a:t>
            </a:fld>
            <a:endParaRPr lang="en-US"/>
          </a:p>
        </p:txBody>
      </p:sp>
    </p:spTree>
    <p:extLst>
      <p:ext uri="{BB962C8B-B14F-4D97-AF65-F5344CB8AC3E}">
        <p14:creationId xmlns:p14="http://schemas.microsoft.com/office/powerpoint/2010/main" val="378716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3157"/>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68F66CB-75FE-8542-8204-55686B2D1551}" type="datetime1">
              <a:rPr lang="en-US" smtClean="0"/>
              <a:pPr/>
              <a:t>4/11/13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830C959-BEFE-B543-B775-28394981D766}" type="slidenum">
              <a:rPr lang="en-US" smtClean="0"/>
              <a:pPr/>
              <a:t>‹#›</a:t>
            </a:fld>
            <a:endParaRPr lang="en-US"/>
          </a:p>
        </p:txBody>
      </p:sp>
    </p:spTree>
    <p:extLst>
      <p:ext uri="{BB962C8B-B14F-4D97-AF65-F5344CB8AC3E}">
        <p14:creationId xmlns:p14="http://schemas.microsoft.com/office/powerpoint/2010/main" val="3585126577"/>
      </p:ext>
    </p:extLst>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5F0F7"/>
        </a:solid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371600"/>
          </a:xfrm>
          <a:prstGeom prst="rect">
            <a:avLst/>
          </a:prstGeom>
          <a:solidFill>
            <a:srgbClr val="17315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endParaRPr>
          </a:p>
        </p:txBody>
      </p:sp>
      <p:sp>
        <p:nvSpPr>
          <p:cNvPr id="1026" name="Title Placeholder 1"/>
          <p:cNvSpPr>
            <a:spLocks noGrp="1"/>
          </p:cNvSpPr>
          <p:nvPr>
            <p:ph type="title"/>
          </p:nvPr>
        </p:nvSpPr>
        <p:spPr bwMode="auto">
          <a:xfrm>
            <a:off x="498475" y="484188"/>
            <a:ext cx="826452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533400" y="17526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a:spLocks noGrp="1"/>
          </p:cNvSpPr>
          <p:nvPr>
            <p:ph type="dt" sz="half" idx="2"/>
          </p:nvPr>
        </p:nvSpPr>
        <p:spPr>
          <a:xfrm>
            <a:off x="6794500" y="6423025"/>
            <a:ext cx="7493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000000"/>
                </a:solidFill>
                <a:latin typeface="Calibri"/>
                <a:cs typeface="Calibri"/>
              </a:defRPr>
            </a:lvl1pPr>
          </a:lstStyle>
          <a:p>
            <a:fld id="{717867E4-EBB3-B448-8DDA-E755CA82C8BB}" type="datetime1">
              <a:rPr lang="en-US" smtClean="0"/>
              <a:pPr/>
              <a:t>4/11/13</a:t>
            </a:fld>
            <a:endParaRPr lang="en-US" dirty="0"/>
          </a:p>
        </p:txBody>
      </p:sp>
      <p:sp>
        <p:nvSpPr>
          <p:cNvPr id="12" name="Footer Placeholder 4"/>
          <p:cNvSpPr>
            <a:spLocks noGrp="1"/>
          </p:cNvSpPr>
          <p:nvPr>
            <p:ph type="ftr" sz="quarter" idx="3"/>
          </p:nvPr>
        </p:nvSpPr>
        <p:spPr>
          <a:xfrm>
            <a:off x="1752600" y="6423025"/>
            <a:ext cx="4572000" cy="365125"/>
          </a:xfrm>
          <a:prstGeom prst="rect">
            <a:avLst/>
          </a:prstGeom>
        </p:spPr>
        <p:txBody>
          <a:bodyPr vert="horz" wrap="square" lIns="91440" tIns="45720" rIns="91440" bIns="45720" numCol="1" anchor="ctr" anchorCtr="0" compatLnSpc="1">
            <a:prstTxWarp prst="textNoShape">
              <a:avLst/>
            </a:prstTxWarp>
          </a:bodyPr>
          <a:lstStyle>
            <a:lvl1pPr>
              <a:defRPr sz="1100">
                <a:solidFill>
                  <a:srgbClr val="000000"/>
                </a:solidFill>
                <a:latin typeface="Calibri"/>
                <a:cs typeface="Calibri"/>
              </a:defRPr>
            </a:lvl1pPr>
          </a:lstStyle>
          <a:p>
            <a:endParaRPr lang="en-US" dirty="0"/>
          </a:p>
        </p:txBody>
      </p:sp>
      <p:sp>
        <p:nvSpPr>
          <p:cNvPr id="13" name="Slide Number Placeholder 5"/>
          <p:cNvSpPr>
            <a:spLocks noGrp="1"/>
          </p:cNvSpPr>
          <p:nvPr>
            <p:ph type="sldNum" sz="quarter" idx="4"/>
          </p:nvPr>
        </p:nvSpPr>
        <p:spPr>
          <a:xfrm>
            <a:off x="8305800" y="6423025"/>
            <a:ext cx="554038" cy="365125"/>
          </a:xfrm>
          <a:prstGeom prst="rect">
            <a:avLst/>
          </a:prstGeom>
        </p:spPr>
        <p:txBody>
          <a:bodyPr vert="horz" wrap="square" lIns="91440" tIns="45720" rIns="91440" bIns="45720" numCol="1" anchor="ctr" anchorCtr="0" compatLnSpc="1">
            <a:prstTxWarp prst="textNoShape">
              <a:avLst/>
            </a:prstTxWarp>
          </a:bodyPr>
          <a:lstStyle>
            <a:lvl1pPr algn="r">
              <a:defRPr sz="1100">
                <a:latin typeface="Calibri"/>
                <a:cs typeface="Calibri"/>
              </a:defRPr>
            </a:lvl1pPr>
          </a:lstStyle>
          <a:p>
            <a:fld id="{5830C959-BEFE-B543-B775-28394981D76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600" b="1">
          <a:solidFill>
            <a:schemeClr val="bg1"/>
          </a:solidFill>
          <a:latin typeface="Calibri (Headings)"/>
          <a:ea typeface="+mj-ea"/>
          <a:cs typeface="Calibri (Headings)"/>
        </a:defRPr>
      </a:lvl1pPr>
      <a:lvl2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2pPr>
      <a:lvl3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3pPr>
      <a:lvl4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4pPr>
      <a:lvl5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5pPr>
      <a:lvl6pPr marL="4572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6pPr>
      <a:lvl7pPr marL="9144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7pPr>
      <a:lvl8pPr marL="13716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8pPr>
      <a:lvl9pPr marL="18288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9pPr>
    </p:titleStyle>
    <p:bodyStyle>
      <a:lvl1pPr marL="457200" indent="-457200" algn="l" rtl="0" eaLnBrk="1" fontAlgn="base" hangingPunct="1">
        <a:spcBef>
          <a:spcPts val="2000"/>
        </a:spcBef>
        <a:spcAft>
          <a:spcPct val="0"/>
        </a:spcAft>
        <a:buClr>
          <a:srgbClr val="083763"/>
        </a:buClr>
        <a:buSzPct val="75000"/>
        <a:buFont typeface="Wingdings" charset="0"/>
        <a:buChar char="n"/>
        <a:defRPr sz="2400">
          <a:solidFill>
            <a:schemeClr val="tx1"/>
          </a:solidFill>
          <a:latin typeface="Calibri"/>
          <a:ea typeface="+mn-ea"/>
          <a:cs typeface="Calibri"/>
        </a:defRPr>
      </a:lvl1pPr>
      <a:lvl2pPr marL="635000" indent="-406400" algn="l" rtl="0" eaLnBrk="1" fontAlgn="base" hangingPunct="1">
        <a:spcBef>
          <a:spcPts val="600"/>
        </a:spcBef>
        <a:spcAft>
          <a:spcPct val="0"/>
        </a:spcAft>
        <a:buClr>
          <a:srgbClr val="0D0D0D"/>
        </a:buClr>
        <a:buSzPct val="90000"/>
        <a:buFont typeface="Wingdings" charset="0"/>
        <a:buChar char="§"/>
        <a:defRPr sz="2000">
          <a:solidFill>
            <a:schemeClr val="tx1"/>
          </a:solidFill>
          <a:latin typeface="Calibri"/>
          <a:ea typeface="+mn-ea"/>
          <a:cs typeface="Calibri"/>
        </a:defRPr>
      </a:lvl2pPr>
      <a:lvl3pPr marL="915988" indent="-403225" algn="l" rtl="0" eaLnBrk="1" fontAlgn="base" hangingPunct="1">
        <a:spcBef>
          <a:spcPts val="600"/>
        </a:spcBef>
        <a:spcAft>
          <a:spcPct val="0"/>
        </a:spcAft>
        <a:buClr>
          <a:srgbClr val="0B5395"/>
        </a:buClr>
        <a:buSzPct val="90000"/>
        <a:buFont typeface="Wingdings" charset="0"/>
        <a:buChar char="§"/>
        <a:defRPr sz="2000">
          <a:solidFill>
            <a:schemeClr val="tx1"/>
          </a:solidFill>
          <a:latin typeface="Calibri"/>
          <a:ea typeface="+mn-ea"/>
          <a:cs typeface="Calibri"/>
        </a:defRPr>
      </a:lvl3pPr>
      <a:lvl4pPr marL="1201738" indent="-458788" algn="l" rtl="0" eaLnBrk="1" fontAlgn="base" hangingPunct="1">
        <a:spcBef>
          <a:spcPts val="600"/>
        </a:spcBef>
        <a:spcAft>
          <a:spcPct val="0"/>
        </a:spcAft>
        <a:buClr>
          <a:srgbClr val="404040"/>
        </a:buClr>
        <a:buSzPct val="90000"/>
        <a:buFont typeface="Wingdings" charset="0"/>
        <a:buChar char="§"/>
        <a:defRPr sz="2000">
          <a:solidFill>
            <a:schemeClr val="tx1"/>
          </a:solidFill>
          <a:latin typeface="Calibri"/>
          <a:ea typeface="+mn-ea"/>
          <a:cs typeface="Calibri"/>
        </a:defRPr>
      </a:lvl4pPr>
      <a:lvl5pPr marL="1427163" indent="-454025" algn="l" rtl="0" eaLnBrk="1" fontAlgn="base" hangingPunct="1">
        <a:spcBef>
          <a:spcPts val="600"/>
        </a:spcBef>
        <a:spcAft>
          <a:spcPct val="0"/>
        </a:spcAft>
        <a:buClr>
          <a:srgbClr val="59AAF2"/>
        </a:buClr>
        <a:buSzPct val="90000"/>
        <a:buFont typeface="Wingdings" charset="0"/>
        <a:buChar char="§"/>
        <a:defRPr sz="2000">
          <a:solidFill>
            <a:schemeClr val="tx1"/>
          </a:solidFill>
          <a:latin typeface="Calibri"/>
          <a:ea typeface="+mn-ea"/>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571500" y="469901"/>
            <a:ext cx="8191500" cy="707878"/>
          </a:xfrm>
        </p:spPr>
        <p:txBody>
          <a:bodyPr/>
          <a:lstStyle/>
          <a:p>
            <a:r>
              <a:rPr lang="en-US" sz="3600" dirty="0" smtClean="0"/>
              <a:t>Adolescent HIV Care and Treatment</a:t>
            </a:r>
            <a:endParaRPr lang="en-US" sz="3600" dirty="0"/>
          </a:p>
        </p:txBody>
      </p:sp>
      <p:sp>
        <p:nvSpPr>
          <p:cNvPr id="3" name="Subtitle 2"/>
          <p:cNvSpPr>
            <a:spLocks noGrp="1"/>
          </p:cNvSpPr>
          <p:nvPr>
            <p:ph type="subTitle" idx="1"/>
          </p:nvPr>
        </p:nvSpPr>
        <p:spPr>
          <a:xfrm>
            <a:off x="685800" y="1714500"/>
            <a:ext cx="4711700" cy="3289300"/>
          </a:xfrm>
        </p:spPr>
        <p:txBody>
          <a:bodyPr/>
          <a:lstStyle/>
          <a:p>
            <a:r>
              <a:rPr lang="en-US" sz="3600" dirty="0" smtClean="0">
                <a:solidFill>
                  <a:srgbClr val="0B5395"/>
                </a:solidFill>
                <a:ea typeface="ＭＳ Ｐゴシック" charset="0"/>
                <a:cs typeface="ＭＳ Ｐゴシック" charset="0"/>
              </a:rPr>
              <a:t>Module </a:t>
            </a:r>
            <a:r>
              <a:rPr lang="en-US" sz="3600" dirty="0">
                <a:solidFill>
                  <a:srgbClr val="0B5395"/>
                </a:solidFill>
                <a:ea typeface="ＭＳ Ｐゴシック" charset="0"/>
                <a:cs typeface="ＭＳ Ｐゴシック" charset="0"/>
              </a:rPr>
              <a:t>5: </a:t>
            </a:r>
          </a:p>
          <a:p>
            <a:r>
              <a:rPr lang="en-GB" sz="3400" dirty="0">
                <a:ea typeface="ＭＳ Ｐゴシック" charset="0"/>
                <a:cs typeface="ＭＳ Ｐゴシック" charset="0"/>
              </a:rPr>
              <a:t>Providing Psychosocial Support Services </a:t>
            </a:r>
            <a:r>
              <a:rPr lang="en-GB" sz="3400" dirty="0" smtClean="0">
                <a:ea typeface="ＭＳ Ｐゴシック" charset="0"/>
                <a:cs typeface="ＭＳ Ｐゴシック" charset="0"/>
              </a:rPr>
              <a:t>          for </a:t>
            </a:r>
            <a:r>
              <a:rPr lang="en-GB" sz="3400" dirty="0">
                <a:ea typeface="ＭＳ Ｐゴシック" charset="0"/>
                <a:cs typeface="ＭＳ Ｐゴシック" charset="0"/>
              </a:rPr>
              <a:t>Adolescents</a:t>
            </a:r>
            <a:r>
              <a:rPr lang="en-US" sz="3400" dirty="0">
                <a:ea typeface="ＭＳ Ｐゴシック" charset="0"/>
                <a:cs typeface="ＭＳ Ｐゴシック" charset="0"/>
              </a:rPr>
              <a:t> </a:t>
            </a:r>
          </a:p>
        </p:txBody>
      </p:sp>
      <p:sp>
        <p:nvSpPr>
          <p:cNvPr id="6" name="Slide Number Placeholder 5"/>
          <p:cNvSpPr>
            <a:spLocks noGrp="1"/>
          </p:cNvSpPr>
          <p:nvPr>
            <p:ph type="sldNum" sz="quarter" idx="12"/>
          </p:nvPr>
        </p:nvSpPr>
        <p:spPr/>
        <p:txBody>
          <a:bodyPr/>
          <a:lstStyle/>
          <a:p>
            <a:fld id="{5830C959-BEFE-B543-B775-28394981D766}" type="slidenum">
              <a:rPr lang="en-US" smtClean="0"/>
              <a:pPr/>
              <a:t>1</a:t>
            </a:fld>
            <a:endParaRPr lang="en-US"/>
          </a:p>
        </p:txBody>
      </p:sp>
    </p:spTree>
    <p:extLst>
      <p:ext uri="{BB962C8B-B14F-4D97-AF65-F5344CB8AC3E}">
        <p14:creationId xmlns:p14="http://schemas.microsoft.com/office/powerpoint/2010/main" val="1741825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Brainstorming</a:t>
            </a:r>
            <a:endParaRPr lang="en-US" dirty="0"/>
          </a:p>
        </p:txBody>
      </p:sp>
      <p:sp>
        <p:nvSpPr>
          <p:cNvPr id="3" name="Content Placeholder 2"/>
          <p:cNvSpPr>
            <a:spLocks noGrp="1"/>
          </p:cNvSpPr>
          <p:nvPr>
            <p:ph idx="1"/>
          </p:nvPr>
        </p:nvSpPr>
        <p:spPr/>
        <p:txBody>
          <a:bodyPr/>
          <a:lstStyle/>
          <a:p>
            <a:pPr marL="465138" indent="-465138"/>
            <a:r>
              <a:rPr lang="en-US" i="1" dirty="0" smtClean="0">
                <a:solidFill>
                  <a:srgbClr val="0B5395"/>
                </a:solidFill>
                <a:ea typeface="ＭＳ Ｐゴシック" charset="0"/>
              </a:rPr>
              <a:t>What do you think are the most common support needs of ALHIV?</a:t>
            </a:r>
          </a:p>
        </p:txBody>
      </p:sp>
      <p:sp>
        <p:nvSpPr>
          <p:cNvPr id="4" name="Slide Number Placeholder 3"/>
          <p:cNvSpPr>
            <a:spLocks noGrp="1"/>
          </p:cNvSpPr>
          <p:nvPr>
            <p:ph type="sldNum" sz="quarter" idx="12"/>
          </p:nvPr>
        </p:nvSpPr>
        <p:spPr/>
        <p:txBody>
          <a:bodyPr/>
          <a:lstStyle/>
          <a:p>
            <a:fld id="{5830C959-BEFE-B543-B775-28394981D766}" type="slidenum">
              <a:rPr lang="en-US" smtClean="0"/>
              <a:pPr/>
              <a:t>10</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481944" y="2757714"/>
            <a:ext cx="4484913" cy="3476625"/>
          </a:xfrm>
          <a:prstGeom prst="rect">
            <a:avLst/>
          </a:prstGeom>
          <a:noFill/>
          <a:ln>
            <a:noFill/>
          </a:ln>
          <a:effectLst>
            <a:softEdge rad="31750"/>
          </a:effec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30630"/>
            <a:ext cx="8264525" cy="1411514"/>
          </a:xfrm>
        </p:spPr>
        <p:txBody>
          <a:bodyPr/>
          <a:lstStyle/>
          <a:p>
            <a:r>
              <a:rPr lang="en-US" dirty="0" smtClean="0"/>
              <a:t>ALHIV May Require Extra Support in  These Areas:</a:t>
            </a:r>
            <a:endParaRPr lang="en-US" dirty="0"/>
          </a:p>
        </p:txBody>
      </p:sp>
      <p:sp>
        <p:nvSpPr>
          <p:cNvPr id="3" name="Content Placeholder 2"/>
          <p:cNvSpPr>
            <a:spLocks noGrp="1"/>
          </p:cNvSpPr>
          <p:nvPr>
            <p:ph idx="1"/>
          </p:nvPr>
        </p:nvSpPr>
        <p:spPr>
          <a:xfrm>
            <a:off x="533400" y="1651002"/>
            <a:ext cx="8229600" cy="4144963"/>
          </a:xfrm>
        </p:spPr>
        <p:txBody>
          <a:bodyPr numCol="2"/>
          <a:lstStyle/>
          <a:p>
            <a:pPr lvl="0">
              <a:spcBef>
                <a:spcPts val="800"/>
              </a:spcBef>
            </a:pPr>
            <a:r>
              <a:rPr lang="en-US" sz="2300" dirty="0" smtClean="0"/>
              <a:t>Understanding and coming  to terms with own and  family members’ HIV-status </a:t>
            </a:r>
          </a:p>
          <a:p>
            <a:pPr lvl="0">
              <a:spcBef>
                <a:spcPts val="800"/>
              </a:spcBef>
            </a:pPr>
            <a:r>
              <a:rPr lang="en-US" sz="2300" dirty="0" smtClean="0"/>
              <a:t>Grieving the illness or loss of family members and coping with added responsibilities</a:t>
            </a:r>
          </a:p>
          <a:p>
            <a:pPr lvl="0">
              <a:spcBef>
                <a:spcPts val="800"/>
              </a:spcBef>
            </a:pPr>
            <a:r>
              <a:rPr lang="en-US" sz="2300" dirty="0" smtClean="0"/>
              <a:t>Coping with cycles of wellness and poor health</a:t>
            </a:r>
          </a:p>
          <a:p>
            <a:pPr lvl="0">
              <a:spcBef>
                <a:spcPts val="800"/>
              </a:spcBef>
            </a:pPr>
            <a:r>
              <a:rPr lang="en-US" sz="2300" dirty="0" smtClean="0"/>
              <a:t>Long-term adherence</a:t>
            </a:r>
          </a:p>
          <a:p>
            <a:pPr lvl="0">
              <a:spcBef>
                <a:spcPts val="800"/>
              </a:spcBef>
            </a:pPr>
            <a:r>
              <a:rPr lang="en-US" sz="2300" dirty="0" smtClean="0"/>
              <a:t>Disclosure</a:t>
            </a:r>
          </a:p>
          <a:p>
            <a:pPr lvl="0">
              <a:spcBef>
                <a:spcPts val="800"/>
              </a:spcBef>
            </a:pPr>
            <a:r>
              <a:rPr lang="en-US" sz="2300" dirty="0" smtClean="0"/>
              <a:t>Sexual and reproductive health </a:t>
            </a:r>
          </a:p>
          <a:p>
            <a:pPr lvl="0">
              <a:spcBef>
                <a:spcPts val="800"/>
              </a:spcBef>
            </a:pPr>
            <a:endParaRPr lang="en-US" sz="2300" dirty="0" smtClean="0"/>
          </a:p>
          <a:p>
            <a:pPr lvl="0">
              <a:spcBef>
                <a:spcPts val="800"/>
              </a:spcBef>
            </a:pPr>
            <a:r>
              <a:rPr lang="en-US" sz="2300" dirty="0" smtClean="0"/>
              <a:t>Anxiety over physical appearance and body image </a:t>
            </a:r>
          </a:p>
          <a:p>
            <a:pPr lvl="0">
              <a:spcBef>
                <a:spcPts val="800"/>
              </a:spcBef>
            </a:pPr>
            <a:r>
              <a:rPr lang="en-US" sz="2300" dirty="0" smtClean="0"/>
              <a:t>Developing self-esteem, confidence, and a sense of belonging</a:t>
            </a:r>
          </a:p>
          <a:p>
            <a:pPr lvl="0">
              <a:spcBef>
                <a:spcPts val="800"/>
              </a:spcBef>
            </a:pPr>
            <a:r>
              <a:rPr lang="en-US" sz="2300" dirty="0" smtClean="0"/>
              <a:t>Dealing with stigma, discrimination, and social isolation</a:t>
            </a:r>
          </a:p>
          <a:p>
            <a:pPr lvl="0">
              <a:spcBef>
                <a:spcPts val="800"/>
              </a:spcBef>
            </a:pPr>
            <a:r>
              <a:rPr lang="en-US" sz="2300" dirty="0" smtClean="0"/>
              <a:t>Accessing education, training, and work opportunities</a:t>
            </a:r>
          </a:p>
          <a:p>
            <a:pPr lvl="0">
              <a:spcBef>
                <a:spcPts val="800"/>
              </a:spcBef>
            </a:pPr>
            <a:r>
              <a:rPr lang="en-US" sz="2300" dirty="0" smtClean="0"/>
              <a:t>Managing mental health issues</a:t>
            </a:r>
          </a:p>
          <a:p>
            <a:endParaRPr lang="en-US" dirty="0"/>
          </a:p>
        </p:txBody>
      </p:sp>
      <p:sp>
        <p:nvSpPr>
          <p:cNvPr id="4" name="Slide Number Placeholder 3"/>
          <p:cNvSpPr>
            <a:spLocks noGrp="1"/>
          </p:cNvSpPr>
          <p:nvPr>
            <p:ph type="sldNum" sz="quarter" idx="12"/>
          </p:nvPr>
        </p:nvSpPr>
        <p:spPr/>
        <p:txBody>
          <a:bodyPr/>
          <a:lstStyle/>
          <a:p>
            <a:fld id="{5830C959-BEFE-B543-B775-28394981D766}"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0C959-BEFE-B543-B775-28394981D766}" type="slidenum">
              <a:rPr lang="en-US" smtClean="0"/>
              <a:pPr/>
              <a:t>12</a:t>
            </a:fld>
            <a:endParaRPr lang="en-US"/>
          </a:p>
        </p:txBody>
      </p:sp>
      <p:sp>
        <p:nvSpPr>
          <p:cNvPr id="6" name="Title 1"/>
          <p:cNvSpPr>
            <a:spLocks noGrp="1"/>
          </p:cNvSpPr>
          <p:nvPr>
            <p:ph type="title"/>
          </p:nvPr>
        </p:nvSpPr>
        <p:spPr bwMode="white">
          <a:xfrm>
            <a:off x="498475" y="484188"/>
            <a:ext cx="8264525" cy="1116012"/>
          </a:xfrm>
        </p:spPr>
        <p:txBody>
          <a:bodyPr/>
          <a:lstStyle/>
          <a:p>
            <a:r>
              <a:rPr lang="en-US" dirty="0" smtClean="0"/>
              <a:t>Support Needs of ALHIV</a:t>
            </a:r>
            <a:endParaRPr lang="en-US"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334917" y="1600200"/>
            <a:ext cx="4806111" cy="494574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34898"/>
            <a:ext cx="8361363" cy="1450788"/>
          </a:xfrm>
        </p:spPr>
        <p:txBody>
          <a:bodyPr/>
          <a:lstStyle/>
          <a:p>
            <a:r>
              <a:rPr lang="en-US" dirty="0" smtClean="0">
                <a:latin typeface="Calibri"/>
                <a:cs typeface="Calibri"/>
              </a:rPr>
              <a:t>Providing Psychosocial Support to ALHIV and Their Caregivers is Important Because:</a:t>
            </a:r>
            <a:endParaRPr lang="en-US" sz="1600" dirty="0">
              <a:latin typeface="Calibri"/>
              <a:cs typeface="Calibri"/>
            </a:endParaRPr>
          </a:p>
        </p:txBody>
      </p:sp>
      <p:sp>
        <p:nvSpPr>
          <p:cNvPr id="3" name="Content Placeholder 2"/>
          <p:cNvSpPr>
            <a:spLocks noGrp="1"/>
          </p:cNvSpPr>
          <p:nvPr>
            <p:ph idx="1"/>
          </p:nvPr>
        </p:nvSpPr>
        <p:spPr>
          <a:xfrm>
            <a:off x="533400" y="1527631"/>
            <a:ext cx="8229600" cy="3934360"/>
          </a:xfrm>
        </p:spPr>
        <p:txBody>
          <a:bodyPr numCol="2" spcCol="0"/>
          <a:lstStyle/>
          <a:p>
            <a:pPr>
              <a:lnSpc>
                <a:spcPct val="90000"/>
              </a:lnSpc>
              <a:spcBef>
                <a:spcPts val="1200"/>
              </a:spcBef>
            </a:pPr>
            <a:r>
              <a:rPr lang="en-GB" sz="2200" dirty="0" smtClean="0">
                <a:latin typeface="+mj-lt"/>
                <a:ea typeface="ＭＳ Ｐゴシック" charset="0"/>
                <a:cs typeface="ＭＳ Ｐゴシック" charset="0"/>
              </a:rPr>
              <a:t>All adolescents need support coping with normal developmental issues.</a:t>
            </a:r>
          </a:p>
          <a:p>
            <a:pPr>
              <a:lnSpc>
                <a:spcPct val="90000"/>
              </a:lnSpc>
              <a:spcBef>
                <a:spcPts val="1200"/>
              </a:spcBef>
            </a:pPr>
            <a:r>
              <a:rPr lang="en-GB" sz="2200" dirty="0" smtClean="0">
                <a:latin typeface="+mj-lt"/>
                <a:ea typeface="ＭＳ Ｐゴシック" charset="0"/>
                <a:cs typeface="ＭＳ Ｐゴシック" charset="0"/>
              </a:rPr>
              <a:t>ALHIV may also experience HIV-related stressors and challenges.</a:t>
            </a:r>
          </a:p>
          <a:p>
            <a:pPr>
              <a:lnSpc>
                <a:spcPct val="90000"/>
              </a:lnSpc>
              <a:spcBef>
                <a:spcPts val="1200"/>
              </a:spcBef>
            </a:pPr>
            <a:r>
              <a:rPr lang="en-GB" sz="2200" dirty="0" smtClean="0">
                <a:latin typeface="+mj-lt"/>
                <a:ea typeface="ＭＳ Ｐゴシック" charset="0"/>
                <a:cs typeface="ＭＳ Ｐゴシック" charset="0"/>
              </a:rPr>
              <a:t>It can help clients and caretakers gain confidence. </a:t>
            </a:r>
          </a:p>
          <a:p>
            <a:pPr>
              <a:lnSpc>
                <a:spcPct val="90000"/>
              </a:lnSpc>
              <a:spcBef>
                <a:spcPts val="1200"/>
              </a:spcBef>
            </a:pPr>
            <a:r>
              <a:rPr lang="en-GB" sz="2200" dirty="0" smtClean="0">
                <a:latin typeface="+mj-lt"/>
                <a:ea typeface="ＭＳ Ｐゴシック" charset="0"/>
                <a:cs typeface="ＭＳ Ｐゴシック" charset="0"/>
              </a:rPr>
              <a:t>It can increase clients’ understanding and acceptance of all HIV care and support services.</a:t>
            </a:r>
          </a:p>
          <a:p>
            <a:pPr>
              <a:lnSpc>
                <a:spcPct val="90000"/>
              </a:lnSpc>
              <a:spcBef>
                <a:spcPts val="1200"/>
              </a:spcBef>
            </a:pPr>
            <a:r>
              <a:rPr lang="en-GB" sz="2200" dirty="0" smtClean="0">
                <a:latin typeface="+mj-lt"/>
                <a:ea typeface="ＭＳ Ｐゴシック" charset="0"/>
                <a:cs typeface="ＭＳ Ｐゴシック" charset="0"/>
              </a:rPr>
              <a:t>Psychosocial well being is associated with better adherence.</a:t>
            </a:r>
          </a:p>
          <a:p>
            <a:pPr>
              <a:lnSpc>
                <a:spcPct val="90000"/>
              </a:lnSpc>
              <a:spcBef>
                <a:spcPts val="1200"/>
              </a:spcBef>
            </a:pPr>
            <a:r>
              <a:rPr lang="en-GB" sz="2200" dirty="0" smtClean="0">
                <a:latin typeface="+mj-lt"/>
                <a:ea typeface="ＭＳ Ｐゴシック" charset="0"/>
                <a:cs typeface="ＭＳ Ｐゴシック" charset="0"/>
              </a:rPr>
              <a:t>HIV can be a chronic stressor that places ALHIV and their families at risk for mental health problems.</a:t>
            </a:r>
          </a:p>
          <a:p>
            <a:pPr>
              <a:lnSpc>
                <a:spcPct val="90000"/>
              </a:lnSpc>
              <a:spcBef>
                <a:spcPts val="1200"/>
              </a:spcBef>
            </a:pPr>
            <a:r>
              <a:rPr lang="en-GB" sz="2200" dirty="0" smtClean="0">
                <a:latin typeface="+mj-lt"/>
                <a:ea typeface="ＭＳ Ｐゴシック" charset="0"/>
                <a:cs typeface="ＭＳ Ｐゴシック" charset="0"/>
              </a:rPr>
              <a:t>It may help prevent ALHIV from entering the “most-at-risk” category.</a:t>
            </a:r>
          </a:p>
          <a:p>
            <a:pPr>
              <a:lnSpc>
                <a:spcPct val="90000"/>
              </a:lnSpc>
            </a:pPr>
            <a:endParaRPr lang="en-GB" sz="2000" dirty="0" smtClean="0">
              <a:latin typeface="+mj-lt"/>
              <a:ea typeface="ＭＳ Ｐゴシック" charset="0"/>
              <a:cs typeface="ＭＳ Ｐゴシック" charset="0"/>
            </a:endParaRPr>
          </a:p>
          <a:p>
            <a:pPr>
              <a:lnSpc>
                <a:spcPct val="90000"/>
              </a:lnSpc>
            </a:pPr>
            <a:endParaRPr lang="en-GB" sz="2000" dirty="0">
              <a:latin typeface="Garamond" charset="0"/>
              <a:ea typeface="ＭＳ Ｐゴシック" charset="0"/>
              <a:cs typeface="ＭＳ Ｐゴシック" charset="0"/>
            </a:endParaRPr>
          </a:p>
        </p:txBody>
      </p:sp>
      <p:sp>
        <p:nvSpPr>
          <p:cNvPr id="7" name="Slide Number Placeholder 6"/>
          <p:cNvSpPr>
            <a:spLocks noGrp="1"/>
          </p:cNvSpPr>
          <p:nvPr>
            <p:ph type="sldNum" sz="quarter" idx="12"/>
          </p:nvPr>
        </p:nvSpPr>
        <p:spPr/>
        <p:txBody>
          <a:bodyPr/>
          <a:lstStyle/>
          <a:p>
            <a:fld id="{5830C959-BEFE-B543-B775-28394981D766}" type="slidenum">
              <a:rPr lang="en-US" smtClean="0"/>
              <a:pPr/>
              <a:t>13</a:t>
            </a:fld>
            <a:endParaRPr lang="en-US"/>
          </a:p>
        </p:txBody>
      </p:sp>
      <p:sp>
        <p:nvSpPr>
          <p:cNvPr id="8" name="Text Box 5"/>
          <p:cNvSpPr txBox="1">
            <a:spLocks noChangeArrowheads="1"/>
          </p:cNvSpPr>
          <p:nvPr/>
        </p:nvSpPr>
        <p:spPr bwMode="auto">
          <a:xfrm>
            <a:off x="498475" y="5789917"/>
            <a:ext cx="7992382" cy="769441"/>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spAutoFit/>
          </a:bodyPr>
          <a:lstStyle/>
          <a:p>
            <a:pPr marL="457200" marR="0" lvl="0" indent="-457200" algn="ctr" defTabSz="914400" rtl="0" eaLnBrk="1" fontAlgn="base" latinLnBrk="0" hangingPunct="1">
              <a:lnSpc>
                <a:spcPct val="100000"/>
              </a:lnSpc>
              <a:spcBef>
                <a:spcPct val="50000"/>
              </a:spcBef>
              <a:spcAft>
                <a:spcPct val="0"/>
              </a:spcAft>
              <a:buClr>
                <a:srgbClr val="083763"/>
              </a:buClr>
              <a:buSzPct val="75000"/>
              <a:tabLst/>
              <a:defRPr/>
            </a:pPr>
            <a:r>
              <a:rPr kumimoji="0" lang="en-US" sz="2200" b="0" i="0" u="none" strike="noStrike" kern="0" cap="none" spc="0" normalizeH="0" baseline="0" noProof="0" dirty="0" smtClean="0">
                <a:ln>
                  <a:noFill/>
                </a:ln>
                <a:solidFill>
                  <a:schemeClr val="tx1"/>
                </a:solidFill>
                <a:effectLst/>
                <a:uLnTx/>
                <a:uFillTx/>
                <a:latin typeface="Calibri"/>
                <a:ea typeface="+mn-ea"/>
                <a:cs typeface="Calibri"/>
              </a:rPr>
              <a:t>An adolescent’s psychosocial needs change over time and should be discussed and given consideration </a:t>
            </a:r>
            <a:r>
              <a:rPr kumimoji="0" lang="en-US" sz="2200" i="0" u="none" strike="noStrike" kern="0" cap="none" spc="0" normalizeH="0" baseline="0" noProof="0" dirty="0" smtClean="0">
                <a:ln>
                  <a:noFill/>
                </a:ln>
                <a:solidFill>
                  <a:schemeClr val="tx1"/>
                </a:solidFill>
                <a:effectLst/>
                <a:uLnTx/>
                <a:uFillTx/>
                <a:latin typeface="Calibri"/>
                <a:ea typeface="+mn-ea"/>
                <a:cs typeface="Calibri"/>
              </a:rPr>
              <a:t>at</a:t>
            </a:r>
            <a:r>
              <a:rPr kumimoji="0" lang="en-US" sz="2200" b="1" i="0" u="none" strike="noStrike" kern="0" cap="none" spc="0" normalizeH="0" baseline="0" noProof="0" dirty="0" smtClean="0">
                <a:ln>
                  <a:noFill/>
                </a:ln>
                <a:solidFill>
                  <a:schemeClr val="tx1"/>
                </a:solidFill>
                <a:effectLst/>
                <a:uLnTx/>
                <a:uFillTx/>
                <a:latin typeface="Calibri"/>
                <a:ea typeface="+mn-ea"/>
                <a:cs typeface="Calibri"/>
              </a:rPr>
              <a:t> every </a:t>
            </a:r>
            <a:r>
              <a:rPr kumimoji="0" lang="en-US" sz="2200" i="0" u="none" strike="noStrike" kern="0" cap="none" spc="0" normalizeH="0" baseline="0" noProof="0" dirty="0" smtClean="0">
                <a:ln>
                  <a:noFill/>
                </a:ln>
                <a:solidFill>
                  <a:schemeClr val="tx1"/>
                </a:solidFill>
                <a:effectLst/>
                <a:uLnTx/>
                <a:uFillTx/>
                <a:latin typeface="Calibri"/>
                <a:ea typeface="+mn-ea"/>
                <a:cs typeface="Calibri"/>
              </a:rPr>
              <a:t>clinic visit.</a:t>
            </a:r>
          </a:p>
        </p:txBody>
      </p:sp>
    </p:spTree>
    <p:extLst>
      <p:ext uri="{BB962C8B-B14F-4D97-AF65-F5344CB8AC3E}">
        <p14:creationId xmlns:p14="http://schemas.microsoft.com/office/powerpoint/2010/main" val="8106659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Brainstorming</a:t>
            </a:r>
            <a:endParaRPr lang="en-US" dirty="0"/>
          </a:p>
        </p:txBody>
      </p:sp>
      <p:sp>
        <p:nvSpPr>
          <p:cNvPr id="3" name="Content Placeholder 2"/>
          <p:cNvSpPr>
            <a:spLocks noGrp="1"/>
          </p:cNvSpPr>
          <p:nvPr>
            <p:ph idx="1"/>
          </p:nvPr>
        </p:nvSpPr>
        <p:spPr/>
        <p:txBody>
          <a:bodyPr/>
          <a:lstStyle/>
          <a:p>
            <a:r>
              <a:rPr lang="en-US" i="1" dirty="0" smtClean="0">
                <a:solidFill>
                  <a:srgbClr val="0B5395"/>
                </a:solidFill>
              </a:rPr>
              <a:t>How would you define stigma?</a:t>
            </a:r>
          </a:p>
          <a:p>
            <a:r>
              <a:rPr lang="en-US" i="1" dirty="0" smtClean="0">
                <a:solidFill>
                  <a:srgbClr val="0B5395"/>
                </a:solidFill>
              </a:rPr>
              <a:t>How would you define discrimination?</a:t>
            </a:r>
            <a:endParaRPr lang="en-US" i="1" dirty="0">
              <a:solidFill>
                <a:srgbClr val="0B5395"/>
              </a:solidFill>
            </a:endParaRPr>
          </a:p>
        </p:txBody>
      </p:sp>
      <p:sp>
        <p:nvSpPr>
          <p:cNvPr id="4" name="Slide Number Placeholder 3"/>
          <p:cNvSpPr>
            <a:spLocks noGrp="1"/>
          </p:cNvSpPr>
          <p:nvPr>
            <p:ph type="sldNum" sz="quarter" idx="12"/>
          </p:nvPr>
        </p:nvSpPr>
        <p:spPr/>
        <p:txBody>
          <a:bodyPr/>
          <a:lstStyle/>
          <a:p>
            <a:fld id="{5830C959-BEFE-B543-B775-28394981D766}" type="slidenum">
              <a:rPr lang="en-US" smtClean="0"/>
              <a:pPr/>
              <a:t>14</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163670" y="3106059"/>
            <a:ext cx="5049930" cy="3244396"/>
          </a:xfrm>
          <a:prstGeom prst="rect">
            <a:avLst/>
          </a:prstGeom>
          <a:noFill/>
          <a:ln>
            <a:noFill/>
          </a:ln>
          <a:effectLst>
            <a:softEdge rad="3175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0C959-BEFE-B543-B775-28394981D766}" type="slidenum">
              <a:rPr lang="en-US" smtClean="0"/>
              <a:pPr/>
              <a:t>15</a:t>
            </a:fld>
            <a:endParaRPr lang="en-US"/>
          </a:p>
        </p:txBody>
      </p:sp>
      <p:sp>
        <p:nvSpPr>
          <p:cNvPr id="5" name="Title 1"/>
          <p:cNvSpPr txBox="1">
            <a:spLocks/>
          </p:cNvSpPr>
          <p:nvPr/>
        </p:nvSpPr>
        <p:spPr bwMode="white">
          <a:xfrm>
            <a:off x="279400" y="471714"/>
            <a:ext cx="87328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Calibri headings"/>
                <a:ea typeface="+mj-ea"/>
                <a:cs typeface="Calibri headings"/>
              </a:rPr>
              <a:t>Overview of Stigma and Discrimination</a:t>
            </a:r>
            <a:endParaRPr kumimoji="0" lang="en-US" sz="3600" b="1" i="0" u="none" strike="noStrike" kern="0" cap="none" spc="0" normalizeH="0" baseline="0" noProof="0" dirty="0">
              <a:ln>
                <a:noFill/>
              </a:ln>
              <a:solidFill>
                <a:schemeClr val="bg1"/>
              </a:solidFill>
              <a:effectLst/>
              <a:uLnTx/>
              <a:uFillTx/>
              <a:latin typeface="Calibri headings"/>
              <a:ea typeface="+mj-ea"/>
              <a:cs typeface="Calibri headings"/>
            </a:endParaRPr>
          </a:p>
        </p:txBody>
      </p:sp>
      <p:graphicFrame>
        <p:nvGraphicFramePr>
          <p:cNvPr id="6" name="Content Placeholder 4"/>
          <p:cNvGraphicFramePr>
            <a:graphicFrameLocks/>
          </p:cNvGraphicFramePr>
          <p:nvPr>
            <p:extLst>
              <p:ext uri="{D42A27DB-BD31-4B8C-83A1-F6EECF244321}">
                <p14:modId xmlns:p14="http://schemas.microsoft.com/office/powerpoint/2010/main" val="1010573941"/>
              </p:ext>
            </p:extLst>
          </p:nvPr>
        </p:nvGraphicFramePr>
        <p:xfrm>
          <a:off x="457200" y="2324100"/>
          <a:ext cx="8229600" cy="3764280"/>
        </p:xfrm>
        <a:graphic>
          <a:graphicData uri="http://schemas.openxmlformats.org/drawingml/2006/table">
            <a:tbl>
              <a:tblPr firstRow="1" bandRow="1">
                <a:tableStyleId>{5C22544A-7EE6-4342-B048-85BDC9FD1C3A}</a:tableStyleId>
              </a:tblPr>
              <a:tblGrid>
                <a:gridCol w="8229600"/>
              </a:tblGrid>
              <a:tr h="370840">
                <a:tc>
                  <a:txBody>
                    <a:bodyPr/>
                    <a:lstStyle/>
                    <a:p>
                      <a:pPr marL="285750" marR="0" lvl="0" indent="-285750" algn="l" defTabSz="914400" rtl="0" eaLnBrk="0" fontAlgn="base" latinLnBrk="0" hangingPunct="0">
                        <a:lnSpc>
                          <a:spcPct val="100000"/>
                        </a:lnSpc>
                        <a:spcBef>
                          <a:spcPts val="1500"/>
                        </a:spcBef>
                        <a:spcAft>
                          <a:spcPct val="0"/>
                        </a:spcAft>
                        <a:buClr>
                          <a:srgbClr val="083763"/>
                        </a:buClr>
                        <a:buSzPct val="75000"/>
                        <a:buFont typeface="Wingdings" charset="2"/>
                        <a:buChar char="§"/>
                        <a:tabLst/>
                      </a:pPr>
                      <a:r>
                        <a:rPr kumimoji="0" lang="en-GB" sz="2400" b="1" i="0" u="none" strike="noStrike" cap="none" normalizeH="0" baseline="0" dirty="0" smtClean="0">
                          <a:ln>
                            <a:noFill/>
                          </a:ln>
                          <a:solidFill>
                            <a:schemeClr val="tx1"/>
                          </a:solidFill>
                          <a:effectLst/>
                          <a:latin typeface="+mn-lt"/>
                          <a:ea typeface="ＭＳ Ｐゴシック" charset="0"/>
                          <a:cs typeface="ＭＳ Ｐゴシック" charset="0"/>
                        </a:rPr>
                        <a:t>Stigma:</a:t>
                      </a:r>
                      <a:r>
                        <a:rPr kumimoji="0" lang="en-GB" sz="2400" b="0" i="0" u="none" strike="noStrike" cap="none" normalizeH="0" baseline="0" dirty="0" smtClean="0">
                          <a:ln>
                            <a:noFill/>
                          </a:ln>
                          <a:solidFill>
                            <a:schemeClr val="tx1"/>
                          </a:solidFill>
                          <a:effectLst/>
                          <a:latin typeface="+mn-lt"/>
                          <a:ea typeface="ＭＳ Ｐゴシック" charset="0"/>
                          <a:cs typeface="ＭＳ Ｐゴシック" charset="0"/>
                        </a:rPr>
                        <a:t> Having a negative attitude toward people we think are not “normal” or “right.” For example, stigma can mean not valuing PLHIV or people associated with PLHIV. </a:t>
                      </a:r>
                    </a:p>
                    <a:p>
                      <a:pPr marL="285750" marR="0" lvl="0" indent="-285750" algn="l" defTabSz="914400" rtl="0" eaLnBrk="0" fontAlgn="base" latinLnBrk="0" hangingPunct="0">
                        <a:lnSpc>
                          <a:spcPct val="100000"/>
                        </a:lnSpc>
                        <a:spcBef>
                          <a:spcPts val="1500"/>
                        </a:spcBef>
                        <a:spcAft>
                          <a:spcPct val="0"/>
                        </a:spcAft>
                        <a:buClr>
                          <a:srgbClr val="083763"/>
                        </a:buClr>
                        <a:buSzPct val="75000"/>
                        <a:buFont typeface="Wingdings" charset="2"/>
                        <a:buChar char="§"/>
                        <a:tabLst/>
                      </a:pPr>
                      <a:r>
                        <a:rPr kumimoji="0" lang="en-GB" sz="2400" b="1" i="0" u="none" strike="noStrike" cap="none" normalizeH="0" baseline="0" dirty="0" smtClean="0">
                          <a:ln>
                            <a:noFill/>
                          </a:ln>
                          <a:solidFill>
                            <a:schemeClr val="tx1"/>
                          </a:solidFill>
                          <a:effectLst/>
                          <a:latin typeface="+mn-lt"/>
                          <a:ea typeface="ＭＳ Ｐゴシック" charset="0"/>
                          <a:cs typeface="ＭＳ Ｐゴシック" charset="0"/>
                        </a:rPr>
                        <a:t>To stigmatize someone:</a:t>
                      </a:r>
                      <a:r>
                        <a:rPr kumimoji="0" lang="en-GB" sz="2400" b="0" i="0" u="none" strike="noStrike" cap="none" normalizeH="0" baseline="0" dirty="0" smtClean="0">
                          <a:ln>
                            <a:noFill/>
                          </a:ln>
                          <a:solidFill>
                            <a:schemeClr val="tx1"/>
                          </a:solidFill>
                          <a:effectLst/>
                          <a:latin typeface="+mn-lt"/>
                          <a:ea typeface="ＭＳ Ｐゴシック" charset="0"/>
                          <a:cs typeface="ＭＳ Ｐゴシック" charset="0"/>
                        </a:rPr>
                        <a:t> Seeing a person as inferior (less than or below others) because of something about him or her. </a:t>
                      </a:r>
                    </a:p>
                    <a:p>
                      <a:pPr marL="285750" marR="0" lvl="0" indent="-285750" algn="l" defTabSz="914400" rtl="0" eaLnBrk="0" fontAlgn="base" latinLnBrk="0" hangingPunct="0">
                        <a:lnSpc>
                          <a:spcPct val="100000"/>
                        </a:lnSpc>
                        <a:spcBef>
                          <a:spcPts val="1500"/>
                        </a:spcBef>
                        <a:spcAft>
                          <a:spcPct val="0"/>
                        </a:spcAft>
                        <a:buClr>
                          <a:srgbClr val="083763"/>
                        </a:buClr>
                        <a:buSzPct val="75000"/>
                        <a:buFont typeface="Wingdings" charset="2"/>
                        <a:buChar char="§"/>
                        <a:tabLst/>
                      </a:pPr>
                      <a:r>
                        <a:rPr kumimoji="0" lang="en-GB" sz="2400" b="1" i="0" u="none" strike="noStrike" cap="none" normalizeH="0" baseline="0" dirty="0" smtClean="0">
                          <a:ln>
                            <a:noFill/>
                          </a:ln>
                          <a:solidFill>
                            <a:schemeClr val="tx1"/>
                          </a:solidFill>
                          <a:effectLst/>
                          <a:latin typeface="+mn-lt"/>
                          <a:ea typeface="ＭＳ Ｐゴシック" charset="0"/>
                          <a:cs typeface="ＭＳ Ｐゴシック" charset="0"/>
                        </a:rPr>
                        <a:t>Discrimination: </a:t>
                      </a:r>
                      <a:r>
                        <a:rPr kumimoji="0" lang="en-GB" sz="2400" b="0" i="0" u="none" strike="noStrike" cap="none" normalizeH="0" baseline="0" dirty="0" smtClean="0">
                          <a:ln>
                            <a:noFill/>
                          </a:ln>
                          <a:solidFill>
                            <a:schemeClr val="tx1"/>
                          </a:solidFill>
                          <a:effectLst/>
                          <a:latin typeface="+mn-lt"/>
                          <a:ea typeface="ＭＳ Ｐゴシック" charset="0"/>
                          <a:cs typeface="ＭＳ Ｐゴシック" charset="0"/>
                        </a:rPr>
                        <a:t>Treating someone unfairly or worse than others because he or she is different (for example, because a person has HIV). Discrimination is an action that is typically fuelled by stigma. </a:t>
                      </a:r>
                      <a:endParaRPr kumimoji="0" lang="en-ZA" sz="2400" b="0" i="0" u="none" strike="noStrike" cap="none" normalizeH="0" baseline="0" dirty="0">
                        <a:ln>
                          <a:noFill/>
                        </a:ln>
                        <a:solidFill>
                          <a:schemeClr val="tx1"/>
                        </a:solidFill>
                        <a:effectLst/>
                        <a:latin typeface="+mn-lt"/>
                        <a:ea typeface="ＭＳ Ｐゴシック" charset="0"/>
                        <a:cs typeface="ＭＳ Ｐゴシック" charset="0"/>
                      </a:endParaRPr>
                    </a:p>
                  </a:txBody>
                  <a:tcPr>
                    <a:lnL w="12700" cap="flat" cmpd="sng" algn="ctr">
                      <a:solidFill>
                        <a:srgbClr val="173157"/>
                      </a:solidFill>
                      <a:prstDash val="solid"/>
                      <a:round/>
                      <a:headEnd type="none" w="med" len="med"/>
                      <a:tailEnd type="none" w="med" len="med"/>
                    </a:lnL>
                    <a:lnR w="12700" cap="flat" cmpd="sng" algn="ctr">
                      <a:solidFill>
                        <a:srgbClr val="173157"/>
                      </a:solidFill>
                      <a:prstDash val="solid"/>
                      <a:round/>
                      <a:headEnd type="none" w="med" len="med"/>
                      <a:tailEnd type="none" w="med" len="med"/>
                    </a:lnR>
                    <a:lnT w="12700" cap="flat" cmpd="sng" algn="ctr">
                      <a:solidFill>
                        <a:srgbClr val="173157"/>
                      </a:solidFill>
                      <a:prstDash val="solid"/>
                      <a:round/>
                      <a:headEnd type="none" w="med" len="med"/>
                      <a:tailEnd type="none" w="med" len="med"/>
                    </a:lnT>
                    <a:lnB w="12700" cap="flat" cmpd="sng" algn="ctr">
                      <a:solidFill>
                        <a:srgbClr val="173157"/>
                      </a:solidFill>
                      <a:prstDash val="solid"/>
                      <a:round/>
                      <a:headEnd type="none" w="med" len="med"/>
                      <a:tailEnd type="none" w="med" len="med"/>
                    </a:lnB>
                    <a:solidFill>
                      <a:srgbClr val="F0ECD7"/>
                    </a:solidFill>
                  </a:tcPr>
                </a:tc>
              </a:tr>
            </a:tbl>
          </a:graphicData>
        </a:graphic>
      </p:graphicFrame>
      <p:sp>
        <p:nvSpPr>
          <p:cNvPr id="7" name="Slide Number Placeholder 3"/>
          <p:cNvSpPr txBox="1">
            <a:spLocks/>
          </p:cNvSpPr>
          <p:nvPr/>
        </p:nvSpPr>
        <p:spPr>
          <a:xfrm>
            <a:off x="8458200" y="6575425"/>
            <a:ext cx="554038"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Garamond"/>
              <a:ea typeface="+mn-ea"/>
              <a:cs typeface="Garamond"/>
            </a:endParaRPr>
          </a:p>
        </p:txBody>
      </p:sp>
      <p:sp>
        <p:nvSpPr>
          <p:cNvPr id="8" name="Content Placeholder 2"/>
          <p:cNvSpPr>
            <a:spLocks noGrp="1"/>
          </p:cNvSpPr>
          <p:nvPr>
            <p:ph idx="1"/>
          </p:nvPr>
        </p:nvSpPr>
        <p:spPr>
          <a:xfrm>
            <a:off x="533400" y="1723573"/>
            <a:ext cx="8229600" cy="1612900"/>
          </a:xfrm>
        </p:spPr>
        <p:txBody>
          <a:bodyPr/>
          <a:lstStyle/>
          <a:p>
            <a:pPr marL="0" indent="0">
              <a:buNone/>
            </a:pPr>
            <a:r>
              <a:rPr lang="en-US" b="1" dirty="0" smtClean="0">
                <a:solidFill>
                  <a:srgbClr val="0B5395"/>
                </a:solidFill>
              </a:rPr>
              <a:t>Definitions:</a:t>
            </a:r>
            <a:endParaRPr lang="en-US" b="1" dirty="0">
              <a:solidFill>
                <a:srgbClr val="0B5395"/>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0C959-BEFE-B543-B775-28394981D766}" type="slidenum">
              <a:rPr lang="en-US" smtClean="0"/>
              <a:pPr/>
              <a:t>16</a:t>
            </a:fld>
            <a:endParaRPr lang="en-US"/>
          </a:p>
        </p:txBody>
      </p:sp>
      <p:sp>
        <p:nvSpPr>
          <p:cNvPr id="6" name="Content Placeholder 2"/>
          <p:cNvSpPr>
            <a:spLocks noGrp="1"/>
          </p:cNvSpPr>
          <p:nvPr>
            <p:ph idx="1"/>
          </p:nvPr>
        </p:nvSpPr>
        <p:spPr>
          <a:xfrm>
            <a:off x="685800" y="1752600"/>
            <a:ext cx="8229600" cy="4297363"/>
          </a:xfrm>
        </p:spPr>
        <p:txBody>
          <a:bodyPr/>
          <a:lstStyle/>
          <a:p>
            <a:pPr>
              <a:spcBef>
                <a:spcPts val="1500"/>
              </a:spcBef>
            </a:pPr>
            <a:r>
              <a:rPr lang="en-GB" b="1" dirty="0" smtClean="0">
                <a:solidFill>
                  <a:srgbClr val="0B5395"/>
                </a:solidFill>
                <a:latin typeface="+mn-lt"/>
                <a:ea typeface="ＭＳ Ｐゴシック" charset="0"/>
                <a:cs typeface="ＭＳ Ｐゴシック" charset="0"/>
              </a:rPr>
              <a:t>Stigma toward </a:t>
            </a:r>
            <a:r>
              <a:rPr lang="en-GB" b="1" dirty="0">
                <a:solidFill>
                  <a:srgbClr val="0B5395"/>
                </a:solidFill>
                <a:latin typeface="+mn-lt"/>
                <a:ea typeface="ＭＳ Ｐゴシック" charset="0"/>
                <a:cs typeface="ＭＳ Ｐゴシック" charset="0"/>
              </a:rPr>
              <a:t>others:</a:t>
            </a:r>
            <a:r>
              <a:rPr lang="en-GB" dirty="0">
                <a:solidFill>
                  <a:srgbClr val="0B5395"/>
                </a:solidFill>
                <a:latin typeface="+mn-lt"/>
                <a:ea typeface="ＭＳ Ｐゴシック" charset="0"/>
                <a:cs typeface="ＭＳ Ｐゴシック" charset="0"/>
              </a:rPr>
              <a:t> </a:t>
            </a:r>
            <a:r>
              <a:rPr lang="en-GB" dirty="0">
                <a:latin typeface="+mn-lt"/>
                <a:ea typeface="ＭＳ Ｐゴシック" charset="0"/>
                <a:cs typeface="ＭＳ Ｐゴシック" charset="0"/>
              </a:rPr>
              <a:t>Having a negative attitude about others because they are different or assumed to be different</a:t>
            </a:r>
          </a:p>
          <a:p>
            <a:pPr>
              <a:spcBef>
                <a:spcPts val="1500"/>
              </a:spcBef>
            </a:pPr>
            <a:r>
              <a:rPr lang="en-GB" b="1" dirty="0">
                <a:solidFill>
                  <a:srgbClr val="0B5395"/>
                </a:solidFill>
                <a:latin typeface="+mn-lt"/>
                <a:ea typeface="ＭＳ Ｐゴシック" charset="0"/>
                <a:cs typeface="ＭＳ Ｐゴシック" charset="0"/>
              </a:rPr>
              <a:t>Self-stigma:</a:t>
            </a:r>
            <a:r>
              <a:rPr lang="en-GB" dirty="0">
                <a:solidFill>
                  <a:srgbClr val="0B5395"/>
                </a:solidFill>
                <a:latin typeface="+mn-lt"/>
                <a:ea typeface="ＭＳ Ｐゴシック" charset="0"/>
                <a:cs typeface="ＭＳ Ｐゴシック" charset="0"/>
              </a:rPr>
              <a:t> </a:t>
            </a:r>
            <a:r>
              <a:rPr lang="en-GB" dirty="0">
                <a:latin typeface="+mn-lt"/>
                <a:ea typeface="ＭＳ Ｐゴシック" charset="0"/>
                <a:cs typeface="ＭＳ Ｐゴシック" charset="0"/>
              </a:rPr>
              <a:t>Taking </a:t>
            </a:r>
            <a:r>
              <a:rPr lang="en-GB" dirty="0" smtClean="0">
                <a:latin typeface="+mn-lt"/>
                <a:ea typeface="ＭＳ Ｐゴシック" charset="0"/>
                <a:cs typeface="ＭＳ Ｐゴシック" charset="0"/>
              </a:rPr>
              <a:t>on </a:t>
            </a:r>
            <a:r>
              <a:rPr lang="en-GB" dirty="0">
                <a:latin typeface="+mn-lt"/>
                <a:ea typeface="ＭＳ Ｐゴシック" charset="0"/>
                <a:cs typeface="ＭＳ Ｐゴシック" charset="0"/>
              </a:rPr>
              <a:t>or feeling affected </a:t>
            </a:r>
            <a:r>
              <a:rPr lang="en-GB" dirty="0" smtClean="0">
                <a:latin typeface="+mn-lt"/>
                <a:ea typeface="ＭＳ Ｐゴシック" charset="0"/>
                <a:cs typeface="ＭＳ Ｐゴシック" charset="0"/>
              </a:rPr>
              <a:t>by </a:t>
            </a:r>
            <a:r>
              <a:rPr lang="en-GB" dirty="0">
                <a:latin typeface="+mn-lt"/>
                <a:ea typeface="ＭＳ Ｐゴシック" charset="0"/>
                <a:cs typeface="ＭＳ Ｐゴシック" charset="0"/>
              </a:rPr>
              <a:t>the cruel and hurtful views of </a:t>
            </a:r>
            <a:r>
              <a:rPr lang="en-GB" dirty="0" smtClean="0">
                <a:latin typeface="+mn-lt"/>
                <a:ea typeface="ＭＳ Ｐゴシック" charset="0"/>
                <a:cs typeface="ＭＳ Ｐゴシック" charset="0"/>
              </a:rPr>
              <a:t>others, which </a:t>
            </a:r>
            <a:r>
              <a:rPr lang="en-GB" dirty="0">
                <a:latin typeface="+mn-lt"/>
                <a:ea typeface="ＭＳ Ｐゴシック" charset="0"/>
                <a:cs typeface="ＭＳ Ｐゴシック" charset="0"/>
              </a:rPr>
              <a:t>can </a:t>
            </a:r>
            <a:r>
              <a:rPr lang="en-GB" dirty="0" smtClean="0">
                <a:latin typeface="+mn-lt"/>
                <a:ea typeface="ＭＳ Ｐゴシック" charset="0"/>
                <a:cs typeface="ＭＳ Ｐゴシック" charset="0"/>
              </a:rPr>
              <a:t>lead </a:t>
            </a:r>
            <a:r>
              <a:rPr lang="en-GB" dirty="0">
                <a:latin typeface="+mn-lt"/>
                <a:ea typeface="ＭＳ Ｐゴシック" charset="0"/>
                <a:cs typeface="ＭＳ Ｐゴシック" charset="0"/>
              </a:rPr>
              <a:t>to isolating oneself from family and community </a:t>
            </a:r>
          </a:p>
          <a:p>
            <a:pPr>
              <a:spcBef>
                <a:spcPts val="1500"/>
              </a:spcBef>
            </a:pPr>
            <a:r>
              <a:rPr lang="en-GB" b="1" dirty="0">
                <a:solidFill>
                  <a:srgbClr val="0B5395"/>
                </a:solidFill>
                <a:latin typeface="+mn-lt"/>
                <a:ea typeface="ＭＳ Ｐゴシック" charset="0"/>
                <a:cs typeface="ＭＳ Ｐゴシック" charset="0"/>
              </a:rPr>
              <a:t>Secondary stigma:</a:t>
            </a:r>
            <a:r>
              <a:rPr lang="en-GB" dirty="0">
                <a:solidFill>
                  <a:srgbClr val="0B5395"/>
                </a:solidFill>
                <a:latin typeface="+mn-lt"/>
                <a:ea typeface="ＭＳ Ｐゴシック" charset="0"/>
                <a:cs typeface="ＭＳ Ｐゴシック" charset="0"/>
              </a:rPr>
              <a:t> </a:t>
            </a:r>
            <a:r>
              <a:rPr lang="en-GB" dirty="0" smtClean="0">
                <a:latin typeface="+mn-lt"/>
                <a:ea typeface="ＭＳ Ｐゴシック" charset="0"/>
                <a:cs typeface="ＭＳ Ｐゴシック" charset="0"/>
              </a:rPr>
              <a:t>When people are stigmatized because of </a:t>
            </a:r>
            <a:r>
              <a:rPr lang="en-GB" dirty="0">
                <a:latin typeface="+mn-lt"/>
                <a:ea typeface="ＭＳ Ｐゴシック" charset="0"/>
                <a:cs typeface="ＭＳ Ｐゴシック" charset="0"/>
              </a:rPr>
              <a:t>their association with PLHIV </a:t>
            </a:r>
          </a:p>
          <a:p>
            <a:endParaRPr lang="en-US" dirty="0">
              <a:latin typeface="+mn-lt"/>
            </a:endParaRPr>
          </a:p>
        </p:txBody>
      </p:sp>
      <p:sp>
        <p:nvSpPr>
          <p:cNvPr id="7" name="Slide Number Placeholder 3"/>
          <p:cNvSpPr txBox="1">
            <a:spLocks/>
          </p:cNvSpPr>
          <p:nvPr/>
        </p:nvSpPr>
        <p:spPr>
          <a:xfrm>
            <a:off x="8458200" y="6575425"/>
            <a:ext cx="554038"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Garamond"/>
              <a:ea typeface="+mn-ea"/>
              <a:cs typeface="Garamond"/>
            </a:endParaRPr>
          </a:p>
        </p:txBody>
      </p:sp>
      <p:sp>
        <p:nvSpPr>
          <p:cNvPr id="8" name="Title 1"/>
          <p:cNvSpPr txBox="1">
            <a:spLocks/>
          </p:cNvSpPr>
          <p:nvPr/>
        </p:nvSpPr>
        <p:spPr bwMode="white">
          <a:xfrm>
            <a:off x="279400" y="471714"/>
            <a:ext cx="87328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Calibri headings"/>
                <a:ea typeface="+mj-ea"/>
                <a:cs typeface="Calibri headings"/>
              </a:rPr>
              <a:t>There Are</a:t>
            </a:r>
            <a:r>
              <a:rPr kumimoji="0" lang="en-US" sz="3600" b="1" i="0" u="none" strike="noStrike" kern="0" cap="none" spc="0" normalizeH="0" noProof="0" dirty="0" smtClean="0">
                <a:ln>
                  <a:noFill/>
                </a:ln>
                <a:solidFill>
                  <a:schemeClr val="bg1"/>
                </a:solidFill>
                <a:effectLst/>
                <a:uLnTx/>
                <a:uFillTx/>
                <a:latin typeface="Calibri headings"/>
                <a:ea typeface="+mj-ea"/>
                <a:cs typeface="Calibri headings"/>
              </a:rPr>
              <a:t> Different Kinds of Stigma:</a:t>
            </a:r>
            <a:endParaRPr kumimoji="0" lang="en-US" sz="3600" b="1" i="0" u="none" strike="noStrike" kern="0" cap="none" spc="0" normalizeH="0" baseline="0" noProof="0" dirty="0">
              <a:ln>
                <a:noFill/>
              </a:ln>
              <a:solidFill>
                <a:schemeClr val="bg1"/>
              </a:solidFill>
              <a:effectLst/>
              <a:uLnTx/>
              <a:uFillTx/>
              <a:latin typeface="Calibri headings"/>
              <a:ea typeface="+mj-ea"/>
              <a:cs typeface="Calibri headings"/>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0C959-BEFE-B543-B775-28394981D766}" type="slidenum">
              <a:rPr lang="en-US" smtClean="0"/>
              <a:pPr/>
              <a:t>17</a:t>
            </a:fld>
            <a:endParaRPr lang="en-US"/>
          </a:p>
        </p:txBody>
      </p:sp>
      <p:sp>
        <p:nvSpPr>
          <p:cNvPr id="6" name="Content Placeholder 2"/>
          <p:cNvSpPr>
            <a:spLocks noGrp="1"/>
          </p:cNvSpPr>
          <p:nvPr>
            <p:ph idx="1"/>
          </p:nvPr>
        </p:nvSpPr>
        <p:spPr>
          <a:xfrm>
            <a:off x="685800" y="1694544"/>
            <a:ext cx="8229600" cy="4465918"/>
          </a:xfrm>
        </p:spPr>
        <p:txBody>
          <a:bodyPr numCol="2" spcCol="365760"/>
          <a:lstStyle/>
          <a:p>
            <a:pPr eaLnBrk="0" hangingPunct="0">
              <a:spcBef>
                <a:spcPts val="1000"/>
              </a:spcBef>
            </a:pPr>
            <a:r>
              <a:rPr lang="en-GB" sz="2300" dirty="0" smtClean="0">
                <a:latin typeface="+mn-lt"/>
                <a:ea typeface="ＭＳ Ｐゴシック" charset="0"/>
                <a:cs typeface="ＭＳ Ｐゴシック" charset="0"/>
              </a:rPr>
              <a:t>Facing violence </a:t>
            </a:r>
            <a:r>
              <a:rPr lang="en-GB" sz="2300" dirty="0">
                <a:latin typeface="+mn-lt"/>
                <a:ea typeface="ＭＳ Ｐゴシック" charset="0"/>
                <a:cs typeface="ＭＳ Ｐゴシック" charset="0"/>
              </a:rPr>
              <a:t>at home </a:t>
            </a:r>
            <a:r>
              <a:rPr lang="en-GB" sz="2300" dirty="0">
                <a:ea typeface="ＭＳ Ｐゴシック" charset="0"/>
                <a:cs typeface="ＭＳ Ｐゴシック" charset="0"/>
              </a:rPr>
              <a:t>or in the community</a:t>
            </a:r>
          </a:p>
          <a:p>
            <a:pPr eaLnBrk="0" hangingPunct="0">
              <a:spcBef>
                <a:spcPts val="1000"/>
              </a:spcBef>
            </a:pPr>
            <a:r>
              <a:rPr lang="en-GB" sz="2300" dirty="0" smtClean="0">
                <a:ea typeface="ＭＳ Ｐゴシック" charset="0"/>
                <a:cs typeface="ＭＳ Ｐゴシック" charset="0"/>
              </a:rPr>
              <a:t>Not </a:t>
            </a:r>
            <a:r>
              <a:rPr lang="en-GB" sz="2300" dirty="0">
                <a:ea typeface="ＭＳ Ｐゴシック" charset="0"/>
                <a:cs typeface="ＭＳ Ｐゴシック" charset="0"/>
              </a:rPr>
              <a:t>being able to attend school</a:t>
            </a:r>
          </a:p>
          <a:p>
            <a:pPr eaLnBrk="0" hangingPunct="0">
              <a:spcBef>
                <a:spcPts val="1000"/>
              </a:spcBef>
            </a:pPr>
            <a:r>
              <a:rPr lang="en-GB" sz="2300" dirty="0" smtClean="0">
                <a:latin typeface="+mn-lt"/>
                <a:ea typeface="ＭＳ Ｐゴシック" charset="0"/>
                <a:cs typeface="ＭＳ Ｐゴシック" charset="0"/>
              </a:rPr>
              <a:t>Being </a:t>
            </a:r>
            <a:r>
              <a:rPr lang="en-GB" sz="2300" dirty="0">
                <a:latin typeface="+mn-lt"/>
                <a:ea typeface="ＭＳ Ｐゴシック" charset="0"/>
                <a:cs typeface="ＭＳ Ｐゴシック" charset="0"/>
              </a:rPr>
              <a:t>kicked out of school</a:t>
            </a:r>
          </a:p>
          <a:p>
            <a:pPr eaLnBrk="0" hangingPunct="0">
              <a:spcBef>
                <a:spcPts val="1000"/>
              </a:spcBef>
            </a:pPr>
            <a:r>
              <a:rPr lang="en-GB" sz="2300" dirty="0" smtClean="0">
                <a:latin typeface="+mn-lt"/>
                <a:ea typeface="ＭＳ Ｐゴシック" charset="0"/>
                <a:cs typeface="ＭＳ Ｐゴシック" charset="0"/>
              </a:rPr>
              <a:t>Not </a:t>
            </a:r>
            <a:r>
              <a:rPr lang="en-GB" sz="2300" dirty="0">
                <a:latin typeface="+mn-lt"/>
                <a:ea typeface="ＭＳ Ｐゴシック" charset="0"/>
                <a:cs typeface="ＭＳ Ｐゴシック" charset="0"/>
              </a:rPr>
              <a:t>being able to get a job</a:t>
            </a:r>
          </a:p>
          <a:p>
            <a:pPr eaLnBrk="0" hangingPunct="0">
              <a:spcBef>
                <a:spcPts val="1000"/>
              </a:spcBef>
            </a:pPr>
            <a:r>
              <a:rPr lang="en-GB" sz="2300" dirty="0">
                <a:latin typeface="+mn-lt"/>
                <a:ea typeface="ＭＳ Ｐゴシック" charset="0"/>
                <a:cs typeface="ＭＳ Ｐゴシック" charset="0"/>
              </a:rPr>
              <a:t>Being isolated or shunned from the family or community</a:t>
            </a:r>
          </a:p>
          <a:p>
            <a:pPr eaLnBrk="0" hangingPunct="0">
              <a:spcBef>
                <a:spcPts val="1000"/>
              </a:spcBef>
            </a:pPr>
            <a:r>
              <a:rPr lang="en-GB" sz="2300" dirty="0">
                <a:latin typeface="+mn-lt"/>
                <a:ea typeface="ＭＳ Ｐゴシック" charset="0"/>
                <a:cs typeface="ＭＳ Ｐゴシック" charset="0"/>
              </a:rPr>
              <a:t>Not having access to quality </a:t>
            </a:r>
            <a:r>
              <a:rPr lang="en-GB" sz="2300" dirty="0" smtClean="0">
                <a:latin typeface="+mn-lt"/>
                <a:ea typeface="ＭＳ Ｐゴシック" charset="0"/>
                <a:cs typeface="ＭＳ Ｐゴシック" charset="0"/>
              </a:rPr>
              <a:t>health </a:t>
            </a:r>
            <a:r>
              <a:rPr lang="en-GB" sz="2300" dirty="0">
                <a:latin typeface="+mn-lt"/>
                <a:ea typeface="ＭＳ Ｐゴシック" charset="0"/>
                <a:cs typeface="ＭＳ Ｐゴシック" charset="0"/>
              </a:rPr>
              <a:t>or other </a:t>
            </a:r>
            <a:r>
              <a:rPr lang="en-GB" sz="2300" dirty="0" smtClean="0">
                <a:latin typeface="+mn-lt"/>
                <a:ea typeface="ＭＳ Ｐゴシック" charset="0"/>
                <a:cs typeface="ＭＳ Ｐゴシック" charset="0"/>
              </a:rPr>
              <a:t>services</a:t>
            </a:r>
          </a:p>
          <a:p>
            <a:pPr eaLnBrk="0" hangingPunct="0">
              <a:spcBef>
                <a:spcPts val="1000"/>
              </a:spcBef>
            </a:pPr>
            <a:endParaRPr lang="en-GB" sz="2300" dirty="0" smtClean="0">
              <a:latin typeface="+mn-lt"/>
              <a:ea typeface="ＭＳ Ｐゴシック" charset="0"/>
              <a:cs typeface="ＭＳ Ｐゴシック" charset="0"/>
            </a:endParaRPr>
          </a:p>
          <a:p>
            <a:pPr eaLnBrk="0" hangingPunct="0">
              <a:spcBef>
                <a:spcPts val="1000"/>
              </a:spcBef>
            </a:pPr>
            <a:endParaRPr lang="en-GB" sz="2300" dirty="0" smtClean="0">
              <a:latin typeface="+mn-lt"/>
              <a:ea typeface="ＭＳ Ｐゴシック" charset="0"/>
              <a:cs typeface="ＭＳ Ｐゴシック" charset="0"/>
            </a:endParaRPr>
          </a:p>
          <a:p>
            <a:pPr eaLnBrk="0" hangingPunct="0">
              <a:spcBef>
                <a:spcPts val="1000"/>
              </a:spcBef>
            </a:pPr>
            <a:r>
              <a:rPr lang="en-GB" sz="2300" dirty="0" smtClean="0">
                <a:latin typeface="+mn-lt"/>
                <a:ea typeface="ＭＳ Ｐゴシック" charset="0"/>
                <a:cs typeface="ＭＳ Ｐゴシック" charset="0"/>
              </a:rPr>
              <a:t>Being </a:t>
            </a:r>
            <a:r>
              <a:rPr lang="en-GB" sz="2300" dirty="0">
                <a:latin typeface="+mn-lt"/>
                <a:ea typeface="ＭＳ Ｐゴシック" charset="0"/>
                <a:cs typeface="ＭＳ Ｐゴシック" charset="0"/>
              </a:rPr>
              <a:t>rejected from a church, </a:t>
            </a:r>
            <a:r>
              <a:rPr lang="en-GB" sz="2300" dirty="0" smtClean="0">
                <a:latin typeface="+mn-lt"/>
                <a:ea typeface="ＭＳ Ｐゴシック" charset="0"/>
                <a:cs typeface="ＭＳ Ｐゴシック" charset="0"/>
              </a:rPr>
              <a:t>mosque, </a:t>
            </a:r>
            <a:r>
              <a:rPr lang="en-GB" sz="2300" dirty="0">
                <a:latin typeface="+mn-lt"/>
                <a:ea typeface="ＭＳ Ｐゴシック" charset="0"/>
                <a:cs typeface="ＭＳ Ｐゴシック" charset="0"/>
              </a:rPr>
              <a:t>or temple</a:t>
            </a:r>
          </a:p>
          <a:p>
            <a:pPr eaLnBrk="0" hangingPunct="0">
              <a:spcBef>
                <a:spcPts val="1000"/>
              </a:spcBef>
            </a:pPr>
            <a:r>
              <a:rPr lang="en-GB" sz="2300" dirty="0">
                <a:latin typeface="+mn-lt"/>
                <a:ea typeface="ＭＳ Ｐゴシック" charset="0"/>
                <a:cs typeface="ＭＳ Ｐゴシック" charset="0"/>
              </a:rPr>
              <a:t>Police harassment</a:t>
            </a:r>
            <a:endParaRPr lang="en-ZA" sz="2300" dirty="0">
              <a:latin typeface="+mn-lt"/>
              <a:ea typeface="ＭＳ Ｐゴシック" charset="0"/>
              <a:cs typeface="ＭＳ Ｐゴシック" charset="0"/>
            </a:endParaRPr>
          </a:p>
          <a:p>
            <a:pPr eaLnBrk="0" hangingPunct="0">
              <a:spcBef>
                <a:spcPts val="1000"/>
              </a:spcBef>
            </a:pPr>
            <a:r>
              <a:rPr lang="en-GB" sz="2300" dirty="0">
                <a:latin typeface="+mn-lt"/>
                <a:ea typeface="ＭＳ Ｐゴシック" charset="0"/>
                <a:cs typeface="ＭＳ Ｐゴシック" charset="0"/>
              </a:rPr>
              <a:t>Verbal discrimination: gossiping, taunting, </a:t>
            </a:r>
            <a:r>
              <a:rPr lang="en-GB" sz="2300" dirty="0" smtClean="0">
                <a:latin typeface="+mn-lt"/>
                <a:ea typeface="ＭＳ Ｐゴシック" charset="0"/>
                <a:cs typeface="ＭＳ Ｐゴシック" charset="0"/>
              </a:rPr>
              <a:t>or scolding</a:t>
            </a:r>
            <a:endParaRPr lang="en-GB" sz="2300" dirty="0">
              <a:latin typeface="+mn-lt"/>
              <a:ea typeface="ＭＳ Ｐゴシック" charset="0"/>
              <a:cs typeface="ＭＳ Ｐゴシック" charset="0"/>
            </a:endParaRPr>
          </a:p>
          <a:p>
            <a:pPr eaLnBrk="0" hangingPunct="0">
              <a:spcBef>
                <a:spcPts val="1000"/>
              </a:spcBef>
            </a:pPr>
            <a:r>
              <a:rPr lang="en-GB" sz="2300" dirty="0">
                <a:latin typeface="+mn-lt"/>
                <a:ea typeface="ＭＳ Ｐゴシック" charset="0"/>
                <a:cs typeface="ＭＳ Ｐゴシック" charset="0"/>
              </a:rPr>
              <a:t>Physical discrimination: insisting </a:t>
            </a:r>
            <a:r>
              <a:rPr lang="en-GB" sz="2300" dirty="0" smtClean="0">
                <a:latin typeface="+mn-lt"/>
                <a:ea typeface="ＭＳ Ｐゴシック" charset="0"/>
                <a:cs typeface="ＭＳ Ｐゴシック" charset="0"/>
              </a:rPr>
              <a:t>a </a:t>
            </a:r>
            <a:r>
              <a:rPr lang="en-GB" sz="2300" dirty="0">
                <a:latin typeface="+mn-lt"/>
                <a:ea typeface="ＭＳ Ｐゴシック" charset="0"/>
                <a:cs typeface="ＭＳ Ｐゴシック" charset="0"/>
              </a:rPr>
              <a:t>person </a:t>
            </a:r>
            <a:r>
              <a:rPr lang="en-GB" sz="2300" dirty="0" smtClean="0">
                <a:latin typeface="+mn-lt"/>
                <a:ea typeface="ＭＳ Ｐゴシック" charset="0"/>
                <a:cs typeface="ＭＳ Ｐゴシック" charset="0"/>
              </a:rPr>
              <a:t>use </a:t>
            </a:r>
            <a:r>
              <a:rPr lang="en-GB" sz="2300" dirty="0">
                <a:latin typeface="+mn-lt"/>
                <a:ea typeface="ＭＳ Ｐゴシック" charset="0"/>
                <a:cs typeface="ＭＳ Ｐゴシック" charset="0"/>
              </a:rPr>
              <a:t>separate eating utensils or </a:t>
            </a:r>
            <a:r>
              <a:rPr lang="en-GB" sz="2300" dirty="0" smtClean="0">
                <a:latin typeface="+mn-lt"/>
                <a:ea typeface="ＭＳ Ｐゴシック" charset="0"/>
                <a:cs typeface="ＭＳ Ｐゴシック" charset="0"/>
              </a:rPr>
              <a:t>stay in a </a:t>
            </a:r>
            <a:r>
              <a:rPr lang="en-GB" sz="2300" dirty="0">
                <a:latin typeface="+mn-lt"/>
                <a:ea typeface="ＭＳ Ｐゴシック" charset="0"/>
                <a:cs typeface="ＭＳ Ｐゴシック" charset="0"/>
              </a:rPr>
              <a:t>separate living space</a:t>
            </a:r>
            <a:endParaRPr lang="en-ZA" sz="2300" dirty="0">
              <a:latin typeface="+mn-lt"/>
              <a:ea typeface="ＭＳ Ｐゴシック" charset="0"/>
              <a:cs typeface="ＭＳ Ｐゴシック" charset="0"/>
            </a:endParaRPr>
          </a:p>
          <a:p>
            <a:pPr marL="0" lvl="0" indent="0" eaLnBrk="0" hangingPunct="0">
              <a:spcBef>
                <a:spcPts val="1000"/>
              </a:spcBef>
            </a:pPr>
            <a:endParaRPr lang="en-GB" dirty="0" smtClean="0">
              <a:latin typeface="+mn-lt"/>
              <a:ea typeface="ＭＳ Ｐゴシック" charset="0"/>
              <a:cs typeface="ＭＳ Ｐゴシック" charset="0"/>
            </a:endParaRPr>
          </a:p>
          <a:p>
            <a:endParaRPr lang="en-US" dirty="0">
              <a:latin typeface="+mn-lt"/>
            </a:endParaRPr>
          </a:p>
        </p:txBody>
      </p:sp>
      <p:sp>
        <p:nvSpPr>
          <p:cNvPr id="7" name="Slide Number Placeholder 3"/>
          <p:cNvSpPr txBox="1">
            <a:spLocks/>
          </p:cNvSpPr>
          <p:nvPr/>
        </p:nvSpPr>
        <p:spPr>
          <a:xfrm>
            <a:off x="8458200" y="6575425"/>
            <a:ext cx="554038"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Garamond"/>
              <a:ea typeface="+mn-ea"/>
              <a:cs typeface="Garamond"/>
            </a:endParaRPr>
          </a:p>
        </p:txBody>
      </p:sp>
      <p:sp>
        <p:nvSpPr>
          <p:cNvPr id="8" name="Title 1"/>
          <p:cNvSpPr txBox="1">
            <a:spLocks/>
          </p:cNvSpPr>
          <p:nvPr/>
        </p:nvSpPr>
        <p:spPr bwMode="white">
          <a:xfrm>
            <a:off x="464456" y="145144"/>
            <a:ext cx="8547781" cy="156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Calibri headings"/>
                <a:ea typeface="+mj-ea"/>
                <a:cs typeface="Calibri headings"/>
              </a:rPr>
              <a:t>There Are Different Forms</a:t>
            </a:r>
            <a:r>
              <a:rPr kumimoji="0" lang="en-US" sz="3600" b="1" i="0" u="none" strike="noStrike" kern="0" cap="none" spc="0" normalizeH="0" noProof="0" dirty="0" smtClean="0">
                <a:ln>
                  <a:noFill/>
                </a:ln>
                <a:solidFill>
                  <a:schemeClr val="bg1"/>
                </a:solidFill>
                <a:effectLst/>
                <a:uLnTx/>
                <a:uFillTx/>
                <a:latin typeface="Calibri headings"/>
                <a:ea typeface="+mj-ea"/>
                <a:cs typeface="Calibri headings"/>
              </a:rPr>
              <a:t> of Discrimination:</a:t>
            </a:r>
            <a:endParaRPr kumimoji="0" lang="en-US" sz="3600" b="1" i="0" u="none" strike="noStrike" kern="0" cap="none" spc="0" normalizeH="0" baseline="0" noProof="0" dirty="0">
              <a:ln>
                <a:noFill/>
              </a:ln>
              <a:solidFill>
                <a:schemeClr val="bg1"/>
              </a:solidFill>
              <a:effectLst/>
              <a:uLnTx/>
              <a:uFillTx/>
              <a:latin typeface="Calibri headings"/>
              <a:ea typeface="+mj-ea"/>
              <a:cs typeface="Calibri headings"/>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0C959-BEFE-B543-B775-28394981D766}" type="slidenum">
              <a:rPr lang="en-US" smtClean="0"/>
              <a:pPr/>
              <a:t>18</a:t>
            </a:fld>
            <a:endParaRPr lang="en-US"/>
          </a:p>
        </p:txBody>
      </p:sp>
      <p:sp>
        <p:nvSpPr>
          <p:cNvPr id="5" name="Slide Number Placeholder 1"/>
          <p:cNvSpPr txBox="1">
            <a:spLocks/>
          </p:cNvSpPr>
          <p:nvPr/>
        </p:nvSpPr>
        <p:spPr>
          <a:xfrm>
            <a:off x="8305800" y="6423025"/>
            <a:ext cx="554038"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30C959-BEFE-B543-B775-28394981D766}" type="slidenum">
              <a:rPr kumimoji="0" lang="en-US" sz="1100" b="0" i="0" u="none" strike="noStrike" kern="1200" cap="none" spc="0" normalizeH="0" baseline="0" noProof="0" smtClean="0">
                <a:ln>
                  <a:noFill/>
                </a:ln>
                <a:solidFill>
                  <a:schemeClr val="tx1"/>
                </a:solidFill>
                <a:effectLst/>
                <a:uLnTx/>
                <a:uFillTx/>
                <a:latin typeface="Garamond"/>
                <a:ea typeface="+mn-ea"/>
                <a:cs typeface="Garamond"/>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a:ln>
                <a:noFill/>
              </a:ln>
              <a:solidFill>
                <a:schemeClr val="tx1"/>
              </a:solidFill>
              <a:effectLst/>
              <a:uLnTx/>
              <a:uFillTx/>
              <a:latin typeface="Garamond"/>
              <a:ea typeface="+mn-ea"/>
              <a:cs typeface="Garamond"/>
            </a:endParaRPr>
          </a:p>
        </p:txBody>
      </p:sp>
      <p:sp>
        <p:nvSpPr>
          <p:cNvPr id="6" name="Text Box 4"/>
          <p:cNvSpPr txBox="1">
            <a:spLocks noChangeArrowheads="1"/>
          </p:cNvSpPr>
          <p:nvPr/>
        </p:nvSpPr>
        <p:spPr bwMode="auto">
          <a:xfrm>
            <a:off x="838200" y="2467429"/>
            <a:ext cx="7467600" cy="2308324"/>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2400" b="1" dirty="0" smtClean="0"/>
              <a:t>Stigma and discrimination have short- and long-term effects on clients’ and caregivers’ psychosocial well being. </a:t>
            </a:r>
            <a:r>
              <a:rPr lang="en-GB" sz="2400" dirty="0" smtClean="0"/>
              <a:t>Stigma and discrimination deter </a:t>
            </a:r>
            <a:r>
              <a:rPr lang="en-GB" sz="2400" dirty="0"/>
              <a:t>access to HIV prevention, care, and treatment services for many </a:t>
            </a:r>
            <a:r>
              <a:rPr lang="en-GB" sz="2400" dirty="0" smtClean="0"/>
              <a:t>people</a:t>
            </a:r>
            <a:r>
              <a:rPr lang="en-GB" sz="2400" dirty="0"/>
              <a:t> </a:t>
            </a:r>
            <a:r>
              <a:rPr lang="en-GB" sz="2400" dirty="0" smtClean="0"/>
              <a:t>and can </a:t>
            </a:r>
            <a:r>
              <a:rPr lang="en-GB" sz="2400" dirty="0"/>
              <a:t>prevent ALHIV and their families from </a:t>
            </a:r>
            <a:r>
              <a:rPr lang="en-GB" sz="2400" dirty="0" smtClean="0"/>
              <a:t>living </a:t>
            </a:r>
            <a:r>
              <a:rPr lang="en-GB" sz="2400" dirty="0"/>
              <a:t>healthy and productive </a:t>
            </a:r>
            <a:r>
              <a:rPr lang="en-GB" sz="2400" dirty="0" smtClean="0"/>
              <a:t>lives.</a:t>
            </a:r>
            <a:r>
              <a:rPr lang="en-US" sz="2400" dirty="0" smtClean="0"/>
              <a:t> </a:t>
            </a:r>
            <a:endParaRPr lang="en-ZA" sz="2400" dirty="0"/>
          </a:p>
        </p:txBody>
      </p:sp>
      <p:sp>
        <p:nvSpPr>
          <p:cNvPr id="8" name="Title 1"/>
          <p:cNvSpPr>
            <a:spLocks noGrp="1"/>
          </p:cNvSpPr>
          <p:nvPr>
            <p:ph type="title"/>
          </p:nvPr>
        </p:nvSpPr>
        <p:spPr bwMode="white">
          <a:xfrm>
            <a:off x="449943" y="578532"/>
            <a:ext cx="8465457" cy="1116012"/>
          </a:xfrm>
        </p:spPr>
        <p:txBody>
          <a:bodyPr/>
          <a:lstStyle/>
          <a:p>
            <a:r>
              <a:rPr lang="en-US" dirty="0" smtClean="0"/>
              <a:t>Remember: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0C959-BEFE-B543-B775-28394981D766}" type="slidenum">
              <a:rPr lang="en-US" smtClean="0"/>
              <a:pPr/>
              <a:t>19</a:t>
            </a:fld>
            <a:endParaRPr lang="en-US"/>
          </a:p>
        </p:txBody>
      </p:sp>
      <p:sp>
        <p:nvSpPr>
          <p:cNvPr id="5" name="Title 1"/>
          <p:cNvSpPr>
            <a:spLocks noGrp="1"/>
          </p:cNvSpPr>
          <p:nvPr>
            <p:ph type="title"/>
          </p:nvPr>
        </p:nvSpPr>
        <p:spPr bwMode="white">
          <a:xfrm>
            <a:off x="406401" y="578532"/>
            <a:ext cx="8509000" cy="1116012"/>
          </a:xfrm>
        </p:spPr>
        <p:txBody>
          <a:bodyPr/>
          <a:lstStyle/>
          <a:p>
            <a:r>
              <a:rPr lang="en-US" dirty="0" smtClean="0"/>
              <a:t>Brainstorming and Discussion</a:t>
            </a:r>
            <a:endParaRPr lang="en-US" dirty="0"/>
          </a:p>
        </p:txBody>
      </p:sp>
      <p:sp>
        <p:nvSpPr>
          <p:cNvPr id="6" name="Content Placeholder 2"/>
          <p:cNvSpPr>
            <a:spLocks noGrp="1"/>
          </p:cNvSpPr>
          <p:nvPr>
            <p:ph idx="1"/>
          </p:nvPr>
        </p:nvSpPr>
        <p:spPr>
          <a:xfrm>
            <a:off x="685800" y="1752600"/>
            <a:ext cx="8229600" cy="4297363"/>
          </a:xfrm>
        </p:spPr>
        <p:txBody>
          <a:bodyPr/>
          <a:lstStyle/>
          <a:p>
            <a:pPr>
              <a:buNone/>
            </a:pPr>
            <a:r>
              <a:rPr lang="en-GB" dirty="0" smtClean="0">
                <a:latin typeface="+mn-lt"/>
                <a:ea typeface="ＭＳ Ｐゴシック" charset="0"/>
                <a:cs typeface="ＭＳ Ｐゴシック" charset="0"/>
              </a:rPr>
              <a:t>Brainstorm:</a:t>
            </a:r>
          </a:p>
          <a:p>
            <a:r>
              <a:rPr lang="en-GB" i="1" dirty="0" smtClean="0">
                <a:solidFill>
                  <a:srgbClr val="0B5395"/>
                </a:solidFill>
                <a:latin typeface="+mn-lt"/>
                <a:ea typeface="ＭＳ Ｐゴシック" charset="0"/>
                <a:cs typeface="ＭＳ Ｐゴシック" charset="0"/>
              </a:rPr>
              <a:t>What examples of stigma and discrimination have you observed against ALHIV of PLHIV in the clinic or community?</a:t>
            </a:r>
          </a:p>
          <a:p>
            <a:pPr>
              <a:buNone/>
            </a:pPr>
            <a:r>
              <a:rPr lang="en-GB" dirty="0" smtClean="0">
                <a:latin typeface="+mn-lt"/>
                <a:ea typeface="ＭＳ Ｐゴシック" charset="0"/>
                <a:cs typeface="ＭＳ Ｐゴシック" charset="0"/>
              </a:rPr>
              <a:t>Then discuss...</a:t>
            </a:r>
          </a:p>
          <a:p>
            <a:r>
              <a:rPr lang="en-GB" i="1" dirty="0" smtClean="0">
                <a:solidFill>
                  <a:srgbClr val="0B5395"/>
                </a:solidFill>
                <a:latin typeface="+mn-lt"/>
                <a:ea typeface="ＭＳ Ｐゴシック" charset="0"/>
                <a:cs typeface="ＭＳ Ｐゴシック" charset="0"/>
              </a:rPr>
              <a:t>What </a:t>
            </a:r>
            <a:r>
              <a:rPr lang="en-GB" i="1" dirty="0">
                <a:solidFill>
                  <a:srgbClr val="0B5395"/>
                </a:solidFill>
                <a:latin typeface="+mn-lt"/>
                <a:ea typeface="ＭＳ Ｐゴシック" charset="0"/>
                <a:cs typeface="ＭＳ Ｐゴシック" charset="0"/>
              </a:rPr>
              <a:t>can you suggest to adolescents to help them deal with stigma and discrimination?</a:t>
            </a:r>
          </a:p>
          <a:p>
            <a:r>
              <a:rPr lang="en-GB" i="1" dirty="0">
                <a:solidFill>
                  <a:srgbClr val="0B5395"/>
                </a:solidFill>
                <a:latin typeface="+mn-lt"/>
                <a:ea typeface="ＭＳ Ｐゴシック" charset="0"/>
                <a:cs typeface="ＭＳ Ｐゴシック" charset="0"/>
              </a:rPr>
              <a:t>What can you do in the clinic to reduce stigma and discrimination against </a:t>
            </a:r>
            <a:r>
              <a:rPr lang="en-GB" i="1" dirty="0" smtClean="0">
                <a:solidFill>
                  <a:srgbClr val="0B5395"/>
                </a:solidFill>
                <a:latin typeface="+mn-lt"/>
                <a:ea typeface="ＭＳ Ｐゴシック" charset="0"/>
                <a:cs typeface="ＭＳ Ｐゴシック" charset="0"/>
              </a:rPr>
              <a:t>ALHIV?</a:t>
            </a:r>
            <a:endParaRPr lang="en-ZA" i="1" dirty="0">
              <a:solidFill>
                <a:srgbClr val="0B5395"/>
              </a:solidFill>
              <a:latin typeface="+mn-lt"/>
              <a:ea typeface="ＭＳ Ｐゴシック" charset="0"/>
              <a:cs typeface="ＭＳ Ｐゴシック" charset="0"/>
            </a:endParaRPr>
          </a:p>
          <a:p>
            <a:endParaRPr lang="en-US" dirty="0">
              <a:latin typeface="+mn-lt"/>
            </a:endParaRPr>
          </a:p>
        </p:txBody>
      </p:sp>
      <p:sp>
        <p:nvSpPr>
          <p:cNvPr id="7" name="Slide Number Placeholder 3"/>
          <p:cNvSpPr txBox="1">
            <a:spLocks/>
          </p:cNvSpPr>
          <p:nvPr/>
        </p:nvSpPr>
        <p:spPr>
          <a:xfrm>
            <a:off x="8458200" y="6575425"/>
            <a:ext cx="554038"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Garamond"/>
              <a:ea typeface="+mn-ea"/>
              <a:cs typeface="Garamond"/>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Module 5 Learning Objectives</a:t>
            </a:r>
            <a:endParaRPr lang="en-US" dirty="0"/>
          </a:p>
        </p:txBody>
      </p:sp>
      <p:sp>
        <p:nvSpPr>
          <p:cNvPr id="3" name="Content Placeholder 2"/>
          <p:cNvSpPr>
            <a:spLocks noGrp="1"/>
          </p:cNvSpPr>
          <p:nvPr>
            <p:ph idx="1"/>
          </p:nvPr>
        </p:nvSpPr>
        <p:spPr/>
        <p:txBody>
          <a:bodyPr/>
          <a:lstStyle/>
          <a:p>
            <a:pPr marL="463550" indent="-463550">
              <a:buNone/>
            </a:pPr>
            <a:r>
              <a:rPr lang="en-US" b="1" dirty="0" smtClean="0">
                <a:solidFill>
                  <a:srgbClr val="0B5395"/>
                </a:solidFill>
                <a:latin typeface="Calibri" pitchFamily="34" charset="0"/>
                <a:ea typeface="ＭＳ Ｐゴシック" charset="0"/>
                <a:cs typeface="Calibri" charset="0"/>
              </a:rPr>
              <a:t>After completing this module, participants will be able to:</a:t>
            </a:r>
            <a:r>
              <a:rPr lang="en-US" dirty="0" smtClean="0">
                <a:solidFill>
                  <a:srgbClr val="0B5395"/>
                </a:solidFill>
                <a:latin typeface="Calibri" pitchFamily="34" charset="0"/>
                <a:ea typeface="ＭＳ Ｐゴシック" charset="0"/>
                <a:cs typeface="Calibri" charset="0"/>
              </a:rPr>
              <a:t> </a:t>
            </a:r>
          </a:p>
          <a:p>
            <a:pPr marL="463550" indent="-463550"/>
            <a:r>
              <a:rPr lang="en-GB" dirty="0" smtClean="0">
                <a:latin typeface="Calibri"/>
                <a:ea typeface="ＭＳ Ｐゴシック" charset="0"/>
                <a:cs typeface="Calibri"/>
              </a:rPr>
              <a:t>List </a:t>
            </a:r>
            <a:r>
              <a:rPr lang="en-GB" dirty="0">
                <a:latin typeface="Calibri"/>
                <a:ea typeface="ＭＳ Ｐゴシック" charset="0"/>
                <a:cs typeface="Calibri"/>
              </a:rPr>
              <a:t>common psychosocial needs of </a:t>
            </a:r>
            <a:r>
              <a:rPr lang="en-GB" dirty="0" smtClean="0">
                <a:latin typeface="Calibri"/>
                <a:ea typeface="ＭＳ Ｐゴシック" charset="0"/>
                <a:cs typeface="Calibri"/>
              </a:rPr>
              <a:t>both adolescents in general and ALHIV specifically</a:t>
            </a:r>
            <a:endParaRPr lang="en-GB" dirty="0">
              <a:latin typeface="Calibri"/>
              <a:ea typeface="ＭＳ Ｐゴシック" charset="0"/>
              <a:cs typeface="Calibri"/>
            </a:endParaRPr>
          </a:p>
          <a:p>
            <a:pPr marL="463550" indent="-463550"/>
            <a:r>
              <a:rPr lang="en-GB" dirty="0" smtClean="0">
                <a:latin typeface="Calibri"/>
                <a:ea typeface="ＭＳ Ｐゴシック" charset="0"/>
                <a:cs typeface="Calibri"/>
              </a:rPr>
              <a:t>Identify strategies to support adolescent clients and caregivers </a:t>
            </a:r>
            <a:r>
              <a:rPr lang="en-GB" dirty="0" smtClean="0">
                <a:ea typeface="ＭＳ Ｐゴシック" charset="0"/>
              </a:rPr>
              <a:t>in</a:t>
            </a:r>
            <a:r>
              <a:rPr lang="en-GB" dirty="0" smtClean="0">
                <a:latin typeface="Calibri"/>
                <a:ea typeface="ＭＳ Ｐゴシック" charset="0"/>
                <a:cs typeface="Calibri"/>
              </a:rPr>
              <a:t> dealing with stigma and discrimination</a:t>
            </a:r>
            <a:endParaRPr lang="en-GB" dirty="0">
              <a:latin typeface="Calibri"/>
              <a:ea typeface="ＭＳ Ｐゴシック" charset="0"/>
              <a:cs typeface="Calibri"/>
            </a:endParaRPr>
          </a:p>
          <a:p>
            <a:pPr marL="463550" indent="-463550"/>
            <a:r>
              <a:rPr lang="en-GB" dirty="0" smtClean="0">
                <a:latin typeface="Calibri"/>
                <a:ea typeface="ＭＳ Ｐゴシック" charset="0"/>
                <a:cs typeface="Calibri"/>
              </a:rPr>
              <a:t>Recognize psychosocial challenges </a:t>
            </a:r>
            <a:r>
              <a:rPr lang="en-GB" dirty="0" smtClean="0">
                <a:ea typeface="ＭＳ Ｐゴシック" charset="0"/>
              </a:rPr>
              <a:t>among</a:t>
            </a:r>
            <a:r>
              <a:rPr lang="en-GB" dirty="0" smtClean="0">
                <a:latin typeface="Calibri"/>
                <a:ea typeface="ＭＳ Ｐゴシック" charset="0"/>
                <a:cs typeface="Calibri"/>
              </a:rPr>
              <a:t> most-at-risk ALHIV and provide support and referrals</a:t>
            </a:r>
            <a:endParaRPr lang="en-GB" dirty="0">
              <a:latin typeface="Calibri"/>
              <a:ea typeface="ＭＳ Ｐゴシック" charset="0"/>
              <a:cs typeface="Calibri"/>
            </a:endParaRPr>
          </a:p>
          <a:p>
            <a:pPr marL="463550" indent="-463550"/>
            <a:endParaRPr lang="en-US" dirty="0">
              <a:latin typeface="Calibri"/>
              <a:cs typeface="Calibri"/>
            </a:endParaRPr>
          </a:p>
        </p:txBody>
      </p:sp>
      <p:sp>
        <p:nvSpPr>
          <p:cNvPr id="6" name="Slide Number Placeholder 5"/>
          <p:cNvSpPr>
            <a:spLocks noGrp="1"/>
          </p:cNvSpPr>
          <p:nvPr>
            <p:ph type="sldNum" sz="quarter" idx="12"/>
          </p:nvPr>
        </p:nvSpPr>
        <p:spPr/>
        <p:txBody>
          <a:bodyPr/>
          <a:lstStyle/>
          <a:p>
            <a:fld id="{5830C959-BEFE-B543-B775-28394981D766}" type="slidenum">
              <a:rPr lang="en-US" smtClean="0"/>
              <a:pPr/>
              <a:t>2</a:t>
            </a:fld>
            <a:endParaRPr lang="en-US"/>
          </a:p>
        </p:txBody>
      </p:sp>
    </p:spTree>
    <p:extLst>
      <p:ext uri="{BB962C8B-B14F-4D97-AF65-F5344CB8AC3E}">
        <p14:creationId xmlns:p14="http://schemas.microsoft.com/office/powerpoint/2010/main" val="30471801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0C959-BEFE-B543-B775-28394981D766}" type="slidenum">
              <a:rPr lang="en-US" smtClean="0"/>
              <a:pPr/>
              <a:t>20</a:t>
            </a:fld>
            <a:endParaRPr lang="en-US"/>
          </a:p>
        </p:txBody>
      </p:sp>
      <p:sp>
        <p:nvSpPr>
          <p:cNvPr id="5" name="Title 1"/>
          <p:cNvSpPr>
            <a:spLocks noGrp="1"/>
          </p:cNvSpPr>
          <p:nvPr>
            <p:ph type="title"/>
          </p:nvPr>
        </p:nvSpPr>
        <p:spPr bwMode="white">
          <a:xfrm>
            <a:off x="377371" y="578532"/>
            <a:ext cx="8538029" cy="1116012"/>
          </a:xfrm>
        </p:spPr>
        <p:txBody>
          <a:bodyPr/>
          <a:lstStyle/>
          <a:p>
            <a:r>
              <a:rPr lang="en-US" dirty="0" smtClean="0"/>
              <a:t>Stigma and Discrimination Can:</a:t>
            </a:r>
            <a:endParaRPr lang="en-US" dirty="0"/>
          </a:p>
        </p:txBody>
      </p:sp>
      <p:sp>
        <p:nvSpPr>
          <p:cNvPr id="6" name="Content Placeholder 2"/>
          <p:cNvSpPr>
            <a:spLocks noGrp="1"/>
          </p:cNvSpPr>
          <p:nvPr>
            <p:ph idx="1"/>
          </p:nvPr>
        </p:nvSpPr>
        <p:spPr>
          <a:xfrm>
            <a:off x="685800" y="1625600"/>
            <a:ext cx="8326438" cy="4424363"/>
          </a:xfrm>
        </p:spPr>
        <p:txBody>
          <a:bodyPr numCol="2"/>
          <a:lstStyle/>
          <a:p>
            <a:pPr>
              <a:spcBef>
                <a:spcPts val="1500"/>
              </a:spcBef>
            </a:pPr>
            <a:r>
              <a:rPr lang="en-US" sz="2300" dirty="0" smtClean="0">
                <a:latin typeface="+mn-lt"/>
                <a:ea typeface="ＭＳ Ｐゴシック" charset="0"/>
                <a:cs typeface="ＭＳ Ｐゴシック" charset="0"/>
              </a:rPr>
              <a:t>Keep ALHIV from accessing services</a:t>
            </a:r>
          </a:p>
          <a:p>
            <a:pPr>
              <a:spcBef>
                <a:spcPts val="1500"/>
              </a:spcBef>
            </a:pPr>
            <a:r>
              <a:rPr lang="en-US" sz="2300" dirty="0" smtClean="0">
                <a:latin typeface="+mn-lt"/>
                <a:ea typeface="ＭＳ Ｐゴシック" charset="0"/>
                <a:cs typeface="ＭＳ Ｐゴシック" charset="0"/>
              </a:rPr>
              <a:t>Cause anxiety, stress, and/or depression</a:t>
            </a:r>
          </a:p>
          <a:p>
            <a:pPr>
              <a:spcBef>
                <a:spcPts val="1500"/>
              </a:spcBef>
            </a:pPr>
            <a:r>
              <a:rPr lang="en-US" sz="2300" dirty="0" smtClean="0">
                <a:latin typeface="+mn-lt"/>
                <a:ea typeface="ＭＳ Ｐゴシック" charset="0"/>
                <a:cs typeface="ＭＳ Ｐゴシック" charset="0"/>
              </a:rPr>
              <a:t>Make ALHIV feel isolated and as if they do not fit in</a:t>
            </a:r>
          </a:p>
          <a:p>
            <a:pPr>
              <a:spcBef>
                <a:spcPts val="1500"/>
              </a:spcBef>
            </a:pPr>
            <a:r>
              <a:rPr lang="en-US" sz="2300" dirty="0" smtClean="0">
                <a:latin typeface="+mn-lt"/>
                <a:ea typeface="ＭＳ Ｐゴシック" charset="0"/>
                <a:cs typeface="ＭＳ Ｐゴシック" charset="0"/>
              </a:rPr>
              <a:t>Make it difficult for ALHIV to succeed in school</a:t>
            </a:r>
          </a:p>
          <a:p>
            <a:pPr>
              <a:spcBef>
                <a:spcPts val="1500"/>
              </a:spcBef>
            </a:pPr>
            <a:r>
              <a:rPr lang="en-US" sz="2300" dirty="0" smtClean="0">
                <a:latin typeface="+mn-lt"/>
                <a:ea typeface="ＭＳ Ｐゴシック" charset="0"/>
                <a:cs typeface="ＭＳ Ｐゴシック" charset="0"/>
              </a:rPr>
              <a:t>Result in poor adherence to medications</a:t>
            </a:r>
          </a:p>
          <a:p>
            <a:pPr>
              <a:spcBef>
                <a:spcPts val="1500"/>
              </a:spcBef>
            </a:pPr>
            <a:r>
              <a:rPr lang="en-US" sz="2300" dirty="0" smtClean="0">
                <a:latin typeface="+mn-lt"/>
                <a:ea typeface="ＭＳ Ｐゴシック" charset="0"/>
                <a:cs typeface="ＭＳ Ｐゴシック" charset="0"/>
              </a:rPr>
              <a:t>Make disclosure difficult</a:t>
            </a:r>
          </a:p>
          <a:p>
            <a:pPr>
              <a:spcBef>
                <a:spcPts val="1500"/>
              </a:spcBef>
            </a:pPr>
            <a:r>
              <a:rPr lang="en-US" sz="2300" dirty="0" smtClean="0">
                <a:latin typeface="+mn-lt"/>
                <a:ea typeface="ＭＳ Ｐゴシック" charset="0"/>
                <a:cs typeface="ＭＳ Ｐゴシック" charset="0"/>
              </a:rPr>
              <a:t>Make it hard to for people to discuss safer sex with partners</a:t>
            </a:r>
          </a:p>
          <a:p>
            <a:pPr>
              <a:spcBef>
                <a:spcPts val="1500"/>
              </a:spcBef>
            </a:pPr>
            <a:r>
              <a:rPr lang="en-US" sz="2300" dirty="0" smtClean="0">
                <a:latin typeface="+mn-lt"/>
                <a:ea typeface="ＭＳ Ｐゴシック" charset="0"/>
                <a:cs typeface="ＭＳ Ｐゴシック" charset="0"/>
              </a:rPr>
              <a:t>Discourage pregnant women from accessing PMTCT services</a:t>
            </a:r>
          </a:p>
          <a:p>
            <a:pPr>
              <a:spcBef>
                <a:spcPts val="1500"/>
              </a:spcBef>
            </a:pPr>
            <a:r>
              <a:rPr lang="en-US" sz="2300" dirty="0" smtClean="0">
                <a:latin typeface="+mn-lt"/>
                <a:ea typeface="ＭＳ Ｐゴシック" charset="0"/>
                <a:cs typeface="ＭＳ Ｐゴシック" charset="0"/>
              </a:rPr>
              <a:t>Prevent people from caring for PLHIV</a:t>
            </a:r>
          </a:p>
          <a:p>
            <a:r>
              <a:rPr lang="en-US" sz="2300" dirty="0" smtClean="0">
                <a:latin typeface="+mn-lt"/>
              </a:rPr>
              <a:t>Impact some ALHIV more than others</a:t>
            </a:r>
            <a:endParaRPr lang="en-US" sz="2300" dirty="0">
              <a:latin typeface="+mn-lt"/>
            </a:endParaRPr>
          </a:p>
        </p:txBody>
      </p:sp>
      <p:sp>
        <p:nvSpPr>
          <p:cNvPr id="7" name="Slide Number Placeholder 3"/>
          <p:cNvSpPr txBox="1">
            <a:spLocks/>
          </p:cNvSpPr>
          <p:nvPr/>
        </p:nvSpPr>
        <p:spPr>
          <a:xfrm>
            <a:off x="8458200" y="6575425"/>
            <a:ext cx="554038"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a:ln>
                <a:noFill/>
              </a:ln>
              <a:solidFill>
                <a:schemeClr val="tx1"/>
              </a:solidFill>
              <a:effectLst/>
              <a:uLnTx/>
              <a:uFillTx/>
              <a:latin typeface="Garamond"/>
              <a:ea typeface="+mn-ea"/>
              <a:cs typeface="Garamond"/>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0C959-BEFE-B543-B775-28394981D766}" type="slidenum">
              <a:rPr lang="en-US" smtClean="0"/>
              <a:pPr/>
              <a:t>21</a:t>
            </a:fld>
            <a:endParaRPr lang="en-US"/>
          </a:p>
        </p:txBody>
      </p:sp>
      <p:sp>
        <p:nvSpPr>
          <p:cNvPr id="6" name="Content Placeholder 2"/>
          <p:cNvSpPr>
            <a:spLocks noGrp="1"/>
          </p:cNvSpPr>
          <p:nvPr>
            <p:ph idx="1"/>
          </p:nvPr>
        </p:nvSpPr>
        <p:spPr>
          <a:xfrm>
            <a:off x="685800" y="1752602"/>
            <a:ext cx="8229600" cy="4670424"/>
          </a:xfrm>
        </p:spPr>
        <p:txBody>
          <a:bodyPr/>
          <a:lstStyle/>
          <a:p>
            <a:pPr>
              <a:lnSpc>
                <a:spcPct val="90000"/>
              </a:lnSpc>
              <a:spcBef>
                <a:spcPts val="1000"/>
              </a:spcBef>
            </a:pPr>
            <a:r>
              <a:rPr lang="en-GB" dirty="0" smtClean="0">
                <a:latin typeface="+mn-lt"/>
                <a:ea typeface="ＭＳ Ｐゴシック" charset="0"/>
                <a:cs typeface="ＭＳ Ｐゴシック" charset="0"/>
              </a:rPr>
              <a:t>Stand </a:t>
            </a:r>
            <a:r>
              <a:rPr lang="en-GB" dirty="0">
                <a:latin typeface="+mn-lt"/>
                <a:ea typeface="ＭＳ Ｐゴシック" charset="0"/>
                <a:cs typeface="ＭＳ Ｐゴシック" charset="0"/>
              </a:rPr>
              <a:t>up for </a:t>
            </a:r>
            <a:r>
              <a:rPr lang="en-GB" dirty="0" smtClean="0">
                <a:latin typeface="+mn-lt"/>
                <a:ea typeface="ＭＳ Ｐゴシック" charset="0"/>
                <a:cs typeface="ＭＳ Ｐゴシック" charset="0"/>
              </a:rPr>
              <a:t>yourself!</a:t>
            </a:r>
            <a:endParaRPr lang="en-GB" dirty="0">
              <a:latin typeface="+mn-lt"/>
              <a:ea typeface="ＭＳ Ｐゴシック" charset="0"/>
              <a:cs typeface="ＭＳ Ｐゴシック" charset="0"/>
            </a:endParaRPr>
          </a:p>
          <a:p>
            <a:pPr>
              <a:lnSpc>
                <a:spcPct val="90000"/>
              </a:lnSpc>
              <a:spcBef>
                <a:spcPts val="1500"/>
              </a:spcBef>
            </a:pPr>
            <a:r>
              <a:rPr lang="en-GB" dirty="0">
                <a:latin typeface="+mn-lt"/>
                <a:ea typeface="ＭＳ Ｐゴシック" charset="0"/>
                <a:cs typeface="ＭＳ Ｐゴシック" charset="0"/>
              </a:rPr>
              <a:t>Educate </a:t>
            </a:r>
            <a:r>
              <a:rPr lang="en-GB" dirty="0" smtClean="0">
                <a:latin typeface="+mn-lt"/>
                <a:ea typeface="ＭＳ Ｐゴシック" charset="0"/>
                <a:cs typeface="ＭＳ Ｐゴシック" charset="0"/>
              </a:rPr>
              <a:t>others.</a:t>
            </a:r>
            <a:endParaRPr lang="en-GB" dirty="0">
              <a:latin typeface="+mn-lt"/>
              <a:ea typeface="ＭＳ Ｐゴシック" charset="0"/>
              <a:cs typeface="ＭＳ Ｐゴシック" charset="0"/>
            </a:endParaRPr>
          </a:p>
          <a:p>
            <a:pPr>
              <a:lnSpc>
                <a:spcPct val="90000"/>
              </a:lnSpc>
              <a:spcBef>
                <a:spcPts val="1500"/>
              </a:spcBef>
            </a:pPr>
            <a:r>
              <a:rPr lang="en-GB" dirty="0">
                <a:latin typeface="+mn-lt"/>
                <a:ea typeface="ＭＳ Ｐゴシック" charset="0"/>
                <a:cs typeface="ＭＳ Ｐゴシック" charset="0"/>
              </a:rPr>
              <a:t>Be strong and prove </a:t>
            </a:r>
            <a:r>
              <a:rPr lang="en-GB" dirty="0" smtClean="0">
                <a:latin typeface="+mn-lt"/>
                <a:ea typeface="ＭＳ Ｐゴシック" charset="0"/>
                <a:cs typeface="ＭＳ Ｐゴシック" charset="0"/>
              </a:rPr>
              <a:t>yourself.</a:t>
            </a:r>
            <a:endParaRPr lang="en-GB" dirty="0">
              <a:latin typeface="+mn-lt"/>
              <a:ea typeface="ＭＳ Ｐゴシック" charset="0"/>
              <a:cs typeface="ＭＳ Ｐゴシック" charset="0"/>
            </a:endParaRPr>
          </a:p>
          <a:p>
            <a:pPr>
              <a:lnSpc>
                <a:spcPct val="90000"/>
              </a:lnSpc>
              <a:spcBef>
                <a:spcPts val="1500"/>
              </a:spcBef>
            </a:pPr>
            <a:r>
              <a:rPr lang="en-GB" dirty="0">
                <a:latin typeface="+mn-lt"/>
                <a:ea typeface="ＭＳ Ｐゴシック" charset="0"/>
                <a:cs typeface="ＭＳ Ｐゴシック" charset="0"/>
              </a:rPr>
              <a:t>Talk to people with whom you feel </a:t>
            </a:r>
            <a:r>
              <a:rPr lang="en-GB" dirty="0" smtClean="0">
                <a:latin typeface="+mn-lt"/>
                <a:ea typeface="ＭＳ Ｐゴシック" charset="0"/>
                <a:cs typeface="ＭＳ Ｐゴシック" charset="0"/>
              </a:rPr>
              <a:t>comfortable.</a:t>
            </a:r>
            <a:endParaRPr lang="en-GB" dirty="0">
              <a:latin typeface="+mn-lt"/>
              <a:ea typeface="ＭＳ Ｐゴシック" charset="0"/>
              <a:cs typeface="ＭＳ Ｐゴシック" charset="0"/>
            </a:endParaRPr>
          </a:p>
          <a:p>
            <a:pPr>
              <a:lnSpc>
                <a:spcPct val="90000"/>
              </a:lnSpc>
              <a:spcBef>
                <a:spcPts val="1500"/>
              </a:spcBef>
            </a:pPr>
            <a:r>
              <a:rPr lang="en-GB" dirty="0" smtClean="0">
                <a:latin typeface="+mn-lt"/>
                <a:ea typeface="ＭＳ Ｐゴシック" charset="0"/>
                <a:cs typeface="ＭＳ Ｐゴシック" charset="0"/>
              </a:rPr>
              <a:t>Join </a:t>
            </a:r>
            <a:r>
              <a:rPr lang="en-GB" dirty="0">
                <a:latin typeface="+mn-lt"/>
                <a:ea typeface="ＭＳ Ｐゴシック" charset="0"/>
                <a:cs typeface="ＭＳ Ｐゴシック" charset="0"/>
              </a:rPr>
              <a:t>a support </a:t>
            </a:r>
            <a:r>
              <a:rPr lang="en-GB" dirty="0" smtClean="0">
                <a:latin typeface="+mn-lt"/>
                <a:ea typeface="ＭＳ Ｐゴシック" charset="0"/>
                <a:cs typeface="ＭＳ Ｐゴシック" charset="0"/>
              </a:rPr>
              <a:t>group.</a:t>
            </a:r>
            <a:endParaRPr lang="en-GB" dirty="0">
              <a:latin typeface="+mn-lt"/>
              <a:ea typeface="ＭＳ Ｐゴシック" charset="0"/>
              <a:cs typeface="ＭＳ Ｐゴシック" charset="0"/>
            </a:endParaRPr>
          </a:p>
          <a:p>
            <a:pPr>
              <a:lnSpc>
                <a:spcPct val="90000"/>
              </a:lnSpc>
              <a:spcBef>
                <a:spcPts val="1500"/>
              </a:spcBef>
            </a:pPr>
            <a:r>
              <a:rPr lang="en-GB" dirty="0">
                <a:latin typeface="+mn-lt"/>
                <a:ea typeface="ＭＳ Ｐゴシック" charset="0"/>
                <a:cs typeface="ＭＳ Ｐゴシック" charset="0"/>
              </a:rPr>
              <a:t>Try to explain the </a:t>
            </a:r>
            <a:r>
              <a:rPr lang="en-GB" dirty="0" smtClean="0">
                <a:latin typeface="+mn-lt"/>
                <a:ea typeface="ＭＳ Ｐゴシック" charset="0"/>
                <a:cs typeface="ＭＳ Ｐゴシック" charset="0"/>
              </a:rPr>
              <a:t>facts</a:t>
            </a:r>
            <a:r>
              <a:rPr lang="en-US" dirty="0" smtClean="0">
                <a:latin typeface="+mn-lt"/>
                <a:ea typeface="ＭＳ Ｐゴシック" charset="0"/>
                <a:cs typeface="ＭＳ Ｐゴシック" charset="0"/>
              </a:rPr>
              <a:t>.</a:t>
            </a:r>
            <a:endParaRPr lang="en-US" dirty="0">
              <a:latin typeface="+mn-lt"/>
              <a:ea typeface="ＭＳ Ｐゴシック" charset="0"/>
              <a:cs typeface="ＭＳ Ｐゴシック" charset="0"/>
            </a:endParaRPr>
          </a:p>
          <a:p>
            <a:pPr>
              <a:lnSpc>
                <a:spcPct val="90000"/>
              </a:lnSpc>
              <a:spcBef>
                <a:spcPts val="1500"/>
              </a:spcBef>
            </a:pPr>
            <a:r>
              <a:rPr lang="en-US" dirty="0" smtClean="0">
                <a:latin typeface="+mn-lt"/>
                <a:ea typeface="ＭＳ Ｐゴシック" charset="0"/>
                <a:cs typeface="ＭＳ Ｐゴシック" charset="0"/>
              </a:rPr>
              <a:t>Ignore people who stigmatize you.</a:t>
            </a:r>
          </a:p>
          <a:p>
            <a:pPr>
              <a:lnSpc>
                <a:spcPct val="90000"/>
              </a:lnSpc>
              <a:spcBef>
                <a:spcPts val="1500"/>
              </a:spcBef>
            </a:pPr>
            <a:r>
              <a:rPr lang="en-US" dirty="0" smtClean="0">
                <a:latin typeface="+mn-lt"/>
                <a:ea typeface="ＭＳ Ｐゴシック" charset="0"/>
                <a:cs typeface="ＭＳ Ｐゴシック" charset="0"/>
              </a:rPr>
              <a:t>Avoid people who you know will stigmatize you.</a:t>
            </a:r>
          </a:p>
          <a:p>
            <a:pPr>
              <a:lnSpc>
                <a:spcPct val="90000"/>
              </a:lnSpc>
              <a:spcBef>
                <a:spcPts val="1500"/>
              </a:spcBef>
            </a:pPr>
            <a:r>
              <a:rPr lang="en-US" dirty="0" smtClean="0">
                <a:latin typeface="+mn-lt"/>
                <a:ea typeface="ＭＳ Ｐゴシック" charset="0"/>
                <a:cs typeface="ＭＳ Ｐゴシック" charset="0"/>
              </a:rPr>
              <a:t>Take ART openly.</a:t>
            </a:r>
            <a:endParaRPr lang="en-GB" dirty="0">
              <a:latin typeface="+mn-lt"/>
              <a:ea typeface="ＭＳ Ｐゴシック" charset="0"/>
              <a:cs typeface="ＭＳ Ｐゴシック" charset="0"/>
            </a:endParaRPr>
          </a:p>
          <a:p>
            <a:endParaRPr lang="en-US" dirty="0">
              <a:latin typeface="+mn-lt"/>
            </a:endParaRPr>
          </a:p>
        </p:txBody>
      </p:sp>
      <p:sp>
        <p:nvSpPr>
          <p:cNvPr id="7" name="Slide Number Placeholder 3"/>
          <p:cNvSpPr txBox="1">
            <a:spLocks/>
          </p:cNvSpPr>
          <p:nvPr/>
        </p:nvSpPr>
        <p:spPr>
          <a:xfrm>
            <a:off x="8458200" y="6575425"/>
            <a:ext cx="554038"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Garamond"/>
              <a:ea typeface="+mn-ea"/>
              <a:cs typeface="Garamond"/>
            </a:endParaRPr>
          </a:p>
        </p:txBody>
      </p:sp>
      <p:sp>
        <p:nvSpPr>
          <p:cNvPr id="8" name="Title 7"/>
          <p:cNvSpPr>
            <a:spLocks noGrp="1"/>
          </p:cNvSpPr>
          <p:nvPr>
            <p:ph type="title"/>
          </p:nvPr>
        </p:nvSpPr>
        <p:spPr bwMode="white">
          <a:xfrm>
            <a:off x="498475" y="145144"/>
            <a:ext cx="8264525" cy="1397000"/>
          </a:xfrm>
        </p:spPr>
        <p:txBody>
          <a:bodyPr/>
          <a:lstStyle/>
          <a:p>
            <a:r>
              <a:rPr lang="en-US" dirty="0" smtClean="0"/>
              <a:t>Individual Strategies for Dealing with Stigma: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0C959-BEFE-B543-B775-28394981D766}" type="slidenum">
              <a:rPr lang="en-US" smtClean="0"/>
              <a:pPr/>
              <a:t>22</a:t>
            </a:fld>
            <a:endParaRPr lang="en-US"/>
          </a:p>
        </p:txBody>
      </p:sp>
      <p:sp>
        <p:nvSpPr>
          <p:cNvPr id="5" name="Title 1"/>
          <p:cNvSpPr>
            <a:spLocks noGrp="1"/>
          </p:cNvSpPr>
          <p:nvPr>
            <p:ph type="title"/>
          </p:nvPr>
        </p:nvSpPr>
        <p:spPr bwMode="white">
          <a:xfrm>
            <a:off x="449943" y="123373"/>
            <a:ext cx="8465457" cy="1600200"/>
          </a:xfrm>
        </p:spPr>
        <p:txBody>
          <a:bodyPr/>
          <a:lstStyle/>
          <a:p>
            <a:r>
              <a:rPr lang="en-US" dirty="0" smtClean="0">
                <a:latin typeface="+mj-lt"/>
              </a:rPr>
              <a:t>Strategies for Dealing with Stigma within Health Care Settings:</a:t>
            </a:r>
            <a:endParaRPr lang="en-US" sz="1600" dirty="0">
              <a:latin typeface="+mj-lt"/>
            </a:endParaRPr>
          </a:p>
        </p:txBody>
      </p:sp>
      <p:sp>
        <p:nvSpPr>
          <p:cNvPr id="6" name="Content Placeholder 2"/>
          <p:cNvSpPr>
            <a:spLocks noGrp="1"/>
          </p:cNvSpPr>
          <p:nvPr>
            <p:ph idx="1"/>
          </p:nvPr>
        </p:nvSpPr>
        <p:spPr>
          <a:xfrm>
            <a:off x="685800" y="1607462"/>
            <a:ext cx="8229600" cy="4297362"/>
          </a:xfrm>
        </p:spPr>
        <p:txBody>
          <a:bodyPr/>
          <a:lstStyle/>
          <a:p>
            <a:pPr>
              <a:lnSpc>
                <a:spcPct val="90000"/>
              </a:lnSpc>
              <a:spcBef>
                <a:spcPts val="1500"/>
              </a:spcBef>
            </a:pPr>
            <a:r>
              <a:rPr lang="en-GB" dirty="0" smtClean="0">
                <a:latin typeface="+mn-lt"/>
                <a:ea typeface="ＭＳ Ｐゴシック" charset="0"/>
                <a:cs typeface="ＭＳ Ｐゴシック" charset="0"/>
              </a:rPr>
              <a:t>Make sure PLHIV and ALHIV are part of the care team.</a:t>
            </a:r>
            <a:endParaRPr lang="en-GB" dirty="0">
              <a:latin typeface="+mn-lt"/>
              <a:ea typeface="ＭＳ Ｐゴシック" charset="0"/>
              <a:cs typeface="ＭＳ Ｐゴシック" charset="0"/>
            </a:endParaRPr>
          </a:p>
          <a:p>
            <a:pPr>
              <a:lnSpc>
                <a:spcPct val="90000"/>
              </a:lnSpc>
              <a:spcBef>
                <a:spcPts val="1500"/>
              </a:spcBef>
            </a:pPr>
            <a:r>
              <a:rPr lang="en-GB" dirty="0" smtClean="0">
                <a:latin typeface="+mn-lt"/>
                <a:ea typeface="ＭＳ Ｐゴシック" charset="0"/>
                <a:cs typeface="ＭＳ Ｐゴシック" charset="0"/>
              </a:rPr>
              <a:t>Make sure young people are given opportunities to evaluate clinical services and that feedback is formally reviewed.</a:t>
            </a:r>
            <a:endParaRPr lang="en-GB" dirty="0">
              <a:latin typeface="+mn-lt"/>
              <a:ea typeface="ＭＳ Ｐゴシック" charset="0"/>
              <a:cs typeface="ＭＳ Ｐゴシック" charset="0"/>
            </a:endParaRPr>
          </a:p>
          <a:p>
            <a:pPr>
              <a:lnSpc>
                <a:spcPct val="90000"/>
              </a:lnSpc>
              <a:spcBef>
                <a:spcPts val="1500"/>
              </a:spcBef>
            </a:pPr>
            <a:r>
              <a:rPr lang="en-GB" dirty="0">
                <a:latin typeface="+mn-lt"/>
                <a:ea typeface="ＭＳ Ｐゴシック" charset="0"/>
                <a:cs typeface="ＭＳ Ｐゴシック" charset="0"/>
              </a:rPr>
              <a:t>Ensure linkages</a:t>
            </a:r>
            <a:r>
              <a:rPr lang="en-GB" dirty="0" smtClean="0">
                <a:latin typeface="+mn-lt"/>
                <a:ea typeface="ＭＳ Ｐゴシック" charset="0"/>
                <a:cs typeface="ＭＳ Ｐゴシック" charset="0"/>
              </a:rPr>
              <a:t> to </a:t>
            </a:r>
            <a:r>
              <a:rPr lang="en-GB" dirty="0">
                <a:latin typeface="+mn-lt"/>
                <a:ea typeface="ＭＳ Ｐゴシック" charset="0"/>
                <a:cs typeface="ＭＳ Ｐゴシック" charset="0"/>
              </a:rPr>
              <a:t>community-based groups for </a:t>
            </a:r>
            <a:r>
              <a:rPr lang="en-GB" dirty="0" smtClean="0">
                <a:latin typeface="+mn-lt"/>
                <a:ea typeface="ＭＳ Ｐゴシック" charset="0"/>
                <a:cs typeface="ＭＳ Ｐゴシック" charset="0"/>
              </a:rPr>
              <a:t>ALHIV.</a:t>
            </a:r>
          </a:p>
          <a:p>
            <a:pPr>
              <a:lnSpc>
                <a:spcPct val="90000"/>
              </a:lnSpc>
              <a:spcBef>
                <a:spcPts val="1500"/>
              </a:spcBef>
            </a:pPr>
            <a:r>
              <a:rPr lang="en-GB" dirty="0" smtClean="0">
                <a:latin typeface="+mn-lt"/>
                <a:ea typeface="ＭＳ Ｐゴシック" charset="0"/>
                <a:cs typeface="ＭＳ Ｐゴシック" charset="0"/>
              </a:rPr>
              <a:t>Support each other to </a:t>
            </a:r>
            <a:r>
              <a:rPr lang="en-GB" dirty="0">
                <a:latin typeface="+mn-lt"/>
                <a:ea typeface="ＭＳ Ｐゴシック" charset="0"/>
                <a:cs typeface="ＭＳ Ｐゴシック" charset="0"/>
              </a:rPr>
              <a:t>discuss </a:t>
            </a:r>
            <a:r>
              <a:rPr lang="en-GB" dirty="0" smtClean="0">
                <a:latin typeface="+mn-lt"/>
                <a:ea typeface="ＭＳ Ｐゴシック" charset="0"/>
                <a:cs typeface="ＭＳ Ｐゴシック" charset="0"/>
              </a:rPr>
              <a:t>attitudes, feelings, fears, and </a:t>
            </a:r>
            <a:r>
              <a:rPr lang="en-GB" dirty="0" err="1" smtClean="0">
                <a:latin typeface="+mn-lt"/>
                <a:ea typeface="ＭＳ Ｐゴシック" charset="0"/>
                <a:cs typeface="ＭＳ Ｐゴシック" charset="0"/>
              </a:rPr>
              <a:t>behaviors</a:t>
            </a:r>
            <a:r>
              <a:rPr lang="en-GB" dirty="0" smtClean="0">
                <a:latin typeface="+mn-lt"/>
                <a:ea typeface="ＭＳ Ｐゴシック" charset="0"/>
                <a:cs typeface="ＭＳ Ｐゴシック" charset="0"/>
              </a:rPr>
              <a:t> (to avoid burnout).</a:t>
            </a:r>
            <a:endParaRPr lang="en-GB" dirty="0">
              <a:latin typeface="+mn-lt"/>
              <a:ea typeface="ＭＳ Ｐゴシック" charset="0"/>
              <a:cs typeface="ＭＳ Ｐゴシック" charset="0"/>
            </a:endParaRPr>
          </a:p>
          <a:p>
            <a:pPr>
              <a:lnSpc>
                <a:spcPct val="90000"/>
              </a:lnSpc>
              <a:spcBef>
                <a:spcPts val="1500"/>
              </a:spcBef>
            </a:pPr>
            <a:r>
              <a:rPr lang="en-GB" dirty="0">
                <a:latin typeface="+mn-lt"/>
                <a:ea typeface="ＭＳ Ｐゴシック" charset="0"/>
                <a:cs typeface="ＭＳ Ｐゴシック" charset="0"/>
              </a:rPr>
              <a:t>Challenge any discrimination </a:t>
            </a:r>
            <a:r>
              <a:rPr lang="en-GB" dirty="0" smtClean="0">
                <a:latin typeface="+mn-lt"/>
                <a:ea typeface="ＭＳ Ｐゴシック" charset="0"/>
                <a:cs typeface="ＭＳ Ｐゴシック" charset="0"/>
              </a:rPr>
              <a:t>you see in the health care setting and report it to the manager.</a:t>
            </a:r>
            <a:endParaRPr lang="en-GB" dirty="0">
              <a:latin typeface="+mn-lt"/>
              <a:ea typeface="ＭＳ Ｐゴシック" charset="0"/>
              <a:cs typeface="ＭＳ Ｐゴシック" charset="0"/>
            </a:endParaRPr>
          </a:p>
          <a:p>
            <a:pPr>
              <a:lnSpc>
                <a:spcPct val="90000"/>
              </a:lnSpc>
              <a:spcBef>
                <a:spcPts val="1500"/>
              </a:spcBef>
            </a:pPr>
            <a:r>
              <a:rPr lang="en-GB" dirty="0">
                <a:latin typeface="+mn-lt"/>
                <a:ea typeface="ＭＳ Ｐゴシック" charset="0"/>
                <a:cs typeface="ＭＳ Ｐゴシック" charset="0"/>
              </a:rPr>
              <a:t>Listen to clients’ concerns about stigma and </a:t>
            </a:r>
            <a:r>
              <a:rPr lang="en-GB" dirty="0" smtClean="0">
                <a:latin typeface="+mn-lt"/>
                <a:ea typeface="ＭＳ Ｐゴシック" charset="0"/>
                <a:cs typeface="ＭＳ Ｐゴシック" charset="0"/>
              </a:rPr>
              <a:t>discrimination.</a:t>
            </a:r>
          </a:p>
          <a:p>
            <a:pPr>
              <a:lnSpc>
                <a:spcPct val="90000"/>
              </a:lnSpc>
              <a:spcBef>
                <a:spcPts val="1500"/>
              </a:spcBef>
            </a:pPr>
            <a:r>
              <a:rPr lang="en-GB" dirty="0" smtClean="0">
                <a:latin typeface="+mn-lt"/>
                <a:ea typeface="ＭＳ Ｐゴシック" charset="0"/>
                <a:cs typeface="ＭＳ Ｐゴシック" charset="0"/>
              </a:rPr>
              <a:t>Work with the entire multidisciplinary team to identify and reduce stigma and discrimination in the clinic.</a:t>
            </a:r>
            <a:endParaRPr lang="en-GB" dirty="0">
              <a:latin typeface="+mn-lt"/>
              <a:ea typeface="ＭＳ Ｐゴシック" charset="0"/>
              <a:cs typeface="ＭＳ Ｐゴシック" charset="0"/>
            </a:endParaRPr>
          </a:p>
        </p:txBody>
      </p:sp>
      <p:sp>
        <p:nvSpPr>
          <p:cNvPr id="7" name="Slide Number Placeholder 3"/>
          <p:cNvSpPr txBox="1">
            <a:spLocks/>
          </p:cNvSpPr>
          <p:nvPr/>
        </p:nvSpPr>
        <p:spPr>
          <a:xfrm>
            <a:off x="8458200" y="6575425"/>
            <a:ext cx="554038"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Garamond"/>
              <a:ea typeface="+mn-ea"/>
              <a:cs typeface="Garamond"/>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0C959-BEFE-B543-B775-28394981D766}" type="slidenum">
              <a:rPr lang="en-US" smtClean="0"/>
              <a:pPr/>
              <a:t>23</a:t>
            </a:fld>
            <a:endParaRPr lang="en-US"/>
          </a:p>
        </p:txBody>
      </p:sp>
      <p:sp>
        <p:nvSpPr>
          <p:cNvPr id="5" name="Text Box 4"/>
          <p:cNvSpPr txBox="1">
            <a:spLocks noChangeArrowheads="1"/>
          </p:cNvSpPr>
          <p:nvPr/>
        </p:nvSpPr>
        <p:spPr bwMode="auto">
          <a:xfrm>
            <a:off x="653143" y="1600200"/>
            <a:ext cx="7794171" cy="1754327"/>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2400" dirty="0" smtClean="0"/>
              <a:t>As health workers, we are all responsible for challenging stigma and discrimination. </a:t>
            </a:r>
          </a:p>
          <a:p>
            <a:pPr algn="ctr">
              <a:spcBef>
                <a:spcPct val="50000"/>
              </a:spcBef>
            </a:pPr>
            <a:r>
              <a:rPr lang="en-US" sz="2400" dirty="0" smtClean="0"/>
              <a:t>We should all play a role in educating others and in advocating for new attitudes and practices.</a:t>
            </a:r>
            <a:endParaRPr lang="en-ZA" sz="24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336800" y="3506928"/>
            <a:ext cx="4368800" cy="3187700"/>
          </a:xfrm>
          <a:prstGeom prst="rect">
            <a:avLst/>
          </a:prstGeom>
          <a:noFill/>
          <a:ln>
            <a:noFill/>
          </a:ln>
          <a:effectLst>
            <a:softEdge rad="31750"/>
          </a:effectLst>
        </p:spPr>
      </p:pic>
      <p:sp>
        <p:nvSpPr>
          <p:cNvPr id="8" name="Title 7"/>
          <p:cNvSpPr>
            <a:spLocks noGrp="1"/>
          </p:cNvSpPr>
          <p:nvPr>
            <p:ph type="title"/>
          </p:nvPr>
        </p:nvSpPr>
        <p:spPr bwMode="white"/>
        <p:txBody>
          <a:bodyPr/>
          <a:lstStyle/>
          <a:p>
            <a:r>
              <a:rPr lang="en-US" dirty="0" smtClean="0"/>
              <a:t>Remember:</a:t>
            </a:r>
            <a:endParaRPr lang="en-US" dirty="0"/>
          </a:p>
        </p:txBody>
      </p:sp>
    </p:spTree>
    <p:extLst>
      <p:ext uri="{BB962C8B-B14F-4D97-AF65-F5344CB8AC3E}">
        <p14:creationId xmlns:p14="http://schemas.microsoft.com/office/powerpoint/2010/main" val="4694355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0C959-BEFE-B543-B775-28394981D766}" type="slidenum">
              <a:rPr lang="en-US" smtClean="0"/>
              <a:pPr/>
              <a:t>24</a:t>
            </a:fld>
            <a:endParaRPr lang="en-US"/>
          </a:p>
        </p:txBody>
      </p:sp>
      <p:sp>
        <p:nvSpPr>
          <p:cNvPr id="6" name="Content Placeholder 2"/>
          <p:cNvSpPr>
            <a:spLocks noGrp="1"/>
          </p:cNvSpPr>
          <p:nvPr>
            <p:ph idx="1"/>
          </p:nvPr>
        </p:nvSpPr>
        <p:spPr>
          <a:xfrm>
            <a:off x="685800" y="1714500"/>
            <a:ext cx="8229600" cy="4335463"/>
          </a:xfrm>
        </p:spPr>
        <p:txBody>
          <a:bodyPr/>
          <a:lstStyle/>
          <a:p>
            <a:r>
              <a:rPr lang="en-GB" i="1" dirty="0">
                <a:solidFill>
                  <a:srgbClr val="0B5395"/>
                </a:solidFill>
                <a:latin typeface="+mn-lt"/>
                <a:ea typeface="ＭＳ Ｐゴシック" charset="0"/>
                <a:cs typeface="ＭＳ Ｐゴシック" charset="0"/>
              </a:rPr>
              <a:t>Thinking back to Module 2, what are some factors that make adolescents especially vulnerable to the impacts of HIV?</a:t>
            </a:r>
          </a:p>
          <a:p>
            <a:r>
              <a:rPr lang="en-GB" i="1" dirty="0">
                <a:solidFill>
                  <a:srgbClr val="0B5395"/>
                </a:solidFill>
                <a:latin typeface="+mn-lt"/>
                <a:ea typeface="ＭＳ Ｐゴシック" charset="0"/>
                <a:cs typeface="ＭＳ Ｐゴシック" charset="0"/>
              </a:rPr>
              <a:t>What are some of the physical, social, and psychological problems that </a:t>
            </a:r>
            <a:r>
              <a:rPr lang="en-GB" i="1" dirty="0" smtClean="0">
                <a:solidFill>
                  <a:srgbClr val="0B5395"/>
                </a:solidFill>
                <a:latin typeface="+mn-lt"/>
                <a:ea typeface="ＭＳ Ｐゴシック" charset="0"/>
                <a:cs typeface="ＭＳ Ｐゴシック" charset="0"/>
              </a:rPr>
              <a:t>ALHIV </a:t>
            </a:r>
            <a:r>
              <a:rPr lang="en-GB" i="1" dirty="0">
                <a:solidFill>
                  <a:srgbClr val="0B5395"/>
                </a:solidFill>
                <a:latin typeface="+mn-lt"/>
                <a:ea typeface="ＭＳ Ｐゴシック" charset="0"/>
                <a:cs typeface="ＭＳ Ｐゴシック" charset="0"/>
              </a:rPr>
              <a:t>who are especially vulnerable or </a:t>
            </a:r>
            <a:r>
              <a:rPr lang="en-GB" i="1" dirty="0" smtClean="0">
                <a:solidFill>
                  <a:srgbClr val="0B5395"/>
                </a:solidFill>
                <a:latin typeface="+mn-lt"/>
                <a:ea typeface="ＭＳ Ｐゴシック" charset="0"/>
                <a:cs typeface="ＭＳ Ｐゴシック" charset="0"/>
              </a:rPr>
              <a:t>most-at-risk </a:t>
            </a:r>
            <a:r>
              <a:rPr lang="en-GB" i="1" dirty="0">
                <a:solidFill>
                  <a:srgbClr val="0B5395"/>
                </a:solidFill>
                <a:latin typeface="+mn-lt"/>
                <a:ea typeface="ＭＳ Ｐゴシック" charset="0"/>
                <a:cs typeface="ＭＳ Ｐゴシック" charset="0"/>
              </a:rPr>
              <a:t>experience in your community?</a:t>
            </a:r>
          </a:p>
          <a:p>
            <a:r>
              <a:rPr lang="en-GB" i="1" dirty="0">
                <a:solidFill>
                  <a:srgbClr val="0B5395"/>
                </a:solidFill>
                <a:latin typeface="+mn-lt"/>
                <a:ea typeface="ＭＳ Ｐゴシック" charset="0"/>
                <a:cs typeface="ＭＳ Ｐゴシック" charset="0"/>
              </a:rPr>
              <a:t>Are any of these problems or psychosocial needs different for young men and women? How?</a:t>
            </a:r>
            <a:endParaRPr lang="en-ZA" i="1" dirty="0">
              <a:solidFill>
                <a:srgbClr val="0B5395"/>
              </a:solidFill>
              <a:latin typeface="+mn-lt"/>
              <a:ea typeface="ＭＳ Ｐゴシック" charset="0"/>
              <a:cs typeface="ＭＳ Ｐゴシック" charset="0"/>
            </a:endParaRPr>
          </a:p>
        </p:txBody>
      </p:sp>
      <p:sp>
        <p:nvSpPr>
          <p:cNvPr id="7" name="Slide Number Placeholder 3"/>
          <p:cNvSpPr txBox="1">
            <a:spLocks/>
          </p:cNvSpPr>
          <p:nvPr/>
        </p:nvSpPr>
        <p:spPr>
          <a:xfrm>
            <a:off x="8458200" y="6575425"/>
            <a:ext cx="554038"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Garamond"/>
              <a:ea typeface="+mn-ea"/>
              <a:cs typeface="Garamond"/>
            </a:endParaRPr>
          </a:p>
        </p:txBody>
      </p:sp>
      <p:sp>
        <p:nvSpPr>
          <p:cNvPr id="5" name="Title 1"/>
          <p:cNvSpPr>
            <a:spLocks noGrp="1"/>
          </p:cNvSpPr>
          <p:nvPr>
            <p:ph type="title"/>
          </p:nvPr>
        </p:nvSpPr>
        <p:spPr bwMode="white">
          <a:xfrm>
            <a:off x="493486" y="500568"/>
            <a:ext cx="8421914" cy="1150434"/>
          </a:xfrm>
        </p:spPr>
        <p:txBody>
          <a:bodyPr/>
          <a:lstStyle/>
          <a:p>
            <a:r>
              <a:rPr lang="en-US" dirty="0" smtClean="0"/>
              <a:t>Discussion Questions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0C959-BEFE-B543-B775-28394981D766}" type="slidenum">
              <a:rPr lang="en-US" smtClean="0"/>
              <a:pPr/>
              <a:t>25</a:t>
            </a:fld>
            <a:endParaRPr lang="en-US"/>
          </a:p>
        </p:txBody>
      </p:sp>
      <p:sp>
        <p:nvSpPr>
          <p:cNvPr id="5" name="Title 1"/>
          <p:cNvSpPr>
            <a:spLocks noGrp="1"/>
          </p:cNvSpPr>
          <p:nvPr>
            <p:ph type="title"/>
          </p:nvPr>
        </p:nvSpPr>
        <p:spPr bwMode="white">
          <a:xfrm>
            <a:off x="404049" y="139700"/>
            <a:ext cx="8511352" cy="1612900"/>
          </a:xfrm>
        </p:spPr>
        <p:txBody>
          <a:bodyPr/>
          <a:lstStyle/>
          <a:p>
            <a:r>
              <a:rPr lang="en-US" u="sng" dirty="0" smtClean="0">
                <a:latin typeface="Calibri"/>
                <a:cs typeface="Calibri"/>
              </a:rPr>
              <a:t>All</a:t>
            </a:r>
            <a:r>
              <a:rPr lang="en-US" dirty="0" smtClean="0">
                <a:latin typeface="Calibri"/>
                <a:cs typeface="Calibri"/>
              </a:rPr>
              <a:t> Adolescents Are Vulnerable and            At-Risk Because:</a:t>
            </a:r>
            <a:endParaRPr lang="en-US" sz="1600" dirty="0">
              <a:latin typeface="Calibri"/>
              <a:cs typeface="Calibri"/>
            </a:endParaRPr>
          </a:p>
        </p:txBody>
      </p:sp>
      <p:sp>
        <p:nvSpPr>
          <p:cNvPr id="6" name="Content Placeholder 2"/>
          <p:cNvSpPr>
            <a:spLocks noGrp="1"/>
          </p:cNvSpPr>
          <p:nvPr>
            <p:ph idx="1"/>
          </p:nvPr>
        </p:nvSpPr>
        <p:spPr>
          <a:xfrm>
            <a:off x="404048" y="1587500"/>
            <a:ext cx="8511352" cy="4835525"/>
          </a:xfrm>
        </p:spPr>
        <p:txBody>
          <a:bodyPr numCol="2"/>
          <a:lstStyle/>
          <a:p>
            <a:pPr>
              <a:spcBef>
                <a:spcPts val="1000"/>
              </a:spcBef>
            </a:pPr>
            <a:r>
              <a:rPr lang="en-US" sz="2100" dirty="0" smtClean="0"/>
              <a:t>Their behavior is less fixed; may be experimental</a:t>
            </a:r>
          </a:p>
          <a:p>
            <a:pPr>
              <a:spcBef>
                <a:spcPts val="1000"/>
              </a:spcBef>
            </a:pPr>
            <a:r>
              <a:rPr lang="en-US" sz="2100" dirty="0" smtClean="0">
                <a:latin typeface="+mn-lt"/>
                <a:ea typeface="ＭＳ Ｐゴシック" charset="0"/>
              </a:rPr>
              <a:t>They are less likely to identify as “at risk”</a:t>
            </a:r>
          </a:p>
          <a:p>
            <a:pPr>
              <a:spcBef>
                <a:spcPts val="1000"/>
              </a:spcBef>
            </a:pPr>
            <a:r>
              <a:rPr lang="en-US" sz="2100" dirty="0" smtClean="0">
                <a:latin typeface="+mn-lt"/>
                <a:ea typeface="ＭＳ Ｐゴシック" charset="0"/>
              </a:rPr>
              <a:t>They are more easily exploited</a:t>
            </a:r>
          </a:p>
          <a:p>
            <a:pPr>
              <a:spcBef>
                <a:spcPts val="1000"/>
              </a:spcBef>
            </a:pPr>
            <a:r>
              <a:rPr lang="en-US" sz="2100" dirty="0" smtClean="0">
                <a:latin typeface="+mn-lt"/>
                <a:ea typeface="ＭＳ Ｐゴシック" charset="0"/>
              </a:rPr>
              <a:t>They, especially girls, are the most common victims of GBV</a:t>
            </a:r>
          </a:p>
          <a:p>
            <a:pPr>
              <a:spcBef>
                <a:spcPts val="1000"/>
              </a:spcBef>
            </a:pPr>
            <a:r>
              <a:rPr lang="en-US" sz="2100" dirty="0" smtClean="0">
                <a:latin typeface="+mn-lt"/>
                <a:ea typeface="ＭＳ Ｐゴシック" charset="0"/>
              </a:rPr>
              <a:t>Many young women are vulnerable to transactional sex</a:t>
            </a:r>
          </a:p>
          <a:p>
            <a:pPr>
              <a:spcBef>
                <a:spcPts val="1000"/>
              </a:spcBef>
            </a:pPr>
            <a:r>
              <a:rPr lang="en-US" sz="2100" dirty="0" smtClean="0">
                <a:latin typeface="+mn-lt"/>
                <a:ea typeface="ＭＳ Ｐゴシック" charset="0"/>
              </a:rPr>
              <a:t>They have less experience coping with marginalization</a:t>
            </a:r>
          </a:p>
          <a:p>
            <a:pPr>
              <a:spcBef>
                <a:spcPts val="1000"/>
              </a:spcBef>
            </a:pPr>
            <a:endParaRPr lang="en-US" sz="2100" dirty="0" smtClean="0">
              <a:latin typeface="+mn-lt"/>
              <a:ea typeface="ＭＳ Ｐゴシック" charset="0"/>
            </a:endParaRPr>
          </a:p>
          <a:p>
            <a:pPr>
              <a:spcBef>
                <a:spcPts val="1000"/>
              </a:spcBef>
            </a:pPr>
            <a:endParaRPr lang="en-US" sz="2100" dirty="0" smtClean="0">
              <a:latin typeface="+mn-lt"/>
              <a:ea typeface="ＭＳ Ｐゴシック" charset="0"/>
            </a:endParaRPr>
          </a:p>
          <a:p>
            <a:pPr>
              <a:spcBef>
                <a:spcPts val="1000"/>
              </a:spcBef>
            </a:pPr>
            <a:endParaRPr lang="en-US" sz="2100" dirty="0" smtClean="0">
              <a:latin typeface="+mn-lt"/>
              <a:ea typeface="ＭＳ Ｐゴシック" charset="0"/>
            </a:endParaRPr>
          </a:p>
          <a:p>
            <a:pPr>
              <a:spcBef>
                <a:spcPts val="1000"/>
              </a:spcBef>
            </a:pPr>
            <a:r>
              <a:rPr lang="en-US" sz="2100" dirty="0" smtClean="0">
                <a:latin typeface="+mn-lt"/>
                <a:ea typeface="ＭＳ Ｐゴシック" charset="0"/>
              </a:rPr>
              <a:t>They may have concerns about the legality of behaviors and informed consent</a:t>
            </a:r>
          </a:p>
          <a:p>
            <a:pPr>
              <a:spcBef>
                <a:spcPts val="1000"/>
              </a:spcBef>
            </a:pPr>
            <a:r>
              <a:rPr lang="en-US" sz="2100" dirty="0" smtClean="0">
                <a:latin typeface="+mn-lt"/>
                <a:ea typeface="ＭＳ Ｐゴシック" charset="0"/>
              </a:rPr>
              <a:t>They are less oriented toward long-term planning</a:t>
            </a:r>
          </a:p>
          <a:p>
            <a:pPr>
              <a:spcBef>
                <a:spcPts val="1000"/>
              </a:spcBef>
            </a:pPr>
            <a:r>
              <a:rPr lang="en-US" sz="2100" dirty="0" smtClean="0">
                <a:latin typeface="+mn-lt"/>
                <a:ea typeface="ＭＳ Ｐゴシック" charset="0"/>
              </a:rPr>
              <a:t>Some are living without parental guidance and support</a:t>
            </a:r>
          </a:p>
          <a:p>
            <a:pPr>
              <a:spcBef>
                <a:spcPts val="1000"/>
              </a:spcBef>
            </a:pPr>
            <a:r>
              <a:rPr lang="en-US" sz="2100" dirty="0" smtClean="0">
                <a:latin typeface="+mn-lt"/>
                <a:ea typeface="ＭＳ Ｐゴシック" charset="0"/>
              </a:rPr>
              <a:t>There is a lack of accessible resources for adolescents</a:t>
            </a:r>
          </a:p>
          <a:p>
            <a:pPr>
              <a:spcBef>
                <a:spcPts val="1000"/>
              </a:spcBef>
            </a:pPr>
            <a:r>
              <a:rPr lang="en-US" sz="2100" dirty="0" smtClean="0">
                <a:latin typeface="+mn-lt"/>
                <a:ea typeface="ＭＳ Ｐゴシック" charset="0"/>
              </a:rPr>
              <a:t>Laws, cultural practices, or social values in some communities may force them to behave in ways that place them at risk</a:t>
            </a:r>
          </a:p>
          <a:p>
            <a:pPr>
              <a:spcBef>
                <a:spcPts val="1000"/>
              </a:spcBef>
            </a:pPr>
            <a:endParaRPr lang="en-US" sz="2000" dirty="0" smtClean="0">
              <a:latin typeface="+mn-lt"/>
              <a:ea typeface="ＭＳ Ｐゴシック" charset="0"/>
            </a:endParaRPr>
          </a:p>
          <a:p>
            <a:endParaRPr lang="en-US" sz="2000" dirty="0">
              <a:latin typeface="+mn-lt"/>
            </a:endParaRPr>
          </a:p>
        </p:txBody>
      </p:sp>
      <p:sp>
        <p:nvSpPr>
          <p:cNvPr id="7" name="Slide Number Placeholder 3"/>
          <p:cNvSpPr txBox="1">
            <a:spLocks/>
          </p:cNvSpPr>
          <p:nvPr/>
        </p:nvSpPr>
        <p:spPr>
          <a:xfrm>
            <a:off x="8458200" y="6575425"/>
            <a:ext cx="554038"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Garamond"/>
              <a:ea typeface="+mn-ea"/>
              <a:cs typeface="Garamond"/>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0C959-BEFE-B543-B775-28394981D766}" type="slidenum">
              <a:rPr lang="en-US" smtClean="0"/>
              <a:pPr/>
              <a:t>26</a:t>
            </a:fld>
            <a:endParaRPr lang="en-US"/>
          </a:p>
        </p:txBody>
      </p:sp>
      <p:sp>
        <p:nvSpPr>
          <p:cNvPr id="5" name="Title 1"/>
          <p:cNvSpPr>
            <a:spLocks noGrp="1"/>
          </p:cNvSpPr>
          <p:nvPr>
            <p:ph type="title"/>
          </p:nvPr>
        </p:nvSpPr>
        <p:spPr bwMode="white">
          <a:xfrm>
            <a:off x="498475" y="484188"/>
            <a:ext cx="8264525" cy="1116012"/>
          </a:xfrm>
        </p:spPr>
        <p:txBody>
          <a:bodyPr/>
          <a:lstStyle/>
          <a:p>
            <a:r>
              <a:rPr lang="en-US" dirty="0" smtClean="0"/>
              <a:t>Most-at-Risk ALHIV:</a:t>
            </a:r>
            <a:br>
              <a:rPr lang="en-US" dirty="0" smtClean="0"/>
            </a:br>
            <a:endParaRPr lang="en-US" sz="1600" dirty="0"/>
          </a:p>
        </p:txBody>
      </p:sp>
      <p:sp>
        <p:nvSpPr>
          <p:cNvPr id="6" name="Content Placeholder 2"/>
          <p:cNvSpPr>
            <a:spLocks noGrp="1"/>
          </p:cNvSpPr>
          <p:nvPr>
            <p:ph idx="1"/>
          </p:nvPr>
        </p:nvSpPr>
        <p:spPr>
          <a:xfrm>
            <a:off x="533400" y="2431197"/>
            <a:ext cx="8229600" cy="2559156"/>
          </a:xfrm>
        </p:spPr>
        <p:txBody>
          <a:bodyPr numCol="2"/>
          <a:lstStyle/>
          <a:p>
            <a:pPr>
              <a:spcBef>
                <a:spcPts val="500"/>
              </a:spcBef>
            </a:pPr>
            <a:r>
              <a:rPr lang="en-US" sz="2200" dirty="0" smtClean="0">
                <a:latin typeface="+mn-lt"/>
                <a:ea typeface="ＭＳ Ｐゴシック" charset="0"/>
                <a:cs typeface="ＭＳ Ｐゴシック" charset="0"/>
              </a:rPr>
              <a:t>Homeless</a:t>
            </a:r>
          </a:p>
          <a:p>
            <a:pPr>
              <a:spcBef>
                <a:spcPts val="500"/>
              </a:spcBef>
            </a:pPr>
            <a:r>
              <a:rPr lang="en-US" sz="2200" dirty="0" smtClean="0">
                <a:latin typeface="+mn-lt"/>
                <a:ea typeface="ＭＳ Ｐゴシック" charset="0"/>
                <a:cs typeface="ＭＳ Ｐゴシック" charset="0"/>
              </a:rPr>
              <a:t>Homosexual or bisexual</a:t>
            </a:r>
          </a:p>
          <a:p>
            <a:pPr>
              <a:spcBef>
                <a:spcPts val="500"/>
              </a:spcBef>
            </a:pPr>
            <a:r>
              <a:rPr lang="en-US" sz="2200" dirty="0" smtClean="0">
                <a:latin typeface="+mn-lt"/>
                <a:ea typeface="ＭＳ Ｐゴシック" charset="0"/>
                <a:cs typeface="ＭＳ Ｐゴシック" charset="0"/>
              </a:rPr>
              <a:t>Transgendered</a:t>
            </a:r>
          </a:p>
          <a:p>
            <a:pPr>
              <a:spcBef>
                <a:spcPts val="500"/>
              </a:spcBef>
            </a:pPr>
            <a:r>
              <a:rPr lang="en-US" sz="2200" dirty="0" smtClean="0">
                <a:latin typeface="+mn-lt"/>
                <a:ea typeface="ＭＳ Ｐゴシック" charset="0"/>
                <a:cs typeface="ＭＳ Ｐゴシック" charset="0"/>
              </a:rPr>
              <a:t>Disabled</a:t>
            </a:r>
          </a:p>
          <a:p>
            <a:pPr>
              <a:spcBef>
                <a:spcPts val="500"/>
              </a:spcBef>
            </a:pPr>
            <a:r>
              <a:rPr lang="en-US" sz="2200" dirty="0" smtClean="0">
                <a:latin typeface="+mn-lt"/>
                <a:ea typeface="ＭＳ Ｐゴシック" charset="0"/>
                <a:cs typeface="ＭＳ Ｐゴシック" charset="0"/>
              </a:rPr>
              <a:t>Imprisoned</a:t>
            </a:r>
          </a:p>
          <a:p>
            <a:pPr>
              <a:spcBef>
                <a:spcPts val="500"/>
              </a:spcBef>
            </a:pPr>
            <a:r>
              <a:rPr lang="en-US" sz="2200" dirty="0" smtClean="0">
                <a:latin typeface="+mn-lt"/>
                <a:ea typeface="ＭＳ Ｐゴシック" charset="0"/>
                <a:cs typeface="ＭＳ Ｐゴシック" charset="0"/>
              </a:rPr>
              <a:t>Caregivers</a:t>
            </a:r>
          </a:p>
          <a:p>
            <a:pPr>
              <a:spcBef>
                <a:spcPts val="500"/>
              </a:spcBef>
            </a:pPr>
            <a:r>
              <a:rPr lang="en-US" sz="2200" dirty="0" smtClean="0">
                <a:latin typeface="+mn-lt"/>
              </a:rPr>
              <a:t>Orphans</a:t>
            </a:r>
          </a:p>
          <a:p>
            <a:pPr>
              <a:spcBef>
                <a:spcPts val="500"/>
              </a:spcBef>
            </a:pPr>
            <a:r>
              <a:rPr lang="en-US" sz="2200" dirty="0" smtClean="0">
                <a:latin typeface="+mn-lt"/>
              </a:rPr>
              <a:t>Migrants</a:t>
            </a:r>
          </a:p>
          <a:p>
            <a:pPr>
              <a:spcBef>
                <a:spcPts val="500"/>
              </a:spcBef>
            </a:pPr>
            <a:r>
              <a:rPr lang="en-US" sz="2200" dirty="0" smtClean="0">
                <a:latin typeface="+mn-lt"/>
              </a:rPr>
              <a:t>Refugees</a:t>
            </a:r>
          </a:p>
          <a:p>
            <a:pPr>
              <a:spcBef>
                <a:spcPts val="500"/>
              </a:spcBef>
            </a:pPr>
            <a:r>
              <a:rPr lang="en-US" sz="2200" dirty="0" smtClean="0">
                <a:latin typeface="+mn-lt"/>
              </a:rPr>
              <a:t>Gang members</a:t>
            </a:r>
          </a:p>
          <a:p>
            <a:pPr>
              <a:spcBef>
                <a:spcPts val="500"/>
              </a:spcBef>
            </a:pPr>
            <a:r>
              <a:rPr lang="en-US" sz="2200" dirty="0" smtClean="0">
                <a:latin typeface="+mn-lt"/>
              </a:rPr>
              <a:t>Sex workers</a:t>
            </a:r>
          </a:p>
          <a:p>
            <a:pPr>
              <a:spcBef>
                <a:spcPts val="500"/>
              </a:spcBef>
            </a:pPr>
            <a:r>
              <a:rPr lang="en-US" sz="2200" dirty="0" smtClean="0">
                <a:latin typeface="+mn-lt"/>
              </a:rPr>
              <a:t>Injecting drug users</a:t>
            </a:r>
            <a:endParaRPr lang="en-US" sz="2200" dirty="0">
              <a:latin typeface="+mn-lt"/>
            </a:endParaRPr>
          </a:p>
        </p:txBody>
      </p:sp>
      <p:sp>
        <p:nvSpPr>
          <p:cNvPr id="7" name="Slide Number Placeholder 3"/>
          <p:cNvSpPr txBox="1">
            <a:spLocks/>
          </p:cNvSpPr>
          <p:nvPr/>
        </p:nvSpPr>
        <p:spPr>
          <a:xfrm>
            <a:off x="8305800" y="6423025"/>
            <a:ext cx="554038"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30C959-BEFE-B543-B775-28394981D766}" type="slidenum">
              <a:rPr kumimoji="0" lang="en-US" sz="1100" b="0" i="0" u="none" strike="noStrike" kern="1200" cap="none" spc="0" normalizeH="0" baseline="0" smtClean="0">
                <a:ln>
                  <a:noFill/>
                </a:ln>
                <a:solidFill>
                  <a:schemeClr val="tx1"/>
                </a:solidFill>
                <a:effectLst/>
                <a:uLnTx/>
                <a:uFillTx/>
                <a:latin typeface="Garamond"/>
                <a:ea typeface="+mn-ea"/>
                <a:cs typeface="Garamond"/>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100" b="0" i="0" u="none" strike="noStrike" kern="1200" cap="none" spc="0" normalizeH="0" baseline="0">
              <a:ln>
                <a:noFill/>
              </a:ln>
              <a:solidFill>
                <a:schemeClr val="tx1"/>
              </a:solidFill>
              <a:effectLst/>
              <a:uLnTx/>
              <a:uFillTx/>
              <a:latin typeface="Garamond"/>
              <a:ea typeface="+mn-ea"/>
              <a:cs typeface="Garamond"/>
            </a:endParaRPr>
          </a:p>
        </p:txBody>
      </p:sp>
      <p:sp>
        <p:nvSpPr>
          <p:cNvPr id="8" name="Text Box 8"/>
          <p:cNvSpPr txBox="1">
            <a:spLocks noChangeArrowheads="1"/>
          </p:cNvSpPr>
          <p:nvPr/>
        </p:nvSpPr>
        <p:spPr bwMode="auto">
          <a:xfrm>
            <a:off x="498475" y="1600200"/>
            <a:ext cx="82645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ts val="1000"/>
              </a:spcBef>
              <a:buClr>
                <a:srgbClr val="083763"/>
              </a:buClr>
              <a:buSzPct val="75000"/>
              <a:buFont typeface="Wingdings" charset="0"/>
              <a:buNone/>
            </a:pPr>
            <a:r>
              <a:rPr lang="en-US" sz="2400" dirty="0" smtClean="0"/>
              <a:t>Young people who are both </a:t>
            </a:r>
            <a:r>
              <a:rPr lang="en-US" sz="2400" b="1" u="sng" dirty="0" smtClean="0"/>
              <a:t>HIV-positive</a:t>
            </a:r>
            <a:r>
              <a:rPr lang="en-US" sz="2400" dirty="0" smtClean="0"/>
              <a:t> and </a:t>
            </a:r>
            <a:r>
              <a:rPr lang="en-US" sz="2400" b="1" u="sng" dirty="0" smtClean="0"/>
              <a:t>particularly vulnerable or at-risk</a:t>
            </a:r>
            <a:r>
              <a:rPr lang="en-US" sz="2400" dirty="0" smtClean="0"/>
              <a:t>, such as those who are:</a:t>
            </a:r>
            <a:endParaRPr lang="en-US" sz="2400" dirty="0"/>
          </a:p>
        </p:txBody>
      </p:sp>
      <p:sp>
        <p:nvSpPr>
          <p:cNvPr id="9" name="Text Box 9"/>
          <p:cNvSpPr txBox="1">
            <a:spLocks noChangeArrowheads="1"/>
          </p:cNvSpPr>
          <p:nvPr/>
        </p:nvSpPr>
        <p:spPr bwMode="auto">
          <a:xfrm>
            <a:off x="585269" y="5243286"/>
            <a:ext cx="7859059" cy="1200328"/>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2400" b="1" smtClean="0"/>
              <a:t>“Most-at-risk” </a:t>
            </a:r>
            <a:r>
              <a:rPr lang="en-US" sz="2400" smtClean="0"/>
              <a:t>refers to behaviors, while </a:t>
            </a:r>
            <a:r>
              <a:rPr lang="en-US" sz="2400" b="1" smtClean="0"/>
              <a:t>“vulnerability” </a:t>
            </a:r>
            <a:r>
              <a:rPr lang="en-US" sz="2400" smtClean="0"/>
              <a:t>refers to the circumstances and conditions that make most-at-risk behaviors more likely.</a:t>
            </a:r>
            <a:endParaRPr lang="en-US" sz="240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7670589" y="2147899"/>
            <a:ext cx="999313" cy="2842454"/>
          </a:xfrm>
          <a:prstGeom prst="rect">
            <a:avLst/>
          </a:prstGeom>
          <a:noFill/>
          <a:ln>
            <a:noFill/>
          </a:ln>
          <a:effectLst>
            <a:softEdge rad="31750"/>
          </a:effec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0C959-BEFE-B543-B775-28394981D766}" type="slidenum">
              <a:rPr lang="en-US" smtClean="0"/>
              <a:pPr/>
              <a:t>27</a:t>
            </a:fld>
            <a:endParaRPr lang="en-US"/>
          </a:p>
        </p:txBody>
      </p:sp>
      <p:sp>
        <p:nvSpPr>
          <p:cNvPr id="5" name="Text Box 9"/>
          <p:cNvSpPr txBox="1">
            <a:spLocks noChangeArrowheads="1"/>
          </p:cNvSpPr>
          <p:nvPr/>
        </p:nvSpPr>
        <p:spPr bwMode="auto">
          <a:xfrm>
            <a:off x="672353" y="3628571"/>
            <a:ext cx="7859059" cy="2970044"/>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465138" indent="-465138">
              <a:spcBef>
                <a:spcPct val="50000"/>
              </a:spcBef>
              <a:buClr>
                <a:srgbClr val="083763"/>
              </a:buClr>
              <a:buSzPct val="125000"/>
              <a:buFont typeface="Wingdings" pitchFamily="2" charset="2"/>
              <a:buChar char="§"/>
            </a:pPr>
            <a:r>
              <a:rPr lang="en-US" sz="2200" dirty="0" smtClean="0"/>
              <a:t>Most-at-risk ALHIV are among society’s most marginalized groups. They generally have few connections with social institutions like schools and organized religion, where many support services are traditionally provided.</a:t>
            </a:r>
          </a:p>
          <a:p>
            <a:pPr marL="465138" indent="-465138">
              <a:spcBef>
                <a:spcPts val="900"/>
              </a:spcBef>
              <a:buClr>
                <a:srgbClr val="083763"/>
              </a:buClr>
              <a:buSzPct val="125000"/>
              <a:buFont typeface="Wingdings" pitchFamily="2" charset="2"/>
              <a:buChar char="§"/>
            </a:pPr>
            <a:r>
              <a:rPr lang="en-US" sz="2200" dirty="0" smtClean="0"/>
              <a:t>They often have greater, more complex psychosocial and mental health needs. They are generally more vulnerable to risky sexual behaviors and mental health problems, and they often have less access to education and health care.</a:t>
            </a:r>
            <a:endParaRPr lang="en-US" sz="2200" dirty="0"/>
          </a:p>
        </p:txBody>
      </p:sp>
      <p:sp>
        <p:nvSpPr>
          <p:cNvPr id="7" name="Title 1"/>
          <p:cNvSpPr>
            <a:spLocks noGrp="1"/>
          </p:cNvSpPr>
          <p:nvPr>
            <p:ph type="title"/>
          </p:nvPr>
        </p:nvSpPr>
        <p:spPr bwMode="white">
          <a:xfrm>
            <a:off x="498475" y="484188"/>
            <a:ext cx="8264525" cy="1116012"/>
          </a:xfrm>
        </p:spPr>
        <p:txBody>
          <a:bodyPr/>
          <a:lstStyle/>
          <a:p>
            <a:r>
              <a:rPr lang="en-US" dirty="0" smtClean="0"/>
              <a:t>Most-at-Risk ALHIV: </a:t>
            </a:r>
            <a:r>
              <a:rPr lang="en-US" sz="1800" dirty="0" smtClean="0"/>
              <a:t>(Continued)</a:t>
            </a:r>
            <a:r>
              <a:rPr lang="en-US" dirty="0" smtClean="0"/>
              <a:t/>
            </a:r>
            <a:br>
              <a:rPr lang="en-US" dirty="0" smtClean="0"/>
            </a:br>
            <a:endParaRPr lang="en-US" sz="1600" dirty="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3401695" y="1600200"/>
            <a:ext cx="2345960" cy="1852781"/>
          </a:xfrm>
          <a:prstGeom prst="rect">
            <a:avLst/>
          </a:prstGeom>
          <a:noFill/>
          <a:ln>
            <a:noFill/>
          </a:ln>
          <a:effectLst>
            <a:softEdge rad="31750"/>
          </a:effectLst>
        </p:spPr>
      </p:pic>
    </p:spTree>
    <p:extLst>
      <p:ext uri="{BB962C8B-B14F-4D97-AF65-F5344CB8AC3E}">
        <p14:creationId xmlns:p14="http://schemas.microsoft.com/office/powerpoint/2010/main" val="171125013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0C959-BEFE-B543-B775-28394981D766}" type="slidenum">
              <a:rPr lang="en-US" smtClean="0"/>
              <a:pPr/>
              <a:t>28</a:t>
            </a:fld>
            <a:endParaRPr lang="en-US"/>
          </a:p>
        </p:txBody>
      </p:sp>
      <p:sp>
        <p:nvSpPr>
          <p:cNvPr id="5" name="Title 1"/>
          <p:cNvSpPr>
            <a:spLocks noGrp="1"/>
          </p:cNvSpPr>
          <p:nvPr>
            <p:ph type="title"/>
          </p:nvPr>
        </p:nvSpPr>
        <p:spPr bwMode="white">
          <a:xfrm>
            <a:off x="266700" y="190500"/>
            <a:ext cx="8699499" cy="1409700"/>
          </a:xfrm>
        </p:spPr>
        <p:txBody>
          <a:bodyPr/>
          <a:lstStyle/>
          <a:p>
            <a:r>
              <a:rPr lang="en-US" sz="3100" dirty="0" smtClean="0">
                <a:latin typeface="Calibri"/>
                <a:cs typeface="Calibri"/>
              </a:rPr>
              <a:t>Most-at-Risk ALHIV May Require More Psychosocial Support Due to Extreme Challenges, Such </a:t>
            </a:r>
            <a:r>
              <a:rPr lang="en-US" sz="3100" dirty="0">
                <a:latin typeface="Calibri"/>
                <a:cs typeface="Calibri"/>
              </a:rPr>
              <a:t>A</a:t>
            </a:r>
            <a:r>
              <a:rPr lang="en-US" sz="3100" dirty="0" smtClean="0">
                <a:latin typeface="Calibri"/>
                <a:cs typeface="Calibri"/>
              </a:rPr>
              <a:t>s:</a:t>
            </a:r>
            <a:endParaRPr lang="en-US" sz="3100" dirty="0">
              <a:latin typeface="Calibri"/>
              <a:cs typeface="Calibri"/>
            </a:endParaRPr>
          </a:p>
        </p:txBody>
      </p:sp>
      <p:sp>
        <p:nvSpPr>
          <p:cNvPr id="6" name="Content Placeholder 2"/>
          <p:cNvSpPr>
            <a:spLocks noGrp="1"/>
          </p:cNvSpPr>
          <p:nvPr>
            <p:ph idx="1"/>
          </p:nvPr>
        </p:nvSpPr>
        <p:spPr>
          <a:xfrm>
            <a:off x="533400" y="1785257"/>
            <a:ext cx="8229600" cy="4097792"/>
          </a:xfrm>
        </p:spPr>
        <p:txBody>
          <a:bodyPr numCol="2"/>
          <a:lstStyle/>
          <a:p>
            <a:pPr>
              <a:lnSpc>
                <a:spcPct val="90000"/>
              </a:lnSpc>
            </a:pPr>
            <a:r>
              <a:rPr lang="en-ZA" dirty="0" smtClean="0">
                <a:latin typeface="+mn-lt"/>
                <a:ea typeface="ＭＳ Ｐゴシック" charset="0"/>
                <a:cs typeface="ＭＳ Ｐゴシック" charset="0"/>
              </a:rPr>
              <a:t>Displacement</a:t>
            </a:r>
          </a:p>
          <a:p>
            <a:pPr>
              <a:lnSpc>
                <a:spcPct val="90000"/>
              </a:lnSpc>
            </a:pPr>
            <a:r>
              <a:rPr lang="en-ZA" dirty="0" smtClean="0">
                <a:latin typeface="+mn-lt"/>
                <a:ea typeface="ＭＳ Ｐゴシック" charset="0"/>
                <a:cs typeface="ＭＳ Ｐゴシック" charset="0"/>
              </a:rPr>
              <a:t>Severe social exclusion, isolation, stigma, and discrimination</a:t>
            </a:r>
          </a:p>
          <a:p>
            <a:pPr>
              <a:lnSpc>
                <a:spcPct val="90000"/>
              </a:lnSpc>
            </a:pPr>
            <a:r>
              <a:rPr lang="en-ZA" dirty="0" smtClean="0">
                <a:latin typeface="+mn-lt"/>
                <a:ea typeface="ＭＳ Ｐゴシック" charset="0"/>
                <a:cs typeface="ＭＳ Ｐゴシック" charset="0"/>
              </a:rPr>
              <a:t>Extreme poverty</a:t>
            </a:r>
          </a:p>
          <a:p>
            <a:pPr>
              <a:lnSpc>
                <a:spcPct val="90000"/>
              </a:lnSpc>
            </a:pPr>
            <a:r>
              <a:rPr lang="en-ZA" dirty="0" smtClean="0">
                <a:latin typeface="+mn-lt"/>
                <a:ea typeface="ＭＳ Ｐゴシック" charset="0"/>
                <a:cs typeface="ＭＳ Ｐゴシック" charset="0"/>
              </a:rPr>
              <a:t>Substance abuse </a:t>
            </a:r>
          </a:p>
          <a:p>
            <a:pPr>
              <a:lnSpc>
                <a:spcPct val="90000"/>
              </a:lnSpc>
            </a:pPr>
            <a:r>
              <a:rPr lang="en-ZA" dirty="0" smtClean="0">
                <a:ea typeface="ＭＳ Ｐゴシック" charset="0"/>
                <a:cs typeface="ＭＳ Ｐゴシック" charset="0"/>
              </a:rPr>
              <a:t>Physical or sexual abuse/ violence</a:t>
            </a:r>
          </a:p>
          <a:p>
            <a:pPr>
              <a:lnSpc>
                <a:spcPct val="90000"/>
              </a:lnSpc>
            </a:pPr>
            <a:r>
              <a:rPr lang="en-ZA" dirty="0" smtClean="0">
                <a:latin typeface="+mn-lt"/>
                <a:ea typeface="ＭＳ Ｐゴシック" charset="0"/>
                <a:cs typeface="ＭＳ Ｐゴシック" charset="0"/>
              </a:rPr>
              <a:t>Exploitation</a:t>
            </a:r>
          </a:p>
          <a:p>
            <a:pPr>
              <a:lnSpc>
                <a:spcPct val="90000"/>
              </a:lnSpc>
            </a:pPr>
            <a:r>
              <a:rPr lang="en-ZA" dirty="0" smtClean="0">
                <a:latin typeface="+mn-lt"/>
                <a:ea typeface="ＭＳ Ｐゴシック" charset="0"/>
                <a:cs typeface="ＭＳ Ｐゴシック" charset="0"/>
              </a:rPr>
              <a:t>Migration</a:t>
            </a:r>
          </a:p>
          <a:p>
            <a:pPr>
              <a:lnSpc>
                <a:spcPct val="90000"/>
              </a:lnSpc>
            </a:pPr>
            <a:r>
              <a:rPr lang="en-ZA" dirty="0" smtClean="0">
                <a:ea typeface="ＭＳ Ｐゴシック" charset="0"/>
                <a:cs typeface="ＭＳ Ｐゴシック" charset="0"/>
              </a:rPr>
              <a:t>Stigma, discrimination, violence, and fear of arrest due to sexual orientation</a:t>
            </a:r>
          </a:p>
          <a:p>
            <a:pPr>
              <a:lnSpc>
                <a:spcPct val="90000"/>
              </a:lnSpc>
            </a:pPr>
            <a:r>
              <a:rPr lang="en-ZA" dirty="0" smtClean="0">
                <a:ea typeface="ＭＳ Ｐゴシック" charset="0"/>
                <a:cs typeface="ＭＳ Ｐゴシック" charset="0"/>
              </a:rPr>
              <a:t>Chronic mental health issues, psychiatric disorders, and learning disorders</a:t>
            </a:r>
          </a:p>
          <a:p>
            <a:pPr>
              <a:lnSpc>
                <a:spcPct val="90000"/>
              </a:lnSpc>
            </a:pPr>
            <a:r>
              <a:rPr lang="en-ZA" dirty="0" smtClean="0">
                <a:latin typeface="+mn-lt"/>
                <a:ea typeface="ＭＳ Ｐゴシック" charset="0"/>
                <a:cs typeface="ＭＳ Ｐゴシック" charset="0"/>
              </a:rPr>
              <a:t>Disabilities</a:t>
            </a:r>
          </a:p>
          <a:p>
            <a:pPr>
              <a:lnSpc>
                <a:spcPct val="90000"/>
              </a:lnSpc>
            </a:pPr>
            <a:r>
              <a:rPr lang="en-ZA" dirty="0" smtClean="0">
                <a:latin typeface="+mn-lt"/>
                <a:ea typeface="ＭＳ Ｐゴシック" charset="0"/>
                <a:cs typeface="ＭＳ Ｐゴシック" charset="0"/>
              </a:rPr>
              <a:t>A stressful past</a:t>
            </a:r>
          </a:p>
        </p:txBody>
      </p:sp>
      <p:sp>
        <p:nvSpPr>
          <p:cNvPr id="7" name="Slide Number Placeholder 3"/>
          <p:cNvSpPr txBox="1">
            <a:spLocks/>
          </p:cNvSpPr>
          <p:nvPr/>
        </p:nvSpPr>
        <p:spPr>
          <a:xfrm>
            <a:off x="8305800" y="6423025"/>
            <a:ext cx="554038"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30C959-BEFE-B543-B775-28394981D766}" type="slidenum">
              <a:rPr kumimoji="0" lang="en-US" sz="1100" b="0" i="0" u="none" strike="noStrike" kern="1200" cap="none" spc="0" normalizeH="0" baseline="0" noProof="0" smtClean="0">
                <a:ln>
                  <a:noFill/>
                </a:ln>
                <a:solidFill>
                  <a:schemeClr val="tx1"/>
                </a:solidFill>
                <a:effectLst/>
                <a:uLnTx/>
                <a:uFillTx/>
                <a:latin typeface="Garamond"/>
                <a:ea typeface="+mn-ea"/>
                <a:cs typeface="Garamond"/>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100" b="0" i="0" u="none" strike="noStrike" kern="1200" cap="none" spc="0" normalizeH="0" baseline="0" noProof="0">
              <a:ln>
                <a:noFill/>
              </a:ln>
              <a:solidFill>
                <a:schemeClr val="tx1"/>
              </a:solidFill>
              <a:effectLst/>
              <a:uLnTx/>
              <a:uFillTx/>
              <a:latin typeface="Garamond"/>
              <a:ea typeface="+mn-ea"/>
              <a:cs typeface="Garamond"/>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Non-violence: A Human Right </a:t>
            </a:r>
            <a:endParaRPr lang="en-US" dirty="0"/>
          </a:p>
        </p:txBody>
      </p:sp>
      <p:sp>
        <p:nvSpPr>
          <p:cNvPr id="4" name="Slide Number Placeholder 3"/>
          <p:cNvSpPr>
            <a:spLocks noGrp="1"/>
          </p:cNvSpPr>
          <p:nvPr>
            <p:ph type="sldNum" sz="quarter" idx="12"/>
          </p:nvPr>
        </p:nvSpPr>
        <p:spPr/>
        <p:txBody>
          <a:bodyPr/>
          <a:lstStyle/>
          <a:p>
            <a:fld id="{5830C959-BEFE-B543-B775-28394981D766}" type="slidenum">
              <a:rPr lang="en-US" smtClean="0"/>
              <a:pPr/>
              <a:t>29</a:t>
            </a:fld>
            <a:endParaRPr lang="en-US"/>
          </a:p>
        </p:txBody>
      </p:sp>
      <p:sp>
        <p:nvSpPr>
          <p:cNvPr id="5" name="Text Box 9"/>
          <p:cNvSpPr txBox="1">
            <a:spLocks noChangeArrowheads="1"/>
          </p:cNvSpPr>
          <p:nvPr/>
        </p:nvSpPr>
        <p:spPr bwMode="auto">
          <a:xfrm>
            <a:off x="498475" y="1643742"/>
            <a:ext cx="8264525" cy="1938992"/>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2400" dirty="0" smtClean="0"/>
              <a:t>Ensure that all clients, particularly those who are most-at-risk, recognize that they have a right to say "no" to sex and a right to live in a world without abuse. Encourage them to recognize that violence and forced sex is not only wrong but also unethical and punishable by law.  </a:t>
            </a:r>
            <a:endParaRPr lang="en-US" sz="24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902856" y="3817256"/>
            <a:ext cx="3585029" cy="2649311"/>
          </a:xfrm>
          <a:prstGeom prst="rect">
            <a:avLst/>
          </a:prstGeom>
          <a:noFill/>
          <a:ln>
            <a:noFill/>
          </a:ln>
          <a:effectLst>
            <a:softEdge rad="3175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Module 5 Learning Objectives </a:t>
            </a:r>
            <a:r>
              <a:rPr lang="en-US" sz="1800" dirty="0" smtClean="0"/>
              <a:t>(Continued)</a:t>
            </a:r>
            <a:endParaRPr lang="en-US" sz="1800" dirty="0"/>
          </a:p>
        </p:txBody>
      </p:sp>
      <p:sp>
        <p:nvSpPr>
          <p:cNvPr id="3" name="Content Placeholder 2"/>
          <p:cNvSpPr>
            <a:spLocks noGrp="1"/>
          </p:cNvSpPr>
          <p:nvPr>
            <p:ph idx="1"/>
          </p:nvPr>
        </p:nvSpPr>
        <p:spPr/>
        <p:txBody>
          <a:bodyPr/>
          <a:lstStyle/>
          <a:p>
            <a:pPr marL="468313" indent="-468313"/>
            <a:r>
              <a:rPr lang="en-GB" dirty="0" smtClean="0">
                <a:latin typeface="+mn-lt"/>
                <a:ea typeface="ＭＳ Ｐゴシック" charset="0"/>
                <a:cs typeface="ＭＳ Ｐゴシック" charset="0"/>
              </a:rPr>
              <a:t>Conduct a psychosocial assessment with adolescent clients and caregivers to better determine their specific psychosocial needs and the types of support they require</a:t>
            </a:r>
            <a:endParaRPr lang="en-GB" dirty="0">
              <a:latin typeface="+mn-lt"/>
              <a:ea typeface="ＭＳ Ｐゴシック" charset="0"/>
              <a:cs typeface="ＭＳ Ｐゴシック" charset="0"/>
            </a:endParaRPr>
          </a:p>
          <a:p>
            <a:pPr marL="468313" indent="-468313"/>
            <a:r>
              <a:rPr lang="en-GB" dirty="0" smtClean="0">
                <a:latin typeface="+mn-lt"/>
                <a:ea typeface="ＭＳ Ｐゴシック" charset="0"/>
                <a:cs typeface="ＭＳ Ｐゴシック" charset="0"/>
              </a:rPr>
              <a:t>Provide adolescents and caregivers with </a:t>
            </a:r>
            <a:r>
              <a:rPr lang="en-GB" dirty="0" err="1" smtClean="0">
                <a:latin typeface="+mn-lt"/>
                <a:ea typeface="ＭＳ Ｐゴシック" charset="0"/>
                <a:cs typeface="ＭＳ Ｐゴシック" charset="0"/>
              </a:rPr>
              <a:t>ongoing</a:t>
            </a:r>
            <a:r>
              <a:rPr lang="en-GB" dirty="0" smtClean="0">
                <a:latin typeface="+mn-lt"/>
                <a:ea typeface="ＭＳ Ｐゴシック" charset="0"/>
                <a:cs typeface="ＭＳ Ｐゴシック" charset="0"/>
              </a:rPr>
              <a:t>, age-appropriate psychosocial support services, including referrals</a:t>
            </a:r>
          </a:p>
          <a:p>
            <a:pPr marL="468313" indent="-468313"/>
            <a:r>
              <a:rPr lang="en-GB" dirty="0" smtClean="0">
                <a:latin typeface="+mn-lt"/>
                <a:ea typeface="ＭＳ Ｐゴシック" charset="0"/>
                <a:cs typeface="ＭＳ Ｐゴシック" charset="0"/>
              </a:rPr>
              <a:t>Understand the importance of peer support in meeting adolescents’ psychosocial support needs</a:t>
            </a:r>
            <a:endParaRPr lang="en-GB" dirty="0">
              <a:latin typeface="+mn-lt"/>
              <a:ea typeface="ＭＳ Ｐゴシック" charset="0"/>
              <a:cs typeface="ＭＳ Ｐゴシック" charset="0"/>
            </a:endParaRPr>
          </a:p>
        </p:txBody>
      </p:sp>
      <p:sp>
        <p:nvSpPr>
          <p:cNvPr id="6" name="Slide Number Placeholder 5"/>
          <p:cNvSpPr>
            <a:spLocks noGrp="1"/>
          </p:cNvSpPr>
          <p:nvPr>
            <p:ph type="sldNum" sz="quarter" idx="12"/>
          </p:nvPr>
        </p:nvSpPr>
        <p:spPr/>
        <p:txBody>
          <a:bodyPr/>
          <a:lstStyle/>
          <a:p>
            <a:fld id="{5830C959-BEFE-B543-B775-28394981D766}" type="slidenum">
              <a:rPr lang="en-US" smtClean="0"/>
              <a:pPr/>
              <a:t>3</a:t>
            </a:fld>
            <a:endParaRPr lang="en-US"/>
          </a:p>
        </p:txBody>
      </p:sp>
    </p:spTree>
    <p:extLst>
      <p:ext uri="{BB962C8B-B14F-4D97-AF65-F5344CB8AC3E}">
        <p14:creationId xmlns:p14="http://schemas.microsoft.com/office/powerpoint/2010/main" val="338238077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0C959-BEFE-B543-B775-28394981D766}" type="slidenum">
              <a:rPr lang="en-US" smtClean="0"/>
              <a:pPr/>
              <a:t>30</a:t>
            </a:fld>
            <a:endParaRPr lang="en-US"/>
          </a:p>
        </p:txBody>
      </p:sp>
      <p:sp>
        <p:nvSpPr>
          <p:cNvPr id="5" name="Text Box 9"/>
          <p:cNvSpPr txBox="1">
            <a:spLocks noChangeArrowheads="1"/>
          </p:cNvSpPr>
          <p:nvPr/>
        </p:nvSpPr>
        <p:spPr bwMode="auto">
          <a:xfrm>
            <a:off x="558801" y="4203599"/>
            <a:ext cx="8061512" cy="2123658"/>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2400" dirty="0" smtClean="0"/>
              <a:t>Most-at-risk adolescents may be more fearful and reluctant to disclose personal information to health workers. </a:t>
            </a:r>
          </a:p>
          <a:p>
            <a:pPr algn="ctr">
              <a:spcBef>
                <a:spcPct val="50000"/>
              </a:spcBef>
            </a:pPr>
            <a:r>
              <a:rPr lang="en-US" sz="2400" dirty="0" smtClean="0"/>
              <a:t>As with all adolescents, it is important to </a:t>
            </a:r>
            <a:r>
              <a:rPr lang="en-US" sz="2400" b="1" dirty="0" smtClean="0"/>
              <a:t>always use good communication skills and to adopt adolescent-friendly approaches </a:t>
            </a:r>
            <a:r>
              <a:rPr lang="en-US" sz="2400" dirty="0" smtClean="0"/>
              <a:t>in order to engage and support most-at-risk ALHIV.</a:t>
            </a:r>
            <a:endParaRPr lang="en-US" sz="2400" dirty="0"/>
          </a:p>
        </p:txBody>
      </p:sp>
      <p:sp>
        <p:nvSpPr>
          <p:cNvPr id="6" name="Title 1"/>
          <p:cNvSpPr>
            <a:spLocks noGrp="1"/>
          </p:cNvSpPr>
          <p:nvPr>
            <p:ph type="title"/>
          </p:nvPr>
        </p:nvSpPr>
        <p:spPr bwMode="white">
          <a:xfrm>
            <a:off x="498475" y="484188"/>
            <a:ext cx="8264525" cy="1116012"/>
          </a:xfrm>
        </p:spPr>
        <p:txBody>
          <a:bodyPr/>
          <a:lstStyle/>
          <a:p>
            <a:r>
              <a:rPr lang="en-US" dirty="0" smtClean="0"/>
              <a:t>Remember:</a:t>
            </a:r>
            <a:endParaRPr lang="en-US"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969388" y="1643742"/>
            <a:ext cx="3068554" cy="2304143"/>
          </a:xfrm>
          <a:prstGeom prst="rect">
            <a:avLst/>
          </a:prstGeom>
          <a:noFill/>
          <a:ln>
            <a:noFill/>
          </a:ln>
          <a:effectLst>
            <a:softEdge rad="31750"/>
          </a:effectLst>
        </p:spPr>
      </p:pic>
    </p:spTree>
    <p:extLst>
      <p:ext uri="{BB962C8B-B14F-4D97-AF65-F5344CB8AC3E}">
        <p14:creationId xmlns:p14="http://schemas.microsoft.com/office/powerpoint/2010/main" val="6863505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0C959-BEFE-B543-B775-28394981D766}" type="slidenum">
              <a:rPr lang="en-US" smtClean="0"/>
              <a:pPr/>
              <a:t>31</a:t>
            </a:fld>
            <a:endParaRPr lang="en-US"/>
          </a:p>
        </p:txBody>
      </p:sp>
      <p:sp>
        <p:nvSpPr>
          <p:cNvPr id="6" name="Slide Number Placeholder 3"/>
          <p:cNvSpPr txBox="1">
            <a:spLocks/>
          </p:cNvSpPr>
          <p:nvPr/>
        </p:nvSpPr>
        <p:spPr>
          <a:xfrm>
            <a:off x="8305800" y="6575425"/>
            <a:ext cx="554038"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Garamond"/>
              <a:ea typeface="+mn-ea"/>
              <a:cs typeface="Garamond"/>
            </a:endParaRPr>
          </a:p>
        </p:txBody>
      </p:sp>
      <p:sp>
        <p:nvSpPr>
          <p:cNvPr id="9" name="Content Placeholder 5"/>
          <p:cNvSpPr>
            <a:spLocks noGrp="1"/>
          </p:cNvSpPr>
          <p:nvPr>
            <p:ph idx="1"/>
          </p:nvPr>
        </p:nvSpPr>
        <p:spPr>
          <a:xfrm>
            <a:off x="525463" y="1593850"/>
            <a:ext cx="7966075" cy="4373563"/>
          </a:xfrm>
        </p:spPr>
        <p:txBody>
          <a:bodyPr/>
          <a:lstStyle/>
          <a:p>
            <a:pPr algn="ctr">
              <a:buFont typeface="Wingdings" pitchFamily="2" charset="2"/>
              <a:buNone/>
            </a:pPr>
            <a:endParaRPr lang="en-US" sz="3600" b="1" dirty="0" smtClean="0">
              <a:latin typeface="Calibri" pitchFamily="34" charset="0"/>
              <a:cs typeface="Calibri" pitchFamily="34" charset="0"/>
            </a:endParaRPr>
          </a:p>
          <a:p>
            <a:pPr algn="ctr">
              <a:spcBef>
                <a:spcPts val="3600"/>
              </a:spcBef>
              <a:buFont typeface="Wingdings" pitchFamily="2" charset="2"/>
              <a:buNone/>
            </a:pPr>
            <a:r>
              <a:rPr lang="en-US" sz="4800" b="1" dirty="0" smtClean="0">
                <a:latin typeface="Calibri" pitchFamily="34" charset="0"/>
                <a:cs typeface="Calibri" pitchFamily="34" charset="0"/>
              </a:rPr>
              <a:t>Questions or comments on this session?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Session 5.2</a:t>
            </a:r>
            <a:endParaRPr lang="en-US" dirty="0"/>
          </a:p>
        </p:txBody>
      </p:sp>
      <p:sp>
        <p:nvSpPr>
          <p:cNvPr id="3" name="Content Placeholder 2"/>
          <p:cNvSpPr>
            <a:spLocks noGrp="1"/>
          </p:cNvSpPr>
          <p:nvPr>
            <p:ph idx="1"/>
          </p:nvPr>
        </p:nvSpPr>
        <p:spPr/>
        <p:txBody>
          <a:bodyPr/>
          <a:lstStyle/>
          <a:p>
            <a:pPr marL="0" indent="0">
              <a:buNone/>
            </a:pPr>
            <a:r>
              <a:rPr lang="en-US" sz="3600" b="1" dirty="0" smtClean="0">
                <a:solidFill>
                  <a:srgbClr val="0B5395"/>
                </a:solidFill>
              </a:rPr>
              <a:t>Assessing Psychosocial Support Needs</a:t>
            </a:r>
            <a:endParaRPr lang="en-US" sz="3600" b="1" dirty="0">
              <a:solidFill>
                <a:srgbClr val="0B5395"/>
              </a:solidFill>
            </a:endParaRPr>
          </a:p>
        </p:txBody>
      </p:sp>
      <p:sp>
        <p:nvSpPr>
          <p:cNvPr id="6" name="Slide Number Placeholder 5"/>
          <p:cNvSpPr>
            <a:spLocks noGrp="1"/>
          </p:cNvSpPr>
          <p:nvPr>
            <p:ph type="sldNum" sz="quarter" idx="12"/>
          </p:nvPr>
        </p:nvSpPr>
        <p:spPr/>
        <p:txBody>
          <a:bodyPr/>
          <a:lstStyle/>
          <a:p>
            <a:fld id="{5830C959-BEFE-B543-B775-28394981D766}" type="slidenum">
              <a:rPr lang="en-US" smtClean="0"/>
              <a:pPr/>
              <a:t>32</a:t>
            </a:fld>
            <a:endParaRPr lang="en-US"/>
          </a:p>
        </p:txBody>
      </p:sp>
    </p:spTree>
    <p:extLst>
      <p:ext uri="{BB962C8B-B14F-4D97-AF65-F5344CB8AC3E}">
        <p14:creationId xmlns:p14="http://schemas.microsoft.com/office/powerpoint/2010/main" val="415352656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Session 5.2 Objective</a:t>
            </a:r>
            <a:endParaRPr lang="en-US" dirty="0"/>
          </a:p>
        </p:txBody>
      </p:sp>
      <p:sp>
        <p:nvSpPr>
          <p:cNvPr id="3" name="Content Placeholder 2"/>
          <p:cNvSpPr>
            <a:spLocks noGrp="1"/>
          </p:cNvSpPr>
          <p:nvPr>
            <p:ph idx="1"/>
          </p:nvPr>
        </p:nvSpPr>
        <p:spPr/>
        <p:txBody>
          <a:bodyPr/>
          <a:lstStyle/>
          <a:p>
            <a:pPr>
              <a:buNone/>
            </a:pPr>
            <a:r>
              <a:rPr lang="en-GB" b="1" dirty="0" smtClean="0">
                <a:solidFill>
                  <a:srgbClr val="0B5395"/>
                </a:solidFill>
                <a:latin typeface="Calibri" pitchFamily="34" charset="0"/>
                <a:cs typeface="Calibri" pitchFamily="34" charset="0"/>
              </a:rPr>
              <a:t>After completing this session, participants will be able to:</a:t>
            </a:r>
            <a:r>
              <a:rPr lang="en-GB" dirty="0" smtClean="0">
                <a:solidFill>
                  <a:srgbClr val="0B5395"/>
                </a:solidFill>
                <a:latin typeface="Calibri" pitchFamily="34" charset="0"/>
                <a:cs typeface="Calibri" pitchFamily="34" charset="0"/>
              </a:rPr>
              <a:t> </a:t>
            </a:r>
          </a:p>
          <a:p>
            <a:r>
              <a:rPr lang="en-GB" dirty="0" smtClean="0">
                <a:ea typeface="ＭＳ Ｐゴシック" charset="0"/>
              </a:rPr>
              <a:t>Conduct </a:t>
            </a:r>
            <a:r>
              <a:rPr lang="en-GB" dirty="0">
                <a:ea typeface="ＭＳ Ｐゴシック" charset="0"/>
              </a:rPr>
              <a:t>a psychosocial assessment with adolescent clients and </a:t>
            </a:r>
            <a:r>
              <a:rPr lang="en-GB" dirty="0" smtClean="0">
                <a:ea typeface="ＭＳ Ｐゴシック" charset="0"/>
              </a:rPr>
              <a:t>caregivers </a:t>
            </a:r>
            <a:r>
              <a:rPr lang="en-GB" dirty="0">
                <a:ea typeface="ＭＳ Ｐゴシック" charset="0"/>
              </a:rPr>
              <a:t>to better determine their specific psychosocial needs and </a:t>
            </a:r>
            <a:r>
              <a:rPr lang="en-GB" dirty="0" smtClean="0">
                <a:ea typeface="ＭＳ Ｐゴシック" charset="0"/>
              </a:rPr>
              <a:t>the types </a:t>
            </a:r>
            <a:r>
              <a:rPr lang="en-GB" dirty="0">
                <a:ea typeface="ＭＳ Ｐゴシック" charset="0"/>
              </a:rPr>
              <a:t>of support </a:t>
            </a:r>
            <a:r>
              <a:rPr lang="en-GB" dirty="0" smtClean="0">
                <a:ea typeface="ＭＳ Ｐゴシック" charset="0"/>
              </a:rPr>
              <a:t>they require</a:t>
            </a:r>
            <a:endParaRPr lang="en-GB" dirty="0">
              <a:ea typeface="ＭＳ Ｐゴシック" charset="0"/>
            </a:endParaRPr>
          </a:p>
        </p:txBody>
      </p:sp>
      <p:sp>
        <p:nvSpPr>
          <p:cNvPr id="6" name="Slide Number Placeholder 5"/>
          <p:cNvSpPr>
            <a:spLocks noGrp="1"/>
          </p:cNvSpPr>
          <p:nvPr>
            <p:ph type="sldNum" sz="quarter" idx="12"/>
          </p:nvPr>
        </p:nvSpPr>
        <p:spPr/>
        <p:txBody>
          <a:bodyPr/>
          <a:lstStyle/>
          <a:p>
            <a:fld id="{5830C959-BEFE-B543-B775-28394981D766}" type="slidenum">
              <a:rPr lang="en-US" smtClean="0"/>
              <a:pPr/>
              <a:t>33</a:t>
            </a:fld>
            <a:endParaRPr lang="en-US"/>
          </a:p>
        </p:txBody>
      </p:sp>
    </p:spTree>
    <p:extLst>
      <p:ext uri="{BB962C8B-B14F-4D97-AF65-F5344CB8AC3E}">
        <p14:creationId xmlns:p14="http://schemas.microsoft.com/office/powerpoint/2010/main" val="19745068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Remember:</a:t>
            </a:r>
            <a:endParaRPr lang="en-US" dirty="0"/>
          </a:p>
        </p:txBody>
      </p:sp>
      <p:sp>
        <p:nvSpPr>
          <p:cNvPr id="4" name="Slide Number Placeholder 3"/>
          <p:cNvSpPr>
            <a:spLocks noGrp="1"/>
          </p:cNvSpPr>
          <p:nvPr>
            <p:ph type="sldNum" sz="quarter" idx="12"/>
          </p:nvPr>
        </p:nvSpPr>
        <p:spPr/>
        <p:txBody>
          <a:bodyPr/>
          <a:lstStyle/>
          <a:p>
            <a:fld id="{5830C959-BEFE-B543-B775-28394981D766}" type="slidenum">
              <a:rPr lang="en-US" smtClean="0"/>
              <a:pPr/>
              <a:t>34</a:t>
            </a:fld>
            <a:endParaRPr lang="en-US"/>
          </a:p>
        </p:txBody>
      </p:sp>
      <p:sp>
        <p:nvSpPr>
          <p:cNvPr id="5" name="Text Box 9"/>
          <p:cNvSpPr txBox="1">
            <a:spLocks noChangeArrowheads="1"/>
          </p:cNvSpPr>
          <p:nvPr/>
        </p:nvSpPr>
        <p:spPr bwMode="auto">
          <a:xfrm>
            <a:off x="513707" y="1745340"/>
            <a:ext cx="8090647" cy="4555093"/>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465138" indent="-465138">
              <a:spcBef>
                <a:spcPct val="50000"/>
              </a:spcBef>
              <a:buClr>
                <a:srgbClr val="083763"/>
              </a:buClr>
              <a:buSzPct val="125000"/>
              <a:buFont typeface="Wingdings" pitchFamily="2" charset="2"/>
              <a:buChar char="§"/>
            </a:pPr>
            <a:r>
              <a:rPr lang="en-US" sz="2200" dirty="0" smtClean="0"/>
              <a:t>While we may not able to address all of a client’s needs, there are many things we can do to improve </a:t>
            </a:r>
            <a:r>
              <a:rPr lang="en-US" sz="2200" dirty="0" err="1" smtClean="0"/>
              <a:t>ALHIV’s</a:t>
            </a:r>
            <a:r>
              <a:rPr lang="en-US" sz="2200" dirty="0" smtClean="0"/>
              <a:t> psychosocial well being. </a:t>
            </a:r>
          </a:p>
          <a:p>
            <a:pPr marL="465138" lvl="0" indent="-465138">
              <a:spcBef>
                <a:spcPct val="50000"/>
              </a:spcBef>
              <a:buClr>
                <a:srgbClr val="083763"/>
              </a:buClr>
              <a:buSzPct val="125000"/>
              <a:buFont typeface="Wingdings" pitchFamily="2" charset="2"/>
              <a:buChar char="§"/>
            </a:pPr>
            <a:r>
              <a:rPr lang="en-US" sz="2200" dirty="0" smtClean="0"/>
              <a:t>The use of tools, such as the Psychosocial Assessment Tool in </a:t>
            </a:r>
            <a:r>
              <a:rPr lang="en-US" sz="2200" i="1" dirty="0" smtClean="0"/>
              <a:t>Appendix 5A</a:t>
            </a:r>
            <a:r>
              <a:rPr lang="en-US" sz="2200" dirty="0" smtClean="0"/>
              <a:t>, can help determine what services and referrals a client needs. Findings </a:t>
            </a:r>
            <a:r>
              <a:rPr lang="en-US" sz="2200" dirty="0"/>
              <a:t>should be recorded on the </a:t>
            </a:r>
            <a:r>
              <a:rPr lang="en-US" sz="2200" dirty="0" smtClean="0"/>
              <a:t>tool </a:t>
            </a:r>
            <a:r>
              <a:rPr lang="en-US" sz="2200" dirty="0"/>
              <a:t>and stored in the client’s file. </a:t>
            </a:r>
          </a:p>
          <a:p>
            <a:pPr marL="465138" lvl="0" indent="-465138">
              <a:spcBef>
                <a:spcPts val="900"/>
              </a:spcBef>
              <a:buClr>
                <a:srgbClr val="083763"/>
              </a:buClr>
              <a:buSzPct val="125000"/>
              <a:buFont typeface="Wingdings" pitchFamily="2" charset="2"/>
              <a:buChar char="§"/>
            </a:pPr>
            <a:r>
              <a:rPr lang="en-US" sz="2200" dirty="0" smtClean="0"/>
              <a:t>A psychosocial assessment should be conducted when a client enrolls in HIV services — and again each year after that and whenever the client’s situation changes significantly.  </a:t>
            </a:r>
          </a:p>
          <a:p>
            <a:pPr marL="465138" lvl="0" indent="-465138">
              <a:spcBef>
                <a:spcPts val="900"/>
              </a:spcBef>
              <a:buClr>
                <a:srgbClr val="083763"/>
              </a:buClr>
              <a:buSzPct val="125000"/>
              <a:buFont typeface="Wingdings" pitchFamily="2" charset="2"/>
              <a:buChar char="§"/>
            </a:pPr>
            <a:r>
              <a:rPr lang="en-US" sz="2200" dirty="0" smtClean="0"/>
              <a:t>Be patient and always have a positive, non-judgmental attitude when talking about psychosocial needs with clients.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33399" y="116116"/>
            <a:ext cx="8610601" cy="1382486"/>
          </a:xfrm>
        </p:spPr>
        <p:txBody>
          <a:bodyPr/>
          <a:lstStyle/>
          <a:p>
            <a:r>
              <a:rPr lang="en-US" dirty="0" smtClean="0"/>
              <a:t>Conducting a Psychosocial Assessment</a:t>
            </a:r>
            <a:endParaRPr lang="en-US" dirty="0"/>
          </a:p>
        </p:txBody>
      </p:sp>
      <p:sp>
        <p:nvSpPr>
          <p:cNvPr id="3" name="Content Placeholder 2"/>
          <p:cNvSpPr>
            <a:spLocks noGrp="1"/>
          </p:cNvSpPr>
          <p:nvPr>
            <p:ph idx="1"/>
          </p:nvPr>
        </p:nvSpPr>
        <p:spPr>
          <a:xfrm>
            <a:off x="533400" y="1694544"/>
            <a:ext cx="8326438" cy="4144963"/>
          </a:xfrm>
        </p:spPr>
        <p:txBody>
          <a:bodyPr/>
          <a:lstStyle/>
          <a:p>
            <a:pPr>
              <a:spcBef>
                <a:spcPts val="1500"/>
              </a:spcBef>
              <a:buNone/>
            </a:pPr>
            <a:r>
              <a:rPr lang="en-US" b="1" dirty="0" smtClean="0">
                <a:ea typeface="ＭＳ Ｐゴシック" charset="0"/>
              </a:rPr>
              <a:t>See </a:t>
            </a:r>
            <a:r>
              <a:rPr lang="en-US" b="1" i="1" dirty="0" smtClean="0">
                <a:ea typeface="ＭＳ Ｐゴシック" charset="0"/>
              </a:rPr>
              <a:t>Appendix 5A: Psychosocial Assessment Tool.</a:t>
            </a:r>
            <a:endParaRPr lang="en-US" b="1" dirty="0" smtClean="0">
              <a:ea typeface="ＭＳ Ｐゴシック" charset="0"/>
            </a:endParaRPr>
          </a:p>
          <a:p>
            <a:pPr>
              <a:spcBef>
                <a:spcPts val="1500"/>
              </a:spcBef>
              <a:buNone/>
            </a:pPr>
            <a:r>
              <a:rPr lang="en-US" b="1" dirty="0" smtClean="0">
                <a:solidFill>
                  <a:srgbClr val="0B5395"/>
                </a:solidFill>
                <a:ea typeface="ＭＳ Ｐゴシック" charset="0"/>
              </a:rPr>
              <a:t>Tips </a:t>
            </a:r>
            <a:r>
              <a:rPr lang="en-US" b="1" dirty="0">
                <a:solidFill>
                  <a:srgbClr val="0B5395"/>
                </a:solidFill>
                <a:ea typeface="ＭＳ Ｐゴシック" charset="0"/>
              </a:rPr>
              <a:t>to remember during the assessment process:</a:t>
            </a:r>
          </a:p>
          <a:p>
            <a:pPr>
              <a:spcBef>
                <a:spcPts val="1500"/>
              </a:spcBef>
            </a:pPr>
            <a:r>
              <a:rPr lang="en-GB" dirty="0">
                <a:ea typeface="ＭＳ Ｐゴシック" charset="0"/>
              </a:rPr>
              <a:t>Emphasize confidentiality, but </a:t>
            </a:r>
            <a:r>
              <a:rPr lang="en-GB" dirty="0" smtClean="0">
                <a:ea typeface="ＭＳ Ｐゴシック" charset="0"/>
              </a:rPr>
              <a:t>explain that some info may be shared with other providers to ensure the best care for the client.</a:t>
            </a:r>
            <a:endParaRPr lang="en-GB" dirty="0">
              <a:ea typeface="ＭＳ Ｐゴシック" charset="0"/>
            </a:endParaRPr>
          </a:p>
          <a:p>
            <a:pPr>
              <a:spcBef>
                <a:spcPts val="1500"/>
              </a:spcBef>
            </a:pPr>
            <a:r>
              <a:rPr lang="en-GB" dirty="0">
                <a:ea typeface="ＭＳ Ｐゴシック" charset="0"/>
              </a:rPr>
              <a:t>Ensure visual and auditory </a:t>
            </a:r>
            <a:r>
              <a:rPr lang="en-GB" dirty="0" smtClean="0">
                <a:ea typeface="ＭＳ Ｐゴシック" charset="0"/>
              </a:rPr>
              <a:t>privacy.</a:t>
            </a:r>
            <a:endParaRPr lang="en-GB" dirty="0">
              <a:ea typeface="ＭＳ Ｐゴシック" charset="0"/>
            </a:endParaRPr>
          </a:p>
          <a:p>
            <a:pPr>
              <a:spcBef>
                <a:spcPts val="1500"/>
              </a:spcBef>
            </a:pPr>
            <a:r>
              <a:rPr lang="en-GB" dirty="0">
                <a:ea typeface="ＭＳ Ｐゴシック" charset="0"/>
              </a:rPr>
              <a:t>Involve the adolescent </a:t>
            </a:r>
            <a:r>
              <a:rPr lang="en-GB" dirty="0" smtClean="0">
                <a:ea typeface="ＭＳ Ｐゴシック" charset="0"/>
              </a:rPr>
              <a:t>during </a:t>
            </a:r>
            <a:r>
              <a:rPr lang="en-GB" dirty="0">
                <a:ea typeface="ＭＳ Ｐゴシック" charset="0"/>
              </a:rPr>
              <a:t>all </a:t>
            </a:r>
            <a:r>
              <a:rPr lang="en-GB" dirty="0" smtClean="0">
                <a:ea typeface="ＭＳ Ｐゴシック" charset="0"/>
              </a:rPr>
              <a:t>phases of the process.</a:t>
            </a:r>
            <a:endParaRPr lang="en-GB" dirty="0">
              <a:ea typeface="ＭＳ Ｐゴシック" charset="0"/>
            </a:endParaRPr>
          </a:p>
          <a:p>
            <a:pPr>
              <a:spcBef>
                <a:spcPts val="1500"/>
              </a:spcBef>
            </a:pPr>
            <a:r>
              <a:rPr lang="en-GB" dirty="0">
                <a:ea typeface="ＭＳ Ｐゴシック" charset="0"/>
              </a:rPr>
              <a:t>Respect the dignity and worth of the adolescent at all </a:t>
            </a:r>
            <a:r>
              <a:rPr lang="en-GB" dirty="0" smtClean="0">
                <a:ea typeface="ＭＳ Ｐゴシック" charset="0"/>
              </a:rPr>
              <a:t>times. </a:t>
            </a:r>
            <a:endParaRPr lang="en-GB" dirty="0">
              <a:ea typeface="ＭＳ Ｐゴシック" charset="0"/>
            </a:endParaRPr>
          </a:p>
          <a:p>
            <a:pPr>
              <a:spcBef>
                <a:spcPts val="1500"/>
              </a:spcBef>
            </a:pPr>
            <a:r>
              <a:rPr lang="en-GB" dirty="0">
                <a:ea typeface="ＭＳ Ｐゴシック" charset="0"/>
              </a:rPr>
              <a:t>Do not talk down to </a:t>
            </a:r>
            <a:r>
              <a:rPr lang="en-GB" dirty="0" smtClean="0">
                <a:ea typeface="ＭＳ Ｐゴシック" charset="0"/>
              </a:rPr>
              <a:t>the adolescent.</a:t>
            </a:r>
            <a:endParaRPr lang="en-GB" dirty="0">
              <a:ea typeface="ＭＳ Ｐゴシック" charset="0"/>
            </a:endParaRPr>
          </a:p>
        </p:txBody>
      </p:sp>
      <p:sp>
        <p:nvSpPr>
          <p:cNvPr id="4" name="Slide Number Placeholder 3"/>
          <p:cNvSpPr>
            <a:spLocks noGrp="1"/>
          </p:cNvSpPr>
          <p:nvPr>
            <p:ph type="sldNum" sz="quarter" idx="12"/>
          </p:nvPr>
        </p:nvSpPr>
        <p:spPr/>
        <p:txBody>
          <a:bodyPr/>
          <a:lstStyle/>
          <a:p>
            <a:fld id="{5830C959-BEFE-B543-B775-28394981D766}" type="slidenum">
              <a:rPr lang="en-US" smtClean="0"/>
              <a:pPr/>
              <a:t>35</a:t>
            </a:fld>
            <a:endParaRPr lang="en-US"/>
          </a:p>
        </p:txBody>
      </p:sp>
    </p:spTree>
    <p:extLst>
      <p:ext uri="{BB962C8B-B14F-4D97-AF65-F5344CB8AC3E}">
        <p14:creationId xmlns:p14="http://schemas.microsoft.com/office/powerpoint/2010/main" val="347177845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80030"/>
            <a:ext cx="8229600" cy="4144963"/>
          </a:xfrm>
        </p:spPr>
        <p:txBody>
          <a:bodyPr/>
          <a:lstStyle/>
          <a:p>
            <a:pPr>
              <a:spcBef>
                <a:spcPts val="1500"/>
              </a:spcBef>
              <a:buNone/>
            </a:pPr>
            <a:r>
              <a:rPr lang="en-US" b="1" dirty="0">
                <a:solidFill>
                  <a:srgbClr val="0B5395"/>
                </a:solidFill>
                <a:ea typeface="ＭＳ Ｐゴシック" charset="0"/>
              </a:rPr>
              <a:t>Tips </a:t>
            </a:r>
            <a:r>
              <a:rPr lang="en-US" b="1" dirty="0" smtClean="0">
                <a:solidFill>
                  <a:srgbClr val="0B5395"/>
                </a:solidFill>
                <a:ea typeface="ＭＳ Ｐゴシック" charset="0"/>
              </a:rPr>
              <a:t>(continued):</a:t>
            </a:r>
            <a:endParaRPr lang="en-US" b="1" dirty="0">
              <a:solidFill>
                <a:srgbClr val="0B5395"/>
              </a:solidFill>
              <a:ea typeface="ＭＳ Ｐゴシック" charset="0"/>
            </a:endParaRPr>
          </a:p>
          <a:p>
            <a:r>
              <a:rPr lang="en-GB" dirty="0">
                <a:ea typeface="ＭＳ Ｐゴシック" charset="0"/>
              </a:rPr>
              <a:t>Always be positive and offer encouragement and </a:t>
            </a:r>
            <a:r>
              <a:rPr lang="en-GB" dirty="0" smtClean="0">
                <a:ea typeface="ＭＳ Ｐゴシック" charset="0"/>
              </a:rPr>
              <a:t>praise.</a:t>
            </a:r>
          </a:p>
          <a:p>
            <a:r>
              <a:rPr lang="en-GB" dirty="0" smtClean="0">
                <a:ea typeface="ＭＳ Ｐゴシック" charset="0"/>
              </a:rPr>
              <a:t>Be </a:t>
            </a:r>
            <a:r>
              <a:rPr lang="en-GB" dirty="0">
                <a:ea typeface="ＭＳ Ｐゴシック" charset="0"/>
              </a:rPr>
              <a:t>patient! Allow </a:t>
            </a:r>
            <a:r>
              <a:rPr lang="en-GB" dirty="0" smtClean="0">
                <a:ea typeface="ＭＳ Ｐゴシック" charset="0"/>
              </a:rPr>
              <a:t>the </a:t>
            </a:r>
            <a:r>
              <a:rPr lang="en-GB" dirty="0">
                <a:ea typeface="ＭＳ Ｐゴシック" charset="0"/>
              </a:rPr>
              <a:t>adolescent to speak for </a:t>
            </a:r>
            <a:r>
              <a:rPr lang="en-GB" dirty="0" smtClean="0">
                <a:ea typeface="ＭＳ Ｐゴシック" charset="0"/>
              </a:rPr>
              <a:t>him- or herself.</a:t>
            </a:r>
            <a:endParaRPr lang="en-GB" dirty="0">
              <a:ea typeface="ＭＳ Ｐゴシック" charset="0"/>
            </a:endParaRPr>
          </a:p>
          <a:p>
            <a:r>
              <a:rPr lang="en-GB" dirty="0">
                <a:ea typeface="ＭＳ Ｐゴシック" charset="0"/>
              </a:rPr>
              <a:t>Respect the adolescent’s coping skills and </a:t>
            </a:r>
            <a:r>
              <a:rPr lang="en-GB" dirty="0" smtClean="0">
                <a:ea typeface="ＭＳ Ｐゴシック" charset="0"/>
              </a:rPr>
              <a:t>ideas.</a:t>
            </a:r>
            <a:endParaRPr lang="en-GB" dirty="0">
              <a:ea typeface="ＭＳ Ｐゴシック" charset="0"/>
            </a:endParaRPr>
          </a:p>
          <a:p>
            <a:r>
              <a:rPr lang="en-GB" dirty="0">
                <a:ea typeface="ＭＳ Ｐゴシック" charset="0"/>
              </a:rPr>
              <a:t>Do not judge! </a:t>
            </a:r>
            <a:r>
              <a:rPr lang="en-GB" dirty="0" smtClean="0">
                <a:ea typeface="ＭＳ Ｐゴシック" charset="0"/>
              </a:rPr>
              <a:t>Make adolescents </a:t>
            </a:r>
            <a:r>
              <a:rPr lang="en-GB" dirty="0">
                <a:ea typeface="ＭＳ Ｐゴシック" charset="0"/>
              </a:rPr>
              <a:t>feel comfortable </a:t>
            </a:r>
            <a:r>
              <a:rPr lang="en-GB" dirty="0" smtClean="0">
                <a:ea typeface="ＭＳ Ｐゴシック" charset="0"/>
              </a:rPr>
              <a:t>instead of fearful.</a:t>
            </a:r>
            <a:endParaRPr lang="en-GB" dirty="0">
              <a:ea typeface="ＭＳ Ｐゴシック" charset="0"/>
            </a:endParaRPr>
          </a:p>
          <a:p>
            <a:r>
              <a:rPr lang="en-GB" dirty="0">
                <a:ea typeface="ＭＳ Ｐゴシック" charset="0"/>
              </a:rPr>
              <a:t>Offer to include caregivers’ </a:t>
            </a:r>
            <a:r>
              <a:rPr lang="en-GB" dirty="0" smtClean="0">
                <a:ea typeface="ＭＳ Ｐゴシック" charset="0"/>
              </a:rPr>
              <a:t>input </a:t>
            </a:r>
            <a:r>
              <a:rPr lang="en-GB" dirty="0">
                <a:ea typeface="ＭＳ Ｐゴシック" charset="0"/>
              </a:rPr>
              <a:t>while </a:t>
            </a:r>
            <a:r>
              <a:rPr lang="en-GB" dirty="0" smtClean="0">
                <a:ea typeface="ＭＳ Ｐゴシック" charset="0"/>
              </a:rPr>
              <a:t>simultaneously ensuring confidentiality of information.</a:t>
            </a:r>
            <a:endParaRPr lang="en-GB" dirty="0">
              <a:ea typeface="ＭＳ Ｐゴシック" charset="0"/>
            </a:endParaRPr>
          </a:p>
          <a:p>
            <a:r>
              <a:rPr lang="en-GB" dirty="0">
                <a:ea typeface="ＭＳ Ｐゴシック" charset="0"/>
              </a:rPr>
              <a:t>Always keep a copy of the assessment in the client’s </a:t>
            </a:r>
            <a:r>
              <a:rPr lang="en-GB" dirty="0" smtClean="0">
                <a:ea typeface="ＭＳ Ｐゴシック" charset="0"/>
              </a:rPr>
              <a:t>file.</a:t>
            </a:r>
            <a:endParaRPr lang="en-US" dirty="0">
              <a:ea typeface="ＭＳ Ｐゴシック" charset="0"/>
            </a:endParaRPr>
          </a:p>
        </p:txBody>
      </p:sp>
      <p:sp>
        <p:nvSpPr>
          <p:cNvPr id="4" name="Slide Number Placeholder 3"/>
          <p:cNvSpPr>
            <a:spLocks noGrp="1"/>
          </p:cNvSpPr>
          <p:nvPr>
            <p:ph type="sldNum" sz="quarter" idx="12"/>
          </p:nvPr>
        </p:nvSpPr>
        <p:spPr/>
        <p:txBody>
          <a:bodyPr/>
          <a:lstStyle/>
          <a:p>
            <a:fld id="{5830C959-BEFE-B543-B775-28394981D766}" type="slidenum">
              <a:rPr lang="en-US" smtClean="0"/>
              <a:pPr/>
              <a:t>36</a:t>
            </a:fld>
            <a:endParaRPr lang="en-US"/>
          </a:p>
        </p:txBody>
      </p:sp>
      <p:sp>
        <p:nvSpPr>
          <p:cNvPr id="6" name="Title 1"/>
          <p:cNvSpPr>
            <a:spLocks noGrp="1"/>
          </p:cNvSpPr>
          <p:nvPr>
            <p:ph type="title"/>
          </p:nvPr>
        </p:nvSpPr>
        <p:spPr bwMode="white">
          <a:xfrm>
            <a:off x="533399" y="116116"/>
            <a:ext cx="8610601" cy="1382486"/>
          </a:xfrm>
        </p:spPr>
        <p:txBody>
          <a:bodyPr/>
          <a:lstStyle/>
          <a:p>
            <a:r>
              <a:rPr lang="en-US" dirty="0" smtClean="0"/>
              <a:t>Conducting a Psychosocial Assessment </a:t>
            </a:r>
            <a:r>
              <a:rPr lang="en-US" sz="1800" dirty="0" smtClean="0"/>
              <a:t>(Continued)</a:t>
            </a:r>
            <a:endParaRPr lang="en-US" sz="1800" dirty="0"/>
          </a:p>
        </p:txBody>
      </p:sp>
    </p:spTree>
    <p:extLst>
      <p:ext uri="{BB962C8B-B14F-4D97-AF65-F5344CB8AC3E}">
        <p14:creationId xmlns:p14="http://schemas.microsoft.com/office/powerpoint/2010/main" val="29221850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Pair Work </a:t>
            </a:r>
            <a:endParaRPr lang="en-US" dirty="0"/>
          </a:p>
        </p:txBody>
      </p:sp>
      <p:sp>
        <p:nvSpPr>
          <p:cNvPr id="3" name="Content Placeholder 2"/>
          <p:cNvSpPr>
            <a:spLocks noGrp="1"/>
          </p:cNvSpPr>
          <p:nvPr>
            <p:ph idx="1"/>
          </p:nvPr>
        </p:nvSpPr>
        <p:spPr/>
        <p:txBody>
          <a:bodyPr/>
          <a:lstStyle/>
          <a:p>
            <a:r>
              <a:rPr lang="en-US" dirty="0" smtClean="0"/>
              <a:t>Please break into pairs.</a:t>
            </a:r>
          </a:p>
          <a:p>
            <a:r>
              <a:rPr lang="en-US" dirty="0" smtClean="0"/>
              <a:t>Now we will review and practice using the Psychosocial Assessment Tool (see </a:t>
            </a:r>
            <a:r>
              <a:rPr lang="en-US" i="1" dirty="0" smtClean="0"/>
              <a:t>Appendix 5A</a:t>
            </a:r>
            <a:r>
              <a:rPr lang="en-US" dirty="0" smtClean="0"/>
              <a:t>).</a:t>
            </a:r>
          </a:p>
          <a:p>
            <a:r>
              <a:rPr lang="en-US" dirty="0" smtClean="0"/>
              <a:t>For 15 minutes, take turns role playing how you would use this tool with an adolescent client.</a:t>
            </a:r>
          </a:p>
          <a:p>
            <a:r>
              <a:rPr lang="en-US" dirty="0" smtClean="0"/>
              <a:t>Debriefing questions:</a:t>
            </a:r>
          </a:p>
          <a:p>
            <a:pPr marL="798513" lvl="1" indent="-333375">
              <a:spcBef>
                <a:spcPts val="1000"/>
              </a:spcBef>
            </a:pPr>
            <a:r>
              <a:rPr lang="en-US" sz="2200" i="1" dirty="0" smtClean="0">
                <a:solidFill>
                  <a:srgbClr val="0B5395"/>
                </a:solidFill>
              </a:rPr>
              <a:t>What do you think of this Psychosocial Assessment Tool? </a:t>
            </a:r>
            <a:endParaRPr lang="en-US" sz="2200" dirty="0" smtClean="0">
              <a:solidFill>
                <a:srgbClr val="0B5395"/>
              </a:solidFill>
            </a:endParaRPr>
          </a:p>
          <a:p>
            <a:pPr marL="798513" lvl="1" indent="-333375">
              <a:spcBef>
                <a:spcPts val="1000"/>
              </a:spcBef>
            </a:pPr>
            <a:r>
              <a:rPr lang="en-US" sz="2200" i="1" dirty="0" smtClean="0">
                <a:solidFill>
                  <a:srgbClr val="0B5395"/>
                </a:solidFill>
              </a:rPr>
              <a:t>How did you feel using the tool? What was challenging?</a:t>
            </a:r>
            <a:endParaRPr lang="en-US" sz="2200" dirty="0" smtClean="0">
              <a:solidFill>
                <a:srgbClr val="0B5395"/>
              </a:solidFill>
            </a:endParaRPr>
          </a:p>
          <a:p>
            <a:pPr marL="798513" lvl="1" indent="-333375">
              <a:spcBef>
                <a:spcPts val="1000"/>
              </a:spcBef>
            </a:pPr>
            <a:r>
              <a:rPr lang="en-US" sz="2200" i="1" dirty="0" smtClean="0">
                <a:solidFill>
                  <a:srgbClr val="0B5395"/>
                </a:solidFill>
              </a:rPr>
              <a:t>How could you use this tool with adolescents in your clinical setting? </a:t>
            </a:r>
            <a:endParaRPr lang="en-US" sz="2200" dirty="0" smtClean="0">
              <a:solidFill>
                <a:srgbClr val="0B5395"/>
              </a:solidFill>
            </a:endParaRPr>
          </a:p>
          <a:p>
            <a:pPr lvl="1"/>
            <a:endParaRPr lang="en-US" dirty="0"/>
          </a:p>
        </p:txBody>
      </p:sp>
      <p:sp>
        <p:nvSpPr>
          <p:cNvPr id="4" name="Slide Number Placeholder 3"/>
          <p:cNvSpPr>
            <a:spLocks noGrp="1"/>
          </p:cNvSpPr>
          <p:nvPr>
            <p:ph type="sldNum" sz="quarter" idx="12"/>
          </p:nvPr>
        </p:nvSpPr>
        <p:spPr/>
        <p:txBody>
          <a:bodyPr/>
          <a:lstStyle/>
          <a:p>
            <a:fld id="{5830C959-BEFE-B543-B775-28394981D766}"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i="1" dirty="0" smtClean="0">
                <a:solidFill>
                  <a:srgbClr val="0B5395"/>
                </a:solidFill>
              </a:rPr>
              <a:t>Can anyone remember the 5 “A’s” we discussed in Module 3? What are the 5 “A’s” and how do you think they apply to psychosocial support? </a:t>
            </a:r>
            <a:endParaRPr lang="en-US" i="1" dirty="0" smtClean="0">
              <a:solidFill>
                <a:srgbClr val="0B5395"/>
              </a:solidFill>
              <a:ea typeface="ＭＳ Ｐゴシック" charset="0"/>
            </a:endParaRPr>
          </a:p>
          <a:p>
            <a:r>
              <a:rPr lang="en-US" i="1" dirty="0" smtClean="0">
                <a:solidFill>
                  <a:srgbClr val="0B5395"/>
                </a:solidFill>
                <a:ea typeface="ＭＳ Ｐゴシック" charset="0"/>
              </a:rPr>
              <a:t>What should health workers do if, during an assessment, they think the adolescent client’s immediate safety, health, or well being is threatened?</a:t>
            </a:r>
          </a:p>
          <a:p>
            <a:r>
              <a:rPr lang="en-US" i="1" dirty="0" smtClean="0">
                <a:solidFill>
                  <a:srgbClr val="0B5395"/>
                </a:solidFill>
                <a:ea typeface="ＭＳ Ｐゴシック" charset="0"/>
              </a:rPr>
              <a:t>What coping strategies could you suggest to adolescent clients?</a:t>
            </a:r>
          </a:p>
          <a:p>
            <a:r>
              <a:rPr lang="en-US" i="1" dirty="0" smtClean="0">
                <a:solidFill>
                  <a:srgbClr val="0B5395"/>
                </a:solidFill>
                <a:ea typeface="ＭＳ Ｐゴシック" charset="0"/>
              </a:rPr>
              <a:t>What coping strategies could you suggest to caregivers?</a:t>
            </a:r>
            <a:endParaRPr lang="en-ZA" i="1" dirty="0">
              <a:solidFill>
                <a:srgbClr val="0B5395"/>
              </a:solidFill>
              <a:ea typeface="ＭＳ Ｐゴシック" charset="0"/>
            </a:endParaRPr>
          </a:p>
          <a:p>
            <a:endParaRPr lang="en-US" dirty="0">
              <a:solidFill>
                <a:srgbClr val="173157"/>
              </a:solidFill>
            </a:endParaRPr>
          </a:p>
        </p:txBody>
      </p:sp>
      <p:sp>
        <p:nvSpPr>
          <p:cNvPr id="4" name="Slide Number Placeholder 3"/>
          <p:cNvSpPr>
            <a:spLocks noGrp="1"/>
          </p:cNvSpPr>
          <p:nvPr>
            <p:ph type="sldNum" sz="quarter" idx="12"/>
          </p:nvPr>
        </p:nvSpPr>
        <p:spPr/>
        <p:txBody>
          <a:bodyPr/>
          <a:lstStyle/>
          <a:p>
            <a:fld id="{5830C959-BEFE-B543-B775-28394981D766}" type="slidenum">
              <a:rPr lang="en-US" smtClean="0"/>
              <a:pPr/>
              <a:t>38</a:t>
            </a:fld>
            <a:endParaRPr lang="en-US"/>
          </a:p>
        </p:txBody>
      </p:sp>
    </p:spTree>
    <p:extLst>
      <p:ext uri="{BB962C8B-B14F-4D97-AF65-F5344CB8AC3E}">
        <p14:creationId xmlns:p14="http://schemas.microsoft.com/office/powerpoint/2010/main" val="70692604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GB" dirty="0" smtClean="0">
                <a:ea typeface="ＭＳ Ｐゴシック" charset="0"/>
                <a:cs typeface="Calibri"/>
              </a:rPr>
              <a:t>The 5 “A’s”</a:t>
            </a:r>
            <a:endParaRPr lang="en-US" dirty="0">
              <a:cs typeface="Calibri"/>
            </a:endParaRPr>
          </a:p>
        </p:txBody>
      </p:sp>
      <p:sp>
        <p:nvSpPr>
          <p:cNvPr id="3" name="Content Placeholder 2"/>
          <p:cNvSpPr>
            <a:spLocks noGrp="1"/>
          </p:cNvSpPr>
          <p:nvPr>
            <p:ph idx="1"/>
          </p:nvPr>
        </p:nvSpPr>
        <p:spPr>
          <a:xfrm>
            <a:off x="533400" y="1484736"/>
            <a:ext cx="8229600" cy="4297363"/>
          </a:xfrm>
        </p:spPr>
        <p:txBody>
          <a:bodyPr/>
          <a:lstStyle/>
          <a:p>
            <a:pPr marL="0" indent="0">
              <a:buNone/>
            </a:pPr>
            <a:r>
              <a:rPr lang="en-ZA" sz="2200" b="1" dirty="0">
                <a:solidFill>
                  <a:srgbClr val="0B5395"/>
                </a:solidFill>
                <a:latin typeface="+mn-lt"/>
              </a:rPr>
              <a:t>Use the 5 “A’s” when conducting a psychosocial </a:t>
            </a:r>
            <a:r>
              <a:rPr lang="en-ZA" sz="2200" b="1" dirty="0" smtClean="0">
                <a:solidFill>
                  <a:srgbClr val="0B5395"/>
                </a:solidFill>
                <a:latin typeface="+mn-lt"/>
              </a:rPr>
              <a:t>assessment (remember that these were also covered in Module 3).</a:t>
            </a:r>
            <a:endParaRPr lang="en-ZA" sz="2200" b="1" dirty="0">
              <a:solidFill>
                <a:srgbClr val="0B5395"/>
              </a:solidFill>
              <a:latin typeface="+mn-lt"/>
            </a:endParaRPr>
          </a:p>
          <a:p>
            <a:endParaRPr lang="en-US" dirty="0">
              <a:latin typeface="+mn-lt"/>
            </a:endParaRPr>
          </a:p>
        </p:txBody>
      </p:sp>
      <p:sp>
        <p:nvSpPr>
          <p:cNvPr id="4" name="Slide Number Placeholder 3"/>
          <p:cNvSpPr>
            <a:spLocks noGrp="1"/>
          </p:cNvSpPr>
          <p:nvPr>
            <p:ph type="sldNum" sz="quarter" idx="12"/>
          </p:nvPr>
        </p:nvSpPr>
        <p:spPr/>
        <p:txBody>
          <a:bodyPr/>
          <a:lstStyle/>
          <a:p>
            <a:fld id="{5830C959-BEFE-B543-B775-28394981D766}" type="slidenum">
              <a:rPr lang="en-US" smtClean="0"/>
              <a:pPr/>
              <a:t>39</a:t>
            </a:fld>
            <a:endParaRPr lang="en-US"/>
          </a:p>
        </p:txBody>
      </p:sp>
      <p:graphicFrame>
        <p:nvGraphicFramePr>
          <p:cNvPr id="5" name="Group 42"/>
          <p:cNvGraphicFramePr>
            <a:graphicFrameLocks noGrp="1"/>
          </p:cNvGraphicFramePr>
          <p:nvPr>
            <p:extLst>
              <p:ext uri="{D42A27DB-BD31-4B8C-83A1-F6EECF244321}">
                <p14:modId xmlns:p14="http://schemas.microsoft.com/office/powerpoint/2010/main" val="526308721"/>
              </p:ext>
            </p:extLst>
          </p:nvPr>
        </p:nvGraphicFramePr>
        <p:xfrm>
          <a:off x="228600" y="2364974"/>
          <a:ext cx="8686800" cy="3788184"/>
        </p:xfrm>
        <a:graphic>
          <a:graphicData uri="http://schemas.openxmlformats.org/drawingml/2006/table">
            <a:tbl>
              <a:tblPr/>
              <a:tblGrid>
                <a:gridCol w="1752600"/>
                <a:gridCol w="6934200"/>
              </a:tblGrid>
              <a:tr h="704850">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ZA" sz="2400" b="1" i="0" u="none" strike="noStrike" cap="none" normalizeH="0" baseline="0" dirty="0">
                          <a:ln>
                            <a:noFill/>
                          </a:ln>
                          <a:solidFill>
                            <a:schemeClr val="tx1"/>
                          </a:solidFill>
                          <a:effectLst/>
                          <a:latin typeface="+mn-lt"/>
                          <a:ea typeface="ＭＳ Ｐゴシック" charset="0"/>
                          <a:cs typeface="ＭＳ Ｐゴシック" charset="0"/>
                        </a:rPr>
                        <a:t>ASSESS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GB" sz="2100" b="0" i="0" u="none" strike="noStrike" cap="none" normalizeH="0" baseline="0" dirty="0">
                          <a:ln>
                            <a:noFill/>
                          </a:ln>
                          <a:solidFill>
                            <a:schemeClr val="tx1"/>
                          </a:solidFill>
                          <a:effectLst/>
                          <a:latin typeface="+mn-lt"/>
                          <a:ea typeface="ＭＳ Ｐゴシック" charset="0"/>
                          <a:cs typeface="ＭＳ Ｐゴシック" charset="0"/>
                        </a:rPr>
                        <a:t>The client’s psychosocial needs, ideally using a standardised assessment tool </a:t>
                      </a:r>
                      <a:endParaRPr kumimoji="0" lang="en-ZA" sz="2100" b="0" i="0" u="none" strike="noStrike" cap="none" normalizeH="0" baseline="0" dirty="0">
                        <a:ln>
                          <a:noFill/>
                        </a:ln>
                        <a:solidFill>
                          <a:schemeClr val="tx1"/>
                        </a:solidFill>
                        <a:effectLst/>
                        <a:latin typeface="+mn-lt"/>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609">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ZA" sz="2400" b="1" i="0" u="none" strike="noStrike" cap="none" normalizeH="0" baseline="0">
                          <a:ln>
                            <a:noFill/>
                          </a:ln>
                          <a:solidFill>
                            <a:schemeClr val="tx1"/>
                          </a:solidFill>
                          <a:effectLst/>
                          <a:latin typeface="+mn-lt"/>
                          <a:ea typeface="ＭＳ Ｐゴシック" charset="0"/>
                          <a:cs typeface="ＭＳ Ｐゴシック" charset="0"/>
                        </a:rPr>
                        <a:t>ADVISE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GB" sz="2100" b="0" i="0" u="none" strike="noStrike" cap="none" normalizeH="0" baseline="0" dirty="0">
                          <a:ln>
                            <a:noFill/>
                          </a:ln>
                          <a:solidFill>
                            <a:schemeClr val="tx1"/>
                          </a:solidFill>
                          <a:effectLst/>
                          <a:latin typeface="+mn-lt"/>
                          <a:ea typeface="ＭＳ Ｐゴシック" charset="0"/>
                          <a:cs typeface="ＭＳ Ｐゴシック" charset="0"/>
                        </a:rPr>
                        <a:t>And </a:t>
                      </a:r>
                      <a:r>
                        <a:rPr kumimoji="0" lang="en-GB" sz="2100" b="0" i="0" u="none" strike="noStrike" cap="none" normalizeH="0" baseline="0" dirty="0" smtClean="0">
                          <a:ln>
                            <a:noFill/>
                          </a:ln>
                          <a:solidFill>
                            <a:schemeClr val="tx1"/>
                          </a:solidFill>
                          <a:effectLst/>
                          <a:latin typeface="+mn-lt"/>
                          <a:ea typeface="ＭＳ Ｐゴシック" charset="0"/>
                          <a:cs typeface="ＭＳ Ｐゴシック" charset="0"/>
                        </a:rPr>
                        <a:t>guide</a:t>
                      </a:r>
                      <a:endParaRPr kumimoji="0" lang="en-ZA" sz="2100" b="0" i="0" u="none" strike="noStrike" cap="none" normalizeH="0" baseline="0" dirty="0">
                        <a:ln>
                          <a:noFill/>
                        </a:ln>
                        <a:solidFill>
                          <a:schemeClr val="tx1"/>
                        </a:solidFill>
                        <a:effectLst/>
                        <a:latin typeface="+mn-lt"/>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8975">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ZA" sz="2400" b="1" i="0" u="none" strike="noStrike" cap="none" normalizeH="0" baseline="0" dirty="0" smtClean="0">
                          <a:ln>
                            <a:noFill/>
                          </a:ln>
                          <a:solidFill>
                            <a:schemeClr val="tx1"/>
                          </a:solidFill>
                          <a:effectLst/>
                          <a:latin typeface="+mn-lt"/>
                          <a:ea typeface="ＭＳ Ｐゴシック" charset="0"/>
                          <a:cs typeface="ＭＳ Ｐゴシック" charset="0"/>
                        </a:rPr>
                        <a:t>AGREE</a:t>
                      </a:r>
                      <a:endParaRPr kumimoji="0" lang="en-ZA" sz="2400" b="1" i="0" u="none" strike="noStrike" cap="none" normalizeH="0" baseline="0" dirty="0">
                        <a:ln>
                          <a:noFill/>
                        </a:ln>
                        <a:solidFill>
                          <a:schemeClr val="tx1"/>
                        </a:solidFill>
                        <a:effectLst/>
                        <a:latin typeface="+mn-lt"/>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defRPr/>
                      </a:pPr>
                      <a:r>
                        <a:rPr kumimoji="0" lang="en-GB" sz="2100" b="0" i="0" u="none" strike="noStrike" cap="none" normalizeH="0" baseline="0" dirty="0" smtClean="0">
                          <a:ln>
                            <a:noFill/>
                          </a:ln>
                          <a:solidFill>
                            <a:schemeClr val="tx1"/>
                          </a:solidFill>
                          <a:effectLst/>
                          <a:latin typeface="+mn-lt"/>
                          <a:ea typeface="ＭＳ Ｐゴシック" charset="0"/>
                          <a:cs typeface="ＭＳ Ｐゴシック" charset="0"/>
                        </a:rPr>
                        <a:t>On an action plan</a:t>
                      </a:r>
                      <a:r>
                        <a:rPr kumimoji="0" lang="en-US" sz="2100" b="0" i="0" u="none" strike="noStrike" cap="none" normalizeH="0" baseline="0" dirty="0" smtClean="0">
                          <a:ln>
                            <a:noFill/>
                          </a:ln>
                          <a:solidFill>
                            <a:schemeClr val="tx1"/>
                          </a:solidFill>
                          <a:effectLst/>
                          <a:latin typeface="+mn-lt"/>
                          <a:ea typeface="ＭＳ Ｐゴシック" charset="0"/>
                          <a:cs typeface="ＭＳ Ｐゴシック" charset="0"/>
                        </a:rPr>
                        <a:t> given the particular situation</a:t>
                      </a:r>
                      <a:endParaRPr kumimoji="0" lang="en-ZA" sz="2100" b="0" i="0" u="none" strike="noStrike" cap="none" normalizeH="0" baseline="0" dirty="0" smtClean="0">
                        <a:ln>
                          <a:noFill/>
                        </a:ln>
                        <a:solidFill>
                          <a:schemeClr val="tx1"/>
                        </a:solidFill>
                        <a:effectLst/>
                        <a:latin typeface="+mn-lt"/>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ZA" sz="2400" b="1" i="0" u="none" strike="noStrike" cap="none" normalizeH="0" baseline="0" dirty="0" smtClean="0">
                          <a:ln>
                            <a:noFill/>
                          </a:ln>
                          <a:solidFill>
                            <a:schemeClr val="tx1"/>
                          </a:solidFill>
                          <a:effectLst/>
                          <a:latin typeface="+mn-lt"/>
                          <a:ea typeface="ＭＳ Ｐゴシック" charset="0"/>
                          <a:cs typeface="ＭＳ Ｐゴシック" charset="0"/>
                        </a:rPr>
                        <a:t>ASSIST</a:t>
                      </a:r>
                      <a:endParaRPr kumimoji="0" lang="en-ZA" sz="2400" b="1" i="0" u="none" strike="noStrike" cap="none" normalizeH="0" baseline="0" dirty="0">
                        <a:ln>
                          <a:noFill/>
                        </a:ln>
                        <a:solidFill>
                          <a:schemeClr val="tx1"/>
                        </a:solidFill>
                        <a:effectLst/>
                        <a:latin typeface="+mn-lt"/>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defRPr/>
                      </a:pPr>
                      <a:r>
                        <a:rPr kumimoji="0" lang="en-GB" sz="2100" b="0" i="0" u="none" strike="noStrike" cap="none" normalizeH="0" baseline="0" dirty="0" smtClean="0">
                          <a:ln>
                            <a:noFill/>
                          </a:ln>
                          <a:solidFill>
                            <a:schemeClr val="tx1"/>
                          </a:solidFill>
                          <a:effectLst/>
                          <a:latin typeface="+mn-lt"/>
                          <a:ea typeface="ＭＳ Ｐゴシック" charset="0"/>
                          <a:cs typeface="ＭＳ Ｐゴシック" charset="0"/>
                        </a:rPr>
                        <a:t>Provide take-away information, provide psychosocial support and referrals, address obstacles, help client come up with solutions, and offer to talk to family members and caregivers </a:t>
                      </a:r>
                      <a:endParaRPr kumimoji="0" lang="en-ZA" sz="2100" b="0" i="0" u="none" strike="noStrike" cap="none" normalizeH="0" baseline="0" dirty="0" smtClean="0">
                        <a:ln>
                          <a:noFill/>
                        </a:ln>
                        <a:solidFill>
                          <a:schemeClr val="tx1"/>
                        </a:solidFill>
                        <a:effectLst/>
                        <a:latin typeface="+mn-lt"/>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388">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ZA" sz="2400" b="1" i="0" u="none" strike="noStrike" cap="none" normalizeH="0" baseline="0" dirty="0">
                          <a:ln>
                            <a:noFill/>
                          </a:ln>
                          <a:solidFill>
                            <a:schemeClr val="tx1"/>
                          </a:solidFill>
                          <a:effectLst/>
                          <a:latin typeface="+mn-lt"/>
                          <a:ea typeface="ＭＳ Ｐゴシック" charset="0"/>
                          <a:cs typeface="ＭＳ Ｐゴシック" charset="0"/>
                        </a:rPr>
                        <a:t>ARRANGE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GB" sz="2100" b="0" i="0" u="none" strike="noStrike" cap="none" normalizeH="0" baseline="0" dirty="0">
                          <a:ln>
                            <a:noFill/>
                          </a:ln>
                          <a:solidFill>
                            <a:schemeClr val="tx1"/>
                          </a:solidFill>
                          <a:effectLst/>
                          <a:latin typeface="+mn-lt"/>
                          <a:ea typeface="ＭＳ Ｐゴシック" charset="0"/>
                          <a:cs typeface="ＭＳ Ｐゴシック" charset="0"/>
                        </a:rPr>
                        <a:t>A follow-up appointment and </a:t>
                      </a:r>
                      <a:r>
                        <a:rPr kumimoji="0" lang="en-GB" sz="2100" b="0" i="0" u="none" strike="noStrike" cap="none" normalizeH="0" baseline="0" dirty="0" smtClean="0">
                          <a:ln>
                            <a:noFill/>
                          </a:ln>
                          <a:solidFill>
                            <a:schemeClr val="tx1"/>
                          </a:solidFill>
                          <a:effectLst/>
                          <a:latin typeface="+mn-lt"/>
                          <a:ea typeface="ＭＳ Ｐゴシック" charset="0"/>
                          <a:cs typeface="ＭＳ Ｐゴシック" charset="0"/>
                        </a:rPr>
                        <a:t>for the client to participate in a support group </a:t>
                      </a:r>
                      <a:r>
                        <a:rPr kumimoji="0" lang="en-GB" sz="2100" b="0" i="0" u="none" strike="noStrike" cap="none" normalizeH="0" baseline="0" dirty="0">
                          <a:ln>
                            <a:noFill/>
                          </a:ln>
                          <a:solidFill>
                            <a:schemeClr val="tx1"/>
                          </a:solidFill>
                          <a:effectLst/>
                          <a:latin typeface="+mn-lt"/>
                          <a:ea typeface="ＭＳ Ｐゴシック" charset="0"/>
                          <a:cs typeface="ＭＳ Ｐゴシック" charset="0"/>
                        </a:rPr>
                        <a:t>or group educations sessions</a:t>
                      </a:r>
                      <a:endParaRPr kumimoji="0" lang="en-ZA" sz="2100" b="0" i="0" u="none" strike="noStrike" cap="none" normalizeH="0" baseline="0" dirty="0">
                        <a:ln>
                          <a:noFill/>
                        </a:ln>
                        <a:solidFill>
                          <a:schemeClr val="tx1"/>
                        </a:solidFill>
                        <a:effectLst/>
                        <a:latin typeface="+mn-lt"/>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228600" y="6246203"/>
            <a:ext cx="6985000" cy="430887"/>
          </a:xfrm>
          <a:prstGeom prst="rect">
            <a:avLst/>
          </a:prstGeom>
          <a:noFill/>
        </p:spPr>
        <p:txBody>
          <a:bodyPr wrap="square" rtlCol="0">
            <a:spAutoFit/>
          </a:bodyPr>
          <a:lstStyle/>
          <a:p>
            <a:r>
              <a:rPr lang="en-US" sz="2200" dirty="0" smtClean="0"/>
              <a:t>See Table 5.1 for more description of the 5 “A’s.”</a:t>
            </a:r>
            <a:endParaRPr lang="en-US" sz="2200" dirty="0"/>
          </a:p>
        </p:txBody>
      </p:sp>
    </p:spTree>
    <p:extLst>
      <p:ext uri="{BB962C8B-B14F-4D97-AF65-F5344CB8AC3E}">
        <p14:creationId xmlns:p14="http://schemas.microsoft.com/office/powerpoint/2010/main" val="26881413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830C959-BEFE-B543-B775-28394981D766}" type="slidenum">
              <a:rPr lang="en-US" smtClean="0"/>
              <a:pPr/>
              <a:t>4</a:t>
            </a:fld>
            <a:endParaRPr lang="en-US"/>
          </a:p>
        </p:txBody>
      </p:sp>
      <p:sp>
        <p:nvSpPr>
          <p:cNvPr id="7" name="Content Placeholder 2"/>
          <p:cNvSpPr>
            <a:spLocks noGrp="1"/>
          </p:cNvSpPr>
          <p:nvPr>
            <p:ph idx="1"/>
          </p:nvPr>
        </p:nvSpPr>
        <p:spPr/>
        <p:txBody>
          <a:bodyPr/>
          <a:lstStyle/>
          <a:p>
            <a:pPr marL="0" indent="0">
              <a:buNone/>
            </a:pPr>
            <a:r>
              <a:rPr lang="en-US" sz="3600" b="1" dirty="0" smtClean="0">
                <a:solidFill>
                  <a:srgbClr val="0B5395"/>
                </a:solidFill>
              </a:rPr>
              <a:t>The Psychosocial Needs of Adolescent Clients</a:t>
            </a:r>
            <a:endParaRPr lang="en-US" sz="3600" b="1" dirty="0">
              <a:solidFill>
                <a:srgbClr val="0B5395"/>
              </a:solidFill>
            </a:endParaRPr>
          </a:p>
        </p:txBody>
      </p:sp>
      <p:sp>
        <p:nvSpPr>
          <p:cNvPr id="8" name="Title 1"/>
          <p:cNvSpPr txBox="1">
            <a:spLocks/>
          </p:cNvSpPr>
          <p:nvPr/>
        </p:nvSpPr>
        <p:spPr bwMode="white">
          <a:xfrm>
            <a:off x="498475" y="484188"/>
            <a:ext cx="826452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chemeClr val="bg1"/>
                </a:solidFill>
                <a:latin typeface="Calibri (Headings)"/>
                <a:ea typeface="+mj-ea"/>
                <a:cs typeface="Calibri (Headings)"/>
              </a:defRPr>
            </a:lvl1pPr>
            <a:lvl2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2pPr>
            <a:lvl3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3pPr>
            <a:lvl4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4pPr>
            <a:lvl5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5pPr>
            <a:lvl6pPr marL="4572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6pPr>
            <a:lvl7pPr marL="9144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7pPr>
            <a:lvl8pPr marL="13716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8pPr>
            <a:lvl9pPr marL="18288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9pPr>
          </a:lstStyle>
          <a:p>
            <a:r>
              <a:rPr lang="en-US" dirty="0" smtClean="0"/>
              <a:t>Session 5.1</a:t>
            </a:r>
            <a:endParaRPr lang="en-US" dirty="0"/>
          </a:p>
        </p:txBody>
      </p:sp>
    </p:spTree>
    <p:extLst>
      <p:ext uri="{BB962C8B-B14F-4D97-AF65-F5344CB8AC3E}">
        <p14:creationId xmlns:p14="http://schemas.microsoft.com/office/powerpoint/2010/main" val="92302720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Remember:</a:t>
            </a:r>
            <a:endParaRPr lang="en-US" dirty="0"/>
          </a:p>
        </p:txBody>
      </p:sp>
      <p:sp>
        <p:nvSpPr>
          <p:cNvPr id="4" name="Slide Number Placeholder 3"/>
          <p:cNvSpPr>
            <a:spLocks noGrp="1"/>
          </p:cNvSpPr>
          <p:nvPr>
            <p:ph type="sldNum" sz="quarter" idx="12"/>
          </p:nvPr>
        </p:nvSpPr>
        <p:spPr/>
        <p:txBody>
          <a:bodyPr/>
          <a:lstStyle/>
          <a:p>
            <a:fld id="{5830C959-BEFE-B543-B775-28394981D766}" type="slidenum">
              <a:rPr lang="en-US" smtClean="0"/>
              <a:pPr/>
              <a:t>40</a:t>
            </a:fld>
            <a:endParaRPr lang="en-US"/>
          </a:p>
        </p:txBody>
      </p:sp>
      <p:sp>
        <p:nvSpPr>
          <p:cNvPr id="5" name="Text Box 9"/>
          <p:cNvSpPr txBox="1">
            <a:spLocks noChangeArrowheads="1"/>
          </p:cNvSpPr>
          <p:nvPr/>
        </p:nvSpPr>
        <p:spPr bwMode="auto">
          <a:xfrm>
            <a:off x="498475" y="1545194"/>
            <a:ext cx="8032937" cy="5047536"/>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465138" indent="-465138">
              <a:spcBef>
                <a:spcPct val="50000"/>
              </a:spcBef>
              <a:buClr>
                <a:srgbClr val="083763"/>
              </a:buClr>
              <a:buSzPct val="125000"/>
              <a:buFont typeface="Wingdings" pitchFamily="2" charset="2"/>
              <a:buChar char="§"/>
            </a:pPr>
            <a:r>
              <a:rPr lang="en-US" sz="2400" dirty="0" smtClean="0"/>
              <a:t>If, during the “ASSESS” phase, you think that an adolescent client has serious issues that threaten his or her life or immediate safety, these issues must be addressed IMMEDIATELY. For example, if the client reports:</a:t>
            </a:r>
          </a:p>
          <a:p>
            <a:pPr marL="798513" lvl="1" indent="-341313">
              <a:spcBef>
                <a:spcPts val="400"/>
              </a:spcBef>
              <a:buSzPct val="80000"/>
              <a:buFont typeface="Wingdings" pitchFamily="2" charset="2"/>
              <a:buChar char="§"/>
            </a:pPr>
            <a:r>
              <a:rPr lang="en-US" sz="2000" dirty="0" smtClean="0"/>
              <a:t>Homelessness</a:t>
            </a:r>
          </a:p>
          <a:p>
            <a:pPr marL="798513" lvl="1" indent="-341313">
              <a:spcBef>
                <a:spcPts val="400"/>
              </a:spcBef>
              <a:buSzPct val="80000"/>
              <a:buFont typeface="Wingdings" pitchFamily="2" charset="2"/>
              <a:buChar char="§"/>
            </a:pPr>
            <a:r>
              <a:rPr lang="en-US" sz="2000" dirty="0" smtClean="0"/>
              <a:t>Thoughts of suicide or severe depression</a:t>
            </a:r>
          </a:p>
          <a:p>
            <a:pPr marL="798513" lvl="1" indent="-341313">
              <a:spcBef>
                <a:spcPts val="400"/>
              </a:spcBef>
              <a:buSzPct val="80000"/>
              <a:buFont typeface="Wingdings" pitchFamily="2" charset="2"/>
              <a:buChar char="§"/>
            </a:pPr>
            <a:r>
              <a:rPr lang="en-US" sz="2000" dirty="0" smtClean="0"/>
              <a:t>Violence</a:t>
            </a:r>
          </a:p>
          <a:p>
            <a:pPr marL="465138" indent="-465138">
              <a:spcBef>
                <a:spcPct val="50000"/>
              </a:spcBef>
              <a:buClr>
                <a:srgbClr val="083763"/>
              </a:buClr>
              <a:buSzPct val="125000"/>
              <a:buFont typeface="Wingdings" pitchFamily="2" charset="2"/>
              <a:buChar char="§"/>
            </a:pPr>
            <a:r>
              <a:rPr lang="en-US" sz="2400" dirty="0" smtClean="0"/>
              <a:t>In these cases, instead of working through the 5 “A’s,” focus on the client’s immediate safety and well being.</a:t>
            </a:r>
          </a:p>
          <a:p>
            <a:pPr marL="465138" indent="-465138">
              <a:spcBef>
                <a:spcPct val="50000"/>
              </a:spcBef>
              <a:buClr>
                <a:srgbClr val="083763"/>
              </a:buClr>
              <a:buSzPct val="125000"/>
              <a:buFont typeface="Wingdings" pitchFamily="2" charset="2"/>
              <a:buChar char="§"/>
            </a:pPr>
            <a:r>
              <a:rPr lang="en-US" sz="2400" dirty="0" smtClean="0"/>
              <a:t>You may need to break confidentiality and take actions to ensure the client’s immediate safety. </a:t>
            </a:r>
          </a:p>
          <a:p>
            <a:pPr marL="465138" indent="-465138">
              <a:spcBef>
                <a:spcPct val="50000"/>
              </a:spcBef>
              <a:buClr>
                <a:srgbClr val="083763"/>
              </a:buClr>
              <a:buSzPct val="125000"/>
              <a:buFont typeface="Wingdings" pitchFamily="2" charset="2"/>
              <a:buChar char="§"/>
            </a:pPr>
            <a:r>
              <a:rPr lang="en-US" sz="2400" dirty="0" smtClean="0"/>
              <a:t>We will discuss managing emergencies further in Module 6.</a:t>
            </a:r>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GB" dirty="0">
                <a:ea typeface="ＭＳ Ｐゴシック" charset="0"/>
                <a:cs typeface="Calibri"/>
              </a:rPr>
              <a:t>Overview of Coping Strategies</a:t>
            </a:r>
            <a:endParaRPr lang="en-US" dirty="0"/>
          </a:p>
        </p:txBody>
      </p:sp>
      <p:sp>
        <p:nvSpPr>
          <p:cNvPr id="3" name="Content Placeholder 2"/>
          <p:cNvSpPr>
            <a:spLocks noGrp="1"/>
          </p:cNvSpPr>
          <p:nvPr>
            <p:ph idx="1"/>
          </p:nvPr>
        </p:nvSpPr>
        <p:spPr>
          <a:xfrm>
            <a:off x="498475" y="1578432"/>
            <a:ext cx="8229600" cy="4670425"/>
          </a:xfrm>
        </p:spPr>
        <p:txBody>
          <a:bodyPr/>
          <a:lstStyle/>
          <a:p>
            <a:pPr>
              <a:lnSpc>
                <a:spcPct val="90000"/>
              </a:lnSpc>
              <a:spcBef>
                <a:spcPts val="1000"/>
              </a:spcBef>
            </a:pPr>
            <a:r>
              <a:rPr lang="en-ZA" dirty="0" smtClean="0">
                <a:latin typeface="+mn-lt"/>
                <a:ea typeface="ＭＳ Ｐゴシック" charset="0"/>
                <a:cs typeface="ＭＳ Ｐゴシック" charset="0"/>
              </a:rPr>
              <a:t>If there are no emergency issues,</a:t>
            </a:r>
            <a:r>
              <a:rPr lang="en-ZA" b="1" dirty="0" smtClean="0">
                <a:solidFill>
                  <a:srgbClr val="0B5395"/>
                </a:solidFill>
                <a:latin typeface="+mn-lt"/>
                <a:ea typeface="ＭＳ Ｐゴシック" charset="0"/>
                <a:cs typeface="ＭＳ Ｐゴシック" charset="0"/>
              </a:rPr>
              <a:t> </a:t>
            </a:r>
            <a:r>
              <a:rPr lang="en-ZA" b="1" dirty="0" smtClean="0">
                <a:latin typeface="+mn-lt"/>
                <a:ea typeface="ＭＳ Ｐゴシック" charset="0"/>
                <a:cs typeface="ＭＳ Ｐゴシック" charset="0"/>
              </a:rPr>
              <a:t>suggest coping strategies to the client and his or her caregivers </a:t>
            </a:r>
            <a:r>
              <a:rPr lang="en-ZA" dirty="0" smtClean="0">
                <a:latin typeface="+mn-lt"/>
                <a:ea typeface="ＭＳ Ｐゴシック" charset="0"/>
                <a:cs typeface="ＭＳ Ｐゴシック" charset="0"/>
              </a:rPr>
              <a:t>to </a:t>
            </a:r>
            <a:r>
              <a:rPr lang="en-ZA" dirty="0">
                <a:latin typeface="+mn-lt"/>
                <a:ea typeface="ＭＳ Ｐゴシック" charset="0"/>
                <a:cs typeface="ＭＳ Ｐゴシック" charset="0"/>
              </a:rPr>
              <a:t>help </a:t>
            </a:r>
            <a:r>
              <a:rPr lang="en-ZA" dirty="0" smtClean="0">
                <a:latin typeface="+mn-lt"/>
                <a:ea typeface="ＭＳ Ｐゴシック" charset="0"/>
                <a:cs typeface="ＭＳ Ｐゴシック" charset="0"/>
              </a:rPr>
              <a:t>them reduce </a:t>
            </a:r>
            <a:r>
              <a:rPr lang="en-ZA" dirty="0">
                <a:latin typeface="+mn-lt"/>
                <a:ea typeface="ＭＳ Ｐゴシック" charset="0"/>
                <a:cs typeface="ＭＳ Ｐゴシック" charset="0"/>
              </a:rPr>
              <a:t>stress, deal with challenges, and promote </a:t>
            </a:r>
            <a:r>
              <a:rPr lang="en-ZA" dirty="0" smtClean="0">
                <a:latin typeface="+mn-lt"/>
                <a:ea typeface="ＭＳ Ｐゴシック" charset="0"/>
                <a:cs typeface="ＭＳ Ｐゴシック" charset="0"/>
              </a:rPr>
              <a:t>their psychosocial well being. </a:t>
            </a:r>
          </a:p>
          <a:p>
            <a:pPr>
              <a:lnSpc>
                <a:spcPct val="90000"/>
              </a:lnSpc>
              <a:spcBef>
                <a:spcPts val="1500"/>
              </a:spcBef>
            </a:pPr>
            <a:r>
              <a:rPr lang="en-ZA" dirty="0" smtClean="0">
                <a:latin typeface="+mn-lt"/>
                <a:ea typeface="ＭＳ Ｐゴシック" charset="0"/>
                <a:cs typeface="ＭＳ Ｐゴシック" charset="0"/>
              </a:rPr>
              <a:t>Examples of coping strategies include:</a:t>
            </a:r>
            <a:endParaRPr lang="en-ZA" dirty="0">
              <a:latin typeface="+mn-lt"/>
              <a:ea typeface="ＭＳ Ｐゴシック" charset="0"/>
              <a:cs typeface="ＭＳ Ｐゴシック" charset="0"/>
            </a:endParaRPr>
          </a:p>
          <a:p>
            <a:pPr marL="798513" lvl="1" indent="-290513">
              <a:lnSpc>
                <a:spcPct val="90000"/>
              </a:lnSpc>
              <a:spcBef>
                <a:spcPts val="1000"/>
              </a:spcBef>
            </a:pPr>
            <a:r>
              <a:rPr lang="en-GB" dirty="0" smtClean="0">
                <a:latin typeface="+mn-lt"/>
                <a:ea typeface="ＭＳ Ｐゴシック" charset="0"/>
              </a:rPr>
              <a:t>Talking </a:t>
            </a:r>
            <a:r>
              <a:rPr lang="en-GB" dirty="0">
                <a:latin typeface="+mn-lt"/>
                <a:ea typeface="ＭＳ Ｐゴシック" charset="0"/>
              </a:rPr>
              <a:t>about problems with someone </a:t>
            </a:r>
            <a:r>
              <a:rPr lang="en-GB" dirty="0" smtClean="0">
                <a:latin typeface="+mn-lt"/>
                <a:ea typeface="ＭＳ Ｐゴシック" charset="0"/>
              </a:rPr>
              <a:t>trusted</a:t>
            </a:r>
            <a:endParaRPr lang="en-GB" dirty="0">
              <a:latin typeface="+mn-lt"/>
              <a:ea typeface="ＭＳ Ｐゴシック" charset="0"/>
            </a:endParaRPr>
          </a:p>
          <a:p>
            <a:pPr marL="798513" lvl="1" indent="-290513">
              <a:lnSpc>
                <a:spcPct val="90000"/>
              </a:lnSpc>
              <a:spcBef>
                <a:spcPts val="1000"/>
              </a:spcBef>
            </a:pPr>
            <a:r>
              <a:rPr lang="en-GB" dirty="0" smtClean="0">
                <a:latin typeface="+mn-lt"/>
                <a:ea typeface="ＭＳ Ｐゴシック" charset="0"/>
              </a:rPr>
              <a:t>Seeking help from clinic staff, especially if sad, depressed, or anxious</a:t>
            </a:r>
            <a:endParaRPr lang="en-GB" dirty="0">
              <a:latin typeface="+mn-lt"/>
              <a:ea typeface="ＭＳ Ｐゴシック" charset="0"/>
            </a:endParaRPr>
          </a:p>
          <a:p>
            <a:pPr marL="798513" lvl="1" indent="-290513">
              <a:lnSpc>
                <a:spcPct val="90000"/>
              </a:lnSpc>
              <a:spcBef>
                <a:spcPts val="1000"/>
              </a:spcBef>
            </a:pPr>
            <a:r>
              <a:rPr lang="en-GB" dirty="0" smtClean="0">
                <a:latin typeface="+mn-lt"/>
                <a:ea typeface="ＭＳ Ｐゴシック" charset="0"/>
              </a:rPr>
              <a:t>Joining </a:t>
            </a:r>
            <a:r>
              <a:rPr lang="en-GB" dirty="0">
                <a:latin typeface="+mn-lt"/>
                <a:ea typeface="ＭＳ Ｐゴシック" charset="0"/>
              </a:rPr>
              <a:t>a support group</a:t>
            </a:r>
            <a:endParaRPr lang="en-GB" dirty="0" smtClean="0">
              <a:latin typeface="+mn-lt"/>
              <a:ea typeface="ＭＳ Ｐゴシック" charset="0"/>
            </a:endParaRPr>
          </a:p>
          <a:p>
            <a:pPr marL="798513" lvl="1" indent="-290513">
              <a:lnSpc>
                <a:spcPct val="90000"/>
              </a:lnSpc>
              <a:spcBef>
                <a:spcPts val="1000"/>
              </a:spcBef>
            </a:pPr>
            <a:r>
              <a:rPr lang="en-GB" dirty="0" smtClean="0">
                <a:latin typeface="+mn-lt"/>
                <a:ea typeface="ＭＳ Ｐゴシック" charset="0"/>
              </a:rPr>
              <a:t>Creating an “escape” by taking a walk or listening to music</a:t>
            </a:r>
          </a:p>
          <a:p>
            <a:pPr marL="798513" lvl="1" indent="-290513">
              <a:lnSpc>
                <a:spcPct val="90000"/>
              </a:lnSpc>
              <a:spcBef>
                <a:spcPts val="1000"/>
              </a:spcBef>
            </a:pPr>
            <a:r>
              <a:rPr lang="en-GB" dirty="0" smtClean="0">
                <a:latin typeface="+mn-lt"/>
                <a:ea typeface="ＭＳ Ｐゴシック" charset="0"/>
              </a:rPr>
              <a:t>Seeking </a:t>
            </a:r>
            <a:r>
              <a:rPr lang="en-GB" dirty="0">
                <a:latin typeface="+mn-lt"/>
                <a:ea typeface="ＭＳ Ｐゴシック" charset="0"/>
              </a:rPr>
              <a:t>spiritual support</a:t>
            </a:r>
            <a:endParaRPr lang="en-GB" dirty="0" smtClean="0">
              <a:latin typeface="+mn-lt"/>
              <a:ea typeface="ＭＳ Ｐゴシック" charset="0"/>
            </a:endParaRPr>
          </a:p>
          <a:p>
            <a:pPr marL="798513" lvl="1" indent="-290513">
              <a:lnSpc>
                <a:spcPct val="90000"/>
              </a:lnSpc>
              <a:spcBef>
                <a:spcPts val="1000"/>
              </a:spcBef>
            </a:pPr>
            <a:r>
              <a:rPr lang="en-GB" dirty="0" smtClean="0">
                <a:latin typeface="+mn-lt"/>
                <a:ea typeface="ＭＳ Ｐゴシック" charset="0"/>
              </a:rPr>
              <a:t>Participating in </a:t>
            </a:r>
            <a:r>
              <a:rPr lang="en-GB" dirty="0">
                <a:latin typeface="+mn-lt"/>
                <a:ea typeface="ＭＳ Ｐゴシック" charset="0"/>
              </a:rPr>
              <a:t>recreational </a:t>
            </a:r>
            <a:r>
              <a:rPr lang="en-GB" dirty="0" smtClean="0">
                <a:latin typeface="+mn-lt"/>
                <a:ea typeface="ＭＳ Ｐゴシック" charset="0"/>
              </a:rPr>
              <a:t>activities or cultural events</a:t>
            </a:r>
          </a:p>
          <a:p>
            <a:pPr marL="798513" lvl="1" indent="-290513">
              <a:lnSpc>
                <a:spcPct val="90000"/>
              </a:lnSpc>
              <a:spcBef>
                <a:spcPts val="1000"/>
              </a:spcBef>
            </a:pPr>
            <a:r>
              <a:rPr lang="en-GB" dirty="0" smtClean="0">
                <a:latin typeface="+mn-lt"/>
                <a:ea typeface="ＭＳ Ｐゴシック" charset="0"/>
              </a:rPr>
              <a:t>Returning  </a:t>
            </a:r>
            <a:r>
              <a:rPr lang="en-GB" dirty="0">
                <a:latin typeface="+mn-lt"/>
                <a:ea typeface="ＭＳ Ｐゴシック" charset="0"/>
              </a:rPr>
              <a:t>to </a:t>
            </a:r>
            <a:r>
              <a:rPr lang="en-GB" dirty="0" smtClean="0">
                <a:latin typeface="+mn-lt"/>
                <a:ea typeface="ＭＳ Ｐゴシック" charset="0"/>
              </a:rPr>
              <a:t>a </a:t>
            </a:r>
            <a:r>
              <a:rPr lang="en-GB" dirty="0">
                <a:latin typeface="+mn-lt"/>
                <a:ea typeface="ＭＳ Ｐゴシック" charset="0"/>
              </a:rPr>
              <a:t>daily routine</a:t>
            </a:r>
          </a:p>
          <a:p>
            <a:pPr marL="798513" lvl="1" indent="-290513">
              <a:lnSpc>
                <a:spcPct val="90000"/>
              </a:lnSpc>
            </a:pPr>
            <a:r>
              <a:rPr lang="en-GB" dirty="0" smtClean="0">
                <a:latin typeface="+mn-lt"/>
                <a:ea typeface="ＭＳ Ｐゴシック" charset="0"/>
              </a:rPr>
              <a:t>Doing </a:t>
            </a:r>
            <a:r>
              <a:rPr lang="en-GB" dirty="0">
                <a:latin typeface="+mn-lt"/>
                <a:ea typeface="ＭＳ Ｐゴシック" charset="0"/>
              </a:rPr>
              <a:t>something to </a:t>
            </a:r>
            <a:r>
              <a:rPr lang="en-GB" dirty="0" smtClean="0">
                <a:latin typeface="+mn-lt"/>
                <a:ea typeface="ＭＳ Ｐゴシック" charset="0"/>
              </a:rPr>
              <a:t>feel useful</a:t>
            </a:r>
            <a:endParaRPr lang="en-GB" dirty="0">
              <a:latin typeface="+mn-lt"/>
              <a:ea typeface="ＭＳ Ｐゴシック" charset="0"/>
            </a:endParaRPr>
          </a:p>
        </p:txBody>
      </p:sp>
      <p:sp>
        <p:nvSpPr>
          <p:cNvPr id="4" name="Slide Number Placeholder 3"/>
          <p:cNvSpPr>
            <a:spLocks noGrp="1"/>
          </p:cNvSpPr>
          <p:nvPr>
            <p:ph type="sldNum" sz="quarter" idx="12"/>
          </p:nvPr>
        </p:nvSpPr>
        <p:spPr/>
        <p:txBody>
          <a:bodyPr/>
          <a:lstStyle/>
          <a:p>
            <a:fld id="{5830C959-BEFE-B543-B775-28394981D766}" type="slidenum">
              <a:rPr lang="en-US" smtClean="0"/>
              <a:pPr/>
              <a:t>41</a:t>
            </a:fld>
            <a:endParaRPr lang="en-US"/>
          </a:p>
        </p:txBody>
      </p:sp>
    </p:spTree>
    <p:extLst>
      <p:ext uri="{BB962C8B-B14F-4D97-AF65-F5344CB8AC3E}">
        <p14:creationId xmlns:p14="http://schemas.microsoft.com/office/powerpoint/2010/main" val="255761252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GB" dirty="0">
                <a:ea typeface="ＭＳ Ｐゴシック" charset="0"/>
                <a:cs typeface="Calibri"/>
              </a:rPr>
              <a:t>Overview of Coping </a:t>
            </a:r>
            <a:r>
              <a:rPr lang="en-GB" dirty="0" smtClean="0">
                <a:ea typeface="ＭＳ Ｐゴシック" charset="0"/>
                <a:cs typeface="Calibri"/>
              </a:rPr>
              <a:t>Strategies </a:t>
            </a:r>
            <a:r>
              <a:rPr lang="en-GB" sz="1800" dirty="0" smtClean="0">
                <a:ea typeface="ＭＳ Ｐゴシック" charset="0"/>
                <a:cs typeface="Calibri"/>
              </a:rPr>
              <a:t>(Continued)</a:t>
            </a:r>
            <a:endParaRPr lang="en-US" sz="1800" dirty="0"/>
          </a:p>
        </p:txBody>
      </p:sp>
      <p:sp>
        <p:nvSpPr>
          <p:cNvPr id="3" name="Content Placeholder 2"/>
          <p:cNvSpPr>
            <a:spLocks noGrp="1"/>
          </p:cNvSpPr>
          <p:nvPr>
            <p:ph idx="1"/>
          </p:nvPr>
        </p:nvSpPr>
        <p:spPr>
          <a:xfrm>
            <a:off x="533400" y="1636488"/>
            <a:ext cx="8326438" cy="4144963"/>
          </a:xfrm>
        </p:spPr>
        <p:txBody>
          <a:bodyPr/>
          <a:lstStyle/>
          <a:p>
            <a:r>
              <a:rPr lang="en-GB" b="1" dirty="0">
                <a:latin typeface="+mn-lt"/>
                <a:ea typeface="ＭＳ Ｐゴシック" charset="0"/>
                <a:cs typeface="ＭＳ Ｐゴシック" charset="0"/>
              </a:rPr>
              <a:t>Helping clients express themselves and </a:t>
            </a:r>
            <a:r>
              <a:rPr lang="en-GB" b="1" dirty="0" smtClean="0">
                <a:latin typeface="+mn-lt"/>
                <a:ea typeface="ＭＳ Ｐゴシック" charset="0"/>
                <a:cs typeface="ＭＳ Ｐゴシック" charset="0"/>
              </a:rPr>
              <a:t>encouraging them to tell their stories and to share their problems </a:t>
            </a:r>
            <a:r>
              <a:rPr lang="en-GB" dirty="0" smtClean="0">
                <a:latin typeface="+mn-lt"/>
                <a:ea typeface="ＭＳ Ｐゴシック" charset="0"/>
                <a:cs typeface="ＭＳ Ｐゴシック" charset="0"/>
              </a:rPr>
              <a:t>helps </a:t>
            </a:r>
            <a:r>
              <a:rPr lang="en-GB" dirty="0">
                <a:latin typeface="+mn-lt"/>
                <a:ea typeface="ＭＳ Ｐゴシック" charset="0"/>
                <a:cs typeface="ＭＳ Ｐゴシック" charset="0"/>
              </a:rPr>
              <a:t>them to</a:t>
            </a:r>
            <a:r>
              <a:rPr lang="en-ZA" dirty="0">
                <a:latin typeface="+mn-lt"/>
                <a:ea typeface="ＭＳ Ｐゴシック" charset="0"/>
                <a:cs typeface="ＭＳ Ｐゴシック" charset="0"/>
              </a:rPr>
              <a:t>:</a:t>
            </a:r>
          </a:p>
          <a:p>
            <a:pPr marL="798513" lvl="1" indent="-333375"/>
            <a:r>
              <a:rPr lang="en-GB" sz="2200" dirty="0">
                <a:latin typeface="+mn-lt"/>
                <a:ea typeface="ＭＳ Ｐゴシック" charset="0"/>
              </a:rPr>
              <a:t>Feel a sense of relief</a:t>
            </a:r>
          </a:p>
          <a:p>
            <a:pPr marL="798513" lvl="1" indent="-333375"/>
            <a:r>
              <a:rPr lang="en-GB" sz="2200" dirty="0">
                <a:latin typeface="+mn-lt"/>
                <a:ea typeface="ＭＳ Ｐゴシック" charset="0"/>
              </a:rPr>
              <a:t>Reduce feelings of isolation</a:t>
            </a:r>
          </a:p>
          <a:p>
            <a:pPr marL="798513" lvl="1" indent="-333375"/>
            <a:r>
              <a:rPr lang="en-GB" sz="2200" dirty="0">
                <a:latin typeface="+mn-lt"/>
                <a:ea typeface="ＭＳ Ｐゴシック" charset="0"/>
              </a:rPr>
              <a:t>Think more clearly about </a:t>
            </a:r>
            <a:r>
              <a:rPr lang="en-GB" sz="2200" dirty="0" smtClean="0">
                <a:latin typeface="+mn-lt"/>
                <a:ea typeface="ＭＳ Ｐゴシック" charset="0"/>
              </a:rPr>
              <a:t>what has </a:t>
            </a:r>
            <a:r>
              <a:rPr lang="en-GB" sz="2200" dirty="0">
                <a:latin typeface="+mn-lt"/>
                <a:ea typeface="ＭＳ Ｐゴシック" charset="0"/>
              </a:rPr>
              <a:t>happened</a:t>
            </a:r>
          </a:p>
          <a:p>
            <a:pPr marL="798513" lvl="1" indent="-333375"/>
            <a:r>
              <a:rPr lang="en-GB" sz="2200" dirty="0">
                <a:latin typeface="+mn-lt"/>
                <a:ea typeface="ＭＳ Ｐゴシック" charset="0"/>
              </a:rPr>
              <a:t>Feel accepted, cared, and valued</a:t>
            </a:r>
          </a:p>
          <a:p>
            <a:pPr marL="798513" lvl="1" indent="-333375"/>
            <a:r>
              <a:rPr lang="en-GB" sz="2200" dirty="0">
                <a:latin typeface="+mn-lt"/>
                <a:ea typeface="ＭＳ Ｐゴシック" charset="0"/>
              </a:rPr>
              <a:t>Develop confidence</a:t>
            </a:r>
          </a:p>
          <a:p>
            <a:pPr marL="798513" lvl="1" indent="-333375"/>
            <a:r>
              <a:rPr lang="en-GB" sz="2200" dirty="0">
                <a:latin typeface="+mn-lt"/>
                <a:ea typeface="ＭＳ Ｐゴシック" charset="0"/>
              </a:rPr>
              <a:t>Build self esteem</a:t>
            </a:r>
          </a:p>
          <a:p>
            <a:pPr marL="798513" lvl="1" indent="-333375"/>
            <a:r>
              <a:rPr lang="en-GB" sz="2200" dirty="0">
                <a:latin typeface="+mn-lt"/>
                <a:ea typeface="ＭＳ Ｐゴシック" charset="0"/>
              </a:rPr>
              <a:t>Explore options or solutions to make better decisions</a:t>
            </a:r>
          </a:p>
          <a:p>
            <a:pPr marL="798513" lvl="1" indent="-333375"/>
            <a:r>
              <a:rPr lang="en-GB" sz="2200" dirty="0">
                <a:latin typeface="+mn-lt"/>
                <a:ea typeface="ＭＳ Ｐゴシック" charset="0"/>
              </a:rPr>
              <a:t>Prevent bad feelings from coming out as aggressive </a:t>
            </a:r>
            <a:r>
              <a:rPr lang="en-GB" sz="2200" dirty="0" err="1" smtClean="0">
                <a:latin typeface="+mn-lt"/>
                <a:ea typeface="ＭＳ Ｐゴシック" charset="0"/>
              </a:rPr>
              <a:t>behavior</a:t>
            </a:r>
            <a:endParaRPr lang="en-GB" sz="2200" dirty="0">
              <a:latin typeface="+mn-lt"/>
              <a:ea typeface="ＭＳ Ｐゴシック" charset="0"/>
            </a:endParaRPr>
          </a:p>
          <a:p>
            <a:pPr marL="798513" lvl="1" indent="-333375"/>
            <a:r>
              <a:rPr lang="en-GB" sz="2200" dirty="0">
                <a:latin typeface="+mn-lt"/>
                <a:ea typeface="ＭＳ Ｐゴシック" charset="0"/>
              </a:rPr>
              <a:t>Maintain needed support from family members and other </a:t>
            </a:r>
            <a:r>
              <a:rPr lang="en-GB" sz="2200" dirty="0" smtClean="0">
                <a:latin typeface="+mn-lt"/>
                <a:ea typeface="ＭＳ Ｐゴシック" charset="0"/>
              </a:rPr>
              <a:t> adults</a:t>
            </a:r>
            <a:endParaRPr lang="en-ZA" sz="2200" dirty="0">
              <a:latin typeface="+mn-lt"/>
              <a:ea typeface="ＭＳ Ｐゴシック" charset="0"/>
            </a:endParaRPr>
          </a:p>
        </p:txBody>
      </p:sp>
      <p:sp>
        <p:nvSpPr>
          <p:cNvPr id="4" name="Slide Number Placeholder 3"/>
          <p:cNvSpPr>
            <a:spLocks noGrp="1"/>
          </p:cNvSpPr>
          <p:nvPr>
            <p:ph type="sldNum" sz="quarter" idx="12"/>
          </p:nvPr>
        </p:nvSpPr>
        <p:spPr/>
        <p:txBody>
          <a:bodyPr/>
          <a:lstStyle/>
          <a:p>
            <a:fld id="{5830C959-BEFE-B543-B775-28394981D766}" type="slidenum">
              <a:rPr lang="en-US" smtClean="0"/>
              <a:pPr/>
              <a:t>42</a:t>
            </a:fld>
            <a:endParaRPr lang="en-US" dirty="0"/>
          </a:p>
        </p:txBody>
      </p:sp>
    </p:spTree>
    <p:extLst>
      <p:ext uri="{BB962C8B-B14F-4D97-AF65-F5344CB8AC3E}">
        <p14:creationId xmlns:p14="http://schemas.microsoft.com/office/powerpoint/2010/main" val="311685280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38400"/>
            <a:ext cx="8229600" cy="3912055"/>
          </a:xfrm>
        </p:spPr>
        <p:txBody>
          <a:bodyPr numCol="2"/>
          <a:lstStyle/>
          <a:p>
            <a:pPr marL="682625" lvl="1" indent="-334963">
              <a:spcBef>
                <a:spcPts val="800"/>
              </a:spcBef>
            </a:pPr>
            <a:r>
              <a:rPr lang="en-US" sz="2100" dirty="0" smtClean="0">
                <a:ea typeface="ＭＳ Ｐゴシック" charset="0"/>
              </a:rPr>
              <a:t>Spend time with and listen to the adolescent.</a:t>
            </a:r>
          </a:p>
          <a:p>
            <a:pPr marL="682625" lvl="1" indent="-334963">
              <a:spcBef>
                <a:spcPts val="800"/>
              </a:spcBef>
            </a:pPr>
            <a:r>
              <a:rPr lang="en-US" sz="2100" dirty="0" smtClean="0">
                <a:ea typeface="ＭＳ Ｐゴシック" charset="0"/>
              </a:rPr>
              <a:t>Let the adolescent know their feelings are normal.</a:t>
            </a:r>
          </a:p>
          <a:p>
            <a:pPr marL="682625" lvl="1" indent="-334963">
              <a:spcBef>
                <a:spcPts val="800"/>
              </a:spcBef>
            </a:pPr>
            <a:r>
              <a:rPr lang="en-US" sz="2100" dirty="0" smtClean="0">
                <a:ea typeface="ＭＳ Ｐゴシック" charset="0"/>
              </a:rPr>
              <a:t>Communicate unconditional love.</a:t>
            </a:r>
          </a:p>
          <a:p>
            <a:pPr marL="682625" lvl="1" indent="-334963">
              <a:spcBef>
                <a:spcPts val="800"/>
              </a:spcBef>
            </a:pPr>
            <a:r>
              <a:rPr lang="en-US" sz="2100" dirty="0" smtClean="0">
                <a:ea typeface="ＭＳ Ｐゴシック" charset="0"/>
              </a:rPr>
              <a:t>Help the adolescent plan activities.</a:t>
            </a:r>
          </a:p>
          <a:p>
            <a:pPr marL="682625" lvl="1" indent="-334963">
              <a:spcBef>
                <a:spcPts val="800"/>
              </a:spcBef>
            </a:pPr>
            <a:r>
              <a:rPr lang="en-US" sz="2100" dirty="0" smtClean="0">
                <a:ea typeface="ＭＳ Ｐゴシック" charset="0"/>
              </a:rPr>
              <a:t>Involve the adolescent in family activities.</a:t>
            </a:r>
          </a:p>
          <a:p>
            <a:pPr marL="682625" lvl="1" indent="-334963">
              <a:spcBef>
                <a:spcPts val="800"/>
              </a:spcBef>
            </a:pPr>
            <a:r>
              <a:rPr lang="en-US" sz="2100" dirty="0" smtClean="0">
                <a:ea typeface="ＭＳ Ｐゴシック" charset="0"/>
              </a:rPr>
              <a:t>Get enough rest and eat well.</a:t>
            </a:r>
          </a:p>
          <a:p>
            <a:pPr lvl="1">
              <a:spcBef>
                <a:spcPts val="800"/>
              </a:spcBef>
            </a:pPr>
            <a:endParaRPr lang="en-US" sz="2100" dirty="0" smtClean="0">
              <a:ea typeface="ＭＳ Ｐゴシック" charset="0"/>
            </a:endParaRPr>
          </a:p>
          <a:p>
            <a:pPr lvl="1">
              <a:spcBef>
                <a:spcPts val="800"/>
              </a:spcBef>
            </a:pPr>
            <a:r>
              <a:rPr lang="en-US" sz="2100" dirty="0" smtClean="0">
                <a:ea typeface="ＭＳ Ｐゴシック" charset="0"/>
              </a:rPr>
              <a:t>Get help from counselor or social worker.</a:t>
            </a:r>
          </a:p>
          <a:p>
            <a:pPr lvl="1">
              <a:spcBef>
                <a:spcPts val="800"/>
              </a:spcBef>
            </a:pPr>
            <a:r>
              <a:rPr lang="en-US" sz="2100" dirty="0" smtClean="0">
                <a:ea typeface="ＭＳ Ｐゴシック" charset="0"/>
              </a:rPr>
              <a:t>Be aware of changes in behavior or mood.</a:t>
            </a:r>
          </a:p>
          <a:p>
            <a:pPr lvl="1">
              <a:spcBef>
                <a:spcPts val="800"/>
              </a:spcBef>
            </a:pPr>
            <a:r>
              <a:rPr lang="en-US" sz="2100" dirty="0" smtClean="0">
                <a:ea typeface="ＭＳ Ｐゴシック" charset="0"/>
              </a:rPr>
              <a:t>Talk to someone if they need help.</a:t>
            </a:r>
          </a:p>
          <a:p>
            <a:pPr lvl="1">
              <a:spcBef>
                <a:spcPts val="800"/>
              </a:spcBef>
            </a:pPr>
            <a:r>
              <a:rPr lang="en-US" sz="2100" dirty="0" smtClean="0">
                <a:ea typeface="ＭＳ Ｐゴシック" charset="0"/>
              </a:rPr>
              <a:t>Get help from a community-based support organization.</a:t>
            </a:r>
          </a:p>
          <a:p>
            <a:pPr lvl="1">
              <a:spcBef>
                <a:spcPts val="800"/>
              </a:spcBef>
            </a:pPr>
            <a:r>
              <a:rPr lang="en-US" sz="2100" dirty="0" smtClean="0">
                <a:ea typeface="ＭＳ Ｐゴシック" charset="0"/>
              </a:rPr>
              <a:t>Continue their regular religious or spiritual practices.</a:t>
            </a:r>
            <a:endParaRPr lang="en-ZA" sz="2100" dirty="0" smtClean="0">
              <a:ea typeface="ＭＳ Ｐゴシック" charset="0"/>
            </a:endParaRPr>
          </a:p>
          <a:p>
            <a:endParaRPr lang="en-US" dirty="0"/>
          </a:p>
        </p:txBody>
      </p:sp>
      <p:sp>
        <p:nvSpPr>
          <p:cNvPr id="4" name="Slide Number Placeholder 3"/>
          <p:cNvSpPr>
            <a:spLocks noGrp="1"/>
          </p:cNvSpPr>
          <p:nvPr>
            <p:ph type="sldNum" sz="quarter" idx="12"/>
          </p:nvPr>
        </p:nvSpPr>
        <p:spPr/>
        <p:txBody>
          <a:bodyPr/>
          <a:lstStyle/>
          <a:p>
            <a:fld id="{5830C959-BEFE-B543-B775-28394981D766}" type="slidenum">
              <a:rPr lang="en-US" smtClean="0"/>
              <a:pPr/>
              <a:t>43</a:t>
            </a:fld>
            <a:endParaRPr lang="en-US"/>
          </a:p>
        </p:txBody>
      </p:sp>
      <p:sp>
        <p:nvSpPr>
          <p:cNvPr id="5" name="Title 1"/>
          <p:cNvSpPr>
            <a:spLocks noGrp="1"/>
          </p:cNvSpPr>
          <p:nvPr>
            <p:ph type="title"/>
          </p:nvPr>
        </p:nvSpPr>
        <p:spPr bwMode="white">
          <a:xfrm>
            <a:off x="498475" y="484188"/>
            <a:ext cx="8264525" cy="1116012"/>
          </a:xfrm>
        </p:spPr>
        <p:txBody>
          <a:bodyPr/>
          <a:lstStyle/>
          <a:p>
            <a:r>
              <a:rPr lang="en-GB" dirty="0">
                <a:ea typeface="ＭＳ Ｐゴシック" charset="0"/>
                <a:cs typeface="Calibri"/>
              </a:rPr>
              <a:t>Overview of Coping </a:t>
            </a:r>
            <a:r>
              <a:rPr lang="en-GB" dirty="0" smtClean="0">
                <a:ea typeface="ＭＳ Ｐゴシック" charset="0"/>
                <a:cs typeface="Calibri"/>
              </a:rPr>
              <a:t>Strategies </a:t>
            </a:r>
            <a:r>
              <a:rPr lang="en-GB" sz="1800" dirty="0" smtClean="0">
                <a:ea typeface="ＭＳ Ｐゴシック" charset="0"/>
                <a:cs typeface="Calibri"/>
              </a:rPr>
              <a:t>(Continued)</a:t>
            </a:r>
            <a:endParaRPr lang="en-US" sz="1800" dirty="0"/>
          </a:p>
        </p:txBody>
      </p:sp>
      <p:sp>
        <p:nvSpPr>
          <p:cNvPr id="6" name="TextBox 5"/>
          <p:cNvSpPr txBox="1"/>
          <p:nvPr/>
        </p:nvSpPr>
        <p:spPr>
          <a:xfrm>
            <a:off x="498475" y="1571172"/>
            <a:ext cx="8264525" cy="1107996"/>
          </a:xfrm>
          <a:prstGeom prst="rect">
            <a:avLst/>
          </a:prstGeom>
          <a:noFill/>
        </p:spPr>
        <p:txBody>
          <a:bodyPr wrap="square" rtlCol="0">
            <a:spAutoFit/>
          </a:bodyPr>
          <a:lstStyle/>
          <a:p>
            <a:pPr marL="465138" indent="-465138">
              <a:buClr>
                <a:srgbClr val="083763"/>
              </a:buClr>
              <a:buSzPct val="129000"/>
              <a:buFont typeface="Wingdings" pitchFamily="2" charset="2"/>
              <a:buChar char="§"/>
            </a:pPr>
            <a:r>
              <a:rPr lang="en-GB" sz="2400" b="1" dirty="0" smtClean="0">
                <a:ea typeface="ＭＳ Ｐゴシック" charset="0"/>
                <a:cs typeface="ＭＳ Ｐゴシック" charset="0"/>
              </a:rPr>
              <a:t>Encourage caregivers to strengthen their relationship with the adolescent. </a:t>
            </a:r>
            <a:r>
              <a:rPr lang="en-GB" sz="2400" dirty="0" smtClean="0">
                <a:ea typeface="ＭＳ Ｐゴシック" charset="0"/>
                <a:cs typeface="ＭＳ Ｐゴシック" charset="0"/>
              </a:rPr>
              <a:t>Suggest that they</a:t>
            </a:r>
            <a:r>
              <a:rPr lang="en-ZA" sz="2400" dirty="0" smtClean="0">
                <a:ea typeface="ＭＳ Ｐゴシック" charset="0"/>
                <a:cs typeface="ＭＳ Ｐゴシック" charset="0"/>
              </a:rPr>
              <a:t>:</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1</a:t>
            </a:r>
            <a:endParaRPr lang="en-US" dirty="0"/>
          </a:p>
        </p:txBody>
      </p:sp>
      <p:sp>
        <p:nvSpPr>
          <p:cNvPr id="3" name="Content Placeholder 2"/>
          <p:cNvSpPr>
            <a:spLocks noGrp="1"/>
          </p:cNvSpPr>
          <p:nvPr>
            <p:ph idx="1"/>
          </p:nvPr>
        </p:nvSpPr>
        <p:spPr/>
        <p:txBody>
          <a:bodyPr/>
          <a:lstStyle/>
          <a:p>
            <a:pPr marL="0" indent="0">
              <a:buNone/>
            </a:pPr>
            <a:r>
              <a:rPr lang="en-GB" sz="3600" b="1" dirty="0">
                <a:solidFill>
                  <a:srgbClr val="0B5395"/>
                </a:solidFill>
                <a:latin typeface="+mn-lt"/>
                <a:ea typeface="ＭＳ Ｐゴシック" charset="0"/>
                <a:cs typeface="ＭＳ Ｐゴシック" charset="0"/>
              </a:rPr>
              <a:t>Assessing Psychosocial Support Needs: </a:t>
            </a:r>
            <a:r>
              <a:rPr lang="en-GB" sz="3600" b="1" dirty="0">
                <a:latin typeface="+mn-lt"/>
                <a:ea typeface="ＭＳ Ｐゴシック" charset="0"/>
                <a:cs typeface="ＭＳ Ｐゴシック" charset="0"/>
              </a:rPr>
              <a:t>Case studies </a:t>
            </a:r>
            <a:r>
              <a:rPr lang="en-GB" sz="3600" b="1" dirty="0" smtClean="0">
                <a:latin typeface="+mn-lt"/>
                <a:ea typeface="ＭＳ Ｐゴシック" charset="0"/>
                <a:cs typeface="ＭＳ Ｐゴシック" charset="0"/>
              </a:rPr>
              <a:t>in small groups and </a:t>
            </a:r>
            <a:r>
              <a:rPr lang="en-GB" sz="3600" b="1" dirty="0">
                <a:latin typeface="+mn-lt"/>
                <a:ea typeface="ＭＳ Ｐゴシック" charset="0"/>
                <a:cs typeface="ＭＳ Ｐゴシック" charset="0"/>
              </a:rPr>
              <a:t>large group discussion</a:t>
            </a:r>
            <a:r>
              <a:rPr lang="en-US" sz="3600" b="1" dirty="0">
                <a:latin typeface="+mn-lt"/>
                <a:ea typeface="ＭＳ Ｐゴシック" charset="0"/>
                <a:cs typeface="ＭＳ Ｐゴシック" charset="0"/>
              </a:rPr>
              <a:t> </a:t>
            </a:r>
            <a:endParaRPr lang="en-ZA" sz="3600" b="1"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5830C959-BEFE-B543-B775-28394981D766}" type="slidenum">
              <a:rPr lang="en-US" smtClean="0"/>
              <a:pPr/>
              <a:t>44</a:t>
            </a:fld>
            <a:endParaRPr lang="en-US"/>
          </a:p>
        </p:txBody>
      </p:sp>
    </p:spTree>
    <p:extLst>
      <p:ext uri="{BB962C8B-B14F-4D97-AF65-F5344CB8AC3E}">
        <p14:creationId xmlns:p14="http://schemas.microsoft.com/office/powerpoint/2010/main" val="327419008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1: Case Study 1</a:t>
            </a:r>
            <a:endParaRPr lang="en-US" dirty="0"/>
          </a:p>
        </p:txBody>
      </p:sp>
      <p:sp>
        <p:nvSpPr>
          <p:cNvPr id="3" name="Content Placeholder 2"/>
          <p:cNvSpPr>
            <a:spLocks noGrp="1"/>
          </p:cNvSpPr>
          <p:nvPr>
            <p:ph idx="1"/>
          </p:nvPr>
        </p:nvSpPr>
        <p:spPr/>
        <p:txBody>
          <a:bodyPr/>
          <a:lstStyle/>
          <a:p>
            <a:pPr marL="0" indent="0">
              <a:buNone/>
            </a:pPr>
            <a:r>
              <a:rPr lang="en-GB" dirty="0" smtClean="0">
                <a:ea typeface="ＭＳ Ｐゴシック" charset="0"/>
                <a:cs typeface="ＭＳ Ｐゴシック" charset="0"/>
              </a:rPr>
              <a:t>A 17-year-old woman named T___ tested positive for HIV 6 months ago. She is currently caring for her 3 younger sisters with the help of her grandmother. She is so busy that she has missed a couple of appointments at the ART clinic, including refill appointments for ARVs. Her partner is the only one who knows she is HIV-positive, but he himself has not been tested. </a:t>
            </a:r>
          </a:p>
          <a:p>
            <a:pPr>
              <a:lnSpc>
                <a:spcPct val="90000"/>
              </a:lnSpc>
              <a:buNone/>
            </a:pPr>
            <a:r>
              <a:rPr lang="en-GB" dirty="0" smtClean="0">
                <a:solidFill>
                  <a:srgbClr val="0B5395"/>
                </a:solidFill>
                <a:latin typeface="+mn-lt"/>
                <a:ea typeface="ＭＳ Ｐゴシック" charset="0"/>
                <a:cs typeface="ＭＳ Ｐゴシック" charset="0"/>
                <a:sym typeface="Wingdings" charset="0"/>
              </a:rPr>
              <a:t> </a:t>
            </a:r>
            <a:r>
              <a:rPr lang="en-GB" i="1" dirty="0">
                <a:solidFill>
                  <a:srgbClr val="0B5395"/>
                </a:solidFill>
                <a:latin typeface="+mn-lt"/>
                <a:ea typeface="ＭＳ Ｐゴシック" charset="0"/>
                <a:cs typeface="ＭＳ Ｐゴシック" charset="0"/>
              </a:rPr>
              <a:t>How do you proceed with </a:t>
            </a:r>
            <a:r>
              <a:rPr lang="en-GB" i="1" dirty="0" smtClean="0">
                <a:solidFill>
                  <a:srgbClr val="0B5395"/>
                </a:solidFill>
                <a:latin typeface="+mn-lt"/>
                <a:ea typeface="ＭＳ Ｐゴシック" charset="0"/>
                <a:cs typeface="ＭＳ Ｐゴシック" charset="0"/>
              </a:rPr>
              <a:t>T___ today?</a:t>
            </a:r>
            <a:endParaRPr lang="en-GB" i="1" dirty="0">
              <a:solidFill>
                <a:srgbClr val="0B5395"/>
              </a:solidFill>
              <a:latin typeface="+mn-lt"/>
              <a:ea typeface="ＭＳ Ｐゴシック" charset="0"/>
              <a:cs typeface="ＭＳ Ｐゴシック" charset="0"/>
            </a:endParaRPr>
          </a:p>
          <a:p>
            <a:endParaRPr lang="en-US" dirty="0">
              <a:latin typeface="+mn-lt"/>
            </a:endParaRPr>
          </a:p>
        </p:txBody>
      </p:sp>
      <p:sp>
        <p:nvSpPr>
          <p:cNvPr id="4" name="Slide Number Placeholder 3"/>
          <p:cNvSpPr>
            <a:spLocks noGrp="1"/>
          </p:cNvSpPr>
          <p:nvPr>
            <p:ph type="sldNum" sz="quarter" idx="12"/>
          </p:nvPr>
        </p:nvSpPr>
        <p:spPr/>
        <p:txBody>
          <a:bodyPr/>
          <a:lstStyle/>
          <a:p>
            <a:fld id="{5830C959-BEFE-B543-B775-28394981D766}" type="slidenum">
              <a:rPr lang="en-US" smtClean="0"/>
              <a:pPr/>
              <a:t>45</a:t>
            </a:fld>
            <a:endParaRPr lang="en-US"/>
          </a:p>
        </p:txBody>
      </p:sp>
    </p:spTree>
    <p:extLst>
      <p:ext uri="{BB962C8B-B14F-4D97-AF65-F5344CB8AC3E}">
        <p14:creationId xmlns:p14="http://schemas.microsoft.com/office/powerpoint/2010/main" val="87742599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1: Case Study 2</a:t>
            </a:r>
            <a:endParaRPr lang="en-US" dirty="0"/>
          </a:p>
        </p:txBody>
      </p:sp>
      <p:sp>
        <p:nvSpPr>
          <p:cNvPr id="3" name="Content Placeholder 2"/>
          <p:cNvSpPr>
            <a:spLocks noGrp="1"/>
          </p:cNvSpPr>
          <p:nvPr>
            <p:ph idx="1"/>
          </p:nvPr>
        </p:nvSpPr>
        <p:spPr/>
        <p:txBody>
          <a:bodyPr/>
          <a:lstStyle/>
          <a:p>
            <a:pPr marL="0" indent="0">
              <a:buNone/>
            </a:pPr>
            <a:r>
              <a:rPr lang="en-GB" dirty="0" smtClean="0">
                <a:latin typeface="+mn-lt"/>
                <a:ea typeface="ＭＳ Ｐゴシック" charset="0"/>
                <a:cs typeface="ＭＳ Ｐゴシック" charset="0"/>
                <a:sym typeface="Wingdings" charset="0"/>
              </a:rPr>
              <a:t>A 12-year-old boy named M___ has come to the clinic today with his mother. He looks like he is “feeling down.” You sense that he wants to talk to someone, but he seems very quiet and won’t make eye contact with anyone.</a:t>
            </a:r>
          </a:p>
          <a:p>
            <a:pPr>
              <a:buNone/>
            </a:pPr>
            <a:r>
              <a:rPr lang="en-GB" i="1" dirty="0" smtClean="0">
                <a:solidFill>
                  <a:srgbClr val="0B5395"/>
                </a:solidFill>
                <a:latin typeface="+mn-lt"/>
                <a:ea typeface="ＭＳ Ｐゴシック" charset="0"/>
                <a:cs typeface="ＭＳ Ｐゴシック" charset="0"/>
                <a:sym typeface="Wingdings" charset="0"/>
              </a:rPr>
              <a:t> </a:t>
            </a:r>
            <a:r>
              <a:rPr lang="en-GB" i="1" dirty="0">
                <a:solidFill>
                  <a:srgbClr val="0B5395"/>
                </a:solidFill>
                <a:latin typeface="+mn-lt"/>
                <a:ea typeface="ＭＳ Ｐゴシック" charset="0"/>
                <a:cs typeface="ＭＳ Ｐゴシック" charset="0"/>
              </a:rPr>
              <a:t>How do you proceed with </a:t>
            </a:r>
            <a:r>
              <a:rPr lang="en-GB" i="1" dirty="0" smtClean="0">
                <a:solidFill>
                  <a:srgbClr val="0B5395"/>
                </a:solidFill>
                <a:latin typeface="+mn-lt"/>
                <a:ea typeface="ＭＳ Ｐゴシック" charset="0"/>
                <a:cs typeface="ＭＳ Ｐゴシック" charset="0"/>
              </a:rPr>
              <a:t>M___?</a:t>
            </a:r>
            <a:endParaRPr lang="en-GB" i="1" dirty="0">
              <a:solidFill>
                <a:srgbClr val="0B5395"/>
              </a:solidFill>
              <a:latin typeface="+mn-lt"/>
              <a:ea typeface="ＭＳ Ｐゴシック" charset="0"/>
              <a:cs typeface="ＭＳ Ｐゴシック" charset="0"/>
            </a:endParaRPr>
          </a:p>
          <a:p>
            <a:endParaRPr lang="en-US" dirty="0">
              <a:latin typeface="+mn-lt"/>
            </a:endParaRPr>
          </a:p>
        </p:txBody>
      </p:sp>
      <p:sp>
        <p:nvSpPr>
          <p:cNvPr id="4" name="Slide Number Placeholder 3"/>
          <p:cNvSpPr>
            <a:spLocks noGrp="1"/>
          </p:cNvSpPr>
          <p:nvPr>
            <p:ph type="sldNum" sz="quarter" idx="12"/>
          </p:nvPr>
        </p:nvSpPr>
        <p:spPr/>
        <p:txBody>
          <a:bodyPr/>
          <a:lstStyle/>
          <a:p>
            <a:fld id="{5830C959-BEFE-B543-B775-28394981D766}" type="slidenum">
              <a:rPr lang="en-US" smtClean="0"/>
              <a:pPr/>
              <a:t>46</a:t>
            </a:fld>
            <a:endParaRPr lang="en-US"/>
          </a:p>
        </p:txBody>
      </p:sp>
    </p:spTree>
    <p:extLst>
      <p:ext uri="{BB962C8B-B14F-4D97-AF65-F5344CB8AC3E}">
        <p14:creationId xmlns:p14="http://schemas.microsoft.com/office/powerpoint/2010/main" val="207913472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1: Case Study 3</a:t>
            </a:r>
            <a:endParaRPr lang="en-US" dirty="0"/>
          </a:p>
        </p:txBody>
      </p:sp>
      <p:sp>
        <p:nvSpPr>
          <p:cNvPr id="3" name="Content Placeholder 2"/>
          <p:cNvSpPr>
            <a:spLocks noGrp="1"/>
          </p:cNvSpPr>
          <p:nvPr>
            <p:ph idx="1"/>
          </p:nvPr>
        </p:nvSpPr>
        <p:spPr/>
        <p:txBody>
          <a:bodyPr/>
          <a:lstStyle/>
          <a:p>
            <a:pPr marL="0" indent="0">
              <a:buNone/>
            </a:pPr>
            <a:r>
              <a:rPr lang="en-GB" dirty="0" smtClean="0">
                <a:latin typeface="+mn-lt"/>
                <a:ea typeface="ＭＳ Ｐゴシック" charset="0"/>
                <a:cs typeface="ＭＳ Ｐゴシック" charset="0"/>
              </a:rPr>
              <a:t>K___ is a 17-year-old young woman living with HIV. Her mother died when she was 5 years old and she doesn’t know her father. For the last year, K___ has been living with her 28-year-old boyfriend. She has come to the clinic today because she thinks she is pregnant. </a:t>
            </a:r>
            <a:endParaRPr lang="en-GB" dirty="0">
              <a:latin typeface="+mn-lt"/>
              <a:ea typeface="ＭＳ Ｐゴシック" charset="0"/>
              <a:cs typeface="ＭＳ Ｐゴシック" charset="0"/>
            </a:endParaRPr>
          </a:p>
          <a:p>
            <a:pPr>
              <a:buNone/>
            </a:pPr>
            <a:r>
              <a:rPr lang="en-GB" dirty="0">
                <a:solidFill>
                  <a:srgbClr val="0B5395"/>
                </a:solidFill>
                <a:latin typeface="+mn-lt"/>
                <a:ea typeface="ＭＳ Ｐゴシック" charset="0"/>
                <a:cs typeface="ＭＳ Ｐゴシック" charset="0"/>
                <a:sym typeface="Wingdings" charset="0"/>
              </a:rPr>
              <a:t> </a:t>
            </a:r>
            <a:r>
              <a:rPr lang="en-GB" i="1" dirty="0">
                <a:solidFill>
                  <a:srgbClr val="0B5395"/>
                </a:solidFill>
                <a:latin typeface="+mn-lt"/>
                <a:ea typeface="ＭＳ Ｐゴシック" charset="0"/>
                <a:cs typeface="ＭＳ Ｐゴシック" charset="0"/>
              </a:rPr>
              <a:t>How </a:t>
            </a:r>
            <a:r>
              <a:rPr lang="en-GB" i="1" dirty="0" smtClean="0">
                <a:solidFill>
                  <a:srgbClr val="0B5395"/>
                </a:solidFill>
                <a:latin typeface="+mn-lt"/>
                <a:ea typeface="ＭＳ Ｐゴシック" charset="0"/>
                <a:cs typeface="ＭＳ Ｐゴシック" charset="0"/>
              </a:rPr>
              <a:t>would </a:t>
            </a:r>
            <a:r>
              <a:rPr lang="en-GB" i="1" dirty="0">
                <a:solidFill>
                  <a:srgbClr val="0B5395"/>
                </a:solidFill>
                <a:latin typeface="+mn-lt"/>
                <a:ea typeface="ＭＳ Ｐゴシック" charset="0"/>
                <a:cs typeface="ＭＳ Ｐゴシック" charset="0"/>
              </a:rPr>
              <a:t>you proceed with </a:t>
            </a:r>
            <a:r>
              <a:rPr lang="en-GB" i="1" dirty="0" smtClean="0">
                <a:solidFill>
                  <a:srgbClr val="0B5395"/>
                </a:solidFill>
                <a:latin typeface="+mn-lt"/>
                <a:ea typeface="ＭＳ Ｐゴシック" charset="0"/>
                <a:cs typeface="ＭＳ Ｐゴシック" charset="0"/>
              </a:rPr>
              <a:t>K___?</a:t>
            </a:r>
            <a:endParaRPr lang="en-GB" i="1" dirty="0">
              <a:solidFill>
                <a:srgbClr val="0B5395"/>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5830C959-BEFE-B543-B775-28394981D766}" type="slidenum">
              <a:rPr lang="en-US" smtClean="0"/>
              <a:pPr/>
              <a:t>47</a:t>
            </a:fld>
            <a:endParaRPr lang="en-US"/>
          </a:p>
        </p:txBody>
      </p:sp>
    </p:spTree>
    <p:extLst>
      <p:ext uri="{BB962C8B-B14F-4D97-AF65-F5344CB8AC3E}">
        <p14:creationId xmlns:p14="http://schemas.microsoft.com/office/powerpoint/2010/main" val="329732491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1: Debriefing </a:t>
            </a:r>
            <a:endParaRPr lang="en-US" dirty="0"/>
          </a:p>
        </p:txBody>
      </p:sp>
      <p:sp>
        <p:nvSpPr>
          <p:cNvPr id="3" name="Content Placeholder 2"/>
          <p:cNvSpPr>
            <a:spLocks noGrp="1"/>
          </p:cNvSpPr>
          <p:nvPr>
            <p:ph idx="1"/>
          </p:nvPr>
        </p:nvSpPr>
        <p:spPr/>
        <p:txBody>
          <a:bodyPr/>
          <a:lstStyle/>
          <a:p>
            <a:r>
              <a:rPr lang="en-US" i="1" dirty="0" smtClean="0">
                <a:solidFill>
                  <a:srgbClr val="0B5395"/>
                </a:solidFill>
              </a:rPr>
              <a:t>What did we learn?</a:t>
            </a:r>
          </a:p>
          <a:p>
            <a:r>
              <a:rPr lang="en-US" b="1" dirty="0" smtClean="0"/>
              <a:t>Key points:</a:t>
            </a:r>
          </a:p>
          <a:p>
            <a:pPr marL="798513" lvl="1" indent="-333375">
              <a:spcBef>
                <a:spcPts val="1500"/>
              </a:spcBef>
              <a:tabLst>
                <a:tab pos="798513" algn="l"/>
              </a:tabLst>
            </a:pPr>
            <a:r>
              <a:rPr lang="en-US" sz="2400" dirty="0" smtClean="0"/>
              <a:t>A client’s psychosocial needs change over time and should be informally assessed and considered at every visit.</a:t>
            </a:r>
          </a:p>
          <a:p>
            <a:pPr marL="798513" lvl="1" indent="-333375">
              <a:spcBef>
                <a:spcPts val="1500"/>
              </a:spcBef>
              <a:tabLst>
                <a:tab pos="798513" algn="l"/>
              </a:tabLst>
            </a:pPr>
            <a:r>
              <a:rPr lang="en-US" sz="2400" dirty="0" smtClean="0"/>
              <a:t>The 5 “A’s” — ASSESS, ADVISE, AGREE, ASSIST, and ARRANGE — can help structure counseling sessions so none of the key steps are forgotten. </a:t>
            </a:r>
            <a:endParaRPr lang="en-US" sz="2400" dirty="0"/>
          </a:p>
        </p:txBody>
      </p:sp>
      <p:sp>
        <p:nvSpPr>
          <p:cNvPr id="4" name="Slide Number Placeholder 3"/>
          <p:cNvSpPr>
            <a:spLocks noGrp="1"/>
          </p:cNvSpPr>
          <p:nvPr>
            <p:ph type="sldNum" sz="quarter" idx="12"/>
          </p:nvPr>
        </p:nvSpPr>
        <p:spPr/>
        <p:txBody>
          <a:bodyPr/>
          <a:lstStyle/>
          <a:p>
            <a:fld id="{5830C959-BEFE-B543-B775-28394981D766}" type="slidenum">
              <a:rPr lang="en-US" smtClean="0"/>
              <a:pPr/>
              <a:t>48</a:t>
            </a:fld>
            <a:endParaRPr lang="en-US"/>
          </a:p>
        </p:txBody>
      </p:sp>
    </p:spTree>
    <p:extLst>
      <p:ext uri="{BB962C8B-B14F-4D97-AF65-F5344CB8AC3E}">
        <p14:creationId xmlns:p14="http://schemas.microsoft.com/office/powerpoint/2010/main" val="329732491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208962" y="6423025"/>
            <a:ext cx="554038" cy="365125"/>
          </a:xfrm>
        </p:spPr>
        <p:txBody>
          <a:bodyPr/>
          <a:lstStyle/>
          <a:p>
            <a:pPr>
              <a:defRPr/>
            </a:pPr>
            <a:fld id="{2A90A510-A102-47FA-B1BF-9E1BEBA77525}" type="slidenum">
              <a:rPr lang="en-US" smtClean="0"/>
              <a:pPr>
                <a:defRPr/>
              </a:pPr>
              <a:t>49</a:t>
            </a:fld>
            <a:endParaRPr lang="en-US"/>
          </a:p>
        </p:txBody>
      </p:sp>
      <p:sp>
        <p:nvSpPr>
          <p:cNvPr id="6" name="Content Placeholder 5"/>
          <p:cNvSpPr>
            <a:spLocks noGrp="1"/>
          </p:cNvSpPr>
          <p:nvPr>
            <p:ph idx="1"/>
          </p:nvPr>
        </p:nvSpPr>
        <p:spPr>
          <a:xfrm>
            <a:off x="525463" y="1593850"/>
            <a:ext cx="7966075" cy="4373563"/>
          </a:xfrm>
        </p:spPr>
        <p:txBody>
          <a:bodyPr/>
          <a:lstStyle/>
          <a:p>
            <a:pPr algn="ctr">
              <a:buFont typeface="Wingdings" pitchFamily="2" charset="2"/>
              <a:buNone/>
            </a:pPr>
            <a:endParaRPr lang="en-US" sz="3600" b="1" dirty="0" smtClean="0">
              <a:latin typeface="Calibri" pitchFamily="34" charset="0"/>
              <a:cs typeface="Calibri" pitchFamily="34" charset="0"/>
            </a:endParaRPr>
          </a:p>
          <a:p>
            <a:pPr algn="ctr">
              <a:spcBef>
                <a:spcPts val="3600"/>
              </a:spcBef>
              <a:buFont typeface="Wingdings" pitchFamily="2" charset="2"/>
              <a:buNone/>
            </a:pPr>
            <a:r>
              <a:rPr lang="en-US" sz="4800" b="1" dirty="0" smtClean="0">
                <a:latin typeface="Calibri" pitchFamily="34" charset="0"/>
                <a:cs typeface="Calibri" pitchFamily="34" charset="0"/>
              </a:rPr>
              <a:t>Questions or comments on this session?</a:t>
            </a:r>
          </a:p>
        </p:txBody>
      </p:sp>
    </p:spTree>
    <p:extLst>
      <p:ext uri="{BB962C8B-B14F-4D97-AF65-F5344CB8AC3E}">
        <p14:creationId xmlns:p14="http://schemas.microsoft.com/office/powerpoint/2010/main" val="4523911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0C959-BEFE-B543-B775-28394981D766}" type="slidenum">
              <a:rPr lang="en-US" smtClean="0"/>
              <a:pPr/>
              <a:t>5</a:t>
            </a:fld>
            <a:endParaRPr lang="en-US"/>
          </a:p>
        </p:txBody>
      </p:sp>
      <p:sp>
        <p:nvSpPr>
          <p:cNvPr id="5" name="Content Placeholder 2"/>
          <p:cNvSpPr>
            <a:spLocks noGrp="1"/>
          </p:cNvSpPr>
          <p:nvPr>
            <p:ph idx="1"/>
          </p:nvPr>
        </p:nvSpPr>
        <p:spPr/>
        <p:txBody>
          <a:bodyPr/>
          <a:lstStyle/>
          <a:p>
            <a:pPr marL="468313" indent="-468313">
              <a:buNone/>
            </a:pPr>
            <a:r>
              <a:rPr lang="en-US" b="1" dirty="0" smtClean="0">
                <a:solidFill>
                  <a:srgbClr val="0B5395"/>
                </a:solidFill>
                <a:latin typeface="Calibri" pitchFamily="34" charset="0"/>
                <a:ea typeface="ＭＳ Ｐゴシック" charset="0"/>
                <a:cs typeface="Calibri" charset="0"/>
              </a:rPr>
              <a:t>After completing this session, participants will be able to:</a:t>
            </a:r>
            <a:r>
              <a:rPr lang="en-US" dirty="0" smtClean="0">
                <a:solidFill>
                  <a:srgbClr val="0B5395"/>
                </a:solidFill>
                <a:latin typeface="Calibri" pitchFamily="34" charset="0"/>
                <a:ea typeface="ＭＳ Ｐゴシック" charset="0"/>
                <a:cs typeface="Calibri" charset="0"/>
              </a:rPr>
              <a:t> </a:t>
            </a:r>
            <a:endParaRPr lang="en-GB" dirty="0" smtClean="0">
              <a:solidFill>
                <a:srgbClr val="0B5395"/>
              </a:solidFill>
              <a:latin typeface="Calibri" pitchFamily="34" charset="0"/>
              <a:ea typeface="ＭＳ Ｐゴシック" charset="0"/>
              <a:cs typeface="ＭＳ Ｐゴシック" charset="0"/>
            </a:endParaRPr>
          </a:p>
          <a:p>
            <a:pPr marL="468313" indent="-468313"/>
            <a:r>
              <a:rPr lang="en-GB" dirty="0" smtClean="0">
                <a:latin typeface="+mn-lt"/>
                <a:ea typeface="ＭＳ Ｐゴシック" charset="0"/>
                <a:cs typeface="Calibri"/>
              </a:rPr>
              <a:t>List </a:t>
            </a:r>
            <a:r>
              <a:rPr lang="en-GB" dirty="0">
                <a:latin typeface="+mn-lt"/>
                <a:ea typeface="ＭＳ Ｐゴシック" charset="0"/>
                <a:cs typeface="Calibri"/>
              </a:rPr>
              <a:t>common psychosocial needs of </a:t>
            </a:r>
            <a:r>
              <a:rPr lang="en-GB" dirty="0" smtClean="0">
                <a:latin typeface="+mn-lt"/>
                <a:ea typeface="ＭＳ Ｐゴシック" charset="0"/>
                <a:cs typeface="Calibri"/>
              </a:rPr>
              <a:t>both adolescents in general and ALHIV specifically</a:t>
            </a:r>
          </a:p>
          <a:p>
            <a:pPr marL="468313" indent="-468313"/>
            <a:r>
              <a:rPr lang="en-GB" dirty="0" smtClean="0">
                <a:latin typeface="+mn-lt"/>
                <a:ea typeface="ＭＳ Ｐゴシック" charset="0"/>
              </a:rPr>
              <a:t>Identify strategies to support adolescent clients and caregivers in dealing with stigma and discrimination</a:t>
            </a:r>
          </a:p>
          <a:p>
            <a:pPr marL="468313" indent="-468313"/>
            <a:r>
              <a:rPr lang="en-GB" dirty="0" smtClean="0">
                <a:latin typeface="+mn-lt"/>
                <a:ea typeface="ＭＳ Ｐゴシック" charset="0"/>
                <a:cs typeface="Calibri"/>
              </a:rPr>
              <a:t>Recognize psychosocial challenges among most-at-risk ALHIV and provide support and referrals</a:t>
            </a:r>
            <a:endParaRPr lang="en-GB" dirty="0">
              <a:latin typeface="+mn-lt"/>
              <a:ea typeface="ＭＳ Ｐゴシック" charset="0"/>
              <a:cs typeface="Calibri"/>
            </a:endParaRPr>
          </a:p>
        </p:txBody>
      </p:sp>
      <p:sp>
        <p:nvSpPr>
          <p:cNvPr id="6" name="Title 1"/>
          <p:cNvSpPr txBox="1">
            <a:spLocks/>
          </p:cNvSpPr>
          <p:nvPr/>
        </p:nvSpPr>
        <p:spPr bwMode="white">
          <a:xfrm>
            <a:off x="498475" y="484188"/>
            <a:ext cx="826452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chemeClr val="bg1"/>
                </a:solidFill>
                <a:latin typeface="Calibri (Headings)"/>
                <a:ea typeface="+mj-ea"/>
                <a:cs typeface="Calibri (Headings)"/>
              </a:defRPr>
            </a:lvl1pPr>
            <a:lvl2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2pPr>
            <a:lvl3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3pPr>
            <a:lvl4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4pPr>
            <a:lvl5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5pPr>
            <a:lvl6pPr marL="4572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6pPr>
            <a:lvl7pPr marL="9144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7pPr>
            <a:lvl8pPr marL="13716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8pPr>
            <a:lvl9pPr marL="18288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9pPr>
          </a:lstStyle>
          <a:p>
            <a:r>
              <a:rPr lang="en-US" dirty="0" smtClean="0"/>
              <a:t>Session 5.1 Objectives</a:t>
            </a:r>
            <a:endParaRPr lang="en-US" dirty="0"/>
          </a:p>
        </p:txBody>
      </p:sp>
    </p:spTree>
    <p:extLst>
      <p:ext uri="{BB962C8B-B14F-4D97-AF65-F5344CB8AC3E}">
        <p14:creationId xmlns:p14="http://schemas.microsoft.com/office/powerpoint/2010/main" val="18362850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Session 5.3</a:t>
            </a:r>
            <a:endParaRPr lang="en-US" dirty="0"/>
          </a:p>
        </p:txBody>
      </p:sp>
      <p:sp>
        <p:nvSpPr>
          <p:cNvPr id="3" name="Content Placeholder 2"/>
          <p:cNvSpPr>
            <a:spLocks noGrp="1"/>
          </p:cNvSpPr>
          <p:nvPr>
            <p:ph idx="1"/>
          </p:nvPr>
        </p:nvSpPr>
        <p:spPr/>
        <p:txBody>
          <a:bodyPr/>
          <a:lstStyle/>
          <a:p>
            <a:pPr marL="0" indent="0">
              <a:buNone/>
            </a:pPr>
            <a:r>
              <a:rPr lang="en-US" sz="3600" b="1" dirty="0" smtClean="0">
                <a:solidFill>
                  <a:srgbClr val="0B5395"/>
                </a:solidFill>
                <a:latin typeface="+mj-lt"/>
              </a:rPr>
              <a:t>Peer Support in Psychosocial Services for Adolescents</a:t>
            </a:r>
            <a:endParaRPr lang="en-ZA" sz="3600" dirty="0">
              <a:solidFill>
                <a:srgbClr val="0B5395"/>
              </a:solidFill>
              <a:latin typeface="+mj-lt"/>
            </a:endParaRPr>
          </a:p>
          <a:p>
            <a:pPr marL="0" indent="0">
              <a:buNone/>
            </a:pPr>
            <a:endParaRPr lang="en-US" sz="3600" dirty="0">
              <a:solidFill>
                <a:srgbClr val="173157"/>
              </a:solidFill>
              <a:latin typeface="+mj-lt"/>
            </a:endParaRPr>
          </a:p>
        </p:txBody>
      </p:sp>
      <p:sp>
        <p:nvSpPr>
          <p:cNvPr id="4" name="Slide Number Placeholder 3"/>
          <p:cNvSpPr>
            <a:spLocks noGrp="1"/>
          </p:cNvSpPr>
          <p:nvPr>
            <p:ph type="sldNum" sz="quarter" idx="12"/>
          </p:nvPr>
        </p:nvSpPr>
        <p:spPr/>
        <p:txBody>
          <a:bodyPr/>
          <a:lstStyle/>
          <a:p>
            <a:fld id="{5830C959-BEFE-B543-B775-28394981D766}" type="slidenum">
              <a:rPr lang="en-US" smtClean="0"/>
              <a:pPr/>
              <a:t>50</a:t>
            </a:fld>
            <a:endParaRPr lang="en-US"/>
          </a:p>
        </p:txBody>
      </p:sp>
    </p:spTree>
    <p:extLst>
      <p:ext uri="{BB962C8B-B14F-4D97-AF65-F5344CB8AC3E}">
        <p14:creationId xmlns:p14="http://schemas.microsoft.com/office/powerpoint/2010/main" val="6139660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Session 5.3 Objective</a:t>
            </a:r>
            <a:endParaRPr lang="en-US" dirty="0"/>
          </a:p>
        </p:txBody>
      </p:sp>
      <p:sp>
        <p:nvSpPr>
          <p:cNvPr id="3" name="Content Placeholder 2"/>
          <p:cNvSpPr>
            <a:spLocks noGrp="1"/>
          </p:cNvSpPr>
          <p:nvPr>
            <p:ph idx="1"/>
          </p:nvPr>
        </p:nvSpPr>
        <p:spPr/>
        <p:txBody>
          <a:bodyPr/>
          <a:lstStyle/>
          <a:p>
            <a:pPr marL="0" indent="0">
              <a:buNone/>
            </a:pPr>
            <a:r>
              <a:rPr lang="en-US" b="1" dirty="0">
                <a:solidFill>
                  <a:srgbClr val="0B5395"/>
                </a:solidFill>
                <a:latin typeface="Calibri" pitchFamily="34" charset="0"/>
                <a:ea typeface="ＭＳ Ｐゴシック" charset="0"/>
                <a:cs typeface="Calibri" charset="0"/>
              </a:rPr>
              <a:t>After completing this session, participants will be able to:</a:t>
            </a:r>
            <a:r>
              <a:rPr lang="en-US" dirty="0">
                <a:solidFill>
                  <a:srgbClr val="0B5395"/>
                </a:solidFill>
                <a:latin typeface="Calibri" pitchFamily="34" charset="0"/>
                <a:ea typeface="ＭＳ Ｐゴシック" charset="0"/>
                <a:cs typeface="Calibri" charset="0"/>
              </a:rPr>
              <a:t> </a:t>
            </a:r>
            <a:endParaRPr lang="en-GB" dirty="0">
              <a:solidFill>
                <a:srgbClr val="0B5395"/>
              </a:solidFill>
              <a:latin typeface="Calibri" pitchFamily="34" charset="0"/>
              <a:ea typeface="ＭＳ Ｐゴシック" charset="0"/>
              <a:cs typeface="ＭＳ Ｐゴシック" charset="0"/>
            </a:endParaRPr>
          </a:p>
          <a:p>
            <a:r>
              <a:rPr lang="en-GB" dirty="0" smtClean="0">
                <a:latin typeface="+mn-lt"/>
                <a:ea typeface="ＭＳ Ｐゴシック" charset="0"/>
                <a:cs typeface="ＭＳ Ｐゴシック" charset="0"/>
              </a:rPr>
              <a:t>Understand the importance of peer support in meeting adolescents’ psychosocial support needs</a:t>
            </a:r>
            <a:endParaRPr lang="en-GB"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5830C959-BEFE-B543-B775-28394981D766}" type="slidenum">
              <a:rPr lang="en-US" smtClean="0"/>
              <a:pPr/>
              <a:t>51</a:t>
            </a:fld>
            <a:endParaRPr lang="en-US"/>
          </a:p>
        </p:txBody>
      </p:sp>
    </p:spTree>
    <p:extLst>
      <p:ext uri="{BB962C8B-B14F-4D97-AF65-F5344CB8AC3E}">
        <p14:creationId xmlns:p14="http://schemas.microsoft.com/office/powerpoint/2010/main" val="423342558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0C959-BEFE-B543-B775-28394981D766}" type="slidenum">
              <a:rPr lang="en-US" smtClean="0"/>
              <a:pPr/>
              <a:t>52</a:t>
            </a:fld>
            <a:endParaRPr lang="en-US"/>
          </a:p>
        </p:txBody>
      </p:sp>
      <p:sp>
        <p:nvSpPr>
          <p:cNvPr id="5" name="Slide Number Placeholder 3"/>
          <p:cNvSpPr txBox="1">
            <a:spLocks/>
          </p:cNvSpPr>
          <p:nvPr/>
        </p:nvSpPr>
        <p:spPr>
          <a:xfrm>
            <a:off x="8305800" y="6423025"/>
            <a:ext cx="554038"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457200" rtl="0" eaLnBrk="1" latinLnBrk="0" hangingPunct="1">
              <a:defRPr sz="1100" kern="1200">
                <a:solidFill>
                  <a:schemeClr val="tx1"/>
                </a:solidFill>
                <a:latin typeface="Garamond"/>
                <a:ea typeface="+mn-ea"/>
                <a:cs typeface="Garamon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30C959-BEFE-B543-B775-28394981D766}" type="slidenum">
              <a:rPr lang="en-US" smtClean="0"/>
              <a:pPr/>
              <a:t>52</a:t>
            </a:fld>
            <a:endParaRPr lang="en-US"/>
          </a:p>
        </p:txBody>
      </p:sp>
      <p:sp>
        <p:nvSpPr>
          <p:cNvPr id="6" name="Title 1"/>
          <p:cNvSpPr>
            <a:spLocks noGrp="1"/>
          </p:cNvSpPr>
          <p:nvPr>
            <p:ph type="title"/>
          </p:nvPr>
        </p:nvSpPr>
        <p:spPr bwMode="white">
          <a:xfrm>
            <a:off x="501805" y="490654"/>
            <a:ext cx="8413595" cy="1261946"/>
          </a:xfrm>
        </p:spPr>
        <p:txBody>
          <a:bodyPr/>
          <a:lstStyle/>
          <a:p>
            <a:r>
              <a:rPr lang="en-US" dirty="0" smtClean="0"/>
              <a:t>Discussion Questions</a:t>
            </a:r>
            <a:endParaRPr lang="en-US" dirty="0"/>
          </a:p>
        </p:txBody>
      </p:sp>
      <p:sp>
        <p:nvSpPr>
          <p:cNvPr id="7" name="Content Placeholder 2"/>
          <p:cNvSpPr>
            <a:spLocks noGrp="1"/>
          </p:cNvSpPr>
          <p:nvPr>
            <p:ph idx="1"/>
          </p:nvPr>
        </p:nvSpPr>
        <p:spPr>
          <a:xfrm>
            <a:off x="685800" y="1752600"/>
            <a:ext cx="8229600" cy="4297363"/>
          </a:xfrm>
        </p:spPr>
        <p:txBody>
          <a:bodyPr/>
          <a:lstStyle/>
          <a:p>
            <a:r>
              <a:rPr lang="en-GB" i="1" dirty="0" smtClean="0">
                <a:solidFill>
                  <a:srgbClr val="0B5395"/>
                </a:solidFill>
                <a:latin typeface="+mn-lt"/>
                <a:ea typeface="ＭＳ Ｐゴシック" charset="0"/>
                <a:cs typeface="ＭＳ Ｐゴシック" charset="0"/>
              </a:rPr>
              <a:t>How can peer support help address the psychosocial needs of ALHIV?</a:t>
            </a:r>
            <a:endParaRPr lang="en-GB" i="1" dirty="0">
              <a:solidFill>
                <a:srgbClr val="0B5395"/>
              </a:solidFill>
              <a:latin typeface="+mn-lt"/>
              <a:ea typeface="ＭＳ Ｐゴシック" charset="0"/>
              <a:cs typeface="ＭＳ Ｐゴシック" charset="0"/>
            </a:endParaRPr>
          </a:p>
          <a:p>
            <a:r>
              <a:rPr lang="en-GB" i="1" dirty="0" smtClean="0">
                <a:solidFill>
                  <a:srgbClr val="0B5395"/>
                </a:solidFill>
                <a:latin typeface="+mn-lt"/>
                <a:ea typeface="ＭＳ Ｐゴシック" charset="0"/>
                <a:cs typeface="ＭＳ Ｐゴシック" charset="0"/>
              </a:rPr>
              <a:t>What roles can Adolescent Peer Educators play in HIV programs and services?</a:t>
            </a:r>
            <a:endParaRPr lang="en-GB" i="1" dirty="0">
              <a:solidFill>
                <a:srgbClr val="0B5395"/>
              </a:solidFill>
              <a:latin typeface="+mn-lt"/>
              <a:ea typeface="ＭＳ Ｐゴシック" charset="0"/>
              <a:cs typeface="ＭＳ Ｐゴシック" charset="0"/>
            </a:endParaRPr>
          </a:p>
          <a:p>
            <a:r>
              <a:rPr lang="en-US" i="1" dirty="0" smtClean="0">
                <a:solidFill>
                  <a:srgbClr val="0B5395"/>
                </a:solidFill>
                <a:latin typeface="+mn-lt"/>
                <a:ea typeface="ＭＳ Ｐゴシック" charset="0"/>
                <a:cs typeface="ＭＳ Ｐゴシック" charset="0"/>
              </a:rPr>
              <a:t>How are Adolescent Peer                                                                         Educators different from                                                                                  Adult Peer Educators                                                                                       (in terms of roles,                                                                                limitations, need for                                                                   supervision, etc.)?</a:t>
            </a:r>
            <a:endParaRPr lang="en-ZA" i="1" dirty="0">
              <a:solidFill>
                <a:srgbClr val="0B5395"/>
              </a:solidFill>
              <a:latin typeface="+mn-lt"/>
              <a:ea typeface="ＭＳ Ｐゴシック" charset="0"/>
              <a:cs typeface="ＭＳ Ｐゴシック" charset="0"/>
            </a:endParaRPr>
          </a:p>
          <a:p>
            <a:endParaRPr lang="en-US" dirty="0">
              <a:latin typeface="+mn-lt"/>
            </a:endParaRPr>
          </a:p>
        </p:txBody>
      </p:sp>
      <p:sp>
        <p:nvSpPr>
          <p:cNvPr id="8" name="Slide Number Placeholder 3"/>
          <p:cNvSpPr txBox="1">
            <a:spLocks/>
          </p:cNvSpPr>
          <p:nvPr/>
        </p:nvSpPr>
        <p:spPr>
          <a:xfrm>
            <a:off x="8458200" y="6575425"/>
            <a:ext cx="554038"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Garamond"/>
              <a:ea typeface="+mn-ea"/>
              <a:cs typeface="Garamond"/>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4717148" y="3616606"/>
            <a:ext cx="3937000" cy="2704821"/>
          </a:xfrm>
          <a:prstGeom prst="rect">
            <a:avLst/>
          </a:prstGeom>
          <a:noFill/>
          <a:ln>
            <a:noFill/>
          </a:ln>
          <a:effectLst>
            <a:softEdge rad="31750"/>
          </a:effectLst>
        </p:spPr>
      </p:pic>
    </p:spTree>
    <p:extLst>
      <p:ext uri="{BB962C8B-B14F-4D97-AF65-F5344CB8AC3E}">
        <p14:creationId xmlns:p14="http://schemas.microsoft.com/office/powerpoint/2010/main" val="31999355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0C959-BEFE-B543-B775-28394981D766}" type="slidenum">
              <a:rPr lang="en-US" smtClean="0"/>
              <a:pPr/>
              <a:t>53</a:t>
            </a:fld>
            <a:endParaRPr lang="en-US"/>
          </a:p>
        </p:txBody>
      </p:sp>
      <p:sp>
        <p:nvSpPr>
          <p:cNvPr id="5" name="Title 1"/>
          <p:cNvSpPr>
            <a:spLocks noGrp="1"/>
          </p:cNvSpPr>
          <p:nvPr>
            <p:ph type="title"/>
          </p:nvPr>
        </p:nvSpPr>
        <p:spPr bwMode="white">
          <a:xfrm>
            <a:off x="498475" y="484188"/>
            <a:ext cx="8264525" cy="1116012"/>
          </a:xfrm>
        </p:spPr>
        <p:txBody>
          <a:bodyPr/>
          <a:lstStyle/>
          <a:p>
            <a:r>
              <a:rPr lang="en-US" kern="1200" spc="-40" dirty="0" smtClean="0"/>
              <a:t>Importance of Peer Support for ALHIV</a:t>
            </a:r>
            <a:endParaRPr lang="en-US" kern="1200" spc="-40" dirty="0"/>
          </a:p>
        </p:txBody>
      </p:sp>
      <p:sp>
        <p:nvSpPr>
          <p:cNvPr id="6" name="Content Placeholder 2"/>
          <p:cNvSpPr>
            <a:spLocks noGrp="1"/>
          </p:cNvSpPr>
          <p:nvPr>
            <p:ph idx="1"/>
          </p:nvPr>
        </p:nvSpPr>
        <p:spPr>
          <a:xfrm>
            <a:off x="533400" y="2858075"/>
            <a:ext cx="8465634" cy="3054002"/>
          </a:xfrm>
        </p:spPr>
        <p:txBody>
          <a:bodyPr/>
          <a:lstStyle/>
          <a:p>
            <a:pPr>
              <a:tabLst>
                <a:tab pos="457200" algn="l"/>
              </a:tabLst>
            </a:pPr>
            <a:r>
              <a:rPr lang="en-GB" dirty="0">
                <a:latin typeface="+mn-lt"/>
              </a:rPr>
              <a:t>Adolescents depend on peers for information, approval and </a:t>
            </a:r>
            <a:r>
              <a:rPr lang="en-GB" dirty="0" smtClean="0">
                <a:latin typeface="+mn-lt"/>
              </a:rPr>
              <a:t>connection. They may also trust advice from peers more than they trust advice from adults.</a:t>
            </a:r>
            <a:endParaRPr lang="en-GB" dirty="0">
              <a:latin typeface="+mn-lt"/>
            </a:endParaRPr>
          </a:p>
          <a:p>
            <a:pPr>
              <a:spcBef>
                <a:spcPts val="1500"/>
              </a:spcBef>
              <a:tabLst>
                <a:tab pos="457200" algn="l"/>
              </a:tabLst>
            </a:pPr>
            <a:r>
              <a:rPr lang="en-GB" b="1" dirty="0" smtClean="0">
                <a:latin typeface="+mn-lt"/>
              </a:rPr>
              <a:t>Peer support can help ALHIV:</a:t>
            </a:r>
          </a:p>
          <a:p>
            <a:pPr marL="798513" lvl="1" indent="-333375">
              <a:spcBef>
                <a:spcPts val="1000"/>
              </a:spcBef>
            </a:pPr>
            <a:r>
              <a:rPr lang="en-GB" sz="2200" dirty="0" smtClean="0">
                <a:latin typeface="+mn-lt"/>
              </a:rPr>
              <a:t>Counter stigma and discrimination</a:t>
            </a:r>
          </a:p>
          <a:p>
            <a:pPr marL="798513" lvl="1" indent="-333375">
              <a:spcBef>
                <a:spcPts val="1000"/>
              </a:spcBef>
            </a:pPr>
            <a:r>
              <a:rPr lang="en-GB" sz="2200" dirty="0" smtClean="0">
                <a:latin typeface="+mn-lt"/>
              </a:rPr>
              <a:t>Cope </a:t>
            </a:r>
            <a:r>
              <a:rPr lang="en-GB" sz="2200" dirty="0">
                <a:latin typeface="+mn-lt"/>
              </a:rPr>
              <a:t>with fear and hopelessness after </a:t>
            </a:r>
            <a:r>
              <a:rPr lang="en-GB" sz="2200" dirty="0" smtClean="0">
                <a:latin typeface="+mn-lt"/>
              </a:rPr>
              <a:t>diagnosis</a:t>
            </a:r>
          </a:p>
          <a:p>
            <a:pPr marL="798513" lvl="1" indent="-333375">
              <a:spcBef>
                <a:spcPts val="1000"/>
              </a:spcBef>
            </a:pPr>
            <a:r>
              <a:rPr lang="en-GB" sz="2200" dirty="0" smtClean="0">
                <a:latin typeface="+mn-lt"/>
              </a:rPr>
              <a:t>Improve </a:t>
            </a:r>
            <a:r>
              <a:rPr lang="en-GB" sz="2200" dirty="0">
                <a:latin typeface="+mn-lt"/>
              </a:rPr>
              <a:t>adherence to care and treatment services</a:t>
            </a:r>
          </a:p>
          <a:p>
            <a:pPr marL="798513" lvl="1" indent="-333375">
              <a:spcBef>
                <a:spcPts val="1000"/>
              </a:spcBef>
            </a:pPr>
            <a:r>
              <a:rPr lang="en-GB" sz="2200" dirty="0">
                <a:latin typeface="+mn-lt"/>
              </a:rPr>
              <a:t>Deal with issues </a:t>
            </a:r>
            <a:r>
              <a:rPr lang="en-GB" sz="2200" dirty="0" smtClean="0">
                <a:latin typeface="+mn-lt"/>
              </a:rPr>
              <a:t>like </a:t>
            </a:r>
            <a:r>
              <a:rPr lang="en-GB" sz="2200" dirty="0">
                <a:latin typeface="+mn-lt"/>
              </a:rPr>
              <a:t>disclosure to partners, </a:t>
            </a:r>
            <a:r>
              <a:rPr lang="en-GB" sz="2200" dirty="0" smtClean="0">
                <a:latin typeface="+mn-lt"/>
              </a:rPr>
              <a:t>friends, </a:t>
            </a:r>
            <a:r>
              <a:rPr lang="en-GB" sz="2200" dirty="0">
                <a:latin typeface="+mn-lt"/>
              </a:rPr>
              <a:t>and family</a:t>
            </a:r>
            <a:r>
              <a:rPr lang="en-US" sz="2200" dirty="0">
                <a:latin typeface="+mn-lt"/>
              </a:rPr>
              <a:t> </a:t>
            </a:r>
            <a:endParaRPr lang="en-ZA" sz="2200" dirty="0">
              <a:latin typeface="+mn-lt"/>
            </a:endParaRPr>
          </a:p>
        </p:txBody>
      </p:sp>
      <p:sp>
        <p:nvSpPr>
          <p:cNvPr id="7" name="Slide Number Placeholder 3"/>
          <p:cNvSpPr txBox="1">
            <a:spLocks/>
          </p:cNvSpPr>
          <p:nvPr/>
        </p:nvSpPr>
        <p:spPr>
          <a:xfrm>
            <a:off x="8305800" y="6423025"/>
            <a:ext cx="554038"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457200" rtl="0" eaLnBrk="1" latinLnBrk="0" hangingPunct="1">
              <a:defRPr sz="1100" kern="1200">
                <a:solidFill>
                  <a:schemeClr val="tx1"/>
                </a:solidFill>
                <a:latin typeface="Garamond"/>
                <a:ea typeface="+mn-ea"/>
                <a:cs typeface="Garamon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30C959-BEFE-B543-B775-28394981D766}" type="slidenum">
              <a:rPr lang="en-US" smtClean="0"/>
              <a:pPr/>
              <a:t>53</a:t>
            </a:fld>
            <a:endParaRPr lang="en-US"/>
          </a:p>
        </p:txBody>
      </p:sp>
      <p:sp>
        <p:nvSpPr>
          <p:cNvPr id="8" name="Rectangle 6"/>
          <p:cNvSpPr>
            <a:spLocks/>
          </p:cNvSpPr>
          <p:nvPr/>
        </p:nvSpPr>
        <p:spPr bwMode="auto">
          <a:xfrm>
            <a:off x="290288" y="1598706"/>
            <a:ext cx="8607148" cy="1099890"/>
          </a:xfrm>
          <a:prstGeom prst="rect">
            <a:avLst/>
          </a:prstGeom>
          <a:solidFill>
            <a:srgbClr val="F0EBD6"/>
          </a:solidFill>
          <a:ln w="9525">
            <a:solidFill>
              <a:schemeClr val="tx1"/>
            </a:solidFill>
            <a:miter lim="800000"/>
            <a:headEnd/>
            <a:tailEnd/>
          </a:ln>
        </p:spPr>
        <p:txBody>
          <a:bodyPr/>
          <a:lstStyle/>
          <a:p>
            <a:pPr>
              <a:spcBef>
                <a:spcPts val="2000"/>
              </a:spcBef>
              <a:buClr>
                <a:srgbClr val="083763"/>
              </a:buClr>
              <a:buSzPct val="75000"/>
            </a:pPr>
            <a:r>
              <a:rPr lang="en-GB" sz="2200" dirty="0" smtClean="0"/>
              <a:t>Peer outreach is an important way of making contact and engaging ALHIV in care and treatment services. Peer support can help clients understand their illness and the need to return to the clinic even if not on ART.</a:t>
            </a:r>
            <a:endParaRPr lang="en-ZA" sz="2200" dirty="0"/>
          </a:p>
        </p:txBody>
      </p:sp>
    </p:spTree>
    <p:extLst>
      <p:ext uri="{BB962C8B-B14F-4D97-AF65-F5344CB8AC3E}">
        <p14:creationId xmlns:p14="http://schemas.microsoft.com/office/powerpoint/2010/main" val="16373215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01600"/>
            <a:ext cx="8264525" cy="1498600"/>
          </a:xfrm>
        </p:spPr>
        <p:txBody>
          <a:bodyPr/>
          <a:lstStyle/>
          <a:p>
            <a:r>
              <a:rPr lang="en-US" kern="1200" spc="-40" dirty="0" smtClean="0">
                <a:latin typeface="Calibri"/>
                <a:cs typeface="Calibri"/>
              </a:rPr>
              <a:t>Adolescent Peer Educators Can Help Improve Services for ALHIV</a:t>
            </a:r>
            <a:endParaRPr lang="en-US" sz="1600" dirty="0">
              <a:latin typeface="Calibri"/>
              <a:cs typeface="Calibri"/>
            </a:endParaRPr>
          </a:p>
        </p:txBody>
      </p:sp>
      <p:sp>
        <p:nvSpPr>
          <p:cNvPr id="4" name="Slide Number Placeholder 3"/>
          <p:cNvSpPr>
            <a:spLocks noGrp="1"/>
          </p:cNvSpPr>
          <p:nvPr>
            <p:ph type="sldNum" sz="quarter" idx="12"/>
          </p:nvPr>
        </p:nvSpPr>
        <p:spPr/>
        <p:txBody>
          <a:bodyPr/>
          <a:lstStyle/>
          <a:p>
            <a:fld id="{5830C959-BEFE-B543-B775-28394981D766}" type="slidenum">
              <a:rPr lang="en-US" smtClean="0"/>
              <a:pPr/>
              <a:t>54</a:t>
            </a:fld>
            <a:endParaRPr lang="en-US"/>
          </a:p>
        </p:txBody>
      </p:sp>
      <p:sp>
        <p:nvSpPr>
          <p:cNvPr id="8" name="Content Placeholder 2"/>
          <p:cNvSpPr>
            <a:spLocks noGrp="1"/>
          </p:cNvSpPr>
          <p:nvPr>
            <p:ph idx="1"/>
          </p:nvPr>
        </p:nvSpPr>
        <p:spPr>
          <a:xfrm>
            <a:off x="533400" y="1716312"/>
            <a:ext cx="8229600" cy="4297363"/>
          </a:xfrm>
        </p:spPr>
        <p:txBody>
          <a:bodyPr/>
          <a:lstStyle/>
          <a:p>
            <a:r>
              <a:rPr lang="en-GB" dirty="0" smtClean="0">
                <a:latin typeface="+mn-lt"/>
              </a:rPr>
              <a:t>Their participation in the health facility and in outreach services can expand the clinic’s ability to provide quality care to ALHIV.</a:t>
            </a:r>
          </a:p>
          <a:p>
            <a:r>
              <a:rPr lang="en-GB" dirty="0" smtClean="0">
                <a:latin typeface="+mn-lt"/>
              </a:rPr>
              <a:t>Their work allows already overburdened health workers to concentrate on more technical tasks.</a:t>
            </a:r>
          </a:p>
        </p:txBody>
      </p:sp>
      <p:sp>
        <p:nvSpPr>
          <p:cNvPr id="9" name="Text Box 4"/>
          <p:cNvSpPr txBox="1">
            <a:spLocks noChangeArrowheads="1"/>
          </p:cNvSpPr>
          <p:nvPr/>
        </p:nvSpPr>
        <p:spPr bwMode="auto">
          <a:xfrm>
            <a:off x="838200" y="4265823"/>
            <a:ext cx="7467600" cy="1569660"/>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ZA" sz="2400" dirty="0" smtClean="0"/>
              <a:t>Adolescent Peer Educators can be an important part of the multidisciplinary team. However, their roles should be carefully considered, including their limitations and need for training and ongoing supervision. </a:t>
            </a:r>
            <a:endParaRPr lang="en-ZA" sz="2400" dirty="0"/>
          </a:p>
        </p:txBody>
      </p:sp>
    </p:spTree>
    <p:extLst>
      <p:ext uri="{BB962C8B-B14F-4D97-AF65-F5344CB8AC3E}">
        <p14:creationId xmlns:p14="http://schemas.microsoft.com/office/powerpoint/2010/main" val="325068553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0C959-BEFE-B543-B775-28394981D766}" type="slidenum">
              <a:rPr lang="en-US" smtClean="0"/>
              <a:pPr/>
              <a:t>55</a:t>
            </a:fld>
            <a:endParaRPr lang="en-US"/>
          </a:p>
        </p:txBody>
      </p:sp>
      <p:sp>
        <p:nvSpPr>
          <p:cNvPr id="5" name="Title 1"/>
          <p:cNvSpPr>
            <a:spLocks noGrp="1"/>
          </p:cNvSpPr>
          <p:nvPr>
            <p:ph type="title"/>
          </p:nvPr>
        </p:nvSpPr>
        <p:spPr bwMode="white">
          <a:xfrm>
            <a:off x="498475" y="101600"/>
            <a:ext cx="8264525" cy="1498600"/>
          </a:xfrm>
        </p:spPr>
        <p:txBody>
          <a:bodyPr/>
          <a:lstStyle/>
          <a:p>
            <a:r>
              <a:rPr lang="en-US" kern="1200" spc="-40" dirty="0" smtClean="0">
                <a:latin typeface="Calibri"/>
                <a:cs typeface="Calibri"/>
              </a:rPr>
              <a:t>Adolescent Peer Educators Can Play Important Roles in HIV Service Delivery</a:t>
            </a:r>
            <a:endParaRPr lang="en-US" sz="1600" dirty="0">
              <a:latin typeface="Calibri"/>
              <a:cs typeface="Calibri"/>
            </a:endParaRPr>
          </a:p>
        </p:txBody>
      </p:sp>
      <p:sp>
        <p:nvSpPr>
          <p:cNvPr id="6" name="Content Placeholder 2"/>
          <p:cNvSpPr>
            <a:spLocks noGrp="1"/>
          </p:cNvSpPr>
          <p:nvPr>
            <p:ph idx="1"/>
          </p:nvPr>
        </p:nvSpPr>
        <p:spPr>
          <a:xfrm>
            <a:off x="533400" y="1660179"/>
            <a:ext cx="8229600" cy="4945407"/>
          </a:xfrm>
        </p:spPr>
        <p:txBody>
          <a:bodyPr numCol="2" spcCol="457200"/>
          <a:lstStyle/>
          <a:p>
            <a:pPr>
              <a:lnSpc>
                <a:spcPct val="90000"/>
              </a:lnSpc>
              <a:spcBef>
                <a:spcPts val="1000"/>
              </a:spcBef>
            </a:pPr>
            <a:r>
              <a:rPr lang="en-US" sz="2100" dirty="0" smtClean="0">
                <a:latin typeface="+mn-lt"/>
                <a:ea typeface="ＭＳ Ｐゴシック" charset="0"/>
                <a:cs typeface="ＭＳ Ｐゴシック" charset="0"/>
              </a:rPr>
              <a:t>Can provide counseling and long-term support</a:t>
            </a:r>
          </a:p>
          <a:p>
            <a:pPr>
              <a:lnSpc>
                <a:spcPct val="90000"/>
              </a:lnSpc>
              <a:spcBef>
                <a:spcPts val="1000"/>
              </a:spcBef>
            </a:pPr>
            <a:r>
              <a:rPr lang="en-US" sz="2100" dirty="0" smtClean="0">
                <a:latin typeface="+mn-lt"/>
                <a:ea typeface="ＭＳ Ｐゴシック" charset="0"/>
                <a:cs typeface="ＭＳ Ｐゴシック" charset="0"/>
              </a:rPr>
              <a:t>Can provide psychosocial support to clients and family members</a:t>
            </a:r>
          </a:p>
          <a:p>
            <a:pPr>
              <a:lnSpc>
                <a:spcPct val="90000"/>
              </a:lnSpc>
              <a:spcBef>
                <a:spcPts val="1000"/>
              </a:spcBef>
            </a:pPr>
            <a:r>
              <a:rPr lang="en-US" sz="2100" dirty="0" smtClean="0">
                <a:latin typeface="+mn-lt"/>
                <a:ea typeface="ＭＳ Ｐゴシック" charset="0"/>
                <a:cs typeface="ＭＳ Ｐゴシック" charset="0"/>
              </a:rPr>
              <a:t>Can lead health talks and group education sessions </a:t>
            </a:r>
          </a:p>
          <a:p>
            <a:pPr>
              <a:lnSpc>
                <a:spcPct val="90000"/>
              </a:lnSpc>
              <a:spcBef>
                <a:spcPts val="1000"/>
              </a:spcBef>
            </a:pPr>
            <a:r>
              <a:rPr lang="en-US" sz="2100" dirty="0" smtClean="0">
                <a:latin typeface="+mn-lt"/>
                <a:ea typeface="ＭＳ Ｐゴシック" charset="0"/>
                <a:cs typeface="ＭＳ Ｐゴシック" charset="0"/>
              </a:rPr>
              <a:t>Can assist clients with disclosure</a:t>
            </a:r>
          </a:p>
          <a:p>
            <a:pPr>
              <a:lnSpc>
                <a:spcPct val="90000"/>
              </a:lnSpc>
              <a:spcBef>
                <a:spcPts val="1000"/>
              </a:spcBef>
            </a:pPr>
            <a:r>
              <a:rPr lang="en-US" sz="2100" dirty="0" smtClean="0">
                <a:latin typeface="+mn-lt"/>
                <a:ea typeface="ＭＳ Ｐゴシック" charset="0"/>
                <a:cs typeface="ＭＳ Ｐゴシック" charset="0"/>
              </a:rPr>
              <a:t>Can link young pregnant women to ANC and PMTCT services</a:t>
            </a:r>
          </a:p>
          <a:p>
            <a:pPr>
              <a:lnSpc>
                <a:spcPct val="90000"/>
              </a:lnSpc>
              <a:spcBef>
                <a:spcPts val="1000"/>
              </a:spcBef>
            </a:pPr>
            <a:r>
              <a:rPr lang="en-US" sz="2100" dirty="0" smtClean="0">
                <a:latin typeface="+mn-lt"/>
                <a:ea typeface="ＭＳ Ｐゴシック" charset="0"/>
                <a:cs typeface="ＭＳ Ｐゴシック" charset="0"/>
              </a:rPr>
              <a:t>Can assist with referrals within or between health facilities</a:t>
            </a:r>
          </a:p>
          <a:p>
            <a:pPr>
              <a:lnSpc>
                <a:spcPct val="90000"/>
              </a:lnSpc>
              <a:spcBef>
                <a:spcPts val="1000"/>
              </a:spcBef>
              <a:buNone/>
            </a:pPr>
            <a:endParaRPr lang="en-US" sz="2100" dirty="0" smtClean="0">
              <a:latin typeface="+mn-lt"/>
              <a:ea typeface="ＭＳ Ｐゴシック" charset="0"/>
              <a:cs typeface="ＭＳ Ｐゴシック" charset="0"/>
            </a:endParaRPr>
          </a:p>
          <a:p>
            <a:pPr>
              <a:lnSpc>
                <a:spcPct val="90000"/>
              </a:lnSpc>
              <a:spcBef>
                <a:spcPts val="1000"/>
              </a:spcBef>
            </a:pPr>
            <a:endParaRPr lang="en-US" sz="2100" dirty="0" smtClean="0">
              <a:latin typeface="+mn-lt"/>
              <a:ea typeface="ＭＳ Ｐゴシック" charset="0"/>
              <a:cs typeface="ＭＳ Ｐゴシック" charset="0"/>
            </a:endParaRPr>
          </a:p>
          <a:p>
            <a:pPr>
              <a:lnSpc>
                <a:spcPct val="90000"/>
              </a:lnSpc>
              <a:spcBef>
                <a:spcPts val="1000"/>
              </a:spcBef>
            </a:pPr>
            <a:r>
              <a:rPr lang="en-US" sz="2100" dirty="0" smtClean="0">
                <a:latin typeface="+mn-lt"/>
                <a:ea typeface="ＭＳ Ｐゴシック" charset="0"/>
                <a:cs typeface="ＭＳ Ｐゴシック" charset="0"/>
              </a:rPr>
              <a:t>Can provide referrals and linkages to community-based services</a:t>
            </a:r>
          </a:p>
          <a:p>
            <a:pPr>
              <a:lnSpc>
                <a:spcPct val="90000"/>
              </a:lnSpc>
              <a:spcBef>
                <a:spcPts val="1000"/>
              </a:spcBef>
            </a:pPr>
            <a:r>
              <a:rPr lang="en-US" sz="2100" dirty="0" smtClean="0">
                <a:latin typeface="+mn-lt"/>
                <a:ea typeface="ＭＳ Ｐゴシック" charset="0"/>
                <a:cs typeface="ＭＳ Ｐゴシック" charset="0"/>
              </a:rPr>
              <a:t>Can trace clients who miss appointments</a:t>
            </a:r>
          </a:p>
          <a:p>
            <a:pPr>
              <a:lnSpc>
                <a:spcPct val="90000"/>
              </a:lnSpc>
              <a:spcBef>
                <a:spcPts val="1000"/>
              </a:spcBef>
            </a:pPr>
            <a:r>
              <a:rPr lang="en-US" sz="2100" dirty="0" smtClean="0">
                <a:latin typeface="+mn-lt"/>
                <a:ea typeface="ＭＳ Ｐゴシック" charset="0"/>
                <a:cs typeface="ＭＳ Ｐゴシック" charset="0"/>
              </a:rPr>
              <a:t>Can serve as a communication link </a:t>
            </a:r>
          </a:p>
          <a:p>
            <a:pPr>
              <a:lnSpc>
                <a:spcPct val="90000"/>
              </a:lnSpc>
              <a:spcBef>
                <a:spcPts val="1000"/>
              </a:spcBef>
            </a:pPr>
            <a:r>
              <a:rPr lang="en-US" sz="2100" dirty="0" smtClean="0">
                <a:latin typeface="+mn-lt"/>
                <a:ea typeface="ＭＳ Ｐゴシック" charset="0"/>
                <a:cs typeface="ＭＳ Ｐゴシック" charset="0"/>
              </a:rPr>
              <a:t>Can participate in HIV-related outreach activities in the community</a:t>
            </a:r>
          </a:p>
          <a:p>
            <a:pPr>
              <a:lnSpc>
                <a:spcPct val="90000"/>
              </a:lnSpc>
              <a:spcBef>
                <a:spcPts val="1000"/>
              </a:spcBef>
            </a:pPr>
            <a:r>
              <a:rPr lang="en-US" sz="2100" dirty="0" smtClean="0">
                <a:latin typeface="+mn-lt"/>
                <a:ea typeface="ＭＳ Ｐゴシック" charset="0"/>
                <a:cs typeface="ＭＳ Ｐゴシック" charset="0"/>
              </a:rPr>
              <a:t>Can assist with the design and delivery of peer support groups for ALHIV and caregivers</a:t>
            </a:r>
          </a:p>
          <a:p>
            <a:pPr>
              <a:lnSpc>
                <a:spcPct val="90000"/>
              </a:lnSpc>
              <a:spcBef>
                <a:spcPts val="1000"/>
              </a:spcBef>
            </a:pPr>
            <a:endParaRPr lang="en-US" sz="2200" dirty="0" smtClean="0">
              <a:latin typeface="+mn-lt"/>
              <a:ea typeface="ＭＳ Ｐゴシック" charset="0"/>
              <a:cs typeface="ＭＳ Ｐゴシック" charset="0"/>
            </a:endParaRPr>
          </a:p>
          <a:p>
            <a:pPr>
              <a:buNone/>
              <a:defRPr/>
            </a:pPr>
            <a:endParaRPr lang="en-US" sz="2000" dirty="0">
              <a:latin typeface="+mn-lt"/>
            </a:endParaRPr>
          </a:p>
        </p:txBody>
      </p:sp>
      <p:sp>
        <p:nvSpPr>
          <p:cNvPr id="7" name="Slide Number Placeholder 3"/>
          <p:cNvSpPr txBox="1">
            <a:spLocks/>
          </p:cNvSpPr>
          <p:nvPr/>
        </p:nvSpPr>
        <p:spPr>
          <a:xfrm>
            <a:off x="8305800" y="6423025"/>
            <a:ext cx="554038"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457200" rtl="0" eaLnBrk="1" latinLnBrk="0" hangingPunct="1">
              <a:defRPr sz="1100" kern="1200">
                <a:solidFill>
                  <a:schemeClr val="tx1"/>
                </a:solidFill>
                <a:latin typeface="Garamond"/>
                <a:ea typeface="+mn-ea"/>
                <a:cs typeface="Garamon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30C959-BEFE-B543-B775-28394981D766}" type="slidenum">
              <a:rPr lang="en-US" smtClean="0"/>
              <a:pPr/>
              <a:t>55</a:t>
            </a:fld>
            <a:endParaRPr lang="en-US"/>
          </a:p>
        </p:txBody>
      </p:sp>
    </p:spTree>
    <p:extLst>
      <p:ext uri="{BB962C8B-B14F-4D97-AF65-F5344CB8AC3E}">
        <p14:creationId xmlns:p14="http://schemas.microsoft.com/office/powerpoint/2010/main" val="4358267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16311"/>
            <a:ext cx="8229600" cy="4829631"/>
          </a:xfrm>
        </p:spPr>
        <p:txBody>
          <a:bodyPr numCol="2" spcCol="457200"/>
          <a:lstStyle/>
          <a:p>
            <a:pPr>
              <a:lnSpc>
                <a:spcPct val="90000"/>
              </a:lnSpc>
              <a:spcBef>
                <a:spcPts val="1000"/>
              </a:spcBef>
            </a:pPr>
            <a:r>
              <a:rPr lang="en-GB" sz="2300" dirty="0">
                <a:latin typeface="+mn-lt"/>
                <a:ea typeface="ＭＳ Ｐゴシック" charset="0"/>
                <a:cs typeface="ＭＳ Ｐゴシック" charset="0"/>
              </a:rPr>
              <a:t>Helping </a:t>
            </a:r>
            <a:r>
              <a:rPr lang="en-GB" sz="2300" dirty="0" smtClean="0">
                <a:latin typeface="+mn-lt"/>
                <a:ea typeface="ＭＳ Ｐゴシック" charset="0"/>
                <a:cs typeface="ＭＳ Ｐゴシック" charset="0"/>
              </a:rPr>
              <a:t>them </a:t>
            </a:r>
            <a:r>
              <a:rPr lang="en-GB" sz="2300" dirty="0">
                <a:latin typeface="+mn-lt"/>
                <a:ea typeface="ＭＳ Ｐゴシック" charset="0"/>
                <a:cs typeface="ＭＳ Ｐゴシック" charset="0"/>
              </a:rPr>
              <a:t>feel accepted and valuable; </a:t>
            </a:r>
            <a:r>
              <a:rPr lang="en-GB" sz="2300" dirty="0" smtClean="0">
                <a:latin typeface="+mn-lt"/>
                <a:ea typeface="ＭＳ Ｐゴシック" charset="0"/>
                <a:cs typeface="ＭＳ Ｐゴシック" charset="0"/>
              </a:rPr>
              <a:t>reducing their </a:t>
            </a:r>
            <a:r>
              <a:rPr lang="en-GB" sz="2300" dirty="0">
                <a:latin typeface="+mn-lt"/>
                <a:ea typeface="ＭＳ Ｐゴシック" charset="0"/>
                <a:cs typeface="ＭＳ Ｐゴシック" charset="0"/>
              </a:rPr>
              <a:t>sense of isolation</a:t>
            </a:r>
          </a:p>
          <a:p>
            <a:pPr>
              <a:lnSpc>
                <a:spcPct val="90000"/>
              </a:lnSpc>
              <a:spcBef>
                <a:spcPts val="1000"/>
              </a:spcBef>
            </a:pPr>
            <a:r>
              <a:rPr lang="en-GB" sz="2300" dirty="0">
                <a:latin typeface="+mn-lt"/>
                <a:ea typeface="ＭＳ Ｐゴシック" charset="0"/>
                <a:cs typeface="ＭＳ Ｐゴシック" charset="0"/>
              </a:rPr>
              <a:t>Helping </a:t>
            </a:r>
            <a:r>
              <a:rPr lang="en-GB" sz="2300" dirty="0" smtClean="0">
                <a:latin typeface="+mn-lt"/>
                <a:ea typeface="ＭＳ Ｐゴシック" charset="0"/>
                <a:cs typeface="ＭＳ Ｐゴシック" charset="0"/>
              </a:rPr>
              <a:t>them </a:t>
            </a:r>
            <a:r>
              <a:rPr lang="en-GB" sz="2300" dirty="0">
                <a:latin typeface="+mn-lt"/>
                <a:ea typeface="ＭＳ Ｐゴシック" charset="0"/>
                <a:cs typeface="ＭＳ Ｐゴシック" charset="0"/>
              </a:rPr>
              <a:t>solve </a:t>
            </a:r>
            <a:r>
              <a:rPr lang="en-GB" sz="2300" dirty="0" smtClean="0">
                <a:latin typeface="+mn-lt"/>
                <a:ea typeface="ＭＳ Ｐゴシック" charset="0"/>
                <a:cs typeface="ＭＳ Ｐゴシック" charset="0"/>
              </a:rPr>
              <a:t>their own </a:t>
            </a:r>
            <a:r>
              <a:rPr lang="en-GB" sz="2300" dirty="0">
                <a:latin typeface="+mn-lt"/>
                <a:ea typeface="ＭＳ Ｐゴシック" charset="0"/>
                <a:cs typeface="ＭＳ Ｐゴシック" charset="0"/>
              </a:rPr>
              <a:t>problems</a:t>
            </a:r>
          </a:p>
          <a:p>
            <a:pPr>
              <a:lnSpc>
                <a:spcPct val="90000"/>
              </a:lnSpc>
              <a:spcBef>
                <a:spcPts val="1000"/>
              </a:spcBef>
            </a:pPr>
            <a:r>
              <a:rPr lang="en-GB" sz="2300" dirty="0">
                <a:latin typeface="+mn-lt"/>
                <a:ea typeface="ＭＳ Ｐゴシック" charset="0"/>
                <a:cs typeface="ＭＳ Ｐゴシック" charset="0"/>
              </a:rPr>
              <a:t>Providing emotional support</a:t>
            </a:r>
          </a:p>
          <a:p>
            <a:pPr>
              <a:lnSpc>
                <a:spcPct val="90000"/>
              </a:lnSpc>
              <a:spcBef>
                <a:spcPts val="1000"/>
              </a:spcBef>
            </a:pPr>
            <a:r>
              <a:rPr lang="en-GB" sz="2300" dirty="0">
                <a:latin typeface="+mn-lt"/>
                <a:ea typeface="ＭＳ Ｐゴシック" charset="0"/>
                <a:cs typeface="ＭＳ Ｐゴシック" charset="0"/>
              </a:rPr>
              <a:t>Promoting learning, sharing, and skill building around disclosure, adherence, and dealing with stigma and discrimination</a:t>
            </a:r>
          </a:p>
          <a:p>
            <a:pPr>
              <a:lnSpc>
                <a:spcPct val="90000"/>
              </a:lnSpc>
              <a:spcBef>
                <a:spcPts val="1000"/>
              </a:spcBef>
            </a:pPr>
            <a:r>
              <a:rPr lang="en-GB" sz="2300" dirty="0">
                <a:latin typeface="+mn-lt"/>
                <a:ea typeface="ＭＳ Ｐゴシック" charset="0"/>
                <a:cs typeface="ＭＳ Ｐゴシック" charset="0"/>
              </a:rPr>
              <a:t>Maintaining </a:t>
            </a:r>
            <a:r>
              <a:rPr lang="en-GB" sz="2300" dirty="0" smtClean="0">
                <a:latin typeface="+mn-lt"/>
                <a:ea typeface="ＭＳ Ｐゴシック" charset="0"/>
                <a:cs typeface="ＭＳ Ｐゴシック" charset="0"/>
              </a:rPr>
              <a:t>their motivation </a:t>
            </a:r>
            <a:r>
              <a:rPr lang="en-GB" sz="2300" dirty="0">
                <a:latin typeface="+mn-lt"/>
                <a:ea typeface="ＭＳ Ｐゴシック" charset="0"/>
                <a:cs typeface="ＭＳ Ｐゴシック" charset="0"/>
              </a:rPr>
              <a:t>and commitment to HIV care and </a:t>
            </a:r>
            <a:r>
              <a:rPr lang="en-GB" sz="2300" dirty="0" smtClean="0">
                <a:latin typeface="+mn-lt"/>
                <a:ea typeface="ＭＳ Ｐゴシック" charset="0"/>
                <a:cs typeface="ＭＳ Ｐゴシック" charset="0"/>
              </a:rPr>
              <a:t>treatment</a:t>
            </a:r>
          </a:p>
          <a:p>
            <a:pPr>
              <a:lnSpc>
                <a:spcPct val="90000"/>
              </a:lnSpc>
              <a:spcBef>
                <a:spcPts val="1000"/>
              </a:spcBef>
            </a:pPr>
            <a:r>
              <a:rPr lang="en-GB" sz="2300" dirty="0" smtClean="0">
                <a:latin typeface="+mn-lt"/>
                <a:ea typeface="ＭＳ Ｐゴシック" charset="0"/>
                <a:cs typeface="ＭＳ Ｐゴシック" charset="0"/>
              </a:rPr>
              <a:t>Effectively </a:t>
            </a:r>
            <a:r>
              <a:rPr lang="en-GB" sz="2300" dirty="0">
                <a:latin typeface="+mn-lt"/>
                <a:ea typeface="ＭＳ Ｐゴシック" charset="0"/>
                <a:cs typeface="ＭＳ Ｐゴシック" charset="0"/>
              </a:rPr>
              <a:t>engaging most-at-risk </a:t>
            </a:r>
            <a:r>
              <a:rPr lang="en-GB" sz="2300" dirty="0" smtClean="0">
                <a:latin typeface="+mn-lt"/>
                <a:ea typeface="ＭＳ Ｐゴシック" charset="0"/>
                <a:cs typeface="ＭＳ Ｐゴシック" charset="0"/>
              </a:rPr>
              <a:t>adolescents</a:t>
            </a:r>
            <a:endParaRPr lang="en-ZA" sz="2300" dirty="0" smtClean="0">
              <a:latin typeface="+mn-lt"/>
              <a:ea typeface="ＭＳ Ｐゴシック" charset="0"/>
              <a:cs typeface="ＭＳ Ｐゴシック" charset="0"/>
            </a:endParaRPr>
          </a:p>
          <a:p>
            <a:pPr>
              <a:lnSpc>
                <a:spcPct val="90000"/>
              </a:lnSpc>
              <a:spcBef>
                <a:spcPts val="1000"/>
              </a:spcBef>
            </a:pPr>
            <a:endParaRPr lang="en-ZA" sz="2000" dirty="0">
              <a:latin typeface="+mn-lt"/>
              <a:ea typeface="ＭＳ Ｐゴシック" charset="0"/>
              <a:cs typeface="ＭＳ Ｐゴシック" charset="0"/>
            </a:endParaRPr>
          </a:p>
          <a:p>
            <a:pPr>
              <a:defRPr/>
            </a:pPr>
            <a:endParaRPr lang="en-ZA" sz="2000" dirty="0">
              <a:latin typeface="+mn-lt"/>
            </a:endParaRPr>
          </a:p>
        </p:txBody>
      </p:sp>
      <p:sp>
        <p:nvSpPr>
          <p:cNvPr id="4" name="Slide Number Placeholder 3"/>
          <p:cNvSpPr>
            <a:spLocks noGrp="1"/>
          </p:cNvSpPr>
          <p:nvPr>
            <p:ph type="sldNum" sz="quarter" idx="12"/>
          </p:nvPr>
        </p:nvSpPr>
        <p:spPr/>
        <p:txBody>
          <a:bodyPr/>
          <a:lstStyle/>
          <a:p>
            <a:fld id="{5830C959-BEFE-B543-B775-28394981D766}" type="slidenum">
              <a:rPr lang="en-US" smtClean="0"/>
              <a:pPr/>
              <a:t>56</a:t>
            </a:fld>
            <a:endParaRPr lang="en-US"/>
          </a:p>
        </p:txBody>
      </p:sp>
      <p:sp>
        <p:nvSpPr>
          <p:cNvPr id="7" name="Title 1"/>
          <p:cNvSpPr>
            <a:spLocks noGrp="1"/>
          </p:cNvSpPr>
          <p:nvPr>
            <p:ph type="title"/>
          </p:nvPr>
        </p:nvSpPr>
        <p:spPr bwMode="white">
          <a:xfrm>
            <a:off x="498475" y="101600"/>
            <a:ext cx="8264525" cy="1498600"/>
          </a:xfrm>
        </p:spPr>
        <p:txBody>
          <a:bodyPr/>
          <a:lstStyle/>
          <a:p>
            <a:r>
              <a:rPr lang="en-US" kern="1200" spc="-40" dirty="0" smtClean="0">
                <a:latin typeface="Calibri"/>
                <a:cs typeface="Calibri"/>
              </a:rPr>
              <a:t>Peer Support Can Help Address ALHIV’s Psychosocial Support Needs By:</a:t>
            </a:r>
            <a:endParaRPr lang="en-US" sz="1600" dirty="0">
              <a:latin typeface="Calibri"/>
              <a:cs typeface="Calibri"/>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804232" y="3962404"/>
            <a:ext cx="3574138" cy="2569024"/>
          </a:xfrm>
          <a:prstGeom prst="rect">
            <a:avLst/>
          </a:prstGeom>
          <a:noFill/>
          <a:ln>
            <a:noFill/>
          </a:ln>
          <a:effectLst>
            <a:softEdge rad="31750"/>
          </a:effectLst>
        </p:spPr>
      </p:pic>
    </p:spTree>
    <p:extLst>
      <p:ext uri="{BB962C8B-B14F-4D97-AF65-F5344CB8AC3E}">
        <p14:creationId xmlns:p14="http://schemas.microsoft.com/office/powerpoint/2010/main" val="170745176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8305800" y="6423025"/>
            <a:ext cx="554038" cy="365125"/>
          </a:xfrm>
        </p:spPr>
        <p:txBody>
          <a:bodyPr/>
          <a:lstStyle/>
          <a:p>
            <a:fld id="{5830C959-BEFE-B543-B775-28394981D766}" type="slidenum">
              <a:rPr lang="en-US" smtClean="0"/>
              <a:pPr/>
              <a:t>57</a:t>
            </a:fld>
            <a:endParaRPr lang="en-US"/>
          </a:p>
        </p:txBody>
      </p:sp>
      <p:sp>
        <p:nvSpPr>
          <p:cNvPr id="7" name="Slide Number Placeholder 3"/>
          <p:cNvSpPr txBox="1">
            <a:spLocks/>
          </p:cNvSpPr>
          <p:nvPr/>
        </p:nvSpPr>
        <p:spPr>
          <a:xfrm>
            <a:off x="8305800" y="6423025"/>
            <a:ext cx="554038"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457200" rtl="0" eaLnBrk="1" latinLnBrk="0" hangingPunct="1">
              <a:defRPr sz="1100" kern="1200">
                <a:solidFill>
                  <a:schemeClr val="tx1"/>
                </a:solidFill>
                <a:latin typeface="Garamond"/>
                <a:ea typeface="+mn-ea"/>
                <a:cs typeface="Garamon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30C959-BEFE-B543-B775-28394981D766}" type="slidenum">
              <a:rPr lang="en-US" smtClean="0"/>
              <a:pPr/>
              <a:t>57</a:t>
            </a:fld>
            <a:endParaRPr lang="en-US"/>
          </a:p>
        </p:txBody>
      </p:sp>
      <p:sp>
        <p:nvSpPr>
          <p:cNvPr id="8" name="Title 1"/>
          <p:cNvSpPr>
            <a:spLocks noGrp="1"/>
          </p:cNvSpPr>
          <p:nvPr>
            <p:ph type="title"/>
          </p:nvPr>
        </p:nvSpPr>
        <p:spPr bwMode="white">
          <a:xfrm>
            <a:off x="650875" y="501805"/>
            <a:ext cx="8264525" cy="1250795"/>
          </a:xfrm>
        </p:spPr>
        <p:txBody>
          <a:bodyPr/>
          <a:lstStyle/>
          <a:p>
            <a:r>
              <a:rPr lang="en-US" dirty="0" smtClean="0"/>
              <a:t>Discussion Questions</a:t>
            </a:r>
            <a:endParaRPr lang="en-US" dirty="0"/>
          </a:p>
        </p:txBody>
      </p:sp>
      <p:sp>
        <p:nvSpPr>
          <p:cNvPr id="9" name="Content Placeholder 2"/>
          <p:cNvSpPr>
            <a:spLocks noGrp="1"/>
          </p:cNvSpPr>
          <p:nvPr>
            <p:ph idx="1"/>
          </p:nvPr>
        </p:nvSpPr>
        <p:spPr>
          <a:xfrm>
            <a:off x="685800" y="1752600"/>
            <a:ext cx="8174038" cy="4297363"/>
          </a:xfrm>
        </p:spPr>
        <p:txBody>
          <a:bodyPr/>
          <a:lstStyle/>
          <a:p>
            <a:r>
              <a:rPr lang="en-GB" i="1" dirty="0" smtClean="0">
                <a:solidFill>
                  <a:srgbClr val="0B5395"/>
                </a:solidFill>
                <a:latin typeface="+mn-lt"/>
                <a:ea typeface="ＭＳ Ｐゴシック" charset="0"/>
                <a:cs typeface="ＭＳ Ｐゴシック" charset="0"/>
              </a:rPr>
              <a:t>Have you ever facilitated a support group meeting (raise your hand if you have)?</a:t>
            </a:r>
          </a:p>
          <a:p>
            <a:r>
              <a:rPr lang="en-GB" i="1" dirty="0" smtClean="0">
                <a:solidFill>
                  <a:srgbClr val="0B5395"/>
                </a:solidFill>
                <a:latin typeface="+mn-lt"/>
                <a:ea typeface="ＭＳ Ｐゴシック" charset="0"/>
                <a:cs typeface="ＭＳ Ｐゴシック" charset="0"/>
              </a:rPr>
              <a:t>Why do you think peer support groups would be helpful for ALHIV?</a:t>
            </a:r>
            <a:endParaRPr lang="en-GB" i="1" dirty="0">
              <a:solidFill>
                <a:srgbClr val="0B5395"/>
              </a:solidFill>
              <a:latin typeface="+mn-lt"/>
              <a:ea typeface="ＭＳ Ｐゴシック" charset="0"/>
              <a:cs typeface="ＭＳ Ｐゴシック" charset="0"/>
            </a:endParaRPr>
          </a:p>
          <a:p>
            <a:r>
              <a:rPr lang="en-GB" i="1" dirty="0" smtClean="0">
                <a:solidFill>
                  <a:srgbClr val="0B5395"/>
                </a:solidFill>
                <a:latin typeface="+mn-lt"/>
                <a:ea typeface="ＭＳ Ｐゴシック" charset="0"/>
                <a:cs typeface="ＭＳ Ｐゴシック" charset="0"/>
              </a:rPr>
              <a:t>What topics and activities do you think could be incorporated into a peer support group for ALHIV? For younger adolescents?</a:t>
            </a:r>
            <a:endParaRPr lang="en-GB" i="1" dirty="0">
              <a:solidFill>
                <a:srgbClr val="0B5395"/>
              </a:solidFill>
              <a:latin typeface="+mn-lt"/>
              <a:ea typeface="ＭＳ Ｐゴシック" charset="0"/>
              <a:cs typeface="ＭＳ Ｐゴシック" charset="0"/>
            </a:endParaRPr>
          </a:p>
          <a:p>
            <a:r>
              <a:rPr lang="en-US" i="1" dirty="0" smtClean="0">
                <a:solidFill>
                  <a:srgbClr val="0B5395"/>
                </a:solidFill>
                <a:latin typeface="+mn-lt"/>
                <a:ea typeface="ＭＳ Ｐゴシック" charset="0"/>
                <a:cs typeface="ＭＳ Ｐゴシック" charset="0"/>
              </a:rPr>
              <a:t>What could you do to start or improve a support group in your area?</a:t>
            </a:r>
            <a:endParaRPr lang="en-ZA" i="1" dirty="0">
              <a:solidFill>
                <a:srgbClr val="0B5395"/>
              </a:solidFill>
              <a:latin typeface="+mn-lt"/>
              <a:ea typeface="ＭＳ Ｐゴシック" charset="0"/>
              <a:cs typeface="ＭＳ Ｐゴシック" charset="0"/>
            </a:endParaRPr>
          </a:p>
          <a:p>
            <a:endParaRPr lang="en-US" dirty="0">
              <a:latin typeface="+mn-lt"/>
            </a:endParaRPr>
          </a:p>
        </p:txBody>
      </p:sp>
      <p:sp>
        <p:nvSpPr>
          <p:cNvPr id="10" name="Slide Number Placeholder 3"/>
          <p:cNvSpPr txBox="1">
            <a:spLocks/>
          </p:cNvSpPr>
          <p:nvPr/>
        </p:nvSpPr>
        <p:spPr>
          <a:xfrm>
            <a:off x="8458200" y="6575425"/>
            <a:ext cx="554038"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Garamond"/>
              <a:ea typeface="+mn-ea"/>
              <a:cs typeface="Garamond"/>
            </a:endParaRPr>
          </a:p>
        </p:txBody>
      </p:sp>
    </p:spTree>
    <p:extLst>
      <p:ext uri="{BB962C8B-B14F-4D97-AF65-F5344CB8AC3E}">
        <p14:creationId xmlns:p14="http://schemas.microsoft.com/office/powerpoint/2010/main" val="132092976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49404"/>
            <a:ext cx="8229600" cy="4670425"/>
          </a:xfrm>
        </p:spPr>
        <p:txBody>
          <a:bodyPr/>
          <a:lstStyle/>
          <a:p>
            <a:pPr>
              <a:spcBef>
                <a:spcPts val="1000"/>
              </a:spcBef>
            </a:pPr>
            <a:r>
              <a:rPr lang="en-GB" sz="2200" b="1" dirty="0" smtClean="0">
                <a:latin typeface="+mn-lt"/>
              </a:rPr>
              <a:t>Groups </a:t>
            </a:r>
            <a:r>
              <a:rPr lang="en-GB" sz="2200" b="1" dirty="0">
                <a:latin typeface="+mn-lt"/>
              </a:rPr>
              <a:t>of people who come together because they share a common situation</a:t>
            </a:r>
            <a:r>
              <a:rPr lang="en-US" sz="2200" b="1" dirty="0">
                <a:latin typeface="+mn-lt"/>
              </a:rPr>
              <a:t> </a:t>
            </a:r>
          </a:p>
          <a:p>
            <a:pPr>
              <a:spcBef>
                <a:spcPts val="1000"/>
              </a:spcBef>
            </a:pPr>
            <a:r>
              <a:rPr lang="en-GB" sz="2200" dirty="0">
                <a:latin typeface="+mn-lt"/>
              </a:rPr>
              <a:t>Members help and support each other to:</a:t>
            </a:r>
          </a:p>
          <a:p>
            <a:pPr marL="798513" lvl="1" indent="-333375">
              <a:spcBef>
                <a:spcPts val="300"/>
              </a:spcBef>
            </a:pPr>
            <a:r>
              <a:rPr lang="en-GB" dirty="0" smtClean="0">
                <a:latin typeface="+mn-lt"/>
              </a:rPr>
              <a:t>Better manage </a:t>
            </a:r>
            <a:r>
              <a:rPr lang="en-GB" dirty="0">
                <a:latin typeface="+mn-lt"/>
              </a:rPr>
              <a:t>their </a:t>
            </a:r>
            <a:r>
              <a:rPr lang="en-GB" dirty="0" smtClean="0">
                <a:latin typeface="+mn-lt"/>
              </a:rPr>
              <a:t>situations, </a:t>
            </a:r>
            <a:r>
              <a:rPr lang="en-GB" dirty="0">
                <a:latin typeface="+mn-lt"/>
              </a:rPr>
              <a:t>share </a:t>
            </a:r>
            <a:r>
              <a:rPr lang="en-GB" dirty="0" smtClean="0">
                <a:latin typeface="+mn-lt"/>
              </a:rPr>
              <a:t>challenges, </a:t>
            </a:r>
            <a:r>
              <a:rPr lang="en-GB" dirty="0">
                <a:latin typeface="+mn-lt"/>
              </a:rPr>
              <a:t>and discuss solutions</a:t>
            </a:r>
          </a:p>
          <a:p>
            <a:pPr marL="798513" lvl="1" indent="-333375">
              <a:spcBef>
                <a:spcPts val="300"/>
              </a:spcBef>
            </a:pPr>
            <a:r>
              <a:rPr lang="en-GB" dirty="0">
                <a:latin typeface="+mn-lt"/>
              </a:rPr>
              <a:t>Implement </a:t>
            </a:r>
            <a:r>
              <a:rPr lang="en-GB" dirty="0" smtClean="0">
                <a:latin typeface="+mn-lt"/>
              </a:rPr>
              <a:t>decisions</a:t>
            </a:r>
          </a:p>
          <a:p>
            <a:pPr>
              <a:spcBef>
                <a:spcPts val="1000"/>
              </a:spcBef>
            </a:pPr>
            <a:r>
              <a:rPr lang="en-ZA" sz="2200" dirty="0">
                <a:latin typeface="+mn-lt"/>
              </a:rPr>
              <a:t>Can reduce </a:t>
            </a:r>
            <a:r>
              <a:rPr lang="en-ZA" sz="2200" dirty="0" smtClean="0">
                <a:latin typeface="+mn-lt"/>
              </a:rPr>
              <a:t>isolation and </a:t>
            </a:r>
            <a:r>
              <a:rPr lang="en-ZA" sz="2200" dirty="0">
                <a:latin typeface="+mn-lt"/>
              </a:rPr>
              <a:t>provide encouragement to live</a:t>
            </a:r>
            <a:r>
              <a:rPr lang="en-ZA" sz="2200" dirty="0" smtClean="0">
                <a:latin typeface="+mn-lt"/>
              </a:rPr>
              <a:t> positively</a:t>
            </a:r>
          </a:p>
          <a:p>
            <a:pPr>
              <a:spcBef>
                <a:spcPts val="1000"/>
              </a:spcBef>
            </a:pPr>
            <a:r>
              <a:rPr lang="en-ZA" sz="2200" dirty="0" smtClean="0">
                <a:latin typeface="+mn-lt"/>
              </a:rPr>
              <a:t>Can be a safe place to talk about personal issues</a:t>
            </a:r>
          </a:p>
          <a:p>
            <a:pPr>
              <a:spcBef>
                <a:spcPts val="1000"/>
              </a:spcBef>
            </a:pPr>
            <a:r>
              <a:rPr lang="en-ZA" sz="2200" dirty="0" smtClean="0">
                <a:latin typeface="+mn-lt"/>
              </a:rPr>
              <a:t>Are beneficial because adolescents trust information from peers</a:t>
            </a:r>
            <a:endParaRPr lang="en-ZA" sz="2200" dirty="0">
              <a:latin typeface="+mn-lt"/>
            </a:endParaRPr>
          </a:p>
          <a:p>
            <a:pPr>
              <a:spcBef>
                <a:spcPts val="1000"/>
              </a:spcBef>
            </a:pPr>
            <a:r>
              <a:rPr lang="en-ZA" sz="2200" dirty="0" smtClean="0">
                <a:latin typeface="+mn-lt"/>
              </a:rPr>
              <a:t>Can help </a:t>
            </a:r>
            <a:r>
              <a:rPr lang="en-ZA" sz="2200" dirty="0">
                <a:latin typeface="+mn-lt"/>
              </a:rPr>
              <a:t>members </a:t>
            </a:r>
            <a:r>
              <a:rPr lang="en-ZA" sz="2200" dirty="0" smtClean="0">
                <a:latin typeface="+mn-lt"/>
              </a:rPr>
              <a:t>better understand clinical services</a:t>
            </a:r>
          </a:p>
          <a:p>
            <a:pPr>
              <a:spcBef>
                <a:spcPts val="1000"/>
              </a:spcBef>
            </a:pPr>
            <a:r>
              <a:rPr lang="en-ZA" sz="2200" dirty="0" smtClean="0">
                <a:latin typeface="+mn-lt"/>
              </a:rPr>
              <a:t>Can link members to community-based services</a:t>
            </a:r>
          </a:p>
          <a:p>
            <a:pPr>
              <a:spcBef>
                <a:spcPts val="1000"/>
              </a:spcBef>
            </a:pPr>
            <a:r>
              <a:rPr lang="en-ZA" sz="2200" dirty="0" smtClean="0">
                <a:latin typeface="+mn-lt"/>
              </a:rPr>
              <a:t>May provide income-generating or educational assistance</a:t>
            </a:r>
            <a:endParaRPr lang="en-ZA" sz="2200" dirty="0">
              <a:latin typeface="+mn-lt"/>
            </a:endParaRPr>
          </a:p>
          <a:p>
            <a:pPr>
              <a:spcBef>
                <a:spcPts val="1000"/>
              </a:spcBef>
            </a:pPr>
            <a:endParaRPr lang="en-US" dirty="0">
              <a:latin typeface="+mn-lt"/>
            </a:endParaRPr>
          </a:p>
        </p:txBody>
      </p:sp>
      <p:sp>
        <p:nvSpPr>
          <p:cNvPr id="4" name="Slide Number Placeholder 3"/>
          <p:cNvSpPr>
            <a:spLocks noGrp="1"/>
          </p:cNvSpPr>
          <p:nvPr>
            <p:ph type="sldNum" sz="quarter" idx="12"/>
          </p:nvPr>
        </p:nvSpPr>
        <p:spPr/>
        <p:txBody>
          <a:bodyPr/>
          <a:lstStyle/>
          <a:p>
            <a:fld id="{5830C959-BEFE-B543-B775-28394981D766}" type="slidenum">
              <a:rPr lang="en-US" smtClean="0"/>
              <a:pPr/>
              <a:t>58</a:t>
            </a:fld>
            <a:endParaRPr lang="en-US"/>
          </a:p>
        </p:txBody>
      </p:sp>
      <p:sp>
        <p:nvSpPr>
          <p:cNvPr id="6" name="Title 1"/>
          <p:cNvSpPr>
            <a:spLocks noGrp="1"/>
          </p:cNvSpPr>
          <p:nvPr>
            <p:ph type="title"/>
          </p:nvPr>
        </p:nvSpPr>
        <p:spPr bwMode="white">
          <a:xfrm>
            <a:off x="650875" y="501805"/>
            <a:ext cx="8264525" cy="1250795"/>
          </a:xfrm>
        </p:spPr>
        <p:txBody>
          <a:bodyPr/>
          <a:lstStyle/>
          <a:p>
            <a:r>
              <a:rPr lang="en-US" dirty="0" smtClean="0"/>
              <a:t>Peer Support Groups</a:t>
            </a:r>
            <a:endParaRPr lang="en-US" dirty="0"/>
          </a:p>
        </p:txBody>
      </p:sp>
    </p:spTree>
    <p:extLst>
      <p:ext uri="{BB962C8B-B14F-4D97-AF65-F5344CB8AC3E}">
        <p14:creationId xmlns:p14="http://schemas.microsoft.com/office/powerpoint/2010/main" val="309147091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04589"/>
            <a:ext cx="8264525" cy="1495612"/>
          </a:xfrm>
        </p:spPr>
        <p:txBody>
          <a:bodyPr/>
          <a:lstStyle/>
          <a:p>
            <a:r>
              <a:rPr lang="en-US" dirty="0" smtClean="0"/>
              <a:t>There Are Many Types of Support Groups</a:t>
            </a:r>
            <a:endParaRPr lang="en-US" sz="1600" dirty="0"/>
          </a:p>
        </p:txBody>
      </p:sp>
      <p:sp>
        <p:nvSpPr>
          <p:cNvPr id="3" name="Content Placeholder 2"/>
          <p:cNvSpPr>
            <a:spLocks noGrp="1"/>
          </p:cNvSpPr>
          <p:nvPr>
            <p:ph idx="1"/>
          </p:nvPr>
        </p:nvSpPr>
        <p:spPr>
          <a:xfrm>
            <a:off x="533400" y="1665516"/>
            <a:ext cx="8229600" cy="4144963"/>
          </a:xfrm>
        </p:spPr>
        <p:txBody>
          <a:bodyPr/>
          <a:lstStyle/>
          <a:p>
            <a:pPr>
              <a:spcBef>
                <a:spcPts val="1500"/>
              </a:spcBef>
            </a:pPr>
            <a:r>
              <a:rPr lang="en-GB" dirty="0" smtClean="0">
                <a:latin typeface="+mn-lt"/>
              </a:rPr>
              <a:t>Adolescent </a:t>
            </a:r>
            <a:r>
              <a:rPr lang="en-GB" dirty="0">
                <a:latin typeface="+mn-lt"/>
              </a:rPr>
              <a:t>support groups</a:t>
            </a:r>
          </a:p>
          <a:p>
            <a:pPr>
              <a:spcBef>
                <a:spcPts val="1500"/>
              </a:spcBef>
            </a:pPr>
            <a:r>
              <a:rPr lang="en-GB" dirty="0">
                <a:latin typeface="+mn-lt"/>
              </a:rPr>
              <a:t>Playgroups for younger adolescents</a:t>
            </a:r>
          </a:p>
          <a:p>
            <a:pPr>
              <a:spcBef>
                <a:spcPts val="1500"/>
              </a:spcBef>
            </a:pPr>
            <a:r>
              <a:rPr lang="en-GB" dirty="0">
                <a:latin typeface="+mn-lt"/>
              </a:rPr>
              <a:t>Young mothers support groups</a:t>
            </a:r>
          </a:p>
          <a:p>
            <a:pPr>
              <a:spcBef>
                <a:spcPts val="1500"/>
              </a:spcBef>
            </a:pPr>
            <a:r>
              <a:rPr lang="en-GB" dirty="0" smtClean="0">
                <a:latin typeface="+mn-lt"/>
              </a:rPr>
              <a:t>Couples </a:t>
            </a:r>
            <a:r>
              <a:rPr lang="en-GB" dirty="0">
                <a:latin typeface="+mn-lt"/>
              </a:rPr>
              <a:t>support groups</a:t>
            </a:r>
          </a:p>
          <a:p>
            <a:pPr>
              <a:spcBef>
                <a:spcPts val="1500"/>
              </a:spcBef>
            </a:pPr>
            <a:r>
              <a:rPr lang="en-GB" dirty="0">
                <a:latin typeface="+mn-lt"/>
              </a:rPr>
              <a:t>Post-test clubs</a:t>
            </a:r>
          </a:p>
          <a:p>
            <a:pPr>
              <a:spcBef>
                <a:spcPts val="1500"/>
              </a:spcBef>
            </a:pPr>
            <a:r>
              <a:rPr lang="en-GB" dirty="0">
                <a:latin typeface="+mn-lt"/>
              </a:rPr>
              <a:t>Groups for other specific populations</a:t>
            </a:r>
            <a:endParaRPr lang="en-ZA" dirty="0">
              <a:latin typeface="+mn-lt"/>
            </a:endParaRPr>
          </a:p>
          <a:p>
            <a:endParaRPr lang="en-US" dirty="0">
              <a:latin typeface="+mn-lt"/>
            </a:endParaRPr>
          </a:p>
        </p:txBody>
      </p:sp>
      <p:sp>
        <p:nvSpPr>
          <p:cNvPr id="4" name="Slide Number Placeholder 3"/>
          <p:cNvSpPr>
            <a:spLocks noGrp="1"/>
          </p:cNvSpPr>
          <p:nvPr>
            <p:ph type="sldNum" sz="quarter" idx="12"/>
          </p:nvPr>
        </p:nvSpPr>
        <p:spPr/>
        <p:txBody>
          <a:bodyPr/>
          <a:lstStyle/>
          <a:p>
            <a:fld id="{5830C959-BEFE-B543-B775-28394981D766}" type="slidenum">
              <a:rPr lang="en-US" smtClean="0"/>
              <a:pPr/>
              <a:t>59</a:t>
            </a:fld>
            <a:endParaRPr lang="en-US"/>
          </a:p>
        </p:txBody>
      </p:sp>
      <p:sp>
        <p:nvSpPr>
          <p:cNvPr id="5" name="Text Box 4"/>
          <p:cNvSpPr txBox="1">
            <a:spLocks noChangeArrowheads="1"/>
          </p:cNvSpPr>
          <p:nvPr/>
        </p:nvSpPr>
        <p:spPr bwMode="auto">
          <a:xfrm>
            <a:off x="838200" y="5138054"/>
            <a:ext cx="7467600" cy="1200328"/>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ZA" sz="2400" dirty="0" smtClean="0"/>
              <a:t>While there are many different types of support groups, their purpose is the same: </a:t>
            </a:r>
            <a:r>
              <a:rPr lang="en-ZA" sz="2400" b="1" dirty="0" smtClean="0"/>
              <a:t>to reduce isolation and provide psychosocial and emotional support</a:t>
            </a:r>
            <a:r>
              <a:rPr lang="en-ZA" sz="2400" dirty="0" smtClean="0"/>
              <a:t> to members.</a:t>
            </a:r>
            <a:endParaRPr lang="en-ZA" sz="2400" dirty="0"/>
          </a:p>
        </p:txBody>
      </p:sp>
    </p:spTree>
    <p:extLst>
      <p:ext uri="{BB962C8B-B14F-4D97-AF65-F5344CB8AC3E}">
        <p14:creationId xmlns:p14="http://schemas.microsoft.com/office/powerpoint/2010/main" val="33296520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Brainstorming</a:t>
            </a:r>
            <a:endParaRPr lang="en-US" dirty="0"/>
          </a:p>
        </p:txBody>
      </p:sp>
      <p:sp>
        <p:nvSpPr>
          <p:cNvPr id="3" name="Content Placeholder 2"/>
          <p:cNvSpPr>
            <a:spLocks noGrp="1"/>
          </p:cNvSpPr>
          <p:nvPr>
            <p:ph idx="1"/>
          </p:nvPr>
        </p:nvSpPr>
        <p:spPr/>
        <p:txBody>
          <a:bodyPr/>
          <a:lstStyle/>
          <a:p>
            <a:r>
              <a:rPr lang="en-US" i="1" dirty="0" smtClean="0">
                <a:solidFill>
                  <a:srgbClr val="0B5395"/>
                </a:solidFill>
              </a:rPr>
              <a:t>What do you think are the definitions of “</a:t>
            </a:r>
            <a:r>
              <a:rPr lang="en-US" b="1" i="1" dirty="0" smtClean="0">
                <a:solidFill>
                  <a:srgbClr val="0B5395"/>
                </a:solidFill>
              </a:rPr>
              <a:t>psychosocial</a:t>
            </a:r>
            <a:r>
              <a:rPr lang="en-US" i="1" dirty="0" smtClean="0">
                <a:solidFill>
                  <a:srgbClr val="0B5395"/>
                </a:solidFill>
              </a:rPr>
              <a:t>,” “</a:t>
            </a:r>
            <a:r>
              <a:rPr lang="en-US" b="1" i="1" dirty="0" smtClean="0">
                <a:solidFill>
                  <a:srgbClr val="0B5395"/>
                </a:solidFill>
              </a:rPr>
              <a:t>psychosocial support</a:t>
            </a:r>
            <a:r>
              <a:rPr lang="en-US" i="1" dirty="0" smtClean="0">
                <a:solidFill>
                  <a:srgbClr val="0B5395"/>
                </a:solidFill>
              </a:rPr>
              <a:t>,” and “</a:t>
            </a:r>
            <a:r>
              <a:rPr lang="en-US" b="1" i="1" dirty="0" smtClean="0">
                <a:solidFill>
                  <a:srgbClr val="0B5395"/>
                </a:solidFill>
              </a:rPr>
              <a:t>psychosocial well being”</a:t>
            </a:r>
            <a:r>
              <a:rPr lang="en-US" i="1" dirty="0" smtClean="0">
                <a:solidFill>
                  <a:srgbClr val="0B5395"/>
                </a:solidFill>
              </a:rPr>
              <a:t>?</a:t>
            </a:r>
            <a:endParaRPr lang="en-US" i="1" dirty="0">
              <a:solidFill>
                <a:srgbClr val="0B5395"/>
              </a:solidFill>
            </a:endParaRPr>
          </a:p>
        </p:txBody>
      </p:sp>
      <p:sp>
        <p:nvSpPr>
          <p:cNvPr id="4" name="Slide Number Placeholder 3"/>
          <p:cNvSpPr>
            <a:spLocks noGrp="1"/>
          </p:cNvSpPr>
          <p:nvPr>
            <p:ph type="sldNum" sz="quarter" idx="12"/>
          </p:nvPr>
        </p:nvSpPr>
        <p:spPr/>
        <p:txBody>
          <a:bodyPr/>
          <a:lstStyle/>
          <a:p>
            <a:fld id="{5830C959-BEFE-B543-B775-28394981D766}" type="slidenum">
              <a:rPr lang="en-US" smtClean="0"/>
              <a:pPr/>
              <a:t>6</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611010" y="3017611"/>
            <a:ext cx="3818819" cy="3068638"/>
          </a:xfrm>
          <a:prstGeom prst="rect">
            <a:avLst/>
          </a:prstGeom>
          <a:noFill/>
          <a:ln>
            <a:noFill/>
          </a:ln>
          <a:effectLst>
            <a:softEdge rad="31750"/>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63499"/>
            <a:ext cx="8471354" cy="1465729"/>
          </a:xfrm>
        </p:spPr>
        <p:txBody>
          <a:bodyPr/>
          <a:lstStyle/>
          <a:p>
            <a:r>
              <a:rPr lang="en-US" sz="3300" dirty="0" smtClean="0">
                <a:latin typeface="Calibri"/>
                <a:cs typeface="Calibri"/>
              </a:rPr>
              <a:t>Health Education and Related Topics That Can Be Incorporated into Support Group Meetings:</a:t>
            </a:r>
            <a:endParaRPr lang="en-US" sz="3300" dirty="0">
              <a:latin typeface="Calibri"/>
              <a:cs typeface="Calibri"/>
            </a:endParaRPr>
          </a:p>
        </p:txBody>
      </p:sp>
      <p:sp>
        <p:nvSpPr>
          <p:cNvPr id="3" name="Content Placeholder 2"/>
          <p:cNvSpPr>
            <a:spLocks noGrp="1"/>
          </p:cNvSpPr>
          <p:nvPr>
            <p:ph idx="1"/>
          </p:nvPr>
        </p:nvSpPr>
        <p:spPr>
          <a:xfrm>
            <a:off x="533400" y="1600200"/>
            <a:ext cx="8229600" cy="4822825"/>
          </a:xfrm>
        </p:spPr>
        <p:txBody>
          <a:bodyPr numCol="2" spcCol="274320"/>
          <a:lstStyle/>
          <a:p>
            <a:pPr>
              <a:spcBef>
                <a:spcPts val="1500"/>
              </a:spcBef>
            </a:pPr>
            <a:r>
              <a:rPr lang="en-GB" sz="2200" dirty="0" smtClean="0">
                <a:latin typeface="+mn-lt"/>
                <a:ea typeface="ＭＳ Ｐゴシック" charset="0"/>
                <a:cs typeface="ＭＳ Ｐゴシック" charset="0"/>
              </a:rPr>
              <a:t>Positive </a:t>
            </a:r>
            <a:r>
              <a:rPr lang="en-GB" sz="2200" dirty="0">
                <a:latin typeface="+mn-lt"/>
                <a:ea typeface="ＭＳ Ｐゴシック" charset="0"/>
                <a:cs typeface="ＭＳ Ｐゴシック" charset="0"/>
              </a:rPr>
              <a:t>living</a:t>
            </a:r>
          </a:p>
          <a:p>
            <a:pPr>
              <a:spcBef>
                <a:spcPts val="1500"/>
              </a:spcBef>
            </a:pPr>
            <a:r>
              <a:rPr lang="en-GB" sz="2200" dirty="0" smtClean="0">
                <a:latin typeface="+mn-lt"/>
                <a:ea typeface="ＭＳ Ｐゴシック" charset="0"/>
                <a:cs typeface="ＭＳ Ｐゴシック" charset="0"/>
              </a:rPr>
              <a:t>Adherence</a:t>
            </a:r>
            <a:endParaRPr lang="en-GB" sz="2200" dirty="0">
              <a:latin typeface="+mn-lt"/>
              <a:ea typeface="ＭＳ Ｐゴシック" charset="0"/>
              <a:cs typeface="ＭＳ Ｐゴシック" charset="0"/>
            </a:endParaRPr>
          </a:p>
          <a:p>
            <a:pPr>
              <a:spcBef>
                <a:spcPts val="1500"/>
              </a:spcBef>
            </a:pPr>
            <a:r>
              <a:rPr lang="en-GB" sz="2200" dirty="0">
                <a:latin typeface="+mn-lt"/>
                <a:ea typeface="ＭＳ Ｐゴシック" charset="0"/>
                <a:cs typeface="ＭＳ Ｐゴシック" charset="0"/>
              </a:rPr>
              <a:t>Disclosure </a:t>
            </a:r>
          </a:p>
          <a:p>
            <a:pPr>
              <a:spcBef>
                <a:spcPts val="1500"/>
              </a:spcBef>
            </a:pPr>
            <a:r>
              <a:rPr lang="en-GB" sz="2200" dirty="0" smtClean="0">
                <a:latin typeface="+mn-lt"/>
                <a:ea typeface="ＭＳ Ｐゴシック" charset="0"/>
                <a:cs typeface="ＭＳ Ｐゴシック" charset="0"/>
              </a:rPr>
              <a:t>Sexual and reproductive health</a:t>
            </a:r>
            <a:endParaRPr lang="en-GB" sz="2200" dirty="0">
              <a:latin typeface="+mn-lt"/>
              <a:ea typeface="ＭＳ Ｐゴシック" charset="0"/>
              <a:cs typeface="ＭＳ Ｐゴシック" charset="0"/>
            </a:endParaRPr>
          </a:p>
          <a:p>
            <a:pPr>
              <a:spcBef>
                <a:spcPts val="1500"/>
              </a:spcBef>
            </a:pPr>
            <a:r>
              <a:rPr lang="en-GB" sz="2200" dirty="0">
                <a:latin typeface="+mn-lt"/>
                <a:ea typeface="ＭＳ Ｐゴシック" charset="0"/>
                <a:cs typeface="ＭＳ Ｐゴシック" charset="0"/>
              </a:rPr>
              <a:t>Relationships and sexuality</a:t>
            </a:r>
          </a:p>
          <a:p>
            <a:pPr>
              <a:spcBef>
                <a:spcPts val="1500"/>
              </a:spcBef>
            </a:pPr>
            <a:r>
              <a:rPr lang="en-GB" sz="2200" dirty="0" smtClean="0">
                <a:latin typeface="+mn-lt"/>
                <a:ea typeface="ＭＳ Ｐゴシック" charset="0"/>
                <a:cs typeface="ＭＳ Ｐゴシック" charset="0"/>
              </a:rPr>
              <a:t>Preventing new HIV infections and positive prevention</a:t>
            </a:r>
            <a:endParaRPr lang="en-GB" sz="2200" dirty="0">
              <a:latin typeface="+mn-lt"/>
              <a:ea typeface="ＭＳ Ｐゴシック" charset="0"/>
              <a:cs typeface="ＭＳ Ｐゴシック" charset="0"/>
            </a:endParaRPr>
          </a:p>
          <a:p>
            <a:pPr>
              <a:spcBef>
                <a:spcPts val="1500"/>
              </a:spcBef>
            </a:pPr>
            <a:r>
              <a:rPr lang="en-GB" sz="2200" dirty="0" smtClean="0">
                <a:latin typeface="+mn-lt"/>
                <a:ea typeface="ＭＳ Ｐゴシック" charset="0"/>
                <a:cs typeface="ＭＳ Ｐゴシック" charset="0"/>
              </a:rPr>
              <a:t>Preventing OIs</a:t>
            </a:r>
            <a:endParaRPr lang="en-GB" sz="2200" dirty="0">
              <a:latin typeface="+mn-lt"/>
              <a:ea typeface="ＭＳ Ｐゴシック" charset="0"/>
              <a:cs typeface="ＭＳ Ｐゴシック" charset="0"/>
            </a:endParaRPr>
          </a:p>
          <a:p>
            <a:pPr>
              <a:spcBef>
                <a:spcPts val="1500"/>
              </a:spcBef>
            </a:pPr>
            <a:r>
              <a:rPr lang="en-GB" sz="2200" dirty="0" smtClean="0">
                <a:latin typeface="+mn-lt"/>
                <a:ea typeface="ＭＳ Ｐゴシック" charset="0"/>
                <a:cs typeface="ＭＳ Ｐゴシック" charset="0"/>
              </a:rPr>
              <a:t>Coping with school</a:t>
            </a:r>
          </a:p>
          <a:p>
            <a:pPr>
              <a:spcBef>
                <a:spcPts val="1500"/>
              </a:spcBef>
            </a:pPr>
            <a:endParaRPr lang="en-GB" sz="2200" dirty="0">
              <a:latin typeface="+mn-lt"/>
              <a:ea typeface="ＭＳ Ｐゴシック" charset="0"/>
              <a:cs typeface="ＭＳ Ｐゴシック" charset="0"/>
            </a:endParaRPr>
          </a:p>
          <a:p>
            <a:pPr>
              <a:spcBef>
                <a:spcPts val="1500"/>
              </a:spcBef>
            </a:pPr>
            <a:r>
              <a:rPr lang="en-GB" sz="2200" dirty="0" smtClean="0">
                <a:latin typeface="+mn-lt"/>
                <a:ea typeface="ＭＳ Ｐゴシック" charset="0"/>
                <a:cs typeface="ＭＳ Ｐゴシック" charset="0"/>
              </a:rPr>
              <a:t>Finding work</a:t>
            </a:r>
            <a:endParaRPr lang="en-GB" sz="2200" dirty="0">
              <a:latin typeface="+mn-lt"/>
              <a:ea typeface="ＭＳ Ｐゴシック" charset="0"/>
              <a:cs typeface="ＭＳ Ｐゴシック" charset="0"/>
            </a:endParaRPr>
          </a:p>
          <a:p>
            <a:pPr>
              <a:spcBef>
                <a:spcPts val="1500"/>
              </a:spcBef>
            </a:pPr>
            <a:r>
              <a:rPr lang="en-GB" sz="2200" dirty="0" smtClean="0">
                <a:latin typeface="+mn-lt"/>
                <a:ea typeface="ＭＳ Ｐゴシック" charset="0"/>
                <a:cs typeface="ＭＳ Ｐゴシック" charset="0"/>
              </a:rPr>
              <a:t>Strategies to reduce gender- based violence</a:t>
            </a:r>
            <a:endParaRPr lang="en-GB" sz="2200" dirty="0">
              <a:latin typeface="+mn-lt"/>
              <a:ea typeface="ＭＳ Ｐゴシック" charset="0"/>
              <a:cs typeface="ＭＳ Ｐゴシック" charset="0"/>
            </a:endParaRPr>
          </a:p>
          <a:p>
            <a:pPr>
              <a:spcBef>
                <a:spcPts val="1500"/>
              </a:spcBef>
            </a:pPr>
            <a:r>
              <a:rPr lang="en-US" sz="2200" dirty="0" smtClean="0">
                <a:latin typeface="+mn-lt"/>
                <a:ea typeface="ＭＳ Ｐゴシック" charset="0"/>
                <a:cs typeface="ＭＳ Ｐゴシック" charset="0"/>
              </a:rPr>
              <a:t>Dealing with stigma</a:t>
            </a:r>
          </a:p>
          <a:p>
            <a:pPr>
              <a:spcBef>
                <a:spcPts val="1500"/>
              </a:spcBef>
            </a:pPr>
            <a:r>
              <a:rPr lang="en-US" sz="2200" dirty="0" smtClean="0">
                <a:latin typeface="+mn-lt"/>
                <a:ea typeface="ＭＳ Ｐゴシック" charset="0"/>
                <a:cs typeface="ＭＳ Ｐゴシック" charset="0"/>
              </a:rPr>
              <a:t>Nutrition</a:t>
            </a:r>
          </a:p>
          <a:p>
            <a:pPr>
              <a:spcBef>
                <a:spcPts val="1500"/>
              </a:spcBef>
            </a:pPr>
            <a:r>
              <a:rPr lang="en-US" sz="2200" dirty="0" smtClean="0">
                <a:latin typeface="+mn-lt"/>
                <a:ea typeface="ＭＳ Ｐゴシック" charset="0"/>
                <a:cs typeface="ＭＳ Ｐゴシック" charset="0"/>
              </a:rPr>
              <a:t>Getting help for mental health problems</a:t>
            </a:r>
          </a:p>
          <a:p>
            <a:pPr>
              <a:spcBef>
                <a:spcPts val="1500"/>
              </a:spcBef>
            </a:pPr>
            <a:r>
              <a:rPr lang="en-US" sz="2200" dirty="0" smtClean="0">
                <a:latin typeface="+mn-lt"/>
                <a:ea typeface="ＭＳ Ｐゴシック" charset="0"/>
                <a:cs typeface="ＭＳ Ｐゴシック" charset="0"/>
              </a:rPr>
              <a:t>Dealing with dying and the death of a friend or family member</a:t>
            </a:r>
          </a:p>
          <a:p>
            <a:pPr>
              <a:spcBef>
                <a:spcPts val="1500"/>
              </a:spcBef>
            </a:pPr>
            <a:r>
              <a:rPr lang="en-US" sz="2200" dirty="0" smtClean="0">
                <a:latin typeface="+mn-lt"/>
                <a:ea typeface="ＭＳ Ｐゴシック" charset="0"/>
                <a:cs typeface="ＭＳ Ｐゴシック" charset="0"/>
              </a:rPr>
              <a:t>Managing disabilities</a:t>
            </a:r>
            <a:endParaRPr lang="en-ZA" sz="2200" dirty="0">
              <a:latin typeface="+mn-lt"/>
              <a:ea typeface="ＭＳ Ｐゴシック" charset="0"/>
              <a:cs typeface="ＭＳ Ｐゴシック" charset="0"/>
            </a:endParaRPr>
          </a:p>
          <a:p>
            <a:endParaRPr lang="en-US" sz="2000" dirty="0">
              <a:latin typeface="+mn-lt"/>
            </a:endParaRPr>
          </a:p>
        </p:txBody>
      </p:sp>
      <p:sp>
        <p:nvSpPr>
          <p:cNvPr id="4" name="Slide Number Placeholder 3"/>
          <p:cNvSpPr>
            <a:spLocks noGrp="1"/>
          </p:cNvSpPr>
          <p:nvPr>
            <p:ph type="sldNum" sz="quarter" idx="12"/>
          </p:nvPr>
        </p:nvSpPr>
        <p:spPr/>
        <p:txBody>
          <a:bodyPr/>
          <a:lstStyle/>
          <a:p>
            <a:fld id="{5830C959-BEFE-B543-B775-28394981D766}" type="slidenum">
              <a:rPr lang="en-US" smtClean="0"/>
              <a:pPr/>
              <a:t>60</a:t>
            </a:fld>
            <a:endParaRPr lang="en-US"/>
          </a:p>
        </p:txBody>
      </p:sp>
    </p:spTree>
    <p:extLst>
      <p:ext uri="{BB962C8B-B14F-4D97-AF65-F5344CB8AC3E}">
        <p14:creationId xmlns:p14="http://schemas.microsoft.com/office/powerpoint/2010/main" val="427020461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16116"/>
            <a:ext cx="8264525" cy="1397000"/>
          </a:xfrm>
        </p:spPr>
        <p:txBody>
          <a:bodyPr/>
          <a:lstStyle/>
          <a:p>
            <a:r>
              <a:rPr lang="en-US" dirty="0" smtClean="0"/>
              <a:t>Further Information on Support Groups</a:t>
            </a:r>
            <a:endParaRPr lang="en-US" dirty="0"/>
          </a:p>
        </p:txBody>
      </p:sp>
      <p:sp>
        <p:nvSpPr>
          <p:cNvPr id="3" name="Content Placeholder 2"/>
          <p:cNvSpPr>
            <a:spLocks noGrp="1"/>
          </p:cNvSpPr>
          <p:nvPr>
            <p:ph idx="1"/>
          </p:nvPr>
        </p:nvSpPr>
        <p:spPr>
          <a:xfrm>
            <a:off x="533400" y="1709058"/>
            <a:ext cx="8229600" cy="4144963"/>
          </a:xfrm>
        </p:spPr>
        <p:txBody>
          <a:bodyPr/>
          <a:lstStyle/>
          <a:p>
            <a:r>
              <a:rPr lang="en-US" dirty="0" smtClean="0"/>
              <a:t>See </a:t>
            </a:r>
            <a:r>
              <a:rPr lang="en-US" i="1" dirty="0" smtClean="0"/>
              <a:t>Appendix 5B: Starting/Planning a Peer Support Group</a:t>
            </a:r>
            <a:r>
              <a:rPr lang="en-US" dirty="0" smtClean="0"/>
              <a:t>, </a:t>
            </a:r>
            <a:r>
              <a:rPr lang="en-US" i="1" dirty="0" smtClean="0"/>
              <a:t>Appendix 5C: Facilitating a Peer Support Group</a:t>
            </a:r>
            <a:r>
              <a:rPr lang="en-US" dirty="0" smtClean="0"/>
              <a:t>, and </a:t>
            </a:r>
            <a:r>
              <a:rPr lang="en-US" i="1" dirty="0" smtClean="0"/>
              <a:t>Appendix 5D: Ideas for Peer Support Group Activities.</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5830C959-BEFE-B543-B775-28394981D766}" type="slidenum">
              <a:rPr lang="en-US" smtClean="0"/>
              <a:pPr/>
              <a:t>61</a:t>
            </a:fld>
            <a:endParaRPr lang="en-US"/>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670628" y="3091543"/>
            <a:ext cx="3817257" cy="3331482"/>
          </a:xfrm>
          <a:prstGeom prst="rect">
            <a:avLst/>
          </a:prstGeom>
          <a:noFill/>
          <a:ln>
            <a:noFill/>
          </a:ln>
          <a:effectLst>
            <a:softEdge rad="31750"/>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0C959-BEFE-B543-B775-28394981D766}" type="slidenum">
              <a:rPr lang="en-US" smtClean="0"/>
              <a:pPr/>
              <a:t>62</a:t>
            </a:fld>
            <a:endParaRPr lang="en-US"/>
          </a:p>
        </p:txBody>
      </p:sp>
      <p:sp>
        <p:nvSpPr>
          <p:cNvPr id="5" name="Text Box 4"/>
          <p:cNvSpPr txBox="1">
            <a:spLocks noChangeArrowheads="1"/>
          </p:cNvSpPr>
          <p:nvPr/>
        </p:nvSpPr>
        <p:spPr bwMode="auto">
          <a:xfrm>
            <a:off x="838200" y="5251725"/>
            <a:ext cx="7467600" cy="1200328"/>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ZA" sz="2400" dirty="0" smtClean="0"/>
              <a:t>Health workers have a role in initiating and facilitating peer support groups — and in linking ALHIV with existing support groups.</a:t>
            </a:r>
            <a:endParaRPr lang="en-ZA" sz="24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135505" y="1523144"/>
            <a:ext cx="4741882" cy="3556002"/>
          </a:xfrm>
          <a:prstGeom prst="rect">
            <a:avLst/>
          </a:prstGeom>
          <a:noFill/>
          <a:ln>
            <a:noFill/>
          </a:ln>
          <a:effectLst>
            <a:softEdge rad="31750"/>
          </a:effectLst>
        </p:spPr>
      </p:pic>
      <p:sp>
        <p:nvSpPr>
          <p:cNvPr id="7" name="Title 1"/>
          <p:cNvSpPr>
            <a:spLocks noGrp="1"/>
          </p:cNvSpPr>
          <p:nvPr>
            <p:ph type="title"/>
          </p:nvPr>
        </p:nvSpPr>
        <p:spPr bwMode="white">
          <a:xfrm>
            <a:off x="498475" y="484188"/>
            <a:ext cx="8264525" cy="1116012"/>
          </a:xfrm>
        </p:spPr>
        <p:txBody>
          <a:bodyPr/>
          <a:lstStyle/>
          <a:p>
            <a:r>
              <a:rPr lang="en-US" dirty="0" smtClean="0"/>
              <a:t>Remember:</a:t>
            </a:r>
            <a:endParaRPr lang="en-US" dirty="0">
              <a:latin typeface="+mj-lt"/>
            </a:endParaRPr>
          </a:p>
        </p:txBody>
      </p:sp>
    </p:spTree>
    <p:extLst>
      <p:ext uri="{BB962C8B-B14F-4D97-AF65-F5344CB8AC3E}">
        <p14:creationId xmlns:p14="http://schemas.microsoft.com/office/powerpoint/2010/main" val="37620406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0C959-BEFE-B543-B775-28394981D766}" type="slidenum">
              <a:rPr lang="en-US" smtClean="0"/>
              <a:pPr/>
              <a:t>63</a:t>
            </a:fld>
            <a:endParaRPr lang="en-US"/>
          </a:p>
        </p:txBody>
      </p:sp>
      <p:sp>
        <p:nvSpPr>
          <p:cNvPr id="8" name="Content Placeholder 5"/>
          <p:cNvSpPr>
            <a:spLocks noGrp="1"/>
          </p:cNvSpPr>
          <p:nvPr>
            <p:ph idx="1"/>
          </p:nvPr>
        </p:nvSpPr>
        <p:spPr>
          <a:xfrm>
            <a:off x="525463" y="1593850"/>
            <a:ext cx="7966075" cy="4373563"/>
          </a:xfrm>
        </p:spPr>
        <p:txBody>
          <a:bodyPr/>
          <a:lstStyle/>
          <a:p>
            <a:pPr algn="ctr">
              <a:buFont typeface="Wingdings" pitchFamily="2" charset="2"/>
              <a:buNone/>
            </a:pPr>
            <a:endParaRPr lang="en-US" sz="3600" b="1" dirty="0" smtClean="0">
              <a:latin typeface="Calibri" pitchFamily="34" charset="0"/>
              <a:cs typeface="Calibri" pitchFamily="34" charset="0"/>
            </a:endParaRPr>
          </a:p>
          <a:p>
            <a:pPr algn="ctr">
              <a:spcBef>
                <a:spcPts val="3600"/>
              </a:spcBef>
              <a:buFont typeface="Wingdings" pitchFamily="2" charset="2"/>
              <a:buNone/>
            </a:pPr>
            <a:r>
              <a:rPr lang="en-US" sz="4800" b="1" dirty="0" smtClean="0">
                <a:latin typeface="Calibri" pitchFamily="34" charset="0"/>
                <a:cs typeface="Calibri" pitchFamily="34" charset="0"/>
              </a:rPr>
              <a:t>Questions or comments on this session?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Module 5: Key Points</a:t>
            </a:r>
            <a:endParaRPr lang="en-US" dirty="0"/>
          </a:p>
        </p:txBody>
      </p:sp>
      <p:sp>
        <p:nvSpPr>
          <p:cNvPr id="3" name="Content Placeholder 2"/>
          <p:cNvSpPr>
            <a:spLocks noGrp="1"/>
          </p:cNvSpPr>
          <p:nvPr>
            <p:ph idx="1"/>
          </p:nvPr>
        </p:nvSpPr>
        <p:spPr>
          <a:xfrm>
            <a:off x="533400" y="1643742"/>
            <a:ext cx="8229600" cy="4297363"/>
          </a:xfrm>
        </p:spPr>
        <p:txBody>
          <a:bodyPr/>
          <a:lstStyle/>
          <a:p>
            <a:pPr>
              <a:spcBef>
                <a:spcPts val="1500"/>
              </a:spcBef>
            </a:pPr>
            <a:r>
              <a:rPr lang="en-GB" sz="2200" dirty="0">
                <a:latin typeface="+mn-lt"/>
                <a:ea typeface="ＭＳ Ｐゴシック" charset="0"/>
                <a:cs typeface="ＭＳ Ｐゴシック" charset="0"/>
              </a:rPr>
              <a:t>Psychosocial support addresses the ongoing emotional, social and spiritual concerns and needs of </a:t>
            </a:r>
            <a:r>
              <a:rPr lang="en-GB" sz="2200" dirty="0" smtClean="0">
                <a:latin typeface="+mn-lt"/>
                <a:ea typeface="ＭＳ Ｐゴシック" charset="0"/>
                <a:cs typeface="ＭＳ Ｐゴシック" charset="0"/>
              </a:rPr>
              <a:t>PLHIV and their partners/families.</a:t>
            </a:r>
          </a:p>
          <a:p>
            <a:pPr>
              <a:spcBef>
                <a:spcPts val="1500"/>
              </a:spcBef>
            </a:pPr>
            <a:r>
              <a:rPr lang="en-GB" sz="2200" dirty="0" smtClean="0">
                <a:latin typeface="+mn-lt"/>
                <a:ea typeface="ＭＳ Ｐゴシック" charset="0"/>
                <a:cs typeface="ＭＳ Ｐゴシック" charset="0"/>
              </a:rPr>
              <a:t>All adolescents need support coping with normal developmental issues. ALHIV may also experience HIV-related stressors and additional vulnerabilities and challenges.</a:t>
            </a:r>
            <a:r>
              <a:rPr lang="en-GB" sz="2200" dirty="0" smtClean="0">
                <a:ea typeface="ＭＳ Ｐゴシック" charset="0"/>
                <a:cs typeface="ＭＳ Ｐゴシック" charset="0"/>
              </a:rPr>
              <a:t> </a:t>
            </a:r>
          </a:p>
          <a:p>
            <a:pPr>
              <a:spcBef>
                <a:spcPts val="1500"/>
              </a:spcBef>
            </a:pPr>
            <a:r>
              <a:rPr lang="en-GB" sz="2200" dirty="0" smtClean="0">
                <a:ea typeface="ＭＳ Ｐゴシック" charset="0"/>
                <a:cs typeface="ＭＳ Ｐゴシック" charset="0"/>
              </a:rPr>
              <a:t>Stigma and discrimination can deter people from accessing HIV services.</a:t>
            </a:r>
          </a:p>
          <a:p>
            <a:pPr>
              <a:spcBef>
                <a:spcPts val="1500"/>
              </a:spcBef>
            </a:pPr>
            <a:r>
              <a:rPr lang="en-GB" sz="2200" dirty="0" smtClean="0">
                <a:ea typeface="ＭＳ Ｐゴシック" charset="0"/>
                <a:cs typeface="ＭＳ Ｐゴシック" charset="0"/>
              </a:rPr>
              <a:t>Health services need to be adapted to identify and meet the needs of most-at-risk adolescents.</a:t>
            </a:r>
          </a:p>
          <a:p>
            <a:pPr>
              <a:spcBef>
                <a:spcPts val="1500"/>
              </a:spcBef>
            </a:pPr>
            <a:r>
              <a:rPr lang="en-GB" sz="2200" dirty="0" smtClean="0">
                <a:ea typeface="ＭＳ Ｐゴシック" charset="0"/>
                <a:cs typeface="ＭＳ Ｐゴシック" charset="0"/>
              </a:rPr>
              <a:t>Health workers play a key role in assessing clients’ and caregivers’ psychosocial needs — they can use the Psychosocial Assessment Tool in </a:t>
            </a:r>
            <a:r>
              <a:rPr lang="en-GB" sz="2200" i="1" dirty="0" smtClean="0">
                <a:ea typeface="ＭＳ Ｐゴシック" charset="0"/>
                <a:cs typeface="ＭＳ Ｐゴシック" charset="0"/>
              </a:rPr>
              <a:t>Appendix 5A</a:t>
            </a:r>
            <a:r>
              <a:rPr lang="en-GB" sz="2200" dirty="0" smtClean="0">
                <a:ea typeface="ＭＳ Ｐゴシック" charset="0"/>
                <a:cs typeface="ＭＳ Ｐゴシック" charset="0"/>
              </a:rPr>
              <a:t>.</a:t>
            </a:r>
          </a:p>
          <a:p>
            <a:endParaRPr lang="en-GB" sz="2200" dirty="0" smtClean="0">
              <a:ea typeface="ＭＳ Ｐゴシック" charset="0"/>
              <a:cs typeface="ＭＳ Ｐゴシック" charset="0"/>
            </a:endParaRPr>
          </a:p>
          <a:p>
            <a:pPr>
              <a:buNone/>
            </a:pPr>
            <a:endParaRPr lang="en-GB" sz="2200" dirty="0" smtClean="0">
              <a:ea typeface="ＭＳ Ｐゴシック" charset="0"/>
              <a:cs typeface="ＭＳ Ｐゴシック" charset="0"/>
            </a:endParaRPr>
          </a:p>
          <a:p>
            <a:endParaRPr lang="en-GB" sz="2200" dirty="0" smtClean="0">
              <a:latin typeface="+mn-lt"/>
              <a:ea typeface="ＭＳ Ｐゴシック" charset="0"/>
              <a:cs typeface="ＭＳ Ｐゴシック" charset="0"/>
            </a:endParaRPr>
          </a:p>
          <a:p>
            <a:endParaRPr lang="en-US" dirty="0">
              <a:latin typeface="+mn-lt"/>
            </a:endParaRPr>
          </a:p>
        </p:txBody>
      </p:sp>
      <p:sp>
        <p:nvSpPr>
          <p:cNvPr id="4" name="Slide Number Placeholder 3"/>
          <p:cNvSpPr>
            <a:spLocks noGrp="1"/>
          </p:cNvSpPr>
          <p:nvPr>
            <p:ph type="sldNum" sz="quarter" idx="12"/>
          </p:nvPr>
        </p:nvSpPr>
        <p:spPr/>
        <p:txBody>
          <a:bodyPr/>
          <a:lstStyle/>
          <a:p>
            <a:fld id="{5830C959-BEFE-B543-B775-28394981D766}" type="slidenum">
              <a:rPr lang="en-US" smtClean="0"/>
              <a:pPr/>
              <a:t>64</a:t>
            </a:fld>
            <a:endParaRPr lang="en-US"/>
          </a:p>
        </p:txBody>
      </p:sp>
    </p:spTree>
    <p:extLst>
      <p:ext uri="{BB962C8B-B14F-4D97-AF65-F5344CB8AC3E}">
        <p14:creationId xmlns:p14="http://schemas.microsoft.com/office/powerpoint/2010/main" val="211361661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Module 5: Key Points </a:t>
            </a:r>
            <a:r>
              <a:rPr lang="en-US" sz="1800" dirty="0" smtClean="0"/>
              <a:t>(Continued)</a:t>
            </a:r>
            <a:endParaRPr lang="en-US" sz="1800" dirty="0"/>
          </a:p>
        </p:txBody>
      </p:sp>
      <p:sp>
        <p:nvSpPr>
          <p:cNvPr id="3" name="Content Placeholder 2"/>
          <p:cNvSpPr>
            <a:spLocks noGrp="1"/>
          </p:cNvSpPr>
          <p:nvPr>
            <p:ph idx="1"/>
          </p:nvPr>
        </p:nvSpPr>
        <p:spPr>
          <a:xfrm>
            <a:off x="533400" y="1629228"/>
            <a:ext cx="8326438" cy="4297363"/>
          </a:xfrm>
        </p:spPr>
        <p:txBody>
          <a:bodyPr/>
          <a:lstStyle/>
          <a:p>
            <a:pPr>
              <a:spcBef>
                <a:spcPts val="1500"/>
              </a:spcBef>
            </a:pPr>
            <a:r>
              <a:rPr lang="en-GB" sz="2200" dirty="0" smtClean="0">
                <a:ea typeface="ＭＳ Ｐゴシック" charset="0"/>
                <a:cs typeface="ＭＳ Ｐゴシック" charset="0"/>
              </a:rPr>
              <a:t>Health workers should remember the 5 “A’s” when conducting a psychosocial assessment: </a:t>
            </a:r>
            <a:r>
              <a:rPr lang="en-GB" sz="2200" b="1" dirty="0" smtClean="0">
                <a:ea typeface="ＭＳ Ｐゴシック" charset="0"/>
                <a:cs typeface="ＭＳ Ｐゴシック" charset="0"/>
              </a:rPr>
              <a:t>ASSESS, ADVISE, AGREE, ASSIST, </a:t>
            </a:r>
            <a:r>
              <a:rPr lang="en-GB" sz="2200" dirty="0" smtClean="0">
                <a:ea typeface="ＭＳ Ｐゴシック" charset="0"/>
                <a:cs typeface="ＭＳ Ｐゴシック" charset="0"/>
              </a:rPr>
              <a:t>and </a:t>
            </a:r>
            <a:r>
              <a:rPr lang="en-GB" sz="2200" b="1" dirty="0" smtClean="0">
                <a:ea typeface="ＭＳ Ｐゴシック" charset="0"/>
                <a:cs typeface="ＭＳ Ｐゴシック" charset="0"/>
              </a:rPr>
              <a:t>ARRANGE.</a:t>
            </a:r>
            <a:r>
              <a:rPr lang="en-GB" sz="2200" dirty="0" smtClean="0">
                <a:ea typeface="ＭＳ Ｐゴシック" charset="0"/>
                <a:cs typeface="ＭＳ Ｐゴシック" charset="0"/>
              </a:rPr>
              <a:t> </a:t>
            </a:r>
          </a:p>
          <a:p>
            <a:pPr>
              <a:spcBef>
                <a:spcPts val="1500"/>
              </a:spcBef>
            </a:pPr>
            <a:r>
              <a:rPr lang="en-GB" sz="2200" dirty="0" smtClean="0">
                <a:ea typeface="ＭＳ Ｐゴシック" charset="0"/>
                <a:cs typeface="ＭＳ Ｐゴシック" charset="0"/>
              </a:rPr>
              <a:t>If a health worker thinks an adolescent client has serious issues that threaten his or her life or immediate safety, these must be addressed IMMEDIATELY.</a:t>
            </a:r>
          </a:p>
          <a:p>
            <a:pPr>
              <a:spcBef>
                <a:spcPts val="1500"/>
              </a:spcBef>
            </a:pPr>
            <a:r>
              <a:rPr lang="en-GB" sz="2200" dirty="0" smtClean="0">
                <a:ea typeface="ＭＳ Ｐゴシック" charset="0"/>
                <a:cs typeface="ＭＳ Ｐゴシック" charset="0"/>
              </a:rPr>
              <a:t>An important part of helping adolescents cope is encouraging caregivers to strengthen their relationship with them.</a:t>
            </a:r>
          </a:p>
          <a:p>
            <a:pPr>
              <a:spcBef>
                <a:spcPts val="1500"/>
              </a:spcBef>
            </a:pPr>
            <a:r>
              <a:rPr lang="en-GB" sz="2200" dirty="0" smtClean="0">
                <a:ea typeface="ＭＳ Ｐゴシック" charset="0"/>
                <a:cs typeface="ＭＳ Ｐゴシック" charset="0"/>
              </a:rPr>
              <a:t>Peer support is an important source of psychosocial support for ALHIV.</a:t>
            </a:r>
            <a:endParaRPr lang="en-GB" sz="2000" dirty="0" smtClean="0">
              <a:ea typeface="ＭＳ Ｐゴシック" charset="0"/>
              <a:cs typeface="ＭＳ Ｐゴシック" charset="0"/>
            </a:endParaRPr>
          </a:p>
          <a:p>
            <a:pPr>
              <a:spcBef>
                <a:spcPts val="1500"/>
              </a:spcBef>
            </a:pPr>
            <a:r>
              <a:rPr lang="en-US" sz="2200" dirty="0" smtClean="0"/>
              <a:t>Health workers have a role in initiating and facilitating peer support groups — and in linking ALHIV with existing support groups.</a:t>
            </a:r>
          </a:p>
          <a:p>
            <a:pPr>
              <a:buNone/>
            </a:pPr>
            <a:endParaRPr lang="en-GB" sz="2200" dirty="0" smtClean="0">
              <a:ea typeface="ＭＳ Ｐゴシック" charset="0"/>
              <a:cs typeface="ＭＳ Ｐゴシック" charset="0"/>
            </a:endParaRPr>
          </a:p>
          <a:p>
            <a:endParaRPr lang="en-GB" sz="2200" dirty="0" smtClean="0">
              <a:ea typeface="ＭＳ Ｐゴシック" charset="0"/>
              <a:cs typeface="ＭＳ Ｐゴシック" charset="0"/>
            </a:endParaRPr>
          </a:p>
          <a:p>
            <a:endParaRPr lang="en-GB" sz="2200" b="1" dirty="0" smtClean="0">
              <a:ea typeface="ＭＳ Ｐゴシック" charset="0"/>
              <a:cs typeface="ＭＳ Ｐゴシック" charset="0"/>
            </a:endParaRPr>
          </a:p>
          <a:p>
            <a:endParaRPr lang="en-GB" sz="2200" dirty="0" smtClean="0">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5830C959-BEFE-B543-B775-28394981D766}" type="slidenum">
              <a:rPr lang="en-US" smtClean="0"/>
              <a:pPr/>
              <a:t>65</a:t>
            </a:fld>
            <a:endParaRPr lang="en-US"/>
          </a:p>
        </p:txBody>
      </p:sp>
    </p:spTree>
    <p:extLst>
      <p:ext uri="{BB962C8B-B14F-4D97-AF65-F5344CB8AC3E}">
        <p14:creationId xmlns:p14="http://schemas.microsoft.com/office/powerpoint/2010/main" val="41098131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471714"/>
            <a:ext cx="8264525" cy="1143000"/>
          </a:xfrm>
        </p:spPr>
        <p:txBody>
          <a:bodyPr/>
          <a:lstStyle/>
          <a:p>
            <a:r>
              <a:rPr lang="en-US" dirty="0" smtClean="0">
                <a:latin typeface="Calibri headings"/>
                <a:cs typeface="Calibri headings"/>
              </a:rPr>
              <a:t>Overview of Psychosocial Support</a:t>
            </a:r>
            <a:endParaRPr lang="en-US" dirty="0">
              <a:latin typeface="Calibri headings"/>
              <a:cs typeface="Calibri headings"/>
            </a:endParaRPr>
          </a:p>
        </p:txBody>
      </p:sp>
      <p:sp>
        <p:nvSpPr>
          <p:cNvPr id="3" name="Content Placeholder 2"/>
          <p:cNvSpPr>
            <a:spLocks noGrp="1"/>
          </p:cNvSpPr>
          <p:nvPr>
            <p:ph idx="1"/>
          </p:nvPr>
        </p:nvSpPr>
        <p:spPr>
          <a:xfrm>
            <a:off x="533400" y="1498602"/>
            <a:ext cx="8229600" cy="4297363"/>
          </a:xfrm>
        </p:spPr>
        <p:txBody>
          <a:bodyPr/>
          <a:lstStyle/>
          <a:p>
            <a:pPr marL="0" indent="0" eaLnBrk="0" hangingPunct="0">
              <a:spcBef>
                <a:spcPts val="1000"/>
              </a:spcBef>
              <a:buNone/>
            </a:pPr>
            <a:r>
              <a:rPr lang="en-US" b="1" dirty="0">
                <a:solidFill>
                  <a:srgbClr val="0B5395"/>
                </a:solidFill>
              </a:rPr>
              <a:t>Definitions:</a:t>
            </a:r>
          </a:p>
          <a:p>
            <a:pPr marL="463550" lvl="0" indent="-463550" eaLnBrk="0" hangingPunct="0">
              <a:spcBef>
                <a:spcPts val="600"/>
              </a:spcBef>
            </a:pPr>
            <a:r>
              <a:rPr lang="en-GB" sz="2300" b="1" dirty="0" smtClean="0">
                <a:ea typeface="ＭＳ Ｐゴシック" charset="0"/>
              </a:rPr>
              <a:t>“Psycho-”</a:t>
            </a:r>
            <a:r>
              <a:rPr lang="en-GB" sz="2300" dirty="0" smtClean="0">
                <a:solidFill>
                  <a:schemeClr val="accent1"/>
                </a:solidFill>
                <a:ea typeface="ＭＳ Ｐゴシック" charset="0"/>
              </a:rPr>
              <a:t> </a:t>
            </a:r>
            <a:r>
              <a:rPr lang="en-GB" sz="2300" dirty="0">
                <a:ea typeface="ＭＳ Ｐゴシック" charset="0"/>
              </a:rPr>
              <a:t>refers to the mind and soul of a </a:t>
            </a:r>
            <a:r>
              <a:rPr lang="en-GB" sz="2300" dirty="0" smtClean="0">
                <a:ea typeface="ＭＳ Ｐゴシック" charset="0"/>
              </a:rPr>
              <a:t>person.</a:t>
            </a:r>
            <a:endParaRPr lang="en-GB" sz="2300" b="1" dirty="0" smtClean="0">
              <a:ea typeface="ＭＳ Ｐゴシック" charset="0"/>
            </a:endParaRPr>
          </a:p>
          <a:p>
            <a:pPr marL="463550" lvl="0" indent="-463550" eaLnBrk="0" hangingPunct="0">
              <a:spcBef>
                <a:spcPts val="600"/>
              </a:spcBef>
            </a:pPr>
            <a:r>
              <a:rPr lang="en-GB" sz="2300" b="1" dirty="0" smtClean="0">
                <a:ea typeface="ＭＳ Ｐゴシック" charset="0"/>
              </a:rPr>
              <a:t>“Social”</a:t>
            </a:r>
            <a:r>
              <a:rPr lang="en-GB" sz="2300" dirty="0" smtClean="0">
                <a:ea typeface="ＭＳ Ｐゴシック" charset="0"/>
              </a:rPr>
              <a:t> </a:t>
            </a:r>
            <a:r>
              <a:rPr lang="en-GB" sz="2300" dirty="0">
                <a:ea typeface="ＭＳ Ｐゴシック" charset="0"/>
              </a:rPr>
              <a:t>refers to a person’s external relationships and </a:t>
            </a:r>
            <a:r>
              <a:rPr lang="en-GB" sz="2300" dirty="0" smtClean="0">
                <a:ea typeface="ＭＳ Ｐゴシック" charset="0"/>
              </a:rPr>
              <a:t>environment.</a:t>
            </a:r>
            <a:endParaRPr lang="en-GB" sz="2300" b="1" dirty="0" smtClean="0">
              <a:ea typeface="ＭＳ Ｐゴシック" charset="0"/>
            </a:endParaRPr>
          </a:p>
          <a:p>
            <a:pPr marL="463550" lvl="0" indent="-463550" eaLnBrk="0" hangingPunct="0">
              <a:spcBef>
                <a:spcPts val="600"/>
              </a:spcBef>
            </a:pPr>
            <a:r>
              <a:rPr lang="en-GB" sz="2300" b="1" dirty="0">
                <a:ea typeface="ＭＳ Ｐゴシック" charset="0"/>
              </a:rPr>
              <a:t>Psychosocial support</a:t>
            </a:r>
            <a:r>
              <a:rPr lang="en-GB" sz="2300" dirty="0">
                <a:ea typeface="ＭＳ Ｐゴシック" charset="0"/>
              </a:rPr>
              <a:t> addresses the ongoing emotional, social, and spiritual concerns and needs of </a:t>
            </a:r>
            <a:r>
              <a:rPr lang="en-GB" sz="2300" dirty="0" smtClean="0">
                <a:ea typeface="ＭＳ Ｐゴシック" charset="0"/>
              </a:rPr>
              <a:t>PLHIV, </a:t>
            </a:r>
            <a:r>
              <a:rPr lang="en-GB" sz="2300" dirty="0">
                <a:ea typeface="ＭＳ Ｐゴシック" charset="0"/>
              </a:rPr>
              <a:t>their partners, and their </a:t>
            </a:r>
            <a:r>
              <a:rPr lang="en-GB" sz="2300" dirty="0" smtClean="0">
                <a:ea typeface="ＭＳ Ｐゴシック" charset="0"/>
              </a:rPr>
              <a:t>caregivers.</a:t>
            </a:r>
            <a:endParaRPr lang="en-GB" sz="2300" b="1" dirty="0">
              <a:ea typeface="ＭＳ Ｐゴシック" charset="0"/>
            </a:endParaRPr>
          </a:p>
          <a:p>
            <a:pPr marL="463550" lvl="0" indent="-463550" eaLnBrk="0" hangingPunct="0">
              <a:spcBef>
                <a:spcPts val="600"/>
              </a:spcBef>
            </a:pPr>
            <a:r>
              <a:rPr lang="en-GB" sz="2300" b="1" dirty="0">
                <a:ea typeface="ＭＳ Ｐゴシック" charset="0"/>
              </a:rPr>
              <a:t>Psychosocial </a:t>
            </a:r>
            <a:r>
              <a:rPr lang="en-GB" sz="2300" b="1" dirty="0" smtClean="0">
                <a:ea typeface="ＭＳ Ｐゴシック" charset="0"/>
              </a:rPr>
              <a:t>well being</a:t>
            </a:r>
            <a:r>
              <a:rPr lang="en-GB" sz="2300" b="1" dirty="0">
                <a:ea typeface="ＭＳ Ｐゴシック" charset="0"/>
              </a:rPr>
              <a:t> </a:t>
            </a:r>
            <a:r>
              <a:rPr lang="en-GB" sz="2300" dirty="0" smtClean="0">
                <a:ea typeface="ＭＳ Ｐゴシック" charset="0"/>
              </a:rPr>
              <a:t>is when a person’s internal </a:t>
            </a:r>
            <a:r>
              <a:rPr lang="en-GB" sz="2300" dirty="0">
                <a:ea typeface="ＭＳ Ｐゴシック" charset="0"/>
              </a:rPr>
              <a:t>and external needs are met </a:t>
            </a:r>
            <a:r>
              <a:rPr lang="en-GB" sz="2300" dirty="0" smtClean="0">
                <a:ea typeface="ＭＳ Ｐゴシック" charset="0"/>
              </a:rPr>
              <a:t>and he or she is </a:t>
            </a:r>
            <a:r>
              <a:rPr lang="en-GB" sz="2300" dirty="0">
                <a:ea typeface="ＭＳ Ｐゴシック" charset="0"/>
              </a:rPr>
              <a:t>physically, mentally, and socially </a:t>
            </a:r>
            <a:r>
              <a:rPr lang="en-GB" sz="2300" dirty="0" smtClean="0">
                <a:ea typeface="ＭＳ Ｐゴシック" charset="0"/>
              </a:rPr>
              <a:t>healthy.</a:t>
            </a:r>
            <a:endParaRPr lang="en-ZA" sz="2300" dirty="0">
              <a:ea typeface="ＭＳ Ｐゴシック" charset="0"/>
            </a:endParaRPr>
          </a:p>
        </p:txBody>
      </p:sp>
      <p:sp>
        <p:nvSpPr>
          <p:cNvPr id="6" name="Slide Number Placeholder 5"/>
          <p:cNvSpPr>
            <a:spLocks noGrp="1"/>
          </p:cNvSpPr>
          <p:nvPr>
            <p:ph type="sldNum" sz="quarter" idx="12"/>
          </p:nvPr>
        </p:nvSpPr>
        <p:spPr/>
        <p:txBody>
          <a:bodyPr/>
          <a:lstStyle/>
          <a:p>
            <a:fld id="{5830C959-BEFE-B543-B775-28394981D766}" type="slidenum">
              <a:rPr lang="en-US" smtClean="0"/>
              <a:pPr/>
              <a:t>7</a:t>
            </a:fld>
            <a:endParaRPr lang="en-US"/>
          </a:p>
        </p:txBody>
      </p:sp>
      <p:sp>
        <p:nvSpPr>
          <p:cNvPr id="5" name="Text Box 5"/>
          <p:cNvSpPr txBox="1">
            <a:spLocks noChangeArrowheads="1"/>
          </p:cNvSpPr>
          <p:nvPr/>
        </p:nvSpPr>
        <p:spPr bwMode="auto">
          <a:xfrm>
            <a:off x="547914" y="5471453"/>
            <a:ext cx="8015514" cy="1154162"/>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spAutoFit/>
          </a:bodyPr>
          <a:lstStyle/>
          <a:p>
            <a:pPr algn="ctr"/>
            <a:r>
              <a:rPr lang="en-US" sz="2300" dirty="0" smtClean="0"/>
              <a:t>Psychosocial support can help people make informed decisions, cope better with illness, deal more effectively with discrimination, and improve the quality of their lives.</a:t>
            </a:r>
            <a:endParaRPr lang="en-US" sz="2300" dirty="0"/>
          </a:p>
        </p:txBody>
      </p:sp>
    </p:spTree>
    <p:extLst>
      <p:ext uri="{BB962C8B-B14F-4D97-AF65-F5344CB8AC3E}">
        <p14:creationId xmlns:p14="http://schemas.microsoft.com/office/powerpoint/2010/main" val="3855006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Complete the Statements Below</a:t>
            </a:r>
            <a:endParaRPr lang="en-US" dirty="0"/>
          </a:p>
        </p:txBody>
      </p:sp>
      <p:sp>
        <p:nvSpPr>
          <p:cNvPr id="3" name="Content Placeholder 2"/>
          <p:cNvSpPr>
            <a:spLocks noGrp="1"/>
          </p:cNvSpPr>
          <p:nvPr>
            <p:ph idx="1"/>
          </p:nvPr>
        </p:nvSpPr>
        <p:spPr>
          <a:xfrm>
            <a:off x="533400" y="2073754"/>
            <a:ext cx="8229600" cy="3881865"/>
          </a:xfrm>
        </p:spPr>
        <p:txBody>
          <a:bodyPr/>
          <a:lstStyle/>
          <a:p>
            <a:endParaRPr lang="en-US" i="1" dirty="0" smtClean="0">
              <a:solidFill>
                <a:srgbClr val="0B5395"/>
              </a:solidFill>
              <a:ea typeface="ＭＳ Ｐゴシック" charset="0"/>
            </a:endParaRPr>
          </a:p>
          <a:p>
            <a:r>
              <a:rPr lang="en-US" i="1" dirty="0" smtClean="0">
                <a:solidFill>
                  <a:srgbClr val="0B5395"/>
                </a:solidFill>
                <a:ea typeface="ＭＳ Ｐゴシック" charset="0"/>
              </a:rPr>
              <a:t>All adolescents, regardless of HIV-status, need psychosocial support because…</a:t>
            </a:r>
          </a:p>
          <a:p>
            <a:r>
              <a:rPr lang="en-US" i="1" dirty="0" smtClean="0">
                <a:solidFill>
                  <a:srgbClr val="0B5395"/>
                </a:solidFill>
                <a:ea typeface="ＭＳ Ｐゴシック" charset="0"/>
              </a:rPr>
              <a:t>Adolescents’ psychosocial needs                                                  and challenges are different from                                                               those of both children and adults                                                      because…</a:t>
            </a:r>
            <a:endParaRPr lang="en-ZA" i="1" dirty="0">
              <a:solidFill>
                <a:srgbClr val="0B5395"/>
              </a:solidFill>
              <a:ea typeface="ＭＳ Ｐゴシック" charset="0"/>
            </a:endParaRPr>
          </a:p>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5830C959-BEFE-B543-B775-28394981D766}" type="slidenum">
              <a:rPr lang="en-US" smtClean="0"/>
              <a:pPr/>
              <a:t>8</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600017" y="3309258"/>
            <a:ext cx="2861812" cy="3099253"/>
          </a:xfrm>
          <a:prstGeom prst="rect">
            <a:avLst/>
          </a:prstGeom>
          <a:noFill/>
          <a:ln>
            <a:noFill/>
          </a:ln>
          <a:effectLst>
            <a:softEdge rad="31750"/>
          </a:effectLst>
        </p:spPr>
      </p:pic>
      <p:sp>
        <p:nvSpPr>
          <p:cNvPr id="7" name="Text Box 5"/>
          <p:cNvSpPr txBox="1">
            <a:spLocks noChangeArrowheads="1"/>
          </p:cNvSpPr>
          <p:nvPr/>
        </p:nvSpPr>
        <p:spPr bwMode="auto">
          <a:xfrm>
            <a:off x="533400" y="1643742"/>
            <a:ext cx="8229600" cy="830997"/>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spAutoFit/>
          </a:bodyPr>
          <a:lstStyle/>
          <a:p>
            <a:pPr algn="ctr"/>
            <a:r>
              <a:rPr lang="en-US" sz="2400" u="sng" dirty="0" smtClean="0"/>
              <a:t>All</a:t>
            </a:r>
            <a:r>
              <a:rPr lang="en-US" sz="2400" dirty="0" smtClean="0"/>
              <a:t> adolescents, including ALHIV, need psychosocial support to cope with the changes of adolescence.</a:t>
            </a:r>
            <a:endParaRPr lang="en-US" sz="2400" dirty="0"/>
          </a:p>
        </p:txBody>
      </p:sp>
    </p:spTree>
    <p:extLst>
      <p:ext uri="{BB962C8B-B14F-4D97-AF65-F5344CB8AC3E}">
        <p14:creationId xmlns:p14="http://schemas.microsoft.com/office/powerpoint/2010/main" val="21531692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35426" y="469900"/>
            <a:ext cx="8555037" cy="1130300"/>
          </a:xfrm>
        </p:spPr>
        <p:txBody>
          <a:bodyPr/>
          <a:lstStyle/>
          <a:p>
            <a:r>
              <a:rPr lang="en-US" dirty="0" smtClean="0"/>
              <a:t>Psychosocial Support Needs of ALHIV</a:t>
            </a:r>
            <a:endParaRPr lang="en-US" dirty="0"/>
          </a:p>
        </p:txBody>
      </p:sp>
      <p:sp>
        <p:nvSpPr>
          <p:cNvPr id="3" name="Content Placeholder 2"/>
          <p:cNvSpPr>
            <a:spLocks noGrp="1"/>
          </p:cNvSpPr>
          <p:nvPr>
            <p:ph idx="1"/>
          </p:nvPr>
        </p:nvSpPr>
        <p:spPr>
          <a:xfrm>
            <a:off x="533400" y="2656113"/>
            <a:ext cx="8229600" cy="3766911"/>
          </a:xfrm>
        </p:spPr>
        <p:txBody>
          <a:bodyPr numCol="2"/>
          <a:lstStyle/>
          <a:p>
            <a:pPr marL="0" indent="6350">
              <a:buNone/>
            </a:pPr>
            <a:r>
              <a:rPr lang="en-GB" b="1" kern="1200" spc="-20" dirty="0" smtClean="0">
                <a:solidFill>
                  <a:srgbClr val="0B5395"/>
                </a:solidFill>
                <a:ea typeface="ＭＳ Ｐゴシック" charset="0"/>
              </a:rPr>
              <a:t>Adolescence </a:t>
            </a:r>
            <a:r>
              <a:rPr lang="en-GB" b="1" kern="1200" spc="-20" dirty="0">
                <a:solidFill>
                  <a:srgbClr val="0B5395"/>
                </a:solidFill>
                <a:ea typeface="ＭＳ Ｐゴシック" charset="0"/>
              </a:rPr>
              <a:t>is </a:t>
            </a:r>
            <a:r>
              <a:rPr lang="en-GB" b="1" kern="1200" spc="-20" dirty="0" smtClean="0">
                <a:solidFill>
                  <a:srgbClr val="0B5395"/>
                </a:solidFill>
                <a:ea typeface="ＭＳ Ｐゴシック" charset="0"/>
              </a:rPr>
              <a:t>characterized </a:t>
            </a:r>
            <a:r>
              <a:rPr lang="en-GB" b="1" kern="1200" spc="-20" dirty="0">
                <a:solidFill>
                  <a:srgbClr val="0B5395"/>
                </a:solidFill>
                <a:ea typeface="ＭＳ Ｐゴシック" charset="0"/>
              </a:rPr>
              <a:t>by:</a:t>
            </a:r>
          </a:p>
          <a:p>
            <a:pPr lvl="1"/>
            <a:r>
              <a:rPr lang="en-GB" sz="2200" dirty="0">
                <a:ea typeface="ＭＳ Ｐゴシック" charset="0"/>
              </a:rPr>
              <a:t>Physical, emotional, and mental changes</a:t>
            </a:r>
          </a:p>
          <a:p>
            <a:pPr lvl="1"/>
            <a:r>
              <a:rPr lang="en-GB" sz="2200" dirty="0" smtClean="0">
                <a:ea typeface="ＭＳ Ｐゴシック" charset="0"/>
              </a:rPr>
              <a:t>Risk-taking </a:t>
            </a:r>
            <a:r>
              <a:rPr lang="en-GB" sz="2200" dirty="0" err="1" smtClean="0">
                <a:ea typeface="ＭＳ Ｐゴシック" charset="0"/>
              </a:rPr>
              <a:t>behavior</a:t>
            </a:r>
            <a:r>
              <a:rPr lang="en-GB" sz="2200" dirty="0" smtClean="0">
                <a:ea typeface="ＭＳ Ｐゴシック" charset="0"/>
              </a:rPr>
              <a:t> </a:t>
            </a:r>
            <a:r>
              <a:rPr lang="en-GB" sz="2200" dirty="0">
                <a:ea typeface="ＭＳ Ｐゴシック" charset="0"/>
              </a:rPr>
              <a:t>and experimentation</a:t>
            </a:r>
          </a:p>
          <a:p>
            <a:pPr lvl="1"/>
            <a:r>
              <a:rPr lang="en-GB" sz="2200" dirty="0">
                <a:ea typeface="ＭＳ Ｐゴシック" charset="0"/>
              </a:rPr>
              <a:t>Sexual </a:t>
            </a:r>
            <a:r>
              <a:rPr lang="en-GB" sz="2200" dirty="0" smtClean="0">
                <a:ea typeface="ＭＳ Ｐゴシック" charset="0"/>
              </a:rPr>
              <a:t>desire, </a:t>
            </a:r>
            <a:r>
              <a:rPr lang="en-GB" sz="2200" dirty="0">
                <a:ea typeface="ＭＳ Ｐゴシック" charset="0"/>
              </a:rPr>
              <a:t>expression, and experimentation</a:t>
            </a:r>
          </a:p>
          <a:p>
            <a:pPr lvl="1"/>
            <a:r>
              <a:rPr lang="en-GB" sz="2200" dirty="0">
                <a:ea typeface="ＭＳ Ｐゴシック" charset="0"/>
              </a:rPr>
              <a:t>Insecurity/confusion</a:t>
            </a:r>
          </a:p>
          <a:p>
            <a:pPr lvl="1"/>
            <a:r>
              <a:rPr lang="en-GB" sz="2200" dirty="0" smtClean="0">
                <a:ea typeface="ＭＳ Ｐゴシック" charset="0"/>
              </a:rPr>
              <a:t>Anxiety</a:t>
            </a:r>
          </a:p>
          <a:p>
            <a:pPr lvl="1"/>
            <a:endParaRPr lang="en-GB" sz="2200" dirty="0">
              <a:ea typeface="ＭＳ Ｐゴシック" charset="0"/>
            </a:endParaRPr>
          </a:p>
          <a:p>
            <a:pPr lvl="1"/>
            <a:endParaRPr lang="en-GB" sz="2200" dirty="0" smtClean="0">
              <a:ea typeface="ＭＳ Ｐゴシック" charset="0"/>
            </a:endParaRPr>
          </a:p>
          <a:p>
            <a:pPr lvl="1"/>
            <a:r>
              <a:rPr lang="en-GB" sz="2200" dirty="0" smtClean="0">
                <a:ea typeface="ＭＳ Ｐゴシック" charset="0"/>
              </a:rPr>
              <a:t>Reactive </a:t>
            </a:r>
            <a:r>
              <a:rPr lang="en-GB" sz="2200" dirty="0">
                <a:ea typeface="ＭＳ Ｐゴシック" charset="0"/>
              </a:rPr>
              <a:t>emotions</a:t>
            </a:r>
          </a:p>
          <a:p>
            <a:pPr lvl="1"/>
            <a:r>
              <a:rPr lang="en-GB" sz="2200" dirty="0">
                <a:ea typeface="ＭＳ Ｐゴシック" charset="0"/>
              </a:rPr>
              <a:t>Criticism of caregivers </a:t>
            </a:r>
            <a:r>
              <a:rPr lang="en-GB" sz="2200" dirty="0" smtClean="0">
                <a:ea typeface="ＭＳ Ｐゴシック" charset="0"/>
              </a:rPr>
              <a:t/>
            </a:r>
            <a:br>
              <a:rPr lang="en-GB" sz="2200" dirty="0" smtClean="0">
                <a:ea typeface="ＭＳ Ｐゴシック" charset="0"/>
              </a:rPr>
            </a:br>
            <a:r>
              <a:rPr lang="en-GB" sz="2200" dirty="0" smtClean="0">
                <a:ea typeface="ＭＳ Ｐゴシック" charset="0"/>
              </a:rPr>
              <a:t>or </a:t>
            </a:r>
            <a:r>
              <a:rPr lang="en-GB" sz="2200" dirty="0">
                <a:ea typeface="ＭＳ Ｐゴシック" charset="0"/>
              </a:rPr>
              <a:t>elders</a:t>
            </a:r>
          </a:p>
          <a:p>
            <a:pPr lvl="1"/>
            <a:r>
              <a:rPr lang="en-GB" sz="2200" dirty="0" smtClean="0">
                <a:ea typeface="ＭＳ Ｐゴシック" charset="0"/>
              </a:rPr>
              <a:t>A focus </a:t>
            </a:r>
            <a:r>
              <a:rPr lang="en-GB" sz="2200" dirty="0">
                <a:ea typeface="ＭＳ Ｐゴシック" charset="0"/>
              </a:rPr>
              <a:t>on body image</a:t>
            </a:r>
          </a:p>
          <a:p>
            <a:pPr lvl="1"/>
            <a:r>
              <a:rPr lang="en-GB" sz="2200" dirty="0" smtClean="0">
                <a:ea typeface="ＭＳ Ｐゴシック" charset="0"/>
              </a:rPr>
              <a:t>A sense </a:t>
            </a:r>
            <a:r>
              <a:rPr lang="en-GB" sz="2200" dirty="0">
                <a:ea typeface="ＭＳ Ｐゴシック" charset="0"/>
              </a:rPr>
              <a:t>of immortality</a:t>
            </a:r>
          </a:p>
          <a:p>
            <a:pPr lvl="1"/>
            <a:r>
              <a:rPr lang="en-GB" sz="2200" dirty="0">
                <a:ea typeface="ＭＳ Ｐゴシック" charset="0"/>
              </a:rPr>
              <a:t>Need to challenge authority figures </a:t>
            </a:r>
            <a:r>
              <a:rPr lang="en-GB" sz="2200" dirty="0" smtClean="0">
                <a:ea typeface="ＭＳ Ｐゴシック" charset="0"/>
              </a:rPr>
              <a:t>while also </a:t>
            </a:r>
            <a:r>
              <a:rPr lang="en-GB" sz="2200" dirty="0">
                <a:ea typeface="ＭＳ Ｐゴシック" charset="0"/>
              </a:rPr>
              <a:t>still needing their support</a:t>
            </a:r>
            <a:endParaRPr lang="en-US" sz="2200" dirty="0">
              <a:ea typeface="ＭＳ Ｐゴシック" charset="0"/>
            </a:endParaRPr>
          </a:p>
          <a:p>
            <a:endParaRPr lang="en-US" dirty="0"/>
          </a:p>
        </p:txBody>
      </p:sp>
      <p:sp>
        <p:nvSpPr>
          <p:cNvPr id="8" name="Slide Number Placeholder 7"/>
          <p:cNvSpPr>
            <a:spLocks noGrp="1"/>
          </p:cNvSpPr>
          <p:nvPr>
            <p:ph type="sldNum" sz="quarter" idx="12"/>
          </p:nvPr>
        </p:nvSpPr>
        <p:spPr/>
        <p:txBody>
          <a:bodyPr/>
          <a:lstStyle/>
          <a:p>
            <a:fld id="{5830C959-BEFE-B543-B775-28394981D766}" type="slidenum">
              <a:rPr lang="en-US" smtClean="0"/>
              <a:pPr/>
              <a:t>9</a:t>
            </a:fld>
            <a:endParaRPr lang="en-US"/>
          </a:p>
        </p:txBody>
      </p:sp>
      <p:sp>
        <p:nvSpPr>
          <p:cNvPr id="7" name="Text Box 5"/>
          <p:cNvSpPr txBox="1">
            <a:spLocks noChangeArrowheads="1"/>
          </p:cNvSpPr>
          <p:nvPr/>
        </p:nvSpPr>
        <p:spPr bwMode="auto">
          <a:xfrm>
            <a:off x="533400" y="1600200"/>
            <a:ext cx="8229600" cy="830997"/>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spAutoFit/>
          </a:bodyPr>
          <a:lstStyle/>
          <a:p>
            <a:pPr algn="ctr"/>
            <a:r>
              <a:rPr lang="en-US" sz="2400" dirty="0" smtClean="0"/>
              <a:t>All adolescents have unique psychosocial needs, which are different from those of children and adults.</a:t>
            </a:r>
            <a:endParaRPr lang="en-US" sz="2400" dirty="0"/>
          </a:p>
        </p:txBody>
      </p:sp>
    </p:spTree>
    <p:extLst>
      <p:ext uri="{BB962C8B-B14F-4D97-AF65-F5344CB8AC3E}">
        <p14:creationId xmlns:p14="http://schemas.microsoft.com/office/powerpoint/2010/main" val="38011877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eme3">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2_Advantage 1">
        <a:dk1>
          <a:srgbClr val="000000"/>
        </a:dk1>
        <a:lt1>
          <a:srgbClr val="FFFFFF"/>
        </a:lt1>
        <a:dk2>
          <a:srgbClr val="59564B"/>
        </a:dk2>
        <a:lt2>
          <a:srgbClr val="DFDAC7"/>
        </a:lt2>
        <a:accent1>
          <a:srgbClr val="990000"/>
        </a:accent1>
        <a:accent2>
          <a:srgbClr val="EFAB16"/>
        </a:accent2>
        <a:accent3>
          <a:srgbClr val="FFFFFF"/>
        </a:accent3>
        <a:accent4>
          <a:srgbClr val="000000"/>
        </a:accent4>
        <a:accent5>
          <a:srgbClr val="CAAAAA"/>
        </a:accent5>
        <a:accent6>
          <a:srgbClr val="D99B13"/>
        </a:accent6>
        <a:hlink>
          <a:srgbClr val="EF8E1C"/>
        </a:hlink>
        <a:folHlink>
          <a:srgbClr val="FEC60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6317</TotalTime>
  <Words>4259</Words>
  <Application>Microsoft Macintosh PowerPoint</Application>
  <PresentationFormat>On-screen Show (4:3)</PresentationFormat>
  <Paragraphs>490</Paragraphs>
  <Slides>65</Slides>
  <Notes>5</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Theme3</vt:lpstr>
      <vt:lpstr>Adolescent HIV Care and Treatment</vt:lpstr>
      <vt:lpstr>Module 5 Learning Objectives</vt:lpstr>
      <vt:lpstr>Module 5 Learning Objectives (Continued)</vt:lpstr>
      <vt:lpstr>PowerPoint Presentation</vt:lpstr>
      <vt:lpstr>PowerPoint Presentation</vt:lpstr>
      <vt:lpstr>Brainstorming</vt:lpstr>
      <vt:lpstr>Overview of Psychosocial Support</vt:lpstr>
      <vt:lpstr>Complete the Statements Below</vt:lpstr>
      <vt:lpstr>Psychosocial Support Needs of ALHIV</vt:lpstr>
      <vt:lpstr>Brainstorming</vt:lpstr>
      <vt:lpstr>ALHIV May Require Extra Support in  These Areas:</vt:lpstr>
      <vt:lpstr>Support Needs of ALHIV</vt:lpstr>
      <vt:lpstr>Providing Psychosocial Support to ALHIV and Their Caregivers is Important Because:</vt:lpstr>
      <vt:lpstr>Brainstorming</vt:lpstr>
      <vt:lpstr>PowerPoint Presentation</vt:lpstr>
      <vt:lpstr>PowerPoint Presentation</vt:lpstr>
      <vt:lpstr>PowerPoint Presentation</vt:lpstr>
      <vt:lpstr>Remember:</vt:lpstr>
      <vt:lpstr>Brainstorming and Discussion</vt:lpstr>
      <vt:lpstr>Stigma and Discrimination Can:</vt:lpstr>
      <vt:lpstr>Individual Strategies for Dealing with Stigma:</vt:lpstr>
      <vt:lpstr>Strategies for Dealing with Stigma within Health Care Settings:</vt:lpstr>
      <vt:lpstr>Remember:</vt:lpstr>
      <vt:lpstr>Discussion Questions</vt:lpstr>
      <vt:lpstr>All Adolescents Are Vulnerable and            At-Risk Because:</vt:lpstr>
      <vt:lpstr>Most-at-Risk ALHIV: </vt:lpstr>
      <vt:lpstr>Most-at-Risk ALHIV: (Continued) </vt:lpstr>
      <vt:lpstr>Most-at-Risk ALHIV May Require More Psychosocial Support Due to Extreme Challenges, Such As:</vt:lpstr>
      <vt:lpstr>Non-violence: A Human Right </vt:lpstr>
      <vt:lpstr>Remember:</vt:lpstr>
      <vt:lpstr>PowerPoint Presentation</vt:lpstr>
      <vt:lpstr>Session 5.2</vt:lpstr>
      <vt:lpstr>Session 5.2 Objective</vt:lpstr>
      <vt:lpstr>Remember:</vt:lpstr>
      <vt:lpstr>Conducting a Psychosocial Assessment</vt:lpstr>
      <vt:lpstr>Conducting a Psychosocial Assessment (Continued)</vt:lpstr>
      <vt:lpstr>Pair Work </vt:lpstr>
      <vt:lpstr>Discussion Questions</vt:lpstr>
      <vt:lpstr>The 5 “A’s”</vt:lpstr>
      <vt:lpstr>Remember:</vt:lpstr>
      <vt:lpstr>Overview of Coping Strategies</vt:lpstr>
      <vt:lpstr>Overview of Coping Strategies (Continued)</vt:lpstr>
      <vt:lpstr>Overview of Coping Strategies (Continued)</vt:lpstr>
      <vt:lpstr>Exercise 1</vt:lpstr>
      <vt:lpstr>Exercise 1: Case Study 1</vt:lpstr>
      <vt:lpstr>Exercise 1: Case Study 2</vt:lpstr>
      <vt:lpstr>Exercise 1: Case Study 3</vt:lpstr>
      <vt:lpstr>Exercise 1: Debriefing </vt:lpstr>
      <vt:lpstr>PowerPoint Presentation</vt:lpstr>
      <vt:lpstr>Session 5.3</vt:lpstr>
      <vt:lpstr>Session 5.3 Objective</vt:lpstr>
      <vt:lpstr>Discussion Questions</vt:lpstr>
      <vt:lpstr>Importance of Peer Support for ALHIV</vt:lpstr>
      <vt:lpstr>Adolescent Peer Educators Can Help Improve Services for ALHIV</vt:lpstr>
      <vt:lpstr>Adolescent Peer Educators Can Play Important Roles in HIV Service Delivery</vt:lpstr>
      <vt:lpstr>Peer Support Can Help Address ALHIV’s Psychosocial Support Needs By:</vt:lpstr>
      <vt:lpstr>Discussion Questions</vt:lpstr>
      <vt:lpstr>Peer Support Groups</vt:lpstr>
      <vt:lpstr>There Are Many Types of Support Groups</vt:lpstr>
      <vt:lpstr>Health Education and Related Topics That Can Be Incorporated into Support Group Meetings:</vt:lpstr>
      <vt:lpstr>Further Information on Support Groups</vt:lpstr>
      <vt:lpstr>Remember:</vt:lpstr>
      <vt:lpstr>PowerPoint Presentation</vt:lpstr>
      <vt:lpstr>Module 5: Key Points</vt:lpstr>
      <vt:lpstr>Module 5: Key Points (Continued)</vt:lpstr>
    </vt:vector>
  </TitlesOfParts>
  <Company>UMDNJ François Xavier Bagnoud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HIV Care and Treatment</dc:title>
  <dc:creator>Karen Forgash</dc:creator>
  <cp:lastModifiedBy>Guest ICAP</cp:lastModifiedBy>
  <cp:revision>196</cp:revision>
  <cp:lastPrinted>2012-05-29T15:13:41Z</cp:lastPrinted>
  <dcterms:created xsi:type="dcterms:W3CDTF">2012-04-06T14:15:54Z</dcterms:created>
  <dcterms:modified xsi:type="dcterms:W3CDTF">2013-04-11T16:59:17Z</dcterms:modified>
</cp:coreProperties>
</file>