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41"/>
  </p:notesMasterIdLst>
  <p:handoutMasterIdLst>
    <p:handoutMasterId r:id="rId42"/>
  </p:handoutMasterIdLst>
  <p:sldIdLst>
    <p:sldId id="261" r:id="rId3"/>
    <p:sldId id="262" r:id="rId4"/>
    <p:sldId id="265" r:id="rId5"/>
    <p:sldId id="263" r:id="rId6"/>
    <p:sldId id="264" r:id="rId7"/>
    <p:sldId id="266" r:id="rId8"/>
    <p:sldId id="267" r:id="rId9"/>
    <p:sldId id="268" r:id="rId10"/>
    <p:sldId id="269" r:id="rId11"/>
    <p:sldId id="270" r:id="rId12"/>
    <p:sldId id="271" r:id="rId13"/>
    <p:sldId id="272" r:id="rId14"/>
    <p:sldId id="273" r:id="rId15"/>
    <p:sldId id="287" r:id="rId16"/>
    <p:sldId id="274" r:id="rId17"/>
    <p:sldId id="275" r:id="rId18"/>
    <p:sldId id="276" r:id="rId19"/>
    <p:sldId id="277" r:id="rId20"/>
    <p:sldId id="278" r:id="rId21"/>
    <p:sldId id="279" r:id="rId22"/>
    <p:sldId id="288" r:id="rId23"/>
    <p:sldId id="280" r:id="rId24"/>
    <p:sldId id="289" r:id="rId25"/>
    <p:sldId id="295" r:id="rId26"/>
    <p:sldId id="296" r:id="rId27"/>
    <p:sldId id="290" r:id="rId28"/>
    <p:sldId id="291" r:id="rId29"/>
    <p:sldId id="297" r:id="rId30"/>
    <p:sldId id="292" r:id="rId31"/>
    <p:sldId id="298" r:id="rId32"/>
    <p:sldId id="293" r:id="rId33"/>
    <p:sldId id="299" r:id="rId34"/>
    <p:sldId id="294" r:id="rId35"/>
    <p:sldId id="300" r:id="rId36"/>
    <p:sldId id="281" r:id="rId37"/>
    <p:sldId id="282" r:id="rId38"/>
    <p:sldId id="283" r:id="rId39"/>
    <p:sldId id="28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st, Rebecca L." initials="RLW" lastIdx="22" clrIdx="0"/>
  <p:cmAuthor id="1" name="Alemayehu, Bereket H." initials="BA"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67140" autoAdjust="0"/>
  </p:normalViewPr>
  <p:slideViewPr>
    <p:cSldViewPr>
      <p:cViewPr varScale="1">
        <p:scale>
          <a:sx n="77" d="100"/>
          <a:sy n="77" d="100"/>
        </p:scale>
        <p:origin x="260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0" d="100"/>
          <a:sy n="80" d="100"/>
        </p:scale>
        <p:origin x="-160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860AF6-B861-483A-B669-F3257C70A7D9}" type="doc">
      <dgm:prSet loTypeId="urn:microsoft.com/office/officeart/2008/layout/PictureGrid" loCatId="picture" qsTypeId="urn:microsoft.com/office/officeart/2005/8/quickstyle/simple1" qsCatId="simple" csTypeId="urn:microsoft.com/office/officeart/2005/8/colors/accent1_2" csCatId="accent1" phldr="1"/>
      <dgm:spPr/>
      <dgm:t>
        <a:bodyPr/>
        <a:lstStyle/>
        <a:p>
          <a:endParaRPr lang="en-US"/>
        </a:p>
      </dgm:t>
    </dgm:pt>
    <dgm:pt modelId="{6DEA34D8-025F-4834-B8E1-A9619D8E02F7}">
      <dgm:prSet phldrT="[Text]"/>
      <dgm:spPr/>
      <dgm:t>
        <a:bodyPr/>
        <a:lstStyle/>
        <a:p>
          <a:pPr algn="ctr"/>
          <a:r>
            <a:rPr lang="en-US" b="1" dirty="0" smtClean="0">
              <a:solidFill>
                <a:schemeClr val="tx2"/>
              </a:solidFill>
              <a:latin typeface="Garamond" panose="02020404030301010803" pitchFamily="18" charset="0"/>
            </a:rPr>
            <a:t>Plasma</a:t>
          </a:r>
          <a:endParaRPr lang="en-US" b="1" dirty="0">
            <a:solidFill>
              <a:schemeClr val="tx2"/>
            </a:solidFill>
            <a:latin typeface="Garamond" panose="02020404030301010803" pitchFamily="18" charset="0"/>
          </a:endParaRPr>
        </a:p>
      </dgm:t>
    </dgm:pt>
    <dgm:pt modelId="{67D499D7-3A8F-4822-AC7D-30976378024C}" type="parTrans" cxnId="{352EFA72-5921-4AF5-A6C5-6B195D6735D4}">
      <dgm:prSet/>
      <dgm:spPr/>
      <dgm:t>
        <a:bodyPr/>
        <a:lstStyle/>
        <a:p>
          <a:endParaRPr lang="en-US"/>
        </a:p>
      </dgm:t>
    </dgm:pt>
    <dgm:pt modelId="{3F3395B7-EB91-4EC2-AA46-2C1501A45F86}" type="sibTrans" cxnId="{352EFA72-5921-4AF5-A6C5-6B195D6735D4}">
      <dgm:prSet/>
      <dgm:spPr/>
      <dgm:t>
        <a:bodyPr/>
        <a:lstStyle/>
        <a:p>
          <a:endParaRPr lang="en-US"/>
        </a:p>
      </dgm:t>
    </dgm:pt>
    <dgm:pt modelId="{0B221BD4-3E58-4B34-A0CC-751545B37A5F}">
      <dgm:prSet phldrT="[Text]"/>
      <dgm:spPr/>
      <dgm:t>
        <a:bodyPr/>
        <a:lstStyle/>
        <a:p>
          <a:pPr algn="ctr"/>
          <a:r>
            <a:rPr lang="en-US" b="1" dirty="0" smtClean="0">
              <a:solidFill>
                <a:schemeClr val="tx2"/>
              </a:solidFill>
              <a:latin typeface="Garamond" panose="02020404030301010803" pitchFamily="18" charset="0"/>
            </a:rPr>
            <a:t>Dried Blood Spot (DBS) </a:t>
          </a:r>
          <a:endParaRPr lang="en-US" b="1" dirty="0">
            <a:solidFill>
              <a:schemeClr val="tx2"/>
            </a:solidFill>
            <a:latin typeface="Garamond" panose="02020404030301010803" pitchFamily="18" charset="0"/>
          </a:endParaRPr>
        </a:p>
      </dgm:t>
    </dgm:pt>
    <dgm:pt modelId="{CBF77F72-C793-4B21-BEA6-7B89288F3919}" type="parTrans" cxnId="{AC1354C6-DEBB-4203-A90A-5BDD6219FC17}">
      <dgm:prSet/>
      <dgm:spPr/>
      <dgm:t>
        <a:bodyPr/>
        <a:lstStyle/>
        <a:p>
          <a:endParaRPr lang="en-US"/>
        </a:p>
      </dgm:t>
    </dgm:pt>
    <dgm:pt modelId="{16B51D9C-F67E-4CC0-A3D4-CC1013203F02}" type="sibTrans" cxnId="{AC1354C6-DEBB-4203-A90A-5BDD6219FC17}">
      <dgm:prSet/>
      <dgm:spPr/>
      <dgm:t>
        <a:bodyPr/>
        <a:lstStyle/>
        <a:p>
          <a:endParaRPr lang="en-US"/>
        </a:p>
      </dgm:t>
    </dgm:pt>
    <dgm:pt modelId="{8F7774D2-296F-40D5-9C1E-64FCBFEF146F}" type="pres">
      <dgm:prSet presAssocID="{C5860AF6-B861-483A-B669-F3257C70A7D9}" presName="Name0" presStyleCnt="0">
        <dgm:presLayoutVars>
          <dgm:dir/>
        </dgm:presLayoutVars>
      </dgm:prSet>
      <dgm:spPr/>
      <dgm:t>
        <a:bodyPr/>
        <a:lstStyle/>
        <a:p>
          <a:endParaRPr lang="en-US"/>
        </a:p>
      </dgm:t>
    </dgm:pt>
    <dgm:pt modelId="{07C5E958-1C25-4D65-AF0C-4AAC2B5E7710}" type="pres">
      <dgm:prSet presAssocID="{6DEA34D8-025F-4834-B8E1-A9619D8E02F7}" presName="composite" presStyleCnt="0"/>
      <dgm:spPr/>
    </dgm:pt>
    <dgm:pt modelId="{70E4AE9A-E594-46C4-87EC-5B6992FED28E}" type="pres">
      <dgm:prSet presAssocID="{6DEA34D8-025F-4834-B8E1-A9619D8E02F7}" presName="rect2" presStyleLbl="revTx" presStyleIdx="0" presStyleCnt="2">
        <dgm:presLayoutVars>
          <dgm:bulletEnabled val="1"/>
        </dgm:presLayoutVars>
      </dgm:prSet>
      <dgm:spPr/>
      <dgm:t>
        <a:bodyPr/>
        <a:lstStyle/>
        <a:p>
          <a:endParaRPr lang="en-US"/>
        </a:p>
      </dgm:t>
    </dgm:pt>
    <dgm:pt modelId="{45A0B7C7-4D18-43BB-BAEA-E82A353DF119}" type="pres">
      <dgm:prSet presAssocID="{6DEA34D8-025F-4834-B8E1-A9619D8E02F7}" presName="rect1" presStyleLbl="alignImgPlace1" presStyleIdx="0" presStyleCnt="2" custLinFactNeighborX="-7887" custLinFactNeighborY="-260"/>
      <dgm:spPr>
        <a:blipFill rotWithShape="1">
          <a:blip xmlns:r="http://schemas.openxmlformats.org/officeDocument/2006/relationships" r:embed="rId1"/>
          <a:stretch>
            <a:fillRect/>
          </a:stretch>
        </a:blipFill>
      </dgm:spPr>
      <dgm:t>
        <a:bodyPr/>
        <a:lstStyle/>
        <a:p>
          <a:endParaRPr lang="en-US"/>
        </a:p>
      </dgm:t>
    </dgm:pt>
    <dgm:pt modelId="{07911535-0C7C-42E6-A9A2-C6BB63FC60AF}" type="pres">
      <dgm:prSet presAssocID="{3F3395B7-EB91-4EC2-AA46-2C1501A45F86}" presName="sibTrans" presStyleCnt="0"/>
      <dgm:spPr/>
    </dgm:pt>
    <dgm:pt modelId="{04DED750-048C-4869-B2A4-18CDD862A027}" type="pres">
      <dgm:prSet presAssocID="{0B221BD4-3E58-4B34-A0CC-751545B37A5F}" presName="composite" presStyleCnt="0"/>
      <dgm:spPr/>
    </dgm:pt>
    <dgm:pt modelId="{C48FD065-F93F-48D9-9E54-0DCA68D74705}" type="pres">
      <dgm:prSet presAssocID="{0B221BD4-3E58-4B34-A0CC-751545B37A5F}" presName="rect2" presStyleLbl="revTx" presStyleIdx="1" presStyleCnt="2">
        <dgm:presLayoutVars>
          <dgm:bulletEnabled val="1"/>
        </dgm:presLayoutVars>
      </dgm:prSet>
      <dgm:spPr/>
      <dgm:t>
        <a:bodyPr/>
        <a:lstStyle/>
        <a:p>
          <a:endParaRPr lang="en-US"/>
        </a:p>
      </dgm:t>
    </dgm:pt>
    <dgm:pt modelId="{56965ED1-AFE2-488D-BE43-E489888E0201}" type="pres">
      <dgm:prSet presAssocID="{0B221BD4-3E58-4B34-A0CC-751545B37A5F}" presName="rect1" presStyleLbl="alignImgPlace1" presStyleIdx="1" presStyleCnt="2" custScaleX="107452"/>
      <dgm:spPr>
        <a:blipFill rotWithShape="1">
          <a:blip xmlns:r="http://schemas.openxmlformats.org/officeDocument/2006/relationships" r:embed="rId2"/>
          <a:stretch>
            <a:fillRect/>
          </a:stretch>
        </a:blipFill>
      </dgm:spPr>
    </dgm:pt>
  </dgm:ptLst>
  <dgm:cxnLst>
    <dgm:cxn modelId="{352EFA72-5921-4AF5-A6C5-6B195D6735D4}" srcId="{C5860AF6-B861-483A-B669-F3257C70A7D9}" destId="{6DEA34D8-025F-4834-B8E1-A9619D8E02F7}" srcOrd="0" destOrd="0" parTransId="{67D499D7-3A8F-4822-AC7D-30976378024C}" sibTransId="{3F3395B7-EB91-4EC2-AA46-2C1501A45F86}"/>
    <dgm:cxn modelId="{AC1354C6-DEBB-4203-A90A-5BDD6219FC17}" srcId="{C5860AF6-B861-483A-B669-F3257C70A7D9}" destId="{0B221BD4-3E58-4B34-A0CC-751545B37A5F}" srcOrd="1" destOrd="0" parTransId="{CBF77F72-C793-4B21-BEA6-7B89288F3919}" sibTransId="{16B51D9C-F67E-4CC0-A3D4-CC1013203F02}"/>
    <dgm:cxn modelId="{B2FA432F-EF3F-456E-991A-6F5D5F9D3166}" type="presOf" srcId="{6DEA34D8-025F-4834-B8E1-A9619D8E02F7}" destId="{70E4AE9A-E594-46C4-87EC-5B6992FED28E}" srcOrd="0" destOrd="0" presId="urn:microsoft.com/office/officeart/2008/layout/PictureGrid"/>
    <dgm:cxn modelId="{4A9CA1DD-D557-4090-A926-031BC698A46E}" type="presOf" srcId="{C5860AF6-B861-483A-B669-F3257C70A7D9}" destId="{8F7774D2-296F-40D5-9C1E-64FCBFEF146F}" srcOrd="0" destOrd="0" presId="urn:microsoft.com/office/officeart/2008/layout/PictureGrid"/>
    <dgm:cxn modelId="{0C06EFB3-233B-4C99-987F-0362F1FDDCF7}" type="presOf" srcId="{0B221BD4-3E58-4B34-A0CC-751545B37A5F}" destId="{C48FD065-F93F-48D9-9E54-0DCA68D74705}" srcOrd="0" destOrd="0" presId="urn:microsoft.com/office/officeart/2008/layout/PictureGrid"/>
    <dgm:cxn modelId="{731C577B-3B95-4E0A-95C0-10C4D6F73752}" type="presParOf" srcId="{8F7774D2-296F-40D5-9C1E-64FCBFEF146F}" destId="{07C5E958-1C25-4D65-AF0C-4AAC2B5E7710}" srcOrd="0" destOrd="0" presId="urn:microsoft.com/office/officeart/2008/layout/PictureGrid"/>
    <dgm:cxn modelId="{F5F99FD7-0736-40F2-A9EC-BE09F7EF0B85}" type="presParOf" srcId="{07C5E958-1C25-4D65-AF0C-4AAC2B5E7710}" destId="{70E4AE9A-E594-46C4-87EC-5B6992FED28E}" srcOrd="0" destOrd="0" presId="urn:microsoft.com/office/officeart/2008/layout/PictureGrid"/>
    <dgm:cxn modelId="{7D8B239E-05D6-40FF-BA56-F159A333152E}" type="presParOf" srcId="{07C5E958-1C25-4D65-AF0C-4AAC2B5E7710}" destId="{45A0B7C7-4D18-43BB-BAEA-E82A353DF119}" srcOrd="1" destOrd="0" presId="urn:microsoft.com/office/officeart/2008/layout/PictureGrid"/>
    <dgm:cxn modelId="{97A591D0-8CA8-4654-B87E-831D89BEA934}" type="presParOf" srcId="{8F7774D2-296F-40D5-9C1E-64FCBFEF146F}" destId="{07911535-0C7C-42E6-A9A2-C6BB63FC60AF}" srcOrd="1" destOrd="0" presId="urn:microsoft.com/office/officeart/2008/layout/PictureGrid"/>
    <dgm:cxn modelId="{6537DE28-1853-4B7E-BC7F-E7FC49F1EB1D}" type="presParOf" srcId="{8F7774D2-296F-40D5-9C1E-64FCBFEF146F}" destId="{04DED750-048C-4869-B2A4-18CDD862A027}" srcOrd="2" destOrd="0" presId="urn:microsoft.com/office/officeart/2008/layout/PictureGrid"/>
    <dgm:cxn modelId="{9060AB08-32B7-4B71-9E7D-1822824E75A7}" type="presParOf" srcId="{04DED750-048C-4869-B2A4-18CDD862A027}" destId="{C48FD065-F93F-48D9-9E54-0DCA68D74705}" srcOrd="0" destOrd="0" presId="urn:microsoft.com/office/officeart/2008/layout/PictureGrid"/>
    <dgm:cxn modelId="{1DDF8BA7-5114-44AB-AA75-E664DE9E4CA4}" type="presParOf" srcId="{04DED750-048C-4869-B2A4-18CDD862A027}" destId="{56965ED1-AFE2-488D-BE43-E489888E0201}" srcOrd="1" destOrd="0" presId="urn:microsoft.com/office/officeart/2008/layout/PictureGri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4AE9A-E594-46C4-87EC-5B6992FED28E}">
      <dsp:nvSpPr>
        <dsp:cNvPr id="0" name=""/>
        <dsp:cNvSpPr/>
      </dsp:nvSpPr>
      <dsp:spPr>
        <a:xfrm>
          <a:off x="76206" y="189382"/>
          <a:ext cx="3075635" cy="461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3820" rIns="83820" bIns="0" numCol="1" spcCol="1270" anchor="b" anchorCtr="0">
          <a:noAutofit/>
        </a:bodyPr>
        <a:lstStyle/>
        <a:p>
          <a:pPr lvl="0" algn="ctr" defTabSz="977900">
            <a:lnSpc>
              <a:spcPct val="90000"/>
            </a:lnSpc>
            <a:spcBef>
              <a:spcPct val="0"/>
            </a:spcBef>
            <a:spcAft>
              <a:spcPct val="35000"/>
            </a:spcAft>
          </a:pPr>
          <a:r>
            <a:rPr lang="en-US" sz="2200" b="1" kern="1200" dirty="0" smtClean="0">
              <a:solidFill>
                <a:schemeClr val="tx2"/>
              </a:solidFill>
              <a:latin typeface="Garamond" panose="02020404030301010803" pitchFamily="18" charset="0"/>
            </a:rPr>
            <a:t>Plasma</a:t>
          </a:r>
          <a:endParaRPr lang="en-US" sz="2200" b="1" kern="1200" dirty="0">
            <a:solidFill>
              <a:schemeClr val="tx2"/>
            </a:solidFill>
            <a:latin typeface="Garamond" panose="02020404030301010803" pitchFamily="18" charset="0"/>
          </a:endParaRPr>
        </a:p>
      </dsp:txBody>
      <dsp:txXfrm>
        <a:off x="76206" y="189382"/>
        <a:ext cx="3075635" cy="461345"/>
      </dsp:txXfrm>
    </dsp:sp>
    <dsp:sp modelId="{45A0B7C7-4D18-43BB-BAEA-E82A353DF119}">
      <dsp:nvSpPr>
        <dsp:cNvPr id="0" name=""/>
        <dsp:cNvSpPr/>
      </dsp:nvSpPr>
      <dsp:spPr>
        <a:xfrm>
          <a:off x="0" y="790985"/>
          <a:ext cx="3075635" cy="3075635"/>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8FD065-F93F-48D9-9E54-0DCA68D74705}">
      <dsp:nvSpPr>
        <dsp:cNvPr id="0" name=""/>
        <dsp:cNvSpPr/>
      </dsp:nvSpPr>
      <dsp:spPr>
        <a:xfrm>
          <a:off x="3591560" y="189382"/>
          <a:ext cx="3075635" cy="461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3820" rIns="83820" bIns="0" numCol="1" spcCol="1270" anchor="b" anchorCtr="0">
          <a:noAutofit/>
        </a:bodyPr>
        <a:lstStyle/>
        <a:p>
          <a:pPr lvl="0" algn="ctr" defTabSz="977900">
            <a:lnSpc>
              <a:spcPct val="90000"/>
            </a:lnSpc>
            <a:spcBef>
              <a:spcPct val="0"/>
            </a:spcBef>
            <a:spcAft>
              <a:spcPct val="35000"/>
            </a:spcAft>
          </a:pPr>
          <a:r>
            <a:rPr lang="en-US" sz="2200" b="1" kern="1200" dirty="0" smtClean="0">
              <a:solidFill>
                <a:schemeClr val="tx2"/>
              </a:solidFill>
              <a:latin typeface="Garamond" panose="02020404030301010803" pitchFamily="18" charset="0"/>
            </a:rPr>
            <a:t>Dried Blood Spot (DBS) </a:t>
          </a:r>
          <a:endParaRPr lang="en-US" sz="2200" b="1" kern="1200" dirty="0">
            <a:solidFill>
              <a:schemeClr val="tx2"/>
            </a:solidFill>
            <a:latin typeface="Garamond" panose="02020404030301010803" pitchFamily="18" charset="0"/>
          </a:endParaRPr>
        </a:p>
      </dsp:txBody>
      <dsp:txXfrm>
        <a:off x="3591560" y="189382"/>
        <a:ext cx="3075635" cy="461345"/>
      </dsp:txXfrm>
    </dsp:sp>
    <dsp:sp modelId="{56965ED1-AFE2-488D-BE43-E489888E0201}">
      <dsp:nvSpPr>
        <dsp:cNvPr id="0" name=""/>
        <dsp:cNvSpPr/>
      </dsp:nvSpPr>
      <dsp:spPr>
        <a:xfrm>
          <a:off x="3476961" y="798982"/>
          <a:ext cx="3304831" cy="3075635"/>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666287-9743-487F-A942-CA29AE371D64}" type="datetimeFigureOut">
              <a:rPr lang="en-US" smtClean="0"/>
              <a:t>7/19/2017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DE7BB7-08AD-4A77-918A-BE6DDA6ECAAD}" type="slidenum">
              <a:rPr lang="en-US" smtClean="0"/>
              <a:t>‹#›</a:t>
            </a:fld>
            <a:endParaRPr lang="en-US"/>
          </a:p>
        </p:txBody>
      </p:sp>
    </p:spTree>
    <p:extLst>
      <p:ext uri="{BB962C8B-B14F-4D97-AF65-F5344CB8AC3E}">
        <p14:creationId xmlns:p14="http://schemas.microsoft.com/office/powerpoint/2010/main" val="37413643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09124B-CC95-491E-A6BB-A52DDC86A2B1}" type="datetimeFigureOut">
              <a:rPr lang="en-US" smtClean="0"/>
              <a:t>7/19/2017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720500-23BE-4D73-A547-AA878E16F64F}" type="slidenum">
              <a:rPr lang="en-US" smtClean="0"/>
              <a:t>‹#›</a:t>
            </a:fld>
            <a:endParaRPr lang="en-US"/>
          </a:p>
        </p:txBody>
      </p:sp>
    </p:spTree>
    <p:extLst>
      <p:ext uri="{BB962C8B-B14F-4D97-AF65-F5344CB8AC3E}">
        <p14:creationId xmlns:p14="http://schemas.microsoft.com/office/powerpoint/2010/main" val="3011408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TARGET AUDIENCE: Anyone involved in specimen collection, processing, storage and </a:t>
            </a:r>
            <a:r>
              <a:rPr lang="en-US" smtClean="0"/>
              <a:t>transport such as </a:t>
            </a:r>
            <a:r>
              <a:rPr lang="en-US" dirty="0" smtClean="0"/>
              <a:t>clinicians, lab techs, phlebotomists, specimen couriers.</a:t>
            </a:r>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t>1</a:t>
            </a:fld>
            <a:endParaRPr lang="en-US"/>
          </a:p>
        </p:txBody>
      </p:sp>
    </p:spTree>
    <p:extLst>
      <p:ext uri="{BB962C8B-B14F-4D97-AF65-F5344CB8AC3E}">
        <p14:creationId xmlns:p14="http://schemas.microsoft.com/office/powerpoint/2010/main" val="2019544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a:t>
            </a:r>
            <a:r>
              <a:rPr lang="en-US" baseline="0" dirty="0" smtClean="0"/>
              <a:t>solutions</a:t>
            </a:r>
            <a:r>
              <a:rPr lang="en-US" dirty="0" smtClean="0"/>
              <a:t> would you suggest to fix this issue?</a:t>
            </a:r>
          </a:p>
        </p:txBody>
      </p:sp>
      <p:sp>
        <p:nvSpPr>
          <p:cNvPr id="4" name="Slide Number Placeholder 3"/>
          <p:cNvSpPr>
            <a:spLocks noGrp="1"/>
          </p:cNvSpPr>
          <p:nvPr>
            <p:ph type="sldNum" sz="quarter" idx="10"/>
          </p:nvPr>
        </p:nvSpPr>
        <p:spPr/>
        <p:txBody>
          <a:bodyPr/>
          <a:lstStyle/>
          <a:p>
            <a:fld id="{13720500-23BE-4D73-A547-AA878E16F64F}" type="slidenum">
              <a:rPr lang="en-US" smtClean="0"/>
              <a:t>26</a:t>
            </a:fld>
            <a:endParaRPr lang="en-US"/>
          </a:p>
        </p:txBody>
      </p:sp>
    </p:spTree>
    <p:extLst>
      <p:ext uri="{BB962C8B-B14F-4D97-AF65-F5344CB8AC3E}">
        <p14:creationId xmlns:p14="http://schemas.microsoft.com/office/powerpoint/2010/main" val="2224100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solutions</a:t>
            </a:r>
            <a:r>
              <a:rPr lang="en-US" dirty="0" smtClean="0"/>
              <a:t> would you suggest to fix this issue?</a:t>
            </a:r>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t>27</a:t>
            </a:fld>
            <a:endParaRPr lang="en-US"/>
          </a:p>
        </p:txBody>
      </p:sp>
    </p:spTree>
    <p:extLst>
      <p:ext uri="{BB962C8B-B14F-4D97-AF65-F5344CB8AC3E}">
        <p14:creationId xmlns:p14="http://schemas.microsoft.com/office/powerpoint/2010/main" val="2224100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solutions</a:t>
            </a:r>
            <a:r>
              <a:rPr lang="en-US" dirty="0" smtClean="0"/>
              <a:t> would you suggest to fix this issue?</a:t>
            </a:r>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t>28</a:t>
            </a:fld>
            <a:endParaRPr lang="en-US"/>
          </a:p>
        </p:txBody>
      </p:sp>
    </p:spTree>
    <p:extLst>
      <p:ext uri="{BB962C8B-B14F-4D97-AF65-F5344CB8AC3E}">
        <p14:creationId xmlns:p14="http://schemas.microsoft.com/office/powerpoint/2010/main" val="2882052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solutions</a:t>
            </a:r>
            <a:r>
              <a:rPr lang="en-US" dirty="0" smtClean="0"/>
              <a:t> would you suggest to fix this issue?</a:t>
            </a:r>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t>29</a:t>
            </a:fld>
            <a:endParaRPr lang="en-US"/>
          </a:p>
        </p:txBody>
      </p:sp>
    </p:spTree>
    <p:extLst>
      <p:ext uri="{BB962C8B-B14F-4D97-AF65-F5344CB8AC3E}">
        <p14:creationId xmlns:p14="http://schemas.microsoft.com/office/powerpoint/2010/main" val="2224100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solutions</a:t>
            </a:r>
            <a:r>
              <a:rPr lang="en-US" dirty="0" smtClean="0"/>
              <a:t> would you suggest to fix this issue?</a:t>
            </a:r>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t>30</a:t>
            </a:fld>
            <a:endParaRPr lang="en-US"/>
          </a:p>
        </p:txBody>
      </p:sp>
    </p:spTree>
    <p:extLst>
      <p:ext uri="{BB962C8B-B14F-4D97-AF65-F5344CB8AC3E}">
        <p14:creationId xmlns:p14="http://schemas.microsoft.com/office/powerpoint/2010/main" val="3984654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a:t>
            </a:r>
            <a:r>
              <a:rPr lang="en-US" baseline="0" dirty="0" smtClean="0"/>
              <a:t> solutions</a:t>
            </a:r>
            <a:r>
              <a:rPr lang="en-US" dirty="0" smtClean="0"/>
              <a:t> would you suggest to fix this issue?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t>31</a:t>
            </a:fld>
            <a:endParaRPr lang="en-US"/>
          </a:p>
        </p:txBody>
      </p:sp>
    </p:spTree>
    <p:extLst>
      <p:ext uri="{BB962C8B-B14F-4D97-AF65-F5344CB8AC3E}">
        <p14:creationId xmlns:p14="http://schemas.microsoft.com/office/powerpoint/2010/main" val="2224100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a:t>
            </a:r>
            <a:r>
              <a:rPr lang="en-US" baseline="0" dirty="0" smtClean="0"/>
              <a:t> solutions</a:t>
            </a:r>
            <a:r>
              <a:rPr lang="en-US" dirty="0" smtClean="0"/>
              <a:t> would you suggest to fix this issue?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t>32</a:t>
            </a:fld>
            <a:endParaRPr lang="en-US"/>
          </a:p>
        </p:txBody>
      </p:sp>
    </p:spTree>
    <p:extLst>
      <p:ext uri="{BB962C8B-B14F-4D97-AF65-F5344CB8AC3E}">
        <p14:creationId xmlns:p14="http://schemas.microsoft.com/office/powerpoint/2010/main" val="1991119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solutions</a:t>
            </a:r>
            <a:r>
              <a:rPr lang="en-US" dirty="0" smtClean="0"/>
              <a:t> would you suggest to fix this issue?</a:t>
            </a:r>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t>33</a:t>
            </a:fld>
            <a:endParaRPr lang="en-US"/>
          </a:p>
        </p:txBody>
      </p:sp>
    </p:spTree>
    <p:extLst>
      <p:ext uri="{BB962C8B-B14F-4D97-AF65-F5344CB8AC3E}">
        <p14:creationId xmlns:p14="http://schemas.microsoft.com/office/powerpoint/2010/main" val="2224100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solutions</a:t>
            </a:r>
            <a:r>
              <a:rPr lang="en-US" dirty="0" smtClean="0"/>
              <a:t> would you suggest to fix this issue?</a:t>
            </a:r>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t>34</a:t>
            </a:fld>
            <a:endParaRPr lang="en-US"/>
          </a:p>
        </p:txBody>
      </p:sp>
    </p:spTree>
    <p:extLst>
      <p:ext uri="{BB962C8B-B14F-4D97-AF65-F5344CB8AC3E}">
        <p14:creationId xmlns:p14="http://schemas.microsoft.com/office/powerpoint/2010/main" val="50211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Specimen collection, processing and shipment to the testing laboratory must be performed in a manner which ensures sample integrity, accuracy in documentation and biosafety.</a:t>
            </a:r>
          </a:p>
          <a:p>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t>4</a:t>
            </a:fld>
            <a:endParaRPr lang="en-US"/>
          </a:p>
        </p:txBody>
      </p:sp>
    </p:spTree>
    <p:extLst>
      <p:ext uri="{BB962C8B-B14F-4D97-AF65-F5344CB8AC3E}">
        <p14:creationId xmlns:p14="http://schemas.microsoft.com/office/powerpoint/2010/main" val="3666234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Explain </a:t>
            </a:r>
            <a:r>
              <a:rPr lang="en-US" dirty="0" smtClean="0"/>
              <a:t>why DBS samples are useful:</a:t>
            </a:r>
          </a:p>
          <a:p>
            <a:pPr>
              <a:defRPr/>
            </a:pPr>
            <a:endParaRPr lang="en-US" dirty="0" smtClean="0"/>
          </a:p>
          <a:p>
            <a:pPr marL="227441" indent="-227441">
              <a:buFont typeface="Arial" pitchFamily="34" charset="0"/>
              <a:buChar char="•"/>
              <a:defRPr/>
            </a:pPr>
            <a:r>
              <a:rPr lang="en-US" dirty="0" smtClean="0"/>
              <a:t>Easy to collect</a:t>
            </a:r>
          </a:p>
          <a:p>
            <a:pPr marL="227441" indent="-227441">
              <a:buFont typeface="Arial" pitchFamily="34" charset="0"/>
              <a:buChar char="•"/>
              <a:defRPr/>
            </a:pPr>
            <a:r>
              <a:rPr lang="en-US" dirty="0" smtClean="0"/>
              <a:t>Easy to store</a:t>
            </a:r>
          </a:p>
          <a:p>
            <a:pPr marL="227441" indent="-227441">
              <a:buFont typeface="Arial" pitchFamily="34" charset="0"/>
              <a:buChar char="•"/>
              <a:defRPr/>
            </a:pPr>
            <a:r>
              <a:rPr lang="en-US" dirty="0" smtClean="0"/>
              <a:t>Easy to transport</a:t>
            </a:r>
          </a:p>
          <a:p>
            <a:pPr marL="227441" indent="-227441">
              <a:buFont typeface="Arial" pitchFamily="34" charset="0"/>
              <a:buChar char="•"/>
              <a:defRPr/>
            </a:pPr>
            <a:endParaRPr lang="en-US" dirty="0" smtClean="0"/>
          </a:p>
          <a:p>
            <a:pPr marL="227441" indent="-227441">
              <a:defRPr/>
            </a:pPr>
            <a:r>
              <a:rPr lang="en-US" b="1" dirty="0" smtClean="0"/>
              <a:t>Facilitate </a:t>
            </a:r>
            <a:r>
              <a:rPr lang="en-US" dirty="0" smtClean="0"/>
              <a:t>a discussion about the relative merits of plasma and DBS in participants’ own settings.</a:t>
            </a:r>
            <a:endParaRPr lang="en-US" b="1" dirty="0" smtClean="0"/>
          </a:p>
          <a:p>
            <a:pP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t>5</a:t>
            </a:fld>
            <a:endParaRPr lang="en-US"/>
          </a:p>
        </p:txBody>
      </p:sp>
    </p:spTree>
    <p:extLst>
      <p:ext uri="{BB962C8B-B14F-4D97-AF65-F5344CB8AC3E}">
        <p14:creationId xmlns:p14="http://schemas.microsoft.com/office/powerpoint/2010/main" val="1998216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Primary Receptacles</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Contains the specimen.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Must be watertight and leak proof.</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Must be appropriately labeled as to content.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Wrapped in enough absorbent</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material to absorb all fluid in case of</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breakage or leakage.</a:t>
            </a:r>
          </a:p>
          <a:p>
            <a:r>
              <a:rPr lang="en-US" sz="1200" b="1" kern="1200" dirty="0" smtClean="0">
                <a:solidFill>
                  <a:schemeClr val="tx1"/>
                </a:solidFill>
                <a:effectLst/>
                <a:latin typeface="+mn-lt"/>
                <a:ea typeface="+mn-ea"/>
                <a:cs typeface="+mn-cs"/>
              </a:rPr>
              <a:t>Secondary Packaging</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Encloses and protects the primary receptacle.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Must be watertight and leak proof.</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Several wrapped primary receptacles may be placed in a single secondary packaging. </a:t>
            </a:r>
          </a:p>
          <a:p>
            <a:r>
              <a:rPr lang="en-US" sz="1200" b="1" kern="1200" dirty="0" smtClean="0">
                <a:solidFill>
                  <a:schemeClr val="tx1"/>
                </a:solidFill>
                <a:effectLst/>
                <a:latin typeface="+mn-lt"/>
                <a:ea typeface="+mn-ea"/>
                <a:cs typeface="+mn-cs"/>
              </a:rPr>
              <a:t>Outer Packaging </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Protects secondary packaging from physical damage while in transit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Contains specimen data forms, letters, and other types of information that identify or describe the specimen and identify the shipper and receiver, and any other documentation required.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Must be a sturdy container with a latch or able to be taped shut</a:t>
            </a:r>
          </a:p>
          <a:p>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t>12</a:t>
            </a:fld>
            <a:endParaRPr lang="en-US"/>
          </a:p>
        </p:txBody>
      </p:sp>
    </p:spTree>
    <p:extLst>
      <p:ext uri="{BB962C8B-B14F-4D97-AF65-F5344CB8AC3E}">
        <p14:creationId xmlns:p14="http://schemas.microsoft.com/office/powerpoint/2010/main" val="200907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4325" indent="-224325"/>
            <a:r>
              <a:rPr lang="en-US" altLang="en-US" b="1" dirty="0" smtClean="0"/>
              <a:t>Present </a:t>
            </a:r>
            <a:r>
              <a:rPr lang="en-US" altLang="en-US" dirty="0" smtClean="0"/>
              <a:t>the following tips:</a:t>
            </a:r>
          </a:p>
          <a:p>
            <a:pPr marL="224325" indent="-224325"/>
            <a:endParaRPr lang="en-US" altLang="en-US" dirty="0" smtClean="0"/>
          </a:p>
          <a:p>
            <a:pPr marL="224325" indent="-224325">
              <a:buFontTx/>
              <a:buChar char="•"/>
            </a:pPr>
            <a:r>
              <a:rPr lang="en-US" altLang="en-US" dirty="0" smtClean="0"/>
              <a:t>DO NOT press the filter paper against the puncture site.</a:t>
            </a:r>
          </a:p>
          <a:p>
            <a:pPr marL="224325" indent="-224325">
              <a:buFontTx/>
              <a:buChar char="•"/>
            </a:pPr>
            <a:r>
              <a:rPr lang="en-US" altLang="en-US" dirty="0" smtClean="0"/>
              <a:t>Apply blood to only one side of the filter paper.</a:t>
            </a:r>
          </a:p>
          <a:p>
            <a:pPr marL="224325" indent="-224325">
              <a:buFontTx/>
              <a:buChar char="•"/>
            </a:pPr>
            <a:r>
              <a:rPr lang="en-US" altLang="en-US" dirty="0" smtClean="0"/>
              <a:t>Do not layer successive drops of blood or apply blood more than once in the same collection circle.</a:t>
            </a:r>
          </a:p>
          <a:p>
            <a:pPr marL="224325" indent="-224325">
              <a:buFontTx/>
              <a:buChar char="•"/>
            </a:pPr>
            <a:r>
              <a:rPr lang="en-US" altLang="en-US" dirty="0" smtClean="0"/>
              <a:t>Do not “milk” the finger as excessive milking or squeezing the puncture site might cause hemolysis of the specimen or result in collection of tissue fluids with he specimen, which might adversely affect the test result. (NOTE: “</a:t>
            </a:r>
            <a:r>
              <a:rPr lang="en-US" altLang="en-US" i="1" dirty="0" err="1" smtClean="0"/>
              <a:t>hemo</a:t>
            </a:r>
            <a:r>
              <a:rPr lang="en-US" altLang="en-US" i="1" dirty="0" smtClean="0"/>
              <a:t>-” means red cells, “-lysis” means </a:t>
            </a:r>
            <a:r>
              <a:rPr lang="en-US" altLang="en-US" dirty="0" smtClean="0"/>
              <a:t>destruction, “</a:t>
            </a:r>
            <a:r>
              <a:rPr lang="en-US" altLang="en-US" i="1" dirty="0" smtClean="0"/>
              <a:t>hemolysis” means destruction of red cells.)</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t>18</a:t>
            </a:fld>
            <a:endParaRPr lang="en-US"/>
          </a:p>
        </p:txBody>
      </p:sp>
    </p:spTree>
    <p:extLst>
      <p:ext uri="{BB962C8B-B14F-4D97-AF65-F5344CB8AC3E}">
        <p14:creationId xmlns:p14="http://schemas.microsoft.com/office/powerpoint/2010/main" val="260163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sample tested</a:t>
            </a:r>
            <a:r>
              <a:rPr lang="en-US" baseline="0" dirty="0" smtClean="0"/>
              <a:t> must meet the following criteria</a:t>
            </a:r>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t>21</a:t>
            </a:fld>
            <a:endParaRPr lang="en-US"/>
          </a:p>
        </p:txBody>
      </p:sp>
    </p:spTree>
    <p:extLst>
      <p:ext uri="{BB962C8B-B14F-4D97-AF65-F5344CB8AC3E}">
        <p14:creationId xmlns:p14="http://schemas.microsoft.com/office/powerpoint/2010/main" val="1038846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solutions</a:t>
            </a:r>
            <a:r>
              <a:rPr lang="en-US" dirty="0" smtClean="0"/>
              <a:t> would you suggest to fix this issue?</a:t>
            </a:r>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t>23</a:t>
            </a:fld>
            <a:endParaRPr lang="en-US"/>
          </a:p>
        </p:txBody>
      </p:sp>
    </p:spTree>
    <p:extLst>
      <p:ext uri="{BB962C8B-B14F-4D97-AF65-F5344CB8AC3E}">
        <p14:creationId xmlns:p14="http://schemas.microsoft.com/office/powerpoint/2010/main" val="2224100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lab will reject these</a:t>
            </a:r>
            <a:r>
              <a:rPr lang="en-US" baseline="0" dirty="0" smtClean="0"/>
              <a:t> samples.</a:t>
            </a:r>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t>24</a:t>
            </a:fld>
            <a:endParaRPr lang="en-US"/>
          </a:p>
        </p:txBody>
      </p:sp>
    </p:spTree>
    <p:extLst>
      <p:ext uri="{BB962C8B-B14F-4D97-AF65-F5344CB8AC3E}">
        <p14:creationId xmlns:p14="http://schemas.microsoft.com/office/powerpoint/2010/main" val="966526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a:t>
            </a:r>
            <a:r>
              <a:rPr lang="en-US" baseline="0" dirty="0" smtClean="0"/>
              <a:t>solutions</a:t>
            </a:r>
            <a:r>
              <a:rPr lang="en-US" dirty="0" smtClean="0"/>
              <a:t> would you suggest to fix this issue?</a:t>
            </a:r>
          </a:p>
        </p:txBody>
      </p:sp>
      <p:sp>
        <p:nvSpPr>
          <p:cNvPr id="4" name="Slide Number Placeholder 3"/>
          <p:cNvSpPr>
            <a:spLocks noGrp="1"/>
          </p:cNvSpPr>
          <p:nvPr>
            <p:ph type="sldNum" sz="quarter" idx="10"/>
          </p:nvPr>
        </p:nvSpPr>
        <p:spPr/>
        <p:txBody>
          <a:bodyPr/>
          <a:lstStyle/>
          <a:p>
            <a:fld id="{13720500-23BE-4D73-A547-AA878E16F64F}" type="slidenum">
              <a:rPr lang="en-US" smtClean="0"/>
              <a:t>25</a:t>
            </a:fld>
            <a:endParaRPr lang="en-US"/>
          </a:p>
        </p:txBody>
      </p:sp>
    </p:spTree>
    <p:extLst>
      <p:ext uri="{BB962C8B-B14F-4D97-AF65-F5344CB8AC3E}">
        <p14:creationId xmlns:p14="http://schemas.microsoft.com/office/powerpoint/2010/main" val="18118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752600"/>
            <a:ext cx="9144000" cy="1847851"/>
          </a:xfrm>
          <a:solidFill>
            <a:schemeClr val="tx2"/>
          </a:solidFill>
        </p:spPr>
        <p:txBody>
          <a:bodyPr/>
          <a:lstStyle>
            <a:lvl1pPr>
              <a:defRPr>
                <a:solidFill>
                  <a:schemeClr val="bg1"/>
                </a:solidFill>
                <a:latin typeface="Garamond" panose="02020404030301010803" pitchFamily="18" charset="0"/>
              </a:defRPr>
            </a:lvl1pPr>
          </a:lstStyle>
          <a:p>
            <a:r>
              <a:rPr lang="en-US" dirty="0" smtClean="0"/>
              <a:t>Title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2F4C46-333B-4162-A9D2-EAB9A6362DA2}" type="datetimeFigureOut">
              <a:rPr lang="en-US" smtClean="0"/>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E6E93-D210-4CAD-BD72-EACD2D3DA294}" type="slidenum">
              <a:rPr lang="en-US" smtClean="0"/>
              <a:t>‹#›</a:t>
            </a:fld>
            <a:endParaRPr lang="en-US"/>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7032" y="6019800"/>
            <a:ext cx="166076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93828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2F4C46-333B-4162-A9D2-EAB9A6362DA2}" type="datetimeFigureOut">
              <a:rPr lang="en-US" smtClean="0"/>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E6E93-D210-4CAD-BD72-EACD2D3DA294}" type="slidenum">
              <a:rPr lang="en-US" smtClean="0"/>
              <a:t>‹#›</a:t>
            </a:fld>
            <a:endParaRPr lang="en-US"/>
          </a:p>
        </p:txBody>
      </p:sp>
    </p:spTree>
    <p:extLst>
      <p:ext uri="{BB962C8B-B14F-4D97-AF65-F5344CB8AC3E}">
        <p14:creationId xmlns:p14="http://schemas.microsoft.com/office/powerpoint/2010/main" val="286357449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2F4C46-333B-4162-A9D2-EAB9A6362DA2}" type="datetimeFigureOut">
              <a:rPr lang="en-US" smtClean="0"/>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E6E93-D210-4CAD-BD72-EACD2D3DA294}" type="slidenum">
              <a:rPr lang="en-US" smtClean="0"/>
              <a:t>‹#›</a:t>
            </a:fld>
            <a:endParaRPr lang="en-US"/>
          </a:p>
        </p:txBody>
      </p:sp>
    </p:spTree>
    <p:extLst>
      <p:ext uri="{BB962C8B-B14F-4D97-AF65-F5344CB8AC3E}">
        <p14:creationId xmlns:p14="http://schemas.microsoft.com/office/powerpoint/2010/main" val="197171491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2F4C46-333B-4162-A9D2-EAB9A6362DA2}" type="datetimeFigureOut">
              <a:rPr lang="en-US" smtClean="0"/>
              <a:t>7/19/2017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CE6E93-D210-4CAD-BD72-EACD2D3DA294}" type="slidenum">
              <a:rPr lang="en-US" smtClean="0"/>
              <a:t>‹#›</a:t>
            </a:fld>
            <a:endParaRPr lang="en-US"/>
          </a:p>
        </p:txBody>
      </p:sp>
    </p:spTree>
    <p:extLst>
      <p:ext uri="{BB962C8B-B14F-4D97-AF65-F5344CB8AC3E}">
        <p14:creationId xmlns:p14="http://schemas.microsoft.com/office/powerpoint/2010/main" val="11006623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2F4C46-333B-4162-A9D2-EAB9A6362DA2}" type="datetimeFigureOut">
              <a:rPr lang="en-US" smtClean="0"/>
              <a:t>7/19/2017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CE6E93-D210-4CAD-BD72-EACD2D3DA294}" type="slidenum">
              <a:rPr lang="en-US" smtClean="0"/>
              <a:t>‹#›</a:t>
            </a:fld>
            <a:endParaRPr lang="en-US"/>
          </a:p>
        </p:txBody>
      </p:sp>
    </p:spTree>
    <p:extLst>
      <p:ext uri="{BB962C8B-B14F-4D97-AF65-F5344CB8AC3E}">
        <p14:creationId xmlns:p14="http://schemas.microsoft.com/office/powerpoint/2010/main" val="41081016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0ABA37-6636-4269-81B6-83C75029A36D}" type="datetimeFigureOut">
              <a:rPr lang="en-US" smtClean="0"/>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9D628-0DD5-43E5-BB24-4FFDEE8D43D9}" type="slidenum">
              <a:rPr lang="en-US" smtClean="0"/>
              <a:t>‹#›</a:t>
            </a:fld>
            <a:endParaRPr lang="en-US"/>
          </a:p>
        </p:txBody>
      </p:sp>
    </p:spTree>
    <p:extLst>
      <p:ext uri="{BB962C8B-B14F-4D97-AF65-F5344CB8AC3E}">
        <p14:creationId xmlns:p14="http://schemas.microsoft.com/office/powerpoint/2010/main" val="52956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0ABA37-6636-4269-81B6-83C75029A36D}" type="datetimeFigureOut">
              <a:rPr lang="en-US" smtClean="0"/>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9D628-0DD5-43E5-BB24-4FFDEE8D43D9}" type="slidenum">
              <a:rPr lang="en-US" smtClean="0"/>
              <a:t>‹#›</a:t>
            </a:fld>
            <a:endParaRPr lang="en-US"/>
          </a:p>
        </p:txBody>
      </p:sp>
    </p:spTree>
    <p:extLst>
      <p:ext uri="{BB962C8B-B14F-4D97-AF65-F5344CB8AC3E}">
        <p14:creationId xmlns:p14="http://schemas.microsoft.com/office/powerpoint/2010/main" val="1456180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0ABA37-6636-4269-81B6-83C75029A36D}" type="datetimeFigureOut">
              <a:rPr lang="en-US" smtClean="0"/>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9D628-0DD5-43E5-BB24-4FFDEE8D43D9}" type="slidenum">
              <a:rPr lang="en-US" smtClean="0"/>
              <a:t>‹#›</a:t>
            </a:fld>
            <a:endParaRPr lang="en-US"/>
          </a:p>
        </p:txBody>
      </p:sp>
    </p:spTree>
    <p:extLst>
      <p:ext uri="{BB962C8B-B14F-4D97-AF65-F5344CB8AC3E}">
        <p14:creationId xmlns:p14="http://schemas.microsoft.com/office/powerpoint/2010/main" val="1266551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0ABA37-6636-4269-81B6-83C75029A36D}" type="datetimeFigureOut">
              <a:rPr lang="en-US" smtClean="0"/>
              <a:t>7/19/2017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99D628-0DD5-43E5-BB24-4FFDEE8D43D9}" type="slidenum">
              <a:rPr lang="en-US" smtClean="0"/>
              <a:t>‹#›</a:t>
            </a:fld>
            <a:endParaRPr lang="en-US"/>
          </a:p>
        </p:txBody>
      </p:sp>
    </p:spTree>
    <p:extLst>
      <p:ext uri="{BB962C8B-B14F-4D97-AF65-F5344CB8AC3E}">
        <p14:creationId xmlns:p14="http://schemas.microsoft.com/office/powerpoint/2010/main" val="385135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0ABA37-6636-4269-81B6-83C75029A36D}" type="datetimeFigureOut">
              <a:rPr lang="en-US" smtClean="0"/>
              <a:t>7/19/2017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99D628-0DD5-43E5-BB24-4FFDEE8D43D9}" type="slidenum">
              <a:rPr lang="en-US" smtClean="0"/>
              <a:t>‹#›</a:t>
            </a:fld>
            <a:endParaRPr lang="en-US"/>
          </a:p>
        </p:txBody>
      </p:sp>
    </p:spTree>
    <p:extLst>
      <p:ext uri="{BB962C8B-B14F-4D97-AF65-F5344CB8AC3E}">
        <p14:creationId xmlns:p14="http://schemas.microsoft.com/office/powerpoint/2010/main" val="4206849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0ABA37-6636-4269-81B6-83C75029A36D}" type="datetimeFigureOut">
              <a:rPr lang="en-US" smtClean="0"/>
              <a:t>7/19/2017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99D628-0DD5-43E5-BB24-4FFDEE8D43D9}" type="slidenum">
              <a:rPr lang="en-US" smtClean="0"/>
              <a:t>‹#›</a:t>
            </a:fld>
            <a:endParaRPr lang="en-US"/>
          </a:p>
        </p:txBody>
      </p:sp>
    </p:spTree>
    <p:extLst>
      <p:ext uri="{BB962C8B-B14F-4D97-AF65-F5344CB8AC3E}">
        <p14:creationId xmlns:p14="http://schemas.microsoft.com/office/powerpoint/2010/main" val="173349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638"/>
            <a:ext cx="9144000" cy="1143000"/>
          </a:xfrm>
          <a:solidFill>
            <a:schemeClr val="tx2"/>
          </a:solidFill>
        </p:spPr>
        <p:txBody>
          <a:bodyPr/>
          <a:lstStyle>
            <a:lvl1pPr>
              <a:defRPr>
                <a:solidFill>
                  <a:schemeClr val="bg1"/>
                </a:solidFill>
                <a:latin typeface="Garamond" panose="02020404030301010803" pitchFamily="18" charset="0"/>
              </a:defRPr>
            </a:lvl1pPr>
          </a:lstStyle>
          <a:p>
            <a:r>
              <a:rPr lang="en-US" dirty="0" smtClean="0"/>
              <a:t>Title</a:t>
            </a:r>
            <a:endParaRPr lang="en-US" dirty="0"/>
          </a:p>
        </p:txBody>
      </p:sp>
      <p:sp>
        <p:nvSpPr>
          <p:cNvPr id="3" name="Content Placeholder 2"/>
          <p:cNvSpPr>
            <a:spLocks noGrp="1"/>
          </p:cNvSpPr>
          <p:nvPr>
            <p:ph idx="1"/>
          </p:nvPr>
        </p:nvSpPr>
        <p:spPr/>
        <p:txBody>
          <a:bodyPr/>
          <a:lstStyle>
            <a:lvl1pPr>
              <a:defRPr>
                <a:solidFill>
                  <a:schemeClr val="tx2"/>
                </a:solidFill>
                <a:latin typeface="Garamond" panose="02020404030301010803" pitchFamily="18" charset="0"/>
              </a:defRPr>
            </a:lvl1pPr>
            <a:lvl2pPr>
              <a:defRPr>
                <a:solidFill>
                  <a:schemeClr val="tx2"/>
                </a:solidFill>
                <a:latin typeface="Garamond" panose="02020404030301010803" pitchFamily="18" charset="0"/>
              </a:defRPr>
            </a:lvl2pPr>
            <a:lvl3pPr>
              <a:defRPr>
                <a:solidFill>
                  <a:schemeClr val="tx2"/>
                </a:solidFill>
                <a:latin typeface="Garamond" panose="02020404030301010803" pitchFamily="18" charset="0"/>
              </a:defRPr>
            </a:lvl3pPr>
            <a:lvl4pPr>
              <a:defRPr>
                <a:solidFill>
                  <a:schemeClr val="tx2"/>
                </a:solidFill>
                <a:latin typeface="Garamond" panose="02020404030301010803" pitchFamily="18" charset="0"/>
              </a:defRPr>
            </a:lvl4pPr>
            <a:lvl5pPr>
              <a:defRPr>
                <a:solidFill>
                  <a:schemeClr val="tx2"/>
                </a:solidFill>
                <a:latin typeface="Garamond" panose="02020404030301010803"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82F4C46-333B-4162-A9D2-EAB9A6362DA2}" type="datetimeFigureOut">
              <a:rPr lang="en-US" smtClean="0"/>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E6E93-D210-4CAD-BD72-EACD2D3DA294}" type="slidenum">
              <a:rPr lang="en-US" smtClean="0"/>
              <a:t>‹#›</a:t>
            </a:fld>
            <a:endParaRPr lang="en-US"/>
          </a:p>
        </p:txBody>
      </p:sp>
    </p:spTree>
    <p:extLst>
      <p:ext uri="{BB962C8B-B14F-4D97-AF65-F5344CB8AC3E}">
        <p14:creationId xmlns:p14="http://schemas.microsoft.com/office/powerpoint/2010/main" val="100342052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ABA37-6636-4269-81B6-83C75029A36D}" type="datetimeFigureOut">
              <a:rPr lang="en-US" smtClean="0"/>
              <a:t>7/19/2017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99D628-0DD5-43E5-BB24-4FFDEE8D43D9}" type="slidenum">
              <a:rPr lang="en-US" smtClean="0"/>
              <a:t>‹#›</a:t>
            </a:fld>
            <a:endParaRPr lang="en-US"/>
          </a:p>
        </p:txBody>
      </p:sp>
    </p:spTree>
    <p:extLst>
      <p:ext uri="{BB962C8B-B14F-4D97-AF65-F5344CB8AC3E}">
        <p14:creationId xmlns:p14="http://schemas.microsoft.com/office/powerpoint/2010/main" val="2971701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0ABA37-6636-4269-81B6-83C75029A36D}" type="datetimeFigureOut">
              <a:rPr lang="en-US" smtClean="0"/>
              <a:t>7/19/2017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99D628-0DD5-43E5-BB24-4FFDEE8D43D9}" type="slidenum">
              <a:rPr lang="en-US" smtClean="0"/>
              <a:t>‹#›</a:t>
            </a:fld>
            <a:endParaRPr lang="en-US"/>
          </a:p>
        </p:txBody>
      </p:sp>
    </p:spTree>
    <p:extLst>
      <p:ext uri="{BB962C8B-B14F-4D97-AF65-F5344CB8AC3E}">
        <p14:creationId xmlns:p14="http://schemas.microsoft.com/office/powerpoint/2010/main" val="2618325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0ABA37-6636-4269-81B6-83C75029A36D}" type="datetimeFigureOut">
              <a:rPr lang="en-US" smtClean="0"/>
              <a:t>7/19/2017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99D628-0DD5-43E5-BB24-4FFDEE8D43D9}" type="slidenum">
              <a:rPr lang="en-US" smtClean="0"/>
              <a:t>‹#›</a:t>
            </a:fld>
            <a:endParaRPr lang="en-US"/>
          </a:p>
        </p:txBody>
      </p:sp>
    </p:spTree>
    <p:extLst>
      <p:ext uri="{BB962C8B-B14F-4D97-AF65-F5344CB8AC3E}">
        <p14:creationId xmlns:p14="http://schemas.microsoft.com/office/powerpoint/2010/main" val="1411349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0ABA37-6636-4269-81B6-83C75029A36D}" type="datetimeFigureOut">
              <a:rPr lang="en-US" smtClean="0"/>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9D628-0DD5-43E5-BB24-4FFDEE8D43D9}" type="slidenum">
              <a:rPr lang="en-US" smtClean="0"/>
              <a:t>‹#›</a:t>
            </a:fld>
            <a:endParaRPr lang="en-US"/>
          </a:p>
        </p:txBody>
      </p:sp>
    </p:spTree>
    <p:extLst>
      <p:ext uri="{BB962C8B-B14F-4D97-AF65-F5344CB8AC3E}">
        <p14:creationId xmlns:p14="http://schemas.microsoft.com/office/powerpoint/2010/main" val="12949111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0ABA37-6636-4269-81B6-83C75029A36D}" type="datetimeFigureOut">
              <a:rPr lang="en-US" smtClean="0"/>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9D628-0DD5-43E5-BB24-4FFDEE8D43D9}" type="slidenum">
              <a:rPr lang="en-US" smtClean="0"/>
              <a:t>‹#›</a:t>
            </a:fld>
            <a:endParaRPr lang="en-US"/>
          </a:p>
        </p:txBody>
      </p:sp>
    </p:spTree>
    <p:extLst>
      <p:ext uri="{BB962C8B-B14F-4D97-AF65-F5344CB8AC3E}">
        <p14:creationId xmlns:p14="http://schemas.microsoft.com/office/powerpoint/2010/main" val="2993358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590969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2F4C46-333B-4162-A9D2-EAB9A6362DA2}" type="datetimeFigureOut">
              <a:rPr lang="en-US" smtClean="0"/>
              <a:t>7/19/2017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E6E93-D210-4CAD-BD72-EACD2D3DA294}" type="slidenum">
              <a:rPr lang="en-US" smtClean="0"/>
              <a:t>‹#›</a:t>
            </a:fld>
            <a:endParaRPr lang="en-US"/>
          </a:p>
        </p:txBody>
      </p:sp>
    </p:spTree>
    <p:extLst>
      <p:ext uri="{BB962C8B-B14F-4D97-AF65-F5344CB8AC3E}">
        <p14:creationId xmlns:p14="http://schemas.microsoft.com/office/powerpoint/2010/main" val="241512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2F4C46-333B-4162-A9D2-EAB9A6362DA2}" type="datetimeFigureOut">
              <a:rPr lang="en-US" smtClean="0"/>
              <a:t>7/19/2017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CE6E93-D210-4CAD-BD72-EACD2D3DA294}" type="slidenum">
              <a:rPr lang="en-US" smtClean="0"/>
              <a:t>‹#›</a:t>
            </a:fld>
            <a:endParaRPr lang="en-US"/>
          </a:p>
        </p:txBody>
      </p:sp>
    </p:spTree>
    <p:extLst>
      <p:ext uri="{BB962C8B-B14F-4D97-AF65-F5344CB8AC3E}">
        <p14:creationId xmlns:p14="http://schemas.microsoft.com/office/powerpoint/2010/main" val="35129117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2F4C46-333B-4162-A9D2-EAB9A6362DA2}" type="datetimeFigureOut">
              <a:rPr lang="en-US" smtClean="0"/>
              <a:t>7/19/2017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CE6E93-D210-4CAD-BD72-EACD2D3DA294}" type="slidenum">
              <a:rPr lang="en-US" smtClean="0"/>
              <a:t>‹#›</a:t>
            </a:fld>
            <a:endParaRPr lang="en-US"/>
          </a:p>
        </p:txBody>
      </p:sp>
    </p:spTree>
    <p:extLst>
      <p:ext uri="{BB962C8B-B14F-4D97-AF65-F5344CB8AC3E}">
        <p14:creationId xmlns:p14="http://schemas.microsoft.com/office/powerpoint/2010/main" val="32394861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F4C46-333B-4162-A9D2-EAB9A6362DA2}" type="datetimeFigureOut">
              <a:rPr lang="en-US" smtClean="0"/>
              <a:t>7/19/2017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CE6E93-D210-4CAD-BD72-EACD2D3DA294}" type="slidenum">
              <a:rPr lang="en-US" smtClean="0"/>
              <a:t>‹#›</a:t>
            </a:fld>
            <a:endParaRPr lang="en-US"/>
          </a:p>
        </p:txBody>
      </p:sp>
    </p:spTree>
    <p:extLst>
      <p:ext uri="{BB962C8B-B14F-4D97-AF65-F5344CB8AC3E}">
        <p14:creationId xmlns:p14="http://schemas.microsoft.com/office/powerpoint/2010/main" val="140289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2F4C46-333B-4162-A9D2-EAB9A6362DA2}" type="datetimeFigureOut">
              <a:rPr lang="en-US" smtClean="0"/>
              <a:t>7/19/2017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E6E93-D210-4CAD-BD72-EACD2D3DA294}" type="slidenum">
              <a:rPr lang="en-US" smtClean="0"/>
              <a:t>‹#›</a:t>
            </a:fld>
            <a:endParaRPr lang="en-US"/>
          </a:p>
        </p:txBody>
      </p:sp>
    </p:spTree>
    <p:extLst>
      <p:ext uri="{BB962C8B-B14F-4D97-AF65-F5344CB8AC3E}">
        <p14:creationId xmlns:p14="http://schemas.microsoft.com/office/powerpoint/2010/main" val="3981266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2F4C46-333B-4162-A9D2-EAB9A6362DA2}" type="datetimeFigureOut">
              <a:rPr lang="en-US" smtClean="0"/>
              <a:t>7/19/2017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E6E93-D210-4CAD-BD72-EACD2D3DA294}" type="slidenum">
              <a:rPr lang="en-US" smtClean="0"/>
              <a:t>‹#›</a:t>
            </a:fld>
            <a:endParaRPr lang="en-US"/>
          </a:p>
        </p:txBody>
      </p:sp>
    </p:spTree>
    <p:extLst>
      <p:ext uri="{BB962C8B-B14F-4D97-AF65-F5344CB8AC3E}">
        <p14:creationId xmlns:p14="http://schemas.microsoft.com/office/powerpoint/2010/main" val="2975229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F4C46-333B-4162-A9D2-EAB9A6362DA2}" type="datetimeFigureOut">
              <a:rPr lang="en-US" smtClean="0"/>
              <a:t>7/19/2017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CE6E93-D210-4CAD-BD72-EACD2D3DA294}" type="slidenum">
              <a:rPr lang="en-US" smtClean="0"/>
              <a:t>‹#›</a:t>
            </a:fld>
            <a:endParaRPr lang="en-US"/>
          </a:p>
        </p:txBody>
      </p:sp>
    </p:spTree>
    <p:extLst>
      <p:ext uri="{BB962C8B-B14F-4D97-AF65-F5344CB8AC3E}">
        <p14:creationId xmlns:p14="http://schemas.microsoft.com/office/powerpoint/2010/main" val="2104668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ABA37-6636-4269-81B6-83C75029A36D}" type="datetimeFigureOut">
              <a:rPr lang="en-US" smtClean="0"/>
              <a:t>7/19/2017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99D628-0DD5-43E5-BB24-4FFDEE8D43D9}" type="slidenum">
              <a:rPr lang="en-US" smtClean="0"/>
              <a:t>‹#›</a:t>
            </a:fld>
            <a:endParaRPr lang="en-US"/>
          </a:p>
        </p:txBody>
      </p:sp>
    </p:spTree>
    <p:extLst>
      <p:ext uri="{BB962C8B-B14F-4D97-AF65-F5344CB8AC3E}">
        <p14:creationId xmlns:p14="http://schemas.microsoft.com/office/powerpoint/2010/main" val="344657624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Module 5: Viral Load Specimen Collection and Preparation</a:t>
            </a:r>
            <a:endParaRPr lang="en-US" sz="3600" b="1" dirty="0"/>
          </a:p>
        </p:txBody>
      </p:sp>
    </p:spTree>
    <p:extLst>
      <p:ext uri="{BB962C8B-B14F-4D97-AF65-F5344CB8AC3E}">
        <p14:creationId xmlns:p14="http://schemas.microsoft.com/office/powerpoint/2010/main" val="3435521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Venous Blood Specimen</a:t>
            </a:r>
            <a:r>
              <a:rPr lang="en-US" b="1" dirty="0"/>
              <a:t>-</a:t>
            </a:r>
            <a:r>
              <a:rPr lang="en-US" i="1" dirty="0" smtClean="0"/>
              <a:t>Storage</a:t>
            </a:r>
            <a:endParaRPr lang="en-US" i="1" dirty="0"/>
          </a:p>
        </p:txBody>
      </p:sp>
      <p:sp>
        <p:nvSpPr>
          <p:cNvPr id="3" name="Content Placeholder 2"/>
          <p:cNvSpPr>
            <a:spLocks noGrp="1"/>
          </p:cNvSpPr>
          <p:nvPr>
            <p:ph idx="1"/>
          </p:nvPr>
        </p:nvSpPr>
        <p:spPr>
          <a:xfrm>
            <a:off x="457200" y="1600201"/>
            <a:ext cx="8229600" cy="3276600"/>
          </a:xfrm>
        </p:spPr>
        <p:txBody>
          <a:bodyPr>
            <a:normAutofit fontScale="85000" lnSpcReduction="20000"/>
          </a:bodyPr>
          <a:lstStyle/>
          <a:p>
            <a:r>
              <a:rPr lang="en-US" dirty="0" smtClean="0"/>
              <a:t>Specimen processing and storage facility need to have proper equipment and consumables. </a:t>
            </a:r>
          </a:p>
          <a:p>
            <a:r>
              <a:rPr lang="en-US" dirty="0" smtClean="0"/>
              <a:t>Store plasma specimens at 2-8</a:t>
            </a:r>
            <a:r>
              <a:rPr lang="en-US" dirty="0" smtClean="0">
                <a:sym typeface="Symbol"/>
              </a:rPr>
              <a:t>C for up to 5 days, or frozen at -20 to -70</a:t>
            </a:r>
            <a:r>
              <a:rPr lang="en-US" dirty="0">
                <a:sym typeface="Symbol"/>
              </a:rPr>
              <a:t> </a:t>
            </a:r>
            <a:r>
              <a:rPr lang="en-US" dirty="0" smtClean="0">
                <a:sym typeface="Symbol"/>
              </a:rPr>
              <a:t>C or colder.</a:t>
            </a:r>
          </a:p>
          <a:p>
            <a:r>
              <a:rPr lang="en-US" dirty="0" smtClean="0">
                <a:sym typeface="Symbol"/>
              </a:rPr>
              <a:t>Plasma specimens can be stored for only up to 24 hours at 15-30</a:t>
            </a:r>
            <a:r>
              <a:rPr lang="en-US" dirty="0">
                <a:sym typeface="Symbol"/>
              </a:rPr>
              <a:t> </a:t>
            </a:r>
            <a:r>
              <a:rPr lang="en-US" dirty="0" smtClean="0">
                <a:sym typeface="Symbol"/>
              </a:rPr>
              <a:t>C.</a:t>
            </a:r>
          </a:p>
          <a:p>
            <a:r>
              <a:rPr lang="en-US" dirty="0" smtClean="0">
                <a:sym typeface="Symbol"/>
              </a:rPr>
              <a:t>Plasma specimens are stored at -70</a:t>
            </a:r>
            <a:r>
              <a:rPr lang="en-US" dirty="0">
                <a:sym typeface="Symbol"/>
              </a:rPr>
              <a:t> </a:t>
            </a:r>
            <a:r>
              <a:rPr lang="en-US" dirty="0" smtClean="0">
                <a:sym typeface="Symbol"/>
              </a:rPr>
              <a:t>C if longer storage is required.</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73151622"/>
              </p:ext>
            </p:extLst>
          </p:nvPr>
        </p:nvGraphicFramePr>
        <p:xfrm>
          <a:off x="609601" y="4648200"/>
          <a:ext cx="8000999" cy="1711960"/>
        </p:xfrm>
        <a:graphic>
          <a:graphicData uri="http://schemas.openxmlformats.org/drawingml/2006/table">
            <a:tbl>
              <a:tblPr firstRow="1" bandRow="1">
                <a:tableStyleId>{5C22544A-7EE6-4342-B048-85BDC9FD1C3A}</a:tableStyleId>
              </a:tblPr>
              <a:tblGrid>
                <a:gridCol w="1663572">
                  <a:extLst>
                    <a:ext uri="{9D8B030D-6E8A-4147-A177-3AD203B41FA5}">
                      <a16:colId xmlns:a16="http://schemas.microsoft.com/office/drawing/2014/main" val="20000"/>
                    </a:ext>
                  </a:extLst>
                </a:gridCol>
                <a:gridCol w="1742792">
                  <a:extLst>
                    <a:ext uri="{9D8B030D-6E8A-4147-A177-3AD203B41FA5}">
                      <a16:colId xmlns:a16="http://schemas.microsoft.com/office/drawing/2014/main" val="20001"/>
                    </a:ext>
                  </a:extLst>
                </a:gridCol>
                <a:gridCol w="871396">
                  <a:extLst>
                    <a:ext uri="{9D8B030D-6E8A-4147-A177-3AD203B41FA5}">
                      <a16:colId xmlns:a16="http://schemas.microsoft.com/office/drawing/2014/main" val="20002"/>
                    </a:ext>
                  </a:extLst>
                </a:gridCol>
                <a:gridCol w="1109049">
                  <a:extLst>
                    <a:ext uri="{9D8B030D-6E8A-4147-A177-3AD203B41FA5}">
                      <a16:colId xmlns:a16="http://schemas.microsoft.com/office/drawing/2014/main" val="20003"/>
                    </a:ext>
                  </a:extLst>
                </a:gridCol>
                <a:gridCol w="950614">
                  <a:extLst>
                    <a:ext uri="{9D8B030D-6E8A-4147-A177-3AD203B41FA5}">
                      <a16:colId xmlns:a16="http://schemas.microsoft.com/office/drawing/2014/main" val="20004"/>
                    </a:ext>
                  </a:extLst>
                </a:gridCol>
                <a:gridCol w="825375">
                  <a:extLst>
                    <a:ext uri="{9D8B030D-6E8A-4147-A177-3AD203B41FA5}">
                      <a16:colId xmlns:a16="http://schemas.microsoft.com/office/drawing/2014/main" val="20005"/>
                    </a:ext>
                  </a:extLst>
                </a:gridCol>
                <a:gridCol w="838201">
                  <a:extLst>
                    <a:ext uri="{9D8B030D-6E8A-4147-A177-3AD203B41FA5}">
                      <a16:colId xmlns:a16="http://schemas.microsoft.com/office/drawing/2014/main" val="20006"/>
                    </a:ext>
                  </a:extLst>
                </a:gridCol>
              </a:tblGrid>
              <a:tr h="427990">
                <a:tc rowSpan="4">
                  <a:txBody>
                    <a:bodyPr/>
                    <a:lstStyle/>
                    <a:p>
                      <a:pPr algn="ctr"/>
                      <a:endParaRPr lang="en-US" sz="1800" b="1" dirty="0" smtClean="0">
                        <a:solidFill>
                          <a:schemeClr val="tx1"/>
                        </a:solidFill>
                      </a:endParaRPr>
                    </a:p>
                    <a:p>
                      <a:pPr algn="ctr"/>
                      <a:endParaRPr lang="en-US" sz="1800" b="1" dirty="0" smtClean="0">
                        <a:solidFill>
                          <a:schemeClr val="tx1"/>
                        </a:solidFill>
                      </a:endParaRPr>
                    </a:p>
                    <a:p>
                      <a:pPr algn="ctr"/>
                      <a:r>
                        <a:rPr lang="en-US" sz="1800" b="1" dirty="0" smtClean="0">
                          <a:solidFill>
                            <a:schemeClr val="tx1"/>
                          </a:solidFill>
                        </a:rPr>
                        <a:t>Storage Time</a:t>
                      </a:r>
                      <a:endParaRPr lang="en-US" sz="1800" b="1" dirty="0">
                        <a:solidFill>
                          <a:schemeClr val="tx1"/>
                        </a:solidFill>
                      </a:endParaRPr>
                    </a:p>
                  </a:txBody>
                  <a:tcPr anchor="ctr"/>
                </a:tc>
                <a:tc rowSpan="2">
                  <a:txBody>
                    <a:bodyPr/>
                    <a:lstStyle/>
                    <a:p>
                      <a:pPr algn="ctr"/>
                      <a:r>
                        <a:rPr lang="en-US" dirty="0" smtClean="0">
                          <a:solidFill>
                            <a:schemeClr val="tx1"/>
                          </a:solidFill>
                        </a:rPr>
                        <a:t>Specimen Type</a:t>
                      </a:r>
                      <a:endParaRPr lang="en-US" dirty="0">
                        <a:solidFill>
                          <a:schemeClr val="tx1"/>
                        </a:solidFill>
                      </a:endParaRPr>
                    </a:p>
                  </a:txBody>
                  <a:tcPr anchor="ctr"/>
                </a:tc>
                <a:tc gridSpan="5">
                  <a:txBody>
                    <a:bodyPr/>
                    <a:lstStyle/>
                    <a:p>
                      <a:pPr algn="ctr"/>
                      <a:r>
                        <a:rPr lang="en-US" dirty="0" smtClean="0">
                          <a:solidFill>
                            <a:schemeClr val="tx1"/>
                          </a:solidFill>
                        </a:rPr>
                        <a:t>Storage temperature</a:t>
                      </a:r>
                      <a:endParaRPr lang="en-US" dirty="0">
                        <a:solidFill>
                          <a:schemeClr val="tx1"/>
                        </a:solidFill>
                      </a:endParaRPr>
                    </a:p>
                  </a:txBody>
                  <a:tcPr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endParaRPr>
                    </a:p>
                  </a:txBody>
                  <a:tcPr/>
                </a:tc>
                <a:tc hMerge="1">
                  <a:txBody>
                    <a:bodyPr/>
                    <a:lstStyle/>
                    <a:p>
                      <a:endParaRPr lang="en-US" dirty="0">
                        <a:solidFill>
                          <a:schemeClr val="tx1"/>
                        </a:solidFill>
                      </a:endParaRPr>
                    </a:p>
                  </a:txBody>
                  <a:tcPr/>
                </a:tc>
                <a:tc hMerge="1">
                  <a:txBody>
                    <a:bodyPr/>
                    <a:lstStyle/>
                    <a:p>
                      <a:endParaRPr lang="en-US" dirty="0">
                        <a:solidFill>
                          <a:schemeClr val="tx1"/>
                        </a:solidFill>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endParaRPr>
                    </a:p>
                  </a:txBody>
                  <a:tcPr/>
                </a:tc>
                <a:extLst>
                  <a:ext uri="{0D108BD9-81ED-4DB2-BD59-A6C34878D82A}">
                    <a16:rowId xmlns:a16="http://schemas.microsoft.com/office/drawing/2014/main" val="10000"/>
                  </a:ext>
                </a:extLst>
              </a:tr>
              <a:tr h="427990">
                <a:tc vMerge="1">
                  <a:txBody>
                    <a:bodyPr/>
                    <a:lstStyle/>
                    <a:p>
                      <a:pPr algn="ctr"/>
                      <a:endParaRPr lang="en-US" sz="1800" b="1" dirty="0">
                        <a:solidFill>
                          <a:schemeClr val="tx1"/>
                        </a:solidFill>
                      </a:endParaRPr>
                    </a:p>
                  </a:txBody>
                  <a:tcPr anchor="ctr"/>
                </a:tc>
                <a:tc vMerge="1">
                  <a:txBody>
                    <a:bodyPr/>
                    <a:lstStyle/>
                    <a:p>
                      <a:endParaRPr lang="en-US" dirty="0">
                        <a:solidFill>
                          <a:schemeClr val="tx1"/>
                        </a:solidFill>
                      </a:endParaRPr>
                    </a:p>
                  </a:txBody>
                  <a:tcPr/>
                </a:tc>
                <a:tc>
                  <a:txBody>
                    <a:bodyPr/>
                    <a:lstStyle/>
                    <a:p>
                      <a:r>
                        <a:rPr lang="en-US" dirty="0" smtClean="0">
                          <a:solidFill>
                            <a:schemeClr val="tx1"/>
                          </a:solidFill>
                        </a:rPr>
                        <a:t>37</a:t>
                      </a:r>
                      <a:r>
                        <a:rPr lang="en-US" baseline="30000" dirty="0" smtClean="0">
                          <a:solidFill>
                            <a:schemeClr val="tx1"/>
                          </a:solidFill>
                        </a:rPr>
                        <a:t>o</a:t>
                      </a:r>
                      <a:r>
                        <a:rPr lang="en-US" dirty="0" smtClean="0">
                          <a:solidFill>
                            <a:schemeClr val="tx1"/>
                          </a:solidFill>
                        </a:rPr>
                        <a:t>C</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15-30</a:t>
                      </a:r>
                      <a:r>
                        <a:rPr lang="en-US" baseline="30000" dirty="0" smtClean="0">
                          <a:solidFill>
                            <a:schemeClr val="tx1"/>
                          </a:solidFill>
                        </a:rPr>
                        <a:t>o</a:t>
                      </a:r>
                      <a:r>
                        <a:rPr lang="en-US" dirty="0" smtClean="0">
                          <a:solidFill>
                            <a:schemeClr val="tx1"/>
                          </a:solidFill>
                        </a:rPr>
                        <a:t>C</a:t>
                      </a:r>
                    </a:p>
                  </a:txBody>
                  <a:tcPr/>
                </a:tc>
                <a:tc>
                  <a:txBody>
                    <a:bodyPr/>
                    <a:lstStyle/>
                    <a:p>
                      <a:r>
                        <a:rPr lang="en-US" baseline="0" dirty="0" smtClean="0">
                          <a:solidFill>
                            <a:schemeClr val="tx1"/>
                          </a:solidFill>
                        </a:rPr>
                        <a:t>4</a:t>
                      </a:r>
                      <a:r>
                        <a:rPr lang="en-US" baseline="30000" dirty="0" smtClean="0">
                          <a:solidFill>
                            <a:schemeClr val="tx1"/>
                          </a:solidFill>
                        </a:rPr>
                        <a:t>o</a:t>
                      </a:r>
                      <a:r>
                        <a:rPr lang="en-US" dirty="0" smtClean="0">
                          <a:solidFill>
                            <a:schemeClr val="tx1"/>
                          </a:solidFill>
                        </a:rPr>
                        <a:t>C</a:t>
                      </a:r>
                      <a:endParaRPr lang="en-US" dirty="0">
                        <a:solidFill>
                          <a:schemeClr val="tx1"/>
                        </a:solidFill>
                      </a:endParaRPr>
                    </a:p>
                  </a:txBody>
                  <a:tcPr/>
                </a:tc>
                <a:tc>
                  <a:txBody>
                    <a:bodyPr/>
                    <a:lstStyle/>
                    <a:p>
                      <a:r>
                        <a:rPr lang="en-US" baseline="0" dirty="0" smtClean="0">
                          <a:solidFill>
                            <a:schemeClr val="tx1"/>
                          </a:solidFill>
                        </a:rPr>
                        <a:t>-20</a:t>
                      </a:r>
                      <a:r>
                        <a:rPr lang="en-US" baseline="30000" dirty="0" smtClean="0">
                          <a:solidFill>
                            <a:schemeClr val="tx1"/>
                          </a:solidFill>
                        </a:rPr>
                        <a:t>o</a:t>
                      </a:r>
                      <a:r>
                        <a:rPr lang="en-US" dirty="0" smtClean="0">
                          <a:solidFill>
                            <a:schemeClr val="tx1"/>
                          </a:solidFill>
                        </a:rPr>
                        <a:t>C</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-70</a:t>
                      </a:r>
                      <a:r>
                        <a:rPr lang="en-US" baseline="30000" dirty="0" smtClean="0">
                          <a:solidFill>
                            <a:schemeClr val="tx1"/>
                          </a:solidFill>
                        </a:rPr>
                        <a:t>o</a:t>
                      </a:r>
                      <a:r>
                        <a:rPr lang="en-US" dirty="0" smtClean="0">
                          <a:solidFill>
                            <a:schemeClr val="tx1"/>
                          </a:solidFill>
                        </a:rPr>
                        <a:t>C</a:t>
                      </a:r>
                    </a:p>
                  </a:txBody>
                  <a:tcPr/>
                </a:tc>
                <a:extLst>
                  <a:ext uri="{0D108BD9-81ED-4DB2-BD59-A6C34878D82A}">
                    <a16:rowId xmlns:a16="http://schemas.microsoft.com/office/drawing/2014/main" val="10001"/>
                  </a:ext>
                </a:extLst>
              </a:tr>
              <a:tr h="427990">
                <a:tc vMerge="1">
                  <a:txBody>
                    <a:bodyPr/>
                    <a:lstStyle/>
                    <a:p>
                      <a:pPr algn="ctr"/>
                      <a:endParaRPr lang="en-US" b="1" dirty="0"/>
                    </a:p>
                  </a:txBody>
                  <a:tcPr anchor="ctr"/>
                </a:tc>
                <a:tc>
                  <a:txBody>
                    <a:bodyPr/>
                    <a:lstStyle/>
                    <a:p>
                      <a:r>
                        <a:rPr lang="en-US" b="1" dirty="0" smtClean="0"/>
                        <a:t>Whole blood</a:t>
                      </a:r>
                      <a:endParaRPr lang="en-US" b="1" dirty="0"/>
                    </a:p>
                  </a:txBody>
                  <a:tcPr>
                    <a:solidFill>
                      <a:srgbClr val="FF3300"/>
                    </a:solidFill>
                  </a:tcPr>
                </a:tc>
                <a:tc>
                  <a:txBody>
                    <a:bodyPr/>
                    <a:lstStyle/>
                    <a:p>
                      <a:r>
                        <a:rPr lang="en-US" dirty="0" smtClean="0"/>
                        <a:t>24hrs</a:t>
                      </a:r>
                      <a:endParaRPr lang="en-US" dirty="0"/>
                    </a:p>
                  </a:txBody>
                  <a:tcPr>
                    <a:solidFill>
                      <a:srgbClr val="FF3300"/>
                    </a:solidFill>
                  </a:tcPr>
                </a:tc>
                <a:tc>
                  <a:txBody>
                    <a:bodyPr/>
                    <a:lstStyle/>
                    <a:p>
                      <a:r>
                        <a:rPr lang="en-US" dirty="0" smtClean="0"/>
                        <a:t>24hrs</a:t>
                      </a:r>
                      <a:endParaRPr lang="en-US" dirty="0"/>
                    </a:p>
                  </a:txBody>
                  <a:tcPr>
                    <a:solidFill>
                      <a:srgbClr val="FF3300"/>
                    </a:solidFill>
                  </a:tcPr>
                </a:tc>
                <a:tc>
                  <a:txBody>
                    <a:bodyPr/>
                    <a:lstStyle/>
                    <a:p>
                      <a:r>
                        <a:rPr lang="en-US" dirty="0" smtClean="0"/>
                        <a:t>NA</a:t>
                      </a:r>
                      <a:endParaRPr lang="en-US" dirty="0"/>
                    </a:p>
                  </a:txBody>
                  <a:tcPr>
                    <a:solidFill>
                      <a:srgbClr val="FF3300"/>
                    </a:solidFill>
                  </a:tcPr>
                </a:tc>
                <a:tc>
                  <a:txBody>
                    <a:bodyPr/>
                    <a:lstStyle/>
                    <a:p>
                      <a:r>
                        <a:rPr lang="en-US" dirty="0" smtClean="0"/>
                        <a:t>NA</a:t>
                      </a:r>
                      <a:endParaRPr lang="en-US" dirty="0"/>
                    </a:p>
                  </a:txBody>
                  <a:tcPr>
                    <a:solidFill>
                      <a:srgbClr val="FF3300"/>
                    </a:solidFill>
                  </a:tcPr>
                </a:tc>
                <a:tc>
                  <a:txBody>
                    <a:bodyPr/>
                    <a:lstStyle/>
                    <a:p>
                      <a:r>
                        <a:rPr lang="en-US" dirty="0" smtClean="0"/>
                        <a:t>NA</a:t>
                      </a:r>
                      <a:endParaRPr lang="en-US" dirty="0"/>
                    </a:p>
                  </a:txBody>
                  <a:tcPr>
                    <a:solidFill>
                      <a:srgbClr val="FF3300"/>
                    </a:solidFill>
                  </a:tcPr>
                </a:tc>
                <a:extLst>
                  <a:ext uri="{0D108BD9-81ED-4DB2-BD59-A6C34878D82A}">
                    <a16:rowId xmlns:a16="http://schemas.microsoft.com/office/drawing/2014/main" val="10002"/>
                  </a:ext>
                </a:extLst>
              </a:tr>
              <a:tr h="427990">
                <a:tc vMerge="1">
                  <a:txBody>
                    <a:bodyPr/>
                    <a:lstStyle/>
                    <a:p>
                      <a:endParaRPr lang="en-US" dirty="0"/>
                    </a:p>
                  </a:txBody>
                  <a:tcPr/>
                </a:tc>
                <a:tc>
                  <a:txBody>
                    <a:bodyPr/>
                    <a:lstStyle/>
                    <a:p>
                      <a:r>
                        <a:rPr lang="en-US" b="1" dirty="0" smtClean="0"/>
                        <a:t>Plasma</a:t>
                      </a:r>
                      <a:endParaRPr lang="en-US" b="1" dirty="0"/>
                    </a:p>
                  </a:txBody>
                  <a:tcPr>
                    <a:solidFill>
                      <a:srgbClr val="FFFFCC"/>
                    </a:solidFill>
                  </a:tcPr>
                </a:tc>
                <a:tc>
                  <a:txBody>
                    <a:bodyPr/>
                    <a:lstStyle/>
                    <a:p>
                      <a:r>
                        <a:rPr lang="en-US" dirty="0" smtClean="0"/>
                        <a:t>24hrs</a:t>
                      </a:r>
                      <a:endParaRPr lang="en-US" dirty="0"/>
                    </a:p>
                  </a:txBody>
                  <a:tcPr>
                    <a:solidFill>
                      <a:srgbClr val="FFFFCC"/>
                    </a:solidFill>
                  </a:tcPr>
                </a:tc>
                <a:tc>
                  <a:txBody>
                    <a:bodyPr/>
                    <a:lstStyle/>
                    <a:p>
                      <a:r>
                        <a:rPr lang="en-US" dirty="0" smtClean="0"/>
                        <a:t>24hrs</a:t>
                      </a:r>
                      <a:endParaRPr lang="en-US" dirty="0"/>
                    </a:p>
                  </a:txBody>
                  <a:tcPr>
                    <a:solidFill>
                      <a:srgbClr val="FFFFCC"/>
                    </a:solidFill>
                  </a:tcPr>
                </a:tc>
                <a:tc>
                  <a:txBody>
                    <a:bodyPr/>
                    <a:lstStyle/>
                    <a:p>
                      <a:r>
                        <a:rPr lang="en-US" dirty="0" smtClean="0"/>
                        <a:t>5 days</a:t>
                      </a:r>
                      <a:endParaRPr lang="en-US" dirty="0"/>
                    </a:p>
                  </a:txBody>
                  <a:tcPr>
                    <a:solidFill>
                      <a:srgbClr val="FFFFCC"/>
                    </a:solidFill>
                  </a:tcPr>
                </a:tc>
                <a:tc>
                  <a:txBody>
                    <a:bodyPr/>
                    <a:lstStyle/>
                    <a:p>
                      <a:r>
                        <a:rPr lang="en-US" dirty="0" smtClean="0"/>
                        <a:t>1 </a:t>
                      </a:r>
                      <a:r>
                        <a:rPr lang="en-US" dirty="0" err="1" smtClean="0"/>
                        <a:t>yr</a:t>
                      </a:r>
                      <a:endParaRPr lang="en-US" dirty="0"/>
                    </a:p>
                  </a:txBody>
                  <a:tcPr>
                    <a:solidFill>
                      <a:srgbClr val="FFFFCC"/>
                    </a:solidFill>
                  </a:tcPr>
                </a:tc>
                <a:tc>
                  <a:txBody>
                    <a:bodyPr/>
                    <a:lstStyle/>
                    <a:p>
                      <a:r>
                        <a:rPr lang="en-US" dirty="0" smtClean="0"/>
                        <a:t>5</a:t>
                      </a:r>
                      <a:r>
                        <a:rPr lang="en-US" baseline="0" dirty="0" smtClean="0"/>
                        <a:t> </a:t>
                      </a:r>
                      <a:r>
                        <a:rPr lang="en-US" baseline="0" dirty="0" err="1" smtClean="0"/>
                        <a:t>yrs</a:t>
                      </a:r>
                      <a:endParaRPr lang="en-US" dirty="0"/>
                    </a:p>
                  </a:txBody>
                  <a:tcPr>
                    <a:solidFill>
                      <a:srgbClr val="FFFFCC"/>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82147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Venous Blood Specimen</a:t>
            </a:r>
            <a:r>
              <a:rPr lang="en-US" b="1" dirty="0"/>
              <a:t>-</a:t>
            </a:r>
            <a:r>
              <a:rPr lang="en-US" i="1" dirty="0" smtClean="0"/>
              <a:t>Transport</a:t>
            </a:r>
            <a:endParaRPr lang="en-US" i="1"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Specimens must be protected from mechanical damage, thermal shock and tampering.</a:t>
            </a:r>
          </a:p>
          <a:p>
            <a:r>
              <a:rPr lang="en-US" dirty="0" smtClean="0"/>
              <a:t>Maintain integrity of the sample:</a:t>
            </a:r>
          </a:p>
          <a:p>
            <a:pPr lvl="1"/>
            <a:r>
              <a:rPr lang="en-US" dirty="0" smtClean="0"/>
              <a:t>Whole blood must be transported at 2-25</a:t>
            </a:r>
            <a:r>
              <a:rPr lang="en-US" dirty="0" smtClean="0">
                <a:sym typeface="Symbol"/>
              </a:rPr>
              <a:t> C and processed within 24 hours of collection.</a:t>
            </a:r>
          </a:p>
          <a:p>
            <a:pPr lvl="1"/>
            <a:r>
              <a:rPr lang="en-US" dirty="0" smtClean="0"/>
              <a:t>Plasma may be transported at 2-8</a:t>
            </a:r>
            <a:r>
              <a:rPr lang="en-US" dirty="0">
                <a:sym typeface="Symbol"/>
              </a:rPr>
              <a:t> </a:t>
            </a:r>
            <a:r>
              <a:rPr lang="en-US" dirty="0" smtClean="0">
                <a:sym typeface="Symbol"/>
              </a:rPr>
              <a:t>C, or in frozen state at -20 to -70</a:t>
            </a:r>
            <a:r>
              <a:rPr lang="en-US" dirty="0">
                <a:sym typeface="Symbol"/>
              </a:rPr>
              <a:t> </a:t>
            </a:r>
            <a:r>
              <a:rPr lang="en-US" dirty="0" smtClean="0">
                <a:sym typeface="Symbol"/>
              </a:rPr>
              <a:t>C if already frozen.</a:t>
            </a:r>
          </a:p>
          <a:p>
            <a:r>
              <a:rPr lang="en-US" dirty="0" smtClean="0">
                <a:sym typeface="Symbol"/>
              </a:rPr>
              <a:t>Assure safety regulations are met.</a:t>
            </a:r>
          </a:p>
          <a:p>
            <a:pPr lvl="1"/>
            <a:r>
              <a:rPr lang="en-US" dirty="0" smtClean="0">
                <a:sym typeface="Symbol"/>
              </a:rPr>
              <a:t>Triple packaging</a:t>
            </a:r>
            <a:endParaRPr lang="en-US" dirty="0"/>
          </a:p>
        </p:txBody>
      </p:sp>
    </p:spTree>
    <p:extLst>
      <p:ext uri="{BB962C8B-B14F-4D97-AF65-F5344CB8AC3E}">
        <p14:creationId xmlns:p14="http://schemas.microsoft.com/office/powerpoint/2010/main" val="3420193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Triple Packaging</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762" y="1724299"/>
            <a:ext cx="7844438" cy="4905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8274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Venous Blood Specimen- </a:t>
            </a:r>
            <a:r>
              <a:rPr lang="en-US" i="1" dirty="0" smtClean="0"/>
              <a:t>Rejection Criteria</a:t>
            </a:r>
            <a:endParaRPr lang="en-US" i="1" dirty="0"/>
          </a:p>
        </p:txBody>
      </p:sp>
      <p:sp>
        <p:nvSpPr>
          <p:cNvPr id="3" name="Content Placeholder 2"/>
          <p:cNvSpPr>
            <a:spLocks noGrp="1"/>
          </p:cNvSpPr>
          <p:nvPr>
            <p:ph idx="1"/>
          </p:nvPr>
        </p:nvSpPr>
        <p:spPr>
          <a:xfrm>
            <a:off x="457200" y="1600200"/>
            <a:ext cx="8229600" cy="5105400"/>
          </a:xfrm>
        </p:spPr>
        <p:txBody>
          <a:bodyPr numCol="2">
            <a:normAutofit fontScale="85000" lnSpcReduction="20000"/>
          </a:bodyPr>
          <a:lstStyle/>
          <a:p>
            <a:r>
              <a:rPr lang="en-US" dirty="0" smtClean="0"/>
              <a:t>Insufficient sample volume</a:t>
            </a:r>
          </a:p>
          <a:p>
            <a:r>
              <a:rPr lang="en-US" dirty="0" smtClean="0"/>
              <a:t>Sample is clotted</a:t>
            </a:r>
          </a:p>
          <a:p>
            <a:r>
              <a:rPr lang="en-US" dirty="0" err="1" smtClean="0"/>
              <a:t>Lipemic</a:t>
            </a:r>
            <a:r>
              <a:rPr lang="en-US" dirty="0" smtClean="0"/>
              <a:t> and </a:t>
            </a:r>
            <a:r>
              <a:rPr lang="en-US" dirty="0" err="1" smtClean="0"/>
              <a:t>hemolyzed</a:t>
            </a:r>
            <a:r>
              <a:rPr lang="en-US" dirty="0" smtClean="0"/>
              <a:t> specimens</a:t>
            </a:r>
          </a:p>
          <a:p>
            <a:r>
              <a:rPr lang="en-US" dirty="0" smtClean="0"/>
              <a:t>Possible contamination</a:t>
            </a:r>
          </a:p>
          <a:p>
            <a:r>
              <a:rPr lang="en-US" dirty="0" smtClean="0"/>
              <a:t>Poor separation of plasma</a:t>
            </a:r>
          </a:p>
          <a:p>
            <a:r>
              <a:rPr lang="en-US" dirty="0" smtClean="0"/>
              <a:t>Plasma samples are NOT separated within 24 hours after collection </a:t>
            </a:r>
          </a:p>
          <a:p>
            <a:r>
              <a:rPr lang="en-US" dirty="0" smtClean="0"/>
              <a:t>Specimens collected with non-EDTA anticoagulation (HEPARIN or ACD)</a:t>
            </a:r>
          </a:p>
          <a:p>
            <a:r>
              <a:rPr lang="en-US" dirty="0" smtClean="0"/>
              <a:t>Plasma samples kept NOT frozen for more than 5 days before tested</a:t>
            </a:r>
          </a:p>
          <a:p>
            <a:r>
              <a:rPr lang="en-US" dirty="0" smtClean="0"/>
              <a:t>Plasma samples are frozen and thawed greater than 5 times before testing</a:t>
            </a:r>
          </a:p>
          <a:p>
            <a:r>
              <a:rPr lang="en-US" dirty="0" smtClean="0"/>
              <a:t>Plasma specimens are not stored at appropriate temperatures during transportation</a:t>
            </a:r>
          </a:p>
          <a:p>
            <a:r>
              <a:rPr lang="en-US" dirty="0" smtClean="0"/>
              <a:t>No/poorly labeled specimen tube</a:t>
            </a:r>
          </a:p>
          <a:p>
            <a:r>
              <a:rPr lang="en-US" dirty="0" smtClean="0"/>
              <a:t>Missing sample or lab request form</a:t>
            </a:r>
            <a:endParaRPr lang="en-US" dirty="0"/>
          </a:p>
        </p:txBody>
      </p:sp>
    </p:spTree>
    <p:extLst>
      <p:ext uri="{BB962C8B-B14F-4D97-AF65-F5344CB8AC3E}">
        <p14:creationId xmlns:p14="http://schemas.microsoft.com/office/powerpoint/2010/main" val="2759151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Venous Blood </a:t>
            </a:r>
            <a:r>
              <a:rPr lang="en-US" dirty="0" smtClean="0"/>
              <a:t>Specimen- </a:t>
            </a:r>
            <a:r>
              <a:rPr lang="en-US" i="1" dirty="0" smtClean="0"/>
              <a:t>Rejection Criteria</a:t>
            </a:r>
            <a:endParaRPr lang="en-US" i="1" dirty="0"/>
          </a:p>
        </p:txBody>
      </p:sp>
      <p:sp>
        <p:nvSpPr>
          <p:cNvPr id="6" name="Freeform 5"/>
          <p:cNvSpPr/>
          <p:nvPr/>
        </p:nvSpPr>
        <p:spPr>
          <a:xfrm>
            <a:off x="322535" y="2769738"/>
            <a:ext cx="3816844" cy="1192662"/>
          </a:xfrm>
          <a:custGeom>
            <a:avLst/>
            <a:gdLst>
              <a:gd name="connsiteX0" fmla="*/ 0 w 4327575"/>
              <a:gd name="connsiteY0" fmla="*/ 0 h 963498"/>
              <a:gd name="connsiteX1" fmla="*/ 4327575 w 4327575"/>
              <a:gd name="connsiteY1" fmla="*/ 0 h 963498"/>
              <a:gd name="connsiteX2" fmla="*/ 4327575 w 4327575"/>
              <a:gd name="connsiteY2" fmla="*/ 963498 h 963498"/>
              <a:gd name="connsiteX3" fmla="*/ 0 w 4327575"/>
              <a:gd name="connsiteY3" fmla="*/ 963498 h 963498"/>
              <a:gd name="connsiteX4" fmla="*/ 0 w 4327575"/>
              <a:gd name="connsiteY4" fmla="*/ 0 h 963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7575" h="963498">
                <a:moveTo>
                  <a:pt x="0" y="0"/>
                </a:moveTo>
                <a:lnTo>
                  <a:pt x="4327575" y="0"/>
                </a:lnTo>
                <a:lnTo>
                  <a:pt x="4327575" y="963498"/>
                </a:lnTo>
                <a:lnTo>
                  <a:pt x="0" y="963498"/>
                </a:lnTo>
                <a:lnTo>
                  <a:pt x="0" y="0"/>
                </a:lnTo>
                <a:close/>
              </a:path>
            </a:pathLst>
          </a:custGeom>
          <a:scene3d>
            <a:camera prst="orthographicFront"/>
            <a:lightRig rig="threePt" dir="t">
              <a:rot lat="0" lon="0" rev="7500000"/>
            </a:lightRig>
          </a:scene3d>
          <a:sp3d prstMaterial="plastic">
            <a:bevelT w="127000" h="35400"/>
          </a:sp3d>
        </p:spPr>
        <p:style>
          <a:lnRef idx="1">
            <a:schemeClr val="accent1">
              <a:hueOff val="0"/>
              <a:satOff val="0"/>
              <a:lumOff val="0"/>
              <a:alphaOff val="0"/>
            </a:schemeClr>
          </a:lnRef>
          <a:fillRef idx="1">
            <a:schemeClr val="accent1">
              <a:alpha val="40000"/>
              <a:tint val="40000"/>
              <a:hueOff val="0"/>
              <a:satOff val="0"/>
              <a:lumOff val="0"/>
              <a:alphaOff val="0"/>
            </a:schemeClr>
          </a:fillRef>
          <a:effectRef idx="2">
            <a:schemeClr val="accent1">
              <a:alpha val="40000"/>
              <a:tint val="40000"/>
              <a:hueOff val="0"/>
              <a:satOff val="0"/>
              <a:lumOff val="0"/>
              <a:alphaOff val="0"/>
            </a:schemeClr>
          </a:effectRef>
          <a:fontRef idx="minor">
            <a:schemeClr val="dk1">
              <a:hueOff val="0"/>
              <a:satOff val="0"/>
              <a:lumOff val="0"/>
              <a:alphaOff val="0"/>
            </a:schemeClr>
          </a:fontRef>
        </p:style>
        <p:txBody>
          <a:bodyPr lIns="990724" tIns="68580" rIns="68580" bIns="68580" spcCol="1270" anchor="ctr"/>
          <a:lstStyle/>
          <a:p>
            <a:pPr defTabSz="800100">
              <a:lnSpc>
                <a:spcPct val="90000"/>
              </a:lnSpc>
              <a:spcAft>
                <a:spcPct val="35000"/>
              </a:spcAft>
              <a:defRPr/>
            </a:pPr>
            <a:r>
              <a:rPr lang="en-US" b="1" dirty="0"/>
              <a:t>Valid serum and plasma </a:t>
            </a:r>
          </a:p>
        </p:txBody>
      </p:sp>
      <p:sp>
        <p:nvSpPr>
          <p:cNvPr id="7" name="Rounded Rectangle 6"/>
          <p:cNvSpPr/>
          <p:nvPr/>
        </p:nvSpPr>
        <p:spPr>
          <a:xfrm>
            <a:off x="304801" y="1799302"/>
            <a:ext cx="875069" cy="2163097"/>
          </a:xfrm>
          <a:prstGeom prst="roundRect">
            <a:avLst/>
          </a:prstGeom>
          <a:blipFill rotWithShape="1">
            <a:blip r:embed="rId2"/>
            <a:stretch>
              <a:fillRect/>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8" name="Freeform 7"/>
          <p:cNvSpPr/>
          <p:nvPr/>
        </p:nvSpPr>
        <p:spPr>
          <a:xfrm>
            <a:off x="5481825" y="2760573"/>
            <a:ext cx="3433575" cy="1201827"/>
          </a:xfrm>
          <a:custGeom>
            <a:avLst/>
            <a:gdLst>
              <a:gd name="connsiteX0" fmla="*/ 0 w 3296629"/>
              <a:gd name="connsiteY0" fmla="*/ 0 h 967286"/>
              <a:gd name="connsiteX1" fmla="*/ 3296629 w 3296629"/>
              <a:gd name="connsiteY1" fmla="*/ 0 h 967286"/>
              <a:gd name="connsiteX2" fmla="*/ 3296629 w 3296629"/>
              <a:gd name="connsiteY2" fmla="*/ 967286 h 967286"/>
              <a:gd name="connsiteX3" fmla="*/ 0 w 3296629"/>
              <a:gd name="connsiteY3" fmla="*/ 967286 h 967286"/>
              <a:gd name="connsiteX4" fmla="*/ 0 w 3296629"/>
              <a:gd name="connsiteY4" fmla="*/ 0 h 967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629" h="967286">
                <a:moveTo>
                  <a:pt x="0" y="0"/>
                </a:moveTo>
                <a:lnTo>
                  <a:pt x="3296629" y="0"/>
                </a:lnTo>
                <a:lnTo>
                  <a:pt x="3296629" y="967286"/>
                </a:lnTo>
                <a:lnTo>
                  <a:pt x="0" y="967286"/>
                </a:lnTo>
                <a:lnTo>
                  <a:pt x="0" y="0"/>
                </a:lnTo>
                <a:close/>
              </a:path>
            </a:pathLst>
          </a:custGeom>
          <a:scene3d>
            <a:camera prst="orthographicFront"/>
            <a:lightRig rig="threePt" dir="t">
              <a:rot lat="0" lon="0" rev="7500000"/>
            </a:lightRig>
          </a:scene3d>
          <a:sp3d prstMaterial="plastic">
            <a:bevelT w="127000" h="35400"/>
          </a:sp3d>
        </p:spPr>
        <p:style>
          <a:lnRef idx="1">
            <a:schemeClr val="accent1">
              <a:hueOff val="0"/>
              <a:satOff val="0"/>
              <a:lumOff val="0"/>
              <a:alphaOff val="0"/>
            </a:schemeClr>
          </a:lnRef>
          <a:fillRef idx="1">
            <a:schemeClr val="accent1">
              <a:alpha val="40000"/>
              <a:tint val="40000"/>
              <a:hueOff val="0"/>
              <a:satOff val="0"/>
              <a:lumOff val="0"/>
              <a:alphaOff val="0"/>
            </a:schemeClr>
          </a:fillRef>
          <a:effectRef idx="2">
            <a:schemeClr val="accent1">
              <a:alpha val="40000"/>
              <a:tint val="40000"/>
              <a:hueOff val="0"/>
              <a:satOff val="0"/>
              <a:lumOff val="0"/>
              <a:alphaOff val="0"/>
            </a:schemeClr>
          </a:effectRef>
          <a:fontRef idx="minor">
            <a:schemeClr val="dk1">
              <a:hueOff val="0"/>
              <a:satOff val="0"/>
              <a:lumOff val="0"/>
              <a:alphaOff val="0"/>
            </a:schemeClr>
          </a:fontRef>
        </p:style>
        <p:txBody>
          <a:bodyPr lIns="990724" tIns="60960" rIns="60960" bIns="60960" spcCol="1270" anchor="ctr"/>
          <a:lstStyle/>
          <a:p>
            <a:pPr defTabSz="711200">
              <a:lnSpc>
                <a:spcPct val="90000"/>
              </a:lnSpc>
              <a:spcAft>
                <a:spcPct val="35000"/>
              </a:spcAft>
              <a:defRPr/>
            </a:pPr>
            <a:r>
              <a:rPr lang="en-US" sz="1600" dirty="0"/>
              <a:t> </a:t>
            </a:r>
            <a:r>
              <a:rPr lang="en-US" dirty="0" err="1"/>
              <a:t>Lipemic</a:t>
            </a:r>
            <a:endParaRPr lang="en-US" dirty="0"/>
          </a:p>
        </p:txBody>
      </p:sp>
      <p:sp>
        <p:nvSpPr>
          <p:cNvPr id="9" name="Flowchart: Alternate Process 8"/>
          <p:cNvSpPr/>
          <p:nvPr/>
        </p:nvSpPr>
        <p:spPr>
          <a:xfrm>
            <a:off x="4953000" y="1799302"/>
            <a:ext cx="722671" cy="2163097"/>
          </a:xfrm>
          <a:prstGeom prst="flowChartAlternateProcess">
            <a:avLst/>
          </a:prstGeom>
          <a:blipFill rotWithShape="1">
            <a:blip r:embed="rId3"/>
            <a:stretch>
              <a:fillRect/>
            </a:stretch>
          </a:blipFill>
          <a:ln w="28575">
            <a:noFill/>
          </a:ln>
          <a:scene3d>
            <a:camera prst="orthographicFront"/>
            <a:lightRig rig="threePt" dir="t">
              <a:rot lat="0" lon="0" rev="7500000"/>
            </a:lightRig>
          </a:scene3d>
          <a:sp3d z="152400" extrusionH="63500" prstMaterial="matte">
            <a:bevelT w="50800" h="19050" prst="relaxedInset"/>
            <a:contourClr>
              <a:schemeClr val="bg1"/>
            </a:contourClr>
          </a:sp3d>
        </p:spPr>
        <p:style>
          <a:lnRef idx="0">
            <a:scrgbClr r="0" g="0" b="0"/>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10" name="Freeform 9"/>
          <p:cNvSpPr/>
          <p:nvPr/>
        </p:nvSpPr>
        <p:spPr>
          <a:xfrm>
            <a:off x="5466502" y="5397910"/>
            <a:ext cx="3448898" cy="1202619"/>
          </a:xfrm>
          <a:custGeom>
            <a:avLst/>
            <a:gdLst>
              <a:gd name="connsiteX0" fmla="*/ 0 w 3296629"/>
              <a:gd name="connsiteY0" fmla="*/ 0 h 967286"/>
              <a:gd name="connsiteX1" fmla="*/ 3296629 w 3296629"/>
              <a:gd name="connsiteY1" fmla="*/ 0 h 967286"/>
              <a:gd name="connsiteX2" fmla="*/ 3296629 w 3296629"/>
              <a:gd name="connsiteY2" fmla="*/ 967286 h 967286"/>
              <a:gd name="connsiteX3" fmla="*/ 0 w 3296629"/>
              <a:gd name="connsiteY3" fmla="*/ 967286 h 967286"/>
              <a:gd name="connsiteX4" fmla="*/ 0 w 3296629"/>
              <a:gd name="connsiteY4" fmla="*/ 0 h 967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629" h="967286">
                <a:moveTo>
                  <a:pt x="0" y="0"/>
                </a:moveTo>
                <a:lnTo>
                  <a:pt x="3296629" y="0"/>
                </a:lnTo>
                <a:lnTo>
                  <a:pt x="3296629" y="967286"/>
                </a:lnTo>
                <a:lnTo>
                  <a:pt x="0" y="967286"/>
                </a:lnTo>
                <a:lnTo>
                  <a:pt x="0" y="0"/>
                </a:lnTo>
                <a:close/>
              </a:path>
            </a:pathLst>
          </a:custGeom>
          <a:scene3d>
            <a:camera prst="orthographicFront"/>
            <a:lightRig rig="threePt" dir="t">
              <a:rot lat="0" lon="0" rev="7500000"/>
            </a:lightRig>
          </a:scene3d>
          <a:sp3d prstMaterial="plastic">
            <a:bevelT w="127000" h="35400"/>
          </a:sp3d>
        </p:spPr>
        <p:style>
          <a:lnRef idx="1">
            <a:schemeClr val="accent1">
              <a:hueOff val="0"/>
              <a:satOff val="0"/>
              <a:lumOff val="0"/>
              <a:alphaOff val="0"/>
            </a:schemeClr>
          </a:lnRef>
          <a:fillRef idx="1">
            <a:schemeClr val="accent1">
              <a:alpha val="40000"/>
              <a:tint val="40000"/>
              <a:hueOff val="0"/>
              <a:satOff val="0"/>
              <a:lumOff val="0"/>
              <a:alphaOff val="0"/>
            </a:schemeClr>
          </a:fillRef>
          <a:effectRef idx="2">
            <a:schemeClr val="accent1">
              <a:alpha val="40000"/>
              <a:tint val="40000"/>
              <a:hueOff val="0"/>
              <a:satOff val="0"/>
              <a:lumOff val="0"/>
              <a:alphaOff val="0"/>
            </a:schemeClr>
          </a:effectRef>
          <a:fontRef idx="minor">
            <a:schemeClr val="dk1">
              <a:hueOff val="0"/>
              <a:satOff val="0"/>
              <a:lumOff val="0"/>
              <a:alphaOff val="0"/>
            </a:schemeClr>
          </a:fontRef>
        </p:style>
        <p:txBody>
          <a:bodyPr lIns="990724" tIns="68580" rIns="68580" bIns="68580" spcCol="1270" anchor="ctr"/>
          <a:lstStyle/>
          <a:p>
            <a:pPr defTabSz="800100">
              <a:lnSpc>
                <a:spcPct val="90000"/>
              </a:lnSpc>
              <a:spcAft>
                <a:spcPct val="35000"/>
              </a:spcAft>
              <a:defRPr/>
            </a:pPr>
            <a:r>
              <a:rPr lang="en-US" dirty="0"/>
              <a:t>Contaminated</a:t>
            </a:r>
          </a:p>
        </p:txBody>
      </p:sp>
      <p:sp>
        <p:nvSpPr>
          <p:cNvPr id="11" name="Freeform 10"/>
          <p:cNvSpPr/>
          <p:nvPr/>
        </p:nvSpPr>
        <p:spPr>
          <a:xfrm>
            <a:off x="681224" y="5397910"/>
            <a:ext cx="3458155" cy="1202619"/>
          </a:xfrm>
          <a:custGeom>
            <a:avLst/>
            <a:gdLst>
              <a:gd name="connsiteX0" fmla="*/ 0 w 3296629"/>
              <a:gd name="connsiteY0" fmla="*/ 0 h 967286"/>
              <a:gd name="connsiteX1" fmla="*/ 3296629 w 3296629"/>
              <a:gd name="connsiteY1" fmla="*/ 0 h 967286"/>
              <a:gd name="connsiteX2" fmla="*/ 3296629 w 3296629"/>
              <a:gd name="connsiteY2" fmla="*/ 967286 h 967286"/>
              <a:gd name="connsiteX3" fmla="*/ 0 w 3296629"/>
              <a:gd name="connsiteY3" fmla="*/ 967286 h 967286"/>
              <a:gd name="connsiteX4" fmla="*/ 0 w 3296629"/>
              <a:gd name="connsiteY4" fmla="*/ 0 h 967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629" h="967286">
                <a:moveTo>
                  <a:pt x="0" y="0"/>
                </a:moveTo>
                <a:lnTo>
                  <a:pt x="3296629" y="0"/>
                </a:lnTo>
                <a:lnTo>
                  <a:pt x="3296629" y="967286"/>
                </a:lnTo>
                <a:lnTo>
                  <a:pt x="0" y="967286"/>
                </a:lnTo>
                <a:lnTo>
                  <a:pt x="0" y="0"/>
                </a:lnTo>
                <a:close/>
              </a:path>
            </a:pathLst>
          </a:custGeom>
          <a:scene3d>
            <a:camera prst="orthographicFront"/>
            <a:lightRig rig="threePt" dir="t">
              <a:rot lat="0" lon="0" rev="7500000"/>
            </a:lightRig>
          </a:scene3d>
          <a:sp3d prstMaterial="plastic">
            <a:bevelT w="127000" h="35400"/>
          </a:sp3d>
        </p:spPr>
        <p:style>
          <a:lnRef idx="1">
            <a:schemeClr val="accent1">
              <a:hueOff val="0"/>
              <a:satOff val="0"/>
              <a:lumOff val="0"/>
              <a:alphaOff val="0"/>
            </a:schemeClr>
          </a:lnRef>
          <a:fillRef idx="1">
            <a:schemeClr val="accent1">
              <a:alpha val="40000"/>
              <a:tint val="40000"/>
              <a:hueOff val="0"/>
              <a:satOff val="0"/>
              <a:lumOff val="0"/>
              <a:alphaOff val="0"/>
            </a:schemeClr>
          </a:fillRef>
          <a:effectRef idx="2">
            <a:schemeClr val="accent1">
              <a:alpha val="40000"/>
              <a:tint val="40000"/>
              <a:hueOff val="0"/>
              <a:satOff val="0"/>
              <a:lumOff val="0"/>
              <a:alphaOff val="0"/>
            </a:schemeClr>
          </a:effectRef>
          <a:fontRef idx="minor">
            <a:schemeClr val="dk1">
              <a:hueOff val="0"/>
              <a:satOff val="0"/>
              <a:lumOff val="0"/>
              <a:alphaOff val="0"/>
            </a:schemeClr>
          </a:fontRef>
        </p:style>
        <p:txBody>
          <a:bodyPr lIns="990724" tIns="68580" rIns="68580" bIns="68580" spcCol="1270" anchor="ctr"/>
          <a:lstStyle/>
          <a:p>
            <a:pPr defTabSz="800100">
              <a:lnSpc>
                <a:spcPct val="90000"/>
              </a:lnSpc>
              <a:spcAft>
                <a:spcPct val="35000"/>
              </a:spcAft>
              <a:defRPr/>
            </a:pPr>
            <a:r>
              <a:rPr lang="en-US" dirty="0" err="1"/>
              <a:t>Hemolyzed</a:t>
            </a:r>
            <a:endParaRPr lang="en-US" dirty="0"/>
          </a:p>
        </p:txBody>
      </p:sp>
      <p:sp>
        <p:nvSpPr>
          <p:cNvPr id="12" name="Rounded Rectangle 11"/>
          <p:cNvSpPr/>
          <p:nvPr/>
        </p:nvSpPr>
        <p:spPr>
          <a:xfrm>
            <a:off x="214489" y="4495800"/>
            <a:ext cx="965381" cy="2134225"/>
          </a:xfrm>
          <a:prstGeom prst="roundRect">
            <a:avLst/>
          </a:prstGeom>
          <a:blipFill rotWithShape="1">
            <a:blip r:embed="rId4"/>
            <a:srcRect/>
            <a:stretch>
              <a:fillRect l="-11046" t="-3252" r="-9109" b="-2805"/>
            </a:stretch>
          </a:blipFill>
          <a:ln w="19050">
            <a:noFill/>
          </a:ln>
        </p:spPr>
        <p:style>
          <a:lnRef idx="0">
            <a:scrgbClr r="0" g="0" b="0"/>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13" name="Flowchart: Alternate Process 12"/>
          <p:cNvSpPr/>
          <p:nvPr/>
        </p:nvSpPr>
        <p:spPr>
          <a:xfrm>
            <a:off x="4953000" y="4495800"/>
            <a:ext cx="722671" cy="2134225"/>
          </a:xfrm>
          <a:prstGeom prst="flowChartAlternateProcess">
            <a:avLst/>
          </a:prstGeom>
          <a:blipFill rotWithShape="1">
            <a:blip r:embed="rId5"/>
            <a:srcRect/>
            <a:stretch>
              <a:fillRect l="-8050" r="-21684"/>
            </a:stretch>
          </a:blipFill>
          <a:ln w="28575">
            <a:noFill/>
          </a:ln>
          <a:scene3d>
            <a:camera prst="orthographicFront"/>
            <a:lightRig rig="threePt" dir="t">
              <a:rot lat="0" lon="0" rev="7500000"/>
            </a:lightRig>
          </a:scene3d>
          <a:sp3d z="152400" extrusionH="63500" prstMaterial="matte">
            <a:bevelT w="50800" h="19050" prst="relaxedInset"/>
            <a:contourClr>
              <a:schemeClr val="bg1"/>
            </a:contourClr>
          </a:sp3d>
        </p:spPr>
        <p:style>
          <a:lnRef idx="0">
            <a:scrgbClr r="0" g="0" b="0"/>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27976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Dried Blood Spot (DBS)</a:t>
            </a:r>
            <a:br>
              <a:rPr lang="en-US" dirty="0" smtClean="0"/>
            </a:br>
            <a:r>
              <a:rPr lang="en-US" dirty="0" smtClean="0"/>
              <a:t> Specimen Collection</a:t>
            </a:r>
            <a:endParaRPr lang="en-US" dirty="0"/>
          </a:p>
        </p:txBody>
      </p:sp>
    </p:spTree>
    <p:extLst>
      <p:ext uri="{BB962C8B-B14F-4D97-AF65-F5344CB8AC3E}">
        <p14:creationId xmlns:p14="http://schemas.microsoft.com/office/powerpoint/2010/main" val="21882913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Materials Required for DBS Specimen Collection</a:t>
            </a:r>
            <a:endParaRPr lang="en-US" dirty="0"/>
          </a:p>
        </p:txBody>
      </p:sp>
      <p:sp>
        <p:nvSpPr>
          <p:cNvPr id="3" name="Content Placeholder 2"/>
          <p:cNvSpPr>
            <a:spLocks noGrp="1"/>
          </p:cNvSpPr>
          <p:nvPr>
            <p:ph idx="1"/>
          </p:nvPr>
        </p:nvSpPr>
        <p:spPr>
          <a:xfrm>
            <a:off x="457200" y="1600200"/>
            <a:ext cx="8229600" cy="5029200"/>
          </a:xfrm>
        </p:spPr>
        <p:txBody>
          <a:bodyPr numCol="2">
            <a:normAutofit fontScale="92500" lnSpcReduction="10000"/>
          </a:bodyPr>
          <a:lstStyle/>
          <a:p>
            <a:r>
              <a:rPr lang="en-US" dirty="0" smtClean="0"/>
              <a:t>Gloves (powder free)</a:t>
            </a:r>
          </a:p>
          <a:p>
            <a:r>
              <a:rPr lang="en-US" dirty="0" err="1" smtClean="0"/>
              <a:t>Whatman</a:t>
            </a:r>
            <a:r>
              <a:rPr lang="en-US" dirty="0" smtClean="0"/>
              <a:t> 903 collection card</a:t>
            </a:r>
          </a:p>
          <a:p>
            <a:r>
              <a:rPr lang="en-US" dirty="0" smtClean="0"/>
              <a:t>Card drying rack</a:t>
            </a:r>
          </a:p>
          <a:p>
            <a:r>
              <a:rPr lang="en-US" dirty="0" smtClean="0"/>
              <a:t>Retractable lancet</a:t>
            </a:r>
          </a:p>
          <a:p>
            <a:r>
              <a:rPr lang="en-US" dirty="0" smtClean="0"/>
              <a:t>Alcohol swab</a:t>
            </a:r>
          </a:p>
          <a:p>
            <a:r>
              <a:rPr lang="en-US" dirty="0" smtClean="0"/>
              <a:t>Dry sterile gauze pad</a:t>
            </a:r>
          </a:p>
          <a:p>
            <a:r>
              <a:rPr lang="en-US" dirty="0" smtClean="0"/>
              <a:t>Desiccant pack</a:t>
            </a:r>
          </a:p>
          <a:p>
            <a:r>
              <a:rPr lang="en-US" dirty="0" smtClean="0"/>
              <a:t>Humidity indicator cards</a:t>
            </a:r>
          </a:p>
          <a:p>
            <a:r>
              <a:rPr lang="en-US" dirty="0" smtClean="0"/>
              <a:t>Plastic humidity-proof zip-lock bags</a:t>
            </a:r>
          </a:p>
          <a:p>
            <a:r>
              <a:rPr lang="en-US" dirty="0" smtClean="0"/>
              <a:t>Waterproof marker</a:t>
            </a:r>
          </a:p>
          <a:p>
            <a:r>
              <a:rPr lang="en-US" dirty="0" err="1" smtClean="0"/>
              <a:t>Glassline</a:t>
            </a:r>
            <a:r>
              <a:rPr lang="en-US" dirty="0" smtClean="0"/>
              <a:t> paper (weighing paper)</a:t>
            </a:r>
          </a:p>
          <a:p>
            <a:r>
              <a:rPr lang="en-US" dirty="0" smtClean="0"/>
              <a:t>Benchtop biohazard waste bag and holder</a:t>
            </a:r>
          </a:p>
          <a:p>
            <a:r>
              <a:rPr lang="en-US" dirty="0" smtClean="0"/>
              <a:t>Sharps container</a:t>
            </a:r>
          </a:p>
          <a:p>
            <a:r>
              <a:rPr lang="en-US" dirty="0" smtClean="0"/>
              <a:t>Pen</a:t>
            </a:r>
          </a:p>
          <a:p>
            <a:pPr marL="0" indent="0">
              <a:buNone/>
            </a:pPr>
            <a:endParaRPr lang="en-US" dirty="0"/>
          </a:p>
        </p:txBody>
      </p:sp>
    </p:spTree>
    <p:extLst>
      <p:ext uri="{BB962C8B-B14F-4D97-AF65-F5344CB8AC3E}">
        <p14:creationId xmlns:p14="http://schemas.microsoft.com/office/powerpoint/2010/main" val="563560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DBS Specimen Collection</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r>
              <a:rPr lang="en-US" dirty="0" smtClean="0"/>
              <a:t>Use universal safety precautions</a:t>
            </a:r>
          </a:p>
          <a:p>
            <a:r>
              <a:rPr lang="en-US" dirty="0" smtClean="0"/>
              <a:t>Use of validated, perforated </a:t>
            </a:r>
            <a:r>
              <a:rPr lang="en-US" dirty="0" smtClean="0">
                <a:sym typeface="Symbol"/>
              </a:rPr>
              <a:t>DBS cards</a:t>
            </a:r>
            <a:r>
              <a:rPr lang="en-US" dirty="0" smtClean="0"/>
              <a:t> is strongly recommended </a:t>
            </a:r>
          </a:p>
          <a:p>
            <a:r>
              <a:rPr lang="en-US" dirty="0" smtClean="0"/>
              <a:t>Clearly label card with identification number</a:t>
            </a:r>
          </a:p>
          <a:p>
            <a:r>
              <a:rPr lang="en-US" dirty="0" smtClean="0"/>
              <a:t>Blood collection should be done using non-powdered gloves</a:t>
            </a:r>
          </a:p>
          <a:p>
            <a:r>
              <a:rPr lang="en-US" dirty="0" smtClean="0"/>
              <a:t>Blood can be collected from finger/heel pricks or from venipuncture in a sterile tube using EDTA (purple top)</a:t>
            </a:r>
          </a:p>
          <a:p>
            <a:r>
              <a:rPr lang="en-US" dirty="0" smtClean="0"/>
              <a:t>If necessary, the EDTA anti-coagulated blood can be stored for up to 24 hours before DBS preparation, preferably at 4</a:t>
            </a:r>
            <a:r>
              <a:rPr lang="en-US" dirty="0">
                <a:sym typeface="Symbol"/>
              </a:rPr>
              <a:t> </a:t>
            </a:r>
            <a:r>
              <a:rPr lang="en-US" dirty="0" smtClean="0">
                <a:sym typeface="Symbol"/>
              </a:rPr>
              <a:t>C</a:t>
            </a:r>
          </a:p>
          <a:p>
            <a:r>
              <a:rPr lang="en-US" dirty="0" smtClean="0">
                <a:sym typeface="Symbol"/>
              </a:rPr>
              <a:t>Spot 5 full circles of blood directly onto the DBS card, or use transfer pipettes for venous collection</a:t>
            </a:r>
            <a:endParaRPr lang="en-US" dirty="0"/>
          </a:p>
        </p:txBody>
      </p:sp>
    </p:spTree>
    <p:extLst>
      <p:ext uri="{BB962C8B-B14F-4D97-AF65-F5344CB8AC3E}">
        <p14:creationId xmlns:p14="http://schemas.microsoft.com/office/powerpoint/2010/main" val="1800980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DBS Collection Tips</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r>
              <a:rPr lang="en-US" b="1" dirty="0" smtClean="0">
                <a:solidFill>
                  <a:srgbClr val="FF0000"/>
                </a:solidFill>
              </a:rPr>
              <a:t>Do not</a:t>
            </a:r>
            <a:r>
              <a:rPr lang="en-US" dirty="0" smtClean="0"/>
              <a:t> touch the areas of the card that will be used to collect specimens whether gloved or ungloved.</a:t>
            </a:r>
          </a:p>
          <a:p>
            <a:r>
              <a:rPr lang="en-US" b="1" dirty="0" smtClean="0">
                <a:solidFill>
                  <a:srgbClr val="FF0000"/>
                </a:solidFill>
              </a:rPr>
              <a:t>Do not</a:t>
            </a:r>
            <a:r>
              <a:rPr lang="en-US" dirty="0" smtClean="0"/>
              <a:t> apply blood to both sides of the filter paper.</a:t>
            </a:r>
          </a:p>
          <a:p>
            <a:r>
              <a:rPr lang="en-US" b="1" dirty="0" smtClean="0">
                <a:solidFill>
                  <a:srgbClr val="FF0000"/>
                </a:solidFill>
              </a:rPr>
              <a:t>Do not </a:t>
            </a:r>
            <a:r>
              <a:rPr lang="en-US" dirty="0" smtClean="0"/>
              <a:t>apply blood more than once in the same collection circle.</a:t>
            </a:r>
          </a:p>
          <a:p>
            <a:r>
              <a:rPr lang="en-US" b="1" dirty="0" smtClean="0">
                <a:solidFill>
                  <a:srgbClr val="FF0000"/>
                </a:solidFill>
              </a:rPr>
              <a:t>Do not </a:t>
            </a:r>
            <a:r>
              <a:rPr lang="en-US" dirty="0" smtClean="0"/>
              <a:t>apply blood from more than one patient on the same collection card.</a:t>
            </a:r>
          </a:p>
          <a:p>
            <a:r>
              <a:rPr lang="en-US" b="1" dirty="0" smtClean="0">
                <a:solidFill>
                  <a:srgbClr val="FF0000"/>
                </a:solidFill>
              </a:rPr>
              <a:t>Do not </a:t>
            </a:r>
            <a:r>
              <a:rPr lang="en-US" dirty="0" smtClean="0"/>
              <a:t>press the filter paper against the puncture site.</a:t>
            </a:r>
          </a:p>
          <a:p>
            <a:r>
              <a:rPr lang="en-US" b="1" dirty="0" smtClean="0">
                <a:solidFill>
                  <a:srgbClr val="FF0000"/>
                </a:solidFill>
              </a:rPr>
              <a:t>Do not </a:t>
            </a:r>
            <a:r>
              <a:rPr lang="en-US" dirty="0" smtClean="0"/>
              <a:t>“milk” the finger.</a:t>
            </a:r>
            <a:endParaRPr lang="en-US" dirty="0"/>
          </a:p>
        </p:txBody>
      </p:sp>
    </p:spTree>
    <p:extLst>
      <p:ext uri="{BB962C8B-B14F-4D97-AF65-F5344CB8AC3E}">
        <p14:creationId xmlns:p14="http://schemas.microsoft.com/office/powerpoint/2010/main" val="41912224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DBS Specimen-</a:t>
            </a:r>
            <a:r>
              <a:rPr lang="en-US" i="1" dirty="0" smtClean="0"/>
              <a:t>Storage</a:t>
            </a:r>
            <a:endParaRPr lang="en-US" i="1" dirty="0"/>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smtClean="0"/>
              <a:t>DBS specimen should be air-dried before packaging, preferably for 4 hours or overnight.</a:t>
            </a:r>
          </a:p>
          <a:p>
            <a:r>
              <a:rPr lang="en-US" dirty="0" smtClean="0"/>
              <a:t>Specimen should be stored in an air-tight zip-lock plastic bag with desiccants and humidity indicator cards.</a:t>
            </a:r>
          </a:p>
          <a:p>
            <a:r>
              <a:rPr lang="en-US" dirty="0" smtClean="0"/>
              <a:t>Avoid storage of dried blood spot cards at room temperature for more than one week.</a:t>
            </a:r>
          </a:p>
          <a:p>
            <a:r>
              <a:rPr lang="en-US" dirty="0" smtClean="0"/>
              <a:t>Avoid exposure to direct sunlight and heat.</a:t>
            </a:r>
          </a:p>
          <a:p>
            <a:r>
              <a:rPr lang="en-US" dirty="0" smtClean="0"/>
              <a:t>Cards must be labeled with appropriate identifiers.</a:t>
            </a:r>
            <a:endParaRPr lang="en-US" dirty="0"/>
          </a:p>
        </p:txBody>
      </p:sp>
    </p:spTree>
    <p:extLst>
      <p:ext uri="{BB962C8B-B14F-4D97-AF65-F5344CB8AC3E}">
        <p14:creationId xmlns:p14="http://schemas.microsoft.com/office/powerpoint/2010/main" val="2095842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r>
              <a:rPr lang="en-US" dirty="0" smtClean="0"/>
              <a:t>Learn the types of viral load test specimens</a:t>
            </a:r>
          </a:p>
          <a:p>
            <a:r>
              <a:rPr lang="en-US" dirty="0" smtClean="0"/>
              <a:t>Understand the process of venous blood specimen collection</a:t>
            </a:r>
          </a:p>
          <a:p>
            <a:r>
              <a:rPr lang="en-US" dirty="0" smtClean="0"/>
              <a:t>Understand the process of dried blood spot specimen collection</a:t>
            </a:r>
          </a:p>
          <a:p>
            <a:r>
              <a:rPr lang="en-US" dirty="0" smtClean="0"/>
              <a:t>Describe elements of bio-safety</a:t>
            </a:r>
            <a:endParaRPr lang="en-US" dirty="0"/>
          </a:p>
        </p:txBody>
      </p:sp>
    </p:spTree>
    <p:extLst>
      <p:ext uri="{BB962C8B-B14F-4D97-AF65-F5344CB8AC3E}">
        <p14:creationId xmlns:p14="http://schemas.microsoft.com/office/powerpoint/2010/main" val="3511608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DBS Specimen-</a:t>
            </a:r>
            <a:r>
              <a:rPr lang="en-US" i="1" dirty="0" smtClean="0"/>
              <a:t>Transport</a:t>
            </a:r>
            <a:endParaRPr lang="en-US" i="1" dirty="0"/>
          </a:p>
        </p:txBody>
      </p:sp>
      <p:sp>
        <p:nvSpPr>
          <p:cNvPr id="3" name="Content Placeholder 2"/>
          <p:cNvSpPr>
            <a:spLocks noGrp="1"/>
          </p:cNvSpPr>
          <p:nvPr>
            <p:ph idx="1"/>
          </p:nvPr>
        </p:nvSpPr>
        <p:spPr>
          <a:xfrm>
            <a:off x="457200" y="1600200"/>
            <a:ext cx="8229600" cy="4953000"/>
          </a:xfrm>
        </p:spPr>
        <p:txBody>
          <a:bodyPr/>
          <a:lstStyle/>
          <a:p>
            <a:r>
              <a:rPr lang="en-US" dirty="0" smtClean="0"/>
              <a:t>Maintain integrity of sample</a:t>
            </a:r>
          </a:p>
          <a:p>
            <a:pPr lvl="1"/>
            <a:r>
              <a:rPr lang="en-US" dirty="0" smtClean="0"/>
              <a:t>Temperature monitoring during transport</a:t>
            </a:r>
          </a:p>
          <a:p>
            <a:pPr lvl="1"/>
            <a:r>
              <a:rPr lang="en-US" dirty="0" smtClean="0"/>
              <a:t>Monitor status of the humidity indictor</a:t>
            </a:r>
          </a:p>
          <a:p>
            <a:pPr lvl="1"/>
            <a:r>
              <a:rPr lang="en-US" dirty="0" smtClean="0"/>
              <a:t>Time limitation</a:t>
            </a:r>
          </a:p>
          <a:p>
            <a:r>
              <a:rPr lang="en-US" dirty="0" smtClean="0"/>
              <a:t>Assure safety regulations are met</a:t>
            </a:r>
          </a:p>
          <a:p>
            <a:pPr lvl="1"/>
            <a:r>
              <a:rPr lang="en-US" dirty="0" smtClean="0"/>
              <a:t>Treat DBS as bio-hazardous material (but doesn’t require triple packaging)</a:t>
            </a:r>
            <a:endParaRPr lang="en-US" dirty="0"/>
          </a:p>
        </p:txBody>
      </p:sp>
    </p:spTree>
    <p:extLst>
      <p:ext uri="{BB962C8B-B14F-4D97-AF65-F5344CB8AC3E}">
        <p14:creationId xmlns:p14="http://schemas.microsoft.com/office/powerpoint/2010/main" val="238063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DBS Specimen: Acceptable Sample</a:t>
            </a:r>
            <a:endParaRPr lang="en-US" dirty="0"/>
          </a:p>
        </p:txBody>
      </p:sp>
      <p:sp>
        <p:nvSpPr>
          <p:cNvPr id="3" name="Content Placeholder 2"/>
          <p:cNvSpPr>
            <a:spLocks noGrp="1"/>
          </p:cNvSpPr>
          <p:nvPr>
            <p:ph idx="1"/>
          </p:nvPr>
        </p:nvSpPr>
        <p:spPr>
          <a:xfrm>
            <a:off x="228600" y="1600200"/>
            <a:ext cx="5029200" cy="4953000"/>
          </a:xfrm>
        </p:spPr>
        <p:txBody>
          <a:bodyPr>
            <a:normAutofit fontScale="85000" lnSpcReduction="20000"/>
          </a:bodyPr>
          <a:lstStyle/>
          <a:p>
            <a:r>
              <a:rPr lang="en-US" b="1" dirty="0" smtClean="0"/>
              <a:t>Identifying information </a:t>
            </a:r>
            <a:r>
              <a:rPr lang="en-US" dirty="0" smtClean="0"/>
              <a:t>on the DBS card must be clear and match accompanying paperwork.</a:t>
            </a:r>
          </a:p>
          <a:p>
            <a:pPr marL="0" indent="0">
              <a:buNone/>
            </a:pPr>
            <a:endParaRPr lang="en-US" b="1" dirty="0" smtClean="0"/>
          </a:p>
          <a:p>
            <a:r>
              <a:rPr lang="en-US" b="1" dirty="0" smtClean="0"/>
              <a:t>At least 3 good spots </a:t>
            </a:r>
            <a:r>
              <a:rPr lang="en-US" dirty="0" smtClean="0"/>
              <a:t>must be obtained.</a:t>
            </a:r>
          </a:p>
          <a:p>
            <a:pPr lvl="1"/>
            <a:r>
              <a:rPr lang="en-US" dirty="0" smtClean="0"/>
              <a:t>Samples should fill the circles and be as centered as possible, especially in the case of perforated cards.</a:t>
            </a:r>
          </a:p>
          <a:p>
            <a:r>
              <a:rPr lang="en-US" dirty="0" smtClean="0"/>
              <a:t>After drying, DBS should be </a:t>
            </a:r>
            <a:r>
              <a:rPr lang="en-US" b="1" dirty="0" smtClean="0"/>
              <a:t>dark and a uniform color,</a:t>
            </a:r>
            <a:r>
              <a:rPr lang="en-US" dirty="0" smtClean="0"/>
              <a:t> indicating proper collection and drying technique.</a:t>
            </a:r>
          </a:p>
          <a:p>
            <a:endParaRPr lang="en-US" dirty="0" smtClean="0"/>
          </a:p>
          <a:p>
            <a:endParaRPr lang="en-US" dirty="0" smtClean="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595438"/>
            <a:ext cx="3349067" cy="1331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0155" y="4800600"/>
            <a:ext cx="3888268" cy="1090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6927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DBS Specimen: Rejection Criteria</a:t>
            </a:r>
            <a:endParaRPr lang="en-US" dirty="0"/>
          </a:p>
        </p:txBody>
      </p:sp>
      <p:sp>
        <p:nvSpPr>
          <p:cNvPr id="3" name="Content Placeholder 2"/>
          <p:cNvSpPr>
            <a:spLocks noGrp="1"/>
          </p:cNvSpPr>
          <p:nvPr>
            <p:ph idx="1"/>
          </p:nvPr>
        </p:nvSpPr>
        <p:spPr>
          <a:xfrm>
            <a:off x="457200" y="1600200"/>
            <a:ext cx="8229600" cy="5029200"/>
          </a:xfrm>
        </p:spPr>
        <p:txBody>
          <a:bodyPr/>
          <a:lstStyle/>
          <a:p>
            <a:r>
              <a:rPr lang="en-US" dirty="0" smtClean="0"/>
              <a:t>Insufficient sample volume/incomplete circles</a:t>
            </a:r>
          </a:p>
          <a:p>
            <a:r>
              <a:rPr lang="en-US" dirty="0" smtClean="0"/>
              <a:t>Clotted sample</a:t>
            </a:r>
          </a:p>
          <a:p>
            <a:r>
              <a:rPr lang="en-US" dirty="0" smtClean="0"/>
              <a:t>Hemolysis/serum ring</a:t>
            </a:r>
          </a:p>
          <a:p>
            <a:r>
              <a:rPr lang="en-US" dirty="0" smtClean="0"/>
              <a:t>Abraded/scratched</a:t>
            </a:r>
          </a:p>
          <a:p>
            <a:r>
              <a:rPr lang="en-US" dirty="0" smtClean="0"/>
              <a:t>Not dry/packed before drying</a:t>
            </a:r>
          </a:p>
          <a:p>
            <a:r>
              <a:rPr lang="en-US" dirty="0" smtClean="0"/>
              <a:t>Poor humidity control</a:t>
            </a:r>
          </a:p>
          <a:p>
            <a:r>
              <a:rPr lang="en-US" dirty="0" smtClean="0"/>
              <a:t>No/poorly labeled specimen</a:t>
            </a:r>
          </a:p>
          <a:p>
            <a:r>
              <a:rPr lang="en-US" dirty="0" smtClean="0"/>
              <a:t>Missing sample or lab request form</a:t>
            </a:r>
            <a:endParaRPr lang="en-US" dirty="0"/>
          </a:p>
        </p:txBody>
      </p:sp>
    </p:spTree>
    <p:extLst>
      <p:ext uri="{BB962C8B-B14F-4D97-AF65-F5344CB8AC3E}">
        <p14:creationId xmlns:p14="http://schemas.microsoft.com/office/powerpoint/2010/main" val="37597019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Rejection Criteria: </a:t>
            </a:r>
            <a:br>
              <a:rPr lang="en-US" dirty="0" smtClean="0"/>
            </a:br>
            <a:r>
              <a:rPr lang="en-US" dirty="0" smtClean="0"/>
              <a:t>Can’t Read Identification</a:t>
            </a:r>
            <a:endParaRPr lang="en-US" dirty="0"/>
          </a:p>
        </p:txBody>
      </p:sp>
      <p:sp>
        <p:nvSpPr>
          <p:cNvPr id="3" name="Content Placeholder 2"/>
          <p:cNvSpPr>
            <a:spLocks noGrp="1"/>
          </p:cNvSpPr>
          <p:nvPr>
            <p:ph idx="1"/>
          </p:nvPr>
        </p:nvSpPr>
        <p:spPr>
          <a:xfrm>
            <a:off x="457200" y="2895600"/>
            <a:ext cx="8229600" cy="3733800"/>
          </a:xfrm>
        </p:spPr>
        <p:txBody>
          <a:bodyPr>
            <a:normAutofit/>
          </a:bodyPr>
          <a:lstStyle/>
          <a:p>
            <a:pPr marL="0" indent="0">
              <a:buNone/>
            </a:pPr>
            <a:r>
              <a:rPr lang="en-US" b="1" dirty="0" smtClean="0">
                <a:solidFill>
                  <a:srgbClr val="FF0000"/>
                </a:solidFill>
              </a:rPr>
              <a:t>Problem:  </a:t>
            </a:r>
            <a:r>
              <a:rPr lang="en-US" dirty="0" smtClean="0">
                <a:solidFill>
                  <a:srgbClr val="FF0000"/>
                </a:solidFill>
              </a:rPr>
              <a:t>The ID information cannot be read, so this sample should not be tested</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5914" y="1600200"/>
            <a:ext cx="3317723"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7297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Rejection Criteria: </a:t>
            </a:r>
            <a:br>
              <a:rPr lang="en-US" dirty="0" smtClean="0"/>
            </a:br>
            <a:r>
              <a:rPr lang="en-US" dirty="0" smtClean="0"/>
              <a:t>Can’t Read Identification</a:t>
            </a:r>
            <a:endParaRPr lang="en-US" dirty="0"/>
          </a:p>
        </p:txBody>
      </p:sp>
      <p:sp>
        <p:nvSpPr>
          <p:cNvPr id="3" name="Content Placeholder 2"/>
          <p:cNvSpPr>
            <a:spLocks noGrp="1"/>
          </p:cNvSpPr>
          <p:nvPr>
            <p:ph idx="1"/>
          </p:nvPr>
        </p:nvSpPr>
        <p:spPr>
          <a:xfrm>
            <a:off x="457200" y="2895600"/>
            <a:ext cx="8229600" cy="3733800"/>
          </a:xfrm>
        </p:spPr>
        <p:txBody>
          <a:bodyPr>
            <a:normAutofit/>
          </a:bodyPr>
          <a:lstStyle/>
          <a:p>
            <a:pPr marL="0" indent="0">
              <a:buNone/>
            </a:pPr>
            <a:r>
              <a:rPr lang="en-US" b="1" dirty="0" smtClean="0"/>
              <a:t>Solutions:</a:t>
            </a:r>
          </a:p>
          <a:p>
            <a:r>
              <a:rPr lang="en-US" dirty="0" smtClean="0"/>
              <a:t>Label the DBS card neatly before taking a sample</a:t>
            </a:r>
          </a:p>
          <a:p>
            <a:r>
              <a:rPr lang="en-US" dirty="0" smtClean="0"/>
              <a:t>If the name can’t be read, another sample is needed</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5914" y="1600200"/>
            <a:ext cx="3317723"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2163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Rejection Criteria: </a:t>
            </a:r>
            <a:br>
              <a:rPr lang="en-US" dirty="0" smtClean="0"/>
            </a:br>
            <a:r>
              <a:rPr lang="en-US" dirty="0" smtClean="0"/>
              <a:t>Not Enough Blood</a:t>
            </a:r>
            <a:endParaRPr lang="en-US" dirty="0"/>
          </a:p>
        </p:txBody>
      </p:sp>
      <p:sp>
        <p:nvSpPr>
          <p:cNvPr id="3" name="Content Placeholder 2"/>
          <p:cNvSpPr>
            <a:spLocks noGrp="1"/>
          </p:cNvSpPr>
          <p:nvPr>
            <p:ph idx="1"/>
          </p:nvPr>
        </p:nvSpPr>
        <p:spPr>
          <a:xfrm>
            <a:off x="304800" y="2819400"/>
            <a:ext cx="8534400" cy="3962400"/>
          </a:xfrm>
        </p:spPr>
        <p:txBody>
          <a:bodyPr>
            <a:normAutofit/>
          </a:bodyPr>
          <a:lstStyle/>
          <a:p>
            <a:pPr marL="0" indent="0">
              <a:buNone/>
            </a:pPr>
            <a:r>
              <a:rPr lang="en-US" b="1" dirty="0" smtClean="0">
                <a:solidFill>
                  <a:srgbClr val="FF0000"/>
                </a:solidFill>
              </a:rPr>
              <a:t>Problem: </a:t>
            </a:r>
            <a:r>
              <a:rPr lang="en-US" dirty="0" smtClean="0">
                <a:solidFill>
                  <a:srgbClr val="FF0000"/>
                </a:solidFill>
              </a:rPr>
              <a:t>These spots do not have enough blood to be tested. </a:t>
            </a:r>
          </a:p>
          <a:p>
            <a:pPr marL="0" indent="0">
              <a:buNone/>
            </a:pPr>
            <a:r>
              <a:rPr lang="en-US" dirty="0" smtClean="0">
                <a:solidFill>
                  <a:srgbClr val="FF0000"/>
                </a:solidFill>
              </a:rPr>
              <a:t>Remember, at least 3 GOOD SPOTS are needed for testing.</a:t>
            </a:r>
          </a:p>
          <a:p>
            <a:pPr lvl="1"/>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7595" y="1676400"/>
            <a:ext cx="3112205" cy="833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3334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Rejection Criteria: </a:t>
            </a:r>
            <a:br>
              <a:rPr lang="en-US" dirty="0" smtClean="0"/>
            </a:br>
            <a:r>
              <a:rPr lang="en-US" dirty="0" smtClean="0"/>
              <a:t>Not Enough Blood</a:t>
            </a:r>
            <a:endParaRPr lang="en-US" dirty="0"/>
          </a:p>
        </p:txBody>
      </p:sp>
      <p:sp>
        <p:nvSpPr>
          <p:cNvPr id="3" name="Content Placeholder 2"/>
          <p:cNvSpPr>
            <a:spLocks noGrp="1"/>
          </p:cNvSpPr>
          <p:nvPr>
            <p:ph idx="1"/>
          </p:nvPr>
        </p:nvSpPr>
        <p:spPr>
          <a:xfrm>
            <a:off x="304800" y="2743200"/>
            <a:ext cx="8534400" cy="3962400"/>
          </a:xfrm>
        </p:spPr>
        <p:txBody>
          <a:bodyPr>
            <a:normAutofit fontScale="85000" lnSpcReduction="20000"/>
          </a:bodyPr>
          <a:lstStyle/>
          <a:p>
            <a:pPr marL="0" indent="0">
              <a:buNone/>
            </a:pPr>
            <a:r>
              <a:rPr lang="en-US" b="1" dirty="0" smtClean="0"/>
              <a:t>Solutions:</a:t>
            </a:r>
          </a:p>
          <a:p>
            <a:r>
              <a:rPr lang="en-US" dirty="0" smtClean="0"/>
              <a:t>If finger or heel prick, making sure the area is warm and properly positioned will help blood flow well for sample collection.</a:t>
            </a:r>
          </a:p>
          <a:p>
            <a:r>
              <a:rPr lang="en-US" dirty="0" smtClean="0"/>
              <a:t>Don’t squeeze right on the puncture site, squeeze the whole foot or hand.</a:t>
            </a:r>
          </a:p>
          <a:p>
            <a:r>
              <a:rPr lang="en-US" dirty="0" smtClean="0"/>
              <a:t>If blood has stopped flowing from where you pricked, a second prick at another site may be necessary.</a:t>
            </a:r>
          </a:p>
          <a:p>
            <a:r>
              <a:rPr lang="en-US" dirty="0" smtClean="0"/>
              <a:t>A sick or dehydrated person may need venipuncture.</a:t>
            </a:r>
          </a:p>
          <a:p>
            <a:r>
              <a:rPr lang="en-US" dirty="0" smtClean="0"/>
              <a:t>Ensure pipette is set to 70 </a:t>
            </a:r>
            <a:r>
              <a:rPr lang="en-US" dirty="0" err="1" smtClean="0"/>
              <a:t>uL</a:t>
            </a:r>
            <a:r>
              <a:rPr lang="en-US" dirty="0" smtClean="0"/>
              <a:t>.</a:t>
            </a:r>
          </a:p>
          <a:p>
            <a:pPr lvl="1"/>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7595" y="1676400"/>
            <a:ext cx="3112205" cy="833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2605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Rejection Criteria: </a:t>
            </a:r>
            <a:br>
              <a:rPr lang="en-US" dirty="0" smtClean="0"/>
            </a:br>
            <a:r>
              <a:rPr lang="en-US" dirty="0" smtClean="0"/>
              <a:t>Layered or Clotted Blood</a:t>
            </a:r>
            <a:endParaRPr lang="en-US" dirty="0"/>
          </a:p>
        </p:txBody>
      </p:sp>
      <p:sp>
        <p:nvSpPr>
          <p:cNvPr id="3" name="Content Placeholder 2"/>
          <p:cNvSpPr>
            <a:spLocks noGrp="1"/>
          </p:cNvSpPr>
          <p:nvPr>
            <p:ph idx="1"/>
          </p:nvPr>
        </p:nvSpPr>
        <p:spPr>
          <a:xfrm>
            <a:off x="457200" y="2667000"/>
            <a:ext cx="8229600" cy="3962400"/>
          </a:xfrm>
        </p:spPr>
        <p:txBody>
          <a:bodyPr>
            <a:normAutofit/>
          </a:bodyPr>
          <a:lstStyle/>
          <a:p>
            <a:pPr marL="0" indent="0">
              <a:buNone/>
            </a:pPr>
            <a:r>
              <a:rPr lang="en-US" b="1" dirty="0" smtClean="0">
                <a:solidFill>
                  <a:srgbClr val="FF0000"/>
                </a:solidFill>
              </a:rPr>
              <a:t>Problems:</a:t>
            </a:r>
          </a:p>
          <a:p>
            <a:r>
              <a:rPr lang="en-US" dirty="0" smtClean="0">
                <a:solidFill>
                  <a:srgbClr val="FF0000"/>
                </a:solidFill>
              </a:rPr>
              <a:t>Note the spots are darker in the center. This happens if you put wet blood on top of dry blood.</a:t>
            </a:r>
          </a:p>
          <a:p>
            <a:r>
              <a:rPr lang="en-US" dirty="0" smtClean="0">
                <a:solidFill>
                  <a:srgbClr val="FF0000"/>
                </a:solidFill>
              </a:rPr>
              <a:t>This may also have been made by using clotting blood.</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600200"/>
            <a:ext cx="3252879" cy="862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7579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Rejection Criteria: </a:t>
            </a:r>
            <a:br>
              <a:rPr lang="en-US" dirty="0" smtClean="0"/>
            </a:br>
            <a:r>
              <a:rPr lang="en-US" dirty="0" smtClean="0"/>
              <a:t>Layered or Clotted Blood</a:t>
            </a:r>
            <a:endParaRPr lang="en-US" dirty="0"/>
          </a:p>
        </p:txBody>
      </p:sp>
      <p:sp>
        <p:nvSpPr>
          <p:cNvPr id="3" name="Content Placeholder 2"/>
          <p:cNvSpPr>
            <a:spLocks noGrp="1"/>
          </p:cNvSpPr>
          <p:nvPr>
            <p:ph idx="1"/>
          </p:nvPr>
        </p:nvSpPr>
        <p:spPr>
          <a:xfrm>
            <a:off x="457200" y="2667000"/>
            <a:ext cx="8229600" cy="3962400"/>
          </a:xfrm>
        </p:spPr>
        <p:txBody>
          <a:bodyPr>
            <a:normAutofit fontScale="92500"/>
          </a:bodyPr>
          <a:lstStyle/>
          <a:p>
            <a:pPr marL="0" indent="0">
              <a:buNone/>
            </a:pPr>
            <a:r>
              <a:rPr lang="en-US" b="1" dirty="0" smtClean="0"/>
              <a:t>Solutions:</a:t>
            </a:r>
          </a:p>
          <a:p>
            <a:r>
              <a:rPr lang="en-US" dirty="0" smtClean="0"/>
              <a:t>Touch the card to a blood drop when it looks heavy and ready to fall. This is the right amount of blood.</a:t>
            </a:r>
          </a:p>
          <a:p>
            <a:r>
              <a:rPr lang="en-US" dirty="0" smtClean="0"/>
              <a:t>If a drop is too small, and it is still wet, another drop can be placed on top. Otherwise, move to another spot.</a:t>
            </a:r>
          </a:p>
          <a:p>
            <a:r>
              <a:rPr lang="en-US" dirty="0" smtClean="0"/>
              <a:t>Never use clotting or clotted blood to make a DBS.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600200"/>
            <a:ext cx="3252879" cy="862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5575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Rejection Criteria: </a:t>
            </a:r>
            <a:br>
              <a:rPr lang="en-US" dirty="0" smtClean="0"/>
            </a:br>
            <a:r>
              <a:rPr lang="en-US" dirty="0" smtClean="0"/>
              <a:t>Serum Rings/Alcohol Contamination</a:t>
            </a:r>
            <a:endParaRPr lang="en-US" dirty="0"/>
          </a:p>
        </p:txBody>
      </p:sp>
      <p:sp>
        <p:nvSpPr>
          <p:cNvPr id="3" name="Content Placeholder 2"/>
          <p:cNvSpPr>
            <a:spLocks noGrp="1"/>
          </p:cNvSpPr>
          <p:nvPr>
            <p:ph idx="1"/>
          </p:nvPr>
        </p:nvSpPr>
        <p:spPr>
          <a:xfrm>
            <a:off x="304800" y="2667000"/>
            <a:ext cx="8534400" cy="4038600"/>
          </a:xfrm>
        </p:spPr>
        <p:txBody>
          <a:bodyPr>
            <a:normAutofit lnSpcReduction="10000"/>
          </a:bodyPr>
          <a:lstStyle/>
          <a:p>
            <a:pPr marL="0" indent="0">
              <a:buNone/>
            </a:pPr>
            <a:r>
              <a:rPr lang="en-US" b="1" dirty="0" smtClean="0">
                <a:solidFill>
                  <a:srgbClr val="FF0000"/>
                </a:solidFill>
              </a:rPr>
              <a:t>Problems:</a:t>
            </a:r>
          </a:p>
          <a:p>
            <a:r>
              <a:rPr lang="en-US" dirty="0" smtClean="0">
                <a:solidFill>
                  <a:srgbClr val="FF0000"/>
                </a:solidFill>
              </a:rPr>
              <a:t>The yellow ring around the blood spots means the blood is contaminated or separated.</a:t>
            </a:r>
          </a:p>
          <a:p>
            <a:r>
              <a:rPr lang="en-US" dirty="0" smtClean="0">
                <a:solidFill>
                  <a:srgbClr val="FF0000"/>
                </a:solidFill>
              </a:rPr>
              <a:t>The alcohol may not have dried.</a:t>
            </a:r>
          </a:p>
          <a:p>
            <a:r>
              <a:rPr lang="en-US" dirty="0" smtClean="0">
                <a:solidFill>
                  <a:srgbClr val="FF0000"/>
                </a:solidFill>
              </a:rPr>
              <a:t>This can happen from squeezing the puncture site – plasma may leak out instead of blood.</a:t>
            </a:r>
          </a:p>
          <a:p>
            <a:r>
              <a:rPr lang="en-US" dirty="0" smtClean="0">
                <a:solidFill>
                  <a:srgbClr val="FF0000"/>
                </a:solidFill>
              </a:rPr>
              <a:t>Also could be due to lack of mixing of EDTA tube prior to spotting.</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76400"/>
            <a:ext cx="6451791" cy="700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756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600200"/>
            <a:ext cx="8229600" cy="4525963"/>
          </a:xfrm>
        </p:spPr>
        <p:txBody>
          <a:bodyPr/>
          <a:lstStyle/>
          <a:p>
            <a:r>
              <a:rPr lang="en-US" dirty="0" smtClean="0"/>
              <a:t>Viral Load Test Specimens	</a:t>
            </a:r>
          </a:p>
          <a:p>
            <a:r>
              <a:rPr lang="en-US" dirty="0" smtClean="0"/>
              <a:t>Venous Blood Specimen Collection</a:t>
            </a:r>
          </a:p>
          <a:p>
            <a:r>
              <a:rPr lang="en-US" dirty="0" smtClean="0"/>
              <a:t>Dried Blood Spot Specimen Collection</a:t>
            </a:r>
          </a:p>
          <a:p>
            <a:r>
              <a:rPr lang="en-US" dirty="0" smtClean="0"/>
              <a:t>Bio-safety</a:t>
            </a:r>
            <a:endParaRPr lang="en-US" dirty="0"/>
          </a:p>
        </p:txBody>
      </p:sp>
    </p:spTree>
    <p:extLst>
      <p:ext uri="{BB962C8B-B14F-4D97-AF65-F5344CB8AC3E}">
        <p14:creationId xmlns:p14="http://schemas.microsoft.com/office/powerpoint/2010/main" val="2970524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Rejection Criteria: </a:t>
            </a:r>
            <a:br>
              <a:rPr lang="en-US" dirty="0" smtClean="0"/>
            </a:br>
            <a:r>
              <a:rPr lang="en-US" dirty="0" smtClean="0"/>
              <a:t>Serum Rings/Alcohol Contamination</a:t>
            </a:r>
            <a:endParaRPr lang="en-US" dirty="0"/>
          </a:p>
        </p:txBody>
      </p:sp>
      <p:sp>
        <p:nvSpPr>
          <p:cNvPr id="3" name="Content Placeholder 2"/>
          <p:cNvSpPr>
            <a:spLocks noGrp="1"/>
          </p:cNvSpPr>
          <p:nvPr>
            <p:ph idx="1"/>
          </p:nvPr>
        </p:nvSpPr>
        <p:spPr>
          <a:xfrm>
            <a:off x="304800" y="2667000"/>
            <a:ext cx="8534400" cy="4038600"/>
          </a:xfrm>
        </p:spPr>
        <p:txBody>
          <a:bodyPr>
            <a:normAutofit fontScale="92500"/>
          </a:bodyPr>
          <a:lstStyle/>
          <a:p>
            <a:pPr marL="0" indent="0">
              <a:buNone/>
            </a:pPr>
            <a:r>
              <a:rPr lang="en-US" b="1" dirty="0" smtClean="0"/>
              <a:t>Solutions:</a:t>
            </a:r>
          </a:p>
          <a:p>
            <a:r>
              <a:rPr lang="en-US" dirty="0" smtClean="0"/>
              <a:t>After cleaning the area, allow the alcohol to dry for 30 seconds before blood draw or prick.</a:t>
            </a:r>
          </a:p>
          <a:p>
            <a:r>
              <a:rPr lang="en-US" dirty="0" smtClean="0"/>
              <a:t>Use gentle squeezing of the whole hand or foot to encourage blood flow. Never directly “milk” or squeeze the wound site.</a:t>
            </a:r>
          </a:p>
          <a:p>
            <a:r>
              <a:rPr lang="en-US" dirty="0" smtClean="0"/>
              <a:t>If making DBS from EDTA tube, be sure to invert tube to mix blood several times prior to pipetting.</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76400"/>
            <a:ext cx="6451791" cy="700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6623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Rejection Criteria: </a:t>
            </a:r>
            <a:br>
              <a:rPr lang="en-US" dirty="0" smtClean="0"/>
            </a:br>
            <a:r>
              <a:rPr lang="en-US" dirty="0" smtClean="0"/>
              <a:t>Too Much Blood</a:t>
            </a:r>
            <a:endParaRPr lang="en-US" dirty="0"/>
          </a:p>
        </p:txBody>
      </p:sp>
      <p:sp>
        <p:nvSpPr>
          <p:cNvPr id="3" name="Content Placeholder 2"/>
          <p:cNvSpPr>
            <a:spLocks noGrp="1"/>
          </p:cNvSpPr>
          <p:nvPr>
            <p:ph idx="1"/>
          </p:nvPr>
        </p:nvSpPr>
        <p:spPr>
          <a:xfrm>
            <a:off x="304800" y="2667000"/>
            <a:ext cx="8534400" cy="4038600"/>
          </a:xfrm>
        </p:spPr>
        <p:txBody>
          <a:bodyPr>
            <a:normAutofit/>
          </a:bodyPr>
          <a:lstStyle/>
          <a:p>
            <a:pPr marL="0" indent="0">
              <a:buNone/>
            </a:pPr>
            <a:r>
              <a:rPr lang="en-US" b="1" dirty="0" smtClean="0">
                <a:solidFill>
                  <a:srgbClr val="FF0000"/>
                </a:solidFill>
              </a:rPr>
              <a:t>Problems:</a:t>
            </a:r>
          </a:p>
          <a:p>
            <a:r>
              <a:rPr lang="en-US" dirty="0" smtClean="0">
                <a:solidFill>
                  <a:srgbClr val="FF0000"/>
                </a:solidFill>
              </a:rPr>
              <a:t>This blood may have been applied with a syringe or incorrectly set pipette.</a:t>
            </a:r>
          </a:p>
          <a:p>
            <a:r>
              <a:rPr lang="en-US" dirty="0" smtClean="0">
                <a:solidFill>
                  <a:srgbClr val="FF0000"/>
                </a:solidFill>
              </a:rPr>
              <a:t>The blood has soaked through the other side of the card.</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600200"/>
            <a:ext cx="3318958" cy="757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4127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Rejection Criteria: </a:t>
            </a:r>
            <a:br>
              <a:rPr lang="en-US" dirty="0" smtClean="0"/>
            </a:br>
            <a:r>
              <a:rPr lang="en-US" dirty="0" smtClean="0"/>
              <a:t>Too Much Blood</a:t>
            </a:r>
            <a:endParaRPr lang="en-US" dirty="0"/>
          </a:p>
        </p:txBody>
      </p:sp>
      <p:sp>
        <p:nvSpPr>
          <p:cNvPr id="3" name="Content Placeholder 2"/>
          <p:cNvSpPr>
            <a:spLocks noGrp="1"/>
          </p:cNvSpPr>
          <p:nvPr>
            <p:ph idx="1"/>
          </p:nvPr>
        </p:nvSpPr>
        <p:spPr>
          <a:xfrm>
            <a:off x="304800" y="2667000"/>
            <a:ext cx="8534400" cy="4038600"/>
          </a:xfrm>
        </p:spPr>
        <p:txBody>
          <a:bodyPr>
            <a:normAutofit/>
          </a:bodyPr>
          <a:lstStyle/>
          <a:p>
            <a:pPr marL="0" indent="0">
              <a:buNone/>
            </a:pPr>
            <a:r>
              <a:rPr lang="en-US" b="1" dirty="0" smtClean="0"/>
              <a:t>Solutions:</a:t>
            </a:r>
          </a:p>
          <a:p>
            <a:r>
              <a:rPr lang="en-US" dirty="0" smtClean="0"/>
              <a:t>Use EDTA tube for venipuncture.</a:t>
            </a:r>
          </a:p>
          <a:p>
            <a:r>
              <a:rPr lang="en-US" dirty="0" smtClean="0"/>
              <a:t>Use appropriate pipette set at appropriate volume for spotting DBS.</a:t>
            </a:r>
          </a:p>
          <a:p>
            <a:r>
              <a:rPr lang="en-US" dirty="0" smtClean="0"/>
              <a:t>Do not overfill.</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600200"/>
            <a:ext cx="3318958" cy="757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4357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Rejection Criteria: </a:t>
            </a:r>
            <a:br>
              <a:rPr lang="en-US" dirty="0" smtClean="0"/>
            </a:br>
            <a:r>
              <a:rPr lang="en-US" dirty="0" smtClean="0"/>
              <a:t>Poor Collection Technique</a:t>
            </a:r>
            <a:endParaRPr lang="en-US" dirty="0"/>
          </a:p>
        </p:txBody>
      </p:sp>
      <p:sp>
        <p:nvSpPr>
          <p:cNvPr id="3" name="Content Placeholder 2"/>
          <p:cNvSpPr>
            <a:spLocks noGrp="1"/>
          </p:cNvSpPr>
          <p:nvPr>
            <p:ph idx="1"/>
          </p:nvPr>
        </p:nvSpPr>
        <p:spPr>
          <a:xfrm>
            <a:off x="304800" y="2667000"/>
            <a:ext cx="8534400" cy="4038600"/>
          </a:xfrm>
        </p:spPr>
        <p:txBody>
          <a:bodyPr>
            <a:normAutofit/>
          </a:bodyPr>
          <a:lstStyle/>
          <a:p>
            <a:pPr marL="0" indent="0">
              <a:buNone/>
            </a:pPr>
            <a:r>
              <a:rPr lang="en-US" b="1" dirty="0" smtClean="0">
                <a:solidFill>
                  <a:srgbClr val="FF0000"/>
                </a:solidFill>
              </a:rPr>
              <a:t>Problems:</a:t>
            </a:r>
          </a:p>
          <a:p>
            <a:r>
              <a:rPr lang="en-US" dirty="0" smtClean="0">
                <a:solidFill>
                  <a:srgbClr val="FF0000"/>
                </a:solidFill>
              </a:rPr>
              <a:t>Blood may have been clotting when dropped on the card.</a:t>
            </a:r>
          </a:p>
          <a:p>
            <a:r>
              <a:rPr lang="en-US" dirty="0" smtClean="0">
                <a:solidFill>
                  <a:srgbClr val="FF0000"/>
                </a:solidFill>
              </a:rPr>
              <a:t>More than one drop was applied to each circle.</a:t>
            </a:r>
          </a:p>
          <a:p>
            <a:r>
              <a:rPr lang="en-US" dirty="0" smtClean="0">
                <a:solidFill>
                  <a:srgbClr val="FF0000"/>
                </a:solidFill>
              </a:rPr>
              <a:t>None of the circles are filled well.</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676400"/>
            <a:ext cx="4226069"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5114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Rejection Criteria: </a:t>
            </a:r>
            <a:br>
              <a:rPr lang="en-US" dirty="0" smtClean="0"/>
            </a:br>
            <a:r>
              <a:rPr lang="en-US" dirty="0" smtClean="0"/>
              <a:t>Poor Collection Technique</a:t>
            </a:r>
            <a:endParaRPr lang="en-US" dirty="0"/>
          </a:p>
        </p:txBody>
      </p:sp>
      <p:sp>
        <p:nvSpPr>
          <p:cNvPr id="3" name="Content Placeholder 2"/>
          <p:cNvSpPr>
            <a:spLocks noGrp="1"/>
          </p:cNvSpPr>
          <p:nvPr>
            <p:ph idx="1"/>
          </p:nvPr>
        </p:nvSpPr>
        <p:spPr>
          <a:xfrm>
            <a:off x="304800" y="2667000"/>
            <a:ext cx="8534400" cy="4038600"/>
          </a:xfrm>
        </p:spPr>
        <p:txBody>
          <a:bodyPr>
            <a:normAutofit/>
          </a:bodyPr>
          <a:lstStyle/>
          <a:p>
            <a:pPr marL="0" indent="0">
              <a:buNone/>
            </a:pPr>
            <a:r>
              <a:rPr lang="en-US" b="1" dirty="0" smtClean="0"/>
              <a:t>Solutions:</a:t>
            </a:r>
          </a:p>
          <a:p>
            <a:r>
              <a:rPr lang="en-US" dirty="0" smtClean="0"/>
              <a:t>Wait for a large drop to collect before touching blood to the paper.</a:t>
            </a:r>
          </a:p>
          <a:p>
            <a:r>
              <a:rPr lang="en-US" dirty="0" smtClean="0"/>
              <a:t>A drop of blood that falls on its own is the perfect size.</a:t>
            </a:r>
          </a:p>
          <a:p>
            <a:r>
              <a:rPr lang="en-US" dirty="0" smtClean="0"/>
              <a:t>Never touch the skin, a needle, syringe, or pipette tip to the paper when applying blood.</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676400"/>
            <a:ext cx="4226069"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18008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Bio-Safety</a:t>
            </a:r>
            <a:endParaRPr lang="en-US" dirty="0"/>
          </a:p>
        </p:txBody>
      </p:sp>
    </p:spTree>
    <p:extLst>
      <p:ext uri="{BB962C8B-B14F-4D97-AF65-F5344CB8AC3E}">
        <p14:creationId xmlns:p14="http://schemas.microsoft.com/office/powerpoint/2010/main" val="28011059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Bio-Safety</a:t>
            </a:r>
            <a:endParaRPr lang="en-US" dirty="0"/>
          </a:p>
        </p:txBody>
      </p:sp>
      <p:sp>
        <p:nvSpPr>
          <p:cNvPr id="5" name="Rectangle 4"/>
          <p:cNvSpPr/>
          <p:nvPr/>
        </p:nvSpPr>
        <p:spPr>
          <a:xfrm>
            <a:off x="381000" y="1600200"/>
            <a:ext cx="8382000" cy="4893647"/>
          </a:xfrm>
          <a:prstGeom prst="rect">
            <a:avLst/>
          </a:prstGeom>
        </p:spPr>
        <p:txBody>
          <a:bodyPr wrap="square">
            <a:spAutoFit/>
          </a:bodyPr>
          <a:lstStyle/>
          <a:p>
            <a:pPr marL="285750" indent="-285750">
              <a:buFont typeface="Arial" panose="020B0604020202020204" pitchFamily="34" charset="0"/>
              <a:buChar char="•"/>
            </a:pPr>
            <a:r>
              <a:rPr lang="en-US" sz="2400" dirty="0">
                <a:solidFill>
                  <a:schemeClr val="tx2"/>
                </a:solidFill>
                <a:latin typeface="Garamond" panose="02020404030301010803" pitchFamily="18" charset="0"/>
              </a:rPr>
              <a:t>All individuals handling blood specimens in any of the collection, processing and transportation steps must follow standard safety practices for dealing with potentially infectious biological material. </a:t>
            </a:r>
            <a:endParaRPr lang="en-US" sz="2400" dirty="0" smtClean="0">
              <a:solidFill>
                <a:schemeClr val="tx2"/>
              </a:solidFill>
              <a:latin typeface="Garamond" panose="02020404030301010803" pitchFamily="18" charset="0"/>
            </a:endParaRPr>
          </a:p>
          <a:p>
            <a:endParaRPr lang="en-US" sz="2400" dirty="0">
              <a:solidFill>
                <a:schemeClr val="tx2"/>
              </a:solidFill>
              <a:latin typeface="Garamond" panose="02020404030301010803" pitchFamily="18" charset="0"/>
            </a:endParaRPr>
          </a:p>
          <a:p>
            <a:pPr marL="285750" indent="-285750">
              <a:buFont typeface="Arial" panose="020B0604020202020204" pitchFamily="34" charset="0"/>
              <a:buChar char="•"/>
            </a:pPr>
            <a:r>
              <a:rPr lang="en-US" sz="2400" dirty="0">
                <a:solidFill>
                  <a:schemeClr val="tx2"/>
                </a:solidFill>
                <a:latin typeface="Garamond" panose="02020404030301010803" pitchFamily="18" charset="0"/>
              </a:rPr>
              <a:t>The reduction of biohazard exposure is achieved through the combination of safe practices and procedures, safe facilities, and safety equipment that allows the containment of biohazards. </a:t>
            </a:r>
            <a:endParaRPr lang="en-US" sz="2400" dirty="0" smtClean="0">
              <a:solidFill>
                <a:schemeClr val="tx2"/>
              </a:solidFill>
              <a:latin typeface="Garamond" panose="02020404030301010803" pitchFamily="18" charset="0"/>
            </a:endParaRPr>
          </a:p>
          <a:p>
            <a:endParaRPr lang="en-US" sz="2400" dirty="0">
              <a:solidFill>
                <a:schemeClr val="tx2"/>
              </a:solidFill>
              <a:latin typeface="Garamond" panose="02020404030301010803" pitchFamily="18" charset="0"/>
            </a:endParaRPr>
          </a:p>
          <a:p>
            <a:pPr marL="285750" indent="-285750">
              <a:buFont typeface="Arial" panose="020B0604020202020204" pitchFamily="34" charset="0"/>
              <a:buChar char="•"/>
            </a:pPr>
            <a:r>
              <a:rPr lang="en-US" sz="2400" dirty="0">
                <a:solidFill>
                  <a:schemeClr val="tx2"/>
                </a:solidFill>
                <a:latin typeface="Garamond" panose="02020404030301010803" pitchFamily="18" charset="0"/>
              </a:rPr>
              <a:t>Standard operating procedures outlined by National Laboratory Services for use of personal protective equipment, decontamination of reusable accessories such as cooler boxes, and decontamination and disposal of biohazard spills and wastes should be followed.</a:t>
            </a:r>
          </a:p>
        </p:txBody>
      </p:sp>
    </p:spTree>
    <p:extLst>
      <p:ext uri="{BB962C8B-B14F-4D97-AF65-F5344CB8AC3E}">
        <p14:creationId xmlns:p14="http://schemas.microsoft.com/office/powerpoint/2010/main" val="41458908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Bio-Safety</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r>
              <a:rPr lang="en-US" dirty="0"/>
              <a:t>In the event of an accidental spill, the sample transporter should manage the spill using standard protocols for biohazard management.  </a:t>
            </a:r>
          </a:p>
          <a:p>
            <a:endParaRPr lang="en-US" dirty="0"/>
          </a:p>
          <a:p>
            <a:r>
              <a:rPr lang="en-US" dirty="0"/>
              <a:t>For spills and any transportation delay, an incident report must be completed on the Specimen Tracking Form for quality assurance purposes. </a:t>
            </a:r>
          </a:p>
          <a:p>
            <a:endParaRPr lang="en-US" dirty="0"/>
          </a:p>
          <a:p>
            <a:r>
              <a:rPr lang="en-US" dirty="0" smtClean="0"/>
              <a:t>Clinicians </a:t>
            </a:r>
            <a:r>
              <a:rPr lang="en-US" dirty="0"/>
              <a:t>facilitating specimen transport should follow appropriate standard operating procedures for the process.</a:t>
            </a:r>
          </a:p>
          <a:p>
            <a:pPr marL="0" indent="0">
              <a:buNone/>
            </a:pPr>
            <a:endParaRPr lang="en-US" dirty="0"/>
          </a:p>
        </p:txBody>
      </p:sp>
    </p:spTree>
    <p:extLst>
      <p:ext uri="{BB962C8B-B14F-4D97-AF65-F5344CB8AC3E}">
        <p14:creationId xmlns:p14="http://schemas.microsoft.com/office/powerpoint/2010/main" val="26946437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772828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Viral Load Test Specimens</a:t>
            </a:r>
            <a:endParaRPr lang="en-US" dirty="0"/>
          </a:p>
        </p:txBody>
      </p:sp>
      <p:sp>
        <p:nvSpPr>
          <p:cNvPr id="3" name="Content Placeholder 2"/>
          <p:cNvSpPr>
            <a:spLocks noGrp="1"/>
          </p:cNvSpPr>
          <p:nvPr>
            <p:ph idx="1"/>
          </p:nvPr>
        </p:nvSpPr>
        <p:spPr/>
        <p:txBody>
          <a:bodyPr/>
          <a:lstStyle/>
          <a:p>
            <a:pPr marL="0" indent="0">
              <a:buNone/>
            </a:pPr>
            <a:r>
              <a:rPr lang="en-US" dirty="0" smtClean="0"/>
              <a:t>Specimen types: </a:t>
            </a:r>
          </a:p>
          <a:p>
            <a:endParaRPr lang="en-US" dirty="0"/>
          </a:p>
        </p:txBody>
      </p:sp>
      <p:graphicFrame>
        <p:nvGraphicFramePr>
          <p:cNvPr id="4" name="Diagram 3"/>
          <p:cNvGraphicFramePr/>
          <p:nvPr>
            <p:extLst>
              <p:ext uri="{D42A27DB-BD31-4B8C-83A1-F6EECF244321}">
                <p14:modId xmlns:p14="http://schemas.microsoft.com/office/powerpoint/2010/main" val="1215911967"/>
              </p:ext>
            </p:extLst>
          </p:nvPr>
        </p:nvGraphicFramePr>
        <p:xfrm>
          <a:off x="1219200" y="2286000"/>
          <a:ext cx="6858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287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rmAutofit fontScale="90000"/>
          </a:bodyPr>
          <a:lstStyle/>
          <a:p>
            <a:r>
              <a:rPr lang="en-US" dirty="0" smtClean="0"/>
              <a:t>Using DBS vs. Plasma for Viral Load Testing</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20761455"/>
              </p:ext>
            </p:extLst>
          </p:nvPr>
        </p:nvGraphicFramePr>
        <p:xfrm>
          <a:off x="457200" y="1676400"/>
          <a:ext cx="8305800" cy="4114800"/>
        </p:xfrm>
        <a:graphic>
          <a:graphicData uri="http://schemas.openxmlformats.org/drawingml/2006/table">
            <a:tbl>
              <a:tblPr firstRow="1" bandRow="1">
                <a:tableStyleId>{5C22544A-7EE6-4342-B048-85BDC9FD1C3A}</a:tableStyleId>
              </a:tblPr>
              <a:tblGrid>
                <a:gridCol w="56388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tblGrid>
              <a:tr h="514350">
                <a:tc>
                  <a:txBody>
                    <a:bodyPr/>
                    <a:lstStyle/>
                    <a:p>
                      <a:pPr algn="ctr"/>
                      <a:r>
                        <a:rPr lang="en-US" sz="2400" dirty="0" smtClean="0"/>
                        <a:t>Feature</a:t>
                      </a:r>
                      <a:endParaRPr lang="en-US" sz="2400" dirty="0"/>
                    </a:p>
                  </a:txBody>
                  <a:tcPr/>
                </a:tc>
                <a:tc>
                  <a:txBody>
                    <a:bodyPr/>
                    <a:lstStyle/>
                    <a:p>
                      <a:pPr algn="ctr"/>
                      <a:r>
                        <a:rPr lang="en-US" sz="2400" dirty="0" smtClean="0"/>
                        <a:t>Plasma</a:t>
                      </a:r>
                      <a:endParaRPr lang="en-US" sz="2400" dirty="0"/>
                    </a:p>
                  </a:txBody>
                  <a:tcPr/>
                </a:tc>
                <a:tc>
                  <a:txBody>
                    <a:bodyPr/>
                    <a:lstStyle/>
                    <a:p>
                      <a:pPr algn="ctr"/>
                      <a:r>
                        <a:rPr lang="en-US" sz="2400" dirty="0" smtClean="0"/>
                        <a:t>DBS</a:t>
                      </a:r>
                      <a:endParaRPr lang="en-US" sz="2400" dirty="0"/>
                    </a:p>
                  </a:txBody>
                  <a:tcPr/>
                </a:tc>
                <a:extLst>
                  <a:ext uri="{0D108BD9-81ED-4DB2-BD59-A6C34878D82A}">
                    <a16:rowId xmlns:a16="http://schemas.microsoft.com/office/drawing/2014/main" val="10000"/>
                  </a:ext>
                </a:extLst>
              </a:tr>
              <a:tr h="514350">
                <a:tc>
                  <a:txBody>
                    <a:bodyPr/>
                    <a:lstStyle/>
                    <a:p>
                      <a:r>
                        <a:rPr lang="en-US" sz="2000" dirty="0" smtClean="0"/>
                        <a:t>Requires venipuncture</a:t>
                      </a:r>
                      <a:endParaRPr lang="en-US" sz="2000" dirty="0"/>
                    </a:p>
                  </a:txBody>
                  <a:tcPr/>
                </a:tc>
                <a:tc>
                  <a:txBody>
                    <a:bodyPr/>
                    <a:lstStyle/>
                    <a:p>
                      <a:r>
                        <a:rPr lang="en-US" sz="2000" dirty="0" smtClean="0"/>
                        <a:t>Yes</a:t>
                      </a:r>
                      <a:endParaRPr lang="en-US" sz="2000" dirty="0"/>
                    </a:p>
                  </a:txBody>
                  <a:tcPr/>
                </a:tc>
                <a:tc>
                  <a:txBody>
                    <a:bodyPr/>
                    <a:lstStyle/>
                    <a:p>
                      <a:r>
                        <a:rPr lang="en-US" sz="2000" dirty="0" smtClean="0"/>
                        <a:t>No</a:t>
                      </a:r>
                      <a:endParaRPr lang="en-US" sz="2000" dirty="0"/>
                    </a:p>
                  </a:txBody>
                  <a:tcPr/>
                </a:tc>
                <a:extLst>
                  <a:ext uri="{0D108BD9-81ED-4DB2-BD59-A6C34878D82A}">
                    <a16:rowId xmlns:a16="http://schemas.microsoft.com/office/drawing/2014/main" val="10001"/>
                  </a:ext>
                </a:extLst>
              </a:tr>
              <a:tr h="514350">
                <a:tc>
                  <a:txBody>
                    <a:bodyPr/>
                    <a:lstStyle/>
                    <a:p>
                      <a:r>
                        <a:rPr lang="en-US" sz="2000" dirty="0" smtClean="0"/>
                        <a:t>Requires centrifugation</a:t>
                      </a:r>
                      <a:endParaRPr lang="en-US" sz="2000" dirty="0"/>
                    </a:p>
                  </a:txBody>
                  <a:tcPr/>
                </a:tc>
                <a:tc>
                  <a:txBody>
                    <a:bodyPr/>
                    <a:lstStyle/>
                    <a:p>
                      <a:r>
                        <a:rPr lang="en-US" sz="2000" dirty="0" smtClean="0"/>
                        <a:t>Yes</a:t>
                      </a:r>
                      <a:endParaRPr lang="en-US" sz="2000" dirty="0"/>
                    </a:p>
                  </a:txBody>
                  <a:tcPr/>
                </a:tc>
                <a:tc>
                  <a:txBody>
                    <a:bodyPr/>
                    <a:lstStyle/>
                    <a:p>
                      <a:r>
                        <a:rPr lang="en-US" sz="2000" dirty="0" smtClean="0"/>
                        <a:t>No</a:t>
                      </a:r>
                      <a:endParaRPr lang="en-US" sz="2000" dirty="0"/>
                    </a:p>
                  </a:txBody>
                  <a:tcPr/>
                </a:tc>
                <a:extLst>
                  <a:ext uri="{0D108BD9-81ED-4DB2-BD59-A6C34878D82A}">
                    <a16:rowId xmlns:a16="http://schemas.microsoft.com/office/drawing/2014/main" val="10002"/>
                  </a:ext>
                </a:extLst>
              </a:tr>
              <a:tr h="514350">
                <a:tc>
                  <a:txBody>
                    <a:bodyPr/>
                    <a:lstStyle/>
                    <a:p>
                      <a:r>
                        <a:rPr lang="en-US" sz="2000" dirty="0" smtClean="0"/>
                        <a:t>Stable at “room</a:t>
                      </a:r>
                      <a:r>
                        <a:rPr lang="en-US" sz="2000" baseline="0" dirty="0" smtClean="0"/>
                        <a:t> temperature”</a:t>
                      </a:r>
                      <a:endParaRPr lang="en-US" sz="2000" dirty="0"/>
                    </a:p>
                  </a:txBody>
                  <a:tcPr/>
                </a:tc>
                <a:tc>
                  <a:txBody>
                    <a:bodyPr/>
                    <a:lstStyle/>
                    <a:p>
                      <a:r>
                        <a:rPr lang="en-US" sz="2000" dirty="0" smtClean="0"/>
                        <a:t>No</a:t>
                      </a:r>
                      <a:endParaRPr lang="en-US" sz="2000" dirty="0"/>
                    </a:p>
                  </a:txBody>
                  <a:tcPr/>
                </a:tc>
                <a:tc>
                  <a:txBody>
                    <a:bodyPr/>
                    <a:lstStyle/>
                    <a:p>
                      <a:r>
                        <a:rPr lang="en-US" sz="2000" dirty="0" smtClean="0"/>
                        <a:t>Yes*</a:t>
                      </a:r>
                      <a:endParaRPr lang="en-US" sz="2000" dirty="0"/>
                    </a:p>
                  </a:txBody>
                  <a:tcPr/>
                </a:tc>
                <a:extLst>
                  <a:ext uri="{0D108BD9-81ED-4DB2-BD59-A6C34878D82A}">
                    <a16:rowId xmlns:a16="http://schemas.microsoft.com/office/drawing/2014/main" val="10003"/>
                  </a:ext>
                </a:extLst>
              </a:tr>
              <a:tr h="514350">
                <a:tc>
                  <a:txBody>
                    <a:bodyPr/>
                    <a:lstStyle/>
                    <a:p>
                      <a:r>
                        <a:rPr lang="en-US" sz="2000" dirty="0" smtClean="0"/>
                        <a:t>Biohazard for shipping</a:t>
                      </a:r>
                      <a:r>
                        <a:rPr lang="en-US" sz="2000" baseline="0" dirty="0" smtClean="0"/>
                        <a:t> purposes</a:t>
                      </a:r>
                      <a:endParaRPr lang="en-US" sz="2000" dirty="0"/>
                    </a:p>
                  </a:txBody>
                  <a:tcPr/>
                </a:tc>
                <a:tc>
                  <a:txBody>
                    <a:bodyPr/>
                    <a:lstStyle/>
                    <a:p>
                      <a:r>
                        <a:rPr lang="en-US" sz="2000" dirty="0" smtClean="0"/>
                        <a:t>Yes</a:t>
                      </a:r>
                      <a:endParaRPr lang="en-US" sz="2000" dirty="0"/>
                    </a:p>
                  </a:txBody>
                  <a:tcPr/>
                </a:tc>
                <a:tc>
                  <a:txBody>
                    <a:bodyPr/>
                    <a:lstStyle/>
                    <a:p>
                      <a:r>
                        <a:rPr lang="en-US" sz="2000" dirty="0" smtClean="0"/>
                        <a:t>No</a:t>
                      </a:r>
                      <a:endParaRPr lang="en-US" sz="2000" dirty="0"/>
                    </a:p>
                  </a:txBody>
                  <a:tcPr/>
                </a:tc>
                <a:extLst>
                  <a:ext uri="{0D108BD9-81ED-4DB2-BD59-A6C34878D82A}">
                    <a16:rowId xmlns:a16="http://schemas.microsoft.com/office/drawing/2014/main" val="10004"/>
                  </a:ext>
                </a:extLst>
              </a:tr>
              <a:tr h="514350">
                <a:tc>
                  <a:txBody>
                    <a:bodyPr/>
                    <a:lstStyle/>
                    <a:p>
                      <a:r>
                        <a:rPr lang="en-US" sz="2000" dirty="0" smtClean="0"/>
                        <a:t>Dry ice required for shipping</a:t>
                      </a:r>
                      <a:endParaRPr lang="en-US" sz="2000" dirty="0"/>
                    </a:p>
                  </a:txBody>
                  <a:tcPr/>
                </a:tc>
                <a:tc>
                  <a:txBody>
                    <a:bodyPr/>
                    <a:lstStyle/>
                    <a:p>
                      <a:r>
                        <a:rPr lang="en-US" sz="2000" dirty="0" smtClean="0"/>
                        <a:t>Yes</a:t>
                      </a:r>
                      <a:endParaRPr lang="en-US" sz="2000" dirty="0"/>
                    </a:p>
                  </a:txBody>
                  <a:tcPr/>
                </a:tc>
                <a:tc>
                  <a:txBody>
                    <a:bodyPr/>
                    <a:lstStyle/>
                    <a:p>
                      <a:r>
                        <a:rPr lang="en-US" sz="2000" dirty="0" smtClean="0"/>
                        <a:t>No*</a:t>
                      </a:r>
                      <a:endParaRPr lang="en-US" sz="2000" dirty="0"/>
                    </a:p>
                  </a:txBody>
                  <a:tcPr/>
                </a:tc>
                <a:extLst>
                  <a:ext uri="{0D108BD9-81ED-4DB2-BD59-A6C34878D82A}">
                    <a16:rowId xmlns:a16="http://schemas.microsoft.com/office/drawing/2014/main" val="10005"/>
                  </a:ext>
                </a:extLst>
              </a:tr>
              <a:tr h="514350">
                <a:tc>
                  <a:txBody>
                    <a:bodyPr/>
                    <a:lstStyle/>
                    <a:p>
                      <a:r>
                        <a:rPr lang="en-US" sz="2000" dirty="0" smtClean="0"/>
                        <a:t>Routinely</a:t>
                      </a:r>
                      <a:r>
                        <a:rPr lang="en-US" sz="2000" baseline="0" dirty="0" smtClean="0"/>
                        <a:t> used for genotyping</a:t>
                      </a:r>
                      <a:endParaRPr lang="en-US" sz="2000" dirty="0"/>
                    </a:p>
                  </a:txBody>
                  <a:tcPr/>
                </a:tc>
                <a:tc>
                  <a:txBody>
                    <a:bodyPr/>
                    <a:lstStyle/>
                    <a:p>
                      <a:r>
                        <a:rPr lang="en-US" sz="2000" dirty="0" smtClean="0"/>
                        <a:t>Yes</a:t>
                      </a:r>
                      <a:endParaRPr lang="en-US" sz="2000" dirty="0"/>
                    </a:p>
                  </a:txBody>
                  <a:tcPr/>
                </a:tc>
                <a:tc>
                  <a:txBody>
                    <a:bodyPr/>
                    <a:lstStyle/>
                    <a:p>
                      <a:r>
                        <a:rPr lang="en-US" sz="2000" dirty="0" smtClean="0"/>
                        <a:t>No</a:t>
                      </a:r>
                      <a:endParaRPr lang="en-US" sz="2000" dirty="0"/>
                    </a:p>
                  </a:txBody>
                  <a:tcPr/>
                </a:tc>
                <a:extLst>
                  <a:ext uri="{0D108BD9-81ED-4DB2-BD59-A6C34878D82A}">
                    <a16:rowId xmlns:a16="http://schemas.microsoft.com/office/drawing/2014/main" val="10006"/>
                  </a:ext>
                </a:extLst>
              </a:tr>
              <a:tr h="514350">
                <a:tc>
                  <a:txBody>
                    <a:bodyPr/>
                    <a:lstStyle/>
                    <a:p>
                      <a:r>
                        <a:rPr lang="en-US" sz="2000" dirty="0" smtClean="0"/>
                        <a:t>Volume</a:t>
                      </a:r>
                      <a:r>
                        <a:rPr lang="en-US" sz="2000" baseline="0" dirty="0" smtClean="0"/>
                        <a:t> range</a:t>
                      </a:r>
                      <a:endParaRPr lang="en-US" sz="2000" dirty="0"/>
                    </a:p>
                  </a:txBody>
                  <a:tcPr/>
                </a:tc>
                <a:tc>
                  <a:txBody>
                    <a:bodyPr/>
                    <a:lstStyle/>
                    <a:p>
                      <a:r>
                        <a:rPr lang="en-US" sz="2000" dirty="0" smtClean="0"/>
                        <a:t>1-5 ml</a:t>
                      </a:r>
                      <a:endParaRPr lang="en-US" sz="2000" dirty="0"/>
                    </a:p>
                  </a:txBody>
                  <a:tcPr/>
                </a:tc>
                <a:tc>
                  <a:txBody>
                    <a:bodyPr/>
                    <a:lstStyle/>
                    <a:p>
                      <a:r>
                        <a:rPr lang="en-US" sz="2000" dirty="0" smtClean="0"/>
                        <a:t>0.25-0.5 ml</a:t>
                      </a:r>
                      <a:endParaRPr lang="en-US" sz="2000" dirty="0"/>
                    </a:p>
                  </a:txBody>
                  <a:tcPr/>
                </a:tc>
                <a:extLst>
                  <a:ext uri="{0D108BD9-81ED-4DB2-BD59-A6C34878D82A}">
                    <a16:rowId xmlns:a16="http://schemas.microsoft.com/office/drawing/2014/main" val="10007"/>
                  </a:ext>
                </a:extLst>
              </a:tr>
            </a:tbl>
          </a:graphicData>
        </a:graphic>
      </p:graphicFrame>
      <p:sp>
        <p:nvSpPr>
          <p:cNvPr id="5" name="TextBox 4"/>
          <p:cNvSpPr txBox="1"/>
          <p:nvPr/>
        </p:nvSpPr>
        <p:spPr>
          <a:xfrm>
            <a:off x="5490990" y="6324600"/>
            <a:ext cx="3276600" cy="369332"/>
          </a:xfrm>
          <a:prstGeom prst="rect">
            <a:avLst/>
          </a:prstGeom>
          <a:noFill/>
        </p:spPr>
        <p:txBody>
          <a:bodyPr wrap="square" rtlCol="0">
            <a:spAutoFit/>
          </a:bodyPr>
          <a:lstStyle/>
          <a:p>
            <a:pPr algn="r"/>
            <a:r>
              <a:rPr lang="en-US" dirty="0" smtClean="0"/>
              <a:t>*If kept dry, for at least 2 weeks</a:t>
            </a:r>
            <a:endParaRPr lang="en-US" dirty="0"/>
          </a:p>
        </p:txBody>
      </p:sp>
    </p:spTree>
    <p:extLst>
      <p:ext uri="{BB962C8B-B14F-4D97-AF65-F5344CB8AC3E}">
        <p14:creationId xmlns:p14="http://schemas.microsoft.com/office/powerpoint/2010/main" val="857185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Venous Blood Specimen Collection</a:t>
            </a:r>
            <a:endParaRPr lang="en-US" dirty="0"/>
          </a:p>
        </p:txBody>
      </p:sp>
    </p:spTree>
    <p:extLst>
      <p:ext uri="{BB962C8B-B14F-4D97-AF65-F5344CB8AC3E}">
        <p14:creationId xmlns:p14="http://schemas.microsoft.com/office/powerpoint/2010/main" val="1249030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Materials Required for Venous Blood Specimen Collection</a:t>
            </a:r>
            <a:endParaRPr lang="en-US" dirty="0"/>
          </a:p>
        </p:txBody>
      </p:sp>
      <p:sp>
        <p:nvSpPr>
          <p:cNvPr id="3" name="Content Placeholder 2"/>
          <p:cNvSpPr>
            <a:spLocks noGrp="1"/>
          </p:cNvSpPr>
          <p:nvPr>
            <p:ph idx="1"/>
          </p:nvPr>
        </p:nvSpPr>
        <p:spPr>
          <a:xfrm>
            <a:off x="457200" y="1600200"/>
            <a:ext cx="8229600" cy="5105400"/>
          </a:xfrm>
        </p:spPr>
        <p:txBody>
          <a:bodyPr numCol="2">
            <a:normAutofit/>
          </a:bodyPr>
          <a:lstStyle/>
          <a:p>
            <a:r>
              <a:rPr lang="en-US" dirty="0" smtClean="0"/>
              <a:t>Vacutainer evacuated blood collection tubes</a:t>
            </a:r>
          </a:p>
          <a:p>
            <a:r>
              <a:rPr lang="en-US" dirty="0" smtClean="0"/>
              <a:t>Vacutainer needle &amp; needle holder</a:t>
            </a:r>
          </a:p>
          <a:p>
            <a:r>
              <a:rPr lang="en-US" dirty="0" err="1" smtClean="0"/>
              <a:t>Cryo</a:t>
            </a:r>
            <a:r>
              <a:rPr lang="en-US" dirty="0"/>
              <a:t> </a:t>
            </a:r>
            <a:r>
              <a:rPr lang="en-US" dirty="0" smtClean="0"/>
              <a:t>(Nunc) tubes</a:t>
            </a:r>
          </a:p>
          <a:p>
            <a:r>
              <a:rPr lang="en-US" dirty="0" smtClean="0"/>
              <a:t>Non-powdered gloves</a:t>
            </a:r>
          </a:p>
          <a:p>
            <a:r>
              <a:rPr lang="en-US" dirty="0" smtClean="0"/>
              <a:t>Alcohol swab</a:t>
            </a:r>
          </a:p>
          <a:p>
            <a:r>
              <a:rPr lang="en-US" dirty="0" smtClean="0"/>
              <a:t>Gauze sponges</a:t>
            </a:r>
          </a:p>
          <a:p>
            <a:r>
              <a:rPr lang="en-US" dirty="0" smtClean="0"/>
              <a:t>Tourniquet</a:t>
            </a:r>
          </a:p>
          <a:p>
            <a:r>
              <a:rPr lang="en-US" dirty="0" smtClean="0"/>
              <a:t>Bandage</a:t>
            </a:r>
          </a:p>
          <a:p>
            <a:r>
              <a:rPr lang="en-US" dirty="0" smtClean="0"/>
              <a:t>Sharps disposing container</a:t>
            </a:r>
          </a:p>
          <a:p>
            <a:r>
              <a:rPr lang="en-US" dirty="0" smtClean="0"/>
              <a:t>Permanent marker</a:t>
            </a:r>
            <a:endParaRPr lang="en-US" dirty="0"/>
          </a:p>
        </p:txBody>
      </p:sp>
    </p:spTree>
    <p:extLst>
      <p:ext uri="{BB962C8B-B14F-4D97-AF65-F5344CB8AC3E}">
        <p14:creationId xmlns:p14="http://schemas.microsoft.com/office/powerpoint/2010/main" val="914139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Venous Blood Specimen</a:t>
            </a:r>
            <a:r>
              <a:rPr lang="en-US" b="1" dirty="0" smtClean="0"/>
              <a:t>-</a:t>
            </a:r>
            <a:r>
              <a:rPr lang="en-US" i="1" dirty="0" smtClean="0"/>
              <a:t>Collection</a:t>
            </a:r>
            <a:endParaRPr lang="en-US" i="1" dirty="0"/>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smtClean="0"/>
              <a:t>Blood collection should be done using non-powdered gloves.</a:t>
            </a:r>
          </a:p>
          <a:p>
            <a:r>
              <a:rPr lang="en-US" dirty="0" smtClean="0"/>
              <a:t>Blood should be collected in a sterile tube using EDTA (purple top) only.</a:t>
            </a:r>
          </a:p>
          <a:p>
            <a:r>
              <a:rPr lang="en-US" dirty="0" smtClean="0"/>
              <a:t>Collect about 5 ml of blood sample using EDTA vacutainer tube from adult patients.</a:t>
            </a:r>
          </a:p>
          <a:p>
            <a:r>
              <a:rPr lang="en-US" dirty="0" smtClean="0"/>
              <a:t>Specimen should be sent to testing or facility laboratory within 24 hours (ideally 6 hours) of collection to spin the blood and extract the plasma.</a:t>
            </a:r>
            <a:endParaRPr lang="en-US" dirty="0"/>
          </a:p>
        </p:txBody>
      </p:sp>
    </p:spTree>
    <p:extLst>
      <p:ext uri="{BB962C8B-B14F-4D97-AF65-F5344CB8AC3E}">
        <p14:creationId xmlns:p14="http://schemas.microsoft.com/office/powerpoint/2010/main" val="3361758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Venous Blood Specimen-</a:t>
            </a:r>
            <a:r>
              <a:rPr lang="en-US" i="1" dirty="0" smtClean="0"/>
              <a:t>Processing</a:t>
            </a:r>
            <a:endParaRPr lang="en-US" i="1" dirty="0"/>
          </a:p>
        </p:txBody>
      </p:sp>
      <p:sp>
        <p:nvSpPr>
          <p:cNvPr id="3" name="Content Placeholder 2"/>
          <p:cNvSpPr>
            <a:spLocks noGrp="1"/>
          </p:cNvSpPr>
          <p:nvPr>
            <p:ph idx="1"/>
          </p:nvPr>
        </p:nvSpPr>
        <p:spPr>
          <a:xfrm>
            <a:off x="457200" y="1600200"/>
            <a:ext cx="8458200" cy="5029200"/>
          </a:xfrm>
        </p:spPr>
        <p:txBody>
          <a:bodyPr>
            <a:normAutofit fontScale="92500" lnSpcReduction="10000"/>
          </a:bodyPr>
          <a:lstStyle/>
          <a:p>
            <a:r>
              <a:rPr lang="en-US" dirty="0" smtClean="0"/>
              <a:t>Separate plasma by centrifugation at 800-1600x g for 20 minutes or 2450x g for 10 minutes at room temperature.</a:t>
            </a:r>
          </a:p>
          <a:p>
            <a:r>
              <a:rPr lang="en-US" dirty="0" smtClean="0"/>
              <a:t>Transfer plasma to a sterile polypropylene (</a:t>
            </a:r>
            <a:r>
              <a:rPr lang="en-US" dirty="0" err="1" smtClean="0"/>
              <a:t>Cryo</a:t>
            </a:r>
            <a:r>
              <a:rPr lang="en-US" dirty="0" smtClean="0"/>
              <a:t>) tube. Be careful not to disrupt the buffy coat to prevent contamination with cellular material.</a:t>
            </a:r>
          </a:p>
          <a:p>
            <a:r>
              <a:rPr lang="en-US" dirty="0" smtClean="0"/>
              <a:t>Transfer a minimum sample volume of 1.2mL or 1200</a:t>
            </a:r>
            <a:r>
              <a:rPr lang="el-GR" dirty="0" smtClean="0"/>
              <a:t>μ</a:t>
            </a:r>
            <a:r>
              <a:rPr lang="en-US" dirty="0" smtClean="0"/>
              <a:t>L aliquots into each of two properly labeled polypropylene tubes.</a:t>
            </a:r>
          </a:p>
          <a:p>
            <a:r>
              <a:rPr lang="en-US" dirty="0" smtClean="0"/>
              <a:t>Be sure that the polypropylene tubes are properly screw-capped.</a:t>
            </a:r>
            <a:endParaRPr lang="en-US" dirty="0"/>
          </a:p>
        </p:txBody>
      </p:sp>
    </p:spTree>
    <p:extLst>
      <p:ext uri="{BB962C8B-B14F-4D97-AF65-F5344CB8AC3E}">
        <p14:creationId xmlns:p14="http://schemas.microsoft.com/office/powerpoint/2010/main" val="5450019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9837</TotalTime>
  <Words>2172</Words>
  <Application>Microsoft Office PowerPoint</Application>
  <PresentationFormat>On-screen Show (4:3)</PresentationFormat>
  <Paragraphs>304</Paragraphs>
  <Slides>38</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38</vt:i4>
      </vt:variant>
    </vt:vector>
  </HeadingPairs>
  <TitlesOfParts>
    <vt:vector size="44" baseType="lpstr">
      <vt:lpstr>Arial</vt:lpstr>
      <vt:lpstr>Calibri</vt:lpstr>
      <vt:lpstr>Garamond</vt:lpstr>
      <vt:lpstr>Symbol</vt:lpstr>
      <vt:lpstr>Office Theme</vt:lpstr>
      <vt:lpstr>Custom Design</vt:lpstr>
      <vt:lpstr>Module 5: Viral Load Specimen Collection and Preparation</vt:lpstr>
      <vt:lpstr>Learning Objectives</vt:lpstr>
      <vt:lpstr>Outline</vt:lpstr>
      <vt:lpstr>Viral Load Test Specimens</vt:lpstr>
      <vt:lpstr>Using DBS vs. Plasma for Viral Load Testing</vt:lpstr>
      <vt:lpstr>Venous Blood Specimen Collection</vt:lpstr>
      <vt:lpstr>Materials Required for Venous Blood Specimen Collection</vt:lpstr>
      <vt:lpstr>Venous Blood Specimen-Collection</vt:lpstr>
      <vt:lpstr>Venous Blood Specimen-Processing</vt:lpstr>
      <vt:lpstr>Venous Blood Specimen-Storage</vt:lpstr>
      <vt:lpstr>Venous Blood Specimen-Transport</vt:lpstr>
      <vt:lpstr>Triple Packaging</vt:lpstr>
      <vt:lpstr>Venous Blood Specimen- Rejection Criteria</vt:lpstr>
      <vt:lpstr>Venous Blood Specimen- Rejection Criteria</vt:lpstr>
      <vt:lpstr>Dried Blood Spot (DBS)  Specimen Collection</vt:lpstr>
      <vt:lpstr>Materials Required for DBS Specimen Collection</vt:lpstr>
      <vt:lpstr>DBS Specimen Collection</vt:lpstr>
      <vt:lpstr>DBS Collection Tips</vt:lpstr>
      <vt:lpstr>DBS Specimen-Storage</vt:lpstr>
      <vt:lpstr>DBS Specimen-Transport</vt:lpstr>
      <vt:lpstr>DBS Specimen: Acceptable Sample</vt:lpstr>
      <vt:lpstr>DBS Specimen: Rejection Criteria</vt:lpstr>
      <vt:lpstr>Rejection Criteria:  Can’t Read Identification</vt:lpstr>
      <vt:lpstr>Rejection Criteria:  Can’t Read Identification</vt:lpstr>
      <vt:lpstr>Rejection Criteria:  Not Enough Blood</vt:lpstr>
      <vt:lpstr>Rejection Criteria:  Not Enough Blood</vt:lpstr>
      <vt:lpstr>Rejection Criteria:  Layered or Clotted Blood</vt:lpstr>
      <vt:lpstr>Rejection Criteria:  Layered or Clotted Blood</vt:lpstr>
      <vt:lpstr>Rejection Criteria:  Serum Rings/Alcohol Contamination</vt:lpstr>
      <vt:lpstr>Rejection Criteria:  Serum Rings/Alcohol Contamination</vt:lpstr>
      <vt:lpstr>Rejection Criteria:  Too Much Blood</vt:lpstr>
      <vt:lpstr>Rejection Criteria:  Too Much Blood</vt:lpstr>
      <vt:lpstr>Rejection Criteria:  Poor Collection Technique</vt:lpstr>
      <vt:lpstr>Rejection Criteria:  Poor Collection Technique</vt:lpstr>
      <vt:lpstr>Bio-Safety</vt:lpstr>
      <vt:lpstr>Bio-Safety</vt:lpstr>
      <vt:lpstr>Bio-Safety</vt:lpstr>
      <vt:lpstr>Questions?</vt:lpstr>
    </vt:vector>
  </TitlesOfParts>
  <Company>Columbia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Principles of Viral Load Monitoring</dc:title>
  <dc:creator>West, Rebecca L.</dc:creator>
  <cp:lastModifiedBy>Ellman, Tanya M.</cp:lastModifiedBy>
  <cp:revision>66</cp:revision>
  <dcterms:created xsi:type="dcterms:W3CDTF">2016-11-29T20:17:07Z</dcterms:created>
  <dcterms:modified xsi:type="dcterms:W3CDTF">2017-07-19T19:18:43Z</dcterms:modified>
</cp:coreProperties>
</file>