
<file path=[Content_Types].xml><?xml version="1.0" encoding="utf-8"?>
<Types xmlns="http://schemas.openxmlformats.org/package/2006/content-types">
  <Default Extension="xml" ContentType="application/xml"/>
  <Default Extension="jpeg" ContentType="image/jpeg"/>
  <Default Extension="png" ContentType="image/pn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0"/>
  </p:notesMasterIdLst>
  <p:handoutMasterIdLst>
    <p:handoutMasterId r:id="rId71"/>
  </p:handoutMasterIdLst>
  <p:sldIdLst>
    <p:sldId id="256" r:id="rId2"/>
    <p:sldId id="257" r:id="rId3"/>
    <p:sldId id="258" r:id="rId4"/>
    <p:sldId id="259" r:id="rId5"/>
    <p:sldId id="286" r:id="rId6"/>
    <p:sldId id="287" r:id="rId7"/>
    <p:sldId id="288" r:id="rId8"/>
    <p:sldId id="359" r:id="rId9"/>
    <p:sldId id="290" r:id="rId10"/>
    <p:sldId id="334" r:id="rId11"/>
    <p:sldId id="261" r:id="rId12"/>
    <p:sldId id="262" r:id="rId13"/>
    <p:sldId id="263" r:id="rId14"/>
    <p:sldId id="291" r:id="rId15"/>
    <p:sldId id="360" r:id="rId16"/>
    <p:sldId id="355" r:id="rId17"/>
    <p:sldId id="264" r:id="rId18"/>
    <p:sldId id="265" r:id="rId19"/>
    <p:sldId id="335" r:id="rId20"/>
    <p:sldId id="266" r:id="rId21"/>
    <p:sldId id="267" r:id="rId22"/>
    <p:sldId id="296" r:id="rId23"/>
    <p:sldId id="297" r:id="rId24"/>
    <p:sldId id="268" r:id="rId25"/>
    <p:sldId id="363" r:id="rId26"/>
    <p:sldId id="298" r:id="rId27"/>
    <p:sldId id="299" r:id="rId28"/>
    <p:sldId id="364" r:id="rId29"/>
    <p:sldId id="365" r:id="rId30"/>
    <p:sldId id="300" r:id="rId31"/>
    <p:sldId id="361" r:id="rId32"/>
    <p:sldId id="269" r:id="rId33"/>
    <p:sldId id="366" r:id="rId34"/>
    <p:sldId id="301" r:id="rId35"/>
    <p:sldId id="367" r:id="rId36"/>
    <p:sldId id="368" r:id="rId37"/>
    <p:sldId id="369" r:id="rId38"/>
    <p:sldId id="302" r:id="rId39"/>
    <p:sldId id="303" r:id="rId40"/>
    <p:sldId id="370" r:id="rId41"/>
    <p:sldId id="304" r:id="rId42"/>
    <p:sldId id="371" r:id="rId43"/>
    <p:sldId id="374" r:id="rId44"/>
    <p:sldId id="305" r:id="rId45"/>
    <p:sldId id="375" r:id="rId46"/>
    <p:sldId id="377" r:id="rId47"/>
    <p:sldId id="378" r:id="rId48"/>
    <p:sldId id="382" r:id="rId49"/>
    <p:sldId id="383" r:id="rId50"/>
    <p:sldId id="379" r:id="rId51"/>
    <p:sldId id="380" r:id="rId52"/>
    <p:sldId id="306" r:id="rId53"/>
    <p:sldId id="307" r:id="rId54"/>
    <p:sldId id="308" r:id="rId55"/>
    <p:sldId id="385" r:id="rId56"/>
    <p:sldId id="384" r:id="rId57"/>
    <p:sldId id="388" r:id="rId58"/>
    <p:sldId id="389" r:id="rId59"/>
    <p:sldId id="276" r:id="rId60"/>
    <p:sldId id="277" r:id="rId61"/>
    <p:sldId id="309" r:id="rId62"/>
    <p:sldId id="310" r:id="rId63"/>
    <p:sldId id="311" r:id="rId64"/>
    <p:sldId id="386" r:id="rId65"/>
    <p:sldId id="356" r:id="rId66"/>
    <p:sldId id="329" r:id="rId67"/>
    <p:sldId id="330" r:id="rId68"/>
    <p:sldId id="331" r:id="rId69"/>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e Schoeneborn" initials="" lastIdx="6" clrIdx="0"/>
  <p:cmAuthor id="1" name="Tayla Colton" initials="" lastIdx="10" clrIdx="1"/>
  <p:cmAuthor id="2" name="Tayla Colton" initials="TC" lastIdx="6" clrIdx="2"/>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scaleToFitPaper="1"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BD6"/>
    <a:srgbClr val="000000"/>
    <a:srgbClr val="0B5395"/>
    <a:srgbClr val="173157"/>
    <a:srgbClr val="ADCA80"/>
    <a:srgbClr val="F0ECD7"/>
    <a:srgbClr val="FFE9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1886" autoAdjust="0"/>
    <p:restoredTop sz="94664" autoAdjust="0"/>
  </p:normalViewPr>
  <p:slideViewPr>
    <p:cSldViewPr snapToGrid="0" snapToObjects="1">
      <p:cViewPr>
        <p:scale>
          <a:sx n="66" d="100"/>
          <a:sy n="66" d="100"/>
        </p:scale>
        <p:origin x="-2384" y="-19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49" d="100"/>
          <a:sy n="49" d="100"/>
        </p:scale>
        <p:origin x="-1428"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64" Type="http://schemas.openxmlformats.org/officeDocument/2006/relationships/slide" Target="slides/slide63.xml"/><Relationship Id="rId60" Type="http://schemas.openxmlformats.org/officeDocument/2006/relationships/slide" Target="slides/slide59.xml"/><Relationship Id="rId39" Type="http://schemas.openxmlformats.org/officeDocument/2006/relationships/slide" Target="slides/slide38.xml"/><Relationship Id="rId70" Type="http://schemas.openxmlformats.org/officeDocument/2006/relationships/notesMaster" Target="notesMasters/notesMaster1.xml"/><Relationship Id="rId7" Type="http://schemas.openxmlformats.org/officeDocument/2006/relationships/slide" Target="slides/slide6.xml"/><Relationship Id="rId43" Type="http://schemas.openxmlformats.org/officeDocument/2006/relationships/slide" Target="slides/slide42.xml"/><Relationship Id="rId74" Type="http://schemas.openxmlformats.org/officeDocument/2006/relationships/presProps" Target="presProps.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77" Type="http://schemas.openxmlformats.org/officeDocument/2006/relationships/tableStyles" Target="tableStyles.xml"/><Relationship Id="rId63" Type="http://schemas.openxmlformats.org/officeDocument/2006/relationships/slide" Target="slides/slide62.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71" Type="http://schemas.openxmlformats.org/officeDocument/2006/relationships/handoutMaster" Target="handoutMasters/handoutMaster1.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73" Type="http://schemas.openxmlformats.org/officeDocument/2006/relationships/commentAuthors" Target="commentAuthors.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69" Type="http://schemas.openxmlformats.org/officeDocument/2006/relationships/slide" Target="slides/slide68.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slide" Target="slides/slide56.xml"/><Relationship Id="rId59" Type="http://schemas.openxmlformats.org/officeDocument/2006/relationships/slide" Target="slides/slide58.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slide" Target="slides/slide61.xml"/><Relationship Id="rId66" Type="http://schemas.openxmlformats.org/officeDocument/2006/relationships/slide" Target="slides/slide65.xml"/><Relationship Id="rId36" Type="http://schemas.openxmlformats.org/officeDocument/2006/relationships/slide" Target="slides/slide35.xml"/><Relationship Id="rId72" Type="http://schemas.openxmlformats.org/officeDocument/2006/relationships/printerSettings" Target="printerSettings/printerSettings1.bin"/><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75" Type="http://schemas.openxmlformats.org/officeDocument/2006/relationships/viewProps" Target="viewProps.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65" Type="http://schemas.openxmlformats.org/officeDocument/2006/relationships/slide" Target="slides/slide64.xml"/><Relationship Id="rId67" Type="http://schemas.openxmlformats.org/officeDocument/2006/relationships/slide" Target="slides/slide66.xml"/><Relationship Id="rId54" Type="http://schemas.openxmlformats.org/officeDocument/2006/relationships/slide" Target="slides/slide53.xml"/><Relationship Id="rId12" Type="http://schemas.openxmlformats.org/officeDocument/2006/relationships/slide" Target="slides/slide11.xml"/><Relationship Id="rId76" Type="http://schemas.openxmlformats.org/officeDocument/2006/relationships/theme" Target="theme/theme1.xml"/><Relationship Id="rId3" Type="http://schemas.openxmlformats.org/officeDocument/2006/relationships/slide" Target="slides/slide2.xml"/><Relationship Id="rId23" Type="http://schemas.openxmlformats.org/officeDocument/2006/relationships/slide" Target="slides/slide22.xml"/><Relationship Id="rId61" Type="http://schemas.openxmlformats.org/officeDocument/2006/relationships/slide" Target="slides/slide60.xml"/><Relationship Id="rId53" Type="http://schemas.openxmlformats.org/officeDocument/2006/relationships/slide" Target="slides/slide5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68" Type="http://schemas.openxmlformats.org/officeDocument/2006/relationships/slide" Target="slides/slide67.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endParaRPr lang="en-US"/>
          </a:p>
        </p:txBody>
      </p:sp>
      <p:sp>
        <p:nvSpPr>
          <p:cNvPr id="4" name="Footer Placeholder 3"/>
          <p:cNvSpPr>
            <a:spLocks noGrp="1"/>
          </p:cNvSpPr>
          <p:nvPr>
            <p:ph type="ftr" sz="quarter" idx="2"/>
          </p:nvPr>
        </p:nvSpPr>
        <p:spPr>
          <a:xfrm>
            <a:off x="505830" y="880819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r>
              <a:rPr lang="en-US" sz="1200" dirty="0" smtClean="0">
                <a:solidFill>
                  <a:schemeClr val="bg1">
                    <a:lumMod val="50000"/>
                  </a:schemeClr>
                </a:solidFill>
                <a:latin typeface="Calibri" pitchFamily="34" charset="0"/>
                <a:cs typeface="Calibri" pitchFamily="34" charset="0"/>
              </a:rPr>
              <a:t>MODULE 4</a:t>
            </a:r>
            <a:endParaRPr lang="en-US" sz="1200" dirty="0">
              <a:solidFill>
                <a:schemeClr val="bg1">
                  <a:lumMod val="50000"/>
                </a:schemeClr>
              </a:solidFill>
              <a:latin typeface="Calibri" pitchFamily="34" charset="0"/>
              <a:cs typeface="Calibri" pitchFamily="34" charset="0"/>
            </a:endParaRPr>
          </a:p>
        </p:txBody>
      </p:sp>
      <p:sp>
        <p:nvSpPr>
          <p:cNvPr id="5" name="Slide Number Placeholder 4"/>
          <p:cNvSpPr>
            <a:spLocks noGrp="1"/>
          </p:cNvSpPr>
          <p:nvPr>
            <p:ph type="sldNum" sz="quarter" idx="3"/>
          </p:nvPr>
        </p:nvSpPr>
        <p:spPr>
          <a:xfrm>
            <a:off x="3715577" y="8808194"/>
            <a:ext cx="3169920" cy="480060"/>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B3C45547-6ADF-4A39-A093-CECE5E00CE96}" type="slidenum">
              <a:rPr lang="en-US" sz="1200">
                <a:solidFill>
                  <a:schemeClr val="bg1">
                    <a:lumMod val="50000"/>
                  </a:schemeClr>
                </a:solidFill>
                <a:latin typeface="Calibri" pitchFamily="34" charset="0"/>
                <a:cs typeface="Calibri" pitchFamily="34" charset="0"/>
              </a:rPr>
              <a:pPr>
                <a:defRPr/>
              </a:pPr>
              <a:t>‹#›</a:t>
            </a:fld>
            <a:endParaRPr lang="en-US" sz="1200" dirty="0">
              <a:solidFill>
                <a:schemeClr val="bg1">
                  <a:lumMod val="50000"/>
                </a:schemeClr>
              </a:solidFill>
              <a:latin typeface="Calibri" pitchFamily="34" charset="0"/>
              <a:cs typeface="Calibri" pitchFamily="34" charset="0"/>
            </a:endParaRPr>
          </a:p>
        </p:txBody>
      </p:sp>
    </p:spTree>
    <p:extLst>
      <p:ext uri="{BB962C8B-B14F-4D97-AF65-F5344CB8AC3E}">
        <p14:creationId xmlns:p14="http://schemas.microsoft.com/office/powerpoint/2010/main" val="132257797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FDCB05CF-2F1A-46DD-B1F7-870D6ED2439E}" type="slidenum">
              <a:rPr lang="en-US"/>
              <a:pPr>
                <a:defRPr/>
              </a:pPr>
              <a:t>‹#›</a:t>
            </a:fld>
            <a:endParaRPr lang="en-US"/>
          </a:p>
        </p:txBody>
      </p:sp>
    </p:spTree>
    <p:extLst>
      <p:ext uri="{BB962C8B-B14F-4D97-AF65-F5344CB8AC3E}">
        <p14:creationId xmlns:p14="http://schemas.microsoft.com/office/powerpoint/2010/main" val="2973686685"/>
      </p:ext>
    </p:extLst>
  </p:cSld>
  <p:clrMap bg1="lt1" tx1="dk1" bg2="lt2" tx2="dk2" accent1="accent1" accent2="accent2" accent3="accent3" accent4="accent4" accent5="accent5" accent6="accent6" hlink="hlink" folHlink="folHlink"/>
  <p:hf hdr="0" ftr="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bwMode="auto">
          <a:noFill/>
          <a:ln>
            <a:solidFill>
              <a:srgbClr val="000000"/>
            </a:solidFill>
            <a:miter lim="800000"/>
            <a:headEnd/>
            <a:tailEnd/>
          </a:ln>
        </p:spPr>
      </p:sp>
      <p:sp>
        <p:nvSpPr>
          <p:cNvPr id="3686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TextEdit="1"/>
          </p:cNvSpPr>
          <p:nvPr>
            <p:ph type="sldImg"/>
          </p:nvPr>
        </p:nvSpPr>
        <p:spPr bwMode="auto">
          <a:noFill/>
          <a:ln>
            <a:solidFill>
              <a:srgbClr val="000000"/>
            </a:solidFill>
            <a:miter lim="800000"/>
            <a:headEnd/>
            <a:tailEnd/>
          </a:ln>
        </p:spPr>
      </p:sp>
      <p:sp>
        <p:nvSpPr>
          <p:cNvPr id="3891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TextEdit="1"/>
          </p:cNvSpPr>
          <p:nvPr>
            <p:ph type="sldImg"/>
          </p:nvPr>
        </p:nvSpPr>
        <p:spPr bwMode="auto">
          <a:noFill/>
          <a:ln>
            <a:solidFill>
              <a:srgbClr val="000000"/>
            </a:solidFill>
            <a:miter lim="800000"/>
            <a:headEnd/>
            <a:tailEnd/>
          </a:ln>
        </p:spPr>
      </p:sp>
      <p:sp>
        <p:nvSpPr>
          <p:cNvPr id="430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TextEdit="1"/>
          </p:cNvSpPr>
          <p:nvPr>
            <p:ph type="sldImg"/>
          </p:nvPr>
        </p:nvSpPr>
        <p:spPr bwMode="auto">
          <a:noFill/>
          <a:ln>
            <a:solidFill>
              <a:srgbClr val="000000"/>
            </a:solidFill>
            <a:miter lim="800000"/>
            <a:headEnd/>
            <a:tailEnd/>
          </a:ln>
        </p:spPr>
      </p:sp>
      <p:sp>
        <p:nvSpPr>
          <p:cNvPr id="450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TextEdit="1"/>
          </p:cNvSpPr>
          <p:nvPr>
            <p:ph type="sldImg"/>
          </p:nvPr>
        </p:nvSpPr>
        <p:spPr bwMode="auto">
          <a:noFill/>
          <a:ln>
            <a:solidFill>
              <a:srgbClr val="000000"/>
            </a:solidFill>
            <a:miter lim="800000"/>
            <a:headEnd/>
            <a:tailEnd/>
          </a:ln>
        </p:spPr>
      </p:sp>
      <p:sp>
        <p:nvSpPr>
          <p:cNvPr id="4915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bwMode="auto">
          <a:noFill/>
          <a:ln>
            <a:solidFill>
              <a:srgbClr val="000000"/>
            </a:solidFill>
            <a:miter lim="800000"/>
            <a:headEnd/>
            <a:tailEnd/>
          </a:ln>
        </p:spPr>
      </p:sp>
      <p:sp>
        <p:nvSpPr>
          <p:cNvPr id="5120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TextEdit="1"/>
          </p:cNvSpPr>
          <p:nvPr>
            <p:ph type="sldImg"/>
          </p:nvPr>
        </p:nvSpPr>
        <p:spPr bwMode="auto">
          <a:noFill/>
          <a:ln>
            <a:solidFill>
              <a:srgbClr val="000000"/>
            </a:solidFill>
            <a:miter lim="800000"/>
            <a:headEnd/>
            <a:tailEnd/>
          </a:ln>
        </p:spPr>
      </p:sp>
      <p:sp>
        <p:nvSpPr>
          <p:cNvPr id="5325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TextEdit="1"/>
          </p:cNvSpPr>
          <p:nvPr>
            <p:ph type="sldImg"/>
          </p:nvPr>
        </p:nvSpPr>
        <p:spPr bwMode="auto">
          <a:noFill/>
          <a:ln>
            <a:solidFill>
              <a:srgbClr val="000000"/>
            </a:solidFill>
            <a:miter lim="800000"/>
            <a:headEnd/>
            <a:tailEnd/>
          </a:ln>
        </p:spPr>
      </p:sp>
      <p:sp>
        <p:nvSpPr>
          <p:cNvPr id="5529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TextEdit="1"/>
          </p:cNvSpPr>
          <p:nvPr>
            <p:ph type="sldImg"/>
          </p:nvPr>
        </p:nvSpPr>
        <p:spPr bwMode="auto">
          <a:noFill/>
          <a:ln>
            <a:solidFill>
              <a:srgbClr val="000000"/>
            </a:solidFill>
            <a:miter lim="800000"/>
            <a:headEnd/>
            <a:tailEnd/>
          </a:ln>
        </p:spPr>
      </p:sp>
      <p:sp>
        <p:nvSpPr>
          <p:cNvPr id="5734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TextEdit="1"/>
          </p:cNvSpPr>
          <p:nvPr>
            <p:ph type="sldImg"/>
          </p:nvPr>
        </p:nvSpPr>
        <p:spPr bwMode="auto">
          <a:noFill/>
          <a:ln>
            <a:solidFill>
              <a:srgbClr val="000000"/>
            </a:solidFill>
            <a:miter lim="800000"/>
            <a:headEnd/>
            <a:tailEnd/>
          </a:ln>
        </p:spPr>
      </p:sp>
      <p:sp>
        <p:nvSpPr>
          <p:cNvPr id="2048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TextEdit="1"/>
          </p:cNvSpPr>
          <p:nvPr>
            <p:ph type="sldImg"/>
          </p:nvPr>
        </p:nvSpPr>
        <p:spPr bwMode="auto">
          <a:noFill/>
          <a:ln>
            <a:solidFill>
              <a:srgbClr val="000000"/>
            </a:solidFill>
            <a:miter lim="800000"/>
            <a:headEnd/>
            <a:tailEnd/>
          </a:ln>
        </p:spPr>
      </p:sp>
      <p:sp>
        <p:nvSpPr>
          <p:cNvPr id="5939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TextEdit="1"/>
          </p:cNvSpPr>
          <p:nvPr>
            <p:ph type="sldImg"/>
          </p:nvPr>
        </p:nvSpPr>
        <p:spPr bwMode="auto">
          <a:noFill/>
          <a:ln>
            <a:solidFill>
              <a:srgbClr val="000000"/>
            </a:solidFill>
            <a:miter lim="800000"/>
            <a:headEnd/>
            <a:tailEnd/>
          </a:ln>
        </p:spPr>
      </p:sp>
      <p:sp>
        <p:nvSpPr>
          <p:cNvPr id="6144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TextEdit="1"/>
          </p:cNvSpPr>
          <p:nvPr>
            <p:ph type="sldImg"/>
          </p:nvPr>
        </p:nvSpPr>
        <p:spPr bwMode="auto">
          <a:noFill/>
          <a:ln>
            <a:solidFill>
              <a:srgbClr val="000000"/>
            </a:solidFill>
            <a:miter lim="800000"/>
            <a:headEnd/>
            <a:tailEnd/>
          </a:ln>
        </p:spPr>
      </p:sp>
      <p:sp>
        <p:nvSpPr>
          <p:cNvPr id="6349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TextEdit="1"/>
          </p:cNvSpPr>
          <p:nvPr>
            <p:ph type="sldImg"/>
          </p:nvPr>
        </p:nvSpPr>
        <p:spPr bwMode="auto">
          <a:noFill/>
          <a:ln>
            <a:solidFill>
              <a:srgbClr val="000000"/>
            </a:solidFill>
            <a:miter lim="800000"/>
            <a:headEnd/>
            <a:tailEnd/>
          </a:ln>
        </p:spPr>
      </p:sp>
      <p:sp>
        <p:nvSpPr>
          <p:cNvPr id="6553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TextEdit="1"/>
          </p:cNvSpPr>
          <p:nvPr>
            <p:ph type="sldImg"/>
          </p:nvPr>
        </p:nvSpPr>
        <p:spPr bwMode="auto">
          <a:noFill/>
          <a:ln>
            <a:solidFill>
              <a:srgbClr val="000000"/>
            </a:solidFill>
            <a:miter lim="800000"/>
            <a:headEnd/>
            <a:tailEnd/>
          </a:ln>
        </p:spPr>
      </p:sp>
      <p:sp>
        <p:nvSpPr>
          <p:cNvPr id="6758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TextEdit="1"/>
          </p:cNvSpPr>
          <p:nvPr>
            <p:ph type="sldImg"/>
          </p:nvPr>
        </p:nvSpPr>
        <p:spPr bwMode="auto">
          <a:noFill/>
          <a:ln>
            <a:solidFill>
              <a:srgbClr val="000000"/>
            </a:solidFill>
            <a:miter lim="800000"/>
            <a:headEnd/>
            <a:tailEnd/>
          </a:ln>
        </p:spPr>
      </p:sp>
      <p:sp>
        <p:nvSpPr>
          <p:cNvPr id="6963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TextEdit="1"/>
          </p:cNvSpPr>
          <p:nvPr>
            <p:ph type="sldImg"/>
          </p:nvPr>
        </p:nvSpPr>
        <p:spPr bwMode="auto">
          <a:noFill/>
          <a:ln>
            <a:solidFill>
              <a:srgbClr val="000000"/>
            </a:solidFill>
            <a:miter lim="800000"/>
            <a:headEnd/>
            <a:tailEnd/>
          </a:ln>
        </p:spPr>
      </p:sp>
      <p:sp>
        <p:nvSpPr>
          <p:cNvPr id="7168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TextEdit="1"/>
          </p:cNvSpPr>
          <p:nvPr>
            <p:ph type="sldImg"/>
          </p:nvPr>
        </p:nvSpPr>
        <p:spPr bwMode="auto">
          <a:noFill/>
          <a:ln>
            <a:solidFill>
              <a:srgbClr val="000000"/>
            </a:solidFill>
            <a:miter lim="800000"/>
            <a:headEnd/>
            <a:tailEnd/>
          </a:ln>
        </p:spPr>
      </p:sp>
      <p:sp>
        <p:nvSpPr>
          <p:cNvPr id="7373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TextEdit="1"/>
          </p:cNvSpPr>
          <p:nvPr>
            <p:ph type="sldImg"/>
          </p:nvPr>
        </p:nvSpPr>
        <p:spPr bwMode="auto">
          <a:noFill/>
          <a:ln>
            <a:solidFill>
              <a:srgbClr val="000000"/>
            </a:solidFill>
            <a:miter lim="800000"/>
            <a:headEnd/>
            <a:tailEnd/>
          </a:ln>
        </p:spPr>
      </p:sp>
      <p:sp>
        <p:nvSpPr>
          <p:cNvPr id="7577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TextEdit="1"/>
          </p:cNvSpPr>
          <p:nvPr>
            <p:ph type="sldImg"/>
          </p:nvPr>
        </p:nvSpPr>
        <p:spPr bwMode="auto">
          <a:noFill/>
          <a:ln>
            <a:solidFill>
              <a:srgbClr val="000000"/>
            </a:solidFill>
            <a:miter lim="800000"/>
            <a:headEnd/>
            <a:tailEnd/>
          </a:ln>
        </p:spPr>
      </p:sp>
      <p:sp>
        <p:nvSpPr>
          <p:cNvPr id="7782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TextEdit="1"/>
          </p:cNvSpPr>
          <p:nvPr>
            <p:ph type="sldImg"/>
          </p:nvPr>
        </p:nvSpPr>
        <p:spPr bwMode="auto">
          <a:noFill/>
          <a:ln>
            <a:solidFill>
              <a:srgbClr val="000000"/>
            </a:solidFill>
            <a:miter lim="800000"/>
            <a:headEnd/>
            <a:tailEnd/>
          </a:ln>
        </p:spPr>
      </p:sp>
      <p:sp>
        <p:nvSpPr>
          <p:cNvPr id="2253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TextEdit="1"/>
          </p:cNvSpPr>
          <p:nvPr>
            <p:ph type="sldImg"/>
          </p:nvPr>
        </p:nvSpPr>
        <p:spPr bwMode="auto">
          <a:noFill/>
          <a:ln>
            <a:solidFill>
              <a:srgbClr val="000000"/>
            </a:solidFill>
            <a:miter lim="800000"/>
            <a:headEnd/>
            <a:tailEnd/>
          </a:ln>
        </p:spPr>
      </p:sp>
      <p:sp>
        <p:nvSpPr>
          <p:cNvPr id="7987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TextEdit="1"/>
          </p:cNvSpPr>
          <p:nvPr>
            <p:ph type="sldImg"/>
          </p:nvPr>
        </p:nvSpPr>
        <p:spPr bwMode="auto">
          <a:noFill/>
          <a:ln>
            <a:solidFill>
              <a:srgbClr val="000000"/>
            </a:solidFill>
            <a:miter lim="800000"/>
            <a:headEnd/>
            <a:tailEnd/>
          </a:ln>
        </p:spPr>
      </p:sp>
      <p:sp>
        <p:nvSpPr>
          <p:cNvPr id="8192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TextEdit="1"/>
          </p:cNvSpPr>
          <p:nvPr>
            <p:ph type="sldImg"/>
          </p:nvPr>
        </p:nvSpPr>
        <p:spPr bwMode="auto">
          <a:noFill/>
          <a:ln>
            <a:solidFill>
              <a:srgbClr val="000000"/>
            </a:solidFill>
            <a:miter lim="800000"/>
            <a:headEnd/>
            <a:tailEnd/>
          </a:ln>
        </p:spPr>
      </p:sp>
      <p:sp>
        <p:nvSpPr>
          <p:cNvPr id="8397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TextEdit="1"/>
          </p:cNvSpPr>
          <p:nvPr>
            <p:ph type="sldImg"/>
          </p:nvPr>
        </p:nvSpPr>
        <p:spPr bwMode="auto">
          <a:noFill/>
          <a:ln>
            <a:solidFill>
              <a:srgbClr val="000000"/>
            </a:solidFill>
            <a:miter lim="800000"/>
            <a:headEnd/>
            <a:tailEnd/>
          </a:ln>
        </p:spPr>
      </p:sp>
      <p:sp>
        <p:nvSpPr>
          <p:cNvPr id="8601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TextEdit="1"/>
          </p:cNvSpPr>
          <p:nvPr>
            <p:ph type="sldImg"/>
          </p:nvPr>
        </p:nvSpPr>
        <p:spPr bwMode="auto">
          <a:noFill/>
          <a:ln>
            <a:solidFill>
              <a:srgbClr val="000000"/>
            </a:solidFill>
            <a:miter lim="800000"/>
            <a:headEnd/>
            <a:tailEnd/>
          </a:ln>
        </p:spPr>
      </p:sp>
      <p:sp>
        <p:nvSpPr>
          <p:cNvPr id="8806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TextEdit="1"/>
          </p:cNvSpPr>
          <p:nvPr>
            <p:ph type="sldImg"/>
          </p:nvPr>
        </p:nvSpPr>
        <p:spPr bwMode="auto">
          <a:noFill/>
          <a:ln>
            <a:solidFill>
              <a:srgbClr val="000000"/>
            </a:solidFill>
            <a:miter lim="800000"/>
            <a:headEnd/>
            <a:tailEnd/>
          </a:ln>
        </p:spPr>
      </p:sp>
      <p:sp>
        <p:nvSpPr>
          <p:cNvPr id="9011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TextEdit="1"/>
          </p:cNvSpPr>
          <p:nvPr>
            <p:ph type="sldImg"/>
          </p:nvPr>
        </p:nvSpPr>
        <p:spPr bwMode="auto">
          <a:noFill/>
          <a:ln>
            <a:solidFill>
              <a:srgbClr val="000000"/>
            </a:solidFill>
            <a:miter lim="800000"/>
            <a:headEnd/>
            <a:tailEnd/>
          </a:ln>
        </p:spPr>
      </p:sp>
      <p:sp>
        <p:nvSpPr>
          <p:cNvPr id="9216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TextEdit="1"/>
          </p:cNvSpPr>
          <p:nvPr>
            <p:ph type="sldImg"/>
          </p:nvPr>
        </p:nvSpPr>
        <p:spPr bwMode="auto">
          <a:noFill/>
          <a:ln>
            <a:solidFill>
              <a:srgbClr val="000000"/>
            </a:solidFill>
            <a:miter lim="800000"/>
            <a:headEnd/>
            <a:tailEnd/>
          </a:ln>
        </p:spPr>
      </p:sp>
      <p:sp>
        <p:nvSpPr>
          <p:cNvPr id="942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Rot="1" noChangeAspect="1" noTextEdit="1"/>
          </p:cNvSpPr>
          <p:nvPr>
            <p:ph type="sldImg"/>
          </p:nvPr>
        </p:nvSpPr>
        <p:spPr bwMode="auto">
          <a:noFill/>
          <a:ln>
            <a:solidFill>
              <a:srgbClr val="000000"/>
            </a:solidFill>
            <a:miter lim="800000"/>
            <a:headEnd/>
            <a:tailEnd/>
          </a:ln>
        </p:spPr>
      </p:sp>
      <p:sp>
        <p:nvSpPr>
          <p:cNvPr id="962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Rot="1" noChangeAspect="1" noTextEdit="1"/>
          </p:cNvSpPr>
          <p:nvPr>
            <p:ph type="sldImg"/>
          </p:nvPr>
        </p:nvSpPr>
        <p:spPr bwMode="auto">
          <a:noFill/>
          <a:ln>
            <a:solidFill>
              <a:srgbClr val="000000"/>
            </a:solidFill>
            <a:miter lim="800000"/>
            <a:headEnd/>
            <a:tailEnd/>
          </a:ln>
        </p:spPr>
      </p:sp>
      <p:sp>
        <p:nvSpPr>
          <p:cNvPr id="983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TextEdit="1"/>
          </p:cNvSpPr>
          <p:nvPr>
            <p:ph type="sldImg"/>
          </p:nvPr>
        </p:nvSpPr>
        <p:spPr bwMode="auto">
          <a:noFill/>
          <a:ln>
            <a:solidFill>
              <a:srgbClr val="000000"/>
            </a:solidFill>
            <a:miter lim="800000"/>
            <a:headEnd/>
            <a:tailEnd/>
          </a:ln>
        </p:spPr>
      </p:sp>
      <p:sp>
        <p:nvSpPr>
          <p:cNvPr id="10035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TextEdit="1"/>
          </p:cNvSpPr>
          <p:nvPr>
            <p:ph type="sldImg"/>
          </p:nvPr>
        </p:nvSpPr>
        <p:spPr bwMode="auto">
          <a:noFill/>
          <a:ln>
            <a:solidFill>
              <a:srgbClr val="000000"/>
            </a:solidFill>
            <a:miter lim="800000"/>
            <a:headEnd/>
            <a:tailEnd/>
          </a:ln>
        </p:spPr>
      </p:sp>
      <p:sp>
        <p:nvSpPr>
          <p:cNvPr id="10342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TextEdit="1"/>
          </p:cNvSpPr>
          <p:nvPr>
            <p:ph type="sldImg"/>
          </p:nvPr>
        </p:nvSpPr>
        <p:spPr bwMode="auto">
          <a:noFill/>
          <a:ln>
            <a:solidFill>
              <a:srgbClr val="000000"/>
            </a:solidFill>
            <a:miter lim="800000"/>
            <a:headEnd/>
            <a:tailEnd/>
          </a:ln>
        </p:spPr>
      </p:sp>
      <p:sp>
        <p:nvSpPr>
          <p:cNvPr id="10547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TextEdit="1"/>
          </p:cNvSpPr>
          <p:nvPr>
            <p:ph type="sldImg"/>
          </p:nvPr>
        </p:nvSpPr>
        <p:spPr bwMode="auto">
          <a:noFill/>
          <a:ln>
            <a:solidFill>
              <a:srgbClr val="000000"/>
            </a:solidFill>
            <a:miter lim="800000"/>
            <a:headEnd/>
            <a:tailEnd/>
          </a:ln>
        </p:spPr>
      </p:sp>
      <p:sp>
        <p:nvSpPr>
          <p:cNvPr id="10752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Rot="1" noChangeAspect="1" noTextEdit="1"/>
          </p:cNvSpPr>
          <p:nvPr>
            <p:ph type="sldImg"/>
          </p:nvPr>
        </p:nvSpPr>
        <p:spPr bwMode="auto">
          <a:noFill/>
          <a:ln>
            <a:solidFill>
              <a:srgbClr val="000000"/>
            </a:solidFill>
            <a:miter lim="800000"/>
            <a:headEnd/>
            <a:tailEnd/>
          </a:ln>
        </p:spPr>
      </p:sp>
      <p:sp>
        <p:nvSpPr>
          <p:cNvPr id="10957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TextEdit="1"/>
          </p:cNvSpPr>
          <p:nvPr>
            <p:ph type="sldImg"/>
          </p:nvPr>
        </p:nvSpPr>
        <p:spPr bwMode="auto">
          <a:noFill/>
          <a:ln>
            <a:solidFill>
              <a:srgbClr val="000000"/>
            </a:solidFill>
            <a:miter lim="800000"/>
            <a:headEnd/>
            <a:tailEnd/>
          </a:ln>
        </p:spPr>
      </p:sp>
      <p:sp>
        <p:nvSpPr>
          <p:cNvPr id="11161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Rot="1" noChangeAspect="1" noTextEdit="1"/>
          </p:cNvSpPr>
          <p:nvPr>
            <p:ph type="sldImg"/>
          </p:nvPr>
        </p:nvSpPr>
        <p:spPr bwMode="auto">
          <a:noFill/>
          <a:ln>
            <a:solidFill>
              <a:srgbClr val="000000"/>
            </a:solidFill>
            <a:miter lim="800000"/>
            <a:headEnd/>
            <a:tailEnd/>
          </a:ln>
        </p:spPr>
      </p:sp>
      <p:sp>
        <p:nvSpPr>
          <p:cNvPr id="11366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Rot="1" noChangeAspect="1" noTextEdit="1"/>
          </p:cNvSpPr>
          <p:nvPr>
            <p:ph type="sldImg"/>
          </p:nvPr>
        </p:nvSpPr>
        <p:spPr bwMode="auto">
          <a:noFill/>
          <a:ln>
            <a:solidFill>
              <a:srgbClr val="000000"/>
            </a:solidFill>
            <a:miter lim="800000"/>
            <a:headEnd/>
            <a:tailEnd/>
          </a:ln>
        </p:spPr>
      </p:sp>
      <p:sp>
        <p:nvSpPr>
          <p:cNvPr id="11571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Rot="1" noChangeAspect="1" noTextEdit="1"/>
          </p:cNvSpPr>
          <p:nvPr>
            <p:ph type="sldImg"/>
          </p:nvPr>
        </p:nvSpPr>
        <p:spPr bwMode="auto">
          <a:noFill/>
          <a:ln>
            <a:solidFill>
              <a:srgbClr val="000000"/>
            </a:solidFill>
            <a:miter lim="800000"/>
            <a:headEnd/>
            <a:tailEnd/>
          </a:ln>
        </p:spPr>
      </p:sp>
      <p:sp>
        <p:nvSpPr>
          <p:cNvPr id="11776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Rot="1" noChangeAspect="1" noTextEdit="1"/>
          </p:cNvSpPr>
          <p:nvPr>
            <p:ph type="sldImg"/>
          </p:nvPr>
        </p:nvSpPr>
        <p:spPr bwMode="auto">
          <a:noFill/>
          <a:ln>
            <a:solidFill>
              <a:srgbClr val="000000"/>
            </a:solidFill>
            <a:miter lim="800000"/>
            <a:headEnd/>
            <a:tailEnd/>
          </a:ln>
        </p:spPr>
      </p:sp>
      <p:sp>
        <p:nvSpPr>
          <p:cNvPr id="1198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bwMode="auto">
          <a:noFill/>
          <a:ln>
            <a:solidFill>
              <a:srgbClr val="000000"/>
            </a:solidFill>
            <a:miter lim="800000"/>
            <a:headEnd/>
            <a:tailEnd/>
          </a:ln>
        </p:spPr>
      </p:sp>
      <p:sp>
        <p:nvSpPr>
          <p:cNvPr id="2662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Rot="1" noChangeAspect="1" noTextEdit="1"/>
          </p:cNvSpPr>
          <p:nvPr>
            <p:ph type="sldImg"/>
          </p:nvPr>
        </p:nvSpPr>
        <p:spPr bwMode="auto">
          <a:noFill/>
          <a:ln>
            <a:solidFill>
              <a:srgbClr val="000000"/>
            </a:solidFill>
            <a:miter lim="800000"/>
            <a:headEnd/>
            <a:tailEnd/>
          </a:ln>
        </p:spPr>
      </p:sp>
      <p:sp>
        <p:nvSpPr>
          <p:cNvPr id="1218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Rot="1" noChangeAspect="1" noTextEdit="1"/>
          </p:cNvSpPr>
          <p:nvPr>
            <p:ph type="sldImg"/>
          </p:nvPr>
        </p:nvSpPr>
        <p:spPr bwMode="auto">
          <a:noFill/>
          <a:ln>
            <a:solidFill>
              <a:srgbClr val="000000"/>
            </a:solidFill>
            <a:miter lim="800000"/>
            <a:headEnd/>
            <a:tailEnd/>
          </a:ln>
        </p:spPr>
      </p:sp>
      <p:sp>
        <p:nvSpPr>
          <p:cNvPr id="1239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noTextEdit="1"/>
          </p:cNvSpPr>
          <p:nvPr>
            <p:ph type="sldImg"/>
          </p:nvPr>
        </p:nvSpPr>
        <p:spPr bwMode="auto">
          <a:noFill/>
          <a:ln>
            <a:solidFill>
              <a:srgbClr val="000000"/>
            </a:solidFill>
            <a:miter lim="800000"/>
            <a:headEnd/>
            <a:tailEnd/>
          </a:ln>
        </p:spPr>
      </p:sp>
      <p:sp>
        <p:nvSpPr>
          <p:cNvPr id="12595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Rot="1" noChangeAspect="1" noTextEdit="1"/>
          </p:cNvSpPr>
          <p:nvPr>
            <p:ph type="sldImg"/>
          </p:nvPr>
        </p:nvSpPr>
        <p:spPr bwMode="auto">
          <a:noFill/>
          <a:ln>
            <a:solidFill>
              <a:srgbClr val="000000"/>
            </a:solidFill>
            <a:miter lim="800000"/>
            <a:headEnd/>
            <a:tailEnd/>
          </a:ln>
        </p:spPr>
      </p:sp>
      <p:sp>
        <p:nvSpPr>
          <p:cNvPr id="12800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TextEdit="1"/>
          </p:cNvSpPr>
          <p:nvPr>
            <p:ph type="sldImg"/>
          </p:nvPr>
        </p:nvSpPr>
        <p:spPr bwMode="auto">
          <a:noFill/>
          <a:ln>
            <a:solidFill>
              <a:srgbClr val="000000"/>
            </a:solidFill>
            <a:miter lim="800000"/>
            <a:headEnd/>
            <a:tailEnd/>
          </a:ln>
        </p:spPr>
      </p:sp>
      <p:sp>
        <p:nvSpPr>
          <p:cNvPr id="15462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TextEdit="1"/>
          </p:cNvSpPr>
          <p:nvPr>
            <p:ph type="sldImg"/>
          </p:nvPr>
        </p:nvSpPr>
        <p:spPr bwMode="auto">
          <a:noFill/>
          <a:ln>
            <a:solidFill>
              <a:srgbClr val="000000"/>
            </a:solidFill>
            <a:miter lim="800000"/>
            <a:headEnd/>
            <a:tailEnd/>
          </a:ln>
        </p:spPr>
      </p:sp>
      <p:sp>
        <p:nvSpPr>
          <p:cNvPr id="15462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Rot="1" noChangeAspect="1" noTextEdit="1"/>
          </p:cNvSpPr>
          <p:nvPr>
            <p:ph type="sldImg"/>
          </p:nvPr>
        </p:nvSpPr>
        <p:spPr bwMode="auto">
          <a:noFill/>
          <a:ln>
            <a:solidFill>
              <a:srgbClr val="000000"/>
            </a:solidFill>
            <a:miter lim="800000"/>
            <a:headEnd/>
            <a:tailEnd/>
          </a:ln>
        </p:spPr>
      </p:sp>
      <p:sp>
        <p:nvSpPr>
          <p:cNvPr id="13209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Rot="1" noChangeAspect="1" noTextEdit="1"/>
          </p:cNvSpPr>
          <p:nvPr>
            <p:ph type="sldImg"/>
          </p:nvPr>
        </p:nvSpPr>
        <p:spPr bwMode="auto">
          <a:noFill/>
          <a:ln>
            <a:solidFill>
              <a:srgbClr val="000000"/>
            </a:solidFill>
            <a:miter lim="800000"/>
            <a:headEnd/>
            <a:tailEnd/>
          </a:ln>
        </p:spPr>
      </p:sp>
      <p:sp>
        <p:nvSpPr>
          <p:cNvPr id="13414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Rot="1" noChangeAspect="1" noTextEdit="1"/>
          </p:cNvSpPr>
          <p:nvPr>
            <p:ph type="sldImg"/>
          </p:nvPr>
        </p:nvSpPr>
        <p:spPr bwMode="auto">
          <a:noFill/>
          <a:ln>
            <a:solidFill>
              <a:srgbClr val="000000"/>
            </a:solidFill>
            <a:miter lim="800000"/>
            <a:headEnd/>
            <a:tailEnd/>
          </a:ln>
        </p:spPr>
      </p:sp>
      <p:sp>
        <p:nvSpPr>
          <p:cNvPr id="13619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Rot="1" noChangeAspect="1" noTextEdit="1"/>
          </p:cNvSpPr>
          <p:nvPr>
            <p:ph type="sldImg"/>
          </p:nvPr>
        </p:nvSpPr>
        <p:spPr bwMode="auto">
          <a:noFill/>
          <a:ln>
            <a:solidFill>
              <a:srgbClr val="000000"/>
            </a:solidFill>
            <a:miter lim="800000"/>
            <a:headEnd/>
            <a:tailEnd/>
          </a:ln>
        </p:spPr>
      </p:sp>
      <p:sp>
        <p:nvSpPr>
          <p:cNvPr id="13824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TextEdit="1"/>
          </p:cNvSpPr>
          <p:nvPr>
            <p:ph type="sldImg"/>
          </p:nvPr>
        </p:nvSpPr>
        <p:spPr bwMode="auto">
          <a:noFill/>
          <a:ln>
            <a:solidFill>
              <a:srgbClr val="000000"/>
            </a:solidFill>
            <a:miter lim="800000"/>
            <a:headEnd/>
            <a:tailEnd/>
          </a:ln>
        </p:spPr>
      </p:sp>
      <p:sp>
        <p:nvSpPr>
          <p:cNvPr id="2867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TextEdit="1"/>
          </p:cNvSpPr>
          <p:nvPr>
            <p:ph type="sldImg"/>
          </p:nvPr>
        </p:nvSpPr>
        <p:spPr bwMode="auto">
          <a:noFill/>
          <a:ln>
            <a:solidFill>
              <a:srgbClr val="000000"/>
            </a:solidFill>
            <a:miter lim="800000"/>
            <a:headEnd/>
            <a:tailEnd/>
          </a:ln>
        </p:spPr>
      </p:sp>
      <p:sp>
        <p:nvSpPr>
          <p:cNvPr id="14029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Rot="1" noChangeAspect="1" noTextEdit="1"/>
          </p:cNvSpPr>
          <p:nvPr>
            <p:ph type="sldImg"/>
          </p:nvPr>
        </p:nvSpPr>
        <p:spPr bwMode="auto">
          <a:noFill/>
          <a:ln>
            <a:solidFill>
              <a:srgbClr val="000000"/>
            </a:solidFill>
            <a:miter lim="800000"/>
            <a:headEnd/>
            <a:tailEnd/>
          </a:ln>
        </p:spPr>
      </p:sp>
      <p:sp>
        <p:nvSpPr>
          <p:cNvPr id="14438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TextEdit="1"/>
          </p:cNvSpPr>
          <p:nvPr>
            <p:ph type="sldImg"/>
          </p:nvPr>
        </p:nvSpPr>
        <p:spPr bwMode="auto">
          <a:noFill/>
          <a:ln>
            <a:solidFill>
              <a:srgbClr val="000000"/>
            </a:solidFill>
            <a:miter lim="800000"/>
            <a:headEnd/>
            <a:tailEnd/>
          </a:ln>
        </p:spPr>
      </p:sp>
      <p:sp>
        <p:nvSpPr>
          <p:cNvPr id="14643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Rot="1" noChangeAspect="1" noTextEdit="1"/>
          </p:cNvSpPr>
          <p:nvPr>
            <p:ph type="sldImg"/>
          </p:nvPr>
        </p:nvSpPr>
        <p:spPr bwMode="auto">
          <a:noFill/>
          <a:ln>
            <a:solidFill>
              <a:srgbClr val="000000"/>
            </a:solidFill>
            <a:miter lim="800000"/>
            <a:headEnd/>
            <a:tailEnd/>
          </a:ln>
        </p:spPr>
      </p:sp>
      <p:sp>
        <p:nvSpPr>
          <p:cNvPr id="14848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bwMode="auto">
          <a:noFill/>
          <a:ln>
            <a:solidFill>
              <a:srgbClr val="000000"/>
            </a:solidFill>
            <a:miter lim="800000"/>
            <a:headEnd/>
            <a:tailEnd/>
          </a:ln>
        </p:spPr>
      </p:sp>
      <p:sp>
        <p:nvSpPr>
          <p:cNvPr id="3277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TextEdit="1"/>
          </p:cNvSpPr>
          <p:nvPr>
            <p:ph type="sldImg"/>
          </p:nvPr>
        </p:nvSpPr>
        <p:spPr bwMode="auto">
          <a:noFill/>
          <a:ln>
            <a:solidFill>
              <a:srgbClr val="000000"/>
            </a:solidFill>
            <a:miter lim="800000"/>
            <a:headEnd/>
            <a:tailEnd/>
          </a:ln>
        </p:spPr>
      </p:sp>
      <p:sp>
        <p:nvSpPr>
          <p:cNvPr id="3481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3"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9"/>
          <p:cNvSpPr/>
          <p:nvPr/>
        </p:nvSpPr>
        <p:spPr bwMode="auto">
          <a:xfrm>
            <a:off x="3048000" y="2590800"/>
            <a:ext cx="5943600" cy="3581400"/>
          </a:xfrm>
          <a:prstGeom prst="ellipse">
            <a:avLst/>
          </a:prstGeom>
          <a:solidFill>
            <a:schemeClr val="bg1"/>
          </a:solidFill>
          <a:ln w="9525" cap="flat" cmpd="sng" algn="ctr">
            <a:noFill/>
            <a:prstDash val="solid"/>
            <a:round/>
            <a:headEnd type="none" w="med" len="med"/>
            <a:tailEnd type="none" w="med" len="med"/>
          </a:ln>
          <a:effectLst/>
        </p:spPr>
        <p:txBody>
          <a:bodyPr/>
          <a:lstStyle/>
          <a:p>
            <a:pPr defTabSz="914400" eaLnBrk="0" hangingPunct="0">
              <a:defRPr/>
            </a:pPr>
            <a:endParaRPr lang="en-US">
              <a:ea typeface="ＭＳ Ｐゴシック" pitchFamily="34" charset="-128"/>
            </a:endParaRPr>
          </a:p>
        </p:txBody>
      </p:sp>
      <p:pic>
        <p:nvPicPr>
          <p:cNvPr id="5" name="Picture 3" descr="ICAP_LOGO.png"/>
          <p:cNvPicPr>
            <a:picLocks noChangeAspect="1"/>
          </p:cNvPicPr>
          <p:nvPr userDrawn="1"/>
        </p:nvPicPr>
        <p:blipFill>
          <a:blip r:embed="rId2"/>
          <a:srcRect/>
          <a:stretch>
            <a:fillRect/>
          </a:stretch>
        </p:blipFill>
        <p:spPr bwMode="auto">
          <a:xfrm>
            <a:off x="685800" y="5681663"/>
            <a:ext cx="1495425" cy="673100"/>
          </a:xfrm>
          <a:prstGeom prst="rect">
            <a:avLst/>
          </a:prstGeom>
          <a:noFill/>
          <a:ln w="9525">
            <a:noFill/>
            <a:miter lim="800000"/>
            <a:headEnd/>
            <a:tailEnd/>
          </a:ln>
        </p:spPr>
      </p:pic>
      <p:pic>
        <p:nvPicPr>
          <p:cNvPr id="6" name="Picture 4" descr="ARV_nobubble.png"/>
          <p:cNvPicPr>
            <a:picLocks noChangeAspect="1"/>
          </p:cNvPicPr>
          <p:nvPr userDrawn="1"/>
        </p:nvPicPr>
        <p:blipFill>
          <a:blip r:embed="rId3"/>
          <a:srcRect/>
          <a:stretch>
            <a:fillRect/>
          </a:stretch>
        </p:blipFill>
        <p:spPr bwMode="auto">
          <a:xfrm>
            <a:off x="4368800" y="3067050"/>
            <a:ext cx="3581400" cy="2614613"/>
          </a:xfrm>
          <a:prstGeom prst="rect">
            <a:avLst/>
          </a:prstGeom>
          <a:noFill/>
          <a:ln w="9525">
            <a:noFill/>
            <a:miter lim="800000"/>
            <a:headEnd/>
            <a:tailEnd/>
          </a:ln>
        </p:spPr>
      </p:pic>
      <p:sp>
        <p:nvSpPr>
          <p:cNvPr id="2" name="Title 1"/>
          <p:cNvSpPr>
            <a:spLocks noGrp="1"/>
          </p:cNvSpPr>
          <p:nvPr>
            <p:ph type="ctrTitle"/>
          </p:nvPr>
        </p:nvSpPr>
        <p:spPr>
          <a:xfrm>
            <a:off x="685800" y="348213"/>
            <a:ext cx="8077200" cy="829566"/>
          </a:xfrm>
        </p:spPr>
        <p:txBody>
          <a:bodyPr/>
          <a:lstStyle>
            <a:lvl1pPr>
              <a:defRPr sz="4000">
                <a:solidFill>
                  <a:schemeClr val="bg1"/>
                </a:solidFill>
                <a:effectLst>
                  <a:outerShdw blurRad="50800" dist="38100" dir="2700000">
                    <a:srgbClr val="000000">
                      <a:alpha val="43000"/>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1714500"/>
            <a:ext cx="4191000" cy="1752600"/>
          </a:xfrm>
        </p:spPr>
        <p:txBody>
          <a:bodyPr/>
          <a:lstStyle>
            <a:lvl1pPr marL="0" indent="0" algn="l">
              <a:buNone/>
              <a:defRPr sz="3000" b="1" cap="none">
                <a:latin typeface="Calibri"/>
                <a:cs typeface="Calibri"/>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A00F4CCE-3E4C-43F5-8DB0-740634899935}" type="datetime1">
              <a:rPr lang="en-US"/>
              <a:pPr>
                <a:defRPr/>
              </a:pPr>
              <a:t>4/11/13</a:t>
            </a:fld>
            <a:endParaRPr lang="en-US"/>
          </a:p>
        </p:txBody>
      </p:sp>
      <p:sp>
        <p:nvSpPr>
          <p:cNvPr id="8" name="Footer Placeholder 4"/>
          <p:cNvSpPr>
            <a:spLocks noGrp="1"/>
          </p:cNvSpPr>
          <p:nvPr>
            <p:ph type="ftr" sz="quarter" idx="11"/>
          </p:nvPr>
        </p:nvSpPr>
        <p:spPr>
          <a:xfrm>
            <a:off x="685800" y="6423025"/>
            <a:ext cx="5638800"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44C3F11-6826-4B3C-A62B-3E7C9B953D3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7920976-6C3C-4ED1-9184-B1BDF8DE3687}" type="datetime1">
              <a:rPr lang="en-US"/>
              <a:pPr>
                <a:defRPr/>
              </a:pPr>
              <a:t>4/11/13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7F0619-9108-4A4C-B565-75768EC89F0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2838" y="1447800"/>
            <a:ext cx="1897062" cy="4449763"/>
          </a:xfrm>
        </p:spPr>
        <p:txBody>
          <a:bodyPr vert="eaVert"/>
          <a:lstStyle>
            <a:lvl1pPr>
              <a:defRPr>
                <a:solidFill>
                  <a:srgbClr val="173157"/>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98475" y="1524000"/>
            <a:ext cx="5541963" cy="4373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F34BEC6-9BCC-45DF-B83B-9140218D8DD8}" type="datetime1">
              <a:rPr lang="en-US"/>
              <a:pPr>
                <a:defRPr/>
              </a:pPr>
              <a:t>4/11/13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2D343D-6CA8-48C0-9C44-A9424DE800D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5" y="484188"/>
            <a:ext cx="7556500" cy="11160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752600"/>
            <a:ext cx="3702050" cy="4144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87850" y="1752600"/>
            <a:ext cx="3702050" cy="1995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87850" y="3900488"/>
            <a:ext cx="3702050" cy="199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CBBCB6F7-F227-4274-A9E6-2F9E13A33462}" type="datetime1">
              <a:rPr lang="en-US"/>
              <a:pPr>
                <a:defRPr/>
              </a:pPr>
              <a:t>4/11/13</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739B1DED-93BC-435C-AC2E-D8E25066AE5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173157"/>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64008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BC0C071B-05B5-4C47-82E4-0A5649BE4A0D}" type="datetime1">
              <a:rPr lang="en-US"/>
              <a:pPr>
                <a:defRPr/>
              </a:pPr>
              <a:t>4/11/13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5FF79C-453F-4451-BE0B-9A6A4D359A1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D51EC0-48B7-4FE1-8647-275E5AA0017E}" type="datetime1">
              <a:rPr lang="en-US"/>
              <a:pPr>
                <a:defRPr/>
              </a:pPr>
              <a:t>4/11/13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3900A3-7D02-4513-A577-C91AFE9A714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C2E59EA-E961-4AE5-A179-CAA54374AD8C}" type="datetime1">
              <a:rPr lang="en-US"/>
              <a:pPr>
                <a:defRPr/>
              </a:pPr>
              <a:t>4/11/13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D7F21E-1D6A-433D-84D7-80048026B46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752600"/>
            <a:ext cx="370205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87850" y="1752600"/>
            <a:ext cx="370205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CC016CF-158B-44A7-8FB5-60B85189B38F}" type="datetime1">
              <a:rPr lang="en-US"/>
              <a:pPr>
                <a:defRPr/>
              </a:pPr>
              <a:t>4/11/13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8196887-03F4-4EB3-B133-17319F7E1D6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3" descr="Coat_of_arms_of_Zambia.png"/>
          <p:cNvPicPr>
            <a:picLocks noChangeAspect="1"/>
          </p:cNvPicPr>
          <p:nvPr/>
        </p:nvPicPr>
        <p:blipFill>
          <a:blip r:embed="rId2"/>
          <a:srcRect/>
          <a:stretch>
            <a:fillRect/>
          </a:stretch>
        </p:blipFill>
        <p:spPr bwMode="auto">
          <a:xfrm>
            <a:off x="304800" y="5867400"/>
            <a:ext cx="657225" cy="762000"/>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p:spPr>
        <p:txBody>
          <a:bodyPr/>
          <a:lstStyle>
            <a:lvl1pPr>
              <a:defRPr b="1"/>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6F42B894-CDB1-4BB1-92B9-50A96D525F92}" type="datetime1">
              <a:rPr lang="en-US"/>
              <a:pPr>
                <a:defRPr/>
              </a:pPr>
              <a:t>4/11/13</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836FC24B-C886-4CF3-9656-97442007BF5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9F82994-1ABC-4056-B24D-62477ECD548D}" type="datetime1">
              <a:rPr lang="en-US"/>
              <a:pPr>
                <a:defRPr/>
              </a:pPr>
              <a:t>4/11/13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F37FDC4-40E1-4B73-99FB-20D62553D7D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77F6487-A125-44EC-B4C3-4431870BA225}" type="datetime1">
              <a:rPr lang="en-US"/>
              <a:pPr>
                <a:defRPr/>
              </a:pPr>
              <a:t>4/11/13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4553C05-E5AB-4509-BA10-C8272FC2D1C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524000"/>
            <a:ext cx="5111750" cy="4602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9326AB9-F45F-4EE7-ACEA-CEAAFE8728A1}" type="datetime1">
              <a:rPr lang="en-US"/>
              <a:pPr>
                <a:defRPr/>
              </a:pPr>
              <a:t>4/11/13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D2EBE53-D152-4842-8BE7-72B0F2F1787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173157"/>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A327077-7843-4DD4-A89D-A7A9A1831CE6}" type="datetime1">
              <a:rPr lang="en-US"/>
              <a:pPr>
                <a:defRPr/>
              </a:pPr>
              <a:t>4/11/13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AF95CFA-BB9A-40F5-AEAA-8D5B33AEB13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theme" Target="../theme/theme1.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5F0F7"/>
        </a:solidFill>
        <a:effectLst/>
      </p:bgPr>
    </p:bg>
    <p:spTree>
      <p:nvGrpSpPr>
        <p:cNvPr id="1" name=""/>
        <p:cNvGrpSpPr/>
        <p:nvPr/>
      </p:nvGrpSpPr>
      <p:grpSpPr>
        <a:xfrm>
          <a:off x="0" y="0"/>
          <a:ext cx="0" cy="0"/>
          <a:chOff x="0" y="0"/>
          <a:chExt cx="0" cy="0"/>
        </a:xfrm>
      </p:grpSpPr>
      <p:sp>
        <p:nvSpPr>
          <p:cNvPr id="2" name="Rectangle 1"/>
          <p:cNvSpPr/>
          <p:nvPr/>
        </p:nvSpPr>
        <p:spPr bwMode="auto">
          <a:xfrm>
            <a:off x="0" y="0"/>
            <a:ext cx="9144000" cy="1371600"/>
          </a:xfrm>
          <a:prstGeom prst="rect">
            <a:avLst/>
          </a:prstGeom>
          <a:solidFill>
            <a:srgbClr val="173157"/>
          </a:solidFill>
          <a:ln w="9525" cap="flat" cmpd="sng" algn="ctr">
            <a:solidFill>
              <a:schemeClr val="tx1"/>
            </a:solidFill>
            <a:prstDash val="solid"/>
            <a:round/>
            <a:headEnd type="none" w="med" len="med"/>
            <a:tailEnd type="none" w="med" len="med"/>
          </a:ln>
          <a:effectLst/>
        </p:spPr>
        <p:txBody>
          <a:bodyPr/>
          <a:lstStyle/>
          <a:p>
            <a:pPr defTabSz="914400" eaLnBrk="0" hangingPunct="0">
              <a:defRPr/>
            </a:pPr>
            <a:endParaRPr lang="en-US">
              <a:ea typeface="ＭＳ Ｐゴシック" pitchFamily="34" charset="-128"/>
            </a:endParaRPr>
          </a:p>
        </p:txBody>
      </p:sp>
      <p:sp>
        <p:nvSpPr>
          <p:cNvPr id="1027" name="Title Placeholder 1"/>
          <p:cNvSpPr>
            <a:spLocks noGrp="1"/>
          </p:cNvSpPr>
          <p:nvPr>
            <p:ph type="title"/>
          </p:nvPr>
        </p:nvSpPr>
        <p:spPr bwMode="auto">
          <a:xfrm>
            <a:off x="498475" y="484188"/>
            <a:ext cx="8264525" cy="1116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533400" y="1752600"/>
            <a:ext cx="8229600" cy="4144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3"/>
          <p:cNvSpPr>
            <a:spLocks noGrp="1"/>
          </p:cNvSpPr>
          <p:nvPr>
            <p:ph type="dt" sz="half" idx="2"/>
          </p:nvPr>
        </p:nvSpPr>
        <p:spPr>
          <a:xfrm>
            <a:off x="6794500" y="6423025"/>
            <a:ext cx="749300" cy="365125"/>
          </a:xfrm>
          <a:prstGeom prst="rect">
            <a:avLst/>
          </a:prstGeom>
        </p:spPr>
        <p:txBody>
          <a:bodyPr vert="horz" wrap="square" lIns="91440" tIns="45720" rIns="91440" bIns="45720" numCol="1" anchor="ctr" anchorCtr="0" compatLnSpc="1">
            <a:prstTxWarp prst="textNoShape">
              <a:avLst/>
            </a:prstTxWarp>
          </a:bodyPr>
          <a:lstStyle>
            <a:lvl1pPr algn="r" fontAlgn="auto">
              <a:spcBef>
                <a:spcPts val="0"/>
              </a:spcBef>
              <a:spcAft>
                <a:spcPts val="0"/>
              </a:spcAft>
              <a:defRPr sz="1100">
                <a:solidFill>
                  <a:srgbClr val="000000"/>
                </a:solidFill>
                <a:latin typeface="Garamond"/>
                <a:cs typeface="Garamond"/>
              </a:defRPr>
            </a:lvl1pPr>
          </a:lstStyle>
          <a:p>
            <a:pPr>
              <a:defRPr/>
            </a:pPr>
            <a:fld id="{870F6410-B351-49E2-AE40-222C092FA03C}" type="datetime1">
              <a:rPr lang="en-US"/>
              <a:pPr>
                <a:defRPr/>
              </a:pPr>
              <a:t>4/11/13</a:t>
            </a:fld>
            <a:endParaRPr lang="en-US"/>
          </a:p>
        </p:txBody>
      </p:sp>
      <p:sp>
        <p:nvSpPr>
          <p:cNvPr id="12" name="Footer Placeholder 4"/>
          <p:cNvSpPr>
            <a:spLocks noGrp="1"/>
          </p:cNvSpPr>
          <p:nvPr>
            <p:ph type="ftr" sz="quarter" idx="3"/>
          </p:nvPr>
        </p:nvSpPr>
        <p:spPr>
          <a:xfrm>
            <a:off x="1752600" y="6423025"/>
            <a:ext cx="4572000" cy="365125"/>
          </a:xfrm>
          <a:prstGeom prst="rect">
            <a:avLst/>
          </a:prstGeom>
        </p:spPr>
        <p:txBody>
          <a:bodyPr vert="horz" wrap="square" lIns="91440" tIns="45720" rIns="91440" bIns="45720" numCol="1" anchor="ctr" anchorCtr="0" compatLnSpc="1">
            <a:prstTxWarp prst="textNoShape">
              <a:avLst/>
            </a:prstTxWarp>
          </a:bodyPr>
          <a:lstStyle>
            <a:lvl1pPr fontAlgn="auto">
              <a:spcBef>
                <a:spcPts val="0"/>
              </a:spcBef>
              <a:spcAft>
                <a:spcPts val="0"/>
              </a:spcAft>
              <a:defRPr sz="1100">
                <a:solidFill>
                  <a:srgbClr val="000000"/>
                </a:solidFill>
                <a:latin typeface="Garamond"/>
                <a:cs typeface="Garamond"/>
              </a:defRPr>
            </a:lvl1pPr>
          </a:lstStyle>
          <a:p>
            <a:pPr>
              <a:defRPr/>
            </a:pPr>
            <a:endParaRPr lang="en-US"/>
          </a:p>
        </p:txBody>
      </p:sp>
      <p:sp>
        <p:nvSpPr>
          <p:cNvPr id="13" name="Slide Number Placeholder 5"/>
          <p:cNvSpPr>
            <a:spLocks noGrp="1"/>
          </p:cNvSpPr>
          <p:nvPr>
            <p:ph type="sldNum" sz="quarter" idx="4"/>
          </p:nvPr>
        </p:nvSpPr>
        <p:spPr>
          <a:xfrm>
            <a:off x="8305800" y="6423025"/>
            <a:ext cx="554038" cy="365125"/>
          </a:xfrm>
          <a:prstGeom prst="rect">
            <a:avLst/>
          </a:prstGeom>
        </p:spPr>
        <p:txBody>
          <a:bodyPr vert="horz" wrap="square" lIns="91440" tIns="45720" rIns="91440" bIns="45720" numCol="1" anchor="ctr" anchorCtr="0" compatLnSpc="1">
            <a:prstTxWarp prst="textNoShape">
              <a:avLst/>
            </a:prstTxWarp>
          </a:bodyPr>
          <a:lstStyle>
            <a:lvl1pPr algn="r" fontAlgn="auto">
              <a:spcBef>
                <a:spcPts val="0"/>
              </a:spcBef>
              <a:spcAft>
                <a:spcPts val="0"/>
              </a:spcAft>
              <a:defRPr sz="1100">
                <a:latin typeface="Garamond"/>
                <a:cs typeface="Garamond"/>
              </a:defRPr>
            </a:lvl1pPr>
          </a:lstStyle>
          <a:p>
            <a:pPr>
              <a:defRPr/>
            </a:pPr>
            <a:fld id="{8D2522C9-241A-4304-B1BB-C878E05AF1A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3" r:id="rId2"/>
    <p:sldLayoutId id="2147483672" r:id="rId3"/>
    <p:sldLayoutId id="2147483671" r:id="rId4"/>
    <p:sldLayoutId id="2147483675" r:id="rId5"/>
    <p:sldLayoutId id="2147483670" r:id="rId6"/>
    <p:sldLayoutId id="2147483669" r:id="rId7"/>
    <p:sldLayoutId id="2147483668" r:id="rId8"/>
    <p:sldLayoutId id="2147483667" r:id="rId9"/>
    <p:sldLayoutId id="2147483666" r:id="rId10"/>
    <p:sldLayoutId id="2147483665" r:id="rId11"/>
    <p:sldLayoutId id="2147483664" r:id="rId12"/>
    <p:sldLayoutId id="2147483663" r:id="rId13"/>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3600" b="1">
          <a:solidFill>
            <a:schemeClr val="bg1"/>
          </a:solidFill>
          <a:latin typeface="+mj-lt"/>
          <a:ea typeface="+mj-ea"/>
          <a:cs typeface="Calibri"/>
        </a:defRPr>
      </a:lvl1pPr>
      <a:lvl2pPr algn="l" rtl="0" eaLnBrk="0" fontAlgn="base" hangingPunct="0">
        <a:spcBef>
          <a:spcPct val="0"/>
        </a:spcBef>
        <a:spcAft>
          <a:spcPct val="0"/>
        </a:spcAft>
        <a:defRPr sz="3600" b="1">
          <a:solidFill>
            <a:schemeClr val="bg1"/>
          </a:solidFill>
          <a:latin typeface="Calibri" pitchFamily="34" charset="0"/>
          <a:ea typeface="ＭＳ Ｐゴシック" pitchFamily="34" charset="-128"/>
          <a:cs typeface="ＭＳ Ｐゴシック" pitchFamily="-110" charset="-128"/>
        </a:defRPr>
      </a:lvl2pPr>
      <a:lvl3pPr algn="l" rtl="0" eaLnBrk="0" fontAlgn="base" hangingPunct="0">
        <a:spcBef>
          <a:spcPct val="0"/>
        </a:spcBef>
        <a:spcAft>
          <a:spcPct val="0"/>
        </a:spcAft>
        <a:defRPr sz="3600" b="1">
          <a:solidFill>
            <a:schemeClr val="bg1"/>
          </a:solidFill>
          <a:latin typeface="Calibri" pitchFamily="34" charset="0"/>
          <a:ea typeface="ＭＳ Ｐゴシック" pitchFamily="34" charset="-128"/>
          <a:cs typeface="ＭＳ Ｐゴシック" pitchFamily="-110" charset="-128"/>
        </a:defRPr>
      </a:lvl3pPr>
      <a:lvl4pPr algn="l" rtl="0" eaLnBrk="0" fontAlgn="base" hangingPunct="0">
        <a:spcBef>
          <a:spcPct val="0"/>
        </a:spcBef>
        <a:spcAft>
          <a:spcPct val="0"/>
        </a:spcAft>
        <a:defRPr sz="3600" b="1">
          <a:solidFill>
            <a:schemeClr val="bg1"/>
          </a:solidFill>
          <a:latin typeface="Calibri" pitchFamily="34" charset="0"/>
          <a:ea typeface="ＭＳ Ｐゴシック" pitchFamily="34" charset="-128"/>
          <a:cs typeface="ＭＳ Ｐゴシック" pitchFamily="-110" charset="-128"/>
        </a:defRPr>
      </a:lvl4pPr>
      <a:lvl5pPr algn="l" rtl="0" eaLnBrk="0" fontAlgn="base" hangingPunct="0">
        <a:spcBef>
          <a:spcPct val="0"/>
        </a:spcBef>
        <a:spcAft>
          <a:spcPct val="0"/>
        </a:spcAft>
        <a:defRPr sz="3600" b="1">
          <a:solidFill>
            <a:schemeClr val="bg1"/>
          </a:solidFill>
          <a:latin typeface="Calibri" pitchFamily="34" charset="0"/>
          <a:ea typeface="ＭＳ Ｐゴシック" pitchFamily="34" charset="-128"/>
          <a:cs typeface="ＭＳ Ｐゴシック" pitchFamily="-110" charset="-128"/>
        </a:defRPr>
      </a:lvl5pPr>
      <a:lvl6pPr marL="4572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6pPr>
      <a:lvl7pPr marL="9144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7pPr>
      <a:lvl8pPr marL="13716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8pPr>
      <a:lvl9pPr marL="18288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9pPr>
    </p:titleStyle>
    <p:bodyStyle>
      <a:lvl1pPr marL="454025" indent="-454025" algn="l" rtl="0" eaLnBrk="0" fontAlgn="base" hangingPunct="0">
        <a:spcBef>
          <a:spcPts val="2000"/>
        </a:spcBef>
        <a:spcAft>
          <a:spcPct val="0"/>
        </a:spcAft>
        <a:buClr>
          <a:srgbClr val="083763"/>
        </a:buClr>
        <a:buSzPct val="75000"/>
        <a:buFont typeface="Wingdings" pitchFamily="2" charset="2"/>
        <a:buChar char="n"/>
        <a:defRPr sz="2400">
          <a:solidFill>
            <a:schemeClr val="tx1"/>
          </a:solidFill>
          <a:latin typeface="+mn-lt"/>
          <a:ea typeface="+mn-ea"/>
          <a:cs typeface="Calibri"/>
        </a:defRPr>
      </a:lvl1pPr>
      <a:lvl2pPr marL="747713" indent="-407988" algn="l" rtl="0" eaLnBrk="0" fontAlgn="base" hangingPunct="0">
        <a:spcBef>
          <a:spcPts val="600"/>
        </a:spcBef>
        <a:spcAft>
          <a:spcPct val="0"/>
        </a:spcAft>
        <a:buClr>
          <a:srgbClr val="0D0D0D"/>
        </a:buClr>
        <a:buSzPct val="90000"/>
        <a:buFont typeface="Wingdings" pitchFamily="2" charset="2"/>
        <a:buChar char="§"/>
        <a:defRPr sz="2000">
          <a:solidFill>
            <a:schemeClr val="tx1"/>
          </a:solidFill>
          <a:latin typeface="+mn-lt"/>
          <a:ea typeface="+mn-ea"/>
          <a:cs typeface="Calibri"/>
        </a:defRPr>
      </a:lvl2pPr>
      <a:lvl3pPr marL="1031875" indent="-465138" algn="l" rtl="0" eaLnBrk="0" fontAlgn="base" hangingPunct="0">
        <a:spcBef>
          <a:spcPts val="600"/>
        </a:spcBef>
        <a:spcAft>
          <a:spcPct val="0"/>
        </a:spcAft>
        <a:buClr>
          <a:srgbClr val="0B5395"/>
        </a:buClr>
        <a:buSzPct val="90000"/>
        <a:buFont typeface="Wingdings" pitchFamily="2" charset="2"/>
        <a:buChar char="§"/>
        <a:defRPr sz="2000">
          <a:solidFill>
            <a:schemeClr val="tx1"/>
          </a:solidFill>
          <a:latin typeface="+mn-lt"/>
          <a:ea typeface="+mn-ea"/>
          <a:cs typeface="Calibri"/>
        </a:defRPr>
      </a:lvl3pPr>
      <a:lvl4pPr marL="1254125" indent="-392113" algn="l" rtl="0" eaLnBrk="0" fontAlgn="base" hangingPunct="0">
        <a:spcBef>
          <a:spcPts val="600"/>
        </a:spcBef>
        <a:spcAft>
          <a:spcPct val="0"/>
        </a:spcAft>
        <a:buClr>
          <a:srgbClr val="404040"/>
        </a:buClr>
        <a:buSzPct val="90000"/>
        <a:buFont typeface="Wingdings" pitchFamily="2" charset="2"/>
        <a:buChar char="§"/>
        <a:defRPr sz="2000">
          <a:solidFill>
            <a:schemeClr val="tx1"/>
          </a:solidFill>
          <a:latin typeface="+mn-lt"/>
          <a:ea typeface="+mn-ea"/>
          <a:cs typeface="Calibri"/>
        </a:defRPr>
      </a:lvl4pPr>
      <a:lvl5pPr marL="1427163" indent="-282575" algn="l" rtl="0" eaLnBrk="0" fontAlgn="base" hangingPunct="0">
        <a:spcBef>
          <a:spcPts val="600"/>
        </a:spcBef>
        <a:spcAft>
          <a:spcPct val="0"/>
        </a:spcAft>
        <a:buClr>
          <a:srgbClr val="59AAF2"/>
        </a:buClr>
        <a:buSzPct val="90000"/>
        <a:buFont typeface="Wingdings" pitchFamily="2" charset="2"/>
        <a:buChar char="§"/>
        <a:defRPr sz="2000">
          <a:solidFill>
            <a:schemeClr val="tx1"/>
          </a:solidFill>
          <a:latin typeface="+mn-lt"/>
          <a:ea typeface="+mn-ea"/>
          <a:cs typeface="Calibri"/>
        </a:defRPr>
      </a:lvl5pPr>
      <a:lvl6pPr marL="16002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6pPr>
      <a:lvl7pPr marL="20574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7pPr>
      <a:lvl8pPr marL="25146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8pPr>
      <a:lvl9pPr marL="29718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3"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3"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3"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3" Type="http://schemas.openxmlformats.org/officeDocument/2006/relationships/image" Target="../media/image1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3"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3" Type="http://schemas.openxmlformats.org/officeDocument/2006/relationships/image" Target="../media/image1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577850" y="484188"/>
            <a:ext cx="8185150" cy="693737"/>
          </a:xfrm>
        </p:spPr>
        <p:txBody>
          <a:bodyPr/>
          <a:lstStyle/>
          <a:p>
            <a:pPr eaLnBrk="1" hangingPunct="1">
              <a:defRPr/>
            </a:pPr>
            <a:r>
              <a:rPr lang="en-US" sz="3600" dirty="0">
                <a:effectLst>
                  <a:outerShdw blurRad="50800" dist="38100" dir="2700000" algn="tl" rotWithShape="0">
                    <a:srgbClr val="000000">
                      <a:alpha val="43000"/>
                    </a:srgbClr>
                  </a:outerShdw>
                </a:effectLst>
                <a:latin typeface="Calibri heading"/>
                <a:ea typeface="ＭＳ Ｐゴシック" charset="0"/>
              </a:rPr>
              <a:t>Adolescent HIV Care and Treatment</a:t>
            </a:r>
            <a:endParaRPr lang="en-US" sz="3600" dirty="0">
              <a:latin typeface="Calibri heading"/>
            </a:endParaRPr>
          </a:p>
        </p:txBody>
      </p:sp>
      <p:sp>
        <p:nvSpPr>
          <p:cNvPr id="17410" name="Subtitle 2"/>
          <p:cNvSpPr>
            <a:spLocks noGrp="1"/>
          </p:cNvSpPr>
          <p:nvPr>
            <p:ph type="subTitle" idx="1"/>
          </p:nvPr>
        </p:nvSpPr>
        <p:spPr>
          <a:xfrm>
            <a:off x="685800" y="1722438"/>
            <a:ext cx="4191000" cy="2405062"/>
          </a:xfrm>
        </p:spPr>
        <p:txBody>
          <a:bodyPr/>
          <a:lstStyle/>
          <a:p>
            <a:pPr eaLnBrk="1" hangingPunct="1"/>
            <a:r>
              <a:rPr lang="en-US" sz="3600" smtClean="0">
                <a:solidFill>
                  <a:srgbClr val="0B5395"/>
                </a:solidFill>
                <a:latin typeface="Calibri" pitchFamily="34" charset="0"/>
                <a:ea typeface="ＭＳ Ｐゴシック"/>
                <a:cs typeface="ＭＳ Ｐゴシック"/>
              </a:rPr>
              <a:t>Module 4:</a:t>
            </a:r>
            <a:r>
              <a:rPr lang="en-US" sz="2800" smtClean="0">
                <a:solidFill>
                  <a:srgbClr val="0B5395"/>
                </a:solidFill>
                <a:latin typeface="Calibri" pitchFamily="34" charset="0"/>
                <a:ea typeface="ＭＳ Ｐゴシック"/>
                <a:cs typeface="ＭＳ Ｐゴシック"/>
              </a:rPr>
              <a:t> </a:t>
            </a:r>
          </a:p>
          <a:p>
            <a:pPr eaLnBrk="1" hangingPunct="1"/>
            <a:r>
              <a:rPr lang="en-US" sz="3400" smtClean="0">
                <a:latin typeface="Calibri" pitchFamily="34" charset="0"/>
                <a:ea typeface="ＭＳ Ｐゴシック"/>
                <a:cs typeface="ＭＳ Ｐゴシック"/>
              </a:rPr>
              <a:t>Communicating with</a:t>
            </a:r>
            <a:br>
              <a:rPr lang="en-US" sz="3400" smtClean="0">
                <a:latin typeface="Calibri" pitchFamily="34" charset="0"/>
                <a:ea typeface="ＭＳ Ｐゴシック"/>
                <a:cs typeface="ＭＳ Ｐゴシック"/>
              </a:rPr>
            </a:br>
            <a:r>
              <a:rPr lang="en-US" sz="3400" smtClean="0">
                <a:latin typeface="Calibri" pitchFamily="34" charset="0"/>
                <a:ea typeface="ＭＳ Ｐゴシック"/>
                <a:cs typeface="ＭＳ Ｐゴシック"/>
              </a:rPr>
              <a:t>and Counseling Adolescents</a:t>
            </a:r>
          </a:p>
        </p:txBody>
      </p:sp>
      <p:sp>
        <p:nvSpPr>
          <p:cNvPr id="17411"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F5DBE57D-E77F-4C52-A41A-8D47A0FA6DA6}" type="slidenum">
              <a:rPr lang="en-US" smtClean="0">
                <a:latin typeface="Garamond" pitchFamily="18" charset="0"/>
              </a:rPr>
              <a:pPr fontAlgn="base">
                <a:spcBef>
                  <a:spcPct val="0"/>
                </a:spcBef>
                <a:spcAft>
                  <a:spcPct val="0"/>
                </a:spcAft>
              </a:pPr>
              <a:t>1</a:t>
            </a:fld>
            <a:endParaRPr lang="en-US" smtClean="0">
              <a:latin typeface="Garamond"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7"/>
          <p:cNvSpPr txBox="1">
            <a:spLocks noGrp="1"/>
          </p:cNvSpPr>
          <p:nvPr/>
        </p:nvSpPr>
        <p:spPr bwMode="auto">
          <a:xfrm>
            <a:off x="8305800" y="6423025"/>
            <a:ext cx="554038" cy="365125"/>
          </a:xfrm>
          <a:prstGeom prst="rect">
            <a:avLst/>
          </a:prstGeom>
          <a:noFill/>
          <a:ln w="9525">
            <a:noFill/>
            <a:miter lim="800000"/>
            <a:headEnd/>
            <a:tailEnd/>
          </a:ln>
        </p:spPr>
        <p:txBody>
          <a:bodyPr anchor="ctr"/>
          <a:lstStyle/>
          <a:p>
            <a:pPr algn="r"/>
            <a:fld id="{63966B69-B4CB-44C9-846F-BC38578C6210}" type="slidenum">
              <a:rPr lang="en-US" sz="1100">
                <a:latin typeface="Garamond" pitchFamily="18" charset="0"/>
                <a:ea typeface="ＭＳ Ｐゴシック"/>
                <a:cs typeface="ＭＳ Ｐゴシック"/>
              </a:rPr>
              <a:pPr algn="r"/>
              <a:t>10</a:t>
            </a:fld>
            <a:endParaRPr lang="en-US" sz="1100">
              <a:latin typeface="Garamond" pitchFamily="18" charset="0"/>
              <a:ea typeface="ＭＳ Ｐゴシック"/>
              <a:cs typeface="ＭＳ Ｐゴシック"/>
            </a:endParaRPr>
          </a:p>
        </p:txBody>
      </p:sp>
      <p:sp>
        <p:nvSpPr>
          <p:cNvPr id="35842" name="Text Box 5"/>
          <p:cNvSpPr txBox="1">
            <a:spLocks noChangeArrowheads="1"/>
          </p:cNvSpPr>
          <p:nvPr/>
        </p:nvSpPr>
        <p:spPr bwMode="auto">
          <a:xfrm>
            <a:off x="457200" y="2359025"/>
            <a:ext cx="8264525" cy="1927225"/>
          </a:xfrm>
          <a:prstGeom prst="rect">
            <a:avLst/>
          </a:prstGeom>
          <a:solidFill>
            <a:srgbClr val="F0EBD6"/>
          </a:solidFill>
          <a:ln w="9525">
            <a:solidFill>
              <a:schemeClr val="tx1"/>
            </a:solidFill>
            <a:miter lim="800000"/>
            <a:headEnd/>
            <a:tailEnd/>
          </a:ln>
        </p:spPr>
        <p:txBody>
          <a:bodyPr>
            <a:spAutoFit/>
          </a:bodyPr>
          <a:lstStyle/>
          <a:p>
            <a:pPr marL="350838" indent="-350838" algn="ctr">
              <a:spcBef>
                <a:spcPct val="50000"/>
              </a:spcBef>
              <a:buClr>
                <a:srgbClr val="104375"/>
              </a:buClr>
            </a:pPr>
            <a:r>
              <a:rPr lang="en-US" sz="2400">
                <a:latin typeface="Calibri" pitchFamily="34" charset="0"/>
              </a:rPr>
              <a:t>Building trust and rapport with adolescent clients starts with understanding their feelings and mindset. Being able to understand the perspective of the adolescent will enable the health worker to respond appropriately and create a positive and effective service experience. </a:t>
            </a:r>
            <a:endParaRPr lang="en-US" sz="2400">
              <a:latin typeface="Calibri" pitchFamily="34" charset="0"/>
              <a:ea typeface="ＭＳ Ｐゴシック"/>
              <a:cs typeface="ＭＳ Ｐゴシック"/>
            </a:endParaRPr>
          </a:p>
        </p:txBody>
      </p:sp>
      <p:sp>
        <p:nvSpPr>
          <p:cNvPr id="35843" name="Slide Number Placeholder 5"/>
          <p:cNvSpPr txBox="1">
            <a:spLocks noGrp="1"/>
          </p:cNvSpPr>
          <p:nvPr/>
        </p:nvSpPr>
        <p:spPr bwMode="auto">
          <a:xfrm>
            <a:off x="8305800" y="6423025"/>
            <a:ext cx="554038" cy="365125"/>
          </a:xfrm>
          <a:prstGeom prst="rect">
            <a:avLst/>
          </a:prstGeom>
          <a:noFill/>
          <a:ln w="9525">
            <a:noFill/>
            <a:miter lim="800000"/>
            <a:headEnd/>
            <a:tailEnd/>
          </a:ln>
        </p:spPr>
        <p:txBody>
          <a:bodyPr anchor="ctr"/>
          <a:lstStyle/>
          <a:p>
            <a:pPr algn="r" defTabSz="914400" eaLnBrk="0" hangingPunct="0"/>
            <a:fld id="{8EDD1928-11FC-4E27-BDAE-7232073B7FBF}" type="slidenum">
              <a:rPr lang="en-US" sz="1100">
                <a:latin typeface="Calibri" pitchFamily="34" charset="0"/>
                <a:ea typeface="ＭＳ Ｐゴシック"/>
                <a:cs typeface="ＭＳ Ｐゴシック"/>
              </a:rPr>
              <a:pPr algn="r" defTabSz="914400" eaLnBrk="0" hangingPunct="0"/>
              <a:t>10</a:t>
            </a:fld>
            <a:endParaRPr lang="en-US" sz="1100">
              <a:latin typeface="Calibri" pitchFamily="34" charset="0"/>
              <a:ea typeface="ＭＳ Ｐゴシック"/>
              <a:cs typeface="ＭＳ Ｐゴシック"/>
            </a:endParaRPr>
          </a:p>
        </p:txBody>
      </p:sp>
      <p:sp>
        <p:nvSpPr>
          <p:cNvPr id="6" name="Title 1"/>
          <p:cNvSpPr txBox="1">
            <a:spLocks/>
          </p:cNvSpPr>
          <p:nvPr/>
        </p:nvSpPr>
        <p:spPr>
          <a:xfrm>
            <a:off x="498475" y="152400"/>
            <a:ext cx="8264525" cy="1447800"/>
          </a:xfrm>
          <a:prstGeom prst="rect">
            <a:avLst/>
          </a:prstGeom>
        </p:spPr>
        <p:txBody>
          <a:bodyPr/>
          <a:lstStyle/>
          <a:p>
            <a:pPr defTabSz="914400">
              <a:defRPr/>
            </a:pPr>
            <a:endParaRPr lang="en-US" sz="3600" b="1" kern="0" dirty="0">
              <a:solidFill>
                <a:schemeClr val="bg1"/>
              </a:solidFill>
              <a:latin typeface="+mj-lt"/>
              <a:ea typeface="+mj-ea"/>
              <a:cs typeface="Calibri"/>
            </a:endParaRPr>
          </a:p>
        </p:txBody>
      </p:sp>
      <p:sp>
        <p:nvSpPr>
          <p:cNvPr id="35845" name="Title 6"/>
          <p:cNvSpPr>
            <a:spLocks noGrp="1"/>
          </p:cNvSpPr>
          <p:nvPr>
            <p:ph type="title"/>
          </p:nvPr>
        </p:nvSpPr>
        <p:spPr bwMode="white"/>
        <p:txBody>
          <a:bodyPr/>
          <a:lstStyle/>
          <a:p>
            <a:r>
              <a:rPr lang="en-US" dirty="0" smtClean="0">
                <a:latin typeface="Calibri (Heading)"/>
              </a:rPr>
              <a:t>Remember:</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bwMode="white"/>
        <p:txBody>
          <a:bodyPr/>
          <a:lstStyle/>
          <a:p>
            <a:pPr eaLnBrk="1" hangingPunct="1"/>
            <a:r>
              <a:rPr lang="en-ZA" dirty="0" smtClean="0">
                <a:latin typeface="Calibri (Heading)"/>
              </a:rPr>
              <a:t>Exercise 1</a:t>
            </a:r>
            <a:endParaRPr lang="en-US" dirty="0" smtClean="0">
              <a:latin typeface="Calibri (Heading)"/>
            </a:endParaRPr>
          </a:p>
        </p:txBody>
      </p:sp>
      <p:sp>
        <p:nvSpPr>
          <p:cNvPr id="37890" name="Content Placeholder 2"/>
          <p:cNvSpPr>
            <a:spLocks noGrp="1"/>
          </p:cNvSpPr>
          <p:nvPr>
            <p:ph idx="1"/>
          </p:nvPr>
        </p:nvSpPr>
        <p:spPr/>
        <p:txBody>
          <a:bodyPr/>
          <a:lstStyle/>
          <a:p>
            <a:pPr marL="0" indent="0" eaLnBrk="1" hangingPunct="1">
              <a:buFont typeface="Wingdings" pitchFamily="2" charset="2"/>
              <a:buNone/>
            </a:pPr>
            <a:r>
              <a:rPr lang="en-GB" sz="3600" b="1" smtClean="0">
                <a:solidFill>
                  <a:srgbClr val="0B5395"/>
                </a:solidFill>
                <a:ea typeface="ＭＳ Ｐゴシック"/>
                <a:cs typeface="Garamond" pitchFamily="18" charset="0"/>
              </a:rPr>
              <a:t>Establishing Rapport and Building Trust: </a:t>
            </a:r>
            <a:r>
              <a:rPr lang="en-GB" sz="3600" b="1" smtClean="0">
                <a:solidFill>
                  <a:srgbClr val="104375"/>
                </a:solidFill>
                <a:ea typeface="ＭＳ Ｐゴシック"/>
                <a:cs typeface="Garamond" pitchFamily="18" charset="0"/>
              </a:rPr>
              <a:t/>
            </a:r>
            <a:br>
              <a:rPr lang="en-GB" sz="3600" b="1" smtClean="0">
                <a:solidFill>
                  <a:srgbClr val="104375"/>
                </a:solidFill>
                <a:ea typeface="ＭＳ Ｐゴシック"/>
                <a:cs typeface="Garamond" pitchFamily="18" charset="0"/>
              </a:rPr>
            </a:br>
            <a:r>
              <a:rPr lang="en-US" sz="3600" b="1" smtClean="0">
                <a:ea typeface="ＭＳ Ｐゴシック"/>
                <a:cs typeface="Garamond" pitchFamily="18" charset="0"/>
              </a:rPr>
              <a:t>Role play and large group discussion</a:t>
            </a:r>
            <a:endParaRPr lang="en-ZA" sz="3600" b="1" smtClean="0">
              <a:ea typeface="ＭＳ Ｐゴシック"/>
              <a:cs typeface="Garamond" pitchFamily="18" charset="0"/>
            </a:endParaRPr>
          </a:p>
        </p:txBody>
      </p:sp>
      <p:sp>
        <p:nvSpPr>
          <p:cNvPr id="37891"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48F836B6-8CE7-4D98-8931-DB948529198F}" type="slidenum">
              <a:rPr lang="en-US" smtClean="0">
                <a:latin typeface="Garamond" pitchFamily="18" charset="0"/>
              </a:rPr>
              <a:pPr fontAlgn="base">
                <a:spcBef>
                  <a:spcPct val="0"/>
                </a:spcBef>
                <a:spcAft>
                  <a:spcPct val="0"/>
                </a:spcAft>
              </a:pPr>
              <a:t>11</a:t>
            </a:fld>
            <a:endParaRPr lang="en-US" smtClean="0">
              <a:latin typeface="Garamond"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bwMode="white"/>
        <p:txBody>
          <a:bodyPr/>
          <a:lstStyle/>
          <a:p>
            <a:pPr eaLnBrk="1" hangingPunct="1"/>
            <a:r>
              <a:rPr lang="en-ZA" dirty="0" smtClean="0">
                <a:latin typeface="Calibri heading"/>
              </a:rPr>
              <a:t>Exercise 1: Case Study 1</a:t>
            </a:r>
            <a:endParaRPr lang="en-US" dirty="0" smtClean="0">
              <a:latin typeface="Calibri heading"/>
            </a:endParaRPr>
          </a:p>
        </p:txBody>
      </p:sp>
      <p:sp>
        <p:nvSpPr>
          <p:cNvPr id="3" name="Content Placeholder 2"/>
          <p:cNvSpPr>
            <a:spLocks noGrp="1"/>
          </p:cNvSpPr>
          <p:nvPr>
            <p:ph idx="1"/>
          </p:nvPr>
        </p:nvSpPr>
        <p:spPr>
          <a:xfrm>
            <a:off x="533400" y="1600200"/>
            <a:ext cx="8229600" cy="4297363"/>
          </a:xfrm>
        </p:spPr>
        <p:txBody>
          <a:bodyPr/>
          <a:lstStyle/>
          <a:p>
            <a:pPr marL="0" indent="0" eaLnBrk="1" hangingPunct="1">
              <a:buNone/>
              <a:defRPr/>
            </a:pPr>
            <a:r>
              <a:rPr lang="en-US" dirty="0" smtClean="0"/>
              <a:t>M___ is 18 years old and recently found out that she is HIV infected. She disclosed her HIV-status to her boyfriend who, much to her surprise, broke up with her immediately. Now M___ is not only heart-broken but also worried that her ex-boyfriend will, out of spite, disclose her-HIV status to others.</a:t>
            </a:r>
          </a:p>
          <a:p>
            <a:pPr marL="0" indent="0" eaLnBrk="1" hangingPunct="1">
              <a:buNone/>
              <a:defRPr/>
            </a:pPr>
            <a:r>
              <a:rPr lang="en-US" dirty="0" smtClean="0"/>
              <a:t> </a:t>
            </a:r>
            <a:endParaRPr lang="en-GB" sz="500" dirty="0" smtClean="0">
              <a:ea typeface="ＭＳ Ｐゴシック" charset="0"/>
            </a:endParaRPr>
          </a:p>
          <a:p>
            <a:pPr marL="750888" lvl="1" indent="-750888" eaLnBrk="1" hangingPunct="1">
              <a:buFont typeface="Wingdings" charset="0"/>
              <a:buNone/>
              <a:defRPr/>
            </a:pPr>
            <a:r>
              <a:rPr lang="en-GB" sz="2400" dirty="0" smtClean="0">
                <a:solidFill>
                  <a:srgbClr val="0B5395"/>
                </a:solidFill>
                <a:ea typeface="ＭＳ Ｐゴシック" charset="0"/>
                <a:sym typeface="Wingdings" charset="0"/>
              </a:rPr>
              <a:t></a:t>
            </a:r>
            <a:r>
              <a:rPr lang="en-GB" sz="2400" dirty="0" smtClean="0">
                <a:ea typeface="ＭＳ Ｐゴシック" charset="0"/>
                <a:sym typeface="Wingdings" charset="0"/>
              </a:rPr>
              <a:t> </a:t>
            </a:r>
            <a:r>
              <a:rPr lang="en-GB" sz="2400" i="1" dirty="0">
                <a:solidFill>
                  <a:srgbClr val="0B5395"/>
                </a:solidFill>
                <a:ea typeface="ＭＳ Ｐゴシック" charset="0"/>
              </a:rPr>
              <a:t>How do you proceed with </a:t>
            </a:r>
            <a:r>
              <a:rPr lang="en-GB" sz="2400" i="1" dirty="0" smtClean="0">
                <a:solidFill>
                  <a:srgbClr val="0B5395"/>
                </a:solidFill>
                <a:ea typeface="ＭＳ Ｐゴシック" charset="0"/>
              </a:rPr>
              <a:t>M___?</a:t>
            </a:r>
            <a:endParaRPr lang="en-GB" sz="2400" i="1" dirty="0">
              <a:solidFill>
                <a:srgbClr val="0B5395"/>
              </a:solidFill>
              <a:ea typeface="ＭＳ Ｐゴシック" charset="0"/>
            </a:endParaRPr>
          </a:p>
        </p:txBody>
      </p:sp>
      <p:sp>
        <p:nvSpPr>
          <p:cNvPr id="39939"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F60C3D76-F985-4C22-AFE3-E53EE62637BC}" type="slidenum">
              <a:rPr lang="en-US" smtClean="0">
                <a:latin typeface="Calibri" pitchFamily="34" charset="0"/>
              </a:rPr>
              <a:pPr fontAlgn="base">
                <a:spcBef>
                  <a:spcPct val="0"/>
                </a:spcBef>
                <a:spcAft>
                  <a:spcPct val="0"/>
                </a:spcAft>
              </a:pPr>
              <a:t>12</a:t>
            </a:fld>
            <a:endParaRPr lang="en-US" smtClean="0">
              <a:latin typeface="Calibri" pitchFamily="34" charset="0"/>
            </a:endParaRPr>
          </a:p>
        </p:txBody>
      </p:sp>
      <p:pic>
        <p:nvPicPr>
          <p:cNvPr id="5" name="Picture 4"/>
          <p:cNvPicPr/>
          <p:nvPr/>
        </p:nvPicPr>
        <p:blipFill>
          <a:blip r:embed="rId3">
            <a:extLst/>
          </a:blip>
          <a:srcRect/>
          <a:stretch>
            <a:fillRect/>
          </a:stretch>
        </p:blipFill>
        <p:spPr bwMode="auto">
          <a:xfrm>
            <a:off x="6060379" y="3579342"/>
            <a:ext cx="2401449" cy="2843683"/>
          </a:xfrm>
          <a:prstGeom prst="rect">
            <a:avLst/>
          </a:prstGeom>
          <a:noFill/>
          <a:ln>
            <a:noFill/>
          </a:ln>
          <a:effectLst>
            <a:softEdge rad="31750"/>
          </a:effec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bwMode="white"/>
        <p:txBody>
          <a:bodyPr/>
          <a:lstStyle/>
          <a:p>
            <a:pPr eaLnBrk="1" hangingPunct="1"/>
            <a:r>
              <a:rPr lang="en-ZA" dirty="0" smtClean="0">
                <a:latin typeface="Calibri heading"/>
              </a:rPr>
              <a:t>Exercise 1: Case Study 1 </a:t>
            </a:r>
            <a:r>
              <a:rPr lang="en-ZA" sz="1800" dirty="0" smtClean="0">
                <a:latin typeface="Calibri heading"/>
              </a:rPr>
              <a:t>(Continued)</a:t>
            </a:r>
            <a:endParaRPr lang="en-US" sz="1800" dirty="0" smtClean="0">
              <a:latin typeface="Calibri heading"/>
            </a:endParaRPr>
          </a:p>
        </p:txBody>
      </p:sp>
      <p:sp>
        <p:nvSpPr>
          <p:cNvPr id="41986" name="Content Placeholder 2"/>
          <p:cNvSpPr>
            <a:spLocks noGrp="1"/>
          </p:cNvSpPr>
          <p:nvPr>
            <p:ph idx="1"/>
          </p:nvPr>
        </p:nvSpPr>
        <p:spPr/>
        <p:txBody>
          <a:bodyPr/>
          <a:lstStyle/>
          <a:p>
            <a:pPr marL="457200" indent="-457200" eaLnBrk="1" hangingPunct="1">
              <a:lnSpc>
                <a:spcPct val="90000"/>
              </a:lnSpc>
              <a:buFont typeface="Wingdings" pitchFamily="2" charset="2"/>
              <a:buNone/>
            </a:pPr>
            <a:r>
              <a:rPr lang="en-GB" b="1" smtClean="0">
                <a:ea typeface="ＭＳ Ｐゴシック"/>
                <a:cs typeface="ＭＳ Ｐゴシック"/>
              </a:rPr>
              <a:t>Discussion Questions:</a:t>
            </a:r>
          </a:p>
          <a:p>
            <a:pPr marL="457200" indent="-457200" eaLnBrk="1" hangingPunct="1">
              <a:lnSpc>
                <a:spcPct val="90000"/>
              </a:lnSpc>
            </a:pPr>
            <a:r>
              <a:rPr lang="en-US" i="1" smtClean="0">
                <a:solidFill>
                  <a:srgbClr val="0B5395"/>
                </a:solidFill>
              </a:rPr>
              <a:t>What do you think the adolescent was thinking/experiencing in this situation? What do you think he or she was concerned with?</a:t>
            </a:r>
          </a:p>
          <a:p>
            <a:pPr marL="457200" indent="-457200" eaLnBrk="1" hangingPunct="1">
              <a:lnSpc>
                <a:spcPct val="90000"/>
              </a:lnSpc>
            </a:pPr>
            <a:r>
              <a:rPr lang="en-US" i="1" smtClean="0">
                <a:solidFill>
                  <a:srgbClr val="0B5395"/>
                </a:solidFill>
              </a:rPr>
              <a:t>How did the health worker try to build rapport and trust with the client? </a:t>
            </a:r>
          </a:p>
          <a:p>
            <a:pPr marL="457200" indent="-457200" eaLnBrk="1" hangingPunct="1">
              <a:lnSpc>
                <a:spcPct val="90000"/>
              </a:lnSpc>
            </a:pPr>
            <a:r>
              <a:rPr lang="en-US" i="1" smtClean="0">
                <a:solidFill>
                  <a:srgbClr val="0B5395"/>
                </a:solidFill>
              </a:rPr>
              <a:t>What was done well? </a:t>
            </a:r>
          </a:p>
          <a:p>
            <a:pPr marL="457200" indent="-457200" eaLnBrk="1" hangingPunct="1">
              <a:lnSpc>
                <a:spcPct val="90000"/>
              </a:lnSpc>
            </a:pPr>
            <a:r>
              <a:rPr lang="en-US" i="1" smtClean="0">
                <a:solidFill>
                  <a:srgbClr val="0B5395"/>
                </a:solidFill>
              </a:rPr>
              <a:t>What would you have done differently?</a:t>
            </a:r>
            <a:endParaRPr lang="en-GB" i="1" smtClean="0">
              <a:solidFill>
                <a:srgbClr val="0B5395"/>
              </a:solidFill>
            </a:endParaRPr>
          </a:p>
        </p:txBody>
      </p:sp>
      <p:sp>
        <p:nvSpPr>
          <p:cNvPr id="41987"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4DB3F750-69F4-4E94-BDD0-B82F18DBB243}" type="slidenum">
              <a:rPr lang="en-US" smtClean="0">
                <a:latin typeface="Calibri" pitchFamily="34" charset="0"/>
              </a:rPr>
              <a:pPr fontAlgn="base">
                <a:spcBef>
                  <a:spcPct val="0"/>
                </a:spcBef>
                <a:spcAft>
                  <a:spcPct val="0"/>
                </a:spcAft>
              </a:pPr>
              <a:t>13</a:t>
            </a:fld>
            <a:endParaRPr lang="en-US" smtClean="0">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bwMode="white"/>
        <p:txBody>
          <a:bodyPr/>
          <a:lstStyle/>
          <a:p>
            <a:pPr eaLnBrk="1" hangingPunct="1"/>
            <a:r>
              <a:rPr lang="en-ZA" dirty="0" smtClean="0">
                <a:latin typeface="Calibri heading"/>
              </a:rPr>
              <a:t>Exercise 1: Case Study 2</a:t>
            </a:r>
            <a:endParaRPr lang="en-US" dirty="0" smtClean="0">
              <a:latin typeface="Calibri heading"/>
            </a:endParaRPr>
          </a:p>
        </p:txBody>
      </p:sp>
      <p:sp>
        <p:nvSpPr>
          <p:cNvPr id="46082" name="Content Placeholder 2"/>
          <p:cNvSpPr>
            <a:spLocks noGrp="1"/>
          </p:cNvSpPr>
          <p:nvPr>
            <p:ph idx="1"/>
          </p:nvPr>
        </p:nvSpPr>
        <p:spPr/>
        <p:txBody>
          <a:bodyPr/>
          <a:lstStyle/>
          <a:p>
            <a:pPr marL="0" indent="0" eaLnBrk="1" hangingPunct="1">
              <a:buFont typeface="Wingdings" pitchFamily="2" charset="2"/>
              <a:buNone/>
              <a:defRPr/>
            </a:pPr>
            <a:r>
              <a:rPr lang="en-GB" dirty="0" smtClean="0">
                <a:ea typeface="ＭＳ Ｐゴシック"/>
                <a:cs typeface="ＭＳ Ｐゴシック"/>
              </a:rPr>
              <a:t>E___ is 15 years old and has been living with HIV since she was an infant. Her mother passed away a few years ago and she lives with her father now. She is responsible for caring for her 3 younger siblings. She comes to the clinic today claiming that she is having some stomach pains. You suspect that the real reason she has come is because she wants to talk about something. </a:t>
            </a:r>
            <a:endParaRPr lang="en-GB" sz="500" dirty="0" smtClean="0">
              <a:ea typeface="ＭＳ Ｐゴシック"/>
              <a:cs typeface="ＭＳ Ｐゴシック"/>
            </a:endParaRPr>
          </a:p>
          <a:p>
            <a:pPr marL="750888" lvl="1" indent="-750888" eaLnBrk="1" hangingPunct="1">
              <a:spcBef>
                <a:spcPts val="1500"/>
              </a:spcBef>
              <a:buFont typeface="Wingdings" pitchFamily="2" charset="2"/>
              <a:buNone/>
              <a:defRPr/>
            </a:pPr>
            <a:r>
              <a:rPr lang="en-GB" sz="2400" dirty="0" smtClean="0">
                <a:solidFill>
                  <a:srgbClr val="0B5395"/>
                </a:solidFill>
                <a:ea typeface="ＭＳ Ｐゴシック" charset="0"/>
                <a:cs typeface="ＭＳ Ｐゴシック" charset="0"/>
                <a:sym typeface="Wingdings" charset="0"/>
              </a:rPr>
              <a:t> </a:t>
            </a:r>
            <a:r>
              <a:rPr lang="en-GB" sz="2400" i="1" dirty="0" smtClean="0">
                <a:solidFill>
                  <a:srgbClr val="0B5395"/>
                </a:solidFill>
                <a:ea typeface="ＭＳ Ｐゴシック"/>
                <a:cs typeface="ＭＳ Ｐゴシック"/>
              </a:rPr>
              <a:t>How do you proceed with E___?</a:t>
            </a:r>
          </a:p>
          <a:p>
            <a:pPr marL="347663" lvl="1" indent="-347663" eaLnBrk="1" hangingPunct="1">
              <a:spcBef>
                <a:spcPts val="1500"/>
              </a:spcBef>
              <a:buFont typeface="Wingdings" pitchFamily="2" charset="2"/>
              <a:buNone/>
              <a:defRPr/>
            </a:pPr>
            <a:r>
              <a:rPr lang="en-GB" sz="2400" dirty="0" smtClean="0">
                <a:solidFill>
                  <a:srgbClr val="0B5395"/>
                </a:solidFill>
                <a:ea typeface="ＭＳ Ｐゴシック" charset="0"/>
                <a:cs typeface="ＭＳ Ｐゴシック" charset="0"/>
                <a:sym typeface="Wingdings" charset="0"/>
              </a:rPr>
              <a:t> </a:t>
            </a:r>
            <a:r>
              <a:rPr lang="en-GB" sz="2400" i="1" dirty="0" smtClean="0">
                <a:solidFill>
                  <a:srgbClr val="0B5395"/>
                </a:solidFill>
                <a:ea typeface="ＭＳ Ｐゴシック" charset="0"/>
              </a:rPr>
              <a:t>How could the health worker build rapport and trust with the client in this situation? </a:t>
            </a:r>
          </a:p>
          <a:p>
            <a:pPr marL="750888" lvl="1" indent="-750888" eaLnBrk="1" hangingPunct="1">
              <a:spcBef>
                <a:spcPts val="1500"/>
              </a:spcBef>
              <a:buFont typeface="Wingdings" pitchFamily="2" charset="2"/>
              <a:buNone/>
              <a:defRPr/>
            </a:pPr>
            <a:r>
              <a:rPr lang="en-GB" sz="2400" dirty="0" smtClean="0">
                <a:solidFill>
                  <a:srgbClr val="0B5395"/>
                </a:solidFill>
                <a:ea typeface="ＭＳ Ｐゴシック" charset="0"/>
                <a:cs typeface="ＭＳ Ｐゴシック" charset="0"/>
                <a:sym typeface="Wingdings" charset="0"/>
              </a:rPr>
              <a:t> </a:t>
            </a:r>
            <a:r>
              <a:rPr lang="en-GB" sz="2400" i="1" dirty="0" smtClean="0">
                <a:solidFill>
                  <a:srgbClr val="0B5395"/>
                </a:solidFill>
                <a:ea typeface="ＭＳ Ｐゴシック" charset="0"/>
              </a:rPr>
              <a:t>What should the health worker say and do?</a:t>
            </a:r>
          </a:p>
          <a:p>
            <a:pPr marL="750888" lvl="1" indent="-457200" eaLnBrk="1" hangingPunct="1">
              <a:buFont typeface="Wingdings" pitchFamily="2" charset="2"/>
              <a:buNone/>
              <a:defRPr/>
            </a:pPr>
            <a:endParaRPr lang="en-GB" sz="2400" i="1" dirty="0" smtClean="0">
              <a:solidFill>
                <a:srgbClr val="0B5395"/>
              </a:solidFill>
              <a:ea typeface="ＭＳ Ｐゴシック"/>
              <a:cs typeface="ＭＳ Ｐゴシック"/>
            </a:endParaRPr>
          </a:p>
        </p:txBody>
      </p:sp>
      <p:sp>
        <p:nvSpPr>
          <p:cNvPr id="44035"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B7B11EEC-0B73-457F-A015-40A1C12053F5}" type="slidenum">
              <a:rPr lang="en-US" smtClean="0">
                <a:latin typeface="Calibri" pitchFamily="34" charset="0"/>
              </a:rPr>
              <a:pPr fontAlgn="base">
                <a:spcBef>
                  <a:spcPct val="0"/>
                </a:spcBef>
                <a:spcAft>
                  <a:spcPct val="0"/>
                </a:spcAft>
              </a:pPr>
              <a:t>14</a:t>
            </a:fld>
            <a:endParaRPr lang="en-US" smtClean="0">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idx="4294967295"/>
          </p:nvPr>
        </p:nvSpPr>
        <p:spPr bwMode="white"/>
        <p:txBody>
          <a:bodyPr/>
          <a:lstStyle/>
          <a:p>
            <a:r>
              <a:rPr lang="en-US" dirty="0" smtClean="0">
                <a:latin typeface="Calibri (Heading)"/>
              </a:rPr>
              <a:t>Exercise 1: Debriefing</a:t>
            </a:r>
          </a:p>
        </p:txBody>
      </p:sp>
      <p:sp>
        <p:nvSpPr>
          <p:cNvPr id="46082" name="Content Placeholder 2"/>
          <p:cNvSpPr>
            <a:spLocks noGrp="1"/>
          </p:cNvSpPr>
          <p:nvPr>
            <p:ph idx="4294967295"/>
          </p:nvPr>
        </p:nvSpPr>
        <p:spPr>
          <a:xfrm>
            <a:off x="533400" y="1744663"/>
            <a:ext cx="8229600" cy="4297362"/>
          </a:xfrm>
        </p:spPr>
        <p:txBody>
          <a:bodyPr/>
          <a:lstStyle/>
          <a:p>
            <a:pPr>
              <a:spcBef>
                <a:spcPts val="1000"/>
              </a:spcBef>
            </a:pPr>
            <a:r>
              <a:rPr lang="en-US" i="1" smtClean="0">
                <a:solidFill>
                  <a:srgbClr val="0B5395"/>
                </a:solidFill>
              </a:rPr>
              <a:t>What did we learn?</a:t>
            </a:r>
          </a:p>
          <a:p>
            <a:r>
              <a:rPr lang="en-US" b="1" smtClean="0"/>
              <a:t>Key points:</a:t>
            </a:r>
          </a:p>
          <a:p>
            <a:pPr marL="798513" lvl="1" indent="-333375">
              <a:spcBef>
                <a:spcPts val="1500"/>
              </a:spcBef>
            </a:pPr>
            <a:r>
              <a:rPr lang="en-US" sz="2400" smtClean="0"/>
              <a:t>Our effectiveness with adolescents depends on how well we engage them and make them feel comfortable.</a:t>
            </a:r>
          </a:p>
          <a:p>
            <a:pPr marL="798513" lvl="1" indent="-333375">
              <a:spcBef>
                <a:spcPts val="1500"/>
              </a:spcBef>
            </a:pPr>
            <a:r>
              <a:rPr lang="en-US" sz="2400" smtClean="0"/>
              <a:t>Establishing trust and rapport with adolescents can be challenging, but it is crucial to communication and ensuring that their needs are addressed.</a:t>
            </a:r>
          </a:p>
        </p:txBody>
      </p:sp>
      <p:sp>
        <p:nvSpPr>
          <p:cNvPr id="46083" name="Slide Number Placeholder 3"/>
          <p:cNvSpPr txBox="1">
            <a:spLocks noGrp="1"/>
          </p:cNvSpPr>
          <p:nvPr/>
        </p:nvSpPr>
        <p:spPr bwMode="auto">
          <a:xfrm>
            <a:off x="8305800" y="6423025"/>
            <a:ext cx="554038" cy="365125"/>
          </a:xfrm>
          <a:prstGeom prst="rect">
            <a:avLst/>
          </a:prstGeom>
          <a:noFill/>
          <a:ln w="9525">
            <a:noFill/>
            <a:miter lim="800000"/>
            <a:headEnd/>
            <a:tailEnd/>
          </a:ln>
        </p:spPr>
        <p:txBody>
          <a:bodyPr anchor="ctr"/>
          <a:lstStyle/>
          <a:p>
            <a:pPr algn="r"/>
            <a:fld id="{B4B0A254-C3B5-4BA5-BA7B-8661ECACF87A}" type="slidenum">
              <a:rPr lang="en-US" sz="1100">
                <a:latin typeface="Garamond" pitchFamily="18" charset="0"/>
              </a:rPr>
              <a:pPr algn="r"/>
              <a:t>15</a:t>
            </a:fld>
            <a:endParaRPr lang="en-US" sz="1100">
              <a:latin typeface="Garamond"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00039880-C89D-4B00-9D2A-E7272CA14427}" type="slidenum">
              <a:rPr lang="en-US" smtClean="0">
                <a:latin typeface="Garamond" pitchFamily="18" charset="0"/>
              </a:rPr>
              <a:pPr fontAlgn="base">
                <a:spcBef>
                  <a:spcPct val="0"/>
                </a:spcBef>
                <a:spcAft>
                  <a:spcPct val="0"/>
                </a:spcAft>
              </a:pPr>
              <a:t>16</a:t>
            </a:fld>
            <a:endParaRPr lang="en-US" smtClean="0">
              <a:latin typeface="Garamond" pitchFamily="18" charset="0"/>
            </a:endParaRPr>
          </a:p>
        </p:txBody>
      </p:sp>
      <p:sp>
        <p:nvSpPr>
          <p:cNvPr id="47106" name="Content Placeholder 5"/>
          <p:cNvSpPr>
            <a:spLocks noGrp="1"/>
          </p:cNvSpPr>
          <p:nvPr>
            <p:ph idx="1"/>
          </p:nvPr>
        </p:nvSpPr>
        <p:spPr>
          <a:xfrm>
            <a:off x="525463" y="1593850"/>
            <a:ext cx="7966075" cy="4373563"/>
          </a:xfrm>
        </p:spPr>
        <p:txBody>
          <a:bodyPr/>
          <a:lstStyle/>
          <a:p>
            <a:pPr algn="ctr">
              <a:buFont typeface="Wingdings" pitchFamily="2" charset="2"/>
              <a:buNone/>
            </a:pPr>
            <a:endParaRPr lang="en-US" sz="3600" b="1" smtClean="0"/>
          </a:p>
          <a:p>
            <a:pPr algn="ctr">
              <a:spcBef>
                <a:spcPts val="3600"/>
              </a:spcBef>
              <a:buFont typeface="Wingdings" pitchFamily="2" charset="2"/>
              <a:buNone/>
            </a:pPr>
            <a:r>
              <a:rPr lang="en-US" sz="4800" b="1" smtClean="0"/>
              <a:t>Questions or comments on this session?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bwMode="white"/>
        <p:txBody>
          <a:bodyPr/>
          <a:lstStyle/>
          <a:p>
            <a:pPr eaLnBrk="1" hangingPunct="1"/>
            <a:r>
              <a:rPr lang="en-US" dirty="0" smtClean="0">
                <a:latin typeface="Calibri (Heading)"/>
              </a:rPr>
              <a:t>Session 4.2</a:t>
            </a:r>
          </a:p>
        </p:txBody>
      </p:sp>
      <p:sp>
        <p:nvSpPr>
          <p:cNvPr id="48130" name="Content Placeholder 2"/>
          <p:cNvSpPr>
            <a:spLocks noGrp="1"/>
          </p:cNvSpPr>
          <p:nvPr>
            <p:ph idx="1"/>
          </p:nvPr>
        </p:nvSpPr>
        <p:spPr/>
        <p:txBody>
          <a:bodyPr/>
          <a:lstStyle/>
          <a:p>
            <a:pPr marL="0" indent="0" eaLnBrk="1" hangingPunct="1">
              <a:buFont typeface="Wingdings" pitchFamily="2" charset="2"/>
              <a:buNone/>
            </a:pPr>
            <a:r>
              <a:rPr lang="en-US" sz="3600" b="1" smtClean="0">
                <a:solidFill>
                  <a:srgbClr val="0B5395"/>
                </a:solidFill>
              </a:rPr>
              <a:t>Effective Techniques for Counseling Adolescents</a:t>
            </a:r>
          </a:p>
        </p:txBody>
      </p:sp>
      <p:sp>
        <p:nvSpPr>
          <p:cNvPr id="48131"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82CC3CE8-25FB-4C48-8228-225255889394}" type="slidenum">
              <a:rPr lang="en-US" smtClean="0">
                <a:latin typeface="Garamond" pitchFamily="18" charset="0"/>
              </a:rPr>
              <a:pPr fontAlgn="base">
                <a:spcBef>
                  <a:spcPct val="0"/>
                </a:spcBef>
                <a:spcAft>
                  <a:spcPct val="0"/>
                </a:spcAft>
              </a:pPr>
              <a:t>17</a:t>
            </a:fld>
            <a:endParaRPr lang="en-US" smtClean="0">
              <a:latin typeface="Garamond"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bwMode="white"/>
        <p:txBody>
          <a:bodyPr/>
          <a:lstStyle/>
          <a:p>
            <a:pPr eaLnBrk="1" hangingPunct="1"/>
            <a:r>
              <a:rPr lang="en-US" dirty="0" smtClean="0">
                <a:latin typeface="Calibri heading"/>
              </a:rPr>
              <a:t>Session 4.2 Objective</a:t>
            </a:r>
          </a:p>
        </p:txBody>
      </p:sp>
      <p:sp>
        <p:nvSpPr>
          <p:cNvPr id="50178" name="Content Placeholder 2"/>
          <p:cNvSpPr>
            <a:spLocks noGrp="1"/>
          </p:cNvSpPr>
          <p:nvPr>
            <p:ph idx="1"/>
          </p:nvPr>
        </p:nvSpPr>
        <p:spPr/>
        <p:txBody>
          <a:bodyPr/>
          <a:lstStyle/>
          <a:p>
            <a:pPr eaLnBrk="1" hangingPunct="1">
              <a:buFont typeface="Wingdings" pitchFamily="2" charset="2"/>
              <a:buNone/>
            </a:pPr>
            <a:r>
              <a:rPr lang="en-US" b="1" smtClean="0">
                <a:solidFill>
                  <a:srgbClr val="0B5395"/>
                </a:solidFill>
                <a:ea typeface="ＭＳ Ｐゴシック"/>
                <a:cs typeface="ＭＳ Ｐゴシック"/>
              </a:rPr>
              <a:t>After completing this session, participants will be able to:</a:t>
            </a:r>
            <a:r>
              <a:rPr lang="en-US" smtClean="0">
                <a:solidFill>
                  <a:srgbClr val="0B5395"/>
                </a:solidFill>
                <a:ea typeface="ＭＳ Ｐゴシック"/>
                <a:cs typeface="ＭＳ Ｐゴシック"/>
              </a:rPr>
              <a:t> </a:t>
            </a:r>
            <a:endParaRPr lang="en-GB" smtClean="0">
              <a:solidFill>
                <a:srgbClr val="0B5395"/>
              </a:solidFill>
              <a:ea typeface="ＭＳ Ｐゴシック"/>
              <a:cs typeface="ＭＳ Ｐゴシック"/>
            </a:endParaRPr>
          </a:p>
          <a:p>
            <a:pPr eaLnBrk="1" hangingPunct="1"/>
            <a:r>
              <a:rPr lang="en-US" smtClean="0">
                <a:ea typeface="ＭＳ Ｐゴシック"/>
                <a:cs typeface="ＭＳ Ｐゴシック"/>
              </a:rPr>
              <a:t>Demonstrate effective counseling skills</a:t>
            </a:r>
          </a:p>
          <a:p>
            <a:pPr eaLnBrk="1" hangingPunct="1">
              <a:buFont typeface="Wingdings" pitchFamily="2" charset="2"/>
              <a:buNone/>
            </a:pPr>
            <a:endParaRPr lang="en-US" smtClean="0"/>
          </a:p>
        </p:txBody>
      </p:sp>
      <p:sp>
        <p:nvSpPr>
          <p:cNvPr id="50179"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F1287291-AB88-4F0D-9E2D-E5FBBFBB0599}" type="slidenum">
              <a:rPr lang="en-US" smtClean="0">
                <a:latin typeface="Calibri" pitchFamily="34" charset="0"/>
              </a:rPr>
              <a:pPr fontAlgn="base">
                <a:spcBef>
                  <a:spcPct val="0"/>
                </a:spcBef>
                <a:spcAft>
                  <a:spcPct val="0"/>
                </a:spcAft>
              </a:pPr>
              <a:t>18</a:t>
            </a:fld>
            <a:endParaRPr lang="en-US" smtClean="0">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idx="4294967295"/>
          </p:nvPr>
        </p:nvSpPr>
        <p:spPr bwMode="white">
          <a:xfrm>
            <a:off x="534988" y="500063"/>
            <a:ext cx="8264525" cy="1295400"/>
          </a:xfrm>
        </p:spPr>
        <p:txBody>
          <a:bodyPr/>
          <a:lstStyle/>
          <a:p>
            <a:pPr eaLnBrk="1" hangingPunct="1"/>
            <a:r>
              <a:rPr lang="en-US" dirty="0" smtClean="0">
                <a:latin typeface="Calibri (Heading)"/>
              </a:rPr>
              <a:t>Discussion Questions</a:t>
            </a:r>
          </a:p>
        </p:txBody>
      </p:sp>
      <p:sp>
        <p:nvSpPr>
          <p:cNvPr id="52226" name="Rectangle 3"/>
          <p:cNvSpPr>
            <a:spLocks noGrp="1"/>
          </p:cNvSpPr>
          <p:nvPr>
            <p:ph idx="4294967295"/>
          </p:nvPr>
        </p:nvSpPr>
        <p:spPr/>
        <p:txBody>
          <a:bodyPr/>
          <a:lstStyle/>
          <a:p>
            <a:pPr marL="461963" indent="-461963" eaLnBrk="1" hangingPunct="1"/>
            <a:r>
              <a:rPr lang="en-US" i="1" dirty="0" smtClean="0">
                <a:solidFill>
                  <a:srgbClr val="0B5395"/>
                </a:solidFill>
              </a:rPr>
              <a:t>Reflect on a time when you received good counseling — from a friend, a colleague, or a counselor.</a:t>
            </a:r>
          </a:p>
          <a:p>
            <a:pPr marL="461963" indent="-461963" eaLnBrk="1" hangingPunct="1"/>
            <a:r>
              <a:rPr lang="en-US" i="1" dirty="0" smtClean="0">
                <a:solidFill>
                  <a:srgbClr val="0B5395"/>
                </a:solidFill>
              </a:rPr>
              <a:t>What is counseling?</a:t>
            </a:r>
          </a:p>
          <a:p>
            <a:pPr marL="461963" indent="-461963" eaLnBrk="1" hangingPunct="1"/>
            <a:r>
              <a:rPr lang="en-US" i="1" dirty="0" smtClean="0">
                <a:solidFill>
                  <a:srgbClr val="0B5395"/>
                </a:solidFill>
              </a:rPr>
              <a:t>What does good counseling </a:t>
            </a:r>
            <a:br>
              <a:rPr lang="en-US" i="1" dirty="0" smtClean="0">
                <a:solidFill>
                  <a:srgbClr val="0B5395"/>
                </a:solidFill>
              </a:rPr>
            </a:br>
            <a:r>
              <a:rPr lang="en-US" i="1" dirty="0" smtClean="0">
                <a:solidFill>
                  <a:srgbClr val="0B5395"/>
                </a:solidFill>
              </a:rPr>
              <a:t> include? What does it                                                                                 not include?</a:t>
            </a:r>
          </a:p>
          <a:p>
            <a:pPr marL="461963" indent="-461963" eaLnBrk="1" hangingPunct="1"/>
            <a:endParaRPr lang="en-US" sz="2800" i="1" dirty="0" smtClean="0">
              <a:solidFill>
                <a:srgbClr val="104375"/>
              </a:solidFill>
            </a:endParaRPr>
          </a:p>
        </p:txBody>
      </p:sp>
      <p:sp>
        <p:nvSpPr>
          <p:cNvPr id="52227" name="Slide Number Placeholder 5"/>
          <p:cNvSpPr txBox="1">
            <a:spLocks noGrp="1"/>
          </p:cNvSpPr>
          <p:nvPr/>
        </p:nvSpPr>
        <p:spPr bwMode="auto">
          <a:xfrm>
            <a:off x="8305800" y="6423025"/>
            <a:ext cx="554038" cy="365125"/>
          </a:xfrm>
          <a:prstGeom prst="rect">
            <a:avLst/>
          </a:prstGeom>
          <a:noFill/>
          <a:ln w="9525">
            <a:noFill/>
            <a:miter lim="800000"/>
            <a:headEnd/>
            <a:tailEnd/>
          </a:ln>
        </p:spPr>
        <p:txBody>
          <a:bodyPr anchor="ctr"/>
          <a:lstStyle/>
          <a:p>
            <a:pPr algn="r" defTabSz="914400" eaLnBrk="0" hangingPunct="0"/>
            <a:fld id="{4660CCB1-9FA4-4B59-B761-58AF3A37F3E7}" type="slidenum">
              <a:rPr lang="en-US" sz="1100">
                <a:latin typeface="Calibri" pitchFamily="34" charset="0"/>
                <a:ea typeface="ＭＳ Ｐゴシック"/>
                <a:cs typeface="ＭＳ Ｐゴシック"/>
              </a:rPr>
              <a:pPr algn="r" defTabSz="914400" eaLnBrk="0" hangingPunct="0"/>
              <a:t>19</a:t>
            </a:fld>
            <a:endParaRPr lang="en-US" sz="1100">
              <a:latin typeface="Calibri" pitchFamily="34" charset="0"/>
              <a:ea typeface="ＭＳ Ｐゴシック"/>
              <a:cs typeface="ＭＳ Ｐゴシック"/>
            </a:endParaRPr>
          </a:p>
        </p:txBody>
      </p:sp>
      <p:pic>
        <p:nvPicPr>
          <p:cNvPr id="5" name="Picture 4"/>
          <p:cNvPicPr/>
          <p:nvPr/>
        </p:nvPicPr>
        <p:blipFill>
          <a:blip r:embed="rId3">
            <a:extLst/>
          </a:blip>
          <a:srcRect/>
          <a:stretch>
            <a:fillRect/>
          </a:stretch>
        </p:blipFill>
        <p:spPr bwMode="auto">
          <a:xfrm>
            <a:off x="4773915" y="2980867"/>
            <a:ext cx="4080925" cy="3298826"/>
          </a:xfrm>
          <a:prstGeom prst="rect">
            <a:avLst/>
          </a:prstGeom>
          <a:noFill/>
          <a:ln>
            <a:noFill/>
          </a:ln>
          <a:effectLst>
            <a:softEdge rad="31750"/>
          </a:effec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bwMode="white"/>
        <p:txBody>
          <a:bodyPr/>
          <a:lstStyle/>
          <a:p>
            <a:pPr eaLnBrk="1" hangingPunct="1"/>
            <a:r>
              <a:rPr lang="en-US" dirty="0" smtClean="0">
                <a:latin typeface="Calibri heading"/>
              </a:rPr>
              <a:t>Module 4 Learning Objectives</a:t>
            </a:r>
          </a:p>
        </p:txBody>
      </p:sp>
      <p:sp>
        <p:nvSpPr>
          <p:cNvPr id="19458" name="Content Placeholder 2"/>
          <p:cNvSpPr>
            <a:spLocks noGrp="1"/>
          </p:cNvSpPr>
          <p:nvPr>
            <p:ph idx="1"/>
          </p:nvPr>
        </p:nvSpPr>
        <p:spPr>
          <a:xfrm>
            <a:off x="533400" y="1752600"/>
            <a:ext cx="8229600" cy="4340225"/>
          </a:xfrm>
        </p:spPr>
        <p:txBody>
          <a:bodyPr/>
          <a:lstStyle/>
          <a:p>
            <a:pPr eaLnBrk="1" hangingPunct="1">
              <a:buFont typeface="Wingdings" pitchFamily="2" charset="2"/>
              <a:buNone/>
            </a:pPr>
            <a:r>
              <a:rPr lang="en-US" b="1" smtClean="0">
                <a:solidFill>
                  <a:srgbClr val="0B5395"/>
                </a:solidFill>
                <a:ea typeface="ＭＳ Ｐゴシック"/>
                <a:cs typeface="ＭＳ Ｐゴシック"/>
              </a:rPr>
              <a:t>After completing this module, participants will be able to:</a:t>
            </a:r>
            <a:r>
              <a:rPr lang="en-US" smtClean="0">
                <a:solidFill>
                  <a:srgbClr val="0B5395"/>
                </a:solidFill>
                <a:ea typeface="ＭＳ Ｐゴシック"/>
                <a:cs typeface="ＭＳ Ｐゴシック"/>
              </a:rPr>
              <a:t> </a:t>
            </a:r>
          </a:p>
          <a:p>
            <a:pPr eaLnBrk="1" hangingPunct="1"/>
            <a:r>
              <a:rPr lang="en-GB" smtClean="0"/>
              <a:t>Discuss ways of establishing trust and rapport with adolescent clients</a:t>
            </a:r>
          </a:p>
          <a:p>
            <a:pPr eaLnBrk="1" hangingPunct="1"/>
            <a:r>
              <a:rPr lang="en-GB" smtClean="0"/>
              <a:t>Demonstrate effective counseling skills</a:t>
            </a:r>
          </a:p>
        </p:txBody>
      </p:sp>
      <p:sp>
        <p:nvSpPr>
          <p:cNvPr id="19459"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0AC6575D-5E49-4A2B-92E2-89E88E7D2376}" type="slidenum">
              <a:rPr lang="en-US" smtClean="0">
                <a:latin typeface="Calibri" pitchFamily="34" charset="0"/>
              </a:rPr>
              <a:pPr fontAlgn="base">
                <a:spcBef>
                  <a:spcPct val="0"/>
                </a:spcBef>
                <a:spcAft>
                  <a:spcPct val="0"/>
                </a:spcAft>
              </a:pPr>
              <a:t>2</a:t>
            </a:fld>
            <a:endParaRPr lang="en-US" smtClean="0">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bwMode="white">
          <a:xfrm>
            <a:off x="523875" y="508000"/>
            <a:ext cx="8216900" cy="1054100"/>
          </a:xfrm>
        </p:spPr>
        <p:txBody>
          <a:bodyPr/>
          <a:lstStyle/>
          <a:p>
            <a:pPr eaLnBrk="1" hangingPunct="1"/>
            <a:r>
              <a:rPr lang="en-US" dirty="0" smtClean="0">
                <a:latin typeface="Calibri (Heading)"/>
              </a:rPr>
              <a:t>Why Do We Counsel People?</a:t>
            </a:r>
          </a:p>
        </p:txBody>
      </p:sp>
      <p:sp>
        <p:nvSpPr>
          <p:cNvPr id="54274" name="Content Placeholder 2"/>
          <p:cNvSpPr>
            <a:spLocks noGrp="1"/>
          </p:cNvSpPr>
          <p:nvPr>
            <p:ph idx="1"/>
          </p:nvPr>
        </p:nvSpPr>
        <p:spPr/>
        <p:txBody>
          <a:bodyPr/>
          <a:lstStyle/>
          <a:p>
            <a:pPr eaLnBrk="1" hangingPunct="1"/>
            <a:r>
              <a:rPr lang="en-US" smtClean="0">
                <a:ea typeface="ＭＳ Ｐゴシック"/>
                <a:cs typeface="ＭＳ Ｐゴシック"/>
              </a:rPr>
              <a:t>To help </a:t>
            </a:r>
            <a:r>
              <a:rPr lang="en-GB" smtClean="0">
                <a:ea typeface="ＭＳ Ｐゴシック"/>
                <a:cs typeface="ＭＳ Ｐゴシック"/>
              </a:rPr>
              <a:t>them talk about, explore, and understand their thoughts and feelings </a:t>
            </a:r>
          </a:p>
          <a:p>
            <a:pPr eaLnBrk="1" hangingPunct="1"/>
            <a:r>
              <a:rPr lang="en-GB" smtClean="0">
                <a:ea typeface="ＭＳ Ｐゴシック"/>
                <a:cs typeface="ＭＳ Ｐゴシック"/>
              </a:rPr>
              <a:t>To help them work out for themselves what they want to do and how they want do it</a:t>
            </a:r>
            <a:endParaRPr lang="en-US" smtClean="0">
              <a:ea typeface="ＭＳ Ｐゴシック"/>
              <a:cs typeface="ＭＳ Ｐゴシック"/>
            </a:endParaRPr>
          </a:p>
          <a:p>
            <a:pPr eaLnBrk="1" hangingPunct="1"/>
            <a:endParaRPr lang="en-US" smtClean="0"/>
          </a:p>
        </p:txBody>
      </p:sp>
      <p:sp>
        <p:nvSpPr>
          <p:cNvPr id="54275" name="Slide Number Placeholder 4"/>
          <p:cNvSpPr>
            <a:spLocks noGrp="1"/>
          </p:cNvSpPr>
          <p:nvPr>
            <p:ph type="sldNum" sz="quarter" idx="12"/>
          </p:nvPr>
        </p:nvSpPr>
        <p:spPr bwMode="auto">
          <a:noFill/>
          <a:ln>
            <a:miter lim="800000"/>
            <a:headEnd/>
            <a:tailEnd/>
          </a:ln>
        </p:spPr>
        <p:txBody>
          <a:bodyPr/>
          <a:lstStyle/>
          <a:p>
            <a:pPr fontAlgn="base">
              <a:spcBef>
                <a:spcPct val="0"/>
              </a:spcBef>
              <a:spcAft>
                <a:spcPct val="0"/>
              </a:spcAft>
            </a:pPr>
            <a:fld id="{31CD8073-067A-48E8-B7EE-E2F4F4CCFDE0}" type="slidenum">
              <a:rPr lang="en-US" smtClean="0">
                <a:latin typeface="Calibri" pitchFamily="34" charset="0"/>
              </a:rPr>
              <a:pPr fontAlgn="base">
                <a:spcBef>
                  <a:spcPct val="0"/>
                </a:spcBef>
                <a:spcAft>
                  <a:spcPct val="0"/>
                </a:spcAft>
              </a:pPr>
              <a:t>20</a:t>
            </a:fld>
            <a:endParaRPr lang="en-US" smtClean="0">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bwMode="white">
          <a:xfrm>
            <a:off x="498475" y="508000"/>
            <a:ext cx="8526463" cy="1092200"/>
          </a:xfrm>
        </p:spPr>
        <p:txBody>
          <a:bodyPr/>
          <a:lstStyle/>
          <a:p>
            <a:pPr eaLnBrk="1" hangingPunct="1"/>
            <a:r>
              <a:rPr lang="en-US" dirty="0" smtClean="0">
                <a:latin typeface="Calibri heading"/>
              </a:rPr>
              <a:t>Counseling Includes:</a:t>
            </a:r>
          </a:p>
        </p:txBody>
      </p:sp>
      <p:sp>
        <p:nvSpPr>
          <p:cNvPr id="56322" name="Slide Number Placeholder 4"/>
          <p:cNvSpPr>
            <a:spLocks noGrp="1"/>
          </p:cNvSpPr>
          <p:nvPr>
            <p:ph type="sldNum" sz="quarter" idx="12"/>
          </p:nvPr>
        </p:nvSpPr>
        <p:spPr bwMode="auto">
          <a:noFill/>
          <a:ln>
            <a:miter lim="800000"/>
            <a:headEnd/>
            <a:tailEnd/>
          </a:ln>
        </p:spPr>
        <p:txBody>
          <a:bodyPr/>
          <a:lstStyle/>
          <a:p>
            <a:pPr fontAlgn="base">
              <a:spcBef>
                <a:spcPct val="0"/>
              </a:spcBef>
              <a:spcAft>
                <a:spcPct val="0"/>
              </a:spcAft>
            </a:pPr>
            <a:fld id="{CDEF3448-E8BD-4CC9-A641-59422D996B7B}" type="slidenum">
              <a:rPr lang="en-US" smtClean="0">
                <a:latin typeface="Calibri" pitchFamily="34" charset="0"/>
              </a:rPr>
              <a:pPr fontAlgn="base">
                <a:spcBef>
                  <a:spcPct val="0"/>
                </a:spcBef>
                <a:spcAft>
                  <a:spcPct val="0"/>
                </a:spcAft>
              </a:pPr>
              <a:t>21</a:t>
            </a:fld>
            <a:endParaRPr lang="en-US" smtClean="0">
              <a:latin typeface="Calibri" pitchFamily="34" charset="0"/>
            </a:endParaRPr>
          </a:p>
        </p:txBody>
      </p:sp>
      <p:graphicFrame>
        <p:nvGraphicFramePr>
          <p:cNvPr id="56332" name="Group 12"/>
          <p:cNvGraphicFramePr>
            <a:graphicFrameLocks noGrp="1"/>
          </p:cNvGraphicFramePr>
          <p:nvPr>
            <p:extLst>
              <p:ext uri="{D42A27DB-BD31-4B8C-83A1-F6EECF244321}">
                <p14:modId xmlns:p14="http://schemas.microsoft.com/office/powerpoint/2010/main" val="1674345040"/>
              </p:ext>
            </p:extLst>
          </p:nvPr>
        </p:nvGraphicFramePr>
        <p:xfrm>
          <a:off x="430213" y="1581349"/>
          <a:ext cx="8277906" cy="4079240"/>
        </p:xfrm>
        <a:graphic>
          <a:graphicData uri="http://schemas.openxmlformats.org/drawingml/2006/table">
            <a:tbl>
              <a:tblPr/>
              <a:tblGrid>
                <a:gridCol w="4138953"/>
                <a:gridCol w="4138953"/>
              </a:tblGrid>
              <a:tr h="3886200">
                <a:tc>
                  <a:txBody>
                    <a:bodyPr/>
                    <a:lstStyle/>
                    <a:p>
                      <a:pPr marL="341313" marR="0" lvl="0" indent="-341313" algn="l" defTabSz="914400" rtl="0" eaLnBrk="0" fontAlgn="base" latinLnBrk="0" hangingPunct="0">
                        <a:lnSpc>
                          <a:spcPct val="100000"/>
                        </a:lnSpc>
                        <a:spcBef>
                          <a:spcPts val="1000"/>
                        </a:spcBef>
                        <a:spcAft>
                          <a:spcPct val="0"/>
                        </a:spcAft>
                        <a:buClr>
                          <a:srgbClr val="083763"/>
                        </a:buClr>
                        <a:buSzPct val="75000"/>
                        <a:buFont typeface="Wingdings" pitchFamily="2" charset="2"/>
                        <a:buChar char="n"/>
                        <a:tabLst/>
                      </a:pPr>
                      <a:r>
                        <a:rPr kumimoji="0" lang="en-GB" sz="2000" b="0" i="0" u="none" strike="noStrike" cap="none" normalizeH="0" baseline="0" dirty="0" smtClean="0">
                          <a:ln>
                            <a:noFill/>
                          </a:ln>
                          <a:solidFill>
                            <a:schemeClr val="tx1"/>
                          </a:solidFill>
                          <a:effectLst/>
                          <a:latin typeface="Calibri" pitchFamily="34" charset="0"/>
                          <a:ea typeface="ＭＳ Ｐゴシック"/>
                          <a:cs typeface="Calibri" pitchFamily="34" charset="0"/>
                        </a:rPr>
                        <a:t>Establishing supportive relationships</a:t>
                      </a:r>
                    </a:p>
                    <a:p>
                      <a:pPr marL="341313" marR="0" lvl="0" indent="-341313" algn="l" defTabSz="914400" rtl="0" eaLnBrk="0" fontAlgn="base" latinLnBrk="0" hangingPunct="0">
                        <a:lnSpc>
                          <a:spcPct val="100000"/>
                        </a:lnSpc>
                        <a:spcBef>
                          <a:spcPts val="1000"/>
                        </a:spcBef>
                        <a:spcAft>
                          <a:spcPct val="0"/>
                        </a:spcAft>
                        <a:buClr>
                          <a:srgbClr val="083763"/>
                        </a:buClr>
                        <a:buSzPct val="75000"/>
                        <a:buFont typeface="Wingdings" pitchFamily="2" charset="2"/>
                        <a:buChar char="n"/>
                        <a:tabLst/>
                      </a:pPr>
                      <a:r>
                        <a:rPr kumimoji="0" lang="en-GB" sz="2000" b="0" i="0" u="none" strike="noStrike" cap="none" normalizeH="0" baseline="0" dirty="0" smtClean="0">
                          <a:ln>
                            <a:noFill/>
                          </a:ln>
                          <a:solidFill>
                            <a:schemeClr val="tx1"/>
                          </a:solidFill>
                          <a:effectLst/>
                          <a:latin typeface="Calibri" pitchFamily="34" charset="0"/>
                          <a:ea typeface="ＭＳ Ｐゴシック"/>
                          <a:cs typeface="Calibri" pitchFamily="34" charset="0"/>
                        </a:rPr>
                        <a:t>Having conversations with a purpose (not just chatting)</a:t>
                      </a:r>
                    </a:p>
                    <a:p>
                      <a:pPr marL="341313" marR="0" lvl="0" indent="-341313" algn="l" defTabSz="914400" rtl="0" eaLnBrk="0" fontAlgn="base" latinLnBrk="0" hangingPunct="0">
                        <a:lnSpc>
                          <a:spcPct val="100000"/>
                        </a:lnSpc>
                        <a:spcBef>
                          <a:spcPts val="1000"/>
                        </a:spcBef>
                        <a:spcAft>
                          <a:spcPct val="0"/>
                        </a:spcAft>
                        <a:buClr>
                          <a:srgbClr val="083763"/>
                        </a:buClr>
                        <a:buSzPct val="75000"/>
                        <a:buFont typeface="Wingdings" pitchFamily="2" charset="2"/>
                        <a:buChar char="n"/>
                        <a:tabLst/>
                      </a:pPr>
                      <a:r>
                        <a:rPr kumimoji="0" lang="en-GB" sz="2000" b="0" i="0" u="none" strike="noStrike" cap="none" normalizeH="0" baseline="0" dirty="0" smtClean="0">
                          <a:ln>
                            <a:noFill/>
                          </a:ln>
                          <a:solidFill>
                            <a:schemeClr val="tx1"/>
                          </a:solidFill>
                          <a:effectLst/>
                          <a:latin typeface="Calibri" pitchFamily="34" charset="0"/>
                          <a:ea typeface="ＭＳ Ｐゴシック"/>
                          <a:cs typeface="Calibri" pitchFamily="34" charset="0"/>
                        </a:rPr>
                        <a:t>Listening carefully </a:t>
                      </a:r>
                    </a:p>
                    <a:p>
                      <a:pPr marL="341313" marR="0" lvl="0" indent="-341313" algn="l" defTabSz="914400" rtl="0" eaLnBrk="0" fontAlgn="base" latinLnBrk="0" hangingPunct="0">
                        <a:lnSpc>
                          <a:spcPct val="100000"/>
                        </a:lnSpc>
                        <a:spcBef>
                          <a:spcPts val="1000"/>
                        </a:spcBef>
                        <a:spcAft>
                          <a:spcPct val="0"/>
                        </a:spcAft>
                        <a:buClr>
                          <a:srgbClr val="083763"/>
                        </a:buClr>
                        <a:buSzPct val="75000"/>
                        <a:buFont typeface="Wingdings" pitchFamily="2" charset="2"/>
                        <a:buChar char="n"/>
                        <a:tabLst/>
                      </a:pPr>
                      <a:r>
                        <a:rPr kumimoji="0" lang="en-GB" sz="2000" b="0" i="0" u="none" strike="noStrike" cap="none" normalizeH="0" baseline="0" dirty="0" smtClean="0">
                          <a:ln>
                            <a:noFill/>
                          </a:ln>
                          <a:solidFill>
                            <a:schemeClr val="tx1"/>
                          </a:solidFill>
                          <a:effectLst/>
                          <a:latin typeface="Calibri" pitchFamily="34" charset="0"/>
                          <a:ea typeface="ＭＳ Ｐゴシック"/>
                          <a:cs typeface="Calibri" pitchFamily="34" charset="0"/>
                        </a:rPr>
                        <a:t>Helping people talk without fear of stigma or judgment</a:t>
                      </a:r>
                    </a:p>
                    <a:p>
                      <a:pPr marL="341313" marR="0" lvl="0" indent="-341313" algn="l" defTabSz="914400" rtl="0" eaLnBrk="0" fontAlgn="base" latinLnBrk="0" hangingPunct="0">
                        <a:lnSpc>
                          <a:spcPct val="100000"/>
                        </a:lnSpc>
                        <a:spcBef>
                          <a:spcPts val="1000"/>
                        </a:spcBef>
                        <a:spcAft>
                          <a:spcPct val="0"/>
                        </a:spcAft>
                        <a:buClr>
                          <a:srgbClr val="083763"/>
                        </a:buClr>
                        <a:buSzPct val="75000"/>
                        <a:buFont typeface="Wingdings" pitchFamily="2" charset="2"/>
                        <a:buChar char="n"/>
                        <a:tabLst/>
                      </a:pPr>
                      <a:r>
                        <a:rPr kumimoji="0" lang="en-GB" sz="2000" b="0" i="0" u="none" strike="noStrike" cap="none" normalizeH="0" baseline="0" dirty="0" smtClean="0">
                          <a:ln>
                            <a:noFill/>
                          </a:ln>
                          <a:solidFill>
                            <a:schemeClr val="tx1"/>
                          </a:solidFill>
                          <a:effectLst/>
                          <a:latin typeface="Calibri" pitchFamily="34" charset="0"/>
                          <a:ea typeface="ＭＳ Ｐゴシック"/>
                          <a:cs typeface="Calibri" pitchFamily="34" charset="0"/>
                        </a:rPr>
                        <a:t>Giving correct and appropriate information </a:t>
                      </a:r>
                    </a:p>
                    <a:p>
                      <a:pPr marL="341313" marR="0" lvl="0" indent="-341313" algn="l" defTabSz="914400" rtl="0" eaLnBrk="0" fontAlgn="base" latinLnBrk="0" hangingPunct="0">
                        <a:lnSpc>
                          <a:spcPct val="100000"/>
                        </a:lnSpc>
                        <a:spcBef>
                          <a:spcPts val="1000"/>
                        </a:spcBef>
                        <a:spcAft>
                          <a:spcPct val="0"/>
                        </a:spcAft>
                        <a:buClr>
                          <a:srgbClr val="083763"/>
                        </a:buClr>
                        <a:buSzPct val="75000"/>
                        <a:buFont typeface="Wingdings" pitchFamily="2" charset="2"/>
                        <a:buChar char="n"/>
                        <a:tabLst/>
                      </a:pPr>
                      <a:r>
                        <a:rPr kumimoji="0" lang="en-GB" sz="2000" b="0" i="0" u="none" strike="noStrike" cap="none" normalizeH="0" baseline="0" dirty="0" smtClean="0">
                          <a:ln>
                            <a:noFill/>
                          </a:ln>
                          <a:solidFill>
                            <a:schemeClr val="tx1"/>
                          </a:solidFill>
                          <a:effectLst/>
                          <a:latin typeface="Calibri" pitchFamily="34" charset="0"/>
                          <a:ea typeface="ＭＳ Ｐゴシック"/>
                          <a:cs typeface="Calibri" pitchFamily="34" charset="0"/>
                        </a:rPr>
                        <a:t>Helping people make informed decisions </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0EBD6"/>
                    </a:solidFill>
                  </a:tcPr>
                </a:tc>
                <a:tc>
                  <a:txBody>
                    <a:bodyPr/>
                    <a:lstStyle/>
                    <a:p>
                      <a:pPr marL="284163" marR="0" lvl="0" indent="-284163" algn="l" defTabSz="914400" rtl="0" eaLnBrk="0" fontAlgn="base" latinLnBrk="0" hangingPunct="0">
                        <a:lnSpc>
                          <a:spcPct val="100000"/>
                        </a:lnSpc>
                        <a:spcBef>
                          <a:spcPts val="1000"/>
                        </a:spcBef>
                        <a:spcAft>
                          <a:spcPct val="0"/>
                        </a:spcAft>
                        <a:buClr>
                          <a:srgbClr val="083763"/>
                        </a:buClr>
                        <a:buSzPct val="75000"/>
                        <a:buFont typeface="Wingdings" pitchFamily="2" charset="2"/>
                        <a:buChar char="n"/>
                        <a:tabLst/>
                      </a:pPr>
                      <a:r>
                        <a:rPr kumimoji="0" lang="en-GB" sz="2000" b="0" i="0" u="none" strike="noStrike" cap="none" normalizeH="0" baseline="0" dirty="0" smtClean="0">
                          <a:ln>
                            <a:noFill/>
                          </a:ln>
                          <a:solidFill>
                            <a:schemeClr val="tx1"/>
                          </a:solidFill>
                          <a:effectLst/>
                          <a:latin typeface="Calibri" pitchFamily="34" charset="0"/>
                          <a:ea typeface="ＭＳ Ｐゴシック"/>
                          <a:cs typeface="Calibri" pitchFamily="34" charset="0"/>
                        </a:rPr>
                        <a:t>Exploring options and alternatives</a:t>
                      </a:r>
                    </a:p>
                    <a:p>
                      <a:pPr marL="284163" marR="0" lvl="0" indent="-284163" algn="l" defTabSz="914400" rtl="0" eaLnBrk="0" fontAlgn="base" latinLnBrk="0" hangingPunct="0">
                        <a:lnSpc>
                          <a:spcPct val="100000"/>
                        </a:lnSpc>
                        <a:spcBef>
                          <a:spcPts val="1000"/>
                        </a:spcBef>
                        <a:spcAft>
                          <a:spcPct val="0"/>
                        </a:spcAft>
                        <a:buClr>
                          <a:srgbClr val="083763"/>
                        </a:buClr>
                        <a:buSzPct val="75000"/>
                        <a:buFont typeface="Wingdings" pitchFamily="2" charset="2"/>
                        <a:buChar char="n"/>
                        <a:tabLst/>
                      </a:pPr>
                      <a:r>
                        <a:rPr kumimoji="0" lang="en-GB" sz="2000" b="0" i="0" u="none" strike="noStrike" cap="none" normalizeH="0" baseline="0" dirty="0" smtClean="0">
                          <a:ln>
                            <a:noFill/>
                          </a:ln>
                          <a:solidFill>
                            <a:schemeClr val="tx1"/>
                          </a:solidFill>
                          <a:effectLst/>
                          <a:latin typeface="Calibri" pitchFamily="34" charset="0"/>
                          <a:ea typeface="ＭＳ Ｐゴシック"/>
                          <a:cs typeface="Calibri" pitchFamily="34" charset="0"/>
                        </a:rPr>
                        <a:t>Helping people recognize and build on their strengths </a:t>
                      </a:r>
                    </a:p>
                    <a:p>
                      <a:pPr marL="284163" marR="0" lvl="0" indent="-284163" algn="l" defTabSz="914400" rtl="0" eaLnBrk="0" fontAlgn="base" latinLnBrk="0" hangingPunct="0">
                        <a:lnSpc>
                          <a:spcPct val="100000"/>
                        </a:lnSpc>
                        <a:spcBef>
                          <a:spcPts val="1000"/>
                        </a:spcBef>
                        <a:spcAft>
                          <a:spcPct val="0"/>
                        </a:spcAft>
                        <a:buClr>
                          <a:srgbClr val="083763"/>
                        </a:buClr>
                        <a:buSzPct val="75000"/>
                        <a:buFont typeface="Wingdings" pitchFamily="2" charset="2"/>
                        <a:buChar char="n"/>
                        <a:tabLst/>
                      </a:pPr>
                      <a:r>
                        <a:rPr kumimoji="0" lang="en-GB" sz="2000" b="0" i="0" u="none" strike="noStrike" cap="none" normalizeH="0" baseline="0" dirty="0" smtClean="0">
                          <a:ln>
                            <a:noFill/>
                          </a:ln>
                          <a:solidFill>
                            <a:schemeClr val="tx1"/>
                          </a:solidFill>
                          <a:effectLst/>
                          <a:latin typeface="Calibri" pitchFamily="34" charset="0"/>
                          <a:ea typeface="ＭＳ Ｐゴシック"/>
                          <a:cs typeface="Calibri" pitchFamily="34" charset="0"/>
                        </a:rPr>
                        <a:t>Helping people develop a positive attitude and become more confident</a:t>
                      </a:r>
                    </a:p>
                    <a:p>
                      <a:pPr marL="284163" marR="0" lvl="0" indent="-284163" algn="l" defTabSz="914400" rtl="0" eaLnBrk="0" fontAlgn="base" latinLnBrk="0" hangingPunct="0">
                        <a:lnSpc>
                          <a:spcPct val="100000"/>
                        </a:lnSpc>
                        <a:spcBef>
                          <a:spcPts val="1000"/>
                        </a:spcBef>
                        <a:spcAft>
                          <a:spcPct val="0"/>
                        </a:spcAft>
                        <a:buClr>
                          <a:srgbClr val="083763"/>
                        </a:buClr>
                        <a:buSzPct val="75000"/>
                        <a:buFont typeface="Wingdings" pitchFamily="2" charset="2"/>
                        <a:buChar char="n"/>
                        <a:tabLst/>
                      </a:pPr>
                      <a:r>
                        <a:rPr kumimoji="0" lang="en-GB" sz="2000" b="0" i="0" u="none" strike="noStrike" cap="none" normalizeH="0" baseline="0" dirty="0" smtClean="0">
                          <a:ln>
                            <a:noFill/>
                          </a:ln>
                          <a:solidFill>
                            <a:schemeClr val="tx1"/>
                          </a:solidFill>
                          <a:effectLst/>
                          <a:latin typeface="Calibri" pitchFamily="34" charset="0"/>
                          <a:ea typeface="ＭＳ Ｐゴシック"/>
                          <a:cs typeface="Calibri" pitchFamily="34" charset="0"/>
                        </a:rPr>
                        <a:t>Respecting everyone’s needs, values, culture, religion, and lifestyle</a:t>
                      </a:r>
                    </a:p>
                    <a:p>
                      <a:pPr marL="284163" marR="0" lvl="0" indent="-284163" algn="l" defTabSz="914400" rtl="0" eaLnBrk="0" fontAlgn="base" latinLnBrk="0" hangingPunct="0">
                        <a:lnSpc>
                          <a:spcPct val="100000"/>
                        </a:lnSpc>
                        <a:spcBef>
                          <a:spcPts val="1000"/>
                        </a:spcBef>
                        <a:spcAft>
                          <a:spcPct val="0"/>
                        </a:spcAft>
                        <a:buClr>
                          <a:srgbClr val="083763"/>
                        </a:buClr>
                        <a:buSzPct val="75000"/>
                        <a:buFont typeface="Wingdings" pitchFamily="2" charset="2"/>
                        <a:buChar char="n"/>
                        <a:tabLst/>
                      </a:pPr>
                      <a:r>
                        <a:rPr kumimoji="0" lang="en-GB" sz="2000" b="0" i="0" u="none" strike="noStrike" cap="none" normalizeH="0" baseline="0" dirty="0" smtClean="0">
                          <a:ln>
                            <a:noFill/>
                          </a:ln>
                          <a:solidFill>
                            <a:schemeClr val="tx1"/>
                          </a:solidFill>
                          <a:effectLst/>
                          <a:latin typeface="Calibri" pitchFamily="34" charset="0"/>
                          <a:ea typeface="ＭＳ Ｐゴシック"/>
                          <a:cs typeface="Calibri" pitchFamily="34" charset="0"/>
                        </a:rPr>
                        <a:t>Being willing to trust clients’ feelings and decisions</a:t>
                      </a:r>
                      <a:endParaRPr kumimoji="0" lang="en-ZA" sz="2000" b="0" i="0" u="none" strike="noStrike" cap="none" normalizeH="0" baseline="0" dirty="0" smtClean="0">
                        <a:ln>
                          <a:noFill/>
                        </a:ln>
                        <a:solidFill>
                          <a:schemeClr val="tx1"/>
                        </a:solidFill>
                        <a:effectLst/>
                        <a:latin typeface="Calibri" pitchFamily="34" charset="0"/>
                        <a:ea typeface="ＭＳ Ｐゴシック"/>
                        <a:cs typeface="Calibri" pitchFamily="34" charset="0"/>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0EBD6"/>
                    </a:solidFill>
                  </a:tcPr>
                </a:tc>
              </a:tr>
            </a:tbl>
          </a:graphicData>
        </a:graphic>
      </p:graphicFrame>
      <p:sp>
        <p:nvSpPr>
          <p:cNvPr id="2" name="TextBox 1"/>
          <p:cNvSpPr txBox="1"/>
          <p:nvPr/>
        </p:nvSpPr>
        <p:spPr>
          <a:xfrm>
            <a:off x="430213" y="5798214"/>
            <a:ext cx="8277906" cy="830997"/>
          </a:xfrm>
          <a:prstGeom prst="rect">
            <a:avLst/>
          </a:prstGeom>
          <a:noFill/>
        </p:spPr>
        <p:txBody>
          <a:bodyPr wrap="square" rtlCol="0">
            <a:spAutoFit/>
          </a:bodyPr>
          <a:lstStyle/>
          <a:p>
            <a:pPr defTabSz="914400" eaLnBrk="0" hangingPunct="0">
              <a:spcBef>
                <a:spcPts val="1000"/>
              </a:spcBef>
              <a:buClr>
                <a:srgbClr val="083763"/>
              </a:buClr>
              <a:buSzPct val="75000"/>
            </a:pPr>
            <a:r>
              <a:rPr lang="en-US" sz="2400" b="1" dirty="0" smtClean="0">
                <a:latin typeface="Calibri" pitchFamily="34" charset="0"/>
                <a:ea typeface="ＭＳ Ｐゴシック"/>
                <a:cs typeface="Calibri" pitchFamily="34" charset="0"/>
              </a:rPr>
              <a:t>Effective counselors recognize </a:t>
            </a:r>
            <a:r>
              <a:rPr lang="en-US" sz="2400" b="1" dirty="0">
                <a:latin typeface="Calibri" pitchFamily="34" charset="0"/>
                <a:ea typeface="ＭＳ Ｐゴシック"/>
                <a:cs typeface="Calibri" pitchFamily="34" charset="0"/>
              </a:rPr>
              <a:t>their own values </a:t>
            </a:r>
            <a:r>
              <a:rPr lang="en-US" sz="2400" b="1" dirty="0" smtClean="0">
                <a:latin typeface="Calibri" pitchFamily="34" charset="0"/>
                <a:ea typeface="ＭＳ Ｐゴシック"/>
                <a:cs typeface="Calibri" pitchFamily="34" charset="0"/>
              </a:rPr>
              <a:t>and </a:t>
            </a:r>
            <a:r>
              <a:rPr lang="en-US" sz="2400" b="1" dirty="0">
                <a:latin typeface="Calibri" pitchFamily="34" charset="0"/>
                <a:ea typeface="ＭＳ Ｐゴシック"/>
                <a:cs typeface="Calibri" pitchFamily="34" charset="0"/>
              </a:rPr>
              <a:t>ensure </a:t>
            </a:r>
            <a:r>
              <a:rPr lang="en-US" sz="2400" b="1" dirty="0" smtClean="0">
                <a:latin typeface="Calibri" pitchFamily="34" charset="0"/>
                <a:ea typeface="ＭＳ Ｐゴシック"/>
                <a:cs typeface="Calibri" pitchFamily="34" charset="0"/>
              </a:rPr>
              <a:t>that </a:t>
            </a:r>
            <a:r>
              <a:rPr lang="en-US" sz="2400" b="1" dirty="0">
                <a:latin typeface="Calibri" pitchFamily="34" charset="0"/>
                <a:ea typeface="ＭＳ Ｐゴシック"/>
                <a:cs typeface="Calibri" pitchFamily="34" charset="0"/>
              </a:rPr>
              <a:t>their values are not imposed on </a:t>
            </a:r>
            <a:r>
              <a:rPr lang="en-US" sz="2400" b="1" dirty="0" smtClean="0">
                <a:latin typeface="Calibri" pitchFamily="34" charset="0"/>
                <a:ea typeface="ＭＳ Ｐゴシック"/>
                <a:cs typeface="Calibri" pitchFamily="34" charset="0"/>
              </a:rPr>
              <a:t>others!</a:t>
            </a:r>
            <a:endParaRPr lang="en-US" sz="2400" b="1" dirty="0">
              <a:latin typeface="Calibri" pitchFamily="34" charset="0"/>
              <a:ea typeface="ＭＳ Ｐゴシック"/>
              <a:cs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bwMode="white">
          <a:xfrm>
            <a:off x="498475" y="506413"/>
            <a:ext cx="8526463" cy="1079500"/>
          </a:xfrm>
        </p:spPr>
        <p:txBody>
          <a:bodyPr/>
          <a:lstStyle/>
          <a:p>
            <a:pPr eaLnBrk="1" hangingPunct="1"/>
            <a:r>
              <a:rPr lang="en-US" dirty="0" smtClean="0">
                <a:latin typeface="Calibri heading"/>
              </a:rPr>
              <a:t>Counseling Does </a:t>
            </a:r>
            <a:r>
              <a:rPr lang="en-US" u="sng" dirty="0" smtClean="0">
                <a:latin typeface="Calibri heading"/>
              </a:rPr>
              <a:t>NOT</a:t>
            </a:r>
            <a:r>
              <a:rPr lang="en-US" dirty="0" smtClean="0">
                <a:latin typeface="Calibri heading"/>
              </a:rPr>
              <a:t> Include:</a:t>
            </a:r>
          </a:p>
        </p:txBody>
      </p:sp>
      <p:sp>
        <p:nvSpPr>
          <p:cNvPr id="58370" name="Slide Number Placeholder 4"/>
          <p:cNvSpPr>
            <a:spLocks noGrp="1"/>
          </p:cNvSpPr>
          <p:nvPr>
            <p:ph type="sldNum" sz="quarter" idx="12"/>
          </p:nvPr>
        </p:nvSpPr>
        <p:spPr bwMode="auto">
          <a:noFill/>
          <a:ln>
            <a:miter lim="800000"/>
            <a:headEnd/>
            <a:tailEnd/>
          </a:ln>
        </p:spPr>
        <p:txBody>
          <a:bodyPr/>
          <a:lstStyle/>
          <a:p>
            <a:pPr fontAlgn="base">
              <a:spcBef>
                <a:spcPct val="0"/>
              </a:spcBef>
              <a:spcAft>
                <a:spcPct val="0"/>
              </a:spcAft>
            </a:pPr>
            <a:fld id="{57FC3DD0-97FA-4663-A8D8-CE5320996DD7}" type="slidenum">
              <a:rPr lang="en-US" smtClean="0">
                <a:latin typeface="Calibri" pitchFamily="34" charset="0"/>
              </a:rPr>
              <a:pPr fontAlgn="base">
                <a:spcBef>
                  <a:spcPct val="0"/>
                </a:spcBef>
                <a:spcAft>
                  <a:spcPct val="0"/>
                </a:spcAft>
              </a:pPr>
              <a:t>22</a:t>
            </a:fld>
            <a:endParaRPr lang="en-US" smtClean="0">
              <a:latin typeface="Calibri" pitchFamily="34" charset="0"/>
            </a:endParaRPr>
          </a:p>
        </p:txBody>
      </p:sp>
      <p:graphicFrame>
        <p:nvGraphicFramePr>
          <p:cNvPr id="7" name="Group 14"/>
          <p:cNvGraphicFramePr>
            <a:graphicFrameLocks noGrp="1"/>
          </p:cNvGraphicFramePr>
          <p:nvPr>
            <p:extLst>
              <p:ext uri="{D42A27DB-BD31-4B8C-83A1-F6EECF244321}">
                <p14:modId xmlns:p14="http://schemas.microsoft.com/office/powerpoint/2010/main" val="4222171777"/>
              </p:ext>
            </p:extLst>
          </p:nvPr>
        </p:nvGraphicFramePr>
        <p:xfrm>
          <a:off x="439738" y="1534925"/>
          <a:ext cx="8361364" cy="3616959"/>
        </p:xfrm>
        <a:graphic>
          <a:graphicData uri="http://schemas.openxmlformats.org/drawingml/2006/table">
            <a:tbl>
              <a:tblPr/>
              <a:tblGrid>
                <a:gridCol w="4180682"/>
                <a:gridCol w="4180682"/>
              </a:tblGrid>
              <a:tr h="3229627">
                <a:tc>
                  <a:txBody>
                    <a:bodyPr/>
                    <a:lstStyle/>
                    <a:p>
                      <a:pPr marL="341313" marR="0" lvl="0" indent="-341313" algn="l" defTabSz="914400" rtl="0" eaLnBrk="0" fontAlgn="base" latinLnBrk="0" hangingPunct="0">
                        <a:lnSpc>
                          <a:spcPct val="100000"/>
                        </a:lnSpc>
                        <a:spcBef>
                          <a:spcPts val="1000"/>
                        </a:spcBef>
                        <a:spcAft>
                          <a:spcPct val="0"/>
                        </a:spcAft>
                        <a:buClr>
                          <a:srgbClr val="083763"/>
                        </a:buClr>
                        <a:buSzPct val="75000"/>
                        <a:buFont typeface="Wingdings" charset="0"/>
                        <a:buChar char="n"/>
                        <a:tabLst/>
                      </a:pPr>
                      <a:r>
                        <a:rPr kumimoji="0" lang="en-GB" sz="2200" b="0" i="0" u="none" strike="noStrike" cap="none" normalizeH="0" baseline="0" dirty="0">
                          <a:ln>
                            <a:noFill/>
                          </a:ln>
                          <a:solidFill>
                            <a:schemeClr val="tx1"/>
                          </a:solidFill>
                          <a:effectLst/>
                          <a:latin typeface="Calibri"/>
                          <a:ea typeface="ＭＳ Ｐゴシック" charset="0"/>
                          <a:cs typeface="Calibri"/>
                        </a:rPr>
                        <a:t>Solving another person’s problems</a:t>
                      </a:r>
                    </a:p>
                    <a:p>
                      <a:pPr marL="341313" marR="0" lvl="0" indent="-341313" algn="l" defTabSz="914400" rtl="0" eaLnBrk="0" fontAlgn="base" latinLnBrk="0" hangingPunct="0">
                        <a:lnSpc>
                          <a:spcPct val="100000"/>
                        </a:lnSpc>
                        <a:spcBef>
                          <a:spcPts val="1000"/>
                        </a:spcBef>
                        <a:spcAft>
                          <a:spcPct val="0"/>
                        </a:spcAft>
                        <a:buClr>
                          <a:srgbClr val="083763"/>
                        </a:buClr>
                        <a:buSzPct val="75000"/>
                        <a:buFont typeface="Wingdings" charset="0"/>
                        <a:buChar char="n"/>
                        <a:tabLst/>
                      </a:pPr>
                      <a:r>
                        <a:rPr kumimoji="0" lang="en-GB" sz="2200" b="0" i="0" u="none" strike="noStrike" cap="none" normalizeH="0" baseline="0" dirty="0">
                          <a:ln>
                            <a:noFill/>
                          </a:ln>
                          <a:solidFill>
                            <a:schemeClr val="tx1"/>
                          </a:solidFill>
                          <a:effectLst/>
                          <a:latin typeface="Calibri"/>
                          <a:ea typeface="ＭＳ Ｐゴシック" charset="0"/>
                          <a:cs typeface="Calibri"/>
                        </a:rPr>
                        <a:t>Telling another person what to do</a:t>
                      </a:r>
                    </a:p>
                    <a:p>
                      <a:pPr marL="341313" marR="0" lvl="0" indent="-341313" algn="l" defTabSz="914400" rtl="0" eaLnBrk="0" fontAlgn="base" latinLnBrk="0" hangingPunct="0">
                        <a:lnSpc>
                          <a:spcPct val="100000"/>
                        </a:lnSpc>
                        <a:spcBef>
                          <a:spcPts val="1000"/>
                        </a:spcBef>
                        <a:spcAft>
                          <a:spcPct val="0"/>
                        </a:spcAft>
                        <a:buClr>
                          <a:srgbClr val="083763"/>
                        </a:buClr>
                        <a:buSzPct val="75000"/>
                        <a:buFont typeface="Wingdings" charset="0"/>
                        <a:buChar char="n"/>
                        <a:tabLst/>
                      </a:pPr>
                      <a:r>
                        <a:rPr kumimoji="0" lang="en-GB" sz="2200" b="0" i="0" u="none" strike="noStrike" cap="none" normalizeH="0" baseline="0" dirty="0">
                          <a:ln>
                            <a:noFill/>
                          </a:ln>
                          <a:solidFill>
                            <a:schemeClr val="tx1"/>
                          </a:solidFill>
                          <a:effectLst/>
                          <a:latin typeface="Calibri"/>
                          <a:ea typeface="ＭＳ Ｐゴシック" charset="0"/>
                          <a:cs typeface="Calibri"/>
                        </a:rPr>
                        <a:t>Making decisions for another person</a:t>
                      </a:r>
                    </a:p>
                    <a:p>
                      <a:pPr marL="341313" marR="0" lvl="0" indent="-341313" algn="l" defTabSz="914400" rtl="0" eaLnBrk="0" fontAlgn="base" latinLnBrk="0" hangingPunct="0">
                        <a:lnSpc>
                          <a:spcPct val="100000"/>
                        </a:lnSpc>
                        <a:spcBef>
                          <a:spcPts val="1000"/>
                        </a:spcBef>
                        <a:spcAft>
                          <a:spcPct val="0"/>
                        </a:spcAft>
                        <a:buClr>
                          <a:srgbClr val="083763"/>
                        </a:buClr>
                        <a:buSzPct val="75000"/>
                        <a:buFont typeface="Wingdings" charset="0"/>
                        <a:buChar char="n"/>
                        <a:tabLst/>
                      </a:pPr>
                      <a:r>
                        <a:rPr kumimoji="0" lang="en-GB" sz="2200" b="0" i="0" u="none" strike="noStrike" cap="none" normalizeH="0" baseline="0" dirty="0">
                          <a:ln>
                            <a:noFill/>
                          </a:ln>
                          <a:solidFill>
                            <a:schemeClr val="tx1"/>
                          </a:solidFill>
                          <a:effectLst/>
                          <a:latin typeface="Calibri"/>
                          <a:ea typeface="ＭＳ Ｐゴシック" charset="0"/>
                          <a:cs typeface="Calibri"/>
                        </a:rPr>
                        <a:t>Blaming another person</a:t>
                      </a:r>
                    </a:p>
                    <a:p>
                      <a:pPr marL="341313" marR="0" lvl="0" indent="-341313" algn="l" defTabSz="914400" rtl="0" eaLnBrk="0" fontAlgn="base" latinLnBrk="0" hangingPunct="0">
                        <a:lnSpc>
                          <a:spcPct val="100000"/>
                        </a:lnSpc>
                        <a:spcBef>
                          <a:spcPts val="1000"/>
                        </a:spcBef>
                        <a:spcAft>
                          <a:spcPct val="0"/>
                        </a:spcAft>
                        <a:buClr>
                          <a:srgbClr val="083763"/>
                        </a:buClr>
                        <a:buSzPct val="75000"/>
                        <a:buFont typeface="Wingdings" charset="0"/>
                        <a:buChar char="n"/>
                        <a:tabLst/>
                      </a:pPr>
                      <a:r>
                        <a:rPr kumimoji="0" lang="en-GB" sz="2200" b="0" i="0" u="none" strike="noStrike" cap="none" normalizeH="0" baseline="0" dirty="0">
                          <a:ln>
                            <a:noFill/>
                          </a:ln>
                          <a:solidFill>
                            <a:schemeClr val="tx1"/>
                          </a:solidFill>
                          <a:effectLst/>
                          <a:latin typeface="Calibri"/>
                          <a:ea typeface="ＭＳ Ｐゴシック" charset="0"/>
                          <a:cs typeface="Calibri"/>
                        </a:rPr>
                        <a:t>Interrogating or questioning another person </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0EBD6"/>
                    </a:solidFill>
                  </a:tcPr>
                </a:tc>
                <a:tc>
                  <a:txBody>
                    <a:bodyPr/>
                    <a:lstStyle/>
                    <a:p>
                      <a:pPr marL="284163" marR="0" lvl="0" indent="-284163" algn="l" defTabSz="914400" rtl="0" eaLnBrk="0" fontAlgn="base" latinLnBrk="0" hangingPunct="0">
                        <a:lnSpc>
                          <a:spcPct val="100000"/>
                        </a:lnSpc>
                        <a:spcBef>
                          <a:spcPts val="1000"/>
                        </a:spcBef>
                        <a:spcAft>
                          <a:spcPct val="0"/>
                        </a:spcAft>
                        <a:buClr>
                          <a:srgbClr val="083763"/>
                        </a:buClr>
                        <a:buSzPct val="75000"/>
                        <a:buFont typeface="Wingdings" charset="0"/>
                        <a:buChar char="n"/>
                        <a:tabLst/>
                      </a:pPr>
                      <a:r>
                        <a:rPr kumimoji="0" lang="en-GB" sz="2200" b="0" i="0" u="none" strike="noStrike" cap="none" normalizeH="0" baseline="0" dirty="0">
                          <a:ln>
                            <a:noFill/>
                          </a:ln>
                          <a:solidFill>
                            <a:schemeClr val="tx1"/>
                          </a:solidFill>
                          <a:effectLst/>
                          <a:latin typeface="Calibri"/>
                          <a:ea typeface="ＭＳ Ｐゴシック" charset="0"/>
                          <a:cs typeface="Calibri"/>
                        </a:rPr>
                        <a:t>Judging another person</a:t>
                      </a:r>
                    </a:p>
                    <a:p>
                      <a:pPr marL="284163" marR="0" lvl="0" indent="-284163" algn="l" defTabSz="914400" rtl="0" eaLnBrk="0" fontAlgn="base" latinLnBrk="0" hangingPunct="0">
                        <a:lnSpc>
                          <a:spcPct val="100000"/>
                        </a:lnSpc>
                        <a:spcBef>
                          <a:spcPts val="1000"/>
                        </a:spcBef>
                        <a:spcAft>
                          <a:spcPct val="0"/>
                        </a:spcAft>
                        <a:buClr>
                          <a:srgbClr val="083763"/>
                        </a:buClr>
                        <a:buSzPct val="75000"/>
                        <a:buFont typeface="Wingdings" charset="0"/>
                        <a:buChar char="n"/>
                        <a:tabLst/>
                      </a:pPr>
                      <a:r>
                        <a:rPr kumimoji="0" lang="en-GB" sz="2200" b="0" i="0" u="none" strike="noStrike" cap="none" normalizeH="0" baseline="0" dirty="0">
                          <a:ln>
                            <a:noFill/>
                          </a:ln>
                          <a:solidFill>
                            <a:schemeClr val="tx1"/>
                          </a:solidFill>
                          <a:effectLst/>
                          <a:latin typeface="Calibri"/>
                          <a:ea typeface="ＭＳ Ｐゴシック" charset="0"/>
                          <a:cs typeface="Calibri"/>
                        </a:rPr>
                        <a:t>Preaching </a:t>
                      </a:r>
                      <a:r>
                        <a:rPr kumimoji="0" lang="en-GB" sz="2200" b="0" i="0" u="none" strike="noStrike" cap="none" normalizeH="0" baseline="0" dirty="0" smtClean="0">
                          <a:ln>
                            <a:noFill/>
                          </a:ln>
                          <a:solidFill>
                            <a:schemeClr val="tx1"/>
                          </a:solidFill>
                          <a:effectLst/>
                          <a:latin typeface="Calibri"/>
                          <a:ea typeface="ＭＳ Ｐゴシック" charset="0"/>
                          <a:cs typeface="Calibri"/>
                        </a:rPr>
                        <a:t>to </a:t>
                      </a:r>
                      <a:r>
                        <a:rPr kumimoji="0" lang="en-GB" sz="2200" b="0" i="0" u="none" strike="noStrike" cap="none" normalizeH="0" baseline="0" dirty="0">
                          <a:ln>
                            <a:noFill/>
                          </a:ln>
                          <a:solidFill>
                            <a:schemeClr val="tx1"/>
                          </a:solidFill>
                          <a:effectLst/>
                          <a:latin typeface="Calibri"/>
                          <a:ea typeface="ＭＳ Ｐゴシック" charset="0"/>
                          <a:cs typeface="Calibri"/>
                        </a:rPr>
                        <a:t>or </a:t>
                      </a:r>
                      <a:r>
                        <a:rPr kumimoji="0" lang="en-GB" sz="2200" b="0" i="0" u="none" strike="noStrike" cap="none" normalizeH="0" baseline="0" dirty="0" smtClean="0">
                          <a:ln>
                            <a:noFill/>
                          </a:ln>
                          <a:solidFill>
                            <a:schemeClr val="tx1"/>
                          </a:solidFill>
                          <a:effectLst/>
                          <a:latin typeface="Calibri"/>
                          <a:ea typeface="ＭＳ Ｐゴシック" charset="0"/>
                          <a:cs typeface="Calibri"/>
                        </a:rPr>
                        <a:t>lecturing </a:t>
                      </a:r>
                      <a:r>
                        <a:rPr kumimoji="0" lang="en-GB" sz="2200" b="0" i="0" u="none" strike="noStrike" cap="none" normalizeH="0" baseline="0" dirty="0">
                          <a:ln>
                            <a:noFill/>
                          </a:ln>
                          <a:solidFill>
                            <a:schemeClr val="tx1"/>
                          </a:solidFill>
                          <a:effectLst/>
                          <a:latin typeface="Calibri"/>
                          <a:ea typeface="ＭＳ Ｐゴシック" charset="0"/>
                          <a:cs typeface="Calibri"/>
                        </a:rPr>
                        <a:t>another person</a:t>
                      </a:r>
                    </a:p>
                    <a:p>
                      <a:pPr marL="284163" marR="0" lvl="0" indent="-284163" algn="l" defTabSz="914400" rtl="0" eaLnBrk="0" fontAlgn="base" latinLnBrk="0" hangingPunct="0">
                        <a:lnSpc>
                          <a:spcPct val="100000"/>
                        </a:lnSpc>
                        <a:spcBef>
                          <a:spcPts val="1000"/>
                        </a:spcBef>
                        <a:spcAft>
                          <a:spcPct val="0"/>
                        </a:spcAft>
                        <a:buClr>
                          <a:srgbClr val="083763"/>
                        </a:buClr>
                        <a:buSzPct val="75000"/>
                        <a:buFont typeface="Wingdings" charset="0"/>
                        <a:buChar char="n"/>
                        <a:tabLst/>
                      </a:pPr>
                      <a:r>
                        <a:rPr kumimoji="0" lang="en-GB" sz="2200" b="0" i="0" u="none" strike="noStrike" cap="none" normalizeH="0" baseline="0" dirty="0">
                          <a:ln>
                            <a:noFill/>
                          </a:ln>
                          <a:solidFill>
                            <a:schemeClr val="tx1"/>
                          </a:solidFill>
                          <a:effectLst/>
                          <a:latin typeface="Calibri"/>
                          <a:ea typeface="ＭＳ Ｐゴシック" charset="0"/>
                          <a:cs typeface="Calibri"/>
                        </a:rPr>
                        <a:t>Making promises that cannot be kept</a:t>
                      </a:r>
                    </a:p>
                    <a:p>
                      <a:pPr marL="284163" marR="0" lvl="0" indent="-284163" algn="l" defTabSz="914400" rtl="0" eaLnBrk="0" fontAlgn="base" latinLnBrk="0" hangingPunct="0">
                        <a:lnSpc>
                          <a:spcPct val="100000"/>
                        </a:lnSpc>
                        <a:spcBef>
                          <a:spcPts val="1000"/>
                        </a:spcBef>
                        <a:spcAft>
                          <a:spcPct val="0"/>
                        </a:spcAft>
                        <a:buClr>
                          <a:srgbClr val="083763"/>
                        </a:buClr>
                        <a:buSzPct val="75000"/>
                        <a:buFont typeface="Wingdings" charset="0"/>
                        <a:buChar char="n"/>
                        <a:tabLst/>
                      </a:pPr>
                      <a:r>
                        <a:rPr kumimoji="0" lang="en-GB" sz="2200" b="0" i="0" u="none" strike="noStrike" cap="none" normalizeH="0" baseline="0" dirty="0">
                          <a:ln>
                            <a:noFill/>
                          </a:ln>
                          <a:solidFill>
                            <a:schemeClr val="tx1"/>
                          </a:solidFill>
                          <a:effectLst/>
                          <a:latin typeface="Calibri"/>
                          <a:ea typeface="ＭＳ Ｐゴシック" charset="0"/>
                          <a:cs typeface="Calibri"/>
                        </a:rPr>
                        <a:t>Imposing one’s own beliefs on another person</a:t>
                      </a:r>
                    </a:p>
                    <a:p>
                      <a:pPr marL="284163" marR="0" lvl="0" indent="-284163" algn="l" defTabSz="914400" rtl="0" eaLnBrk="0" fontAlgn="base" latinLnBrk="0" hangingPunct="0">
                        <a:lnSpc>
                          <a:spcPct val="100000"/>
                        </a:lnSpc>
                        <a:spcBef>
                          <a:spcPts val="1000"/>
                        </a:spcBef>
                        <a:spcAft>
                          <a:spcPct val="0"/>
                        </a:spcAft>
                        <a:buClr>
                          <a:srgbClr val="083763"/>
                        </a:buClr>
                        <a:buSzPct val="75000"/>
                        <a:buFont typeface="Wingdings" charset="0"/>
                        <a:buChar char="n"/>
                        <a:tabLst/>
                      </a:pPr>
                      <a:r>
                        <a:rPr kumimoji="0" lang="en-GB" sz="2200" b="0" i="0" u="none" strike="noStrike" cap="none" normalizeH="0" baseline="0" dirty="0">
                          <a:ln>
                            <a:noFill/>
                          </a:ln>
                          <a:solidFill>
                            <a:schemeClr val="tx1"/>
                          </a:solidFill>
                          <a:effectLst/>
                          <a:latin typeface="Calibri"/>
                          <a:ea typeface="ＭＳ Ｐゴシック" charset="0"/>
                          <a:cs typeface="Calibri"/>
                        </a:rPr>
                        <a:t>Providing inaccurate information </a:t>
                      </a:r>
                      <a:endParaRPr kumimoji="0" lang="en-ZA" sz="2200" b="0" i="0" u="none" strike="noStrike" cap="none" normalizeH="0" baseline="0" dirty="0">
                        <a:ln>
                          <a:noFill/>
                        </a:ln>
                        <a:solidFill>
                          <a:schemeClr val="tx1"/>
                        </a:solidFill>
                        <a:effectLst/>
                        <a:latin typeface="Calibri"/>
                        <a:ea typeface="ＭＳ Ｐゴシック" charset="0"/>
                        <a:cs typeface="Calibri"/>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0EBD6"/>
                    </a:solidFill>
                  </a:tcPr>
                </a:tc>
              </a:tr>
            </a:tbl>
          </a:graphicData>
        </a:graphic>
      </p:graphicFrame>
      <p:sp>
        <p:nvSpPr>
          <p:cNvPr id="58379" name="Content Placeholder 2"/>
          <p:cNvSpPr>
            <a:spLocks noGrp="1"/>
          </p:cNvSpPr>
          <p:nvPr>
            <p:ph idx="1"/>
          </p:nvPr>
        </p:nvSpPr>
        <p:spPr>
          <a:xfrm>
            <a:off x="533400" y="5259656"/>
            <a:ext cx="8229600" cy="784225"/>
          </a:xfrm>
        </p:spPr>
        <p:txBody>
          <a:bodyPr/>
          <a:lstStyle/>
          <a:p>
            <a:pPr eaLnBrk="1" hangingPunct="1"/>
            <a:r>
              <a:rPr lang="en-US" dirty="0" smtClean="0"/>
              <a:t>Think back to the “Values Clarification” exercise in Module 1 (“Agree”/”Disagree”). What did we learn?</a:t>
            </a:r>
          </a:p>
          <a:p>
            <a:pPr eaLnBrk="1" hangingPunct="1">
              <a:spcBef>
                <a:spcPts val="1000"/>
              </a:spcBef>
            </a:pPr>
            <a:r>
              <a:rPr lang="en-US" dirty="0" smtClean="0"/>
              <a:t>See </a:t>
            </a:r>
            <a:r>
              <a:rPr lang="en-US" i="1" dirty="0" smtClean="0"/>
              <a:t>Appendix 4A: Common Counseling Mistakes.</a:t>
            </a: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bwMode="white"/>
        <p:txBody>
          <a:bodyPr/>
          <a:lstStyle/>
          <a:p>
            <a:pPr eaLnBrk="1" hangingPunct="1"/>
            <a:r>
              <a:rPr lang="en-US" dirty="0" smtClean="0">
                <a:latin typeface="Calibri (Heading)"/>
              </a:rPr>
              <a:t>Discussion Questions</a:t>
            </a:r>
          </a:p>
        </p:txBody>
      </p:sp>
      <p:sp>
        <p:nvSpPr>
          <p:cNvPr id="60418" name="Content Placeholder 2"/>
          <p:cNvSpPr>
            <a:spLocks noGrp="1"/>
          </p:cNvSpPr>
          <p:nvPr>
            <p:ph idx="1"/>
          </p:nvPr>
        </p:nvSpPr>
        <p:spPr/>
        <p:txBody>
          <a:bodyPr/>
          <a:lstStyle/>
          <a:p>
            <a:pPr marL="461963" indent="-461963"/>
            <a:endParaRPr lang="en-US" i="1" smtClean="0">
              <a:solidFill>
                <a:srgbClr val="0B5395"/>
              </a:solidFill>
            </a:endParaRPr>
          </a:p>
          <a:p>
            <a:pPr marL="461963" indent="-461963"/>
            <a:endParaRPr lang="en-US" i="1" smtClean="0">
              <a:solidFill>
                <a:srgbClr val="0B5395"/>
              </a:solidFill>
            </a:endParaRPr>
          </a:p>
          <a:p>
            <a:pPr marL="461963" indent="-461963"/>
            <a:r>
              <a:rPr lang="en-US" i="1" smtClean="0">
                <a:solidFill>
                  <a:srgbClr val="0B5395"/>
                </a:solidFill>
              </a:rPr>
              <a:t>What suggestions do you have for communicating with adolescents?</a:t>
            </a:r>
          </a:p>
          <a:p>
            <a:pPr marL="461963" indent="-461963"/>
            <a:r>
              <a:rPr lang="en-US" i="1" smtClean="0">
                <a:solidFill>
                  <a:srgbClr val="0B5395"/>
                </a:solidFill>
              </a:rPr>
              <a:t>How would your counseling style differ for an 11-year-old versus an 18-year-old?  </a:t>
            </a:r>
          </a:p>
          <a:p>
            <a:pPr marL="461963" indent="-461963"/>
            <a:r>
              <a:rPr lang="en-US" i="1" smtClean="0">
                <a:solidFill>
                  <a:srgbClr val="0B5395"/>
                </a:solidFill>
              </a:rPr>
              <a:t>What can you do to communicate effectively with younger adolescents and to help them express themselves?</a:t>
            </a:r>
          </a:p>
        </p:txBody>
      </p:sp>
      <p:sp>
        <p:nvSpPr>
          <p:cNvPr id="60419"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12EF08AF-AA00-4F77-9C0F-90F85042AEC0}" type="slidenum">
              <a:rPr lang="en-US" smtClean="0">
                <a:latin typeface="Garamond" pitchFamily="18" charset="0"/>
              </a:rPr>
              <a:pPr fontAlgn="base">
                <a:spcBef>
                  <a:spcPct val="0"/>
                </a:spcBef>
                <a:spcAft>
                  <a:spcPct val="0"/>
                </a:spcAft>
              </a:pPr>
              <a:t>23</a:t>
            </a:fld>
            <a:endParaRPr lang="en-US" smtClean="0">
              <a:latin typeface="Garamond" pitchFamily="18" charset="0"/>
            </a:endParaRPr>
          </a:p>
        </p:txBody>
      </p:sp>
      <p:graphicFrame>
        <p:nvGraphicFramePr>
          <p:cNvPr id="60427" name="Group 11"/>
          <p:cNvGraphicFramePr>
            <a:graphicFrameLocks noGrp="1"/>
          </p:cNvGraphicFramePr>
          <p:nvPr>
            <p:extLst>
              <p:ext uri="{D42A27DB-BD31-4B8C-83A1-F6EECF244321}">
                <p14:modId xmlns:p14="http://schemas.microsoft.com/office/powerpoint/2010/main" val="2805282018"/>
              </p:ext>
            </p:extLst>
          </p:nvPr>
        </p:nvGraphicFramePr>
        <p:xfrm>
          <a:off x="914400" y="1752600"/>
          <a:ext cx="7112000" cy="885825"/>
        </p:xfrm>
        <a:graphic>
          <a:graphicData uri="http://schemas.openxmlformats.org/drawingml/2006/table">
            <a:tbl>
              <a:tblPr/>
              <a:tblGrid>
                <a:gridCol w="7112000"/>
              </a:tblGrid>
              <a:tr h="885825">
                <a:tc>
                  <a:txBody>
                    <a:bodyPr/>
                    <a:lstStyle/>
                    <a:p>
                      <a:pPr marL="0" marR="0" lvl="0" indent="0" algn="ctr" defTabSz="914400" rtl="0" eaLnBrk="0" fontAlgn="base" latinLnBrk="0" hangingPunct="0">
                        <a:lnSpc>
                          <a:spcPct val="100000"/>
                        </a:lnSpc>
                        <a:spcBef>
                          <a:spcPts val="2000"/>
                        </a:spcBef>
                        <a:spcAft>
                          <a:spcPct val="0"/>
                        </a:spcAft>
                        <a:buClr>
                          <a:srgbClr val="083763"/>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Calibri" pitchFamily="34" charset="0"/>
                        </a:rPr>
                        <a:t>Your counseling and communication approach will be different for every client.</a:t>
                      </a:r>
                      <a:endParaRPr kumimoji="0" lang="en-ZA" sz="2400" b="0" i="0" u="none" strike="noStrike" cap="none" normalizeH="0" baseline="0" dirty="0" smtClean="0">
                        <a:ln>
                          <a:noFill/>
                        </a:ln>
                        <a:solidFill>
                          <a:schemeClr val="tx1"/>
                        </a:solidFill>
                        <a:effectLst/>
                        <a:latin typeface="Calibri" pitchFamily="34" charset="0"/>
                        <a:ea typeface="ＭＳ Ｐゴシック"/>
                        <a:cs typeface="Calibri" pitchFamily="34" charset="0"/>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0EBD6"/>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bwMode="white">
          <a:xfrm>
            <a:off x="533400" y="266700"/>
            <a:ext cx="8229600" cy="1016000"/>
          </a:xfrm>
        </p:spPr>
        <p:txBody>
          <a:bodyPr anchor="ctr"/>
          <a:lstStyle/>
          <a:p>
            <a:pPr eaLnBrk="1" hangingPunct="1"/>
            <a:r>
              <a:rPr lang="en-US" dirty="0" smtClean="0">
                <a:latin typeface="Calibri heading"/>
              </a:rPr>
              <a:t>Tips for Communicating with Adolescents:</a:t>
            </a:r>
          </a:p>
        </p:txBody>
      </p:sp>
      <p:sp>
        <p:nvSpPr>
          <p:cNvPr id="62466" name="Slide Number Placeholder 6"/>
          <p:cNvSpPr>
            <a:spLocks noGrp="1"/>
          </p:cNvSpPr>
          <p:nvPr>
            <p:ph type="sldNum" sz="quarter" idx="12"/>
          </p:nvPr>
        </p:nvSpPr>
        <p:spPr bwMode="auto">
          <a:noFill/>
          <a:ln>
            <a:miter lim="800000"/>
            <a:headEnd/>
            <a:tailEnd/>
          </a:ln>
        </p:spPr>
        <p:txBody>
          <a:bodyPr/>
          <a:lstStyle/>
          <a:p>
            <a:pPr fontAlgn="base">
              <a:spcBef>
                <a:spcPct val="0"/>
              </a:spcBef>
              <a:spcAft>
                <a:spcPct val="0"/>
              </a:spcAft>
            </a:pPr>
            <a:fld id="{C7404EA1-4665-480B-A437-6C23764C6E15}" type="slidenum">
              <a:rPr lang="en-US" smtClean="0">
                <a:latin typeface="Garamond" pitchFamily="18" charset="0"/>
              </a:rPr>
              <a:pPr fontAlgn="base">
                <a:spcBef>
                  <a:spcPct val="0"/>
                </a:spcBef>
                <a:spcAft>
                  <a:spcPct val="0"/>
                </a:spcAft>
              </a:pPr>
              <a:t>24</a:t>
            </a:fld>
            <a:endParaRPr lang="en-US" smtClean="0">
              <a:latin typeface="Garamond" pitchFamily="18" charset="0"/>
            </a:endParaRPr>
          </a:p>
        </p:txBody>
      </p:sp>
      <p:sp>
        <p:nvSpPr>
          <p:cNvPr id="62467" name="Content Placeholder 2"/>
          <p:cNvSpPr>
            <a:spLocks/>
          </p:cNvSpPr>
          <p:nvPr/>
        </p:nvSpPr>
        <p:spPr bwMode="auto">
          <a:xfrm>
            <a:off x="533400" y="1752600"/>
            <a:ext cx="8229600" cy="4670425"/>
          </a:xfrm>
          <a:prstGeom prst="rect">
            <a:avLst/>
          </a:prstGeom>
          <a:noFill/>
          <a:ln w="9525">
            <a:noFill/>
            <a:miter lim="800000"/>
            <a:headEnd/>
            <a:tailEnd/>
          </a:ln>
        </p:spPr>
        <p:txBody>
          <a:bodyPr/>
          <a:lstStyle/>
          <a:p>
            <a:pPr marL="457200" indent="-457200" defTabSz="914400">
              <a:spcBef>
                <a:spcPts val="2000"/>
              </a:spcBef>
              <a:buClr>
                <a:srgbClr val="083763"/>
              </a:buClr>
              <a:buSzPct val="75000"/>
              <a:buFont typeface="Wingdings" pitchFamily="2" charset="2"/>
              <a:buChar char="n"/>
            </a:pPr>
            <a:endParaRPr lang="en-US" sz="2400">
              <a:latin typeface="Calibri" pitchFamily="34" charset="0"/>
            </a:endParaRPr>
          </a:p>
        </p:txBody>
      </p:sp>
      <p:sp>
        <p:nvSpPr>
          <p:cNvPr id="62468" name="Content Placeholder 2"/>
          <p:cNvSpPr>
            <a:spLocks/>
          </p:cNvSpPr>
          <p:nvPr/>
        </p:nvSpPr>
        <p:spPr bwMode="auto">
          <a:xfrm>
            <a:off x="304800" y="1503363"/>
            <a:ext cx="5936343" cy="3919537"/>
          </a:xfrm>
          <a:prstGeom prst="rect">
            <a:avLst/>
          </a:prstGeom>
          <a:noFill/>
          <a:ln w="9525">
            <a:noFill/>
            <a:miter lim="800000"/>
            <a:headEnd/>
            <a:tailEnd/>
          </a:ln>
        </p:spPr>
        <p:txBody>
          <a:bodyPr/>
          <a:lstStyle/>
          <a:p>
            <a:pPr marL="457200" indent="-457200" defTabSz="914400">
              <a:spcBef>
                <a:spcPts val="1000"/>
              </a:spcBef>
              <a:buClr>
                <a:srgbClr val="083763"/>
              </a:buClr>
              <a:buSzPct val="75000"/>
              <a:buFont typeface="Wingdings" pitchFamily="2" charset="2"/>
              <a:buChar char="n"/>
            </a:pPr>
            <a:r>
              <a:rPr lang="en-US" sz="2200" dirty="0">
                <a:latin typeface="Calibri" pitchFamily="34" charset="0"/>
              </a:rPr>
              <a:t>Start by talking about non-threatening </a:t>
            </a:r>
            <a:r>
              <a:rPr lang="en-US" sz="2200" dirty="0" smtClean="0">
                <a:latin typeface="Calibri" pitchFamily="34" charset="0"/>
              </a:rPr>
              <a:t>issues.</a:t>
            </a:r>
            <a:endParaRPr lang="en-US" sz="2200" dirty="0">
              <a:latin typeface="Calibri" pitchFamily="34" charset="0"/>
            </a:endParaRPr>
          </a:p>
          <a:p>
            <a:pPr marL="457200" indent="-457200" defTabSz="914400">
              <a:spcBef>
                <a:spcPts val="1000"/>
              </a:spcBef>
              <a:buClr>
                <a:srgbClr val="083763"/>
              </a:buClr>
              <a:buSzPct val="75000"/>
              <a:buFont typeface="Wingdings" pitchFamily="2" charset="2"/>
              <a:buChar char="n"/>
            </a:pPr>
            <a:r>
              <a:rPr lang="en-US" sz="2200" dirty="0">
                <a:latin typeface="Calibri" pitchFamily="34" charset="0"/>
              </a:rPr>
              <a:t>Ask indirect questions at first — ask about </a:t>
            </a:r>
            <a:r>
              <a:rPr lang="en-US" sz="2200" dirty="0" smtClean="0">
                <a:latin typeface="Calibri" pitchFamily="34" charset="0"/>
              </a:rPr>
              <a:t>  the </a:t>
            </a:r>
            <a:r>
              <a:rPr lang="en-US" sz="2200" dirty="0">
                <a:latin typeface="Calibri" pitchFamily="34" charset="0"/>
              </a:rPr>
              <a:t>behavior of peers:</a:t>
            </a:r>
          </a:p>
          <a:p>
            <a:pPr lvl="2" indent="-336550" defTabSz="914400">
              <a:spcBef>
                <a:spcPts val="500"/>
              </a:spcBef>
              <a:buClr>
                <a:schemeClr val="tx1"/>
              </a:buClr>
              <a:buSzPct val="90000"/>
              <a:buFont typeface="Wingdings" pitchFamily="2" charset="2"/>
              <a:buChar char="§"/>
            </a:pPr>
            <a:r>
              <a:rPr lang="en-GB" sz="2100" b="1" dirty="0">
                <a:solidFill>
                  <a:srgbClr val="0B5395"/>
                </a:solidFill>
                <a:latin typeface="Calibri" pitchFamily="34" charset="0"/>
                <a:ea typeface="ＭＳ Ｐゴシック"/>
                <a:cs typeface="ＭＳ Ｐゴシック"/>
              </a:rPr>
              <a:t>FOR EXAMPLE: </a:t>
            </a:r>
            <a:r>
              <a:rPr lang="en-GB" sz="2100" i="1" dirty="0">
                <a:latin typeface="Calibri" pitchFamily="34" charset="0"/>
                <a:ea typeface="ＭＳ Ｐゴシック"/>
                <a:cs typeface="ＭＳ Ｐゴシック"/>
              </a:rPr>
              <a:t>“</a:t>
            </a:r>
            <a:r>
              <a:rPr lang="en-US" sz="2100" i="1" dirty="0">
                <a:latin typeface="Calibri" pitchFamily="34" charset="0"/>
              </a:rPr>
              <a:t>Do any of your friends smoke pot/dagga? Have you ever joined them?”</a:t>
            </a:r>
            <a:endParaRPr lang="en-GB" sz="2100" i="1" dirty="0">
              <a:latin typeface="Calibri" pitchFamily="34" charset="0"/>
              <a:ea typeface="ＭＳ Ｐゴシック"/>
              <a:cs typeface="ＭＳ Ｐゴシック"/>
            </a:endParaRPr>
          </a:p>
          <a:p>
            <a:pPr marL="457200" indent="-457200" defTabSz="914400">
              <a:spcBef>
                <a:spcPts val="1000"/>
              </a:spcBef>
              <a:buClr>
                <a:srgbClr val="083763"/>
              </a:buClr>
              <a:buSzPct val="75000"/>
              <a:buFont typeface="Wingdings" pitchFamily="2" charset="2"/>
              <a:buChar char="n"/>
            </a:pPr>
            <a:r>
              <a:rPr lang="en-US" sz="2200" dirty="0">
                <a:latin typeface="Calibri" pitchFamily="34" charset="0"/>
              </a:rPr>
              <a:t>Reduce stigma around an issue by </a:t>
            </a:r>
            <a:r>
              <a:rPr lang="en-US" sz="2200" dirty="0" smtClean="0">
                <a:latin typeface="Calibri" pitchFamily="34" charset="0"/>
              </a:rPr>
              <a:t>  normalizing </a:t>
            </a:r>
            <a:r>
              <a:rPr lang="en-US" sz="2200" dirty="0">
                <a:latin typeface="Calibri" pitchFamily="34" charset="0"/>
              </a:rPr>
              <a:t>it:</a:t>
            </a:r>
          </a:p>
          <a:p>
            <a:pPr marL="914400" lvl="1" indent="-342900" defTabSz="914400">
              <a:spcBef>
                <a:spcPts val="1000"/>
              </a:spcBef>
              <a:buClr>
                <a:schemeClr val="tx1"/>
              </a:buClr>
              <a:buSzPct val="90000"/>
              <a:buFont typeface="Wingdings" pitchFamily="2" charset="2"/>
              <a:buChar char="§"/>
            </a:pPr>
            <a:r>
              <a:rPr lang="en-GB" sz="2100" b="1" dirty="0">
                <a:solidFill>
                  <a:srgbClr val="0B5395"/>
                </a:solidFill>
                <a:latin typeface="Calibri" pitchFamily="34" charset="0"/>
                <a:ea typeface="ＭＳ Ｐゴシック"/>
                <a:cs typeface="ＭＳ Ｐゴシック"/>
              </a:rPr>
              <a:t>FOR EXAMPLE: </a:t>
            </a:r>
            <a:r>
              <a:rPr lang="en-GB" sz="2100" i="1" dirty="0">
                <a:latin typeface="Calibri" pitchFamily="34" charset="0"/>
                <a:ea typeface="ＭＳ Ｐゴシック"/>
                <a:cs typeface="ＭＳ Ｐゴシック"/>
              </a:rPr>
              <a:t>“</a:t>
            </a:r>
            <a:r>
              <a:rPr lang="en-US" sz="2100" i="1" dirty="0">
                <a:latin typeface="Calibri" pitchFamily="34" charset="0"/>
              </a:rPr>
              <a:t>Some adolescents are in sexual relationships and others are not. Whether your answer is yes or no, it is OK…”</a:t>
            </a:r>
          </a:p>
          <a:p>
            <a:pPr marL="914400" lvl="1" indent="-342900" defTabSz="914400">
              <a:spcBef>
                <a:spcPts val="1000"/>
              </a:spcBef>
              <a:buClr>
                <a:schemeClr val="tx1"/>
              </a:buClr>
              <a:buSzPct val="90000"/>
              <a:buFont typeface="Wingdings" pitchFamily="2" charset="2"/>
              <a:buChar char="§"/>
            </a:pPr>
            <a:r>
              <a:rPr lang="en-US" sz="2100" dirty="0">
                <a:latin typeface="Calibri" pitchFamily="34" charset="0"/>
              </a:rPr>
              <a:t>Hang posters in common areas that communicate important messages</a:t>
            </a:r>
          </a:p>
        </p:txBody>
      </p:sp>
      <p:pic>
        <p:nvPicPr>
          <p:cNvPr id="62469" name="Picture 2" descr="anti-homophobia"/>
          <p:cNvPicPr>
            <a:picLocks noChangeAspect="1" noChangeArrowheads="1"/>
          </p:cNvPicPr>
          <p:nvPr/>
        </p:nvPicPr>
        <p:blipFill>
          <a:blip r:embed="rId3">
            <a:grayscl/>
          </a:blip>
          <a:srcRect/>
          <a:stretch>
            <a:fillRect/>
          </a:stretch>
        </p:blipFill>
        <p:spPr bwMode="auto">
          <a:xfrm>
            <a:off x="6064250" y="2197100"/>
            <a:ext cx="2941638" cy="3919538"/>
          </a:xfrm>
          <a:prstGeom prst="rect">
            <a:avLst/>
          </a:prstGeom>
          <a:noFill/>
          <a:ln w="9525">
            <a:noFill/>
            <a:miter lim="800000"/>
            <a:headEnd/>
            <a:tailEnd/>
          </a:ln>
        </p:spPr>
      </p:pic>
      <p:sp>
        <p:nvSpPr>
          <p:cNvPr id="62470" name="Content Placeholder 2"/>
          <p:cNvSpPr>
            <a:spLocks/>
          </p:cNvSpPr>
          <p:nvPr/>
        </p:nvSpPr>
        <p:spPr bwMode="auto">
          <a:xfrm>
            <a:off x="304800" y="1427163"/>
            <a:ext cx="8445500" cy="569912"/>
          </a:xfrm>
          <a:prstGeom prst="rect">
            <a:avLst/>
          </a:prstGeom>
          <a:noFill/>
          <a:ln w="9525">
            <a:noFill/>
            <a:miter lim="800000"/>
            <a:headEnd/>
            <a:tailEnd/>
          </a:ln>
        </p:spPr>
        <p:txBody>
          <a:bodyPr/>
          <a:lstStyle/>
          <a:p>
            <a:pPr marL="457200" indent="-457200" defTabSz="914400">
              <a:spcBef>
                <a:spcPts val="1000"/>
              </a:spcBef>
              <a:buClr>
                <a:srgbClr val="083763"/>
              </a:buClr>
              <a:buSzPct val="75000"/>
              <a:buFont typeface="Wingdings" pitchFamily="2" charset="2"/>
              <a:buChar char="n"/>
            </a:pPr>
            <a:endParaRPr lang="en-US" sz="2200">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idx="4294967295"/>
          </p:nvPr>
        </p:nvSpPr>
        <p:spPr bwMode="white">
          <a:xfrm>
            <a:off x="533400" y="266700"/>
            <a:ext cx="8229600" cy="1016000"/>
          </a:xfrm>
        </p:spPr>
        <p:txBody>
          <a:bodyPr anchor="ctr"/>
          <a:lstStyle/>
          <a:p>
            <a:pPr eaLnBrk="1" hangingPunct="1"/>
            <a:r>
              <a:rPr lang="en-US" dirty="0" smtClean="0">
                <a:latin typeface="Calibri heading"/>
              </a:rPr>
              <a:t>Tips for Communicating with Adolescents:</a:t>
            </a:r>
          </a:p>
        </p:txBody>
      </p:sp>
      <p:sp>
        <p:nvSpPr>
          <p:cNvPr id="64514" name="Slide Number Placeholder 6"/>
          <p:cNvSpPr txBox="1">
            <a:spLocks noGrp="1"/>
          </p:cNvSpPr>
          <p:nvPr/>
        </p:nvSpPr>
        <p:spPr bwMode="auto">
          <a:xfrm>
            <a:off x="8305800" y="6423025"/>
            <a:ext cx="554038" cy="365125"/>
          </a:xfrm>
          <a:prstGeom prst="rect">
            <a:avLst/>
          </a:prstGeom>
          <a:noFill/>
          <a:ln w="9525">
            <a:noFill/>
            <a:miter lim="800000"/>
            <a:headEnd/>
            <a:tailEnd/>
          </a:ln>
        </p:spPr>
        <p:txBody>
          <a:bodyPr anchor="ctr"/>
          <a:lstStyle/>
          <a:p>
            <a:pPr algn="r"/>
            <a:fld id="{21B7CF5F-6DF8-415C-84B6-ED43BE69CBD8}" type="slidenum">
              <a:rPr lang="en-US" sz="1100">
                <a:latin typeface="Garamond" pitchFamily="18" charset="0"/>
              </a:rPr>
              <a:pPr algn="r"/>
              <a:t>25</a:t>
            </a:fld>
            <a:endParaRPr lang="en-US" sz="1100">
              <a:latin typeface="Garamond" pitchFamily="18" charset="0"/>
            </a:endParaRPr>
          </a:p>
        </p:txBody>
      </p:sp>
      <p:sp>
        <p:nvSpPr>
          <p:cNvPr id="64515" name="Content Placeholder 2"/>
          <p:cNvSpPr>
            <a:spLocks/>
          </p:cNvSpPr>
          <p:nvPr/>
        </p:nvSpPr>
        <p:spPr bwMode="auto">
          <a:xfrm>
            <a:off x="533400" y="1752600"/>
            <a:ext cx="8229600" cy="4670425"/>
          </a:xfrm>
          <a:prstGeom prst="rect">
            <a:avLst/>
          </a:prstGeom>
          <a:noFill/>
          <a:ln w="9525">
            <a:noFill/>
            <a:miter lim="800000"/>
            <a:headEnd/>
            <a:tailEnd/>
          </a:ln>
        </p:spPr>
        <p:txBody>
          <a:bodyPr/>
          <a:lstStyle/>
          <a:p>
            <a:pPr marL="457200" indent="-457200" defTabSz="914400">
              <a:spcBef>
                <a:spcPts val="2000"/>
              </a:spcBef>
              <a:buClr>
                <a:srgbClr val="083763"/>
              </a:buClr>
              <a:buSzPct val="75000"/>
              <a:buFont typeface="Wingdings" pitchFamily="2" charset="2"/>
              <a:buChar char="n"/>
            </a:pPr>
            <a:endParaRPr lang="en-US" sz="2400">
              <a:latin typeface="Calibri" pitchFamily="34" charset="0"/>
            </a:endParaRPr>
          </a:p>
        </p:txBody>
      </p:sp>
      <p:sp>
        <p:nvSpPr>
          <p:cNvPr id="64516" name="Content Placeholder 2"/>
          <p:cNvSpPr>
            <a:spLocks/>
          </p:cNvSpPr>
          <p:nvPr/>
        </p:nvSpPr>
        <p:spPr bwMode="auto">
          <a:xfrm>
            <a:off x="431800" y="1752600"/>
            <a:ext cx="8178800" cy="4098925"/>
          </a:xfrm>
          <a:prstGeom prst="rect">
            <a:avLst/>
          </a:prstGeom>
          <a:noFill/>
          <a:ln w="9525">
            <a:noFill/>
            <a:miter lim="800000"/>
            <a:headEnd/>
            <a:tailEnd/>
          </a:ln>
        </p:spPr>
        <p:txBody>
          <a:bodyPr/>
          <a:lstStyle/>
          <a:p>
            <a:pPr marL="457200" indent="-457200" defTabSz="914400" eaLnBrk="0" hangingPunct="0">
              <a:spcBef>
                <a:spcPts val="2000"/>
              </a:spcBef>
              <a:buClr>
                <a:srgbClr val="083763"/>
              </a:buClr>
              <a:buSzPct val="75000"/>
              <a:buFont typeface="Wingdings" pitchFamily="2" charset="2"/>
              <a:buChar char="n"/>
            </a:pPr>
            <a:r>
              <a:rPr lang="en-US" sz="2200">
                <a:latin typeface="Calibri" pitchFamily="34" charset="0"/>
              </a:rPr>
              <a:t>Repeat information back to clients in the form of a question to encourage them to re-think what they have just said</a:t>
            </a:r>
          </a:p>
          <a:p>
            <a:pPr marL="798513" lvl="1" indent="-333375" defTabSz="914400">
              <a:spcBef>
                <a:spcPts val="1000"/>
              </a:spcBef>
              <a:buClr>
                <a:schemeClr val="tx1"/>
              </a:buClr>
              <a:buSzPct val="90000"/>
              <a:buFont typeface="Wingdings" pitchFamily="2" charset="2"/>
              <a:buChar char="§"/>
            </a:pPr>
            <a:r>
              <a:rPr lang="en-GB" sz="2100" b="1">
                <a:solidFill>
                  <a:srgbClr val="0B5395"/>
                </a:solidFill>
                <a:latin typeface="Calibri" pitchFamily="34" charset="0"/>
                <a:ea typeface="ＭＳ Ｐゴシック"/>
                <a:cs typeface="ＭＳ Ｐゴシック"/>
              </a:rPr>
              <a:t>FOR EXAMPLE: </a:t>
            </a:r>
            <a:r>
              <a:rPr lang="en-US" sz="2100">
                <a:latin typeface="Calibri" pitchFamily="34" charset="0"/>
              </a:rPr>
              <a:t>An adolescent might say: </a:t>
            </a:r>
            <a:r>
              <a:rPr lang="en-US" sz="2100" i="1">
                <a:latin typeface="Calibri" pitchFamily="34" charset="0"/>
              </a:rPr>
              <a:t>"I do not care that my cousin stopped talking to me when I told him I had HIV." </a:t>
            </a:r>
            <a:r>
              <a:rPr lang="en-US" sz="2100">
                <a:latin typeface="Calibri" pitchFamily="34" charset="0"/>
              </a:rPr>
              <a:t>Respond by asking: “</a:t>
            </a:r>
            <a:r>
              <a:rPr lang="en-US" sz="2100" i="1">
                <a:latin typeface="Calibri" pitchFamily="34" charset="0"/>
              </a:rPr>
              <a:t>So it doesn't bother you that your family is giving you a hard time?”</a:t>
            </a:r>
            <a:endParaRPr lang="en-GB" sz="2100" i="1">
              <a:latin typeface="Calibri" pitchFamily="34" charset="0"/>
            </a:endParaRPr>
          </a:p>
          <a:p>
            <a:pPr marL="457200" indent="-457200" defTabSz="914400" eaLnBrk="0" hangingPunct="0">
              <a:spcBef>
                <a:spcPts val="2000"/>
              </a:spcBef>
              <a:buClr>
                <a:srgbClr val="083763"/>
              </a:buClr>
              <a:buSzPct val="75000"/>
              <a:buFont typeface="Wingdings" pitchFamily="2" charset="2"/>
              <a:buChar char="n"/>
            </a:pPr>
            <a:r>
              <a:rPr lang="en-GB" sz="2200" b="1" i="1">
                <a:solidFill>
                  <a:srgbClr val="0B5395"/>
                </a:solidFill>
                <a:latin typeface="Calibri" pitchFamily="34" charset="0"/>
              </a:rPr>
              <a:t> </a:t>
            </a:r>
            <a:r>
              <a:rPr lang="en-US" sz="2200">
                <a:latin typeface="Calibri" pitchFamily="34" charset="0"/>
              </a:rPr>
              <a:t>Encourage peer support</a:t>
            </a:r>
          </a:p>
          <a:p>
            <a:pPr marL="457200" indent="-457200" defTabSz="914400" eaLnBrk="0" hangingPunct="0">
              <a:spcBef>
                <a:spcPts val="2000"/>
              </a:spcBef>
              <a:buClr>
                <a:srgbClr val="083763"/>
              </a:buClr>
              <a:buSzPct val="75000"/>
              <a:buFont typeface="Wingdings" pitchFamily="2" charset="2"/>
              <a:buChar char="n"/>
            </a:pPr>
            <a:endParaRPr lang="en-US" sz="2600" b="1">
              <a:solidFill>
                <a:srgbClr val="0B5395"/>
              </a:solidFill>
              <a:latin typeface="Calibri" pitchFamily="34" charset="0"/>
            </a:endParaRPr>
          </a:p>
        </p:txBody>
      </p:sp>
      <p:sp>
        <p:nvSpPr>
          <p:cNvPr id="5" name="Content Placeholder 2"/>
          <p:cNvSpPr txBox="1">
            <a:spLocks/>
          </p:cNvSpPr>
          <p:nvPr/>
        </p:nvSpPr>
        <p:spPr bwMode="auto">
          <a:xfrm>
            <a:off x="457200" y="4789488"/>
            <a:ext cx="8229600" cy="946150"/>
          </a:xfrm>
          <a:prstGeom prst="rect">
            <a:avLst/>
          </a:prstGeom>
          <a:noFill/>
          <a:ln w="9525">
            <a:noFill/>
            <a:miter lim="800000"/>
            <a:headEnd/>
            <a:tailEnd/>
          </a:ln>
        </p:spPr>
        <p:txBody>
          <a:bodyPr/>
          <a:lstStyle/>
          <a:p>
            <a:pPr defTabSz="914400">
              <a:spcBef>
                <a:spcPts val="2000"/>
              </a:spcBef>
              <a:buClr>
                <a:srgbClr val="083763"/>
              </a:buClr>
              <a:buSzPct val="75000"/>
              <a:defRPr/>
            </a:pPr>
            <a:r>
              <a:rPr lang="en-US" sz="2300" kern="0" dirty="0">
                <a:latin typeface="+mn-lt"/>
                <a:cs typeface="Calibri"/>
              </a:rPr>
              <a:t>See </a:t>
            </a:r>
            <a:r>
              <a:rPr lang="en-US" sz="2300" i="1" kern="0" dirty="0">
                <a:latin typeface="+mn-lt"/>
                <a:cs typeface="Calibri"/>
              </a:rPr>
              <a:t>Appendix 4B: General Tips on How to Talk with Adolescents </a:t>
            </a:r>
            <a:r>
              <a:rPr lang="en-US" sz="2300" kern="0" dirty="0">
                <a:latin typeface="+mn-lt"/>
                <a:cs typeface="Calibri"/>
              </a:rPr>
              <a:t>and</a:t>
            </a:r>
            <a:r>
              <a:rPr lang="en-US" sz="2300" i="1" kern="0" dirty="0">
                <a:latin typeface="+mn-lt"/>
                <a:cs typeface="Calibri"/>
              </a:rPr>
              <a:t> Appendix 4C: Basic Counseling Guidance for </a:t>
            </a:r>
            <a:r>
              <a:rPr lang="en-US" sz="2300" i="1" kern="0" dirty="0" smtClean="0">
                <a:latin typeface="+mn-lt"/>
                <a:cs typeface="Calibri"/>
              </a:rPr>
              <a:t>ALHIV.</a:t>
            </a:r>
            <a:endParaRPr lang="en-US" sz="2300" kern="0" dirty="0">
              <a:latin typeface="+mn-lt"/>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bwMode="white">
          <a:xfrm>
            <a:off x="533400" y="149225"/>
            <a:ext cx="8610600" cy="1257300"/>
          </a:xfrm>
        </p:spPr>
        <p:txBody>
          <a:bodyPr anchor="ctr"/>
          <a:lstStyle/>
          <a:p>
            <a:pPr eaLnBrk="1" hangingPunct="1"/>
            <a:r>
              <a:rPr lang="en-US" dirty="0" smtClean="0">
                <a:latin typeface="Calibri heading"/>
              </a:rPr>
              <a:t>Considerations with Younger Adolescents:</a:t>
            </a:r>
            <a:endParaRPr lang="en-US" sz="1600" dirty="0" smtClean="0">
              <a:latin typeface="Calibri heading"/>
            </a:endParaRPr>
          </a:p>
        </p:txBody>
      </p:sp>
      <p:sp>
        <p:nvSpPr>
          <p:cNvPr id="66562" name="Slide Number Placeholder 6"/>
          <p:cNvSpPr>
            <a:spLocks noGrp="1"/>
          </p:cNvSpPr>
          <p:nvPr>
            <p:ph type="sldNum" sz="quarter" idx="12"/>
          </p:nvPr>
        </p:nvSpPr>
        <p:spPr bwMode="auto">
          <a:noFill/>
          <a:ln>
            <a:miter lim="800000"/>
            <a:headEnd/>
            <a:tailEnd/>
          </a:ln>
        </p:spPr>
        <p:txBody>
          <a:bodyPr/>
          <a:lstStyle/>
          <a:p>
            <a:pPr fontAlgn="base">
              <a:spcBef>
                <a:spcPct val="0"/>
              </a:spcBef>
              <a:spcAft>
                <a:spcPct val="0"/>
              </a:spcAft>
            </a:pPr>
            <a:fld id="{0062AAFF-CA48-4866-AE4C-FC907D2F15BE}" type="slidenum">
              <a:rPr lang="en-US" smtClean="0">
                <a:latin typeface="Garamond" pitchFamily="18" charset="0"/>
              </a:rPr>
              <a:pPr fontAlgn="base">
                <a:spcBef>
                  <a:spcPct val="0"/>
                </a:spcBef>
                <a:spcAft>
                  <a:spcPct val="0"/>
                </a:spcAft>
              </a:pPr>
              <a:t>26</a:t>
            </a:fld>
            <a:endParaRPr lang="en-US" smtClean="0">
              <a:latin typeface="Garamond" pitchFamily="18" charset="0"/>
            </a:endParaRPr>
          </a:p>
        </p:txBody>
      </p:sp>
      <p:sp>
        <p:nvSpPr>
          <p:cNvPr id="66563" name="Content Placeholder 2"/>
          <p:cNvSpPr>
            <a:spLocks noGrp="1"/>
          </p:cNvSpPr>
          <p:nvPr>
            <p:ph idx="1"/>
          </p:nvPr>
        </p:nvSpPr>
        <p:spPr>
          <a:xfrm>
            <a:off x="533400" y="1752600"/>
            <a:ext cx="8229600" cy="4670425"/>
          </a:xfrm>
        </p:spPr>
        <p:txBody>
          <a:bodyPr/>
          <a:lstStyle/>
          <a:p>
            <a:pPr marL="457200" indent="-457200" eaLnBrk="1" hangingPunct="1">
              <a:spcBef>
                <a:spcPts val="1000"/>
              </a:spcBef>
            </a:pPr>
            <a:r>
              <a:rPr lang="en-GB" smtClean="0">
                <a:ea typeface="ＭＳ Ｐゴシック"/>
                <a:cs typeface="ＭＳ Ｐゴシック"/>
              </a:rPr>
              <a:t>They need time to feel safe and to trust.</a:t>
            </a:r>
          </a:p>
          <a:p>
            <a:pPr marL="457200" indent="-457200" eaLnBrk="1" hangingPunct="1">
              <a:spcBef>
                <a:spcPts val="1000"/>
              </a:spcBef>
            </a:pPr>
            <a:r>
              <a:rPr lang="en-GB" smtClean="0">
                <a:ea typeface="ＭＳ Ｐゴシック"/>
                <a:cs typeface="ＭＳ Ｐゴシック"/>
              </a:rPr>
              <a:t>They may feel scared and may fear being judged; they may feel anxious or embarrassed when asking for help.</a:t>
            </a:r>
          </a:p>
          <a:p>
            <a:pPr marL="914400" lvl="2" indent="-336550" eaLnBrk="1" hangingPunct="1">
              <a:spcBef>
                <a:spcPts val="1500"/>
              </a:spcBef>
              <a:buClr>
                <a:schemeClr val="tx1"/>
              </a:buClr>
            </a:pPr>
            <a:r>
              <a:rPr lang="en-GB" sz="2200" b="1" smtClean="0">
                <a:solidFill>
                  <a:srgbClr val="0B5395"/>
                </a:solidFill>
                <a:ea typeface="ＭＳ Ｐゴシック"/>
                <a:cs typeface="ＭＳ Ｐゴシック"/>
              </a:rPr>
              <a:t>TIP: Start by doing something together, like playing a game.  Allow plenty of time and be patient.</a:t>
            </a:r>
          </a:p>
          <a:p>
            <a:pPr marL="457200" indent="-457200" eaLnBrk="1" hangingPunct="1"/>
            <a:r>
              <a:rPr lang="en-GB" smtClean="0">
                <a:ea typeface="ＭＳ Ｐゴシック"/>
                <a:cs typeface="ＭＳ Ｐゴシック"/>
              </a:rPr>
              <a:t>Younger adolescents understand concrete things they can touch and see.</a:t>
            </a:r>
          </a:p>
          <a:p>
            <a:pPr marL="914400" lvl="1" indent="-342900" eaLnBrk="1" hangingPunct="1">
              <a:spcBef>
                <a:spcPts val="1500"/>
              </a:spcBef>
            </a:pPr>
            <a:r>
              <a:rPr lang="en-GB" sz="2200" b="1" smtClean="0">
                <a:solidFill>
                  <a:srgbClr val="0B5395"/>
                </a:solidFill>
                <a:ea typeface="ＭＳ Ｐゴシック"/>
                <a:cs typeface="ＭＳ Ｐゴシック"/>
              </a:rPr>
              <a:t>TIP: Explain things in simple terms. Drawing, demonstration, or visual aids can be used to make information more concrete.</a:t>
            </a:r>
          </a:p>
          <a:p>
            <a:pPr marL="457200" indent="-457200" eaLnBrk="1" hangingPunct="1"/>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Number Placeholder 6"/>
          <p:cNvSpPr>
            <a:spLocks noGrp="1"/>
          </p:cNvSpPr>
          <p:nvPr>
            <p:ph type="sldNum" sz="quarter" idx="12"/>
          </p:nvPr>
        </p:nvSpPr>
        <p:spPr bwMode="auto">
          <a:noFill/>
          <a:ln>
            <a:miter lim="800000"/>
            <a:headEnd/>
            <a:tailEnd/>
          </a:ln>
        </p:spPr>
        <p:txBody>
          <a:bodyPr/>
          <a:lstStyle/>
          <a:p>
            <a:pPr fontAlgn="base">
              <a:spcBef>
                <a:spcPct val="0"/>
              </a:spcBef>
              <a:spcAft>
                <a:spcPct val="0"/>
              </a:spcAft>
            </a:pPr>
            <a:fld id="{79483AFF-4940-4B5D-AFCD-0D04FC7ADBF3}" type="slidenum">
              <a:rPr lang="en-US" smtClean="0">
                <a:latin typeface="Garamond" pitchFamily="18" charset="0"/>
              </a:rPr>
              <a:pPr fontAlgn="base">
                <a:spcBef>
                  <a:spcPct val="0"/>
                </a:spcBef>
                <a:spcAft>
                  <a:spcPct val="0"/>
                </a:spcAft>
              </a:pPr>
              <a:t>27</a:t>
            </a:fld>
            <a:endParaRPr lang="en-US" smtClean="0">
              <a:latin typeface="Garamond" pitchFamily="18" charset="0"/>
            </a:endParaRPr>
          </a:p>
        </p:txBody>
      </p:sp>
      <p:sp>
        <p:nvSpPr>
          <p:cNvPr id="68610" name="Content Placeholder 2"/>
          <p:cNvSpPr>
            <a:spLocks noGrp="1"/>
          </p:cNvSpPr>
          <p:nvPr>
            <p:ph idx="1"/>
          </p:nvPr>
        </p:nvSpPr>
        <p:spPr>
          <a:xfrm>
            <a:off x="533400" y="1752600"/>
            <a:ext cx="8229600" cy="4670425"/>
          </a:xfrm>
        </p:spPr>
        <p:txBody>
          <a:bodyPr/>
          <a:lstStyle/>
          <a:p>
            <a:pPr marL="457200" indent="-457200" eaLnBrk="1" hangingPunct="1">
              <a:spcBef>
                <a:spcPts val="1500"/>
              </a:spcBef>
            </a:pPr>
            <a:r>
              <a:rPr lang="en-GB" smtClean="0">
                <a:ea typeface="ＭＳ Ｐゴシック"/>
                <a:cs typeface="ＭＳ Ｐゴシック"/>
              </a:rPr>
              <a:t>Just because an adolescent is not asking questions does not mean he or she is not thinking about what is being said. </a:t>
            </a:r>
          </a:p>
          <a:p>
            <a:pPr marL="979488" lvl="1" eaLnBrk="1" hangingPunct="1">
              <a:spcBef>
                <a:spcPts val="1500"/>
              </a:spcBef>
            </a:pPr>
            <a:r>
              <a:rPr lang="en-GB" sz="2200" b="1" smtClean="0">
                <a:solidFill>
                  <a:srgbClr val="0B5395"/>
                </a:solidFill>
                <a:ea typeface="ＭＳ Ｐゴシック"/>
                <a:cs typeface="ＭＳ Ｐゴシック"/>
              </a:rPr>
              <a:t>TIP: Do not force adolescents to share. Positively reinforce their efforts to express themselves.</a:t>
            </a:r>
            <a:endParaRPr lang="en-GB" smtClean="0">
              <a:solidFill>
                <a:srgbClr val="0B5395"/>
              </a:solidFill>
              <a:ea typeface="ＭＳ Ｐゴシック"/>
              <a:cs typeface="ＭＳ Ｐゴシック"/>
            </a:endParaRPr>
          </a:p>
          <a:p>
            <a:pPr marL="457200" indent="-457200" eaLnBrk="1" hangingPunct="1">
              <a:spcBef>
                <a:spcPts val="1500"/>
              </a:spcBef>
            </a:pPr>
            <a:r>
              <a:rPr lang="en-GB" smtClean="0">
                <a:ea typeface="ＭＳ Ｐゴシック"/>
                <a:cs typeface="ＭＳ Ｐゴシック"/>
              </a:rPr>
              <a:t>If a youth is rude or aggressive, remember that this behavior may not be directed at you.</a:t>
            </a:r>
          </a:p>
          <a:p>
            <a:pPr marL="979488" lvl="1" eaLnBrk="1" hangingPunct="1">
              <a:spcBef>
                <a:spcPts val="1500"/>
              </a:spcBef>
            </a:pPr>
            <a:r>
              <a:rPr lang="en-GB" sz="2200" b="1" smtClean="0">
                <a:solidFill>
                  <a:srgbClr val="0B5395"/>
                </a:solidFill>
                <a:ea typeface="ＭＳ Ｐゴシック"/>
                <a:cs typeface="ＭＳ Ｐゴシック"/>
              </a:rPr>
              <a:t>TIP: Be patient and don’t take                                                                         it personally. </a:t>
            </a:r>
          </a:p>
          <a:p>
            <a:pPr marL="457200" indent="-457200" eaLnBrk="1" hangingPunct="1"/>
            <a:endParaRPr lang="en-US" smtClean="0"/>
          </a:p>
        </p:txBody>
      </p:sp>
      <p:sp>
        <p:nvSpPr>
          <p:cNvPr id="68611" name="Title 1"/>
          <p:cNvSpPr>
            <a:spLocks noGrp="1"/>
          </p:cNvSpPr>
          <p:nvPr>
            <p:ph type="title"/>
          </p:nvPr>
        </p:nvSpPr>
        <p:spPr bwMode="white">
          <a:xfrm>
            <a:off x="533400" y="165100"/>
            <a:ext cx="8610600" cy="1270000"/>
          </a:xfrm>
        </p:spPr>
        <p:txBody>
          <a:bodyPr anchor="ctr"/>
          <a:lstStyle/>
          <a:p>
            <a:pPr eaLnBrk="1" hangingPunct="1"/>
            <a:r>
              <a:rPr lang="en-US" dirty="0" smtClean="0">
                <a:latin typeface="Calibri heading"/>
              </a:rPr>
              <a:t>Considerations with Younger Adolescents: </a:t>
            </a:r>
            <a:r>
              <a:rPr lang="en-US" sz="1800" dirty="0" smtClean="0">
                <a:latin typeface="Calibri heading"/>
              </a:rPr>
              <a:t>(Continued)</a:t>
            </a:r>
          </a:p>
        </p:txBody>
      </p:sp>
      <p:pic>
        <p:nvPicPr>
          <p:cNvPr id="5" name="Picture 4"/>
          <p:cNvPicPr/>
          <p:nvPr/>
        </p:nvPicPr>
        <p:blipFill>
          <a:blip r:embed="rId3">
            <a:extLst/>
          </a:blip>
          <a:srcRect/>
          <a:stretch>
            <a:fillRect/>
          </a:stretch>
        </p:blipFill>
        <p:spPr bwMode="auto">
          <a:xfrm>
            <a:off x="5399315" y="4157629"/>
            <a:ext cx="3460524" cy="2156084"/>
          </a:xfrm>
          <a:prstGeom prst="rect">
            <a:avLst/>
          </a:prstGeom>
          <a:noFill/>
          <a:ln>
            <a:noFill/>
          </a:ln>
          <a:effectLst>
            <a:softEdge rad="31750"/>
          </a:effectLst>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idx="4294967295"/>
          </p:nvPr>
        </p:nvSpPr>
        <p:spPr bwMode="white">
          <a:xfrm>
            <a:off x="533400" y="163513"/>
            <a:ext cx="8610600" cy="1257300"/>
          </a:xfrm>
        </p:spPr>
        <p:txBody>
          <a:bodyPr anchor="ctr"/>
          <a:lstStyle/>
          <a:p>
            <a:pPr eaLnBrk="1" hangingPunct="1"/>
            <a:r>
              <a:rPr lang="en-US" dirty="0" smtClean="0">
                <a:latin typeface="Calibri heading"/>
              </a:rPr>
              <a:t>Considerations with Older Adolescents:</a:t>
            </a:r>
            <a:endParaRPr lang="en-US" sz="1600" dirty="0" smtClean="0">
              <a:latin typeface="Calibri heading"/>
            </a:endParaRPr>
          </a:p>
        </p:txBody>
      </p:sp>
      <p:sp>
        <p:nvSpPr>
          <p:cNvPr id="70658" name="Slide Number Placeholder 6"/>
          <p:cNvSpPr txBox="1">
            <a:spLocks noGrp="1"/>
          </p:cNvSpPr>
          <p:nvPr/>
        </p:nvSpPr>
        <p:spPr bwMode="auto">
          <a:xfrm>
            <a:off x="8305800" y="6423025"/>
            <a:ext cx="554038" cy="365125"/>
          </a:xfrm>
          <a:prstGeom prst="rect">
            <a:avLst/>
          </a:prstGeom>
          <a:noFill/>
          <a:ln w="9525">
            <a:noFill/>
            <a:miter lim="800000"/>
            <a:headEnd/>
            <a:tailEnd/>
          </a:ln>
        </p:spPr>
        <p:txBody>
          <a:bodyPr anchor="ctr"/>
          <a:lstStyle/>
          <a:p>
            <a:pPr algn="r"/>
            <a:fld id="{C62287DA-EC3F-4920-8ED4-AABFAEDDC8DD}" type="slidenum">
              <a:rPr lang="en-US" sz="1100">
                <a:latin typeface="Garamond" pitchFamily="18" charset="0"/>
              </a:rPr>
              <a:pPr algn="r"/>
              <a:t>28</a:t>
            </a:fld>
            <a:endParaRPr lang="en-US" sz="1100">
              <a:latin typeface="Garamond" pitchFamily="18" charset="0"/>
            </a:endParaRPr>
          </a:p>
        </p:txBody>
      </p:sp>
      <p:sp>
        <p:nvSpPr>
          <p:cNvPr id="70659" name="Content Placeholder 2"/>
          <p:cNvSpPr>
            <a:spLocks noGrp="1"/>
          </p:cNvSpPr>
          <p:nvPr>
            <p:ph idx="4294967295"/>
          </p:nvPr>
        </p:nvSpPr>
        <p:spPr>
          <a:xfrm>
            <a:off x="533400" y="1709738"/>
            <a:ext cx="8229600" cy="4670425"/>
          </a:xfrm>
        </p:spPr>
        <p:txBody>
          <a:bodyPr/>
          <a:lstStyle/>
          <a:p>
            <a:pPr marL="0" indent="0">
              <a:buFont typeface="Wingdings" pitchFamily="2" charset="2"/>
              <a:buNone/>
              <a:defRPr/>
            </a:pPr>
            <a:r>
              <a:rPr lang="en-US" b="1" dirty="0" smtClean="0"/>
              <a:t>Strategies to gain the trust of older adolescents differ from those used with younger adolescents:</a:t>
            </a:r>
          </a:p>
          <a:p>
            <a:pPr marL="457200" indent="-457200">
              <a:defRPr/>
            </a:pPr>
            <a:r>
              <a:rPr lang="en-US" dirty="0" smtClean="0"/>
              <a:t>Ask older adolescents about the things that are important to them.</a:t>
            </a:r>
          </a:p>
          <a:p>
            <a:pPr marL="457200" indent="-457200">
              <a:defRPr/>
            </a:pPr>
            <a:r>
              <a:rPr lang="en-US" dirty="0" smtClean="0"/>
              <a:t>Try to understand the perspective of adolescent clients.</a:t>
            </a:r>
          </a:p>
          <a:p>
            <a:pPr marL="979488" lvl="1">
              <a:spcBef>
                <a:spcPts val="1500"/>
              </a:spcBef>
              <a:defRPr/>
            </a:pPr>
            <a:r>
              <a:rPr lang="en-US" sz="2200" b="1" dirty="0" smtClean="0">
                <a:solidFill>
                  <a:srgbClr val="0B5395"/>
                </a:solidFill>
              </a:rPr>
              <a:t>TIP: When providing advice to adolescents, do so from the perspective that they have not yet had the opportunity to learn what you are explaining to them.</a:t>
            </a:r>
          </a:p>
          <a:p>
            <a:pPr marL="979488" lvl="1">
              <a:spcBef>
                <a:spcPts val="1500"/>
              </a:spcBef>
              <a:defRPr/>
            </a:pPr>
            <a:r>
              <a:rPr lang="en-US" sz="2200" b="1" dirty="0" smtClean="0">
                <a:solidFill>
                  <a:srgbClr val="0B5395"/>
                </a:solidFill>
              </a:rPr>
              <a:t>TIP: Never criticize them.</a:t>
            </a:r>
          </a:p>
          <a:p>
            <a:pPr marL="979488" lvl="1">
              <a:buFont typeface="Wingdings" pitchFamily="2" charset="2"/>
              <a:buNone/>
              <a:defRPr/>
            </a:pPr>
            <a:r>
              <a:rPr lang="en-US" dirty="0" smtClean="0"/>
              <a:t>  </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Number Placeholder 6"/>
          <p:cNvSpPr txBox="1">
            <a:spLocks noGrp="1"/>
          </p:cNvSpPr>
          <p:nvPr/>
        </p:nvSpPr>
        <p:spPr bwMode="auto">
          <a:xfrm>
            <a:off x="8305800" y="6423025"/>
            <a:ext cx="554038" cy="365125"/>
          </a:xfrm>
          <a:prstGeom prst="rect">
            <a:avLst/>
          </a:prstGeom>
          <a:noFill/>
          <a:ln w="9525">
            <a:noFill/>
            <a:miter lim="800000"/>
            <a:headEnd/>
            <a:tailEnd/>
          </a:ln>
        </p:spPr>
        <p:txBody>
          <a:bodyPr anchor="ctr"/>
          <a:lstStyle/>
          <a:p>
            <a:pPr algn="r"/>
            <a:fld id="{0FF0E00F-9299-4BB8-91ED-C9D482C10A24}" type="slidenum">
              <a:rPr lang="en-US" sz="1100">
                <a:latin typeface="Garamond" pitchFamily="18" charset="0"/>
              </a:rPr>
              <a:pPr algn="r"/>
              <a:t>29</a:t>
            </a:fld>
            <a:endParaRPr lang="en-US" sz="1100">
              <a:latin typeface="Garamond" pitchFamily="18" charset="0"/>
            </a:endParaRPr>
          </a:p>
        </p:txBody>
      </p:sp>
      <p:sp>
        <p:nvSpPr>
          <p:cNvPr id="72706" name="Content Placeholder 2"/>
          <p:cNvSpPr>
            <a:spLocks noGrp="1"/>
          </p:cNvSpPr>
          <p:nvPr>
            <p:ph idx="4294967295"/>
          </p:nvPr>
        </p:nvSpPr>
        <p:spPr>
          <a:xfrm>
            <a:off x="533400" y="1679575"/>
            <a:ext cx="8229600" cy="4670425"/>
          </a:xfrm>
        </p:spPr>
        <p:txBody>
          <a:bodyPr/>
          <a:lstStyle/>
          <a:p>
            <a:pPr marL="457200" indent="-457200"/>
            <a:r>
              <a:rPr lang="en-US" dirty="0" smtClean="0"/>
              <a:t>Never assume that they are not yet sexually active. Also never assume that they are sexually active.</a:t>
            </a:r>
          </a:p>
          <a:p>
            <a:pPr marL="457200" indent="-457200"/>
            <a:r>
              <a:rPr lang="en-US" dirty="0" smtClean="0"/>
              <a:t>Do not assume that any adolescent has the same interests or issues as other adolescents you have met recently. </a:t>
            </a:r>
          </a:p>
          <a:p>
            <a:pPr marL="914400" lvl="1" indent="-342900">
              <a:spcBef>
                <a:spcPts val="1500"/>
              </a:spcBef>
            </a:pPr>
            <a:r>
              <a:rPr lang="en-US" sz="2200" dirty="0" smtClean="0"/>
              <a:t>Adolescents may pride themselves on having the confidence to be different.</a:t>
            </a:r>
          </a:p>
          <a:p>
            <a:pPr marL="457200" indent="-457200"/>
            <a:r>
              <a:rPr lang="en-US" dirty="0" smtClean="0"/>
              <a:t>In summary:</a:t>
            </a:r>
          </a:p>
          <a:p>
            <a:pPr marL="914400" lvl="1" indent="-342900">
              <a:spcBef>
                <a:spcPts val="1000"/>
              </a:spcBef>
            </a:pPr>
            <a:r>
              <a:rPr lang="en-US" sz="2200" b="1" dirty="0" smtClean="0"/>
              <a:t>Never make assumptions.</a:t>
            </a:r>
          </a:p>
          <a:p>
            <a:pPr marL="914400" lvl="1" indent="-342900">
              <a:spcBef>
                <a:spcPts val="1000"/>
              </a:spcBef>
            </a:pPr>
            <a:r>
              <a:rPr lang="en-US" sz="2200" b="1" dirty="0" smtClean="0"/>
              <a:t>Use open-ended questions.</a:t>
            </a:r>
          </a:p>
          <a:p>
            <a:pPr marL="914400" lvl="1" indent="-342900">
              <a:spcBef>
                <a:spcPts val="1000"/>
              </a:spcBef>
            </a:pPr>
            <a:r>
              <a:rPr lang="en-US" sz="2200" b="1" dirty="0" smtClean="0"/>
              <a:t>Always remain non-judgmental.</a:t>
            </a:r>
          </a:p>
          <a:p>
            <a:pPr marL="457200" indent="-457200"/>
            <a:endParaRPr lang="en-GB" sz="2600" b="1" dirty="0" smtClean="0">
              <a:solidFill>
                <a:srgbClr val="0B5395"/>
              </a:solidFill>
              <a:ea typeface="ＭＳ Ｐゴシック"/>
              <a:cs typeface="ＭＳ Ｐゴシック"/>
            </a:endParaRPr>
          </a:p>
          <a:p>
            <a:pPr marL="457200" indent="-457200" eaLnBrk="1" hangingPunct="1"/>
            <a:endParaRPr lang="en-US" dirty="0" smtClean="0"/>
          </a:p>
        </p:txBody>
      </p:sp>
      <p:sp>
        <p:nvSpPr>
          <p:cNvPr id="72707" name="Title 1"/>
          <p:cNvSpPr>
            <a:spLocks noGrp="1"/>
          </p:cNvSpPr>
          <p:nvPr>
            <p:ph type="title" idx="4294967295"/>
          </p:nvPr>
        </p:nvSpPr>
        <p:spPr bwMode="white">
          <a:xfrm>
            <a:off x="533400" y="165100"/>
            <a:ext cx="8610600" cy="1270000"/>
          </a:xfrm>
        </p:spPr>
        <p:txBody>
          <a:bodyPr anchor="ctr"/>
          <a:lstStyle/>
          <a:p>
            <a:pPr eaLnBrk="1" hangingPunct="1"/>
            <a:r>
              <a:rPr lang="en-US" dirty="0" smtClean="0">
                <a:latin typeface="Calibri heading"/>
              </a:rPr>
              <a:t>Considerations with Older Adolescents: </a:t>
            </a:r>
            <a:r>
              <a:rPr lang="en-US" sz="1800" dirty="0" smtClean="0">
                <a:latin typeface="Calibri heading"/>
              </a:rPr>
              <a:t>(Continued)</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bwMode="white"/>
        <p:txBody>
          <a:bodyPr/>
          <a:lstStyle/>
          <a:p>
            <a:pPr eaLnBrk="1" hangingPunct="1"/>
            <a:r>
              <a:rPr lang="en-US" dirty="0" smtClean="0">
                <a:latin typeface="Calibri (Heading)"/>
              </a:rPr>
              <a:t>Session 4.1</a:t>
            </a:r>
          </a:p>
        </p:txBody>
      </p:sp>
      <p:sp>
        <p:nvSpPr>
          <p:cNvPr id="21506" name="Content Placeholder 2"/>
          <p:cNvSpPr>
            <a:spLocks noGrp="1"/>
          </p:cNvSpPr>
          <p:nvPr>
            <p:ph sz="half" idx="1"/>
          </p:nvPr>
        </p:nvSpPr>
        <p:spPr>
          <a:xfrm>
            <a:off x="533400" y="1838325"/>
            <a:ext cx="8229600" cy="4059238"/>
          </a:xfrm>
        </p:spPr>
        <p:txBody>
          <a:bodyPr/>
          <a:lstStyle/>
          <a:p>
            <a:pPr marL="0" indent="0" eaLnBrk="1" hangingPunct="1">
              <a:spcBef>
                <a:spcPct val="50000"/>
              </a:spcBef>
              <a:buFont typeface="Wingdings" pitchFamily="2" charset="2"/>
              <a:buNone/>
            </a:pPr>
            <a:r>
              <a:rPr lang="en-US" sz="3600" b="1" smtClean="0">
                <a:solidFill>
                  <a:srgbClr val="0B5395"/>
                </a:solidFill>
              </a:rPr>
              <a:t>Establishing Trust and Rapport with Adolescent Clients</a:t>
            </a:r>
          </a:p>
        </p:txBody>
      </p:sp>
      <p:sp>
        <p:nvSpPr>
          <p:cNvPr id="21507" name="Slide Number Placeholder 5"/>
          <p:cNvSpPr>
            <a:spLocks noGrp="1"/>
          </p:cNvSpPr>
          <p:nvPr>
            <p:ph type="sldNum" sz="quarter" idx="12"/>
          </p:nvPr>
        </p:nvSpPr>
        <p:spPr bwMode="auto">
          <a:noFill/>
          <a:ln>
            <a:miter lim="800000"/>
            <a:headEnd/>
            <a:tailEnd/>
          </a:ln>
        </p:spPr>
        <p:txBody>
          <a:bodyPr/>
          <a:lstStyle/>
          <a:p>
            <a:pPr fontAlgn="base">
              <a:spcBef>
                <a:spcPct val="0"/>
              </a:spcBef>
              <a:spcAft>
                <a:spcPct val="0"/>
              </a:spcAft>
            </a:pPr>
            <a:fld id="{103CD148-718C-478C-828B-85224E25327B}" type="slidenum">
              <a:rPr lang="en-US" smtClean="0">
                <a:latin typeface="Garamond" pitchFamily="18" charset="0"/>
              </a:rPr>
              <a:pPr fontAlgn="base">
                <a:spcBef>
                  <a:spcPct val="0"/>
                </a:spcBef>
                <a:spcAft>
                  <a:spcPct val="0"/>
                </a:spcAft>
              </a:pPr>
              <a:t>3</a:t>
            </a:fld>
            <a:endParaRPr lang="en-US" smtClean="0">
              <a:latin typeface="Garamond"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Number Placeholder 6"/>
          <p:cNvSpPr>
            <a:spLocks noGrp="1"/>
          </p:cNvSpPr>
          <p:nvPr>
            <p:ph type="sldNum" sz="quarter" idx="12"/>
          </p:nvPr>
        </p:nvSpPr>
        <p:spPr bwMode="auto">
          <a:noFill/>
          <a:ln>
            <a:miter lim="800000"/>
            <a:headEnd/>
            <a:tailEnd/>
          </a:ln>
        </p:spPr>
        <p:txBody>
          <a:bodyPr/>
          <a:lstStyle/>
          <a:p>
            <a:pPr fontAlgn="base">
              <a:spcBef>
                <a:spcPct val="0"/>
              </a:spcBef>
              <a:spcAft>
                <a:spcPct val="0"/>
              </a:spcAft>
            </a:pPr>
            <a:fld id="{DFABCA45-6A78-451A-BF98-7A4806CC0990}" type="slidenum">
              <a:rPr lang="en-US" smtClean="0">
                <a:latin typeface="Garamond" pitchFamily="18" charset="0"/>
              </a:rPr>
              <a:pPr fontAlgn="base">
                <a:spcBef>
                  <a:spcPct val="0"/>
                </a:spcBef>
                <a:spcAft>
                  <a:spcPct val="0"/>
                </a:spcAft>
              </a:pPr>
              <a:t>30</a:t>
            </a:fld>
            <a:endParaRPr lang="en-US" smtClean="0">
              <a:latin typeface="Garamond" pitchFamily="18" charset="0"/>
            </a:endParaRPr>
          </a:p>
        </p:txBody>
      </p:sp>
      <p:sp>
        <p:nvSpPr>
          <p:cNvPr id="74754" name="Content Placeholder 2"/>
          <p:cNvSpPr>
            <a:spLocks noGrp="1"/>
          </p:cNvSpPr>
          <p:nvPr>
            <p:ph idx="1"/>
          </p:nvPr>
        </p:nvSpPr>
        <p:spPr>
          <a:xfrm>
            <a:off x="533400" y="1612900"/>
            <a:ext cx="8229600" cy="4670425"/>
          </a:xfrm>
        </p:spPr>
        <p:txBody>
          <a:bodyPr/>
          <a:lstStyle/>
          <a:p>
            <a:pPr eaLnBrk="1" hangingPunct="1">
              <a:spcBef>
                <a:spcPts val="1500"/>
              </a:spcBef>
            </a:pPr>
            <a:r>
              <a:rPr lang="en-GB" dirty="0" smtClean="0">
                <a:ea typeface="ＭＳ Ｐゴシック"/>
                <a:cs typeface="ＭＳ Ｐゴシック"/>
              </a:rPr>
              <a:t>Storytelling or reading together and asking questions to encourage discussion </a:t>
            </a:r>
            <a:r>
              <a:rPr lang="en-GB" i="1" dirty="0" smtClean="0">
                <a:ea typeface="ＭＳ Ｐゴシック"/>
                <a:cs typeface="ＭＳ Ｐゴシック"/>
              </a:rPr>
              <a:t>(younger adolescents)</a:t>
            </a:r>
          </a:p>
          <a:p>
            <a:pPr eaLnBrk="1" hangingPunct="1">
              <a:spcBef>
                <a:spcPts val="1500"/>
              </a:spcBef>
            </a:pPr>
            <a:r>
              <a:rPr lang="en-GB" dirty="0" smtClean="0">
                <a:ea typeface="ＭＳ Ｐゴシック"/>
                <a:cs typeface="ＭＳ Ｐゴシック"/>
              </a:rPr>
              <a:t>Journaling about feelings and daily activities </a:t>
            </a:r>
            <a:r>
              <a:rPr lang="en-GB" i="1" dirty="0" smtClean="0">
                <a:ea typeface="ＭＳ Ｐゴシック"/>
                <a:cs typeface="ＭＳ Ｐゴシック"/>
              </a:rPr>
              <a:t>(younger </a:t>
            </a:r>
            <a:r>
              <a:rPr lang="en-GB" i="1" u="sng" dirty="0" smtClean="0">
                <a:ea typeface="ＭＳ Ｐゴシック"/>
                <a:cs typeface="ＭＳ Ｐゴシック"/>
              </a:rPr>
              <a:t>and</a:t>
            </a:r>
            <a:r>
              <a:rPr lang="en-GB" i="1" dirty="0" smtClean="0">
                <a:ea typeface="ＭＳ Ｐゴシック"/>
                <a:cs typeface="ＭＳ Ｐゴシック"/>
              </a:rPr>
              <a:t> older adolescents)</a:t>
            </a:r>
          </a:p>
          <a:p>
            <a:pPr eaLnBrk="1" hangingPunct="1">
              <a:spcBef>
                <a:spcPts val="1500"/>
              </a:spcBef>
            </a:pPr>
            <a:r>
              <a:rPr lang="en-GB" dirty="0" smtClean="0">
                <a:ea typeface="ＭＳ Ｐゴシック"/>
                <a:cs typeface="ＭＳ Ｐゴシック"/>
              </a:rPr>
              <a:t>Drawing pictures of their families                                                       or homes </a:t>
            </a:r>
            <a:r>
              <a:rPr lang="en-GB" i="1" dirty="0" smtClean="0">
                <a:ea typeface="ＭＳ Ｐゴシック"/>
                <a:cs typeface="ＭＳ Ｐゴシック"/>
              </a:rPr>
              <a:t>(younger adolescents)</a:t>
            </a:r>
          </a:p>
          <a:p>
            <a:pPr eaLnBrk="1" hangingPunct="1">
              <a:spcBef>
                <a:spcPts val="1500"/>
              </a:spcBef>
            </a:pPr>
            <a:r>
              <a:rPr lang="en-GB" dirty="0" smtClean="0">
                <a:ea typeface="ＭＳ Ｐゴシック"/>
                <a:cs typeface="ＭＳ Ｐゴシック"/>
              </a:rPr>
              <a:t>Writing letters to friends or                                                             family members </a:t>
            </a:r>
            <a:r>
              <a:rPr lang="en-GB" i="1" dirty="0" smtClean="0">
                <a:ea typeface="ＭＳ Ｐゴシック"/>
                <a:cs typeface="ＭＳ Ｐゴシック"/>
              </a:rPr>
              <a:t>(younger </a:t>
            </a:r>
            <a:r>
              <a:rPr lang="en-GB" i="1" u="sng" dirty="0" smtClean="0">
                <a:ea typeface="ＭＳ Ｐゴシック"/>
                <a:cs typeface="ＭＳ Ｐゴシック"/>
              </a:rPr>
              <a:t>and</a:t>
            </a:r>
            <a:r>
              <a:rPr lang="en-GB" i="1" dirty="0" smtClean="0">
                <a:ea typeface="ＭＳ Ｐゴシック"/>
                <a:cs typeface="ＭＳ Ｐゴシック"/>
              </a:rPr>
              <a:t>                                                                    older adolescents)</a:t>
            </a:r>
          </a:p>
          <a:p>
            <a:pPr eaLnBrk="1" hangingPunct="1">
              <a:spcBef>
                <a:spcPts val="1500"/>
              </a:spcBef>
            </a:pPr>
            <a:r>
              <a:rPr lang="en-GB" dirty="0" smtClean="0">
                <a:ea typeface="ＭＳ Ｐゴシック"/>
                <a:cs typeface="ＭＳ Ｐゴシック"/>
              </a:rPr>
              <a:t>Doing something fun while talking</a:t>
            </a:r>
            <a:br>
              <a:rPr lang="en-GB" dirty="0" smtClean="0">
                <a:ea typeface="ＭＳ Ｐゴシック"/>
                <a:cs typeface="ＭＳ Ｐゴシック"/>
              </a:rPr>
            </a:br>
            <a:r>
              <a:rPr lang="en-GB" i="1" dirty="0" smtClean="0">
                <a:ea typeface="ＭＳ Ｐゴシック"/>
                <a:cs typeface="ＭＳ Ｐゴシック"/>
              </a:rPr>
              <a:t> (younger </a:t>
            </a:r>
            <a:r>
              <a:rPr lang="en-GB" i="1" u="sng" dirty="0" smtClean="0">
                <a:ea typeface="ＭＳ Ｐゴシック"/>
                <a:cs typeface="ＭＳ Ｐゴシック"/>
              </a:rPr>
              <a:t>and</a:t>
            </a:r>
            <a:r>
              <a:rPr lang="en-GB" i="1" dirty="0" smtClean="0">
                <a:ea typeface="ＭＳ Ｐゴシック"/>
                <a:cs typeface="ＭＳ Ｐゴシック"/>
              </a:rPr>
              <a:t> older adolescents)</a:t>
            </a:r>
          </a:p>
        </p:txBody>
      </p:sp>
      <p:sp>
        <p:nvSpPr>
          <p:cNvPr id="74755" name="Title 1"/>
          <p:cNvSpPr txBox="1">
            <a:spLocks/>
          </p:cNvSpPr>
          <p:nvPr/>
        </p:nvSpPr>
        <p:spPr bwMode="white">
          <a:xfrm>
            <a:off x="533400" y="119063"/>
            <a:ext cx="8610600" cy="1316037"/>
          </a:xfrm>
          <a:prstGeom prst="rect">
            <a:avLst/>
          </a:prstGeom>
          <a:noFill/>
          <a:ln w="9525">
            <a:noFill/>
            <a:miter lim="800000"/>
            <a:headEnd/>
            <a:tailEnd/>
          </a:ln>
        </p:spPr>
        <p:txBody>
          <a:bodyPr anchor="ctr"/>
          <a:lstStyle/>
          <a:p>
            <a:pPr defTabSz="914400"/>
            <a:r>
              <a:rPr lang="en-US" sz="3600" b="1" dirty="0">
                <a:solidFill>
                  <a:schemeClr val="bg1"/>
                </a:solidFill>
                <a:latin typeface="Calibri" pitchFamily="34" charset="0"/>
              </a:rPr>
              <a:t>Activities to Do with Adolescents to Promote Expression:</a:t>
            </a:r>
            <a:endParaRPr lang="en-US" sz="1600" b="1" dirty="0">
              <a:solidFill>
                <a:schemeClr val="bg1"/>
              </a:solidFill>
              <a:latin typeface="Calibri" pitchFamily="34" charset="0"/>
            </a:endParaRPr>
          </a:p>
        </p:txBody>
      </p:sp>
      <p:pic>
        <p:nvPicPr>
          <p:cNvPr id="5" name="Picture 4"/>
          <p:cNvPicPr/>
          <p:nvPr/>
        </p:nvPicPr>
        <p:blipFill>
          <a:blip r:embed="rId3">
            <a:extLst/>
          </a:blip>
          <a:srcRect/>
          <a:stretch>
            <a:fillRect/>
          </a:stretch>
        </p:blipFill>
        <p:spPr bwMode="auto">
          <a:xfrm>
            <a:off x="5597070" y="3338285"/>
            <a:ext cx="3335338" cy="2806700"/>
          </a:xfrm>
          <a:prstGeom prst="rect">
            <a:avLst/>
          </a:prstGeom>
          <a:noFill/>
          <a:ln>
            <a:noFill/>
          </a:ln>
          <a:effectLst>
            <a:softEdge rad="31750"/>
          </a:effectLst>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idx="4294967295"/>
          </p:nvPr>
        </p:nvSpPr>
        <p:spPr bwMode="white">
          <a:xfrm>
            <a:off x="498475" y="136525"/>
            <a:ext cx="8264525" cy="1285875"/>
          </a:xfrm>
        </p:spPr>
        <p:txBody>
          <a:bodyPr anchor="ctr"/>
          <a:lstStyle/>
          <a:p>
            <a:pPr eaLnBrk="1" hangingPunct="1"/>
            <a:r>
              <a:rPr lang="en-US" dirty="0" smtClean="0">
                <a:latin typeface="Calibri heading"/>
              </a:rPr>
              <a:t>Remember:</a:t>
            </a:r>
          </a:p>
        </p:txBody>
      </p:sp>
      <p:sp>
        <p:nvSpPr>
          <p:cNvPr id="76802" name="Slide Number Placeholder 4"/>
          <p:cNvSpPr txBox="1">
            <a:spLocks noGrp="1"/>
          </p:cNvSpPr>
          <p:nvPr/>
        </p:nvSpPr>
        <p:spPr bwMode="auto">
          <a:xfrm>
            <a:off x="8305800" y="6423025"/>
            <a:ext cx="554038" cy="365125"/>
          </a:xfrm>
          <a:prstGeom prst="rect">
            <a:avLst/>
          </a:prstGeom>
          <a:noFill/>
          <a:ln w="9525">
            <a:noFill/>
            <a:miter lim="800000"/>
            <a:headEnd/>
            <a:tailEnd/>
          </a:ln>
        </p:spPr>
        <p:txBody>
          <a:bodyPr anchor="ctr"/>
          <a:lstStyle/>
          <a:p>
            <a:pPr algn="r"/>
            <a:fld id="{DE6F553D-69D9-47DB-BA22-117976C01116}" type="slidenum">
              <a:rPr lang="en-US" sz="1100">
                <a:latin typeface="Garamond" pitchFamily="18" charset="0"/>
              </a:rPr>
              <a:pPr algn="r"/>
              <a:t>31</a:t>
            </a:fld>
            <a:endParaRPr lang="en-US" sz="1100">
              <a:latin typeface="Garamond" pitchFamily="18" charset="0"/>
            </a:endParaRPr>
          </a:p>
        </p:txBody>
      </p:sp>
      <p:graphicFrame>
        <p:nvGraphicFramePr>
          <p:cNvPr id="131083" name="Group 11"/>
          <p:cNvGraphicFramePr>
            <a:graphicFrameLocks noGrp="1"/>
          </p:cNvGraphicFramePr>
          <p:nvPr>
            <p:extLst>
              <p:ext uri="{D42A27DB-BD31-4B8C-83A1-F6EECF244321}">
                <p14:modId xmlns:p14="http://schemas.microsoft.com/office/powerpoint/2010/main" val="1022072410"/>
              </p:ext>
            </p:extLst>
          </p:nvPr>
        </p:nvGraphicFramePr>
        <p:xfrm>
          <a:off x="769938" y="4862513"/>
          <a:ext cx="7536543" cy="1554480"/>
        </p:xfrm>
        <a:graphic>
          <a:graphicData uri="http://schemas.openxmlformats.org/drawingml/2006/table">
            <a:tbl>
              <a:tblPr/>
              <a:tblGrid>
                <a:gridCol w="7536543"/>
              </a:tblGrid>
              <a:tr h="1282700">
                <a:tc>
                  <a:txBody>
                    <a:bodyPr/>
                    <a:lstStyle/>
                    <a:p>
                      <a:pPr marL="0" marR="0" lvl="0" indent="0" algn="ctr" defTabSz="914400" rtl="0" eaLnBrk="0" fontAlgn="base" latinLnBrk="0" hangingPunct="0">
                        <a:lnSpc>
                          <a:spcPct val="100000"/>
                        </a:lnSpc>
                        <a:spcBef>
                          <a:spcPts val="2000"/>
                        </a:spcBef>
                        <a:spcAft>
                          <a:spcPct val="0"/>
                        </a:spcAft>
                        <a:buClr>
                          <a:srgbClr val="083763"/>
                        </a:buClr>
                        <a:buSzPct val="75000"/>
                        <a:buFont typeface="Symbol" pitchFamily="18" charset="2"/>
                        <a:buNone/>
                        <a:tabLst/>
                      </a:pPr>
                      <a:r>
                        <a:rPr kumimoji="0" lang="en-US" sz="2400" b="0" i="0" u="none" strike="noStrike" cap="none" normalizeH="0" baseline="0" dirty="0" smtClean="0">
                          <a:ln>
                            <a:noFill/>
                          </a:ln>
                          <a:solidFill>
                            <a:schemeClr val="tx1"/>
                          </a:solidFill>
                          <a:effectLst/>
                          <a:latin typeface="Calibri" pitchFamily="34" charset="0"/>
                        </a:rPr>
                        <a:t>Health workers need to adjust their counseling and communication style to the adolescent they are counseling, keeping in mind his or her age and developmental stage.</a:t>
                      </a:r>
                      <a:endParaRPr kumimoji="0" lang="en-ZA" sz="2400" b="0" i="0" u="none" strike="noStrike" cap="none" normalizeH="0" baseline="0" dirty="0" smtClean="0">
                        <a:ln>
                          <a:noFill/>
                        </a:ln>
                        <a:solidFill>
                          <a:schemeClr val="tx1"/>
                        </a:solidFill>
                        <a:effectLst/>
                        <a:latin typeface="Calibri" pitchFamily="34" charset="0"/>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0EBD6"/>
                    </a:solidFill>
                  </a:tcPr>
                </a:tc>
              </a:tr>
            </a:tbl>
          </a:graphicData>
        </a:graphic>
      </p:graphicFrame>
      <p:pic>
        <p:nvPicPr>
          <p:cNvPr id="6" name="Picture 5"/>
          <p:cNvPicPr/>
          <p:nvPr/>
        </p:nvPicPr>
        <p:blipFill>
          <a:blip r:embed="rId3">
            <a:extLst/>
          </a:blip>
          <a:srcRect/>
          <a:stretch>
            <a:fillRect/>
          </a:stretch>
        </p:blipFill>
        <p:spPr bwMode="auto">
          <a:xfrm>
            <a:off x="3135087" y="1756226"/>
            <a:ext cx="3120570" cy="2651935"/>
          </a:xfrm>
          <a:prstGeom prst="rect">
            <a:avLst/>
          </a:prstGeom>
          <a:noFill/>
          <a:ln>
            <a:noFill/>
          </a:ln>
          <a:effectLst>
            <a:softEdge rad="31750"/>
          </a:effectLst>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bwMode="white">
          <a:xfrm>
            <a:off x="498475" y="136525"/>
            <a:ext cx="8264525" cy="1463675"/>
          </a:xfrm>
        </p:spPr>
        <p:txBody>
          <a:bodyPr anchor="ctr"/>
          <a:lstStyle/>
          <a:p>
            <a:pPr eaLnBrk="1" hangingPunct="1"/>
            <a:r>
              <a:rPr lang="en-US" dirty="0" smtClean="0">
                <a:latin typeface="Calibri heading"/>
              </a:rPr>
              <a:t>Listening and Learning Skills</a:t>
            </a:r>
          </a:p>
        </p:txBody>
      </p:sp>
      <p:sp>
        <p:nvSpPr>
          <p:cNvPr id="78850" name="Content Placeholder 2"/>
          <p:cNvSpPr>
            <a:spLocks noGrp="1"/>
          </p:cNvSpPr>
          <p:nvPr>
            <p:ph idx="1"/>
          </p:nvPr>
        </p:nvSpPr>
        <p:spPr>
          <a:xfrm>
            <a:off x="533400" y="2130425"/>
            <a:ext cx="8229600" cy="3687763"/>
          </a:xfrm>
        </p:spPr>
        <p:txBody>
          <a:bodyPr/>
          <a:lstStyle/>
          <a:p>
            <a:pPr marL="457200" indent="-457200" eaLnBrk="1" hangingPunct="1">
              <a:spcBef>
                <a:spcPts val="1000"/>
              </a:spcBef>
            </a:pPr>
            <a:r>
              <a:rPr lang="en-US" sz="2300" b="1" smtClean="0">
                <a:solidFill>
                  <a:srgbClr val="0B5395"/>
                </a:solidFill>
                <a:ea typeface="ＭＳ Ｐゴシック"/>
                <a:cs typeface="ＭＳ Ｐゴシック"/>
              </a:rPr>
              <a:t>Skill 1:</a:t>
            </a:r>
            <a:r>
              <a:rPr lang="en-US" sz="2300" smtClean="0">
                <a:solidFill>
                  <a:srgbClr val="0B5395"/>
                </a:solidFill>
                <a:ea typeface="ＭＳ Ｐゴシック"/>
                <a:cs typeface="ＭＳ Ｐゴシック"/>
              </a:rPr>
              <a:t> </a:t>
            </a:r>
            <a:r>
              <a:rPr lang="en-US" sz="2300" smtClean="0">
                <a:ea typeface="ＭＳ Ｐゴシック"/>
                <a:cs typeface="ＭＳ Ｐゴシック"/>
              </a:rPr>
              <a:t>Use helpful non-verbal communication</a:t>
            </a:r>
          </a:p>
          <a:p>
            <a:pPr marL="457200" indent="-457200" eaLnBrk="1" hangingPunct="1">
              <a:spcBef>
                <a:spcPts val="1000"/>
              </a:spcBef>
            </a:pPr>
            <a:r>
              <a:rPr lang="en-US" sz="2300" b="1" smtClean="0">
                <a:solidFill>
                  <a:srgbClr val="0B5395"/>
                </a:solidFill>
                <a:ea typeface="ＭＳ Ｐゴシック"/>
                <a:cs typeface="ＭＳ Ｐゴシック"/>
              </a:rPr>
              <a:t>Skill 2:</a:t>
            </a:r>
            <a:r>
              <a:rPr lang="en-US" sz="2300" smtClean="0">
                <a:solidFill>
                  <a:srgbClr val="0B5395"/>
                </a:solidFill>
                <a:ea typeface="ＭＳ Ｐゴシック"/>
                <a:cs typeface="ＭＳ Ｐゴシック"/>
              </a:rPr>
              <a:t> </a:t>
            </a:r>
            <a:r>
              <a:rPr lang="en-US" sz="2300" smtClean="0">
                <a:ea typeface="ＭＳ Ｐゴシック"/>
                <a:cs typeface="ＭＳ Ｐゴシック"/>
              </a:rPr>
              <a:t>Actively listen and show interest in the client</a:t>
            </a:r>
          </a:p>
          <a:p>
            <a:pPr marL="457200" indent="-457200" eaLnBrk="1" hangingPunct="1">
              <a:spcBef>
                <a:spcPts val="1000"/>
              </a:spcBef>
            </a:pPr>
            <a:r>
              <a:rPr lang="en-US" sz="2300" b="1" smtClean="0">
                <a:solidFill>
                  <a:srgbClr val="0B5395"/>
                </a:solidFill>
                <a:ea typeface="ＭＳ Ｐゴシック"/>
                <a:cs typeface="ＭＳ Ｐゴシック"/>
              </a:rPr>
              <a:t>Skill 3:</a:t>
            </a:r>
            <a:r>
              <a:rPr lang="en-US" sz="2300" smtClean="0">
                <a:solidFill>
                  <a:srgbClr val="0B5395"/>
                </a:solidFill>
                <a:ea typeface="ＭＳ Ｐゴシック"/>
                <a:cs typeface="ＭＳ Ｐゴシック"/>
              </a:rPr>
              <a:t> </a:t>
            </a:r>
            <a:r>
              <a:rPr lang="en-US" sz="2300" smtClean="0">
                <a:ea typeface="ＭＳ Ｐゴシック"/>
                <a:cs typeface="ＭＳ Ｐゴシック"/>
              </a:rPr>
              <a:t>Ask open-ended questions</a:t>
            </a:r>
          </a:p>
          <a:p>
            <a:pPr marL="457200" indent="-457200" eaLnBrk="1" hangingPunct="1">
              <a:spcBef>
                <a:spcPts val="1000"/>
              </a:spcBef>
            </a:pPr>
            <a:r>
              <a:rPr lang="en-US" sz="2300" b="1" smtClean="0">
                <a:solidFill>
                  <a:srgbClr val="0B5395"/>
                </a:solidFill>
                <a:ea typeface="ＭＳ Ｐゴシック"/>
                <a:cs typeface="ＭＳ Ｐゴシック"/>
              </a:rPr>
              <a:t>Skill 4:</a:t>
            </a:r>
            <a:r>
              <a:rPr lang="en-US" sz="2300" smtClean="0">
                <a:solidFill>
                  <a:srgbClr val="0B5395"/>
                </a:solidFill>
                <a:ea typeface="ＭＳ Ｐゴシック"/>
                <a:cs typeface="ＭＳ Ｐゴシック"/>
              </a:rPr>
              <a:t> </a:t>
            </a:r>
            <a:r>
              <a:rPr lang="en-US" sz="2300" smtClean="0">
                <a:ea typeface="ＭＳ Ｐゴシック"/>
                <a:cs typeface="ＭＳ Ｐゴシック"/>
              </a:rPr>
              <a:t>Reflect back what the client is saying</a:t>
            </a:r>
          </a:p>
          <a:p>
            <a:pPr marL="457200" indent="-457200" eaLnBrk="1" hangingPunct="1">
              <a:spcBef>
                <a:spcPts val="1000"/>
              </a:spcBef>
            </a:pPr>
            <a:r>
              <a:rPr lang="en-US" sz="2300" b="1" smtClean="0">
                <a:solidFill>
                  <a:srgbClr val="0B5395"/>
                </a:solidFill>
                <a:ea typeface="ＭＳ Ｐゴシック"/>
                <a:cs typeface="ＭＳ Ｐゴシック"/>
              </a:rPr>
              <a:t>Skill 5:</a:t>
            </a:r>
            <a:r>
              <a:rPr lang="en-US" sz="2300" smtClean="0">
                <a:solidFill>
                  <a:srgbClr val="0B5395"/>
                </a:solidFill>
                <a:ea typeface="ＭＳ Ｐゴシック"/>
                <a:cs typeface="ＭＳ Ｐゴシック"/>
              </a:rPr>
              <a:t> </a:t>
            </a:r>
            <a:r>
              <a:rPr lang="en-US" sz="2300" smtClean="0">
                <a:ea typeface="ＭＳ Ｐゴシック"/>
                <a:cs typeface="ＭＳ Ｐゴシック"/>
              </a:rPr>
              <a:t>Empathize — show that you understand how the  client feels                                                               </a:t>
            </a:r>
          </a:p>
          <a:p>
            <a:pPr marL="457200" indent="-457200" eaLnBrk="1" hangingPunct="1">
              <a:spcBef>
                <a:spcPts val="1000"/>
              </a:spcBef>
            </a:pPr>
            <a:r>
              <a:rPr lang="en-US" sz="2300" b="1" smtClean="0">
                <a:solidFill>
                  <a:srgbClr val="0B5395"/>
                </a:solidFill>
                <a:ea typeface="ＭＳ Ｐゴシック"/>
                <a:cs typeface="ＭＳ Ｐゴシック"/>
              </a:rPr>
              <a:t>Skill 6:</a:t>
            </a:r>
            <a:r>
              <a:rPr lang="en-US" sz="2300" smtClean="0">
                <a:solidFill>
                  <a:srgbClr val="0B5395"/>
                </a:solidFill>
                <a:ea typeface="ＭＳ Ｐゴシック"/>
                <a:cs typeface="ＭＳ Ｐゴシック"/>
              </a:rPr>
              <a:t> </a:t>
            </a:r>
            <a:r>
              <a:rPr lang="en-US" sz="2300" smtClean="0">
                <a:ea typeface="ＭＳ Ｐゴシック"/>
                <a:cs typeface="ＭＳ Ｐゴシック"/>
              </a:rPr>
              <a:t>Avoid words that sound judging</a:t>
            </a:r>
          </a:p>
          <a:p>
            <a:pPr marL="457200" indent="-457200" eaLnBrk="1" hangingPunct="1">
              <a:spcBef>
                <a:spcPts val="1000"/>
              </a:spcBef>
            </a:pPr>
            <a:r>
              <a:rPr lang="en-US" sz="2300" b="1" smtClean="0">
                <a:solidFill>
                  <a:srgbClr val="0B5395"/>
                </a:solidFill>
                <a:ea typeface="ＭＳ Ｐゴシック"/>
                <a:cs typeface="ＭＳ Ｐゴシック"/>
              </a:rPr>
              <a:t>Skill 7:</a:t>
            </a:r>
            <a:r>
              <a:rPr lang="en-US" sz="2300" smtClean="0">
                <a:solidFill>
                  <a:srgbClr val="0B5395"/>
                </a:solidFill>
                <a:ea typeface="ＭＳ Ｐゴシック"/>
                <a:cs typeface="ＭＳ Ｐゴシック"/>
              </a:rPr>
              <a:t> </a:t>
            </a:r>
            <a:r>
              <a:rPr lang="en-US" sz="2300" smtClean="0">
                <a:ea typeface="ＭＳ Ｐゴシック"/>
                <a:cs typeface="ＭＳ Ｐゴシック"/>
              </a:rPr>
              <a:t>Help the client set goals and summarize each counseling session</a:t>
            </a:r>
          </a:p>
          <a:p>
            <a:pPr marL="457200" indent="-457200" eaLnBrk="1" hangingPunct="1">
              <a:spcBef>
                <a:spcPts val="1000"/>
              </a:spcBef>
              <a:buFont typeface="Wingdings" pitchFamily="2" charset="2"/>
              <a:buNone/>
            </a:pPr>
            <a:r>
              <a:rPr lang="en-US" smtClean="0">
                <a:ea typeface="ＭＳ Ｐゴシック"/>
                <a:cs typeface="ＭＳ Ｐゴシック"/>
              </a:rPr>
              <a:t>See </a:t>
            </a:r>
            <a:r>
              <a:rPr lang="en-US" i="1" smtClean="0">
                <a:ea typeface="ＭＳ Ｐゴシック"/>
                <a:cs typeface="ＭＳ Ｐゴシック"/>
              </a:rPr>
              <a:t>Appendix 4D: Listening and Learning Skills Checklist.</a:t>
            </a:r>
          </a:p>
        </p:txBody>
      </p:sp>
      <p:sp>
        <p:nvSpPr>
          <p:cNvPr id="78851" name="Slide Number Placeholder 4"/>
          <p:cNvSpPr>
            <a:spLocks noGrp="1"/>
          </p:cNvSpPr>
          <p:nvPr>
            <p:ph type="sldNum" sz="quarter" idx="12"/>
          </p:nvPr>
        </p:nvSpPr>
        <p:spPr bwMode="auto">
          <a:noFill/>
          <a:ln>
            <a:miter lim="800000"/>
            <a:headEnd/>
            <a:tailEnd/>
          </a:ln>
        </p:spPr>
        <p:txBody>
          <a:bodyPr/>
          <a:lstStyle/>
          <a:p>
            <a:pPr fontAlgn="base">
              <a:spcBef>
                <a:spcPct val="0"/>
              </a:spcBef>
              <a:spcAft>
                <a:spcPct val="0"/>
              </a:spcAft>
            </a:pPr>
            <a:fld id="{111E18A0-2C4B-4B25-BD37-76FAB3CA2A70}" type="slidenum">
              <a:rPr lang="en-US" smtClean="0">
                <a:latin typeface="Garamond" pitchFamily="18" charset="0"/>
              </a:rPr>
              <a:pPr fontAlgn="base">
                <a:spcBef>
                  <a:spcPct val="0"/>
                </a:spcBef>
                <a:spcAft>
                  <a:spcPct val="0"/>
                </a:spcAft>
              </a:pPr>
              <a:t>32</a:t>
            </a:fld>
            <a:endParaRPr lang="en-US" smtClean="0">
              <a:latin typeface="Garamond" pitchFamily="18" charset="0"/>
            </a:endParaRPr>
          </a:p>
        </p:txBody>
      </p:sp>
      <p:graphicFrame>
        <p:nvGraphicFramePr>
          <p:cNvPr id="5" name="Group 11"/>
          <p:cNvGraphicFramePr>
            <a:graphicFrameLocks noGrp="1"/>
          </p:cNvGraphicFramePr>
          <p:nvPr>
            <p:extLst>
              <p:ext uri="{D42A27DB-BD31-4B8C-83A1-F6EECF244321}">
                <p14:modId xmlns:p14="http://schemas.microsoft.com/office/powerpoint/2010/main" val="3375407797"/>
              </p:ext>
            </p:extLst>
          </p:nvPr>
        </p:nvGraphicFramePr>
        <p:xfrm>
          <a:off x="498475" y="1600200"/>
          <a:ext cx="8264525" cy="457200"/>
        </p:xfrm>
        <a:graphic>
          <a:graphicData uri="http://schemas.openxmlformats.org/drawingml/2006/table">
            <a:tbl>
              <a:tblPr/>
              <a:tblGrid>
                <a:gridCol w="8264525"/>
              </a:tblGrid>
              <a:tr h="388257">
                <a:tc>
                  <a:txBody>
                    <a:bodyPr/>
                    <a:lstStyle/>
                    <a:p>
                      <a:pPr marL="0" marR="0" lvl="0" indent="0" algn="ctr" defTabSz="914400" rtl="0" eaLnBrk="0" fontAlgn="base" latinLnBrk="0" hangingPunct="0">
                        <a:lnSpc>
                          <a:spcPct val="100000"/>
                        </a:lnSpc>
                        <a:spcBef>
                          <a:spcPts val="2000"/>
                        </a:spcBef>
                        <a:spcAft>
                          <a:spcPct val="0"/>
                        </a:spcAft>
                        <a:buClr>
                          <a:srgbClr val="083763"/>
                        </a:buClr>
                        <a:buSzPct val="75000"/>
                        <a:buFont typeface="Symbol" pitchFamily="18" charset="2"/>
                        <a:buNone/>
                        <a:tabLst/>
                      </a:pPr>
                      <a:r>
                        <a:rPr kumimoji="0" lang="en-US" sz="2400" b="0" i="0" u="none" strike="noStrike" cap="none" normalizeH="0" baseline="0" dirty="0" smtClean="0">
                          <a:ln>
                            <a:noFill/>
                          </a:ln>
                          <a:solidFill>
                            <a:schemeClr val="tx1"/>
                          </a:solidFill>
                          <a:effectLst/>
                          <a:latin typeface="Calibri" pitchFamily="34" charset="0"/>
                        </a:rPr>
                        <a:t>Clear and effective communication is the key to good counseling.</a:t>
                      </a:r>
                      <a:endParaRPr kumimoji="0" lang="en-ZA" sz="2400" b="0" i="0" u="none" strike="noStrike" cap="none" normalizeH="0" baseline="0" dirty="0" smtClean="0">
                        <a:ln>
                          <a:noFill/>
                        </a:ln>
                        <a:solidFill>
                          <a:schemeClr val="tx1"/>
                        </a:solidFill>
                        <a:effectLst/>
                        <a:latin typeface="Calibri" pitchFamily="34" charset="0"/>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0EBD6"/>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Content Placeholder 2"/>
          <p:cNvSpPr>
            <a:spLocks noGrp="1"/>
          </p:cNvSpPr>
          <p:nvPr>
            <p:ph idx="4294967295"/>
          </p:nvPr>
        </p:nvSpPr>
        <p:spPr>
          <a:xfrm>
            <a:off x="533400" y="1698625"/>
            <a:ext cx="8229600" cy="3825875"/>
          </a:xfrm>
        </p:spPr>
        <p:txBody>
          <a:bodyPr/>
          <a:lstStyle/>
          <a:p>
            <a:pPr marL="457200" indent="-457200">
              <a:buFont typeface="Wingdings" pitchFamily="2" charset="2"/>
              <a:buNone/>
            </a:pPr>
            <a:r>
              <a:rPr lang="en-GB" b="1" smtClean="0">
                <a:ea typeface="ＭＳ Ｐゴシック"/>
                <a:cs typeface="ＭＳ Ｐゴシック"/>
              </a:rPr>
              <a:t>Discussion Questions:</a:t>
            </a:r>
          </a:p>
          <a:p>
            <a:pPr marL="457200" indent="-457200"/>
            <a:r>
              <a:rPr lang="en-US" i="1" smtClean="0">
                <a:solidFill>
                  <a:srgbClr val="0B5395"/>
                </a:solidFill>
              </a:rPr>
              <a:t>What is meant by “non-verbal communication?”</a:t>
            </a:r>
          </a:p>
          <a:p>
            <a:pPr marL="457200" indent="-457200"/>
            <a:r>
              <a:rPr lang="en-US" i="1" smtClean="0">
                <a:solidFill>
                  <a:srgbClr val="0B5395"/>
                </a:solidFill>
              </a:rPr>
              <a:t>What is an example of non-verbal communication?</a:t>
            </a:r>
          </a:p>
        </p:txBody>
      </p:sp>
      <p:sp>
        <p:nvSpPr>
          <p:cNvPr id="80898" name="Slide Number Placeholder 4"/>
          <p:cNvSpPr txBox="1">
            <a:spLocks noGrp="1"/>
          </p:cNvSpPr>
          <p:nvPr/>
        </p:nvSpPr>
        <p:spPr bwMode="auto">
          <a:xfrm>
            <a:off x="8305800" y="6423025"/>
            <a:ext cx="554038" cy="365125"/>
          </a:xfrm>
          <a:prstGeom prst="rect">
            <a:avLst/>
          </a:prstGeom>
          <a:noFill/>
          <a:ln w="9525">
            <a:noFill/>
            <a:miter lim="800000"/>
            <a:headEnd/>
            <a:tailEnd/>
          </a:ln>
        </p:spPr>
        <p:txBody>
          <a:bodyPr anchor="ctr"/>
          <a:lstStyle/>
          <a:p>
            <a:pPr algn="r"/>
            <a:fld id="{98D5B844-F869-4C25-B974-63FF96CB0B2F}" type="slidenum">
              <a:rPr lang="en-US" sz="1100">
                <a:latin typeface="Garamond" pitchFamily="18" charset="0"/>
              </a:rPr>
              <a:pPr algn="r"/>
              <a:t>33</a:t>
            </a:fld>
            <a:endParaRPr lang="en-US" sz="1100">
              <a:latin typeface="Garamond" pitchFamily="18" charset="0"/>
            </a:endParaRPr>
          </a:p>
        </p:txBody>
      </p:sp>
      <p:sp>
        <p:nvSpPr>
          <p:cNvPr id="5" name="Title 1"/>
          <p:cNvSpPr txBox="1">
            <a:spLocks/>
          </p:cNvSpPr>
          <p:nvPr/>
        </p:nvSpPr>
        <p:spPr bwMode="white">
          <a:xfrm>
            <a:off x="498475" y="123825"/>
            <a:ext cx="8264525" cy="1282700"/>
          </a:xfrm>
          <a:prstGeom prst="rect">
            <a:avLst/>
          </a:prstGeom>
        </p:spPr>
        <p:txBody>
          <a:bodyPr anchor="ctr"/>
          <a:lstStyle/>
          <a:p>
            <a:pPr defTabSz="914400">
              <a:defRPr/>
            </a:pPr>
            <a:r>
              <a:rPr lang="en-US" sz="3600" b="1" kern="0" dirty="0">
                <a:solidFill>
                  <a:schemeClr val="bg1"/>
                </a:solidFill>
                <a:latin typeface="Calibri heading"/>
                <a:ea typeface="+mj-ea"/>
                <a:cs typeface="Calibri"/>
              </a:rPr>
              <a:t>Skill 1: Use Helpful Non-Verbal Communication</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bwMode="white">
          <a:xfrm>
            <a:off x="498475" y="123825"/>
            <a:ext cx="8264525" cy="1282700"/>
          </a:xfrm>
        </p:spPr>
        <p:txBody>
          <a:bodyPr anchor="ctr"/>
          <a:lstStyle/>
          <a:p>
            <a:pPr eaLnBrk="1" hangingPunct="1"/>
            <a:r>
              <a:rPr lang="en-US" dirty="0" smtClean="0">
                <a:latin typeface="Calibri heading"/>
              </a:rPr>
              <a:t>Skill 1: Use Helpful Non-Verbal Communication </a:t>
            </a:r>
            <a:r>
              <a:rPr lang="en-US" sz="1800" dirty="0" smtClean="0">
                <a:latin typeface="Calibri heading"/>
              </a:rPr>
              <a:t>(Continued)</a:t>
            </a:r>
          </a:p>
        </p:txBody>
      </p:sp>
      <p:sp>
        <p:nvSpPr>
          <p:cNvPr id="82946" name="Content Placeholder 2"/>
          <p:cNvSpPr>
            <a:spLocks noGrp="1"/>
          </p:cNvSpPr>
          <p:nvPr>
            <p:ph idx="1"/>
          </p:nvPr>
        </p:nvSpPr>
        <p:spPr>
          <a:xfrm>
            <a:off x="533400" y="1752600"/>
            <a:ext cx="8229600" cy="1735138"/>
          </a:xfrm>
        </p:spPr>
        <p:txBody>
          <a:bodyPr/>
          <a:lstStyle/>
          <a:p>
            <a:pPr marL="457200" indent="-457200" eaLnBrk="1" hangingPunct="1">
              <a:lnSpc>
                <a:spcPct val="90000"/>
              </a:lnSpc>
              <a:spcBef>
                <a:spcPts val="500"/>
              </a:spcBef>
            </a:pPr>
            <a:r>
              <a:rPr lang="en-US" smtClean="0"/>
              <a:t>Includes gestures, gazes, posture, and expressions that convey information without the use of words</a:t>
            </a:r>
          </a:p>
          <a:p>
            <a:pPr marL="457200" indent="-457200" eaLnBrk="1" hangingPunct="1">
              <a:lnSpc>
                <a:spcPct val="90000"/>
              </a:lnSpc>
              <a:spcBef>
                <a:spcPts val="1500"/>
              </a:spcBef>
            </a:pPr>
            <a:r>
              <a:rPr lang="en-US" smtClean="0"/>
              <a:t>Suggests that the health worker is listening and cares about what is being said </a:t>
            </a:r>
          </a:p>
        </p:txBody>
      </p:sp>
      <p:sp>
        <p:nvSpPr>
          <p:cNvPr id="82947" name="Slide Number Placeholder 4"/>
          <p:cNvSpPr>
            <a:spLocks noGrp="1"/>
          </p:cNvSpPr>
          <p:nvPr>
            <p:ph type="sldNum" sz="quarter" idx="12"/>
          </p:nvPr>
        </p:nvSpPr>
        <p:spPr bwMode="auto">
          <a:noFill/>
          <a:ln>
            <a:miter lim="800000"/>
            <a:headEnd/>
            <a:tailEnd/>
          </a:ln>
        </p:spPr>
        <p:txBody>
          <a:bodyPr/>
          <a:lstStyle/>
          <a:p>
            <a:pPr fontAlgn="base">
              <a:spcBef>
                <a:spcPct val="0"/>
              </a:spcBef>
              <a:spcAft>
                <a:spcPct val="0"/>
              </a:spcAft>
            </a:pPr>
            <a:fld id="{85B66845-E85F-4282-8319-1EA446A7CC00}" type="slidenum">
              <a:rPr lang="en-US" smtClean="0">
                <a:latin typeface="Garamond" pitchFamily="18" charset="0"/>
              </a:rPr>
              <a:pPr fontAlgn="base">
                <a:spcBef>
                  <a:spcPct val="0"/>
                </a:spcBef>
                <a:spcAft>
                  <a:spcPct val="0"/>
                </a:spcAft>
              </a:pPr>
              <a:t>34</a:t>
            </a:fld>
            <a:endParaRPr lang="en-US" smtClean="0">
              <a:latin typeface="Garamond" pitchFamily="18" charset="0"/>
            </a:endParaRPr>
          </a:p>
        </p:txBody>
      </p:sp>
      <p:graphicFrame>
        <p:nvGraphicFramePr>
          <p:cNvPr id="8" name="Group 126"/>
          <p:cNvGraphicFramePr>
            <a:graphicFrameLocks noGrp="1"/>
          </p:cNvGraphicFramePr>
          <p:nvPr>
            <p:extLst>
              <p:ext uri="{D42A27DB-BD31-4B8C-83A1-F6EECF244321}">
                <p14:modId xmlns:p14="http://schemas.microsoft.com/office/powerpoint/2010/main" val="3419256658"/>
              </p:ext>
            </p:extLst>
          </p:nvPr>
        </p:nvGraphicFramePr>
        <p:xfrm>
          <a:off x="581025" y="3560763"/>
          <a:ext cx="7921500" cy="2716851"/>
        </p:xfrm>
        <a:graphic>
          <a:graphicData uri="http://schemas.openxmlformats.org/drawingml/2006/table">
            <a:tbl>
              <a:tblPr/>
              <a:tblGrid>
                <a:gridCol w="384691"/>
                <a:gridCol w="7536809"/>
              </a:tblGrid>
              <a:tr h="430851">
                <a:tc gridSpan="2">
                  <a:txBody>
                    <a:bodyPr/>
                    <a:lstStyle/>
                    <a:p>
                      <a:pPr marL="0" marR="0" lvl="0" indent="0" algn="l" defTabSz="914400" rtl="0" eaLnBrk="0" fontAlgn="base" latinLnBrk="0" hangingPunct="0">
                        <a:lnSpc>
                          <a:spcPct val="100000"/>
                        </a:lnSpc>
                        <a:spcBef>
                          <a:spcPts val="2000"/>
                        </a:spcBef>
                        <a:spcAft>
                          <a:spcPct val="0"/>
                        </a:spcAft>
                        <a:buClr>
                          <a:srgbClr val="083763"/>
                        </a:buClr>
                        <a:buSzPct val="75000"/>
                        <a:buFont typeface="Wingdings" charset="0"/>
                        <a:buNone/>
                        <a:tabLst/>
                      </a:pPr>
                      <a:r>
                        <a:rPr kumimoji="0" lang="en-ZA" sz="2200" b="1" i="0" u="none" strike="noStrike" cap="none" normalizeH="0" baseline="0" dirty="0">
                          <a:ln>
                            <a:noFill/>
                          </a:ln>
                          <a:solidFill>
                            <a:schemeClr val="tx1"/>
                          </a:solidFill>
                          <a:effectLst/>
                          <a:latin typeface="Calibri"/>
                          <a:ea typeface="ＭＳ Ｐゴシック" charset="0"/>
                          <a:cs typeface="Calibri"/>
                        </a:rPr>
                        <a:t>Non-verbal </a:t>
                      </a:r>
                      <a:r>
                        <a:rPr kumimoji="0" lang="en-ZA" sz="2200" b="1" i="0" u="none" strike="noStrike" cap="none" normalizeH="0" baseline="0" dirty="0" err="1" smtClean="0">
                          <a:ln>
                            <a:noFill/>
                          </a:ln>
                          <a:solidFill>
                            <a:schemeClr val="tx1"/>
                          </a:solidFill>
                          <a:effectLst/>
                          <a:latin typeface="Calibri"/>
                          <a:ea typeface="ＭＳ Ｐゴシック" charset="0"/>
                          <a:cs typeface="Calibri"/>
                        </a:rPr>
                        <a:t>behavior</a:t>
                      </a:r>
                      <a:r>
                        <a:rPr kumimoji="0" lang="en-ZA" sz="2200" b="1" i="0" u="none" strike="noStrike" cap="none" normalizeH="0" baseline="0" dirty="0" smtClean="0">
                          <a:ln>
                            <a:noFill/>
                          </a:ln>
                          <a:solidFill>
                            <a:schemeClr val="tx1"/>
                          </a:solidFill>
                          <a:effectLst/>
                          <a:latin typeface="Calibri"/>
                          <a:ea typeface="ＭＳ Ｐゴシック" charset="0"/>
                          <a:cs typeface="Calibri"/>
                        </a:rPr>
                        <a:t> </a:t>
                      </a:r>
                      <a:r>
                        <a:rPr kumimoji="0" lang="en-ZA" sz="2200" b="1" i="0" u="none" strike="noStrike" cap="none" normalizeH="0" baseline="0" dirty="0">
                          <a:ln>
                            <a:noFill/>
                          </a:ln>
                          <a:solidFill>
                            <a:schemeClr val="tx1"/>
                          </a:solidFill>
                          <a:effectLst/>
                          <a:latin typeface="Calibri"/>
                          <a:ea typeface="ＭＳ Ｐゴシック" charset="0"/>
                          <a:cs typeface="Calibri"/>
                        </a:rPr>
                        <a:t>that conveys caring</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0EBD6"/>
                    </a:solidFill>
                  </a:tcPr>
                </a:tc>
                <a:tc hMerge="1">
                  <a:txBody>
                    <a:bodyPr/>
                    <a:lstStyle/>
                    <a:p>
                      <a:endParaRPr lang="en-US"/>
                    </a:p>
                  </a:txBody>
                  <a:tcPr/>
                </a:tc>
              </a:tr>
              <a:tr h="398115">
                <a:tc>
                  <a:txBody>
                    <a:bodyPr/>
                    <a:lstStyle/>
                    <a:p>
                      <a:pPr marL="0" marR="0" lvl="0" indent="0" algn="l" defTabSz="914400" rtl="0" eaLnBrk="0" fontAlgn="base" latinLnBrk="0" hangingPunct="0">
                        <a:lnSpc>
                          <a:spcPct val="100000"/>
                        </a:lnSpc>
                        <a:spcBef>
                          <a:spcPts val="2000"/>
                        </a:spcBef>
                        <a:spcAft>
                          <a:spcPct val="0"/>
                        </a:spcAft>
                        <a:buClr>
                          <a:srgbClr val="083763"/>
                        </a:buClr>
                        <a:buSzPct val="75000"/>
                        <a:buFont typeface="Wingdings" charset="0"/>
                        <a:buNone/>
                        <a:tabLst/>
                      </a:pPr>
                      <a:r>
                        <a:rPr kumimoji="0" lang="en-ZA" sz="2400" b="0" i="0" u="none" strike="noStrike" cap="none" normalizeH="0" baseline="0" dirty="0">
                          <a:ln>
                            <a:noFill/>
                          </a:ln>
                          <a:solidFill>
                            <a:schemeClr val="tx1"/>
                          </a:solidFill>
                          <a:effectLst/>
                          <a:latin typeface="Calibri"/>
                          <a:ea typeface="ＭＳ Ｐゴシック" charset="0"/>
                          <a:cs typeface="Calibri"/>
                        </a:rPr>
                        <a:t>R</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0EBD6"/>
                    </a:solidFill>
                  </a:tcPr>
                </a:tc>
                <a:tc>
                  <a:txBody>
                    <a:bodyPr/>
                    <a:lstStyle/>
                    <a:p>
                      <a:pPr marL="0" marR="0" lvl="0" indent="0" algn="l" defTabSz="914400" rtl="0" eaLnBrk="0" fontAlgn="base" latinLnBrk="0" hangingPunct="0">
                        <a:lnSpc>
                          <a:spcPct val="100000"/>
                        </a:lnSpc>
                        <a:spcBef>
                          <a:spcPts val="2000"/>
                        </a:spcBef>
                        <a:spcAft>
                          <a:spcPct val="0"/>
                        </a:spcAft>
                        <a:buClr>
                          <a:srgbClr val="083763"/>
                        </a:buClr>
                        <a:buSzPct val="75000"/>
                        <a:buFont typeface="Wingdings" charset="0"/>
                        <a:buNone/>
                        <a:tabLst/>
                      </a:pPr>
                      <a:r>
                        <a:rPr kumimoji="0" lang="en-GB" sz="1800" b="0" i="0" u="none" strike="noStrike" cap="none" normalizeH="0" baseline="0" dirty="0">
                          <a:ln>
                            <a:noFill/>
                          </a:ln>
                          <a:solidFill>
                            <a:schemeClr val="tx1"/>
                          </a:solidFill>
                          <a:effectLst/>
                          <a:latin typeface="Calibri"/>
                          <a:ea typeface="ＭＳ Ｐゴシック" charset="0"/>
                          <a:cs typeface="Calibri"/>
                        </a:rPr>
                        <a:t>A </a:t>
                      </a:r>
                      <a:r>
                        <a:rPr kumimoji="0" lang="en-GB" sz="1800" b="1" i="0" u="none" strike="noStrike" cap="none" normalizeH="0" baseline="0" dirty="0">
                          <a:ln>
                            <a:noFill/>
                          </a:ln>
                          <a:solidFill>
                            <a:schemeClr val="tx1"/>
                          </a:solidFill>
                          <a:effectLst/>
                          <a:latin typeface="Calibri"/>
                          <a:ea typeface="ＭＳ Ｐゴシック" charset="0"/>
                          <a:cs typeface="Calibri"/>
                        </a:rPr>
                        <a:t>relaxed </a:t>
                      </a:r>
                      <a:r>
                        <a:rPr kumimoji="0" lang="en-GB" sz="1800" b="1" i="0" u="none" strike="noStrike" cap="none" normalizeH="0" baseline="0" dirty="0" smtClean="0">
                          <a:ln>
                            <a:noFill/>
                          </a:ln>
                          <a:solidFill>
                            <a:schemeClr val="tx1"/>
                          </a:solidFill>
                          <a:effectLst/>
                          <a:latin typeface="Calibri"/>
                          <a:ea typeface="ＭＳ Ｐゴシック" charset="0"/>
                          <a:cs typeface="Calibri"/>
                        </a:rPr>
                        <a:t>and natural attitude </a:t>
                      </a:r>
                      <a:r>
                        <a:rPr kumimoji="0" lang="en-GB" sz="1800" b="0" i="0" u="none" strike="noStrike" cap="none" normalizeH="0" baseline="0" dirty="0" smtClean="0">
                          <a:ln>
                            <a:noFill/>
                          </a:ln>
                          <a:solidFill>
                            <a:schemeClr val="tx1"/>
                          </a:solidFill>
                          <a:effectLst/>
                          <a:latin typeface="Calibri"/>
                          <a:ea typeface="ＭＳ Ｐゴシック" charset="0"/>
                          <a:cs typeface="Calibri"/>
                        </a:rPr>
                        <a:t>with </a:t>
                      </a:r>
                      <a:r>
                        <a:rPr kumimoji="0" lang="en-GB" sz="1800" b="0" i="0" u="none" strike="noStrike" cap="none" normalizeH="0" baseline="0" dirty="0">
                          <a:ln>
                            <a:noFill/>
                          </a:ln>
                          <a:solidFill>
                            <a:schemeClr val="tx1"/>
                          </a:solidFill>
                          <a:effectLst/>
                          <a:latin typeface="Calibri"/>
                          <a:ea typeface="ＭＳ Ｐゴシック" charset="0"/>
                          <a:cs typeface="Calibri"/>
                        </a:rPr>
                        <a:t>clients is </a:t>
                      </a:r>
                      <a:r>
                        <a:rPr kumimoji="0" lang="en-GB" sz="1800" b="0" i="0" u="none" strike="noStrike" cap="none" normalizeH="0" baseline="0" dirty="0" smtClean="0">
                          <a:ln>
                            <a:noFill/>
                          </a:ln>
                          <a:solidFill>
                            <a:schemeClr val="tx1"/>
                          </a:solidFill>
                          <a:effectLst/>
                          <a:latin typeface="Calibri"/>
                          <a:ea typeface="ＭＳ Ｐゴシック" charset="0"/>
                          <a:cs typeface="Calibri"/>
                        </a:rPr>
                        <a:t>important.</a:t>
                      </a:r>
                      <a:endParaRPr kumimoji="0" lang="en-ZA" sz="1800" b="0" i="0" u="none" strike="noStrike" cap="none" normalizeH="0" baseline="0" dirty="0">
                        <a:ln>
                          <a:noFill/>
                        </a:ln>
                        <a:solidFill>
                          <a:schemeClr val="tx1"/>
                        </a:solidFill>
                        <a:effectLst/>
                        <a:latin typeface="Calibri"/>
                        <a:ea typeface="ＭＳ Ｐゴシック" charset="0"/>
                        <a:cs typeface="Calibri"/>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357988">
                <a:tc>
                  <a:txBody>
                    <a:bodyPr/>
                    <a:lstStyle/>
                    <a:p>
                      <a:pPr marL="0" marR="0" lvl="0" indent="0" algn="l" defTabSz="914400" rtl="0" eaLnBrk="0" fontAlgn="base" latinLnBrk="0" hangingPunct="0">
                        <a:lnSpc>
                          <a:spcPct val="100000"/>
                        </a:lnSpc>
                        <a:spcBef>
                          <a:spcPts val="2000"/>
                        </a:spcBef>
                        <a:spcAft>
                          <a:spcPct val="0"/>
                        </a:spcAft>
                        <a:buClr>
                          <a:srgbClr val="083763"/>
                        </a:buClr>
                        <a:buSzPct val="75000"/>
                        <a:buFont typeface="Wingdings" charset="0"/>
                        <a:buNone/>
                        <a:tabLst/>
                      </a:pPr>
                      <a:r>
                        <a:rPr kumimoji="0" lang="en-ZA" sz="2400" b="0" i="0" u="none" strike="noStrike" cap="none" normalizeH="0" baseline="0" dirty="0">
                          <a:ln>
                            <a:noFill/>
                          </a:ln>
                          <a:solidFill>
                            <a:schemeClr val="tx1"/>
                          </a:solidFill>
                          <a:effectLst/>
                          <a:latin typeface="Calibri"/>
                          <a:ea typeface="ＭＳ Ｐゴシック" charset="0"/>
                          <a:cs typeface="Calibri"/>
                        </a:rPr>
                        <a:t>O</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0EBD6"/>
                    </a:solidFill>
                  </a:tcPr>
                </a:tc>
                <a:tc>
                  <a:txBody>
                    <a:bodyPr/>
                    <a:lstStyle/>
                    <a:p>
                      <a:pPr marL="0" marR="0" lvl="0" indent="0" algn="l" defTabSz="914400" rtl="0" eaLnBrk="0" fontAlgn="base" latinLnBrk="0" hangingPunct="0">
                        <a:lnSpc>
                          <a:spcPct val="100000"/>
                        </a:lnSpc>
                        <a:spcBef>
                          <a:spcPts val="2000"/>
                        </a:spcBef>
                        <a:spcAft>
                          <a:spcPct val="0"/>
                        </a:spcAft>
                        <a:buClr>
                          <a:srgbClr val="083763"/>
                        </a:buClr>
                        <a:buSzPct val="75000"/>
                        <a:buFont typeface="Wingdings" charset="0"/>
                        <a:buNone/>
                        <a:tabLst/>
                      </a:pPr>
                      <a:r>
                        <a:rPr kumimoji="0" lang="en-GB" sz="1800" b="0" i="0" u="none" strike="noStrike" cap="none" normalizeH="0" baseline="0" dirty="0" smtClean="0">
                          <a:ln>
                            <a:noFill/>
                          </a:ln>
                          <a:solidFill>
                            <a:schemeClr val="tx1"/>
                          </a:solidFill>
                          <a:effectLst/>
                          <a:latin typeface="Calibri"/>
                          <a:ea typeface="ＭＳ Ｐゴシック" charset="0"/>
                          <a:cs typeface="Calibri"/>
                        </a:rPr>
                        <a:t>Adopt </a:t>
                      </a:r>
                      <a:r>
                        <a:rPr kumimoji="0" lang="en-GB" sz="1800" b="0" i="0" u="none" strike="noStrike" cap="none" normalizeH="0" baseline="0" dirty="0">
                          <a:ln>
                            <a:noFill/>
                          </a:ln>
                          <a:solidFill>
                            <a:schemeClr val="tx1"/>
                          </a:solidFill>
                          <a:effectLst/>
                          <a:latin typeface="Calibri"/>
                          <a:ea typeface="ＭＳ Ｐゴシック" charset="0"/>
                          <a:cs typeface="Calibri"/>
                        </a:rPr>
                        <a:t>an </a:t>
                      </a:r>
                      <a:r>
                        <a:rPr kumimoji="0" lang="en-GB" sz="1800" b="1" i="0" u="none" strike="noStrike" cap="none" normalizeH="0" baseline="0" dirty="0">
                          <a:ln>
                            <a:noFill/>
                          </a:ln>
                          <a:solidFill>
                            <a:schemeClr val="tx1"/>
                          </a:solidFill>
                          <a:effectLst/>
                          <a:latin typeface="Calibri"/>
                          <a:ea typeface="ＭＳ Ｐゴシック" charset="0"/>
                          <a:cs typeface="Calibri"/>
                        </a:rPr>
                        <a:t>open posture</a:t>
                      </a:r>
                      <a:r>
                        <a:rPr kumimoji="0" lang="en-GB" sz="1800" b="0" i="0" u="none" strike="noStrike" cap="none" normalizeH="0" baseline="0" dirty="0">
                          <a:ln>
                            <a:noFill/>
                          </a:ln>
                          <a:solidFill>
                            <a:schemeClr val="tx1"/>
                          </a:solidFill>
                          <a:effectLst/>
                          <a:latin typeface="Calibri"/>
                          <a:ea typeface="ＭＳ Ｐゴシック" charset="0"/>
                          <a:cs typeface="Calibri"/>
                        </a:rPr>
                        <a:t> to show that you are open to what the client is </a:t>
                      </a:r>
                      <a:r>
                        <a:rPr kumimoji="0" lang="en-GB" sz="1800" b="0" i="0" u="none" strike="noStrike" cap="none" normalizeH="0" baseline="0" dirty="0" smtClean="0">
                          <a:ln>
                            <a:noFill/>
                          </a:ln>
                          <a:solidFill>
                            <a:schemeClr val="tx1"/>
                          </a:solidFill>
                          <a:effectLst/>
                          <a:latin typeface="Calibri"/>
                          <a:ea typeface="ＭＳ Ｐゴシック" charset="0"/>
                          <a:cs typeface="Calibri"/>
                        </a:rPr>
                        <a:t>saying.</a:t>
                      </a:r>
                      <a:endParaRPr kumimoji="0" lang="en-ZA" sz="1800" b="0" i="0" u="none" strike="noStrike" cap="none" normalizeH="0" baseline="0" dirty="0">
                        <a:ln>
                          <a:noFill/>
                        </a:ln>
                        <a:solidFill>
                          <a:schemeClr val="tx1"/>
                        </a:solidFill>
                        <a:effectLst/>
                        <a:latin typeface="Calibri"/>
                        <a:ea typeface="ＭＳ Ｐゴシック" charset="0"/>
                        <a:cs typeface="Calibri"/>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406067">
                <a:tc>
                  <a:txBody>
                    <a:bodyPr/>
                    <a:lstStyle/>
                    <a:p>
                      <a:pPr marL="0" marR="0" lvl="0" indent="0" algn="l" defTabSz="914400" rtl="0" eaLnBrk="0" fontAlgn="base" latinLnBrk="0" hangingPunct="0">
                        <a:lnSpc>
                          <a:spcPct val="100000"/>
                        </a:lnSpc>
                        <a:spcBef>
                          <a:spcPts val="2000"/>
                        </a:spcBef>
                        <a:spcAft>
                          <a:spcPct val="0"/>
                        </a:spcAft>
                        <a:buClr>
                          <a:srgbClr val="083763"/>
                        </a:buClr>
                        <a:buSzPct val="75000"/>
                        <a:buFont typeface="Wingdings" charset="0"/>
                        <a:buNone/>
                        <a:tabLst/>
                      </a:pPr>
                      <a:r>
                        <a:rPr kumimoji="0" lang="en-ZA" sz="2400" b="0" i="0" u="none" strike="noStrike" cap="none" normalizeH="0" baseline="0" dirty="0">
                          <a:ln>
                            <a:noFill/>
                          </a:ln>
                          <a:solidFill>
                            <a:schemeClr val="tx1"/>
                          </a:solidFill>
                          <a:effectLst/>
                          <a:latin typeface="Calibri"/>
                          <a:ea typeface="ＭＳ Ｐゴシック" charset="0"/>
                          <a:cs typeface="Calibri"/>
                        </a:rPr>
                        <a:t>L</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0EBD6"/>
                    </a:solidFill>
                  </a:tcPr>
                </a:tc>
                <a:tc>
                  <a:txBody>
                    <a:bodyPr/>
                    <a:lstStyle/>
                    <a:p>
                      <a:pPr marL="0" marR="0" lvl="0" indent="0" algn="l" defTabSz="914400" rtl="0" eaLnBrk="0" fontAlgn="base" latinLnBrk="0" hangingPunct="0">
                        <a:lnSpc>
                          <a:spcPct val="100000"/>
                        </a:lnSpc>
                        <a:spcBef>
                          <a:spcPts val="2000"/>
                        </a:spcBef>
                        <a:spcAft>
                          <a:spcPct val="0"/>
                        </a:spcAft>
                        <a:buClr>
                          <a:srgbClr val="083763"/>
                        </a:buClr>
                        <a:buSzPct val="75000"/>
                        <a:buFont typeface="Wingdings" charset="0"/>
                        <a:buNone/>
                        <a:tabLst/>
                      </a:pPr>
                      <a:r>
                        <a:rPr kumimoji="0" lang="en-GB" sz="1800" b="1" i="0" u="none" strike="noStrike" cap="none" normalizeH="0" baseline="0" dirty="0">
                          <a:ln>
                            <a:noFill/>
                          </a:ln>
                          <a:solidFill>
                            <a:schemeClr val="tx1"/>
                          </a:solidFill>
                          <a:effectLst/>
                          <a:latin typeface="Calibri"/>
                          <a:ea typeface="ＭＳ Ｐゴシック" charset="0"/>
                          <a:cs typeface="Calibri"/>
                        </a:rPr>
                        <a:t>Leaning forward</a:t>
                      </a:r>
                      <a:r>
                        <a:rPr kumimoji="0" lang="en-GB" sz="1800" b="0" i="0" u="none" strike="noStrike" cap="none" normalizeH="0" baseline="0" dirty="0">
                          <a:ln>
                            <a:noFill/>
                          </a:ln>
                          <a:solidFill>
                            <a:schemeClr val="tx1"/>
                          </a:solidFill>
                          <a:effectLst/>
                          <a:latin typeface="Calibri"/>
                          <a:ea typeface="ＭＳ Ｐゴシック" charset="0"/>
                          <a:cs typeface="Calibri"/>
                        </a:rPr>
                        <a:t> toward the client is a natural sign of </a:t>
                      </a:r>
                      <a:r>
                        <a:rPr kumimoji="0" lang="en-GB" sz="1800" b="0" i="0" u="none" strike="noStrike" cap="none" normalizeH="0" baseline="0" dirty="0" smtClean="0">
                          <a:ln>
                            <a:noFill/>
                          </a:ln>
                          <a:solidFill>
                            <a:schemeClr val="tx1"/>
                          </a:solidFill>
                          <a:effectLst/>
                          <a:latin typeface="Calibri"/>
                          <a:ea typeface="ＭＳ Ｐゴシック" charset="0"/>
                          <a:cs typeface="Calibri"/>
                        </a:rPr>
                        <a:t>involvement.</a:t>
                      </a:r>
                      <a:endParaRPr kumimoji="0" lang="en-ZA" sz="1800" b="0" i="0" u="none" strike="noStrike" cap="none" normalizeH="0" baseline="0" dirty="0">
                        <a:ln>
                          <a:noFill/>
                        </a:ln>
                        <a:solidFill>
                          <a:schemeClr val="tx1"/>
                        </a:solidFill>
                        <a:effectLst/>
                        <a:latin typeface="Calibri"/>
                        <a:ea typeface="ＭＳ Ｐゴシック" charset="0"/>
                        <a:cs typeface="Calibri"/>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422813">
                <a:tc>
                  <a:txBody>
                    <a:bodyPr/>
                    <a:lstStyle/>
                    <a:p>
                      <a:pPr marL="0" marR="0" lvl="0" indent="0" algn="l" defTabSz="914400" rtl="0" eaLnBrk="0" fontAlgn="base" latinLnBrk="0" hangingPunct="0">
                        <a:lnSpc>
                          <a:spcPct val="100000"/>
                        </a:lnSpc>
                        <a:spcBef>
                          <a:spcPts val="2000"/>
                        </a:spcBef>
                        <a:spcAft>
                          <a:spcPct val="0"/>
                        </a:spcAft>
                        <a:buClr>
                          <a:srgbClr val="083763"/>
                        </a:buClr>
                        <a:buSzPct val="75000"/>
                        <a:buFont typeface="Wingdings" charset="0"/>
                        <a:buNone/>
                        <a:tabLst/>
                      </a:pPr>
                      <a:r>
                        <a:rPr kumimoji="0" lang="en-ZA" sz="2400" b="0" i="0" u="none" strike="noStrike" cap="none" normalizeH="0" baseline="0" dirty="0">
                          <a:ln>
                            <a:noFill/>
                          </a:ln>
                          <a:solidFill>
                            <a:schemeClr val="tx1"/>
                          </a:solidFill>
                          <a:effectLst/>
                          <a:latin typeface="Calibri"/>
                          <a:ea typeface="ＭＳ Ｐゴシック" charset="0"/>
                          <a:cs typeface="Calibri"/>
                        </a:rPr>
                        <a:t>E</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0EBD6"/>
                    </a:solidFill>
                  </a:tcPr>
                </a:tc>
                <a:tc>
                  <a:txBody>
                    <a:bodyPr/>
                    <a:lstStyle/>
                    <a:p>
                      <a:pPr marL="0" marR="0" lvl="0" indent="0" algn="l" defTabSz="914400" rtl="0" eaLnBrk="0" fontAlgn="base" latinLnBrk="0" hangingPunct="0">
                        <a:lnSpc>
                          <a:spcPct val="100000"/>
                        </a:lnSpc>
                        <a:spcBef>
                          <a:spcPts val="2000"/>
                        </a:spcBef>
                        <a:spcAft>
                          <a:spcPct val="0"/>
                        </a:spcAft>
                        <a:buClr>
                          <a:srgbClr val="083763"/>
                        </a:buClr>
                        <a:buSzPct val="75000"/>
                        <a:buFont typeface="Wingdings" charset="0"/>
                        <a:buNone/>
                        <a:tabLst/>
                      </a:pPr>
                      <a:r>
                        <a:rPr kumimoji="0" lang="en-GB" sz="1800" b="0" i="0" u="none" strike="noStrike" cap="none" normalizeH="0" baseline="0" dirty="0">
                          <a:ln>
                            <a:noFill/>
                          </a:ln>
                          <a:solidFill>
                            <a:schemeClr val="tx1"/>
                          </a:solidFill>
                          <a:effectLst/>
                          <a:latin typeface="Calibri"/>
                          <a:ea typeface="ＭＳ Ｐゴシック" charset="0"/>
                          <a:cs typeface="Calibri"/>
                        </a:rPr>
                        <a:t>Maintain culturally appropriate </a:t>
                      </a:r>
                      <a:r>
                        <a:rPr kumimoji="0" lang="en-GB" sz="1800" b="1" i="0" u="none" strike="noStrike" cap="none" normalizeH="0" baseline="0" dirty="0">
                          <a:ln>
                            <a:noFill/>
                          </a:ln>
                          <a:solidFill>
                            <a:schemeClr val="tx1"/>
                          </a:solidFill>
                          <a:effectLst/>
                          <a:latin typeface="Calibri"/>
                          <a:ea typeface="ＭＳ Ｐゴシック" charset="0"/>
                          <a:cs typeface="Calibri"/>
                        </a:rPr>
                        <a:t>eye contact</a:t>
                      </a:r>
                      <a:r>
                        <a:rPr kumimoji="0" lang="en-GB" sz="1800" b="0" i="0" u="none" strike="noStrike" cap="none" normalizeH="0" baseline="0" dirty="0">
                          <a:ln>
                            <a:noFill/>
                          </a:ln>
                          <a:solidFill>
                            <a:schemeClr val="tx1"/>
                          </a:solidFill>
                          <a:effectLst/>
                          <a:latin typeface="Calibri"/>
                          <a:ea typeface="ＭＳ Ｐゴシック" charset="0"/>
                          <a:cs typeface="Calibri"/>
                        </a:rPr>
                        <a:t> to communicate </a:t>
                      </a:r>
                      <a:r>
                        <a:rPr kumimoji="0" lang="en-GB" sz="1800" b="0" i="0" u="none" strike="noStrike" cap="none" normalizeH="0" baseline="0" dirty="0" smtClean="0">
                          <a:ln>
                            <a:noFill/>
                          </a:ln>
                          <a:solidFill>
                            <a:schemeClr val="tx1"/>
                          </a:solidFill>
                          <a:effectLst/>
                          <a:latin typeface="Calibri"/>
                          <a:ea typeface="ＭＳ Ｐゴシック" charset="0"/>
                          <a:cs typeface="Calibri"/>
                        </a:rPr>
                        <a:t>interest.</a:t>
                      </a:r>
                      <a:endParaRPr kumimoji="0" lang="en-ZA" sz="1800" b="0" i="0" u="none" strike="noStrike" cap="none" normalizeH="0" baseline="0" dirty="0">
                        <a:ln>
                          <a:noFill/>
                        </a:ln>
                        <a:solidFill>
                          <a:schemeClr val="tx1"/>
                        </a:solidFill>
                        <a:effectLst/>
                        <a:latin typeface="Calibri"/>
                        <a:ea typeface="ＭＳ Ｐゴシック" charset="0"/>
                        <a:cs typeface="Calibri"/>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401644">
                <a:tc>
                  <a:txBody>
                    <a:bodyPr/>
                    <a:lstStyle/>
                    <a:p>
                      <a:pPr marL="0" marR="0" lvl="0" indent="0" algn="l" defTabSz="914400" rtl="0" eaLnBrk="0" fontAlgn="base" latinLnBrk="0" hangingPunct="0">
                        <a:lnSpc>
                          <a:spcPct val="100000"/>
                        </a:lnSpc>
                        <a:spcBef>
                          <a:spcPts val="2000"/>
                        </a:spcBef>
                        <a:spcAft>
                          <a:spcPct val="0"/>
                        </a:spcAft>
                        <a:buClr>
                          <a:srgbClr val="083763"/>
                        </a:buClr>
                        <a:buSzPct val="75000"/>
                        <a:buFont typeface="Wingdings" charset="0"/>
                        <a:buNone/>
                        <a:tabLst/>
                      </a:pPr>
                      <a:r>
                        <a:rPr kumimoji="0" lang="en-ZA" sz="2400" b="0" i="0" u="none" strike="noStrike" cap="none" normalizeH="0" baseline="0" dirty="0">
                          <a:ln>
                            <a:noFill/>
                          </a:ln>
                          <a:solidFill>
                            <a:schemeClr val="tx1"/>
                          </a:solidFill>
                          <a:effectLst/>
                          <a:latin typeface="Calibri"/>
                          <a:ea typeface="ＭＳ Ｐゴシック" charset="0"/>
                          <a:cs typeface="Calibri"/>
                        </a:rPr>
                        <a:t>S</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0EBD6"/>
                    </a:solidFill>
                  </a:tcPr>
                </a:tc>
                <a:tc>
                  <a:txBody>
                    <a:bodyPr/>
                    <a:lstStyle/>
                    <a:p>
                      <a:pPr marL="0" marR="0" lvl="0" indent="0" algn="l" defTabSz="914400" rtl="0" eaLnBrk="0" fontAlgn="base" latinLnBrk="0" hangingPunct="0">
                        <a:lnSpc>
                          <a:spcPct val="100000"/>
                        </a:lnSpc>
                        <a:spcBef>
                          <a:spcPts val="2000"/>
                        </a:spcBef>
                        <a:spcAft>
                          <a:spcPct val="0"/>
                        </a:spcAft>
                        <a:buClr>
                          <a:srgbClr val="083763"/>
                        </a:buClr>
                        <a:buSzPct val="75000"/>
                        <a:buFont typeface="Wingdings" charset="0"/>
                        <a:buNone/>
                        <a:tabLst/>
                      </a:pPr>
                      <a:r>
                        <a:rPr kumimoji="0" lang="en-GB" sz="1800" b="1" i="0" u="none" strike="noStrike" cap="none" normalizeH="0" baseline="0" dirty="0">
                          <a:ln>
                            <a:noFill/>
                          </a:ln>
                          <a:solidFill>
                            <a:schemeClr val="tx1"/>
                          </a:solidFill>
                          <a:effectLst/>
                          <a:latin typeface="Calibri"/>
                          <a:ea typeface="ＭＳ Ｐゴシック" charset="0"/>
                          <a:cs typeface="Calibri"/>
                        </a:rPr>
                        <a:t>Sitting squarely</a:t>
                      </a:r>
                      <a:r>
                        <a:rPr kumimoji="0" lang="en-GB" sz="1800" b="0" i="0" u="none" strike="noStrike" cap="none" normalizeH="0" baseline="0" dirty="0">
                          <a:ln>
                            <a:noFill/>
                          </a:ln>
                          <a:solidFill>
                            <a:schemeClr val="tx1"/>
                          </a:solidFill>
                          <a:effectLst/>
                          <a:latin typeface="Calibri"/>
                          <a:ea typeface="ＭＳ Ｐゴシック" charset="0"/>
                          <a:cs typeface="Calibri"/>
                        </a:rPr>
                        <a:t> facing another person shows involvement.  </a:t>
                      </a:r>
                      <a:endParaRPr kumimoji="0" lang="en-ZA" sz="1800" b="0" i="0" u="none" strike="noStrike" cap="none" normalizeH="0" baseline="0" dirty="0">
                        <a:ln>
                          <a:noFill/>
                        </a:ln>
                        <a:solidFill>
                          <a:schemeClr val="tx1"/>
                        </a:solidFill>
                        <a:effectLst/>
                        <a:latin typeface="Calibri"/>
                        <a:ea typeface="ＭＳ Ｐゴシック" charset="0"/>
                        <a:cs typeface="Calibri"/>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idx="4294967295"/>
          </p:nvPr>
        </p:nvSpPr>
        <p:spPr bwMode="white">
          <a:xfrm>
            <a:off x="498475" y="123825"/>
            <a:ext cx="8264525" cy="1282700"/>
          </a:xfrm>
        </p:spPr>
        <p:txBody>
          <a:bodyPr anchor="ctr"/>
          <a:lstStyle/>
          <a:p>
            <a:pPr eaLnBrk="1" hangingPunct="1"/>
            <a:r>
              <a:rPr lang="en-US" dirty="0" smtClean="0">
                <a:latin typeface="Calibri heading"/>
              </a:rPr>
              <a:t>Skill 1: Use Helpful Non-Verbal Communication </a:t>
            </a:r>
            <a:r>
              <a:rPr lang="en-US" sz="1800" dirty="0" smtClean="0">
                <a:latin typeface="Calibri heading"/>
              </a:rPr>
              <a:t>(Continued)</a:t>
            </a:r>
          </a:p>
        </p:txBody>
      </p:sp>
      <p:sp>
        <p:nvSpPr>
          <p:cNvPr id="84994" name="Content Placeholder 2"/>
          <p:cNvSpPr>
            <a:spLocks noGrp="1"/>
          </p:cNvSpPr>
          <p:nvPr>
            <p:ph idx="4294967295"/>
          </p:nvPr>
        </p:nvSpPr>
        <p:spPr>
          <a:xfrm>
            <a:off x="533400" y="1752600"/>
            <a:ext cx="8229600" cy="3771900"/>
          </a:xfrm>
        </p:spPr>
        <p:txBody>
          <a:bodyPr/>
          <a:lstStyle/>
          <a:p>
            <a:pPr marL="457200" indent="-457200">
              <a:buFont typeface="Wingdings" pitchFamily="2" charset="2"/>
              <a:buNone/>
            </a:pPr>
            <a:r>
              <a:rPr lang="en-US" b="1" dirty="0" smtClean="0"/>
              <a:t>Short exercise:</a:t>
            </a:r>
          </a:p>
          <a:p>
            <a:pPr marL="457200" indent="-457200"/>
            <a:r>
              <a:rPr lang="en-US" dirty="0" smtClean="0"/>
              <a:t>Pair up with 1 other person</a:t>
            </a:r>
          </a:p>
          <a:p>
            <a:pPr marL="457200" indent="-457200"/>
            <a:r>
              <a:rPr lang="en-US" b="1" u="sng" dirty="0" smtClean="0"/>
              <a:t>Person 1</a:t>
            </a:r>
            <a:r>
              <a:rPr lang="en-US" b="1" dirty="0" smtClean="0"/>
              <a:t>: </a:t>
            </a:r>
            <a:r>
              <a:rPr lang="en-US" dirty="0" smtClean="0"/>
              <a:t>Take 1 minute to talk about the best day of your life</a:t>
            </a:r>
          </a:p>
          <a:p>
            <a:pPr marL="457200" indent="-457200"/>
            <a:r>
              <a:rPr lang="en-US" b="1" u="sng" dirty="0" smtClean="0"/>
              <a:t>Person 2</a:t>
            </a:r>
            <a:r>
              <a:rPr lang="en-US" b="1" dirty="0" smtClean="0"/>
              <a:t>: </a:t>
            </a:r>
            <a:r>
              <a:rPr lang="en-US" dirty="0" smtClean="0"/>
              <a:t>Listen and use non-verbal communication (without talking)</a:t>
            </a:r>
          </a:p>
          <a:p>
            <a:pPr marL="457200" indent="-457200"/>
            <a:r>
              <a:rPr lang="en-US" dirty="0" smtClean="0"/>
              <a:t>Switch roles</a:t>
            </a:r>
          </a:p>
        </p:txBody>
      </p:sp>
      <p:sp>
        <p:nvSpPr>
          <p:cNvPr id="84995" name="Slide Number Placeholder 4"/>
          <p:cNvSpPr txBox="1">
            <a:spLocks noGrp="1"/>
          </p:cNvSpPr>
          <p:nvPr/>
        </p:nvSpPr>
        <p:spPr bwMode="auto">
          <a:xfrm>
            <a:off x="8305800" y="6423025"/>
            <a:ext cx="554038" cy="365125"/>
          </a:xfrm>
          <a:prstGeom prst="rect">
            <a:avLst/>
          </a:prstGeom>
          <a:noFill/>
          <a:ln w="9525">
            <a:noFill/>
            <a:miter lim="800000"/>
            <a:headEnd/>
            <a:tailEnd/>
          </a:ln>
        </p:spPr>
        <p:txBody>
          <a:bodyPr anchor="ctr"/>
          <a:lstStyle/>
          <a:p>
            <a:pPr algn="r"/>
            <a:fld id="{8DEC451C-ED48-457A-98B0-D8CAB44F7FD7}" type="slidenum">
              <a:rPr lang="en-US" sz="1100">
                <a:latin typeface="Garamond" pitchFamily="18" charset="0"/>
              </a:rPr>
              <a:pPr algn="r"/>
              <a:t>35</a:t>
            </a:fld>
            <a:endParaRPr lang="en-US" sz="1100">
              <a:latin typeface="Garamond"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idx="4294967295"/>
          </p:nvPr>
        </p:nvSpPr>
        <p:spPr bwMode="white">
          <a:xfrm>
            <a:off x="498475" y="123825"/>
            <a:ext cx="8264525" cy="1282700"/>
          </a:xfrm>
        </p:spPr>
        <p:txBody>
          <a:bodyPr anchor="ctr"/>
          <a:lstStyle/>
          <a:p>
            <a:pPr eaLnBrk="1" hangingPunct="1"/>
            <a:r>
              <a:rPr lang="en-US" dirty="0" smtClean="0">
                <a:latin typeface="Calibri heading"/>
              </a:rPr>
              <a:t>Skill 1: Use Helpful Non-Verbal Communication </a:t>
            </a:r>
            <a:r>
              <a:rPr lang="en-US" sz="1800" dirty="0" smtClean="0">
                <a:latin typeface="Calibri heading"/>
              </a:rPr>
              <a:t>(Continued)</a:t>
            </a:r>
          </a:p>
        </p:txBody>
      </p:sp>
      <p:sp>
        <p:nvSpPr>
          <p:cNvPr id="87042" name="Content Placeholder 2"/>
          <p:cNvSpPr>
            <a:spLocks noGrp="1"/>
          </p:cNvSpPr>
          <p:nvPr>
            <p:ph idx="4294967295"/>
          </p:nvPr>
        </p:nvSpPr>
        <p:spPr>
          <a:xfrm>
            <a:off x="533400" y="1752600"/>
            <a:ext cx="8229600" cy="3771900"/>
          </a:xfrm>
        </p:spPr>
        <p:txBody>
          <a:bodyPr/>
          <a:lstStyle/>
          <a:p>
            <a:pPr marL="457200" indent="-457200">
              <a:buFont typeface="Wingdings" pitchFamily="2" charset="2"/>
              <a:buNone/>
            </a:pPr>
            <a:r>
              <a:rPr lang="en-US" b="1" smtClean="0"/>
              <a:t>Discussion Questions:</a:t>
            </a:r>
          </a:p>
          <a:p>
            <a:pPr marL="457200" indent="-457200"/>
            <a:r>
              <a:rPr lang="en-US" i="1" smtClean="0">
                <a:solidFill>
                  <a:srgbClr val="0B5395"/>
                </a:solidFill>
              </a:rPr>
              <a:t>What non-verbal communication was used?</a:t>
            </a:r>
          </a:p>
          <a:p>
            <a:pPr marL="457200" indent="-457200"/>
            <a:r>
              <a:rPr lang="en-US" i="1" smtClean="0">
                <a:solidFill>
                  <a:srgbClr val="0B5395"/>
                </a:solidFill>
              </a:rPr>
              <a:t>How did it feel to be the speaker?</a:t>
            </a:r>
          </a:p>
          <a:p>
            <a:pPr marL="457200" indent="-457200"/>
            <a:r>
              <a:rPr lang="en-US" i="1" smtClean="0">
                <a:solidFill>
                  <a:srgbClr val="0B5395"/>
                </a:solidFill>
              </a:rPr>
              <a:t>How did it feel to be the listener?</a:t>
            </a:r>
          </a:p>
          <a:p>
            <a:pPr marL="457200" indent="-457200"/>
            <a:r>
              <a:rPr lang="en-US" i="1" smtClean="0">
                <a:solidFill>
                  <a:srgbClr val="0B5395"/>
                </a:solidFill>
              </a:rPr>
              <a:t>How would it have felt if the listeners had not been allowed to use any non-verbal communication?</a:t>
            </a:r>
          </a:p>
        </p:txBody>
      </p:sp>
      <p:sp>
        <p:nvSpPr>
          <p:cNvPr id="87043" name="Slide Number Placeholder 4"/>
          <p:cNvSpPr txBox="1">
            <a:spLocks noGrp="1"/>
          </p:cNvSpPr>
          <p:nvPr/>
        </p:nvSpPr>
        <p:spPr bwMode="auto">
          <a:xfrm>
            <a:off x="8305800" y="6423025"/>
            <a:ext cx="554038" cy="365125"/>
          </a:xfrm>
          <a:prstGeom prst="rect">
            <a:avLst/>
          </a:prstGeom>
          <a:noFill/>
          <a:ln w="9525">
            <a:noFill/>
            <a:miter lim="800000"/>
            <a:headEnd/>
            <a:tailEnd/>
          </a:ln>
        </p:spPr>
        <p:txBody>
          <a:bodyPr anchor="ctr"/>
          <a:lstStyle/>
          <a:p>
            <a:pPr algn="r"/>
            <a:fld id="{8805CB7A-F6C7-40B3-8FC4-43F63FA6A1D1}" type="slidenum">
              <a:rPr lang="en-US" sz="1100">
                <a:latin typeface="Garamond" pitchFamily="18" charset="0"/>
              </a:rPr>
              <a:pPr algn="r"/>
              <a:t>36</a:t>
            </a:fld>
            <a:endParaRPr lang="en-US" sz="1100">
              <a:latin typeface="Garamond"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idx="4294967295"/>
          </p:nvPr>
        </p:nvSpPr>
        <p:spPr bwMode="white">
          <a:xfrm>
            <a:off x="498475" y="122238"/>
            <a:ext cx="8264525" cy="1285875"/>
          </a:xfrm>
        </p:spPr>
        <p:txBody>
          <a:bodyPr anchor="ctr"/>
          <a:lstStyle/>
          <a:p>
            <a:pPr eaLnBrk="1" hangingPunct="1"/>
            <a:r>
              <a:rPr lang="en-US" dirty="0" smtClean="0">
                <a:latin typeface="Calibri (Heading)"/>
              </a:rPr>
              <a:t>Skill 2: Actively Listen and Show Interest in the Client</a:t>
            </a:r>
          </a:p>
        </p:txBody>
      </p:sp>
      <p:sp>
        <p:nvSpPr>
          <p:cNvPr id="89090" name="Content Placeholder 2"/>
          <p:cNvSpPr>
            <a:spLocks noGrp="1"/>
          </p:cNvSpPr>
          <p:nvPr>
            <p:ph idx="4294967295"/>
          </p:nvPr>
        </p:nvSpPr>
        <p:spPr>
          <a:xfrm>
            <a:off x="533400" y="1749425"/>
            <a:ext cx="8326438" cy="4119563"/>
          </a:xfrm>
        </p:spPr>
        <p:txBody>
          <a:bodyPr/>
          <a:lstStyle/>
          <a:p>
            <a:pPr marL="457200" indent="-457200">
              <a:buFont typeface="Wingdings" pitchFamily="2" charset="2"/>
              <a:buNone/>
            </a:pPr>
            <a:r>
              <a:rPr lang="en-GB" b="1" dirty="0" smtClean="0">
                <a:ea typeface="ＭＳ Ｐゴシック"/>
                <a:cs typeface="ＭＳ Ｐゴシック"/>
              </a:rPr>
              <a:t>Discussion Questions:</a:t>
            </a:r>
          </a:p>
          <a:p>
            <a:pPr marL="457200" indent="-457200"/>
            <a:r>
              <a:rPr lang="en-US" i="1" dirty="0" smtClean="0">
                <a:solidFill>
                  <a:srgbClr val="0B5395"/>
                </a:solidFill>
              </a:rPr>
              <a:t>What are some examples of gestures that show interest?</a:t>
            </a:r>
          </a:p>
          <a:p>
            <a:pPr marL="457200" indent="-457200"/>
            <a:r>
              <a:rPr lang="en-US" i="1" dirty="0" smtClean="0">
                <a:solidFill>
                  <a:srgbClr val="0B5395"/>
                </a:solidFill>
              </a:rPr>
              <a:t>If a 12-year-old client says to you, “I hate school, I want to quit!,” how might you respond if you were trying to use a gesture that shows interest?</a:t>
            </a:r>
          </a:p>
          <a:p>
            <a:pPr marL="457200" indent="-457200"/>
            <a:r>
              <a:rPr lang="en-US" i="1" dirty="0" smtClean="0">
                <a:solidFill>
                  <a:srgbClr val="0B5395"/>
                </a:solidFill>
              </a:rPr>
              <a:t>Why not respond by saying something like, “You can’t leave school, you’re only 12.”?</a:t>
            </a:r>
            <a:endParaRPr lang="en-ZA" i="1" dirty="0" smtClean="0">
              <a:solidFill>
                <a:srgbClr val="0B5395"/>
              </a:solidFill>
            </a:endParaRPr>
          </a:p>
        </p:txBody>
      </p:sp>
      <p:sp>
        <p:nvSpPr>
          <p:cNvPr id="89091" name="Slide Number Placeholder 4"/>
          <p:cNvSpPr txBox="1">
            <a:spLocks noGrp="1"/>
          </p:cNvSpPr>
          <p:nvPr/>
        </p:nvSpPr>
        <p:spPr bwMode="auto">
          <a:xfrm>
            <a:off x="8305800" y="6423025"/>
            <a:ext cx="554038" cy="365125"/>
          </a:xfrm>
          <a:prstGeom prst="rect">
            <a:avLst/>
          </a:prstGeom>
          <a:noFill/>
          <a:ln w="9525">
            <a:noFill/>
            <a:miter lim="800000"/>
            <a:headEnd/>
            <a:tailEnd/>
          </a:ln>
        </p:spPr>
        <p:txBody>
          <a:bodyPr anchor="ctr"/>
          <a:lstStyle/>
          <a:p>
            <a:pPr algn="r"/>
            <a:fld id="{A5573061-492B-451C-84D8-B64972EB17F7}" type="slidenum">
              <a:rPr lang="en-US" sz="1100">
                <a:latin typeface="Garamond" pitchFamily="18" charset="0"/>
              </a:rPr>
              <a:pPr algn="r"/>
              <a:t>37</a:t>
            </a:fld>
            <a:endParaRPr lang="en-US" sz="1100">
              <a:latin typeface="Garamond"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bwMode="white">
          <a:xfrm>
            <a:off x="498475" y="122238"/>
            <a:ext cx="8264525" cy="1285875"/>
          </a:xfrm>
        </p:spPr>
        <p:txBody>
          <a:bodyPr anchor="ctr"/>
          <a:lstStyle/>
          <a:p>
            <a:pPr eaLnBrk="1" hangingPunct="1"/>
            <a:r>
              <a:rPr lang="en-US" dirty="0" smtClean="0">
                <a:latin typeface="Calibri heading"/>
              </a:rPr>
              <a:t>Skill 2: Actively Listen and Show Interest in the Client </a:t>
            </a:r>
            <a:r>
              <a:rPr lang="en-US" sz="1800" dirty="0" smtClean="0">
                <a:latin typeface="Calibri heading"/>
              </a:rPr>
              <a:t>(Continued)</a:t>
            </a:r>
          </a:p>
        </p:txBody>
      </p:sp>
      <p:sp>
        <p:nvSpPr>
          <p:cNvPr id="91138" name="Content Placeholder 2"/>
          <p:cNvSpPr>
            <a:spLocks noGrp="1"/>
          </p:cNvSpPr>
          <p:nvPr>
            <p:ph idx="1"/>
          </p:nvPr>
        </p:nvSpPr>
        <p:spPr>
          <a:xfrm>
            <a:off x="230885" y="1633961"/>
            <a:ext cx="8628953" cy="4119563"/>
          </a:xfrm>
        </p:spPr>
        <p:txBody>
          <a:bodyPr/>
          <a:lstStyle/>
          <a:p>
            <a:pPr marL="457200" indent="-457200" eaLnBrk="1" hangingPunct="1">
              <a:spcBef>
                <a:spcPts val="500"/>
              </a:spcBef>
            </a:pPr>
            <a:r>
              <a:rPr lang="en-ZA" dirty="0" smtClean="0"/>
              <a:t>Gestures, such as nodding and smiling; using “</a:t>
            </a:r>
            <a:r>
              <a:rPr lang="en-ZA" i="1" dirty="0" smtClean="0"/>
              <a:t>Mmm</a:t>
            </a:r>
            <a:r>
              <a:rPr lang="en-ZA" dirty="0" smtClean="0"/>
              <a:t>” or “</a:t>
            </a:r>
            <a:r>
              <a:rPr lang="en-ZA" i="1" dirty="0" smtClean="0"/>
              <a:t>Aha</a:t>
            </a:r>
            <a:r>
              <a:rPr lang="en-ZA" dirty="0" smtClean="0"/>
              <a:t>”</a:t>
            </a:r>
            <a:endParaRPr lang="en-ZA" sz="800" dirty="0" smtClean="0"/>
          </a:p>
          <a:p>
            <a:pPr marL="457200" indent="-457200" eaLnBrk="1" hangingPunct="1">
              <a:spcBef>
                <a:spcPts val="1500"/>
              </a:spcBef>
            </a:pPr>
            <a:r>
              <a:rPr lang="en-ZA" b="1" dirty="0" smtClean="0"/>
              <a:t>Clarifying:</a:t>
            </a:r>
            <a:r>
              <a:rPr lang="en-ZA" dirty="0" smtClean="0"/>
              <a:t> P</a:t>
            </a:r>
            <a:r>
              <a:rPr lang="en-GB" dirty="0" err="1" smtClean="0"/>
              <a:t>revents</a:t>
            </a:r>
            <a:r>
              <a:rPr lang="en-GB" dirty="0" smtClean="0"/>
              <a:t> misunderstanding and sorts out what has been said, for example:</a:t>
            </a:r>
          </a:p>
          <a:p>
            <a:pPr marL="798513" lvl="1" indent="-333375" eaLnBrk="1" hangingPunct="1">
              <a:spcBef>
                <a:spcPts val="1000"/>
              </a:spcBef>
            </a:pPr>
            <a:r>
              <a:rPr lang="en-GB" b="1" dirty="0" smtClean="0">
                <a:solidFill>
                  <a:srgbClr val="0B5395"/>
                </a:solidFill>
              </a:rPr>
              <a:t>Adolescent: </a:t>
            </a:r>
            <a:r>
              <a:rPr lang="en-GB" i="1" dirty="0" smtClean="0"/>
              <a:t>“All my friends will abandon me if they find out I have HIV!” </a:t>
            </a:r>
          </a:p>
          <a:p>
            <a:pPr marL="798513" lvl="1" indent="-333375" eaLnBrk="1" hangingPunct="1">
              <a:spcBef>
                <a:spcPts val="1000"/>
              </a:spcBef>
            </a:pPr>
            <a:r>
              <a:rPr lang="en-GB" b="1" dirty="0" smtClean="0">
                <a:solidFill>
                  <a:srgbClr val="0B5395"/>
                </a:solidFill>
              </a:rPr>
              <a:t>HW: </a:t>
            </a:r>
            <a:r>
              <a:rPr lang="en-GB" i="1" dirty="0" smtClean="0"/>
              <a:t>“Tell me more about why disclosing to your friends is a concern for you.”</a:t>
            </a:r>
            <a:endParaRPr lang="en-GB" sz="700" b="1" dirty="0" smtClean="0">
              <a:solidFill>
                <a:schemeClr val="accent1"/>
              </a:solidFill>
            </a:endParaRPr>
          </a:p>
          <a:p>
            <a:pPr marL="457200" indent="-457200" eaLnBrk="1" hangingPunct="1">
              <a:spcBef>
                <a:spcPts val="1500"/>
              </a:spcBef>
            </a:pPr>
            <a:r>
              <a:rPr lang="en-GB" b="1" dirty="0" smtClean="0"/>
              <a:t>Summarizing:</a:t>
            </a:r>
            <a:r>
              <a:rPr lang="en-GB" dirty="0" smtClean="0"/>
              <a:t> Pulling together themes of the discussion to present the whole picture; helps ensure mutual understanding</a:t>
            </a:r>
          </a:p>
          <a:p>
            <a:pPr marL="798513" lvl="1" indent="-333375" eaLnBrk="1" hangingPunct="1">
              <a:spcBef>
                <a:spcPts val="1000"/>
              </a:spcBef>
            </a:pPr>
            <a:r>
              <a:rPr lang="en-GB" dirty="0" smtClean="0"/>
              <a:t>Health workers should review important points of the discussion and highlight any decisions made.</a:t>
            </a:r>
          </a:p>
          <a:p>
            <a:pPr marL="798513" lvl="1" indent="-333375" eaLnBrk="1" hangingPunct="1">
              <a:spcBef>
                <a:spcPts val="1000"/>
              </a:spcBef>
            </a:pPr>
            <a:r>
              <a:rPr lang="en-GB" dirty="0" smtClean="0"/>
              <a:t>Summarizing can be done at any time during the session.</a:t>
            </a:r>
            <a:endParaRPr lang="en-ZA" dirty="0" smtClean="0"/>
          </a:p>
        </p:txBody>
      </p:sp>
      <p:sp>
        <p:nvSpPr>
          <p:cNvPr id="91139" name="Slide Number Placeholder 4"/>
          <p:cNvSpPr>
            <a:spLocks noGrp="1"/>
          </p:cNvSpPr>
          <p:nvPr>
            <p:ph type="sldNum" sz="quarter" idx="12"/>
          </p:nvPr>
        </p:nvSpPr>
        <p:spPr bwMode="auto">
          <a:noFill/>
          <a:ln>
            <a:miter lim="800000"/>
            <a:headEnd/>
            <a:tailEnd/>
          </a:ln>
        </p:spPr>
        <p:txBody>
          <a:bodyPr/>
          <a:lstStyle/>
          <a:p>
            <a:pPr fontAlgn="base">
              <a:spcBef>
                <a:spcPct val="0"/>
              </a:spcBef>
              <a:spcAft>
                <a:spcPct val="0"/>
              </a:spcAft>
            </a:pPr>
            <a:fld id="{1A26C087-B481-45FE-A55B-1D2BF384D639}" type="slidenum">
              <a:rPr lang="en-US" smtClean="0">
                <a:latin typeface="Garamond" pitchFamily="18" charset="0"/>
              </a:rPr>
              <a:pPr fontAlgn="base">
                <a:spcBef>
                  <a:spcPct val="0"/>
                </a:spcBef>
                <a:spcAft>
                  <a:spcPct val="0"/>
                </a:spcAft>
              </a:pPr>
              <a:t>38</a:t>
            </a:fld>
            <a:endParaRPr lang="en-US" smtClean="0">
              <a:latin typeface="Garamond"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bwMode="white">
          <a:xfrm>
            <a:off x="498475" y="136525"/>
            <a:ext cx="8264525" cy="1463675"/>
          </a:xfrm>
        </p:spPr>
        <p:txBody>
          <a:bodyPr anchor="ctr"/>
          <a:lstStyle/>
          <a:p>
            <a:pPr eaLnBrk="1" hangingPunct="1"/>
            <a:r>
              <a:rPr lang="en-US" dirty="0" smtClean="0">
                <a:latin typeface="Calibri heading"/>
              </a:rPr>
              <a:t>Skill 3: Ask Open-Ended Questions</a:t>
            </a:r>
          </a:p>
        </p:txBody>
      </p:sp>
      <p:sp>
        <p:nvSpPr>
          <p:cNvPr id="93186" name="Content Placeholder 2"/>
          <p:cNvSpPr>
            <a:spLocks noGrp="1"/>
          </p:cNvSpPr>
          <p:nvPr>
            <p:ph idx="1"/>
          </p:nvPr>
        </p:nvSpPr>
        <p:spPr>
          <a:xfrm>
            <a:off x="533400" y="1816100"/>
            <a:ext cx="8072438" cy="4081463"/>
          </a:xfrm>
        </p:spPr>
        <p:txBody>
          <a:bodyPr/>
          <a:lstStyle/>
          <a:p>
            <a:pPr marL="457200" indent="-457200" eaLnBrk="1" hangingPunct="1"/>
            <a:r>
              <a:rPr lang="en-ZA" b="1" smtClean="0"/>
              <a:t>Open-ended questions </a:t>
            </a:r>
            <a:r>
              <a:rPr lang="en-ZA" smtClean="0"/>
              <a:t>begin with words like </a:t>
            </a:r>
            <a:r>
              <a:rPr lang="en-GB" smtClean="0"/>
              <a:t>“</a:t>
            </a:r>
            <a:r>
              <a:rPr lang="en-GB" i="1" smtClean="0"/>
              <a:t>how,” “what,” “when,” “where,”</a:t>
            </a:r>
            <a:r>
              <a:rPr lang="en-GB" smtClean="0"/>
              <a:t> or </a:t>
            </a:r>
            <a:r>
              <a:rPr lang="en-GB" i="1" smtClean="0"/>
              <a:t>“why.”</a:t>
            </a:r>
            <a:r>
              <a:rPr lang="en-US" smtClean="0"/>
              <a:t> </a:t>
            </a:r>
          </a:p>
          <a:p>
            <a:pPr marL="798513" lvl="1" indent="-333375" eaLnBrk="1" hangingPunct="1">
              <a:spcBef>
                <a:spcPts val="1000"/>
              </a:spcBef>
            </a:pPr>
            <a:r>
              <a:rPr lang="en-US" sz="2300" smtClean="0"/>
              <a:t>They encourage responses that lead to further discussion.</a:t>
            </a:r>
          </a:p>
          <a:p>
            <a:pPr marL="798513" lvl="1" indent="-333375" eaLnBrk="1" hangingPunct="1">
              <a:spcBef>
                <a:spcPts val="1000"/>
              </a:spcBef>
            </a:pPr>
            <a:r>
              <a:rPr lang="en-US" sz="2300" b="1" smtClean="0">
                <a:solidFill>
                  <a:srgbClr val="0B5395"/>
                </a:solidFill>
              </a:rPr>
              <a:t>Example: </a:t>
            </a:r>
            <a:r>
              <a:rPr lang="en-US" sz="2300" i="1" smtClean="0"/>
              <a:t>“When was the last time you used a condom?”</a:t>
            </a:r>
            <a:endParaRPr lang="en-ZA" sz="2300" i="1" smtClean="0"/>
          </a:p>
          <a:p>
            <a:pPr marL="457200" indent="-457200" eaLnBrk="1" hangingPunct="1"/>
            <a:r>
              <a:rPr lang="en-US" b="1" smtClean="0"/>
              <a:t>Closed-ended question </a:t>
            </a:r>
            <a:r>
              <a:rPr lang="en-US" smtClean="0"/>
              <a:t>usually only require a </a:t>
            </a:r>
            <a:r>
              <a:rPr lang="en-US" i="1" smtClean="0"/>
              <a:t>“Yes” </a:t>
            </a:r>
            <a:r>
              <a:rPr lang="en-US" smtClean="0"/>
              <a:t>or </a:t>
            </a:r>
            <a:r>
              <a:rPr lang="en-US" i="1" smtClean="0"/>
              <a:t>“No” </a:t>
            </a:r>
            <a:r>
              <a:rPr lang="en-US" smtClean="0"/>
              <a:t>answer.</a:t>
            </a:r>
          </a:p>
          <a:p>
            <a:pPr marL="798513" lvl="1" indent="-333375" eaLnBrk="1" hangingPunct="1">
              <a:spcBef>
                <a:spcPts val="1000"/>
              </a:spcBef>
            </a:pPr>
            <a:r>
              <a:rPr lang="en-US" sz="2300" smtClean="0"/>
              <a:t>They are good for gathering basic information at the start of a counseling or group education session.</a:t>
            </a:r>
          </a:p>
          <a:p>
            <a:pPr marL="798513" lvl="1" indent="-333375" eaLnBrk="1" hangingPunct="1">
              <a:spcBef>
                <a:spcPts val="1000"/>
              </a:spcBef>
            </a:pPr>
            <a:r>
              <a:rPr lang="en-US" sz="2300" b="1" smtClean="0">
                <a:solidFill>
                  <a:srgbClr val="0B5395"/>
                </a:solidFill>
              </a:rPr>
              <a:t>Example: </a:t>
            </a:r>
            <a:r>
              <a:rPr lang="en-US" sz="2300" i="1" smtClean="0"/>
              <a:t>“Do you use condoms?”</a:t>
            </a:r>
          </a:p>
        </p:txBody>
      </p:sp>
      <p:sp>
        <p:nvSpPr>
          <p:cNvPr id="93187" name="Slide Number Placeholder 4"/>
          <p:cNvSpPr>
            <a:spLocks noGrp="1"/>
          </p:cNvSpPr>
          <p:nvPr>
            <p:ph type="sldNum" sz="quarter" idx="12"/>
          </p:nvPr>
        </p:nvSpPr>
        <p:spPr bwMode="auto">
          <a:noFill/>
          <a:ln>
            <a:miter lim="800000"/>
            <a:headEnd/>
            <a:tailEnd/>
          </a:ln>
        </p:spPr>
        <p:txBody>
          <a:bodyPr/>
          <a:lstStyle/>
          <a:p>
            <a:pPr fontAlgn="base">
              <a:spcBef>
                <a:spcPct val="0"/>
              </a:spcBef>
              <a:spcAft>
                <a:spcPct val="0"/>
              </a:spcAft>
            </a:pPr>
            <a:fld id="{2B6F77A9-7354-4F72-AC37-0F003E27A2F9}" type="slidenum">
              <a:rPr lang="en-US" smtClean="0">
                <a:latin typeface="Garamond" pitchFamily="18" charset="0"/>
              </a:rPr>
              <a:pPr fontAlgn="base">
                <a:spcBef>
                  <a:spcPct val="0"/>
                </a:spcBef>
                <a:spcAft>
                  <a:spcPct val="0"/>
                </a:spcAft>
              </a:pPr>
              <a:t>39</a:t>
            </a:fld>
            <a:endParaRPr lang="en-US" smtClean="0">
              <a:latin typeface="Garamond"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white"/>
        <p:txBody>
          <a:bodyPr/>
          <a:lstStyle/>
          <a:p>
            <a:pPr eaLnBrk="1" hangingPunct="1"/>
            <a:r>
              <a:rPr lang="en-US" dirty="0" smtClean="0">
                <a:latin typeface="Calibri heading"/>
              </a:rPr>
              <a:t>Session 4.1 Objective</a:t>
            </a:r>
          </a:p>
        </p:txBody>
      </p:sp>
      <p:sp>
        <p:nvSpPr>
          <p:cNvPr id="23554" name="Content Placeholder 2"/>
          <p:cNvSpPr>
            <a:spLocks noGrp="1"/>
          </p:cNvSpPr>
          <p:nvPr>
            <p:ph sz="half" idx="1"/>
          </p:nvPr>
        </p:nvSpPr>
        <p:spPr>
          <a:xfrm>
            <a:off x="533400" y="1752600"/>
            <a:ext cx="8229600" cy="4144963"/>
          </a:xfrm>
        </p:spPr>
        <p:txBody>
          <a:bodyPr/>
          <a:lstStyle/>
          <a:p>
            <a:pPr marL="457200" indent="-457200" eaLnBrk="1" hangingPunct="1">
              <a:buFont typeface="Wingdings" pitchFamily="2" charset="2"/>
              <a:buNone/>
            </a:pPr>
            <a:r>
              <a:rPr lang="en-US" sz="2400" b="1" smtClean="0">
                <a:solidFill>
                  <a:srgbClr val="0B5395"/>
                </a:solidFill>
                <a:ea typeface="ＭＳ Ｐゴシック"/>
                <a:cs typeface="ＭＳ Ｐゴシック"/>
              </a:rPr>
              <a:t>After completing this module, participants will be able to:</a:t>
            </a:r>
            <a:r>
              <a:rPr lang="en-US" sz="2400" smtClean="0">
                <a:solidFill>
                  <a:srgbClr val="0B5395"/>
                </a:solidFill>
                <a:ea typeface="ＭＳ Ｐゴシック"/>
                <a:cs typeface="ＭＳ Ｐゴシック"/>
              </a:rPr>
              <a:t> </a:t>
            </a:r>
            <a:endParaRPr lang="en-GB" sz="2400" smtClean="0">
              <a:solidFill>
                <a:srgbClr val="0B5395"/>
              </a:solidFill>
              <a:ea typeface="ＭＳ Ｐゴシック"/>
              <a:cs typeface="ＭＳ Ｐゴシック"/>
            </a:endParaRPr>
          </a:p>
          <a:p>
            <a:pPr marL="457200" indent="-457200" eaLnBrk="1" hangingPunct="1"/>
            <a:r>
              <a:rPr lang="en-GB" sz="2400" smtClean="0">
                <a:ea typeface="ＭＳ Ｐゴシック"/>
                <a:cs typeface="ＭＳ Ｐゴシック"/>
              </a:rPr>
              <a:t>Discuss ways of establishing trust and rapport with adolescent clients</a:t>
            </a:r>
          </a:p>
          <a:p>
            <a:pPr marL="457200" indent="-457200" eaLnBrk="1" hangingPunct="1"/>
            <a:endParaRPr lang="en-US" smtClean="0"/>
          </a:p>
        </p:txBody>
      </p:sp>
      <p:sp>
        <p:nvSpPr>
          <p:cNvPr id="23555" name="Slide Number Placeholder 4"/>
          <p:cNvSpPr>
            <a:spLocks noGrp="1"/>
          </p:cNvSpPr>
          <p:nvPr>
            <p:ph type="sldNum" sz="quarter" idx="12"/>
          </p:nvPr>
        </p:nvSpPr>
        <p:spPr bwMode="auto">
          <a:noFill/>
          <a:ln>
            <a:miter lim="800000"/>
            <a:headEnd/>
            <a:tailEnd/>
          </a:ln>
        </p:spPr>
        <p:txBody>
          <a:bodyPr/>
          <a:lstStyle/>
          <a:p>
            <a:pPr fontAlgn="base">
              <a:spcBef>
                <a:spcPct val="0"/>
              </a:spcBef>
              <a:spcAft>
                <a:spcPct val="0"/>
              </a:spcAft>
            </a:pPr>
            <a:fld id="{05B6A5C9-F573-4281-8D5C-48A4E7080944}" type="slidenum">
              <a:rPr lang="en-US" smtClean="0">
                <a:latin typeface="Calibri" pitchFamily="34" charset="0"/>
              </a:rPr>
              <a:pPr fontAlgn="base">
                <a:spcBef>
                  <a:spcPct val="0"/>
                </a:spcBef>
                <a:spcAft>
                  <a:spcPct val="0"/>
                </a:spcAft>
              </a:pPr>
              <a:t>4</a:t>
            </a:fld>
            <a:endParaRPr lang="en-US" smtClean="0">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idx="4294967295"/>
          </p:nvPr>
        </p:nvSpPr>
        <p:spPr bwMode="white">
          <a:xfrm>
            <a:off x="498475" y="136525"/>
            <a:ext cx="8264525" cy="1463675"/>
          </a:xfrm>
        </p:spPr>
        <p:txBody>
          <a:bodyPr anchor="ctr"/>
          <a:lstStyle/>
          <a:p>
            <a:pPr eaLnBrk="1" hangingPunct="1"/>
            <a:r>
              <a:rPr lang="en-US" dirty="0" smtClean="0">
                <a:latin typeface="Calibri heading"/>
              </a:rPr>
              <a:t>Skill 3: Ask Open-Ended Questions</a:t>
            </a:r>
          </a:p>
        </p:txBody>
      </p:sp>
      <p:sp>
        <p:nvSpPr>
          <p:cNvPr id="95234" name="Content Placeholder 2"/>
          <p:cNvSpPr>
            <a:spLocks noGrp="1"/>
          </p:cNvSpPr>
          <p:nvPr>
            <p:ph idx="4294967295"/>
          </p:nvPr>
        </p:nvSpPr>
        <p:spPr>
          <a:xfrm>
            <a:off x="533400" y="1816100"/>
            <a:ext cx="8072438" cy="4081463"/>
          </a:xfrm>
        </p:spPr>
        <p:txBody>
          <a:bodyPr/>
          <a:lstStyle/>
          <a:p>
            <a:pPr marL="457200" indent="-457200" eaLnBrk="1" hangingPunct="1">
              <a:spcBef>
                <a:spcPts val="500"/>
              </a:spcBef>
              <a:defRPr/>
            </a:pPr>
            <a:r>
              <a:rPr lang="en-US" dirty="0" smtClean="0"/>
              <a:t>Change the following </a:t>
            </a:r>
            <a:r>
              <a:rPr lang="en-US" b="1" dirty="0" smtClean="0"/>
              <a:t>closed-ended</a:t>
            </a:r>
            <a:r>
              <a:rPr lang="en-US" dirty="0" smtClean="0"/>
              <a:t> questions into </a:t>
            </a:r>
            <a:r>
              <a:rPr lang="en-US" b="1" dirty="0" smtClean="0"/>
              <a:t>open-ended </a:t>
            </a:r>
            <a:r>
              <a:rPr lang="en-US" dirty="0" smtClean="0"/>
              <a:t>questions</a:t>
            </a:r>
            <a:r>
              <a:rPr lang="en-ZA" dirty="0" smtClean="0"/>
              <a:t>:</a:t>
            </a:r>
          </a:p>
          <a:p>
            <a:pPr marL="855663" lvl="1" indent="-347663" eaLnBrk="1" hangingPunct="1">
              <a:spcBef>
                <a:spcPts val="1500"/>
              </a:spcBef>
              <a:defRPr/>
            </a:pPr>
            <a:r>
              <a:rPr lang="en-US" sz="2400" i="1" dirty="0" smtClean="0">
                <a:solidFill>
                  <a:srgbClr val="0B5395"/>
                </a:solidFill>
              </a:rPr>
              <a:t>Are you scared to talk with your family about your status?</a:t>
            </a:r>
            <a:r>
              <a:rPr lang="en-US" sz="2400" dirty="0" smtClean="0">
                <a:solidFill>
                  <a:srgbClr val="0B5395"/>
                </a:solidFill>
              </a:rPr>
              <a:t> </a:t>
            </a:r>
            <a:endParaRPr lang="en-ZA" sz="2400" i="1" dirty="0" smtClean="0">
              <a:solidFill>
                <a:srgbClr val="0B5395"/>
              </a:solidFill>
            </a:endParaRPr>
          </a:p>
          <a:p>
            <a:pPr marL="855663" lvl="1" indent="-347663" eaLnBrk="1" hangingPunct="1">
              <a:spcBef>
                <a:spcPts val="1500"/>
              </a:spcBef>
              <a:defRPr/>
            </a:pPr>
            <a:r>
              <a:rPr lang="en-ZA" sz="2400" i="1" dirty="0" smtClean="0">
                <a:solidFill>
                  <a:srgbClr val="0B5395"/>
                </a:solidFill>
              </a:rPr>
              <a:t>Are you taking your ARVs?</a:t>
            </a:r>
          </a:p>
          <a:p>
            <a:pPr marL="855663" lvl="1" indent="-347663" eaLnBrk="1" hangingPunct="1">
              <a:spcBef>
                <a:spcPts val="1500"/>
              </a:spcBef>
              <a:defRPr/>
            </a:pPr>
            <a:r>
              <a:rPr lang="en-ZA" sz="2400" i="1" dirty="0" smtClean="0">
                <a:solidFill>
                  <a:srgbClr val="0B5395"/>
                </a:solidFill>
              </a:rPr>
              <a:t>Are you having sex?</a:t>
            </a:r>
          </a:p>
          <a:p>
            <a:pPr marL="855663" lvl="1" indent="-347663" eaLnBrk="1" hangingPunct="1">
              <a:spcBef>
                <a:spcPts val="1500"/>
              </a:spcBef>
              <a:defRPr/>
            </a:pPr>
            <a:r>
              <a:rPr lang="en-ZA" sz="2400" i="1" dirty="0" smtClean="0">
                <a:solidFill>
                  <a:srgbClr val="0B5395"/>
                </a:solidFill>
              </a:rPr>
              <a:t>Do you use condoms every time?</a:t>
            </a:r>
          </a:p>
          <a:p>
            <a:pPr marL="750888" lvl="1" indent="-457200" eaLnBrk="1" hangingPunct="1">
              <a:spcBef>
                <a:spcPts val="500"/>
              </a:spcBef>
              <a:defRPr/>
            </a:pPr>
            <a:endParaRPr lang="en-ZA" i="1" dirty="0" smtClean="0"/>
          </a:p>
        </p:txBody>
      </p:sp>
      <p:sp>
        <p:nvSpPr>
          <p:cNvPr id="95235" name="Slide Number Placeholder 4"/>
          <p:cNvSpPr txBox="1">
            <a:spLocks noGrp="1"/>
          </p:cNvSpPr>
          <p:nvPr/>
        </p:nvSpPr>
        <p:spPr bwMode="auto">
          <a:xfrm>
            <a:off x="8305800" y="6423025"/>
            <a:ext cx="554038" cy="365125"/>
          </a:xfrm>
          <a:prstGeom prst="rect">
            <a:avLst/>
          </a:prstGeom>
          <a:noFill/>
          <a:ln w="9525">
            <a:noFill/>
            <a:miter lim="800000"/>
            <a:headEnd/>
            <a:tailEnd/>
          </a:ln>
        </p:spPr>
        <p:txBody>
          <a:bodyPr anchor="ctr"/>
          <a:lstStyle/>
          <a:p>
            <a:pPr algn="r"/>
            <a:fld id="{298B762A-BDDC-4EB1-86B6-7881466569B2}" type="slidenum">
              <a:rPr lang="en-US" sz="1100">
                <a:latin typeface="Garamond" pitchFamily="18" charset="0"/>
              </a:rPr>
              <a:pPr algn="r"/>
              <a:t>40</a:t>
            </a:fld>
            <a:endParaRPr lang="en-US" sz="1100">
              <a:latin typeface="Garamond"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bwMode="white">
          <a:xfrm>
            <a:off x="498475" y="122238"/>
            <a:ext cx="8264525" cy="1285875"/>
          </a:xfrm>
        </p:spPr>
        <p:txBody>
          <a:bodyPr anchor="ctr"/>
          <a:lstStyle/>
          <a:p>
            <a:pPr eaLnBrk="1" hangingPunct="1"/>
            <a:r>
              <a:rPr lang="en-US" dirty="0" smtClean="0">
                <a:latin typeface="Calibri heading"/>
              </a:rPr>
              <a:t>Skill 4: Reflect Back What the Client is Saying</a:t>
            </a:r>
          </a:p>
        </p:txBody>
      </p:sp>
      <p:sp>
        <p:nvSpPr>
          <p:cNvPr id="97282" name="Content Placeholder 2"/>
          <p:cNvSpPr>
            <a:spLocks noGrp="1"/>
          </p:cNvSpPr>
          <p:nvPr>
            <p:ph idx="1"/>
          </p:nvPr>
        </p:nvSpPr>
        <p:spPr>
          <a:xfrm>
            <a:off x="533400" y="1587500"/>
            <a:ext cx="8072438" cy="4221163"/>
          </a:xfrm>
        </p:spPr>
        <p:txBody>
          <a:bodyPr/>
          <a:lstStyle/>
          <a:p>
            <a:pPr marL="457200" indent="-457200" eaLnBrk="1" hangingPunct="1">
              <a:spcBef>
                <a:spcPts val="1000"/>
              </a:spcBef>
            </a:pPr>
            <a:r>
              <a:rPr lang="en-ZA" sz="2300" smtClean="0"/>
              <a:t>Repeating back or paraphrasing what the client has said to encourage further discussion</a:t>
            </a:r>
            <a:endParaRPr lang="en-US" sz="2300" smtClean="0"/>
          </a:p>
          <a:p>
            <a:pPr marL="457200" indent="-457200" eaLnBrk="1" hangingPunct="1">
              <a:spcBef>
                <a:spcPts val="1500"/>
              </a:spcBef>
            </a:pPr>
            <a:r>
              <a:rPr lang="en-US" sz="2300" smtClean="0"/>
              <a:t>Shows that the health worker is actively listening, encourages dialogue, and helps the health worker understand the client’s feelings in greater detail</a:t>
            </a:r>
          </a:p>
        </p:txBody>
      </p:sp>
      <p:sp>
        <p:nvSpPr>
          <p:cNvPr id="97283" name="Slide Number Placeholder 4"/>
          <p:cNvSpPr>
            <a:spLocks noGrp="1"/>
          </p:cNvSpPr>
          <p:nvPr>
            <p:ph type="sldNum" sz="quarter" idx="12"/>
          </p:nvPr>
        </p:nvSpPr>
        <p:spPr bwMode="auto">
          <a:noFill/>
          <a:ln>
            <a:miter lim="800000"/>
            <a:headEnd/>
            <a:tailEnd/>
          </a:ln>
        </p:spPr>
        <p:txBody>
          <a:bodyPr/>
          <a:lstStyle/>
          <a:p>
            <a:pPr fontAlgn="base">
              <a:spcBef>
                <a:spcPct val="0"/>
              </a:spcBef>
              <a:spcAft>
                <a:spcPct val="0"/>
              </a:spcAft>
            </a:pPr>
            <a:fld id="{7FED5119-A5AA-401A-B3BF-77709F366B54}" type="slidenum">
              <a:rPr lang="en-US" smtClean="0">
                <a:latin typeface="Garamond" pitchFamily="18" charset="0"/>
              </a:rPr>
              <a:pPr fontAlgn="base">
                <a:spcBef>
                  <a:spcPct val="0"/>
                </a:spcBef>
                <a:spcAft>
                  <a:spcPct val="0"/>
                </a:spcAft>
              </a:pPr>
              <a:t>41</a:t>
            </a:fld>
            <a:endParaRPr lang="en-US" smtClean="0">
              <a:latin typeface="Garamond" pitchFamily="18" charset="0"/>
            </a:endParaRPr>
          </a:p>
        </p:txBody>
      </p:sp>
      <p:graphicFrame>
        <p:nvGraphicFramePr>
          <p:cNvPr id="8" name="Group 37"/>
          <p:cNvGraphicFramePr>
            <a:graphicFrameLocks noGrp="1"/>
          </p:cNvGraphicFramePr>
          <p:nvPr>
            <p:extLst>
              <p:ext uri="{D42A27DB-BD31-4B8C-83A1-F6EECF244321}">
                <p14:modId xmlns:p14="http://schemas.microsoft.com/office/powerpoint/2010/main" val="4028775272"/>
              </p:ext>
            </p:extLst>
          </p:nvPr>
        </p:nvGraphicFramePr>
        <p:xfrm>
          <a:off x="498475" y="3773488"/>
          <a:ext cx="8369754" cy="2685142"/>
        </p:xfrm>
        <a:graphic>
          <a:graphicData uri="http://schemas.openxmlformats.org/drawingml/2006/table">
            <a:tbl>
              <a:tblPr/>
              <a:tblGrid>
                <a:gridCol w="8369754"/>
              </a:tblGrid>
              <a:tr h="2685142">
                <a:tc>
                  <a:txBody>
                    <a:bodyPr/>
                    <a:lstStyle/>
                    <a:p>
                      <a:pPr marL="0" marR="0" lvl="0" indent="0" algn="l" defTabSz="914400" rtl="0" eaLnBrk="0" fontAlgn="base" latinLnBrk="0" hangingPunct="0">
                        <a:lnSpc>
                          <a:spcPct val="100000"/>
                        </a:lnSpc>
                        <a:spcBef>
                          <a:spcPts val="1000"/>
                        </a:spcBef>
                        <a:spcAft>
                          <a:spcPct val="0"/>
                        </a:spcAft>
                        <a:buClr>
                          <a:srgbClr val="083763"/>
                        </a:buClr>
                        <a:buSzPct val="75000"/>
                        <a:buFont typeface="Wingdings" pitchFamily="2" charset="2"/>
                        <a:buNone/>
                        <a:tabLst/>
                      </a:pPr>
                      <a:r>
                        <a:rPr kumimoji="0" lang="en-GB" sz="2000" b="1" i="0" u="none" strike="noStrike" cap="none" normalizeH="0" baseline="0" dirty="0" smtClean="0">
                          <a:ln>
                            <a:noFill/>
                          </a:ln>
                          <a:solidFill>
                            <a:schemeClr val="tx1"/>
                          </a:solidFill>
                          <a:effectLst/>
                          <a:latin typeface="Calibri" pitchFamily="34" charset="0"/>
                          <a:ea typeface="ＭＳ Ｐゴシック"/>
                          <a:cs typeface="Calibri" pitchFamily="34" charset="0"/>
                        </a:rPr>
                        <a:t>Formulas for reflecting back:</a:t>
                      </a:r>
                    </a:p>
                    <a:p>
                      <a:pPr marL="0" marR="0" lvl="0" indent="0" algn="l" defTabSz="914400" rtl="0" eaLnBrk="0" fontAlgn="base" latinLnBrk="0" hangingPunct="0">
                        <a:lnSpc>
                          <a:spcPct val="100000"/>
                        </a:lnSpc>
                        <a:spcBef>
                          <a:spcPts val="1000"/>
                        </a:spcBef>
                        <a:spcAft>
                          <a:spcPct val="0"/>
                        </a:spcAft>
                        <a:buClr>
                          <a:srgbClr val="083763"/>
                        </a:buClr>
                        <a:buSzPct val="75000"/>
                        <a:buFont typeface="Wingdings" pitchFamily="2" charset="2"/>
                        <a:buNone/>
                        <a:tabLst/>
                      </a:pPr>
                      <a:r>
                        <a:rPr kumimoji="0" lang="en-GB" sz="2000" b="0" i="1" u="none" strike="noStrike" cap="none" normalizeH="0" baseline="0" dirty="0" smtClean="0">
                          <a:ln>
                            <a:noFill/>
                          </a:ln>
                          <a:solidFill>
                            <a:schemeClr val="tx1"/>
                          </a:solidFill>
                          <a:effectLst/>
                          <a:latin typeface="Calibri" pitchFamily="34" charset="0"/>
                          <a:ea typeface="ＭＳ Ｐゴシック"/>
                          <a:cs typeface="Calibri" pitchFamily="34" charset="0"/>
                        </a:rPr>
                        <a:t>“You feel ____________ because ____________.”</a:t>
                      </a:r>
                    </a:p>
                    <a:p>
                      <a:pPr marL="0" marR="0" lvl="0" indent="0" algn="l" defTabSz="914400" rtl="0" eaLnBrk="0" fontAlgn="base" latinLnBrk="0" hangingPunct="0">
                        <a:lnSpc>
                          <a:spcPct val="100000"/>
                        </a:lnSpc>
                        <a:spcBef>
                          <a:spcPts val="1000"/>
                        </a:spcBef>
                        <a:spcAft>
                          <a:spcPct val="0"/>
                        </a:spcAft>
                        <a:buClr>
                          <a:srgbClr val="083763"/>
                        </a:buClr>
                        <a:buSzPct val="75000"/>
                        <a:buFont typeface="Wingdings" pitchFamily="2" charset="2"/>
                        <a:buNone/>
                        <a:tabLst/>
                      </a:pPr>
                      <a:r>
                        <a:rPr kumimoji="0" lang="en-GB" sz="2000" b="0" i="1" u="none" strike="noStrike" cap="none" normalizeH="0" baseline="0" dirty="0" smtClean="0">
                          <a:ln>
                            <a:noFill/>
                          </a:ln>
                          <a:solidFill>
                            <a:schemeClr val="tx1"/>
                          </a:solidFill>
                          <a:effectLst/>
                          <a:latin typeface="Calibri" pitchFamily="34" charset="0"/>
                          <a:ea typeface="ＭＳ Ｐゴシック"/>
                          <a:cs typeface="Calibri" pitchFamily="34" charset="0"/>
                        </a:rPr>
                        <a:t>“You seem to feel that ___________ because  __________.”</a:t>
                      </a:r>
                    </a:p>
                    <a:p>
                      <a:pPr marL="0" marR="0" lvl="0" indent="0" algn="l" defTabSz="914400" rtl="0" eaLnBrk="0" fontAlgn="base" latinLnBrk="0" hangingPunct="0">
                        <a:lnSpc>
                          <a:spcPct val="100000"/>
                        </a:lnSpc>
                        <a:spcBef>
                          <a:spcPts val="1000"/>
                        </a:spcBef>
                        <a:spcAft>
                          <a:spcPct val="0"/>
                        </a:spcAft>
                        <a:buClr>
                          <a:srgbClr val="083763"/>
                        </a:buClr>
                        <a:buSzPct val="75000"/>
                        <a:buFont typeface="Wingdings" pitchFamily="2" charset="2"/>
                        <a:buNone/>
                        <a:tabLst/>
                      </a:pPr>
                      <a:r>
                        <a:rPr kumimoji="0" lang="en-GB" sz="2000" b="0" i="1" u="none" strike="noStrike" cap="none" normalizeH="0" baseline="0" dirty="0" smtClean="0">
                          <a:ln>
                            <a:noFill/>
                          </a:ln>
                          <a:solidFill>
                            <a:schemeClr val="tx1"/>
                          </a:solidFill>
                          <a:effectLst/>
                          <a:latin typeface="Calibri" pitchFamily="34" charset="0"/>
                          <a:ea typeface="ＭＳ Ｐゴシック"/>
                          <a:cs typeface="Calibri" pitchFamily="34" charset="0"/>
                        </a:rPr>
                        <a:t>“You think that _____________ because ______________.”</a:t>
                      </a:r>
                    </a:p>
                    <a:p>
                      <a:pPr marL="0" marR="0" lvl="0" indent="0" algn="l" defTabSz="914400" rtl="0" eaLnBrk="0" fontAlgn="base" latinLnBrk="0" hangingPunct="0">
                        <a:lnSpc>
                          <a:spcPct val="100000"/>
                        </a:lnSpc>
                        <a:spcBef>
                          <a:spcPts val="1000"/>
                        </a:spcBef>
                        <a:spcAft>
                          <a:spcPct val="0"/>
                        </a:spcAft>
                        <a:buClr>
                          <a:srgbClr val="083763"/>
                        </a:buClr>
                        <a:buSzPct val="75000"/>
                        <a:buFont typeface="Wingdings" pitchFamily="2" charset="2"/>
                        <a:buNone/>
                        <a:tabLst/>
                      </a:pPr>
                      <a:r>
                        <a:rPr kumimoji="0" lang="en-GB" sz="2000" b="0" i="1" u="none" strike="noStrike" cap="none" normalizeH="0" baseline="0" dirty="0" smtClean="0">
                          <a:ln>
                            <a:noFill/>
                          </a:ln>
                          <a:solidFill>
                            <a:schemeClr val="tx1"/>
                          </a:solidFill>
                          <a:effectLst/>
                          <a:latin typeface="Calibri" pitchFamily="34" charset="0"/>
                          <a:ea typeface="ＭＳ Ｐゴシック"/>
                          <a:cs typeface="Calibri" pitchFamily="34" charset="0"/>
                        </a:rPr>
                        <a:t>“So I sense that you feel __________ because __________.”  </a:t>
                      </a:r>
                    </a:p>
                    <a:p>
                      <a:pPr marL="0" marR="0" lvl="0" indent="0" algn="l" defTabSz="914400" rtl="0" eaLnBrk="0" fontAlgn="base" latinLnBrk="0" hangingPunct="0">
                        <a:lnSpc>
                          <a:spcPct val="100000"/>
                        </a:lnSpc>
                        <a:spcBef>
                          <a:spcPts val="1000"/>
                        </a:spcBef>
                        <a:spcAft>
                          <a:spcPct val="0"/>
                        </a:spcAft>
                        <a:buClr>
                          <a:srgbClr val="083763"/>
                        </a:buClr>
                        <a:buSzPct val="75000"/>
                        <a:buFont typeface="Wingdings" pitchFamily="2" charset="2"/>
                        <a:buNone/>
                        <a:tabLst/>
                      </a:pPr>
                      <a:r>
                        <a:rPr kumimoji="0" lang="en-GB" sz="2000" b="0" i="1" u="none" strike="noStrike" cap="none" normalizeH="0" baseline="0" dirty="0" smtClean="0">
                          <a:ln>
                            <a:noFill/>
                          </a:ln>
                          <a:solidFill>
                            <a:schemeClr val="tx1"/>
                          </a:solidFill>
                          <a:effectLst/>
                          <a:latin typeface="Calibri" pitchFamily="34" charset="0"/>
                          <a:ea typeface="ＭＳ Ｐゴシック"/>
                          <a:cs typeface="Calibri" pitchFamily="34" charset="0"/>
                        </a:rPr>
                        <a:t>“I’m hearing that when ___________ happened, you did not know what to do.”</a:t>
                      </a:r>
                      <a:endParaRPr kumimoji="0" lang="en-ZA" sz="2000" b="0" i="1" u="none" strike="noStrike" cap="none" normalizeH="0" baseline="0" dirty="0" smtClean="0">
                        <a:ln>
                          <a:noFill/>
                        </a:ln>
                        <a:solidFill>
                          <a:schemeClr val="tx1"/>
                        </a:solidFill>
                        <a:effectLst/>
                        <a:latin typeface="Calibri" pitchFamily="34" charset="0"/>
                        <a:ea typeface="ＭＳ Ｐゴシック"/>
                        <a:cs typeface="Calibri" pitchFamily="34" charset="0"/>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0EBD6"/>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bwMode="white"/>
        <p:txBody>
          <a:bodyPr/>
          <a:lstStyle/>
          <a:p>
            <a:pPr eaLnBrk="1" hangingPunct="1"/>
            <a:r>
              <a:rPr lang="en-ZA" dirty="0" smtClean="0">
                <a:latin typeface="Calibri (Heading)"/>
              </a:rPr>
              <a:t>Exercise 2</a:t>
            </a:r>
            <a:endParaRPr lang="en-US" dirty="0" smtClean="0">
              <a:latin typeface="Calibri (Heading)"/>
            </a:endParaRPr>
          </a:p>
        </p:txBody>
      </p:sp>
      <p:sp>
        <p:nvSpPr>
          <p:cNvPr id="99330" name="Content Placeholder 2"/>
          <p:cNvSpPr>
            <a:spLocks noGrp="1"/>
          </p:cNvSpPr>
          <p:nvPr>
            <p:ph idx="1"/>
          </p:nvPr>
        </p:nvSpPr>
        <p:spPr>
          <a:xfrm>
            <a:off x="533400" y="1757363"/>
            <a:ext cx="8229600" cy="3878262"/>
          </a:xfrm>
        </p:spPr>
        <p:txBody>
          <a:bodyPr/>
          <a:lstStyle/>
          <a:p>
            <a:pPr marL="0" indent="0" eaLnBrk="1" hangingPunct="1">
              <a:buFont typeface="Wingdings" pitchFamily="2" charset="2"/>
              <a:buNone/>
            </a:pPr>
            <a:r>
              <a:rPr lang="en-US" sz="3600" b="1" dirty="0" smtClean="0">
                <a:solidFill>
                  <a:srgbClr val="0B5395"/>
                </a:solidFill>
                <a:ea typeface="ＭＳ Ｐゴシック"/>
                <a:cs typeface="Garamond" pitchFamily="18" charset="0"/>
              </a:rPr>
              <a:t>Reflecting Back: </a:t>
            </a:r>
            <a:r>
              <a:rPr lang="en-US" sz="3600" b="1" dirty="0" smtClean="0">
                <a:ea typeface="ＭＳ Ｐゴシック"/>
                <a:cs typeface="Garamond" pitchFamily="18" charset="0"/>
              </a:rPr>
              <a:t>Pair work</a:t>
            </a:r>
          </a:p>
          <a:p>
            <a:pPr marL="0" indent="0" eaLnBrk="1" hangingPunct="1">
              <a:spcBef>
                <a:spcPts val="0"/>
              </a:spcBef>
              <a:buFont typeface="Wingdings" pitchFamily="2" charset="2"/>
              <a:buNone/>
            </a:pPr>
            <a:endParaRPr lang="en-US" sz="3600" b="1" dirty="0" smtClean="0">
              <a:ea typeface="ＭＳ Ｐゴシック"/>
              <a:cs typeface="Garamond" pitchFamily="18" charset="0"/>
            </a:endParaRPr>
          </a:p>
          <a:p>
            <a:pPr marL="0" indent="0" eaLnBrk="1" hangingPunct="1">
              <a:spcBef>
                <a:spcPts val="0"/>
              </a:spcBef>
              <a:buFont typeface="Wingdings" pitchFamily="2" charset="2"/>
              <a:buNone/>
            </a:pPr>
            <a:r>
              <a:rPr lang="en-US" dirty="0" smtClean="0">
                <a:ea typeface="ＭＳ Ｐゴシック"/>
                <a:cs typeface="Garamond" pitchFamily="18" charset="0"/>
              </a:rPr>
              <a:t>See your Participant Manual for this exercise.</a:t>
            </a:r>
            <a:endParaRPr lang="en-ZA" dirty="0" smtClean="0">
              <a:ea typeface="ＭＳ Ｐゴシック"/>
              <a:cs typeface="Garamond" pitchFamily="18" charset="0"/>
            </a:endParaRPr>
          </a:p>
        </p:txBody>
      </p:sp>
      <p:sp>
        <p:nvSpPr>
          <p:cNvPr id="99331"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ABBD1DB7-6BF4-4B20-89F3-EE59949761E0}" type="slidenum">
              <a:rPr lang="en-US" smtClean="0">
                <a:latin typeface="Garamond" pitchFamily="18" charset="0"/>
              </a:rPr>
              <a:pPr fontAlgn="base">
                <a:spcBef>
                  <a:spcPct val="0"/>
                </a:spcBef>
                <a:spcAft>
                  <a:spcPct val="0"/>
                </a:spcAft>
              </a:pPr>
              <a:t>42</a:t>
            </a:fld>
            <a:endParaRPr lang="en-US" smtClean="0">
              <a:latin typeface="Garamond"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idx="4294967295"/>
          </p:nvPr>
        </p:nvSpPr>
        <p:spPr bwMode="white"/>
        <p:txBody>
          <a:bodyPr/>
          <a:lstStyle/>
          <a:p>
            <a:r>
              <a:rPr lang="en-US" dirty="0" smtClean="0">
                <a:latin typeface="Calibri (Heading)"/>
              </a:rPr>
              <a:t>Exercise 2: Debriefing</a:t>
            </a:r>
          </a:p>
        </p:txBody>
      </p:sp>
      <p:sp>
        <p:nvSpPr>
          <p:cNvPr id="101378" name="Content Placeholder 2"/>
          <p:cNvSpPr>
            <a:spLocks noGrp="1"/>
          </p:cNvSpPr>
          <p:nvPr>
            <p:ph idx="4294967295"/>
          </p:nvPr>
        </p:nvSpPr>
        <p:spPr>
          <a:xfrm>
            <a:off x="533400" y="1730375"/>
            <a:ext cx="8229600" cy="4297363"/>
          </a:xfrm>
        </p:spPr>
        <p:txBody>
          <a:bodyPr/>
          <a:lstStyle/>
          <a:p>
            <a:pPr>
              <a:spcBef>
                <a:spcPts val="1000"/>
              </a:spcBef>
            </a:pPr>
            <a:r>
              <a:rPr lang="en-US" i="1" smtClean="0">
                <a:solidFill>
                  <a:srgbClr val="0B5395"/>
                </a:solidFill>
              </a:rPr>
              <a:t>What did we learn?</a:t>
            </a:r>
          </a:p>
          <a:p>
            <a:r>
              <a:rPr lang="en-US" b="1" smtClean="0"/>
              <a:t>Key points:</a:t>
            </a:r>
          </a:p>
          <a:p>
            <a:pPr marL="798513" lvl="1" indent="-333375">
              <a:spcBef>
                <a:spcPts val="1500"/>
              </a:spcBef>
            </a:pPr>
            <a:r>
              <a:rPr lang="en-US" sz="2400" smtClean="0"/>
              <a:t>Reflecting back is a powerful tool that can be used to encourage clients to discuss an issue further.</a:t>
            </a:r>
          </a:p>
          <a:p>
            <a:pPr marL="798513" lvl="1" indent="-333375">
              <a:spcBef>
                <a:spcPts val="1500"/>
              </a:spcBef>
            </a:pPr>
            <a:r>
              <a:rPr lang="en-US" sz="2400" smtClean="0"/>
              <a:t>Reflecting back is a non-judgmental way of encouraging discussion.</a:t>
            </a:r>
          </a:p>
          <a:p>
            <a:pPr marL="798513" lvl="1" indent="-333375">
              <a:spcBef>
                <a:spcPts val="1500"/>
              </a:spcBef>
            </a:pPr>
            <a:r>
              <a:rPr lang="en-US" sz="2400" smtClean="0"/>
              <a:t>Further discussion can provide the background information health workers need to provide clients with better assistance and support.</a:t>
            </a:r>
          </a:p>
        </p:txBody>
      </p:sp>
      <p:sp>
        <p:nvSpPr>
          <p:cNvPr id="101379" name="Slide Number Placeholder 3"/>
          <p:cNvSpPr txBox="1">
            <a:spLocks noGrp="1"/>
          </p:cNvSpPr>
          <p:nvPr/>
        </p:nvSpPr>
        <p:spPr bwMode="auto">
          <a:xfrm>
            <a:off x="8305800" y="6423025"/>
            <a:ext cx="554038" cy="365125"/>
          </a:xfrm>
          <a:prstGeom prst="rect">
            <a:avLst/>
          </a:prstGeom>
          <a:noFill/>
          <a:ln w="9525">
            <a:noFill/>
            <a:miter lim="800000"/>
            <a:headEnd/>
            <a:tailEnd/>
          </a:ln>
        </p:spPr>
        <p:txBody>
          <a:bodyPr anchor="ctr"/>
          <a:lstStyle/>
          <a:p>
            <a:pPr algn="r"/>
            <a:fld id="{91D65036-1C51-4770-B3BF-DCBA053697ED}" type="slidenum">
              <a:rPr lang="en-US" sz="1100">
                <a:latin typeface="Garamond" pitchFamily="18" charset="0"/>
              </a:rPr>
              <a:pPr algn="r"/>
              <a:t>43</a:t>
            </a:fld>
            <a:endParaRPr lang="en-US" sz="1100">
              <a:latin typeface="Garamond"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bwMode="white">
          <a:xfrm>
            <a:off x="498475" y="136525"/>
            <a:ext cx="8264525" cy="1273175"/>
          </a:xfrm>
        </p:spPr>
        <p:txBody>
          <a:bodyPr anchor="ctr"/>
          <a:lstStyle/>
          <a:p>
            <a:pPr eaLnBrk="1" hangingPunct="1"/>
            <a:r>
              <a:rPr lang="en-US" dirty="0" smtClean="0">
                <a:latin typeface="Calibri heading"/>
              </a:rPr>
              <a:t>Skill 5: Empathize — Show That You Understand How the Client Feels</a:t>
            </a:r>
          </a:p>
        </p:txBody>
      </p:sp>
      <p:sp>
        <p:nvSpPr>
          <p:cNvPr id="102402" name="Content Placeholder 2"/>
          <p:cNvSpPr>
            <a:spLocks noGrp="1"/>
          </p:cNvSpPr>
          <p:nvPr>
            <p:ph idx="1"/>
          </p:nvPr>
        </p:nvSpPr>
        <p:spPr>
          <a:xfrm>
            <a:off x="533400" y="1730375"/>
            <a:ext cx="8072438" cy="4195763"/>
          </a:xfrm>
        </p:spPr>
        <p:txBody>
          <a:bodyPr/>
          <a:lstStyle/>
          <a:p>
            <a:pPr marL="457200" indent="-457200" eaLnBrk="1" hangingPunct="1">
              <a:spcBef>
                <a:spcPts val="500"/>
              </a:spcBef>
              <a:buFont typeface="Wingdings" pitchFamily="2" charset="2"/>
              <a:buNone/>
            </a:pPr>
            <a:r>
              <a:rPr lang="en-ZA" b="1" smtClean="0">
                <a:solidFill>
                  <a:srgbClr val="0B5395"/>
                </a:solidFill>
              </a:rPr>
              <a:t>Empathy:</a:t>
            </a:r>
          </a:p>
          <a:p>
            <a:pPr marL="457200" indent="-457200" eaLnBrk="1" hangingPunct="1"/>
            <a:r>
              <a:rPr lang="en-ZA" smtClean="0"/>
              <a:t>When one person is able to understand another person’s feelings</a:t>
            </a:r>
          </a:p>
          <a:p>
            <a:pPr marL="457200" indent="-457200" eaLnBrk="1" hangingPunct="1"/>
            <a:r>
              <a:rPr lang="en-ZA" smtClean="0"/>
              <a:t>Encourages the client to discuss issues further</a:t>
            </a:r>
          </a:p>
          <a:p>
            <a:pPr marL="457200" indent="-457200" eaLnBrk="1" hangingPunct="1"/>
            <a:r>
              <a:rPr lang="en-US" smtClean="0"/>
              <a:t>Is not the same as sympathy — sympathy implies that you pity or feel sorry for the other person</a:t>
            </a:r>
            <a:r>
              <a:rPr lang="en-GB" smtClean="0"/>
              <a:t> </a:t>
            </a:r>
            <a:r>
              <a:rPr lang="en-US" smtClean="0"/>
              <a:t> </a:t>
            </a:r>
            <a:r>
              <a:rPr lang="en-GB" smtClean="0"/>
              <a:t> </a:t>
            </a:r>
            <a:endParaRPr lang="en-ZA" smtClean="0"/>
          </a:p>
          <a:p>
            <a:pPr marL="457200" indent="-457200" eaLnBrk="1" hangingPunct="1"/>
            <a:r>
              <a:rPr lang="en-ZA" smtClean="0"/>
              <a:t>Is used to respond to emotional statements; the health worker articulates the emotions behind a client’s statement</a:t>
            </a:r>
          </a:p>
        </p:txBody>
      </p:sp>
      <p:sp>
        <p:nvSpPr>
          <p:cNvPr id="102403" name="Slide Number Placeholder 4"/>
          <p:cNvSpPr>
            <a:spLocks noGrp="1"/>
          </p:cNvSpPr>
          <p:nvPr>
            <p:ph type="sldNum" sz="quarter" idx="12"/>
          </p:nvPr>
        </p:nvSpPr>
        <p:spPr bwMode="auto">
          <a:noFill/>
          <a:ln>
            <a:miter lim="800000"/>
            <a:headEnd/>
            <a:tailEnd/>
          </a:ln>
        </p:spPr>
        <p:txBody>
          <a:bodyPr/>
          <a:lstStyle/>
          <a:p>
            <a:pPr fontAlgn="base">
              <a:spcBef>
                <a:spcPct val="0"/>
              </a:spcBef>
              <a:spcAft>
                <a:spcPct val="0"/>
              </a:spcAft>
            </a:pPr>
            <a:fld id="{AE8D347F-137B-40EB-8D91-546D0D3F3601}" type="slidenum">
              <a:rPr lang="en-US" smtClean="0">
                <a:latin typeface="Garamond" pitchFamily="18" charset="0"/>
              </a:rPr>
              <a:pPr fontAlgn="base">
                <a:spcBef>
                  <a:spcPct val="0"/>
                </a:spcBef>
                <a:spcAft>
                  <a:spcPct val="0"/>
                </a:spcAft>
              </a:pPr>
              <a:t>44</a:t>
            </a:fld>
            <a:endParaRPr lang="en-US" smtClean="0">
              <a:latin typeface="Garamond"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bwMode="white">
          <a:xfrm>
            <a:off x="368300" y="136525"/>
            <a:ext cx="8978900" cy="1273175"/>
          </a:xfrm>
        </p:spPr>
        <p:txBody>
          <a:bodyPr anchor="ctr"/>
          <a:lstStyle/>
          <a:p>
            <a:pPr eaLnBrk="1" hangingPunct="1"/>
            <a:r>
              <a:rPr lang="en-US" dirty="0" smtClean="0">
                <a:latin typeface="Calibri heading"/>
              </a:rPr>
              <a:t>Skill 5: Empathize — Show That You Understand How the Client Feels </a:t>
            </a:r>
            <a:r>
              <a:rPr lang="en-US" sz="1800" dirty="0" smtClean="0">
                <a:latin typeface="Calibri heading"/>
              </a:rPr>
              <a:t>(Continued)</a:t>
            </a:r>
          </a:p>
        </p:txBody>
      </p:sp>
      <p:sp>
        <p:nvSpPr>
          <p:cNvPr id="104450" name="Content Placeholder 2"/>
          <p:cNvSpPr>
            <a:spLocks noGrp="1"/>
          </p:cNvSpPr>
          <p:nvPr>
            <p:ph idx="1"/>
          </p:nvPr>
        </p:nvSpPr>
        <p:spPr>
          <a:xfrm>
            <a:off x="533400" y="1701800"/>
            <a:ext cx="8072438" cy="4195763"/>
          </a:xfrm>
        </p:spPr>
        <p:txBody>
          <a:bodyPr/>
          <a:lstStyle/>
          <a:p>
            <a:pPr marL="457200" indent="-457200" eaLnBrk="1" hangingPunct="1">
              <a:spcBef>
                <a:spcPts val="500"/>
              </a:spcBef>
              <a:buFont typeface="Wingdings" pitchFamily="2" charset="2"/>
              <a:buNone/>
            </a:pPr>
            <a:endParaRPr lang="en-ZA" sz="200" smtClean="0"/>
          </a:p>
          <a:p>
            <a:pPr marL="457200" indent="-457200" eaLnBrk="1" hangingPunct="1">
              <a:spcBef>
                <a:spcPts val="500"/>
              </a:spcBef>
              <a:buFont typeface="Wingdings" pitchFamily="2" charset="2"/>
              <a:buNone/>
            </a:pPr>
            <a:r>
              <a:rPr lang="en-ZA" b="1" smtClean="0">
                <a:solidFill>
                  <a:srgbClr val="0B5395"/>
                </a:solidFill>
              </a:rPr>
              <a:t>Examples of empathy:</a:t>
            </a:r>
            <a:endParaRPr lang="en-ZA" sz="600" smtClean="0"/>
          </a:p>
          <a:p>
            <a:pPr marL="457200" indent="-457200" eaLnBrk="1" hangingPunct="1">
              <a:spcBef>
                <a:spcPts val="500"/>
              </a:spcBef>
              <a:buFont typeface="Wingdings" pitchFamily="2" charset="2"/>
              <a:buNone/>
            </a:pPr>
            <a:endParaRPr lang="en-ZA" sz="2000" b="1" smtClean="0"/>
          </a:p>
          <a:p>
            <a:pPr marL="457200" indent="-457200" eaLnBrk="1" hangingPunct="1">
              <a:spcBef>
                <a:spcPts val="500"/>
              </a:spcBef>
            </a:pPr>
            <a:r>
              <a:rPr lang="en-ZA" sz="2300" b="1" smtClean="0"/>
              <a:t>Client: </a:t>
            </a:r>
            <a:r>
              <a:rPr lang="en-GB" sz="2300" i="1" smtClean="0"/>
              <a:t>“I just cannot tell my partner that I have HIV!”</a:t>
            </a:r>
            <a:r>
              <a:rPr lang="en-GB" sz="2300" smtClean="0"/>
              <a:t> </a:t>
            </a:r>
          </a:p>
          <a:p>
            <a:pPr marL="457200" indent="-457200" eaLnBrk="1" hangingPunct="1">
              <a:spcBef>
                <a:spcPts val="500"/>
              </a:spcBef>
            </a:pPr>
            <a:r>
              <a:rPr lang="en-GB" sz="2300" b="1" smtClean="0"/>
              <a:t>HW: </a:t>
            </a:r>
            <a:r>
              <a:rPr lang="en-GB" sz="2300" i="1" smtClean="0"/>
              <a:t>“It sounds like you might be afraid of your partner’s reaction.”</a:t>
            </a:r>
            <a:r>
              <a:rPr lang="en-US" sz="2300" smtClean="0"/>
              <a:t> </a:t>
            </a:r>
          </a:p>
          <a:p>
            <a:pPr marL="457200" indent="-457200" eaLnBrk="1" hangingPunct="1">
              <a:spcBef>
                <a:spcPts val="500"/>
              </a:spcBef>
              <a:buFont typeface="Wingdings" pitchFamily="2" charset="2"/>
              <a:buNone/>
            </a:pPr>
            <a:endParaRPr lang="en-US" sz="1800" smtClean="0"/>
          </a:p>
          <a:p>
            <a:pPr marL="457200" indent="-457200" eaLnBrk="1" hangingPunct="1">
              <a:spcBef>
                <a:spcPts val="500"/>
              </a:spcBef>
            </a:pPr>
            <a:r>
              <a:rPr lang="en-US" sz="2300" b="1" smtClean="0"/>
              <a:t>Client: </a:t>
            </a:r>
            <a:r>
              <a:rPr lang="en-GB" sz="2300" i="1" smtClean="0"/>
              <a:t>“My partner argues with me all the time about using condoms! I’m so sick of fighting with him.”</a:t>
            </a:r>
            <a:r>
              <a:rPr lang="en-US" sz="2300" smtClean="0"/>
              <a:t> </a:t>
            </a:r>
          </a:p>
          <a:p>
            <a:pPr marL="457200" indent="-457200" eaLnBrk="1" hangingPunct="1">
              <a:spcBef>
                <a:spcPts val="500"/>
              </a:spcBef>
            </a:pPr>
            <a:r>
              <a:rPr lang="en-US" sz="2300" b="1" smtClean="0"/>
              <a:t>HW: </a:t>
            </a:r>
            <a:r>
              <a:rPr lang="en-GB" sz="2300" i="1" smtClean="0"/>
              <a:t>“That must be really upsetting. It sounds like you feel very frustrated with him.”</a:t>
            </a:r>
            <a:r>
              <a:rPr lang="en-GB" sz="2300" smtClean="0"/>
              <a:t> </a:t>
            </a:r>
            <a:endParaRPr lang="en-ZA" sz="2300" smtClean="0"/>
          </a:p>
        </p:txBody>
      </p:sp>
      <p:sp>
        <p:nvSpPr>
          <p:cNvPr id="104451" name="Slide Number Placeholder 4"/>
          <p:cNvSpPr>
            <a:spLocks noGrp="1"/>
          </p:cNvSpPr>
          <p:nvPr>
            <p:ph type="sldNum" sz="quarter" idx="12"/>
          </p:nvPr>
        </p:nvSpPr>
        <p:spPr bwMode="auto">
          <a:noFill/>
          <a:ln>
            <a:miter lim="800000"/>
            <a:headEnd/>
            <a:tailEnd/>
          </a:ln>
        </p:spPr>
        <p:txBody>
          <a:bodyPr/>
          <a:lstStyle/>
          <a:p>
            <a:pPr fontAlgn="base">
              <a:spcBef>
                <a:spcPct val="0"/>
              </a:spcBef>
              <a:spcAft>
                <a:spcPct val="0"/>
              </a:spcAft>
            </a:pPr>
            <a:fld id="{F2353F01-41F3-4CFB-BC39-CD96C1237B4D}" type="slidenum">
              <a:rPr lang="en-US" smtClean="0">
                <a:latin typeface="Garamond" pitchFamily="18" charset="0"/>
              </a:rPr>
              <a:pPr fontAlgn="base">
                <a:spcBef>
                  <a:spcPct val="0"/>
                </a:spcBef>
                <a:spcAft>
                  <a:spcPct val="0"/>
                </a:spcAft>
              </a:pPr>
              <a:t>45</a:t>
            </a:fld>
            <a:endParaRPr lang="en-US" smtClean="0">
              <a:latin typeface="Garamond" pitchFamily="18" charset="0"/>
            </a:endParaRPr>
          </a:p>
        </p:txBody>
      </p:sp>
      <p:sp>
        <p:nvSpPr>
          <p:cNvPr id="104452" name="Rectangle 12"/>
          <p:cNvSpPr>
            <a:spLocks noChangeArrowheads="1"/>
          </p:cNvSpPr>
          <p:nvPr/>
        </p:nvSpPr>
        <p:spPr bwMode="auto">
          <a:xfrm>
            <a:off x="498475" y="4084638"/>
            <a:ext cx="7924800" cy="1619250"/>
          </a:xfrm>
          <a:prstGeom prst="rect">
            <a:avLst/>
          </a:prstGeom>
          <a:noFill/>
          <a:ln w="6350">
            <a:solidFill>
              <a:srgbClr val="173157"/>
            </a:solidFill>
            <a:miter lim="800000"/>
            <a:headEnd/>
            <a:tailEnd/>
          </a:ln>
        </p:spPr>
        <p:txBody>
          <a:bodyPr wrap="none" anchor="ctr"/>
          <a:lstStyle/>
          <a:p>
            <a:endParaRPr lang="en-US">
              <a:latin typeface="Calibri" pitchFamily="34" charset="0"/>
            </a:endParaRPr>
          </a:p>
        </p:txBody>
      </p:sp>
      <p:sp>
        <p:nvSpPr>
          <p:cNvPr id="104453" name="Rectangle 12"/>
          <p:cNvSpPr>
            <a:spLocks noChangeArrowheads="1"/>
          </p:cNvSpPr>
          <p:nvPr/>
        </p:nvSpPr>
        <p:spPr bwMode="auto">
          <a:xfrm>
            <a:off x="498475" y="2549525"/>
            <a:ext cx="7924800" cy="1282700"/>
          </a:xfrm>
          <a:prstGeom prst="rect">
            <a:avLst/>
          </a:prstGeom>
          <a:noFill/>
          <a:ln w="6350">
            <a:solidFill>
              <a:srgbClr val="173157"/>
            </a:solidFill>
            <a:miter lim="800000"/>
            <a:headEnd/>
            <a:tailEnd/>
          </a:ln>
        </p:spPr>
        <p:txBody>
          <a:bodyPr wrap="none" anchor="ctr"/>
          <a:lstStyle/>
          <a:p>
            <a:endParaRPr lang="en-US">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Content Placeholder 2"/>
          <p:cNvSpPr>
            <a:spLocks noGrp="1"/>
          </p:cNvSpPr>
          <p:nvPr>
            <p:ph idx="1"/>
          </p:nvPr>
        </p:nvSpPr>
        <p:spPr>
          <a:xfrm>
            <a:off x="533400" y="1701800"/>
            <a:ext cx="8072438" cy="4195763"/>
          </a:xfrm>
        </p:spPr>
        <p:txBody>
          <a:bodyPr/>
          <a:lstStyle/>
          <a:p>
            <a:pPr marL="457200" indent="-457200" eaLnBrk="1" hangingPunct="1">
              <a:spcBef>
                <a:spcPts val="500"/>
              </a:spcBef>
              <a:buFont typeface="Wingdings" pitchFamily="2" charset="2"/>
              <a:buNone/>
            </a:pPr>
            <a:endParaRPr lang="en-ZA" sz="200" smtClean="0"/>
          </a:p>
          <a:p>
            <a:pPr marL="457200" indent="-457200" eaLnBrk="1" hangingPunct="1">
              <a:spcBef>
                <a:spcPts val="500"/>
              </a:spcBef>
              <a:buFont typeface="Wingdings" pitchFamily="2" charset="2"/>
              <a:buNone/>
            </a:pPr>
            <a:r>
              <a:rPr lang="en-ZA" b="1" smtClean="0">
                <a:solidFill>
                  <a:srgbClr val="0B5395"/>
                </a:solidFill>
              </a:rPr>
              <a:t>Examples of empathy:</a:t>
            </a:r>
            <a:endParaRPr lang="en-ZA" sz="600" smtClean="0"/>
          </a:p>
          <a:p>
            <a:pPr marL="457200" indent="-457200" eaLnBrk="1" hangingPunct="1">
              <a:spcBef>
                <a:spcPts val="500"/>
              </a:spcBef>
            </a:pPr>
            <a:endParaRPr lang="en-ZA" sz="2000" b="1" smtClean="0"/>
          </a:p>
          <a:p>
            <a:pPr marL="457200" indent="-457200" eaLnBrk="1" hangingPunct="1">
              <a:spcBef>
                <a:spcPts val="500"/>
              </a:spcBef>
            </a:pPr>
            <a:r>
              <a:rPr lang="en-ZA" sz="2300" b="1" smtClean="0"/>
              <a:t>Client: </a:t>
            </a:r>
            <a:r>
              <a:rPr lang="en-GB" sz="2300" i="1" smtClean="0"/>
              <a:t>“</a:t>
            </a:r>
            <a:r>
              <a:rPr lang="en-US" sz="2300" i="1" smtClean="0"/>
              <a:t>I’m scared of asking my partner to use condoms. To be honest, I actually think he might hit me.</a:t>
            </a:r>
            <a:r>
              <a:rPr lang="en-GB" sz="2300" i="1" smtClean="0"/>
              <a:t>”</a:t>
            </a:r>
            <a:r>
              <a:rPr lang="en-GB" sz="2300" smtClean="0"/>
              <a:t> </a:t>
            </a:r>
          </a:p>
          <a:p>
            <a:pPr marL="457200" indent="-457200" eaLnBrk="1" hangingPunct="1">
              <a:spcBef>
                <a:spcPts val="1500"/>
              </a:spcBef>
            </a:pPr>
            <a:r>
              <a:rPr lang="en-GB" sz="2300" i="1" smtClean="0">
                <a:solidFill>
                  <a:srgbClr val="0B5395"/>
                </a:solidFill>
              </a:rPr>
              <a:t>What is an empathetic response to this statement? </a:t>
            </a:r>
            <a:endParaRPr lang="en-US" sz="2300" i="1" smtClean="0">
              <a:solidFill>
                <a:srgbClr val="0B5395"/>
              </a:solidFill>
            </a:endParaRPr>
          </a:p>
          <a:p>
            <a:pPr marL="457200" indent="-457200" eaLnBrk="1" hangingPunct="1">
              <a:spcBef>
                <a:spcPts val="500"/>
              </a:spcBef>
              <a:buFont typeface="Wingdings" pitchFamily="2" charset="2"/>
              <a:buNone/>
            </a:pPr>
            <a:endParaRPr lang="en-US" sz="1800" smtClean="0"/>
          </a:p>
        </p:txBody>
      </p:sp>
      <p:sp>
        <p:nvSpPr>
          <p:cNvPr id="106498" name="Slide Number Placeholder 4"/>
          <p:cNvSpPr>
            <a:spLocks noGrp="1"/>
          </p:cNvSpPr>
          <p:nvPr>
            <p:ph type="sldNum" sz="quarter" idx="12"/>
          </p:nvPr>
        </p:nvSpPr>
        <p:spPr bwMode="auto">
          <a:noFill/>
          <a:ln>
            <a:miter lim="800000"/>
            <a:headEnd/>
            <a:tailEnd/>
          </a:ln>
        </p:spPr>
        <p:txBody>
          <a:bodyPr/>
          <a:lstStyle/>
          <a:p>
            <a:pPr fontAlgn="base">
              <a:spcBef>
                <a:spcPct val="0"/>
              </a:spcBef>
              <a:spcAft>
                <a:spcPct val="0"/>
              </a:spcAft>
            </a:pPr>
            <a:fld id="{000D888F-751C-4C37-AE68-10AE90F4DE90}" type="slidenum">
              <a:rPr lang="en-US" smtClean="0">
                <a:latin typeface="Garamond" pitchFamily="18" charset="0"/>
              </a:rPr>
              <a:pPr fontAlgn="base">
                <a:spcBef>
                  <a:spcPct val="0"/>
                </a:spcBef>
                <a:spcAft>
                  <a:spcPct val="0"/>
                </a:spcAft>
              </a:pPr>
              <a:t>46</a:t>
            </a:fld>
            <a:endParaRPr lang="en-US" smtClean="0">
              <a:latin typeface="Garamond" pitchFamily="18" charset="0"/>
            </a:endParaRPr>
          </a:p>
        </p:txBody>
      </p:sp>
      <p:sp>
        <p:nvSpPr>
          <p:cNvPr id="106499" name="Rectangle 12"/>
          <p:cNvSpPr>
            <a:spLocks noChangeArrowheads="1"/>
          </p:cNvSpPr>
          <p:nvPr/>
        </p:nvSpPr>
        <p:spPr bwMode="auto">
          <a:xfrm>
            <a:off x="498475" y="2552700"/>
            <a:ext cx="8188325" cy="1438275"/>
          </a:xfrm>
          <a:prstGeom prst="rect">
            <a:avLst/>
          </a:prstGeom>
          <a:noFill/>
          <a:ln w="6350">
            <a:solidFill>
              <a:srgbClr val="173157"/>
            </a:solidFill>
            <a:miter lim="800000"/>
            <a:headEnd/>
            <a:tailEnd/>
          </a:ln>
        </p:spPr>
        <p:txBody>
          <a:bodyPr wrap="none" anchor="ctr"/>
          <a:lstStyle/>
          <a:p>
            <a:endParaRPr lang="en-US">
              <a:latin typeface="Calibri" pitchFamily="34" charset="0"/>
            </a:endParaRPr>
          </a:p>
        </p:txBody>
      </p:sp>
      <p:sp>
        <p:nvSpPr>
          <p:cNvPr id="106500" name="Title 1"/>
          <p:cNvSpPr>
            <a:spLocks noGrp="1"/>
          </p:cNvSpPr>
          <p:nvPr>
            <p:ph type="title"/>
          </p:nvPr>
        </p:nvSpPr>
        <p:spPr bwMode="white">
          <a:xfrm>
            <a:off x="368300" y="136525"/>
            <a:ext cx="8978900" cy="1273175"/>
          </a:xfrm>
        </p:spPr>
        <p:txBody>
          <a:bodyPr anchor="ctr"/>
          <a:lstStyle/>
          <a:p>
            <a:pPr eaLnBrk="1" hangingPunct="1"/>
            <a:r>
              <a:rPr lang="en-US" dirty="0" smtClean="0">
                <a:latin typeface="Calibri heading"/>
              </a:rPr>
              <a:t>Skill 5: Empathize — Show That You Understand How the Client Feels </a:t>
            </a:r>
            <a:r>
              <a:rPr lang="en-US" sz="1800" dirty="0" smtClean="0">
                <a:latin typeface="Calibri heading"/>
              </a:rPr>
              <a:t>(Continued)</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Content Placeholder 2"/>
          <p:cNvSpPr>
            <a:spLocks noGrp="1"/>
          </p:cNvSpPr>
          <p:nvPr>
            <p:ph idx="1"/>
          </p:nvPr>
        </p:nvSpPr>
        <p:spPr>
          <a:xfrm>
            <a:off x="533400" y="1443038"/>
            <a:ext cx="8326438" cy="4195762"/>
          </a:xfrm>
        </p:spPr>
        <p:txBody>
          <a:bodyPr/>
          <a:lstStyle/>
          <a:p>
            <a:pPr marL="457200" indent="-457200" eaLnBrk="1" hangingPunct="1">
              <a:spcBef>
                <a:spcPts val="500"/>
              </a:spcBef>
              <a:buFont typeface="Wingdings" pitchFamily="2" charset="2"/>
              <a:buNone/>
              <a:defRPr/>
            </a:pPr>
            <a:endParaRPr lang="en-ZA" sz="200" dirty="0" smtClean="0"/>
          </a:p>
          <a:p>
            <a:pPr marL="457200" indent="-457200" eaLnBrk="1" hangingPunct="1">
              <a:spcBef>
                <a:spcPts val="500"/>
              </a:spcBef>
              <a:buFont typeface="Wingdings" pitchFamily="2" charset="2"/>
              <a:buNone/>
              <a:defRPr/>
            </a:pPr>
            <a:r>
              <a:rPr lang="en-ZA" b="1" dirty="0" smtClean="0">
                <a:solidFill>
                  <a:srgbClr val="0B5395"/>
                </a:solidFill>
              </a:rPr>
              <a:t>Examples of empathy:</a:t>
            </a:r>
            <a:endParaRPr lang="en-ZA" sz="600" dirty="0" smtClean="0"/>
          </a:p>
          <a:p>
            <a:pPr marL="457200" indent="-457200" eaLnBrk="1" hangingPunct="1">
              <a:spcBef>
                <a:spcPts val="1000"/>
              </a:spcBef>
              <a:defRPr/>
            </a:pPr>
            <a:r>
              <a:rPr lang="en-ZA" sz="2200" b="1" dirty="0" smtClean="0"/>
              <a:t>Client: </a:t>
            </a:r>
            <a:r>
              <a:rPr lang="en-GB" sz="2200" i="1" dirty="0" smtClean="0"/>
              <a:t>“</a:t>
            </a:r>
            <a:r>
              <a:rPr lang="en-US" sz="2200" i="1" dirty="0" smtClean="0"/>
              <a:t>I’m scared of asking my partner to use condoms. To be </a:t>
            </a:r>
            <a:r>
              <a:rPr lang="en-US" sz="2200" i="1" dirty="0"/>
              <a:t>honest, </a:t>
            </a:r>
            <a:r>
              <a:rPr lang="en-US" sz="2200" i="1" dirty="0" smtClean="0"/>
              <a:t>I </a:t>
            </a:r>
            <a:r>
              <a:rPr lang="en-US" sz="2200" i="1" dirty="0"/>
              <a:t>actually think he might hit me</a:t>
            </a:r>
            <a:r>
              <a:rPr lang="en-US" sz="2200" i="1" dirty="0" smtClean="0"/>
              <a:t>.</a:t>
            </a:r>
            <a:r>
              <a:rPr lang="en-GB" sz="2200" i="1" dirty="0" smtClean="0"/>
              <a:t>”</a:t>
            </a:r>
            <a:r>
              <a:rPr lang="en-GB" sz="2200" dirty="0" smtClean="0"/>
              <a:t> </a:t>
            </a:r>
          </a:p>
          <a:p>
            <a:pPr marL="457200" indent="-457200" eaLnBrk="1" hangingPunct="1">
              <a:spcBef>
                <a:spcPts val="500"/>
              </a:spcBef>
              <a:defRPr/>
            </a:pPr>
            <a:r>
              <a:rPr lang="en-GB" sz="2200" b="1" dirty="0" smtClean="0"/>
              <a:t>HW: </a:t>
            </a:r>
            <a:r>
              <a:rPr lang="en-GB" sz="2200" i="1" dirty="0" smtClean="0"/>
              <a:t>“</a:t>
            </a:r>
            <a:r>
              <a:rPr lang="en-US" sz="2200" i="1" dirty="0"/>
              <a:t>It sounds like you’re often scared of your boyfriend.”</a:t>
            </a:r>
            <a:r>
              <a:rPr lang="en-GB" sz="2200" i="1" dirty="0"/>
              <a:t> </a:t>
            </a:r>
            <a:endParaRPr lang="en-GB" sz="2200" i="1" dirty="0" smtClean="0"/>
          </a:p>
          <a:p>
            <a:pPr marL="457200" indent="-457200" eaLnBrk="1" hangingPunct="1">
              <a:defRPr/>
            </a:pPr>
            <a:r>
              <a:rPr lang="en-GB" sz="2100" b="1" dirty="0" smtClean="0"/>
              <a:t>Empathy is different from reflecting back. </a:t>
            </a:r>
            <a:r>
              <a:rPr lang="en-GB" sz="2100" dirty="0" smtClean="0"/>
              <a:t>If the HW were reflecting back, he or she would have said something like: </a:t>
            </a:r>
            <a:r>
              <a:rPr lang="en-GB" sz="2100" i="1" dirty="0" smtClean="0"/>
              <a:t>“It sounds like you’re worried about bringing up the subject of condoms with your partner.”</a:t>
            </a:r>
          </a:p>
          <a:p>
            <a:pPr marL="457200" indent="-457200" eaLnBrk="1" hangingPunct="1">
              <a:spcBef>
                <a:spcPts val="1000"/>
              </a:spcBef>
              <a:defRPr/>
            </a:pPr>
            <a:r>
              <a:rPr lang="en-GB" sz="2100" b="1" dirty="0" smtClean="0"/>
              <a:t>Empathy is also different from sympathy. </a:t>
            </a:r>
            <a:r>
              <a:rPr lang="en-GB" sz="2100" dirty="0" smtClean="0"/>
              <a:t>If the HW were sympathizing, he or she would have said something like: </a:t>
            </a:r>
            <a:r>
              <a:rPr lang="en-GB" sz="2100" i="1" dirty="0" smtClean="0"/>
              <a:t>“I understand what you mean, my sister’s partner refuses to use condoms too.”</a:t>
            </a:r>
            <a:endParaRPr lang="en-GB" sz="2100" i="1" dirty="0"/>
          </a:p>
          <a:p>
            <a:pPr marL="457200" indent="-457200" eaLnBrk="1" hangingPunct="1">
              <a:spcBef>
                <a:spcPts val="1000"/>
              </a:spcBef>
              <a:defRPr/>
            </a:pPr>
            <a:r>
              <a:rPr lang="en-GB" sz="2100" dirty="0" smtClean="0"/>
              <a:t>When empathizing, </a:t>
            </a:r>
            <a:r>
              <a:rPr lang="en-ZA" sz="2100" smtClean="0"/>
              <a:t>the HW </a:t>
            </a:r>
            <a:r>
              <a:rPr lang="en-ZA" sz="2100" dirty="0" smtClean="0"/>
              <a:t>does </a:t>
            </a:r>
            <a:r>
              <a:rPr lang="en-ZA" sz="2100" dirty="0"/>
              <a:t>not </a:t>
            </a:r>
            <a:r>
              <a:rPr lang="en-ZA" sz="2100" dirty="0" smtClean="0"/>
              <a:t>summarize </a:t>
            </a:r>
            <a:r>
              <a:rPr lang="en-ZA" sz="2100" dirty="0"/>
              <a:t>the client’s </a:t>
            </a:r>
            <a:r>
              <a:rPr lang="en-ZA" sz="2100" dirty="0" smtClean="0"/>
              <a:t>statement, but rather </a:t>
            </a:r>
            <a:r>
              <a:rPr lang="en-ZA" sz="2100" dirty="0"/>
              <a:t>focuses </a:t>
            </a:r>
            <a:r>
              <a:rPr lang="en-ZA" sz="2100" dirty="0" smtClean="0"/>
              <a:t>on </a:t>
            </a:r>
            <a:r>
              <a:rPr lang="en-ZA" sz="2100" dirty="0"/>
              <a:t>the </a:t>
            </a:r>
            <a:r>
              <a:rPr lang="en-ZA" sz="2100" b="1" u="sng" dirty="0"/>
              <a:t>emotion</a:t>
            </a:r>
            <a:r>
              <a:rPr lang="en-ZA" sz="2100" dirty="0"/>
              <a:t> </a:t>
            </a:r>
            <a:r>
              <a:rPr lang="en-ZA" sz="2100" dirty="0" smtClean="0"/>
              <a:t>the </a:t>
            </a:r>
            <a:r>
              <a:rPr lang="en-ZA" sz="2100" dirty="0"/>
              <a:t>client is feeling.</a:t>
            </a:r>
          </a:p>
          <a:p>
            <a:pPr marL="457200" indent="-457200" eaLnBrk="1" hangingPunct="1">
              <a:spcBef>
                <a:spcPts val="500"/>
              </a:spcBef>
              <a:defRPr/>
            </a:pPr>
            <a:endParaRPr lang="en-GB" sz="2000" i="1" dirty="0"/>
          </a:p>
          <a:p>
            <a:pPr marL="457200" indent="-457200" eaLnBrk="1" hangingPunct="1">
              <a:spcBef>
                <a:spcPts val="500"/>
              </a:spcBef>
              <a:buFont typeface="Wingdings" pitchFamily="2" charset="2"/>
              <a:buNone/>
              <a:defRPr/>
            </a:pPr>
            <a:endParaRPr lang="en-US" sz="1800" dirty="0" smtClean="0"/>
          </a:p>
          <a:p>
            <a:pPr marL="0" indent="0" eaLnBrk="1" hangingPunct="1">
              <a:spcBef>
                <a:spcPts val="500"/>
              </a:spcBef>
              <a:buFont typeface="Wingdings" pitchFamily="2" charset="2"/>
              <a:buNone/>
              <a:defRPr/>
            </a:pPr>
            <a:endParaRPr lang="en-GB" sz="2000" i="1" dirty="0"/>
          </a:p>
        </p:txBody>
      </p:sp>
      <p:sp>
        <p:nvSpPr>
          <p:cNvPr id="108546" name="Slide Number Placeholder 4"/>
          <p:cNvSpPr>
            <a:spLocks noGrp="1"/>
          </p:cNvSpPr>
          <p:nvPr>
            <p:ph type="sldNum" sz="quarter" idx="12"/>
          </p:nvPr>
        </p:nvSpPr>
        <p:spPr bwMode="auto">
          <a:noFill/>
          <a:ln>
            <a:miter lim="800000"/>
            <a:headEnd/>
            <a:tailEnd/>
          </a:ln>
        </p:spPr>
        <p:txBody>
          <a:bodyPr/>
          <a:lstStyle/>
          <a:p>
            <a:pPr fontAlgn="base">
              <a:spcBef>
                <a:spcPct val="0"/>
              </a:spcBef>
              <a:spcAft>
                <a:spcPct val="0"/>
              </a:spcAft>
            </a:pPr>
            <a:fld id="{0124CDDA-256E-4877-B4B4-9CC7C53FF4C1}" type="slidenum">
              <a:rPr lang="en-US" smtClean="0">
                <a:latin typeface="Garamond" pitchFamily="18" charset="0"/>
              </a:rPr>
              <a:pPr fontAlgn="base">
                <a:spcBef>
                  <a:spcPct val="0"/>
                </a:spcBef>
                <a:spcAft>
                  <a:spcPct val="0"/>
                </a:spcAft>
              </a:pPr>
              <a:t>47</a:t>
            </a:fld>
            <a:endParaRPr lang="en-US" smtClean="0">
              <a:latin typeface="Garamond" pitchFamily="18" charset="0"/>
            </a:endParaRPr>
          </a:p>
        </p:txBody>
      </p:sp>
      <p:sp>
        <p:nvSpPr>
          <p:cNvPr id="108547" name="Rectangle 12"/>
          <p:cNvSpPr>
            <a:spLocks noChangeArrowheads="1"/>
          </p:cNvSpPr>
          <p:nvPr/>
        </p:nvSpPr>
        <p:spPr bwMode="auto">
          <a:xfrm>
            <a:off x="498475" y="2051050"/>
            <a:ext cx="8188325" cy="1155700"/>
          </a:xfrm>
          <a:prstGeom prst="rect">
            <a:avLst/>
          </a:prstGeom>
          <a:noFill/>
          <a:ln w="6350">
            <a:solidFill>
              <a:srgbClr val="173157"/>
            </a:solidFill>
            <a:miter lim="800000"/>
            <a:headEnd/>
            <a:tailEnd/>
          </a:ln>
        </p:spPr>
        <p:txBody>
          <a:bodyPr wrap="none" anchor="ctr"/>
          <a:lstStyle/>
          <a:p>
            <a:endParaRPr lang="en-US">
              <a:latin typeface="Calibri" pitchFamily="34" charset="0"/>
            </a:endParaRPr>
          </a:p>
        </p:txBody>
      </p:sp>
      <p:sp>
        <p:nvSpPr>
          <p:cNvPr id="108548" name="Title 1"/>
          <p:cNvSpPr>
            <a:spLocks noGrp="1"/>
          </p:cNvSpPr>
          <p:nvPr>
            <p:ph type="title"/>
          </p:nvPr>
        </p:nvSpPr>
        <p:spPr bwMode="white">
          <a:xfrm>
            <a:off x="368300" y="136525"/>
            <a:ext cx="8978900" cy="1273175"/>
          </a:xfrm>
        </p:spPr>
        <p:txBody>
          <a:bodyPr anchor="ctr"/>
          <a:lstStyle/>
          <a:p>
            <a:pPr eaLnBrk="1" hangingPunct="1"/>
            <a:r>
              <a:rPr lang="en-US" dirty="0" smtClean="0">
                <a:latin typeface="Calibri heading"/>
              </a:rPr>
              <a:t>Skill 5: Empathize — Show That You Understand How the Client Feels </a:t>
            </a:r>
            <a:r>
              <a:rPr lang="en-US" sz="1800" dirty="0" smtClean="0">
                <a:latin typeface="Calibri heading"/>
              </a:rPr>
              <a:t>(Continued)</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Content Placeholder 2"/>
          <p:cNvSpPr>
            <a:spLocks noGrp="1"/>
          </p:cNvSpPr>
          <p:nvPr>
            <p:ph idx="1"/>
          </p:nvPr>
        </p:nvSpPr>
        <p:spPr>
          <a:xfrm>
            <a:off x="533400" y="1600200"/>
            <a:ext cx="8072438" cy="4195763"/>
          </a:xfrm>
        </p:spPr>
        <p:txBody>
          <a:bodyPr/>
          <a:lstStyle/>
          <a:p>
            <a:pPr marL="457200" indent="-457200" eaLnBrk="1" hangingPunct="1">
              <a:spcBef>
                <a:spcPts val="500"/>
              </a:spcBef>
              <a:buFont typeface="Wingdings" pitchFamily="2" charset="2"/>
              <a:buNone/>
              <a:defRPr/>
            </a:pPr>
            <a:endParaRPr lang="en-ZA" sz="200" dirty="0" smtClean="0"/>
          </a:p>
          <a:p>
            <a:pPr marL="457200" indent="-457200" eaLnBrk="1" hangingPunct="1">
              <a:spcBef>
                <a:spcPts val="500"/>
              </a:spcBef>
              <a:buFont typeface="Wingdings" pitchFamily="2" charset="2"/>
              <a:buNone/>
              <a:defRPr/>
            </a:pPr>
            <a:r>
              <a:rPr lang="en-ZA" b="1" dirty="0" smtClean="0">
                <a:solidFill>
                  <a:srgbClr val="0B5395"/>
                </a:solidFill>
              </a:rPr>
              <a:t>Examples of empathy:</a:t>
            </a:r>
            <a:endParaRPr lang="en-ZA" sz="600" dirty="0" smtClean="0"/>
          </a:p>
          <a:p>
            <a:pPr marL="457200" indent="-457200" eaLnBrk="1" hangingPunct="1">
              <a:spcBef>
                <a:spcPts val="1500"/>
              </a:spcBef>
              <a:defRPr/>
            </a:pPr>
            <a:r>
              <a:rPr lang="en-US" sz="2300" b="1" dirty="0" smtClean="0"/>
              <a:t>Client</a:t>
            </a:r>
            <a:r>
              <a:rPr lang="en-US" sz="2300" b="1" dirty="0"/>
              <a:t>: </a:t>
            </a:r>
            <a:r>
              <a:rPr lang="en-GB" sz="2300" i="1" dirty="0"/>
              <a:t>“I really do not want to start attending the adult </a:t>
            </a:r>
            <a:r>
              <a:rPr lang="en-GB" sz="2300" i="1" dirty="0" smtClean="0"/>
              <a:t>clinic. </a:t>
            </a:r>
            <a:r>
              <a:rPr lang="en-GB" sz="2300" i="1" dirty="0"/>
              <a:t>T</a:t>
            </a:r>
            <a:r>
              <a:rPr lang="en-GB" sz="2300" i="1" dirty="0" smtClean="0"/>
              <a:t>he </a:t>
            </a:r>
            <a:r>
              <a:rPr lang="en-GB" sz="2300" i="1" dirty="0"/>
              <a:t>people who work there are so cold and uncaring, can’t I just stay here at the </a:t>
            </a:r>
            <a:r>
              <a:rPr lang="en-GB" sz="2300" i="1" dirty="0" err="1"/>
              <a:t>pediatric</a:t>
            </a:r>
            <a:r>
              <a:rPr lang="en-GB" sz="2300" i="1" dirty="0"/>
              <a:t> clinic forever?”</a:t>
            </a:r>
            <a:endParaRPr lang="en-US" sz="2300" dirty="0"/>
          </a:p>
          <a:p>
            <a:pPr marL="457200" indent="-457200" eaLnBrk="1" hangingPunct="1">
              <a:spcBef>
                <a:spcPts val="1500"/>
              </a:spcBef>
              <a:defRPr/>
            </a:pPr>
            <a:r>
              <a:rPr lang="en-GB" sz="2300" i="1" dirty="0">
                <a:solidFill>
                  <a:srgbClr val="0B5395"/>
                </a:solidFill>
              </a:rPr>
              <a:t>What is an empathetic response to this statement? </a:t>
            </a:r>
            <a:endParaRPr lang="en-US" sz="2300" i="1" dirty="0">
              <a:solidFill>
                <a:srgbClr val="0B5395"/>
              </a:solidFill>
            </a:endParaRPr>
          </a:p>
          <a:p>
            <a:pPr marL="457200" indent="-457200" eaLnBrk="1" hangingPunct="1">
              <a:spcBef>
                <a:spcPts val="500"/>
              </a:spcBef>
              <a:buFont typeface="Wingdings" pitchFamily="2" charset="2"/>
              <a:buNone/>
              <a:defRPr/>
            </a:pPr>
            <a:endParaRPr lang="en-US" sz="1800" dirty="0" smtClean="0"/>
          </a:p>
          <a:p>
            <a:pPr marL="0" indent="0" eaLnBrk="1" hangingPunct="1">
              <a:spcBef>
                <a:spcPts val="500"/>
              </a:spcBef>
              <a:buFont typeface="Wingdings" pitchFamily="2" charset="2"/>
              <a:buNone/>
              <a:defRPr/>
            </a:pPr>
            <a:endParaRPr lang="en-GB" sz="2000" i="1" dirty="0"/>
          </a:p>
        </p:txBody>
      </p:sp>
      <p:sp>
        <p:nvSpPr>
          <p:cNvPr id="110594" name="Slide Number Placeholder 4"/>
          <p:cNvSpPr>
            <a:spLocks noGrp="1"/>
          </p:cNvSpPr>
          <p:nvPr>
            <p:ph type="sldNum" sz="quarter" idx="12"/>
          </p:nvPr>
        </p:nvSpPr>
        <p:spPr bwMode="auto">
          <a:noFill/>
          <a:ln>
            <a:miter lim="800000"/>
            <a:headEnd/>
            <a:tailEnd/>
          </a:ln>
        </p:spPr>
        <p:txBody>
          <a:bodyPr/>
          <a:lstStyle/>
          <a:p>
            <a:pPr fontAlgn="base">
              <a:spcBef>
                <a:spcPct val="0"/>
              </a:spcBef>
              <a:spcAft>
                <a:spcPct val="0"/>
              </a:spcAft>
            </a:pPr>
            <a:fld id="{23DFE10A-D0EC-46A1-8218-AE189FF8C092}" type="slidenum">
              <a:rPr lang="en-US" smtClean="0">
                <a:latin typeface="Garamond" pitchFamily="18" charset="0"/>
              </a:rPr>
              <a:pPr fontAlgn="base">
                <a:spcBef>
                  <a:spcPct val="0"/>
                </a:spcBef>
                <a:spcAft>
                  <a:spcPct val="0"/>
                </a:spcAft>
              </a:pPr>
              <a:t>48</a:t>
            </a:fld>
            <a:endParaRPr lang="en-US" smtClean="0">
              <a:latin typeface="Garamond" pitchFamily="18" charset="0"/>
            </a:endParaRPr>
          </a:p>
        </p:txBody>
      </p:sp>
      <p:sp>
        <p:nvSpPr>
          <p:cNvPr id="110595" name="Rectangle 12"/>
          <p:cNvSpPr>
            <a:spLocks noChangeArrowheads="1"/>
          </p:cNvSpPr>
          <p:nvPr/>
        </p:nvSpPr>
        <p:spPr bwMode="auto">
          <a:xfrm>
            <a:off x="498475" y="2200275"/>
            <a:ext cx="8188325" cy="1849438"/>
          </a:xfrm>
          <a:prstGeom prst="rect">
            <a:avLst/>
          </a:prstGeom>
          <a:noFill/>
          <a:ln w="6350">
            <a:solidFill>
              <a:srgbClr val="173157"/>
            </a:solidFill>
            <a:miter lim="800000"/>
            <a:headEnd/>
            <a:tailEnd/>
          </a:ln>
        </p:spPr>
        <p:txBody>
          <a:bodyPr wrap="none" anchor="ctr"/>
          <a:lstStyle/>
          <a:p>
            <a:endParaRPr lang="en-US">
              <a:latin typeface="Calibri" pitchFamily="34" charset="0"/>
            </a:endParaRPr>
          </a:p>
        </p:txBody>
      </p:sp>
      <p:sp>
        <p:nvSpPr>
          <p:cNvPr id="110596" name="Title 1"/>
          <p:cNvSpPr>
            <a:spLocks noGrp="1"/>
          </p:cNvSpPr>
          <p:nvPr>
            <p:ph type="title"/>
          </p:nvPr>
        </p:nvSpPr>
        <p:spPr bwMode="white">
          <a:xfrm>
            <a:off x="368300" y="136525"/>
            <a:ext cx="8978900" cy="1273175"/>
          </a:xfrm>
        </p:spPr>
        <p:txBody>
          <a:bodyPr anchor="ctr"/>
          <a:lstStyle/>
          <a:p>
            <a:pPr eaLnBrk="1" hangingPunct="1"/>
            <a:r>
              <a:rPr lang="en-US" dirty="0" smtClean="0">
                <a:latin typeface="Calibri heading"/>
              </a:rPr>
              <a:t>Skill 5: Empathize — Show That You Understand How the Client Feels </a:t>
            </a:r>
            <a:r>
              <a:rPr lang="en-US" sz="1800" dirty="0" smtClean="0">
                <a:latin typeface="Calibri heading"/>
              </a:rPr>
              <a:t>(Continued)</a:t>
            </a:r>
          </a:p>
        </p:txBody>
      </p:sp>
      <p:pic>
        <p:nvPicPr>
          <p:cNvPr id="8" name="Picture 7"/>
          <p:cNvPicPr/>
          <p:nvPr/>
        </p:nvPicPr>
        <p:blipFill>
          <a:blip r:embed="rId3">
            <a:extLst/>
          </a:blip>
          <a:srcRect/>
          <a:stretch>
            <a:fillRect/>
          </a:stretch>
        </p:blipFill>
        <p:spPr bwMode="auto">
          <a:xfrm>
            <a:off x="3181941" y="4194274"/>
            <a:ext cx="3015660" cy="2434221"/>
          </a:xfrm>
          <a:prstGeom prst="rect">
            <a:avLst/>
          </a:prstGeom>
          <a:noFill/>
          <a:ln>
            <a:noFill/>
          </a:ln>
          <a:effectLst>
            <a:softEdge rad="31750"/>
          </a:effectLst>
        </p:spPr>
      </p:pic>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Content Placeholder 2"/>
          <p:cNvSpPr>
            <a:spLocks noGrp="1"/>
          </p:cNvSpPr>
          <p:nvPr>
            <p:ph idx="1"/>
          </p:nvPr>
        </p:nvSpPr>
        <p:spPr>
          <a:xfrm>
            <a:off x="533400" y="1701800"/>
            <a:ext cx="8072438" cy="4195763"/>
          </a:xfrm>
        </p:spPr>
        <p:txBody>
          <a:bodyPr/>
          <a:lstStyle/>
          <a:p>
            <a:pPr marL="457200" indent="-457200" eaLnBrk="1" hangingPunct="1">
              <a:spcBef>
                <a:spcPts val="500"/>
              </a:spcBef>
              <a:buFont typeface="Wingdings" pitchFamily="2" charset="2"/>
              <a:buNone/>
              <a:defRPr/>
            </a:pPr>
            <a:endParaRPr lang="en-ZA" sz="200" dirty="0" smtClean="0"/>
          </a:p>
          <a:p>
            <a:pPr marL="457200" indent="-457200" eaLnBrk="1" hangingPunct="1">
              <a:spcBef>
                <a:spcPts val="500"/>
              </a:spcBef>
              <a:buFont typeface="Wingdings" pitchFamily="2" charset="2"/>
              <a:buNone/>
              <a:defRPr/>
            </a:pPr>
            <a:r>
              <a:rPr lang="en-ZA" b="1" dirty="0" smtClean="0">
                <a:solidFill>
                  <a:srgbClr val="0B5395"/>
                </a:solidFill>
              </a:rPr>
              <a:t>Examples of empathy:</a:t>
            </a:r>
          </a:p>
          <a:p>
            <a:pPr marL="457200" indent="-457200" eaLnBrk="1" hangingPunct="1">
              <a:spcBef>
                <a:spcPts val="500"/>
              </a:spcBef>
              <a:buFont typeface="Wingdings" pitchFamily="2" charset="2"/>
              <a:buNone/>
              <a:defRPr/>
            </a:pPr>
            <a:endParaRPr lang="en-ZA" sz="2300" i="1" dirty="0" smtClean="0"/>
          </a:p>
          <a:p>
            <a:pPr marL="457200" indent="-457200" eaLnBrk="1" hangingPunct="1">
              <a:spcBef>
                <a:spcPts val="500"/>
              </a:spcBef>
              <a:defRPr/>
            </a:pPr>
            <a:r>
              <a:rPr lang="en-US" sz="2300" b="1" dirty="0" smtClean="0"/>
              <a:t>Client: </a:t>
            </a:r>
            <a:r>
              <a:rPr lang="en-GB" sz="2300" i="1" dirty="0" smtClean="0"/>
              <a:t>“I really do not want to start attending the adult clinic. The people who work there are so cold and uncaring, can’t I just stay here at the </a:t>
            </a:r>
            <a:r>
              <a:rPr lang="en-GB" sz="2300" i="1" dirty="0" err="1" smtClean="0"/>
              <a:t>pediatric</a:t>
            </a:r>
            <a:r>
              <a:rPr lang="en-GB" sz="2300" i="1" dirty="0" smtClean="0"/>
              <a:t> clinic forever?”</a:t>
            </a:r>
            <a:endParaRPr lang="en-US" sz="2300" i="1" dirty="0" smtClean="0"/>
          </a:p>
          <a:p>
            <a:pPr marL="457200" indent="-457200" eaLnBrk="1" hangingPunct="1">
              <a:spcBef>
                <a:spcPts val="1500"/>
              </a:spcBef>
              <a:defRPr/>
            </a:pPr>
            <a:r>
              <a:rPr lang="en-US" sz="2300" b="1" i="1" dirty="0" smtClean="0"/>
              <a:t>HW: </a:t>
            </a:r>
            <a:r>
              <a:rPr lang="en-GB" sz="2300" i="1" dirty="0" smtClean="0"/>
              <a:t>“It sounds like you’re very fearful of transitioning to the adult clinic.  It’s normal to feel scared, it’s a big transition.”</a:t>
            </a:r>
          </a:p>
          <a:p>
            <a:pPr marL="457200" indent="-457200" eaLnBrk="1" hangingPunct="1">
              <a:spcBef>
                <a:spcPts val="1500"/>
              </a:spcBef>
              <a:defRPr/>
            </a:pPr>
            <a:endParaRPr lang="en-US" sz="2300" i="1" dirty="0">
              <a:solidFill>
                <a:srgbClr val="0B5395"/>
              </a:solidFill>
            </a:endParaRPr>
          </a:p>
          <a:p>
            <a:pPr marL="0" indent="0" eaLnBrk="1" hangingPunct="1">
              <a:spcBef>
                <a:spcPts val="500"/>
              </a:spcBef>
              <a:buFont typeface="Wingdings" pitchFamily="2" charset="2"/>
              <a:buNone/>
              <a:defRPr/>
            </a:pPr>
            <a:endParaRPr lang="en-GB" sz="2000" i="1" dirty="0"/>
          </a:p>
        </p:txBody>
      </p:sp>
      <p:sp>
        <p:nvSpPr>
          <p:cNvPr id="112642" name="Slide Number Placeholder 4"/>
          <p:cNvSpPr>
            <a:spLocks noGrp="1"/>
          </p:cNvSpPr>
          <p:nvPr>
            <p:ph type="sldNum" sz="quarter" idx="12"/>
          </p:nvPr>
        </p:nvSpPr>
        <p:spPr bwMode="auto">
          <a:noFill/>
          <a:ln>
            <a:miter lim="800000"/>
            <a:headEnd/>
            <a:tailEnd/>
          </a:ln>
        </p:spPr>
        <p:txBody>
          <a:bodyPr/>
          <a:lstStyle/>
          <a:p>
            <a:pPr fontAlgn="base">
              <a:spcBef>
                <a:spcPct val="0"/>
              </a:spcBef>
              <a:spcAft>
                <a:spcPct val="0"/>
              </a:spcAft>
            </a:pPr>
            <a:fld id="{345C347B-4FA7-4546-812F-8E3E4461CE16}" type="slidenum">
              <a:rPr lang="en-US" smtClean="0">
                <a:latin typeface="Garamond" pitchFamily="18" charset="0"/>
              </a:rPr>
              <a:pPr fontAlgn="base">
                <a:spcBef>
                  <a:spcPct val="0"/>
                </a:spcBef>
                <a:spcAft>
                  <a:spcPct val="0"/>
                </a:spcAft>
              </a:pPr>
              <a:t>49</a:t>
            </a:fld>
            <a:endParaRPr lang="en-US" smtClean="0">
              <a:latin typeface="Garamond" pitchFamily="18" charset="0"/>
            </a:endParaRPr>
          </a:p>
        </p:txBody>
      </p:sp>
      <p:sp>
        <p:nvSpPr>
          <p:cNvPr id="112643" name="Rectangle 12"/>
          <p:cNvSpPr>
            <a:spLocks noChangeArrowheads="1"/>
          </p:cNvSpPr>
          <p:nvPr/>
        </p:nvSpPr>
        <p:spPr bwMode="auto">
          <a:xfrm>
            <a:off x="498475" y="2549525"/>
            <a:ext cx="8188325" cy="2268538"/>
          </a:xfrm>
          <a:prstGeom prst="rect">
            <a:avLst/>
          </a:prstGeom>
          <a:noFill/>
          <a:ln w="6350">
            <a:solidFill>
              <a:srgbClr val="173157"/>
            </a:solidFill>
            <a:miter lim="800000"/>
            <a:headEnd/>
            <a:tailEnd/>
          </a:ln>
        </p:spPr>
        <p:txBody>
          <a:bodyPr wrap="none" anchor="ctr"/>
          <a:lstStyle/>
          <a:p>
            <a:endParaRPr lang="en-US">
              <a:latin typeface="Calibri" pitchFamily="34" charset="0"/>
            </a:endParaRPr>
          </a:p>
        </p:txBody>
      </p:sp>
      <p:sp>
        <p:nvSpPr>
          <p:cNvPr id="112644" name="Title 1"/>
          <p:cNvSpPr>
            <a:spLocks noGrp="1"/>
          </p:cNvSpPr>
          <p:nvPr>
            <p:ph type="title"/>
          </p:nvPr>
        </p:nvSpPr>
        <p:spPr bwMode="white">
          <a:xfrm>
            <a:off x="368300" y="136525"/>
            <a:ext cx="8978900" cy="1273175"/>
          </a:xfrm>
        </p:spPr>
        <p:txBody>
          <a:bodyPr anchor="ctr"/>
          <a:lstStyle/>
          <a:p>
            <a:pPr eaLnBrk="1" hangingPunct="1"/>
            <a:r>
              <a:rPr lang="en-US" dirty="0" smtClean="0">
                <a:latin typeface="Calibri heading"/>
              </a:rPr>
              <a:t>Skill 5: Empathize — Show That You Understand How the Client Feels </a:t>
            </a:r>
            <a:r>
              <a:rPr lang="en-US" sz="1800" dirty="0" smtClean="0">
                <a:latin typeface="Calibri heading"/>
              </a:rPr>
              <a:t>(Continued)</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bwMode="white"/>
        <p:txBody>
          <a:bodyPr/>
          <a:lstStyle/>
          <a:p>
            <a:pPr eaLnBrk="1" hangingPunct="1"/>
            <a:r>
              <a:rPr lang="en-US" dirty="0" smtClean="0">
                <a:latin typeface="Calibri (Heading)"/>
              </a:rPr>
              <a:t>Discussion Questions </a:t>
            </a:r>
            <a:r>
              <a:rPr lang="en-US" sz="1800" dirty="0" smtClean="0">
                <a:latin typeface="Calibri (Heading)"/>
              </a:rPr>
              <a:t>(Continued)</a:t>
            </a:r>
            <a:endParaRPr lang="en-GB" sz="1800" dirty="0" smtClean="0">
              <a:latin typeface="Calibri (Heading)"/>
            </a:endParaRPr>
          </a:p>
        </p:txBody>
      </p:sp>
      <p:sp>
        <p:nvSpPr>
          <p:cNvPr id="25602" name="Content Placeholder 2"/>
          <p:cNvSpPr>
            <a:spLocks noGrp="1"/>
          </p:cNvSpPr>
          <p:nvPr>
            <p:ph idx="1"/>
          </p:nvPr>
        </p:nvSpPr>
        <p:spPr>
          <a:xfrm>
            <a:off x="533400" y="1752600"/>
            <a:ext cx="4668838" cy="4144963"/>
          </a:xfrm>
        </p:spPr>
        <p:txBody>
          <a:bodyPr/>
          <a:lstStyle/>
          <a:p>
            <a:pPr eaLnBrk="1" hangingPunct="1"/>
            <a:r>
              <a:rPr lang="en-GB" i="1" smtClean="0">
                <a:solidFill>
                  <a:srgbClr val="0B5395"/>
                </a:solidFill>
                <a:ea typeface="ＭＳ Ｐゴシック"/>
                <a:cs typeface="ＭＳ Ｐゴシック"/>
              </a:rPr>
              <a:t>What are some things a health worker might do to build trust and rapport with an adolescent?</a:t>
            </a:r>
          </a:p>
          <a:p>
            <a:pPr eaLnBrk="1" hangingPunct="1"/>
            <a:r>
              <a:rPr lang="en-GB" i="1" smtClean="0">
                <a:solidFill>
                  <a:srgbClr val="0B5395"/>
                </a:solidFill>
                <a:ea typeface="ＭＳ Ｐゴシック"/>
                <a:cs typeface="ＭＳ Ｐゴシック"/>
              </a:rPr>
              <a:t>How do you think your adolescent clients feel when they come to the clinic? (Are they scared? Excited? Anxious?)</a:t>
            </a:r>
          </a:p>
          <a:p>
            <a:pPr eaLnBrk="1" hangingPunct="1"/>
            <a:r>
              <a:rPr lang="en-GB" i="1" smtClean="0">
                <a:solidFill>
                  <a:srgbClr val="0B5395"/>
                </a:solidFill>
                <a:ea typeface="ＭＳ Ｐゴシック"/>
                <a:cs typeface="ＭＳ Ｐゴシック"/>
              </a:rPr>
              <a:t>H</a:t>
            </a:r>
            <a:r>
              <a:rPr lang="en-US" i="1" smtClean="0">
                <a:solidFill>
                  <a:srgbClr val="0B5395"/>
                </a:solidFill>
                <a:ea typeface="ＭＳ Ｐゴシック"/>
                <a:cs typeface="ＭＳ Ｐゴシック"/>
              </a:rPr>
              <a:t>ow might these feelings affect their trust of and relationship with you as a health worker?</a:t>
            </a:r>
            <a:endParaRPr lang="en-ZA" i="1" smtClean="0">
              <a:solidFill>
                <a:srgbClr val="0B5395"/>
              </a:solidFill>
              <a:ea typeface="ＭＳ Ｐゴシック"/>
              <a:cs typeface="ＭＳ Ｐゴシック"/>
            </a:endParaRPr>
          </a:p>
          <a:p>
            <a:pPr eaLnBrk="1" hangingPunct="1"/>
            <a:endParaRPr lang="en-US" sz="2800" i="1" smtClean="0">
              <a:solidFill>
                <a:srgbClr val="104375"/>
              </a:solidFill>
            </a:endParaRPr>
          </a:p>
        </p:txBody>
      </p:sp>
      <p:sp>
        <p:nvSpPr>
          <p:cNvPr id="25603"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88DD9748-1CD6-464B-B9BC-3B3085B608D8}" type="slidenum">
              <a:rPr lang="en-US" smtClean="0">
                <a:latin typeface="Garamond" pitchFamily="18" charset="0"/>
              </a:rPr>
              <a:pPr fontAlgn="base">
                <a:spcBef>
                  <a:spcPct val="0"/>
                </a:spcBef>
                <a:spcAft>
                  <a:spcPct val="0"/>
                </a:spcAft>
              </a:pPr>
              <a:t>5</a:t>
            </a:fld>
            <a:endParaRPr lang="en-US" smtClean="0">
              <a:latin typeface="Garamond" pitchFamily="18" charset="0"/>
            </a:endParaRPr>
          </a:p>
        </p:txBody>
      </p:sp>
      <p:pic>
        <p:nvPicPr>
          <p:cNvPr id="5" name="Picture 4"/>
          <p:cNvPicPr/>
          <p:nvPr/>
        </p:nvPicPr>
        <p:blipFill>
          <a:blip r:embed="rId3">
            <a:extLst/>
          </a:blip>
          <a:srcRect/>
          <a:stretch>
            <a:fillRect/>
          </a:stretch>
        </p:blipFill>
        <p:spPr bwMode="auto">
          <a:xfrm>
            <a:off x="5245096" y="2183716"/>
            <a:ext cx="3721100" cy="3446463"/>
          </a:xfrm>
          <a:prstGeom prst="rect">
            <a:avLst/>
          </a:prstGeom>
          <a:noFill/>
          <a:ln>
            <a:noFill/>
          </a:ln>
          <a:effectLst>
            <a:softEdge rad="31750"/>
          </a:effectLst>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Content Placeholder 2"/>
          <p:cNvSpPr>
            <a:spLocks noGrp="1"/>
          </p:cNvSpPr>
          <p:nvPr>
            <p:ph idx="1"/>
          </p:nvPr>
        </p:nvSpPr>
        <p:spPr>
          <a:xfrm>
            <a:off x="533400" y="1701800"/>
            <a:ext cx="8072438" cy="4195763"/>
          </a:xfrm>
        </p:spPr>
        <p:txBody>
          <a:bodyPr/>
          <a:lstStyle/>
          <a:p>
            <a:pPr marL="457200" indent="-457200" eaLnBrk="1" hangingPunct="1">
              <a:spcBef>
                <a:spcPts val="500"/>
              </a:spcBef>
              <a:buFont typeface="Wingdings" pitchFamily="2" charset="2"/>
              <a:buNone/>
            </a:pPr>
            <a:endParaRPr lang="en-ZA" sz="200" smtClean="0"/>
          </a:p>
          <a:p>
            <a:pPr marL="457200" indent="-457200" eaLnBrk="1" hangingPunct="1">
              <a:spcBef>
                <a:spcPts val="500"/>
              </a:spcBef>
              <a:buFont typeface="Wingdings" pitchFamily="2" charset="2"/>
              <a:buNone/>
            </a:pPr>
            <a:r>
              <a:rPr lang="en-ZA" b="1" smtClean="0">
                <a:solidFill>
                  <a:srgbClr val="0B5395"/>
                </a:solidFill>
              </a:rPr>
              <a:t>Examples of empathy:</a:t>
            </a:r>
          </a:p>
          <a:p>
            <a:pPr marL="457200" indent="-457200" eaLnBrk="1" hangingPunct="1">
              <a:spcBef>
                <a:spcPts val="500"/>
              </a:spcBef>
              <a:buFont typeface="Wingdings" pitchFamily="2" charset="2"/>
              <a:buNone/>
            </a:pPr>
            <a:endParaRPr lang="en-ZA" sz="2100" smtClean="0"/>
          </a:p>
          <a:p>
            <a:pPr marL="457200" indent="-457200" eaLnBrk="1" hangingPunct="1">
              <a:spcBef>
                <a:spcPts val="500"/>
              </a:spcBef>
            </a:pPr>
            <a:r>
              <a:rPr lang="en-ZA" sz="2300" b="1" smtClean="0"/>
              <a:t>Client: </a:t>
            </a:r>
            <a:r>
              <a:rPr lang="en-GB" sz="2300" i="1" smtClean="0"/>
              <a:t>“I can’t wait to start music school on Monday. My best friend already goes there and now I’ll finally be able to pursue my dream of studying music!”</a:t>
            </a:r>
            <a:r>
              <a:rPr lang="en-GB" sz="2300" smtClean="0"/>
              <a:t> </a:t>
            </a:r>
          </a:p>
          <a:p>
            <a:pPr marL="457200" indent="-457200" eaLnBrk="1" hangingPunct="1">
              <a:spcBef>
                <a:spcPts val="1000"/>
              </a:spcBef>
            </a:pPr>
            <a:r>
              <a:rPr lang="en-GB" sz="2300" i="1" smtClean="0">
                <a:solidFill>
                  <a:srgbClr val="0B5395"/>
                </a:solidFill>
              </a:rPr>
              <a:t>What is an empathetic response to this statement? </a:t>
            </a:r>
            <a:endParaRPr lang="en-US" sz="2300" i="1" smtClean="0">
              <a:solidFill>
                <a:srgbClr val="0B5395"/>
              </a:solidFill>
            </a:endParaRPr>
          </a:p>
          <a:p>
            <a:pPr marL="457200" indent="-457200" eaLnBrk="1" hangingPunct="1">
              <a:spcBef>
                <a:spcPts val="500"/>
              </a:spcBef>
              <a:buFont typeface="Wingdings" pitchFamily="2" charset="2"/>
              <a:buNone/>
            </a:pPr>
            <a:endParaRPr lang="en-US" sz="2300" smtClean="0"/>
          </a:p>
          <a:p>
            <a:pPr marL="457200" indent="-457200" eaLnBrk="1" hangingPunct="1">
              <a:spcBef>
                <a:spcPts val="500"/>
              </a:spcBef>
            </a:pPr>
            <a:r>
              <a:rPr lang="en-US" sz="2300" b="1" smtClean="0"/>
              <a:t>Client: </a:t>
            </a:r>
            <a:r>
              <a:rPr lang="en-GB" sz="2300" i="1" smtClean="0"/>
              <a:t>“There is no way I’m going to tell my mother that I’m pregnant.”</a:t>
            </a:r>
            <a:endParaRPr lang="en-US" sz="2300" smtClean="0"/>
          </a:p>
          <a:p>
            <a:pPr marL="457200" indent="-457200" eaLnBrk="1" hangingPunct="1">
              <a:spcBef>
                <a:spcPts val="1000"/>
              </a:spcBef>
            </a:pPr>
            <a:r>
              <a:rPr lang="en-GB" sz="2300" i="1" smtClean="0">
                <a:solidFill>
                  <a:srgbClr val="0B5395"/>
                </a:solidFill>
              </a:rPr>
              <a:t>What is an empathetic response to this statement? </a:t>
            </a:r>
            <a:endParaRPr lang="en-US" sz="2300" i="1" smtClean="0">
              <a:solidFill>
                <a:srgbClr val="0B5395"/>
              </a:solidFill>
            </a:endParaRPr>
          </a:p>
        </p:txBody>
      </p:sp>
      <p:sp>
        <p:nvSpPr>
          <p:cNvPr id="114690" name="Slide Number Placeholder 4"/>
          <p:cNvSpPr>
            <a:spLocks noGrp="1"/>
          </p:cNvSpPr>
          <p:nvPr>
            <p:ph type="sldNum" sz="quarter" idx="12"/>
          </p:nvPr>
        </p:nvSpPr>
        <p:spPr bwMode="auto">
          <a:noFill/>
          <a:ln>
            <a:miter lim="800000"/>
            <a:headEnd/>
            <a:tailEnd/>
          </a:ln>
        </p:spPr>
        <p:txBody>
          <a:bodyPr/>
          <a:lstStyle/>
          <a:p>
            <a:pPr fontAlgn="base">
              <a:spcBef>
                <a:spcPct val="0"/>
              </a:spcBef>
              <a:spcAft>
                <a:spcPct val="0"/>
              </a:spcAft>
            </a:pPr>
            <a:fld id="{25EA80A1-9B47-49CE-8DF6-AC37184A0DFB}" type="slidenum">
              <a:rPr lang="en-US" smtClean="0">
                <a:latin typeface="Garamond" pitchFamily="18" charset="0"/>
              </a:rPr>
              <a:pPr fontAlgn="base">
                <a:spcBef>
                  <a:spcPct val="0"/>
                </a:spcBef>
                <a:spcAft>
                  <a:spcPct val="0"/>
                </a:spcAft>
              </a:pPr>
              <a:t>50</a:t>
            </a:fld>
            <a:endParaRPr lang="en-US" smtClean="0">
              <a:latin typeface="Garamond" pitchFamily="18" charset="0"/>
            </a:endParaRPr>
          </a:p>
        </p:txBody>
      </p:sp>
      <p:sp>
        <p:nvSpPr>
          <p:cNvPr id="114691" name="Rectangle 12"/>
          <p:cNvSpPr>
            <a:spLocks noChangeArrowheads="1"/>
          </p:cNvSpPr>
          <p:nvPr/>
        </p:nvSpPr>
        <p:spPr bwMode="auto">
          <a:xfrm>
            <a:off x="498475" y="4587875"/>
            <a:ext cx="8188325" cy="1352550"/>
          </a:xfrm>
          <a:prstGeom prst="rect">
            <a:avLst/>
          </a:prstGeom>
          <a:noFill/>
          <a:ln w="6350">
            <a:solidFill>
              <a:srgbClr val="173157"/>
            </a:solidFill>
            <a:miter lim="800000"/>
            <a:headEnd/>
            <a:tailEnd/>
          </a:ln>
        </p:spPr>
        <p:txBody>
          <a:bodyPr wrap="none" anchor="ctr"/>
          <a:lstStyle/>
          <a:p>
            <a:endParaRPr lang="en-US">
              <a:latin typeface="Calibri" pitchFamily="34" charset="0"/>
            </a:endParaRPr>
          </a:p>
        </p:txBody>
      </p:sp>
      <p:sp>
        <p:nvSpPr>
          <p:cNvPr id="114692" name="Rectangle 12"/>
          <p:cNvSpPr>
            <a:spLocks noChangeArrowheads="1"/>
          </p:cNvSpPr>
          <p:nvPr/>
        </p:nvSpPr>
        <p:spPr bwMode="auto">
          <a:xfrm>
            <a:off x="498475" y="2552700"/>
            <a:ext cx="8188325" cy="1714500"/>
          </a:xfrm>
          <a:prstGeom prst="rect">
            <a:avLst/>
          </a:prstGeom>
          <a:noFill/>
          <a:ln w="6350">
            <a:solidFill>
              <a:srgbClr val="173157"/>
            </a:solidFill>
            <a:miter lim="800000"/>
            <a:headEnd/>
            <a:tailEnd/>
          </a:ln>
        </p:spPr>
        <p:txBody>
          <a:bodyPr wrap="none" anchor="ctr"/>
          <a:lstStyle/>
          <a:p>
            <a:endParaRPr lang="en-US">
              <a:latin typeface="Calibri" pitchFamily="34" charset="0"/>
            </a:endParaRPr>
          </a:p>
        </p:txBody>
      </p:sp>
      <p:sp>
        <p:nvSpPr>
          <p:cNvPr id="114693" name="Title 1"/>
          <p:cNvSpPr>
            <a:spLocks noGrp="1"/>
          </p:cNvSpPr>
          <p:nvPr>
            <p:ph type="title"/>
          </p:nvPr>
        </p:nvSpPr>
        <p:spPr bwMode="white">
          <a:xfrm>
            <a:off x="368300" y="136525"/>
            <a:ext cx="8978900" cy="1273175"/>
          </a:xfrm>
        </p:spPr>
        <p:txBody>
          <a:bodyPr anchor="ctr"/>
          <a:lstStyle/>
          <a:p>
            <a:pPr eaLnBrk="1" hangingPunct="1"/>
            <a:r>
              <a:rPr lang="en-US" dirty="0" smtClean="0">
                <a:latin typeface="Calibri heading"/>
              </a:rPr>
              <a:t>Skill 5: Empathize — Show That You Understand How the Client Feels </a:t>
            </a:r>
            <a:r>
              <a:rPr lang="en-US" sz="1800" dirty="0" smtClean="0">
                <a:latin typeface="Calibri heading"/>
              </a:rPr>
              <a:t>(Continued)</a:t>
            </a: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Content Placeholder 2"/>
          <p:cNvSpPr>
            <a:spLocks noGrp="1"/>
          </p:cNvSpPr>
          <p:nvPr>
            <p:ph idx="1"/>
          </p:nvPr>
        </p:nvSpPr>
        <p:spPr>
          <a:xfrm>
            <a:off x="533400" y="1701800"/>
            <a:ext cx="8072438" cy="4195763"/>
          </a:xfrm>
        </p:spPr>
        <p:txBody>
          <a:bodyPr/>
          <a:lstStyle/>
          <a:p>
            <a:pPr marL="457200" indent="-457200" eaLnBrk="1" hangingPunct="1">
              <a:spcBef>
                <a:spcPts val="500"/>
              </a:spcBef>
              <a:buFont typeface="Wingdings" pitchFamily="2" charset="2"/>
              <a:buNone/>
            </a:pPr>
            <a:endParaRPr lang="en-ZA" sz="200" smtClean="0"/>
          </a:p>
          <a:p>
            <a:pPr marL="457200" indent="-457200" eaLnBrk="1" hangingPunct="1">
              <a:spcBef>
                <a:spcPts val="500"/>
              </a:spcBef>
              <a:buFont typeface="Wingdings" pitchFamily="2" charset="2"/>
              <a:buNone/>
            </a:pPr>
            <a:r>
              <a:rPr lang="en-ZA" b="1" smtClean="0">
                <a:solidFill>
                  <a:srgbClr val="0B5395"/>
                </a:solidFill>
              </a:rPr>
              <a:t>Examples of empathy:</a:t>
            </a:r>
          </a:p>
          <a:p>
            <a:pPr marL="457200" indent="-457200" eaLnBrk="1" hangingPunct="1">
              <a:spcBef>
                <a:spcPts val="500"/>
              </a:spcBef>
              <a:buFont typeface="Wingdings" pitchFamily="2" charset="2"/>
              <a:buNone/>
            </a:pPr>
            <a:endParaRPr lang="en-ZA" sz="600" smtClean="0"/>
          </a:p>
          <a:p>
            <a:pPr marL="457200" indent="-457200" eaLnBrk="1" hangingPunct="1">
              <a:spcBef>
                <a:spcPts val="500"/>
              </a:spcBef>
            </a:pPr>
            <a:r>
              <a:rPr lang="en-ZA" sz="2300" b="1" smtClean="0"/>
              <a:t>Client: </a:t>
            </a:r>
            <a:r>
              <a:rPr lang="en-GB" sz="2300" i="1" smtClean="0"/>
              <a:t>“I can’t wait to start music school on Monday. My best friend already goes there and finally, I’ll be able to pursue my dream of studying music!”</a:t>
            </a:r>
            <a:r>
              <a:rPr lang="en-GB" sz="2300" smtClean="0"/>
              <a:t> </a:t>
            </a:r>
          </a:p>
          <a:p>
            <a:pPr marL="457200" indent="-457200" eaLnBrk="1" hangingPunct="1">
              <a:spcBef>
                <a:spcPts val="500"/>
              </a:spcBef>
            </a:pPr>
            <a:r>
              <a:rPr lang="en-GB" sz="2300" b="1" smtClean="0"/>
              <a:t>HW:  </a:t>
            </a:r>
            <a:r>
              <a:rPr lang="en-GB" sz="2300" i="1" smtClean="0"/>
              <a:t>“</a:t>
            </a:r>
            <a:r>
              <a:rPr lang="en-US" sz="2300" i="1" smtClean="0"/>
              <a:t>It sounds to me like you feel you’ve found a place where you might really belong!”</a:t>
            </a:r>
            <a:r>
              <a:rPr lang="en-GB" sz="2300" i="1" smtClean="0"/>
              <a:t> </a:t>
            </a:r>
            <a:endParaRPr lang="en-US" sz="2300" i="1" smtClean="0"/>
          </a:p>
          <a:p>
            <a:pPr marL="457200" indent="-457200" eaLnBrk="1" hangingPunct="1">
              <a:spcBef>
                <a:spcPts val="500"/>
              </a:spcBef>
              <a:buFont typeface="Wingdings" pitchFamily="2" charset="2"/>
              <a:buNone/>
            </a:pPr>
            <a:endParaRPr lang="en-US" sz="2300" smtClean="0"/>
          </a:p>
          <a:p>
            <a:pPr marL="457200" indent="-457200" eaLnBrk="1" hangingPunct="1">
              <a:spcBef>
                <a:spcPts val="500"/>
              </a:spcBef>
            </a:pPr>
            <a:r>
              <a:rPr lang="en-US" sz="2300" b="1" smtClean="0"/>
              <a:t>Client: </a:t>
            </a:r>
            <a:r>
              <a:rPr lang="en-GB" sz="2300" i="1" smtClean="0"/>
              <a:t>“There is no way I’m going to tell my mother that I’m pregnant.”</a:t>
            </a:r>
            <a:endParaRPr lang="en-US" sz="2300" smtClean="0"/>
          </a:p>
          <a:p>
            <a:pPr marL="457200" indent="-457200" eaLnBrk="1" hangingPunct="1">
              <a:spcBef>
                <a:spcPts val="500"/>
              </a:spcBef>
            </a:pPr>
            <a:r>
              <a:rPr lang="en-US" sz="2300" b="1" smtClean="0"/>
              <a:t>HW: </a:t>
            </a:r>
            <a:r>
              <a:rPr lang="en-GB" sz="2300" i="1" smtClean="0"/>
              <a:t>“I get the feeling that you’re really afraid of your mother’s reaction if she finds out you’re pregnant.”</a:t>
            </a:r>
          </a:p>
        </p:txBody>
      </p:sp>
      <p:sp>
        <p:nvSpPr>
          <p:cNvPr id="116738" name="Slide Number Placeholder 4"/>
          <p:cNvSpPr>
            <a:spLocks noGrp="1"/>
          </p:cNvSpPr>
          <p:nvPr>
            <p:ph type="sldNum" sz="quarter" idx="12"/>
          </p:nvPr>
        </p:nvSpPr>
        <p:spPr bwMode="auto">
          <a:noFill/>
          <a:ln>
            <a:miter lim="800000"/>
            <a:headEnd/>
            <a:tailEnd/>
          </a:ln>
        </p:spPr>
        <p:txBody>
          <a:bodyPr/>
          <a:lstStyle/>
          <a:p>
            <a:pPr fontAlgn="base">
              <a:spcBef>
                <a:spcPct val="0"/>
              </a:spcBef>
              <a:spcAft>
                <a:spcPct val="0"/>
              </a:spcAft>
            </a:pPr>
            <a:fld id="{348EAC72-586F-4FAF-8290-7A1264DE7EA2}" type="slidenum">
              <a:rPr lang="en-US" smtClean="0">
                <a:latin typeface="Garamond" pitchFamily="18" charset="0"/>
              </a:rPr>
              <a:pPr fontAlgn="base">
                <a:spcBef>
                  <a:spcPct val="0"/>
                </a:spcBef>
                <a:spcAft>
                  <a:spcPct val="0"/>
                </a:spcAft>
              </a:pPr>
              <a:t>51</a:t>
            </a:fld>
            <a:endParaRPr lang="en-US" smtClean="0">
              <a:latin typeface="Garamond" pitchFamily="18" charset="0"/>
            </a:endParaRPr>
          </a:p>
        </p:txBody>
      </p:sp>
      <p:sp>
        <p:nvSpPr>
          <p:cNvPr id="116739" name="Rectangle 12"/>
          <p:cNvSpPr>
            <a:spLocks noChangeArrowheads="1"/>
          </p:cNvSpPr>
          <p:nvPr/>
        </p:nvSpPr>
        <p:spPr bwMode="auto">
          <a:xfrm>
            <a:off x="498475" y="4595813"/>
            <a:ext cx="8188325" cy="1644650"/>
          </a:xfrm>
          <a:prstGeom prst="rect">
            <a:avLst/>
          </a:prstGeom>
          <a:noFill/>
          <a:ln w="6350">
            <a:solidFill>
              <a:srgbClr val="173157"/>
            </a:solidFill>
            <a:miter lim="800000"/>
            <a:headEnd/>
            <a:tailEnd/>
          </a:ln>
        </p:spPr>
        <p:txBody>
          <a:bodyPr wrap="none" anchor="ctr"/>
          <a:lstStyle/>
          <a:p>
            <a:endParaRPr lang="en-US">
              <a:latin typeface="Calibri" pitchFamily="34" charset="0"/>
            </a:endParaRPr>
          </a:p>
        </p:txBody>
      </p:sp>
      <p:sp>
        <p:nvSpPr>
          <p:cNvPr id="116740" name="Rectangle 12"/>
          <p:cNvSpPr>
            <a:spLocks noChangeArrowheads="1"/>
          </p:cNvSpPr>
          <p:nvPr/>
        </p:nvSpPr>
        <p:spPr bwMode="auto">
          <a:xfrm>
            <a:off x="498475" y="2346325"/>
            <a:ext cx="8188325" cy="1993900"/>
          </a:xfrm>
          <a:prstGeom prst="rect">
            <a:avLst/>
          </a:prstGeom>
          <a:noFill/>
          <a:ln w="6350">
            <a:solidFill>
              <a:srgbClr val="173157"/>
            </a:solidFill>
            <a:miter lim="800000"/>
            <a:headEnd/>
            <a:tailEnd/>
          </a:ln>
        </p:spPr>
        <p:txBody>
          <a:bodyPr wrap="none" anchor="ctr"/>
          <a:lstStyle/>
          <a:p>
            <a:endParaRPr lang="en-US">
              <a:latin typeface="Calibri" pitchFamily="34" charset="0"/>
            </a:endParaRPr>
          </a:p>
        </p:txBody>
      </p:sp>
      <p:sp>
        <p:nvSpPr>
          <p:cNvPr id="116741" name="Title 1"/>
          <p:cNvSpPr>
            <a:spLocks noGrp="1"/>
          </p:cNvSpPr>
          <p:nvPr>
            <p:ph type="title"/>
          </p:nvPr>
        </p:nvSpPr>
        <p:spPr bwMode="white">
          <a:xfrm>
            <a:off x="368300" y="136525"/>
            <a:ext cx="8978900" cy="1273175"/>
          </a:xfrm>
        </p:spPr>
        <p:txBody>
          <a:bodyPr anchor="ctr"/>
          <a:lstStyle/>
          <a:p>
            <a:pPr eaLnBrk="1" hangingPunct="1"/>
            <a:r>
              <a:rPr lang="en-US" dirty="0" smtClean="0">
                <a:latin typeface="Calibri heading"/>
              </a:rPr>
              <a:t>Skill 5: Empathize — Show That You Understand How the Client Feels </a:t>
            </a:r>
            <a:r>
              <a:rPr lang="en-US" sz="1800" dirty="0" smtClean="0">
                <a:latin typeface="Calibri heading"/>
              </a:rPr>
              <a:t>(Continued)</a:t>
            </a: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p:cNvSpPr>
          <p:nvPr>
            <p:ph type="title"/>
          </p:nvPr>
        </p:nvSpPr>
        <p:spPr bwMode="white">
          <a:xfrm>
            <a:off x="498475" y="136525"/>
            <a:ext cx="8264525" cy="1463675"/>
          </a:xfrm>
        </p:spPr>
        <p:txBody>
          <a:bodyPr anchor="ctr"/>
          <a:lstStyle/>
          <a:p>
            <a:pPr eaLnBrk="1" hangingPunct="1"/>
            <a:r>
              <a:rPr lang="en-US" dirty="0" smtClean="0">
                <a:latin typeface="Calibri heading"/>
              </a:rPr>
              <a:t>Skill 6: Avoid Judging Words</a:t>
            </a:r>
          </a:p>
        </p:txBody>
      </p:sp>
      <p:sp>
        <p:nvSpPr>
          <p:cNvPr id="118786" name="Content Placeholder 2"/>
          <p:cNvSpPr>
            <a:spLocks noGrp="1"/>
          </p:cNvSpPr>
          <p:nvPr>
            <p:ph idx="1"/>
          </p:nvPr>
        </p:nvSpPr>
        <p:spPr>
          <a:xfrm>
            <a:off x="533400" y="1471613"/>
            <a:ext cx="8072438" cy="4670425"/>
          </a:xfrm>
        </p:spPr>
        <p:txBody>
          <a:bodyPr/>
          <a:lstStyle/>
          <a:p>
            <a:pPr marL="457200" indent="-457200" eaLnBrk="1" hangingPunct="1">
              <a:spcBef>
                <a:spcPts val="500"/>
              </a:spcBef>
              <a:defRPr/>
            </a:pPr>
            <a:r>
              <a:rPr lang="en-US" sz="2300" dirty="0" smtClean="0"/>
              <a:t>Words like: </a:t>
            </a:r>
            <a:r>
              <a:rPr lang="en-US" sz="2300" i="1" dirty="0" smtClean="0"/>
              <a:t>right, wrong, well, badly, good, enough,</a:t>
            </a:r>
            <a:r>
              <a:rPr lang="en-US" sz="2300" dirty="0" smtClean="0"/>
              <a:t> and </a:t>
            </a:r>
            <a:r>
              <a:rPr lang="en-US" sz="2300" i="1" dirty="0" smtClean="0"/>
              <a:t>properly</a:t>
            </a:r>
            <a:r>
              <a:rPr lang="en-US" sz="2300" dirty="0" smtClean="0"/>
              <a:t> </a:t>
            </a:r>
          </a:p>
          <a:p>
            <a:pPr marL="457200" indent="-457200" eaLnBrk="1" hangingPunct="1">
              <a:spcBef>
                <a:spcPts val="1000"/>
              </a:spcBef>
              <a:defRPr/>
            </a:pPr>
            <a:r>
              <a:rPr lang="en-US" sz="2300" dirty="0" smtClean="0"/>
              <a:t>Judging words and questions may lead clients to feel they are wrong or that they need to respond in a certain way to avoid disappointing the health worker.</a:t>
            </a:r>
          </a:p>
          <a:p>
            <a:pPr marL="457200" indent="-457200" eaLnBrk="1" hangingPunct="1">
              <a:spcBef>
                <a:spcPts val="1000"/>
              </a:spcBef>
              <a:defRPr/>
            </a:pPr>
            <a:r>
              <a:rPr lang="en-ZA" sz="2300" dirty="0" smtClean="0"/>
              <a:t>OK to use “good” judging words to:</a:t>
            </a:r>
          </a:p>
          <a:p>
            <a:pPr marL="798513" lvl="1" indent="-333375" eaLnBrk="1" hangingPunct="1">
              <a:spcBef>
                <a:spcPts val="500"/>
              </a:spcBef>
              <a:defRPr/>
            </a:pPr>
            <a:r>
              <a:rPr lang="en-ZA" sz="2100" dirty="0" smtClean="0"/>
              <a:t>Build confidence</a:t>
            </a:r>
          </a:p>
          <a:p>
            <a:pPr marL="798513" lvl="1" indent="-333375" eaLnBrk="1" hangingPunct="1">
              <a:spcBef>
                <a:spcPts val="500"/>
              </a:spcBef>
              <a:defRPr/>
            </a:pPr>
            <a:r>
              <a:rPr lang="en-ZA" sz="2100" dirty="0" smtClean="0"/>
              <a:t>Recognize and praise the client for doing the right thing</a:t>
            </a:r>
          </a:p>
          <a:p>
            <a:pPr marL="457200" indent="-457200" eaLnBrk="1" hangingPunct="1">
              <a:spcBef>
                <a:spcPts val="1000"/>
              </a:spcBef>
              <a:buFont typeface="Wingdings" pitchFamily="2" charset="2"/>
              <a:buNone/>
              <a:defRPr/>
            </a:pPr>
            <a:r>
              <a:rPr lang="en-ZA" b="1" dirty="0" smtClean="0">
                <a:solidFill>
                  <a:srgbClr val="0B5395"/>
                </a:solidFill>
              </a:rPr>
              <a:t>Examples:</a:t>
            </a:r>
          </a:p>
          <a:p>
            <a:pPr marL="798513" lvl="1" indent="-333375" eaLnBrk="1" hangingPunct="1">
              <a:spcBef>
                <a:spcPts val="500"/>
              </a:spcBef>
              <a:defRPr/>
            </a:pPr>
            <a:r>
              <a:rPr lang="en-GB" i="1" dirty="0" smtClean="0"/>
              <a:t>“You are doing a great job remembering to come to your appointments.”</a:t>
            </a:r>
            <a:endParaRPr lang="en-US" dirty="0" smtClean="0"/>
          </a:p>
          <a:p>
            <a:pPr marL="798513" lvl="1" indent="-333375" eaLnBrk="1" hangingPunct="1">
              <a:spcBef>
                <a:spcPts val="500"/>
              </a:spcBef>
              <a:defRPr/>
            </a:pPr>
            <a:r>
              <a:rPr lang="en-GB" i="1" dirty="0" smtClean="0"/>
              <a:t>“You are doing the right thing for yourself and your baby by taking your ARVs.”</a:t>
            </a:r>
          </a:p>
          <a:p>
            <a:pPr marL="609600" lvl="1" indent="-381000" eaLnBrk="1" hangingPunct="1">
              <a:spcBef>
                <a:spcPts val="500"/>
              </a:spcBef>
              <a:defRPr/>
            </a:pPr>
            <a:endParaRPr lang="en-ZA" sz="2400" dirty="0" smtClean="0"/>
          </a:p>
          <a:p>
            <a:pPr marL="609600" lvl="1" indent="-381000" eaLnBrk="1" hangingPunct="1">
              <a:spcBef>
                <a:spcPts val="500"/>
              </a:spcBef>
              <a:defRPr/>
            </a:pPr>
            <a:endParaRPr lang="en-ZA" sz="2200" dirty="0" smtClean="0"/>
          </a:p>
          <a:p>
            <a:pPr marL="457200" indent="-457200" eaLnBrk="1" hangingPunct="1">
              <a:spcBef>
                <a:spcPts val="500"/>
              </a:spcBef>
              <a:defRPr/>
            </a:pPr>
            <a:endParaRPr lang="en-US" sz="2200" dirty="0" smtClean="0"/>
          </a:p>
        </p:txBody>
      </p:sp>
      <p:sp>
        <p:nvSpPr>
          <p:cNvPr id="118787" name="Slide Number Placeholder 4"/>
          <p:cNvSpPr>
            <a:spLocks noGrp="1"/>
          </p:cNvSpPr>
          <p:nvPr>
            <p:ph type="sldNum" sz="quarter" idx="12"/>
          </p:nvPr>
        </p:nvSpPr>
        <p:spPr bwMode="auto">
          <a:noFill/>
          <a:ln>
            <a:miter lim="800000"/>
            <a:headEnd/>
            <a:tailEnd/>
          </a:ln>
        </p:spPr>
        <p:txBody>
          <a:bodyPr/>
          <a:lstStyle/>
          <a:p>
            <a:pPr fontAlgn="base">
              <a:spcBef>
                <a:spcPct val="0"/>
              </a:spcBef>
              <a:spcAft>
                <a:spcPct val="0"/>
              </a:spcAft>
            </a:pPr>
            <a:fld id="{4EE701F5-76A2-4473-BDB2-43E5BA6E8C15}" type="slidenum">
              <a:rPr lang="en-US" smtClean="0">
                <a:latin typeface="Garamond" pitchFamily="18" charset="0"/>
              </a:rPr>
              <a:pPr fontAlgn="base">
                <a:spcBef>
                  <a:spcPct val="0"/>
                </a:spcBef>
                <a:spcAft>
                  <a:spcPct val="0"/>
                </a:spcAft>
              </a:pPr>
              <a:t>52</a:t>
            </a:fld>
            <a:endParaRPr lang="en-US" smtClean="0">
              <a:latin typeface="Garamond"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p:nvPr>
        </p:nvSpPr>
        <p:spPr bwMode="white">
          <a:xfrm>
            <a:off x="498475" y="136525"/>
            <a:ext cx="8264525" cy="1463675"/>
          </a:xfrm>
        </p:spPr>
        <p:txBody>
          <a:bodyPr anchor="ctr"/>
          <a:lstStyle/>
          <a:p>
            <a:pPr eaLnBrk="1" hangingPunct="1"/>
            <a:r>
              <a:rPr lang="en-US" dirty="0" smtClean="0">
                <a:latin typeface="Calibri heading"/>
              </a:rPr>
              <a:t>Skill 6: Avoid Judging Words </a:t>
            </a:r>
            <a:r>
              <a:rPr lang="en-US" sz="1600" dirty="0" smtClean="0">
                <a:latin typeface="Calibri heading"/>
              </a:rPr>
              <a:t>(Continued)</a:t>
            </a:r>
          </a:p>
        </p:txBody>
      </p:sp>
      <p:sp>
        <p:nvSpPr>
          <p:cNvPr id="99330" name="Content Placeholder 2"/>
          <p:cNvSpPr>
            <a:spLocks noGrp="1"/>
          </p:cNvSpPr>
          <p:nvPr>
            <p:ph idx="1"/>
          </p:nvPr>
        </p:nvSpPr>
        <p:spPr>
          <a:xfrm>
            <a:off x="533400" y="1570038"/>
            <a:ext cx="8072438" cy="4319587"/>
          </a:xfrm>
        </p:spPr>
        <p:txBody>
          <a:bodyPr/>
          <a:lstStyle/>
          <a:p>
            <a:pPr marL="457200" indent="-457200" eaLnBrk="1" hangingPunct="1">
              <a:spcBef>
                <a:spcPts val="500"/>
              </a:spcBef>
              <a:defRPr/>
            </a:pPr>
            <a:r>
              <a:rPr lang="en-US" dirty="0" smtClean="0"/>
              <a:t>Change the following </a:t>
            </a:r>
            <a:r>
              <a:rPr lang="en-US" b="1" dirty="0" smtClean="0"/>
              <a:t>judging questions </a:t>
            </a:r>
            <a:r>
              <a:rPr lang="en-US" dirty="0" smtClean="0"/>
              <a:t>into </a:t>
            </a:r>
            <a:r>
              <a:rPr lang="en-US" b="1" dirty="0" smtClean="0"/>
              <a:t>non-judging questions</a:t>
            </a:r>
            <a:r>
              <a:rPr lang="en-US" dirty="0" smtClean="0"/>
              <a:t>:</a:t>
            </a:r>
          </a:p>
          <a:p>
            <a:pPr marL="798513" lvl="1" indent="-333375" eaLnBrk="1" hangingPunct="1">
              <a:spcBef>
                <a:spcPts val="1500"/>
              </a:spcBef>
              <a:defRPr/>
            </a:pPr>
            <a:r>
              <a:rPr lang="en-US" sz="2300" i="1" dirty="0" smtClean="0">
                <a:solidFill>
                  <a:srgbClr val="0B5395"/>
                </a:solidFill>
              </a:rPr>
              <a:t>Did you listen to me and use a condom?</a:t>
            </a:r>
          </a:p>
          <a:p>
            <a:pPr marL="798513" lvl="1" indent="-333375" eaLnBrk="1" hangingPunct="1">
              <a:spcBef>
                <a:spcPts val="1500"/>
              </a:spcBef>
              <a:defRPr/>
            </a:pPr>
            <a:r>
              <a:rPr lang="en-US" sz="2300" i="1" dirty="0" smtClean="0">
                <a:solidFill>
                  <a:srgbClr val="0B5395"/>
                </a:solidFill>
              </a:rPr>
              <a:t>Did you take your medicine correctly?</a:t>
            </a:r>
          </a:p>
          <a:p>
            <a:pPr marL="798513" lvl="1" indent="-333375" eaLnBrk="1" hangingPunct="1">
              <a:spcBef>
                <a:spcPts val="1500"/>
              </a:spcBef>
              <a:defRPr/>
            </a:pPr>
            <a:r>
              <a:rPr lang="en-US" sz="2300" i="1" dirty="0" smtClean="0">
                <a:solidFill>
                  <a:srgbClr val="0B5395"/>
                </a:solidFill>
              </a:rPr>
              <a:t>Didn’t you understand what I told you about taking your medicine?</a:t>
            </a:r>
          </a:p>
          <a:p>
            <a:pPr marL="798513" lvl="1" indent="-333375" eaLnBrk="1" hangingPunct="1">
              <a:spcBef>
                <a:spcPts val="1500"/>
              </a:spcBef>
              <a:defRPr/>
            </a:pPr>
            <a:r>
              <a:rPr lang="en-US" sz="2300" i="1" dirty="0" smtClean="0">
                <a:solidFill>
                  <a:srgbClr val="0B5395"/>
                </a:solidFill>
              </a:rPr>
              <a:t>Did you do the right thing and talk to your mother about your HIV-status?</a:t>
            </a:r>
          </a:p>
          <a:p>
            <a:pPr marL="457200" indent="-457200" eaLnBrk="1" hangingPunct="1">
              <a:spcBef>
                <a:spcPts val="500"/>
              </a:spcBef>
              <a:defRPr/>
            </a:pPr>
            <a:endParaRPr lang="en-ZA" sz="2200" i="1" dirty="0" smtClean="0"/>
          </a:p>
          <a:p>
            <a:pPr marL="609600" lvl="1" indent="-381000" eaLnBrk="1" hangingPunct="1">
              <a:spcBef>
                <a:spcPts val="500"/>
              </a:spcBef>
              <a:buFont typeface="Wingdings" pitchFamily="2" charset="2"/>
              <a:buNone/>
              <a:defRPr/>
            </a:pPr>
            <a:endParaRPr lang="en-ZA" dirty="0" smtClean="0"/>
          </a:p>
        </p:txBody>
      </p:sp>
      <p:sp>
        <p:nvSpPr>
          <p:cNvPr id="120835" name="Slide Number Placeholder 4"/>
          <p:cNvSpPr>
            <a:spLocks noGrp="1"/>
          </p:cNvSpPr>
          <p:nvPr>
            <p:ph type="sldNum" sz="quarter" idx="12"/>
          </p:nvPr>
        </p:nvSpPr>
        <p:spPr bwMode="auto">
          <a:noFill/>
          <a:ln>
            <a:miter lim="800000"/>
            <a:headEnd/>
            <a:tailEnd/>
          </a:ln>
        </p:spPr>
        <p:txBody>
          <a:bodyPr/>
          <a:lstStyle/>
          <a:p>
            <a:pPr fontAlgn="base">
              <a:spcBef>
                <a:spcPct val="0"/>
              </a:spcBef>
              <a:spcAft>
                <a:spcPct val="0"/>
              </a:spcAft>
            </a:pPr>
            <a:fld id="{D440738D-614B-4A9F-9D42-878F8948FF4B}" type="slidenum">
              <a:rPr lang="en-US" smtClean="0">
                <a:latin typeface="Garamond" pitchFamily="18" charset="0"/>
              </a:rPr>
              <a:pPr fontAlgn="base">
                <a:spcBef>
                  <a:spcPct val="0"/>
                </a:spcBef>
                <a:spcAft>
                  <a:spcPct val="0"/>
                </a:spcAft>
              </a:pPr>
              <a:t>53</a:t>
            </a:fld>
            <a:endParaRPr lang="en-US" smtClean="0">
              <a:latin typeface="Garamond" pitchFamily="18" charset="0"/>
            </a:endParaRPr>
          </a:p>
        </p:txBody>
      </p:sp>
      <p:graphicFrame>
        <p:nvGraphicFramePr>
          <p:cNvPr id="5" name="Group 11"/>
          <p:cNvGraphicFramePr>
            <a:graphicFrameLocks noGrp="1"/>
          </p:cNvGraphicFramePr>
          <p:nvPr>
            <p:extLst>
              <p:ext uri="{D42A27DB-BD31-4B8C-83A1-F6EECF244321}">
                <p14:modId xmlns:p14="http://schemas.microsoft.com/office/powerpoint/2010/main" val="2148592986"/>
              </p:ext>
            </p:extLst>
          </p:nvPr>
        </p:nvGraphicFramePr>
        <p:xfrm>
          <a:off x="798513" y="5421313"/>
          <a:ext cx="7536543" cy="905336"/>
        </p:xfrm>
        <a:graphic>
          <a:graphicData uri="http://schemas.openxmlformats.org/drawingml/2006/table">
            <a:tbl>
              <a:tblPr/>
              <a:tblGrid>
                <a:gridCol w="7536543"/>
              </a:tblGrid>
              <a:tr h="905336">
                <a:tc>
                  <a:txBody>
                    <a:bodyPr/>
                    <a:lstStyle/>
                    <a:p>
                      <a:pPr marL="0" marR="0" lvl="0" indent="0" algn="ctr" defTabSz="914400" rtl="0" eaLnBrk="0" fontAlgn="base" latinLnBrk="0" hangingPunct="0">
                        <a:lnSpc>
                          <a:spcPct val="100000"/>
                        </a:lnSpc>
                        <a:spcBef>
                          <a:spcPts val="2000"/>
                        </a:spcBef>
                        <a:spcAft>
                          <a:spcPct val="0"/>
                        </a:spcAft>
                        <a:buClr>
                          <a:srgbClr val="083763"/>
                        </a:buClr>
                        <a:buSzPct val="75000"/>
                        <a:buFont typeface="Symbol" pitchFamily="18" charset="2"/>
                        <a:buNone/>
                        <a:tabLst/>
                      </a:pPr>
                      <a:r>
                        <a:rPr kumimoji="0" lang="en-US" sz="2400" b="0" i="0" u="none" strike="noStrike" cap="none" normalizeH="0" baseline="0" dirty="0" smtClean="0">
                          <a:ln>
                            <a:noFill/>
                          </a:ln>
                          <a:solidFill>
                            <a:schemeClr val="tx1"/>
                          </a:solidFill>
                          <a:effectLst/>
                          <a:latin typeface="Calibri" pitchFamily="34" charset="0"/>
                        </a:rPr>
                        <a:t>When we ask questions that do not lead or judge clients, they are more likely to give honest responses. </a:t>
                      </a:r>
                      <a:endParaRPr kumimoji="0" lang="en-ZA" sz="2400" b="0" i="0" u="none" strike="noStrike" cap="none" normalizeH="0" baseline="0" dirty="0" smtClean="0">
                        <a:ln>
                          <a:noFill/>
                        </a:ln>
                        <a:solidFill>
                          <a:schemeClr val="tx1"/>
                        </a:solidFill>
                        <a:effectLst/>
                        <a:latin typeface="Calibri" pitchFamily="34" charset="0"/>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0EBD6"/>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p:nvPr>
        </p:nvSpPr>
        <p:spPr bwMode="white">
          <a:xfrm>
            <a:off x="498475" y="107950"/>
            <a:ext cx="8264525" cy="1298575"/>
          </a:xfrm>
        </p:spPr>
        <p:txBody>
          <a:bodyPr anchor="ctr"/>
          <a:lstStyle/>
          <a:p>
            <a:pPr eaLnBrk="1" hangingPunct="1"/>
            <a:r>
              <a:rPr lang="en-US" dirty="0" smtClean="0">
                <a:latin typeface="Calibri heading"/>
              </a:rPr>
              <a:t>Skill 7: Help The Client Set Goals and Summarize Each Session</a:t>
            </a:r>
            <a:endParaRPr lang="en-US" sz="1600" dirty="0" smtClean="0">
              <a:latin typeface="Calibri heading"/>
            </a:endParaRPr>
          </a:p>
        </p:txBody>
      </p:sp>
      <p:sp>
        <p:nvSpPr>
          <p:cNvPr id="122882" name="Slide Number Placeholder 4"/>
          <p:cNvSpPr>
            <a:spLocks noGrp="1"/>
          </p:cNvSpPr>
          <p:nvPr>
            <p:ph type="sldNum" sz="quarter" idx="12"/>
          </p:nvPr>
        </p:nvSpPr>
        <p:spPr bwMode="auto">
          <a:noFill/>
          <a:ln>
            <a:miter lim="800000"/>
            <a:headEnd/>
            <a:tailEnd/>
          </a:ln>
        </p:spPr>
        <p:txBody>
          <a:bodyPr/>
          <a:lstStyle/>
          <a:p>
            <a:pPr fontAlgn="base">
              <a:spcBef>
                <a:spcPct val="0"/>
              </a:spcBef>
              <a:spcAft>
                <a:spcPct val="0"/>
              </a:spcAft>
            </a:pPr>
            <a:fld id="{C70CFF36-E334-496B-A235-6E4D9AF88AEC}" type="slidenum">
              <a:rPr lang="en-US" smtClean="0">
                <a:latin typeface="Garamond" pitchFamily="18" charset="0"/>
              </a:rPr>
              <a:pPr fontAlgn="base">
                <a:spcBef>
                  <a:spcPct val="0"/>
                </a:spcBef>
                <a:spcAft>
                  <a:spcPct val="0"/>
                </a:spcAft>
              </a:pPr>
              <a:t>54</a:t>
            </a:fld>
            <a:endParaRPr lang="en-US" smtClean="0">
              <a:latin typeface="Garamond" pitchFamily="18" charset="0"/>
            </a:endParaRPr>
          </a:p>
        </p:txBody>
      </p:sp>
      <p:sp>
        <p:nvSpPr>
          <p:cNvPr id="122883" name="Content Placeholder 2"/>
          <p:cNvSpPr>
            <a:spLocks/>
          </p:cNvSpPr>
          <p:nvPr/>
        </p:nvSpPr>
        <p:spPr bwMode="auto">
          <a:xfrm>
            <a:off x="533400" y="1692275"/>
            <a:ext cx="8072438" cy="4421188"/>
          </a:xfrm>
          <a:prstGeom prst="rect">
            <a:avLst/>
          </a:prstGeom>
          <a:noFill/>
          <a:ln w="9525">
            <a:noFill/>
            <a:miter lim="800000"/>
            <a:headEnd/>
            <a:tailEnd/>
          </a:ln>
        </p:spPr>
        <p:txBody>
          <a:bodyPr/>
          <a:lstStyle/>
          <a:p>
            <a:pPr marL="457200" indent="-457200" defTabSz="914400">
              <a:spcBef>
                <a:spcPts val="500"/>
              </a:spcBef>
              <a:buClr>
                <a:srgbClr val="083763"/>
              </a:buClr>
              <a:buSzPct val="75000"/>
              <a:buFont typeface="Wingdings" pitchFamily="2" charset="2"/>
              <a:buNone/>
            </a:pPr>
            <a:r>
              <a:rPr lang="en-ZA" sz="2400" b="1">
                <a:solidFill>
                  <a:srgbClr val="0B5395"/>
                </a:solidFill>
                <a:latin typeface="Calibri" pitchFamily="34" charset="0"/>
              </a:rPr>
              <a:t>Toward the end of the session:</a:t>
            </a:r>
          </a:p>
          <a:p>
            <a:pPr marL="457200" indent="-457200" defTabSz="914400">
              <a:spcBef>
                <a:spcPts val="2000"/>
              </a:spcBef>
              <a:buClr>
                <a:srgbClr val="083763"/>
              </a:buClr>
              <a:buSzPct val="75000"/>
              <a:buFont typeface="Wingdings" pitchFamily="2" charset="2"/>
              <a:buChar char="n"/>
            </a:pPr>
            <a:r>
              <a:rPr lang="en-ZA" sz="2400" b="1">
                <a:latin typeface="Calibri" pitchFamily="34" charset="0"/>
              </a:rPr>
              <a:t>Develop “next steps.” </a:t>
            </a:r>
            <a:r>
              <a:rPr lang="en-US" sz="2400">
                <a:latin typeface="Calibri" pitchFamily="34" charset="0"/>
              </a:rPr>
              <a:t>To help the client develop a more specific plan, the health worker could ask:</a:t>
            </a:r>
          </a:p>
          <a:p>
            <a:pPr lvl="2" indent="-457200" defTabSz="914400">
              <a:spcBef>
                <a:spcPts val="1500"/>
              </a:spcBef>
              <a:buSzPct val="90000"/>
              <a:buFont typeface="Wingdings" pitchFamily="2" charset="2"/>
              <a:buChar char="§"/>
            </a:pPr>
            <a:r>
              <a:rPr lang="en-US" sz="2300" i="1">
                <a:latin typeface="Calibri" pitchFamily="34" charset="0"/>
              </a:rPr>
              <a:t>“What do you think might be the best thing to do?”</a:t>
            </a:r>
          </a:p>
          <a:p>
            <a:pPr lvl="2" indent="-457200" defTabSz="914400">
              <a:spcBef>
                <a:spcPts val="1500"/>
              </a:spcBef>
              <a:buSzPct val="90000"/>
              <a:buFont typeface="Wingdings" pitchFamily="2" charset="2"/>
              <a:buChar char="§"/>
            </a:pPr>
            <a:r>
              <a:rPr lang="en-US" sz="2300" i="1">
                <a:latin typeface="Calibri" pitchFamily="34" charset="0"/>
              </a:rPr>
              <a:t>“What will you do now?”</a:t>
            </a:r>
          </a:p>
          <a:p>
            <a:pPr lvl="2" indent="-457200" defTabSz="914400">
              <a:spcBef>
                <a:spcPts val="1500"/>
              </a:spcBef>
              <a:buSzPct val="90000"/>
              <a:buFont typeface="Wingdings" pitchFamily="2" charset="2"/>
              <a:buChar char="§"/>
            </a:pPr>
            <a:r>
              <a:rPr lang="en-US" sz="2300" i="1">
                <a:latin typeface="Calibri" pitchFamily="34" charset="0"/>
              </a:rPr>
              <a:t>“How will you do this?”</a:t>
            </a:r>
          </a:p>
          <a:p>
            <a:pPr lvl="2" indent="-457200" defTabSz="914400">
              <a:spcBef>
                <a:spcPts val="1500"/>
              </a:spcBef>
              <a:buSzPct val="90000"/>
              <a:buFont typeface="Wingdings" pitchFamily="2" charset="2"/>
              <a:buChar char="§"/>
            </a:pPr>
            <a:r>
              <a:rPr lang="en-US" sz="2300" i="1">
                <a:latin typeface="Calibri" pitchFamily="34" charset="0"/>
              </a:rPr>
              <a:t>“Who might help you?”</a:t>
            </a:r>
          </a:p>
          <a:p>
            <a:pPr lvl="2" indent="-457200" defTabSz="914400">
              <a:spcBef>
                <a:spcPts val="1500"/>
              </a:spcBef>
              <a:buSzPct val="90000"/>
              <a:buFont typeface="Wingdings" pitchFamily="2" charset="2"/>
              <a:buChar char="§"/>
            </a:pPr>
            <a:r>
              <a:rPr lang="en-US" sz="2300" i="1">
                <a:latin typeface="Calibri" pitchFamily="34" charset="0"/>
              </a:rPr>
              <a:t>“When will you do this?”</a:t>
            </a:r>
            <a:endParaRPr lang="en-ZA" sz="2300">
              <a:latin typeface="Calibri" pitchFamily="34" charset="0"/>
            </a:endParaRPr>
          </a:p>
          <a:p>
            <a:pPr marL="457200" indent="-457200" defTabSz="914400">
              <a:spcBef>
                <a:spcPts val="500"/>
              </a:spcBef>
              <a:buClr>
                <a:srgbClr val="083763"/>
              </a:buClr>
              <a:buSzPct val="75000"/>
            </a:pPr>
            <a:endParaRPr lang="en-ZA" sz="1200" b="1">
              <a:solidFill>
                <a:srgbClr val="0B5395"/>
              </a:solidFill>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bwMode="white">
          <a:xfrm>
            <a:off x="498475" y="107950"/>
            <a:ext cx="8264525" cy="1298575"/>
          </a:xfrm>
        </p:spPr>
        <p:txBody>
          <a:bodyPr anchor="ctr"/>
          <a:lstStyle/>
          <a:p>
            <a:pPr eaLnBrk="1" hangingPunct="1"/>
            <a:r>
              <a:rPr lang="en-US" dirty="0" smtClean="0">
                <a:latin typeface="Calibri heading"/>
              </a:rPr>
              <a:t>Skill 7: Help The Client Set Goals and Summarize Each Session </a:t>
            </a:r>
            <a:r>
              <a:rPr lang="en-US" sz="1800" dirty="0" smtClean="0">
                <a:latin typeface="Calibri heading"/>
              </a:rPr>
              <a:t>(Continued)</a:t>
            </a:r>
          </a:p>
        </p:txBody>
      </p:sp>
      <p:sp>
        <p:nvSpPr>
          <p:cNvPr id="124930" name="Slide Number Placeholder 4"/>
          <p:cNvSpPr>
            <a:spLocks noGrp="1"/>
          </p:cNvSpPr>
          <p:nvPr>
            <p:ph type="sldNum" sz="quarter" idx="12"/>
          </p:nvPr>
        </p:nvSpPr>
        <p:spPr bwMode="auto">
          <a:noFill/>
          <a:ln>
            <a:miter lim="800000"/>
            <a:headEnd/>
            <a:tailEnd/>
          </a:ln>
        </p:spPr>
        <p:txBody>
          <a:bodyPr/>
          <a:lstStyle/>
          <a:p>
            <a:pPr fontAlgn="base">
              <a:spcBef>
                <a:spcPct val="0"/>
              </a:spcBef>
              <a:spcAft>
                <a:spcPct val="0"/>
              </a:spcAft>
            </a:pPr>
            <a:fld id="{19A9BBFB-5525-42CB-8ECA-C19C363E8029}" type="slidenum">
              <a:rPr lang="en-US" smtClean="0">
                <a:latin typeface="Garamond" pitchFamily="18" charset="0"/>
              </a:rPr>
              <a:pPr fontAlgn="base">
                <a:spcBef>
                  <a:spcPct val="0"/>
                </a:spcBef>
                <a:spcAft>
                  <a:spcPct val="0"/>
                </a:spcAft>
              </a:pPr>
              <a:t>55</a:t>
            </a:fld>
            <a:endParaRPr lang="en-US" smtClean="0">
              <a:latin typeface="Garamond" pitchFamily="18" charset="0"/>
            </a:endParaRPr>
          </a:p>
        </p:txBody>
      </p:sp>
      <p:sp>
        <p:nvSpPr>
          <p:cNvPr id="124931" name="Content Placeholder 2"/>
          <p:cNvSpPr>
            <a:spLocks/>
          </p:cNvSpPr>
          <p:nvPr/>
        </p:nvSpPr>
        <p:spPr bwMode="auto">
          <a:xfrm>
            <a:off x="533400" y="1677988"/>
            <a:ext cx="8072438" cy="4421187"/>
          </a:xfrm>
          <a:prstGeom prst="rect">
            <a:avLst/>
          </a:prstGeom>
          <a:noFill/>
          <a:ln w="9525">
            <a:noFill/>
            <a:miter lim="800000"/>
            <a:headEnd/>
            <a:tailEnd/>
          </a:ln>
        </p:spPr>
        <p:txBody>
          <a:bodyPr/>
          <a:lstStyle/>
          <a:p>
            <a:pPr marL="457200" indent="-457200" defTabSz="914400">
              <a:spcBef>
                <a:spcPts val="500"/>
              </a:spcBef>
              <a:buClr>
                <a:srgbClr val="083763"/>
              </a:buClr>
              <a:buSzPct val="75000"/>
              <a:buFont typeface="Wingdings" pitchFamily="2" charset="2"/>
              <a:buChar char="n"/>
              <a:defRPr/>
            </a:pPr>
            <a:r>
              <a:rPr lang="en-ZA" sz="2400" b="1" dirty="0">
                <a:latin typeface="Calibri" pitchFamily="34" charset="0"/>
              </a:rPr>
              <a:t>Summarize client’s plan and review next steps</a:t>
            </a:r>
          </a:p>
          <a:p>
            <a:pPr marL="855663" lvl="2" indent="-398463" defTabSz="914400">
              <a:spcBef>
                <a:spcPts val="500"/>
              </a:spcBef>
              <a:buSzPct val="90000"/>
              <a:buFont typeface="Wingdings" pitchFamily="2" charset="2"/>
              <a:buChar char="§"/>
              <a:defRPr/>
            </a:pPr>
            <a:r>
              <a:rPr lang="en-US" sz="2200" i="1" dirty="0">
                <a:latin typeface="Calibri" pitchFamily="34" charset="0"/>
              </a:rPr>
              <a:t>“I think we’ve talked about a lot of important things today. </a:t>
            </a:r>
            <a:r>
              <a:rPr lang="en-US" sz="2200" dirty="0">
                <a:latin typeface="Calibri" pitchFamily="34" charset="0"/>
              </a:rPr>
              <a:t>(List main points.) </a:t>
            </a:r>
            <a:r>
              <a:rPr lang="en-US" sz="2200" i="1" dirty="0">
                <a:latin typeface="Calibri" pitchFamily="34" charset="0"/>
              </a:rPr>
              <a:t>We agreed that the best next steps are to ___________________. Does that sound right? Let’s plan a time to talk again soon.”</a:t>
            </a:r>
          </a:p>
          <a:p>
            <a:pPr lvl="2" indent="-457200" defTabSz="914400">
              <a:spcBef>
                <a:spcPts val="500"/>
              </a:spcBef>
              <a:buClr>
                <a:srgbClr val="083763"/>
              </a:buClr>
              <a:buSzPct val="75000"/>
              <a:buFont typeface="Wingdings" pitchFamily="2" charset="2"/>
              <a:buChar char="n"/>
              <a:defRPr/>
            </a:pPr>
            <a:endParaRPr lang="en-US" sz="2000" i="1" dirty="0">
              <a:latin typeface="Calibri" pitchFamily="34" charset="0"/>
            </a:endParaRPr>
          </a:p>
          <a:p>
            <a:pPr lvl="2" indent="-457200" defTabSz="914400">
              <a:spcBef>
                <a:spcPts val="500"/>
              </a:spcBef>
              <a:buClr>
                <a:srgbClr val="083763"/>
              </a:buClr>
              <a:buSzPct val="75000"/>
              <a:buFont typeface="Wingdings" pitchFamily="2" charset="2"/>
              <a:buChar char="n"/>
              <a:defRPr/>
            </a:pPr>
            <a:endParaRPr lang="en-US" sz="2000" i="1" dirty="0">
              <a:latin typeface="Calibri" pitchFamily="34" charset="0"/>
            </a:endParaRPr>
          </a:p>
          <a:p>
            <a:pPr marL="457200" indent="-457200" defTabSz="914400">
              <a:spcBef>
                <a:spcPts val="500"/>
              </a:spcBef>
              <a:buClr>
                <a:srgbClr val="083763"/>
              </a:buClr>
              <a:buSzPct val="75000"/>
              <a:buFont typeface="Wingdings" pitchFamily="2" charset="2"/>
              <a:buChar char="n"/>
              <a:defRPr/>
            </a:pPr>
            <a:endParaRPr lang="en-ZA" sz="2000" dirty="0">
              <a:latin typeface="Calibri" pitchFamily="34" charset="0"/>
            </a:endParaRPr>
          </a:p>
          <a:p>
            <a:pPr marL="457200" indent="-457200" defTabSz="914400">
              <a:spcBef>
                <a:spcPts val="500"/>
              </a:spcBef>
              <a:buClr>
                <a:srgbClr val="083763"/>
              </a:buClr>
              <a:buSzPct val="75000"/>
              <a:defRPr/>
            </a:pPr>
            <a:endParaRPr lang="en-ZA" sz="1200" b="1" dirty="0">
              <a:solidFill>
                <a:srgbClr val="0B5395"/>
              </a:solidFill>
              <a:latin typeface="Calibri" pitchFamily="34" charset="0"/>
            </a:endParaRPr>
          </a:p>
        </p:txBody>
      </p:sp>
      <p:sp>
        <p:nvSpPr>
          <p:cNvPr id="124932" name="Text Box 5"/>
          <p:cNvSpPr txBox="1">
            <a:spLocks noChangeArrowheads="1"/>
          </p:cNvSpPr>
          <p:nvPr/>
        </p:nvSpPr>
        <p:spPr bwMode="auto">
          <a:xfrm>
            <a:off x="652463" y="3894138"/>
            <a:ext cx="7696200" cy="2390775"/>
          </a:xfrm>
          <a:prstGeom prst="rect">
            <a:avLst/>
          </a:prstGeom>
          <a:solidFill>
            <a:srgbClr val="F0EBD6"/>
          </a:solidFill>
          <a:ln w="9525">
            <a:solidFill>
              <a:schemeClr val="tx1"/>
            </a:solidFill>
            <a:miter lim="800000"/>
            <a:headEnd/>
            <a:tailEnd/>
          </a:ln>
        </p:spPr>
        <p:txBody>
          <a:bodyPr>
            <a:spAutoFit/>
          </a:bodyPr>
          <a:lstStyle/>
          <a:p>
            <a:pPr marL="457200" indent="-457200" defTabSz="914400">
              <a:spcBef>
                <a:spcPts val="500"/>
              </a:spcBef>
              <a:buClr>
                <a:srgbClr val="083763"/>
              </a:buClr>
              <a:buSzPct val="75000"/>
              <a:buFont typeface="Wingdings" pitchFamily="2" charset="2"/>
              <a:buNone/>
              <a:defRPr/>
            </a:pPr>
            <a:r>
              <a:rPr lang="en-ZA" sz="2400" b="1" dirty="0">
                <a:latin typeface="Calibri" pitchFamily="34" charset="0"/>
              </a:rPr>
              <a:t>Next steps and goals should:</a:t>
            </a:r>
          </a:p>
          <a:p>
            <a:pPr marL="347663" indent="-347663" defTabSz="914400">
              <a:spcBef>
                <a:spcPts val="1000"/>
              </a:spcBef>
              <a:buClr>
                <a:srgbClr val="083763"/>
              </a:buClr>
              <a:buSzPct val="90000"/>
              <a:buFont typeface="Wingdings" pitchFamily="2" charset="2"/>
              <a:buChar char="§"/>
              <a:defRPr/>
            </a:pPr>
            <a:r>
              <a:rPr lang="en-US" sz="2300" dirty="0">
                <a:latin typeface="Calibri" pitchFamily="34" charset="0"/>
              </a:rPr>
              <a:t>Be developed by the health worker and client together</a:t>
            </a:r>
          </a:p>
          <a:p>
            <a:pPr marL="347663" indent="-347663" defTabSz="914400">
              <a:spcBef>
                <a:spcPts val="1000"/>
              </a:spcBef>
              <a:buClr>
                <a:srgbClr val="083763"/>
              </a:buClr>
              <a:buSzPct val="90000"/>
              <a:buFont typeface="Wingdings" pitchFamily="2" charset="2"/>
              <a:buChar char="§"/>
              <a:defRPr/>
            </a:pPr>
            <a:r>
              <a:rPr lang="en-US" sz="2300" dirty="0">
                <a:latin typeface="Calibri" pitchFamily="34" charset="0"/>
              </a:rPr>
              <a:t>Empower the client to achieve what he or she wants</a:t>
            </a:r>
          </a:p>
          <a:p>
            <a:pPr marL="347663" indent="-347663" defTabSz="914400">
              <a:spcBef>
                <a:spcPts val="1000"/>
              </a:spcBef>
              <a:buClr>
                <a:srgbClr val="083763"/>
              </a:buClr>
              <a:buSzPct val="90000"/>
              <a:buFont typeface="Wingdings" pitchFamily="2" charset="2"/>
              <a:buChar char="§"/>
              <a:defRPr/>
            </a:pPr>
            <a:r>
              <a:rPr lang="en-US" sz="2300" dirty="0">
                <a:latin typeface="Calibri" pitchFamily="34" charset="0"/>
              </a:rPr>
              <a:t>Be results-oriented </a:t>
            </a:r>
          </a:p>
          <a:p>
            <a:pPr marL="347663" indent="-347663" defTabSz="914400">
              <a:spcBef>
                <a:spcPts val="1000"/>
              </a:spcBef>
              <a:buClr>
                <a:srgbClr val="083763"/>
              </a:buClr>
              <a:buSzPct val="90000"/>
              <a:buFont typeface="Wingdings" pitchFamily="2" charset="2"/>
              <a:buChar char="§"/>
              <a:defRPr/>
            </a:pPr>
            <a:r>
              <a:rPr lang="en-US" sz="2300" dirty="0">
                <a:latin typeface="Calibri" pitchFamily="34" charset="0"/>
              </a:rPr>
              <a:t>Be clear enough to help the client measure progress</a:t>
            </a:r>
            <a:endParaRPr lang="en-ZA" sz="2300" dirty="0">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bwMode="white">
          <a:xfrm>
            <a:off x="498475" y="107950"/>
            <a:ext cx="8264525" cy="1298575"/>
          </a:xfrm>
        </p:spPr>
        <p:txBody>
          <a:bodyPr anchor="ctr"/>
          <a:lstStyle/>
          <a:p>
            <a:pPr eaLnBrk="1" hangingPunct="1"/>
            <a:r>
              <a:rPr lang="en-US" dirty="0" smtClean="0">
                <a:latin typeface="Calibri heading"/>
              </a:rPr>
              <a:t>Skill 7: Help The Client Set Goals and Summarize Each Session </a:t>
            </a:r>
            <a:r>
              <a:rPr lang="en-US" sz="1600" dirty="0" smtClean="0">
                <a:latin typeface="Calibri heading"/>
              </a:rPr>
              <a:t>(Continued)</a:t>
            </a:r>
          </a:p>
        </p:txBody>
      </p:sp>
      <p:sp>
        <p:nvSpPr>
          <p:cNvPr id="126978" name="Slide Number Placeholder 4"/>
          <p:cNvSpPr>
            <a:spLocks noGrp="1"/>
          </p:cNvSpPr>
          <p:nvPr>
            <p:ph type="sldNum" sz="quarter" idx="12"/>
          </p:nvPr>
        </p:nvSpPr>
        <p:spPr bwMode="auto">
          <a:noFill/>
          <a:ln>
            <a:miter lim="800000"/>
            <a:headEnd/>
            <a:tailEnd/>
          </a:ln>
        </p:spPr>
        <p:txBody>
          <a:bodyPr/>
          <a:lstStyle/>
          <a:p>
            <a:pPr fontAlgn="base">
              <a:spcBef>
                <a:spcPct val="0"/>
              </a:spcBef>
              <a:spcAft>
                <a:spcPct val="0"/>
              </a:spcAft>
            </a:pPr>
            <a:fld id="{EA06ABDE-7BD0-4331-B993-E10EB8ED25C1}" type="slidenum">
              <a:rPr lang="en-US" smtClean="0">
                <a:latin typeface="Garamond" pitchFamily="18" charset="0"/>
              </a:rPr>
              <a:pPr fontAlgn="base">
                <a:spcBef>
                  <a:spcPct val="0"/>
                </a:spcBef>
                <a:spcAft>
                  <a:spcPct val="0"/>
                </a:spcAft>
              </a:pPr>
              <a:t>56</a:t>
            </a:fld>
            <a:endParaRPr lang="en-US" smtClean="0">
              <a:latin typeface="Garamond" pitchFamily="18" charset="0"/>
            </a:endParaRPr>
          </a:p>
        </p:txBody>
      </p:sp>
      <p:sp>
        <p:nvSpPr>
          <p:cNvPr id="126979" name="Content Placeholder 2"/>
          <p:cNvSpPr>
            <a:spLocks/>
          </p:cNvSpPr>
          <p:nvPr/>
        </p:nvSpPr>
        <p:spPr bwMode="auto">
          <a:xfrm>
            <a:off x="533400" y="1706563"/>
            <a:ext cx="8072438" cy="4421187"/>
          </a:xfrm>
          <a:prstGeom prst="rect">
            <a:avLst/>
          </a:prstGeom>
          <a:noFill/>
          <a:ln w="9525">
            <a:noFill/>
            <a:miter lim="800000"/>
            <a:headEnd/>
            <a:tailEnd/>
          </a:ln>
        </p:spPr>
        <p:txBody>
          <a:bodyPr/>
          <a:lstStyle/>
          <a:p>
            <a:pPr marL="457200" indent="-457200" defTabSz="914400">
              <a:spcBef>
                <a:spcPts val="500"/>
              </a:spcBef>
              <a:buClr>
                <a:srgbClr val="083763"/>
              </a:buClr>
              <a:buSzPct val="75000"/>
              <a:buFont typeface="Wingdings" pitchFamily="2" charset="2"/>
              <a:buChar char="n"/>
            </a:pPr>
            <a:r>
              <a:rPr lang="en-ZA" sz="2400" dirty="0">
                <a:latin typeface="Calibri" pitchFamily="34" charset="0"/>
              </a:rPr>
              <a:t>Give the client a chance to ask questions</a:t>
            </a:r>
          </a:p>
          <a:p>
            <a:pPr marL="457200" indent="-457200" defTabSz="914400">
              <a:spcBef>
                <a:spcPts val="2000"/>
              </a:spcBef>
              <a:buClr>
                <a:srgbClr val="083763"/>
              </a:buClr>
              <a:buSzPct val="75000"/>
              <a:buFont typeface="Wingdings" pitchFamily="2" charset="2"/>
              <a:buChar char="n"/>
            </a:pPr>
            <a:r>
              <a:rPr lang="en-ZA" sz="2400" dirty="0">
                <a:latin typeface="Calibri" pitchFamily="34" charset="0"/>
              </a:rPr>
              <a:t>Make referrals, if needed</a:t>
            </a:r>
          </a:p>
          <a:p>
            <a:pPr marL="457200" indent="-457200" defTabSz="914400">
              <a:spcBef>
                <a:spcPts val="2000"/>
              </a:spcBef>
              <a:buClr>
                <a:srgbClr val="083763"/>
              </a:buClr>
              <a:buSzPct val="75000"/>
              <a:buFont typeface="Wingdings" pitchFamily="2" charset="2"/>
              <a:buChar char="n"/>
            </a:pPr>
            <a:r>
              <a:rPr lang="en-ZA" sz="2400" dirty="0">
                <a:latin typeface="Calibri" pitchFamily="34" charset="0"/>
              </a:rPr>
              <a:t>Make an appointment for return visit</a:t>
            </a:r>
          </a:p>
          <a:p>
            <a:pPr marL="457200" indent="-457200" defTabSz="914400">
              <a:spcBef>
                <a:spcPts val="2000"/>
              </a:spcBef>
              <a:buClr>
                <a:srgbClr val="083763"/>
              </a:buClr>
              <a:buSzPct val="75000"/>
              <a:buFont typeface="Wingdings" pitchFamily="2" charset="2"/>
              <a:buChar char="n"/>
            </a:pPr>
            <a:r>
              <a:rPr lang="en-US" sz="2400" dirty="0">
                <a:latin typeface="Calibri" pitchFamily="34" charset="0"/>
              </a:rPr>
              <a:t>Record key points and next steps in the client’s file</a:t>
            </a:r>
            <a:endParaRPr lang="en-US" sz="2400" dirty="0" smtClean="0">
              <a:latin typeface="Calibri" pitchFamily="34" charset="0"/>
            </a:endParaRPr>
          </a:p>
          <a:p>
            <a:pPr marL="457200" indent="-457200" defTabSz="914400">
              <a:spcBef>
                <a:spcPts val="2000"/>
              </a:spcBef>
              <a:buClr>
                <a:srgbClr val="083763"/>
              </a:buClr>
              <a:buSzPct val="75000"/>
            </a:pPr>
            <a:endParaRPr lang="en-US" sz="2400" dirty="0" smtClean="0">
              <a:latin typeface="Calibri" pitchFamily="34" charset="0"/>
            </a:endParaRPr>
          </a:p>
          <a:p>
            <a:pPr marL="457200" indent="-457200" defTabSz="914400">
              <a:spcBef>
                <a:spcPts val="0"/>
              </a:spcBef>
              <a:buClr>
                <a:srgbClr val="083763"/>
              </a:buClr>
              <a:buSzPct val="75000"/>
            </a:pPr>
            <a:r>
              <a:rPr lang="en-US" sz="2400" dirty="0" smtClean="0">
                <a:latin typeface="Calibri" pitchFamily="34" charset="0"/>
              </a:rPr>
              <a:t>See </a:t>
            </a:r>
            <a:r>
              <a:rPr lang="en-US" sz="2400" i="1" dirty="0">
                <a:latin typeface="Calibri" pitchFamily="34" charset="0"/>
              </a:rPr>
              <a:t>Appendix 4E: Motivational Interviewing</a:t>
            </a:r>
            <a:r>
              <a:rPr lang="en-US" sz="2400" dirty="0">
                <a:latin typeface="Calibri" pitchFamily="34" charset="0"/>
              </a:rPr>
              <a:t> for more tips.</a:t>
            </a:r>
            <a:endParaRPr lang="en-ZA" sz="2400" dirty="0">
              <a:latin typeface="Calibri" pitchFamily="34" charset="0"/>
            </a:endParaRPr>
          </a:p>
          <a:p>
            <a:pPr marL="457200" indent="-457200" defTabSz="914400">
              <a:spcBef>
                <a:spcPts val="500"/>
              </a:spcBef>
              <a:buClr>
                <a:srgbClr val="083763"/>
              </a:buClr>
              <a:buSzPct val="75000"/>
            </a:pPr>
            <a:endParaRPr lang="en-ZA" sz="1200" b="1" dirty="0">
              <a:solidFill>
                <a:srgbClr val="0B5395"/>
              </a:solidFill>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idx="4294967295"/>
          </p:nvPr>
        </p:nvSpPr>
        <p:spPr bwMode="white">
          <a:xfrm>
            <a:off x="498475" y="195034"/>
            <a:ext cx="8264525" cy="1298575"/>
          </a:xfrm>
        </p:spPr>
        <p:txBody>
          <a:bodyPr anchor="ctr"/>
          <a:lstStyle/>
          <a:p>
            <a:pPr eaLnBrk="1" hangingPunct="1"/>
            <a:r>
              <a:rPr lang="en-ZA" dirty="0" smtClean="0">
                <a:latin typeface="Calibri (Heading)"/>
                <a:ea typeface="ＭＳ Ｐゴシック"/>
                <a:cs typeface="Calibri (Heading)"/>
              </a:rPr>
              <a:t>Tips for </a:t>
            </a:r>
            <a:r>
              <a:rPr lang="en-ZA" dirty="0" err="1" smtClean="0">
                <a:latin typeface="Calibri (Heading)"/>
                <a:ea typeface="ＭＳ Ｐゴシック"/>
                <a:cs typeface="Calibri (Heading)"/>
              </a:rPr>
              <a:t>Counseling</a:t>
            </a:r>
            <a:r>
              <a:rPr lang="en-ZA" dirty="0" smtClean="0">
                <a:latin typeface="Calibri (Heading)"/>
                <a:ea typeface="ＭＳ Ｐゴシック"/>
                <a:cs typeface="Calibri (Heading)"/>
              </a:rPr>
              <a:t> Adolescents</a:t>
            </a:r>
            <a:endParaRPr lang="en-US" dirty="0" smtClean="0">
              <a:latin typeface="Calibri (Heading)"/>
              <a:ea typeface="ＭＳ Ｐゴシック"/>
              <a:cs typeface="Calibri (Heading)"/>
            </a:endParaRPr>
          </a:p>
        </p:txBody>
      </p:sp>
      <p:sp>
        <p:nvSpPr>
          <p:cNvPr id="153603" name="Slide Number Placeholder 4"/>
          <p:cNvSpPr txBox="1">
            <a:spLocks noGrp="1"/>
          </p:cNvSpPr>
          <p:nvPr/>
        </p:nvSpPr>
        <p:spPr bwMode="auto">
          <a:xfrm>
            <a:off x="8305800" y="6423025"/>
            <a:ext cx="554038" cy="365125"/>
          </a:xfrm>
          <a:prstGeom prst="rect">
            <a:avLst/>
          </a:prstGeom>
          <a:noFill/>
          <a:ln w="9525">
            <a:noFill/>
            <a:miter lim="800000"/>
            <a:headEnd/>
            <a:tailEnd/>
          </a:ln>
        </p:spPr>
        <p:txBody>
          <a:bodyPr anchor="ctr"/>
          <a:lstStyle/>
          <a:p>
            <a:pPr algn="r"/>
            <a:fld id="{F7E884A0-42A9-4D53-9F1F-8DEE125ECF91}" type="slidenum">
              <a:rPr lang="en-US" sz="1100">
                <a:latin typeface="Garamond" pitchFamily="18" charset="0"/>
              </a:rPr>
              <a:pPr algn="r"/>
              <a:t>57</a:t>
            </a:fld>
            <a:endParaRPr lang="en-US" sz="1100">
              <a:latin typeface="Garamond" pitchFamily="18" charset="0"/>
            </a:endParaRPr>
          </a:p>
        </p:txBody>
      </p:sp>
      <p:sp>
        <p:nvSpPr>
          <p:cNvPr id="153604" name="Content Placeholder 2"/>
          <p:cNvSpPr>
            <a:spLocks/>
          </p:cNvSpPr>
          <p:nvPr/>
        </p:nvSpPr>
        <p:spPr bwMode="auto">
          <a:xfrm>
            <a:off x="533400" y="1636711"/>
            <a:ext cx="7772400" cy="4421187"/>
          </a:xfrm>
          <a:prstGeom prst="rect">
            <a:avLst/>
          </a:prstGeom>
          <a:noFill/>
          <a:ln w="9525">
            <a:noFill/>
            <a:miter lim="800000"/>
            <a:headEnd/>
            <a:tailEnd/>
          </a:ln>
        </p:spPr>
        <p:txBody>
          <a:bodyPr/>
          <a:lstStyle/>
          <a:p>
            <a:pPr marL="457200" indent="-457200" defTabSz="914400">
              <a:spcBef>
                <a:spcPct val="20000"/>
              </a:spcBef>
              <a:spcAft>
                <a:spcPct val="20000"/>
              </a:spcAft>
              <a:buClr>
                <a:srgbClr val="083763"/>
              </a:buClr>
              <a:buSzPct val="75000"/>
              <a:buFont typeface="Wingdings" pitchFamily="2" charset="2"/>
              <a:buChar char="n"/>
            </a:pPr>
            <a:r>
              <a:rPr lang="en-ZA" sz="2400" dirty="0">
                <a:latin typeface="+mj-lt"/>
              </a:rPr>
              <a:t>Involve them in their own </a:t>
            </a:r>
            <a:r>
              <a:rPr lang="en-ZA" sz="2400" dirty="0" smtClean="0">
                <a:latin typeface="+mj-lt"/>
              </a:rPr>
              <a:t>care.</a:t>
            </a:r>
            <a:endParaRPr lang="en-ZA" sz="2400" dirty="0">
              <a:latin typeface="+mj-lt"/>
            </a:endParaRPr>
          </a:p>
          <a:p>
            <a:pPr marL="457200" indent="-457200" defTabSz="914400">
              <a:spcBef>
                <a:spcPct val="20000"/>
              </a:spcBef>
              <a:spcAft>
                <a:spcPct val="20000"/>
              </a:spcAft>
              <a:buClr>
                <a:srgbClr val="083763"/>
              </a:buClr>
              <a:buSzPct val="75000"/>
              <a:buFont typeface="Wingdings" pitchFamily="2" charset="2"/>
              <a:buChar char="n"/>
            </a:pPr>
            <a:r>
              <a:rPr lang="en-ZA" sz="2400" dirty="0">
                <a:latin typeface="+mj-lt"/>
              </a:rPr>
              <a:t>Assess their emotional and developmental </a:t>
            </a:r>
            <a:r>
              <a:rPr lang="en-ZA" sz="2400" dirty="0" smtClean="0">
                <a:latin typeface="+mj-lt"/>
              </a:rPr>
              <a:t>level.</a:t>
            </a:r>
            <a:endParaRPr lang="en-ZA" sz="2400" dirty="0">
              <a:latin typeface="+mj-lt"/>
            </a:endParaRPr>
          </a:p>
          <a:p>
            <a:pPr marL="457200" indent="-457200" defTabSz="914400">
              <a:spcBef>
                <a:spcPct val="20000"/>
              </a:spcBef>
              <a:spcAft>
                <a:spcPct val="20000"/>
              </a:spcAft>
              <a:buClr>
                <a:srgbClr val="083763"/>
              </a:buClr>
              <a:buSzPct val="75000"/>
              <a:buFont typeface="Wingdings" pitchFamily="2" charset="2"/>
              <a:buChar char="n"/>
            </a:pPr>
            <a:r>
              <a:rPr lang="en-ZA" sz="2400" dirty="0">
                <a:latin typeface="+mj-lt"/>
              </a:rPr>
              <a:t>Be aware of the client’s changing capacities and adapt </a:t>
            </a:r>
            <a:r>
              <a:rPr lang="en-ZA" sz="2400" dirty="0" smtClean="0">
                <a:latin typeface="+mj-lt"/>
              </a:rPr>
              <a:t>accordingly.</a:t>
            </a:r>
            <a:endParaRPr lang="en-ZA" sz="2400" dirty="0">
              <a:latin typeface="+mj-lt"/>
            </a:endParaRPr>
          </a:p>
          <a:p>
            <a:pPr marL="457200" indent="-457200" defTabSz="914400">
              <a:spcBef>
                <a:spcPct val="20000"/>
              </a:spcBef>
              <a:spcAft>
                <a:spcPct val="20000"/>
              </a:spcAft>
              <a:buClr>
                <a:srgbClr val="083763"/>
              </a:buClr>
              <a:buSzPct val="75000"/>
              <a:buFont typeface="Wingdings" pitchFamily="2" charset="2"/>
              <a:buChar char="n"/>
            </a:pPr>
            <a:r>
              <a:rPr lang="en-ZA" sz="2400" dirty="0">
                <a:latin typeface="+mj-lt"/>
              </a:rPr>
              <a:t>Be guided by client’s </a:t>
            </a:r>
            <a:r>
              <a:rPr lang="en-ZA" sz="2400" dirty="0" smtClean="0">
                <a:latin typeface="+mj-lt"/>
              </a:rPr>
              <a:t>questions.</a:t>
            </a:r>
            <a:endParaRPr lang="en-ZA" sz="2400" dirty="0">
              <a:latin typeface="+mj-lt"/>
            </a:endParaRPr>
          </a:p>
          <a:p>
            <a:pPr marL="457200" indent="-457200" defTabSz="914400">
              <a:spcBef>
                <a:spcPct val="20000"/>
              </a:spcBef>
              <a:spcAft>
                <a:spcPct val="20000"/>
              </a:spcAft>
              <a:buClr>
                <a:srgbClr val="083763"/>
              </a:buClr>
              <a:buSzPct val="75000"/>
              <a:buFont typeface="Wingdings" pitchFamily="2" charset="2"/>
              <a:buChar char="n"/>
            </a:pPr>
            <a:r>
              <a:rPr lang="en-US" sz="2400" dirty="0">
                <a:latin typeface="+mj-lt"/>
              </a:rPr>
              <a:t>Listen to ALHIV, reflect back feelings, offer empathy, and show that you care about what they are going </a:t>
            </a:r>
            <a:r>
              <a:rPr lang="en-US" sz="2400" dirty="0" smtClean="0">
                <a:latin typeface="+mj-lt"/>
              </a:rPr>
              <a:t>through.</a:t>
            </a:r>
            <a:endParaRPr lang="en-US" sz="2400" dirty="0">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idx="4294967295"/>
          </p:nvPr>
        </p:nvSpPr>
        <p:spPr bwMode="white">
          <a:xfrm>
            <a:off x="498475" y="195034"/>
            <a:ext cx="8264525" cy="1298575"/>
          </a:xfrm>
        </p:spPr>
        <p:txBody>
          <a:bodyPr anchor="ctr"/>
          <a:lstStyle/>
          <a:p>
            <a:pPr eaLnBrk="1" hangingPunct="1"/>
            <a:r>
              <a:rPr lang="en-ZA" dirty="0" smtClean="0">
                <a:latin typeface="Calibri (Heading)"/>
                <a:ea typeface="ＭＳ Ｐゴシック"/>
                <a:cs typeface="Calibri (Heading)"/>
              </a:rPr>
              <a:t>Tips for </a:t>
            </a:r>
            <a:r>
              <a:rPr lang="en-ZA" dirty="0" err="1" smtClean="0">
                <a:latin typeface="Calibri (Heading)"/>
                <a:ea typeface="ＭＳ Ｐゴシック"/>
                <a:cs typeface="Calibri (Heading)"/>
              </a:rPr>
              <a:t>Counseling</a:t>
            </a:r>
            <a:r>
              <a:rPr lang="en-ZA" dirty="0" smtClean="0">
                <a:latin typeface="Calibri (Heading)"/>
                <a:ea typeface="ＭＳ Ｐゴシック"/>
                <a:cs typeface="Calibri (Heading)"/>
              </a:rPr>
              <a:t> Adolescents</a:t>
            </a:r>
            <a:endParaRPr lang="en-US" dirty="0" smtClean="0">
              <a:latin typeface="Calibri (Heading)"/>
              <a:ea typeface="ＭＳ Ｐゴシック"/>
              <a:cs typeface="Calibri (Heading)"/>
            </a:endParaRPr>
          </a:p>
        </p:txBody>
      </p:sp>
      <p:sp>
        <p:nvSpPr>
          <p:cNvPr id="153603" name="Slide Number Placeholder 4"/>
          <p:cNvSpPr txBox="1">
            <a:spLocks noGrp="1"/>
          </p:cNvSpPr>
          <p:nvPr/>
        </p:nvSpPr>
        <p:spPr bwMode="auto">
          <a:xfrm>
            <a:off x="8305800" y="6423025"/>
            <a:ext cx="554038" cy="365125"/>
          </a:xfrm>
          <a:prstGeom prst="rect">
            <a:avLst/>
          </a:prstGeom>
          <a:noFill/>
          <a:ln w="9525">
            <a:noFill/>
            <a:miter lim="800000"/>
            <a:headEnd/>
            <a:tailEnd/>
          </a:ln>
        </p:spPr>
        <p:txBody>
          <a:bodyPr anchor="ctr"/>
          <a:lstStyle/>
          <a:p>
            <a:pPr algn="r"/>
            <a:fld id="{F7E884A0-42A9-4D53-9F1F-8DEE125ECF91}" type="slidenum">
              <a:rPr lang="en-US" sz="1100">
                <a:latin typeface="Garamond" pitchFamily="18" charset="0"/>
              </a:rPr>
              <a:pPr algn="r"/>
              <a:t>58</a:t>
            </a:fld>
            <a:endParaRPr lang="en-US" sz="1100">
              <a:latin typeface="Garamond" pitchFamily="18" charset="0"/>
            </a:endParaRPr>
          </a:p>
        </p:txBody>
      </p:sp>
      <p:sp>
        <p:nvSpPr>
          <p:cNvPr id="153604" name="Content Placeholder 2"/>
          <p:cNvSpPr>
            <a:spLocks/>
          </p:cNvSpPr>
          <p:nvPr/>
        </p:nvSpPr>
        <p:spPr bwMode="auto">
          <a:xfrm>
            <a:off x="533400" y="1665739"/>
            <a:ext cx="7772400" cy="4421187"/>
          </a:xfrm>
          <a:prstGeom prst="rect">
            <a:avLst/>
          </a:prstGeom>
          <a:noFill/>
          <a:ln w="9525">
            <a:noFill/>
            <a:miter lim="800000"/>
            <a:headEnd/>
            <a:tailEnd/>
          </a:ln>
        </p:spPr>
        <p:txBody>
          <a:bodyPr/>
          <a:lstStyle/>
          <a:p>
            <a:pPr marL="457200" indent="-457200" defTabSz="914400">
              <a:spcBef>
                <a:spcPct val="20000"/>
              </a:spcBef>
              <a:spcAft>
                <a:spcPct val="20000"/>
              </a:spcAft>
              <a:buClr>
                <a:srgbClr val="083763"/>
              </a:buClr>
              <a:buSzPct val="75000"/>
              <a:buFont typeface="Wingdings" pitchFamily="2" charset="2"/>
              <a:buChar char="n"/>
            </a:pPr>
            <a:r>
              <a:rPr lang="en-US" sz="2400" dirty="0" smtClean="0">
                <a:latin typeface="+mj-lt"/>
              </a:rPr>
              <a:t>Encourage </a:t>
            </a:r>
            <a:r>
              <a:rPr lang="en-US" sz="2400" dirty="0">
                <a:latin typeface="+mj-lt"/>
              </a:rPr>
              <a:t>questions to check </a:t>
            </a:r>
            <a:r>
              <a:rPr lang="en-US" sz="2400" dirty="0" smtClean="0">
                <a:latin typeface="+mj-lt"/>
              </a:rPr>
              <a:t>understanding.</a:t>
            </a:r>
            <a:endParaRPr lang="en-US" sz="2400" dirty="0">
              <a:latin typeface="+mj-lt"/>
            </a:endParaRPr>
          </a:p>
          <a:p>
            <a:pPr marL="457200" indent="-457200" defTabSz="914400">
              <a:spcBef>
                <a:spcPct val="20000"/>
              </a:spcBef>
              <a:spcAft>
                <a:spcPct val="20000"/>
              </a:spcAft>
              <a:buClr>
                <a:srgbClr val="083763"/>
              </a:buClr>
              <a:buSzPct val="75000"/>
              <a:buFont typeface="Wingdings" pitchFamily="2" charset="2"/>
              <a:buChar char="n"/>
            </a:pPr>
            <a:r>
              <a:rPr lang="en-US" sz="2400" dirty="0">
                <a:latin typeface="+mj-lt"/>
              </a:rPr>
              <a:t>Be aware of </a:t>
            </a:r>
            <a:r>
              <a:rPr lang="en-US" sz="2400" dirty="0" smtClean="0">
                <a:latin typeface="+mj-lt"/>
              </a:rPr>
              <a:t>the client’s </a:t>
            </a:r>
            <a:r>
              <a:rPr lang="en-US" sz="2400" dirty="0">
                <a:latin typeface="+mj-lt"/>
              </a:rPr>
              <a:t>attention </a:t>
            </a:r>
            <a:r>
              <a:rPr lang="en-US" sz="2400" dirty="0" smtClean="0">
                <a:latin typeface="+mj-lt"/>
              </a:rPr>
              <a:t>span.</a:t>
            </a:r>
            <a:endParaRPr lang="en-US" sz="2400" dirty="0">
              <a:latin typeface="+mj-lt"/>
            </a:endParaRPr>
          </a:p>
          <a:p>
            <a:pPr marL="457200" indent="-457200" defTabSz="914400">
              <a:spcBef>
                <a:spcPct val="20000"/>
              </a:spcBef>
              <a:spcAft>
                <a:spcPct val="20000"/>
              </a:spcAft>
              <a:buClr>
                <a:srgbClr val="083763"/>
              </a:buClr>
              <a:buSzPct val="75000"/>
              <a:buFont typeface="Wingdings" pitchFamily="2" charset="2"/>
              <a:buChar char="n"/>
            </a:pPr>
            <a:r>
              <a:rPr lang="en-US" sz="2400" dirty="0">
                <a:latin typeface="+mj-lt"/>
              </a:rPr>
              <a:t>Watch </a:t>
            </a:r>
            <a:r>
              <a:rPr lang="en-US" sz="2400" dirty="0" smtClean="0">
                <a:latin typeface="+mj-lt"/>
              </a:rPr>
              <a:t>the client’s body language. If </a:t>
            </a:r>
            <a:r>
              <a:rPr lang="en-US" sz="2400" dirty="0">
                <a:latin typeface="+mj-lt"/>
              </a:rPr>
              <a:t>inattentive, stop and try again at a later </a:t>
            </a:r>
            <a:r>
              <a:rPr lang="en-US" sz="2400" dirty="0" smtClean="0">
                <a:latin typeface="+mj-lt"/>
              </a:rPr>
              <a:t>time.</a:t>
            </a:r>
          </a:p>
          <a:p>
            <a:pPr marL="457200" indent="-457200" defTabSz="914400">
              <a:spcBef>
                <a:spcPct val="20000"/>
              </a:spcBef>
              <a:spcAft>
                <a:spcPct val="20000"/>
              </a:spcAft>
              <a:buClr>
                <a:srgbClr val="083763"/>
              </a:buClr>
              <a:buSzPct val="75000"/>
              <a:buFont typeface="Wingdings" pitchFamily="2" charset="2"/>
              <a:buChar char="n"/>
            </a:pPr>
            <a:r>
              <a:rPr lang="en-US" sz="2400" dirty="0" smtClean="0">
                <a:latin typeface="+mj-lt"/>
              </a:rPr>
              <a:t>Schedule adolescents to see the health worker with whom they best get along/relate. </a:t>
            </a:r>
          </a:p>
          <a:p>
            <a:pPr marL="457200" indent="-457200" defTabSz="914400">
              <a:spcBef>
                <a:spcPct val="20000"/>
              </a:spcBef>
              <a:spcAft>
                <a:spcPct val="20000"/>
              </a:spcAft>
              <a:buClr>
                <a:srgbClr val="083763"/>
              </a:buClr>
              <a:buSzPct val="75000"/>
              <a:buFont typeface="Wingdings" pitchFamily="2" charset="2"/>
              <a:buChar char="n"/>
            </a:pPr>
            <a:r>
              <a:rPr lang="en-US" sz="2400" dirty="0" smtClean="0">
                <a:latin typeface="+mj-lt"/>
              </a:rPr>
              <a:t>Use the skills, strengths, and approaches of different health workers on the multidisciplinary team to meet clients’ needs.   </a:t>
            </a:r>
          </a:p>
          <a:p>
            <a:pPr marL="457200" indent="-457200" defTabSz="914400">
              <a:spcBef>
                <a:spcPct val="20000"/>
              </a:spcBef>
              <a:spcAft>
                <a:spcPct val="20000"/>
              </a:spcAft>
              <a:buClr>
                <a:srgbClr val="083763"/>
              </a:buClr>
              <a:buSzPct val="75000"/>
              <a:buFont typeface="Wingdings" pitchFamily="2" charset="2"/>
              <a:buChar char="n"/>
            </a:pPr>
            <a:endParaRPr lang="en-ZA" sz="2400" dirty="0" smtClean="0">
              <a:latin typeface="Calibri" pitchFamily="34" charset="0"/>
            </a:endParaRPr>
          </a:p>
          <a:p>
            <a:pPr marL="457200" indent="-457200" defTabSz="914400">
              <a:spcBef>
                <a:spcPts val="500"/>
              </a:spcBef>
              <a:buClr>
                <a:srgbClr val="083763"/>
              </a:buClr>
              <a:buSzPct val="75000"/>
            </a:pPr>
            <a:endParaRPr lang="en-ZA" sz="2000" b="1" dirty="0">
              <a:solidFill>
                <a:srgbClr val="0B5395"/>
              </a:solidFill>
              <a:latin typeface="Calibri" pitchFamily="34" charset="0"/>
            </a:endParaRPr>
          </a:p>
        </p:txBody>
      </p:sp>
      <p:sp>
        <p:nvSpPr>
          <p:cNvPr id="5" name="Content Placeholder 2"/>
          <p:cNvSpPr txBox="1">
            <a:spLocks/>
          </p:cNvSpPr>
          <p:nvPr/>
        </p:nvSpPr>
        <p:spPr bwMode="auto">
          <a:xfrm>
            <a:off x="764285" y="5883275"/>
            <a:ext cx="6292850" cy="904875"/>
          </a:xfrm>
          <a:prstGeom prst="rect">
            <a:avLst/>
          </a:prstGeom>
          <a:noFill/>
          <a:ln w="9525">
            <a:noFill/>
            <a:miter lim="800000"/>
            <a:headEnd/>
            <a:tailEnd/>
          </a:ln>
          <a:extLst/>
        </p:spPr>
        <p:txBody>
          <a:bodyPr spcCol="274320"/>
          <a:lstStyle/>
          <a:p>
            <a:pPr marL="454025" indent="-454025" defTabSz="914400">
              <a:lnSpc>
                <a:spcPct val="80000"/>
              </a:lnSpc>
              <a:spcBef>
                <a:spcPts val="2000"/>
              </a:spcBef>
              <a:buClr>
                <a:srgbClr val="083763"/>
              </a:buClr>
              <a:buSzPct val="75000"/>
              <a:defRPr/>
            </a:pPr>
            <a:r>
              <a:rPr lang="en-ZA" sz="2400" kern="0" dirty="0">
                <a:latin typeface="+mn-lt"/>
                <a:ea typeface="ＭＳ Ｐゴシック" charset="0"/>
                <a:cs typeface="Calibri"/>
              </a:rPr>
              <a:t>See </a:t>
            </a:r>
            <a:r>
              <a:rPr lang="en-ZA" sz="2400" i="1" kern="0" dirty="0">
                <a:latin typeface="+mn-lt"/>
                <a:ea typeface="ＭＳ Ｐゴシック" charset="0"/>
                <a:cs typeface="Calibri"/>
              </a:rPr>
              <a:t>Appendix 4F: Common </a:t>
            </a:r>
            <a:r>
              <a:rPr lang="en-ZA" sz="2400" i="1" kern="0" dirty="0" err="1">
                <a:latin typeface="+mn-lt"/>
                <a:ea typeface="ＭＳ Ｐゴシック" charset="0"/>
                <a:cs typeface="Calibri"/>
              </a:rPr>
              <a:t>Counseling</a:t>
            </a:r>
            <a:r>
              <a:rPr lang="en-ZA" sz="2400" i="1" kern="0" dirty="0">
                <a:latin typeface="+mn-lt"/>
                <a:ea typeface="ＭＳ Ｐゴシック" charset="0"/>
                <a:cs typeface="Calibri"/>
              </a:rPr>
              <a:t> </a:t>
            </a:r>
            <a:r>
              <a:rPr lang="en-ZA" sz="2400" i="1" kern="0" dirty="0" smtClean="0">
                <a:latin typeface="+mn-lt"/>
                <a:ea typeface="ＭＳ Ｐゴシック" charset="0"/>
                <a:cs typeface="Calibri"/>
              </a:rPr>
              <a:t>Scenarios. </a:t>
            </a:r>
            <a:endParaRPr lang="en-ZA" sz="2400" i="1" kern="0" dirty="0">
              <a:latin typeface="+mn-lt"/>
              <a:ea typeface="ＭＳ Ｐゴシック" charset="0"/>
              <a:cs typeface="Calibri"/>
            </a:endParaRPr>
          </a:p>
          <a:p>
            <a:pPr marL="454025" indent="-454025" defTabSz="914400">
              <a:lnSpc>
                <a:spcPct val="80000"/>
              </a:lnSpc>
              <a:spcBef>
                <a:spcPts val="2000"/>
              </a:spcBef>
              <a:buClr>
                <a:srgbClr val="083763"/>
              </a:buClr>
              <a:buSzPct val="75000"/>
              <a:buFont typeface="Wingdings" pitchFamily="2" charset="2"/>
              <a:buNone/>
              <a:defRPr/>
            </a:pPr>
            <a:endParaRPr lang="en-ZA" sz="2300" i="1" kern="0" dirty="0">
              <a:latin typeface="+mn-lt"/>
              <a:ea typeface="ＭＳ Ｐゴシック" charset="0"/>
              <a:cs typeface="Calibri"/>
            </a:endParaRPr>
          </a:p>
        </p:txBody>
      </p:sp>
    </p:spTree>
    <p:extLst>
      <p:ext uri="{BB962C8B-B14F-4D97-AF65-F5344CB8AC3E}">
        <p14:creationId xmlns:p14="http://schemas.microsoft.com/office/powerpoint/2010/main" val="557333320"/>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p:nvPr>
        </p:nvSpPr>
        <p:spPr bwMode="white"/>
        <p:txBody>
          <a:bodyPr/>
          <a:lstStyle/>
          <a:p>
            <a:pPr eaLnBrk="1" hangingPunct="1"/>
            <a:r>
              <a:rPr lang="en-US" dirty="0" smtClean="0">
                <a:latin typeface="Calibri heading"/>
              </a:rPr>
              <a:t>Exercise 3</a:t>
            </a:r>
          </a:p>
        </p:txBody>
      </p:sp>
      <p:sp>
        <p:nvSpPr>
          <p:cNvPr id="131074" name="Content Placeholder 2"/>
          <p:cNvSpPr>
            <a:spLocks noGrp="1"/>
          </p:cNvSpPr>
          <p:nvPr>
            <p:ph idx="1"/>
          </p:nvPr>
        </p:nvSpPr>
        <p:spPr/>
        <p:txBody>
          <a:bodyPr/>
          <a:lstStyle/>
          <a:p>
            <a:pPr marL="0" indent="0" eaLnBrk="1" hangingPunct="1">
              <a:buFont typeface="Wingdings" pitchFamily="2" charset="2"/>
              <a:buNone/>
            </a:pPr>
            <a:r>
              <a:rPr lang="en-GB" sz="3600" b="1" smtClean="0">
                <a:solidFill>
                  <a:srgbClr val="0B5395"/>
                </a:solidFill>
                <a:ea typeface="ＭＳ Ｐゴシック"/>
                <a:cs typeface="Garamond" pitchFamily="18" charset="0"/>
              </a:rPr>
              <a:t>Practice Listening and Learning Skills:  </a:t>
            </a:r>
            <a:r>
              <a:rPr lang="en-US" sz="3600" b="1" smtClean="0">
                <a:ea typeface="ＭＳ Ｐゴシック"/>
                <a:cs typeface="Garamond" pitchFamily="18" charset="0"/>
              </a:rPr>
              <a:t>Case studies in small groups and large group discussion</a:t>
            </a:r>
          </a:p>
          <a:p>
            <a:pPr marL="0" indent="0" eaLnBrk="1" hangingPunct="1">
              <a:spcBef>
                <a:spcPts val="3000"/>
              </a:spcBef>
              <a:buFont typeface="Wingdings" pitchFamily="2" charset="2"/>
              <a:buNone/>
            </a:pPr>
            <a:r>
              <a:rPr lang="en-US" smtClean="0">
                <a:ea typeface="ＭＳ Ｐゴシック"/>
                <a:cs typeface="Garamond" pitchFamily="18" charset="0"/>
              </a:rPr>
              <a:t>See </a:t>
            </a:r>
            <a:r>
              <a:rPr lang="en-US" i="1" smtClean="0">
                <a:ea typeface="ＭＳ Ｐゴシック"/>
                <a:cs typeface="Garamond" pitchFamily="18" charset="0"/>
              </a:rPr>
              <a:t>Appendix 4D: Listening and Learning Skills Checklist.</a:t>
            </a:r>
            <a:endParaRPr lang="en-ZA" i="1" smtClean="0">
              <a:ea typeface="ＭＳ Ｐゴシック"/>
              <a:cs typeface="Garamond" pitchFamily="18" charset="0"/>
            </a:endParaRPr>
          </a:p>
        </p:txBody>
      </p:sp>
      <p:sp>
        <p:nvSpPr>
          <p:cNvPr id="131075"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2EC6D9E2-5776-4F51-B3E8-9204C6A5BFEE}" type="slidenum">
              <a:rPr lang="en-US" smtClean="0">
                <a:latin typeface="Garamond" pitchFamily="18" charset="0"/>
              </a:rPr>
              <a:pPr fontAlgn="base">
                <a:spcBef>
                  <a:spcPct val="0"/>
                </a:spcBef>
                <a:spcAft>
                  <a:spcPct val="0"/>
                </a:spcAft>
              </a:pPr>
              <a:t>59</a:t>
            </a:fld>
            <a:endParaRPr lang="en-US" smtClean="0">
              <a:latin typeface="Garamond"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bwMode="white">
          <a:xfrm>
            <a:off x="498475" y="173038"/>
            <a:ext cx="8264525" cy="1427162"/>
          </a:xfrm>
        </p:spPr>
        <p:txBody>
          <a:bodyPr/>
          <a:lstStyle/>
          <a:p>
            <a:pPr eaLnBrk="1" hangingPunct="1"/>
            <a:r>
              <a:rPr lang="en-US" dirty="0" smtClean="0">
                <a:latin typeface="Calibri (Heading)"/>
              </a:rPr>
              <a:t>Why the Need to Establish Trust and Rapport?</a:t>
            </a:r>
          </a:p>
        </p:txBody>
      </p:sp>
      <p:sp>
        <p:nvSpPr>
          <p:cNvPr id="27650" name="Content Placeholder 2"/>
          <p:cNvSpPr>
            <a:spLocks noGrp="1"/>
          </p:cNvSpPr>
          <p:nvPr>
            <p:ph idx="1"/>
          </p:nvPr>
        </p:nvSpPr>
        <p:spPr/>
        <p:txBody>
          <a:bodyPr/>
          <a:lstStyle/>
          <a:p>
            <a:pPr eaLnBrk="1" hangingPunct="1"/>
            <a:r>
              <a:rPr lang="en-GB" smtClean="0">
                <a:ea typeface="ＭＳ Ｐゴシック"/>
                <a:cs typeface="ＭＳ Ｐゴシック"/>
              </a:rPr>
              <a:t>ALHIV may have concerns related to:</a:t>
            </a:r>
          </a:p>
          <a:p>
            <a:pPr marL="798513" lvl="1" indent="-333375" eaLnBrk="1" hangingPunct="1"/>
            <a:r>
              <a:rPr lang="en-GB" sz="2200" smtClean="0">
                <a:ea typeface="ＭＳ Ｐゴシック"/>
                <a:cs typeface="ＭＳ Ｐゴシック"/>
              </a:rPr>
              <a:t>Their diagnosis</a:t>
            </a:r>
          </a:p>
          <a:p>
            <a:pPr marL="798513" lvl="1" indent="-333375" eaLnBrk="1" hangingPunct="1"/>
            <a:r>
              <a:rPr lang="en-GB" sz="2200" smtClean="0">
                <a:ea typeface="ＭＳ Ｐゴシック"/>
                <a:cs typeface="ＭＳ Ｐゴシック"/>
              </a:rPr>
              <a:t>Disclosure of their HIV-status</a:t>
            </a:r>
          </a:p>
          <a:p>
            <a:pPr marL="798513" lvl="1" indent="-333375" eaLnBrk="1" hangingPunct="1"/>
            <a:r>
              <a:rPr lang="en-GB" sz="2200" smtClean="0">
                <a:ea typeface="ＭＳ Ｐゴシック"/>
                <a:cs typeface="ＭＳ Ｐゴシック"/>
              </a:rPr>
              <a:t>Feelings of isolation</a:t>
            </a:r>
          </a:p>
          <a:p>
            <a:pPr marL="798513" lvl="1" indent="-333375" eaLnBrk="1" hangingPunct="1"/>
            <a:r>
              <a:rPr lang="en-GB" sz="2200" smtClean="0">
                <a:ea typeface="ＭＳ Ｐゴシック"/>
                <a:cs typeface="ＭＳ Ｐゴシック"/>
              </a:rPr>
              <a:t>Coping with a chronic condition</a:t>
            </a:r>
          </a:p>
          <a:p>
            <a:pPr eaLnBrk="1" hangingPunct="1"/>
            <a:r>
              <a:rPr lang="en-GB" smtClean="0">
                <a:ea typeface="ＭＳ Ｐゴシック"/>
                <a:cs typeface="ＭＳ Ｐゴシック"/>
              </a:rPr>
              <a:t>Health workers must first establish trust and rapport with ALHIV in order to provide them with support and information.</a:t>
            </a:r>
          </a:p>
          <a:p>
            <a:pPr eaLnBrk="1" hangingPunct="1"/>
            <a:endParaRPr lang="en-US" smtClean="0">
              <a:ea typeface="ＭＳ Ｐゴシック"/>
              <a:cs typeface="ＭＳ Ｐゴシック"/>
            </a:endParaRPr>
          </a:p>
          <a:p>
            <a:pPr eaLnBrk="1" hangingPunct="1"/>
            <a:endParaRPr lang="en-US" smtClean="0"/>
          </a:p>
        </p:txBody>
      </p:sp>
      <p:sp>
        <p:nvSpPr>
          <p:cNvPr id="27651"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7BF93C34-6082-408D-984E-05EAD9CB1528}" type="slidenum">
              <a:rPr lang="en-US" smtClean="0">
                <a:latin typeface="Garamond" pitchFamily="18" charset="0"/>
              </a:rPr>
              <a:pPr fontAlgn="base">
                <a:spcBef>
                  <a:spcPct val="0"/>
                </a:spcBef>
                <a:spcAft>
                  <a:spcPct val="0"/>
                </a:spcAft>
              </a:pPr>
              <a:t>6</a:t>
            </a:fld>
            <a:endParaRPr lang="en-US" smtClean="0">
              <a:latin typeface="Garamond" pitchFamily="18" charset="0"/>
            </a:endParaRPr>
          </a:p>
        </p:txBody>
      </p:sp>
      <p:sp>
        <p:nvSpPr>
          <p:cNvPr id="27652" name="Text Box 5"/>
          <p:cNvSpPr txBox="1">
            <a:spLocks noChangeArrowheads="1"/>
          </p:cNvSpPr>
          <p:nvPr/>
        </p:nvSpPr>
        <p:spPr bwMode="auto">
          <a:xfrm>
            <a:off x="1074738" y="5534025"/>
            <a:ext cx="7231062" cy="461963"/>
          </a:xfrm>
          <a:prstGeom prst="rect">
            <a:avLst/>
          </a:prstGeom>
          <a:solidFill>
            <a:srgbClr val="F0EBD6"/>
          </a:solidFill>
          <a:ln w="9525">
            <a:solidFill>
              <a:schemeClr val="tx1"/>
            </a:solidFill>
            <a:miter lim="800000"/>
            <a:headEnd/>
            <a:tailEnd/>
          </a:ln>
        </p:spPr>
        <p:txBody>
          <a:bodyPr>
            <a:spAutoFit/>
          </a:bodyPr>
          <a:lstStyle/>
          <a:p>
            <a:pPr marL="350838" indent="-350838" algn="ctr">
              <a:spcBef>
                <a:spcPct val="50000"/>
              </a:spcBef>
              <a:buClr>
                <a:srgbClr val="104375"/>
              </a:buClr>
            </a:pPr>
            <a:r>
              <a:rPr lang="en-US" sz="2400" dirty="0">
                <a:solidFill>
                  <a:srgbClr val="000000"/>
                </a:solidFill>
              </a:rPr>
              <a:t> </a:t>
            </a:r>
            <a:r>
              <a:rPr lang="en-US" sz="2400" b="1" u="sng" dirty="0">
                <a:solidFill>
                  <a:srgbClr val="000000"/>
                </a:solidFill>
                <a:latin typeface="Calibri" pitchFamily="34" charset="0"/>
              </a:rPr>
              <a:t>Trust</a:t>
            </a:r>
            <a:r>
              <a:rPr lang="en-US" sz="2400" dirty="0">
                <a:solidFill>
                  <a:srgbClr val="000000"/>
                </a:solidFill>
                <a:latin typeface="Calibri" pitchFamily="34" charset="0"/>
              </a:rPr>
              <a:t> is the starting point for good communication. </a:t>
            </a: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p:cNvSpPr>
            <a:spLocks noGrp="1"/>
          </p:cNvSpPr>
          <p:nvPr>
            <p:ph type="title"/>
          </p:nvPr>
        </p:nvSpPr>
        <p:spPr bwMode="white"/>
        <p:txBody>
          <a:bodyPr/>
          <a:lstStyle/>
          <a:p>
            <a:pPr eaLnBrk="1" hangingPunct="1"/>
            <a:r>
              <a:rPr lang="en-ZA" dirty="0" smtClean="0">
                <a:latin typeface="Calibri (Heading)"/>
                <a:ea typeface="ＭＳ Ｐゴシック"/>
                <a:cs typeface="Calibri (Heading)"/>
              </a:rPr>
              <a:t>Exercise 3: Role Play/Demonstration</a:t>
            </a:r>
            <a:endParaRPr lang="en-US" dirty="0" smtClean="0">
              <a:latin typeface="Calibri (Heading)"/>
              <a:ea typeface="ＭＳ Ｐゴシック"/>
              <a:cs typeface="Calibri (Heading)"/>
            </a:endParaRPr>
          </a:p>
        </p:txBody>
      </p:sp>
      <p:sp>
        <p:nvSpPr>
          <p:cNvPr id="133122" name="Content Placeholder 2"/>
          <p:cNvSpPr>
            <a:spLocks noGrp="1"/>
          </p:cNvSpPr>
          <p:nvPr>
            <p:ph idx="1"/>
          </p:nvPr>
        </p:nvSpPr>
        <p:spPr>
          <a:xfrm>
            <a:off x="533400" y="1811338"/>
            <a:ext cx="8229600" cy="4144962"/>
          </a:xfrm>
        </p:spPr>
        <p:txBody>
          <a:bodyPr/>
          <a:lstStyle/>
          <a:p>
            <a:pPr marL="0" indent="0" eaLnBrk="1" hangingPunct="1">
              <a:buFont typeface="Wingdings" pitchFamily="2" charset="2"/>
              <a:buNone/>
            </a:pPr>
            <a:r>
              <a:rPr lang="en-US" dirty="0" smtClean="0"/>
              <a:t>G___, who has had HIV since she was a baby, has been coming to your clinic ever since you can remember. G___ is now 19 years old and, while at clinic today, she asked for a pregnancy test. Although she has had the same boyfriend since she was 14, she looks upset when you tell her that the test results is positive. </a:t>
            </a:r>
            <a:endParaRPr lang="en-GB" dirty="0" smtClean="0"/>
          </a:p>
        </p:txBody>
      </p:sp>
      <p:sp>
        <p:nvSpPr>
          <p:cNvPr id="133123"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C26E6C55-C0F0-457E-B038-EE671CBFE120}" type="slidenum">
              <a:rPr lang="en-US" smtClean="0">
                <a:latin typeface="Garamond" pitchFamily="18" charset="0"/>
              </a:rPr>
              <a:pPr fontAlgn="base">
                <a:spcBef>
                  <a:spcPct val="0"/>
                </a:spcBef>
                <a:spcAft>
                  <a:spcPct val="0"/>
                </a:spcAft>
              </a:pPr>
              <a:t>60</a:t>
            </a:fld>
            <a:endParaRPr lang="en-US" smtClean="0">
              <a:latin typeface="Garamond"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p:cNvSpPr>
            <a:spLocks noGrp="1"/>
          </p:cNvSpPr>
          <p:nvPr>
            <p:ph type="title"/>
          </p:nvPr>
        </p:nvSpPr>
        <p:spPr bwMode="white"/>
        <p:txBody>
          <a:bodyPr/>
          <a:lstStyle/>
          <a:p>
            <a:pPr eaLnBrk="1" hangingPunct="1"/>
            <a:r>
              <a:rPr lang="en-ZA" dirty="0" smtClean="0">
                <a:latin typeface="Calibri (Heading)"/>
                <a:ea typeface="ＭＳ Ｐゴシック"/>
                <a:cs typeface="Calibri (Heading)"/>
              </a:rPr>
              <a:t>Exercise 3: Case Study 1</a:t>
            </a:r>
            <a:endParaRPr lang="en-US" dirty="0" smtClean="0">
              <a:latin typeface="Calibri (Heading)"/>
              <a:ea typeface="ＭＳ Ｐゴシック"/>
              <a:cs typeface="Calibri (Heading)"/>
            </a:endParaRPr>
          </a:p>
        </p:txBody>
      </p:sp>
      <p:sp>
        <p:nvSpPr>
          <p:cNvPr id="107522" name="Content Placeholder 2"/>
          <p:cNvSpPr>
            <a:spLocks noGrp="1"/>
          </p:cNvSpPr>
          <p:nvPr>
            <p:ph idx="1"/>
          </p:nvPr>
        </p:nvSpPr>
        <p:spPr>
          <a:xfrm>
            <a:off x="533400" y="1592263"/>
            <a:ext cx="8229600" cy="4144962"/>
          </a:xfrm>
        </p:spPr>
        <p:txBody>
          <a:bodyPr/>
          <a:lstStyle/>
          <a:p>
            <a:pPr marL="0" indent="0" eaLnBrk="1" hangingPunct="1">
              <a:buFont typeface="Wingdings" pitchFamily="2" charset="2"/>
              <a:buNone/>
              <a:defRPr/>
            </a:pPr>
            <a:r>
              <a:rPr lang="en-US" dirty="0"/>
              <a:t>M___ is an 18-year-old client you see </a:t>
            </a:r>
            <a:r>
              <a:rPr lang="en-US" dirty="0" smtClean="0"/>
              <a:t>                                                    regularly </a:t>
            </a:r>
            <a:r>
              <a:rPr lang="en-US" dirty="0"/>
              <a:t>at the ART clinic. He tells you </a:t>
            </a:r>
            <a:r>
              <a:rPr lang="en-US" dirty="0" smtClean="0"/>
              <a:t>                                                       that </a:t>
            </a:r>
            <a:r>
              <a:rPr lang="en-US" dirty="0"/>
              <a:t>he has a male partner he sees on </a:t>
            </a:r>
            <a:r>
              <a:rPr lang="en-US" dirty="0" smtClean="0"/>
              <a:t>                                                           the </a:t>
            </a:r>
            <a:r>
              <a:rPr lang="en-US" dirty="0"/>
              <a:t>weekends. He also </a:t>
            </a:r>
            <a:r>
              <a:rPr lang="en-US" dirty="0" smtClean="0"/>
              <a:t>tells </a:t>
            </a:r>
            <a:r>
              <a:rPr lang="en-US" dirty="0"/>
              <a:t>you that he is </a:t>
            </a:r>
            <a:r>
              <a:rPr lang="en-US" dirty="0" smtClean="0"/>
              <a:t>                                                                very </a:t>
            </a:r>
            <a:r>
              <a:rPr lang="en-US" dirty="0"/>
              <a:t>worried that his family and friends </a:t>
            </a:r>
            <a:r>
              <a:rPr lang="en-US" dirty="0" smtClean="0"/>
              <a:t>                                                              at </a:t>
            </a:r>
            <a:r>
              <a:rPr lang="en-US" dirty="0"/>
              <a:t>school will find out that he is </a:t>
            </a:r>
            <a:r>
              <a:rPr lang="en-US" dirty="0" smtClean="0"/>
              <a:t>                                                               HIV </a:t>
            </a:r>
            <a:r>
              <a:rPr lang="en-US" dirty="0"/>
              <a:t>infected.</a:t>
            </a:r>
            <a:r>
              <a:rPr lang="en-US" dirty="0" smtClean="0"/>
              <a:t> </a:t>
            </a:r>
            <a:endParaRPr lang="en-GB" sz="2300" dirty="0" smtClean="0">
              <a:ea typeface="ＭＳ Ｐゴシック"/>
              <a:cs typeface="ＭＳ Ｐゴシック"/>
            </a:endParaRPr>
          </a:p>
          <a:p>
            <a:pPr marL="347663" indent="-347663" eaLnBrk="1" hangingPunct="1">
              <a:spcBef>
                <a:spcPts val="1500"/>
              </a:spcBef>
              <a:buFont typeface="Wingdings" pitchFamily="2" charset="2"/>
              <a:buNone/>
              <a:defRPr/>
            </a:pPr>
            <a:r>
              <a:rPr lang="en-US" sz="2300" i="1" dirty="0" smtClean="0">
                <a:solidFill>
                  <a:srgbClr val="0B5395"/>
                </a:solidFill>
                <a:ea typeface="ＭＳ Ｐゴシック"/>
                <a:cs typeface="ＭＳ Ｐゴシック"/>
                <a:sym typeface="Wingdings" pitchFamily="2" charset="2"/>
              </a:rPr>
              <a:t> </a:t>
            </a:r>
            <a:r>
              <a:rPr lang="en-US" sz="2300" i="1" dirty="0" smtClean="0">
                <a:solidFill>
                  <a:srgbClr val="0B5395"/>
                </a:solidFill>
                <a:ea typeface="ＭＳ Ｐゴシック"/>
                <a:cs typeface="ＭＳ Ｐゴシック"/>
              </a:rPr>
              <a:t>What did the health worker do to build trust and rapport with the client?</a:t>
            </a:r>
          </a:p>
          <a:p>
            <a:pPr marL="457200" indent="-457200" eaLnBrk="1" hangingPunct="1">
              <a:spcBef>
                <a:spcPts val="1500"/>
              </a:spcBef>
              <a:buFont typeface="Wingdings" pitchFamily="2" charset="2"/>
              <a:buNone/>
              <a:defRPr/>
            </a:pPr>
            <a:r>
              <a:rPr lang="en-US" sz="2300" i="1" dirty="0" smtClean="0">
                <a:solidFill>
                  <a:srgbClr val="0B5395"/>
                </a:solidFill>
                <a:ea typeface="ＭＳ Ｐゴシック"/>
                <a:cs typeface="ＭＳ Ｐゴシック"/>
                <a:sym typeface="Wingdings" pitchFamily="2" charset="2"/>
              </a:rPr>
              <a:t> </a:t>
            </a:r>
            <a:r>
              <a:rPr lang="en-US" sz="2300" i="1" dirty="0" smtClean="0">
                <a:solidFill>
                  <a:srgbClr val="0B5395"/>
                </a:solidFill>
                <a:ea typeface="ＭＳ Ｐゴシック"/>
                <a:cs typeface="ＭＳ Ｐゴシック"/>
              </a:rPr>
              <a:t>Which listening and learning skills worked well?</a:t>
            </a:r>
          </a:p>
          <a:p>
            <a:pPr marL="347663" indent="-347663" eaLnBrk="1" hangingPunct="1">
              <a:spcBef>
                <a:spcPts val="1500"/>
              </a:spcBef>
              <a:buFont typeface="Wingdings" pitchFamily="2" charset="2"/>
              <a:buNone/>
              <a:defRPr/>
            </a:pPr>
            <a:r>
              <a:rPr lang="en-US" sz="2300" i="1" dirty="0" smtClean="0">
                <a:solidFill>
                  <a:srgbClr val="0B5395"/>
                </a:solidFill>
                <a:ea typeface="ＭＳ Ｐゴシック"/>
                <a:cs typeface="ＭＳ Ｐゴシック"/>
                <a:sym typeface="Wingdings" pitchFamily="2" charset="2"/>
              </a:rPr>
              <a:t> </a:t>
            </a:r>
            <a:r>
              <a:rPr lang="en-US" sz="2300" i="1" dirty="0" smtClean="0">
                <a:solidFill>
                  <a:srgbClr val="0B5395"/>
                </a:solidFill>
                <a:ea typeface="ＭＳ Ｐゴシック"/>
                <a:cs typeface="ＭＳ Ｐゴシック"/>
              </a:rPr>
              <a:t>Which listening and learning skills were not used? Could they have been used? If so, how?  </a:t>
            </a:r>
          </a:p>
          <a:p>
            <a:pPr marL="457200" indent="-457200" eaLnBrk="1" hangingPunct="1">
              <a:buFont typeface="Wingdings" pitchFamily="2" charset="2"/>
              <a:buNone/>
              <a:defRPr/>
            </a:pPr>
            <a:endParaRPr lang="en-GB" i="1" dirty="0" smtClean="0">
              <a:solidFill>
                <a:srgbClr val="0B5395"/>
              </a:solidFill>
            </a:endParaRPr>
          </a:p>
        </p:txBody>
      </p:sp>
      <p:sp>
        <p:nvSpPr>
          <p:cNvPr id="135171"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B425A34E-36DB-4943-B867-CCAE511C2BE0}" type="slidenum">
              <a:rPr lang="en-US" smtClean="0">
                <a:latin typeface="Garamond" pitchFamily="18" charset="0"/>
              </a:rPr>
              <a:pPr fontAlgn="base">
                <a:spcBef>
                  <a:spcPct val="0"/>
                </a:spcBef>
                <a:spcAft>
                  <a:spcPct val="0"/>
                </a:spcAft>
              </a:pPr>
              <a:t>61</a:t>
            </a:fld>
            <a:endParaRPr lang="en-US" smtClean="0">
              <a:latin typeface="Garamond" pitchFamily="18" charset="0"/>
            </a:endParaRPr>
          </a:p>
        </p:txBody>
      </p:sp>
      <p:pic>
        <p:nvPicPr>
          <p:cNvPr id="7" name="Picture 6"/>
          <p:cNvPicPr/>
          <p:nvPr/>
        </p:nvPicPr>
        <p:blipFill>
          <a:blip r:embed="rId3">
            <a:extLst/>
          </a:blip>
          <a:srcRect/>
          <a:stretch>
            <a:fillRect/>
          </a:stretch>
        </p:blipFill>
        <p:spPr bwMode="auto">
          <a:xfrm>
            <a:off x="5863773" y="1578432"/>
            <a:ext cx="2996065" cy="2692400"/>
          </a:xfrm>
          <a:prstGeom prst="rect">
            <a:avLst/>
          </a:prstGeom>
          <a:noFill/>
          <a:ln>
            <a:noFill/>
          </a:ln>
          <a:effectLst>
            <a:softEdge rad="31750"/>
          </a:effectLst>
        </p:spPr>
      </p:pic>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p:cNvSpPr>
            <a:spLocks noGrp="1"/>
          </p:cNvSpPr>
          <p:nvPr>
            <p:ph type="title"/>
          </p:nvPr>
        </p:nvSpPr>
        <p:spPr bwMode="white"/>
        <p:txBody>
          <a:bodyPr/>
          <a:lstStyle/>
          <a:p>
            <a:pPr eaLnBrk="1" hangingPunct="1"/>
            <a:r>
              <a:rPr lang="en-ZA" dirty="0" smtClean="0">
                <a:latin typeface="Calibri (Heading)"/>
                <a:ea typeface="ＭＳ Ｐゴシック"/>
                <a:cs typeface="Calibri (Heading)"/>
              </a:rPr>
              <a:t>Exercise 3: Case Study 2</a:t>
            </a:r>
            <a:endParaRPr lang="en-US" dirty="0" smtClean="0">
              <a:latin typeface="Calibri (Heading)"/>
              <a:ea typeface="ＭＳ Ｐゴシック"/>
              <a:cs typeface="Calibri (Heading)"/>
            </a:endParaRPr>
          </a:p>
        </p:txBody>
      </p:sp>
      <p:sp>
        <p:nvSpPr>
          <p:cNvPr id="109570" name="Content Placeholder 2"/>
          <p:cNvSpPr>
            <a:spLocks noGrp="1"/>
          </p:cNvSpPr>
          <p:nvPr>
            <p:ph idx="1"/>
          </p:nvPr>
        </p:nvSpPr>
        <p:spPr>
          <a:xfrm>
            <a:off x="533400" y="1693863"/>
            <a:ext cx="8229600" cy="4144962"/>
          </a:xfrm>
        </p:spPr>
        <p:txBody>
          <a:bodyPr/>
          <a:lstStyle/>
          <a:p>
            <a:pPr marL="0" indent="0" eaLnBrk="1" hangingPunct="1">
              <a:buFont typeface="Wingdings" pitchFamily="2" charset="2"/>
              <a:buNone/>
              <a:defRPr/>
            </a:pPr>
            <a:r>
              <a:rPr lang="en-US" dirty="0"/>
              <a:t>P___ is a 12-year-old girl who acquired HIV </a:t>
            </a:r>
            <a:r>
              <a:rPr lang="en-US" dirty="0" err="1"/>
              <a:t>perinatally</a:t>
            </a:r>
            <a:r>
              <a:rPr lang="en-US" dirty="0"/>
              <a:t>. Her mother died when she was 5 and she has been living with her grandmother ever since. Her grandmother does not like to talk about P___’s HIV-status and none of P___’s friends know she has HIV. When you speak to P___, she doesn’t say anything and keeps looking at the floor with her arms crossed.</a:t>
            </a:r>
            <a:r>
              <a:rPr lang="en-US" dirty="0" smtClean="0"/>
              <a:t> </a:t>
            </a:r>
            <a:endParaRPr lang="en-GB" sz="500" dirty="0" smtClean="0">
              <a:ea typeface="ＭＳ Ｐゴシック"/>
              <a:cs typeface="ＭＳ Ｐゴシック"/>
            </a:endParaRPr>
          </a:p>
          <a:p>
            <a:pPr marL="347663" indent="-347663" eaLnBrk="1" hangingPunct="1">
              <a:spcBef>
                <a:spcPts val="1500"/>
              </a:spcBef>
              <a:buFont typeface="Wingdings" pitchFamily="2" charset="2"/>
              <a:buNone/>
              <a:defRPr/>
            </a:pPr>
            <a:r>
              <a:rPr lang="en-US" sz="2300" i="1" dirty="0" smtClean="0">
                <a:solidFill>
                  <a:srgbClr val="0B5395"/>
                </a:solidFill>
                <a:ea typeface="ＭＳ Ｐゴシック"/>
                <a:cs typeface="ＭＳ Ｐゴシック"/>
                <a:sym typeface="Wingdings" pitchFamily="2" charset="2"/>
              </a:rPr>
              <a:t> </a:t>
            </a:r>
            <a:r>
              <a:rPr lang="en-US" sz="2300" i="1" dirty="0" smtClean="0">
                <a:solidFill>
                  <a:srgbClr val="0B5395"/>
                </a:solidFill>
                <a:ea typeface="ＭＳ Ｐゴシック"/>
                <a:cs typeface="ＭＳ Ｐゴシック"/>
              </a:rPr>
              <a:t>What did the health worker do to build trust and rapport with the client?</a:t>
            </a:r>
          </a:p>
          <a:p>
            <a:pPr marL="457200" indent="-457200" eaLnBrk="1" hangingPunct="1">
              <a:spcBef>
                <a:spcPts val="1500"/>
              </a:spcBef>
              <a:buFont typeface="Wingdings" pitchFamily="2" charset="2"/>
              <a:buNone/>
              <a:defRPr/>
            </a:pPr>
            <a:r>
              <a:rPr lang="en-US" sz="2300" i="1" dirty="0" smtClean="0">
                <a:solidFill>
                  <a:srgbClr val="0B5395"/>
                </a:solidFill>
                <a:ea typeface="ＭＳ Ｐゴシック"/>
                <a:cs typeface="ＭＳ Ｐゴシック"/>
                <a:sym typeface="Wingdings" pitchFamily="2" charset="2"/>
              </a:rPr>
              <a:t> </a:t>
            </a:r>
            <a:r>
              <a:rPr lang="en-US" sz="2300" i="1" dirty="0" smtClean="0">
                <a:solidFill>
                  <a:srgbClr val="0B5395"/>
                </a:solidFill>
                <a:ea typeface="ＭＳ Ｐゴシック"/>
                <a:cs typeface="ＭＳ Ｐゴシック"/>
              </a:rPr>
              <a:t>Which listening and learning skills worked well?</a:t>
            </a:r>
          </a:p>
          <a:p>
            <a:pPr marL="347663" indent="-347663" eaLnBrk="1" hangingPunct="1">
              <a:spcBef>
                <a:spcPts val="1500"/>
              </a:spcBef>
              <a:buFont typeface="Wingdings" pitchFamily="2" charset="2"/>
              <a:buNone/>
              <a:defRPr/>
            </a:pPr>
            <a:r>
              <a:rPr lang="en-US" sz="2300" i="1" dirty="0" smtClean="0">
                <a:solidFill>
                  <a:srgbClr val="0B5395"/>
                </a:solidFill>
                <a:ea typeface="ＭＳ Ｐゴシック"/>
                <a:cs typeface="ＭＳ Ｐゴシック"/>
                <a:sym typeface="Wingdings" pitchFamily="2" charset="2"/>
              </a:rPr>
              <a:t> </a:t>
            </a:r>
            <a:r>
              <a:rPr lang="en-US" sz="2300" i="1" dirty="0" smtClean="0">
                <a:solidFill>
                  <a:srgbClr val="0B5395"/>
                </a:solidFill>
                <a:ea typeface="ＭＳ Ｐゴシック"/>
                <a:cs typeface="ＭＳ Ｐゴシック"/>
              </a:rPr>
              <a:t>Which listening and learning skills were not used? Could they have been used? If so, how?  </a:t>
            </a:r>
          </a:p>
        </p:txBody>
      </p:sp>
      <p:sp>
        <p:nvSpPr>
          <p:cNvPr id="137219"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D19DFE09-5CF5-4CAE-98C5-C015E6E3EF28}" type="slidenum">
              <a:rPr lang="en-US" smtClean="0">
                <a:latin typeface="Garamond" pitchFamily="18" charset="0"/>
              </a:rPr>
              <a:pPr fontAlgn="base">
                <a:spcBef>
                  <a:spcPct val="0"/>
                </a:spcBef>
                <a:spcAft>
                  <a:spcPct val="0"/>
                </a:spcAft>
              </a:pPr>
              <a:t>62</a:t>
            </a:fld>
            <a:endParaRPr lang="en-US" smtClean="0">
              <a:latin typeface="Garamond"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le 1"/>
          <p:cNvSpPr>
            <a:spLocks noGrp="1"/>
          </p:cNvSpPr>
          <p:nvPr>
            <p:ph type="title"/>
          </p:nvPr>
        </p:nvSpPr>
        <p:spPr bwMode="white"/>
        <p:txBody>
          <a:bodyPr/>
          <a:lstStyle/>
          <a:p>
            <a:pPr eaLnBrk="1" hangingPunct="1"/>
            <a:r>
              <a:rPr lang="en-ZA" dirty="0" smtClean="0">
                <a:latin typeface="Calibri (Heading)"/>
                <a:ea typeface="ＭＳ Ｐゴシック"/>
                <a:cs typeface="Calibri (Heading)"/>
              </a:rPr>
              <a:t>Exercise 3: Case Study 3</a:t>
            </a:r>
            <a:endParaRPr lang="en-US" dirty="0" smtClean="0">
              <a:latin typeface="Calibri (Heading)"/>
              <a:ea typeface="ＭＳ Ｐゴシック"/>
              <a:cs typeface="Calibri (Heading)"/>
            </a:endParaRPr>
          </a:p>
        </p:txBody>
      </p:sp>
      <p:sp>
        <p:nvSpPr>
          <p:cNvPr id="111618" name="Content Placeholder 2"/>
          <p:cNvSpPr>
            <a:spLocks noGrp="1"/>
          </p:cNvSpPr>
          <p:nvPr>
            <p:ph idx="1"/>
          </p:nvPr>
        </p:nvSpPr>
        <p:spPr>
          <a:xfrm>
            <a:off x="533400" y="1582738"/>
            <a:ext cx="8229600" cy="4144962"/>
          </a:xfrm>
        </p:spPr>
        <p:txBody>
          <a:bodyPr/>
          <a:lstStyle/>
          <a:p>
            <a:pPr marL="0" indent="0" eaLnBrk="1" hangingPunct="1">
              <a:buFont typeface="Wingdings" pitchFamily="2" charset="2"/>
              <a:buNone/>
              <a:defRPr/>
            </a:pPr>
            <a:r>
              <a:rPr lang="en-US" dirty="0"/>
              <a:t>G___ is a 16-year-old young man who tested positive for HIV 4 weeks ago. When you see him at the clinic today, he appears upset. He says that he hasn’t told anyone about his HIV-status, that he isn’t doing well in school, and that he feels really angry most of the time. His girlfriend is threatening to break up with him because of his moodiness. When you ask him questions, he gives you short responses in an angry voice.</a:t>
            </a:r>
            <a:r>
              <a:rPr lang="en-US" dirty="0" smtClean="0"/>
              <a:t> </a:t>
            </a:r>
            <a:endParaRPr lang="en-GB" sz="500" dirty="0" smtClean="0">
              <a:ea typeface="ＭＳ Ｐゴシック"/>
              <a:cs typeface="ＭＳ Ｐゴシック"/>
            </a:endParaRPr>
          </a:p>
          <a:p>
            <a:pPr marL="347663" indent="-347663" eaLnBrk="1" hangingPunct="1">
              <a:spcBef>
                <a:spcPts val="1500"/>
              </a:spcBef>
              <a:buFont typeface="Wingdings" pitchFamily="2" charset="2"/>
              <a:buNone/>
              <a:defRPr/>
            </a:pPr>
            <a:r>
              <a:rPr lang="en-US" sz="2300" i="1" dirty="0" smtClean="0">
                <a:solidFill>
                  <a:srgbClr val="0B5395"/>
                </a:solidFill>
                <a:ea typeface="ＭＳ Ｐゴシック"/>
                <a:cs typeface="ＭＳ Ｐゴシック"/>
                <a:sym typeface="Wingdings" pitchFamily="2" charset="2"/>
              </a:rPr>
              <a:t> </a:t>
            </a:r>
            <a:r>
              <a:rPr lang="en-US" sz="2300" i="1" dirty="0" smtClean="0">
                <a:solidFill>
                  <a:srgbClr val="0B5395"/>
                </a:solidFill>
                <a:ea typeface="ＭＳ Ｐゴシック"/>
                <a:cs typeface="ＭＳ Ｐゴシック"/>
              </a:rPr>
              <a:t>What did the health worker do to build trust and rapport with the client?</a:t>
            </a:r>
          </a:p>
          <a:p>
            <a:pPr marL="457200" indent="-457200" eaLnBrk="1" hangingPunct="1">
              <a:spcBef>
                <a:spcPts val="1500"/>
              </a:spcBef>
              <a:buFont typeface="Wingdings" pitchFamily="2" charset="2"/>
              <a:buNone/>
              <a:defRPr/>
            </a:pPr>
            <a:r>
              <a:rPr lang="en-US" sz="2300" i="1" dirty="0" smtClean="0">
                <a:solidFill>
                  <a:srgbClr val="0B5395"/>
                </a:solidFill>
                <a:ea typeface="ＭＳ Ｐゴシック"/>
                <a:cs typeface="ＭＳ Ｐゴシック"/>
                <a:sym typeface="Wingdings" pitchFamily="2" charset="2"/>
              </a:rPr>
              <a:t> </a:t>
            </a:r>
            <a:r>
              <a:rPr lang="en-US" sz="2300" i="1" dirty="0" smtClean="0">
                <a:solidFill>
                  <a:srgbClr val="0B5395"/>
                </a:solidFill>
                <a:ea typeface="ＭＳ Ｐゴシック"/>
                <a:cs typeface="ＭＳ Ｐゴシック"/>
              </a:rPr>
              <a:t>Which listening and learning skills worked well?</a:t>
            </a:r>
          </a:p>
          <a:p>
            <a:pPr marL="347663" indent="-347663" eaLnBrk="1" hangingPunct="1">
              <a:spcBef>
                <a:spcPts val="1500"/>
              </a:spcBef>
              <a:buFont typeface="Wingdings" pitchFamily="2" charset="2"/>
              <a:buNone/>
              <a:defRPr/>
            </a:pPr>
            <a:r>
              <a:rPr lang="en-US" sz="2300" i="1" dirty="0" smtClean="0">
                <a:solidFill>
                  <a:srgbClr val="0B5395"/>
                </a:solidFill>
                <a:ea typeface="ＭＳ Ｐゴシック"/>
                <a:cs typeface="ＭＳ Ｐゴシック"/>
                <a:sym typeface="Wingdings" pitchFamily="2" charset="2"/>
              </a:rPr>
              <a:t> </a:t>
            </a:r>
            <a:r>
              <a:rPr lang="en-US" sz="2300" i="1" dirty="0" smtClean="0">
                <a:solidFill>
                  <a:srgbClr val="0B5395"/>
                </a:solidFill>
                <a:ea typeface="ＭＳ Ｐゴシック"/>
                <a:cs typeface="ＭＳ Ｐゴシック"/>
              </a:rPr>
              <a:t>Which listening and learning skills were not used? Could they have been used? If so, how?  </a:t>
            </a:r>
          </a:p>
        </p:txBody>
      </p:sp>
      <p:sp>
        <p:nvSpPr>
          <p:cNvPr id="139267"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BD3453C3-2D3B-4D63-B764-6DE4BB3AC250}" type="slidenum">
              <a:rPr lang="en-US" smtClean="0">
                <a:latin typeface="Garamond" pitchFamily="18" charset="0"/>
              </a:rPr>
              <a:pPr fontAlgn="base">
                <a:spcBef>
                  <a:spcPct val="0"/>
                </a:spcBef>
                <a:spcAft>
                  <a:spcPct val="0"/>
                </a:spcAft>
              </a:pPr>
              <a:t>63</a:t>
            </a:fld>
            <a:endParaRPr lang="en-US" smtClean="0">
              <a:latin typeface="Garamond"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1"/>
          <p:cNvSpPr>
            <a:spLocks noGrp="1"/>
          </p:cNvSpPr>
          <p:nvPr>
            <p:ph type="title" idx="4294967295"/>
          </p:nvPr>
        </p:nvSpPr>
        <p:spPr bwMode="white"/>
        <p:txBody>
          <a:bodyPr/>
          <a:lstStyle/>
          <a:p>
            <a:r>
              <a:rPr lang="en-US" dirty="0" smtClean="0">
                <a:latin typeface="Calibri (Heading)"/>
              </a:rPr>
              <a:t>Exercise 3: Debriefing</a:t>
            </a:r>
          </a:p>
        </p:txBody>
      </p:sp>
      <p:sp>
        <p:nvSpPr>
          <p:cNvPr id="141314" name="Content Placeholder 2"/>
          <p:cNvSpPr>
            <a:spLocks noGrp="1"/>
          </p:cNvSpPr>
          <p:nvPr>
            <p:ph idx="4294967295"/>
          </p:nvPr>
        </p:nvSpPr>
        <p:spPr>
          <a:xfrm>
            <a:off x="533400" y="1803400"/>
            <a:ext cx="8229600" cy="4297363"/>
          </a:xfrm>
        </p:spPr>
        <p:txBody>
          <a:bodyPr/>
          <a:lstStyle/>
          <a:p>
            <a:pPr>
              <a:spcBef>
                <a:spcPts val="1000"/>
              </a:spcBef>
            </a:pPr>
            <a:r>
              <a:rPr lang="en-US" i="1" dirty="0" smtClean="0">
                <a:solidFill>
                  <a:srgbClr val="0B5395"/>
                </a:solidFill>
              </a:rPr>
              <a:t>What did we learn?</a:t>
            </a:r>
          </a:p>
          <a:p>
            <a:r>
              <a:rPr lang="en-US" b="1" dirty="0" smtClean="0"/>
              <a:t>Key points:</a:t>
            </a:r>
          </a:p>
          <a:p>
            <a:pPr marL="798513" lvl="1" indent="-333375">
              <a:spcBef>
                <a:spcPts val="1500"/>
              </a:spcBef>
            </a:pPr>
            <a:r>
              <a:rPr lang="en-US" sz="2400" dirty="0" smtClean="0"/>
              <a:t>Improving listening and learning skills takes practice as well as continuous self-exploration.</a:t>
            </a:r>
          </a:p>
        </p:txBody>
      </p:sp>
      <p:sp>
        <p:nvSpPr>
          <p:cNvPr id="141315" name="Slide Number Placeholder 3"/>
          <p:cNvSpPr txBox="1">
            <a:spLocks noGrp="1"/>
          </p:cNvSpPr>
          <p:nvPr/>
        </p:nvSpPr>
        <p:spPr bwMode="auto">
          <a:xfrm>
            <a:off x="8305800" y="6423025"/>
            <a:ext cx="554038" cy="365125"/>
          </a:xfrm>
          <a:prstGeom prst="rect">
            <a:avLst/>
          </a:prstGeom>
          <a:noFill/>
          <a:ln w="9525">
            <a:noFill/>
            <a:miter lim="800000"/>
            <a:headEnd/>
            <a:tailEnd/>
          </a:ln>
        </p:spPr>
        <p:txBody>
          <a:bodyPr anchor="ctr"/>
          <a:lstStyle/>
          <a:p>
            <a:pPr algn="r"/>
            <a:fld id="{CB047DC7-902B-4C5E-922B-EA4739B6EC81}" type="slidenum">
              <a:rPr lang="en-US" sz="1100">
                <a:latin typeface="Garamond" pitchFamily="18" charset="0"/>
              </a:rPr>
              <a:pPr algn="r"/>
              <a:t>64</a:t>
            </a:fld>
            <a:endParaRPr lang="en-US" sz="1100">
              <a:latin typeface="Garamond"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829EDBB8-7545-4C3C-B3E3-61F137004970}" type="slidenum">
              <a:rPr lang="en-US" smtClean="0">
                <a:latin typeface="Garamond" pitchFamily="18" charset="0"/>
              </a:rPr>
              <a:pPr fontAlgn="base">
                <a:spcBef>
                  <a:spcPct val="0"/>
                </a:spcBef>
                <a:spcAft>
                  <a:spcPct val="0"/>
                </a:spcAft>
              </a:pPr>
              <a:t>65</a:t>
            </a:fld>
            <a:endParaRPr lang="en-US" smtClean="0">
              <a:latin typeface="Garamond" pitchFamily="18" charset="0"/>
            </a:endParaRPr>
          </a:p>
        </p:txBody>
      </p:sp>
      <p:sp>
        <p:nvSpPr>
          <p:cNvPr id="142338" name="Content Placeholder 5"/>
          <p:cNvSpPr txBox="1">
            <a:spLocks/>
          </p:cNvSpPr>
          <p:nvPr/>
        </p:nvSpPr>
        <p:spPr bwMode="auto">
          <a:xfrm>
            <a:off x="525463" y="1593850"/>
            <a:ext cx="7966075" cy="4373563"/>
          </a:xfrm>
          <a:prstGeom prst="rect">
            <a:avLst/>
          </a:prstGeom>
          <a:noFill/>
          <a:ln w="9525">
            <a:noFill/>
            <a:miter lim="800000"/>
            <a:headEnd/>
            <a:tailEnd/>
          </a:ln>
        </p:spPr>
        <p:txBody>
          <a:bodyPr/>
          <a:lstStyle/>
          <a:p>
            <a:pPr marL="454025" indent="-454025" algn="ctr" eaLnBrk="0" hangingPunct="0">
              <a:spcBef>
                <a:spcPts val="2000"/>
              </a:spcBef>
              <a:buClr>
                <a:srgbClr val="083763"/>
              </a:buClr>
              <a:buSzPct val="75000"/>
              <a:buFont typeface="Wingdings" pitchFamily="2" charset="2"/>
              <a:buNone/>
            </a:pPr>
            <a:endParaRPr lang="en-US" sz="3600" b="1">
              <a:latin typeface="Calibri" pitchFamily="34" charset="0"/>
            </a:endParaRPr>
          </a:p>
          <a:p>
            <a:pPr marL="454025" indent="-454025" algn="ctr" eaLnBrk="0" hangingPunct="0">
              <a:spcBef>
                <a:spcPts val="3600"/>
              </a:spcBef>
              <a:buClr>
                <a:srgbClr val="083763"/>
              </a:buClr>
              <a:buSzPct val="75000"/>
              <a:buFont typeface="Wingdings" pitchFamily="2" charset="2"/>
              <a:buNone/>
            </a:pPr>
            <a:r>
              <a:rPr lang="en-US" sz="4800" b="1">
                <a:latin typeface="Calibri" pitchFamily="34" charset="0"/>
              </a:rPr>
              <a:t>Questions or comments on this session?</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itle 1"/>
          <p:cNvSpPr>
            <a:spLocks noGrp="1"/>
          </p:cNvSpPr>
          <p:nvPr>
            <p:ph type="title"/>
          </p:nvPr>
        </p:nvSpPr>
        <p:spPr bwMode="white"/>
        <p:txBody>
          <a:bodyPr/>
          <a:lstStyle/>
          <a:p>
            <a:pPr eaLnBrk="1" hangingPunct="1"/>
            <a:r>
              <a:rPr lang="en-US" dirty="0" smtClean="0">
                <a:latin typeface="Calibri heading"/>
              </a:rPr>
              <a:t>Module 4: Key Points</a:t>
            </a:r>
          </a:p>
        </p:txBody>
      </p:sp>
      <p:sp>
        <p:nvSpPr>
          <p:cNvPr id="143362" name="Content Placeholder 2"/>
          <p:cNvSpPr>
            <a:spLocks noGrp="1"/>
          </p:cNvSpPr>
          <p:nvPr>
            <p:ph idx="1"/>
          </p:nvPr>
        </p:nvSpPr>
        <p:spPr>
          <a:xfrm>
            <a:off x="533400" y="1694544"/>
            <a:ext cx="8229600" cy="4144963"/>
          </a:xfrm>
        </p:spPr>
        <p:txBody>
          <a:bodyPr/>
          <a:lstStyle/>
          <a:p>
            <a:pPr lvl="0" eaLnBrk="1" hangingPunct="1"/>
            <a:r>
              <a:rPr lang="en-US" sz="2300" dirty="0"/>
              <a:t>Establishing a comfortable and open relationship is the foundation for communication and education, and it increases the chances that the client will return to the clinic and stay engaged in care. </a:t>
            </a:r>
          </a:p>
          <a:p>
            <a:pPr eaLnBrk="1" hangingPunct="1"/>
            <a:r>
              <a:rPr lang="en-US" sz="2300" dirty="0" smtClean="0"/>
              <a:t>When asked by health workers about sensitive issues like sexual activity, adolescents may be reluctant or embarrassed to disclose information because they fear being scolded or mocked. </a:t>
            </a:r>
          </a:p>
          <a:p>
            <a:pPr eaLnBrk="1" hangingPunct="1"/>
            <a:r>
              <a:rPr lang="en-US" sz="2300" dirty="0" smtClean="0"/>
              <a:t>When communicating with adolescent clients, it is important to be respectful, to ensure privacy, to maintain confidentiality, to be honest, to use language they understand, and to be open to their ideas and choices.</a:t>
            </a:r>
          </a:p>
          <a:p>
            <a:pPr eaLnBrk="1" hangingPunct="1"/>
            <a:endParaRPr lang="en-US" dirty="0" smtClean="0"/>
          </a:p>
        </p:txBody>
      </p:sp>
      <p:sp>
        <p:nvSpPr>
          <p:cNvPr id="143363"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882F5526-2620-408B-AC4A-F19E73179EC8}" type="slidenum">
              <a:rPr lang="en-US" smtClean="0">
                <a:latin typeface="Garamond" pitchFamily="18" charset="0"/>
              </a:rPr>
              <a:pPr fontAlgn="base">
                <a:spcBef>
                  <a:spcPct val="0"/>
                </a:spcBef>
                <a:spcAft>
                  <a:spcPct val="0"/>
                </a:spcAft>
              </a:pPr>
              <a:t>66</a:t>
            </a:fld>
            <a:endParaRPr lang="en-US" smtClean="0">
              <a:latin typeface="Garamond"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1"/>
          <p:cNvSpPr>
            <a:spLocks noGrp="1"/>
          </p:cNvSpPr>
          <p:nvPr>
            <p:ph type="title"/>
          </p:nvPr>
        </p:nvSpPr>
        <p:spPr bwMode="white"/>
        <p:txBody>
          <a:bodyPr/>
          <a:lstStyle/>
          <a:p>
            <a:pPr eaLnBrk="1" hangingPunct="1"/>
            <a:r>
              <a:rPr lang="en-US" dirty="0" smtClean="0">
                <a:latin typeface="Calibri heading"/>
              </a:rPr>
              <a:t>Module 4: Key Points </a:t>
            </a:r>
            <a:r>
              <a:rPr lang="en-US" sz="1600" dirty="0" smtClean="0">
                <a:latin typeface="Calibri heading"/>
              </a:rPr>
              <a:t>(Continued)</a:t>
            </a:r>
          </a:p>
        </p:txBody>
      </p:sp>
      <p:sp>
        <p:nvSpPr>
          <p:cNvPr id="145410" name="Content Placeholder 2"/>
          <p:cNvSpPr>
            <a:spLocks noGrp="1"/>
          </p:cNvSpPr>
          <p:nvPr>
            <p:ph idx="1"/>
          </p:nvPr>
        </p:nvSpPr>
        <p:spPr>
          <a:xfrm>
            <a:off x="533400" y="1744663"/>
            <a:ext cx="8229600" cy="4297362"/>
          </a:xfrm>
        </p:spPr>
        <p:txBody>
          <a:bodyPr/>
          <a:lstStyle/>
          <a:p>
            <a:pPr eaLnBrk="1" hangingPunct="1"/>
            <a:r>
              <a:rPr lang="en-US" dirty="0" smtClean="0"/>
              <a:t>Some communication and counseling tips for adolescents are: start the conversation by building rapport and by discussing non-threatening issues, ask indirect questions, and try to reduce stigma around a sensitive issue by normalizing it. </a:t>
            </a:r>
          </a:p>
          <a:p>
            <a:pPr eaLnBrk="1" hangingPunct="1"/>
            <a:r>
              <a:rPr lang="en-US" dirty="0" smtClean="0"/>
              <a:t>Younger adolescents sometimes require a more activity-based approach to counseling — using storytelling, games, reading, art, etc. </a:t>
            </a:r>
          </a:p>
          <a:p>
            <a:pPr eaLnBrk="1" hangingPunct="1"/>
            <a:endParaRPr lang="en-US" dirty="0" smtClean="0"/>
          </a:p>
        </p:txBody>
      </p:sp>
      <p:sp>
        <p:nvSpPr>
          <p:cNvPr id="145411"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C4DEF0EC-A946-4776-A5AD-CD0F8F4AA2EE}" type="slidenum">
              <a:rPr lang="en-US" smtClean="0">
                <a:latin typeface="Garamond" pitchFamily="18" charset="0"/>
              </a:rPr>
              <a:pPr fontAlgn="base">
                <a:spcBef>
                  <a:spcPct val="0"/>
                </a:spcBef>
                <a:spcAft>
                  <a:spcPct val="0"/>
                </a:spcAft>
              </a:pPr>
              <a:t>67</a:t>
            </a:fld>
            <a:endParaRPr lang="en-US" smtClean="0">
              <a:latin typeface="Garamond"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itle 1"/>
          <p:cNvSpPr>
            <a:spLocks noGrp="1"/>
          </p:cNvSpPr>
          <p:nvPr>
            <p:ph type="title"/>
          </p:nvPr>
        </p:nvSpPr>
        <p:spPr bwMode="white"/>
        <p:txBody>
          <a:bodyPr/>
          <a:lstStyle/>
          <a:p>
            <a:pPr eaLnBrk="1" hangingPunct="1"/>
            <a:r>
              <a:rPr lang="en-US" dirty="0" smtClean="0">
                <a:latin typeface="Calibri heading"/>
              </a:rPr>
              <a:t>Module 4: Key Points </a:t>
            </a:r>
            <a:r>
              <a:rPr lang="en-US" sz="1600" dirty="0" smtClean="0">
                <a:latin typeface="Calibri heading"/>
              </a:rPr>
              <a:t>(Continued)</a:t>
            </a:r>
          </a:p>
        </p:txBody>
      </p:sp>
      <p:sp>
        <p:nvSpPr>
          <p:cNvPr id="147458" name="Content Placeholder 2"/>
          <p:cNvSpPr>
            <a:spLocks noGrp="1"/>
          </p:cNvSpPr>
          <p:nvPr>
            <p:ph idx="1"/>
          </p:nvPr>
        </p:nvSpPr>
        <p:spPr/>
        <p:txBody>
          <a:bodyPr/>
          <a:lstStyle/>
          <a:p>
            <a:pPr eaLnBrk="1" hangingPunct="1"/>
            <a:r>
              <a:rPr lang="en-US" smtClean="0"/>
              <a:t>Good communication is the key component to effective counseling. The 7 key listening and learning skills health workers should always use are:</a:t>
            </a:r>
          </a:p>
          <a:p>
            <a:pPr marL="798513" lvl="1" indent="-333375" eaLnBrk="1" hangingPunct="1">
              <a:spcBef>
                <a:spcPts val="1000"/>
              </a:spcBef>
            </a:pPr>
            <a:r>
              <a:rPr lang="en-US" sz="2200" smtClean="0"/>
              <a:t>Use helpful non-verbal communication.</a:t>
            </a:r>
          </a:p>
          <a:p>
            <a:pPr marL="798513" lvl="1" indent="-333375" eaLnBrk="1" hangingPunct="1">
              <a:spcBef>
                <a:spcPts val="1000"/>
              </a:spcBef>
            </a:pPr>
            <a:r>
              <a:rPr lang="en-US" sz="2200" smtClean="0"/>
              <a:t>Actively listen and show interest in the client.</a:t>
            </a:r>
          </a:p>
          <a:p>
            <a:pPr marL="798513" lvl="1" indent="-333375" eaLnBrk="1" hangingPunct="1">
              <a:spcBef>
                <a:spcPts val="1000"/>
              </a:spcBef>
            </a:pPr>
            <a:r>
              <a:rPr lang="en-US" sz="2200" smtClean="0"/>
              <a:t>Ask open-ended questions.</a:t>
            </a:r>
          </a:p>
          <a:p>
            <a:pPr marL="798513" lvl="1" indent="-333375" eaLnBrk="1" hangingPunct="1">
              <a:spcBef>
                <a:spcPts val="1000"/>
              </a:spcBef>
            </a:pPr>
            <a:r>
              <a:rPr lang="en-US" sz="2200" smtClean="0"/>
              <a:t>Reflect back what the client is saying. </a:t>
            </a:r>
          </a:p>
          <a:p>
            <a:pPr marL="798513" lvl="1" indent="-333375" eaLnBrk="1" hangingPunct="1">
              <a:spcBef>
                <a:spcPts val="1000"/>
              </a:spcBef>
            </a:pPr>
            <a:r>
              <a:rPr lang="en-US" sz="2200" smtClean="0"/>
              <a:t>Empathize — show that you understand how the client feels.</a:t>
            </a:r>
          </a:p>
          <a:p>
            <a:pPr marL="798513" lvl="1" indent="-333375" eaLnBrk="1" hangingPunct="1">
              <a:spcBef>
                <a:spcPts val="1000"/>
              </a:spcBef>
            </a:pPr>
            <a:r>
              <a:rPr lang="en-US" sz="2200" smtClean="0"/>
              <a:t>Avoid words that sound judging.</a:t>
            </a:r>
          </a:p>
          <a:p>
            <a:pPr marL="798513" lvl="1" indent="-333375" eaLnBrk="1" hangingPunct="1">
              <a:spcBef>
                <a:spcPts val="1000"/>
              </a:spcBef>
            </a:pPr>
            <a:r>
              <a:rPr lang="en-US" sz="2200" smtClean="0"/>
              <a:t>Help the client set goals and summarize each counseling session. </a:t>
            </a:r>
            <a:endParaRPr lang="en-ZA" sz="2200" smtClean="0"/>
          </a:p>
        </p:txBody>
      </p:sp>
      <p:sp>
        <p:nvSpPr>
          <p:cNvPr id="147459"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79ABB954-174D-4C65-818C-8220C4E8C76B}" type="slidenum">
              <a:rPr lang="en-US" smtClean="0">
                <a:latin typeface="Garamond" pitchFamily="18" charset="0"/>
              </a:rPr>
              <a:pPr fontAlgn="base">
                <a:spcBef>
                  <a:spcPct val="0"/>
                </a:spcBef>
                <a:spcAft>
                  <a:spcPct val="0"/>
                </a:spcAft>
              </a:pPr>
              <a:t>68</a:t>
            </a:fld>
            <a:endParaRPr lang="en-US" smtClean="0">
              <a:latin typeface="Garamond"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2"/>
          <p:cNvSpPr>
            <a:spLocks noGrp="1"/>
          </p:cNvSpPr>
          <p:nvPr>
            <p:ph idx="1"/>
          </p:nvPr>
        </p:nvSpPr>
        <p:spPr/>
        <p:txBody>
          <a:bodyPr/>
          <a:lstStyle/>
          <a:p>
            <a:pPr eaLnBrk="1" hangingPunct="1"/>
            <a:r>
              <a:rPr lang="en-GB" smtClean="0">
                <a:ea typeface="ＭＳ Ｐゴシック"/>
                <a:cs typeface="ＭＳ Ｐゴシック"/>
              </a:rPr>
              <a:t>Adolescents are going through dramatic biological and emotional changes that affect their self-confidence, relationships, social skills, and general thinking.</a:t>
            </a:r>
          </a:p>
          <a:p>
            <a:pPr eaLnBrk="1" hangingPunct="1"/>
            <a:r>
              <a:rPr lang="en-GB" smtClean="0">
                <a:ea typeface="ＭＳ Ｐゴシック"/>
                <a:cs typeface="ＭＳ Ｐゴシック"/>
              </a:rPr>
              <a:t>Adolescents may feel fearful, embarrassed, or uncomfortable around health workers</a:t>
            </a:r>
            <a:r>
              <a:rPr lang="en-US" smtClean="0">
                <a:ea typeface="ＭＳ Ｐゴシック"/>
                <a:cs typeface="ＭＳ Ｐゴシック"/>
              </a:rPr>
              <a:t>.</a:t>
            </a:r>
          </a:p>
          <a:p>
            <a:pPr eaLnBrk="1" hangingPunct="1"/>
            <a:r>
              <a:rPr lang="en-US" smtClean="0">
                <a:ea typeface="ＭＳ Ｐゴシック"/>
                <a:cs typeface="ＭＳ Ｐゴシック"/>
              </a:rPr>
              <a:t>Most adolescents have concerns about confidentiality – reassure them that health workers will practice confidentiality.</a:t>
            </a:r>
          </a:p>
          <a:p>
            <a:pPr eaLnBrk="1" hangingPunct="1">
              <a:buFont typeface="Wingdings" pitchFamily="2" charset="2"/>
              <a:buNone/>
            </a:pPr>
            <a:endParaRPr lang="en-US" smtClean="0"/>
          </a:p>
        </p:txBody>
      </p:sp>
      <p:sp>
        <p:nvSpPr>
          <p:cNvPr id="29698"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AD4F1FFD-E695-4ED1-B442-06FE35B0C1F1}" type="slidenum">
              <a:rPr lang="en-US" smtClean="0">
                <a:latin typeface="Garamond" pitchFamily="18" charset="0"/>
              </a:rPr>
              <a:pPr fontAlgn="base">
                <a:spcBef>
                  <a:spcPct val="0"/>
                </a:spcBef>
                <a:spcAft>
                  <a:spcPct val="0"/>
                </a:spcAft>
              </a:pPr>
              <a:t>7</a:t>
            </a:fld>
            <a:endParaRPr lang="en-US" smtClean="0">
              <a:latin typeface="Garamond" pitchFamily="18" charset="0"/>
            </a:endParaRPr>
          </a:p>
        </p:txBody>
      </p:sp>
      <p:sp>
        <p:nvSpPr>
          <p:cNvPr id="29699" name="Title 1"/>
          <p:cNvSpPr>
            <a:spLocks noGrp="1"/>
          </p:cNvSpPr>
          <p:nvPr>
            <p:ph type="title"/>
          </p:nvPr>
        </p:nvSpPr>
        <p:spPr bwMode="white">
          <a:xfrm>
            <a:off x="498475" y="173038"/>
            <a:ext cx="8264525" cy="1427162"/>
          </a:xfrm>
        </p:spPr>
        <p:txBody>
          <a:bodyPr/>
          <a:lstStyle/>
          <a:p>
            <a:pPr eaLnBrk="1" hangingPunct="1"/>
            <a:r>
              <a:rPr lang="en-US" dirty="0" smtClean="0"/>
              <a:t>Establishing Trust with an Adolescent Can Be Difficult</a:t>
            </a:r>
            <a:endParaRPr lang="en-US" sz="1800" dirty="0" smtClean="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idx="4294967295"/>
          </p:nvPr>
        </p:nvSpPr>
        <p:spPr bwMode="white">
          <a:xfrm>
            <a:off x="498475" y="152400"/>
            <a:ext cx="8264525" cy="1447800"/>
          </a:xfrm>
        </p:spPr>
        <p:txBody>
          <a:bodyPr/>
          <a:lstStyle/>
          <a:p>
            <a:pPr eaLnBrk="1" hangingPunct="1"/>
            <a:r>
              <a:rPr lang="en-US" dirty="0" smtClean="0"/>
              <a:t>When Speaking with a Health Worker, Many Adolescents Feel:</a:t>
            </a:r>
          </a:p>
        </p:txBody>
      </p:sp>
      <p:sp>
        <p:nvSpPr>
          <p:cNvPr id="31746" name="Slide Number Placeholder 3"/>
          <p:cNvSpPr txBox="1">
            <a:spLocks noGrp="1"/>
          </p:cNvSpPr>
          <p:nvPr/>
        </p:nvSpPr>
        <p:spPr bwMode="auto">
          <a:xfrm>
            <a:off x="8305800" y="6423025"/>
            <a:ext cx="554038" cy="365125"/>
          </a:xfrm>
          <a:prstGeom prst="rect">
            <a:avLst/>
          </a:prstGeom>
          <a:noFill/>
          <a:ln w="9525">
            <a:noFill/>
            <a:miter lim="800000"/>
            <a:headEnd/>
            <a:tailEnd/>
          </a:ln>
        </p:spPr>
        <p:txBody>
          <a:bodyPr anchor="ctr"/>
          <a:lstStyle/>
          <a:p>
            <a:pPr algn="r"/>
            <a:fld id="{B7443747-8E66-4483-959F-49337552A894}" type="slidenum">
              <a:rPr lang="en-US" sz="1100">
                <a:latin typeface="Garamond" pitchFamily="18" charset="0"/>
              </a:rPr>
              <a:pPr algn="r"/>
              <a:t>8</a:t>
            </a:fld>
            <a:endParaRPr lang="en-US" sz="1100">
              <a:latin typeface="Garamond" pitchFamily="18" charset="0"/>
            </a:endParaRPr>
          </a:p>
        </p:txBody>
      </p:sp>
      <p:graphicFrame>
        <p:nvGraphicFramePr>
          <p:cNvPr id="134165" name="Group 21"/>
          <p:cNvGraphicFramePr>
            <a:graphicFrameLocks noGrp="1"/>
          </p:cNvGraphicFramePr>
          <p:nvPr>
            <p:extLst>
              <p:ext uri="{D42A27DB-BD31-4B8C-83A1-F6EECF244321}">
                <p14:modId xmlns:p14="http://schemas.microsoft.com/office/powerpoint/2010/main" val="2762940375"/>
              </p:ext>
            </p:extLst>
          </p:nvPr>
        </p:nvGraphicFramePr>
        <p:xfrm>
          <a:off x="1582738" y="2143125"/>
          <a:ext cx="5849258" cy="3556000"/>
        </p:xfrm>
        <a:graphic>
          <a:graphicData uri="http://schemas.openxmlformats.org/drawingml/2006/table">
            <a:tbl>
              <a:tblPr/>
              <a:tblGrid>
                <a:gridCol w="2931885"/>
                <a:gridCol w="2917373"/>
              </a:tblGrid>
              <a:tr h="3416300">
                <a:tc>
                  <a:txBody>
                    <a:bodyPr/>
                    <a:lstStyle/>
                    <a:p>
                      <a:pPr marL="341313" marR="0" lvl="0" indent="-284163" algn="l" defTabSz="914400" rtl="0" eaLnBrk="0" fontAlgn="base" latinLnBrk="0" hangingPunct="0">
                        <a:lnSpc>
                          <a:spcPct val="100000"/>
                        </a:lnSpc>
                        <a:spcBef>
                          <a:spcPts val="2000"/>
                        </a:spcBef>
                        <a:spcAft>
                          <a:spcPct val="0"/>
                        </a:spcAft>
                        <a:buClr>
                          <a:srgbClr val="083763"/>
                        </a:buClr>
                        <a:buSzPct val="75000"/>
                        <a:buFont typeface="Wingdings" pitchFamily="2" charset="2"/>
                        <a:buChar char="n"/>
                        <a:tabLst/>
                      </a:pPr>
                      <a:r>
                        <a:rPr kumimoji="0" lang="en-US" sz="2400" b="0" i="0" u="none" strike="noStrike" cap="none" normalizeH="0" baseline="0" dirty="0" smtClean="0">
                          <a:ln>
                            <a:noFill/>
                          </a:ln>
                          <a:solidFill>
                            <a:schemeClr val="tx1"/>
                          </a:solidFill>
                          <a:effectLst/>
                          <a:latin typeface="Calibri" pitchFamily="34" charset="0"/>
                        </a:rPr>
                        <a:t>Shy </a:t>
                      </a:r>
                    </a:p>
                    <a:p>
                      <a:pPr marL="341313" marR="0" lvl="0" indent="-284163" algn="l" defTabSz="914400" rtl="0" eaLnBrk="0" fontAlgn="base" latinLnBrk="0" hangingPunct="0">
                        <a:lnSpc>
                          <a:spcPct val="100000"/>
                        </a:lnSpc>
                        <a:spcBef>
                          <a:spcPts val="2000"/>
                        </a:spcBef>
                        <a:spcAft>
                          <a:spcPct val="0"/>
                        </a:spcAft>
                        <a:buClr>
                          <a:srgbClr val="083763"/>
                        </a:buClr>
                        <a:buSzPct val="75000"/>
                        <a:buFont typeface="Wingdings" pitchFamily="2" charset="2"/>
                        <a:buChar char="n"/>
                        <a:tabLst/>
                      </a:pPr>
                      <a:r>
                        <a:rPr kumimoji="0" lang="en-US" sz="2400" b="0" i="0" u="none" strike="noStrike" cap="none" normalizeH="0" baseline="0" dirty="0" smtClean="0">
                          <a:ln>
                            <a:noFill/>
                          </a:ln>
                          <a:solidFill>
                            <a:schemeClr val="tx1"/>
                          </a:solidFill>
                          <a:effectLst/>
                          <a:latin typeface="Calibri" pitchFamily="34" charset="0"/>
                        </a:rPr>
                        <a:t>Embarrassed</a:t>
                      </a:r>
                    </a:p>
                    <a:p>
                      <a:pPr marL="341313" marR="0" lvl="0" indent="-284163" algn="l" defTabSz="914400" rtl="0" eaLnBrk="0" fontAlgn="base" latinLnBrk="0" hangingPunct="0">
                        <a:lnSpc>
                          <a:spcPct val="100000"/>
                        </a:lnSpc>
                        <a:spcBef>
                          <a:spcPts val="2000"/>
                        </a:spcBef>
                        <a:spcAft>
                          <a:spcPct val="0"/>
                        </a:spcAft>
                        <a:buClr>
                          <a:srgbClr val="083763"/>
                        </a:buClr>
                        <a:buSzPct val="75000"/>
                        <a:buFont typeface="Wingdings" pitchFamily="2" charset="2"/>
                        <a:buChar char="n"/>
                        <a:tabLst/>
                      </a:pPr>
                      <a:r>
                        <a:rPr kumimoji="0" lang="en-US" sz="2400" b="0" i="0" u="none" strike="noStrike" cap="none" normalizeH="0" baseline="0" dirty="0" smtClean="0">
                          <a:ln>
                            <a:noFill/>
                          </a:ln>
                          <a:solidFill>
                            <a:schemeClr val="tx1"/>
                          </a:solidFill>
                          <a:effectLst/>
                          <a:latin typeface="Calibri" pitchFamily="34" charset="0"/>
                        </a:rPr>
                        <a:t>Worried </a:t>
                      </a:r>
                    </a:p>
                    <a:p>
                      <a:pPr marL="341313" marR="0" lvl="0" indent="-284163" algn="l" defTabSz="914400" rtl="0" eaLnBrk="0" fontAlgn="base" latinLnBrk="0" hangingPunct="0">
                        <a:lnSpc>
                          <a:spcPct val="100000"/>
                        </a:lnSpc>
                        <a:spcBef>
                          <a:spcPts val="2000"/>
                        </a:spcBef>
                        <a:spcAft>
                          <a:spcPct val="0"/>
                        </a:spcAft>
                        <a:buClr>
                          <a:srgbClr val="083763"/>
                        </a:buClr>
                        <a:buSzPct val="75000"/>
                        <a:buFont typeface="Wingdings" pitchFamily="2" charset="2"/>
                        <a:buChar char="n"/>
                        <a:tabLst/>
                      </a:pPr>
                      <a:r>
                        <a:rPr kumimoji="0" lang="en-US" sz="2400" b="0" i="0" u="none" strike="noStrike" cap="none" normalizeH="0" baseline="0" dirty="0" smtClean="0">
                          <a:ln>
                            <a:noFill/>
                          </a:ln>
                          <a:solidFill>
                            <a:schemeClr val="tx1"/>
                          </a:solidFill>
                          <a:effectLst/>
                          <a:latin typeface="Calibri" pitchFamily="34" charset="0"/>
                        </a:rPr>
                        <a:t>Inadequate </a:t>
                      </a:r>
                    </a:p>
                    <a:p>
                      <a:pPr marL="341313" marR="0" lvl="0" indent="-284163" algn="l" defTabSz="914400" rtl="0" eaLnBrk="0" fontAlgn="base" latinLnBrk="0" hangingPunct="0">
                        <a:lnSpc>
                          <a:spcPct val="100000"/>
                        </a:lnSpc>
                        <a:spcBef>
                          <a:spcPts val="2000"/>
                        </a:spcBef>
                        <a:spcAft>
                          <a:spcPct val="0"/>
                        </a:spcAft>
                        <a:buClr>
                          <a:srgbClr val="083763"/>
                        </a:buClr>
                        <a:buSzPct val="75000"/>
                        <a:buFont typeface="Wingdings" pitchFamily="2" charset="2"/>
                        <a:buChar char="n"/>
                        <a:tabLst/>
                      </a:pPr>
                      <a:r>
                        <a:rPr kumimoji="0" lang="en-US" sz="2400" b="0" i="0" u="none" strike="noStrike" cap="none" normalizeH="0" baseline="0" dirty="0" smtClean="0">
                          <a:ln>
                            <a:noFill/>
                          </a:ln>
                          <a:solidFill>
                            <a:schemeClr val="tx1"/>
                          </a:solidFill>
                          <a:effectLst/>
                          <a:latin typeface="Calibri" pitchFamily="34" charset="0"/>
                        </a:rPr>
                        <a:t>Anxious </a:t>
                      </a:r>
                    </a:p>
                    <a:p>
                      <a:pPr marL="341313" marR="0" lvl="0" indent="-284163" algn="l" defTabSz="914400" rtl="0" eaLnBrk="0" fontAlgn="base" latinLnBrk="0" hangingPunct="0">
                        <a:lnSpc>
                          <a:spcPct val="100000"/>
                        </a:lnSpc>
                        <a:spcBef>
                          <a:spcPts val="2000"/>
                        </a:spcBef>
                        <a:spcAft>
                          <a:spcPct val="0"/>
                        </a:spcAft>
                        <a:buClr>
                          <a:srgbClr val="083763"/>
                        </a:buClr>
                        <a:buSzPct val="75000"/>
                        <a:buFont typeface="Wingdings" pitchFamily="2" charset="2"/>
                        <a:buChar char="n"/>
                        <a:tabLst/>
                      </a:pPr>
                      <a:r>
                        <a:rPr kumimoji="0" lang="en-US" sz="2400" b="0" i="0" u="none" strike="noStrike" cap="none" normalizeH="0" baseline="0" dirty="0" smtClean="0">
                          <a:ln>
                            <a:noFill/>
                          </a:ln>
                          <a:solidFill>
                            <a:schemeClr val="tx1"/>
                          </a:solidFill>
                          <a:effectLst/>
                          <a:latin typeface="Calibri" pitchFamily="34" charset="0"/>
                        </a:rPr>
                        <a:t>Afraid</a:t>
                      </a:r>
                      <a:endParaRPr kumimoji="0" lang="en-ZA" sz="2400" b="0" i="0" u="none" strike="noStrike" cap="none" normalizeH="0" baseline="0" dirty="0" smtClean="0">
                        <a:ln>
                          <a:noFill/>
                        </a:ln>
                        <a:solidFill>
                          <a:schemeClr val="tx1"/>
                        </a:solidFill>
                        <a:effectLst/>
                        <a:latin typeface="Calibri" pitchFamily="34" charset="0"/>
                      </a:endParaRPr>
                    </a:p>
                  </a:txBody>
                  <a:tcPr horzOverflow="overflow">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0EBD6"/>
                    </a:solidFill>
                  </a:tcPr>
                </a:tc>
                <a:tc>
                  <a:txBody>
                    <a:bodyPr/>
                    <a:lstStyle/>
                    <a:p>
                      <a:pPr marL="341313" marR="0" lvl="0" indent="-341313" algn="l" defTabSz="914400" rtl="0" eaLnBrk="0" fontAlgn="base" latinLnBrk="0" hangingPunct="0">
                        <a:lnSpc>
                          <a:spcPct val="100000"/>
                        </a:lnSpc>
                        <a:spcBef>
                          <a:spcPts val="2000"/>
                        </a:spcBef>
                        <a:spcAft>
                          <a:spcPct val="0"/>
                        </a:spcAft>
                        <a:buClr>
                          <a:srgbClr val="083763"/>
                        </a:buClr>
                        <a:buSzPct val="75000"/>
                        <a:buFont typeface="Wingdings" pitchFamily="2" charset="2"/>
                        <a:buChar char="n"/>
                        <a:tabLst/>
                      </a:pPr>
                      <a:r>
                        <a:rPr kumimoji="0" lang="en-US" sz="2400" b="0" i="0" u="none" strike="noStrike" cap="none" normalizeH="0" baseline="0" dirty="0" smtClean="0">
                          <a:ln>
                            <a:noFill/>
                          </a:ln>
                          <a:solidFill>
                            <a:schemeClr val="tx1"/>
                          </a:solidFill>
                          <a:effectLst/>
                          <a:latin typeface="Calibri" pitchFamily="34" charset="0"/>
                        </a:rPr>
                        <a:t>Intimidated </a:t>
                      </a:r>
                    </a:p>
                    <a:p>
                      <a:pPr marL="341313" marR="0" lvl="0" indent="-341313" algn="l" defTabSz="914400" rtl="0" eaLnBrk="0" fontAlgn="base" latinLnBrk="0" hangingPunct="0">
                        <a:lnSpc>
                          <a:spcPct val="100000"/>
                        </a:lnSpc>
                        <a:spcBef>
                          <a:spcPts val="2000"/>
                        </a:spcBef>
                        <a:spcAft>
                          <a:spcPct val="0"/>
                        </a:spcAft>
                        <a:buClr>
                          <a:srgbClr val="083763"/>
                        </a:buClr>
                        <a:buSzPct val="75000"/>
                        <a:buFont typeface="Wingdings" pitchFamily="2" charset="2"/>
                        <a:buChar char="n"/>
                        <a:tabLst/>
                      </a:pPr>
                      <a:r>
                        <a:rPr kumimoji="0" lang="en-US" sz="2400" b="0" i="0" u="none" strike="noStrike" cap="none" normalizeH="0" baseline="0" dirty="0" smtClean="0">
                          <a:ln>
                            <a:noFill/>
                          </a:ln>
                          <a:solidFill>
                            <a:schemeClr val="tx1"/>
                          </a:solidFill>
                          <a:effectLst/>
                          <a:latin typeface="Calibri" pitchFamily="34" charset="0"/>
                        </a:rPr>
                        <a:t>Defensive </a:t>
                      </a:r>
                    </a:p>
                    <a:p>
                      <a:pPr marL="341313" marR="0" lvl="0" indent="-341313" algn="l" defTabSz="914400" rtl="0" eaLnBrk="0" fontAlgn="base" latinLnBrk="0" hangingPunct="0">
                        <a:lnSpc>
                          <a:spcPct val="100000"/>
                        </a:lnSpc>
                        <a:spcBef>
                          <a:spcPts val="2000"/>
                        </a:spcBef>
                        <a:spcAft>
                          <a:spcPct val="0"/>
                        </a:spcAft>
                        <a:buClr>
                          <a:srgbClr val="083763"/>
                        </a:buClr>
                        <a:buSzPct val="75000"/>
                        <a:buFont typeface="Wingdings" pitchFamily="2" charset="2"/>
                        <a:buChar char="n"/>
                        <a:tabLst/>
                      </a:pPr>
                      <a:r>
                        <a:rPr kumimoji="0" lang="en-US" sz="2400" b="0" i="0" u="none" strike="noStrike" cap="none" normalizeH="0" baseline="0" dirty="0" smtClean="0">
                          <a:ln>
                            <a:noFill/>
                          </a:ln>
                          <a:solidFill>
                            <a:schemeClr val="tx1"/>
                          </a:solidFill>
                          <a:effectLst/>
                          <a:latin typeface="Calibri" pitchFamily="34" charset="0"/>
                        </a:rPr>
                        <a:t>Resistant </a:t>
                      </a:r>
                    </a:p>
                    <a:p>
                      <a:pPr marL="341313" marR="0" lvl="0" indent="-341313" algn="l" defTabSz="914400" rtl="0" eaLnBrk="0" fontAlgn="base" latinLnBrk="0" hangingPunct="0">
                        <a:lnSpc>
                          <a:spcPct val="100000"/>
                        </a:lnSpc>
                        <a:spcBef>
                          <a:spcPts val="2000"/>
                        </a:spcBef>
                        <a:spcAft>
                          <a:spcPct val="0"/>
                        </a:spcAft>
                        <a:buClr>
                          <a:srgbClr val="083763"/>
                        </a:buClr>
                        <a:buSzPct val="75000"/>
                        <a:buFont typeface="Wingdings" pitchFamily="2" charset="2"/>
                        <a:buChar char="n"/>
                        <a:tabLst/>
                      </a:pPr>
                      <a:r>
                        <a:rPr kumimoji="0" lang="en-US" sz="2400" b="0" i="0" u="none" strike="noStrike" cap="none" normalizeH="0" baseline="0" dirty="0" smtClean="0">
                          <a:ln>
                            <a:noFill/>
                          </a:ln>
                          <a:solidFill>
                            <a:schemeClr val="tx1"/>
                          </a:solidFill>
                          <a:effectLst/>
                          <a:latin typeface="Calibri" pitchFamily="34" charset="0"/>
                        </a:rPr>
                        <a:t>Unsure </a:t>
                      </a:r>
                    </a:p>
                    <a:p>
                      <a:pPr marL="341313" marR="0" lvl="0" indent="-341313" algn="l" defTabSz="914400" rtl="0" eaLnBrk="0" fontAlgn="base" latinLnBrk="0" hangingPunct="0">
                        <a:lnSpc>
                          <a:spcPct val="100000"/>
                        </a:lnSpc>
                        <a:spcBef>
                          <a:spcPts val="2000"/>
                        </a:spcBef>
                        <a:spcAft>
                          <a:spcPct val="0"/>
                        </a:spcAft>
                        <a:buClr>
                          <a:srgbClr val="083763"/>
                        </a:buClr>
                        <a:buSzPct val="75000"/>
                        <a:buFont typeface="Wingdings" pitchFamily="2" charset="2"/>
                        <a:buChar char="n"/>
                        <a:tabLst/>
                      </a:pPr>
                      <a:r>
                        <a:rPr kumimoji="0" lang="en-US" sz="2400" b="0" i="0" u="none" strike="noStrike" cap="none" normalizeH="0" baseline="0" dirty="0" smtClean="0">
                          <a:ln>
                            <a:noFill/>
                          </a:ln>
                          <a:solidFill>
                            <a:schemeClr val="tx1"/>
                          </a:solidFill>
                          <a:effectLst/>
                          <a:latin typeface="Calibri" pitchFamily="34" charset="0"/>
                        </a:rPr>
                        <a:t>Loyal </a:t>
                      </a:r>
                    </a:p>
                    <a:p>
                      <a:pPr marL="341313" marR="0" lvl="0" indent="-341313" algn="l" defTabSz="914400" rtl="0" eaLnBrk="0" fontAlgn="base" latinLnBrk="0" hangingPunct="0">
                        <a:lnSpc>
                          <a:spcPct val="100000"/>
                        </a:lnSpc>
                        <a:spcBef>
                          <a:spcPts val="2000"/>
                        </a:spcBef>
                        <a:spcAft>
                          <a:spcPct val="0"/>
                        </a:spcAft>
                        <a:buClr>
                          <a:srgbClr val="083763"/>
                        </a:buClr>
                        <a:buSzPct val="75000"/>
                        <a:buFont typeface="Wingdings" pitchFamily="2" charset="2"/>
                        <a:buChar char="n"/>
                        <a:tabLst/>
                      </a:pPr>
                      <a:r>
                        <a:rPr kumimoji="0" lang="en-US" sz="2400" b="0" i="0" u="none" strike="noStrike" cap="none" normalizeH="0" baseline="0" dirty="0" smtClean="0">
                          <a:ln>
                            <a:noFill/>
                          </a:ln>
                          <a:solidFill>
                            <a:schemeClr val="tx1"/>
                          </a:solidFill>
                          <a:effectLst/>
                          <a:latin typeface="Calibri" pitchFamily="34" charset="0"/>
                        </a:rPr>
                        <a:t>Hopeful</a:t>
                      </a:r>
                      <a:endParaRPr kumimoji="0" lang="en-ZA" sz="2400" b="0" i="0" u="none" strike="noStrike" cap="none" normalizeH="0" baseline="0" dirty="0" smtClean="0">
                        <a:ln>
                          <a:noFill/>
                        </a:ln>
                        <a:solidFill>
                          <a:schemeClr val="tx1"/>
                        </a:solidFill>
                        <a:effectLst/>
                        <a:latin typeface="Calibri" pitchFamily="34" charset="0"/>
                      </a:endParaRPr>
                    </a:p>
                  </a:txBody>
                  <a:tcP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0EBD6"/>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bwMode="white">
          <a:xfrm>
            <a:off x="498475" y="152400"/>
            <a:ext cx="8264525" cy="1447800"/>
          </a:xfrm>
        </p:spPr>
        <p:txBody>
          <a:bodyPr/>
          <a:lstStyle/>
          <a:p>
            <a:pPr eaLnBrk="1" hangingPunct="1"/>
            <a:r>
              <a:rPr lang="en-US" dirty="0" smtClean="0">
                <a:latin typeface="Calibri (Heading)"/>
              </a:rPr>
              <a:t>Tips for Building Rapport with Adolescents</a:t>
            </a:r>
          </a:p>
        </p:txBody>
      </p:sp>
      <p:sp>
        <p:nvSpPr>
          <p:cNvPr id="33794"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87F765B8-C3EA-4944-8D4D-A7134ACCF84E}" type="slidenum">
              <a:rPr lang="en-US" smtClean="0">
                <a:latin typeface="Garamond" pitchFamily="18" charset="0"/>
              </a:rPr>
              <a:pPr fontAlgn="base">
                <a:spcBef>
                  <a:spcPct val="0"/>
                </a:spcBef>
                <a:spcAft>
                  <a:spcPct val="0"/>
                </a:spcAft>
              </a:pPr>
              <a:t>9</a:t>
            </a:fld>
            <a:endParaRPr lang="en-US" smtClean="0">
              <a:latin typeface="Garamond" pitchFamily="18" charset="0"/>
            </a:endParaRPr>
          </a:p>
        </p:txBody>
      </p:sp>
      <p:graphicFrame>
        <p:nvGraphicFramePr>
          <p:cNvPr id="26640" name="Group 16"/>
          <p:cNvGraphicFramePr>
            <a:graphicFrameLocks noGrp="1"/>
          </p:cNvGraphicFramePr>
          <p:nvPr>
            <p:extLst>
              <p:ext uri="{D42A27DB-BD31-4B8C-83A1-F6EECF244321}">
                <p14:modId xmlns:p14="http://schemas.microsoft.com/office/powerpoint/2010/main" val="3463281175"/>
              </p:ext>
            </p:extLst>
          </p:nvPr>
        </p:nvGraphicFramePr>
        <p:xfrm>
          <a:off x="471488" y="1658258"/>
          <a:ext cx="8229600" cy="4815839"/>
        </p:xfrm>
        <a:graphic>
          <a:graphicData uri="http://schemas.openxmlformats.org/drawingml/2006/table">
            <a:tbl>
              <a:tblPr/>
              <a:tblGrid>
                <a:gridCol w="4114800"/>
                <a:gridCol w="4114800"/>
              </a:tblGrid>
              <a:tr h="4363720">
                <a:tc>
                  <a:txBody>
                    <a:bodyPr/>
                    <a:lstStyle/>
                    <a:p>
                      <a:pPr marL="341313" marR="0" lvl="0" indent="-284163" algn="l" defTabSz="914400" rtl="0" eaLnBrk="0" fontAlgn="base" latinLnBrk="0" hangingPunct="0">
                        <a:lnSpc>
                          <a:spcPct val="100000"/>
                        </a:lnSpc>
                        <a:spcBef>
                          <a:spcPts val="500"/>
                        </a:spcBef>
                        <a:spcAft>
                          <a:spcPct val="0"/>
                        </a:spcAft>
                        <a:buClr>
                          <a:srgbClr val="083763"/>
                        </a:buClr>
                        <a:buSzPct val="75000"/>
                        <a:buFont typeface="Wingdings" pitchFamily="2" charset="2"/>
                        <a:buChar char="n"/>
                        <a:tabLst/>
                      </a:pPr>
                      <a:r>
                        <a:rPr kumimoji="0" lang="en-GB" sz="1900" b="0" i="0" u="none" strike="noStrike" cap="none" normalizeH="0" baseline="0" dirty="0" smtClean="0">
                          <a:ln>
                            <a:noFill/>
                          </a:ln>
                          <a:solidFill>
                            <a:schemeClr val="tx1"/>
                          </a:solidFill>
                          <a:effectLst/>
                          <a:latin typeface="Calibri" pitchFamily="34" charset="0"/>
                          <a:ea typeface="ＭＳ Ｐゴシック"/>
                          <a:cs typeface="Calibri" pitchFamily="34" charset="0"/>
                        </a:rPr>
                        <a:t>Treat everyone equally and with respect.</a:t>
                      </a:r>
                    </a:p>
                    <a:p>
                      <a:pPr marL="341313" marR="0" lvl="0" indent="-284163" algn="l" defTabSz="914400" rtl="0" eaLnBrk="0" fontAlgn="base" latinLnBrk="0" hangingPunct="0">
                        <a:lnSpc>
                          <a:spcPct val="100000"/>
                        </a:lnSpc>
                        <a:spcBef>
                          <a:spcPts val="500"/>
                        </a:spcBef>
                        <a:spcAft>
                          <a:spcPct val="0"/>
                        </a:spcAft>
                        <a:buClr>
                          <a:srgbClr val="083763"/>
                        </a:buClr>
                        <a:buSzPct val="75000"/>
                        <a:buFont typeface="Wingdings" pitchFamily="2" charset="2"/>
                        <a:buChar char="n"/>
                        <a:tabLst/>
                      </a:pPr>
                      <a:r>
                        <a:rPr kumimoji="0" lang="en-GB" sz="1900" b="0" i="0" u="none" strike="noStrike" cap="none" normalizeH="0" baseline="0" dirty="0" smtClean="0">
                          <a:ln>
                            <a:noFill/>
                          </a:ln>
                          <a:solidFill>
                            <a:schemeClr val="tx1"/>
                          </a:solidFill>
                          <a:effectLst/>
                          <a:latin typeface="Calibri" pitchFamily="34" charset="0"/>
                          <a:ea typeface="ＭＳ Ｐゴシック"/>
                          <a:cs typeface="Calibri" pitchFamily="34" charset="0"/>
                        </a:rPr>
                        <a:t>Be open to their questions.</a:t>
                      </a:r>
                    </a:p>
                    <a:p>
                      <a:pPr marL="341313" marR="0" lvl="0" indent="-284163" algn="l" defTabSz="914400" rtl="0" eaLnBrk="0" fontAlgn="base" latinLnBrk="0" hangingPunct="0">
                        <a:lnSpc>
                          <a:spcPct val="100000"/>
                        </a:lnSpc>
                        <a:spcBef>
                          <a:spcPts val="500"/>
                        </a:spcBef>
                        <a:spcAft>
                          <a:spcPct val="0"/>
                        </a:spcAft>
                        <a:buClr>
                          <a:srgbClr val="083763"/>
                        </a:buClr>
                        <a:buSzPct val="75000"/>
                        <a:buFont typeface="Wingdings" pitchFamily="2" charset="2"/>
                        <a:buChar char="n"/>
                        <a:tabLst/>
                      </a:pPr>
                      <a:r>
                        <a:rPr kumimoji="0" lang="en-GB" sz="1900" b="0" i="0" u="none" strike="noStrike" cap="none" normalizeH="0" baseline="0" dirty="0" smtClean="0">
                          <a:ln>
                            <a:noFill/>
                          </a:ln>
                          <a:solidFill>
                            <a:schemeClr val="tx1"/>
                          </a:solidFill>
                          <a:effectLst/>
                          <a:latin typeface="Calibri" pitchFamily="34" charset="0"/>
                          <a:ea typeface="ＭＳ Ｐゴシック"/>
                          <a:cs typeface="Calibri" pitchFamily="34" charset="0"/>
                        </a:rPr>
                        <a:t>Do not use judgmental words or body language.</a:t>
                      </a:r>
                    </a:p>
                    <a:p>
                      <a:pPr marL="341313" marR="0" lvl="0" indent="-284163" algn="l" defTabSz="914400" rtl="0" eaLnBrk="0" fontAlgn="base" latinLnBrk="0" hangingPunct="0">
                        <a:lnSpc>
                          <a:spcPct val="100000"/>
                        </a:lnSpc>
                        <a:spcBef>
                          <a:spcPts val="500"/>
                        </a:spcBef>
                        <a:spcAft>
                          <a:spcPct val="0"/>
                        </a:spcAft>
                        <a:buClr>
                          <a:srgbClr val="083763"/>
                        </a:buClr>
                        <a:buSzPct val="75000"/>
                        <a:buFont typeface="Wingdings" pitchFamily="2" charset="2"/>
                        <a:buChar char="n"/>
                        <a:tabLst/>
                      </a:pPr>
                      <a:r>
                        <a:rPr kumimoji="0" lang="en-GB" sz="1900" b="0" i="0" u="none" strike="noStrike" cap="none" normalizeH="0" baseline="0" dirty="0" smtClean="0">
                          <a:ln>
                            <a:noFill/>
                          </a:ln>
                          <a:solidFill>
                            <a:schemeClr val="tx1"/>
                          </a:solidFill>
                          <a:effectLst/>
                          <a:latin typeface="Calibri" pitchFamily="34" charset="0"/>
                          <a:ea typeface="ＭＳ Ｐゴシック"/>
                          <a:cs typeface="Calibri" pitchFamily="34" charset="0"/>
                        </a:rPr>
                        <a:t>Use understandable language; use educational materials to explain complicated information.</a:t>
                      </a:r>
                    </a:p>
                    <a:p>
                      <a:pPr marL="341313" marR="0" lvl="0" indent="-284163" algn="l" defTabSz="914400" rtl="0" eaLnBrk="0" fontAlgn="base" latinLnBrk="0" hangingPunct="0">
                        <a:lnSpc>
                          <a:spcPct val="100000"/>
                        </a:lnSpc>
                        <a:spcBef>
                          <a:spcPts val="500"/>
                        </a:spcBef>
                        <a:spcAft>
                          <a:spcPct val="0"/>
                        </a:spcAft>
                        <a:buClr>
                          <a:srgbClr val="083763"/>
                        </a:buClr>
                        <a:buSzPct val="75000"/>
                        <a:buFont typeface="Wingdings" pitchFamily="2" charset="2"/>
                        <a:buChar char="n"/>
                        <a:tabLst/>
                      </a:pPr>
                      <a:r>
                        <a:rPr kumimoji="0" lang="en-GB" sz="1900" b="0" i="0" u="none" strike="noStrike" cap="none" normalizeH="0" baseline="0" dirty="0" smtClean="0">
                          <a:ln>
                            <a:noFill/>
                          </a:ln>
                          <a:solidFill>
                            <a:schemeClr val="tx1"/>
                          </a:solidFill>
                          <a:effectLst/>
                          <a:latin typeface="Calibri" pitchFamily="34" charset="0"/>
                          <a:ea typeface="ＭＳ Ｐゴシック"/>
                          <a:cs typeface="Calibri" pitchFamily="34" charset="0"/>
                        </a:rPr>
                        <a:t>Do not be critical.</a:t>
                      </a:r>
                    </a:p>
                    <a:p>
                      <a:pPr marL="341313" marR="0" lvl="0" indent="-284163" algn="l" defTabSz="914400" rtl="0" eaLnBrk="0" fontAlgn="base" latinLnBrk="0" hangingPunct="0">
                        <a:lnSpc>
                          <a:spcPct val="100000"/>
                        </a:lnSpc>
                        <a:spcBef>
                          <a:spcPts val="500"/>
                        </a:spcBef>
                        <a:spcAft>
                          <a:spcPct val="0"/>
                        </a:spcAft>
                        <a:buClr>
                          <a:srgbClr val="083763"/>
                        </a:buClr>
                        <a:buSzPct val="75000"/>
                        <a:buFont typeface="Wingdings" pitchFamily="2" charset="2"/>
                        <a:buChar char="n"/>
                        <a:tabLst/>
                      </a:pPr>
                      <a:r>
                        <a:rPr kumimoji="0" lang="en-GB" sz="1900" b="0" i="0" u="none" strike="noStrike" cap="none" normalizeH="0" baseline="0" dirty="0" smtClean="0">
                          <a:ln>
                            <a:noFill/>
                          </a:ln>
                          <a:solidFill>
                            <a:schemeClr val="tx1"/>
                          </a:solidFill>
                          <a:effectLst/>
                          <a:latin typeface="Calibri" pitchFamily="34" charset="0"/>
                          <a:ea typeface="ＭＳ Ｐゴシック"/>
                          <a:cs typeface="Calibri" pitchFamily="34" charset="0"/>
                        </a:rPr>
                        <a:t>Ensure that conversations are private.</a:t>
                      </a:r>
                    </a:p>
                    <a:p>
                      <a:pPr marL="341313" marR="0" lvl="0" indent="-284163" algn="l" defTabSz="914400" rtl="0" eaLnBrk="0" fontAlgn="base" latinLnBrk="0" hangingPunct="0">
                        <a:lnSpc>
                          <a:spcPct val="100000"/>
                        </a:lnSpc>
                        <a:spcBef>
                          <a:spcPts val="500"/>
                        </a:spcBef>
                        <a:spcAft>
                          <a:spcPct val="0"/>
                        </a:spcAft>
                        <a:buClr>
                          <a:srgbClr val="083763"/>
                        </a:buClr>
                        <a:buSzPct val="75000"/>
                        <a:buFont typeface="Wingdings" pitchFamily="2" charset="2"/>
                        <a:buChar char="n"/>
                        <a:tabLst/>
                      </a:pPr>
                      <a:r>
                        <a:rPr kumimoji="0" lang="en-US" sz="1900" b="0" i="0" u="none" strike="noStrike" kern="1200" cap="none" normalizeH="0" baseline="0" dirty="0" smtClean="0">
                          <a:ln>
                            <a:noFill/>
                          </a:ln>
                          <a:solidFill>
                            <a:schemeClr val="tx1"/>
                          </a:solidFill>
                          <a:effectLst/>
                          <a:latin typeface="Calibri" pitchFamily="34" charset="0"/>
                          <a:ea typeface="ＭＳ Ｐゴシック"/>
                          <a:cs typeface="Calibri" pitchFamily="34" charset="0"/>
                        </a:rPr>
                        <a:t>Reassure clients about confidentiality; discuss what confidentiality means in terms of sharing with other HWs.</a:t>
                      </a:r>
                      <a:endParaRPr kumimoji="0" lang="en-ZA" sz="1900" b="0" i="0" u="none" strike="noStrike" cap="none" normalizeH="0" baseline="0" dirty="0" smtClean="0">
                        <a:ln>
                          <a:noFill/>
                        </a:ln>
                        <a:solidFill>
                          <a:schemeClr val="tx1"/>
                        </a:solidFill>
                        <a:effectLst/>
                        <a:latin typeface="Calibri" pitchFamily="34" charset="0"/>
                        <a:ea typeface="ＭＳ Ｐゴシック"/>
                        <a:cs typeface="Calibri" pitchFamily="34" charset="0"/>
                      </a:endParaRPr>
                    </a:p>
                  </a:txBody>
                  <a:tcPr horzOverflow="overflow">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0EBD6"/>
                    </a:solidFill>
                  </a:tcPr>
                </a:tc>
                <a:tc>
                  <a:txBody>
                    <a:bodyPr/>
                    <a:lstStyle/>
                    <a:p>
                      <a:pPr marL="341313" marR="0" lvl="0" indent="-341313" algn="l" defTabSz="914400" rtl="0" eaLnBrk="0" fontAlgn="base" latinLnBrk="0" hangingPunct="0">
                        <a:lnSpc>
                          <a:spcPct val="100000"/>
                        </a:lnSpc>
                        <a:spcBef>
                          <a:spcPts val="500"/>
                        </a:spcBef>
                        <a:spcAft>
                          <a:spcPct val="0"/>
                        </a:spcAft>
                        <a:buClr>
                          <a:srgbClr val="083763"/>
                        </a:buClr>
                        <a:buSzPct val="75000"/>
                        <a:buFont typeface="Wingdings" pitchFamily="2" charset="2"/>
                        <a:buChar char="n"/>
                        <a:tabLst/>
                        <a:defRPr/>
                      </a:pPr>
                      <a:r>
                        <a:rPr kumimoji="0" lang="en-GB" sz="1900" b="0" i="0" u="none" strike="noStrike" cap="none" normalizeH="0" baseline="0" dirty="0" smtClean="0">
                          <a:ln>
                            <a:noFill/>
                          </a:ln>
                          <a:solidFill>
                            <a:schemeClr val="tx1"/>
                          </a:solidFill>
                          <a:effectLst/>
                          <a:latin typeface="Calibri" pitchFamily="34" charset="0"/>
                          <a:ea typeface="ＭＳ Ｐゴシック"/>
                          <a:cs typeface="Calibri" pitchFamily="34" charset="0"/>
                        </a:rPr>
                        <a:t>Do not threaten to break confidentiality.</a:t>
                      </a:r>
                      <a:endParaRPr kumimoji="0" lang="en-ZA" sz="1900" b="0" i="0" u="none" strike="noStrike" cap="none" normalizeH="0" baseline="0" dirty="0" smtClean="0">
                        <a:ln>
                          <a:noFill/>
                        </a:ln>
                        <a:solidFill>
                          <a:schemeClr val="tx1"/>
                        </a:solidFill>
                        <a:effectLst/>
                        <a:latin typeface="Calibri" pitchFamily="34" charset="0"/>
                        <a:ea typeface="ＭＳ Ｐゴシック"/>
                        <a:cs typeface="Calibri" pitchFamily="34" charset="0"/>
                      </a:endParaRPr>
                    </a:p>
                    <a:p>
                      <a:pPr marL="341313" marR="0" lvl="0" indent="-341313" algn="l" defTabSz="914400" rtl="0" eaLnBrk="0" fontAlgn="base" latinLnBrk="0" hangingPunct="0">
                        <a:lnSpc>
                          <a:spcPct val="100000"/>
                        </a:lnSpc>
                        <a:spcBef>
                          <a:spcPts val="500"/>
                        </a:spcBef>
                        <a:spcAft>
                          <a:spcPct val="0"/>
                        </a:spcAft>
                        <a:buClr>
                          <a:srgbClr val="083763"/>
                        </a:buClr>
                        <a:buSzPct val="75000"/>
                        <a:buFont typeface="Wingdings" pitchFamily="2" charset="2"/>
                        <a:buChar char="n"/>
                        <a:tabLst/>
                      </a:pPr>
                      <a:r>
                        <a:rPr kumimoji="0" lang="en-GB" sz="1900" b="0" i="0" u="none" strike="noStrike" cap="none" normalizeH="0" baseline="0" dirty="0" smtClean="0">
                          <a:ln>
                            <a:noFill/>
                          </a:ln>
                          <a:solidFill>
                            <a:schemeClr val="tx1"/>
                          </a:solidFill>
                          <a:effectLst/>
                          <a:latin typeface="Calibri" pitchFamily="34" charset="0"/>
                          <a:ea typeface="ＭＳ Ｐゴシック"/>
                          <a:cs typeface="Calibri" pitchFamily="34" charset="0"/>
                        </a:rPr>
                        <a:t>Re-state confidentiality policy, as needed.</a:t>
                      </a:r>
                    </a:p>
                    <a:p>
                      <a:pPr marL="341313" marR="0" lvl="0" indent="-341313" algn="l" defTabSz="914400" rtl="0" eaLnBrk="0" fontAlgn="base" latinLnBrk="0" hangingPunct="0">
                        <a:lnSpc>
                          <a:spcPct val="100000"/>
                        </a:lnSpc>
                        <a:spcBef>
                          <a:spcPts val="500"/>
                        </a:spcBef>
                        <a:spcAft>
                          <a:spcPct val="0"/>
                        </a:spcAft>
                        <a:buClr>
                          <a:srgbClr val="083763"/>
                        </a:buClr>
                        <a:buSzPct val="75000"/>
                        <a:buFont typeface="Wingdings" pitchFamily="2" charset="2"/>
                        <a:buChar char="n"/>
                        <a:tabLst/>
                      </a:pPr>
                      <a:r>
                        <a:rPr kumimoji="0" lang="en-GB" sz="1900" b="0" i="0" u="none" strike="noStrike" cap="none" normalizeH="0" baseline="0" dirty="0" smtClean="0">
                          <a:ln>
                            <a:noFill/>
                          </a:ln>
                          <a:solidFill>
                            <a:schemeClr val="tx1"/>
                          </a:solidFill>
                          <a:effectLst/>
                          <a:latin typeface="Calibri" pitchFamily="34" charset="0"/>
                          <a:ea typeface="ＭＳ Ｐゴシック"/>
                          <a:cs typeface="Calibri" pitchFamily="34" charset="0"/>
                        </a:rPr>
                        <a:t>Allow enough time for them to ask questions and express concerns.</a:t>
                      </a:r>
                    </a:p>
                    <a:p>
                      <a:pPr marL="341313" marR="0" lvl="0" indent="-341313" algn="l" defTabSz="914400" rtl="0" eaLnBrk="0" fontAlgn="base" latinLnBrk="0" hangingPunct="0">
                        <a:lnSpc>
                          <a:spcPct val="100000"/>
                        </a:lnSpc>
                        <a:spcBef>
                          <a:spcPts val="500"/>
                        </a:spcBef>
                        <a:spcAft>
                          <a:spcPct val="0"/>
                        </a:spcAft>
                        <a:buClr>
                          <a:srgbClr val="083763"/>
                        </a:buClr>
                        <a:buSzPct val="75000"/>
                        <a:buFont typeface="Wingdings" pitchFamily="2" charset="2"/>
                        <a:buChar char="n"/>
                        <a:tabLst/>
                      </a:pPr>
                      <a:r>
                        <a:rPr kumimoji="0" lang="en-GB" sz="1900" b="0" i="0" u="none" strike="noStrike" cap="none" normalizeH="0" baseline="0" dirty="0" smtClean="0">
                          <a:ln>
                            <a:noFill/>
                          </a:ln>
                          <a:solidFill>
                            <a:schemeClr val="tx1"/>
                          </a:solidFill>
                          <a:effectLst/>
                          <a:latin typeface="Calibri" pitchFamily="34" charset="0"/>
                          <a:ea typeface="ＭＳ Ｐゴシック"/>
                          <a:cs typeface="Calibri" pitchFamily="34" charset="0"/>
                        </a:rPr>
                        <a:t>Empathize with their situation and concerns.</a:t>
                      </a:r>
                    </a:p>
                    <a:p>
                      <a:pPr marL="341313" marR="0" lvl="0" indent="-341313" algn="l" defTabSz="914400" rtl="0" eaLnBrk="0" fontAlgn="base" latinLnBrk="0" hangingPunct="0">
                        <a:lnSpc>
                          <a:spcPct val="100000"/>
                        </a:lnSpc>
                        <a:spcBef>
                          <a:spcPts val="500"/>
                        </a:spcBef>
                        <a:spcAft>
                          <a:spcPct val="0"/>
                        </a:spcAft>
                        <a:buClr>
                          <a:srgbClr val="083763"/>
                        </a:buClr>
                        <a:buSzPct val="75000"/>
                        <a:buFont typeface="Wingdings" pitchFamily="2" charset="2"/>
                        <a:buChar char="n"/>
                        <a:tabLst/>
                      </a:pPr>
                      <a:r>
                        <a:rPr kumimoji="0" lang="en-GB" sz="1900" b="0" i="0" u="none" strike="noStrike" cap="none" normalizeH="0" baseline="0" dirty="0" smtClean="0">
                          <a:ln>
                            <a:noFill/>
                          </a:ln>
                          <a:solidFill>
                            <a:schemeClr val="tx1"/>
                          </a:solidFill>
                          <a:effectLst/>
                          <a:latin typeface="Calibri" pitchFamily="34" charset="0"/>
                          <a:ea typeface="ＭＳ Ｐゴシック"/>
                          <a:cs typeface="Calibri" pitchFamily="34" charset="0"/>
                        </a:rPr>
                        <a:t>Reassure them that you </a:t>
                      </a:r>
                      <a:r>
                        <a:rPr kumimoji="0" lang="en-GB" sz="1900" b="0" i="1" u="none" strike="noStrike" cap="none" normalizeH="0" baseline="0" dirty="0" smtClean="0">
                          <a:ln>
                            <a:noFill/>
                          </a:ln>
                          <a:solidFill>
                            <a:schemeClr val="tx1"/>
                          </a:solidFill>
                          <a:effectLst/>
                          <a:latin typeface="Calibri" pitchFamily="34" charset="0"/>
                          <a:ea typeface="ＭＳ Ｐゴシック"/>
                          <a:cs typeface="Calibri" pitchFamily="34" charset="0"/>
                        </a:rPr>
                        <a:t>“are here to help.”</a:t>
                      </a:r>
                    </a:p>
                    <a:p>
                      <a:pPr marL="341313" marR="0" lvl="0" indent="-341313" algn="l" defTabSz="914400" rtl="0" eaLnBrk="0" fontAlgn="base" latinLnBrk="0" hangingPunct="0">
                        <a:lnSpc>
                          <a:spcPct val="100000"/>
                        </a:lnSpc>
                        <a:spcBef>
                          <a:spcPts val="500"/>
                        </a:spcBef>
                        <a:spcAft>
                          <a:spcPct val="0"/>
                        </a:spcAft>
                        <a:buClr>
                          <a:srgbClr val="083763"/>
                        </a:buClr>
                        <a:buSzPct val="75000"/>
                        <a:buFont typeface="Wingdings" pitchFamily="2" charset="2"/>
                        <a:buChar char="n"/>
                        <a:tabLst/>
                      </a:pPr>
                      <a:r>
                        <a:rPr kumimoji="0" lang="en-GB" sz="1900" b="0" i="0" u="none" strike="noStrike" cap="none" normalizeH="0" baseline="0" dirty="0" smtClean="0">
                          <a:ln>
                            <a:noFill/>
                          </a:ln>
                          <a:solidFill>
                            <a:schemeClr val="tx1"/>
                          </a:solidFill>
                          <a:effectLst/>
                          <a:latin typeface="Calibri" pitchFamily="34" charset="0"/>
                          <a:ea typeface="ＭＳ Ｐゴシック"/>
                          <a:cs typeface="Calibri" pitchFamily="34" charset="0"/>
                        </a:rPr>
                        <a:t>Reassure them that their feelings and experiences are normal.</a:t>
                      </a:r>
                    </a:p>
                    <a:p>
                      <a:pPr marL="341313" marR="0" lvl="0" indent="-341313" algn="l" defTabSz="914400" rtl="0" eaLnBrk="0" fontAlgn="base" latinLnBrk="0" hangingPunct="0">
                        <a:lnSpc>
                          <a:spcPct val="100000"/>
                        </a:lnSpc>
                        <a:spcBef>
                          <a:spcPts val="500"/>
                        </a:spcBef>
                        <a:spcAft>
                          <a:spcPct val="0"/>
                        </a:spcAft>
                        <a:buClr>
                          <a:srgbClr val="083763"/>
                        </a:buClr>
                        <a:buSzPct val="75000"/>
                        <a:buFont typeface="Wingdings" pitchFamily="2" charset="2"/>
                        <a:buChar char="n"/>
                        <a:tabLst/>
                      </a:pPr>
                      <a:r>
                        <a:rPr kumimoji="0" lang="en-GB" sz="1900" b="0" i="0" u="none" strike="noStrike" cap="none" normalizeH="0" baseline="0" dirty="0" smtClean="0">
                          <a:ln>
                            <a:noFill/>
                          </a:ln>
                          <a:solidFill>
                            <a:schemeClr val="tx1"/>
                          </a:solidFill>
                          <a:effectLst/>
                          <a:latin typeface="Calibri" pitchFamily="34" charset="0"/>
                          <a:ea typeface="ＭＳ Ｐゴシック"/>
                          <a:cs typeface="Calibri" pitchFamily="34" charset="0"/>
                        </a:rPr>
                        <a:t>Be honest and admit when you do not know the answer to a question.</a:t>
                      </a:r>
                      <a:endParaRPr kumimoji="0" lang="en-ZA" sz="1900" b="0" i="0" u="none" strike="noStrike" cap="none" normalizeH="0" baseline="0" dirty="0" smtClean="0">
                        <a:ln>
                          <a:noFill/>
                        </a:ln>
                        <a:solidFill>
                          <a:schemeClr val="tx1"/>
                        </a:solidFill>
                        <a:effectLst/>
                        <a:latin typeface="Calibri" pitchFamily="34" charset="0"/>
                        <a:ea typeface="ＭＳ Ｐゴシック"/>
                        <a:cs typeface="Calibri" pitchFamily="34" charset="0"/>
                      </a:endParaRPr>
                    </a:p>
                  </a:txBody>
                  <a:tcP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0EBD6"/>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dolescent_HIV_Mod1-1as-calibri">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2_Advantage 1">
        <a:dk1>
          <a:srgbClr val="000000"/>
        </a:dk1>
        <a:lt1>
          <a:srgbClr val="FFFFFF"/>
        </a:lt1>
        <a:dk2>
          <a:srgbClr val="59564B"/>
        </a:dk2>
        <a:lt2>
          <a:srgbClr val="DFDAC7"/>
        </a:lt2>
        <a:accent1>
          <a:srgbClr val="990000"/>
        </a:accent1>
        <a:accent2>
          <a:srgbClr val="EFAB16"/>
        </a:accent2>
        <a:accent3>
          <a:srgbClr val="FFFFFF"/>
        </a:accent3>
        <a:accent4>
          <a:srgbClr val="000000"/>
        </a:accent4>
        <a:accent5>
          <a:srgbClr val="CAAAAA"/>
        </a:accent5>
        <a:accent6>
          <a:srgbClr val="D99B13"/>
        </a:accent6>
        <a:hlink>
          <a:srgbClr val="EF8E1C"/>
        </a:hlink>
        <a:folHlink>
          <a:srgbClr val="FEC60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Adolescent_HIV_Mod1-1as-calibri.potx</Template>
  <TotalTime>17917</TotalTime>
  <Words>4827</Words>
  <Application>Microsoft Macintosh PowerPoint</Application>
  <PresentationFormat>On-screen Show (4:3)</PresentationFormat>
  <Paragraphs>483</Paragraphs>
  <Slides>68</Slides>
  <Notes>63</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Adolescent_HIV_Mod1-1as-calibri</vt:lpstr>
      <vt:lpstr>Adolescent HIV Care and Treatment</vt:lpstr>
      <vt:lpstr>Module 4 Learning Objectives</vt:lpstr>
      <vt:lpstr>Session 4.1</vt:lpstr>
      <vt:lpstr>Session 4.1 Objective</vt:lpstr>
      <vt:lpstr>Discussion Questions (Continued)</vt:lpstr>
      <vt:lpstr>Why the Need to Establish Trust and Rapport?</vt:lpstr>
      <vt:lpstr>Establishing Trust with an Adolescent Can Be Difficult</vt:lpstr>
      <vt:lpstr>When Speaking with a Health Worker, Many Adolescents Feel:</vt:lpstr>
      <vt:lpstr>Tips for Building Rapport with Adolescents</vt:lpstr>
      <vt:lpstr>Remember:</vt:lpstr>
      <vt:lpstr>Exercise 1</vt:lpstr>
      <vt:lpstr>Exercise 1: Case Study 1</vt:lpstr>
      <vt:lpstr>Exercise 1: Case Study 1 (Continued)</vt:lpstr>
      <vt:lpstr>Exercise 1: Case Study 2</vt:lpstr>
      <vt:lpstr>Exercise 1: Debriefing</vt:lpstr>
      <vt:lpstr>PowerPoint Presentation</vt:lpstr>
      <vt:lpstr>Session 4.2</vt:lpstr>
      <vt:lpstr>Session 4.2 Objective</vt:lpstr>
      <vt:lpstr>Discussion Questions</vt:lpstr>
      <vt:lpstr>Why Do We Counsel People?</vt:lpstr>
      <vt:lpstr>Counseling Includes:</vt:lpstr>
      <vt:lpstr>Counseling Does NOT Include:</vt:lpstr>
      <vt:lpstr>Discussion Questions</vt:lpstr>
      <vt:lpstr>Tips for Communicating with Adolescents:</vt:lpstr>
      <vt:lpstr>Tips for Communicating with Adolescents:</vt:lpstr>
      <vt:lpstr>Considerations with Younger Adolescents:</vt:lpstr>
      <vt:lpstr>Considerations with Younger Adolescents: (Continued)</vt:lpstr>
      <vt:lpstr>Considerations with Older Adolescents:</vt:lpstr>
      <vt:lpstr>Considerations with Older Adolescents: (Continued)</vt:lpstr>
      <vt:lpstr>PowerPoint Presentation</vt:lpstr>
      <vt:lpstr>Remember:</vt:lpstr>
      <vt:lpstr>Listening and Learning Skills</vt:lpstr>
      <vt:lpstr>PowerPoint Presentation</vt:lpstr>
      <vt:lpstr>Skill 1: Use Helpful Non-Verbal Communication (Continued)</vt:lpstr>
      <vt:lpstr>Skill 1: Use Helpful Non-Verbal Communication (Continued)</vt:lpstr>
      <vt:lpstr>Skill 1: Use Helpful Non-Verbal Communication (Continued)</vt:lpstr>
      <vt:lpstr>Skill 2: Actively Listen and Show Interest in the Client</vt:lpstr>
      <vt:lpstr>Skill 2: Actively Listen and Show Interest in the Client (Continued)</vt:lpstr>
      <vt:lpstr>Skill 3: Ask Open-Ended Questions</vt:lpstr>
      <vt:lpstr>Skill 3: Ask Open-Ended Questions</vt:lpstr>
      <vt:lpstr>Skill 4: Reflect Back What the Client is Saying</vt:lpstr>
      <vt:lpstr>Exercise 2</vt:lpstr>
      <vt:lpstr>Exercise 2: Debriefing</vt:lpstr>
      <vt:lpstr>Skill 5: Empathize — Show That You Understand How the Client Feels</vt:lpstr>
      <vt:lpstr>Skill 5: Empathize — Show That You Understand How the Client Feels (Continued)</vt:lpstr>
      <vt:lpstr>Skill 5: Empathize — Show That You Understand How the Client Feels (Continued)</vt:lpstr>
      <vt:lpstr>Skill 5: Empathize — Show That You Understand How the Client Feels (Continued)</vt:lpstr>
      <vt:lpstr>Skill 5: Empathize — Show That You Understand How the Client Feels (Continued)</vt:lpstr>
      <vt:lpstr>Skill 5: Empathize — Show That You Understand How the Client Feels (Continued)</vt:lpstr>
      <vt:lpstr>Skill 5: Empathize — Show That You Understand How the Client Feels (Continued)</vt:lpstr>
      <vt:lpstr>Skill 5: Empathize — Show That You Understand How the Client Feels (Continued)</vt:lpstr>
      <vt:lpstr>Skill 6: Avoid Judging Words</vt:lpstr>
      <vt:lpstr>Skill 6: Avoid Judging Words (Continued)</vt:lpstr>
      <vt:lpstr>Skill 7: Help The Client Set Goals and Summarize Each Session</vt:lpstr>
      <vt:lpstr>Skill 7: Help The Client Set Goals and Summarize Each Session (Continued)</vt:lpstr>
      <vt:lpstr>Skill 7: Help The Client Set Goals and Summarize Each Session (Continued)</vt:lpstr>
      <vt:lpstr>Tips for Counseling Adolescents</vt:lpstr>
      <vt:lpstr>Tips for Counseling Adolescents</vt:lpstr>
      <vt:lpstr>Exercise 3</vt:lpstr>
      <vt:lpstr>Exercise 3: Role Play/Demonstration</vt:lpstr>
      <vt:lpstr>Exercise 3: Case Study 1</vt:lpstr>
      <vt:lpstr>Exercise 3: Case Study 2</vt:lpstr>
      <vt:lpstr>Exercise 3: Case Study 3</vt:lpstr>
      <vt:lpstr>Exercise 3: Debriefing</vt:lpstr>
      <vt:lpstr>PowerPoint Presentation</vt:lpstr>
      <vt:lpstr>Module 4: Key Points</vt:lpstr>
      <vt:lpstr>Module 4: Key Points (Continued)</vt:lpstr>
      <vt:lpstr>Module 4: Key Points (Continued)</vt:lpstr>
    </vt:vector>
  </TitlesOfParts>
  <Company>UMDNJ François Xavier Bagnoud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Adolescent HIV Care and Treatment</dc:title>
  <dc:creator>Karen Forgash</dc:creator>
  <cp:lastModifiedBy>Guest ICAP</cp:lastModifiedBy>
  <cp:revision>282</cp:revision>
  <cp:lastPrinted>2012-05-29T15:10:20Z</cp:lastPrinted>
  <dcterms:created xsi:type="dcterms:W3CDTF">2012-02-13T18:51:54Z</dcterms:created>
  <dcterms:modified xsi:type="dcterms:W3CDTF">2013-04-11T16:58:43Z</dcterms:modified>
</cp:coreProperties>
</file>