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475417" y="6078415"/>
            <a:ext cx="1504460" cy="634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905000"/>
            <a:ext cx="9144000" cy="1698625"/>
          </a:xfrm>
          <a:custGeom>
            <a:avLst/>
            <a:gdLst/>
            <a:ahLst/>
            <a:cxnLst/>
            <a:rect l="l" t="t" r="r" b="b"/>
            <a:pathLst>
              <a:path w="9144000" h="1698625">
                <a:moveTo>
                  <a:pt x="9144000" y="0"/>
                </a:moveTo>
                <a:lnTo>
                  <a:pt x="0" y="0"/>
                </a:lnTo>
                <a:lnTo>
                  <a:pt x="0" y="1698625"/>
                </a:lnTo>
                <a:lnTo>
                  <a:pt x="9144000" y="1698625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74637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9144000" y="0"/>
                </a:moveTo>
                <a:lnTo>
                  <a:pt x="0" y="0"/>
                </a:lnTo>
                <a:lnTo>
                  <a:pt x="0" y="1143000"/>
                </a:lnTo>
                <a:lnTo>
                  <a:pt x="9144000" y="1143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84561" y="446532"/>
            <a:ext cx="2174877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95628"/>
            <a:ext cx="8072119" cy="2073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4320" y="2049780"/>
            <a:ext cx="7576184" cy="13233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latin typeface="Garamond"/>
                <a:cs typeface="Garamond"/>
              </a:rPr>
              <a:t>Module </a:t>
            </a:r>
            <a:r>
              <a:rPr dirty="0" b="1">
                <a:latin typeface="Garamond"/>
                <a:cs typeface="Garamond"/>
              </a:rPr>
              <a:t>4:</a:t>
            </a: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4000" spc="-15" b="1">
                <a:latin typeface="Garamond"/>
                <a:cs typeface="Garamond"/>
              </a:rPr>
              <a:t>Role </a:t>
            </a:r>
            <a:r>
              <a:rPr dirty="0" sz="4000" spc="-5" b="1">
                <a:latin typeface="Garamond"/>
                <a:cs typeface="Garamond"/>
              </a:rPr>
              <a:t>Playing and Case</a:t>
            </a:r>
            <a:r>
              <a:rPr dirty="0" sz="4000" spc="15" b="1">
                <a:latin typeface="Garamond"/>
                <a:cs typeface="Garamond"/>
              </a:rPr>
              <a:t> </a:t>
            </a:r>
            <a:r>
              <a:rPr dirty="0" sz="4000" spc="-5" b="1">
                <a:latin typeface="Garamond"/>
                <a:cs typeface="Garamond"/>
              </a:rPr>
              <a:t>Discussions</a:t>
            </a:r>
            <a:endParaRPr sz="4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Case </a:t>
            </a:r>
            <a:r>
              <a:rPr dirty="0"/>
              <a:t>2</a:t>
            </a:r>
            <a:r>
              <a:rPr dirty="0" spc="-80"/>
              <a:t> </a:t>
            </a:r>
            <a:r>
              <a:rPr dirty="0"/>
              <a:t>(6)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7940040" cy="315277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355600" marR="5080" indent="-342900">
              <a:lnSpc>
                <a:spcPct val="100299"/>
              </a:lnSpc>
              <a:spcBef>
                <a:spcPts val="8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She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returns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for her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third adherence session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(was 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doing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well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second session and adherence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was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assessed as </a:t>
            </a:r>
            <a:r>
              <a:rPr dirty="0" sz="3200" spc="20">
                <a:solidFill>
                  <a:srgbClr val="1F497D"/>
                </a:solidFill>
                <a:latin typeface="Garamond"/>
                <a:cs typeface="Garamond"/>
              </a:rPr>
              <a:t>good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that</a:t>
            </a:r>
            <a:r>
              <a:rPr dirty="0" sz="3200" spc="-2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time).</a:t>
            </a:r>
            <a:endParaRPr sz="3200">
              <a:latin typeface="Garamond"/>
              <a:cs typeface="Garamond"/>
            </a:endParaRPr>
          </a:p>
          <a:p>
            <a:pPr marL="355600" marR="627380" indent="-342900">
              <a:lnSpc>
                <a:spcPct val="101899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75">
                <a:solidFill>
                  <a:srgbClr val="1F497D"/>
                </a:solidFill>
                <a:latin typeface="Garamond"/>
                <a:cs typeface="Garamond"/>
              </a:rPr>
              <a:t>You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find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she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has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missed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1 dose </a:t>
            </a:r>
            <a:r>
              <a:rPr dirty="0" sz="3200" spc="-30">
                <a:solidFill>
                  <a:srgbClr val="1F497D"/>
                </a:solidFill>
                <a:latin typeface="Garamond"/>
                <a:cs typeface="Garamond"/>
              </a:rPr>
              <a:t>over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the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last 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month.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How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do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you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rate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her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adherence using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the</a:t>
            </a:r>
            <a:r>
              <a:rPr dirty="0" sz="3200" spc="2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table?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Case </a:t>
            </a:r>
            <a:r>
              <a:rPr dirty="0"/>
              <a:t>2</a:t>
            </a:r>
            <a:r>
              <a:rPr dirty="0" spc="-80"/>
              <a:t> </a:t>
            </a:r>
            <a:r>
              <a:rPr dirty="0"/>
              <a:t>(7)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7306309" cy="159258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355600" marR="5080" indent="-342900">
              <a:lnSpc>
                <a:spcPct val="101200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  <a:tab pos="3852545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Since her adherence is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assessed as </a:t>
            </a:r>
            <a:r>
              <a:rPr dirty="0" sz="3200" spc="15">
                <a:solidFill>
                  <a:srgbClr val="1F497D"/>
                </a:solidFill>
                <a:latin typeface="Garamond"/>
                <a:cs typeface="Garamond"/>
              </a:rPr>
              <a:t>good,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she 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now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has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2</a:t>
            </a:r>
            <a:r>
              <a:rPr dirty="0" sz="3200" spc="3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months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 of	</a:t>
            </a:r>
            <a:r>
              <a:rPr dirty="0" sz="3200" spc="20">
                <a:solidFill>
                  <a:srgbClr val="1F497D"/>
                </a:solidFill>
                <a:latin typeface="Garamond"/>
                <a:cs typeface="Garamond"/>
              </a:rPr>
              <a:t>good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adherence.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When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should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repeat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VL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be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done?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Case </a:t>
            </a:r>
            <a:r>
              <a:rPr dirty="0"/>
              <a:t>2</a:t>
            </a:r>
            <a:r>
              <a:rPr dirty="0" spc="-80"/>
              <a:t> </a:t>
            </a:r>
            <a:r>
              <a:rPr dirty="0"/>
              <a:t>(8)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7990205" cy="41313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55600" marR="5080" indent="-342900">
              <a:lnSpc>
                <a:spcPct val="100200"/>
              </a:lnSpc>
              <a:spcBef>
                <a:spcPts val="90"/>
              </a:spcBef>
              <a:buFont typeface="Arial"/>
              <a:buChar char="•"/>
              <a:tabLst>
                <a:tab pos="354965" algn="l"/>
                <a:tab pos="355600" algn="l"/>
                <a:tab pos="73533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She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returns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the clinic one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month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later,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adherence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assessed and still </a:t>
            </a:r>
            <a:r>
              <a:rPr dirty="0" sz="3200" spc="15">
                <a:solidFill>
                  <a:srgbClr val="1F497D"/>
                </a:solidFill>
                <a:latin typeface="Garamond"/>
                <a:cs typeface="Garamond"/>
              </a:rPr>
              <a:t>good,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VL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sent  and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you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tell when her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next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scheduled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appointment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will be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but that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you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will call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sooner 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if	needed.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Repeat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VL results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return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256</a:t>
            </a:r>
            <a:r>
              <a:rPr dirty="0" sz="3200" spc="1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copies/ml.</a:t>
            </a:r>
            <a:endParaRPr sz="3200">
              <a:latin typeface="Garamond"/>
              <a:cs typeface="Garamond"/>
            </a:endParaRPr>
          </a:p>
          <a:p>
            <a:pPr marL="355600" marR="496570" indent="-342900">
              <a:lnSpc>
                <a:spcPct val="1012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She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comes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back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the clinic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her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scheduled 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visit.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8893" y="446532"/>
            <a:ext cx="144653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Case</a:t>
            </a:r>
            <a:r>
              <a:rPr dirty="0" spc="-80"/>
              <a:t> </a:t>
            </a:r>
            <a:r>
              <a:rPr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7592695" cy="149161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355600" marR="5080" indent="-342900">
              <a:lnSpc>
                <a:spcPct val="100299"/>
              </a:lnSpc>
              <a:spcBef>
                <a:spcPts val="8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31 year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old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man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on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ART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for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several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years,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VL  becomes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available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for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routine monitoring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and 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returns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12,000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copies/ml.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Case </a:t>
            </a:r>
            <a:r>
              <a:rPr dirty="0"/>
              <a:t>3</a:t>
            </a:r>
            <a:r>
              <a:rPr dirty="0" spc="-80"/>
              <a:t> </a:t>
            </a:r>
            <a:r>
              <a:rPr dirty="0"/>
              <a:t>(2)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7818120" cy="257048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355600" marR="657225" indent="-342900">
              <a:lnSpc>
                <a:spcPct val="101200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75">
                <a:solidFill>
                  <a:srgbClr val="1F497D"/>
                </a:solidFill>
                <a:latin typeface="Garamond"/>
                <a:cs typeface="Garamond"/>
              </a:rPr>
              <a:t>You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find that he is forgetting to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take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doses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because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he is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working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late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into the</a:t>
            </a:r>
            <a:r>
              <a:rPr dirty="0" sz="3200" spc="1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30">
                <a:solidFill>
                  <a:srgbClr val="1F497D"/>
                </a:solidFill>
                <a:latin typeface="Garamond"/>
                <a:cs typeface="Garamond"/>
              </a:rPr>
              <a:t>evening.</a:t>
            </a:r>
            <a:endParaRPr sz="3200">
              <a:latin typeface="Garamond"/>
              <a:cs typeface="Garamond"/>
            </a:endParaRPr>
          </a:p>
          <a:p>
            <a:pPr marL="355600" marR="5080" indent="-342900">
              <a:lnSpc>
                <a:spcPct val="100299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also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reveals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that he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has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not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disclosed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this  wife and he is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afraid she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will find the 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medications.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Case </a:t>
            </a:r>
            <a:r>
              <a:rPr dirty="0"/>
              <a:t>3</a:t>
            </a:r>
            <a:r>
              <a:rPr dirty="0" spc="-80"/>
              <a:t> </a:t>
            </a:r>
            <a:r>
              <a:rPr dirty="0"/>
              <a:t>(3)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6003"/>
            <a:ext cx="7812405" cy="4222750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marL="355600" marR="99695" indent="-342900">
              <a:lnSpc>
                <a:spcPts val="3410"/>
              </a:lnSpc>
              <a:spcBef>
                <a:spcPts val="5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75">
                <a:solidFill>
                  <a:srgbClr val="1F497D"/>
                </a:solidFill>
                <a:latin typeface="Garamond"/>
                <a:cs typeface="Garamond"/>
              </a:rPr>
              <a:t>You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and he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discuss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the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fears around disclosure  and explore potential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benefits.</a:t>
            </a:r>
            <a:endParaRPr sz="3200">
              <a:latin typeface="Garamond"/>
              <a:cs typeface="Garamond"/>
            </a:endParaRPr>
          </a:p>
          <a:p>
            <a:pPr marL="355600" marR="5080" indent="-342900">
              <a:lnSpc>
                <a:spcPct val="8940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  <a:tab pos="1522095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ultimately </a:t>
            </a:r>
            <a:r>
              <a:rPr dirty="0" sz="3200" spc="10">
                <a:solidFill>
                  <a:srgbClr val="1F497D"/>
                </a:solidFill>
                <a:latin typeface="Garamond"/>
                <a:cs typeface="Garamond"/>
              </a:rPr>
              <a:t>agrees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it is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important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for his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own 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health	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as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well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as his </a:t>
            </a:r>
            <a:r>
              <a:rPr dirty="0" sz="3200" spc="-45">
                <a:solidFill>
                  <a:srgbClr val="1F497D"/>
                </a:solidFill>
                <a:latin typeface="Garamond"/>
                <a:cs typeface="Garamond"/>
              </a:rPr>
              <a:t>wife’s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disclose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3200" spc="-25">
                <a:solidFill>
                  <a:srgbClr val="1F497D"/>
                </a:solidFill>
                <a:latin typeface="Garamond"/>
                <a:cs typeface="Garamond"/>
              </a:rPr>
              <a:t>her,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and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accepts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the offer to </a:t>
            </a:r>
            <a:r>
              <a:rPr dirty="0" sz="3200" spc="-30">
                <a:solidFill>
                  <a:srgbClr val="1F497D"/>
                </a:solidFill>
                <a:latin typeface="Garamond"/>
                <a:cs typeface="Garamond"/>
              </a:rPr>
              <a:t>have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her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come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 for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couples counseling and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testing.</a:t>
            </a:r>
            <a:endParaRPr sz="3200">
              <a:latin typeface="Garamond"/>
              <a:cs typeface="Garamond"/>
            </a:endParaRPr>
          </a:p>
          <a:p>
            <a:pPr marL="355600" marR="13970" indent="-342900">
              <a:lnSpc>
                <a:spcPct val="90000"/>
              </a:lnSpc>
              <a:spcBef>
                <a:spcPts val="8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 addition, he </a:t>
            </a:r>
            <a:r>
              <a:rPr dirty="0" sz="3200" spc="10">
                <a:solidFill>
                  <a:srgbClr val="1F497D"/>
                </a:solidFill>
                <a:latin typeface="Garamond"/>
                <a:cs typeface="Garamond"/>
              </a:rPr>
              <a:t>agrees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set an </a:t>
            </a:r>
            <a:r>
              <a:rPr dirty="0" sz="3200" spc="20">
                <a:solidFill>
                  <a:srgbClr val="1F497D"/>
                </a:solidFill>
                <a:latin typeface="Garamond"/>
                <a:cs typeface="Garamond"/>
              </a:rPr>
              <a:t>alarm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on his  phone to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remind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him to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take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his </a:t>
            </a:r>
            <a:r>
              <a:rPr dirty="0" sz="3200" spc="-40">
                <a:solidFill>
                  <a:srgbClr val="1F497D"/>
                </a:solidFill>
                <a:latin typeface="Garamond"/>
                <a:cs typeface="Garamond"/>
              </a:rPr>
              <a:t>ARVs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prior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 </a:t>
            </a:r>
            <a:r>
              <a:rPr dirty="0" sz="3200" spc="15">
                <a:solidFill>
                  <a:srgbClr val="1F497D"/>
                </a:solidFill>
                <a:latin typeface="Garamond"/>
                <a:cs typeface="Garamond"/>
              </a:rPr>
              <a:t>going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 sleep.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Case </a:t>
            </a:r>
            <a:r>
              <a:rPr dirty="0"/>
              <a:t>3</a:t>
            </a:r>
            <a:r>
              <a:rPr dirty="0" spc="-80"/>
              <a:t> </a:t>
            </a:r>
            <a:r>
              <a:rPr dirty="0"/>
              <a:t>(4)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7757795" cy="207391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355600" marR="5080" indent="-342900">
              <a:lnSpc>
                <a:spcPct val="100299"/>
              </a:lnSpc>
              <a:spcBef>
                <a:spcPts val="85"/>
              </a:spcBef>
              <a:buFont typeface="Arial"/>
              <a:buChar char="•"/>
              <a:tabLst>
                <a:tab pos="354965" algn="l"/>
                <a:tab pos="355600" algn="l"/>
                <a:tab pos="3485515" algn="l"/>
                <a:tab pos="5576570" algn="l"/>
              </a:tabLst>
            </a:pP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Over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the</a:t>
            </a:r>
            <a:r>
              <a:rPr dirty="0" sz="3200" spc="2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course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of	4</a:t>
            </a:r>
            <a:r>
              <a:rPr dirty="0" sz="3200" spc="1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months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 of	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enhanced  adherence counseling,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he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achieves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3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months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of  </a:t>
            </a:r>
            <a:r>
              <a:rPr dirty="0" sz="3200" spc="20">
                <a:solidFill>
                  <a:srgbClr val="1F497D"/>
                </a:solidFill>
                <a:latin typeface="Garamond"/>
                <a:cs typeface="Garamond"/>
              </a:rPr>
              <a:t>good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adherence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and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repeal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VL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is</a:t>
            </a:r>
            <a:r>
              <a:rPr dirty="0" sz="3200" spc="-3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sent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Results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come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back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9,000</a:t>
            </a:r>
            <a:r>
              <a:rPr dirty="0" sz="3200" spc="2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copies/ml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8893" y="446532"/>
            <a:ext cx="144653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Case</a:t>
            </a:r>
            <a:r>
              <a:rPr dirty="0" spc="-80"/>
              <a:t> </a:t>
            </a:r>
            <a:r>
              <a:rPr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7852409" cy="3637279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355600" marR="137160" indent="-342900">
              <a:lnSpc>
                <a:spcPct val="101200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 35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year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old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man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was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diagnosed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one year </a:t>
            </a:r>
            <a:r>
              <a:rPr dirty="0" sz="3200" spc="25">
                <a:solidFill>
                  <a:srgbClr val="1F497D"/>
                </a:solidFill>
                <a:latin typeface="Garamond"/>
                <a:cs typeface="Garamond"/>
              </a:rPr>
              <a:t>ago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community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testing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30">
                <a:solidFill>
                  <a:srgbClr val="1F497D"/>
                </a:solidFill>
                <a:latin typeface="Garamond"/>
                <a:cs typeface="Garamond"/>
              </a:rPr>
              <a:t>venue.</a:t>
            </a:r>
            <a:endParaRPr sz="3200">
              <a:latin typeface="Garamond"/>
              <a:cs typeface="Garamond"/>
            </a:endParaRPr>
          </a:p>
          <a:p>
            <a:pPr marL="355600" marR="5080" indent="-342900">
              <a:lnSpc>
                <a:spcPct val="100299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has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had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difficulty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accepting this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diagnosis  because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he had few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lifetime sexual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partners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and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has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been in </a:t>
            </a:r>
            <a:r>
              <a:rPr dirty="0" sz="3200" spc="20">
                <a:solidFill>
                  <a:srgbClr val="1F497D"/>
                </a:solidFill>
                <a:latin typeface="Garamond"/>
                <a:cs typeface="Garamond"/>
              </a:rPr>
              <a:t>good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health.</a:t>
            </a:r>
            <a:endParaRPr sz="3200">
              <a:latin typeface="Garamond"/>
              <a:cs typeface="Garamond"/>
            </a:endParaRPr>
          </a:p>
          <a:p>
            <a:pPr marL="355600" marR="14604" indent="-342900">
              <a:lnSpc>
                <a:spcPts val="3820"/>
              </a:lnSpc>
              <a:spcBef>
                <a:spcPts val="8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He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arrives today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at the clinic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and </a:t>
            </a:r>
            <a:r>
              <a:rPr dirty="0" sz="3200" spc="10">
                <a:solidFill>
                  <a:srgbClr val="1F497D"/>
                </a:solidFill>
                <a:latin typeface="Garamond"/>
                <a:cs typeface="Garamond"/>
              </a:rPr>
              <a:t>agrees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3200" spc="10">
                <a:solidFill>
                  <a:srgbClr val="1F497D"/>
                </a:solidFill>
                <a:latin typeface="Garamond"/>
                <a:cs typeface="Garamond"/>
              </a:rPr>
              <a:t>start  </a:t>
            </a:r>
            <a:r>
              <a:rPr dirty="0" sz="3200" spc="-80">
                <a:solidFill>
                  <a:srgbClr val="1F497D"/>
                </a:solidFill>
                <a:latin typeface="Garamond"/>
                <a:cs typeface="Garamond"/>
              </a:rPr>
              <a:t>ART.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8893" y="446532"/>
            <a:ext cx="144653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Case</a:t>
            </a:r>
            <a:r>
              <a:rPr dirty="0" spc="-80"/>
              <a:t> </a:t>
            </a:r>
            <a:r>
              <a:rPr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8013065" cy="315277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355600" marR="5080" indent="-342900">
              <a:lnSpc>
                <a:spcPct val="101200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He is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now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back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at the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ART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clinic 6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months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after 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ART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initiation.</a:t>
            </a:r>
            <a:endParaRPr sz="3200">
              <a:latin typeface="Garamond"/>
              <a:cs typeface="Garamond"/>
            </a:endParaRPr>
          </a:p>
          <a:p>
            <a:pPr marL="355600" marR="76200" indent="-342900">
              <a:lnSpc>
                <a:spcPct val="100299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He is clinically doing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well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and has come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on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time 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for all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scheduled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appointments and </a:t>
            </a:r>
            <a:r>
              <a:rPr dirty="0" sz="3200" spc="20">
                <a:solidFill>
                  <a:srgbClr val="1F497D"/>
                </a:solidFill>
                <a:latin typeface="Garamond"/>
                <a:cs typeface="Garamond"/>
              </a:rPr>
              <a:t>drug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pick-  </a:t>
            </a:r>
            <a:r>
              <a:rPr dirty="0" sz="3200" spc="-35">
                <a:solidFill>
                  <a:srgbClr val="1F497D"/>
                </a:solidFill>
                <a:latin typeface="Garamond"/>
                <a:cs typeface="Garamond"/>
              </a:rPr>
              <a:t>ups.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VL test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will be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sent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5">
                <a:solidFill>
                  <a:srgbClr val="1F497D"/>
                </a:solidFill>
                <a:latin typeface="Garamond"/>
                <a:cs typeface="Garamond"/>
              </a:rPr>
              <a:t>today.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480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9144000" y="0"/>
                </a:moveTo>
                <a:lnTo>
                  <a:pt x="0" y="0"/>
                </a:lnTo>
                <a:lnTo>
                  <a:pt x="0" y="1143000"/>
                </a:lnTo>
                <a:lnTo>
                  <a:pt x="9144000" y="1143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Case </a:t>
            </a:r>
            <a:r>
              <a:rPr dirty="0"/>
              <a:t>1</a:t>
            </a:r>
            <a:r>
              <a:rPr dirty="0" spc="-80"/>
              <a:t> </a:t>
            </a:r>
            <a:r>
              <a:rPr dirty="0"/>
              <a:t>(2)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01140"/>
            <a:ext cx="7209790" cy="1189990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He is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back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 clinic for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next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scheduled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visit.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VL result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is 140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 copies/ml.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8893" y="446532"/>
            <a:ext cx="144653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Case</a:t>
            </a:r>
            <a:r>
              <a:rPr dirty="0" spc="-80"/>
              <a:t> </a:t>
            </a:r>
            <a:r>
              <a:rPr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7592695" cy="265938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355600" marR="5080" indent="-342900">
              <a:lnSpc>
                <a:spcPct val="100299"/>
              </a:lnSpc>
              <a:spcBef>
                <a:spcPts val="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 23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year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old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woman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on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ART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for 4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years  presents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ART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clinic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which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now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has routine  viral load testing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available.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She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has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no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VL results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 the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last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6</a:t>
            </a:r>
            <a:r>
              <a:rPr dirty="0" sz="3200" spc="-2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months.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What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is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your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next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step?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Case </a:t>
            </a:r>
            <a:r>
              <a:rPr dirty="0"/>
              <a:t>2</a:t>
            </a:r>
            <a:r>
              <a:rPr dirty="0" spc="-80"/>
              <a:t> </a:t>
            </a:r>
            <a:r>
              <a:rPr dirty="0"/>
              <a:t>(2)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7516495" cy="159258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355600" marR="5080" indent="-342900">
              <a:lnSpc>
                <a:spcPct val="101200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Results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return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 one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week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and VL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is 200,000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copies/ml.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What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are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your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next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steps?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Case </a:t>
            </a:r>
            <a:r>
              <a:rPr dirty="0"/>
              <a:t>2</a:t>
            </a:r>
            <a:r>
              <a:rPr dirty="0" spc="-80"/>
              <a:t> </a:t>
            </a:r>
            <a:r>
              <a:rPr dirty="0"/>
              <a:t>(3)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7420609" cy="159258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355600" marR="5080" indent="-342900">
              <a:lnSpc>
                <a:spcPct val="101200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She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returns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clinic a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week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after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your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phone  call.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What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are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your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next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steps?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Case </a:t>
            </a:r>
            <a:r>
              <a:rPr dirty="0"/>
              <a:t>2</a:t>
            </a:r>
            <a:r>
              <a:rPr dirty="0" spc="-80"/>
              <a:t> </a:t>
            </a:r>
            <a:r>
              <a:rPr dirty="0"/>
              <a:t>(4)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8069580" cy="353377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just" marL="355600" marR="176530" indent="-342900">
              <a:lnSpc>
                <a:spcPct val="100600"/>
              </a:lnSpc>
              <a:spcBef>
                <a:spcPts val="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Adherence assessment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reveals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that she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has been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nauseous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when taking </a:t>
            </a:r>
            <a:r>
              <a:rPr dirty="0" sz="3200" spc="-40">
                <a:solidFill>
                  <a:srgbClr val="1F497D"/>
                </a:solidFill>
                <a:latin typeface="Garamond"/>
                <a:cs typeface="Garamond"/>
              </a:rPr>
              <a:t>ARVs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and as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result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has  been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missing some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doses (&gt;4 doses per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month,  adherence assessed as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poor).</a:t>
            </a:r>
            <a:endParaRPr sz="3200">
              <a:latin typeface="Garamond"/>
              <a:cs typeface="Garamond"/>
            </a:endParaRPr>
          </a:p>
          <a:p>
            <a:pPr marL="355600" marR="5080" indent="-342900">
              <a:lnSpc>
                <a:spcPts val="3790"/>
              </a:lnSpc>
              <a:spcBef>
                <a:spcPts val="9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She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also </a:t>
            </a:r>
            <a:r>
              <a:rPr dirty="0" sz="3200" spc="10">
                <a:solidFill>
                  <a:srgbClr val="1F497D"/>
                </a:solidFill>
                <a:latin typeface="Garamond"/>
                <a:cs typeface="Garamond"/>
              </a:rPr>
              <a:t>reports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that her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cousin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started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ART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and  died one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month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later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so she has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been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afraid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take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her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60">
                <a:solidFill>
                  <a:srgbClr val="1F497D"/>
                </a:solidFill>
                <a:latin typeface="Garamond"/>
                <a:cs typeface="Garamond"/>
              </a:rPr>
              <a:t>ARVs.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Case </a:t>
            </a:r>
            <a:r>
              <a:rPr dirty="0"/>
              <a:t>2</a:t>
            </a:r>
            <a:r>
              <a:rPr dirty="0" spc="-80"/>
              <a:t> </a:t>
            </a:r>
            <a:r>
              <a:rPr dirty="0"/>
              <a:t>(5)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7553959" cy="149161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355600" marR="5080" indent="-342900">
              <a:lnSpc>
                <a:spcPct val="100299"/>
              </a:lnSpc>
              <a:spcBef>
                <a:spcPts val="8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75">
                <a:solidFill>
                  <a:srgbClr val="1F497D"/>
                </a:solidFill>
                <a:latin typeface="Garamond"/>
                <a:cs typeface="Garamond"/>
              </a:rPr>
              <a:t>You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and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she </a:t>
            </a:r>
            <a:r>
              <a:rPr dirty="0" sz="3200" spc="15">
                <a:solidFill>
                  <a:srgbClr val="1F497D"/>
                </a:solidFill>
                <a:latin typeface="Garamond"/>
                <a:cs typeface="Garamond"/>
              </a:rPr>
              <a:t>agree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take </a:t>
            </a:r>
            <a:r>
              <a:rPr dirty="0" sz="3200" spc="-40">
                <a:solidFill>
                  <a:srgbClr val="1F497D"/>
                </a:solidFill>
                <a:latin typeface="Garamond"/>
                <a:cs typeface="Garamond"/>
              </a:rPr>
              <a:t>ARVs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with a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small, 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bland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snack which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has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helped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nausea and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you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review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how </a:t>
            </a:r>
            <a:r>
              <a:rPr dirty="0" sz="3200" spc="-40">
                <a:solidFill>
                  <a:srgbClr val="1F497D"/>
                </a:solidFill>
                <a:latin typeface="Garamond"/>
                <a:cs typeface="Garamond"/>
              </a:rPr>
              <a:t>ARVs</a:t>
            </a:r>
            <a:r>
              <a:rPr dirty="0" sz="3200" spc="1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work.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2020-09-30T16:41:51Z</dcterms:created>
  <dcterms:modified xsi:type="dcterms:W3CDTF">2020-09-30T16:41:51Z</dcterms:modified>
</cp:coreProperties>
</file>