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562" r:id="rId6"/>
    <p:sldId id="558" r:id="rId7"/>
    <p:sldId id="520" r:id="rId8"/>
    <p:sldId id="541" r:id="rId9"/>
    <p:sldId id="522" r:id="rId10"/>
    <p:sldId id="542" r:id="rId11"/>
    <p:sldId id="563" r:id="rId12"/>
    <p:sldId id="556" r:id="rId13"/>
    <p:sldId id="543" r:id="rId14"/>
    <p:sldId id="544" r:id="rId15"/>
    <p:sldId id="564" r:id="rId16"/>
    <p:sldId id="545" r:id="rId17"/>
    <p:sldId id="546" r:id="rId18"/>
    <p:sldId id="566" r:id="rId19"/>
    <p:sldId id="547" r:id="rId20"/>
    <p:sldId id="548" r:id="rId21"/>
    <p:sldId id="549" r:id="rId22"/>
    <p:sldId id="550" r:id="rId23"/>
    <p:sldId id="551" r:id="rId24"/>
    <p:sldId id="431" r:id="rId25"/>
    <p:sldId id="528" r:id="rId26"/>
    <p:sldId id="554" r:id="rId27"/>
    <p:sldId id="555" r:id="rId28"/>
    <p:sldId id="565" r:id="rId29"/>
    <p:sldId id="557" r:id="rId30"/>
    <p:sldId id="381" r:id="rId31"/>
    <p:sldId id="382" r:id="rId3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Schoeneborn" initials="AS" lastIdx="1" clrIdx="0"/>
  <p:cmAuthor id="1" name="Tayla Colton" initials="TC" lastIdx="39" clrIdx="1"/>
  <p:cmAuthor id="2" name="Allread, Virginia" initials="AV" lastIdx="1" clrIdx="2"/>
  <p:cmAuthor id="3" name="Columbia University" initials="CU"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F0ECD7"/>
    <a:srgbClr val="FFF0C6"/>
    <a:srgbClr val="F3D187"/>
    <a:srgbClr val="173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344" autoAdjust="0"/>
    <p:restoredTop sz="94664" autoAdjust="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notesViewPr>
    <p:cSldViewPr snapToGrid="0" snapToObjects="1">
      <p:cViewPr varScale="1">
        <p:scale>
          <a:sx n="49" d="100"/>
          <a:sy n="49" d="100"/>
        </p:scale>
        <p:origin x="-142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handoutMaster" Target="handoutMasters/handout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commentAuthors" Target="commentAuthor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smtClean="0">
                <a:latin typeface="+mn-lt"/>
              </a:defRPr>
            </a:lvl1pPr>
          </a:lstStyle>
          <a:p>
            <a:pPr>
              <a:defRPr/>
            </a:pPr>
            <a:endParaRPr lang="en-US" dirty="0"/>
          </a:p>
        </p:txBody>
      </p:sp>
      <p:sp>
        <p:nvSpPr>
          <p:cNvPr id="4" name="Footer Placeholder 3"/>
          <p:cNvSpPr>
            <a:spLocks noGrp="1"/>
          </p:cNvSpPr>
          <p:nvPr>
            <p:ph type="ftr" sz="quarter" idx="2"/>
          </p:nvPr>
        </p:nvSpPr>
        <p:spPr>
          <a:xfrm>
            <a:off x="544740" y="880819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defRPr>
            </a:lvl1pPr>
          </a:lstStyle>
          <a:p>
            <a:pPr>
              <a:defRPr/>
            </a:pPr>
            <a:r>
              <a:rPr lang="en-US" dirty="0" smtClean="0">
                <a:solidFill>
                  <a:schemeClr val="bg1">
                    <a:lumMod val="50000"/>
                  </a:schemeClr>
                </a:solidFill>
              </a:rPr>
              <a:t>MODULE 13</a:t>
            </a:r>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3735032" y="8808194"/>
            <a:ext cx="3169920" cy="480060"/>
          </a:xfrm>
          <a:prstGeom prst="rect">
            <a:avLst/>
          </a:prstGeom>
        </p:spPr>
        <p:txBody>
          <a:bodyPr vert="horz" lIns="96653" tIns="48327" rIns="96653" bIns="48327" rtlCol="0" anchor="b"/>
          <a:lstStyle>
            <a:lvl1pPr algn="r" fontAlgn="auto">
              <a:spcBef>
                <a:spcPts val="0"/>
              </a:spcBef>
              <a:spcAft>
                <a:spcPts val="0"/>
              </a:spcAft>
              <a:defRPr sz="1200" smtClean="0">
                <a:latin typeface="+mn-lt"/>
              </a:defRPr>
            </a:lvl1pPr>
          </a:lstStyle>
          <a:p>
            <a:pPr>
              <a:defRPr/>
            </a:pPr>
            <a:fld id="{803CAB06-BECB-4AE0-B7AF-3EA3899A2E1F}" type="slidenum">
              <a:rPr lang="en-US">
                <a:solidFill>
                  <a:schemeClr val="bg1">
                    <a:lumMod val="50000"/>
                  </a:schemeClr>
                </a:solidFill>
              </a:rPr>
              <a:pPr>
                <a:defRPr/>
              </a:pPr>
              <a:t>‹#›</a:t>
            </a:fld>
            <a:endParaRPr lang="en-US" dirty="0">
              <a:solidFill>
                <a:schemeClr val="bg1">
                  <a:lumMod val="50000"/>
                </a:schemeClr>
              </a:solidFill>
            </a:endParaRPr>
          </a:p>
        </p:txBody>
      </p:sp>
    </p:spTree>
    <p:extLst>
      <p:ext uri="{BB962C8B-B14F-4D97-AF65-F5344CB8AC3E}">
        <p14:creationId xmlns:p14="http://schemas.microsoft.com/office/powerpoint/2010/main" val="756056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smtClean="0">
                <a:latin typeface="+mn-lt"/>
              </a:defRPr>
            </a:lvl1pPr>
          </a:lstStyle>
          <a:p>
            <a:pPr>
              <a:defRPr/>
            </a:pPr>
            <a:fld id="{D14821F6-AD5E-40F1-AFA5-3063161ECC97}" type="datetimeFigureOut">
              <a:rPr lang="en-US"/>
              <a:pPr>
                <a:defRPr/>
              </a:pPr>
              <a:t>4/11/13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fontAlgn="auto">
              <a:spcBef>
                <a:spcPts val="0"/>
              </a:spcBef>
              <a:spcAft>
                <a:spcPts val="0"/>
              </a:spcAft>
              <a:defRPr sz="1200" smtClean="0">
                <a:latin typeface="+mn-lt"/>
              </a:defRPr>
            </a:lvl1pPr>
          </a:lstStyle>
          <a:p>
            <a:pPr>
              <a:defRPr/>
            </a:pPr>
            <a:fld id="{2705C89B-57C6-447A-A765-11A6CEEF3B54}" type="slidenum">
              <a:rPr lang="en-US"/>
              <a:pPr>
                <a:defRPr/>
              </a:pPr>
              <a:t>‹#›</a:t>
            </a:fld>
            <a:endParaRPr lang="en-US"/>
          </a:p>
        </p:txBody>
      </p:sp>
    </p:spTree>
    <p:extLst>
      <p:ext uri="{BB962C8B-B14F-4D97-AF65-F5344CB8AC3E}">
        <p14:creationId xmlns:p14="http://schemas.microsoft.com/office/powerpoint/2010/main" val="357926001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a:lstStyle/>
          <a:p>
            <a:pPr defTabSz="914400" eaLnBrk="0" hangingPunct="0">
              <a:defRPr/>
            </a:pPr>
            <a:endParaRPr lang="en-US">
              <a:ea typeface="ＭＳ Ｐゴシック" pitchFamily="34" charset="-128"/>
            </a:endParaRPr>
          </a:p>
        </p:txBody>
      </p:sp>
      <p:pic>
        <p:nvPicPr>
          <p:cNvPr id="6" name="Picture 3" descr="ICAP_LOGO.png"/>
          <p:cNvPicPr>
            <a:picLocks noChangeAspect="1"/>
          </p:cNvPicPr>
          <p:nvPr userDrawn="1"/>
        </p:nvPicPr>
        <p:blipFill>
          <a:blip r:embed="rId2"/>
          <a:srcRect/>
          <a:stretch>
            <a:fillRect/>
          </a:stretch>
        </p:blipFill>
        <p:spPr bwMode="auto">
          <a:xfrm>
            <a:off x="685800" y="5681663"/>
            <a:ext cx="1495425" cy="673100"/>
          </a:xfrm>
          <a:prstGeom prst="rect">
            <a:avLst/>
          </a:prstGeom>
          <a:noFill/>
          <a:ln w="9525">
            <a:noFill/>
            <a:miter lim="800000"/>
            <a:headEnd/>
            <a:tailEnd/>
          </a:ln>
        </p:spPr>
      </p:pic>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801EF848-85C8-44ED-9562-DFF33F278F45}" type="datetime1">
              <a:rPr lang="en-US"/>
              <a:pPr>
                <a:defRPr/>
              </a:pPr>
              <a:t>4/11/13</a:t>
            </a:fld>
            <a:endParaRPr lang="en-US"/>
          </a:p>
        </p:txBody>
      </p:sp>
      <p:sp>
        <p:nvSpPr>
          <p:cNvPr id="8" name="Footer Placeholder 4"/>
          <p:cNvSpPr>
            <a:spLocks noGrp="1"/>
          </p:cNvSpPr>
          <p:nvPr>
            <p:ph type="ftr" sz="quarter" idx="11"/>
          </p:nvPr>
        </p:nvSpPr>
        <p:spPr>
          <a:xfrm>
            <a:off x="685800" y="6423025"/>
            <a:ext cx="56388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9579B7E-E6F0-4EF2-9748-DFBE4706654A}" type="slidenum">
              <a:rPr lang="en-US"/>
              <a:pPr>
                <a:defRPr/>
              </a:pPr>
              <a:t>‹#›</a:t>
            </a:fld>
            <a:endParaRPr lang="en-US"/>
          </a:p>
        </p:txBody>
      </p:sp>
      <p:pic>
        <p:nvPicPr>
          <p:cNvPr id="10" name="Picture 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58548" y="3178629"/>
            <a:ext cx="3580766" cy="25030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394014-93D9-4F45-887B-A8735E538F9C}"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BCFA33-8BB2-451C-B479-97CDAE4AC9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FBF018C-9650-4BD8-A8F5-FA4B5640089C}"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E91F3E-DC2C-4367-9295-34B6994394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BCFBD0D-44B7-4327-8518-D2DD6FCD74A9}" type="datetime1">
              <a:rPr lang="en-US"/>
              <a:pPr>
                <a:defRPr/>
              </a:pPr>
              <a:t>4/11/13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2C25322-CD72-4857-A475-70034F4875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346522F-7F53-43AA-B6D2-8E20B838EB03}"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44120-8EEA-4378-9A97-4FA7F2E8B4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FE47BC-1F46-407D-A7AA-E4B1AE97EC8D}"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28D90-362E-4E87-9605-485C0B05B2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E530BD-6100-4E15-8AC0-A45AB681C493}"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773DC-92AA-462F-92B1-F7D64E4F42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E8734B-981B-466D-A335-1FEB2ECD63BA}"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4C7DA-F82F-480B-B808-3565122F0A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srcRect/>
          <a:stretch>
            <a:fillRect/>
          </a:stretch>
        </p:blipFill>
        <p:spPr bwMode="auto">
          <a:xfrm>
            <a:off x="304800" y="5867400"/>
            <a:ext cx="657225" cy="762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smtClean="0"/>
            </a:lvl1pPr>
          </a:lstStyle>
          <a:p>
            <a:pPr>
              <a:defRPr/>
            </a:pPr>
            <a:fld id="{CC16F6A1-F785-4B0E-85A5-5BBEF06E1B32}" type="datetime1">
              <a:rPr lang="en-US"/>
              <a:pPr>
                <a:defRPr/>
              </a:pPr>
              <a:t>4/11/13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A09AA03C-C8C6-4835-87EC-D97A048760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CD7886-919D-42FB-B2D8-9F53E6C64633}" type="datetime1">
              <a:rPr lang="en-US"/>
              <a:pPr>
                <a:defRPr/>
              </a:pPr>
              <a:t>4/11/13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DB5662-A81C-4D3B-94B6-4EC9529BFF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D2BD59-9E59-4F0C-87D2-D1FB8FCA3CE5}" type="datetime1">
              <a:rPr lang="en-US"/>
              <a:pPr>
                <a:defRPr/>
              </a:pPr>
              <a:t>4/11/13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C136AE-230E-47AE-91D3-2D682276EB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C81C5C-094E-43E8-B9A0-2BBB570FB1A3}"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98F055-1D89-40AF-B42C-8D0303345D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72F699-81E7-44EA-B58F-E32CFCEA04AB}"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1F0AA2-11B8-416F-A73B-2048CC718C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a:ea typeface="ＭＳ Ｐゴシック" pitchFamily="34" charset="-128"/>
            </a:endParaRPr>
          </a:p>
        </p:txBody>
      </p:sp>
      <p:sp>
        <p:nvSpPr>
          <p:cNvPr id="1027" name="Title Placeholder 1"/>
          <p:cNvSpPr>
            <a:spLocks noGrp="1"/>
          </p:cNvSpPr>
          <p:nvPr>
            <p:ph type="title"/>
          </p:nvPr>
        </p:nvSpPr>
        <p:spPr bwMode="auto">
          <a:xfrm>
            <a:off x="498475" y="484188"/>
            <a:ext cx="826452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100" smtClean="0">
                <a:solidFill>
                  <a:srgbClr val="000000"/>
                </a:solidFill>
                <a:latin typeface="Garamond"/>
                <a:cs typeface="Garamond"/>
              </a:defRPr>
            </a:lvl1pPr>
          </a:lstStyle>
          <a:p>
            <a:pPr>
              <a:defRPr/>
            </a:pPr>
            <a:fld id="{7F5C7569-0C2E-45C3-9BA3-625ED7DA4E53}" type="datetime1">
              <a:rPr lang="en-US"/>
              <a:pPr>
                <a:defRPr/>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100">
                <a:solidFill>
                  <a:srgbClr val="000000"/>
                </a:solidFill>
                <a:latin typeface="Garamond"/>
                <a:cs typeface="Garamond"/>
              </a:defRPr>
            </a:lvl1pPr>
          </a:lstStyle>
          <a:p>
            <a:pPr>
              <a:defRPr/>
            </a:pPr>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100" smtClean="0">
                <a:latin typeface="Garamond"/>
                <a:cs typeface="Garamond"/>
              </a:defRPr>
            </a:lvl1pPr>
          </a:lstStyle>
          <a:p>
            <a:pPr>
              <a:defRPr/>
            </a:pPr>
            <a:fld id="{092AE2EB-D5D8-49A5-AEE1-F95DFDD301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5"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3600" b="1">
          <a:solidFill>
            <a:schemeClr val="bg1"/>
          </a:solidFill>
          <a:latin typeface="Calibri (Headings)"/>
          <a:ea typeface="Calibri (Headings)"/>
          <a:cs typeface="Calibri (Headings)"/>
        </a:defRPr>
      </a:lvl1pPr>
      <a:lvl2pPr algn="l" rtl="0" fontAlgn="base">
        <a:spcBef>
          <a:spcPct val="0"/>
        </a:spcBef>
        <a:spcAft>
          <a:spcPct val="0"/>
        </a:spcAft>
        <a:defRPr sz="3600" b="1">
          <a:solidFill>
            <a:schemeClr val="bg1"/>
          </a:solidFill>
          <a:latin typeface="Calibri (Headings)"/>
          <a:ea typeface="Calibri (Headings)"/>
          <a:cs typeface="Calibri (Headings)"/>
        </a:defRPr>
      </a:lvl2pPr>
      <a:lvl3pPr algn="l" rtl="0" fontAlgn="base">
        <a:spcBef>
          <a:spcPct val="0"/>
        </a:spcBef>
        <a:spcAft>
          <a:spcPct val="0"/>
        </a:spcAft>
        <a:defRPr sz="3600" b="1">
          <a:solidFill>
            <a:schemeClr val="bg1"/>
          </a:solidFill>
          <a:latin typeface="Calibri (Headings)"/>
          <a:ea typeface="Calibri (Headings)"/>
          <a:cs typeface="Calibri (Headings)"/>
        </a:defRPr>
      </a:lvl3pPr>
      <a:lvl4pPr algn="l" rtl="0" fontAlgn="base">
        <a:spcBef>
          <a:spcPct val="0"/>
        </a:spcBef>
        <a:spcAft>
          <a:spcPct val="0"/>
        </a:spcAft>
        <a:defRPr sz="3600" b="1">
          <a:solidFill>
            <a:schemeClr val="bg1"/>
          </a:solidFill>
          <a:latin typeface="Calibri (Headings)"/>
          <a:ea typeface="Calibri (Headings)"/>
          <a:cs typeface="Calibri (Headings)"/>
        </a:defRPr>
      </a:lvl4pPr>
      <a:lvl5pPr algn="l" rtl="0" fontAlgn="base">
        <a:spcBef>
          <a:spcPct val="0"/>
        </a:spcBef>
        <a:spcAft>
          <a:spcPct val="0"/>
        </a:spcAft>
        <a:defRPr sz="3600" b="1">
          <a:solidFill>
            <a:schemeClr val="bg1"/>
          </a:solidFill>
          <a:latin typeface="Calibri (Headings)"/>
          <a:ea typeface="Calibri (Headings)"/>
          <a:cs typeface="Calibri (Headings)"/>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fontAlgn="base">
        <a:spcBef>
          <a:spcPts val="2000"/>
        </a:spcBef>
        <a:spcAft>
          <a:spcPct val="0"/>
        </a:spcAft>
        <a:buClr>
          <a:srgbClr val="083763"/>
        </a:buClr>
        <a:buSzPct val="75000"/>
        <a:buFont typeface="Wingdings" pitchFamily="2" charset="2"/>
        <a:buChar char="n"/>
        <a:defRPr sz="2400">
          <a:solidFill>
            <a:schemeClr val="tx1"/>
          </a:solidFill>
          <a:latin typeface="Calibri"/>
          <a:ea typeface="+mn-ea"/>
          <a:cs typeface="Calibri"/>
        </a:defRPr>
      </a:lvl1pPr>
      <a:lvl2pPr marL="747713" indent="-407988" algn="l" rtl="0" fontAlgn="base">
        <a:spcBef>
          <a:spcPts val="600"/>
        </a:spcBef>
        <a:spcAft>
          <a:spcPct val="0"/>
        </a:spcAft>
        <a:buClr>
          <a:srgbClr val="0D0D0D"/>
        </a:buClr>
        <a:buSzPct val="90000"/>
        <a:buFont typeface="Wingdings" pitchFamily="2" charset="2"/>
        <a:buChar char="§"/>
        <a:defRPr sz="2000">
          <a:solidFill>
            <a:schemeClr val="tx1"/>
          </a:solidFill>
          <a:latin typeface="Calibri"/>
          <a:ea typeface="+mn-ea"/>
          <a:cs typeface="Calibri"/>
        </a:defRPr>
      </a:lvl2pPr>
      <a:lvl3pPr marL="1031875" indent="-465138" algn="l" rtl="0" fontAlgn="base">
        <a:spcBef>
          <a:spcPts val="600"/>
        </a:spcBef>
        <a:spcAft>
          <a:spcPct val="0"/>
        </a:spcAft>
        <a:buClr>
          <a:srgbClr val="0B5395"/>
        </a:buClr>
        <a:buSzPct val="90000"/>
        <a:buFont typeface="Wingdings" pitchFamily="2" charset="2"/>
        <a:buChar char="§"/>
        <a:defRPr sz="2000">
          <a:solidFill>
            <a:schemeClr val="tx1"/>
          </a:solidFill>
          <a:latin typeface="Calibri"/>
          <a:ea typeface="+mn-ea"/>
          <a:cs typeface="Calibri"/>
        </a:defRPr>
      </a:lvl3pPr>
      <a:lvl4pPr marL="1254125" indent="-392113" algn="l" rtl="0" fontAlgn="base">
        <a:spcBef>
          <a:spcPts val="600"/>
        </a:spcBef>
        <a:spcAft>
          <a:spcPct val="0"/>
        </a:spcAft>
        <a:buClr>
          <a:srgbClr val="404040"/>
        </a:buClr>
        <a:buSzPct val="90000"/>
        <a:buFont typeface="Wingdings" pitchFamily="2" charset="2"/>
        <a:buChar char="§"/>
        <a:defRPr sz="2000">
          <a:solidFill>
            <a:schemeClr val="tx1"/>
          </a:solidFill>
          <a:latin typeface="Calibri"/>
          <a:ea typeface="+mn-ea"/>
          <a:cs typeface="Calibri"/>
        </a:defRPr>
      </a:lvl4pPr>
      <a:lvl5pPr marL="1427163" indent="-282575" algn="l" rtl="0" fontAlgn="base">
        <a:spcBef>
          <a:spcPts val="600"/>
        </a:spcBef>
        <a:spcAft>
          <a:spcPct val="0"/>
        </a:spcAft>
        <a:buClr>
          <a:srgbClr val="59AAF2"/>
        </a:buClr>
        <a:buSzPct val="90000"/>
        <a:buFont typeface="Wingdings" pitchFamily="2" charset="2"/>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7850" y="484188"/>
            <a:ext cx="8185150" cy="693737"/>
          </a:xfrm>
        </p:spPr>
        <p:txBody>
          <a:bodyPr/>
          <a:lstStyle/>
          <a:p>
            <a:r>
              <a:rPr lang="en-US" sz="3600" dirty="0" smtClean="0">
                <a:effectLst>
                  <a:outerShdw blurRad="38100" dist="38100" dir="2700000" algn="tl">
                    <a:srgbClr val="000000"/>
                  </a:outerShdw>
                </a:effectLst>
                <a:latin typeface="Calibri heading"/>
                <a:ea typeface="ＭＳ Ｐゴシック"/>
                <a:cs typeface="Calibri heading"/>
              </a:rPr>
              <a:t>Adolescent HIV Care and Treatment</a:t>
            </a:r>
          </a:p>
        </p:txBody>
      </p:sp>
      <p:sp>
        <p:nvSpPr>
          <p:cNvPr id="17410" name="Subtitle 2"/>
          <p:cNvSpPr>
            <a:spLocks noGrp="1"/>
          </p:cNvSpPr>
          <p:nvPr>
            <p:ph type="subTitle" idx="1"/>
          </p:nvPr>
        </p:nvSpPr>
        <p:spPr>
          <a:xfrm>
            <a:off x="685799" y="1722438"/>
            <a:ext cx="4873171" cy="3227387"/>
          </a:xfrm>
        </p:spPr>
        <p:txBody>
          <a:bodyPr/>
          <a:lstStyle/>
          <a:p>
            <a:r>
              <a:rPr lang="en-US" sz="3600" dirty="0" smtClean="0">
                <a:solidFill>
                  <a:srgbClr val="0B5395"/>
                </a:solidFill>
                <a:latin typeface="Calibri" pitchFamily="34" charset="0"/>
                <a:ea typeface="ＭＳ Ｐゴシック"/>
                <a:cs typeface="ＭＳ Ｐゴシック"/>
              </a:rPr>
              <a:t>Module 13:</a:t>
            </a:r>
            <a:endParaRPr lang="en-US" sz="2800" dirty="0" smtClean="0">
              <a:solidFill>
                <a:srgbClr val="0B5395"/>
              </a:solidFill>
              <a:latin typeface="Calibri" pitchFamily="34" charset="0"/>
              <a:ea typeface="ＭＳ Ｐゴシック"/>
              <a:cs typeface="ＭＳ Ｐゴシック"/>
            </a:endParaRPr>
          </a:p>
          <a:p>
            <a:r>
              <a:rPr lang="en-US" sz="3400" dirty="0" smtClean="0">
                <a:latin typeface="Calibri" pitchFamily="34" charset="0"/>
                <a:ea typeface="ＭＳ Ｐゴシック"/>
                <a:cs typeface="ＭＳ Ｐゴシック"/>
              </a:rPr>
              <a:t>Supporting the Transition to Adult Care</a:t>
            </a:r>
          </a:p>
        </p:txBody>
      </p:sp>
      <p:sp>
        <p:nvSpPr>
          <p:cNvPr id="174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6445A804-F78A-4E92-9956-1A725DA71BB1}" type="slidenum">
              <a:rPr lang="en-US">
                <a:latin typeface="Garamond" pitchFamily="18" charset="0"/>
              </a:rPr>
              <a:pPr fontAlgn="base">
                <a:spcBef>
                  <a:spcPct val="0"/>
                </a:spcBef>
                <a:spcAft>
                  <a:spcPct val="0"/>
                </a:spcAft>
              </a:pPr>
              <a:t>1</a:t>
            </a:fld>
            <a:endParaRPr lang="en-US">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0607"/>
            <a:ext cx="8264525" cy="1441450"/>
          </a:xfrm>
        </p:spPr>
        <p:txBody>
          <a:bodyPr/>
          <a:lstStyle/>
          <a:p>
            <a:pPr>
              <a:defRPr/>
            </a:pPr>
            <a:r>
              <a:rPr lang="en-GB" dirty="0">
                <a:latin typeface="+mj-lt"/>
                <a:ea typeface="ＭＳ Ｐゴシック" charset="0"/>
                <a:cs typeface="ＭＳ Ｐゴシック" charset="0"/>
              </a:rPr>
              <a:t>Key Considerations for </a:t>
            </a:r>
            <a:r>
              <a:rPr lang="en-GB" dirty="0" smtClean="0">
                <a:latin typeface="+mj-lt"/>
                <a:ea typeface="ＭＳ Ｐゴシック" charset="0"/>
                <a:cs typeface="ＭＳ Ｐゴシック" charset="0"/>
              </a:rPr>
              <a:t>the Transition</a:t>
            </a:r>
            <a:br>
              <a:rPr lang="en-GB" dirty="0" smtClean="0">
                <a:latin typeface="+mj-lt"/>
                <a:ea typeface="ＭＳ Ｐゴシック" charset="0"/>
                <a:cs typeface="ＭＳ Ｐゴシック" charset="0"/>
              </a:rPr>
            </a:br>
            <a:r>
              <a:rPr lang="en-GB" dirty="0" smtClean="0">
                <a:latin typeface="+mj-lt"/>
                <a:ea typeface="ＭＳ Ｐゴシック" charset="0"/>
                <a:cs typeface="ＭＳ Ｐゴシック" charset="0"/>
              </a:rPr>
              <a:t>to </a:t>
            </a:r>
            <a:r>
              <a:rPr lang="en-GB" dirty="0">
                <a:latin typeface="+mj-lt"/>
                <a:ea typeface="ＭＳ Ｐゴシック" charset="0"/>
                <a:cs typeface="ＭＳ Ｐゴシック" charset="0"/>
              </a:rPr>
              <a:t>Adult </a:t>
            </a:r>
            <a:r>
              <a:rPr lang="en-GB" dirty="0" smtClean="0">
                <a:latin typeface="+mj-lt"/>
                <a:ea typeface="ＭＳ Ｐゴシック" charset="0"/>
                <a:cs typeface="ＭＳ Ｐゴシック" charset="0"/>
              </a:rPr>
              <a:t>Care</a:t>
            </a:r>
            <a:endParaRPr lang="en-US" dirty="0">
              <a:latin typeface="+mj-lt"/>
              <a:ea typeface="+mj-ea"/>
            </a:endParaRPr>
          </a:p>
        </p:txBody>
      </p:sp>
      <p:sp>
        <p:nvSpPr>
          <p:cNvPr id="3" name="Content Placeholder 2"/>
          <p:cNvSpPr>
            <a:spLocks noGrp="1"/>
          </p:cNvSpPr>
          <p:nvPr>
            <p:ph idx="1"/>
          </p:nvPr>
        </p:nvSpPr>
        <p:spPr>
          <a:xfrm>
            <a:off x="533400" y="1571172"/>
            <a:ext cx="8229600" cy="4297363"/>
          </a:xfrm>
        </p:spPr>
        <p:txBody>
          <a:bodyPr/>
          <a:lstStyle/>
          <a:p>
            <a:r>
              <a:rPr lang="en-US" sz="2300" dirty="0" smtClean="0"/>
              <a:t>All a</a:t>
            </a:r>
            <a:r>
              <a:rPr lang="x-none" sz="2300" dirty="0" smtClean="0"/>
              <a:t>dolescents </a:t>
            </a:r>
            <a:r>
              <a:rPr lang="x-none" sz="2300" dirty="0"/>
              <a:t>require support </a:t>
            </a:r>
            <a:r>
              <a:rPr lang="en-US" sz="2300" dirty="0"/>
              <a:t>both</a:t>
            </a:r>
            <a:r>
              <a:rPr lang="x-none" sz="2300" dirty="0"/>
              <a:t> within and outside of the clinic setting to take greater ownership over their health care, </a:t>
            </a:r>
            <a:r>
              <a:rPr lang="x-none" sz="2300" dirty="0" smtClean="0"/>
              <a:t>behavio</a:t>
            </a:r>
            <a:r>
              <a:rPr lang="en-US" sz="2300" dirty="0" smtClean="0"/>
              <a:t>r, lives, and adherence.</a:t>
            </a:r>
            <a:r>
              <a:rPr lang="x-none" sz="2300" dirty="0" smtClean="0"/>
              <a:t> </a:t>
            </a:r>
            <a:endParaRPr lang="en-US" sz="2300" dirty="0"/>
          </a:p>
          <a:p>
            <a:pPr>
              <a:spcBef>
                <a:spcPts val="1200"/>
              </a:spcBef>
            </a:pPr>
            <a:r>
              <a:rPr lang="en-GB" sz="2300" dirty="0" smtClean="0">
                <a:latin typeface="Calibri" pitchFamily="34" charset="0"/>
                <a:ea typeface="ＭＳ Ｐゴシック"/>
                <a:cs typeface="ＭＳ Ｐゴシック"/>
              </a:rPr>
              <a:t>The transition to adult care often occurs in parallel with an adolescent’s emotional and physical maturation. Effective transition must allow for the fact that adolescents are undergoing changes that impact much more than just their clinical care.</a:t>
            </a:r>
          </a:p>
          <a:p>
            <a:pPr>
              <a:spcBef>
                <a:spcPts val="1200"/>
              </a:spcBef>
            </a:pPr>
            <a:r>
              <a:rPr lang="en-GB" sz="2300" b="1" dirty="0">
                <a:latin typeface="Calibri" pitchFamily="34" charset="0"/>
                <a:ea typeface="ＭＳ Ｐゴシック"/>
                <a:cs typeface="ＭＳ Ｐゴシック"/>
              </a:rPr>
              <a:t>Health workers should:</a:t>
            </a:r>
          </a:p>
          <a:p>
            <a:pPr marL="798513" lvl="1" indent="-344488"/>
            <a:r>
              <a:rPr lang="en-GB" sz="2100" dirty="0">
                <a:latin typeface="Calibri" pitchFamily="34" charset="0"/>
                <a:ea typeface="ＭＳ Ｐゴシック"/>
                <a:cs typeface="ＭＳ Ｐゴシック"/>
              </a:rPr>
              <a:t>Help ALHIV set and achieve goals for independence and self-management of care</a:t>
            </a:r>
          </a:p>
          <a:p>
            <a:pPr marL="798513" lvl="1" indent="-344488"/>
            <a:r>
              <a:rPr lang="en-GB" sz="2100" dirty="0">
                <a:latin typeface="Calibri" pitchFamily="34" charset="0"/>
                <a:ea typeface="ＭＳ Ｐゴシック"/>
                <a:cs typeface="ＭＳ Ｐゴシック"/>
              </a:rPr>
              <a:t>Encourage ALHIV to develop as much independence as possible</a:t>
            </a:r>
          </a:p>
          <a:p>
            <a:pPr marL="798513" lvl="1" indent="-344488"/>
            <a:r>
              <a:rPr lang="en-GB" sz="2100" dirty="0">
                <a:latin typeface="Calibri" pitchFamily="34" charset="0"/>
                <a:ea typeface="ＭＳ Ｐゴシック"/>
                <a:cs typeface="ＭＳ Ｐゴシック"/>
              </a:rPr>
              <a:t>Support caregivers to understand their changing role</a:t>
            </a:r>
          </a:p>
          <a:p>
            <a:endParaRPr lang="en-GB" dirty="0" smtClean="0">
              <a:latin typeface="Calibri" pitchFamily="34" charset="0"/>
              <a:ea typeface="ＭＳ Ｐゴシック"/>
              <a:cs typeface="ＭＳ Ｐゴシック"/>
            </a:endParaRPr>
          </a:p>
        </p:txBody>
      </p:sp>
      <p:sp>
        <p:nvSpPr>
          <p:cNvPr id="2560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7B82809-62CB-469A-8C75-B949ED60ECA1}" type="slidenum">
              <a:rPr lang="en-US">
                <a:latin typeface="Garamond" pitchFamily="18" charset="0"/>
              </a:rPr>
              <a:pPr fontAlgn="base">
                <a:spcBef>
                  <a:spcPct val="0"/>
                </a:spcBef>
                <a:spcAft>
                  <a:spcPct val="0"/>
                </a:spcAft>
              </a:pPr>
              <a:t>10</a:t>
            </a:fld>
            <a:endParaRPr lang="en-US">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58750"/>
            <a:ext cx="8264525" cy="1441450"/>
          </a:xfrm>
        </p:spPr>
        <p:txBody>
          <a:bodyPr/>
          <a:lstStyle/>
          <a:p>
            <a:pPr>
              <a:defRPr/>
            </a:pPr>
            <a:r>
              <a:rPr lang="en-GB" dirty="0">
                <a:latin typeface="+mj-lt"/>
                <a:ea typeface="ＭＳ Ｐゴシック" charset="0"/>
                <a:cs typeface="ＭＳ Ｐゴシック" charset="0"/>
              </a:rPr>
              <a:t>Key Considerations for </a:t>
            </a:r>
            <a:r>
              <a:rPr lang="en-GB" dirty="0" smtClean="0">
                <a:latin typeface="+mj-lt"/>
                <a:ea typeface="ＭＳ Ｐゴシック" charset="0"/>
                <a:cs typeface="ＭＳ Ｐゴシック" charset="0"/>
              </a:rPr>
              <a:t>the Transition</a:t>
            </a:r>
            <a:br>
              <a:rPr lang="en-GB" dirty="0" smtClean="0">
                <a:latin typeface="+mj-lt"/>
                <a:ea typeface="ＭＳ Ｐゴシック" charset="0"/>
                <a:cs typeface="ＭＳ Ｐゴシック" charset="0"/>
              </a:rPr>
            </a:br>
            <a:r>
              <a:rPr lang="en-GB" dirty="0" smtClean="0">
                <a:latin typeface="+mj-lt"/>
                <a:ea typeface="ＭＳ Ｐゴシック" charset="0"/>
                <a:cs typeface="ＭＳ Ｐゴシック" charset="0"/>
              </a:rPr>
              <a:t>to </a:t>
            </a:r>
            <a:r>
              <a:rPr lang="en-GB" dirty="0">
                <a:latin typeface="+mj-lt"/>
                <a:ea typeface="ＭＳ Ｐゴシック" charset="0"/>
                <a:cs typeface="ＭＳ Ｐゴシック" charset="0"/>
              </a:rPr>
              <a:t>Adult </a:t>
            </a:r>
            <a:r>
              <a:rPr lang="en-GB" dirty="0" smtClean="0">
                <a:latin typeface="+mj-lt"/>
                <a:ea typeface="ＭＳ Ｐゴシック" charset="0"/>
                <a:cs typeface="ＭＳ Ｐゴシック" charset="0"/>
              </a:rPr>
              <a:t>Care </a:t>
            </a:r>
            <a:r>
              <a:rPr lang="en-GB" sz="1800" dirty="0" smtClean="0">
                <a:latin typeface="+mj-lt"/>
                <a:ea typeface="ＭＳ Ｐゴシック" charset="0"/>
                <a:cs typeface="ＭＳ Ｐゴシック" charset="0"/>
              </a:rPr>
              <a:t>(Continued)</a:t>
            </a:r>
            <a:endParaRPr lang="en-US" sz="1800" dirty="0">
              <a:latin typeface="+mj-lt"/>
              <a:ea typeface="+mj-ea"/>
            </a:endParaRPr>
          </a:p>
        </p:txBody>
      </p:sp>
      <p:sp>
        <p:nvSpPr>
          <p:cNvPr id="3" name="Content Placeholder 2"/>
          <p:cNvSpPr>
            <a:spLocks noGrp="1"/>
          </p:cNvSpPr>
          <p:nvPr>
            <p:ph idx="1"/>
          </p:nvPr>
        </p:nvSpPr>
        <p:spPr>
          <a:xfrm>
            <a:off x="533400" y="1701798"/>
            <a:ext cx="8229600" cy="4297363"/>
          </a:xfrm>
        </p:spPr>
        <p:txBody>
          <a:bodyPr/>
          <a:lstStyle/>
          <a:p>
            <a:pPr>
              <a:spcBef>
                <a:spcPts val="1500"/>
              </a:spcBef>
            </a:pPr>
            <a:r>
              <a:rPr lang="en-GB" dirty="0" smtClean="0">
                <a:latin typeface="Calibri" pitchFamily="34" charset="0"/>
                <a:ea typeface="ＭＳ Ｐゴシック"/>
                <a:cs typeface="ＭＳ Ｐゴシック"/>
              </a:rPr>
              <a:t>Reaching the overall goal of helping adolescents achieve independent management of their own care is a gradual process and should, whenever possible, involve caregivers and family.</a:t>
            </a:r>
          </a:p>
          <a:p>
            <a:pPr>
              <a:spcBef>
                <a:spcPts val="1500"/>
              </a:spcBef>
            </a:pPr>
            <a:r>
              <a:rPr lang="en-GB" dirty="0" smtClean="0">
                <a:latin typeface="Calibri" pitchFamily="34" charset="0"/>
                <a:ea typeface="ＭＳ Ｐゴシック"/>
                <a:cs typeface="ＭＳ Ｐゴシック"/>
              </a:rPr>
              <a:t>Some caregivers will need assistance understanding their changing role as the focus of care shifts toward a confidential relationship between the adolescent and the health worker.</a:t>
            </a:r>
          </a:p>
        </p:txBody>
      </p:sp>
      <p:sp>
        <p:nvSpPr>
          <p:cNvPr id="2560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7B82809-62CB-469A-8C75-B949ED60ECA1}" type="slidenum">
              <a:rPr lang="en-US">
                <a:latin typeface="Garamond" pitchFamily="18" charset="0"/>
              </a:rPr>
              <a:pPr fontAlgn="base">
                <a:spcBef>
                  <a:spcPct val="0"/>
                </a:spcBef>
                <a:spcAft>
                  <a:spcPct val="0"/>
                </a:spcAft>
              </a:pPr>
              <a:t>11</a:t>
            </a:fld>
            <a:endParaRPr lang="en-US">
              <a:latin typeface="Garamond" pitchFamily="18" charset="0"/>
            </a:endParaRPr>
          </a:p>
        </p:txBody>
      </p:sp>
      <p:sp>
        <p:nvSpPr>
          <p:cNvPr id="5" name="Text Box 23"/>
          <p:cNvSpPr txBox="1">
            <a:spLocks noChangeArrowheads="1"/>
          </p:cNvSpPr>
          <p:nvPr/>
        </p:nvSpPr>
        <p:spPr bwMode="auto">
          <a:xfrm>
            <a:off x="518886" y="4986824"/>
            <a:ext cx="8140700" cy="107721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GB" sz="2100" b="1" dirty="0" smtClean="0"/>
              <a:t>Not every adolescent will be able to reach 100% independence from his or her caregivers. </a:t>
            </a:r>
            <a:r>
              <a:rPr lang="en-GB" sz="2100" dirty="0" smtClean="0"/>
              <a:t>This is particularly true for adolescents with moderate or severe developmental delays</a:t>
            </a:r>
            <a:r>
              <a:rPr lang="en-GB" sz="2200" dirty="0" smtClean="0"/>
              <a:t>.</a:t>
            </a:r>
            <a:endParaRPr lang="en-ZA" sz="2200" dirty="0"/>
          </a:p>
        </p:txBody>
      </p:sp>
    </p:spTree>
    <p:extLst>
      <p:ext uri="{BB962C8B-B14F-4D97-AF65-F5344CB8AC3E}">
        <p14:creationId xmlns:p14="http://schemas.microsoft.com/office/powerpoint/2010/main" val="1990260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47939B13-92CA-4C19-88CA-B9CD0B0DFF2A}" type="slidenum">
              <a:rPr lang="en-US" sz="1100">
                <a:latin typeface="Garamond" pitchFamily="18" charset="0"/>
              </a:rPr>
              <a:pPr algn="r"/>
              <a:t>12</a:t>
            </a:fld>
            <a:endParaRPr lang="en-US" sz="1100">
              <a:latin typeface="Garamond" pitchFamily="18" charset="0"/>
            </a:endParaRPr>
          </a:p>
        </p:txBody>
      </p:sp>
      <p:sp>
        <p:nvSpPr>
          <p:cNvPr id="47107" name="Content Placeholder 5"/>
          <p:cNvSpPr>
            <a:spLocks noGrp="1"/>
          </p:cNvSpPr>
          <p:nvPr>
            <p:ph idx="4294967295"/>
          </p:nvPr>
        </p:nvSpPr>
        <p:spPr>
          <a:xfrm>
            <a:off x="525463" y="1579563"/>
            <a:ext cx="7966075" cy="4373562"/>
          </a:xfrm>
        </p:spPr>
        <p:txBody>
          <a:bodyPr/>
          <a:lstStyle/>
          <a:p>
            <a:pPr algn="ctr">
              <a:buFont typeface="Wingdings" pitchFamily="2" charset="2"/>
              <a:buNone/>
            </a:pPr>
            <a:endParaRPr lang="en-US" sz="3600" b="1" smtClean="0">
              <a:latin typeface="Calibri" pitchFamily="34" charset="0"/>
            </a:endParaRPr>
          </a:p>
          <a:p>
            <a:pPr algn="ctr">
              <a:spcBef>
                <a:spcPts val="3600"/>
              </a:spcBef>
              <a:buFont typeface="Wingdings" pitchFamily="2" charset="2"/>
              <a:buNone/>
            </a:pPr>
            <a:r>
              <a:rPr lang="en-US" sz="4800" b="1" smtClean="0">
                <a:latin typeface="Calibri" pitchFamily="34" charset="0"/>
              </a:rPr>
              <a:t>Questions or comments on this session?</a:t>
            </a:r>
          </a:p>
          <a:p>
            <a:pPr algn="ctr">
              <a:spcBef>
                <a:spcPts val="3600"/>
              </a:spcBef>
              <a:buFont typeface="Wingdings" pitchFamily="2" charset="2"/>
              <a:buNone/>
            </a:pPr>
            <a:endParaRPr lang="en-US" sz="4800" b="1" smtClean="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white"/>
        <p:txBody>
          <a:bodyPr/>
          <a:lstStyle/>
          <a:p>
            <a:r>
              <a:rPr lang="en-US" dirty="0" smtClean="0"/>
              <a:t>Session 13.2</a:t>
            </a:r>
          </a:p>
        </p:txBody>
      </p:sp>
      <p:sp>
        <p:nvSpPr>
          <p:cNvPr id="3" name="Content Placeholder 2"/>
          <p:cNvSpPr>
            <a:spLocks noGrp="1"/>
          </p:cNvSpPr>
          <p:nvPr>
            <p:ph idx="1"/>
          </p:nvPr>
        </p:nvSpPr>
        <p:spPr/>
        <p:txBody>
          <a:bodyPr/>
          <a:lstStyle/>
          <a:p>
            <a:pPr marL="0" indent="0">
              <a:buFont typeface="Wingdings" pitchFamily="2" charset="2"/>
              <a:buNone/>
            </a:pPr>
            <a:r>
              <a:rPr lang="en-US" sz="3600" b="1" dirty="0" smtClean="0">
                <a:solidFill>
                  <a:srgbClr val="0B5395"/>
                </a:solidFill>
                <a:latin typeface="Calibri" pitchFamily="34" charset="0"/>
              </a:rPr>
              <a:t>Preparing and Empowering Adolescents to Transition into Adult Care </a:t>
            </a:r>
          </a:p>
        </p:txBody>
      </p:sp>
      <p:sp>
        <p:nvSpPr>
          <p:cNvPr id="2662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B608DE7-F5BE-46A4-9135-A52C0495CC70}" type="slidenum">
              <a:rPr lang="en-US">
                <a:latin typeface="Garamond" pitchFamily="18" charset="0"/>
              </a:rPr>
              <a:pPr fontAlgn="base">
                <a:spcBef>
                  <a:spcPct val="0"/>
                </a:spcBef>
                <a:spcAft>
                  <a:spcPct val="0"/>
                </a:spcAft>
              </a:pPr>
              <a:t>13</a:t>
            </a:fld>
            <a:endParaRPr lang="en-US">
              <a:latin typeface="Garamond"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white"/>
        <p:txBody>
          <a:bodyPr/>
          <a:lstStyle/>
          <a:p>
            <a:r>
              <a:rPr lang="en-US" dirty="0" smtClean="0"/>
              <a:t>Session 13.2 Objective</a:t>
            </a:r>
          </a:p>
        </p:txBody>
      </p:sp>
      <p:sp>
        <p:nvSpPr>
          <p:cNvPr id="2765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9AE7969-06DA-43D1-925B-E95BA73D8304}" type="slidenum">
              <a:rPr lang="en-US">
                <a:latin typeface="Garamond" pitchFamily="18" charset="0"/>
              </a:rPr>
              <a:pPr fontAlgn="base">
                <a:spcBef>
                  <a:spcPct val="0"/>
                </a:spcBef>
                <a:spcAft>
                  <a:spcPct val="0"/>
                </a:spcAft>
              </a:pPr>
              <a:t>14</a:t>
            </a:fld>
            <a:endParaRPr lang="en-US">
              <a:latin typeface="Garamond" pitchFamily="18" charset="0"/>
            </a:endParaRPr>
          </a:p>
        </p:txBody>
      </p:sp>
      <p:sp>
        <p:nvSpPr>
          <p:cNvPr id="5" name="Content Placeholder 2"/>
          <p:cNvSpPr txBox="1">
            <a:spLocks/>
          </p:cNvSpPr>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pitchFamily="2" charset="2"/>
              <a:buNone/>
              <a:tabLst/>
              <a:defRPr/>
            </a:pPr>
            <a:r>
              <a:rPr kumimoji="0" lang="en-US" sz="2400" b="1" i="0" u="none" strike="noStrike" kern="0" cap="none" spc="0" normalizeH="0" baseline="0" noProof="0" dirty="0" smtClean="0">
                <a:ln>
                  <a:noFill/>
                </a:ln>
                <a:solidFill>
                  <a:srgbClr val="0B5395"/>
                </a:solidFill>
                <a:effectLst/>
                <a:uLnTx/>
                <a:uFillTx/>
                <a:latin typeface="Calibri" pitchFamily="34" charset="0"/>
                <a:ea typeface="+mn-ea"/>
                <a:cs typeface="Calibri" pitchFamily="34" charset="0"/>
              </a:rPr>
              <a:t>After completing this session, participants will be able to:</a:t>
            </a:r>
            <a:r>
              <a:rPr kumimoji="0" lang="en-US" sz="2400" b="0" i="0" u="none" strike="noStrike" kern="0" cap="none" spc="0" normalizeH="0" baseline="0" noProof="0" dirty="0" smtClean="0">
                <a:ln>
                  <a:noFill/>
                </a:ln>
                <a:solidFill>
                  <a:srgbClr val="0B5395"/>
                </a:solidFill>
                <a:effectLst/>
                <a:uLnTx/>
                <a:uFillTx/>
                <a:latin typeface="Calibri" pitchFamily="34" charset="0"/>
                <a:ea typeface="+mn-ea"/>
                <a:cs typeface="Calibri" pitchFamily="34" charset="0"/>
              </a:rPr>
              <a:t> </a:t>
            </a:r>
          </a:p>
          <a:p>
            <a:pPr marL="454025" indent="-454025" defTabSz="914400">
              <a:spcBef>
                <a:spcPts val="2000"/>
              </a:spcBef>
              <a:buClr>
                <a:srgbClr val="083763"/>
              </a:buClr>
              <a:buSzPct val="75000"/>
              <a:buFont typeface="Wingdings" pitchFamily="2" charset="2"/>
              <a:buChar char="n"/>
            </a:pPr>
            <a:r>
              <a:rPr lang="en-US" sz="2400" dirty="0" smtClean="0">
                <a:latin typeface="Calibri" pitchFamily="34" charset="0"/>
              </a:rPr>
              <a:t>Prepare adolescents for and support them during the transition to adult care</a:t>
            </a:r>
          </a:p>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pitchFamily="2" charset="2"/>
              <a:buChar char="n"/>
              <a:tabLst/>
              <a:defRPr/>
            </a:pPr>
            <a:endParaRPr kumimoji="0" lang="en-US" sz="2400" b="0" i="0" u="none" strike="noStrike" kern="0" cap="none" spc="0" normalizeH="0" baseline="0" noProof="0" dirty="0">
              <a:ln>
                <a:noFill/>
              </a:ln>
              <a:solidFill>
                <a:schemeClr val="tx1"/>
              </a:solidFill>
              <a:effectLst/>
              <a:uLnTx/>
              <a:uFillTx/>
              <a:latin typeface="+mn-lt"/>
              <a:ea typeface="+mn-ea"/>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white">
          <a:xfrm>
            <a:off x="498475" y="208422"/>
            <a:ext cx="8264525" cy="1116012"/>
          </a:xfrm>
        </p:spPr>
        <p:txBody>
          <a:bodyPr/>
          <a:lstStyle/>
          <a:p>
            <a:r>
              <a:rPr lang="en-US" sz="3200" dirty="0"/>
              <a:t>Preparing and Empowering Adolescents to Transition into Adult Care </a:t>
            </a:r>
            <a:endParaRPr lang="en-US" sz="3200" dirty="0" smtClean="0">
              <a:latin typeface="Calibri heading"/>
            </a:endParaRPr>
          </a:p>
        </p:txBody>
      </p:sp>
      <p:sp>
        <p:nvSpPr>
          <p:cNvPr id="3" name="Content Placeholder 2"/>
          <p:cNvSpPr>
            <a:spLocks noGrp="1"/>
          </p:cNvSpPr>
          <p:nvPr>
            <p:ph idx="1"/>
          </p:nvPr>
        </p:nvSpPr>
        <p:spPr/>
        <p:txBody>
          <a:bodyPr/>
          <a:lstStyle/>
          <a:p>
            <a:pPr>
              <a:buFont typeface="Wingdings" charset="0"/>
              <a:buChar char="n"/>
              <a:defRPr/>
            </a:pPr>
            <a:r>
              <a:rPr lang="en-US" dirty="0" smtClean="0"/>
              <a:t>Programs </a:t>
            </a:r>
            <a:r>
              <a:rPr lang="en-US" dirty="0"/>
              <a:t>and facilities </a:t>
            </a:r>
            <a:r>
              <a:rPr lang="en-US" dirty="0" smtClean="0"/>
              <a:t>may not </a:t>
            </a:r>
            <a:r>
              <a:rPr lang="en-US" dirty="0"/>
              <a:t>adequately plan for client transition to adult </a:t>
            </a:r>
            <a:r>
              <a:rPr lang="en-US" dirty="0" smtClean="0"/>
              <a:t>care.</a:t>
            </a:r>
          </a:p>
          <a:p>
            <a:pPr>
              <a:buFont typeface="Wingdings" charset="0"/>
              <a:buChar char="n"/>
              <a:defRPr/>
            </a:pPr>
            <a:r>
              <a:rPr lang="en-US" dirty="0" smtClean="0"/>
              <a:t>This </a:t>
            </a:r>
            <a:r>
              <a:rPr lang="en-US" dirty="0"/>
              <a:t>can result in: </a:t>
            </a:r>
            <a:endParaRPr lang="en-US" dirty="0" smtClean="0"/>
          </a:p>
          <a:p>
            <a:pPr marL="798513" lvl="1" indent="-333375">
              <a:defRPr/>
            </a:pPr>
            <a:r>
              <a:rPr lang="en-US" sz="2200" dirty="0" smtClean="0"/>
              <a:t>An </a:t>
            </a:r>
            <a:r>
              <a:rPr lang="en-US" sz="2200" dirty="0"/>
              <a:t>abrupt transfer to adult </a:t>
            </a:r>
            <a:r>
              <a:rPr lang="en-US" sz="2200" dirty="0" smtClean="0"/>
              <a:t>services</a:t>
            </a:r>
          </a:p>
          <a:p>
            <a:pPr marL="798513" lvl="1" indent="-333375">
              <a:defRPr/>
            </a:pPr>
            <a:r>
              <a:rPr lang="en-US" sz="2200" dirty="0" smtClean="0"/>
              <a:t>Maintaining </a:t>
            </a:r>
            <a:r>
              <a:rPr lang="en-US" sz="2200" dirty="0"/>
              <a:t>adolescents in the pediatric clinic longer than may be </a:t>
            </a:r>
            <a:r>
              <a:rPr lang="en-US" sz="2200" dirty="0" smtClean="0"/>
              <a:t>appropriate</a:t>
            </a:r>
          </a:p>
          <a:p>
            <a:pPr marL="798513" lvl="1" indent="-333375">
              <a:defRPr/>
            </a:pPr>
            <a:r>
              <a:rPr lang="en-US" sz="2200" dirty="0" smtClean="0"/>
              <a:t>Discontinuation </a:t>
            </a:r>
            <a:r>
              <a:rPr lang="en-US" sz="2200" dirty="0"/>
              <a:t>of </a:t>
            </a:r>
            <a:r>
              <a:rPr lang="en-US" sz="2200" dirty="0" smtClean="0"/>
              <a:t>care</a:t>
            </a:r>
          </a:p>
          <a:p>
            <a:pPr marL="798513" lvl="1" indent="-333375">
              <a:defRPr/>
            </a:pPr>
            <a:r>
              <a:rPr lang="en-US" sz="2200" dirty="0" smtClean="0"/>
              <a:t>Adherence challenges</a:t>
            </a:r>
          </a:p>
          <a:p>
            <a:pPr>
              <a:buFont typeface="Wingdings" charset="0"/>
              <a:buChar char="n"/>
              <a:defRPr/>
            </a:pPr>
            <a:r>
              <a:rPr lang="en-US" dirty="0" smtClean="0"/>
              <a:t>Helping </a:t>
            </a:r>
            <a:r>
              <a:rPr lang="en-US" dirty="0"/>
              <a:t>all ALHIV achieve greater independence to manage their own care is </a:t>
            </a:r>
            <a:r>
              <a:rPr lang="en-US" dirty="0" smtClean="0"/>
              <a:t>essential.</a:t>
            </a:r>
            <a:endParaRPr lang="en-GB" dirty="0">
              <a:latin typeface="+mn-lt"/>
              <a:ea typeface="ＭＳ Ｐゴシック" charset="0"/>
            </a:endParaRPr>
          </a:p>
        </p:txBody>
      </p:sp>
      <p:sp>
        <p:nvSpPr>
          <p:cNvPr id="2969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7FDC6C8-A3B2-42AE-9820-A51F21DB0B19}" type="slidenum">
              <a:rPr lang="en-US">
                <a:latin typeface="Garamond" pitchFamily="18" charset="0"/>
              </a:rPr>
              <a:pPr fontAlgn="base">
                <a:spcBef>
                  <a:spcPct val="0"/>
                </a:spcBef>
                <a:spcAft>
                  <a:spcPct val="0"/>
                </a:spcAft>
              </a:pPr>
              <a:t>15</a:t>
            </a:fld>
            <a:endParaRPr lang="en-US">
              <a:latin typeface="Garamond" pitchFamily="18" charset="0"/>
            </a:endParaRPr>
          </a:p>
        </p:txBody>
      </p:sp>
    </p:spTree>
    <p:extLst>
      <p:ext uri="{BB962C8B-B14F-4D97-AF65-F5344CB8AC3E}">
        <p14:creationId xmlns:p14="http://schemas.microsoft.com/office/powerpoint/2010/main" val="292419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nSpc>
                <a:spcPct val="90000"/>
              </a:lnSpc>
            </a:pPr>
            <a:r>
              <a:rPr lang="en-US" i="1" dirty="0" smtClean="0">
                <a:solidFill>
                  <a:srgbClr val="0B5395"/>
                </a:solidFill>
                <a:latin typeface="Calibri" pitchFamily="34" charset="0"/>
              </a:rPr>
              <a:t>What </a:t>
            </a:r>
            <a:r>
              <a:rPr lang="en-US" i="1" dirty="0">
                <a:solidFill>
                  <a:srgbClr val="0B5395"/>
                </a:solidFill>
                <a:latin typeface="Calibri" pitchFamily="34" charset="0"/>
              </a:rPr>
              <a:t>do you think is important for older adolescents to know when transitioning to the adult clinic?</a:t>
            </a:r>
          </a:p>
          <a:p>
            <a:pPr lvl="0">
              <a:lnSpc>
                <a:spcPct val="90000"/>
              </a:lnSpc>
            </a:pPr>
            <a:r>
              <a:rPr lang="en-US" i="1" dirty="0">
                <a:solidFill>
                  <a:srgbClr val="0B5395"/>
                </a:solidFill>
                <a:latin typeface="Calibri" pitchFamily="34" charset="0"/>
              </a:rPr>
              <a:t>What youth-friendly activities and/or counseling methods/exercises do you think could help adolescents with the transition process?</a:t>
            </a:r>
          </a:p>
          <a:p>
            <a:pPr lvl="0">
              <a:lnSpc>
                <a:spcPct val="90000"/>
              </a:lnSpc>
            </a:pPr>
            <a:r>
              <a:rPr lang="en-US" i="1" dirty="0">
                <a:solidFill>
                  <a:srgbClr val="0B5395"/>
                </a:solidFill>
                <a:latin typeface="Calibri" pitchFamily="34" charset="0"/>
              </a:rPr>
              <a:t>Who should be involved in the transition process?</a:t>
            </a:r>
          </a:p>
        </p:txBody>
      </p:sp>
      <p:sp>
        <p:nvSpPr>
          <p:cNvPr id="2867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B311AA85-97D6-4496-B2F6-6C396581C039}" type="slidenum">
              <a:rPr lang="en-US">
                <a:latin typeface="Garamond" pitchFamily="18" charset="0"/>
              </a:rPr>
              <a:pPr fontAlgn="base">
                <a:spcBef>
                  <a:spcPct val="0"/>
                </a:spcBef>
                <a:spcAft>
                  <a:spcPct val="0"/>
                </a:spcAft>
              </a:pPr>
              <a:t>16</a:t>
            </a:fld>
            <a:endParaRPr lang="en-US">
              <a:latin typeface="Garamond" pitchFamily="18" charset="0"/>
            </a:endParaRPr>
          </a:p>
        </p:txBody>
      </p:sp>
      <p:sp>
        <p:nvSpPr>
          <p:cNvPr id="28677" name="Title 1"/>
          <p:cNvSpPr>
            <a:spLocks noGrp="1"/>
          </p:cNvSpPr>
          <p:nvPr>
            <p:ph type="title" idx="4294967295"/>
          </p:nvPr>
        </p:nvSpPr>
        <p:spPr bwMode="white">
          <a:noFill/>
        </p:spPr>
        <p:txBody>
          <a:bodyPr/>
          <a:lstStyle/>
          <a:p>
            <a:r>
              <a:rPr lang="en-US" dirty="0" smtClean="0"/>
              <a:t>Discussion Questions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white"/>
        <p:txBody>
          <a:bodyPr/>
          <a:lstStyle/>
          <a:p>
            <a:r>
              <a:rPr lang="en-GB" dirty="0" smtClean="0">
                <a:latin typeface="Calibri heading"/>
                <a:ea typeface="ＭＳ Ｐゴシック"/>
                <a:cs typeface="ＭＳ Ｐゴシック"/>
              </a:rPr>
              <a:t>Helping ALHIV Prepare for Transition</a:t>
            </a:r>
            <a:endParaRPr lang="en-US" dirty="0" smtClean="0">
              <a:latin typeface="Calibri heading"/>
            </a:endParaRPr>
          </a:p>
        </p:txBody>
      </p:sp>
      <p:sp>
        <p:nvSpPr>
          <p:cNvPr id="3" name="Content Placeholder 2"/>
          <p:cNvSpPr>
            <a:spLocks noGrp="1"/>
          </p:cNvSpPr>
          <p:nvPr>
            <p:ph idx="1"/>
          </p:nvPr>
        </p:nvSpPr>
        <p:spPr>
          <a:xfrm>
            <a:off x="533400" y="1600200"/>
            <a:ext cx="8229600" cy="4224793"/>
          </a:xfrm>
        </p:spPr>
        <p:txBody>
          <a:bodyPr/>
          <a:lstStyle/>
          <a:p>
            <a:pPr marL="0" indent="0">
              <a:buFont typeface="Wingdings" charset="0"/>
              <a:buNone/>
              <a:defRPr/>
            </a:pPr>
            <a:r>
              <a:rPr lang="en-GB" b="1" dirty="0">
                <a:solidFill>
                  <a:srgbClr val="0B5395"/>
                </a:solidFill>
                <a:latin typeface="+mn-lt"/>
                <a:ea typeface="ＭＳ Ｐゴシック" charset="0"/>
                <a:cs typeface="ＭＳ Ｐゴシック" charset="0"/>
              </a:rPr>
              <a:t>Transition requires an </a:t>
            </a:r>
            <a:r>
              <a:rPr lang="en-GB" b="1" dirty="0" smtClean="0">
                <a:solidFill>
                  <a:srgbClr val="0B5395"/>
                </a:solidFill>
                <a:latin typeface="+mn-lt"/>
                <a:ea typeface="ＭＳ Ｐゴシック" charset="0"/>
                <a:cs typeface="ＭＳ Ｐゴシック" charset="0"/>
              </a:rPr>
              <a:t>individualized</a:t>
            </a:r>
            <a:r>
              <a:rPr lang="en-GB" b="1" dirty="0">
                <a:solidFill>
                  <a:srgbClr val="0B5395"/>
                </a:solidFill>
                <a:latin typeface="+mn-lt"/>
                <a:ea typeface="ＭＳ Ｐゴシック" charset="0"/>
                <a:cs typeface="ＭＳ Ｐゴシック" charset="0"/>
              </a:rPr>
              <a:t>, developmental </a:t>
            </a:r>
            <a:r>
              <a:rPr lang="en-GB" b="1" dirty="0" smtClean="0">
                <a:solidFill>
                  <a:srgbClr val="0B5395"/>
                </a:solidFill>
                <a:latin typeface="+mn-lt"/>
                <a:ea typeface="ＭＳ Ｐゴシック" charset="0"/>
                <a:cs typeface="ＭＳ Ｐゴシック" charset="0"/>
              </a:rPr>
              <a:t>approach – not all ALHIV will be ready to transition at the same age.</a:t>
            </a:r>
            <a:endParaRPr lang="en-GB" b="1" dirty="0">
              <a:solidFill>
                <a:srgbClr val="0B5395"/>
              </a:solidFill>
              <a:latin typeface="+mn-lt"/>
              <a:ea typeface="ＭＳ Ｐゴシック" charset="0"/>
              <a:cs typeface="ＭＳ Ｐゴシック" charset="0"/>
            </a:endParaRPr>
          </a:p>
          <a:p>
            <a:pPr>
              <a:buFont typeface="Wingdings" charset="0"/>
              <a:buChar char="n"/>
              <a:defRPr/>
            </a:pPr>
            <a:r>
              <a:rPr lang="en-GB" dirty="0">
                <a:latin typeface="+mn-lt"/>
                <a:ea typeface="ＭＳ Ｐゴシック" charset="0"/>
                <a:cs typeface="ＭＳ Ｐゴシック" charset="0"/>
              </a:rPr>
              <a:t>Begin the process early, working as a team with the adolescent client, </a:t>
            </a:r>
            <a:r>
              <a:rPr lang="en-GB" dirty="0" smtClean="0">
                <a:latin typeface="+mn-lt"/>
                <a:ea typeface="ＭＳ Ｐゴシック" charset="0"/>
                <a:cs typeface="ＭＳ Ｐゴシック" charset="0"/>
              </a:rPr>
              <a:t>his or her caregivers</a:t>
            </a:r>
            <a:r>
              <a:rPr lang="en-GB" dirty="0">
                <a:latin typeface="+mn-lt"/>
                <a:ea typeface="ＭＳ Ｐゴシック" charset="0"/>
                <a:cs typeface="ＭＳ Ｐゴシック" charset="0"/>
              </a:rPr>
              <a:t>, and other members of the multidisciplinary </a:t>
            </a:r>
            <a:r>
              <a:rPr lang="en-GB" dirty="0" smtClean="0">
                <a:latin typeface="+mn-lt"/>
                <a:ea typeface="ＭＳ Ｐゴシック" charset="0"/>
                <a:cs typeface="ＭＳ Ｐゴシック" charset="0"/>
              </a:rPr>
              <a:t>team.</a:t>
            </a:r>
            <a:endParaRPr lang="en-GB" dirty="0">
              <a:latin typeface="+mn-lt"/>
              <a:ea typeface="ＭＳ Ｐゴシック" charset="0"/>
              <a:cs typeface="ＭＳ Ｐゴシック" charset="0"/>
            </a:endParaRPr>
          </a:p>
          <a:p>
            <a:pPr>
              <a:buFont typeface="Wingdings" charset="0"/>
              <a:buChar char="n"/>
              <a:defRPr/>
            </a:pPr>
            <a:r>
              <a:rPr lang="en-GB" b="1" dirty="0">
                <a:latin typeface="+mn-lt"/>
                <a:ea typeface="ＭＳ Ｐゴシック" charset="0"/>
                <a:cs typeface="ＭＳ Ｐゴシック" charset="0"/>
              </a:rPr>
              <a:t>The transition should:</a:t>
            </a:r>
          </a:p>
          <a:p>
            <a:pPr marL="798513" lvl="1" indent="-333375">
              <a:spcBef>
                <a:spcPts val="1000"/>
              </a:spcBef>
              <a:buFont typeface="Wingdings" charset="0"/>
              <a:buChar char="§"/>
              <a:defRPr/>
            </a:pPr>
            <a:r>
              <a:rPr lang="en-GB" dirty="0">
                <a:latin typeface="+mn-lt"/>
                <a:ea typeface="ＭＳ Ｐゴシック" charset="0"/>
              </a:rPr>
              <a:t>Enhance </a:t>
            </a:r>
            <a:r>
              <a:rPr lang="en-GB" dirty="0" smtClean="0">
                <a:latin typeface="+mn-lt"/>
                <a:ea typeface="ＭＳ Ｐゴシック" charset="0"/>
              </a:rPr>
              <a:t>the adolescent’s </a:t>
            </a:r>
            <a:r>
              <a:rPr lang="en-GB" dirty="0">
                <a:latin typeface="+mn-lt"/>
                <a:ea typeface="ＭＳ Ｐゴシック" charset="0"/>
              </a:rPr>
              <a:t>autonomy</a:t>
            </a:r>
          </a:p>
          <a:p>
            <a:pPr marL="798513" lvl="1" indent="-333375">
              <a:spcBef>
                <a:spcPts val="1000"/>
              </a:spcBef>
              <a:buFont typeface="Wingdings" charset="0"/>
              <a:buChar char="§"/>
              <a:defRPr/>
            </a:pPr>
            <a:r>
              <a:rPr lang="en-GB" dirty="0">
                <a:latin typeface="+mn-lt"/>
                <a:ea typeface="ＭＳ Ｐゴシック" charset="0"/>
              </a:rPr>
              <a:t>Cultivate a sense of personal responsibility</a:t>
            </a:r>
          </a:p>
          <a:p>
            <a:pPr marL="798513" lvl="1" indent="-333375">
              <a:spcBef>
                <a:spcPts val="1000"/>
              </a:spcBef>
              <a:buFont typeface="Wingdings" charset="0"/>
              <a:buChar char="§"/>
              <a:defRPr/>
            </a:pPr>
            <a:r>
              <a:rPr lang="en-GB" dirty="0">
                <a:latin typeface="+mn-lt"/>
                <a:ea typeface="ＭＳ Ｐゴシック" charset="0"/>
              </a:rPr>
              <a:t>Facilitate self-reliance and self-efficacy</a:t>
            </a:r>
          </a:p>
          <a:p>
            <a:pPr marL="798513" lvl="1" indent="-333375">
              <a:spcBef>
                <a:spcPts val="1000"/>
              </a:spcBef>
              <a:buFont typeface="Wingdings" charset="0"/>
              <a:buChar char="§"/>
              <a:defRPr/>
            </a:pPr>
            <a:r>
              <a:rPr lang="en-GB" dirty="0">
                <a:latin typeface="+mn-lt"/>
                <a:ea typeface="ＭＳ Ｐゴシック" charset="0"/>
              </a:rPr>
              <a:t>Boost the adolescent’s capacity for self-care and </a:t>
            </a:r>
            <a:r>
              <a:rPr lang="en-GB" dirty="0" smtClean="0">
                <a:latin typeface="+mn-lt"/>
                <a:ea typeface="ＭＳ Ｐゴシック" charset="0"/>
              </a:rPr>
              <a:t>self-advocacy</a:t>
            </a:r>
          </a:p>
          <a:p>
            <a:pPr marL="798513" lvl="1" indent="-333375">
              <a:spcBef>
                <a:spcPts val="1000"/>
              </a:spcBef>
              <a:buFont typeface="Wingdings" charset="0"/>
              <a:buChar char="§"/>
              <a:defRPr/>
            </a:pPr>
            <a:r>
              <a:rPr lang="en-US" dirty="0">
                <a:latin typeface="+mn-lt"/>
                <a:ea typeface="ＭＳ Ｐゴシック" charset="0"/>
              </a:rPr>
              <a:t>Consider each adolescent's developmental stage and readiness</a:t>
            </a:r>
            <a:endParaRPr lang="en-GB" dirty="0">
              <a:latin typeface="+mn-lt"/>
              <a:ea typeface="ＭＳ Ｐゴシック" charset="0"/>
            </a:endParaRPr>
          </a:p>
        </p:txBody>
      </p:sp>
      <p:sp>
        <p:nvSpPr>
          <p:cNvPr id="2969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7FDC6C8-A3B2-42AE-9820-A51F21DB0B19}" type="slidenum">
              <a:rPr lang="en-US">
                <a:latin typeface="Garamond" pitchFamily="18" charset="0"/>
              </a:rPr>
              <a:pPr fontAlgn="base">
                <a:spcBef>
                  <a:spcPct val="0"/>
                </a:spcBef>
                <a:spcAft>
                  <a:spcPct val="0"/>
                </a:spcAft>
              </a:pPr>
              <a:t>17</a:t>
            </a:fld>
            <a:endParaRPr lang="en-US">
              <a:latin typeface="Garamond"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14500"/>
            <a:ext cx="8229600" cy="4144963"/>
          </a:xfrm>
        </p:spPr>
        <p:txBody>
          <a:bodyPr/>
          <a:lstStyle/>
          <a:p>
            <a:pPr marL="0" indent="0">
              <a:spcBef>
                <a:spcPts val="1500"/>
              </a:spcBef>
              <a:buFont typeface="Wingdings" charset="0"/>
              <a:buNone/>
              <a:defRPr/>
            </a:pPr>
            <a:r>
              <a:rPr lang="en-GB" b="1" dirty="0" smtClean="0">
                <a:solidFill>
                  <a:srgbClr val="0B5395"/>
                </a:solidFill>
                <a:ea typeface="ＭＳ Ｐゴシック" charset="0"/>
                <a:cs typeface="ＭＳ Ｐゴシック" charset="0"/>
              </a:rPr>
              <a:t>Some innovative strategies that health workers and programs can undertake to support transition: </a:t>
            </a:r>
          </a:p>
          <a:p>
            <a:pPr>
              <a:spcBef>
                <a:spcPts val="1500"/>
              </a:spcBef>
              <a:buFont typeface="Wingdings" charset="0"/>
              <a:buChar char="n"/>
              <a:defRPr/>
            </a:pPr>
            <a:r>
              <a:rPr lang="en-GB" dirty="0" smtClean="0">
                <a:ea typeface="ＭＳ Ｐゴシック" charset="0"/>
                <a:cs typeface="ＭＳ Ｐゴシック" charset="0"/>
              </a:rPr>
              <a:t>Orienting adult HIV providers on adolescent-friendly services and the needs of ALHIV</a:t>
            </a:r>
          </a:p>
          <a:p>
            <a:pPr>
              <a:spcBef>
                <a:spcPts val="1500"/>
              </a:spcBef>
              <a:buFont typeface="Wingdings" charset="0"/>
              <a:buChar char="n"/>
              <a:defRPr/>
            </a:pPr>
            <a:r>
              <a:rPr lang="en-GB" dirty="0" smtClean="0">
                <a:ea typeface="ＭＳ Ｐゴシック" charset="0"/>
                <a:cs typeface="ＭＳ Ｐゴシック" charset="0"/>
              </a:rPr>
              <a:t>Bringing adult providers to the pediatric/adolescent clinic for a joint weekly clinical session so they can get to know more about adolescent clients and their unique needs</a:t>
            </a:r>
          </a:p>
          <a:p>
            <a:pPr>
              <a:spcBef>
                <a:spcPts val="1500"/>
              </a:spcBef>
              <a:buFont typeface="Wingdings" charset="0"/>
              <a:buChar char="n"/>
              <a:defRPr/>
            </a:pPr>
            <a:r>
              <a:rPr lang="en-GB" dirty="0" smtClean="0">
                <a:ea typeface="ＭＳ Ｐゴシック" charset="0"/>
                <a:cs typeface="ＭＳ Ｐゴシック" charset="0"/>
              </a:rPr>
              <a:t>Having a provider from the pediatric/adolescent clinic attend the adult clinic on a regular basis for “transition sessions”</a:t>
            </a:r>
          </a:p>
          <a:p>
            <a:endParaRPr lang="en-US" dirty="0"/>
          </a:p>
        </p:txBody>
      </p:sp>
      <p:sp>
        <p:nvSpPr>
          <p:cNvPr id="4" name="Slide Number Placeholder 3"/>
          <p:cNvSpPr>
            <a:spLocks noGrp="1"/>
          </p:cNvSpPr>
          <p:nvPr>
            <p:ph type="sldNum" sz="quarter" idx="12"/>
          </p:nvPr>
        </p:nvSpPr>
        <p:spPr/>
        <p:txBody>
          <a:bodyPr/>
          <a:lstStyle/>
          <a:p>
            <a:pPr>
              <a:defRPr/>
            </a:pPr>
            <a:fld id="{DCF28D90-362E-4E87-9605-485C0B05B241}" type="slidenum">
              <a:rPr lang="en-US" smtClean="0"/>
              <a:pPr>
                <a:defRPr/>
              </a:pPr>
              <a:t>18</a:t>
            </a:fld>
            <a:endParaRPr lang="en-US"/>
          </a:p>
        </p:txBody>
      </p:sp>
      <p:sp>
        <p:nvSpPr>
          <p:cNvPr id="5" name="Title 1"/>
          <p:cNvSpPr>
            <a:spLocks noGrp="1"/>
          </p:cNvSpPr>
          <p:nvPr>
            <p:ph type="title"/>
          </p:nvPr>
        </p:nvSpPr>
        <p:spPr bwMode="white">
          <a:xfrm>
            <a:off x="498475" y="484188"/>
            <a:ext cx="8264525" cy="1116012"/>
          </a:xfrm>
        </p:spPr>
        <p:txBody>
          <a:bodyPr/>
          <a:lstStyle/>
          <a:p>
            <a:r>
              <a:rPr lang="en-GB" dirty="0" smtClean="0">
                <a:latin typeface="Calibri heading"/>
                <a:ea typeface="ＭＳ Ｐゴシック"/>
                <a:cs typeface="ＭＳ Ｐゴシック"/>
              </a:rPr>
              <a:t>Helping ALHIV Prepare for Transition </a:t>
            </a:r>
            <a:r>
              <a:rPr lang="en-GB" sz="1800" dirty="0" smtClean="0">
                <a:latin typeface="Calibri heading"/>
                <a:ea typeface="ＭＳ Ｐゴシック"/>
                <a:cs typeface="ＭＳ Ｐゴシック"/>
              </a:rPr>
              <a:t>(Continued)</a:t>
            </a:r>
            <a:endParaRPr lang="en-US" sz="1800" dirty="0" smtClean="0">
              <a:latin typeface="Calibri heading"/>
            </a:endParaRPr>
          </a:p>
        </p:txBody>
      </p:sp>
    </p:spTree>
    <p:extLst>
      <p:ext uri="{BB962C8B-B14F-4D97-AF65-F5344CB8AC3E}">
        <p14:creationId xmlns:p14="http://schemas.microsoft.com/office/powerpoint/2010/main" val="177467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white"/>
        <p:txBody>
          <a:bodyPr/>
          <a:lstStyle/>
          <a:p>
            <a:r>
              <a:rPr lang="en-GB" dirty="0" smtClean="0">
                <a:latin typeface="Calibri heading"/>
                <a:ea typeface="ＭＳ Ｐゴシック"/>
                <a:cs typeface="ＭＳ Ｐゴシック"/>
              </a:rPr>
              <a:t>Helping ALHIV Prepare for Transition </a:t>
            </a:r>
            <a:r>
              <a:rPr lang="en-GB" sz="1800" dirty="0" smtClean="0">
                <a:latin typeface="Calibri heading"/>
                <a:ea typeface="ＭＳ Ｐゴシック"/>
                <a:cs typeface="ＭＳ Ｐゴシック"/>
              </a:rPr>
              <a:t>(Continued)</a:t>
            </a:r>
            <a:endParaRPr lang="en-US" sz="1800" dirty="0" smtClean="0">
              <a:latin typeface="Calibri heading"/>
            </a:endParaRPr>
          </a:p>
        </p:txBody>
      </p:sp>
      <p:sp>
        <p:nvSpPr>
          <p:cNvPr id="3" name="Content Placeholder 2"/>
          <p:cNvSpPr>
            <a:spLocks noGrp="1"/>
          </p:cNvSpPr>
          <p:nvPr>
            <p:ph idx="1"/>
          </p:nvPr>
        </p:nvSpPr>
        <p:spPr>
          <a:xfrm>
            <a:off x="533400" y="1638300"/>
            <a:ext cx="8229600" cy="4297363"/>
          </a:xfrm>
        </p:spPr>
        <p:txBody>
          <a:bodyPr/>
          <a:lstStyle/>
          <a:p>
            <a:pPr marL="0" indent="0">
              <a:spcBef>
                <a:spcPts val="1500"/>
              </a:spcBef>
              <a:buFont typeface="Wingdings" charset="0"/>
              <a:buNone/>
              <a:defRPr/>
            </a:pPr>
            <a:r>
              <a:rPr lang="en-GB" b="1" dirty="0" smtClean="0">
                <a:solidFill>
                  <a:srgbClr val="0B5395"/>
                </a:solidFill>
                <a:latin typeface="+mn-lt"/>
                <a:ea typeface="ＭＳ Ｐゴシック" charset="0"/>
                <a:cs typeface="ＭＳ Ｐゴシック" charset="0"/>
              </a:rPr>
              <a:t>Some ways that health workers and Adolescent Peer Educators can help </a:t>
            </a:r>
            <a:r>
              <a:rPr lang="en-GB" b="1" dirty="0">
                <a:solidFill>
                  <a:srgbClr val="0B5395"/>
                </a:solidFill>
                <a:latin typeface="+mn-lt"/>
                <a:ea typeface="ＭＳ Ｐゴシック" charset="0"/>
                <a:cs typeface="ＭＳ Ｐゴシック" charset="0"/>
              </a:rPr>
              <a:t>ALHIV prepare for the transition process: </a:t>
            </a:r>
          </a:p>
          <a:p>
            <a:pPr>
              <a:spcBef>
                <a:spcPts val="1500"/>
              </a:spcBef>
              <a:buFont typeface="Wingdings" charset="0"/>
              <a:buChar char="n"/>
              <a:defRPr/>
            </a:pPr>
            <a:r>
              <a:rPr lang="en-GB" dirty="0">
                <a:latin typeface="+mn-lt"/>
                <a:ea typeface="ＭＳ Ｐゴシック" charset="0"/>
                <a:cs typeface="ＭＳ Ｐゴシック" charset="0"/>
              </a:rPr>
              <a:t>Reviewing the </a:t>
            </a:r>
            <a:r>
              <a:rPr lang="en-GB" dirty="0" smtClean="0">
                <a:latin typeface="+mn-lt"/>
                <a:ea typeface="ＭＳ Ｐゴシック" charset="0"/>
                <a:cs typeface="ＭＳ Ｐゴシック" charset="0"/>
              </a:rPr>
              <a:t>client’s medical </a:t>
            </a:r>
            <a:r>
              <a:rPr lang="en-GB" dirty="0">
                <a:latin typeface="+mn-lt"/>
                <a:ea typeface="ＭＳ Ｐゴシック" charset="0"/>
                <a:cs typeface="ＭＳ Ｐゴシック" charset="0"/>
              </a:rPr>
              <a:t>history with </a:t>
            </a:r>
            <a:r>
              <a:rPr lang="en-GB" dirty="0" smtClean="0">
                <a:latin typeface="+mn-lt"/>
                <a:ea typeface="ＭＳ Ｐゴシック" charset="0"/>
                <a:cs typeface="ＭＳ Ｐゴシック" charset="0"/>
              </a:rPr>
              <a:t>him or her and encouraging the client to ask questions</a:t>
            </a:r>
          </a:p>
          <a:p>
            <a:pPr>
              <a:spcBef>
                <a:spcPts val="1500"/>
              </a:spcBef>
              <a:buFont typeface="Wingdings" charset="0"/>
              <a:buChar char="n"/>
              <a:defRPr/>
            </a:pPr>
            <a:r>
              <a:rPr lang="en-GB" dirty="0" smtClean="0">
                <a:latin typeface="+mn-lt"/>
                <a:ea typeface="ＭＳ Ｐゴシック" charset="0"/>
                <a:cs typeface="ＭＳ Ｐゴシック" charset="0"/>
              </a:rPr>
              <a:t>Ensuring that the client </a:t>
            </a:r>
            <a:r>
              <a:rPr lang="en-GB" dirty="0">
                <a:latin typeface="+mn-lt"/>
                <a:ea typeface="ＭＳ Ｐゴシック" charset="0"/>
                <a:cs typeface="ＭＳ Ｐゴシック" charset="0"/>
              </a:rPr>
              <a:t>understands diagnosis, medications, adherence, and how to live positively </a:t>
            </a:r>
          </a:p>
          <a:p>
            <a:pPr>
              <a:spcBef>
                <a:spcPts val="1500"/>
              </a:spcBef>
              <a:buFont typeface="Wingdings" charset="0"/>
              <a:buChar char="n"/>
              <a:defRPr/>
            </a:pPr>
            <a:r>
              <a:rPr lang="en-GB" dirty="0">
                <a:latin typeface="+mn-lt"/>
                <a:ea typeface="ＭＳ Ｐゴシック" charset="0"/>
                <a:cs typeface="ＭＳ Ｐゴシック" charset="0"/>
              </a:rPr>
              <a:t>Promoting linkages to </a:t>
            </a:r>
            <a:r>
              <a:rPr lang="en-GB" dirty="0" smtClean="0">
                <a:latin typeface="+mn-lt"/>
                <a:ea typeface="ＭＳ Ｐゴシック" charset="0"/>
                <a:cs typeface="ＭＳ Ｐゴシック" charset="0"/>
              </a:rPr>
              <a:t>adolescent peer </a:t>
            </a:r>
            <a:r>
              <a:rPr lang="en-GB" dirty="0">
                <a:latin typeface="+mn-lt"/>
                <a:ea typeface="ＭＳ Ｐゴシック" charset="0"/>
                <a:cs typeface="ＭＳ Ｐゴシック" charset="0"/>
              </a:rPr>
              <a:t>support groups </a:t>
            </a:r>
            <a:r>
              <a:rPr lang="en-GB" dirty="0" smtClean="0">
                <a:latin typeface="+mn-lt"/>
                <a:ea typeface="ＭＳ Ｐゴシック" charset="0"/>
                <a:cs typeface="ＭＳ Ｐゴシック" charset="0"/>
              </a:rPr>
              <a:t>and </a:t>
            </a:r>
            <a:r>
              <a:rPr lang="en-GB" dirty="0">
                <a:latin typeface="+mn-lt"/>
                <a:ea typeface="ＭＳ Ｐゴシック" charset="0"/>
                <a:cs typeface="ＭＳ Ｐゴシック" charset="0"/>
              </a:rPr>
              <a:t>support groups </a:t>
            </a:r>
            <a:r>
              <a:rPr lang="en-GB" dirty="0" smtClean="0">
                <a:latin typeface="+mn-lt"/>
                <a:ea typeface="ＭＳ Ｐゴシック" charset="0"/>
                <a:cs typeface="ＭＳ Ｐゴシック" charset="0"/>
              </a:rPr>
              <a:t>at </a:t>
            </a:r>
            <a:r>
              <a:rPr lang="en-GB" dirty="0">
                <a:latin typeface="+mn-lt"/>
                <a:ea typeface="ＭＳ Ｐゴシック" charset="0"/>
                <a:cs typeface="ＭＳ Ｐゴシック" charset="0"/>
              </a:rPr>
              <a:t>the adult clinic</a:t>
            </a:r>
          </a:p>
          <a:p>
            <a:pPr>
              <a:spcBef>
                <a:spcPts val="1500"/>
              </a:spcBef>
              <a:buFont typeface="Wingdings" charset="0"/>
              <a:buChar char="n"/>
              <a:defRPr/>
            </a:pPr>
            <a:r>
              <a:rPr lang="en-GB" dirty="0">
                <a:latin typeface="+mn-lt"/>
                <a:ea typeface="ＭＳ Ｐゴシック" charset="0"/>
                <a:cs typeface="ＭＳ Ｐゴシック" charset="0"/>
              </a:rPr>
              <a:t>Transitioning adolescents to adult care in cohorts or </a:t>
            </a:r>
            <a:r>
              <a:rPr lang="en-GB" dirty="0" smtClean="0">
                <a:latin typeface="+mn-lt"/>
                <a:ea typeface="ＭＳ Ｐゴシック" charset="0"/>
                <a:cs typeface="ＭＳ Ｐゴシック" charset="0"/>
              </a:rPr>
              <a:t>groups</a:t>
            </a:r>
          </a:p>
          <a:p>
            <a:pPr>
              <a:spcBef>
                <a:spcPts val="1500"/>
              </a:spcBef>
              <a:buFont typeface="Wingdings" charset="0"/>
              <a:buChar char="n"/>
              <a:defRPr/>
            </a:pPr>
            <a:r>
              <a:rPr lang="en-GB" dirty="0" smtClean="0">
                <a:latin typeface="Calibri" pitchFamily="34" charset="0"/>
                <a:ea typeface="ＭＳ Ｐゴシック"/>
                <a:cs typeface="ＭＳ Ｐゴシック"/>
              </a:rPr>
              <a:t>Organizing health talks for transitioning adolescent clients </a:t>
            </a:r>
          </a:p>
          <a:p>
            <a:pPr>
              <a:buNone/>
              <a:defRPr/>
            </a:pPr>
            <a:endParaRPr lang="en-GB" dirty="0">
              <a:latin typeface="+mn-lt"/>
              <a:ea typeface="ＭＳ Ｐゴシック" charset="0"/>
              <a:cs typeface="ＭＳ Ｐゴシック" charset="0"/>
            </a:endParaRPr>
          </a:p>
        </p:txBody>
      </p:sp>
      <p:sp>
        <p:nvSpPr>
          <p:cNvPr id="3072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13750FB9-56A2-4BEF-A424-70986177783B}" type="slidenum">
              <a:rPr lang="en-US">
                <a:latin typeface="Garamond" pitchFamily="18" charset="0"/>
              </a:rPr>
              <a:pPr fontAlgn="base">
                <a:spcBef>
                  <a:spcPct val="0"/>
                </a:spcBef>
                <a:spcAft>
                  <a:spcPct val="0"/>
                </a:spcAft>
              </a:pPr>
              <a:t>19</a:t>
            </a:fld>
            <a:endParaRPr lang="en-US">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white"/>
        <p:txBody>
          <a:bodyPr/>
          <a:lstStyle/>
          <a:p>
            <a:r>
              <a:rPr lang="en-US" dirty="0" smtClean="0"/>
              <a:t>Module 13 Learning Objectives</a:t>
            </a:r>
          </a:p>
        </p:txBody>
      </p:sp>
      <p:sp>
        <p:nvSpPr>
          <p:cNvPr id="3" name="Content Placeholder 2"/>
          <p:cNvSpPr>
            <a:spLocks noGrp="1"/>
          </p:cNvSpPr>
          <p:nvPr>
            <p:ph idx="1"/>
          </p:nvPr>
        </p:nvSpPr>
        <p:spPr/>
        <p:txBody>
          <a:bodyPr/>
          <a:lstStyle/>
          <a:p>
            <a:pPr>
              <a:buNone/>
              <a:defRPr/>
            </a:pPr>
            <a:r>
              <a:rPr lang="en-GB" b="1" dirty="0" smtClean="0">
                <a:solidFill>
                  <a:srgbClr val="0B5395"/>
                </a:solidFill>
                <a:latin typeface="Calibri" pitchFamily="34" charset="0"/>
                <a:cs typeface="Calibri" pitchFamily="34" charset="0"/>
              </a:rPr>
              <a:t>After completing this module, participants will be able to:</a:t>
            </a:r>
            <a:r>
              <a:rPr lang="en-GB" dirty="0" smtClean="0">
                <a:solidFill>
                  <a:srgbClr val="0B5395"/>
                </a:solidFill>
                <a:latin typeface="Calibri" pitchFamily="34" charset="0"/>
                <a:cs typeface="Calibri" pitchFamily="34" charset="0"/>
              </a:rPr>
              <a:t> </a:t>
            </a:r>
            <a:endParaRPr lang="en-GB" dirty="0" smtClean="0">
              <a:solidFill>
                <a:srgbClr val="0B5395"/>
              </a:solidFill>
              <a:ea typeface="ＭＳ Ｐゴシック" charset="0"/>
              <a:cs typeface="ＭＳ Ｐゴシック" charset="0"/>
            </a:endParaRPr>
          </a:p>
          <a:p>
            <a:pPr>
              <a:buFont typeface="Wingdings" charset="0"/>
              <a:buChar char="n"/>
              <a:defRPr/>
            </a:pPr>
            <a:r>
              <a:rPr lang="x-none" dirty="0" smtClean="0"/>
              <a:t>Understand </a:t>
            </a:r>
            <a:r>
              <a:rPr lang="x-none" dirty="0"/>
              <a:t>the key considerations when transitioning</a:t>
            </a:r>
            <a:r>
              <a:rPr lang="en-US" dirty="0"/>
              <a:t> a client</a:t>
            </a:r>
            <a:r>
              <a:rPr lang="x-none" dirty="0"/>
              <a:t> </a:t>
            </a:r>
            <a:r>
              <a:rPr lang="x-none"/>
              <a:t>from </a:t>
            </a:r>
            <a:r>
              <a:rPr lang="x-none" smtClean="0"/>
              <a:t>pediatric</a:t>
            </a:r>
            <a:r>
              <a:rPr lang="en-US" dirty="0" smtClean="0"/>
              <a:t>/</a:t>
            </a:r>
            <a:r>
              <a:rPr lang="x-none" smtClean="0"/>
              <a:t>adolescent </a:t>
            </a:r>
            <a:r>
              <a:rPr lang="en-US" dirty="0" smtClean="0"/>
              <a:t>care </a:t>
            </a:r>
            <a:r>
              <a:rPr lang="x-none" smtClean="0"/>
              <a:t>to </a:t>
            </a:r>
            <a:r>
              <a:rPr lang="x-none" dirty="0"/>
              <a:t>adult </a:t>
            </a:r>
            <a:r>
              <a:rPr lang="x-none" dirty="0" smtClean="0"/>
              <a:t>care</a:t>
            </a:r>
            <a:endParaRPr lang="en-US" dirty="0"/>
          </a:p>
          <a:p>
            <a:pPr>
              <a:buFont typeface="Wingdings" charset="0"/>
              <a:buChar char="n"/>
              <a:defRPr/>
            </a:pPr>
            <a:r>
              <a:rPr lang="x-none" dirty="0"/>
              <a:t>Prepare adolescents for and support them </a:t>
            </a:r>
            <a:r>
              <a:rPr lang="en-US" dirty="0"/>
              <a:t>during</a:t>
            </a:r>
            <a:r>
              <a:rPr lang="x-none" dirty="0"/>
              <a:t> the transition to adult </a:t>
            </a:r>
            <a:r>
              <a:rPr lang="x-none" dirty="0" smtClean="0"/>
              <a:t>care</a:t>
            </a:r>
            <a:endParaRPr lang="en-US" dirty="0"/>
          </a:p>
        </p:txBody>
      </p:sp>
      <p:sp>
        <p:nvSpPr>
          <p:cNvPr id="1843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53C5E5F5-EC7D-4B4C-A079-9A486D8EFCCF}" type="slidenum">
              <a:rPr lang="en-US">
                <a:latin typeface="Garamond" pitchFamily="18" charset="0"/>
              </a:rPr>
              <a:pPr fontAlgn="base">
                <a:spcBef>
                  <a:spcPct val="0"/>
                </a:spcBef>
                <a:spcAft>
                  <a:spcPct val="0"/>
                </a:spcAft>
              </a:pPr>
              <a:t>2</a:t>
            </a:fld>
            <a:endParaRPr lang="en-US">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white"/>
        <p:txBody>
          <a:bodyPr/>
          <a:lstStyle/>
          <a:p>
            <a:r>
              <a:rPr lang="en-GB" dirty="0" smtClean="0">
                <a:latin typeface="Calibri heading"/>
                <a:ea typeface="ＭＳ Ｐゴシック"/>
                <a:cs typeface="ＭＳ Ｐゴシック"/>
              </a:rPr>
              <a:t>Helping ALHIV Prepare for Transition </a:t>
            </a:r>
            <a:r>
              <a:rPr lang="en-GB" sz="1800" dirty="0" smtClean="0">
                <a:latin typeface="Calibri heading"/>
                <a:ea typeface="ＭＳ Ｐゴシック"/>
                <a:cs typeface="ＭＳ Ｐゴシック"/>
              </a:rPr>
              <a:t>(Continued)</a:t>
            </a:r>
            <a:endParaRPr lang="en-US" sz="1800" dirty="0" smtClean="0">
              <a:latin typeface="Calibri heading"/>
            </a:endParaRPr>
          </a:p>
        </p:txBody>
      </p:sp>
      <p:sp>
        <p:nvSpPr>
          <p:cNvPr id="3" name="Content Placeholder 2"/>
          <p:cNvSpPr>
            <a:spLocks noGrp="1"/>
          </p:cNvSpPr>
          <p:nvPr>
            <p:ph idx="1"/>
          </p:nvPr>
        </p:nvSpPr>
        <p:spPr>
          <a:xfrm>
            <a:off x="533399" y="1752600"/>
            <a:ext cx="8465457" cy="4144963"/>
          </a:xfrm>
        </p:spPr>
        <p:txBody>
          <a:bodyPr/>
          <a:lstStyle/>
          <a:p>
            <a:r>
              <a:rPr lang="en-GB" dirty="0" smtClean="0">
                <a:latin typeface="Calibri" pitchFamily="34" charset="0"/>
                <a:ea typeface="ＭＳ Ｐゴシック"/>
                <a:cs typeface="ＭＳ Ｐゴシック"/>
              </a:rPr>
              <a:t>Encouraging older adolescents to take responsibility in making and keeping appointments and adhering to medicines (e.g. by using appointment and medicine calendars)</a:t>
            </a:r>
          </a:p>
          <a:p>
            <a:r>
              <a:rPr lang="en-GB" dirty="0" smtClean="0">
                <a:latin typeface="Calibri" pitchFamily="34" charset="0"/>
                <a:ea typeface="ＭＳ Ｐゴシック"/>
                <a:cs typeface="ＭＳ Ｐゴシック"/>
              </a:rPr>
              <a:t>Identifying and orienting adult providers on the necessity of youth-friendly services through meetings, orientations, and trainings</a:t>
            </a:r>
          </a:p>
          <a:p>
            <a:r>
              <a:rPr lang="en-GB" dirty="0" smtClean="0">
                <a:latin typeface="Calibri" pitchFamily="34" charset="0"/>
                <a:ea typeface="ＭＳ Ｐゴシック"/>
                <a:cs typeface="ＭＳ Ｐゴシック"/>
              </a:rPr>
              <a:t>Accompanying the adolescent to the adult clinic for an orientation</a:t>
            </a:r>
          </a:p>
          <a:p>
            <a:r>
              <a:rPr lang="en-GB" dirty="0" smtClean="0">
                <a:latin typeface="Calibri" pitchFamily="34" charset="0"/>
                <a:ea typeface="ＭＳ Ｐゴシック"/>
                <a:cs typeface="ＭＳ Ｐゴシック"/>
              </a:rPr>
              <a:t>Transferring the client’s medical records to the new clinic and holding a case conference to discuss key issues</a:t>
            </a:r>
          </a:p>
        </p:txBody>
      </p:sp>
      <p:sp>
        <p:nvSpPr>
          <p:cNvPr id="3174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57921919-98E5-428C-AC98-A9996AE60372}" type="slidenum">
              <a:rPr lang="en-US">
                <a:latin typeface="Garamond" pitchFamily="18" charset="0"/>
              </a:rPr>
              <a:pPr fontAlgn="base">
                <a:spcBef>
                  <a:spcPct val="0"/>
                </a:spcBef>
                <a:spcAft>
                  <a:spcPct val="0"/>
                </a:spcAft>
              </a:pPr>
              <a:t>20</a:t>
            </a:fld>
            <a:endParaRPr lang="en-US">
              <a:latin typeface="Garamond"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white"/>
        <p:txBody>
          <a:bodyPr/>
          <a:lstStyle/>
          <a:p>
            <a:r>
              <a:rPr lang="en-GB" dirty="0" smtClean="0">
                <a:latin typeface="Calibri heading"/>
                <a:ea typeface="ＭＳ Ｐゴシック"/>
                <a:cs typeface="ＭＳ Ｐゴシック"/>
              </a:rPr>
              <a:t>Helping ALHIV Prepare for Transition </a:t>
            </a:r>
            <a:r>
              <a:rPr lang="en-GB" sz="1800" dirty="0" smtClean="0">
                <a:latin typeface="Calibri heading"/>
                <a:ea typeface="ＭＳ Ｐゴシック"/>
                <a:cs typeface="ＭＳ Ｐゴシック"/>
              </a:rPr>
              <a:t>(Continued)</a:t>
            </a:r>
            <a:endParaRPr lang="en-US" sz="1800" dirty="0" smtClean="0">
              <a:latin typeface="Calibri heading"/>
            </a:endParaRPr>
          </a:p>
        </p:txBody>
      </p:sp>
      <p:sp>
        <p:nvSpPr>
          <p:cNvPr id="3" name="Content Placeholder 2"/>
          <p:cNvSpPr>
            <a:spLocks noGrp="1"/>
          </p:cNvSpPr>
          <p:nvPr>
            <p:ph idx="1"/>
          </p:nvPr>
        </p:nvSpPr>
        <p:spPr>
          <a:xfrm>
            <a:off x="533400" y="1738086"/>
            <a:ext cx="8229600" cy="4144963"/>
          </a:xfrm>
        </p:spPr>
        <p:txBody>
          <a:bodyPr/>
          <a:lstStyle/>
          <a:p>
            <a:r>
              <a:rPr lang="en-GB" dirty="0" smtClean="0">
                <a:latin typeface="Calibri" pitchFamily="34" charset="0"/>
                <a:ea typeface="ＭＳ Ｐゴシック"/>
                <a:cs typeface="ＭＳ Ｐゴシック"/>
              </a:rPr>
              <a:t>Involving Peer Educators, social workers, and counselors when planning for a client’s transition, especially for most-at-risk ALHIV</a:t>
            </a:r>
          </a:p>
          <a:p>
            <a:r>
              <a:rPr lang="en-GB" dirty="0" smtClean="0">
                <a:latin typeface="Calibri" pitchFamily="34" charset="0"/>
                <a:ea typeface="ＭＳ Ｐゴシック"/>
                <a:cs typeface="ＭＳ Ｐゴシック"/>
              </a:rPr>
              <a:t>Using a variety of youth-friendly activities, </a:t>
            </a:r>
            <a:r>
              <a:rPr lang="en-US" dirty="0">
                <a:latin typeface="Calibri" pitchFamily="34" charset="0"/>
                <a:ea typeface="ＭＳ Ｐゴシック"/>
                <a:cs typeface="ＭＳ Ｐゴシック"/>
              </a:rPr>
              <a:t>such as journaling or creating a Transition </a:t>
            </a:r>
            <a:r>
              <a:rPr lang="en-US" dirty="0" smtClean="0">
                <a:latin typeface="Calibri" pitchFamily="34" charset="0"/>
                <a:ea typeface="ＭＳ Ｐゴシック"/>
                <a:cs typeface="ＭＳ Ｐゴシック"/>
              </a:rPr>
              <a:t>Workbook                                                           (</a:t>
            </a:r>
            <a:r>
              <a:rPr lang="en-US" dirty="0">
                <a:latin typeface="Calibri" pitchFamily="34" charset="0"/>
                <a:ea typeface="ＭＳ Ｐゴシック"/>
                <a:cs typeface="ＭＳ Ｐゴシック"/>
              </a:rPr>
              <a:t>see </a:t>
            </a:r>
            <a:r>
              <a:rPr lang="en-US" i="1" dirty="0">
                <a:latin typeface="Calibri" pitchFamily="34" charset="0"/>
                <a:ea typeface="ＭＳ Ｐゴシック"/>
                <a:cs typeface="ＭＳ Ｐゴシック"/>
              </a:rPr>
              <a:t>Appendix 13B</a:t>
            </a:r>
            <a:r>
              <a:rPr lang="en-US" dirty="0">
                <a:latin typeface="Calibri" pitchFamily="34" charset="0"/>
                <a:ea typeface="ＭＳ Ｐゴシック"/>
                <a:cs typeface="ＭＳ Ｐゴシック"/>
              </a:rPr>
              <a:t>)</a:t>
            </a:r>
            <a:r>
              <a:rPr lang="en-GB" dirty="0" smtClean="0">
                <a:latin typeface="Calibri" pitchFamily="34" charset="0"/>
                <a:ea typeface="ＭＳ Ｐゴシック"/>
                <a:cs typeface="ＭＳ Ｐゴシック"/>
              </a:rPr>
              <a:t> </a:t>
            </a:r>
          </a:p>
          <a:p>
            <a:r>
              <a:rPr lang="en-GB" dirty="0" smtClean="0">
                <a:latin typeface="Calibri" pitchFamily="34" charset="0"/>
                <a:ea typeface="ＭＳ Ｐゴシック"/>
                <a:cs typeface="ＭＳ Ｐゴシック"/>
              </a:rPr>
              <a:t>Connecting ALHIV to other                                                                                 community-based services</a:t>
            </a:r>
          </a:p>
        </p:txBody>
      </p:sp>
      <p:sp>
        <p:nvSpPr>
          <p:cNvPr id="3277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2FA3A074-D829-4CA8-8519-B233BBB1337C}" type="slidenum">
              <a:rPr lang="en-US">
                <a:latin typeface="Garamond" pitchFamily="18" charset="0"/>
              </a:rPr>
              <a:pPr fontAlgn="base">
                <a:spcBef>
                  <a:spcPct val="0"/>
                </a:spcBef>
                <a:spcAft>
                  <a:spcPct val="0"/>
                </a:spcAft>
              </a:pPr>
              <a:t>21</a:t>
            </a:fld>
            <a:endParaRPr lang="en-US">
              <a:latin typeface="Garamond"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15429" y="3817259"/>
            <a:ext cx="3370935" cy="25622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white"/>
        <p:txBody>
          <a:bodyPr/>
          <a:lstStyle/>
          <a:p>
            <a:r>
              <a:rPr lang="en-GB" dirty="0" smtClean="0">
                <a:latin typeface="Calibri heading"/>
                <a:ea typeface="ＭＳ Ｐゴシック"/>
                <a:cs typeface="ＭＳ Ｐゴシック"/>
              </a:rPr>
              <a:t>Helping ALHIV Prepare for Transition </a:t>
            </a:r>
            <a:r>
              <a:rPr lang="en-GB" sz="1800" dirty="0" smtClean="0">
                <a:latin typeface="Calibri heading"/>
                <a:ea typeface="ＭＳ Ｐゴシック"/>
                <a:cs typeface="ＭＳ Ｐゴシック"/>
              </a:rPr>
              <a:t>(Continued)</a:t>
            </a:r>
            <a:endParaRPr lang="en-US" sz="1800" dirty="0" smtClean="0">
              <a:latin typeface="Calibri heading"/>
            </a:endParaRPr>
          </a:p>
        </p:txBody>
      </p:sp>
      <p:sp>
        <p:nvSpPr>
          <p:cNvPr id="3" name="Content Placeholder 2"/>
          <p:cNvSpPr>
            <a:spLocks noGrp="1"/>
          </p:cNvSpPr>
          <p:nvPr>
            <p:ph idx="1"/>
          </p:nvPr>
        </p:nvSpPr>
        <p:spPr>
          <a:xfrm>
            <a:off x="533400" y="2481945"/>
            <a:ext cx="8229600" cy="3824968"/>
          </a:xfrm>
        </p:spPr>
        <p:txBody>
          <a:bodyPr numCol="2"/>
          <a:lstStyle/>
          <a:p>
            <a:pPr>
              <a:spcBef>
                <a:spcPts val="600"/>
              </a:spcBef>
            </a:pPr>
            <a:r>
              <a:rPr lang="en-US" sz="1900" dirty="0" smtClean="0">
                <a:latin typeface="Calibri" pitchFamily="34" charset="0"/>
              </a:rPr>
              <a:t>Make, cancel, and reschedule appointments</a:t>
            </a:r>
          </a:p>
          <a:p>
            <a:pPr>
              <a:spcBef>
                <a:spcPts val="600"/>
              </a:spcBef>
            </a:pPr>
            <a:r>
              <a:rPr lang="en-US" sz="1900" dirty="0" smtClean="0">
                <a:latin typeface="Calibri" pitchFamily="34" charset="0"/>
              </a:rPr>
              <a:t>Arrive to appointments on time</a:t>
            </a:r>
          </a:p>
          <a:p>
            <a:pPr>
              <a:spcBef>
                <a:spcPts val="600"/>
              </a:spcBef>
            </a:pPr>
            <a:r>
              <a:rPr lang="en-US" sz="1900" dirty="0" smtClean="0">
                <a:latin typeface="Calibri" pitchFamily="34" charset="0"/>
              </a:rPr>
              <a:t>Call ahead to schedule urgent visits</a:t>
            </a:r>
          </a:p>
          <a:p>
            <a:pPr>
              <a:spcBef>
                <a:spcPts val="600"/>
              </a:spcBef>
            </a:pPr>
            <a:r>
              <a:rPr lang="en-US" sz="1900" dirty="0" smtClean="0">
                <a:latin typeface="Calibri" pitchFamily="34" charset="0"/>
              </a:rPr>
              <a:t>Request prescription refills correctly</a:t>
            </a:r>
          </a:p>
          <a:p>
            <a:pPr>
              <a:spcBef>
                <a:spcPts val="600"/>
              </a:spcBef>
            </a:pPr>
            <a:r>
              <a:rPr lang="en-US" sz="1900" dirty="0" smtClean="0">
                <a:latin typeface="Calibri" pitchFamily="34" charset="0"/>
              </a:rPr>
              <a:t>Know when to seek care for symptoms or emergencies</a:t>
            </a:r>
          </a:p>
          <a:p>
            <a:pPr>
              <a:spcBef>
                <a:spcPts val="600"/>
              </a:spcBef>
            </a:pPr>
            <a:r>
              <a:rPr lang="en-US" sz="1900" dirty="0" smtClean="0">
                <a:latin typeface="Calibri" pitchFamily="34" charset="0"/>
              </a:rPr>
              <a:t>Identify symptoms and describe them</a:t>
            </a:r>
          </a:p>
          <a:p>
            <a:pPr>
              <a:spcBef>
                <a:spcPts val="600"/>
              </a:spcBef>
            </a:pPr>
            <a:r>
              <a:rPr lang="en-US" sz="1900" dirty="0" smtClean="0">
                <a:latin typeface="Calibri" pitchFamily="34" charset="0"/>
              </a:rPr>
              <a:t>Negotiate multiple providers and different types of clinic visits</a:t>
            </a:r>
          </a:p>
          <a:p>
            <a:pPr>
              <a:spcBef>
                <a:spcPts val="600"/>
              </a:spcBef>
            </a:pPr>
            <a:endParaRPr lang="en-US" sz="1900" dirty="0" smtClean="0">
              <a:latin typeface="Calibri" pitchFamily="34" charset="0"/>
            </a:endParaRPr>
          </a:p>
          <a:p>
            <a:pPr>
              <a:spcBef>
                <a:spcPts val="600"/>
              </a:spcBef>
            </a:pPr>
            <a:r>
              <a:rPr lang="en-US" sz="1900" dirty="0" smtClean="0">
                <a:latin typeface="Calibri" pitchFamily="34" charset="0"/>
              </a:rPr>
              <a:t>Establish a good working relationship with a case manager</a:t>
            </a:r>
          </a:p>
          <a:p>
            <a:pPr>
              <a:spcBef>
                <a:spcPts val="600"/>
              </a:spcBef>
            </a:pPr>
            <a:r>
              <a:rPr lang="en-US" sz="1900" dirty="0" smtClean="0">
                <a:latin typeface="Calibri" pitchFamily="34" charset="0"/>
              </a:rPr>
              <a:t>Ask questions and ask for help</a:t>
            </a:r>
          </a:p>
          <a:p>
            <a:pPr>
              <a:spcBef>
                <a:spcPts val="600"/>
              </a:spcBef>
            </a:pPr>
            <a:r>
              <a:rPr lang="en-US" sz="1900" dirty="0" smtClean="0">
                <a:latin typeface="Calibri" pitchFamily="34" charset="0"/>
              </a:rPr>
              <a:t>Have a full understanding of their care and treatment plan, including the medicines they are taking</a:t>
            </a:r>
          </a:p>
          <a:p>
            <a:pPr>
              <a:spcBef>
                <a:spcPts val="600"/>
              </a:spcBef>
            </a:pPr>
            <a:r>
              <a:rPr lang="en-US" sz="1900" dirty="0" smtClean="0">
                <a:latin typeface="Calibri" pitchFamily="34" charset="0"/>
              </a:rPr>
              <a:t>Get the results of every test and understand the results</a:t>
            </a:r>
          </a:p>
          <a:p>
            <a:pPr>
              <a:spcBef>
                <a:spcPts val="600"/>
              </a:spcBef>
            </a:pPr>
            <a:r>
              <a:rPr lang="en-US" sz="1900" dirty="0" smtClean="0">
                <a:latin typeface="Calibri" pitchFamily="34" charset="0"/>
              </a:rPr>
              <a:t>Join an ALHIV association and support group</a:t>
            </a:r>
          </a:p>
          <a:p>
            <a:pPr>
              <a:spcBef>
                <a:spcPts val="600"/>
              </a:spcBef>
            </a:pPr>
            <a:r>
              <a:rPr lang="en-US" sz="1900" dirty="0" smtClean="0">
                <a:latin typeface="Calibri" pitchFamily="34" charset="0"/>
              </a:rPr>
              <a:t>Follow up on all referrals</a:t>
            </a:r>
          </a:p>
          <a:p>
            <a:pPr>
              <a:spcBef>
                <a:spcPts val="1000"/>
              </a:spcBef>
              <a:buNone/>
            </a:pPr>
            <a:endParaRPr lang="en-US" sz="2100" dirty="0" smtClean="0">
              <a:latin typeface="Calibri" pitchFamily="34" charset="0"/>
            </a:endParaRPr>
          </a:p>
        </p:txBody>
      </p:sp>
      <p:sp>
        <p:nvSpPr>
          <p:cNvPr id="3379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EC5B8EAF-C870-4423-A2CC-51569E81EFAF}" type="slidenum">
              <a:rPr lang="en-US">
                <a:latin typeface="Garamond" pitchFamily="18" charset="0"/>
              </a:rPr>
              <a:pPr fontAlgn="base">
                <a:spcBef>
                  <a:spcPct val="0"/>
                </a:spcBef>
                <a:spcAft>
                  <a:spcPct val="0"/>
                </a:spcAft>
              </a:pPr>
              <a:t>22</a:t>
            </a:fld>
            <a:endParaRPr lang="en-US">
              <a:latin typeface="Garamond" pitchFamily="18" charset="0"/>
            </a:endParaRPr>
          </a:p>
        </p:txBody>
      </p:sp>
      <p:sp>
        <p:nvSpPr>
          <p:cNvPr id="5" name="TextBox 4"/>
          <p:cNvSpPr txBox="1"/>
          <p:nvPr/>
        </p:nvSpPr>
        <p:spPr>
          <a:xfrm>
            <a:off x="498475" y="1600200"/>
            <a:ext cx="8264525" cy="1107996"/>
          </a:xfrm>
          <a:prstGeom prst="rect">
            <a:avLst/>
          </a:prstGeom>
          <a:noFill/>
        </p:spPr>
        <p:txBody>
          <a:bodyPr wrap="square" rtlCol="0">
            <a:spAutoFit/>
          </a:bodyPr>
          <a:lstStyle/>
          <a:p>
            <a:r>
              <a:rPr lang="en-GB" sz="2400" b="1" dirty="0" smtClean="0">
                <a:solidFill>
                  <a:srgbClr val="0B5395"/>
                </a:solidFill>
                <a:latin typeface="Calibri" pitchFamily="34" charset="0"/>
                <a:ea typeface="ＭＳ Ｐゴシック"/>
                <a:cs typeface="ＭＳ Ｐゴシック"/>
              </a:rPr>
              <a:t>Help older ALHIV be more involved in their own care. Ideally, they should be able to: </a:t>
            </a:r>
            <a:endParaRPr lang="en-GB" sz="2400" dirty="0" smtClean="0">
              <a:solidFill>
                <a:srgbClr val="0B5395"/>
              </a:solidFill>
              <a:latin typeface="Calibri" pitchFamily="34" charset="0"/>
              <a:ea typeface="ＭＳ Ｐゴシック"/>
              <a:cs typeface="ＭＳ Ｐゴシック"/>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white"/>
        <p:txBody>
          <a:bodyPr/>
          <a:lstStyle/>
          <a:p>
            <a:r>
              <a:rPr lang="en-GB" dirty="0" smtClean="0">
                <a:latin typeface="Calibri heading"/>
                <a:ea typeface="ＭＳ Ｐゴシック"/>
                <a:cs typeface="ＭＳ Ｐゴシック"/>
              </a:rPr>
              <a:t>Transition Tools </a:t>
            </a:r>
            <a:endParaRPr lang="en-US" sz="1800" dirty="0" smtClean="0">
              <a:latin typeface="Calibri heading"/>
            </a:endParaRPr>
          </a:p>
        </p:txBody>
      </p:sp>
      <p:sp>
        <p:nvSpPr>
          <p:cNvPr id="3481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4276258C-1770-49BA-806A-34FDDA325D5D}" type="slidenum">
              <a:rPr lang="en-US">
                <a:latin typeface="Garamond" pitchFamily="18" charset="0"/>
              </a:rPr>
              <a:pPr fontAlgn="base">
                <a:spcBef>
                  <a:spcPct val="0"/>
                </a:spcBef>
                <a:spcAft>
                  <a:spcPct val="0"/>
                </a:spcAft>
              </a:pPr>
              <a:t>23</a:t>
            </a:fld>
            <a:endParaRPr lang="en-US">
              <a:latin typeface="Garamond" pitchFamily="18" charset="0"/>
            </a:endParaRPr>
          </a:p>
        </p:txBody>
      </p:sp>
      <p:sp>
        <p:nvSpPr>
          <p:cNvPr id="5" name="Content Placeholder 2"/>
          <p:cNvSpPr>
            <a:spLocks noGrp="1"/>
          </p:cNvSpPr>
          <p:nvPr>
            <p:ph idx="4294967295"/>
          </p:nvPr>
        </p:nvSpPr>
        <p:spPr>
          <a:xfrm>
            <a:off x="533400" y="1752600"/>
            <a:ext cx="8229600" cy="4144963"/>
          </a:xfrm>
        </p:spPr>
        <p:txBody>
          <a:bodyPr/>
          <a:lstStyle/>
          <a:p>
            <a:pPr lvl="0"/>
            <a:r>
              <a:rPr lang="en-US" dirty="0"/>
              <a:t>It is possible for adolescents to have a smooth transition to adult care and to receive adolescent-friendly services in the adult </a:t>
            </a:r>
            <a:r>
              <a:rPr lang="en-US" dirty="0" smtClean="0"/>
              <a:t>clinic. </a:t>
            </a:r>
          </a:p>
          <a:p>
            <a:pPr lvl="0"/>
            <a:r>
              <a:rPr lang="en-US" dirty="0" smtClean="0"/>
              <a:t>There are a number of tools that can help health workers and ALHIV prepare for and carry out the transition to adult care: </a:t>
            </a:r>
          </a:p>
          <a:p>
            <a:pPr marL="739775" lvl="1" indent="-274638"/>
            <a:r>
              <a:rPr lang="en-US" dirty="0" smtClean="0">
                <a:latin typeface="Calibri" pitchFamily="34" charset="0"/>
              </a:rPr>
              <a:t>Review and discuss Table 13.1, which is a self-care and transition timeline for ALHIV.</a:t>
            </a:r>
          </a:p>
          <a:p>
            <a:pPr marL="739775" lvl="1" indent="-274638"/>
            <a:r>
              <a:rPr lang="en-US" dirty="0" smtClean="0">
                <a:latin typeface="Calibri" pitchFamily="34" charset="0"/>
              </a:rPr>
              <a:t>Review and discuss </a:t>
            </a:r>
            <a:r>
              <a:rPr lang="en-US" i="1" dirty="0" smtClean="0">
                <a:latin typeface="Calibri" pitchFamily="34" charset="0"/>
              </a:rPr>
              <a:t>Appendix 13A: Transition Checklist for Health Workers.</a:t>
            </a:r>
          </a:p>
          <a:p>
            <a:pPr marL="739775" lvl="1" indent="-274638"/>
            <a:r>
              <a:rPr lang="en-US" dirty="0" smtClean="0">
                <a:latin typeface="Calibri" pitchFamily="34" charset="0"/>
              </a:rPr>
              <a:t>Also see </a:t>
            </a:r>
            <a:r>
              <a:rPr lang="en-US" i="1" dirty="0" smtClean="0">
                <a:latin typeface="Calibri" pitchFamily="34" charset="0"/>
              </a:rPr>
              <a:t>Appendix 13B: Transition Resources for Health Workers and ALHIV.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charset="0"/>
              <a:buNone/>
              <a:defRPr/>
            </a:pPr>
            <a:r>
              <a:rPr lang="en-GB" sz="3600" b="1" dirty="0">
                <a:solidFill>
                  <a:srgbClr val="0B5395"/>
                </a:solidFill>
                <a:latin typeface="+mn-lt"/>
                <a:ea typeface="ＭＳ Ｐゴシック" charset="0"/>
                <a:cs typeface="ＭＳ Ｐゴシック" charset="0"/>
              </a:rPr>
              <a:t>Supporting ALHIV in </a:t>
            </a:r>
            <a:r>
              <a:rPr lang="en-GB" sz="3600" b="1" dirty="0" smtClean="0">
                <a:solidFill>
                  <a:srgbClr val="0B5395"/>
                </a:solidFill>
                <a:latin typeface="+mn-lt"/>
                <a:ea typeface="ＭＳ Ｐゴシック" charset="0"/>
                <a:cs typeface="ＭＳ Ｐゴシック" charset="0"/>
              </a:rPr>
              <a:t>Their </a:t>
            </a:r>
            <a:r>
              <a:rPr lang="en-GB" sz="3600" b="1" dirty="0">
                <a:solidFill>
                  <a:srgbClr val="0B5395"/>
                </a:solidFill>
                <a:latin typeface="+mn-lt"/>
                <a:ea typeface="ＭＳ Ｐゴシック" charset="0"/>
                <a:cs typeface="ＭＳ Ｐゴシック" charset="0"/>
              </a:rPr>
              <a:t>Transition to Adult Care: </a:t>
            </a:r>
            <a:r>
              <a:rPr lang="en-GB" sz="3600" b="1" dirty="0">
                <a:latin typeface="+mn-lt"/>
                <a:ea typeface="ＭＳ Ｐゴシック" charset="0"/>
                <a:cs typeface="ＭＳ Ｐゴシック" charset="0"/>
              </a:rPr>
              <a:t>Case studies and large group discussion</a:t>
            </a:r>
            <a:r>
              <a:rPr lang="en-US" sz="3600" b="1" dirty="0">
                <a:latin typeface="+mn-lt"/>
                <a:ea typeface="ＭＳ Ｐゴシック" charset="0"/>
                <a:cs typeface="ＭＳ Ｐゴシック" charset="0"/>
              </a:rPr>
              <a:t> </a:t>
            </a:r>
            <a:endParaRPr lang="en-US" dirty="0" smtClean="0">
              <a:latin typeface="+mn-lt"/>
              <a:ea typeface="ＭＳ Ｐゴシック" charset="0"/>
              <a:cs typeface="ＭＳ Ｐゴシック" charset="0"/>
            </a:endParaRPr>
          </a:p>
          <a:p>
            <a:pPr marL="0" indent="0">
              <a:buFont typeface="Wingdings" charset="0"/>
              <a:buNone/>
              <a:defRPr/>
            </a:pPr>
            <a:endParaRPr lang="en-US" dirty="0" smtClean="0">
              <a:latin typeface="+mn-lt"/>
              <a:ea typeface="ＭＳ Ｐゴシック" charset="0"/>
              <a:cs typeface="ＭＳ Ｐゴシック" charset="0"/>
            </a:endParaRPr>
          </a:p>
          <a:p>
            <a:pPr marL="0" indent="0">
              <a:spcBef>
                <a:spcPts val="0"/>
              </a:spcBef>
              <a:buFont typeface="Wingdings" charset="0"/>
              <a:buNone/>
              <a:defRPr/>
            </a:pPr>
            <a:r>
              <a:rPr lang="en-US" dirty="0" smtClean="0">
                <a:latin typeface="+mn-lt"/>
                <a:ea typeface="ＭＳ Ｐゴシック" charset="0"/>
                <a:cs typeface="ＭＳ Ｐゴシック" charset="0"/>
              </a:rPr>
              <a:t>See </a:t>
            </a:r>
            <a:r>
              <a:rPr lang="en-US" i="1" dirty="0" smtClean="0">
                <a:latin typeface="+mn-lt"/>
                <a:ea typeface="ＭＳ Ｐゴシック" charset="0"/>
                <a:cs typeface="ＭＳ Ｐゴシック" charset="0"/>
              </a:rPr>
              <a:t>Appendix 13A: Transition Checklist for Health Workers.</a:t>
            </a:r>
            <a:endParaRPr lang="en-ZA" i="1" dirty="0">
              <a:latin typeface="+mn-lt"/>
              <a:ea typeface="ＭＳ Ｐゴシック" charset="0"/>
              <a:cs typeface="ＭＳ Ｐゴシック" charset="0"/>
            </a:endParaRPr>
          </a:p>
        </p:txBody>
      </p:sp>
      <p:sp>
        <p:nvSpPr>
          <p:cNvPr id="37890"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E968E4E3-4602-404B-A8F0-19036BFCE94D}" type="slidenum">
              <a:rPr lang="en-US">
                <a:latin typeface="Garamond" pitchFamily="18" charset="0"/>
              </a:rPr>
              <a:pPr fontAlgn="base">
                <a:spcBef>
                  <a:spcPct val="0"/>
                </a:spcBef>
                <a:spcAft>
                  <a:spcPct val="0"/>
                </a:spcAft>
              </a:pPr>
              <a:t>24</a:t>
            </a:fld>
            <a:endParaRPr lang="en-US">
              <a:latin typeface="Garamond" pitchFamily="18" charset="0"/>
            </a:endParaRPr>
          </a:p>
        </p:txBody>
      </p:sp>
      <p:sp>
        <p:nvSpPr>
          <p:cNvPr id="37891" name="Title 4"/>
          <p:cNvSpPr>
            <a:spLocks noGrp="1"/>
          </p:cNvSpPr>
          <p:nvPr>
            <p:ph type="title"/>
          </p:nvPr>
        </p:nvSpPr>
        <p:spPr bwMode="white"/>
        <p:txBody>
          <a:bodyPr/>
          <a:lstStyle/>
          <a:p>
            <a:r>
              <a:rPr lang="en-US" dirty="0" smtClean="0"/>
              <a:t>Exercise 1</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533400" y="1600200"/>
            <a:ext cx="8229600" cy="4297363"/>
          </a:xfrm>
        </p:spPr>
        <p:txBody>
          <a:bodyPr/>
          <a:lstStyle/>
          <a:p>
            <a:pPr marL="0" indent="0">
              <a:buFont typeface="Calibri" pitchFamily="34" charset="0"/>
              <a:buNone/>
            </a:pPr>
            <a:r>
              <a:rPr lang="en-US" dirty="0" smtClean="0">
                <a:latin typeface="Calibri" pitchFamily="34" charset="0"/>
              </a:rPr>
              <a:t>P___ is a 16-year-old ALHIV. In a few months, he is moving to a new town with no pediatric clinic and he will have to start getting care and treatment at an adult clinic. He is nervous about this change because he does not know the staff there and because he will now have to deal with a large, crowded clinic. </a:t>
            </a:r>
            <a:endParaRPr lang="en-GB" dirty="0" smtClean="0">
              <a:latin typeface="Garamond" pitchFamily="18" charset="0"/>
              <a:ea typeface="ＭＳ Ｐゴシック"/>
              <a:cs typeface="ＭＳ Ｐゴシック"/>
            </a:endParaRPr>
          </a:p>
          <a:p>
            <a:pPr marL="465138" indent="-465138">
              <a:spcBef>
                <a:spcPts val="1000"/>
              </a:spcBef>
              <a:buNone/>
            </a:pPr>
            <a:r>
              <a:rPr lang="en-GB" sz="2200" i="1" dirty="0">
                <a:solidFill>
                  <a:srgbClr val="0B5395"/>
                </a:solidFill>
                <a:latin typeface="Calibri" pitchFamily="34" charset="0"/>
                <a:sym typeface="Wingdings" charset="0"/>
              </a:rPr>
              <a:t> 	</a:t>
            </a:r>
            <a:r>
              <a:rPr lang="en-US" sz="2200" i="1" dirty="0">
                <a:solidFill>
                  <a:srgbClr val="0B5395"/>
                </a:solidFill>
                <a:latin typeface="Calibri" pitchFamily="34" charset="0"/>
              </a:rPr>
              <a:t>What fears or concerns do you think this client has about transitioning to adult care?</a:t>
            </a:r>
          </a:p>
          <a:p>
            <a:pPr marL="465138" indent="-465138">
              <a:spcBef>
                <a:spcPts val="1000"/>
              </a:spcBef>
              <a:buNone/>
            </a:pPr>
            <a:r>
              <a:rPr lang="en-GB" sz="2200" i="1" dirty="0">
                <a:solidFill>
                  <a:srgbClr val="0B5395"/>
                </a:solidFill>
                <a:latin typeface="Calibri" pitchFamily="34" charset="0"/>
                <a:sym typeface="Wingdings" charset="0"/>
              </a:rPr>
              <a:t> 	</a:t>
            </a:r>
            <a:r>
              <a:rPr lang="en-US" sz="2200" i="1" dirty="0">
                <a:solidFill>
                  <a:srgbClr val="0B5395"/>
                </a:solidFill>
                <a:latin typeface="Calibri" pitchFamily="34" charset="0"/>
              </a:rPr>
              <a:t>What could health workers do to prepare this client for his or her transition to adult care? </a:t>
            </a:r>
          </a:p>
          <a:p>
            <a:pPr marL="465138" indent="-465138">
              <a:spcBef>
                <a:spcPts val="1000"/>
              </a:spcBef>
              <a:buNone/>
            </a:pPr>
            <a:r>
              <a:rPr lang="en-GB" sz="2200" i="1" dirty="0">
                <a:solidFill>
                  <a:srgbClr val="0B5395"/>
                </a:solidFill>
                <a:latin typeface="Calibri" pitchFamily="34" charset="0"/>
                <a:sym typeface="Wingdings" charset="0"/>
              </a:rPr>
              <a:t> 	</a:t>
            </a:r>
            <a:r>
              <a:rPr lang="en-US" sz="2200" i="1" dirty="0">
                <a:solidFill>
                  <a:srgbClr val="0B5395"/>
                </a:solidFill>
                <a:latin typeface="Calibri" pitchFamily="34" charset="0"/>
              </a:rPr>
              <a:t>What follow up could health workers provide once the adolescent </a:t>
            </a:r>
            <a:r>
              <a:rPr lang="en-US" sz="2200" i="1" dirty="0" smtClean="0">
                <a:solidFill>
                  <a:srgbClr val="0B5395"/>
                </a:solidFill>
                <a:latin typeface="Calibri" pitchFamily="34" charset="0"/>
              </a:rPr>
              <a:t>has </a:t>
            </a:r>
            <a:r>
              <a:rPr lang="en-US" sz="2200" i="1" dirty="0">
                <a:solidFill>
                  <a:srgbClr val="0B5395"/>
                </a:solidFill>
                <a:latin typeface="Calibri" pitchFamily="34" charset="0"/>
              </a:rPr>
              <a:t>enrolled in the adult clinic?</a:t>
            </a:r>
            <a:endParaRPr lang="en-GB" sz="2200" i="1" dirty="0">
              <a:solidFill>
                <a:srgbClr val="0B5395"/>
              </a:solidFill>
              <a:latin typeface="Calibri" pitchFamily="34" charset="0"/>
            </a:endParaRPr>
          </a:p>
          <a:p>
            <a:pPr marL="0" indent="0">
              <a:buFont typeface="Wingdings" pitchFamily="2" charset="2"/>
              <a:buNone/>
            </a:pPr>
            <a:endParaRPr lang="en-GB" i="1" dirty="0" smtClean="0">
              <a:solidFill>
                <a:srgbClr val="0B5395"/>
              </a:solidFill>
              <a:latin typeface="Calibri" pitchFamily="34" charset="0"/>
            </a:endParaRPr>
          </a:p>
        </p:txBody>
      </p:sp>
      <p:sp>
        <p:nvSpPr>
          <p:cNvPr id="3891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F4DAE22-301A-4EC2-B0C5-8E2C8F0BBE6C}" type="slidenum">
              <a:rPr lang="en-US">
                <a:latin typeface="Garamond" pitchFamily="18" charset="0"/>
              </a:rPr>
              <a:pPr fontAlgn="base">
                <a:spcBef>
                  <a:spcPct val="0"/>
                </a:spcBef>
                <a:spcAft>
                  <a:spcPct val="0"/>
                </a:spcAft>
              </a:pPr>
              <a:t>25</a:t>
            </a:fld>
            <a:endParaRPr lang="en-US">
              <a:latin typeface="Garamond" pitchFamily="18" charset="0"/>
            </a:endParaRPr>
          </a:p>
        </p:txBody>
      </p:sp>
      <p:sp>
        <p:nvSpPr>
          <p:cNvPr id="38915" name="TextBox 4"/>
          <p:cNvSpPr txBox="1">
            <a:spLocks noChangeArrowheads="1"/>
          </p:cNvSpPr>
          <p:nvPr/>
        </p:nvSpPr>
        <p:spPr bwMode="auto">
          <a:xfrm>
            <a:off x="1812925" y="10842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8916" name="Title 5"/>
          <p:cNvSpPr>
            <a:spLocks noGrp="1"/>
          </p:cNvSpPr>
          <p:nvPr>
            <p:ph type="title"/>
          </p:nvPr>
        </p:nvSpPr>
        <p:spPr bwMode="white"/>
        <p:txBody>
          <a:bodyPr/>
          <a:lstStyle/>
          <a:p>
            <a:r>
              <a:rPr lang="en-US" dirty="0" smtClean="0"/>
              <a:t>Exercise 1: Case Study 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533400" y="1555748"/>
            <a:ext cx="8229600" cy="4443413"/>
          </a:xfrm>
        </p:spPr>
        <p:txBody>
          <a:bodyPr/>
          <a:lstStyle/>
          <a:p>
            <a:pPr marL="0" indent="0">
              <a:spcBef>
                <a:spcPts val="1000"/>
              </a:spcBef>
              <a:buFont typeface="Calibri" pitchFamily="34" charset="0"/>
              <a:buNone/>
            </a:pPr>
            <a:r>
              <a:rPr lang="en-US" dirty="0" smtClean="0">
                <a:latin typeface="Calibri" pitchFamily="34" charset="0"/>
              </a:rPr>
              <a:t>M___ is an ALHIV who is 19 years old. She has been receiving services from the adult clinic for the past year. Today, M___ has returned to the adolescent clinic to see you. When you ask her about her care and treatment, she tells you that she stopped taking her ARVs 3 weeks ago. When you try and discuss this situation with her in more detail, she cries and tells you that she doesn’t like the people at the adult clinic. </a:t>
            </a:r>
            <a:endParaRPr lang="en-GB" dirty="0" smtClean="0">
              <a:latin typeface="Garamond" pitchFamily="18" charset="0"/>
              <a:ea typeface="ＭＳ Ｐゴシック"/>
              <a:cs typeface="ＭＳ Ｐゴシック"/>
            </a:endParaRPr>
          </a:p>
          <a:p>
            <a:pPr marL="465138" indent="-465138">
              <a:spcBef>
                <a:spcPts val="1000"/>
              </a:spcBef>
              <a:buNone/>
            </a:pPr>
            <a:r>
              <a:rPr lang="en-GB" sz="2000" i="1" dirty="0">
                <a:solidFill>
                  <a:srgbClr val="0B5395"/>
                </a:solidFill>
                <a:ea typeface="ＭＳ Ｐゴシック" charset="0"/>
                <a:cs typeface="ＭＳ Ｐゴシック" charset="0"/>
                <a:sym typeface="Wingdings" charset="0"/>
              </a:rPr>
              <a:t> 	</a:t>
            </a:r>
            <a:r>
              <a:rPr lang="en-US" sz="2200" i="1" dirty="0">
                <a:solidFill>
                  <a:srgbClr val="0B5395"/>
                </a:solidFill>
                <a:latin typeface="Calibri" pitchFamily="34" charset="0"/>
              </a:rPr>
              <a:t>What fears or concerns do you think this client has about transitioning to adult care?</a:t>
            </a:r>
          </a:p>
          <a:p>
            <a:pPr marL="465138" indent="-465138">
              <a:spcBef>
                <a:spcPts val="1000"/>
              </a:spcBef>
              <a:buNone/>
            </a:pPr>
            <a:r>
              <a:rPr lang="en-GB" sz="2200" i="1" dirty="0">
                <a:solidFill>
                  <a:srgbClr val="0B5395"/>
                </a:solidFill>
                <a:latin typeface="Calibri" pitchFamily="34" charset="0"/>
                <a:sym typeface="Wingdings" charset="0"/>
              </a:rPr>
              <a:t> 	</a:t>
            </a:r>
            <a:r>
              <a:rPr lang="en-US" sz="2200" i="1" dirty="0">
                <a:solidFill>
                  <a:srgbClr val="0B5395"/>
                </a:solidFill>
                <a:latin typeface="Calibri" pitchFamily="34" charset="0"/>
              </a:rPr>
              <a:t>What could health workers do to prepare this client for his or her transition to adult care? </a:t>
            </a:r>
          </a:p>
          <a:p>
            <a:pPr marL="465138" indent="-465138">
              <a:spcBef>
                <a:spcPts val="1000"/>
              </a:spcBef>
              <a:buNone/>
            </a:pPr>
            <a:r>
              <a:rPr lang="en-GB" sz="2200" i="1" dirty="0">
                <a:solidFill>
                  <a:srgbClr val="0B5395"/>
                </a:solidFill>
                <a:latin typeface="Calibri" pitchFamily="34" charset="0"/>
                <a:sym typeface="Wingdings" charset="0"/>
              </a:rPr>
              <a:t> 	</a:t>
            </a:r>
            <a:r>
              <a:rPr lang="en-US" sz="2200" i="1" dirty="0">
                <a:solidFill>
                  <a:srgbClr val="0B5395"/>
                </a:solidFill>
                <a:latin typeface="Calibri" pitchFamily="34" charset="0"/>
              </a:rPr>
              <a:t>What follow up could health workers provide once the adolescent </a:t>
            </a:r>
            <a:r>
              <a:rPr lang="en-US" sz="2200" i="1" dirty="0" smtClean="0">
                <a:solidFill>
                  <a:srgbClr val="0B5395"/>
                </a:solidFill>
                <a:latin typeface="Calibri" pitchFamily="34" charset="0"/>
              </a:rPr>
              <a:t>has </a:t>
            </a:r>
            <a:r>
              <a:rPr lang="en-US" sz="2200" i="1" dirty="0">
                <a:solidFill>
                  <a:srgbClr val="0B5395"/>
                </a:solidFill>
                <a:latin typeface="Calibri" pitchFamily="34" charset="0"/>
              </a:rPr>
              <a:t>enrolled in the adult clinic?</a:t>
            </a:r>
            <a:endParaRPr lang="en-GB" sz="2200" i="1" dirty="0">
              <a:solidFill>
                <a:srgbClr val="0B5395"/>
              </a:solidFill>
              <a:latin typeface="Calibri" pitchFamily="34" charset="0"/>
            </a:endParaRPr>
          </a:p>
        </p:txBody>
      </p:sp>
      <p:sp>
        <p:nvSpPr>
          <p:cNvPr id="3993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5A3D9E4D-587E-4943-84A8-767E5696B354}" type="slidenum">
              <a:rPr lang="en-US">
                <a:latin typeface="Garamond" pitchFamily="18" charset="0"/>
              </a:rPr>
              <a:pPr fontAlgn="base">
                <a:spcBef>
                  <a:spcPct val="0"/>
                </a:spcBef>
                <a:spcAft>
                  <a:spcPct val="0"/>
                </a:spcAft>
              </a:pPr>
              <a:t>26</a:t>
            </a:fld>
            <a:endParaRPr lang="en-US">
              <a:latin typeface="Garamond" pitchFamily="18" charset="0"/>
            </a:endParaRPr>
          </a:p>
        </p:txBody>
      </p:sp>
      <p:sp>
        <p:nvSpPr>
          <p:cNvPr id="39939" name="TextBox 4"/>
          <p:cNvSpPr txBox="1">
            <a:spLocks noChangeArrowheads="1"/>
          </p:cNvSpPr>
          <p:nvPr/>
        </p:nvSpPr>
        <p:spPr bwMode="auto">
          <a:xfrm>
            <a:off x="1812925" y="10842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9940" name="Title 5"/>
          <p:cNvSpPr>
            <a:spLocks noGrp="1"/>
          </p:cNvSpPr>
          <p:nvPr>
            <p:ph type="title"/>
          </p:nvPr>
        </p:nvSpPr>
        <p:spPr bwMode="white"/>
        <p:txBody>
          <a:bodyPr/>
          <a:lstStyle/>
          <a:p>
            <a:r>
              <a:rPr lang="en-US" dirty="0" smtClean="0"/>
              <a:t>Exercise 1: Case Study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533400" y="1585682"/>
            <a:ext cx="8229600" cy="4144963"/>
          </a:xfrm>
        </p:spPr>
        <p:txBody>
          <a:bodyPr/>
          <a:lstStyle/>
          <a:p>
            <a:pPr marL="0" indent="0">
              <a:spcBef>
                <a:spcPts val="1000"/>
              </a:spcBef>
              <a:buFont typeface="Calibri" pitchFamily="34" charset="0"/>
              <a:buNone/>
            </a:pPr>
            <a:r>
              <a:rPr lang="en-US" sz="2000" dirty="0" smtClean="0">
                <a:latin typeface="Calibri" pitchFamily="34" charset="0"/>
              </a:rPr>
              <a:t>B___ is 20 years old and is a client at the pediatric clinic where you work. Her auntie supports her and usually brings her for clinic visits. B___ has been diagnosed with some learning problems and developmental delays and, although she should transition to the adult clinic soon because of her age, you have some concerns about her development and ability to independently manage her own care. You are afraid she will get “lost” at the adult clinic. </a:t>
            </a:r>
            <a:endParaRPr lang="en-GB" sz="2000" dirty="0" smtClean="0">
              <a:latin typeface="Garamond" pitchFamily="18" charset="0"/>
              <a:ea typeface="ＭＳ Ｐゴシック"/>
              <a:cs typeface="ＭＳ Ｐゴシック"/>
            </a:endParaRPr>
          </a:p>
          <a:p>
            <a:pPr marL="465138" indent="-465138">
              <a:spcBef>
                <a:spcPts val="1000"/>
              </a:spcBef>
              <a:buNone/>
            </a:pPr>
            <a:r>
              <a:rPr lang="en-GB" sz="2000" i="1" dirty="0">
                <a:solidFill>
                  <a:srgbClr val="0B5395"/>
                </a:solidFill>
                <a:ea typeface="ＭＳ Ｐゴシック" charset="0"/>
                <a:cs typeface="ＭＳ Ｐゴシック" charset="0"/>
                <a:sym typeface="Wingdings" charset="0"/>
              </a:rPr>
              <a:t> </a:t>
            </a:r>
            <a:r>
              <a:rPr lang="en-GB" sz="2000" i="1" dirty="0" smtClean="0">
                <a:solidFill>
                  <a:srgbClr val="0B5395"/>
                </a:solidFill>
                <a:ea typeface="ＭＳ Ｐゴシック" charset="0"/>
                <a:cs typeface="ＭＳ Ｐゴシック" charset="0"/>
                <a:sym typeface="Wingdings" charset="0"/>
              </a:rPr>
              <a:t>	</a:t>
            </a:r>
            <a:r>
              <a:rPr lang="en-US" sz="2000" i="1" dirty="0" smtClean="0">
                <a:solidFill>
                  <a:srgbClr val="0B5395"/>
                </a:solidFill>
                <a:latin typeface="Calibri" pitchFamily="34" charset="0"/>
              </a:rPr>
              <a:t>What fears or concerns do you think this client has about transitioning to adult care?</a:t>
            </a:r>
          </a:p>
          <a:p>
            <a:pPr marL="465138" indent="-465138">
              <a:spcBef>
                <a:spcPts val="1000"/>
              </a:spcBef>
              <a:buNone/>
            </a:pPr>
            <a:r>
              <a:rPr lang="en-GB" sz="2000" i="1" dirty="0">
                <a:solidFill>
                  <a:srgbClr val="0B5395"/>
                </a:solidFill>
                <a:ea typeface="ＭＳ Ｐゴシック" charset="0"/>
                <a:cs typeface="ＭＳ Ｐゴシック" charset="0"/>
                <a:sym typeface="Wingdings" charset="0"/>
              </a:rPr>
              <a:t> 	</a:t>
            </a:r>
            <a:r>
              <a:rPr lang="en-US" sz="2000" i="1" dirty="0">
                <a:solidFill>
                  <a:srgbClr val="0B5395"/>
                </a:solidFill>
                <a:latin typeface="Calibri" pitchFamily="34" charset="0"/>
              </a:rPr>
              <a:t>What could health workers do to prepare this client for his or her transition to adult care? </a:t>
            </a:r>
          </a:p>
          <a:p>
            <a:pPr marL="457200" indent="-457200">
              <a:spcBef>
                <a:spcPts val="1000"/>
              </a:spcBef>
              <a:buNone/>
            </a:pPr>
            <a:r>
              <a:rPr lang="en-GB" sz="2000" i="1" dirty="0">
                <a:solidFill>
                  <a:srgbClr val="0B5395"/>
                </a:solidFill>
                <a:ea typeface="ＭＳ Ｐゴシック" charset="0"/>
                <a:cs typeface="ＭＳ Ｐゴシック" charset="0"/>
                <a:sym typeface="Wingdings" charset="0"/>
              </a:rPr>
              <a:t> </a:t>
            </a:r>
            <a:r>
              <a:rPr lang="en-GB" sz="2000" i="1" dirty="0" smtClean="0">
                <a:solidFill>
                  <a:srgbClr val="0B5395"/>
                </a:solidFill>
                <a:ea typeface="ＭＳ Ｐゴシック" charset="0"/>
                <a:cs typeface="ＭＳ Ｐゴシック" charset="0"/>
                <a:sym typeface="Wingdings" charset="0"/>
              </a:rPr>
              <a:t>  </a:t>
            </a:r>
            <a:r>
              <a:rPr lang="en-US" sz="2000" i="1" dirty="0" smtClean="0">
                <a:solidFill>
                  <a:srgbClr val="0B5395"/>
                </a:solidFill>
                <a:latin typeface="Calibri" pitchFamily="34" charset="0"/>
              </a:rPr>
              <a:t>What </a:t>
            </a:r>
            <a:r>
              <a:rPr lang="en-US" sz="2000" i="1" dirty="0">
                <a:solidFill>
                  <a:srgbClr val="0B5395"/>
                </a:solidFill>
                <a:latin typeface="Calibri" pitchFamily="34" charset="0"/>
              </a:rPr>
              <a:t>follow up could health workers provide once the adolescent </a:t>
            </a:r>
            <a:r>
              <a:rPr lang="en-US" sz="2000" i="1" dirty="0" smtClean="0">
                <a:solidFill>
                  <a:srgbClr val="0B5395"/>
                </a:solidFill>
                <a:latin typeface="Calibri" pitchFamily="34" charset="0"/>
              </a:rPr>
              <a:t>has </a:t>
            </a:r>
            <a:r>
              <a:rPr lang="en-US" sz="2000" i="1" dirty="0">
                <a:solidFill>
                  <a:srgbClr val="0B5395"/>
                </a:solidFill>
                <a:latin typeface="Calibri" pitchFamily="34" charset="0"/>
              </a:rPr>
              <a:t>enrolled in the adult clinic</a:t>
            </a:r>
            <a:r>
              <a:rPr lang="en-US" sz="2000" i="1" dirty="0" smtClean="0">
                <a:solidFill>
                  <a:srgbClr val="0B5395"/>
                </a:solidFill>
                <a:latin typeface="Calibri" pitchFamily="34" charset="0"/>
              </a:rPr>
              <a:t>?</a:t>
            </a:r>
          </a:p>
          <a:p>
            <a:pPr marL="400050" indent="-400050">
              <a:spcBef>
                <a:spcPts val="1000"/>
              </a:spcBef>
              <a:buNone/>
            </a:pPr>
            <a:r>
              <a:rPr lang="en-GB" sz="2000" i="1" dirty="0">
                <a:solidFill>
                  <a:srgbClr val="0B5395"/>
                </a:solidFill>
                <a:ea typeface="ＭＳ Ｐゴシック" charset="0"/>
                <a:cs typeface="ＭＳ Ｐゴシック" charset="0"/>
                <a:sym typeface="Wingdings" charset="0"/>
              </a:rPr>
              <a:t> </a:t>
            </a:r>
            <a:r>
              <a:rPr lang="en-GB" sz="2000" i="1" dirty="0" smtClean="0">
                <a:solidFill>
                  <a:srgbClr val="0B5395"/>
                </a:solidFill>
                <a:ea typeface="ＭＳ Ｐゴシック" charset="0"/>
                <a:cs typeface="ＭＳ Ｐゴシック" charset="0"/>
                <a:sym typeface="Wingdings" charset="0"/>
              </a:rPr>
              <a:t>  </a:t>
            </a:r>
            <a:r>
              <a:rPr lang="en-US" sz="2000" i="1" dirty="0" smtClean="0">
                <a:solidFill>
                  <a:srgbClr val="0B5395"/>
                </a:solidFill>
                <a:latin typeface="Calibri" pitchFamily="34" charset="0"/>
              </a:rPr>
              <a:t>What might be some of the implications of B___’s developmental delays for her transition to adult care?</a:t>
            </a:r>
            <a:endParaRPr lang="en-GB" sz="2000" i="1" dirty="0">
              <a:solidFill>
                <a:srgbClr val="0B5395"/>
              </a:solidFill>
              <a:latin typeface="Calibri" pitchFamily="34" charset="0"/>
            </a:endParaRPr>
          </a:p>
        </p:txBody>
      </p:sp>
      <p:sp>
        <p:nvSpPr>
          <p:cNvPr id="40962"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58435D63-ADB4-44DD-87A8-EC4EC33E0D65}" type="slidenum">
              <a:rPr lang="en-US">
                <a:latin typeface="Garamond" pitchFamily="18" charset="0"/>
              </a:rPr>
              <a:pPr fontAlgn="base">
                <a:spcBef>
                  <a:spcPct val="0"/>
                </a:spcBef>
                <a:spcAft>
                  <a:spcPct val="0"/>
                </a:spcAft>
              </a:pPr>
              <a:t>27</a:t>
            </a:fld>
            <a:endParaRPr lang="en-US">
              <a:latin typeface="Garamond" pitchFamily="18" charset="0"/>
            </a:endParaRPr>
          </a:p>
        </p:txBody>
      </p:sp>
      <p:sp>
        <p:nvSpPr>
          <p:cNvPr id="40963" name="TextBox 4"/>
          <p:cNvSpPr txBox="1">
            <a:spLocks noChangeArrowheads="1"/>
          </p:cNvSpPr>
          <p:nvPr/>
        </p:nvSpPr>
        <p:spPr bwMode="auto">
          <a:xfrm>
            <a:off x="1812925" y="10842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40964" name="Title 5"/>
          <p:cNvSpPr>
            <a:spLocks noGrp="1"/>
          </p:cNvSpPr>
          <p:nvPr>
            <p:ph type="title"/>
          </p:nvPr>
        </p:nvSpPr>
        <p:spPr bwMode="white"/>
        <p:txBody>
          <a:bodyPr/>
          <a:lstStyle/>
          <a:p>
            <a:r>
              <a:rPr lang="en-US" dirty="0" smtClean="0"/>
              <a:t>Exercise 1: Case Study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Debriefing</a:t>
            </a:r>
            <a:endParaRPr lang="en-US" dirty="0"/>
          </a:p>
        </p:txBody>
      </p:sp>
      <p:sp>
        <p:nvSpPr>
          <p:cNvPr id="3" name="Content Placeholder 2"/>
          <p:cNvSpPr>
            <a:spLocks noGrp="1"/>
          </p:cNvSpPr>
          <p:nvPr>
            <p:ph idx="1"/>
          </p:nvPr>
        </p:nvSpPr>
        <p:spPr>
          <a:xfrm>
            <a:off x="533400" y="1600200"/>
            <a:ext cx="8326438" cy="4297363"/>
          </a:xfrm>
        </p:spPr>
        <p:txBody>
          <a:bodyPr/>
          <a:lstStyle/>
          <a:p>
            <a:pPr>
              <a:spcBef>
                <a:spcPts val="1000"/>
              </a:spcBef>
            </a:pPr>
            <a:r>
              <a:rPr lang="en-US" i="1" dirty="0" smtClean="0">
                <a:solidFill>
                  <a:srgbClr val="0B5395"/>
                </a:solidFill>
              </a:rPr>
              <a:t>What did we learn?</a:t>
            </a:r>
          </a:p>
          <a:p>
            <a:pPr>
              <a:spcBef>
                <a:spcPts val="1000"/>
              </a:spcBef>
            </a:pPr>
            <a:r>
              <a:rPr lang="en-US" b="1" dirty="0" smtClean="0"/>
              <a:t>Key points:</a:t>
            </a:r>
          </a:p>
          <a:p>
            <a:pPr lvl="1"/>
            <a:r>
              <a:rPr lang="en-US" sz="2100" dirty="0" smtClean="0"/>
              <a:t>To prepare for the transition from the pediatric to the adult clinic, older </a:t>
            </a:r>
            <a:r>
              <a:rPr lang="en-US" sz="2100" dirty="0"/>
              <a:t>ALHIV need support from the </a:t>
            </a:r>
            <a:r>
              <a:rPr lang="en-US" sz="2100" dirty="0" smtClean="0"/>
              <a:t>multidisciplinary </a:t>
            </a:r>
            <a:r>
              <a:rPr lang="en-US" sz="2100" dirty="0"/>
              <a:t>care team </a:t>
            </a:r>
            <a:r>
              <a:rPr lang="en-US" sz="2100" dirty="0" smtClean="0"/>
              <a:t>and </a:t>
            </a:r>
            <a:r>
              <a:rPr lang="en-US" sz="2100" dirty="0"/>
              <a:t>family </a:t>
            </a:r>
            <a:r>
              <a:rPr lang="en-US" sz="2100" dirty="0" smtClean="0"/>
              <a:t>members.</a:t>
            </a:r>
            <a:endParaRPr lang="en-US" sz="2100" dirty="0"/>
          </a:p>
          <a:p>
            <a:pPr lvl="1"/>
            <a:r>
              <a:rPr lang="en-US" sz="2100" dirty="0"/>
              <a:t>Ideally, health workers from the pediatric and adult clinics collaborate and problem solve together during a </a:t>
            </a:r>
            <a:r>
              <a:rPr lang="en-US" sz="2100" dirty="0" smtClean="0"/>
              <a:t>client’s </a:t>
            </a:r>
            <a:r>
              <a:rPr lang="en-US" sz="2100" dirty="0"/>
              <a:t>transition. </a:t>
            </a:r>
          </a:p>
          <a:p>
            <a:pPr lvl="1"/>
            <a:r>
              <a:rPr lang="en-US" sz="2100" dirty="0"/>
              <a:t>As ALHIV transition to the adult clinic,</a:t>
            </a:r>
            <a:r>
              <a:rPr lang="en-US" sz="2100" dirty="0" smtClean="0"/>
              <a:t> we can </a:t>
            </a:r>
            <a:r>
              <a:rPr lang="en-US" sz="2100" dirty="0"/>
              <a:t>help them advocate for themselves, be </a:t>
            </a:r>
            <a:r>
              <a:rPr lang="en-US" sz="2100" dirty="0" smtClean="0"/>
              <a:t>involved, </a:t>
            </a:r>
            <a:r>
              <a:rPr lang="en-US" sz="2100" dirty="0"/>
              <a:t>and understand their care and </a:t>
            </a:r>
            <a:r>
              <a:rPr lang="en-US" sz="2100" dirty="0" smtClean="0"/>
              <a:t>treatment.</a:t>
            </a:r>
          </a:p>
          <a:p>
            <a:pPr lvl="1"/>
            <a:r>
              <a:rPr lang="en-US" sz="2100" i="1" dirty="0" smtClean="0"/>
              <a:t>Appendix </a:t>
            </a:r>
            <a:r>
              <a:rPr lang="en-US" sz="2100" i="1" dirty="0"/>
              <a:t>13A: Transition Checklist for Health Workers </a:t>
            </a:r>
            <a:r>
              <a:rPr lang="en-US" sz="2100" dirty="0"/>
              <a:t>and </a:t>
            </a:r>
            <a:r>
              <a:rPr lang="en-US" sz="2100" i="1" dirty="0" smtClean="0"/>
              <a:t>Appendix </a:t>
            </a:r>
            <a:r>
              <a:rPr lang="en-US" sz="2100" i="1" dirty="0"/>
              <a:t>13B: Transition Resources for Health Workers and </a:t>
            </a:r>
            <a:r>
              <a:rPr lang="en-US" sz="2100" i="1" dirty="0" smtClean="0"/>
              <a:t>ALHIV </a:t>
            </a:r>
            <a:r>
              <a:rPr lang="en-US" sz="2100" dirty="0" smtClean="0"/>
              <a:t>can be used/adapted </a:t>
            </a:r>
            <a:r>
              <a:rPr lang="en-US" sz="2100" dirty="0"/>
              <a:t>to support ALHIV during the transition process. </a:t>
            </a:r>
          </a:p>
          <a:p>
            <a:pPr lvl="1">
              <a:buNone/>
            </a:pP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28</a:t>
            </a:fld>
            <a:endParaRPr lang="en-US"/>
          </a:p>
        </p:txBody>
      </p:sp>
    </p:spTree>
    <p:extLst>
      <p:ext uri="{BB962C8B-B14F-4D97-AF65-F5344CB8AC3E}">
        <p14:creationId xmlns:p14="http://schemas.microsoft.com/office/powerpoint/2010/main" val="1214369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6154E170-B71F-493A-86FC-AD7B437F9419}" type="slidenum">
              <a:rPr lang="en-US" sz="1100">
                <a:latin typeface="Garamond" pitchFamily="18" charset="0"/>
              </a:rPr>
              <a:pPr algn="r"/>
              <a:t>29</a:t>
            </a:fld>
            <a:endParaRPr lang="en-US" sz="1100">
              <a:latin typeface="Garamond" pitchFamily="18" charset="0"/>
            </a:endParaRPr>
          </a:p>
        </p:txBody>
      </p:sp>
      <p:sp>
        <p:nvSpPr>
          <p:cNvPr id="48131" name="Content Placeholder 5"/>
          <p:cNvSpPr>
            <a:spLocks noGrp="1"/>
          </p:cNvSpPr>
          <p:nvPr>
            <p:ph idx="4294967295"/>
          </p:nvPr>
        </p:nvSpPr>
        <p:spPr>
          <a:xfrm>
            <a:off x="525463" y="1579563"/>
            <a:ext cx="7966075" cy="4373562"/>
          </a:xfrm>
        </p:spPr>
        <p:txBody>
          <a:bodyPr/>
          <a:lstStyle/>
          <a:p>
            <a:pPr algn="ctr">
              <a:buFont typeface="Wingdings" pitchFamily="2" charset="2"/>
              <a:buNone/>
            </a:pPr>
            <a:endParaRPr lang="en-US" sz="3600" b="1" smtClean="0">
              <a:latin typeface="Calibri" pitchFamily="34" charset="0"/>
            </a:endParaRPr>
          </a:p>
          <a:p>
            <a:pPr algn="ctr">
              <a:spcBef>
                <a:spcPts val="3600"/>
              </a:spcBef>
              <a:buFont typeface="Wingdings" pitchFamily="2" charset="2"/>
              <a:buNone/>
            </a:pPr>
            <a:r>
              <a:rPr lang="en-US" sz="4800" b="1" smtClean="0">
                <a:latin typeface="Calibri" pitchFamily="34" charset="0"/>
              </a:rPr>
              <a:t>Questions or comments on this session?</a:t>
            </a:r>
          </a:p>
          <a:p>
            <a:pPr algn="ctr">
              <a:spcBef>
                <a:spcPts val="3600"/>
              </a:spcBef>
              <a:buFont typeface="Wingdings" pitchFamily="2" charset="2"/>
              <a:buNone/>
            </a:pPr>
            <a:endParaRPr lang="en-US" sz="4800" b="1" smtClean="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white"/>
        <p:txBody>
          <a:bodyPr/>
          <a:lstStyle/>
          <a:p>
            <a:r>
              <a:rPr lang="en-US" dirty="0" smtClean="0"/>
              <a:t>Session 13.1</a:t>
            </a:r>
          </a:p>
        </p:txBody>
      </p:sp>
      <p:sp>
        <p:nvSpPr>
          <p:cNvPr id="3" name="Content Placeholder 2"/>
          <p:cNvSpPr>
            <a:spLocks noGrp="1"/>
          </p:cNvSpPr>
          <p:nvPr>
            <p:ph idx="1"/>
          </p:nvPr>
        </p:nvSpPr>
        <p:spPr/>
        <p:txBody>
          <a:bodyPr/>
          <a:lstStyle/>
          <a:p>
            <a:pPr marL="0" indent="0">
              <a:spcBef>
                <a:spcPct val="50000"/>
              </a:spcBef>
              <a:buFont typeface="Wingdings" charset="0"/>
              <a:buNone/>
              <a:defRPr/>
            </a:pPr>
            <a:r>
              <a:rPr lang="en-GB" sz="3600" b="1" dirty="0">
                <a:solidFill>
                  <a:srgbClr val="0B5395"/>
                </a:solidFill>
                <a:latin typeface="+mn-lt"/>
              </a:rPr>
              <a:t>Key Considerations for </a:t>
            </a:r>
            <a:r>
              <a:rPr lang="en-GB" sz="3600" b="1" dirty="0" smtClean="0">
                <a:solidFill>
                  <a:srgbClr val="0B5395"/>
                </a:solidFill>
                <a:latin typeface="+mn-lt"/>
              </a:rPr>
              <a:t>Health Care </a:t>
            </a:r>
            <a:r>
              <a:rPr lang="en-GB" sz="3600" b="1" dirty="0">
                <a:solidFill>
                  <a:srgbClr val="0B5395"/>
                </a:solidFill>
                <a:latin typeface="+mn-lt"/>
              </a:rPr>
              <a:t>Transition</a:t>
            </a:r>
            <a:r>
              <a:rPr lang="en-US" sz="3600" b="1" dirty="0">
                <a:solidFill>
                  <a:srgbClr val="0B5395"/>
                </a:solidFill>
                <a:latin typeface="+mn-lt"/>
              </a:rPr>
              <a:t> </a:t>
            </a:r>
          </a:p>
        </p:txBody>
      </p:sp>
      <p:sp>
        <p:nvSpPr>
          <p:cNvPr id="1945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6EE7285D-D5E6-4F39-992A-E47E678F4D5E}" type="slidenum">
              <a:rPr lang="en-US">
                <a:latin typeface="Garamond" pitchFamily="18" charset="0"/>
              </a:rPr>
              <a:pPr fontAlgn="base">
                <a:spcBef>
                  <a:spcPct val="0"/>
                </a:spcBef>
                <a:spcAft>
                  <a:spcPct val="0"/>
                </a:spcAft>
              </a:pPr>
              <a:t>3</a:t>
            </a:fld>
            <a:endParaRPr lang="en-US">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white"/>
        <p:txBody>
          <a:bodyPr/>
          <a:lstStyle/>
          <a:p>
            <a:r>
              <a:rPr lang="en-US" dirty="0" smtClean="0"/>
              <a:t>Module 13: Key Points</a:t>
            </a:r>
            <a:endParaRPr lang="en-US" sz="1800" dirty="0" smtClean="0"/>
          </a:p>
        </p:txBody>
      </p:sp>
      <p:sp>
        <p:nvSpPr>
          <p:cNvPr id="430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E6EE0D2-589B-4309-9C34-05CFBF09BC23}" type="slidenum">
              <a:rPr lang="en-US">
                <a:latin typeface="Garamond" pitchFamily="18" charset="0"/>
              </a:rPr>
              <a:pPr fontAlgn="base">
                <a:spcBef>
                  <a:spcPct val="0"/>
                </a:spcBef>
                <a:spcAft>
                  <a:spcPct val="0"/>
                </a:spcAft>
              </a:pPr>
              <a:t>30</a:t>
            </a:fld>
            <a:endParaRPr lang="en-US">
              <a:latin typeface="Garamond" pitchFamily="18" charset="0"/>
            </a:endParaRPr>
          </a:p>
        </p:txBody>
      </p:sp>
      <p:sp>
        <p:nvSpPr>
          <p:cNvPr id="5" name="Content Placeholder 2"/>
          <p:cNvSpPr txBox="1">
            <a:spLocks/>
          </p:cNvSpPr>
          <p:nvPr/>
        </p:nvSpPr>
        <p:spPr bwMode="auto">
          <a:xfrm>
            <a:off x="533400" y="1585686"/>
            <a:ext cx="8229600"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4025" lvl="0" indent="-454025">
              <a:spcBef>
                <a:spcPts val="2000"/>
              </a:spcBef>
              <a:buClr>
                <a:srgbClr val="083763"/>
              </a:buClr>
              <a:buSzPct val="75000"/>
              <a:buFont typeface="Wingdings" pitchFamily="2" charset="2"/>
              <a:buChar char="n"/>
            </a:pPr>
            <a:r>
              <a:rPr lang="en-US" sz="2200" dirty="0">
                <a:latin typeface="Calibri" pitchFamily="34" charset="0"/>
                <a:cs typeface="Calibri"/>
              </a:rPr>
              <a:t>In some places, adolescents attend pediatric clinics where they may have been getting services since </a:t>
            </a:r>
            <a:r>
              <a:rPr lang="en-US" sz="2200" dirty="0" smtClean="0">
                <a:latin typeface="Calibri" pitchFamily="34" charset="0"/>
                <a:cs typeface="Calibri"/>
              </a:rPr>
              <a:t>birth, </a:t>
            </a:r>
            <a:r>
              <a:rPr lang="en-US" sz="2200" dirty="0">
                <a:latin typeface="Calibri" pitchFamily="34" charset="0"/>
                <a:cs typeface="Calibri"/>
              </a:rPr>
              <a:t>or for many years. After a certain age,</a:t>
            </a:r>
            <a:r>
              <a:rPr lang="en-US" sz="2200" dirty="0" smtClean="0">
                <a:latin typeface="Calibri" pitchFamily="34" charset="0"/>
                <a:cs typeface="Calibri"/>
              </a:rPr>
              <a:t> they </a:t>
            </a:r>
            <a:r>
              <a:rPr lang="en-US" sz="2200" dirty="0">
                <a:latin typeface="Calibri" pitchFamily="34" charset="0"/>
                <a:cs typeface="Calibri"/>
              </a:rPr>
              <a:t>usually have to transition to</a:t>
            </a:r>
            <a:r>
              <a:rPr lang="en-US" sz="2200" dirty="0" smtClean="0">
                <a:latin typeface="Calibri" pitchFamily="34" charset="0"/>
                <a:cs typeface="Calibri"/>
              </a:rPr>
              <a:t> an adult ART clinic</a:t>
            </a:r>
            <a:r>
              <a:rPr lang="en-US" sz="2200" dirty="0">
                <a:latin typeface="Calibri" pitchFamily="34" charset="0"/>
                <a:cs typeface="Calibri"/>
              </a:rPr>
              <a:t>. </a:t>
            </a:r>
          </a:p>
          <a:p>
            <a:pPr marL="454025" lvl="0" indent="-454025">
              <a:spcBef>
                <a:spcPts val="2000"/>
              </a:spcBef>
              <a:buClr>
                <a:srgbClr val="083763"/>
              </a:buClr>
              <a:buSzPct val="75000"/>
              <a:buFont typeface="Wingdings" pitchFamily="2" charset="2"/>
              <a:buChar char="n"/>
            </a:pPr>
            <a:r>
              <a:rPr lang="en-US" sz="2200" dirty="0">
                <a:latin typeface="Calibri" pitchFamily="34" charset="0"/>
                <a:cs typeface="Calibri"/>
              </a:rPr>
              <a:t>This care transition can be difficult for adolescents</a:t>
            </a:r>
            <a:r>
              <a:rPr lang="en-US" sz="2200" dirty="0" smtClean="0">
                <a:latin typeface="Calibri" pitchFamily="34" charset="0"/>
                <a:cs typeface="Calibri"/>
              </a:rPr>
              <a:t>, caregivers</a:t>
            </a:r>
            <a:r>
              <a:rPr lang="en-US" sz="2200" dirty="0">
                <a:latin typeface="Calibri" pitchFamily="34" charset="0"/>
                <a:cs typeface="Calibri"/>
              </a:rPr>
              <a:t>, and health workers because during this </a:t>
            </a:r>
            <a:r>
              <a:rPr lang="en-US" sz="2200" dirty="0" smtClean="0">
                <a:latin typeface="Calibri" pitchFamily="34" charset="0"/>
                <a:cs typeface="Calibri"/>
              </a:rPr>
              <a:t>period, </a:t>
            </a:r>
            <a:r>
              <a:rPr lang="en-US" sz="2200" dirty="0">
                <a:latin typeface="Calibri" pitchFamily="34" charset="0"/>
                <a:cs typeface="Calibri"/>
              </a:rPr>
              <a:t>adolescents have to adjust to a new, less nurturing environment and to new health workers.</a:t>
            </a:r>
            <a:r>
              <a:rPr lang="en-US" sz="2200" dirty="0" smtClean="0">
                <a:latin typeface="Calibri" pitchFamily="34" charset="0"/>
                <a:cs typeface="Calibri"/>
              </a:rPr>
              <a:t> </a:t>
            </a:r>
          </a:p>
          <a:p>
            <a:pPr marL="454025" lvl="0" indent="-454025">
              <a:spcBef>
                <a:spcPts val="2000"/>
              </a:spcBef>
              <a:buClr>
                <a:srgbClr val="083763"/>
              </a:buClr>
              <a:buSzPct val="75000"/>
              <a:buFont typeface="Wingdings" pitchFamily="2" charset="2"/>
              <a:buChar char="n"/>
            </a:pPr>
            <a:r>
              <a:rPr lang="en-US" sz="2200" dirty="0" smtClean="0">
                <a:latin typeface="Calibri" pitchFamily="34" charset="0"/>
                <a:cs typeface="Calibri"/>
              </a:rPr>
              <a:t>Taking on a greater role in self-care and self-advocacy may be challenging for adolescents, depending on their level of development and maturation. Not all adolescents, especially those with developmental delays, will be able to achieve 100% transition and independence.</a:t>
            </a:r>
          </a:p>
          <a:p>
            <a:pPr marL="454025" lvl="0" indent="-454025">
              <a:spcBef>
                <a:spcPts val="2000"/>
              </a:spcBef>
              <a:buClr>
                <a:srgbClr val="083763"/>
              </a:buClr>
              <a:buSzPct val="75000"/>
              <a:buFont typeface="Wingdings" pitchFamily="2" charset="2"/>
              <a:buChar char="n"/>
            </a:pPr>
            <a:endParaRPr lang="en-US" sz="2400" dirty="0" smtClean="0">
              <a:latin typeface="Calibri" pitchFamily="34" charset="0"/>
              <a:cs typeface="Calibri"/>
            </a:endParaRPr>
          </a:p>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pitchFamily="2" charset="2"/>
              <a:buChar char="n"/>
              <a:tabLst/>
              <a:defRPr/>
            </a:pPr>
            <a:endParaRPr kumimoji="0" lang="en-ZA" sz="2400" b="0" i="0" u="none" strike="noStrike" kern="0" cap="none" spc="0" normalizeH="0" baseline="0" noProof="0" dirty="0" smtClean="0">
              <a:ln>
                <a:noFill/>
              </a:ln>
              <a:solidFill>
                <a:schemeClr val="tx1"/>
              </a:solidFill>
              <a:effectLst/>
              <a:uLnTx/>
              <a:uFillTx/>
              <a:latin typeface="Calibri" pitchFamily="34" charset="0"/>
              <a:ea typeface="+mn-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white"/>
        <p:txBody>
          <a:bodyPr/>
          <a:lstStyle/>
          <a:p>
            <a:r>
              <a:rPr lang="en-US" dirty="0" smtClean="0"/>
              <a:t>Module 13: Key Points </a:t>
            </a:r>
            <a:r>
              <a:rPr lang="en-US" sz="1800" dirty="0" smtClean="0"/>
              <a:t>(Continued)</a:t>
            </a:r>
          </a:p>
        </p:txBody>
      </p:sp>
      <p:sp>
        <p:nvSpPr>
          <p:cNvPr id="3" name="Content Placeholder 2"/>
          <p:cNvSpPr>
            <a:spLocks noGrp="1"/>
          </p:cNvSpPr>
          <p:nvPr>
            <p:ph idx="1"/>
          </p:nvPr>
        </p:nvSpPr>
        <p:spPr>
          <a:xfrm>
            <a:off x="533400" y="1632858"/>
            <a:ext cx="8229600" cy="4819650"/>
          </a:xfrm>
        </p:spPr>
        <p:txBody>
          <a:bodyPr/>
          <a:lstStyle/>
          <a:p>
            <a:r>
              <a:rPr lang="en-US" sz="2200" dirty="0"/>
              <a:t>Health workers should help ALHIV set and achieve goals for independence and self-management of care as a way of recognizing their increasing maturation, capacity to make choices, and independence</a:t>
            </a:r>
            <a:r>
              <a:rPr lang="en-US" sz="2200" dirty="0" smtClean="0"/>
              <a:t>.</a:t>
            </a:r>
          </a:p>
          <a:p>
            <a:pPr lvl="0"/>
            <a:r>
              <a:rPr lang="en-US" sz="2200" dirty="0" smtClean="0"/>
              <a:t>Not </a:t>
            </a:r>
            <a:r>
              <a:rPr lang="en-US" sz="2200" dirty="0"/>
              <a:t>all ALHIV will be ready to make the transfer to adult care at the same age. Health workers must take into account their cognitive and physical development, their emotional maturity, their support at home and in the community, and their </a:t>
            </a:r>
            <a:r>
              <a:rPr lang="en-US" sz="2200" dirty="0" smtClean="0"/>
              <a:t>health. </a:t>
            </a:r>
          </a:p>
          <a:p>
            <a:r>
              <a:rPr lang="en-US" sz="2200" dirty="0" smtClean="0"/>
              <a:t>It is possible for adolescents to have a smooth transition to adult care and to receive adolescent-friendly services at the adult clinic.</a:t>
            </a:r>
            <a:r>
              <a:rPr lang="en-US" sz="2000" dirty="0" smtClean="0"/>
              <a:t> </a:t>
            </a:r>
            <a:r>
              <a:rPr lang="en-US" sz="2200" dirty="0" smtClean="0"/>
              <a:t>This requires planning and preparation for transition with the adolescent and ensuring that adult clinic staff understand the special needs of ALHIV.  </a:t>
            </a:r>
          </a:p>
          <a:p>
            <a:pPr lvl="0"/>
            <a:endParaRPr lang="en-US" dirty="0"/>
          </a:p>
        </p:txBody>
      </p:sp>
      <p:sp>
        <p:nvSpPr>
          <p:cNvPr id="4403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14FE7A0-0C83-4B9E-9E8A-8E3C5291A2FF}" type="slidenum">
              <a:rPr lang="en-US">
                <a:latin typeface="Garamond" pitchFamily="18" charset="0"/>
              </a:rPr>
              <a:pPr fontAlgn="base">
                <a:spcBef>
                  <a:spcPct val="0"/>
                </a:spcBef>
                <a:spcAft>
                  <a:spcPct val="0"/>
                </a:spcAft>
              </a:pPr>
              <a:t>31</a:t>
            </a:fld>
            <a:endParaRPr lang="en-US">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white"/>
        <p:txBody>
          <a:bodyPr/>
          <a:lstStyle/>
          <a:p>
            <a:r>
              <a:rPr lang="en-US" dirty="0" smtClean="0"/>
              <a:t>Session 13.1 Objectives</a:t>
            </a:r>
          </a:p>
        </p:txBody>
      </p:sp>
      <p:sp>
        <p:nvSpPr>
          <p:cNvPr id="3" name="Content Placeholder 2"/>
          <p:cNvSpPr>
            <a:spLocks noGrp="1"/>
          </p:cNvSpPr>
          <p:nvPr>
            <p:ph idx="1"/>
          </p:nvPr>
        </p:nvSpPr>
        <p:spPr>
          <a:extLst/>
        </p:spPr>
        <p:txBody>
          <a:bodyPr numCol="1"/>
          <a:lstStyle/>
          <a:p>
            <a:pPr>
              <a:buNone/>
              <a:defRPr/>
            </a:pPr>
            <a:r>
              <a:rPr lang="en-GB" b="1" dirty="0" smtClean="0">
                <a:solidFill>
                  <a:srgbClr val="0B5395"/>
                </a:solidFill>
                <a:latin typeface="Calibri" pitchFamily="34" charset="0"/>
                <a:cs typeface="Calibri" pitchFamily="34" charset="0"/>
              </a:rPr>
              <a:t>After completing this module, participants will be able to:</a:t>
            </a:r>
            <a:r>
              <a:rPr lang="en-GB" dirty="0" smtClean="0">
                <a:solidFill>
                  <a:srgbClr val="0B5395"/>
                </a:solidFill>
                <a:latin typeface="Calibri" pitchFamily="34" charset="0"/>
                <a:cs typeface="Calibri" pitchFamily="34" charset="0"/>
              </a:rPr>
              <a:t> </a:t>
            </a:r>
            <a:endParaRPr lang="en-GB" dirty="0" smtClean="0">
              <a:solidFill>
                <a:srgbClr val="0B5395"/>
              </a:solidFill>
              <a:ea typeface="ＭＳ Ｐゴシック" charset="0"/>
              <a:cs typeface="ＭＳ Ｐゴシック" charset="0"/>
            </a:endParaRPr>
          </a:p>
          <a:p>
            <a:pPr>
              <a:buFont typeface="Wingdings" charset="0"/>
              <a:buChar char="n"/>
              <a:defRPr/>
            </a:pPr>
            <a:r>
              <a:rPr lang="x-none" smtClean="0"/>
              <a:t>Understand </a:t>
            </a:r>
            <a:r>
              <a:rPr lang="x-none"/>
              <a:t>the key considerations when transitioning </a:t>
            </a:r>
            <a:r>
              <a:rPr lang="en-US" dirty="0"/>
              <a:t>a client </a:t>
            </a:r>
            <a:r>
              <a:rPr lang="x-none"/>
              <a:t>from </a:t>
            </a:r>
            <a:r>
              <a:rPr lang="x-none" smtClean="0"/>
              <a:t>pediatric</a:t>
            </a:r>
            <a:r>
              <a:rPr lang="en-US" dirty="0" smtClean="0"/>
              <a:t>/</a:t>
            </a:r>
            <a:r>
              <a:rPr lang="x-none" smtClean="0"/>
              <a:t>adolescent </a:t>
            </a:r>
            <a:r>
              <a:rPr lang="en-US" dirty="0" smtClean="0"/>
              <a:t>care </a:t>
            </a:r>
            <a:r>
              <a:rPr lang="x-none" smtClean="0"/>
              <a:t>to </a:t>
            </a:r>
            <a:r>
              <a:rPr lang="x-none"/>
              <a:t>adult care</a:t>
            </a:r>
            <a:endParaRPr lang="en-US" dirty="0"/>
          </a:p>
          <a:p>
            <a:pPr marL="0" indent="0">
              <a:buFont typeface="Wingdings" charset="0"/>
              <a:buNone/>
              <a:defRPr/>
            </a:pPr>
            <a:endParaRPr lang="en-GB" dirty="0">
              <a:latin typeface="+mn-lt"/>
              <a:ea typeface="ＭＳ Ｐゴシック" charset="0"/>
              <a:cs typeface="ＭＳ Ｐゴシック" charset="0"/>
            </a:endParaRPr>
          </a:p>
        </p:txBody>
      </p:sp>
      <p:sp>
        <p:nvSpPr>
          <p:cNvPr id="2048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E4E4EEFF-45BC-4189-93FA-96DA1B06C6D1}" type="slidenum">
              <a:rPr lang="en-US">
                <a:latin typeface="Garamond" pitchFamily="18" charset="0"/>
              </a:rPr>
              <a:pPr fontAlgn="base">
                <a:spcBef>
                  <a:spcPct val="0"/>
                </a:spcBef>
                <a:spcAft>
                  <a:spcPct val="0"/>
                </a:spcAft>
              </a:pPr>
              <a:t>4</a:t>
            </a:fld>
            <a:endParaRPr lang="en-US">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a certain age, ALHIV attending pediatric clinics may </a:t>
            </a:r>
            <a:r>
              <a:rPr lang="en-US" dirty="0"/>
              <a:t>have to transition from the pediatric to the adult ART clinic. </a:t>
            </a:r>
            <a:endParaRPr lang="en-US" dirty="0" smtClean="0"/>
          </a:p>
          <a:p>
            <a:r>
              <a:rPr lang="en-US" dirty="0" smtClean="0"/>
              <a:t>Encouraging </a:t>
            </a:r>
            <a:r>
              <a:rPr lang="en-US" dirty="0"/>
              <a:t>and helping older ALHIV transition to adult </a:t>
            </a:r>
            <a:r>
              <a:rPr lang="en-US" dirty="0" smtClean="0"/>
              <a:t>care:</a:t>
            </a:r>
          </a:p>
          <a:p>
            <a:pPr marL="798513" lvl="1" indent="-344488">
              <a:spcBef>
                <a:spcPts val="1000"/>
              </a:spcBef>
            </a:pPr>
            <a:r>
              <a:rPr lang="en-US" sz="2200" dirty="0" smtClean="0"/>
              <a:t>Supports their healthy </a:t>
            </a:r>
            <a:r>
              <a:rPr lang="en-US" sz="2200" dirty="0"/>
              <a:t>development </a:t>
            </a:r>
            <a:endParaRPr lang="en-US" sz="2200" dirty="0" smtClean="0"/>
          </a:p>
          <a:p>
            <a:pPr marL="798513" lvl="1" indent="-344488">
              <a:spcBef>
                <a:spcPts val="1000"/>
              </a:spcBef>
            </a:pPr>
            <a:r>
              <a:rPr lang="en-US" sz="2200" dirty="0" smtClean="0"/>
              <a:t>Increases </a:t>
            </a:r>
            <a:r>
              <a:rPr lang="en-US" sz="2200" dirty="0"/>
              <a:t>their overall ability to advocate for themselves and to adequately manage their own care and </a:t>
            </a:r>
            <a:r>
              <a:rPr lang="en-US" sz="2200" dirty="0" smtClean="0"/>
              <a:t>treatment</a:t>
            </a:r>
            <a:endParaRPr lang="en-ZA" sz="2200" dirty="0" smtClean="0">
              <a:latin typeface="Calibri" pitchFamily="34" charset="0"/>
              <a:ea typeface="ＭＳ Ｐゴシック"/>
              <a:cs typeface="ＭＳ Ｐゴシック"/>
            </a:endParaRPr>
          </a:p>
        </p:txBody>
      </p:sp>
      <p:sp>
        <p:nvSpPr>
          <p:cNvPr id="2457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B5B498F-CC85-47B9-8735-2BA23F3F9110}" type="slidenum">
              <a:rPr lang="en-US">
                <a:latin typeface="Garamond" pitchFamily="18" charset="0"/>
              </a:rPr>
              <a:pPr fontAlgn="base">
                <a:spcBef>
                  <a:spcPct val="0"/>
                </a:spcBef>
                <a:spcAft>
                  <a:spcPct val="0"/>
                </a:spcAft>
              </a:pPr>
              <a:t>5</a:t>
            </a:fld>
            <a:endParaRPr lang="en-US">
              <a:latin typeface="Garamond" pitchFamily="18" charset="0"/>
            </a:endParaRPr>
          </a:p>
        </p:txBody>
      </p:sp>
      <p:sp>
        <p:nvSpPr>
          <p:cNvPr id="5" name="Title 4"/>
          <p:cNvSpPr>
            <a:spLocks noGrp="1"/>
          </p:cNvSpPr>
          <p:nvPr>
            <p:ph type="title"/>
          </p:nvPr>
        </p:nvSpPr>
        <p:spPr bwMode="white"/>
        <p:txBody>
          <a:bodyPr/>
          <a:lstStyle/>
          <a:p>
            <a:r>
              <a:rPr lang="en-US" dirty="0" smtClean="0"/>
              <a:t>Health </a:t>
            </a:r>
            <a:r>
              <a:rPr lang="en-US" dirty="0"/>
              <a:t>Care </a:t>
            </a:r>
            <a:r>
              <a:rPr lang="en-US" dirty="0" smtClean="0"/>
              <a:t>Transition</a:t>
            </a:r>
            <a:endParaRPr lang="en-US" dirty="0"/>
          </a:p>
        </p:txBody>
      </p:sp>
    </p:spTree>
    <p:extLst>
      <p:ext uri="{BB962C8B-B14F-4D97-AF65-F5344CB8AC3E}">
        <p14:creationId xmlns:p14="http://schemas.microsoft.com/office/powerpoint/2010/main" val="1629136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752600"/>
            <a:ext cx="8048171" cy="4144963"/>
          </a:xfrm>
        </p:spPr>
        <p:txBody>
          <a:bodyPr/>
          <a:lstStyle/>
          <a:p>
            <a:pPr marL="465138" lvl="0" indent="-465138">
              <a:spcBef>
                <a:spcPct val="40000"/>
              </a:spcBef>
              <a:spcAft>
                <a:spcPct val="20000"/>
              </a:spcAft>
            </a:pPr>
            <a:r>
              <a:rPr lang="en-US" i="1" dirty="0" smtClean="0">
                <a:solidFill>
                  <a:srgbClr val="0B5395"/>
                </a:solidFill>
                <a:latin typeface="Calibri" pitchFamily="34" charset="0"/>
              </a:rPr>
              <a:t>What </a:t>
            </a:r>
            <a:r>
              <a:rPr lang="en-US" i="1" dirty="0">
                <a:solidFill>
                  <a:srgbClr val="0B5395"/>
                </a:solidFill>
                <a:latin typeface="Calibri" pitchFamily="34" charset="0"/>
              </a:rPr>
              <a:t>are some fears, concerns, and challenges ALHIV might face when transitioning </a:t>
            </a:r>
            <a:r>
              <a:rPr lang="en-US" i="1" dirty="0" smtClean="0">
                <a:solidFill>
                  <a:srgbClr val="0B5395"/>
                </a:solidFill>
                <a:latin typeface="Calibri" pitchFamily="34" charset="0"/>
              </a:rPr>
              <a:t>to                                                       </a:t>
            </a:r>
            <a:r>
              <a:rPr lang="en-US" i="1" dirty="0">
                <a:solidFill>
                  <a:srgbClr val="0B5395"/>
                </a:solidFill>
                <a:latin typeface="Calibri" pitchFamily="34" charset="0"/>
              </a:rPr>
              <a:t>adult care?</a:t>
            </a:r>
          </a:p>
          <a:p>
            <a:pPr marL="465138" lvl="0" indent="-465138">
              <a:spcBef>
                <a:spcPct val="40000"/>
              </a:spcBef>
              <a:spcAft>
                <a:spcPct val="20000"/>
              </a:spcAft>
            </a:pPr>
            <a:r>
              <a:rPr lang="en-US" i="1" dirty="0">
                <a:solidFill>
                  <a:srgbClr val="0B5395"/>
                </a:solidFill>
                <a:latin typeface="Calibri" pitchFamily="34" charset="0"/>
              </a:rPr>
              <a:t>What are some of the challenges </a:t>
            </a:r>
            <a:r>
              <a:rPr lang="en-US" i="1" dirty="0" smtClean="0">
                <a:solidFill>
                  <a:srgbClr val="0B5395"/>
                </a:solidFill>
                <a:latin typeface="Calibri" pitchFamily="34" charset="0"/>
              </a:rPr>
              <a:t>that                                        </a:t>
            </a:r>
            <a:r>
              <a:rPr lang="en-US" i="1" dirty="0">
                <a:solidFill>
                  <a:srgbClr val="0B5395"/>
                </a:solidFill>
                <a:latin typeface="Calibri" pitchFamily="34" charset="0"/>
              </a:rPr>
              <a:t>we, as health workers, face when </a:t>
            </a:r>
            <a:r>
              <a:rPr lang="en-US" i="1" dirty="0" smtClean="0">
                <a:solidFill>
                  <a:srgbClr val="0B5395"/>
                </a:solidFill>
                <a:latin typeface="Calibri" pitchFamily="34" charset="0"/>
              </a:rPr>
              <a:t>                                 transitioning </a:t>
            </a:r>
            <a:r>
              <a:rPr lang="en-US" i="1" dirty="0">
                <a:solidFill>
                  <a:srgbClr val="0B5395"/>
                </a:solidFill>
                <a:latin typeface="Calibri" pitchFamily="34" charset="0"/>
              </a:rPr>
              <a:t>our adolescent </a:t>
            </a:r>
            <a:r>
              <a:rPr lang="en-US" i="1" dirty="0" smtClean="0">
                <a:solidFill>
                  <a:srgbClr val="0B5395"/>
                </a:solidFill>
                <a:latin typeface="Calibri" pitchFamily="34" charset="0"/>
              </a:rPr>
              <a:t>clients                                             into </a:t>
            </a:r>
            <a:r>
              <a:rPr lang="en-US" i="1" dirty="0">
                <a:solidFill>
                  <a:srgbClr val="0B5395"/>
                </a:solidFill>
                <a:latin typeface="Calibri" pitchFamily="34" charset="0"/>
              </a:rPr>
              <a:t>adult care? </a:t>
            </a:r>
            <a:endParaRPr lang="en-US" i="1" dirty="0" smtClean="0">
              <a:solidFill>
                <a:srgbClr val="0B5395"/>
              </a:solidFill>
              <a:latin typeface="Calibri" pitchFamily="34" charset="0"/>
            </a:endParaRPr>
          </a:p>
          <a:p>
            <a:pPr marL="465138" lvl="0" indent="-465138">
              <a:spcBef>
                <a:spcPct val="40000"/>
              </a:spcBef>
              <a:spcAft>
                <a:spcPct val="20000"/>
              </a:spcAft>
            </a:pPr>
            <a:r>
              <a:rPr lang="en-US" i="1" dirty="0" smtClean="0">
                <a:solidFill>
                  <a:srgbClr val="0B5395"/>
                </a:solidFill>
                <a:latin typeface="Calibri" pitchFamily="34" charset="0"/>
              </a:rPr>
              <a:t>How </a:t>
            </a:r>
            <a:r>
              <a:rPr lang="en-US" i="1" dirty="0">
                <a:solidFill>
                  <a:srgbClr val="0B5395"/>
                </a:solidFill>
                <a:latin typeface="Calibri" pitchFamily="34" charset="0"/>
              </a:rPr>
              <a:t>can health workers help manage these fears, concerns, and </a:t>
            </a:r>
            <a:r>
              <a:rPr lang="en-US" i="1" dirty="0" smtClean="0">
                <a:solidFill>
                  <a:srgbClr val="0B5395"/>
                </a:solidFill>
                <a:latin typeface="Calibri" pitchFamily="34" charset="0"/>
              </a:rPr>
              <a:t>challenges, </a:t>
            </a:r>
            <a:r>
              <a:rPr lang="en-US" i="1" dirty="0">
                <a:solidFill>
                  <a:srgbClr val="0B5395"/>
                </a:solidFill>
                <a:latin typeface="Calibri" pitchFamily="34" charset="0"/>
              </a:rPr>
              <a:t>and support adolescents’ transition to adult care?</a:t>
            </a:r>
          </a:p>
          <a:p>
            <a:pPr marL="465138" indent="-465138">
              <a:spcBef>
                <a:spcPct val="40000"/>
              </a:spcBef>
              <a:spcAft>
                <a:spcPct val="20000"/>
              </a:spcAft>
              <a:buNone/>
            </a:pPr>
            <a:endParaRPr lang="en-US" i="1" dirty="0" smtClean="0">
              <a:solidFill>
                <a:srgbClr val="0B5395"/>
              </a:solidFill>
              <a:latin typeface="Calibri" pitchFamily="34" charset="0"/>
            </a:endParaRPr>
          </a:p>
        </p:txBody>
      </p:sp>
      <p:sp>
        <p:nvSpPr>
          <p:cNvPr id="49156"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17E06FC2-F7E1-48CC-B626-6587B2CDB375}" type="slidenum">
              <a:rPr lang="en-US" sz="1100">
                <a:latin typeface="Garamond" pitchFamily="18" charset="0"/>
              </a:rPr>
              <a:pPr algn="r"/>
              <a:t>6</a:t>
            </a:fld>
            <a:endParaRPr lang="en-US" sz="1100">
              <a:latin typeface="Garamond" pitchFamily="18" charset="0"/>
            </a:endParaRPr>
          </a:p>
        </p:txBody>
      </p:sp>
      <p:sp>
        <p:nvSpPr>
          <p:cNvPr id="49158" name="Title 1"/>
          <p:cNvSpPr>
            <a:spLocks/>
          </p:cNvSpPr>
          <p:nvPr/>
        </p:nvSpPr>
        <p:spPr bwMode="white">
          <a:xfrm>
            <a:off x="498475" y="484188"/>
            <a:ext cx="8264525" cy="1116012"/>
          </a:xfrm>
          <a:prstGeom prst="rect">
            <a:avLst/>
          </a:prstGeom>
          <a:noFill/>
          <a:ln w="9525">
            <a:noFill/>
            <a:miter lim="800000"/>
            <a:headEnd/>
            <a:tailEnd/>
          </a:ln>
        </p:spPr>
        <p:txBody>
          <a:bodyPr/>
          <a:lstStyle/>
          <a:p>
            <a:pPr defTabSz="914400"/>
            <a:r>
              <a:rPr lang="en-US" sz="3600" b="1" dirty="0">
                <a:solidFill>
                  <a:schemeClr val="bg1"/>
                </a:solidFill>
                <a:latin typeface="Calibri (Headings)"/>
                <a:ea typeface="Calibri (Headings)"/>
                <a:cs typeface="Calibri (Headings)"/>
              </a:rPr>
              <a:t>Discussion </a:t>
            </a:r>
            <a:r>
              <a:rPr lang="en-US" sz="3600" b="1" dirty="0" smtClean="0">
                <a:solidFill>
                  <a:schemeClr val="bg1"/>
                </a:solidFill>
                <a:latin typeface="Calibri (Headings)"/>
                <a:ea typeface="Calibri (Headings)"/>
                <a:cs typeface="Calibri (Headings)"/>
              </a:rPr>
              <a:t>Questions </a:t>
            </a:r>
            <a:endParaRPr lang="en-US" sz="3600" b="1" dirty="0">
              <a:solidFill>
                <a:schemeClr val="bg1"/>
              </a:solidFill>
              <a:latin typeface="Calibri (Headings)"/>
              <a:ea typeface="Calibri (Headings)"/>
              <a:cs typeface="Calibri (Headings)"/>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070179" y="2342686"/>
            <a:ext cx="2874339" cy="2348638"/>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C93C60E-9577-43F1-BE63-DCCC38538D1D}" type="slidenum">
              <a:rPr lang="en-US">
                <a:latin typeface="Garamond" pitchFamily="18" charset="0"/>
              </a:rPr>
              <a:pPr fontAlgn="base">
                <a:spcBef>
                  <a:spcPct val="0"/>
                </a:spcBef>
                <a:spcAft>
                  <a:spcPct val="0"/>
                </a:spcAft>
              </a:pPr>
              <a:t>7</a:t>
            </a:fld>
            <a:endParaRPr lang="en-US">
              <a:latin typeface="Garamond" pitchFamily="18" charset="0"/>
            </a:endParaRPr>
          </a:p>
        </p:txBody>
      </p:sp>
      <p:sp>
        <p:nvSpPr>
          <p:cNvPr id="5" name="Title 4"/>
          <p:cNvSpPr>
            <a:spLocks noGrp="1"/>
          </p:cNvSpPr>
          <p:nvPr>
            <p:ph type="title"/>
          </p:nvPr>
        </p:nvSpPr>
        <p:spPr bwMode="white">
          <a:xfrm>
            <a:off x="344715" y="507999"/>
            <a:ext cx="8799286" cy="832757"/>
          </a:xfrm>
        </p:spPr>
        <p:txBody>
          <a:bodyPr/>
          <a:lstStyle/>
          <a:p>
            <a:r>
              <a:rPr lang="en-US" dirty="0" smtClean="0"/>
              <a:t>Transition from Pediatric to Adult Care</a:t>
            </a:r>
            <a:endParaRPr lang="en-US" dirty="0"/>
          </a:p>
        </p:txBody>
      </p:sp>
      <p:sp>
        <p:nvSpPr>
          <p:cNvPr id="7" name="Content Placeholder 2"/>
          <p:cNvSpPr>
            <a:spLocks noGrp="1"/>
          </p:cNvSpPr>
          <p:nvPr>
            <p:ph idx="1"/>
          </p:nvPr>
        </p:nvSpPr>
        <p:spPr>
          <a:xfrm>
            <a:off x="533400" y="1752600"/>
            <a:ext cx="8229600" cy="4144963"/>
          </a:xfrm>
        </p:spPr>
        <p:txBody>
          <a:bodyPr/>
          <a:lstStyle/>
          <a:p>
            <a:pPr>
              <a:spcBef>
                <a:spcPts val="0"/>
              </a:spcBef>
              <a:defRPr/>
            </a:pPr>
            <a:r>
              <a:rPr lang="en-GB" dirty="0" smtClean="0"/>
              <a:t>The </a:t>
            </a:r>
            <a:r>
              <a:rPr lang="en-GB" dirty="0"/>
              <a:t>goal of transition is to ensure the provision of </a:t>
            </a:r>
            <a:r>
              <a:rPr lang="en-GB" dirty="0" smtClean="0"/>
              <a:t>uninterrupted</a:t>
            </a:r>
            <a:r>
              <a:rPr lang="en-GB" dirty="0"/>
              <a:t>, coordinated, </a:t>
            </a:r>
            <a:r>
              <a:rPr lang="en-GB" dirty="0" smtClean="0"/>
              <a:t>developmentally- </a:t>
            </a:r>
            <a:r>
              <a:rPr lang="en-GB" dirty="0"/>
              <a:t>and </a:t>
            </a:r>
            <a:r>
              <a:rPr lang="en-GB" dirty="0" smtClean="0"/>
              <a:t>age-appropriate</a:t>
            </a:r>
            <a:r>
              <a:rPr lang="en-GB" dirty="0"/>
              <a:t>, and comprehensive </a:t>
            </a:r>
            <a:r>
              <a:rPr lang="en-GB" dirty="0" smtClean="0"/>
              <a:t>care before</a:t>
            </a:r>
            <a:r>
              <a:rPr lang="en-GB" dirty="0"/>
              <a:t>, during, and after the transition.</a:t>
            </a:r>
          </a:p>
          <a:p>
            <a:pPr>
              <a:defRPr/>
            </a:pPr>
            <a:r>
              <a:rPr lang="x-none" dirty="0"/>
              <a:t>ALHIV may face challenges</a:t>
            </a:r>
            <a:r>
              <a:rPr lang="en-US" dirty="0"/>
              <a:t>:</a:t>
            </a:r>
          </a:p>
          <a:p>
            <a:pPr marL="798513" lvl="1" indent="-344488">
              <a:spcBef>
                <a:spcPts val="1000"/>
              </a:spcBef>
              <a:defRPr/>
            </a:pPr>
            <a:r>
              <a:rPr lang="en-US" sz="2200" dirty="0"/>
              <a:t>In their</a:t>
            </a:r>
            <a:r>
              <a:rPr lang="x-none" sz="2200" dirty="0"/>
              <a:t> transition to adult care</a:t>
            </a:r>
            <a:endParaRPr lang="en-US" sz="2200" dirty="0"/>
          </a:p>
          <a:p>
            <a:pPr marL="798513" lvl="1" indent="-344488">
              <a:spcBef>
                <a:spcPts val="1000"/>
              </a:spcBef>
              <a:defRPr/>
            </a:pPr>
            <a:r>
              <a:rPr lang="en-US" sz="2200" dirty="0"/>
              <a:t>In </a:t>
            </a:r>
            <a:r>
              <a:rPr lang="x-none" sz="2200" dirty="0"/>
              <a:t>learning to independently manage their own care</a:t>
            </a:r>
            <a:endParaRPr lang="en-US" sz="2200" dirty="0"/>
          </a:p>
          <a:p>
            <a:pPr>
              <a:defRPr/>
            </a:pPr>
            <a:r>
              <a:rPr lang="x-none" dirty="0"/>
              <a:t>These challenges affect </a:t>
            </a:r>
            <a:r>
              <a:rPr lang="en-US" dirty="0"/>
              <a:t>ALHIV</a:t>
            </a:r>
            <a:r>
              <a:rPr lang="en-US" dirty="0" smtClean="0"/>
              <a:t>, </a:t>
            </a:r>
            <a:r>
              <a:rPr lang="en-US" dirty="0"/>
              <a:t>their </a:t>
            </a:r>
            <a:r>
              <a:rPr lang="x-none" dirty="0" smtClean="0"/>
              <a:t>caregivers</a:t>
            </a:r>
            <a:r>
              <a:rPr lang="en-US" dirty="0" smtClean="0"/>
              <a:t>, and </a:t>
            </a:r>
            <a:r>
              <a:rPr lang="x-none" dirty="0" smtClean="0"/>
              <a:t>health </a:t>
            </a:r>
            <a:r>
              <a:rPr lang="x-none" dirty="0"/>
              <a:t>workers in pediatric and adult </a:t>
            </a:r>
            <a:r>
              <a:rPr lang="x-none" dirty="0" smtClean="0"/>
              <a:t>clinics</a:t>
            </a:r>
            <a:r>
              <a:rPr lang="en-US" dirty="0" smtClean="0"/>
              <a:t>.</a:t>
            </a:r>
            <a:endParaRPr lang="en-US" dirty="0"/>
          </a:p>
          <a:p>
            <a:pPr marL="454025" lvl="1" inden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xtLst/>
        </p:spPr>
        <p:txBody>
          <a:bodyPr numCol="1"/>
          <a:lstStyle/>
          <a:p>
            <a:pPr>
              <a:buFont typeface="Wingdings" charset="0"/>
              <a:buChar char="n"/>
              <a:defRPr/>
            </a:pPr>
            <a:r>
              <a:rPr lang="en-GB" dirty="0" smtClean="0">
                <a:latin typeface="+mn-lt"/>
                <a:ea typeface="ＭＳ Ｐゴシック" charset="0"/>
                <a:cs typeface="ＭＳ Ｐゴシック" charset="0"/>
              </a:rPr>
              <a:t>To p</a:t>
            </a:r>
            <a:r>
              <a:rPr lang="en-GB" dirty="0" smtClean="0">
                <a:latin typeface="+mn-lt"/>
                <a:ea typeface="ＭＳ Ｐゴシック" charset="0"/>
              </a:rPr>
              <a:t>rovide </a:t>
            </a:r>
            <a:r>
              <a:rPr lang="en-GB" dirty="0">
                <a:latin typeface="+mn-lt"/>
                <a:ea typeface="ＭＳ Ｐゴシック" charset="0"/>
              </a:rPr>
              <a:t>ALHIV and their caregivers with support </a:t>
            </a:r>
            <a:endParaRPr lang="en-GB" dirty="0" smtClean="0">
              <a:latin typeface="+mn-lt"/>
              <a:ea typeface="ＭＳ Ｐゴシック" charset="0"/>
            </a:endParaRPr>
          </a:p>
          <a:p>
            <a:pPr>
              <a:buFont typeface="Wingdings" charset="0"/>
              <a:buChar char="n"/>
              <a:defRPr/>
            </a:pPr>
            <a:r>
              <a:rPr lang="en-GB" dirty="0" smtClean="0">
                <a:latin typeface="+mn-lt"/>
                <a:ea typeface="ＭＳ Ｐゴシック" charset="0"/>
              </a:rPr>
              <a:t>To help ALHIV </a:t>
            </a:r>
            <a:r>
              <a:rPr lang="en-GB" dirty="0">
                <a:latin typeface="+mn-lt"/>
                <a:ea typeface="ＭＳ Ｐゴシック" charset="0"/>
              </a:rPr>
              <a:t>increase their capacity to manage their own care </a:t>
            </a:r>
            <a:endParaRPr lang="en-GB" dirty="0" smtClean="0">
              <a:latin typeface="+mn-lt"/>
              <a:ea typeface="ＭＳ Ｐゴシック" charset="0"/>
            </a:endParaRPr>
          </a:p>
          <a:p>
            <a:pPr>
              <a:buFont typeface="Wingdings" charset="0"/>
              <a:buChar char="n"/>
              <a:defRPr/>
            </a:pPr>
            <a:r>
              <a:rPr lang="en-GB" dirty="0" smtClean="0">
                <a:latin typeface="+mn-lt"/>
                <a:ea typeface="ＭＳ Ｐゴシック" charset="0"/>
              </a:rPr>
              <a:t>To help ALHIV </a:t>
            </a:r>
            <a:r>
              <a:rPr lang="en-GB" dirty="0">
                <a:latin typeface="+mn-lt"/>
                <a:ea typeface="ＭＳ Ｐゴシック" charset="0"/>
              </a:rPr>
              <a:t>advocate for </a:t>
            </a:r>
            <a:r>
              <a:rPr lang="en-GB" dirty="0" smtClean="0">
                <a:latin typeface="+mn-lt"/>
                <a:ea typeface="ＭＳ Ｐゴシック" charset="0"/>
              </a:rPr>
              <a:t>                                                           themselves </a:t>
            </a:r>
            <a:r>
              <a:rPr lang="en-GB" dirty="0">
                <a:latin typeface="+mn-lt"/>
                <a:ea typeface="ＭＳ Ｐゴシック" charset="0"/>
              </a:rPr>
              <a:t>in the clinical </a:t>
            </a:r>
            <a:r>
              <a:rPr lang="en-GB" dirty="0" smtClean="0">
                <a:latin typeface="+mn-lt"/>
                <a:ea typeface="ＭＳ Ｐゴシック" charset="0"/>
              </a:rPr>
              <a:t>                                                                   setting</a:t>
            </a:r>
            <a:endParaRPr lang="en-US" dirty="0">
              <a:latin typeface="+mn-lt"/>
            </a:endParaRPr>
          </a:p>
        </p:txBody>
      </p:sp>
      <p:sp>
        <p:nvSpPr>
          <p:cNvPr id="2355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67AC65D-2960-4B9A-B2D8-863632CD3E7E}" type="slidenum">
              <a:rPr lang="en-US">
                <a:latin typeface="Garamond" pitchFamily="18" charset="0"/>
              </a:rPr>
              <a:pPr fontAlgn="base">
                <a:spcBef>
                  <a:spcPct val="0"/>
                </a:spcBef>
                <a:spcAft>
                  <a:spcPct val="0"/>
                </a:spcAft>
              </a:pPr>
              <a:t>8</a:t>
            </a:fld>
            <a:endParaRPr lang="en-US">
              <a:latin typeface="Garamond" pitchFamily="18" charset="0"/>
            </a:endParaRPr>
          </a:p>
        </p:txBody>
      </p:sp>
      <p:sp>
        <p:nvSpPr>
          <p:cNvPr id="5" name="Title 4"/>
          <p:cNvSpPr>
            <a:spLocks noGrp="1"/>
          </p:cNvSpPr>
          <p:nvPr>
            <p:ph type="title"/>
          </p:nvPr>
        </p:nvSpPr>
        <p:spPr bwMode="white">
          <a:xfrm>
            <a:off x="498475" y="163285"/>
            <a:ext cx="8264525" cy="1382486"/>
          </a:xfrm>
        </p:spPr>
        <p:txBody>
          <a:bodyPr/>
          <a:lstStyle/>
          <a:p>
            <a:r>
              <a:rPr lang="en-US" dirty="0" smtClean="0"/>
              <a:t>Transition: The Role of the          Health Worker</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833258" y="3202532"/>
            <a:ext cx="3697514" cy="2951525"/>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67114"/>
            <a:ext cx="8465457" cy="4144963"/>
          </a:xfrm>
        </p:spPr>
        <p:txBody>
          <a:bodyPr/>
          <a:lstStyle/>
          <a:p>
            <a:pPr>
              <a:lnSpc>
                <a:spcPct val="90000"/>
              </a:lnSpc>
            </a:pPr>
            <a:r>
              <a:rPr lang="en-GB" b="1" dirty="0" smtClean="0">
                <a:latin typeface="Calibri" pitchFamily="34" charset="0"/>
                <a:ea typeface="ＭＳ Ｐゴシック"/>
                <a:cs typeface="ＭＳ Ｐゴシック"/>
              </a:rPr>
              <a:t>Balancing complicated care: </a:t>
            </a:r>
            <a:r>
              <a:rPr lang="en-GB" dirty="0" smtClean="0">
                <a:latin typeface="Calibri" pitchFamily="34" charset="0"/>
                <a:ea typeface="ＭＳ Ｐゴシック"/>
                <a:cs typeface="ＭＳ Ｐゴシック"/>
              </a:rPr>
              <a:t>ALHIV have to manage multiple medications and appointments and must deal with many different health workers and health services.</a:t>
            </a:r>
            <a:endParaRPr lang="en-GB" b="1" dirty="0" smtClean="0">
              <a:latin typeface="Calibri" pitchFamily="34" charset="0"/>
              <a:ea typeface="ＭＳ Ｐゴシック"/>
              <a:cs typeface="ＭＳ Ｐゴシック"/>
            </a:endParaRPr>
          </a:p>
          <a:p>
            <a:pPr>
              <a:lnSpc>
                <a:spcPct val="90000"/>
              </a:lnSpc>
            </a:pPr>
            <a:r>
              <a:rPr lang="en-GB" b="1" dirty="0" smtClean="0">
                <a:latin typeface="Calibri" pitchFamily="34" charset="0"/>
                <a:ea typeface="ＭＳ Ｐゴシック"/>
                <a:cs typeface="ＭＳ Ｐゴシック"/>
              </a:rPr>
              <a:t>Leaving a familiar care network:</a:t>
            </a:r>
            <a:r>
              <a:rPr lang="en-GB" dirty="0" smtClean="0">
                <a:latin typeface="Calibri" pitchFamily="34" charset="0"/>
                <a:ea typeface="ＭＳ Ｐゴシック"/>
                <a:cs typeface="ＭＳ Ｐゴシック"/>
              </a:rPr>
              <a:t> ALHIV may feel reluctant to leave a familiar care setting and they may feel uncertain about how to manage a new clinic setting with new providers.</a:t>
            </a:r>
            <a:endParaRPr lang="en-GB" b="1" dirty="0" smtClean="0">
              <a:latin typeface="Calibri" pitchFamily="34" charset="0"/>
              <a:ea typeface="ＭＳ Ｐゴシック"/>
              <a:cs typeface="ＭＳ Ｐゴシック"/>
            </a:endParaRPr>
          </a:p>
          <a:p>
            <a:pPr>
              <a:lnSpc>
                <a:spcPct val="90000"/>
              </a:lnSpc>
            </a:pPr>
            <a:r>
              <a:rPr lang="en-GB" b="1" dirty="0" smtClean="0">
                <a:latin typeface="Calibri" pitchFamily="34" charset="0"/>
                <a:ea typeface="ＭＳ Ｐゴシック"/>
                <a:cs typeface="ＭＳ Ｐゴシック"/>
              </a:rPr>
              <a:t>Psychosocial and developmental challenges:</a:t>
            </a:r>
            <a:r>
              <a:rPr lang="en-GB" dirty="0" smtClean="0">
                <a:latin typeface="Calibri" pitchFamily="34" charset="0"/>
                <a:ea typeface="ＭＳ Ｐゴシック"/>
                <a:cs typeface="ＭＳ Ｐゴシック"/>
              </a:rPr>
              <a:t> ALHIV are coping with the typical changes and worries of adolescence and they may be struggling with disclosure and adherence. </a:t>
            </a:r>
          </a:p>
          <a:p>
            <a:pPr>
              <a:lnSpc>
                <a:spcPct val="90000"/>
              </a:lnSpc>
            </a:pPr>
            <a:r>
              <a:rPr lang="en-GB" b="1" dirty="0" smtClean="0">
                <a:latin typeface="Calibri" pitchFamily="34" charset="0"/>
                <a:ea typeface="ＭＳ Ｐゴシック"/>
                <a:cs typeface="ＭＳ Ｐゴシック"/>
              </a:rPr>
              <a:t>System challenges: </a:t>
            </a:r>
            <a:r>
              <a:rPr lang="en-GB" dirty="0" smtClean="0">
                <a:latin typeface="Calibri" pitchFamily="34" charset="0"/>
                <a:ea typeface="ＭＳ Ｐゴシック"/>
                <a:cs typeface="ＭＳ Ｐゴシック"/>
              </a:rPr>
              <a:t>Adult clinics typically lack specific, youth-friendly services for adolescents.</a:t>
            </a:r>
            <a:endParaRPr lang="en-ZA" dirty="0" smtClean="0">
              <a:latin typeface="Calibri" pitchFamily="34" charset="0"/>
              <a:ea typeface="ＭＳ Ｐゴシック"/>
              <a:cs typeface="ＭＳ Ｐゴシック"/>
            </a:endParaRPr>
          </a:p>
        </p:txBody>
      </p:sp>
      <p:sp>
        <p:nvSpPr>
          <p:cNvPr id="2457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B5B498F-CC85-47B9-8735-2BA23F3F9110}" type="slidenum">
              <a:rPr lang="en-US">
                <a:latin typeface="Garamond" pitchFamily="18" charset="0"/>
              </a:rPr>
              <a:pPr fontAlgn="base">
                <a:spcBef>
                  <a:spcPct val="0"/>
                </a:spcBef>
                <a:spcAft>
                  <a:spcPct val="0"/>
                </a:spcAft>
              </a:pPr>
              <a:t>9</a:t>
            </a:fld>
            <a:endParaRPr lang="en-US">
              <a:latin typeface="Garamond" pitchFamily="18" charset="0"/>
            </a:endParaRPr>
          </a:p>
        </p:txBody>
      </p:sp>
      <p:sp>
        <p:nvSpPr>
          <p:cNvPr id="5" name="Title 4"/>
          <p:cNvSpPr>
            <a:spLocks noGrp="1"/>
          </p:cNvSpPr>
          <p:nvPr>
            <p:ph type="title"/>
          </p:nvPr>
        </p:nvSpPr>
        <p:spPr bwMode="white">
          <a:xfrm>
            <a:off x="498475" y="482600"/>
            <a:ext cx="8264525" cy="1116012"/>
          </a:xfrm>
        </p:spPr>
        <p:txBody>
          <a:bodyPr/>
          <a:lstStyle/>
          <a:p>
            <a:r>
              <a:rPr lang="en-US" dirty="0" smtClean="0"/>
              <a:t>Transition: Challenges for ALHIV</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5415</TotalTime>
  <Words>2138</Words>
  <Application>Microsoft Macintosh PowerPoint</Application>
  <PresentationFormat>On-screen Show (4:3)</PresentationFormat>
  <Paragraphs>186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Adolescent_HIV_Mod1-1as-calibri</vt:lpstr>
      <vt:lpstr>Adolescent HIV Care and Treatment</vt:lpstr>
      <vt:lpstr>Module 13 Learning Objectives</vt:lpstr>
      <vt:lpstr>Session 13.1</vt:lpstr>
      <vt:lpstr>Session 13.1 Objectives</vt:lpstr>
      <vt:lpstr>Health Care Transition</vt:lpstr>
      <vt:lpstr>PowerPoint Presentation</vt:lpstr>
      <vt:lpstr>Transition from Pediatric to Adult Care</vt:lpstr>
      <vt:lpstr>Transition: The Role of the          Health Worker</vt:lpstr>
      <vt:lpstr>Transition: Challenges for ALHIV</vt:lpstr>
      <vt:lpstr>Key Considerations for the Transition to Adult Care</vt:lpstr>
      <vt:lpstr>Key Considerations for the Transition to Adult Care (Continued)</vt:lpstr>
      <vt:lpstr>PowerPoint Presentation</vt:lpstr>
      <vt:lpstr>Session 13.2</vt:lpstr>
      <vt:lpstr>Session 13.2 Objective</vt:lpstr>
      <vt:lpstr>Preparing and Empowering Adolescents to Transition into Adult Care </vt:lpstr>
      <vt:lpstr>Discussion Questions </vt:lpstr>
      <vt:lpstr>Helping ALHIV Prepare for Transition</vt:lpstr>
      <vt:lpstr>Helping ALHIV Prepare for Transition (Continued)</vt:lpstr>
      <vt:lpstr>Helping ALHIV Prepare for Transition (Continued)</vt:lpstr>
      <vt:lpstr>Helping ALHIV Prepare for Transition (Continued)</vt:lpstr>
      <vt:lpstr>Helping ALHIV Prepare for Transition (Continued)</vt:lpstr>
      <vt:lpstr>Helping ALHIV Prepare for Transition (Continued)</vt:lpstr>
      <vt:lpstr>Transition Tools </vt:lpstr>
      <vt:lpstr>Exercise 1</vt:lpstr>
      <vt:lpstr>Exercise 1: Case Study 1</vt:lpstr>
      <vt:lpstr>Exercise 1: Case Study 2</vt:lpstr>
      <vt:lpstr>Exercise 1: Case Study 3</vt:lpstr>
      <vt:lpstr>Exercise 1: Debriefing</vt:lpstr>
      <vt:lpstr>PowerPoint Presentation</vt:lpstr>
      <vt:lpstr>Module 13: Key Points</vt:lpstr>
      <vt:lpstr>Module 13: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384</cp:revision>
  <cp:lastPrinted>2012-06-08T20:24:02Z</cp:lastPrinted>
  <dcterms:created xsi:type="dcterms:W3CDTF">2012-03-16T14:06:34Z</dcterms:created>
  <dcterms:modified xsi:type="dcterms:W3CDTF">2013-04-11T17:03:48Z</dcterms:modified>
</cp:coreProperties>
</file>