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5.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48"/>
  </p:notesMasterIdLst>
  <p:sldIdLst>
    <p:sldId id="261" r:id="rId4"/>
    <p:sldId id="258" r:id="rId5"/>
    <p:sldId id="276" r:id="rId6"/>
    <p:sldId id="277" r:id="rId7"/>
    <p:sldId id="311" r:id="rId8"/>
    <p:sldId id="278" r:id="rId9"/>
    <p:sldId id="281" r:id="rId10"/>
    <p:sldId id="283" r:id="rId11"/>
    <p:sldId id="284" r:id="rId12"/>
    <p:sldId id="293" r:id="rId13"/>
    <p:sldId id="324" r:id="rId14"/>
    <p:sldId id="290" r:id="rId15"/>
    <p:sldId id="325" r:id="rId16"/>
    <p:sldId id="317" r:id="rId17"/>
    <p:sldId id="318" r:id="rId18"/>
    <p:sldId id="285" r:id="rId19"/>
    <p:sldId id="286" r:id="rId20"/>
    <p:sldId id="287" r:id="rId21"/>
    <p:sldId id="288" r:id="rId22"/>
    <p:sldId id="289" r:id="rId23"/>
    <p:sldId id="301" r:id="rId24"/>
    <p:sldId id="319" r:id="rId25"/>
    <p:sldId id="320" r:id="rId26"/>
    <p:sldId id="326" r:id="rId27"/>
    <p:sldId id="327" r:id="rId28"/>
    <p:sldId id="328" r:id="rId29"/>
    <p:sldId id="329" r:id="rId30"/>
    <p:sldId id="330" r:id="rId31"/>
    <p:sldId id="331" r:id="rId32"/>
    <p:sldId id="333" r:id="rId33"/>
    <p:sldId id="312" r:id="rId34"/>
    <p:sldId id="313" r:id="rId35"/>
    <p:sldId id="323" r:id="rId36"/>
    <p:sldId id="294" r:id="rId37"/>
    <p:sldId id="334" r:id="rId38"/>
    <p:sldId id="292" r:id="rId39"/>
    <p:sldId id="314" r:id="rId40"/>
    <p:sldId id="315" r:id="rId41"/>
    <p:sldId id="274" r:id="rId42"/>
    <p:sldId id="306" r:id="rId43"/>
    <p:sldId id="307" r:id="rId44"/>
    <p:sldId id="308" r:id="rId45"/>
    <p:sldId id="309" r:id="rId46"/>
    <p:sldId id="27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318E5E-1A71-4820-B71F-A0656B2F50BA}">
          <p14:sldIdLst>
            <p14:sldId id="261"/>
            <p14:sldId id="258"/>
            <p14:sldId id="276"/>
            <p14:sldId id="277"/>
            <p14:sldId id="311"/>
            <p14:sldId id="278"/>
            <p14:sldId id="281"/>
            <p14:sldId id="283"/>
            <p14:sldId id="284"/>
            <p14:sldId id="293"/>
            <p14:sldId id="324"/>
            <p14:sldId id="290"/>
            <p14:sldId id="325"/>
            <p14:sldId id="317"/>
            <p14:sldId id="318"/>
            <p14:sldId id="285"/>
            <p14:sldId id="286"/>
            <p14:sldId id="287"/>
            <p14:sldId id="288"/>
            <p14:sldId id="289"/>
            <p14:sldId id="301"/>
            <p14:sldId id="319"/>
            <p14:sldId id="320"/>
            <p14:sldId id="326"/>
            <p14:sldId id="327"/>
            <p14:sldId id="328"/>
            <p14:sldId id="329"/>
            <p14:sldId id="330"/>
            <p14:sldId id="331"/>
            <p14:sldId id="333"/>
            <p14:sldId id="312"/>
            <p14:sldId id="313"/>
            <p14:sldId id="323"/>
            <p14:sldId id="294"/>
            <p14:sldId id="334"/>
            <p14:sldId id="292"/>
            <p14:sldId id="314"/>
            <p14:sldId id="315"/>
            <p14:sldId id="274"/>
            <p14:sldId id="306"/>
            <p14:sldId id="307"/>
            <p14:sldId id="308"/>
            <p14:sldId id="309"/>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19" clrIdx="0"/>
  <p:cmAuthor id="1" name="Arpadi, Stephen" initials="AS" lastIdx="3" clrIdx="1"/>
  <p:cmAuthor id="2" name="Ellman, Tanya M." initials="TME" lastIdx="1" clrIdx="2"/>
  <p:cmAuthor id="5" name="Mejia, Alberto A." initials="MAA" lastIdx="20" clrIdx="3">
    <p:extLst>
      <p:ext uri="{19B8F6BF-5375-455C-9EA6-DF929625EA0E}">
        <p15:presenceInfo xmlns:p15="http://schemas.microsoft.com/office/powerpoint/2012/main" userId="S::am3539@cumc.columbia.edu::35bf8bf8-83de-4b63-9f54-dc5b2e6294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364" autoAdjust="0"/>
  </p:normalViewPr>
  <p:slideViewPr>
    <p:cSldViewPr>
      <p:cViewPr varScale="1">
        <p:scale>
          <a:sx n="73" d="100"/>
          <a:sy n="73" d="100"/>
        </p:scale>
        <p:origin x="123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0-09-04T21:48:01.221" idx="8">
    <p:pos x="10" y="10"/>
    <p:text>New Slide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0-09-04T21:57:35.615" idx="14">
    <p:pos x="10" y="10"/>
    <p:text>New Slide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0-09-04T21:58:17.672" idx="15">
    <p:pos x="10" y="10"/>
    <p:text>New Slide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20-09-04T21:58:45.993" idx="16">
    <p:pos x="10" y="10"/>
    <p:text>New Slide </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5" dt="2020-09-04T21:59:03.160" idx="17">
    <p:pos x="10" y="10"/>
    <p:text>New Slide </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5" dt="2020-09-04T21:59:36.055" idx="18">
    <p:pos x="10" y="10"/>
    <p:text>New Slide </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5" dt="2020-09-04T21:59:44.156" idx="19">
    <p:pos x="10" y="10"/>
    <p:text>New Slide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2A361-4354-4009-AE14-51DE979CB6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42DD639-1429-4F2A-9165-7ADB30B16F80}">
      <dgm:prSet phldrT="[Text]" custT="1"/>
      <dgm:spPr/>
      <dgm:t>
        <a:bodyPr/>
        <a:lstStyle/>
        <a:p>
          <a:r>
            <a:rPr lang="en-US" sz="2800" b="1" dirty="0"/>
            <a:t>Asichelewe Sana</a:t>
          </a:r>
          <a:endParaRPr lang="sw-KE" sz="2800" b="1" dirty="0"/>
        </a:p>
      </dgm:t>
    </dgm:pt>
    <dgm:pt modelId="{AF815496-F4F0-46C5-A938-F722AB398067}" type="parTrans" cxnId="{78864776-3229-412C-84BE-4E726FA7D1C1}">
      <dgm:prSet/>
      <dgm:spPr/>
      <dgm:t>
        <a:bodyPr/>
        <a:lstStyle/>
        <a:p>
          <a:endParaRPr lang="en-US"/>
        </a:p>
      </dgm:t>
    </dgm:pt>
    <dgm:pt modelId="{350B5D7E-3A25-4789-9FD9-8ED4086B2A92}" type="sibTrans" cxnId="{78864776-3229-412C-84BE-4E726FA7D1C1}">
      <dgm:prSet/>
      <dgm:spPr/>
      <dgm:t>
        <a:bodyPr/>
        <a:lstStyle/>
        <a:p>
          <a:endParaRPr lang="en-US"/>
        </a:p>
      </dgm:t>
    </dgm:pt>
    <dgm:pt modelId="{8A21F6ED-E718-4730-8F97-436809F8F0B9}">
      <dgm:prSet phldrT="[Text]"/>
      <dgm:spPr/>
      <dgm:t>
        <a:bodyPr/>
        <a:lstStyle/>
        <a:p>
          <a:r>
            <a:t>Kadiri mgonjwa anapozidi kutumia dawa ambazo hazifanyi kazi kwa muda mrefu, ndivyo virusi vinavyozidi kuongezeka mwilini</a:t>
          </a:r>
          <a:endParaRPr lang="sw-KE" dirty="0"/>
        </a:p>
      </dgm:t>
    </dgm:pt>
    <dgm:pt modelId="{51A00630-64A7-484E-A0A3-2AB80882FA0E}" type="parTrans" cxnId="{99BBABC5-E9D5-468D-A57F-C8ECB87EE05F}">
      <dgm:prSet/>
      <dgm:spPr/>
      <dgm:t>
        <a:bodyPr/>
        <a:lstStyle/>
        <a:p>
          <a:endParaRPr lang="en-US"/>
        </a:p>
      </dgm:t>
    </dgm:pt>
    <dgm:pt modelId="{A2A93041-2B27-4DBE-AEBA-A413A9222B27}" type="sibTrans" cxnId="{99BBABC5-E9D5-468D-A57F-C8ECB87EE05F}">
      <dgm:prSet/>
      <dgm:spPr/>
      <dgm:t>
        <a:bodyPr/>
        <a:lstStyle/>
        <a:p>
          <a:endParaRPr lang="en-US"/>
        </a:p>
      </dgm:t>
    </dgm:pt>
    <dgm:pt modelId="{9E1AB694-C9D2-4D6A-A3F6-10725B7E3A82}">
      <dgm:prSet phldrT="[Text]"/>
      <dgm:spPr/>
      <dgm:t>
        <a:bodyPr/>
        <a:lstStyle/>
        <a:p>
          <a:r>
            <a:t>Dalili mbaya za ugonjwa</a:t>
          </a:r>
          <a:endParaRPr lang="sw-KE" dirty="0"/>
        </a:p>
      </dgm:t>
    </dgm:pt>
    <dgm:pt modelId="{4FC23E3D-A943-4530-8FD9-23DA1D7C79BA}" type="parTrans" cxnId="{4FA53E69-7001-4D6E-B5C9-668453A8C763}">
      <dgm:prSet/>
      <dgm:spPr/>
      <dgm:t>
        <a:bodyPr/>
        <a:lstStyle/>
        <a:p>
          <a:endParaRPr lang="en-US"/>
        </a:p>
      </dgm:t>
    </dgm:pt>
    <dgm:pt modelId="{064762E0-54DA-4E84-A7B0-369E53ADC8C1}" type="sibTrans" cxnId="{4FA53E69-7001-4D6E-B5C9-668453A8C763}">
      <dgm:prSet/>
      <dgm:spPr/>
      <dgm:t>
        <a:bodyPr/>
        <a:lstStyle/>
        <a:p>
          <a:endParaRPr lang="en-US"/>
        </a:p>
      </dgm:t>
    </dgm:pt>
    <dgm:pt modelId="{64C7EDFB-8765-4890-8C78-44B7BB179818}">
      <dgm:prSet phldrT="[Text]" custT="1"/>
      <dgm:spPr>
        <a:solidFill>
          <a:schemeClr val="accent2"/>
        </a:solidFill>
        <a:ln>
          <a:solidFill>
            <a:schemeClr val="accent2"/>
          </a:solidFill>
        </a:ln>
      </dgm:spPr>
      <dgm:t>
        <a:bodyPr/>
        <a:lstStyle/>
        <a:p>
          <a:r>
            <a:rPr lang="en-US" sz="2800" b="1" dirty="0"/>
            <a:t>Asianze Mapema Sana</a:t>
          </a:r>
          <a:endParaRPr lang="sw-KE" sz="2800" b="1" dirty="0"/>
        </a:p>
      </dgm:t>
    </dgm:pt>
    <dgm:pt modelId="{417FC9A4-F006-498E-A356-FAFCBE530C01}" type="parTrans" cxnId="{DFC9C2CA-EAE8-4DA7-99AE-0A48B60C2F53}">
      <dgm:prSet/>
      <dgm:spPr/>
      <dgm:t>
        <a:bodyPr/>
        <a:lstStyle/>
        <a:p>
          <a:endParaRPr lang="en-US"/>
        </a:p>
      </dgm:t>
    </dgm:pt>
    <dgm:pt modelId="{D7143FF7-9432-49CA-8EDB-A2CD4D16589F}" type="sibTrans" cxnId="{DFC9C2CA-EAE8-4DA7-99AE-0A48B60C2F53}">
      <dgm:prSet/>
      <dgm:spPr/>
      <dgm:t>
        <a:bodyPr/>
        <a:lstStyle/>
        <a:p>
          <a:endParaRPr lang="en-US"/>
        </a:p>
      </dgm:t>
    </dgm:pt>
    <dgm:pt modelId="{B591914C-9FDB-4831-9631-452D15BA6E07}">
      <dgm:prSet phldrT="[Text]"/>
      <dgm:spPr>
        <a:solidFill>
          <a:schemeClr val="accent2">
            <a:lumMod val="20000"/>
            <a:lumOff val="80000"/>
            <a:alpha val="90000"/>
          </a:schemeClr>
        </a:solidFill>
        <a:ln>
          <a:solidFill>
            <a:schemeClr val="accent2">
              <a:lumMod val="20000"/>
              <a:lumOff val="80000"/>
              <a:alpha val="90000"/>
            </a:schemeClr>
          </a:solidFill>
        </a:ln>
      </dgm:spPr>
      <dgm:t>
        <a:bodyPr/>
        <a:lstStyle/>
        <a:p>
          <a:r>
            <a:t>Wagonjwa wanapaswa kuripoti uzingatiaji mzuri, na ukadiriaji wa mhudumu wa afya unapaswa kuunga mkono hili</a:t>
          </a:r>
          <a:endParaRPr lang="sw-KE" dirty="0"/>
        </a:p>
      </dgm:t>
    </dgm:pt>
    <dgm:pt modelId="{DFBDB8D5-A21C-45EE-9A19-89C900E7C1F5}" type="parTrans" cxnId="{F03F4438-6E70-4171-A5FF-FAC69344A971}">
      <dgm:prSet/>
      <dgm:spPr/>
      <dgm:t>
        <a:bodyPr/>
        <a:lstStyle/>
        <a:p>
          <a:endParaRPr lang="en-US"/>
        </a:p>
      </dgm:t>
    </dgm:pt>
    <dgm:pt modelId="{2DDDC3EB-5AD3-498B-B0BA-0EB2C30F46F9}" type="sibTrans" cxnId="{F03F4438-6E70-4171-A5FF-FAC69344A971}">
      <dgm:prSet/>
      <dgm:spPr/>
      <dgm:t>
        <a:bodyPr/>
        <a:lstStyle/>
        <a:p>
          <a:endParaRPr lang="en-US"/>
        </a:p>
      </dgm:t>
    </dgm:pt>
    <dgm:pt modelId="{EF3E81EA-1AA2-487A-9F5B-A67479C61687}">
      <dgm:prSet phldrT="[Text]"/>
      <dgm:spPr/>
      <dgm:t>
        <a:bodyPr/>
        <a:lstStyle/>
        <a:p>
          <a:r>
            <a:t>Fursa kubwa ya ukinzani wa dawa kutokea</a:t>
          </a:r>
          <a:endParaRPr lang="sw-KE" dirty="0"/>
        </a:p>
      </dgm:t>
    </dgm:pt>
    <dgm:pt modelId="{467FAE67-336C-4DA8-A18D-E686CA1D2F90}" type="parTrans" cxnId="{684A8B83-90B9-4ED4-B593-1D1C4DED04F2}">
      <dgm:prSet/>
      <dgm:spPr/>
      <dgm:t>
        <a:bodyPr/>
        <a:lstStyle/>
        <a:p>
          <a:endParaRPr lang="en-US"/>
        </a:p>
      </dgm:t>
    </dgm:pt>
    <dgm:pt modelId="{CA9BD9A0-EB34-4E54-99A3-F011EE7B00E0}" type="sibTrans" cxnId="{684A8B83-90B9-4ED4-B593-1D1C4DED04F2}">
      <dgm:prSet/>
      <dgm:spPr/>
      <dgm:t>
        <a:bodyPr/>
        <a:lstStyle/>
        <a:p>
          <a:endParaRPr lang="en-US"/>
        </a:p>
      </dgm:t>
    </dgm:pt>
    <dgm:pt modelId="{5A314F68-1EB5-4EFF-9AAB-6FF070BFA7E9}">
      <dgm:prSet phldrT="[Text]"/>
      <dgm:spPr/>
      <dgm:t>
        <a:bodyPr/>
        <a:lstStyle/>
        <a:p>
          <a:r>
            <a:t>Hatari kubwa ya usambazaji</a:t>
          </a:r>
          <a:endParaRPr lang="sw-KE" dirty="0"/>
        </a:p>
      </dgm:t>
    </dgm:pt>
    <dgm:pt modelId="{49BB4629-4809-4D57-AC8F-612A61C63D92}" type="parTrans" cxnId="{BF534952-E3FE-484A-83E4-1C3198561C79}">
      <dgm:prSet/>
      <dgm:spPr/>
      <dgm:t>
        <a:bodyPr/>
        <a:lstStyle/>
        <a:p>
          <a:endParaRPr lang="en-US"/>
        </a:p>
      </dgm:t>
    </dgm:pt>
    <dgm:pt modelId="{9AEE94D8-A9BF-4A42-92DD-A712DC0C1541}" type="sibTrans" cxnId="{BF534952-E3FE-484A-83E4-1C3198561C79}">
      <dgm:prSet/>
      <dgm:spPr/>
      <dgm:t>
        <a:bodyPr/>
        <a:lstStyle/>
        <a:p>
          <a:endParaRPr lang="en-US"/>
        </a:p>
      </dgm:t>
    </dgm:pt>
    <dgm:pt modelId="{5B3BE0A0-F46D-495E-806F-53CF61DCCBE2}">
      <dgm:prSet phldrT="[Text]"/>
      <dgm:spPr>
        <a:solidFill>
          <a:schemeClr val="accent2">
            <a:lumMod val="20000"/>
            <a:lumOff val="80000"/>
            <a:alpha val="90000"/>
          </a:schemeClr>
        </a:solidFill>
        <a:ln>
          <a:solidFill>
            <a:schemeClr val="accent2">
              <a:lumMod val="20000"/>
              <a:lumOff val="80000"/>
              <a:alpha val="90000"/>
            </a:schemeClr>
          </a:solidFill>
        </a:ln>
      </dgm:spPr>
      <dgm:t>
        <a:bodyPr/>
        <a:lstStyle/>
        <a:p>
          <a:r>
            <a:t>Kunapaswa kuwa na muda wa kutosha wa kufikia udhibiti wa virusi kabla ya kupima idadi ya virusi (kwa kipimo cha awali na ikiwa kinahitajika, kipimo cha marudio pale ambapo idadi ya virusi ni chembechembe  ≥1,000 /mililita)</a:t>
          </a:r>
          <a:endParaRPr lang="sw-KE" dirty="0"/>
        </a:p>
      </dgm:t>
    </dgm:pt>
    <dgm:pt modelId="{2C562365-3843-4CB3-AD11-141395E1AF00}" type="parTrans" cxnId="{F32D4173-2360-4C63-94C1-A8B202234525}">
      <dgm:prSet/>
      <dgm:spPr/>
      <dgm:t>
        <a:bodyPr/>
        <a:lstStyle/>
        <a:p>
          <a:endParaRPr lang="en-US"/>
        </a:p>
      </dgm:t>
    </dgm:pt>
    <dgm:pt modelId="{6A1B2C1C-D224-4CCD-8D28-E504070B6BD9}" type="sibTrans" cxnId="{F32D4173-2360-4C63-94C1-A8B202234525}">
      <dgm:prSet/>
      <dgm:spPr/>
      <dgm:t>
        <a:bodyPr/>
        <a:lstStyle/>
        <a:p>
          <a:endParaRPr lang="en-US"/>
        </a:p>
      </dgm:t>
    </dgm:pt>
    <dgm:pt modelId="{B475E488-A780-4F7A-825F-4F851A109B5C}" type="pres">
      <dgm:prSet presAssocID="{2AE2A361-4354-4009-AE14-51DE979CB67B}" presName="Name0" presStyleCnt="0">
        <dgm:presLayoutVars>
          <dgm:dir/>
          <dgm:animLvl val="lvl"/>
          <dgm:resizeHandles val="exact"/>
        </dgm:presLayoutVars>
      </dgm:prSet>
      <dgm:spPr/>
      <dgm:t>
        <a:bodyPr/>
        <a:lstStyle/>
        <a:p>
          <a:endParaRPr lang="es-ES"/>
        </a:p>
      </dgm:t>
    </dgm:pt>
    <dgm:pt modelId="{535A48C5-D30D-4148-9D39-99743EFFE19E}" type="pres">
      <dgm:prSet presAssocID="{842DD639-1429-4F2A-9165-7ADB30B16F80}" presName="composite" presStyleCnt="0"/>
      <dgm:spPr/>
    </dgm:pt>
    <dgm:pt modelId="{CA50DB23-B9A7-4A13-8962-3B5582A5EEE2}" type="pres">
      <dgm:prSet presAssocID="{842DD639-1429-4F2A-9165-7ADB30B16F80}" presName="parTx" presStyleLbl="alignNode1" presStyleIdx="0" presStyleCnt="2">
        <dgm:presLayoutVars>
          <dgm:chMax val="0"/>
          <dgm:chPref val="0"/>
          <dgm:bulletEnabled val="1"/>
        </dgm:presLayoutVars>
      </dgm:prSet>
      <dgm:spPr/>
      <dgm:t>
        <a:bodyPr/>
        <a:lstStyle/>
        <a:p>
          <a:endParaRPr lang="es-ES"/>
        </a:p>
      </dgm:t>
    </dgm:pt>
    <dgm:pt modelId="{7BD655EE-CDAF-4936-A1C6-E26A0AFCCB51}" type="pres">
      <dgm:prSet presAssocID="{842DD639-1429-4F2A-9165-7ADB30B16F80}" presName="desTx" presStyleLbl="alignAccFollowNode1" presStyleIdx="0" presStyleCnt="2">
        <dgm:presLayoutVars>
          <dgm:bulletEnabled val="1"/>
        </dgm:presLayoutVars>
      </dgm:prSet>
      <dgm:spPr/>
      <dgm:t>
        <a:bodyPr/>
        <a:lstStyle/>
        <a:p>
          <a:endParaRPr lang="es-ES"/>
        </a:p>
      </dgm:t>
    </dgm:pt>
    <dgm:pt modelId="{A9521D2F-9373-465A-A723-7918EF916192}" type="pres">
      <dgm:prSet presAssocID="{350B5D7E-3A25-4789-9FD9-8ED4086B2A92}" presName="space" presStyleCnt="0"/>
      <dgm:spPr/>
    </dgm:pt>
    <dgm:pt modelId="{FCB5976B-9B2A-4182-A1F3-5470AEB2754D}" type="pres">
      <dgm:prSet presAssocID="{64C7EDFB-8765-4890-8C78-44B7BB179818}" presName="composite" presStyleCnt="0"/>
      <dgm:spPr/>
    </dgm:pt>
    <dgm:pt modelId="{C1C5AAEF-D897-457A-BA23-E0F05F7E815A}" type="pres">
      <dgm:prSet presAssocID="{64C7EDFB-8765-4890-8C78-44B7BB179818}" presName="parTx" presStyleLbl="alignNode1" presStyleIdx="1" presStyleCnt="2">
        <dgm:presLayoutVars>
          <dgm:chMax val="0"/>
          <dgm:chPref val="0"/>
          <dgm:bulletEnabled val="1"/>
        </dgm:presLayoutVars>
      </dgm:prSet>
      <dgm:spPr/>
      <dgm:t>
        <a:bodyPr/>
        <a:lstStyle/>
        <a:p>
          <a:endParaRPr lang="es-ES"/>
        </a:p>
      </dgm:t>
    </dgm:pt>
    <dgm:pt modelId="{3C09472D-6D80-4431-AC61-FEBC52A85D8C}" type="pres">
      <dgm:prSet presAssocID="{64C7EDFB-8765-4890-8C78-44B7BB179818}" presName="desTx" presStyleLbl="alignAccFollowNode1" presStyleIdx="1" presStyleCnt="2">
        <dgm:presLayoutVars>
          <dgm:bulletEnabled val="1"/>
        </dgm:presLayoutVars>
      </dgm:prSet>
      <dgm:spPr/>
      <dgm:t>
        <a:bodyPr/>
        <a:lstStyle/>
        <a:p>
          <a:endParaRPr lang="es-ES"/>
        </a:p>
      </dgm:t>
    </dgm:pt>
  </dgm:ptLst>
  <dgm:cxnLst>
    <dgm:cxn modelId="{684A8B83-90B9-4ED4-B593-1D1C4DED04F2}" srcId="{8A21F6ED-E718-4730-8F97-436809F8F0B9}" destId="{EF3E81EA-1AA2-487A-9F5B-A67479C61687}" srcOrd="1" destOrd="0" parTransId="{467FAE67-336C-4DA8-A18D-E686CA1D2F90}" sibTransId="{CA9BD9A0-EB34-4E54-99A3-F011EE7B00E0}"/>
    <dgm:cxn modelId="{0595486E-6C47-43F5-A14F-124E029C67D8}" type="presOf" srcId="{842DD639-1429-4F2A-9165-7ADB30B16F80}" destId="{CA50DB23-B9A7-4A13-8962-3B5582A5EEE2}" srcOrd="0" destOrd="0" presId="urn:microsoft.com/office/officeart/2005/8/layout/hList1"/>
    <dgm:cxn modelId="{CF49B93F-9A04-4113-B666-5B0212FC945C}" type="presOf" srcId="{9E1AB694-C9D2-4D6A-A3F6-10725B7E3A82}" destId="{7BD655EE-CDAF-4936-A1C6-E26A0AFCCB51}" srcOrd="0" destOrd="1" presId="urn:microsoft.com/office/officeart/2005/8/layout/hList1"/>
    <dgm:cxn modelId="{4FA53E69-7001-4D6E-B5C9-668453A8C763}" srcId="{8A21F6ED-E718-4730-8F97-436809F8F0B9}" destId="{9E1AB694-C9D2-4D6A-A3F6-10725B7E3A82}" srcOrd="0" destOrd="0" parTransId="{4FC23E3D-A943-4530-8FD9-23DA1D7C79BA}" sibTransId="{064762E0-54DA-4E84-A7B0-369E53ADC8C1}"/>
    <dgm:cxn modelId="{FEBDCB3A-8E8B-4599-8A49-EA72A5D31EB9}" type="presOf" srcId="{2AE2A361-4354-4009-AE14-51DE979CB67B}" destId="{B475E488-A780-4F7A-825F-4F851A109B5C}" srcOrd="0" destOrd="0" presId="urn:microsoft.com/office/officeart/2005/8/layout/hList1"/>
    <dgm:cxn modelId="{E54D42CD-C2F8-4455-9EE5-C319EA6CB27D}" type="presOf" srcId="{8A21F6ED-E718-4730-8F97-436809F8F0B9}" destId="{7BD655EE-CDAF-4936-A1C6-E26A0AFCCB51}" srcOrd="0" destOrd="0" presId="urn:microsoft.com/office/officeart/2005/8/layout/hList1"/>
    <dgm:cxn modelId="{F03F4438-6E70-4171-A5FF-FAC69344A971}" srcId="{64C7EDFB-8765-4890-8C78-44B7BB179818}" destId="{B591914C-9FDB-4831-9631-452D15BA6E07}" srcOrd="0" destOrd="0" parTransId="{DFBDB8D5-A21C-45EE-9A19-89C900E7C1F5}" sibTransId="{2DDDC3EB-5AD3-498B-B0BA-0EB2C30F46F9}"/>
    <dgm:cxn modelId="{449BA9C7-6A51-4558-987C-2791BEAE3FEC}" type="presOf" srcId="{64C7EDFB-8765-4890-8C78-44B7BB179818}" destId="{C1C5AAEF-D897-457A-BA23-E0F05F7E815A}" srcOrd="0" destOrd="0" presId="urn:microsoft.com/office/officeart/2005/8/layout/hList1"/>
    <dgm:cxn modelId="{B5813F5C-FC5F-497D-A3CB-E79950BDAB38}" type="presOf" srcId="{5B3BE0A0-F46D-495E-806F-53CF61DCCBE2}" destId="{3C09472D-6D80-4431-AC61-FEBC52A85D8C}" srcOrd="0" destOrd="1" presId="urn:microsoft.com/office/officeart/2005/8/layout/hList1"/>
    <dgm:cxn modelId="{99BBABC5-E9D5-468D-A57F-C8ECB87EE05F}" srcId="{842DD639-1429-4F2A-9165-7ADB30B16F80}" destId="{8A21F6ED-E718-4730-8F97-436809F8F0B9}" srcOrd="0" destOrd="0" parTransId="{51A00630-64A7-484E-A0A3-2AB80882FA0E}" sibTransId="{A2A93041-2B27-4DBE-AEBA-A413A9222B27}"/>
    <dgm:cxn modelId="{78864776-3229-412C-84BE-4E726FA7D1C1}" srcId="{2AE2A361-4354-4009-AE14-51DE979CB67B}" destId="{842DD639-1429-4F2A-9165-7ADB30B16F80}" srcOrd="0" destOrd="0" parTransId="{AF815496-F4F0-46C5-A938-F722AB398067}" sibTransId="{350B5D7E-3A25-4789-9FD9-8ED4086B2A92}"/>
    <dgm:cxn modelId="{F32D4173-2360-4C63-94C1-A8B202234525}" srcId="{64C7EDFB-8765-4890-8C78-44B7BB179818}" destId="{5B3BE0A0-F46D-495E-806F-53CF61DCCBE2}" srcOrd="1" destOrd="0" parTransId="{2C562365-3843-4CB3-AD11-141395E1AF00}" sibTransId="{6A1B2C1C-D224-4CCD-8D28-E504070B6BD9}"/>
    <dgm:cxn modelId="{C2BFB439-887B-4BC8-ACB5-7ABB4562857F}" type="presOf" srcId="{5A314F68-1EB5-4EFF-9AAB-6FF070BFA7E9}" destId="{7BD655EE-CDAF-4936-A1C6-E26A0AFCCB51}" srcOrd="0" destOrd="3" presId="urn:microsoft.com/office/officeart/2005/8/layout/hList1"/>
    <dgm:cxn modelId="{BF534952-E3FE-484A-83E4-1C3198561C79}" srcId="{8A21F6ED-E718-4730-8F97-436809F8F0B9}" destId="{5A314F68-1EB5-4EFF-9AAB-6FF070BFA7E9}" srcOrd="2" destOrd="0" parTransId="{49BB4629-4809-4D57-AC8F-612A61C63D92}" sibTransId="{9AEE94D8-A9BF-4A42-92DD-A712DC0C1541}"/>
    <dgm:cxn modelId="{DE41E41F-70EA-4B40-B4F0-C633211B0DC3}" type="presOf" srcId="{B591914C-9FDB-4831-9631-452D15BA6E07}" destId="{3C09472D-6D80-4431-AC61-FEBC52A85D8C}" srcOrd="0" destOrd="0" presId="urn:microsoft.com/office/officeart/2005/8/layout/hList1"/>
    <dgm:cxn modelId="{DFC9C2CA-EAE8-4DA7-99AE-0A48B60C2F53}" srcId="{2AE2A361-4354-4009-AE14-51DE979CB67B}" destId="{64C7EDFB-8765-4890-8C78-44B7BB179818}" srcOrd="1" destOrd="0" parTransId="{417FC9A4-F006-498E-A356-FAFCBE530C01}" sibTransId="{D7143FF7-9432-49CA-8EDB-A2CD4D16589F}"/>
    <dgm:cxn modelId="{1F598CFE-8FD4-4945-8F5A-F8FC60E8D3E3}" type="presOf" srcId="{EF3E81EA-1AA2-487A-9F5B-A67479C61687}" destId="{7BD655EE-CDAF-4936-A1C6-E26A0AFCCB51}" srcOrd="0" destOrd="2" presId="urn:microsoft.com/office/officeart/2005/8/layout/hList1"/>
    <dgm:cxn modelId="{0325A8B8-0BCB-43AD-81EE-0E0A6FAC414B}" type="presParOf" srcId="{B475E488-A780-4F7A-825F-4F851A109B5C}" destId="{535A48C5-D30D-4148-9D39-99743EFFE19E}" srcOrd="0" destOrd="0" presId="urn:microsoft.com/office/officeart/2005/8/layout/hList1"/>
    <dgm:cxn modelId="{BE1D5B77-89AA-4A89-98E3-DEB30A5D47A5}" type="presParOf" srcId="{535A48C5-D30D-4148-9D39-99743EFFE19E}" destId="{CA50DB23-B9A7-4A13-8962-3B5582A5EEE2}" srcOrd="0" destOrd="0" presId="urn:microsoft.com/office/officeart/2005/8/layout/hList1"/>
    <dgm:cxn modelId="{136CF7C9-8706-44A5-98E3-F16C2AE7D7AC}" type="presParOf" srcId="{535A48C5-D30D-4148-9D39-99743EFFE19E}" destId="{7BD655EE-CDAF-4936-A1C6-E26A0AFCCB51}" srcOrd="1" destOrd="0" presId="urn:microsoft.com/office/officeart/2005/8/layout/hList1"/>
    <dgm:cxn modelId="{7FEF9D7A-FA1B-4FDB-8573-FFE806D818EC}" type="presParOf" srcId="{B475E488-A780-4F7A-825F-4F851A109B5C}" destId="{A9521D2F-9373-465A-A723-7918EF916192}" srcOrd="1" destOrd="0" presId="urn:microsoft.com/office/officeart/2005/8/layout/hList1"/>
    <dgm:cxn modelId="{21D70553-014F-4490-8359-7CE3D74AB4A5}" type="presParOf" srcId="{B475E488-A780-4F7A-825F-4F851A109B5C}" destId="{FCB5976B-9B2A-4182-A1F3-5470AEB2754D}" srcOrd="2" destOrd="0" presId="urn:microsoft.com/office/officeart/2005/8/layout/hList1"/>
    <dgm:cxn modelId="{CA177880-BBE5-4FBD-AB0E-63A505E356B7}" type="presParOf" srcId="{FCB5976B-9B2A-4182-A1F3-5470AEB2754D}" destId="{C1C5AAEF-D897-457A-BA23-E0F05F7E815A}" srcOrd="0" destOrd="0" presId="urn:microsoft.com/office/officeart/2005/8/layout/hList1"/>
    <dgm:cxn modelId="{F19A9A11-4161-4C50-A3BF-15880877BEBC}" type="presParOf" srcId="{FCB5976B-9B2A-4182-A1F3-5470AEB2754D}" destId="{3C09472D-6D80-4431-AC61-FEBC52A85D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2A5E6-AB72-41F3-81E1-724A8B73455B}"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n-US"/>
        </a:p>
      </dgm:t>
    </dgm:pt>
    <dgm:pt modelId="{F08C914B-93E1-429E-8D99-5AD903C341C7}">
      <dgm:prSet phldrT="[Text]" custT="1"/>
      <dgm:spPr/>
      <dgm:t>
        <a:bodyPr/>
        <a:lstStyle/>
        <a:p>
          <a:r>
            <a:rPr lang="en-US" sz="1600" dirty="0"/>
            <a:t>Ukadiriaji wa Uzingatiaji na Suluhu</a:t>
          </a:r>
          <a:endParaRPr lang="sw-KE" sz="1600" dirty="0"/>
        </a:p>
      </dgm:t>
    </dgm:pt>
    <dgm:pt modelId="{94F1F27E-6AAF-4E29-ACC4-C7B1C6C1348C}" type="parTrans" cxnId="{86D9FE1B-B172-4F15-A736-79D5349E6360}">
      <dgm:prSet/>
      <dgm:spPr/>
      <dgm:t>
        <a:bodyPr/>
        <a:lstStyle/>
        <a:p>
          <a:endParaRPr lang="en-US"/>
        </a:p>
      </dgm:t>
    </dgm:pt>
    <dgm:pt modelId="{B7CB64E1-50A6-41B6-BF89-8F7C9F187777}" type="sibTrans" cxnId="{86D9FE1B-B172-4F15-A736-79D5349E6360}">
      <dgm:prSet/>
      <dgm:spPr/>
      <dgm:t>
        <a:bodyPr/>
        <a:lstStyle/>
        <a:p>
          <a:endParaRPr lang="en-US"/>
        </a:p>
      </dgm:t>
    </dgm:pt>
    <dgm:pt modelId="{D90AD7B9-6BFF-4FB2-8085-DB91B735660A}">
      <dgm:prSet phldrT="[Text]" custT="1"/>
      <dgm:spPr/>
      <dgm:t>
        <a:bodyPr/>
        <a:lstStyle/>
        <a:p>
          <a:r>
            <a:rPr lang="en-US" sz="1600" dirty="0"/>
            <a:t>Uzingatiaji Bora Umeripotiwa na Kutambuliwa</a:t>
          </a:r>
          <a:endParaRPr lang="sw-KE" sz="1600" dirty="0"/>
        </a:p>
      </dgm:t>
    </dgm:pt>
    <dgm:pt modelId="{A3013564-44D8-47DD-AE62-E2349598E9EA}" type="parTrans" cxnId="{5EBEFC43-F2B0-4B5C-9900-72CD28AD119E}">
      <dgm:prSet/>
      <dgm:spPr/>
      <dgm:t>
        <a:bodyPr/>
        <a:lstStyle/>
        <a:p>
          <a:endParaRPr lang="en-US"/>
        </a:p>
      </dgm:t>
    </dgm:pt>
    <dgm:pt modelId="{298B8944-F426-4259-9B0E-3FFAAC1A47A3}" type="sibTrans" cxnId="{5EBEFC43-F2B0-4B5C-9900-72CD28AD119E}">
      <dgm:prSet/>
      <dgm:spPr/>
      <dgm:t>
        <a:bodyPr/>
        <a:lstStyle/>
        <a:p>
          <a:endParaRPr lang="en-US"/>
        </a:p>
      </dgm:t>
    </dgm:pt>
    <dgm:pt modelId="{1747A000-0784-448E-9709-75368AB46548}">
      <dgm:prSet phldrT="[Text]" custT="1"/>
      <dgm:spPr/>
      <dgm:t>
        <a:bodyPr/>
        <a:lstStyle/>
        <a:p>
          <a:r>
            <a:rPr sz="1400" dirty="0" err="1"/>
            <a:t>K</a:t>
          </a:r>
          <a:r>
            <a:rPr lang="en-US" sz="1400" dirty="0" err="1"/>
            <a:t>utofaulu</a:t>
          </a:r>
          <a:r>
            <a:rPr sz="1400" dirty="0"/>
            <a:t> </a:t>
          </a:r>
          <a:r>
            <a:rPr sz="1400" dirty="0" err="1"/>
            <a:t>kwa</a:t>
          </a:r>
          <a:r>
            <a:rPr sz="1400" dirty="0"/>
            <a:t> </a:t>
          </a:r>
          <a:r>
            <a:rPr sz="1400" dirty="0" err="1"/>
            <a:t>Matibabu</a:t>
          </a:r>
          <a:r>
            <a:rPr sz="1400" dirty="0"/>
            <a:t> </a:t>
          </a:r>
          <a:r>
            <a:rPr sz="1400" dirty="0" err="1"/>
            <a:t>Kumethibitishwa</a:t>
          </a:r>
          <a:r>
            <a:rPr sz="1400" dirty="0"/>
            <a:t> (</a:t>
          </a:r>
          <a:r>
            <a:rPr sz="1400" dirty="0" err="1"/>
            <a:t>Matokeo</a:t>
          </a:r>
          <a:r>
            <a:rPr sz="1400" dirty="0"/>
            <a:t> </a:t>
          </a:r>
          <a:r>
            <a:rPr sz="1400" dirty="0" err="1"/>
            <a:t>ya</a:t>
          </a:r>
          <a:r>
            <a:rPr sz="1400" dirty="0"/>
            <a:t> </a:t>
          </a:r>
          <a:r>
            <a:rPr sz="1400" dirty="0" err="1"/>
            <a:t>Kipimo</a:t>
          </a:r>
          <a:r>
            <a:rPr sz="1400" dirty="0"/>
            <a:t> cha </a:t>
          </a:r>
          <a:r>
            <a:rPr sz="1400" dirty="0" err="1"/>
            <a:t>Marudio</a:t>
          </a:r>
          <a:r>
            <a:rPr sz="1400" dirty="0"/>
            <a:t> cha </a:t>
          </a:r>
          <a:r>
            <a:rPr sz="1400" dirty="0" err="1"/>
            <a:t>Idadi</a:t>
          </a:r>
          <a:r>
            <a:rPr sz="1400" dirty="0"/>
            <a:t> </a:t>
          </a:r>
          <a:r>
            <a:rPr sz="1400" dirty="0" err="1"/>
            <a:t>ya</a:t>
          </a:r>
          <a:r>
            <a:rPr sz="1400" dirty="0"/>
            <a:t> </a:t>
          </a:r>
          <a:r>
            <a:rPr sz="1400" dirty="0" err="1"/>
            <a:t>Virusi</a:t>
          </a:r>
          <a:r>
            <a:rPr sz="1400" dirty="0"/>
            <a:t> </a:t>
          </a:r>
          <a:r>
            <a:rPr sz="1400" dirty="0" err="1"/>
            <a:t>Yanaonyesha</a:t>
          </a:r>
          <a:r>
            <a:rPr sz="1400" dirty="0"/>
            <a:t>  ≥1,000)</a:t>
          </a:r>
          <a:endParaRPr lang="sw-KE" sz="1400" dirty="0"/>
        </a:p>
      </dgm:t>
    </dgm:pt>
    <dgm:pt modelId="{0BED0818-45DD-4D0B-AD04-8AB9E4B40DC1}" type="parTrans" cxnId="{41B7E032-7770-4F09-B934-9E83057F1ED5}">
      <dgm:prSet/>
      <dgm:spPr/>
      <dgm:t>
        <a:bodyPr/>
        <a:lstStyle/>
        <a:p>
          <a:endParaRPr lang="en-US"/>
        </a:p>
      </dgm:t>
    </dgm:pt>
    <dgm:pt modelId="{93A2D5A5-02A9-425F-8D02-3ED0D3246305}" type="sibTrans" cxnId="{41B7E032-7770-4F09-B934-9E83057F1ED5}">
      <dgm:prSet/>
      <dgm:spPr/>
      <dgm:t>
        <a:bodyPr/>
        <a:lstStyle/>
        <a:p>
          <a:endParaRPr lang="en-US"/>
        </a:p>
      </dgm:t>
    </dgm:pt>
    <dgm:pt modelId="{46E7B63B-16EC-44FF-8E6B-D8089803B793}">
      <dgm:prSet phldrT="[Text]" custT="1"/>
      <dgm:spPr/>
      <dgm:t>
        <a:bodyPr/>
        <a:lstStyle/>
        <a:p>
          <a:r>
            <a:rPr lang="en-US" sz="1600" b="1" dirty="0"/>
            <a:t>Badili na Kuanza Kutumia Dawa Mbadala za </a:t>
          </a:r>
          <a:r>
            <a:rPr lang="en-US" sz="1600" b="1" dirty="0" err="1"/>
            <a:t>Aina</a:t>
          </a:r>
          <a:r>
            <a:rPr lang="en-US" sz="1600" b="1" dirty="0"/>
            <a:t> </a:t>
          </a:r>
          <a:r>
            <a:rPr lang="en-US" sz="1600" b="1" dirty="0" smtClean="0"/>
            <a:t/>
          </a:r>
          <a:br>
            <a:rPr lang="en-US" sz="1600" b="1" dirty="0" smtClean="0"/>
          </a:br>
          <a:r>
            <a:rPr lang="en-US" sz="1600" b="1" dirty="0" err="1" smtClean="0"/>
            <a:t>ya</a:t>
          </a:r>
          <a:r>
            <a:rPr lang="en-US" sz="1600" b="1" dirty="0" smtClean="0"/>
            <a:t> </a:t>
          </a:r>
          <a:r>
            <a:rPr lang="en-US" sz="1600" b="1" dirty="0"/>
            <a:t>Pili</a:t>
          </a:r>
          <a:endParaRPr lang="sw-KE" sz="1600" b="1" dirty="0"/>
        </a:p>
      </dgm:t>
    </dgm:pt>
    <dgm:pt modelId="{48F8E1CD-26D7-4B02-850D-E2A0CF57675C}" type="parTrans" cxnId="{5FB2FAF1-EEE1-4FB2-BB8C-BE7F81886FBC}">
      <dgm:prSet/>
      <dgm:spPr/>
      <dgm:t>
        <a:bodyPr/>
        <a:lstStyle/>
        <a:p>
          <a:endParaRPr lang="en-US"/>
        </a:p>
      </dgm:t>
    </dgm:pt>
    <dgm:pt modelId="{29D44CB2-6587-4800-9BC9-0092E7543471}" type="sibTrans" cxnId="{5FB2FAF1-EEE1-4FB2-BB8C-BE7F81886FBC}">
      <dgm:prSet/>
      <dgm:spPr/>
      <dgm:t>
        <a:bodyPr/>
        <a:lstStyle/>
        <a:p>
          <a:endParaRPr lang="en-US"/>
        </a:p>
      </dgm:t>
    </dgm:pt>
    <dgm:pt modelId="{1674F715-42AA-4E55-9D39-22EE439596D1}">
      <dgm:prSet phldrT="[Text]" custT="1"/>
      <dgm:spPr>
        <a:ln w="28575">
          <a:solidFill>
            <a:schemeClr val="accent4"/>
          </a:solidFill>
        </a:ln>
      </dgm:spPr>
      <dgm:t>
        <a:bodyPr/>
        <a:lstStyle/>
        <a:p>
          <a:r>
            <a:rPr lang="en-US" sz="1400" dirty="0"/>
            <a:t>Unahitaji kuzingatia:</a:t>
          </a:r>
          <a:endParaRPr lang="sw-KE" sz="1400" dirty="0"/>
        </a:p>
      </dgm:t>
    </dgm:pt>
    <dgm:pt modelId="{B818089E-3439-49A0-BB38-7C9BAD9464FD}" type="parTrans" cxnId="{32644ABD-8DA3-4CEC-B396-2790C6273DB6}">
      <dgm:prSet/>
      <dgm:spPr/>
      <dgm:t>
        <a:bodyPr/>
        <a:lstStyle/>
        <a:p>
          <a:endParaRPr lang="en-US"/>
        </a:p>
      </dgm:t>
    </dgm:pt>
    <dgm:pt modelId="{F265F478-1CE5-40F3-9D55-50C21DF21A1B}" type="sibTrans" cxnId="{32644ABD-8DA3-4CEC-B396-2790C6273DB6}">
      <dgm:prSet/>
      <dgm:spPr/>
      <dgm:t>
        <a:bodyPr/>
        <a:lstStyle/>
        <a:p>
          <a:endParaRPr lang="en-US"/>
        </a:p>
      </dgm:t>
    </dgm:pt>
    <dgm:pt modelId="{C3D6187F-01EB-40B9-8122-11AC47630148}">
      <dgm:prSet phldrT="[Text]" custT="1"/>
      <dgm:spPr>
        <a:ln w="28575">
          <a:solidFill>
            <a:schemeClr val="accent4"/>
          </a:solidFill>
        </a:ln>
      </dgm:spPr>
      <dgm:t>
        <a:bodyPr/>
        <a:lstStyle/>
        <a:p>
          <a:r>
            <a:rPr lang="en-US" sz="1400" dirty="0"/>
            <a:t>Umri wa mgonjwa</a:t>
          </a:r>
          <a:endParaRPr lang="sw-KE" sz="1400" dirty="0"/>
        </a:p>
      </dgm:t>
    </dgm:pt>
    <dgm:pt modelId="{F9502553-E2B9-4CF9-A0E2-01D8A556815F}" type="parTrans" cxnId="{DDDE61E0-9479-4804-A86D-A1FDA49203B3}">
      <dgm:prSet/>
      <dgm:spPr/>
      <dgm:t>
        <a:bodyPr/>
        <a:lstStyle/>
        <a:p>
          <a:endParaRPr lang="en-US"/>
        </a:p>
      </dgm:t>
    </dgm:pt>
    <dgm:pt modelId="{F9BEC63B-60A0-4931-A49F-59EBDFE05504}" type="sibTrans" cxnId="{DDDE61E0-9479-4804-A86D-A1FDA49203B3}">
      <dgm:prSet/>
      <dgm:spPr/>
      <dgm:t>
        <a:bodyPr/>
        <a:lstStyle/>
        <a:p>
          <a:endParaRPr lang="en-US"/>
        </a:p>
      </dgm:t>
    </dgm:pt>
    <dgm:pt modelId="{B0DC8568-F407-4D5D-9584-2107872B2B7B}">
      <dgm:prSet phldrT="[Text]" custT="1"/>
      <dgm:spPr>
        <a:ln w="28575">
          <a:solidFill>
            <a:schemeClr val="accent4"/>
          </a:solidFill>
        </a:ln>
      </dgm:spPr>
      <dgm:t>
        <a:bodyPr/>
        <a:lstStyle/>
        <a:p>
          <a:r>
            <a:rPr lang="en-US" sz="1400" dirty="0"/>
            <a:t>Dawa ya </a:t>
          </a:r>
          <a:r>
            <a:rPr lang="en-US" sz="1400" dirty="0" err="1"/>
            <a:t>aina</a:t>
          </a:r>
          <a:r>
            <a:rPr lang="en-US" sz="1400" dirty="0"/>
            <a:t> </a:t>
          </a:r>
          <a:br>
            <a:rPr lang="en-US" sz="1400" dirty="0"/>
          </a:br>
          <a:r>
            <a:rPr lang="en-US" sz="1400" dirty="0" err="1"/>
            <a:t>ya</a:t>
          </a:r>
          <a:r>
            <a:rPr lang="en-US" sz="1400" dirty="0"/>
            <a:t> kwanza</a:t>
          </a:r>
          <a:endParaRPr lang="sw-KE" sz="1400" dirty="0"/>
        </a:p>
      </dgm:t>
    </dgm:pt>
    <dgm:pt modelId="{04856450-C055-4B2A-AC78-BB86874C838B}" type="parTrans" cxnId="{59D8B265-4623-467D-99A6-840E959AC1D9}">
      <dgm:prSet/>
      <dgm:spPr/>
      <dgm:t>
        <a:bodyPr/>
        <a:lstStyle/>
        <a:p>
          <a:endParaRPr lang="en-US"/>
        </a:p>
      </dgm:t>
    </dgm:pt>
    <dgm:pt modelId="{A5D52C10-1EEF-45A5-ACA1-383D19EBC03C}" type="sibTrans" cxnId="{59D8B265-4623-467D-99A6-840E959AC1D9}">
      <dgm:prSet/>
      <dgm:spPr/>
      <dgm:t>
        <a:bodyPr/>
        <a:lstStyle/>
        <a:p>
          <a:endParaRPr lang="en-US"/>
        </a:p>
      </dgm:t>
    </dgm:pt>
    <dgm:pt modelId="{CCCCA599-5281-4C99-A566-F393C29F4B51}">
      <dgm:prSet phldrT="[Text]" custT="1"/>
      <dgm:spPr>
        <a:ln w="28575">
          <a:solidFill>
            <a:schemeClr val="accent4"/>
          </a:solidFill>
        </a:ln>
      </dgm:spPr>
      <dgm:t>
        <a:bodyPr/>
        <a:lstStyle/>
        <a:p>
          <a:r>
            <a:rPr lang="en-US" sz="1400" dirty="0"/>
            <a:t>Uwepo wa ugonjwa mwingine sugu</a:t>
          </a:r>
          <a:endParaRPr lang="sw-KE" sz="1400" dirty="0"/>
        </a:p>
      </dgm:t>
    </dgm:pt>
    <dgm:pt modelId="{8296FAA2-51DA-4ABC-8D1B-0DCAE9971F23}" type="parTrans" cxnId="{D6894C55-70D3-4A0D-B1FE-913BB18FDB3A}">
      <dgm:prSet/>
      <dgm:spPr/>
      <dgm:t>
        <a:bodyPr/>
        <a:lstStyle/>
        <a:p>
          <a:endParaRPr lang="en-US"/>
        </a:p>
      </dgm:t>
    </dgm:pt>
    <dgm:pt modelId="{CC2D6B88-1288-497B-A172-06C053AC4FFB}" type="sibTrans" cxnId="{D6894C55-70D3-4A0D-B1FE-913BB18FDB3A}">
      <dgm:prSet/>
      <dgm:spPr/>
      <dgm:t>
        <a:bodyPr/>
        <a:lstStyle/>
        <a:p>
          <a:endParaRPr lang="en-US"/>
        </a:p>
      </dgm:t>
    </dgm:pt>
    <dgm:pt modelId="{63B42DC6-4165-4D7A-96C4-1957570B62F5}" type="pres">
      <dgm:prSet presAssocID="{E4E2A5E6-AB72-41F3-81E1-724A8B73455B}" presName="rootnode" presStyleCnt="0">
        <dgm:presLayoutVars>
          <dgm:chMax/>
          <dgm:chPref/>
          <dgm:dir/>
          <dgm:animLvl val="lvl"/>
        </dgm:presLayoutVars>
      </dgm:prSet>
      <dgm:spPr/>
      <dgm:t>
        <a:bodyPr/>
        <a:lstStyle/>
        <a:p>
          <a:endParaRPr lang="es-ES"/>
        </a:p>
      </dgm:t>
    </dgm:pt>
    <dgm:pt modelId="{149DA30A-3E1C-4D7C-9301-BE0EEA8FE73C}" type="pres">
      <dgm:prSet presAssocID="{F08C914B-93E1-429E-8D99-5AD903C341C7}" presName="composite" presStyleCnt="0"/>
      <dgm:spPr/>
    </dgm:pt>
    <dgm:pt modelId="{92B467E1-7E23-42EC-8E8E-C4C09A06A7B1}" type="pres">
      <dgm:prSet presAssocID="{F08C914B-93E1-429E-8D99-5AD903C341C7}" presName="bentUpArrow1" presStyleLbl="alignImgPlace1" presStyleIdx="0" presStyleCnt="3" custScaleX="100001" custLinFactX="-7210" custLinFactNeighborX="-100000"/>
      <dgm:spPr/>
    </dgm:pt>
    <dgm:pt modelId="{5E92CDA4-052E-4FE6-BA91-975FCDCAB6D6}" type="pres">
      <dgm:prSet presAssocID="{F08C914B-93E1-429E-8D99-5AD903C341C7}" presName="ParentText" presStyleLbl="node1" presStyleIdx="0" presStyleCnt="4" custScaleX="139725" custLinFactNeighborX="-72503">
        <dgm:presLayoutVars>
          <dgm:chMax val="1"/>
          <dgm:chPref val="1"/>
          <dgm:bulletEnabled val="1"/>
        </dgm:presLayoutVars>
      </dgm:prSet>
      <dgm:spPr/>
      <dgm:t>
        <a:bodyPr/>
        <a:lstStyle/>
        <a:p>
          <a:endParaRPr lang="es-ES"/>
        </a:p>
      </dgm:t>
    </dgm:pt>
    <dgm:pt modelId="{21A1D0CE-4FBA-4F20-8E1A-ACA144A14BFB}" type="pres">
      <dgm:prSet presAssocID="{F08C914B-93E1-429E-8D99-5AD903C341C7}" presName="ChildText" presStyleLbl="revTx" presStyleIdx="0" presStyleCnt="4">
        <dgm:presLayoutVars>
          <dgm:chMax val="0"/>
          <dgm:chPref val="0"/>
          <dgm:bulletEnabled val="1"/>
        </dgm:presLayoutVars>
      </dgm:prSet>
      <dgm:spPr/>
    </dgm:pt>
    <dgm:pt modelId="{152E8B7C-A8D2-49BF-8A4C-63424842CE18}" type="pres">
      <dgm:prSet presAssocID="{B7CB64E1-50A6-41B6-BF89-8F7C9F187777}" presName="sibTrans" presStyleCnt="0"/>
      <dgm:spPr/>
    </dgm:pt>
    <dgm:pt modelId="{6AE525EA-B6D7-488F-8033-7A1DE494E316}" type="pres">
      <dgm:prSet presAssocID="{D90AD7B9-6BFF-4FB2-8085-DB91B735660A}" presName="composite" presStyleCnt="0"/>
      <dgm:spPr/>
    </dgm:pt>
    <dgm:pt modelId="{0E8E8D7E-F627-456A-B9FA-2E39F9B309A7}" type="pres">
      <dgm:prSet presAssocID="{D90AD7B9-6BFF-4FB2-8085-DB91B735660A}" presName="bentUpArrow1" presStyleLbl="alignImgPlace1" presStyleIdx="1" presStyleCnt="3" custScaleX="100001" custLinFactX="-7210" custLinFactNeighborX="-100000"/>
      <dgm:spPr/>
    </dgm:pt>
    <dgm:pt modelId="{42F923AC-BAFB-4877-A58C-E4B4151C7C06}" type="pres">
      <dgm:prSet presAssocID="{D90AD7B9-6BFF-4FB2-8085-DB91B735660A}" presName="ParentText" presStyleLbl="node1" presStyleIdx="1" presStyleCnt="4" custScaleX="141826" custLinFactNeighborX="-72503">
        <dgm:presLayoutVars>
          <dgm:chMax val="1"/>
          <dgm:chPref val="1"/>
          <dgm:bulletEnabled val="1"/>
        </dgm:presLayoutVars>
      </dgm:prSet>
      <dgm:spPr/>
      <dgm:t>
        <a:bodyPr/>
        <a:lstStyle/>
        <a:p>
          <a:endParaRPr lang="es-ES"/>
        </a:p>
      </dgm:t>
    </dgm:pt>
    <dgm:pt modelId="{973F18B4-E7FF-4C93-B95D-BA49E5F1D5A5}" type="pres">
      <dgm:prSet presAssocID="{D90AD7B9-6BFF-4FB2-8085-DB91B735660A}" presName="ChildText" presStyleLbl="revTx" presStyleIdx="1" presStyleCnt="4">
        <dgm:presLayoutVars>
          <dgm:chMax val="0"/>
          <dgm:chPref val="0"/>
          <dgm:bulletEnabled val="1"/>
        </dgm:presLayoutVars>
      </dgm:prSet>
      <dgm:spPr/>
    </dgm:pt>
    <dgm:pt modelId="{6BCC0D8A-5DB6-43C1-B738-6253A5626DB0}" type="pres">
      <dgm:prSet presAssocID="{298B8944-F426-4259-9B0E-3FFAAC1A47A3}" presName="sibTrans" presStyleCnt="0"/>
      <dgm:spPr/>
    </dgm:pt>
    <dgm:pt modelId="{EBAF92F9-CAAB-4714-B6C2-EE40F93A669A}" type="pres">
      <dgm:prSet presAssocID="{1747A000-0784-448E-9709-75368AB46548}" presName="composite" presStyleCnt="0"/>
      <dgm:spPr/>
    </dgm:pt>
    <dgm:pt modelId="{7D038B7C-B963-4487-8F7E-9BA3CE646A51}" type="pres">
      <dgm:prSet presAssocID="{1747A000-0784-448E-9709-75368AB46548}" presName="bentUpArrow1" presStyleLbl="alignImgPlace1" presStyleIdx="2" presStyleCnt="3" custScaleX="100001" custLinFactX="-3995" custLinFactNeighborX="-100000" custLinFactNeighborY="36208"/>
      <dgm:spPr/>
    </dgm:pt>
    <dgm:pt modelId="{13C37433-9808-4221-B7F9-1E566B2822AF}" type="pres">
      <dgm:prSet presAssocID="{1747A000-0784-448E-9709-75368AB46548}" presName="ParentText" presStyleLbl="node1" presStyleIdx="2" presStyleCnt="4" custScaleX="270826" custScaleY="137433" custLinFactNeighborX="-72503">
        <dgm:presLayoutVars>
          <dgm:chMax val="1"/>
          <dgm:chPref val="1"/>
          <dgm:bulletEnabled val="1"/>
        </dgm:presLayoutVars>
      </dgm:prSet>
      <dgm:spPr/>
      <dgm:t>
        <a:bodyPr/>
        <a:lstStyle/>
        <a:p>
          <a:endParaRPr lang="es-ES"/>
        </a:p>
      </dgm:t>
    </dgm:pt>
    <dgm:pt modelId="{3BCF0795-804C-497A-B741-0B39616DE73B}" type="pres">
      <dgm:prSet presAssocID="{1747A000-0784-448E-9709-75368AB46548}" presName="ChildText" presStyleLbl="revTx" presStyleIdx="2" presStyleCnt="4">
        <dgm:presLayoutVars>
          <dgm:chMax val="0"/>
          <dgm:chPref val="0"/>
          <dgm:bulletEnabled val="1"/>
        </dgm:presLayoutVars>
      </dgm:prSet>
      <dgm:spPr/>
    </dgm:pt>
    <dgm:pt modelId="{B2615925-5EB0-41C6-810D-E9845A74704A}" type="pres">
      <dgm:prSet presAssocID="{93A2D5A5-02A9-425F-8D02-3ED0D3246305}" presName="sibTrans" presStyleCnt="0"/>
      <dgm:spPr/>
    </dgm:pt>
    <dgm:pt modelId="{C39EF0F4-512A-4AEF-AD5F-EE596DCEF879}" type="pres">
      <dgm:prSet presAssocID="{46E7B63B-16EC-44FF-8E6B-D8089803B793}" presName="composite" presStyleCnt="0"/>
      <dgm:spPr/>
    </dgm:pt>
    <dgm:pt modelId="{FFD552C4-B85B-43A1-BDD9-D5418A94A33D}" type="pres">
      <dgm:prSet presAssocID="{46E7B63B-16EC-44FF-8E6B-D8089803B793}" presName="ParentText" presStyleLbl="node1" presStyleIdx="3" presStyleCnt="4" custScaleX="164250" custScaleY="152878">
        <dgm:presLayoutVars>
          <dgm:chMax val="1"/>
          <dgm:chPref val="1"/>
          <dgm:bulletEnabled val="1"/>
        </dgm:presLayoutVars>
      </dgm:prSet>
      <dgm:spPr/>
      <dgm:t>
        <a:bodyPr/>
        <a:lstStyle/>
        <a:p>
          <a:endParaRPr lang="es-ES"/>
        </a:p>
      </dgm:t>
    </dgm:pt>
    <dgm:pt modelId="{2DFE6E3E-8763-4FF7-A102-2B4B0E5321B9}" type="pres">
      <dgm:prSet presAssocID="{46E7B63B-16EC-44FF-8E6B-D8089803B793}" presName="FinalChildText" presStyleLbl="revTx" presStyleIdx="3" presStyleCnt="4" custScaleX="231013" custScaleY="282245" custLinFactX="64386" custLinFactNeighborX="100000" custLinFactNeighborY="-1215">
        <dgm:presLayoutVars>
          <dgm:chMax val="0"/>
          <dgm:chPref val="0"/>
          <dgm:bulletEnabled val="1"/>
        </dgm:presLayoutVars>
      </dgm:prSet>
      <dgm:spPr/>
      <dgm:t>
        <a:bodyPr/>
        <a:lstStyle/>
        <a:p>
          <a:endParaRPr lang="es-ES"/>
        </a:p>
      </dgm:t>
    </dgm:pt>
  </dgm:ptLst>
  <dgm:cxnLst>
    <dgm:cxn modelId="{5EBEFC43-F2B0-4B5C-9900-72CD28AD119E}" srcId="{E4E2A5E6-AB72-41F3-81E1-724A8B73455B}" destId="{D90AD7B9-6BFF-4FB2-8085-DB91B735660A}" srcOrd="1" destOrd="0" parTransId="{A3013564-44D8-47DD-AE62-E2349598E9EA}" sibTransId="{298B8944-F426-4259-9B0E-3FFAAC1A47A3}"/>
    <dgm:cxn modelId="{066497A8-7E0D-4177-B242-75BAAD281CC3}" type="presOf" srcId="{46E7B63B-16EC-44FF-8E6B-D8089803B793}" destId="{FFD552C4-B85B-43A1-BDD9-D5418A94A33D}" srcOrd="0" destOrd="0" presId="urn:microsoft.com/office/officeart/2005/8/layout/StepDownProcess"/>
    <dgm:cxn modelId="{86D9FE1B-B172-4F15-A736-79D5349E6360}" srcId="{E4E2A5E6-AB72-41F3-81E1-724A8B73455B}" destId="{F08C914B-93E1-429E-8D99-5AD903C341C7}" srcOrd="0" destOrd="0" parTransId="{94F1F27E-6AAF-4E29-ACC4-C7B1C6C1348C}" sibTransId="{B7CB64E1-50A6-41B6-BF89-8F7C9F187777}"/>
    <dgm:cxn modelId="{5A5E8104-ABB6-4F66-A6A7-8036D424B8F0}" type="presOf" srcId="{E4E2A5E6-AB72-41F3-81E1-724A8B73455B}" destId="{63B42DC6-4165-4D7A-96C4-1957570B62F5}" srcOrd="0" destOrd="0" presId="urn:microsoft.com/office/officeart/2005/8/layout/StepDownProcess"/>
    <dgm:cxn modelId="{DDDE61E0-9479-4804-A86D-A1FDA49203B3}" srcId="{1674F715-42AA-4E55-9D39-22EE439596D1}" destId="{C3D6187F-01EB-40B9-8122-11AC47630148}" srcOrd="0" destOrd="0" parTransId="{F9502553-E2B9-4CF9-A0E2-01D8A556815F}" sibTransId="{F9BEC63B-60A0-4931-A49F-59EBDFE05504}"/>
    <dgm:cxn modelId="{0FCDC182-CA3C-4E68-99CE-A6EADE220053}" type="presOf" srcId="{F08C914B-93E1-429E-8D99-5AD903C341C7}" destId="{5E92CDA4-052E-4FE6-BA91-975FCDCAB6D6}" srcOrd="0" destOrd="0" presId="urn:microsoft.com/office/officeart/2005/8/layout/StepDownProcess"/>
    <dgm:cxn modelId="{D6894C55-70D3-4A0D-B1FE-913BB18FDB3A}" srcId="{1674F715-42AA-4E55-9D39-22EE439596D1}" destId="{CCCCA599-5281-4C99-A566-F393C29F4B51}" srcOrd="2" destOrd="0" parTransId="{8296FAA2-51DA-4ABC-8D1B-0DCAE9971F23}" sibTransId="{CC2D6B88-1288-497B-A172-06C053AC4FFB}"/>
    <dgm:cxn modelId="{62EA807A-E9E2-4047-AAE7-1779219C8E25}" type="presOf" srcId="{1674F715-42AA-4E55-9D39-22EE439596D1}" destId="{2DFE6E3E-8763-4FF7-A102-2B4B0E5321B9}" srcOrd="0" destOrd="0" presId="urn:microsoft.com/office/officeart/2005/8/layout/StepDownProcess"/>
    <dgm:cxn modelId="{E95692C6-F3D2-4788-83AF-137C56F19CC2}" type="presOf" srcId="{1747A000-0784-448E-9709-75368AB46548}" destId="{13C37433-9808-4221-B7F9-1E566B2822AF}" srcOrd="0" destOrd="0" presId="urn:microsoft.com/office/officeart/2005/8/layout/StepDownProcess"/>
    <dgm:cxn modelId="{6FC493FB-6953-4FEC-9D91-7532AE1888B7}" type="presOf" srcId="{CCCCA599-5281-4C99-A566-F393C29F4B51}" destId="{2DFE6E3E-8763-4FF7-A102-2B4B0E5321B9}" srcOrd="0" destOrd="3" presId="urn:microsoft.com/office/officeart/2005/8/layout/StepDownProcess"/>
    <dgm:cxn modelId="{59D8B265-4623-467D-99A6-840E959AC1D9}" srcId="{1674F715-42AA-4E55-9D39-22EE439596D1}" destId="{B0DC8568-F407-4D5D-9584-2107872B2B7B}" srcOrd="1" destOrd="0" parTransId="{04856450-C055-4B2A-AC78-BB86874C838B}" sibTransId="{A5D52C10-1EEF-45A5-ACA1-383D19EBC03C}"/>
    <dgm:cxn modelId="{41B7E032-7770-4F09-B934-9E83057F1ED5}" srcId="{E4E2A5E6-AB72-41F3-81E1-724A8B73455B}" destId="{1747A000-0784-448E-9709-75368AB46548}" srcOrd="2" destOrd="0" parTransId="{0BED0818-45DD-4D0B-AD04-8AB9E4B40DC1}" sibTransId="{93A2D5A5-02A9-425F-8D02-3ED0D3246305}"/>
    <dgm:cxn modelId="{EF442BD3-C122-4654-AD55-DDA3A8090175}" type="presOf" srcId="{B0DC8568-F407-4D5D-9584-2107872B2B7B}" destId="{2DFE6E3E-8763-4FF7-A102-2B4B0E5321B9}" srcOrd="0" destOrd="2" presId="urn:microsoft.com/office/officeart/2005/8/layout/StepDownProcess"/>
    <dgm:cxn modelId="{82C842EC-3D99-40F0-A933-15332CC27FF6}" type="presOf" srcId="{D90AD7B9-6BFF-4FB2-8085-DB91B735660A}" destId="{42F923AC-BAFB-4877-A58C-E4B4151C7C06}" srcOrd="0" destOrd="0" presId="urn:microsoft.com/office/officeart/2005/8/layout/StepDownProcess"/>
    <dgm:cxn modelId="{5FB2FAF1-EEE1-4FB2-BB8C-BE7F81886FBC}" srcId="{E4E2A5E6-AB72-41F3-81E1-724A8B73455B}" destId="{46E7B63B-16EC-44FF-8E6B-D8089803B793}" srcOrd="3" destOrd="0" parTransId="{48F8E1CD-26D7-4B02-850D-E2A0CF57675C}" sibTransId="{29D44CB2-6587-4800-9BC9-0092E7543471}"/>
    <dgm:cxn modelId="{443D2D55-74E6-43BA-B1E9-A24D4A156E95}" type="presOf" srcId="{C3D6187F-01EB-40B9-8122-11AC47630148}" destId="{2DFE6E3E-8763-4FF7-A102-2B4B0E5321B9}" srcOrd="0" destOrd="1" presId="urn:microsoft.com/office/officeart/2005/8/layout/StepDownProcess"/>
    <dgm:cxn modelId="{32644ABD-8DA3-4CEC-B396-2790C6273DB6}" srcId="{46E7B63B-16EC-44FF-8E6B-D8089803B793}" destId="{1674F715-42AA-4E55-9D39-22EE439596D1}" srcOrd="0" destOrd="0" parTransId="{B818089E-3439-49A0-BB38-7C9BAD9464FD}" sibTransId="{F265F478-1CE5-40F3-9D55-50C21DF21A1B}"/>
    <dgm:cxn modelId="{E1F588CF-B434-4C46-B0F7-0D6C025A2E17}" type="presParOf" srcId="{63B42DC6-4165-4D7A-96C4-1957570B62F5}" destId="{149DA30A-3E1C-4D7C-9301-BE0EEA8FE73C}" srcOrd="0" destOrd="0" presId="urn:microsoft.com/office/officeart/2005/8/layout/StepDownProcess"/>
    <dgm:cxn modelId="{228EF8FC-64A5-4AE2-9BDC-701B05FD828C}" type="presParOf" srcId="{149DA30A-3E1C-4D7C-9301-BE0EEA8FE73C}" destId="{92B467E1-7E23-42EC-8E8E-C4C09A06A7B1}" srcOrd="0" destOrd="0" presId="urn:microsoft.com/office/officeart/2005/8/layout/StepDownProcess"/>
    <dgm:cxn modelId="{A5259B5D-2C78-4DB5-A557-683FCADB0852}" type="presParOf" srcId="{149DA30A-3E1C-4D7C-9301-BE0EEA8FE73C}" destId="{5E92CDA4-052E-4FE6-BA91-975FCDCAB6D6}" srcOrd="1" destOrd="0" presId="urn:microsoft.com/office/officeart/2005/8/layout/StepDownProcess"/>
    <dgm:cxn modelId="{7127EF97-428A-4C0A-A538-E85A29C5C51B}" type="presParOf" srcId="{149DA30A-3E1C-4D7C-9301-BE0EEA8FE73C}" destId="{21A1D0CE-4FBA-4F20-8E1A-ACA144A14BFB}" srcOrd="2" destOrd="0" presId="urn:microsoft.com/office/officeart/2005/8/layout/StepDownProcess"/>
    <dgm:cxn modelId="{117CD2E3-E1A2-44E5-A3D1-793F5C7522FE}" type="presParOf" srcId="{63B42DC6-4165-4D7A-96C4-1957570B62F5}" destId="{152E8B7C-A8D2-49BF-8A4C-63424842CE18}" srcOrd="1" destOrd="0" presId="urn:microsoft.com/office/officeart/2005/8/layout/StepDownProcess"/>
    <dgm:cxn modelId="{AA96AD9B-6A25-4C1C-86CA-569E085272CF}" type="presParOf" srcId="{63B42DC6-4165-4D7A-96C4-1957570B62F5}" destId="{6AE525EA-B6D7-488F-8033-7A1DE494E316}" srcOrd="2" destOrd="0" presId="urn:microsoft.com/office/officeart/2005/8/layout/StepDownProcess"/>
    <dgm:cxn modelId="{FECDDCE6-38EB-4E7D-937B-624E234601E4}" type="presParOf" srcId="{6AE525EA-B6D7-488F-8033-7A1DE494E316}" destId="{0E8E8D7E-F627-456A-B9FA-2E39F9B309A7}" srcOrd="0" destOrd="0" presId="urn:microsoft.com/office/officeart/2005/8/layout/StepDownProcess"/>
    <dgm:cxn modelId="{A7A37C99-4703-4B95-B7EF-C54C542CAAC0}" type="presParOf" srcId="{6AE525EA-B6D7-488F-8033-7A1DE494E316}" destId="{42F923AC-BAFB-4877-A58C-E4B4151C7C06}" srcOrd="1" destOrd="0" presId="urn:microsoft.com/office/officeart/2005/8/layout/StepDownProcess"/>
    <dgm:cxn modelId="{A73B7F17-E83C-4486-A4F8-AC05217FD38D}" type="presParOf" srcId="{6AE525EA-B6D7-488F-8033-7A1DE494E316}" destId="{973F18B4-E7FF-4C93-B95D-BA49E5F1D5A5}" srcOrd="2" destOrd="0" presId="urn:microsoft.com/office/officeart/2005/8/layout/StepDownProcess"/>
    <dgm:cxn modelId="{435F14EC-EE98-4FE9-ABEF-95BEA7137EAE}" type="presParOf" srcId="{63B42DC6-4165-4D7A-96C4-1957570B62F5}" destId="{6BCC0D8A-5DB6-43C1-B738-6253A5626DB0}" srcOrd="3" destOrd="0" presId="urn:microsoft.com/office/officeart/2005/8/layout/StepDownProcess"/>
    <dgm:cxn modelId="{F9515B6B-60AA-4BDF-BDBB-17D0DBAD41E9}" type="presParOf" srcId="{63B42DC6-4165-4D7A-96C4-1957570B62F5}" destId="{EBAF92F9-CAAB-4714-B6C2-EE40F93A669A}" srcOrd="4" destOrd="0" presId="urn:microsoft.com/office/officeart/2005/8/layout/StepDownProcess"/>
    <dgm:cxn modelId="{E02A48E1-B843-4B13-A4BD-D0BB8AA448F7}" type="presParOf" srcId="{EBAF92F9-CAAB-4714-B6C2-EE40F93A669A}" destId="{7D038B7C-B963-4487-8F7E-9BA3CE646A51}" srcOrd="0" destOrd="0" presId="urn:microsoft.com/office/officeart/2005/8/layout/StepDownProcess"/>
    <dgm:cxn modelId="{24C3DD91-9E0E-47DE-8C17-49B7A515CA02}" type="presParOf" srcId="{EBAF92F9-CAAB-4714-B6C2-EE40F93A669A}" destId="{13C37433-9808-4221-B7F9-1E566B2822AF}" srcOrd="1" destOrd="0" presId="urn:microsoft.com/office/officeart/2005/8/layout/StepDownProcess"/>
    <dgm:cxn modelId="{2F6F4C1A-0E79-481D-8D97-EA6536B86527}" type="presParOf" srcId="{EBAF92F9-CAAB-4714-B6C2-EE40F93A669A}" destId="{3BCF0795-804C-497A-B741-0B39616DE73B}" srcOrd="2" destOrd="0" presId="urn:microsoft.com/office/officeart/2005/8/layout/StepDownProcess"/>
    <dgm:cxn modelId="{0A0858E2-4CC7-42A5-AB18-CD1E9031F074}" type="presParOf" srcId="{63B42DC6-4165-4D7A-96C4-1957570B62F5}" destId="{B2615925-5EB0-41C6-810D-E9845A74704A}" srcOrd="5" destOrd="0" presId="urn:microsoft.com/office/officeart/2005/8/layout/StepDownProcess"/>
    <dgm:cxn modelId="{BC37FE8E-5148-4438-AB19-497090A858D4}" type="presParOf" srcId="{63B42DC6-4165-4D7A-96C4-1957570B62F5}" destId="{C39EF0F4-512A-4AEF-AD5F-EE596DCEF879}" srcOrd="6" destOrd="0" presId="urn:microsoft.com/office/officeart/2005/8/layout/StepDownProcess"/>
    <dgm:cxn modelId="{56CF7642-E7D0-4175-8099-1C3A4E07E1A1}" type="presParOf" srcId="{C39EF0F4-512A-4AEF-AD5F-EE596DCEF879}" destId="{FFD552C4-B85B-43A1-BDD9-D5418A94A33D}" srcOrd="0" destOrd="0" presId="urn:microsoft.com/office/officeart/2005/8/layout/StepDownProcess"/>
    <dgm:cxn modelId="{CDC1FB77-C0C1-48BB-94ED-3EB48104821A}" type="presParOf" srcId="{C39EF0F4-512A-4AEF-AD5F-EE596DCEF879}" destId="{2DFE6E3E-8763-4FF7-A102-2B4B0E5321B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0DB23-B9A7-4A13-8962-3B5582A5EEE2}">
      <dsp:nvSpPr>
        <dsp:cNvPr id="0" name=""/>
        <dsp:cNvSpPr/>
      </dsp:nvSpPr>
      <dsp:spPr>
        <a:xfrm>
          <a:off x="33" y="115549"/>
          <a:ext cx="3240248" cy="100941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a:t>Asichelewe Sana</a:t>
          </a:r>
          <a:endParaRPr lang="sw-KE" sz="2800" b="1" kern="1200" dirty="0"/>
        </a:p>
      </dsp:txBody>
      <dsp:txXfrm>
        <a:off x="33" y="115549"/>
        <a:ext cx="3240248" cy="1009411"/>
      </dsp:txXfrm>
    </dsp:sp>
    <dsp:sp modelId="{7BD655EE-CDAF-4936-A1C6-E26A0AFCCB51}">
      <dsp:nvSpPr>
        <dsp:cNvPr id="0" name=""/>
        <dsp:cNvSpPr/>
      </dsp:nvSpPr>
      <dsp:spPr>
        <a:xfrm>
          <a:off x="33" y="1124960"/>
          <a:ext cx="3240248" cy="40680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sz="1900" kern="1200"/>
            <a:t>Kadiri mgonjwa anapozidi kutumia dawa ambazo hazifanyi kazi kwa muda mrefu, ndivyo virusi vinavyozidi kuongezeka mwilini</a:t>
          </a:r>
          <a:endParaRPr lang="sw-KE" sz="1900" kern="1200" dirty="0"/>
        </a:p>
        <a:p>
          <a:pPr marL="342900" lvl="2" indent="-171450" algn="l" defTabSz="844550">
            <a:lnSpc>
              <a:spcPct val="90000"/>
            </a:lnSpc>
            <a:spcBef>
              <a:spcPct val="0"/>
            </a:spcBef>
            <a:spcAft>
              <a:spcPct val="15000"/>
            </a:spcAft>
            <a:buChar char="••"/>
          </a:pPr>
          <a:r>
            <a:rPr sz="1900" kern="1200"/>
            <a:t>Dalili mbaya za ugonjwa</a:t>
          </a:r>
          <a:endParaRPr lang="sw-KE" sz="1900" kern="1200" dirty="0"/>
        </a:p>
        <a:p>
          <a:pPr marL="342900" lvl="2" indent="-171450" algn="l" defTabSz="844550">
            <a:lnSpc>
              <a:spcPct val="90000"/>
            </a:lnSpc>
            <a:spcBef>
              <a:spcPct val="0"/>
            </a:spcBef>
            <a:spcAft>
              <a:spcPct val="15000"/>
            </a:spcAft>
            <a:buChar char="••"/>
          </a:pPr>
          <a:r>
            <a:rPr sz="1900" kern="1200"/>
            <a:t>Fursa kubwa ya ukinzani wa dawa kutokea</a:t>
          </a:r>
          <a:endParaRPr lang="sw-KE" sz="1900" kern="1200" dirty="0"/>
        </a:p>
        <a:p>
          <a:pPr marL="342900" lvl="2" indent="-171450" algn="l" defTabSz="844550">
            <a:lnSpc>
              <a:spcPct val="90000"/>
            </a:lnSpc>
            <a:spcBef>
              <a:spcPct val="0"/>
            </a:spcBef>
            <a:spcAft>
              <a:spcPct val="15000"/>
            </a:spcAft>
            <a:buChar char="••"/>
          </a:pPr>
          <a:r>
            <a:rPr sz="1900" kern="1200"/>
            <a:t>Hatari kubwa ya usambazaji</a:t>
          </a:r>
          <a:endParaRPr lang="sw-KE" sz="1900" kern="1200" dirty="0"/>
        </a:p>
      </dsp:txBody>
      <dsp:txXfrm>
        <a:off x="33" y="1124960"/>
        <a:ext cx="3240248" cy="4068089"/>
      </dsp:txXfrm>
    </dsp:sp>
    <dsp:sp modelId="{C1C5AAEF-D897-457A-BA23-E0F05F7E815A}">
      <dsp:nvSpPr>
        <dsp:cNvPr id="0" name=""/>
        <dsp:cNvSpPr/>
      </dsp:nvSpPr>
      <dsp:spPr>
        <a:xfrm>
          <a:off x="3693917" y="115549"/>
          <a:ext cx="3240248" cy="1009411"/>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a:t>Asianze Mapema Sana</a:t>
          </a:r>
          <a:endParaRPr lang="sw-KE" sz="2800" b="1" kern="1200" dirty="0"/>
        </a:p>
      </dsp:txBody>
      <dsp:txXfrm>
        <a:off x="3693917" y="115549"/>
        <a:ext cx="3240248" cy="1009411"/>
      </dsp:txXfrm>
    </dsp:sp>
    <dsp:sp modelId="{3C09472D-6D80-4431-AC61-FEBC52A85D8C}">
      <dsp:nvSpPr>
        <dsp:cNvPr id="0" name=""/>
        <dsp:cNvSpPr/>
      </dsp:nvSpPr>
      <dsp:spPr>
        <a:xfrm>
          <a:off x="3693917" y="1124960"/>
          <a:ext cx="3240248" cy="4068089"/>
        </a:xfrm>
        <a:prstGeom prst="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sz="1900" kern="1200"/>
            <a:t>Wagonjwa wanapaswa kuripoti uzingatiaji mzuri, na ukadiriaji wa mhudumu wa afya unapaswa kuunga mkono hili</a:t>
          </a:r>
          <a:endParaRPr lang="sw-KE" sz="1900" kern="1200" dirty="0"/>
        </a:p>
        <a:p>
          <a:pPr marL="171450" lvl="1" indent="-171450" algn="l" defTabSz="844550">
            <a:lnSpc>
              <a:spcPct val="90000"/>
            </a:lnSpc>
            <a:spcBef>
              <a:spcPct val="0"/>
            </a:spcBef>
            <a:spcAft>
              <a:spcPct val="15000"/>
            </a:spcAft>
            <a:buChar char="••"/>
          </a:pPr>
          <a:r>
            <a:rPr sz="1900" kern="1200"/>
            <a:t>Kunapaswa kuwa na muda wa kutosha wa kufikia udhibiti wa virusi kabla ya kupima idadi ya virusi (kwa kipimo cha awali na ikiwa kinahitajika, kipimo cha marudio pale ambapo idadi ya virusi ni chembechembe  ≥1,000 /mililita)</a:t>
          </a:r>
          <a:endParaRPr lang="sw-KE" sz="1900" kern="1200" dirty="0"/>
        </a:p>
      </dsp:txBody>
      <dsp:txXfrm>
        <a:off x="3693917" y="1124960"/>
        <a:ext cx="3240248" cy="4068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467E1-7E23-42EC-8E8E-C4C09A06A7B1}">
      <dsp:nvSpPr>
        <dsp:cNvPr id="0" name=""/>
        <dsp:cNvSpPr/>
      </dsp:nvSpPr>
      <dsp:spPr>
        <a:xfrm rot="5400000">
          <a:off x="1400595" y="764069"/>
          <a:ext cx="669177" cy="761842"/>
        </a:xfrm>
        <a:prstGeom prst="bentUpArrow">
          <a:avLst>
            <a:gd name="adj1" fmla="val 32840"/>
            <a:gd name="adj2" fmla="val 25000"/>
            <a:gd name="adj3" fmla="val 3578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2CDA4-052E-4FE6-BA91-975FCDCAB6D6}">
      <dsp:nvSpPr>
        <dsp:cNvPr id="0" name=""/>
        <dsp:cNvSpPr/>
      </dsp:nvSpPr>
      <dsp:spPr>
        <a:xfrm>
          <a:off x="999569" y="22276"/>
          <a:ext cx="1574003" cy="788514"/>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Ukadiriaji wa Uzingatiaji na Suluhu</a:t>
          </a:r>
          <a:endParaRPr lang="sw-KE" sz="1600" kern="1200" dirty="0"/>
        </a:p>
      </dsp:txBody>
      <dsp:txXfrm>
        <a:off x="1038068" y="60775"/>
        <a:ext cx="1497005" cy="711516"/>
      </dsp:txXfrm>
    </dsp:sp>
    <dsp:sp modelId="{21A1D0CE-4FBA-4F20-8E1A-ACA144A14BFB}">
      <dsp:nvSpPr>
        <dsp:cNvPr id="0" name=""/>
        <dsp:cNvSpPr/>
      </dsp:nvSpPr>
      <dsp:spPr>
        <a:xfrm>
          <a:off x="3166568" y="97479"/>
          <a:ext cx="819309" cy="637311"/>
        </a:xfrm>
        <a:prstGeom prst="rect">
          <a:avLst/>
        </a:prstGeom>
        <a:noFill/>
        <a:ln>
          <a:noFill/>
        </a:ln>
        <a:effectLst/>
      </dsp:spPr>
      <dsp:style>
        <a:lnRef idx="0">
          <a:scrgbClr r="0" g="0" b="0"/>
        </a:lnRef>
        <a:fillRef idx="0">
          <a:scrgbClr r="0" g="0" b="0"/>
        </a:fillRef>
        <a:effectRef idx="0">
          <a:scrgbClr r="0" g="0" b="0"/>
        </a:effectRef>
        <a:fontRef idx="minor"/>
      </dsp:style>
    </dsp:sp>
    <dsp:sp modelId="{0E8E8D7E-F627-456A-B9FA-2E39F9B309A7}">
      <dsp:nvSpPr>
        <dsp:cNvPr id="0" name=""/>
        <dsp:cNvSpPr/>
      </dsp:nvSpPr>
      <dsp:spPr>
        <a:xfrm rot="5400000">
          <a:off x="2453818" y="1649830"/>
          <a:ext cx="669177" cy="761842"/>
        </a:xfrm>
        <a:prstGeom prst="bentUpArrow">
          <a:avLst>
            <a:gd name="adj1" fmla="val 32840"/>
            <a:gd name="adj2" fmla="val 25000"/>
            <a:gd name="adj3" fmla="val 35780"/>
          </a:avLst>
        </a:prstGeom>
        <a:solidFill>
          <a:schemeClr val="accent3">
            <a:tint val="50000"/>
            <a:hueOff val="5359334"/>
            <a:satOff val="-7864"/>
            <a:lumOff val="53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923AC-BAFB-4877-A58C-E4B4151C7C06}">
      <dsp:nvSpPr>
        <dsp:cNvPr id="0" name=""/>
        <dsp:cNvSpPr/>
      </dsp:nvSpPr>
      <dsp:spPr>
        <a:xfrm>
          <a:off x="2040958" y="908037"/>
          <a:ext cx="1597671" cy="788514"/>
        </a:xfrm>
        <a:prstGeom prst="roundRect">
          <a:avLst>
            <a:gd name="adj" fmla="val 1667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Uzingatiaji Bora Umeripotiwa na Kutambuliwa</a:t>
          </a:r>
          <a:endParaRPr lang="sw-KE" sz="1600" kern="1200" dirty="0"/>
        </a:p>
      </dsp:txBody>
      <dsp:txXfrm>
        <a:off x="2079457" y="946536"/>
        <a:ext cx="1520673" cy="711516"/>
      </dsp:txXfrm>
    </dsp:sp>
    <dsp:sp modelId="{973F18B4-E7FF-4C93-B95D-BA49E5F1D5A5}">
      <dsp:nvSpPr>
        <dsp:cNvPr id="0" name=""/>
        <dsp:cNvSpPr/>
      </dsp:nvSpPr>
      <dsp:spPr>
        <a:xfrm>
          <a:off x="4219791" y="983240"/>
          <a:ext cx="819309" cy="637311"/>
        </a:xfrm>
        <a:prstGeom prst="rect">
          <a:avLst/>
        </a:prstGeom>
        <a:noFill/>
        <a:ln>
          <a:noFill/>
        </a:ln>
        <a:effectLst/>
      </dsp:spPr>
      <dsp:style>
        <a:lnRef idx="0">
          <a:scrgbClr r="0" g="0" b="0"/>
        </a:lnRef>
        <a:fillRef idx="0">
          <a:scrgbClr r="0" g="0" b="0"/>
        </a:fillRef>
        <a:effectRef idx="0">
          <a:scrgbClr r="0" g="0" b="0"/>
        </a:effectRef>
        <a:fontRef idx="minor"/>
      </dsp:style>
    </dsp:sp>
    <dsp:sp modelId="{7D038B7C-B963-4487-8F7E-9BA3CE646A51}">
      <dsp:nvSpPr>
        <dsp:cNvPr id="0" name=""/>
        <dsp:cNvSpPr/>
      </dsp:nvSpPr>
      <dsp:spPr>
        <a:xfrm rot="5400000">
          <a:off x="4246294" y="2925469"/>
          <a:ext cx="669177" cy="761842"/>
        </a:xfrm>
        <a:prstGeom prst="bentUpArrow">
          <a:avLst>
            <a:gd name="adj1" fmla="val 32840"/>
            <a:gd name="adj2" fmla="val 25000"/>
            <a:gd name="adj3" fmla="val 35780"/>
          </a:avLst>
        </a:prstGeom>
        <a:solidFill>
          <a:schemeClr val="accent3">
            <a:tint val="50000"/>
            <a:hueOff val="10718668"/>
            <a:satOff val="-15729"/>
            <a:lumOff val="10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C37433-9808-4221-B7F9-1E566B2822AF}">
      <dsp:nvSpPr>
        <dsp:cNvPr id="0" name=""/>
        <dsp:cNvSpPr/>
      </dsp:nvSpPr>
      <dsp:spPr>
        <a:xfrm>
          <a:off x="3082348" y="1793799"/>
          <a:ext cx="3050857" cy="1083678"/>
        </a:xfrm>
        <a:prstGeom prst="roundRect">
          <a:avLst>
            <a:gd name="adj" fmla="val 1667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sz="1400" kern="1200" dirty="0" err="1"/>
            <a:t>K</a:t>
          </a:r>
          <a:r>
            <a:rPr lang="en-US" sz="1400" kern="1200" dirty="0" err="1"/>
            <a:t>utofaulu</a:t>
          </a:r>
          <a:r>
            <a:rPr sz="1400" kern="1200" dirty="0"/>
            <a:t> </a:t>
          </a:r>
          <a:r>
            <a:rPr sz="1400" kern="1200" dirty="0" err="1"/>
            <a:t>kwa</a:t>
          </a:r>
          <a:r>
            <a:rPr sz="1400" kern="1200" dirty="0"/>
            <a:t> </a:t>
          </a:r>
          <a:r>
            <a:rPr sz="1400" kern="1200" dirty="0" err="1"/>
            <a:t>Matibabu</a:t>
          </a:r>
          <a:r>
            <a:rPr sz="1400" kern="1200" dirty="0"/>
            <a:t> </a:t>
          </a:r>
          <a:r>
            <a:rPr sz="1400" kern="1200" dirty="0" err="1"/>
            <a:t>Kumethibitishwa</a:t>
          </a:r>
          <a:r>
            <a:rPr sz="1400" kern="1200" dirty="0"/>
            <a:t> (</a:t>
          </a:r>
          <a:r>
            <a:rPr sz="1400" kern="1200" dirty="0" err="1"/>
            <a:t>Matokeo</a:t>
          </a:r>
          <a:r>
            <a:rPr sz="1400" kern="1200" dirty="0"/>
            <a:t> </a:t>
          </a:r>
          <a:r>
            <a:rPr sz="1400" kern="1200" dirty="0" err="1"/>
            <a:t>ya</a:t>
          </a:r>
          <a:r>
            <a:rPr sz="1400" kern="1200" dirty="0"/>
            <a:t> </a:t>
          </a:r>
          <a:r>
            <a:rPr sz="1400" kern="1200" dirty="0" err="1"/>
            <a:t>Kipimo</a:t>
          </a:r>
          <a:r>
            <a:rPr sz="1400" kern="1200" dirty="0"/>
            <a:t> cha </a:t>
          </a:r>
          <a:r>
            <a:rPr sz="1400" kern="1200" dirty="0" err="1"/>
            <a:t>Marudio</a:t>
          </a:r>
          <a:r>
            <a:rPr sz="1400" kern="1200" dirty="0"/>
            <a:t> cha </a:t>
          </a:r>
          <a:r>
            <a:rPr sz="1400" kern="1200" dirty="0" err="1"/>
            <a:t>Idadi</a:t>
          </a:r>
          <a:r>
            <a:rPr sz="1400" kern="1200" dirty="0"/>
            <a:t> </a:t>
          </a:r>
          <a:r>
            <a:rPr sz="1400" kern="1200" dirty="0" err="1"/>
            <a:t>ya</a:t>
          </a:r>
          <a:r>
            <a:rPr sz="1400" kern="1200" dirty="0"/>
            <a:t> </a:t>
          </a:r>
          <a:r>
            <a:rPr sz="1400" kern="1200" dirty="0" err="1"/>
            <a:t>Virusi</a:t>
          </a:r>
          <a:r>
            <a:rPr sz="1400" kern="1200" dirty="0"/>
            <a:t> </a:t>
          </a:r>
          <a:r>
            <a:rPr sz="1400" kern="1200" dirty="0" err="1"/>
            <a:t>Yanaonyesha</a:t>
          </a:r>
          <a:r>
            <a:rPr sz="1400" kern="1200" dirty="0"/>
            <a:t>  ≥1,000)</a:t>
          </a:r>
          <a:endParaRPr lang="sw-KE" sz="1400" kern="1200" dirty="0"/>
        </a:p>
      </dsp:txBody>
      <dsp:txXfrm>
        <a:off x="3135258" y="1846709"/>
        <a:ext cx="2945037" cy="977858"/>
      </dsp:txXfrm>
    </dsp:sp>
    <dsp:sp modelId="{3BCF0795-804C-497A-B741-0B39616DE73B}">
      <dsp:nvSpPr>
        <dsp:cNvPr id="0" name=""/>
        <dsp:cNvSpPr/>
      </dsp:nvSpPr>
      <dsp:spPr>
        <a:xfrm>
          <a:off x="5987773" y="2016584"/>
          <a:ext cx="819309" cy="637311"/>
        </a:xfrm>
        <a:prstGeom prst="rect">
          <a:avLst/>
        </a:prstGeom>
        <a:noFill/>
        <a:ln>
          <a:noFill/>
        </a:ln>
        <a:effectLst/>
      </dsp:spPr>
      <dsp:style>
        <a:lnRef idx="0">
          <a:scrgbClr r="0" g="0" b="0"/>
        </a:lnRef>
        <a:fillRef idx="0">
          <a:scrgbClr r="0" g="0" b="0"/>
        </a:fillRef>
        <a:effectRef idx="0">
          <a:scrgbClr r="0" g="0" b="0"/>
        </a:effectRef>
        <a:fontRef idx="minor"/>
      </dsp:style>
    </dsp:sp>
    <dsp:sp modelId="{FFD552C4-B85B-43A1-BDD9-D5418A94A33D}">
      <dsp:nvSpPr>
        <dsp:cNvPr id="0" name=""/>
        <dsp:cNvSpPr/>
      </dsp:nvSpPr>
      <dsp:spPr>
        <a:xfrm>
          <a:off x="4940484" y="3124199"/>
          <a:ext cx="1850277" cy="1205464"/>
        </a:xfrm>
        <a:prstGeom prst="roundRect">
          <a:avLst>
            <a:gd name="adj" fmla="val 1667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Badili na Kuanza Kutumia Dawa Mbadala za </a:t>
          </a:r>
          <a:r>
            <a:rPr lang="en-US" sz="1600" b="1" kern="1200" dirty="0" err="1"/>
            <a:t>Aina</a:t>
          </a:r>
          <a:r>
            <a:rPr lang="en-US" sz="1600" b="1" kern="1200" dirty="0"/>
            <a:t> </a:t>
          </a:r>
          <a:r>
            <a:rPr lang="en-US" sz="1600" b="1" kern="1200" dirty="0" smtClean="0"/>
            <a:t/>
          </a:r>
          <a:br>
            <a:rPr lang="en-US" sz="1600" b="1" kern="1200" dirty="0" smtClean="0"/>
          </a:br>
          <a:r>
            <a:rPr lang="en-US" sz="1600" b="1" kern="1200" dirty="0" err="1" smtClean="0"/>
            <a:t>ya</a:t>
          </a:r>
          <a:r>
            <a:rPr lang="en-US" sz="1600" b="1" kern="1200" dirty="0" smtClean="0"/>
            <a:t> </a:t>
          </a:r>
          <a:r>
            <a:rPr lang="en-US" sz="1600" b="1" kern="1200" dirty="0"/>
            <a:t>Pili</a:t>
          </a:r>
          <a:endParaRPr lang="sw-KE" sz="1600" b="1" kern="1200" dirty="0"/>
        </a:p>
      </dsp:txBody>
      <dsp:txXfrm>
        <a:off x="4999340" y="3183055"/>
        <a:ext cx="1732565" cy="1087752"/>
      </dsp:txXfrm>
    </dsp:sp>
    <dsp:sp modelId="{2DFE6E3E-8763-4FF7-A102-2B4B0E5321B9}">
      <dsp:nvSpPr>
        <dsp:cNvPr id="0" name=""/>
        <dsp:cNvSpPr/>
      </dsp:nvSpPr>
      <dsp:spPr>
        <a:xfrm>
          <a:off x="7239002" y="2819399"/>
          <a:ext cx="1892711" cy="1798780"/>
        </a:xfrm>
        <a:prstGeom prst="rect">
          <a:avLst/>
        </a:prstGeom>
        <a:noFill/>
        <a:ln w="28575">
          <a:solidFill>
            <a:schemeClr val="accent4"/>
          </a:solid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Unahitaji kuzingatia:</a:t>
          </a:r>
          <a:endParaRPr lang="sw-KE" sz="1400" kern="1200" dirty="0"/>
        </a:p>
        <a:p>
          <a:pPr marL="228600" lvl="2" indent="-114300" algn="l" defTabSz="622300">
            <a:lnSpc>
              <a:spcPct val="90000"/>
            </a:lnSpc>
            <a:spcBef>
              <a:spcPct val="0"/>
            </a:spcBef>
            <a:spcAft>
              <a:spcPct val="15000"/>
            </a:spcAft>
            <a:buChar char="••"/>
          </a:pPr>
          <a:r>
            <a:rPr lang="en-US" sz="1400" kern="1200" dirty="0"/>
            <a:t>Umri wa mgonjwa</a:t>
          </a:r>
          <a:endParaRPr lang="sw-KE" sz="1400" kern="1200" dirty="0"/>
        </a:p>
        <a:p>
          <a:pPr marL="228600" lvl="2" indent="-114300" algn="l" defTabSz="622300">
            <a:lnSpc>
              <a:spcPct val="90000"/>
            </a:lnSpc>
            <a:spcBef>
              <a:spcPct val="0"/>
            </a:spcBef>
            <a:spcAft>
              <a:spcPct val="15000"/>
            </a:spcAft>
            <a:buChar char="••"/>
          </a:pPr>
          <a:r>
            <a:rPr lang="en-US" sz="1400" kern="1200" dirty="0"/>
            <a:t>Dawa ya </a:t>
          </a:r>
          <a:r>
            <a:rPr lang="en-US" sz="1400" kern="1200" dirty="0" err="1"/>
            <a:t>aina</a:t>
          </a:r>
          <a:r>
            <a:rPr lang="en-US" sz="1400" kern="1200" dirty="0"/>
            <a:t> </a:t>
          </a:r>
          <a:br>
            <a:rPr lang="en-US" sz="1400" kern="1200" dirty="0"/>
          </a:br>
          <a:r>
            <a:rPr lang="en-US" sz="1400" kern="1200" dirty="0" err="1"/>
            <a:t>ya</a:t>
          </a:r>
          <a:r>
            <a:rPr lang="en-US" sz="1400" kern="1200" dirty="0"/>
            <a:t> kwanza</a:t>
          </a:r>
          <a:endParaRPr lang="sw-KE" sz="1400" kern="1200" dirty="0"/>
        </a:p>
        <a:p>
          <a:pPr marL="228600" lvl="2" indent="-114300" algn="l" defTabSz="622300">
            <a:lnSpc>
              <a:spcPct val="90000"/>
            </a:lnSpc>
            <a:spcBef>
              <a:spcPct val="0"/>
            </a:spcBef>
            <a:spcAft>
              <a:spcPct val="15000"/>
            </a:spcAft>
            <a:buChar char="••"/>
          </a:pPr>
          <a:r>
            <a:rPr lang="en-US" sz="1400" kern="1200" dirty="0"/>
            <a:t>Uwepo wa ugonjwa mwingine sugu</a:t>
          </a:r>
          <a:endParaRPr lang="sw-KE" sz="1400" kern="1200" dirty="0"/>
        </a:p>
      </dsp:txBody>
      <dsp:txXfrm>
        <a:off x="7239002" y="2819399"/>
        <a:ext cx="1892711" cy="17987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9124B-CC95-491E-A6BB-A52DDC86A2B1}" type="datetimeFigureOut">
              <a:rPr lang="en-US" smtClean="0"/>
              <a:pPr/>
              <a:t>9/24/2020</a:t>
            </a:fld>
            <a:endParaRPr lang="sw-K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20500-23BE-4D73-A547-AA878E16F64F}" type="slidenum">
              <a:rPr lang="en-US" smtClean="0"/>
              <a:pPr/>
              <a:t>‹Nº›</a:t>
            </a:fld>
            <a:endParaRPr lang="sw-KE"/>
          </a:p>
        </p:txBody>
      </p:sp>
    </p:spTree>
    <p:extLst>
      <p:ext uri="{BB962C8B-B14F-4D97-AF65-F5344CB8AC3E}">
        <p14:creationId xmlns:p14="http://schemas.microsoft.com/office/powerpoint/2010/main" val="301140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Katika hali fulani, kwa mfano iwapo mgonjwa alikuwa na idadi ya juu ya awali ya virusi na kipimo cha marudio cha idadi ya virusi kimefanywa chini ya miezi 3-6, ni muhimu kukadiria kupungua kwa idadi ya virusi kwa mujibu wa matokeo ya kipimo cha kipeozio</a:t>
            </a:r>
          </a:p>
          <a:p>
            <a:pPr marL="0" marR="0" indent="0" algn="l" defTabSz="914400" rtl="0" eaLnBrk="1" fontAlgn="auto" latinLnBrk="0" hangingPunct="1">
              <a:lnSpc>
                <a:spcPct val="100000"/>
              </a:lnSpc>
              <a:spcBef>
                <a:spcPts val="0"/>
              </a:spcBef>
              <a:spcAft>
                <a:spcPts val="0"/>
              </a:spcAft>
              <a:buClrTx/>
              <a:buSzTx/>
              <a:buFontTx/>
              <a:buNone/>
              <a:tabLst/>
              <a:defRPr/>
            </a:pPr>
            <a:endParaRPr lang="sw-K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w-KE"/>
              <a:t>Kupungua kwa angalau kipeozio kimoja kwa mwezi ambap kuna uzingatiaji mwema kunaashiria kwamba udhibiti wa idadi ya virusi unawezekana kwa kutumia aina ya sasa ya dawa na unaweza kufanyiwa kipimo kingine baada ya miezi kudhibitisha hili.</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solidFill>
                  <a:prstClr val="black"/>
                </a:solidFill>
              </a:rPr>
              <a:pPr/>
              <a:t>5</a:t>
            </a:fld>
            <a:endParaRPr lang="sw-KE">
              <a:solidFill>
                <a:prstClr val="black"/>
              </a:solidFill>
            </a:endParaRPr>
          </a:p>
        </p:txBody>
      </p:sp>
    </p:spTree>
    <p:extLst>
      <p:ext uri="{BB962C8B-B14F-4D97-AF65-F5344CB8AC3E}">
        <p14:creationId xmlns:p14="http://schemas.microsoft.com/office/powerpoint/2010/main" val="41262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Wagonjwa wanaotumia </a:t>
            </a:r>
            <a:r>
              <a:rPr lang="en-US" dirty="0"/>
              <a:t>NVP (</a:t>
            </a:r>
            <a:r>
              <a:rPr lang="en-US" dirty="0" err="1"/>
              <a:t>wakilinganishwa</a:t>
            </a:r>
            <a:r>
              <a:rPr lang="en-US" baseline="0" dirty="0"/>
              <a:t> </a:t>
            </a:r>
            <a:r>
              <a:rPr lang="en-US" baseline="0" dirty="0" err="1"/>
              <a:t>na</a:t>
            </a:r>
            <a:r>
              <a:rPr lang="en-US" baseline="0" dirty="0"/>
              <a:t> </a:t>
            </a:r>
            <a:r>
              <a:rPr lang="en-US" baseline="0" dirty="0" err="1"/>
              <a:t>wanaotumia</a:t>
            </a:r>
            <a:r>
              <a:rPr lang="en-US" baseline="0"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EFV</a:t>
            </a:r>
            <a:r>
              <a:rPr lang="en-US" dirty="0"/>
              <a:t>) </a:t>
            </a:r>
            <a:r>
              <a:rPr lang="en-US" dirty="0" err="1"/>
              <a:t>walikuwa</a:t>
            </a:r>
            <a:r>
              <a:rPr lang="en-US" dirty="0"/>
              <a:t> </a:t>
            </a:r>
            <a:r>
              <a:rPr lang="en-US" dirty="0" err="1"/>
              <a:t>na</a:t>
            </a:r>
            <a:r>
              <a:rPr lang="en-US" dirty="0"/>
              <a:t> </a:t>
            </a:r>
            <a:r>
              <a:rPr lang="en-US" dirty="0" err="1"/>
              <a:t>uwezekano</a:t>
            </a:r>
            <a:r>
              <a:rPr lang="en-US" dirty="0"/>
              <a:t> </a:t>
            </a:r>
            <a:r>
              <a:rPr lang="en-US" dirty="0" err="1"/>
              <a:t>wa</a:t>
            </a:r>
            <a:r>
              <a:rPr lang="en-US" dirty="0"/>
              <a:t> </a:t>
            </a:r>
            <a:r>
              <a:rPr lang="en-US" dirty="0" err="1"/>
              <a:t>virusi</a:t>
            </a:r>
            <a:r>
              <a:rPr lang="en-US" dirty="0"/>
              <a:t> </a:t>
            </a:r>
            <a:r>
              <a:rPr lang="en-US" dirty="0" err="1"/>
              <a:t>kuwa</a:t>
            </a:r>
            <a:r>
              <a:rPr lang="en-US" dirty="0"/>
              <a:t> </a:t>
            </a:r>
            <a:r>
              <a:rPr lang="en-US" dirty="0" err="1"/>
              <a:t>sugu</a:t>
            </a:r>
            <a:r>
              <a:rPr lang="en-US" dirty="0"/>
              <a:t> </a:t>
            </a:r>
            <a:r>
              <a:rPr lang="en-US" dirty="0" err="1"/>
              <a:t>kwa</a:t>
            </a: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TDF</a:t>
            </a:r>
          </a:p>
          <a:p>
            <a:pPr marL="0" marR="0" indent="0" algn="l" defTabSz="914400" rtl="0" eaLnBrk="1" fontAlgn="auto" latinLnBrk="0" hangingPunct="1">
              <a:lnSpc>
                <a:spcPct val="100000"/>
              </a:lnSpc>
              <a:spcBef>
                <a:spcPts val="0"/>
              </a:spcBef>
              <a:spcAft>
                <a:spcPts val="0"/>
              </a:spcAft>
              <a:buClrTx/>
              <a:buSzTx/>
              <a:buFontTx/>
              <a:buNone/>
              <a:tabLst/>
              <a:defRPr/>
            </a:pPr>
            <a:r>
              <a:rPr kumimoji="0" lang="af-ZA" sz="1200" b="0" i="0" u="none" strike="noStrike" kern="1200" cap="none" spc="0" normalizeH="0" baseline="0" noProof="0" dirty="0">
                <a:ln>
                  <a:noFill/>
                </a:ln>
                <a:solidFill>
                  <a:prstClr val="black"/>
                </a:solidFill>
                <a:effectLst/>
                <a:uLnTx/>
                <a:uFillTx/>
                <a:latin typeface="+mn-lt"/>
                <a:ea typeface="+mn-ea"/>
                <a:cs typeface="+mn-cs"/>
              </a:rPr>
              <a:t>Wagonjwa wanaotumia </a:t>
            </a:r>
            <a:r>
              <a:rPr kumimoji="0" lang="en-US" sz="1200" b="0" i="0" u="none" strike="noStrike" kern="1200" cap="none" spc="0" normalizeH="0" baseline="0" noProof="0" dirty="0">
                <a:ln>
                  <a:noFill/>
                </a:ln>
                <a:solidFill>
                  <a:prstClr val="black"/>
                </a:solidFill>
                <a:effectLst/>
                <a:uLnTx/>
                <a:uFillTx/>
                <a:latin typeface="+mn-lt"/>
                <a:ea typeface="+mn-ea"/>
                <a:cs typeface="+mn-cs"/>
              </a:rPr>
              <a:t>lamivudine </a:t>
            </a:r>
            <a:r>
              <a:rPr lang="en-US" dirty="0"/>
              <a:t>(</a:t>
            </a:r>
            <a:r>
              <a:rPr lang="en-US" dirty="0" err="1"/>
              <a:t>wakilinganishwa</a:t>
            </a:r>
            <a:r>
              <a:rPr lang="en-US" baseline="0" dirty="0"/>
              <a:t> </a:t>
            </a:r>
            <a:r>
              <a:rPr lang="en-US" baseline="0" dirty="0" err="1"/>
              <a:t>na</a:t>
            </a:r>
            <a:r>
              <a:rPr lang="en-US" baseline="0" dirty="0"/>
              <a:t> </a:t>
            </a:r>
            <a:r>
              <a:rPr lang="en-US" baseline="0" dirty="0" err="1"/>
              <a:t>wanaotumia</a:t>
            </a:r>
            <a:r>
              <a:rPr lang="en-US" baseline="0" dirty="0"/>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emtricitabine</a:t>
            </a:r>
            <a:r>
              <a:rPr lang="en-US" dirty="0"/>
              <a:t>) </a:t>
            </a:r>
            <a:r>
              <a:rPr lang="en-US" dirty="0" err="1"/>
              <a:t>walikuwa</a:t>
            </a:r>
            <a:r>
              <a:rPr lang="en-US" dirty="0"/>
              <a:t> </a:t>
            </a:r>
            <a:r>
              <a:rPr lang="en-US" dirty="0" err="1"/>
              <a:t>na</a:t>
            </a:r>
            <a:r>
              <a:rPr lang="en-US" dirty="0"/>
              <a:t> </a:t>
            </a:r>
            <a:r>
              <a:rPr lang="en-US" dirty="0" err="1"/>
              <a:t>uwezekano</a:t>
            </a:r>
            <a:r>
              <a:rPr lang="en-US" dirty="0"/>
              <a:t> </a:t>
            </a:r>
            <a:r>
              <a:rPr lang="en-US" dirty="0" err="1"/>
              <a:t>wa</a:t>
            </a:r>
            <a:r>
              <a:rPr lang="en-US" dirty="0"/>
              <a:t> </a:t>
            </a:r>
            <a:r>
              <a:rPr lang="en-US" dirty="0" err="1"/>
              <a:t>virusi</a:t>
            </a:r>
            <a:r>
              <a:rPr lang="en-US" dirty="0"/>
              <a:t> </a:t>
            </a:r>
            <a:r>
              <a:rPr lang="en-US" dirty="0" err="1"/>
              <a:t>kuwa</a:t>
            </a:r>
            <a:r>
              <a:rPr lang="en-US" dirty="0"/>
              <a:t> </a:t>
            </a:r>
            <a:r>
              <a:rPr lang="en-US" dirty="0" err="1"/>
              <a:t>sugu</a:t>
            </a:r>
            <a:r>
              <a:rPr lang="en-US" dirty="0"/>
              <a:t> </a:t>
            </a:r>
            <a:r>
              <a:rPr lang="en-US" dirty="0" err="1"/>
              <a:t>kwa</a:t>
            </a: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TDF</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15</a:t>
            </a:fld>
            <a:endParaRPr lang="sw-KE"/>
          </a:p>
        </p:txBody>
      </p:sp>
    </p:spTree>
    <p:extLst>
      <p:ext uri="{BB962C8B-B14F-4D97-AF65-F5344CB8AC3E}">
        <p14:creationId xmlns:p14="http://schemas.microsoft.com/office/powerpoint/2010/main" val="53278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z="1200" b="0" i="0" u="none" strike="noStrike" kern="1200" baseline="0" dirty="0">
                <a:solidFill>
                  <a:schemeClr val="tx1"/>
                </a:solidFill>
                <a:latin typeface="+mn-lt"/>
              </a:rPr>
              <a:t>Mabadiliko ya virusi huripotiwa kwa kutumia ufupisho wenye herufi ya msimbo inayoashiria aina isiyo ya kawaida ya asidi-amino, ikifuatiwa na nambari ya nafasi ya asidi-amino, na kisha herufi ya msimbo ya badiliko la asidi-msimbo inayopatikana kwenye msururo huo. </a:t>
            </a:r>
          </a:p>
          <a:p>
            <a:endParaRPr lang="sw-KE" sz="1200" b="0" i="0" u="none" strike="noStrike" kern="1200" baseline="0" dirty="0">
              <a:solidFill>
                <a:schemeClr val="tx1"/>
              </a:solidFill>
              <a:latin typeface="+mn-lt"/>
              <a:ea typeface="+mn-ea"/>
              <a:cs typeface="+mn-cs"/>
            </a:endParaRPr>
          </a:p>
          <a:p>
            <a:r>
              <a:rPr lang="sw-KE" sz="1200" b="0" i="0" u="none" strike="noStrike" kern="1200" baseline="0" dirty="0">
                <a:solidFill>
                  <a:schemeClr val="tx1"/>
                </a:solidFill>
                <a:latin typeface="+mn-lt"/>
              </a:rPr>
              <a:t>Kwa mfano, katika badiliko la virusi la aina ya NRTI, ‘M184V’ inaashiria kuwa, badala ya kuwa na methionini (methionine) katika nafasi ya 184, kirusi klicho kwenye mfululizo huu kina valini (valine) </a:t>
            </a:r>
            <a:endParaRPr lang="sw-KE" sz="1200" b="0" i="0" u="none" strike="noStrike" kern="1200" baseline="0" dirty="0">
              <a:solidFill>
                <a:schemeClr val="tx1"/>
              </a:solidFill>
              <a:latin typeface="+mn-lt"/>
              <a:ea typeface="+mn-ea"/>
              <a:cs typeface="+mn-cs"/>
            </a:endParaRPr>
          </a:p>
          <a:p>
            <a:endParaRPr lang="sw-KE" sz="1200" b="0" i="0" u="none" strike="noStrike" kern="1200" baseline="0" dirty="0">
              <a:solidFill>
                <a:schemeClr val="tx1"/>
              </a:solidFill>
              <a:latin typeface="+mn-lt"/>
              <a:ea typeface="+mn-ea"/>
              <a:cs typeface="+mn-cs"/>
            </a:endParaRPr>
          </a:p>
          <a:p>
            <a:r>
              <a:rPr lang="sw-KE" sz="1200" b="0" i="0" u="none" strike="noStrike" kern="1200" baseline="0" dirty="0">
                <a:solidFill>
                  <a:schemeClr val="tx1"/>
                </a:solidFill>
                <a:latin typeface="+mn-lt"/>
              </a:rPr>
              <a:t>(Pitia yaliyomo kwenye slaidi pia)</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16</a:t>
            </a:fld>
            <a:endParaRPr lang="sw-KE"/>
          </a:p>
        </p:txBody>
      </p:sp>
    </p:spTree>
    <p:extLst>
      <p:ext uri="{BB962C8B-B14F-4D97-AF65-F5344CB8AC3E}">
        <p14:creationId xmlns:p14="http://schemas.microsoft.com/office/powerpoint/2010/main" val="1649393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M184V/I</a:t>
            </a:r>
          </a:p>
          <a:p>
            <a:endParaRPr lang="sw-KE" dirty="0"/>
          </a:p>
          <a:p>
            <a:r>
              <a:rPr lang="sw-KE"/>
              <a:t>Pitia yaliyomo kwenye slaidi kwanza</a:t>
            </a:r>
            <a:endParaRPr lang="sw-KE" dirty="0"/>
          </a:p>
          <a:p>
            <a:endParaRPr lang="sw-KE" dirty="0"/>
          </a:p>
          <a:p>
            <a:r>
              <a:rPr lang="sw-KE" sz="1200" b="0" i="0" u="none" strike="noStrike" kern="1200" baseline="0" dirty="0">
                <a:solidFill>
                  <a:schemeClr val="tx1"/>
                </a:solidFill>
                <a:latin typeface="+mn-lt"/>
              </a:rPr>
              <a:t>M184V hupunguza nguvu za virusi na inaweza kuhusishwa na upunguzaji wa viwango vya VVU vya aina ya 1 kwenye RNA ya plazima vya kiasi cha vipeozio 0.05 chini ya kirusi kisicho cha kawaida</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17</a:t>
            </a:fld>
            <a:endParaRPr lang="sw-KE"/>
          </a:p>
        </p:txBody>
      </p:sp>
    </p:spTree>
    <p:extLst>
      <p:ext uri="{BB962C8B-B14F-4D97-AF65-F5344CB8AC3E}">
        <p14:creationId xmlns:p14="http://schemas.microsoft.com/office/powerpoint/2010/main" val="219971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Y181CIV, K103NS</a:t>
            </a:r>
          </a:p>
          <a:p>
            <a:endParaRPr lang="sw-KE" dirty="0"/>
          </a:p>
          <a:p>
            <a:r>
              <a:rPr lang="sw-KE"/>
              <a:t>Pitia yaliyomo kwenye slaidi</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18</a:t>
            </a:fld>
            <a:endParaRPr lang="sw-KE"/>
          </a:p>
        </p:txBody>
      </p:sp>
    </p:spTree>
    <p:extLst>
      <p:ext uri="{BB962C8B-B14F-4D97-AF65-F5344CB8AC3E}">
        <p14:creationId xmlns:p14="http://schemas.microsoft.com/office/powerpoint/2010/main" val="3116897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sz="1200" b="0" i="0" kern="1200" dirty="0">
                <a:solidFill>
                  <a:schemeClr val="tx1"/>
                </a:solidFill>
                <a:effectLst/>
                <a:latin typeface="+mn-lt"/>
              </a:rPr>
              <a:t>RAL</a:t>
            </a:r>
          </a:p>
          <a:p>
            <a:r>
              <a:rPr lang="sw-KE" sz="1200" b="0" i="0" kern="1200" dirty="0">
                <a:solidFill>
                  <a:schemeClr val="tx1"/>
                </a:solidFill>
                <a:effectLst/>
                <a:latin typeface="+mn-lt"/>
              </a:rPr>
              <a:t>- chembe ndogo za kukoroga kwa maji (Ninafikiri  miligramu 50/pakiti- lakini kipimo hubadilika kulingana na uzito wa mgonjwa - kwa hivyo aina hii ya dawa haina kipimo rahisi kwa mtumiaji)</a:t>
            </a:r>
          </a:p>
          <a:p>
            <a:r>
              <a:rPr lang="sw-KE" sz="1200" b="0" i="0" kern="1200" dirty="0">
                <a:solidFill>
                  <a:schemeClr val="tx1"/>
                </a:solidFill>
                <a:effectLst/>
                <a:latin typeface="+mn-lt"/>
              </a:rPr>
              <a:t>- Tembe za kutafuna za miligramu 25</a:t>
            </a:r>
          </a:p>
          <a:p>
            <a:r>
              <a:rPr lang="sw-KE" sz="1200" b="0" i="0" kern="1200" dirty="0">
                <a:solidFill>
                  <a:schemeClr val="tx1"/>
                </a:solidFill>
                <a:effectLst/>
                <a:latin typeface="+mn-lt"/>
              </a:rPr>
              <a:t>- Tembe za kutafuna za miligramu 100</a:t>
            </a:r>
            <a:r>
              <a:t/>
            </a:r>
            <a:br/>
            <a:endParaRPr lang="sw-KE" sz="1200" b="0" i="0" kern="1200" dirty="0">
              <a:solidFill>
                <a:schemeClr val="tx1"/>
              </a:solidFill>
              <a:effectLst/>
              <a:latin typeface="+mn-lt"/>
              <a:ea typeface="+mn-ea"/>
              <a:cs typeface="+mn-cs"/>
            </a:endParaRPr>
          </a:p>
          <a:p>
            <a:r>
              <a:rPr lang="sw-KE" sz="1200" b="0" i="0" kern="1200" dirty="0">
                <a:solidFill>
                  <a:schemeClr val="tx1"/>
                </a:solidFill>
                <a:effectLst/>
                <a:latin typeface="+mn-lt"/>
              </a:rPr>
              <a:t>Tembe za kutafuna zimekubaliwa kutumiwa tu na wagonjwa wenye miaka 2 au zaidi na uzito wa kilo 10 au zaidi lakini kulikuwa na utafiti uliofanywa na unaoonesha kuwa tembe za kutafuna zinaweza kutumiwa kama dawa inayovunjikavunjika ikiwekwa kwa maji na utafiti unaendelea kubaini iwapo tembe hizi zinaweza kutumiwa na watoto wachanga zaidi na wenye wa miaka &lt;2.</a:t>
            </a:r>
          </a:p>
          <a:p>
            <a:r>
              <a:t/>
            </a:r>
            <a:br/>
            <a:endParaRPr lang="sw-KE" sz="1200" b="0" i="0" kern="1200" dirty="0">
              <a:solidFill>
                <a:schemeClr val="tx1"/>
              </a:solidFill>
              <a:effectLst/>
              <a:latin typeface="+mn-lt"/>
              <a:ea typeface="+mn-ea"/>
              <a:cs typeface="+mn-cs"/>
            </a:endParaRPr>
          </a:p>
          <a:p>
            <a:r>
              <a:rPr lang="sw-KE" sz="1200" b="0" i="0" kern="1200" dirty="0">
                <a:solidFill>
                  <a:schemeClr val="tx1"/>
                </a:solidFill>
                <a:effectLst/>
                <a:latin typeface="+mn-lt"/>
              </a:rPr>
              <a:t>DTG</a:t>
            </a:r>
          </a:p>
          <a:p>
            <a:r>
              <a:rPr lang="sw-KE" sz="1200" b="0" i="0" kern="1200" dirty="0">
                <a:solidFill>
                  <a:schemeClr val="tx1"/>
                </a:solidFill>
                <a:effectLst/>
                <a:latin typeface="+mn-lt"/>
              </a:rPr>
              <a:t>- Tembe ya miligramu 25</a:t>
            </a:r>
          </a:p>
          <a:p>
            <a:r>
              <a:rPr lang="sw-KE" sz="1200" b="0" i="0" kern="1200" dirty="0">
                <a:solidFill>
                  <a:schemeClr val="tx1"/>
                </a:solidFill>
                <a:effectLst/>
                <a:latin typeface="+mn-lt"/>
              </a:rPr>
              <a:t>- Tembe ya miligramu 10</a:t>
            </a:r>
            <a:r>
              <a:t/>
            </a:r>
            <a:br/>
            <a:endParaRPr lang="sw-KE" sz="1200" b="0" i="0" kern="1200" dirty="0">
              <a:solidFill>
                <a:schemeClr val="tx1"/>
              </a:solidFill>
              <a:effectLst/>
              <a:latin typeface="+mn-lt"/>
              <a:ea typeface="+mn-ea"/>
              <a:cs typeface="+mn-cs"/>
            </a:endParaRPr>
          </a:p>
          <a:p>
            <a:r>
              <a:rPr lang="sw-KE" sz="1200" b="0" i="0" kern="1200" dirty="0">
                <a:solidFill>
                  <a:schemeClr val="tx1"/>
                </a:solidFill>
                <a:effectLst/>
                <a:latin typeface="+mn-lt"/>
              </a:rPr>
              <a:t>Hivi sasa kipimo tulicho nacho ni cha tembe ya miligramu 35 kwa wenye uzito wa kilo 30 ingawa tuna matumaini kuwa itakubaliwa kwa matumizi ya watoto wachanga hivi karibuni.</a:t>
            </a:r>
            <a:r>
              <a:t/>
            </a:r>
            <a:br/>
            <a:endParaRPr lang="sw-KE" sz="1200" b="0" i="0" kern="1200" dirty="0">
              <a:solidFill>
                <a:schemeClr val="tx1"/>
              </a:solidFill>
              <a:effectLst/>
              <a:latin typeface="+mn-lt"/>
              <a:ea typeface="+mn-ea"/>
              <a:cs typeface="+mn-cs"/>
            </a:endParaRPr>
          </a:p>
          <a:p>
            <a:r>
              <a:rPr lang="sw-KE" sz="1200" b="0" i="0" kern="1200" dirty="0">
                <a:solidFill>
                  <a:schemeClr val="tx1"/>
                </a:solidFill>
                <a:effectLst/>
                <a:latin typeface="+mn-lt"/>
              </a:rPr>
              <a:t>Kwa EVG- kulingana na ufahamu wangu hakuna kipimo cha watoto kinachopatikana lakini EVG iliyo na Quads (Stribild na Genvoya) inaweza kutumiwa kwa watoto walio na umri usiopungua miaka 12.</a:t>
            </a:r>
          </a:p>
          <a:p>
            <a:r>
              <a:t/>
            </a:r>
            <a:b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21</a:t>
            </a:fld>
            <a:endParaRPr lang="sw-KE"/>
          </a:p>
        </p:txBody>
      </p:sp>
    </p:spTree>
    <p:extLst>
      <p:ext uri="{BB962C8B-B14F-4D97-AF65-F5344CB8AC3E}">
        <p14:creationId xmlns:p14="http://schemas.microsoft.com/office/powerpoint/2010/main" val="301599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endorsed the use of dolutegravir for adolescents and women of childbearing potential despite a very small, but statistically significant, (&lt;0.5%) increase in the risk of neural tube defects in offspring.  Effective contraception should be available.  However, women may make an informed decision to take DTG (even without contraception) after counselling about the risks of neural tube defects.</a:t>
            </a:r>
          </a:p>
          <a:p>
            <a:endParaRPr lang="en-US" dirty="0"/>
          </a:p>
          <a:p>
            <a:r>
              <a:rPr lang="en-US" dirty="0"/>
              <a:t>EFV should not be used if the level of pretreatment drug resistance to EFV exceeds 10%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605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33</a:t>
            </a:fld>
            <a:endParaRPr lang="sw-KE"/>
          </a:p>
        </p:txBody>
      </p:sp>
    </p:spTree>
    <p:extLst>
      <p:ext uri="{BB962C8B-B14F-4D97-AF65-F5344CB8AC3E}">
        <p14:creationId xmlns:p14="http://schemas.microsoft.com/office/powerpoint/2010/main" val="1514675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Kama tulivyoona, kuna aina mbalimbali za mabadiliko ya VVU ambayo yanaweza kutokea wakati wa matumizi ya dawa za kudhibiti VVU za aina ya 1 na hizi hutumia kufanyia uamuzi ni dawa gani za kudhibiti VVU zinapaswa kujumuisha katika aina ya 2</a:t>
            </a:r>
          </a:p>
          <a:p>
            <a:endParaRPr lang="sw-KE" baseline="0" dirty="0"/>
          </a:p>
          <a:p>
            <a:r>
              <a:rPr lang="sw-KE"/>
              <a:t>Kwa hivyo, kwa mukhtasari: Aina ya M184 hutokea sana wakati wa matumizi ya 3TC au FTC, na ingawa husababisha ukinzani kwa dawa hizo, tunaiweka kwenye aina ya pili ya dawa za kudhibiti VVU kwa sababu inapunguza uwezo wa kuongezeka wa virusi na husababisha ongezeko la uwezo wa kuathiriwa na dawa za AZT na TDF.</a:t>
            </a:r>
          </a:p>
          <a:p>
            <a:endParaRPr lang="sw-KE" baseline="0" dirty="0"/>
          </a:p>
          <a:p>
            <a:r>
              <a:rPr lang="sw-KE"/>
              <a:t>Kuna aina kadhaa za mabadiliko ambayo yanaweza kutokea kutokana na matumizi ya NNRTI na mara nyingi haya husababisha ukinzani kwa EFV na NVP na hivyo dawa mbadala za aina ya 2 hujumuisha PI na wala si NNRTI</a:t>
            </a:r>
          </a:p>
          <a:p>
            <a:endParaRPr lang="sw-KE" baseline="0" dirty="0"/>
          </a:p>
          <a:p>
            <a:r>
              <a:rPr lang="sw-KE"/>
              <a:t>Ikiwa ukinzani kwa TDF hutatokea, kuna uwezekano mkubwa kuwa AZT bado inafanya kazi na inaweza kuwa iliongeza uwezo wake wa kuwa na athari na ndio sababu dawa hii inajumuishwa katika aina ya pili ya dawa mbdala kwa wale walioanza na dawa za aina ya 1 zenye TDF.</a:t>
            </a:r>
          </a:p>
          <a:p>
            <a:endParaRPr lang="sw-KE" baseline="0" dirty="0"/>
          </a:p>
          <a:p>
            <a:r>
              <a:rPr lang="sw-KE"/>
              <a:t>Hatimaye kwa wale waotumia dawa za aina ya 1 zenye AZT au d4T, mabadiliko ya virusi aina ya TAMs yanaweza kutokea na iwapo kwa bahati zuri hayatokea kwa wingi, TDF bado itaendelea kufanya kazi na hiyo ndio sababu ni sehemu ya dawa mbadala za aina ya 2 kwa watu hawa</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36</a:t>
            </a:fld>
            <a:endParaRPr lang="sw-KE"/>
          </a:p>
        </p:txBody>
      </p:sp>
    </p:spTree>
    <p:extLst>
      <p:ext uri="{BB962C8B-B14F-4D97-AF65-F5344CB8AC3E}">
        <p14:creationId xmlns:p14="http://schemas.microsoft.com/office/powerpoint/2010/main" val="41233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Jadili kuhusu idadi kubwa ya virusi baada ya kipimo cha marudio wakati hakuna uzingatiaji unaofaa - kubadili aina ya dawa hakutatua uzingatiaji mbaya</a:t>
            </a:r>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39</a:t>
            </a:fld>
            <a:endParaRPr lang="sw-KE"/>
          </a:p>
        </p:txBody>
      </p:sp>
    </p:spTree>
    <p:extLst>
      <p:ext uri="{BB962C8B-B14F-4D97-AF65-F5344CB8AC3E}">
        <p14:creationId xmlns:p14="http://schemas.microsoft.com/office/powerpoint/2010/main" val="3643149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12E0A-0EBD-4365-8BA3-CE5ABE95CDF3}" type="slidenum">
              <a:rPr lang="en-US" smtClean="0">
                <a:solidFill>
                  <a:prstClr val="black"/>
                </a:solidFill>
              </a:rPr>
              <a:pPr/>
              <a:t>40</a:t>
            </a:fld>
            <a:endParaRPr lang="sw-KE">
              <a:solidFill>
                <a:prstClr val="black"/>
              </a:solidFill>
            </a:endParaRPr>
          </a:p>
        </p:txBody>
      </p:sp>
    </p:spTree>
    <p:extLst>
      <p:ext uri="{BB962C8B-B14F-4D97-AF65-F5344CB8AC3E}">
        <p14:creationId xmlns:p14="http://schemas.microsoft.com/office/powerpoint/2010/main" val="396784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720500-23BE-4D73-A547-AA878E16F64F}" type="slidenum">
              <a:rPr lang="en-US" smtClean="0"/>
              <a:pPr/>
              <a:t>6</a:t>
            </a:fld>
            <a:endParaRPr lang="sw-KE"/>
          </a:p>
        </p:txBody>
      </p:sp>
    </p:spTree>
    <p:extLst>
      <p:ext uri="{BB962C8B-B14F-4D97-AF65-F5344CB8AC3E}">
        <p14:creationId xmlns:p14="http://schemas.microsoft.com/office/powerpoint/2010/main" val="369250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b="1" dirty="0"/>
              <a:t>*MAJADAILIANO YA KIKUNDI*</a:t>
            </a:r>
          </a:p>
          <a:p>
            <a:pPr marL="0" marR="0" indent="0" algn="l" defTabSz="914400" rtl="0" eaLnBrk="1" fontAlgn="auto" latinLnBrk="0" hangingPunct="1">
              <a:lnSpc>
                <a:spcPct val="100000"/>
              </a:lnSpc>
              <a:spcBef>
                <a:spcPts val="0"/>
              </a:spcBef>
              <a:spcAft>
                <a:spcPts val="0"/>
              </a:spcAft>
              <a:buClrTx/>
              <a:buSzTx/>
              <a:buFontTx/>
              <a:buNone/>
              <a:tabLst/>
              <a:defRPr/>
            </a:pPr>
            <a:r>
              <a:rPr lang="sw-KE" dirty="0"/>
              <a:t>Huu ni mfano wa kutofaulu kwa matibabu, ni sifa gani zinazounga mkono matokeo haya?</a:t>
            </a:r>
            <a:endParaRPr lang="sw-KE" b="1" baseline="0" dirty="0"/>
          </a:p>
          <a:p>
            <a:r>
              <a:rPr lang="sw-KE" dirty="0"/>
              <a:t>-Ana rekodi mbaya ya uzingatiaji wa katikati ya vipimo viwili</a:t>
            </a:r>
          </a:p>
          <a:p>
            <a:pPr marL="171450" indent="-171450">
              <a:buFontTx/>
              <a:buChar char="-"/>
            </a:pPr>
            <a:r>
              <a:rPr lang="sw-KE" dirty="0"/>
              <a:t>Matokeo ya idadi ya virusi ya &gt;1000, huku ya pili yakiwa ni baada ya uzingatiaji mzuri</a:t>
            </a:r>
          </a:p>
          <a:p>
            <a:pPr marL="171450" indent="-171450">
              <a:buFontTx/>
              <a:buChar char="-"/>
            </a:pPr>
            <a:r>
              <a:rPr lang="sw-KE" dirty="0"/>
              <a:t>Kiwango cha chini cha idadi ya virusi (1,000-10,000) ni ishara ya ukinzani, hata hivyo kumbuka kuwa watu wana viwango tofauti vya chini vya idadi ya virusi, na hii inaweza kuwa ndiyo ndiyo idadi yao ya chini hata bila kutumia dawa za kudhibiti VVU au wakiwa na uzingatiaji mbaya (na kusiwe na ukinzani)</a:t>
            </a:r>
          </a:p>
          <a:p>
            <a:pPr marL="171450" indent="-171450">
              <a:buFontTx/>
              <a:buChar char="-"/>
            </a:pPr>
            <a:r>
              <a:rPr lang="sw-KE" dirty="0"/>
              <a:t>Ingawa idadi ya virusi ilipukua, haikupungua sana (haikaribii badiliko la kipimo cha kipeozio </a:t>
            </a:r>
            <a:r>
              <a:rPr lang="en-US" baseline="0" dirty="0">
                <a:sym typeface="Wingdings" panose="05000000000000000000" pitchFamily="2" charset="2"/>
              </a:rPr>
              <a:t></a:t>
            </a:r>
            <a:r>
              <a:rPr lang="sw-KE" baseline="0" dirty="0">
                <a:sym typeface="Wingdings" panose="05000000000000000000" pitchFamily="2" charset="2"/>
              </a:rPr>
              <a:t> upungufu mkubwa kutoka 4,500 ungekuwa 450 lakini matokeo yalikuwa ya 3,300)</a:t>
            </a:r>
          </a:p>
          <a:p>
            <a:pPr marL="0" indent="0">
              <a:buFontTx/>
              <a:buNone/>
            </a:pPr>
            <a:endParaRPr lang="sw-KE" baseline="0" dirty="0"/>
          </a:p>
          <a:p>
            <a:pPr marL="0" indent="0">
              <a:buFontTx/>
              <a:buNone/>
            </a:pPr>
            <a:r>
              <a:rPr lang="sw-KE" b="0" dirty="0"/>
              <a:t>Je, ni mabadiliko yapi ya virusi ambayo yanaweza kuwa yametokea? </a:t>
            </a:r>
          </a:p>
          <a:p>
            <a:pPr marL="171450" indent="-171450">
              <a:buFontTx/>
              <a:buChar char="-"/>
            </a:pPr>
            <a:r>
              <a:rPr lang="sw-KE" b="0" baseline="0" dirty="0"/>
              <a:t>M184V, K103N</a:t>
            </a:r>
          </a:p>
          <a:p>
            <a:pPr marL="171450" indent="-171450">
              <a:buFontTx/>
              <a:buChar char="-"/>
            </a:pPr>
            <a:r>
              <a:rPr lang="sw-KE" b="0" baseline="0" dirty="0"/>
              <a:t>Kuna uwezekano wa kuwa na K65R lakini hayo mengine hutokea haraka na hupatika kwa wingi</a:t>
            </a:r>
          </a:p>
          <a:p>
            <a:pPr marL="171450" indent="-171450">
              <a:buFontTx/>
              <a:buChar char="-"/>
            </a:pPr>
            <a:endParaRPr lang="sw-KE" b="0" baseline="0" dirty="0"/>
          </a:p>
          <a:p>
            <a:pPr marL="0" indent="0">
              <a:buFontTx/>
              <a:buNone/>
            </a:pPr>
            <a:r>
              <a:rPr lang="sw-KE" dirty="0"/>
              <a:t>Ni dawa gani mbadala za aina ya pili anapaswa kuanza kutumia</a:t>
            </a:r>
          </a:p>
          <a:p>
            <a:pPr marL="0" indent="0">
              <a:buFontTx/>
              <a:buNone/>
            </a:pPr>
            <a:r>
              <a:rPr lang="sw-KE" b="0" baseline="0" dirty="0"/>
              <a:t>- AZT/3TC + LPV/r</a:t>
            </a:r>
            <a:endParaRPr lang="sw-KE" b="0" dirty="0"/>
          </a:p>
        </p:txBody>
      </p:sp>
      <p:sp>
        <p:nvSpPr>
          <p:cNvPr id="4" name="Slide Number Placeholder 3"/>
          <p:cNvSpPr>
            <a:spLocks noGrp="1"/>
          </p:cNvSpPr>
          <p:nvPr>
            <p:ph type="sldNum" sz="quarter" idx="10"/>
          </p:nvPr>
        </p:nvSpPr>
        <p:spPr/>
        <p:txBody>
          <a:bodyPr/>
          <a:lstStyle/>
          <a:p>
            <a:fld id="{61B12E0A-0EBD-4365-8BA3-CE5ABE95CDF3}" type="slidenum">
              <a:rPr lang="en-US" smtClean="0">
                <a:solidFill>
                  <a:prstClr val="black"/>
                </a:solidFill>
              </a:rPr>
              <a:pPr/>
              <a:t>41</a:t>
            </a:fld>
            <a:endParaRPr lang="sw-KE">
              <a:solidFill>
                <a:prstClr val="black"/>
              </a:solidFill>
            </a:endParaRPr>
          </a:p>
        </p:txBody>
      </p:sp>
    </p:spTree>
    <p:extLst>
      <p:ext uri="{BB962C8B-B14F-4D97-AF65-F5344CB8AC3E}">
        <p14:creationId xmlns:p14="http://schemas.microsoft.com/office/powerpoint/2010/main" val="300258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Idadi ya juu sana ya virusi katika kipimo cha kwanza ni ishara kuwa hakuwa anatumia dawa za kudhibiti VVU hapo awali, na hivyo labda hakuwa na muda wa kutosha wa kudhibiti idadi ya virusi katika kipindi cha miezi mitatu ya uzingatiaji wa dawa</a:t>
            </a:r>
          </a:p>
          <a:p>
            <a:endParaRPr lang="sw-KE" baseline="0" dirty="0"/>
          </a:p>
          <a:p>
            <a:r>
              <a:rPr lang="sw-KE"/>
              <a:t>Ingawa idadi ya virusi bado ni chembechembe &gt;1,000/mililita, kwa kuzingatia kuwa vilipungua kwa viwango &gt;2 vya kipimo cha kipeozio, unaweza kuamua kungoja ili urudie kipimo cha idadi ya virusi baada ya miezi ~2-3.</a:t>
            </a:r>
            <a:endParaRPr lang="sw-KE" dirty="0"/>
          </a:p>
          <a:p>
            <a:endParaRPr lang="sw-KE" b="1" dirty="0"/>
          </a:p>
        </p:txBody>
      </p:sp>
      <p:sp>
        <p:nvSpPr>
          <p:cNvPr id="4" name="Slide Number Placeholder 3"/>
          <p:cNvSpPr>
            <a:spLocks noGrp="1"/>
          </p:cNvSpPr>
          <p:nvPr>
            <p:ph type="sldNum" sz="quarter" idx="10"/>
          </p:nvPr>
        </p:nvSpPr>
        <p:spPr/>
        <p:txBody>
          <a:bodyPr/>
          <a:lstStyle/>
          <a:p>
            <a:fld id="{61B12E0A-0EBD-4365-8BA3-CE5ABE95CDF3}" type="slidenum">
              <a:rPr lang="en-US" smtClean="0">
                <a:solidFill>
                  <a:prstClr val="black"/>
                </a:solidFill>
              </a:rPr>
              <a:pPr/>
              <a:t>42</a:t>
            </a:fld>
            <a:endParaRPr lang="sw-KE">
              <a:solidFill>
                <a:prstClr val="black"/>
              </a:solidFill>
            </a:endParaRPr>
          </a:p>
        </p:txBody>
      </p:sp>
    </p:spTree>
    <p:extLst>
      <p:ext uri="{BB962C8B-B14F-4D97-AF65-F5344CB8AC3E}">
        <p14:creationId xmlns:p14="http://schemas.microsoft.com/office/powerpoint/2010/main" val="220519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Idadi ya juu sana ya virusi katika kipimo cha kwanza ni ishara kuwa hakuwa anatumia dawa za kudhibiti VVU hapo awali, na hivyo labda hakuwa na muda wa kutosha wa kudhibiti idadi ya virusi katika kipindi cha miezi mitatu ya uzingatiaji wa dawa</a:t>
            </a:r>
          </a:p>
          <a:p>
            <a:endParaRPr lang="sw-KE" baseline="0" dirty="0"/>
          </a:p>
          <a:p>
            <a:r>
              <a:rPr lang="sw-KE"/>
              <a:t>Ingawa idadi ya virusi bado ni chembechembe &gt;1,000/mililita, kwa kuzingatia kuwa vilipungua kwa viwango &gt;2 vya kipimo cha kipeozio, unaweza kuamua kungoja ili urudie kipimo cha idadi ya virusi baada ya miezi ~2-3.</a:t>
            </a:r>
            <a:endParaRPr lang="sw-KE" dirty="0"/>
          </a:p>
        </p:txBody>
      </p:sp>
      <p:sp>
        <p:nvSpPr>
          <p:cNvPr id="4" name="Slide Number Placeholder 3"/>
          <p:cNvSpPr>
            <a:spLocks noGrp="1"/>
          </p:cNvSpPr>
          <p:nvPr>
            <p:ph type="sldNum" sz="quarter" idx="10"/>
          </p:nvPr>
        </p:nvSpPr>
        <p:spPr/>
        <p:txBody>
          <a:bodyPr/>
          <a:lstStyle/>
          <a:p>
            <a:fld id="{61B12E0A-0EBD-4365-8BA3-CE5ABE95CDF3}" type="slidenum">
              <a:rPr lang="en-US" smtClean="0">
                <a:solidFill>
                  <a:prstClr val="black"/>
                </a:solidFill>
              </a:rPr>
              <a:pPr/>
              <a:t>43</a:t>
            </a:fld>
            <a:endParaRPr lang="sw-KE">
              <a:solidFill>
                <a:prstClr val="black"/>
              </a:solidFill>
            </a:endParaRPr>
          </a:p>
        </p:txBody>
      </p:sp>
    </p:spTree>
    <p:extLst>
      <p:ext uri="{BB962C8B-B14F-4D97-AF65-F5344CB8AC3E}">
        <p14:creationId xmlns:p14="http://schemas.microsoft.com/office/powerpoint/2010/main" val="220519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dirty="0"/>
              <a:t>Hebu sasa tuangazie sifa za dawa tofauti za kudhibiti virusi (ARV) ili kuelewa jinsi mapendekezo ya kutumia dawa mbadala za aina ya 2 yaliafikiwa</a:t>
            </a:r>
          </a:p>
          <a:p>
            <a:endParaRPr lang="sw-KE" dirty="0"/>
          </a:p>
          <a:p>
            <a:r>
              <a:rPr lang="sw-KE" dirty="0"/>
              <a:t>Kwa baadhi ya dawa za kudhibiti VVU,  mabadiliko tofauti ya virusi yanayosababisha ukinzani wa dawa yanahitajika ili kusababisha kupungua kwa athari za dawa, huku zingine zikihitaji badiliko moja tu.</a:t>
            </a:r>
          </a:p>
          <a:p>
            <a:endParaRPr lang="sw-KE" dirty="0"/>
          </a:p>
          <a:p>
            <a:r>
              <a:rPr lang="sw-KE" dirty="0"/>
              <a:t>Idadi ya mabadiliko yanayohitajika ili kusababisha ukinzani, na mara ngapi mabadiliko hayao yanapaswa kutokea, huchangia kwa dhana inayoitwa “uwezo wa kuzuia ukinzani” wa dawa ambao unaonyeshwa hapa kwenye jira-x</a:t>
            </a:r>
          </a:p>
          <a:p>
            <a:endParaRPr lang="sw-KE" dirty="0"/>
          </a:p>
          <a:p>
            <a:r>
              <a:rPr lang="sw-KE" dirty="0"/>
              <a:t>Dawa za kudhibiti VVU pia zinazweza kutofautiana kwa mujibu wa uwezo wa kukabiliana na virusi - kiasi ambacho zinaweza kupunguza viwango vya VVU vya aina 1 kwenye RNA ya plazima, kama inavyoonyeshwa hapa kwenye jira-Y</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7</a:t>
            </a:fld>
            <a:endParaRPr lang="sw-KE"/>
          </a:p>
        </p:txBody>
      </p:sp>
    </p:spTree>
    <p:extLst>
      <p:ext uri="{BB962C8B-B14F-4D97-AF65-F5344CB8AC3E}">
        <p14:creationId xmlns:p14="http://schemas.microsoft.com/office/powerpoint/2010/main" val="48166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w-KE"/>
              <a:t>Hebu sasa tuangalie pale ambapo dawa za kudhibiti VVU zinazotumiwa kama aina ya 1 zinapopatikana kwenye chatii hii - zote zina kizuizi cha chini cha ukinzani wa dawa na zinahitaji mabadiliko 1 au 2 ya virusi kabla ya kuanza ukinzani </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8</a:t>
            </a:fld>
            <a:endParaRPr lang="sw-KE"/>
          </a:p>
        </p:txBody>
      </p:sp>
    </p:spTree>
    <p:extLst>
      <p:ext uri="{BB962C8B-B14F-4D97-AF65-F5344CB8AC3E}">
        <p14:creationId xmlns:p14="http://schemas.microsoft.com/office/powerpoint/2010/main" val="48166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sw-KE" dirty="0"/>
              <a:t>Na ingawa taarifa ya ukinzani haipatikani kwa matumizi ya kikliniki, tutapitia mabadiliko ya mara kwa mara ya virusi yanayosababisha ukinzani wa dawa za kudhibiti VVU ili kukusaidia kuelewa ni kwa nini dawa mbadala za aina ya 2 zilichaguliwa.</a:t>
            </a:r>
          </a:p>
          <a:p>
            <a:pPr defTabSz="914350">
              <a:defRPr/>
            </a:pPr>
            <a:endParaRPr lang="sw-KE" baseline="0" dirty="0"/>
          </a:p>
          <a:p>
            <a:pPr defTabSz="914350">
              <a:defRPr/>
            </a:pPr>
            <a:r>
              <a:rPr lang="sw-KE" dirty="0"/>
              <a:t>Kwa dawa za EFV, tunaona K103N ikijitokeza kuwa inayotumika mara nyingi na hii inasababisha ukinzani sio tu kwa EFV lakini pia kwa NVP.  Mojawapo ya mabadiliko mengine  ya NNRTI ni Y181C ambayo mara kwa mara hujitokeza baada ya kutumi dawa za NVP</a:t>
            </a:r>
          </a:p>
          <a:p>
            <a:pPr defTabSz="914350">
              <a:defRPr/>
            </a:pPr>
            <a:endParaRPr lang="sw-KE" dirty="0"/>
          </a:p>
          <a:p>
            <a:pPr defTabSz="914350">
              <a:defRPr/>
            </a:pPr>
            <a:r>
              <a:rPr lang="sw-KE" dirty="0"/>
              <a:t>M184V ni awapo ya mabadiliko ya virusi ya mara kwa mara na hutokea baada ya kutumia matibabu ya 3TC au FTC ambayo ni baadhi ya dawa mbadala za aina ya 1 na ya 2.  Ingawa mabadiliko haya ya virusi husababisha ukinzani kwa dawa za 3TC na FTC, yanapunguza uwezo wa virusi wa kuongezeka haraka na huongeza uwezekano wa kuathiriwa na TDF na AZT.</a:t>
            </a:r>
          </a:p>
          <a:p>
            <a:pPr defTabSz="914350">
              <a:defRPr/>
            </a:pPr>
            <a:endParaRPr lang="sw-KE" dirty="0"/>
          </a:p>
          <a:p>
            <a:pPr defTabSz="914350">
              <a:defRPr/>
            </a:pPr>
            <a:r>
              <a:rPr lang="sw-KE" dirty="0"/>
              <a:t>K65R nia aina kuu ya badiliko la virusi la TDF na ingawa husababisha ukinzani kwa TDF,  inaweza pia kusababisha ongezeko la uwezekano wa kuathiriwa na AZT , na hatimaye TAMs au mabadiliko ya virusi ya aina ya thymidine analogue hutokana na matibabu ya dawa za AZT na d4T, dawa za thymidine analogue, na hujumuisha aina tofauti za mabadiliko ya virusi ambayo yanaweza kuongezeka kwa kipindi cha muda mrefu, hizi zinaweza kuathiri uwezekano wa kuathiriwa na NRTI mbalimbali hususan wakati nyingi ya hizo zimetokea (M41L, D67N, K70R, L210W, T215F/Y, K219Q/E)</a:t>
            </a:r>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9</a:t>
            </a:fld>
            <a:endParaRPr lang="sw-KE"/>
          </a:p>
        </p:txBody>
      </p:sp>
    </p:spTree>
    <p:extLst>
      <p:ext uri="{BB962C8B-B14F-4D97-AF65-F5344CB8AC3E}">
        <p14:creationId xmlns:p14="http://schemas.microsoft.com/office/powerpoint/2010/main" val="48166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sw-KE"/>
              <a:t>Tunaona kwamba LPV/r inapatikana kando sana kwenye upande wa kulia wa chati hii kwa sababu ina uzuiliaji wa juu wa ukinzani ambayo ni sifa muhimu kwa sababu haikosekani katika dawa mbadala za aina ya 2. Ina mabadiliko ya dawa yanayohusishwa nayo pia lakini kwa sababu ya uzuiliaji wa juu wa ukinzani, hatutazipitia kwa sasa kwa sababu hazipatikani sana kama aina zingine za mabadiliko tulizojadili</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10</a:t>
            </a:fld>
            <a:endParaRPr lang="sw-KE"/>
          </a:p>
        </p:txBody>
      </p:sp>
    </p:spTree>
    <p:extLst>
      <p:ext uri="{BB962C8B-B14F-4D97-AF65-F5344CB8AC3E}">
        <p14:creationId xmlns:p14="http://schemas.microsoft.com/office/powerpoint/2010/main" val="48166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w-KE"/>
              <a:t>Tunaona hapa kutokana na upitiaji wenye mpangilio wa miaka kadhaa iliyopita kuwa mabadiliko ya virusi ya aina ya NNRTI hutokea mara nyingi katika mazingira ambapo kuna kiwango cha chini cha ufuatiliaji wa idadi ya virusi au hakuna ufuatiliaji wowote (Malawi, Uganda, Zimbabwe, Haiti, Uthai, na Afrika Kusini) na kufuatiwa kwa karibu na M184V.</a:t>
            </a:r>
            <a:endParaRPr lang="sw-KE" dirty="0"/>
          </a:p>
          <a:p>
            <a:endParaRPr lang="sw-KE"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12</a:t>
            </a:fld>
            <a:endParaRPr lang="sw-KE"/>
          </a:p>
        </p:txBody>
      </p:sp>
    </p:spTree>
    <p:extLst>
      <p:ext uri="{BB962C8B-B14F-4D97-AF65-F5344CB8AC3E}">
        <p14:creationId xmlns:p14="http://schemas.microsoft.com/office/powerpoint/2010/main" val="587456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patients in all locations had NNRTI mutations.  These are shown by the grey bars</a:t>
            </a:r>
          </a:p>
          <a:p>
            <a:r>
              <a:rPr lang="en-US" dirty="0"/>
              <a:t>The M184 V/I mutation is shown in the dark blue and was almost as common as NNRTI mutations.  Again, there was geographic variability with the fewest mutations in western Europe.</a:t>
            </a:r>
          </a:p>
          <a:p>
            <a:r>
              <a:rPr lang="en-US" dirty="0"/>
              <a:t>In western Europe and North America, few individuals (20-22%) were R to TDF but TDF R was substantial in other regions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54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dirty="0"/>
              <a:t>Uchunguzi huu kwamba kupima</a:t>
            </a:r>
            <a:r>
              <a:rPr lang="af-ZA" baseline="0" dirty="0"/>
              <a:t> idadi ya virusi kwa ukawaida husaidia kuanza kutumia aina ya pili ya matibabu na hivyo kuzuia virusi kubadilika tena inaonyeswa na habari iliyo kwenye fomu ya utafiti wa TenoRes. </a:t>
            </a:r>
          </a:p>
          <a:p>
            <a:r>
              <a:rPr lang="af-ZA" baseline="0" dirty="0"/>
              <a:t>Utafiti wa TenoRes ulichunguza tofauti zilizoko katika maeneo tofauti kuhusiana na virusi kuwa sugu kwa dawa kwa watu ambao dawa hizi hazikufaulu kudhibiti virusi </a:t>
            </a:r>
            <a:r>
              <a:rPr kumimoji="0" lang="en-US" sz="1200" b="0" i="0" u="none" strike="noStrike" kern="1200" cap="none" spc="0" normalizeH="0" baseline="0" noProof="0" dirty="0">
                <a:ln>
                  <a:noFill/>
                </a:ln>
                <a:solidFill>
                  <a:prstClr val="black"/>
                </a:solidFill>
                <a:effectLst/>
                <a:uLnTx/>
                <a:uFillTx/>
                <a:latin typeface="+mn-lt"/>
                <a:ea typeface="+mn-ea"/>
                <a:cs typeface="+mn-cs"/>
              </a:rPr>
              <a:t>TDF/3TC au FTC/NNRTI.</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pPr/>
              <a:t>14</a:t>
            </a:fld>
            <a:endParaRPr lang="sw-KE"/>
          </a:p>
        </p:txBody>
      </p:sp>
    </p:spTree>
    <p:extLst>
      <p:ext uri="{BB962C8B-B14F-4D97-AF65-F5344CB8AC3E}">
        <p14:creationId xmlns:p14="http://schemas.microsoft.com/office/powerpoint/2010/main" val="1355545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981200"/>
            <a:ext cx="9144000" cy="1752599"/>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F4C46-333B-4162-A9D2-EAB9A6362DA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38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86357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97171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pPr/>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10066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pPr/>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410810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0ABA37-6636-4269-81B6-83C75029A36D}"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5295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45618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0ABA37-6636-4269-81B6-83C75029A36D}"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26655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0ABA37-6636-4269-81B6-83C75029A36D}"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38513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0ABA37-6636-4269-81B6-83C75029A36D}" type="datetimeFigureOut">
              <a:rPr lang="en-US" smtClean="0"/>
              <a:pPr/>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4206849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0ABA37-6636-4269-81B6-83C75029A36D}" type="datetimeFigureOut">
              <a:rPr lang="en-US" smtClean="0"/>
              <a:pPr/>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73349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00342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ABA37-6636-4269-81B6-83C75029A36D}" type="datetimeFigureOut">
              <a:rPr lang="en-US" smtClean="0"/>
              <a:pPr/>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97170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61832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41134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1294911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pPr/>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pPr/>
              <a:t>‹Nº›</a:t>
            </a:fld>
            <a:endParaRPr lang="en-US"/>
          </a:p>
        </p:txBody>
      </p:sp>
    </p:spTree>
    <p:extLst>
      <p:ext uri="{BB962C8B-B14F-4D97-AF65-F5344CB8AC3E}">
        <p14:creationId xmlns:p14="http://schemas.microsoft.com/office/powerpoint/2010/main" val="2993358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9144000" cy="1698625"/>
          </a:xfrm>
          <a:solidFill>
            <a:schemeClr val="tx2"/>
          </a:solidFill>
        </p:spPr>
        <p:txBody>
          <a:bodyPr/>
          <a:lstStyle>
            <a:lvl1pPr>
              <a:defRPr b="1">
                <a:solidFill>
                  <a:schemeClr val="bg1"/>
                </a:solidFill>
                <a:latin typeface="Garamond" panose="02020404030301010803" pitchFamily="18"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165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84447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92546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0107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6316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9096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69620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80713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25625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99474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05249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6571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F4C46-333B-4162-A9D2-EAB9A6362DA2}"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4151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F4C46-333B-4162-A9D2-EAB9A6362DA2}" type="datetimeFigureOut">
              <a:rPr lang="en-US" smtClean="0"/>
              <a:pPr/>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51291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pPr/>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23948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4C46-333B-4162-A9D2-EAB9A6362DA2}" type="datetimeFigureOut">
              <a:rPr lang="en-US" smtClean="0"/>
              <a:pPr/>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14028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398126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pPr/>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pPr/>
              <a:t>‹Nº›</a:t>
            </a:fld>
            <a:endParaRPr lang="en-US"/>
          </a:p>
        </p:txBody>
      </p:sp>
    </p:spTree>
    <p:extLst>
      <p:ext uri="{BB962C8B-B14F-4D97-AF65-F5344CB8AC3E}">
        <p14:creationId xmlns:p14="http://schemas.microsoft.com/office/powerpoint/2010/main" val="297522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4C46-333B-4162-A9D2-EAB9A6362DA2}" type="datetimeFigureOut">
              <a:rPr lang="en-US" smtClean="0"/>
              <a:pPr/>
              <a:t>9/24/2020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E6E93-D210-4CAD-BD72-EACD2D3DA294}" type="slidenum">
              <a:rPr lang="en-US" smtClean="0"/>
              <a:pPr/>
              <a:t>‹Nº›</a:t>
            </a:fld>
            <a:endParaRPr lang="en-US"/>
          </a:p>
        </p:txBody>
      </p:sp>
    </p:spTree>
    <p:extLst>
      <p:ext uri="{BB962C8B-B14F-4D97-AF65-F5344CB8AC3E}">
        <p14:creationId xmlns:p14="http://schemas.microsoft.com/office/powerpoint/2010/main" val="210466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ABA37-6636-4269-81B6-83C75029A36D}" type="datetimeFigureOut">
              <a:rPr lang="en-US" smtClean="0"/>
              <a:pPr/>
              <a:t>9/24/2020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9D628-0DD5-43E5-BB24-4FFDEE8D43D9}" type="slidenum">
              <a:rPr lang="en-US" smtClean="0"/>
              <a:pPr/>
              <a:t>‹Nº›</a:t>
            </a:fld>
            <a:endParaRPr lang="en-US"/>
          </a:p>
        </p:txBody>
      </p:sp>
    </p:spTree>
    <p:extLst>
      <p:ext uri="{BB962C8B-B14F-4D97-AF65-F5344CB8AC3E}">
        <p14:creationId xmlns:p14="http://schemas.microsoft.com/office/powerpoint/2010/main" val="3446576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61E32-50A0-4B6B-97E2-844B6BDC64D8}" type="datetimeFigureOut">
              <a:rPr lang="en-US" smtClean="0">
                <a:solidFill>
                  <a:prstClr val="black">
                    <a:tint val="75000"/>
                  </a:prstClr>
                </a:solidFill>
              </a:rPr>
              <a:pPr/>
              <a:t>9/24/2020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DB756-68B6-47CB-8012-D12D54850057}"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73945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9144000" cy="1905000"/>
          </a:xfrm>
        </p:spPr>
        <p:txBody>
          <a:bodyPr>
            <a:normAutofit fontScale="90000"/>
          </a:bodyPr>
          <a:lstStyle/>
          <a:p>
            <a:r>
              <a:rPr lang="sw-KE" b="1" dirty="0"/>
              <a:t>Ukinzani wa Dawa za Kudhibiti Virusi (ART) na </a:t>
            </a:r>
            <a:r>
              <a:rPr lang="en-US" b="1" dirty="0" err="1"/>
              <a:t>Kudhibiti</a:t>
            </a:r>
            <a:r>
              <a:rPr lang="en-US" b="1" dirty="0"/>
              <a:t> </a:t>
            </a:r>
            <a:r>
              <a:rPr lang="en-US" b="1" dirty="0" err="1"/>
              <a:t>Kutofaulu</a:t>
            </a:r>
            <a:r>
              <a:rPr lang="en-US" b="1"/>
              <a:t> </a:t>
            </a:r>
            <a:r>
              <a:rPr lang="en-US" b="1" smtClean="0"/>
              <a:t/>
            </a:r>
            <a:br>
              <a:rPr lang="en-US" b="1" smtClean="0"/>
            </a:br>
            <a:r>
              <a:rPr lang="en-US" b="1" smtClean="0"/>
              <a:t>kwa</a:t>
            </a:r>
            <a:r>
              <a:rPr lang="en-US" b="1" dirty="0" smtClean="0"/>
              <a:t> </a:t>
            </a:r>
            <a:r>
              <a:rPr lang="en-US" b="1" dirty="0" err="1"/>
              <a:t>Matibabu</a:t>
            </a:r>
            <a:endParaRPr lang="sw-KE"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3552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Sifa za Dawa za Kudhibiti Virusi (ARV)</a:t>
            </a:r>
            <a:r>
              <a:rPr lang="en-US" dirty="0">
                <a:solidFill>
                  <a:srgbClr val="FFFF00"/>
                </a:solidFill>
              </a:rPr>
              <a:t> (4)</a:t>
            </a:r>
            <a:endParaRPr lang="sw-KE"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88" t="25191" r="19738" b="13797"/>
          <a:stretch/>
        </p:blipFill>
        <p:spPr bwMode="auto">
          <a:xfrm>
            <a:off x="1188764" y="1540621"/>
            <a:ext cx="6583636" cy="514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27168"/>
            <a:ext cx="6324600" cy="230832"/>
          </a:xfrm>
          <a:prstGeom prst="rect">
            <a:avLst/>
          </a:prstGeom>
          <a:noFill/>
        </p:spPr>
        <p:txBody>
          <a:bodyPr wrap="square" rtlCol="0">
            <a:spAutoFit/>
          </a:bodyPr>
          <a:lstStyle/>
          <a:p>
            <a:r>
              <a:rPr lang="sw-KE" sz="900" dirty="0">
                <a:latin typeface="+mj-lt"/>
              </a:rPr>
              <a:t>Tang na Shafer, Drugs 2012</a:t>
            </a:r>
          </a:p>
        </p:txBody>
      </p:sp>
      <p:sp>
        <p:nvSpPr>
          <p:cNvPr id="3" name="Rectangle 2"/>
          <p:cNvSpPr/>
          <p:nvPr/>
        </p:nvSpPr>
        <p:spPr>
          <a:xfrm>
            <a:off x="3342290" y="25146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42672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97014" y="4800600"/>
            <a:ext cx="7620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3657600"/>
            <a:ext cx="7620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00940" y="1988287"/>
            <a:ext cx="951612"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K103N</a:t>
            </a:r>
          </a:p>
        </p:txBody>
      </p:sp>
      <p:cxnSp>
        <p:nvCxnSpPr>
          <p:cNvPr id="11" name="Straight Arrow Connector 10"/>
          <p:cNvCxnSpPr/>
          <p:nvPr/>
        </p:nvCxnSpPr>
        <p:spPr>
          <a:xfrm>
            <a:off x="3030280" y="2275067"/>
            <a:ext cx="255181" cy="159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83098" y="2982585"/>
            <a:ext cx="988827"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Y181C</a:t>
            </a:r>
          </a:p>
        </p:txBody>
      </p:sp>
      <p:cxnSp>
        <p:nvCxnSpPr>
          <p:cNvPr id="13" name="Straight Arrow Connector 12"/>
          <p:cNvCxnSpPr/>
          <p:nvPr/>
        </p:nvCxnSpPr>
        <p:spPr>
          <a:xfrm>
            <a:off x="2942313" y="3309385"/>
            <a:ext cx="334925" cy="2739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01186" y="4950859"/>
            <a:ext cx="988827"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M184V</a:t>
            </a:r>
          </a:p>
        </p:txBody>
      </p:sp>
      <p:cxnSp>
        <p:nvCxnSpPr>
          <p:cNvPr id="15" name="Straight Arrow Connector 14"/>
          <p:cNvCxnSpPr/>
          <p:nvPr/>
        </p:nvCxnSpPr>
        <p:spPr>
          <a:xfrm flipV="1">
            <a:off x="2895600" y="4475202"/>
            <a:ext cx="260494" cy="4756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13313" y="4234934"/>
            <a:ext cx="1105786"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K65R</a:t>
            </a:r>
          </a:p>
        </p:txBody>
      </p:sp>
      <p:cxnSp>
        <p:nvCxnSpPr>
          <p:cNvPr id="17" name="Straight Arrow Connector 16"/>
          <p:cNvCxnSpPr>
            <a:stCxn id="16" idx="1"/>
          </p:cNvCxnSpPr>
          <p:nvPr/>
        </p:nvCxnSpPr>
        <p:spPr>
          <a:xfrm flipH="1">
            <a:off x="4577382" y="4419600"/>
            <a:ext cx="43593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211415" y="4834764"/>
            <a:ext cx="2317898" cy="646331"/>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Thymidine analogue mutations (TAMs)</a:t>
            </a:r>
          </a:p>
        </p:txBody>
      </p:sp>
      <p:cxnSp>
        <p:nvCxnSpPr>
          <p:cNvPr id="19" name="Straight Arrow Connector 18"/>
          <p:cNvCxnSpPr/>
          <p:nvPr/>
        </p:nvCxnSpPr>
        <p:spPr>
          <a:xfrm flipH="1">
            <a:off x="4551106" y="5173856"/>
            <a:ext cx="648580"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172200" y="2286000"/>
            <a:ext cx="76200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72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The risk of continuing a failing regimen…..</a:t>
            </a:r>
            <a:endParaRPr lang="fr-FR" dirty="0"/>
          </a:p>
        </p:txBody>
      </p:sp>
      <p:sp>
        <p:nvSpPr>
          <p:cNvPr id="3" name="Marcador de contenido 2"/>
          <p:cNvSpPr>
            <a:spLocks noGrp="1"/>
          </p:cNvSpPr>
          <p:nvPr>
            <p:ph idx="1"/>
          </p:nvPr>
        </p:nvSpPr>
        <p:spPr/>
        <p:txBody>
          <a:bodyPr>
            <a:normAutofit lnSpcReduction="10000"/>
          </a:bodyPr>
          <a:lstStyle/>
          <a:p>
            <a:r>
              <a:rPr lang="en-US" dirty="0"/>
              <a:t>Early in </a:t>
            </a:r>
            <a:r>
              <a:rPr lang="en-US" dirty="0" err="1"/>
              <a:t>virologic</a:t>
            </a:r>
            <a:r>
              <a:rPr lang="en-US" dirty="0"/>
              <a:t> failure, the virus may have acquired resistance to only one medication in the regimen</a:t>
            </a:r>
          </a:p>
          <a:p>
            <a:r>
              <a:rPr lang="en-US" dirty="0"/>
              <a:t>The longer that a patient remains on a regimen that is not fully suppressing viral replication, the greater the risk that additional resistance mutations will be acquired and that the virus will become resistant to additional drugs in the ART  regimen</a:t>
            </a:r>
          </a:p>
          <a:p>
            <a:endParaRPr lang="fr-FR" dirty="0"/>
          </a:p>
        </p:txBody>
      </p:sp>
    </p:spTree>
    <p:extLst>
      <p:ext uri="{BB962C8B-B14F-4D97-AF65-F5344CB8AC3E}">
        <p14:creationId xmlns:p14="http://schemas.microsoft.com/office/powerpoint/2010/main" val="316878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500"/>
              </a:lnSpc>
            </a:pPr>
            <a:r>
              <a:rPr lang="sw-KE" sz="2800" dirty="0"/>
              <a:t>Uenezaji wa Mabadiliko ya Virusi Yanayosababisha Ukinzani Kulinga na Idadi ya Marudio ya Ufuatiliaji wa Idadi ya Virusi</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6619" y="1400705"/>
            <a:ext cx="7780114" cy="506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627168"/>
            <a:ext cx="6324600" cy="230832"/>
          </a:xfrm>
          <a:prstGeom prst="rect">
            <a:avLst/>
          </a:prstGeom>
          <a:noFill/>
        </p:spPr>
        <p:txBody>
          <a:bodyPr wrap="square" rtlCol="0">
            <a:spAutoFit/>
          </a:bodyPr>
          <a:lstStyle/>
          <a:p>
            <a:r>
              <a:rPr lang="sw-KE" sz="900" dirty="0">
                <a:latin typeface="+mj-lt"/>
              </a:rPr>
              <a:t>Gupta et al., Lancet Infect Dis, 2009</a:t>
            </a:r>
          </a:p>
        </p:txBody>
      </p:sp>
      <p:sp>
        <p:nvSpPr>
          <p:cNvPr id="7" name="Rounded Rectangle 6"/>
          <p:cNvSpPr/>
          <p:nvPr/>
        </p:nvSpPr>
        <p:spPr>
          <a:xfrm>
            <a:off x="471829" y="2819400"/>
            <a:ext cx="8138771" cy="10330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 y="3852434"/>
            <a:ext cx="8138771" cy="10243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753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CFCA-3157-4B88-821E-75C6A9DFFDB2}"/>
              </a:ext>
            </a:extLst>
          </p:cNvPr>
          <p:cNvSpPr>
            <a:spLocks noGrp="1"/>
          </p:cNvSpPr>
          <p:nvPr>
            <p:ph type="title"/>
          </p:nvPr>
        </p:nvSpPr>
        <p:spPr/>
        <p:txBody>
          <a:bodyPr>
            <a:normAutofit/>
          </a:bodyPr>
          <a:lstStyle/>
          <a:p>
            <a:r>
              <a:rPr lang="en-US" sz="3600" dirty="0"/>
              <a:t>Failing regimens….TDF/3TC/NNRTI</a:t>
            </a:r>
          </a:p>
        </p:txBody>
      </p:sp>
      <p:pic>
        <p:nvPicPr>
          <p:cNvPr id="4" name="Content Placeholder 3">
            <a:extLst>
              <a:ext uri="{FF2B5EF4-FFF2-40B4-BE49-F238E27FC236}">
                <a16:creationId xmlns:a16="http://schemas.microsoft.com/office/drawing/2014/main" id="{0A0C5538-A4B9-46FF-B869-E1FBD9B05A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985" y="1752600"/>
            <a:ext cx="8369630" cy="4359094"/>
          </a:xfrm>
          <a:prstGeom prst="rect">
            <a:avLst/>
          </a:prstGeom>
        </p:spPr>
      </p:pic>
      <p:sp>
        <p:nvSpPr>
          <p:cNvPr id="5" name="TextBox 4">
            <a:extLst>
              <a:ext uri="{FF2B5EF4-FFF2-40B4-BE49-F238E27FC236}">
                <a16:creationId xmlns:a16="http://schemas.microsoft.com/office/drawing/2014/main" id="{A846FC89-BFB6-40EF-82A2-391889988E7D}"/>
              </a:ext>
            </a:extLst>
          </p:cNvPr>
          <p:cNvSpPr txBox="1"/>
          <p:nvPr/>
        </p:nvSpPr>
        <p:spPr>
          <a:xfrm>
            <a:off x="6019800" y="6477000"/>
            <a:ext cx="2438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Lancet Infect Dis, 2016</a:t>
            </a:r>
          </a:p>
        </p:txBody>
      </p:sp>
    </p:spTree>
    <p:extLst>
      <p:ext uri="{BB962C8B-B14F-4D97-AF65-F5344CB8AC3E}">
        <p14:creationId xmlns:p14="http://schemas.microsoft.com/office/powerpoint/2010/main" val="220119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B2B6-0981-4CCE-BA25-F43D8AAA8A89}"/>
              </a:ext>
            </a:extLst>
          </p:cNvPr>
          <p:cNvSpPr txBox="1">
            <a:spLocks/>
          </p:cNvSpPr>
          <p:nvPr/>
        </p:nvSpPr>
        <p:spPr>
          <a:xfrm>
            <a:off x="0" y="274638"/>
            <a:ext cx="9144000" cy="1143000"/>
          </a:xfrm>
          <a:prstGeom prst="rect">
            <a:avLst/>
          </a:prstGeom>
          <a:solidFill>
            <a:schemeClr val="tx2"/>
          </a:solidFill>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bg1">
                    <a:lumMod val="95000"/>
                  </a:schemeClr>
                </a:solidFill>
              </a:rPr>
              <a:t>Dawa</a:t>
            </a:r>
            <a:r>
              <a:rPr lang="en-US" dirty="0">
                <a:solidFill>
                  <a:schemeClr val="bg1">
                    <a:lumMod val="95000"/>
                  </a:schemeClr>
                </a:solidFill>
              </a:rPr>
              <a:t> </a:t>
            </a:r>
            <a:r>
              <a:rPr lang="en-US" dirty="0" err="1">
                <a:solidFill>
                  <a:schemeClr val="bg1">
                    <a:lumMod val="95000"/>
                  </a:schemeClr>
                </a:solidFill>
              </a:rPr>
              <a:t>kushindwa</a:t>
            </a:r>
            <a:r>
              <a:rPr lang="en-US" dirty="0">
                <a:solidFill>
                  <a:schemeClr val="bg1">
                    <a:lumMod val="95000"/>
                  </a:schemeClr>
                </a:solidFill>
              </a:rPr>
              <a:t> </a:t>
            </a:r>
            <a:r>
              <a:rPr lang="en-US" dirty="0" err="1">
                <a:solidFill>
                  <a:schemeClr val="bg1">
                    <a:lumMod val="95000"/>
                  </a:schemeClr>
                </a:solidFill>
              </a:rPr>
              <a:t>kudhibiti</a:t>
            </a:r>
            <a:r>
              <a:rPr lang="en-US" dirty="0">
                <a:solidFill>
                  <a:schemeClr val="bg1">
                    <a:lumMod val="95000"/>
                  </a:schemeClr>
                </a:solidFill>
              </a:rPr>
              <a:t> </a:t>
            </a:r>
            <a:r>
              <a:rPr lang="en-US" dirty="0" err="1">
                <a:solidFill>
                  <a:schemeClr val="bg1">
                    <a:lumMod val="95000"/>
                  </a:schemeClr>
                </a:solidFill>
              </a:rPr>
              <a:t>virusi</a:t>
            </a:r>
            <a:r>
              <a:rPr lang="en-US" dirty="0">
                <a:solidFill>
                  <a:schemeClr val="bg1">
                    <a:lumMod val="95000"/>
                  </a:schemeClr>
                </a:solidFill>
              </a:rPr>
              <a:t>….TDF/3TC/NNRTI (2)</a:t>
            </a:r>
          </a:p>
        </p:txBody>
      </p:sp>
      <p:sp>
        <p:nvSpPr>
          <p:cNvPr id="3" name="Content Placeholder 2">
            <a:extLst>
              <a:ext uri="{FF2B5EF4-FFF2-40B4-BE49-F238E27FC236}">
                <a16:creationId xmlns:a16="http://schemas.microsoft.com/office/drawing/2014/main" id="{6837AB7D-BD42-487F-9A83-32EA76C9C10B}"/>
              </a:ext>
            </a:extLst>
          </p:cNvPr>
          <p:cNvSpPr txBox="1">
            <a:spLocks/>
          </p:cNvSpPr>
          <p:nvPr/>
        </p:nvSpPr>
        <p:spPr>
          <a:xfrm>
            <a:off x="457200" y="1600200"/>
            <a:ext cx="7793122" cy="4525963"/>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solidFill>
                  <a:schemeClr val="accent1">
                    <a:lumMod val="75000"/>
                  </a:schemeClr>
                </a:solidFill>
                <a:latin typeface="Garamond" panose="02020404030301010803" pitchFamily="18" charset="0"/>
              </a:rPr>
              <a:t>Hii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ndiyo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dawa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a:t>
            </a:r>
            <a:r>
              <a:rPr lang="en-US" dirty="0">
                <a:solidFill>
                  <a:schemeClr val="accent1">
                    <a:lumMod val="75000"/>
                  </a:schemeClr>
                </a:solidFill>
                <a:latin typeface="Garamond" panose="02020404030301010803" pitchFamily="18" charset="0"/>
              </a:rPr>
              <a:t> kwanza </a:t>
            </a:r>
            <a:r>
              <a:rPr lang="en-US" dirty="0" err="1">
                <a:solidFill>
                  <a:schemeClr val="accent1">
                    <a:lumMod val="75000"/>
                  </a:schemeClr>
                </a:solidFill>
                <a:latin typeface="Garamond" panose="02020404030301010803" pitchFamily="18" charset="0"/>
              </a:rPr>
              <a:t>inayopendekezwa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a:t>
            </a:r>
            <a:r>
              <a:rPr lang="en-US" dirty="0">
                <a:solidFill>
                  <a:schemeClr val="accent1">
                    <a:lumMod val="75000"/>
                  </a:schemeClr>
                </a:solidFill>
                <a:latin typeface="Garamond" panose="02020404030301010803" pitchFamily="18" charset="0"/>
              </a:rPr>
              <a:t> </a:t>
            </a:r>
            <a:r>
              <a:rPr lang="en-US" dirty="0" err="1" smtClean="0">
                <a:solidFill>
                  <a:schemeClr val="accent1">
                    <a:lumMod val="75000"/>
                  </a:schemeClr>
                </a:solidFill>
                <a:latin typeface="Garamond" panose="02020404030301010803" pitchFamily="18" charset="0"/>
              </a:rPr>
              <a:t>kudhibiti</a:t>
            </a:r>
            <a:r>
              <a:rPr lang="en-US" dirty="0" smtClean="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virusi</a:t>
            </a:r>
            <a:endParaRPr lang="en-US" dirty="0">
              <a:solidFill>
                <a:schemeClr val="accent1">
                  <a:lumMod val="75000"/>
                </a:schemeClr>
              </a:solidFill>
              <a:latin typeface="Garamond" panose="02020404030301010803" pitchFamily="18" charset="0"/>
            </a:endParaRPr>
          </a:p>
          <a:p>
            <a:r>
              <a:rPr lang="en-US" dirty="0" err="1">
                <a:solidFill>
                  <a:schemeClr val="accent1">
                    <a:lumMod val="75000"/>
                  </a:schemeClr>
                </a:solidFill>
                <a:latin typeface="Garamond" panose="02020404030301010803" pitchFamily="18" charset="0"/>
              </a:rPr>
              <a:t>Kikundi</a:t>
            </a:r>
            <a:r>
              <a:rPr lang="en-US" dirty="0">
                <a:solidFill>
                  <a:schemeClr val="accent1">
                    <a:lumMod val="75000"/>
                  </a:schemeClr>
                </a:solidFill>
                <a:latin typeface="Garamond" panose="02020404030301010803" pitchFamily="18" charset="0"/>
              </a:rPr>
              <a:t> cha </a:t>
            </a:r>
            <a:r>
              <a:rPr lang="en-US" dirty="0" err="1">
                <a:solidFill>
                  <a:schemeClr val="accent1">
                    <a:lumMod val="75000"/>
                  </a:schemeClr>
                </a:solidFill>
                <a:latin typeface="Garamond" panose="02020404030301010803" pitchFamily="18" charset="0"/>
              </a:rPr>
              <a:t>Utafiti</a:t>
            </a:r>
            <a:r>
              <a:rPr lang="en-US" dirty="0">
                <a:solidFill>
                  <a:schemeClr val="accent1">
                    <a:lumMod val="75000"/>
                  </a:schemeClr>
                </a:solidFill>
                <a:latin typeface="Garamond" panose="02020404030301010803" pitchFamily="18" charset="0"/>
              </a:rPr>
              <a:t> cha </a:t>
            </a:r>
            <a:r>
              <a:rPr lang="en-US" dirty="0" err="1">
                <a:solidFill>
                  <a:schemeClr val="accent1">
                    <a:lumMod val="75000"/>
                  </a:schemeClr>
                </a:solidFill>
                <a:latin typeface="Garamond" panose="02020404030301010803" pitchFamily="18" charset="0"/>
              </a:rPr>
              <a:t>TenoRes</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kilichunguza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mabadiliko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yanayofanya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virusi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sugu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wagonjwa</a:t>
            </a:r>
            <a:r>
              <a:rPr lang="en-US" dirty="0">
                <a:solidFill>
                  <a:schemeClr val="accent1">
                    <a:lumMod val="75000"/>
                  </a:schemeClr>
                </a:solidFill>
                <a:latin typeface="Garamond" panose="02020404030301010803" pitchFamily="18" charset="0"/>
              </a:rPr>
              <a:t> 1926 </a:t>
            </a:r>
            <a:r>
              <a:rPr lang="en-US" dirty="0" err="1">
                <a:solidFill>
                  <a:schemeClr val="accent1">
                    <a:lumMod val="75000"/>
                  </a:schemeClr>
                </a:solidFill>
                <a:latin typeface="Garamond" panose="02020404030301010803" pitchFamily="18" charset="0"/>
              </a:rPr>
              <a:t>kutoka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mataifa</a:t>
            </a:r>
            <a:r>
              <a:rPr lang="en-US" dirty="0">
                <a:solidFill>
                  <a:schemeClr val="accent1">
                    <a:lumMod val="75000"/>
                  </a:schemeClr>
                </a:solidFill>
                <a:latin typeface="Garamond" panose="02020404030301010803" pitchFamily="18" charset="0"/>
              </a:rPr>
              <a:t> 36 </a:t>
            </a:r>
            <a:r>
              <a:rPr lang="en-US" dirty="0" err="1">
                <a:solidFill>
                  <a:schemeClr val="accent1">
                    <a:lumMod val="75000"/>
                  </a:schemeClr>
                </a:solidFill>
                <a:latin typeface="Garamond" panose="02020404030301010803" pitchFamily="18" charset="0"/>
              </a:rPr>
              <a:t>ambao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ndawa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hizo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hazikufaulu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kati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mwaka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a:t>
            </a:r>
            <a:r>
              <a:rPr lang="en-US" dirty="0">
                <a:solidFill>
                  <a:schemeClr val="accent1">
                    <a:lumMod val="75000"/>
                  </a:schemeClr>
                </a:solidFill>
                <a:latin typeface="Garamond" panose="02020404030301010803" pitchFamily="18" charset="0"/>
              </a:rPr>
              <a:t> 1998-2015</a:t>
            </a:r>
          </a:p>
          <a:p>
            <a:r>
              <a:rPr lang="en-US" dirty="0" err="1">
                <a:solidFill>
                  <a:schemeClr val="accent1">
                    <a:lumMod val="75000"/>
                  </a:schemeClr>
                </a:solidFill>
                <a:latin typeface="Garamond" panose="02020404030301010803" pitchFamily="18" charset="0"/>
              </a:rPr>
              <a:t>Kulikuwa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tofauti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kubwa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mara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ambazo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mabadiliko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hayo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yalifanya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virusi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viwe</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sugu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dawa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aina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nyingi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hasa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TDF) </a:t>
            </a:r>
            <a:r>
              <a:rPr lang="en-US" dirty="0" err="1">
                <a:solidFill>
                  <a:schemeClr val="accent1">
                    <a:lumMod val="75000"/>
                  </a:schemeClr>
                </a:solidFill>
                <a:latin typeface="Garamond" panose="02020404030301010803" pitchFamily="18" charset="0"/>
              </a:rPr>
              <a:t>kulingana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sehemu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mgojwa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aliishi</a:t>
            </a:r>
            <a:endParaRPr lang="en-US" dirty="0">
              <a:solidFill>
                <a:schemeClr val="accent1">
                  <a:lumMod val="75000"/>
                </a:schemeClr>
              </a:solidFill>
              <a:latin typeface="Garamond" panose="02020404030301010803" pitchFamily="18" charset="0"/>
            </a:endParaRPr>
          </a:p>
          <a:p>
            <a:pPr lvl="1"/>
            <a:r>
              <a:rPr lang="en-US" dirty="0" err="1">
                <a:solidFill>
                  <a:schemeClr val="accent1">
                    <a:lumMod val="75000"/>
                  </a:schemeClr>
                </a:solidFill>
                <a:latin typeface="Garamond" panose="02020404030301010803" pitchFamily="18" charset="0"/>
              </a:rPr>
              <a:t>Huenda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hii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sababu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idadi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virusi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kutopimwa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mara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nyingi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kutumia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muda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mrefu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dawa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ambayo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imeshindwa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kudhibiti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virusi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LMIC</a:t>
            </a:r>
          </a:p>
          <a:p>
            <a:endParaRPr lang="en-US" dirty="0">
              <a:highlight>
                <a:srgbClr val="FFFF00"/>
              </a:highlight>
            </a:endParaRPr>
          </a:p>
        </p:txBody>
      </p:sp>
      <p:sp>
        <p:nvSpPr>
          <p:cNvPr id="4" name="TextBox 3">
            <a:extLst>
              <a:ext uri="{FF2B5EF4-FFF2-40B4-BE49-F238E27FC236}">
                <a16:creationId xmlns:a16="http://schemas.microsoft.com/office/drawing/2014/main" id="{A1F6450F-C3D2-494F-ABCB-4C1FACB026CC}"/>
              </a:ext>
            </a:extLst>
          </p:cNvPr>
          <p:cNvSpPr txBox="1"/>
          <p:nvPr/>
        </p:nvSpPr>
        <p:spPr>
          <a:xfrm>
            <a:off x="5943600" y="6400800"/>
            <a:ext cx="2306722" cy="369332"/>
          </a:xfrm>
          <a:prstGeom prst="rect">
            <a:avLst/>
          </a:prstGeom>
          <a:noFill/>
        </p:spPr>
        <p:txBody>
          <a:bodyPr wrap="none" rtlCol="0">
            <a:spAutoFit/>
          </a:bodyPr>
          <a:lstStyle/>
          <a:p>
            <a:r>
              <a:rPr lang="en-US" dirty="0"/>
              <a:t>Lancet Infect Dis, 2016</a:t>
            </a:r>
          </a:p>
        </p:txBody>
      </p:sp>
    </p:spTree>
    <p:extLst>
      <p:ext uri="{BB962C8B-B14F-4D97-AF65-F5344CB8AC3E}">
        <p14:creationId xmlns:p14="http://schemas.microsoft.com/office/powerpoint/2010/main" val="297661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1DED-D656-4570-9F27-BCE9339895F9}"/>
              </a:ext>
            </a:extLst>
          </p:cNvPr>
          <p:cNvSpPr txBox="1">
            <a:spLocks/>
          </p:cNvSpPr>
          <p:nvPr/>
        </p:nvSpPr>
        <p:spPr>
          <a:xfrm>
            <a:off x="0" y="274638"/>
            <a:ext cx="9144000" cy="1143000"/>
          </a:xfrm>
          <a:prstGeom prst="rect">
            <a:avLst/>
          </a:prstGeom>
          <a:solidFill>
            <a:schemeClr val="tx2"/>
          </a:solidFill>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bg1">
                    <a:lumMod val="95000"/>
                  </a:schemeClr>
                </a:solidFill>
              </a:rPr>
              <a:t>Dawa</a:t>
            </a:r>
            <a:r>
              <a:rPr lang="en-US" dirty="0">
                <a:solidFill>
                  <a:schemeClr val="bg1">
                    <a:lumMod val="95000"/>
                  </a:schemeClr>
                </a:solidFill>
              </a:rPr>
              <a:t> </a:t>
            </a:r>
            <a:r>
              <a:rPr lang="en-US" dirty="0" err="1">
                <a:solidFill>
                  <a:schemeClr val="bg1">
                    <a:lumMod val="95000"/>
                  </a:schemeClr>
                </a:solidFill>
              </a:rPr>
              <a:t>ya</a:t>
            </a:r>
            <a:r>
              <a:rPr lang="en-US" dirty="0">
                <a:solidFill>
                  <a:schemeClr val="bg1">
                    <a:lumMod val="95000"/>
                  </a:schemeClr>
                </a:solidFill>
              </a:rPr>
              <a:t> kwanza </a:t>
            </a:r>
            <a:r>
              <a:rPr lang="en-US" dirty="0" err="1">
                <a:solidFill>
                  <a:schemeClr val="bg1">
                    <a:lumMod val="95000"/>
                  </a:schemeClr>
                </a:solidFill>
              </a:rPr>
              <a:t>kushindwa</a:t>
            </a:r>
            <a:r>
              <a:rPr lang="en-US" dirty="0">
                <a:solidFill>
                  <a:schemeClr val="bg1">
                    <a:lumMod val="95000"/>
                  </a:schemeClr>
                </a:solidFill>
              </a:rPr>
              <a:t> </a:t>
            </a:r>
            <a:r>
              <a:rPr lang="en-US" dirty="0" err="1">
                <a:solidFill>
                  <a:schemeClr val="bg1">
                    <a:lumMod val="95000"/>
                  </a:schemeClr>
                </a:solidFill>
              </a:rPr>
              <a:t>kudhibiti</a:t>
            </a:r>
            <a:r>
              <a:rPr lang="en-US" dirty="0">
                <a:solidFill>
                  <a:schemeClr val="bg1">
                    <a:lumMod val="95000"/>
                  </a:schemeClr>
                </a:solidFill>
              </a:rPr>
              <a:t> </a:t>
            </a:r>
            <a:r>
              <a:rPr lang="en-US" dirty="0" err="1">
                <a:solidFill>
                  <a:schemeClr val="bg1">
                    <a:lumMod val="95000"/>
                  </a:schemeClr>
                </a:solidFill>
              </a:rPr>
              <a:t>virusi</a:t>
            </a:r>
            <a:r>
              <a:rPr lang="en-US" dirty="0">
                <a:solidFill>
                  <a:schemeClr val="bg1">
                    <a:lumMod val="95000"/>
                  </a:schemeClr>
                </a:solidFill>
              </a:rPr>
              <a:t>….. </a:t>
            </a:r>
            <a:r>
              <a:rPr lang="en-US" sz="4000" dirty="0">
                <a:solidFill>
                  <a:schemeClr val="bg1">
                    <a:lumMod val="95000"/>
                  </a:schemeClr>
                </a:solidFill>
              </a:rPr>
              <a:t>TDF/3TC/NNRTI</a:t>
            </a:r>
          </a:p>
        </p:txBody>
      </p:sp>
      <p:sp>
        <p:nvSpPr>
          <p:cNvPr id="3" name="Content Placeholder 2">
            <a:extLst>
              <a:ext uri="{FF2B5EF4-FFF2-40B4-BE49-F238E27FC236}">
                <a16:creationId xmlns:a16="http://schemas.microsoft.com/office/drawing/2014/main" id="{9EEA20A7-C77A-48A4-A297-FEE788F6510F}"/>
              </a:ext>
            </a:extLst>
          </p:cNvPr>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accent1">
                    <a:lumMod val="75000"/>
                  </a:schemeClr>
                </a:solidFill>
                <a:latin typeface="Garamond" panose="02020404030301010803" pitchFamily="18" charset="0"/>
              </a:rPr>
              <a:t>Wale </a:t>
            </a:r>
            <a:r>
              <a:rPr lang="en-US" dirty="0" err="1">
                <a:solidFill>
                  <a:schemeClr val="accent1">
                    <a:lumMod val="75000"/>
                  </a:schemeClr>
                </a:solidFill>
                <a:latin typeface="Garamond" panose="02020404030301010803" pitchFamily="18" charset="0"/>
              </a:rPr>
              <a:t>wote</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wanaopokea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dawa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mwili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hauna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nguzu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za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kukabiliana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kushindwa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kudhibiti</a:t>
            </a:r>
            <a:endParaRPr lang="en-US" dirty="0">
              <a:solidFill>
                <a:schemeClr val="accent1">
                  <a:lumMod val="75000"/>
                </a:schemeClr>
              </a:solidFill>
              <a:latin typeface="Garamond" panose="02020404030301010803" pitchFamily="18" charset="0"/>
            </a:endParaRPr>
          </a:p>
          <a:p>
            <a:pPr lvl="1"/>
            <a:r>
              <a:rPr lang="en-US" dirty="0" err="1">
                <a:solidFill>
                  <a:schemeClr val="accent1">
                    <a:lumMod val="75000"/>
                  </a:schemeClr>
                </a:solidFill>
                <a:latin typeface="Garamond" panose="02020404030301010803" pitchFamily="18" charset="0"/>
              </a:rPr>
              <a:t>Zote</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ziliathiriwa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kubadilika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asidi</a:t>
            </a:r>
            <a:r>
              <a:rPr lang="en-US" dirty="0">
                <a:solidFill>
                  <a:schemeClr val="accent1">
                    <a:lumMod val="75000"/>
                  </a:schemeClr>
                </a:solidFill>
                <a:latin typeface="Garamond" panose="02020404030301010803" pitchFamily="18" charset="0"/>
              </a:rPr>
              <a:t> </a:t>
            </a:r>
            <a:r>
              <a:rPr lang="en-US" dirty="0" smtClean="0">
                <a:solidFill>
                  <a:schemeClr val="accent1">
                    <a:lumMod val="75000"/>
                  </a:schemeClr>
                </a:solidFill>
                <a:latin typeface="Garamond" panose="02020404030301010803" pitchFamily="18" charset="0"/>
              </a:rPr>
              <a:t/>
            </a:r>
            <a:br>
              <a:rPr lang="en-US" dirty="0" smtClean="0">
                <a:solidFill>
                  <a:schemeClr val="accent1">
                    <a:lumMod val="75000"/>
                  </a:schemeClr>
                </a:solidFill>
                <a:latin typeface="Garamond" panose="02020404030301010803" pitchFamily="18" charset="0"/>
              </a:rPr>
            </a:br>
            <a:r>
              <a:rPr lang="en-US" dirty="0" err="1" smtClean="0">
                <a:solidFill>
                  <a:schemeClr val="accent1">
                    <a:lumMod val="75000"/>
                  </a:schemeClr>
                </a:solidFill>
                <a:latin typeface="Garamond" panose="02020404030301010803" pitchFamily="18" charset="0"/>
              </a:rPr>
              <a:t>moja</a:t>
            </a:r>
            <a:r>
              <a:rPr lang="en-US" dirty="0" smtClean="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a:t>
            </a:r>
            <a:r>
              <a:rPr lang="en-US" dirty="0">
                <a:solidFill>
                  <a:schemeClr val="accent1">
                    <a:lumMod val="75000"/>
                  </a:schemeClr>
                </a:solidFill>
                <a:latin typeface="Garamond" panose="02020404030301010803" pitchFamily="18" charset="0"/>
              </a:rPr>
              <a:t> amino</a:t>
            </a:r>
          </a:p>
          <a:p>
            <a:r>
              <a:rPr lang="en-US" dirty="0" err="1">
                <a:solidFill>
                  <a:schemeClr val="accent1">
                    <a:lumMod val="75000"/>
                  </a:schemeClr>
                </a:solidFill>
                <a:latin typeface="Garamond" panose="02020404030301010803" pitchFamily="18" charset="0"/>
              </a:rPr>
              <a:t>Katika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utafiti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TenoRes</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virusi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sugu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TDF </a:t>
            </a:r>
            <a:r>
              <a:rPr lang="en-US" dirty="0" err="1">
                <a:solidFill>
                  <a:schemeClr val="accent1">
                    <a:lumMod val="75000"/>
                  </a:schemeClr>
                </a:solidFill>
                <a:latin typeface="Garamond" panose="02020404030301010803" pitchFamily="18" charset="0"/>
              </a:rPr>
              <a:t>kulihusianishwa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matibabu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a:t>
            </a:r>
            <a:r>
              <a:rPr lang="en-US" dirty="0">
                <a:solidFill>
                  <a:schemeClr val="accent1">
                    <a:lumMod val="75000"/>
                  </a:schemeClr>
                </a:solidFill>
                <a:latin typeface="Garamond" panose="02020404030301010803" pitchFamily="18" charset="0"/>
              </a:rPr>
              <a:t>:</a:t>
            </a:r>
          </a:p>
          <a:p>
            <a:pPr marL="457200" lvl="1" indent="0">
              <a:buFont typeface="Arial" panose="020B0604020202020204" pitchFamily="34" charset="0"/>
              <a:buNone/>
            </a:pPr>
            <a:r>
              <a:rPr lang="en-US" dirty="0">
                <a:solidFill>
                  <a:schemeClr val="accent1">
                    <a:lumMod val="75000"/>
                  </a:schemeClr>
                </a:solidFill>
                <a:latin typeface="Garamond" panose="02020404030301010803" pitchFamily="18" charset="0"/>
              </a:rPr>
              <a:t>	NVP &gt; EFV</a:t>
            </a:r>
          </a:p>
          <a:p>
            <a:pPr marL="457200" lvl="1" indent="0">
              <a:buFont typeface="Arial" panose="020B0604020202020204" pitchFamily="34" charset="0"/>
              <a:buNone/>
            </a:pPr>
            <a:r>
              <a:rPr lang="en-US" dirty="0">
                <a:solidFill>
                  <a:schemeClr val="accent1">
                    <a:lumMod val="75000"/>
                  </a:schemeClr>
                </a:solidFill>
                <a:latin typeface="Garamond" panose="02020404030301010803" pitchFamily="18" charset="0"/>
              </a:rPr>
              <a:t>	3TC &gt; FTC</a:t>
            </a:r>
          </a:p>
          <a:p>
            <a:pPr lvl="1"/>
            <a:endParaRPr lang="en-US" dirty="0"/>
          </a:p>
          <a:p>
            <a:endParaRPr lang="en-US" dirty="0"/>
          </a:p>
        </p:txBody>
      </p:sp>
    </p:spTree>
    <p:extLst>
      <p:ext uri="{BB962C8B-B14F-4D97-AF65-F5344CB8AC3E}">
        <p14:creationId xmlns:p14="http://schemas.microsoft.com/office/powerpoint/2010/main" val="809939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w-KE" sz="4000" dirty="0"/>
              <a:t>Mabadiliko ya Virusi Yanayotokea kwa Wingi na Yanayosababisha Ukinzani wa Dawa</a:t>
            </a:r>
          </a:p>
        </p:txBody>
      </p:sp>
      <p:graphicFrame>
        <p:nvGraphicFramePr>
          <p:cNvPr id="4" name="Content Placeholder 12"/>
          <p:cNvGraphicFramePr>
            <a:graphicFrameLocks noGrp="1"/>
          </p:cNvGraphicFramePr>
          <p:nvPr>
            <p:ph idx="1"/>
            <p:extLst>
              <p:ext uri="{D42A27DB-BD31-4B8C-83A1-F6EECF244321}">
                <p14:modId xmlns:p14="http://schemas.microsoft.com/office/powerpoint/2010/main" val="2014068947"/>
              </p:ext>
            </p:extLst>
          </p:nvPr>
        </p:nvGraphicFramePr>
        <p:xfrm>
          <a:off x="457200" y="1889761"/>
          <a:ext cx="8229600" cy="4657094"/>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765746">
                <a:tc>
                  <a:txBody>
                    <a:bodyPr/>
                    <a:lstStyle/>
                    <a:p>
                      <a:pPr algn="ctr"/>
                      <a:endParaRPr lang="en-US" sz="2400" b="1" dirty="0"/>
                    </a:p>
                  </a:txBody>
                  <a:tcPr>
                    <a:solidFill>
                      <a:schemeClr val="accent5">
                        <a:lumMod val="75000"/>
                      </a:schemeClr>
                    </a:solidFill>
                  </a:tcPr>
                </a:tc>
                <a:tc>
                  <a:txBody>
                    <a:bodyPr/>
                    <a:lstStyle/>
                    <a:p>
                      <a:pPr algn="ctr"/>
                      <a:r>
                        <a:rPr lang="en-US" sz="2400" b="1" dirty="0"/>
                        <a:t>Kiwango cha chini cha Uzuiaji wa Ukinzani</a:t>
                      </a:r>
                      <a:endParaRPr lang="sw-KE" sz="2400" b="1" dirty="0"/>
                    </a:p>
                  </a:txBody>
                  <a:tcPr>
                    <a:solidFill>
                      <a:schemeClr val="accent5">
                        <a:lumMod val="75000"/>
                      </a:schemeClr>
                    </a:solidFill>
                  </a:tcPr>
                </a:tc>
                <a:tc>
                  <a:txBody>
                    <a:bodyPr/>
                    <a:lstStyle/>
                    <a:p>
                      <a:pPr algn="ctr"/>
                      <a:r>
                        <a:rPr lang="en-US" sz="2400" dirty="0"/>
                        <a:t>Si kidogo sana - lakini bado ni Kiwango cha chini cha Uzuiaji wa Ukinzani</a:t>
                      </a:r>
                      <a:endParaRPr lang="sw-KE" sz="2400" dirty="0"/>
                    </a:p>
                  </a:txBody>
                  <a:tcPr>
                    <a:solidFill>
                      <a:schemeClr val="accent5">
                        <a:lumMod val="75000"/>
                      </a:schemeClr>
                    </a:solidFill>
                  </a:tcPr>
                </a:tc>
                <a:extLst>
                  <a:ext uri="{0D108BD9-81ED-4DB2-BD59-A6C34878D82A}">
                    <a16:rowId xmlns:a16="http://schemas.microsoft.com/office/drawing/2014/main" val="10000"/>
                  </a:ext>
                </a:extLst>
              </a:tr>
              <a:tr h="18009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t>NRTI</a:t>
                      </a:r>
                    </a:p>
                    <a:p>
                      <a:pPr marL="457200" lvl="1" indent="0">
                        <a:buFont typeface="Arial" panose="020B0604020202020204" pitchFamily="34" charset="0"/>
                        <a:buNone/>
                      </a:pPr>
                      <a:endParaRPr lang="sw-KE" sz="2400" baseline="0" dirty="0">
                        <a:sym typeface="Wingdings" panose="05000000000000000000" pitchFamily="2" charset="2"/>
                      </a:endParaRPr>
                    </a:p>
                  </a:txBody>
                  <a:tcPr>
                    <a:solidFill>
                      <a:schemeClr val="accent5">
                        <a:lumMod val="60000"/>
                        <a:lumOff val="40000"/>
                      </a:schemeClr>
                    </a:solidFill>
                  </a:tcPr>
                </a:tc>
                <a:tc>
                  <a:txBody>
                    <a:bodyPr/>
                    <a:lstStyle/>
                    <a:p>
                      <a:pPr marL="342900" lvl="0" indent="-342900">
                        <a:buFont typeface="Arial" panose="020B0604020202020204" pitchFamily="34" charset="0"/>
                        <a:buChar char="•"/>
                      </a:pPr>
                      <a:r>
                        <a:rPr lang="en-US" sz="2400" dirty="0"/>
                        <a:t>3TC/FTC</a:t>
                      </a:r>
                      <a:r>
                        <a:t> </a:t>
                      </a:r>
                      <a:r>
                        <a:rPr lang="en-US" sz="2400" baseline="0" dirty="0">
                          <a:sym typeface="Wingdings" panose="05000000000000000000" pitchFamily="2" charset="2"/>
                        </a:rPr>
                        <a:t> M184V</a:t>
                      </a:r>
                    </a:p>
                    <a:p>
                      <a:pPr marL="742950" lvl="1" indent="-285750">
                        <a:buFont typeface="Arial" panose="020B0604020202020204" pitchFamily="34" charset="0"/>
                        <a:buChar char="•"/>
                      </a:pPr>
                      <a:endParaRPr lang="sw-KE" sz="2400" baseline="0" dirty="0">
                        <a:sym typeface="Wingdings" panose="05000000000000000000" pitchFamily="2" charset="2"/>
                      </a:endParaRPr>
                    </a:p>
                    <a:p>
                      <a:pPr marL="742950" lvl="1" indent="-285750">
                        <a:buFont typeface="Arial" panose="020B0604020202020204" pitchFamily="34" charset="0"/>
                        <a:buChar char="•"/>
                      </a:pPr>
                      <a:endParaRPr lang="sw-KE" sz="2400" baseline="0" dirty="0">
                        <a:sym typeface="Wingdings" panose="05000000000000000000" pitchFamily="2" charset="2"/>
                      </a:endParaRPr>
                    </a:p>
                    <a:p>
                      <a:pPr marL="457200" lvl="1" indent="0">
                        <a:buFont typeface="Arial" panose="020B0604020202020204" pitchFamily="34" charset="0"/>
                        <a:buNone/>
                      </a:pPr>
                      <a:endParaRPr lang="sw-KE" sz="2400" baseline="0" dirty="0">
                        <a:sym typeface="Wingdings" panose="05000000000000000000" pitchFamily="2" charset="2"/>
                      </a:endParaRPr>
                    </a:p>
                  </a:txBody>
                  <a:tcPr>
                    <a:solidFill>
                      <a:schemeClr val="accent5">
                        <a:lumMod val="60000"/>
                        <a:lumOff val="40000"/>
                      </a:schemeClr>
                    </a:solidFill>
                  </a:tcPr>
                </a:tc>
                <a:tc>
                  <a:txBody>
                    <a:bodyPr/>
                    <a:lstStyle/>
                    <a:p>
                      <a:pPr marL="285750" lvl="0" indent="-285750">
                        <a:buFont typeface="Arial" panose="020B0604020202020204" pitchFamily="34" charset="0"/>
                        <a:buChar char="•"/>
                      </a:pPr>
                      <a:r>
                        <a:rPr lang="en-US" sz="2400" dirty="0"/>
                        <a:t>Mabadiliko ya virusi ya aina AZT na d4T </a:t>
                      </a:r>
                      <a:r>
                        <a:rPr lang="en-US" sz="2400" baseline="0" dirty="0">
                          <a:sym typeface="Wingdings" panose="05000000000000000000" pitchFamily="2" charset="2"/>
                        </a:rPr>
                        <a:t> thymidine analogous (TAM), yanayotokea baada ya kipindi fulani</a:t>
                      </a:r>
                    </a:p>
                    <a:p>
                      <a:pPr marL="285750" lvl="0" indent="-285750">
                        <a:buFont typeface="Arial" panose="020B0604020202020204" pitchFamily="34" charset="0"/>
                        <a:buChar char="•"/>
                      </a:pPr>
                      <a:r>
                        <a:rPr lang="en-US" sz="2400" baseline="0" dirty="0">
                          <a:sym typeface="Wingdings" panose="05000000000000000000" pitchFamily="2" charset="2"/>
                        </a:rPr>
                        <a:t>TDF  K65R</a:t>
                      </a:r>
                    </a:p>
                  </a:txBody>
                  <a:tcPr>
                    <a:solidFill>
                      <a:schemeClr val="accent5">
                        <a:lumMod val="60000"/>
                        <a:lumOff val="40000"/>
                      </a:schemeClr>
                    </a:solidFill>
                  </a:tcPr>
                </a:tc>
                <a:extLst>
                  <a:ext uri="{0D108BD9-81ED-4DB2-BD59-A6C34878D82A}">
                    <a16:rowId xmlns:a16="http://schemas.microsoft.com/office/drawing/2014/main" val="10001"/>
                  </a:ext>
                </a:extLst>
              </a:tr>
              <a:tr h="11823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baseline="0" dirty="0">
                          <a:sym typeface="Wingdings" panose="05000000000000000000" pitchFamily="2" charset="2"/>
                        </a:rPr>
                        <a:t>NRTI</a:t>
                      </a:r>
                    </a:p>
                    <a:p>
                      <a:pPr marL="285750" lvl="0" indent="-285750">
                        <a:buFont typeface="Arial" panose="020B0604020202020204" pitchFamily="34" charset="0"/>
                        <a:buChar char="•"/>
                      </a:pPr>
                      <a:endParaRPr lang="sw-KE" sz="2400" dirty="0"/>
                    </a:p>
                  </a:txBody>
                  <a:tcPr>
                    <a:solidFill>
                      <a:schemeClr val="accent5">
                        <a:lumMod val="20000"/>
                        <a:lumOff val="80000"/>
                      </a:schemeClr>
                    </a:solidFill>
                  </a:tcPr>
                </a:tc>
                <a:tc>
                  <a:txBody>
                    <a:bodyPr/>
                    <a:lstStyle/>
                    <a:p>
                      <a:pPr marL="285750" lvl="0" indent="-285750">
                        <a:buFont typeface="Arial" panose="020B0604020202020204" pitchFamily="34" charset="0"/>
                        <a:buChar char="•"/>
                      </a:pPr>
                      <a:r>
                        <a:rPr lang="en-US" sz="2400" baseline="0" dirty="0">
                          <a:sym typeface="Wingdings" panose="05000000000000000000" pitchFamily="2" charset="2"/>
                        </a:rPr>
                        <a:t>NVP na EFV  Y181C na K103N</a:t>
                      </a:r>
                      <a:endParaRPr lang="sw-KE" sz="2400" dirty="0"/>
                    </a:p>
                  </a:txBody>
                  <a:tcPr>
                    <a:solidFill>
                      <a:schemeClr val="accent5">
                        <a:lumMod val="20000"/>
                        <a:lumOff val="80000"/>
                      </a:schemeClr>
                    </a:solidFill>
                  </a:tcPr>
                </a:tc>
                <a:tc>
                  <a:txBody>
                    <a:bodyPr/>
                    <a:lstStyle/>
                    <a:p>
                      <a:pPr marL="457200" lvl="1" indent="0">
                        <a:buFont typeface="Arial" panose="020B0604020202020204" pitchFamily="34" charset="0"/>
                        <a:buNone/>
                      </a:pPr>
                      <a:endParaRPr lang="en-US" sz="2400" baseline="0" dirty="0">
                        <a:sym typeface="Wingdings" panose="05000000000000000000" pitchFamily="2" charset="2"/>
                      </a:endParaRPr>
                    </a:p>
                  </a:txBody>
                  <a:tcP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0" y="6627168"/>
            <a:ext cx="6324600" cy="230832"/>
          </a:xfrm>
          <a:prstGeom prst="rect">
            <a:avLst/>
          </a:prstGeom>
          <a:noFill/>
        </p:spPr>
        <p:txBody>
          <a:bodyPr wrap="square" rtlCol="0">
            <a:spAutoFit/>
          </a:bodyPr>
          <a:lstStyle/>
          <a:p>
            <a:r>
              <a:rPr lang="sw-KE" sz="900" dirty="0">
                <a:latin typeface="+mj-lt"/>
              </a:rPr>
              <a:t>Tang na Shafer, Drugs 2012</a:t>
            </a:r>
          </a:p>
        </p:txBody>
      </p:sp>
    </p:spTree>
    <p:extLst>
      <p:ext uri="{BB962C8B-B14F-4D97-AF65-F5344CB8AC3E}">
        <p14:creationId xmlns:p14="http://schemas.microsoft.com/office/powerpoint/2010/main" val="11246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M184V</a:t>
            </a:r>
            <a:endParaRPr lang="sw-KE" dirty="0"/>
          </a:p>
        </p:txBody>
      </p:sp>
      <p:sp>
        <p:nvSpPr>
          <p:cNvPr id="3" name="Content Placeholder 2"/>
          <p:cNvSpPr>
            <a:spLocks noGrp="1"/>
          </p:cNvSpPr>
          <p:nvPr>
            <p:ph idx="1"/>
          </p:nvPr>
        </p:nvSpPr>
        <p:spPr/>
        <p:txBody>
          <a:bodyPr/>
          <a:lstStyle/>
          <a:p>
            <a:r>
              <a:rPr lang="sw-KE" dirty="0"/>
              <a:t>Huchaguliwa na na husababisha ukinzani mkubwa kwa dawa za 3TC na FTC</a:t>
            </a:r>
          </a:p>
          <a:p>
            <a:r>
              <a:rPr lang="sw-KE" dirty="0"/>
              <a:t>Hupunguza nguvu ya virusi na uwezo </a:t>
            </a:r>
            <a:br>
              <a:rPr lang="sw-KE" dirty="0"/>
            </a:br>
            <a:r>
              <a:rPr lang="sw-KE" dirty="0"/>
              <a:t>wa kuongezeka</a:t>
            </a:r>
          </a:p>
          <a:p>
            <a:r>
              <a:rPr lang="sw-KE" dirty="0"/>
              <a:t>Huongeza uwezo wa kuathiriwa kwa AZT </a:t>
            </a:r>
            <a:br>
              <a:rPr lang="sw-KE" dirty="0"/>
            </a:br>
            <a:r>
              <a:rPr lang="sw-KE" dirty="0"/>
              <a:t>na TDF</a:t>
            </a:r>
          </a:p>
        </p:txBody>
      </p:sp>
      <p:sp>
        <p:nvSpPr>
          <p:cNvPr id="4" name="TextBox 3"/>
          <p:cNvSpPr txBox="1"/>
          <p:nvPr/>
        </p:nvSpPr>
        <p:spPr>
          <a:xfrm>
            <a:off x="0" y="6627168"/>
            <a:ext cx="6324600" cy="230832"/>
          </a:xfrm>
          <a:prstGeom prst="rect">
            <a:avLst/>
          </a:prstGeom>
          <a:noFill/>
        </p:spPr>
        <p:txBody>
          <a:bodyPr wrap="square" rtlCol="0">
            <a:spAutoFit/>
          </a:bodyPr>
          <a:lstStyle/>
          <a:p>
            <a:r>
              <a:rPr lang="sw-KE" sz="900" dirty="0">
                <a:latin typeface="+mj-lt"/>
              </a:rPr>
              <a:t>Tang na Shafer, Drugs 2012</a:t>
            </a:r>
          </a:p>
        </p:txBody>
      </p:sp>
    </p:spTree>
    <p:extLst>
      <p:ext uri="{BB962C8B-B14F-4D97-AF65-F5344CB8AC3E}">
        <p14:creationId xmlns:p14="http://schemas.microsoft.com/office/powerpoint/2010/main" val="298537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Y181C na K103N</a:t>
            </a:r>
            <a:endParaRPr lang="sw-KE" dirty="0"/>
          </a:p>
        </p:txBody>
      </p:sp>
      <p:sp>
        <p:nvSpPr>
          <p:cNvPr id="3" name="Content Placeholder 2"/>
          <p:cNvSpPr>
            <a:spLocks noGrp="1"/>
          </p:cNvSpPr>
          <p:nvPr>
            <p:ph idx="1"/>
          </p:nvPr>
        </p:nvSpPr>
        <p:spPr/>
        <p:txBody>
          <a:bodyPr/>
          <a:lstStyle/>
          <a:p>
            <a:r>
              <a:rPr lang="sw-KE" dirty="0"/>
              <a:t>Y181C huchaguliwa na na husababisha ukinzani mkubwa kwa dawa NVP</a:t>
            </a:r>
          </a:p>
          <a:p>
            <a:pPr lvl="1"/>
            <a:r>
              <a:rPr lang="sw-KE" dirty="0"/>
              <a:t>Pia husababisha ukinzani kwa EFV</a:t>
            </a:r>
          </a:p>
          <a:p>
            <a:r>
              <a:rPr lang="sw-KE" dirty="0"/>
              <a:t>K103N huchaguliwa na NVP au EFV na husababisha ukinzani mkubwa kwa dawa </a:t>
            </a:r>
            <a:br>
              <a:rPr lang="sw-KE" dirty="0"/>
            </a:br>
            <a:r>
              <a:rPr lang="sw-KE" dirty="0"/>
              <a:t>zote mbili</a:t>
            </a:r>
          </a:p>
          <a:p>
            <a:endParaRPr lang="sw-KE" dirty="0"/>
          </a:p>
        </p:txBody>
      </p:sp>
      <p:sp>
        <p:nvSpPr>
          <p:cNvPr id="4" name="TextBox 3"/>
          <p:cNvSpPr txBox="1"/>
          <p:nvPr/>
        </p:nvSpPr>
        <p:spPr>
          <a:xfrm>
            <a:off x="4354" y="6477000"/>
            <a:ext cx="6324600" cy="230832"/>
          </a:xfrm>
          <a:prstGeom prst="rect">
            <a:avLst/>
          </a:prstGeom>
          <a:noFill/>
        </p:spPr>
        <p:txBody>
          <a:bodyPr wrap="square" rtlCol="0">
            <a:spAutoFit/>
          </a:bodyPr>
          <a:lstStyle/>
          <a:p>
            <a:r>
              <a:rPr lang="sw-KE" sz="900" dirty="0">
                <a:latin typeface="+mj-lt"/>
              </a:rPr>
              <a:t>Tang na Shafer, Drugs 2012;  Chuo Kikuu cha Stanford, Hifadhidata ya Ukinzani wa Dawa za kudhibiti VVU (HIV Drug Resistance Database)</a:t>
            </a:r>
          </a:p>
        </p:txBody>
      </p:sp>
    </p:spTree>
    <p:extLst>
      <p:ext uri="{BB962C8B-B14F-4D97-AF65-F5344CB8AC3E}">
        <p14:creationId xmlns:p14="http://schemas.microsoft.com/office/powerpoint/2010/main" val="4238610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K65R</a:t>
            </a:r>
            <a:endParaRPr lang="sw-KE" dirty="0"/>
          </a:p>
        </p:txBody>
      </p:sp>
      <p:sp>
        <p:nvSpPr>
          <p:cNvPr id="3" name="Content Placeholder 2"/>
          <p:cNvSpPr>
            <a:spLocks noGrp="1"/>
          </p:cNvSpPr>
          <p:nvPr>
            <p:ph idx="1"/>
          </p:nvPr>
        </p:nvSpPr>
        <p:spPr/>
        <p:txBody>
          <a:bodyPr/>
          <a:lstStyle/>
          <a:p>
            <a:r>
              <a:rPr lang="sw-KE" dirty="0"/>
              <a:t>Huchaguliwa hasa na TDF, lakini wakati mwingine inaweza kutokeza na d4T, ABC, ddI</a:t>
            </a:r>
          </a:p>
          <a:p>
            <a:r>
              <a:rPr lang="sw-KE" dirty="0"/>
              <a:t>Husababisha ukinzani wa wastani kwa TDF, ABC, ddI, 3TC/FTC na ukinzani mdogo</a:t>
            </a:r>
            <a:br>
              <a:rPr lang="sw-KE" dirty="0"/>
            </a:br>
            <a:r>
              <a:rPr lang="sw-KE" dirty="0"/>
              <a:t>kwa d4T</a:t>
            </a:r>
          </a:p>
          <a:p>
            <a:r>
              <a:rPr lang="sw-KE" dirty="0"/>
              <a:t>Huongeza uwezo wa kuathiriwa kwa AZT</a:t>
            </a:r>
          </a:p>
        </p:txBody>
      </p:sp>
      <p:sp>
        <p:nvSpPr>
          <p:cNvPr id="4" name="TextBox 3"/>
          <p:cNvSpPr txBox="1"/>
          <p:nvPr/>
        </p:nvSpPr>
        <p:spPr>
          <a:xfrm>
            <a:off x="0" y="6627168"/>
            <a:ext cx="6324600" cy="230832"/>
          </a:xfrm>
          <a:prstGeom prst="rect">
            <a:avLst/>
          </a:prstGeom>
          <a:noFill/>
        </p:spPr>
        <p:txBody>
          <a:bodyPr wrap="square" rtlCol="0">
            <a:spAutoFit/>
          </a:bodyPr>
          <a:lstStyle/>
          <a:p>
            <a:r>
              <a:rPr lang="sw-KE" sz="900" dirty="0">
                <a:latin typeface="+mj-lt"/>
              </a:rPr>
              <a:t>Tang na Shafer, Drugs 2012</a:t>
            </a:r>
          </a:p>
        </p:txBody>
      </p:sp>
    </p:spTree>
    <p:extLst>
      <p:ext uri="{BB962C8B-B14F-4D97-AF65-F5344CB8AC3E}">
        <p14:creationId xmlns:p14="http://schemas.microsoft.com/office/powerpoint/2010/main" val="117474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p>
            <a:r>
              <a:rPr lang="sw-KE" dirty="0">
                <a:solidFill>
                  <a:schemeClr val="bg1"/>
                </a:solidFill>
                <a:latin typeface="Garamond" panose="02020404030301010803" pitchFamily="18" charset="0"/>
              </a:rPr>
              <a:t>Malengo ya Mafunzo</a:t>
            </a:r>
          </a:p>
        </p:txBody>
      </p:sp>
      <p:sp>
        <p:nvSpPr>
          <p:cNvPr id="4" name="Rectangle 3"/>
          <p:cNvSpPr/>
          <p:nvPr/>
        </p:nvSpPr>
        <p:spPr>
          <a:xfrm>
            <a:off x="307145" y="1600200"/>
            <a:ext cx="8534400" cy="5632311"/>
          </a:xfrm>
          <a:prstGeom prst="rect">
            <a:avLst/>
          </a:prstGeom>
        </p:spPr>
        <p:txBody>
          <a:bodyPr wrap="square">
            <a:spAutoFit/>
          </a:bodyPr>
          <a:lstStyle/>
          <a:p>
            <a:pPr marL="285750" indent="-285750">
              <a:buFont typeface="Arial" panose="020B0604020202020204" pitchFamily="34" charset="0"/>
              <a:buChar char="•"/>
            </a:pPr>
            <a:r>
              <a:rPr lang="sw-KE" sz="3200" dirty="0">
                <a:solidFill>
                  <a:schemeClr val="tx2"/>
                </a:solidFill>
                <a:latin typeface="Garamond" panose="02020404030301010803" pitchFamily="18" charset="0"/>
              </a:rPr>
              <a:t>Kuelewa ni lini wanafaa kubadili na kuanza kutumia aina ya pili ya dawa (matibabu mbadala)</a:t>
            </a:r>
          </a:p>
          <a:p>
            <a:pPr marL="285750" indent="-285750">
              <a:buFont typeface="Arial" panose="020B0604020202020204" pitchFamily="34" charset="0"/>
              <a:buChar char="•"/>
            </a:pPr>
            <a:r>
              <a:rPr lang="sw-KE" sz="3200" dirty="0">
                <a:solidFill>
                  <a:schemeClr val="tx2"/>
                </a:solidFill>
                <a:latin typeface="Garamond" panose="02020404030301010803" pitchFamily="18" charset="0"/>
              </a:rPr>
              <a:t>Kufahamu aina za dawa mbadala kwa watu wazima (wakiwemo wanawake wajawazito na wanaonyonyesha), vijana na watoto</a:t>
            </a:r>
          </a:p>
          <a:p>
            <a:pPr marL="285750" indent="-285750">
              <a:buFont typeface="Arial" panose="020B0604020202020204" pitchFamily="34" charset="0"/>
              <a:buChar char="•"/>
            </a:pPr>
            <a:r>
              <a:rPr lang="sw-KE" sz="3200" dirty="0">
                <a:solidFill>
                  <a:schemeClr val="tx2"/>
                </a:solidFill>
                <a:latin typeface="Garamond" panose="02020404030301010803" pitchFamily="18" charset="0"/>
              </a:rPr>
              <a:t>Kufafanua mabadiliko ya virusi yanayotokea kwa wingi yanayosababisha ukinzani wa dawa na jinsi yanavyoweza kuathiri uchaguzi wa dawa mbadala</a:t>
            </a:r>
          </a:p>
          <a:p>
            <a:pPr marL="285750" indent="-285750">
              <a:buFont typeface="Arial" panose="020B0604020202020204" pitchFamily="34" charset="0"/>
              <a:buChar char="•"/>
            </a:pPr>
            <a:r>
              <a:rPr lang="sw-KE" sz="3200" dirty="0">
                <a:solidFill>
                  <a:schemeClr val="tx2"/>
                </a:solidFill>
                <a:latin typeface="Garamond" panose="02020404030301010803" pitchFamily="18" charset="0"/>
              </a:rPr>
              <a:t>Kufahamu sifa za dawa mbadala za aina ya pili ambazo hutumiwa sana</a:t>
            </a:r>
          </a:p>
          <a:p>
            <a:endParaRPr lang="sw-KE" sz="4000" dirty="0">
              <a:solidFill>
                <a:schemeClr val="tx2"/>
              </a:solidFill>
              <a:latin typeface="Garamond" panose="02020404030301010803" pitchFamily="18" charset="0"/>
            </a:endParaRPr>
          </a:p>
        </p:txBody>
      </p:sp>
    </p:spTree>
    <p:extLst>
      <p:ext uri="{BB962C8B-B14F-4D97-AF65-F5344CB8AC3E}">
        <p14:creationId xmlns:p14="http://schemas.microsoft.com/office/powerpoint/2010/main" val="299564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TAMs</a:t>
            </a:r>
            <a:endParaRPr lang="sw-KE" dirty="0"/>
          </a:p>
        </p:txBody>
      </p:sp>
      <p:sp>
        <p:nvSpPr>
          <p:cNvPr id="3" name="Content Placeholder 2"/>
          <p:cNvSpPr>
            <a:spLocks noGrp="1"/>
          </p:cNvSpPr>
          <p:nvPr>
            <p:ph idx="1"/>
          </p:nvPr>
        </p:nvSpPr>
        <p:spPr/>
        <p:txBody>
          <a:bodyPr/>
          <a:lstStyle/>
          <a:p>
            <a:r>
              <a:rPr lang="sw-KE" dirty="0"/>
              <a:t>TAMs ni pamoja na M41L, D67N, K70R, L210W, T215F/Y, na K219Q/E</a:t>
            </a:r>
          </a:p>
          <a:p>
            <a:r>
              <a:rPr lang="sw-KE" dirty="0"/>
              <a:t>Huchaguliwa na AZT na d4T</a:t>
            </a:r>
          </a:p>
          <a:p>
            <a:r>
              <a:rPr lang="sw-KE" dirty="0"/>
              <a:t>Husababisha uvumiliaji wa ukinzani kwa </a:t>
            </a:r>
            <a:br>
              <a:rPr lang="sw-KE" dirty="0"/>
            </a:br>
            <a:r>
              <a:rPr lang="sw-KE" dirty="0"/>
              <a:t>NRTI mbalimbali</a:t>
            </a:r>
          </a:p>
          <a:p>
            <a:r>
              <a:rPr lang="sw-KE" dirty="0"/>
              <a:t>Mabadiliko ya virusi hutokea baada ya muda fulani kwa kitindo miwili, lakini</a:t>
            </a:r>
            <a:br>
              <a:rPr lang="sw-KE" dirty="0"/>
            </a:br>
            <a:r>
              <a:rPr lang="sw-KE" dirty="0"/>
              <a:t>inaweza kuingiliana</a:t>
            </a:r>
          </a:p>
        </p:txBody>
      </p:sp>
      <p:sp>
        <p:nvSpPr>
          <p:cNvPr id="4" name="TextBox 3"/>
          <p:cNvSpPr txBox="1"/>
          <p:nvPr/>
        </p:nvSpPr>
        <p:spPr>
          <a:xfrm>
            <a:off x="0" y="6627168"/>
            <a:ext cx="6324600" cy="230832"/>
          </a:xfrm>
          <a:prstGeom prst="rect">
            <a:avLst/>
          </a:prstGeom>
          <a:noFill/>
        </p:spPr>
        <p:txBody>
          <a:bodyPr wrap="square" rtlCol="0">
            <a:spAutoFit/>
          </a:bodyPr>
          <a:lstStyle/>
          <a:p>
            <a:r>
              <a:rPr lang="sw-KE" sz="900" dirty="0">
                <a:latin typeface="+mj-lt"/>
              </a:rPr>
              <a:t>Tang na Shafer, Drugs 2012; Marcelin et al., Journal Medical Virology 2004</a:t>
            </a:r>
          </a:p>
        </p:txBody>
      </p:sp>
    </p:spTree>
    <p:extLst>
      <p:ext uri="{BB962C8B-B14F-4D97-AF65-F5344CB8AC3E}">
        <p14:creationId xmlns:p14="http://schemas.microsoft.com/office/powerpoint/2010/main" val="169573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sz="3200" dirty="0"/>
              <a:t>Vizuizi vya Vimeng’enya Vinavyojumuisha DNA ya VVU kwenye Seli zilizoambukizwa (Integrase Inhibitors)</a:t>
            </a:r>
            <a:r>
              <a:rPr lang="en-US" dirty="0">
                <a:solidFill>
                  <a:srgbClr val="FFFF00"/>
                </a:solidFill>
              </a:rPr>
              <a:t> </a:t>
            </a:r>
            <a:r>
              <a:rPr lang="en-US" sz="2700" dirty="0"/>
              <a:t>(INSTIs)</a:t>
            </a:r>
            <a:endParaRPr lang="sw-KE" sz="2700" dirty="0"/>
          </a:p>
        </p:txBody>
      </p:sp>
      <p:sp>
        <p:nvSpPr>
          <p:cNvPr id="3" name="Content Placeholder 2"/>
          <p:cNvSpPr>
            <a:spLocks noGrp="1"/>
          </p:cNvSpPr>
          <p:nvPr>
            <p:ph idx="1"/>
          </p:nvPr>
        </p:nvSpPr>
        <p:spPr/>
        <p:txBody>
          <a:bodyPr>
            <a:normAutofit fontScale="70000" lnSpcReduction="20000"/>
          </a:bodyPr>
          <a:lstStyle/>
          <a:p>
            <a:r>
              <a:rPr lang="en-US" dirty="0" err="1"/>
              <a:t>Raltegravir</a:t>
            </a:r>
            <a:r>
              <a:rPr lang="en-US" dirty="0"/>
              <a:t> (RAL)</a:t>
            </a:r>
            <a:r>
              <a:rPr lang="en-US" dirty="0" err="1"/>
              <a:t>na</a:t>
            </a:r>
            <a:r>
              <a:rPr lang="en-US" dirty="0"/>
              <a:t>  </a:t>
            </a:r>
            <a:r>
              <a:rPr lang="en-US" dirty="0" err="1"/>
              <a:t>elvitegravir</a:t>
            </a:r>
            <a:r>
              <a:rPr lang="en-US" dirty="0"/>
              <a:t> (EVG) </a:t>
            </a:r>
            <a:r>
              <a:rPr lang="sw-KE" dirty="0"/>
              <a:t>ziko na kiwango cha chini cha uzuiaji wa ukinzani</a:t>
            </a:r>
          </a:p>
          <a:p>
            <a:r>
              <a:rPr lang="en-US" dirty="0" err="1"/>
              <a:t>Dolutegravir</a:t>
            </a:r>
            <a:r>
              <a:rPr lang="en-US" dirty="0"/>
              <a:t> (DTG) </a:t>
            </a:r>
            <a:r>
              <a:rPr lang="en-US" dirty="0" err="1"/>
              <a:t>iko</a:t>
            </a:r>
            <a:r>
              <a:rPr lang="en-US" dirty="0"/>
              <a:t> </a:t>
            </a:r>
            <a:r>
              <a:rPr lang="en-US" dirty="0" err="1"/>
              <a:t>na</a:t>
            </a:r>
            <a:r>
              <a:rPr lang="en-US" dirty="0"/>
              <a:t> </a:t>
            </a:r>
            <a:r>
              <a:rPr lang="en-US" dirty="0" err="1"/>
              <a:t>kiwango</a:t>
            </a:r>
            <a:r>
              <a:rPr lang="en-US" dirty="0"/>
              <a:t> cha </a:t>
            </a:r>
            <a:r>
              <a:rPr lang="en-US" dirty="0" err="1"/>
              <a:t>juu</a:t>
            </a:r>
            <a:r>
              <a:rPr lang="en-US" dirty="0"/>
              <a:t> cha </a:t>
            </a:r>
            <a:r>
              <a:rPr lang="en-US" dirty="0" err="1"/>
              <a:t>uzuiaji</a:t>
            </a:r>
            <a:r>
              <a:rPr lang="en-US" dirty="0"/>
              <a:t> </a:t>
            </a:r>
            <a:r>
              <a:rPr lang="en-US" dirty="0" err="1"/>
              <a:t>wa</a:t>
            </a:r>
            <a:r>
              <a:rPr lang="en-US" dirty="0"/>
              <a:t> </a:t>
            </a:r>
            <a:r>
              <a:rPr lang="en-US" dirty="0" err="1"/>
              <a:t>ukinzani</a:t>
            </a:r>
            <a:endParaRPr lang="sw-KE" dirty="0"/>
          </a:p>
          <a:p>
            <a:pPr lvl="1"/>
            <a:r>
              <a:rPr lang="en-US" dirty="0" err="1"/>
              <a:t>Hakukuwa</a:t>
            </a:r>
            <a:r>
              <a:rPr lang="en-US" dirty="0"/>
              <a:t> </a:t>
            </a:r>
            <a:r>
              <a:rPr lang="en-US" dirty="0" err="1"/>
              <a:t>na</a:t>
            </a:r>
            <a:r>
              <a:rPr lang="en-US" dirty="0"/>
              <a:t> </a:t>
            </a:r>
            <a:r>
              <a:rPr lang="en-US" dirty="0" err="1"/>
              <a:t>kutofaulu</a:t>
            </a:r>
            <a:r>
              <a:rPr lang="en-US" dirty="0"/>
              <a:t> </a:t>
            </a:r>
            <a:r>
              <a:rPr lang="en-US" dirty="0" err="1"/>
              <a:t>kwa</a:t>
            </a:r>
            <a:r>
              <a:rPr lang="en-US" dirty="0"/>
              <a:t> </a:t>
            </a:r>
            <a:r>
              <a:rPr lang="en-US" dirty="0" err="1"/>
              <a:t>sababu</a:t>
            </a:r>
            <a:r>
              <a:rPr lang="en-US" dirty="0"/>
              <a:t> </a:t>
            </a:r>
            <a:r>
              <a:rPr lang="en-US" dirty="0" err="1"/>
              <a:t>ya</a:t>
            </a:r>
            <a:r>
              <a:rPr lang="en-US" dirty="0"/>
              <a:t> </a:t>
            </a:r>
            <a:r>
              <a:rPr lang="en-US" dirty="0" err="1"/>
              <a:t>majaribio</a:t>
            </a:r>
            <a:r>
              <a:rPr lang="en-US" dirty="0"/>
              <a:t> </a:t>
            </a:r>
            <a:r>
              <a:rPr lang="en-US" dirty="0" err="1"/>
              <a:t>yaliyofanya</a:t>
            </a:r>
            <a:r>
              <a:rPr lang="en-US" dirty="0"/>
              <a:t> </a:t>
            </a:r>
            <a:r>
              <a:rPr lang="en-US" dirty="0" err="1"/>
              <a:t>ya</a:t>
            </a:r>
            <a:r>
              <a:rPr lang="en-US" dirty="0"/>
              <a:t> </a:t>
            </a:r>
            <a:r>
              <a:rPr lang="en-US" dirty="0" err="1"/>
              <a:t>dolutegravir</a:t>
            </a:r>
            <a:r>
              <a:rPr lang="en-US" dirty="0"/>
              <a:t> </a:t>
            </a:r>
            <a:r>
              <a:rPr lang="en-US" dirty="0" err="1"/>
              <a:t>kabla</a:t>
            </a:r>
            <a:r>
              <a:rPr lang="en-US" dirty="0"/>
              <a:t> </a:t>
            </a:r>
            <a:r>
              <a:rPr lang="en-US" dirty="0" err="1"/>
              <a:t>ya</a:t>
            </a:r>
            <a:r>
              <a:rPr lang="en-US" dirty="0"/>
              <a:t> </a:t>
            </a:r>
            <a:r>
              <a:rPr lang="en-US" dirty="0" err="1"/>
              <a:t>kuanza</a:t>
            </a:r>
            <a:r>
              <a:rPr lang="en-US" dirty="0"/>
              <a:t> </a:t>
            </a:r>
            <a:r>
              <a:rPr lang="en-US" dirty="0" err="1"/>
              <a:t>kutumiwa</a:t>
            </a:r>
            <a:endParaRPr lang="en-US" dirty="0"/>
          </a:p>
          <a:p>
            <a:r>
              <a:rPr lang="sw-KE" dirty="0"/>
              <a:t> (raltegravir na elvitegravir) na zingine zenye kiwango cha juu kiasi cha uzuiaji wa ukinzani (dolutegravir)</a:t>
            </a:r>
          </a:p>
          <a:p>
            <a:r>
              <a:rPr lang="sw-KE" dirty="0"/>
              <a:t>RAL: Tembe ya kutafuna ya 400 mg, 100mg, tembe ya kutafuna ya 25 mg, chembe ndogo (50mg) za kukuroga na maji</a:t>
            </a:r>
          </a:p>
          <a:p>
            <a:r>
              <a:rPr lang="sw-KE" dirty="0"/>
              <a:t>DTG: Tembe za miligramu 50, 25, 10</a:t>
            </a:r>
          </a:p>
          <a:p>
            <a:r>
              <a:rPr lang="sw-KE" dirty="0"/>
              <a:t>Athari chache na dawa zingine </a:t>
            </a:r>
          </a:p>
          <a:p>
            <a:pPr lvl="0"/>
            <a:r>
              <a:rPr lang="sw-KE" dirty="0"/>
              <a:t>Athari chache za dawa baada ya kutumia lakini </a:t>
            </a:r>
            <a:r>
              <a:rPr lang="en-US" dirty="0" err="1"/>
              <a:t>lakini</a:t>
            </a:r>
            <a:r>
              <a:rPr lang="en-US" dirty="0"/>
              <a:t> </a:t>
            </a:r>
            <a:r>
              <a:rPr lang="en-US" dirty="0" err="1"/>
              <a:t>kuna</a:t>
            </a:r>
            <a:r>
              <a:rPr lang="en-US" dirty="0"/>
              <a:t> </a:t>
            </a:r>
            <a:r>
              <a:rPr lang="en-US" dirty="0" err="1"/>
              <a:t>uwezekano</a:t>
            </a:r>
            <a:r>
              <a:rPr lang="en-US" dirty="0"/>
              <a:t> </a:t>
            </a:r>
            <a:r>
              <a:rPr lang="en-US" dirty="0" err="1"/>
              <a:t>wa</a:t>
            </a:r>
            <a:r>
              <a:rPr lang="en-US" dirty="0"/>
              <a:t> </a:t>
            </a:r>
            <a:r>
              <a:rPr lang="en-US" dirty="0" err="1"/>
              <a:t>mgojwa</a:t>
            </a:r>
            <a:r>
              <a:rPr lang="en-US" dirty="0"/>
              <a:t> </a:t>
            </a:r>
            <a:r>
              <a:rPr lang="en-US" dirty="0" err="1"/>
              <a:t>kukosa</a:t>
            </a:r>
            <a:r>
              <a:rPr lang="en-US" dirty="0"/>
              <a:t> </a:t>
            </a:r>
            <a:r>
              <a:rPr lang="en-US" dirty="0" err="1"/>
              <a:t>usingizi</a:t>
            </a:r>
            <a:r>
              <a:rPr lang="en-US" dirty="0"/>
              <a:t> </a:t>
            </a:r>
            <a:r>
              <a:rPr lang="en-US" dirty="0" err="1"/>
              <a:t>ama</a:t>
            </a:r>
            <a:r>
              <a:rPr lang="en-US" dirty="0"/>
              <a:t> </a:t>
            </a:r>
            <a:r>
              <a:rPr lang="en-US" dirty="0" err="1"/>
              <a:t>kizunguzungu</a:t>
            </a:r>
            <a:endParaRPr lang="en-US" dirty="0"/>
          </a:p>
        </p:txBody>
      </p:sp>
    </p:spTree>
    <p:extLst>
      <p:ext uri="{BB962C8B-B14F-4D97-AF65-F5344CB8AC3E}">
        <p14:creationId xmlns:p14="http://schemas.microsoft.com/office/powerpoint/2010/main" val="4111483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36A2-B9EF-493A-9BA1-6647A8ABE523}"/>
              </a:ext>
            </a:extLst>
          </p:cNvPr>
          <p:cNvSpPr txBox="1">
            <a:spLocks/>
          </p:cNvSpPr>
          <p:nvPr/>
        </p:nvSpPr>
        <p:spPr>
          <a:xfrm>
            <a:off x="0" y="274638"/>
            <a:ext cx="9144000" cy="1143000"/>
          </a:xfrm>
          <a:prstGeom prst="rect">
            <a:avLst/>
          </a:prstGeo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err="1">
                <a:solidFill>
                  <a:schemeClr val="bg1"/>
                </a:solidFill>
                <a:latin typeface="Garamond" panose="02020404030301010803" pitchFamily="18" charset="0"/>
              </a:rPr>
              <a:t>Dolutegravir</a:t>
            </a:r>
            <a:r>
              <a:rPr lang="en-US" sz="3600" dirty="0">
                <a:solidFill>
                  <a:schemeClr val="bg1"/>
                </a:solidFill>
                <a:latin typeface="Garamond" panose="02020404030301010803" pitchFamily="18" charset="0"/>
              </a:rPr>
              <a:t> </a:t>
            </a:r>
            <a:r>
              <a:rPr lang="en-US" sz="3600" dirty="0" err="1">
                <a:solidFill>
                  <a:schemeClr val="bg1"/>
                </a:solidFill>
                <a:latin typeface="Garamond" panose="02020404030301010803" pitchFamily="18" charset="0"/>
              </a:rPr>
              <a:t>Ikiwa</a:t>
            </a:r>
            <a:r>
              <a:rPr lang="en-US" sz="3600" dirty="0">
                <a:solidFill>
                  <a:schemeClr val="bg1"/>
                </a:solidFill>
                <a:latin typeface="Garamond" panose="02020404030301010803" pitchFamily="18" charset="0"/>
              </a:rPr>
              <a:t> </a:t>
            </a:r>
            <a:r>
              <a:rPr lang="en-US" sz="3600" dirty="0" err="1">
                <a:solidFill>
                  <a:schemeClr val="bg1"/>
                </a:solidFill>
                <a:latin typeface="Garamond" panose="02020404030301010803" pitchFamily="18" charset="0"/>
              </a:rPr>
              <a:t>Dawa</a:t>
            </a:r>
            <a:r>
              <a:rPr lang="en-US" sz="3600" dirty="0">
                <a:solidFill>
                  <a:schemeClr val="bg1"/>
                </a:solidFill>
                <a:latin typeface="Garamond" panose="02020404030301010803" pitchFamily="18" charset="0"/>
              </a:rPr>
              <a:t> </a:t>
            </a:r>
            <a:r>
              <a:rPr lang="en-US" sz="3600" dirty="0" err="1">
                <a:solidFill>
                  <a:schemeClr val="bg1"/>
                </a:solidFill>
                <a:latin typeface="Garamond" panose="02020404030301010803" pitchFamily="18" charset="0"/>
              </a:rPr>
              <a:t>ya</a:t>
            </a:r>
            <a:r>
              <a:rPr lang="en-US" sz="3600" dirty="0">
                <a:solidFill>
                  <a:schemeClr val="bg1"/>
                </a:solidFill>
                <a:latin typeface="Garamond" panose="02020404030301010803" pitchFamily="18" charset="0"/>
              </a:rPr>
              <a:t> kwanza</a:t>
            </a:r>
            <a:br>
              <a:rPr lang="en-US" sz="3600" dirty="0">
                <a:solidFill>
                  <a:schemeClr val="bg1"/>
                </a:solidFill>
                <a:latin typeface="Garamond" panose="02020404030301010803" pitchFamily="18" charset="0"/>
              </a:rPr>
            </a:br>
            <a:r>
              <a:rPr lang="en-US" sz="3600" dirty="0" err="1">
                <a:solidFill>
                  <a:schemeClr val="bg1"/>
                </a:solidFill>
                <a:latin typeface="Garamond" panose="02020404030301010803" pitchFamily="18" charset="0"/>
              </a:rPr>
              <a:t>Faida</a:t>
            </a:r>
            <a:r>
              <a:rPr lang="en-US" sz="3600" dirty="0">
                <a:solidFill>
                  <a:schemeClr val="bg1"/>
                </a:solidFill>
                <a:latin typeface="Garamond" panose="02020404030301010803" pitchFamily="18" charset="0"/>
              </a:rPr>
              <a:t> </a:t>
            </a:r>
            <a:r>
              <a:rPr lang="en-US" sz="3600" dirty="0" err="1">
                <a:solidFill>
                  <a:schemeClr val="bg1"/>
                </a:solidFill>
                <a:latin typeface="Garamond" panose="02020404030301010803" pitchFamily="18" charset="0"/>
              </a:rPr>
              <a:t>zake</a:t>
            </a:r>
            <a:r>
              <a:rPr lang="en-US" sz="3600" dirty="0">
                <a:solidFill>
                  <a:schemeClr val="bg1"/>
                </a:solidFill>
                <a:latin typeface="Garamond" panose="02020404030301010803" pitchFamily="18" charset="0"/>
              </a:rPr>
              <a:t> </a:t>
            </a:r>
            <a:r>
              <a:rPr lang="en-US" sz="3600" dirty="0" err="1">
                <a:solidFill>
                  <a:schemeClr val="bg1"/>
                </a:solidFill>
                <a:latin typeface="Garamond" panose="02020404030301010803" pitchFamily="18" charset="0"/>
              </a:rPr>
              <a:t>kuliko</a:t>
            </a:r>
            <a:r>
              <a:rPr lang="en-US" sz="3600" dirty="0">
                <a:solidFill>
                  <a:schemeClr val="bg1"/>
                </a:solidFill>
                <a:latin typeface="Garamond" panose="02020404030301010803" pitchFamily="18" charset="0"/>
              </a:rPr>
              <a:t> </a:t>
            </a:r>
            <a:r>
              <a:rPr lang="en-US" sz="3600" dirty="0" err="1">
                <a:solidFill>
                  <a:schemeClr val="bg1"/>
                </a:solidFill>
                <a:latin typeface="Garamond" panose="02020404030301010803" pitchFamily="18" charset="0"/>
              </a:rPr>
              <a:t>Efavirenz</a:t>
            </a:r>
            <a:r>
              <a:rPr lang="en-US" sz="3600" dirty="0">
                <a:solidFill>
                  <a:schemeClr val="bg1"/>
                </a:solidFill>
                <a:latin typeface="Garamond" panose="02020404030301010803" pitchFamily="18" charset="0"/>
              </a:rPr>
              <a:t> </a:t>
            </a:r>
            <a:r>
              <a:rPr lang="en-US" sz="3600" dirty="0" err="1">
                <a:solidFill>
                  <a:schemeClr val="bg1"/>
                </a:solidFill>
                <a:latin typeface="Garamond" panose="02020404030301010803" pitchFamily="18" charset="0"/>
              </a:rPr>
              <a:t>ama</a:t>
            </a:r>
            <a:r>
              <a:rPr lang="en-US" sz="3600" dirty="0">
                <a:solidFill>
                  <a:schemeClr val="bg1"/>
                </a:solidFill>
                <a:latin typeface="Garamond" panose="02020404030301010803" pitchFamily="18" charset="0"/>
              </a:rPr>
              <a:t> </a:t>
            </a:r>
            <a:r>
              <a:rPr lang="en-US" sz="3600" dirty="0" err="1">
                <a:solidFill>
                  <a:schemeClr val="bg1"/>
                </a:solidFill>
                <a:latin typeface="Garamond" panose="02020404030301010803" pitchFamily="18" charset="0"/>
              </a:rPr>
              <a:t>Nevirapine</a:t>
            </a:r>
            <a:endParaRPr lang="en-US" sz="3600" dirty="0">
              <a:solidFill>
                <a:schemeClr val="bg1"/>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5763A804-2A6C-4AE4-A4F0-6CC017C0DE5F}"/>
              </a:ext>
            </a:extLst>
          </p:cNvPr>
          <p:cNvSpPr txBox="1">
            <a:spLocks/>
          </p:cNvSpPr>
          <p:nvPr/>
        </p:nvSpPr>
        <p:spPr>
          <a:xfrm>
            <a:off x="457200" y="1600200"/>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solidFill>
                  <a:schemeClr val="accent1">
                    <a:lumMod val="75000"/>
                  </a:schemeClr>
                </a:solidFill>
                <a:latin typeface="Garamond" panose="02020404030301010803" pitchFamily="18" charset="0"/>
              </a:rPr>
              <a:t>uwezekano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mdogo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kuingiliana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dawa</a:t>
            </a:r>
            <a:endParaRPr lang="en-US" dirty="0">
              <a:solidFill>
                <a:schemeClr val="accent1">
                  <a:lumMod val="75000"/>
                </a:schemeClr>
              </a:solidFill>
              <a:latin typeface="Garamond" panose="02020404030301010803" pitchFamily="18" charset="0"/>
            </a:endParaRPr>
          </a:p>
          <a:p>
            <a:r>
              <a:rPr lang="en-US" dirty="0" err="1">
                <a:solidFill>
                  <a:schemeClr val="accent1">
                    <a:lumMod val="75000"/>
                  </a:schemeClr>
                </a:solidFill>
                <a:latin typeface="Garamond" panose="02020404030301010803" pitchFamily="18" charset="0"/>
              </a:rPr>
              <a:t>muda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mfupi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kudhibiti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virusi</a:t>
            </a:r>
            <a:endParaRPr lang="en-US" dirty="0">
              <a:solidFill>
                <a:schemeClr val="accent1">
                  <a:lumMod val="75000"/>
                </a:schemeClr>
              </a:solidFill>
              <a:latin typeface="Garamond" panose="02020404030301010803" pitchFamily="18" charset="0"/>
            </a:endParaRPr>
          </a:p>
          <a:p>
            <a:r>
              <a:rPr lang="en-US" dirty="0" err="1">
                <a:solidFill>
                  <a:schemeClr val="accent1">
                    <a:lumMod val="75000"/>
                  </a:schemeClr>
                </a:solidFill>
                <a:latin typeface="Garamond" panose="02020404030301010803" pitchFamily="18" charset="0"/>
              </a:rPr>
              <a:t>kizuizi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kikubwa</a:t>
            </a:r>
            <a:r>
              <a:rPr lang="en-US" dirty="0">
                <a:solidFill>
                  <a:schemeClr val="accent1">
                    <a:lumMod val="75000"/>
                  </a:schemeClr>
                </a:solidFill>
                <a:latin typeface="Garamond" panose="02020404030301010803" pitchFamily="18" charset="0"/>
              </a:rPr>
              <a:t> cha </a:t>
            </a:r>
            <a:r>
              <a:rPr lang="en-US" dirty="0" err="1">
                <a:solidFill>
                  <a:schemeClr val="accent1">
                    <a:lumMod val="75000"/>
                  </a:schemeClr>
                </a:solidFill>
                <a:latin typeface="Garamond" panose="02020404030301010803" pitchFamily="18" charset="0"/>
              </a:rPr>
              <a:t>maubile</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dawa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sugu</a:t>
            </a:r>
            <a:endParaRPr lang="en-US" dirty="0">
              <a:solidFill>
                <a:schemeClr val="accent1">
                  <a:lumMod val="75000"/>
                </a:schemeClr>
              </a:solidFill>
              <a:latin typeface="Garamond" panose="02020404030301010803" pitchFamily="18" charset="0"/>
            </a:endParaRPr>
          </a:p>
          <a:p>
            <a:r>
              <a:rPr lang="en-US" dirty="0" err="1">
                <a:solidFill>
                  <a:schemeClr val="accent1">
                    <a:lumMod val="75000"/>
                  </a:schemeClr>
                </a:solidFill>
                <a:latin typeface="Garamond" panose="02020404030301010803" pitchFamily="18" charset="0"/>
              </a:rPr>
              <a:t>maisha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marefu</a:t>
            </a:r>
            <a:endParaRPr lang="en-US" dirty="0">
              <a:solidFill>
                <a:schemeClr val="accent1">
                  <a:lumMod val="75000"/>
                </a:schemeClr>
              </a:solidFill>
              <a:latin typeface="Garamond" panose="02020404030301010803" pitchFamily="18" charset="0"/>
            </a:endParaRPr>
          </a:p>
          <a:p>
            <a:r>
              <a:rPr lang="en-US" dirty="0" err="1">
                <a:solidFill>
                  <a:schemeClr val="accent1">
                    <a:lumMod val="75000"/>
                  </a:schemeClr>
                </a:solidFill>
                <a:latin typeface="Garamond" panose="02020404030301010803" pitchFamily="18" charset="0"/>
              </a:rPr>
              <a:t>tembe</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ndogo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rahisi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kumeza</a:t>
            </a:r>
            <a:r>
              <a:rPr lang="en-US" dirty="0">
                <a:solidFill>
                  <a:schemeClr val="accent1">
                    <a:lumMod val="75000"/>
                  </a:schemeClr>
                </a:solidFill>
                <a:latin typeface="Garamond" panose="02020404030301010803" pitchFamily="18" charset="0"/>
              </a:rPr>
              <a:t>)</a:t>
            </a:r>
          </a:p>
          <a:p>
            <a:r>
              <a:rPr lang="en-US" dirty="0" err="1">
                <a:solidFill>
                  <a:schemeClr val="accent1">
                    <a:lumMod val="75000"/>
                  </a:schemeClr>
                </a:solidFill>
                <a:latin typeface="Garamond" panose="02020404030301010803" pitchFamily="18" charset="0"/>
              </a:rPr>
              <a:t>kuzuia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maabukizi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a:t>
            </a:r>
            <a:r>
              <a:rPr lang="en-US" dirty="0">
                <a:solidFill>
                  <a:schemeClr val="accent1">
                    <a:lumMod val="75000"/>
                  </a:schemeClr>
                </a:solidFill>
                <a:latin typeface="Garamond" panose="02020404030301010803" pitchFamily="18" charset="0"/>
              </a:rPr>
              <a:t> HIV-2, </a:t>
            </a:r>
            <a:r>
              <a:rPr lang="en-US" dirty="0" err="1">
                <a:solidFill>
                  <a:schemeClr val="accent1">
                    <a:lumMod val="75000"/>
                  </a:schemeClr>
                </a:solidFill>
                <a:latin typeface="Garamond" panose="02020404030301010803" pitchFamily="18" charset="0"/>
              </a:rPr>
              <a:t>ambayo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kawaida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huwa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sugu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EFV</a:t>
            </a:r>
          </a:p>
          <a:p>
            <a:r>
              <a:rPr lang="en-US" dirty="0" err="1">
                <a:solidFill>
                  <a:schemeClr val="accent1">
                    <a:lumMod val="75000"/>
                  </a:schemeClr>
                </a:solidFill>
                <a:latin typeface="Garamond" panose="02020404030301010803" pitchFamily="18" charset="0"/>
              </a:rPr>
              <a:t>kupatikana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kipimo</a:t>
            </a:r>
            <a:r>
              <a:rPr lang="en-US" dirty="0">
                <a:solidFill>
                  <a:schemeClr val="accent1">
                    <a:lumMod val="75000"/>
                  </a:schemeClr>
                </a:solidFill>
                <a:latin typeface="Garamond" panose="02020404030301010803" pitchFamily="18" charset="0"/>
              </a:rPr>
              <a:t> cha </a:t>
            </a:r>
            <a:r>
              <a:rPr lang="en-US" dirty="0" err="1">
                <a:solidFill>
                  <a:schemeClr val="accent1">
                    <a:lumMod val="75000"/>
                  </a:schemeClr>
                </a:solidFill>
                <a:latin typeface="Garamond" panose="02020404030301010803" pitchFamily="18" charset="0"/>
              </a:rPr>
              <a:t>kawaida</a:t>
            </a:r>
            <a:endParaRPr lang="en-US" dirty="0">
              <a:solidFill>
                <a:schemeClr val="accent1">
                  <a:lumMod val="75000"/>
                </a:schemeClr>
              </a:solidFill>
              <a:latin typeface="Garamond" panose="02020404030301010803" pitchFamily="18" charset="0"/>
            </a:endParaRPr>
          </a:p>
          <a:p>
            <a:r>
              <a:rPr lang="en-US" dirty="0" err="1">
                <a:solidFill>
                  <a:schemeClr val="accent1">
                    <a:lumMod val="75000"/>
                  </a:schemeClr>
                </a:solidFill>
                <a:latin typeface="Garamond" panose="02020404030301010803" pitchFamily="18" charset="0"/>
              </a:rPr>
              <a:t>Kupunguzwa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bei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yake</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hivyo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inapatikana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katika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mataifa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yasiyo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utajiri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mwingi</a:t>
            </a:r>
            <a:endParaRPr lang="en-US" dirty="0">
              <a:solidFill>
                <a:schemeClr val="accent1">
                  <a:lumMod val="75000"/>
                </a:schemeClr>
              </a:solidFill>
              <a:latin typeface="Garamond" panose="02020404030301010803" pitchFamily="18" charset="0"/>
            </a:endParaRPr>
          </a:p>
        </p:txBody>
      </p:sp>
    </p:spTree>
    <p:extLst>
      <p:ext uri="{BB962C8B-B14F-4D97-AF65-F5344CB8AC3E}">
        <p14:creationId xmlns:p14="http://schemas.microsoft.com/office/powerpoint/2010/main" val="1373265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AA5B-94C9-4482-8E35-04C5AC4E07C3}"/>
              </a:ext>
            </a:extLst>
          </p:cNvPr>
          <p:cNvSpPr txBox="1">
            <a:spLocks/>
          </p:cNvSpPr>
          <p:nvPr/>
        </p:nvSpPr>
        <p:spPr>
          <a:xfrm>
            <a:off x="0" y="274638"/>
            <a:ext cx="9144000" cy="1143000"/>
          </a:xfrm>
          <a:prstGeom prst="rect">
            <a:avLst/>
          </a:prstGeom>
          <a:solidFill>
            <a:schemeClr val="tx2"/>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lumMod val="95000"/>
                  </a:schemeClr>
                </a:solidFill>
                <a:latin typeface="Garamond" panose="02020404030301010803" pitchFamily="18" charset="0"/>
              </a:rPr>
              <a:t>Q148H/K/R/N</a:t>
            </a:r>
          </a:p>
        </p:txBody>
      </p:sp>
      <p:sp>
        <p:nvSpPr>
          <p:cNvPr id="3" name="Content Placeholder 2">
            <a:extLst>
              <a:ext uri="{FF2B5EF4-FFF2-40B4-BE49-F238E27FC236}">
                <a16:creationId xmlns:a16="http://schemas.microsoft.com/office/drawing/2014/main" id="{864429D2-D074-402D-8B85-ECAB4AE25F50}"/>
              </a:ext>
            </a:extLst>
          </p:cNvPr>
          <p:cNvSpPr txBox="1">
            <a:spLocks/>
          </p:cNvSpPr>
          <p:nvPr/>
        </p:nvSpPr>
        <p:spPr>
          <a:xfrm>
            <a:off x="457200" y="1600200"/>
            <a:ext cx="8229600" cy="452596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accent1">
                    <a:lumMod val="75000"/>
                  </a:schemeClr>
                </a:solidFill>
                <a:latin typeface="Garamond" panose="02020404030301010803" pitchFamily="18" charset="0"/>
              </a:rPr>
              <a:t>Kuna </a:t>
            </a:r>
            <a:r>
              <a:rPr lang="en-US" dirty="0" err="1">
                <a:solidFill>
                  <a:schemeClr val="accent1">
                    <a:lumMod val="75000"/>
                  </a:schemeClr>
                </a:solidFill>
                <a:latin typeface="Garamond" panose="02020404030301010803" pitchFamily="18" charset="0"/>
              </a:rPr>
              <a:t>asidi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kadhaa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mbadala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za</a:t>
            </a:r>
            <a:r>
              <a:rPr lang="en-US" dirty="0">
                <a:solidFill>
                  <a:schemeClr val="accent1">
                    <a:lumMod val="75000"/>
                  </a:schemeClr>
                </a:solidFill>
                <a:latin typeface="Garamond" panose="02020404030301010803" pitchFamily="18" charset="0"/>
              </a:rPr>
              <a:t> amino 148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ujumla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ambazo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zinafanya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virusi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viwe</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sugu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INSTI</a:t>
            </a:r>
          </a:p>
          <a:p>
            <a:r>
              <a:rPr lang="en-US" dirty="0">
                <a:solidFill>
                  <a:schemeClr val="accent1">
                    <a:lumMod val="75000"/>
                  </a:schemeClr>
                </a:solidFill>
                <a:latin typeface="Garamond" panose="02020404030301010803" pitchFamily="18" charset="0"/>
              </a:rPr>
              <a:t>Kwa </a:t>
            </a:r>
            <a:r>
              <a:rPr lang="en-US" dirty="0" err="1">
                <a:solidFill>
                  <a:schemeClr val="accent1">
                    <a:lumMod val="75000"/>
                  </a:schemeClr>
                </a:solidFill>
                <a:latin typeface="Garamond" panose="02020404030301010803" pitchFamily="18" charset="0"/>
              </a:rPr>
              <a:t>kawaida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hazitokezwi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wakati</a:t>
            </a:r>
            <a:r>
              <a:rPr lang="en-US" dirty="0">
                <a:solidFill>
                  <a:schemeClr val="accent1">
                    <a:lumMod val="75000"/>
                  </a:schemeClr>
                </a:solidFill>
                <a:latin typeface="Garamond" panose="02020404030301010803" pitchFamily="18" charset="0"/>
              </a:rPr>
              <a:t>  INSTI </a:t>
            </a:r>
            <a:r>
              <a:rPr lang="en-US" dirty="0" err="1">
                <a:solidFill>
                  <a:schemeClr val="accent1">
                    <a:lumMod val="75000"/>
                  </a:schemeClr>
                </a:solidFill>
                <a:latin typeface="Garamond" panose="02020404030301010803" pitchFamily="18" charset="0"/>
              </a:rPr>
              <a:t>imetumiwa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mgonjwa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anayetumia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dawa</a:t>
            </a:r>
            <a:r>
              <a:rPr lang="en-US" dirty="0">
                <a:solidFill>
                  <a:schemeClr val="accent1">
                    <a:lumMod val="75000"/>
                  </a:schemeClr>
                </a:solidFill>
                <a:latin typeface="Garamond" panose="02020404030301010803" pitchFamily="18" charset="0"/>
              </a:rPr>
              <a:t> 2 </a:t>
            </a:r>
            <a:r>
              <a:rPr lang="en-US" dirty="0" err="1">
                <a:solidFill>
                  <a:schemeClr val="accent1">
                    <a:lumMod val="75000"/>
                  </a:schemeClr>
                </a:solidFill>
                <a:latin typeface="Garamond" panose="02020404030301010803" pitchFamily="18" charset="0"/>
              </a:rPr>
              <a:t>ama</a:t>
            </a:r>
            <a:r>
              <a:rPr lang="en-US" dirty="0">
                <a:solidFill>
                  <a:schemeClr val="accent1">
                    <a:lumMod val="75000"/>
                  </a:schemeClr>
                </a:solidFill>
                <a:latin typeface="Garamond" panose="02020404030301010803" pitchFamily="18" charset="0"/>
              </a:rPr>
              <a:t> 3</a:t>
            </a:r>
          </a:p>
          <a:p>
            <a:r>
              <a:rPr lang="en-US" dirty="0" err="1">
                <a:solidFill>
                  <a:schemeClr val="accent1">
                    <a:lumMod val="75000"/>
                  </a:schemeClr>
                </a:solidFill>
                <a:latin typeface="Garamond" panose="02020404030301010803" pitchFamily="18" charset="0"/>
              </a:rPr>
              <a:t>Inatumiwa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mara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nyingi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wakati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dawa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ya</a:t>
            </a:r>
            <a:r>
              <a:rPr lang="en-US" dirty="0">
                <a:solidFill>
                  <a:schemeClr val="accent1">
                    <a:lumMod val="75000"/>
                  </a:schemeClr>
                </a:solidFill>
                <a:latin typeface="Garamond" panose="02020404030301010803" pitchFamily="18" charset="0"/>
              </a:rPr>
              <a:t> kwanza </a:t>
            </a:r>
            <a:r>
              <a:rPr lang="en-US" dirty="0" err="1">
                <a:solidFill>
                  <a:schemeClr val="accent1">
                    <a:lumMod val="75000"/>
                  </a:schemeClr>
                </a:solidFill>
                <a:latin typeface="Garamond" panose="02020404030301010803" pitchFamily="18" charset="0"/>
              </a:rPr>
              <a:t>ya</a:t>
            </a:r>
            <a:r>
              <a:rPr lang="en-US" dirty="0">
                <a:solidFill>
                  <a:schemeClr val="accent1">
                    <a:lumMod val="75000"/>
                  </a:schemeClr>
                </a:solidFill>
                <a:latin typeface="Garamond" panose="02020404030301010803" pitchFamily="18" charset="0"/>
              </a:rPr>
              <a:t> INSTI (RAL au EVG) </a:t>
            </a:r>
            <a:r>
              <a:rPr lang="en-US" dirty="0" err="1">
                <a:solidFill>
                  <a:schemeClr val="accent1">
                    <a:lumMod val="75000"/>
                  </a:schemeClr>
                </a:solidFill>
                <a:latin typeface="Garamond" panose="02020404030301010803" pitchFamily="18" charset="0"/>
              </a:rPr>
              <a:t>isiyo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nguvu</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nyingi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imetumiwa</a:t>
            </a:r>
            <a:r>
              <a:rPr lang="en-US" dirty="0">
                <a:solidFill>
                  <a:schemeClr val="accent1">
                    <a:lumMod val="75000"/>
                  </a:schemeClr>
                </a:solidFill>
                <a:latin typeface="Garamond" panose="02020404030301010803" pitchFamily="18" charset="0"/>
              </a:rPr>
              <a:t> kwanza, </a:t>
            </a:r>
            <a:r>
              <a:rPr lang="en-US" dirty="0" err="1">
                <a:solidFill>
                  <a:schemeClr val="accent1">
                    <a:lumMod val="75000"/>
                  </a:schemeClr>
                </a:solidFill>
                <a:latin typeface="Garamond" panose="02020404030301010803" pitchFamily="18" charset="0"/>
              </a:rPr>
              <a:t>baadaye</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mgonjwa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anabadilishiwa</a:t>
            </a:r>
            <a:endParaRPr lang="en-US" dirty="0">
              <a:solidFill>
                <a:schemeClr val="accent1">
                  <a:lumMod val="75000"/>
                </a:schemeClr>
              </a:solidFill>
              <a:latin typeface="Garamond" panose="02020404030301010803" pitchFamily="18" charset="0"/>
            </a:endParaRPr>
          </a:p>
        </p:txBody>
      </p:sp>
    </p:spTree>
    <p:extLst>
      <p:ext uri="{BB962C8B-B14F-4D97-AF65-F5344CB8AC3E}">
        <p14:creationId xmlns:p14="http://schemas.microsoft.com/office/powerpoint/2010/main" val="3626923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FC7-5991-443C-BBB1-142DE47FFE7E}"/>
              </a:ext>
            </a:extLst>
          </p:cNvPr>
          <p:cNvSpPr>
            <a:spLocks noGrp="1"/>
          </p:cNvSpPr>
          <p:nvPr>
            <p:ph type="title"/>
          </p:nvPr>
        </p:nvSpPr>
        <p:spPr/>
        <p:txBody>
          <a:bodyPr/>
          <a:lstStyle/>
          <a:p>
            <a:r>
              <a:rPr lang="en-US" dirty="0"/>
              <a:t>WHO Guidance</a:t>
            </a:r>
          </a:p>
        </p:txBody>
      </p:sp>
      <p:pic>
        <p:nvPicPr>
          <p:cNvPr id="4" name="Content Placeholder 3">
            <a:extLst>
              <a:ext uri="{FF2B5EF4-FFF2-40B4-BE49-F238E27FC236}">
                <a16:creationId xmlns:a16="http://schemas.microsoft.com/office/drawing/2014/main" id="{F7568D3F-8C17-44FE-81D1-61B2B184C7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761" y="1604681"/>
            <a:ext cx="5592477" cy="4517000"/>
          </a:xfrm>
          <a:prstGeom prst="rect">
            <a:avLst/>
          </a:prstGeom>
        </p:spPr>
      </p:pic>
    </p:spTree>
    <p:extLst>
      <p:ext uri="{BB962C8B-B14F-4D97-AF65-F5344CB8AC3E}">
        <p14:creationId xmlns:p14="http://schemas.microsoft.com/office/powerpoint/2010/main" val="3556099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D5035-14E9-424E-B0D3-219AC71F35AF}"/>
              </a:ext>
            </a:extLst>
          </p:cNvPr>
          <p:cNvSpPr>
            <a:spLocks noGrp="1"/>
          </p:cNvSpPr>
          <p:nvPr>
            <p:ph type="title"/>
          </p:nvPr>
        </p:nvSpPr>
        <p:spPr/>
        <p:txBody>
          <a:bodyPr/>
          <a:lstStyle/>
          <a:p>
            <a:r>
              <a:rPr lang="en-US" dirty="0"/>
              <a:t>WHO 1</a:t>
            </a:r>
            <a:r>
              <a:rPr lang="en-US" baseline="30000" dirty="0"/>
              <a:t>st </a:t>
            </a:r>
            <a:r>
              <a:rPr lang="en-US" dirty="0"/>
              <a:t>Line Guidance, </a:t>
            </a:r>
            <a:r>
              <a:rPr lang="en-US" sz="3600" dirty="0"/>
              <a:t>2019</a:t>
            </a:r>
            <a:r>
              <a:rPr lang="en-US" dirty="0"/>
              <a:t> </a:t>
            </a:r>
          </a:p>
        </p:txBody>
      </p:sp>
      <p:pic>
        <p:nvPicPr>
          <p:cNvPr id="6" name="Content Placeholder 5">
            <a:extLst>
              <a:ext uri="{FF2B5EF4-FFF2-40B4-BE49-F238E27FC236}">
                <a16:creationId xmlns:a16="http://schemas.microsoft.com/office/drawing/2014/main" id="{740F453A-E712-43B5-B871-5AB11512EB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10556"/>
            <a:ext cx="7924799" cy="3905250"/>
          </a:xfrm>
          <a:prstGeom prst="rect">
            <a:avLst/>
          </a:prstGeom>
        </p:spPr>
      </p:pic>
    </p:spTree>
    <p:extLst>
      <p:ext uri="{BB962C8B-B14F-4D97-AF65-F5344CB8AC3E}">
        <p14:creationId xmlns:p14="http://schemas.microsoft.com/office/powerpoint/2010/main" val="3647074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1986-672D-4B3B-ABA8-992AF8C22A68}"/>
              </a:ext>
            </a:extLst>
          </p:cNvPr>
          <p:cNvSpPr>
            <a:spLocks noGrp="1"/>
          </p:cNvSpPr>
          <p:nvPr>
            <p:ph type="title"/>
          </p:nvPr>
        </p:nvSpPr>
        <p:spPr/>
        <p:txBody>
          <a:bodyPr/>
          <a:lstStyle/>
          <a:p>
            <a:r>
              <a:rPr lang="en-US" dirty="0"/>
              <a:t>WHO 1</a:t>
            </a:r>
            <a:r>
              <a:rPr lang="en-US" baseline="30000" dirty="0"/>
              <a:t>st </a:t>
            </a:r>
            <a:r>
              <a:rPr lang="en-US" dirty="0"/>
              <a:t>Line Guidance, </a:t>
            </a:r>
            <a:r>
              <a:rPr lang="en-US" sz="3600" dirty="0"/>
              <a:t>2019</a:t>
            </a:r>
            <a:r>
              <a:rPr lang="en-US" dirty="0"/>
              <a:t> (2)</a:t>
            </a:r>
          </a:p>
        </p:txBody>
      </p:sp>
      <p:pic>
        <p:nvPicPr>
          <p:cNvPr id="4" name="Content Placeholder 3">
            <a:extLst>
              <a:ext uri="{FF2B5EF4-FFF2-40B4-BE49-F238E27FC236}">
                <a16:creationId xmlns:a16="http://schemas.microsoft.com/office/drawing/2014/main" id="{2F9FBE71-5622-406B-9CB2-A3EB309294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29618"/>
            <a:ext cx="8229600" cy="3667125"/>
          </a:xfrm>
          <a:prstGeom prst="rect">
            <a:avLst/>
          </a:prstGeom>
        </p:spPr>
      </p:pic>
    </p:spTree>
    <p:extLst>
      <p:ext uri="{BB962C8B-B14F-4D97-AF65-F5344CB8AC3E}">
        <p14:creationId xmlns:p14="http://schemas.microsoft.com/office/powerpoint/2010/main" val="1513406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1406-E213-415D-AB81-119EDA476B17}"/>
              </a:ext>
            </a:extLst>
          </p:cNvPr>
          <p:cNvSpPr>
            <a:spLocks noGrp="1"/>
          </p:cNvSpPr>
          <p:nvPr>
            <p:ph type="title"/>
          </p:nvPr>
        </p:nvSpPr>
        <p:spPr/>
        <p:txBody>
          <a:bodyPr/>
          <a:lstStyle/>
          <a:p>
            <a:r>
              <a:rPr lang="en-US" dirty="0"/>
              <a:t>Second-line Therapy</a:t>
            </a:r>
          </a:p>
        </p:txBody>
      </p:sp>
      <p:sp>
        <p:nvSpPr>
          <p:cNvPr id="3" name="Content Placeholder 2">
            <a:extLst>
              <a:ext uri="{FF2B5EF4-FFF2-40B4-BE49-F238E27FC236}">
                <a16:creationId xmlns:a16="http://schemas.microsoft.com/office/drawing/2014/main" id="{E5E243E4-0FB9-4D52-BE57-734348998562}"/>
              </a:ext>
            </a:extLst>
          </p:cNvPr>
          <p:cNvSpPr>
            <a:spLocks noGrp="1"/>
          </p:cNvSpPr>
          <p:nvPr>
            <p:ph idx="1"/>
          </p:nvPr>
        </p:nvSpPr>
        <p:spPr/>
        <p:txBody>
          <a:bodyPr/>
          <a:lstStyle/>
          <a:p>
            <a:endParaRPr lang="en-US" dirty="0">
              <a:highlight>
                <a:srgbClr val="FFFF00"/>
              </a:highlight>
            </a:endParaRPr>
          </a:p>
          <a:p>
            <a:r>
              <a:rPr lang="en-US" dirty="0"/>
              <a:t>2nd line therapy should consider what medications the patient has taken previously and what resistance their virus has likely acquired</a:t>
            </a:r>
          </a:p>
        </p:txBody>
      </p:sp>
    </p:spTree>
    <p:extLst>
      <p:ext uri="{BB962C8B-B14F-4D97-AF65-F5344CB8AC3E}">
        <p14:creationId xmlns:p14="http://schemas.microsoft.com/office/powerpoint/2010/main" val="3199203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5818-F323-4B32-B64E-8AB9FBD7A301}"/>
              </a:ext>
            </a:extLst>
          </p:cNvPr>
          <p:cNvSpPr>
            <a:spLocks noGrp="1"/>
          </p:cNvSpPr>
          <p:nvPr>
            <p:ph type="title"/>
          </p:nvPr>
        </p:nvSpPr>
        <p:spPr/>
        <p:txBody>
          <a:bodyPr/>
          <a:lstStyle/>
          <a:p>
            <a:r>
              <a:rPr lang="en-US" dirty="0"/>
              <a:t>WHO 2</a:t>
            </a:r>
            <a:r>
              <a:rPr lang="en-US" baseline="30000" dirty="0"/>
              <a:t>nd</a:t>
            </a:r>
            <a:r>
              <a:rPr lang="en-US" dirty="0"/>
              <a:t> Line Guidance, </a:t>
            </a:r>
            <a:r>
              <a:rPr lang="en-US" sz="3600" dirty="0"/>
              <a:t>2019</a:t>
            </a:r>
            <a:r>
              <a:rPr lang="en-US" dirty="0"/>
              <a:t> (2)</a:t>
            </a:r>
          </a:p>
        </p:txBody>
      </p:sp>
      <p:pic>
        <p:nvPicPr>
          <p:cNvPr id="4" name="Content Placeholder 3">
            <a:extLst>
              <a:ext uri="{FF2B5EF4-FFF2-40B4-BE49-F238E27FC236}">
                <a16:creationId xmlns:a16="http://schemas.microsoft.com/office/drawing/2014/main" id="{0CBB6487-E4A8-48FA-BD23-2D6852E323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537" y="2020094"/>
            <a:ext cx="8162925" cy="3686174"/>
          </a:xfrm>
          <a:prstGeom prst="rect">
            <a:avLst/>
          </a:prstGeom>
        </p:spPr>
      </p:pic>
    </p:spTree>
    <p:extLst>
      <p:ext uri="{BB962C8B-B14F-4D97-AF65-F5344CB8AC3E}">
        <p14:creationId xmlns:p14="http://schemas.microsoft.com/office/powerpoint/2010/main" val="252519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1A66-A739-4DA2-844B-AB3E01827EA2}"/>
              </a:ext>
            </a:extLst>
          </p:cNvPr>
          <p:cNvSpPr>
            <a:spLocks noGrp="1"/>
          </p:cNvSpPr>
          <p:nvPr>
            <p:ph type="title"/>
          </p:nvPr>
        </p:nvSpPr>
        <p:spPr/>
        <p:txBody>
          <a:bodyPr/>
          <a:lstStyle/>
          <a:p>
            <a:r>
              <a:rPr lang="en-US" dirty="0"/>
              <a:t>WHO 2</a:t>
            </a:r>
            <a:r>
              <a:rPr lang="en-US" baseline="30000" dirty="0"/>
              <a:t>nd</a:t>
            </a:r>
            <a:r>
              <a:rPr lang="en-US" dirty="0"/>
              <a:t> Line Guidance, </a:t>
            </a:r>
            <a:r>
              <a:rPr lang="en-US" sz="3600" dirty="0"/>
              <a:t>2019</a:t>
            </a:r>
            <a:r>
              <a:rPr lang="en-US" dirty="0"/>
              <a:t> </a:t>
            </a:r>
          </a:p>
        </p:txBody>
      </p:sp>
      <p:pic>
        <p:nvPicPr>
          <p:cNvPr id="4" name="Content Placeholder 3">
            <a:extLst>
              <a:ext uri="{FF2B5EF4-FFF2-40B4-BE49-F238E27FC236}">
                <a16:creationId xmlns:a16="http://schemas.microsoft.com/office/drawing/2014/main" id="{36E3E131-3485-41FD-B06D-DB994B0A6E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950" y="2529681"/>
            <a:ext cx="7658099" cy="2667000"/>
          </a:xfrm>
          <a:prstGeom prst="rect">
            <a:avLst/>
          </a:prstGeom>
        </p:spPr>
      </p:pic>
    </p:spTree>
    <p:extLst>
      <p:ext uri="{BB962C8B-B14F-4D97-AF65-F5344CB8AC3E}">
        <p14:creationId xmlns:p14="http://schemas.microsoft.com/office/powerpoint/2010/main" val="9446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lum bright="70000" contrast="-70000"/>
            <a:extLst>
              <a:ext uri="{BEBA8EAE-BF5A-486C-A8C5-ECC9F3942E4B}">
                <a14:imgProps xmlns:a14="http://schemas.microsoft.com/office/drawing/2010/main">
                  <a14:imgLayer r:embed="rId3">
                    <a14:imgEffect>
                      <a14:artisticPhotocopy/>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24000" y="2209800"/>
            <a:ext cx="608559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sw-KE" sz="2800" dirty="0"/>
              <a:t>Kudhibiti Kutofaulu kwa Matibabu </a:t>
            </a:r>
            <a:r>
              <a:rPr sz="2800" dirty="0"/>
              <a:t/>
            </a:r>
            <a:br>
              <a:rPr sz="2800" dirty="0"/>
            </a:br>
            <a:r>
              <a:rPr lang="sw-KE" sz="2800" dirty="0"/>
              <a:t>Mgonjwa Anapswa Kuanza Kutumia Dawa Mbadala Lini?</a:t>
            </a:r>
          </a:p>
        </p:txBody>
      </p:sp>
      <p:sp>
        <p:nvSpPr>
          <p:cNvPr id="6" name="TextBox 5"/>
          <p:cNvSpPr txBox="1"/>
          <p:nvPr/>
        </p:nvSpPr>
        <p:spPr>
          <a:xfrm>
            <a:off x="5334000" y="2057400"/>
            <a:ext cx="3581400" cy="1569660"/>
          </a:xfrm>
          <a:prstGeom prst="rect">
            <a:avLst/>
          </a:prstGeom>
          <a:noFill/>
        </p:spPr>
        <p:txBody>
          <a:bodyPr wrap="square" rtlCol="0">
            <a:spAutoFit/>
          </a:bodyPr>
          <a:lstStyle/>
          <a:p>
            <a:pPr marL="285750" indent="-285750">
              <a:buFont typeface="Arial" panose="020B0604020202020204" pitchFamily="34" charset="0"/>
              <a:buChar char="•"/>
            </a:pPr>
            <a:r>
              <a:rPr lang="sw-KE" sz="3200" b="1" dirty="0">
                <a:solidFill>
                  <a:schemeClr val="accent1">
                    <a:lumMod val="75000"/>
                  </a:schemeClr>
                </a:solidFill>
                <a:latin typeface="Garamond" panose="02020404030301010803" pitchFamily="18" charset="0"/>
              </a:rPr>
              <a:t>Kuepuka ubadilishaji wa dawa usiohitajika</a:t>
            </a:r>
          </a:p>
        </p:txBody>
      </p:sp>
      <p:sp>
        <p:nvSpPr>
          <p:cNvPr id="11" name="TextBox 10"/>
          <p:cNvSpPr txBox="1"/>
          <p:nvPr/>
        </p:nvSpPr>
        <p:spPr>
          <a:xfrm>
            <a:off x="990600" y="2057400"/>
            <a:ext cx="4114800" cy="3046988"/>
          </a:xfrm>
          <a:prstGeom prst="rect">
            <a:avLst/>
          </a:prstGeom>
          <a:noFill/>
        </p:spPr>
        <p:txBody>
          <a:bodyPr wrap="square" rtlCol="0">
            <a:spAutoFit/>
          </a:bodyPr>
          <a:lstStyle/>
          <a:p>
            <a:pPr marL="285750" indent="-285750">
              <a:buFont typeface="Arial" panose="020B0604020202020204" pitchFamily="34" charset="0"/>
              <a:buChar char="•"/>
            </a:pPr>
            <a:r>
              <a:rPr lang="sw-KE" sz="3200" b="1" dirty="0">
                <a:solidFill>
                  <a:schemeClr val="accent1">
                    <a:lumMod val="75000"/>
                  </a:schemeClr>
                </a:solidFill>
                <a:latin typeface="Garamond" panose="02020404030301010803" pitchFamily="18" charset="0"/>
              </a:rPr>
              <a:t>Kuleta afueni kwa dalili za ugonjwa</a:t>
            </a:r>
          </a:p>
          <a:p>
            <a:pPr marL="285750" indent="-285750">
              <a:buFont typeface="Arial" panose="020B0604020202020204" pitchFamily="34" charset="0"/>
              <a:buChar char="•"/>
            </a:pPr>
            <a:r>
              <a:rPr lang="sw-KE" sz="3200" b="1" dirty="0">
                <a:solidFill>
                  <a:schemeClr val="accent1">
                    <a:lumMod val="75000"/>
                  </a:schemeClr>
                </a:solidFill>
                <a:latin typeface="Garamond" panose="02020404030301010803" pitchFamily="18" charset="0"/>
              </a:rPr>
              <a:t>Kuzuia ukinzani </a:t>
            </a:r>
            <a:br>
              <a:rPr lang="sw-KE" sz="3200" b="1" dirty="0">
                <a:solidFill>
                  <a:schemeClr val="accent1">
                    <a:lumMod val="75000"/>
                  </a:schemeClr>
                </a:solidFill>
                <a:latin typeface="Garamond" panose="02020404030301010803" pitchFamily="18" charset="0"/>
              </a:rPr>
            </a:br>
            <a:r>
              <a:rPr lang="sw-KE" sz="3200" b="1" dirty="0">
                <a:solidFill>
                  <a:schemeClr val="accent1">
                    <a:lumMod val="75000"/>
                  </a:schemeClr>
                </a:solidFill>
                <a:latin typeface="Garamond" panose="02020404030301010803" pitchFamily="18" charset="0"/>
              </a:rPr>
              <a:t>wa dawa </a:t>
            </a:r>
          </a:p>
          <a:p>
            <a:pPr marL="285750" indent="-285750">
              <a:buFont typeface="Arial" panose="020B0604020202020204" pitchFamily="34" charset="0"/>
              <a:buChar char="•"/>
            </a:pPr>
            <a:r>
              <a:rPr lang="sw-KE" sz="3200" b="1" dirty="0">
                <a:solidFill>
                  <a:schemeClr val="accent1">
                    <a:lumMod val="75000"/>
                  </a:schemeClr>
                </a:solidFill>
                <a:latin typeface="Garamond" panose="02020404030301010803" pitchFamily="18" charset="0"/>
              </a:rPr>
              <a:t>Kupunguza hatari </a:t>
            </a:r>
            <a:br>
              <a:rPr lang="sw-KE" sz="3200" b="1" dirty="0">
                <a:solidFill>
                  <a:schemeClr val="accent1">
                    <a:lumMod val="75000"/>
                  </a:schemeClr>
                </a:solidFill>
                <a:latin typeface="Garamond" panose="02020404030301010803" pitchFamily="18" charset="0"/>
              </a:rPr>
            </a:br>
            <a:r>
              <a:rPr lang="sw-KE" sz="3200" b="1" dirty="0">
                <a:solidFill>
                  <a:schemeClr val="accent1">
                    <a:lumMod val="75000"/>
                  </a:schemeClr>
                </a:solidFill>
                <a:latin typeface="Garamond" panose="02020404030301010803" pitchFamily="18" charset="0"/>
              </a:rPr>
              <a:t>ya usambazaji</a:t>
            </a:r>
          </a:p>
        </p:txBody>
      </p:sp>
    </p:spTree>
    <p:extLst>
      <p:ext uri="{BB962C8B-B14F-4D97-AF65-F5344CB8AC3E}">
        <p14:creationId xmlns:p14="http://schemas.microsoft.com/office/powerpoint/2010/main" val="2917309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49E6-81FF-4B95-AE80-4B59522BC591}"/>
              </a:ext>
            </a:extLst>
          </p:cNvPr>
          <p:cNvSpPr txBox="1">
            <a:spLocks/>
          </p:cNvSpPr>
          <p:nvPr/>
        </p:nvSpPr>
        <p:spPr>
          <a:xfrm>
            <a:off x="0" y="274638"/>
            <a:ext cx="9144000" cy="1143000"/>
          </a:xfrm>
          <a:prstGeom prst="rect">
            <a:avLst/>
          </a:prstGeom>
          <a:solidFill>
            <a:schemeClr val="tx2"/>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Garamond" panose="02020404030301010803" pitchFamily="18" charset="0"/>
              </a:rPr>
              <a:t>Mapendekezo</a:t>
            </a:r>
            <a:r>
              <a:rPr kumimoji="0" lang="en-US" sz="3600" b="0" i="0" u="none" strike="noStrike" kern="1200" cap="none" spc="0" normalizeH="0" baseline="0" noProof="0" dirty="0">
                <a:ln>
                  <a:noFill/>
                </a:ln>
                <a:solidFill>
                  <a:prstClr val="white"/>
                </a:solidFill>
                <a:effectLst/>
                <a:uLnTx/>
                <a:uFillTx/>
                <a:latin typeface="Garamond" panose="02020404030301010803" pitchFamily="18" charset="0"/>
              </a:rPr>
              <a:t> </a:t>
            </a:r>
            <a:r>
              <a:rPr kumimoji="0" lang="en-US" sz="3600" b="0" i="0" u="none" strike="noStrike" kern="1200" cap="none" spc="0" normalizeH="0" baseline="0" noProof="0" dirty="0" err="1">
                <a:ln>
                  <a:noFill/>
                </a:ln>
                <a:solidFill>
                  <a:prstClr val="white"/>
                </a:solidFill>
                <a:effectLst/>
                <a:uLnTx/>
                <a:uFillTx/>
                <a:latin typeface="Garamond" panose="02020404030301010803" pitchFamily="18" charset="0"/>
              </a:rPr>
              <a:t>ya</a:t>
            </a:r>
            <a:r>
              <a:rPr kumimoji="0" lang="en-US" sz="3600" b="0" i="0" u="none" strike="noStrike" kern="1200" cap="none" spc="0" normalizeH="0" baseline="0" noProof="0" dirty="0">
                <a:ln>
                  <a:noFill/>
                </a:ln>
                <a:solidFill>
                  <a:prstClr val="white"/>
                </a:solidFill>
                <a:effectLst/>
                <a:uLnTx/>
                <a:uFillTx/>
                <a:latin typeface="Garamond" panose="02020404030301010803" pitchFamily="18" charset="0"/>
              </a:rPr>
              <a:t> WHO: </a:t>
            </a:r>
            <a:r>
              <a:rPr kumimoji="0" lang="en-US" sz="3600" b="0" i="0" u="none" strike="noStrike" kern="1200" cap="none" spc="0" normalizeH="0" baseline="0" noProof="0" dirty="0" err="1">
                <a:ln>
                  <a:noFill/>
                </a:ln>
                <a:solidFill>
                  <a:prstClr val="white"/>
                </a:solidFill>
                <a:effectLst/>
                <a:uLnTx/>
                <a:uFillTx/>
                <a:latin typeface="Garamond" panose="02020404030301010803" pitchFamily="18" charset="0"/>
              </a:rPr>
              <a:t>Dawa</a:t>
            </a:r>
            <a:r>
              <a:rPr kumimoji="0" lang="en-US" sz="3600" b="0" i="0" u="none" strike="noStrike" kern="1200" cap="none" spc="0" normalizeH="0" baseline="0" noProof="0" dirty="0">
                <a:ln>
                  <a:noFill/>
                </a:ln>
                <a:solidFill>
                  <a:prstClr val="white"/>
                </a:solidFill>
                <a:effectLst/>
                <a:uLnTx/>
                <a:uFillTx/>
                <a:latin typeface="Garamond" panose="02020404030301010803" pitchFamily="18" charset="0"/>
              </a:rPr>
              <a:t> </a:t>
            </a:r>
            <a:r>
              <a:rPr kumimoji="0" lang="en-US" sz="3600" b="0" i="0" u="none" strike="noStrike" kern="1200" cap="none" spc="0" normalizeH="0" baseline="0" noProof="0" dirty="0" err="1">
                <a:ln>
                  <a:noFill/>
                </a:ln>
                <a:solidFill>
                  <a:prstClr val="white"/>
                </a:solidFill>
                <a:effectLst/>
                <a:uLnTx/>
                <a:uFillTx/>
                <a:latin typeface="Garamond" panose="02020404030301010803" pitchFamily="18" charset="0"/>
              </a:rPr>
              <a:t>Mbadala</a:t>
            </a:r>
            <a:r>
              <a:rPr kumimoji="0" lang="en-US" sz="3600" b="0" i="0" u="none" strike="noStrike" kern="1200" cap="none" spc="0" normalizeH="0" baseline="0" noProof="0" dirty="0">
                <a:ln>
                  <a:noFill/>
                </a:ln>
                <a:solidFill>
                  <a:prstClr val="white"/>
                </a:solidFill>
                <a:effectLst/>
                <a:uLnTx/>
                <a:uFillTx/>
                <a:latin typeface="Garamond" panose="02020404030301010803" pitchFamily="18" charset="0"/>
              </a:rPr>
              <a:t> </a:t>
            </a:r>
            <a:r>
              <a:rPr kumimoji="0" lang="en-US" sz="3600" b="0" i="0" u="none" strike="noStrike" kern="1200" cap="none" spc="0" normalizeH="0" baseline="0" noProof="0" dirty="0" smtClean="0">
                <a:ln>
                  <a:noFill/>
                </a:ln>
                <a:solidFill>
                  <a:prstClr val="white"/>
                </a:solidFill>
                <a:effectLst/>
                <a:uLnTx/>
                <a:uFillTx/>
                <a:latin typeface="Garamond" panose="02020404030301010803" pitchFamily="18" charset="0"/>
              </a:rPr>
              <a:t/>
            </a:r>
            <a:br>
              <a:rPr kumimoji="0" lang="en-US" sz="3600" b="0" i="0" u="none" strike="noStrike" kern="1200" cap="none" spc="0" normalizeH="0" baseline="0" noProof="0" dirty="0" smtClean="0">
                <a:ln>
                  <a:noFill/>
                </a:ln>
                <a:solidFill>
                  <a:prstClr val="white"/>
                </a:solidFill>
                <a:effectLst/>
                <a:uLnTx/>
                <a:uFillTx/>
                <a:latin typeface="Garamond" panose="02020404030301010803" pitchFamily="18" charset="0"/>
              </a:rPr>
            </a:br>
            <a:r>
              <a:rPr kumimoji="0" lang="en-US" sz="3600" b="0" i="0" u="none" strike="noStrike" kern="1200" cap="none" spc="0" normalizeH="0" baseline="0" noProof="0" dirty="0" err="1" smtClean="0">
                <a:ln>
                  <a:noFill/>
                </a:ln>
                <a:solidFill>
                  <a:prstClr val="white"/>
                </a:solidFill>
                <a:effectLst/>
                <a:uLnTx/>
                <a:uFillTx/>
                <a:latin typeface="Garamond" panose="02020404030301010803" pitchFamily="18" charset="0"/>
              </a:rPr>
              <a:t>ya</a:t>
            </a:r>
            <a:r>
              <a:rPr kumimoji="0" lang="en-US" sz="3600" b="0" i="0" u="none" strike="noStrike" kern="1200" cap="none" spc="0" normalizeH="0" baseline="0" noProof="0" dirty="0" smtClean="0">
                <a:ln>
                  <a:noFill/>
                </a:ln>
                <a:solidFill>
                  <a:prstClr val="white"/>
                </a:solidFill>
                <a:effectLst/>
                <a:uLnTx/>
                <a:uFillTx/>
                <a:latin typeface="Garamond" panose="02020404030301010803" pitchFamily="18" charset="0"/>
              </a:rPr>
              <a:t> </a:t>
            </a:r>
            <a:r>
              <a:rPr kumimoji="0" lang="en-US" sz="3600" b="0" i="0" u="none" strike="noStrike" kern="1200" cap="none" spc="0" normalizeH="0" baseline="0" noProof="0" dirty="0" err="1">
                <a:ln>
                  <a:noFill/>
                </a:ln>
                <a:solidFill>
                  <a:prstClr val="white"/>
                </a:solidFill>
                <a:effectLst/>
                <a:uLnTx/>
                <a:uFillTx/>
                <a:latin typeface="Garamond" panose="02020404030301010803" pitchFamily="18" charset="0"/>
              </a:rPr>
              <a:t>Aina</a:t>
            </a:r>
            <a:r>
              <a:rPr kumimoji="0" lang="en-US" sz="3600" b="0" i="0" u="none" strike="noStrike" kern="1200" cap="none" spc="0" normalizeH="0" baseline="0" noProof="0" dirty="0">
                <a:ln>
                  <a:noFill/>
                </a:ln>
                <a:solidFill>
                  <a:prstClr val="white"/>
                </a:solidFill>
                <a:effectLst/>
                <a:uLnTx/>
                <a:uFillTx/>
                <a:latin typeface="Garamond" panose="02020404030301010803" pitchFamily="18" charset="0"/>
              </a:rPr>
              <a:t> </a:t>
            </a:r>
            <a:r>
              <a:rPr kumimoji="0" lang="en-US" sz="3600" b="0" i="0" u="none" strike="noStrike" kern="1200" cap="none" spc="0" normalizeH="0" baseline="0" noProof="0" dirty="0" err="1">
                <a:ln>
                  <a:noFill/>
                </a:ln>
                <a:solidFill>
                  <a:prstClr val="white"/>
                </a:solidFill>
                <a:effectLst/>
                <a:uLnTx/>
                <a:uFillTx/>
                <a:latin typeface="Garamond" panose="02020404030301010803" pitchFamily="18" charset="0"/>
              </a:rPr>
              <a:t>ya</a:t>
            </a:r>
            <a:r>
              <a:rPr kumimoji="0" lang="en-US" sz="3600" b="0" i="0" u="none" strike="noStrike" kern="1200" cap="none" spc="0" normalizeH="0" baseline="0" noProof="0" dirty="0">
                <a:ln>
                  <a:noFill/>
                </a:ln>
                <a:solidFill>
                  <a:prstClr val="white"/>
                </a:solidFill>
                <a:effectLst/>
                <a:uLnTx/>
                <a:uFillTx/>
                <a:latin typeface="Garamond" panose="02020404030301010803" pitchFamily="18" charset="0"/>
              </a:rPr>
              <a:t> Pili (2)</a:t>
            </a:r>
          </a:p>
        </p:txBody>
      </p:sp>
      <p:sp>
        <p:nvSpPr>
          <p:cNvPr id="3" name="Content Placeholder 2">
            <a:extLst>
              <a:ext uri="{FF2B5EF4-FFF2-40B4-BE49-F238E27FC236}">
                <a16:creationId xmlns:a16="http://schemas.microsoft.com/office/drawing/2014/main" id="{83F3C1F0-5A13-49A7-8911-B753A23B37B3}"/>
              </a:ext>
            </a:extLst>
          </p:cNvPr>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err="1">
                <a:solidFill>
                  <a:schemeClr val="accent1">
                    <a:lumMod val="75000"/>
                  </a:schemeClr>
                </a:solidFill>
                <a:latin typeface="Garamond" panose="02020404030301010803" pitchFamily="18" charset="0"/>
              </a:rPr>
              <a:t>Kuboshwa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msingi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a:t>
            </a:r>
            <a:r>
              <a:rPr lang="en-US" dirty="0">
                <a:solidFill>
                  <a:schemeClr val="accent1">
                    <a:lumMod val="75000"/>
                  </a:schemeClr>
                </a:solidFill>
                <a:latin typeface="Garamond" panose="02020404030301010803" pitchFamily="18" charset="0"/>
              </a:rPr>
              <a:t> NRTI</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af-ZA" dirty="0">
                <a:solidFill>
                  <a:schemeClr val="accent1">
                    <a:lumMod val="75000"/>
                  </a:schemeClr>
                </a:solidFill>
                <a:latin typeface="Garamond" panose="02020404030301010803" pitchFamily="18" charset="0"/>
              </a:rPr>
              <a:t>Kuchunguza maumbile</a:t>
            </a:r>
            <a:endParaRPr lang="en-US" dirty="0">
              <a:solidFill>
                <a:schemeClr val="accent1">
                  <a:lumMod val="75000"/>
                </a:schemeClr>
              </a:solidFill>
              <a:latin typeface="Garamond" panose="02020404030301010803"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err="1">
                <a:solidFill>
                  <a:schemeClr val="accent1">
                    <a:lumMod val="75000"/>
                  </a:schemeClr>
                </a:solidFill>
                <a:latin typeface="Garamond" panose="02020404030301010803" pitchFamily="18" charset="0"/>
              </a:rPr>
              <a:t>Kufanya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utafiti</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mabadiliko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tumia</a:t>
            </a:r>
            <a:r>
              <a:rPr lang="en-US" dirty="0">
                <a:solidFill>
                  <a:schemeClr val="accent1">
                    <a:lumMod val="75000"/>
                  </a:schemeClr>
                </a:solidFill>
                <a:latin typeface="Garamond" panose="02020404030301010803" pitchFamily="18" charset="0"/>
              </a:rPr>
              <a:t> AZT/3TC </a:t>
            </a:r>
            <a:r>
              <a:rPr lang="en-US" dirty="0" err="1">
                <a:solidFill>
                  <a:schemeClr val="accent1">
                    <a:lumMod val="75000"/>
                  </a:schemeClr>
                </a:solidFill>
                <a:latin typeface="Garamond" panose="02020404030301010803" pitchFamily="18" charset="0"/>
              </a:rPr>
              <a:t>ikiwa</a:t>
            </a:r>
            <a:r>
              <a:rPr lang="en-US" dirty="0">
                <a:solidFill>
                  <a:schemeClr val="accent1">
                    <a:lumMod val="75000"/>
                  </a:schemeClr>
                </a:solidFill>
                <a:latin typeface="Garamond" panose="02020404030301010803" pitchFamily="18" charset="0"/>
              </a:rPr>
              <a:t> TDF/3TC </a:t>
            </a:r>
            <a:r>
              <a:rPr lang="en-US" dirty="0" err="1">
                <a:solidFill>
                  <a:schemeClr val="accent1">
                    <a:lumMod val="75000"/>
                  </a:schemeClr>
                </a:solidFill>
                <a:latin typeface="Garamond" panose="02020404030301010803" pitchFamily="18" charset="0"/>
              </a:rPr>
              <a:t>ilitumika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kitambo</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ama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utumieTDF</a:t>
            </a:r>
            <a:r>
              <a:rPr lang="en-US" dirty="0">
                <a:solidFill>
                  <a:schemeClr val="accent1">
                    <a:lumMod val="75000"/>
                  </a:schemeClr>
                </a:solidFill>
                <a:latin typeface="Garamond" panose="02020404030301010803" pitchFamily="18" charset="0"/>
              </a:rPr>
              <a:t>/3TC </a:t>
            </a:r>
            <a:r>
              <a:rPr lang="en-US" dirty="0" err="1">
                <a:solidFill>
                  <a:schemeClr val="accent1">
                    <a:lumMod val="75000"/>
                  </a:schemeClr>
                </a:solidFill>
                <a:latin typeface="Garamond" panose="02020404030301010803" pitchFamily="18" charset="0"/>
              </a:rPr>
              <a:t>ikiwa</a:t>
            </a:r>
            <a:r>
              <a:rPr lang="en-US" dirty="0">
                <a:solidFill>
                  <a:schemeClr val="accent1">
                    <a:lumMod val="75000"/>
                  </a:schemeClr>
                </a:solidFill>
                <a:latin typeface="Garamond" panose="02020404030301010803" pitchFamily="18" charset="0"/>
              </a:rPr>
              <a:t> AZT/3TC </a:t>
            </a:r>
            <a:r>
              <a:rPr lang="en-US" dirty="0" err="1">
                <a:solidFill>
                  <a:schemeClr val="accent1">
                    <a:lumMod val="75000"/>
                  </a:schemeClr>
                </a:solidFill>
                <a:latin typeface="Garamond" panose="02020404030301010803" pitchFamily="18" charset="0"/>
              </a:rPr>
              <a:t>ilitumika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kitambo</a:t>
            </a:r>
            <a:endParaRPr lang="en-US" dirty="0">
              <a:solidFill>
                <a:schemeClr val="accent1">
                  <a:lumMod val="75000"/>
                </a:schemeClr>
              </a:solidFill>
              <a:latin typeface="Garamond" panose="02020404030301010803"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err="1">
                <a:solidFill>
                  <a:schemeClr val="accent1">
                    <a:lumMod val="75000"/>
                  </a:schemeClr>
                </a:solidFill>
                <a:latin typeface="Garamond" panose="02020404030301010803" pitchFamily="18" charset="0"/>
              </a:rPr>
              <a:t>Dolutegravir</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pamoja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angalau</a:t>
            </a:r>
            <a:r>
              <a:rPr lang="en-US" dirty="0">
                <a:solidFill>
                  <a:schemeClr val="accent1">
                    <a:lumMod val="75000"/>
                  </a:schemeClr>
                </a:solidFill>
                <a:latin typeface="Garamond" panose="02020404030301010803" pitchFamily="18" charset="0"/>
              </a:rPr>
              <a:t> NRTI </a:t>
            </a:r>
            <a:r>
              <a:rPr lang="en-US" dirty="0" err="1">
                <a:solidFill>
                  <a:schemeClr val="accent1">
                    <a:lumMod val="75000"/>
                  </a:schemeClr>
                </a:solidFill>
                <a:latin typeface="Garamond" panose="02020404030301010803" pitchFamily="18" charset="0"/>
              </a:rPr>
              <a:t>moja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inajulikana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kupima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maubile</a:t>
            </a:r>
            <a:r>
              <a:rPr lang="en-US" dirty="0">
                <a:solidFill>
                  <a:schemeClr val="accent1">
                    <a:lumMod val="75000"/>
                  </a:schemeClr>
                </a:solidFill>
                <a:latin typeface="Garamond" panose="02020404030301010803" pitchFamily="18" charset="0"/>
              </a:rPr>
              <a:t> (genetic)) </a:t>
            </a:r>
            <a:r>
              <a:rPr lang="en-US" dirty="0" err="1">
                <a:solidFill>
                  <a:schemeClr val="accent1">
                    <a:lumMod val="75000"/>
                  </a:schemeClr>
                </a:solidFill>
                <a:latin typeface="Garamond" panose="02020404030301010803" pitchFamily="18" charset="0"/>
              </a:rPr>
              <a:t>inatosha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kwa</a:t>
            </a:r>
            <a:r>
              <a:rPr lang="en-US" dirty="0">
                <a:solidFill>
                  <a:schemeClr val="accent1">
                    <a:lumMod val="75000"/>
                  </a:schemeClr>
                </a:solidFill>
                <a:latin typeface="Garamond" panose="02020404030301010803" pitchFamily="18" charset="0"/>
              </a:rPr>
              <a:t> </a:t>
            </a:r>
            <a:r>
              <a:rPr lang="en-US" dirty="0" err="1">
                <a:solidFill>
                  <a:schemeClr val="accent1">
                    <a:lumMod val="75000"/>
                  </a:schemeClr>
                </a:solidFill>
                <a:latin typeface="Garamond" panose="02020404030301010803" pitchFamily="18" charset="0"/>
              </a:rPr>
              <a:t>matibabu</a:t>
            </a:r>
            <a:endParaRPr lang="en-US" dirty="0">
              <a:solidFill>
                <a:schemeClr val="accent1">
                  <a:lumMod val="75000"/>
                </a:schemeClr>
              </a:solidFill>
              <a:latin typeface="Garamond" panose="02020404030301010803" pitchFamily="18" charset="0"/>
            </a:endParaRPr>
          </a:p>
        </p:txBody>
      </p:sp>
    </p:spTree>
    <p:extLst>
      <p:ext uri="{BB962C8B-B14F-4D97-AF65-F5344CB8AC3E}">
        <p14:creationId xmlns:p14="http://schemas.microsoft.com/office/powerpoint/2010/main" val="3578765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w-KE" sz="3600" dirty="0"/>
              <a:t>Dawa Mbadala za Aina ya Pili katika Nchi: </a:t>
            </a:r>
            <a:r>
              <a:rPr lang="sw-KE" sz="3600" dirty="0" smtClean="0"/>
              <a:t/>
            </a:r>
            <a:br>
              <a:rPr lang="sw-KE" sz="3600" dirty="0" smtClean="0"/>
            </a:br>
            <a:r>
              <a:rPr lang="sw-KE" sz="3600" dirty="0" smtClean="0"/>
              <a:t>Watu </a:t>
            </a:r>
            <a:r>
              <a:rPr lang="sw-KE" sz="3600" dirty="0"/>
              <a:t>Wazima</a:t>
            </a:r>
          </a:p>
        </p:txBody>
      </p:sp>
      <p:sp>
        <p:nvSpPr>
          <p:cNvPr id="3" name="Content Placeholder 2"/>
          <p:cNvSpPr>
            <a:spLocks noGrp="1"/>
          </p:cNvSpPr>
          <p:nvPr>
            <p:ph idx="1"/>
          </p:nvPr>
        </p:nvSpPr>
        <p:spPr/>
        <p:txBody>
          <a:bodyPr/>
          <a:lstStyle/>
          <a:p>
            <a:r>
              <a:rPr lang="sw-KE" i="1" dirty="0"/>
              <a:t>Jaza kulingana na miongozo ya kitaifa</a:t>
            </a:r>
          </a:p>
        </p:txBody>
      </p:sp>
    </p:spTree>
    <p:extLst>
      <p:ext uri="{BB962C8B-B14F-4D97-AF65-F5344CB8AC3E}">
        <p14:creationId xmlns:p14="http://schemas.microsoft.com/office/powerpoint/2010/main" val="416729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w-KE" sz="3600" dirty="0"/>
              <a:t>Dawa Mbadala za Aina ya Pili katika Nchi: </a:t>
            </a:r>
            <a:r>
              <a:rPr lang="sw-KE" sz="3600" dirty="0" smtClean="0"/>
              <a:t/>
            </a:r>
            <a:br>
              <a:rPr lang="sw-KE" sz="3600" dirty="0" smtClean="0"/>
            </a:br>
            <a:r>
              <a:rPr lang="sw-KE" sz="3600" dirty="0" smtClean="0"/>
              <a:t>Watoto</a:t>
            </a:r>
            <a:endParaRPr lang="sw-KE" sz="3600" dirty="0"/>
          </a:p>
        </p:txBody>
      </p:sp>
      <p:sp>
        <p:nvSpPr>
          <p:cNvPr id="3" name="Content Placeholder 2"/>
          <p:cNvSpPr>
            <a:spLocks noGrp="1"/>
          </p:cNvSpPr>
          <p:nvPr>
            <p:ph idx="1"/>
          </p:nvPr>
        </p:nvSpPr>
        <p:spPr/>
        <p:txBody>
          <a:bodyPr/>
          <a:lstStyle/>
          <a:p>
            <a:r>
              <a:rPr lang="sw-KE" i="1" dirty="0"/>
              <a:t>Jaza kulingana na miongozo ya kitaifa</a:t>
            </a:r>
          </a:p>
        </p:txBody>
      </p:sp>
    </p:spTree>
    <p:extLst>
      <p:ext uri="{BB962C8B-B14F-4D97-AF65-F5344CB8AC3E}">
        <p14:creationId xmlns:p14="http://schemas.microsoft.com/office/powerpoint/2010/main" val="138631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A643-86CE-4327-82B1-E350097E4176}"/>
              </a:ext>
            </a:extLst>
          </p:cNvPr>
          <p:cNvSpPr txBox="1">
            <a:spLocks/>
          </p:cNvSpPr>
          <p:nvPr/>
        </p:nvSpPr>
        <p:spPr>
          <a:xfrm>
            <a:off x="0" y="274638"/>
            <a:ext cx="9144000" cy="1143000"/>
          </a:xfrm>
          <a:prstGeom prst="rect">
            <a:avLst/>
          </a:prstGeom>
          <a:solidFill>
            <a:schemeClr val="tx2"/>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bg1"/>
                </a:solidFill>
                <a:latin typeface="Garamond" panose="02020404030301010803" pitchFamily="18" charset="0"/>
              </a:rPr>
              <a:t>Kasoro</a:t>
            </a:r>
            <a:r>
              <a:rPr lang="en-US" dirty="0">
                <a:solidFill>
                  <a:schemeClr val="bg1"/>
                </a:solidFill>
                <a:latin typeface="Garamond" panose="02020404030301010803" pitchFamily="18" charset="0"/>
              </a:rPr>
              <a:t> </a:t>
            </a:r>
            <a:r>
              <a:rPr lang="en-US" dirty="0" err="1">
                <a:solidFill>
                  <a:schemeClr val="bg1"/>
                </a:solidFill>
                <a:latin typeface="Garamond" panose="02020404030301010803" pitchFamily="18" charset="0"/>
              </a:rPr>
              <a:t>Katika</a:t>
            </a:r>
            <a:r>
              <a:rPr lang="en-US" dirty="0">
                <a:solidFill>
                  <a:schemeClr val="bg1"/>
                </a:solidFill>
                <a:latin typeface="Garamond" panose="02020404030301010803" pitchFamily="18" charset="0"/>
              </a:rPr>
              <a:t> </a:t>
            </a:r>
            <a:r>
              <a:rPr lang="en-US" dirty="0" err="1">
                <a:solidFill>
                  <a:schemeClr val="bg1"/>
                </a:solidFill>
                <a:latin typeface="Garamond" panose="02020404030301010803" pitchFamily="18" charset="0"/>
              </a:rPr>
              <a:t>Nyuroni</a:t>
            </a:r>
            <a:r>
              <a:rPr lang="en-US" dirty="0">
                <a:solidFill>
                  <a:schemeClr val="bg1"/>
                </a:solidFill>
                <a:latin typeface="Garamond" panose="02020404030301010803" pitchFamily="18" charset="0"/>
              </a:rPr>
              <a:t> </a:t>
            </a:r>
            <a:r>
              <a:rPr lang="en-US" dirty="0" err="1">
                <a:solidFill>
                  <a:schemeClr val="bg1"/>
                </a:solidFill>
                <a:latin typeface="Garamond" panose="02020404030301010803" pitchFamily="18" charset="0"/>
              </a:rPr>
              <a:t>na</a:t>
            </a:r>
            <a:r>
              <a:rPr lang="en-US" dirty="0">
                <a:solidFill>
                  <a:schemeClr val="bg1"/>
                </a:solidFill>
                <a:latin typeface="Garamond" panose="02020404030301010803" pitchFamily="18" charset="0"/>
              </a:rPr>
              <a:t> DTG</a:t>
            </a:r>
          </a:p>
        </p:txBody>
      </p:sp>
      <p:sp>
        <p:nvSpPr>
          <p:cNvPr id="3" name="Content Placeholder 2">
            <a:extLst>
              <a:ext uri="{FF2B5EF4-FFF2-40B4-BE49-F238E27FC236}">
                <a16:creationId xmlns:a16="http://schemas.microsoft.com/office/drawing/2014/main" id="{D78A6CDB-E5C3-48DC-9D07-F77DDE8D52E1}"/>
              </a:ext>
            </a:extLst>
          </p:cNvPr>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err="1">
                <a:solidFill>
                  <a:schemeClr val="accent1">
                    <a:lumMod val="75000"/>
                  </a:schemeClr>
                </a:solidFill>
                <a:latin typeface="Garamond" panose="02020404030301010803" pitchFamily="18" charset="0"/>
              </a:rPr>
              <a:t>Utafiti</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wa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Tsepamo</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unaonyesha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kwamba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kuna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uwezekano</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wa</a:t>
            </a:r>
            <a:r>
              <a:rPr lang="en-US" sz="2800" dirty="0">
                <a:solidFill>
                  <a:schemeClr val="accent1">
                    <a:lumMod val="75000"/>
                  </a:schemeClr>
                </a:solidFill>
                <a:latin typeface="Garamond" panose="02020404030301010803" pitchFamily="18" charset="0"/>
              </a:rPr>
              <a:t> 5 </a:t>
            </a:r>
            <a:r>
              <a:rPr lang="en-US" sz="2800" dirty="0" err="1">
                <a:solidFill>
                  <a:schemeClr val="accent1">
                    <a:lumMod val="75000"/>
                  </a:schemeClr>
                </a:solidFill>
                <a:latin typeface="Garamond" panose="02020404030301010803" pitchFamily="18" charset="0"/>
              </a:rPr>
              <a:t>kwa</a:t>
            </a:r>
            <a:r>
              <a:rPr lang="en-US" sz="2800" dirty="0">
                <a:solidFill>
                  <a:schemeClr val="accent1">
                    <a:lumMod val="75000"/>
                  </a:schemeClr>
                </a:solidFill>
                <a:latin typeface="Garamond" panose="02020404030301010803" pitchFamily="18" charset="0"/>
              </a:rPr>
              <a:t> 1683 </a:t>
            </a:r>
            <a:r>
              <a:rPr lang="en-US" sz="2800" dirty="0" err="1">
                <a:solidFill>
                  <a:schemeClr val="accent1">
                    <a:lumMod val="75000"/>
                  </a:schemeClr>
                </a:solidFill>
                <a:latin typeface="Garamond" panose="02020404030301010803" pitchFamily="18" charset="0"/>
              </a:rPr>
              <a:t>kwa</a:t>
            </a:r>
            <a:r>
              <a:rPr lang="en-US" sz="2800" dirty="0">
                <a:solidFill>
                  <a:schemeClr val="accent1">
                    <a:lumMod val="75000"/>
                  </a:schemeClr>
                </a:solidFill>
                <a:latin typeface="Garamond" panose="02020404030301010803" pitchFamily="18" charset="0"/>
              </a:rPr>
              <a:t> wale </a:t>
            </a:r>
            <a:r>
              <a:rPr lang="en-US" sz="2800" dirty="0" err="1">
                <a:solidFill>
                  <a:schemeClr val="accent1">
                    <a:lumMod val="75000"/>
                  </a:schemeClr>
                </a:solidFill>
                <a:latin typeface="Garamond" panose="02020404030301010803" pitchFamily="18" charset="0"/>
              </a:rPr>
              <a:t>wanaotumia</a:t>
            </a:r>
            <a:r>
              <a:rPr lang="en-US" sz="2800" dirty="0">
                <a:solidFill>
                  <a:schemeClr val="accent1">
                    <a:lumMod val="75000"/>
                  </a:schemeClr>
                </a:solidFill>
                <a:latin typeface="Garamond" panose="02020404030301010803" pitchFamily="18" charset="0"/>
              </a:rPr>
              <a:t> DTG </a:t>
            </a:r>
            <a:r>
              <a:rPr lang="en-US" sz="2800" dirty="0" err="1">
                <a:solidFill>
                  <a:schemeClr val="accent1">
                    <a:lumMod val="75000"/>
                  </a:schemeClr>
                </a:solidFill>
                <a:latin typeface="Garamond" panose="02020404030301010803" pitchFamily="18" charset="0"/>
              </a:rPr>
              <a:t>wakati</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wa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kupata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mimba</a:t>
            </a:r>
            <a:endParaRPr lang="en-US" sz="2800" dirty="0">
              <a:solidFill>
                <a:schemeClr val="accent1">
                  <a:lumMod val="75000"/>
                </a:schemeClr>
              </a:solidFill>
              <a:latin typeface="Garamond" panose="02020404030301010803" pitchFamily="18" charset="0"/>
            </a:endParaRPr>
          </a:p>
          <a:p>
            <a:r>
              <a:rPr lang="en-US" sz="2800" dirty="0" err="1">
                <a:solidFill>
                  <a:schemeClr val="accent1">
                    <a:lumMod val="75000"/>
                  </a:schemeClr>
                </a:solidFill>
                <a:latin typeface="Garamond" panose="02020404030301010803" pitchFamily="18" charset="0"/>
              </a:rPr>
              <a:t>Inatukia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kwa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kiwango</a:t>
            </a:r>
            <a:r>
              <a:rPr lang="en-US" sz="2800" dirty="0">
                <a:solidFill>
                  <a:schemeClr val="accent1">
                    <a:lumMod val="75000"/>
                  </a:schemeClr>
                </a:solidFill>
                <a:latin typeface="Garamond" panose="02020404030301010803" pitchFamily="18" charset="0"/>
              </a:rPr>
              <a:t> cha </a:t>
            </a:r>
            <a:r>
              <a:rPr lang="en-US" sz="2800" dirty="0" err="1">
                <a:solidFill>
                  <a:schemeClr val="accent1">
                    <a:lumMod val="75000"/>
                  </a:schemeClr>
                </a:solidFill>
                <a:latin typeface="Garamond" panose="02020404030301010803" pitchFamily="18" charset="0"/>
              </a:rPr>
              <a:t>mara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tatu</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juu</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kwa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wanawake</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ambao</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hawatumii</a:t>
            </a:r>
            <a:r>
              <a:rPr lang="en-US" sz="2800" dirty="0">
                <a:solidFill>
                  <a:schemeClr val="accent1">
                    <a:lumMod val="75000"/>
                  </a:schemeClr>
                </a:solidFill>
                <a:latin typeface="Garamond" panose="02020404030301010803" pitchFamily="18" charset="0"/>
              </a:rPr>
              <a:t> DTG</a:t>
            </a:r>
          </a:p>
          <a:p>
            <a:r>
              <a:rPr lang="en-US" sz="2800" dirty="0">
                <a:solidFill>
                  <a:schemeClr val="accent1">
                    <a:lumMod val="75000"/>
                  </a:schemeClr>
                </a:solidFill>
                <a:latin typeface="Garamond" panose="02020404030301010803" pitchFamily="18" charset="0"/>
              </a:rPr>
              <a:t>0.30% (</a:t>
            </a:r>
            <a:r>
              <a:rPr lang="en-US" sz="2800" dirty="0" err="1">
                <a:solidFill>
                  <a:schemeClr val="accent1">
                    <a:lumMod val="75000"/>
                  </a:schemeClr>
                </a:solidFill>
                <a:latin typeface="Garamond" panose="02020404030301010803" pitchFamily="18" charset="0"/>
              </a:rPr>
              <a:t>uwezekano</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wa</a:t>
            </a:r>
            <a:r>
              <a:rPr lang="en-US" sz="2800" dirty="0">
                <a:solidFill>
                  <a:schemeClr val="accent1">
                    <a:lumMod val="75000"/>
                  </a:schemeClr>
                </a:solidFill>
                <a:latin typeface="Garamond" panose="02020404030301010803" pitchFamily="18" charset="0"/>
              </a:rPr>
              <a:t> 1 </a:t>
            </a:r>
            <a:r>
              <a:rPr lang="en-US" sz="2800" dirty="0" err="1">
                <a:solidFill>
                  <a:schemeClr val="accent1">
                    <a:lumMod val="75000"/>
                  </a:schemeClr>
                </a:solidFill>
                <a:latin typeface="Garamond" panose="02020404030301010803" pitchFamily="18" charset="0"/>
              </a:rPr>
              <a:t>kwa</a:t>
            </a:r>
            <a:r>
              <a:rPr lang="en-US" sz="2800" dirty="0">
                <a:solidFill>
                  <a:schemeClr val="accent1">
                    <a:lumMod val="75000"/>
                  </a:schemeClr>
                </a:solidFill>
                <a:latin typeface="Garamond" panose="02020404030301010803" pitchFamily="18" charset="0"/>
              </a:rPr>
              <a:t> 1000 </a:t>
            </a:r>
            <a:r>
              <a:rPr lang="en-US" sz="2800" dirty="0" err="1">
                <a:solidFill>
                  <a:schemeClr val="accent1">
                    <a:lumMod val="75000"/>
                  </a:schemeClr>
                </a:solidFill>
                <a:latin typeface="Garamond" panose="02020404030301010803" pitchFamily="18" charset="0"/>
              </a:rPr>
              <a:t>wakati</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wa</a:t>
            </a:r>
            <a:r>
              <a:rPr lang="en-US" sz="2800" dirty="0">
                <a:solidFill>
                  <a:schemeClr val="accent1">
                    <a:lumMod val="75000"/>
                  </a:schemeClr>
                </a:solidFill>
                <a:latin typeface="Garamond" panose="02020404030301010803" pitchFamily="18" charset="0"/>
              </a:rPr>
              <a:t> </a:t>
            </a:r>
            <a:r>
              <a:rPr lang="en-US" sz="2800" dirty="0" smtClean="0">
                <a:solidFill>
                  <a:schemeClr val="accent1">
                    <a:lumMod val="75000"/>
                  </a:schemeClr>
                </a:solidFill>
                <a:latin typeface="Garamond" panose="02020404030301010803" pitchFamily="18" charset="0"/>
              </a:rPr>
              <a:t/>
            </a:r>
            <a:br>
              <a:rPr lang="en-US" sz="2800" dirty="0" smtClean="0">
                <a:solidFill>
                  <a:schemeClr val="accent1">
                    <a:lumMod val="75000"/>
                  </a:schemeClr>
                </a:solidFill>
                <a:latin typeface="Garamond" panose="02020404030301010803" pitchFamily="18" charset="0"/>
              </a:rPr>
            </a:br>
            <a:r>
              <a:rPr lang="en-US" sz="2800" dirty="0" err="1" smtClean="0">
                <a:solidFill>
                  <a:schemeClr val="accent1">
                    <a:lumMod val="75000"/>
                  </a:schemeClr>
                </a:solidFill>
                <a:latin typeface="Garamond" panose="02020404030301010803" pitchFamily="18" charset="0"/>
              </a:rPr>
              <a:t>kupata</a:t>
            </a:r>
            <a:r>
              <a:rPr lang="en-US" sz="2800" dirty="0" smtClean="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mimba</a:t>
            </a:r>
            <a:r>
              <a:rPr lang="en-US" sz="2800" dirty="0">
                <a:solidFill>
                  <a:schemeClr val="accent1">
                    <a:lumMod val="75000"/>
                  </a:schemeClr>
                </a:solidFill>
                <a:latin typeface="Garamond" panose="02020404030301010803" pitchFamily="18" charset="0"/>
              </a:rPr>
              <a:t>)</a:t>
            </a:r>
          </a:p>
          <a:p>
            <a:r>
              <a:rPr lang="en-US" sz="2800" dirty="0">
                <a:solidFill>
                  <a:schemeClr val="accent1">
                    <a:lumMod val="75000"/>
                  </a:schemeClr>
                </a:solidFill>
                <a:latin typeface="Garamond" panose="02020404030301010803" pitchFamily="18" charset="0"/>
              </a:rPr>
              <a:t>DTG </a:t>
            </a:r>
            <a:r>
              <a:rPr lang="en-US" sz="2800" dirty="0" err="1">
                <a:solidFill>
                  <a:schemeClr val="accent1">
                    <a:lumMod val="75000"/>
                  </a:schemeClr>
                </a:solidFill>
                <a:latin typeface="Garamond" panose="02020404030301010803" pitchFamily="18" charset="0"/>
              </a:rPr>
              <a:t>inaonekana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salama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baada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ya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nyuroni</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kufungika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mimba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ikiwa</a:t>
            </a:r>
            <a:r>
              <a:rPr lang="en-US" sz="2800" dirty="0">
                <a:solidFill>
                  <a:schemeClr val="accent1">
                    <a:lumMod val="75000"/>
                  </a:schemeClr>
                </a:solidFill>
                <a:latin typeface="Garamond" panose="02020404030301010803" pitchFamily="18" charset="0"/>
              </a:rPr>
              <a:t> </a:t>
            </a:r>
            <a:r>
              <a:rPr lang="en-US" sz="2800" dirty="0" err="1">
                <a:solidFill>
                  <a:schemeClr val="accent1">
                    <a:lumMod val="75000"/>
                  </a:schemeClr>
                </a:solidFill>
                <a:latin typeface="Garamond" panose="02020404030301010803" pitchFamily="18" charset="0"/>
              </a:rPr>
              <a:t>na</a:t>
            </a:r>
            <a:r>
              <a:rPr lang="en-US" sz="2800" dirty="0">
                <a:solidFill>
                  <a:schemeClr val="accent1">
                    <a:lumMod val="75000"/>
                  </a:schemeClr>
                </a:solidFill>
                <a:latin typeface="Garamond" panose="02020404030301010803" pitchFamily="18" charset="0"/>
              </a:rPr>
              <a:t> wiki 8)</a:t>
            </a:r>
          </a:p>
        </p:txBody>
      </p:sp>
    </p:spTree>
    <p:extLst>
      <p:ext uri="{BB962C8B-B14F-4D97-AF65-F5344CB8AC3E}">
        <p14:creationId xmlns:p14="http://schemas.microsoft.com/office/powerpoint/2010/main" val="3799793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Vimeng’enya Vinavyozuia Protisi </a:t>
            </a:r>
            <a:br>
              <a:rPr lang="sw-KE" dirty="0"/>
            </a:br>
            <a:r>
              <a:rPr lang="sw-KE" dirty="0"/>
              <a:t>(Protease Inhibitors)</a:t>
            </a:r>
          </a:p>
        </p:txBody>
      </p:sp>
      <p:sp>
        <p:nvSpPr>
          <p:cNvPr id="3" name="Content Placeholder 2"/>
          <p:cNvSpPr>
            <a:spLocks noGrp="1"/>
          </p:cNvSpPr>
          <p:nvPr>
            <p:ph idx="1"/>
          </p:nvPr>
        </p:nvSpPr>
        <p:spPr/>
        <p:txBody>
          <a:bodyPr>
            <a:normAutofit fontScale="77500" lnSpcReduction="20000"/>
          </a:bodyPr>
          <a:lstStyle/>
          <a:p>
            <a:pPr lvl="0"/>
            <a:r>
              <a:rPr lang="en-US" dirty="0" err="1"/>
              <a:t>Inakubalika</a:t>
            </a:r>
            <a:r>
              <a:rPr lang="en-US" dirty="0"/>
              <a:t> </a:t>
            </a:r>
            <a:r>
              <a:rPr lang="en-US" dirty="0" err="1"/>
              <a:t>kwa</a:t>
            </a:r>
            <a:r>
              <a:rPr lang="en-US" dirty="0"/>
              <a:t> </a:t>
            </a:r>
            <a:r>
              <a:rPr lang="en-US" dirty="0" err="1"/>
              <a:t>vijana</a:t>
            </a:r>
            <a:r>
              <a:rPr lang="en-US" dirty="0"/>
              <a:t> </a:t>
            </a:r>
            <a:r>
              <a:rPr lang="en-US" dirty="0" err="1"/>
              <a:t>na</a:t>
            </a:r>
            <a:r>
              <a:rPr lang="en-US" dirty="0"/>
              <a:t> </a:t>
            </a:r>
            <a:r>
              <a:rPr lang="en-US" dirty="0" err="1"/>
              <a:t>wanawake</a:t>
            </a:r>
            <a:r>
              <a:rPr lang="en-US" dirty="0"/>
              <a:t> </a:t>
            </a:r>
            <a:r>
              <a:rPr lang="en-US" dirty="0" err="1"/>
              <a:t>walio</a:t>
            </a:r>
            <a:r>
              <a:rPr lang="en-US" dirty="0"/>
              <a:t> </a:t>
            </a:r>
            <a:r>
              <a:rPr lang="en-US" dirty="0" err="1"/>
              <a:t>na</a:t>
            </a:r>
            <a:r>
              <a:rPr lang="en-US" dirty="0"/>
              <a:t> </a:t>
            </a:r>
            <a:r>
              <a:rPr lang="en-US" dirty="0" err="1"/>
              <a:t>uwezo</a:t>
            </a:r>
            <a:r>
              <a:rPr lang="en-US" dirty="0"/>
              <a:t> </a:t>
            </a:r>
            <a:r>
              <a:rPr lang="en-US" dirty="0" err="1"/>
              <a:t>wa</a:t>
            </a:r>
            <a:r>
              <a:rPr lang="en-US" dirty="0"/>
              <a:t> </a:t>
            </a:r>
            <a:r>
              <a:rPr lang="en-US" dirty="0" err="1"/>
              <a:t>kupata</a:t>
            </a:r>
            <a:r>
              <a:rPr lang="en-US" dirty="0"/>
              <a:t> </a:t>
            </a:r>
            <a:r>
              <a:rPr lang="en-US" dirty="0" err="1"/>
              <a:t>watoto</a:t>
            </a:r>
            <a:endParaRPr lang="en-US" dirty="0"/>
          </a:p>
          <a:p>
            <a:r>
              <a:rPr lang="sw-KE" dirty="0"/>
              <a:t>Uzuiliaji wa juu wa ukinzani</a:t>
            </a:r>
          </a:p>
          <a:p>
            <a:pPr lvl="0"/>
            <a:r>
              <a:rPr lang="en-US" dirty="0"/>
              <a:t>DRV/r </a:t>
            </a:r>
            <a:r>
              <a:rPr lang="en-US" dirty="0" err="1"/>
              <a:t>kikwazo</a:t>
            </a:r>
            <a:r>
              <a:rPr lang="en-US" dirty="0"/>
              <a:t> </a:t>
            </a:r>
            <a:r>
              <a:rPr lang="en-US" dirty="0" err="1"/>
              <a:t>kikubwa</a:t>
            </a:r>
            <a:r>
              <a:rPr lang="en-US" dirty="0"/>
              <a:t> cha </a:t>
            </a:r>
            <a:r>
              <a:rPr lang="en-US" dirty="0" err="1"/>
              <a:t>virusi</a:t>
            </a:r>
            <a:r>
              <a:rPr lang="en-US" dirty="0"/>
              <a:t> </a:t>
            </a:r>
            <a:r>
              <a:rPr lang="en-US" dirty="0" err="1"/>
              <a:t>kuwa</a:t>
            </a:r>
            <a:r>
              <a:rPr lang="en-US" dirty="0"/>
              <a:t> </a:t>
            </a:r>
            <a:r>
              <a:rPr lang="en-US" dirty="0" err="1"/>
              <a:t>sugu</a:t>
            </a:r>
            <a:endParaRPr lang="en-US" dirty="0"/>
          </a:p>
          <a:p>
            <a:r>
              <a:rPr lang="sw-KE" dirty="0"/>
              <a:t>ATV/r na LPV/r zinazopatikana katika kipimo kisichobadilika na kisichoathiriwa na joto</a:t>
            </a:r>
          </a:p>
          <a:p>
            <a:r>
              <a:rPr lang="sw-KE" dirty="0"/>
              <a:t>Athari za dawa zingine, ikiwemo dawa za </a:t>
            </a:r>
            <a:br>
              <a:rPr lang="sw-KE" dirty="0"/>
            </a:br>
            <a:r>
              <a:rPr lang="sw-KE" dirty="0"/>
              <a:t>kifua kikuu</a:t>
            </a:r>
          </a:p>
          <a:p>
            <a:pPr lvl="1"/>
            <a:r>
              <a:rPr lang="sw-KE" dirty="0"/>
              <a:t>LPV/r inaweza kupeanwa na rifampicin, lakini inahitaji ongezeko la kiasi cha kipimo au kipimo cha ziada (ikiwa rifabutin inapatikana, ndiyo inayopendelewa)</a:t>
            </a:r>
          </a:p>
          <a:p>
            <a:r>
              <a:rPr lang="sw-KE" dirty="0"/>
              <a:t>Athari za dawa kwa tumbo (ikiwemo kichefuchefu na kuhara) hutokea mara nyingi</a:t>
            </a:r>
          </a:p>
        </p:txBody>
      </p:sp>
      <p:sp>
        <p:nvSpPr>
          <p:cNvPr id="4" name="TextBox 3"/>
          <p:cNvSpPr txBox="1"/>
          <p:nvPr/>
        </p:nvSpPr>
        <p:spPr>
          <a:xfrm>
            <a:off x="76200" y="6627168"/>
            <a:ext cx="6324600" cy="230832"/>
          </a:xfrm>
          <a:prstGeom prst="rect">
            <a:avLst/>
          </a:prstGeom>
          <a:noFill/>
        </p:spPr>
        <p:txBody>
          <a:bodyPr wrap="square" rtlCol="0">
            <a:spAutoFit/>
          </a:bodyPr>
          <a:lstStyle/>
          <a:p>
            <a:r>
              <a:rPr lang="sw-KE" sz="900" dirty="0">
                <a:latin typeface="+mj-lt"/>
              </a:rPr>
              <a:t>Tang na Shafer, Drugs 2012;  Miongozo ya Shirika la Afya Ulimwenguni (WHO), 2013</a:t>
            </a:r>
          </a:p>
        </p:txBody>
      </p:sp>
    </p:spTree>
    <p:extLst>
      <p:ext uri="{BB962C8B-B14F-4D97-AF65-F5344CB8AC3E}">
        <p14:creationId xmlns:p14="http://schemas.microsoft.com/office/powerpoint/2010/main" val="3269900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Dawa Mbadala za Aina ya Tatu</a:t>
            </a:r>
          </a:p>
        </p:txBody>
      </p:sp>
      <p:sp>
        <p:nvSpPr>
          <p:cNvPr id="3" name="Content Placeholder 2"/>
          <p:cNvSpPr>
            <a:spLocks noGrp="1"/>
          </p:cNvSpPr>
          <p:nvPr>
            <p:ph idx="1"/>
          </p:nvPr>
        </p:nvSpPr>
        <p:spPr/>
        <p:txBody>
          <a:bodyPr>
            <a:normAutofit fontScale="92500" lnSpcReduction="20000"/>
          </a:bodyPr>
          <a:lstStyle/>
          <a:p>
            <a:r>
              <a:rPr lang="sw-KE" dirty="0"/>
              <a:t>Inajumuisha dawa ambazo hazina uvumiliaji wa ukinzani wa dawa zilizotumiwa hapo awali</a:t>
            </a:r>
          </a:p>
          <a:p>
            <a:pPr lvl="1"/>
            <a:r>
              <a:rPr lang="sw-KE" dirty="0"/>
              <a:t>Vizuzi vya kimeng’enya kinachojumuisha DNA kwenye seli zilizoambukizwa (integrase inhibitors) (raltegravir), aina ya pili ya PI (darunavir/r) na NNRTI (etravirine)</a:t>
            </a:r>
          </a:p>
          <a:p>
            <a:r>
              <a:rPr lang="sw-KE" dirty="0"/>
              <a:t>Zinatengenezwa kulingana na kile kinachopatikana katika nchi</a:t>
            </a:r>
          </a:p>
          <a:p>
            <a:pPr lvl="0"/>
            <a:r>
              <a:rPr lang="en-US" dirty="0" err="1"/>
              <a:t>Utafiti</a:t>
            </a:r>
            <a:r>
              <a:rPr lang="en-US" dirty="0"/>
              <a:t> </a:t>
            </a:r>
            <a:r>
              <a:rPr lang="en-US" dirty="0" err="1"/>
              <a:t>wa</a:t>
            </a:r>
            <a:r>
              <a:rPr lang="en-US" dirty="0"/>
              <a:t> </a:t>
            </a:r>
            <a:r>
              <a:rPr lang="en-US" dirty="0" err="1"/>
              <a:t>maubile</a:t>
            </a:r>
            <a:r>
              <a:rPr lang="en-US" dirty="0"/>
              <a:t> (</a:t>
            </a:r>
            <a:r>
              <a:rPr lang="en-US" i="1" dirty="0"/>
              <a:t>genotyping</a:t>
            </a:r>
            <a:r>
              <a:rPr lang="en-US" dirty="0"/>
              <a:t>) </a:t>
            </a:r>
            <a:r>
              <a:rPr lang="en-US" dirty="0" err="1"/>
              <a:t>unaweza</a:t>
            </a:r>
            <a:r>
              <a:rPr lang="en-US" dirty="0"/>
              <a:t> </a:t>
            </a:r>
            <a:r>
              <a:rPr lang="en-US" dirty="0" err="1"/>
              <a:t>kusaidia</a:t>
            </a:r>
            <a:r>
              <a:rPr lang="en-US" dirty="0"/>
              <a:t> </a:t>
            </a:r>
            <a:r>
              <a:rPr lang="en-US" dirty="0" err="1"/>
              <a:t>sana</a:t>
            </a:r>
            <a:r>
              <a:rPr lang="en-US" dirty="0"/>
              <a:t>, </a:t>
            </a:r>
            <a:r>
              <a:rPr lang="en-US" dirty="0" err="1"/>
              <a:t>lakini</a:t>
            </a:r>
            <a:r>
              <a:rPr lang="en-US" dirty="0"/>
              <a:t> </a:t>
            </a:r>
            <a:r>
              <a:rPr lang="en-US" dirty="0" err="1"/>
              <a:t>mabadiliko</a:t>
            </a:r>
            <a:r>
              <a:rPr lang="en-US" dirty="0"/>
              <a:t> </a:t>
            </a:r>
            <a:r>
              <a:rPr lang="en-US" dirty="0" err="1"/>
              <a:t>yanayotokea</a:t>
            </a:r>
            <a:r>
              <a:rPr lang="en-US" dirty="0"/>
              <a:t> </a:t>
            </a:r>
            <a:r>
              <a:rPr lang="en-US" dirty="0" err="1"/>
              <a:t>katika</a:t>
            </a:r>
            <a:r>
              <a:rPr lang="en-US" dirty="0"/>
              <a:t> cDNA </a:t>
            </a:r>
            <a:r>
              <a:rPr lang="en-US" dirty="0" err="1"/>
              <a:t>lakini</a:t>
            </a:r>
            <a:r>
              <a:rPr lang="en-US" dirty="0"/>
              <a:t> </a:t>
            </a:r>
            <a:r>
              <a:rPr lang="en-US" dirty="0" err="1"/>
              <a:t>hayajirudii</a:t>
            </a:r>
            <a:r>
              <a:rPr lang="en-US" dirty="0"/>
              <a:t> </a:t>
            </a:r>
            <a:r>
              <a:rPr lang="en-US" dirty="0" err="1"/>
              <a:t>yanaweza</a:t>
            </a:r>
            <a:r>
              <a:rPr lang="en-US" dirty="0"/>
              <a:t> </a:t>
            </a:r>
            <a:r>
              <a:rPr lang="en-US" dirty="0" err="1"/>
              <a:t>kutojulikana</a:t>
            </a:r>
            <a:endParaRPr lang="en-US" dirty="0"/>
          </a:p>
          <a:p>
            <a:pPr lvl="1"/>
            <a:r>
              <a:rPr lang="en-US" dirty="0" err="1"/>
              <a:t>Inaweza</a:t>
            </a:r>
            <a:r>
              <a:rPr lang="en-US" dirty="0"/>
              <a:t> </a:t>
            </a:r>
            <a:r>
              <a:rPr lang="en-US" dirty="0" err="1"/>
              <a:t>kusaidia</a:t>
            </a:r>
            <a:r>
              <a:rPr lang="en-US" dirty="0"/>
              <a:t> </a:t>
            </a:r>
            <a:r>
              <a:rPr lang="en-US" dirty="0" err="1"/>
              <a:t>sana</a:t>
            </a:r>
            <a:r>
              <a:rPr lang="en-US" dirty="0"/>
              <a:t> </a:t>
            </a:r>
            <a:r>
              <a:rPr lang="en-US" dirty="0" err="1"/>
              <a:t>kwa</a:t>
            </a:r>
            <a:r>
              <a:rPr lang="en-US" dirty="0"/>
              <a:t> ART </a:t>
            </a:r>
            <a:r>
              <a:rPr lang="en-US" dirty="0" err="1"/>
              <a:t>za</a:t>
            </a:r>
            <a:r>
              <a:rPr lang="en-US" dirty="0"/>
              <a:t> </a:t>
            </a:r>
            <a:r>
              <a:rPr lang="en-US" dirty="0" err="1"/>
              <a:t>sasa</a:t>
            </a:r>
            <a:r>
              <a:rPr lang="en-US" dirty="0"/>
              <a:t> </a:t>
            </a:r>
            <a:r>
              <a:rPr lang="en-US" dirty="0" err="1"/>
              <a:t>na</a:t>
            </a:r>
            <a:r>
              <a:rPr lang="en-US" dirty="0"/>
              <a:t> </a:t>
            </a:r>
            <a:r>
              <a:rPr lang="en-US" dirty="0" err="1"/>
              <a:t>wakati</a:t>
            </a:r>
            <a:r>
              <a:rPr lang="en-US" dirty="0"/>
              <a:t> </a:t>
            </a:r>
            <a:r>
              <a:rPr lang="en-US" dirty="0" err="1"/>
              <a:t>ujao</a:t>
            </a:r>
            <a:endParaRPr lang="en-US" dirty="0"/>
          </a:p>
          <a:p>
            <a:pPr marL="0" indent="0">
              <a:buNone/>
            </a:pPr>
            <a:endParaRPr lang="sw-KE" dirty="0"/>
          </a:p>
        </p:txBody>
      </p:sp>
    </p:spTree>
    <p:extLst>
      <p:ext uri="{BB962C8B-B14F-4D97-AF65-F5344CB8AC3E}">
        <p14:creationId xmlns:p14="http://schemas.microsoft.com/office/powerpoint/2010/main" val="3144468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sw-KE" sz="2800" dirty="0"/>
              <a:t>Mabadiliko ya Virusi Yanayotokea Mara Nyingi na Jinsi Yanavyoathiri Chaguo ya Aina ya Dawa za Kudhibiti VVU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0930503"/>
              </p:ext>
            </p:extLst>
          </p:nvPr>
        </p:nvGraphicFramePr>
        <p:xfrm>
          <a:off x="0" y="1447800"/>
          <a:ext cx="9144000" cy="5537787"/>
        </p:xfrm>
        <a:graphic>
          <a:graphicData uri="http://schemas.openxmlformats.org/drawingml/2006/table">
            <a:tbl>
              <a:tblPr firstRow="1" bandRow="1">
                <a:tableStyleId>{5C22544A-7EE6-4342-B048-85BDC9FD1C3A}</a:tableStyleId>
              </a:tblPr>
              <a:tblGrid>
                <a:gridCol w="2563094">
                  <a:extLst>
                    <a:ext uri="{9D8B030D-6E8A-4147-A177-3AD203B41FA5}">
                      <a16:colId xmlns:a16="http://schemas.microsoft.com/office/drawing/2014/main" val="20000"/>
                    </a:ext>
                  </a:extLst>
                </a:gridCol>
                <a:gridCol w="2736542">
                  <a:extLst>
                    <a:ext uri="{9D8B030D-6E8A-4147-A177-3AD203B41FA5}">
                      <a16:colId xmlns:a16="http://schemas.microsoft.com/office/drawing/2014/main" val="20001"/>
                    </a:ext>
                  </a:extLst>
                </a:gridCol>
                <a:gridCol w="3844364">
                  <a:extLst>
                    <a:ext uri="{9D8B030D-6E8A-4147-A177-3AD203B41FA5}">
                      <a16:colId xmlns:a16="http://schemas.microsoft.com/office/drawing/2014/main" val="20002"/>
                    </a:ext>
                  </a:extLst>
                </a:gridCol>
              </a:tblGrid>
              <a:tr h="961979">
                <a:tc>
                  <a:txBody>
                    <a:bodyPr/>
                    <a:lstStyle/>
                    <a:p>
                      <a:r>
                        <a:rPr lang="en-US" sz="2000" dirty="0"/>
                        <a:t>Sehemu ya Dawa Asili</a:t>
                      </a:r>
                      <a:endParaRPr lang="sw-KE" sz="2000" dirty="0"/>
                    </a:p>
                  </a:txBody>
                  <a:tcPr/>
                </a:tc>
                <a:tc>
                  <a:txBody>
                    <a:bodyPr/>
                    <a:lstStyle/>
                    <a:p>
                      <a:r>
                        <a:rPr lang="en-US" sz="2000" dirty="0"/>
                        <a:t>Mabadiliko ya Virusi Yanayotokea kwa Wingi</a:t>
                      </a:r>
                      <a:endParaRPr lang="sw-KE" sz="2000" dirty="0"/>
                    </a:p>
                  </a:txBody>
                  <a:tcPr/>
                </a:tc>
                <a:tc>
                  <a:txBody>
                    <a:bodyPr/>
                    <a:lstStyle/>
                    <a:p>
                      <a:r>
                        <a:rPr lang="en-US" sz="2000" dirty="0"/>
                        <a:t>Athari kwa Dawa za Kudhibiti VVU za Siku za usoni</a:t>
                      </a:r>
                      <a:endParaRPr lang="sw-KE" sz="2000" dirty="0"/>
                    </a:p>
                  </a:txBody>
                  <a:tcPr/>
                </a:tc>
                <a:extLst>
                  <a:ext uri="{0D108BD9-81ED-4DB2-BD59-A6C34878D82A}">
                    <a16:rowId xmlns:a16="http://schemas.microsoft.com/office/drawing/2014/main" val="10000"/>
                  </a:ext>
                </a:extLst>
              </a:tr>
              <a:tr h="1544997">
                <a:tc>
                  <a:txBody>
                    <a:bodyPr/>
                    <a:lstStyle/>
                    <a:p>
                      <a:r>
                        <a:rPr lang="en-US" sz="2000" dirty="0"/>
                        <a:t>3TC/FTC</a:t>
                      </a:r>
                      <a:endParaRPr lang="sw-KE" sz="2000" dirty="0"/>
                    </a:p>
                  </a:txBody>
                  <a:tcPr/>
                </a:tc>
                <a:tc>
                  <a:txBody>
                    <a:bodyPr/>
                    <a:lstStyle/>
                    <a:p>
                      <a:r>
                        <a:rPr lang="en-US" sz="2000" dirty="0"/>
                        <a:t>M184V</a:t>
                      </a:r>
                      <a:endParaRPr lang="sw-KE" sz="2000" dirty="0"/>
                    </a:p>
                  </a:txBody>
                  <a:tcPr/>
                </a:tc>
                <a:tc>
                  <a:txBody>
                    <a:bodyPr/>
                    <a:lstStyle/>
                    <a:p>
                      <a:r>
                        <a:rPr lang="en-US" sz="2000" dirty="0"/>
                        <a:t>Usiibadilishe kwa sababu kuna uwezekano wa faida ingawa kuna ukinzani unaotokana na nguvu, gharama na ongezeko la uwezo wa kuathiriwa na AZT na TDF</a:t>
                      </a:r>
                      <a:endParaRPr lang="sw-KE" sz="2000" dirty="0"/>
                    </a:p>
                  </a:txBody>
                  <a:tcPr/>
                </a:tc>
                <a:extLst>
                  <a:ext uri="{0D108BD9-81ED-4DB2-BD59-A6C34878D82A}">
                    <a16:rowId xmlns:a16="http://schemas.microsoft.com/office/drawing/2014/main" val="10001"/>
                  </a:ext>
                </a:extLst>
              </a:tr>
              <a:tr h="1253488">
                <a:tc>
                  <a:txBody>
                    <a:bodyPr/>
                    <a:lstStyle/>
                    <a:p>
                      <a:r>
                        <a:rPr lang="en-US" sz="2000" dirty="0"/>
                        <a:t>EFV au NVP</a:t>
                      </a:r>
                      <a:endParaRPr lang="sw-KE" sz="2000" dirty="0"/>
                    </a:p>
                  </a:txBody>
                  <a:tcPr/>
                </a:tc>
                <a:tc>
                  <a:txBody>
                    <a:bodyPr/>
                    <a:lstStyle/>
                    <a:p>
                      <a:r>
                        <a:rPr lang="en-US" sz="2000" dirty="0"/>
                        <a:t>K103N, Y181C, </a:t>
                      </a:r>
                      <a:br>
                        <a:rPr lang="en-US" sz="2000" dirty="0"/>
                      </a:br>
                      <a:r>
                        <a:rPr lang="en-US" sz="2000" dirty="0" err="1"/>
                        <a:t>na</a:t>
                      </a:r>
                      <a:r>
                        <a:rPr lang="en-US" sz="2000" dirty="0"/>
                        <a:t> nyingine</a:t>
                      </a:r>
                      <a:endParaRPr lang="sw-KE" sz="2000" dirty="0"/>
                    </a:p>
                  </a:txBody>
                  <a:tcPr/>
                </a:tc>
                <a:tc>
                  <a:txBody>
                    <a:bodyPr/>
                    <a:lstStyle/>
                    <a:p>
                      <a:r>
                        <a:rPr lang="en-US" sz="2000" dirty="0"/>
                        <a:t>Uwezekano wa uvumiliaji wa ukinzani kwa EFV na NVP </a:t>
                      </a:r>
                      <a:r>
                        <a:rPr lang="en-US" sz="2000" baseline="0" dirty="0">
                          <a:sym typeface="Wingdings" panose="05000000000000000000" pitchFamily="2" charset="2"/>
                        </a:rPr>
                        <a:t> Kizuizi cha Protisi (Protease Inhibitor)</a:t>
                      </a:r>
                      <a:endParaRPr lang="sw-KE" sz="2000" dirty="0"/>
                    </a:p>
                  </a:txBody>
                  <a:tcPr/>
                </a:tc>
                <a:extLst>
                  <a:ext uri="{0D108BD9-81ED-4DB2-BD59-A6C34878D82A}">
                    <a16:rowId xmlns:a16="http://schemas.microsoft.com/office/drawing/2014/main" val="10002"/>
                  </a:ext>
                </a:extLst>
              </a:tr>
              <a:tr h="670470">
                <a:tc>
                  <a:txBody>
                    <a:bodyPr/>
                    <a:lstStyle/>
                    <a:p>
                      <a:r>
                        <a:rPr lang="en-US" sz="2000" dirty="0"/>
                        <a:t>TDF</a:t>
                      </a:r>
                      <a:endParaRPr lang="sw-KE" sz="2000" dirty="0"/>
                    </a:p>
                  </a:txBody>
                  <a:tcPr/>
                </a:tc>
                <a:tc>
                  <a:txBody>
                    <a:bodyPr/>
                    <a:lstStyle/>
                    <a:p>
                      <a:r>
                        <a:rPr lang="en-US" sz="2000" dirty="0"/>
                        <a:t>K65R</a:t>
                      </a:r>
                      <a:endParaRPr lang="sw-KE" sz="2000" dirty="0"/>
                    </a:p>
                  </a:txBody>
                  <a:tcPr/>
                </a:tc>
                <a:tc>
                  <a:txBody>
                    <a:bodyPr/>
                    <a:lstStyle/>
                    <a:p>
                      <a:r>
                        <a:rPr lang="en-US" sz="2000" dirty="0"/>
                        <a:t>Badilisha na kuanza matumizi ya AZT, bado huwa amilifu</a:t>
                      </a:r>
                      <a:endParaRPr lang="sw-KE" sz="2000" dirty="0"/>
                    </a:p>
                  </a:txBody>
                  <a:tcPr/>
                </a:tc>
                <a:extLst>
                  <a:ext uri="{0D108BD9-81ED-4DB2-BD59-A6C34878D82A}">
                    <a16:rowId xmlns:a16="http://schemas.microsoft.com/office/drawing/2014/main" val="10003"/>
                  </a:ext>
                </a:extLst>
              </a:tr>
              <a:tr h="961979">
                <a:tc>
                  <a:txBody>
                    <a:bodyPr/>
                    <a:lstStyle/>
                    <a:p>
                      <a:r>
                        <a:rPr lang="en-US" sz="2000" dirty="0"/>
                        <a:t>AZT au d4T</a:t>
                      </a:r>
                      <a:endParaRPr lang="sw-KE" sz="2000" dirty="0"/>
                    </a:p>
                  </a:txBody>
                  <a:tcPr/>
                </a:tc>
                <a:tc>
                  <a:txBody>
                    <a:bodyPr/>
                    <a:lstStyle/>
                    <a:p>
                      <a:r>
                        <a:rPr lang="en-US" sz="2000" dirty="0"/>
                        <a:t>TAMs</a:t>
                      </a:r>
                      <a:endParaRPr lang="sw-KE" sz="2000" dirty="0"/>
                    </a:p>
                  </a:txBody>
                  <a:tcPr/>
                </a:tc>
                <a:tc>
                  <a:txBody>
                    <a:bodyPr/>
                    <a:lstStyle/>
                    <a:p>
                      <a:r>
                        <a:rPr lang="en-US" sz="2000" dirty="0"/>
                        <a:t>Ikiwa TAM zilipunguza kazi ya NRTI, lakini ikiwa ni mapema, </a:t>
                      </a:r>
                      <a:r>
                        <a:rPr lang="en-US" sz="2000" dirty="0" err="1"/>
                        <a:t>faidika</a:t>
                      </a:r>
                      <a:r>
                        <a:rPr lang="en-US" sz="2000" dirty="0"/>
                        <a:t/>
                      </a:r>
                      <a:br>
                        <a:rPr lang="en-US" sz="2000" dirty="0"/>
                      </a:br>
                      <a:r>
                        <a:rPr lang="en-US" sz="2000" dirty="0" err="1"/>
                        <a:t>na</a:t>
                      </a:r>
                      <a:r>
                        <a:rPr lang="en-US" sz="2000" dirty="0"/>
                        <a:t> TDF</a:t>
                      </a:r>
                      <a:endParaRPr lang="sw-KE"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4312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Dawa Mbadala za Aina ya Tatu katika Nchi: Watu Wazima</a:t>
            </a:r>
          </a:p>
        </p:txBody>
      </p:sp>
      <p:sp>
        <p:nvSpPr>
          <p:cNvPr id="3" name="Content Placeholder 2"/>
          <p:cNvSpPr>
            <a:spLocks noGrp="1"/>
          </p:cNvSpPr>
          <p:nvPr>
            <p:ph idx="1"/>
          </p:nvPr>
        </p:nvSpPr>
        <p:spPr/>
        <p:txBody>
          <a:bodyPr/>
          <a:lstStyle/>
          <a:p>
            <a:r>
              <a:rPr lang="sw-KE" i="1" dirty="0"/>
              <a:t>Jaza kulingana na miongozo ya kitaifa</a:t>
            </a:r>
          </a:p>
        </p:txBody>
      </p:sp>
    </p:spTree>
    <p:extLst>
      <p:ext uri="{BB962C8B-B14F-4D97-AF65-F5344CB8AC3E}">
        <p14:creationId xmlns:p14="http://schemas.microsoft.com/office/powerpoint/2010/main" val="1968857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Dawa Mbadala za Aina ya Tatu katika Nchi: Watoto</a:t>
            </a:r>
          </a:p>
        </p:txBody>
      </p:sp>
      <p:sp>
        <p:nvSpPr>
          <p:cNvPr id="3" name="Content Placeholder 2"/>
          <p:cNvSpPr>
            <a:spLocks noGrp="1"/>
          </p:cNvSpPr>
          <p:nvPr>
            <p:ph idx="1"/>
          </p:nvPr>
        </p:nvSpPr>
        <p:spPr/>
        <p:txBody>
          <a:bodyPr/>
          <a:lstStyle/>
          <a:p>
            <a:r>
              <a:rPr lang="sw-KE" i="1" dirty="0"/>
              <a:t>Jaza kulingana na miongozo ya kitaifa</a:t>
            </a:r>
          </a:p>
        </p:txBody>
      </p:sp>
    </p:spTree>
    <p:extLst>
      <p:ext uri="{BB962C8B-B14F-4D97-AF65-F5344CB8AC3E}">
        <p14:creationId xmlns:p14="http://schemas.microsoft.com/office/powerpoint/2010/main" val="2151640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Mukhtasari</a:t>
            </a:r>
          </a:p>
        </p:txBody>
      </p:sp>
      <p:sp>
        <p:nvSpPr>
          <p:cNvPr id="3" name="Content Placeholder 2"/>
          <p:cNvSpPr>
            <a:spLocks noGrp="1"/>
          </p:cNvSpPr>
          <p:nvPr>
            <p:ph idx="1"/>
          </p:nvPr>
        </p:nvSpPr>
        <p:spPr>
          <a:xfrm>
            <a:off x="228600" y="1600200"/>
            <a:ext cx="8686800" cy="5257800"/>
          </a:xfrm>
        </p:spPr>
        <p:txBody>
          <a:bodyPr>
            <a:normAutofit/>
          </a:bodyPr>
          <a:lstStyle/>
          <a:p>
            <a:r>
              <a:rPr lang="sw-KE" dirty="0"/>
              <a:t>Epuka kubadili mapema </a:t>
            </a:r>
            <a:r>
              <a:rPr lang="en-US" dirty="0" err="1"/>
              <a:t>ama</a:t>
            </a:r>
            <a:r>
              <a:rPr lang="en-US" dirty="0"/>
              <a:t> </a:t>
            </a:r>
            <a:r>
              <a:rPr lang="sw-KE" dirty="0"/>
              <a:t>kuchelewa kubadili dawa unazotumia za kudhibiti virusi (ART)</a:t>
            </a:r>
          </a:p>
          <a:p>
            <a:r>
              <a:rPr lang="sw-KE" dirty="0"/>
              <a:t>Unapobadili dawa kwa sababu zimefeli epuka kubadilisha dawa za aina moja tu</a:t>
            </a:r>
          </a:p>
          <a:p>
            <a:r>
              <a:rPr lang="sw-KE" dirty="0"/>
              <a:t>Uchaguzi wa aina ya 2 na ya 3 ya dawa mbadala lazima uzingatie mabadiliko ya virusi yanayotokea </a:t>
            </a:r>
            <a:r>
              <a:rPr lang="en-US" dirty="0" err="1"/>
              <a:t>na</a:t>
            </a:r>
            <a:r>
              <a:rPr lang="en-US" dirty="0"/>
              <a:t> </a:t>
            </a:r>
            <a:r>
              <a:rPr lang="en-US" dirty="0" err="1"/>
              <a:t>dawa</a:t>
            </a:r>
            <a:r>
              <a:rPr lang="en-US" dirty="0"/>
              <a:t> </a:t>
            </a:r>
            <a:r>
              <a:rPr lang="en-US" dirty="0" err="1"/>
              <a:t>ulizokuwa</a:t>
            </a:r>
            <a:r>
              <a:rPr lang="en-US" dirty="0"/>
              <a:t> </a:t>
            </a:r>
            <a:r>
              <a:rPr lang="en-US" dirty="0" err="1"/>
              <a:t>ukitumia</a:t>
            </a:r>
            <a:r>
              <a:rPr lang="sw-KE" dirty="0"/>
              <a:t>.  </a:t>
            </a:r>
          </a:p>
        </p:txBody>
      </p:sp>
    </p:spTree>
    <p:extLst>
      <p:ext uri="{BB962C8B-B14F-4D97-AF65-F5344CB8AC3E}">
        <p14:creationId xmlns:p14="http://schemas.microsoft.com/office/powerpoint/2010/main" val="391670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2800" dirty="0"/>
              <a:t>Kudhibiti Kutofaulu kwa Matibabu  </a:t>
            </a:r>
            <a:r>
              <a:rPr sz="2800" dirty="0"/>
              <a:t/>
            </a:r>
            <a:br>
              <a:rPr sz="2800" dirty="0"/>
            </a:br>
            <a:r>
              <a:rPr lang="sw-KE" sz="2800" dirty="0"/>
              <a:t>Mgonjwa Anapswa Kuanza Kutumia Dawa Mbadala Lini?</a:t>
            </a:r>
          </a:p>
        </p:txBody>
      </p:sp>
      <p:graphicFrame>
        <p:nvGraphicFramePr>
          <p:cNvPr id="5" name="Diagram 4"/>
          <p:cNvGraphicFramePr/>
          <p:nvPr>
            <p:extLst>
              <p:ext uri="{D42A27DB-BD31-4B8C-83A1-F6EECF244321}">
                <p14:modId xmlns:p14="http://schemas.microsoft.com/office/powerpoint/2010/main" val="3022060163"/>
              </p:ext>
            </p:extLst>
          </p:nvPr>
        </p:nvGraphicFramePr>
        <p:xfrm>
          <a:off x="1219200" y="1473200"/>
          <a:ext cx="6934200" cy="530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429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Mfano wa 1</a:t>
            </a:r>
            <a:endParaRPr lang="sw-KE"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sw-KE"/>
              <a:t>Mwanamke wa miaka 47 ambaye ametumia dawa za TDF/FTC/EFV kwa miaka 2 na amekuwa na vipindi vya uzingatiaji mbaya.</a:t>
            </a:r>
          </a:p>
          <a:p>
            <a:r>
              <a:rPr lang="sw-KE"/>
              <a:t>Anaanza ufuatiliaji wa mara kwa mara wa idadi ya virusi, matokeo yanaonyesha ana chembechembe 4,500/mililita.</a:t>
            </a:r>
          </a:p>
          <a:p>
            <a:r>
              <a:rPr lang="sw-KE"/>
              <a:t>Unamuita aje kwenye kliniki na ukadiriaji wa uzingatiaji unaonyesha ni wa kiwango cha wastani.</a:t>
            </a:r>
          </a:p>
          <a:p>
            <a:r>
              <a:rPr lang="sw-KE"/>
              <a:t>Katika kipindi cha miezi 5 ya kupokea ushauri wa uzingatiaji ulioboresha, anafaulu kuzingatia dawa ipasavyo kwa miezi 3 na anafanyiwa kipimo cha marudio cha idadi ya virusi na matokeo yake ni chembechembe 3,300/mililita. </a:t>
            </a:r>
            <a:endParaRPr lang="sw-KE" dirty="0"/>
          </a:p>
        </p:txBody>
      </p:sp>
    </p:spTree>
    <p:extLst>
      <p:ext uri="{BB962C8B-B14F-4D97-AF65-F5344CB8AC3E}">
        <p14:creationId xmlns:p14="http://schemas.microsoft.com/office/powerpoint/2010/main" val="903059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Mfano wa 1</a:t>
            </a:r>
            <a:r>
              <a:rPr lang="en-US" dirty="0">
                <a:solidFill>
                  <a:srgbClr val="FFFF00"/>
                </a:solidFill>
              </a:rPr>
              <a:t> </a:t>
            </a:r>
            <a:r>
              <a:rPr lang="en-US" dirty="0"/>
              <a:t>(2)</a:t>
            </a:r>
            <a:endParaRPr lang="sw-KE" dirty="0"/>
          </a:p>
        </p:txBody>
      </p:sp>
      <p:sp>
        <p:nvSpPr>
          <p:cNvPr id="3" name="Content Placeholder 2"/>
          <p:cNvSpPr>
            <a:spLocks noGrp="1"/>
          </p:cNvSpPr>
          <p:nvPr>
            <p:ph idx="1"/>
          </p:nvPr>
        </p:nvSpPr>
        <p:spPr/>
        <p:txBody>
          <a:bodyPr/>
          <a:lstStyle/>
          <a:p>
            <a:r>
              <a:rPr lang="sw-KE"/>
              <a:t>Je, ukadiriaji wako ni upi?</a:t>
            </a:r>
          </a:p>
          <a:p>
            <a:r>
              <a:rPr lang="sw-KE"/>
              <a:t>Je, hatua zinazofuata ni gani?</a:t>
            </a:r>
            <a:endParaRPr lang="sw-KE" dirty="0"/>
          </a:p>
        </p:txBody>
      </p:sp>
    </p:spTree>
    <p:extLst>
      <p:ext uri="{BB962C8B-B14F-4D97-AF65-F5344CB8AC3E}">
        <p14:creationId xmlns:p14="http://schemas.microsoft.com/office/powerpoint/2010/main" val="2939629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Mfano wa 2 </a:t>
            </a:r>
            <a:r>
              <a:rPr lang="en-US" dirty="0"/>
              <a:t>(3)</a:t>
            </a:r>
            <a:endParaRPr lang="sw-KE" dirty="0"/>
          </a:p>
        </p:txBody>
      </p:sp>
      <p:sp>
        <p:nvSpPr>
          <p:cNvPr id="3" name="Content Placeholder 2"/>
          <p:cNvSpPr>
            <a:spLocks noGrp="1"/>
          </p:cNvSpPr>
          <p:nvPr>
            <p:ph idx="1"/>
          </p:nvPr>
        </p:nvSpPr>
        <p:spPr/>
        <p:txBody>
          <a:bodyPr>
            <a:normAutofit fontScale="92500" lnSpcReduction="20000"/>
          </a:bodyPr>
          <a:lstStyle/>
          <a:p>
            <a:r>
              <a:rPr lang="sw-KE"/>
              <a:t>Mwanamume wa miaka 28 amegunduliwa hivi karibuni kuwa ana VVU katika kitengo cha hospitali cha wagonjwa wasiolazwa (OPD)</a:t>
            </a:r>
          </a:p>
          <a:p>
            <a:r>
              <a:rPr lang="sw-KE"/>
              <a:t>Alianza kutumia dawa za TDF/FTC/EFV na matokeo ya kipimo cha kwanza cha idadi kinaonyesha ana chembechembe 890,000/mililita.</a:t>
            </a:r>
          </a:p>
          <a:p>
            <a:r>
              <a:rPr lang="sw-KE"/>
              <a:t>Vipindi vya kumsaidia kuwa na uzingatiaji mwema vinafanywa na anafaulu kuzingatia dawa vizuri.</a:t>
            </a:r>
          </a:p>
          <a:p>
            <a:r>
              <a:rPr lang="sw-KE"/>
              <a:t>Baada ya miezi mitatu ya uzingatiaji mzuri, kipimo cha marudio cha idadi ya virusi kinaonyesha ana chembechembe 3,700.</a:t>
            </a:r>
            <a:endParaRPr lang="sw-KE" dirty="0"/>
          </a:p>
        </p:txBody>
      </p:sp>
    </p:spTree>
    <p:extLst>
      <p:ext uri="{BB962C8B-B14F-4D97-AF65-F5344CB8AC3E}">
        <p14:creationId xmlns:p14="http://schemas.microsoft.com/office/powerpoint/2010/main" val="343285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Mfano wa 2 </a:t>
            </a:r>
            <a:r>
              <a:rPr lang="en-US" dirty="0"/>
              <a:t>(4)</a:t>
            </a:r>
            <a:endParaRPr lang="sw-KE" dirty="0"/>
          </a:p>
        </p:txBody>
      </p:sp>
      <p:sp>
        <p:nvSpPr>
          <p:cNvPr id="3" name="Content Placeholder 2"/>
          <p:cNvSpPr>
            <a:spLocks noGrp="1"/>
          </p:cNvSpPr>
          <p:nvPr>
            <p:ph idx="1"/>
          </p:nvPr>
        </p:nvSpPr>
        <p:spPr/>
        <p:txBody>
          <a:bodyPr/>
          <a:lstStyle/>
          <a:p>
            <a:r>
              <a:rPr lang="sw-KE"/>
              <a:t>Je, ukadiriaji wako ni upi?</a:t>
            </a:r>
          </a:p>
          <a:p>
            <a:r>
              <a:rPr lang="sw-KE"/>
              <a:t>Je, hatua zinazofuata ni gani?</a:t>
            </a:r>
          </a:p>
        </p:txBody>
      </p:sp>
    </p:spTree>
    <p:extLst>
      <p:ext uri="{BB962C8B-B14F-4D97-AF65-F5344CB8AC3E}">
        <p14:creationId xmlns:p14="http://schemas.microsoft.com/office/powerpoint/2010/main" val="829274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dirty="0"/>
              <a:t>Una Maswali?</a:t>
            </a:r>
          </a:p>
        </p:txBody>
      </p:sp>
    </p:spTree>
    <p:extLst>
      <p:ext uri="{BB962C8B-B14F-4D97-AF65-F5344CB8AC3E}">
        <p14:creationId xmlns:p14="http://schemas.microsoft.com/office/powerpoint/2010/main" val="360165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2800" dirty="0"/>
              <a:t>Kudhibiti Kutofaulu kwa Matibabu  </a:t>
            </a:r>
            <a:r>
              <a:rPr sz="2800" dirty="0"/>
              <a:t/>
            </a:r>
            <a:br>
              <a:rPr sz="2800" dirty="0"/>
            </a:br>
            <a:r>
              <a:rPr lang="sw-KE" sz="2800" dirty="0"/>
              <a:t>Mgonjwa Anapswa Kuanza Kutumia Dawa Mbadala Lini?</a:t>
            </a:r>
          </a:p>
        </p:txBody>
      </p:sp>
      <p:sp>
        <p:nvSpPr>
          <p:cNvPr id="3" name="Content Placeholder 2"/>
          <p:cNvSpPr>
            <a:spLocks noGrp="1"/>
          </p:cNvSpPr>
          <p:nvPr>
            <p:ph idx="1"/>
          </p:nvPr>
        </p:nvSpPr>
        <p:spPr>
          <a:xfrm>
            <a:off x="457200" y="1447800"/>
            <a:ext cx="8229600" cy="5105400"/>
          </a:xfrm>
        </p:spPr>
        <p:txBody>
          <a:bodyPr>
            <a:noAutofit/>
          </a:bodyPr>
          <a:lstStyle/>
          <a:p>
            <a:pPr lvl="0"/>
            <a:r>
              <a:rPr lang="en-US" sz="2400" dirty="0"/>
              <a:t>Kwa </a:t>
            </a:r>
            <a:r>
              <a:rPr lang="en-US" sz="2400" dirty="0" err="1"/>
              <a:t>ujumla</a:t>
            </a:r>
            <a:r>
              <a:rPr lang="en-US" sz="2400" dirty="0"/>
              <a:t>, </a:t>
            </a:r>
            <a:r>
              <a:rPr lang="en-US" sz="2400" dirty="0" err="1"/>
              <a:t>kutofaulu</a:t>
            </a:r>
            <a:r>
              <a:rPr lang="en-US" sz="2400" dirty="0"/>
              <a:t> </a:t>
            </a:r>
            <a:r>
              <a:rPr lang="en-US" sz="2400" dirty="0" err="1"/>
              <a:t>kupata</a:t>
            </a:r>
            <a:r>
              <a:rPr lang="en-US" sz="2400" dirty="0"/>
              <a:t> </a:t>
            </a:r>
            <a:r>
              <a:rPr lang="en-US" sz="2400" dirty="0" err="1"/>
              <a:t>idadi</a:t>
            </a:r>
            <a:r>
              <a:rPr lang="en-US" sz="2400" dirty="0"/>
              <a:t> </a:t>
            </a:r>
            <a:r>
              <a:rPr lang="en-US" sz="2400" dirty="0" err="1"/>
              <a:t>ndogo</a:t>
            </a:r>
            <a:r>
              <a:rPr lang="en-US" sz="2400" dirty="0"/>
              <a:t> </a:t>
            </a:r>
            <a:r>
              <a:rPr lang="en-US" sz="2400" dirty="0" err="1"/>
              <a:t>ya</a:t>
            </a:r>
            <a:r>
              <a:rPr lang="en-US" sz="2400" dirty="0"/>
              <a:t> </a:t>
            </a:r>
            <a:r>
              <a:rPr lang="en-US" sz="2400" dirty="0" err="1"/>
              <a:t>virusi</a:t>
            </a:r>
            <a:r>
              <a:rPr lang="en-US" sz="2400" dirty="0"/>
              <a:t> </a:t>
            </a:r>
            <a:r>
              <a:rPr lang="en-US" sz="2400" dirty="0" err="1"/>
              <a:t>baada</a:t>
            </a:r>
            <a:r>
              <a:rPr lang="en-US" sz="2400" dirty="0"/>
              <a:t> </a:t>
            </a:r>
            <a:r>
              <a:rPr lang="en-US" sz="2400" dirty="0" err="1"/>
              <a:t>ya</a:t>
            </a:r>
            <a:r>
              <a:rPr lang="en-US" sz="2400" dirty="0"/>
              <a:t> </a:t>
            </a:r>
            <a:r>
              <a:rPr lang="en-US" sz="2400" dirty="0" err="1"/>
              <a:t>mwezi</a:t>
            </a:r>
            <a:r>
              <a:rPr lang="en-US" sz="2400" dirty="0"/>
              <a:t> 1 </a:t>
            </a:r>
            <a:r>
              <a:rPr lang="en-US" sz="2400" dirty="0" err="1"/>
              <a:t>hadi</a:t>
            </a:r>
            <a:r>
              <a:rPr lang="en-US" sz="2400" dirty="0"/>
              <a:t> 3 </a:t>
            </a:r>
            <a:r>
              <a:rPr lang="en-US" sz="2400" dirty="0" err="1"/>
              <a:t>baada</a:t>
            </a:r>
            <a:r>
              <a:rPr lang="en-US" sz="2400" dirty="0"/>
              <a:t> </a:t>
            </a:r>
            <a:r>
              <a:rPr lang="en-US" sz="2400" dirty="0" err="1"/>
              <a:t>ya</a:t>
            </a:r>
            <a:r>
              <a:rPr lang="en-US" sz="2400" dirty="0"/>
              <a:t> </a:t>
            </a:r>
            <a:r>
              <a:rPr lang="en-US" sz="2400" dirty="0" err="1"/>
              <a:t>kuanza</a:t>
            </a:r>
            <a:r>
              <a:rPr lang="en-US" sz="2400" dirty="0"/>
              <a:t> </a:t>
            </a:r>
            <a:r>
              <a:rPr lang="en-US" sz="2400" dirty="0" err="1"/>
              <a:t>kufuatilia</a:t>
            </a:r>
            <a:r>
              <a:rPr lang="en-US" sz="2400" dirty="0"/>
              <a:t> </a:t>
            </a:r>
            <a:r>
              <a:rPr lang="en-US" sz="2400" dirty="0" err="1"/>
              <a:t>matibabu</a:t>
            </a:r>
            <a:r>
              <a:rPr lang="en-US" sz="2400" dirty="0"/>
              <a:t> </a:t>
            </a:r>
            <a:r>
              <a:rPr lang="en-US" sz="2400" dirty="0" err="1"/>
              <a:t>kunaonyesha</a:t>
            </a:r>
            <a:r>
              <a:rPr lang="en-US" sz="2400" dirty="0"/>
              <a:t> </a:t>
            </a:r>
            <a:r>
              <a:rPr lang="en-US" sz="2400" dirty="0" err="1"/>
              <a:t>kwamba</a:t>
            </a:r>
            <a:r>
              <a:rPr lang="en-US" sz="2400" dirty="0"/>
              <a:t> </a:t>
            </a:r>
            <a:r>
              <a:rPr lang="en-US" sz="2400" dirty="0" err="1"/>
              <a:t>virusi</a:t>
            </a:r>
            <a:r>
              <a:rPr lang="en-US" sz="2400" dirty="0"/>
              <a:t> </a:t>
            </a:r>
            <a:r>
              <a:rPr lang="en-US" sz="2400" dirty="0" err="1"/>
              <a:t>vimekuwa</a:t>
            </a:r>
            <a:r>
              <a:rPr lang="en-US" sz="2400" dirty="0"/>
              <a:t> </a:t>
            </a:r>
            <a:r>
              <a:rPr lang="en-US" sz="2400" dirty="0" err="1"/>
              <a:t>sugu</a:t>
            </a:r>
            <a:r>
              <a:rPr lang="en-US" sz="2400" dirty="0"/>
              <a:t> </a:t>
            </a:r>
            <a:r>
              <a:rPr lang="en-US" sz="2400" dirty="0" err="1"/>
              <a:t>kwa</a:t>
            </a:r>
            <a:r>
              <a:rPr lang="en-US" sz="2400" dirty="0"/>
              <a:t> </a:t>
            </a:r>
            <a:r>
              <a:rPr lang="en-US" sz="2400" dirty="0" err="1"/>
              <a:t>dawa</a:t>
            </a:r>
            <a:r>
              <a:rPr lang="en-US" sz="2400" dirty="0"/>
              <a:t> </a:t>
            </a:r>
            <a:r>
              <a:rPr lang="en-US" sz="2400" dirty="0" err="1"/>
              <a:t>za</a:t>
            </a:r>
            <a:r>
              <a:rPr lang="en-US" sz="2400" dirty="0"/>
              <a:t> </a:t>
            </a:r>
            <a:r>
              <a:rPr lang="en-US" sz="2400" dirty="0" err="1"/>
              <a:t>kudhibiti</a:t>
            </a:r>
            <a:r>
              <a:rPr lang="en-US" sz="2400" dirty="0"/>
              <a:t> ART</a:t>
            </a:r>
          </a:p>
          <a:p>
            <a:pPr lvl="1"/>
            <a:r>
              <a:rPr lang="en-US" sz="2000" dirty="0" err="1"/>
              <a:t>fuata</a:t>
            </a:r>
            <a:r>
              <a:rPr lang="en-US" sz="2000" dirty="0"/>
              <a:t> </a:t>
            </a:r>
            <a:r>
              <a:rPr lang="en-US" sz="2000" dirty="0" err="1"/>
              <a:t>maagizo</a:t>
            </a:r>
            <a:r>
              <a:rPr lang="en-US" sz="2000" dirty="0"/>
              <a:t> </a:t>
            </a:r>
            <a:r>
              <a:rPr lang="en-US" sz="2000" dirty="0" err="1"/>
              <a:t>ya</a:t>
            </a:r>
            <a:r>
              <a:rPr lang="en-US" sz="2000" dirty="0"/>
              <a:t> </a:t>
            </a:r>
            <a:r>
              <a:rPr lang="en-US" sz="2000" dirty="0" err="1"/>
              <a:t>taifa</a:t>
            </a:r>
            <a:r>
              <a:rPr lang="en-US" sz="2000" dirty="0"/>
              <a:t> </a:t>
            </a:r>
            <a:r>
              <a:rPr lang="en-US" sz="2000" dirty="0" err="1"/>
              <a:t>kuhusiana</a:t>
            </a:r>
            <a:r>
              <a:rPr lang="en-US" sz="2000" dirty="0"/>
              <a:t> </a:t>
            </a:r>
            <a:r>
              <a:rPr lang="en-US" sz="2000" dirty="0" err="1"/>
              <a:t>na</a:t>
            </a:r>
            <a:r>
              <a:rPr lang="en-US" sz="2000" dirty="0"/>
              <a:t> </a:t>
            </a:r>
            <a:r>
              <a:rPr lang="en-US" sz="2000" dirty="0" err="1"/>
              <a:t>kiwango</a:t>
            </a:r>
            <a:r>
              <a:rPr lang="en-US" sz="2000" dirty="0"/>
              <a:t> </a:t>
            </a:r>
            <a:r>
              <a:rPr lang="en-US" sz="2000" dirty="0" err="1"/>
              <a:t>kinachokubalika</a:t>
            </a:r>
            <a:r>
              <a:rPr lang="en-US" sz="2000" dirty="0"/>
              <a:t> </a:t>
            </a:r>
            <a:r>
              <a:rPr lang="en-US" sz="2000" dirty="0" smtClean="0"/>
              <a:t/>
            </a:r>
            <a:br>
              <a:rPr lang="en-US" sz="2000" dirty="0" smtClean="0"/>
            </a:br>
            <a:r>
              <a:rPr lang="en-US" sz="2000" dirty="0" smtClean="0"/>
              <a:t>cha </a:t>
            </a:r>
            <a:r>
              <a:rPr lang="en-US" sz="2000" dirty="0" err="1"/>
              <a:t>idadi</a:t>
            </a:r>
            <a:r>
              <a:rPr lang="en-US" sz="2000" dirty="0"/>
              <a:t> “</a:t>
            </a:r>
            <a:r>
              <a:rPr lang="en-US" sz="2000" dirty="0" err="1"/>
              <a:t>ndogo</a:t>
            </a:r>
            <a:r>
              <a:rPr lang="en-US" sz="2000" dirty="0"/>
              <a:t>”</a:t>
            </a:r>
            <a:endParaRPr lang="sw-KE" sz="2000" dirty="0"/>
          </a:p>
          <a:p>
            <a:r>
              <a:rPr lang="sw-KE" sz="2300" dirty="0"/>
              <a:t>Hata hivyo, kuna haja ya kupima kupungua kwa idadi ya virusi kwa kutumia kipimo cha rekodi (log).</a:t>
            </a:r>
          </a:p>
          <a:p>
            <a:r>
              <a:rPr lang="sw-KE" sz="2300" dirty="0"/>
              <a:t>Kupungua kwa kipimo cha </a:t>
            </a:r>
            <a:r>
              <a:rPr lang="sw-KE" sz="2300" u="sng" dirty="0"/>
              <a:t>&gt;</a:t>
            </a:r>
            <a:r>
              <a:rPr lang="sw-KE" sz="2300" dirty="0"/>
              <a:t>1 kwa kila mwezi wenye uzingatiaji mzuri kunaweza kuashiria udhibiti wa virusi unawezekana kwa kutumia aina ya sasa ya dawa iwapo zitapewa muda wa ziada. </a:t>
            </a:r>
          </a:p>
          <a:p>
            <a:pPr lvl="0"/>
            <a:r>
              <a:rPr lang="sw-KE" sz="2300" dirty="0"/>
              <a:t>Mgonjwa anapaswa kuendelea kutumia aina ya sasa ya dawa na arudie kipimo cha virusi katika kipindi cha miezi kadhaa </a:t>
            </a:r>
            <a:r>
              <a:rPr lang="en-US" sz="2400" dirty="0" err="1"/>
              <a:t>kama</a:t>
            </a:r>
            <a:r>
              <a:rPr lang="en-US" sz="2400" dirty="0"/>
              <a:t> </a:t>
            </a:r>
            <a:r>
              <a:rPr lang="en-US" sz="2400" dirty="0" err="1"/>
              <a:t>virusi</a:t>
            </a:r>
            <a:r>
              <a:rPr lang="en-US" sz="2400" dirty="0"/>
              <a:t> </a:t>
            </a:r>
            <a:r>
              <a:rPr lang="en-US" sz="2400" dirty="0" err="1"/>
              <a:t>bado</a:t>
            </a:r>
            <a:r>
              <a:rPr lang="en-US" sz="2400" dirty="0"/>
              <a:t> </a:t>
            </a:r>
            <a:r>
              <a:rPr lang="en-US" sz="2400" dirty="0" err="1"/>
              <a:t>hazijadhibitiwa</a:t>
            </a:r>
            <a:endParaRPr lang="en-US" sz="2400" dirty="0"/>
          </a:p>
        </p:txBody>
      </p:sp>
    </p:spTree>
    <p:extLst>
      <p:ext uri="{BB962C8B-B14F-4D97-AF65-F5344CB8AC3E}">
        <p14:creationId xmlns:p14="http://schemas.microsoft.com/office/powerpoint/2010/main" val="308505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3200" dirty="0"/>
              <a:t>Kudhibiti Kutofaulu kwa Matibabu</a:t>
            </a:r>
            <a:r>
              <a:rPr sz="3200" dirty="0"/>
              <a:t/>
            </a:r>
            <a:br>
              <a:rPr sz="3200" dirty="0"/>
            </a:br>
            <a:r>
              <a:rPr lang="sw-KE" sz="3200" dirty="0"/>
              <a:t>Kuanza Matumizi ya Dawa Mbadala za Aina ya Pili</a:t>
            </a:r>
          </a:p>
        </p:txBody>
      </p:sp>
      <p:graphicFrame>
        <p:nvGraphicFramePr>
          <p:cNvPr id="5" name="Diagram 4"/>
          <p:cNvGraphicFramePr/>
          <p:nvPr>
            <p:extLst>
              <p:ext uri="{D42A27DB-BD31-4B8C-83A1-F6EECF244321}">
                <p14:modId xmlns:p14="http://schemas.microsoft.com/office/powerpoint/2010/main" val="3265711275"/>
              </p:ext>
            </p:extLst>
          </p:nvPr>
        </p:nvGraphicFramePr>
        <p:xfrm>
          <a:off x="-609600" y="1676400"/>
          <a:ext cx="9601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3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a:t>Sifa za Dawa za Kudhibiti Virusi (ARV)</a:t>
            </a:r>
            <a:endParaRPr lang="sw-K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8976" y="1540621"/>
            <a:ext cx="6583212" cy="514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27168"/>
            <a:ext cx="6324600" cy="230832"/>
          </a:xfrm>
          <a:prstGeom prst="rect">
            <a:avLst/>
          </a:prstGeom>
          <a:noFill/>
        </p:spPr>
        <p:txBody>
          <a:bodyPr wrap="square" rtlCol="0">
            <a:spAutoFit/>
          </a:bodyPr>
          <a:lstStyle/>
          <a:p>
            <a:r>
              <a:rPr lang="sw-KE" sz="900" dirty="0">
                <a:latin typeface="+mj-lt"/>
              </a:rPr>
              <a:t>Tang na Shafer, Dawa 2012</a:t>
            </a:r>
          </a:p>
        </p:txBody>
      </p:sp>
    </p:spTree>
    <p:extLst>
      <p:ext uri="{BB962C8B-B14F-4D97-AF65-F5344CB8AC3E}">
        <p14:creationId xmlns:p14="http://schemas.microsoft.com/office/powerpoint/2010/main" val="318602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Sifa za Dawa za Kudhibiti Virusi (ARV)</a:t>
            </a:r>
            <a:r>
              <a:rPr lang="en-US" dirty="0">
                <a:solidFill>
                  <a:srgbClr val="FFFF00"/>
                </a:solidFill>
              </a:rPr>
              <a:t> (2)</a:t>
            </a:r>
            <a:r>
              <a:rPr lang="sw-KE" dirty="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8976" y="1540621"/>
            <a:ext cx="6583212" cy="514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27168"/>
            <a:ext cx="6324600" cy="230832"/>
          </a:xfrm>
          <a:prstGeom prst="rect">
            <a:avLst/>
          </a:prstGeom>
          <a:noFill/>
        </p:spPr>
        <p:txBody>
          <a:bodyPr wrap="square" rtlCol="0">
            <a:spAutoFit/>
          </a:bodyPr>
          <a:lstStyle/>
          <a:p>
            <a:r>
              <a:rPr lang="sw-KE" sz="900" dirty="0">
                <a:latin typeface="+mj-lt"/>
              </a:rPr>
              <a:t>Tang na Shafer, Drugs 2012</a:t>
            </a:r>
          </a:p>
        </p:txBody>
      </p:sp>
      <p:sp>
        <p:nvSpPr>
          <p:cNvPr id="3" name="Rectangle 2"/>
          <p:cNvSpPr/>
          <p:nvPr/>
        </p:nvSpPr>
        <p:spPr>
          <a:xfrm>
            <a:off x="3342290" y="25146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42672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97014" y="4800600"/>
            <a:ext cx="7620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3657600"/>
            <a:ext cx="7620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17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w-KE" dirty="0"/>
              <a:t>Sifa za Dawa za Kudhibiti Virusi (ARV)</a:t>
            </a:r>
            <a:r>
              <a:rPr lang="en-US" dirty="0">
                <a:solidFill>
                  <a:srgbClr val="FFFF00"/>
                </a:solidFill>
              </a:rPr>
              <a:t> (3)</a:t>
            </a:r>
            <a:endParaRPr lang="sw-K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8976" y="1540621"/>
            <a:ext cx="6583212" cy="514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627168"/>
            <a:ext cx="6324600" cy="230832"/>
          </a:xfrm>
          <a:prstGeom prst="rect">
            <a:avLst/>
          </a:prstGeom>
          <a:noFill/>
        </p:spPr>
        <p:txBody>
          <a:bodyPr wrap="square" rtlCol="0">
            <a:spAutoFit/>
          </a:bodyPr>
          <a:lstStyle/>
          <a:p>
            <a:r>
              <a:rPr lang="sw-KE" sz="900" dirty="0">
                <a:latin typeface="+mj-lt"/>
              </a:rPr>
              <a:t>Tang na Shafer, Drugs 2012</a:t>
            </a:r>
          </a:p>
        </p:txBody>
      </p:sp>
      <p:sp>
        <p:nvSpPr>
          <p:cNvPr id="3" name="Rectangle 2"/>
          <p:cNvSpPr/>
          <p:nvPr/>
        </p:nvSpPr>
        <p:spPr>
          <a:xfrm>
            <a:off x="3342290" y="25146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4267200"/>
            <a:ext cx="7620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97014" y="4800600"/>
            <a:ext cx="7620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3657600"/>
            <a:ext cx="7620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00940" y="1988287"/>
            <a:ext cx="951612"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K103N</a:t>
            </a:r>
          </a:p>
        </p:txBody>
      </p:sp>
      <p:cxnSp>
        <p:nvCxnSpPr>
          <p:cNvPr id="11" name="Straight Arrow Connector 10"/>
          <p:cNvCxnSpPr/>
          <p:nvPr/>
        </p:nvCxnSpPr>
        <p:spPr>
          <a:xfrm>
            <a:off x="3030280" y="2275067"/>
            <a:ext cx="255181" cy="159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83098" y="2982585"/>
            <a:ext cx="988827"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Y181C</a:t>
            </a:r>
          </a:p>
        </p:txBody>
      </p:sp>
      <p:cxnSp>
        <p:nvCxnSpPr>
          <p:cNvPr id="13" name="Straight Arrow Connector 12"/>
          <p:cNvCxnSpPr/>
          <p:nvPr/>
        </p:nvCxnSpPr>
        <p:spPr>
          <a:xfrm>
            <a:off x="2942313" y="3309385"/>
            <a:ext cx="334925" cy="2739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01186" y="4950859"/>
            <a:ext cx="988827"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M184V</a:t>
            </a:r>
          </a:p>
        </p:txBody>
      </p:sp>
      <p:cxnSp>
        <p:nvCxnSpPr>
          <p:cNvPr id="15" name="Straight Arrow Connector 14"/>
          <p:cNvCxnSpPr/>
          <p:nvPr/>
        </p:nvCxnSpPr>
        <p:spPr>
          <a:xfrm flipV="1">
            <a:off x="2895600" y="4475202"/>
            <a:ext cx="260494" cy="4756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13313" y="4234934"/>
            <a:ext cx="1105786" cy="369332"/>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K65R</a:t>
            </a:r>
          </a:p>
        </p:txBody>
      </p:sp>
      <p:cxnSp>
        <p:nvCxnSpPr>
          <p:cNvPr id="17" name="Straight Arrow Connector 16"/>
          <p:cNvCxnSpPr>
            <a:stCxn id="16" idx="1"/>
          </p:cNvCxnSpPr>
          <p:nvPr/>
        </p:nvCxnSpPr>
        <p:spPr>
          <a:xfrm flipH="1">
            <a:off x="4577382" y="4419600"/>
            <a:ext cx="43593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211415" y="4834764"/>
            <a:ext cx="2317898" cy="923330"/>
          </a:xfrm>
          <a:prstGeom prst="rect">
            <a:avLst/>
          </a:prstGeom>
          <a:noFill/>
        </p:spPr>
        <p:txBody>
          <a:bodyPr wrap="square" rtlCol="0">
            <a:spAutoFit/>
          </a:bodyPr>
          <a:lstStyle/>
          <a:p>
            <a:pPr defTabSz="457200" fontAlgn="base">
              <a:spcBef>
                <a:spcPct val="0"/>
              </a:spcBef>
              <a:spcAft>
                <a:spcPct val="0"/>
              </a:spcAft>
            </a:pPr>
            <a:r>
              <a:rPr lang="sw-KE" dirty="0">
                <a:solidFill>
                  <a:srgbClr val="FF0000"/>
                </a:solidFill>
                <a:latin typeface="Arial" charset="0"/>
              </a:rPr>
              <a:t>Mabadiliko ya analogi ya thymidine (TAM)</a:t>
            </a:r>
          </a:p>
        </p:txBody>
      </p:sp>
      <p:cxnSp>
        <p:nvCxnSpPr>
          <p:cNvPr id="19" name="Straight Arrow Connector 18"/>
          <p:cNvCxnSpPr/>
          <p:nvPr/>
        </p:nvCxnSpPr>
        <p:spPr>
          <a:xfrm flipH="1">
            <a:off x="4551106" y="5173856"/>
            <a:ext cx="648580"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12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20759</TotalTime>
  <Words>3533</Words>
  <Application>Microsoft Office PowerPoint</Application>
  <PresentationFormat>Presentación en pantalla (4:3)</PresentationFormat>
  <Paragraphs>310</Paragraphs>
  <Slides>44</Slides>
  <Notes>22</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44</vt:i4>
      </vt:variant>
    </vt:vector>
  </HeadingPairs>
  <TitlesOfParts>
    <vt:vector size="51" baseType="lpstr">
      <vt:lpstr>Arial</vt:lpstr>
      <vt:lpstr>Calibri</vt:lpstr>
      <vt:lpstr>Garamond</vt:lpstr>
      <vt:lpstr>Wingdings</vt:lpstr>
      <vt:lpstr>Office Theme</vt:lpstr>
      <vt:lpstr>Custom Design</vt:lpstr>
      <vt:lpstr>1_Office Theme</vt:lpstr>
      <vt:lpstr>Ukinzani wa Dawa za Kudhibiti Virusi (ART) na Kudhibiti Kutofaulu  kwa Matibabu</vt:lpstr>
      <vt:lpstr>Malengo ya Mafunzo</vt:lpstr>
      <vt:lpstr>Kudhibiti Kutofaulu kwa Matibabu  Mgonjwa Anapswa Kuanza Kutumia Dawa Mbadala Lini?</vt:lpstr>
      <vt:lpstr>Kudhibiti Kutofaulu kwa Matibabu   Mgonjwa Anapswa Kuanza Kutumia Dawa Mbadala Lini?</vt:lpstr>
      <vt:lpstr>Kudhibiti Kutofaulu kwa Matibabu   Mgonjwa Anapswa Kuanza Kutumia Dawa Mbadala Lini?</vt:lpstr>
      <vt:lpstr>Kudhibiti Kutofaulu kwa Matibabu Kuanza Matumizi ya Dawa Mbadala za Aina ya Pili</vt:lpstr>
      <vt:lpstr>Sifa za Dawa za Kudhibiti Virusi (ARV)</vt:lpstr>
      <vt:lpstr>Sifa za Dawa za Kudhibiti Virusi (ARV) (2) </vt:lpstr>
      <vt:lpstr>Sifa za Dawa za Kudhibiti Virusi (ARV) (3)</vt:lpstr>
      <vt:lpstr>Sifa za Dawa za Kudhibiti Virusi (ARV) (4)</vt:lpstr>
      <vt:lpstr>The risk of continuing a failing regimen…..</vt:lpstr>
      <vt:lpstr>Uenezaji wa Mabadiliko ya Virusi Yanayosababisha Ukinzani Kulinga na Idadi ya Marudio ya Ufuatiliaji wa Idadi ya Virusi</vt:lpstr>
      <vt:lpstr>Failing regimens….TDF/3TC/NNRTI</vt:lpstr>
      <vt:lpstr>Presentación de PowerPoint</vt:lpstr>
      <vt:lpstr>Presentación de PowerPoint</vt:lpstr>
      <vt:lpstr>Mabadiliko ya Virusi Yanayotokea kwa Wingi na Yanayosababisha Ukinzani wa Dawa</vt:lpstr>
      <vt:lpstr>M184V</vt:lpstr>
      <vt:lpstr>Y181C na K103N</vt:lpstr>
      <vt:lpstr>K65R</vt:lpstr>
      <vt:lpstr>TAMs</vt:lpstr>
      <vt:lpstr>Vizuizi vya Vimeng’enya Vinavyojumuisha DNA ya VVU kwenye Seli zilizoambukizwa (Integrase Inhibitors) (INSTIs)</vt:lpstr>
      <vt:lpstr>Presentación de PowerPoint</vt:lpstr>
      <vt:lpstr>Presentación de PowerPoint</vt:lpstr>
      <vt:lpstr>WHO Guidance</vt:lpstr>
      <vt:lpstr>WHO 1st Line Guidance, 2019 </vt:lpstr>
      <vt:lpstr>WHO 1st Line Guidance, 2019 (2)</vt:lpstr>
      <vt:lpstr>Second-line Therapy</vt:lpstr>
      <vt:lpstr>WHO 2nd Line Guidance, 2019 (2)</vt:lpstr>
      <vt:lpstr>WHO 2nd Line Guidance, 2019 </vt:lpstr>
      <vt:lpstr>Presentación de PowerPoint</vt:lpstr>
      <vt:lpstr>Dawa Mbadala za Aina ya Pili katika Nchi:  Watu Wazima</vt:lpstr>
      <vt:lpstr>Dawa Mbadala za Aina ya Pili katika Nchi:  Watoto</vt:lpstr>
      <vt:lpstr>Presentación de PowerPoint</vt:lpstr>
      <vt:lpstr>Vimeng’enya Vinavyozuia Protisi  (Protease Inhibitors)</vt:lpstr>
      <vt:lpstr>Dawa Mbadala za Aina ya Tatu</vt:lpstr>
      <vt:lpstr>Mabadiliko ya Virusi Yanayotokea Mara Nyingi na Jinsi Yanavyoathiri Chaguo ya Aina ya Dawa za Kudhibiti VVU</vt:lpstr>
      <vt:lpstr>Dawa Mbadala za Aina ya Tatu katika Nchi: Watu Wazima</vt:lpstr>
      <vt:lpstr>Dawa Mbadala za Aina ya Tatu katika Nchi: Watoto</vt:lpstr>
      <vt:lpstr>Mukhtasari</vt:lpstr>
      <vt:lpstr>Mfano wa 1</vt:lpstr>
      <vt:lpstr>Mfano wa 1 (2)</vt:lpstr>
      <vt:lpstr>Mfano wa 2 (3)</vt:lpstr>
      <vt:lpstr>Mfano wa 2 (4)</vt:lpstr>
      <vt:lpstr>Una Maswali?</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Principles of Viral Load Monitoring</dc:title>
  <dc:creator>West, Rebecca L.</dc:creator>
  <cp:lastModifiedBy>Federico</cp:lastModifiedBy>
  <cp:revision>137</cp:revision>
  <dcterms:created xsi:type="dcterms:W3CDTF">2016-11-29T20:17:07Z</dcterms:created>
  <dcterms:modified xsi:type="dcterms:W3CDTF">2020-09-24T19:56:53Z</dcterms:modified>
</cp:coreProperties>
</file>