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6"/>
  </p:notesMasterIdLst>
  <p:handoutMasterIdLst>
    <p:handoutMasterId r:id="rId67"/>
  </p:handoutMasterIdLst>
  <p:sldIdLst>
    <p:sldId id="256" r:id="rId2"/>
    <p:sldId id="257" r:id="rId3"/>
    <p:sldId id="258" r:id="rId4"/>
    <p:sldId id="259" r:id="rId5"/>
    <p:sldId id="317" r:id="rId6"/>
    <p:sldId id="318" r:id="rId7"/>
    <p:sldId id="319" r:id="rId8"/>
    <p:sldId id="320" r:id="rId9"/>
    <p:sldId id="342" r:id="rId10"/>
    <p:sldId id="321" r:id="rId11"/>
    <p:sldId id="341" r:id="rId12"/>
    <p:sldId id="260" r:id="rId13"/>
    <p:sldId id="261" r:id="rId14"/>
    <p:sldId id="262" r:id="rId15"/>
    <p:sldId id="263" r:id="rId16"/>
    <p:sldId id="264" r:id="rId17"/>
    <p:sldId id="347" r:id="rId18"/>
    <p:sldId id="377" r:id="rId19"/>
    <p:sldId id="376" r:id="rId20"/>
    <p:sldId id="348" r:id="rId21"/>
    <p:sldId id="374" r:id="rId22"/>
    <p:sldId id="357" r:id="rId23"/>
    <p:sldId id="349" r:id="rId24"/>
    <p:sldId id="355" r:id="rId25"/>
    <p:sldId id="268" r:id="rId26"/>
    <p:sldId id="365" r:id="rId27"/>
    <p:sldId id="272" r:id="rId28"/>
    <p:sldId id="325" r:id="rId29"/>
    <p:sldId id="358" r:id="rId30"/>
    <p:sldId id="359" r:id="rId31"/>
    <p:sldId id="360" r:id="rId32"/>
    <p:sldId id="361" r:id="rId33"/>
    <p:sldId id="362" r:id="rId34"/>
    <p:sldId id="274" r:id="rId35"/>
    <p:sldId id="275" r:id="rId36"/>
    <p:sldId id="366" r:id="rId37"/>
    <p:sldId id="301" r:id="rId38"/>
    <p:sldId id="367" r:id="rId39"/>
    <p:sldId id="330" r:id="rId40"/>
    <p:sldId id="302" r:id="rId41"/>
    <p:sldId id="368" r:id="rId42"/>
    <p:sldId id="344" r:id="rId43"/>
    <p:sldId id="303" r:id="rId44"/>
    <p:sldId id="331" r:id="rId45"/>
    <p:sldId id="369" r:id="rId46"/>
    <p:sldId id="304" r:id="rId47"/>
    <p:sldId id="332" r:id="rId48"/>
    <p:sldId id="370" r:id="rId49"/>
    <p:sldId id="305" r:id="rId50"/>
    <p:sldId id="306" r:id="rId51"/>
    <p:sldId id="373" r:id="rId52"/>
    <p:sldId id="333" r:id="rId53"/>
    <p:sldId id="307" r:id="rId54"/>
    <p:sldId id="309" r:id="rId55"/>
    <p:sldId id="310" r:id="rId56"/>
    <p:sldId id="311" r:id="rId57"/>
    <p:sldId id="335" r:id="rId58"/>
    <p:sldId id="336" r:id="rId59"/>
    <p:sldId id="337" r:id="rId60"/>
    <p:sldId id="371" r:id="rId61"/>
    <p:sldId id="372" r:id="rId62"/>
    <p:sldId id="345" r:id="rId63"/>
    <p:sldId id="338" r:id="rId64"/>
    <p:sldId id="346" r:id="rId6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yla Colton" initials="TC" lastIdx="59" clrIdx="0"/>
  <p:cmAuthor id="1" name="Anne  Schoeneborn" initials="AS" lastIdx="0" clrIdx="1"/>
  <p:cmAuthor id="2" name="Ruby Fayorsey" initials="RF" lastIdx="2" clrIdx="2"/>
  <p:cmAuthor id="3" name="Anne Schoeneborn" initials="AS" lastIdx="3" clrIdx="3"/>
  <p:cmAuthor id="4" name="Columbia University" initials="CU"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104375"/>
    <a:srgbClr val="173157"/>
    <a:srgbClr val="FFF0C6"/>
    <a:srgbClr val="F3D187"/>
    <a:srgbClr val="F0EC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snapVertSplitter="1" vertBarState="minimized" horzBarState="maximized">
    <p:restoredLeft sz="30680" autoAdjust="0"/>
    <p:restoredTop sz="99804" autoAdjust="0"/>
  </p:normalViewPr>
  <p:slideViewPr>
    <p:cSldViewPr snapToGrid="0" snapToObjects="1">
      <p:cViewPr>
        <p:scale>
          <a:sx n="66" d="100"/>
          <a:sy n="66" d="100"/>
        </p:scale>
        <p:origin x="-600" y="-1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49" d="100"/>
          <a:sy n="49" d="100"/>
        </p:scale>
        <p:origin x="-142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dirty="0"/>
          </a:p>
        </p:txBody>
      </p:sp>
      <p:sp>
        <p:nvSpPr>
          <p:cNvPr id="4" name="Footer Placeholder 3"/>
          <p:cNvSpPr>
            <a:spLocks noGrp="1"/>
          </p:cNvSpPr>
          <p:nvPr>
            <p:ph type="ftr" sz="quarter" idx="2"/>
          </p:nvPr>
        </p:nvSpPr>
        <p:spPr>
          <a:xfrm>
            <a:off x="487680" y="8811983"/>
            <a:ext cx="3169920" cy="480060"/>
          </a:xfrm>
          <a:prstGeom prst="rect">
            <a:avLst/>
          </a:prstGeom>
        </p:spPr>
        <p:txBody>
          <a:bodyPr vert="horz" lIns="96661" tIns="48331" rIns="96661" bIns="48331" rtlCol="0" anchor="b"/>
          <a:lstStyle>
            <a:lvl1pPr algn="l">
              <a:defRPr sz="1300"/>
            </a:lvl1pPr>
          </a:lstStyle>
          <a:p>
            <a:r>
              <a:rPr lang="en-US" dirty="0" smtClean="0">
                <a:solidFill>
                  <a:schemeClr val="bg1">
                    <a:lumMod val="50000"/>
                  </a:schemeClr>
                </a:solidFill>
              </a:rPr>
              <a:t>MODULE </a:t>
            </a:r>
            <a:r>
              <a:rPr lang="en-US" dirty="0" smtClean="0">
                <a:solidFill>
                  <a:schemeClr val="bg1">
                    <a:lumMod val="50000"/>
                  </a:schemeClr>
                </a:solidFill>
              </a:rPr>
              <a:t>7</a:t>
            </a:r>
            <a:endParaRPr lang="en-US" dirty="0">
              <a:solidFill>
                <a:schemeClr val="bg1">
                  <a:lumMod val="50000"/>
                </a:schemeClr>
              </a:solidFill>
            </a:endParaRPr>
          </a:p>
        </p:txBody>
      </p:sp>
      <p:sp>
        <p:nvSpPr>
          <p:cNvPr id="5" name="Slide Number Placeholder 4"/>
          <p:cNvSpPr>
            <a:spLocks noGrp="1"/>
          </p:cNvSpPr>
          <p:nvPr>
            <p:ph type="sldNum" sz="quarter" idx="3"/>
          </p:nvPr>
        </p:nvSpPr>
        <p:spPr>
          <a:xfrm>
            <a:off x="3675414" y="8810316"/>
            <a:ext cx="3169920" cy="480060"/>
          </a:xfrm>
          <a:prstGeom prst="rect">
            <a:avLst/>
          </a:prstGeom>
        </p:spPr>
        <p:txBody>
          <a:bodyPr vert="horz" lIns="96661" tIns="48331" rIns="96661" bIns="48331" rtlCol="0" anchor="b"/>
          <a:lstStyle>
            <a:lvl1pPr algn="r">
              <a:defRPr sz="1300"/>
            </a:lvl1pPr>
          </a:lstStyle>
          <a:p>
            <a:fld id="{24E60279-1619-1847-90A4-55FA37DD5B8D}" type="slidenum">
              <a:rPr lang="en-US" smtClean="0">
                <a:solidFill>
                  <a:schemeClr val="bg1">
                    <a:lumMod val="50000"/>
                  </a:schemeClr>
                </a:solidFill>
              </a:rPr>
              <a:pPr/>
              <a:t>‹#›</a:t>
            </a:fld>
            <a:endParaRPr lang="en-US" dirty="0">
              <a:solidFill>
                <a:schemeClr val="bg1">
                  <a:lumMod val="50000"/>
                </a:schemeClr>
              </a:solidFill>
            </a:endParaRPr>
          </a:p>
        </p:txBody>
      </p:sp>
    </p:spTree>
    <p:extLst>
      <p:ext uri="{BB962C8B-B14F-4D97-AF65-F5344CB8AC3E}">
        <p14:creationId xmlns:p14="http://schemas.microsoft.com/office/powerpoint/2010/main" val="27258444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47480DA-0D6E-544D-B29C-5878B647F922}" type="datetimeFigureOut">
              <a:rPr lang="en-US" smtClean="0"/>
              <a:pPr/>
              <a:t>6/7/2012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C98D357-B4CF-E842-97D3-EDEF58CAFECD}" type="slidenum">
              <a:rPr lang="en-US" smtClean="0"/>
              <a:pPr/>
              <a:t>‹#›</a:t>
            </a:fld>
            <a:endParaRPr lang="en-US"/>
          </a:p>
        </p:txBody>
      </p:sp>
    </p:spTree>
    <p:extLst>
      <p:ext uri="{BB962C8B-B14F-4D97-AF65-F5344CB8AC3E}">
        <p14:creationId xmlns:p14="http://schemas.microsoft.com/office/powerpoint/2010/main" val="38444903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Oval 9"/>
          <p:cNvSpPr/>
          <p:nvPr/>
        </p:nvSpPr>
        <p:spPr bwMode="auto">
          <a:xfrm>
            <a:off x="3048000" y="2590800"/>
            <a:ext cx="5943600" cy="3581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ctrTitle"/>
          </p:nvPr>
        </p:nvSpPr>
        <p:spPr>
          <a:xfrm>
            <a:off x="685800" y="348213"/>
            <a:ext cx="8077200" cy="829566"/>
          </a:xfrm>
        </p:spPr>
        <p:txBody>
          <a:bodyPr/>
          <a:lstStyle>
            <a:lvl1pPr>
              <a:defRPr sz="4000">
                <a:solidFill>
                  <a:schemeClr val="bg1"/>
                </a:solidFill>
                <a:effectLst>
                  <a:outerShdw blurRad="50800" dist="38100" dir="2700000">
                    <a:srgbClr val="000000">
                      <a:alpha val="43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714500"/>
            <a:ext cx="4191000" cy="1752600"/>
          </a:xfrm>
        </p:spPr>
        <p:txBody>
          <a:bodyPr/>
          <a:lstStyle>
            <a:lvl1pPr marL="0" indent="0" algn="l">
              <a:buNone/>
              <a:defRPr sz="3000" b="1" cap="none">
                <a:latin typeface="Calibri"/>
                <a:cs typeface="Calibri"/>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fld id="{23682BA5-CAB0-E24D-9894-67F05E128D93}" type="datetime1">
              <a:rPr lang="en-US" smtClean="0"/>
              <a:pPr/>
              <a:t>6/7/2012</a:t>
            </a:fld>
            <a:endParaRPr lang="en-US"/>
          </a:p>
        </p:txBody>
      </p:sp>
      <p:sp>
        <p:nvSpPr>
          <p:cNvPr id="7" name="Footer Placeholder 4"/>
          <p:cNvSpPr>
            <a:spLocks noGrp="1"/>
          </p:cNvSpPr>
          <p:nvPr>
            <p:ph type="ftr" sz="quarter" idx="11"/>
          </p:nvPr>
        </p:nvSpPr>
        <p:spPr>
          <a:xfrm>
            <a:off x="685800" y="6423025"/>
            <a:ext cx="5638800" cy="365125"/>
          </a:xfrm>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pic>
        <p:nvPicPr>
          <p:cNvPr id="4" name="Picture 3" descr="ICAP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5681516"/>
            <a:ext cx="1495854" cy="672767"/>
          </a:xfrm>
          <a:prstGeom prst="rect">
            <a:avLst/>
          </a:prstGeom>
        </p:spPr>
      </p:pic>
      <p:pic>
        <p:nvPicPr>
          <p:cNvPr id="11" name="Picture 10"/>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18119" y="3027093"/>
            <a:ext cx="3805941" cy="2654423"/>
          </a:xfrm>
          <a:prstGeom prst="rect">
            <a:avLst/>
          </a:prstGeom>
          <a:noFill/>
          <a:ln>
            <a:noFill/>
          </a:ln>
        </p:spPr>
      </p:pic>
    </p:spTree>
    <p:extLst>
      <p:ext uri="{BB962C8B-B14F-4D97-AF65-F5344CB8AC3E}">
        <p14:creationId xmlns:p14="http://schemas.microsoft.com/office/powerpoint/2010/main" val="129228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AA12F1-6BBC-D848-A17D-064E7AAF3369}" type="datetime1">
              <a:rPr lang="en-US" smtClean="0"/>
              <a:pPr/>
              <a:t>6/7/2012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905141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2838" y="1447800"/>
            <a:ext cx="1897062" cy="4449763"/>
          </a:xfrm>
        </p:spPr>
        <p:txBody>
          <a:bodyPr vert="eaVert"/>
          <a:lstStyle>
            <a:lvl1pPr>
              <a:defRPr>
                <a:solidFill>
                  <a:srgbClr val="173157"/>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8475" y="1524000"/>
            <a:ext cx="5541963"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A88EB43-626D-DC48-B435-0A852420A7C8}" type="datetime1">
              <a:rPr lang="en-US" smtClean="0"/>
              <a:pPr/>
              <a:t>6/7/2012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32207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484188"/>
            <a:ext cx="7556500" cy="11160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752600"/>
            <a:ext cx="370205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7850" y="1752600"/>
            <a:ext cx="3702050" cy="199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7850" y="3900488"/>
            <a:ext cx="3702050" cy="199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fld id="{E031DA90-52D0-924F-9730-794374B30BA1}" type="datetime1">
              <a:rPr lang="en-US" smtClean="0"/>
              <a:pPr/>
              <a:t>6/7/2012</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6631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1731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94500" y="6423025"/>
            <a:ext cx="749300" cy="365125"/>
          </a:xfrm>
        </p:spPr>
        <p:txBody>
          <a:bodyPr/>
          <a:lstStyle>
            <a:lvl1pPr>
              <a:defRPr/>
            </a:lvl1pPr>
          </a:lstStyle>
          <a:p>
            <a:fld id="{AD13F9AB-CBF7-6641-8975-7DE6EFCEE75E}" type="datetime1">
              <a:rPr lang="en-US" smtClean="0"/>
              <a:pPr/>
              <a:t>6/7/2012</a:t>
            </a:fld>
            <a:endParaRPr lang="en-US"/>
          </a:p>
        </p:txBody>
      </p:sp>
      <p:sp>
        <p:nvSpPr>
          <p:cNvPr id="5" name="Footer Placeholder 4"/>
          <p:cNvSpPr>
            <a:spLocks noGrp="1"/>
          </p:cNvSpPr>
          <p:nvPr>
            <p:ph type="ftr" sz="quarter" idx="11"/>
          </p:nvPr>
        </p:nvSpPr>
        <p:spPr>
          <a:xfrm>
            <a:off x="1752600" y="6423025"/>
            <a:ext cx="4572000" cy="365125"/>
          </a:xfrm>
        </p:spPr>
        <p:txBody>
          <a:bodyPr/>
          <a:lstStyle>
            <a:lvl1pPr>
              <a:defRPr/>
            </a:lvl1pPr>
          </a:lstStyle>
          <a:p>
            <a:endParaRPr lang="en-US"/>
          </a:p>
        </p:txBody>
      </p:sp>
      <p:sp>
        <p:nvSpPr>
          <p:cNvPr id="6" name="Slide Number Placeholder 5"/>
          <p:cNvSpPr>
            <a:spLocks noGrp="1"/>
          </p:cNvSpPr>
          <p:nvPr>
            <p:ph type="sldNum" sz="quarter" idx="12"/>
          </p:nvPr>
        </p:nvSpPr>
        <p:spPr>
          <a:xfrm>
            <a:off x="8305800" y="6423025"/>
            <a:ext cx="554038" cy="365125"/>
          </a:xfrm>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45398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Garamond"/>
                <a:cs typeface="Garamond"/>
              </a:defRPr>
            </a:lvl1pPr>
          </a:lstStyle>
          <a:p>
            <a:fld id="{E9E67647-F53A-4A46-AB1B-840AF027DBFC}" type="datetime1">
              <a:rPr lang="en-US" smtClean="0"/>
              <a:pPr/>
              <a:t>6/7/2012</a:t>
            </a:fld>
            <a:endParaRPr lang="en-US"/>
          </a:p>
        </p:txBody>
      </p:sp>
      <p:sp>
        <p:nvSpPr>
          <p:cNvPr id="5" name="Footer Placeholder 4"/>
          <p:cNvSpPr>
            <a:spLocks noGrp="1"/>
          </p:cNvSpPr>
          <p:nvPr>
            <p:ph type="ftr" sz="quarter" idx="11"/>
          </p:nvPr>
        </p:nvSpPr>
        <p:spPr/>
        <p:txBody>
          <a:bodyPr/>
          <a:lstStyle>
            <a:lvl1pPr>
              <a:defRPr>
                <a:latin typeface="Garamond"/>
                <a:cs typeface="Garamond"/>
              </a:defRPr>
            </a:lvl1pPr>
          </a:lstStyle>
          <a:p>
            <a:endParaRPr lang="en-US"/>
          </a:p>
        </p:txBody>
      </p:sp>
      <p:sp>
        <p:nvSpPr>
          <p:cNvPr id="6" name="Slide Number Placeholder 5"/>
          <p:cNvSpPr>
            <a:spLocks noGrp="1"/>
          </p:cNvSpPr>
          <p:nvPr>
            <p:ph type="sldNum" sz="quarter" idx="12"/>
          </p:nvPr>
        </p:nvSpPr>
        <p:spPr/>
        <p:txBody>
          <a:bodyPr/>
          <a:lstStyle>
            <a:lvl1pPr>
              <a:defRPr>
                <a:latin typeface="Garamond"/>
                <a:cs typeface="Garamond"/>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85878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solidFill>
                  <a:schemeClr val="accent1">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CFF75FB4-99D6-C641-B655-52FB18344BCE}" type="datetime1">
              <a:rPr lang="en-US" smtClean="0"/>
              <a:pPr/>
              <a:t>6/7/2012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29069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87850" y="1752600"/>
            <a:ext cx="370205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15662FF-4308-0446-81E4-325C58580A75}" type="datetime1">
              <a:rPr lang="en-US" smtClean="0"/>
              <a:pPr/>
              <a:t>6/7/2012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1170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3" descr="Coat_of_arms_of_Zambi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867400"/>
            <a:ext cx="657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fld id="{68747948-0A55-2943-A18E-76F68C1110D4}" type="datetime1">
              <a:rPr lang="en-US" smtClean="0"/>
              <a:pPr/>
              <a:t>6/7/2012</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52434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B3DC51C-C8DC-7E48-A3CC-2986FE1D8002}" type="datetime1">
              <a:rPr lang="en-US" smtClean="0"/>
              <a:pPr/>
              <a:t>6/7/2012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204012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FB78410-8386-DE4B-B9C3-3E03E5D59BE8}" type="datetime1">
              <a:rPr lang="en-US" smtClean="0"/>
              <a:pPr/>
              <a:t>6/7/2012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98827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4AD659C-8B87-D14C-BE46-55543A26122C}" type="datetime1">
              <a:rPr lang="en-US" smtClean="0"/>
              <a:pPr/>
              <a:t>6/7/2012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787160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3157"/>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A7961BB-6F0A-E748-96FC-60A2A70591F3}" type="datetime1">
              <a:rPr lang="en-US" smtClean="0"/>
              <a:pPr/>
              <a:t>6/7/2012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AA6BE04-1A97-7346-8DF1-95DFBAB449B6}" type="slidenum">
              <a:rPr lang="en-US" smtClean="0"/>
              <a:pPr/>
              <a:t>‹#›</a:t>
            </a:fld>
            <a:endParaRPr lang="en-US"/>
          </a:p>
        </p:txBody>
      </p:sp>
    </p:spTree>
    <p:extLst>
      <p:ext uri="{BB962C8B-B14F-4D97-AF65-F5344CB8AC3E}">
        <p14:creationId xmlns:p14="http://schemas.microsoft.com/office/powerpoint/2010/main" val="358512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F0F7"/>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9144000" cy="1371600"/>
          </a:xfrm>
          <a:prstGeom prst="rect">
            <a:avLst/>
          </a:prstGeom>
          <a:solidFill>
            <a:srgbClr val="17315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ＭＳ Ｐゴシック" pitchFamily="34" charset="-128"/>
            </a:endParaRPr>
          </a:p>
        </p:txBody>
      </p:sp>
      <p:sp>
        <p:nvSpPr>
          <p:cNvPr id="1026" name="Title Placeholder 1"/>
          <p:cNvSpPr>
            <a:spLocks noGrp="1"/>
          </p:cNvSpPr>
          <p:nvPr>
            <p:ph type="title"/>
          </p:nvPr>
        </p:nvSpPr>
        <p:spPr bwMode="auto">
          <a:xfrm>
            <a:off x="498475" y="484188"/>
            <a:ext cx="82645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533400" y="17526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Date Placeholder 3"/>
          <p:cNvSpPr>
            <a:spLocks noGrp="1"/>
          </p:cNvSpPr>
          <p:nvPr>
            <p:ph type="dt" sz="half" idx="2"/>
          </p:nvPr>
        </p:nvSpPr>
        <p:spPr>
          <a:xfrm>
            <a:off x="6794500" y="6423025"/>
            <a:ext cx="7493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00000"/>
                </a:solidFill>
                <a:latin typeface="Garamond"/>
                <a:cs typeface="Garamond"/>
              </a:defRPr>
            </a:lvl1pPr>
          </a:lstStyle>
          <a:p>
            <a:fld id="{BC6DD9BB-E0D4-EE4C-A745-C3CE139799D7}" type="datetime1">
              <a:rPr lang="en-US" smtClean="0"/>
              <a:pPr/>
              <a:t>6/7/2012</a:t>
            </a:fld>
            <a:endParaRPr lang="en-US"/>
          </a:p>
        </p:txBody>
      </p:sp>
      <p:sp>
        <p:nvSpPr>
          <p:cNvPr id="12" name="Footer Placeholder 4"/>
          <p:cNvSpPr>
            <a:spLocks noGrp="1"/>
          </p:cNvSpPr>
          <p:nvPr>
            <p:ph type="ftr" sz="quarter" idx="3"/>
          </p:nvPr>
        </p:nvSpPr>
        <p:spPr>
          <a:xfrm>
            <a:off x="1752600" y="6423025"/>
            <a:ext cx="4572000" cy="365125"/>
          </a:xfrm>
          <a:prstGeom prst="rect">
            <a:avLst/>
          </a:prstGeom>
        </p:spPr>
        <p:txBody>
          <a:bodyPr vert="horz" wrap="square" lIns="91440" tIns="45720" rIns="91440" bIns="45720" numCol="1" anchor="ctr" anchorCtr="0" compatLnSpc="1">
            <a:prstTxWarp prst="textNoShape">
              <a:avLst/>
            </a:prstTxWarp>
          </a:bodyPr>
          <a:lstStyle>
            <a:lvl1pPr>
              <a:defRPr sz="1100">
                <a:solidFill>
                  <a:srgbClr val="000000"/>
                </a:solidFill>
                <a:latin typeface="Garamond"/>
                <a:cs typeface="Garamond"/>
              </a:defRPr>
            </a:lvl1pPr>
          </a:lstStyle>
          <a:p>
            <a:endParaRPr lang="en-US"/>
          </a:p>
        </p:txBody>
      </p:sp>
      <p:sp>
        <p:nvSpPr>
          <p:cNvPr id="13" name="Slide Number Placeholder 5"/>
          <p:cNvSpPr>
            <a:spLocks noGrp="1"/>
          </p:cNvSpPr>
          <p:nvPr>
            <p:ph type="sldNum" sz="quarter" idx="4"/>
          </p:nvPr>
        </p:nvSpPr>
        <p:spPr>
          <a:xfrm>
            <a:off x="8305800" y="6423025"/>
            <a:ext cx="554038" cy="365125"/>
          </a:xfrm>
          <a:prstGeom prst="rect">
            <a:avLst/>
          </a:prstGeom>
        </p:spPr>
        <p:txBody>
          <a:bodyPr vert="horz" wrap="square" lIns="91440" tIns="45720" rIns="91440" bIns="45720" numCol="1" anchor="ctr" anchorCtr="0" compatLnSpc="1">
            <a:prstTxWarp prst="textNoShape">
              <a:avLst/>
            </a:prstTxWarp>
          </a:bodyPr>
          <a:lstStyle>
            <a:lvl1pPr algn="r">
              <a:defRPr sz="1100">
                <a:latin typeface="Garamond"/>
                <a:cs typeface="Garamond"/>
              </a:defRPr>
            </a:lvl1pPr>
          </a:lstStyle>
          <a:p>
            <a:fld id="{2AA6BE04-1A97-7346-8DF1-95DFBAB449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b="1">
          <a:solidFill>
            <a:schemeClr val="bg1"/>
          </a:solidFill>
          <a:latin typeface="Calibri (Headings)"/>
          <a:ea typeface="+mj-ea"/>
          <a:cs typeface="Calibri (Headings)"/>
        </a:defRPr>
      </a:lvl1pPr>
      <a:lvl2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2pPr>
      <a:lvl3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3pPr>
      <a:lvl4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4pPr>
      <a:lvl5pPr algn="l" rtl="0" eaLnBrk="1" fontAlgn="base" hangingPunct="1">
        <a:spcBef>
          <a:spcPct val="0"/>
        </a:spcBef>
        <a:spcAft>
          <a:spcPct val="0"/>
        </a:spcAft>
        <a:defRPr sz="3600">
          <a:solidFill>
            <a:srgbClr val="083763"/>
          </a:solidFill>
          <a:latin typeface="Rockwell" pitchFamily="18" charset="0"/>
          <a:ea typeface="ＭＳ Ｐゴシック" pitchFamily="34" charset="-128"/>
          <a:cs typeface="ＭＳ Ｐゴシック" pitchFamily="-110" charset="-128"/>
        </a:defRPr>
      </a:lvl5pPr>
      <a:lvl6pPr marL="4572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6pPr>
      <a:lvl7pPr marL="9144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7pPr>
      <a:lvl8pPr marL="13716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8pPr>
      <a:lvl9pPr marL="1828800" algn="l" rtl="0" eaLnBrk="1" fontAlgn="base" hangingPunct="1">
        <a:spcBef>
          <a:spcPct val="0"/>
        </a:spcBef>
        <a:spcAft>
          <a:spcPct val="0"/>
        </a:spcAft>
        <a:defRPr sz="3600">
          <a:solidFill>
            <a:schemeClr val="accent1"/>
          </a:solidFill>
          <a:latin typeface="Rockwell" pitchFamily="18" charset="0"/>
          <a:ea typeface="ＭＳ Ｐゴシック" pitchFamily="34" charset="-128"/>
        </a:defRPr>
      </a:lvl9pPr>
    </p:titleStyle>
    <p:body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577970" y="484631"/>
            <a:ext cx="8185030" cy="693147"/>
          </a:xfrm>
        </p:spPr>
        <p:txBody>
          <a:bodyPr/>
          <a:lstStyle/>
          <a:p>
            <a:r>
              <a:rPr lang="en-US" sz="3600" dirty="0">
                <a:effectLst>
                  <a:outerShdw blurRad="50800" dist="38100" dir="2700000" algn="tl" rotWithShape="0">
                    <a:srgbClr val="000000">
                      <a:alpha val="43000"/>
                    </a:srgbClr>
                  </a:outerShdw>
                </a:effectLst>
                <a:latin typeface="Calibri heading"/>
                <a:ea typeface="ＭＳ Ｐゴシック" charset="0"/>
                <a:cs typeface="Calibri heading"/>
              </a:rPr>
              <a:t>Adolescent HIV Care and Treatment</a:t>
            </a:r>
            <a:endParaRPr lang="en-US" sz="3600" dirty="0">
              <a:latin typeface="Calibri heading"/>
              <a:cs typeface="Calibri heading"/>
            </a:endParaRPr>
          </a:p>
        </p:txBody>
      </p:sp>
      <p:sp>
        <p:nvSpPr>
          <p:cNvPr id="3" name="Subtitle 2"/>
          <p:cNvSpPr>
            <a:spLocks noGrp="1"/>
          </p:cNvSpPr>
          <p:nvPr>
            <p:ph type="subTitle" idx="1"/>
          </p:nvPr>
        </p:nvSpPr>
        <p:spPr>
          <a:xfrm>
            <a:off x="685800" y="1722784"/>
            <a:ext cx="3940374" cy="2611502"/>
          </a:xfrm>
        </p:spPr>
        <p:txBody>
          <a:bodyPr/>
          <a:lstStyle/>
          <a:p>
            <a:r>
              <a:rPr lang="en-US" sz="3600" dirty="0">
                <a:solidFill>
                  <a:srgbClr val="0B5395"/>
                </a:solidFill>
                <a:ea typeface="ＭＳ Ｐゴシック" charset="0"/>
              </a:rPr>
              <a:t>Modul</a:t>
            </a:r>
            <a:r>
              <a:rPr lang="en-US" sz="3600" dirty="0">
                <a:solidFill>
                  <a:srgbClr val="0B5395"/>
                </a:solidFill>
                <a:ea typeface="ＭＳ Ｐゴシック" charset="0"/>
                <a:cs typeface="ＭＳ Ｐゴシック" charset="0"/>
              </a:rPr>
              <a:t>e </a:t>
            </a:r>
            <a:r>
              <a:rPr lang="en-US" sz="3600" dirty="0" smtClean="0">
                <a:solidFill>
                  <a:srgbClr val="0B5395"/>
                </a:solidFill>
                <a:ea typeface="ＭＳ Ｐゴシック" charset="0"/>
                <a:cs typeface="ＭＳ Ｐゴシック" charset="0"/>
              </a:rPr>
              <a:t>7: </a:t>
            </a:r>
            <a:endParaRPr lang="en-US" sz="3600" dirty="0">
              <a:solidFill>
                <a:srgbClr val="0B5395"/>
              </a:solidFill>
              <a:ea typeface="ＭＳ Ｐゴシック" charset="0"/>
              <a:cs typeface="ＭＳ Ｐゴシック" charset="0"/>
            </a:endParaRPr>
          </a:p>
          <a:p>
            <a:r>
              <a:rPr lang="en-US" sz="3400" dirty="0" smtClean="0">
                <a:ea typeface="ＭＳ Ｐゴシック" charset="0"/>
              </a:rPr>
              <a:t>Providing Disclosure Counseling and Support</a:t>
            </a:r>
            <a:endParaRPr lang="en-US" sz="3400" dirty="0">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a:t>
            </a:fld>
            <a:endParaRPr lang="en-US"/>
          </a:p>
        </p:txBody>
      </p:sp>
    </p:spTree>
    <p:extLst>
      <p:ext uri="{BB962C8B-B14F-4D97-AF65-F5344CB8AC3E}">
        <p14:creationId xmlns:p14="http://schemas.microsoft.com/office/powerpoint/2010/main" val="275924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33429"/>
            <a:ext cx="8264525" cy="1166771"/>
          </a:xfrm>
        </p:spPr>
        <p:txBody>
          <a:bodyPr/>
          <a:lstStyle/>
          <a:p>
            <a:r>
              <a:rPr lang="en-US" dirty="0" smtClean="0"/>
              <a:t>Overview of Disclosure and ALHIV </a:t>
            </a:r>
            <a:r>
              <a:rPr lang="en-US" sz="1800" dirty="0" smtClean="0"/>
              <a:t>(Continued)</a:t>
            </a:r>
            <a:endParaRPr lang="en-US" sz="1800" dirty="0"/>
          </a:p>
        </p:txBody>
      </p:sp>
      <p:sp>
        <p:nvSpPr>
          <p:cNvPr id="3" name="Content Placeholder 2"/>
          <p:cNvSpPr>
            <a:spLocks noGrp="1"/>
          </p:cNvSpPr>
          <p:nvPr>
            <p:ph idx="1"/>
          </p:nvPr>
        </p:nvSpPr>
        <p:spPr/>
        <p:txBody>
          <a:bodyPr/>
          <a:lstStyle/>
          <a:p>
            <a:pPr>
              <a:buNone/>
            </a:pPr>
            <a:r>
              <a:rPr lang="en-ZA" b="1" dirty="0" smtClean="0">
                <a:solidFill>
                  <a:srgbClr val="0B5395"/>
                </a:solidFill>
                <a:latin typeface="+mn-lt"/>
                <a:ea typeface="ＭＳ Ｐゴシック" charset="0"/>
                <a:cs typeface="ＭＳ Ｐゴシック" charset="0"/>
              </a:rPr>
              <a:t>Using a developmental </a:t>
            </a:r>
            <a:r>
              <a:rPr lang="en-ZA" b="1" dirty="0">
                <a:solidFill>
                  <a:srgbClr val="0B5395"/>
                </a:solidFill>
                <a:latin typeface="+mn-lt"/>
                <a:ea typeface="ＭＳ Ｐゴシック" charset="0"/>
                <a:cs typeface="ＭＳ Ｐゴシック" charset="0"/>
              </a:rPr>
              <a:t>approach to disclosure:</a:t>
            </a:r>
          </a:p>
          <a:p>
            <a:r>
              <a:rPr lang="en-GB" sz="2200" dirty="0">
                <a:latin typeface="+mn-lt"/>
                <a:ea typeface="ＭＳ Ｐゴシック" charset="0"/>
                <a:cs typeface="ＭＳ Ｐゴシック" charset="0"/>
              </a:rPr>
              <a:t>Decisions</a:t>
            </a:r>
            <a:r>
              <a:rPr lang="en-GB" sz="2200" dirty="0" smtClean="0">
                <a:latin typeface="+mn-lt"/>
                <a:ea typeface="ＭＳ Ｐゴシック" charset="0"/>
                <a:cs typeface="ＭＳ Ｐゴシック" charset="0"/>
              </a:rPr>
              <a:t> should be based on the </a:t>
            </a:r>
            <a:r>
              <a:rPr lang="en-GB" sz="2200" dirty="0">
                <a:latin typeface="+mn-lt"/>
                <a:ea typeface="ＭＳ Ｐゴシック" charset="0"/>
                <a:cs typeface="ＭＳ Ｐゴシック" charset="0"/>
              </a:rPr>
              <a:t>readiness of the </a:t>
            </a:r>
            <a:r>
              <a:rPr lang="en-GB" sz="2200" dirty="0" smtClean="0">
                <a:latin typeface="+mn-lt"/>
                <a:ea typeface="ＭＳ Ｐゴシック" charset="0"/>
                <a:cs typeface="ＭＳ Ｐゴシック" charset="0"/>
              </a:rPr>
              <a:t>caregiver </a:t>
            </a:r>
            <a:r>
              <a:rPr lang="en-GB" sz="2200" dirty="0">
                <a:latin typeface="+mn-lt"/>
                <a:ea typeface="ＭＳ Ｐゴシック" charset="0"/>
                <a:cs typeface="ＭＳ Ｐゴシック" charset="0"/>
              </a:rPr>
              <a:t>and </a:t>
            </a:r>
            <a:r>
              <a:rPr lang="en-GB" sz="2200" dirty="0" smtClean="0">
                <a:latin typeface="+mn-lt"/>
                <a:ea typeface="ＭＳ Ｐゴシック" charset="0"/>
                <a:cs typeface="ＭＳ Ｐゴシック" charset="0"/>
              </a:rPr>
              <a:t>the </a:t>
            </a:r>
            <a:r>
              <a:rPr lang="en-GB" sz="2200" dirty="0">
                <a:latin typeface="+mn-lt"/>
                <a:ea typeface="ＭＳ Ｐゴシック" charset="0"/>
                <a:cs typeface="ＭＳ Ｐゴシック" charset="0"/>
              </a:rPr>
              <a:t>developmental </a:t>
            </a:r>
            <a:r>
              <a:rPr lang="en-GB" sz="2200" dirty="0" smtClean="0">
                <a:latin typeface="+mn-lt"/>
                <a:ea typeface="ＭＳ Ｐゴシック" charset="0"/>
                <a:cs typeface="ＭＳ Ｐゴシック" charset="0"/>
              </a:rPr>
              <a:t>stage of the child.</a:t>
            </a:r>
            <a:endParaRPr lang="en-GB" sz="2200" dirty="0">
              <a:latin typeface="+mn-lt"/>
              <a:ea typeface="ＭＳ Ｐゴシック" charset="0"/>
              <a:cs typeface="ＭＳ Ｐゴシック" charset="0"/>
            </a:endParaRPr>
          </a:p>
          <a:p>
            <a:r>
              <a:rPr lang="en-GB" sz="2200" dirty="0">
                <a:latin typeface="+mn-lt"/>
                <a:ea typeface="ＭＳ Ｐゴシック" charset="0"/>
                <a:cs typeface="ＭＳ Ｐゴシック" charset="0"/>
              </a:rPr>
              <a:t>Each phase of </a:t>
            </a:r>
            <a:r>
              <a:rPr lang="en-GB" sz="2200" dirty="0" smtClean="0">
                <a:latin typeface="+mn-lt"/>
                <a:ea typeface="ＭＳ Ｐゴシック" charset="0"/>
                <a:cs typeface="ＭＳ Ｐゴシック" charset="0"/>
              </a:rPr>
              <a:t>childhood development </a:t>
            </a:r>
            <a:r>
              <a:rPr lang="en-GB" sz="2200" dirty="0">
                <a:latin typeface="+mn-lt"/>
                <a:ea typeface="ＭＳ Ｐゴシック" charset="0"/>
                <a:cs typeface="ＭＳ Ｐゴシック" charset="0"/>
              </a:rPr>
              <a:t>has characteristic </a:t>
            </a:r>
            <a:r>
              <a:rPr lang="en-GB" sz="2200" dirty="0" smtClean="0">
                <a:latin typeface="+mn-lt"/>
                <a:ea typeface="ＭＳ Ｐゴシック" charset="0"/>
                <a:cs typeface="ＭＳ Ｐゴシック" charset="0"/>
              </a:rPr>
              <a:t>features.  </a:t>
            </a:r>
            <a:r>
              <a:rPr lang="en-GB" sz="2200" dirty="0">
                <a:latin typeface="+mn-lt"/>
                <a:ea typeface="ＭＳ Ｐゴシック" charset="0"/>
                <a:cs typeface="ＭＳ Ｐゴシック" charset="0"/>
              </a:rPr>
              <a:t>U</a:t>
            </a:r>
            <a:r>
              <a:rPr lang="en-GB" sz="2200" dirty="0" smtClean="0">
                <a:latin typeface="+mn-lt"/>
                <a:ea typeface="ＭＳ Ｐゴシック" charset="0"/>
                <a:cs typeface="ＭＳ Ｐゴシック" charset="0"/>
              </a:rPr>
              <a:t>nderstanding a child’s/adolescent’s developmental </a:t>
            </a:r>
            <a:r>
              <a:rPr lang="en-GB" sz="2200" dirty="0">
                <a:latin typeface="+mn-lt"/>
                <a:ea typeface="ＭＳ Ｐゴシック" charset="0"/>
                <a:cs typeface="ＭＳ Ｐゴシック" charset="0"/>
              </a:rPr>
              <a:t>stage and needs is vital to </a:t>
            </a:r>
            <a:r>
              <a:rPr lang="en-GB" sz="2200" dirty="0" smtClean="0">
                <a:latin typeface="+mn-lt"/>
                <a:ea typeface="ＭＳ Ｐゴシック" charset="0"/>
                <a:cs typeface="ＭＳ Ｐゴシック" charset="0"/>
              </a:rPr>
              <a:t>disclosure </a:t>
            </a:r>
            <a:r>
              <a:rPr lang="en-GB" sz="2200" dirty="0">
                <a:latin typeface="+mn-lt"/>
                <a:ea typeface="ＭＳ Ｐゴシック" charset="0"/>
                <a:cs typeface="ＭＳ Ｐゴシック" charset="0"/>
              </a:rPr>
              <a:t>and will help ensure that information is presented</a:t>
            </a:r>
            <a:r>
              <a:rPr lang="en-GB" sz="2200" dirty="0" smtClean="0">
                <a:latin typeface="+mn-lt"/>
                <a:ea typeface="ＭＳ Ｐゴシック" charset="0"/>
                <a:cs typeface="ＭＳ Ｐゴシック" charset="0"/>
              </a:rPr>
              <a:t> when the young person is </a:t>
            </a:r>
            <a:r>
              <a:rPr lang="en-GB" sz="2200" dirty="0">
                <a:latin typeface="+mn-lt"/>
                <a:ea typeface="ＭＳ Ｐゴシック" charset="0"/>
                <a:cs typeface="ＭＳ Ｐゴシック" charset="0"/>
              </a:rPr>
              <a:t>able to cope with </a:t>
            </a:r>
            <a:r>
              <a:rPr lang="en-GB" sz="2200" dirty="0" smtClean="0">
                <a:latin typeface="+mn-lt"/>
                <a:ea typeface="ＭＳ Ｐゴシック" charset="0"/>
                <a:cs typeface="ＭＳ Ｐゴシック" charset="0"/>
              </a:rPr>
              <a:t>it.</a:t>
            </a:r>
            <a:endParaRPr lang="en-ZA" sz="2200" dirty="0">
              <a:latin typeface="+mn-lt"/>
              <a:ea typeface="ＭＳ Ｐゴシック" charset="0"/>
              <a:cs typeface="ＭＳ Ｐゴシック" charset="0"/>
            </a:endParaRPr>
          </a:p>
          <a:p>
            <a:pPr marL="0" indent="0">
              <a:buNone/>
            </a:pPr>
            <a:endParaRPr lang="en-ZA"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10</a:t>
            </a:fld>
            <a:endParaRPr lang="en-US"/>
          </a:p>
        </p:txBody>
      </p:sp>
      <p:sp>
        <p:nvSpPr>
          <p:cNvPr id="6" name="Text Box 4"/>
          <p:cNvSpPr txBox="1">
            <a:spLocks noChangeArrowheads="1"/>
          </p:cNvSpPr>
          <p:nvPr/>
        </p:nvSpPr>
        <p:spPr bwMode="auto">
          <a:xfrm>
            <a:off x="831273" y="5038934"/>
            <a:ext cx="7474527" cy="1061829"/>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GB" sz="2100" dirty="0" smtClean="0">
                <a:ea typeface="ＭＳ Ｐゴシック" charset="0"/>
                <a:cs typeface="ＭＳ Ｐゴシック" charset="0"/>
              </a:rPr>
              <a:t>Developmental stages are associated with </a:t>
            </a:r>
            <a:r>
              <a:rPr lang="en-GB" sz="2100" b="1" dirty="0" smtClean="0">
                <a:ea typeface="ＭＳ Ｐゴシック" charset="0"/>
                <a:cs typeface="ＭＳ Ｐゴシック" charset="0"/>
              </a:rPr>
              <a:t>approximate</a:t>
            </a:r>
            <a:r>
              <a:rPr lang="en-GB" sz="2100" dirty="0" smtClean="0">
                <a:ea typeface="ＭＳ Ｐゴシック" charset="0"/>
                <a:cs typeface="ＭＳ Ｐゴシック" charset="0"/>
              </a:rPr>
              <a:t> </a:t>
            </a:r>
            <a:r>
              <a:rPr lang="en-GB" sz="2100" b="1" dirty="0" smtClean="0">
                <a:ea typeface="ＭＳ Ｐゴシック" charset="0"/>
                <a:cs typeface="ＭＳ Ｐゴシック" charset="0"/>
              </a:rPr>
              <a:t>ages</a:t>
            </a:r>
            <a:r>
              <a:rPr lang="en-GB" sz="2100" dirty="0" smtClean="0">
                <a:ea typeface="ＭＳ Ｐゴシック" charset="0"/>
                <a:cs typeface="ＭＳ Ｐゴシック" charset="0"/>
              </a:rPr>
              <a:t>. It is essential that health workers ask questions to assess each ALHIV’s understanding (see </a:t>
            </a:r>
            <a:r>
              <a:rPr lang="en-GB" sz="2100" i="1" dirty="0" smtClean="0">
                <a:ea typeface="ＭＳ Ｐゴシック" charset="0"/>
                <a:cs typeface="ＭＳ Ｐゴシック" charset="0"/>
              </a:rPr>
              <a:t>Appendix 7A</a:t>
            </a:r>
            <a:r>
              <a:rPr lang="en-GB" sz="2100" dirty="0" smtClean="0">
                <a:ea typeface="ＭＳ Ｐゴシック" charset="0"/>
                <a:cs typeface="ＭＳ Ｐゴシック" charset="0"/>
              </a:rPr>
              <a:t>).</a:t>
            </a:r>
            <a:endParaRPr lang="en-ZA" sz="2100" dirty="0">
              <a:ea typeface="ＭＳ Ｐゴシック" charset="0"/>
              <a:cs typeface="ＭＳ Ｐゴシック" charset="0"/>
            </a:endParaRPr>
          </a:p>
        </p:txBody>
      </p:sp>
    </p:spTree>
    <p:extLst>
      <p:ext uri="{BB962C8B-B14F-4D97-AF65-F5344CB8AC3E}">
        <p14:creationId xmlns:p14="http://schemas.microsoft.com/office/powerpoint/2010/main" val="2768327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11</a:t>
            </a:fld>
            <a:endParaRPr lang="en-US"/>
          </a:p>
        </p:txBody>
      </p:sp>
      <p:sp>
        <p:nvSpPr>
          <p:cNvPr id="5"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
        <p:nvSpPr>
          <p:cNvPr id="6" name="Slide Number Placeholder 3"/>
          <p:cNvSpPr txBox="1">
            <a:spLocks/>
          </p:cNvSpPr>
          <p:nvPr/>
        </p:nvSpPr>
        <p:spPr>
          <a:xfrm>
            <a:off x="8208962" y="6492875"/>
            <a:ext cx="554038" cy="365125"/>
          </a:xfrm>
          <a:prstGeom prst="rect">
            <a:avLst/>
          </a:prstGeom>
        </p:spPr>
        <p:txBody>
          <a:bodyPr vert="horz" wrap="square" lIns="91440" tIns="45720" rIns="91440" bIns="45720" numCol="1" anchor="ctr" anchorCtr="0" compatLnSpc="1">
            <a:prstTxWarp prst="textNoShape">
              <a:avLst/>
            </a:prstTxWarp>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Garamond"/>
              <a:ea typeface="+mn-ea"/>
              <a:cs typeface="Garamon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7.2</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latin typeface="+mn-lt"/>
                <a:ea typeface="ＭＳ Ｐゴシック" charset="0"/>
                <a:cs typeface="ＭＳ Ｐゴシック" charset="0"/>
              </a:rPr>
              <a:t>Disclosure Preparation, Counseling, and Support for Children, Young Adolescents, and Caregivers</a:t>
            </a:r>
            <a:endParaRPr lang="en-ZA" sz="3600" b="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12</a:t>
            </a:fld>
            <a:endParaRPr lang="en-US"/>
          </a:p>
        </p:txBody>
      </p:sp>
    </p:spTree>
    <p:extLst>
      <p:ext uri="{BB962C8B-B14F-4D97-AF65-F5344CB8AC3E}">
        <p14:creationId xmlns:p14="http://schemas.microsoft.com/office/powerpoint/2010/main" val="3508866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91706"/>
            <a:ext cx="8264525" cy="1108493"/>
          </a:xfrm>
        </p:spPr>
        <p:txBody>
          <a:bodyPr/>
          <a:lstStyle/>
          <a:p>
            <a:r>
              <a:rPr lang="en-US" dirty="0" smtClean="0"/>
              <a:t>Session 7.2: Objectives</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Understand the reasons to disclose to children and young adolescents</a:t>
            </a:r>
          </a:p>
          <a:p>
            <a:r>
              <a:rPr lang="en-GB" dirty="0" smtClean="0">
                <a:latin typeface="+mn-lt"/>
                <a:ea typeface="ＭＳ Ｐゴシック" charset="0"/>
                <a:cs typeface="ＭＳ Ｐゴシック" charset="0"/>
              </a:rPr>
              <a:t>Discuss common barriers that health workers and caregivers have to disclosure and possible solutions for each</a:t>
            </a:r>
          </a:p>
          <a:p>
            <a:r>
              <a:rPr lang="en-GB" dirty="0" smtClean="0">
                <a:latin typeface="+mn-lt"/>
                <a:ea typeface="ＭＳ Ｐゴシック" charset="0"/>
                <a:cs typeface="ＭＳ Ｐゴシック" charset="0"/>
              </a:rPr>
              <a:t>Work with </a:t>
            </a:r>
            <a:r>
              <a:rPr lang="en-GB" dirty="0">
                <a:latin typeface="+mn-lt"/>
                <a:ea typeface="ＭＳ Ｐゴシック" charset="0"/>
                <a:cs typeface="ＭＳ Ｐゴシック" charset="0"/>
              </a:rPr>
              <a:t>caregivers to understand the importance of disclosure and to </a:t>
            </a:r>
            <a:r>
              <a:rPr lang="en-GB" dirty="0" smtClean="0">
                <a:latin typeface="+mn-lt"/>
                <a:ea typeface="ＭＳ Ｐゴシック" charset="0"/>
                <a:cs typeface="ＭＳ Ｐゴシック" charset="0"/>
              </a:rPr>
              <a:t>prepare for and move through </a:t>
            </a:r>
            <a:r>
              <a:rPr lang="en-GB" dirty="0">
                <a:latin typeface="+mn-lt"/>
                <a:ea typeface="ＭＳ Ｐゴシック" charset="0"/>
                <a:cs typeface="ＭＳ Ｐゴシック" charset="0"/>
              </a:rPr>
              <a:t>the disclosure process with </a:t>
            </a:r>
            <a:r>
              <a:rPr lang="en-GB" dirty="0" smtClean="0">
                <a:latin typeface="+mn-lt"/>
                <a:ea typeface="ＭＳ Ｐゴシック" charset="0"/>
                <a:cs typeface="ＭＳ Ｐゴシック" charset="0"/>
              </a:rPr>
              <a:t>children and adolescents</a:t>
            </a:r>
          </a:p>
          <a:p>
            <a:r>
              <a:rPr lang="en-GB" dirty="0" smtClean="0">
                <a:latin typeface="+mn-lt"/>
                <a:ea typeface="ＭＳ Ｐゴシック" charset="0"/>
                <a:cs typeface="ＭＳ Ｐゴシック" charset="0"/>
              </a:rPr>
              <a:t>Work through the disclosure process </a:t>
            </a:r>
            <a:r>
              <a:rPr lang="en-GB" dirty="0" smtClean="0">
                <a:ea typeface="ＭＳ Ｐゴシック" charset="0"/>
                <a:cs typeface="ＭＳ Ｐゴシック" charset="0"/>
              </a:rPr>
              <a:t>with children and young adolescents </a:t>
            </a:r>
            <a:endParaRPr lang="en-GB" dirty="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13</a:t>
            </a:fld>
            <a:endParaRPr lang="en-US"/>
          </a:p>
        </p:txBody>
      </p:sp>
    </p:spTree>
    <p:extLst>
      <p:ext uri="{BB962C8B-B14F-4D97-AF65-F5344CB8AC3E}">
        <p14:creationId xmlns:p14="http://schemas.microsoft.com/office/powerpoint/2010/main" val="4051886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GB" i="1" dirty="0">
                <a:solidFill>
                  <a:srgbClr val="0B5395"/>
                </a:solidFill>
                <a:latin typeface="Calibri" pitchFamily="34" charset="0"/>
                <a:cs typeface="Calibri" pitchFamily="34" charset="0"/>
              </a:rPr>
              <a:t>Do you think it is important for </a:t>
            </a:r>
            <a:r>
              <a:rPr lang="en-GB" i="1" dirty="0" smtClean="0">
                <a:solidFill>
                  <a:srgbClr val="0B5395"/>
                </a:solidFill>
                <a:latin typeface="Calibri" pitchFamily="34" charset="0"/>
                <a:cs typeface="Calibri" pitchFamily="34" charset="0"/>
              </a:rPr>
              <a:t>children and adolescents to know their HIV-status</a:t>
            </a:r>
            <a:r>
              <a:rPr lang="en-GB" i="1" dirty="0">
                <a:solidFill>
                  <a:srgbClr val="0B5395"/>
                </a:solidFill>
                <a:latin typeface="Calibri" pitchFamily="34" charset="0"/>
                <a:cs typeface="Calibri" pitchFamily="34" charset="0"/>
              </a:rPr>
              <a:t>? </a:t>
            </a:r>
            <a:r>
              <a:rPr lang="en-GB" i="1" dirty="0" smtClean="0">
                <a:solidFill>
                  <a:srgbClr val="0B5395"/>
                </a:solidFill>
                <a:latin typeface="Calibri" pitchFamily="34" charset="0"/>
                <a:cs typeface="Calibri" pitchFamily="34" charset="0"/>
              </a:rPr>
              <a:t>Why or why </a:t>
            </a:r>
            <a:r>
              <a:rPr lang="en-GB" i="1" dirty="0">
                <a:solidFill>
                  <a:srgbClr val="0B5395"/>
                </a:solidFill>
                <a:latin typeface="Calibri" pitchFamily="34" charset="0"/>
                <a:cs typeface="Calibri" pitchFamily="34" charset="0"/>
              </a:rPr>
              <a:t>not</a:t>
            </a:r>
            <a:r>
              <a:rPr lang="en-GB" i="1" dirty="0" smtClean="0">
                <a:solidFill>
                  <a:srgbClr val="0B5395"/>
                </a:solidFill>
                <a:latin typeface="Calibri" pitchFamily="34" charset="0"/>
                <a:cs typeface="Calibri" pitchFamily="34" charset="0"/>
              </a:rPr>
              <a:t>? </a:t>
            </a:r>
          </a:p>
          <a:p>
            <a:pPr>
              <a:lnSpc>
                <a:spcPct val="90000"/>
              </a:lnSpc>
            </a:pPr>
            <a:r>
              <a:rPr lang="en-GB" i="1" dirty="0" smtClean="0">
                <a:solidFill>
                  <a:srgbClr val="0B5395"/>
                </a:solidFill>
                <a:latin typeface="Calibri" pitchFamily="34" charset="0"/>
                <a:cs typeface="Calibri" pitchFamily="34" charset="0"/>
              </a:rPr>
              <a:t>When do you think the disclosure process should start? Why? </a:t>
            </a:r>
          </a:p>
          <a:p>
            <a:pPr>
              <a:lnSpc>
                <a:spcPct val="90000"/>
              </a:lnSpc>
            </a:pPr>
            <a:r>
              <a:rPr lang="en-GB" i="1" dirty="0" smtClean="0">
                <a:solidFill>
                  <a:srgbClr val="0B5395"/>
                </a:solidFill>
                <a:latin typeface="Calibri" pitchFamily="34" charset="0"/>
                <a:cs typeface="Calibri" pitchFamily="34" charset="0"/>
              </a:rPr>
              <a:t>What challenges have you encountered with adolescents who do not know their status? How can health workers prevent these challenges?</a:t>
            </a:r>
            <a:endParaRPr lang="en-GB" i="1" dirty="0">
              <a:solidFill>
                <a:srgbClr val="0B5395"/>
              </a:solidFill>
              <a:latin typeface="Calibri" pitchFamily="34" charset="0"/>
              <a:cs typeface="Calibri" pitchFamily="34" charset="0"/>
            </a:endParaRPr>
          </a:p>
          <a:p>
            <a:pPr>
              <a:lnSpc>
                <a:spcPct val="90000"/>
              </a:lnSpc>
            </a:pPr>
            <a:r>
              <a:rPr lang="en-GB" i="1" dirty="0">
                <a:solidFill>
                  <a:srgbClr val="0B5395"/>
                </a:solidFill>
                <a:latin typeface="Calibri" pitchFamily="34" charset="0"/>
                <a:cs typeface="Calibri" pitchFamily="34" charset="0"/>
              </a:rPr>
              <a:t>What is the difference between partial and full disclosure? How does this apply to </a:t>
            </a:r>
            <a:r>
              <a:rPr lang="en-GB" i="1" dirty="0" smtClean="0">
                <a:solidFill>
                  <a:srgbClr val="0B5395"/>
                </a:solidFill>
                <a:latin typeface="Calibri" pitchFamily="34" charset="0"/>
                <a:cs typeface="Calibri" pitchFamily="34" charset="0"/>
              </a:rPr>
              <a:t>children and young adolescents?</a:t>
            </a:r>
          </a:p>
          <a:p>
            <a:pPr lvl="0">
              <a:lnSpc>
                <a:spcPct val="90000"/>
              </a:lnSpc>
            </a:pPr>
            <a:r>
              <a:rPr lang="en-US" i="1" dirty="0" smtClean="0">
                <a:solidFill>
                  <a:srgbClr val="0B5395"/>
                </a:solidFill>
              </a:rPr>
              <a:t>Do you think there are times when disclosure to a child/young adolescent should be delayed? </a:t>
            </a:r>
            <a:endParaRPr lang="en-US" dirty="0" smtClean="0">
              <a:solidFill>
                <a:srgbClr val="0B5395"/>
              </a:solidFill>
            </a:endParaRPr>
          </a:p>
          <a:p>
            <a:pPr>
              <a:lnSpc>
                <a:spcPct val="90000"/>
              </a:lnSpc>
            </a:pPr>
            <a:endParaRPr lang="en-GB" i="1" dirty="0">
              <a:solidFill>
                <a:srgbClr val="0B539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14</a:t>
            </a:fld>
            <a:endParaRPr lang="en-US"/>
          </a:p>
        </p:txBody>
      </p:sp>
      <p:sp>
        <p:nvSpPr>
          <p:cNvPr id="5" name="Title 4"/>
          <p:cNvSpPr>
            <a:spLocks noGrp="1"/>
          </p:cNvSpPr>
          <p:nvPr>
            <p:ph type="title"/>
          </p:nvPr>
        </p:nvSpPr>
        <p:spPr bwMode="white"/>
        <p:txBody>
          <a:bodyPr/>
          <a:lstStyle/>
          <a:p>
            <a:r>
              <a:rPr lang="en-US" dirty="0" smtClean="0"/>
              <a:t>Discussion Questions</a:t>
            </a:r>
            <a:endParaRPr lang="en-US" dirty="0"/>
          </a:p>
        </p:txBody>
      </p:sp>
    </p:spTree>
    <p:extLst>
      <p:ext uri="{BB962C8B-B14F-4D97-AF65-F5344CB8AC3E}">
        <p14:creationId xmlns:p14="http://schemas.microsoft.com/office/powerpoint/2010/main" val="125155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Disclosure of HIV-Status to ALHIV</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0625384"/>
              </p:ext>
            </p:extLst>
          </p:nvPr>
        </p:nvGraphicFramePr>
        <p:xfrm>
          <a:off x="533400" y="1600200"/>
          <a:ext cx="8229600" cy="4907280"/>
        </p:xfrm>
        <a:graphic>
          <a:graphicData uri="http://schemas.openxmlformats.org/drawingml/2006/table">
            <a:tbl>
              <a:tblPr firstRow="1" bandRow="1">
                <a:tableStyleId>{5C22544A-7EE6-4342-B048-85BDC9FD1C3A}</a:tableStyleId>
              </a:tblPr>
              <a:tblGrid>
                <a:gridCol w="8229600"/>
              </a:tblGrid>
              <a:tr h="4822825">
                <a:tc>
                  <a:txBody>
                    <a:bodyPr/>
                    <a:lstStyle/>
                    <a:p>
                      <a:pPr marL="0" indent="0" algn="l">
                        <a:spcBef>
                          <a:spcPts val="1200"/>
                        </a:spcBef>
                        <a:buFont typeface="Wingdings" charset="2"/>
                        <a:buNone/>
                      </a:pPr>
                      <a:r>
                        <a:rPr lang="en-GB" sz="2400" b="1" dirty="0" smtClean="0">
                          <a:solidFill>
                            <a:schemeClr val="tx1"/>
                          </a:solidFill>
                          <a:latin typeface="+mn-lt"/>
                          <a:ea typeface="ＭＳ Ｐゴシック" charset="0"/>
                          <a:cs typeface="ＭＳ Ｐゴシック" charset="0"/>
                        </a:rPr>
                        <a:t>Remember:</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Disclosure of a child’s HIV-status is</a:t>
                      </a:r>
                      <a:r>
                        <a:rPr lang="en-GB" sz="2200" b="0" baseline="0" dirty="0" smtClean="0">
                          <a:solidFill>
                            <a:schemeClr val="tx1"/>
                          </a:solidFill>
                          <a:latin typeface="+mn-lt"/>
                          <a:ea typeface="ＭＳ Ｐゴシック" charset="0"/>
                          <a:cs typeface="ＭＳ Ｐゴシック" charset="0"/>
                        </a:rPr>
                        <a:t> often</a:t>
                      </a:r>
                      <a:r>
                        <a:rPr lang="en-GB" sz="2200" b="0" dirty="0" smtClean="0">
                          <a:solidFill>
                            <a:schemeClr val="tx1"/>
                          </a:solidFill>
                          <a:latin typeface="+mn-lt"/>
                          <a:ea typeface="ＭＳ Ｐゴシック" charset="0"/>
                          <a:cs typeface="ＭＳ Ｐゴシック" charset="0"/>
                        </a:rPr>
                        <a:t> one of the most sensitive issues for caregivers.</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All</a:t>
                      </a:r>
                      <a:r>
                        <a:rPr lang="en-GB" sz="2200" b="0" baseline="0" dirty="0" smtClean="0">
                          <a:solidFill>
                            <a:schemeClr val="tx1"/>
                          </a:solidFill>
                          <a:latin typeface="+mn-lt"/>
                          <a:ea typeface="ＭＳ Ｐゴシック" charset="0"/>
                          <a:cs typeface="ＭＳ Ｐゴシック" charset="0"/>
                        </a:rPr>
                        <a:t> y</a:t>
                      </a:r>
                      <a:r>
                        <a:rPr lang="en-GB" sz="2200" b="0" dirty="0" smtClean="0">
                          <a:solidFill>
                            <a:schemeClr val="tx1"/>
                          </a:solidFill>
                          <a:latin typeface="+mn-lt"/>
                          <a:ea typeface="ＭＳ Ｐゴシック" charset="0"/>
                          <a:cs typeface="ＭＳ Ｐゴシック" charset="0"/>
                        </a:rPr>
                        <a:t>oung people have a right to participate in decision</a:t>
                      </a:r>
                      <a:r>
                        <a:rPr lang="en-GB" sz="2200" b="0" baseline="0" dirty="0" smtClean="0">
                          <a:solidFill>
                            <a:schemeClr val="tx1"/>
                          </a:solidFill>
                          <a:latin typeface="+mn-lt"/>
                          <a:ea typeface="ＭＳ Ｐゴシック" charset="0"/>
                          <a:cs typeface="ＭＳ Ｐゴシック" charset="0"/>
                        </a:rPr>
                        <a:t>-</a:t>
                      </a:r>
                      <a:r>
                        <a:rPr lang="en-GB" sz="2200" b="0" dirty="0" smtClean="0">
                          <a:solidFill>
                            <a:schemeClr val="tx1"/>
                          </a:solidFill>
                          <a:latin typeface="+mn-lt"/>
                          <a:ea typeface="ＭＳ Ｐゴシック" charset="0"/>
                          <a:cs typeface="ＭＳ Ｐゴシック" charset="0"/>
                        </a:rPr>
                        <a:t>making about their health care. </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Start talking about disclosure with caregivers and start working with older children to prepare</a:t>
                      </a:r>
                      <a:r>
                        <a:rPr lang="en-GB" sz="2200" b="0" baseline="0" dirty="0" smtClean="0">
                          <a:solidFill>
                            <a:schemeClr val="tx1"/>
                          </a:solidFill>
                          <a:latin typeface="+mn-lt"/>
                          <a:ea typeface="ＭＳ Ｐゴシック" charset="0"/>
                          <a:cs typeface="ＭＳ Ｐゴシック" charset="0"/>
                        </a:rPr>
                        <a:t> them for disclosure </a:t>
                      </a:r>
                      <a:r>
                        <a:rPr lang="en-GB" sz="2200" b="0" dirty="0" smtClean="0">
                          <a:solidFill>
                            <a:schemeClr val="tx1"/>
                          </a:solidFill>
                          <a:latin typeface="+mn-lt"/>
                          <a:ea typeface="ＭＳ Ｐゴシック" charset="0"/>
                          <a:cs typeface="ＭＳ Ｐゴシック" charset="0"/>
                        </a:rPr>
                        <a:t>WELL before the child is an adolescent. </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GB" sz="2200" b="0" dirty="0" smtClean="0">
                          <a:solidFill>
                            <a:schemeClr val="tx1"/>
                          </a:solidFill>
                          <a:latin typeface="+mn-lt"/>
                          <a:ea typeface="ＭＳ Ｐゴシック" charset="0"/>
                          <a:cs typeface="ＭＳ Ｐゴシック" charset="0"/>
                        </a:rPr>
                        <a:t>Partial disclosure should begin by the time the child is 6 years old (for </a:t>
                      </a:r>
                      <a:r>
                        <a:rPr lang="en-GB" sz="2200" b="0" dirty="0" err="1" smtClean="0">
                          <a:solidFill>
                            <a:schemeClr val="tx1"/>
                          </a:solidFill>
                          <a:latin typeface="+mn-lt"/>
                          <a:ea typeface="ＭＳ Ｐゴシック" charset="0"/>
                          <a:cs typeface="ＭＳ Ｐゴシック" charset="0"/>
                        </a:rPr>
                        <a:t>perinatally</a:t>
                      </a:r>
                      <a:r>
                        <a:rPr lang="en-GB" sz="2200" b="0" baseline="0" dirty="0" smtClean="0">
                          <a:solidFill>
                            <a:schemeClr val="tx1"/>
                          </a:solidFill>
                          <a:latin typeface="+mn-lt"/>
                          <a:ea typeface="ＭＳ Ｐゴシック" charset="0"/>
                          <a:cs typeface="ＭＳ Ｐゴシック" charset="0"/>
                        </a:rPr>
                        <a:t> infected children)</a:t>
                      </a:r>
                      <a:r>
                        <a:rPr lang="en-GB" sz="2200" b="0" dirty="0" smtClean="0">
                          <a:solidFill>
                            <a:schemeClr val="tx1"/>
                          </a:solidFill>
                          <a:latin typeface="+mn-lt"/>
                          <a:ea typeface="ＭＳ Ｐゴシック" charset="0"/>
                          <a:cs typeface="ＭＳ Ｐゴシック" charset="0"/>
                        </a:rPr>
                        <a:t>.</a:t>
                      </a:r>
                    </a:p>
                    <a:p>
                      <a:pPr marL="342900" marR="0" indent="-342900" algn="l" defTabSz="914400" rtl="0" eaLnBrk="1" fontAlgn="auto" latinLnBrk="0" hangingPunct="1">
                        <a:lnSpc>
                          <a:spcPct val="100000"/>
                        </a:lnSpc>
                        <a:spcBef>
                          <a:spcPts val="1200"/>
                        </a:spcBef>
                        <a:spcAft>
                          <a:spcPts val="0"/>
                        </a:spcAft>
                        <a:buClr>
                          <a:srgbClr val="083763"/>
                        </a:buClr>
                        <a:buSzPct val="125000"/>
                        <a:buFont typeface="Wingdings" charset="2"/>
                        <a:buChar char="§"/>
                        <a:tabLst/>
                        <a:defRPr/>
                      </a:pPr>
                      <a:r>
                        <a:rPr lang="en-US" sz="2200" b="0" dirty="0" smtClean="0">
                          <a:solidFill>
                            <a:schemeClr val="tx1"/>
                          </a:solidFill>
                          <a:latin typeface="+mn-lt"/>
                          <a:ea typeface="ＭＳ Ｐゴシック" charset="0"/>
                          <a:cs typeface="ＭＳ Ｐゴシック" charset="0"/>
                        </a:rPr>
                        <a:t>Full</a:t>
                      </a:r>
                      <a:r>
                        <a:rPr lang="en-US" sz="2200" b="0" baseline="0" dirty="0" smtClean="0">
                          <a:solidFill>
                            <a:schemeClr val="tx1"/>
                          </a:solidFill>
                          <a:latin typeface="+mn-lt"/>
                          <a:ea typeface="ＭＳ Ｐゴシック" charset="0"/>
                          <a:cs typeface="ＭＳ Ｐゴシック" charset="0"/>
                        </a:rPr>
                        <a:t> disclosure is recommended by age 10-12, but this depends on each individual child and family. </a:t>
                      </a:r>
                      <a:endParaRPr lang="en-US" sz="2200" b="0" dirty="0" smtClean="0">
                        <a:solidFill>
                          <a:schemeClr val="tx1"/>
                        </a:solidFill>
                        <a:latin typeface="+mn-lt"/>
                        <a:ea typeface="ＭＳ Ｐゴシック" charset="0"/>
                        <a:cs typeface="ＭＳ Ｐゴシック" charset="0"/>
                      </a:endParaRPr>
                    </a:p>
                  </a:txBody>
                  <a:tcPr anchor="ct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2769078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52400"/>
            <a:ext cx="8264525" cy="1447800"/>
          </a:xfrm>
        </p:spPr>
        <p:txBody>
          <a:bodyPr/>
          <a:lstStyle/>
          <a:p>
            <a:r>
              <a:rPr lang="en-US" dirty="0" smtClean="0"/>
              <a:t>Reasons to Disclose a Child’s      HIV-Status</a:t>
            </a:r>
            <a:endParaRPr lang="en-US" dirty="0"/>
          </a:p>
        </p:txBody>
      </p:sp>
      <p:sp>
        <p:nvSpPr>
          <p:cNvPr id="3" name="Content Placeholder 2"/>
          <p:cNvSpPr>
            <a:spLocks noGrp="1"/>
          </p:cNvSpPr>
          <p:nvPr>
            <p:ph idx="1"/>
          </p:nvPr>
        </p:nvSpPr>
        <p:spPr>
          <a:xfrm>
            <a:off x="533400" y="1600200"/>
            <a:ext cx="8326438" cy="5002027"/>
          </a:xfrm>
        </p:spPr>
        <p:txBody>
          <a:bodyPr numCol="2" spcCol="274320"/>
          <a:lstStyle/>
          <a:p>
            <a:pPr>
              <a:lnSpc>
                <a:spcPct val="90000"/>
              </a:lnSpc>
              <a:spcBef>
                <a:spcPts val="1000"/>
              </a:spcBef>
            </a:pPr>
            <a:r>
              <a:rPr lang="en-GB" sz="2000" dirty="0" smtClean="0">
                <a:latin typeface="+mn-lt"/>
                <a:ea typeface="ＭＳ Ｐゴシック" charset="0"/>
                <a:cs typeface="ＭＳ Ｐゴシック" charset="0"/>
              </a:rPr>
              <a:t>Can result in health and psychological benefits for the child</a:t>
            </a:r>
          </a:p>
          <a:p>
            <a:pPr>
              <a:lnSpc>
                <a:spcPct val="90000"/>
              </a:lnSpc>
              <a:spcBef>
                <a:spcPts val="1000"/>
              </a:spcBef>
            </a:pPr>
            <a:r>
              <a:rPr lang="en-GB" sz="2000" dirty="0" smtClean="0">
                <a:latin typeface="+mn-lt"/>
                <a:ea typeface="ＭＳ Ｐゴシック" charset="0"/>
                <a:cs typeface="ＭＳ Ｐゴシック" charset="0"/>
              </a:rPr>
              <a:t>Children/adolescents have a right </a:t>
            </a:r>
            <a:r>
              <a:rPr lang="en-GB" sz="2000" dirty="0">
                <a:latin typeface="+mn-lt"/>
                <a:ea typeface="ＭＳ Ｐゴシック" charset="0"/>
                <a:cs typeface="ＭＳ Ｐゴシック" charset="0"/>
              </a:rPr>
              <a:t>to know </a:t>
            </a:r>
          </a:p>
          <a:p>
            <a:pPr>
              <a:lnSpc>
                <a:spcPct val="90000"/>
              </a:lnSpc>
              <a:spcBef>
                <a:spcPts val="1000"/>
              </a:spcBef>
            </a:pPr>
            <a:r>
              <a:rPr lang="en-GB" sz="2000" dirty="0" smtClean="0">
                <a:latin typeface="+mn-lt"/>
                <a:ea typeface="ＭＳ Ｐゴシック" charset="0"/>
                <a:cs typeface="ＭＳ Ｐゴシック" charset="0"/>
              </a:rPr>
              <a:t>Adolescents often </a:t>
            </a:r>
            <a:r>
              <a:rPr lang="en-GB" sz="2000" dirty="0">
                <a:latin typeface="+mn-lt"/>
                <a:ea typeface="ＭＳ Ｐゴシック" charset="0"/>
                <a:cs typeface="ＭＳ Ｐゴシック" charset="0"/>
              </a:rPr>
              <a:t>want and ask to know what is wrong</a:t>
            </a:r>
          </a:p>
          <a:p>
            <a:pPr>
              <a:lnSpc>
                <a:spcPct val="90000"/>
              </a:lnSpc>
              <a:spcBef>
                <a:spcPts val="1000"/>
              </a:spcBef>
            </a:pPr>
            <a:r>
              <a:rPr lang="en-GB" sz="2000" dirty="0">
                <a:latin typeface="+mn-lt"/>
                <a:ea typeface="ＭＳ Ｐゴシック" charset="0"/>
                <a:cs typeface="ＭＳ Ｐゴシック" charset="0"/>
              </a:rPr>
              <a:t>Non-disclosure may lead to incorrect </a:t>
            </a:r>
            <a:r>
              <a:rPr lang="en-GB" sz="2000" dirty="0" smtClean="0">
                <a:latin typeface="+mn-lt"/>
                <a:ea typeface="ＭＳ Ｐゴシック" charset="0"/>
                <a:cs typeface="ＭＳ Ｐゴシック" charset="0"/>
              </a:rPr>
              <a:t>ideas, feelings of being </a:t>
            </a:r>
            <a:r>
              <a:rPr lang="en-GB" sz="2000" dirty="0">
                <a:latin typeface="+mn-lt"/>
                <a:ea typeface="ＭＳ Ｐゴシック" charset="0"/>
                <a:cs typeface="ＭＳ Ｐゴシック" charset="0"/>
              </a:rPr>
              <a:t>alone, </a:t>
            </a:r>
            <a:r>
              <a:rPr lang="en-GB" sz="2000" dirty="0" smtClean="0">
                <a:latin typeface="+mn-lt"/>
                <a:ea typeface="ＭＳ Ｐゴシック" charset="0"/>
                <a:cs typeface="ＭＳ Ｐゴシック" charset="0"/>
              </a:rPr>
              <a:t>learning one’s status </a:t>
            </a:r>
            <a:r>
              <a:rPr lang="en-GB" sz="2000" dirty="0">
                <a:latin typeface="+mn-lt"/>
                <a:ea typeface="ＭＳ Ｐゴシック" charset="0"/>
                <a:cs typeface="ＭＳ Ｐゴシック" charset="0"/>
              </a:rPr>
              <a:t>by mistake, </a:t>
            </a:r>
            <a:r>
              <a:rPr lang="en-GB" sz="2000" dirty="0" smtClean="0">
                <a:latin typeface="+mn-lt"/>
                <a:ea typeface="ＭＳ Ｐゴシック" charset="0"/>
                <a:cs typeface="ＭＳ Ｐゴシック" charset="0"/>
              </a:rPr>
              <a:t>or </a:t>
            </a:r>
            <a:r>
              <a:rPr lang="en-GB" sz="2000" dirty="0">
                <a:latin typeface="+mn-lt"/>
                <a:ea typeface="ＭＳ Ｐゴシック" charset="0"/>
                <a:cs typeface="ＭＳ Ｐゴシック" charset="0"/>
              </a:rPr>
              <a:t>poor adherence</a:t>
            </a:r>
            <a:endParaRPr lang="en-GB" sz="2000" dirty="0" smtClean="0">
              <a:latin typeface="+mn-lt"/>
              <a:ea typeface="ＭＳ Ｐゴシック" charset="0"/>
              <a:cs typeface="ＭＳ Ｐゴシック" charset="0"/>
            </a:endParaRPr>
          </a:p>
          <a:p>
            <a:pPr>
              <a:lnSpc>
                <a:spcPct val="90000"/>
              </a:lnSpc>
              <a:spcBef>
                <a:spcPts val="1000"/>
              </a:spcBef>
            </a:pPr>
            <a:r>
              <a:rPr lang="en-GB" sz="2000" dirty="0" smtClean="0">
                <a:latin typeface="+mn-lt"/>
                <a:ea typeface="ＭＳ Ｐゴシック" charset="0"/>
                <a:cs typeface="ＭＳ Ｐゴシック" charset="0"/>
              </a:rPr>
              <a:t>May improve social functioning and school performance</a:t>
            </a:r>
          </a:p>
          <a:p>
            <a:pPr>
              <a:lnSpc>
                <a:spcPct val="90000"/>
              </a:lnSpc>
              <a:spcBef>
                <a:spcPts val="1000"/>
              </a:spcBef>
            </a:pPr>
            <a:r>
              <a:rPr lang="en-GB" sz="2000" dirty="0" smtClean="0">
                <a:latin typeface="+mn-lt"/>
                <a:ea typeface="ＭＳ Ｐゴシック" charset="0"/>
                <a:cs typeface="ＭＳ Ｐゴシック" charset="0"/>
              </a:rPr>
              <a:t>Caregivers can provide comfort </a:t>
            </a:r>
            <a:r>
              <a:rPr lang="en-GB" sz="2000" dirty="0">
                <a:latin typeface="+mn-lt"/>
                <a:ea typeface="ＭＳ Ｐゴシック" charset="0"/>
                <a:cs typeface="ＭＳ Ｐゴシック" charset="0"/>
              </a:rPr>
              <a:t>and </a:t>
            </a:r>
            <a:r>
              <a:rPr lang="en-GB" sz="2000" dirty="0" smtClean="0">
                <a:latin typeface="+mn-lt"/>
                <a:ea typeface="ＭＳ Ｐゴシック" charset="0"/>
                <a:cs typeface="ＭＳ Ｐゴシック" charset="0"/>
              </a:rPr>
              <a:t>reassurance</a:t>
            </a:r>
          </a:p>
          <a:p>
            <a:pPr>
              <a:lnSpc>
                <a:spcPct val="90000"/>
              </a:lnSpc>
              <a:spcBef>
                <a:spcPts val="1000"/>
              </a:spcBef>
              <a:buNone/>
            </a:pPr>
            <a:endParaRPr lang="en-GB" sz="2000" dirty="0" smtClean="0">
              <a:latin typeface="+mn-lt"/>
              <a:ea typeface="ＭＳ Ｐゴシック" charset="0"/>
              <a:cs typeface="ＭＳ Ｐゴシック" charset="0"/>
            </a:endParaRPr>
          </a:p>
          <a:p>
            <a:pPr>
              <a:lnSpc>
                <a:spcPct val="90000"/>
              </a:lnSpc>
              <a:spcBef>
                <a:spcPts val="1000"/>
              </a:spcBef>
            </a:pPr>
            <a:r>
              <a:rPr lang="en-GB" sz="2000" dirty="0" smtClean="0">
                <a:latin typeface="+mn-lt"/>
                <a:ea typeface="ＭＳ Ｐゴシック" charset="0"/>
                <a:cs typeface="ＭＳ Ｐゴシック" charset="0"/>
              </a:rPr>
              <a:t>Children are exposed to </a:t>
            </a:r>
            <a:r>
              <a:rPr lang="en-GB" sz="2000" dirty="0">
                <a:latin typeface="+mn-lt"/>
                <a:ea typeface="ＭＳ Ｐゴシック" charset="0"/>
                <a:cs typeface="ＭＳ Ｐゴシック" charset="0"/>
              </a:rPr>
              <a:t>unintended “</a:t>
            </a:r>
            <a:r>
              <a:rPr lang="en-GB" sz="2000" dirty="0" smtClean="0">
                <a:latin typeface="+mn-lt"/>
                <a:ea typeface="ＭＳ Ｐゴシック" charset="0"/>
                <a:cs typeface="ＭＳ Ｐゴシック" charset="0"/>
              </a:rPr>
              <a:t>clues“ of their diagnosis</a:t>
            </a:r>
          </a:p>
          <a:p>
            <a:pPr>
              <a:lnSpc>
                <a:spcPct val="90000"/>
              </a:lnSpc>
              <a:spcBef>
                <a:spcPts val="1000"/>
              </a:spcBef>
            </a:pPr>
            <a:r>
              <a:rPr lang="en-GB" sz="2000" dirty="0" smtClean="0">
                <a:latin typeface="+mn-lt"/>
                <a:ea typeface="ＭＳ Ｐゴシック" charset="0"/>
                <a:cs typeface="ＭＳ Ｐゴシック" charset="0"/>
              </a:rPr>
              <a:t>Orphans and other vulnerable children may wonder why they’ve lost a parent or been rejected by family</a:t>
            </a:r>
          </a:p>
          <a:p>
            <a:pPr>
              <a:lnSpc>
                <a:spcPct val="90000"/>
              </a:lnSpc>
              <a:spcBef>
                <a:spcPts val="1000"/>
              </a:spcBef>
            </a:pPr>
            <a:r>
              <a:rPr lang="en-GB" sz="2000" dirty="0" smtClean="0">
                <a:latin typeface="+mn-lt"/>
                <a:ea typeface="ＭＳ Ｐゴシック" charset="0"/>
                <a:cs typeface="ＭＳ Ｐゴシック" charset="0"/>
              </a:rPr>
              <a:t>They can then take </a:t>
            </a:r>
            <a:r>
              <a:rPr lang="en-GB" sz="2000" dirty="0">
                <a:latin typeface="+mn-lt"/>
                <a:ea typeface="ＭＳ Ｐゴシック" charset="0"/>
                <a:cs typeface="ＭＳ Ｐゴシック" charset="0"/>
              </a:rPr>
              <a:t>an active role </a:t>
            </a:r>
            <a:r>
              <a:rPr lang="en-GB" sz="2000" dirty="0" smtClean="0">
                <a:latin typeface="+mn-lt"/>
                <a:ea typeface="ＭＳ Ｐゴシック" charset="0"/>
                <a:cs typeface="ＭＳ Ｐゴシック" charset="0"/>
              </a:rPr>
              <a:t>in their care and live positively</a:t>
            </a:r>
          </a:p>
          <a:p>
            <a:pPr>
              <a:lnSpc>
                <a:spcPct val="90000"/>
              </a:lnSpc>
              <a:spcBef>
                <a:spcPts val="1000"/>
              </a:spcBef>
            </a:pPr>
            <a:r>
              <a:rPr lang="en-GB" sz="2000" dirty="0">
                <a:latin typeface="+mn-lt"/>
                <a:ea typeface="ＭＳ Ｐゴシック" charset="0"/>
                <a:cs typeface="ＭＳ Ｐゴシック" charset="0"/>
              </a:rPr>
              <a:t>Levels of anxiety, </a:t>
            </a:r>
            <a:r>
              <a:rPr lang="en-GB" sz="2000" dirty="0" smtClean="0">
                <a:latin typeface="+mn-lt"/>
                <a:ea typeface="ＭＳ Ｐゴシック" charset="0"/>
                <a:cs typeface="ＭＳ Ｐゴシック" charset="0"/>
              </a:rPr>
              <a:t>depression, </a:t>
            </a:r>
            <a:r>
              <a:rPr lang="en-GB" sz="2000" dirty="0">
                <a:latin typeface="+mn-lt"/>
                <a:ea typeface="ＭＳ Ｐゴシック" charset="0"/>
                <a:cs typeface="ＭＳ Ｐゴシック" charset="0"/>
              </a:rPr>
              <a:t>and low self-esteem are higher in adolescents who have not been disclosed to</a:t>
            </a:r>
          </a:p>
          <a:p>
            <a:pPr>
              <a:lnSpc>
                <a:spcPct val="90000"/>
              </a:lnSpc>
              <a:spcBef>
                <a:spcPts val="1000"/>
              </a:spcBef>
            </a:pPr>
            <a:r>
              <a:rPr lang="en-GB" sz="2000" dirty="0">
                <a:latin typeface="+mn-lt"/>
                <a:ea typeface="ＭＳ Ｐゴシック" charset="0"/>
                <a:cs typeface="ＭＳ Ｐゴシック" charset="0"/>
              </a:rPr>
              <a:t>Parents who have </a:t>
            </a:r>
            <a:r>
              <a:rPr lang="en-GB" sz="2000" dirty="0" smtClean="0">
                <a:latin typeface="+mn-lt"/>
                <a:ea typeface="ＭＳ Ｐゴシック" charset="0"/>
                <a:cs typeface="ＭＳ Ｐゴシック" charset="0"/>
              </a:rPr>
              <a:t>disclosed also experience </a:t>
            </a:r>
            <a:r>
              <a:rPr lang="en-GB" sz="2000" dirty="0">
                <a:latin typeface="+mn-lt"/>
                <a:ea typeface="ＭＳ Ｐゴシック" charset="0"/>
                <a:cs typeface="ＭＳ Ｐゴシック" charset="0"/>
              </a:rPr>
              <a:t>better mental health outcomes</a:t>
            </a:r>
            <a:endParaRPr lang="en-ZA" sz="2000" dirty="0">
              <a:latin typeface="+mn-lt"/>
              <a:ea typeface="ＭＳ Ｐゴシック" charset="0"/>
              <a:cs typeface="ＭＳ Ｐゴシック" charset="0"/>
            </a:endParaRPr>
          </a:p>
          <a:p>
            <a:pPr>
              <a:lnSpc>
                <a:spcPct val="90000"/>
              </a:lnSpc>
              <a:spcBef>
                <a:spcPts val="1000"/>
              </a:spcBef>
            </a:pPr>
            <a:endParaRPr lang="en-ZA" sz="20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16</a:t>
            </a:fld>
            <a:endParaRPr lang="en-US"/>
          </a:p>
        </p:txBody>
      </p:sp>
    </p:spTree>
    <p:extLst>
      <p:ext uri="{BB962C8B-B14F-4D97-AF65-F5344CB8AC3E}">
        <p14:creationId xmlns:p14="http://schemas.microsoft.com/office/powerpoint/2010/main" val="3318072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17</a:t>
            </a:fld>
            <a:endParaRPr lang="en-US"/>
          </a:p>
        </p:txBody>
      </p:sp>
      <p:sp>
        <p:nvSpPr>
          <p:cNvPr id="8" name="Title 1"/>
          <p:cNvSpPr>
            <a:spLocks noGrp="1"/>
          </p:cNvSpPr>
          <p:nvPr>
            <p:ph type="title"/>
          </p:nvPr>
        </p:nvSpPr>
        <p:spPr bwMode="white">
          <a:xfrm>
            <a:off x="498475" y="465826"/>
            <a:ext cx="8264525" cy="1134374"/>
          </a:xfrm>
        </p:spPr>
        <p:txBody>
          <a:bodyPr/>
          <a:lstStyle/>
          <a:p>
            <a:r>
              <a:rPr lang="en-US" dirty="0" smtClean="0"/>
              <a:t>Partial and Full Disclosure</a:t>
            </a:r>
            <a:endParaRPr lang="en-US" sz="1600" dirty="0"/>
          </a:p>
        </p:txBody>
      </p:sp>
      <p:sp>
        <p:nvSpPr>
          <p:cNvPr id="9" name="Content Placeholder 2"/>
          <p:cNvSpPr>
            <a:spLocks noGrp="1"/>
          </p:cNvSpPr>
          <p:nvPr>
            <p:ph idx="1"/>
          </p:nvPr>
        </p:nvSpPr>
        <p:spPr>
          <a:xfrm>
            <a:off x="533400" y="1752600"/>
            <a:ext cx="8229600" cy="4670425"/>
          </a:xfrm>
        </p:spPr>
        <p:txBody>
          <a:bodyPr/>
          <a:lstStyle/>
          <a:p>
            <a:pPr>
              <a:spcBef>
                <a:spcPts val="1000"/>
              </a:spcBef>
              <a:buNone/>
            </a:pPr>
            <a:r>
              <a:rPr lang="en-GB" b="1" dirty="0" smtClean="0">
                <a:solidFill>
                  <a:srgbClr val="0B5395"/>
                </a:solidFill>
                <a:latin typeface="+mn-lt"/>
                <a:ea typeface="ＭＳ Ｐゴシック" charset="0"/>
                <a:cs typeface="ＭＳ Ｐゴシック" charset="0"/>
              </a:rPr>
              <a:t>Partial </a:t>
            </a:r>
            <a:r>
              <a:rPr lang="en-GB" b="1" dirty="0">
                <a:solidFill>
                  <a:srgbClr val="0B5395"/>
                </a:solidFill>
                <a:latin typeface="+mn-lt"/>
                <a:ea typeface="ＭＳ Ｐゴシック" charset="0"/>
                <a:cs typeface="ＭＳ Ｐゴシック" charset="0"/>
              </a:rPr>
              <a:t>disclosure</a:t>
            </a:r>
            <a:r>
              <a:rPr lang="en-GB" b="1" dirty="0" smtClean="0">
                <a:solidFill>
                  <a:srgbClr val="0B5395"/>
                </a:solidFill>
                <a:latin typeface="+mn-lt"/>
                <a:ea typeface="ＭＳ Ｐゴシック" charset="0"/>
                <a:cs typeface="ＭＳ Ｐゴシック" charset="0"/>
              </a:rPr>
              <a:t>:</a:t>
            </a:r>
          </a:p>
          <a:p>
            <a:pPr>
              <a:spcBef>
                <a:spcPts val="1000"/>
              </a:spcBef>
            </a:pPr>
            <a:r>
              <a:rPr lang="en-GB" sz="2000" dirty="0" smtClean="0">
                <a:latin typeface="+mn-lt"/>
                <a:ea typeface="ＭＳ Ｐゴシック" charset="0"/>
                <a:cs typeface="ＭＳ Ｐゴシック" charset="0"/>
              </a:rPr>
              <a:t>Appropriate for younger children</a:t>
            </a:r>
          </a:p>
          <a:p>
            <a:pPr>
              <a:spcBef>
                <a:spcPts val="1000"/>
              </a:spcBef>
            </a:pPr>
            <a:r>
              <a:rPr lang="en-GB" sz="2000" dirty="0" smtClean="0">
                <a:latin typeface="+mn-lt"/>
                <a:ea typeface="ＭＳ Ｐゴシック" charset="0"/>
                <a:cs typeface="ＭＳ Ｐゴシック" charset="0"/>
              </a:rPr>
              <a:t>Refers to giving information about a child’s illness without using the words “HIV” or “AIDS”</a:t>
            </a:r>
          </a:p>
          <a:p>
            <a:pPr>
              <a:spcBef>
                <a:spcPts val="1000"/>
              </a:spcBef>
            </a:pPr>
            <a:r>
              <a:rPr lang="en-GB" sz="2000" dirty="0" smtClean="0">
                <a:latin typeface="+mn-lt"/>
                <a:ea typeface="ＭＳ Ｐゴシック" charset="0"/>
                <a:cs typeface="ＭＳ Ｐゴシック" charset="0"/>
              </a:rPr>
              <a:t>Helps </a:t>
            </a:r>
            <a:r>
              <a:rPr lang="en-GB" sz="2000" dirty="0">
                <a:latin typeface="+mn-lt"/>
                <a:ea typeface="ＭＳ Ｐゴシック" charset="0"/>
                <a:cs typeface="ＭＳ Ｐゴシック" charset="0"/>
              </a:rPr>
              <a:t>move </a:t>
            </a:r>
            <a:r>
              <a:rPr lang="en-GB" sz="2000" dirty="0" smtClean="0">
                <a:latin typeface="+mn-lt"/>
                <a:ea typeface="ＭＳ Ｐゴシック" charset="0"/>
                <a:cs typeface="ＭＳ Ｐゴシック" charset="0"/>
              </a:rPr>
              <a:t>the disclosure </a:t>
            </a:r>
            <a:r>
              <a:rPr lang="en-GB" sz="2000" dirty="0">
                <a:latin typeface="+mn-lt"/>
                <a:ea typeface="ＭＳ Ｐゴシック" charset="0"/>
                <a:cs typeface="ＭＳ Ｐゴシック" charset="0"/>
              </a:rPr>
              <a:t>process forward; prepares </a:t>
            </a:r>
            <a:r>
              <a:rPr lang="en-GB" sz="2000" dirty="0" smtClean="0">
                <a:latin typeface="+mn-lt"/>
                <a:ea typeface="ＭＳ Ｐゴシック" charset="0"/>
                <a:cs typeface="ＭＳ Ｐゴシック" charset="0"/>
              </a:rPr>
              <a:t>client and caregivers for </a:t>
            </a:r>
            <a:r>
              <a:rPr lang="en-GB" sz="2000" dirty="0">
                <a:latin typeface="+mn-lt"/>
                <a:ea typeface="ＭＳ Ｐゴシック" charset="0"/>
                <a:cs typeface="ＭＳ Ｐゴシック" charset="0"/>
              </a:rPr>
              <a:t>full disclosure later on</a:t>
            </a:r>
          </a:p>
          <a:p>
            <a:pPr>
              <a:spcBef>
                <a:spcPts val="1000"/>
              </a:spcBef>
            </a:pPr>
            <a:r>
              <a:rPr lang="en-GB" sz="2000" dirty="0">
                <a:latin typeface="+mn-lt"/>
                <a:ea typeface="ＭＳ Ｐゴシック" charset="0"/>
                <a:cs typeface="ＭＳ Ｐゴシック" charset="0"/>
              </a:rPr>
              <a:t>Is an effective strategy to help caregivers who do not </a:t>
            </a:r>
            <a:r>
              <a:rPr lang="en-GB" sz="2000" dirty="0" smtClean="0">
                <a:latin typeface="+mn-lt"/>
                <a:ea typeface="ＭＳ Ｐゴシック" charset="0"/>
                <a:cs typeface="ＭＳ Ｐゴシック" charset="0"/>
              </a:rPr>
              <a:t>feel </a:t>
            </a:r>
            <a:r>
              <a:rPr lang="en-GB" sz="2000" dirty="0">
                <a:latin typeface="+mn-lt"/>
                <a:ea typeface="ＭＳ Ｐゴシック" charset="0"/>
                <a:cs typeface="ＭＳ Ｐゴシック" charset="0"/>
              </a:rPr>
              <a:t>ready for full disclosure</a:t>
            </a:r>
          </a:p>
          <a:p>
            <a:pPr>
              <a:spcBef>
                <a:spcPts val="1000"/>
              </a:spcBef>
            </a:pPr>
            <a:r>
              <a:rPr lang="en-GB" sz="2000" dirty="0">
                <a:latin typeface="+mn-lt"/>
                <a:ea typeface="ＭＳ Ｐゴシック" charset="0"/>
                <a:cs typeface="ＭＳ Ｐゴシック" charset="0"/>
              </a:rPr>
              <a:t>Is useful for </a:t>
            </a:r>
            <a:r>
              <a:rPr lang="en-GB" sz="2000" dirty="0" smtClean="0">
                <a:latin typeface="+mn-lt"/>
                <a:ea typeface="ＭＳ Ｐゴシック" charset="0"/>
                <a:cs typeface="ＭＳ Ｐゴシック" charset="0"/>
              </a:rPr>
              <a:t>creating </a:t>
            </a:r>
            <a:r>
              <a:rPr lang="en-GB" sz="2000" dirty="0">
                <a:latin typeface="+mn-lt"/>
                <a:ea typeface="ＭＳ Ｐゴシック" charset="0"/>
                <a:cs typeface="ＭＳ Ｐゴシック" charset="0"/>
              </a:rPr>
              <a:t>a context in which full disclosure can be more </a:t>
            </a:r>
            <a:r>
              <a:rPr lang="en-GB" sz="2000" dirty="0" smtClean="0">
                <a:latin typeface="+mn-lt"/>
                <a:ea typeface="ＭＳ Ｐゴシック" charset="0"/>
                <a:cs typeface="ＭＳ Ｐゴシック" charset="0"/>
              </a:rPr>
              <a:t>meaningful for the child</a:t>
            </a:r>
            <a:endParaRPr lang="en-GB" sz="1000" dirty="0" smtClean="0">
              <a:latin typeface="+mn-lt"/>
              <a:ea typeface="ＭＳ Ｐゴシック" charset="0"/>
              <a:cs typeface="ＭＳ Ｐゴシック" charset="0"/>
            </a:endParaRPr>
          </a:p>
          <a:p>
            <a:pPr marL="0" indent="0">
              <a:buNone/>
            </a:pPr>
            <a:r>
              <a:rPr lang="en-US" sz="2000" dirty="0" smtClean="0">
                <a:ea typeface="ＭＳ Ｐゴシック" charset="0"/>
                <a:cs typeface="ＭＳ Ｐゴシック" charset="0"/>
              </a:rPr>
              <a:t>Consider partial disclosure by the time a child is </a:t>
            </a:r>
            <a:r>
              <a:rPr lang="en-US" sz="2000" b="1" dirty="0" smtClean="0">
                <a:ea typeface="ＭＳ Ｐゴシック" charset="0"/>
                <a:cs typeface="ＭＳ Ｐゴシック" charset="0"/>
              </a:rPr>
              <a:t>6 years old</a:t>
            </a:r>
            <a:r>
              <a:rPr lang="en-US" sz="2000" dirty="0" smtClean="0">
                <a:ea typeface="ＭＳ Ｐゴシック" charset="0"/>
                <a:cs typeface="ＭＳ Ｐゴシック" charset="0"/>
              </a:rPr>
              <a:t>, particularly if he or she has started asking questions related to his or her health.</a:t>
            </a:r>
          </a:p>
          <a:p>
            <a:pPr>
              <a:spcBef>
                <a:spcPts val="1000"/>
              </a:spcBef>
              <a:buNone/>
            </a:pPr>
            <a:endParaRPr lang="en-US" sz="2000" dirty="0">
              <a:latin typeface="+mn-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18</a:t>
            </a:fld>
            <a:endParaRPr lang="en-US"/>
          </a:p>
        </p:txBody>
      </p:sp>
      <p:sp>
        <p:nvSpPr>
          <p:cNvPr id="8" name="Title 1"/>
          <p:cNvSpPr>
            <a:spLocks noGrp="1"/>
          </p:cNvSpPr>
          <p:nvPr>
            <p:ph type="title"/>
          </p:nvPr>
        </p:nvSpPr>
        <p:spPr bwMode="white">
          <a:xfrm>
            <a:off x="498475" y="465826"/>
            <a:ext cx="8264525" cy="1134374"/>
          </a:xfrm>
        </p:spPr>
        <p:txBody>
          <a:bodyPr/>
          <a:lstStyle/>
          <a:p>
            <a:r>
              <a:rPr lang="en-US" dirty="0" smtClean="0"/>
              <a:t>Partial and Full Disclosure </a:t>
            </a:r>
            <a:r>
              <a:rPr lang="en-US" sz="1800" dirty="0" smtClean="0"/>
              <a:t>(Continued)</a:t>
            </a:r>
            <a:endParaRPr lang="en-US" sz="1800" dirty="0"/>
          </a:p>
        </p:txBody>
      </p:sp>
      <p:sp>
        <p:nvSpPr>
          <p:cNvPr id="9" name="Content Placeholder 2"/>
          <p:cNvSpPr>
            <a:spLocks noGrp="1"/>
          </p:cNvSpPr>
          <p:nvPr>
            <p:ph idx="1"/>
          </p:nvPr>
        </p:nvSpPr>
        <p:spPr>
          <a:xfrm>
            <a:off x="533400" y="1752600"/>
            <a:ext cx="8229600" cy="4670425"/>
          </a:xfrm>
        </p:spPr>
        <p:txBody>
          <a:bodyPr/>
          <a:lstStyle/>
          <a:p>
            <a:pPr>
              <a:spcBef>
                <a:spcPts val="1000"/>
              </a:spcBef>
              <a:buNone/>
            </a:pPr>
            <a:r>
              <a:rPr lang="en-GB" b="1" dirty="0" smtClean="0">
                <a:solidFill>
                  <a:srgbClr val="0B5395"/>
                </a:solidFill>
                <a:latin typeface="+mn-lt"/>
                <a:ea typeface="ＭＳ Ｐゴシック" charset="0"/>
                <a:cs typeface="ＭＳ Ｐゴシック" charset="0"/>
              </a:rPr>
              <a:t>Full disclosure:</a:t>
            </a:r>
          </a:p>
          <a:p>
            <a:pPr>
              <a:spcBef>
                <a:spcPts val="1500"/>
              </a:spcBef>
            </a:pPr>
            <a:r>
              <a:rPr lang="en-GB" sz="2000" dirty="0" smtClean="0">
                <a:ea typeface="ＭＳ Ｐゴシック" charset="0"/>
                <a:cs typeface="ＭＳ Ｐゴシック" charset="0"/>
              </a:rPr>
              <a:t>When a child/young adolescent is told that he or she is HIV-infected and is given further HIV-related details</a:t>
            </a:r>
          </a:p>
          <a:p>
            <a:pPr>
              <a:spcBef>
                <a:spcPts val="1500"/>
              </a:spcBef>
            </a:pPr>
            <a:r>
              <a:rPr lang="en-GB" sz="2000" dirty="0" smtClean="0">
                <a:ea typeface="ＭＳ Ｐゴシック" charset="0"/>
                <a:cs typeface="ＭＳ Ｐゴシック" charset="0"/>
              </a:rPr>
              <a:t>Caregivers are ideally the ones who should decide when it is time for full disclosure</a:t>
            </a:r>
          </a:p>
          <a:p>
            <a:pPr>
              <a:spcBef>
                <a:spcPts val="1500"/>
              </a:spcBef>
            </a:pPr>
            <a:r>
              <a:rPr lang="en-GB" sz="2000" dirty="0" smtClean="0">
                <a:ea typeface="ＭＳ Ｐゴシック" charset="0"/>
                <a:cs typeface="ＭＳ Ｐゴシック" charset="0"/>
              </a:rPr>
              <a:t>It is generally recommended that full disclosure happen by the time a client is </a:t>
            </a:r>
            <a:r>
              <a:rPr lang="en-GB" sz="2000" b="1" dirty="0" smtClean="0">
                <a:ea typeface="ＭＳ Ｐゴシック" charset="0"/>
                <a:cs typeface="ＭＳ Ｐゴシック" charset="0"/>
              </a:rPr>
              <a:t>10-12 years old</a:t>
            </a:r>
          </a:p>
          <a:p>
            <a:pPr>
              <a:spcBef>
                <a:spcPts val="1500"/>
              </a:spcBef>
            </a:pPr>
            <a:r>
              <a:rPr lang="en-GB" sz="2000" dirty="0" smtClean="0">
                <a:ea typeface="ＭＳ Ｐゴシック" charset="0"/>
                <a:cs typeface="ＭＳ Ｐゴシック" charset="0"/>
              </a:rPr>
              <a:t>Full disclosure should be considered when the child/young </a:t>
            </a:r>
            <a:r>
              <a:rPr lang="en-GB" sz="2000" dirty="0" err="1" smtClean="0">
                <a:ea typeface="ＭＳ Ｐゴシック" charset="0"/>
                <a:cs typeface="ＭＳ Ｐゴシック" charset="0"/>
              </a:rPr>
              <a:t>adolescet</a:t>
            </a:r>
            <a:r>
              <a:rPr lang="en-GB" sz="2000" dirty="0" smtClean="0">
                <a:ea typeface="ＭＳ Ｐゴシック" charset="0"/>
                <a:cs typeface="ＭＳ Ｐゴシック" charset="0"/>
              </a:rPr>
              <a:t> starts asking specific questions about his or her illness</a:t>
            </a:r>
          </a:p>
          <a:p>
            <a:pPr>
              <a:spcBef>
                <a:spcPts val="1500"/>
              </a:spcBef>
            </a:pPr>
            <a:r>
              <a:rPr lang="en-GB" sz="2000" dirty="0" smtClean="0">
                <a:ea typeface="ＭＳ Ｐゴシック" charset="0"/>
                <a:cs typeface="ＭＳ Ｐゴシック" charset="0"/>
              </a:rPr>
              <a:t>Easiest if child/young adolescent has been partially disclosed to over time and has been supported throughout the disclosure process</a:t>
            </a:r>
            <a:endParaRPr lang="en-US" sz="2000" dirty="0" smtClean="0">
              <a:ea typeface="ＭＳ Ｐゴシック" charset="0"/>
              <a:cs typeface="ＭＳ Ｐゴシック" charset="0"/>
            </a:endParaRPr>
          </a:p>
          <a:p>
            <a:pPr>
              <a:spcBef>
                <a:spcPts val="1000"/>
              </a:spcBef>
              <a:buNone/>
            </a:pPr>
            <a:endParaRPr lang="en-US" sz="2000" dirty="0">
              <a:latin typeface="+mn-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Delaying Disclosure</a:t>
            </a:r>
            <a:endParaRPr lang="en-US" dirty="0"/>
          </a:p>
        </p:txBody>
      </p:sp>
      <p:sp>
        <p:nvSpPr>
          <p:cNvPr id="3" name="Content Placeholder 2"/>
          <p:cNvSpPr>
            <a:spLocks noGrp="1"/>
          </p:cNvSpPr>
          <p:nvPr>
            <p:ph idx="1"/>
          </p:nvPr>
        </p:nvSpPr>
        <p:spPr/>
        <p:txBody>
          <a:bodyPr/>
          <a:lstStyle/>
          <a:p>
            <a:r>
              <a:rPr lang="en-US" dirty="0" smtClean="0"/>
              <a:t>There are occasional times when it may be more appropriate to delay the disclosure process, such as:</a:t>
            </a:r>
          </a:p>
          <a:p>
            <a:pPr marL="855663" lvl="1" indent="-390525">
              <a:spcBef>
                <a:spcPts val="1500"/>
              </a:spcBef>
            </a:pPr>
            <a:r>
              <a:rPr lang="en-US" sz="2300" dirty="0" smtClean="0"/>
              <a:t>When </a:t>
            </a:r>
            <a:r>
              <a:rPr lang="en-US" sz="2300" dirty="0"/>
              <a:t>the child/young adolescent has severe cognitive and developmental delays</a:t>
            </a:r>
          </a:p>
          <a:p>
            <a:pPr marL="855663" lvl="1" indent="-390525">
              <a:spcBef>
                <a:spcPts val="1500"/>
              </a:spcBef>
            </a:pPr>
            <a:r>
              <a:rPr lang="en-US" sz="2300" dirty="0"/>
              <a:t>When the child/young adolescent is grappling with serious health or mental health conditions</a:t>
            </a:r>
          </a:p>
          <a:p>
            <a:pPr marL="855663" lvl="1" indent="-390525">
              <a:spcBef>
                <a:spcPts val="1500"/>
              </a:spcBef>
            </a:pPr>
            <a:r>
              <a:rPr lang="en-US" sz="2300" dirty="0"/>
              <a:t>When one or both parents/the caregiver has an acute health problem or mental health crisis</a:t>
            </a:r>
          </a:p>
          <a:p>
            <a:pPr lvl="1"/>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5408" y="484188"/>
            <a:ext cx="8264525" cy="1116012"/>
          </a:xfrm>
        </p:spPr>
        <p:txBody>
          <a:bodyPr/>
          <a:lstStyle/>
          <a:p>
            <a:r>
              <a:rPr lang="en-US" dirty="0" smtClean="0"/>
              <a:t>Module 7 Learning Objectives</a:t>
            </a:r>
            <a:endParaRPr lang="en-US" dirty="0"/>
          </a:p>
        </p:txBody>
      </p:sp>
      <p:sp>
        <p:nvSpPr>
          <p:cNvPr id="3" name="Content Placeholder 2"/>
          <p:cNvSpPr>
            <a:spLocks noGrp="1"/>
          </p:cNvSpPr>
          <p:nvPr>
            <p:ph idx="1"/>
          </p:nvPr>
        </p:nvSpPr>
        <p:spPr>
          <a:xfrm>
            <a:off x="533400" y="1600200"/>
            <a:ext cx="8229600" cy="4297363"/>
          </a:xfrm>
        </p:spPr>
        <p:txBody>
          <a:bodyPr/>
          <a:lstStyle/>
          <a:p>
            <a:pPr>
              <a:spcBef>
                <a:spcPts val="800"/>
              </a:spcBef>
              <a:buNone/>
            </a:pPr>
            <a:r>
              <a:rPr lang="en-GB" b="1" dirty="0" smtClean="0">
                <a:solidFill>
                  <a:srgbClr val="0B5395"/>
                </a:solidFill>
                <a:latin typeface="Calibri" pitchFamily="34" charset="0"/>
                <a:cs typeface="Calibri" pitchFamily="34" charset="0"/>
              </a:rPr>
              <a:t>After completing this module, participants will be able to:</a:t>
            </a:r>
            <a:r>
              <a:rPr lang="en-GB" dirty="0" smtClean="0">
                <a:solidFill>
                  <a:srgbClr val="0B5395"/>
                </a:solidFill>
                <a:latin typeface="Calibri" pitchFamily="34" charset="0"/>
                <a:cs typeface="Calibri" pitchFamily="34" charset="0"/>
              </a:rPr>
              <a:t> </a:t>
            </a:r>
            <a:endParaRPr lang="en-GB" dirty="0" smtClean="0">
              <a:solidFill>
                <a:srgbClr val="0B5395"/>
              </a:solidFill>
              <a:latin typeface="+mn-lt"/>
              <a:ea typeface="ＭＳ Ｐゴシック" charset="0"/>
              <a:cs typeface="ＭＳ Ｐゴシック" charset="0"/>
            </a:endParaRPr>
          </a:p>
          <a:p>
            <a:pPr>
              <a:spcBef>
                <a:spcPts val="800"/>
              </a:spcBef>
            </a:pPr>
            <a:r>
              <a:rPr lang="en-GB" sz="2100" dirty="0" smtClean="0">
                <a:latin typeface="+mn-lt"/>
                <a:ea typeface="ＭＳ Ｐゴシック" charset="0"/>
                <a:cs typeface="ＭＳ Ｐゴシック" charset="0"/>
              </a:rPr>
              <a:t>Apply </a:t>
            </a:r>
            <a:r>
              <a:rPr lang="en-GB" sz="2100" dirty="0">
                <a:latin typeface="+mn-lt"/>
                <a:ea typeface="ＭＳ Ｐゴシック" charset="0"/>
                <a:cs typeface="ＭＳ Ｐゴシック" charset="0"/>
              </a:rPr>
              <a:t>a developmental approach to the process of disclosure </a:t>
            </a:r>
            <a:r>
              <a:rPr lang="en-GB" sz="2100" dirty="0" smtClean="0">
                <a:latin typeface="+mn-lt"/>
                <a:ea typeface="ＭＳ Ｐゴシック" charset="0"/>
                <a:cs typeface="ＭＳ Ｐゴシック" charset="0"/>
              </a:rPr>
              <a:t>preparation</a:t>
            </a:r>
            <a:endParaRPr lang="en-GB" sz="2100" dirty="0">
              <a:latin typeface="+mn-lt"/>
              <a:ea typeface="ＭＳ Ｐゴシック" charset="0"/>
              <a:cs typeface="ＭＳ Ｐゴシック" charset="0"/>
            </a:endParaRPr>
          </a:p>
          <a:p>
            <a:pPr>
              <a:spcBef>
                <a:spcPts val="800"/>
              </a:spcBef>
            </a:pPr>
            <a:r>
              <a:rPr lang="en-GB" sz="2100" dirty="0" smtClean="0">
                <a:latin typeface="+mn-lt"/>
                <a:ea typeface="ＭＳ Ｐゴシック" charset="0"/>
                <a:cs typeface="ＭＳ Ｐゴシック" charset="0"/>
              </a:rPr>
              <a:t>Understand the reasons to disclose to children and young adolescents</a:t>
            </a:r>
            <a:endParaRPr lang="en-GB" sz="2100" dirty="0">
              <a:latin typeface="+mn-lt"/>
              <a:ea typeface="ＭＳ Ｐゴシック" charset="0"/>
              <a:cs typeface="ＭＳ Ｐゴシック" charset="0"/>
            </a:endParaRPr>
          </a:p>
          <a:p>
            <a:pPr>
              <a:spcBef>
                <a:spcPts val="800"/>
              </a:spcBef>
            </a:pPr>
            <a:r>
              <a:rPr lang="en-GB" sz="2100" dirty="0" smtClean="0">
                <a:latin typeface="+mn-lt"/>
                <a:ea typeface="ＭＳ Ｐゴシック" charset="0"/>
                <a:cs typeface="ＭＳ Ｐゴシック" charset="0"/>
              </a:rPr>
              <a:t>Discuss common barriers that health workers and caregivers have to disclosure and possible solutions for each</a:t>
            </a:r>
          </a:p>
          <a:p>
            <a:pPr>
              <a:spcBef>
                <a:spcPts val="800"/>
              </a:spcBef>
            </a:pPr>
            <a:r>
              <a:rPr lang="en-GB" sz="2100" dirty="0" smtClean="0">
                <a:latin typeface="+mn-lt"/>
                <a:ea typeface="ＭＳ Ｐゴシック" charset="0"/>
                <a:cs typeface="ＭＳ Ｐゴシック" charset="0"/>
              </a:rPr>
              <a:t>Work with caregivers to understand the importance of disclosure and to prepare for and move through the disclosure process with children and adolescents</a:t>
            </a:r>
          </a:p>
          <a:p>
            <a:pPr>
              <a:spcBef>
                <a:spcPts val="800"/>
              </a:spcBef>
            </a:pPr>
            <a:r>
              <a:rPr lang="en-US" sz="2100" dirty="0" smtClean="0"/>
              <a:t>Work through the disclosure process with children and young adolescents </a:t>
            </a:r>
          </a:p>
          <a:p>
            <a:pPr>
              <a:spcBef>
                <a:spcPts val="800"/>
              </a:spcBef>
            </a:pPr>
            <a:r>
              <a:rPr lang="en-US" sz="2100" dirty="0" smtClean="0"/>
              <a:t>Provide counseling and support to adolescents on disclosing their HIV-status to others</a:t>
            </a:r>
          </a:p>
          <a:p>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a:t>
            </a:fld>
            <a:endParaRPr lang="en-US"/>
          </a:p>
        </p:txBody>
      </p:sp>
    </p:spTree>
    <p:extLst>
      <p:ext uri="{BB962C8B-B14F-4D97-AF65-F5344CB8AC3E}">
        <p14:creationId xmlns:p14="http://schemas.microsoft.com/office/powerpoint/2010/main" val="427336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20</a:t>
            </a:fld>
            <a:endParaRPr lang="en-US"/>
          </a:p>
        </p:txBody>
      </p:sp>
      <p:sp>
        <p:nvSpPr>
          <p:cNvPr id="5" name="Title 1"/>
          <p:cNvSpPr>
            <a:spLocks noGrp="1"/>
          </p:cNvSpPr>
          <p:nvPr>
            <p:ph type="title"/>
          </p:nvPr>
        </p:nvSpPr>
        <p:spPr bwMode="white">
          <a:xfrm>
            <a:off x="498475" y="500332"/>
            <a:ext cx="8645525" cy="1099867"/>
          </a:xfrm>
        </p:spPr>
        <p:txBody>
          <a:bodyPr/>
          <a:lstStyle/>
          <a:p>
            <a:r>
              <a:rPr lang="en-US" dirty="0" smtClean="0"/>
              <a:t>Brainstorming: Barriers to Disclosure</a:t>
            </a:r>
            <a:endParaRPr lang="en-US" dirty="0"/>
          </a:p>
        </p:txBody>
      </p:sp>
      <p:sp>
        <p:nvSpPr>
          <p:cNvPr id="6" name="Content Placeholder 2"/>
          <p:cNvSpPr>
            <a:spLocks noGrp="1"/>
          </p:cNvSpPr>
          <p:nvPr>
            <p:ph idx="1"/>
          </p:nvPr>
        </p:nvSpPr>
        <p:spPr>
          <a:xfrm>
            <a:off x="533400" y="1752600"/>
            <a:ext cx="8229600" cy="3153229"/>
          </a:xfrm>
        </p:spPr>
        <p:txBody>
          <a:bodyPr/>
          <a:lstStyle/>
          <a:p>
            <a:pPr>
              <a:buNone/>
            </a:pPr>
            <a:r>
              <a:rPr lang="en-US" b="1" dirty="0" smtClean="0"/>
              <a:t>First, please write on flip chart:</a:t>
            </a:r>
          </a:p>
          <a:p>
            <a:r>
              <a:rPr lang="en-US" i="1" dirty="0" smtClean="0">
                <a:solidFill>
                  <a:srgbClr val="0B5395"/>
                </a:solidFill>
              </a:rPr>
              <a:t>What </a:t>
            </a:r>
            <a:r>
              <a:rPr lang="en-US" i="1" dirty="0">
                <a:solidFill>
                  <a:srgbClr val="0B5395"/>
                </a:solidFill>
              </a:rPr>
              <a:t>are some barriers that </a:t>
            </a:r>
            <a:r>
              <a:rPr lang="en-US" b="1" i="1" u="sng" dirty="0">
                <a:solidFill>
                  <a:srgbClr val="0B5395"/>
                </a:solidFill>
              </a:rPr>
              <a:t>health workers </a:t>
            </a:r>
            <a:r>
              <a:rPr lang="en-US" i="1" dirty="0">
                <a:solidFill>
                  <a:srgbClr val="0B5395"/>
                </a:solidFill>
              </a:rPr>
              <a:t>have to disclosure? </a:t>
            </a:r>
            <a:endParaRPr lang="en-US" i="1" dirty="0" smtClean="0">
              <a:solidFill>
                <a:srgbClr val="0B5395"/>
              </a:solidFill>
            </a:endParaRPr>
          </a:p>
          <a:p>
            <a:r>
              <a:rPr lang="en-US" i="1" dirty="0" smtClean="0">
                <a:solidFill>
                  <a:srgbClr val="0B5395"/>
                </a:solidFill>
              </a:rPr>
              <a:t>What are some barriers that </a:t>
            </a:r>
            <a:r>
              <a:rPr lang="en-US" b="1" i="1" u="sng" dirty="0" smtClean="0">
                <a:solidFill>
                  <a:srgbClr val="0B5395"/>
                </a:solidFill>
              </a:rPr>
              <a:t>caregivers</a:t>
            </a:r>
            <a:r>
              <a:rPr lang="en-US" i="1" dirty="0" smtClean="0">
                <a:solidFill>
                  <a:srgbClr val="0B5395"/>
                </a:solidFill>
              </a:rPr>
              <a:t> have to disclosure?</a:t>
            </a:r>
          </a:p>
          <a:p>
            <a:pPr>
              <a:buNone/>
            </a:pPr>
            <a:endParaRPr lang="en-US" i="1" dirty="0">
              <a:solidFill>
                <a:srgbClr val="0B5395"/>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Barriers to Disclosure and Solutions</a:t>
            </a:r>
            <a:endParaRPr lang="en-US" dirty="0"/>
          </a:p>
        </p:txBody>
      </p:sp>
      <p:sp>
        <p:nvSpPr>
          <p:cNvPr id="3" name="Content Placeholder 2"/>
          <p:cNvSpPr>
            <a:spLocks noGrp="1"/>
          </p:cNvSpPr>
          <p:nvPr>
            <p:ph idx="1"/>
          </p:nvPr>
        </p:nvSpPr>
        <p:spPr/>
        <p:txBody>
          <a:bodyPr/>
          <a:lstStyle/>
          <a:p>
            <a:pPr>
              <a:buNone/>
            </a:pPr>
            <a:r>
              <a:rPr lang="en-US" b="1" dirty="0" smtClean="0">
                <a:solidFill>
                  <a:srgbClr val="000000"/>
                </a:solidFill>
              </a:rPr>
              <a:t>Next, as a large group discuss:</a:t>
            </a:r>
            <a:endParaRPr lang="en-US" i="1" dirty="0" smtClean="0">
              <a:solidFill>
                <a:srgbClr val="0B5395"/>
              </a:solidFill>
            </a:endParaRPr>
          </a:p>
          <a:p>
            <a:r>
              <a:rPr lang="en-US" i="1" dirty="0" smtClean="0">
                <a:solidFill>
                  <a:srgbClr val="0B5395"/>
                </a:solidFill>
              </a:rPr>
              <a:t>What are </a:t>
            </a:r>
            <a:r>
              <a:rPr lang="en-US" b="1" i="1" u="sng" dirty="0" smtClean="0">
                <a:solidFill>
                  <a:srgbClr val="0B5395"/>
                </a:solidFill>
              </a:rPr>
              <a:t>possible solutions</a:t>
            </a:r>
            <a:r>
              <a:rPr lang="en-US" i="1" dirty="0" smtClean="0">
                <a:solidFill>
                  <a:srgbClr val="0B5395"/>
                </a:solidFill>
              </a:rPr>
              <a:t> to each barrier?</a:t>
            </a:r>
          </a:p>
          <a:p>
            <a:pPr>
              <a:buNone/>
            </a:pPr>
            <a:endParaRPr lang="en-US" i="1" dirty="0" smtClean="0">
              <a:solidFill>
                <a:srgbClr val="0B5395"/>
              </a:solidFill>
            </a:endParaRPr>
          </a:p>
          <a:p>
            <a:pPr>
              <a:buNone/>
            </a:pPr>
            <a:r>
              <a:rPr lang="en-US" dirty="0" smtClean="0"/>
              <a:t>See Tables 7.1 and 7.2.</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Debriefing</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22</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2640087859"/>
              </p:ext>
            </p:extLst>
          </p:nvPr>
        </p:nvGraphicFramePr>
        <p:xfrm>
          <a:off x="711200" y="1862002"/>
          <a:ext cx="7594599" cy="4297680"/>
        </p:xfrm>
        <a:graphic>
          <a:graphicData uri="http://schemas.openxmlformats.org/drawingml/2006/table">
            <a:tbl>
              <a:tblPr firstRow="1" bandRow="1">
                <a:tableStyleId>{5C22544A-7EE6-4342-B048-85BDC9FD1C3A}</a:tableStyleId>
              </a:tblPr>
              <a:tblGrid>
                <a:gridCol w="7594599"/>
              </a:tblGrid>
              <a:tr h="2743200">
                <a:tc>
                  <a:txBody>
                    <a:bodyPr/>
                    <a:lstStyle/>
                    <a:p>
                      <a:pPr marL="465138" marR="0" indent="-465138" algn="l" defTabSz="914400" rtl="0" eaLnBrk="1" fontAlgn="auto" latinLnBrk="0" hangingPunct="1">
                        <a:lnSpc>
                          <a:spcPct val="100000"/>
                        </a:lnSpc>
                        <a:spcBef>
                          <a:spcPct val="50000"/>
                        </a:spcBef>
                        <a:spcAft>
                          <a:spcPts val="0"/>
                        </a:spcAft>
                        <a:buClr>
                          <a:srgbClr val="083763"/>
                        </a:buClr>
                        <a:buSzPct val="125000"/>
                        <a:buFont typeface="Wingdings" pitchFamily="2" charset="2"/>
                        <a:buChar char="§"/>
                        <a:tabLst/>
                        <a:defRPr/>
                      </a:pPr>
                      <a:r>
                        <a:rPr lang="en-ZA" sz="2300" b="0" baseline="0" dirty="0" smtClean="0">
                          <a:solidFill>
                            <a:schemeClr val="tx1"/>
                          </a:solidFill>
                          <a:latin typeface="+mn-lt"/>
                        </a:rPr>
                        <a:t>Health workers should start talking about disclosure with caregivers (and in some cases young clients) WELL before a particular child has become an adolescent.</a:t>
                      </a:r>
                    </a:p>
                    <a:p>
                      <a:pPr marL="465138" marR="0" indent="-465138" algn="l" defTabSz="914400" rtl="0" eaLnBrk="1" fontAlgn="auto" latinLnBrk="0" hangingPunct="1">
                        <a:lnSpc>
                          <a:spcPct val="100000"/>
                        </a:lnSpc>
                        <a:spcBef>
                          <a:spcPct val="50000"/>
                        </a:spcBef>
                        <a:spcAft>
                          <a:spcPts val="0"/>
                        </a:spcAft>
                        <a:buClr>
                          <a:srgbClr val="083763"/>
                        </a:buClr>
                        <a:buSzPct val="125000"/>
                        <a:buFont typeface="Wingdings" pitchFamily="2" charset="2"/>
                        <a:buChar char="§"/>
                        <a:tabLst/>
                        <a:defRPr/>
                      </a:pPr>
                      <a:r>
                        <a:rPr lang="en-ZA" sz="2300" b="0" baseline="0" dirty="0" smtClean="0">
                          <a:solidFill>
                            <a:schemeClr val="tx1"/>
                          </a:solidFill>
                          <a:latin typeface="+mn-lt"/>
                        </a:rPr>
                        <a:t>Health workers play an important role in helping children, adolescents, and their families negotiate the challenges and barriers to moving through the disclosure process.</a:t>
                      </a:r>
                      <a:endParaRPr lang="en-ZA" sz="2300" b="0" dirty="0" smtClean="0">
                        <a:solidFill>
                          <a:schemeClr val="tx1"/>
                        </a:solidFill>
                        <a:latin typeface="+mn-lt"/>
                      </a:endParaRPr>
                    </a:p>
                    <a:p>
                      <a:pPr marL="465138" indent="-465138" algn="l">
                        <a:spcBef>
                          <a:spcPct val="50000"/>
                        </a:spcBef>
                        <a:buClr>
                          <a:srgbClr val="083763"/>
                        </a:buClr>
                        <a:buSzPct val="125000"/>
                        <a:buFont typeface="Wingdings" pitchFamily="2" charset="2"/>
                        <a:buChar char="§"/>
                      </a:pPr>
                      <a:r>
                        <a:rPr lang="en-ZA" sz="2300" b="0" baseline="0" dirty="0" smtClean="0">
                          <a:solidFill>
                            <a:schemeClr val="tx1"/>
                          </a:solidFill>
                          <a:latin typeface="+mn-lt"/>
                        </a:rPr>
                        <a:t>Knowledge of their status may help promote clients’ adherence to care and treatment, while not knowing or having a confused understanding may cause difficulties with adherence, psychosocial well being, and positive living.</a:t>
                      </a: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357613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 in Pairs</a:t>
            </a:r>
            <a:endParaRPr lang="en-US" dirty="0"/>
          </a:p>
        </p:txBody>
      </p:sp>
      <p:sp>
        <p:nvSpPr>
          <p:cNvPr id="3" name="Content Placeholder 2"/>
          <p:cNvSpPr>
            <a:spLocks noGrp="1"/>
          </p:cNvSpPr>
          <p:nvPr>
            <p:ph idx="1"/>
          </p:nvPr>
        </p:nvSpPr>
        <p:spPr/>
        <p:txBody>
          <a:bodyPr/>
          <a:lstStyle/>
          <a:p>
            <a:r>
              <a:rPr lang="en-US" i="1" dirty="0" smtClean="0">
                <a:solidFill>
                  <a:srgbClr val="0B5395"/>
                </a:solidFill>
                <a:latin typeface="Calibri" pitchFamily="34" charset="0"/>
                <a:cs typeface="Calibri" pitchFamily="34" charset="0"/>
              </a:rPr>
              <a:t>How would you summarize the health worker’s role in the disclosure process with children/young adolescents?</a:t>
            </a:r>
            <a:endParaRPr lang="en-US" i="1" dirty="0">
              <a:solidFill>
                <a:srgbClr val="0B539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23</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815770"/>
            <a:ext cx="3991430" cy="3498397"/>
          </a:xfrm>
          <a:prstGeom prst="rect">
            <a:avLst/>
          </a:prstGeom>
          <a:noFill/>
          <a:ln>
            <a:noFill/>
          </a:ln>
          <a:effectLst>
            <a:softEdge rad="3175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24</a:t>
            </a:fld>
            <a:endParaRPr lang="en-US"/>
          </a:p>
        </p:txBody>
      </p:sp>
      <p:sp>
        <p:nvSpPr>
          <p:cNvPr id="5" name="Title 1"/>
          <p:cNvSpPr>
            <a:spLocks noGrp="1"/>
          </p:cNvSpPr>
          <p:nvPr>
            <p:ph type="title"/>
          </p:nvPr>
        </p:nvSpPr>
        <p:spPr bwMode="white">
          <a:xfrm>
            <a:off x="498475" y="484188"/>
            <a:ext cx="8264525" cy="1116012"/>
          </a:xfrm>
        </p:spPr>
        <p:txBody>
          <a:bodyPr/>
          <a:lstStyle/>
          <a:p>
            <a:r>
              <a:rPr lang="en-US" kern="1200" spc="-20" dirty="0" smtClean="0"/>
              <a:t>Health Worker’s Role in Disclosure</a:t>
            </a:r>
            <a:endParaRPr lang="en-US" kern="1200" spc="-20" dirty="0"/>
          </a:p>
        </p:txBody>
      </p:sp>
      <p:sp>
        <p:nvSpPr>
          <p:cNvPr id="6" name="Content Placeholder 2"/>
          <p:cNvSpPr>
            <a:spLocks noGrp="1"/>
          </p:cNvSpPr>
          <p:nvPr>
            <p:ph idx="1"/>
          </p:nvPr>
        </p:nvSpPr>
        <p:spPr>
          <a:xfrm>
            <a:off x="533400" y="1484084"/>
            <a:ext cx="8229600" cy="5232400"/>
          </a:xfrm>
        </p:spPr>
        <p:txBody>
          <a:bodyPr/>
          <a:lstStyle/>
          <a:p>
            <a:pPr>
              <a:spcBef>
                <a:spcPts val="1000"/>
              </a:spcBef>
            </a:pPr>
            <a:r>
              <a:rPr lang="en-GB" sz="2200" dirty="0" smtClean="0">
                <a:latin typeface="+mn-lt"/>
                <a:ea typeface="ＭＳ Ｐゴシック" charset="0"/>
                <a:cs typeface="ＭＳ Ｐゴシック" charset="0"/>
              </a:rPr>
              <a:t>Encourage open dialogue and disclosure</a:t>
            </a:r>
          </a:p>
          <a:p>
            <a:pPr>
              <a:spcBef>
                <a:spcPts val="1000"/>
              </a:spcBef>
            </a:pPr>
            <a:r>
              <a:rPr lang="en-GB" sz="2200" dirty="0" smtClean="0">
                <a:latin typeface="+mn-lt"/>
                <a:ea typeface="ＭＳ Ｐゴシック" charset="0"/>
                <a:cs typeface="ＭＳ Ｐゴシック" charset="0"/>
              </a:rPr>
              <a:t>Offer practical and developmentally appropriate strategies</a:t>
            </a:r>
          </a:p>
          <a:p>
            <a:pPr>
              <a:spcBef>
                <a:spcPts val="1000"/>
              </a:spcBef>
            </a:pPr>
            <a:r>
              <a:rPr lang="en-GB" sz="2200" dirty="0" smtClean="0">
                <a:latin typeface="+mn-lt"/>
                <a:ea typeface="ＭＳ Ｐゴシック" charset="0"/>
                <a:cs typeface="ＭＳ Ｐゴシック" charset="0"/>
              </a:rPr>
              <a:t>Assess the child/young adolescent’s readiness for disclosure and communicate impressions with caregivers</a:t>
            </a:r>
          </a:p>
          <a:p>
            <a:pPr>
              <a:spcBef>
                <a:spcPts val="1000"/>
              </a:spcBef>
            </a:pPr>
            <a:r>
              <a:rPr lang="en-GB" sz="2200" dirty="0" smtClean="0">
                <a:latin typeface="+mn-lt"/>
                <a:ea typeface="ＭＳ Ｐゴシック" charset="0"/>
                <a:cs typeface="ＭＳ Ｐゴシック" charset="0"/>
              </a:rPr>
              <a:t>Help family develop and follow a disclosure plan</a:t>
            </a:r>
          </a:p>
          <a:p>
            <a:pPr>
              <a:spcBef>
                <a:spcPts val="1000"/>
              </a:spcBef>
            </a:pPr>
            <a:r>
              <a:rPr lang="en-GB" sz="2200" dirty="0" smtClean="0">
                <a:latin typeface="+mn-lt"/>
                <a:ea typeface="ＭＳ Ｐゴシック" charset="0"/>
                <a:cs typeface="ＭＳ Ｐゴシック" charset="0"/>
              </a:rPr>
              <a:t>Prepare the client for disclosure</a:t>
            </a:r>
          </a:p>
          <a:p>
            <a:pPr>
              <a:spcBef>
                <a:spcPts val="1000"/>
              </a:spcBef>
            </a:pPr>
            <a:r>
              <a:rPr lang="en-GB" sz="2200" dirty="0" smtClean="0">
                <a:latin typeface="+mn-lt"/>
                <a:ea typeface="ＭＳ Ｐゴシック" charset="0"/>
                <a:cs typeface="ＭＳ Ｐゴシック" charset="0"/>
              </a:rPr>
              <a:t>Facilitate disclosure discussions and, if needed, take a more active role in the disclosure process</a:t>
            </a:r>
          </a:p>
          <a:p>
            <a:pPr>
              <a:spcBef>
                <a:spcPts val="1000"/>
              </a:spcBef>
            </a:pPr>
            <a:r>
              <a:rPr lang="en-GB" sz="2200" dirty="0" smtClean="0">
                <a:latin typeface="+mn-lt"/>
                <a:ea typeface="ＭＳ Ｐゴシック" charset="0"/>
                <a:cs typeface="ＭＳ Ｐゴシック" charset="0"/>
              </a:rPr>
              <a:t>Support client and caregiver throughout the process</a:t>
            </a:r>
          </a:p>
          <a:p>
            <a:pPr>
              <a:spcBef>
                <a:spcPts val="1000"/>
              </a:spcBef>
            </a:pPr>
            <a:r>
              <a:rPr lang="en-GB" sz="2200" dirty="0" smtClean="0">
                <a:latin typeface="+mn-lt"/>
                <a:ea typeface="ＭＳ Ｐゴシック" charset="0"/>
                <a:cs typeface="ＭＳ Ｐゴシック" charset="0"/>
              </a:rPr>
              <a:t>Advocate for the needs of the client</a:t>
            </a:r>
          </a:p>
          <a:p>
            <a:pPr>
              <a:spcBef>
                <a:spcPts val="1500"/>
              </a:spcBef>
            </a:pPr>
            <a:endParaRPr lang="en-GB" dirty="0">
              <a:latin typeface="+mn-lt"/>
              <a:ea typeface="ＭＳ Ｐゴシック" charset="0"/>
              <a:cs typeface="ＭＳ Ｐゴシック" charset="0"/>
            </a:endParaRPr>
          </a:p>
        </p:txBody>
      </p:sp>
      <p:sp>
        <p:nvSpPr>
          <p:cNvPr id="8" name="Text Box 4"/>
          <p:cNvSpPr txBox="1">
            <a:spLocks noChangeArrowheads="1"/>
          </p:cNvSpPr>
          <p:nvPr/>
        </p:nvSpPr>
        <p:spPr bwMode="auto">
          <a:xfrm>
            <a:off x="533400" y="5890736"/>
            <a:ext cx="7772400" cy="738664"/>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US" sz="2100" b="1" dirty="0" smtClean="0"/>
              <a:t>Remember: </a:t>
            </a:r>
            <a:r>
              <a:rPr lang="en-US" sz="2100" dirty="0" smtClean="0"/>
              <a:t>Work with and consult the MDT to best support children, adolescents, and caregivers through the disclosure process. </a:t>
            </a:r>
            <a:endParaRPr lang="en-ZA" sz="2100" dirty="0">
              <a:ea typeface="ＭＳ Ｐゴシック" charset="0"/>
              <a:cs typeface="ＭＳ Ｐゴシック" charset="0"/>
            </a:endParaRPr>
          </a:p>
        </p:txBody>
      </p:sp>
    </p:spTree>
    <p:extLst>
      <p:ext uri="{BB962C8B-B14F-4D97-AF65-F5344CB8AC3E}">
        <p14:creationId xmlns:p14="http://schemas.microsoft.com/office/powerpoint/2010/main" val="3344676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25</a:t>
            </a:fld>
            <a:endParaRPr lang="en-US"/>
          </a:p>
        </p:txBody>
      </p:sp>
      <p:sp>
        <p:nvSpPr>
          <p:cNvPr id="6" name="Content Placeholder 5"/>
          <p:cNvSpPr>
            <a:spLocks noGrp="1"/>
          </p:cNvSpPr>
          <p:nvPr>
            <p:ph idx="1"/>
          </p:nvPr>
        </p:nvSpPr>
        <p:spPr/>
        <p:txBody>
          <a:bodyPr/>
          <a:lstStyle/>
          <a:p>
            <a:r>
              <a:rPr lang="en-GB" i="1" dirty="0">
                <a:solidFill>
                  <a:srgbClr val="0B5395"/>
                </a:solidFill>
                <a:latin typeface="Calibri" pitchFamily="34" charset="0"/>
                <a:cs typeface="Calibri" pitchFamily="34" charset="0"/>
              </a:rPr>
              <a:t>How can </a:t>
            </a:r>
            <a:r>
              <a:rPr lang="en-GB" i="1" dirty="0" smtClean="0">
                <a:solidFill>
                  <a:srgbClr val="0B5395"/>
                </a:solidFill>
                <a:latin typeface="Calibri" pitchFamily="34" charset="0"/>
                <a:cs typeface="Calibri" pitchFamily="34" charset="0"/>
              </a:rPr>
              <a:t>health </a:t>
            </a:r>
            <a:r>
              <a:rPr lang="en-GB" i="1" dirty="0">
                <a:solidFill>
                  <a:srgbClr val="0B5395"/>
                </a:solidFill>
                <a:latin typeface="Calibri" pitchFamily="34" charset="0"/>
                <a:cs typeface="Calibri" pitchFamily="34" charset="0"/>
              </a:rPr>
              <a:t>workers help parents and caregivers prepare </a:t>
            </a:r>
            <a:r>
              <a:rPr lang="en-GB" i="1" dirty="0" smtClean="0">
                <a:solidFill>
                  <a:srgbClr val="0B5395"/>
                </a:solidFill>
                <a:latin typeface="Calibri" pitchFamily="34" charset="0"/>
                <a:cs typeface="Calibri" pitchFamily="34" charset="0"/>
              </a:rPr>
              <a:t>for different stages of the </a:t>
            </a:r>
            <a:r>
              <a:rPr lang="en-GB" i="1" dirty="0">
                <a:solidFill>
                  <a:srgbClr val="0B5395"/>
                </a:solidFill>
                <a:latin typeface="Calibri" pitchFamily="34" charset="0"/>
                <a:cs typeface="Calibri" pitchFamily="34" charset="0"/>
              </a:rPr>
              <a:t>disclosure </a:t>
            </a:r>
            <a:r>
              <a:rPr lang="en-GB" i="1" dirty="0" smtClean="0">
                <a:solidFill>
                  <a:srgbClr val="0B5395"/>
                </a:solidFill>
                <a:latin typeface="Calibri" pitchFamily="34" charset="0"/>
                <a:cs typeface="Calibri" pitchFamily="34" charset="0"/>
              </a:rPr>
              <a:t>process?</a:t>
            </a:r>
            <a:endParaRPr lang="en-GB" i="1" dirty="0">
              <a:solidFill>
                <a:srgbClr val="0B5395"/>
              </a:solidFill>
              <a:latin typeface="Calibri" pitchFamily="34" charset="0"/>
              <a:cs typeface="Calibri" pitchFamily="34" charset="0"/>
            </a:endParaRPr>
          </a:p>
          <a:p>
            <a:r>
              <a:rPr lang="en-GB" i="1" dirty="0">
                <a:solidFill>
                  <a:srgbClr val="0B5395"/>
                </a:solidFill>
                <a:latin typeface="Calibri" pitchFamily="34" charset="0"/>
                <a:cs typeface="Calibri" pitchFamily="34" charset="0"/>
              </a:rPr>
              <a:t>What is the </a:t>
            </a:r>
            <a:r>
              <a:rPr lang="en-GB" i="1" dirty="0" smtClean="0">
                <a:solidFill>
                  <a:srgbClr val="0B5395"/>
                </a:solidFill>
                <a:latin typeface="Calibri" pitchFamily="34" charset="0"/>
                <a:cs typeface="Calibri" pitchFamily="34" charset="0"/>
              </a:rPr>
              <a:t>health </a:t>
            </a:r>
            <a:r>
              <a:rPr lang="en-GB" i="1" dirty="0">
                <a:solidFill>
                  <a:srgbClr val="0B5395"/>
                </a:solidFill>
                <a:latin typeface="Calibri" pitchFamily="34" charset="0"/>
                <a:cs typeface="Calibri" pitchFamily="34" charset="0"/>
              </a:rPr>
              <a:t>worker’s role in the process</a:t>
            </a:r>
            <a:r>
              <a:rPr lang="en-GB" i="1" dirty="0" smtClean="0">
                <a:solidFill>
                  <a:srgbClr val="0B5395"/>
                </a:solidFill>
                <a:latin typeface="Calibri" pitchFamily="34" charset="0"/>
                <a:cs typeface="Calibri" pitchFamily="34" charset="0"/>
              </a:rPr>
              <a:t>?</a:t>
            </a:r>
          </a:p>
          <a:p>
            <a:r>
              <a:rPr lang="en-GB" i="1" dirty="0" smtClean="0">
                <a:solidFill>
                  <a:srgbClr val="0B5395"/>
                </a:solidFill>
                <a:latin typeface="Calibri" pitchFamily="34" charset="0"/>
                <a:cs typeface="Calibri" pitchFamily="34" charset="0"/>
              </a:rPr>
              <a:t>How would you respond if a caregiver did not seem ready to start or move forward with the disclosure process?</a:t>
            </a:r>
          </a:p>
          <a:p>
            <a:r>
              <a:rPr lang="en-GB" i="1" dirty="0" smtClean="0">
                <a:solidFill>
                  <a:srgbClr val="0B5395"/>
                </a:solidFill>
                <a:latin typeface="Calibri" pitchFamily="34" charset="0"/>
                <a:cs typeface="Calibri" pitchFamily="34" charset="0"/>
              </a:rPr>
              <a:t>How can health workers provide ongoing support to caregivers throughout the disclosure process?</a:t>
            </a:r>
            <a:endParaRPr lang="en-GB" i="1" dirty="0">
              <a:solidFill>
                <a:srgbClr val="0B5395"/>
              </a:solidFill>
              <a:latin typeface="Calibri" pitchFamily="34" charset="0"/>
              <a:cs typeface="Calibri" pitchFamily="34" charset="0"/>
            </a:endParaRPr>
          </a:p>
          <a:p>
            <a:endParaRPr lang="en-US" dirty="0">
              <a:solidFill>
                <a:schemeClr val="accent1"/>
              </a:solidFill>
              <a:latin typeface="+mn-lt"/>
            </a:endParaRPr>
          </a:p>
        </p:txBody>
      </p:sp>
      <p:sp>
        <p:nvSpPr>
          <p:cNvPr id="7" name="Title 6"/>
          <p:cNvSpPr>
            <a:spLocks noGrp="1"/>
          </p:cNvSpPr>
          <p:nvPr>
            <p:ph type="title"/>
          </p:nvPr>
        </p:nvSpPr>
        <p:spPr bwMode="white"/>
        <p:txBody>
          <a:bodyPr/>
          <a:lstStyle/>
          <a:p>
            <a:r>
              <a:rPr lang="en-US" dirty="0" smtClean="0"/>
              <a:t>Discussion Questions</a:t>
            </a:r>
            <a:endParaRPr lang="en-US" dirty="0"/>
          </a:p>
        </p:txBody>
      </p:sp>
    </p:spTree>
    <p:extLst>
      <p:ext uri="{BB962C8B-B14F-4D97-AF65-F5344CB8AC3E}">
        <p14:creationId xmlns:p14="http://schemas.microsoft.com/office/powerpoint/2010/main" val="3709751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5144"/>
            <a:ext cx="8264525" cy="1106940"/>
          </a:xfrm>
        </p:spPr>
        <p:txBody>
          <a:bodyPr/>
          <a:lstStyle/>
          <a:p>
            <a:r>
              <a:rPr lang="en-US" dirty="0" smtClean="0"/>
              <a:t>Overview of the Health Workers’ Role in the Disclosure Process</a:t>
            </a:r>
            <a:endParaRPr lang="en-US" dirty="0"/>
          </a:p>
        </p:txBody>
      </p:sp>
      <p:sp>
        <p:nvSpPr>
          <p:cNvPr id="3" name="Content Placeholder 2"/>
          <p:cNvSpPr>
            <a:spLocks noGrp="1"/>
          </p:cNvSpPr>
          <p:nvPr>
            <p:ph idx="1"/>
          </p:nvPr>
        </p:nvSpPr>
        <p:spPr>
          <a:xfrm>
            <a:off x="533400" y="1694544"/>
            <a:ext cx="8229600" cy="4144963"/>
          </a:xfrm>
        </p:spPr>
        <p:txBody>
          <a:bodyPr/>
          <a:lstStyle/>
          <a:p>
            <a:pPr marL="0" indent="0">
              <a:buNone/>
            </a:pPr>
            <a:r>
              <a:rPr lang="en-US" b="1" dirty="0" smtClean="0"/>
              <a:t>The health worker’s role may include:</a:t>
            </a:r>
          </a:p>
          <a:p>
            <a:pPr>
              <a:spcBef>
                <a:spcPts val="1200"/>
              </a:spcBef>
            </a:pPr>
            <a:r>
              <a:rPr lang="en-US" sz="2200" dirty="0" smtClean="0"/>
              <a:t>Encouraging open dialogue and disclosure</a:t>
            </a:r>
          </a:p>
          <a:p>
            <a:pPr>
              <a:spcBef>
                <a:spcPts val="1200"/>
              </a:spcBef>
            </a:pPr>
            <a:r>
              <a:rPr lang="en-US" sz="2200" dirty="0" smtClean="0"/>
              <a:t>Offering practical and developmentally-appropriate strategies</a:t>
            </a:r>
          </a:p>
          <a:p>
            <a:pPr>
              <a:spcBef>
                <a:spcPts val="1200"/>
              </a:spcBef>
            </a:pPr>
            <a:r>
              <a:rPr lang="en-US" sz="2200" dirty="0" smtClean="0"/>
              <a:t>Assessing the child’s readiness for partial/full disclosure</a:t>
            </a:r>
          </a:p>
          <a:p>
            <a:pPr>
              <a:spcBef>
                <a:spcPts val="1200"/>
              </a:spcBef>
            </a:pPr>
            <a:r>
              <a:rPr lang="en-US" sz="2200" dirty="0" smtClean="0"/>
              <a:t>Working with caregivers to develop and follow a disclosure plan</a:t>
            </a:r>
          </a:p>
          <a:p>
            <a:pPr>
              <a:spcBef>
                <a:spcPts val="1200"/>
              </a:spcBef>
            </a:pPr>
            <a:r>
              <a:rPr lang="en-US" sz="2200" dirty="0" smtClean="0"/>
              <a:t>Preparing the child for disclosure</a:t>
            </a:r>
          </a:p>
          <a:p>
            <a:pPr>
              <a:spcBef>
                <a:spcPts val="1200"/>
              </a:spcBef>
            </a:pPr>
            <a:r>
              <a:rPr lang="en-US" sz="2200" dirty="0" smtClean="0"/>
              <a:t>Facilitating disclosure discussions</a:t>
            </a:r>
          </a:p>
          <a:p>
            <a:pPr>
              <a:spcBef>
                <a:spcPts val="1200"/>
              </a:spcBef>
            </a:pPr>
            <a:r>
              <a:rPr lang="en-US" sz="2200" dirty="0" smtClean="0"/>
              <a:t>Supporting the client and caregiver throughout the disclosure process</a:t>
            </a:r>
          </a:p>
          <a:p>
            <a:pPr>
              <a:spcBef>
                <a:spcPts val="1200"/>
              </a:spcBef>
            </a:pPr>
            <a:r>
              <a:rPr lang="en-US" sz="2200" dirty="0" smtClean="0"/>
              <a:t>Advocating for the needs of the child/young adolescent</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0305"/>
            <a:ext cx="8264525" cy="1430867"/>
          </a:xfrm>
        </p:spPr>
        <p:txBody>
          <a:bodyPr/>
          <a:lstStyle/>
          <a:p>
            <a:r>
              <a:rPr lang="en-US" kern="1200" spc="-20" dirty="0" smtClean="0">
                <a:latin typeface="+mj-lt"/>
              </a:rPr>
              <a:t>Health Worker’s Role in Supporting Caregivers with Disclosure</a:t>
            </a:r>
            <a:endParaRPr lang="en-US" sz="1800" dirty="0">
              <a:latin typeface="+mj-lt"/>
            </a:endParaRPr>
          </a:p>
        </p:txBody>
      </p:sp>
      <p:sp>
        <p:nvSpPr>
          <p:cNvPr id="3" name="Content Placeholder 2"/>
          <p:cNvSpPr>
            <a:spLocks noGrp="1"/>
          </p:cNvSpPr>
          <p:nvPr>
            <p:ph idx="1"/>
          </p:nvPr>
        </p:nvSpPr>
        <p:spPr>
          <a:xfrm>
            <a:off x="533400" y="1567546"/>
            <a:ext cx="8229600" cy="5050968"/>
          </a:xfrm>
        </p:spPr>
        <p:txBody>
          <a:bodyPr numCol="2" spcCol="274320"/>
          <a:lstStyle/>
          <a:p>
            <a:pPr eaLnBrk="0" hangingPunct="0">
              <a:spcBef>
                <a:spcPts val="1000"/>
              </a:spcBef>
            </a:pPr>
            <a:r>
              <a:rPr lang="en-GB" sz="1900" dirty="0" smtClean="0">
                <a:latin typeface="+mn-lt"/>
                <a:ea typeface="ＭＳ Ｐゴシック" charset="0"/>
                <a:cs typeface="ＭＳ Ｐゴシック" charset="0"/>
              </a:rPr>
              <a:t>Build </a:t>
            </a:r>
            <a:r>
              <a:rPr lang="en-GB" sz="1900" dirty="0">
                <a:latin typeface="+mn-lt"/>
                <a:ea typeface="ＭＳ Ｐゴシック" charset="0"/>
                <a:cs typeface="ＭＳ Ｐゴシック" charset="0"/>
              </a:rPr>
              <a:t>trust by getting to know them;</a:t>
            </a:r>
            <a:r>
              <a:rPr lang="en-GB" sz="1900" dirty="0" smtClean="0">
                <a:latin typeface="+mn-lt"/>
                <a:ea typeface="ＭＳ Ｐゴシック" charset="0"/>
                <a:cs typeface="ＭＳ Ｐゴシック" charset="0"/>
              </a:rPr>
              <a:t> find out what </a:t>
            </a:r>
            <a:r>
              <a:rPr lang="en-GB" sz="1900" dirty="0">
                <a:latin typeface="+mn-lt"/>
                <a:ea typeface="ＭＳ Ｐゴシック" charset="0"/>
                <a:cs typeface="ＭＳ Ｐゴシック" charset="0"/>
              </a:rPr>
              <a:t>HIV means to them</a:t>
            </a:r>
          </a:p>
          <a:p>
            <a:pPr eaLnBrk="0" hangingPunct="0">
              <a:spcBef>
                <a:spcPts val="1000"/>
              </a:spcBef>
            </a:pPr>
            <a:r>
              <a:rPr lang="en-GB" sz="1900" dirty="0">
                <a:latin typeface="+mn-lt"/>
                <a:ea typeface="ＭＳ Ｐゴシック" charset="0"/>
                <a:cs typeface="ＭＳ Ｐゴシック" charset="0"/>
              </a:rPr>
              <a:t>Assess </a:t>
            </a:r>
            <a:r>
              <a:rPr lang="en-GB" sz="1900" dirty="0" smtClean="0">
                <a:latin typeface="+mn-lt"/>
                <a:ea typeface="ＭＳ Ｐゴシック" charset="0"/>
                <a:cs typeface="ＭＳ Ｐゴシック" charset="0"/>
              </a:rPr>
              <a:t>their </a:t>
            </a:r>
            <a:r>
              <a:rPr lang="en-GB" sz="1900" dirty="0">
                <a:latin typeface="+mn-lt"/>
                <a:ea typeface="ＭＳ Ｐゴシック" charset="0"/>
                <a:cs typeface="ＭＳ Ｐゴシック" charset="0"/>
              </a:rPr>
              <a:t>psychosocial </a:t>
            </a:r>
            <a:r>
              <a:rPr lang="en-GB" sz="1900" dirty="0" smtClean="0">
                <a:latin typeface="+mn-lt"/>
                <a:ea typeface="ＭＳ Ｐゴシック" charset="0"/>
                <a:cs typeface="ＭＳ Ｐゴシック" charset="0"/>
              </a:rPr>
              <a:t>situation and </a:t>
            </a:r>
            <a:r>
              <a:rPr lang="en-GB" sz="1900" dirty="0">
                <a:latin typeface="+mn-lt"/>
                <a:ea typeface="ＭＳ Ｐゴシック" charset="0"/>
                <a:cs typeface="ＭＳ Ｐゴシック" charset="0"/>
              </a:rPr>
              <a:t>ability to </a:t>
            </a:r>
            <a:r>
              <a:rPr lang="en-GB" sz="1900" dirty="0" smtClean="0">
                <a:latin typeface="+mn-lt"/>
                <a:ea typeface="ＭＳ Ｐゴシック" charset="0"/>
                <a:cs typeface="ＭＳ Ｐゴシック" charset="0"/>
              </a:rPr>
              <a:t>cope; answer their questions; identify their sources of support</a:t>
            </a:r>
            <a:endParaRPr lang="en-GB" sz="1900" dirty="0">
              <a:latin typeface="+mn-lt"/>
              <a:ea typeface="ＭＳ Ｐゴシック" charset="0"/>
              <a:cs typeface="ＭＳ Ｐゴシック" charset="0"/>
            </a:endParaRPr>
          </a:p>
          <a:p>
            <a:pPr eaLnBrk="0" hangingPunct="0">
              <a:spcBef>
                <a:spcPts val="1000"/>
              </a:spcBef>
            </a:pPr>
            <a:r>
              <a:rPr lang="en-GB" sz="1900" dirty="0">
                <a:latin typeface="+mn-lt"/>
                <a:ea typeface="ＭＳ Ｐゴシック" charset="0"/>
                <a:cs typeface="ＭＳ Ｐゴシック" charset="0"/>
              </a:rPr>
              <a:t>Discuss implications of disclosure and possible </a:t>
            </a:r>
            <a:r>
              <a:rPr lang="en-GB" sz="1900" dirty="0" smtClean="0">
                <a:latin typeface="+mn-lt"/>
                <a:ea typeface="ＭＳ Ｐゴシック" charset="0"/>
                <a:cs typeface="ＭＳ Ｐゴシック" charset="0"/>
              </a:rPr>
              <a:t>reactions of the child and others</a:t>
            </a:r>
          </a:p>
          <a:p>
            <a:pPr eaLnBrk="0" hangingPunct="0">
              <a:spcBef>
                <a:spcPts val="1000"/>
              </a:spcBef>
            </a:pPr>
            <a:r>
              <a:rPr lang="en-GB" sz="1900" dirty="0" smtClean="0">
                <a:latin typeface="+mn-lt"/>
                <a:ea typeface="ＭＳ Ｐゴシック" charset="0"/>
                <a:cs typeface="ＭＳ Ｐゴシック" charset="0"/>
              </a:rPr>
              <a:t>Assess client’s readiness for disclosure and share impressions with the caregiver</a:t>
            </a:r>
          </a:p>
          <a:p>
            <a:pPr eaLnBrk="0" hangingPunct="0">
              <a:spcBef>
                <a:spcPts val="1000"/>
              </a:spcBef>
            </a:pPr>
            <a:r>
              <a:rPr lang="en-GB" sz="1900" dirty="0" smtClean="0">
                <a:latin typeface="+mn-lt"/>
                <a:ea typeface="ＭＳ Ｐゴシック" charset="0"/>
                <a:cs typeface="ＭＳ Ｐゴシック" charset="0"/>
              </a:rPr>
              <a:t>Help caregivers develop a plan for disclosure</a:t>
            </a:r>
            <a:endParaRPr lang="en-GB" sz="1900" dirty="0">
              <a:latin typeface="+mn-lt"/>
              <a:ea typeface="ＭＳ Ｐゴシック" charset="0"/>
              <a:cs typeface="ＭＳ Ｐゴシック" charset="0"/>
            </a:endParaRPr>
          </a:p>
          <a:p>
            <a:pPr eaLnBrk="0" hangingPunct="0">
              <a:spcBef>
                <a:spcPts val="1000"/>
              </a:spcBef>
            </a:pPr>
            <a:r>
              <a:rPr lang="en-GB" sz="1900" dirty="0" smtClean="0">
                <a:latin typeface="+mn-lt"/>
                <a:ea typeface="ＭＳ Ｐゴシック" charset="0"/>
                <a:cs typeface="ＭＳ Ｐゴシック" charset="0"/>
              </a:rPr>
              <a:t>Arrange </a:t>
            </a:r>
            <a:r>
              <a:rPr lang="en-GB" sz="1900" dirty="0">
                <a:latin typeface="+mn-lt"/>
                <a:ea typeface="ＭＳ Ｐゴシック" charset="0"/>
                <a:cs typeface="ＭＳ Ｐゴシック" charset="0"/>
              </a:rPr>
              <a:t>follow-up </a:t>
            </a:r>
            <a:r>
              <a:rPr lang="en-GB" sz="1900" dirty="0" smtClean="0">
                <a:latin typeface="+mn-lt"/>
                <a:ea typeface="ＭＳ Ｐゴシック" charset="0"/>
                <a:cs typeface="ＭＳ Ｐゴシック" charset="0"/>
              </a:rPr>
              <a:t>visits</a:t>
            </a:r>
          </a:p>
          <a:p>
            <a:pPr eaLnBrk="0" hangingPunct="0">
              <a:spcBef>
                <a:spcPts val="1000"/>
              </a:spcBef>
            </a:pPr>
            <a:r>
              <a:rPr lang="en-GB" sz="1900" dirty="0" smtClean="0">
                <a:latin typeface="+mn-lt"/>
                <a:ea typeface="ＭＳ Ｐゴシック" charset="0"/>
                <a:cs typeface="ＭＳ Ｐゴシック" charset="0"/>
              </a:rPr>
              <a:t>If there is disagreement between family members, assess concerns and discuss benefits and risks </a:t>
            </a:r>
          </a:p>
          <a:p>
            <a:pPr eaLnBrk="0" hangingPunct="0">
              <a:spcBef>
                <a:spcPts val="1000"/>
              </a:spcBef>
            </a:pPr>
            <a:r>
              <a:rPr lang="en-GB" sz="1900" dirty="0" smtClean="0">
                <a:latin typeface="+mn-lt"/>
                <a:ea typeface="ＭＳ Ｐゴシック" charset="0"/>
                <a:cs typeface="ＭＳ Ｐゴシック" charset="0"/>
              </a:rPr>
              <a:t>Respect and try to understand their reasons for fearing or resisting disclosure</a:t>
            </a:r>
            <a:endParaRPr lang="en-GB" sz="19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27</a:t>
            </a:fld>
            <a:endParaRPr lang="en-US"/>
          </a:p>
        </p:txBody>
      </p:sp>
      <p:sp>
        <p:nvSpPr>
          <p:cNvPr id="5" name="Text Box 4"/>
          <p:cNvSpPr txBox="1">
            <a:spLocks noChangeArrowheads="1"/>
          </p:cNvSpPr>
          <p:nvPr/>
        </p:nvSpPr>
        <p:spPr bwMode="auto">
          <a:xfrm>
            <a:off x="4934857" y="4064783"/>
            <a:ext cx="3813629" cy="2354491"/>
          </a:xfrm>
          <a:prstGeom prst="rect">
            <a:avLst/>
          </a:prstGeom>
          <a:solidFill>
            <a:srgbClr val="F0EBD6"/>
          </a:solidFill>
          <a:ln w="9525">
            <a:solidFill>
              <a:schemeClr val="tx1"/>
            </a:solidFill>
            <a:miter lim="800000"/>
            <a:headEnd/>
            <a:tailEnd/>
          </a:ln>
        </p:spPr>
        <p:txBody>
          <a:bodyPr wrap="square">
            <a:spAutoFit/>
          </a:bodyPr>
          <a:lstStyle/>
          <a:p>
            <a:pPr lvl="0" algn="ctr" defTabSz="914400" eaLnBrk="0" fontAlgn="base" hangingPunct="0">
              <a:spcBef>
                <a:spcPts val="2000"/>
              </a:spcBef>
              <a:spcAft>
                <a:spcPct val="0"/>
              </a:spcAft>
              <a:buClr>
                <a:srgbClr val="083763"/>
              </a:buClr>
              <a:buSzPct val="75000"/>
            </a:pPr>
            <a:r>
              <a:rPr lang="en-US" sz="2100" b="1" dirty="0" smtClean="0"/>
              <a:t>Remember: </a:t>
            </a:r>
            <a:r>
              <a:rPr lang="en-US" sz="2100" dirty="0" smtClean="0"/>
              <a:t>If the caregiver is not ready to disclose, the process cannot be forced. However, the health worker should always advocate for what is in the best interest of the child/young adolescent.</a:t>
            </a:r>
            <a:endParaRPr lang="en-ZA" sz="2100" dirty="0">
              <a:ea typeface="ＭＳ Ｐゴシック" charset="0"/>
              <a:cs typeface="ＭＳ Ｐゴシック" charset="0"/>
            </a:endParaRPr>
          </a:p>
        </p:txBody>
      </p:sp>
    </p:spTree>
    <p:extLst>
      <p:ext uri="{BB962C8B-B14F-4D97-AF65-F5344CB8AC3E}">
        <p14:creationId xmlns:p14="http://schemas.microsoft.com/office/powerpoint/2010/main" val="2803937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28</a:t>
            </a:fld>
            <a:endParaRPr lang="en-US"/>
          </a:p>
        </p:txBody>
      </p:sp>
      <p:sp>
        <p:nvSpPr>
          <p:cNvPr id="5" name="Rectangle 3"/>
          <p:cNvSpPr txBox="1">
            <a:spLocks/>
          </p:cNvSpPr>
          <p:nvPr/>
        </p:nvSpPr>
        <p:spPr bwMode="auto">
          <a:xfrm>
            <a:off x="533400" y="1640112"/>
            <a:ext cx="8610600" cy="14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0" indent="0">
              <a:spcBef>
                <a:spcPts val="800"/>
              </a:spcBef>
              <a:buFont typeface="Wingdings" charset="0"/>
              <a:buNone/>
            </a:pPr>
            <a:r>
              <a:rPr lang="en-US" sz="2200" b="1" dirty="0" smtClean="0">
                <a:latin typeface="+mn-lt"/>
                <a:ea typeface="ＭＳ Ｐゴシック" charset="0"/>
                <a:cs typeface="ＭＳ Ｐゴシック" charset="0"/>
              </a:rPr>
              <a:t>Caregivers will also need ongoing support </a:t>
            </a:r>
            <a:r>
              <a:rPr lang="en-US" sz="2200" dirty="0" smtClean="0">
                <a:latin typeface="+mn-lt"/>
                <a:ea typeface="ＭＳ Ｐゴシック" charset="0"/>
                <a:cs typeface="ＭＳ Ｐゴシック" charset="0"/>
              </a:rPr>
              <a:t>— from health workers, family members, and peers — as the disclosure process proceeds over time.</a:t>
            </a:r>
          </a:p>
          <a:p>
            <a:pPr>
              <a:spcBef>
                <a:spcPts val="1300"/>
              </a:spcBef>
              <a:buFont typeface="Wingdings" charset="0"/>
              <a:buNone/>
            </a:pPr>
            <a:r>
              <a:rPr lang="en-US" b="1" dirty="0" smtClean="0">
                <a:solidFill>
                  <a:srgbClr val="0B5395"/>
                </a:solidFill>
                <a:latin typeface="+mn-lt"/>
                <a:ea typeface="ＭＳ Ｐゴシック" charset="0"/>
                <a:cs typeface="ＭＳ Ｐゴシック" charset="0"/>
              </a:rPr>
              <a:t>At each visit, ask the caregiver follow-up questions, such as:</a:t>
            </a:r>
            <a:endParaRPr lang="en-GB" b="1" dirty="0">
              <a:solidFill>
                <a:srgbClr val="0B5395"/>
              </a:solidFill>
              <a:latin typeface="+mn-lt"/>
              <a:ea typeface="ＭＳ Ｐゴシック" charset="0"/>
              <a:cs typeface="ＭＳ Ｐゴシック" charset="0"/>
            </a:endParaRPr>
          </a:p>
        </p:txBody>
      </p:sp>
      <p:sp>
        <p:nvSpPr>
          <p:cNvPr id="6" name="Title 5"/>
          <p:cNvSpPr>
            <a:spLocks noGrp="1"/>
          </p:cNvSpPr>
          <p:nvPr>
            <p:ph type="title"/>
          </p:nvPr>
        </p:nvSpPr>
        <p:spPr bwMode="white">
          <a:xfrm>
            <a:off x="498475" y="133047"/>
            <a:ext cx="8264525" cy="1481667"/>
          </a:xfrm>
        </p:spPr>
        <p:txBody>
          <a:bodyPr/>
          <a:lstStyle/>
          <a:p>
            <a:r>
              <a:rPr lang="en-US" dirty="0" smtClean="0"/>
              <a:t>Providing Ongoing Disclosure Support to Caregivers</a:t>
            </a:r>
            <a:endParaRPr lang="en-US" dirty="0"/>
          </a:p>
        </p:txBody>
      </p:sp>
      <p:sp>
        <p:nvSpPr>
          <p:cNvPr id="7" name="Content Placeholder 6"/>
          <p:cNvSpPr>
            <a:spLocks noGrp="1"/>
          </p:cNvSpPr>
          <p:nvPr>
            <p:ph idx="1"/>
          </p:nvPr>
        </p:nvSpPr>
        <p:spPr>
          <a:xfrm>
            <a:off x="533400" y="2931886"/>
            <a:ext cx="8326438" cy="2965678"/>
          </a:xfrm>
        </p:spPr>
        <p:txBody>
          <a:bodyPr/>
          <a:lstStyle/>
          <a:p>
            <a:pPr>
              <a:spcBef>
                <a:spcPts val="800"/>
              </a:spcBef>
            </a:pPr>
            <a:r>
              <a:rPr lang="en-US" sz="2000" i="1" dirty="0" smtClean="0"/>
              <a:t>Have you noticed any changes in your child’s behavior since he or she learned about his or her HIV-status?</a:t>
            </a:r>
          </a:p>
          <a:p>
            <a:pPr>
              <a:spcBef>
                <a:spcPts val="800"/>
              </a:spcBef>
            </a:pPr>
            <a:r>
              <a:rPr lang="en-US" sz="2000" i="1" dirty="0" smtClean="0"/>
              <a:t>Who else at home knows about the child’s status?</a:t>
            </a:r>
          </a:p>
          <a:p>
            <a:pPr>
              <a:spcBef>
                <a:spcPts val="800"/>
              </a:spcBef>
            </a:pPr>
            <a:r>
              <a:rPr lang="en-US" sz="2000" i="1" dirty="0" smtClean="0"/>
              <a:t>What kind of help, support, or information do you still need?</a:t>
            </a:r>
          </a:p>
          <a:p>
            <a:pPr>
              <a:spcBef>
                <a:spcPts val="800"/>
              </a:spcBef>
            </a:pPr>
            <a:r>
              <a:rPr lang="en-US" sz="2000" i="1" dirty="0" smtClean="0"/>
              <a:t>What feelings or concerns do you have about the disclosure process with your child?</a:t>
            </a:r>
          </a:p>
          <a:p>
            <a:pPr>
              <a:spcBef>
                <a:spcPts val="800"/>
              </a:spcBef>
            </a:pPr>
            <a:r>
              <a:rPr lang="en-US" sz="2000" i="1" dirty="0" smtClean="0"/>
              <a:t>Who does your child have to talk with if he or she has questions?</a:t>
            </a:r>
          </a:p>
          <a:p>
            <a:pPr>
              <a:spcBef>
                <a:spcPts val="800"/>
              </a:spcBef>
            </a:pPr>
            <a:r>
              <a:rPr lang="en-US" sz="2000" i="1" dirty="0" smtClean="0"/>
              <a:t>What questions do you have?</a:t>
            </a:r>
          </a:p>
          <a:p>
            <a:pPr>
              <a:spcBef>
                <a:spcPts val="800"/>
              </a:spcBef>
            </a:pPr>
            <a:r>
              <a:rPr lang="en-US" sz="2000" i="1" dirty="0" smtClean="0"/>
              <a:t>When will we meet again?</a:t>
            </a:r>
            <a:endParaRPr lang="en-US" sz="2000" i="1" dirty="0"/>
          </a:p>
        </p:txBody>
      </p:sp>
    </p:spTree>
    <p:extLst>
      <p:ext uri="{BB962C8B-B14F-4D97-AF65-F5344CB8AC3E}">
        <p14:creationId xmlns:p14="http://schemas.microsoft.com/office/powerpoint/2010/main" val="40929135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29</a:t>
            </a:fld>
            <a:endParaRPr lang="en-US"/>
          </a:p>
        </p:txBody>
      </p:sp>
      <p:sp>
        <p:nvSpPr>
          <p:cNvPr id="5" name="Content Placeholder 2"/>
          <p:cNvSpPr>
            <a:spLocks noGrp="1"/>
          </p:cNvSpPr>
          <p:nvPr>
            <p:ph idx="1"/>
          </p:nvPr>
        </p:nvSpPr>
        <p:spPr>
          <a:xfrm>
            <a:off x="533400" y="1752600"/>
            <a:ext cx="8229600" cy="4144963"/>
          </a:xfrm>
        </p:spPr>
        <p:txBody>
          <a:bodyPr/>
          <a:lstStyle/>
          <a:p>
            <a:r>
              <a:rPr lang="en-US" i="1" dirty="0" smtClean="0">
                <a:solidFill>
                  <a:srgbClr val="0B5395"/>
                </a:solidFill>
                <a:latin typeface="Calibri" pitchFamily="34" charset="0"/>
                <a:cs typeface="Calibri" pitchFamily="34" charset="0"/>
              </a:rPr>
              <a:t>How can health workers assess a child/young adolescent’s readiness for disclosure?</a:t>
            </a:r>
          </a:p>
          <a:p>
            <a:r>
              <a:rPr lang="en-US" i="1" dirty="0" smtClean="0">
                <a:solidFill>
                  <a:srgbClr val="0B5395"/>
                </a:solidFill>
                <a:latin typeface="Calibri" pitchFamily="34" charset="0"/>
                <a:cs typeface="Calibri" pitchFamily="34" charset="0"/>
              </a:rPr>
              <a:t>How can health workers help prepare children/young adolescents for disclosure?</a:t>
            </a:r>
          </a:p>
          <a:p>
            <a:r>
              <a:rPr lang="en-US" i="1" dirty="0" smtClean="0">
                <a:solidFill>
                  <a:srgbClr val="0B5395"/>
                </a:solidFill>
                <a:latin typeface="Calibri" pitchFamily="34" charset="0"/>
                <a:cs typeface="Calibri" pitchFamily="34" charset="0"/>
              </a:rPr>
              <a:t>How can health workers advocate for the needs of the child/young adolescent client, especially if there is disagreement between caregivers and health workers regarding disclosure?</a:t>
            </a:r>
          </a:p>
          <a:p>
            <a:r>
              <a:rPr lang="en-US" i="1" dirty="0" smtClean="0">
                <a:solidFill>
                  <a:srgbClr val="0B5395"/>
                </a:solidFill>
                <a:latin typeface="Calibri" pitchFamily="34" charset="0"/>
                <a:cs typeface="Calibri" pitchFamily="34" charset="0"/>
              </a:rPr>
              <a:t>How can health workers provide ongoing support to young clients through the disclosure process?</a:t>
            </a:r>
            <a:endParaRPr lang="en-US" i="1" dirty="0">
              <a:solidFill>
                <a:srgbClr val="0B5395"/>
              </a:solidFill>
              <a:latin typeface="Calibri" pitchFamily="34" charset="0"/>
              <a:cs typeface="Calibri" pitchFamily="34" charset="0"/>
            </a:endParaRPr>
          </a:p>
        </p:txBody>
      </p:sp>
    </p:spTree>
    <p:extLst>
      <p:ext uri="{BB962C8B-B14F-4D97-AF65-F5344CB8AC3E}">
        <p14:creationId xmlns:p14="http://schemas.microsoft.com/office/powerpoint/2010/main" val="2468943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7.1</a:t>
            </a:r>
            <a:endParaRPr lang="en-US" dirty="0"/>
          </a:p>
        </p:txBody>
      </p:sp>
      <p:sp>
        <p:nvSpPr>
          <p:cNvPr id="3" name="Content Placeholder 2"/>
          <p:cNvSpPr>
            <a:spLocks noGrp="1"/>
          </p:cNvSpPr>
          <p:nvPr>
            <p:ph idx="1"/>
          </p:nvPr>
        </p:nvSpPr>
        <p:spPr/>
        <p:txBody>
          <a:bodyPr/>
          <a:lstStyle/>
          <a:p>
            <a:pPr marL="0" indent="0">
              <a:buNone/>
            </a:pPr>
            <a:r>
              <a:rPr lang="en-US" sz="3600" b="1" dirty="0" smtClean="0">
                <a:solidFill>
                  <a:srgbClr val="0B5395"/>
                </a:solidFill>
                <a:ea typeface="ＭＳ Ｐゴシック" charset="0"/>
              </a:rPr>
              <a:t>The Disclosure Process: A Developmental Approach</a:t>
            </a:r>
            <a:endParaRPr lang="en-US" sz="3600" b="1" dirty="0">
              <a:solidFill>
                <a:srgbClr val="0B5395"/>
              </a:solidFill>
              <a:ea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a:t>
            </a:fld>
            <a:endParaRPr lang="en-US"/>
          </a:p>
        </p:txBody>
      </p:sp>
    </p:spTree>
    <p:extLst>
      <p:ext uri="{BB962C8B-B14F-4D97-AF65-F5344CB8AC3E}">
        <p14:creationId xmlns:p14="http://schemas.microsoft.com/office/powerpoint/2010/main" val="3272056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92946"/>
            <a:ext cx="8229600" cy="4144963"/>
          </a:xfrm>
        </p:spPr>
        <p:txBody>
          <a:bodyPr/>
          <a:lstStyle/>
          <a:p>
            <a:pPr>
              <a:spcBef>
                <a:spcPts val="1000"/>
              </a:spcBef>
            </a:pPr>
            <a:r>
              <a:rPr lang="en-US" dirty="0" smtClean="0"/>
              <a:t>Prepare the child/young adolescent for disclosure.</a:t>
            </a:r>
          </a:p>
          <a:p>
            <a:pPr>
              <a:spcBef>
                <a:spcPts val="1000"/>
              </a:spcBef>
            </a:pPr>
            <a:r>
              <a:rPr lang="en-US" dirty="0" smtClean="0"/>
              <a:t>Actively assess the client’s readiness for partial or full disclosure.</a:t>
            </a:r>
          </a:p>
          <a:p>
            <a:pPr>
              <a:spcBef>
                <a:spcPts val="1000"/>
              </a:spcBef>
            </a:pPr>
            <a:r>
              <a:rPr lang="en-US" dirty="0" smtClean="0"/>
              <a:t>In some cases, be part of the disclosure discussions with the client.</a:t>
            </a:r>
          </a:p>
          <a:p>
            <a:pPr>
              <a:spcBef>
                <a:spcPts val="1000"/>
              </a:spcBef>
            </a:pPr>
            <a:r>
              <a:rPr lang="en-US" dirty="0" smtClean="0"/>
              <a:t>Provide post-disclosure and ongoing support.</a:t>
            </a:r>
          </a:p>
          <a:p>
            <a:pPr>
              <a:spcBef>
                <a:spcPts val="1000"/>
              </a:spcBef>
            </a:pPr>
            <a:r>
              <a:rPr lang="en-US" dirty="0" smtClean="0"/>
              <a:t>See </a:t>
            </a:r>
            <a:r>
              <a:rPr lang="en-US" i="1" dirty="0" smtClean="0"/>
              <a:t>Appendix 7A: Guidance for Developmentally Appropriate Disclosure. </a:t>
            </a:r>
          </a:p>
          <a:p>
            <a:pPr>
              <a:spcBef>
                <a:spcPts val="1000"/>
              </a:spcBef>
            </a:pP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30</a:t>
            </a:fld>
            <a:endParaRPr lang="en-US"/>
          </a:p>
        </p:txBody>
      </p:sp>
      <p:sp>
        <p:nvSpPr>
          <p:cNvPr id="5" name="Title 1"/>
          <p:cNvSpPr>
            <a:spLocks noGrp="1"/>
          </p:cNvSpPr>
          <p:nvPr>
            <p:ph type="title"/>
          </p:nvPr>
        </p:nvSpPr>
        <p:spPr bwMode="white">
          <a:xfrm>
            <a:off x="481542" y="123372"/>
            <a:ext cx="8662458" cy="1447800"/>
          </a:xfrm>
        </p:spPr>
        <p:txBody>
          <a:bodyPr/>
          <a:lstStyle/>
          <a:p>
            <a:r>
              <a:rPr lang="en-US" kern="1200" spc="-20" dirty="0" smtClean="0">
                <a:latin typeface="+mj-lt"/>
              </a:rPr>
              <a:t>Health Worker’s Role in Supporting Children and Young Adolescents with Disclosure</a:t>
            </a:r>
            <a:endParaRPr lang="en-US" sz="1800" dirty="0">
              <a:latin typeface="+mj-lt"/>
            </a:endParaRPr>
          </a:p>
        </p:txBody>
      </p:sp>
      <p:graphicFrame>
        <p:nvGraphicFramePr>
          <p:cNvPr id="6" name="Content Placeholder 6"/>
          <p:cNvGraphicFramePr>
            <a:graphicFrameLocks/>
          </p:cNvGraphicFramePr>
          <p:nvPr>
            <p:extLst>
              <p:ext uri="{D42A27DB-BD31-4B8C-83A1-F6EECF244321}">
                <p14:modId xmlns:p14="http://schemas.microsoft.com/office/powerpoint/2010/main" val="3540558208"/>
              </p:ext>
            </p:extLst>
          </p:nvPr>
        </p:nvGraphicFramePr>
        <p:xfrm>
          <a:off x="914400" y="5288489"/>
          <a:ext cx="7391399" cy="1213907"/>
        </p:xfrm>
        <a:graphic>
          <a:graphicData uri="http://schemas.openxmlformats.org/drawingml/2006/table">
            <a:tbl>
              <a:tblPr firstRow="1" bandRow="1">
                <a:tableStyleId>{5C22544A-7EE6-4342-B048-85BDC9FD1C3A}</a:tableStyleId>
              </a:tblPr>
              <a:tblGrid>
                <a:gridCol w="7391399"/>
              </a:tblGrid>
              <a:tr h="1213907">
                <a:tc>
                  <a:txBody>
                    <a:bodyPr/>
                    <a:lstStyle/>
                    <a:p>
                      <a:pPr marL="0" indent="0" algn="ctr">
                        <a:spcBef>
                          <a:spcPct val="50000"/>
                        </a:spcBef>
                        <a:buFont typeface="Arial"/>
                        <a:buNone/>
                      </a:pPr>
                      <a:r>
                        <a:rPr lang="en-ZA" sz="2200" b="1" dirty="0" smtClean="0">
                          <a:solidFill>
                            <a:schemeClr val="tx1"/>
                          </a:solidFill>
                          <a:latin typeface="+mn-lt"/>
                        </a:rPr>
                        <a:t>Remember</a:t>
                      </a:r>
                      <a:r>
                        <a:rPr lang="en-ZA" sz="2200" b="0" dirty="0" smtClean="0">
                          <a:solidFill>
                            <a:schemeClr val="tx1"/>
                          </a:solidFill>
                          <a:latin typeface="+mn-lt"/>
                        </a:rPr>
                        <a:t>: Health</a:t>
                      </a:r>
                      <a:r>
                        <a:rPr lang="en-ZA" sz="2200" b="0" baseline="0" dirty="0" smtClean="0">
                          <a:solidFill>
                            <a:schemeClr val="tx1"/>
                          </a:solidFill>
                          <a:latin typeface="+mn-lt"/>
                        </a:rPr>
                        <a:t> workers can and should be advocates for the needs of their child/adolescent clients, including their disclosure needs</a:t>
                      </a:r>
                      <a:r>
                        <a:rPr lang="en-ZA" sz="2400" b="0" baseline="0" dirty="0" smtClean="0">
                          <a:solidFill>
                            <a:schemeClr val="tx1"/>
                          </a:solidFill>
                          <a:latin typeface="+mn-lt"/>
                        </a:rPr>
                        <a:t>.</a:t>
                      </a:r>
                      <a:endParaRPr lang="en-ZA" sz="2400" b="0" dirty="0">
                        <a:solidFill>
                          <a:schemeClr val="tx1"/>
                        </a:solidFill>
                        <a:latin typeface="+mn-lt"/>
                      </a:endParaRP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3685560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31</a:t>
            </a:fld>
            <a:endParaRPr lang="en-US"/>
          </a:p>
        </p:txBody>
      </p:sp>
      <p:sp>
        <p:nvSpPr>
          <p:cNvPr id="5" name="Title 5"/>
          <p:cNvSpPr>
            <a:spLocks noGrp="1"/>
          </p:cNvSpPr>
          <p:nvPr>
            <p:ph type="title"/>
          </p:nvPr>
        </p:nvSpPr>
        <p:spPr bwMode="white">
          <a:xfrm>
            <a:off x="498475" y="118533"/>
            <a:ext cx="8264525" cy="1481667"/>
          </a:xfrm>
        </p:spPr>
        <p:txBody>
          <a:bodyPr/>
          <a:lstStyle/>
          <a:p>
            <a:r>
              <a:rPr lang="en-US" dirty="0" smtClean="0"/>
              <a:t>Providing Ongoing Disclosure Support to Children/Adolescents</a:t>
            </a:r>
            <a:endParaRPr lang="en-US" dirty="0"/>
          </a:p>
        </p:txBody>
      </p:sp>
      <p:sp>
        <p:nvSpPr>
          <p:cNvPr id="6" name="Rectangle 3"/>
          <p:cNvSpPr txBox="1">
            <a:spLocks noGrp="1"/>
          </p:cNvSpPr>
          <p:nvPr>
            <p:ph idx="1"/>
          </p:nvPr>
        </p:nvSpPr>
        <p:spPr bwMode="auto">
          <a:xfrm>
            <a:off x="533400" y="1600200"/>
            <a:ext cx="8229600" cy="444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marL="0" indent="0">
              <a:spcBef>
                <a:spcPts val="800"/>
              </a:spcBef>
              <a:buNone/>
            </a:pPr>
            <a:r>
              <a:rPr lang="en-US" b="1" dirty="0" smtClean="0">
                <a:ea typeface="ＭＳ Ｐゴシック" charset="0"/>
                <a:cs typeface="ＭＳ Ｐゴシック" charset="0"/>
              </a:rPr>
              <a:t>Disclosure does not begin or end with a single conversation. </a:t>
            </a:r>
            <a:r>
              <a:rPr lang="en-US" dirty="0" smtClean="0">
                <a:ea typeface="ＭＳ Ｐゴシック" charset="0"/>
                <a:cs typeface="ＭＳ Ｐゴシック" charset="0"/>
              </a:rPr>
              <a:t>As children/adolescents grow and develop, they need to be able to continue to ask questions and discuss their feelings.</a:t>
            </a:r>
            <a:endParaRPr lang="en-US" dirty="0" smtClean="0">
              <a:solidFill>
                <a:srgbClr val="0B5395"/>
              </a:solidFill>
              <a:latin typeface="+mn-lt"/>
              <a:ea typeface="ＭＳ Ｐゴシック" charset="0"/>
              <a:cs typeface="ＭＳ Ｐゴシック" charset="0"/>
            </a:endParaRPr>
          </a:p>
          <a:p>
            <a:pPr>
              <a:spcBef>
                <a:spcPts val="2600"/>
              </a:spcBef>
              <a:buFont typeface="Wingdings" charset="0"/>
              <a:buNone/>
            </a:pPr>
            <a:r>
              <a:rPr lang="en-US" b="1" dirty="0" smtClean="0">
                <a:solidFill>
                  <a:srgbClr val="0B5395"/>
                </a:solidFill>
                <a:latin typeface="+mn-lt"/>
                <a:ea typeface="ＭＳ Ｐゴシック" charset="0"/>
                <a:cs typeface="ＭＳ Ｐゴシック" charset="0"/>
              </a:rPr>
              <a:t>At each visit, ask the client questions about disclosure, such as:</a:t>
            </a:r>
            <a:endParaRPr lang="en-GB" b="1" dirty="0">
              <a:solidFill>
                <a:srgbClr val="0B5395"/>
              </a:solidFill>
              <a:latin typeface="+mn-lt"/>
              <a:ea typeface="ＭＳ Ｐゴシック" charset="0"/>
              <a:cs typeface="ＭＳ Ｐゴシック" charset="0"/>
            </a:endParaRPr>
          </a:p>
        </p:txBody>
      </p:sp>
      <p:sp>
        <p:nvSpPr>
          <p:cNvPr id="7" name="Content Placeholder 6"/>
          <p:cNvSpPr txBox="1">
            <a:spLocks/>
          </p:cNvSpPr>
          <p:nvPr/>
        </p:nvSpPr>
        <p:spPr bwMode="auto">
          <a:xfrm>
            <a:off x="533400" y="3555999"/>
            <a:ext cx="8326438"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4025" indent="-454025" algn="l" rtl="0" eaLnBrk="1" fontAlgn="base" hangingPunct="1">
              <a:spcBef>
                <a:spcPts val="2000"/>
              </a:spcBef>
              <a:spcAft>
                <a:spcPct val="0"/>
              </a:spcAft>
              <a:buClr>
                <a:srgbClr val="083763"/>
              </a:buClr>
              <a:buSzPct val="75000"/>
              <a:buFont typeface="Wingdings" charset="0"/>
              <a:buChar char="n"/>
              <a:defRPr sz="2400">
                <a:solidFill>
                  <a:schemeClr val="tx1"/>
                </a:solidFill>
                <a:latin typeface="Calibri"/>
                <a:ea typeface="+mn-ea"/>
                <a:cs typeface="Calibri"/>
              </a:defRPr>
            </a:lvl1pPr>
            <a:lvl2pPr marL="747713" indent="-407988" algn="l" rtl="0" eaLnBrk="1" fontAlgn="base" hangingPunct="1">
              <a:spcBef>
                <a:spcPts val="600"/>
              </a:spcBef>
              <a:spcAft>
                <a:spcPct val="0"/>
              </a:spcAft>
              <a:buClr>
                <a:srgbClr val="0D0D0D"/>
              </a:buClr>
              <a:buSzPct val="90000"/>
              <a:buFont typeface="Wingdings" charset="0"/>
              <a:buChar char="§"/>
              <a:defRPr sz="2000">
                <a:solidFill>
                  <a:schemeClr val="tx1"/>
                </a:solidFill>
                <a:latin typeface="Calibri"/>
                <a:ea typeface="+mn-ea"/>
                <a:cs typeface="Calibri"/>
              </a:defRPr>
            </a:lvl2pPr>
            <a:lvl3pPr marL="1031875" indent="-465138" algn="l" rtl="0" eaLnBrk="1" fontAlgn="base" hangingPunct="1">
              <a:spcBef>
                <a:spcPts val="600"/>
              </a:spcBef>
              <a:spcAft>
                <a:spcPct val="0"/>
              </a:spcAft>
              <a:buClr>
                <a:srgbClr val="0B5395"/>
              </a:buClr>
              <a:buSzPct val="90000"/>
              <a:buFont typeface="Wingdings" charset="0"/>
              <a:buChar char="§"/>
              <a:defRPr sz="2000">
                <a:solidFill>
                  <a:schemeClr val="tx1"/>
                </a:solidFill>
                <a:latin typeface="Calibri"/>
                <a:ea typeface="+mn-ea"/>
                <a:cs typeface="Calibri"/>
              </a:defRPr>
            </a:lvl3pPr>
            <a:lvl4pPr marL="1254125" indent="-392113" algn="l" rtl="0" eaLnBrk="1" fontAlgn="base" hangingPunct="1">
              <a:spcBef>
                <a:spcPts val="600"/>
              </a:spcBef>
              <a:spcAft>
                <a:spcPct val="0"/>
              </a:spcAft>
              <a:buClr>
                <a:srgbClr val="404040"/>
              </a:buClr>
              <a:buSzPct val="90000"/>
              <a:buFont typeface="Wingdings" charset="0"/>
              <a:buChar char="§"/>
              <a:defRPr sz="2000">
                <a:solidFill>
                  <a:schemeClr val="tx1"/>
                </a:solidFill>
                <a:latin typeface="Calibri"/>
                <a:ea typeface="+mn-ea"/>
                <a:cs typeface="Calibri"/>
              </a:defRPr>
            </a:lvl4pPr>
            <a:lvl5pPr marL="1427163" indent="-282575" algn="l" rtl="0" eaLnBrk="1" fontAlgn="base" hangingPunct="1">
              <a:spcBef>
                <a:spcPts val="600"/>
              </a:spcBef>
              <a:spcAft>
                <a:spcPct val="0"/>
              </a:spcAft>
              <a:buClr>
                <a:srgbClr val="59AAF2"/>
              </a:buClr>
              <a:buSzPct val="90000"/>
              <a:buFont typeface="Wingdings" charset="0"/>
              <a:buChar char="§"/>
              <a:defRPr sz="2000">
                <a:solidFill>
                  <a:schemeClr val="tx1"/>
                </a:solidFill>
                <a:latin typeface="Calibri"/>
                <a:ea typeface="+mn-ea"/>
                <a:cs typeface="Calibri"/>
              </a:defRPr>
            </a:lvl5pPr>
            <a:lvl6pPr marL="16002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6pPr>
            <a:lvl7pPr marL="20574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7pPr>
            <a:lvl8pPr marL="25146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8pPr>
            <a:lvl9pPr marL="2971800" indent="-228600" algn="l" rtl="0" eaLnBrk="1" fontAlgn="base" hangingPunct="1">
              <a:spcBef>
                <a:spcPts val="600"/>
              </a:spcBef>
              <a:spcAft>
                <a:spcPct val="0"/>
              </a:spcAft>
              <a:buClr>
                <a:schemeClr val="accent1"/>
              </a:buClr>
              <a:buSzPct val="75000"/>
              <a:buFont typeface="Wingdings" pitchFamily="2" charset="2"/>
              <a:buChar char="n"/>
              <a:defRPr sz="2000">
                <a:solidFill>
                  <a:schemeClr val="tx1"/>
                </a:solidFill>
                <a:latin typeface="+mn-lt"/>
                <a:ea typeface="+mn-ea"/>
              </a:defRPr>
            </a:lvl9pPr>
          </a:lstStyle>
          <a:p>
            <a:pPr>
              <a:spcBef>
                <a:spcPts val="800"/>
              </a:spcBef>
            </a:pPr>
            <a:r>
              <a:rPr lang="en-US" i="1" dirty="0" smtClean="0"/>
              <a:t>Why do you think you take these medications? What do you know about HIV?</a:t>
            </a:r>
          </a:p>
          <a:p>
            <a:pPr>
              <a:spcBef>
                <a:spcPts val="800"/>
              </a:spcBef>
            </a:pPr>
            <a:r>
              <a:rPr lang="en-US" i="1" dirty="0" smtClean="0"/>
              <a:t>How have you been feeling since you learned about your HIV-status?</a:t>
            </a:r>
          </a:p>
          <a:p>
            <a:pPr>
              <a:spcBef>
                <a:spcPts val="800"/>
              </a:spcBef>
            </a:pPr>
            <a:r>
              <a:rPr lang="en-US" i="1" dirty="0" smtClean="0"/>
              <a:t>Who else do you talk to about HIV and who do you ask if you have questions?</a:t>
            </a:r>
          </a:p>
          <a:p>
            <a:pPr>
              <a:spcBef>
                <a:spcPts val="1500"/>
              </a:spcBef>
            </a:pPr>
            <a:endParaRPr lang="en-US" sz="2200" i="1" dirty="0"/>
          </a:p>
        </p:txBody>
      </p:sp>
    </p:spTree>
    <p:extLst>
      <p:ext uri="{BB962C8B-B14F-4D97-AF65-F5344CB8AC3E}">
        <p14:creationId xmlns:p14="http://schemas.microsoft.com/office/powerpoint/2010/main" val="1039428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smtClean="0"/>
              <a:t>Who else knows about your HIV-status? What do you think about disclosing your status to (other) people you are close to?</a:t>
            </a:r>
          </a:p>
          <a:p>
            <a:r>
              <a:rPr lang="en-US" i="1" dirty="0" smtClean="0"/>
              <a:t>What </a:t>
            </a:r>
            <a:r>
              <a:rPr lang="en-US" i="1" dirty="0"/>
              <a:t>are some of the ways you are taking care of yourself? How do you think you can live positively with HIV</a:t>
            </a:r>
            <a:r>
              <a:rPr lang="en-US" i="1" dirty="0" smtClean="0"/>
              <a:t>?</a:t>
            </a:r>
          </a:p>
          <a:p>
            <a:r>
              <a:rPr lang="en-US" i="1" dirty="0" smtClean="0"/>
              <a:t>How are you doing with your medications?</a:t>
            </a:r>
          </a:p>
          <a:p>
            <a:r>
              <a:rPr lang="en-US" i="1" dirty="0" smtClean="0"/>
              <a:t>What other questions do you have?</a:t>
            </a:r>
          </a:p>
          <a:p>
            <a:r>
              <a:rPr lang="en-US" i="1" dirty="0" smtClean="0"/>
              <a:t>When should we meet again to talk more?</a:t>
            </a:r>
            <a:endParaRPr lang="en-US" i="1"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32</a:t>
            </a:fld>
            <a:endParaRPr lang="en-US"/>
          </a:p>
        </p:txBody>
      </p:sp>
      <p:sp>
        <p:nvSpPr>
          <p:cNvPr id="5" name="Title 5"/>
          <p:cNvSpPr>
            <a:spLocks noGrp="1"/>
          </p:cNvSpPr>
          <p:nvPr>
            <p:ph type="title"/>
          </p:nvPr>
        </p:nvSpPr>
        <p:spPr bwMode="white">
          <a:xfrm>
            <a:off x="304801" y="118533"/>
            <a:ext cx="8839200" cy="1481667"/>
          </a:xfrm>
        </p:spPr>
        <p:txBody>
          <a:bodyPr/>
          <a:lstStyle/>
          <a:p>
            <a:r>
              <a:rPr lang="en-US" dirty="0" smtClean="0"/>
              <a:t>Providing Ongoing Disclosure   Support to Children/Adolescents </a:t>
            </a:r>
            <a:r>
              <a:rPr lang="en-US" sz="1800" dirty="0" smtClean="0"/>
              <a:t>(Continued)</a:t>
            </a:r>
            <a:endParaRPr lang="en-US" sz="1800" dirty="0"/>
          </a:p>
        </p:txBody>
      </p:sp>
    </p:spTree>
    <p:extLst>
      <p:ext uri="{BB962C8B-B14F-4D97-AF65-F5344CB8AC3E}">
        <p14:creationId xmlns:p14="http://schemas.microsoft.com/office/powerpoint/2010/main" val="4210103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Special Cases</a:t>
            </a:r>
            <a:endParaRPr lang="en-US" dirty="0"/>
          </a:p>
        </p:txBody>
      </p:sp>
      <p:sp>
        <p:nvSpPr>
          <p:cNvPr id="3" name="Content Placeholder 2"/>
          <p:cNvSpPr>
            <a:spLocks noGrp="1"/>
          </p:cNvSpPr>
          <p:nvPr>
            <p:ph idx="1"/>
          </p:nvPr>
        </p:nvSpPr>
        <p:spPr>
          <a:xfrm>
            <a:off x="533400" y="1680030"/>
            <a:ext cx="8229600" cy="4144963"/>
          </a:xfrm>
        </p:spPr>
        <p:txBody>
          <a:bodyPr/>
          <a:lstStyle/>
          <a:p>
            <a:pPr marL="0" indent="0">
              <a:buNone/>
            </a:pPr>
            <a:r>
              <a:rPr lang="en-US" b="1" dirty="0" smtClean="0">
                <a:solidFill>
                  <a:srgbClr val="0B5395"/>
                </a:solidFill>
              </a:rPr>
              <a:t>When working with children and adolescents who do not have caregivers or do not have caregivers who are actively involved:</a:t>
            </a:r>
          </a:p>
          <a:p>
            <a:r>
              <a:rPr lang="en-US" sz="2300" dirty="0" smtClean="0"/>
              <a:t>The health worker (and if possible, more than one member of the multidisciplinary team) may have to take a more active or “parental” role in the disclosure process.</a:t>
            </a:r>
          </a:p>
          <a:p>
            <a:pPr marL="0" indent="0">
              <a:buNone/>
            </a:pPr>
            <a:r>
              <a:rPr lang="en-US" b="1" dirty="0" smtClean="0">
                <a:solidFill>
                  <a:srgbClr val="0B5395"/>
                </a:solidFill>
              </a:rPr>
              <a:t>When working with children and adolescents in institutional care:</a:t>
            </a:r>
          </a:p>
          <a:p>
            <a:r>
              <a:rPr lang="en-US" sz="2300" dirty="0" smtClean="0"/>
              <a:t>Health workers should identify the person who is legally responsible for the child or adolescent and, if possible, invite that person to the clinic for a session related to disclosure.</a:t>
            </a:r>
            <a:endParaRPr lang="en-US" sz="23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33</a:t>
            </a:fld>
            <a:endParaRPr lang="en-US"/>
          </a:p>
        </p:txBody>
      </p:sp>
    </p:spTree>
    <p:extLst>
      <p:ext uri="{BB962C8B-B14F-4D97-AF65-F5344CB8AC3E}">
        <p14:creationId xmlns:p14="http://schemas.microsoft.com/office/powerpoint/2010/main" val="15627158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34</a:t>
            </a:fld>
            <a:endParaRPr lang="en-US"/>
          </a:p>
        </p:txBody>
      </p:sp>
      <p:sp>
        <p:nvSpPr>
          <p:cNvPr id="5" name="Content Placeholder 4"/>
          <p:cNvSpPr>
            <a:spLocks noGrp="1"/>
          </p:cNvSpPr>
          <p:nvPr>
            <p:ph idx="1"/>
          </p:nvPr>
        </p:nvSpPr>
        <p:spPr/>
        <p:txBody>
          <a:bodyPr/>
          <a:lstStyle/>
          <a:p>
            <a:pPr marL="0" indent="0">
              <a:buNone/>
            </a:pPr>
            <a:r>
              <a:rPr lang="en-GB" sz="3600" b="1" dirty="0">
                <a:solidFill>
                  <a:srgbClr val="0B5395"/>
                </a:solidFill>
                <a:latin typeface="+mn-lt"/>
                <a:ea typeface="ＭＳ Ｐゴシック" charset="0"/>
                <a:cs typeface="ＭＳ Ｐゴシック" charset="0"/>
              </a:rPr>
              <a:t>Supporting Caregivers with the Disclosure Process: </a:t>
            </a:r>
            <a:r>
              <a:rPr lang="en-GB" sz="3600" b="1" dirty="0">
                <a:latin typeface="+mn-lt"/>
                <a:ea typeface="ＭＳ Ｐゴシック" charset="0"/>
                <a:cs typeface="ＭＳ Ｐゴシック" charset="0"/>
              </a:rPr>
              <a:t>Start-stop role plays and large group discussion</a:t>
            </a:r>
            <a:r>
              <a:rPr lang="en-US" sz="3600" b="1" dirty="0">
                <a:latin typeface="+mn-lt"/>
                <a:ea typeface="ＭＳ Ｐゴシック" charset="0"/>
                <a:cs typeface="ＭＳ Ｐゴシック" charset="0"/>
              </a:rPr>
              <a:t> </a:t>
            </a:r>
            <a:endParaRPr lang="en-ZA" sz="3600" b="1" dirty="0">
              <a:latin typeface="+mn-lt"/>
              <a:ea typeface="ＭＳ Ｐゴシック" charset="0"/>
              <a:cs typeface="ＭＳ Ｐゴシック" charset="0"/>
            </a:endParaRPr>
          </a:p>
          <a:p>
            <a:pPr marL="0" indent="0">
              <a:buNone/>
            </a:pPr>
            <a:endParaRPr lang="en-US" sz="3600" b="1" dirty="0">
              <a:latin typeface="+mn-lt"/>
            </a:endParaRPr>
          </a:p>
        </p:txBody>
      </p:sp>
      <p:sp>
        <p:nvSpPr>
          <p:cNvPr id="6" name="Title 3"/>
          <p:cNvSpPr>
            <a:spLocks noGrp="1"/>
          </p:cNvSpPr>
          <p:nvPr>
            <p:ph type="title"/>
          </p:nvPr>
        </p:nvSpPr>
        <p:spPr bwMode="white">
          <a:xfrm>
            <a:off x="498475" y="491706"/>
            <a:ext cx="8264525" cy="1108494"/>
          </a:xfrm>
        </p:spPr>
        <p:txBody>
          <a:bodyPr/>
          <a:lstStyle/>
          <a:p>
            <a:r>
              <a:rPr lang="en-US" dirty="0" smtClean="0"/>
              <a:t>Exercise 1</a:t>
            </a:r>
            <a:endParaRPr lang="en-US" dirty="0"/>
          </a:p>
        </p:txBody>
      </p:sp>
    </p:spTree>
    <p:extLst>
      <p:ext uri="{BB962C8B-B14F-4D97-AF65-F5344CB8AC3E}">
        <p14:creationId xmlns:p14="http://schemas.microsoft.com/office/powerpoint/2010/main" val="1254854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xfrm>
            <a:off x="498475" y="491706"/>
            <a:ext cx="8264525" cy="1108494"/>
          </a:xfrm>
        </p:spPr>
        <p:txBody>
          <a:bodyPr/>
          <a:lstStyle/>
          <a:p>
            <a:r>
              <a:rPr lang="en-US" dirty="0" smtClean="0"/>
              <a:t>Exercise 1: Start-Stop Role Play 1</a:t>
            </a:r>
            <a:endParaRPr lang="en-US" dirty="0"/>
          </a:p>
        </p:txBody>
      </p:sp>
      <p:sp>
        <p:nvSpPr>
          <p:cNvPr id="5" name="Content Placeholder 4"/>
          <p:cNvSpPr>
            <a:spLocks noGrp="1"/>
          </p:cNvSpPr>
          <p:nvPr>
            <p:ph idx="1"/>
          </p:nvPr>
        </p:nvSpPr>
        <p:spPr/>
        <p:txBody>
          <a:bodyPr/>
          <a:lstStyle/>
          <a:p>
            <a:pPr marL="0" indent="0">
              <a:buNone/>
            </a:pPr>
            <a:r>
              <a:rPr lang="en-GB" dirty="0">
                <a:latin typeface="+mn-lt"/>
                <a:ea typeface="ＭＳ Ｐゴシック" charset="0"/>
                <a:cs typeface="ＭＳ Ｐゴシック" charset="0"/>
              </a:rPr>
              <a:t>A mother named </a:t>
            </a:r>
            <a:r>
              <a:rPr lang="en-GB" dirty="0" smtClean="0">
                <a:latin typeface="+mn-lt"/>
                <a:ea typeface="ＭＳ Ｐゴシック" charset="0"/>
                <a:cs typeface="ＭＳ Ｐゴシック" charset="0"/>
              </a:rPr>
              <a:t>E___ </a:t>
            </a:r>
            <a:r>
              <a:rPr lang="en-GB" dirty="0">
                <a:latin typeface="+mn-lt"/>
                <a:ea typeface="ＭＳ Ｐゴシック" charset="0"/>
                <a:cs typeface="ＭＳ Ｐゴシック" charset="0"/>
              </a:rPr>
              <a:t>has been caring for her HIV-infected 10-year-old son, </a:t>
            </a:r>
            <a:r>
              <a:rPr lang="en-GB" dirty="0" smtClean="0">
                <a:latin typeface="+mn-lt"/>
                <a:ea typeface="ＭＳ Ｐゴシック" charset="0"/>
                <a:cs typeface="ＭＳ Ｐゴシック" charset="0"/>
              </a:rPr>
              <a:t>T___. T___ </a:t>
            </a:r>
            <a:r>
              <a:rPr lang="en-GB" dirty="0">
                <a:latin typeface="+mn-lt"/>
                <a:ea typeface="ＭＳ Ｐゴシック" charset="0"/>
                <a:cs typeface="ＭＳ Ｐゴシック" charset="0"/>
              </a:rPr>
              <a:t>keeps asking you why he has to take these pills and </a:t>
            </a:r>
            <a:r>
              <a:rPr lang="en-GB" dirty="0" smtClean="0">
                <a:latin typeface="+mn-lt"/>
                <a:ea typeface="ＭＳ Ｐゴシック" charset="0"/>
                <a:cs typeface="ＭＳ Ｐゴシック" charset="0"/>
              </a:rPr>
              <a:t>says he wants </a:t>
            </a:r>
            <a:r>
              <a:rPr lang="en-GB" dirty="0">
                <a:latin typeface="+mn-lt"/>
                <a:ea typeface="ＭＳ Ｐゴシック" charset="0"/>
                <a:cs typeface="ＭＳ Ｐゴシック" charset="0"/>
              </a:rPr>
              <a:t>to know when he will </a:t>
            </a:r>
            <a:r>
              <a:rPr lang="en-GB" dirty="0" smtClean="0">
                <a:latin typeface="+mn-lt"/>
                <a:ea typeface="ＭＳ Ｐゴシック" charset="0"/>
                <a:cs typeface="ＭＳ Ｐゴシック" charset="0"/>
              </a:rPr>
              <a:t>be done with </a:t>
            </a:r>
            <a:r>
              <a:rPr lang="en-GB" dirty="0">
                <a:latin typeface="+mn-lt"/>
                <a:ea typeface="ＭＳ Ｐゴシック" charset="0"/>
                <a:cs typeface="ＭＳ Ｐゴシック" charset="0"/>
              </a:rPr>
              <a:t>them. When you ask the mother what </a:t>
            </a:r>
            <a:r>
              <a:rPr lang="en-GB" dirty="0" smtClean="0">
                <a:latin typeface="+mn-lt"/>
                <a:ea typeface="ＭＳ Ｐゴシック" charset="0"/>
                <a:cs typeface="ＭＳ Ｐゴシック" charset="0"/>
              </a:rPr>
              <a:t>T___ </a:t>
            </a:r>
            <a:r>
              <a:rPr lang="en-GB" dirty="0">
                <a:latin typeface="+mn-lt"/>
                <a:ea typeface="ＭＳ Ｐゴシック" charset="0"/>
                <a:cs typeface="ＭＳ Ｐゴシック" charset="0"/>
              </a:rPr>
              <a:t>knows about his health, she becomes quiet. </a:t>
            </a:r>
          </a:p>
          <a:p>
            <a:pPr marL="457200" indent="-45720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a:t>
            </a:r>
            <a:r>
              <a:rPr lang="en-GB" i="1" dirty="0" smtClean="0">
                <a:solidFill>
                  <a:srgbClr val="0B5395"/>
                </a:solidFill>
                <a:latin typeface="+mn-lt"/>
                <a:ea typeface="ＭＳ Ｐゴシック" charset="0"/>
                <a:cs typeface="ＭＳ Ｐゴシック" charset="0"/>
              </a:rPr>
              <a:t>proceed? </a:t>
            </a:r>
            <a:endParaRPr lang="en-GB" i="1" dirty="0">
              <a:solidFill>
                <a:srgbClr val="0B5395"/>
              </a:solidFill>
              <a:latin typeface="+mn-lt"/>
              <a:ea typeface="ＭＳ Ｐゴシック" charset="0"/>
              <a:cs typeface="ＭＳ Ｐゴシック" charset="0"/>
            </a:endParaRPr>
          </a:p>
          <a:p>
            <a:endParaRPr lang="en-US" dirty="0">
              <a:latin typeface="+mn-lt"/>
            </a:endParaRPr>
          </a:p>
        </p:txBody>
      </p:sp>
      <p:sp>
        <p:nvSpPr>
          <p:cNvPr id="2" name="Slide Number Placeholder 1"/>
          <p:cNvSpPr>
            <a:spLocks noGrp="1"/>
          </p:cNvSpPr>
          <p:nvPr>
            <p:ph type="sldNum" sz="quarter" idx="12"/>
          </p:nvPr>
        </p:nvSpPr>
        <p:spPr/>
        <p:txBody>
          <a:bodyPr/>
          <a:lstStyle/>
          <a:p>
            <a:fld id="{2AA6BE04-1A97-7346-8DF1-95DFBAB449B6}" type="slidenum">
              <a:rPr lang="en-US" smtClean="0"/>
              <a:pPr/>
              <a:t>35</a:t>
            </a:fld>
            <a:endParaRPr lang="en-US"/>
          </a:p>
        </p:txBody>
      </p:sp>
    </p:spTree>
    <p:extLst>
      <p:ext uri="{BB962C8B-B14F-4D97-AF65-F5344CB8AC3E}">
        <p14:creationId xmlns:p14="http://schemas.microsoft.com/office/powerpoint/2010/main" val="33530833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8147"/>
            <a:ext cx="8264525" cy="1511081"/>
          </a:xfrm>
        </p:spPr>
        <p:txBody>
          <a:bodyPr/>
          <a:lstStyle/>
          <a:p>
            <a:r>
              <a:rPr lang="en-US" dirty="0" smtClean="0"/>
              <a:t>Exercise 1: Case Study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ea typeface="ＭＳ Ｐゴシック" charset="0"/>
              </a:rPr>
              <a:t>What types of questions </a:t>
            </a:r>
            <a:r>
              <a:rPr lang="en-GB" i="1" dirty="0" smtClean="0">
                <a:solidFill>
                  <a:srgbClr val="0B5395"/>
                </a:solidFill>
                <a:ea typeface="ＭＳ Ｐゴシック" charset="0"/>
              </a:rPr>
              <a:t>is T___ likely </a:t>
            </a:r>
            <a:r>
              <a:rPr lang="en-GB" i="1" dirty="0">
                <a:solidFill>
                  <a:srgbClr val="0B5395"/>
                </a:solidFill>
                <a:ea typeface="ＭＳ Ｐゴシック" charset="0"/>
              </a:rPr>
              <a:t>to ask about </a:t>
            </a:r>
            <a:r>
              <a:rPr lang="en-GB" i="1" dirty="0" smtClean="0">
                <a:solidFill>
                  <a:srgbClr val="0B5395"/>
                </a:solidFill>
                <a:ea typeface="ＭＳ Ｐゴシック" charset="0"/>
              </a:rPr>
              <a:t>his </a:t>
            </a:r>
            <a:r>
              <a:rPr lang="en-GB" i="1" dirty="0">
                <a:solidFill>
                  <a:srgbClr val="0B5395"/>
                </a:solidFill>
                <a:ea typeface="ＭＳ Ｐゴシック" charset="0"/>
              </a:rPr>
              <a:t>illness? What are some possible responses? </a:t>
            </a:r>
            <a:r>
              <a:rPr lang="en-GB" i="1" dirty="0" smtClean="0">
                <a:solidFill>
                  <a:srgbClr val="0B5395"/>
                </a:solidFill>
                <a:ea typeface="ＭＳ Ｐゴシック" charset="0"/>
              </a:rPr>
              <a:t>                         </a:t>
            </a:r>
            <a:r>
              <a:rPr lang="en-GB" dirty="0" smtClean="0">
                <a:ea typeface="ＭＳ Ｐゴシック" charset="0"/>
              </a:rPr>
              <a:t>(See </a:t>
            </a:r>
            <a:r>
              <a:rPr lang="en-GB" i="1" dirty="0" smtClean="0">
                <a:ea typeface="ＭＳ Ｐゴシック" charset="0"/>
              </a:rPr>
              <a:t>Appendix 7A.</a:t>
            </a:r>
            <a:r>
              <a:rPr lang="en-GB" dirty="0" smtClean="0">
                <a:ea typeface="ＭＳ Ｐゴシック" charset="0"/>
              </a:rPr>
              <a:t>)</a:t>
            </a:r>
            <a:endParaRPr lang="en-GB" dirty="0">
              <a:ea typeface="ＭＳ Ｐゴシック" charset="0"/>
            </a:endParaRPr>
          </a:p>
          <a:p>
            <a:r>
              <a:rPr lang="en-GB" i="1" dirty="0">
                <a:solidFill>
                  <a:srgbClr val="0B5395"/>
                </a:solidFill>
                <a:ea typeface="ＭＳ Ｐゴシック" charset="0"/>
              </a:rPr>
              <a:t>What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do to help the caregiver prepare for the disclosure process?</a:t>
            </a:r>
          </a:p>
          <a:p>
            <a:r>
              <a:rPr lang="en-GB" i="1" dirty="0">
                <a:solidFill>
                  <a:srgbClr val="0B5395"/>
                </a:solidFill>
                <a:ea typeface="ＭＳ Ｐゴシック" charset="0"/>
              </a:rPr>
              <a:t>How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assess the caregiver’s </a:t>
            </a:r>
            <a:r>
              <a:rPr lang="en-GB" i="1" dirty="0" smtClean="0">
                <a:solidFill>
                  <a:srgbClr val="0B5395"/>
                </a:solidFill>
                <a:ea typeface="ＭＳ Ｐゴシック" charset="0"/>
              </a:rPr>
              <a:t>readiness for </a:t>
            </a:r>
            <a:r>
              <a:rPr lang="en-GB" i="1" dirty="0">
                <a:solidFill>
                  <a:srgbClr val="0B5395"/>
                </a:solidFill>
                <a:ea typeface="ＭＳ Ｐゴシック" charset="0"/>
              </a:rPr>
              <a:t>or knowledge about disclosure?</a:t>
            </a:r>
          </a:p>
          <a:p>
            <a:r>
              <a:rPr lang="en-GB" i="1" dirty="0">
                <a:solidFill>
                  <a:srgbClr val="0B5395"/>
                </a:solidFill>
                <a:ea typeface="ＭＳ Ｐゴシック" charset="0"/>
              </a:rPr>
              <a:t>What age-specific activities, if any,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introduce </a:t>
            </a:r>
            <a:r>
              <a:rPr lang="en-GB" i="1" dirty="0" smtClean="0">
                <a:solidFill>
                  <a:srgbClr val="0B5395"/>
                </a:solidFill>
                <a:ea typeface="ＭＳ Ｐゴシック" charset="0"/>
              </a:rPr>
              <a:t>during </a:t>
            </a:r>
            <a:r>
              <a:rPr lang="en-GB" i="1" dirty="0">
                <a:solidFill>
                  <a:srgbClr val="0B5395"/>
                </a:solidFill>
                <a:ea typeface="ＭＳ Ｐゴシック" charset="0"/>
              </a:rPr>
              <a:t>the session?</a:t>
            </a:r>
            <a:endParaRPr lang="en-ZA" i="1" dirty="0">
              <a:solidFill>
                <a:srgbClr val="0B5395"/>
              </a:solidFill>
              <a:ea typeface="ＭＳ Ｐゴシック" charset="0"/>
            </a:endParaRPr>
          </a:p>
          <a:p>
            <a:pPr marL="457200" indent="-457200">
              <a:buFont typeface="+mj-lt"/>
              <a:buAutoNum type="arabicPeriod"/>
            </a:pPr>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36</a:t>
            </a:fld>
            <a:endParaRPr lang="en-US"/>
          </a:p>
        </p:txBody>
      </p:sp>
    </p:spTree>
    <p:extLst>
      <p:ext uri="{BB962C8B-B14F-4D97-AF65-F5344CB8AC3E}">
        <p14:creationId xmlns:p14="http://schemas.microsoft.com/office/powerpoint/2010/main" val="1959087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Start-Stop Role Play 2</a:t>
            </a:r>
            <a:endParaRPr lang="en-US" dirty="0"/>
          </a:p>
        </p:txBody>
      </p:sp>
      <p:sp>
        <p:nvSpPr>
          <p:cNvPr id="3" name="Content Placeholder 2"/>
          <p:cNvSpPr>
            <a:spLocks noGrp="1"/>
          </p:cNvSpPr>
          <p:nvPr>
            <p:ph idx="1"/>
          </p:nvPr>
        </p:nvSpPr>
        <p:spPr>
          <a:xfrm>
            <a:off x="533400" y="1752600"/>
            <a:ext cx="8229600" cy="4670425"/>
          </a:xfrm>
        </p:spPr>
        <p:txBody>
          <a:bodyPr/>
          <a:lstStyle/>
          <a:p>
            <a:pPr marL="0" indent="0">
              <a:buNone/>
            </a:pPr>
            <a:r>
              <a:rPr lang="en-GB" dirty="0" err="1" smtClean="0">
                <a:latin typeface="+mn-lt"/>
                <a:ea typeface="ＭＳ Ｐゴシック" charset="0"/>
                <a:cs typeface="ＭＳ Ｐゴシック" charset="0"/>
              </a:rPr>
              <a:t>A___is</a:t>
            </a:r>
            <a:r>
              <a:rPr lang="en-GB" dirty="0" smtClean="0">
                <a:latin typeface="+mn-lt"/>
                <a:ea typeface="ＭＳ Ｐゴシック" charset="0"/>
                <a:cs typeface="ＭＳ Ｐゴシック" charset="0"/>
              </a:rPr>
              <a:t> </a:t>
            </a:r>
            <a:r>
              <a:rPr lang="en-GB" dirty="0">
                <a:latin typeface="+mn-lt"/>
                <a:ea typeface="ＭＳ Ｐゴシック" charset="0"/>
                <a:cs typeface="ＭＳ Ｐゴシック" charset="0"/>
              </a:rPr>
              <a:t>11 years old. She has lived with her grandmother since her mother died </a:t>
            </a:r>
            <a:r>
              <a:rPr lang="en-GB" dirty="0" smtClean="0">
                <a:latin typeface="+mn-lt"/>
                <a:ea typeface="ＭＳ Ｐゴシック" charset="0"/>
                <a:cs typeface="ＭＳ Ｐゴシック" charset="0"/>
              </a:rPr>
              <a:t>3 </a:t>
            </a:r>
            <a:r>
              <a:rPr lang="en-GB" dirty="0">
                <a:latin typeface="+mn-lt"/>
                <a:ea typeface="ＭＳ Ｐゴシック" charset="0"/>
                <a:cs typeface="ＭＳ Ｐゴシック" charset="0"/>
              </a:rPr>
              <a:t>years ago.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and her grandmother have been </a:t>
            </a:r>
            <a:r>
              <a:rPr lang="en-GB" dirty="0" smtClean="0">
                <a:latin typeface="+mn-lt"/>
                <a:ea typeface="ＭＳ Ｐゴシック" charset="0"/>
                <a:cs typeface="ＭＳ Ｐゴシック" charset="0"/>
              </a:rPr>
              <a:t>coming to </a:t>
            </a:r>
            <a:r>
              <a:rPr lang="en-GB" dirty="0">
                <a:latin typeface="+mn-lt"/>
                <a:ea typeface="ＭＳ Ｐゴシック" charset="0"/>
                <a:cs typeface="ＭＳ Ｐゴシック" charset="0"/>
              </a:rPr>
              <a:t>the clinic since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started to become </a:t>
            </a:r>
            <a:r>
              <a:rPr lang="en-GB" dirty="0" smtClean="0">
                <a:latin typeface="+mn-lt"/>
                <a:ea typeface="ＭＳ Ｐゴシック" charset="0"/>
                <a:cs typeface="ＭＳ Ｐゴシック" charset="0"/>
              </a:rPr>
              <a:t>symptomatic and the </a:t>
            </a:r>
            <a:r>
              <a:rPr lang="en-GB" dirty="0">
                <a:latin typeface="+mn-lt"/>
                <a:ea typeface="ＭＳ Ｐゴシック" charset="0"/>
                <a:cs typeface="ＭＳ Ｐゴシック" charset="0"/>
              </a:rPr>
              <a:t>doctor wants her to start ART soon. </a:t>
            </a:r>
            <a:r>
              <a:rPr lang="en-GB" dirty="0" smtClean="0">
                <a:latin typeface="+mn-lt"/>
                <a:ea typeface="ＭＳ Ｐゴシック" charset="0"/>
                <a:cs typeface="ＭＳ Ｐゴシック" charset="0"/>
              </a:rPr>
              <a:t>The grandmother </a:t>
            </a:r>
            <a:r>
              <a:rPr lang="en-GB" dirty="0">
                <a:latin typeface="+mn-lt"/>
                <a:ea typeface="ＭＳ Ｐゴシック" charset="0"/>
                <a:cs typeface="ＭＳ Ｐゴシック" charset="0"/>
              </a:rPr>
              <a:t>is having problems giving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her CTX. You believe that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would cooperate better if she understood more about the medication and why she needs it, especially since ART is now about to become part of </a:t>
            </a:r>
            <a:r>
              <a:rPr lang="en-GB" dirty="0" smtClean="0">
                <a:latin typeface="+mn-lt"/>
                <a:ea typeface="ＭＳ Ｐゴシック" charset="0"/>
                <a:cs typeface="ＭＳ Ｐゴシック" charset="0"/>
              </a:rPr>
              <a:t>their everyday </a:t>
            </a:r>
            <a:r>
              <a:rPr lang="en-GB" dirty="0">
                <a:latin typeface="+mn-lt"/>
                <a:ea typeface="ＭＳ Ｐゴシック" charset="0"/>
                <a:cs typeface="ＭＳ Ｐゴシック" charset="0"/>
              </a:rPr>
              <a:t>lives. </a:t>
            </a:r>
            <a:r>
              <a:rPr lang="en-GB" dirty="0" smtClean="0">
                <a:latin typeface="+mn-lt"/>
                <a:ea typeface="ＭＳ Ｐゴシック" charset="0"/>
                <a:cs typeface="ＭＳ Ｐゴシック" charset="0"/>
              </a:rPr>
              <a:t>The grandmother </a:t>
            </a:r>
            <a:r>
              <a:rPr lang="en-GB" dirty="0">
                <a:latin typeface="+mn-lt"/>
                <a:ea typeface="ＭＳ Ｐゴシック" charset="0"/>
                <a:cs typeface="ＭＳ Ｐゴシック" charset="0"/>
              </a:rPr>
              <a:t>thinks </a:t>
            </a:r>
            <a:r>
              <a:rPr lang="en-GB" dirty="0" smtClean="0">
                <a:latin typeface="+mn-lt"/>
                <a:ea typeface="ＭＳ Ｐゴシック" charset="0"/>
                <a:cs typeface="ＭＳ Ｐゴシック" charset="0"/>
              </a:rPr>
              <a:t>A___ </a:t>
            </a:r>
            <a:r>
              <a:rPr lang="en-GB" dirty="0">
                <a:latin typeface="+mn-lt"/>
                <a:ea typeface="ＭＳ Ｐゴシック" charset="0"/>
                <a:cs typeface="ＭＳ Ｐゴシック" charset="0"/>
              </a:rPr>
              <a:t>is too young to know her status and insists she does not need to </a:t>
            </a:r>
            <a:r>
              <a:rPr lang="en-GB" dirty="0" smtClean="0">
                <a:latin typeface="+mn-lt"/>
                <a:ea typeface="ＭＳ Ｐゴシック" charset="0"/>
                <a:cs typeface="ＭＳ Ｐゴシック" charset="0"/>
              </a:rPr>
              <a:t>know yet. </a:t>
            </a:r>
          </a:p>
          <a:p>
            <a:pPr marL="52388" indent="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proceed? </a:t>
            </a:r>
          </a:p>
          <a:p>
            <a:pPr marL="457200" indent="-457200">
              <a:buFont typeface="Wingdings" charset="0"/>
              <a:buAutoNum type="arabicPeriod" startAt="2"/>
            </a:pP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37</a:t>
            </a:fld>
            <a:endParaRPr lang="en-US"/>
          </a:p>
        </p:txBody>
      </p:sp>
    </p:spTree>
    <p:extLst>
      <p:ext uri="{BB962C8B-B14F-4D97-AF65-F5344CB8AC3E}">
        <p14:creationId xmlns:p14="http://schemas.microsoft.com/office/powerpoint/2010/main" val="39663028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8147"/>
            <a:ext cx="8264525" cy="1511081"/>
          </a:xfrm>
        </p:spPr>
        <p:txBody>
          <a:bodyPr/>
          <a:lstStyle/>
          <a:p>
            <a:r>
              <a:rPr lang="en-US" dirty="0" smtClean="0"/>
              <a:t>Exercise 1: Case Study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ea typeface="ＭＳ Ｐゴシック" charset="0"/>
              </a:rPr>
              <a:t>What types of questions </a:t>
            </a:r>
            <a:r>
              <a:rPr lang="en-GB" i="1" dirty="0" smtClean="0">
                <a:solidFill>
                  <a:srgbClr val="0B5395"/>
                </a:solidFill>
                <a:ea typeface="ＭＳ Ｐゴシック" charset="0"/>
              </a:rPr>
              <a:t>is A___ likely </a:t>
            </a:r>
            <a:r>
              <a:rPr lang="en-GB" i="1" dirty="0">
                <a:solidFill>
                  <a:srgbClr val="0B5395"/>
                </a:solidFill>
                <a:ea typeface="ＭＳ Ｐゴシック" charset="0"/>
              </a:rPr>
              <a:t>to ask </a:t>
            </a:r>
            <a:r>
              <a:rPr lang="en-GB" i="1" dirty="0" smtClean="0">
                <a:solidFill>
                  <a:srgbClr val="0B5395"/>
                </a:solidFill>
                <a:ea typeface="ＭＳ Ｐゴシック" charset="0"/>
              </a:rPr>
              <a:t>about her </a:t>
            </a:r>
            <a:r>
              <a:rPr lang="en-GB" i="1" dirty="0">
                <a:solidFill>
                  <a:srgbClr val="0B5395"/>
                </a:solidFill>
                <a:ea typeface="ＭＳ Ｐゴシック" charset="0"/>
              </a:rPr>
              <a:t>illness? What are some possible responses? </a:t>
            </a:r>
            <a:r>
              <a:rPr lang="en-GB" i="1" dirty="0" smtClean="0">
                <a:solidFill>
                  <a:srgbClr val="0B5395"/>
                </a:solidFill>
                <a:ea typeface="ＭＳ Ｐゴシック" charset="0"/>
              </a:rPr>
              <a:t> </a:t>
            </a:r>
            <a:r>
              <a:rPr lang="en-GB" dirty="0" smtClean="0">
                <a:ea typeface="ＭＳ Ｐゴシック" charset="0"/>
              </a:rPr>
              <a:t>(See </a:t>
            </a:r>
            <a:r>
              <a:rPr lang="en-GB" i="1" dirty="0" smtClean="0">
                <a:ea typeface="ＭＳ Ｐゴシック" charset="0"/>
              </a:rPr>
              <a:t>Appendix 7A.</a:t>
            </a:r>
            <a:r>
              <a:rPr lang="en-GB" dirty="0" smtClean="0">
                <a:ea typeface="ＭＳ Ｐゴシック" charset="0"/>
              </a:rPr>
              <a:t>)</a:t>
            </a:r>
            <a:endParaRPr lang="en-GB" dirty="0">
              <a:ea typeface="ＭＳ Ｐゴシック" charset="0"/>
            </a:endParaRPr>
          </a:p>
          <a:p>
            <a:r>
              <a:rPr lang="en-GB" i="1" dirty="0">
                <a:solidFill>
                  <a:srgbClr val="0B5395"/>
                </a:solidFill>
                <a:ea typeface="ＭＳ Ｐゴシック" charset="0"/>
              </a:rPr>
              <a:t>What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do to help the caregiver prepare for the disclosure process?</a:t>
            </a:r>
          </a:p>
          <a:p>
            <a:r>
              <a:rPr lang="en-GB" i="1" dirty="0">
                <a:solidFill>
                  <a:srgbClr val="0B5395"/>
                </a:solidFill>
                <a:ea typeface="ＭＳ Ｐゴシック" charset="0"/>
              </a:rPr>
              <a:t>How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assess the caregiver’s </a:t>
            </a:r>
            <a:r>
              <a:rPr lang="en-GB" i="1" dirty="0" smtClean="0">
                <a:solidFill>
                  <a:srgbClr val="0B5395"/>
                </a:solidFill>
                <a:ea typeface="ＭＳ Ｐゴシック" charset="0"/>
              </a:rPr>
              <a:t>readiness for </a:t>
            </a:r>
            <a:r>
              <a:rPr lang="en-GB" i="1" dirty="0">
                <a:solidFill>
                  <a:srgbClr val="0B5395"/>
                </a:solidFill>
                <a:ea typeface="ＭＳ Ｐゴシック" charset="0"/>
              </a:rPr>
              <a:t>or knowledge about disclosure?</a:t>
            </a:r>
          </a:p>
          <a:p>
            <a:r>
              <a:rPr lang="en-GB" i="1" dirty="0">
                <a:solidFill>
                  <a:srgbClr val="0B5395"/>
                </a:solidFill>
                <a:ea typeface="ＭＳ Ｐゴシック" charset="0"/>
              </a:rPr>
              <a:t>What age-specific activities, if any,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introduce </a:t>
            </a:r>
            <a:r>
              <a:rPr lang="en-GB" i="1" dirty="0" smtClean="0">
                <a:solidFill>
                  <a:srgbClr val="0B5395"/>
                </a:solidFill>
                <a:ea typeface="ＭＳ Ｐゴシック" charset="0"/>
              </a:rPr>
              <a:t>during </a:t>
            </a:r>
            <a:r>
              <a:rPr lang="en-GB" i="1" dirty="0">
                <a:solidFill>
                  <a:srgbClr val="0B5395"/>
                </a:solidFill>
                <a:ea typeface="ＭＳ Ｐゴシック" charset="0"/>
              </a:rPr>
              <a:t>the session?</a:t>
            </a:r>
            <a:endParaRPr lang="en-ZA" i="1" dirty="0">
              <a:solidFill>
                <a:srgbClr val="0B5395"/>
              </a:solidFill>
              <a:ea typeface="ＭＳ Ｐゴシック" charset="0"/>
            </a:endParaRPr>
          </a:p>
          <a:p>
            <a:pPr marL="457200" indent="-457200">
              <a:buFont typeface="+mj-lt"/>
              <a:buAutoNum type="arabicPeriod"/>
            </a:pPr>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38</a:t>
            </a:fld>
            <a:endParaRPr lang="en-US"/>
          </a:p>
        </p:txBody>
      </p:sp>
    </p:spTree>
    <p:extLst>
      <p:ext uri="{BB962C8B-B14F-4D97-AF65-F5344CB8AC3E}">
        <p14:creationId xmlns:p14="http://schemas.microsoft.com/office/powerpoint/2010/main" val="1959087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Start-Stop Role Play 3</a:t>
            </a:r>
            <a:endParaRPr lang="en-US" dirty="0"/>
          </a:p>
        </p:txBody>
      </p:sp>
      <p:sp>
        <p:nvSpPr>
          <p:cNvPr id="3" name="Content Placeholder 2"/>
          <p:cNvSpPr>
            <a:spLocks noGrp="1"/>
          </p:cNvSpPr>
          <p:nvPr>
            <p:ph idx="1"/>
          </p:nvPr>
        </p:nvSpPr>
        <p:spPr>
          <a:xfrm>
            <a:off x="533400" y="1752600"/>
            <a:ext cx="8229600" cy="4841383"/>
          </a:xfrm>
        </p:spPr>
        <p:txBody>
          <a:bodyPr/>
          <a:lstStyle/>
          <a:p>
            <a:pPr marL="0" indent="0">
              <a:buNone/>
            </a:pPr>
            <a:r>
              <a:rPr lang="en-US" dirty="0" smtClean="0"/>
              <a:t>G___ is a 12-year-old boy living with HIV and taking ART. He lives with his mother, uncle, and 5 older siblings and cousins. G___ has come to the clinic with his mother today. She tells you that before she thought she was doing the right thing by moving from partial to full disclosure with her son over the last couple of months. Now, however, she thinks she might have done the wrong thing by fully disclosing because her son hasn’t asked any questions about his status, seems sad all the time, doesn’t want to take his medicines, and is acting out in school. Today, G___ seems very withdrawn even though he tells you, “I am fine.” </a:t>
            </a:r>
          </a:p>
          <a:p>
            <a:pPr marL="0" indent="0">
              <a:buNone/>
            </a:pPr>
            <a:r>
              <a:rPr lang="en-GB" dirty="0" err="1" smtClean="0">
                <a:solidFill>
                  <a:srgbClr val="0B5395"/>
                </a:solidFill>
                <a:latin typeface="+mn-lt"/>
                <a:ea typeface="ＭＳ Ｐゴシック" charset="0"/>
                <a:cs typeface="ＭＳ Ｐゴシック" charset="0"/>
                <a:sym typeface="Wingdings" charset="0"/>
              </a:rPr>
              <a:t></a:t>
            </a:r>
            <a:r>
              <a:rPr lang="en-GB" dirty="0" smtClean="0">
                <a:solidFill>
                  <a:srgbClr val="0B5395"/>
                </a:solidFill>
                <a:latin typeface="+mn-lt"/>
                <a:ea typeface="ＭＳ Ｐゴシック" charset="0"/>
                <a:cs typeface="ＭＳ Ｐゴシック" charset="0"/>
                <a:sym typeface="Wingdings" charset="0"/>
              </a:rPr>
              <a:t> </a:t>
            </a:r>
            <a:r>
              <a:rPr lang="en-GB" i="1" dirty="0" smtClean="0">
                <a:solidFill>
                  <a:srgbClr val="0B5395"/>
                </a:solidFill>
                <a:latin typeface="+mn-lt"/>
                <a:ea typeface="ＭＳ Ｐゴシック" charset="0"/>
                <a:cs typeface="ＭＳ Ｐゴシック" charset="0"/>
              </a:rPr>
              <a:t>How would you proceed? </a:t>
            </a:r>
          </a:p>
          <a:p>
            <a:pPr marL="457200" indent="-457200">
              <a:buFont typeface="Wingdings" charset="0"/>
              <a:buAutoNum type="arabicPeriod" startAt="2"/>
            </a:pPr>
            <a:endParaRPr lang="en-GB"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39</a:t>
            </a:fld>
            <a:endParaRPr lang="en-US"/>
          </a:p>
        </p:txBody>
      </p:sp>
    </p:spTree>
    <p:extLst>
      <p:ext uri="{BB962C8B-B14F-4D97-AF65-F5344CB8AC3E}">
        <p14:creationId xmlns:p14="http://schemas.microsoft.com/office/powerpoint/2010/main" val="2996910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Session 7.1 Objective</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Apply </a:t>
            </a:r>
            <a:r>
              <a:rPr lang="en-GB" dirty="0">
                <a:latin typeface="+mn-lt"/>
                <a:ea typeface="ＭＳ Ｐゴシック" charset="0"/>
                <a:cs typeface="ＭＳ Ｐゴシック" charset="0"/>
              </a:rPr>
              <a:t>a developmental approach to the process of disclosure </a:t>
            </a:r>
            <a:r>
              <a:rPr lang="en-GB" dirty="0" smtClean="0">
                <a:latin typeface="+mn-lt"/>
                <a:ea typeface="ＭＳ Ｐゴシック" charset="0"/>
                <a:cs typeface="ＭＳ Ｐゴシック" charset="0"/>
              </a:rPr>
              <a:t>preparation</a:t>
            </a:r>
            <a:endParaRPr lang="en-GB" dirty="0">
              <a:latin typeface="+mn-lt"/>
              <a:ea typeface="ＭＳ Ｐゴシック" charset="0"/>
              <a:cs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a:t>
            </a:fld>
            <a:endParaRPr lang="en-US"/>
          </a:p>
        </p:txBody>
      </p:sp>
    </p:spTree>
    <p:extLst>
      <p:ext uri="{BB962C8B-B14F-4D97-AF65-F5344CB8AC3E}">
        <p14:creationId xmlns:p14="http://schemas.microsoft.com/office/powerpoint/2010/main" val="3158119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18147"/>
            <a:ext cx="8264525" cy="1511081"/>
          </a:xfrm>
        </p:spPr>
        <p:txBody>
          <a:bodyPr/>
          <a:lstStyle/>
          <a:p>
            <a:r>
              <a:rPr lang="en-US" dirty="0" smtClean="0"/>
              <a:t>Exercise 1: Case Study 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ea typeface="ＭＳ Ｐゴシック" charset="0"/>
              </a:rPr>
              <a:t>What types of questions </a:t>
            </a:r>
            <a:r>
              <a:rPr lang="en-GB" i="1" dirty="0" smtClean="0">
                <a:solidFill>
                  <a:srgbClr val="0B5395"/>
                </a:solidFill>
                <a:ea typeface="ＭＳ Ｐゴシック" charset="0"/>
              </a:rPr>
              <a:t>is G___ </a:t>
            </a:r>
            <a:r>
              <a:rPr lang="en-GB" i="1" dirty="0">
                <a:solidFill>
                  <a:srgbClr val="0B5395"/>
                </a:solidFill>
                <a:ea typeface="ＭＳ Ｐゴシック" charset="0"/>
              </a:rPr>
              <a:t>likely to </a:t>
            </a:r>
            <a:r>
              <a:rPr lang="en-GB" i="1" dirty="0" smtClean="0">
                <a:solidFill>
                  <a:srgbClr val="0B5395"/>
                </a:solidFill>
                <a:ea typeface="ＭＳ Ｐゴシック" charset="0"/>
              </a:rPr>
              <a:t>ask? </a:t>
            </a:r>
            <a:r>
              <a:rPr lang="en-GB" i="1" dirty="0">
                <a:solidFill>
                  <a:srgbClr val="0B5395"/>
                </a:solidFill>
                <a:ea typeface="ＭＳ Ｐゴシック" charset="0"/>
              </a:rPr>
              <a:t>What are some possible responses? </a:t>
            </a:r>
            <a:r>
              <a:rPr lang="en-GB" i="1" dirty="0" smtClean="0">
                <a:solidFill>
                  <a:srgbClr val="0B5395"/>
                </a:solidFill>
                <a:ea typeface="ＭＳ Ｐゴシック" charset="0"/>
              </a:rPr>
              <a:t> </a:t>
            </a:r>
            <a:r>
              <a:rPr lang="en-GB" dirty="0" smtClean="0">
                <a:ea typeface="ＭＳ Ｐゴシック" charset="0"/>
              </a:rPr>
              <a:t>(See </a:t>
            </a:r>
            <a:r>
              <a:rPr lang="en-GB" i="1" dirty="0" smtClean="0">
                <a:ea typeface="ＭＳ Ｐゴシック" charset="0"/>
              </a:rPr>
              <a:t>Appendix 7A.</a:t>
            </a:r>
            <a:r>
              <a:rPr lang="en-GB" dirty="0" smtClean="0">
                <a:ea typeface="ＭＳ Ｐゴシック" charset="0"/>
              </a:rPr>
              <a:t>)</a:t>
            </a:r>
            <a:endParaRPr lang="en-GB" dirty="0">
              <a:ea typeface="ＭＳ Ｐゴシック" charset="0"/>
            </a:endParaRPr>
          </a:p>
          <a:p>
            <a:r>
              <a:rPr lang="en-GB" i="1" dirty="0">
                <a:solidFill>
                  <a:srgbClr val="0B5395"/>
                </a:solidFill>
                <a:ea typeface="ＭＳ Ｐゴシック" charset="0"/>
              </a:rPr>
              <a:t>What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do to</a:t>
            </a:r>
            <a:r>
              <a:rPr lang="en-GB" i="1" dirty="0" smtClean="0">
                <a:solidFill>
                  <a:srgbClr val="0B5395"/>
                </a:solidFill>
                <a:ea typeface="ＭＳ Ｐゴシック" charset="0"/>
              </a:rPr>
              <a:t> support the caregiver?</a:t>
            </a:r>
          </a:p>
          <a:p>
            <a:r>
              <a:rPr lang="en-GB" i="1" dirty="0" smtClean="0">
                <a:solidFill>
                  <a:srgbClr val="0B5395"/>
                </a:solidFill>
                <a:ea typeface="ＭＳ Ｐゴシック" charset="0"/>
              </a:rPr>
              <a:t>What can the health worker do to support the client?</a:t>
            </a:r>
          </a:p>
          <a:p>
            <a:r>
              <a:rPr lang="en-GB" i="1" dirty="0">
                <a:solidFill>
                  <a:srgbClr val="0B5395"/>
                </a:solidFill>
                <a:ea typeface="ＭＳ Ｐゴシック" charset="0"/>
              </a:rPr>
              <a:t>What age-specific activities, if any, can the </a:t>
            </a:r>
            <a:r>
              <a:rPr lang="en-GB" i="1" dirty="0" smtClean="0">
                <a:solidFill>
                  <a:srgbClr val="0B5395"/>
                </a:solidFill>
                <a:ea typeface="ＭＳ Ｐゴシック" charset="0"/>
              </a:rPr>
              <a:t>health </a:t>
            </a:r>
            <a:r>
              <a:rPr lang="en-GB" i="1" dirty="0">
                <a:solidFill>
                  <a:srgbClr val="0B5395"/>
                </a:solidFill>
                <a:ea typeface="ＭＳ Ｐゴシック" charset="0"/>
              </a:rPr>
              <a:t>worker introduce </a:t>
            </a:r>
            <a:r>
              <a:rPr lang="en-GB" i="1" dirty="0" smtClean="0">
                <a:solidFill>
                  <a:srgbClr val="0B5395"/>
                </a:solidFill>
                <a:ea typeface="ＭＳ Ｐゴシック" charset="0"/>
              </a:rPr>
              <a:t>during </a:t>
            </a:r>
            <a:r>
              <a:rPr lang="en-GB" i="1" dirty="0">
                <a:solidFill>
                  <a:srgbClr val="0B5395"/>
                </a:solidFill>
                <a:ea typeface="ＭＳ Ｐゴシック" charset="0"/>
              </a:rPr>
              <a:t>the session?</a:t>
            </a:r>
            <a:endParaRPr lang="en-ZA" i="1" dirty="0">
              <a:solidFill>
                <a:srgbClr val="0B5395"/>
              </a:solidFill>
              <a:ea typeface="ＭＳ Ｐゴシック" charset="0"/>
            </a:endParaRPr>
          </a:p>
          <a:p>
            <a:pPr marL="457200" indent="-457200">
              <a:buFont typeface="+mj-lt"/>
              <a:buAutoNum type="arabicPeriod"/>
            </a:pPr>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40</a:t>
            </a:fld>
            <a:endParaRPr lang="en-US"/>
          </a:p>
        </p:txBody>
      </p:sp>
    </p:spTree>
    <p:extLst>
      <p:ext uri="{BB962C8B-B14F-4D97-AF65-F5344CB8AC3E}">
        <p14:creationId xmlns:p14="http://schemas.microsoft.com/office/powerpoint/2010/main" val="1959087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1: Debriefing</a:t>
            </a:r>
            <a:endParaRPr lang="en-US" dirty="0"/>
          </a:p>
        </p:txBody>
      </p:sp>
      <p:sp>
        <p:nvSpPr>
          <p:cNvPr id="3" name="Content Placeholder 2"/>
          <p:cNvSpPr>
            <a:spLocks noGrp="1"/>
          </p:cNvSpPr>
          <p:nvPr>
            <p:ph idx="1"/>
          </p:nvPr>
        </p:nvSpPr>
        <p:spPr>
          <a:xfrm>
            <a:off x="533400" y="1600200"/>
            <a:ext cx="8229600" cy="4297363"/>
          </a:xfrm>
        </p:spPr>
        <p:txBody>
          <a:bodyPr/>
          <a:lstStyle/>
          <a:p>
            <a:pPr>
              <a:spcBef>
                <a:spcPts val="1000"/>
              </a:spcBef>
            </a:pPr>
            <a:r>
              <a:rPr lang="en-US" i="1" dirty="0" smtClean="0">
                <a:solidFill>
                  <a:srgbClr val="0B5395"/>
                </a:solidFill>
              </a:rPr>
              <a:t>What did we learn?</a:t>
            </a:r>
          </a:p>
          <a:p>
            <a:pPr>
              <a:spcBef>
                <a:spcPts val="1000"/>
              </a:spcBef>
            </a:pPr>
            <a:r>
              <a:rPr lang="en-US" b="1" dirty="0" smtClean="0"/>
              <a:t>Key points:</a:t>
            </a:r>
          </a:p>
          <a:p>
            <a:pPr marL="798513" lvl="1" indent="-333375">
              <a:spcBef>
                <a:spcPts val="1000"/>
              </a:spcBef>
            </a:pPr>
            <a:r>
              <a:rPr lang="en-US" sz="2200" dirty="0" smtClean="0"/>
              <a:t>The disclosure process can be affected by many complex personal and family issues. We need to take a multidisciplinary approach to best support clients and families.</a:t>
            </a:r>
          </a:p>
          <a:p>
            <a:pPr marL="798513" lvl="1" indent="-333375">
              <a:spcBef>
                <a:spcPts val="1000"/>
              </a:spcBef>
            </a:pPr>
            <a:r>
              <a:rPr lang="en-US" sz="2200" dirty="0" smtClean="0"/>
              <a:t>As health workers, we may be asked to act as intermediaries, helping to guide and support caregivers through the disclosure process and/or we may need to take a more active or “parental” role in disclosure preparation, discussion, and follow-up with young clients. </a:t>
            </a:r>
          </a:p>
          <a:p>
            <a:pPr marL="798513" lvl="1" indent="-333375">
              <a:spcBef>
                <a:spcPts val="1000"/>
              </a:spcBef>
            </a:pPr>
            <a:r>
              <a:rPr lang="en-US" sz="2200" dirty="0" smtClean="0"/>
              <a:t>In all cases , it is important that we balance what is in the best interest of the client with the needs, wishes, and views of the caregivers.</a:t>
            </a:r>
            <a:endParaRPr lang="en-US" sz="22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42</a:t>
            </a:fld>
            <a:endParaRPr lang="en-US"/>
          </a:p>
        </p:txBody>
      </p:sp>
      <p:sp>
        <p:nvSpPr>
          <p:cNvPr id="6"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82995"/>
            <a:ext cx="8264525" cy="1017205"/>
          </a:xfrm>
        </p:spPr>
        <p:txBody>
          <a:bodyPr/>
          <a:lstStyle/>
          <a:p>
            <a:r>
              <a:rPr lang="en-US" dirty="0" smtClean="0"/>
              <a:t>Session 7.3</a:t>
            </a:r>
            <a:endParaRPr lang="en-US" dirty="0"/>
          </a:p>
        </p:txBody>
      </p:sp>
      <p:sp>
        <p:nvSpPr>
          <p:cNvPr id="3" name="Content Placeholder 2"/>
          <p:cNvSpPr>
            <a:spLocks noGrp="1"/>
          </p:cNvSpPr>
          <p:nvPr>
            <p:ph idx="1"/>
          </p:nvPr>
        </p:nvSpPr>
        <p:spPr/>
        <p:txBody>
          <a:bodyPr/>
          <a:lstStyle/>
          <a:p>
            <a:pPr marL="0" indent="0">
              <a:spcBef>
                <a:spcPct val="50000"/>
              </a:spcBef>
              <a:buNone/>
            </a:pPr>
            <a:r>
              <a:rPr lang="en-GB" sz="3600" b="1" dirty="0">
                <a:solidFill>
                  <a:srgbClr val="0B5395"/>
                </a:solidFill>
                <a:latin typeface="+mn-lt"/>
              </a:rPr>
              <a:t>Disclosure </a:t>
            </a:r>
            <a:r>
              <a:rPr lang="en-GB" sz="3600" b="1" dirty="0" smtClean="0">
                <a:solidFill>
                  <a:srgbClr val="0B5395"/>
                </a:solidFill>
                <a:latin typeface="+mn-lt"/>
              </a:rPr>
              <a:t>Counseling </a:t>
            </a:r>
            <a:r>
              <a:rPr lang="en-GB" sz="3600" b="1" dirty="0">
                <a:solidFill>
                  <a:srgbClr val="0B5395"/>
                </a:solidFill>
                <a:latin typeface="+mn-lt"/>
              </a:rPr>
              <a:t>and Support for Adolescents Who Know Their Status </a:t>
            </a:r>
            <a:endParaRPr lang="en-ZA" sz="3600" b="1" dirty="0">
              <a:solidFill>
                <a:srgbClr val="0B5395"/>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43</a:t>
            </a:fld>
            <a:endParaRPr lang="en-US"/>
          </a:p>
        </p:txBody>
      </p:sp>
    </p:spTree>
    <p:extLst>
      <p:ext uri="{BB962C8B-B14F-4D97-AF65-F5344CB8AC3E}">
        <p14:creationId xmlns:p14="http://schemas.microsoft.com/office/powerpoint/2010/main" val="3053713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82995"/>
            <a:ext cx="8264525" cy="1017205"/>
          </a:xfrm>
        </p:spPr>
        <p:txBody>
          <a:bodyPr/>
          <a:lstStyle/>
          <a:p>
            <a:r>
              <a:rPr lang="en-US" dirty="0" smtClean="0"/>
              <a:t>Session 7.3 Objective</a:t>
            </a:r>
            <a:endParaRPr lang="en-US" dirty="0"/>
          </a:p>
        </p:txBody>
      </p:sp>
      <p:sp>
        <p:nvSpPr>
          <p:cNvPr id="3" name="Content Placeholder 2"/>
          <p:cNvSpPr>
            <a:spLocks noGrp="1"/>
          </p:cNvSpPr>
          <p:nvPr>
            <p:ph idx="1"/>
          </p:nvPr>
        </p:nvSpPr>
        <p:spPr/>
        <p:txBody>
          <a:bodyPr/>
          <a:lstStyle/>
          <a:p>
            <a:pPr>
              <a:buNone/>
            </a:pPr>
            <a:r>
              <a:rPr lang="en-GB" b="1" dirty="0" smtClean="0">
                <a:solidFill>
                  <a:srgbClr val="0B5395"/>
                </a:solidFill>
                <a:latin typeface="Calibri" pitchFamily="34" charset="0"/>
                <a:cs typeface="Calibri" pitchFamily="34" charset="0"/>
              </a:rPr>
              <a:t>After completing this session, participants will be able to:</a:t>
            </a:r>
            <a:r>
              <a:rPr lang="en-GB" dirty="0" smtClean="0">
                <a:solidFill>
                  <a:srgbClr val="0B5395"/>
                </a:solidFill>
                <a:latin typeface="Calibri" pitchFamily="34" charset="0"/>
                <a:cs typeface="Calibri" pitchFamily="34" charset="0"/>
              </a:rPr>
              <a:t> </a:t>
            </a:r>
          </a:p>
          <a:p>
            <a:r>
              <a:rPr lang="en-GB" dirty="0" smtClean="0">
                <a:latin typeface="+mn-lt"/>
                <a:ea typeface="ＭＳ Ｐゴシック" charset="0"/>
                <a:cs typeface="ＭＳ Ｐゴシック" charset="0"/>
              </a:rPr>
              <a:t>Provide counseling </a:t>
            </a:r>
            <a:r>
              <a:rPr lang="en-GB" dirty="0">
                <a:latin typeface="+mn-lt"/>
                <a:ea typeface="ＭＳ Ｐゴシック" charset="0"/>
                <a:cs typeface="ＭＳ Ｐゴシック" charset="0"/>
              </a:rPr>
              <a:t>and support to adolescents on disclosing their HIV-status to </a:t>
            </a:r>
            <a:r>
              <a:rPr lang="en-GB" dirty="0" smtClean="0">
                <a:latin typeface="+mn-lt"/>
                <a:ea typeface="ＭＳ Ｐゴシック" charset="0"/>
                <a:cs typeface="ＭＳ Ｐゴシック" charset="0"/>
              </a:rPr>
              <a:t>others</a:t>
            </a:r>
            <a:endParaRPr lang="en-GB" dirty="0">
              <a:latin typeface="+mn-lt"/>
              <a:ea typeface="ＭＳ Ｐゴシック" charset="0"/>
              <a:cs typeface="ＭＳ Ｐゴシック" charset="0"/>
            </a:endParaRPr>
          </a:p>
          <a:p>
            <a:pPr marL="457200" indent="-457200">
              <a:buFont typeface="+mj-lt"/>
              <a:buAutoNum type="arabicPeriod"/>
            </a:pPr>
            <a:endParaRPr lang="en-US" dirty="0">
              <a:solidFill>
                <a:srgbClr val="000000"/>
              </a:solidFill>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44</a:t>
            </a:fld>
            <a:endParaRPr lang="en-US"/>
          </a:p>
        </p:txBody>
      </p:sp>
    </p:spTree>
    <p:extLst>
      <p:ext uri="{BB962C8B-B14F-4D97-AF65-F5344CB8AC3E}">
        <p14:creationId xmlns:p14="http://schemas.microsoft.com/office/powerpoint/2010/main" val="2717497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Brainstorming</a:t>
            </a:r>
            <a:endParaRPr lang="en-US" dirty="0"/>
          </a:p>
        </p:txBody>
      </p:sp>
      <p:sp>
        <p:nvSpPr>
          <p:cNvPr id="3" name="Content Placeholder 2"/>
          <p:cNvSpPr>
            <a:spLocks noGrp="1"/>
          </p:cNvSpPr>
          <p:nvPr>
            <p:ph idx="1"/>
          </p:nvPr>
        </p:nvSpPr>
        <p:spPr/>
        <p:txBody>
          <a:bodyPr/>
          <a:lstStyle/>
          <a:p>
            <a:r>
              <a:rPr lang="en-US" i="1" dirty="0" smtClean="0">
                <a:solidFill>
                  <a:srgbClr val="0B5395"/>
                </a:solidFill>
              </a:rPr>
              <a:t>What are some potential advantages of disclosure for ALHIV?</a:t>
            </a:r>
          </a:p>
          <a:p>
            <a:r>
              <a:rPr lang="en-US" i="1" dirty="0" smtClean="0">
                <a:solidFill>
                  <a:srgbClr val="0B5395"/>
                </a:solidFill>
              </a:rPr>
              <a:t>What are potential disadvantages?</a:t>
            </a:r>
            <a:endParaRPr lang="en-US" i="1" dirty="0">
              <a:solidFill>
                <a:srgbClr val="0B5395"/>
              </a:solidFill>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83159" y="3283855"/>
            <a:ext cx="3494270" cy="3011715"/>
          </a:xfrm>
          <a:prstGeom prst="rect">
            <a:avLst/>
          </a:prstGeom>
          <a:noFill/>
          <a:ln>
            <a:noFill/>
          </a:ln>
          <a:effectLst>
            <a:softEdge rad="3175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163903" y="526210"/>
            <a:ext cx="8850702" cy="1073989"/>
          </a:xfrm>
        </p:spPr>
        <p:txBody>
          <a:bodyPr/>
          <a:lstStyle/>
          <a:p>
            <a:r>
              <a:rPr lang="en-US" dirty="0" smtClean="0"/>
              <a:t>Advantages of Disclosure May Include:</a:t>
            </a:r>
            <a:endParaRPr lang="en-US" dirty="0"/>
          </a:p>
        </p:txBody>
      </p:sp>
      <p:sp>
        <p:nvSpPr>
          <p:cNvPr id="3" name="Content Placeholder 2"/>
          <p:cNvSpPr>
            <a:spLocks noGrp="1"/>
          </p:cNvSpPr>
          <p:nvPr>
            <p:ph idx="1"/>
          </p:nvPr>
        </p:nvSpPr>
        <p:spPr>
          <a:xfrm>
            <a:off x="533400" y="1814286"/>
            <a:ext cx="8229600" cy="4973863"/>
          </a:xfrm>
        </p:spPr>
        <p:txBody>
          <a:bodyPr numCol="2" spcCol="182880"/>
          <a:lstStyle/>
          <a:p>
            <a:pPr>
              <a:lnSpc>
                <a:spcPct val="90000"/>
              </a:lnSpc>
              <a:spcBef>
                <a:spcPts val="1400"/>
              </a:spcBef>
            </a:pPr>
            <a:r>
              <a:rPr lang="en-GB" sz="2300" dirty="0" smtClean="0">
                <a:latin typeface="+mn-lt"/>
                <a:ea typeface="ＭＳ Ｐゴシック" charset="0"/>
                <a:cs typeface="ＭＳ Ｐゴシック" charset="0"/>
              </a:rPr>
              <a:t>Avoiding </a:t>
            </a:r>
            <a:r>
              <a:rPr lang="en-GB" sz="2300" dirty="0">
                <a:latin typeface="+mn-lt"/>
                <a:ea typeface="ＭＳ Ｐゴシック" charset="0"/>
                <a:cs typeface="ＭＳ Ｐゴシック" charset="0"/>
              </a:rPr>
              <a:t>the burden of secrecy </a:t>
            </a:r>
          </a:p>
          <a:p>
            <a:pPr>
              <a:lnSpc>
                <a:spcPct val="90000"/>
              </a:lnSpc>
              <a:spcBef>
                <a:spcPts val="1400"/>
              </a:spcBef>
            </a:pPr>
            <a:r>
              <a:rPr lang="en-GB" sz="2300" dirty="0" smtClean="0">
                <a:latin typeface="+mn-lt"/>
                <a:ea typeface="ＭＳ Ｐゴシック" charset="0"/>
                <a:cs typeface="ＭＳ Ｐゴシック" charset="0"/>
              </a:rPr>
              <a:t>Avoiding </a:t>
            </a:r>
            <a:r>
              <a:rPr lang="en-GB" sz="2300" dirty="0">
                <a:latin typeface="+mn-lt"/>
                <a:ea typeface="ＭＳ Ｐゴシック" charset="0"/>
                <a:cs typeface="ＭＳ Ｐゴシック" charset="0"/>
              </a:rPr>
              <a:t>anxiety about accidental</a:t>
            </a:r>
            <a:r>
              <a:rPr lang="en-GB" sz="2300" dirty="0" smtClean="0">
                <a:latin typeface="+mn-lt"/>
                <a:ea typeface="ＭＳ Ｐゴシック" charset="0"/>
                <a:cs typeface="ＭＳ Ｐゴシック" charset="0"/>
              </a:rPr>
              <a:t> disclosure</a:t>
            </a:r>
            <a:endParaRPr lang="en-GB" sz="2300" dirty="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Gaining access </a:t>
            </a:r>
            <a:r>
              <a:rPr lang="en-GB" sz="2300" dirty="0">
                <a:latin typeface="+mn-lt"/>
                <a:ea typeface="ＭＳ Ｐゴシック" charset="0"/>
                <a:cs typeface="ＭＳ Ｐゴシック" charset="0"/>
              </a:rPr>
              <a:t>to emotional and practical </a:t>
            </a:r>
            <a:r>
              <a:rPr lang="en-GB" sz="2300" dirty="0" smtClean="0">
                <a:latin typeface="+mn-lt"/>
                <a:ea typeface="ＭＳ Ｐゴシック" charset="0"/>
                <a:cs typeface="ＭＳ Ｐゴシック" charset="0"/>
              </a:rPr>
              <a:t>support</a:t>
            </a:r>
          </a:p>
          <a:p>
            <a:pPr>
              <a:lnSpc>
                <a:spcPct val="90000"/>
              </a:lnSpc>
              <a:spcBef>
                <a:spcPts val="1400"/>
              </a:spcBef>
            </a:pPr>
            <a:r>
              <a:rPr lang="en-GB" sz="2300" dirty="0" smtClean="0">
                <a:latin typeface="+mn-lt"/>
                <a:ea typeface="ＭＳ Ｐゴシック" charset="0"/>
                <a:cs typeface="ＭＳ Ｐゴシック" charset="0"/>
              </a:rPr>
              <a:t>Easier </a:t>
            </a:r>
            <a:r>
              <a:rPr lang="en-GB" sz="2300" dirty="0">
                <a:latin typeface="+mn-lt"/>
                <a:ea typeface="ＭＳ Ｐゴシック" charset="0"/>
                <a:cs typeface="ＭＳ Ｐゴシック" charset="0"/>
              </a:rPr>
              <a:t>access to health care</a:t>
            </a:r>
            <a:endParaRPr lang="en-GB" sz="2300" dirty="0" smtClean="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Better adherence</a:t>
            </a:r>
          </a:p>
          <a:p>
            <a:pPr>
              <a:lnSpc>
                <a:spcPct val="90000"/>
              </a:lnSpc>
              <a:spcBef>
                <a:spcPts val="1400"/>
              </a:spcBef>
            </a:pPr>
            <a:r>
              <a:rPr lang="en-GB" sz="2300" dirty="0" smtClean="0">
                <a:latin typeface="+mn-lt"/>
                <a:ea typeface="ＭＳ Ｐゴシック" charset="0"/>
                <a:cs typeface="ＭＳ Ｐゴシック" charset="0"/>
              </a:rPr>
              <a:t>Easier to </a:t>
            </a:r>
            <a:r>
              <a:rPr lang="en-GB" sz="2300" dirty="0">
                <a:latin typeface="+mn-lt"/>
                <a:ea typeface="ＭＳ Ｐゴシック" charset="0"/>
                <a:cs typeface="ＭＳ Ｐゴシック" charset="0"/>
              </a:rPr>
              <a:t>discuss safer sex and family planning</a:t>
            </a:r>
            <a:r>
              <a:rPr lang="en-GB" sz="2300" dirty="0" smtClean="0">
                <a:latin typeface="+mn-lt"/>
                <a:ea typeface="ＭＳ Ｐゴシック" charset="0"/>
                <a:cs typeface="ＭＳ Ｐゴシック" charset="0"/>
              </a:rPr>
              <a:t> with partners</a:t>
            </a:r>
          </a:p>
          <a:p>
            <a:pPr>
              <a:lnSpc>
                <a:spcPct val="90000"/>
              </a:lnSpc>
              <a:spcBef>
                <a:spcPts val="1400"/>
              </a:spcBef>
            </a:pPr>
            <a:endParaRPr lang="en-GB" sz="2300" dirty="0" smtClean="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Easier to talk about testing with partners</a:t>
            </a:r>
          </a:p>
          <a:p>
            <a:pPr>
              <a:lnSpc>
                <a:spcPct val="90000"/>
              </a:lnSpc>
              <a:spcBef>
                <a:spcPts val="1400"/>
              </a:spcBef>
            </a:pPr>
            <a:r>
              <a:rPr lang="en-GB" sz="2300" dirty="0" smtClean="0">
                <a:latin typeface="+mn-lt"/>
                <a:ea typeface="ＭＳ Ｐゴシック" charset="0"/>
                <a:cs typeface="ＭＳ Ｐゴシック" charset="0"/>
              </a:rPr>
              <a:t>Gaining the freed to find a treatment </a:t>
            </a:r>
            <a:r>
              <a:rPr lang="en-GB" sz="2300" dirty="0">
                <a:latin typeface="+mn-lt"/>
                <a:ea typeface="ＭＳ Ｐゴシック" charset="0"/>
                <a:cs typeface="ＭＳ Ｐゴシック" charset="0"/>
              </a:rPr>
              <a:t>buddy</a:t>
            </a:r>
            <a:endParaRPr lang="en-GB" sz="2300" dirty="0" smtClean="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Gaining access </a:t>
            </a:r>
            <a:r>
              <a:rPr lang="en-GB" sz="2300" dirty="0">
                <a:latin typeface="+mn-lt"/>
                <a:ea typeface="ＭＳ Ｐゴシック" charset="0"/>
                <a:cs typeface="ＭＳ Ｐゴシック" charset="0"/>
              </a:rPr>
              <a:t>to peer support groups and community </a:t>
            </a:r>
            <a:r>
              <a:rPr lang="en-GB" sz="2300" dirty="0" smtClean="0">
                <a:latin typeface="+mn-lt"/>
                <a:ea typeface="ＭＳ Ｐゴシック" charset="0"/>
                <a:cs typeface="ＭＳ Ｐゴシック" charset="0"/>
              </a:rPr>
              <a:t>organizations</a:t>
            </a:r>
            <a:endParaRPr lang="en-GB" sz="2300" dirty="0">
              <a:latin typeface="+mn-lt"/>
              <a:ea typeface="ＭＳ Ｐゴシック" charset="0"/>
              <a:cs typeface="ＭＳ Ｐゴシック" charset="0"/>
            </a:endParaRPr>
          </a:p>
          <a:p>
            <a:pPr>
              <a:lnSpc>
                <a:spcPct val="90000"/>
              </a:lnSpc>
              <a:spcBef>
                <a:spcPts val="1400"/>
              </a:spcBef>
            </a:pPr>
            <a:r>
              <a:rPr lang="en-GB" sz="2300" dirty="0" smtClean="0">
                <a:latin typeface="+mn-lt"/>
                <a:ea typeface="ＭＳ Ｐゴシック" charset="0"/>
                <a:cs typeface="ＭＳ Ｐゴシック" charset="0"/>
              </a:rPr>
              <a:t>Serving </a:t>
            </a:r>
            <a:r>
              <a:rPr lang="en-GB" sz="2300" dirty="0">
                <a:latin typeface="+mn-lt"/>
                <a:ea typeface="ＭＳ Ｐゴシック" charset="0"/>
                <a:cs typeface="ＭＳ Ｐゴシック" charset="0"/>
              </a:rPr>
              <a:t>as a </a:t>
            </a:r>
            <a:r>
              <a:rPr lang="en-GB" sz="2300" dirty="0" smtClean="0">
                <a:latin typeface="+mn-lt"/>
                <a:ea typeface="ＭＳ Ｐゴシック" charset="0"/>
                <a:cs typeface="ＭＳ Ｐゴシック" charset="0"/>
              </a:rPr>
              <a:t>disclosure role model for others</a:t>
            </a:r>
            <a:endParaRPr lang="en-ZA" sz="23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46</a:t>
            </a:fld>
            <a:endParaRPr lang="en-US"/>
          </a:p>
        </p:txBody>
      </p:sp>
    </p:spTree>
    <p:extLst>
      <p:ext uri="{BB962C8B-B14F-4D97-AF65-F5344CB8AC3E}">
        <p14:creationId xmlns:p14="http://schemas.microsoft.com/office/powerpoint/2010/main" val="1956597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99771"/>
            <a:ext cx="8229600" cy="4457025"/>
          </a:xfrm>
        </p:spPr>
        <p:txBody>
          <a:bodyPr numCol="2" spcCol="182880"/>
          <a:lstStyle/>
          <a:p>
            <a:pPr>
              <a:lnSpc>
                <a:spcPct val="90000"/>
              </a:lnSpc>
            </a:pPr>
            <a:r>
              <a:rPr lang="en-GB" sz="2300" dirty="0" smtClean="0">
                <a:latin typeface="+mn-lt"/>
                <a:ea typeface="ＭＳ Ｐゴシック" charset="0"/>
                <a:cs typeface="ＭＳ Ｐゴシック" charset="0"/>
              </a:rPr>
              <a:t>Blame from </a:t>
            </a:r>
            <a:r>
              <a:rPr lang="en-GB" sz="2300" dirty="0">
                <a:latin typeface="+mn-lt"/>
                <a:ea typeface="ＭＳ Ｐゴシック" charset="0"/>
                <a:cs typeface="ＭＳ Ｐゴシック" charset="0"/>
              </a:rPr>
              <a:t>partner or </a:t>
            </a:r>
            <a:r>
              <a:rPr lang="en-GB" sz="2300" dirty="0" smtClean="0">
                <a:latin typeface="+mn-lt"/>
                <a:ea typeface="ＭＳ Ｐゴシック" charset="0"/>
                <a:cs typeface="ＭＳ Ｐゴシック" charset="0"/>
              </a:rPr>
              <a:t>family</a:t>
            </a:r>
            <a:endParaRPr lang="en-GB" sz="2300" dirty="0">
              <a:latin typeface="+mn-lt"/>
              <a:ea typeface="ＭＳ Ｐゴシック" charset="0"/>
              <a:cs typeface="ＭＳ Ｐゴシック" charset="0"/>
            </a:endParaRPr>
          </a:p>
          <a:p>
            <a:pPr>
              <a:lnSpc>
                <a:spcPct val="90000"/>
              </a:lnSpc>
            </a:pPr>
            <a:r>
              <a:rPr lang="en-GB" sz="2300" dirty="0">
                <a:latin typeface="+mn-lt"/>
                <a:ea typeface="ＭＳ Ｐゴシック" charset="0"/>
                <a:cs typeface="ＭＳ Ｐゴシック" charset="0"/>
              </a:rPr>
              <a:t>Distancing, fear, </a:t>
            </a:r>
            <a:r>
              <a:rPr lang="en-GB" sz="2300" dirty="0" smtClean="0">
                <a:latin typeface="+mn-lt"/>
                <a:ea typeface="ＭＳ Ｐゴシック" charset="0"/>
                <a:cs typeface="ＭＳ Ｐゴシック" charset="0"/>
              </a:rPr>
              <a:t>rejection, </a:t>
            </a:r>
            <a:r>
              <a:rPr lang="en-GB" sz="2300" dirty="0">
                <a:latin typeface="+mn-lt"/>
                <a:ea typeface="ＭＳ Ｐゴシック" charset="0"/>
                <a:cs typeface="ＭＳ Ｐゴシック" charset="0"/>
              </a:rPr>
              <a:t>or abandonment</a:t>
            </a:r>
            <a:r>
              <a:rPr lang="en-GB" sz="2300" dirty="0" smtClean="0">
                <a:latin typeface="+mn-lt"/>
                <a:ea typeface="ＭＳ Ｐゴシック" charset="0"/>
                <a:cs typeface="ＭＳ Ｐゴシック" charset="0"/>
              </a:rPr>
              <a:t> from family, partners, or friends</a:t>
            </a:r>
          </a:p>
          <a:p>
            <a:pPr>
              <a:lnSpc>
                <a:spcPct val="90000"/>
              </a:lnSpc>
            </a:pPr>
            <a:r>
              <a:rPr lang="en-GB" sz="2300" dirty="0" smtClean="0">
                <a:latin typeface="+mn-lt"/>
                <a:ea typeface="ＭＳ Ｐゴシック" charset="0"/>
                <a:cs typeface="ＭＳ Ｐゴシック" charset="0"/>
              </a:rPr>
              <a:t>Discrimination or rejection </a:t>
            </a:r>
            <a:r>
              <a:rPr lang="en-GB" sz="2300" dirty="0">
                <a:latin typeface="+mn-lt"/>
                <a:ea typeface="ＭＳ Ｐゴシック" charset="0"/>
                <a:cs typeface="ＭＳ Ｐゴシック" charset="0"/>
              </a:rPr>
              <a:t>at school, in the </a:t>
            </a:r>
            <a:r>
              <a:rPr lang="en-GB" sz="2300" dirty="0" smtClean="0">
                <a:latin typeface="+mn-lt"/>
                <a:ea typeface="ＭＳ Ｐゴシック" charset="0"/>
                <a:cs typeface="ＭＳ Ｐゴシック" charset="0"/>
              </a:rPr>
              <a:t>community, or at </a:t>
            </a:r>
            <a:r>
              <a:rPr lang="en-GB" sz="2300" dirty="0">
                <a:latin typeface="+mn-lt"/>
                <a:ea typeface="ＭＳ Ｐゴシック" charset="0"/>
                <a:cs typeface="ＭＳ Ｐゴシック" charset="0"/>
              </a:rPr>
              <a:t>work</a:t>
            </a:r>
          </a:p>
          <a:p>
            <a:pPr>
              <a:lnSpc>
                <a:spcPct val="90000"/>
              </a:lnSpc>
            </a:pPr>
            <a:r>
              <a:rPr lang="en-GB" sz="2300" dirty="0">
                <a:latin typeface="+mn-lt"/>
                <a:ea typeface="ＭＳ Ｐゴシック" charset="0"/>
                <a:cs typeface="ＭＳ Ｐゴシック" charset="0"/>
              </a:rPr>
              <a:t>Assumptions made </a:t>
            </a:r>
            <a:r>
              <a:rPr lang="en-GB" sz="2300" dirty="0" smtClean="0">
                <a:latin typeface="+mn-lt"/>
                <a:ea typeface="ＭＳ Ｐゴシック" charset="0"/>
                <a:cs typeface="ＭＳ Ｐゴシック" charset="0"/>
              </a:rPr>
              <a:t>by others about one’s sexuality</a:t>
            </a:r>
            <a:r>
              <a:rPr lang="en-GB" sz="2300" dirty="0">
                <a:latin typeface="+mn-lt"/>
                <a:ea typeface="ＭＳ Ｐゴシック" charset="0"/>
                <a:cs typeface="ＭＳ Ｐゴシック" charset="0"/>
              </a:rPr>
              <a:t>, </a:t>
            </a:r>
            <a:r>
              <a:rPr lang="en-GB" sz="2300" dirty="0" smtClean="0">
                <a:latin typeface="+mn-lt"/>
                <a:ea typeface="ＭＳ Ｐゴシック" charset="0"/>
                <a:cs typeface="ＭＳ Ｐゴシック" charset="0"/>
              </a:rPr>
              <a:t>promiscuity, </a:t>
            </a:r>
            <a:r>
              <a:rPr lang="en-GB" sz="2300" dirty="0">
                <a:latin typeface="+mn-lt"/>
                <a:ea typeface="ＭＳ Ｐゴシック" charset="0"/>
                <a:cs typeface="ＭＳ Ｐゴシック" charset="0"/>
              </a:rPr>
              <a:t>or lifestyle </a:t>
            </a:r>
            <a:r>
              <a:rPr lang="en-GB" sz="2300" dirty="0" smtClean="0">
                <a:latin typeface="+mn-lt"/>
                <a:ea typeface="ＭＳ Ｐゴシック" charset="0"/>
                <a:cs typeface="ＭＳ Ｐゴシック" charset="0"/>
              </a:rPr>
              <a:t>choices</a:t>
            </a:r>
          </a:p>
          <a:p>
            <a:pPr>
              <a:lnSpc>
                <a:spcPct val="90000"/>
              </a:lnSpc>
            </a:pPr>
            <a:r>
              <a:rPr lang="en-GB" sz="2300" dirty="0" smtClean="0">
                <a:latin typeface="+mn-lt"/>
                <a:ea typeface="ＭＳ Ｐゴシック" charset="0"/>
                <a:cs typeface="ＭＳ Ｐゴシック" charset="0"/>
              </a:rPr>
              <a:t>Partner </a:t>
            </a:r>
            <a:r>
              <a:rPr lang="en-GB" sz="2300" dirty="0">
                <a:latin typeface="+mn-lt"/>
                <a:ea typeface="ＭＳ Ｐゴシック" charset="0"/>
                <a:cs typeface="ＭＳ Ｐゴシック" charset="0"/>
              </a:rPr>
              <a:t>reluctance to enter into intimate relationships or have children</a:t>
            </a:r>
          </a:p>
          <a:p>
            <a:pPr>
              <a:lnSpc>
                <a:spcPct val="90000"/>
              </a:lnSpc>
            </a:pPr>
            <a:r>
              <a:rPr lang="en-GB" sz="2300" dirty="0">
                <a:latin typeface="+mn-lt"/>
                <a:ea typeface="ＭＳ Ｐゴシック" charset="0"/>
                <a:cs typeface="ＭＳ Ｐゴシック" charset="0"/>
              </a:rPr>
              <a:t>Physical violence</a:t>
            </a:r>
          </a:p>
          <a:p>
            <a:pPr>
              <a:lnSpc>
                <a:spcPct val="90000"/>
              </a:lnSpc>
            </a:pPr>
            <a:r>
              <a:rPr lang="en-GB" sz="2300" dirty="0">
                <a:latin typeface="+mn-lt"/>
                <a:ea typeface="ＭＳ Ｐゴシック" charset="0"/>
                <a:cs typeface="ＭＳ Ｐゴシック" charset="0"/>
              </a:rPr>
              <a:t>Self-stigma</a:t>
            </a:r>
          </a:p>
          <a:p>
            <a:pPr>
              <a:lnSpc>
                <a:spcPct val="90000"/>
              </a:lnSpc>
            </a:pPr>
            <a:r>
              <a:rPr lang="en-GB" sz="2300" dirty="0">
                <a:latin typeface="+mn-lt"/>
                <a:ea typeface="ＭＳ Ｐゴシック" charset="0"/>
                <a:cs typeface="ＭＳ Ｐゴシック" charset="0"/>
              </a:rPr>
              <a:t>Loss of </a:t>
            </a:r>
            <a:r>
              <a:rPr lang="en-GB" sz="2300" dirty="0" smtClean="0">
                <a:latin typeface="+mn-lt"/>
                <a:ea typeface="ＭＳ Ｐゴシック" charset="0"/>
                <a:cs typeface="ＭＳ Ｐゴシック" charset="0"/>
              </a:rPr>
              <a:t>economic/ subsistence </a:t>
            </a:r>
            <a:r>
              <a:rPr lang="en-GB" sz="2300" dirty="0">
                <a:latin typeface="+mn-lt"/>
                <a:ea typeface="ＭＳ Ｐゴシック" charset="0"/>
                <a:cs typeface="ＭＳ Ｐゴシック" charset="0"/>
              </a:rPr>
              <a:t>support from family members or </a:t>
            </a:r>
            <a:r>
              <a:rPr lang="en-GB" sz="2300" dirty="0" smtClean="0">
                <a:latin typeface="+mn-lt"/>
                <a:ea typeface="ＭＳ Ｐゴシック" charset="0"/>
                <a:cs typeface="ＭＳ Ｐゴシック" charset="0"/>
              </a:rPr>
              <a:t>partners</a:t>
            </a:r>
            <a:endParaRPr lang="en-ZA" sz="2300"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47</a:t>
            </a:fld>
            <a:endParaRPr lang="en-US"/>
          </a:p>
        </p:txBody>
      </p:sp>
      <p:sp>
        <p:nvSpPr>
          <p:cNvPr id="7" name="Title 1"/>
          <p:cNvSpPr>
            <a:spLocks noGrp="1"/>
          </p:cNvSpPr>
          <p:nvPr>
            <p:ph type="title"/>
          </p:nvPr>
        </p:nvSpPr>
        <p:spPr bwMode="white">
          <a:xfrm>
            <a:off x="457199" y="154546"/>
            <a:ext cx="8557405" cy="1445653"/>
          </a:xfrm>
        </p:spPr>
        <p:txBody>
          <a:bodyPr/>
          <a:lstStyle/>
          <a:p>
            <a:r>
              <a:rPr lang="en-US" dirty="0" smtClean="0"/>
              <a:t>Disadvantages of Disclosure May Include:</a:t>
            </a:r>
            <a:endParaRPr lang="en-US" dirty="0"/>
          </a:p>
        </p:txBody>
      </p:sp>
    </p:spTree>
    <p:extLst>
      <p:ext uri="{BB962C8B-B14F-4D97-AF65-F5344CB8AC3E}">
        <p14:creationId xmlns:p14="http://schemas.microsoft.com/office/powerpoint/2010/main" val="26011747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48</a:t>
            </a:fld>
            <a:endParaRPr lang="en-US"/>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001668470"/>
              </p:ext>
            </p:extLst>
          </p:nvPr>
        </p:nvGraphicFramePr>
        <p:xfrm>
          <a:off x="711200" y="1684202"/>
          <a:ext cx="7823200" cy="4831080"/>
        </p:xfrm>
        <a:graphic>
          <a:graphicData uri="http://schemas.openxmlformats.org/drawingml/2006/table">
            <a:tbl>
              <a:tblPr firstRow="1" bandRow="1">
                <a:tableStyleId>{5C22544A-7EE6-4342-B048-85BDC9FD1C3A}</a:tableStyleId>
              </a:tblPr>
              <a:tblGrid>
                <a:gridCol w="7823200"/>
              </a:tblGrid>
              <a:tr h="2743200">
                <a:tc>
                  <a:txBody>
                    <a:bodyPr/>
                    <a:lstStyle/>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ALHIV can feel very isolated. Health workers can help adolescents understand that one of the advantages of disclosure is that they will have friends who know their diagnosis and who can support them.</a:t>
                      </a:r>
                    </a:p>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Because of their special status (no longer children, not yet adults), adolescents need support with the disclosure process from the entire MDT.</a:t>
                      </a:r>
                    </a:p>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Adolescents should always make their own decisions about disclosure.</a:t>
                      </a:r>
                    </a:p>
                    <a:p>
                      <a:pPr marL="342900" marR="0" indent="-342900" algn="l" defTabSz="914400" rtl="0" eaLnBrk="1" fontAlgn="auto" latinLnBrk="0" hangingPunct="1">
                        <a:lnSpc>
                          <a:spcPct val="100000"/>
                        </a:lnSpc>
                        <a:spcBef>
                          <a:spcPts val="1000"/>
                        </a:spcBef>
                        <a:spcAft>
                          <a:spcPts val="0"/>
                        </a:spcAft>
                        <a:buClr>
                          <a:srgbClr val="083763"/>
                        </a:buClr>
                        <a:buSzPct val="125000"/>
                        <a:buFont typeface="Wingdings" pitchFamily="2" charset="2"/>
                        <a:buChar char="§"/>
                        <a:tabLst/>
                        <a:defRPr/>
                      </a:pPr>
                      <a:r>
                        <a:rPr lang="en-ZA" sz="2200" b="0" baseline="0" dirty="0" smtClean="0">
                          <a:solidFill>
                            <a:schemeClr val="tx1"/>
                          </a:solidFill>
                          <a:latin typeface="+mn-lt"/>
                        </a:rPr>
                        <a:t>Health workers can support ALHIV to decide whom to disclose to, to decide when and where to disclose, to weigh the advantages and disadvantages of disclosure, and to anticipate likely responses.</a:t>
                      </a: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49</a:t>
            </a:fld>
            <a:endParaRPr lang="en-US"/>
          </a:p>
        </p:txBody>
      </p:sp>
      <p:sp>
        <p:nvSpPr>
          <p:cNvPr id="5" name="Title 4"/>
          <p:cNvSpPr>
            <a:spLocks noGrp="1"/>
          </p:cNvSpPr>
          <p:nvPr>
            <p:ph type="title"/>
          </p:nvPr>
        </p:nvSpPr>
        <p:spPr bwMode="white"/>
        <p:txBody>
          <a:bodyPr/>
          <a:lstStyle/>
          <a:p>
            <a:r>
              <a:rPr lang="en-US" dirty="0" smtClean="0"/>
              <a:t>Discussion Questions</a:t>
            </a:r>
            <a:endParaRPr lang="en-US" dirty="0"/>
          </a:p>
        </p:txBody>
      </p:sp>
      <p:sp>
        <p:nvSpPr>
          <p:cNvPr id="6" name="Content Placeholder 5"/>
          <p:cNvSpPr>
            <a:spLocks noGrp="1"/>
          </p:cNvSpPr>
          <p:nvPr>
            <p:ph idx="1"/>
          </p:nvPr>
        </p:nvSpPr>
        <p:spPr/>
        <p:txBody>
          <a:bodyPr/>
          <a:lstStyle/>
          <a:p>
            <a:r>
              <a:rPr lang="en-GB" i="1" dirty="0">
                <a:solidFill>
                  <a:srgbClr val="0B5395"/>
                </a:solidFill>
                <a:latin typeface="+mn-lt"/>
                <a:ea typeface="ＭＳ Ｐゴシック" charset="0"/>
                <a:cs typeface="ＭＳ Ｐゴシック" charset="0"/>
              </a:rPr>
              <a:t>What are some different ways </a:t>
            </a:r>
            <a:r>
              <a:rPr lang="en-GB" i="1" dirty="0" smtClean="0">
                <a:solidFill>
                  <a:srgbClr val="0B5395"/>
                </a:solidFill>
                <a:latin typeface="+mn-lt"/>
                <a:ea typeface="ＭＳ Ｐゴシック" charset="0"/>
                <a:cs typeface="ＭＳ Ｐゴシック" charset="0"/>
              </a:rPr>
              <a:t>health </a:t>
            </a:r>
            <a:r>
              <a:rPr lang="en-GB" i="1" dirty="0">
                <a:solidFill>
                  <a:srgbClr val="0B5395"/>
                </a:solidFill>
                <a:latin typeface="+mn-lt"/>
                <a:ea typeface="ＭＳ Ｐゴシック" charset="0"/>
                <a:cs typeface="ＭＳ Ｐゴシック" charset="0"/>
              </a:rPr>
              <a:t>workers can help support adolescents when they are considering disclosing their </a:t>
            </a:r>
            <a:r>
              <a:rPr lang="en-GB" i="1" dirty="0" smtClean="0">
                <a:solidFill>
                  <a:srgbClr val="0B5395"/>
                </a:solidFill>
                <a:latin typeface="+mn-lt"/>
                <a:ea typeface="ＭＳ Ｐゴシック" charset="0"/>
                <a:cs typeface="ＭＳ Ｐゴシック" charset="0"/>
              </a:rPr>
              <a:t>HIV-status </a:t>
            </a:r>
            <a:r>
              <a:rPr lang="en-GB" i="1" dirty="0">
                <a:solidFill>
                  <a:srgbClr val="0B5395"/>
                </a:solidFill>
                <a:latin typeface="+mn-lt"/>
                <a:ea typeface="ＭＳ Ｐゴシック" charset="0"/>
                <a:cs typeface="ＭＳ Ｐゴシック" charset="0"/>
              </a:rPr>
              <a:t>to others?</a:t>
            </a:r>
          </a:p>
          <a:p>
            <a:r>
              <a:rPr lang="en-GB" i="1" dirty="0">
                <a:solidFill>
                  <a:srgbClr val="0B5395"/>
                </a:solidFill>
                <a:latin typeface="+mn-lt"/>
                <a:ea typeface="ＭＳ Ｐゴシック" charset="0"/>
                <a:cs typeface="ＭＳ Ｐゴシック" charset="0"/>
              </a:rPr>
              <a:t>What are some of the main </a:t>
            </a:r>
            <a:r>
              <a:rPr lang="en-GB" i="1" dirty="0" smtClean="0">
                <a:solidFill>
                  <a:srgbClr val="0B5395"/>
                </a:solidFill>
                <a:latin typeface="+mn-lt"/>
                <a:ea typeface="ＭＳ Ｐゴシック" charset="0"/>
                <a:cs typeface="ＭＳ Ｐゴシック" charset="0"/>
              </a:rPr>
              <a:t>                                                            considerations when                                                                 providing disclosure                                                            counseling to ALHIV</a:t>
            </a:r>
            <a:r>
              <a:rPr lang="en-GB" i="1" dirty="0">
                <a:solidFill>
                  <a:srgbClr val="0B5395"/>
                </a:solidFill>
                <a:latin typeface="+mn-lt"/>
                <a:ea typeface="ＭＳ Ｐゴシック" charset="0"/>
                <a:cs typeface="ＭＳ Ｐゴシック" charset="0"/>
              </a:rPr>
              <a:t>?</a:t>
            </a:r>
          </a:p>
          <a:p>
            <a:endParaRPr lang="en-US" dirty="0">
              <a:latin typeface="+mn-l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625295" y="2870066"/>
            <a:ext cx="4191001" cy="3230698"/>
          </a:xfrm>
          <a:prstGeom prst="rect">
            <a:avLst/>
          </a:prstGeom>
          <a:noFill/>
          <a:ln>
            <a:noFill/>
          </a:ln>
          <a:effectLst>
            <a:softEdge rad="31750"/>
          </a:effectLst>
        </p:spPr>
      </p:pic>
    </p:spTree>
    <p:extLst>
      <p:ext uri="{BB962C8B-B14F-4D97-AF65-F5344CB8AC3E}">
        <p14:creationId xmlns:p14="http://schemas.microsoft.com/office/powerpoint/2010/main" val="2998652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a:xfrm>
            <a:off x="533400" y="1680030"/>
            <a:ext cx="8229600" cy="4144963"/>
          </a:xfrm>
        </p:spPr>
        <p:txBody>
          <a:bodyPr/>
          <a:lstStyle/>
          <a:p>
            <a:r>
              <a:rPr lang="en-GB" i="1" dirty="0">
                <a:solidFill>
                  <a:srgbClr val="0B5395"/>
                </a:solidFill>
                <a:latin typeface="Calibri" pitchFamily="34" charset="0"/>
                <a:cs typeface="Calibri" pitchFamily="34" charset="0"/>
              </a:rPr>
              <a:t>What have been some of your personal experiences and challenges working with caregivers who need assistance disclosing </a:t>
            </a:r>
            <a:r>
              <a:rPr lang="en-GB" i="1" dirty="0" smtClean="0">
                <a:solidFill>
                  <a:srgbClr val="0B5395"/>
                </a:solidFill>
                <a:latin typeface="Calibri" pitchFamily="34" charset="0"/>
                <a:cs typeface="Calibri" pitchFamily="34" charset="0"/>
              </a:rPr>
              <a:t>to </a:t>
            </a:r>
            <a:r>
              <a:rPr lang="en-GB" i="1" dirty="0">
                <a:solidFill>
                  <a:srgbClr val="0B5395"/>
                </a:solidFill>
                <a:latin typeface="Calibri" pitchFamily="34" charset="0"/>
                <a:cs typeface="Calibri" pitchFamily="34" charset="0"/>
              </a:rPr>
              <a:t>children/adolescents?</a:t>
            </a:r>
            <a:r>
              <a:rPr lang="en-GB" i="1" dirty="0" smtClean="0">
                <a:solidFill>
                  <a:srgbClr val="0B5395"/>
                </a:solidFill>
                <a:latin typeface="Calibri" pitchFamily="34" charset="0"/>
                <a:cs typeface="Calibri" pitchFamily="34" charset="0"/>
              </a:rPr>
              <a:t> </a:t>
            </a:r>
          </a:p>
          <a:p>
            <a:r>
              <a:rPr lang="en-GB" i="1" dirty="0" smtClean="0">
                <a:solidFill>
                  <a:srgbClr val="0B5395"/>
                </a:solidFill>
                <a:latin typeface="Calibri" pitchFamily="34" charset="0"/>
                <a:cs typeface="Calibri" pitchFamily="34" charset="0"/>
              </a:rPr>
              <a:t>What about with </a:t>
            </a:r>
            <a:r>
              <a:rPr lang="en-GB" i="1" dirty="0">
                <a:solidFill>
                  <a:srgbClr val="0B5395"/>
                </a:solidFill>
                <a:latin typeface="Calibri" pitchFamily="34" charset="0"/>
                <a:cs typeface="Calibri" pitchFamily="34" charset="0"/>
              </a:rPr>
              <a:t>ALHIV who know their status and need </a:t>
            </a:r>
            <a:r>
              <a:rPr lang="en-GB" i="1" dirty="0" smtClean="0">
                <a:solidFill>
                  <a:srgbClr val="0B5395"/>
                </a:solidFill>
                <a:latin typeface="Calibri" pitchFamily="34" charset="0"/>
                <a:cs typeface="Calibri" pitchFamily="34" charset="0"/>
              </a:rPr>
              <a:t>assistance disclosing </a:t>
            </a:r>
            <a:r>
              <a:rPr lang="en-GB" i="1" dirty="0">
                <a:solidFill>
                  <a:srgbClr val="0B5395"/>
                </a:solidFill>
                <a:latin typeface="Calibri" pitchFamily="34" charset="0"/>
                <a:cs typeface="Calibri" pitchFamily="34" charset="0"/>
              </a:rPr>
              <a:t>to others</a:t>
            </a:r>
            <a:r>
              <a:rPr lang="en-GB" i="1" dirty="0" smtClean="0">
                <a:solidFill>
                  <a:srgbClr val="0B5395"/>
                </a:solidFill>
                <a:latin typeface="Calibri" pitchFamily="34" charset="0"/>
                <a:cs typeface="Calibri" pitchFamily="34" charset="0"/>
              </a:rPr>
              <a:t>?</a:t>
            </a:r>
            <a:endParaRPr lang="en-GB" i="1" dirty="0">
              <a:solidFill>
                <a:srgbClr val="0B5395"/>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196114" y="3678464"/>
            <a:ext cx="3182256" cy="2773589"/>
          </a:xfrm>
          <a:prstGeom prst="rect">
            <a:avLst/>
          </a:prstGeom>
          <a:noFill/>
          <a:ln>
            <a:noFill/>
          </a:ln>
          <a:effectLst>
            <a:softEdge rad="31750"/>
          </a:effectLst>
        </p:spPr>
      </p:pic>
    </p:spTree>
    <p:extLst>
      <p:ext uri="{BB962C8B-B14F-4D97-AF65-F5344CB8AC3E}">
        <p14:creationId xmlns:p14="http://schemas.microsoft.com/office/powerpoint/2010/main" val="1102942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507999"/>
            <a:ext cx="8264525" cy="1092201"/>
          </a:xfrm>
        </p:spPr>
        <p:txBody>
          <a:bodyPr/>
          <a:lstStyle/>
          <a:p>
            <a:r>
              <a:rPr lang="en-US" dirty="0" smtClean="0"/>
              <a:t>Disclosure Counseling:</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50</a:t>
            </a:fld>
            <a:endParaRPr lang="en-US"/>
          </a:p>
        </p:txBody>
      </p:sp>
      <p:sp>
        <p:nvSpPr>
          <p:cNvPr id="6" name="Content Placeholder 2"/>
          <p:cNvSpPr txBox="1">
            <a:spLocks/>
          </p:cNvSpPr>
          <p:nvPr/>
        </p:nvSpPr>
        <p:spPr bwMode="auto">
          <a:xfrm>
            <a:off x="533400" y="1799771"/>
            <a:ext cx="8229600" cy="445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2" spcCol="182880" anchor="t" anchorCtr="0" compatLnSpc="1">
            <a:prstTxWarp prst="textNoShape">
              <a:avLst/>
            </a:prstTxWarp>
          </a:bodyPr>
          <a:lstStyle/>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Should not include pressure to disclose</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Is a confidential conversation that helps clients work through issues</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Is important to reduce stigma, enhance adherence, and reduce the spread of HIV</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Should promote informed decision-making</a:t>
            </a:r>
          </a:p>
          <a:p>
            <a:pPr marL="454025" marR="0" lvl="0" indent="-454025" algn="l" defTabSz="914400" rtl="0" eaLnBrk="1" fontAlgn="base" latinLnBrk="0" hangingPunct="1">
              <a:lnSpc>
                <a:spcPct val="90000"/>
              </a:lnSpc>
              <a:spcBef>
                <a:spcPts val="2000"/>
              </a:spcBef>
              <a:spcAft>
                <a:spcPct val="0"/>
              </a:spcAft>
              <a:buClr>
                <a:srgbClr val="083763"/>
              </a:buClr>
              <a:buSzPct val="75000"/>
              <a:tabLst/>
              <a:defRPr/>
            </a:pPr>
            <a:endParaRPr lang="en-GB" sz="2300" dirty="0" smtClean="0">
              <a:ea typeface="ＭＳ Ｐゴシック" charset="0"/>
              <a:cs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Assists and supports clients who have decided to disclose</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Enhances coping strategies post-disclosure</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Uses a tailored and developmental approach</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r>
              <a:rPr lang="en-GB" sz="2300" dirty="0" smtClean="0">
                <a:ea typeface="ＭＳ Ｐゴシック" charset="0"/>
                <a:cs typeface="ＭＳ Ｐゴシック" charset="0"/>
              </a:rPr>
              <a:t>Is an ongoing process requiring preparation, practice, and follow-up support</a:t>
            </a:r>
            <a:endParaRPr lang="en-US" sz="2300" dirty="0" smtClean="0">
              <a:ea typeface="ＭＳ Ｐゴシック" charset="0"/>
              <a:cs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kumimoji="0" lang="en-ZA" sz="2300" b="0" i="0" u="none" strike="noStrike" kern="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extLst>
      <p:ext uri="{BB962C8B-B14F-4D97-AF65-F5344CB8AC3E}">
        <p14:creationId xmlns:p14="http://schemas.microsoft.com/office/powerpoint/2010/main" val="36498982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Remember:</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51</a:t>
            </a:fld>
            <a:endParaRPr lang="en-US"/>
          </a:p>
        </p:txBody>
      </p:sp>
      <p:graphicFrame>
        <p:nvGraphicFramePr>
          <p:cNvPr id="10" name="Content Placeholder 6"/>
          <p:cNvGraphicFramePr>
            <a:graphicFrameLocks noGrp="1"/>
          </p:cNvGraphicFramePr>
          <p:nvPr>
            <p:ph idx="1"/>
            <p:extLst>
              <p:ext uri="{D42A27DB-BD31-4B8C-83A1-F6EECF244321}">
                <p14:modId xmlns:p14="http://schemas.microsoft.com/office/powerpoint/2010/main" val="3992113936"/>
              </p:ext>
            </p:extLst>
          </p:nvPr>
        </p:nvGraphicFramePr>
        <p:xfrm>
          <a:off x="855134" y="2015068"/>
          <a:ext cx="7450666" cy="3386665"/>
        </p:xfrm>
        <a:graphic>
          <a:graphicData uri="http://schemas.openxmlformats.org/drawingml/2006/table">
            <a:tbl>
              <a:tblPr firstRow="1" bandRow="1">
                <a:tableStyleId>{5C22544A-7EE6-4342-B048-85BDC9FD1C3A}</a:tableStyleId>
              </a:tblPr>
              <a:tblGrid>
                <a:gridCol w="7450666"/>
              </a:tblGrid>
              <a:tr h="3386665">
                <a:tc>
                  <a:txBody>
                    <a:bodyPr/>
                    <a:lstStyle/>
                    <a:p>
                      <a:pPr marL="342900" indent="-342900" algn="l">
                        <a:spcBef>
                          <a:spcPct val="50000"/>
                        </a:spcBef>
                        <a:buClr>
                          <a:srgbClr val="083763"/>
                        </a:buClr>
                        <a:buSzPct val="125000"/>
                        <a:buFont typeface="Wingdings" pitchFamily="2" charset="2"/>
                        <a:buChar char="§"/>
                      </a:pPr>
                      <a:r>
                        <a:rPr lang="en-ZA" sz="2400" b="0" dirty="0" smtClean="0">
                          <a:solidFill>
                            <a:schemeClr val="tx1"/>
                          </a:solidFill>
                          <a:latin typeface="+mn-lt"/>
                        </a:rPr>
                        <a:t>Because disclosure is a process, it is important that health workers</a:t>
                      </a:r>
                      <a:r>
                        <a:rPr lang="en-ZA" sz="2400" b="1" dirty="0" smtClean="0">
                          <a:solidFill>
                            <a:schemeClr val="tx1"/>
                          </a:solidFill>
                          <a:latin typeface="+mn-lt"/>
                        </a:rPr>
                        <a:t> continue to check in with clients about the progress they are making and the challenges</a:t>
                      </a:r>
                      <a:r>
                        <a:rPr lang="en-ZA" sz="2400" b="1" baseline="0" dirty="0" smtClean="0">
                          <a:solidFill>
                            <a:schemeClr val="tx1"/>
                          </a:solidFill>
                          <a:latin typeface="+mn-lt"/>
                        </a:rPr>
                        <a:t> they are encountering </a:t>
                      </a:r>
                      <a:r>
                        <a:rPr lang="en-ZA" sz="2400" b="0" baseline="0" dirty="0" smtClean="0">
                          <a:solidFill>
                            <a:schemeClr val="tx1"/>
                          </a:solidFill>
                          <a:latin typeface="+mn-lt"/>
                        </a:rPr>
                        <a:t>disclosing their HIV-status to others.</a:t>
                      </a:r>
                    </a:p>
                    <a:p>
                      <a:pPr marL="342900" indent="-342900" algn="l">
                        <a:spcBef>
                          <a:spcPct val="50000"/>
                        </a:spcBef>
                        <a:buClr>
                          <a:srgbClr val="083763"/>
                        </a:buClr>
                        <a:buSzPct val="125000"/>
                        <a:buFont typeface="Wingdings" pitchFamily="2" charset="2"/>
                        <a:buChar char="§"/>
                      </a:pPr>
                      <a:r>
                        <a:rPr lang="en-ZA" sz="2400" b="0" baseline="0" dirty="0" smtClean="0">
                          <a:solidFill>
                            <a:schemeClr val="tx1"/>
                          </a:solidFill>
                          <a:latin typeface="+mn-lt"/>
                        </a:rPr>
                        <a:t>This should NOT include putting pressure on clients to disclose, but should rather focus on supporting clients to work through issues related to disclosure and heping them make a plan.</a:t>
                      </a: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Tree>
    <p:extLst>
      <p:ext uri="{BB962C8B-B14F-4D97-AF65-F5344CB8AC3E}">
        <p14:creationId xmlns:p14="http://schemas.microsoft.com/office/powerpoint/2010/main" val="23249540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47953"/>
            <a:ext cx="8264525" cy="1423219"/>
          </a:xfrm>
        </p:spPr>
        <p:txBody>
          <a:bodyPr/>
          <a:lstStyle/>
          <a:p>
            <a:r>
              <a:rPr lang="en-US" dirty="0" smtClean="0"/>
              <a:t>Ways to Assist ALHIV in the Disclosure Process:</a:t>
            </a:r>
            <a:endParaRPr lang="en-US" sz="1800"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52</a:t>
            </a:fld>
            <a:endParaRPr lang="en-US"/>
          </a:p>
        </p:txBody>
      </p:sp>
      <p:sp>
        <p:nvSpPr>
          <p:cNvPr id="5" name="Content Placeholder 2"/>
          <p:cNvSpPr txBox="1">
            <a:spLocks/>
          </p:cNvSpPr>
          <p:nvPr/>
        </p:nvSpPr>
        <p:spPr bwMode="auto">
          <a:xfrm>
            <a:off x="533400" y="1600201"/>
            <a:ext cx="82296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2" spcCol="182880" anchor="t" anchorCtr="0" compatLnSpc="1">
            <a:prstTxWarp prst="textNoShape">
              <a:avLst/>
            </a:prstTxWarp>
          </a:bodyPr>
          <a:lstStyle/>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Use good communication and </a:t>
            </a:r>
            <a:r>
              <a:rPr lang="en-GB" sz="2100" dirty="0" err="1" smtClean="0">
                <a:ea typeface="ＭＳ Ｐゴシック" charset="0"/>
              </a:rPr>
              <a:t>counseling</a:t>
            </a:r>
            <a:r>
              <a:rPr lang="en-GB" sz="2100" dirty="0" smtClean="0">
                <a:ea typeface="ＭＳ Ｐゴシック" charset="0"/>
              </a:rPr>
              <a:t> skills</a:t>
            </a:r>
          </a:p>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Talk about their feelings and fears</a:t>
            </a:r>
          </a:p>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Discuss advantages and disadvantages </a:t>
            </a:r>
          </a:p>
          <a:p>
            <a:pPr marL="454025" marR="0" lvl="0" indent="-454025" algn="l" defTabSz="914400" rtl="0" eaLnBrk="1" fontAlgn="base" latinLnBrk="0" hangingPunct="1">
              <a:lnSpc>
                <a:spcPct val="90000"/>
              </a:lnSpc>
              <a:spcBef>
                <a:spcPts val="1000"/>
              </a:spcBef>
              <a:spcAft>
                <a:spcPct val="0"/>
              </a:spcAft>
              <a:buClr>
                <a:srgbClr val="083763"/>
              </a:buClr>
              <a:buSzPct val="75000"/>
              <a:buFont typeface="Wingdings" charset="0"/>
              <a:buChar char="n"/>
              <a:tabLst/>
              <a:defRPr/>
            </a:pPr>
            <a:r>
              <a:rPr lang="en-GB" sz="2100" dirty="0" smtClean="0">
                <a:ea typeface="ＭＳ Ｐゴシック" charset="0"/>
              </a:rPr>
              <a:t>Support them to make their own decisions</a:t>
            </a:r>
          </a:p>
          <a:p>
            <a:pPr marL="454025" lvl="0" indent="-454025" defTabSz="914400" fontAlgn="base">
              <a:lnSpc>
                <a:spcPct val="90000"/>
              </a:lnSpc>
              <a:spcBef>
                <a:spcPts val="1000"/>
              </a:spcBef>
              <a:spcAft>
                <a:spcPct val="0"/>
              </a:spcAft>
              <a:buClr>
                <a:srgbClr val="083763"/>
              </a:buClr>
              <a:buSzPct val="75000"/>
              <a:buFont typeface="Wingdings" charset="0"/>
              <a:buChar char="n"/>
              <a:defRPr/>
            </a:pPr>
            <a:r>
              <a:rPr lang="en-GB" sz="2100" dirty="0" smtClean="0">
                <a:ea typeface="ＭＳ Ｐゴシック" charset="0"/>
              </a:rPr>
              <a:t>Help them decide whom to disclose to, when, and where</a:t>
            </a:r>
          </a:p>
          <a:p>
            <a:pPr lvl="1">
              <a:spcBef>
                <a:spcPts val="1000"/>
              </a:spcBef>
            </a:pPr>
            <a:r>
              <a:rPr lang="en-GB" sz="2100" dirty="0" smtClean="0">
                <a:ea typeface="ＭＳ Ｐゴシック" charset="0"/>
              </a:rPr>
              <a:t>Help them identify barriers and possible solutions</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Provide accurate information in response to questions</a:t>
            </a:r>
          </a:p>
          <a:p>
            <a:pPr marL="454025" indent="-454025" defTabSz="914400" fontAlgn="base">
              <a:lnSpc>
                <a:spcPct val="90000"/>
              </a:lnSpc>
              <a:spcBef>
                <a:spcPts val="1000"/>
              </a:spcBef>
              <a:spcAft>
                <a:spcPct val="0"/>
              </a:spcAft>
              <a:buClr>
                <a:srgbClr val="083763"/>
              </a:buClr>
              <a:buSzPct val="75000"/>
            </a:pPr>
            <a:endParaRPr lang="en-GB" sz="2100" dirty="0" smtClean="0">
              <a:ea typeface="ＭＳ Ｐゴシック" charset="0"/>
            </a:endParaRPr>
          </a:p>
          <a:p>
            <a:pPr marL="454025" indent="-454025" defTabSz="914400" fontAlgn="base">
              <a:lnSpc>
                <a:spcPct val="90000"/>
              </a:lnSpc>
              <a:spcBef>
                <a:spcPts val="1000"/>
              </a:spcBef>
              <a:spcAft>
                <a:spcPct val="0"/>
              </a:spcAft>
              <a:buClr>
                <a:srgbClr val="083763"/>
              </a:buClr>
              <a:buSzPct val="75000"/>
            </a:pPr>
            <a:endParaRPr lang="en-GB" sz="2100" dirty="0">
              <a:ea typeface="ＭＳ Ｐゴシック" charset="0"/>
            </a:endParaRPr>
          </a:p>
          <a:p>
            <a:pPr marL="454025" indent="-454025" defTabSz="914400" fontAlgn="base">
              <a:lnSpc>
                <a:spcPct val="90000"/>
              </a:lnSpc>
              <a:spcBef>
                <a:spcPts val="1000"/>
              </a:spcBef>
              <a:spcAft>
                <a:spcPct val="0"/>
              </a:spcAft>
              <a:buClr>
                <a:srgbClr val="083763"/>
              </a:buClr>
              <a:buSzPct val="75000"/>
            </a:pPr>
            <a:endParaRPr lang="en-GB" sz="2100" dirty="0" smtClean="0">
              <a:ea typeface="ＭＳ Ｐゴシック" charset="0"/>
            </a:endParaRPr>
          </a:p>
          <a:p>
            <a:pPr marL="454025" indent="-454025" defTabSz="914400" fontAlgn="base">
              <a:lnSpc>
                <a:spcPct val="90000"/>
              </a:lnSpc>
              <a:spcBef>
                <a:spcPts val="1000"/>
              </a:spcBef>
              <a:spcAft>
                <a:spcPct val="0"/>
              </a:spcAft>
              <a:buClr>
                <a:srgbClr val="083763"/>
              </a:buClr>
              <a:buSzPct val="75000"/>
            </a:pPr>
            <a:endParaRPr lang="en-GB" sz="2100" dirty="0" smtClean="0">
              <a:ea typeface="ＭＳ Ｐゴシック" charset="0"/>
            </a:endParaRP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Help them anticipate likely responses to disclosure</a:t>
            </a:r>
            <a:r>
              <a:rPr lang="en-US" sz="2100" dirty="0" smtClean="0">
                <a:ea typeface="ＭＳ Ｐゴシック" charset="0"/>
              </a:rPr>
              <a:t> </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Talk about sexual partners</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Offer reassurance and emotional support </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Identify sources of support and refer clients to peer support</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Encourage them to take time to think things through</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Practice disclosure through role plays</a:t>
            </a:r>
          </a:p>
          <a:p>
            <a:pPr marL="454025" indent="-454025" defTabSz="914400" fontAlgn="base">
              <a:lnSpc>
                <a:spcPct val="90000"/>
              </a:lnSpc>
              <a:spcBef>
                <a:spcPts val="1000"/>
              </a:spcBef>
              <a:spcAft>
                <a:spcPct val="0"/>
              </a:spcAft>
              <a:buClr>
                <a:srgbClr val="083763"/>
              </a:buClr>
              <a:buSzPct val="75000"/>
              <a:buFont typeface="Wingdings" charset="0"/>
              <a:buChar char="n"/>
            </a:pPr>
            <a:r>
              <a:rPr lang="en-GB" sz="2100" dirty="0" smtClean="0">
                <a:ea typeface="ＭＳ Ｐゴシック" charset="0"/>
              </a:rPr>
              <a:t>Provide ongoing follow-up and support</a:t>
            </a: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lang="en-GB" sz="2100" dirty="0" smtClean="0">
              <a:ea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lang="en-GB" sz="2100" dirty="0" smtClean="0">
              <a:ea typeface="ＭＳ Ｐゴシック" charset="0"/>
            </a:endParaRPr>
          </a:p>
          <a:p>
            <a:pPr lvl="1"/>
            <a:endParaRPr lang="en-GB" sz="2100" dirty="0" smtClean="0">
              <a:ea typeface="ＭＳ Ｐゴシック" charset="0"/>
            </a:endParaRPr>
          </a:p>
          <a:p>
            <a:pPr marL="454025" marR="0" lvl="0" indent="-454025" algn="l" defTabSz="914400" rtl="0" eaLnBrk="1" fontAlgn="base" latinLnBrk="0" hangingPunct="1">
              <a:lnSpc>
                <a:spcPct val="90000"/>
              </a:lnSpc>
              <a:spcBef>
                <a:spcPts val="2000"/>
              </a:spcBef>
              <a:spcAft>
                <a:spcPct val="0"/>
              </a:spcAft>
              <a:buClr>
                <a:srgbClr val="083763"/>
              </a:buClr>
              <a:buSzPct val="75000"/>
              <a:buFont typeface="Wingdings" charset="0"/>
              <a:buChar char="n"/>
              <a:tabLst/>
              <a:defRPr/>
            </a:pPr>
            <a:endParaRPr kumimoji="0" lang="en-ZA" sz="2300" b="0" i="0" u="none" strike="noStrike" kern="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extLst>
      <p:ext uri="{BB962C8B-B14F-4D97-AF65-F5344CB8AC3E}">
        <p14:creationId xmlns:p14="http://schemas.microsoft.com/office/powerpoint/2010/main" val="2394496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53</a:t>
            </a:fld>
            <a:endParaRPr lang="en-US"/>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51149391"/>
              </p:ext>
            </p:extLst>
          </p:nvPr>
        </p:nvGraphicFramePr>
        <p:xfrm>
          <a:off x="4200750" y="1807021"/>
          <a:ext cx="4644574" cy="4495800"/>
        </p:xfrm>
        <a:graphic>
          <a:graphicData uri="http://schemas.openxmlformats.org/drawingml/2006/table">
            <a:tbl>
              <a:tblPr firstRow="1" bandRow="1">
                <a:tableStyleId>{5C22544A-7EE6-4342-B048-85BDC9FD1C3A}</a:tableStyleId>
              </a:tblPr>
              <a:tblGrid>
                <a:gridCol w="4644574"/>
              </a:tblGrid>
              <a:tr h="2884714">
                <a:tc>
                  <a:txBody>
                    <a:bodyPr/>
                    <a:lstStyle/>
                    <a:p>
                      <a:pPr marL="342900" marR="0" lvl="0" indent="-342900" algn="l" defTabSz="914400" rtl="0" eaLnBrk="0" fontAlgn="base" latinLnBrk="0" hangingPunct="0">
                        <a:lnSpc>
                          <a:spcPct val="100000"/>
                        </a:lnSpc>
                        <a:spcBef>
                          <a:spcPts val="1500"/>
                        </a:spcBef>
                        <a:spcAft>
                          <a:spcPct val="0"/>
                        </a:spcAft>
                        <a:buClr>
                          <a:srgbClr val="083763"/>
                        </a:buClr>
                        <a:buSzPct val="125000"/>
                        <a:buFont typeface="Wingdings" charset="2"/>
                        <a:buChar char="§"/>
                        <a:tabLst/>
                      </a:pPr>
                      <a:r>
                        <a:rPr kumimoji="0" lang="en-GB" sz="2200" b="0" i="0" u="none" strike="noStrike" cap="none" normalizeH="0" baseline="0" dirty="0" smtClean="0">
                          <a:ln>
                            <a:noFill/>
                          </a:ln>
                          <a:solidFill>
                            <a:schemeClr val="tx1"/>
                          </a:solidFill>
                          <a:effectLst/>
                          <a:latin typeface="+mn-lt"/>
                          <a:ea typeface="ＭＳ Ｐゴシック" charset="0"/>
                          <a:cs typeface="ＭＳ Ｐゴシック" charset="0"/>
                        </a:rPr>
                        <a:t>Peer support can be an excellent resource for adolescents making decisions about disclosure.</a:t>
                      </a:r>
                    </a:p>
                    <a:p>
                      <a:pPr marL="342900" marR="0" lvl="0" indent="-342900" algn="l" defTabSz="914400" rtl="0" eaLnBrk="0" fontAlgn="base" latinLnBrk="0" hangingPunct="0">
                        <a:lnSpc>
                          <a:spcPct val="100000"/>
                        </a:lnSpc>
                        <a:spcBef>
                          <a:spcPts val="1500"/>
                        </a:spcBef>
                        <a:spcAft>
                          <a:spcPct val="0"/>
                        </a:spcAft>
                        <a:buClr>
                          <a:srgbClr val="083763"/>
                        </a:buClr>
                        <a:buSzPct val="125000"/>
                        <a:buFont typeface="Wingdings" charset="2"/>
                        <a:buChar char="§"/>
                        <a:tabLst/>
                      </a:pPr>
                      <a:r>
                        <a:rPr kumimoji="0" lang="en-GB" sz="2200" b="1" i="0" u="none" strike="noStrike" cap="none" normalizeH="0" baseline="0" dirty="0" smtClean="0">
                          <a:ln>
                            <a:noFill/>
                          </a:ln>
                          <a:solidFill>
                            <a:schemeClr val="tx1"/>
                          </a:solidFill>
                          <a:effectLst/>
                          <a:latin typeface="+mn-lt"/>
                          <a:ea typeface="ＭＳ Ｐゴシック" charset="0"/>
                          <a:cs typeface="ＭＳ Ｐゴシック" charset="0"/>
                        </a:rPr>
                        <a:t>Peer Educators and peer support groups</a:t>
                      </a:r>
                      <a:r>
                        <a:rPr kumimoji="0" lang="en-GB" sz="2200" b="0" i="0" u="none" strike="noStrike" cap="none" normalizeH="0" baseline="0" dirty="0" smtClean="0">
                          <a:ln>
                            <a:noFill/>
                          </a:ln>
                          <a:solidFill>
                            <a:schemeClr val="tx1"/>
                          </a:solidFill>
                          <a:effectLst/>
                          <a:latin typeface="+mn-lt"/>
                          <a:ea typeface="ＭＳ Ｐゴシック" charset="0"/>
                          <a:cs typeface="ＭＳ Ｐゴシック" charset="0"/>
                        </a:rPr>
                        <a:t>: Adolescents may find it helpful to meet each other for mutual support.</a:t>
                      </a:r>
                    </a:p>
                    <a:p>
                      <a:pPr marL="342900" marR="0" lvl="0" indent="-342900" algn="l" defTabSz="914400" rtl="0" eaLnBrk="0" fontAlgn="base" latinLnBrk="0" hangingPunct="0">
                        <a:lnSpc>
                          <a:spcPct val="100000"/>
                        </a:lnSpc>
                        <a:spcBef>
                          <a:spcPts val="1500"/>
                        </a:spcBef>
                        <a:spcAft>
                          <a:spcPct val="0"/>
                        </a:spcAft>
                        <a:buClr>
                          <a:srgbClr val="083763"/>
                        </a:buClr>
                        <a:buSzPct val="125000"/>
                        <a:buFont typeface="Wingdings" charset="2"/>
                        <a:buChar char="§"/>
                        <a:tabLst/>
                      </a:pPr>
                      <a:r>
                        <a:rPr kumimoji="0" lang="en-GB" sz="2200" b="1" i="0" u="none" strike="noStrike" cap="none" normalizeH="0" baseline="0" dirty="0" smtClean="0">
                          <a:ln>
                            <a:noFill/>
                          </a:ln>
                          <a:solidFill>
                            <a:schemeClr val="tx1"/>
                          </a:solidFill>
                          <a:effectLst/>
                          <a:latin typeface="+mn-lt"/>
                          <a:ea typeface="ＭＳ Ｐゴシック" charset="0"/>
                          <a:cs typeface="ＭＳ Ｐゴシック" charset="0"/>
                        </a:rPr>
                        <a:t>Groups for caregivers of ALHIV</a:t>
                      </a:r>
                      <a:r>
                        <a:rPr kumimoji="0" lang="en-GB" sz="2200" b="0" i="0" u="none" strike="noStrike" cap="none" normalizeH="0" baseline="0" dirty="0" smtClean="0">
                          <a:ln>
                            <a:noFill/>
                          </a:ln>
                          <a:solidFill>
                            <a:schemeClr val="tx1"/>
                          </a:solidFill>
                          <a:effectLst/>
                          <a:latin typeface="+mn-lt"/>
                          <a:ea typeface="ＭＳ Ｐゴシック" charset="0"/>
                          <a:cs typeface="ＭＳ Ｐゴシック" charset="0"/>
                        </a:rPr>
                        <a:t>: Family members of ALHIV may benefit from talking with other families or with a health worker in a support group setting </a:t>
                      </a:r>
                      <a:endParaRPr kumimoji="0" lang="en-ZA" sz="2200" b="0" i="0" u="none" strike="noStrike" cap="none" normalizeH="0" baseline="0" dirty="0" smtClean="0">
                        <a:ln>
                          <a:noFill/>
                        </a:ln>
                        <a:solidFill>
                          <a:schemeClr val="tx1"/>
                        </a:solidFill>
                        <a:effectLst/>
                        <a:latin typeface="+mn-lt"/>
                        <a:ea typeface="ＭＳ Ｐゴシック" charset="0"/>
                        <a:cs typeface="ＭＳ Ｐゴシック" charset="0"/>
                      </a:endParaRPr>
                    </a:p>
                  </a:txBody>
                  <a:tcPr>
                    <a:lnL w="9525" cap="flat" cmpd="sng" algn="ctr">
                      <a:solidFill>
                        <a:scrgbClr r="0" g="0" b="0"/>
                      </a:solidFill>
                      <a:prstDash val="solid"/>
                      <a:round/>
                      <a:headEnd type="none" w="med" len="med"/>
                      <a:tailEnd type="none" w="med" len="med"/>
                    </a:lnL>
                    <a:lnR w="9525" cap="flat" cmpd="sng" algn="ctr">
                      <a:solidFill>
                        <a:scrgbClr r="0" g="0" b="0"/>
                      </a:solidFill>
                      <a:prstDash val="solid"/>
                      <a:round/>
                      <a:headEnd type="none" w="med" len="med"/>
                      <a:tailEnd type="none" w="med" len="med"/>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0ECD7"/>
                    </a:solidFill>
                  </a:tcPr>
                </a:tc>
              </a:tr>
            </a:tbl>
          </a:graphicData>
        </a:graphic>
      </p:graphicFrame>
      <p:sp>
        <p:nvSpPr>
          <p:cNvPr id="6" name="Title 5"/>
          <p:cNvSpPr>
            <a:spLocks noGrp="1"/>
          </p:cNvSpPr>
          <p:nvPr>
            <p:ph type="title"/>
          </p:nvPr>
        </p:nvSpPr>
        <p:spPr bwMode="white"/>
        <p:txBody>
          <a:bodyPr/>
          <a:lstStyle/>
          <a:p>
            <a:r>
              <a:rPr lang="en-US" dirty="0" smtClean="0"/>
              <a:t>Peer Support and Disclosure</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4933" y="2578647"/>
            <a:ext cx="3499621" cy="2864214"/>
          </a:xfrm>
          <a:prstGeom prst="rect">
            <a:avLst/>
          </a:prstGeom>
          <a:noFill/>
          <a:ln>
            <a:noFill/>
          </a:ln>
          <a:effectLst>
            <a:softEdge rad="31750"/>
          </a:effectLst>
        </p:spPr>
      </p:pic>
    </p:spTree>
    <p:extLst>
      <p:ext uri="{BB962C8B-B14F-4D97-AF65-F5344CB8AC3E}">
        <p14:creationId xmlns:p14="http://schemas.microsoft.com/office/powerpoint/2010/main" val="1803368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89397"/>
            <a:ext cx="8264525" cy="1110803"/>
          </a:xfrm>
        </p:spPr>
        <p:txBody>
          <a:bodyPr/>
          <a:lstStyle/>
          <a:p>
            <a:r>
              <a:rPr lang="en-US" dirty="0" smtClean="0"/>
              <a:t>Deciding About Disclosure</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54</a:t>
            </a:fld>
            <a:endParaRPr lang="en-US"/>
          </a:p>
        </p:txBody>
      </p:sp>
      <p:pic>
        <p:nvPicPr>
          <p:cNvPr id="6" name="Picture 0" descr="disclosure_circl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2286000"/>
            <a:ext cx="4087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p:cNvSpPr>
          <p:nvPr/>
        </p:nvSpPr>
        <p:spPr bwMode="auto">
          <a:xfrm>
            <a:off x="533400" y="1447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1500"/>
              </a:spcBef>
              <a:buClr>
                <a:srgbClr val="083763"/>
              </a:buClr>
              <a:buSzPct val="75000"/>
              <a:buFont typeface="Wingdings" charset="0"/>
              <a:buChar char="n"/>
            </a:pPr>
            <a:r>
              <a:rPr lang="en-GB" sz="2200" dirty="0"/>
              <a:t>Creating </a:t>
            </a:r>
            <a:r>
              <a:rPr lang="en-GB" sz="2200" dirty="0" smtClean="0"/>
              <a:t>disclosure circles </a:t>
            </a:r>
            <a:r>
              <a:rPr lang="en-GB" sz="2200" dirty="0"/>
              <a:t>can help adolescents decide who to disclose to; each </a:t>
            </a:r>
            <a:r>
              <a:rPr lang="en-GB" sz="2200" dirty="0" smtClean="0"/>
              <a:t>level </a:t>
            </a:r>
            <a:r>
              <a:rPr lang="en-GB" sz="2200" dirty="0"/>
              <a:t>represents a </a:t>
            </a:r>
            <a:r>
              <a:rPr lang="en-GB" sz="2200" dirty="0" smtClean="0"/>
              <a:t>process in itself (see Figure 7.1)</a:t>
            </a:r>
            <a:endParaRPr lang="en-GB" sz="2200" dirty="0"/>
          </a:p>
          <a:p>
            <a:pPr marL="457200" indent="-457200">
              <a:spcBef>
                <a:spcPts val="500"/>
              </a:spcBef>
              <a:buClr>
                <a:srgbClr val="083763"/>
              </a:buClr>
              <a:buSzPct val="75000"/>
              <a:buFont typeface="Wingdings" charset="0"/>
              <a:buNone/>
            </a:pPr>
            <a:endParaRPr lang="en-ZA" sz="2400" dirty="0">
              <a:latin typeface="Garamond" charset="0"/>
            </a:endParaRPr>
          </a:p>
        </p:txBody>
      </p:sp>
      <p:sp>
        <p:nvSpPr>
          <p:cNvPr id="8" name="Text Box 46"/>
          <p:cNvSpPr txBox="1">
            <a:spLocks noChangeArrowheads="1"/>
          </p:cNvSpPr>
          <p:nvPr/>
        </p:nvSpPr>
        <p:spPr bwMode="auto">
          <a:xfrm>
            <a:off x="228599" y="4343400"/>
            <a:ext cx="220737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TT" sz="2000" dirty="0"/>
              <a:t>People adolescent is closest to</a:t>
            </a:r>
            <a:endParaRPr lang="en-ZA" sz="2000" dirty="0"/>
          </a:p>
        </p:txBody>
      </p:sp>
      <p:sp>
        <p:nvSpPr>
          <p:cNvPr id="9" name="Text Box 48"/>
          <p:cNvSpPr txBox="1">
            <a:spLocks noChangeArrowheads="1"/>
          </p:cNvSpPr>
          <p:nvPr/>
        </p:nvSpPr>
        <p:spPr bwMode="auto">
          <a:xfrm>
            <a:off x="228600" y="5181600"/>
            <a:ext cx="23218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TT" sz="2000" dirty="0"/>
              <a:t>People adolescent is less close to</a:t>
            </a:r>
            <a:endParaRPr lang="en-ZA" sz="2000" dirty="0"/>
          </a:p>
        </p:txBody>
      </p:sp>
      <p:sp>
        <p:nvSpPr>
          <p:cNvPr id="10" name="Line 45"/>
          <p:cNvSpPr>
            <a:spLocks noChangeShapeType="1"/>
          </p:cNvSpPr>
          <p:nvPr/>
        </p:nvSpPr>
        <p:spPr bwMode="auto">
          <a:xfrm>
            <a:off x="1686441" y="4876800"/>
            <a:ext cx="24283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1" name="Line 47"/>
          <p:cNvSpPr>
            <a:spLocks noChangeShapeType="1"/>
          </p:cNvSpPr>
          <p:nvPr/>
        </p:nvSpPr>
        <p:spPr bwMode="auto">
          <a:xfrm>
            <a:off x="2550482" y="5410200"/>
            <a:ext cx="9692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72520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a:t>
            </a:r>
            <a:endParaRPr lang="en-US" dirty="0"/>
          </a:p>
        </p:txBody>
      </p:sp>
      <p:sp>
        <p:nvSpPr>
          <p:cNvPr id="3" name="Content Placeholder 2"/>
          <p:cNvSpPr>
            <a:spLocks noGrp="1"/>
          </p:cNvSpPr>
          <p:nvPr>
            <p:ph idx="1"/>
          </p:nvPr>
        </p:nvSpPr>
        <p:spPr/>
        <p:txBody>
          <a:bodyPr/>
          <a:lstStyle/>
          <a:p>
            <a:pPr marL="0" indent="0">
              <a:buNone/>
            </a:pPr>
            <a:r>
              <a:rPr lang="en-GB" sz="3600" b="1" dirty="0">
                <a:solidFill>
                  <a:srgbClr val="0B5395"/>
                </a:solidFill>
                <a:latin typeface="+mn-lt"/>
                <a:ea typeface="ＭＳ Ｐゴシック" charset="0"/>
                <a:cs typeface="ＭＳ Ｐゴシック" charset="0"/>
              </a:rPr>
              <a:t>Supporting ALHIV with the Disclosure Process: </a:t>
            </a:r>
            <a:r>
              <a:rPr lang="en-GB" sz="3600" b="1" dirty="0">
                <a:latin typeface="+mn-lt"/>
                <a:ea typeface="ＭＳ Ｐゴシック" charset="0"/>
                <a:cs typeface="ＭＳ Ｐゴシック" charset="0"/>
              </a:rPr>
              <a:t>Role plays and large group discussion</a:t>
            </a:r>
            <a:endParaRPr lang="en-ZA" sz="3600" b="1"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55</a:t>
            </a:fld>
            <a:endParaRPr lang="en-US"/>
          </a:p>
        </p:txBody>
      </p:sp>
    </p:spTree>
    <p:extLst>
      <p:ext uri="{BB962C8B-B14F-4D97-AF65-F5344CB8AC3E}">
        <p14:creationId xmlns:p14="http://schemas.microsoft.com/office/powerpoint/2010/main" val="33954878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1</a:t>
            </a:r>
            <a:endParaRPr lang="en-US" sz="1800"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C___ </a:t>
            </a:r>
            <a:r>
              <a:rPr lang="en-GB" dirty="0">
                <a:latin typeface="+mn-lt"/>
                <a:ea typeface="ＭＳ Ｐゴシック" charset="0"/>
                <a:cs typeface="ＭＳ Ｐゴシック" charset="0"/>
              </a:rPr>
              <a:t>is 15 years old and found out that he is HIV-infected at a VCT clinic 2 months ago. </a:t>
            </a:r>
            <a:r>
              <a:rPr lang="en-GB" dirty="0" smtClean="0">
                <a:latin typeface="+mn-lt"/>
                <a:ea typeface="ＭＳ Ｐゴシック" charset="0"/>
                <a:cs typeface="ＭＳ Ｐゴシック" charset="0"/>
              </a:rPr>
              <a:t>Today, he has returned to the ART clinic for </a:t>
            </a:r>
            <a:r>
              <a:rPr lang="en-GB" dirty="0">
                <a:latin typeface="+mn-lt"/>
                <a:ea typeface="ＭＳ Ｐゴシック" charset="0"/>
                <a:cs typeface="ＭＳ Ｐゴシック" charset="0"/>
              </a:rPr>
              <a:t>a second visit </a:t>
            </a:r>
            <a:r>
              <a:rPr lang="en-GB" dirty="0" smtClean="0">
                <a:latin typeface="+mn-lt"/>
                <a:ea typeface="ＭＳ Ｐゴシック" charset="0"/>
                <a:cs typeface="ＭＳ Ｐゴシック" charset="0"/>
              </a:rPr>
              <a:t>and </a:t>
            </a:r>
            <a:r>
              <a:rPr lang="en-GB" dirty="0">
                <a:latin typeface="+mn-lt"/>
                <a:ea typeface="ＭＳ Ｐゴシック" charset="0"/>
                <a:cs typeface="ＭＳ Ｐゴシック" charset="0"/>
              </a:rPr>
              <a:t>says that he has not yet told anyone about his </a:t>
            </a:r>
            <a:r>
              <a:rPr lang="en-GB" dirty="0" smtClean="0">
                <a:latin typeface="+mn-lt"/>
                <a:ea typeface="ＭＳ Ｐゴシック" charset="0"/>
                <a:cs typeface="ＭＳ Ｐゴシック" charset="0"/>
              </a:rPr>
              <a:t>HIV-status </a:t>
            </a:r>
            <a:r>
              <a:rPr lang="en-GB" dirty="0">
                <a:latin typeface="+mn-lt"/>
                <a:ea typeface="ＭＳ Ｐゴシック" charset="0"/>
                <a:cs typeface="ＭＳ Ｐゴシック" charset="0"/>
              </a:rPr>
              <a:t>because he is too ashamed and scared to tell his family. </a:t>
            </a:r>
            <a:endParaRPr lang="en-GB" sz="500" dirty="0">
              <a:latin typeface="+mn-lt"/>
              <a:ea typeface="ＭＳ Ｐゴシック" charset="0"/>
              <a:cs typeface="ＭＳ Ｐゴシック" charset="0"/>
            </a:endParaRPr>
          </a:p>
          <a:p>
            <a:pPr marL="457200" indent="-45720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help </a:t>
            </a:r>
            <a:r>
              <a:rPr lang="en-GB" i="1" dirty="0" smtClean="0">
                <a:solidFill>
                  <a:srgbClr val="0B5395"/>
                </a:solidFill>
                <a:latin typeface="+mn-lt"/>
                <a:ea typeface="ＭＳ Ｐゴシック" charset="0"/>
                <a:cs typeface="ＭＳ Ｐゴシック" charset="0"/>
              </a:rPr>
              <a:t>C___?</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56</a:t>
            </a:fld>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813299" y="3517900"/>
            <a:ext cx="3949701" cy="2752725"/>
          </a:xfrm>
          <a:prstGeom prst="rect">
            <a:avLst/>
          </a:prstGeom>
          <a:noFill/>
          <a:ln>
            <a:noFill/>
          </a:ln>
          <a:effectLst>
            <a:softEdge rad="63500"/>
          </a:effectLst>
        </p:spPr>
      </p:pic>
    </p:spTree>
    <p:extLst>
      <p:ext uri="{BB962C8B-B14F-4D97-AF65-F5344CB8AC3E}">
        <p14:creationId xmlns:p14="http://schemas.microsoft.com/office/powerpoint/2010/main" val="5039000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2</a:t>
            </a:r>
            <a:endParaRPr lang="en-US" sz="1800"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is a 16-year-old girl who was </a:t>
            </a:r>
            <a:r>
              <a:rPr lang="en-GB" dirty="0" err="1">
                <a:latin typeface="+mn-lt"/>
                <a:ea typeface="ＭＳ Ｐゴシック" charset="0"/>
                <a:cs typeface="ＭＳ Ｐゴシック" charset="0"/>
              </a:rPr>
              <a:t>perinatally</a:t>
            </a:r>
            <a:r>
              <a:rPr lang="en-GB" dirty="0">
                <a:latin typeface="+mn-lt"/>
                <a:ea typeface="ＭＳ Ｐゴシック" charset="0"/>
                <a:cs typeface="ＭＳ Ｐゴシック" charset="0"/>
              </a:rPr>
              <a:t> infected with HIV.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mentions that she really wants to disclose her status to one of her male friends at school.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likes this boy very much and she knows that he likes her, but she is nervous about her friend’s reaction. They have been arguing recently because </a:t>
            </a:r>
            <a:r>
              <a:rPr lang="en-GB" dirty="0" smtClean="0">
                <a:latin typeface="+mn-lt"/>
                <a:ea typeface="ＭＳ Ｐゴシック" charset="0"/>
                <a:cs typeface="ＭＳ Ｐゴシック" charset="0"/>
              </a:rPr>
              <a:t>L___ </a:t>
            </a:r>
            <a:r>
              <a:rPr lang="en-GB" dirty="0">
                <a:latin typeface="+mn-lt"/>
                <a:ea typeface="ＭＳ Ｐゴシック" charset="0"/>
                <a:cs typeface="ＭＳ Ｐゴシック" charset="0"/>
              </a:rPr>
              <a:t>has been avoiding him. She asks your opinion about what to do. </a:t>
            </a:r>
          </a:p>
          <a:p>
            <a:pPr marL="457200" indent="-457200">
              <a:buNone/>
            </a:pPr>
            <a:r>
              <a:rPr lang="en-GB" dirty="0">
                <a:solidFill>
                  <a:srgbClr val="0B5395"/>
                </a:solidFill>
                <a:latin typeface="+mn-lt"/>
                <a:ea typeface="ＭＳ Ｐゴシック" charset="0"/>
                <a:cs typeface="ＭＳ Ｐゴシック" charset="0"/>
                <a:sym typeface="Wingdings" charset="0"/>
              </a:rPr>
              <a:t></a:t>
            </a:r>
            <a:r>
              <a:rPr lang="en-GB" i="1" dirty="0">
                <a:solidFill>
                  <a:srgbClr val="0B5395"/>
                </a:solidFill>
                <a:latin typeface="+mn-lt"/>
                <a:ea typeface="ＭＳ Ｐゴシック" charset="0"/>
                <a:cs typeface="ＭＳ Ｐゴシック" charset="0"/>
              </a:rPr>
              <a:t>How do you proceed?</a:t>
            </a:r>
          </a:p>
        </p:txBody>
      </p:sp>
      <p:sp>
        <p:nvSpPr>
          <p:cNvPr id="4" name="Slide Number Placeholder 3"/>
          <p:cNvSpPr>
            <a:spLocks noGrp="1"/>
          </p:cNvSpPr>
          <p:nvPr>
            <p:ph type="sldNum" sz="quarter" idx="12"/>
          </p:nvPr>
        </p:nvSpPr>
        <p:spPr/>
        <p:txBody>
          <a:bodyPr/>
          <a:lstStyle/>
          <a:p>
            <a:fld id="{2AA6BE04-1A97-7346-8DF1-95DFBAB449B6}" type="slidenum">
              <a:rPr lang="en-US" smtClean="0"/>
              <a:pPr/>
              <a:t>57</a:t>
            </a:fld>
            <a:endParaRPr lang="en-US"/>
          </a:p>
        </p:txBody>
      </p:sp>
    </p:spTree>
    <p:extLst>
      <p:ext uri="{BB962C8B-B14F-4D97-AF65-F5344CB8AC3E}">
        <p14:creationId xmlns:p14="http://schemas.microsoft.com/office/powerpoint/2010/main" val="19844923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3</a:t>
            </a:r>
            <a:endParaRPr lang="en-US" sz="1800" dirty="0"/>
          </a:p>
        </p:txBody>
      </p:sp>
      <p:sp>
        <p:nvSpPr>
          <p:cNvPr id="3" name="Content Placeholder 2"/>
          <p:cNvSpPr>
            <a:spLocks noGrp="1"/>
          </p:cNvSpPr>
          <p:nvPr>
            <p:ph idx="1"/>
          </p:nvPr>
        </p:nvSpPr>
        <p:spPr/>
        <p:txBody>
          <a:bodyPr/>
          <a:lstStyle/>
          <a:p>
            <a:pPr marL="0" indent="0">
              <a:buNone/>
            </a:pPr>
            <a:r>
              <a:rPr lang="en-GB" dirty="0" smtClean="0">
                <a:latin typeface="+mn-lt"/>
                <a:ea typeface="ＭＳ Ｐゴシック" charset="0"/>
                <a:cs typeface="ＭＳ Ｐゴシック" charset="0"/>
              </a:rPr>
              <a:t>J___ </a:t>
            </a:r>
            <a:r>
              <a:rPr lang="en-GB" dirty="0">
                <a:latin typeface="+mn-lt"/>
                <a:ea typeface="ＭＳ Ｐゴシック" charset="0"/>
                <a:cs typeface="ＭＳ Ｐゴシック" charset="0"/>
              </a:rPr>
              <a:t>is a 14-year-old female orphan with HIV </a:t>
            </a:r>
            <a:r>
              <a:rPr lang="en-GB" dirty="0" smtClean="0">
                <a:latin typeface="+mn-lt"/>
                <a:ea typeface="ＭＳ Ｐゴシック" charset="0"/>
                <a:cs typeface="ＭＳ Ｐゴシック" charset="0"/>
              </a:rPr>
              <a:t>who </a:t>
            </a:r>
            <a:r>
              <a:rPr lang="en-GB" dirty="0">
                <a:latin typeface="+mn-lt"/>
                <a:ea typeface="ＭＳ Ｐゴシック" charset="0"/>
                <a:cs typeface="ＭＳ Ｐゴシック" charset="0"/>
              </a:rPr>
              <a:t>lives with her maternal aunt and uncle. </a:t>
            </a:r>
            <a:r>
              <a:rPr lang="en-GB" dirty="0" smtClean="0">
                <a:latin typeface="+mn-lt"/>
                <a:ea typeface="ＭＳ Ｐゴシック" charset="0"/>
                <a:cs typeface="ＭＳ Ｐゴシック" charset="0"/>
              </a:rPr>
              <a:t>J___ </a:t>
            </a:r>
            <a:r>
              <a:rPr lang="en-GB" dirty="0">
                <a:latin typeface="+mn-lt"/>
                <a:ea typeface="ＭＳ Ｐゴシック" charset="0"/>
                <a:cs typeface="ＭＳ Ｐゴシック" charset="0"/>
              </a:rPr>
              <a:t>just started a new school and is afraid that she will be thought of as different from the other kids if anyone finds out she is living with HIV. She has not disclosed her status to </a:t>
            </a:r>
            <a:r>
              <a:rPr lang="en-GB" dirty="0" smtClean="0">
                <a:latin typeface="+mn-lt"/>
                <a:ea typeface="ＭＳ Ｐゴシック" charset="0"/>
                <a:cs typeface="ＭＳ Ｐゴシック" charset="0"/>
              </a:rPr>
              <a:t>anyone </a:t>
            </a:r>
            <a:r>
              <a:rPr lang="en-GB" dirty="0">
                <a:latin typeface="+mn-lt"/>
                <a:ea typeface="ＭＳ Ｐゴシック" charset="0"/>
                <a:cs typeface="ＭＳ Ｐゴシック" charset="0"/>
              </a:rPr>
              <a:t>at school. </a:t>
            </a:r>
          </a:p>
          <a:p>
            <a:pPr marL="457200" indent="-457200">
              <a:buNone/>
            </a:pPr>
            <a:r>
              <a:rPr lang="en-GB" dirty="0">
                <a:solidFill>
                  <a:srgbClr val="0B5395"/>
                </a:solidFill>
                <a:latin typeface="+mn-lt"/>
                <a:ea typeface="ＭＳ Ｐゴシック" charset="0"/>
                <a:cs typeface="ＭＳ Ｐゴシック" charset="0"/>
                <a:sym typeface="Wingdings" charset="0"/>
              </a:rPr>
              <a:t></a:t>
            </a:r>
            <a:r>
              <a:rPr lang="en-GB" i="1" dirty="0">
                <a:solidFill>
                  <a:srgbClr val="0B5395"/>
                </a:solidFill>
                <a:latin typeface="+mn-lt"/>
                <a:ea typeface="ＭＳ Ｐゴシック" charset="0"/>
                <a:cs typeface="ＭＳ Ｐゴシック" charset="0"/>
              </a:rPr>
              <a:t>How would you proceed with </a:t>
            </a:r>
            <a:r>
              <a:rPr lang="en-GB" i="1" dirty="0" smtClean="0">
                <a:solidFill>
                  <a:srgbClr val="0B5395"/>
                </a:solidFill>
                <a:latin typeface="+mn-lt"/>
                <a:ea typeface="ＭＳ Ｐゴシック" charset="0"/>
                <a:cs typeface="ＭＳ Ｐゴシック" charset="0"/>
              </a:rPr>
              <a:t>J___?</a:t>
            </a:r>
            <a:endParaRPr lang="en-GB" i="1" dirty="0">
              <a:solidFill>
                <a:srgbClr val="0B5395"/>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58</a:t>
            </a:fld>
            <a:endParaRPr lang="en-US"/>
          </a:p>
        </p:txBody>
      </p:sp>
    </p:spTree>
    <p:extLst>
      <p:ext uri="{BB962C8B-B14F-4D97-AF65-F5344CB8AC3E}">
        <p14:creationId xmlns:p14="http://schemas.microsoft.com/office/powerpoint/2010/main" val="38716355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Case Study 4</a:t>
            </a:r>
            <a:endParaRPr lang="en-US" sz="1800" dirty="0"/>
          </a:p>
        </p:txBody>
      </p:sp>
      <p:sp>
        <p:nvSpPr>
          <p:cNvPr id="3" name="Content Placeholder 2"/>
          <p:cNvSpPr>
            <a:spLocks noGrp="1"/>
          </p:cNvSpPr>
          <p:nvPr>
            <p:ph idx="1"/>
          </p:nvPr>
        </p:nvSpPr>
        <p:spPr/>
        <p:txBody>
          <a:bodyPr/>
          <a:lstStyle/>
          <a:p>
            <a:pPr marL="0" indent="0">
              <a:buNone/>
            </a:pPr>
            <a:r>
              <a:rPr lang="en-GB" dirty="0">
                <a:latin typeface="+mn-lt"/>
                <a:ea typeface="ＭＳ Ｐゴシック" charset="0"/>
                <a:cs typeface="ＭＳ Ｐゴシック" charset="0"/>
              </a:rPr>
              <a:t>An 18-year-old named </a:t>
            </a:r>
            <a:r>
              <a:rPr lang="en-GB" dirty="0" smtClean="0">
                <a:latin typeface="+mn-lt"/>
                <a:ea typeface="ＭＳ Ｐゴシック" charset="0"/>
                <a:cs typeface="ＭＳ Ｐゴシック" charset="0"/>
              </a:rPr>
              <a:t>I___ </a:t>
            </a:r>
            <a:r>
              <a:rPr lang="en-GB" dirty="0">
                <a:latin typeface="+mn-lt"/>
                <a:ea typeface="ＭＳ Ｐゴシック" charset="0"/>
                <a:cs typeface="ＭＳ Ｐゴシック" charset="0"/>
              </a:rPr>
              <a:t>tested positive for HIV about 2 years ago. </a:t>
            </a:r>
            <a:r>
              <a:rPr lang="en-GB" dirty="0" smtClean="0">
                <a:latin typeface="+mn-lt"/>
                <a:ea typeface="ＭＳ Ｐゴシック" charset="0"/>
                <a:cs typeface="ＭＳ Ｐゴシック" charset="0"/>
              </a:rPr>
              <a:t>He </a:t>
            </a:r>
            <a:r>
              <a:rPr lang="en-GB" dirty="0">
                <a:latin typeface="+mn-lt"/>
                <a:ea typeface="ＭＳ Ｐゴシック" charset="0"/>
                <a:cs typeface="ＭＳ Ｐゴシック" charset="0"/>
              </a:rPr>
              <a:t>got tested because his girlfriend at that time found out she was HIV-infected. He has since changed </a:t>
            </a:r>
            <a:r>
              <a:rPr lang="en-GB" dirty="0" smtClean="0">
                <a:latin typeface="+mn-lt"/>
                <a:ea typeface="ＭＳ Ｐゴシック" charset="0"/>
                <a:cs typeface="ＭＳ Ｐゴシック" charset="0"/>
              </a:rPr>
              <a:t>girlfriends, however, </a:t>
            </a:r>
            <a:r>
              <a:rPr lang="en-GB" dirty="0">
                <a:latin typeface="+mn-lt"/>
                <a:ea typeface="ＭＳ Ｐゴシック" charset="0"/>
                <a:cs typeface="ＭＳ Ｐゴシック" charset="0"/>
              </a:rPr>
              <a:t>and has not </a:t>
            </a:r>
            <a:r>
              <a:rPr lang="en-GB" dirty="0" smtClean="0">
                <a:latin typeface="+mn-lt"/>
                <a:ea typeface="ＭＳ Ｐゴシック" charset="0"/>
                <a:cs typeface="ＭＳ Ｐゴシック" charset="0"/>
              </a:rPr>
              <a:t>yet told </a:t>
            </a:r>
            <a:r>
              <a:rPr lang="en-GB" dirty="0">
                <a:latin typeface="+mn-lt"/>
                <a:ea typeface="ＭＳ Ｐゴシック" charset="0"/>
                <a:cs typeface="ＭＳ Ｐゴシック" charset="0"/>
              </a:rPr>
              <a:t>his new girlfriend about his </a:t>
            </a:r>
            <a:r>
              <a:rPr lang="en-GB" dirty="0" smtClean="0">
                <a:latin typeface="+mn-lt"/>
                <a:ea typeface="ＭＳ Ｐゴシック" charset="0"/>
                <a:cs typeface="ＭＳ Ｐゴシック" charset="0"/>
              </a:rPr>
              <a:t>HIV-status</a:t>
            </a:r>
            <a:r>
              <a:rPr lang="en-GB" dirty="0">
                <a:latin typeface="+mn-lt"/>
                <a:ea typeface="ＭＳ Ｐゴシック" charset="0"/>
                <a:cs typeface="ＭＳ Ｐゴシック" charset="0"/>
              </a:rPr>
              <a:t>. </a:t>
            </a:r>
            <a:r>
              <a:rPr lang="en-GB" dirty="0" smtClean="0">
                <a:latin typeface="+mn-lt"/>
                <a:ea typeface="ＭＳ Ｐゴシック" charset="0"/>
                <a:cs typeface="ＭＳ Ｐゴシック" charset="0"/>
              </a:rPr>
              <a:t>He takes good care of himself and feels fine. He has come </a:t>
            </a:r>
            <a:r>
              <a:rPr lang="en-GB" dirty="0">
                <a:latin typeface="+mn-lt"/>
                <a:ea typeface="ＭＳ Ｐゴシック" charset="0"/>
                <a:cs typeface="ＭＳ Ｐゴシック" charset="0"/>
              </a:rPr>
              <a:t>to the clinic </a:t>
            </a:r>
            <a:r>
              <a:rPr lang="en-GB" dirty="0" smtClean="0">
                <a:latin typeface="+mn-lt"/>
                <a:ea typeface="ＭＳ Ｐゴシック" charset="0"/>
                <a:cs typeface="ＭＳ Ｐゴシック" charset="0"/>
              </a:rPr>
              <a:t>today for </a:t>
            </a:r>
            <a:r>
              <a:rPr lang="en-GB" dirty="0">
                <a:latin typeface="+mn-lt"/>
                <a:ea typeface="ＭＳ Ｐゴシック" charset="0"/>
                <a:cs typeface="ＭＳ Ｐゴシック" charset="0"/>
              </a:rPr>
              <a:t>his regular </a:t>
            </a:r>
            <a:r>
              <a:rPr lang="en-GB" dirty="0" smtClean="0">
                <a:latin typeface="+mn-lt"/>
                <a:ea typeface="ＭＳ Ｐゴシック" charset="0"/>
                <a:cs typeface="ＭＳ Ｐゴシック" charset="0"/>
              </a:rPr>
              <a:t>appointment and </a:t>
            </a:r>
            <a:r>
              <a:rPr lang="en-GB" dirty="0">
                <a:latin typeface="+mn-lt"/>
                <a:ea typeface="ＭＳ Ｐゴシック" charset="0"/>
                <a:cs typeface="ＭＳ Ｐゴシック" charset="0"/>
              </a:rPr>
              <a:t>wants to talk with you about how to tell his girlfriend that he is living with HIV.</a:t>
            </a:r>
          </a:p>
          <a:p>
            <a:pPr marL="342900" indent="-342900">
              <a:buNone/>
            </a:pPr>
            <a:r>
              <a:rPr lang="en-GB" dirty="0">
                <a:solidFill>
                  <a:srgbClr val="0B5395"/>
                </a:solidFill>
                <a:latin typeface="+mn-lt"/>
                <a:ea typeface="ＭＳ Ｐゴシック" charset="0"/>
                <a:cs typeface="ＭＳ Ｐゴシック" charset="0"/>
                <a:sym typeface="Wingdings" charset="0"/>
              </a:rPr>
              <a:t> </a:t>
            </a:r>
            <a:r>
              <a:rPr lang="en-GB" i="1" dirty="0">
                <a:solidFill>
                  <a:srgbClr val="0B5395"/>
                </a:solidFill>
                <a:latin typeface="+mn-lt"/>
                <a:ea typeface="ＭＳ Ｐゴシック" charset="0"/>
                <a:cs typeface="ＭＳ Ｐゴシック" charset="0"/>
              </a:rPr>
              <a:t>How would you help </a:t>
            </a:r>
            <a:r>
              <a:rPr lang="en-GB" i="1" dirty="0" smtClean="0">
                <a:solidFill>
                  <a:srgbClr val="0B5395"/>
                </a:solidFill>
                <a:latin typeface="+mn-lt"/>
                <a:ea typeface="ＭＳ Ｐゴシック" charset="0"/>
                <a:cs typeface="ＭＳ Ｐゴシック" charset="0"/>
              </a:rPr>
              <a:t>I___ </a:t>
            </a:r>
            <a:r>
              <a:rPr lang="en-GB" i="1" dirty="0">
                <a:solidFill>
                  <a:srgbClr val="0B5395"/>
                </a:solidFill>
                <a:latin typeface="+mn-lt"/>
                <a:ea typeface="ＭＳ Ｐゴシック" charset="0"/>
                <a:cs typeface="ＭＳ Ｐゴシック" charset="0"/>
              </a:rPr>
              <a:t>prepare for the </a:t>
            </a:r>
            <a:r>
              <a:rPr lang="en-GB" i="1" dirty="0" smtClean="0">
                <a:solidFill>
                  <a:srgbClr val="0B5395"/>
                </a:solidFill>
                <a:latin typeface="+mn-lt"/>
                <a:ea typeface="ＭＳ Ｐゴシック" charset="0"/>
                <a:cs typeface="ＭＳ Ｐゴシック" charset="0"/>
              </a:rPr>
              <a:t>process of disclosing to </a:t>
            </a:r>
            <a:r>
              <a:rPr lang="en-GB" i="1" dirty="0">
                <a:solidFill>
                  <a:srgbClr val="0B5395"/>
                </a:solidFill>
                <a:latin typeface="+mn-lt"/>
                <a:ea typeface="ＭＳ Ｐゴシック" charset="0"/>
                <a:cs typeface="ＭＳ Ｐゴシック" charset="0"/>
              </a:rPr>
              <a:t>his girlfriend?</a:t>
            </a:r>
          </a:p>
        </p:txBody>
      </p:sp>
      <p:sp>
        <p:nvSpPr>
          <p:cNvPr id="4" name="Slide Number Placeholder 3"/>
          <p:cNvSpPr>
            <a:spLocks noGrp="1"/>
          </p:cNvSpPr>
          <p:nvPr>
            <p:ph type="sldNum" sz="quarter" idx="12"/>
          </p:nvPr>
        </p:nvSpPr>
        <p:spPr/>
        <p:txBody>
          <a:bodyPr/>
          <a:lstStyle/>
          <a:p>
            <a:fld id="{2AA6BE04-1A97-7346-8DF1-95DFBAB449B6}" type="slidenum">
              <a:rPr lang="en-US" smtClean="0"/>
              <a:pPr/>
              <a:t>59</a:t>
            </a:fld>
            <a:endParaRPr lang="en-US"/>
          </a:p>
        </p:txBody>
      </p:sp>
    </p:spTree>
    <p:extLst>
      <p:ext uri="{BB962C8B-B14F-4D97-AF65-F5344CB8AC3E}">
        <p14:creationId xmlns:p14="http://schemas.microsoft.com/office/powerpoint/2010/main" val="4131877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GB" i="1" dirty="0">
                <a:solidFill>
                  <a:srgbClr val="0B5395"/>
                </a:solidFill>
                <a:latin typeface="Calibri" pitchFamily="34" charset="0"/>
                <a:cs typeface="Calibri" pitchFamily="34" charset="0"/>
              </a:rPr>
              <a:t>What is meant by the term “disclosure?” How does this translate into the local language? </a:t>
            </a:r>
          </a:p>
          <a:p>
            <a:r>
              <a:rPr lang="en-GB" i="1" dirty="0">
                <a:solidFill>
                  <a:srgbClr val="0B5395"/>
                </a:solidFill>
                <a:latin typeface="Calibri" pitchFamily="34" charset="0"/>
                <a:cs typeface="Calibri" pitchFamily="34" charset="0"/>
              </a:rPr>
              <a:t>What do you think is meant by the phrase, “Disclosure is an </a:t>
            </a:r>
            <a:r>
              <a:rPr lang="en-GB" i="1" dirty="0" err="1">
                <a:solidFill>
                  <a:srgbClr val="0B5395"/>
                </a:solidFill>
                <a:latin typeface="Calibri" pitchFamily="34" charset="0"/>
                <a:cs typeface="Calibri" pitchFamily="34" charset="0"/>
              </a:rPr>
              <a:t>ongoing</a:t>
            </a:r>
            <a:r>
              <a:rPr lang="en-GB" i="1" dirty="0">
                <a:solidFill>
                  <a:srgbClr val="0B5395"/>
                </a:solidFill>
                <a:latin typeface="Calibri" pitchFamily="34" charset="0"/>
                <a:cs typeface="Calibri" pitchFamily="34" charset="0"/>
              </a:rPr>
              <a:t> process?”</a:t>
            </a:r>
          </a:p>
          <a:p>
            <a:r>
              <a:rPr lang="en-GB" i="1" dirty="0">
                <a:solidFill>
                  <a:srgbClr val="0B5395"/>
                </a:solidFill>
                <a:latin typeface="Calibri" pitchFamily="34" charset="0"/>
                <a:cs typeface="Calibri" pitchFamily="34" charset="0"/>
              </a:rPr>
              <a:t>What is meant by a “developmental approach” to disclosure? What are some examples of this with younger and older adolescents? </a:t>
            </a:r>
            <a:endParaRPr lang="en-GB" i="1" dirty="0" smtClean="0">
              <a:solidFill>
                <a:srgbClr val="0B5395"/>
              </a:solidFill>
              <a:latin typeface="Calibri" pitchFamily="34" charset="0"/>
              <a:cs typeface="Calibri" pitchFamily="34" charset="0"/>
            </a:endParaRPr>
          </a:p>
          <a:p>
            <a:pPr marL="0" indent="0">
              <a:spcBef>
                <a:spcPts val="2500"/>
              </a:spcBef>
              <a:buNone/>
            </a:pPr>
            <a:r>
              <a:rPr lang="en-GB" dirty="0" smtClean="0">
                <a:latin typeface="Calibri" pitchFamily="34" charset="0"/>
                <a:cs typeface="Calibri" pitchFamily="34" charset="0"/>
              </a:rPr>
              <a:t>See </a:t>
            </a:r>
            <a:r>
              <a:rPr lang="en-GB" i="1" dirty="0" smtClean="0">
                <a:latin typeface="Calibri" pitchFamily="34" charset="0"/>
                <a:cs typeface="Calibri" pitchFamily="34" charset="0"/>
              </a:rPr>
              <a:t>Appendix 7A: Guidance for Developmentally Appropriate Disclosure.</a:t>
            </a:r>
          </a:p>
          <a:p>
            <a:pPr>
              <a:buNone/>
            </a:pPr>
            <a:r>
              <a:rPr lang="en-GB" dirty="0" smtClean="0">
                <a:solidFill>
                  <a:srgbClr val="0F6FC6"/>
                </a:solidFill>
                <a:latin typeface="+mn-lt"/>
                <a:ea typeface="ＭＳ Ｐゴシック" charset="0"/>
                <a:cs typeface="ＭＳ Ｐゴシック" charset="0"/>
              </a:rPr>
              <a:t/>
            </a:r>
            <a:br>
              <a:rPr lang="en-GB" dirty="0" smtClean="0">
                <a:solidFill>
                  <a:srgbClr val="0F6FC6"/>
                </a:solidFill>
                <a:latin typeface="+mn-lt"/>
                <a:ea typeface="ＭＳ Ｐゴシック" charset="0"/>
                <a:cs typeface="ＭＳ Ｐゴシック" charset="0"/>
              </a:rPr>
            </a:br>
            <a:endParaRPr lang="en-GB" dirty="0">
              <a:solidFill>
                <a:srgbClr val="0F6FC6"/>
              </a:solidFill>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a:t>
            </a:fld>
            <a:endParaRPr lang="en-US"/>
          </a:p>
        </p:txBody>
      </p:sp>
    </p:spTree>
    <p:extLst>
      <p:ext uri="{BB962C8B-B14F-4D97-AF65-F5344CB8AC3E}">
        <p14:creationId xmlns:p14="http://schemas.microsoft.com/office/powerpoint/2010/main" val="1093682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130629"/>
            <a:ext cx="8264525" cy="1426029"/>
          </a:xfrm>
        </p:spPr>
        <p:txBody>
          <a:bodyPr/>
          <a:lstStyle/>
          <a:p>
            <a:r>
              <a:rPr lang="en-US" dirty="0">
                <a:latin typeface="+mj-lt"/>
              </a:rPr>
              <a:t>Exercise 2:</a:t>
            </a:r>
            <a:r>
              <a:rPr lang="en-US" dirty="0" smtClean="0">
                <a:latin typeface="+mj-lt"/>
              </a:rPr>
              <a:t> Additional Case </a:t>
            </a:r>
            <a:r>
              <a:rPr lang="en-US" dirty="0">
                <a:latin typeface="+mj-lt"/>
              </a:rPr>
              <a:t>Study </a:t>
            </a:r>
            <a:r>
              <a:rPr lang="en-US" dirty="0" smtClean="0">
                <a:latin typeface="+mj-lt"/>
              </a:rPr>
              <a:t>Discussion Questions</a:t>
            </a:r>
            <a:endParaRPr lang="en-US" sz="1800" dirty="0">
              <a:latin typeface="+mj-lt"/>
            </a:endParaRPr>
          </a:p>
        </p:txBody>
      </p:sp>
      <p:sp>
        <p:nvSpPr>
          <p:cNvPr id="3" name="Content Placeholder 2"/>
          <p:cNvSpPr>
            <a:spLocks noGrp="1"/>
          </p:cNvSpPr>
          <p:nvPr>
            <p:ph idx="1"/>
          </p:nvPr>
        </p:nvSpPr>
        <p:spPr/>
        <p:txBody>
          <a:bodyPr/>
          <a:lstStyle/>
          <a:p>
            <a:pPr marL="457200" indent="-457200"/>
            <a:r>
              <a:rPr lang="en-GB" i="1" dirty="0">
                <a:solidFill>
                  <a:srgbClr val="0B5395"/>
                </a:solidFill>
                <a:latin typeface="+mn-lt"/>
                <a:ea typeface="ＭＳ Ｐゴシック" charset="0"/>
                <a:cs typeface="ＭＳ Ｐゴシック" charset="0"/>
              </a:rPr>
              <a:t>How would you counsel and support the client </a:t>
            </a:r>
            <a:r>
              <a:rPr lang="en-GB" i="1" dirty="0" smtClean="0">
                <a:solidFill>
                  <a:srgbClr val="0B5395"/>
                </a:solidFill>
                <a:latin typeface="+mn-lt"/>
                <a:ea typeface="ＭＳ Ｐゴシック" charset="0"/>
                <a:cs typeface="ＭＳ Ｐゴシック" charset="0"/>
              </a:rPr>
              <a:t>during the </a:t>
            </a:r>
            <a:r>
              <a:rPr lang="en-GB" i="1" dirty="0">
                <a:solidFill>
                  <a:srgbClr val="0B5395"/>
                </a:solidFill>
                <a:latin typeface="+mn-lt"/>
                <a:ea typeface="ＭＳ Ｐゴシック" charset="0"/>
                <a:cs typeface="ＭＳ Ｐゴシック" charset="0"/>
              </a:rPr>
              <a:t>disclosure process? How would you help them to prepare for disclosure?</a:t>
            </a:r>
          </a:p>
          <a:p>
            <a:pPr marL="457200" indent="-457200"/>
            <a:r>
              <a:rPr lang="en-GB" i="1" dirty="0">
                <a:solidFill>
                  <a:srgbClr val="0B5395"/>
                </a:solidFill>
                <a:latin typeface="+mn-lt"/>
                <a:ea typeface="ＭＳ Ｐゴシック" charset="0"/>
                <a:cs typeface="ＭＳ Ｐゴシック" charset="0"/>
              </a:rPr>
              <a:t>What are some of the client’s potential </a:t>
            </a:r>
            <a:r>
              <a:rPr lang="en-GB" i="1" dirty="0" smtClean="0">
                <a:solidFill>
                  <a:srgbClr val="0B5395"/>
                </a:solidFill>
                <a:latin typeface="+mn-lt"/>
                <a:ea typeface="ＭＳ Ｐゴシック" charset="0"/>
                <a:cs typeface="ＭＳ Ｐゴシック" charset="0"/>
              </a:rPr>
              <a:t>questions/fears/ concerns </a:t>
            </a:r>
            <a:r>
              <a:rPr lang="en-GB" i="1" dirty="0">
                <a:solidFill>
                  <a:srgbClr val="0B5395"/>
                </a:solidFill>
                <a:latin typeface="+mn-lt"/>
                <a:ea typeface="ＭＳ Ｐゴシック" charset="0"/>
                <a:cs typeface="ＭＳ Ｐゴシック" charset="0"/>
              </a:rPr>
              <a:t>related to disclosure and how would you address them?</a:t>
            </a:r>
          </a:p>
          <a:p>
            <a:pPr marL="457200" indent="-457200"/>
            <a:r>
              <a:rPr lang="en-GB" i="1" dirty="0">
                <a:solidFill>
                  <a:srgbClr val="0B5395"/>
                </a:solidFill>
                <a:latin typeface="+mn-lt"/>
                <a:ea typeface="ＭＳ Ｐゴシック" charset="0"/>
                <a:cs typeface="ＭＳ Ｐゴシック" charset="0"/>
              </a:rPr>
              <a:t>What age-appropriate communication techniques</a:t>
            </a:r>
            <a:r>
              <a:rPr lang="en-GB" i="1" dirty="0" smtClean="0">
                <a:solidFill>
                  <a:srgbClr val="0B5395"/>
                </a:solidFill>
                <a:latin typeface="+mn-lt"/>
                <a:ea typeface="ＭＳ Ｐゴシック" charset="0"/>
                <a:cs typeface="ＭＳ Ｐゴシック" charset="0"/>
              </a:rPr>
              <a:t>/ approaches </a:t>
            </a:r>
            <a:r>
              <a:rPr lang="en-GB" i="1" dirty="0">
                <a:solidFill>
                  <a:srgbClr val="0B5395"/>
                </a:solidFill>
                <a:latin typeface="+mn-lt"/>
                <a:ea typeface="ＭＳ Ｐゴシック" charset="0"/>
                <a:cs typeface="ＭＳ Ｐゴシック" charset="0"/>
              </a:rPr>
              <a:t>would you use to build trust and rapport?</a:t>
            </a:r>
          </a:p>
        </p:txBody>
      </p:sp>
      <p:sp>
        <p:nvSpPr>
          <p:cNvPr id="4" name="Slide Number Placeholder 3"/>
          <p:cNvSpPr>
            <a:spLocks noGrp="1"/>
          </p:cNvSpPr>
          <p:nvPr>
            <p:ph type="sldNum" sz="quarter" idx="12"/>
          </p:nvPr>
        </p:nvSpPr>
        <p:spPr/>
        <p:txBody>
          <a:bodyPr/>
          <a:lstStyle/>
          <a:p>
            <a:fld id="{2AA6BE04-1A97-7346-8DF1-95DFBAB449B6}" type="slidenum">
              <a:rPr lang="en-US" smtClean="0"/>
              <a:pPr/>
              <a:t>60</a:t>
            </a:fld>
            <a:endParaRPr lang="en-US"/>
          </a:p>
        </p:txBody>
      </p:sp>
    </p:spTree>
    <p:extLst>
      <p:ext uri="{BB962C8B-B14F-4D97-AF65-F5344CB8AC3E}">
        <p14:creationId xmlns:p14="http://schemas.microsoft.com/office/powerpoint/2010/main" val="35353777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Exercise 2: Debriefing</a:t>
            </a:r>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61</a:t>
            </a:fld>
            <a:endParaRPr lang="en-US"/>
          </a:p>
        </p:txBody>
      </p:sp>
      <p:sp>
        <p:nvSpPr>
          <p:cNvPr id="6" name="Content Placeholder 2"/>
          <p:cNvSpPr txBox="1">
            <a:spLocks/>
          </p:cNvSpPr>
          <p:nvPr/>
        </p:nvSpPr>
        <p:spPr bwMode="auto">
          <a:xfrm>
            <a:off x="533400" y="1643742"/>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454025" marR="0" lvl="0" indent="-454025" algn="l" defTabSz="914400" rtl="0" eaLnBrk="1" fontAlgn="base" latinLnBrk="0" hangingPunct="1">
              <a:lnSpc>
                <a:spcPct val="100000"/>
              </a:lnSpc>
              <a:spcBef>
                <a:spcPts val="1000"/>
              </a:spcBef>
              <a:spcAft>
                <a:spcPct val="0"/>
              </a:spcAft>
              <a:buClr>
                <a:srgbClr val="083763"/>
              </a:buClr>
              <a:buSzPct val="75000"/>
              <a:buFont typeface="Wingdings" charset="0"/>
              <a:buChar char="n"/>
              <a:tabLst/>
              <a:defRPr/>
            </a:pPr>
            <a:r>
              <a:rPr kumimoji="0" lang="en-US" sz="2400" b="0" i="1" u="none" strike="noStrike" kern="0" cap="none" spc="0" normalizeH="0" baseline="0" noProof="0" dirty="0" smtClean="0">
                <a:ln>
                  <a:noFill/>
                </a:ln>
                <a:solidFill>
                  <a:srgbClr val="0B5395"/>
                </a:solidFill>
                <a:effectLst/>
                <a:uLnTx/>
                <a:uFillTx/>
                <a:latin typeface="Calibri"/>
                <a:ea typeface="+mn-ea"/>
                <a:cs typeface="Calibri"/>
              </a:rPr>
              <a:t>What did we learn?</a:t>
            </a:r>
          </a:p>
          <a:p>
            <a:pPr marL="454025" marR="0" lvl="0" indent="-454025" algn="l" defTabSz="914400" rtl="0" eaLnBrk="1" fontAlgn="base" latinLnBrk="0" hangingPunct="1">
              <a:lnSpc>
                <a:spcPct val="100000"/>
              </a:lnSpc>
              <a:spcBef>
                <a:spcPts val="1500"/>
              </a:spcBef>
              <a:spcAft>
                <a:spcPct val="0"/>
              </a:spcAft>
              <a:buClr>
                <a:srgbClr val="083763"/>
              </a:buClr>
              <a:buSzPct val="75000"/>
              <a:buFont typeface="Wingdings" charset="0"/>
              <a:buChar char="n"/>
              <a:tabLst/>
              <a:defRPr/>
            </a:pPr>
            <a:r>
              <a:rPr kumimoji="0" lang="en-US" sz="2400" b="1" i="0" u="none" strike="noStrike" kern="0" cap="none" spc="0" normalizeH="0" baseline="0" noProof="0" dirty="0" smtClean="0">
                <a:ln>
                  <a:noFill/>
                </a:ln>
                <a:solidFill>
                  <a:schemeClr val="tx1"/>
                </a:solidFill>
                <a:effectLst/>
                <a:uLnTx/>
                <a:uFillTx/>
                <a:latin typeface="Calibri"/>
                <a:ea typeface="+mn-ea"/>
                <a:cs typeface="Calibri"/>
              </a:rPr>
              <a:t>Key points:</a:t>
            </a:r>
          </a:p>
          <a:p>
            <a:pPr marL="798513" marR="0" lvl="1" indent="-333375" algn="l" defTabSz="914400" rtl="0" eaLnBrk="1" fontAlgn="base" latinLnBrk="0" hangingPunct="1">
              <a:lnSpc>
                <a:spcPct val="100000"/>
              </a:lnSpc>
              <a:spcBef>
                <a:spcPts val="1000"/>
              </a:spcBef>
              <a:spcAft>
                <a:spcPct val="0"/>
              </a:spcAft>
              <a:buClr>
                <a:srgbClr val="0D0D0D"/>
              </a:buClr>
              <a:buSzPct val="90000"/>
              <a:buFont typeface="Wingdings" charset="0"/>
              <a:buChar char="§"/>
              <a:tabLst/>
              <a:defRPr/>
            </a:pPr>
            <a:r>
              <a:rPr kumimoji="0" lang="en-US" sz="2400" b="0" i="0" u="none" strike="noStrike" kern="0" cap="none" spc="0" normalizeH="0" baseline="0" noProof="0" dirty="0" smtClean="0">
                <a:ln>
                  <a:noFill/>
                </a:ln>
                <a:solidFill>
                  <a:schemeClr val="tx1"/>
                </a:solidFill>
                <a:effectLst/>
                <a:uLnTx/>
                <a:uFillTx/>
                <a:latin typeface="Calibri"/>
                <a:ea typeface="+mn-ea"/>
                <a:cs typeface="Calibri"/>
              </a:rPr>
              <a:t>Everyone needs a unique disclosure plan. Adolescents are a diverse group and we should take these differences into account when conducting</a:t>
            </a:r>
            <a:r>
              <a:rPr kumimoji="0" lang="en-US" sz="2400" b="0" i="0" u="none" strike="noStrike" kern="0" cap="none" spc="0" normalizeH="0" noProof="0" dirty="0" smtClean="0">
                <a:ln>
                  <a:noFill/>
                </a:ln>
                <a:solidFill>
                  <a:schemeClr val="tx1"/>
                </a:solidFill>
                <a:effectLst/>
                <a:uLnTx/>
                <a:uFillTx/>
                <a:latin typeface="Calibri"/>
                <a:ea typeface="+mn-ea"/>
                <a:cs typeface="Calibri"/>
              </a:rPr>
              <a:t> disclosure counseling.</a:t>
            </a:r>
          </a:p>
          <a:p>
            <a:pPr marL="798513" marR="0" lvl="1" indent="-333375" algn="l" defTabSz="914400" rtl="0" eaLnBrk="1" fontAlgn="base" latinLnBrk="0" hangingPunct="1">
              <a:lnSpc>
                <a:spcPct val="100000"/>
              </a:lnSpc>
              <a:spcBef>
                <a:spcPts val="1000"/>
              </a:spcBef>
              <a:spcAft>
                <a:spcPct val="0"/>
              </a:spcAft>
              <a:buClr>
                <a:srgbClr val="0D0D0D"/>
              </a:buClr>
              <a:buSzPct val="90000"/>
              <a:buFont typeface="Wingdings" charset="0"/>
              <a:buChar char="§"/>
              <a:tabLst/>
              <a:defRPr/>
            </a:pPr>
            <a:r>
              <a:rPr lang="en-US" sz="2400" kern="0" baseline="0" dirty="0" smtClean="0">
                <a:latin typeface="Calibri"/>
                <a:cs typeface="Calibri"/>
              </a:rPr>
              <a:t>Creating</a:t>
            </a:r>
            <a:r>
              <a:rPr lang="en-US" sz="2400" kern="0" dirty="0" smtClean="0">
                <a:latin typeface="Calibri"/>
                <a:cs typeface="Calibri"/>
              </a:rPr>
              <a:t> disclosure circles can help clients think through their own disclosure process to others.</a:t>
            </a:r>
          </a:p>
          <a:p>
            <a:pPr marL="798513" marR="0" lvl="1" indent="-333375" algn="l" defTabSz="914400" rtl="0" eaLnBrk="1" fontAlgn="base" latinLnBrk="0" hangingPunct="1">
              <a:lnSpc>
                <a:spcPct val="100000"/>
              </a:lnSpc>
              <a:spcBef>
                <a:spcPts val="1000"/>
              </a:spcBef>
              <a:spcAft>
                <a:spcPct val="0"/>
              </a:spcAft>
              <a:buClr>
                <a:srgbClr val="0D0D0D"/>
              </a:buClr>
              <a:buSzPct val="90000"/>
              <a:buFont typeface="Wingdings" charset="0"/>
              <a:buChar char="§"/>
              <a:tabLst/>
              <a:defRPr/>
            </a:pPr>
            <a:r>
              <a:rPr lang="en-US" sz="2400" kern="0" dirty="0" smtClean="0">
                <a:latin typeface="Calibri"/>
                <a:cs typeface="Calibri"/>
              </a:rPr>
              <a:t>Our role as health workers is to support the disclosure process. Remember, it is the adolescent who will make the final decision about who to disclosure to, when, and how.</a:t>
            </a:r>
            <a:endParaRPr kumimoji="0" lang="en-US" sz="2400" b="0" i="0" u="none" strike="noStrike" kern="0" cap="none" spc="0" normalizeH="0" baseline="0" noProof="0" dirty="0">
              <a:ln>
                <a:noFill/>
              </a:ln>
              <a:solidFill>
                <a:schemeClr val="tx1"/>
              </a:solidFill>
              <a:effectLst/>
              <a:uLnTx/>
              <a:uFillTx/>
              <a:latin typeface="Calibri"/>
              <a:ea typeface="+mn-ea"/>
              <a:cs typeface="Calibri"/>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62</a:t>
            </a:fld>
            <a:endParaRPr lang="en-US"/>
          </a:p>
        </p:txBody>
      </p:sp>
      <p:sp>
        <p:nvSpPr>
          <p:cNvPr id="6" name="Content Placeholder 5"/>
          <p:cNvSpPr>
            <a:spLocks noGrp="1"/>
          </p:cNvSpPr>
          <p:nvPr>
            <p:ph idx="1"/>
          </p:nvPr>
        </p:nvSpPr>
        <p:spPr>
          <a:xfrm>
            <a:off x="526142" y="1593850"/>
            <a:ext cx="7964715" cy="4373563"/>
          </a:xfrm>
        </p:spPr>
        <p:txBody>
          <a:bodyPr/>
          <a:lstStyle/>
          <a:p>
            <a:pPr algn="ctr">
              <a:buNone/>
            </a:pPr>
            <a:endParaRPr lang="en-US" sz="3600" b="1" dirty="0" smtClean="0"/>
          </a:p>
          <a:p>
            <a:pPr algn="ctr">
              <a:spcBef>
                <a:spcPts val="3600"/>
              </a:spcBef>
              <a:buNone/>
            </a:pPr>
            <a:r>
              <a:rPr lang="en-US" sz="4800" b="1" dirty="0" smtClean="0"/>
              <a:t>Questions or comments on this session?</a:t>
            </a:r>
            <a:endParaRPr lang="en-US" sz="4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dirty="0" smtClean="0"/>
              <a:t>Module 7: Key Points</a:t>
            </a:r>
            <a:endParaRPr lang="en-US" sz="1800" dirty="0"/>
          </a:p>
        </p:txBody>
      </p:sp>
      <p:sp>
        <p:nvSpPr>
          <p:cNvPr id="3" name="Content Placeholder 2"/>
          <p:cNvSpPr>
            <a:spLocks noGrp="1"/>
          </p:cNvSpPr>
          <p:nvPr>
            <p:ph idx="1"/>
          </p:nvPr>
        </p:nvSpPr>
        <p:spPr/>
        <p:txBody>
          <a:bodyPr/>
          <a:lstStyle/>
          <a:p>
            <a:r>
              <a:rPr lang="en-GB" dirty="0">
                <a:latin typeface="+mn-lt"/>
                <a:ea typeface="ＭＳ Ｐゴシック" charset="0"/>
                <a:cs typeface="ＭＳ Ｐゴシック" charset="0"/>
              </a:rPr>
              <a:t>Disclosure is an ongoing process, not a one-time event. </a:t>
            </a:r>
            <a:r>
              <a:rPr lang="en-GB" dirty="0" smtClean="0">
                <a:latin typeface="+mn-lt"/>
                <a:ea typeface="ＭＳ Ｐゴシック" charset="0"/>
                <a:cs typeface="ＭＳ Ｐゴシック" charset="0"/>
              </a:rPr>
              <a:t> </a:t>
            </a:r>
          </a:p>
          <a:p>
            <a:r>
              <a:rPr lang="en-GB" dirty="0">
                <a:latin typeface="+mn-lt"/>
                <a:ea typeface="ＭＳ Ｐゴシック" charset="0"/>
                <a:cs typeface="ＭＳ Ｐゴシック" charset="0"/>
              </a:rPr>
              <a:t>Disclosure can help </a:t>
            </a:r>
            <a:r>
              <a:rPr lang="en-GB" dirty="0" smtClean="0">
                <a:latin typeface="+mn-lt"/>
                <a:ea typeface="ＭＳ Ｐゴシック" charset="0"/>
                <a:cs typeface="ＭＳ Ｐゴシック" charset="0"/>
              </a:rPr>
              <a:t>young clients access </a:t>
            </a:r>
            <a:r>
              <a:rPr lang="en-GB" dirty="0">
                <a:latin typeface="+mn-lt"/>
                <a:ea typeface="ＭＳ Ｐゴシック" charset="0"/>
                <a:cs typeface="ＭＳ Ｐゴシック" charset="0"/>
              </a:rPr>
              <a:t>prevention, care, </a:t>
            </a:r>
            <a:r>
              <a:rPr lang="en-GB" dirty="0" smtClean="0">
                <a:latin typeface="+mn-lt"/>
                <a:ea typeface="ＭＳ Ｐゴシック" charset="0"/>
                <a:cs typeface="ＭＳ Ｐゴシック" charset="0"/>
              </a:rPr>
              <a:t>treatment, </a:t>
            </a:r>
            <a:r>
              <a:rPr lang="en-GB" dirty="0">
                <a:latin typeface="+mn-lt"/>
                <a:ea typeface="ＭＳ Ｐゴシック" charset="0"/>
                <a:cs typeface="ＭＳ Ｐゴシック" charset="0"/>
              </a:rPr>
              <a:t>and </a:t>
            </a:r>
            <a:r>
              <a:rPr lang="en-GB" dirty="0" smtClean="0">
                <a:latin typeface="+mn-lt"/>
                <a:ea typeface="ＭＳ Ｐゴシック" charset="0"/>
                <a:cs typeface="ＭＳ Ｐゴシック" charset="0"/>
              </a:rPr>
              <a:t>support. It can also improve adherence, reduce </a:t>
            </a:r>
            <a:r>
              <a:rPr lang="en-GB" dirty="0">
                <a:latin typeface="+mn-lt"/>
                <a:ea typeface="ＭＳ Ｐゴシック" charset="0"/>
                <a:cs typeface="ＭＳ Ｐゴシック" charset="0"/>
              </a:rPr>
              <a:t>stigma and </a:t>
            </a:r>
            <a:r>
              <a:rPr lang="en-GB" dirty="0" smtClean="0">
                <a:latin typeface="+mn-lt"/>
                <a:ea typeface="ＭＳ Ｐゴシック" charset="0"/>
                <a:cs typeface="ＭＳ Ｐゴシック" charset="0"/>
              </a:rPr>
              <a:t>discrimination, </a:t>
            </a:r>
            <a:r>
              <a:rPr lang="en-GB" dirty="0">
                <a:latin typeface="+mn-lt"/>
                <a:ea typeface="ＭＳ Ｐゴシック" charset="0"/>
                <a:cs typeface="ＭＳ Ｐゴシック" charset="0"/>
              </a:rPr>
              <a:t>and</a:t>
            </a:r>
            <a:r>
              <a:rPr lang="en-GB" dirty="0" smtClean="0">
                <a:latin typeface="+mn-lt"/>
                <a:ea typeface="ＭＳ Ｐゴシック" charset="0"/>
                <a:cs typeface="ＭＳ Ｐゴシック" charset="0"/>
              </a:rPr>
              <a:t> slow </a:t>
            </a:r>
            <a:r>
              <a:rPr lang="en-GB" dirty="0">
                <a:latin typeface="+mn-lt"/>
                <a:ea typeface="ＭＳ Ｐゴシック" charset="0"/>
                <a:cs typeface="ＭＳ Ｐゴシック" charset="0"/>
              </a:rPr>
              <a:t>the spread of HIV by helping people protect themselves and their partners</a:t>
            </a:r>
            <a:r>
              <a:rPr lang="en-GB" dirty="0" smtClean="0">
                <a:latin typeface="+mn-lt"/>
                <a:ea typeface="ＭＳ Ｐゴシック" charset="0"/>
                <a:cs typeface="ＭＳ Ｐゴシック" charset="0"/>
              </a:rPr>
              <a:t>.</a:t>
            </a:r>
          </a:p>
          <a:p>
            <a:r>
              <a:rPr lang="en-GB" dirty="0" smtClean="0">
                <a:ea typeface="ＭＳ Ｐゴシック" charset="0"/>
                <a:cs typeface="ＭＳ Ｐゴシック" charset="0"/>
              </a:rPr>
              <a:t>Disclosure can result in health benefits for the child/ adolescent and caregiver.</a:t>
            </a:r>
          </a:p>
          <a:p>
            <a:r>
              <a:rPr lang="en-GB" dirty="0" smtClean="0">
                <a:ea typeface="ＭＳ Ｐゴシック" charset="0"/>
                <a:cs typeface="ＭＳ Ｐゴシック" charset="0"/>
              </a:rPr>
              <a:t>Health workers and caregivers may face barriers to disclosure, such as not knowing where to start or feeling concerned about harming the child/adolescent. </a:t>
            </a:r>
          </a:p>
          <a:p>
            <a:endParaRPr lang="en-ZA"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63</a:t>
            </a:fld>
            <a:endParaRPr lang="en-US"/>
          </a:p>
        </p:txBody>
      </p:sp>
    </p:spTree>
    <p:extLst>
      <p:ext uri="{BB962C8B-B14F-4D97-AF65-F5344CB8AC3E}">
        <p14:creationId xmlns:p14="http://schemas.microsoft.com/office/powerpoint/2010/main" val="3969719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300" dirty="0" smtClean="0">
                <a:ea typeface="ＭＳ Ｐゴシック" charset="0"/>
                <a:cs typeface="ＭＳ Ｐゴシック" charset="0"/>
              </a:rPr>
              <a:t>Health workers play several important roles in the disclosure process, including assessing the client’s and caregiver’s readiness, working with the caregiver to develop and follow a disclosure plan, preparing the client for different stages in the disclosure process, and supporting the client and caregiver throughout the process.</a:t>
            </a:r>
          </a:p>
          <a:p>
            <a:r>
              <a:rPr lang="en-US" sz="2300" dirty="0" smtClean="0">
                <a:ea typeface="ＭＳ Ｐゴシック" charset="0"/>
                <a:cs typeface="ＭＳ Ｐゴシック" charset="0"/>
              </a:rPr>
              <a:t>Health workers should advocate for the best interests of the child/adolescent and, in some cases, they may have to take a more active or “parental” role in the disclosure process.</a:t>
            </a:r>
          </a:p>
          <a:p>
            <a:r>
              <a:rPr lang="en-US" sz="2300" dirty="0"/>
              <a:t>Health workers can support </a:t>
            </a:r>
            <a:r>
              <a:rPr lang="en-US" sz="2300" dirty="0" smtClean="0"/>
              <a:t>adolescents to </a:t>
            </a:r>
            <a:r>
              <a:rPr lang="en-US" sz="2300" dirty="0"/>
              <a:t>decide </a:t>
            </a:r>
            <a:r>
              <a:rPr lang="en-US" sz="2300" dirty="0" smtClean="0"/>
              <a:t>to whom </a:t>
            </a:r>
            <a:r>
              <a:rPr lang="en-US" sz="2300" dirty="0"/>
              <a:t>to </a:t>
            </a:r>
            <a:r>
              <a:rPr lang="en-US" sz="2300" dirty="0" smtClean="0"/>
              <a:t>disclose, when, </a:t>
            </a:r>
            <a:r>
              <a:rPr lang="en-US" sz="2300" dirty="0"/>
              <a:t>and </a:t>
            </a:r>
            <a:r>
              <a:rPr lang="en-US" sz="2300" dirty="0" smtClean="0"/>
              <a:t>where; </a:t>
            </a:r>
            <a:r>
              <a:rPr lang="en-US" sz="2300" dirty="0"/>
              <a:t>to weigh the advantages and disadvantages of </a:t>
            </a:r>
            <a:r>
              <a:rPr lang="en-US" sz="2300" dirty="0" smtClean="0"/>
              <a:t>disclosure; </a:t>
            </a:r>
            <a:r>
              <a:rPr lang="en-US" sz="2300" dirty="0"/>
              <a:t>and to anticipate likely responses.</a:t>
            </a:r>
          </a:p>
          <a:p>
            <a:endParaRPr lang="en-ZA" dirty="0" smtClean="0">
              <a:ea typeface="ＭＳ Ｐゴシック" charset="0"/>
              <a:cs typeface="ＭＳ Ｐゴシック" charset="0"/>
            </a:endParaRPr>
          </a:p>
          <a:p>
            <a:endParaRPr lang="en-US" dirty="0"/>
          </a:p>
        </p:txBody>
      </p:sp>
      <p:sp>
        <p:nvSpPr>
          <p:cNvPr id="4" name="Slide Number Placeholder 3"/>
          <p:cNvSpPr>
            <a:spLocks noGrp="1"/>
          </p:cNvSpPr>
          <p:nvPr>
            <p:ph type="sldNum" sz="quarter" idx="12"/>
          </p:nvPr>
        </p:nvSpPr>
        <p:spPr/>
        <p:txBody>
          <a:bodyPr/>
          <a:lstStyle/>
          <a:p>
            <a:fld id="{2AA6BE04-1A97-7346-8DF1-95DFBAB449B6}" type="slidenum">
              <a:rPr lang="en-US" smtClean="0"/>
              <a:pPr/>
              <a:t>64</a:t>
            </a:fld>
            <a:endParaRPr lang="en-US"/>
          </a:p>
        </p:txBody>
      </p:sp>
      <p:sp>
        <p:nvSpPr>
          <p:cNvPr id="5" name="Title 1"/>
          <p:cNvSpPr>
            <a:spLocks noGrp="1"/>
          </p:cNvSpPr>
          <p:nvPr>
            <p:ph type="title"/>
          </p:nvPr>
        </p:nvSpPr>
        <p:spPr bwMode="white">
          <a:xfrm>
            <a:off x="498475" y="484188"/>
            <a:ext cx="8264525" cy="1116012"/>
          </a:xfrm>
        </p:spPr>
        <p:txBody>
          <a:bodyPr/>
          <a:lstStyle/>
          <a:p>
            <a:r>
              <a:rPr lang="en-US" dirty="0" smtClean="0"/>
              <a:t>Module 7: Key Points </a:t>
            </a:r>
            <a:r>
              <a:rPr lang="en-US" sz="1800" dirty="0" smtClean="0"/>
              <a:t>(Continued)</a:t>
            </a:r>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51262"/>
            <a:ext cx="8264525" cy="1148938"/>
          </a:xfrm>
        </p:spPr>
        <p:txBody>
          <a:bodyPr/>
          <a:lstStyle/>
          <a:p>
            <a:r>
              <a:rPr lang="en-US" dirty="0" smtClean="0"/>
              <a:t>Overview of Disclosure and ALHIV</a:t>
            </a:r>
            <a:endParaRPr lang="en-US" dirty="0"/>
          </a:p>
        </p:txBody>
      </p:sp>
      <p:sp>
        <p:nvSpPr>
          <p:cNvPr id="3" name="Content Placeholder 2"/>
          <p:cNvSpPr>
            <a:spLocks noGrp="1"/>
          </p:cNvSpPr>
          <p:nvPr>
            <p:ph idx="1"/>
          </p:nvPr>
        </p:nvSpPr>
        <p:spPr>
          <a:xfrm>
            <a:off x="533400" y="1651002"/>
            <a:ext cx="8229600" cy="4144963"/>
          </a:xfrm>
        </p:spPr>
        <p:txBody>
          <a:bodyPr/>
          <a:lstStyle/>
          <a:p>
            <a:r>
              <a:rPr lang="en-ZA" b="1" dirty="0">
                <a:latin typeface="Calibri" pitchFamily="34" charset="0"/>
                <a:cs typeface="Calibri" pitchFamily="34" charset="0"/>
              </a:rPr>
              <a:t>Disclosure is </a:t>
            </a:r>
            <a:r>
              <a:rPr lang="en-ZA" b="1" dirty="0" smtClean="0">
                <a:latin typeface="Calibri" pitchFamily="34" charset="0"/>
                <a:cs typeface="Calibri" pitchFamily="34" charset="0"/>
              </a:rPr>
              <a:t>an </a:t>
            </a:r>
            <a:r>
              <a:rPr lang="en-ZA" b="1" u="sng" dirty="0" smtClean="0">
                <a:latin typeface="Calibri" pitchFamily="34" charset="0"/>
                <a:cs typeface="Calibri" pitchFamily="34" charset="0"/>
              </a:rPr>
              <a:t>ongoing process </a:t>
            </a:r>
            <a:r>
              <a:rPr lang="en-ZA" b="1" dirty="0" smtClean="0">
                <a:latin typeface="Calibri" pitchFamily="34" charset="0"/>
                <a:cs typeface="Calibri" pitchFamily="34" charset="0"/>
              </a:rPr>
              <a:t>of:</a:t>
            </a:r>
          </a:p>
          <a:p>
            <a:pPr marL="739775" lvl="1" indent="-274638">
              <a:spcBef>
                <a:spcPts val="1000"/>
              </a:spcBef>
            </a:pPr>
            <a:r>
              <a:rPr lang="en-ZA" sz="2200" dirty="0" smtClean="0">
                <a:latin typeface="+mn-lt"/>
                <a:ea typeface="ＭＳ Ｐゴシック" charset="0"/>
                <a:cs typeface="ＭＳ Ｐゴシック" charset="0"/>
              </a:rPr>
              <a:t>Telling a child/young adolescent </a:t>
            </a:r>
            <a:r>
              <a:rPr lang="en-ZA" sz="2200" dirty="0">
                <a:latin typeface="+mn-lt"/>
                <a:ea typeface="ＭＳ Ｐゴシック" charset="0"/>
                <a:cs typeface="ＭＳ Ｐゴシック" charset="0"/>
              </a:rPr>
              <a:t>that he or she has </a:t>
            </a:r>
            <a:r>
              <a:rPr lang="en-ZA" sz="2200" dirty="0" smtClean="0">
                <a:latin typeface="+mn-lt"/>
                <a:ea typeface="ＭＳ Ｐゴシック" charset="0"/>
                <a:cs typeface="ＭＳ Ｐゴシック" charset="0"/>
              </a:rPr>
              <a:t>HIV</a:t>
            </a:r>
          </a:p>
          <a:p>
            <a:pPr marL="739775" lvl="1" indent="-274638">
              <a:spcBef>
                <a:spcPts val="1000"/>
              </a:spcBef>
            </a:pPr>
            <a:r>
              <a:rPr lang="en-ZA" sz="2200" dirty="0" smtClean="0">
                <a:latin typeface="+mn-lt"/>
                <a:ea typeface="ＭＳ Ｐゴシック" charset="0"/>
                <a:cs typeface="ＭＳ Ｐゴシック" charset="0"/>
              </a:rPr>
              <a:t>Helping him or her </a:t>
            </a:r>
            <a:r>
              <a:rPr lang="en-ZA" sz="2200" dirty="0">
                <a:latin typeface="+mn-lt"/>
                <a:ea typeface="ＭＳ Ｐゴシック" charset="0"/>
                <a:cs typeface="ＭＳ Ｐゴシック" charset="0"/>
              </a:rPr>
              <a:t>understand what this </a:t>
            </a:r>
            <a:r>
              <a:rPr lang="en-ZA" sz="2200" dirty="0" smtClean="0">
                <a:latin typeface="+mn-lt"/>
                <a:ea typeface="ＭＳ Ｐゴシック" charset="0"/>
                <a:cs typeface="ＭＳ Ｐゴシック" charset="0"/>
              </a:rPr>
              <a:t>means</a:t>
            </a:r>
          </a:p>
          <a:p>
            <a:pPr marL="739775" lvl="1" indent="-274638">
              <a:spcBef>
                <a:spcPts val="1000"/>
              </a:spcBef>
            </a:pPr>
            <a:r>
              <a:rPr lang="en-ZA" sz="2200" dirty="0" smtClean="0">
                <a:latin typeface="+mn-lt"/>
                <a:ea typeface="ＭＳ Ｐゴシック" charset="0"/>
                <a:cs typeface="ＭＳ Ｐゴシック" charset="0"/>
              </a:rPr>
              <a:t>Helping him or her </a:t>
            </a:r>
            <a:r>
              <a:rPr lang="en-ZA" sz="2200" dirty="0">
                <a:latin typeface="+mn-lt"/>
                <a:ea typeface="ＭＳ Ｐゴシック" charset="0"/>
                <a:cs typeface="ＭＳ Ｐゴシック" charset="0"/>
              </a:rPr>
              <a:t>disclose his or her </a:t>
            </a:r>
            <a:r>
              <a:rPr lang="en-ZA" sz="2200" dirty="0" smtClean="0">
                <a:latin typeface="+mn-lt"/>
                <a:ea typeface="ＭＳ Ｐゴシック" charset="0"/>
                <a:cs typeface="ＭＳ Ｐゴシック" charset="0"/>
              </a:rPr>
              <a:t>HIV-status </a:t>
            </a:r>
            <a:r>
              <a:rPr lang="en-ZA" sz="2200" dirty="0">
                <a:latin typeface="+mn-lt"/>
                <a:ea typeface="ＭＳ Ｐゴシック" charset="0"/>
                <a:cs typeface="ＭＳ Ｐゴシック" charset="0"/>
              </a:rPr>
              <a:t>to others</a:t>
            </a:r>
          </a:p>
          <a:p>
            <a:r>
              <a:rPr lang="en-ZA" b="1" dirty="0">
                <a:latin typeface="Calibri" pitchFamily="34" charset="0"/>
                <a:cs typeface="Calibri" pitchFamily="34" charset="0"/>
              </a:rPr>
              <a:t>Disclosure </a:t>
            </a:r>
            <a:r>
              <a:rPr lang="en-ZA" b="1" dirty="0" smtClean="0">
                <a:latin typeface="Calibri" pitchFamily="34" charset="0"/>
                <a:cs typeface="Calibri" pitchFamily="34" charset="0"/>
              </a:rPr>
              <a:t>is a 2-way conversation that involves</a:t>
            </a:r>
            <a:r>
              <a:rPr lang="en-ZA" b="1" dirty="0">
                <a:latin typeface="Calibri" pitchFamily="34" charset="0"/>
                <a:cs typeface="Calibri" pitchFamily="34" charset="0"/>
              </a:rPr>
              <a:t>:</a:t>
            </a:r>
          </a:p>
          <a:p>
            <a:pPr lvl="1" indent="-282575">
              <a:spcBef>
                <a:spcPts val="1000"/>
              </a:spcBef>
            </a:pPr>
            <a:r>
              <a:rPr lang="en-GB" sz="2200" dirty="0">
                <a:latin typeface="+mn-lt"/>
                <a:ea typeface="ＭＳ Ｐゴシック" charset="0"/>
              </a:rPr>
              <a:t>Speaking truthfully </a:t>
            </a:r>
            <a:r>
              <a:rPr lang="en-GB" sz="2200" dirty="0" smtClean="0">
                <a:latin typeface="+mn-lt"/>
                <a:ea typeface="ＭＳ Ｐゴシック" charset="0"/>
              </a:rPr>
              <a:t>with the child/adolescent, </a:t>
            </a:r>
            <a:r>
              <a:rPr lang="en-GB" sz="2200" dirty="0">
                <a:latin typeface="+mn-lt"/>
                <a:ea typeface="ＭＳ Ｐゴシック" charset="0"/>
              </a:rPr>
              <a:t>over time, about </a:t>
            </a:r>
            <a:r>
              <a:rPr lang="en-GB" sz="2200" dirty="0" smtClean="0">
                <a:latin typeface="+mn-lt"/>
                <a:ea typeface="ＭＳ Ｐゴシック" charset="0"/>
              </a:rPr>
              <a:t>his or her </a:t>
            </a:r>
            <a:r>
              <a:rPr lang="en-GB" sz="2200" dirty="0">
                <a:latin typeface="+mn-lt"/>
                <a:ea typeface="ＭＳ Ｐゴシック" charset="0"/>
              </a:rPr>
              <a:t>illness</a:t>
            </a:r>
          </a:p>
          <a:p>
            <a:pPr lvl="1" indent="-282575">
              <a:spcBef>
                <a:spcPts val="1000"/>
              </a:spcBef>
            </a:pPr>
            <a:r>
              <a:rPr lang="en-GB" sz="2200" dirty="0">
                <a:latin typeface="+mn-lt"/>
                <a:ea typeface="ＭＳ Ｐゴシック" charset="0"/>
              </a:rPr>
              <a:t>Disclosing </a:t>
            </a:r>
            <a:r>
              <a:rPr lang="en-GB" sz="2200" dirty="0" smtClean="0">
                <a:latin typeface="+mn-lt"/>
                <a:ea typeface="ＭＳ Ｐゴシック" charset="0"/>
              </a:rPr>
              <a:t>the diagnosis at an appropriate time, or </a:t>
            </a:r>
            <a:r>
              <a:rPr lang="en-GB" sz="2200" dirty="0">
                <a:latin typeface="+mn-lt"/>
                <a:ea typeface="ＭＳ Ｐゴシック" charset="0"/>
              </a:rPr>
              <a:t>helping the </a:t>
            </a:r>
            <a:r>
              <a:rPr lang="en-GB" sz="2200" dirty="0" smtClean="0">
                <a:latin typeface="+mn-lt"/>
                <a:ea typeface="ＭＳ Ｐゴシック" charset="0"/>
              </a:rPr>
              <a:t>caregiver to do so</a:t>
            </a:r>
            <a:endParaRPr lang="en-GB" sz="2200" i="1" dirty="0" smtClean="0">
              <a:latin typeface="+mn-lt"/>
              <a:ea typeface="ＭＳ Ｐゴシック" charset="0"/>
            </a:endParaRPr>
          </a:p>
          <a:p>
            <a:pPr lvl="1" indent="-282575">
              <a:spcBef>
                <a:spcPts val="1000"/>
              </a:spcBef>
            </a:pPr>
            <a:r>
              <a:rPr lang="en-GB" sz="2200" dirty="0">
                <a:latin typeface="+mn-lt"/>
                <a:ea typeface="ＭＳ Ｐゴシック" charset="0"/>
              </a:rPr>
              <a:t>Helping the ALHIV prepare to disclose to others and providing follow-up </a:t>
            </a:r>
            <a:r>
              <a:rPr lang="en-GB" sz="2200" dirty="0" smtClean="0">
                <a:latin typeface="+mn-lt"/>
                <a:ea typeface="ＭＳ Ｐゴシック" charset="0"/>
              </a:rPr>
              <a:t>support</a:t>
            </a:r>
            <a:endParaRPr lang="en-ZA" sz="2200" dirty="0">
              <a:latin typeface="+mn-lt"/>
              <a:ea typeface="ＭＳ Ｐゴシック" charset="0"/>
            </a:endParaRPr>
          </a:p>
          <a:p>
            <a:endParaRPr lang="en-US" dirty="0">
              <a:latin typeface="+mn-lt"/>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7</a:t>
            </a:fld>
            <a:endParaRPr lang="en-US"/>
          </a:p>
        </p:txBody>
      </p:sp>
    </p:spTree>
    <p:extLst>
      <p:ext uri="{BB962C8B-B14F-4D97-AF65-F5344CB8AC3E}">
        <p14:creationId xmlns:p14="http://schemas.microsoft.com/office/powerpoint/2010/main" val="4012468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98475" y="451262"/>
            <a:ext cx="8264525" cy="1148938"/>
          </a:xfrm>
        </p:spPr>
        <p:txBody>
          <a:bodyPr/>
          <a:lstStyle/>
          <a:p>
            <a:r>
              <a:rPr lang="en-US" dirty="0" smtClean="0"/>
              <a:t>Overview of Disclosure and ALHIV </a:t>
            </a:r>
            <a:r>
              <a:rPr lang="en-US" sz="1800" dirty="0" smtClean="0"/>
              <a:t>(Continued)</a:t>
            </a:r>
            <a:endParaRPr lang="en-US" sz="1800" dirty="0"/>
          </a:p>
        </p:txBody>
      </p:sp>
      <p:sp>
        <p:nvSpPr>
          <p:cNvPr id="3" name="Content Placeholder 2"/>
          <p:cNvSpPr>
            <a:spLocks noGrp="1"/>
          </p:cNvSpPr>
          <p:nvPr>
            <p:ph idx="1"/>
          </p:nvPr>
        </p:nvSpPr>
        <p:spPr>
          <a:xfrm>
            <a:off x="533400" y="2956833"/>
            <a:ext cx="8229600" cy="2849563"/>
          </a:xfrm>
        </p:spPr>
        <p:txBody>
          <a:bodyPr/>
          <a:lstStyle/>
          <a:p>
            <a:pPr marL="0" indent="0">
              <a:buNone/>
            </a:pPr>
            <a:r>
              <a:rPr lang="en-ZA" b="1" dirty="0">
                <a:latin typeface="+mn-lt"/>
                <a:ea typeface="ＭＳ Ｐゴシック" charset="0"/>
                <a:cs typeface="ＭＳ Ｐゴシック" charset="0"/>
              </a:rPr>
              <a:t>Through the process, the </a:t>
            </a:r>
            <a:r>
              <a:rPr lang="en-ZA" b="1" dirty="0" smtClean="0">
                <a:latin typeface="+mn-lt"/>
                <a:ea typeface="ＭＳ Ｐゴシック" charset="0"/>
                <a:cs typeface="ＭＳ Ｐゴシック" charset="0"/>
              </a:rPr>
              <a:t>child/young adolescent </a:t>
            </a:r>
            <a:r>
              <a:rPr lang="en-ZA" b="1" dirty="0">
                <a:latin typeface="+mn-lt"/>
                <a:ea typeface="ＭＳ Ｐゴシック" charset="0"/>
                <a:cs typeface="ＭＳ Ｐゴシック" charset="0"/>
              </a:rPr>
              <a:t>should </a:t>
            </a:r>
            <a:r>
              <a:rPr lang="en-ZA" b="1" dirty="0" smtClean="0">
                <a:latin typeface="+mn-lt"/>
                <a:ea typeface="ＭＳ Ｐゴシック" charset="0"/>
                <a:cs typeface="ＭＳ Ｐゴシック" charset="0"/>
              </a:rPr>
              <a:t>come to know </a:t>
            </a:r>
            <a:r>
              <a:rPr lang="en-ZA" b="1" dirty="0">
                <a:latin typeface="+mn-lt"/>
                <a:ea typeface="ＭＳ Ｐゴシック" charset="0"/>
                <a:cs typeface="ＭＳ Ｐゴシック" charset="0"/>
              </a:rPr>
              <a:t>about:</a:t>
            </a:r>
          </a:p>
          <a:p>
            <a:pPr>
              <a:spcBef>
                <a:spcPts val="1500"/>
              </a:spcBef>
            </a:pPr>
            <a:r>
              <a:rPr lang="en-GB" sz="2300" dirty="0">
                <a:latin typeface="+mn-lt"/>
                <a:ea typeface="ＭＳ Ｐゴシック" charset="0"/>
                <a:cs typeface="ＭＳ Ｐゴシック" charset="0"/>
              </a:rPr>
              <a:t>The diagnosis, the infection and disease process, and health changes that could occur</a:t>
            </a:r>
          </a:p>
          <a:p>
            <a:pPr>
              <a:spcBef>
                <a:spcPts val="1500"/>
              </a:spcBef>
            </a:pPr>
            <a:r>
              <a:rPr lang="en-GB" sz="2300" dirty="0">
                <a:latin typeface="+mn-lt"/>
                <a:ea typeface="ＭＳ Ｐゴシック" charset="0"/>
                <a:cs typeface="ＭＳ Ｐゴシック" charset="0"/>
              </a:rPr>
              <a:t>Strategies to</a:t>
            </a:r>
            <a:r>
              <a:rPr lang="en-GB" sz="2300" dirty="0" smtClean="0">
                <a:latin typeface="+mn-lt"/>
                <a:ea typeface="ＭＳ Ｐゴシック" charset="0"/>
                <a:cs typeface="ＭＳ Ｐゴシック" charset="0"/>
              </a:rPr>
              <a:t> lead </a:t>
            </a:r>
            <a:r>
              <a:rPr lang="en-GB" sz="2300" dirty="0">
                <a:latin typeface="+mn-lt"/>
                <a:ea typeface="ＭＳ Ｐゴシック" charset="0"/>
                <a:cs typeface="ＭＳ Ｐゴシック" charset="0"/>
              </a:rPr>
              <a:t>a healthy </a:t>
            </a:r>
            <a:r>
              <a:rPr lang="en-GB" sz="2300" dirty="0" smtClean="0">
                <a:latin typeface="+mn-lt"/>
                <a:ea typeface="ＭＳ Ｐゴシック" charset="0"/>
                <a:cs typeface="ＭＳ Ｐゴシック" charset="0"/>
              </a:rPr>
              <a:t>life (e.g., adherence) and his or her </a:t>
            </a:r>
            <a:r>
              <a:rPr lang="en-GB" sz="2300" dirty="0">
                <a:latin typeface="+mn-lt"/>
                <a:ea typeface="ＭＳ Ｐゴシック" charset="0"/>
                <a:cs typeface="ＭＳ Ｐゴシック" charset="0"/>
              </a:rPr>
              <a:t>responsibilities now and in the future</a:t>
            </a:r>
          </a:p>
          <a:p>
            <a:pPr>
              <a:spcBef>
                <a:spcPts val="1500"/>
              </a:spcBef>
            </a:pPr>
            <a:r>
              <a:rPr lang="en-GB" sz="2300" dirty="0">
                <a:latin typeface="+mn-lt"/>
                <a:ea typeface="ＭＳ Ｐゴシック" charset="0"/>
                <a:cs typeface="ＭＳ Ｐゴシック" charset="0"/>
              </a:rPr>
              <a:t>How to cope with the possible </a:t>
            </a:r>
            <a:r>
              <a:rPr lang="en-GB" sz="2300" dirty="0" smtClean="0">
                <a:latin typeface="+mn-lt"/>
                <a:ea typeface="ＭＳ Ｐゴシック" charset="0"/>
                <a:cs typeface="ＭＳ Ｐゴシック" charset="0"/>
              </a:rPr>
              <a:t>negative (and positive) </a:t>
            </a:r>
            <a:r>
              <a:rPr lang="en-GB" sz="2300" dirty="0">
                <a:latin typeface="+mn-lt"/>
                <a:ea typeface="ＭＳ Ｐゴシック" charset="0"/>
                <a:cs typeface="ＭＳ Ｐゴシック" charset="0"/>
              </a:rPr>
              <a:t>reactions of others</a:t>
            </a:r>
            <a:endParaRPr lang="en-ZA" sz="2300" dirty="0">
              <a:latin typeface="+mn-lt"/>
              <a:ea typeface="ＭＳ Ｐゴシック" charset="0"/>
              <a:cs typeface="ＭＳ Ｐゴシック" charset="0"/>
            </a:endParaRPr>
          </a:p>
          <a:p>
            <a:pPr marL="0" indent="0">
              <a:buNone/>
            </a:pPr>
            <a:endParaRPr lang="en-ZA" dirty="0">
              <a:latin typeface="+mn-lt"/>
              <a:ea typeface="ＭＳ Ｐゴシック" charset="0"/>
              <a:cs typeface="ＭＳ Ｐゴシック" charset="0"/>
            </a:endParaRPr>
          </a:p>
        </p:txBody>
      </p:sp>
      <p:sp>
        <p:nvSpPr>
          <p:cNvPr id="4" name="Slide Number Placeholder 3"/>
          <p:cNvSpPr>
            <a:spLocks noGrp="1"/>
          </p:cNvSpPr>
          <p:nvPr>
            <p:ph type="sldNum" sz="quarter" idx="12"/>
          </p:nvPr>
        </p:nvSpPr>
        <p:spPr/>
        <p:txBody>
          <a:bodyPr/>
          <a:lstStyle/>
          <a:p>
            <a:fld id="{2AA6BE04-1A97-7346-8DF1-95DFBAB449B6}" type="slidenum">
              <a:rPr lang="en-US" smtClean="0"/>
              <a:pPr/>
              <a:t>8</a:t>
            </a:fld>
            <a:endParaRPr lang="en-US"/>
          </a:p>
        </p:txBody>
      </p:sp>
      <p:sp>
        <p:nvSpPr>
          <p:cNvPr id="7" name="Text Box 4"/>
          <p:cNvSpPr txBox="1">
            <a:spLocks noChangeArrowheads="1"/>
          </p:cNvSpPr>
          <p:nvPr/>
        </p:nvSpPr>
        <p:spPr bwMode="auto">
          <a:xfrm>
            <a:off x="498475" y="1658256"/>
            <a:ext cx="8035925" cy="1154162"/>
          </a:xfrm>
          <a:prstGeom prst="rect">
            <a:avLst/>
          </a:prstGeom>
          <a:solidFill>
            <a:srgbClr val="F0EBD6"/>
          </a:solidFill>
          <a:ln w="9525">
            <a:solidFill>
              <a:schemeClr val="tx1"/>
            </a:solidFill>
            <a:miter lim="800000"/>
            <a:headEnd/>
            <a:tailEnd/>
          </a:ln>
        </p:spPr>
        <p:txBody>
          <a:bodyPr wrap="square">
            <a:spAutoFit/>
          </a:bodyPr>
          <a:lstStyle/>
          <a:p>
            <a:pPr algn="ctr" eaLnBrk="0" hangingPunct="0">
              <a:spcBef>
                <a:spcPct val="50000"/>
              </a:spcBef>
            </a:pPr>
            <a:r>
              <a:rPr lang="en-US" sz="2300" dirty="0" smtClean="0">
                <a:latin typeface="Calibri" pitchFamily="34" charset="0"/>
              </a:rPr>
              <a:t>The disclosure process should begin early by addressing the child’s health status and his or her need for care and treatment. In the early stages, very simple terms should be used.</a:t>
            </a:r>
            <a:endParaRPr lang="en-US" sz="2300" dirty="0">
              <a:latin typeface="Calibri" pitchFamily="34" charset="0"/>
            </a:endParaRPr>
          </a:p>
        </p:txBody>
      </p:sp>
    </p:spTree>
    <p:extLst>
      <p:ext uri="{BB962C8B-B14F-4D97-AF65-F5344CB8AC3E}">
        <p14:creationId xmlns:p14="http://schemas.microsoft.com/office/powerpoint/2010/main" val="3714290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6BE04-1A97-7346-8DF1-95DFBAB449B6}" type="slidenum">
              <a:rPr lang="en-US" smtClean="0"/>
              <a:pPr/>
              <a:t>9</a:t>
            </a:fld>
            <a:endParaRPr lang="en-US"/>
          </a:p>
        </p:txBody>
      </p:sp>
      <p:sp>
        <p:nvSpPr>
          <p:cNvPr id="5" name="Text Box 4"/>
          <p:cNvSpPr txBox="1">
            <a:spLocks noChangeArrowheads="1"/>
          </p:cNvSpPr>
          <p:nvPr/>
        </p:nvSpPr>
        <p:spPr bwMode="auto">
          <a:xfrm>
            <a:off x="831273" y="4731658"/>
            <a:ext cx="7474527" cy="1785104"/>
          </a:xfrm>
          <a:prstGeom prst="rect">
            <a:avLst/>
          </a:prstGeom>
          <a:solidFill>
            <a:srgbClr val="F0EBD6"/>
          </a:solidFill>
          <a:ln w="9525">
            <a:solidFill>
              <a:schemeClr val="tx1"/>
            </a:solidFill>
            <a:miter lim="800000"/>
            <a:headEnd/>
            <a:tailEnd/>
          </a:ln>
        </p:spPr>
        <p:txBody>
          <a:bodyPr wrap="square">
            <a:spAutoFit/>
          </a:bodyPr>
          <a:lstStyle/>
          <a:p>
            <a:pPr algn="ctr" eaLnBrk="0" hangingPunct="0">
              <a:spcBef>
                <a:spcPct val="50000"/>
              </a:spcBef>
            </a:pPr>
            <a:r>
              <a:rPr lang="en-US" sz="2200" dirty="0" smtClean="0">
                <a:latin typeface="Calibri" pitchFamily="34" charset="0"/>
              </a:rPr>
              <a:t>Ideally, adolescent clients will already know their HIV-status and their caregivers will be well into the disclosure process. However, some adolescent clients, especially those on the younger end of the adolescent spectrum, may not be fully disclosed to.</a:t>
            </a:r>
            <a:endParaRPr lang="en-US" sz="2200" dirty="0">
              <a:latin typeface="Calibri"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90754" y="1627414"/>
            <a:ext cx="3587846" cy="2868295"/>
          </a:xfrm>
          <a:prstGeom prst="rect">
            <a:avLst/>
          </a:prstGeom>
          <a:noFill/>
          <a:ln>
            <a:noFill/>
          </a:ln>
          <a:effectLst>
            <a:softEdge rad="31750"/>
          </a:effectLst>
        </p:spPr>
      </p:pic>
      <p:sp>
        <p:nvSpPr>
          <p:cNvPr id="7" name="Title 1"/>
          <p:cNvSpPr>
            <a:spLocks noGrp="1"/>
          </p:cNvSpPr>
          <p:nvPr>
            <p:ph type="title"/>
          </p:nvPr>
        </p:nvSpPr>
        <p:spPr bwMode="white">
          <a:xfrm>
            <a:off x="498475" y="484188"/>
            <a:ext cx="8264525" cy="1116012"/>
          </a:xfrm>
        </p:spPr>
        <p:txBody>
          <a:bodyPr/>
          <a:lstStyle/>
          <a:p>
            <a:r>
              <a:rPr lang="en-US" dirty="0" smtClean="0"/>
              <a:t>Remember:</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olescent_HIV_Mod1-1as-calibri">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Advantage 1">
        <a:dk1>
          <a:srgbClr val="000000"/>
        </a:dk1>
        <a:lt1>
          <a:srgbClr val="FFFFFF"/>
        </a:lt1>
        <a:dk2>
          <a:srgbClr val="59564B"/>
        </a:dk2>
        <a:lt2>
          <a:srgbClr val="DFDAC7"/>
        </a:lt2>
        <a:accent1>
          <a:srgbClr val="990000"/>
        </a:accent1>
        <a:accent2>
          <a:srgbClr val="EFAB16"/>
        </a:accent2>
        <a:accent3>
          <a:srgbClr val="FFFFFF"/>
        </a:accent3>
        <a:accent4>
          <a:srgbClr val="000000"/>
        </a:accent4>
        <a:accent5>
          <a:srgbClr val="CAAAAA"/>
        </a:accent5>
        <a:accent6>
          <a:srgbClr val="D99B13"/>
        </a:accent6>
        <a:hlink>
          <a:srgbClr val="EF8E1C"/>
        </a:hlink>
        <a:folHlink>
          <a:srgbClr val="FEC60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Adolescent_HIV_Mod1-1as-calibri.potx</Template>
  <TotalTime>11603</TotalTime>
  <Words>4595</Words>
  <Application>Microsoft Office PowerPoint</Application>
  <PresentationFormat>On-screen Show (4:3)</PresentationFormat>
  <Paragraphs>404</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Adolescent_HIV_Mod1-1as-calibri</vt:lpstr>
      <vt:lpstr>Adolescent HIV Care and Treatment</vt:lpstr>
      <vt:lpstr>Module 7 Learning Objectives</vt:lpstr>
      <vt:lpstr>Session 7.1</vt:lpstr>
      <vt:lpstr>Session 7.1 Objective</vt:lpstr>
      <vt:lpstr>Discussion Questions</vt:lpstr>
      <vt:lpstr>Discussion Questions</vt:lpstr>
      <vt:lpstr>Overview of Disclosure and ALHIV</vt:lpstr>
      <vt:lpstr>Overview of Disclosure and ALHIV (Continued)</vt:lpstr>
      <vt:lpstr>Remember:</vt:lpstr>
      <vt:lpstr>Overview of Disclosure and ALHIV (Continued)</vt:lpstr>
      <vt:lpstr>PowerPoint Presentation</vt:lpstr>
      <vt:lpstr>Session 7.2</vt:lpstr>
      <vt:lpstr>Session 7.2: Objectives</vt:lpstr>
      <vt:lpstr>Discussion Questions</vt:lpstr>
      <vt:lpstr>Disclosure of HIV-Status to ALHIV</vt:lpstr>
      <vt:lpstr>Reasons to Disclose a Child’s      HIV-Status</vt:lpstr>
      <vt:lpstr>Partial and Full Disclosure</vt:lpstr>
      <vt:lpstr>Partial and Full Disclosure (Continued)</vt:lpstr>
      <vt:lpstr>Delaying Disclosure</vt:lpstr>
      <vt:lpstr>Brainstorming: Barriers to Disclosure</vt:lpstr>
      <vt:lpstr>Barriers to Disclosure and Solutions</vt:lpstr>
      <vt:lpstr>Debriefing</vt:lpstr>
      <vt:lpstr>Discuss in Pairs</vt:lpstr>
      <vt:lpstr>Health Worker’s Role in Disclosure</vt:lpstr>
      <vt:lpstr>Discussion Questions</vt:lpstr>
      <vt:lpstr>Overview of the Health Workers’ Role in the Disclosure Process</vt:lpstr>
      <vt:lpstr>Health Worker’s Role in Supporting Caregivers with Disclosure</vt:lpstr>
      <vt:lpstr>Providing Ongoing Disclosure Support to Caregivers</vt:lpstr>
      <vt:lpstr>Discussion Questions</vt:lpstr>
      <vt:lpstr>Health Worker’s Role in Supporting Children and Young Adolescents with Disclosure</vt:lpstr>
      <vt:lpstr>Providing Ongoing Disclosure Support to Children/Adolescents</vt:lpstr>
      <vt:lpstr>Providing Ongoing Disclosure   Support to Children/Adolescents (Continued)</vt:lpstr>
      <vt:lpstr>Special Cases</vt:lpstr>
      <vt:lpstr>Exercise 1</vt:lpstr>
      <vt:lpstr>Exercise 1: Start-Stop Role Play 1</vt:lpstr>
      <vt:lpstr>Exercise 1: Case Study Discussion Questions</vt:lpstr>
      <vt:lpstr>Exercise 1: Start-Stop Role Play 2</vt:lpstr>
      <vt:lpstr>Exercise 1: Case Study Discussion Questions</vt:lpstr>
      <vt:lpstr>Exercise 1: Start-Stop Role Play 3</vt:lpstr>
      <vt:lpstr>Exercise 1: Case Study Discussion Questions</vt:lpstr>
      <vt:lpstr>Exercise 1: Debriefing</vt:lpstr>
      <vt:lpstr>PowerPoint Presentation</vt:lpstr>
      <vt:lpstr>Session 7.3</vt:lpstr>
      <vt:lpstr>Session 7.3 Objective</vt:lpstr>
      <vt:lpstr>Brainstorming</vt:lpstr>
      <vt:lpstr>Advantages of Disclosure May Include:</vt:lpstr>
      <vt:lpstr>Disadvantages of Disclosure May Include:</vt:lpstr>
      <vt:lpstr>Remember:</vt:lpstr>
      <vt:lpstr>Discussion Questions</vt:lpstr>
      <vt:lpstr>Disclosure Counseling:</vt:lpstr>
      <vt:lpstr>Remember:</vt:lpstr>
      <vt:lpstr>Ways to Assist ALHIV in the Disclosure Process:</vt:lpstr>
      <vt:lpstr>Peer Support and Disclosure</vt:lpstr>
      <vt:lpstr>Deciding About Disclosure</vt:lpstr>
      <vt:lpstr>Exercise 2</vt:lpstr>
      <vt:lpstr>Exercise 2: Case Study 1</vt:lpstr>
      <vt:lpstr>Exercise 2: Case Study 2</vt:lpstr>
      <vt:lpstr>Exercise 2: Case Study 3</vt:lpstr>
      <vt:lpstr>Exercise 2: Case Study 4</vt:lpstr>
      <vt:lpstr>Exercise 2: Additional Case Study Discussion Questions</vt:lpstr>
      <vt:lpstr>Exercise 2: Debriefing</vt:lpstr>
      <vt:lpstr>PowerPoint Presentation</vt:lpstr>
      <vt:lpstr>Module 7: Key Points</vt:lpstr>
      <vt:lpstr>Module 7: Key Points (Continued)</vt:lpstr>
    </vt:vector>
  </TitlesOfParts>
  <Company>UMDNJ François Xavier Bagnoud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HIV Care and Treatment</dc:title>
  <dc:creator>Karen Forgash</dc:creator>
  <cp:lastModifiedBy>Columbia University</cp:lastModifiedBy>
  <cp:revision>313</cp:revision>
  <cp:lastPrinted>2012-06-07T20:35:23Z</cp:lastPrinted>
  <dcterms:created xsi:type="dcterms:W3CDTF">2012-04-06T19:48:43Z</dcterms:created>
  <dcterms:modified xsi:type="dcterms:W3CDTF">2012-06-07T20:35:35Z</dcterms:modified>
</cp:coreProperties>
</file>