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76"/>
  </p:notesMasterIdLst>
  <p:handoutMasterIdLst>
    <p:handoutMasterId r:id="rId177"/>
  </p:handoutMasterIdLst>
  <p:sldIdLst>
    <p:sldId id="256" r:id="rId5"/>
    <p:sldId id="643" r:id="rId6"/>
    <p:sldId id="259" r:id="rId7"/>
    <p:sldId id="1195" r:id="rId8"/>
    <p:sldId id="261" r:id="rId9"/>
    <p:sldId id="263" r:id="rId10"/>
    <p:sldId id="265" r:id="rId11"/>
    <p:sldId id="266" r:id="rId12"/>
    <p:sldId id="294" r:id="rId13"/>
    <p:sldId id="295" r:id="rId14"/>
    <p:sldId id="804" r:id="rId15"/>
    <p:sldId id="942" r:id="rId16"/>
    <p:sldId id="1115" r:id="rId17"/>
    <p:sldId id="1193" r:id="rId18"/>
    <p:sldId id="419" r:id="rId19"/>
    <p:sldId id="420" r:id="rId20"/>
    <p:sldId id="948" r:id="rId21"/>
    <p:sldId id="949" r:id="rId22"/>
    <p:sldId id="952" r:id="rId23"/>
    <p:sldId id="953" r:id="rId24"/>
    <p:sldId id="954" r:id="rId25"/>
    <p:sldId id="955" r:id="rId26"/>
    <p:sldId id="956" r:id="rId27"/>
    <p:sldId id="957" r:id="rId28"/>
    <p:sldId id="958" r:id="rId29"/>
    <p:sldId id="959" r:id="rId30"/>
    <p:sldId id="960" r:id="rId31"/>
    <p:sldId id="950" r:id="rId32"/>
    <p:sldId id="951" r:id="rId33"/>
    <p:sldId id="961" r:id="rId34"/>
    <p:sldId id="1106" r:id="rId35"/>
    <p:sldId id="966" r:id="rId36"/>
    <p:sldId id="964" r:id="rId37"/>
    <p:sldId id="965" r:id="rId38"/>
    <p:sldId id="967" r:id="rId39"/>
    <p:sldId id="968" r:id="rId40"/>
    <p:sldId id="943" r:id="rId41"/>
    <p:sldId id="971" r:id="rId42"/>
    <p:sldId id="1102" r:id="rId43"/>
    <p:sldId id="974" r:id="rId44"/>
    <p:sldId id="972" r:id="rId45"/>
    <p:sldId id="1109" r:id="rId46"/>
    <p:sldId id="1096" r:id="rId47"/>
    <p:sldId id="1159" r:id="rId48"/>
    <p:sldId id="1097" r:id="rId49"/>
    <p:sldId id="945" r:id="rId50"/>
    <p:sldId id="1199" r:id="rId51"/>
    <p:sldId id="1198" r:id="rId52"/>
    <p:sldId id="1200" r:id="rId53"/>
    <p:sldId id="1201" r:id="rId54"/>
    <p:sldId id="973" r:id="rId55"/>
    <p:sldId id="1137" r:id="rId56"/>
    <p:sldId id="1138" r:id="rId57"/>
    <p:sldId id="1158" r:id="rId58"/>
    <p:sldId id="978" r:id="rId59"/>
    <p:sldId id="1099" r:id="rId60"/>
    <p:sldId id="1100" r:id="rId61"/>
    <p:sldId id="986" r:id="rId62"/>
    <p:sldId id="980" r:id="rId63"/>
    <p:sldId id="987" r:id="rId64"/>
    <p:sldId id="988" r:id="rId65"/>
    <p:sldId id="989" r:id="rId66"/>
    <p:sldId id="981" r:id="rId67"/>
    <p:sldId id="1101" r:id="rId68"/>
    <p:sldId id="1121" r:id="rId69"/>
    <p:sldId id="990" r:id="rId70"/>
    <p:sldId id="991" r:id="rId71"/>
    <p:sldId id="992" r:id="rId72"/>
    <p:sldId id="993" r:id="rId73"/>
    <p:sldId id="994" r:id="rId74"/>
    <p:sldId id="995" r:id="rId75"/>
    <p:sldId id="996" r:id="rId76"/>
    <p:sldId id="1122" r:id="rId77"/>
    <p:sldId id="983" r:id="rId78"/>
    <p:sldId id="1139" r:id="rId79"/>
    <p:sldId id="997" r:id="rId80"/>
    <p:sldId id="525" r:id="rId81"/>
    <p:sldId id="1141" r:id="rId82"/>
    <p:sldId id="1140" r:id="rId83"/>
    <p:sldId id="1007" r:id="rId84"/>
    <p:sldId id="1009" r:id="rId85"/>
    <p:sldId id="1011" r:id="rId86"/>
    <p:sldId id="1142" r:id="rId87"/>
    <p:sldId id="1013" r:id="rId88"/>
    <p:sldId id="1015" r:id="rId89"/>
    <p:sldId id="1017" r:id="rId90"/>
    <p:sldId id="1018" r:id="rId91"/>
    <p:sldId id="1019" r:id="rId92"/>
    <p:sldId id="999" r:id="rId93"/>
    <p:sldId id="1143" r:id="rId94"/>
    <p:sldId id="1144" r:id="rId95"/>
    <p:sldId id="1022" r:id="rId96"/>
    <p:sldId id="1023" r:id="rId97"/>
    <p:sldId id="1145" r:id="rId98"/>
    <p:sldId id="1148" r:id="rId99"/>
    <p:sldId id="1194" r:id="rId100"/>
    <p:sldId id="1149" r:id="rId101"/>
    <p:sldId id="1033" r:id="rId102"/>
    <p:sldId id="1150" r:id="rId103"/>
    <p:sldId id="1151" r:id="rId104"/>
    <p:sldId id="1036" r:id="rId105"/>
    <p:sldId id="1026" r:id="rId106"/>
    <p:sldId id="1016" r:id="rId107"/>
    <p:sldId id="1153" r:id="rId108"/>
    <p:sldId id="1154" r:id="rId109"/>
    <p:sldId id="1039" r:id="rId110"/>
    <p:sldId id="1027" r:id="rId111"/>
    <p:sldId id="1155" r:id="rId112"/>
    <p:sldId id="1156" r:id="rId113"/>
    <p:sldId id="1128" r:id="rId114"/>
    <p:sldId id="1157" r:id="rId115"/>
    <p:sldId id="1028" r:id="rId116"/>
    <p:sldId id="1040" r:id="rId117"/>
    <p:sldId id="1041" r:id="rId118"/>
    <p:sldId id="1125" r:id="rId119"/>
    <p:sldId id="1044" r:id="rId120"/>
    <p:sldId id="1045" r:id="rId121"/>
    <p:sldId id="1160" r:id="rId122"/>
    <p:sldId id="1047" r:id="rId123"/>
    <p:sldId id="1029" r:id="rId124"/>
    <p:sldId id="1113" r:id="rId125"/>
    <p:sldId id="1161" r:id="rId126"/>
    <p:sldId id="1049" r:id="rId127"/>
    <p:sldId id="1031" r:id="rId128"/>
    <p:sldId id="1032" r:id="rId129"/>
    <p:sldId id="1050" r:id="rId130"/>
    <p:sldId id="1051" r:id="rId131"/>
    <p:sldId id="1052" r:id="rId132"/>
    <p:sldId id="1187" r:id="rId133"/>
    <p:sldId id="1191" r:id="rId134"/>
    <p:sldId id="1190" r:id="rId135"/>
    <p:sldId id="1189" r:id="rId136"/>
    <p:sldId id="1192" r:id="rId137"/>
    <p:sldId id="1063" r:id="rId138"/>
    <p:sldId id="1130" r:id="rId139"/>
    <p:sldId id="1129" r:id="rId140"/>
    <p:sldId id="1057" r:id="rId141"/>
    <p:sldId id="1133" r:id="rId142"/>
    <p:sldId id="1134" r:id="rId143"/>
    <p:sldId id="1135" r:id="rId144"/>
    <p:sldId id="1136" r:id="rId145"/>
    <p:sldId id="1178" r:id="rId146"/>
    <p:sldId id="1179" r:id="rId147"/>
    <p:sldId id="1180" r:id="rId148"/>
    <p:sldId id="1181" r:id="rId149"/>
    <p:sldId id="1182" r:id="rId150"/>
    <p:sldId id="1183" r:id="rId151"/>
    <p:sldId id="1184" r:id="rId152"/>
    <p:sldId id="1186" r:id="rId153"/>
    <p:sldId id="1131" r:id="rId154"/>
    <p:sldId id="1067" r:id="rId155"/>
    <p:sldId id="1172" r:id="rId156"/>
    <p:sldId id="1169" r:id="rId157"/>
    <p:sldId id="1170" r:id="rId158"/>
    <p:sldId id="1171" r:id="rId159"/>
    <p:sldId id="1091" r:id="rId160"/>
    <p:sldId id="1092" r:id="rId161"/>
    <p:sldId id="1093" r:id="rId162"/>
    <p:sldId id="1094" r:id="rId163"/>
    <p:sldId id="1066" r:id="rId164"/>
    <p:sldId id="1095" r:id="rId165"/>
    <p:sldId id="1068" r:id="rId166"/>
    <p:sldId id="1069" r:id="rId167"/>
    <p:sldId id="841" r:id="rId168"/>
    <p:sldId id="1071" r:id="rId169"/>
    <p:sldId id="402" r:id="rId170"/>
    <p:sldId id="805" r:id="rId171"/>
    <p:sldId id="1146" r:id="rId172"/>
    <p:sldId id="1185" r:id="rId173"/>
    <p:sldId id="328" r:id="rId174"/>
    <p:sldId id="457" r:id="rId17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DADA1B-82B3-A88A-05A5-E4AA6C41B176}" name="Adina Farinango" initials="AF" userId="S::af3395@icapatcolumbia.onmicrosoft.com::33d2282c-26e6-499a-8585-f7494e0b621e" providerId="AD"/>
  <p188:author id="{828EA42E-FD9F-C97E-9197-8D13F14FBAAC}" name="Cassia Wells" initials="CW" userId="S::caw2208@icapatcolumbia.onmicrosoft.com::a6da94d1-ef31-4f9d-80a8-98c65890a03c" providerId="AD"/>
  <p188:author id="{38E6EF54-62C9-EA61-44D5-394418DDFA94}" name="Joseph Stegemerten" initials="JS" userId="S::js5241@icapatcolumbia.onmicrosoft.com::3faaf8d9-3a69-4c8b-b807-c4944e271286" providerId="AD"/>
  <p188:author id="{620A9A91-1035-9229-0189-568DA06874D5}" name="Janel Smith" initials="JS" userId="S::jsmith@icapatcolumbia.onmicrosoft.com::598363c8-ebec-4b28-be1b-b2b8f351e136" providerId="AD"/>
  <p188:author id="{07C4329B-9673-047B-6E1F-D396584D9F12}" name="Cassia Wells" initials="CW" userId="S::caw2208@ICAPatColumbia.onmicrosoft.com::a6da94d1-ef31-4f9d-80a8-98c65890a03c" providerId="AD"/>
  <p188:author id="{9FF307BA-8D15-0148-C83E-00247843AEE8}" name="Adina Farinango" initials="AF" userId="S::af3395@ICAPatColumbia.onmicrosoft.com::33d2282c-26e6-499a-8585-f7494e0b621e" providerId="AD"/>
  <p188:author id="{0A55FFBA-2461-CB4E-DBBC-D889004F457C}" name="Julie Franks" initials="JF" userId="S::jf642@icapatcolumbia.onmicrosoft.com::e83d4e76-8b73-416d-9681-a50d1a91d79d" providerId="AD"/>
  <p188:author id="{E764DBDF-E359-483F-BFF1-1BA6FF287990}" name="Joseph Stegemerten" initials="" userId="S::js5241@ICAPatColumbia.onmicrosoft.com::3faaf8d9-3a69-4c8b-b807-c4944e271286"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8A5"/>
    <a:srgbClr val="975CA5"/>
    <a:srgbClr val="008679"/>
    <a:srgbClr val="002060"/>
    <a:srgbClr val="AAD9CF"/>
    <a:srgbClr val="72457C"/>
    <a:srgbClr val="00B5DE"/>
    <a:srgbClr val="70AD47"/>
    <a:srgbClr val="022069"/>
    <a:srgbClr val="D1F2E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E8439-F395-2545-93BE-36A67C61C4F2}" v="122" dt="2024-01-24T17:31:25.160"/>
    <p1510:client id="{8FC20F45-3600-4384-87B3-8D7D3019C133}" vWet="2" dt="2024-01-24T16:59:29.603"/>
    <p1510:client id="{91A9EF64-F822-784F-ADC6-ED110733D742}" v="16" dt="2024-01-25T15:03:12.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5" autoAdjust="0"/>
    <p:restoredTop sz="86678" autoAdjust="0"/>
  </p:normalViewPr>
  <p:slideViewPr>
    <p:cSldViewPr snapToGrid="0">
      <p:cViewPr varScale="1">
        <p:scale>
          <a:sx n="85" d="100"/>
          <a:sy n="85" d="100"/>
        </p:scale>
        <p:origin x="880" y="168"/>
      </p:cViewPr>
      <p:guideLst>
        <p:guide orient="horz" pos="2160"/>
        <p:guide pos="3840"/>
      </p:guideLst>
    </p:cSldViewPr>
  </p:slideViewPr>
  <p:notesTextViewPr>
    <p:cViewPr>
      <p:scale>
        <a:sx n="1" d="1"/>
        <a:sy n="1" d="1"/>
      </p:scale>
      <p:origin x="0" y="0"/>
    </p:cViewPr>
  </p:notesTextViewPr>
  <p:sorterViewPr>
    <p:cViewPr>
      <p:scale>
        <a:sx n="138" d="100"/>
        <a:sy n="138" d="100"/>
      </p:scale>
      <p:origin x="0" y="-3012"/>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ableStyles" Target="tableStyle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viewProps" Target="view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Stegemerten" userId="3faaf8d9-3a69-4c8b-b807-c4944e271286" providerId="ADAL" clId="{48DE8439-F395-2545-93BE-36A67C61C4F2}"/>
    <pc:docChg chg="undo custSel addSld delSld modSld">
      <pc:chgData name="Joseph Stegemerten" userId="3faaf8d9-3a69-4c8b-b807-c4944e271286" providerId="ADAL" clId="{48DE8439-F395-2545-93BE-36A67C61C4F2}" dt="2024-01-24T17:31:58.195" v="907" actId="207"/>
      <pc:docMkLst>
        <pc:docMk/>
      </pc:docMkLst>
      <pc:sldChg chg="addSp delSp modSp mod">
        <pc:chgData name="Joseph Stegemerten" userId="3faaf8d9-3a69-4c8b-b807-c4944e271286" providerId="ADAL" clId="{48DE8439-F395-2545-93BE-36A67C61C4F2}" dt="2024-01-23T21:47:49.811" v="38" actId="1076"/>
        <pc:sldMkLst>
          <pc:docMk/>
          <pc:sldMk cId="3102379979" sldId="256"/>
        </pc:sldMkLst>
        <pc:spChg chg="mod">
          <ac:chgData name="Joseph Stegemerten" userId="3faaf8d9-3a69-4c8b-b807-c4944e271286" providerId="ADAL" clId="{48DE8439-F395-2545-93BE-36A67C61C4F2}" dt="2024-01-23T21:47:06.892" v="27" actId="1076"/>
          <ac:spMkLst>
            <pc:docMk/>
            <pc:sldMk cId="3102379979" sldId="256"/>
            <ac:spMk id="2" creationId="{DC89FE93-1981-A56B-168E-C3D3E929F161}"/>
          </ac:spMkLst>
        </pc:spChg>
        <pc:spChg chg="mod">
          <ac:chgData name="Joseph Stegemerten" userId="3faaf8d9-3a69-4c8b-b807-c4944e271286" providerId="ADAL" clId="{48DE8439-F395-2545-93BE-36A67C61C4F2}" dt="2024-01-23T21:47:06.892" v="27" actId="1076"/>
          <ac:spMkLst>
            <pc:docMk/>
            <pc:sldMk cId="3102379979" sldId="256"/>
            <ac:spMk id="3" creationId="{9E9F1513-B486-F5D7-8ABE-4BEBA77EA7D5}"/>
          </ac:spMkLst>
        </pc:spChg>
        <pc:spChg chg="del">
          <ac:chgData name="Joseph Stegemerten" userId="3faaf8d9-3a69-4c8b-b807-c4944e271286" providerId="ADAL" clId="{48DE8439-F395-2545-93BE-36A67C61C4F2}" dt="2024-01-23T21:45:27.997" v="1" actId="478"/>
          <ac:spMkLst>
            <pc:docMk/>
            <pc:sldMk cId="3102379979" sldId="256"/>
            <ac:spMk id="4" creationId="{8B600B79-F4AD-938D-8F81-901A5F0B1C02}"/>
          </ac:spMkLst>
        </pc:spChg>
        <pc:spChg chg="add mod">
          <ac:chgData name="Joseph Stegemerten" userId="3faaf8d9-3a69-4c8b-b807-c4944e271286" providerId="ADAL" clId="{48DE8439-F395-2545-93BE-36A67C61C4F2}" dt="2024-01-23T21:45:33.754" v="2"/>
          <ac:spMkLst>
            <pc:docMk/>
            <pc:sldMk cId="3102379979" sldId="256"/>
            <ac:spMk id="5" creationId="{89B01ED0-6DD7-DC92-1730-8C709E670508}"/>
          </ac:spMkLst>
        </pc:spChg>
        <pc:spChg chg="mod">
          <ac:chgData name="Joseph Stegemerten" userId="3faaf8d9-3a69-4c8b-b807-c4944e271286" providerId="ADAL" clId="{48DE8439-F395-2545-93BE-36A67C61C4F2}" dt="2024-01-23T21:46:45.221" v="22" actId="208"/>
          <ac:spMkLst>
            <pc:docMk/>
            <pc:sldMk cId="3102379979" sldId="256"/>
            <ac:spMk id="7" creationId="{50BFDB47-4F45-4384-916B-7EB00692AD49}"/>
          </ac:spMkLst>
        </pc:spChg>
        <pc:spChg chg="mod">
          <ac:chgData name="Joseph Stegemerten" userId="3faaf8d9-3a69-4c8b-b807-c4944e271286" providerId="ADAL" clId="{48DE8439-F395-2545-93BE-36A67C61C4F2}" dt="2024-01-23T21:46:45.221" v="22" actId="208"/>
          <ac:spMkLst>
            <pc:docMk/>
            <pc:sldMk cId="3102379979" sldId="256"/>
            <ac:spMk id="10" creationId="{D8AE944E-6228-03B2-D552-1875003AF1F6}"/>
          </ac:spMkLst>
        </pc:spChg>
        <pc:spChg chg="mod">
          <ac:chgData name="Joseph Stegemerten" userId="3faaf8d9-3a69-4c8b-b807-c4944e271286" providerId="ADAL" clId="{48DE8439-F395-2545-93BE-36A67C61C4F2}" dt="2024-01-23T21:46:45.221" v="22" actId="208"/>
          <ac:spMkLst>
            <pc:docMk/>
            <pc:sldMk cId="3102379979" sldId="256"/>
            <ac:spMk id="14" creationId="{56A2C3C4-AD01-DF54-7831-08F3FC2AC0C6}"/>
          </ac:spMkLst>
        </pc:spChg>
        <pc:spChg chg="mod">
          <ac:chgData name="Joseph Stegemerten" userId="3faaf8d9-3a69-4c8b-b807-c4944e271286" providerId="ADAL" clId="{48DE8439-F395-2545-93BE-36A67C61C4F2}" dt="2024-01-23T21:46:45.221" v="22" actId="208"/>
          <ac:spMkLst>
            <pc:docMk/>
            <pc:sldMk cId="3102379979" sldId="256"/>
            <ac:spMk id="17" creationId="{9B827BA9-7447-1DDB-5DAF-E8E571263D6B}"/>
          </ac:spMkLst>
        </pc:spChg>
        <pc:spChg chg="mod">
          <ac:chgData name="Joseph Stegemerten" userId="3faaf8d9-3a69-4c8b-b807-c4944e271286" providerId="ADAL" clId="{48DE8439-F395-2545-93BE-36A67C61C4F2}" dt="2024-01-23T21:46:45.221" v="22" actId="208"/>
          <ac:spMkLst>
            <pc:docMk/>
            <pc:sldMk cId="3102379979" sldId="256"/>
            <ac:spMk id="18" creationId="{62A1B594-02FD-08C3-1D8B-8987B660E2E2}"/>
          </ac:spMkLst>
        </pc:spChg>
        <pc:spChg chg="mod">
          <ac:chgData name="Joseph Stegemerten" userId="3faaf8d9-3a69-4c8b-b807-c4944e271286" providerId="ADAL" clId="{48DE8439-F395-2545-93BE-36A67C61C4F2}" dt="2024-01-23T21:46:45.221" v="22" actId="208"/>
          <ac:spMkLst>
            <pc:docMk/>
            <pc:sldMk cId="3102379979" sldId="256"/>
            <ac:spMk id="19" creationId="{0A49AF35-F354-C836-AA02-04C25F9E6265}"/>
          </ac:spMkLst>
        </pc:spChg>
        <pc:spChg chg="mod">
          <ac:chgData name="Joseph Stegemerten" userId="3faaf8d9-3a69-4c8b-b807-c4944e271286" providerId="ADAL" clId="{48DE8439-F395-2545-93BE-36A67C61C4F2}" dt="2024-01-23T21:46:45.221" v="22" actId="208"/>
          <ac:spMkLst>
            <pc:docMk/>
            <pc:sldMk cId="3102379979" sldId="256"/>
            <ac:spMk id="20" creationId="{564E176B-B5B1-5A5C-2C36-CE36EF75637E}"/>
          </ac:spMkLst>
        </pc:spChg>
        <pc:spChg chg="mod">
          <ac:chgData name="Joseph Stegemerten" userId="3faaf8d9-3a69-4c8b-b807-c4944e271286" providerId="ADAL" clId="{48DE8439-F395-2545-93BE-36A67C61C4F2}" dt="2024-01-23T21:46:45.221" v="22" actId="208"/>
          <ac:spMkLst>
            <pc:docMk/>
            <pc:sldMk cId="3102379979" sldId="256"/>
            <ac:spMk id="23" creationId="{B51D778C-C842-2ECC-637F-2C230B82125E}"/>
          </ac:spMkLst>
        </pc:spChg>
        <pc:spChg chg="mod">
          <ac:chgData name="Joseph Stegemerten" userId="3faaf8d9-3a69-4c8b-b807-c4944e271286" providerId="ADAL" clId="{48DE8439-F395-2545-93BE-36A67C61C4F2}" dt="2024-01-23T21:46:45.221" v="22" actId="208"/>
          <ac:spMkLst>
            <pc:docMk/>
            <pc:sldMk cId="3102379979" sldId="256"/>
            <ac:spMk id="24" creationId="{0F8C9C51-CADA-E343-01B9-9CEFB892814E}"/>
          </ac:spMkLst>
        </pc:spChg>
        <pc:spChg chg="mod">
          <ac:chgData name="Joseph Stegemerten" userId="3faaf8d9-3a69-4c8b-b807-c4944e271286" providerId="ADAL" clId="{48DE8439-F395-2545-93BE-36A67C61C4F2}" dt="2024-01-23T21:46:45.221" v="22" actId="208"/>
          <ac:spMkLst>
            <pc:docMk/>
            <pc:sldMk cId="3102379979" sldId="256"/>
            <ac:spMk id="25" creationId="{03FD4AD0-FE12-A1E2-01A2-5B5A6F4502D8}"/>
          </ac:spMkLst>
        </pc:spChg>
        <pc:spChg chg="mod">
          <ac:chgData name="Joseph Stegemerten" userId="3faaf8d9-3a69-4c8b-b807-c4944e271286" providerId="ADAL" clId="{48DE8439-F395-2545-93BE-36A67C61C4F2}" dt="2024-01-23T21:46:45.221" v="22" actId="208"/>
          <ac:spMkLst>
            <pc:docMk/>
            <pc:sldMk cId="3102379979" sldId="256"/>
            <ac:spMk id="27" creationId="{58E323DD-AB4F-1A7B-7155-734321796536}"/>
          </ac:spMkLst>
        </pc:spChg>
        <pc:spChg chg="mod">
          <ac:chgData name="Joseph Stegemerten" userId="3faaf8d9-3a69-4c8b-b807-c4944e271286" providerId="ADAL" clId="{48DE8439-F395-2545-93BE-36A67C61C4F2}" dt="2024-01-23T21:46:45.221" v="22" actId="208"/>
          <ac:spMkLst>
            <pc:docMk/>
            <pc:sldMk cId="3102379979" sldId="256"/>
            <ac:spMk id="30" creationId="{DF85FC39-D4E5-0321-E53D-0C29F12738C5}"/>
          </ac:spMkLst>
        </pc:spChg>
        <pc:grpChg chg="add mod">
          <ac:chgData name="Joseph Stegemerten" userId="3faaf8d9-3a69-4c8b-b807-c4944e271286" providerId="ADAL" clId="{48DE8439-F395-2545-93BE-36A67C61C4F2}" dt="2024-01-23T21:47:15.752" v="29" actId="1076"/>
          <ac:grpSpMkLst>
            <pc:docMk/>
            <pc:sldMk cId="3102379979" sldId="256"/>
            <ac:grpSpMk id="6" creationId="{D988C2FD-C059-22CD-FC7C-CD000CFCACE2}"/>
          </ac:grpSpMkLst>
        </pc:grpChg>
        <pc:grpChg chg="add mod">
          <ac:chgData name="Joseph Stegemerten" userId="3faaf8d9-3a69-4c8b-b807-c4944e271286" providerId="ADAL" clId="{48DE8439-F395-2545-93BE-36A67C61C4F2}" dt="2024-01-23T21:47:15.752" v="29" actId="1076"/>
          <ac:grpSpMkLst>
            <pc:docMk/>
            <pc:sldMk cId="3102379979" sldId="256"/>
            <ac:grpSpMk id="9" creationId="{7C665EA2-F42F-74A3-4780-DA48298B7EB8}"/>
          </ac:grpSpMkLst>
        </pc:grpChg>
        <pc:grpChg chg="mod">
          <ac:chgData name="Joseph Stegemerten" userId="3faaf8d9-3a69-4c8b-b807-c4944e271286" providerId="ADAL" clId="{48DE8439-F395-2545-93BE-36A67C61C4F2}" dt="2024-01-23T21:45:46.301" v="5"/>
          <ac:grpSpMkLst>
            <pc:docMk/>
            <pc:sldMk cId="3102379979" sldId="256"/>
            <ac:grpSpMk id="11" creationId="{C8EF52E7-C199-5A84-36DD-89784DB2DAF5}"/>
          </ac:grpSpMkLst>
        </pc:grpChg>
        <pc:grpChg chg="mod">
          <ac:chgData name="Joseph Stegemerten" userId="3faaf8d9-3a69-4c8b-b807-c4944e271286" providerId="ADAL" clId="{48DE8439-F395-2545-93BE-36A67C61C4F2}" dt="2024-01-23T21:45:46.301" v="5"/>
          <ac:grpSpMkLst>
            <pc:docMk/>
            <pc:sldMk cId="3102379979" sldId="256"/>
            <ac:grpSpMk id="12" creationId="{A7AA704F-E7D4-48E6-24C4-ACD4ABD2712B}"/>
          </ac:grpSpMkLst>
        </pc:grpChg>
        <pc:grpChg chg="mod">
          <ac:chgData name="Joseph Stegemerten" userId="3faaf8d9-3a69-4c8b-b807-c4944e271286" providerId="ADAL" clId="{48DE8439-F395-2545-93BE-36A67C61C4F2}" dt="2024-01-23T21:45:46.301" v="5"/>
          <ac:grpSpMkLst>
            <pc:docMk/>
            <pc:sldMk cId="3102379979" sldId="256"/>
            <ac:grpSpMk id="13" creationId="{1F8119C8-6DE3-73BA-69EF-2512E07C28FD}"/>
          </ac:grpSpMkLst>
        </pc:grpChg>
        <pc:grpChg chg="mod">
          <ac:chgData name="Joseph Stegemerten" userId="3faaf8d9-3a69-4c8b-b807-c4944e271286" providerId="ADAL" clId="{48DE8439-F395-2545-93BE-36A67C61C4F2}" dt="2024-01-23T21:45:46.301" v="5"/>
          <ac:grpSpMkLst>
            <pc:docMk/>
            <pc:sldMk cId="3102379979" sldId="256"/>
            <ac:grpSpMk id="15" creationId="{599F9587-B515-9F83-54B4-57389BC58718}"/>
          </ac:grpSpMkLst>
        </pc:grpChg>
        <pc:grpChg chg="mod">
          <ac:chgData name="Joseph Stegemerten" userId="3faaf8d9-3a69-4c8b-b807-c4944e271286" providerId="ADAL" clId="{48DE8439-F395-2545-93BE-36A67C61C4F2}" dt="2024-01-23T21:45:46.301" v="5"/>
          <ac:grpSpMkLst>
            <pc:docMk/>
            <pc:sldMk cId="3102379979" sldId="256"/>
            <ac:grpSpMk id="16" creationId="{A3FBD046-9962-A299-AB54-38A5D2D50E44}"/>
          </ac:grpSpMkLst>
        </pc:grpChg>
        <pc:grpChg chg="mod">
          <ac:chgData name="Joseph Stegemerten" userId="3faaf8d9-3a69-4c8b-b807-c4944e271286" providerId="ADAL" clId="{48DE8439-F395-2545-93BE-36A67C61C4F2}" dt="2024-01-23T21:45:46.301" v="5"/>
          <ac:grpSpMkLst>
            <pc:docMk/>
            <pc:sldMk cId="3102379979" sldId="256"/>
            <ac:grpSpMk id="21" creationId="{75ADB9F0-BA15-B91B-6049-8D8D34A9E738}"/>
          </ac:grpSpMkLst>
        </pc:grpChg>
        <pc:grpChg chg="mod">
          <ac:chgData name="Joseph Stegemerten" userId="3faaf8d9-3a69-4c8b-b807-c4944e271286" providerId="ADAL" clId="{48DE8439-F395-2545-93BE-36A67C61C4F2}" dt="2024-01-23T21:45:46.301" v="5"/>
          <ac:grpSpMkLst>
            <pc:docMk/>
            <pc:sldMk cId="3102379979" sldId="256"/>
            <ac:grpSpMk id="22" creationId="{8AF0AC5B-8A06-FB24-0DA1-BF965099DA5F}"/>
          </ac:grpSpMkLst>
        </pc:grpChg>
        <pc:grpChg chg="add mod">
          <ac:chgData name="Joseph Stegemerten" userId="3faaf8d9-3a69-4c8b-b807-c4944e271286" providerId="ADAL" clId="{48DE8439-F395-2545-93BE-36A67C61C4F2}" dt="2024-01-23T21:47:15.752" v="29" actId="1076"/>
          <ac:grpSpMkLst>
            <pc:docMk/>
            <pc:sldMk cId="3102379979" sldId="256"/>
            <ac:grpSpMk id="26" creationId="{0056F5D8-3E09-E2E9-9978-510BBBFCA4DC}"/>
          </ac:grpSpMkLst>
        </pc:grpChg>
        <pc:grpChg chg="add mod">
          <ac:chgData name="Joseph Stegemerten" userId="3faaf8d9-3a69-4c8b-b807-c4944e271286" providerId="ADAL" clId="{48DE8439-F395-2545-93BE-36A67C61C4F2}" dt="2024-01-23T21:47:15.752" v="29" actId="1076"/>
          <ac:grpSpMkLst>
            <pc:docMk/>
            <pc:sldMk cId="3102379979" sldId="256"/>
            <ac:grpSpMk id="29" creationId="{3BBC22E3-2E48-6C34-CBA7-BED1B7D75B67}"/>
          </ac:grpSpMkLst>
        </pc:grpChg>
        <pc:picChg chg="mod">
          <ac:chgData name="Joseph Stegemerten" userId="3faaf8d9-3a69-4c8b-b807-c4944e271286" providerId="ADAL" clId="{48DE8439-F395-2545-93BE-36A67C61C4F2}" dt="2024-01-23T21:46:45.221" v="22" actId="208"/>
          <ac:picMkLst>
            <pc:docMk/>
            <pc:sldMk cId="3102379979" sldId="256"/>
            <ac:picMk id="8" creationId="{09DDEBCA-E13E-B161-B344-E2DFDEDE8946}"/>
          </ac:picMkLst>
        </pc:picChg>
        <pc:picChg chg="mod">
          <ac:chgData name="Joseph Stegemerten" userId="3faaf8d9-3a69-4c8b-b807-c4944e271286" providerId="ADAL" clId="{48DE8439-F395-2545-93BE-36A67C61C4F2}" dt="2024-01-23T21:46:45.221" v="22" actId="208"/>
          <ac:picMkLst>
            <pc:docMk/>
            <pc:sldMk cId="3102379979" sldId="256"/>
            <ac:picMk id="28" creationId="{A48DDAAA-53FB-44B8-202F-F304311BB38B}"/>
          </ac:picMkLst>
        </pc:picChg>
        <pc:picChg chg="mod">
          <ac:chgData name="Joseph Stegemerten" userId="3faaf8d9-3a69-4c8b-b807-c4944e271286" providerId="ADAL" clId="{48DE8439-F395-2545-93BE-36A67C61C4F2}" dt="2024-01-23T21:46:45.221" v="22" actId="208"/>
          <ac:picMkLst>
            <pc:docMk/>
            <pc:sldMk cId="3102379979" sldId="256"/>
            <ac:picMk id="31" creationId="{716AD064-43E6-54DB-89C6-F0D190F1FC17}"/>
          </ac:picMkLst>
        </pc:picChg>
        <pc:picChg chg="add mod">
          <ac:chgData name="Joseph Stegemerten" userId="3faaf8d9-3a69-4c8b-b807-c4944e271286" providerId="ADAL" clId="{48DE8439-F395-2545-93BE-36A67C61C4F2}" dt="2024-01-23T21:47:49.811" v="38" actId="1076"/>
          <ac:picMkLst>
            <pc:docMk/>
            <pc:sldMk cId="3102379979" sldId="256"/>
            <ac:picMk id="33" creationId="{EE40A9B2-C1C5-C9C5-1109-630B44859B76}"/>
          </ac:picMkLst>
        </pc:picChg>
      </pc:sldChg>
      <pc:sldChg chg="addSp delSp modSp mod">
        <pc:chgData name="Joseph Stegemerten" userId="3faaf8d9-3a69-4c8b-b807-c4944e271286" providerId="ADAL" clId="{48DE8439-F395-2545-93BE-36A67C61C4F2}" dt="2024-01-24T17:31:29.249" v="903" actId="1076"/>
        <pc:sldMkLst>
          <pc:docMk/>
          <pc:sldMk cId="2840634323" sldId="525"/>
        </pc:sldMkLst>
        <pc:spChg chg="mod">
          <ac:chgData name="Joseph Stegemerten" userId="3faaf8d9-3a69-4c8b-b807-c4944e271286" providerId="ADAL" clId="{48DE8439-F395-2545-93BE-36A67C61C4F2}" dt="2024-01-24T17:11:47.859" v="451" actId="1076"/>
          <ac:spMkLst>
            <pc:docMk/>
            <pc:sldMk cId="2840634323" sldId="525"/>
            <ac:spMk id="2" creationId="{FE35F899-168A-5BF0-A735-87FDB689E86C}"/>
          </ac:spMkLst>
        </pc:spChg>
        <pc:spChg chg="add mod">
          <ac:chgData name="Joseph Stegemerten" userId="3faaf8d9-3a69-4c8b-b807-c4944e271286" providerId="ADAL" clId="{48DE8439-F395-2545-93BE-36A67C61C4F2}" dt="2024-01-24T17:11:40.632" v="448" actId="1076"/>
          <ac:spMkLst>
            <pc:docMk/>
            <pc:sldMk cId="2840634323" sldId="525"/>
            <ac:spMk id="27" creationId="{532E3DAA-C20F-A793-224D-96F3C0D1486C}"/>
          </ac:spMkLst>
        </pc:spChg>
        <pc:spChg chg="del">
          <ac:chgData name="Joseph Stegemerten" userId="3faaf8d9-3a69-4c8b-b807-c4944e271286" providerId="ADAL" clId="{48DE8439-F395-2545-93BE-36A67C61C4F2}" dt="2024-01-24T17:11:38.704" v="447" actId="478"/>
          <ac:spMkLst>
            <pc:docMk/>
            <pc:sldMk cId="2840634323" sldId="525"/>
            <ac:spMk id="28" creationId="{E63E788B-EC59-F100-7C3A-AA4151D390DF}"/>
          </ac:spMkLst>
        </pc:spChg>
        <pc:spChg chg="mod">
          <ac:chgData name="Joseph Stegemerten" userId="3faaf8d9-3a69-4c8b-b807-c4944e271286" providerId="ADAL" clId="{48DE8439-F395-2545-93BE-36A67C61C4F2}" dt="2024-01-24T17:11:53.810" v="452" actId="1076"/>
          <ac:spMkLst>
            <pc:docMk/>
            <pc:sldMk cId="2840634323" sldId="525"/>
            <ac:spMk id="33" creationId="{F7A92216-F442-04F7-1DFB-E3BF2419D37B}"/>
          </ac:spMkLst>
        </pc:spChg>
        <pc:grpChg chg="del">
          <ac:chgData name="Joseph Stegemerten" userId="3faaf8d9-3a69-4c8b-b807-c4944e271286" providerId="ADAL" clId="{48DE8439-F395-2545-93BE-36A67C61C4F2}" dt="2024-01-24T17:31:24.187" v="900" actId="478"/>
          <ac:grpSpMkLst>
            <pc:docMk/>
            <pc:sldMk cId="2840634323" sldId="525"/>
            <ac:grpSpMk id="23" creationId="{B5237C43-1970-5352-186C-DA24B7396962}"/>
          </ac:grpSpMkLst>
        </pc:grpChg>
        <pc:picChg chg="add mod">
          <ac:chgData name="Joseph Stegemerten" userId="3faaf8d9-3a69-4c8b-b807-c4944e271286" providerId="ADAL" clId="{48DE8439-F395-2545-93BE-36A67C61C4F2}" dt="2024-01-24T17:31:29.249" v="903" actId="1076"/>
          <ac:picMkLst>
            <pc:docMk/>
            <pc:sldMk cId="2840634323" sldId="525"/>
            <ac:picMk id="34" creationId="{DE673E6A-FD5D-90B7-1FC7-9D1AC473DDDC}"/>
          </ac:picMkLst>
        </pc:picChg>
      </pc:sldChg>
      <pc:sldChg chg="modSp mod">
        <pc:chgData name="Joseph Stegemerten" userId="3faaf8d9-3a69-4c8b-b807-c4944e271286" providerId="ADAL" clId="{48DE8439-F395-2545-93BE-36A67C61C4F2}" dt="2024-01-24T17:04:38.391" v="313" actId="14100"/>
        <pc:sldMkLst>
          <pc:docMk/>
          <pc:sldMk cId="3495593393" sldId="980"/>
        </pc:sldMkLst>
        <pc:spChg chg="mod">
          <ac:chgData name="Joseph Stegemerten" userId="3faaf8d9-3a69-4c8b-b807-c4944e271286" providerId="ADAL" clId="{48DE8439-F395-2545-93BE-36A67C61C4F2}" dt="2024-01-24T17:04:38.391" v="313" actId="14100"/>
          <ac:spMkLst>
            <pc:docMk/>
            <pc:sldMk cId="3495593393" sldId="980"/>
            <ac:spMk id="2" creationId="{A65B00AF-B279-8141-50D5-BE158416324F}"/>
          </ac:spMkLst>
        </pc:spChg>
      </pc:sldChg>
      <pc:sldChg chg="modSp mod">
        <pc:chgData name="Joseph Stegemerten" userId="3faaf8d9-3a69-4c8b-b807-c4944e271286" providerId="ADAL" clId="{48DE8439-F395-2545-93BE-36A67C61C4F2}" dt="2024-01-24T17:04:48.061" v="314" actId="207"/>
        <pc:sldMkLst>
          <pc:docMk/>
          <pc:sldMk cId="277530157" sldId="986"/>
        </pc:sldMkLst>
        <pc:spChg chg="mod">
          <ac:chgData name="Joseph Stegemerten" userId="3faaf8d9-3a69-4c8b-b807-c4944e271286" providerId="ADAL" clId="{48DE8439-F395-2545-93BE-36A67C61C4F2}" dt="2024-01-24T17:04:48.061" v="314" actId="207"/>
          <ac:spMkLst>
            <pc:docMk/>
            <pc:sldMk cId="277530157" sldId="986"/>
            <ac:spMk id="2" creationId="{841D1807-BBB4-4629-07E4-FFB1698F333B}"/>
          </ac:spMkLst>
        </pc:spChg>
      </pc:sldChg>
      <pc:sldChg chg="modSp mod">
        <pc:chgData name="Joseph Stegemerten" userId="3faaf8d9-3a69-4c8b-b807-c4944e271286" providerId="ADAL" clId="{48DE8439-F395-2545-93BE-36A67C61C4F2}" dt="2024-01-24T17:31:58.195" v="907" actId="207"/>
        <pc:sldMkLst>
          <pc:docMk/>
          <pc:sldMk cId="3900993425" sldId="989"/>
        </pc:sldMkLst>
        <pc:spChg chg="mod">
          <ac:chgData name="Joseph Stegemerten" userId="3faaf8d9-3a69-4c8b-b807-c4944e271286" providerId="ADAL" clId="{48DE8439-F395-2545-93BE-36A67C61C4F2}" dt="2024-01-24T17:31:58.195" v="907" actId="207"/>
          <ac:spMkLst>
            <pc:docMk/>
            <pc:sldMk cId="3900993425" sldId="989"/>
            <ac:spMk id="2" creationId="{841D1807-BBB4-4629-07E4-FFB1698F333B}"/>
          </ac:spMkLst>
        </pc:spChg>
      </pc:sldChg>
      <pc:sldChg chg="modSp mod">
        <pc:chgData name="Joseph Stegemerten" userId="3faaf8d9-3a69-4c8b-b807-c4944e271286" providerId="ADAL" clId="{48DE8439-F395-2545-93BE-36A67C61C4F2}" dt="2024-01-24T17:31:45.169" v="905" actId="113"/>
        <pc:sldMkLst>
          <pc:docMk/>
          <pc:sldMk cId="1187806193" sldId="992"/>
        </pc:sldMkLst>
        <pc:spChg chg="mod">
          <ac:chgData name="Joseph Stegemerten" userId="3faaf8d9-3a69-4c8b-b807-c4944e271286" providerId="ADAL" clId="{48DE8439-F395-2545-93BE-36A67C61C4F2}" dt="2024-01-24T17:31:45.169" v="905" actId="113"/>
          <ac:spMkLst>
            <pc:docMk/>
            <pc:sldMk cId="1187806193" sldId="992"/>
            <ac:spMk id="2" creationId="{841D1807-BBB4-4629-07E4-FFB1698F333B}"/>
          </ac:spMkLst>
        </pc:spChg>
      </pc:sldChg>
      <pc:sldChg chg="modSp mod">
        <pc:chgData name="Joseph Stegemerten" userId="3faaf8d9-3a69-4c8b-b807-c4944e271286" providerId="ADAL" clId="{48DE8439-F395-2545-93BE-36A67C61C4F2}" dt="2024-01-24T17:06:14.617" v="324" actId="113"/>
        <pc:sldMkLst>
          <pc:docMk/>
          <pc:sldMk cId="705442022" sldId="996"/>
        </pc:sldMkLst>
        <pc:spChg chg="mod">
          <ac:chgData name="Joseph Stegemerten" userId="3faaf8d9-3a69-4c8b-b807-c4944e271286" providerId="ADAL" clId="{48DE8439-F395-2545-93BE-36A67C61C4F2}" dt="2024-01-24T17:06:14.617" v="324" actId="113"/>
          <ac:spMkLst>
            <pc:docMk/>
            <pc:sldMk cId="705442022" sldId="996"/>
            <ac:spMk id="2" creationId="{841D1807-BBB4-4629-07E4-FFB1698F333B}"/>
          </ac:spMkLst>
        </pc:spChg>
      </pc:sldChg>
      <pc:sldChg chg="addSp delSp modSp mod">
        <pc:chgData name="Joseph Stegemerten" userId="3faaf8d9-3a69-4c8b-b807-c4944e271286" providerId="ADAL" clId="{48DE8439-F395-2545-93BE-36A67C61C4F2}" dt="2024-01-24T17:11:20.208" v="418" actId="1076"/>
        <pc:sldMkLst>
          <pc:docMk/>
          <pc:sldMk cId="3651984571" sldId="997"/>
        </pc:sldMkLst>
        <pc:spChg chg="mod">
          <ac:chgData name="Joseph Stegemerten" userId="3faaf8d9-3a69-4c8b-b807-c4944e271286" providerId="ADAL" clId="{48DE8439-F395-2545-93BE-36A67C61C4F2}" dt="2024-01-24T17:11:14.850" v="416" actId="14100"/>
          <ac:spMkLst>
            <pc:docMk/>
            <pc:sldMk cId="3651984571" sldId="997"/>
            <ac:spMk id="2" creationId="{904A31ED-101A-F2E5-4B67-533D2865550E}"/>
          </ac:spMkLst>
        </pc:spChg>
        <pc:spChg chg="mod">
          <ac:chgData name="Joseph Stegemerten" userId="3faaf8d9-3a69-4c8b-b807-c4944e271286" providerId="ADAL" clId="{48DE8439-F395-2545-93BE-36A67C61C4F2}" dt="2024-01-24T17:11:20.208" v="418" actId="1076"/>
          <ac:spMkLst>
            <pc:docMk/>
            <pc:sldMk cId="3651984571" sldId="997"/>
            <ac:spMk id="4" creationId="{52AC2DBC-8AA2-ECF8-C994-6EF87AF3EDF6}"/>
          </ac:spMkLst>
        </pc:spChg>
        <pc:spChg chg="mod">
          <ac:chgData name="Joseph Stegemerten" userId="3faaf8d9-3a69-4c8b-b807-c4944e271286" providerId="ADAL" clId="{48DE8439-F395-2545-93BE-36A67C61C4F2}" dt="2024-01-24T17:08:16.158" v="340"/>
          <ac:spMkLst>
            <pc:docMk/>
            <pc:sldMk cId="3651984571" sldId="997"/>
            <ac:spMk id="17" creationId="{B967B777-6724-BB05-80A6-8D001FDFA685}"/>
          </ac:spMkLst>
        </pc:spChg>
        <pc:spChg chg="mod">
          <ac:chgData name="Joseph Stegemerten" userId="3faaf8d9-3a69-4c8b-b807-c4944e271286" providerId="ADAL" clId="{48DE8439-F395-2545-93BE-36A67C61C4F2}" dt="2024-01-24T17:08:16.158" v="340"/>
          <ac:spMkLst>
            <pc:docMk/>
            <pc:sldMk cId="3651984571" sldId="997"/>
            <ac:spMk id="20" creationId="{DD12F6CE-8112-F99F-2D9A-36B9952758B9}"/>
          </ac:spMkLst>
        </pc:spChg>
        <pc:spChg chg="mod">
          <ac:chgData name="Joseph Stegemerten" userId="3faaf8d9-3a69-4c8b-b807-c4944e271286" providerId="ADAL" clId="{48DE8439-F395-2545-93BE-36A67C61C4F2}" dt="2024-01-24T17:08:16.158" v="340"/>
          <ac:spMkLst>
            <pc:docMk/>
            <pc:sldMk cId="3651984571" sldId="997"/>
            <ac:spMk id="21" creationId="{43A7445D-44DD-9163-33A7-9BD4EEADD43B}"/>
          </ac:spMkLst>
        </pc:spChg>
        <pc:spChg chg="mod">
          <ac:chgData name="Joseph Stegemerten" userId="3faaf8d9-3a69-4c8b-b807-c4944e271286" providerId="ADAL" clId="{48DE8439-F395-2545-93BE-36A67C61C4F2}" dt="2024-01-24T17:08:16.158" v="340"/>
          <ac:spMkLst>
            <pc:docMk/>
            <pc:sldMk cId="3651984571" sldId="997"/>
            <ac:spMk id="22" creationId="{6C8F109F-7344-E14B-2C79-A3052E03B080}"/>
          </ac:spMkLst>
        </pc:spChg>
        <pc:spChg chg="mod">
          <ac:chgData name="Joseph Stegemerten" userId="3faaf8d9-3a69-4c8b-b807-c4944e271286" providerId="ADAL" clId="{48DE8439-F395-2545-93BE-36A67C61C4F2}" dt="2024-01-24T17:08:16.158" v="340"/>
          <ac:spMkLst>
            <pc:docMk/>
            <pc:sldMk cId="3651984571" sldId="997"/>
            <ac:spMk id="23" creationId="{3CBF7700-2AFE-4750-433D-F16E98C89D13}"/>
          </ac:spMkLst>
        </pc:spChg>
        <pc:spChg chg="mod">
          <ac:chgData name="Joseph Stegemerten" userId="3faaf8d9-3a69-4c8b-b807-c4944e271286" providerId="ADAL" clId="{48DE8439-F395-2545-93BE-36A67C61C4F2}" dt="2024-01-24T17:08:16.158" v="340"/>
          <ac:spMkLst>
            <pc:docMk/>
            <pc:sldMk cId="3651984571" sldId="997"/>
            <ac:spMk id="52" creationId="{169DFF08-4B2E-F8F4-A972-429B76834090}"/>
          </ac:spMkLst>
        </pc:spChg>
        <pc:spChg chg="mod">
          <ac:chgData name="Joseph Stegemerten" userId="3faaf8d9-3a69-4c8b-b807-c4944e271286" providerId="ADAL" clId="{48DE8439-F395-2545-93BE-36A67C61C4F2}" dt="2024-01-24T17:08:16.158" v="340"/>
          <ac:spMkLst>
            <pc:docMk/>
            <pc:sldMk cId="3651984571" sldId="997"/>
            <ac:spMk id="53" creationId="{6E3056B4-D0BE-05BE-0B2E-F213C3907C9C}"/>
          </ac:spMkLst>
        </pc:spChg>
        <pc:spChg chg="del">
          <ac:chgData name="Joseph Stegemerten" userId="3faaf8d9-3a69-4c8b-b807-c4944e271286" providerId="ADAL" clId="{48DE8439-F395-2545-93BE-36A67C61C4F2}" dt="2024-01-24T17:08:03.624" v="338" actId="478"/>
          <ac:spMkLst>
            <pc:docMk/>
            <pc:sldMk cId="3651984571" sldId="997"/>
            <ac:spMk id="54" creationId="{E7FA8C83-DAD5-AAF5-2CBF-A2F633353C36}"/>
          </ac:spMkLst>
        </pc:spChg>
        <pc:spChg chg="mod">
          <ac:chgData name="Joseph Stegemerten" userId="3faaf8d9-3a69-4c8b-b807-c4944e271286" providerId="ADAL" clId="{48DE8439-F395-2545-93BE-36A67C61C4F2}" dt="2024-01-24T17:08:16.158" v="340"/>
          <ac:spMkLst>
            <pc:docMk/>
            <pc:sldMk cId="3651984571" sldId="997"/>
            <ac:spMk id="55" creationId="{AC460F63-0CDA-A243-3A4C-499FFED390BC}"/>
          </ac:spMkLst>
        </pc:spChg>
        <pc:spChg chg="del">
          <ac:chgData name="Joseph Stegemerten" userId="3faaf8d9-3a69-4c8b-b807-c4944e271286" providerId="ADAL" clId="{48DE8439-F395-2545-93BE-36A67C61C4F2}" dt="2024-01-24T17:08:03.624" v="338" actId="478"/>
          <ac:spMkLst>
            <pc:docMk/>
            <pc:sldMk cId="3651984571" sldId="997"/>
            <ac:spMk id="56" creationId="{4523C111-3257-0D84-B7C6-983D87F52BF2}"/>
          </ac:spMkLst>
        </pc:spChg>
        <pc:spChg chg="del">
          <ac:chgData name="Joseph Stegemerten" userId="3faaf8d9-3a69-4c8b-b807-c4944e271286" providerId="ADAL" clId="{48DE8439-F395-2545-93BE-36A67C61C4F2}" dt="2024-01-24T17:08:03.624" v="338" actId="478"/>
          <ac:spMkLst>
            <pc:docMk/>
            <pc:sldMk cId="3651984571" sldId="997"/>
            <ac:spMk id="57" creationId="{FD4B0B8D-63F6-FEC5-26D4-C83CAD35F227}"/>
          </ac:spMkLst>
        </pc:spChg>
        <pc:spChg chg="del">
          <ac:chgData name="Joseph Stegemerten" userId="3faaf8d9-3a69-4c8b-b807-c4944e271286" providerId="ADAL" clId="{48DE8439-F395-2545-93BE-36A67C61C4F2}" dt="2024-01-24T17:08:03.624" v="338" actId="478"/>
          <ac:spMkLst>
            <pc:docMk/>
            <pc:sldMk cId="3651984571" sldId="997"/>
            <ac:spMk id="59" creationId="{062AFE67-B05A-A0F3-2AF2-E293D16DC298}"/>
          </ac:spMkLst>
        </pc:spChg>
        <pc:spChg chg="add mod">
          <ac:chgData name="Joseph Stegemerten" userId="3faaf8d9-3a69-4c8b-b807-c4944e271286" providerId="ADAL" clId="{48DE8439-F395-2545-93BE-36A67C61C4F2}" dt="2024-01-24T17:08:22.737" v="341" actId="1076"/>
          <ac:spMkLst>
            <pc:docMk/>
            <pc:sldMk cId="3651984571" sldId="997"/>
            <ac:spMk id="60" creationId="{C89B2CD5-5420-854A-AE4A-C397D6DD7ECE}"/>
          </ac:spMkLst>
        </pc:spChg>
        <pc:spChg chg="add mod">
          <ac:chgData name="Joseph Stegemerten" userId="3faaf8d9-3a69-4c8b-b807-c4944e271286" providerId="ADAL" clId="{48DE8439-F395-2545-93BE-36A67C61C4F2}" dt="2024-01-24T17:08:22.737" v="341" actId="1076"/>
          <ac:spMkLst>
            <pc:docMk/>
            <pc:sldMk cId="3651984571" sldId="997"/>
            <ac:spMk id="61" creationId="{A2058B0D-D51D-0430-6319-F494D18B4711}"/>
          </ac:spMkLst>
        </pc:spChg>
        <pc:spChg chg="add mod">
          <ac:chgData name="Joseph Stegemerten" userId="3faaf8d9-3a69-4c8b-b807-c4944e271286" providerId="ADAL" clId="{48DE8439-F395-2545-93BE-36A67C61C4F2}" dt="2024-01-24T17:08:22.737" v="341" actId="1076"/>
          <ac:spMkLst>
            <pc:docMk/>
            <pc:sldMk cId="3651984571" sldId="997"/>
            <ac:spMk id="62" creationId="{69C58248-C27A-4A0A-C240-AE26C0C8B22C}"/>
          </ac:spMkLst>
        </pc:spChg>
        <pc:spChg chg="add mod">
          <ac:chgData name="Joseph Stegemerten" userId="3faaf8d9-3a69-4c8b-b807-c4944e271286" providerId="ADAL" clId="{48DE8439-F395-2545-93BE-36A67C61C4F2}" dt="2024-01-24T17:08:22.737" v="341" actId="1076"/>
          <ac:spMkLst>
            <pc:docMk/>
            <pc:sldMk cId="3651984571" sldId="997"/>
            <ac:spMk id="63" creationId="{76A1F23B-7FE0-1256-4470-AE542BE0AB00}"/>
          </ac:spMkLst>
        </pc:spChg>
        <pc:spChg chg="mod">
          <ac:chgData name="Joseph Stegemerten" userId="3faaf8d9-3a69-4c8b-b807-c4944e271286" providerId="ADAL" clId="{48DE8439-F395-2545-93BE-36A67C61C4F2}" dt="2024-01-24T17:08:16.158" v="340"/>
          <ac:spMkLst>
            <pc:docMk/>
            <pc:sldMk cId="3651984571" sldId="997"/>
            <ac:spMk id="67" creationId="{D0ACEF86-3854-E339-2A0D-BB8DE23744BA}"/>
          </ac:spMkLst>
        </pc:spChg>
        <pc:spChg chg="mod">
          <ac:chgData name="Joseph Stegemerten" userId="3faaf8d9-3a69-4c8b-b807-c4944e271286" providerId="ADAL" clId="{48DE8439-F395-2545-93BE-36A67C61C4F2}" dt="2024-01-24T17:08:16.158" v="340"/>
          <ac:spMkLst>
            <pc:docMk/>
            <pc:sldMk cId="3651984571" sldId="997"/>
            <ac:spMk id="68" creationId="{EF6E39C0-57DF-C08D-1F18-169EE52B70C9}"/>
          </ac:spMkLst>
        </pc:spChg>
        <pc:spChg chg="mod">
          <ac:chgData name="Joseph Stegemerten" userId="3faaf8d9-3a69-4c8b-b807-c4944e271286" providerId="ADAL" clId="{48DE8439-F395-2545-93BE-36A67C61C4F2}" dt="2024-01-24T17:08:16.158" v="340"/>
          <ac:spMkLst>
            <pc:docMk/>
            <pc:sldMk cId="3651984571" sldId="997"/>
            <ac:spMk id="70" creationId="{77088049-C8C6-E991-21A9-FE5B784FC3EA}"/>
          </ac:spMkLst>
        </pc:spChg>
        <pc:spChg chg="mod">
          <ac:chgData name="Joseph Stegemerten" userId="3faaf8d9-3a69-4c8b-b807-c4944e271286" providerId="ADAL" clId="{48DE8439-F395-2545-93BE-36A67C61C4F2}" dt="2024-01-24T17:08:16.158" v="340"/>
          <ac:spMkLst>
            <pc:docMk/>
            <pc:sldMk cId="3651984571" sldId="997"/>
            <ac:spMk id="71" creationId="{73B71ED3-749E-6490-DB87-6D7F0DCA8606}"/>
          </ac:spMkLst>
        </pc:spChg>
        <pc:spChg chg="mod">
          <ac:chgData name="Joseph Stegemerten" userId="3faaf8d9-3a69-4c8b-b807-c4944e271286" providerId="ADAL" clId="{48DE8439-F395-2545-93BE-36A67C61C4F2}" dt="2024-01-24T17:10:32.247" v="408" actId="1076"/>
          <ac:spMkLst>
            <pc:docMk/>
            <pc:sldMk cId="3651984571" sldId="997"/>
            <ac:spMk id="88" creationId="{37A5D95A-B211-28FA-D731-F5B7F402291F}"/>
          </ac:spMkLst>
        </pc:spChg>
        <pc:grpChg chg="add mod">
          <ac:chgData name="Joseph Stegemerten" userId="3faaf8d9-3a69-4c8b-b807-c4944e271286" providerId="ADAL" clId="{48DE8439-F395-2545-93BE-36A67C61C4F2}" dt="2024-01-24T17:08:22.737" v="341" actId="1076"/>
          <ac:grpSpMkLst>
            <pc:docMk/>
            <pc:sldMk cId="3651984571" sldId="997"/>
            <ac:grpSpMk id="13" creationId="{F3C72CC4-C4F4-7C71-7E22-C05BF70AC4D3}"/>
          </ac:grpSpMkLst>
        </pc:grpChg>
        <pc:grpChg chg="mod">
          <ac:chgData name="Joseph Stegemerten" userId="3faaf8d9-3a69-4c8b-b807-c4944e271286" providerId="ADAL" clId="{48DE8439-F395-2545-93BE-36A67C61C4F2}" dt="2024-01-24T17:08:16.158" v="340"/>
          <ac:grpSpMkLst>
            <pc:docMk/>
            <pc:sldMk cId="3651984571" sldId="997"/>
            <ac:grpSpMk id="15" creationId="{3A2D8387-CDEB-AF9D-6AB7-747480890E3F}"/>
          </ac:grpSpMkLst>
        </pc:grpChg>
        <pc:grpChg chg="mod">
          <ac:chgData name="Joseph Stegemerten" userId="3faaf8d9-3a69-4c8b-b807-c4944e271286" providerId="ADAL" clId="{48DE8439-F395-2545-93BE-36A67C61C4F2}" dt="2024-01-24T17:08:16.158" v="340"/>
          <ac:grpSpMkLst>
            <pc:docMk/>
            <pc:sldMk cId="3651984571" sldId="997"/>
            <ac:grpSpMk id="16" creationId="{2DCBD354-80D9-F461-0A5B-876F09CC7082}"/>
          </ac:grpSpMkLst>
        </pc:grpChg>
        <pc:grpChg chg="mod">
          <ac:chgData name="Joseph Stegemerten" userId="3faaf8d9-3a69-4c8b-b807-c4944e271286" providerId="ADAL" clId="{48DE8439-F395-2545-93BE-36A67C61C4F2}" dt="2024-01-24T17:08:16.158" v="340"/>
          <ac:grpSpMkLst>
            <pc:docMk/>
            <pc:sldMk cId="3651984571" sldId="997"/>
            <ac:grpSpMk id="18" creationId="{6699DB63-F54E-A71E-A04C-3965308CCA65}"/>
          </ac:grpSpMkLst>
        </pc:grpChg>
        <pc:grpChg chg="mod">
          <ac:chgData name="Joseph Stegemerten" userId="3faaf8d9-3a69-4c8b-b807-c4944e271286" providerId="ADAL" clId="{48DE8439-F395-2545-93BE-36A67C61C4F2}" dt="2024-01-24T17:08:16.158" v="340"/>
          <ac:grpSpMkLst>
            <pc:docMk/>
            <pc:sldMk cId="3651984571" sldId="997"/>
            <ac:grpSpMk id="19" creationId="{ADD16CA7-1458-B97A-E22E-AE7CE90C7553}"/>
          </ac:grpSpMkLst>
        </pc:grpChg>
        <pc:grpChg chg="mod">
          <ac:chgData name="Joseph Stegemerten" userId="3faaf8d9-3a69-4c8b-b807-c4944e271286" providerId="ADAL" clId="{48DE8439-F395-2545-93BE-36A67C61C4F2}" dt="2024-01-24T17:08:16.158" v="340"/>
          <ac:grpSpMkLst>
            <pc:docMk/>
            <pc:sldMk cId="3651984571" sldId="997"/>
            <ac:grpSpMk id="24" creationId="{22F1E2B6-78C3-810E-334B-77C805BA971E}"/>
          </ac:grpSpMkLst>
        </pc:grpChg>
        <pc:grpChg chg="del">
          <ac:chgData name="Joseph Stegemerten" userId="3faaf8d9-3a69-4c8b-b807-c4944e271286" providerId="ADAL" clId="{48DE8439-F395-2545-93BE-36A67C61C4F2}" dt="2024-01-24T17:08:03.624" v="338" actId="478"/>
          <ac:grpSpMkLst>
            <pc:docMk/>
            <pc:sldMk cId="3651984571" sldId="997"/>
            <ac:grpSpMk id="27" creationId="{138AF16A-A3DC-536F-BC35-38C1C39A1158}"/>
          </ac:grpSpMkLst>
        </pc:grpChg>
        <pc:grpChg chg="del">
          <ac:chgData name="Joseph Stegemerten" userId="3faaf8d9-3a69-4c8b-b807-c4944e271286" providerId="ADAL" clId="{48DE8439-F395-2545-93BE-36A67C61C4F2}" dt="2024-01-24T17:08:03.624" v="338" actId="478"/>
          <ac:grpSpMkLst>
            <pc:docMk/>
            <pc:sldMk cId="3651984571" sldId="997"/>
            <ac:grpSpMk id="42" creationId="{039B3479-9EFA-53A7-C3E4-91BEE73B7BF8}"/>
          </ac:grpSpMkLst>
        </pc:grpChg>
        <pc:grpChg chg="mod">
          <ac:chgData name="Joseph Stegemerten" userId="3faaf8d9-3a69-4c8b-b807-c4944e271286" providerId="ADAL" clId="{48DE8439-F395-2545-93BE-36A67C61C4F2}" dt="2024-01-24T17:08:16.158" v="340"/>
          <ac:grpSpMkLst>
            <pc:docMk/>
            <pc:sldMk cId="3651984571" sldId="997"/>
            <ac:grpSpMk id="50" creationId="{0799BBCB-9F3C-0513-024B-18F27AE36DBE}"/>
          </ac:grpSpMkLst>
        </pc:grpChg>
        <pc:grpChg chg="add mod">
          <ac:chgData name="Joseph Stegemerten" userId="3faaf8d9-3a69-4c8b-b807-c4944e271286" providerId="ADAL" clId="{48DE8439-F395-2545-93BE-36A67C61C4F2}" dt="2024-01-24T17:08:22.737" v="341" actId="1076"/>
          <ac:grpSpMkLst>
            <pc:docMk/>
            <pc:sldMk cId="3651984571" sldId="997"/>
            <ac:grpSpMk id="66" creationId="{580CC82D-AD0D-11B3-F2A5-99521E48589A}"/>
          </ac:grpSpMkLst>
        </pc:grpChg>
        <pc:grpChg chg="add mod">
          <ac:chgData name="Joseph Stegemerten" userId="3faaf8d9-3a69-4c8b-b807-c4944e271286" providerId="ADAL" clId="{48DE8439-F395-2545-93BE-36A67C61C4F2}" dt="2024-01-24T17:08:22.737" v="341" actId="1076"/>
          <ac:grpSpMkLst>
            <pc:docMk/>
            <pc:sldMk cId="3651984571" sldId="997"/>
            <ac:grpSpMk id="69" creationId="{F3F76497-7270-BDD2-7B47-B36F5CDD396E}"/>
          </ac:grpSpMkLst>
        </pc:grpChg>
        <pc:graphicFrameChg chg="del">
          <ac:chgData name="Joseph Stegemerten" userId="3faaf8d9-3a69-4c8b-b807-c4944e271286" providerId="ADAL" clId="{48DE8439-F395-2545-93BE-36A67C61C4F2}" dt="2024-01-24T17:08:01.712" v="337" actId="478"/>
          <ac:graphicFrameMkLst>
            <pc:docMk/>
            <pc:sldMk cId="3651984571" sldId="997"/>
            <ac:graphicFrameMk id="3" creationId="{E23AFE2F-AE79-FB18-EE0D-48F9FE78BB82}"/>
          </ac:graphicFrameMkLst>
        </pc:graphicFrameChg>
        <pc:graphicFrameChg chg="add mod">
          <ac:chgData name="Joseph Stegemerten" userId="3faaf8d9-3a69-4c8b-b807-c4944e271286" providerId="ADAL" clId="{48DE8439-F395-2545-93BE-36A67C61C4F2}" dt="2024-01-24T17:08:22.737" v="341" actId="1076"/>
          <ac:graphicFrameMkLst>
            <pc:docMk/>
            <pc:sldMk cId="3651984571" sldId="997"/>
            <ac:graphicFrameMk id="10" creationId="{00B42434-00C2-AFB1-D792-FEF5E1DE8E7C}"/>
          </ac:graphicFrameMkLst>
        </pc:graphicFrameChg>
        <pc:picChg chg="del">
          <ac:chgData name="Joseph Stegemerten" userId="3faaf8d9-3a69-4c8b-b807-c4944e271286" providerId="ADAL" clId="{48DE8439-F395-2545-93BE-36A67C61C4F2}" dt="2024-01-24T17:08:03.624" v="338" actId="478"/>
          <ac:picMkLst>
            <pc:docMk/>
            <pc:sldMk cId="3651984571" sldId="997"/>
            <ac:picMk id="11" creationId="{E21B8ED8-DD05-5FBF-D782-6336F0AAEC53}"/>
          </ac:picMkLst>
        </pc:picChg>
        <pc:picChg chg="add mod">
          <ac:chgData name="Joseph Stegemerten" userId="3faaf8d9-3a69-4c8b-b807-c4944e271286" providerId="ADAL" clId="{48DE8439-F395-2545-93BE-36A67C61C4F2}" dt="2024-01-24T17:08:22.737" v="341" actId="1076"/>
          <ac:picMkLst>
            <pc:docMk/>
            <pc:sldMk cId="3651984571" sldId="997"/>
            <ac:picMk id="12" creationId="{722C5314-0E4B-320A-7809-0076484ECF3C}"/>
          </ac:picMkLst>
        </pc:picChg>
        <pc:picChg chg="del">
          <ac:chgData name="Joseph Stegemerten" userId="3faaf8d9-3a69-4c8b-b807-c4944e271286" providerId="ADAL" clId="{48DE8439-F395-2545-93BE-36A67C61C4F2}" dt="2024-01-24T17:08:04.495" v="339" actId="478"/>
          <ac:picMkLst>
            <pc:docMk/>
            <pc:sldMk cId="3651984571" sldId="997"/>
            <ac:picMk id="14" creationId="{38F65120-3C79-FBA1-8083-B8BB3D213E27}"/>
          </ac:picMkLst>
        </pc:picChg>
        <pc:picChg chg="del">
          <ac:chgData name="Joseph Stegemerten" userId="3faaf8d9-3a69-4c8b-b807-c4944e271286" providerId="ADAL" clId="{48DE8439-F395-2545-93BE-36A67C61C4F2}" dt="2024-01-24T17:08:03.624" v="338" actId="478"/>
          <ac:picMkLst>
            <pc:docMk/>
            <pc:sldMk cId="3651984571" sldId="997"/>
            <ac:picMk id="25" creationId="{6EAF16B2-80F6-94E5-DB22-38AE07813634}"/>
          </ac:picMkLst>
        </pc:picChg>
        <pc:picChg chg="del">
          <ac:chgData name="Joseph Stegemerten" userId="3faaf8d9-3a69-4c8b-b807-c4944e271286" providerId="ADAL" clId="{48DE8439-F395-2545-93BE-36A67C61C4F2}" dt="2024-01-24T17:08:03.624" v="338" actId="478"/>
          <ac:picMkLst>
            <pc:docMk/>
            <pc:sldMk cId="3651984571" sldId="997"/>
            <ac:picMk id="26" creationId="{A82429A3-FFA5-0422-B14B-95643589CAFB}"/>
          </ac:picMkLst>
        </pc:picChg>
        <pc:picChg chg="del">
          <ac:chgData name="Joseph Stegemerten" userId="3faaf8d9-3a69-4c8b-b807-c4944e271286" providerId="ADAL" clId="{48DE8439-F395-2545-93BE-36A67C61C4F2}" dt="2024-01-24T17:08:03.624" v="338" actId="478"/>
          <ac:picMkLst>
            <pc:docMk/>
            <pc:sldMk cId="3651984571" sldId="997"/>
            <ac:picMk id="49" creationId="{1404E8D7-C7A7-B30B-C098-4B0F414F26FE}"/>
          </ac:picMkLst>
        </pc:picChg>
        <pc:picChg chg="del">
          <ac:chgData name="Joseph Stegemerten" userId="3faaf8d9-3a69-4c8b-b807-c4944e271286" providerId="ADAL" clId="{48DE8439-F395-2545-93BE-36A67C61C4F2}" dt="2024-01-24T17:08:03.624" v="338" actId="478"/>
          <ac:picMkLst>
            <pc:docMk/>
            <pc:sldMk cId="3651984571" sldId="997"/>
            <ac:picMk id="51" creationId="{B1D12696-73F0-C597-E05E-884F1FD0CEEF}"/>
          </ac:picMkLst>
        </pc:picChg>
        <pc:picChg chg="add mod">
          <ac:chgData name="Joseph Stegemerten" userId="3faaf8d9-3a69-4c8b-b807-c4944e271286" providerId="ADAL" clId="{48DE8439-F395-2545-93BE-36A67C61C4F2}" dt="2024-01-24T17:08:22.737" v="341" actId="1076"/>
          <ac:picMkLst>
            <pc:docMk/>
            <pc:sldMk cId="3651984571" sldId="997"/>
            <ac:picMk id="58" creationId="{B41B436B-7AB1-BD33-5E06-84F547DD0392}"/>
          </ac:picMkLst>
        </pc:picChg>
        <pc:picChg chg="add mod">
          <ac:chgData name="Joseph Stegemerten" userId="3faaf8d9-3a69-4c8b-b807-c4944e271286" providerId="ADAL" clId="{48DE8439-F395-2545-93BE-36A67C61C4F2}" dt="2024-01-24T17:08:22.737" v="341" actId="1076"/>
          <ac:picMkLst>
            <pc:docMk/>
            <pc:sldMk cId="3651984571" sldId="997"/>
            <ac:picMk id="64" creationId="{6211B8A1-65A7-6DFD-497C-647B78B99F63}"/>
          </ac:picMkLst>
        </pc:picChg>
        <pc:picChg chg="add mod">
          <ac:chgData name="Joseph Stegemerten" userId="3faaf8d9-3a69-4c8b-b807-c4944e271286" providerId="ADAL" clId="{48DE8439-F395-2545-93BE-36A67C61C4F2}" dt="2024-01-24T17:08:22.737" v="341" actId="1076"/>
          <ac:picMkLst>
            <pc:docMk/>
            <pc:sldMk cId="3651984571" sldId="997"/>
            <ac:picMk id="65" creationId="{45B2811B-7B65-1D25-73C0-07A5C00F0470}"/>
          </ac:picMkLst>
        </pc:picChg>
        <pc:picChg chg="add mod">
          <ac:chgData name="Joseph Stegemerten" userId="3faaf8d9-3a69-4c8b-b807-c4944e271286" providerId="ADAL" clId="{48DE8439-F395-2545-93BE-36A67C61C4F2}" dt="2024-01-24T17:08:22.737" v="341" actId="1076"/>
          <ac:picMkLst>
            <pc:docMk/>
            <pc:sldMk cId="3651984571" sldId="997"/>
            <ac:picMk id="72" creationId="{AB74F8A1-976D-39A4-D24D-65E1AE8D34BE}"/>
          </ac:picMkLst>
        </pc:picChg>
      </pc:sldChg>
      <pc:sldChg chg="addSp delSp modSp mod">
        <pc:chgData name="Joseph Stegemerten" userId="3faaf8d9-3a69-4c8b-b807-c4944e271286" providerId="ADAL" clId="{48DE8439-F395-2545-93BE-36A67C61C4F2}" dt="2024-01-24T17:18:03.246" v="748" actId="1076"/>
        <pc:sldMkLst>
          <pc:docMk/>
          <pc:sldMk cId="3010881786" sldId="1007"/>
        </pc:sldMkLst>
        <pc:spChg chg="del">
          <ac:chgData name="Joseph Stegemerten" userId="3faaf8d9-3a69-4c8b-b807-c4944e271286" providerId="ADAL" clId="{48DE8439-F395-2545-93BE-36A67C61C4F2}" dt="2024-01-24T17:13:55.077" v="588" actId="478"/>
          <ac:spMkLst>
            <pc:docMk/>
            <pc:sldMk cId="3010881786" sldId="1007"/>
            <ac:spMk id="7" creationId="{868ACE3A-1694-A989-9258-CA988B4370BE}"/>
          </ac:spMkLst>
        </pc:spChg>
        <pc:spChg chg="add mod">
          <ac:chgData name="Joseph Stegemerten" userId="3faaf8d9-3a69-4c8b-b807-c4944e271286" providerId="ADAL" clId="{48DE8439-F395-2545-93BE-36A67C61C4F2}" dt="2024-01-24T17:15:45.990" v="708" actId="207"/>
          <ac:spMkLst>
            <pc:docMk/>
            <pc:sldMk cId="3010881786" sldId="1007"/>
            <ac:spMk id="27" creationId="{F71078EA-C194-3BDA-C339-95E64EBE4781}"/>
          </ac:spMkLst>
        </pc:spChg>
        <pc:grpChg chg="del">
          <ac:chgData name="Joseph Stegemerten" userId="3faaf8d9-3a69-4c8b-b807-c4944e271286" providerId="ADAL" clId="{48DE8439-F395-2545-93BE-36A67C61C4F2}" dt="2024-01-24T17:17:58.204" v="746" actId="478"/>
          <ac:grpSpMkLst>
            <pc:docMk/>
            <pc:sldMk cId="3010881786" sldId="1007"/>
            <ac:grpSpMk id="23" creationId="{B5237C43-1970-5352-186C-DA24B7396962}"/>
          </ac:grpSpMkLst>
        </pc:grpChg>
        <pc:picChg chg="add mod">
          <ac:chgData name="Joseph Stegemerten" userId="3faaf8d9-3a69-4c8b-b807-c4944e271286" providerId="ADAL" clId="{48DE8439-F395-2545-93BE-36A67C61C4F2}" dt="2024-01-24T17:18:03.246" v="748" actId="1076"/>
          <ac:picMkLst>
            <pc:docMk/>
            <pc:sldMk cId="3010881786" sldId="1007"/>
            <ac:picMk id="28" creationId="{4B46C80E-99D0-EF94-B659-0D9B368C42C9}"/>
          </ac:picMkLst>
        </pc:picChg>
      </pc:sldChg>
      <pc:sldChg chg="addSp delSp modSp mod">
        <pc:chgData name="Joseph Stegemerten" userId="3faaf8d9-3a69-4c8b-b807-c4944e271286" providerId="ADAL" clId="{48DE8439-F395-2545-93BE-36A67C61C4F2}" dt="2024-01-24T17:17:55.623" v="745" actId="1076"/>
        <pc:sldMkLst>
          <pc:docMk/>
          <pc:sldMk cId="1124661" sldId="1009"/>
        </pc:sldMkLst>
        <pc:spChg chg="mod">
          <ac:chgData name="Joseph Stegemerten" userId="3faaf8d9-3a69-4c8b-b807-c4944e271286" providerId="ADAL" clId="{48DE8439-F395-2545-93BE-36A67C61C4F2}" dt="2024-01-24T17:14:44.283" v="598" actId="1076"/>
          <ac:spMkLst>
            <pc:docMk/>
            <pc:sldMk cId="1124661" sldId="1009"/>
            <ac:spMk id="2" creationId="{FE35F899-168A-5BF0-A735-87FDB689E86C}"/>
          </ac:spMkLst>
        </pc:spChg>
        <pc:spChg chg="del">
          <ac:chgData name="Joseph Stegemerten" userId="3faaf8d9-3a69-4c8b-b807-c4944e271286" providerId="ADAL" clId="{48DE8439-F395-2545-93BE-36A67C61C4F2}" dt="2024-01-24T17:14:58.409" v="649" actId="478"/>
          <ac:spMkLst>
            <pc:docMk/>
            <pc:sldMk cId="1124661" sldId="1009"/>
            <ac:spMk id="27" creationId="{E240FC6B-9B9A-2B84-3EDA-32498CD27B7C}"/>
          </ac:spMkLst>
        </pc:spChg>
        <pc:spChg chg="add mod">
          <ac:chgData name="Joseph Stegemerten" userId="3faaf8d9-3a69-4c8b-b807-c4944e271286" providerId="ADAL" clId="{48DE8439-F395-2545-93BE-36A67C61C4F2}" dt="2024-01-24T17:15:40.245" v="707" actId="207"/>
          <ac:spMkLst>
            <pc:docMk/>
            <pc:sldMk cId="1124661" sldId="1009"/>
            <ac:spMk id="28" creationId="{8D9BBB2F-15CA-864F-B909-31ACF1E92EC0}"/>
          </ac:spMkLst>
        </pc:spChg>
        <pc:grpChg chg="del">
          <ac:chgData name="Joseph Stegemerten" userId="3faaf8d9-3a69-4c8b-b807-c4944e271286" providerId="ADAL" clId="{48DE8439-F395-2545-93BE-36A67C61C4F2}" dt="2024-01-24T17:17:51.589" v="743" actId="478"/>
          <ac:grpSpMkLst>
            <pc:docMk/>
            <pc:sldMk cId="1124661" sldId="1009"/>
            <ac:grpSpMk id="23" creationId="{B5237C43-1970-5352-186C-DA24B7396962}"/>
          </ac:grpSpMkLst>
        </pc:grpChg>
        <pc:picChg chg="add mod">
          <ac:chgData name="Joseph Stegemerten" userId="3faaf8d9-3a69-4c8b-b807-c4944e271286" providerId="ADAL" clId="{48DE8439-F395-2545-93BE-36A67C61C4F2}" dt="2024-01-24T17:17:55.623" v="745" actId="1076"/>
          <ac:picMkLst>
            <pc:docMk/>
            <pc:sldMk cId="1124661" sldId="1009"/>
            <ac:picMk id="33" creationId="{94A11C96-7649-594F-EBD9-F794797480FB}"/>
          </ac:picMkLst>
        </pc:picChg>
      </pc:sldChg>
      <pc:sldChg chg="addSp delSp modSp mod">
        <pc:chgData name="Joseph Stegemerten" userId="3faaf8d9-3a69-4c8b-b807-c4944e271286" providerId="ADAL" clId="{48DE8439-F395-2545-93BE-36A67C61C4F2}" dt="2024-01-24T17:17:47.683" v="742" actId="1076"/>
        <pc:sldMkLst>
          <pc:docMk/>
          <pc:sldMk cId="2399469791" sldId="1011"/>
        </pc:sldMkLst>
        <pc:spChg chg="del">
          <ac:chgData name="Joseph Stegemerten" userId="3faaf8d9-3a69-4c8b-b807-c4944e271286" providerId="ADAL" clId="{48DE8439-F395-2545-93BE-36A67C61C4F2}" dt="2024-01-24T17:15:32.544" v="705" actId="478"/>
          <ac:spMkLst>
            <pc:docMk/>
            <pc:sldMk cId="2399469791" sldId="1011"/>
            <ac:spMk id="7" creationId="{3FC09768-A35D-CD01-4F16-51F9C90C243A}"/>
          </ac:spMkLst>
        </pc:spChg>
        <pc:spChg chg="add mod">
          <ac:chgData name="Joseph Stegemerten" userId="3faaf8d9-3a69-4c8b-b807-c4944e271286" providerId="ADAL" clId="{48DE8439-F395-2545-93BE-36A67C61C4F2}" dt="2024-01-24T17:15:35.374" v="706" actId="1076"/>
          <ac:spMkLst>
            <pc:docMk/>
            <pc:sldMk cId="2399469791" sldId="1011"/>
            <ac:spMk id="27" creationId="{DE897A36-F7B9-8057-CFAC-BBA9DF254E09}"/>
          </ac:spMkLst>
        </pc:spChg>
        <pc:grpChg chg="del">
          <ac:chgData name="Joseph Stegemerten" userId="3faaf8d9-3a69-4c8b-b807-c4944e271286" providerId="ADAL" clId="{48DE8439-F395-2545-93BE-36A67C61C4F2}" dt="2024-01-24T17:17:43.558" v="740" actId="478"/>
          <ac:grpSpMkLst>
            <pc:docMk/>
            <pc:sldMk cId="2399469791" sldId="1011"/>
            <ac:grpSpMk id="23" creationId="{B5237C43-1970-5352-186C-DA24B7396962}"/>
          </ac:grpSpMkLst>
        </pc:grpChg>
        <pc:picChg chg="add mod">
          <ac:chgData name="Joseph Stegemerten" userId="3faaf8d9-3a69-4c8b-b807-c4944e271286" providerId="ADAL" clId="{48DE8439-F395-2545-93BE-36A67C61C4F2}" dt="2024-01-24T17:17:47.683" v="742" actId="1076"/>
          <ac:picMkLst>
            <pc:docMk/>
            <pc:sldMk cId="2399469791" sldId="1011"/>
            <ac:picMk id="28" creationId="{280AB51C-F578-4973-CF4B-A59DBB1F2AAB}"/>
          </ac:picMkLst>
        </pc:picChg>
      </pc:sldChg>
      <pc:sldChg chg="addSp delSp modSp mod">
        <pc:chgData name="Joseph Stegemerten" userId="3faaf8d9-3a69-4c8b-b807-c4944e271286" providerId="ADAL" clId="{48DE8439-F395-2545-93BE-36A67C61C4F2}" dt="2024-01-24T17:18:46.322" v="755" actId="207"/>
        <pc:sldMkLst>
          <pc:docMk/>
          <pc:sldMk cId="624860266" sldId="1013"/>
        </pc:sldMkLst>
        <pc:spChg chg="mod">
          <ac:chgData name="Joseph Stegemerten" userId="3faaf8d9-3a69-4c8b-b807-c4944e271286" providerId="ADAL" clId="{48DE8439-F395-2545-93BE-36A67C61C4F2}" dt="2024-01-24T17:18:46.322" v="755" actId="207"/>
          <ac:spMkLst>
            <pc:docMk/>
            <pc:sldMk cId="624860266" sldId="1013"/>
            <ac:spMk id="27" creationId="{E3E59FB5-4D32-ECCD-46A1-5F4F3A7A5498}"/>
          </ac:spMkLst>
        </pc:spChg>
        <pc:grpChg chg="del">
          <ac:chgData name="Joseph Stegemerten" userId="3faaf8d9-3a69-4c8b-b807-c4944e271286" providerId="ADAL" clId="{48DE8439-F395-2545-93BE-36A67C61C4F2}" dt="2024-01-24T17:17:33.366" v="737" actId="478"/>
          <ac:grpSpMkLst>
            <pc:docMk/>
            <pc:sldMk cId="624860266" sldId="1013"/>
            <ac:grpSpMk id="23" creationId="{B5237C43-1970-5352-186C-DA24B7396962}"/>
          </ac:grpSpMkLst>
        </pc:grpChg>
        <pc:picChg chg="add mod">
          <ac:chgData name="Joseph Stegemerten" userId="3faaf8d9-3a69-4c8b-b807-c4944e271286" providerId="ADAL" clId="{48DE8439-F395-2545-93BE-36A67C61C4F2}" dt="2024-01-24T17:17:38.119" v="739" actId="1076"/>
          <ac:picMkLst>
            <pc:docMk/>
            <pc:sldMk cId="624860266" sldId="1013"/>
            <ac:picMk id="28" creationId="{FC9BBF69-E270-56CF-E235-BDF257745E8C}"/>
          </ac:picMkLst>
        </pc:picChg>
      </pc:sldChg>
      <pc:sldChg chg="addSp delSp modSp mod">
        <pc:chgData name="Joseph Stegemerten" userId="3faaf8d9-3a69-4c8b-b807-c4944e271286" providerId="ADAL" clId="{48DE8439-F395-2545-93BE-36A67C61C4F2}" dt="2024-01-24T17:19:03.394" v="760" actId="207"/>
        <pc:sldMkLst>
          <pc:docMk/>
          <pc:sldMk cId="1320392074" sldId="1015"/>
        </pc:sldMkLst>
        <pc:spChg chg="mod">
          <ac:chgData name="Joseph Stegemerten" userId="3faaf8d9-3a69-4c8b-b807-c4944e271286" providerId="ADAL" clId="{48DE8439-F395-2545-93BE-36A67C61C4F2}" dt="2024-01-24T17:19:03.394" v="760" actId="207"/>
          <ac:spMkLst>
            <pc:docMk/>
            <pc:sldMk cId="1320392074" sldId="1015"/>
            <ac:spMk id="28" creationId="{E350B1E5-9CF8-68F2-C194-E854B2B8681A}"/>
          </ac:spMkLst>
        </pc:spChg>
        <pc:grpChg chg="mod">
          <ac:chgData name="Joseph Stegemerten" userId="3faaf8d9-3a69-4c8b-b807-c4944e271286" providerId="ADAL" clId="{48DE8439-F395-2545-93BE-36A67C61C4F2}" dt="2024-01-24T17:16:50.452" v="721" actId="1076"/>
          <ac:grpSpMkLst>
            <pc:docMk/>
            <pc:sldMk cId="1320392074" sldId="1015"/>
            <ac:grpSpMk id="8" creationId="{CDC2A982-487F-6C2C-727D-4447368C3C89}"/>
          </ac:grpSpMkLst>
        </pc:grpChg>
        <pc:grpChg chg="del">
          <ac:chgData name="Joseph Stegemerten" userId="3faaf8d9-3a69-4c8b-b807-c4944e271286" providerId="ADAL" clId="{48DE8439-F395-2545-93BE-36A67C61C4F2}" dt="2024-01-24T17:16:40.744" v="717" actId="478"/>
          <ac:grpSpMkLst>
            <pc:docMk/>
            <pc:sldMk cId="1320392074" sldId="1015"/>
            <ac:grpSpMk id="23" creationId="{B5237C43-1970-5352-186C-DA24B7396962}"/>
          </ac:grpSpMkLst>
        </pc:grpChg>
        <pc:picChg chg="add mod">
          <ac:chgData name="Joseph Stegemerten" userId="3faaf8d9-3a69-4c8b-b807-c4944e271286" providerId="ADAL" clId="{48DE8439-F395-2545-93BE-36A67C61C4F2}" dt="2024-01-24T17:16:47.622" v="720" actId="1076"/>
          <ac:picMkLst>
            <pc:docMk/>
            <pc:sldMk cId="1320392074" sldId="1015"/>
            <ac:picMk id="33" creationId="{4B9B344D-AB9C-98F4-E993-E1DA1915DDC4}"/>
          </ac:picMkLst>
        </pc:picChg>
      </pc:sldChg>
      <pc:sldChg chg="addSp delSp modSp mod">
        <pc:chgData name="Joseph Stegemerten" userId="3faaf8d9-3a69-4c8b-b807-c4944e271286" providerId="ADAL" clId="{48DE8439-F395-2545-93BE-36A67C61C4F2}" dt="2024-01-24T17:28:22.318" v="872" actId="1076"/>
        <pc:sldMkLst>
          <pc:docMk/>
          <pc:sldMk cId="644575079" sldId="1016"/>
        </pc:sldMkLst>
        <pc:grpChg chg="mod">
          <ac:chgData name="Joseph Stegemerten" userId="3faaf8d9-3a69-4c8b-b807-c4944e271286" providerId="ADAL" clId="{48DE8439-F395-2545-93BE-36A67C61C4F2}" dt="2024-01-24T17:28:22.318" v="872" actId="1076"/>
          <ac:grpSpMkLst>
            <pc:docMk/>
            <pc:sldMk cId="644575079" sldId="1016"/>
            <ac:grpSpMk id="8" creationId="{CDC2A982-487F-6C2C-727D-4447368C3C89}"/>
          </ac:grpSpMkLst>
        </pc:grpChg>
        <pc:grpChg chg="del">
          <ac:chgData name="Joseph Stegemerten" userId="3faaf8d9-3a69-4c8b-b807-c4944e271286" providerId="ADAL" clId="{48DE8439-F395-2545-93BE-36A67C61C4F2}" dt="2024-01-24T17:28:08.840" v="868" actId="478"/>
          <ac:grpSpMkLst>
            <pc:docMk/>
            <pc:sldMk cId="644575079" sldId="1016"/>
            <ac:grpSpMk id="23" creationId="{B5237C43-1970-5352-186C-DA24B7396962}"/>
          </ac:grpSpMkLst>
        </pc:grpChg>
        <pc:picChg chg="mod">
          <ac:chgData name="Joseph Stegemerten" userId="3faaf8d9-3a69-4c8b-b807-c4944e271286" providerId="ADAL" clId="{48DE8439-F395-2545-93BE-36A67C61C4F2}" dt="2024-01-24T17:28:18.301" v="871" actId="14100"/>
          <ac:picMkLst>
            <pc:docMk/>
            <pc:sldMk cId="644575079" sldId="1016"/>
            <ac:picMk id="3" creationId="{78949D64-05D0-51A4-8CFA-29806EBFB84D}"/>
          </ac:picMkLst>
        </pc:picChg>
        <pc:picChg chg="add mod">
          <ac:chgData name="Joseph Stegemerten" userId="3faaf8d9-3a69-4c8b-b807-c4944e271286" providerId="ADAL" clId="{48DE8439-F395-2545-93BE-36A67C61C4F2}" dt="2024-01-24T17:28:13.079" v="870" actId="1076"/>
          <ac:picMkLst>
            <pc:docMk/>
            <pc:sldMk cId="644575079" sldId="1016"/>
            <ac:picMk id="5" creationId="{EC1EA995-972C-6B9A-F437-57D17CD3064D}"/>
          </ac:picMkLst>
        </pc:picChg>
      </pc:sldChg>
      <pc:sldChg chg="addSp delSp modSp mod">
        <pc:chgData name="Joseph Stegemerten" userId="3faaf8d9-3a69-4c8b-b807-c4944e271286" providerId="ADAL" clId="{48DE8439-F395-2545-93BE-36A67C61C4F2}" dt="2024-01-24T17:17:28.501" v="736" actId="1076"/>
        <pc:sldMkLst>
          <pc:docMk/>
          <pc:sldMk cId="1644165903" sldId="1017"/>
        </pc:sldMkLst>
        <pc:grpChg chg="del">
          <ac:chgData name="Joseph Stegemerten" userId="3faaf8d9-3a69-4c8b-b807-c4944e271286" providerId="ADAL" clId="{48DE8439-F395-2545-93BE-36A67C61C4F2}" dt="2024-01-24T17:17:25.245" v="734" actId="478"/>
          <ac:grpSpMkLst>
            <pc:docMk/>
            <pc:sldMk cId="1644165903" sldId="1017"/>
            <ac:grpSpMk id="23" creationId="{B5237C43-1970-5352-186C-DA24B7396962}"/>
          </ac:grpSpMkLst>
        </pc:grpChg>
        <pc:picChg chg="add mod">
          <ac:chgData name="Joseph Stegemerten" userId="3faaf8d9-3a69-4c8b-b807-c4944e271286" providerId="ADAL" clId="{48DE8439-F395-2545-93BE-36A67C61C4F2}" dt="2024-01-24T17:17:28.501" v="736" actId="1076"/>
          <ac:picMkLst>
            <pc:docMk/>
            <pc:sldMk cId="1644165903" sldId="1017"/>
            <ac:picMk id="5" creationId="{2621CB0B-BEB9-26A3-85C3-0FE4DD0CE4F8}"/>
          </ac:picMkLst>
        </pc:picChg>
      </pc:sldChg>
      <pc:sldChg chg="addSp delSp modSp mod">
        <pc:chgData name="Joseph Stegemerten" userId="3faaf8d9-3a69-4c8b-b807-c4944e271286" providerId="ADAL" clId="{48DE8439-F395-2545-93BE-36A67C61C4F2}" dt="2024-01-24T17:31:00.898" v="895" actId="1076"/>
        <pc:sldMkLst>
          <pc:docMk/>
          <pc:sldMk cId="3663241351" sldId="1018"/>
        </pc:sldMkLst>
        <pc:grpChg chg="del">
          <ac:chgData name="Joseph Stegemerten" userId="3faaf8d9-3a69-4c8b-b807-c4944e271286" providerId="ADAL" clId="{48DE8439-F395-2545-93BE-36A67C61C4F2}" dt="2024-01-24T17:17:06.098" v="726" actId="478"/>
          <ac:grpSpMkLst>
            <pc:docMk/>
            <pc:sldMk cId="3663241351" sldId="1018"/>
            <ac:grpSpMk id="23" creationId="{B5237C43-1970-5352-186C-DA24B7396962}"/>
          </ac:grpSpMkLst>
        </pc:grpChg>
        <pc:grpChg chg="mod">
          <ac:chgData name="Joseph Stegemerten" userId="3faaf8d9-3a69-4c8b-b807-c4944e271286" providerId="ADAL" clId="{48DE8439-F395-2545-93BE-36A67C61C4F2}" dt="2024-01-24T17:31:00.898" v="895" actId="1076"/>
          <ac:grpSpMkLst>
            <pc:docMk/>
            <pc:sldMk cId="3663241351" sldId="1018"/>
            <ac:grpSpMk id="41" creationId="{DC5D9493-BE2F-4069-741F-12ACD847611F}"/>
          </ac:grpSpMkLst>
        </pc:grpChg>
        <pc:grpChg chg="mod">
          <ac:chgData name="Joseph Stegemerten" userId="3faaf8d9-3a69-4c8b-b807-c4944e271286" providerId="ADAL" clId="{48DE8439-F395-2545-93BE-36A67C61C4F2}" dt="2024-01-24T17:30:58.080" v="894" actId="1076"/>
          <ac:grpSpMkLst>
            <pc:docMk/>
            <pc:sldMk cId="3663241351" sldId="1018"/>
            <ac:grpSpMk id="44" creationId="{E10BB9EC-EA7A-91F3-BCE6-91710BC0C3F7}"/>
          </ac:grpSpMkLst>
        </pc:grpChg>
        <pc:picChg chg="add mod">
          <ac:chgData name="Joseph Stegemerten" userId="3faaf8d9-3a69-4c8b-b807-c4944e271286" providerId="ADAL" clId="{48DE8439-F395-2545-93BE-36A67C61C4F2}" dt="2024-01-24T17:17:21.799" v="733" actId="1036"/>
          <ac:picMkLst>
            <pc:docMk/>
            <pc:sldMk cId="3663241351" sldId="1018"/>
            <ac:picMk id="6" creationId="{72F19411-A77E-E67B-A09B-DB435AD10A54}"/>
          </ac:picMkLst>
        </pc:picChg>
      </pc:sldChg>
      <pc:sldChg chg="addSp delSp modSp mod">
        <pc:chgData name="Joseph Stegemerten" userId="3faaf8d9-3a69-4c8b-b807-c4944e271286" providerId="ADAL" clId="{48DE8439-F395-2545-93BE-36A67C61C4F2}" dt="2024-01-24T17:17:03.528" v="725" actId="1076"/>
        <pc:sldMkLst>
          <pc:docMk/>
          <pc:sldMk cId="1113521865" sldId="1019"/>
        </pc:sldMkLst>
        <pc:grpChg chg="del">
          <ac:chgData name="Joseph Stegemerten" userId="3faaf8d9-3a69-4c8b-b807-c4944e271286" providerId="ADAL" clId="{48DE8439-F395-2545-93BE-36A67C61C4F2}" dt="2024-01-24T17:16:54.190" v="722" actId="478"/>
          <ac:grpSpMkLst>
            <pc:docMk/>
            <pc:sldMk cId="1113521865" sldId="1019"/>
            <ac:grpSpMk id="23" creationId="{B5237C43-1970-5352-186C-DA24B7396962}"/>
          </ac:grpSpMkLst>
        </pc:grpChg>
        <pc:picChg chg="add mod">
          <ac:chgData name="Joseph Stegemerten" userId="3faaf8d9-3a69-4c8b-b807-c4944e271286" providerId="ADAL" clId="{48DE8439-F395-2545-93BE-36A67C61C4F2}" dt="2024-01-24T17:17:03.528" v="725" actId="1076"/>
          <ac:picMkLst>
            <pc:docMk/>
            <pc:sldMk cId="1113521865" sldId="1019"/>
            <ac:picMk id="5" creationId="{7B794E53-B883-4026-1514-384DB4E2F091}"/>
          </ac:picMkLst>
        </pc:picChg>
      </pc:sldChg>
      <pc:sldChg chg="modSp mod">
        <pc:chgData name="Joseph Stegemerten" userId="3faaf8d9-3a69-4c8b-b807-c4944e271286" providerId="ADAL" clId="{48DE8439-F395-2545-93BE-36A67C61C4F2}" dt="2024-01-24T17:30:22.801" v="890" actId="207"/>
        <pc:sldMkLst>
          <pc:docMk/>
          <pc:sldMk cId="3108254658" sldId="1022"/>
        </pc:sldMkLst>
        <pc:spChg chg="mod">
          <ac:chgData name="Joseph Stegemerten" userId="3faaf8d9-3a69-4c8b-b807-c4944e271286" providerId="ADAL" clId="{48DE8439-F395-2545-93BE-36A67C61C4F2}" dt="2024-01-24T17:30:22.801" v="890" actId="207"/>
          <ac:spMkLst>
            <pc:docMk/>
            <pc:sldMk cId="3108254658" sldId="1022"/>
            <ac:spMk id="2" creationId="{841D1807-BBB4-4629-07E4-FFB1698F333B}"/>
          </ac:spMkLst>
        </pc:spChg>
      </pc:sldChg>
      <pc:sldChg chg="addSp delSp modSp mod">
        <pc:chgData name="Joseph Stegemerten" userId="3faaf8d9-3a69-4c8b-b807-c4944e271286" providerId="ADAL" clId="{48DE8439-F395-2545-93BE-36A67C61C4F2}" dt="2024-01-24T17:28:02.852" v="867" actId="14100"/>
        <pc:sldMkLst>
          <pc:docMk/>
          <pc:sldMk cId="2768465066" sldId="1033"/>
        </pc:sldMkLst>
        <pc:grpChg chg="mod">
          <ac:chgData name="Joseph Stegemerten" userId="3faaf8d9-3a69-4c8b-b807-c4944e271286" providerId="ADAL" clId="{48DE8439-F395-2545-93BE-36A67C61C4F2}" dt="2024-01-24T17:27:58.199" v="866" actId="1076"/>
          <ac:grpSpMkLst>
            <pc:docMk/>
            <pc:sldMk cId="2768465066" sldId="1033"/>
            <ac:grpSpMk id="8" creationId="{CDC2A982-487F-6C2C-727D-4447368C3C89}"/>
          </ac:grpSpMkLst>
        </pc:grpChg>
        <pc:grpChg chg="del">
          <ac:chgData name="Joseph Stegemerten" userId="3faaf8d9-3a69-4c8b-b807-c4944e271286" providerId="ADAL" clId="{48DE8439-F395-2545-93BE-36A67C61C4F2}" dt="2024-01-24T17:27:13.541" v="857" actId="478"/>
          <ac:grpSpMkLst>
            <pc:docMk/>
            <pc:sldMk cId="2768465066" sldId="1033"/>
            <ac:grpSpMk id="23" creationId="{B5237C43-1970-5352-186C-DA24B7396962}"/>
          </ac:grpSpMkLst>
        </pc:grpChg>
        <pc:graphicFrameChg chg="modGraphic">
          <ac:chgData name="Joseph Stegemerten" userId="3faaf8d9-3a69-4c8b-b807-c4944e271286" providerId="ADAL" clId="{48DE8439-F395-2545-93BE-36A67C61C4F2}" dt="2024-01-24T17:27:53.382" v="865" actId="14734"/>
          <ac:graphicFrameMkLst>
            <pc:docMk/>
            <pc:sldMk cId="2768465066" sldId="1033"/>
            <ac:graphicFrameMk id="4" creationId="{5A6CF802-E19F-09AA-E16D-738D79A2EED6}"/>
          </ac:graphicFrameMkLst>
        </pc:graphicFrameChg>
        <pc:picChg chg="add mod">
          <ac:chgData name="Joseph Stegemerten" userId="3faaf8d9-3a69-4c8b-b807-c4944e271286" providerId="ADAL" clId="{48DE8439-F395-2545-93BE-36A67C61C4F2}" dt="2024-01-24T17:28:02.852" v="867" actId="14100"/>
          <ac:picMkLst>
            <pc:docMk/>
            <pc:sldMk cId="2768465066" sldId="1033"/>
            <ac:picMk id="7" creationId="{6944F7B9-909D-3C71-B3EB-5B9B9EE02865}"/>
          </ac:picMkLst>
        </pc:picChg>
      </pc:sldChg>
      <pc:sldChg chg="modSp mod">
        <pc:chgData name="Joseph Stegemerten" userId="3faaf8d9-3a69-4c8b-b807-c4944e271286" providerId="ADAL" clId="{48DE8439-F395-2545-93BE-36A67C61C4F2}" dt="2024-01-24T17:28:44.401" v="878" actId="207"/>
        <pc:sldMkLst>
          <pc:docMk/>
          <pc:sldMk cId="2715563967" sldId="1039"/>
        </pc:sldMkLst>
        <pc:spChg chg="mod">
          <ac:chgData name="Joseph Stegemerten" userId="3faaf8d9-3a69-4c8b-b807-c4944e271286" providerId="ADAL" clId="{48DE8439-F395-2545-93BE-36A67C61C4F2}" dt="2024-01-24T17:28:44.401" v="878" actId="207"/>
          <ac:spMkLst>
            <pc:docMk/>
            <pc:sldMk cId="2715563967" sldId="1039"/>
            <ac:spMk id="2" creationId="{841D1807-BBB4-4629-07E4-FFB1698F333B}"/>
          </ac:spMkLst>
        </pc:spChg>
      </pc:sldChg>
      <pc:sldChg chg="addSp delSp modSp mod">
        <pc:chgData name="Joseph Stegemerten" userId="3faaf8d9-3a69-4c8b-b807-c4944e271286" providerId="ADAL" clId="{48DE8439-F395-2545-93BE-36A67C61C4F2}" dt="2024-01-24T17:29:03.338" v="883" actId="207"/>
        <pc:sldMkLst>
          <pc:docMk/>
          <pc:sldMk cId="499021425" sldId="1040"/>
        </pc:sldMkLst>
        <pc:spChg chg="mod">
          <ac:chgData name="Joseph Stegemerten" userId="3faaf8d9-3a69-4c8b-b807-c4944e271286" providerId="ADAL" clId="{48DE8439-F395-2545-93BE-36A67C61C4F2}" dt="2024-01-24T17:29:03.338" v="883" actId="207"/>
          <ac:spMkLst>
            <pc:docMk/>
            <pc:sldMk cId="499021425" sldId="1040"/>
            <ac:spMk id="47" creationId="{7B344094-415F-475A-7314-CA973F0BDDD9}"/>
          </ac:spMkLst>
        </pc:spChg>
        <pc:grpChg chg="del">
          <ac:chgData name="Joseph Stegemerten" userId="3faaf8d9-3a69-4c8b-b807-c4944e271286" providerId="ADAL" clId="{48DE8439-F395-2545-93BE-36A67C61C4F2}" dt="2024-01-24T17:28:51.259" v="879" actId="478"/>
          <ac:grpSpMkLst>
            <pc:docMk/>
            <pc:sldMk cId="499021425" sldId="1040"/>
            <ac:grpSpMk id="23" creationId="{B5237C43-1970-5352-186C-DA24B7396962}"/>
          </ac:grpSpMkLst>
        </pc:grpChg>
        <pc:picChg chg="add mod">
          <ac:chgData name="Joseph Stegemerten" userId="3faaf8d9-3a69-4c8b-b807-c4944e271286" providerId="ADAL" clId="{48DE8439-F395-2545-93BE-36A67C61C4F2}" dt="2024-01-24T17:28:57.113" v="882" actId="1076"/>
          <ac:picMkLst>
            <pc:docMk/>
            <pc:sldMk cId="499021425" sldId="1040"/>
            <ac:picMk id="3" creationId="{CF5527F8-C9C4-7E2E-8CA3-95019A130AFB}"/>
          </ac:picMkLst>
        </pc:picChg>
      </pc:sldChg>
      <pc:sldChg chg="modSp mod">
        <pc:chgData name="Joseph Stegemerten" userId="3faaf8d9-3a69-4c8b-b807-c4944e271286" providerId="ADAL" clId="{48DE8439-F395-2545-93BE-36A67C61C4F2}" dt="2024-01-24T17:29:08.343" v="884" actId="207"/>
        <pc:sldMkLst>
          <pc:docMk/>
          <pc:sldMk cId="646100140" sldId="1041"/>
        </pc:sldMkLst>
        <pc:spChg chg="mod">
          <ac:chgData name="Joseph Stegemerten" userId="3faaf8d9-3a69-4c8b-b807-c4944e271286" providerId="ADAL" clId="{48DE8439-F395-2545-93BE-36A67C61C4F2}" dt="2024-01-24T17:29:08.343" v="884" actId="207"/>
          <ac:spMkLst>
            <pc:docMk/>
            <pc:sldMk cId="646100140" sldId="1041"/>
            <ac:spMk id="22" creationId="{ECDAC263-0C2C-5407-6382-5E3005AFD284}"/>
          </ac:spMkLst>
        </pc:spChg>
      </pc:sldChg>
      <pc:sldChg chg="modSp mod">
        <pc:chgData name="Joseph Stegemerten" userId="3faaf8d9-3a69-4c8b-b807-c4944e271286" providerId="ADAL" clId="{48DE8439-F395-2545-93BE-36A67C61C4F2}" dt="2024-01-24T17:29:22.452" v="888" actId="207"/>
        <pc:sldMkLst>
          <pc:docMk/>
          <pc:sldMk cId="2749213353" sldId="1044"/>
        </pc:sldMkLst>
        <pc:spChg chg="mod">
          <ac:chgData name="Joseph Stegemerten" userId="3faaf8d9-3a69-4c8b-b807-c4944e271286" providerId="ADAL" clId="{48DE8439-F395-2545-93BE-36A67C61C4F2}" dt="2024-01-24T17:29:22.452" v="888" actId="207"/>
          <ac:spMkLst>
            <pc:docMk/>
            <pc:sldMk cId="2749213353" sldId="1044"/>
            <ac:spMk id="23" creationId="{894A4213-C59B-8856-91D8-EB813605B1AF}"/>
          </ac:spMkLst>
        </pc:spChg>
      </pc:sldChg>
      <pc:sldChg chg="addSp delSp modSp mod">
        <pc:chgData name="Joseph Stegemerten" userId="3faaf8d9-3a69-4c8b-b807-c4944e271286" providerId="ADAL" clId="{48DE8439-F395-2545-93BE-36A67C61C4F2}" dt="2024-01-24T17:06:41.789" v="328" actId="207"/>
        <pc:sldMkLst>
          <pc:docMk/>
          <pc:sldMk cId="1714877027" sldId="1121"/>
        </pc:sldMkLst>
        <pc:spChg chg="add mod">
          <ac:chgData name="Joseph Stegemerten" userId="3faaf8d9-3a69-4c8b-b807-c4944e271286" providerId="ADAL" clId="{48DE8439-F395-2545-93BE-36A67C61C4F2}" dt="2024-01-24T17:05:47.349" v="319" actId="1076"/>
          <ac:spMkLst>
            <pc:docMk/>
            <pc:sldMk cId="1714877027" sldId="1121"/>
            <ac:spMk id="2" creationId="{4DCEEFD0-1CE2-D7A3-C0E0-35190CD6433B}"/>
          </ac:spMkLst>
        </pc:spChg>
        <pc:spChg chg="add mod">
          <ac:chgData name="Joseph Stegemerten" userId="3faaf8d9-3a69-4c8b-b807-c4944e271286" providerId="ADAL" clId="{48DE8439-F395-2545-93BE-36A67C61C4F2}" dt="2024-01-24T17:05:53.668" v="321" actId="1076"/>
          <ac:spMkLst>
            <pc:docMk/>
            <pc:sldMk cId="1714877027" sldId="1121"/>
            <ac:spMk id="3" creationId="{A49F61C0-879F-125A-BDE8-B7EF7B26A14C}"/>
          </ac:spMkLst>
        </pc:spChg>
        <pc:spChg chg="del mod">
          <ac:chgData name="Joseph Stegemerten" userId="3faaf8d9-3a69-4c8b-b807-c4944e271286" providerId="ADAL" clId="{48DE8439-F395-2545-93BE-36A67C61C4F2}" dt="2024-01-24T17:05:41.533" v="317" actId="478"/>
          <ac:spMkLst>
            <pc:docMk/>
            <pc:sldMk cId="1714877027" sldId="1121"/>
            <ac:spMk id="4" creationId="{AF94385D-7949-2DB2-2FFF-E45D4272E590}"/>
          </ac:spMkLst>
        </pc:spChg>
        <pc:spChg chg="del">
          <ac:chgData name="Joseph Stegemerten" userId="3faaf8d9-3a69-4c8b-b807-c4944e271286" providerId="ADAL" clId="{48DE8439-F395-2545-93BE-36A67C61C4F2}" dt="2024-01-24T17:05:41.533" v="317" actId="478"/>
          <ac:spMkLst>
            <pc:docMk/>
            <pc:sldMk cId="1714877027" sldId="1121"/>
            <ac:spMk id="5" creationId="{9FC8B60F-6A2D-7B5D-8C0B-47B88E487ECC}"/>
          </ac:spMkLst>
        </pc:spChg>
        <pc:spChg chg="del">
          <ac:chgData name="Joseph Stegemerten" userId="3faaf8d9-3a69-4c8b-b807-c4944e271286" providerId="ADAL" clId="{48DE8439-F395-2545-93BE-36A67C61C4F2}" dt="2024-01-24T17:05:41.533" v="317" actId="478"/>
          <ac:spMkLst>
            <pc:docMk/>
            <pc:sldMk cId="1714877027" sldId="1121"/>
            <ac:spMk id="6" creationId="{FD1EE43A-B0EC-6434-DEC3-2629F38849F4}"/>
          </ac:spMkLst>
        </pc:spChg>
        <pc:spChg chg="del">
          <ac:chgData name="Joseph Stegemerten" userId="3faaf8d9-3a69-4c8b-b807-c4944e271286" providerId="ADAL" clId="{48DE8439-F395-2545-93BE-36A67C61C4F2}" dt="2024-01-24T17:05:41.533" v="317" actId="478"/>
          <ac:spMkLst>
            <pc:docMk/>
            <pc:sldMk cId="1714877027" sldId="1121"/>
            <ac:spMk id="7" creationId="{A2D9B728-4E64-42E2-294B-82C116FCC22F}"/>
          </ac:spMkLst>
        </pc:spChg>
        <pc:spChg chg="del">
          <ac:chgData name="Joseph Stegemerten" userId="3faaf8d9-3a69-4c8b-b807-c4944e271286" providerId="ADAL" clId="{48DE8439-F395-2545-93BE-36A67C61C4F2}" dt="2024-01-24T17:05:41.533" v="317" actId="478"/>
          <ac:spMkLst>
            <pc:docMk/>
            <pc:sldMk cId="1714877027" sldId="1121"/>
            <ac:spMk id="8" creationId="{2F38B8EC-AF90-53C3-03E4-F8BFA922DF5C}"/>
          </ac:spMkLst>
        </pc:spChg>
        <pc:spChg chg="del">
          <ac:chgData name="Joseph Stegemerten" userId="3faaf8d9-3a69-4c8b-b807-c4944e271286" providerId="ADAL" clId="{48DE8439-F395-2545-93BE-36A67C61C4F2}" dt="2024-01-24T17:05:41.533" v="317" actId="478"/>
          <ac:spMkLst>
            <pc:docMk/>
            <pc:sldMk cId="1714877027" sldId="1121"/>
            <ac:spMk id="9" creationId="{4F664D8F-0072-66CD-985A-2D744719F2DE}"/>
          </ac:spMkLst>
        </pc:spChg>
        <pc:spChg chg="del">
          <ac:chgData name="Joseph Stegemerten" userId="3faaf8d9-3a69-4c8b-b807-c4944e271286" providerId="ADAL" clId="{48DE8439-F395-2545-93BE-36A67C61C4F2}" dt="2024-01-24T17:05:41.533" v="317" actId="478"/>
          <ac:spMkLst>
            <pc:docMk/>
            <pc:sldMk cId="1714877027" sldId="1121"/>
            <ac:spMk id="10" creationId="{C565759E-4102-8A3D-B9CF-A1C1216FCFF6}"/>
          </ac:spMkLst>
        </pc:spChg>
        <pc:spChg chg="del">
          <ac:chgData name="Joseph Stegemerten" userId="3faaf8d9-3a69-4c8b-b807-c4944e271286" providerId="ADAL" clId="{48DE8439-F395-2545-93BE-36A67C61C4F2}" dt="2024-01-24T17:05:41.533" v="317" actId="478"/>
          <ac:spMkLst>
            <pc:docMk/>
            <pc:sldMk cId="1714877027" sldId="1121"/>
            <ac:spMk id="11" creationId="{934D6B38-34D4-21E2-0524-15BA8BCBED21}"/>
          </ac:spMkLst>
        </pc:spChg>
        <pc:spChg chg="del">
          <ac:chgData name="Joseph Stegemerten" userId="3faaf8d9-3a69-4c8b-b807-c4944e271286" providerId="ADAL" clId="{48DE8439-F395-2545-93BE-36A67C61C4F2}" dt="2024-01-24T17:05:41.533" v="317" actId="478"/>
          <ac:spMkLst>
            <pc:docMk/>
            <pc:sldMk cId="1714877027" sldId="1121"/>
            <ac:spMk id="12" creationId="{A9AE9BD9-4818-613D-3616-06BDE5079084}"/>
          </ac:spMkLst>
        </pc:spChg>
        <pc:spChg chg="del">
          <ac:chgData name="Joseph Stegemerten" userId="3faaf8d9-3a69-4c8b-b807-c4944e271286" providerId="ADAL" clId="{48DE8439-F395-2545-93BE-36A67C61C4F2}" dt="2024-01-24T17:05:41.533" v="317" actId="478"/>
          <ac:spMkLst>
            <pc:docMk/>
            <pc:sldMk cId="1714877027" sldId="1121"/>
            <ac:spMk id="13" creationId="{4D78B9E5-A005-A141-8CED-D8881221C945}"/>
          </ac:spMkLst>
        </pc:spChg>
        <pc:spChg chg="del">
          <ac:chgData name="Joseph Stegemerten" userId="3faaf8d9-3a69-4c8b-b807-c4944e271286" providerId="ADAL" clId="{48DE8439-F395-2545-93BE-36A67C61C4F2}" dt="2024-01-24T17:05:41.533" v="317" actId="478"/>
          <ac:spMkLst>
            <pc:docMk/>
            <pc:sldMk cId="1714877027" sldId="1121"/>
            <ac:spMk id="14" creationId="{04B82E45-7047-D20F-B69B-630BA93DDC1A}"/>
          </ac:spMkLst>
        </pc:spChg>
        <pc:spChg chg="del">
          <ac:chgData name="Joseph Stegemerten" userId="3faaf8d9-3a69-4c8b-b807-c4944e271286" providerId="ADAL" clId="{48DE8439-F395-2545-93BE-36A67C61C4F2}" dt="2024-01-24T17:05:41.533" v="317" actId="478"/>
          <ac:spMkLst>
            <pc:docMk/>
            <pc:sldMk cId="1714877027" sldId="1121"/>
            <ac:spMk id="15" creationId="{324C8D57-2A62-E53B-D258-18E2068D669F}"/>
          </ac:spMkLst>
        </pc:spChg>
        <pc:spChg chg="del">
          <ac:chgData name="Joseph Stegemerten" userId="3faaf8d9-3a69-4c8b-b807-c4944e271286" providerId="ADAL" clId="{48DE8439-F395-2545-93BE-36A67C61C4F2}" dt="2024-01-24T17:05:41.533" v="317" actId="478"/>
          <ac:spMkLst>
            <pc:docMk/>
            <pc:sldMk cId="1714877027" sldId="1121"/>
            <ac:spMk id="16" creationId="{54CC45C4-FF47-CA1F-AF8E-923D83ADC5F2}"/>
          </ac:spMkLst>
        </pc:spChg>
        <pc:spChg chg="mod">
          <ac:chgData name="Joseph Stegemerten" userId="3faaf8d9-3a69-4c8b-b807-c4944e271286" providerId="ADAL" clId="{48DE8439-F395-2545-93BE-36A67C61C4F2}" dt="2024-01-24T17:06:41.789" v="328" actId="207"/>
          <ac:spMkLst>
            <pc:docMk/>
            <pc:sldMk cId="1714877027" sldId="1121"/>
            <ac:spMk id="17" creationId="{62F3EBBB-622F-471B-AA67-8FC8D8F42533}"/>
          </ac:spMkLst>
        </pc:spChg>
        <pc:spChg chg="add mod">
          <ac:chgData name="Joseph Stegemerten" userId="3faaf8d9-3a69-4c8b-b807-c4944e271286" providerId="ADAL" clId="{48DE8439-F395-2545-93BE-36A67C61C4F2}" dt="2024-01-24T17:05:47.349" v="319" actId="1076"/>
          <ac:spMkLst>
            <pc:docMk/>
            <pc:sldMk cId="1714877027" sldId="1121"/>
            <ac:spMk id="18" creationId="{40715C85-78C5-93CA-B88F-6872A5CF730F}"/>
          </ac:spMkLst>
        </pc:spChg>
        <pc:spChg chg="add mod">
          <ac:chgData name="Joseph Stegemerten" userId="3faaf8d9-3a69-4c8b-b807-c4944e271286" providerId="ADAL" clId="{48DE8439-F395-2545-93BE-36A67C61C4F2}" dt="2024-01-24T17:05:47.349" v="319" actId="1076"/>
          <ac:spMkLst>
            <pc:docMk/>
            <pc:sldMk cId="1714877027" sldId="1121"/>
            <ac:spMk id="19" creationId="{2F3F6DE1-01B9-3437-2C76-BBE3558723AB}"/>
          </ac:spMkLst>
        </pc:spChg>
        <pc:spChg chg="add mod">
          <ac:chgData name="Joseph Stegemerten" userId="3faaf8d9-3a69-4c8b-b807-c4944e271286" providerId="ADAL" clId="{48DE8439-F395-2545-93BE-36A67C61C4F2}" dt="2024-01-24T17:05:47.349" v="319" actId="1076"/>
          <ac:spMkLst>
            <pc:docMk/>
            <pc:sldMk cId="1714877027" sldId="1121"/>
            <ac:spMk id="20" creationId="{459CD059-E46E-6EB2-E7D8-798CD81A61E7}"/>
          </ac:spMkLst>
        </pc:spChg>
        <pc:spChg chg="add mod">
          <ac:chgData name="Joseph Stegemerten" userId="3faaf8d9-3a69-4c8b-b807-c4944e271286" providerId="ADAL" clId="{48DE8439-F395-2545-93BE-36A67C61C4F2}" dt="2024-01-24T17:05:47.349" v="319" actId="1076"/>
          <ac:spMkLst>
            <pc:docMk/>
            <pc:sldMk cId="1714877027" sldId="1121"/>
            <ac:spMk id="21" creationId="{3A709CEF-75DB-5BF5-CABB-D3BF2ABCA711}"/>
          </ac:spMkLst>
        </pc:spChg>
        <pc:spChg chg="add mod">
          <ac:chgData name="Joseph Stegemerten" userId="3faaf8d9-3a69-4c8b-b807-c4944e271286" providerId="ADAL" clId="{48DE8439-F395-2545-93BE-36A67C61C4F2}" dt="2024-01-24T17:05:47.349" v="319" actId="1076"/>
          <ac:spMkLst>
            <pc:docMk/>
            <pc:sldMk cId="1714877027" sldId="1121"/>
            <ac:spMk id="22" creationId="{AB957331-48CA-70F8-8425-B27B34EE7DAE}"/>
          </ac:spMkLst>
        </pc:spChg>
        <pc:spChg chg="add mod">
          <ac:chgData name="Joseph Stegemerten" userId="3faaf8d9-3a69-4c8b-b807-c4944e271286" providerId="ADAL" clId="{48DE8439-F395-2545-93BE-36A67C61C4F2}" dt="2024-01-24T17:05:47.349" v="319" actId="1076"/>
          <ac:spMkLst>
            <pc:docMk/>
            <pc:sldMk cId="1714877027" sldId="1121"/>
            <ac:spMk id="23" creationId="{DF3C4522-0018-A1F1-2649-1D73CCFBCC37}"/>
          </ac:spMkLst>
        </pc:spChg>
        <pc:spChg chg="add mod">
          <ac:chgData name="Joseph Stegemerten" userId="3faaf8d9-3a69-4c8b-b807-c4944e271286" providerId="ADAL" clId="{48DE8439-F395-2545-93BE-36A67C61C4F2}" dt="2024-01-24T17:05:47.349" v="319" actId="1076"/>
          <ac:spMkLst>
            <pc:docMk/>
            <pc:sldMk cId="1714877027" sldId="1121"/>
            <ac:spMk id="24" creationId="{68A6E5AC-4DD5-A8A6-9A26-12BD3CE9D56A}"/>
          </ac:spMkLst>
        </pc:spChg>
        <pc:spChg chg="add mod">
          <ac:chgData name="Joseph Stegemerten" userId="3faaf8d9-3a69-4c8b-b807-c4944e271286" providerId="ADAL" clId="{48DE8439-F395-2545-93BE-36A67C61C4F2}" dt="2024-01-24T17:05:47.349" v="319" actId="1076"/>
          <ac:spMkLst>
            <pc:docMk/>
            <pc:sldMk cId="1714877027" sldId="1121"/>
            <ac:spMk id="25" creationId="{4C9CEFA8-EE12-20DD-D09D-70121591E923}"/>
          </ac:spMkLst>
        </pc:spChg>
        <pc:spChg chg="add mod">
          <ac:chgData name="Joseph Stegemerten" userId="3faaf8d9-3a69-4c8b-b807-c4944e271286" providerId="ADAL" clId="{48DE8439-F395-2545-93BE-36A67C61C4F2}" dt="2024-01-24T17:05:47.349" v="319" actId="1076"/>
          <ac:spMkLst>
            <pc:docMk/>
            <pc:sldMk cId="1714877027" sldId="1121"/>
            <ac:spMk id="26" creationId="{373A1096-EF91-AFB6-2005-C0948B55F6B5}"/>
          </ac:spMkLst>
        </pc:spChg>
        <pc:spChg chg="add mod">
          <ac:chgData name="Joseph Stegemerten" userId="3faaf8d9-3a69-4c8b-b807-c4944e271286" providerId="ADAL" clId="{48DE8439-F395-2545-93BE-36A67C61C4F2}" dt="2024-01-24T17:05:47.349" v="319" actId="1076"/>
          <ac:spMkLst>
            <pc:docMk/>
            <pc:sldMk cId="1714877027" sldId="1121"/>
            <ac:spMk id="27" creationId="{E9C83A78-3193-F2D8-0C65-C45162A98ED6}"/>
          </ac:spMkLst>
        </pc:spChg>
        <pc:spChg chg="add mod">
          <ac:chgData name="Joseph Stegemerten" userId="3faaf8d9-3a69-4c8b-b807-c4944e271286" providerId="ADAL" clId="{48DE8439-F395-2545-93BE-36A67C61C4F2}" dt="2024-01-24T17:05:47.349" v="319" actId="1076"/>
          <ac:spMkLst>
            <pc:docMk/>
            <pc:sldMk cId="1714877027" sldId="1121"/>
            <ac:spMk id="28" creationId="{0A2ADBC0-CC22-3CEB-3B27-C8C325E56A2E}"/>
          </ac:spMkLst>
        </pc:spChg>
      </pc:sldChg>
      <pc:sldChg chg="modSp mod">
        <pc:chgData name="Joseph Stegemerten" userId="3faaf8d9-3a69-4c8b-b807-c4944e271286" providerId="ADAL" clId="{48DE8439-F395-2545-93BE-36A67C61C4F2}" dt="2024-01-24T17:29:16.864" v="886" actId="207"/>
        <pc:sldMkLst>
          <pc:docMk/>
          <pc:sldMk cId="3232979617" sldId="1125"/>
        </pc:sldMkLst>
        <pc:spChg chg="mod">
          <ac:chgData name="Joseph Stegemerten" userId="3faaf8d9-3a69-4c8b-b807-c4944e271286" providerId="ADAL" clId="{48DE8439-F395-2545-93BE-36A67C61C4F2}" dt="2024-01-24T17:29:16.864" v="886" actId="207"/>
          <ac:spMkLst>
            <pc:docMk/>
            <pc:sldMk cId="3232979617" sldId="1125"/>
            <ac:spMk id="23" creationId="{894A4213-C59B-8856-91D8-EB813605B1AF}"/>
          </ac:spMkLst>
        </pc:spChg>
      </pc:sldChg>
      <pc:sldChg chg="addSp delSp modSp mod">
        <pc:chgData name="Joseph Stegemerten" userId="3faaf8d9-3a69-4c8b-b807-c4944e271286" providerId="ADAL" clId="{48DE8439-F395-2545-93BE-36A67C61C4F2}" dt="2024-01-24T17:20:49.550" v="781" actId="692"/>
        <pc:sldMkLst>
          <pc:docMk/>
          <pc:sldMk cId="2077834628" sldId="1139"/>
        </pc:sldMkLst>
        <pc:spChg chg="del">
          <ac:chgData name="Joseph Stegemerten" userId="3faaf8d9-3a69-4c8b-b807-c4944e271286" providerId="ADAL" clId="{48DE8439-F395-2545-93BE-36A67C61C4F2}" dt="2024-01-24T17:06:24.030" v="326" actId="478"/>
          <ac:spMkLst>
            <pc:docMk/>
            <pc:sldMk cId="2077834628" sldId="1139"/>
            <ac:spMk id="2" creationId="{9E660638-1CFA-1250-7AFB-791E7DCE4800}"/>
          </ac:spMkLst>
        </pc:spChg>
        <pc:spChg chg="add mod">
          <ac:chgData name="Joseph Stegemerten" userId="3faaf8d9-3a69-4c8b-b807-c4944e271286" providerId="ADAL" clId="{48DE8439-F395-2545-93BE-36A67C61C4F2}" dt="2024-01-24T17:06:53.471" v="329"/>
          <ac:spMkLst>
            <pc:docMk/>
            <pc:sldMk cId="2077834628" sldId="1139"/>
            <ac:spMk id="3" creationId="{600F60C1-A6E1-A82B-E9C8-C02E30FD157A}"/>
          </ac:spMkLst>
        </pc:spChg>
        <pc:spChg chg="del">
          <ac:chgData name="Joseph Stegemerten" userId="3faaf8d9-3a69-4c8b-b807-c4944e271286" providerId="ADAL" clId="{48DE8439-F395-2545-93BE-36A67C61C4F2}" dt="2024-01-24T17:06:22.861" v="325" actId="478"/>
          <ac:spMkLst>
            <pc:docMk/>
            <pc:sldMk cId="2077834628" sldId="1139"/>
            <ac:spMk id="4" creationId="{AF94385D-7949-2DB2-2FFF-E45D4272E590}"/>
          </ac:spMkLst>
        </pc:spChg>
        <pc:spChg chg="del">
          <ac:chgData name="Joseph Stegemerten" userId="3faaf8d9-3a69-4c8b-b807-c4944e271286" providerId="ADAL" clId="{48DE8439-F395-2545-93BE-36A67C61C4F2}" dt="2024-01-24T17:06:24.908" v="327" actId="478"/>
          <ac:spMkLst>
            <pc:docMk/>
            <pc:sldMk cId="2077834628" sldId="1139"/>
            <ac:spMk id="5" creationId="{9FC8B60F-6A2D-7B5D-8C0B-47B88E487ECC}"/>
          </ac:spMkLst>
        </pc:spChg>
        <pc:spChg chg="del">
          <ac:chgData name="Joseph Stegemerten" userId="3faaf8d9-3a69-4c8b-b807-c4944e271286" providerId="ADAL" clId="{48DE8439-F395-2545-93BE-36A67C61C4F2}" dt="2024-01-24T17:06:22.861" v="325" actId="478"/>
          <ac:spMkLst>
            <pc:docMk/>
            <pc:sldMk cId="2077834628" sldId="1139"/>
            <ac:spMk id="6" creationId="{FD1EE43A-B0EC-6434-DEC3-2629F38849F4}"/>
          </ac:spMkLst>
        </pc:spChg>
        <pc:spChg chg="del">
          <ac:chgData name="Joseph Stegemerten" userId="3faaf8d9-3a69-4c8b-b807-c4944e271286" providerId="ADAL" clId="{48DE8439-F395-2545-93BE-36A67C61C4F2}" dt="2024-01-24T17:06:22.861" v="325" actId="478"/>
          <ac:spMkLst>
            <pc:docMk/>
            <pc:sldMk cId="2077834628" sldId="1139"/>
            <ac:spMk id="7" creationId="{A2D9B728-4E64-42E2-294B-82C116FCC22F}"/>
          </ac:spMkLst>
        </pc:spChg>
        <pc:spChg chg="del">
          <ac:chgData name="Joseph Stegemerten" userId="3faaf8d9-3a69-4c8b-b807-c4944e271286" providerId="ADAL" clId="{48DE8439-F395-2545-93BE-36A67C61C4F2}" dt="2024-01-24T17:06:22.861" v="325" actId="478"/>
          <ac:spMkLst>
            <pc:docMk/>
            <pc:sldMk cId="2077834628" sldId="1139"/>
            <ac:spMk id="8" creationId="{2F38B8EC-AF90-53C3-03E4-F8BFA922DF5C}"/>
          </ac:spMkLst>
        </pc:spChg>
        <pc:spChg chg="del">
          <ac:chgData name="Joseph Stegemerten" userId="3faaf8d9-3a69-4c8b-b807-c4944e271286" providerId="ADAL" clId="{48DE8439-F395-2545-93BE-36A67C61C4F2}" dt="2024-01-24T17:06:22.861" v="325" actId="478"/>
          <ac:spMkLst>
            <pc:docMk/>
            <pc:sldMk cId="2077834628" sldId="1139"/>
            <ac:spMk id="9" creationId="{4F664D8F-0072-66CD-985A-2D744719F2DE}"/>
          </ac:spMkLst>
        </pc:spChg>
        <pc:spChg chg="del">
          <ac:chgData name="Joseph Stegemerten" userId="3faaf8d9-3a69-4c8b-b807-c4944e271286" providerId="ADAL" clId="{48DE8439-F395-2545-93BE-36A67C61C4F2}" dt="2024-01-24T17:06:22.861" v="325" actId="478"/>
          <ac:spMkLst>
            <pc:docMk/>
            <pc:sldMk cId="2077834628" sldId="1139"/>
            <ac:spMk id="10" creationId="{C565759E-4102-8A3D-B9CF-A1C1216FCFF6}"/>
          </ac:spMkLst>
        </pc:spChg>
        <pc:spChg chg="del">
          <ac:chgData name="Joseph Stegemerten" userId="3faaf8d9-3a69-4c8b-b807-c4944e271286" providerId="ADAL" clId="{48DE8439-F395-2545-93BE-36A67C61C4F2}" dt="2024-01-24T17:06:22.861" v="325" actId="478"/>
          <ac:spMkLst>
            <pc:docMk/>
            <pc:sldMk cId="2077834628" sldId="1139"/>
            <ac:spMk id="11" creationId="{934D6B38-34D4-21E2-0524-15BA8BCBED21}"/>
          </ac:spMkLst>
        </pc:spChg>
        <pc:spChg chg="del">
          <ac:chgData name="Joseph Stegemerten" userId="3faaf8d9-3a69-4c8b-b807-c4944e271286" providerId="ADAL" clId="{48DE8439-F395-2545-93BE-36A67C61C4F2}" dt="2024-01-24T17:06:22.861" v="325" actId="478"/>
          <ac:spMkLst>
            <pc:docMk/>
            <pc:sldMk cId="2077834628" sldId="1139"/>
            <ac:spMk id="12" creationId="{A9AE9BD9-4818-613D-3616-06BDE5079084}"/>
          </ac:spMkLst>
        </pc:spChg>
        <pc:spChg chg="del">
          <ac:chgData name="Joseph Stegemerten" userId="3faaf8d9-3a69-4c8b-b807-c4944e271286" providerId="ADAL" clId="{48DE8439-F395-2545-93BE-36A67C61C4F2}" dt="2024-01-24T17:06:22.861" v="325" actId="478"/>
          <ac:spMkLst>
            <pc:docMk/>
            <pc:sldMk cId="2077834628" sldId="1139"/>
            <ac:spMk id="13" creationId="{4D78B9E5-A005-A141-8CED-D8881221C945}"/>
          </ac:spMkLst>
        </pc:spChg>
        <pc:spChg chg="del">
          <ac:chgData name="Joseph Stegemerten" userId="3faaf8d9-3a69-4c8b-b807-c4944e271286" providerId="ADAL" clId="{48DE8439-F395-2545-93BE-36A67C61C4F2}" dt="2024-01-24T17:06:22.861" v="325" actId="478"/>
          <ac:spMkLst>
            <pc:docMk/>
            <pc:sldMk cId="2077834628" sldId="1139"/>
            <ac:spMk id="14" creationId="{04B82E45-7047-D20F-B69B-630BA93DDC1A}"/>
          </ac:spMkLst>
        </pc:spChg>
        <pc:spChg chg="del">
          <ac:chgData name="Joseph Stegemerten" userId="3faaf8d9-3a69-4c8b-b807-c4944e271286" providerId="ADAL" clId="{48DE8439-F395-2545-93BE-36A67C61C4F2}" dt="2024-01-24T17:06:22.861" v="325" actId="478"/>
          <ac:spMkLst>
            <pc:docMk/>
            <pc:sldMk cId="2077834628" sldId="1139"/>
            <ac:spMk id="15" creationId="{324C8D57-2A62-E53B-D258-18E2068D669F}"/>
          </ac:spMkLst>
        </pc:spChg>
        <pc:spChg chg="del">
          <ac:chgData name="Joseph Stegemerten" userId="3faaf8d9-3a69-4c8b-b807-c4944e271286" providerId="ADAL" clId="{48DE8439-F395-2545-93BE-36A67C61C4F2}" dt="2024-01-24T17:06:22.861" v="325" actId="478"/>
          <ac:spMkLst>
            <pc:docMk/>
            <pc:sldMk cId="2077834628" sldId="1139"/>
            <ac:spMk id="16" creationId="{54CC45C4-FF47-CA1F-AF8E-923D83ADC5F2}"/>
          </ac:spMkLst>
        </pc:spChg>
        <pc:spChg chg="del">
          <ac:chgData name="Joseph Stegemerten" userId="3faaf8d9-3a69-4c8b-b807-c4944e271286" providerId="ADAL" clId="{48DE8439-F395-2545-93BE-36A67C61C4F2}" dt="2024-01-24T17:06:56.950" v="330" actId="478"/>
          <ac:spMkLst>
            <pc:docMk/>
            <pc:sldMk cId="2077834628" sldId="1139"/>
            <ac:spMk id="17" creationId="{62F3EBBB-622F-471B-AA67-8FC8D8F42533}"/>
          </ac:spMkLst>
        </pc:spChg>
        <pc:spChg chg="add mod">
          <ac:chgData name="Joseph Stegemerten" userId="3faaf8d9-3a69-4c8b-b807-c4944e271286" providerId="ADAL" clId="{48DE8439-F395-2545-93BE-36A67C61C4F2}" dt="2024-01-24T17:06:53.471" v="329"/>
          <ac:spMkLst>
            <pc:docMk/>
            <pc:sldMk cId="2077834628" sldId="1139"/>
            <ac:spMk id="18" creationId="{FA31D94E-2222-5BCB-AD27-5EF6BC2AFF86}"/>
          </ac:spMkLst>
        </pc:spChg>
        <pc:spChg chg="add mod">
          <ac:chgData name="Joseph Stegemerten" userId="3faaf8d9-3a69-4c8b-b807-c4944e271286" providerId="ADAL" clId="{48DE8439-F395-2545-93BE-36A67C61C4F2}" dt="2024-01-24T17:06:53.471" v="329"/>
          <ac:spMkLst>
            <pc:docMk/>
            <pc:sldMk cId="2077834628" sldId="1139"/>
            <ac:spMk id="19" creationId="{B398019C-2308-99E3-C608-D85A314698F3}"/>
          </ac:spMkLst>
        </pc:spChg>
        <pc:spChg chg="add mod">
          <ac:chgData name="Joseph Stegemerten" userId="3faaf8d9-3a69-4c8b-b807-c4944e271286" providerId="ADAL" clId="{48DE8439-F395-2545-93BE-36A67C61C4F2}" dt="2024-01-24T17:06:53.471" v="329"/>
          <ac:spMkLst>
            <pc:docMk/>
            <pc:sldMk cId="2077834628" sldId="1139"/>
            <ac:spMk id="20" creationId="{2D4BE37D-F533-EC3D-62B0-1DD58896F5D5}"/>
          </ac:spMkLst>
        </pc:spChg>
        <pc:spChg chg="add mod">
          <ac:chgData name="Joseph Stegemerten" userId="3faaf8d9-3a69-4c8b-b807-c4944e271286" providerId="ADAL" clId="{48DE8439-F395-2545-93BE-36A67C61C4F2}" dt="2024-01-24T17:06:53.471" v="329"/>
          <ac:spMkLst>
            <pc:docMk/>
            <pc:sldMk cId="2077834628" sldId="1139"/>
            <ac:spMk id="21" creationId="{AB99E004-3F06-CB57-3F63-E3587C436322}"/>
          </ac:spMkLst>
        </pc:spChg>
        <pc:spChg chg="add mod">
          <ac:chgData name="Joseph Stegemerten" userId="3faaf8d9-3a69-4c8b-b807-c4944e271286" providerId="ADAL" clId="{48DE8439-F395-2545-93BE-36A67C61C4F2}" dt="2024-01-24T17:06:53.471" v="329"/>
          <ac:spMkLst>
            <pc:docMk/>
            <pc:sldMk cId="2077834628" sldId="1139"/>
            <ac:spMk id="22" creationId="{DA7DA70D-814B-6D6B-0C48-724E29ED228B}"/>
          </ac:spMkLst>
        </pc:spChg>
        <pc:spChg chg="add mod">
          <ac:chgData name="Joseph Stegemerten" userId="3faaf8d9-3a69-4c8b-b807-c4944e271286" providerId="ADAL" clId="{48DE8439-F395-2545-93BE-36A67C61C4F2}" dt="2024-01-24T17:06:53.471" v="329"/>
          <ac:spMkLst>
            <pc:docMk/>
            <pc:sldMk cId="2077834628" sldId="1139"/>
            <ac:spMk id="23" creationId="{C51D3A67-0ACA-DA21-6D16-84709BEE2459}"/>
          </ac:spMkLst>
        </pc:spChg>
        <pc:spChg chg="add mod">
          <ac:chgData name="Joseph Stegemerten" userId="3faaf8d9-3a69-4c8b-b807-c4944e271286" providerId="ADAL" clId="{48DE8439-F395-2545-93BE-36A67C61C4F2}" dt="2024-01-24T17:06:53.471" v="329"/>
          <ac:spMkLst>
            <pc:docMk/>
            <pc:sldMk cId="2077834628" sldId="1139"/>
            <ac:spMk id="24" creationId="{8BD9CEFD-90E0-DDA4-984D-48CCB18858C1}"/>
          </ac:spMkLst>
        </pc:spChg>
        <pc:spChg chg="add mod">
          <ac:chgData name="Joseph Stegemerten" userId="3faaf8d9-3a69-4c8b-b807-c4944e271286" providerId="ADAL" clId="{48DE8439-F395-2545-93BE-36A67C61C4F2}" dt="2024-01-24T17:06:53.471" v="329"/>
          <ac:spMkLst>
            <pc:docMk/>
            <pc:sldMk cId="2077834628" sldId="1139"/>
            <ac:spMk id="25" creationId="{9AE76496-F760-1ECD-4087-C0451B5A800A}"/>
          </ac:spMkLst>
        </pc:spChg>
        <pc:spChg chg="add mod">
          <ac:chgData name="Joseph Stegemerten" userId="3faaf8d9-3a69-4c8b-b807-c4944e271286" providerId="ADAL" clId="{48DE8439-F395-2545-93BE-36A67C61C4F2}" dt="2024-01-24T17:06:53.471" v="329"/>
          <ac:spMkLst>
            <pc:docMk/>
            <pc:sldMk cId="2077834628" sldId="1139"/>
            <ac:spMk id="26" creationId="{FF99841D-F464-F3E3-B412-2C7182870337}"/>
          </ac:spMkLst>
        </pc:spChg>
        <pc:spChg chg="add mod">
          <ac:chgData name="Joseph Stegemerten" userId="3faaf8d9-3a69-4c8b-b807-c4944e271286" providerId="ADAL" clId="{48DE8439-F395-2545-93BE-36A67C61C4F2}" dt="2024-01-24T17:06:53.471" v="329"/>
          <ac:spMkLst>
            <pc:docMk/>
            <pc:sldMk cId="2077834628" sldId="1139"/>
            <ac:spMk id="27" creationId="{7FD0220A-0AD1-F7F0-ED70-1D3904DE9B6D}"/>
          </ac:spMkLst>
        </pc:spChg>
        <pc:spChg chg="add mod">
          <ac:chgData name="Joseph Stegemerten" userId="3faaf8d9-3a69-4c8b-b807-c4944e271286" providerId="ADAL" clId="{48DE8439-F395-2545-93BE-36A67C61C4F2}" dt="2024-01-24T17:06:53.471" v="329"/>
          <ac:spMkLst>
            <pc:docMk/>
            <pc:sldMk cId="2077834628" sldId="1139"/>
            <ac:spMk id="28" creationId="{6C1A60DD-A24F-7E84-C1A6-5E993DB07FB0}"/>
          </ac:spMkLst>
        </pc:spChg>
        <pc:spChg chg="add mod">
          <ac:chgData name="Joseph Stegemerten" userId="3faaf8d9-3a69-4c8b-b807-c4944e271286" providerId="ADAL" clId="{48DE8439-F395-2545-93BE-36A67C61C4F2}" dt="2024-01-24T17:06:53.471" v="329"/>
          <ac:spMkLst>
            <pc:docMk/>
            <pc:sldMk cId="2077834628" sldId="1139"/>
            <ac:spMk id="29" creationId="{0EAA7FDD-D2E6-FC7A-6214-39457059EF5E}"/>
          </ac:spMkLst>
        </pc:spChg>
        <pc:spChg chg="add mod">
          <ac:chgData name="Joseph Stegemerten" userId="3faaf8d9-3a69-4c8b-b807-c4944e271286" providerId="ADAL" clId="{48DE8439-F395-2545-93BE-36A67C61C4F2}" dt="2024-01-24T17:06:53.471" v="329"/>
          <ac:spMkLst>
            <pc:docMk/>
            <pc:sldMk cId="2077834628" sldId="1139"/>
            <ac:spMk id="30" creationId="{1A1815F9-B783-5433-756B-C13C3E211A12}"/>
          </ac:spMkLst>
        </pc:spChg>
        <pc:spChg chg="add mod">
          <ac:chgData name="Joseph Stegemerten" userId="3faaf8d9-3a69-4c8b-b807-c4944e271286" providerId="ADAL" clId="{48DE8439-F395-2545-93BE-36A67C61C4F2}" dt="2024-01-24T17:20:49.550" v="781" actId="692"/>
          <ac:spMkLst>
            <pc:docMk/>
            <pc:sldMk cId="2077834628" sldId="1139"/>
            <ac:spMk id="31" creationId="{4F19412B-90D3-D51C-EC8C-3BE81049FEAD}"/>
          </ac:spMkLst>
        </pc:spChg>
      </pc:sldChg>
      <pc:sldChg chg="addSp delSp modSp mod">
        <pc:chgData name="Joseph Stegemerten" userId="3faaf8d9-3a69-4c8b-b807-c4944e271286" providerId="ADAL" clId="{48DE8439-F395-2545-93BE-36A67C61C4F2}" dt="2024-01-24T17:20:40.662" v="780" actId="692"/>
        <pc:sldMkLst>
          <pc:docMk/>
          <pc:sldMk cId="649412486" sldId="1140"/>
        </pc:sldMkLst>
        <pc:spChg chg="del">
          <ac:chgData name="Joseph Stegemerten" userId="3faaf8d9-3a69-4c8b-b807-c4944e271286" providerId="ADAL" clId="{48DE8439-F395-2545-93BE-36A67C61C4F2}" dt="2024-01-24T17:09:19.173" v="347" actId="478"/>
          <ac:spMkLst>
            <pc:docMk/>
            <pc:sldMk cId="649412486" sldId="1140"/>
            <ac:spMk id="2" creationId="{9E660638-1CFA-1250-7AFB-791E7DCE4800}"/>
          </ac:spMkLst>
        </pc:spChg>
        <pc:spChg chg="add mod">
          <ac:chgData name="Joseph Stegemerten" userId="3faaf8d9-3a69-4c8b-b807-c4944e271286" providerId="ADAL" clId="{48DE8439-F395-2545-93BE-36A67C61C4F2}" dt="2024-01-24T17:09:20.283" v="348"/>
          <ac:spMkLst>
            <pc:docMk/>
            <pc:sldMk cId="649412486" sldId="1140"/>
            <ac:spMk id="3" creationId="{DD85445A-0C18-237E-16E4-E8711446A154}"/>
          </ac:spMkLst>
        </pc:spChg>
        <pc:spChg chg="del">
          <ac:chgData name="Joseph Stegemerten" userId="3faaf8d9-3a69-4c8b-b807-c4944e271286" providerId="ADAL" clId="{48DE8439-F395-2545-93BE-36A67C61C4F2}" dt="2024-01-24T17:09:19.173" v="347" actId="478"/>
          <ac:spMkLst>
            <pc:docMk/>
            <pc:sldMk cId="649412486" sldId="1140"/>
            <ac:spMk id="4" creationId="{AF94385D-7949-2DB2-2FFF-E45D4272E590}"/>
          </ac:spMkLst>
        </pc:spChg>
        <pc:spChg chg="del">
          <ac:chgData name="Joseph Stegemerten" userId="3faaf8d9-3a69-4c8b-b807-c4944e271286" providerId="ADAL" clId="{48DE8439-F395-2545-93BE-36A67C61C4F2}" dt="2024-01-24T17:09:19.173" v="347" actId="478"/>
          <ac:spMkLst>
            <pc:docMk/>
            <pc:sldMk cId="649412486" sldId="1140"/>
            <ac:spMk id="5" creationId="{9FC8B60F-6A2D-7B5D-8C0B-47B88E487ECC}"/>
          </ac:spMkLst>
        </pc:spChg>
        <pc:spChg chg="del">
          <ac:chgData name="Joseph Stegemerten" userId="3faaf8d9-3a69-4c8b-b807-c4944e271286" providerId="ADAL" clId="{48DE8439-F395-2545-93BE-36A67C61C4F2}" dt="2024-01-24T17:09:19.173" v="347" actId="478"/>
          <ac:spMkLst>
            <pc:docMk/>
            <pc:sldMk cId="649412486" sldId="1140"/>
            <ac:spMk id="6" creationId="{FD1EE43A-B0EC-6434-DEC3-2629F38849F4}"/>
          </ac:spMkLst>
        </pc:spChg>
        <pc:spChg chg="del">
          <ac:chgData name="Joseph Stegemerten" userId="3faaf8d9-3a69-4c8b-b807-c4944e271286" providerId="ADAL" clId="{48DE8439-F395-2545-93BE-36A67C61C4F2}" dt="2024-01-24T17:09:19.173" v="347" actId="478"/>
          <ac:spMkLst>
            <pc:docMk/>
            <pc:sldMk cId="649412486" sldId="1140"/>
            <ac:spMk id="7" creationId="{A2D9B728-4E64-42E2-294B-82C116FCC22F}"/>
          </ac:spMkLst>
        </pc:spChg>
        <pc:spChg chg="del">
          <ac:chgData name="Joseph Stegemerten" userId="3faaf8d9-3a69-4c8b-b807-c4944e271286" providerId="ADAL" clId="{48DE8439-F395-2545-93BE-36A67C61C4F2}" dt="2024-01-24T17:09:19.173" v="347" actId="478"/>
          <ac:spMkLst>
            <pc:docMk/>
            <pc:sldMk cId="649412486" sldId="1140"/>
            <ac:spMk id="8" creationId="{2F38B8EC-AF90-53C3-03E4-F8BFA922DF5C}"/>
          </ac:spMkLst>
        </pc:spChg>
        <pc:spChg chg="del">
          <ac:chgData name="Joseph Stegemerten" userId="3faaf8d9-3a69-4c8b-b807-c4944e271286" providerId="ADAL" clId="{48DE8439-F395-2545-93BE-36A67C61C4F2}" dt="2024-01-24T17:09:19.173" v="347" actId="478"/>
          <ac:spMkLst>
            <pc:docMk/>
            <pc:sldMk cId="649412486" sldId="1140"/>
            <ac:spMk id="9" creationId="{4F664D8F-0072-66CD-985A-2D744719F2DE}"/>
          </ac:spMkLst>
        </pc:spChg>
        <pc:spChg chg="del">
          <ac:chgData name="Joseph Stegemerten" userId="3faaf8d9-3a69-4c8b-b807-c4944e271286" providerId="ADAL" clId="{48DE8439-F395-2545-93BE-36A67C61C4F2}" dt="2024-01-24T17:09:19.173" v="347" actId="478"/>
          <ac:spMkLst>
            <pc:docMk/>
            <pc:sldMk cId="649412486" sldId="1140"/>
            <ac:spMk id="10" creationId="{C565759E-4102-8A3D-B9CF-A1C1216FCFF6}"/>
          </ac:spMkLst>
        </pc:spChg>
        <pc:spChg chg="del">
          <ac:chgData name="Joseph Stegemerten" userId="3faaf8d9-3a69-4c8b-b807-c4944e271286" providerId="ADAL" clId="{48DE8439-F395-2545-93BE-36A67C61C4F2}" dt="2024-01-24T17:09:19.173" v="347" actId="478"/>
          <ac:spMkLst>
            <pc:docMk/>
            <pc:sldMk cId="649412486" sldId="1140"/>
            <ac:spMk id="11" creationId="{934D6B38-34D4-21E2-0524-15BA8BCBED21}"/>
          </ac:spMkLst>
        </pc:spChg>
        <pc:spChg chg="del">
          <ac:chgData name="Joseph Stegemerten" userId="3faaf8d9-3a69-4c8b-b807-c4944e271286" providerId="ADAL" clId="{48DE8439-F395-2545-93BE-36A67C61C4F2}" dt="2024-01-24T17:09:19.173" v="347" actId="478"/>
          <ac:spMkLst>
            <pc:docMk/>
            <pc:sldMk cId="649412486" sldId="1140"/>
            <ac:spMk id="12" creationId="{A9AE9BD9-4818-613D-3616-06BDE5079084}"/>
          </ac:spMkLst>
        </pc:spChg>
        <pc:spChg chg="del">
          <ac:chgData name="Joseph Stegemerten" userId="3faaf8d9-3a69-4c8b-b807-c4944e271286" providerId="ADAL" clId="{48DE8439-F395-2545-93BE-36A67C61C4F2}" dt="2024-01-24T17:09:19.173" v="347" actId="478"/>
          <ac:spMkLst>
            <pc:docMk/>
            <pc:sldMk cId="649412486" sldId="1140"/>
            <ac:spMk id="13" creationId="{4D78B9E5-A005-A141-8CED-D8881221C945}"/>
          </ac:spMkLst>
        </pc:spChg>
        <pc:spChg chg="del">
          <ac:chgData name="Joseph Stegemerten" userId="3faaf8d9-3a69-4c8b-b807-c4944e271286" providerId="ADAL" clId="{48DE8439-F395-2545-93BE-36A67C61C4F2}" dt="2024-01-24T17:09:19.173" v="347" actId="478"/>
          <ac:spMkLst>
            <pc:docMk/>
            <pc:sldMk cId="649412486" sldId="1140"/>
            <ac:spMk id="14" creationId="{04B82E45-7047-D20F-B69B-630BA93DDC1A}"/>
          </ac:spMkLst>
        </pc:spChg>
        <pc:spChg chg="del">
          <ac:chgData name="Joseph Stegemerten" userId="3faaf8d9-3a69-4c8b-b807-c4944e271286" providerId="ADAL" clId="{48DE8439-F395-2545-93BE-36A67C61C4F2}" dt="2024-01-24T17:09:19.173" v="347" actId="478"/>
          <ac:spMkLst>
            <pc:docMk/>
            <pc:sldMk cId="649412486" sldId="1140"/>
            <ac:spMk id="15" creationId="{324C8D57-2A62-E53B-D258-18E2068D669F}"/>
          </ac:spMkLst>
        </pc:spChg>
        <pc:spChg chg="del">
          <ac:chgData name="Joseph Stegemerten" userId="3faaf8d9-3a69-4c8b-b807-c4944e271286" providerId="ADAL" clId="{48DE8439-F395-2545-93BE-36A67C61C4F2}" dt="2024-01-24T17:09:19.173" v="347" actId="478"/>
          <ac:spMkLst>
            <pc:docMk/>
            <pc:sldMk cId="649412486" sldId="1140"/>
            <ac:spMk id="16" creationId="{54CC45C4-FF47-CA1F-AF8E-923D83ADC5F2}"/>
          </ac:spMkLst>
        </pc:spChg>
        <pc:spChg chg="del">
          <ac:chgData name="Joseph Stegemerten" userId="3faaf8d9-3a69-4c8b-b807-c4944e271286" providerId="ADAL" clId="{48DE8439-F395-2545-93BE-36A67C61C4F2}" dt="2024-01-24T17:09:19.173" v="347" actId="478"/>
          <ac:spMkLst>
            <pc:docMk/>
            <pc:sldMk cId="649412486" sldId="1140"/>
            <ac:spMk id="17" creationId="{62F3EBBB-622F-471B-AA67-8FC8D8F42533}"/>
          </ac:spMkLst>
        </pc:spChg>
        <pc:spChg chg="add mod">
          <ac:chgData name="Joseph Stegemerten" userId="3faaf8d9-3a69-4c8b-b807-c4944e271286" providerId="ADAL" clId="{48DE8439-F395-2545-93BE-36A67C61C4F2}" dt="2024-01-24T17:09:20.283" v="348"/>
          <ac:spMkLst>
            <pc:docMk/>
            <pc:sldMk cId="649412486" sldId="1140"/>
            <ac:spMk id="18" creationId="{49B0BB57-6283-7167-FD7D-3C569AA86ACA}"/>
          </ac:spMkLst>
        </pc:spChg>
        <pc:spChg chg="add mod">
          <ac:chgData name="Joseph Stegemerten" userId="3faaf8d9-3a69-4c8b-b807-c4944e271286" providerId="ADAL" clId="{48DE8439-F395-2545-93BE-36A67C61C4F2}" dt="2024-01-24T17:09:20.283" v="348"/>
          <ac:spMkLst>
            <pc:docMk/>
            <pc:sldMk cId="649412486" sldId="1140"/>
            <ac:spMk id="19" creationId="{721FC796-FFC9-E772-3B3E-28703F62735E}"/>
          </ac:spMkLst>
        </pc:spChg>
        <pc:spChg chg="add mod">
          <ac:chgData name="Joseph Stegemerten" userId="3faaf8d9-3a69-4c8b-b807-c4944e271286" providerId="ADAL" clId="{48DE8439-F395-2545-93BE-36A67C61C4F2}" dt="2024-01-24T17:09:20.283" v="348"/>
          <ac:spMkLst>
            <pc:docMk/>
            <pc:sldMk cId="649412486" sldId="1140"/>
            <ac:spMk id="20" creationId="{0868815C-59F5-F3AA-D063-39E72B6019D5}"/>
          </ac:spMkLst>
        </pc:spChg>
        <pc:spChg chg="add mod">
          <ac:chgData name="Joseph Stegemerten" userId="3faaf8d9-3a69-4c8b-b807-c4944e271286" providerId="ADAL" clId="{48DE8439-F395-2545-93BE-36A67C61C4F2}" dt="2024-01-24T17:09:20.283" v="348"/>
          <ac:spMkLst>
            <pc:docMk/>
            <pc:sldMk cId="649412486" sldId="1140"/>
            <ac:spMk id="21" creationId="{704427FA-6C18-A184-AC0F-77B214ADB37A}"/>
          </ac:spMkLst>
        </pc:spChg>
        <pc:spChg chg="add mod">
          <ac:chgData name="Joseph Stegemerten" userId="3faaf8d9-3a69-4c8b-b807-c4944e271286" providerId="ADAL" clId="{48DE8439-F395-2545-93BE-36A67C61C4F2}" dt="2024-01-24T17:09:20.283" v="348"/>
          <ac:spMkLst>
            <pc:docMk/>
            <pc:sldMk cId="649412486" sldId="1140"/>
            <ac:spMk id="22" creationId="{D827AB34-576B-CC33-1B8D-BAA04BC1DC29}"/>
          </ac:spMkLst>
        </pc:spChg>
        <pc:spChg chg="add mod">
          <ac:chgData name="Joseph Stegemerten" userId="3faaf8d9-3a69-4c8b-b807-c4944e271286" providerId="ADAL" clId="{48DE8439-F395-2545-93BE-36A67C61C4F2}" dt="2024-01-24T17:09:20.283" v="348"/>
          <ac:spMkLst>
            <pc:docMk/>
            <pc:sldMk cId="649412486" sldId="1140"/>
            <ac:spMk id="23" creationId="{340E42A9-D6A6-F576-0BE8-A4C771794827}"/>
          </ac:spMkLst>
        </pc:spChg>
        <pc:spChg chg="add mod">
          <ac:chgData name="Joseph Stegemerten" userId="3faaf8d9-3a69-4c8b-b807-c4944e271286" providerId="ADAL" clId="{48DE8439-F395-2545-93BE-36A67C61C4F2}" dt="2024-01-24T17:09:20.283" v="348"/>
          <ac:spMkLst>
            <pc:docMk/>
            <pc:sldMk cId="649412486" sldId="1140"/>
            <ac:spMk id="24" creationId="{4005D939-2849-ECB0-9106-9B4E8E7807B7}"/>
          </ac:spMkLst>
        </pc:spChg>
        <pc:spChg chg="add mod">
          <ac:chgData name="Joseph Stegemerten" userId="3faaf8d9-3a69-4c8b-b807-c4944e271286" providerId="ADAL" clId="{48DE8439-F395-2545-93BE-36A67C61C4F2}" dt="2024-01-24T17:09:20.283" v="348"/>
          <ac:spMkLst>
            <pc:docMk/>
            <pc:sldMk cId="649412486" sldId="1140"/>
            <ac:spMk id="25" creationId="{BEEE20B8-4F5B-7156-6C1E-B38349824C84}"/>
          </ac:spMkLst>
        </pc:spChg>
        <pc:spChg chg="add mod">
          <ac:chgData name="Joseph Stegemerten" userId="3faaf8d9-3a69-4c8b-b807-c4944e271286" providerId="ADAL" clId="{48DE8439-F395-2545-93BE-36A67C61C4F2}" dt="2024-01-24T17:09:20.283" v="348"/>
          <ac:spMkLst>
            <pc:docMk/>
            <pc:sldMk cId="649412486" sldId="1140"/>
            <ac:spMk id="26" creationId="{4B2AC4EB-70BA-EC30-D706-1862C6413798}"/>
          </ac:spMkLst>
        </pc:spChg>
        <pc:spChg chg="add mod">
          <ac:chgData name="Joseph Stegemerten" userId="3faaf8d9-3a69-4c8b-b807-c4944e271286" providerId="ADAL" clId="{48DE8439-F395-2545-93BE-36A67C61C4F2}" dt="2024-01-24T17:09:20.283" v="348"/>
          <ac:spMkLst>
            <pc:docMk/>
            <pc:sldMk cId="649412486" sldId="1140"/>
            <ac:spMk id="27" creationId="{0A5EB08E-83D3-ECCB-02B3-A96C3F2E6F4F}"/>
          </ac:spMkLst>
        </pc:spChg>
        <pc:spChg chg="add mod">
          <ac:chgData name="Joseph Stegemerten" userId="3faaf8d9-3a69-4c8b-b807-c4944e271286" providerId="ADAL" clId="{48DE8439-F395-2545-93BE-36A67C61C4F2}" dt="2024-01-24T17:09:20.283" v="348"/>
          <ac:spMkLst>
            <pc:docMk/>
            <pc:sldMk cId="649412486" sldId="1140"/>
            <ac:spMk id="28" creationId="{AD7754D4-6F1D-8597-3C5A-8EAC40581B8D}"/>
          </ac:spMkLst>
        </pc:spChg>
        <pc:spChg chg="add mod">
          <ac:chgData name="Joseph Stegemerten" userId="3faaf8d9-3a69-4c8b-b807-c4944e271286" providerId="ADAL" clId="{48DE8439-F395-2545-93BE-36A67C61C4F2}" dt="2024-01-24T17:09:20.283" v="348"/>
          <ac:spMkLst>
            <pc:docMk/>
            <pc:sldMk cId="649412486" sldId="1140"/>
            <ac:spMk id="29" creationId="{F17F3EB0-343A-EF7F-2ADC-0375D525F28F}"/>
          </ac:spMkLst>
        </pc:spChg>
        <pc:spChg chg="add mod">
          <ac:chgData name="Joseph Stegemerten" userId="3faaf8d9-3a69-4c8b-b807-c4944e271286" providerId="ADAL" clId="{48DE8439-F395-2545-93BE-36A67C61C4F2}" dt="2024-01-24T17:09:20.283" v="348"/>
          <ac:spMkLst>
            <pc:docMk/>
            <pc:sldMk cId="649412486" sldId="1140"/>
            <ac:spMk id="30" creationId="{E1D63C8E-22D7-B7A3-F9F9-A9BEB895BDFE}"/>
          </ac:spMkLst>
        </pc:spChg>
        <pc:spChg chg="add mod">
          <ac:chgData name="Joseph Stegemerten" userId="3faaf8d9-3a69-4c8b-b807-c4944e271286" providerId="ADAL" clId="{48DE8439-F395-2545-93BE-36A67C61C4F2}" dt="2024-01-24T17:20:40.662" v="780" actId="692"/>
          <ac:spMkLst>
            <pc:docMk/>
            <pc:sldMk cId="649412486" sldId="1140"/>
            <ac:spMk id="31" creationId="{6B266137-8D54-38DB-A18B-DEAC06141C4B}"/>
          </ac:spMkLst>
        </pc:spChg>
      </pc:sldChg>
      <pc:sldChg chg="addSp delSp modSp mod">
        <pc:chgData name="Joseph Stegemerten" userId="3faaf8d9-3a69-4c8b-b807-c4944e271286" providerId="ADAL" clId="{48DE8439-F395-2545-93BE-36A67C61C4F2}" dt="2024-01-24T17:31:19.194" v="899" actId="1076"/>
        <pc:sldMkLst>
          <pc:docMk/>
          <pc:sldMk cId="68864166" sldId="1141"/>
        </pc:sldMkLst>
        <pc:spChg chg="mod">
          <ac:chgData name="Joseph Stegemerten" userId="3faaf8d9-3a69-4c8b-b807-c4944e271286" providerId="ADAL" clId="{48DE8439-F395-2545-93BE-36A67C61C4F2}" dt="2024-01-24T17:12:42.688" v="535" actId="1076"/>
          <ac:spMkLst>
            <pc:docMk/>
            <pc:sldMk cId="68864166" sldId="1141"/>
            <ac:spMk id="2" creationId="{FE35F899-168A-5BF0-A735-87FDB689E86C}"/>
          </ac:spMkLst>
        </pc:spChg>
        <pc:spChg chg="del">
          <ac:chgData name="Joseph Stegemerten" userId="3faaf8d9-3a69-4c8b-b807-c4944e271286" providerId="ADAL" clId="{48DE8439-F395-2545-93BE-36A67C61C4F2}" dt="2024-01-24T17:12:32.953" v="531" actId="478"/>
          <ac:spMkLst>
            <pc:docMk/>
            <pc:sldMk cId="68864166" sldId="1141"/>
            <ac:spMk id="5" creationId="{287DE6A6-9120-F846-358F-EF0987BB4AF9}"/>
          </ac:spMkLst>
        </pc:spChg>
        <pc:spChg chg="mod">
          <ac:chgData name="Joseph Stegemerten" userId="3faaf8d9-3a69-4c8b-b807-c4944e271286" providerId="ADAL" clId="{48DE8439-F395-2545-93BE-36A67C61C4F2}" dt="2024-01-24T17:12:58.668" v="540" actId="1076"/>
          <ac:spMkLst>
            <pc:docMk/>
            <pc:sldMk cId="68864166" sldId="1141"/>
            <ac:spMk id="27" creationId="{8135E28E-1BFC-3DA8-F13F-82F0FE6ECB09}"/>
          </ac:spMkLst>
        </pc:spChg>
        <pc:spChg chg="mod">
          <ac:chgData name="Joseph Stegemerten" userId="3faaf8d9-3a69-4c8b-b807-c4944e271286" providerId="ADAL" clId="{48DE8439-F395-2545-93BE-36A67C61C4F2}" dt="2024-01-24T17:12:58.668" v="540" actId="1076"/>
          <ac:spMkLst>
            <pc:docMk/>
            <pc:sldMk cId="68864166" sldId="1141"/>
            <ac:spMk id="28" creationId="{37107C90-DE2B-54F0-E362-511ED1B89DE2}"/>
          </ac:spMkLst>
        </pc:spChg>
        <pc:spChg chg="add mod">
          <ac:chgData name="Joseph Stegemerten" userId="3faaf8d9-3a69-4c8b-b807-c4944e271286" providerId="ADAL" clId="{48DE8439-F395-2545-93BE-36A67C61C4F2}" dt="2024-01-24T17:12:36.120" v="532" actId="1076"/>
          <ac:spMkLst>
            <pc:docMk/>
            <pc:sldMk cId="68864166" sldId="1141"/>
            <ac:spMk id="33" creationId="{379A4469-F269-198D-6941-DA8CD0B438A6}"/>
          </ac:spMkLst>
        </pc:spChg>
        <pc:grpChg chg="mod">
          <ac:chgData name="Joseph Stegemerten" userId="3faaf8d9-3a69-4c8b-b807-c4944e271286" providerId="ADAL" clId="{48DE8439-F395-2545-93BE-36A67C61C4F2}" dt="2024-01-24T17:13:15.804" v="541" actId="1076"/>
          <ac:grpSpMkLst>
            <pc:docMk/>
            <pc:sldMk cId="68864166" sldId="1141"/>
            <ac:grpSpMk id="8" creationId="{CDC2A982-487F-6C2C-727D-4447368C3C89}"/>
          </ac:grpSpMkLst>
        </pc:grpChg>
        <pc:grpChg chg="del">
          <ac:chgData name="Joseph Stegemerten" userId="3faaf8d9-3a69-4c8b-b807-c4944e271286" providerId="ADAL" clId="{48DE8439-F395-2545-93BE-36A67C61C4F2}" dt="2024-01-24T17:31:11.468" v="896" actId="478"/>
          <ac:grpSpMkLst>
            <pc:docMk/>
            <pc:sldMk cId="68864166" sldId="1141"/>
            <ac:grpSpMk id="23" creationId="{B5237C43-1970-5352-186C-DA24B7396962}"/>
          </ac:grpSpMkLst>
        </pc:grpChg>
        <pc:picChg chg="add mod">
          <ac:chgData name="Joseph Stegemerten" userId="3faaf8d9-3a69-4c8b-b807-c4944e271286" providerId="ADAL" clId="{48DE8439-F395-2545-93BE-36A67C61C4F2}" dt="2024-01-24T17:31:19.194" v="899" actId="1076"/>
          <ac:picMkLst>
            <pc:docMk/>
            <pc:sldMk cId="68864166" sldId="1141"/>
            <ac:picMk id="34" creationId="{CCE04700-ABEE-233F-06DB-D416E41EEBD8}"/>
          </ac:picMkLst>
        </pc:picChg>
      </pc:sldChg>
      <pc:sldChg chg="addSp delSp modSp mod">
        <pc:chgData name="Joseph Stegemerten" userId="3faaf8d9-3a69-4c8b-b807-c4944e271286" providerId="ADAL" clId="{48DE8439-F395-2545-93BE-36A67C61C4F2}" dt="2024-01-24T17:20:31.337" v="779" actId="478"/>
        <pc:sldMkLst>
          <pc:docMk/>
          <pc:sldMk cId="3799480101" sldId="1142"/>
        </pc:sldMkLst>
        <pc:spChg chg="del">
          <ac:chgData name="Joseph Stegemerten" userId="3faaf8d9-3a69-4c8b-b807-c4944e271286" providerId="ADAL" clId="{48DE8439-F395-2545-93BE-36A67C61C4F2}" dt="2024-01-24T17:18:17.891" v="749" actId="478"/>
          <ac:spMkLst>
            <pc:docMk/>
            <pc:sldMk cId="3799480101" sldId="1142"/>
            <ac:spMk id="2" creationId="{9E660638-1CFA-1250-7AFB-791E7DCE4800}"/>
          </ac:spMkLst>
        </pc:spChg>
        <pc:spChg chg="add mod">
          <ac:chgData name="Joseph Stegemerten" userId="3faaf8d9-3a69-4c8b-b807-c4944e271286" providerId="ADAL" clId="{48DE8439-F395-2545-93BE-36A67C61C4F2}" dt="2024-01-24T17:18:20.803" v="751"/>
          <ac:spMkLst>
            <pc:docMk/>
            <pc:sldMk cId="3799480101" sldId="1142"/>
            <ac:spMk id="3" creationId="{D6C3851C-ED4C-B630-67CC-A5EC5F279B11}"/>
          </ac:spMkLst>
        </pc:spChg>
        <pc:spChg chg="del">
          <ac:chgData name="Joseph Stegemerten" userId="3faaf8d9-3a69-4c8b-b807-c4944e271286" providerId="ADAL" clId="{48DE8439-F395-2545-93BE-36A67C61C4F2}" dt="2024-01-24T17:18:17.891" v="749" actId="478"/>
          <ac:spMkLst>
            <pc:docMk/>
            <pc:sldMk cId="3799480101" sldId="1142"/>
            <ac:spMk id="4" creationId="{AF94385D-7949-2DB2-2FFF-E45D4272E590}"/>
          </ac:spMkLst>
        </pc:spChg>
        <pc:spChg chg="del">
          <ac:chgData name="Joseph Stegemerten" userId="3faaf8d9-3a69-4c8b-b807-c4944e271286" providerId="ADAL" clId="{48DE8439-F395-2545-93BE-36A67C61C4F2}" dt="2024-01-24T17:18:17.891" v="749" actId="478"/>
          <ac:spMkLst>
            <pc:docMk/>
            <pc:sldMk cId="3799480101" sldId="1142"/>
            <ac:spMk id="5" creationId="{9FC8B60F-6A2D-7B5D-8C0B-47B88E487ECC}"/>
          </ac:spMkLst>
        </pc:spChg>
        <pc:spChg chg="del">
          <ac:chgData name="Joseph Stegemerten" userId="3faaf8d9-3a69-4c8b-b807-c4944e271286" providerId="ADAL" clId="{48DE8439-F395-2545-93BE-36A67C61C4F2}" dt="2024-01-24T17:18:17.891" v="749" actId="478"/>
          <ac:spMkLst>
            <pc:docMk/>
            <pc:sldMk cId="3799480101" sldId="1142"/>
            <ac:spMk id="6" creationId="{FD1EE43A-B0EC-6434-DEC3-2629F38849F4}"/>
          </ac:spMkLst>
        </pc:spChg>
        <pc:spChg chg="del">
          <ac:chgData name="Joseph Stegemerten" userId="3faaf8d9-3a69-4c8b-b807-c4944e271286" providerId="ADAL" clId="{48DE8439-F395-2545-93BE-36A67C61C4F2}" dt="2024-01-24T17:18:17.891" v="749" actId="478"/>
          <ac:spMkLst>
            <pc:docMk/>
            <pc:sldMk cId="3799480101" sldId="1142"/>
            <ac:spMk id="7" creationId="{A2D9B728-4E64-42E2-294B-82C116FCC22F}"/>
          </ac:spMkLst>
        </pc:spChg>
        <pc:spChg chg="del">
          <ac:chgData name="Joseph Stegemerten" userId="3faaf8d9-3a69-4c8b-b807-c4944e271286" providerId="ADAL" clId="{48DE8439-F395-2545-93BE-36A67C61C4F2}" dt="2024-01-24T17:18:17.891" v="749" actId="478"/>
          <ac:spMkLst>
            <pc:docMk/>
            <pc:sldMk cId="3799480101" sldId="1142"/>
            <ac:spMk id="8" creationId="{2F38B8EC-AF90-53C3-03E4-F8BFA922DF5C}"/>
          </ac:spMkLst>
        </pc:spChg>
        <pc:spChg chg="del">
          <ac:chgData name="Joseph Stegemerten" userId="3faaf8d9-3a69-4c8b-b807-c4944e271286" providerId="ADAL" clId="{48DE8439-F395-2545-93BE-36A67C61C4F2}" dt="2024-01-24T17:18:17.891" v="749" actId="478"/>
          <ac:spMkLst>
            <pc:docMk/>
            <pc:sldMk cId="3799480101" sldId="1142"/>
            <ac:spMk id="9" creationId="{4F664D8F-0072-66CD-985A-2D744719F2DE}"/>
          </ac:spMkLst>
        </pc:spChg>
        <pc:spChg chg="del">
          <ac:chgData name="Joseph Stegemerten" userId="3faaf8d9-3a69-4c8b-b807-c4944e271286" providerId="ADAL" clId="{48DE8439-F395-2545-93BE-36A67C61C4F2}" dt="2024-01-24T17:18:17.891" v="749" actId="478"/>
          <ac:spMkLst>
            <pc:docMk/>
            <pc:sldMk cId="3799480101" sldId="1142"/>
            <ac:spMk id="10" creationId="{C565759E-4102-8A3D-B9CF-A1C1216FCFF6}"/>
          </ac:spMkLst>
        </pc:spChg>
        <pc:spChg chg="del">
          <ac:chgData name="Joseph Stegemerten" userId="3faaf8d9-3a69-4c8b-b807-c4944e271286" providerId="ADAL" clId="{48DE8439-F395-2545-93BE-36A67C61C4F2}" dt="2024-01-24T17:18:17.891" v="749" actId="478"/>
          <ac:spMkLst>
            <pc:docMk/>
            <pc:sldMk cId="3799480101" sldId="1142"/>
            <ac:spMk id="11" creationId="{934D6B38-34D4-21E2-0524-15BA8BCBED21}"/>
          </ac:spMkLst>
        </pc:spChg>
        <pc:spChg chg="del">
          <ac:chgData name="Joseph Stegemerten" userId="3faaf8d9-3a69-4c8b-b807-c4944e271286" providerId="ADAL" clId="{48DE8439-F395-2545-93BE-36A67C61C4F2}" dt="2024-01-24T17:18:17.891" v="749" actId="478"/>
          <ac:spMkLst>
            <pc:docMk/>
            <pc:sldMk cId="3799480101" sldId="1142"/>
            <ac:spMk id="12" creationId="{A9AE9BD9-4818-613D-3616-06BDE5079084}"/>
          </ac:spMkLst>
        </pc:spChg>
        <pc:spChg chg="del">
          <ac:chgData name="Joseph Stegemerten" userId="3faaf8d9-3a69-4c8b-b807-c4944e271286" providerId="ADAL" clId="{48DE8439-F395-2545-93BE-36A67C61C4F2}" dt="2024-01-24T17:18:17.891" v="749" actId="478"/>
          <ac:spMkLst>
            <pc:docMk/>
            <pc:sldMk cId="3799480101" sldId="1142"/>
            <ac:spMk id="13" creationId="{4D78B9E5-A005-A141-8CED-D8881221C945}"/>
          </ac:spMkLst>
        </pc:spChg>
        <pc:spChg chg="del">
          <ac:chgData name="Joseph Stegemerten" userId="3faaf8d9-3a69-4c8b-b807-c4944e271286" providerId="ADAL" clId="{48DE8439-F395-2545-93BE-36A67C61C4F2}" dt="2024-01-24T17:18:17.891" v="749" actId="478"/>
          <ac:spMkLst>
            <pc:docMk/>
            <pc:sldMk cId="3799480101" sldId="1142"/>
            <ac:spMk id="14" creationId="{04B82E45-7047-D20F-B69B-630BA93DDC1A}"/>
          </ac:spMkLst>
        </pc:spChg>
        <pc:spChg chg="del">
          <ac:chgData name="Joseph Stegemerten" userId="3faaf8d9-3a69-4c8b-b807-c4944e271286" providerId="ADAL" clId="{48DE8439-F395-2545-93BE-36A67C61C4F2}" dt="2024-01-24T17:18:17.891" v="749" actId="478"/>
          <ac:spMkLst>
            <pc:docMk/>
            <pc:sldMk cId="3799480101" sldId="1142"/>
            <ac:spMk id="15" creationId="{324C8D57-2A62-E53B-D258-18E2068D669F}"/>
          </ac:spMkLst>
        </pc:spChg>
        <pc:spChg chg="del">
          <ac:chgData name="Joseph Stegemerten" userId="3faaf8d9-3a69-4c8b-b807-c4944e271286" providerId="ADAL" clId="{48DE8439-F395-2545-93BE-36A67C61C4F2}" dt="2024-01-24T17:18:17.891" v="749" actId="478"/>
          <ac:spMkLst>
            <pc:docMk/>
            <pc:sldMk cId="3799480101" sldId="1142"/>
            <ac:spMk id="16" creationId="{54CC45C4-FF47-CA1F-AF8E-923D83ADC5F2}"/>
          </ac:spMkLst>
        </pc:spChg>
        <pc:spChg chg="del">
          <ac:chgData name="Joseph Stegemerten" userId="3faaf8d9-3a69-4c8b-b807-c4944e271286" providerId="ADAL" clId="{48DE8439-F395-2545-93BE-36A67C61C4F2}" dt="2024-01-24T17:18:19.872" v="750" actId="478"/>
          <ac:spMkLst>
            <pc:docMk/>
            <pc:sldMk cId="3799480101" sldId="1142"/>
            <ac:spMk id="17" creationId="{62F3EBBB-622F-471B-AA67-8FC8D8F42533}"/>
          </ac:spMkLst>
        </pc:spChg>
        <pc:spChg chg="add mod">
          <ac:chgData name="Joseph Stegemerten" userId="3faaf8d9-3a69-4c8b-b807-c4944e271286" providerId="ADAL" clId="{48DE8439-F395-2545-93BE-36A67C61C4F2}" dt="2024-01-24T17:18:20.803" v="751"/>
          <ac:spMkLst>
            <pc:docMk/>
            <pc:sldMk cId="3799480101" sldId="1142"/>
            <ac:spMk id="18" creationId="{CBB0275C-0BFD-226F-E930-3D36FABFB96E}"/>
          </ac:spMkLst>
        </pc:spChg>
        <pc:spChg chg="add mod">
          <ac:chgData name="Joseph Stegemerten" userId="3faaf8d9-3a69-4c8b-b807-c4944e271286" providerId="ADAL" clId="{48DE8439-F395-2545-93BE-36A67C61C4F2}" dt="2024-01-24T17:18:20.803" v="751"/>
          <ac:spMkLst>
            <pc:docMk/>
            <pc:sldMk cId="3799480101" sldId="1142"/>
            <ac:spMk id="19" creationId="{09604809-D3C5-1898-D80C-8ABBCF1F50D8}"/>
          </ac:spMkLst>
        </pc:spChg>
        <pc:spChg chg="add mod">
          <ac:chgData name="Joseph Stegemerten" userId="3faaf8d9-3a69-4c8b-b807-c4944e271286" providerId="ADAL" clId="{48DE8439-F395-2545-93BE-36A67C61C4F2}" dt="2024-01-24T17:18:20.803" v="751"/>
          <ac:spMkLst>
            <pc:docMk/>
            <pc:sldMk cId="3799480101" sldId="1142"/>
            <ac:spMk id="20" creationId="{58A831B9-0709-E230-9299-31A3109F3463}"/>
          </ac:spMkLst>
        </pc:spChg>
        <pc:spChg chg="add mod">
          <ac:chgData name="Joseph Stegemerten" userId="3faaf8d9-3a69-4c8b-b807-c4944e271286" providerId="ADAL" clId="{48DE8439-F395-2545-93BE-36A67C61C4F2}" dt="2024-01-24T17:18:20.803" v="751"/>
          <ac:spMkLst>
            <pc:docMk/>
            <pc:sldMk cId="3799480101" sldId="1142"/>
            <ac:spMk id="21" creationId="{921D4B07-5485-6754-5C3C-D44EA62BB396}"/>
          </ac:spMkLst>
        </pc:spChg>
        <pc:spChg chg="add mod">
          <ac:chgData name="Joseph Stegemerten" userId="3faaf8d9-3a69-4c8b-b807-c4944e271286" providerId="ADAL" clId="{48DE8439-F395-2545-93BE-36A67C61C4F2}" dt="2024-01-24T17:18:20.803" v="751"/>
          <ac:spMkLst>
            <pc:docMk/>
            <pc:sldMk cId="3799480101" sldId="1142"/>
            <ac:spMk id="22" creationId="{732E2350-2FEB-7605-470A-206E49F44B38}"/>
          </ac:spMkLst>
        </pc:spChg>
        <pc:spChg chg="add mod">
          <ac:chgData name="Joseph Stegemerten" userId="3faaf8d9-3a69-4c8b-b807-c4944e271286" providerId="ADAL" clId="{48DE8439-F395-2545-93BE-36A67C61C4F2}" dt="2024-01-24T17:18:20.803" v="751"/>
          <ac:spMkLst>
            <pc:docMk/>
            <pc:sldMk cId="3799480101" sldId="1142"/>
            <ac:spMk id="23" creationId="{FC114004-6557-5A75-CE12-406F2DDDF767}"/>
          </ac:spMkLst>
        </pc:spChg>
        <pc:spChg chg="add mod">
          <ac:chgData name="Joseph Stegemerten" userId="3faaf8d9-3a69-4c8b-b807-c4944e271286" providerId="ADAL" clId="{48DE8439-F395-2545-93BE-36A67C61C4F2}" dt="2024-01-24T17:18:20.803" v="751"/>
          <ac:spMkLst>
            <pc:docMk/>
            <pc:sldMk cId="3799480101" sldId="1142"/>
            <ac:spMk id="24" creationId="{23AA6592-63D6-CC47-0074-BCF419357C2C}"/>
          </ac:spMkLst>
        </pc:spChg>
        <pc:spChg chg="add mod">
          <ac:chgData name="Joseph Stegemerten" userId="3faaf8d9-3a69-4c8b-b807-c4944e271286" providerId="ADAL" clId="{48DE8439-F395-2545-93BE-36A67C61C4F2}" dt="2024-01-24T17:18:20.803" v="751"/>
          <ac:spMkLst>
            <pc:docMk/>
            <pc:sldMk cId="3799480101" sldId="1142"/>
            <ac:spMk id="25" creationId="{3FC9B698-B63B-6924-4306-CDAC4D4A713E}"/>
          </ac:spMkLst>
        </pc:spChg>
        <pc:spChg chg="add mod">
          <ac:chgData name="Joseph Stegemerten" userId="3faaf8d9-3a69-4c8b-b807-c4944e271286" providerId="ADAL" clId="{48DE8439-F395-2545-93BE-36A67C61C4F2}" dt="2024-01-24T17:18:20.803" v="751"/>
          <ac:spMkLst>
            <pc:docMk/>
            <pc:sldMk cId="3799480101" sldId="1142"/>
            <ac:spMk id="26" creationId="{E3AFE5FF-BD73-7262-FBB6-1600A69E17E4}"/>
          </ac:spMkLst>
        </pc:spChg>
        <pc:spChg chg="add mod">
          <ac:chgData name="Joseph Stegemerten" userId="3faaf8d9-3a69-4c8b-b807-c4944e271286" providerId="ADAL" clId="{48DE8439-F395-2545-93BE-36A67C61C4F2}" dt="2024-01-24T17:18:20.803" v="751"/>
          <ac:spMkLst>
            <pc:docMk/>
            <pc:sldMk cId="3799480101" sldId="1142"/>
            <ac:spMk id="27" creationId="{C08E134B-ED32-AB73-FA76-291E699AF67C}"/>
          </ac:spMkLst>
        </pc:spChg>
        <pc:spChg chg="add mod">
          <ac:chgData name="Joseph Stegemerten" userId="3faaf8d9-3a69-4c8b-b807-c4944e271286" providerId="ADAL" clId="{48DE8439-F395-2545-93BE-36A67C61C4F2}" dt="2024-01-24T17:18:20.803" v="751"/>
          <ac:spMkLst>
            <pc:docMk/>
            <pc:sldMk cId="3799480101" sldId="1142"/>
            <ac:spMk id="28" creationId="{64768CC2-FFBD-AC8A-85D1-8C6703710F30}"/>
          </ac:spMkLst>
        </pc:spChg>
        <pc:spChg chg="add mod">
          <ac:chgData name="Joseph Stegemerten" userId="3faaf8d9-3a69-4c8b-b807-c4944e271286" providerId="ADAL" clId="{48DE8439-F395-2545-93BE-36A67C61C4F2}" dt="2024-01-24T17:18:20.803" v="751"/>
          <ac:spMkLst>
            <pc:docMk/>
            <pc:sldMk cId="3799480101" sldId="1142"/>
            <ac:spMk id="29" creationId="{EA4C1F54-1BF9-1E63-1A32-A157A5FB06B6}"/>
          </ac:spMkLst>
        </pc:spChg>
        <pc:spChg chg="add mod">
          <ac:chgData name="Joseph Stegemerten" userId="3faaf8d9-3a69-4c8b-b807-c4944e271286" providerId="ADAL" clId="{48DE8439-F395-2545-93BE-36A67C61C4F2}" dt="2024-01-24T17:18:20.803" v="751"/>
          <ac:spMkLst>
            <pc:docMk/>
            <pc:sldMk cId="3799480101" sldId="1142"/>
            <ac:spMk id="30" creationId="{E318DFE4-3DB2-A2F3-D3CD-D5A92CA6950A}"/>
          </ac:spMkLst>
        </pc:spChg>
        <pc:spChg chg="add mod">
          <ac:chgData name="Joseph Stegemerten" userId="3faaf8d9-3a69-4c8b-b807-c4944e271286" providerId="ADAL" clId="{48DE8439-F395-2545-93BE-36A67C61C4F2}" dt="2024-01-24T17:19:16.643" v="761" actId="692"/>
          <ac:spMkLst>
            <pc:docMk/>
            <pc:sldMk cId="3799480101" sldId="1142"/>
            <ac:spMk id="31" creationId="{A2FC9891-2E0A-32DF-2465-40C4BC5BD690}"/>
          </ac:spMkLst>
        </pc:spChg>
        <pc:spChg chg="add del mod">
          <ac:chgData name="Joseph Stegemerten" userId="3faaf8d9-3a69-4c8b-b807-c4944e271286" providerId="ADAL" clId="{48DE8439-F395-2545-93BE-36A67C61C4F2}" dt="2024-01-24T17:20:31.337" v="779" actId="478"/>
          <ac:spMkLst>
            <pc:docMk/>
            <pc:sldMk cId="3799480101" sldId="1142"/>
            <ac:spMk id="32" creationId="{BEB3B315-22D0-EEFF-A09D-2E2BC0A33630}"/>
          </ac:spMkLst>
        </pc:spChg>
      </pc:sldChg>
      <pc:sldChg chg="modSp mod">
        <pc:chgData name="Joseph Stegemerten" userId="3faaf8d9-3a69-4c8b-b807-c4944e271286" providerId="ADAL" clId="{48DE8439-F395-2545-93BE-36A67C61C4F2}" dt="2024-01-24T17:30:41.710" v="893" actId="1076"/>
        <pc:sldMkLst>
          <pc:docMk/>
          <pc:sldMk cId="4021476164" sldId="1144"/>
        </pc:sldMkLst>
        <pc:spChg chg="mod">
          <ac:chgData name="Joseph Stegemerten" userId="3faaf8d9-3a69-4c8b-b807-c4944e271286" providerId="ADAL" clId="{48DE8439-F395-2545-93BE-36A67C61C4F2}" dt="2024-01-24T17:30:31.376" v="891" actId="1076"/>
          <ac:spMkLst>
            <pc:docMk/>
            <pc:sldMk cId="4021476164" sldId="1144"/>
            <ac:spMk id="3" creationId="{FCF86D15-74BB-13EA-E822-A9BB67DA57C6}"/>
          </ac:spMkLst>
        </pc:spChg>
        <pc:spChg chg="mod">
          <ac:chgData name="Joseph Stegemerten" userId="3faaf8d9-3a69-4c8b-b807-c4944e271286" providerId="ADAL" clId="{48DE8439-F395-2545-93BE-36A67C61C4F2}" dt="2024-01-24T17:30:41.710" v="893" actId="1076"/>
          <ac:spMkLst>
            <pc:docMk/>
            <pc:sldMk cId="4021476164" sldId="1144"/>
            <ac:spMk id="4" creationId="{8F8C7077-AF19-DA1A-2156-0551B5FEFDE8}"/>
          </ac:spMkLst>
        </pc:spChg>
      </pc:sldChg>
      <pc:sldChg chg="addSp delSp modSp mod">
        <pc:chgData name="Joseph Stegemerten" userId="3faaf8d9-3a69-4c8b-b807-c4944e271286" providerId="ADAL" clId="{48DE8439-F395-2545-93BE-36A67C61C4F2}" dt="2024-01-24T17:25:50.994" v="842" actId="1076"/>
        <pc:sldMkLst>
          <pc:docMk/>
          <pc:sldMk cId="3201465689" sldId="1145"/>
        </pc:sldMkLst>
        <pc:spChg chg="mod">
          <ac:chgData name="Joseph Stegemerten" userId="3faaf8d9-3a69-4c8b-b807-c4944e271286" providerId="ADAL" clId="{48DE8439-F395-2545-93BE-36A67C61C4F2}" dt="2024-01-24T17:24:44.957" v="828" actId="207"/>
          <ac:spMkLst>
            <pc:docMk/>
            <pc:sldMk cId="3201465689" sldId="1145"/>
            <ac:spMk id="2" creationId="{8FE1267C-1950-BB45-13C8-551DE069DF8C}"/>
          </ac:spMkLst>
        </pc:spChg>
        <pc:spChg chg="mod">
          <ac:chgData name="Joseph Stegemerten" userId="3faaf8d9-3a69-4c8b-b807-c4944e271286" providerId="ADAL" clId="{48DE8439-F395-2545-93BE-36A67C61C4F2}" dt="2024-01-24T17:25:24.221" v="838" actId="1076"/>
          <ac:spMkLst>
            <pc:docMk/>
            <pc:sldMk cId="3201465689" sldId="1145"/>
            <ac:spMk id="4" creationId="{B3501440-4EC7-C467-383E-7BE803FBB690}"/>
          </ac:spMkLst>
        </pc:spChg>
        <pc:spChg chg="add del mod">
          <ac:chgData name="Joseph Stegemerten" userId="3faaf8d9-3a69-4c8b-b807-c4944e271286" providerId="ADAL" clId="{48DE8439-F395-2545-93BE-36A67C61C4F2}" dt="2024-01-24T17:23:28.693" v="815" actId="478"/>
          <ac:spMkLst>
            <pc:docMk/>
            <pc:sldMk cId="3201465689" sldId="1145"/>
            <ac:spMk id="9" creationId="{2586D410-9B18-E37D-B25F-1FE3D0394A7F}"/>
          </ac:spMkLst>
        </pc:spChg>
        <pc:spChg chg="add mod">
          <ac:chgData name="Joseph Stegemerten" userId="3faaf8d9-3a69-4c8b-b807-c4944e271286" providerId="ADAL" clId="{48DE8439-F395-2545-93BE-36A67C61C4F2}" dt="2024-01-24T17:23:27.330" v="813" actId="1076"/>
          <ac:spMkLst>
            <pc:docMk/>
            <pc:sldMk cId="3201465689" sldId="1145"/>
            <ac:spMk id="11" creationId="{5B8EF980-4344-E83D-2B9C-482D39E22E69}"/>
          </ac:spMkLst>
        </pc:spChg>
        <pc:spChg chg="mod">
          <ac:chgData name="Joseph Stegemerten" userId="3faaf8d9-3a69-4c8b-b807-c4944e271286" providerId="ADAL" clId="{48DE8439-F395-2545-93BE-36A67C61C4F2}" dt="2024-01-24T17:21:52.680" v="786"/>
          <ac:spMkLst>
            <pc:docMk/>
            <pc:sldMk cId="3201465689" sldId="1145"/>
            <ac:spMk id="13" creationId="{FCD0B7C0-4788-BFA2-CC11-849B66E1B437}"/>
          </ac:spMkLst>
        </pc:spChg>
        <pc:spChg chg="mod">
          <ac:chgData name="Joseph Stegemerten" userId="3faaf8d9-3a69-4c8b-b807-c4944e271286" providerId="ADAL" clId="{48DE8439-F395-2545-93BE-36A67C61C4F2}" dt="2024-01-24T17:21:52.680" v="786"/>
          <ac:spMkLst>
            <pc:docMk/>
            <pc:sldMk cId="3201465689" sldId="1145"/>
            <ac:spMk id="17" creationId="{EACFA23F-457D-BAE7-834A-059CEF5C3875}"/>
          </ac:spMkLst>
        </pc:spChg>
        <pc:spChg chg="mod">
          <ac:chgData name="Joseph Stegemerten" userId="3faaf8d9-3a69-4c8b-b807-c4944e271286" providerId="ADAL" clId="{48DE8439-F395-2545-93BE-36A67C61C4F2}" dt="2024-01-24T17:21:52.680" v="786"/>
          <ac:spMkLst>
            <pc:docMk/>
            <pc:sldMk cId="3201465689" sldId="1145"/>
            <ac:spMk id="20" creationId="{4D992B73-EE51-238B-089F-A7D12C55051C}"/>
          </ac:spMkLst>
        </pc:spChg>
        <pc:spChg chg="mod">
          <ac:chgData name="Joseph Stegemerten" userId="3faaf8d9-3a69-4c8b-b807-c4944e271286" providerId="ADAL" clId="{48DE8439-F395-2545-93BE-36A67C61C4F2}" dt="2024-01-24T17:21:52.680" v="786"/>
          <ac:spMkLst>
            <pc:docMk/>
            <pc:sldMk cId="3201465689" sldId="1145"/>
            <ac:spMk id="21" creationId="{724248CD-C0BB-0714-39E7-52393D988172}"/>
          </ac:spMkLst>
        </pc:spChg>
        <pc:spChg chg="mod">
          <ac:chgData name="Joseph Stegemerten" userId="3faaf8d9-3a69-4c8b-b807-c4944e271286" providerId="ADAL" clId="{48DE8439-F395-2545-93BE-36A67C61C4F2}" dt="2024-01-24T17:21:52.680" v="786"/>
          <ac:spMkLst>
            <pc:docMk/>
            <pc:sldMk cId="3201465689" sldId="1145"/>
            <ac:spMk id="22" creationId="{AFF8D715-003E-B26B-0078-C0439AC0EDC1}"/>
          </ac:spMkLst>
        </pc:spChg>
        <pc:spChg chg="mod">
          <ac:chgData name="Joseph Stegemerten" userId="3faaf8d9-3a69-4c8b-b807-c4944e271286" providerId="ADAL" clId="{48DE8439-F395-2545-93BE-36A67C61C4F2}" dt="2024-01-24T17:21:52.680" v="786"/>
          <ac:spMkLst>
            <pc:docMk/>
            <pc:sldMk cId="3201465689" sldId="1145"/>
            <ac:spMk id="23" creationId="{DDB0D8D9-A693-CDB1-C257-D42F212AF7FB}"/>
          </ac:spMkLst>
        </pc:spChg>
        <pc:spChg chg="mod">
          <ac:chgData name="Joseph Stegemerten" userId="3faaf8d9-3a69-4c8b-b807-c4944e271286" providerId="ADAL" clId="{48DE8439-F395-2545-93BE-36A67C61C4F2}" dt="2024-01-24T17:21:52.680" v="786"/>
          <ac:spMkLst>
            <pc:docMk/>
            <pc:sldMk cId="3201465689" sldId="1145"/>
            <ac:spMk id="26" creationId="{43FDAA5B-DDF9-8147-677D-AC6DAD5FEC68}"/>
          </ac:spMkLst>
        </pc:spChg>
        <pc:spChg chg="mod">
          <ac:chgData name="Joseph Stegemerten" userId="3faaf8d9-3a69-4c8b-b807-c4944e271286" providerId="ADAL" clId="{48DE8439-F395-2545-93BE-36A67C61C4F2}" dt="2024-01-24T17:21:52.680" v="786"/>
          <ac:spMkLst>
            <pc:docMk/>
            <pc:sldMk cId="3201465689" sldId="1145"/>
            <ac:spMk id="27" creationId="{E3CF09B0-BA8A-2FC3-63C3-04DDB0920AB9}"/>
          </ac:spMkLst>
        </pc:spChg>
        <pc:spChg chg="mod">
          <ac:chgData name="Joseph Stegemerten" userId="3faaf8d9-3a69-4c8b-b807-c4944e271286" providerId="ADAL" clId="{48DE8439-F395-2545-93BE-36A67C61C4F2}" dt="2024-01-24T17:21:52.680" v="786"/>
          <ac:spMkLst>
            <pc:docMk/>
            <pc:sldMk cId="3201465689" sldId="1145"/>
            <ac:spMk id="28" creationId="{D6746420-30AA-52E3-0FD2-7D6E0CFC6CAE}"/>
          </ac:spMkLst>
        </pc:spChg>
        <pc:spChg chg="mod">
          <ac:chgData name="Joseph Stegemerten" userId="3faaf8d9-3a69-4c8b-b807-c4944e271286" providerId="ADAL" clId="{48DE8439-F395-2545-93BE-36A67C61C4F2}" dt="2024-01-24T17:21:52.680" v="786"/>
          <ac:spMkLst>
            <pc:docMk/>
            <pc:sldMk cId="3201465689" sldId="1145"/>
            <ac:spMk id="30" creationId="{25953C87-BE43-6C85-67B8-516D4B41650C}"/>
          </ac:spMkLst>
        </pc:spChg>
        <pc:spChg chg="mod">
          <ac:chgData name="Joseph Stegemerten" userId="3faaf8d9-3a69-4c8b-b807-c4944e271286" providerId="ADAL" clId="{48DE8439-F395-2545-93BE-36A67C61C4F2}" dt="2024-01-24T17:23:49.103" v="816"/>
          <ac:spMkLst>
            <pc:docMk/>
            <pc:sldMk cId="3201465689" sldId="1145"/>
            <ac:spMk id="33" creationId="{33716F8D-C874-516A-53CC-238120EB3AE0}"/>
          </ac:spMkLst>
        </pc:spChg>
        <pc:spChg chg="mod">
          <ac:chgData name="Joseph Stegemerten" userId="3faaf8d9-3a69-4c8b-b807-c4944e271286" providerId="ADAL" clId="{48DE8439-F395-2545-93BE-36A67C61C4F2}" dt="2024-01-24T17:23:49.103" v="816"/>
          <ac:spMkLst>
            <pc:docMk/>
            <pc:sldMk cId="3201465689" sldId="1145"/>
            <ac:spMk id="37" creationId="{CD937E70-EA03-F294-BCED-118DD0E55DED}"/>
          </ac:spMkLst>
        </pc:spChg>
        <pc:spChg chg="mod">
          <ac:chgData name="Joseph Stegemerten" userId="3faaf8d9-3a69-4c8b-b807-c4944e271286" providerId="ADAL" clId="{48DE8439-F395-2545-93BE-36A67C61C4F2}" dt="2024-01-24T17:23:49.103" v="816"/>
          <ac:spMkLst>
            <pc:docMk/>
            <pc:sldMk cId="3201465689" sldId="1145"/>
            <ac:spMk id="40" creationId="{0444D7FB-B93D-A6AE-E2C3-468E5E1E7AAE}"/>
          </ac:spMkLst>
        </pc:spChg>
        <pc:spChg chg="mod">
          <ac:chgData name="Joseph Stegemerten" userId="3faaf8d9-3a69-4c8b-b807-c4944e271286" providerId="ADAL" clId="{48DE8439-F395-2545-93BE-36A67C61C4F2}" dt="2024-01-24T17:23:49.103" v="816"/>
          <ac:spMkLst>
            <pc:docMk/>
            <pc:sldMk cId="3201465689" sldId="1145"/>
            <ac:spMk id="41" creationId="{7E695267-1959-93B3-C095-5BC6C786EE40}"/>
          </ac:spMkLst>
        </pc:spChg>
        <pc:spChg chg="mod">
          <ac:chgData name="Joseph Stegemerten" userId="3faaf8d9-3a69-4c8b-b807-c4944e271286" providerId="ADAL" clId="{48DE8439-F395-2545-93BE-36A67C61C4F2}" dt="2024-01-24T17:23:49.103" v="816"/>
          <ac:spMkLst>
            <pc:docMk/>
            <pc:sldMk cId="3201465689" sldId="1145"/>
            <ac:spMk id="42" creationId="{29081117-3EF8-588B-63CB-2265D5379F1A}"/>
          </ac:spMkLst>
        </pc:spChg>
        <pc:spChg chg="mod">
          <ac:chgData name="Joseph Stegemerten" userId="3faaf8d9-3a69-4c8b-b807-c4944e271286" providerId="ADAL" clId="{48DE8439-F395-2545-93BE-36A67C61C4F2}" dt="2024-01-24T17:23:49.103" v="816"/>
          <ac:spMkLst>
            <pc:docMk/>
            <pc:sldMk cId="3201465689" sldId="1145"/>
            <ac:spMk id="43" creationId="{3C2B77D9-0E19-93D8-C6BA-1A5425B68B51}"/>
          </ac:spMkLst>
        </pc:spChg>
        <pc:spChg chg="mod">
          <ac:chgData name="Joseph Stegemerten" userId="3faaf8d9-3a69-4c8b-b807-c4944e271286" providerId="ADAL" clId="{48DE8439-F395-2545-93BE-36A67C61C4F2}" dt="2024-01-24T17:23:49.103" v="816"/>
          <ac:spMkLst>
            <pc:docMk/>
            <pc:sldMk cId="3201465689" sldId="1145"/>
            <ac:spMk id="46" creationId="{C54D6246-0923-588B-521D-6EB26CA9486C}"/>
          </ac:spMkLst>
        </pc:spChg>
        <pc:spChg chg="mod">
          <ac:chgData name="Joseph Stegemerten" userId="3faaf8d9-3a69-4c8b-b807-c4944e271286" providerId="ADAL" clId="{48DE8439-F395-2545-93BE-36A67C61C4F2}" dt="2024-01-24T17:23:49.103" v="816"/>
          <ac:spMkLst>
            <pc:docMk/>
            <pc:sldMk cId="3201465689" sldId="1145"/>
            <ac:spMk id="47" creationId="{74F3DC80-04C1-AF6B-A5C6-9A61A79AF9EC}"/>
          </ac:spMkLst>
        </pc:spChg>
        <pc:spChg chg="mod">
          <ac:chgData name="Joseph Stegemerten" userId="3faaf8d9-3a69-4c8b-b807-c4944e271286" providerId="ADAL" clId="{48DE8439-F395-2545-93BE-36A67C61C4F2}" dt="2024-01-24T17:23:49.103" v="816"/>
          <ac:spMkLst>
            <pc:docMk/>
            <pc:sldMk cId="3201465689" sldId="1145"/>
            <ac:spMk id="48" creationId="{74A08895-3A1F-5C61-5388-18012737EA1C}"/>
          </ac:spMkLst>
        </pc:spChg>
        <pc:spChg chg="mod">
          <ac:chgData name="Joseph Stegemerten" userId="3faaf8d9-3a69-4c8b-b807-c4944e271286" providerId="ADAL" clId="{48DE8439-F395-2545-93BE-36A67C61C4F2}" dt="2024-01-24T17:23:49.103" v="816"/>
          <ac:spMkLst>
            <pc:docMk/>
            <pc:sldMk cId="3201465689" sldId="1145"/>
            <ac:spMk id="50" creationId="{20823BC1-CDA0-35D5-9C85-8FDFCF01C950}"/>
          </ac:spMkLst>
        </pc:spChg>
        <pc:grpChg chg="del">
          <ac:chgData name="Joseph Stegemerten" userId="3faaf8d9-3a69-4c8b-b807-c4944e271286" providerId="ADAL" clId="{48DE8439-F395-2545-93BE-36A67C61C4F2}" dt="2024-01-24T17:21:43.871" v="783" actId="478"/>
          <ac:grpSpMkLst>
            <pc:docMk/>
            <pc:sldMk cId="3201465689" sldId="1145"/>
            <ac:grpSpMk id="3" creationId="{CD696867-B586-3AF8-2647-53F193B232A7}"/>
          </ac:grpSpMkLst>
        </pc:grpChg>
        <pc:grpChg chg="add mod">
          <ac:chgData name="Joseph Stegemerten" userId="3faaf8d9-3a69-4c8b-b807-c4944e271286" providerId="ADAL" clId="{48DE8439-F395-2545-93BE-36A67C61C4F2}" dt="2024-01-24T17:23:27.330" v="813" actId="1076"/>
          <ac:grpSpMkLst>
            <pc:docMk/>
            <pc:sldMk cId="3201465689" sldId="1145"/>
            <ac:grpSpMk id="12" creationId="{1D06008D-3EB2-2AEF-08DB-661B1D0CFA26}"/>
          </ac:grpSpMkLst>
        </pc:grpChg>
        <pc:grpChg chg="mod">
          <ac:chgData name="Joseph Stegemerten" userId="3faaf8d9-3a69-4c8b-b807-c4944e271286" providerId="ADAL" clId="{48DE8439-F395-2545-93BE-36A67C61C4F2}" dt="2024-01-24T17:21:52.680" v="786"/>
          <ac:grpSpMkLst>
            <pc:docMk/>
            <pc:sldMk cId="3201465689" sldId="1145"/>
            <ac:grpSpMk id="14" creationId="{1F99FD96-7DF5-EDED-5542-D20E73FADA50}"/>
          </ac:grpSpMkLst>
        </pc:grpChg>
        <pc:grpChg chg="mod">
          <ac:chgData name="Joseph Stegemerten" userId="3faaf8d9-3a69-4c8b-b807-c4944e271286" providerId="ADAL" clId="{48DE8439-F395-2545-93BE-36A67C61C4F2}" dt="2024-01-24T17:21:52.680" v="786"/>
          <ac:grpSpMkLst>
            <pc:docMk/>
            <pc:sldMk cId="3201465689" sldId="1145"/>
            <ac:grpSpMk id="15" creationId="{A6CE36F5-2900-99AA-B44B-CC1A6F718F7D}"/>
          </ac:grpSpMkLst>
        </pc:grpChg>
        <pc:grpChg chg="mod">
          <ac:chgData name="Joseph Stegemerten" userId="3faaf8d9-3a69-4c8b-b807-c4944e271286" providerId="ADAL" clId="{48DE8439-F395-2545-93BE-36A67C61C4F2}" dt="2024-01-24T17:21:52.680" v="786"/>
          <ac:grpSpMkLst>
            <pc:docMk/>
            <pc:sldMk cId="3201465689" sldId="1145"/>
            <ac:grpSpMk id="16" creationId="{1C4390E9-EB39-91F1-6F10-B8E65F8AB6D2}"/>
          </ac:grpSpMkLst>
        </pc:grpChg>
        <pc:grpChg chg="mod">
          <ac:chgData name="Joseph Stegemerten" userId="3faaf8d9-3a69-4c8b-b807-c4944e271286" providerId="ADAL" clId="{48DE8439-F395-2545-93BE-36A67C61C4F2}" dt="2024-01-24T17:21:52.680" v="786"/>
          <ac:grpSpMkLst>
            <pc:docMk/>
            <pc:sldMk cId="3201465689" sldId="1145"/>
            <ac:grpSpMk id="18" creationId="{3D0FCBF6-31B5-4017-0FAB-5D5A55032A63}"/>
          </ac:grpSpMkLst>
        </pc:grpChg>
        <pc:grpChg chg="mod">
          <ac:chgData name="Joseph Stegemerten" userId="3faaf8d9-3a69-4c8b-b807-c4944e271286" providerId="ADAL" clId="{48DE8439-F395-2545-93BE-36A67C61C4F2}" dt="2024-01-24T17:21:52.680" v="786"/>
          <ac:grpSpMkLst>
            <pc:docMk/>
            <pc:sldMk cId="3201465689" sldId="1145"/>
            <ac:grpSpMk id="19" creationId="{9CBE150E-4B62-AA3B-F043-AB9F2AE0D424}"/>
          </ac:grpSpMkLst>
        </pc:grpChg>
        <pc:grpChg chg="mod">
          <ac:chgData name="Joseph Stegemerten" userId="3faaf8d9-3a69-4c8b-b807-c4944e271286" providerId="ADAL" clId="{48DE8439-F395-2545-93BE-36A67C61C4F2}" dt="2024-01-24T17:21:52.680" v="786"/>
          <ac:grpSpMkLst>
            <pc:docMk/>
            <pc:sldMk cId="3201465689" sldId="1145"/>
            <ac:grpSpMk id="24" creationId="{DD53605D-EC5B-1381-BA65-9F1E1D3E9F5E}"/>
          </ac:grpSpMkLst>
        </pc:grpChg>
        <pc:grpChg chg="mod">
          <ac:chgData name="Joseph Stegemerten" userId="3faaf8d9-3a69-4c8b-b807-c4944e271286" providerId="ADAL" clId="{48DE8439-F395-2545-93BE-36A67C61C4F2}" dt="2024-01-24T17:21:52.680" v="786"/>
          <ac:grpSpMkLst>
            <pc:docMk/>
            <pc:sldMk cId="3201465689" sldId="1145"/>
            <ac:grpSpMk id="25" creationId="{10934F0F-E4FC-CE3F-FE48-8DF84BB4E5BD}"/>
          </ac:grpSpMkLst>
        </pc:grpChg>
        <pc:grpChg chg="add mod">
          <ac:chgData name="Joseph Stegemerten" userId="3faaf8d9-3a69-4c8b-b807-c4944e271286" providerId="ADAL" clId="{48DE8439-F395-2545-93BE-36A67C61C4F2}" dt="2024-01-24T17:23:27.330" v="813" actId="1076"/>
          <ac:grpSpMkLst>
            <pc:docMk/>
            <pc:sldMk cId="3201465689" sldId="1145"/>
            <ac:grpSpMk id="29" creationId="{80378B89-0448-D5BE-A3C4-0188DAF4D913}"/>
          </ac:grpSpMkLst>
        </pc:grpChg>
        <pc:grpChg chg="add mod">
          <ac:chgData name="Joseph Stegemerten" userId="3faaf8d9-3a69-4c8b-b807-c4944e271286" providerId="ADAL" clId="{48DE8439-F395-2545-93BE-36A67C61C4F2}" dt="2024-01-24T17:25:50.994" v="842" actId="1076"/>
          <ac:grpSpMkLst>
            <pc:docMk/>
            <pc:sldMk cId="3201465689" sldId="1145"/>
            <ac:grpSpMk id="32" creationId="{4DC6C862-B7A3-77E4-41DB-9FF90C4F80FB}"/>
          </ac:grpSpMkLst>
        </pc:grpChg>
        <pc:grpChg chg="mod">
          <ac:chgData name="Joseph Stegemerten" userId="3faaf8d9-3a69-4c8b-b807-c4944e271286" providerId="ADAL" clId="{48DE8439-F395-2545-93BE-36A67C61C4F2}" dt="2024-01-24T17:23:49.103" v="816"/>
          <ac:grpSpMkLst>
            <pc:docMk/>
            <pc:sldMk cId="3201465689" sldId="1145"/>
            <ac:grpSpMk id="34" creationId="{83C6F0EA-7C8D-6CDE-B454-A3074E144F78}"/>
          </ac:grpSpMkLst>
        </pc:grpChg>
        <pc:grpChg chg="mod">
          <ac:chgData name="Joseph Stegemerten" userId="3faaf8d9-3a69-4c8b-b807-c4944e271286" providerId="ADAL" clId="{48DE8439-F395-2545-93BE-36A67C61C4F2}" dt="2024-01-24T17:23:49.103" v="816"/>
          <ac:grpSpMkLst>
            <pc:docMk/>
            <pc:sldMk cId="3201465689" sldId="1145"/>
            <ac:grpSpMk id="35" creationId="{5718D181-1FA7-BCBB-5000-0432708D1CC5}"/>
          </ac:grpSpMkLst>
        </pc:grpChg>
        <pc:grpChg chg="mod">
          <ac:chgData name="Joseph Stegemerten" userId="3faaf8d9-3a69-4c8b-b807-c4944e271286" providerId="ADAL" clId="{48DE8439-F395-2545-93BE-36A67C61C4F2}" dt="2024-01-24T17:23:49.103" v="816"/>
          <ac:grpSpMkLst>
            <pc:docMk/>
            <pc:sldMk cId="3201465689" sldId="1145"/>
            <ac:grpSpMk id="36" creationId="{4B5024D9-7E76-0870-F4C9-643D1E64554C}"/>
          </ac:grpSpMkLst>
        </pc:grpChg>
        <pc:grpChg chg="mod">
          <ac:chgData name="Joseph Stegemerten" userId="3faaf8d9-3a69-4c8b-b807-c4944e271286" providerId="ADAL" clId="{48DE8439-F395-2545-93BE-36A67C61C4F2}" dt="2024-01-24T17:23:49.103" v="816"/>
          <ac:grpSpMkLst>
            <pc:docMk/>
            <pc:sldMk cId="3201465689" sldId="1145"/>
            <ac:grpSpMk id="38" creationId="{6FBE80D4-2350-738D-3284-8E4D87103F12}"/>
          </ac:grpSpMkLst>
        </pc:grpChg>
        <pc:grpChg chg="mod">
          <ac:chgData name="Joseph Stegemerten" userId="3faaf8d9-3a69-4c8b-b807-c4944e271286" providerId="ADAL" clId="{48DE8439-F395-2545-93BE-36A67C61C4F2}" dt="2024-01-24T17:23:49.103" v="816"/>
          <ac:grpSpMkLst>
            <pc:docMk/>
            <pc:sldMk cId="3201465689" sldId="1145"/>
            <ac:grpSpMk id="39" creationId="{2A22D39C-601C-54D6-CAF4-0998C0B5F3A8}"/>
          </ac:grpSpMkLst>
        </pc:grpChg>
        <pc:grpChg chg="mod">
          <ac:chgData name="Joseph Stegemerten" userId="3faaf8d9-3a69-4c8b-b807-c4944e271286" providerId="ADAL" clId="{48DE8439-F395-2545-93BE-36A67C61C4F2}" dt="2024-01-24T17:23:49.103" v="816"/>
          <ac:grpSpMkLst>
            <pc:docMk/>
            <pc:sldMk cId="3201465689" sldId="1145"/>
            <ac:grpSpMk id="44" creationId="{49D496DA-4C52-15D2-4BBF-8BA3EB3B123A}"/>
          </ac:grpSpMkLst>
        </pc:grpChg>
        <pc:grpChg chg="mod">
          <ac:chgData name="Joseph Stegemerten" userId="3faaf8d9-3a69-4c8b-b807-c4944e271286" providerId="ADAL" clId="{48DE8439-F395-2545-93BE-36A67C61C4F2}" dt="2024-01-24T17:23:49.103" v="816"/>
          <ac:grpSpMkLst>
            <pc:docMk/>
            <pc:sldMk cId="3201465689" sldId="1145"/>
            <ac:grpSpMk id="45" creationId="{9A0258EA-7B24-106F-D255-A96AB7A6B35F}"/>
          </ac:grpSpMkLst>
        </pc:grpChg>
        <pc:grpChg chg="add mod">
          <ac:chgData name="Joseph Stegemerten" userId="3faaf8d9-3a69-4c8b-b807-c4944e271286" providerId="ADAL" clId="{48DE8439-F395-2545-93BE-36A67C61C4F2}" dt="2024-01-24T17:25:46.980" v="841" actId="1076"/>
          <ac:grpSpMkLst>
            <pc:docMk/>
            <pc:sldMk cId="3201465689" sldId="1145"/>
            <ac:grpSpMk id="49" creationId="{6A5F4566-39DB-E77C-C229-CF4D5EEB18DC}"/>
          </ac:grpSpMkLst>
        </pc:grpChg>
        <pc:graphicFrameChg chg="add del mod modGraphic">
          <ac:chgData name="Joseph Stegemerten" userId="3faaf8d9-3a69-4c8b-b807-c4944e271286" providerId="ADAL" clId="{48DE8439-F395-2545-93BE-36A67C61C4F2}" dt="2024-01-24T17:24:09.894" v="822" actId="1076"/>
          <ac:graphicFrameMkLst>
            <pc:docMk/>
            <pc:sldMk cId="3201465689" sldId="1145"/>
            <ac:graphicFrameMk id="5" creationId="{A4B514B3-B560-904D-E468-CA72A55D5C75}"/>
          </ac:graphicFrameMkLst>
        </pc:graphicFrameChg>
        <pc:graphicFrameChg chg="add mod modGraphic">
          <ac:chgData name="Joseph Stegemerten" userId="3faaf8d9-3a69-4c8b-b807-c4944e271286" providerId="ADAL" clId="{48DE8439-F395-2545-93BE-36A67C61C4F2}" dt="2024-01-24T17:23:27.330" v="813" actId="1076"/>
          <ac:graphicFrameMkLst>
            <pc:docMk/>
            <pc:sldMk cId="3201465689" sldId="1145"/>
            <ac:graphicFrameMk id="10" creationId="{F423EE10-814B-EF6A-89D9-71EE5E924574}"/>
          </ac:graphicFrameMkLst>
        </pc:graphicFrameChg>
        <pc:picChg chg="mod">
          <ac:chgData name="Joseph Stegemerten" userId="3faaf8d9-3a69-4c8b-b807-c4944e271286" providerId="ADAL" clId="{48DE8439-F395-2545-93BE-36A67C61C4F2}" dt="2024-01-24T17:21:52.680" v="786"/>
          <ac:picMkLst>
            <pc:docMk/>
            <pc:sldMk cId="3201465689" sldId="1145"/>
            <ac:picMk id="31" creationId="{232CFC18-B4B6-6C22-C2C8-F0F89AEBB732}"/>
          </ac:picMkLst>
        </pc:picChg>
        <pc:picChg chg="mod">
          <ac:chgData name="Joseph Stegemerten" userId="3faaf8d9-3a69-4c8b-b807-c4944e271286" providerId="ADAL" clId="{48DE8439-F395-2545-93BE-36A67C61C4F2}" dt="2024-01-24T17:23:49.103" v="816"/>
          <ac:picMkLst>
            <pc:docMk/>
            <pc:sldMk cId="3201465689" sldId="1145"/>
            <ac:picMk id="51" creationId="{F0717A0D-0184-2A91-ED5E-04EA325A57DA}"/>
          </ac:picMkLst>
        </pc:picChg>
      </pc:sldChg>
      <pc:sldChg chg="addSp delSp modSp mod">
        <pc:chgData name="Joseph Stegemerten" userId="3faaf8d9-3a69-4c8b-b807-c4944e271286" providerId="ADAL" clId="{48DE8439-F395-2545-93BE-36A67C61C4F2}" dt="2024-01-24T17:26:26.021" v="849" actId="1076"/>
        <pc:sldMkLst>
          <pc:docMk/>
          <pc:sldMk cId="2845224151" sldId="1148"/>
        </pc:sldMkLst>
        <pc:spChg chg="mod">
          <ac:chgData name="Joseph Stegemerten" userId="3faaf8d9-3a69-4c8b-b807-c4944e271286" providerId="ADAL" clId="{48DE8439-F395-2545-93BE-36A67C61C4F2}" dt="2024-01-24T17:24:56.904" v="829" actId="207"/>
          <ac:spMkLst>
            <pc:docMk/>
            <pc:sldMk cId="2845224151" sldId="1148"/>
            <ac:spMk id="2" creationId="{8FE1267C-1950-BB45-13C8-551DE069DF8C}"/>
          </ac:spMkLst>
        </pc:spChg>
        <pc:spChg chg="mod">
          <ac:chgData name="Joseph Stegemerten" userId="3faaf8d9-3a69-4c8b-b807-c4944e271286" providerId="ADAL" clId="{48DE8439-F395-2545-93BE-36A67C61C4F2}" dt="2024-01-24T17:26:26.021" v="849" actId="1076"/>
          <ac:spMkLst>
            <pc:docMk/>
            <pc:sldMk cId="2845224151" sldId="1148"/>
            <ac:spMk id="6" creationId="{6031800E-EB85-A33A-C943-8F1FBD1F10DF}"/>
          </ac:spMkLst>
        </pc:spChg>
        <pc:spChg chg="add del mod">
          <ac:chgData name="Joseph Stegemerten" userId="3faaf8d9-3a69-4c8b-b807-c4944e271286" providerId="ADAL" clId="{48DE8439-F395-2545-93BE-36A67C61C4F2}" dt="2024-01-24T17:23:24.487" v="806" actId="478"/>
          <ac:spMkLst>
            <pc:docMk/>
            <pc:sldMk cId="2845224151" sldId="1148"/>
            <ac:spMk id="7" creationId="{72F7840F-96D0-1F1C-AE5D-F04A28444542}"/>
          </ac:spMkLst>
        </pc:spChg>
        <pc:spChg chg="add mod">
          <ac:chgData name="Joseph Stegemerten" userId="3faaf8d9-3a69-4c8b-b807-c4944e271286" providerId="ADAL" clId="{48DE8439-F395-2545-93BE-36A67C61C4F2}" dt="2024-01-24T17:23:23.184" v="803" actId="1076"/>
          <ac:spMkLst>
            <pc:docMk/>
            <pc:sldMk cId="2845224151" sldId="1148"/>
            <ac:spMk id="9" creationId="{7A2F91A5-1AC9-83E2-D049-D1FC17926D7A}"/>
          </ac:spMkLst>
        </pc:spChg>
        <pc:spChg chg="mod">
          <ac:chgData name="Joseph Stegemerten" userId="3faaf8d9-3a69-4c8b-b807-c4944e271286" providerId="ADAL" clId="{48DE8439-F395-2545-93BE-36A67C61C4F2}" dt="2024-01-24T17:23:09.550" v="799"/>
          <ac:spMkLst>
            <pc:docMk/>
            <pc:sldMk cId="2845224151" sldId="1148"/>
            <ac:spMk id="11" creationId="{0ED29312-FD56-5BE3-A5FB-089F082546C2}"/>
          </ac:spMkLst>
        </pc:spChg>
        <pc:spChg chg="mod">
          <ac:chgData name="Joseph Stegemerten" userId="3faaf8d9-3a69-4c8b-b807-c4944e271286" providerId="ADAL" clId="{48DE8439-F395-2545-93BE-36A67C61C4F2}" dt="2024-01-24T17:24:27.603" v="825"/>
          <ac:spMkLst>
            <pc:docMk/>
            <pc:sldMk cId="2845224151" sldId="1148"/>
            <ac:spMk id="14" creationId="{882B5BE3-DC13-4EE5-8BAD-C1CF86E91067}"/>
          </ac:spMkLst>
        </pc:spChg>
        <pc:grpChg chg="add mod">
          <ac:chgData name="Joseph Stegemerten" userId="3faaf8d9-3a69-4c8b-b807-c4944e271286" providerId="ADAL" clId="{48DE8439-F395-2545-93BE-36A67C61C4F2}" dt="2024-01-24T17:23:23.184" v="803" actId="1076"/>
          <ac:grpSpMkLst>
            <pc:docMk/>
            <pc:sldMk cId="2845224151" sldId="1148"/>
            <ac:grpSpMk id="10" creationId="{043672A3-117F-1920-ADFF-F2DB3A08A348}"/>
          </ac:grpSpMkLst>
        </pc:grpChg>
        <pc:grpChg chg="add mod">
          <ac:chgData name="Joseph Stegemerten" userId="3faaf8d9-3a69-4c8b-b807-c4944e271286" providerId="ADAL" clId="{48DE8439-F395-2545-93BE-36A67C61C4F2}" dt="2024-01-24T17:25:42.184" v="840" actId="1076"/>
          <ac:grpSpMkLst>
            <pc:docMk/>
            <pc:sldMk cId="2845224151" sldId="1148"/>
            <ac:grpSpMk id="13" creationId="{97401FCB-F82F-6A12-681D-B724ADDBB212}"/>
          </ac:grpSpMkLst>
        </pc:grpChg>
        <pc:graphicFrameChg chg="add del mod modGraphic">
          <ac:chgData name="Joseph Stegemerten" userId="3faaf8d9-3a69-4c8b-b807-c4944e271286" providerId="ADAL" clId="{48DE8439-F395-2545-93BE-36A67C61C4F2}" dt="2024-01-24T17:25:11.441" v="834" actId="1076"/>
          <ac:graphicFrameMkLst>
            <pc:docMk/>
            <pc:sldMk cId="2845224151" sldId="1148"/>
            <ac:graphicFrameMk id="5" creationId="{A4B514B3-B560-904D-E468-CA72A55D5C75}"/>
          </ac:graphicFrameMkLst>
        </pc:graphicFrameChg>
        <pc:graphicFrameChg chg="add mod modGraphic">
          <ac:chgData name="Joseph Stegemerten" userId="3faaf8d9-3a69-4c8b-b807-c4944e271286" providerId="ADAL" clId="{48DE8439-F395-2545-93BE-36A67C61C4F2}" dt="2024-01-24T17:23:23.184" v="803" actId="1076"/>
          <ac:graphicFrameMkLst>
            <pc:docMk/>
            <pc:sldMk cId="2845224151" sldId="1148"/>
            <ac:graphicFrameMk id="8" creationId="{57B0E49A-B01F-0ACE-3F35-79EF77023BB0}"/>
          </ac:graphicFrameMkLst>
        </pc:graphicFrameChg>
        <pc:picChg chg="add del">
          <ac:chgData name="Joseph Stegemerten" userId="3faaf8d9-3a69-4c8b-b807-c4944e271286" providerId="ADAL" clId="{48DE8439-F395-2545-93BE-36A67C61C4F2}" dt="2024-01-24T17:24:19.900" v="824" actId="478"/>
          <ac:picMkLst>
            <pc:docMk/>
            <pc:sldMk cId="2845224151" sldId="1148"/>
            <ac:picMk id="3" creationId="{E0BD3CCE-AE89-08BE-4EE6-75B15C2C0BFD}"/>
          </ac:picMkLst>
        </pc:picChg>
        <pc:picChg chg="mod">
          <ac:chgData name="Joseph Stegemerten" userId="3faaf8d9-3a69-4c8b-b807-c4944e271286" providerId="ADAL" clId="{48DE8439-F395-2545-93BE-36A67C61C4F2}" dt="2024-01-24T17:23:09.550" v="799"/>
          <ac:picMkLst>
            <pc:docMk/>
            <pc:sldMk cId="2845224151" sldId="1148"/>
            <ac:picMk id="12" creationId="{D21F0404-7E91-3CFB-1918-79A25CEE36B4}"/>
          </ac:picMkLst>
        </pc:picChg>
        <pc:picChg chg="mod">
          <ac:chgData name="Joseph Stegemerten" userId="3faaf8d9-3a69-4c8b-b807-c4944e271286" providerId="ADAL" clId="{48DE8439-F395-2545-93BE-36A67C61C4F2}" dt="2024-01-24T17:24:27.603" v="825"/>
          <ac:picMkLst>
            <pc:docMk/>
            <pc:sldMk cId="2845224151" sldId="1148"/>
            <ac:picMk id="15" creationId="{0C9CE6AB-78DC-C6F1-4681-B84649CFA8F1}"/>
          </ac:picMkLst>
        </pc:picChg>
      </pc:sldChg>
      <pc:sldChg chg="addSp delSp modSp mod">
        <pc:chgData name="Joseph Stegemerten" userId="3faaf8d9-3a69-4c8b-b807-c4944e271286" providerId="ADAL" clId="{48DE8439-F395-2545-93BE-36A67C61C4F2}" dt="2024-01-24T17:27:08.540" v="856" actId="207"/>
        <pc:sldMkLst>
          <pc:docMk/>
          <pc:sldMk cId="2316385829" sldId="1149"/>
        </pc:sldMkLst>
        <pc:spChg chg="mod">
          <ac:chgData name="Joseph Stegemerten" userId="3faaf8d9-3a69-4c8b-b807-c4944e271286" providerId="ADAL" clId="{48DE8439-F395-2545-93BE-36A67C61C4F2}" dt="2024-01-24T17:27:08.540" v="856" actId="207"/>
          <ac:spMkLst>
            <pc:docMk/>
            <pc:sldMk cId="2316385829" sldId="1149"/>
            <ac:spMk id="2" creationId="{8FE1267C-1950-BB45-13C8-551DE069DF8C}"/>
          </ac:spMkLst>
        </pc:spChg>
        <pc:spChg chg="mod">
          <ac:chgData name="Joseph Stegemerten" userId="3faaf8d9-3a69-4c8b-b807-c4944e271286" providerId="ADAL" clId="{48DE8439-F395-2545-93BE-36A67C61C4F2}" dt="2024-01-24T17:26:56.910" v="854"/>
          <ac:spMkLst>
            <pc:docMk/>
            <pc:sldMk cId="2316385829" sldId="1149"/>
            <ac:spMk id="7" creationId="{17A7B7B7-CC2F-E642-1E4E-223E731CFF1D}"/>
          </ac:spMkLst>
        </pc:spChg>
        <pc:grpChg chg="add mod">
          <ac:chgData name="Joseph Stegemerten" userId="3faaf8d9-3a69-4c8b-b807-c4944e271286" providerId="ADAL" clId="{48DE8439-F395-2545-93BE-36A67C61C4F2}" dt="2024-01-24T17:27:02.061" v="855" actId="1076"/>
          <ac:grpSpMkLst>
            <pc:docMk/>
            <pc:sldMk cId="2316385829" sldId="1149"/>
            <ac:grpSpMk id="4" creationId="{0926F878-23B9-96D4-3375-27ED1AFE9988}"/>
          </ac:grpSpMkLst>
        </pc:grpChg>
        <pc:picChg chg="del">
          <ac:chgData name="Joseph Stegemerten" userId="3faaf8d9-3a69-4c8b-b807-c4944e271286" providerId="ADAL" clId="{48DE8439-F395-2545-93BE-36A67C61C4F2}" dt="2024-01-24T17:26:47.274" v="853" actId="478"/>
          <ac:picMkLst>
            <pc:docMk/>
            <pc:sldMk cId="2316385829" sldId="1149"/>
            <ac:picMk id="3" creationId="{68ACFD0C-0890-C3D0-7DED-4AB47E6DA98D}"/>
          </ac:picMkLst>
        </pc:picChg>
        <pc:picChg chg="mod">
          <ac:chgData name="Joseph Stegemerten" userId="3faaf8d9-3a69-4c8b-b807-c4944e271286" providerId="ADAL" clId="{48DE8439-F395-2545-93BE-36A67C61C4F2}" dt="2024-01-24T17:26:56.910" v="854"/>
          <ac:picMkLst>
            <pc:docMk/>
            <pc:sldMk cId="2316385829" sldId="1149"/>
            <ac:picMk id="8" creationId="{B754DECC-4233-FB7B-2C4C-16F53BE29220}"/>
          </ac:picMkLst>
        </pc:picChg>
      </pc:sldChg>
      <pc:sldChg chg="modSp mod">
        <pc:chgData name="Joseph Stegemerten" userId="3faaf8d9-3a69-4c8b-b807-c4944e271286" providerId="ADAL" clId="{48DE8439-F395-2545-93BE-36A67C61C4F2}" dt="2024-01-24T16:45:50.636" v="81" actId="1035"/>
        <pc:sldMkLst>
          <pc:docMk/>
          <pc:sldMk cId="84946031" sldId="1158"/>
        </pc:sldMkLst>
        <pc:spChg chg="mod">
          <ac:chgData name="Joseph Stegemerten" userId="3faaf8d9-3a69-4c8b-b807-c4944e271286" providerId="ADAL" clId="{48DE8439-F395-2545-93BE-36A67C61C4F2}" dt="2024-01-24T16:45:50.636" v="81" actId="1035"/>
          <ac:spMkLst>
            <pc:docMk/>
            <pc:sldMk cId="84946031" sldId="1158"/>
            <ac:spMk id="5" creationId="{24E22512-E6CF-5B05-1896-98E08050AD2D}"/>
          </ac:spMkLst>
        </pc:spChg>
      </pc:sldChg>
      <pc:sldChg chg="addSp delSp modSp mod">
        <pc:chgData name="Joseph Stegemerten" userId="3faaf8d9-3a69-4c8b-b807-c4944e271286" providerId="ADAL" clId="{48DE8439-F395-2545-93BE-36A67C61C4F2}" dt="2024-01-24T17:26:43.166" v="852" actId="1035"/>
        <pc:sldMkLst>
          <pc:docMk/>
          <pc:sldMk cId="848858125" sldId="1194"/>
        </pc:sldMkLst>
        <pc:spChg chg="mod">
          <ac:chgData name="Joseph Stegemerten" userId="3faaf8d9-3a69-4c8b-b807-c4944e271286" providerId="ADAL" clId="{48DE8439-F395-2545-93BE-36A67C61C4F2}" dt="2024-01-24T17:26:17.477" v="844" actId="207"/>
          <ac:spMkLst>
            <pc:docMk/>
            <pc:sldMk cId="848858125" sldId="1194"/>
            <ac:spMk id="2" creationId="{8FE1267C-1950-BB45-13C8-551DE069DF8C}"/>
          </ac:spMkLst>
        </pc:spChg>
        <pc:spChg chg="del">
          <ac:chgData name="Joseph Stegemerten" userId="3faaf8d9-3a69-4c8b-b807-c4944e271286" providerId="ADAL" clId="{48DE8439-F395-2545-93BE-36A67C61C4F2}" dt="2024-01-24T17:26:19.202" v="845" actId="478"/>
          <ac:spMkLst>
            <pc:docMk/>
            <pc:sldMk cId="848858125" sldId="1194"/>
            <ac:spMk id="6" creationId="{6031800E-EB85-A33A-C943-8F1FBD1F10DF}"/>
          </ac:spMkLst>
        </pc:spChg>
        <pc:spChg chg="mod">
          <ac:chgData name="Joseph Stegemerten" userId="3faaf8d9-3a69-4c8b-b807-c4944e271286" providerId="ADAL" clId="{48DE8439-F395-2545-93BE-36A67C61C4F2}" dt="2024-01-24T17:26:05.113" v="843"/>
          <ac:spMkLst>
            <pc:docMk/>
            <pc:sldMk cId="848858125" sldId="1194"/>
            <ac:spMk id="7" creationId="{907D6E84-7FCA-8F04-12A1-97738B05AB6A}"/>
          </ac:spMkLst>
        </pc:spChg>
        <pc:spChg chg="mod">
          <ac:chgData name="Joseph Stegemerten" userId="3faaf8d9-3a69-4c8b-b807-c4944e271286" providerId="ADAL" clId="{48DE8439-F395-2545-93BE-36A67C61C4F2}" dt="2024-01-24T17:26:21.556" v="847"/>
          <ac:spMkLst>
            <pc:docMk/>
            <pc:sldMk cId="848858125" sldId="1194"/>
            <ac:spMk id="10" creationId="{642A2FD6-D5B5-EEE4-86BE-BA79C0FE714C}"/>
          </ac:spMkLst>
        </pc:spChg>
        <pc:spChg chg="add mod">
          <ac:chgData name="Joseph Stegemerten" userId="3faaf8d9-3a69-4c8b-b807-c4944e271286" providerId="ADAL" clId="{48DE8439-F395-2545-93BE-36A67C61C4F2}" dt="2024-01-24T17:26:30.473" v="850"/>
          <ac:spMkLst>
            <pc:docMk/>
            <pc:sldMk cId="848858125" sldId="1194"/>
            <ac:spMk id="12" creationId="{E46222F9-4750-DD8F-E779-51F772DF4E30}"/>
          </ac:spMkLst>
        </pc:spChg>
        <pc:grpChg chg="add mod">
          <ac:chgData name="Joseph Stegemerten" userId="3faaf8d9-3a69-4c8b-b807-c4944e271286" providerId="ADAL" clId="{48DE8439-F395-2545-93BE-36A67C61C4F2}" dt="2024-01-24T17:26:05.113" v="843"/>
          <ac:grpSpMkLst>
            <pc:docMk/>
            <pc:sldMk cId="848858125" sldId="1194"/>
            <ac:grpSpMk id="3" creationId="{EF5A8D81-0509-4D4B-0230-165BE8A5FFCD}"/>
          </ac:grpSpMkLst>
        </pc:grpChg>
        <pc:grpChg chg="add del mod">
          <ac:chgData name="Joseph Stegemerten" userId="3faaf8d9-3a69-4c8b-b807-c4944e271286" providerId="ADAL" clId="{48DE8439-F395-2545-93BE-36A67C61C4F2}" dt="2024-01-24T17:26:23.071" v="848" actId="478"/>
          <ac:grpSpMkLst>
            <pc:docMk/>
            <pc:sldMk cId="848858125" sldId="1194"/>
            <ac:grpSpMk id="9" creationId="{A8762606-A544-A500-A384-21746C29AA81}"/>
          </ac:grpSpMkLst>
        </pc:grpChg>
        <pc:graphicFrameChg chg="mod modGraphic">
          <ac:chgData name="Joseph Stegemerten" userId="3faaf8d9-3a69-4c8b-b807-c4944e271286" providerId="ADAL" clId="{48DE8439-F395-2545-93BE-36A67C61C4F2}" dt="2024-01-24T17:26:43.166" v="852" actId="1035"/>
          <ac:graphicFrameMkLst>
            <pc:docMk/>
            <pc:sldMk cId="848858125" sldId="1194"/>
            <ac:graphicFrameMk id="5" creationId="{A4B514B3-B560-904D-E468-CA72A55D5C75}"/>
          </ac:graphicFrameMkLst>
        </pc:graphicFrameChg>
        <pc:picChg chg="del">
          <ac:chgData name="Joseph Stegemerten" userId="3faaf8d9-3a69-4c8b-b807-c4944e271286" providerId="ADAL" clId="{48DE8439-F395-2545-93BE-36A67C61C4F2}" dt="2024-01-24T17:26:20.408" v="846" actId="478"/>
          <ac:picMkLst>
            <pc:docMk/>
            <pc:sldMk cId="848858125" sldId="1194"/>
            <ac:picMk id="4" creationId="{D9A83887-A345-7061-CFF1-917378EC8EC9}"/>
          </ac:picMkLst>
        </pc:picChg>
        <pc:picChg chg="mod">
          <ac:chgData name="Joseph Stegemerten" userId="3faaf8d9-3a69-4c8b-b807-c4944e271286" providerId="ADAL" clId="{48DE8439-F395-2545-93BE-36A67C61C4F2}" dt="2024-01-24T17:26:05.113" v="843"/>
          <ac:picMkLst>
            <pc:docMk/>
            <pc:sldMk cId="848858125" sldId="1194"/>
            <ac:picMk id="8" creationId="{B7AF30F4-5578-C1AF-4F90-32D7D314FBB7}"/>
          </ac:picMkLst>
        </pc:picChg>
        <pc:picChg chg="mod">
          <ac:chgData name="Joseph Stegemerten" userId="3faaf8d9-3a69-4c8b-b807-c4944e271286" providerId="ADAL" clId="{48DE8439-F395-2545-93BE-36A67C61C4F2}" dt="2024-01-24T17:26:21.556" v="847"/>
          <ac:picMkLst>
            <pc:docMk/>
            <pc:sldMk cId="848858125" sldId="1194"/>
            <ac:picMk id="11" creationId="{B74F6059-1D58-9181-5AAD-C85B6709C298}"/>
          </ac:picMkLst>
        </pc:picChg>
      </pc:sldChg>
      <pc:sldChg chg="addSp delSp modSp del mod">
        <pc:chgData name="Joseph Stegemerten" userId="3faaf8d9-3a69-4c8b-b807-c4944e271286" providerId="ADAL" clId="{48DE8439-F395-2545-93BE-36A67C61C4F2}" dt="2024-01-24T17:03:59.447" v="310" actId="2696"/>
        <pc:sldMkLst>
          <pc:docMk/>
          <pc:sldMk cId="2448981519" sldId="1196"/>
        </pc:sldMkLst>
        <pc:spChg chg="mod">
          <ac:chgData name="Joseph Stegemerten" userId="3faaf8d9-3a69-4c8b-b807-c4944e271286" providerId="ADAL" clId="{48DE8439-F395-2545-93BE-36A67C61C4F2}" dt="2024-01-24T16:44:28.753" v="70" actId="404"/>
          <ac:spMkLst>
            <pc:docMk/>
            <pc:sldMk cId="2448981519" sldId="1196"/>
            <ac:spMk id="35" creationId="{56FD4077-291C-5858-72D8-B69289AD56A2}"/>
          </ac:spMkLst>
        </pc:spChg>
        <pc:spChg chg="mod">
          <ac:chgData name="Joseph Stegemerten" userId="3faaf8d9-3a69-4c8b-b807-c4944e271286" providerId="ADAL" clId="{48DE8439-F395-2545-93BE-36A67C61C4F2}" dt="2024-01-24T16:45:03.442" v="74" actId="14100"/>
          <ac:spMkLst>
            <pc:docMk/>
            <pc:sldMk cId="2448981519" sldId="1196"/>
            <ac:spMk id="91" creationId="{2C420D3F-34EB-E9BF-BB88-1C975074B20F}"/>
          </ac:spMkLst>
        </pc:spChg>
        <pc:spChg chg="topLvl">
          <ac:chgData name="Joseph Stegemerten" userId="3faaf8d9-3a69-4c8b-b807-c4944e271286" providerId="ADAL" clId="{48DE8439-F395-2545-93BE-36A67C61C4F2}" dt="2024-01-24T16:42:37.026" v="39" actId="478"/>
          <ac:spMkLst>
            <pc:docMk/>
            <pc:sldMk cId="2448981519" sldId="1196"/>
            <ac:spMk id="105" creationId="{BE212CF3-57D2-B22B-9A09-CE5C5B49248B}"/>
          </ac:spMkLst>
        </pc:spChg>
        <pc:spChg chg="topLvl">
          <ac:chgData name="Joseph Stegemerten" userId="3faaf8d9-3a69-4c8b-b807-c4944e271286" providerId="ADAL" clId="{48DE8439-F395-2545-93BE-36A67C61C4F2}" dt="2024-01-24T16:42:40.688" v="41" actId="478"/>
          <ac:spMkLst>
            <pc:docMk/>
            <pc:sldMk cId="2448981519" sldId="1196"/>
            <ac:spMk id="108" creationId="{4C300E28-BB25-2952-1091-3FD1BADDC395}"/>
          </ac:spMkLst>
        </pc:spChg>
        <pc:spChg chg="topLvl">
          <ac:chgData name="Joseph Stegemerten" userId="3faaf8d9-3a69-4c8b-b807-c4944e271286" providerId="ADAL" clId="{48DE8439-F395-2545-93BE-36A67C61C4F2}" dt="2024-01-24T16:42:38.958" v="40" actId="478"/>
          <ac:spMkLst>
            <pc:docMk/>
            <pc:sldMk cId="2448981519" sldId="1196"/>
            <ac:spMk id="111" creationId="{D826CDC2-3BE5-D653-A557-A36E017FB95F}"/>
          </ac:spMkLst>
        </pc:spChg>
        <pc:grpChg chg="del">
          <ac:chgData name="Joseph Stegemerten" userId="3faaf8d9-3a69-4c8b-b807-c4944e271286" providerId="ADAL" clId="{48DE8439-F395-2545-93BE-36A67C61C4F2}" dt="2024-01-24T16:42:37.026" v="39" actId="478"/>
          <ac:grpSpMkLst>
            <pc:docMk/>
            <pc:sldMk cId="2448981519" sldId="1196"/>
            <ac:grpSpMk id="104" creationId="{0DE4FF4A-00F2-9271-65CD-22E3BC1C5F1A}"/>
          </ac:grpSpMkLst>
        </pc:grpChg>
        <pc:grpChg chg="del">
          <ac:chgData name="Joseph Stegemerten" userId="3faaf8d9-3a69-4c8b-b807-c4944e271286" providerId="ADAL" clId="{48DE8439-F395-2545-93BE-36A67C61C4F2}" dt="2024-01-24T16:42:40.688" v="41" actId="478"/>
          <ac:grpSpMkLst>
            <pc:docMk/>
            <pc:sldMk cId="2448981519" sldId="1196"/>
            <ac:grpSpMk id="107" creationId="{250EF205-8DF4-2695-60A9-8BB4EC459485}"/>
          </ac:grpSpMkLst>
        </pc:grpChg>
        <pc:grpChg chg="del">
          <ac:chgData name="Joseph Stegemerten" userId="3faaf8d9-3a69-4c8b-b807-c4944e271286" providerId="ADAL" clId="{48DE8439-F395-2545-93BE-36A67C61C4F2}" dt="2024-01-24T16:42:38.958" v="40" actId="478"/>
          <ac:grpSpMkLst>
            <pc:docMk/>
            <pc:sldMk cId="2448981519" sldId="1196"/>
            <ac:grpSpMk id="110" creationId="{29B4035C-AA5C-DF55-E178-53B73973DDC3}"/>
          </ac:grpSpMkLst>
        </pc:grpChg>
        <pc:picChg chg="add mod">
          <ac:chgData name="Joseph Stegemerten" userId="3faaf8d9-3a69-4c8b-b807-c4944e271286" providerId="ADAL" clId="{48DE8439-F395-2545-93BE-36A67C61C4F2}" dt="2024-01-24T16:42:47.442" v="44" actId="14100"/>
          <ac:picMkLst>
            <pc:docMk/>
            <pc:sldMk cId="2448981519" sldId="1196"/>
            <ac:picMk id="3" creationId="{1281AEC1-DAC8-64D5-122C-C38C58233EB6}"/>
          </ac:picMkLst>
        </pc:picChg>
        <pc:picChg chg="add mod">
          <ac:chgData name="Joseph Stegemerten" userId="3faaf8d9-3a69-4c8b-b807-c4944e271286" providerId="ADAL" clId="{48DE8439-F395-2545-93BE-36A67C61C4F2}" dt="2024-01-24T16:42:53.469" v="45" actId="571"/>
          <ac:picMkLst>
            <pc:docMk/>
            <pc:sldMk cId="2448981519" sldId="1196"/>
            <ac:picMk id="10" creationId="{6F01FB97-8C32-66B9-D086-3CCD5A0135E5}"/>
          </ac:picMkLst>
        </pc:picChg>
        <pc:picChg chg="add mod">
          <ac:chgData name="Joseph Stegemerten" userId="3faaf8d9-3a69-4c8b-b807-c4944e271286" providerId="ADAL" clId="{48DE8439-F395-2545-93BE-36A67C61C4F2}" dt="2024-01-24T16:42:56.353" v="46" actId="571"/>
          <ac:picMkLst>
            <pc:docMk/>
            <pc:sldMk cId="2448981519" sldId="1196"/>
            <ac:picMk id="11" creationId="{010FA020-D043-4371-BAC8-644D24ED49D6}"/>
          </ac:picMkLst>
        </pc:picChg>
        <pc:picChg chg="mod">
          <ac:chgData name="Joseph Stegemerten" userId="3faaf8d9-3a69-4c8b-b807-c4944e271286" providerId="ADAL" clId="{48DE8439-F395-2545-93BE-36A67C61C4F2}" dt="2024-01-24T16:44:34.718" v="72" actId="1076"/>
          <ac:picMkLst>
            <pc:docMk/>
            <pc:sldMk cId="2448981519" sldId="1196"/>
            <ac:picMk id="45" creationId="{6539BD73-4C29-2A23-13E8-FB3C04D628C1}"/>
          </ac:picMkLst>
        </pc:picChg>
        <pc:picChg chg="del topLvl">
          <ac:chgData name="Joseph Stegemerten" userId="3faaf8d9-3a69-4c8b-b807-c4944e271286" providerId="ADAL" clId="{48DE8439-F395-2545-93BE-36A67C61C4F2}" dt="2024-01-24T16:42:37.026" v="39" actId="478"/>
          <ac:picMkLst>
            <pc:docMk/>
            <pc:sldMk cId="2448981519" sldId="1196"/>
            <ac:picMk id="106" creationId="{5D7D9E04-B819-CC34-A0A5-6E1FA03F1D5A}"/>
          </ac:picMkLst>
        </pc:picChg>
        <pc:picChg chg="del topLvl">
          <ac:chgData name="Joseph Stegemerten" userId="3faaf8d9-3a69-4c8b-b807-c4944e271286" providerId="ADAL" clId="{48DE8439-F395-2545-93BE-36A67C61C4F2}" dt="2024-01-24T16:42:40.688" v="41" actId="478"/>
          <ac:picMkLst>
            <pc:docMk/>
            <pc:sldMk cId="2448981519" sldId="1196"/>
            <ac:picMk id="109" creationId="{0F6F6F21-F46E-B507-C0A1-A4C576241129}"/>
          </ac:picMkLst>
        </pc:picChg>
        <pc:picChg chg="del topLvl">
          <ac:chgData name="Joseph Stegemerten" userId="3faaf8d9-3a69-4c8b-b807-c4944e271286" providerId="ADAL" clId="{48DE8439-F395-2545-93BE-36A67C61C4F2}" dt="2024-01-24T16:42:38.958" v="40" actId="478"/>
          <ac:picMkLst>
            <pc:docMk/>
            <pc:sldMk cId="2448981519" sldId="1196"/>
            <ac:picMk id="112" creationId="{D8DC1D9C-676E-B277-51FD-6190D4D66DF3}"/>
          </ac:picMkLst>
        </pc:picChg>
      </pc:sldChg>
      <pc:sldChg chg="addSp delSp modSp del mod">
        <pc:chgData name="Joseph Stegemerten" userId="3faaf8d9-3a69-4c8b-b807-c4944e271286" providerId="ADAL" clId="{48DE8439-F395-2545-93BE-36A67C61C4F2}" dt="2024-01-24T16:55:43.225" v="214" actId="2696"/>
        <pc:sldMkLst>
          <pc:docMk/>
          <pc:sldMk cId="619512537" sldId="1197"/>
        </pc:sldMkLst>
        <pc:spChg chg="mod">
          <ac:chgData name="Joseph Stegemerten" userId="3faaf8d9-3a69-4c8b-b807-c4944e271286" providerId="ADAL" clId="{48DE8439-F395-2545-93BE-36A67C61C4F2}" dt="2024-01-24T16:45:16.100" v="76" actId="14100"/>
          <ac:spMkLst>
            <pc:docMk/>
            <pc:sldMk cId="619512537" sldId="1197"/>
            <ac:spMk id="10" creationId="{0634E94D-5E80-1D2E-E6B7-B95BB189124D}"/>
          </ac:spMkLst>
        </pc:spChg>
        <pc:spChg chg="topLvl">
          <ac:chgData name="Joseph Stegemerten" userId="3faaf8d9-3a69-4c8b-b807-c4944e271286" providerId="ADAL" clId="{48DE8439-F395-2545-93BE-36A67C61C4F2}" dt="2024-01-24T16:43:08.720" v="48" actId="478"/>
          <ac:spMkLst>
            <pc:docMk/>
            <pc:sldMk cId="619512537" sldId="1197"/>
            <ac:spMk id="37" creationId="{A05EF9F8-F885-7835-F914-4EC674AD54B3}"/>
          </ac:spMkLst>
        </pc:spChg>
        <pc:spChg chg="topLvl">
          <ac:chgData name="Joseph Stegemerten" userId="3faaf8d9-3a69-4c8b-b807-c4944e271286" providerId="ADAL" clId="{48DE8439-F395-2545-93BE-36A67C61C4F2}" dt="2024-01-24T16:43:06.402" v="47" actId="478"/>
          <ac:spMkLst>
            <pc:docMk/>
            <pc:sldMk cId="619512537" sldId="1197"/>
            <ac:spMk id="40" creationId="{EC192CAC-47C9-7D7F-4078-9BEC48000F8E}"/>
          </ac:spMkLst>
        </pc:spChg>
        <pc:spChg chg="topLvl">
          <ac:chgData name="Joseph Stegemerten" userId="3faaf8d9-3a69-4c8b-b807-c4944e271286" providerId="ADAL" clId="{48DE8439-F395-2545-93BE-36A67C61C4F2}" dt="2024-01-24T16:43:10.387" v="49" actId="478"/>
          <ac:spMkLst>
            <pc:docMk/>
            <pc:sldMk cId="619512537" sldId="1197"/>
            <ac:spMk id="43" creationId="{DAD67E78-5143-1593-5600-EC5E1E407067}"/>
          </ac:spMkLst>
        </pc:spChg>
        <pc:grpChg chg="del">
          <ac:chgData name="Joseph Stegemerten" userId="3faaf8d9-3a69-4c8b-b807-c4944e271286" providerId="ADAL" clId="{48DE8439-F395-2545-93BE-36A67C61C4F2}" dt="2024-01-24T16:43:08.720" v="48" actId="478"/>
          <ac:grpSpMkLst>
            <pc:docMk/>
            <pc:sldMk cId="619512537" sldId="1197"/>
            <ac:grpSpMk id="36" creationId="{10F6E272-199D-0937-E6E1-3A4409F2E1B2}"/>
          </ac:grpSpMkLst>
        </pc:grpChg>
        <pc:grpChg chg="del">
          <ac:chgData name="Joseph Stegemerten" userId="3faaf8d9-3a69-4c8b-b807-c4944e271286" providerId="ADAL" clId="{48DE8439-F395-2545-93BE-36A67C61C4F2}" dt="2024-01-24T16:43:06.402" v="47" actId="478"/>
          <ac:grpSpMkLst>
            <pc:docMk/>
            <pc:sldMk cId="619512537" sldId="1197"/>
            <ac:grpSpMk id="39" creationId="{ACA42133-8ED1-3CC9-696C-0E29A0DEFAAA}"/>
          </ac:grpSpMkLst>
        </pc:grpChg>
        <pc:grpChg chg="del">
          <ac:chgData name="Joseph Stegemerten" userId="3faaf8d9-3a69-4c8b-b807-c4944e271286" providerId="ADAL" clId="{48DE8439-F395-2545-93BE-36A67C61C4F2}" dt="2024-01-24T16:43:10.387" v="49" actId="478"/>
          <ac:grpSpMkLst>
            <pc:docMk/>
            <pc:sldMk cId="619512537" sldId="1197"/>
            <ac:grpSpMk id="42" creationId="{07C8A166-3C46-B531-4F1D-52CBDE4EE3D2}"/>
          </ac:grpSpMkLst>
        </pc:grpChg>
        <pc:picChg chg="add mod">
          <ac:chgData name="Joseph Stegemerten" userId="3faaf8d9-3a69-4c8b-b807-c4944e271286" providerId="ADAL" clId="{48DE8439-F395-2545-93BE-36A67C61C4F2}" dt="2024-01-24T16:43:16.470" v="51" actId="1076"/>
          <ac:picMkLst>
            <pc:docMk/>
            <pc:sldMk cId="619512537" sldId="1197"/>
            <ac:picMk id="3" creationId="{B9D4CEED-B301-5858-E42F-C9D48214EA62}"/>
          </ac:picMkLst>
        </pc:picChg>
        <pc:picChg chg="add mod">
          <ac:chgData name="Joseph Stegemerten" userId="3faaf8d9-3a69-4c8b-b807-c4944e271286" providerId="ADAL" clId="{48DE8439-F395-2545-93BE-36A67C61C4F2}" dt="2024-01-24T16:43:18.553" v="52" actId="1076"/>
          <ac:picMkLst>
            <pc:docMk/>
            <pc:sldMk cId="619512537" sldId="1197"/>
            <ac:picMk id="11" creationId="{906295FB-4861-C2E9-9ED6-46A3BB230FF4}"/>
          </ac:picMkLst>
        </pc:picChg>
        <pc:picChg chg="add mod">
          <ac:chgData name="Joseph Stegemerten" userId="3faaf8d9-3a69-4c8b-b807-c4944e271286" providerId="ADAL" clId="{48DE8439-F395-2545-93BE-36A67C61C4F2}" dt="2024-01-24T16:43:21.261" v="53" actId="1076"/>
          <ac:picMkLst>
            <pc:docMk/>
            <pc:sldMk cId="619512537" sldId="1197"/>
            <ac:picMk id="12" creationId="{8DA37672-891D-F7F0-A7BF-016AB5B5C1EF}"/>
          </ac:picMkLst>
        </pc:picChg>
        <pc:picChg chg="del topLvl">
          <ac:chgData name="Joseph Stegemerten" userId="3faaf8d9-3a69-4c8b-b807-c4944e271286" providerId="ADAL" clId="{48DE8439-F395-2545-93BE-36A67C61C4F2}" dt="2024-01-24T16:43:08.720" v="48" actId="478"/>
          <ac:picMkLst>
            <pc:docMk/>
            <pc:sldMk cId="619512537" sldId="1197"/>
            <ac:picMk id="38" creationId="{1C2487C0-4ED2-ABED-2465-88C4EB968FF1}"/>
          </ac:picMkLst>
        </pc:picChg>
        <pc:picChg chg="del topLvl">
          <ac:chgData name="Joseph Stegemerten" userId="3faaf8d9-3a69-4c8b-b807-c4944e271286" providerId="ADAL" clId="{48DE8439-F395-2545-93BE-36A67C61C4F2}" dt="2024-01-24T16:43:06.402" v="47" actId="478"/>
          <ac:picMkLst>
            <pc:docMk/>
            <pc:sldMk cId="619512537" sldId="1197"/>
            <ac:picMk id="41" creationId="{50E19A67-5FBD-8714-03CE-980AE0FE4E4A}"/>
          </ac:picMkLst>
        </pc:picChg>
        <pc:picChg chg="del topLvl">
          <ac:chgData name="Joseph Stegemerten" userId="3faaf8d9-3a69-4c8b-b807-c4944e271286" providerId="ADAL" clId="{48DE8439-F395-2545-93BE-36A67C61C4F2}" dt="2024-01-24T16:43:10.387" v="49" actId="478"/>
          <ac:picMkLst>
            <pc:docMk/>
            <pc:sldMk cId="619512537" sldId="1197"/>
            <ac:picMk id="44" creationId="{BA17C5B8-913D-90B9-2A1E-1E786B100FD5}"/>
          </ac:picMkLst>
        </pc:picChg>
        <pc:cxnChg chg="mod">
          <ac:chgData name="Joseph Stegemerten" userId="3faaf8d9-3a69-4c8b-b807-c4944e271286" providerId="ADAL" clId="{48DE8439-F395-2545-93BE-36A67C61C4F2}" dt="2024-01-24T16:45:16.100" v="76" actId="14100"/>
          <ac:cxnSpMkLst>
            <pc:docMk/>
            <pc:sldMk cId="619512537" sldId="1197"/>
            <ac:cxnSpMk id="31" creationId="{4257D120-3F70-7CF5-7654-BECB23B6BA13}"/>
          </ac:cxnSpMkLst>
        </pc:cxnChg>
      </pc:sldChg>
      <pc:sldChg chg="addSp delSp modSp new mod">
        <pc:chgData name="Joseph Stegemerten" userId="3faaf8d9-3a69-4c8b-b807-c4944e271286" providerId="ADAL" clId="{48DE8439-F395-2545-93BE-36A67C61C4F2}" dt="2024-01-24T17:03:48.839" v="309" actId="113"/>
        <pc:sldMkLst>
          <pc:docMk/>
          <pc:sldMk cId="779689121" sldId="1200"/>
        </pc:sldMkLst>
        <pc:spChg chg="mod">
          <ac:chgData name="Joseph Stegemerten" userId="3faaf8d9-3a69-4c8b-b807-c4944e271286" providerId="ADAL" clId="{48DE8439-F395-2545-93BE-36A67C61C4F2}" dt="2024-01-24T17:03:48.839" v="309" actId="113"/>
          <ac:spMkLst>
            <pc:docMk/>
            <pc:sldMk cId="779689121" sldId="1200"/>
            <ac:spMk id="2" creationId="{C953145B-9E4A-E673-A67E-3BA2889CF411}"/>
          </ac:spMkLst>
        </pc:spChg>
        <pc:spChg chg="del">
          <ac:chgData name="Joseph Stegemerten" userId="3faaf8d9-3a69-4c8b-b807-c4944e271286" providerId="ADAL" clId="{48DE8439-F395-2545-93BE-36A67C61C4F2}" dt="2024-01-24T16:48:59.433" v="83" actId="478"/>
          <ac:spMkLst>
            <pc:docMk/>
            <pc:sldMk cId="779689121" sldId="1200"/>
            <ac:spMk id="3" creationId="{D94292C7-00B1-5DB0-28F3-AB9F792DCA1D}"/>
          </ac:spMkLst>
        </pc:spChg>
        <pc:spChg chg="add del mod">
          <ac:chgData name="Joseph Stegemerten" userId="3faaf8d9-3a69-4c8b-b807-c4944e271286" providerId="ADAL" clId="{48DE8439-F395-2545-93BE-36A67C61C4F2}" dt="2024-01-24T16:50:30.894" v="150" actId="478"/>
          <ac:spMkLst>
            <pc:docMk/>
            <pc:sldMk cId="779689121" sldId="1200"/>
            <ac:spMk id="4" creationId="{C38F2F6B-C1D8-ECC2-C457-AC718C1CF991}"/>
          </ac:spMkLst>
        </pc:spChg>
        <pc:spChg chg="add del mod">
          <ac:chgData name="Joseph Stegemerten" userId="3faaf8d9-3a69-4c8b-b807-c4944e271286" providerId="ADAL" clId="{48DE8439-F395-2545-93BE-36A67C61C4F2}" dt="2024-01-24T16:50:28.208" v="149" actId="478"/>
          <ac:spMkLst>
            <pc:docMk/>
            <pc:sldMk cId="779689121" sldId="1200"/>
            <ac:spMk id="5" creationId="{C74F42BA-7636-1B3A-1E0C-B82D8CB5D505}"/>
          </ac:spMkLst>
        </pc:spChg>
        <pc:spChg chg="add del mod">
          <ac:chgData name="Joseph Stegemerten" userId="3faaf8d9-3a69-4c8b-b807-c4944e271286" providerId="ADAL" clId="{48DE8439-F395-2545-93BE-36A67C61C4F2}" dt="2024-01-24T16:50:30.894" v="150" actId="478"/>
          <ac:spMkLst>
            <pc:docMk/>
            <pc:sldMk cId="779689121" sldId="1200"/>
            <ac:spMk id="6" creationId="{333F4178-D2A3-79A1-B843-E747FDF8D0CF}"/>
          </ac:spMkLst>
        </pc:spChg>
        <pc:spChg chg="add del mod">
          <ac:chgData name="Joseph Stegemerten" userId="3faaf8d9-3a69-4c8b-b807-c4944e271286" providerId="ADAL" clId="{48DE8439-F395-2545-93BE-36A67C61C4F2}" dt="2024-01-24T16:50:28.208" v="149" actId="478"/>
          <ac:spMkLst>
            <pc:docMk/>
            <pc:sldMk cId="779689121" sldId="1200"/>
            <ac:spMk id="7" creationId="{412F9CD4-1A52-03D9-B294-C7107BACA27E}"/>
          </ac:spMkLst>
        </pc:spChg>
        <pc:spChg chg="add del mod">
          <ac:chgData name="Joseph Stegemerten" userId="3faaf8d9-3a69-4c8b-b807-c4944e271286" providerId="ADAL" clId="{48DE8439-F395-2545-93BE-36A67C61C4F2}" dt="2024-01-24T16:50:28.208" v="149" actId="478"/>
          <ac:spMkLst>
            <pc:docMk/>
            <pc:sldMk cId="779689121" sldId="1200"/>
            <ac:spMk id="10" creationId="{F2138063-4587-8A2B-5957-401E4B4D921B}"/>
          </ac:spMkLst>
        </pc:spChg>
        <pc:spChg chg="add del mod">
          <ac:chgData name="Joseph Stegemerten" userId="3faaf8d9-3a69-4c8b-b807-c4944e271286" providerId="ADAL" clId="{48DE8439-F395-2545-93BE-36A67C61C4F2}" dt="2024-01-24T16:50:28.208" v="149" actId="478"/>
          <ac:spMkLst>
            <pc:docMk/>
            <pc:sldMk cId="779689121" sldId="1200"/>
            <ac:spMk id="11" creationId="{2623B623-E294-0876-4363-C0ED26C1B1D4}"/>
          </ac:spMkLst>
        </pc:spChg>
        <pc:spChg chg="add del mod">
          <ac:chgData name="Joseph Stegemerten" userId="3faaf8d9-3a69-4c8b-b807-c4944e271286" providerId="ADAL" clId="{48DE8439-F395-2545-93BE-36A67C61C4F2}" dt="2024-01-24T16:50:28.208" v="149" actId="478"/>
          <ac:spMkLst>
            <pc:docMk/>
            <pc:sldMk cId="779689121" sldId="1200"/>
            <ac:spMk id="14" creationId="{D887BFC0-F3AC-839A-9EB7-A7B7D00C3460}"/>
          </ac:spMkLst>
        </pc:spChg>
        <pc:spChg chg="add del mod">
          <ac:chgData name="Joseph Stegemerten" userId="3faaf8d9-3a69-4c8b-b807-c4944e271286" providerId="ADAL" clId="{48DE8439-F395-2545-93BE-36A67C61C4F2}" dt="2024-01-24T16:50:30.894" v="150" actId="478"/>
          <ac:spMkLst>
            <pc:docMk/>
            <pc:sldMk cId="779689121" sldId="1200"/>
            <ac:spMk id="15" creationId="{8CF869B8-A16C-57B0-7032-6C04FE32348D}"/>
          </ac:spMkLst>
        </pc:spChg>
        <pc:spChg chg="add del mod">
          <ac:chgData name="Joseph Stegemerten" userId="3faaf8d9-3a69-4c8b-b807-c4944e271286" providerId="ADAL" clId="{48DE8439-F395-2545-93BE-36A67C61C4F2}" dt="2024-01-24T16:50:30.894" v="150" actId="478"/>
          <ac:spMkLst>
            <pc:docMk/>
            <pc:sldMk cId="779689121" sldId="1200"/>
            <ac:spMk id="16" creationId="{1DF1452E-FAA5-B3F8-536D-46BE085AE4E8}"/>
          </ac:spMkLst>
        </pc:spChg>
        <pc:spChg chg="mod">
          <ac:chgData name="Joseph Stegemerten" userId="3faaf8d9-3a69-4c8b-b807-c4944e271286" providerId="ADAL" clId="{48DE8439-F395-2545-93BE-36A67C61C4F2}" dt="2024-01-24T16:49:00.700" v="84"/>
          <ac:spMkLst>
            <pc:docMk/>
            <pc:sldMk cId="779689121" sldId="1200"/>
            <ac:spMk id="18" creationId="{7464B7C5-2EBB-5219-78FE-4563225FD5BA}"/>
          </ac:spMkLst>
        </pc:spChg>
        <pc:spChg chg="mod">
          <ac:chgData name="Joseph Stegemerten" userId="3faaf8d9-3a69-4c8b-b807-c4944e271286" providerId="ADAL" clId="{48DE8439-F395-2545-93BE-36A67C61C4F2}" dt="2024-01-24T16:49:00.700" v="84"/>
          <ac:spMkLst>
            <pc:docMk/>
            <pc:sldMk cId="779689121" sldId="1200"/>
            <ac:spMk id="21" creationId="{A97E6171-80E7-6568-1A32-2EC97127FB5E}"/>
          </ac:spMkLst>
        </pc:spChg>
        <pc:spChg chg="mod">
          <ac:chgData name="Joseph Stegemerten" userId="3faaf8d9-3a69-4c8b-b807-c4944e271286" providerId="ADAL" clId="{48DE8439-F395-2545-93BE-36A67C61C4F2}" dt="2024-01-24T16:49:00.700" v="84"/>
          <ac:spMkLst>
            <pc:docMk/>
            <pc:sldMk cId="779689121" sldId="1200"/>
            <ac:spMk id="24" creationId="{47C358F6-5E16-E404-AABB-AB6B40E5D4C7}"/>
          </ac:spMkLst>
        </pc:spChg>
        <pc:spChg chg="mod">
          <ac:chgData name="Joseph Stegemerten" userId="3faaf8d9-3a69-4c8b-b807-c4944e271286" providerId="ADAL" clId="{48DE8439-F395-2545-93BE-36A67C61C4F2}" dt="2024-01-24T16:49:00.700" v="84"/>
          <ac:spMkLst>
            <pc:docMk/>
            <pc:sldMk cId="779689121" sldId="1200"/>
            <ac:spMk id="27" creationId="{622C248B-FAFD-3428-8001-B1A4DFF24737}"/>
          </ac:spMkLst>
        </pc:spChg>
        <pc:spChg chg="mod">
          <ac:chgData name="Joseph Stegemerten" userId="3faaf8d9-3a69-4c8b-b807-c4944e271286" providerId="ADAL" clId="{48DE8439-F395-2545-93BE-36A67C61C4F2}" dt="2024-01-24T16:49:00.700" v="84"/>
          <ac:spMkLst>
            <pc:docMk/>
            <pc:sldMk cId="779689121" sldId="1200"/>
            <ac:spMk id="31" creationId="{C32EBD48-2A7B-F60E-D6A0-6E9DBAE60527}"/>
          </ac:spMkLst>
        </pc:spChg>
        <pc:spChg chg="mod">
          <ac:chgData name="Joseph Stegemerten" userId="3faaf8d9-3a69-4c8b-b807-c4944e271286" providerId="ADAL" clId="{48DE8439-F395-2545-93BE-36A67C61C4F2}" dt="2024-01-24T16:49:00.700" v="84"/>
          <ac:spMkLst>
            <pc:docMk/>
            <pc:sldMk cId="779689121" sldId="1200"/>
            <ac:spMk id="34" creationId="{11A0C007-D2C2-8DDB-C3CA-A56B7A40C0D3}"/>
          </ac:spMkLst>
        </pc:spChg>
        <pc:spChg chg="mod">
          <ac:chgData name="Joseph Stegemerten" userId="3faaf8d9-3a69-4c8b-b807-c4944e271286" providerId="ADAL" clId="{48DE8439-F395-2545-93BE-36A67C61C4F2}" dt="2024-01-24T16:49:00.700" v="84"/>
          <ac:spMkLst>
            <pc:docMk/>
            <pc:sldMk cId="779689121" sldId="1200"/>
            <ac:spMk id="35" creationId="{377BC2B0-95D9-48A0-4E30-7D2DE484ABF5}"/>
          </ac:spMkLst>
        </pc:spChg>
        <pc:spChg chg="mod">
          <ac:chgData name="Joseph Stegemerten" userId="3faaf8d9-3a69-4c8b-b807-c4944e271286" providerId="ADAL" clId="{48DE8439-F395-2545-93BE-36A67C61C4F2}" dt="2024-01-24T16:49:00.700" v="84"/>
          <ac:spMkLst>
            <pc:docMk/>
            <pc:sldMk cId="779689121" sldId="1200"/>
            <ac:spMk id="36" creationId="{D151DEE3-FB5F-2586-D58E-87A84A6B4333}"/>
          </ac:spMkLst>
        </pc:spChg>
        <pc:spChg chg="mod">
          <ac:chgData name="Joseph Stegemerten" userId="3faaf8d9-3a69-4c8b-b807-c4944e271286" providerId="ADAL" clId="{48DE8439-F395-2545-93BE-36A67C61C4F2}" dt="2024-01-24T16:49:00.700" v="84"/>
          <ac:spMkLst>
            <pc:docMk/>
            <pc:sldMk cId="779689121" sldId="1200"/>
            <ac:spMk id="37" creationId="{93F1EE8B-7628-93E3-49E3-B95C02C977A4}"/>
          </ac:spMkLst>
        </pc:spChg>
        <pc:spChg chg="mod">
          <ac:chgData name="Joseph Stegemerten" userId="3faaf8d9-3a69-4c8b-b807-c4944e271286" providerId="ADAL" clId="{48DE8439-F395-2545-93BE-36A67C61C4F2}" dt="2024-01-24T16:49:00.700" v="84"/>
          <ac:spMkLst>
            <pc:docMk/>
            <pc:sldMk cId="779689121" sldId="1200"/>
            <ac:spMk id="40" creationId="{AE4C451A-5FC4-442F-AD29-02143AD3FBC8}"/>
          </ac:spMkLst>
        </pc:spChg>
        <pc:spChg chg="mod">
          <ac:chgData name="Joseph Stegemerten" userId="3faaf8d9-3a69-4c8b-b807-c4944e271286" providerId="ADAL" clId="{48DE8439-F395-2545-93BE-36A67C61C4F2}" dt="2024-01-24T16:49:00.700" v="84"/>
          <ac:spMkLst>
            <pc:docMk/>
            <pc:sldMk cId="779689121" sldId="1200"/>
            <ac:spMk id="41" creationId="{CDC137D8-5ECE-0B00-6AB4-044DE562F30C}"/>
          </ac:spMkLst>
        </pc:spChg>
        <pc:spChg chg="mod">
          <ac:chgData name="Joseph Stegemerten" userId="3faaf8d9-3a69-4c8b-b807-c4944e271286" providerId="ADAL" clId="{48DE8439-F395-2545-93BE-36A67C61C4F2}" dt="2024-01-24T16:49:00.700" v="84"/>
          <ac:spMkLst>
            <pc:docMk/>
            <pc:sldMk cId="779689121" sldId="1200"/>
            <ac:spMk id="42" creationId="{116A33DF-7C56-ED57-93AD-F46856B12FD2}"/>
          </ac:spMkLst>
        </pc:spChg>
        <pc:spChg chg="add mod">
          <ac:chgData name="Joseph Stegemerten" userId="3faaf8d9-3a69-4c8b-b807-c4944e271286" providerId="ADAL" clId="{48DE8439-F395-2545-93BE-36A67C61C4F2}" dt="2024-01-24T16:57:46.433" v="233" actId="1076"/>
          <ac:spMkLst>
            <pc:docMk/>
            <pc:sldMk cId="779689121" sldId="1200"/>
            <ac:spMk id="46" creationId="{B7C1D17D-1EBE-B6E1-1680-354927F2F19D}"/>
          </ac:spMkLst>
        </pc:spChg>
        <pc:spChg chg="add mod">
          <ac:chgData name="Joseph Stegemerten" userId="3faaf8d9-3a69-4c8b-b807-c4944e271286" providerId="ADAL" clId="{48DE8439-F395-2545-93BE-36A67C61C4F2}" dt="2024-01-24T16:57:54.227" v="234" actId="1076"/>
          <ac:spMkLst>
            <pc:docMk/>
            <pc:sldMk cId="779689121" sldId="1200"/>
            <ac:spMk id="47" creationId="{D2254E8A-E227-C6A8-EFB2-8ABD76BF89C2}"/>
          </ac:spMkLst>
        </pc:spChg>
        <pc:spChg chg="add mod">
          <ac:chgData name="Joseph Stegemerten" userId="3faaf8d9-3a69-4c8b-b807-c4944e271286" providerId="ADAL" clId="{48DE8439-F395-2545-93BE-36A67C61C4F2}" dt="2024-01-24T16:57:54.227" v="234" actId="1076"/>
          <ac:spMkLst>
            <pc:docMk/>
            <pc:sldMk cId="779689121" sldId="1200"/>
            <ac:spMk id="48" creationId="{57BEF143-2222-813B-4A15-73023C91CCE8}"/>
          </ac:spMkLst>
        </pc:spChg>
        <pc:spChg chg="add mod">
          <ac:chgData name="Joseph Stegemerten" userId="3faaf8d9-3a69-4c8b-b807-c4944e271286" providerId="ADAL" clId="{48DE8439-F395-2545-93BE-36A67C61C4F2}" dt="2024-01-24T16:52:48.159" v="176" actId="1076"/>
          <ac:spMkLst>
            <pc:docMk/>
            <pc:sldMk cId="779689121" sldId="1200"/>
            <ac:spMk id="49" creationId="{D2FBF5CC-FAF7-6540-F710-3B6956D0D328}"/>
          </ac:spMkLst>
        </pc:spChg>
        <pc:spChg chg="add mod">
          <ac:chgData name="Joseph Stegemerten" userId="3faaf8d9-3a69-4c8b-b807-c4944e271286" providerId="ADAL" clId="{48DE8439-F395-2545-93BE-36A67C61C4F2}" dt="2024-01-24T16:59:50.872" v="261" actId="1076"/>
          <ac:spMkLst>
            <pc:docMk/>
            <pc:sldMk cId="779689121" sldId="1200"/>
            <ac:spMk id="52" creationId="{3B35D3E8-B06B-EA52-782A-754B9622F68A}"/>
          </ac:spMkLst>
        </pc:spChg>
        <pc:spChg chg="add mod">
          <ac:chgData name="Joseph Stegemerten" userId="3faaf8d9-3a69-4c8b-b807-c4944e271286" providerId="ADAL" clId="{48DE8439-F395-2545-93BE-36A67C61C4F2}" dt="2024-01-24T16:52:48.159" v="176" actId="1076"/>
          <ac:spMkLst>
            <pc:docMk/>
            <pc:sldMk cId="779689121" sldId="1200"/>
            <ac:spMk id="53" creationId="{96CB1233-E3DB-FC1C-AD8F-7880E0CBA450}"/>
          </ac:spMkLst>
        </pc:spChg>
        <pc:spChg chg="add mod">
          <ac:chgData name="Joseph Stegemerten" userId="3faaf8d9-3a69-4c8b-b807-c4944e271286" providerId="ADAL" clId="{48DE8439-F395-2545-93BE-36A67C61C4F2}" dt="2024-01-24T17:03:02.518" v="298" actId="692"/>
          <ac:spMkLst>
            <pc:docMk/>
            <pc:sldMk cId="779689121" sldId="1200"/>
            <ac:spMk id="55" creationId="{C8E8742D-5D0C-28F3-DD46-66CC9547A7A0}"/>
          </ac:spMkLst>
        </pc:spChg>
        <pc:spChg chg="add mod">
          <ac:chgData name="Joseph Stegemerten" userId="3faaf8d9-3a69-4c8b-b807-c4944e271286" providerId="ADAL" clId="{48DE8439-F395-2545-93BE-36A67C61C4F2}" dt="2024-01-24T16:57:54.227" v="234" actId="1076"/>
          <ac:spMkLst>
            <pc:docMk/>
            <pc:sldMk cId="779689121" sldId="1200"/>
            <ac:spMk id="56" creationId="{7B027A46-F797-F04C-71F7-BF3D0E8B570F}"/>
          </ac:spMkLst>
        </pc:spChg>
        <pc:spChg chg="add mod">
          <ac:chgData name="Joseph Stegemerten" userId="3faaf8d9-3a69-4c8b-b807-c4944e271286" providerId="ADAL" clId="{48DE8439-F395-2545-93BE-36A67C61C4F2}" dt="2024-01-24T17:02:39.579" v="295" actId="1076"/>
          <ac:spMkLst>
            <pc:docMk/>
            <pc:sldMk cId="779689121" sldId="1200"/>
            <ac:spMk id="57" creationId="{193A7947-A3DE-DBAB-970D-DB52BB7FE17D}"/>
          </ac:spMkLst>
        </pc:spChg>
        <pc:spChg chg="add del mod">
          <ac:chgData name="Joseph Stegemerten" userId="3faaf8d9-3a69-4c8b-b807-c4944e271286" providerId="ADAL" clId="{48DE8439-F395-2545-93BE-36A67C61C4F2}" dt="2024-01-24T16:56:23.748" v="219" actId="478"/>
          <ac:spMkLst>
            <pc:docMk/>
            <pc:sldMk cId="779689121" sldId="1200"/>
            <ac:spMk id="58" creationId="{F7EA0754-5A71-4352-8703-D42937957D21}"/>
          </ac:spMkLst>
        </pc:spChg>
        <pc:spChg chg="add mod">
          <ac:chgData name="Joseph Stegemerten" userId="3faaf8d9-3a69-4c8b-b807-c4944e271286" providerId="ADAL" clId="{48DE8439-F395-2545-93BE-36A67C61C4F2}" dt="2024-01-24T16:59:55.183" v="262" actId="1076"/>
          <ac:spMkLst>
            <pc:docMk/>
            <pc:sldMk cId="779689121" sldId="1200"/>
            <ac:spMk id="59" creationId="{066210EB-C9DC-DFC9-4143-F75C0F93CC43}"/>
          </ac:spMkLst>
        </pc:spChg>
        <pc:spChg chg="add mod">
          <ac:chgData name="Joseph Stegemerten" userId="3faaf8d9-3a69-4c8b-b807-c4944e271286" providerId="ADAL" clId="{48DE8439-F395-2545-93BE-36A67C61C4F2}" dt="2024-01-24T16:57:54.227" v="234" actId="1076"/>
          <ac:spMkLst>
            <pc:docMk/>
            <pc:sldMk cId="779689121" sldId="1200"/>
            <ac:spMk id="60" creationId="{2EBACE40-D8EE-BB7A-E729-4115CDA99039}"/>
          </ac:spMkLst>
        </pc:spChg>
        <pc:spChg chg="add mod">
          <ac:chgData name="Joseph Stegemerten" userId="3faaf8d9-3a69-4c8b-b807-c4944e271286" providerId="ADAL" clId="{48DE8439-F395-2545-93BE-36A67C61C4F2}" dt="2024-01-24T16:57:54.227" v="234" actId="1076"/>
          <ac:spMkLst>
            <pc:docMk/>
            <pc:sldMk cId="779689121" sldId="1200"/>
            <ac:spMk id="61" creationId="{EC0979D3-2BF6-7BE3-A9A9-EEE244CB0BA5}"/>
          </ac:spMkLst>
        </pc:spChg>
        <pc:spChg chg="mod">
          <ac:chgData name="Joseph Stegemerten" userId="3faaf8d9-3a69-4c8b-b807-c4944e271286" providerId="ADAL" clId="{48DE8439-F395-2545-93BE-36A67C61C4F2}" dt="2024-01-24T16:50:38.849" v="151"/>
          <ac:spMkLst>
            <pc:docMk/>
            <pc:sldMk cId="779689121" sldId="1200"/>
            <ac:spMk id="63" creationId="{EDCE6B9B-D2D7-4D7B-505E-45CE1615F2AD}"/>
          </ac:spMkLst>
        </pc:spChg>
        <pc:spChg chg="mod">
          <ac:chgData name="Joseph Stegemerten" userId="3faaf8d9-3a69-4c8b-b807-c4944e271286" providerId="ADAL" clId="{48DE8439-F395-2545-93BE-36A67C61C4F2}" dt="2024-01-24T16:50:38.849" v="151"/>
          <ac:spMkLst>
            <pc:docMk/>
            <pc:sldMk cId="779689121" sldId="1200"/>
            <ac:spMk id="66" creationId="{2BBC0F9E-FFD4-C00F-44B9-7D34B8929974}"/>
          </ac:spMkLst>
        </pc:spChg>
        <pc:spChg chg="mod">
          <ac:chgData name="Joseph Stegemerten" userId="3faaf8d9-3a69-4c8b-b807-c4944e271286" providerId="ADAL" clId="{48DE8439-F395-2545-93BE-36A67C61C4F2}" dt="2024-01-24T16:50:38.849" v="151"/>
          <ac:spMkLst>
            <pc:docMk/>
            <pc:sldMk cId="779689121" sldId="1200"/>
            <ac:spMk id="69" creationId="{083F4FDB-84C7-5CD7-3822-FA21B150AB19}"/>
          </ac:spMkLst>
        </pc:spChg>
        <pc:spChg chg="mod">
          <ac:chgData name="Joseph Stegemerten" userId="3faaf8d9-3a69-4c8b-b807-c4944e271286" providerId="ADAL" clId="{48DE8439-F395-2545-93BE-36A67C61C4F2}" dt="2024-01-24T17:02:27.945" v="294" actId="207"/>
          <ac:spMkLst>
            <pc:docMk/>
            <pc:sldMk cId="779689121" sldId="1200"/>
            <ac:spMk id="75" creationId="{B3559B6C-FC2E-4B79-4D66-284D6A2102C7}"/>
          </ac:spMkLst>
        </pc:spChg>
        <pc:spChg chg="mod">
          <ac:chgData name="Joseph Stegemerten" userId="3faaf8d9-3a69-4c8b-b807-c4944e271286" providerId="ADAL" clId="{48DE8439-F395-2545-93BE-36A67C61C4F2}" dt="2024-01-24T17:02:27.945" v="294" actId="207"/>
          <ac:spMkLst>
            <pc:docMk/>
            <pc:sldMk cId="779689121" sldId="1200"/>
            <ac:spMk id="76" creationId="{293E2CDB-51FD-8FF4-18AD-4E5C4001554E}"/>
          </ac:spMkLst>
        </pc:spChg>
        <pc:grpChg chg="add del mod">
          <ac:chgData name="Joseph Stegemerten" userId="3faaf8d9-3a69-4c8b-b807-c4944e271286" providerId="ADAL" clId="{48DE8439-F395-2545-93BE-36A67C61C4F2}" dt="2024-01-24T16:50:30.894" v="150" actId="478"/>
          <ac:grpSpMkLst>
            <pc:docMk/>
            <pc:sldMk cId="779689121" sldId="1200"/>
            <ac:grpSpMk id="17" creationId="{386623FE-0E59-F2F1-D664-650B088866A1}"/>
          </ac:grpSpMkLst>
        </pc:grpChg>
        <pc:grpChg chg="add del mod">
          <ac:chgData name="Joseph Stegemerten" userId="3faaf8d9-3a69-4c8b-b807-c4944e271286" providerId="ADAL" clId="{48DE8439-F395-2545-93BE-36A67C61C4F2}" dt="2024-01-24T16:50:30.894" v="150" actId="478"/>
          <ac:grpSpMkLst>
            <pc:docMk/>
            <pc:sldMk cId="779689121" sldId="1200"/>
            <ac:grpSpMk id="20" creationId="{C98D1F80-CFCF-8DA2-0DD1-4B41A15BFFC6}"/>
          </ac:grpSpMkLst>
        </pc:grpChg>
        <pc:grpChg chg="add del mod">
          <ac:chgData name="Joseph Stegemerten" userId="3faaf8d9-3a69-4c8b-b807-c4944e271286" providerId="ADAL" clId="{48DE8439-F395-2545-93BE-36A67C61C4F2}" dt="2024-01-24T16:50:28.208" v="149" actId="478"/>
          <ac:grpSpMkLst>
            <pc:docMk/>
            <pc:sldMk cId="779689121" sldId="1200"/>
            <ac:grpSpMk id="23" creationId="{AEC3D65A-D754-D1CA-C70F-C9B9DB3476D1}"/>
          </ac:grpSpMkLst>
        </pc:grpChg>
        <pc:grpChg chg="add del mod">
          <ac:chgData name="Joseph Stegemerten" userId="3faaf8d9-3a69-4c8b-b807-c4944e271286" providerId="ADAL" clId="{48DE8439-F395-2545-93BE-36A67C61C4F2}" dt="2024-01-24T16:50:30.894" v="150" actId="478"/>
          <ac:grpSpMkLst>
            <pc:docMk/>
            <pc:sldMk cId="779689121" sldId="1200"/>
            <ac:grpSpMk id="26" creationId="{2A06885B-737F-4E36-ECC3-D21DDE409609}"/>
          </ac:grpSpMkLst>
        </pc:grpChg>
        <pc:grpChg chg="mod">
          <ac:chgData name="Joseph Stegemerten" userId="3faaf8d9-3a69-4c8b-b807-c4944e271286" providerId="ADAL" clId="{48DE8439-F395-2545-93BE-36A67C61C4F2}" dt="2024-01-24T16:49:00.700" v="84"/>
          <ac:grpSpMkLst>
            <pc:docMk/>
            <pc:sldMk cId="779689121" sldId="1200"/>
            <ac:grpSpMk id="28" creationId="{04F0CF98-92F2-0C77-E385-AFDBB5A62378}"/>
          </ac:grpSpMkLst>
        </pc:grpChg>
        <pc:grpChg chg="mod">
          <ac:chgData name="Joseph Stegemerten" userId="3faaf8d9-3a69-4c8b-b807-c4944e271286" providerId="ADAL" clId="{48DE8439-F395-2545-93BE-36A67C61C4F2}" dt="2024-01-24T16:49:00.700" v="84"/>
          <ac:grpSpMkLst>
            <pc:docMk/>
            <pc:sldMk cId="779689121" sldId="1200"/>
            <ac:grpSpMk id="29" creationId="{9260401C-F4BD-8520-312C-A1993C4EF90A}"/>
          </ac:grpSpMkLst>
        </pc:grpChg>
        <pc:grpChg chg="mod">
          <ac:chgData name="Joseph Stegemerten" userId="3faaf8d9-3a69-4c8b-b807-c4944e271286" providerId="ADAL" clId="{48DE8439-F395-2545-93BE-36A67C61C4F2}" dt="2024-01-24T16:49:00.700" v="84"/>
          <ac:grpSpMkLst>
            <pc:docMk/>
            <pc:sldMk cId="779689121" sldId="1200"/>
            <ac:grpSpMk id="30" creationId="{C6470082-D9DC-4B7E-6C1F-CC2B6DBCC5F3}"/>
          </ac:grpSpMkLst>
        </pc:grpChg>
        <pc:grpChg chg="mod">
          <ac:chgData name="Joseph Stegemerten" userId="3faaf8d9-3a69-4c8b-b807-c4944e271286" providerId="ADAL" clId="{48DE8439-F395-2545-93BE-36A67C61C4F2}" dt="2024-01-24T16:49:00.700" v="84"/>
          <ac:grpSpMkLst>
            <pc:docMk/>
            <pc:sldMk cId="779689121" sldId="1200"/>
            <ac:grpSpMk id="32" creationId="{D75EB224-4329-1634-28A8-170CACBCB014}"/>
          </ac:grpSpMkLst>
        </pc:grpChg>
        <pc:grpChg chg="mod">
          <ac:chgData name="Joseph Stegemerten" userId="3faaf8d9-3a69-4c8b-b807-c4944e271286" providerId="ADAL" clId="{48DE8439-F395-2545-93BE-36A67C61C4F2}" dt="2024-01-24T16:49:00.700" v="84"/>
          <ac:grpSpMkLst>
            <pc:docMk/>
            <pc:sldMk cId="779689121" sldId="1200"/>
            <ac:grpSpMk id="33" creationId="{DDCEADD8-150A-BA31-D111-5057D9FFF000}"/>
          </ac:grpSpMkLst>
        </pc:grpChg>
        <pc:grpChg chg="mod">
          <ac:chgData name="Joseph Stegemerten" userId="3faaf8d9-3a69-4c8b-b807-c4944e271286" providerId="ADAL" clId="{48DE8439-F395-2545-93BE-36A67C61C4F2}" dt="2024-01-24T16:49:00.700" v="84"/>
          <ac:grpSpMkLst>
            <pc:docMk/>
            <pc:sldMk cId="779689121" sldId="1200"/>
            <ac:grpSpMk id="38" creationId="{60B70CCD-231C-B467-29B8-9A33F1E15A61}"/>
          </ac:grpSpMkLst>
        </pc:grpChg>
        <pc:grpChg chg="mod">
          <ac:chgData name="Joseph Stegemerten" userId="3faaf8d9-3a69-4c8b-b807-c4944e271286" providerId="ADAL" clId="{48DE8439-F395-2545-93BE-36A67C61C4F2}" dt="2024-01-24T16:49:00.700" v="84"/>
          <ac:grpSpMkLst>
            <pc:docMk/>
            <pc:sldMk cId="779689121" sldId="1200"/>
            <ac:grpSpMk id="39" creationId="{313A877E-BC82-0076-56AC-F2520057EDCF}"/>
          </ac:grpSpMkLst>
        </pc:grpChg>
        <pc:grpChg chg="add mod">
          <ac:chgData name="Joseph Stegemerten" userId="3faaf8d9-3a69-4c8b-b807-c4944e271286" providerId="ADAL" clId="{48DE8439-F395-2545-93BE-36A67C61C4F2}" dt="2024-01-24T16:57:54.227" v="234" actId="1076"/>
          <ac:grpSpMkLst>
            <pc:docMk/>
            <pc:sldMk cId="779689121" sldId="1200"/>
            <ac:grpSpMk id="62" creationId="{1B3A49EB-65BD-812C-78C1-2DD3F2046644}"/>
          </ac:grpSpMkLst>
        </pc:grpChg>
        <pc:grpChg chg="add mod">
          <ac:chgData name="Joseph Stegemerten" userId="3faaf8d9-3a69-4c8b-b807-c4944e271286" providerId="ADAL" clId="{48DE8439-F395-2545-93BE-36A67C61C4F2}" dt="2024-01-24T16:57:54.227" v="234" actId="1076"/>
          <ac:grpSpMkLst>
            <pc:docMk/>
            <pc:sldMk cId="779689121" sldId="1200"/>
            <ac:grpSpMk id="65" creationId="{D751DBFC-DB33-2E00-243B-92ED47623A30}"/>
          </ac:grpSpMkLst>
        </pc:grpChg>
        <pc:grpChg chg="add mod">
          <ac:chgData name="Joseph Stegemerten" userId="3faaf8d9-3a69-4c8b-b807-c4944e271286" providerId="ADAL" clId="{48DE8439-F395-2545-93BE-36A67C61C4F2}" dt="2024-01-24T16:57:54.227" v="234" actId="1076"/>
          <ac:grpSpMkLst>
            <pc:docMk/>
            <pc:sldMk cId="779689121" sldId="1200"/>
            <ac:grpSpMk id="68" creationId="{18DA06D0-A629-CB91-AE28-5814DA09E5C9}"/>
          </ac:grpSpMkLst>
        </pc:grpChg>
        <pc:grpChg chg="add mod">
          <ac:chgData name="Joseph Stegemerten" userId="3faaf8d9-3a69-4c8b-b807-c4944e271286" providerId="ADAL" clId="{48DE8439-F395-2545-93BE-36A67C61C4F2}" dt="2024-01-24T17:02:27.945" v="294" actId="207"/>
          <ac:grpSpMkLst>
            <pc:docMk/>
            <pc:sldMk cId="779689121" sldId="1200"/>
            <ac:grpSpMk id="74" creationId="{B7FEF0EE-578A-DD49-BF33-8D13B8B92A9B}"/>
          </ac:grpSpMkLst>
        </pc:grpChg>
        <pc:picChg chg="mod">
          <ac:chgData name="Joseph Stegemerten" userId="3faaf8d9-3a69-4c8b-b807-c4944e271286" providerId="ADAL" clId="{48DE8439-F395-2545-93BE-36A67C61C4F2}" dt="2024-01-24T16:49:00.700" v="84"/>
          <ac:picMkLst>
            <pc:docMk/>
            <pc:sldMk cId="779689121" sldId="1200"/>
            <ac:picMk id="19" creationId="{27310B65-8B5A-DB47-402F-13B6303F0B48}"/>
          </ac:picMkLst>
        </pc:picChg>
        <pc:picChg chg="mod">
          <ac:chgData name="Joseph Stegemerten" userId="3faaf8d9-3a69-4c8b-b807-c4944e271286" providerId="ADAL" clId="{48DE8439-F395-2545-93BE-36A67C61C4F2}" dt="2024-01-24T16:49:00.700" v="84"/>
          <ac:picMkLst>
            <pc:docMk/>
            <pc:sldMk cId="779689121" sldId="1200"/>
            <ac:picMk id="22" creationId="{833FC47E-600C-F81C-1A03-D19EDBF9B5D3}"/>
          </ac:picMkLst>
        </pc:picChg>
        <pc:picChg chg="mod">
          <ac:chgData name="Joseph Stegemerten" userId="3faaf8d9-3a69-4c8b-b807-c4944e271286" providerId="ADAL" clId="{48DE8439-F395-2545-93BE-36A67C61C4F2}" dt="2024-01-24T16:49:00.700" v="84"/>
          <ac:picMkLst>
            <pc:docMk/>
            <pc:sldMk cId="779689121" sldId="1200"/>
            <ac:picMk id="25" creationId="{1FC90B27-F3A2-21F8-D9C4-8F3D383E1164}"/>
          </ac:picMkLst>
        </pc:picChg>
        <pc:picChg chg="add del mod">
          <ac:chgData name="Joseph Stegemerten" userId="3faaf8d9-3a69-4c8b-b807-c4944e271286" providerId="ADAL" clId="{48DE8439-F395-2545-93BE-36A67C61C4F2}" dt="2024-01-24T16:50:28.208" v="149" actId="478"/>
          <ac:picMkLst>
            <pc:docMk/>
            <pc:sldMk cId="779689121" sldId="1200"/>
            <ac:picMk id="43" creationId="{AE2F4BBB-0D0E-A122-9C60-1182E9AD4065}"/>
          </ac:picMkLst>
        </pc:picChg>
        <pc:picChg chg="add del mod">
          <ac:chgData name="Joseph Stegemerten" userId="3faaf8d9-3a69-4c8b-b807-c4944e271286" providerId="ADAL" clId="{48DE8439-F395-2545-93BE-36A67C61C4F2}" dt="2024-01-24T16:50:28.208" v="149" actId="478"/>
          <ac:picMkLst>
            <pc:docMk/>
            <pc:sldMk cId="779689121" sldId="1200"/>
            <ac:picMk id="44" creationId="{698C3C9A-3D1C-4E65-4BDA-524F3538F8E7}"/>
          </ac:picMkLst>
        </pc:picChg>
        <pc:picChg chg="add del mod">
          <ac:chgData name="Joseph Stegemerten" userId="3faaf8d9-3a69-4c8b-b807-c4944e271286" providerId="ADAL" clId="{48DE8439-F395-2545-93BE-36A67C61C4F2}" dt="2024-01-24T16:50:28.208" v="149" actId="478"/>
          <ac:picMkLst>
            <pc:docMk/>
            <pc:sldMk cId="779689121" sldId="1200"/>
            <ac:picMk id="45" creationId="{6138E695-7AE0-2359-80EE-2FCF4A01656C}"/>
          </ac:picMkLst>
        </pc:picChg>
        <pc:picChg chg="mod">
          <ac:chgData name="Joseph Stegemerten" userId="3faaf8d9-3a69-4c8b-b807-c4944e271286" providerId="ADAL" clId="{48DE8439-F395-2545-93BE-36A67C61C4F2}" dt="2024-01-24T16:50:38.849" v="151"/>
          <ac:picMkLst>
            <pc:docMk/>
            <pc:sldMk cId="779689121" sldId="1200"/>
            <ac:picMk id="64" creationId="{7E9231AF-EB8E-E383-3499-056D0DB92943}"/>
          </ac:picMkLst>
        </pc:picChg>
        <pc:picChg chg="mod">
          <ac:chgData name="Joseph Stegemerten" userId="3faaf8d9-3a69-4c8b-b807-c4944e271286" providerId="ADAL" clId="{48DE8439-F395-2545-93BE-36A67C61C4F2}" dt="2024-01-24T16:50:38.849" v="151"/>
          <ac:picMkLst>
            <pc:docMk/>
            <pc:sldMk cId="779689121" sldId="1200"/>
            <ac:picMk id="67" creationId="{92A9019C-FEE7-077E-AFAE-0F6EC3F3571A}"/>
          </ac:picMkLst>
        </pc:picChg>
        <pc:picChg chg="mod">
          <ac:chgData name="Joseph Stegemerten" userId="3faaf8d9-3a69-4c8b-b807-c4944e271286" providerId="ADAL" clId="{48DE8439-F395-2545-93BE-36A67C61C4F2}" dt="2024-01-24T16:50:38.849" v="151"/>
          <ac:picMkLst>
            <pc:docMk/>
            <pc:sldMk cId="779689121" sldId="1200"/>
            <ac:picMk id="70" creationId="{D195C4C3-D185-FFF0-8A94-6CC5D6429347}"/>
          </ac:picMkLst>
        </pc:picChg>
        <pc:picChg chg="add mod">
          <ac:chgData name="Joseph Stegemerten" userId="3faaf8d9-3a69-4c8b-b807-c4944e271286" providerId="ADAL" clId="{48DE8439-F395-2545-93BE-36A67C61C4F2}" dt="2024-01-24T16:57:54.227" v="234" actId="1076"/>
          <ac:picMkLst>
            <pc:docMk/>
            <pc:sldMk cId="779689121" sldId="1200"/>
            <ac:picMk id="71" creationId="{15246C4E-88B7-AE9D-78AD-17AA5A55F982}"/>
          </ac:picMkLst>
        </pc:picChg>
        <pc:picChg chg="add mod">
          <ac:chgData name="Joseph Stegemerten" userId="3faaf8d9-3a69-4c8b-b807-c4944e271286" providerId="ADAL" clId="{48DE8439-F395-2545-93BE-36A67C61C4F2}" dt="2024-01-24T16:57:54.227" v="234" actId="1076"/>
          <ac:picMkLst>
            <pc:docMk/>
            <pc:sldMk cId="779689121" sldId="1200"/>
            <ac:picMk id="72" creationId="{75E076B3-F887-E07A-AE8D-4B3D4EEAE939}"/>
          </ac:picMkLst>
        </pc:picChg>
        <pc:picChg chg="add mod">
          <ac:chgData name="Joseph Stegemerten" userId="3faaf8d9-3a69-4c8b-b807-c4944e271286" providerId="ADAL" clId="{48DE8439-F395-2545-93BE-36A67C61C4F2}" dt="2024-01-24T16:58:00.792" v="235" actId="1076"/>
          <ac:picMkLst>
            <pc:docMk/>
            <pc:sldMk cId="779689121" sldId="1200"/>
            <ac:picMk id="73" creationId="{6E33E8F2-337B-ADD9-9940-B6AF3DE8D1B8}"/>
          </ac:picMkLst>
        </pc:picChg>
        <pc:picChg chg="add mod">
          <ac:chgData name="Joseph Stegemerten" userId="3faaf8d9-3a69-4c8b-b807-c4944e271286" providerId="ADAL" clId="{48DE8439-F395-2545-93BE-36A67C61C4F2}" dt="2024-01-24T17:02:39.579" v="295" actId="1076"/>
          <ac:picMkLst>
            <pc:docMk/>
            <pc:sldMk cId="779689121" sldId="1200"/>
            <ac:picMk id="77" creationId="{4A54A0C8-002A-7989-ACCC-1D4BF393CCC5}"/>
          </ac:picMkLst>
        </pc:picChg>
        <pc:cxnChg chg="add del mod">
          <ac:chgData name="Joseph Stegemerten" userId="3faaf8d9-3a69-4c8b-b807-c4944e271286" providerId="ADAL" clId="{48DE8439-F395-2545-93BE-36A67C61C4F2}" dt="2024-01-24T16:50:28.208" v="149" actId="478"/>
          <ac:cxnSpMkLst>
            <pc:docMk/>
            <pc:sldMk cId="779689121" sldId="1200"/>
            <ac:cxnSpMk id="8" creationId="{8A582AF1-008D-FD59-0B6A-94D9D7C49468}"/>
          </ac:cxnSpMkLst>
        </pc:cxnChg>
        <pc:cxnChg chg="add del mod">
          <ac:chgData name="Joseph Stegemerten" userId="3faaf8d9-3a69-4c8b-b807-c4944e271286" providerId="ADAL" clId="{48DE8439-F395-2545-93BE-36A67C61C4F2}" dt="2024-01-24T16:50:28.208" v="149" actId="478"/>
          <ac:cxnSpMkLst>
            <pc:docMk/>
            <pc:sldMk cId="779689121" sldId="1200"/>
            <ac:cxnSpMk id="9" creationId="{14943F81-B04B-D86B-1A32-35BA3AFD8BD2}"/>
          </ac:cxnSpMkLst>
        </pc:cxnChg>
        <pc:cxnChg chg="add del mod">
          <ac:chgData name="Joseph Stegemerten" userId="3faaf8d9-3a69-4c8b-b807-c4944e271286" providerId="ADAL" clId="{48DE8439-F395-2545-93BE-36A67C61C4F2}" dt="2024-01-24T16:50:28.208" v="149" actId="478"/>
          <ac:cxnSpMkLst>
            <pc:docMk/>
            <pc:sldMk cId="779689121" sldId="1200"/>
            <ac:cxnSpMk id="12" creationId="{C34D4754-2263-129B-3B10-89F79ABA2FF0}"/>
          </ac:cxnSpMkLst>
        </pc:cxnChg>
        <pc:cxnChg chg="add del mod">
          <ac:chgData name="Joseph Stegemerten" userId="3faaf8d9-3a69-4c8b-b807-c4944e271286" providerId="ADAL" clId="{48DE8439-F395-2545-93BE-36A67C61C4F2}" dt="2024-01-24T16:50:28.208" v="149" actId="478"/>
          <ac:cxnSpMkLst>
            <pc:docMk/>
            <pc:sldMk cId="779689121" sldId="1200"/>
            <ac:cxnSpMk id="13" creationId="{633101EF-3612-231B-6DB7-C9CC4C3E1BDE}"/>
          </ac:cxnSpMkLst>
        </pc:cxnChg>
        <pc:cxnChg chg="add mod">
          <ac:chgData name="Joseph Stegemerten" userId="3faaf8d9-3a69-4c8b-b807-c4944e271286" providerId="ADAL" clId="{48DE8439-F395-2545-93BE-36A67C61C4F2}" dt="2024-01-24T16:57:36.061" v="231" actId="14100"/>
          <ac:cxnSpMkLst>
            <pc:docMk/>
            <pc:sldMk cId="779689121" sldId="1200"/>
            <ac:cxnSpMk id="50" creationId="{9590BB08-2163-46CF-ABC9-6731550D81B9}"/>
          </ac:cxnSpMkLst>
        </pc:cxnChg>
        <pc:cxnChg chg="add mod">
          <ac:chgData name="Joseph Stegemerten" userId="3faaf8d9-3a69-4c8b-b807-c4944e271286" providerId="ADAL" clId="{48DE8439-F395-2545-93BE-36A67C61C4F2}" dt="2024-01-24T16:57:46.433" v="233" actId="1076"/>
          <ac:cxnSpMkLst>
            <pc:docMk/>
            <pc:sldMk cId="779689121" sldId="1200"/>
            <ac:cxnSpMk id="51" creationId="{D85A7225-5314-108B-4CE9-6980472BB8FA}"/>
          </ac:cxnSpMkLst>
        </pc:cxnChg>
        <pc:cxnChg chg="add mod">
          <ac:chgData name="Joseph Stegemerten" userId="3faaf8d9-3a69-4c8b-b807-c4944e271286" providerId="ADAL" clId="{48DE8439-F395-2545-93BE-36A67C61C4F2}" dt="2024-01-24T16:57:54.227" v="234" actId="1076"/>
          <ac:cxnSpMkLst>
            <pc:docMk/>
            <pc:sldMk cId="779689121" sldId="1200"/>
            <ac:cxnSpMk id="54" creationId="{76BD3AE7-2176-8084-0285-CB81D8ECB414}"/>
          </ac:cxnSpMkLst>
        </pc:cxnChg>
      </pc:sldChg>
      <pc:sldChg chg="addSp delSp modSp add mod">
        <pc:chgData name="Joseph Stegemerten" userId="3faaf8d9-3a69-4c8b-b807-c4944e271286" providerId="ADAL" clId="{48DE8439-F395-2545-93BE-36A67C61C4F2}" dt="2024-01-24T17:03:38.128" v="306" actId="113"/>
        <pc:sldMkLst>
          <pc:docMk/>
          <pc:sldMk cId="76832828" sldId="1201"/>
        </pc:sldMkLst>
        <pc:spChg chg="del">
          <ac:chgData name="Joseph Stegemerten" userId="3faaf8d9-3a69-4c8b-b807-c4944e271286" providerId="ADAL" clId="{48DE8439-F395-2545-93BE-36A67C61C4F2}" dt="2024-01-24T16:54:10.558" v="193" actId="478"/>
          <ac:spMkLst>
            <pc:docMk/>
            <pc:sldMk cId="76832828" sldId="1201"/>
            <ac:spMk id="2" creationId="{A46DBAF4-B204-7EBC-F1A8-27744C7875C8}"/>
          </ac:spMkLst>
        </pc:spChg>
        <pc:spChg chg="mod">
          <ac:chgData name="Joseph Stegemerten" userId="3faaf8d9-3a69-4c8b-b807-c4944e271286" providerId="ADAL" clId="{48DE8439-F395-2545-93BE-36A67C61C4F2}" dt="2024-01-24T17:00:31.023" v="266" actId="1076"/>
          <ac:spMkLst>
            <pc:docMk/>
            <pc:sldMk cId="76832828" sldId="1201"/>
            <ac:spMk id="4" creationId="{5C929294-0FFD-1E45-35DC-9066FF00DE4E}"/>
          </ac:spMkLst>
        </pc:spChg>
        <pc:spChg chg="mod">
          <ac:chgData name="Joseph Stegemerten" userId="3faaf8d9-3a69-4c8b-b807-c4944e271286" providerId="ADAL" clId="{48DE8439-F395-2545-93BE-36A67C61C4F2}" dt="2024-01-24T17:00:31.023" v="266" actId="1076"/>
          <ac:spMkLst>
            <pc:docMk/>
            <pc:sldMk cId="76832828" sldId="1201"/>
            <ac:spMk id="5" creationId="{0871B91E-36D8-9CAB-6FA2-6CCDA280A236}"/>
          </ac:spMkLst>
        </pc:spChg>
        <pc:spChg chg="mod">
          <ac:chgData name="Joseph Stegemerten" userId="3faaf8d9-3a69-4c8b-b807-c4944e271286" providerId="ADAL" clId="{48DE8439-F395-2545-93BE-36A67C61C4F2}" dt="2024-01-24T17:00:31.023" v="266" actId="1076"/>
          <ac:spMkLst>
            <pc:docMk/>
            <pc:sldMk cId="76832828" sldId="1201"/>
            <ac:spMk id="6" creationId="{36D00253-ECBF-A90D-B7AE-F8D3DEB88F7B}"/>
          </ac:spMkLst>
        </pc:spChg>
        <pc:spChg chg="mod">
          <ac:chgData name="Joseph Stegemerten" userId="3faaf8d9-3a69-4c8b-b807-c4944e271286" providerId="ADAL" clId="{48DE8439-F395-2545-93BE-36A67C61C4F2}" dt="2024-01-24T17:02:46.165" v="296" actId="1076"/>
          <ac:spMkLst>
            <pc:docMk/>
            <pc:sldMk cId="76832828" sldId="1201"/>
            <ac:spMk id="7" creationId="{19EE0DB9-DC7B-5891-F535-FA9F1A2CAB68}"/>
          </ac:spMkLst>
        </pc:spChg>
        <pc:spChg chg="mod">
          <ac:chgData name="Joseph Stegemerten" userId="3faaf8d9-3a69-4c8b-b807-c4944e271286" providerId="ADAL" clId="{48DE8439-F395-2545-93BE-36A67C61C4F2}" dt="2024-01-24T17:00:43.366" v="269" actId="1076"/>
          <ac:spMkLst>
            <pc:docMk/>
            <pc:sldMk cId="76832828" sldId="1201"/>
            <ac:spMk id="10" creationId="{FAD15FED-66E0-AF26-E65B-879E93F4227E}"/>
          </ac:spMkLst>
        </pc:spChg>
        <pc:spChg chg="mod">
          <ac:chgData name="Joseph Stegemerten" userId="3faaf8d9-3a69-4c8b-b807-c4944e271286" providerId="ADAL" clId="{48DE8439-F395-2545-93BE-36A67C61C4F2}" dt="2024-01-24T17:00:39.946" v="268" actId="1076"/>
          <ac:spMkLst>
            <pc:docMk/>
            <pc:sldMk cId="76832828" sldId="1201"/>
            <ac:spMk id="11" creationId="{52EBEDE4-B312-14D7-AA8C-3B4394291D6F}"/>
          </ac:spMkLst>
        </pc:spChg>
        <pc:spChg chg="mod">
          <ac:chgData name="Joseph Stegemerten" userId="3faaf8d9-3a69-4c8b-b807-c4944e271286" providerId="ADAL" clId="{48DE8439-F395-2545-93BE-36A67C61C4F2}" dt="2024-01-24T17:00:31.023" v="266" actId="1076"/>
          <ac:spMkLst>
            <pc:docMk/>
            <pc:sldMk cId="76832828" sldId="1201"/>
            <ac:spMk id="14" creationId="{1C58D859-8B63-4BE9-8FB3-3C6D71B7CB6A}"/>
          </ac:spMkLst>
        </pc:spChg>
        <pc:spChg chg="mod">
          <ac:chgData name="Joseph Stegemerten" userId="3faaf8d9-3a69-4c8b-b807-c4944e271286" providerId="ADAL" clId="{48DE8439-F395-2545-93BE-36A67C61C4F2}" dt="2024-01-24T17:00:31.023" v="266" actId="1076"/>
          <ac:spMkLst>
            <pc:docMk/>
            <pc:sldMk cId="76832828" sldId="1201"/>
            <ac:spMk id="15" creationId="{B3683770-673C-72CE-B204-FDB9E451086C}"/>
          </ac:spMkLst>
        </pc:spChg>
        <pc:spChg chg="mod">
          <ac:chgData name="Joseph Stegemerten" userId="3faaf8d9-3a69-4c8b-b807-c4944e271286" providerId="ADAL" clId="{48DE8439-F395-2545-93BE-36A67C61C4F2}" dt="2024-01-24T17:01:13.311" v="281" actId="1076"/>
          <ac:spMkLst>
            <pc:docMk/>
            <pc:sldMk cId="76832828" sldId="1201"/>
            <ac:spMk id="16" creationId="{5585F3CC-D358-88ED-0259-1C1D2B6AC559}"/>
          </ac:spMkLst>
        </pc:spChg>
        <pc:spChg chg="add del mod">
          <ac:chgData name="Joseph Stegemerten" userId="3faaf8d9-3a69-4c8b-b807-c4944e271286" providerId="ADAL" clId="{48DE8439-F395-2545-93BE-36A67C61C4F2}" dt="2024-01-24T16:54:12.732" v="194" actId="478"/>
          <ac:spMkLst>
            <pc:docMk/>
            <pc:sldMk cId="76832828" sldId="1201"/>
            <ac:spMk id="46" creationId="{DB06A01A-753B-0766-5DF1-609395354DBC}"/>
          </ac:spMkLst>
        </pc:spChg>
        <pc:spChg chg="add mod">
          <ac:chgData name="Joseph Stegemerten" userId="3faaf8d9-3a69-4c8b-b807-c4944e271286" providerId="ADAL" clId="{48DE8439-F395-2545-93BE-36A67C61C4F2}" dt="2024-01-24T17:03:38.128" v="306" actId="113"/>
          <ac:spMkLst>
            <pc:docMk/>
            <pc:sldMk cId="76832828" sldId="1201"/>
            <ac:spMk id="47" creationId="{C736CB59-7CB0-3170-8E32-231D95D978EB}"/>
          </ac:spMkLst>
        </pc:spChg>
        <pc:spChg chg="mod">
          <ac:chgData name="Joseph Stegemerten" userId="3faaf8d9-3a69-4c8b-b807-c4944e271286" providerId="ADAL" clId="{48DE8439-F395-2545-93BE-36A67C61C4F2}" dt="2024-01-24T16:54:25.458" v="197"/>
          <ac:spMkLst>
            <pc:docMk/>
            <pc:sldMk cId="76832828" sldId="1201"/>
            <ac:spMk id="49" creationId="{4B9AD36C-C10A-1A13-5790-164E28B5077C}"/>
          </ac:spMkLst>
        </pc:spChg>
        <pc:spChg chg="mod">
          <ac:chgData name="Joseph Stegemerten" userId="3faaf8d9-3a69-4c8b-b807-c4944e271286" providerId="ADAL" clId="{48DE8439-F395-2545-93BE-36A67C61C4F2}" dt="2024-01-24T16:54:25.458" v="197"/>
          <ac:spMkLst>
            <pc:docMk/>
            <pc:sldMk cId="76832828" sldId="1201"/>
            <ac:spMk id="50" creationId="{8DE8632C-2E4A-246D-D614-DFC67538F0FC}"/>
          </ac:spMkLst>
        </pc:spChg>
        <pc:spChg chg="mod">
          <ac:chgData name="Joseph Stegemerten" userId="3faaf8d9-3a69-4c8b-b807-c4944e271286" providerId="ADAL" clId="{48DE8439-F395-2545-93BE-36A67C61C4F2}" dt="2024-01-24T16:55:14.944" v="211" actId="207"/>
          <ac:spMkLst>
            <pc:docMk/>
            <pc:sldMk cId="76832828" sldId="1201"/>
            <ac:spMk id="52" creationId="{67D2B6D7-5C41-3E50-FF58-C2291F3A4B80}"/>
          </ac:spMkLst>
        </pc:spChg>
        <pc:spChg chg="mod">
          <ac:chgData name="Joseph Stegemerten" userId="3faaf8d9-3a69-4c8b-b807-c4944e271286" providerId="ADAL" clId="{48DE8439-F395-2545-93BE-36A67C61C4F2}" dt="2024-01-24T16:55:14.944" v="211" actId="207"/>
          <ac:spMkLst>
            <pc:docMk/>
            <pc:sldMk cId="76832828" sldId="1201"/>
            <ac:spMk id="53" creationId="{11CF7413-5E13-138D-3688-B1ABC61C2421}"/>
          </ac:spMkLst>
        </pc:spChg>
        <pc:grpChg chg="mod">
          <ac:chgData name="Joseph Stegemerten" userId="3faaf8d9-3a69-4c8b-b807-c4944e271286" providerId="ADAL" clId="{48DE8439-F395-2545-93BE-36A67C61C4F2}" dt="2024-01-24T17:01:11.593" v="278" actId="1076"/>
          <ac:grpSpMkLst>
            <pc:docMk/>
            <pc:sldMk cId="76832828" sldId="1201"/>
            <ac:grpSpMk id="17" creationId="{A7952DF0-A7A6-1585-C3CB-128708EF7421}"/>
          </ac:grpSpMkLst>
        </pc:grpChg>
        <pc:grpChg chg="mod">
          <ac:chgData name="Joseph Stegemerten" userId="3faaf8d9-3a69-4c8b-b807-c4944e271286" providerId="ADAL" clId="{48DE8439-F395-2545-93BE-36A67C61C4F2}" dt="2024-01-24T17:00:31.023" v="266" actId="1076"/>
          <ac:grpSpMkLst>
            <pc:docMk/>
            <pc:sldMk cId="76832828" sldId="1201"/>
            <ac:grpSpMk id="20" creationId="{61EB1917-0ADB-D4DE-FEBC-05F7F4D9229D}"/>
          </ac:grpSpMkLst>
        </pc:grpChg>
        <pc:grpChg chg="mod">
          <ac:chgData name="Joseph Stegemerten" userId="3faaf8d9-3a69-4c8b-b807-c4944e271286" providerId="ADAL" clId="{48DE8439-F395-2545-93BE-36A67C61C4F2}" dt="2024-01-24T17:00:31.023" v="266" actId="1076"/>
          <ac:grpSpMkLst>
            <pc:docMk/>
            <pc:sldMk cId="76832828" sldId="1201"/>
            <ac:grpSpMk id="23" creationId="{F054995E-A8AB-F226-687D-4DD5B920FCC7}"/>
          </ac:grpSpMkLst>
        </pc:grpChg>
        <pc:grpChg chg="mod">
          <ac:chgData name="Joseph Stegemerten" userId="3faaf8d9-3a69-4c8b-b807-c4944e271286" providerId="ADAL" clId="{48DE8439-F395-2545-93BE-36A67C61C4F2}" dt="2024-01-24T17:00:31.023" v="266" actId="1076"/>
          <ac:grpSpMkLst>
            <pc:docMk/>
            <pc:sldMk cId="76832828" sldId="1201"/>
            <ac:grpSpMk id="26" creationId="{84A73167-6C8C-078A-8625-338DD1EE300C}"/>
          </ac:grpSpMkLst>
        </pc:grpChg>
        <pc:grpChg chg="add del mod">
          <ac:chgData name="Joseph Stegemerten" userId="3faaf8d9-3a69-4c8b-b807-c4944e271286" providerId="ADAL" clId="{48DE8439-F395-2545-93BE-36A67C61C4F2}" dt="2024-01-24T16:54:39.999" v="199" actId="478"/>
          <ac:grpSpMkLst>
            <pc:docMk/>
            <pc:sldMk cId="76832828" sldId="1201"/>
            <ac:grpSpMk id="48" creationId="{EB96713F-EDE5-04AB-27FF-1C5FDEEF92BC}"/>
          </ac:grpSpMkLst>
        </pc:grpChg>
        <pc:grpChg chg="add mod">
          <ac:chgData name="Joseph Stegemerten" userId="3faaf8d9-3a69-4c8b-b807-c4944e271286" providerId="ADAL" clId="{48DE8439-F395-2545-93BE-36A67C61C4F2}" dt="2024-01-24T16:55:14.944" v="211" actId="207"/>
          <ac:grpSpMkLst>
            <pc:docMk/>
            <pc:sldMk cId="76832828" sldId="1201"/>
            <ac:grpSpMk id="51" creationId="{C1A4F8BA-2337-CA84-E3E3-C0D2B34F8FBD}"/>
          </ac:grpSpMkLst>
        </pc:grpChg>
        <pc:picChg chg="mod">
          <ac:chgData name="Joseph Stegemerten" userId="3faaf8d9-3a69-4c8b-b807-c4944e271286" providerId="ADAL" clId="{48DE8439-F395-2545-93BE-36A67C61C4F2}" dt="2024-01-24T17:00:31.023" v="266" actId="1076"/>
          <ac:picMkLst>
            <pc:docMk/>
            <pc:sldMk cId="76832828" sldId="1201"/>
            <ac:picMk id="43" creationId="{83C34E7D-0485-0DDF-9FE7-040448F6E306}"/>
          </ac:picMkLst>
        </pc:picChg>
        <pc:picChg chg="mod">
          <ac:chgData name="Joseph Stegemerten" userId="3faaf8d9-3a69-4c8b-b807-c4944e271286" providerId="ADAL" clId="{48DE8439-F395-2545-93BE-36A67C61C4F2}" dt="2024-01-24T17:00:31.023" v="266" actId="1076"/>
          <ac:picMkLst>
            <pc:docMk/>
            <pc:sldMk cId="76832828" sldId="1201"/>
            <ac:picMk id="44" creationId="{8CFD44F9-780F-7D7D-6D25-ED40D4783F9A}"/>
          </ac:picMkLst>
        </pc:picChg>
        <pc:picChg chg="mod">
          <ac:chgData name="Joseph Stegemerten" userId="3faaf8d9-3a69-4c8b-b807-c4944e271286" providerId="ADAL" clId="{48DE8439-F395-2545-93BE-36A67C61C4F2}" dt="2024-01-24T17:01:12.119" v="279" actId="1076"/>
          <ac:picMkLst>
            <pc:docMk/>
            <pc:sldMk cId="76832828" sldId="1201"/>
            <ac:picMk id="45" creationId="{367023B6-7E7F-8A36-84C2-2F7FE48379F9}"/>
          </ac:picMkLst>
        </pc:picChg>
        <pc:cxnChg chg="mod">
          <ac:chgData name="Joseph Stegemerten" userId="3faaf8d9-3a69-4c8b-b807-c4944e271286" providerId="ADAL" clId="{48DE8439-F395-2545-93BE-36A67C61C4F2}" dt="2024-01-24T17:02:46.165" v="296" actId="1076"/>
          <ac:cxnSpMkLst>
            <pc:docMk/>
            <pc:sldMk cId="76832828" sldId="1201"/>
            <ac:cxnSpMk id="8" creationId="{FAEC3244-63AD-7C54-3544-F8A115115F11}"/>
          </ac:cxnSpMkLst>
        </pc:cxnChg>
        <pc:cxnChg chg="mod">
          <ac:chgData name="Joseph Stegemerten" userId="3faaf8d9-3a69-4c8b-b807-c4944e271286" providerId="ADAL" clId="{48DE8439-F395-2545-93BE-36A67C61C4F2}" dt="2024-01-24T17:02:46.165" v="296" actId="1076"/>
          <ac:cxnSpMkLst>
            <pc:docMk/>
            <pc:sldMk cId="76832828" sldId="1201"/>
            <ac:cxnSpMk id="9" creationId="{033F0B00-19F8-DFB6-6134-EC5552C3AA74}"/>
          </ac:cxnSpMkLst>
        </pc:cxnChg>
        <pc:cxnChg chg="mod">
          <ac:chgData name="Joseph Stegemerten" userId="3faaf8d9-3a69-4c8b-b807-c4944e271286" providerId="ADAL" clId="{48DE8439-F395-2545-93BE-36A67C61C4F2}" dt="2024-01-24T17:00:31.023" v="266" actId="1076"/>
          <ac:cxnSpMkLst>
            <pc:docMk/>
            <pc:sldMk cId="76832828" sldId="1201"/>
            <ac:cxnSpMk id="12" creationId="{62F2FC2B-3236-1035-5226-1AF9C1ACD5E4}"/>
          </ac:cxnSpMkLst>
        </pc:cxnChg>
        <pc:cxnChg chg="mod">
          <ac:chgData name="Joseph Stegemerten" userId="3faaf8d9-3a69-4c8b-b807-c4944e271286" providerId="ADAL" clId="{48DE8439-F395-2545-93BE-36A67C61C4F2}" dt="2024-01-24T17:00:31.023" v="266" actId="1076"/>
          <ac:cxnSpMkLst>
            <pc:docMk/>
            <pc:sldMk cId="76832828" sldId="1201"/>
            <ac:cxnSpMk id="13" creationId="{B2442F3C-CF4D-F98E-D1C5-DF11E2959181}"/>
          </ac:cxnSpMkLst>
        </pc:cxnChg>
      </pc:sldChg>
    </pc:docChg>
  </pc:docChgLst>
  <pc:docChgLst>
    <pc:chgData name="Julie Franks" userId="e83d4e76-8b73-416d-9681-a50d1a91d79d" providerId="ADAL" clId="{8FC20F45-3600-4384-87B3-8D7D3019C133}"/>
    <pc:docChg chg="modSld">
      <pc:chgData name="Julie Franks" userId="e83d4e76-8b73-416d-9681-a50d1a91d79d" providerId="ADAL" clId="{8FC20F45-3600-4384-87B3-8D7D3019C133}" dt="2024-01-23T17:10:07.815" v="3" actId="20577"/>
      <pc:docMkLst>
        <pc:docMk/>
      </pc:docMkLst>
      <pc:sldChg chg="modSp mod modNotesTx">
        <pc:chgData name="Julie Franks" userId="e83d4e76-8b73-416d-9681-a50d1a91d79d" providerId="ADAL" clId="{8FC20F45-3600-4384-87B3-8D7D3019C133}" dt="2024-01-23T17:10:07.815" v="3" actId="20577"/>
        <pc:sldMkLst>
          <pc:docMk/>
          <pc:sldMk cId="1261658787" sldId="261"/>
        </pc:sldMkLst>
        <pc:spChg chg="mod">
          <ac:chgData name="Julie Franks" userId="e83d4e76-8b73-416d-9681-a50d1a91d79d" providerId="ADAL" clId="{8FC20F45-3600-4384-87B3-8D7D3019C133}" dt="2024-01-23T17:09:56.993" v="2" actId="20577"/>
          <ac:spMkLst>
            <pc:docMk/>
            <pc:sldMk cId="1261658787" sldId="261"/>
            <ac:spMk id="3" creationId="{1A66D7E7-4BA7-F10E-0DF1-9BD1DC49CF5D}"/>
          </ac:spMkLst>
        </pc:spChg>
      </pc:sldChg>
    </pc:docChg>
  </pc:docChgLst>
  <pc:docChgLst>
    <pc:chgData name="Cassia Wells" userId="a6da94d1-ef31-4f9d-80a8-98c65890a03c" providerId="ADAL" clId="{91A9EF64-F822-784F-ADC6-ED110733D742}"/>
    <pc:docChg chg="undo custSel addSld delSld modSld">
      <pc:chgData name="Cassia Wells" userId="a6da94d1-ef31-4f9d-80a8-98c65890a03c" providerId="ADAL" clId="{91A9EF64-F822-784F-ADC6-ED110733D742}" dt="2024-01-25T15:07:20.207" v="31" actId="207"/>
      <pc:docMkLst>
        <pc:docMk/>
      </pc:docMkLst>
      <pc:sldChg chg="del">
        <pc:chgData name="Cassia Wells" userId="a6da94d1-ef31-4f9d-80a8-98c65890a03c" providerId="ADAL" clId="{91A9EF64-F822-784F-ADC6-ED110733D742}" dt="2024-01-24T15:23:14.491" v="18" actId="2696"/>
        <pc:sldMkLst>
          <pc:docMk/>
          <pc:sldMk cId="656037702" sldId="339"/>
        </pc:sldMkLst>
      </pc:sldChg>
      <pc:sldChg chg="del">
        <pc:chgData name="Cassia Wells" userId="a6da94d1-ef31-4f9d-80a8-98c65890a03c" providerId="ADAL" clId="{91A9EF64-F822-784F-ADC6-ED110733D742}" dt="2024-01-24T15:20:56.871" v="2" actId="2696"/>
        <pc:sldMkLst>
          <pc:docMk/>
          <pc:sldMk cId="596472148" sldId="346"/>
        </pc:sldMkLst>
      </pc:sldChg>
      <pc:sldChg chg="modSp mod">
        <pc:chgData name="Cassia Wells" userId="a6da94d1-ef31-4f9d-80a8-98c65890a03c" providerId="ADAL" clId="{91A9EF64-F822-784F-ADC6-ED110733D742}" dt="2024-01-25T15:05:20.128" v="26" actId="108"/>
        <pc:sldMkLst>
          <pc:docMk/>
          <pc:sldMk cId="3974807592" sldId="1036"/>
        </pc:sldMkLst>
        <pc:spChg chg="mod">
          <ac:chgData name="Cassia Wells" userId="a6da94d1-ef31-4f9d-80a8-98c65890a03c" providerId="ADAL" clId="{91A9EF64-F822-784F-ADC6-ED110733D742}" dt="2024-01-25T15:05:20.128" v="26" actId="108"/>
          <ac:spMkLst>
            <pc:docMk/>
            <pc:sldMk cId="3974807592" sldId="1036"/>
            <ac:spMk id="2" creationId="{841D1807-BBB4-4629-07E4-FFB1698F333B}"/>
          </ac:spMkLst>
        </pc:spChg>
      </pc:sldChg>
      <pc:sldChg chg="addSp delSp modSp mod">
        <pc:chgData name="Cassia Wells" userId="a6da94d1-ef31-4f9d-80a8-98c65890a03c" providerId="ADAL" clId="{91A9EF64-F822-784F-ADC6-ED110733D742}" dt="2024-01-24T15:25:01.013" v="25"/>
        <pc:sldMkLst>
          <pc:docMk/>
          <pc:sldMk cId="2033084108" sldId="1128"/>
        </pc:sldMkLst>
        <pc:spChg chg="del">
          <ac:chgData name="Cassia Wells" userId="a6da94d1-ef31-4f9d-80a8-98c65890a03c" providerId="ADAL" clId="{91A9EF64-F822-784F-ADC6-ED110733D742}" dt="2024-01-24T15:25:01.013" v="25"/>
          <ac:spMkLst>
            <pc:docMk/>
            <pc:sldMk cId="2033084108" sldId="1128"/>
            <ac:spMk id="2" creationId="{8C25ECAF-A803-7D50-C27F-3B617D780854}"/>
          </ac:spMkLst>
        </pc:spChg>
        <pc:picChg chg="add mod">
          <ac:chgData name="Cassia Wells" userId="a6da94d1-ef31-4f9d-80a8-98c65890a03c" providerId="ADAL" clId="{91A9EF64-F822-784F-ADC6-ED110733D742}" dt="2024-01-24T15:25:01.013" v="25"/>
          <ac:picMkLst>
            <pc:docMk/>
            <pc:sldMk cId="2033084108" sldId="1128"/>
            <ac:picMk id="5" creationId="{2AEB891B-0F79-3A7B-E853-C1D631554ADA}"/>
          </ac:picMkLst>
        </pc:picChg>
        <pc:picChg chg="del">
          <ac:chgData name="Cassia Wells" userId="a6da94d1-ef31-4f9d-80a8-98c65890a03c" providerId="ADAL" clId="{91A9EF64-F822-784F-ADC6-ED110733D742}" dt="2024-01-24T15:24:59.277" v="24" actId="478"/>
          <ac:picMkLst>
            <pc:docMk/>
            <pc:sldMk cId="2033084108" sldId="1128"/>
            <ac:picMk id="9" creationId="{2A484A9A-5D24-071C-BD79-4F78217FDE3A}"/>
          </ac:picMkLst>
        </pc:picChg>
      </pc:sldChg>
      <pc:sldChg chg="addSp delSp modSp mod">
        <pc:chgData name="Cassia Wells" userId="a6da94d1-ef31-4f9d-80a8-98c65890a03c" providerId="ADAL" clId="{91A9EF64-F822-784F-ADC6-ED110733D742}" dt="2024-01-24T15:24:55.116" v="23"/>
        <pc:sldMkLst>
          <pc:docMk/>
          <pc:sldMk cId="2032625662" sldId="1155"/>
        </pc:sldMkLst>
        <pc:spChg chg="del">
          <ac:chgData name="Cassia Wells" userId="a6da94d1-ef31-4f9d-80a8-98c65890a03c" providerId="ADAL" clId="{91A9EF64-F822-784F-ADC6-ED110733D742}" dt="2024-01-24T15:24:55.116" v="23"/>
          <ac:spMkLst>
            <pc:docMk/>
            <pc:sldMk cId="2032625662" sldId="1155"/>
            <ac:spMk id="6" creationId="{820ECFF3-4413-E314-6FB7-62FB0373F0CB}"/>
          </ac:spMkLst>
        </pc:spChg>
        <pc:picChg chg="add mod">
          <ac:chgData name="Cassia Wells" userId="a6da94d1-ef31-4f9d-80a8-98c65890a03c" providerId="ADAL" clId="{91A9EF64-F822-784F-ADC6-ED110733D742}" dt="2024-01-24T15:24:55.116" v="23"/>
          <ac:picMkLst>
            <pc:docMk/>
            <pc:sldMk cId="2032625662" sldId="1155"/>
            <ac:picMk id="2" creationId="{CE80AC05-0C3D-07C1-4B12-12E0FE01DEF3}"/>
          </ac:picMkLst>
        </pc:picChg>
        <pc:picChg chg="del mod">
          <ac:chgData name="Cassia Wells" userId="a6da94d1-ef31-4f9d-80a8-98c65890a03c" providerId="ADAL" clId="{91A9EF64-F822-784F-ADC6-ED110733D742}" dt="2024-01-24T15:24:50.585" v="22" actId="478"/>
          <ac:picMkLst>
            <pc:docMk/>
            <pc:sldMk cId="2032625662" sldId="1155"/>
            <ac:picMk id="9" creationId="{2A484A9A-5D24-071C-BD79-4F78217FDE3A}"/>
          </ac:picMkLst>
        </pc:picChg>
      </pc:sldChg>
      <pc:sldChg chg="modSp mod">
        <pc:chgData name="Cassia Wells" userId="a6da94d1-ef31-4f9d-80a8-98c65890a03c" providerId="ADAL" clId="{91A9EF64-F822-784F-ADC6-ED110733D742}" dt="2024-01-24T15:24:48.163" v="20" actId="1076"/>
        <pc:sldMkLst>
          <pc:docMk/>
          <pc:sldMk cId="1059356210" sldId="1156"/>
        </pc:sldMkLst>
        <pc:picChg chg="mod">
          <ac:chgData name="Cassia Wells" userId="a6da94d1-ef31-4f9d-80a8-98c65890a03c" providerId="ADAL" clId="{91A9EF64-F822-784F-ADC6-ED110733D742}" dt="2024-01-24T15:24:48.163" v="20" actId="1076"/>
          <ac:picMkLst>
            <pc:docMk/>
            <pc:sldMk cId="1059356210" sldId="1156"/>
            <ac:picMk id="2" creationId="{CE1D7CC1-733E-891D-BE59-80D3CE7F5BDB}"/>
          </ac:picMkLst>
        </pc:picChg>
      </pc:sldChg>
      <pc:sldChg chg="addSp modSp add">
        <pc:chgData name="Cassia Wells" userId="a6da94d1-ef31-4f9d-80a8-98c65890a03c" providerId="ADAL" clId="{91A9EF64-F822-784F-ADC6-ED110733D742}" dt="2024-01-24T15:20:46.174" v="1"/>
        <pc:sldMkLst>
          <pc:docMk/>
          <pc:sldMk cId="3833498863" sldId="1198"/>
        </pc:sldMkLst>
        <pc:spChg chg="add mod">
          <ac:chgData name="Cassia Wells" userId="a6da94d1-ef31-4f9d-80a8-98c65890a03c" providerId="ADAL" clId="{91A9EF64-F822-784F-ADC6-ED110733D742}" dt="2024-01-24T15:20:46.174" v="1"/>
          <ac:spMkLst>
            <pc:docMk/>
            <pc:sldMk cId="3833498863" sldId="1198"/>
            <ac:spMk id="7" creationId="{381D5DB9-DF9E-85C7-4FCC-579CFACE97A0}"/>
          </ac:spMkLst>
        </pc:spChg>
        <pc:spChg chg="add mod">
          <ac:chgData name="Cassia Wells" userId="a6da94d1-ef31-4f9d-80a8-98c65890a03c" providerId="ADAL" clId="{91A9EF64-F822-784F-ADC6-ED110733D742}" dt="2024-01-24T15:20:46.174" v="1"/>
          <ac:spMkLst>
            <pc:docMk/>
            <pc:sldMk cId="3833498863" sldId="1198"/>
            <ac:spMk id="27" creationId="{1A15140D-3973-B8A0-9D6B-28C5A17987ED}"/>
          </ac:spMkLst>
        </pc:spChg>
      </pc:sldChg>
      <pc:sldChg chg="modSp add mod">
        <pc:chgData name="Cassia Wells" userId="a6da94d1-ef31-4f9d-80a8-98c65890a03c" providerId="ADAL" clId="{91A9EF64-F822-784F-ADC6-ED110733D742}" dt="2024-01-24T15:23:03.938" v="17" actId="14734"/>
        <pc:sldMkLst>
          <pc:docMk/>
          <pc:sldMk cId="2863358169" sldId="1199"/>
        </pc:sldMkLst>
        <pc:spChg chg="mod">
          <ac:chgData name="Cassia Wells" userId="a6da94d1-ef31-4f9d-80a8-98c65890a03c" providerId="ADAL" clId="{91A9EF64-F822-784F-ADC6-ED110733D742}" dt="2024-01-24T15:23:02.926" v="16" actId="14100"/>
          <ac:spMkLst>
            <pc:docMk/>
            <pc:sldMk cId="2863358169" sldId="1199"/>
            <ac:spMk id="2" creationId="{08D15E0A-1B7D-97CE-D505-750C6C3A2380}"/>
          </ac:spMkLst>
        </pc:spChg>
        <pc:graphicFrameChg chg="mod modGraphic">
          <ac:chgData name="Cassia Wells" userId="a6da94d1-ef31-4f9d-80a8-98c65890a03c" providerId="ADAL" clId="{91A9EF64-F822-784F-ADC6-ED110733D742}" dt="2024-01-24T15:23:03.938" v="17" actId="14734"/>
          <ac:graphicFrameMkLst>
            <pc:docMk/>
            <pc:sldMk cId="2863358169" sldId="1199"/>
            <ac:graphicFrameMk id="4" creationId="{4AC2D949-9D98-7EBA-9AFA-C8191F372B27}"/>
          </ac:graphicFrameMkLst>
        </pc:graphicFrameChg>
      </pc:sldChg>
      <pc:sldChg chg="modSp mod">
        <pc:chgData name="Cassia Wells" userId="a6da94d1-ef31-4f9d-80a8-98c65890a03c" providerId="ADAL" clId="{91A9EF64-F822-784F-ADC6-ED110733D742}" dt="2024-01-25T15:06:47.527" v="30" actId="1036"/>
        <pc:sldMkLst>
          <pc:docMk/>
          <pc:sldMk cId="779689121" sldId="1200"/>
        </pc:sldMkLst>
        <pc:grpChg chg="mod">
          <ac:chgData name="Cassia Wells" userId="a6da94d1-ef31-4f9d-80a8-98c65890a03c" providerId="ADAL" clId="{91A9EF64-F822-784F-ADC6-ED110733D742}" dt="2024-01-25T15:06:47.527" v="30" actId="1036"/>
          <ac:grpSpMkLst>
            <pc:docMk/>
            <pc:sldMk cId="779689121" sldId="1200"/>
            <ac:grpSpMk id="74" creationId="{B7FEF0EE-578A-DD49-BF33-8D13B8B92A9B}"/>
          </ac:grpSpMkLst>
        </pc:grpChg>
      </pc:sldChg>
      <pc:sldChg chg="add del">
        <pc:chgData name="Cassia Wells" userId="a6da94d1-ef31-4f9d-80a8-98c65890a03c" providerId="ADAL" clId="{91A9EF64-F822-784F-ADC6-ED110733D742}" dt="2024-01-24T15:21:36.323" v="5"/>
        <pc:sldMkLst>
          <pc:docMk/>
          <pc:sldMk cId="3703493408" sldId="1200"/>
        </pc:sldMkLst>
      </pc:sldChg>
      <pc:sldChg chg="modSp mod">
        <pc:chgData name="Cassia Wells" userId="a6da94d1-ef31-4f9d-80a8-98c65890a03c" providerId="ADAL" clId="{91A9EF64-F822-784F-ADC6-ED110733D742}" dt="2024-01-25T15:07:20.207" v="31" actId="207"/>
        <pc:sldMkLst>
          <pc:docMk/>
          <pc:sldMk cId="76832828" sldId="1201"/>
        </pc:sldMkLst>
        <pc:spChg chg="mod">
          <ac:chgData name="Cassia Wells" userId="a6da94d1-ef31-4f9d-80a8-98c65890a03c" providerId="ADAL" clId="{91A9EF64-F822-784F-ADC6-ED110733D742}" dt="2024-01-25T15:07:20.207" v="31" actId="207"/>
          <ac:spMkLst>
            <pc:docMk/>
            <pc:sldMk cId="76832828" sldId="1201"/>
            <ac:spMk id="27" creationId="{6288406F-44AE-F607-85DA-E5630FB5A3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738B06-CCD7-4FE0-868D-C375C526E0F4}" type="doc">
      <dgm:prSet loTypeId="urn:microsoft.com/office/officeart/2011/layout/CircleProcess" loCatId="process" qsTypeId="urn:microsoft.com/office/officeart/2005/8/quickstyle/simple1" qsCatId="simple" csTypeId="urn:microsoft.com/office/officeart/2005/8/colors/accent3_3" csCatId="accent3" phldr="1"/>
      <dgm:spPr/>
      <dgm:t>
        <a:bodyPr/>
        <a:lstStyle/>
        <a:p>
          <a:endParaRPr lang="en-ZA"/>
        </a:p>
      </dgm:t>
    </dgm:pt>
    <dgm:pt modelId="{C079A1C7-BA95-4C2D-90B3-2640E101A5F1}">
      <dgm:prSet phldrT="[Text]" custT="1"/>
      <dgm:spPr/>
      <dgm:t>
        <a:bodyPr/>
        <a:lstStyle/>
        <a:p>
          <a:pPr rtl="0"/>
          <a:r>
            <a:rPr lang="en-US" sz="2000" b="1">
              <a:solidFill>
                <a:schemeClr val="tx2"/>
              </a:solidFill>
              <a:latin typeface="Calibri" panose="020F0502020204030204"/>
            </a:rPr>
            <a:t> </a:t>
          </a:r>
          <a:r>
            <a:rPr lang="en-US" sz="2000" b="1">
              <a:solidFill>
                <a:schemeClr val="tx2"/>
              </a:solidFill>
            </a:rPr>
            <a:t>Decision to start </a:t>
          </a:r>
          <a:r>
            <a:rPr lang="en-US" sz="2000" b="1" err="1">
              <a:solidFill>
                <a:schemeClr val="tx2"/>
              </a:solidFill>
            </a:rPr>
            <a:t>PrEP</a:t>
          </a:r>
          <a:endParaRPr lang="en-ZA" sz="2000" b="1">
            <a:solidFill>
              <a:schemeClr val="tx2"/>
            </a:solidFill>
          </a:endParaRPr>
        </a:p>
      </dgm:t>
    </dgm:pt>
    <dgm:pt modelId="{0A09FECC-7E83-4EE4-840A-C6E2B62DCDD2}" type="parTrans" cxnId="{0FB09332-8151-4154-BC9E-5DB3C962F353}">
      <dgm:prSet/>
      <dgm:spPr/>
      <dgm:t>
        <a:bodyPr/>
        <a:lstStyle/>
        <a:p>
          <a:endParaRPr lang="en-ZA"/>
        </a:p>
      </dgm:t>
    </dgm:pt>
    <dgm:pt modelId="{7BB7A68E-C114-426F-9264-EAD243A5434A}" type="sibTrans" cxnId="{0FB09332-8151-4154-BC9E-5DB3C962F353}">
      <dgm:prSet/>
      <dgm:spPr/>
      <dgm:t>
        <a:bodyPr/>
        <a:lstStyle/>
        <a:p>
          <a:endParaRPr lang="en-ZA"/>
        </a:p>
      </dgm:t>
    </dgm:pt>
    <dgm:pt modelId="{276510E3-4E3A-49F5-B49C-3B566A305503}">
      <dgm:prSet phldrT="[Text]" custT="1"/>
      <dgm:spPr/>
      <dgm:t>
        <a:bodyPr/>
        <a:lstStyle/>
        <a:p>
          <a:r>
            <a:rPr lang="en-US" sz="2000" b="1">
              <a:solidFill>
                <a:schemeClr val="tx2"/>
              </a:solidFill>
            </a:rPr>
            <a:t>Choice of PrEP option</a:t>
          </a:r>
          <a:endParaRPr lang="en-ZA" sz="2000" b="1">
            <a:solidFill>
              <a:schemeClr val="tx2"/>
            </a:solidFill>
          </a:endParaRPr>
        </a:p>
      </dgm:t>
    </dgm:pt>
    <dgm:pt modelId="{B3DD6604-8ED1-42A7-84CB-103C06CA78F2}" type="parTrans" cxnId="{E7FB94AE-CB7D-4677-8492-77D301C9AF23}">
      <dgm:prSet/>
      <dgm:spPr/>
      <dgm:t>
        <a:bodyPr/>
        <a:lstStyle/>
        <a:p>
          <a:endParaRPr lang="en-ZA"/>
        </a:p>
      </dgm:t>
    </dgm:pt>
    <dgm:pt modelId="{8715992E-F671-4D65-A2F2-FD807342F431}" type="sibTrans" cxnId="{E7FB94AE-CB7D-4677-8492-77D301C9AF23}">
      <dgm:prSet/>
      <dgm:spPr/>
      <dgm:t>
        <a:bodyPr/>
        <a:lstStyle/>
        <a:p>
          <a:endParaRPr lang="en-ZA"/>
        </a:p>
      </dgm:t>
    </dgm:pt>
    <dgm:pt modelId="{D3208A0F-9D9A-4032-BA04-94E9C5C65666}">
      <dgm:prSet phldrT="[Text]" custT="1"/>
      <dgm:spPr/>
      <dgm:t>
        <a:bodyPr/>
        <a:lstStyle/>
        <a:p>
          <a:pPr rtl="0"/>
          <a:r>
            <a:rPr lang="en-US" sz="2000" b="1">
              <a:solidFill>
                <a:schemeClr val="tx2"/>
              </a:solidFill>
            </a:rPr>
            <a:t>Initiation of PrEP</a:t>
          </a:r>
          <a:r>
            <a:rPr lang="en-US" sz="2000" b="1">
              <a:solidFill>
                <a:schemeClr val="tx2"/>
              </a:solidFill>
              <a:latin typeface="Calibri" panose="020F0502020204030204"/>
            </a:rPr>
            <a:t> </a:t>
          </a:r>
          <a:endParaRPr lang="en-ZA" sz="2000" b="1">
            <a:solidFill>
              <a:schemeClr val="tx2"/>
            </a:solidFill>
          </a:endParaRPr>
        </a:p>
      </dgm:t>
    </dgm:pt>
    <dgm:pt modelId="{1E71B9F5-3208-40F6-BD18-0ED1EA454866}" type="parTrans" cxnId="{96287DB4-0FDD-4C14-A5DA-7CA714A13214}">
      <dgm:prSet/>
      <dgm:spPr/>
      <dgm:t>
        <a:bodyPr/>
        <a:lstStyle/>
        <a:p>
          <a:endParaRPr lang="en-ZA"/>
        </a:p>
      </dgm:t>
    </dgm:pt>
    <dgm:pt modelId="{496BB989-A0DB-4C68-A267-8ACA3915C463}" type="sibTrans" cxnId="{96287DB4-0FDD-4C14-A5DA-7CA714A13214}">
      <dgm:prSet/>
      <dgm:spPr/>
      <dgm:t>
        <a:bodyPr/>
        <a:lstStyle/>
        <a:p>
          <a:endParaRPr lang="en-ZA"/>
        </a:p>
      </dgm:t>
    </dgm:pt>
    <dgm:pt modelId="{33E6C1CC-D065-48F3-9ADE-D40A814099EA}">
      <dgm:prSet phldrT="[Text]" custT="1"/>
      <dgm:spPr/>
      <dgm:t>
        <a:bodyPr/>
        <a:lstStyle/>
        <a:p>
          <a:r>
            <a:rPr lang="en-US" sz="2000" b="1">
              <a:solidFill>
                <a:schemeClr val="tx2"/>
              </a:solidFill>
            </a:rPr>
            <a:t>Continuation on PrEP</a:t>
          </a:r>
          <a:endParaRPr lang="en-ZA" sz="2000" b="1">
            <a:solidFill>
              <a:schemeClr val="tx2"/>
            </a:solidFill>
          </a:endParaRPr>
        </a:p>
      </dgm:t>
    </dgm:pt>
    <dgm:pt modelId="{29B1D9B5-465E-45D5-AB06-4379541A8A41}" type="parTrans" cxnId="{9533B803-832B-4826-826D-809499CF7E11}">
      <dgm:prSet/>
      <dgm:spPr/>
      <dgm:t>
        <a:bodyPr/>
        <a:lstStyle/>
        <a:p>
          <a:endParaRPr lang="en-ZA"/>
        </a:p>
      </dgm:t>
    </dgm:pt>
    <dgm:pt modelId="{489E930C-EA5E-4C14-A418-F572E6A6EEA2}" type="sibTrans" cxnId="{9533B803-832B-4826-826D-809499CF7E11}">
      <dgm:prSet/>
      <dgm:spPr/>
      <dgm:t>
        <a:bodyPr/>
        <a:lstStyle/>
        <a:p>
          <a:endParaRPr lang="en-ZA"/>
        </a:p>
      </dgm:t>
    </dgm:pt>
    <dgm:pt modelId="{865E1C8B-C5CB-4F42-8A73-1965223BC5BA}" type="pres">
      <dgm:prSet presAssocID="{D9738B06-CCD7-4FE0-868D-C375C526E0F4}" presName="Name0" presStyleCnt="0">
        <dgm:presLayoutVars>
          <dgm:chMax val="11"/>
          <dgm:chPref val="11"/>
          <dgm:dir/>
          <dgm:resizeHandles/>
        </dgm:presLayoutVars>
      </dgm:prSet>
      <dgm:spPr/>
    </dgm:pt>
    <dgm:pt modelId="{B0CCB7AC-AA91-4697-9B4C-80F73917753C}" type="pres">
      <dgm:prSet presAssocID="{33E6C1CC-D065-48F3-9ADE-D40A814099EA}" presName="Accent4" presStyleCnt="0"/>
      <dgm:spPr/>
    </dgm:pt>
    <dgm:pt modelId="{CDB10E01-FFAC-4301-8CD2-1E6493189F77}" type="pres">
      <dgm:prSet presAssocID="{33E6C1CC-D065-48F3-9ADE-D40A814099EA}" presName="Accent" presStyleLbl="node1" presStyleIdx="0" presStyleCnt="4"/>
      <dgm:spPr/>
    </dgm:pt>
    <dgm:pt modelId="{D66870C8-F2C7-42DD-9BA5-FF07DC8AD5AC}" type="pres">
      <dgm:prSet presAssocID="{33E6C1CC-D065-48F3-9ADE-D40A814099EA}" presName="ParentBackground4" presStyleCnt="0"/>
      <dgm:spPr/>
    </dgm:pt>
    <dgm:pt modelId="{B76559FC-6118-4AB9-86F9-4CA6CAB99A15}" type="pres">
      <dgm:prSet presAssocID="{33E6C1CC-D065-48F3-9ADE-D40A814099EA}" presName="ParentBackground" presStyleLbl="fgAcc1" presStyleIdx="0" presStyleCnt="4"/>
      <dgm:spPr/>
    </dgm:pt>
    <dgm:pt modelId="{ADFF0599-BC97-4244-81DF-EEE23CF9F216}" type="pres">
      <dgm:prSet presAssocID="{33E6C1CC-D065-48F3-9ADE-D40A814099EA}" presName="Parent4" presStyleLbl="revTx" presStyleIdx="0" presStyleCnt="0">
        <dgm:presLayoutVars>
          <dgm:chMax val="1"/>
          <dgm:chPref val="1"/>
          <dgm:bulletEnabled val="1"/>
        </dgm:presLayoutVars>
      </dgm:prSet>
      <dgm:spPr/>
    </dgm:pt>
    <dgm:pt modelId="{3F75FD37-FA47-4A98-9536-BA54C8A56E92}" type="pres">
      <dgm:prSet presAssocID="{D3208A0F-9D9A-4032-BA04-94E9C5C65666}" presName="Accent3" presStyleCnt="0"/>
      <dgm:spPr/>
    </dgm:pt>
    <dgm:pt modelId="{7DDF7EE7-E11D-4425-9C9B-6859973DB1A5}" type="pres">
      <dgm:prSet presAssocID="{D3208A0F-9D9A-4032-BA04-94E9C5C65666}" presName="Accent" presStyleLbl="node1" presStyleIdx="1" presStyleCnt="4"/>
      <dgm:spPr/>
    </dgm:pt>
    <dgm:pt modelId="{7E0CB573-689C-478B-B4A8-EC75C2B58084}" type="pres">
      <dgm:prSet presAssocID="{D3208A0F-9D9A-4032-BA04-94E9C5C65666}" presName="ParentBackground3" presStyleCnt="0"/>
      <dgm:spPr/>
    </dgm:pt>
    <dgm:pt modelId="{192513F7-FB01-4887-BA97-79D244855CBB}" type="pres">
      <dgm:prSet presAssocID="{D3208A0F-9D9A-4032-BA04-94E9C5C65666}" presName="ParentBackground" presStyleLbl="fgAcc1" presStyleIdx="1" presStyleCnt="4"/>
      <dgm:spPr/>
    </dgm:pt>
    <dgm:pt modelId="{ED945F2A-A381-4DD0-8436-538AD39E7E50}" type="pres">
      <dgm:prSet presAssocID="{D3208A0F-9D9A-4032-BA04-94E9C5C65666}" presName="Parent3" presStyleLbl="revTx" presStyleIdx="0" presStyleCnt="0">
        <dgm:presLayoutVars>
          <dgm:chMax val="1"/>
          <dgm:chPref val="1"/>
          <dgm:bulletEnabled val="1"/>
        </dgm:presLayoutVars>
      </dgm:prSet>
      <dgm:spPr/>
    </dgm:pt>
    <dgm:pt modelId="{8FBE80FB-BCC8-4CA7-8506-6E4C02B220DC}" type="pres">
      <dgm:prSet presAssocID="{276510E3-4E3A-49F5-B49C-3B566A305503}" presName="Accent2" presStyleCnt="0"/>
      <dgm:spPr/>
    </dgm:pt>
    <dgm:pt modelId="{272C29F2-F3D2-4357-A485-B2527D44DAEC}" type="pres">
      <dgm:prSet presAssocID="{276510E3-4E3A-49F5-B49C-3B566A305503}" presName="Accent" presStyleLbl="node1" presStyleIdx="2" presStyleCnt="4"/>
      <dgm:spPr/>
    </dgm:pt>
    <dgm:pt modelId="{5524BE78-9779-492B-8EEA-1FF8145CE91C}" type="pres">
      <dgm:prSet presAssocID="{276510E3-4E3A-49F5-B49C-3B566A305503}" presName="ParentBackground2" presStyleCnt="0"/>
      <dgm:spPr/>
    </dgm:pt>
    <dgm:pt modelId="{63CE2A50-0098-4B88-A759-D80EB01A1EE2}" type="pres">
      <dgm:prSet presAssocID="{276510E3-4E3A-49F5-B49C-3B566A305503}" presName="ParentBackground" presStyleLbl="fgAcc1" presStyleIdx="2" presStyleCnt="4"/>
      <dgm:spPr/>
    </dgm:pt>
    <dgm:pt modelId="{C05171F2-93F4-4A49-84F4-9331B53704EE}" type="pres">
      <dgm:prSet presAssocID="{276510E3-4E3A-49F5-B49C-3B566A305503}" presName="Parent2" presStyleLbl="revTx" presStyleIdx="0" presStyleCnt="0">
        <dgm:presLayoutVars>
          <dgm:chMax val="1"/>
          <dgm:chPref val="1"/>
          <dgm:bulletEnabled val="1"/>
        </dgm:presLayoutVars>
      </dgm:prSet>
      <dgm:spPr/>
    </dgm:pt>
    <dgm:pt modelId="{DDC84F5C-ECC0-47E8-A27F-D5A70C2E911D}" type="pres">
      <dgm:prSet presAssocID="{C079A1C7-BA95-4C2D-90B3-2640E101A5F1}" presName="Accent1" presStyleCnt="0"/>
      <dgm:spPr/>
    </dgm:pt>
    <dgm:pt modelId="{7884F3A6-4A12-46D1-B24F-75D2A7627232}" type="pres">
      <dgm:prSet presAssocID="{C079A1C7-BA95-4C2D-90B3-2640E101A5F1}" presName="Accent" presStyleLbl="node1" presStyleIdx="3" presStyleCnt="4"/>
      <dgm:spPr/>
    </dgm:pt>
    <dgm:pt modelId="{10E50958-CAC3-4DA8-AB60-6AA462249690}" type="pres">
      <dgm:prSet presAssocID="{C079A1C7-BA95-4C2D-90B3-2640E101A5F1}" presName="ParentBackground1" presStyleCnt="0"/>
      <dgm:spPr/>
    </dgm:pt>
    <dgm:pt modelId="{1F55F97E-0D84-4F85-8FEC-DF0C9DA347AB}" type="pres">
      <dgm:prSet presAssocID="{C079A1C7-BA95-4C2D-90B3-2640E101A5F1}" presName="ParentBackground" presStyleLbl="fgAcc1" presStyleIdx="3" presStyleCnt="4"/>
      <dgm:spPr/>
    </dgm:pt>
    <dgm:pt modelId="{F95F1E99-06B1-4D24-B051-96A159F82AEA}" type="pres">
      <dgm:prSet presAssocID="{C079A1C7-BA95-4C2D-90B3-2640E101A5F1}" presName="Parent1" presStyleLbl="revTx" presStyleIdx="0" presStyleCnt="0">
        <dgm:presLayoutVars>
          <dgm:chMax val="1"/>
          <dgm:chPref val="1"/>
          <dgm:bulletEnabled val="1"/>
        </dgm:presLayoutVars>
      </dgm:prSet>
      <dgm:spPr/>
    </dgm:pt>
  </dgm:ptLst>
  <dgm:cxnLst>
    <dgm:cxn modelId="{9533B803-832B-4826-826D-809499CF7E11}" srcId="{D9738B06-CCD7-4FE0-868D-C375C526E0F4}" destId="{33E6C1CC-D065-48F3-9ADE-D40A814099EA}" srcOrd="3" destOrd="0" parTransId="{29B1D9B5-465E-45D5-AB06-4379541A8A41}" sibTransId="{489E930C-EA5E-4C14-A418-F572E6A6EEA2}"/>
    <dgm:cxn modelId="{E7248824-34AF-4F5D-B399-D92746790943}" type="presOf" srcId="{D3208A0F-9D9A-4032-BA04-94E9C5C65666}" destId="{ED945F2A-A381-4DD0-8436-538AD39E7E50}" srcOrd="1" destOrd="0" presId="urn:microsoft.com/office/officeart/2011/layout/CircleProcess"/>
    <dgm:cxn modelId="{E005642E-7417-4096-A0BB-479802A0629C}" type="presOf" srcId="{276510E3-4E3A-49F5-B49C-3B566A305503}" destId="{C05171F2-93F4-4A49-84F4-9331B53704EE}" srcOrd="1" destOrd="0" presId="urn:microsoft.com/office/officeart/2011/layout/CircleProcess"/>
    <dgm:cxn modelId="{0FB09332-8151-4154-BC9E-5DB3C962F353}" srcId="{D9738B06-CCD7-4FE0-868D-C375C526E0F4}" destId="{C079A1C7-BA95-4C2D-90B3-2640E101A5F1}" srcOrd="0" destOrd="0" parTransId="{0A09FECC-7E83-4EE4-840A-C6E2B62DCDD2}" sibTransId="{7BB7A68E-C114-426F-9264-EAD243A5434A}"/>
    <dgm:cxn modelId="{70CF3043-71B1-40A3-B7A1-8F78D425BA3C}" type="presOf" srcId="{C079A1C7-BA95-4C2D-90B3-2640E101A5F1}" destId="{1F55F97E-0D84-4F85-8FEC-DF0C9DA347AB}" srcOrd="0" destOrd="0" presId="urn:microsoft.com/office/officeart/2011/layout/CircleProcess"/>
    <dgm:cxn modelId="{CA67B066-D045-43B3-B5CB-1D4E1263BE75}" type="presOf" srcId="{33E6C1CC-D065-48F3-9ADE-D40A814099EA}" destId="{ADFF0599-BC97-4244-81DF-EEE23CF9F216}" srcOrd="1" destOrd="0" presId="urn:microsoft.com/office/officeart/2011/layout/CircleProcess"/>
    <dgm:cxn modelId="{8CDC3287-5E92-4009-9010-A156877C60A3}" type="presOf" srcId="{D3208A0F-9D9A-4032-BA04-94E9C5C65666}" destId="{192513F7-FB01-4887-BA97-79D244855CBB}" srcOrd="0" destOrd="0" presId="urn:microsoft.com/office/officeart/2011/layout/CircleProcess"/>
    <dgm:cxn modelId="{E7FB94AE-CB7D-4677-8492-77D301C9AF23}" srcId="{D9738B06-CCD7-4FE0-868D-C375C526E0F4}" destId="{276510E3-4E3A-49F5-B49C-3B566A305503}" srcOrd="1" destOrd="0" parTransId="{B3DD6604-8ED1-42A7-84CB-103C06CA78F2}" sibTransId="{8715992E-F671-4D65-A2F2-FD807342F431}"/>
    <dgm:cxn modelId="{96287DB4-0FDD-4C14-A5DA-7CA714A13214}" srcId="{D9738B06-CCD7-4FE0-868D-C375C526E0F4}" destId="{D3208A0F-9D9A-4032-BA04-94E9C5C65666}" srcOrd="2" destOrd="0" parTransId="{1E71B9F5-3208-40F6-BD18-0ED1EA454866}" sibTransId="{496BB989-A0DB-4C68-A267-8ACA3915C463}"/>
    <dgm:cxn modelId="{9996E1B5-7922-4188-BE39-62235DB23E48}" type="presOf" srcId="{276510E3-4E3A-49F5-B49C-3B566A305503}" destId="{63CE2A50-0098-4B88-A759-D80EB01A1EE2}" srcOrd="0" destOrd="0" presId="urn:microsoft.com/office/officeart/2011/layout/CircleProcess"/>
    <dgm:cxn modelId="{0286DCD5-E644-46E6-A6A2-2C35FD6EC16E}" type="presOf" srcId="{33E6C1CC-D065-48F3-9ADE-D40A814099EA}" destId="{B76559FC-6118-4AB9-86F9-4CA6CAB99A15}" srcOrd="0" destOrd="0" presId="urn:microsoft.com/office/officeart/2011/layout/CircleProcess"/>
    <dgm:cxn modelId="{DF9064F7-3CAD-4B6A-B40E-66ACF439E209}" type="presOf" srcId="{C079A1C7-BA95-4C2D-90B3-2640E101A5F1}" destId="{F95F1E99-06B1-4D24-B051-96A159F82AEA}" srcOrd="1" destOrd="0" presId="urn:microsoft.com/office/officeart/2011/layout/CircleProcess"/>
    <dgm:cxn modelId="{0D900FFC-2F4D-4100-800D-221718D600B6}" type="presOf" srcId="{D9738B06-CCD7-4FE0-868D-C375C526E0F4}" destId="{865E1C8B-C5CB-4F42-8A73-1965223BC5BA}" srcOrd="0" destOrd="0" presId="urn:microsoft.com/office/officeart/2011/layout/CircleProcess"/>
    <dgm:cxn modelId="{8E564DD2-DBA4-4744-9E43-F5F2B00A6BB1}" type="presParOf" srcId="{865E1C8B-C5CB-4F42-8A73-1965223BC5BA}" destId="{B0CCB7AC-AA91-4697-9B4C-80F73917753C}" srcOrd="0" destOrd="0" presId="urn:microsoft.com/office/officeart/2011/layout/CircleProcess"/>
    <dgm:cxn modelId="{2A46F40A-F10A-43D2-89D0-7FEB01209F28}" type="presParOf" srcId="{B0CCB7AC-AA91-4697-9B4C-80F73917753C}" destId="{CDB10E01-FFAC-4301-8CD2-1E6493189F77}" srcOrd="0" destOrd="0" presId="urn:microsoft.com/office/officeart/2011/layout/CircleProcess"/>
    <dgm:cxn modelId="{8D0A1457-3406-494D-913B-C05C9746FEA5}" type="presParOf" srcId="{865E1C8B-C5CB-4F42-8A73-1965223BC5BA}" destId="{D66870C8-F2C7-42DD-9BA5-FF07DC8AD5AC}" srcOrd="1" destOrd="0" presId="urn:microsoft.com/office/officeart/2011/layout/CircleProcess"/>
    <dgm:cxn modelId="{580E13F2-DD75-45E3-8F16-D08CDD3C8BA5}" type="presParOf" srcId="{D66870C8-F2C7-42DD-9BA5-FF07DC8AD5AC}" destId="{B76559FC-6118-4AB9-86F9-4CA6CAB99A15}" srcOrd="0" destOrd="0" presId="urn:microsoft.com/office/officeart/2011/layout/CircleProcess"/>
    <dgm:cxn modelId="{69ED5A19-03CA-440C-8505-5B3295558174}" type="presParOf" srcId="{865E1C8B-C5CB-4F42-8A73-1965223BC5BA}" destId="{ADFF0599-BC97-4244-81DF-EEE23CF9F216}" srcOrd="2" destOrd="0" presId="urn:microsoft.com/office/officeart/2011/layout/CircleProcess"/>
    <dgm:cxn modelId="{D9370303-381F-49FD-9E38-E55F41656B2A}" type="presParOf" srcId="{865E1C8B-C5CB-4F42-8A73-1965223BC5BA}" destId="{3F75FD37-FA47-4A98-9536-BA54C8A56E92}" srcOrd="3" destOrd="0" presId="urn:microsoft.com/office/officeart/2011/layout/CircleProcess"/>
    <dgm:cxn modelId="{454FC8F2-877E-49C3-9B0E-6C54164E8D59}" type="presParOf" srcId="{3F75FD37-FA47-4A98-9536-BA54C8A56E92}" destId="{7DDF7EE7-E11D-4425-9C9B-6859973DB1A5}" srcOrd="0" destOrd="0" presId="urn:microsoft.com/office/officeart/2011/layout/CircleProcess"/>
    <dgm:cxn modelId="{8E1AE0B2-576E-46F1-8A71-60EF77C3D003}" type="presParOf" srcId="{865E1C8B-C5CB-4F42-8A73-1965223BC5BA}" destId="{7E0CB573-689C-478B-B4A8-EC75C2B58084}" srcOrd="4" destOrd="0" presId="urn:microsoft.com/office/officeart/2011/layout/CircleProcess"/>
    <dgm:cxn modelId="{3E55433F-33C5-42D9-9B17-1F7DC7DF63C3}" type="presParOf" srcId="{7E0CB573-689C-478B-B4A8-EC75C2B58084}" destId="{192513F7-FB01-4887-BA97-79D244855CBB}" srcOrd="0" destOrd="0" presId="urn:microsoft.com/office/officeart/2011/layout/CircleProcess"/>
    <dgm:cxn modelId="{3CF15269-1F49-47A7-9A37-E11E931564EC}" type="presParOf" srcId="{865E1C8B-C5CB-4F42-8A73-1965223BC5BA}" destId="{ED945F2A-A381-4DD0-8436-538AD39E7E50}" srcOrd="5" destOrd="0" presId="urn:microsoft.com/office/officeart/2011/layout/CircleProcess"/>
    <dgm:cxn modelId="{CE2B139E-AD0A-4EE9-AF40-C5F1257DD011}" type="presParOf" srcId="{865E1C8B-C5CB-4F42-8A73-1965223BC5BA}" destId="{8FBE80FB-BCC8-4CA7-8506-6E4C02B220DC}" srcOrd="6" destOrd="0" presId="urn:microsoft.com/office/officeart/2011/layout/CircleProcess"/>
    <dgm:cxn modelId="{6DD8C13D-1CF5-4390-A008-66CA771A4759}" type="presParOf" srcId="{8FBE80FB-BCC8-4CA7-8506-6E4C02B220DC}" destId="{272C29F2-F3D2-4357-A485-B2527D44DAEC}" srcOrd="0" destOrd="0" presId="urn:microsoft.com/office/officeart/2011/layout/CircleProcess"/>
    <dgm:cxn modelId="{D7AA2ED5-A5A4-41DA-9A57-CEAC72D0E106}" type="presParOf" srcId="{865E1C8B-C5CB-4F42-8A73-1965223BC5BA}" destId="{5524BE78-9779-492B-8EEA-1FF8145CE91C}" srcOrd="7" destOrd="0" presId="urn:microsoft.com/office/officeart/2011/layout/CircleProcess"/>
    <dgm:cxn modelId="{EAEBD610-697D-48F8-8DC9-E2215E0CE4A3}" type="presParOf" srcId="{5524BE78-9779-492B-8EEA-1FF8145CE91C}" destId="{63CE2A50-0098-4B88-A759-D80EB01A1EE2}" srcOrd="0" destOrd="0" presId="urn:microsoft.com/office/officeart/2011/layout/CircleProcess"/>
    <dgm:cxn modelId="{57465DA5-5BF9-42E1-90E9-297F4180C089}" type="presParOf" srcId="{865E1C8B-C5CB-4F42-8A73-1965223BC5BA}" destId="{C05171F2-93F4-4A49-84F4-9331B53704EE}" srcOrd="8" destOrd="0" presId="urn:microsoft.com/office/officeart/2011/layout/CircleProcess"/>
    <dgm:cxn modelId="{B9B00D77-B7CE-476B-9E2B-FED0E8B01BE4}" type="presParOf" srcId="{865E1C8B-C5CB-4F42-8A73-1965223BC5BA}" destId="{DDC84F5C-ECC0-47E8-A27F-D5A70C2E911D}" srcOrd="9" destOrd="0" presId="urn:microsoft.com/office/officeart/2011/layout/CircleProcess"/>
    <dgm:cxn modelId="{18CA4AF7-5DA2-473E-A4F8-7555F29606B3}" type="presParOf" srcId="{DDC84F5C-ECC0-47E8-A27F-D5A70C2E911D}" destId="{7884F3A6-4A12-46D1-B24F-75D2A7627232}" srcOrd="0" destOrd="0" presId="urn:microsoft.com/office/officeart/2011/layout/CircleProcess"/>
    <dgm:cxn modelId="{DA55A2C7-7B8E-4C7A-A6C2-FEB147F44539}" type="presParOf" srcId="{865E1C8B-C5CB-4F42-8A73-1965223BC5BA}" destId="{10E50958-CAC3-4DA8-AB60-6AA462249690}" srcOrd="10" destOrd="0" presId="urn:microsoft.com/office/officeart/2011/layout/CircleProcess"/>
    <dgm:cxn modelId="{E9F4C5AD-9BF8-4AA5-BDE9-0D50C3D34740}" type="presParOf" srcId="{10E50958-CAC3-4DA8-AB60-6AA462249690}" destId="{1F55F97E-0D84-4F85-8FEC-DF0C9DA347AB}" srcOrd="0" destOrd="0" presId="urn:microsoft.com/office/officeart/2011/layout/CircleProcess"/>
    <dgm:cxn modelId="{33FB2A22-0257-4CB3-829F-389551C98E82}" type="presParOf" srcId="{865E1C8B-C5CB-4F42-8A73-1965223BC5BA}" destId="{F95F1E99-06B1-4D24-B051-96A159F82AEA}"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t>
        <a:bodyPr/>
        <a:lstStyle/>
        <a:p>
          <a:endParaRPr lang="en-US"/>
        </a:p>
      </dgm:t>
    </dgm:pt>
    <dgm:pt modelId="{7A3F12DF-494A-C945-AC88-EBB749DEDD6F}">
      <dgm:prSet phldrT="[Text]" custT="1"/>
      <dgm:spPr/>
      <dgm:t>
        <a:bodyPr/>
        <a:lstStyle/>
        <a:p>
          <a:pPr>
            <a:buFont typeface="Arial" panose="020B0604020202020204" pitchFamily="34" charset="0"/>
            <a:buChar char="•"/>
          </a:pPr>
          <a:r>
            <a:rPr lang="en-US" sz="1600">
              <a:solidFill>
                <a:schemeClr val="bg1"/>
              </a:solidFill>
            </a:rPr>
            <a:t>Confirm HIV Negative &amp; Substantial Risk for HIV</a:t>
          </a:r>
        </a:p>
      </dgm:t>
    </dgm:pt>
    <dgm:pt modelId="{D7786E8D-9CC8-8741-AC05-0F064198B82F}" type="sibTrans" cxnId="{D2636105-0095-5646-A8BC-1D81CCB6F30B}">
      <dgm:prSet custT="1"/>
      <dgm:spPr>
        <a:solidFill>
          <a:schemeClr val="tx2"/>
        </a:solidFill>
      </dgm:spPr>
      <dgm:t>
        <a:bodyPr/>
        <a:lstStyle/>
        <a:p>
          <a:endParaRPr lang="en-US" sz="1600"/>
        </a:p>
      </dgm:t>
    </dgm:pt>
    <dgm:pt modelId="{9B5C9D7D-FECF-A245-8C0B-B29404384FC7}" type="parTrans" cxnId="{D2636105-0095-5646-A8BC-1D81CCB6F30B}">
      <dgm:prSet/>
      <dgm:spPr/>
      <dgm:t>
        <a:bodyPr/>
        <a:lstStyle/>
        <a:p>
          <a:endParaRPr lang="en-US" sz="1600"/>
        </a:p>
      </dgm:t>
    </dgm:pt>
    <dgm:pt modelId="{57252395-90C3-6D4F-AE12-618ECC4C08CF}">
      <dgm:prSet phldrT="[Text]" custT="1"/>
      <dgm:spPr/>
      <dgm:t>
        <a:bodyPr/>
        <a:lstStyle/>
        <a:p>
          <a:r>
            <a:rPr lang="en-US" sz="1600" b="0" i="0"/>
            <a:t>Assess Eligibility for Available PrEP Options​</a:t>
          </a:r>
          <a:endParaRPr lang="en-US" sz="1600">
            <a:solidFill>
              <a:schemeClr val="bg1"/>
            </a:solidFill>
          </a:endParaRPr>
        </a:p>
      </dgm:t>
    </dgm:pt>
    <dgm:pt modelId="{A55F7E8A-3465-5F42-9F99-1B65C30C7827}" type="sibTrans" cxnId="{41485E92-77CC-6440-8F53-B6995658854F}">
      <dgm:prSet custT="1"/>
      <dgm:spPr>
        <a:solidFill>
          <a:schemeClr val="tx2"/>
        </a:solidFill>
      </dgm:spPr>
      <dgm:t>
        <a:bodyPr/>
        <a:lstStyle/>
        <a:p>
          <a:endParaRPr lang="en-US" sz="1600"/>
        </a:p>
      </dgm:t>
    </dgm:pt>
    <dgm:pt modelId="{90006D3F-9FEA-094D-8642-220C4846677F}" type="parTrans" cxnId="{41485E92-77CC-6440-8F53-B6995658854F}">
      <dgm:prSet/>
      <dgm:spPr/>
      <dgm:t>
        <a:bodyPr/>
        <a:lstStyle/>
        <a:p>
          <a:endParaRPr lang="en-US" sz="1600"/>
        </a:p>
      </dgm:t>
    </dgm:pt>
    <dgm:pt modelId="{674B7358-7A51-E34E-90D9-9771830B502A}">
      <dgm:prSet phldrT="[Text]" custT="1"/>
      <dgm:spPr/>
      <dgm:t>
        <a:bodyPr/>
        <a:lstStyle/>
        <a:p>
          <a:r>
            <a:rPr lang="en-US" sz="1600" b="0" i="0"/>
            <a:t>Conduct Informed Choice PrEP Counseling</a:t>
          </a:r>
          <a:endParaRPr lang="en-US" sz="1600">
            <a:solidFill>
              <a:schemeClr val="bg1"/>
            </a:solidFill>
          </a:endParaRPr>
        </a:p>
      </dgm:t>
    </dgm:pt>
    <dgm:pt modelId="{12B16960-7CD2-544C-A2C5-EDA55C968D34}" type="sibTrans" cxnId="{3B09CADB-997D-F747-B2C0-CE874EC1746F}">
      <dgm:prSet custT="1"/>
      <dgm:spPr>
        <a:solidFill>
          <a:schemeClr val="tx2"/>
        </a:solidFill>
      </dgm:spPr>
      <dgm:t>
        <a:bodyPr/>
        <a:lstStyle/>
        <a:p>
          <a:endParaRPr lang="en-US" sz="1600"/>
        </a:p>
      </dgm:t>
    </dgm:pt>
    <dgm:pt modelId="{F7F3CCD3-C546-254F-8DFF-1D5B48C1597D}" type="parTrans" cxnId="{3B09CADB-997D-F747-B2C0-CE874EC1746F}">
      <dgm:prSet/>
      <dgm:spPr/>
      <dgm:t>
        <a:bodyPr/>
        <a:lstStyle/>
        <a:p>
          <a:endParaRPr lang="en-US" sz="1600"/>
        </a:p>
      </dgm:t>
    </dgm:pt>
    <dgm:pt modelId="{55DD35FB-BA16-FD41-92B6-D4AED3763750}">
      <dgm:prSet custT="1"/>
      <dgm:spPr/>
      <dgm:t>
        <a:bodyPr/>
        <a:lstStyle/>
        <a:p>
          <a:r>
            <a:rPr lang="en-US" sz="1600" b="0" i="0"/>
            <a:t>Confirm Client is Good Candidate </a:t>
          </a:r>
          <a:br>
            <a:rPr lang="en-US" sz="1600" b="0" i="0"/>
          </a:br>
          <a:r>
            <a:rPr lang="en-US" sz="1600" b="0" i="0"/>
            <a:t>for ​Selected Option</a:t>
          </a:r>
          <a:endParaRPr lang="en-US" sz="1600">
            <a:solidFill>
              <a:schemeClr val="bg1"/>
            </a:solidFill>
          </a:endParaRPr>
        </a:p>
      </dgm:t>
    </dgm:pt>
    <dgm:pt modelId="{A8B50C78-5F15-5242-940F-C578AFEC9880}" type="sibTrans" cxnId="{F22958FC-C42B-EB4F-9556-B06233CF260F}">
      <dgm:prSet custT="1"/>
      <dgm:spPr>
        <a:solidFill>
          <a:schemeClr val="tx2"/>
        </a:solidFill>
      </dgm:spPr>
      <dgm:t>
        <a:bodyPr/>
        <a:lstStyle/>
        <a:p>
          <a:endParaRPr lang="en-US" sz="1600"/>
        </a:p>
      </dgm:t>
    </dgm:pt>
    <dgm:pt modelId="{DF417DCC-2184-2349-8FE2-408CA8C62702}" type="parTrans" cxnId="{F22958FC-C42B-EB4F-9556-B06233CF260F}">
      <dgm:prSet/>
      <dgm:spPr/>
      <dgm:t>
        <a:bodyPr/>
        <a:lstStyle/>
        <a:p>
          <a:endParaRPr lang="en-US" sz="1600"/>
        </a:p>
      </dgm:t>
    </dgm:pt>
    <dgm:pt modelId="{9E4455B9-93D5-9F4E-B650-014BDBACAF6B}">
      <dgm:prSet custT="1"/>
      <dgm:spPr/>
      <dgm:t>
        <a:bodyPr/>
        <a:lstStyle/>
        <a:p>
          <a:r>
            <a:rPr lang="en-US" sz="1600" b="0"/>
            <a:t>Initiate PrEP</a:t>
          </a:r>
          <a:endParaRPr lang="en-US" sz="1600" b="0">
            <a:solidFill>
              <a:schemeClr val="bg1"/>
            </a:solidFill>
          </a:endParaRPr>
        </a:p>
      </dgm:t>
    </dgm:pt>
    <dgm:pt modelId="{9713C4F6-EE77-A547-A451-C411EC5AE557}" type="parTrans" cxnId="{E2F09ED2-9017-6046-96BE-F46025B74F3E}">
      <dgm:prSet/>
      <dgm:spPr/>
      <dgm:t>
        <a:bodyPr/>
        <a:lstStyle/>
        <a:p>
          <a:endParaRPr lang="en-US" sz="1600"/>
        </a:p>
      </dgm:t>
    </dgm:pt>
    <dgm:pt modelId="{C100802C-EF50-5F4B-8CE9-9D613E9AE6F0}" type="sibTrans" cxnId="{E2F09ED2-9017-6046-96BE-F46025B74F3E}">
      <dgm:prSet/>
      <dgm:spPr/>
      <dgm:t>
        <a:bodyPr/>
        <a:lstStyle/>
        <a:p>
          <a:endParaRPr lang="en-US" sz="1600"/>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52781FFA-FA76-9D4B-B9BE-55FAA29DB8FD}" type="pres">
      <dgm:prSet presAssocID="{57252395-90C3-6D4F-AE12-618ECC4C08CF}" presName="node" presStyleLbl="node1" presStyleIdx="1" presStyleCnt="5">
        <dgm:presLayoutVars>
          <dgm:bulletEnabled val="1"/>
        </dgm:presLayoutVars>
      </dgm:prSet>
      <dgm:spPr/>
    </dgm:pt>
    <dgm:pt modelId="{D599302C-E77C-4845-A118-27477F67DBAD}" type="pres">
      <dgm:prSet presAssocID="{A55F7E8A-3465-5F42-9F99-1B65C30C7827}" presName="sibTrans" presStyleLbl="sibTrans2D1" presStyleIdx="1" presStyleCnt="4"/>
      <dgm:spPr/>
    </dgm:pt>
    <dgm:pt modelId="{173984E8-4A05-6844-A8AE-0FA86C7D6D91}" type="pres">
      <dgm:prSet presAssocID="{A55F7E8A-3465-5F42-9F99-1B65C30C7827}" presName="connectorText" presStyleLbl="sibTrans2D1" presStyleIdx="1" presStyleCnt="4"/>
      <dgm:spPr/>
    </dgm:pt>
    <dgm:pt modelId="{5AE72AFD-347E-B24D-9D66-B0E9734EA522}" type="pres">
      <dgm:prSet presAssocID="{674B7358-7A51-E34E-90D9-9771830B502A}" presName="node" presStyleLbl="node1" presStyleIdx="2" presStyleCnt="5">
        <dgm:presLayoutVars>
          <dgm:bulletEnabled val="1"/>
        </dgm:presLayoutVars>
      </dgm:prSet>
      <dgm:spPr/>
    </dgm:pt>
    <dgm:pt modelId="{E1572071-1C37-2C48-BE35-B1316B4CD4E2}" type="pres">
      <dgm:prSet presAssocID="{12B16960-7CD2-544C-A2C5-EDA55C968D34}" presName="sibTrans" presStyleLbl="sibTrans2D1" presStyleIdx="2" presStyleCnt="4"/>
      <dgm:spPr/>
    </dgm:pt>
    <dgm:pt modelId="{18FC1629-AFA3-D741-835C-FDADF6531B76}" type="pres">
      <dgm:prSet presAssocID="{12B16960-7CD2-544C-A2C5-EDA55C968D34}" presName="connectorText" presStyleLbl="sibTrans2D1" presStyleIdx="2" presStyleCnt="4"/>
      <dgm:spPr/>
    </dgm:pt>
    <dgm:pt modelId="{6425CD89-FC8D-F84C-B36C-015171A16B99}" type="pres">
      <dgm:prSet presAssocID="{55DD35FB-BA16-FD41-92B6-D4AED3763750}" presName="node" presStyleLbl="node1" presStyleIdx="3" presStyleCnt="5">
        <dgm:presLayoutVars>
          <dgm:bulletEnabled val="1"/>
        </dgm:presLayoutVars>
      </dgm:prSet>
      <dgm:spPr/>
    </dgm:pt>
    <dgm:pt modelId="{B6296885-BCAA-9A43-A3DF-725BB9781159}" type="pres">
      <dgm:prSet presAssocID="{A8B50C78-5F15-5242-940F-C578AFEC9880}" presName="sibTrans" presStyleLbl="sibTrans2D1" presStyleIdx="3" presStyleCnt="4"/>
      <dgm:spPr/>
    </dgm:pt>
    <dgm:pt modelId="{921FD406-4490-1E4D-92E7-F6A454D2A428}" type="pres">
      <dgm:prSet presAssocID="{A8B50C78-5F15-5242-940F-C578AFEC9880}" presName="connectorText" presStyleLbl="sibTrans2D1" presStyleIdx="3" presStyleCnt="4"/>
      <dgm:spPr/>
    </dgm:pt>
    <dgm:pt modelId="{869FF188-E8CE-EE4F-8E97-11DA0CF8E93A}" type="pres">
      <dgm:prSet presAssocID="{9E4455B9-93D5-9F4E-B650-014BDBACAF6B}" presName="node" presStyleLbl="node1" presStyleIdx="4" presStyleCnt="5" custLinFactNeighborY="3658">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E32F5F-D714-5948-BC6F-376501CE53FD}" type="presOf" srcId="{A8B50C78-5F15-5242-940F-C578AFEC9880}" destId="{921FD406-4490-1E4D-92E7-F6A454D2A428}" srcOrd="1"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1" destOrd="0" parTransId="{90006D3F-9FEA-094D-8642-220C4846677F}" sibTransId="{A55F7E8A-3465-5F42-9F99-1B65C30C7827}"/>
    <dgm:cxn modelId="{E2F09ED2-9017-6046-96BE-F46025B74F3E}" srcId="{368030A1-EAC8-5F42-B114-870F7F07C6F9}" destId="{9E4455B9-93D5-9F4E-B650-014BDBACAF6B}" srcOrd="4" destOrd="0" parTransId="{9713C4F6-EE77-A547-A451-C411EC5AE557}" sibTransId="{C100802C-EF50-5F4B-8CE9-9D613E9AE6F0}"/>
    <dgm:cxn modelId="{7B9F34D5-626A-D944-B058-C75DA5891EA6}" type="presOf" srcId="{9E4455B9-93D5-9F4E-B650-014BDBACAF6B}" destId="{869FF188-E8CE-EE4F-8E97-11DA0CF8E93A}" srcOrd="0" destOrd="0" presId="urn:microsoft.com/office/officeart/2005/8/layout/process2"/>
    <dgm:cxn modelId="{3B09CADB-997D-F747-B2C0-CE874EC1746F}" srcId="{368030A1-EAC8-5F42-B114-870F7F07C6F9}" destId="{674B7358-7A51-E34E-90D9-9771830B502A}" srcOrd="2"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838D68F9-7878-BC41-AED3-4189EFC2B7C2}" type="presOf" srcId="{A8B50C78-5F15-5242-940F-C578AFEC9880}" destId="{B6296885-BCAA-9A43-A3DF-725BB9781159}" srcOrd="0" destOrd="0" presId="urn:microsoft.com/office/officeart/2005/8/layout/process2"/>
    <dgm:cxn modelId="{F22958FC-C42B-EB4F-9556-B06233CF260F}" srcId="{368030A1-EAC8-5F42-B114-870F7F07C6F9}" destId="{55DD35FB-BA16-FD41-92B6-D4AED3763750}" srcOrd="3"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26C6EF19-F2DD-2845-9F11-EEC0B9806781}" type="presParOf" srcId="{7B187D2F-4B41-7144-86AD-375A532A9216}" destId="{52781FFA-FA76-9D4B-B9BE-55FAA29DB8FD}" srcOrd="2" destOrd="0" presId="urn:microsoft.com/office/officeart/2005/8/layout/process2"/>
    <dgm:cxn modelId="{CE9D5F24-BEC8-6340-9D51-7155153BA5CC}" type="presParOf" srcId="{7B187D2F-4B41-7144-86AD-375A532A9216}" destId="{D599302C-E77C-4845-A118-27477F67DBAD}" srcOrd="3"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4" destOrd="0" presId="urn:microsoft.com/office/officeart/2005/8/layout/process2"/>
    <dgm:cxn modelId="{217F46E9-20EA-CF42-A63D-BD7D8A19E720}" type="presParOf" srcId="{7B187D2F-4B41-7144-86AD-375A532A9216}" destId="{E1572071-1C37-2C48-BE35-B1316B4CD4E2}" srcOrd="5"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6" destOrd="0" presId="urn:microsoft.com/office/officeart/2005/8/layout/process2"/>
    <dgm:cxn modelId="{FEDF0EA1-34F4-8442-A48B-3D699B5E0B5E}" type="presParOf" srcId="{7B187D2F-4B41-7144-86AD-375A532A9216}" destId="{B6296885-BCAA-9A43-A3DF-725BB9781159}" srcOrd="7" destOrd="0" presId="urn:microsoft.com/office/officeart/2005/8/layout/process2"/>
    <dgm:cxn modelId="{7294607D-1012-0145-BA71-87A3B8258023}" type="presParOf" srcId="{B6296885-BCAA-9A43-A3DF-725BB9781159}" destId="{921FD406-4490-1E4D-92E7-F6A454D2A428}" srcOrd="0" destOrd="0" presId="urn:microsoft.com/office/officeart/2005/8/layout/process2"/>
    <dgm:cxn modelId="{AF786BB1-34BC-4E4D-BAA7-FE2656FFE4EF}" type="presParOf" srcId="{7B187D2F-4B41-7144-86AD-375A532A9216}" destId="{869FF188-E8CE-EE4F-8E97-11DA0CF8E93A}"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t>
        <a:bodyPr/>
        <a:lstStyle/>
        <a:p>
          <a:endParaRPr lang="en-US"/>
        </a:p>
      </dgm:t>
    </dgm:pt>
    <dgm:pt modelId="{7A3F12DF-494A-C945-AC88-EBB749DEDD6F}">
      <dgm:prSet phldrT="[Text]" custT="1"/>
      <dgm:spPr/>
      <dgm:t>
        <a:bodyPr/>
        <a:lstStyle/>
        <a:p>
          <a:pPr>
            <a:buFont typeface="Arial" panose="020B0604020202020204" pitchFamily="34" charset="0"/>
            <a:buChar char="•"/>
          </a:pPr>
          <a:r>
            <a:rPr lang="en-US" sz="1600">
              <a:solidFill>
                <a:schemeClr val="bg1"/>
              </a:solidFill>
            </a:rPr>
            <a:t>Confirm HIV Negative &amp; Substantial Risk for HIV</a:t>
          </a:r>
        </a:p>
      </dgm:t>
    </dgm:pt>
    <dgm:pt modelId="{D7786E8D-9CC8-8741-AC05-0F064198B82F}" type="sibTrans" cxnId="{D2636105-0095-5646-A8BC-1D81CCB6F30B}">
      <dgm:prSet custT="1"/>
      <dgm:spPr>
        <a:solidFill>
          <a:schemeClr val="tx2"/>
        </a:solidFill>
      </dgm:spPr>
      <dgm:t>
        <a:bodyPr/>
        <a:lstStyle/>
        <a:p>
          <a:endParaRPr lang="en-US" sz="1600"/>
        </a:p>
      </dgm:t>
    </dgm:pt>
    <dgm:pt modelId="{9B5C9D7D-FECF-A245-8C0B-B29404384FC7}" type="parTrans" cxnId="{D2636105-0095-5646-A8BC-1D81CCB6F30B}">
      <dgm:prSet/>
      <dgm:spPr/>
      <dgm:t>
        <a:bodyPr/>
        <a:lstStyle/>
        <a:p>
          <a:endParaRPr lang="en-US" sz="1600"/>
        </a:p>
      </dgm:t>
    </dgm:pt>
    <dgm:pt modelId="{57252395-90C3-6D4F-AE12-618ECC4C08CF}">
      <dgm:prSet phldrT="[Text]" custT="1"/>
      <dgm:spPr/>
      <dgm:t>
        <a:bodyPr/>
        <a:lstStyle/>
        <a:p>
          <a:r>
            <a:rPr lang="en-US" sz="1600" b="0" i="0"/>
            <a:t>Assess Eligibility for Available PrEP Options​</a:t>
          </a:r>
          <a:endParaRPr lang="en-US" sz="1600">
            <a:solidFill>
              <a:schemeClr val="bg1"/>
            </a:solidFill>
          </a:endParaRPr>
        </a:p>
      </dgm:t>
    </dgm:pt>
    <dgm:pt modelId="{A55F7E8A-3465-5F42-9F99-1B65C30C7827}" type="sibTrans" cxnId="{41485E92-77CC-6440-8F53-B6995658854F}">
      <dgm:prSet custT="1"/>
      <dgm:spPr>
        <a:solidFill>
          <a:schemeClr val="tx2"/>
        </a:solidFill>
      </dgm:spPr>
      <dgm:t>
        <a:bodyPr/>
        <a:lstStyle/>
        <a:p>
          <a:endParaRPr lang="en-US" sz="1600"/>
        </a:p>
      </dgm:t>
    </dgm:pt>
    <dgm:pt modelId="{90006D3F-9FEA-094D-8642-220C4846677F}" type="parTrans" cxnId="{41485E92-77CC-6440-8F53-B6995658854F}">
      <dgm:prSet/>
      <dgm:spPr/>
      <dgm:t>
        <a:bodyPr/>
        <a:lstStyle/>
        <a:p>
          <a:endParaRPr lang="en-US" sz="1600"/>
        </a:p>
      </dgm:t>
    </dgm:pt>
    <dgm:pt modelId="{674B7358-7A51-E34E-90D9-9771830B502A}">
      <dgm:prSet phldrT="[Text]" custT="1"/>
      <dgm:spPr/>
      <dgm:t>
        <a:bodyPr/>
        <a:lstStyle/>
        <a:p>
          <a:r>
            <a:rPr lang="en-US" sz="1600" b="0" i="0"/>
            <a:t>Conduct Informed Choice PrEP Counseling</a:t>
          </a:r>
          <a:endParaRPr lang="en-US" sz="1600">
            <a:solidFill>
              <a:schemeClr val="bg1"/>
            </a:solidFill>
          </a:endParaRPr>
        </a:p>
      </dgm:t>
    </dgm:pt>
    <dgm:pt modelId="{12B16960-7CD2-544C-A2C5-EDA55C968D34}" type="sibTrans" cxnId="{3B09CADB-997D-F747-B2C0-CE874EC1746F}">
      <dgm:prSet custT="1"/>
      <dgm:spPr>
        <a:solidFill>
          <a:schemeClr val="tx2"/>
        </a:solidFill>
      </dgm:spPr>
      <dgm:t>
        <a:bodyPr/>
        <a:lstStyle/>
        <a:p>
          <a:endParaRPr lang="en-US" sz="1600"/>
        </a:p>
      </dgm:t>
    </dgm:pt>
    <dgm:pt modelId="{F7F3CCD3-C546-254F-8DFF-1D5B48C1597D}" type="parTrans" cxnId="{3B09CADB-997D-F747-B2C0-CE874EC1746F}">
      <dgm:prSet/>
      <dgm:spPr/>
      <dgm:t>
        <a:bodyPr/>
        <a:lstStyle/>
        <a:p>
          <a:endParaRPr lang="en-US" sz="1600"/>
        </a:p>
      </dgm:t>
    </dgm:pt>
    <dgm:pt modelId="{55DD35FB-BA16-FD41-92B6-D4AED3763750}">
      <dgm:prSet custT="1"/>
      <dgm:spPr/>
      <dgm:t>
        <a:bodyPr/>
        <a:lstStyle/>
        <a:p>
          <a:r>
            <a:rPr lang="en-US" sz="1600" b="0" i="0"/>
            <a:t>Confirm Client is Good Candidate </a:t>
          </a:r>
          <a:br>
            <a:rPr lang="en-US" sz="1600" b="0" i="0"/>
          </a:br>
          <a:r>
            <a:rPr lang="en-US" sz="1600" b="0" i="0"/>
            <a:t>for ​Selected Option</a:t>
          </a:r>
          <a:endParaRPr lang="en-US" sz="1600">
            <a:solidFill>
              <a:schemeClr val="bg1"/>
            </a:solidFill>
          </a:endParaRPr>
        </a:p>
      </dgm:t>
    </dgm:pt>
    <dgm:pt modelId="{A8B50C78-5F15-5242-940F-C578AFEC9880}" type="sibTrans" cxnId="{F22958FC-C42B-EB4F-9556-B06233CF260F}">
      <dgm:prSet custT="1"/>
      <dgm:spPr>
        <a:solidFill>
          <a:schemeClr val="tx2"/>
        </a:solidFill>
      </dgm:spPr>
      <dgm:t>
        <a:bodyPr/>
        <a:lstStyle/>
        <a:p>
          <a:endParaRPr lang="en-US" sz="1600"/>
        </a:p>
      </dgm:t>
    </dgm:pt>
    <dgm:pt modelId="{DF417DCC-2184-2349-8FE2-408CA8C62702}" type="parTrans" cxnId="{F22958FC-C42B-EB4F-9556-B06233CF260F}">
      <dgm:prSet/>
      <dgm:spPr/>
      <dgm:t>
        <a:bodyPr/>
        <a:lstStyle/>
        <a:p>
          <a:endParaRPr lang="en-US" sz="1600"/>
        </a:p>
      </dgm:t>
    </dgm:pt>
    <dgm:pt modelId="{9E4455B9-93D5-9F4E-B650-014BDBACAF6B}">
      <dgm:prSet custT="1"/>
      <dgm:spPr/>
      <dgm:t>
        <a:bodyPr/>
        <a:lstStyle/>
        <a:p>
          <a:r>
            <a:rPr lang="en-US" sz="1600" b="0"/>
            <a:t>Initiate PrEP</a:t>
          </a:r>
          <a:endParaRPr lang="en-US" sz="1600" b="0">
            <a:solidFill>
              <a:schemeClr val="bg1"/>
            </a:solidFill>
          </a:endParaRPr>
        </a:p>
      </dgm:t>
    </dgm:pt>
    <dgm:pt modelId="{9713C4F6-EE77-A547-A451-C411EC5AE557}" type="parTrans" cxnId="{E2F09ED2-9017-6046-96BE-F46025B74F3E}">
      <dgm:prSet/>
      <dgm:spPr/>
      <dgm:t>
        <a:bodyPr/>
        <a:lstStyle/>
        <a:p>
          <a:endParaRPr lang="en-US" sz="1600"/>
        </a:p>
      </dgm:t>
    </dgm:pt>
    <dgm:pt modelId="{C100802C-EF50-5F4B-8CE9-9D613E9AE6F0}" type="sibTrans" cxnId="{E2F09ED2-9017-6046-96BE-F46025B74F3E}">
      <dgm:prSet/>
      <dgm:spPr/>
      <dgm:t>
        <a:bodyPr/>
        <a:lstStyle/>
        <a:p>
          <a:endParaRPr lang="en-US" sz="1600"/>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52781FFA-FA76-9D4B-B9BE-55FAA29DB8FD}" type="pres">
      <dgm:prSet presAssocID="{57252395-90C3-6D4F-AE12-618ECC4C08CF}" presName="node" presStyleLbl="node1" presStyleIdx="1" presStyleCnt="5">
        <dgm:presLayoutVars>
          <dgm:bulletEnabled val="1"/>
        </dgm:presLayoutVars>
      </dgm:prSet>
      <dgm:spPr/>
    </dgm:pt>
    <dgm:pt modelId="{D599302C-E77C-4845-A118-27477F67DBAD}" type="pres">
      <dgm:prSet presAssocID="{A55F7E8A-3465-5F42-9F99-1B65C30C7827}" presName="sibTrans" presStyleLbl="sibTrans2D1" presStyleIdx="1" presStyleCnt="4"/>
      <dgm:spPr/>
    </dgm:pt>
    <dgm:pt modelId="{173984E8-4A05-6844-A8AE-0FA86C7D6D91}" type="pres">
      <dgm:prSet presAssocID="{A55F7E8A-3465-5F42-9F99-1B65C30C7827}" presName="connectorText" presStyleLbl="sibTrans2D1" presStyleIdx="1" presStyleCnt="4"/>
      <dgm:spPr/>
    </dgm:pt>
    <dgm:pt modelId="{5AE72AFD-347E-B24D-9D66-B0E9734EA522}" type="pres">
      <dgm:prSet presAssocID="{674B7358-7A51-E34E-90D9-9771830B502A}" presName="node" presStyleLbl="node1" presStyleIdx="2" presStyleCnt="5">
        <dgm:presLayoutVars>
          <dgm:bulletEnabled val="1"/>
        </dgm:presLayoutVars>
      </dgm:prSet>
      <dgm:spPr/>
    </dgm:pt>
    <dgm:pt modelId="{E1572071-1C37-2C48-BE35-B1316B4CD4E2}" type="pres">
      <dgm:prSet presAssocID="{12B16960-7CD2-544C-A2C5-EDA55C968D34}" presName="sibTrans" presStyleLbl="sibTrans2D1" presStyleIdx="2" presStyleCnt="4"/>
      <dgm:spPr/>
    </dgm:pt>
    <dgm:pt modelId="{18FC1629-AFA3-D741-835C-FDADF6531B76}" type="pres">
      <dgm:prSet presAssocID="{12B16960-7CD2-544C-A2C5-EDA55C968D34}" presName="connectorText" presStyleLbl="sibTrans2D1" presStyleIdx="2" presStyleCnt="4"/>
      <dgm:spPr/>
    </dgm:pt>
    <dgm:pt modelId="{6425CD89-FC8D-F84C-B36C-015171A16B99}" type="pres">
      <dgm:prSet presAssocID="{55DD35FB-BA16-FD41-92B6-D4AED3763750}" presName="node" presStyleLbl="node1" presStyleIdx="3" presStyleCnt="5">
        <dgm:presLayoutVars>
          <dgm:bulletEnabled val="1"/>
        </dgm:presLayoutVars>
      </dgm:prSet>
      <dgm:spPr/>
    </dgm:pt>
    <dgm:pt modelId="{B6296885-BCAA-9A43-A3DF-725BB9781159}" type="pres">
      <dgm:prSet presAssocID="{A8B50C78-5F15-5242-940F-C578AFEC9880}" presName="sibTrans" presStyleLbl="sibTrans2D1" presStyleIdx="3" presStyleCnt="4"/>
      <dgm:spPr/>
    </dgm:pt>
    <dgm:pt modelId="{921FD406-4490-1E4D-92E7-F6A454D2A428}" type="pres">
      <dgm:prSet presAssocID="{A8B50C78-5F15-5242-940F-C578AFEC9880}" presName="connectorText" presStyleLbl="sibTrans2D1" presStyleIdx="3" presStyleCnt="4"/>
      <dgm:spPr/>
    </dgm:pt>
    <dgm:pt modelId="{869FF188-E8CE-EE4F-8E97-11DA0CF8E93A}" type="pres">
      <dgm:prSet presAssocID="{9E4455B9-93D5-9F4E-B650-014BDBACAF6B}" presName="node" presStyleLbl="node1" presStyleIdx="4" presStyleCnt="5" custLinFactNeighborY="3658">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E32F5F-D714-5948-BC6F-376501CE53FD}" type="presOf" srcId="{A8B50C78-5F15-5242-940F-C578AFEC9880}" destId="{921FD406-4490-1E4D-92E7-F6A454D2A428}" srcOrd="1"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1" destOrd="0" parTransId="{90006D3F-9FEA-094D-8642-220C4846677F}" sibTransId="{A55F7E8A-3465-5F42-9F99-1B65C30C7827}"/>
    <dgm:cxn modelId="{E2F09ED2-9017-6046-96BE-F46025B74F3E}" srcId="{368030A1-EAC8-5F42-B114-870F7F07C6F9}" destId="{9E4455B9-93D5-9F4E-B650-014BDBACAF6B}" srcOrd="4" destOrd="0" parTransId="{9713C4F6-EE77-A547-A451-C411EC5AE557}" sibTransId="{C100802C-EF50-5F4B-8CE9-9D613E9AE6F0}"/>
    <dgm:cxn modelId="{7B9F34D5-626A-D944-B058-C75DA5891EA6}" type="presOf" srcId="{9E4455B9-93D5-9F4E-B650-014BDBACAF6B}" destId="{869FF188-E8CE-EE4F-8E97-11DA0CF8E93A}" srcOrd="0" destOrd="0" presId="urn:microsoft.com/office/officeart/2005/8/layout/process2"/>
    <dgm:cxn modelId="{3B09CADB-997D-F747-B2C0-CE874EC1746F}" srcId="{368030A1-EAC8-5F42-B114-870F7F07C6F9}" destId="{674B7358-7A51-E34E-90D9-9771830B502A}" srcOrd="2"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838D68F9-7878-BC41-AED3-4189EFC2B7C2}" type="presOf" srcId="{A8B50C78-5F15-5242-940F-C578AFEC9880}" destId="{B6296885-BCAA-9A43-A3DF-725BB9781159}" srcOrd="0" destOrd="0" presId="urn:microsoft.com/office/officeart/2005/8/layout/process2"/>
    <dgm:cxn modelId="{F22958FC-C42B-EB4F-9556-B06233CF260F}" srcId="{368030A1-EAC8-5F42-B114-870F7F07C6F9}" destId="{55DD35FB-BA16-FD41-92B6-D4AED3763750}" srcOrd="3"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26C6EF19-F2DD-2845-9F11-EEC0B9806781}" type="presParOf" srcId="{7B187D2F-4B41-7144-86AD-375A532A9216}" destId="{52781FFA-FA76-9D4B-B9BE-55FAA29DB8FD}" srcOrd="2" destOrd="0" presId="urn:microsoft.com/office/officeart/2005/8/layout/process2"/>
    <dgm:cxn modelId="{CE9D5F24-BEC8-6340-9D51-7155153BA5CC}" type="presParOf" srcId="{7B187D2F-4B41-7144-86AD-375A532A9216}" destId="{D599302C-E77C-4845-A118-27477F67DBAD}" srcOrd="3"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4" destOrd="0" presId="urn:microsoft.com/office/officeart/2005/8/layout/process2"/>
    <dgm:cxn modelId="{217F46E9-20EA-CF42-A63D-BD7D8A19E720}" type="presParOf" srcId="{7B187D2F-4B41-7144-86AD-375A532A9216}" destId="{E1572071-1C37-2C48-BE35-B1316B4CD4E2}" srcOrd="5"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6" destOrd="0" presId="urn:microsoft.com/office/officeart/2005/8/layout/process2"/>
    <dgm:cxn modelId="{FEDF0EA1-34F4-8442-A48B-3D699B5E0B5E}" type="presParOf" srcId="{7B187D2F-4B41-7144-86AD-375A532A9216}" destId="{B6296885-BCAA-9A43-A3DF-725BB9781159}" srcOrd="7" destOrd="0" presId="urn:microsoft.com/office/officeart/2005/8/layout/process2"/>
    <dgm:cxn modelId="{7294607D-1012-0145-BA71-87A3B8258023}" type="presParOf" srcId="{B6296885-BCAA-9A43-A3DF-725BB9781159}" destId="{921FD406-4490-1E4D-92E7-F6A454D2A428}" srcOrd="0" destOrd="0" presId="urn:microsoft.com/office/officeart/2005/8/layout/process2"/>
    <dgm:cxn modelId="{AF786BB1-34BC-4E4D-BAA7-FE2656FFE4EF}" type="presParOf" srcId="{7B187D2F-4B41-7144-86AD-375A532A9216}" destId="{869FF188-E8CE-EE4F-8E97-11DA0CF8E93A}"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t>
        <a:bodyPr/>
        <a:lstStyle/>
        <a:p>
          <a:endParaRPr lang="en-US"/>
        </a:p>
      </dgm:t>
    </dgm:pt>
    <dgm:pt modelId="{7A3F12DF-494A-C945-AC88-EBB749DEDD6F}">
      <dgm:prSet phldrT="[Text]" custT="1"/>
      <dgm:spPr/>
      <dgm:t>
        <a:bodyPr/>
        <a:lstStyle/>
        <a:p>
          <a:pPr>
            <a:buFont typeface="Arial" panose="020B0604020202020204" pitchFamily="34" charset="0"/>
            <a:buChar char="•"/>
          </a:pPr>
          <a:r>
            <a:rPr lang="en-US" sz="1600">
              <a:solidFill>
                <a:schemeClr val="bg1"/>
              </a:solidFill>
            </a:rPr>
            <a:t>Confirm HIV Negative &amp; Substantial Risk for HIV</a:t>
          </a:r>
        </a:p>
      </dgm:t>
    </dgm:pt>
    <dgm:pt modelId="{D7786E8D-9CC8-8741-AC05-0F064198B82F}" type="sibTrans" cxnId="{D2636105-0095-5646-A8BC-1D81CCB6F30B}">
      <dgm:prSet custT="1"/>
      <dgm:spPr>
        <a:solidFill>
          <a:schemeClr val="tx2"/>
        </a:solidFill>
      </dgm:spPr>
      <dgm:t>
        <a:bodyPr/>
        <a:lstStyle/>
        <a:p>
          <a:endParaRPr lang="en-US" sz="1600"/>
        </a:p>
      </dgm:t>
    </dgm:pt>
    <dgm:pt modelId="{9B5C9D7D-FECF-A245-8C0B-B29404384FC7}" type="parTrans" cxnId="{D2636105-0095-5646-A8BC-1D81CCB6F30B}">
      <dgm:prSet/>
      <dgm:spPr/>
      <dgm:t>
        <a:bodyPr/>
        <a:lstStyle/>
        <a:p>
          <a:endParaRPr lang="en-US" sz="1600"/>
        </a:p>
      </dgm:t>
    </dgm:pt>
    <dgm:pt modelId="{57252395-90C3-6D4F-AE12-618ECC4C08CF}">
      <dgm:prSet phldrT="[Text]" custT="1"/>
      <dgm:spPr/>
      <dgm:t>
        <a:bodyPr/>
        <a:lstStyle/>
        <a:p>
          <a:r>
            <a:rPr lang="en-US" sz="1600" b="0" i="0"/>
            <a:t>Assess Eligibility for Available PrEP Options​</a:t>
          </a:r>
          <a:endParaRPr lang="en-US" sz="1600">
            <a:solidFill>
              <a:schemeClr val="bg1"/>
            </a:solidFill>
          </a:endParaRPr>
        </a:p>
      </dgm:t>
    </dgm:pt>
    <dgm:pt modelId="{A55F7E8A-3465-5F42-9F99-1B65C30C7827}" type="sibTrans" cxnId="{41485E92-77CC-6440-8F53-B6995658854F}">
      <dgm:prSet custT="1"/>
      <dgm:spPr>
        <a:solidFill>
          <a:schemeClr val="tx2"/>
        </a:solidFill>
      </dgm:spPr>
      <dgm:t>
        <a:bodyPr/>
        <a:lstStyle/>
        <a:p>
          <a:endParaRPr lang="en-US" sz="1600"/>
        </a:p>
      </dgm:t>
    </dgm:pt>
    <dgm:pt modelId="{90006D3F-9FEA-094D-8642-220C4846677F}" type="parTrans" cxnId="{41485E92-77CC-6440-8F53-B6995658854F}">
      <dgm:prSet/>
      <dgm:spPr/>
      <dgm:t>
        <a:bodyPr/>
        <a:lstStyle/>
        <a:p>
          <a:endParaRPr lang="en-US" sz="1600"/>
        </a:p>
      </dgm:t>
    </dgm:pt>
    <dgm:pt modelId="{674B7358-7A51-E34E-90D9-9771830B502A}">
      <dgm:prSet phldrT="[Text]" custT="1"/>
      <dgm:spPr/>
      <dgm:t>
        <a:bodyPr/>
        <a:lstStyle/>
        <a:p>
          <a:r>
            <a:rPr lang="en-US" sz="1600" b="0" i="0"/>
            <a:t>Conduct Informed Choice PrEP Counseling</a:t>
          </a:r>
          <a:endParaRPr lang="en-US" sz="1600">
            <a:solidFill>
              <a:schemeClr val="bg1"/>
            </a:solidFill>
          </a:endParaRPr>
        </a:p>
      </dgm:t>
    </dgm:pt>
    <dgm:pt modelId="{12B16960-7CD2-544C-A2C5-EDA55C968D34}" type="sibTrans" cxnId="{3B09CADB-997D-F747-B2C0-CE874EC1746F}">
      <dgm:prSet custT="1"/>
      <dgm:spPr>
        <a:solidFill>
          <a:schemeClr val="tx2"/>
        </a:solidFill>
      </dgm:spPr>
      <dgm:t>
        <a:bodyPr/>
        <a:lstStyle/>
        <a:p>
          <a:endParaRPr lang="en-US" sz="1600"/>
        </a:p>
      </dgm:t>
    </dgm:pt>
    <dgm:pt modelId="{F7F3CCD3-C546-254F-8DFF-1D5B48C1597D}" type="parTrans" cxnId="{3B09CADB-997D-F747-B2C0-CE874EC1746F}">
      <dgm:prSet/>
      <dgm:spPr/>
      <dgm:t>
        <a:bodyPr/>
        <a:lstStyle/>
        <a:p>
          <a:endParaRPr lang="en-US" sz="1600"/>
        </a:p>
      </dgm:t>
    </dgm:pt>
    <dgm:pt modelId="{55DD35FB-BA16-FD41-92B6-D4AED3763750}">
      <dgm:prSet custT="1"/>
      <dgm:spPr/>
      <dgm:t>
        <a:bodyPr/>
        <a:lstStyle/>
        <a:p>
          <a:r>
            <a:rPr lang="en-US" sz="1600" b="0" i="0"/>
            <a:t>Confirm Client is Good Candidate </a:t>
          </a:r>
          <a:br>
            <a:rPr lang="en-US" sz="1600" b="0" i="0"/>
          </a:br>
          <a:r>
            <a:rPr lang="en-US" sz="1600" b="0" i="0"/>
            <a:t>for ​Selected Option</a:t>
          </a:r>
          <a:endParaRPr lang="en-US" sz="1600">
            <a:solidFill>
              <a:schemeClr val="bg1"/>
            </a:solidFill>
          </a:endParaRPr>
        </a:p>
      </dgm:t>
    </dgm:pt>
    <dgm:pt modelId="{A8B50C78-5F15-5242-940F-C578AFEC9880}" type="sibTrans" cxnId="{F22958FC-C42B-EB4F-9556-B06233CF260F}">
      <dgm:prSet custT="1"/>
      <dgm:spPr>
        <a:solidFill>
          <a:schemeClr val="tx2"/>
        </a:solidFill>
      </dgm:spPr>
      <dgm:t>
        <a:bodyPr/>
        <a:lstStyle/>
        <a:p>
          <a:endParaRPr lang="en-US" sz="1600"/>
        </a:p>
      </dgm:t>
    </dgm:pt>
    <dgm:pt modelId="{DF417DCC-2184-2349-8FE2-408CA8C62702}" type="parTrans" cxnId="{F22958FC-C42B-EB4F-9556-B06233CF260F}">
      <dgm:prSet/>
      <dgm:spPr/>
      <dgm:t>
        <a:bodyPr/>
        <a:lstStyle/>
        <a:p>
          <a:endParaRPr lang="en-US" sz="1600"/>
        </a:p>
      </dgm:t>
    </dgm:pt>
    <dgm:pt modelId="{9E4455B9-93D5-9F4E-B650-014BDBACAF6B}">
      <dgm:prSet custT="1"/>
      <dgm:spPr/>
      <dgm:t>
        <a:bodyPr/>
        <a:lstStyle/>
        <a:p>
          <a:r>
            <a:rPr lang="en-US" sz="1600" b="0"/>
            <a:t>Initiate PrEP</a:t>
          </a:r>
          <a:endParaRPr lang="en-US" sz="1600" b="0">
            <a:solidFill>
              <a:schemeClr val="bg1"/>
            </a:solidFill>
          </a:endParaRPr>
        </a:p>
      </dgm:t>
    </dgm:pt>
    <dgm:pt modelId="{9713C4F6-EE77-A547-A451-C411EC5AE557}" type="parTrans" cxnId="{E2F09ED2-9017-6046-96BE-F46025B74F3E}">
      <dgm:prSet/>
      <dgm:spPr/>
      <dgm:t>
        <a:bodyPr/>
        <a:lstStyle/>
        <a:p>
          <a:endParaRPr lang="en-US" sz="1600"/>
        </a:p>
      </dgm:t>
    </dgm:pt>
    <dgm:pt modelId="{C100802C-EF50-5F4B-8CE9-9D613E9AE6F0}" type="sibTrans" cxnId="{E2F09ED2-9017-6046-96BE-F46025B74F3E}">
      <dgm:prSet/>
      <dgm:spPr/>
      <dgm:t>
        <a:bodyPr/>
        <a:lstStyle/>
        <a:p>
          <a:endParaRPr lang="en-US" sz="1600"/>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52781FFA-FA76-9D4B-B9BE-55FAA29DB8FD}" type="pres">
      <dgm:prSet presAssocID="{57252395-90C3-6D4F-AE12-618ECC4C08CF}" presName="node" presStyleLbl="node1" presStyleIdx="1" presStyleCnt="5">
        <dgm:presLayoutVars>
          <dgm:bulletEnabled val="1"/>
        </dgm:presLayoutVars>
      </dgm:prSet>
      <dgm:spPr/>
    </dgm:pt>
    <dgm:pt modelId="{D599302C-E77C-4845-A118-27477F67DBAD}" type="pres">
      <dgm:prSet presAssocID="{A55F7E8A-3465-5F42-9F99-1B65C30C7827}" presName="sibTrans" presStyleLbl="sibTrans2D1" presStyleIdx="1" presStyleCnt="4"/>
      <dgm:spPr/>
    </dgm:pt>
    <dgm:pt modelId="{173984E8-4A05-6844-A8AE-0FA86C7D6D91}" type="pres">
      <dgm:prSet presAssocID="{A55F7E8A-3465-5F42-9F99-1B65C30C7827}" presName="connectorText" presStyleLbl="sibTrans2D1" presStyleIdx="1" presStyleCnt="4"/>
      <dgm:spPr/>
    </dgm:pt>
    <dgm:pt modelId="{5AE72AFD-347E-B24D-9D66-B0E9734EA522}" type="pres">
      <dgm:prSet presAssocID="{674B7358-7A51-E34E-90D9-9771830B502A}" presName="node" presStyleLbl="node1" presStyleIdx="2" presStyleCnt="5">
        <dgm:presLayoutVars>
          <dgm:bulletEnabled val="1"/>
        </dgm:presLayoutVars>
      </dgm:prSet>
      <dgm:spPr/>
    </dgm:pt>
    <dgm:pt modelId="{E1572071-1C37-2C48-BE35-B1316B4CD4E2}" type="pres">
      <dgm:prSet presAssocID="{12B16960-7CD2-544C-A2C5-EDA55C968D34}" presName="sibTrans" presStyleLbl="sibTrans2D1" presStyleIdx="2" presStyleCnt="4"/>
      <dgm:spPr/>
    </dgm:pt>
    <dgm:pt modelId="{18FC1629-AFA3-D741-835C-FDADF6531B76}" type="pres">
      <dgm:prSet presAssocID="{12B16960-7CD2-544C-A2C5-EDA55C968D34}" presName="connectorText" presStyleLbl="sibTrans2D1" presStyleIdx="2" presStyleCnt="4"/>
      <dgm:spPr/>
    </dgm:pt>
    <dgm:pt modelId="{6425CD89-FC8D-F84C-B36C-015171A16B99}" type="pres">
      <dgm:prSet presAssocID="{55DD35FB-BA16-FD41-92B6-D4AED3763750}" presName="node" presStyleLbl="node1" presStyleIdx="3" presStyleCnt="5">
        <dgm:presLayoutVars>
          <dgm:bulletEnabled val="1"/>
        </dgm:presLayoutVars>
      </dgm:prSet>
      <dgm:spPr/>
    </dgm:pt>
    <dgm:pt modelId="{B6296885-BCAA-9A43-A3DF-725BB9781159}" type="pres">
      <dgm:prSet presAssocID="{A8B50C78-5F15-5242-940F-C578AFEC9880}" presName="sibTrans" presStyleLbl="sibTrans2D1" presStyleIdx="3" presStyleCnt="4"/>
      <dgm:spPr/>
    </dgm:pt>
    <dgm:pt modelId="{921FD406-4490-1E4D-92E7-F6A454D2A428}" type="pres">
      <dgm:prSet presAssocID="{A8B50C78-5F15-5242-940F-C578AFEC9880}" presName="connectorText" presStyleLbl="sibTrans2D1" presStyleIdx="3" presStyleCnt="4"/>
      <dgm:spPr/>
    </dgm:pt>
    <dgm:pt modelId="{869FF188-E8CE-EE4F-8E97-11DA0CF8E93A}" type="pres">
      <dgm:prSet presAssocID="{9E4455B9-93D5-9F4E-B650-014BDBACAF6B}" presName="node" presStyleLbl="node1" presStyleIdx="4" presStyleCnt="5" custLinFactNeighborY="3658">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E32F5F-D714-5948-BC6F-376501CE53FD}" type="presOf" srcId="{A8B50C78-5F15-5242-940F-C578AFEC9880}" destId="{921FD406-4490-1E4D-92E7-F6A454D2A428}" srcOrd="1"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1" destOrd="0" parTransId="{90006D3F-9FEA-094D-8642-220C4846677F}" sibTransId="{A55F7E8A-3465-5F42-9F99-1B65C30C7827}"/>
    <dgm:cxn modelId="{E2F09ED2-9017-6046-96BE-F46025B74F3E}" srcId="{368030A1-EAC8-5F42-B114-870F7F07C6F9}" destId="{9E4455B9-93D5-9F4E-B650-014BDBACAF6B}" srcOrd="4" destOrd="0" parTransId="{9713C4F6-EE77-A547-A451-C411EC5AE557}" sibTransId="{C100802C-EF50-5F4B-8CE9-9D613E9AE6F0}"/>
    <dgm:cxn modelId="{7B9F34D5-626A-D944-B058-C75DA5891EA6}" type="presOf" srcId="{9E4455B9-93D5-9F4E-B650-014BDBACAF6B}" destId="{869FF188-E8CE-EE4F-8E97-11DA0CF8E93A}" srcOrd="0" destOrd="0" presId="urn:microsoft.com/office/officeart/2005/8/layout/process2"/>
    <dgm:cxn modelId="{3B09CADB-997D-F747-B2C0-CE874EC1746F}" srcId="{368030A1-EAC8-5F42-B114-870F7F07C6F9}" destId="{674B7358-7A51-E34E-90D9-9771830B502A}" srcOrd="2"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838D68F9-7878-BC41-AED3-4189EFC2B7C2}" type="presOf" srcId="{A8B50C78-5F15-5242-940F-C578AFEC9880}" destId="{B6296885-BCAA-9A43-A3DF-725BB9781159}" srcOrd="0" destOrd="0" presId="urn:microsoft.com/office/officeart/2005/8/layout/process2"/>
    <dgm:cxn modelId="{F22958FC-C42B-EB4F-9556-B06233CF260F}" srcId="{368030A1-EAC8-5F42-B114-870F7F07C6F9}" destId="{55DD35FB-BA16-FD41-92B6-D4AED3763750}" srcOrd="3"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26C6EF19-F2DD-2845-9F11-EEC0B9806781}" type="presParOf" srcId="{7B187D2F-4B41-7144-86AD-375A532A9216}" destId="{52781FFA-FA76-9D4B-B9BE-55FAA29DB8FD}" srcOrd="2" destOrd="0" presId="urn:microsoft.com/office/officeart/2005/8/layout/process2"/>
    <dgm:cxn modelId="{CE9D5F24-BEC8-6340-9D51-7155153BA5CC}" type="presParOf" srcId="{7B187D2F-4B41-7144-86AD-375A532A9216}" destId="{D599302C-E77C-4845-A118-27477F67DBAD}" srcOrd="3"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4" destOrd="0" presId="urn:microsoft.com/office/officeart/2005/8/layout/process2"/>
    <dgm:cxn modelId="{217F46E9-20EA-CF42-A63D-BD7D8A19E720}" type="presParOf" srcId="{7B187D2F-4B41-7144-86AD-375A532A9216}" destId="{E1572071-1C37-2C48-BE35-B1316B4CD4E2}" srcOrd="5"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6" destOrd="0" presId="urn:microsoft.com/office/officeart/2005/8/layout/process2"/>
    <dgm:cxn modelId="{FEDF0EA1-34F4-8442-A48B-3D699B5E0B5E}" type="presParOf" srcId="{7B187D2F-4B41-7144-86AD-375A532A9216}" destId="{B6296885-BCAA-9A43-A3DF-725BB9781159}" srcOrd="7" destOrd="0" presId="urn:microsoft.com/office/officeart/2005/8/layout/process2"/>
    <dgm:cxn modelId="{7294607D-1012-0145-BA71-87A3B8258023}" type="presParOf" srcId="{B6296885-BCAA-9A43-A3DF-725BB9781159}" destId="{921FD406-4490-1E4D-92E7-F6A454D2A428}" srcOrd="0" destOrd="0" presId="urn:microsoft.com/office/officeart/2005/8/layout/process2"/>
    <dgm:cxn modelId="{AF786BB1-34BC-4E4D-BAA7-FE2656FFE4EF}" type="presParOf" srcId="{7B187D2F-4B41-7144-86AD-375A532A9216}" destId="{869FF188-E8CE-EE4F-8E97-11DA0CF8E93A}"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t>
        <a:bodyPr/>
        <a:lstStyle/>
        <a:p>
          <a:endParaRPr lang="en-US"/>
        </a:p>
      </dgm:t>
    </dgm:pt>
    <dgm:pt modelId="{7A3F12DF-494A-C945-AC88-EBB749DEDD6F}">
      <dgm:prSet phldrT="[Text]" custT="1"/>
      <dgm:spPr/>
      <dgm:t>
        <a:bodyPr/>
        <a:lstStyle/>
        <a:p>
          <a:pPr>
            <a:buFont typeface="Arial" panose="020B0604020202020204" pitchFamily="34" charset="0"/>
            <a:buChar char="•"/>
          </a:pPr>
          <a:r>
            <a:rPr lang="en-US" sz="1600">
              <a:solidFill>
                <a:schemeClr val="bg1"/>
              </a:solidFill>
            </a:rPr>
            <a:t>Confirm HIV Negative &amp; Substantial Risk for HIV</a:t>
          </a:r>
        </a:p>
      </dgm:t>
    </dgm:pt>
    <dgm:pt modelId="{D7786E8D-9CC8-8741-AC05-0F064198B82F}" type="sibTrans" cxnId="{D2636105-0095-5646-A8BC-1D81CCB6F30B}">
      <dgm:prSet custT="1"/>
      <dgm:spPr>
        <a:solidFill>
          <a:schemeClr val="tx2"/>
        </a:solidFill>
      </dgm:spPr>
      <dgm:t>
        <a:bodyPr/>
        <a:lstStyle/>
        <a:p>
          <a:endParaRPr lang="en-US" sz="1600"/>
        </a:p>
      </dgm:t>
    </dgm:pt>
    <dgm:pt modelId="{9B5C9D7D-FECF-A245-8C0B-B29404384FC7}" type="parTrans" cxnId="{D2636105-0095-5646-A8BC-1D81CCB6F30B}">
      <dgm:prSet/>
      <dgm:spPr/>
      <dgm:t>
        <a:bodyPr/>
        <a:lstStyle/>
        <a:p>
          <a:endParaRPr lang="en-US" sz="1600"/>
        </a:p>
      </dgm:t>
    </dgm:pt>
    <dgm:pt modelId="{57252395-90C3-6D4F-AE12-618ECC4C08CF}">
      <dgm:prSet phldrT="[Text]" custT="1"/>
      <dgm:spPr/>
      <dgm:t>
        <a:bodyPr/>
        <a:lstStyle/>
        <a:p>
          <a:r>
            <a:rPr lang="en-US" sz="1600" b="0" i="0"/>
            <a:t>Assess Eligibility for Available PrEP Options​</a:t>
          </a:r>
          <a:endParaRPr lang="en-US" sz="1600">
            <a:solidFill>
              <a:schemeClr val="bg1"/>
            </a:solidFill>
          </a:endParaRPr>
        </a:p>
      </dgm:t>
    </dgm:pt>
    <dgm:pt modelId="{A55F7E8A-3465-5F42-9F99-1B65C30C7827}" type="sibTrans" cxnId="{41485E92-77CC-6440-8F53-B6995658854F}">
      <dgm:prSet custT="1"/>
      <dgm:spPr>
        <a:solidFill>
          <a:schemeClr val="tx2"/>
        </a:solidFill>
      </dgm:spPr>
      <dgm:t>
        <a:bodyPr/>
        <a:lstStyle/>
        <a:p>
          <a:endParaRPr lang="en-US" sz="1600"/>
        </a:p>
      </dgm:t>
    </dgm:pt>
    <dgm:pt modelId="{90006D3F-9FEA-094D-8642-220C4846677F}" type="parTrans" cxnId="{41485E92-77CC-6440-8F53-B6995658854F}">
      <dgm:prSet/>
      <dgm:spPr/>
      <dgm:t>
        <a:bodyPr/>
        <a:lstStyle/>
        <a:p>
          <a:endParaRPr lang="en-US" sz="1600"/>
        </a:p>
      </dgm:t>
    </dgm:pt>
    <dgm:pt modelId="{674B7358-7A51-E34E-90D9-9771830B502A}">
      <dgm:prSet phldrT="[Text]" custT="1"/>
      <dgm:spPr/>
      <dgm:t>
        <a:bodyPr/>
        <a:lstStyle/>
        <a:p>
          <a:r>
            <a:rPr lang="en-US" sz="1600" b="0" i="0"/>
            <a:t>Conduct Informed Choice PrEP Counseling</a:t>
          </a:r>
          <a:endParaRPr lang="en-US" sz="1600">
            <a:solidFill>
              <a:schemeClr val="bg1"/>
            </a:solidFill>
          </a:endParaRPr>
        </a:p>
      </dgm:t>
    </dgm:pt>
    <dgm:pt modelId="{12B16960-7CD2-544C-A2C5-EDA55C968D34}" type="sibTrans" cxnId="{3B09CADB-997D-F747-B2C0-CE874EC1746F}">
      <dgm:prSet custT="1"/>
      <dgm:spPr>
        <a:solidFill>
          <a:schemeClr val="tx2"/>
        </a:solidFill>
      </dgm:spPr>
      <dgm:t>
        <a:bodyPr/>
        <a:lstStyle/>
        <a:p>
          <a:endParaRPr lang="en-US" sz="1600"/>
        </a:p>
      </dgm:t>
    </dgm:pt>
    <dgm:pt modelId="{F7F3CCD3-C546-254F-8DFF-1D5B48C1597D}" type="parTrans" cxnId="{3B09CADB-997D-F747-B2C0-CE874EC1746F}">
      <dgm:prSet/>
      <dgm:spPr/>
      <dgm:t>
        <a:bodyPr/>
        <a:lstStyle/>
        <a:p>
          <a:endParaRPr lang="en-US" sz="1600"/>
        </a:p>
      </dgm:t>
    </dgm:pt>
    <dgm:pt modelId="{55DD35FB-BA16-FD41-92B6-D4AED3763750}">
      <dgm:prSet custT="1"/>
      <dgm:spPr/>
      <dgm:t>
        <a:bodyPr/>
        <a:lstStyle/>
        <a:p>
          <a:r>
            <a:rPr lang="en-US" sz="1600" b="0" i="0"/>
            <a:t>Confirm Client is Good Candidate </a:t>
          </a:r>
          <a:br>
            <a:rPr lang="en-US" sz="1600" b="0" i="0"/>
          </a:br>
          <a:r>
            <a:rPr lang="en-US" sz="1600" b="0" i="0"/>
            <a:t>for ​Selected Option</a:t>
          </a:r>
          <a:endParaRPr lang="en-US" sz="1600">
            <a:solidFill>
              <a:schemeClr val="bg1"/>
            </a:solidFill>
          </a:endParaRPr>
        </a:p>
      </dgm:t>
    </dgm:pt>
    <dgm:pt modelId="{A8B50C78-5F15-5242-940F-C578AFEC9880}" type="sibTrans" cxnId="{F22958FC-C42B-EB4F-9556-B06233CF260F}">
      <dgm:prSet custT="1"/>
      <dgm:spPr>
        <a:solidFill>
          <a:schemeClr val="tx2"/>
        </a:solidFill>
      </dgm:spPr>
      <dgm:t>
        <a:bodyPr/>
        <a:lstStyle/>
        <a:p>
          <a:endParaRPr lang="en-US" sz="1600"/>
        </a:p>
      </dgm:t>
    </dgm:pt>
    <dgm:pt modelId="{DF417DCC-2184-2349-8FE2-408CA8C62702}" type="parTrans" cxnId="{F22958FC-C42B-EB4F-9556-B06233CF260F}">
      <dgm:prSet/>
      <dgm:spPr/>
      <dgm:t>
        <a:bodyPr/>
        <a:lstStyle/>
        <a:p>
          <a:endParaRPr lang="en-US" sz="1600"/>
        </a:p>
      </dgm:t>
    </dgm:pt>
    <dgm:pt modelId="{9E4455B9-93D5-9F4E-B650-014BDBACAF6B}">
      <dgm:prSet custT="1"/>
      <dgm:spPr/>
      <dgm:t>
        <a:bodyPr/>
        <a:lstStyle/>
        <a:p>
          <a:r>
            <a:rPr lang="en-US" sz="1600" b="0"/>
            <a:t>Initiate PrEP</a:t>
          </a:r>
          <a:endParaRPr lang="en-US" sz="1600" b="0">
            <a:solidFill>
              <a:schemeClr val="bg1"/>
            </a:solidFill>
          </a:endParaRPr>
        </a:p>
      </dgm:t>
    </dgm:pt>
    <dgm:pt modelId="{9713C4F6-EE77-A547-A451-C411EC5AE557}" type="parTrans" cxnId="{E2F09ED2-9017-6046-96BE-F46025B74F3E}">
      <dgm:prSet/>
      <dgm:spPr/>
      <dgm:t>
        <a:bodyPr/>
        <a:lstStyle/>
        <a:p>
          <a:endParaRPr lang="en-US" sz="1600"/>
        </a:p>
      </dgm:t>
    </dgm:pt>
    <dgm:pt modelId="{C100802C-EF50-5F4B-8CE9-9D613E9AE6F0}" type="sibTrans" cxnId="{E2F09ED2-9017-6046-96BE-F46025B74F3E}">
      <dgm:prSet/>
      <dgm:spPr/>
      <dgm:t>
        <a:bodyPr/>
        <a:lstStyle/>
        <a:p>
          <a:endParaRPr lang="en-US" sz="1600"/>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52781FFA-FA76-9D4B-B9BE-55FAA29DB8FD}" type="pres">
      <dgm:prSet presAssocID="{57252395-90C3-6D4F-AE12-618ECC4C08CF}" presName="node" presStyleLbl="node1" presStyleIdx="1" presStyleCnt="5">
        <dgm:presLayoutVars>
          <dgm:bulletEnabled val="1"/>
        </dgm:presLayoutVars>
      </dgm:prSet>
      <dgm:spPr/>
    </dgm:pt>
    <dgm:pt modelId="{D599302C-E77C-4845-A118-27477F67DBAD}" type="pres">
      <dgm:prSet presAssocID="{A55F7E8A-3465-5F42-9F99-1B65C30C7827}" presName="sibTrans" presStyleLbl="sibTrans2D1" presStyleIdx="1" presStyleCnt="4"/>
      <dgm:spPr/>
    </dgm:pt>
    <dgm:pt modelId="{173984E8-4A05-6844-A8AE-0FA86C7D6D91}" type="pres">
      <dgm:prSet presAssocID="{A55F7E8A-3465-5F42-9F99-1B65C30C7827}" presName="connectorText" presStyleLbl="sibTrans2D1" presStyleIdx="1" presStyleCnt="4"/>
      <dgm:spPr/>
    </dgm:pt>
    <dgm:pt modelId="{5AE72AFD-347E-B24D-9D66-B0E9734EA522}" type="pres">
      <dgm:prSet presAssocID="{674B7358-7A51-E34E-90D9-9771830B502A}" presName="node" presStyleLbl="node1" presStyleIdx="2" presStyleCnt="5">
        <dgm:presLayoutVars>
          <dgm:bulletEnabled val="1"/>
        </dgm:presLayoutVars>
      </dgm:prSet>
      <dgm:spPr/>
    </dgm:pt>
    <dgm:pt modelId="{E1572071-1C37-2C48-BE35-B1316B4CD4E2}" type="pres">
      <dgm:prSet presAssocID="{12B16960-7CD2-544C-A2C5-EDA55C968D34}" presName="sibTrans" presStyleLbl="sibTrans2D1" presStyleIdx="2" presStyleCnt="4"/>
      <dgm:spPr/>
    </dgm:pt>
    <dgm:pt modelId="{18FC1629-AFA3-D741-835C-FDADF6531B76}" type="pres">
      <dgm:prSet presAssocID="{12B16960-7CD2-544C-A2C5-EDA55C968D34}" presName="connectorText" presStyleLbl="sibTrans2D1" presStyleIdx="2" presStyleCnt="4"/>
      <dgm:spPr/>
    </dgm:pt>
    <dgm:pt modelId="{6425CD89-FC8D-F84C-B36C-015171A16B99}" type="pres">
      <dgm:prSet presAssocID="{55DD35FB-BA16-FD41-92B6-D4AED3763750}" presName="node" presStyleLbl="node1" presStyleIdx="3" presStyleCnt="5">
        <dgm:presLayoutVars>
          <dgm:bulletEnabled val="1"/>
        </dgm:presLayoutVars>
      </dgm:prSet>
      <dgm:spPr/>
    </dgm:pt>
    <dgm:pt modelId="{B6296885-BCAA-9A43-A3DF-725BB9781159}" type="pres">
      <dgm:prSet presAssocID="{A8B50C78-5F15-5242-940F-C578AFEC9880}" presName="sibTrans" presStyleLbl="sibTrans2D1" presStyleIdx="3" presStyleCnt="4"/>
      <dgm:spPr/>
    </dgm:pt>
    <dgm:pt modelId="{921FD406-4490-1E4D-92E7-F6A454D2A428}" type="pres">
      <dgm:prSet presAssocID="{A8B50C78-5F15-5242-940F-C578AFEC9880}" presName="connectorText" presStyleLbl="sibTrans2D1" presStyleIdx="3" presStyleCnt="4"/>
      <dgm:spPr/>
    </dgm:pt>
    <dgm:pt modelId="{869FF188-E8CE-EE4F-8E97-11DA0CF8E93A}" type="pres">
      <dgm:prSet presAssocID="{9E4455B9-93D5-9F4E-B650-014BDBACAF6B}" presName="node" presStyleLbl="node1" presStyleIdx="4" presStyleCnt="5" custLinFactNeighborY="3658">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E32F5F-D714-5948-BC6F-376501CE53FD}" type="presOf" srcId="{A8B50C78-5F15-5242-940F-C578AFEC9880}" destId="{921FD406-4490-1E4D-92E7-F6A454D2A428}" srcOrd="1"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1" destOrd="0" parTransId="{90006D3F-9FEA-094D-8642-220C4846677F}" sibTransId="{A55F7E8A-3465-5F42-9F99-1B65C30C7827}"/>
    <dgm:cxn modelId="{E2F09ED2-9017-6046-96BE-F46025B74F3E}" srcId="{368030A1-EAC8-5F42-B114-870F7F07C6F9}" destId="{9E4455B9-93D5-9F4E-B650-014BDBACAF6B}" srcOrd="4" destOrd="0" parTransId="{9713C4F6-EE77-A547-A451-C411EC5AE557}" sibTransId="{C100802C-EF50-5F4B-8CE9-9D613E9AE6F0}"/>
    <dgm:cxn modelId="{7B9F34D5-626A-D944-B058-C75DA5891EA6}" type="presOf" srcId="{9E4455B9-93D5-9F4E-B650-014BDBACAF6B}" destId="{869FF188-E8CE-EE4F-8E97-11DA0CF8E93A}" srcOrd="0" destOrd="0" presId="urn:microsoft.com/office/officeart/2005/8/layout/process2"/>
    <dgm:cxn modelId="{3B09CADB-997D-F747-B2C0-CE874EC1746F}" srcId="{368030A1-EAC8-5F42-B114-870F7F07C6F9}" destId="{674B7358-7A51-E34E-90D9-9771830B502A}" srcOrd="2" destOrd="0" parTransId="{F7F3CCD3-C546-254F-8DFF-1D5B48C1597D}" sibTransId="{12B16960-7CD2-544C-A2C5-EDA55C968D34}"/>
    <dgm:cxn modelId="{D4D332EF-160D-6F4D-9B3F-20F3FF0DCDBA}" type="presOf" srcId="{55DD35FB-BA16-FD41-92B6-D4AED3763750}" destId="{6425CD89-FC8D-F84C-B36C-015171A16B99}" srcOrd="0" destOrd="0" presId="urn:microsoft.com/office/officeart/2005/8/layout/process2"/>
    <dgm:cxn modelId="{838D68F9-7878-BC41-AED3-4189EFC2B7C2}" type="presOf" srcId="{A8B50C78-5F15-5242-940F-C578AFEC9880}" destId="{B6296885-BCAA-9A43-A3DF-725BB9781159}" srcOrd="0" destOrd="0" presId="urn:microsoft.com/office/officeart/2005/8/layout/process2"/>
    <dgm:cxn modelId="{F22958FC-C42B-EB4F-9556-B06233CF260F}" srcId="{368030A1-EAC8-5F42-B114-870F7F07C6F9}" destId="{55DD35FB-BA16-FD41-92B6-D4AED3763750}" srcOrd="3" destOrd="0" parTransId="{DF417DCC-2184-2349-8FE2-408CA8C62702}" sibTransId="{A8B50C78-5F15-5242-940F-C578AFEC9880}"/>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26C6EF19-F2DD-2845-9F11-EEC0B9806781}" type="presParOf" srcId="{7B187D2F-4B41-7144-86AD-375A532A9216}" destId="{52781FFA-FA76-9D4B-B9BE-55FAA29DB8FD}" srcOrd="2" destOrd="0" presId="urn:microsoft.com/office/officeart/2005/8/layout/process2"/>
    <dgm:cxn modelId="{CE9D5F24-BEC8-6340-9D51-7155153BA5CC}" type="presParOf" srcId="{7B187D2F-4B41-7144-86AD-375A532A9216}" destId="{D599302C-E77C-4845-A118-27477F67DBAD}" srcOrd="3"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4" destOrd="0" presId="urn:microsoft.com/office/officeart/2005/8/layout/process2"/>
    <dgm:cxn modelId="{217F46E9-20EA-CF42-A63D-BD7D8A19E720}" type="presParOf" srcId="{7B187D2F-4B41-7144-86AD-375A532A9216}" destId="{E1572071-1C37-2C48-BE35-B1316B4CD4E2}" srcOrd="5"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ED8C49AD-1D11-5D45-9F62-CC0F59461C91}" type="presParOf" srcId="{7B187D2F-4B41-7144-86AD-375A532A9216}" destId="{6425CD89-FC8D-F84C-B36C-015171A16B99}" srcOrd="6" destOrd="0" presId="urn:microsoft.com/office/officeart/2005/8/layout/process2"/>
    <dgm:cxn modelId="{FEDF0EA1-34F4-8442-A48B-3D699B5E0B5E}" type="presParOf" srcId="{7B187D2F-4B41-7144-86AD-375A532A9216}" destId="{B6296885-BCAA-9A43-A3DF-725BB9781159}" srcOrd="7" destOrd="0" presId="urn:microsoft.com/office/officeart/2005/8/layout/process2"/>
    <dgm:cxn modelId="{7294607D-1012-0145-BA71-87A3B8258023}" type="presParOf" srcId="{B6296885-BCAA-9A43-A3DF-725BB9781159}" destId="{921FD406-4490-1E4D-92E7-F6A454D2A428}" srcOrd="0" destOrd="0" presId="urn:microsoft.com/office/officeart/2005/8/layout/process2"/>
    <dgm:cxn modelId="{AF786BB1-34BC-4E4D-BAA7-FE2656FFE4EF}" type="presParOf" srcId="{7B187D2F-4B41-7144-86AD-375A532A9216}" destId="{869FF188-E8CE-EE4F-8E97-11DA0CF8E93A}"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t>
        <a:bodyPr/>
        <a:lstStyle/>
        <a:p>
          <a:endParaRPr lang="en-US"/>
        </a:p>
      </dgm:t>
    </dgm:pt>
    <dgm:pt modelId="{7A3F12DF-494A-C945-AC88-EBB749DEDD6F}">
      <dgm:prSet phldrT="[Text]" custT="1"/>
      <dgm:spPr/>
      <dgm:t>
        <a:bodyPr/>
        <a:lstStyle/>
        <a:p>
          <a:pPr>
            <a:buFont typeface="Arial" panose="020B0604020202020204" pitchFamily="34" charset="0"/>
            <a:buChar char="•"/>
          </a:pPr>
          <a:r>
            <a:rPr lang="en-US" sz="1600" b="0" i="0" dirty="0"/>
            <a:t>Eligibility Change and/or Dissatisfaction With Current Product</a:t>
          </a:r>
          <a:endParaRPr lang="en-US" sz="1600" dirty="0">
            <a:solidFill>
              <a:schemeClr val="bg1"/>
            </a:solidFill>
          </a:endParaRPr>
        </a:p>
      </dgm:t>
    </dgm:pt>
    <dgm:pt modelId="{D7786E8D-9CC8-8741-AC05-0F064198B82F}" type="sibTrans" cxnId="{D2636105-0095-5646-A8BC-1D81CCB6F30B}">
      <dgm:prSet custT="1"/>
      <dgm:spPr>
        <a:solidFill>
          <a:schemeClr val="tx2"/>
        </a:solidFill>
      </dgm:spPr>
      <dgm:t>
        <a:bodyPr/>
        <a:lstStyle/>
        <a:p>
          <a:endParaRPr lang="en-US" sz="1600"/>
        </a:p>
      </dgm:t>
    </dgm:pt>
    <dgm:pt modelId="{9B5C9D7D-FECF-A245-8C0B-B29404384FC7}" type="parTrans" cxnId="{D2636105-0095-5646-A8BC-1D81CCB6F30B}">
      <dgm:prSet/>
      <dgm:spPr/>
      <dgm:t>
        <a:bodyPr/>
        <a:lstStyle/>
        <a:p>
          <a:endParaRPr lang="en-US" sz="1600"/>
        </a:p>
      </dgm:t>
    </dgm:pt>
    <dgm:pt modelId="{FFD89DE3-95DE-E246-A16A-4EE3A59EC9D3}">
      <dgm:prSet phldrT="[Text]" custT="1"/>
      <dgm:spPr/>
      <dgm:t>
        <a:bodyPr/>
        <a:lstStyle/>
        <a:p>
          <a:pPr rtl="0"/>
          <a:r>
            <a:rPr lang="en-US" sz="1600" b="0" i="0"/>
            <a:t>Reassess for Available </a:t>
          </a:r>
          <a:br>
            <a:rPr lang="en-US" sz="1600" b="0" i="0"/>
          </a:br>
          <a:r>
            <a:rPr lang="en-US" sz="1600" b="0" i="0"/>
            <a:t>PrEP Options</a:t>
          </a:r>
          <a:r>
            <a:rPr lang="en-US" sz="1600" b="0" i="0">
              <a:solidFill>
                <a:schemeClr val="bg1"/>
              </a:solidFill>
              <a:latin typeface="Calibri" panose="020F0502020204030204"/>
            </a:rPr>
            <a:t> </a:t>
          </a:r>
          <a:endParaRPr lang="en-US" sz="1600">
            <a:solidFill>
              <a:schemeClr val="bg1"/>
            </a:solidFill>
          </a:endParaRPr>
        </a:p>
      </dgm:t>
    </dgm:pt>
    <dgm:pt modelId="{695189F4-6C32-0347-88FE-BA62DE3A7A19}" type="sibTrans" cxnId="{CB62EC73-21C8-204F-8790-E4B37F2370D0}">
      <dgm:prSet custT="1"/>
      <dgm:spPr>
        <a:solidFill>
          <a:schemeClr val="tx2"/>
        </a:solidFill>
      </dgm:spPr>
      <dgm:t>
        <a:bodyPr/>
        <a:lstStyle/>
        <a:p>
          <a:endParaRPr lang="en-US" sz="1600"/>
        </a:p>
      </dgm:t>
    </dgm:pt>
    <dgm:pt modelId="{63134AB2-6B00-314D-A5C3-11906C805396}" type="parTrans" cxnId="{CB62EC73-21C8-204F-8790-E4B37F2370D0}">
      <dgm:prSet/>
      <dgm:spPr/>
      <dgm:t>
        <a:bodyPr/>
        <a:lstStyle/>
        <a:p>
          <a:endParaRPr lang="en-US" sz="1600"/>
        </a:p>
      </dgm:t>
    </dgm:pt>
    <dgm:pt modelId="{57252395-90C3-6D4F-AE12-618ECC4C08CF}">
      <dgm:prSet phldrT="[Text]" custT="1"/>
      <dgm:spPr/>
      <dgm:t>
        <a:bodyPr/>
        <a:lstStyle/>
        <a:p>
          <a:r>
            <a:rPr lang="en-US" sz="1600" b="0" i="0"/>
            <a:t>Conduct Informed Choice Counseling​ for Alternative PrEP Options</a:t>
          </a:r>
          <a:endParaRPr lang="en-US" sz="1600">
            <a:solidFill>
              <a:schemeClr val="bg1"/>
            </a:solidFill>
          </a:endParaRPr>
        </a:p>
      </dgm:t>
    </dgm:pt>
    <dgm:pt modelId="{A55F7E8A-3465-5F42-9F99-1B65C30C7827}" type="sibTrans" cxnId="{41485E92-77CC-6440-8F53-B6995658854F}">
      <dgm:prSet custT="1"/>
      <dgm:spPr>
        <a:solidFill>
          <a:schemeClr val="tx2"/>
        </a:solidFill>
      </dgm:spPr>
      <dgm:t>
        <a:bodyPr/>
        <a:lstStyle/>
        <a:p>
          <a:endParaRPr lang="en-US" sz="1600"/>
        </a:p>
      </dgm:t>
    </dgm:pt>
    <dgm:pt modelId="{90006D3F-9FEA-094D-8642-220C4846677F}" type="parTrans" cxnId="{41485E92-77CC-6440-8F53-B6995658854F}">
      <dgm:prSet/>
      <dgm:spPr/>
      <dgm:t>
        <a:bodyPr/>
        <a:lstStyle/>
        <a:p>
          <a:endParaRPr lang="en-US" sz="1600"/>
        </a:p>
      </dgm:t>
    </dgm:pt>
    <dgm:pt modelId="{674B7358-7A51-E34E-90D9-9771830B502A}">
      <dgm:prSet phldrT="[Text]" custT="1"/>
      <dgm:spPr/>
      <dgm:t>
        <a:bodyPr/>
        <a:lstStyle/>
        <a:p>
          <a:r>
            <a:rPr lang="en-US" sz="1600" b="0" i="0"/>
            <a:t>Confirm Client is Good Candidate </a:t>
          </a:r>
          <a:br>
            <a:rPr lang="en-US" sz="1600" b="0" i="0"/>
          </a:br>
          <a:r>
            <a:rPr lang="en-US" sz="1600" b="0" i="0"/>
            <a:t>for ​Alternative Option</a:t>
          </a:r>
          <a:endParaRPr lang="en-US" sz="1600">
            <a:solidFill>
              <a:schemeClr val="bg1"/>
            </a:solidFill>
          </a:endParaRPr>
        </a:p>
      </dgm:t>
    </dgm:pt>
    <dgm:pt modelId="{12B16960-7CD2-544C-A2C5-EDA55C968D34}" type="sibTrans" cxnId="{3B09CADB-997D-F747-B2C0-CE874EC1746F}">
      <dgm:prSet custT="1"/>
      <dgm:spPr>
        <a:solidFill>
          <a:schemeClr val="tx2"/>
        </a:solidFill>
      </dgm:spPr>
      <dgm:t>
        <a:bodyPr/>
        <a:lstStyle/>
        <a:p>
          <a:endParaRPr lang="en-US" sz="1600"/>
        </a:p>
      </dgm:t>
    </dgm:pt>
    <dgm:pt modelId="{F7F3CCD3-C546-254F-8DFF-1D5B48C1597D}" type="parTrans" cxnId="{3B09CADB-997D-F747-B2C0-CE874EC1746F}">
      <dgm:prSet/>
      <dgm:spPr/>
      <dgm:t>
        <a:bodyPr/>
        <a:lstStyle/>
        <a:p>
          <a:endParaRPr lang="en-US" sz="1600"/>
        </a:p>
      </dgm:t>
    </dgm:pt>
    <dgm:pt modelId="{9E4455B9-93D5-9F4E-B650-014BDBACAF6B}">
      <dgm:prSet custT="1"/>
      <dgm:spPr/>
      <dgm:t>
        <a:bodyPr/>
        <a:lstStyle/>
        <a:p>
          <a:r>
            <a:rPr lang="en-US" sz="1600" b="0"/>
            <a:t>Switch PrEP</a:t>
          </a:r>
          <a:endParaRPr lang="en-US" sz="1600" b="0">
            <a:solidFill>
              <a:schemeClr val="bg1"/>
            </a:solidFill>
          </a:endParaRPr>
        </a:p>
      </dgm:t>
    </dgm:pt>
    <dgm:pt modelId="{9713C4F6-EE77-A547-A451-C411EC5AE557}" type="parTrans" cxnId="{E2F09ED2-9017-6046-96BE-F46025B74F3E}">
      <dgm:prSet/>
      <dgm:spPr/>
      <dgm:t>
        <a:bodyPr/>
        <a:lstStyle/>
        <a:p>
          <a:endParaRPr lang="en-US" sz="1600"/>
        </a:p>
      </dgm:t>
    </dgm:pt>
    <dgm:pt modelId="{C100802C-EF50-5F4B-8CE9-9D613E9AE6F0}" type="sibTrans" cxnId="{E2F09ED2-9017-6046-96BE-F46025B74F3E}">
      <dgm:prSet/>
      <dgm:spPr/>
      <dgm:t>
        <a:bodyPr/>
        <a:lstStyle/>
        <a:p>
          <a:endParaRPr lang="en-US" sz="1600"/>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custLinFactNeighborY="-663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8F7B5E5-CB16-8F45-BF76-19CB1CD47C35}" type="pres">
      <dgm:prSet presAssocID="{FFD89DE3-95DE-E246-A16A-4EE3A59EC9D3}" presName="node" presStyleLbl="node1" presStyleIdx="1" presStyleCnt="5" custLinFactNeighborY="-4986">
        <dgm:presLayoutVars>
          <dgm:bulletEnabled val="1"/>
        </dgm:presLayoutVars>
      </dgm:prSet>
      <dgm:spPr/>
    </dgm:pt>
    <dgm:pt modelId="{068A3604-3E71-6047-9DF0-73CC5A7CEC88}" type="pres">
      <dgm:prSet presAssocID="{695189F4-6C32-0347-88FE-BA62DE3A7A19}" presName="sibTrans" presStyleLbl="sibTrans2D1" presStyleIdx="1" presStyleCnt="4"/>
      <dgm:spPr/>
    </dgm:pt>
    <dgm:pt modelId="{AE4F7903-F0ED-D345-9919-E050C4AD503C}" type="pres">
      <dgm:prSet presAssocID="{695189F4-6C32-0347-88FE-BA62DE3A7A19}" presName="connectorText" presStyleLbl="sibTrans2D1" presStyleIdx="1" presStyleCnt="4"/>
      <dgm:spPr/>
    </dgm:pt>
    <dgm:pt modelId="{52781FFA-FA76-9D4B-B9BE-55FAA29DB8FD}" type="pres">
      <dgm:prSet presAssocID="{57252395-90C3-6D4F-AE12-618ECC4C08CF}" presName="node" presStyleLbl="node1" presStyleIdx="2" presStyleCnt="5">
        <dgm:presLayoutVars>
          <dgm:bulletEnabled val="1"/>
        </dgm:presLayoutVars>
      </dgm:prSet>
      <dgm:spPr/>
    </dgm:pt>
    <dgm:pt modelId="{D599302C-E77C-4845-A118-27477F67DBAD}" type="pres">
      <dgm:prSet presAssocID="{A55F7E8A-3465-5F42-9F99-1B65C30C7827}" presName="sibTrans" presStyleLbl="sibTrans2D1" presStyleIdx="2" presStyleCnt="4"/>
      <dgm:spPr/>
    </dgm:pt>
    <dgm:pt modelId="{173984E8-4A05-6844-A8AE-0FA86C7D6D91}" type="pres">
      <dgm:prSet presAssocID="{A55F7E8A-3465-5F42-9F99-1B65C30C7827}" presName="connectorText" presStyleLbl="sibTrans2D1" presStyleIdx="2" presStyleCnt="4"/>
      <dgm:spPr/>
    </dgm:pt>
    <dgm:pt modelId="{5AE72AFD-347E-B24D-9D66-B0E9734EA522}" type="pres">
      <dgm:prSet presAssocID="{674B7358-7A51-E34E-90D9-9771830B502A}" presName="node" presStyleLbl="node1" presStyleIdx="3" presStyleCnt="5">
        <dgm:presLayoutVars>
          <dgm:bulletEnabled val="1"/>
        </dgm:presLayoutVars>
      </dgm:prSet>
      <dgm:spPr/>
    </dgm:pt>
    <dgm:pt modelId="{E1572071-1C37-2C48-BE35-B1316B4CD4E2}" type="pres">
      <dgm:prSet presAssocID="{12B16960-7CD2-544C-A2C5-EDA55C968D34}" presName="sibTrans" presStyleLbl="sibTrans2D1" presStyleIdx="3" presStyleCnt="4"/>
      <dgm:spPr/>
    </dgm:pt>
    <dgm:pt modelId="{18FC1629-AFA3-D741-835C-FDADF6531B76}" type="pres">
      <dgm:prSet presAssocID="{12B16960-7CD2-544C-A2C5-EDA55C968D34}" presName="connectorText" presStyleLbl="sibTrans2D1" presStyleIdx="3" presStyleCnt="4"/>
      <dgm:spPr/>
    </dgm:pt>
    <dgm:pt modelId="{869FF188-E8CE-EE4F-8E97-11DA0CF8E93A}" type="pres">
      <dgm:prSet presAssocID="{9E4455B9-93D5-9F4E-B650-014BDBACAF6B}"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5C400706-681D-4D4F-A0F4-D385E4BDAD83}" type="presOf" srcId="{A55F7E8A-3465-5F42-9F99-1B65C30C7827}" destId="{D599302C-E77C-4845-A118-27477F67DBAD}" srcOrd="0" destOrd="0" presId="urn:microsoft.com/office/officeart/2005/8/layout/process2"/>
    <dgm:cxn modelId="{00D33811-0991-E94C-B336-A1D9621146B6}" type="presOf" srcId="{57252395-90C3-6D4F-AE12-618ECC4C08CF}" destId="{52781FFA-FA76-9D4B-B9BE-55FAA29DB8FD}"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7AB0AF4B-D145-C244-BE8E-D1A6444D39D1}" type="presOf" srcId="{674B7358-7A51-E34E-90D9-9771830B502A}" destId="{5AE72AFD-347E-B24D-9D66-B0E9734EA522}" srcOrd="0" destOrd="0" presId="urn:microsoft.com/office/officeart/2005/8/layout/process2"/>
    <dgm:cxn modelId="{3A819E68-43D5-D24F-A55A-6AB7FFF18D4D}" type="presOf" srcId="{A55F7E8A-3465-5F42-9F99-1B65C30C7827}" destId="{173984E8-4A05-6844-A8AE-0FA86C7D6D91}" srcOrd="1" destOrd="0" presId="urn:microsoft.com/office/officeart/2005/8/layout/process2"/>
    <dgm:cxn modelId="{CB62EC73-21C8-204F-8790-E4B37F2370D0}" srcId="{368030A1-EAC8-5F42-B114-870F7F07C6F9}" destId="{FFD89DE3-95DE-E246-A16A-4EE3A59EC9D3}" srcOrd="1" destOrd="0" parTransId="{63134AB2-6B00-314D-A5C3-11906C805396}" sibTransId="{695189F4-6C32-0347-88FE-BA62DE3A7A19}"/>
    <dgm:cxn modelId="{D3833083-A656-CA43-BFD0-82FC0C66F97C}" type="presOf" srcId="{12B16960-7CD2-544C-A2C5-EDA55C968D34}" destId="{E1572071-1C37-2C48-BE35-B1316B4CD4E2}" srcOrd="0" destOrd="0" presId="urn:microsoft.com/office/officeart/2005/8/layout/process2"/>
    <dgm:cxn modelId="{16244F84-A30E-0348-ACDA-399B348A1AE3}" type="presOf" srcId="{12B16960-7CD2-544C-A2C5-EDA55C968D34}" destId="{18FC1629-AFA3-D741-835C-FDADF6531B76}"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41485E92-77CC-6440-8F53-B6995658854F}" srcId="{368030A1-EAC8-5F42-B114-870F7F07C6F9}" destId="{57252395-90C3-6D4F-AE12-618ECC4C08CF}" srcOrd="2" destOrd="0" parTransId="{90006D3F-9FEA-094D-8642-220C4846677F}" sibTransId="{A55F7E8A-3465-5F42-9F99-1B65C30C7827}"/>
    <dgm:cxn modelId="{C7AC0CCB-A417-6040-910F-7557A0C43ECE}" type="presOf" srcId="{695189F4-6C32-0347-88FE-BA62DE3A7A19}" destId="{068A3604-3E71-6047-9DF0-73CC5A7CEC88}" srcOrd="0" destOrd="0" presId="urn:microsoft.com/office/officeart/2005/8/layout/process2"/>
    <dgm:cxn modelId="{E2F09ED2-9017-6046-96BE-F46025B74F3E}" srcId="{368030A1-EAC8-5F42-B114-870F7F07C6F9}" destId="{9E4455B9-93D5-9F4E-B650-014BDBACAF6B}" srcOrd="4" destOrd="0" parTransId="{9713C4F6-EE77-A547-A451-C411EC5AE557}" sibTransId="{C100802C-EF50-5F4B-8CE9-9D613E9AE6F0}"/>
    <dgm:cxn modelId="{7B9F34D5-626A-D944-B058-C75DA5891EA6}" type="presOf" srcId="{9E4455B9-93D5-9F4E-B650-014BDBACAF6B}" destId="{869FF188-E8CE-EE4F-8E97-11DA0CF8E93A}" srcOrd="0" destOrd="0" presId="urn:microsoft.com/office/officeart/2005/8/layout/process2"/>
    <dgm:cxn modelId="{A3907FD6-1D32-1849-9794-92DAD9EB9F32}" type="presOf" srcId="{FFD89DE3-95DE-E246-A16A-4EE3A59EC9D3}" destId="{A8F7B5E5-CB16-8F45-BF76-19CB1CD47C35}" srcOrd="0" destOrd="0" presId="urn:microsoft.com/office/officeart/2005/8/layout/process2"/>
    <dgm:cxn modelId="{13B2BED6-7053-DF4D-96E9-1E0EE79EFBCC}" type="presOf" srcId="{695189F4-6C32-0347-88FE-BA62DE3A7A19}" destId="{AE4F7903-F0ED-D345-9919-E050C4AD503C}" srcOrd="1" destOrd="0" presId="urn:microsoft.com/office/officeart/2005/8/layout/process2"/>
    <dgm:cxn modelId="{3B09CADB-997D-F747-B2C0-CE874EC1746F}" srcId="{368030A1-EAC8-5F42-B114-870F7F07C6F9}" destId="{674B7358-7A51-E34E-90D9-9771830B502A}" srcOrd="3" destOrd="0" parTransId="{F7F3CCD3-C546-254F-8DFF-1D5B48C1597D}" sibTransId="{12B16960-7CD2-544C-A2C5-EDA55C968D34}"/>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E9480D2F-6735-3747-9C1B-ACC5A717CFC2}" type="presParOf" srcId="{7B187D2F-4B41-7144-86AD-375A532A9216}" destId="{A8F7B5E5-CB16-8F45-BF76-19CB1CD47C35}" srcOrd="2" destOrd="0" presId="urn:microsoft.com/office/officeart/2005/8/layout/process2"/>
    <dgm:cxn modelId="{DD9F9326-A7E6-114A-8854-F2051361E391}" type="presParOf" srcId="{7B187D2F-4B41-7144-86AD-375A532A9216}" destId="{068A3604-3E71-6047-9DF0-73CC5A7CEC88}" srcOrd="3" destOrd="0" presId="urn:microsoft.com/office/officeart/2005/8/layout/process2"/>
    <dgm:cxn modelId="{BC339AAF-2F4F-3640-9E9E-D4A6B6D3C610}" type="presParOf" srcId="{068A3604-3E71-6047-9DF0-73CC5A7CEC88}" destId="{AE4F7903-F0ED-D345-9919-E050C4AD503C}" srcOrd="0" destOrd="0" presId="urn:microsoft.com/office/officeart/2005/8/layout/process2"/>
    <dgm:cxn modelId="{26C6EF19-F2DD-2845-9F11-EEC0B9806781}" type="presParOf" srcId="{7B187D2F-4B41-7144-86AD-375A532A9216}" destId="{52781FFA-FA76-9D4B-B9BE-55FAA29DB8FD}" srcOrd="4" destOrd="0" presId="urn:microsoft.com/office/officeart/2005/8/layout/process2"/>
    <dgm:cxn modelId="{CE9D5F24-BEC8-6340-9D51-7155153BA5CC}" type="presParOf" srcId="{7B187D2F-4B41-7144-86AD-375A532A9216}" destId="{D599302C-E77C-4845-A118-27477F67DBAD}" srcOrd="5" destOrd="0" presId="urn:microsoft.com/office/officeart/2005/8/layout/process2"/>
    <dgm:cxn modelId="{CB4B362B-C8EA-A249-9F8D-397AAA0C157C}" type="presParOf" srcId="{D599302C-E77C-4845-A118-27477F67DBAD}" destId="{173984E8-4A05-6844-A8AE-0FA86C7D6D91}" srcOrd="0" destOrd="0" presId="urn:microsoft.com/office/officeart/2005/8/layout/process2"/>
    <dgm:cxn modelId="{F8C5C59B-A891-614C-A3AB-079CE88F2C25}" type="presParOf" srcId="{7B187D2F-4B41-7144-86AD-375A532A9216}" destId="{5AE72AFD-347E-B24D-9D66-B0E9734EA522}" srcOrd="6" destOrd="0" presId="urn:microsoft.com/office/officeart/2005/8/layout/process2"/>
    <dgm:cxn modelId="{217F46E9-20EA-CF42-A63D-BD7D8A19E720}" type="presParOf" srcId="{7B187D2F-4B41-7144-86AD-375A532A9216}" destId="{E1572071-1C37-2C48-BE35-B1316B4CD4E2}" srcOrd="7" destOrd="0" presId="urn:microsoft.com/office/officeart/2005/8/layout/process2"/>
    <dgm:cxn modelId="{6AB6E911-26CA-3146-A404-ED4476D6CFC2}" type="presParOf" srcId="{E1572071-1C37-2C48-BE35-B1316B4CD4E2}" destId="{18FC1629-AFA3-D741-835C-FDADF6531B76}" srcOrd="0" destOrd="0" presId="urn:microsoft.com/office/officeart/2005/8/layout/process2"/>
    <dgm:cxn modelId="{AF786BB1-34BC-4E4D-BAA7-FE2656FFE4EF}" type="presParOf" srcId="{7B187D2F-4B41-7144-86AD-375A532A9216}" destId="{869FF188-E8CE-EE4F-8E97-11DA0CF8E93A}"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93E02E-AC27-454B-B022-2A561C3613AA}"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F95129D0-4B3E-4131-A1A7-299AF9DFBD1F}">
      <dgm:prSet phldrT="[Text]" custT="1"/>
      <dgm:spPr>
        <a:solidFill>
          <a:schemeClr val="tx2"/>
        </a:solidFill>
      </dgm:spPr>
      <dgm:t>
        <a:bodyPr/>
        <a:lstStyle/>
        <a:p>
          <a:r>
            <a:rPr lang="en-US" sz="1600"/>
            <a:t>Effective Communication</a:t>
          </a:r>
        </a:p>
      </dgm:t>
    </dgm:pt>
    <dgm:pt modelId="{06311126-EFAA-4461-A8A4-623FCC77E9C2}" type="parTrans" cxnId="{C5480F3B-4A6A-43DB-8C62-B751376C3566}">
      <dgm:prSet/>
      <dgm:spPr/>
      <dgm:t>
        <a:bodyPr/>
        <a:lstStyle/>
        <a:p>
          <a:endParaRPr lang="en-US" sz="1600"/>
        </a:p>
      </dgm:t>
    </dgm:pt>
    <dgm:pt modelId="{9D107C12-E3EF-41C9-9DB8-79A054D7E306}" type="sibTrans" cxnId="{C5480F3B-4A6A-43DB-8C62-B751376C3566}">
      <dgm:prSet/>
      <dgm:spPr/>
      <dgm:t>
        <a:bodyPr/>
        <a:lstStyle/>
        <a:p>
          <a:endParaRPr lang="en-US" sz="1600"/>
        </a:p>
      </dgm:t>
    </dgm:pt>
    <dgm:pt modelId="{8BD6440F-76CF-4812-9BAC-394A423AE813}">
      <dgm:prSet phldrT="[Text]" custT="1"/>
      <dgm:spPr>
        <a:solidFill>
          <a:schemeClr val="accent1"/>
        </a:solidFill>
      </dgm:spPr>
      <dgm:t>
        <a:bodyPr/>
        <a:lstStyle/>
        <a:p>
          <a:r>
            <a:rPr lang="en-US" sz="1600" dirty="0"/>
            <a:t>Open-ended Questions</a:t>
          </a:r>
        </a:p>
      </dgm:t>
    </dgm:pt>
    <dgm:pt modelId="{D297927E-B423-403B-A063-63F8CAFA4856}" type="parTrans" cxnId="{02B5C796-6479-433C-A3DB-2F0B536B66D2}">
      <dgm:prSet/>
      <dgm:spPr/>
      <dgm:t>
        <a:bodyPr/>
        <a:lstStyle/>
        <a:p>
          <a:endParaRPr lang="en-US" sz="1600"/>
        </a:p>
      </dgm:t>
    </dgm:pt>
    <dgm:pt modelId="{A442B502-5D29-45C1-885E-215984745F57}" type="sibTrans" cxnId="{02B5C796-6479-433C-A3DB-2F0B536B66D2}">
      <dgm:prSet/>
      <dgm:spPr>
        <a:solidFill>
          <a:schemeClr val="accent1"/>
        </a:solidFill>
      </dgm:spPr>
      <dgm:t>
        <a:bodyPr/>
        <a:lstStyle/>
        <a:p>
          <a:endParaRPr lang="en-US" sz="1600"/>
        </a:p>
      </dgm:t>
    </dgm:pt>
    <dgm:pt modelId="{C859D192-EFED-42A4-83D4-23BC60B00863}">
      <dgm:prSet phldrT="[Text]" custT="1"/>
      <dgm:spPr/>
      <dgm:t>
        <a:bodyPr/>
        <a:lstStyle/>
        <a:p>
          <a:r>
            <a:rPr lang="en-US" sz="1600"/>
            <a:t>Affirmations</a:t>
          </a:r>
          <a:endParaRPr lang="en-US" sz="1600" dirty="0"/>
        </a:p>
      </dgm:t>
    </dgm:pt>
    <dgm:pt modelId="{8A849D17-A731-4E5A-A761-44099805D742}" type="parTrans" cxnId="{3E862067-D1B1-4310-AC45-157BB45BC53E}">
      <dgm:prSet/>
      <dgm:spPr/>
      <dgm:t>
        <a:bodyPr/>
        <a:lstStyle/>
        <a:p>
          <a:endParaRPr lang="en-US" sz="1600"/>
        </a:p>
      </dgm:t>
    </dgm:pt>
    <dgm:pt modelId="{1A8E53B1-109A-4176-BFED-79AF5DA4C0B5}" type="sibTrans" cxnId="{3E862067-D1B1-4310-AC45-157BB45BC53E}">
      <dgm:prSet/>
      <dgm:spPr/>
      <dgm:t>
        <a:bodyPr/>
        <a:lstStyle/>
        <a:p>
          <a:endParaRPr lang="en-US" sz="1600"/>
        </a:p>
      </dgm:t>
    </dgm:pt>
    <dgm:pt modelId="{A2D4E3B0-B311-46EF-93C9-DC383210B0B9}">
      <dgm:prSet phldrT="[Text]" custT="1"/>
      <dgm:spPr>
        <a:solidFill>
          <a:schemeClr val="accent2"/>
        </a:solidFill>
      </dgm:spPr>
      <dgm:t>
        <a:bodyPr/>
        <a:lstStyle/>
        <a:p>
          <a:r>
            <a:rPr lang="en-US" sz="1600"/>
            <a:t>Reflective Listening </a:t>
          </a:r>
        </a:p>
      </dgm:t>
    </dgm:pt>
    <dgm:pt modelId="{9DAF347A-104B-4045-B408-9F85A5107B50}" type="parTrans" cxnId="{B9E07F8A-5118-4F21-A962-0033A0B49ABB}">
      <dgm:prSet/>
      <dgm:spPr/>
      <dgm:t>
        <a:bodyPr/>
        <a:lstStyle/>
        <a:p>
          <a:endParaRPr lang="en-US" sz="1600"/>
        </a:p>
      </dgm:t>
    </dgm:pt>
    <dgm:pt modelId="{8BDCD664-DC1A-4C13-BB3F-C0E65E7EE8C1}" type="sibTrans" cxnId="{B9E07F8A-5118-4F21-A962-0033A0B49ABB}">
      <dgm:prSet/>
      <dgm:spPr>
        <a:solidFill>
          <a:schemeClr val="accent2"/>
        </a:solidFill>
      </dgm:spPr>
      <dgm:t>
        <a:bodyPr/>
        <a:lstStyle/>
        <a:p>
          <a:endParaRPr lang="en-US" sz="1600"/>
        </a:p>
      </dgm:t>
    </dgm:pt>
    <dgm:pt modelId="{BFF529B3-84D5-4B77-BD5B-0D604CF2175B}">
      <dgm:prSet phldrT="[Text]" custT="1"/>
      <dgm:spPr/>
      <dgm:t>
        <a:bodyPr/>
        <a:lstStyle/>
        <a:p>
          <a:r>
            <a:rPr lang="en-US" sz="1600"/>
            <a:t>Summary Statements</a:t>
          </a:r>
        </a:p>
      </dgm:t>
    </dgm:pt>
    <dgm:pt modelId="{5A41838A-1DC6-4D0C-9774-63CE63B628A7}" type="parTrans" cxnId="{A2724801-983B-4433-802C-2F55958F23FA}">
      <dgm:prSet/>
      <dgm:spPr/>
      <dgm:t>
        <a:bodyPr/>
        <a:lstStyle/>
        <a:p>
          <a:endParaRPr lang="en-US" sz="1600"/>
        </a:p>
      </dgm:t>
    </dgm:pt>
    <dgm:pt modelId="{14F229D4-C874-476E-95B9-41C94A3E0F2C}" type="sibTrans" cxnId="{A2724801-983B-4433-802C-2F55958F23FA}">
      <dgm:prSet/>
      <dgm:spPr/>
      <dgm:t>
        <a:bodyPr/>
        <a:lstStyle/>
        <a:p>
          <a:endParaRPr lang="en-US" sz="1600"/>
        </a:p>
      </dgm:t>
    </dgm:pt>
    <dgm:pt modelId="{476D0AD3-98F5-48FD-B187-90D37EF99434}">
      <dgm:prSet phldrT="[Text]" custT="1"/>
      <dgm:spPr/>
      <dgm:t>
        <a:bodyPr/>
        <a:lstStyle/>
        <a:p>
          <a:r>
            <a:rPr lang="en-US" sz="1600"/>
            <a:t>Problem-solving</a:t>
          </a:r>
        </a:p>
      </dgm:t>
    </dgm:pt>
    <dgm:pt modelId="{76DBA1F6-8B98-4570-8FC5-3F72CE01ED62}" type="parTrans" cxnId="{937233E4-38CA-4F1A-9394-218614A4723E}">
      <dgm:prSet/>
      <dgm:spPr/>
      <dgm:t>
        <a:bodyPr/>
        <a:lstStyle/>
        <a:p>
          <a:endParaRPr lang="en-US" sz="1600"/>
        </a:p>
      </dgm:t>
    </dgm:pt>
    <dgm:pt modelId="{3247FA29-A925-4EE2-AEA7-E7EA547CDF71}" type="sibTrans" cxnId="{937233E4-38CA-4F1A-9394-218614A4723E}">
      <dgm:prSet/>
      <dgm:spPr/>
      <dgm:t>
        <a:bodyPr/>
        <a:lstStyle/>
        <a:p>
          <a:endParaRPr lang="en-US" sz="1600"/>
        </a:p>
      </dgm:t>
    </dgm:pt>
    <dgm:pt modelId="{1EB8532F-DFC8-4A4B-97D9-C9FCF7C2375F}" type="pres">
      <dgm:prSet presAssocID="{1093E02E-AC27-454B-B022-2A561C3613AA}" presName="Name0" presStyleCnt="0">
        <dgm:presLayoutVars>
          <dgm:chMax val="1"/>
          <dgm:dir/>
          <dgm:animLvl val="ctr"/>
          <dgm:resizeHandles val="exact"/>
        </dgm:presLayoutVars>
      </dgm:prSet>
      <dgm:spPr/>
    </dgm:pt>
    <dgm:pt modelId="{292A9E94-39D1-5E4F-BED0-81C26766AF33}" type="pres">
      <dgm:prSet presAssocID="{F95129D0-4B3E-4131-A1A7-299AF9DFBD1F}" presName="centerShape" presStyleLbl="node0" presStyleIdx="0" presStyleCnt="1" custLinFactNeighborX="247" custLinFactNeighborY="987"/>
      <dgm:spPr/>
    </dgm:pt>
    <dgm:pt modelId="{5D2D2302-DB93-104B-81CE-B2CF596A395E}" type="pres">
      <dgm:prSet presAssocID="{8BD6440F-76CF-4812-9BAC-394A423AE813}" presName="node" presStyleLbl="node1" presStyleIdx="0" presStyleCnt="5">
        <dgm:presLayoutVars>
          <dgm:bulletEnabled val="1"/>
        </dgm:presLayoutVars>
      </dgm:prSet>
      <dgm:spPr/>
    </dgm:pt>
    <dgm:pt modelId="{6DA965B8-4250-FC47-A65B-FECDF673AF13}" type="pres">
      <dgm:prSet presAssocID="{8BD6440F-76CF-4812-9BAC-394A423AE813}" presName="dummy" presStyleCnt="0"/>
      <dgm:spPr/>
    </dgm:pt>
    <dgm:pt modelId="{2847CFBA-B039-0F41-8414-F3EFE84195D2}" type="pres">
      <dgm:prSet presAssocID="{A442B502-5D29-45C1-885E-215984745F57}" presName="sibTrans" presStyleLbl="sibTrans2D1" presStyleIdx="0" presStyleCnt="5"/>
      <dgm:spPr/>
    </dgm:pt>
    <dgm:pt modelId="{D8CBD623-AB89-2247-962B-5024633B1DEC}" type="pres">
      <dgm:prSet presAssocID="{C859D192-EFED-42A4-83D4-23BC60B00863}" presName="node" presStyleLbl="node1" presStyleIdx="1" presStyleCnt="5" custScaleX="104608" custRadScaleRad="99562" custRadScaleInc="3299">
        <dgm:presLayoutVars>
          <dgm:bulletEnabled val="1"/>
        </dgm:presLayoutVars>
      </dgm:prSet>
      <dgm:spPr/>
    </dgm:pt>
    <dgm:pt modelId="{B23B79BA-012E-0A4B-9B88-A3A30A46C90B}" type="pres">
      <dgm:prSet presAssocID="{C859D192-EFED-42A4-83D4-23BC60B00863}" presName="dummy" presStyleCnt="0"/>
      <dgm:spPr/>
    </dgm:pt>
    <dgm:pt modelId="{6EA660DE-8BF4-C447-9A39-F41CA6822F54}" type="pres">
      <dgm:prSet presAssocID="{1A8E53B1-109A-4176-BFED-79AF5DA4C0B5}" presName="sibTrans" presStyleLbl="sibTrans2D1" presStyleIdx="1" presStyleCnt="5"/>
      <dgm:spPr/>
    </dgm:pt>
    <dgm:pt modelId="{BC8ECDD0-905F-2349-9A33-4A17FE730141}" type="pres">
      <dgm:prSet presAssocID="{A2D4E3B0-B311-46EF-93C9-DC383210B0B9}" presName="node" presStyleLbl="node1" presStyleIdx="2" presStyleCnt="5">
        <dgm:presLayoutVars>
          <dgm:bulletEnabled val="1"/>
        </dgm:presLayoutVars>
      </dgm:prSet>
      <dgm:spPr/>
    </dgm:pt>
    <dgm:pt modelId="{4582DA50-0AE0-FD43-ADB5-B58DBD86FC97}" type="pres">
      <dgm:prSet presAssocID="{A2D4E3B0-B311-46EF-93C9-DC383210B0B9}" presName="dummy" presStyleCnt="0"/>
      <dgm:spPr/>
    </dgm:pt>
    <dgm:pt modelId="{9C2E2E70-1AF8-8547-9BE3-4DCE69331744}" type="pres">
      <dgm:prSet presAssocID="{8BDCD664-DC1A-4C13-BB3F-C0E65E7EE8C1}" presName="sibTrans" presStyleLbl="sibTrans2D1" presStyleIdx="2" presStyleCnt="5"/>
      <dgm:spPr/>
    </dgm:pt>
    <dgm:pt modelId="{97D0B856-F750-9F4B-9870-4FCDD69A32D2}" type="pres">
      <dgm:prSet presAssocID="{BFF529B3-84D5-4B77-BD5B-0D604CF2175B}" presName="node" presStyleLbl="node1" presStyleIdx="3" presStyleCnt="5">
        <dgm:presLayoutVars>
          <dgm:bulletEnabled val="1"/>
        </dgm:presLayoutVars>
      </dgm:prSet>
      <dgm:spPr/>
    </dgm:pt>
    <dgm:pt modelId="{1E2A0482-FD7F-C649-8549-985813C281E4}" type="pres">
      <dgm:prSet presAssocID="{BFF529B3-84D5-4B77-BD5B-0D604CF2175B}" presName="dummy" presStyleCnt="0"/>
      <dgm:spPr/>
    </dgm:pt>
    <dgm:pt modelId="{080F70BE-C29D-164A-90D2-3A2806056568}" type="pres">
      <dgm:prSet presAssocID="{14F229D4-C874-476E-95B9-41C94A3E0F2C}" presName="sibTrans" presStyleLbl="sibTrans2D1" presStyleIdx="3" presStyleCnt="5"/>
      <dgm:spPr/>
    </dgm:pt>
    <dgm:pt modelId="{F8AF1FF1-A8BE-9545-9380-08F2F7E170B0}" type="pres">
      <dgm:prSet presAssocID="{476D0AD3-98F5-48FD-B187-90D37EF99434}" presName="node" presStyleLbl="node1" presStyleIdx="4" presStyleCnt="5">
        <dgm:presLayoutVars>
          <dgm:bulletEnabled val="1"/>
        </dgm:presLayoutVars>
      </dgm:prSet>
      <dgm:spPr/>
    </dgm:pt>
    <dgm:pt modelId="{3FA691F0-F5C9-E542-87EC-51A36A155723}" type="pres">
      <dgm:prSet presAssocID="{476D0AD3-98F5-48FD-B187-90D37EF99434}" presName="dummy" presStyleCnt="0"/>
      <dgm:spPr/>
    </dgm:pt>
    <dgm:pt modelId="{7FB82979-E127-444D-B624-69B53C468DA5}" type="pres">
      <dgm:prSet presAssocID="{3247FA29-A925-4EE2-AEA7-E7EA547CDF71}" presName="sibTrans" presStyleLbl="sibTrans2D1" presStyleIdx="4" presStyleCnt="5"/>
      <dgm:spPr/>
    </dgm:pt>
  </dgm:ptLst>
  <dgm:cxnLst>
    <dgm:cxn modelId="{A2724801-983B-4433-802C-2F55958F23FA}" srcId="{F95129D0-4B3E-4131-A1A7-299AF9DFBD1F}" destId="{BFF529B3-84D5-4B77-BD5B-0D604CF2175B}" srcOrd="3" destOrd="0" parTransId="{5A41838A-1DC6-4D0C-9774-63CE63B628A7}" sibTransId="{14F229D4-C874-476E-95B9-41C94A3E0F2C}"/>
    <dgm:cxn modelId="{DB2E8106-DF63-47F9-8E9F-5BD5233C119C}" type="presOf" srcId="{8BD6440F-76CF-4812-9BAC-394A423AE813}" destId="{5D2D2302-DB93-104B-81CE-B2CF596A395E}" srcOrd="0" destOrd="0" presId="urn:microsoft.com/office/officeart/2005/8/layout/radial6"/>
    <dgm:cxn modelId="{FB89130F-4AFA-4B54-A484-78FD35468D0E}" type="presOf" srcId="{F95129D0-4B3E-4131-A1A7-299AF9DFBD1F}" destId="{292A9E94-39D1-5E4F-BED0-81C26766AF33}" srcOrd="0" destOrd="0" presId="urn:microsoft.com/office/officeart/2005/8/layout/radial6"/>
    <dgm:cxn modelId="{3547BE1F-F4A2-44D4-86B7-3402461681C0}" type="presOf" srcId="{476D0AD3-98F5-48FD-B187-90D37EF99434}" destId="{F8AF1FF1-A8BE-9545-9380-08F2F7E170B0}" srcOrd="0" destOrd="0" presId="urn:microsoft.com/office/officeart/2005/8/layout/radial6"/>
    <dgm:cxn modelId="{C5480F3B-4A6A-43DB-8C62-B751376C3566}" srcId="{1093E02E-AC27-454B-B022-2A561C3613AA}" destId="{F95129D0-4B3E-4131-A1A7-299AF9DFBD1F}" srcOrd="0" destOrd="0" parTransId="{06311126-EFAA-4461-A8A4-623FCC77E9C2}" sibTransId="{9D107C12-E3EF-41C9-9DB8-79A054D7E306}"/>
    <dgm:cxn modelId="{1C941E50-A3FA-428E-8752-488B1CE32199}" type="presOf" srcId="{3247FA29-A925-4EE2-AEA7-E7EA547CDF71}" destId="{7FB82979-E127-444D-B624-69B53C468DA5}" srcOrd="0" destOrd="0" presId="urn:microsoft.com/office/officeart/2005/8/layout/radial6"/>
    <dgm:cxn modelId="{EEF1AA64-8D3E-4030-AE41-272F8233C451}" type="presOf" srcId="{C859D192-EFED-42A4-83D4-23BC60B00863}" destId="{D8CBD623-AB89-2247-962B-5024633B1DEC}" srcOrd="0" destOrd="0" presId="urn:microsoft.com/office/officeart/2005/8/layout/radial6"/>
    <dgm:cxn modelId="{3E862067-D1B1-4310-AC45-157BB45BC53E}" srcId="{F95129D0-4B3E-4131-A1A7-299AF9DFBD1F}" destId="{C859D192-EFED-42A4-83D4-23BC60B00863}" srcOrd="1" destOrd="0" parTransId="{8A849D17-A731-4E5A-A761-44099805D742}" sibTransId="{1A8E53B1-109A-4176-BFED-79AF5DA4C0B5}"/>
    <dgm:cxn modelId="{0132A674-213C-43EE-BE02-2BE8EBFD22C5}" type="presOf" srcId="{A442B502-5D29-45C1-885E-215984745F57}" destId="{2847CFBA-B039-0F41-8414-F3EFE84195D2}" srcOrd="0" destOrd="0" presId="urn:microsoft.com/office/officeart/2005/8/layout/radial6"/>
    <dgm:cxn modelId="{B9E07F8A-5118-4F21-A962-0033A0B49ABB}" srcId="{F95129D0-4B3E-4131-A1A7-299AF9DFBD1F}" destId="{A2D4E3B0-B311-46EF-93C9-DC383210B0B9}" srcOrd="2" destOrd="0" parTransId="{9DAF347A-104B-4045-B408-9F85A5107B50}" sibTransId="{8BDCD664-DC1A-4C13-BB3F-C0E65E7EE8C1}"/>
    <dgm:cxn modelId="{A78C7090-1FE2-4A79-A88B-210DD8F7A893}" type="presOf" srcId="{1093E02E-AC27-454B-B022-2A561C3613AA}" destId="{1EB8532F-DFC8-4A4B-97D9-C9FCF7C2375F}" srcOrd="0" destOrd="0" presId="urn:microsoft.com/office/officeart/2005/8/layout/radial6"/>
    <dgm:cxn modelId="{02B5C796-6479-433C-A3DB-2F0B536B66D2}" srcId="{F95129D0-4B3E-4131-A1A7-299AF9DFBD1F}" destId="{8BD6440F-76CF-4812-9BAC-394A423AE813}" srcOrd="0" destOrd="0" parTransId="{D297927E-B423-403B-A063-63F8CAFA4856}" sibTransId="{A442B502-5D29-45C1-885E-215984745F57}"/>
    <dgm:cxn modelId="{12A6A99C-85AE-4DF7-8A06-57C8B5966624}" type="presOf" srcId="{A2D4E3B0-B311-46EF-93C9-DC383210B0B9}" destId="{BC8ECDD0-905F-2349-9A33-4A17FE730141}" srcOrd="0" destOrd="0" presId="urn:microsoft.com/office/officeart/2005/8/layout/radial6"/>
    <dgm:cxn modelId="{3A95CFA7-9E3F-4F3C-A271-D92C1E6F1457}" type="presOf" srcId="{1A8E53B1-109A-4176-BFED-79AF5DA4C0B5}" destId="{6EA660DE-8BF4-C447-9A39-F41CA6822F54}" srcOrd="0" destOrd="0" presId="urn:microsoft.com/office/officeart/2005/8/layout/radial6"/>
    <dgm:cxn modelId="{E31CC6B0-FD87-4DD6-9420-4CAB6D80E863}" type="presOf" srcId="{8BDCD664-DC1A-4C13-BB3F-C0E65E7EE8C1}" destId="{9C2E2E70-1AF8-8547-9BE3-4DCE69331744}" srcOrd="0" destOrd="0" presId="urn:microsoft.com/office/officeart/2005/8/layout/radial6"/>
    <dgm:cxn modelId="{937233E4-38CA-4F1A-9394-218614A4723E}" srcId="{F95129D0-4B3E-4131-A1A7-299AF9DFBD1F}" destId="{476D0AD3-98F5-48FD-B187-90D37EF99434}" srcOrd="4" destOrd="0" parTransId="{76DBA1F6-8B98-4570-8FC5-3F72CE01ED62}" sibTransId="{3247FA29-A925-4EE2-AEA7-E7EA547CDF71}"/>
    <dgm:cxn modelId="{125102F9-122A-4C00-89E7-DE93C8F0184C}" type="presOf" srcId="{BFF529B3-84D5-4B77-BD5B-0D604CF2175B}" destId="{97D0B856-F750-9F4B-9870-4FCDD69A32D2}" srcOrd="0" destOrd="0" presId="urn:microsoft.com/office/officeart/2005/8/layout/radial6"/>
    <dgm:cxn modelId="{DCEEFBFA-AAE4-45AF-B52E-72C30BD04FD0}" type="presOf" srcId="{14F229D4-C874-476E-95B9-41C94A3E0F2C}" destId="{080F70BE-C29D-164A-90D2-3A2806056568}" srcOrd="0" destOrd="0" presId="urn:microsoft.com/office/officeart/2005/8/layout/radial6"/>
    <dgm:cxn modelId="{7583F6C5-9215-4894-AC17-B4DA622D0623}" type="presParOf" srcId="{1EB8532F-DFC8-4A4B-97D9-C9FCF7C2375F}" destId="{292A9E94-39D1-5E4F-BED0-81C26766AF33}" srcOrd="0" destOrd="0" presId="urn:microsoft.com/office/officeart/2005/8/layout/radial6"/>
    <dgm:cxn modelId="{CF89A394-D91D-4B2C-BDB1-9EAD6A609BB7}" type="presParOf" srcId="{1EB8532F-DFC8-4A4B-97D9-C9FCF7C2375F}" destId="{5D2D2302-DB93-104B-81CE-B2CF596A395E}" srcOrd="1" destOrd="0" presId="urn:microsoft.com/office/officeart/2005/8/layout/radial6"/>
    <dgm:cxn modelId="{3842BD57-63A2-4AC2-8799-33DA29C3B8E6}" type="presParOf" srcId="{1EB8532F-DFC8-4A4B-97D9-C9FCF7C2375F}" destId="{6DA965B8-4250-FC47-A65B-FECDF673AF13}" srcOrd="2" destOrd="0" presId="urn:microsoft.com/office/officeart/2005/8/layout/radial6"/>
    <dgm:cxn modelId="{5787F230-BD9E-4255-BC25-632BEFFA4ECF}" type="presParOf" srcId="{1EB8532F-DFC8-4A4B-97D9-C9FCF7C2375F}" destId="{2847CFBA-B039-0F41-8414-F3EFE84195D2}" srcOrd="3" destOrd="0" presId="urn:microsoft.com/office/officeart/2005/8/layout/radial6"/>
    <dgm:cxn modelId="{F3496E86-E2BE-4EC5-9B81-B8608CB7A57E}" type="presParOf" srcId="{1EB8532F-DFC8-4A4B-97D9-C9FCF7C2375F}" destId="{D8CBD623-AB89-2247-962B-5024633B1DEC}" srcOrd="4" destOrd="0" presId="urn:microsoft.com/office/officeart/2005/8/layout/radial6"/>
    <dgm:cxn modelId="{C1C92B2A-E4AF-485D-BD2A-532F16470DCD}" type="presParOf" srcId="{1EB8532F-DFC8-4A4B-97D9-C9FCF7C2375F}" destId="{B23B79BA-012E-0A4B-9B88-A3A30A46C90B}" srcOrd="5" destOrd="0" presId="urn:microsoft.com/office/officeart/2005/8/layout/radial6"/>
    <dgm:cxn modelId="{C1B39D9C-C0A7-40DD-9131-80CE23669644}" type="presParOf" srcId="{1EB8532F-DFC8-4A4B-97D9-C9FCF7C2375F}" destId="{6EA660DE-8BF4-C447-9A39-F41CA6822F54}" srcOrd="6" destOrd="0" presId="urn:microsoft.com/office/officeart/2005/8/layout/radial6"/>
    <dgm:cxn modelId="{EE1CCF1B-F257-47B3-B0CC-92CB4EAB52E7}" type="presParOf" srcId="{1EB8532F-DFC8-4A4B-97D9-C9FCF7C2375F}" destId="{BC8ECDD0-905F-2349-9A33-4A17FE730141}" srcOrd="7" destOrd="0" presId="urn:microsoft.com/office/officeart/2005/8/layout/radial6"/>
    <dgm:cxn modelId="{5EEBF4B2-956D-43DA-BA21-8A3F2A1F6347}" type="presParOf" srcId="{1EB8532F-DFC8-4A4B-97D9-C9FCF7C2375F}" destId="{4582DA50-0AE0-FD43-ADB5-B58DBD86FC97}" srcOrd="8" destOrd="0" presId="urn:microsoft.com/office/officeart/2005/8/layout/radial6"/>
    <dgm:cxn modelId="{5C6FA385-5612-457E-A286-15BF3CB58273}" type="presParOf" srcId="{1EB8532F-DFC8-4A4B-97D9-C9FCF7C2375F}" destId="{9C2E2E70-1AF8-8547-9BE3-4DCE69331744}" srcOrd="9" destOrd="0" presId="urn:microsoft.com/office/officeart/2005/8/layout/radial6"/>
    <dgm:cxn modelId="{43EDECBE-B8B4-4B05-BF0D-5DBCD5134CE7}" type="presParOf" srcId="{1EB8532F-DFC8-4A4B-97D9-C9FCF7C2375F}" destId="{97D0B856-F750-9F4B-9870-4FCDD69A32D2}" srcOrd="10" destOrd="0" presId="urn:microsoft.com/office/officeart/2005/8/layout/radial6"/>
    <dgm:cxn modelId="{0A287723-E286-4A58-ACB9-6F65D758C387}" type="presParOf" srcId="{1EB8532F-DFC8-4A4B-97D9-C9FCF7C2375F}" destId="{1E2A0482-FD7F-C649-8549-985813C281E4}" srcOrd="11" destOrd="0" presId="urn:microsoft.com/office/officeart/2005/8/layout/radial6"/>
    <dgm:cxn modelId="{9DD07D0B-19A0-4DD8-8361-F08606DCF718}" type="presParOf" srcId="{1EB8532F-DFC8-4A4B-97D9-C9FCF7C2375F}" destId="{080F70BE-C29D-164A-90D2-3A2806056568}" srcOrd="12" destOrd="0" presId="urn:microsoft.com/office/officeart/2005/8/layout/radial6"/>
    <dgm:cxn modelId="{15124FA7-2A8A-4112-8B72-CA6C5B3CA2F1}" type="presParOf" srcId="{1EB8532F-DFC8-4A4B-97D9-C9FCF7C2375F}" destId="{F8AF1FF1-A8BE-9545-9380-08F2F7E170B0}" srcOrd="13" destOrd="0" presId="urn:microsoft.com/office/officeart/2005/8/layout/radial6"/>
    <dgm:cxn modelId="{B8DDDDBC-6672-4DAE-AB47-96D68BD45901}" type="presParOf" srcId="{1EB8532F-DFC8-4A4B-97D9-C9FCF7C2375F}" destId="{3FA691F0-F5C9-E542-87EC-51A36A155723}" srcOrd="14" destOrd="0" presId="urn:microsoft.com/office/officeart/2005/8/layout/radial6"/>
    <dgm:cxn modelId="{82F431DF-4BA4-4B78-A154-3F6D31EF2384}" type="presParOf" srcId="{1EB8532F-DFC8-4A4B-97D9-C9FCF7C2375F}" destId="{7FB82979-E127-444D-B624-69B53C468DA5}"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10E01-FFAC-4301-8CD2-1E6493189F77}">
      <dsp:nvSpPr>
        <dsp:cNvPr id="0" name=""/>
        <dsp:cNvSpPr/>
      </dsp:nvSpPr>
      <dsp:spPr>
        <a:xfrm>
          <a:off x="7250894" y="937972"/>
          <a:ext cx="2170032" cy="2170143"/>
        </a:xfrm>
        <a:prstGeom prst="ellipse">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6559FC-6118-4AB9-86F9-4CA6CAB99A15}">
      <dsp:nvSpPr>
        <dsp:cNvPr id="0" name=""/>
        <dsp:cNvSpPr/>
      </dsp:nvSpPr>
      <dsp:spPr>
        <a:xfrm>
          <a:off x="7323477" y="1010323"/>
          <a:ext cx="2025798" cy="2025442"/>
        </a:xfrm>
        <a:prstGeom prst="ellipse">
          <a:avLst/>
        </a:prstGeom>
        <a:solidFill>
          <a:schemeClr val="lt1">
            <a:alpha val="9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Continuation on PrEP</a:t>
          </a:r>
          <a:endParaRPr lang="en-ZA" sz="2000" b="1" kern="1200">
            <a:solidFill>
              <a:schemeClr val="tx2"/>
            </a:solidFill>
          </a:endParaRPr>
        </a:p>
      </dsp:txBody>
      <dsp:txXfrm>
        <a:off x="7612877" y="1299726"/>
        <a:ext cx="1446998" cy="1446635"/>
      </dsp:txXfrm>
    </dsp:sp>
    <dsp:sp modelId="{7DDF7EE7-E11D-4425-9C9B-6859973DB1A5}">
      <dsp:nvSpPr>
        <dsp:cNvPr id="0" name=""/>
        <dsp:cNvSpPr/>
      </dsp:nvSpPr>
      <dsp:spPr>
        <a:xfrm rot="2700000">
          <a:off x="4998956" y="937819"/>
          <a:ext cx="2170068" cy="2170068"/>
        </a:xfrm>
        <a:prstGeom prst="teardrop">
          <a:avLst>
            <a:gd name="adj" fmla="val 100000"/>
          </a:avLst>
        </a:prstGeom>
        <a:solidFill>
          <a:schemeClr val="accent3">
            <a:shade val="80000"/>
            <a:hueOff val="-93921"/>
            <a:satOff val="-20252"/>
            <a:lumOff val="124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2513F7-FB01-4887-BA97-79D244855CBB}">
      <dsp:nvSpPr>
        <dsp:cNvPr id="0" name=""/>
        <dsp:cNvSpPr/>
      </dsp:nvSpPr>
      <dsp:spPr>
        <a:xfrm>
          <a:off x="5080862" y="1010323"/>
          <a:ext cx="2025798" cy="2025442"/>
        </a:xfrm>
        <a:prstGeom prst="ellipse">
          <a:avLst/>
        </a:prstGeom>
        <a:solidFill>
          <a:schemeClr val="lt1">
            <a:alpha val="90000"/>
            <a:hueOff val="0"/>
            <a:satOff val="0"/>
            <a:lumOff val="0"/>
            <a:alphaOff val="0"/>
          </a:schemeClr>
        </a:solidFill>
        <a:ln w="25400" cap="flat" cmpd="sng" algn="ctr">
          <a:solidFill>
            <a:schemeClr val="accent3">
              <a:shade val="80000"/>
              <a:hueOff val="-93921"/>
              <a:satOff val="-20252"/>
              <a:lumOff val="124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2"/>
              </a:solidFill>
            </a:rPr>
            <a:t>Initiation of PrEP</a:t>
          </a:r>
          <a:r>
            <a:rPr lang="en-US" sz="2000" b="1" kern="1200">
              <a:solidFill>
                <a:schemeClr val="tx2"/>
              </a:solidFill>
              <a:latin typeface="Calibri" panose="020F0502020204030204"/>
            </a:rPr>
            <a:t> </a:t>
          </a:r>
          <a:endParaRPr lang="en-ZA" sz="2000" b="1" kern="1200">
            <a:solidFill>
              <a:schemeClr val="tx2"/>
            </a:solidFill>
          </a:endParaRPr>
        </a:p>
      </dsp:txBody>
      <dsp:txXfrm>
        <a:off x="5370261" y="1299726"/>
        <a:ext cx="1446998" cy="1446635"/>
      </dsp:txXfrm>
    </dsp:sp>
    <dsp:sp modelId="{272C29F2-F3D2-4357-A485-B2527D44DAEC}">
      <dsp:nvSpPr>
        <dsp:cNvPr id="0" name=""/>
        <dsp:cNvSpPr/>
      </dsp:nvSpPr>
      <dsp:spPr>
        <a:xfrm rot="2700000">
          <a:off x="2765646" y="937819"/>
          <a:ext cx="2170068" cy="2170068"/>
        </a:xfrm>
        <a:prstGeom prst="teardrop">
          <a:avLst>
            <a:gd name="adj" fmla="val 100000"/>
          </a:avLst>
        </a:prstGeom>
        <a:solidFill>
          <a:schemeClr val="accent3">
            <a:shade val="80000"/>
            <a:hueOff val="-187842"/>
            <a:satOff val="-40503"/>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CE2A50-0098-4B88-A759-D80EB01A1EE2}">
      <dsp:nvSpPr>
        <dsp:cNvPr id="0" name=""/>
        <dsp:cNvSpPr/>
      </dsp:nvSpPr>
      <dsp:spPr>
        <a:xfrm>
          <a:off x="2838246" y="1010323"/>
          <a:ext cx="2025798" cy="2025442"/>
        </a:xfrm>
        <a:prstGeom prst="ellipse">
          <a:avLst/>
        </a:prstGeom>
        <a:solidFill>
          <a:schemeClr val="lt1">
            <a:alpha val="90000"/>
            <a:hueOff val="0"/>
            <a:satOff val="0"/>
            <a:lumOff val="0"/>
            <a:alphaOff val="0"/>
          </a:schemeClr>
        </a:solidFill>
        <a:ln w="25400" cap="flat" cmpd="sng" algn="ctr">
          <a:solidFill>
            <a:schemeClr val="accent3">
              <a:shade val="80000"/>
              <a:hueOff val="-187842"/>
              <a:satOff val="-40503"/>
              <a:lumOff val="249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2"/>
              </a:solidFill>
            </a:rPr>
            <a:t>Choice of PrEP option</a:t>
          </a:r>
          <a:endParaRPr lang="en-ZA" sz="2000" b="1" kern="1200">
            <a:solidFill>
              <a:schemeClr val="tx2"/>
            </a:solidFill>
          </a:endParaRPr>
        </a:p>
      </dsp:txBody>
      <dsp:txXfrm>
        <a:off x="3127646" y="1299726"/>
        <a:ext cx="1446998" cy="1446635"/>
      </dsp:txXfrm>
    </dsp:sp>
    <dsp:sp modelId="{7884F3A6-4A12-46D1-B24F-75D2A7627232}">
      <dsp:nvSpPr>
        <dsp:cNvPr id="0" name=""/>
        <dsp:cNvSpPr/>
      </dsp:nvSpPr>
      <dsp:spPr>
        <a:xfrm rot="2700000">
          <a:off x="523031" y="937819"/>
          <a:ext cx="2170068" cy="2170068"/>
        </a:xfrm>
        <a:prstGeom prst="teardrop">
          <a:avLst>
            <a:gd name="adj" fmla="val 100000"/>
          </a:avLst>
        </a:prstGeom>
        <a:solidFill>
          <a:schemeClr val="accent3">
            <a:shade val="80000"/>
            <a:hueOff val="-281763"/>
            <a:satOff val="-60755"/>
            <a:lumOff val="374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55F97E-0D84-4F85-8FEC-DF0C9DA347AB}">
      <dsp:nvSpPr>
        <dsp:cNvPr id="0" name=""/>
        <dsp:cNvSpPr/>
      </dsp:nvSpPr>
      <dsp:spPr>
        <a:xfrm>
          <a:off x="595631" y="1010323"/>
          <a:ext cx="2025798" cy="2025442"/>
        </a:xfrm>
        <a:prstGeom prst="ellipse">
          <a:avLst/>
        </a:prstGeom>
        <a:solidFill>
          <a:schemeClr val="lt1">
            <a:alpha val="90000"/>
            <a:hueOff val="0"/>
            <a:satOff val="0"/>
            <a:lumOff val="0"/>
            <a:alphaOff val="0"/>
          </a:schemeClr>
        </a:solidFill>
        <a:ln w="25400" cap="flat" cmpd="sng" algn="ctr">
          <a:solidFill>
            <a:schemeClr val="accent3">
              <a:shade val="80000"/>
              <a:hueOff val="-281763"/>
              <a:satOff val="-60755"/>
              <a:lumOff val="374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tx2"/>
              </a:solidFill>
              <a:latin typeface="Calibri" panose="020F0502020204030204"/>
            </a:rPr>
            <a:t> </a:t>
          </a:r>
          <a:r>
            <a:rPr lang="en-US" sz="2000" b="1" kern="1200">
              <a:solidFill>
                <a:schemeClr val="tx2"/>
              </a:solidFill>
            </a:rPr>
            <a:t>Decision to start </a:t>
          </a:r>
          <a:r>
            <a:rPr lang="en-US" sz="2000" b="1" kern="1200" err="1">
              <a:solidFill>
                <a:schemeClr val="tx2"/>
              </a:solidFill>
            </a:rPr>
            <a:t>PrEP</a:t>
          </a:r>
          <a:endParaRPr lang="en-ZA" sz="2000" b="1" kern="1200">
            <a:solidFill>
              <a:schemeClr val="tx2"/>
            </a:solidFill>
          </a:endParaRPr>
        </a:p>
      </dsp:txBody>
      <dsp:txXfrm>
        <a:off x="885031" y="1299726"/>
        <a:ext cx="1446998" cy="1446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0" y="3207"/>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a:solidFill>
                <a:schemeClr val="bg1"/>
              </a:solidFill>
            </a:rPr>
            <a:t>Confirm HIV Negative &amp; Substantial Risk for HIV</a:t>
          </a:r>
        </a:p>
      </dsp:txBody>
      <dsp:txXfrm>
        <a:off x="21966" y="25173"/>
        <a:ext cx="2191195" cy="706038"/>
      </dsp:txXfrm>
    </dsp:sp>
    <dsp:sp modelId="{9120AC59-9CE7-EB40-AF48-475E199D30EA}">
      <dsp:nvSpPr>
        <dsp:cNvPr id="0" name=""/>
        <dsp:cNvSpPr/>
      </dsp:nvSpPr>
      <dsp:spPr>
        <a:xfrm rot="5400000">
          <a:off x="976944" y="771927"/>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800051"/>
        <a:ext cx="202492" cy="196867"/>
      </dsp:txXfrm>
    </dsp:sp>
    <dsp:sp modelId="{52781FFA-FA76-9D4B-B9BE-55FAA29DB8FD}">
      <dsp:nvSpPr>
        <dsp:cNvPr id="0" name=""/>
        <dsp:cNvSpPr/>
      </dsp:nvSpPr>
      <dsp:spPr>
        <a:xfrm>
          <a:off x="0" y="1128163"/>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Assess Eligibility for Available PrEP Options​</a:t>
          </a:r>
          <a:endParaRPr lang="en-US" sz="1600" kern="1200">
            <a:solidFill>
              <a:schemeClr val="bg1"/>
            </a:solidFill>
          </a:endParaRPr>
        </a:p>
      </dsp:txBody>
      <dsp:txXfrm>
        <a:off x="21966" y="1150129"/>
        <a:ext cx="2191195" cy="706038"/>
      </dsp:txXfrm>
    </dsp:sp>
    <dsp:sp modelId="{D599302C-E77C-4845-A118-27477F67DBAD}">
      <dsp:nvSpPr>
        <dsp:cNvPr id="0" name=""/>
        <dsp:cNvSpPr/>
      </dsp:nvSpPr>
      <dsp:spPr>
        <a:xfrm rot="5400000">
          <a:off x="976944" y="1896883"/>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1925007"/>
        <a:ext cx="202492" cy="196867"/>
      </dsp:txXfrm>
    </dsp:sp>
    <dsp:sp modelId="{5AE72AFD-347E-B24D-9D66-B0E9734EA522}">
      <dsp:nvSpPr>
        <dsp:cNvPr id="0" name=""/>
        <dsp:cNvSpPr/>
      </dsp:nvSpPr>
      <dsp:spPr>
        <a:xfrm>
          <a:off x="0" y="2253119"/>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Conduct Informed Choice PrEP Counseling</a:t>
          </a:r>
          <a:endParaRPr lang="en-US" sz="1600" kern="1200">
            <a:solidFill>
              <a:schemeClr val="bg1"/>
            </a:solidFill>
          </a:endParaRPr>
        </a:p>
      </dsp:txBody>
      <dsp:txXfrm>
        <a:off x="21966" y="2275085"/>
        <a:ext cx="2191195" cy="706038"/>
      </dsp:txXfrm>
    </dsp:sp>
    <dsp:sp modelId="{E1572071-1C37-2C48-BE35-B1316B4CD4E2}">
      <dsp:nvSpPr>
        <dsp:cNvPr id="0" name=""/>
        <dsp:cNvSpPr/>
      </dsp:nvSpPr>
      <dsp:spPr>
        <a:xfrm rot="5400000">
          <a:off x="976944" y="3021839"/>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3049963"/>
        <a:ext cx="202492" cy="196867"/>
      </dsp:txXfrm>
    </dsp:sp>
    <dsp:sp modelId="{6425CD89-FC8D-F84C-B36C-015171A16B99}">
      <dsp:nvSpPr>
        <dsp:cNvPr id="0" name=""/>
        <dsp:cNvSpPr/>
      </dsp:nvSpPr>
      <dsp:spPr>
        <a:xfrm>
          <a:off x="0" y="3378075"/>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Confirm Client is Good Candidate </a:t>
          </a:r>
          <a:br>
            <a:rPr lang="en-US" sz="1600" b="0" i="0" kern="1200"/>
          </a:br>
          <a:r>
            <a:rPr lang="en-US" sz="1600" b="0" i="0" kern="1200"/>
            <a:t>for ​Selected Option</a:t>
          </a:r>
          <a:endParaRPr lang="en-US" sz="1600" kern="1200">
            <a:solidFill>
              <a:schemeClr val="bg1"/>
            </a:solidFill>
          </a:endParaRPr>
        </a:p>
      </dsp:txBody>
      <dsp:txXfrm>
        <a:off x="21966" y="3400041"/>
        <a:ext cx="2191195" cy="706038"/>
      </dsp:txXfrm>
    </dsp:sp>
    <dsp:sp modelId="{B6296885-BCAA-9A43-A3DF-725BB9781159}">
      <dsp:nvSpPr>
        <dsp:cNvPr id="0" name=""/>
        <dsp:cNvSpPr/>
      </dsp:nvSpPr>
      <dsp:spPr>
        <a:xfrm rot="5400000">
          <a:off x="975741" y="4148398"/>
          <a:ext cx="283644"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4175319"/>
        <a:ext cx="202492" cy="198551"/>
      </dsp:txXfrm>
    </dsp:sp>
    <dsp:sp modelId="{869FF188-E8CE-EE4F-8E97-11DA0CF8E93A}">
      <dsp:nvSpPr>
        <dsp:cNvPr id="0" name=""/>
        <dsp:cNvSpPr/>
      </dsp:nvSpPr>
      <dsp:spPr>
        <a:xfrm>
          <a:off x="0" y="4506238"/>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Initiate PrEP</a:t>
          </a:r>
          <a:endParaRPr lang="en-US" sz="1600" b="0" kern="1200">
            <a:solidFill>
              <a:schemeClr val="bg1"/>
            </a:solidFill>
          </a:endParaRPr>
        </a:p>
      </dsp:txBody>
      <dsp:txXfrm>
        <a:off x="21966" y="4528204"/>
        <a:ext cx="2191195" cy="7060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0" y="3207"/>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a:solidFill>
                <a:schemeClr val="bg1"/>
              </a:solidFill>
            </a:rPr>
            <a:t>Confirm HIV Negative &amp; Substantial Risk for HIV</a:t>
          </a:r>
        </a:p>
      </dsp:txBody>
      <dsp:txXfrm>
        <a:off x="21966" y="25173"/>
        <a:ext cx="2191195" cy="706038"/>
      </dsp:txXfrm>
    </dsp:sp>
    <dsp:sp modelId="{9120AC59-9CE7-EB40-AF48-475E199D30EA}">
      <dsp:nvSpPr>
        <dsp:cNvPr id="0" name=""/>
        <dsp:cNvSpPr/>
      </dsp:nvSpPr>
      <dsp:spPr>
        <a:xfrm rot="5400000">
          <a:off x="976944" y="771927"/>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800051"/>
        <a:ext cx="202492" cy="196867"/>
      </dsp:txXfrm>
    </dsp:sp>
    <dsp:sp modelId="{52781FFA-FA76-9D4B-B9BE-55FAA29DB8FD}">
      <dsp:nvSpPr>
        <dsp:cNvPr id="0" name=""/>
        <dsp:cNvSpPr/>
      </dsp:nvSpPr>
      <dsp:spPr>
        <a:xfrm>
          <a:off x="0" y="1128163"/>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Assess Eligibility for Available PrEP Options​</a:t>
          </a:r>
          <a:endParaRPr lang="en-US" sz="1600" kern="1200">
            <a:solidFill>
              <a:schemeClr val="bg1"/>
            </a:solidFill>
          </a:endParaRPr>
        </a:p>
      </dsp:txBody>
      <dsp:txXfrm>
        <a:off x="21966" y="1150129"/>
        <a:ext cx="2191195" cy="706038"/>
      </dsp:txXfrm>
    </dsp:sp>
    <dsp:sp modelId="{D599302C-E77C-4845-A118-27477F67DBAD}">
      <dsp:nvSpPr>
        <dsp:cNvPr id="0" name=""/>
        <dsp:cNvSpPr/>
      </dsp:nvSpPr>
      <dsp:spPr>
        <a:xfrm rot="5400000">
          <a:off x="976944" y="1896883"/>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1925007"/>
        <a:ext cx="202492" cy="196867"/>
      </dsp:txXfrm>
    </dsp:sp>
    <dsp:sp modelId="{5AE72AFD-347E-B24D-9D66-B0E9734EA522}">
      <dsp:nvSpPr>
        <dsp:cNvPr id="0" name=""/>
        <dsp:cNvSpPr/>
      </dsp:nvSpPr>
      <dsp:spPr>
        <a:xfrm>
          <a:off x="0" y="2253119"/>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Conduct Informed Choice PrEP Counseling</a:t>
          </a:r>
          <a:endParaRPr lang="en-US" sz="1600" kern="1200">
            <a:solidFill>
              <a:schemeClr val="bg1"/>
            </a:solidFill>
          </a:endParaRPr>
        </a:p>
      </dsp:txBody>
      <dsp:txXfrm>
        <a:off x="21966" y="2275085"/>
        <a:ext cx="2191195" cy="706038"/>
      </dsp:txXfrm>
    </dsp:sp>
    <dsp:sp modelId="{E1572071-1C37-2C48-BE35-B1316B4CD4E2}">
      <dsp:nvSpPr>
        <dsp:cNvPr id="0" name=""/>
        <dsp:cNvSpPr/>
      </dsp:nvSpPr>
      <dsp:spPr>
        <a:xfrm rot="5400000">
          <a:off x="976944" y="3021839"/>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3049963"/>
        <a:ext cx="202492" cy="196867"/>
      </dsp:txXfrm>
    </dsp:sp>
    <dsp:sp modelId="{6425CD89-FC8D-F84C-B36C-015171A16B99}">
      <dsp:nvSpPr>
        <dsp:cNvPr id="0" name=""/>
        <dsp:cNvSpPr/>
      </dsp:nvSpPr>
      <dsp:spPr>
        <a:xfrm>
          <a:off x="0" y="3378075"/>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Confirm Client is Good Candidate </a:t>
          </a:r>
          <a:br>
            <a:rPr lang="en-US" sz="1600" b="0" i="0" kern="1200"/>
          </a:br>
          <a:r>
            <a:rPr lang="en-US" sz="1600" b="0" i="0" kern="1200"/>
            <a:t>for ​Selected Option</a:t>
          </a:r>
          <a:endParaRPr lang="en-US" sz="1600" kern="1200">
            <a:solidFill>
              <a:schemeClr val="bg1"/>
            </a:solidFill>
          </a:endParaRPr>
        </a:p>
      </dsp:txBody>
      <dsp:txXfrm>
        <a:off x="21966" y="3400041"/>
        <a:ext cx="2191195" cy="706038"/>
      </dsp:txXfrm>
    </dsp:sp>
    <dsp:sp modelId="{B6296885-BCAA-9A43-A3DF-725BB9781159}">
      <dsp:nvSpPr>
        <dsp:cNvPr id="0" name=""/>
        <dsp:cNvSpPr/>
      </dsp:nvSpPr>
      <dsp:spPr>
        <a:xfrm rot="5400000">
          <a:off x="975741" y="4148398"/>
          <a:ext cx="283644"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4175319"/>
        <a:ext cx="202492" cy="198551"/>
      </dsp:txXfrm>
    </dsp:sp>
    <dsp:sp modelId="{869FF188-E8CE-EE4F-8E97-11DA0CF8E93A}">
      <dsp:nvSpPr>
        <dsp:cNvPr id="0" name=""/>
        <dsp:cNvSpPr/>
      </dsp:nvSpPr>
      <dsp:spPr>
        <a:xfrm>
          <a:off x="0" y="4506238"/>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Initiate PrEP</a:t>
          </a:r>
          <a:endParaRPr lang="en-US" sz="1600" b="0" kern="1200">
            <a:solidFill>
              <a:schemeClr val="bg1"/>
            </a:solidFill>
          </a:endParaRPr>
        </a:p>
      </dsp:txBody>
      <dsp:txXfrm>
        <a:off x="21966" y="4528204"/>
        <a:ext cx="2191195" cy="7060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0" y="3207"/>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a:solidFill>
                <a:schemeClr val="bg1"/>
              </a:solidFill>
            </a:rPr>
            <a:t>Confirm HIV Negative &amp; Substantial Risk for HIV</a:t>
          </a:r>
        </a:p>
      </dsp:txBody>
      <dsp:txXfrm>
        <a:off x="21966" y="25173"/>
        <a:ext cx="2191195" cy="706038"/>
      </dsp:txXfrm>
    </dsp:sp>
    <dsp:sp modelId="{9120AC59-9CE7-EB40-AF48-475E199D30EA}">
      <dsp:nvSpPr>
        <dsp:cNvPr id="0" name=""/>
        <dsp:cNvSpPr/>
      </dsp:nvSpPr>
      <dsp:spPr>
        <a:xfrm rot="5400000">
          <a:off x="976944" y="771927"/>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800051"/>
        <a:ext cx="202492" cy="196867"/>
      </dsp:txXfrm>
    </dsp:sp>
    <dsp:sp modelId="{52781FFA-FA76-9D4B-B9BE-55FAA29DB8FD}">
      <dsp:nvSpPr>
        <dsp:cNvPr id="0" name=""/>
        <dsp:cNvSpPr/>
      </dsp:nvSpPr>
      <dsp:spPr>
        <a:xfrm>
          <a:off x="0" y="1128163"/>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Assess Eligibility for Available PrEP Options​</a:t>
          </a:r>
          <a:endParaRPr lang="en-US" sz="1600" kern="1200">
            <a:solidFill>
              <a:schemeClr val="bg1"/>
            </a:solidFill>
          </a:endParaRPr>
        </a:p>
      </dsp:txBody>
      <dsp:txXfrm>
        <a:off x="21966" y="1150129"/>
        <a:ext cx="2191195" cy="706038"/>
      </dsp:txXfrm>
    </dsp:sp>
    <dsp:sp modelId="{D599302C-E77C-4845-A118-27477F67DBAD}">
      <dsp:nvSpPr>
        <dsp:cNvPr id="0" name=""/>
        <dsp:cNvSpPr/>
      </dsp:nvSpPr>
      <dsp:spPr>
        <a:xfrm rot="5400000">
          <a:off x="976944" y="1896883"/>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1925007"/>
        <a:ext cx="202492" cy="196867"/>
      </dsp:txXfrm>
    </dsp:sp>
    <dsp:sp modelId="{5AE72AFD-347E-B24D-9D66-B0E9734EA522}">
      <dsp:nvSpPr>
        <dsp:cNvPr id="0" name=""/>
        <dsp:cNvSpPr/>
      </dsp:nvSpPr>
      <dsp:spPr>
        <a:xfrm>
          <a:off x="0" y="2253119"/>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Conduct Informed Choice PrEP Counseling</a:t>
          </a:r>
          <a:endParaRPr lang="en-US" sz="1600" kern="1200">
            <a:solidFill>
              <a:schemeClr val="bg1"/>
            </a:solidFill>
          </a:endParaRPr>
        </a:p>
      </dsp:txBody>
      <dsp:txXfrm>
        <a:off x="21966" y="2275085"/>
        <a:ext cx="2191195" cy="706038"/>
      </dsp:txXfrm>
    </dsp:sp>
    <dsp:sp modelId="{E1572071-1C37-2C48-BE35-B1316B4CD4E2}">
      <dsp:nvSpPr>
        <dsp:cNvPr id="0" name=""/>
        <dsp:cNvSpPr/>
      </dsp:nvSpPr>
      <dsp:spPr>
        <a:xfrm rot="5400000">
          <a:off x="976944" y="3021839"/>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3049963"/>
        <a:ext cx="202492" cy="196867"/>
      </dsp:txXfrm>
    </dsp:sp>
    <dsp:sp modelId="{6425CD89-FC8D-F84C-B36C-015171A16B99}">
      <dsp:nvSpPr>
        <dsp:cNvPr id="0" name=""/>
        <dsp:cNvSpPr/>
      </dsp:nvSpPr>
      <dsp:spPr>
        <a:xfrm>
          <a:off x="0" y="3378075"/>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Confirm Client is Good Candidate </a:t>
          </a:r>
          <a:br>
            <a:rPr lang="en-US" sz="1600" b="0" i="0" kern="1200"/>
          </a:br>
          <a:r>
            <a:rPr lang="en-US" sz="1600" b="0" i="0" kern="1200"/>
            <a:t>for ​Selected Option</a:t>
          </a:r>
          <a:endParaRPr lang="en-US" sz="1600" kern="1200">
            <a:solidFill>
              <a:schemeClr val="bg1"/>
            </a:solidFill>
          </a:endParaRPr>
        </a:p>
      </dsp:txBody>
      <dsp:txXfrm>
        <a:off x="21966" y="3400041"/>
        <a:ext cx="2191195" cy="706038"/>
      </dsp:txXfrm>
    </dsp:sp>
    <dsp:sp modelId="{B6296885-BCAA-9A43-A3DF-725BB9781159}">
      <dsp:nvSpPr>
        <dsp:cNvPr id="0" name=""/>
        <dsp:cNvSpPr/>
      </dsp:nvSpPr>
      <dsp:spPr>
        <a:xfrm rot="5400000">
          <a:off x="975741" y="4148398"/>
          <a:ext cx="283644"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4175319"/>
        <a:ext cx="202492" cy="198551"/>
      </dsp:txXfrm>
    </dsp:sp>
    <dsp:sp modelId="{869FF188-E8CE-EE4F-8E97-11DA0CF8E93A}">
      <dsp:nvSpPr>
        <dsp:cNvPr id="0" name=""/>
        <dsp:cNvSpPr/>
      </dsp:nvSpPr>
      <dsp:spPr>
        <a:xfrm>
          <a:off x="0" y="4506238"/>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Initiate PrEP</a:t>
          </a:r>
          <a:endParaRPr lang="en-US" sz="1600" b="0" kern="1200">
            <a:solidFill>
              <a:schemeClr val="bg1"/>
            </a:solidFill>
          </a:endParaRPr>
        </a:p>
      </dsp:txBody>
      <dsp:txXfrm>
        <a:off x="21966" y="4528204"/>
        <a:ext cx="2191195" cy="7060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0" y="3207"/>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a:solidFill>
                <a:schemeClr val="bg1"/>
              </a:solidFill>
            </a:rPr>
            <a:t>Confirm HIV Negative &amp; Substantial Risk for HIV</a:t>
          </a:r>
        </a:p>
      </dsp:txBody>
      <dsp:txXfrm>
        <a:off x="21966" y="25173"/>
        <a:ext cx="2191195" cy="706038"/>
      </dsp:txXfrm>
    </dsp:sp>
    <dsp:sp modelId="{9120AC59-9CE7-EB40-AF48-475E199D30EA}">
      <dsp:nvSpPr>
        <dsp:cNvPr id="0" name=""/>
        <dsp:cNvSpPr/>
      </dsp:nvSpPr>
      <dsp:spPr>
        <a:xfrm rot="5400000">
          <a:off x="976944" y="771927"/>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800051"/>
        <a:ext cx="202492" cy="196867"/>
      </dsp:txXfrm>
    </dsp:sp>
    <dsp:sp modelId="{52781FFA-FA76-9D4B-B9BE-55FAA29DB8FD}">
      <dsp:nvSpPr>
        <dsp:cNvPr id="0" name=""/>
        <dsp:cNvSpPr/>
      </dsp:nvSpPr>
      <dsp:spPr>
        <a:xfrm>
          <a:off x="0" y="1128163"/>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Assess Eligibility for Available PrEP Options​</a:t>
          </a:r>
          <a:endParaRPr lang="en-US" sz="1600" kern="1200">
            <a:solidFill>
              <a:schemeClr val="bg1"/>
            </a:solidFill>
          </a:endParaRPr>
        </a:p>
      </dsp:txBody>
      <dsp:txXfrm>
        <a:off x="21966" y="1150129"/>
        <a:ext cx="2191195" cy="706038"/>
      </dsp:txXfrm>
    </dsp:sp>
    <dsp:sp modelId="{D599302C-E77C-4845-A118-27477F67DBAD}">
      <dsp:nvSpPr>
        <dsp:cNvPr id="0" name=""/>
        <dsp:cNvSpPr/>
      </dsp:nvSpPr>
      <dsp:spPr>
        <a:xfrm rot="5400000">
          <a:off x="976944" y="1896883"/>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1925007"/>
        <a:ext cx="202492" cy="196867"/>
      </dsp:txXfrm>
    </dsp:sp>
    <dsp:sp modelId="{5AE72AFD-347E-B24D-9D66-B0E9734EA522}">
      <dsp:nvSpPr>
        <dsp:cNvPr id="0" name=""/>
        <dsp:cNvSpPr/>
      </dsp:nvSpPr>
      <dsp:spPr>
        <a:xfrm>
          <a:off x="0" y="2253119"/>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Conduct Informed Choice PrEP Counseling</a:t>
          </a:r>
          <a:endParaRPr lang="en-US" sz="1600" kern="1200">
            <a:solidFill>
              <a:schemeClr val="bg1"/>
            </a:solidFill>
          </a:endParaRPr>
        </a:p>
      </dsp:txBody>
      <dsp:txXfrm>
        <a:off x="21966" y="2275085"/>
        <a:ext cx="2191195" cy="706038"/>
      </dsp:txXfrm>
    </dsp:sp>
    <dsp:sp modelId="{E1572071-1C37-2C48-BE35-B1316B4CD4E2}">
      <dsp:nvSpPr>
        <dsp:cNvPr id="0" name=""/>
        <dsp:cNvSpPr/>
      </dsp:nvSpPr>
      <dsp:spPr>
        <a:xfrm rot="5400000">
          <a:off x="976944" y="3021839"/>
          <a:ext cx="281238"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3049963"/>
        <a:ext cx="202492" cy="196867"/>
      </dsp:txXfrm>
    </dsp:sp>
    <dsp:sp modelId="{6425CD89-FC8D-F84C-B36C-015171A16B99}">
      <dsp:nvSpPr>
        <dsp:cNvPr id="0" name=""/>
        <dsp:cNvSpPr/>
      </dsp:nvSpPr>
      <dsp:spPr>
        <a:xfrm>
          <a:off x="0" y="3378075"/>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Confirm Client is Good Candidate </a:t>
          </a:r>
          <a:br>
            <a:rPr lang="en-US" sz="1600" b="0" i="0" kern="1200"/>
          </a:br>
          <a:r>
            <a:rPr lang="en-US" sz="1600" b="0" i="0" kern="1200"/>
            <a:t>for ​Selected Option</a:t>
          </a:r>
          <a:endParaRPr lang="en-US" sz="1600" kern="1200">
            <a:solidFill>
              <a:schemeClr val="bg1"/>
            </a:solidFill>
          </a:endParaRPr>
        </a:p>
      </dsp:txBody>
      <dsp:txXfrm>
        <a:off x="21966" y="3400041"/>
        <a:ext cx="2191195" cy="706038"/>
      </dsp:txXfrm>
    </dsp:sp>
    <dsp:sp modelId="{B6296885-BCAA-9A43-A3DF-725BB9781159}">
      <dsp:nvSpPr>
        <dsp:cNvPr id="0" name=""/>
        <dsp:cNvSpPr/>
      </dsp:nvSpPr>
      <dsp:spPr>
        <a:xfrm rot="5400000">
          <a:off x="975741" y="4148398"/>
          <a:ext cx="283644" cy="337486"/>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6318" y="4175319"/>
        <a:ext cx="202492" cy="198551"/>
      </dsp:txXfrm>
    </dsp:sp>
    <dsp:sp modelId="{869FF188-E8CE-EE4F-8E97-11DA0CF8E93A}">
      <dsp:nvSpPr>
        <dsp:cNvPr id="0" name=""/>
        <dsp:cNvSpPr/>
      </dsp:nvSpPr>
      <dsp:spPr>
        <a:xfrm>
          <a:off x="0" y="4506238"/>
          <a:ext cx="2235127" cy="74997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Initiate PrEP</a:t>
          </a:r>
          <a:endParaRPr lang="en-US" sz="1600" b="0" kern="1200">
            <a:solidFill>
              <a:schemeClr val="bg1"/>
            </a:solidFill>
          </a:endParaRPr>
        </a:p>
      </dsp:txBody>
      <dsp:txXfrm>
        <a:off x="21966" y="4528204"/>
        <a:ext cx="2191195" cy="7060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0" y="0"/>
          <a:ext cx="2235127" cy="732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kern="1200" dirty="0"/>
            <a:t>Eligibility Change and/or Dissatisfaction With Current Product</a:t>
          </a:r>
          <a:endParaRPr lang="en-US" sz="1600" kern="1200" dirty="0">
            <a:solidFill>
              <a:schemeClr val="bg1"/>
            </a:solidFill>
          </a:endParaRPr>
        </a:p>
      </dsp:txBody>
      <dsp:txXfrm>
        <a:off x="21455" y="21455"/>
        <a:ext cx="2192217" cy="689602"/>
      </dsp:txXfrm>
    </dsp:sp>
    <dsp:sp modelId="{9120AC59-9CE7-EB40-AF48-475E199D30EA}">
      <dsp:nvSpPr>
        <dsp:cNvPr id="0" name=""/>
        <dsp:cNvSpPr/>
      </dsp:nvSpPr>
      <dsp:spPr>
        <a:xfrm rot="5400000">
          <a:off x="985890" y="743261"/>
          <a:ext cx="263345" cy="329630"/>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8674" y="776404"/>
        <a:ext cx="197778" cy="184342"/>
      </dsp:txXfrm>
    </dsp:sp>
    <dsp:sp modelId="{A8F7B5E5-CB16-8F45-BF76-19CB1CD47C35}">
      <dsp:nvSpPr>
        <dsp:cNvPr id="0" name=""/>
        <dsp:cNvSpPr/>
      </dsp:nvSpPr>
      <dsp:spPr>
        <a:xfrm>
          <a:off x="0" y="1083640"/>
          <a:ext cx="2235127" cy="732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0" i="0" kern="1200"/>
            <a:t>Reassess for Available </a:t>
          </a:r>
          <a:br>
            <a:rPr lang="en-US" sz="1600" b="0" i="0" kern="1200"/>
          </a:br>
          <a:r>
            <a:rPr lang="en-US" sz="1600" b="0" i="0" kern="1200"/>
            <a:t>PrEP Options</a:t>
          </a:r>
          <a:r>
            <a:rPr lang="en-US" sz="1600" b="0" i="0" kern="1200">
              <a:solidFill>
                <a:schemeClr val="bg1"/>
              </a:solidFill>
              <a:latin typeface="Calibri" panose="020F0502020204030204"/>
            </a:rPr>
            <a:t> </a:t>
          </a:r>
          <a:endParaRPr lang="en-US" sz="1600" kern="1200">
            <a:solidFill>
              <a:schemeClr val="bg1"/>
            </a:solidFill>
          </a:endParaRPr>
        </a:p>
      </dsp:txBody>
      <dsp:txXfrm>
        <a:off x="21455" y="1105095"/>
        <a:ext cx="2192217" cy="689602"/>
      </dsp:txXfrm>
    </dsp:sp>
    <dsp:sp modelId="{068A3604-3E71-6047-9DF0-73CC5A7CEC88}">
      <dsp:nvSpPr>
        <dsp:cNvPr id="0" name=""/>
        <dsp:cNvSpPr/>
      </dsp:nvSpPr>
      <dsp:spPr>
        <a:xfrm rot="5400000">
          <a:off x="973369" y="1843597"/>
          <a:ext cx="288388" cy="329630"/>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8674" y="1864218"/>
        <a:ext cx="197778" cy="201872"/>
      </dsp:txXfrm>
    </dsp:sp>
    <dsp:sp modelId="{52781FFA-FA76-9D4B-B9BE-55FAA29DB8FD}">
      <dsp:nvSpPr>
        <dsp:cNvPr id="0" name=""/>
        <dsp:cNvSpPr/>
      </dsp:nvSpPr>
      <dsp:spPr>
        <a:xfrm>
          <a:off x="0" y="2200671"/>
          <a:ext cx="2235127" cy="732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Conduct Informed Choice Counseling​ for Alternative PrEP Options</a:t>
          </a:r>
          <a:endParaRPr lang="en-US" sz="1600" kern="1200">
            <a:solidFill>
              <a:schemeClr val="bg1"/>
            </a:solidFill>
          </a:endParaRPr>
        </a:p>
      </dsp:txBody>
      <dsp:txXfrm>
        <a:off x="21455" y="2222126"/>
        <a:ext cx="2192217" cy="689602"/>
      </dsp:txXfrm>
    </dsp:sp>
    <dsp:sp modelId="{D599302C-E77C-4845-A118-27477F67DBAD}">
      <dsp:nvSpPr>
        <dsp:cNvPr id="0" name=""/>
        <dsp:cNvSpPr/>
      </dsp:nvSpPr>
      <dsp:spPr>
        <a:xfrm rot="5400000">
          <a:off x="980217" y="2951497"/>
          <a:ext cx="274692" cy="329630"/>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8674" y="2978966"/>
        <a:ext cx="197778" cy="192284"/>
      </dsp:txXfrm>
    </dsp:sp>
    <dsp:sp modelId="{5AE72AFD-347E-B24D-9D66-B0E9734EA522}">
      <dsp:nvSpPr>
        <dsp:cNvPr id="0" name=""/>
        <dsp:cNvSpPr/>
      </dsp:nvSpPr>
      <dsp:spPr>
        <a:xfrm>
          <a:off x="0" y="3299440"/>
          <a:ext cx="2235127" cy="732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Confirm Client is Good Candidate </a:t>
          </a:r>
          <a:br>
            <a:rPr lang="en-US" sz="1600" b="0" i="0" kern="1200"/>
          </a:br>
          <a:r>
            <a:rPr lang="en-US" sz="1600" b="0" i="0" kern="1200"/>
            <a:t>for ​Alternative Option</a:t>
          </a:r>
          <a:endParaRPr lang="en-US" sz="1600" kern="1200">
            <a:solidFill>
              <a:schemeClr val="bg1"/>
            </a:solidFill>
          </a:endParaRPr>
        </a:p>
      </dsp:txBody>
      <dsp:txXfrm>
        <a:off x="21455" y="3320895"/>
        <a:ext cx="2192217" cy="689602"/>
      </dsp:txXfrm>
    </dsp:sp>
    <dsp:sp modelId="{E1572071-1C37-2C48-BE35-B1316B4CD4E2}">
      <dsp:nvSpPr>
        <dsp:cNvPr id="0" name=""/>
        <dsp:cNvSpPr/>
      </dsp:nvSpPr>
      <dsp:spPr>
        <a:xfrm rot="5400000">
          <a:off x="980217" y="4050266"/>
          <a:ext cx="274692" cy="329630"/>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1018674" y="4077735"/>
        <a:ext cx="197778" cy="192284"/>
      </dsp:txXfrm>
    </dsp:sp>
    <dsp:sp modelId="{869FF188-E8CE-EE4F-8E97-11DA0CF8E93A}">
      <dsp:nvSpPr>
        <dsp:cNvPr id="0" name=""/>
        <dsp:cNvSpPr/>
      </dsp:nvSpPr>
      <dsp:spPr>
        <a:xfrm>
          <a:off x="0" y="4398210"/>
          <a:ext cx="2235127" cy="73251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t>Switch PrEP</a:t>
          </a:r>
          <a:endParaRPr lang="en-US" sz="1600" b="0" kern="1200">
            <a:solidFill>
              <a:schemeClr val="bg1"/>
            </a:solidFill>
          </a:endParaRPr>
        </a:p>
      </dsp:txBody>
      <dsp:txXfrm>
        <a:off x="21455" y="4419665"/>
        <a:ext cx="2192217" cy="6896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82979-E127-444D-B624-69B53C468DA5}">
      <dsp:nvSpPr>
        <dsp:cNvPr id="0" name=""/>
        <dsp:cNvSpPr/>
      </dsp:nvSpPr>
      <dsp:spPr>
        <a:xfrm>
          <a:off x="2121777" y="678913"/>
          <a:ext cx="4514409" cy="4514409"/>
        </a:xfrm>
        <a:prstGeom prst="blockArc">
          <a:avLst>
            <a:gd name="adj1" fmla="val 11880000"/>
            <a:gd name="adj2" fmla="val 16200000"/>
            <a:gd name="adj3" fmla="val 4644"/>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0F70BE-C29D-164A-90D2-3A2806056568}">
      <dsp:nvSpPr>
        <dsp:cNvPr id="0" name=""/>
        <dsp:cNvSpPr/>
      </dsp:nvSpPr>
      <dsp:spPr>
        <a:xfrm>
          <a:off x="2121777" y="678913"/>
          <a:ext cx="4514409" cy="4514409"/>
        </a:xfrm>
        <a:prstGeom prst="blockArc">
          <a:avLst>
            <a:gd name="adj1" fmla="val 7560000"/>
            <a:gd name="adj2" fmla="val 11880000"/>
            <a:gd name="adj3" fmla="val 464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2E2E70-1AF8-8547-9BE3-4DCE69331744}">
      <dsp:nvSpPr>
        <dsp:cNvPr id="0" name=""/>
        <dsp:cNvSpPr/>
      </dsp:nvSpPr>
      <dsp:spPr>
        <a:xfrm>
          <a:off x="2121777" y="678913"/>
          <a:ext cx="4514409" cy="4514409"/>
        </a:xfrm>
        <a:prstGeom prst="blockArc">
          <a:avLst>
            <a:gd name="adj1" fmla="val 3240000"/>
            <a:gd name="adj2" fmla="val 7560000"/>
            <a:gd name="adj3" fmla="val 4644"/>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6EA660DE-8BF4-C447-9A39-F41CA6822F54}">
      <dsp:nvSpPr>
        <dsp:cNvPr id="0" name=""/>
        <dsp:cNvSpPr/>
      </dsp:nvSpPr>
      <dsp:spPr>
        <a:xfrm>
          <a:off x="2113534" y="684931"/>
          <a:ext cx="4514409" cy="4514409"/>
        </a:xfrm>
        <a:prstGeom prst="blockArc">
          <a:avLst>
            <a:gd name="adj1" fmla="val 20562344"/>
            <a:gd name="adj2" fmla="val 3224086"/>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47CFBA-B039-0F41-8414-F3EFE84195D2}">
      <dsp:nvSpPr>
        <dsp:cNvPr id="0" name=""/>
        <dsp:cNvSpPr/>
      </dsp:nvSpPr>
      <dsp:spPr>
        <a:xfrm>
          <a:off x="2111662" y="678890"/>
          <a:ext cx="4514409" cy="4514409"/>
        </a:xfrm>
        <a:prstGeom prst="blockArc">
          <a:avLst>
            <a:gd name="adj1" fmla="val 16215771"/>
            <a:gd name="adj2" fmla="val 20572206"/>
            <a:gd name="adj3" fmla="val 4644"/>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292A9E94-39D1-5E4F-BED0-81C26766AF33}">
      <dsp:nvSpPr>
        <dsp:cNvPr id="0" name=""/>
        <dsp:cNvSpPr/>
      </dsp:nvSpPr>
      <dsp:spPr>
        <a:xfrm>
          <a:off x="3349960" y="1939727"/>
          <a:ext cx="2079826" cy="2079826"/>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Effective Communication</a:t>
          </a:r>
        </a:p>
      </dsp:txBody>
      <dsp:txXfrm>
        <a:off x="3654543" y="2244310"/>
        <a:ext cx="1470660" cy="1470660"/>
      </dsp:txXfrm>
    </dsp:sp>
    <dsp:sp modelId="{5D2D2302-DB93-104B-81CE-B2CF596A395E}">
      <dsp:nvSpPr>
        <dsp:cNvPr id="0" name=""/>
        <dsp:cNvSpPr/>
      </dsp:nvSpPr>
      <dsp:spPr>
        <a:xfrm>
          <a:off x="3651042" y="3386"/>
          <a:ext cx="1455878" cy="1455878"/>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Open-ended Questions</a:t>
          </a:r>
        </a:p>
      </dsp:txBody>
      <dsp:txXfrm>
        <a:off x="3864250" y="216594"/>
        <a:ext cx="1029462" cy="1029462"/>
      </dsp:txXfrm>
    </dsp:sp>
    <dsp:sp modelId="{D8CBD623-AB89-2247-962B-5024633B1DEC}">
      <dsp:nvSpPr>
        <dsp:cNvPr id="0" name=""/>
        <dsp:cNvSpPr/>
      </dsp:nvSpPr>
      <dsp:spPr>
        <a:xfrm>
          <a:off x="5714371" y="1558758"/>
          <a:ext cx="1522965" cy="145587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Affirmations</a:t>
          </a:r>
          <a:endParaRPr lang="en-US" sz="1600" kern="1200" dirty="0"/>
        </a:p>
      </dsp:txBody>
      <dsp:txXfrm>
        <a:off x="5937404" y="1771966"/>
        <a:ext cx="1076899" cy="1029462"/>
      </dsp:txXfrm>
    </dsp:sp>
    <dsp:sp modelId="{BC8ECDD0-905F-2349-9A33-4A17FE730141}">
      <dsp:nvSpPr>
        <dsp:cNvPr id="0" name=""/>
        <dsp:cNvSpPr/>
      </dsp:nvSpPr>
      <dsp:spPr>
        <a:xfrm>
          <a:off x="4946987" y="3991894"/>
          <a:ext cx="1455878" cy="1455878"/>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Reflective Listening </a:t>
          </a:r>
        </a:p>
      </dsp:txBody>
      <dsp:txXfrm>
        <a:off x="5160195" y="4205102"/>
        <a:ext cx="1029462" cy="1029462"/>
      </dsp:txXfrm>
    </dsp:sp>
    <dsp:sp modelId="{97D0B856-F750-9F4B-9870-4FCDD69A32D2}">
      <dsp:nvSpPr>
        <dsp:cNvPr id="0" name=""/>
        <dsp:cNvSpPr/>
      </dsp:nvSpPr>
      <dsp:spPr>
        <a:xfrm>
          <a:off x="2355097" y="3991894"/>
          <a:ext cx="1455878" cy="145587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Summary Statements</a:t>
          </a:r>
        </a:p>
      </dsp:txBody>
      <dsp:txXfrm>
        <a:off x="2568305" y="4205102"/>
        <a:ext cx="1029462" cy="1029462"/>
      </dsp:txXfrm>
    </dsp:sp>
    <dsp:sp modelId="{F8AF1FF1-A8BE-9545-9380-08F2F7E170B0}">
      <dsp:nvSpPr>
        <dsp:cNvPr id="0" name=""/>
        <dsp:cNvSpPr/>
      </dsp:nvSpPr>
      <dsp:spPr>
        <a:xfrm>
          <a:off x="1554159" y="1526860"/>
          <a:ext cx="1455878" cy="145587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Problem-solving</a:t>
          </a:r>
        </a:p>
      </dsp:txBody>
      <dsp:txXfrm>
        <a:off x="1767367" y="1740068"/>
        <a:ext cx="1029462" cy="102946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1/25/24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1/25/24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pPr marL="171450" indent="-171450">
              <a:buFont typeface="Arial"/>
              <a:buChar char="•"/>
            </a:pPr>
            <a:r>
              <a:rPr lang="en-US"/>
              <a:t>Reveal the answer on the slide. </a:t>
            </a:r>
            <a:endParaRPr lang="en-US">
              <a:cs typeface="Calibri"/>
            </a:endParaRPr>
          </a:p>
          <a:p>
            <a:pPr marL="171450" indent="-171450">
              <a:buFont typeface="Arial"/>
              <a:buChar char="•"/>
            </a:pPr>
            <a:r>
              <a:rPr lang="en-US">
                <a:cs typeface="Calibri"/>
              </a:rPr>
              <a:t>Reinforce these key points about person centered counseling for PrEP:</a:t>
            </a:r>
          </a:p>
          <a:p>
            <a:pPr marL="1085850" lvl="1" indent="-171450">
              <a:buFont typeface="Courier New"/>
              <a:buChar char="o"/>
            </a:pPr>
            <a:r>
              <a:rPr lang="en-US" sz="2000" b="0"/>
              <a:t>Clients’ values, priorities and preferences are paramount.</a:t>
            </a:r>
            <a:endParaRPr lang="en-US"/>
          </a:p>
          <a:p>
            <a:pPr marL="1085850" lvl="1" indent="-171450">
              <a:buFont typeface="Courier New"/>
              <a:buChar char="o"/>
            </a:pPr>
            <a:r>
              <a:rPr lang="en-US" sz="2000" b="0"/>
              <a:t>Providers give information and support clients to progress at their own speed.</a:t>
            </a:r>
            <a:endParaRPr lang="en-US" sz="2000">
              <a:cs typeface="Calibri"/>
            </a:endParaRPr>
          </a:p>
          <a:p>
            <a:pPr marL="1085850" lvl="1" indent="-171450">
              <a:buFont typeface="Courier New"/>
              <a:buChar char="o"/>
            </a:pPr>
            <a:r>
              <a:rPr lang="en-US" sz="2000" b="0"/>
              <a:t>Clients are the judge of how well healthcare, including PrEP, works in their life.</a:t>
            </a:r>
            <a:r>
              <a:rPr lang="en-US" sz="2000"/>
              <a:t> </a:t>
            </a:r>
            <a:endParaRPr lang="en-US" sz="2000">
              <a:cs typeface="Calibri"/>
            </a:endParaRPr>
          </a:p>
          <a:p>
            <a:pPr marL="1085850" lvl="1" indent="-171450">
              <a:buFont typeface="Courier New"/>
              <a:buChar char="o"/>
            </a:pPr>
            <a:r>
              <a:rPr lang="en-US" sz="2000" b="0"/>
              <a:t>One measure of success in person-centered counseling</a:t>
            </a:r>
            <a:r>
              <a:rPr lang="en-US" sz="2000"/>
              <a:t> </a:t>
            </a:r>
            <a:r>
              <a:rPr lang="en-US" sz="2000" b="0"/>
              <a:t> for PrEP is that clients can identify their health priorities, including protection from HIV.</a:t>
            </a:r>
            <a:endParaRPr lang="en-US" sz="2000" b="0">
              <a:cs typeface="Calibri"/>
            </a:endParaRPr>
          </a:p>
          <a:p>
            <a:pPr marL="285750" indent="-285750">
              <a:buFont typeface="Arial"/>
              <a:buChar char="•"/>
            </a:pPr>
            <a:r>
              <a:rPr lang="en-US"/>
              <a:t>Allow time for questions and follow-up discussion as needed. </a:t>
            </a:r>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algn="l">
              <a:spcBef>
                <a:spcPts val="600"/>
              </a:spcBef>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131</a:t>
            </a:fld>
            <a:endParaRPr lang="en-US"/>
          </a:p>
        </p:txBody>
      </p:sp>
    </p:spTree>
    <p:extLst>
      <p:ext uri="{BB962C8B-B14F-4D97-AF65-F5344CB8AC3E}">
        <p14:creationId xmlns:p14="http://schemas.microsoft.com/office/powerpoint/2010/main" val="6736522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a:spcBef>
                <a:spcPts val="600"/>
              </a:spcBef>
            </a:pPr>
            <a:r>
              <a:rPr lang="en-US" sz="2000" b="0" dirty="0"/>
              <a:t> </a:t>
            </a: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132</a:t>
            </a:fld>
            <a:endParaRPr lang="en-US"/>
          </a:p>
        </p:txBody>
      </p:sp>
    </p:spTree>
    <p:extLst>
      <p:ext uri="{BB962C8B-B14F-4D97-AF65-F5344CB8AC3E}">
        <p14:creationId xmlns:p14="http://schemas.microsoft.com/office/powerpoint/2010/main" val="40104405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133</a:t>
            </a:fld>
            <a:endParaRPr lang="en-US"/>
          </a:p>
        </p:txBody>
      </p:sp>
    </p:spTree>
    <p:extLst>
      <p:ext uri="{BB962C8B-B14F-4D97-AF65-F5344CB8AC3E}">
        <p14:creationId xmlns:p14="http://schemas.microsoft.com/office/powerpoint/2010/main" val="2931389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135</a:t>
            </a:fld>
            <a:endParaRPr lang="en-US"/>
          </a:p>
        </p:txBody>
      </p:sp>
    </p:spTree>
    <p:extLst>
      <p:ext uri="{BB962C8B-B14F-4D97-AF65-F5344CB8AC3E}">
        <p14:creationId xmlns:p14="http://schemas.microsoft.com/office/powerpoint/2010/main" val="260374963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138</a:t>
            </a:fld>
            <a:endParaRPr lang="en-US"/>
          </a:p>
        </p:txBody>
      </p:sp>
    </p:spTree>
    <p:extLst>
      <p:ext uri="{BB962C8B-B14F-4D97-AF65-F5344CB8AC3E}">
        <p14:creationId xmlns:p14="http://schemas.microsoft.com/office/powerpoint/2010/main" val="37493991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communication skills for PrEP continuation counseling. </a:t>
            </a:r>
            <a:endParaRPr lang="en-US" dirty="0">
              <a:cs typeface="Calibri"/>
            </a:endParaRPr>
          </a:p>
          <a:p>
            <a:pPr marL="171450" indent="-171450">
              <a:spcAft>
                <a:spcPts val="1200"/>
              </a:spcAft>
              <a:buFont typeface="Arial,Sans-Serif"/>
              <a:buChar char="•"/>
            </a:pPr>
            <a:r>
              <a:rPr lang="en-US" dirty="0"/>
              <a:t>Read the scenario and question on the slide asking participants</a:t>
            </a:r>
            <a:r>
              <a:rPr lang="en-US" i="1" dirty="0"/>
              <a:t>, "How would you use core communication skills to begin his counseling session? </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142</a:t>
            </a:fld>
            <a:endParaRPr lang="en-US"/>
          </a:p>
        </p:txBody>
      </p:sp>
    </p:spTree>
    <p:extLst>
      <p:ext uri="{BB962C8B-B14F-4D97-AF65-F5344CB8AC3E}">
        <p14:creationId xmlns:p14="http://schemas.microsoft.com/office/powerpoint/2010/main" val="5301334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143</a:t>
            </a:fld>
            <a:endParaRPr lang="en-US"/>
          </a:p>
        </p:txBody>
      </p:sp>
    </p:spTree>
    <p:extLst>
      <p:ext uri="{BB962C8B-B14F-4D97-AF65-F5344CB8AC3E}">
        <p14:creationId xmlns:p14="http://schemas.microsoft.com/office/powerpoint/2010/main" val="1844988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communication skills for PrEP continuation counseling. </a:t>
            </a:r>
            <a:endParaRPr lang="en-US" dirty="0">
              <a:cs typeface="Calibri"/>
            </a:endParaRPr>
          </a:p>
          <a:p>
            <a:pPr marL="171450" indent="-171450">
              <a:spcAft>
                <a:spcPts val="1200"/>
              </a:spcAft>
              <a:buFont typeface="Arial"/>
              <a:buChar char="•"/>
            </a:pPr>
            <a:r>
              <a:rPr lang="en-US" dirty="0"/>
              <a:t>Read the scenario and question on the slide asking participants</a:t>
            </a:r>
            <a:r>
              <a:rPr lang="en-US" i="1" dirty="0"/>
              <a:t>, "What </a:t>
            </a:r>
            <a:r>
              <a:rPr lang="en-US" sz="1200" b="0" i="1" dirty="0"/>
              <a:t>core communication skill could you use in response</a:t>
            </a:r>
            <a:r>
              <a:rPr lang="en-US" i="1" dirty="0"/>
              <a:t>?"</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144</a:t>
            </a:fld>
            <a:endParaRPr lang="en-US"/>
          </a:p>
        </p:txBody>
      </p:sp>
    </p:spTree>
    <p:extLst>
      <p:ext uri="{BB962C8B-B14F-4D97-AF65-F5344CB8AC3E}">
        <p14:creationId xmlns:p14="http://schemas.microsoft.com/office/powerpoint/2010/main" val="41654131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145</a:t>
            </a:fld>
            <a:endParaRPr lang="en-US"/>
          </a:p>
        </p:txBody>
      </p:sp>
    </p:spTree>
    <p:extLst>
      <p:ext uri="{BB962C8B-B14F-4D97-AF65-F5344CB8AC3E}">
        <p14:creationId xmlns:p14="http://schemas.microsoft.com/office/powerpoint/2010/main" val="12786891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communication skills for PrEP continuation counseling. </a:t>
            </a:r>
            <a:endParaRPr lang="en-US" dirty="0">
              <a:cs typeface="Calibri"/>
            </a:endParaRPr>
          </a:p>
          <a:p>
            <a:pPr marL="171450" marR="0" lvl="0" indent="-171450" algn="l" defTabSz="914400" rtl="0" eaLnBrk="1" fontAlgn="auto" latinLnBrk="0" hangingPunct="1">
              <a:lnSpc>
                <a:spcPct val="100000"/>
              </a:lnSpc>
              <a:spcBef>
                <a:spcPts val="0"/>
              </a:spcBef>
              <a:spcAft>
                <a:spcPts val="1200"/>
              </a:spcAft>
              <a:buClrTx/>
              <a:buSzTx/>
              <a:buFont typeface="Arial,Sans-Serif"/>
              <a:buChar char="•"/>
              <a:tabLst/>
              <a:defRPr/>
            </a:pPr>
            <a:r>
              <a:rPr lang="en-US" dirty="0"/>
              <a:t>Read the scenario and question on the slide asking participants</a:t>
            </a:r>
            <a:r>
              <a:rPr lang="en-US" i="1" dirty="0"/>
              <a:t>, "</a:t>
            </a:r>
            <a:r>
              <a:rPr lang="en-US" sz="1200" b="0" i="1" dirty="0"/>
              <a:t>What core communication skill could you use next</a:t>
            </a:r>
            <a:r>
              <a:rPr lang="en-US" i="1" dirty="0"/>
              <a:t>?"</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146</a:t>
            </a:fld>
            <a:endParaRPr lang="en-US"/>
          </a:p>
        </p:txBody>
      </p:sp>
    </p:spTree>
    <p:extLst>
      <p:ext uri="{BB962C8B-B14F-4D97-AF65-F5344CB8AC3E}">
        <p14:creationId xmlns:p14="http://schemas.microsoft.com/office/powerpoint/2010/main" val="327073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r>
              <a:rPr lang="en-US"/>
              <a:t>• Time: 10-20 minutes. </a:t>
            </a:r>
            <a:endParaRPr lang="en-US">
              <a:cs typeface="Calibri"/>
            </a:endParaRPr>
          </a:p>
          <a:p>
            <a:r>
              <a:rPr lang="en-US"/>
              <a:t>• Explain that participants who want to speak should raise their hands. </a:t>
            </a:r>
            <a:endParaRPr lang="en-US">
              <a:cs typeface="Calibri"/>
            </a:endParaRPr>
          </a:p>
          <a:p>
            <a:r>
              <a:rPr lang="en-US"/>
              <a:t>• Keep the discussion on target and moving along. </a:t>
            </a:r>
            <a:endParaRPr lang="en-US">
              <a:cs typeface="Calibri"/>
            </a:endParaRPr>
          </a:p>
          <a:p>
            <a:r>
              <a:rPr lang="en-US"/>
              <a:t>• Encourage everyone to participate and call on everyone who raises a hand. </a:t>
            </a:r>
            <a:endParaRPr lang="en-US">
              <a:cs typeface="Calibri"/>
            </a:endParaRPr>
          </a:p>
          <a:p>
            <a:r>
              <a:rPr lang="en-US"/>
              <a:t>• Limit participants who like to talk a lot. </a:t>
            </a:r>
            <a:endParaRPr lang="en-US">
              <a:cs typeface="Calibri"/>
            </a:endParaRPr>
          </a:p>
          <a:p>
            <a:r>
              <a:rPr lang="en-US"/>
              <a:t>• Ask questions to encourage more responses to a question—for example: </a:t>
            </a:r>
            <a:r>
              <a:rPr lang="en-US" i="1"/>
              <a:t>“What else?” “What other ideas do you have?” </a:t>
            </a:r>
            <a:endParaRPr lang="en-US" i="1">
              <a:cs typeface="Calibri"/>
            </a:endParaRPr>
          </a:p>
          <a:p>
            <a:r>
              <a:rPr lang="en-US"/>
              <a:t>• Wrap up the discussion by repeating and summarizing main points. </a:t>
            </a:r>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16355002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Ask the follow up question, “</a:t>
            </a:r>
            <a:r>
              <a:rPr lang="en-US" sz="1200" b="0" i="1" dirty="0"/>
              <a:t>If Joesph agrees that your summary is accurate, what is your next step?” </a:t>
            </a:r>
          </a:p>
          <a:p>
            <a:pPr marL="171450" indent="-171450">
              <a:buFont typeface="Arial,Sans-Serif"/>
              <a:buChar char="•"/>
            </a:pPr>
            <a:endParaRPr lang="en-US" dirty="0"/>
          </a:p>
          <a:p>
            <a:pPr marL="171450" indent="-171450">
              <a:buFont typeface="Arial,Sans-Serif"/>
              <a:buChar cha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147</a:t>
            </a:fld>
            <a:endParaRPr lang="en-US"/>
          </a:p>
        </p:txBody>
      </p:sp>
    </p:spTree>
    <p:extLst>
      <p:ext uri="{BB962C8B-B14F-4D97-AF65-F5344CB8AC3E}">
        <p14:creationId xmlns:p14="http://schemas.microsoft.com/office/powerpoint/2010/main" val="12469100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Allow time for questions and follow-up discussion as needed.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Continue to </a:t>
            </a:r>
            <a:r>
              <a:rPr lang="en-US" dirty="0"/>
              <a:t>the following slide for more information on this case scenario</a:t>
            </a:r>
            <a:endParaRPr lang="en-US" dirty="0">
              <a:cs typeface="Calibri"/>
            </a:endParaRPr>
          </a:p>
          <a:p>
            <a:pPr marL="171450" indent="-171450">
              <a:buFont typeface="Arial,Sans-Serif"/>
              <a:buChar char="•"/>
            </a:pPr>
            <a:endParaRPr lang="en-US" dirty="0"/>
          </a:p>
          <a:p>
            <a:pPr marL="171450" indent="-171450">
              <a:buFont typeface="Arial,Sans-Serif"/>
              <a:buChar cha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148</a:t>
            </a:fld>
            <a:endParaRPr lang="en-US"/>
          </a:p>
        </p:txBody>
      </p:sp>
    </p:spTree>
    <p:extLst>
      <p:ext uri="{BB962C8B-B14F-4D97-AF65-F5344CB8AC3E}">
        <p14:creationId xmlns:p14="http://schemas.microsoft.com/office/powerpoint/2010/main" val="29639967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149</a:t>
            </a:fld>
            <a:endParaRPr lang="en-US"/>
          </a:p>
        </p:txBody>
      </p:sp>
    </p:spTree>
    <p:extLst>
      <p:ext uri="{BB962C8B-B14F-4D97-AF65-F5344CB8AC3E}">
        <p14:creationId xmlns:p14="http://schemas.microsoft.com/office/powerpoint/2010/main" val="1681356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150</a:t>
            </a:fld>
            <a:endParaRPr lang="en-US"/>
          </a:p>
        </p:txBody>
      </p:sp>
    </p:spTree>
    <p:extLst>
      <p:ext uri="{BB962C8B-B14F-4D97-AF65-F5344CB8AC3E}">
        <p14:creationId xmlns:p14="http://schemas.microsoft.com/office/powerpoint/2010/main" val="3788976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151</a:t>
            </a:fld>
            <a:endParaRPr lang="en-US"/>
          </a:p>
        </p:txBody>
      </p:sp>
    </p:spTree>
    <p:extLst>
      <p:ext uri="{BB962C8B-B14F-4D97-AF65-F5344CB8AC3E}">
        <p14:creationId xmlns:p14="http://schemas.microsoft.com/office/powerpoint/2010/main" val="30361231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152</a:t>
            </a:fld>
            <a:endParaRPr lang="en-US"/>
          </a:p>
        </p:txBody>
      </p:sp>
    </p:spTree>
    <p:extLst>
      <p:ext uri="{BB962C8B-B14F-4D97-AF65-F5344CB8AC3E}">
        <p14:creationId xmlns:p14="http://schemas.microsoft.com/office/powerpoint/2010/main" val="399375159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approaches to on-going PrEP adherence support. </a:t>
            </a:r>
            <a:endParaRPr lang="en-US" dirty="0">
              <a:cs typeface="Calibri"/>
            </a:endParaRPr>
          </a:p>
          <a:p>
            <a:pPr marL="171450" indent="-171450">
              <a:spcAft>
                <a:spcPts val="1200"/>
              </a:spcAft>
              <a:buFont typeface="Arial,Sans-Serif"/>
              <a:buChar char="•"/>
            </a:pPr>
            <a:r>
              <a:rPr lang="en-US" dirty="0"/>
              <a:t>Read the scenario and question on the slide asking participants</a:t>
            </a:r>
            <a:r>
              <a:rPr lang="en-US" i="1" dirty="0"/>
              <a:t>, "How would you counsel Imani?"</a:t>
            </a:r>
            <a:endParaRPr lang="en-US" i="1" dirty="0">
              <a:cs typeface="Calibri"/>
            </a:endParaRPr>
          </a:p>
          <a:p>
            <a:pPr marL="171450" indent="-171450">
              <a:buFont typeface="Arial,Sans-Serif"/>
              <a:buChar char="•"/>
            </a:pPr>
            <a:r>
              <a:rPr lang="en-US" dirty="0"/>
              <a:t>Ask participants to raise hands and share their answers. </a:t>
            </a:r>
            <a:r>
              <a:rPr lang="en-US" sz="1200" b="1" kern="1200" dirty="0">
                <a:solidFill>
                  <a:schemeClr val="tx1"/>
                </a:solidFill>
                <a:latin typeface="+mn-lt"/>
                <a:ea typeface="+mn-ea"/>
                <a:cs typeface="Calibri"/>
              </a:rPr>
              <a:t>[Answer</a:t>
            </a:r>
            <a:r>
              <a:rPr lang="en-US" b="1" dirty="0">
                <a:cs typeface="Calibri"/>
              </a:rPr>
              <a:t>: Discuss privacy issues with Imani. Counsel Imani on PrEP options that would be more discreet and less stigmatizing such as CAB-LA or DVR, if available. If she prefers oral PrEP, offer her a pill box or other container that she can use to store her PrEP pills discreetly and brainstorm with her about a daily pill-taking schedule that will ensure her partners do not see her taking PrEP.]</a:t>
            </a:r>
            <a:endParaRPr lang="en-US" b="1" dirty="0"/>
          </a:p>
          <a:p>
            <a:pPr marL="171450" indent="-171450">
              <a:buFont typeface="Arial,Sans-Serif"/>
              <a:buChar char="•"/>
            </a:pPr>
            <a:r>
              <a:rPr lang="en-US" dirty="0"/>
              <a:t>Allow for discussion and questions as needed. </a:t>
            </a:r>
            <a:endParaRPr lang="en-US" dirty="0">
              <a:cs typeface="Calibri"/>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156</a:t>
            </a:fld>
            <a:endParaRPr lang="en-US"/>
          </a:p>
        </p:txBody>
      </p:sp>
    </p:spTree>
    <p:extLst>
      <p:ext uri="{BB962C8B-B14F-4D97-AF65-F5344CB8AC3E}">
        <p14:creationId xmlns:p14="http://schemas.microsoft.com/office/powerpoint/2010/main" val="25929642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approaches to on-going PrEP adherence support. </a:t>
            </a:r>
            <a:endParaRPr lang="en-US" dirty="0">
              <a:cs typeface="Calibri"/>
            </a:endParaRPr>
          </a:p>
          <a:p>
            <a:pPr marL="171450" indent="-171450">
              <a:spcAft>
                <a:spcPts val="1200"/>
              </a:spcAft>
              <a:buFont typeface="Arial,Sans-Serif"/>
              <a:buChar char="•"/>
            </a:pPr>
            <a:r>
              <a:rPr lang="en-US" dirty="0"/>
              <a:t>Read the scenario and question on the slide asking participants</a:t>
            </a:r>
            <a:r>
              <a:rPr lang="en-US" i="1" dirty="0"/>
              <a:t>, "How would you counsel Angel?"</a:t>
            </a:r>
            <a:endParaRPr lang="en-US" dirty="0"/>
          </a:p>
          <a:p>
            <a:pPr marL="171450" indent="-171450">
              <a:buFont typeface="Arial,Sans-Serif"/>
              <a:buChar char="•"/>
            </a:pPr>
            <a:r>
              <a:rPr lang="en-US" dirty="0"/>
              <a:t>Ask participants to raise hands and share their answers. </a:t>
            </a:r>
            <a:r>
              <a:rPr lang="en-US" sz="1200" b="1" kern="1200" dirty="0">
                <a:solidFill>
                  <a:schemeClr val="tx1"/>
                </a:solidFill>
                <a:latin typeface="+mn-lt"/>
                <a:ea typeface="+mn-ea"/>
                <a:cs typeface="+mn-cs"/>
              </a:rPr>
              <a:t>[Answer</a:t>
            </a:r>
            <a:r>
              <a:rPr lang="en-US" b="1" dirty="0"/>
              <a:t>: Using affirmative language, recognize that by returning to the clinic as soon as she could Angel has taken the first step in continuing her PrEP use. Assess her understanding of the importance of regular CAB-LA injections and counsel as needed. Review the schedule for ongoing injections based on restarting CAB-LA today and brainstorm how to ensure she gets reminders of upcoming visits in time to reschedule if needed. Educate Angel on the option to use oral PrEP as a ‘bridge’ if she alerts you in advance of the need to miss any future injection visits. Assess her satisfaction with CAB-LA as a PrEP </a:t>
            </a:r>
            <a:r>
              <a:rPr lang="en-US" sz="1200" b="1" kern="1200" dirty="0">
                <a:solidFill>
                  <a:schemeClr val="tx1"/>
                </a:solidFill>
                <a:latin typeface="+mn-lt"/>
                <a:ea typeface="+mn-ea"/>
                <a:cs typeface="+mn-cs"/>
              </a:rPr>
              <a:t>option. If CAB-LA is available in other areas, provide her with information on where and how she could get an injection when she is traveling.]</a:t>
            </a:r>
          </a:p>
          <a:p>
            <a:pPr marL="171450" indent="-171450">
              <a:buFont typeface="Arial,Sans-Serif"/>
              <a:buChar char="•"/>
            </a:pPr>
            <a:r>
              <a:rPr lang="en-US" dirty="0"/>
              <a:t>Allow for discussion and questions as needed.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157</a:t>
            </a:fld>
            <a:endParaRPr lang="en-US"/>
          </a:p>
        </p:txBody>
      </p:sp>
    </p:spTree>
    <p:extLst>
      <p:ext uri="{BB962C8B-B14F-4D97-AF65-F5344CB8AC3E}">
        <p14:creationId xmlns:p14="http://schemas.microsoft.com/office/powerpoint/2010/main" val="12522432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approaches to on-going PrEP adherence support. </a:t>
            </a:r>
            <a:endParaRPr lang="en-US" dirty="0">
              <a:cs typeface="Calibri"/>
            </a:endParaRPr>
          </a:p>
          <a:p>
            <a:pPr marL="171450" indent="-171450">
              <a:spcAft>
                <a:spcPts val="1200"/>
              </a:spcAft>
              <a:buFont typeface="Arial,Sans-Serif"/>
              <a:buChar char="•"/>
            </a:pPr>
            <a:r>
              <a:rPr lang="en-US" dirty="0"/>
              <a:t>Read the scenario and question on the slide asking participants</a:t>
            </a:r>
            <a:r>
              <a:rPr lang="en-US" i="1" dirty="0"/>
              <a:t>, "How would you counsel Innocent?"</a:t>
            </a:r>
            <a:endParaRPr lang="en-US" dirty="0"/>
          </a:p>
          <a:p>
            <a:pPr marL="171450" indent="-171450">
              <a:buFont typeface="Arial,Sans-Serif"/>
              <a:buChar char="•"/>
            </a:pPr>
            <a:r>
              <a:rPr lang="en-US" dirty="0"/>
              <a:t>Ask participants to raise hands and share their answers.</a:t>
            </a:r>
            <a:r>
              <a:rPr lang="en-US" sz="1200" b="1" kern="1200" dirty="0">
                <a:solidFill>
                  <a:schemeClr val="tx1"/>
                </a:solidFill>
                <a:latin typeface="+mn-lt"/>
                <a:ea typeface="+mn-ea"/>
                <a:cs typeface="+mn-cs"/>
              </a:rPr>
              <a:t> [Answer</a:t>
            </a:r>
            <a:r>
              <a:rPr lang="en-US" b="1" dirty="0"/>
              <a:t>: Brainstorm with Innocent on strategies for remembering post-sex doses, such as setting reminders in his phone as soon as he takes his first two pills, and how to ensure he has the medication with him when away from home, such as storing a small amount of medication in the luggage he normally uses to travel. Recommend or provide medication adherence tools, such as pill boxes for storing PrEP or phone, SMS or app reminders for pill taking. Discuss whether daily oral PrEP dosing would be easier for him to remember]</a:t>
            </a:r>
            <a:endParaRPr lang="en-US" b="1" dirty="0">
              <a:cs typeface="Calibri"/>
            </a:endParaRPr>
          </a:p>
          <a:p>
            <a:pPr marL="171450" indent="-171450">
              <a:buFont typeface="Arial,Sans-Serif"/>
              <a:buChar char="•"/>
            </a:pPr>
            <a:r>
              <a:rPr lang="en-US" dirty="0"/>
              <a:t>Allow for discussion and questions as needed. </a:t>
            </a:r>
            <a:endParaRPr lang="en-US" dirty="0">
              <a:cs typeface="Calibri"/>
            </a:endParaRPr>
          </a:p>
          <a:p>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158</a:t>
            </a:fld>
            <a:endParaRPr lang="en-US"/>
          </a:p>
        </p:txBody>
      </p:sp>
    </p:spTree>
    <p:extLst>
      <p:ext uri="{BB962C8B-B14F-4D97-AF65-F5344CB8AC3E}">
        <p14:creationId xmlns:p14="http://schemas.microsoft.com/office/powerpoint/2010/main" val="359391847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approaches to on-going PrEP adherence support. </a:t>
            </a:r>
            <a:endParaRPr lang="en-US" dirty="0">
              <a:cs typeface="Calibri"/>
            </a:endParaRPr>
          </a:p>
          <a:p>
            <a:pPr marL="171450" indent="-171450">
              <a:spcAft>
                <a:spcPts val="1200"/>
              </a:spcAft>
              <a:buFont typeface="Arial,Sans-Serif"/>
              <a:buChar char="•"/>
            </a:pPr>
            <a:r>
              <a:rPr lang="en-US" dirty="0"/>
              <a:t>Read the scenario and question on the slide, asking participants</a:t>
            </a:r>
            <a:r>
              <a:rPr lang="en-US" i="1" dirty="0"/>
              <a:t>, "How would you counsel Makeba?"</a:t>
            </a:r>
            <a:endParaRPr lang="en-US" dirty="0"/>
          </a:p>
          <a:p>
            <a:pPr marL="171450" indent="-171450">
              <a:buFont typeface="Arial,Sans-Serif"/>
              <a:buChar char="•"/>
            </a:pPr>
            <a:r>
              <a:rPr lang="en-US" dirty="0"/>
              <a:t>Ask participants to raise hands and share their answers. </a:t>
            </a:r>
            <a:r>
              <a:rPr lang="en-US" sz="1200" b="1" kern="1200" dirty="0">
                <a:solidFill>
                  <a:schemeClr val="tx1"/>
                </a:solidFill>
                <a:latin typeface="+mn-lt"/>
                <a:ea typeface="+mn-ea"/>
                <a:cs typeface="+mn-cs"/>
              </a:rPr>
              <a:t>[Answer: Validate her concerns with affirmative statements. Ask open-ended questions to assess her perception of on-going need for PrEP and for any myths or misconceptions she may have heard about taking PrEP when pregnant. Educate on the safety of PrEP during pregnancy and breastfeeding. If peer counselors experienced in PrEP use during pregnancy are available and Makeba is willing, offer to connect her to a peer for tailored adherence support.]</a:t>
            </a:r>
          </a:p>
          <a:p>
            <a:pPr marL="171450" indent="-171450">
              <a:buFont typeface="Arial,Sans-Serif"/>
              <a:buChar char="•"/>
            </a:pPr>
            <a:r>
              <a:rPr lang="en-US" dirty="0">
                <a:cs typeface="Calibri"/>
              </a:rPr>
              <a:t>Allow time for questions and discussion as needed.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159</a:t>
            </a:fld>
            <a:endParaRPr lang="en-US"/>
          </a:p>
        </p:txBody>
      </p:sp>
    </p:spTree>
    <p:extLst>
      <p:ext uri="{BB962C8B-B14F-4D97-AF65-F5344CB8AC3E}">
        <p14:creationId xmlns:p14="http://schemas.microsoft.com/office/powerpoint/2010/main" val="1887805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35374650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160</a:t>
            </a:fld>
            <a:endParaRPr lang="en-US"/>
          </a:p>
        </p:txBody>
      </p:sp>
    </p:spTree>
    <p:extLst>
      <p:ext uri="{BB962C8B-B14F-4D97-AF65-F5344CB8AC3E}">
        <p14:creationId xmlns:p14="http://schemas.microsoft.com/office/powerpoint/2010/main" val="11163316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162</a:t>
            </a:fld>
            <a:endParaRPr lang="en-US"/>
          </a:p>
        </p:txBody>
      </p:sp>
    </p:spTree>
    <p:extLst>
      <p:ext uri="{BB962C8B-B14F-4D97-AF65-F5344CB8AC3E}">
        <p14:creationId xmlns:p14="http://schemas.microsoft.com/office/powerpoint/2010/main" val="14940558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r>
              <a:rPr lang="en-US"/>
              <a:t>Time: 10 minutes</a:t>
            </a:r>
            <a:endParaRPr lang="en-US">
              <a:cs typeface="Calibri"/>
            </a:endParaRPr>
          </a:p>
          <a:p>
            <a:pPr marL="171450" indent="-171450">
              <a:buFont typeface="Arial,Sans-Serif"/>
              <a:buChar char="•"/>
            </a:pPr>
            <a:r>
              <a:rPr lang="en-US"/>
              <a:t>Ask participants to raise their hands and share their experience with this module. </a:t>
            </a:r>
            <a:endParaRPr lang="en-US">
              <a:cs typeface="Calibri"/>
            </a:endParaRPr>
          </a:p>
          <a:p>
            <a:pPr marL="171450" indent="-171450">
              <a:buFont typeface="Arial,Sans-Serif"/>
              <a:buChar char="•"/>
            </a:pPr>
            <a:r>
              <a:rPr lang="en-US"/>
              <a:t>Allow time for everyone to share. </a:t>
            </a:r>
          </a:p>
          <a:p>
            <a:pPr marL="171450" indent="-171450">
              <a:buFont typeface="Arial,Sans-Serif"/>
              <a:buChar char="•"/>
            </a:pPr>
            <a:r>
              <a:rPr lang="en-US"/>
              <a:t>Wrap up the discussion by repeating and summarizing main points. </a:t>
            </a:r>
          </a:p>
        </p:txBody>
      </p:sp>
      <p:sp>
        <p:nvSpPr>
          <p:cNvPr id="4" name="Slide Number Placeholder 3"/>
          <p:cNvSpPr>
            <a:spLocks noGrp="1"/>
          </p:cNvSpPr>
          <p:nvPr>
            <p:ph type="sldNum" sz="quarter" idx="5"/>
          </p:nvPr>
        </p:nvSpPr>
        <p:spPr/>
        <p:txBody>
          <a:bodyPr/>
          <a:lstStyle/>
          <a:p>
            <a:fld id="{B78A90D8-2647-4560-8208-F58DCE3DB525}" type="slidenum">
              <a:rPr lang="en-US" smtClean="0"/>
              <a:t>164</a:t>
            </a:fld>
            <a:endParaRPr lang="en-US"/>
          </a:p>
        </p:txBody>
      </p:sp>
    </p:spTree>
    <p:extLst>
      <p:ext uri="{BB962C8B-B14F-4D97-AF65-F5344CB8AC3E}">
        <p14:creationId xmlns:p14="http://schemas.microsoft.com/office/powerpoint/2010/main" val="138434452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165</a:t>
            </a:fld>
            <a:endParaRPr lang="en-US"/>
          </a:p>
        </p:txBody>
      </p:sp>
    </p:spTree>
    <p:extLst>
      <p:ext uri="{BB962C8B-B14F-4D97-AF65-F5344CB8AC3E}">
        <p14:creationId xmlns:p14="http://schemas.microsoft.com/office/powerpoint/2010/main" val="11600813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167</a:t>
            </a:fld>
            <a:endParaRPr lang="en-US"/>
          </a:p>
        </p:txBody>
      </p:sp>
    </p:spTree>
    <p:extLst>
      <p:ext uri="{BB962C8B-B14F-4D97-AF65-F5344CB8AC3E}">
        <p14:creationId xmlns:p14="http://schemas.microsoft.com/office/powerpoint/2010/main" val="7221661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5654++++</a:t>
            </a: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168</a:t>
            </a:fld>
            <a:endParaRPr lang="en-US"/>
          </a:p>
        </p:txBody>
      </p:sp>
    </p:spTree>
    <p:extLst>
      <p:ext uri="{BB962C8B-B14F-4D97-AF65-F5344CB8AC3E}">
        <p14:creationId xmlns:p14="http://schemas.microsoft.com/office/powerpoint/2010/main" val="4871983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169</a:t>
            </a:fld>
            <a:endParaRPr lang="en-US"/>
          </a:p>
        </p:txBody>
      </p:sp>
    </p:spTree>
    <p:extLst>
      <p:ext uri="{BB962C8B-B14F-4D97-AF65-F5344CB8AC3E}">
        <p14:creationId xmlns:p14="http://schemas.microsoft.com/office/powerpoint/2010/main" val="399469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a:p>
        </p:txBody>
      </p:sp>
    </p:spTree>
    <p:extLst>
      <p:ext uri="{BB962C8B-B14F-4D97-AF65-F5344CB8AC3E}">
        <p14:creationId xmlns:p14="http://schemas.microsoft.com/office/powerpoint/2010/main" val="289276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271111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2322917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Time: 20 minutes</a:t>
            </a:r>
            <a:endParaRPr lang="en-US" dirty="0">
              <a:cs typeface="Calibri"/>
            </a:endParaRPr>
          </a:p>
          <a:p>
            <a:pPr marL="228600" indent="-228600">
              <a:buAutoNum type="arabicPeriod"/>
            </a:pPr>
            <a:r>
              <a:rPr lang="en-US" dirty="0"/>
              <a:t>Ask participants to work in pairs to fill in the table.</a:t>
            </a:r>
            <a:endParaRPr lang="en-US" dirty="0">
              <a:cs typeface="Calibri"/>
            </a:endParaRPr>
          </a:p>
          <a:p>
            <a:pPr marL="228600" indent="-228600">
              <a:buAutoNum type="arabicPeriod"/>
            </a:pPr>
            <a:r>
              <a:rPr lang="en-US" dirty="0">
                <a:cs typeface="Calibri"/>
              </a:rPr>
              <a:t>Guide participants to reframe the "risk-framed" counseling messages in the table into "gain-framed" counseling messages. Gain-framed counseling messages should focus on the benefits of PrEP use. There is not one right answer. There can be many examples. Encourage participants to be creative and share their ideas. </a:t>
            </a:r>
            <a:endParaRPr lang="en-US" dirty="0"/>
          </a:p>
          <a:p>
            <a:pPr marL="228600" indent="-228600">
              <a:buAutoNum type="arabicPeriod"/>
            </a:pPr>
            <a:r>
              <a:rPr lang="en-US" dirty="0"/>
              <a:t>Allow 10 minutes for partners to complete the table.</a:t>
            </a:r>
            <a:endParaRPr lang="en-US" dirty="0">
              <a:cs typeface="Calibri"/>
            </a:endParaRPr>
          </a:p>
          <a:p>
            <a:pPr marL="228600" indent="-228600">
              <a:buAutoNum type="arabicPeriod"/>
            </a:pPr>
            <a:r>
              <a:rPr lang="en-US" dirty="0"/>
              <a:t>Ask participants to return to the group and share their answers by raising their hands. </a:t>
            </a:r>
            <a:endParaRPr lang="en-US" dirty="0">
              <a:cs typeface="Calibri"/>
            </a:endParaRPr>
          </a:p>
          <a:p>
            <a:pPr marL="228600" indent="-228600">
              <a:buAutoNum type="arabicPeriod"/>
            </a:pPr>
            <a:r>
              <a:rPr lang="en-US" dirty="0"/>
              <a:t>Allow 10 minutes for groups to share their answers. </a:t>
            </a:r>
            <a:endParaRPr lang="en-US" dirty="0">
              <a:cs typeface="Calibri"/>
            </a:endParaRPr>
          </a:p>
          <a:p>
            <a:pPr marL="228600" indent="-228600">
              <a:buAutoNum type="arabicPeriod"/>
            </a:pPr>
            <a:r>
              <a:rPr lang="en-US" dirty="0"/>
              <a:t>Continue to the following slide to reveal the example answers.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23</a:t>
            </a:fld>
            <a:endParaRPr lang="en-US"/>
          </a:p>
        </p:txBody>
      </p:sp>
    </p:spTree>
    <p:extLst>
      <p:ext uri="{BB962C8B-B14F-4D97-AF65-F5344CB8AC3E}">
        <p14:creationId xmlns:p14="http://schemas.microsoft.com/office/powerpoint/2010/main" val="2737028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228600" indent="-228600">
              <a:buAutoNum type="arabicPeriod"/>
            </a:pPr>
            <a:r>
              <a:rPr lang="en-US" dirty="0"/>
              <a:t>Read the risk-framed messages and the sample gain-framed messages on the slide. </a:t>
            </a:r>
            <a:endParaRPr lang="en-US" dirty="0">
              <a:cs typeface="Calibri"/>
            </a:endParaRPr>
          </a:p>
          <a:p>
            <a:pPr marL="228600" indent="-228600">
              <a:buAutoNum type="arabicPeriod"/>
            </a:pPr>
            <a:r>
              <a:rPr lang="en-US" dirty="0"/>
              <a:t>Explain that these are sample answers. There is not a single right answer. </a:t>
            </a:r>
            <a:endParaRPr lang="en-US" dirty="0">
              <a:cs typeface="Calibri"/>
            </a:endParaRPr>
          </a:p>
          <a:p>
            <a:pPr marL="228600" indent="-228600">
              <a:buAutoNum type="arabicPeriod"/>
            </a:pPr>
            <a:r>
              <a:rPr lang="en-US" dirty="0">
                <a:cs typeface="Calibri"/>
              </a:rPr>
              <a:t>Encourage participants to compare the example risk-framed messages and gain-framed messages. </a:t>
            </a:r>
          </a:p>
          <a:p>
            <a:pPr marL="228600" indent="-228600">
              <a:buAutoNum type="arabicPeriod"/>
            </a:pPr>
            <a:r>
              <a:rPr lang="en-US" dirty="0">
                <a:cs typeface="Calibri"/>
              </a:rPr>
              <a:t>Prompt participants to reflect, </a:t>
            </a:r>
            <a:r>
              <a:rPr lang="en-US" i="1" dirty="0">
                <a:cs typeface="Calibri"/>
              </a:rPr>
              <a:t>"What differences do you notice between risk-framed messages and gain-framed messages? Which do you think is more effective? Why?" </a:t>
            </a:r>
          </a:p>
          <a:p>
            <a:pPr marL="228600" indent="-228600">
              <a:buAutoNum type="arabicPeriod"/>
            </a:pPr>
            <a:r>
              <a:rPr lang="en-US" dirty="0"/>
              <a:t>Allow time for follow-up discussion, questions, and clarification as needed.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24</a:t>
            </a:fld>
            <a:endParaRPr lang="en-US"/>
          </a:p>
        </p:txBody>
      </p:sp>
    </p:spTree>
    <p:extLst>
      <p:ext uri="{BB962C8B-B14F-4D97-AF65-F5344CB8AC3E}">
        <p14:creationId xmlns:p14="http://schemas.microsoft.com/office/powerpoint/2010/main" val="413909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pPr marL="171450" indent="-171450">
              <a:buFont typeface="Arial,Sans-Serif"/>
              <a:buChar char="•"/>
            </a:pPr>
            <a:r>
              <a:rPr lang="en-US"/>
              <a:t>Explain to participants that a case scenario is provided to apply their knowledge of person-centered PrEP counseling using gain framed messages. </a:t>
            </a:r>
            <a:endParaRPr lang="en-US">
              <a:cs typeface="Calibri"/>
            </a:endParaRPr>
          </a:p>
          <a:p>
            <a:pPr marL="171450" indent="-171450">
              <a:spcAft>
                <a:spcPts val="1200"/>
              </a:spcAft>
              <a:buFont typeface="Arial"/>
              <a:buChar char="•"/>
            </a:pPr>
            <a:r>
              <a:rPr lang="en-US"/>
              <a:t>Read the scenario and question on the slide asking participants, "</a:t>
            </a:r>
            <a:r>
              <a:rPr lang="en-US" i="1"/>
              <a:t>What questions would encourage Thomas to consider the benefits of PrEP? What gain-framed messages would you use in counseling Thomas?"</a:t>
            </a:r>
            <a:endParaRPr lang="en-US">
              <a:cs typeface="Calibri"/>
            </a:endParaRPr>
          </a:p>
          <a:p>
            <a:pPr marL="171450" indent="-171450">
              <a:buFont typeface="Arial,Sans-Serif"/>
              <a:buChar char="•"/>
            </a:pPr>
            <a:r>
              <a:rPr lang="en-US"/>
              <a:t>Ask participants to raise hands and share their answers. </a:t>
            </a:r>
            <a:endParaRPr lang="en-US">
              <a:cs typeface="Calibri"/>
            </a:endParaRPr>
          </a:p>
          <a:p>
            <a:pPr marL="171450" indent="-171450">
              <a:buFont typeface="Arial,Sans-Serif"/>
              <a:buChar char="•"/>
            </a:pPr>
            <a:r>
              <a:rPr lang="en-US"/>
              <a:t>Continue to the following slide to provide the answer after receiving inputs from participants.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25</a:t>
            </a:fld>
            <a:endParaRPr lang="en-US"/>
          </a:p>
        </p:txBody>
      </p:sp>
    </p:spTree>
    <p:extLst>
      <p:ext uri="{BB962C8B-B14F-4D97-AF65-F5344CB8AC3E}">
        <p14:creationId xmlns:p14="http://schemas.microsoft.com/office/powerpoint/2010/main" val="848037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pPr marL="228600" indent="-228600">
              <a:buFont typeface="Arial"/>
              <a:buChar char="•"/>
            </a:pPr>
            <a:r>
              <a:rPr lang="en-US"/>
              <a:t>Read the answers on the slide.</a:t>
            </a:r>
            <a:endParaRPr lang="en-US">
              <a:cs typeface="Calibri"/>
            </a:endParaRPr>
          </a:p>
          <a:p>
            <a:pPr marL="228600" indent="-228600">
              <a:buFont typeface="Arial"/>
              <a:buChar char="•"/>
            </a:pPr>
            <a:r>
              <a:rPr lang="en-US"/>
              <a:t>Explain that these are some examples of questions you could ask to prompt discussion using the gain-framed counseling approach. There is no single right answer. </a:t>
            </a:r>
            <a:endParaRPr lang="en-US">
              <a:cs typeface="Calibri"/>
            </a:endParaRPr>
          </a:p>
          <a:p>
            <a:pPr marL="228600" indent="-228600">
              <a:buFont typeface="Arial"/>
              <a:buChar char="•"/>
            </a:pPr>
            <a:r>
              <a:rPr lang="en-US"/>
              <a:t>Encourage participants to compare the example gain-framed messages with their answers. </a:t>
            </a:r>
            <a:endParaRPr lang="en-US">
              <a:cs typeface="Calibri"/>
            </a:endParaRPr>
          </a:p>
          <a:p>
            <a:pPr marL="228600" indent="-228600">
              <a:buFont typeface="Arial"/>
              <a:buChar char="•"/>
            </a:pPr>
            <a:r>
              <a:rPr lang="en-US"/>
              <a:t>Prompt participants to reflect, </a:t>
            </a:r>
            <a:r>
              <a:rPr lang="en-US" i="1"/>
              <a:t>"What do you find useful about these questions? Are there other questions that you would ask? Why?" </a:t>
            </a:r>
            <a:endParaRPr lang="en-US">
              <a:cs typeface="Calibri"/>
            </a:endParaRPr>
          </a:p>
          <a:p>
            <a:pPr marL="228600" indent="-228600">
              <a:buFont typeface="Arial"/>
              <a:buChar char="•"/>
            </a:pPr>
            <a:r>
              <a:rPr lang="en-US"/>
              <a:t>Allow time for follow-up discussion, questions, and clarification as needed. </a:t>
            </a:r>
            <a:endParaRPr lang="en-US">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265109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This training is designed to be interactive and to engage participants in learning and knowledge sharing. Rather than simply lecturing to participants, we encourage facilitators to use a 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 </a:t>
            </a:r>
          </a:p>
          <a:p>
            <a:endParaRPr lang="en-US" dirty="0"/>
          </a:p>
          <a:p>
            <a:r>
              <a:rPr lang="en-US" dirty="0"/>
              <a:t>Review the learning activities in advance of facilitation: </a:t>
            </a:r>
          </a:p>
          <a:p>
            <a:pPr marL="228600" indent="-228600">
              <a:buAutoNum type="arabicPeriod"/>
            </a:pPr>
            <a:r>
              <a:rPr lang="en-US" dirty="0"/>
              <a:t>Question &amp; Answer</a:t>
            </a:r>
          </a:p>
          <a:p>
            <a:r>
              <a:rPr lang="en-US" dirty="0"/>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dirty="0"/>
          </a:p>
          <a:p>
            <a:r>
              <a:rPr lang="en-US" dirty="0"/>
              <a:t>How To Facilitate Q&amp;A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(see below). </a:t>
            </a:r>
          </a:p>
          <a:p>
            <a:endParaRPr lang="en-US" dirty="0"/>
          </a:p>
          <a:p>
            <a:r>
              <a:rPr lang="en-US" dirty="0"/>
              <a:t>2.   Discussion</a:t>
            </a:r>
          </a:p>
          <a:p>
            <a:r>
              <a:rPr lang="en-US"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dirty="0"/>
          </a:p>
          <a:p>
            <a:r>
              <a:rPr lang="en-US" dirty="0"/>
              <a:t>How To Facilitate Discussion</a:t>
            </a:r>
          </a:p>
          <a:p>
            <a:r>
              <a:rPr lang="en-US" dirty="0"/>
              <a:t> • Set a time limit and keep track of time.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“What else?” “What other ideas do you have?” </a:t>
            </a:r>
          </a:p>
          <a:p>
            <a:r>
              <a:rPr lang="en-US" dirty="0"/>
              <a:t>• Wrap up the discussion by repeating and summarizing main points. </a:t>
            </a:r>
          </a:p>
          <a:p>
            <a:endParaRPr lang="en-US" dirty="0"/>
          </a:p>
          <a:p>
            <a:r>
              <a:rPr lang="en-US" dirty="0"/>
              <a:t>3. Case scenarios</a:t>
            </a:r>
          </a:p>
          <a:p>
            <a:r>
              <a:rPr lang="en-US"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dirty="0"/>
          </a:p>
          <a:p>
            <a:r>
              <a:rPr lang="en-US" dirty="0"/>
              <a:t>How to Facilitate Case Scenarios</a:t>
            </a:r>
          </a:p>
          <a:p>
            <a:r>
              <a:rPr lang="en-US" dirty="0"/>
              <a:t>• If participants will use the scenario in small groups or pairs, give clear instructions. </a:t>
            </a:r>
          </a:p>
          <a:p>
            <a:r>
              <a:rPr lang="en-US" dirty="0"/>
              <a:t>• If you write your own scenarios, make them simple and brief. Use realistic situations similar to those that participants face. Give essential information and leave out unnecessary details. </a:t>
            </a:r>
          </a:p>
          <a:p>
            <a:r>
              <a:rPr lang="en-US" dirty="0"/>
              <a:t>• Provide questions to guide participants in analyzing the scenario and a list of essential points to be covered in discussion for yourself and co-trainers. </a:t>
            </a:r>
          </a:p>
          <a:p>
            <a:endParaRPr lang="en-US" dirty="0"/>
          </a:p>
          <a:p>
            <a:r>
              <a:rPr lang="en-US" dirty="0"/>
              <a:t>4. Role-play</a:t>
            </a:r>
          </a:p>
          <a:p>
            <a:r>
              <a:rPr lang="en-US"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dirty="0"/>
          </a:p>
          <a:p>
            <a:r>
              <a:rPr lang="en-US" dirty="0"/>
              <a:t>How To Facilitate a Role-Play </a:t>
            </a:r>
          </a:p>
          <a:p>
            <a:r>
              <a:rPr lang="en-US" dirty="0"/>
              <a:t>• Give clear instructions for the role-play</a:t>
            </a:r>
          </a:p>
          <a:p>
            <a:r>
              <a:rPr lang="en-US" dirty="0"/>
              <a:t>• Set a time limit for role-play practice and performance, and manage the time well. </a:t>
            </a:r>
          </a:p>
          <a:p>
            <a:r>
              <a:rPr lang="en-US" dirty="0"/>
              <a:t>• Remind participants that role-playing does not require a perfect performance but rather provides an opportunity to practice handling real-life situations. It is fine to make mistakes during role-play. </a:t>
            </a:r>
          </a:p>
          <a:p>
            <a:r>
              <a:rPr lang="en-US" dirty="0"/>
              <a:t>• Debrief the role-play with a large group discussion</a:t>
            </a:r>
          </a:p>
          <a:p>
            <a:endParaRPr lang="en-US" dirty="0"/>
          </a:p>
          <a:p>
            <a:r>
              <a:rPr lang="en-US" dirty="0"/>
              <a:t>5. Small group activities</a:t>
            </a:r>
          </a:p>
          <a:p>
            <a:r>
              <a:rPr lang="en-US"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p>
          <a:p>
            <a:endParaRPr lang="en-US" dirty="0"/>
          </a:p>
          <a:p>
            <a:r>
              <a:rPr lang="en-US" dirty="0"/>
              <a:t>How To Facilitate Small Group Work </a:t>
            </a:r>
          </a:p>
          <a:p>
            <a:r>
              <a:rPr lang="en-US" dirty="0"/>
              <a:t>• Before you divide participants into small groups, give clear instructions for the small group task. </a:t>
            </a:r>
          </a:p>
          <a:p>
            <a:r>
              <a:rPr lang="en-US"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dirty="0"/>
              <a:t>• Instruct the groups to make sure that all group members participate. </a:t>
            </a:r>
          </a:p>
          <a:p>
            <a:r>
              <a:rPr lang="en-US" dirty="0"/>
              <a:t>• Have each group choose a timekeeper. </a:t>
            </a:r>
          </a:p>
          <a:p>
            <a:r>
              <a:rPr lang="en-US" dirty="0"/>
              <a:t>• Keep track of time yourself and provide half-time, 5-minute, and 1-minute warnings. </a:t>
            </a:r>
          </a:p>
          <a:p>
            <a:r>
              <a:rPr lang="en-US" dirty="0"/>
              <a:t>• As the groups are working, move from one to another to make sure that participants have understood the task and are making progress.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a:t>
            </a:fld>
            <a:endParaRPr lang="en-US"/>
          </a:p>
        </p:txBody>
      </p:sp>
    </p:spTree>
    <p:extLst>
      <p:ext uri="{BB962C8B-B14F-4D97-AF65-F5344CB8AC3E}">
        <p14:creationId xmlns:p14="http://schemas.microsoft.com/office/powerpoint/2010/main" val="150167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r>
              <a:rPr lang="en-US"/>
              <a:t>• Time: 10-20 minutes. </a:t>
            </a:r>
          </a:p>
          <a:p>
            <a:r>
              <a:rPr lang="en-US"/>
              <a:t>• Explain that participants who want to speak should raise their hands. </a:t>
            </a:r>
          </a:p>
          <a:p>
            <a:r>
              <a:rPr lang="en-US"/>
              <a:t>• Keep the discussion on target and moving along. </a:t>
            </a:r>
          </a:p>
          <a:p>
            <a:r>
              <a:rPr lang="en-US"/>
              <a:t>• Encourage everyone to participate and call on everyone who raises a hand. </a:t>
            </a:r>
            <a:endParaRPr lang="en-US">
              <a:cs typeface="Calibri"/>
            </a:endParaRPr>
          </a:p>
          <a:p>
            <a:r>
              <a:rPr lang="en-US"/>
              <a:t>• Limit participants who like to talk a lot. </a:t>
            </a:r>
            <a:endParaRPr lang="en-US">
              <a:cs typeface="Calibri"/>
            </a:endParaRPr>
          </a:p>
          <a:p>
            <a:r>
              <a:rPr lang="en-US"/>
              <a:t>• Ask questions to encourage more responses to a question—for example: </a:t>
            </a:r>
            <a:r>
              <a:rPr lang="en-US" i="1"/>
              <a:t>“What else?” “What other ideas do you have?”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 Wrap up the discussion by repeating and summarizing main points.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12965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endParaRPr lang="en-US"/>
          </a:p>
          <a:p>
            <a:pPr marL="171450" indent="-171450">
              <a:buFont typeface="Arial,Sans-Serif"/>
              <a:buChar char="•"/>
            </a:pPr>
            <a:r>
              <a:rPr lang="en-US"/>
              <a:t>Read the question on the slide.</a:t>
            </a:r>
          </a:p>
          <a:p>
            <a:pPr marL="171450" indent="-171450">
              <a:buFont typeface="Arial,Sans-Serif"/>
              <a:buChar char="•"/>
            </a:pPr>
            <a:r>
              <a:rPr lang="en-US"/>
              <a:t>Ask participants to raise their hands to answer the question.</a:t>
            </a:r>
          </a:p>
          <a:p>
            <a:pPr marL="171450" indent="-171450">
              <a:buFont typeface="Arial,Sans-Serif"/>
              <a:buChar char="•"/>
            </a:pPr>
            <a:r>
              <a:rPr lang="en-US"/>
              <a:t>Take a few volunteer responses. </a:t>
            </a:r>
          </a:p>
          <a:p>
            <a:pPr marL="171450" indent="-171450">
              <a:buFont typeface="Arial,Sans-Serif"/>
              <a:buChar char="•"/>
            </a:pPr>
            <a:r>
              <a:rPr lang="en-US"/>
              <a:t>Reveal the answer on the following slide. </a:t>
            </a:r>
            <a:endParaRPr lang="en-US">
              <a:cs typeface="Calibri"/>
            </a:endParaRPr>
          </a:p>
          <a:p>
            <a:pPr marL="171450" indent="-171450">
              <a:buFont typeface="Arial,Sans-Serif"/>
              <a:buChar char="•"/>
            </a:pPr>
            <a:r>
              <a:rPr lang="en-US"/>
              <a:t>Allow time for follow-up discussion as needed. </a:t>
            </a:r>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a:p>
        </p:txBody>
      </p:sp>
    </p:spTree>
    <p:extLst>
      <p:ext uri="{BB962C8B-B14F-4D97-AF65-F5344CB8AC3E}">
        <p14:creationId xmlns:p14="http://schemas.microsoft.com/office/powerpoint/2010/main" val="4092115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US" dirty="0">
              <a:cs typeface="Calibri"/>
            </a:endParaRPr>
          </a:p>
          <a:p>
            <a:pPr marL="171450" indent="-171450">
              <a:buFont typeface="Arial,Sans-Serif"/>
              <a:buChar char="•"/>
            </a:pPr>
            <a:r>
              <a:rPr lang="en-US" dirty="0"/>
              <a:t>Reinforce these key points about engaging clients in the decision to start PrEP:</a:t>
            </a:r>
            <a:endParaRPr lang="en-US" dirty="0">
              <a:cs typeface="Calibri"/>
            </a:endParaRPr>
          </a:p>
          <a:p>
            <a:pPr marL="1085850" lvl="1" indent="-171450">
              <a:buFont typeface="Courier New,monospace"/>
              <a:buChar char="o"/>
            </a:pPr>
            <a:r>
              <a:rPr lang="en-US" dirty="0"/>
              <a:t>Gain-framed counseling messages ensure that clients see the benefit of PrEP in their lives </a:t>
            </a:r>
            <a:endParaRPr lang="en-US" dirty="0">
              <a:cs typeface="Calibri"/>
            </a:endParaRPr>
          </a:p>
          <a:p>
            <a:pPr marL="1085850" lvl="1" indent="-171450">
              <a:buFont typeface="Courier New,monospace"/>
              <a:buChar char="o"/>
            </a:pPr>
            <a:r>
              <a:rPr lang="en-US" dirty="0"/>
              <a:t>In the following slides we will go on to discuss informed choice counseling for PrEP options, empowering clients to voluntarily choose an option that aligns with their individual preferences and life context.</a:t>
            </a:r>
            <a:endParaRPr lang="en-US" dirty="0">
              <a:cs typeface="Calibri"/>
            </a:endParaRPr>
          </a:p>
          <a:p>
            <a:pPr marL="1085850" lvl="1" indent="-171450">
              <a:buFont typeface="Courier New,monospace"/>
              <a:buChar char="o"/>
            </a:pPr>
            <a:r>
              <a:rPr lang="en-US" dirty="0">
                <a:cs typeface="Calibri"/>
              </a:rPr>
              <a:t>When clients see the benefit of PrEP in their lives AND choose the best option for them, they will be more likely to use it consistently</a:t>
            </a:r>
            <a:endParaRPr lang="en-US" dirty="0"/>
          </a:p>
          <a:p>
            <a:pPr marL="171450" indent="-171450">
              <a:buFont typeface="Arial" panose="020B0604020202020204" pitchFamily="34" charset="0"/>
              <a:buChar char="•"/>
            </a:pPr>
            <a:r>
              <a:rPr lang="en-US" dirty="0"/>
              <a:t>Allow time for questions and follow-up discussion as needed.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29</a:t>
            </a:fld>
            <a:endParaRPr lang="en-US"/>
          </a:p>
        </p:txBody>
      </p:sp>
    </p:spTree>
    <p:extLst>
      <p:ext uri="{BB962C8B-B14F-4D97-AF65-F5344CB8AC3E}">
        <p14:creationId xmlns:p14="http://schemas.microsoft.com/office/powerpoint/2010/main" val="1008481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a:p>
        </p:txBody>
      </p:sp>
    </p:spTree>
    <p:extLst>
      <p:ext uri="{BB962C8B-B14F-4D97-AF65-F5344CB8AC3E}">
        <p14:creationId xmlns:p14="http://schemas.microsoft.com/office/powerpoint/2010/main" val="2890129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2987018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a:p>
        </p:txBody>
      </p:sp>
    </p:spTree>
    <p:extLst>
      <p:ext uri="{BB962C8B-B14F-4D97-AF65-F5344CB8AC3E}">
        <p14:creationId xmlns:p14="http://schemas.microsoft.com/office/powerpoint/2010/main" val="1140045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34</a:t>
            </a:fld>
            <a:endParaRPr lang="en-US"/>
          </a:p>
        </p:txBody>
      </p:sp>
    </p:spTree>
    <p:extLst>
      <p:ext uri="{BB962C8B-B14F-4D97-AF65-F5344CB8AC3E}">
        <p14:creationId xmlns:p14="http://schemas.microsoft.com/office/powerpoint/2010/main" val="1013241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35</a:t>
            </a:fld>
            <a:endParaRPr lang="en-US"/>
          </a:p>
        </p:txBody>
      </p:sp>
    </p:spTree>
    <p:extLst>
      <p:ext uri="{BB962C8B-B14F-4D97-AF65-F5344CB8AC3E}">
        <p14:creationId xmlns:p14="http://schemas.microsoft.com/office/powerpoint/2010/main" val="2400532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a:p>
        </p:txBody>
      </p:sp>
    </p:spTree>
    <p:extLst>
      <p:ext uri="{BB962C8B-B14F-4D97-AF65-F5344CB8AC3E}">
        <p14:creationId xmlns:p14="http://schemas.microsoft.com/office/powerpoint/2010/main" val="757839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1028584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a:t>
            </a:fld>
            <a:endParaRPr lang="en-US"/>
          </a:p>
        </p:txBody>
      </p:sp>
    </p:spTree>
    <p:extLst>
      <p:ext uri="{BB962C8B-B14F-4D97-AF65-F5344CB8AC3E}">
        <p14:creationId xmlns:p14="http://schemas.microsoft.com/office/powerpoint/2010/main" val="1414629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Time: 20 minutes</a:t>
            </a:r>
            <a:endParaRPr lang="en-US" dirty="0">
              <a:ea typeface="Calibri"/>
              <a:cs typeface="Calibri"/>
            </a:endParaRPr>
          </a:p>
          <a:p>
            <a:pPr marL="228600" indent="-228600">
              <a:buAutoNum type="arabicPeriod"/>
            </a:pPr>
            <a:r>
              <a:rPr lang="en-US" dirty="0"/>
              <a:t>Ask participants to stand up and participate in an interactive activity. </a:t>
            </a:r>
            <a:endParaRPr lang="en-US" dirty="0">
              <a:ea typeface="Calibri"/>
              <a:cs typeface="Calibri"/>
            </a:endParaRPr>
          </a:p>
          <a:p>
            <a:pPr marL="228600" indent="-228600">
              <a:buAutoNum type="arabicPeriod"/>
            </a:pPr>
            <a:r>
              <a:rPr lang="en-US" dirty="0">
                <a:ea typeface="Calibri"/>
                <a:cs typeface="Calibri"/>
              </a:rPr>
              <a:t>Read the statements in the table out loud to the group. </a:t>
            </a:r>
            <a:endParaRPr lang="en-US" dirty="0"/>
          </a:p>
          <a:p>
            <a:pPr marL="228600" indent="-228600">
              <a:buAutoNum type="arabicPeriod"/>
            </a:pPr>
            <a:r>
              <a:rPr lang="en-US" dirty="0">
                <a:ea typeface="Calibri"/>
                <a:cs typeface="Calibri"/>
              </a:rPr>
              <a:t>Tell participants to move to the right side of the room if they believe the statement is true and move to the left side of the room if they believe the statement is false. </a:t>
            </a:r>
            <a:endParaRPr lang="en-US" dirty="0"/>
          </a:p>
          <a:p>
            <a:pPr marL="228600" indent="-228600">
              <a:buAutoNum type="arabicPeriod"/>
            </a:pPr>
            <a:r>
              <a:rPr lang="en-US" dirty="0">
                <a:ea typeface="Calibri"/>
                <a:cs typeface="Calibri"/>
              </a:rPr>
              <a:t>Give participants an opportunity to share why they believe the statement is true or false. </a:t>
            </a:r>
            <a:endParaRPr lang="en-US" dirty="0"/>
          </a:p>
          <a:p>
            <a:pPr marL="228600" indent="-228600">
              <a:buAutoNum type="arabicPeriod"/>
            </a:pPr>
            <a:r>
              <a:rPr lang="en-US" dirty="0"/>
              <a:t>Continue to the following slide to reveal the answers.</a:t>
            </a:r>
          </a:p>
          <a:p>
            <a:pPr marL="228600" indent="-228600">
              <a:buAutoNum type="arabicPeriod"/>
            </a:pPr>
            <a:r>
              <a:rPr lang="en-US" dirty="0">
                <a:ea typeface="Calibri"/>
                <a:cs typeface="Calibri"/>
              </a:rPr>
              <a:t>Allow time for follow up questions and discussions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38</a:t>
            </a:fld>
            <a:endParaRPr lang="en-US"/>
          </a:p>
        </p:txBody>
      </p:sp>
    </p:spTree>
    <p:extLst>
      <p:ext uri="{BB962C8B-B14F-4D97-AF65-F5344CB8AC3E}">
        <p14:creationId xmlns:p14="http://schemas.microsoft.com/office/powerpoint/2010/main" val="1465495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228600" indent="-228600">
              <a:buAutoNum type="arabicPeriod"/>
            </a:pPr>
            <a:r>
              <a:rPr lang="en-US" dirty="0"/>
              <a:t>Reveal the answers on this slide. </a:t>
            </a:r>
            <a:endParaRPr lang="en-US" dirty="0">
              <a:ea typeface="Calibri"/>
              <a:cs typeface="Calibri"/>
            </a:endParaRPr>
          </a:p>
          <a:p>
            <a:pPr marL="228600" indent="-228600">
              <a:buAutoNum type="arabicPeriod"/>
            </a:pPr>
            <a:r>
              <a:rPr lang="en-US" dirty="0"/>
              <a:t>Allow time for follow up questions and discussions as needed.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241689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 Time: 10-20 minutes.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endParaRPr lang="en-US" dirty="0">
              <a:ea typeface="Calibri"/>
              <a:cs typeface="Calibri"/>
            </a:endParaRPr>
          </a:p>
          <a:p>
            <a:r>
              <a:rPr lang="en-US" dirty="0"/>
              <a:t>• Limit participants who like to talk a lot. </a:t>
            </a:r>
            <a:endParaRPr lang="en-US" dirty="0">
              <a:ea typeface="Calibri"/>
              <a:cs typeface="Calibri"/>
            </a:endParaRPr>
          </a:p>
          <a:p>
            <a:r>
              <a:rPr lang="en-US" dirty="0"/>
              <a:t>• Ask questions to encourage more responses to a question—for example: “</a:t>
            </a:r>
            <a:r>
              <a:rPr lang="en-US" i="1" dirty="0"/>
              <a:t>What else?” “What other ideas do you have?” </a:t>
            </a:r>
          </a:p>
          <a:p>
            <a:r>
              <a:rPr lang="en-US" dirty="0"/>
              <a:t>• Wrap up the discussion by repeating and summarizing main points. </a:t>
            </a:r>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3775076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pPr marL="171450" indent="-171450">
              <a:buFont typeface="Arial,Sans-Serif"/>
              <a:buChar char="•"/>
            </a:pPr>
            <a:r>
              <a:rPr lang="en-US"/>
              <a:t>Explain to participants that a case scenario is provided to apply their knowledge of informed choice counseling for PrEP initiation. </a:t>
            </a:r>
            <a:endParaRPr lang="en-US">
              <a:ea typeface="Calibri"/>
              <a:cs typeface="Calibri"/>
            </a:endParaRPr>
          </a:p>
          <a:p>
            <a:pPr marL="171450" indent="-171450">
              <a:spcAft>
                <a:spcPts val="1200"/>
              </a:spcAft>
              <a:buFont typeface="Arial,Sans-Serif"/>
              <a:buChar char="•"/>
            </a:pPr>
            <a:r>
              <a:rPr lang="en-US"/>
              <a:t>Read the scenario and question on the slide asking participants, "</a:t>
            </a:r>
            <a:r>
              <a:rPr lang="en-US" i="1"/>
              <a:t>How does informed choice counseling fit into Hope’s PrEP initiation visit? When would you include informed choice counseling during the visit flow? </a:t>
            </a:r>
            <a:endParaRPr lang="en-US"/>
          </a:p>
          <a:p>
            <a:pPr marL="171450" indent="-171450">
              <a:buFont typeface="Arial,Sans-Serif"/>
              <a:buChar char="•"/>
            </a:pPr>
            <a:r>
              <a:rPr lang="en-US"/>
              <a:t>Ask participants to raise hands and share their answers. </a:t>
            </a:r>
            <a:endParaRPr lang="en-US">
              <a:ea typeface="Calibri"/>
              <a:cs typeface="Calibri"/>
            </a:endParaRPr>
          </a:p>
          <a:p>
            <a:pPr marL="171450" indent="-171450">
              <a:buFont typeface="Arial,Sans-Serif"/>
              <a:buChar char="•"/>
            </a:pPr>
            <a:r>
              <a:rPr lang="en-US"/>
              <a:t>Continue to the following slide to provide the answer after receiving inputs from participants. </a:t>
            </a:r>
            <a:endParaRPr lang="en-US">
              <a:ea typeface="Calibri"/>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41</a:t>
            </a:fld>
            <a:endParaRPr lang="en-US"/>
          </a:p>
        </p:txBody>
      </p:sp>
    </p:spTree>
    <p:extLst>
      <p:ext uri="{BB962C8B-B14F-4D97-AF65-F5344CB8AC3E}">
        <p14:creationId xmlns:p14="http://schemas.microsoft.com/office/powerpoint/2010/main" val="1896062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3730063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43</a:t>
            </a:fld>
            <a:endParaRPr lang="en-US"/>
          </a:p>
        </p:txBody>
      </p:sp>
    </p:spTree>
    <p:extLst>
      <p:ext uri="{BB962C8B-B14F-4D97-AF65-F5344CB8AC3E}">
        <p14:creationId xmlns:p14="http://schemas.microsoft.com/office/powerpoint/2010/main" val="3012879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44</a:t>
            </a:fld>
            <a:endParaRPr lang="en-US"/>
          </a:p>
        </p:txBody>
      </p:sp>
    </p:spTree>
    <p:extLst>
      <p:ext uri="{BB962C8B-B14F-4D97-AF65-F5344CB8AC3E}">
        <p14:creationId xmlns:p14="http://schemas.microsoft.com/office/powerpoint/2010/main" val="658474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45</a:t>
            </a:fld>
            <a:endParaRPr lang="en-US"/>
          </a:p>
        </p:txBody>
      </p:sp>
    </p:spTree>
    <p:extLst>
      <p:ext uri="{BB962C8B-B14F-4D97-AF65-F5344CB8AC3E}">
        <p14:creationId xmlns:p14="http://schemas.microsoft.com/office/powerpoint/2010/main" val="4036882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 </a:t>
            </a:r>
            <a:endParaRPr lang="en-US"/>
          </a:p>
          <a:p>
            <a:pPr marL="171450" indent="-171450">
              <a:buFont typeface="Arial" panose="020B0604020202020204" pitchFamily="34" charset="0"/>
              <a:buChar char="•"/>
            </a:pPr>
            <a:r>
              <a:rPr lang="en-US"/>
              <a:t>Edit this slide in advance to the training by inserting the name of the country where you work, the populations eligible for PrEP, the approved and available PrEP options, and priority populations for specific PrEP options. </a:t>
            </a:r>
          </a:p>
          <a:p>
            <a:pPr marL="171450" indent="-171450">
              <a:buFont typeface="Arial" panose="020B0604020202020204" pitchFamily="34" charset="0"/>
              <a:buChar char="•"/>
            </a:pPr>
            <a:r>
              <a:rPr lang="en-US">
                <a:ea typeface="Calibri"/>
                <a:cs typeface="Calibri"/>
              </a:rPr>
              <a:t>Note that availability may vary by setting and ask participants to comment on which PrEP options are available where they work. </a:t>
            </a:r>
          </a:p>
          <a:p>
            <a:pPr marL="171450" indent="-171450">
              <a:buFont typeface="Arial" panose="020B0604020202020204" pitchFamily="34" charset="0"/>
              <a:buChar char="•"/>
            </a:pPr>
            <a:r>
              <a:rPr lang="en-US">
                <a:ea typeface="Calibri"/>
                <a:cs typeface="Calibri"/>
              </a:rPr>
              <a:t>Allow time for questions and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1058796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informed choice counseling for PrEP initiation. </a:t>
            </a:r>
            <a:endParaRPr lang="en-US" dirty="0">
              <a:cs typeface="Calibri"/>
            </a:endParaRPr>
          </a:p>
          <a:p>
            <a:pPr marL="171450" marR="0" lvl="0" indent="-171450" algn="l" defTabSz="914400" rtl="0" eaLnBrk="1" fontAlgn="auto" latinLnBrk="0" hangingPunct="1">
              <a:lnSpc>
                <a:spcPct val="100000"/>
              </a:lnSpc>
              <a:spcBef>
                <a:spcPts val="0"/>
              </a:spcBef>
              <a:spcAft>
                <a:spcPts val="1200"/>
              </a:spcAft>
              <a:buClrTx/>
              <a:buSzTx/>
              <a:buFont typeface="Arial,Sans-Serif"/>
              <a:buChar char="•"/>
              <a:tabLst/>
              <a:defRPr/>
            </a:pPr>
            <a:r>
              <a:rPr lang="en-US" dirty="0"/>
              <a:t>Read the scenario and question on the slide asking participants, "</a:t>
            </a:r>
            <a:r>
              <a:rPr lang="en-US" i="1" dirty="0"/>
              <a:t>What additional information would you need to decide which PrEP options to discuss with her? </a:t>
            </a:r>
            <a:r>
              <a:rPr lang="en-US" b="1" dirty="0"/>
              <a:t>[Answer: confirm sex at birth, assess HIV risk behaviors (vaginal sex, anal sex or injection drug use) and if she is pregnant or breastfeeding]</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answers after receiving inputs from participants.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222641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r>
              <a:rPr lang="en-US"/>
              <a:t>• Time: 10-20 minutes. Timing will vary based on size of the group and time allowed for training. Set a time limit and keep track of time.</a:t>
            </a:r>
          </a:p>
          <a:p>
            <a:r>
              <a:rPr lang="en-US"/>
              <a:t>• Explain that participants who want to speak should raise their hands. </a:t>
            </a:r>
          </a:p>
          <a:p>
            <a:r>
              <a:rPr lang="en-US"/>
              <a:t>• Keep the discussion on target and moving along. </a:t>
            </a:r>
          </a:p>
          <a:p>
            <a:r>
              <a:rPr lang="en-US"/>
              <a:t>• Encourage everyone to participate and call on everyone who raises a hand. </a:t>
            </a:r>
          </a:p>
          <a:p>
            <a:r>
              <a:rPr lang="en-US"/>
              <a:t>• Limit participants who like to talk a lot. </a:t>
            </a:r>
          </a:p>
          <a:p>
            <a:r>
              <a:rPr lang="en-US"/>
              <a:t>• Ask questions to encourage more responses to a question—for example: </a:t>
            </a:r>
            <a:r>
              <a:rPr lang="en-US" i="1"/>
              <a:t>“What else?” “What other ideas do you have?” </a:t>
            </a:r>
          </a:p>
          <a:p>
            <a:r>
              <a:rPr lang="en-US"/>
              <a:t>• Wrap up the discussion by repeating and summarizing main points.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9</a:t>
            </a:fld>
            <a:endParaRPr lang="en-US"/>
          </a:p>
        </p:txBody>
      </p:sp>
    </p:spTree>
    <p:extLst>
      <p:ext uri="{BB962C8B-B14F-4D97-AF65-F5344CB8AC3E}">
        <p14:creationId xmlns:p14="http://schemas.microsoft.com/office/powerpoint/2010/main" val="943567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r>
              <a:rPr lang="en-US"/>
              <a:t> </a:t>
            </a:r>
            <a:endParaRPr lang="en-ZA"/>
          </a:p>
          <a:p>
            <a:pPr marL="171450" indent="-171450">
              <a:buFont typeface="Arial,Sans-Serif"/>
              <a:buChar char="•"/>
            </a:pPr>
            <a:r>
              <a:rPr lang="en-US"/>
              <a:t>Read the scenario and question on the slide asking participants, "</a:t>
            </a:r>
            <a:r>
              <a:rPr lang="en-US" i="1"/>
              <a:t>What potential PrEP options will you explore with Hope?"</a:t>
            </a:r>
            <a:endParaRPr lang="en-US"/>
          </a:p>
          <a:p>
            <a:pPr marL="171450" indent="-171450">
              <a:buFont typeface="Arial,Sans-Serif"/>
              <a:buChar char="•"/>
            </a:pPr>
            <a:r>
              <a:rPr lang="en-US"/>
              <a:t>Ask participants to raise hands and share their answers. </a:t>
            </a:r>
            <a:endParaRPr lang="en-US">
              <a:cs typeface="Calibri"/>
            </a:endParaRPr>
          </a:p>
          <a:p>
            <a:pPr marL="171450" indent="-171450">
              <a:buFont typeface="Arial,Sans-Serif"/>
              <a:buChar char="•"/>
            </a:pPr>
            <a:r>
              <a:rPr lang="en-US"/>
              <a:t>Continue to the following slide to provide the answer after receiving inputs from participants.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2390782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Refer back to the slide “PrEP Options for Clients Assigned </a:t>
            </a:r>
            <a:r>
              <a:rPr lang="en-US" dirty="0">
                <a:solidFill>
                  <a:schemeClr val="accent3"/>
                </a:solidFill>
              </a:rPr>
              <a:t>Female Sex at Birth” as needed.</a:t>
            </a:r>
            <a:endParaRPr lang="en-ZA" dirty="0"/>
          </a:p>
          <a:p>
            <a:pPr marL="171450" indent="-171450">
              <a:buFont typeface="Arial,Sans-Serif"/>
              <a:buChar char="•"/>
            </a:pPr>
            <a:r>
              <a:rPr lang="en-US" dirty="0"/>
              <a:t>Allow time for questions and follow-up discussion as needed. </a:t>
            </a:r>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53</a:t>
            </a:fld>
            <a:endParaRPr lang="en-US"/>
          </a:p>
        </p:txBody>
      </p:sp>
    </p:spTree>
    <p:extLst>
      <p:ext uri="{BB962C8B-B14F-4D97-AF65-F5344CB8AC3E}">
        <p14:creationId xmlns:p14="http://schemas.microsoft.com/office/powerpoint/2010/main" val="6101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2806018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seven steps to informed choice counseling for PrEP.</a:t>
            </a:r>
            <a:endParaRPr lang="en-US" dirty="0">
              <a:cs typeface="Calibri"/>
            </a:endParaRPr>
          </a:p>
          <a:p>
            <a:pPr marL="171450" indent="-171450">
              <a:spcAft>
                <a:spcPts val="1200"/>
              </a:spcAft>
              <a:buFont typeface="Arial,Sans-Serif"/>
              <a:buChar char="•"/>
            </a:pPr>
            <a:r>
              <a:rPr lang="en-US" dirty="0"/>
              <a:t>Read the scenario and question on the slide asking participants, "</a:t>
            </a:r>
            <a:r>
              <a:rPr lang="en-US" i="1" dirty="0"/>
              <a:t>What is the first step in providing informed choice counseling for PrEP? What key messages would you include in this step?"</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3906811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61</a:t>
            </a:fld>
            <a:endParaRPr lang="en-US"/>
          </a:p>
        </p:txBody>
      </p:sp>
    </p:spTree>
    <p:extLst>
      <p:ext uri="{BB962C8B-B14F-4D97-AF65-F5344CB8AC3E}">
        <p14:creationId xmlns:p14="http://schemas.microsoft.com/office/powerpoint/2010/main" val="783379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64</a:t>
            </a:fld>
            <a:endParaRPr lang="en-US"/>
          </a:p>
        </p:txBody>
      </p:sp>
    </p:spTree>
    <p:extLst>
      <p:ext uri="{BB962C8B-B14F-4D97-AF65-F5344CB8AC3E}">
        <p14:creationId xmlns:p14="http://schemas.microsoft.com/office/powerpoint/2010/main" val="3855569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65</a:t>
            </a:fld>
            <a:endParaRPr lang="en-US"/>
          </a:p>
        </p:txBody>
      </p:sp>
    </p:spTree>
    <p:extLst>
      <p:ext uri="{BB962C8B-B14F-4D97-AF65-F5344CB8AC3E}">
        <p14:creationId xmlns:p14="http://schemas.microsoft.com/office/powerpoint/2010/main" val="34763052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the steps of informed choice counseling for PrEP. </a:t>
            </a:r>
            <a:endParaRPr lang="en-US" dirty="0">
              <a:cs typeface="Calibri"/>
            </a:endParaRPr>
          </a:p>
          <a:p>
            <a:pPr marL="171450" indent="-171450">
              <a:spcAft>
                <a:spcPts val="1200"/>
              </a:spcAft>
              <a:buFont typeface="Arial,Sans-Serif"/>
              <a:buChar char="•"/>
            </a:pPr>
            <a:r>
              <a:rPr lang="en-US" dirty="0"/>
              <a:t>Read the scenario and question on the slide asking participants, “</a:t>
            </a:r>
            <a:r>
              <a:rPr lang="en-US" sz="1200" i="1" kern="1200" dirty="0">
                <a:solidFill>
                  <a:schemeClr val="tx1"/>
                </a:solidFill>
                <a:latin typeface="+mn-lt"/>
                <a:ea typeface="+mn-ea"/>
                <a:cs typeface="+mn-cs"/>
              </a:rPr>
              <a:t>What will you say to Hope? What </a:t>
            </a:r>
            <a:r>
              <a:rPr lang="en-US" i="1" dirty="0"/>
              <a:t>considerations would you ask Hope to think about when making her decision?"</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66</a:t>
            </a:fld>
            <a:endParaRPr lang="en-US"/>
          </a:p>
        </p:txBody>
      </p:sp>
    </p:spTree>
    <p:extLst>
      <p:ext uri="{BB962C8B-B14F-4D97-AF65-F5344CB8AC3E}">
        <p14:creationId xmlns:p14="http://schemas.microsoft.com/office/powerpoint/2010/main" val="2202014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endParaRPr lang="en-US" dirty="0">
              <a:cs typeface="Calibri"/>
            </a:endParaRP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67</a:t>
            </a:fld>
            <a:endParaRPr lang="en-US"/>
          </a:p>
        </p:txBody>
      </p:sp>
    </p:spTree>
    <p:extLst>
      <p:ext uri="{BB962C8B-B14F-4D97-AF65-F5344CB8AC3E}">
        <p14:creationId xmlns:p14="http://schemas.microsoft.com/office/powerpoint/2010/main" val="3934899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69</a:t>
            </a:fld>
            <a:endParaRPr lang="en-US"/>
          </a:p>
        </p:txBody>
      </p:sp>
    </p:spTree>
    <p:extLst>
      <p:ext uri="{BB962C8B-B14F-4D97-AF65-F5344CB8AC3E}">
        <p14:creationId xmlns:p14="http://schemas.microsoft.com/office/powerpoint/2010/main" val="65327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11</a:t>
            </a:fld>
            <a:endParaRPr lang="en-US"/>
          </a:p>
        </p:txBody>
      </p:sp>
    </p:spTree>
    <p:extLst>
      <p:ext uri="{BB962C8B-B14F-4D97-AF65-F5344CB8AC3E}">
        <p14:creationId xmlns:p14="http://schemas.microsoft.com/office/powerpoint/2010/main" val="13106836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seven steps to informed choice counseling for PrEP initiation. </a:t>
            </a:r>
            <a:endParaRPr lang="en-US" dirty="0">
              <a:cs typeface="Calibri"/>
            </a:endParaRPr>
          </a:p>
          <a:p>
            <a:pPr marL="171450" indent="-171450">
              <a:spcAft>
                <a:spcPts val="1200"/>
              </a:spcAft>
              <a:buFont typeface="Arial,Sans-Serif"/>
              <a:buChar char="•"/>
            </a:pPr>
            <a:r>
              <a:rPr lang="en-US" dirty="0"/>
              <a:t>Read the scenario and question on the slide asking participants, </a:t>
            </a:r>
            <a:r>
              <a:rPr lang="en-US" sz="1200" i="1" kern="1200" dirty="0">
                <a:solidFill>
                  <a:schemeClr val="tx1"/>
                </a:solidFill>
                <a:latin typeface="+mn-lt"/>
                <a:ea typeface="+mn-ea"/>
                <a:cs typeface="+mn-cs"/>
              </a:rPr>
              <a:t>“How will you answer her? </a:t>
            </a:r>
            <a:r>
              <a:rPr lang="en-US" i="1" dirty="0"/>
              <a:t>What key messages will you give to Hope?"</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70</a:t>
            </a:fld>
            <a:endParaRPr lang="en-US"/>
          </a:p>
        </p:txBody>
      </p:sp>
    </p:spTree>
    <p:extLst>
      <p:ext uri="{BB962C8B-B14F-4D97-AF65-F5344CB8AC3E}">
        <p14:creationId xmlns:p14="http://schemas.microsoft.com/office/powerpoint/2010/main" val="3799537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Facilitator guidance:</a:t>
            </a:r>
            <a:endParaRPr lang="en-US"/>
          </a:p>
          <a:p>
            <a:pPr marL="171450" indent="-171450">
              <a:buFont typeface="Arial,Sans-Serif"/>
              <a:buChar char="•"/>
            </a:pPr>
            <a:r>
              <a:rPr lang="en-US"/>
              <a:t>Reveal the answer on the slide. </a:t>
            </a:r>
            <a:endParaRPr lang="en-ZA"/>
          </a:p>
          <a:p>
            <a:pPr marL="171450" indent="-171450">
              <a:buFont typeface="Arial,Sans-Serif"/>
              <a:buChar char="•"/>
            </a:pPr>
            <a:r>
              <a:rPr lang="en-US"/>
              <a:t>Allow time for questions and follow-up discussion as needed. </a:t>
            </a:r>
            <a:endParaRPr lang="en-US">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71</a:t>
            </a:fld>
            <a:endParaRPr lang="en-US"/>
          </a:p>
        </p:txBody>
      </p:sp>
    </p:spTree>
    <p:extLst>
      <p:ext uri="{BB962C8B-B14F-4D97-AF65-F5344CB8AC3E}">
        <p14:creationId xmlns:p14="http://schemas.microsoft.com/office/powerpoint/2010/main" val="2480285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75</a:t>
            </a:fld>
            <a:endParaRPr lang="en-US"/>
          </a:p>
        </p:txBody>
      </p:sp>
    </p:spTree>
    <p:extLst>
      <p:ext uri="{BB962C8B-B14F-4D97-AF65-F5344CB8AC3E}">
        <p14:creationId xmlns:p14="http://schemas.microsoft.com/office/powerpoint/2010/main" val="582667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392027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23641757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78</a:t>
            </a:fld>
            <a:endParaRPr lang="en-US"/>
          </a:p>
        </p:txBody>
      </p:sp>
    </p:spTree>
    <p:extLst>
      <p:ext uri="{BB962C8B-B14F-4D97-AF65-F5344CB8AC3E}">
        <p14:creationId xmlns:p14="http://schemas.microsoft.com/office/powerpoint/2010/main" val="1181806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79</a:t>
            </a:fld>
            <a:endParaRPr lang="en-US"/>
          </a:p>
        </p:txBody>
      </p:sp>
    </p:spTree>
    <p:extLst>
      <p:ext uri="{BB962C8B-B14F-4D97-AF65-F5344CB8AC3E}">
        <p14:creationId xmlns:p14="http://schemas.microsoft.com/office/powerpoint/2010/main" val="36051449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3654455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40169409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82</a:t>
            </a:fld>
            <a:endParaRPr lang="en-US"/>
          </a:p>
        </p:txBody>
      </p:sp>
    </p:spTree>
    <p:extLst>
      <p:ext uri="{BB962C8B-B14F-4D97-AF65-F5344CB8AC3E}">
        <p14:creationId xmlns:p14="http://schemas.microsoft.com/office/powerpoint/2010/main" val="247901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12</a:t>
            </a:fld>
            <a:endParaRPr lang="en-US"/>
          </a:p>
        </p:txBody>
      </p:sp>
    </p:spTree>
    <p:extLst>
      <p:ext uri="{BB962C8B-B14F-4D97-AF65-F5344CB8AC3E}">
        <p14:creationId xmlns:p14="http://schemas.microsoft.com/office/powerpoint/2010/main" val="28235208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83</a:t>
            </a:fld>
            <a:endParaRPr lang="en-US"/>
          </a:p>
        </p:txBody>
      </p:sp>
    </p:spTree>
    <p:extLst>
      <p:ext uri="{BB962C8B-B14F-4D97-AF65-F5344CB8AC3E}">
        <p14:creationId xmlns:p14="http://schemas.microsoft.com/office/powerpoint/2010/main" val="38471705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11780982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85</a:t>
            </a:fld>
            <a:endParaRPr lang="en-US"/>
          </a:p>
        </p:txBody>
      </p:sp>
    </p:spTree>
    <p:extLst>
      <p:ext uri="{BB962C8B-B14F-4D97-AF65-F5344CB8AC3E}">
        <p14:creationId xmlns:p14="http://schemas.microsoft.com/office/powerpoint/2010/main" val="28563801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86</a:t>
            </a:fld>
            <a:endParaRPr lang="en-US"/>
          </a:p>
        </p:txBody>
      </p:sp>
    </p:spTree>
    <p:extLst>
      <p:ext uri="{BB962C8B-B14F-4D97-AF65-F5344CB8AC3E}">
        <p14:creationId xmlns:p14="http://schemas.microsoft.com/office/powerpoint/2010/main" val="135947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87</a:t>
            </a:fld>
            <a:endParaRPr lang="en-US"/>
          </a:p>
        </p:txBody>
      </p:sp>
    </p:spTree>
    <p:extLst>
      <p:ext uri="{BB962C8B-B14F-4D97-AF65-F5344CB8AC3E}">
        <p14:creationId xmlns:p14="http://schemas.microsoft.com/office/powerpoint/2010/main" val="25178988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88</a:t>
            </a:fld>
            <a:endParaRPr lang="en-US"/>
          </a:p>
        </p:txBody>
      </p:sp>
    </p:spTree>
    <p:extLst>
      <p:ext uri="{BB962C8B-B14F-4D97-AF65-F5344CB8AC3E}">
        <p14:creationId xmlns:p14="http://schemas.microsoft.com/office/powerpoint/2010/main" val="2281838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89</a:t>
            </a:fld>
            <a:endParaRPr lang="en-US"/>
          </a:p>
        </p:txBody>
      </p:sp>
    </p:spTree>
    <p:extLst>
      <p:ext uri="{BB962C8B-B14F-4D97-AF65-F5344CB8AC3E}">
        <p14:creationId xmlns:p14="http://schemas.microsoft.com/office/powerpoint/2010/main" val="2140205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seven steps to informed choice counseling for PrEP. </a:t>
            </a:r>
            <a:endParaRPr lang="en-US" dirty="0">
              <a:cs typeface="Calibri"/>
            </a:endParaRPr>
          </a:p>
          <a:p>
            <a:pPr marL="171450" marR="0" lvl="0" indent="-171450" algn="l" defTabSz="914400" rtl="0" eaLnBrk="1" fontAlgn="auto" latinLnBrk="0" hangingPunct="1">
              <a:lnSpc>
                <a:spcPct val="100000"/>
              </a:lnSpc>
              <a:spcBef>
                <a:spcPts val="0"/>
              </a:spcBef>
              <a:spcAft>
                <a:spcPts val="1200"/>
              </a:spcAft>
              <a:buClrTx/>
              <a:buSzTx/>
              <a:buFont typeface="Arial,Sans-Serif"/>
              <a:buChar char="•"/>
              <a:tabLst/>
              <a:defRPr/>
            </a:pPr>
            <a:r>
              <a:rPr lang="en-US" dirty="0"/>
              <a:t>Read the scenario and question on the slide asking participants, "</a:t>
            </a:r>
            <a:r>
              <a:rPr lang="en-US" sz="1200" b="0" i="1" dirty="0"/>
              <a:t>What are some key characteristics of oral daily PrEP, CAB-LA and the DVR to discuss with Hope to make sure she has the information she needs to chose between them? </a:t>
            </a: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90</a:t>
            </a:fld>
            <a:endParaRPr lang="en-US"/>
          </a:p>
        </p:txBody>
      </p:sp>
    </p:spTree>
    <p:extLst>
      <p:ext uri="{BB962C8B-B14F-4D97-AF65-F5344CB8AC3E}">
        <p14:creationId xmlns:p14="http://schemas.microsoft.com/office/powerpoint/2010/main" val="12811025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and ensure that trainees are able to compare and contrast characteristics for each option. Refer back to ‘Comparison of PrEP Options’ slides as needed </a:t>
            </a:r>
            <a:endParaRPr lang="en-ZA" dirty="0"/>
          </a:p>
          <a:p>
            <a:pPr marL="171450" indent="-171450">
              <a:buFont typeface="Arial,Sans-Serif"/>
              <a:buChar char="•"/>
            </a:pPr>
            <a:r>
              <a:rPr lang="en-US" dirty="0"/>
              <a:t>Some key similarities and differences:</a:t>
            </a:r>
          </a:p>
          <a:p>
            <a:pPr marL="628650" lvl="1" indent="-171450">
              <a:buFont typeface="Arial" panose="020B0604020202020204" pitchFamily="34" charset="0"/>
              <a:buChar char="•"/>
            </a:pPr>
            <a:r>
              <a:rPr lang="en-US" u="sng" dirty="0"/>
              <a:t>Efficacy of each option</a:t>
            </a:r>
            <a:r>
              <a:rPr lang="en-US" dirty="0"/>
              <a:t> when used as prescribed: daily oral PrEP and CAB-LA are both&gt;95%, whereas the DVR is 30 – 50% efficacious and should be used with other prevention methods, such as condoms.</a:t>
            </a:r>
          </a:p>
          <a:p>
            <a:pPr marL="628650" lvl="1" indent="-171450">
              <a:buFont typeface="Arial,Sans-Serif"/>
              <a:buChar char="•"/>
            </a:pPr>
            <a:r>
              <a:rPr lang="en-US" u="sng" dirty="0"/>
              <a:t>Route of administration</a:t>
            </a:r>
            <a:r>
              <a:rPr lang="en-US" dirty="0"/>
              <a:t>: d</a:t>
            </a:r>
            <a:r>
              <a:rPr lang="en-US" dirty="0">
                <a:cs typeface="Calibri"/>
              </a:rPr>
              <a:t>aily oral PrEP is one pill taken daily, CAB-LA is an injection every 8 weeks and the DVR is self-inserted into the vagina every 28 days.</a:t>
            </a:r>
          </a:p>
          <a:p>
            <a:pPr marL="628650" lvl="1" indent="-171450" algn="l" rtl="0" eaLnBrk="1" fontAlgn="ctr" latinLnBrk="0" hangingPunct="1">
              <a:spcBef>
                <a:spcPts val="0"/>
              </a:spcBef>
              <a:spcAft>
                <a:spcPts val="0"/>
              </a:spcAft>
              <a:buFont typeface="Arial" panose="020B0604020202020204" pitchFamily="34" charset="0"/>
              <a:buChar char="•"/>
            </a:pPr>
            <a:r>
              <a:rPr lang="en-US" u="sng" dirty="0">
                <a:cs typeface="Calibri"/>
              </a:rPr>
              <a:t>Common side effects</a:t>
            </a:r>
            <a:r>
              <a:rPr lang="en-US" dirty="0">
                <a:cs typeface="Calibri"/>
              </a:rPr>
              <a:t>: </a:t>
            </a:r>
            <a:r>
              <a:rPr lang="en-US" sz="1800" dirty="0">
                <a:cs typeface="Calibri"/>
              </a:rPr>
              <a:t>p</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ossible mild gastrointestinal side effects in the 1</a:t>
            </a:r>
            <a:r>
              <a:rPr lang="en-US" sz="1800" b="0" i="0" u="none" strike="noStrike" kern="1200" baseline="30000" dirty="0">
                <a:solidFill>
                  <a:srgbClr val="000000"/>
                </a:solidFill>
                <a:effectLst/>
                <a:latin typeface="Calibri" panose="020F0502020204030204" pitchFamily="34" charset="0"/>
                <a:cs typeface="Calibri" panose="020F0502020204030204" pitchFamily="34" charset="0"/>
              </a:rPr>
              <a:t>st</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month with oral PrEP; t</a:t>
            </a:r>
            <a:r>
              <a:rPr lang="en-US" sz="1800" b="0" i="0" u="none" strike="noStrike" kern="1200" dirty="0">
                <a:solidFill>
                  <a:srgbClr val="000000"/>
                </a:solidFill>
                <a:effectLst/>
                <a:latin typeface="Calibri" panose="020F0502020204030204" pitchFamily="34" charset="0"/>
                <a:cs typeface="Calibri" panose="020F0502020204030204" pitchFamily="34" charset="0"/>
              </a:rPr>
              <a:t>emporary pain and redness at the site of the injection with CAB-LA; possible </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mild u</a:t>
            </a:r>
            <a:r>
              <a:rPr lang="en-US" sz="1800" b="0" i="0" u="none" strike="noStrike" kern="1200" dirty="0">
                <a:solidFill>
                  <a:srgbClr val="000000"/>
                </a:solidFill>
                <a:effectLst/>
                <a:latin typeface="Calibri" panose="020F0502020204030204" pitchFamily="34" charset="0"/>
                <a:cs typeface="Calibri" panose="020F0502020204030204" pitchFamily="34" charset="0"/>
              </a:rPr>
              <a:t>rinary tract and vaginal</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 irritation in the 1</a:t>
            </a:r>
            <a:r>
              <a:rPr lang="en-US" sz="1800" b="0" i="0" u="none" strike="noStrike" kern="1200" baseline="30000" dirty="0">
                <a:solidFill>
                  <a:srgbClr val="000000"/>
                </a:solidFill>
                <a:effectLst/>
                <a:latin typeface="Calibri" panose="020F0502020204030204" pitchFamily="34" charset="0"/>
                <a:cs typeface="Calibri" panose="020F0502020204030204" pitchFamily="34" charset="0"/>
              </a:rPr>
              <a:t>st </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month with the DVR.</a:t>
            </a: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800" b="0" i="0" u="sng" strike="noStrike" kern="1200" baseline="0" dirty="0">
                <a:solidFill>
                  <a:srgbClr val="000000"/>
                </a:solidFill>
                <a:effectLst/>
                <a:latin typeface="Calibri" panose="020F0502020204030204" pitchFamily="34" charset="0"/>
                <a:cs typeface="Calibri" panose="020F0502020204030204" pitchFamily="34" charset="0"/>
              </a:rPr>
              <a:t>Follow up requirements</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 daily oral PrEP and the DVR require follow-up HIV testing every 3 months and HIVST may be an option. Whereas </a:t>
            </a:r>
            <a:r>
              <a:rPr lang="en-US" sz="1800" b="0" i="0" u="none" strike="noStrike" kern="1200" dirty="0">
                <a:solidFill>
                  <a:srgbClr val="000000"/>
                </a:solidFill>
                <a:effectLst/>
                <a:latin typeface="Calibri" panose="020F0502020204030204" pitchFamily="34" charset="0"/>
                <a:cs typeface="Calibri" panose="020F0502020204030204" pitchFamily="34" charset="0"/>
              </a:rPr>
              <a:t>CAB-LA requires </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a 2</a:t>
            </a:r>
            <a:r>
              <a:rPr lang="en-US" sz="1800" b="0" i="0" u="none" strike="noStrike" kern="1200" baseline="30000" dirty="0">
                <a:solidFill>
                  <a:srgbClr val="000000"/>
                </a:solidFill>
                <a:effectLst/>
                <a:latin typeface="Calibri" panose="020F0502020204030204" pitchFamily="34" charset="0"/>
                <a:cs typeface="Calibri" panose="020F0502020204030204" pitchFamily="34" charset="0"/>
              </a:rPr>
              <a:t>nd</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 injection 1 month after the 1</a:t>
            </a:r>
            <a:r>
              <a:rPr lang="en-US" sz="1800" b="0" i="0" u="none" strike="noStrike" kern="1200" baseline="30000" dirty="0">
                <a:solidFill>
                  <a:srgbClr val="000000"/>
                </a:solidFill>
                <a:effectLst/>
                <a:latin typeface="Calibri" panose="020F0502020204030204" pitchFamily="34" charset="0"/>
                <a:cs typeface="Calibri" panose="020F0502020204030204" pitchFamily="34" charset="0"/>
              </a:rPr>
              <a:t>st</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 injection, then injections and HIV testing every 8 weeks. HIVST is not an option for CAB-LA follow up.</a:t>
            </a: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800" b="0" i="0" u="sng" strike="noStrike" kern="1200" baseline="0" dirty="0">
                <a:solidFill>
                  <a:srgbClr val="000000"/>
                </a:solidFill>
                <a:effectLst/>
                <a:latin typeface="Calibri" panose="020F0502020204030204" pitchFamily="34" charset="0"/>
                <a:cs typeface="Calibri" panose="020F0502020204030204" pitchFamily="34" charset="0"/>
              </a:rPr>
              <a:t>Ease of stopping and starting</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 Daily oral PrEP can be stopped </a:t>
            </a:r>
            <a:r>
              <a:rPr lang="en-US" sz="1800" b="0" i="0" u="none" strike="noStrike" kern="1200" dirty="0">
                <a:solidFill>
                  <a:srgbClr val="000000"/>
                </a:solidFill>
                <a:effectLst/>
                <a:latin typeface="Calibri" panose="020F0502020204030204" pitchFamily="34" charset="0"/>
              </a:rPr>
              <a:t>7 days after last potential HIV exposure and the DVR can be stopped immediately by removing the ring. Both can be restarted any time. After stopping CAB-LA injections, she will need to </a:t>
            </a:r>
            <a:r>
              <a:rPr lang="en-US" sz="1800" b="0" i="0" u="none" strike="noStrike" kern="1200" baseline="0" dirty="0">
                <a:solidFill>
                  <a:srgbClr val="000000"/>
                </a:solidFill>
                <a:effectLst/>
                <a:latin typeface="Calibri" panose="020F0502020204030204" pitchFamily="34" charset="0"/>
              </a:rPr>
              <a:t>use alternate prevention products </a:t>
            </a:r>
            <a:r>
              <a:rPr lang="en-US" sz="1800" b="0" i="0" u="none" strike="noStrike" kern="1200" dirty="0">
                <a:solidFill>
                  <a:srgbClr val="000000"/>
                </a:solidFill>
                <a:effectLst/>
                <a:latin typeface="Calibri" panose="020F0502020204030204" pitchFamily="34" charset="0"/>
              </a:rPr>
              <a:t>for 12</a:t>
            </a:r>
            <a:r>
              <a:rPr lang="en-US" sz="1800" b="0" i="0" u="none" strike="noStrike" kern="1200" baseline="0" dirty="0">
                <a:solidFill>
                  <a:srgbClr val="000000"/>
                </a:solidFill>
                <a:effectLst/>
                <a:latin typeface="Calibri" panose="020F0502020204030204" pitchFamily="34" charset="0"/>
              </a:rPr>
              <a:t> months and may require two injections 1 month apart (loading dose) to restart.</a:t>
            </a: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800" b="0" i="0" u="sng" strike="noStrike" kern="1200" baseline="0" dirty="0">
                <a:solidFill>
                  <a:srgbClr val="000000"/>
                </a:solidFill>
                <a:effectLst/>
                <a:latin typeface="Calibri" panose="020F0502020204030204" pitchFamily="34" charset="0"/>
              </a:rPr>
              <a:t>Privacy</a:t>
            </a:r>
            <a:r>
              <a:rPr lang="en-US" sz="1800" b="0" i="0" u="none" strike="noStrike" kern="1200" baseline="0" dirty="0">
                <a:solidFill>
                  <a:srgbClr val="000000"/>
                </a:solidFill>
                <a:effectLst/>
                <a:latin typeface="Calibri" panose="020F0502020204030204" pitchFamily="34" charset="0"/>
              </a:rPr>
              <a:t>: </a:t>
            </a:r>
            <a:r>
              <a:rPr lang="en-US" sz="1800" b="0" i="0" u="none" strike="noStrike" kern="1200" baseline="0" dirty="0">
                <a:solidFill>
                  <a:srgbClr val="000000"/>
                </a:solidFill>
                <a:effectLst/>
                <a:latin typeface="Calibri" panose="020F0502020204030204" pitchFamily="34" charset="0"/>
                <a:cs typeface="Calibri"/>
              </a:rPr>
              <a:t>D</a:t>
            </a:r>
            <a:r>
              <a:rPr lang="en-US" sz="1800" dirty="0">
                <a:cs typeface="Calibri"/>
              </a:rPr>
              <a:t>aily oral PrEP can be kept private if she is able to store and take pills without others’ awareness. </a:t>
            </a:r>
            <a:r>
              <a:rPr lang="en-US" sz="1800" b="0" i="0" u="none" strike="noStrike" kern="1200" baseline="0" dirty="0">
                <a:solidFill>
                  <a:srgbClr val="000000"/>
                </a:solidFill>
                <a:effectLst/>
                <a:latin typeface="Calibri" panose="020F0502020204030204" pitchFamily="34" charset="0"/>
                <a:cs typeface="Calibri" panose="020F0502020204030204" pitchFamily="34" charset="0"/>
              </a:rPr>
              <a:t>CAB-LA can be private if her clinic visits are private. The DV</a:t>
            </a:r>
            <a:r>
              <a:rPr lang="en-US" sz="1800" b="0" i="0" u="none" strike="noStrike" kern="1200" dirty="0">
                <a:solidFill>
                  <a:srgbClr val="000000"/>
                </a:solidFill>
                <a:effectLst/>
                <a:latin typeface="Calibri" panose="020F0502020204030204" pitchFamily="34" charset="0"/>
                <a:cs typeface="Calibri" panose="020F0502020204030204" pitchFamily="34" charset="0"/>
              </a:rPr>
              <a:t>R can be private if she can store and insert it privately, however, her </a:t>
            </a:r>
            <a:r>
              <a:rPr lang="en-US" sz="1800" baseline="0" dirty="0">
                <a:solidFill>
                  <a:schemeClr val="tx1"/>
                </a:solidFill>
              </a:rPr>
              <a:t>partner may be able to feel it during sex.</a:t>
            </a: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800" b="0" i="0" u="sng" strike="noStrike" baseline="0" dirty="0">
                <a:solidFill>
                  <a:schemeClr val="tx1"/>
                </a:solidFill>
                <a:effectLst/>
                <a:latin typeface="Arial" panose="020B0604020202020204" pitchFamily="34" charset="0"/>
              </a:rPr>
              <a:t>Stigma concerns</a:t>
            </a:r>
            <a:r>
              <a:rPr lang="en-US" sz="1800" b="0" i="0" u="none" strike="noStrike" baseline="0" dirty="0">
                <a:solidFill>
                  <a:schemeClr val="tx1"/>
                </a:solidFill>
                <a:effectLst/>
                <a:latin typeface="Arial" panose="020B0604020202020204" pitchFamily="34" charset="0"/>
              </a:rPr>
              <a:t>: Daily oral PrEP may lead to HIV-related stigma because the pills are also used to treat HIV disease. CAB-LA is unlikely to lead to stigma as there is nothing to take home and it is administered in a private clinic space. The DVR is unlikely to lead to stigma as vaginal rings are used for other purposes in addition to HIV prevention.</a:t>
            </a:r>
            <a:endParaRPr lang="en-US" sz="1800" b="0" i="0" u="none" strike="noStrike" dirty="0">
              <a:effectLst/>
              <a:latin typeface="Arial" panose="020B0604020202020204" pitchFamily="34" charset="0"/>
            </a:endParaRPr>
          </a:p>
          <a:p>
            <a:pPr marL="171450" indent="-171450">
              <a:buFont typeface="Arial" panose="020B0604020202020204" pitchFamily="34" charset="0"/>
              <a:buChar char="•"/>
            </a:pPr>
            <a:r>
              <a:rPr lang="en-US" dirty="0">
                <a:cs typeface="Calibri"/>
              </a:rPr>
              <a:t>Other characteristics that may be relevant to Hope are: treatment implications, service delivery models available, use with pregnancy.</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Allow time for questions and follow-up discussion as needed. </a:t>
            </a:r>
          </a:p>
          <a:p>
            <a:pPr marL="171450" indent="-171450">
              <a:buFont typeface="Arial,Sans-Serif"/>
              <a:buChar char="•"/>
            </a:pP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3764326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93</a:t>
            </a:fld>
            <a:endParaRPr lang="en-US"/>
          </a:p>
        </p:txBody>
      </p:sp>
    </p:spTree>
    <p:extLst>
      <p:ext uri="{BB962C8B-B14F-4D97-AF65-F5344CB8AC3E}">
        <p14:creationId xmlns:p14="http://schemas.microsoft.com/office/powerpoint/2010/main" val="140651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246815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endParaRPr lang="en-US" sz="1200">
              <a:cs typeface="Arial"/>
            </a:endParaRP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94</a:t>
            </a:fld>
            <a:endParaRPr lang="en-US"/>
          </a:p>
        </p:txBody>
      </p:sp>
    </p:spTree>
    <p:extLst>
      <p:ext uri="{BB962C8B-B14F-4D97-AF65-F5344CB8AC3E}">
        <p14:creationId xmlns:p14="http://schemas.microsoft.com/office/powerpoint/2010/main" val="21341593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95</a:t>
            </a:fld>
            <a:endParaRPr lang="en-US"/>
          </a:p>
        </p:txBody>
      </p:sp>
    </p:spTree>
    <p:extLst>
      <p:ext uri="{BB962C8B-B14F-4D97-AF65-F5344CB8AC3E}">
        <p14:creationId xmlns:p14="http://schemas.microsoft.com/office/powerpoint/2010/main" val="18025685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96</a:t>
            </a:fld>
            <a:endParaRPr lang="en-US"/>
          </a:p>
        </p:txBody>
      </p:sp>
    </p:spTree>
    <p:extLst>
      <p:ext uri="{BB962C8B-B14F-4D97-AF65-F5344CB8AC3E}">
        <p14:creationId xmlns:p14="http://schemas.microsoft.com/office/powerpoint/2010/main" val="38617668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endParaRPr lang="en-US" sz="1200">
              <a:cs typeface="Arial"/>
            </a:endParaRPr>
          </a:p>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97</a:t>
            </a:fld>
            <a:endParaRPr lang="en-US"/>
          </a:p>
        </p:txBody>
      </p:sp>
    </p:spTree>
    <p:extLst>
      <p:ext uri="{BB962C8B-B14F-4D97-AF65-F5344CB8AC3E}">
        <p14:creationId xmlns:p14="http://schemas.microsoft.com/office/powerpoint/2010/main" val="7733464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98</a:t>
            </a:fld>
            <a:endParaRPr lang="en-US"/>
          </a:p>
        </p:txBody>
      </p:sp>
    </p:spTree>
    <p:extLst>
      <p:ext uri="{BB962C8B-B14F-4D97-AF65-F5344CB8AC3E}">
        <p14:creationId xmlns:p14="http://schemas.microsoft.com/office/powerpoint/2010/main" val="16365049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seven steps to informed choice counseling for PrEP initiation. </a:t>
            </a:r>
            <a:endParaRPr lang="en-US" dirty="0">
              <a:cs typeface="Calibri"/>
            </a:endParaRPr>
          </a:p>
          <a:p>
            <a:pPr marL="171450" marR="0" lvl="0" indent="-171450" algn="l" defTabSz="914400" rtl="0" eaLnBrk="1" fontAlgn="auto" latinLnBrk="0" hangingPunct="1">
              <a:lnSpc>
                <a:spcPct val="100000"/>
              </a:lnSpc>
              <a:spcBef>
                <a:spcPts val="0"/>
              </a:spcBef>
              <a:spcAft>
                <a:spcPts val="1200"/>
              </a:spcAft>
              <a:buClrTx/>
              <a:buSzTx/>
              <a:buFont typeface="Arial,Sans-Serif"/>
              <a:buChar char="•"/>
              <a:tabLst/>
              <a:defRPr/>
            </a:pPr>
            <a:r>
              <a:rPr lang="en-US" dirty="0"/>
              <a:t>Read the scenario and question on the slide asking participants, "</a:t>
            </a:r>
            <a:r>
              <a:rPr lang="en-US" sz="1200" b="0" i="1" dirty="0"/>
              <a:t>What are some key uncertainties to discuss with Hope so that she can make a fully informed choice about using these PrEP options? What uncertainties are there about CAB-LA and the DVR that she should know about?”</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99</a:t>
            </a:fld>
            <a:endParaRPr lang="en-US"/>
          </a:p>
        </p:txBody>
      </p:sp>
    </p:spTree>
    <p:extLst>
      <p:ext uri="{BB962C8B-B14F-4D97-AF65-F5344CB8AC3E}">
        <p14:creationId xmlns:p14="http://schemas.microsoft.com/office/powerpoint/2010/main" val="2175510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pPr marL="171450" indent="-171450">
              <a:buFont typeface="Arial,Sans-Serif"/>
              <a:buChar char="•"/>
            </a:pPr>
            <a:r>
              <a:rPr lang="en-US" dirty="0"/>
              <a:t>Other uncertainties that could be discussed: CAB-LA and oral </a:t>
            </a:r>
            <a:r>
              <a:rPr lang="en-US" dirty="0" err="1"/>
              <a:t>PrEP’s</a:t>
            </a:r>
            <a:r>
              <a:rPr lang="en-US" dirty="0"/>
              <a:t> HIV protection is much higher than the DVR, but not 100%</a:t>
            </a:r>
          </a:p>
          <a:p>
            <a:pPr marL="171450" indent="-171450">
              <a:buFont typeface="Arial,Sans-Serif"/>
              <a:buChar char="•"/>
            </a:pPr>
            <a:endParaRPr lang="en-US" dirty="0"/>
          </a:p>
          <a:p>
            <a:pPr marL="0" indent="0">
              <a:buFont typeface="Arial,Sans-Serif"/>
              <a:buNone/>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100</a:t>
            </a:fld>
            <a:endParaRPr lang="en-US"/>
          </a:p>
        </p:txBody>
      </p:sp>
    </p:spTree>
    <p:extLst>
      <p:ext uri="{BB962C8B-B14F-4D97-AF65-F5344CB8AC3E}">
        <p14:creationId xmlns:p14="http://schemas.microsoft.com/office/powerpoint/2010/main" val="32978273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102</a:t>
            </a:fld>
            <a:endParaRPr lang="en-US"/>
          </a:p>
        </p:txBody>
      </p:sp>
    </p:spTree>
    <p:extLst>
      <p:ext uri="{BB962C8B-B14F-4D97-AF65-F5344CB8AC3E}">
        <p14:creationId xmlns:p14="http://schemas.microsoft.com/office/powerpoint/2010/main" val="17716393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103</a:t>
            </a:fld>
            <a:endParaRPr lang="en-US"/>
          </a:p>
        </p:txBody>
      </p:sp>
    </p:spTree>
    <p:extLst>
      <p:ext uri="{BB962C8B-B14F-4D97-AF65-F5344CB8AC3E}">
        <p14:creationId xmlns:p14="http://schemas.microsoft.com/office/powerpoint/2010/main" val="4173731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seven steps to informed choice counseling for PrEP initiation. </a:t>
            </a:r>
            <a:endParaRPr lang="en-US" dirty="0">
              <a:cs typeface="Calibri"/>
            </a:endParaRPr>
          </a:p>
          <a:p>
            <a:pPr marL="171450" marR="0" lvl="0" indent="-171450" algn="l" defTabSz="914400" rtl="0" eaLnBrk="1" fontAlgn="auto" latinLnBrk="0" hangingPunct="1">
              <a:lnSpc>
                <a:spcPct val="100000"/>
              </a:lnSpc>
              <a:spcBef>
                <a:spcPts val="0"/>
              </a:spcBef>
              <a:spcAft>
                <a:spcPts val="1200"/>
              </a:spcAft>
              <a:buClrTx/>
              <a:buSzTx/>
              <a:buFont typeface="Arial,Sans-Serif"/>
              <a:buChar char="•"/>
              <a:tabLst/>
              <a:defRPr/>
            </a:pPr>
            <a:r>
              <a:rPr lang="en-US" dirty="0"/>
              <a:t>Read the scenario and question on the slide asking participants, "</a:t>
            </a:r>
            <a:r>
              <a:rPr lang="en-US" sz="1200" b="0" i="1" dirty="0"/>
              <a:t>How will you assess Hope’s understanding of her PrEP options and determine if further information is needed?”</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104</a:t>
            </a:fld>
            <a:endParaRPr lang="en-US"/>
          </a:p>
        </p:txBody>
      </p:sp>
    </p:spTree>
    <p:extLst>
      <p:ext uri="{BB962C8B-B14F-4D97-AF65-F5344CB8AC3E}">
        <p14:creationId xmlns:p14="http://schemas.microsoft.com/office/powerpoint/2010/main" val="303038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a:p>
        </p:txBody>
      </p:sp>
    </p:spTree>
    <p:extLst>
      <p:ext uri="{BB962C8B-B14F-4D97-AF65-F5344CB8AC3E}">
        <p14:creationId xmlns:p14="http://schemas.microsoft.com/office/powerpoint/2010/main" val="26664312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p:txBody>
      </p:sp>
      <p:sp>
        <p:nvSpPr>
          <p:cNvPr id="4" name="Slide Number Placeholder 3"/>
          <p:cNvSpPr>
            <a:spLocks noGrp="1"/>
          </p:cNvSpPr>
          <p:nvPr>
            <p:ph type="sldNum" sz="quarter" idx="5"/>
          </p:nvPr>
        </p:nvSpPr>
        <p:spPr/>
        <p:txBody>
          <a:bodyPr/>
          <a:lstStyle/>
          <a:p>
            <a:fld id="{B78A90D8-2647-4560-8208-F58DCE3DB525}" type="slidenum">
              <a:rPr lang="en-US" smtClean="0"/>
              <a:t>105</a:t>
            </a:fld>
            <a:endParaRPr lang="en-US"/>
          </a:p>
        </p:txBody>
      </p:sp>
    </p:spTree>
    <p:extLst>
      <p:ext uri="{BB962C8B-B14F-4D97-AF65-F5344CB8AC3E}">
        <p14:creationId xmlns:p14="http://schemas.microsoft.com/office/powerpoint/2010/main" val="40297512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107</a:t>
            </a:fld>
            <a:endParaRPr lang="en-US"/>
          </a:p>
        </p:txBody>
      </p:sp>
    </p:spTree>
    <p:extLst>
      <p:ext uri="{BB962C8B-B14F-4D97-AF65-F5344CB8AC3E}">
        <p14:creationId xmlns:p14="http://schemas.microsoft.com/office/powerpoint/2010/main" val="5392392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 of seven steps to informed choice counseling for PrEP initiation. </a:t>
            </a:r>
            <a:endParaRPr lang="en-US" dirty="0">
              <a:cs typeface="Calibri"/>
            </a:endParaRPr>
          </a:p>
          <a:p>
            <a:pPr marL="171450" marR="0" lvl="0" indent="-171450" algn="l" defTabSz="914400" rtl="0" eaLnBrk="1" fontAlgn="auto" latinLnBrk="0" hangingPunct="1">
              <a:lnSpc>
                <a:spcPct val="100000"/>
              </a:lnSpc>
              <a:spcBef>
                <a:spcPts val="0"/>
              </a:spcBef>
              <a:spcAft>
                <a:spcPts val="1200"/>
              </a:spcAft>
              <a:buClrTx/>
              <a:buSzTx/>
              <a:buFont typeface="Arial,Sans-Serif"/>
              <a:buChar char="•"/>
              <a:tabLst/>
              <a:defRPr/>
            </a:pPr>
            <a:r>
              <a:rPr lang="en-US" dirty="0"/>
              <a:t>Read the scenario and question on the slide asking participants, "</a:t>
            </a:r>
            <a:r>
              <a:rPr lang="en-US" sz="1200" b="0" i="1" dirty="0"/>
              <a:t>How can you counsel her to think through her preferences for a PrEP option?”</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108</a:t>
            </a:fld>
            <a:endParaRPr lang="en-US"/>
          </a:p>
        </p:txBody>
      </p:sp>
    </p:spTree>
    <p:extLst>
      <p:ext uri="{BB962C8B-B14F-4D97-AF65-F5344CB8AC3E}">
        <p14:creationId xmlns:p14="http://schemas.microsoft.com/office/powerpoint/2010/main" val="962297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pPr marL="171450" indent="-171450">
              <a:buFont typeface="Arial,Sans-Serif"/>
              <a:buChar char="•"/>
            </a:pPr>
            <a:r>
              <a:rPr lang="en-US" dirty="0">
                <a:cs typeface="Calibri"/>
              </a:rPr>
              <a:t>Continue to </a:t>
            </a:r>
            <a:r>
              <a:rPr lang="en-US" dirty="0"/>
              <a:t>the following slide for more information on this case scenario</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109</a:t>
            </a:fld>
            <a:endParaRPr lang="en-US"/>
          </a:p>
        </p:txBody>
      </p:sp>
    </p:spTree>
    <p:extLst>
      <p:ext uri="{BB962C8B-B14F-4D97-AF65-F5344CB8AC3E}">
        <p14:creationId xmlns:p14="http://schemas.microsoft.com/office/powerpoint/2010/main" val="28437253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t>
            </a:r>
            <a:endParaRPr lang="en-ZA" dirty="0"/>
          </a:p>
          <a:p>
            <a:pPr marL="171450" indent="-171450">
              <a:buFont typeface="Arial,Sans-Serif"/>
              <a:buChar char="•"/>
            </a:pPr>
            <a:r>
              <a:rPr lang="en-US" dirty="0"/>
              <a:t>Allow time for questions and follow-up discussion as needed. </a:t>
            </a:r>
          </a:p>
          <a:p>
            <a:pPr marL="171450" indent="-171450">
              <a:buFont typeface="Arial,Sans-Serif"/>
              <a:buChar char="•"/>
            </a:pPr>
            <a:r>
              <a:rPr lang="en-US" dirty="0"/>
              <a:t>Tell participants that this is the end of the informed choice counseling process, as you have competed all 7 steps and Hope has made an informed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3"/>
                </a:solidFill>
              </a:rPr>
              <a:t>.</a:t>
            </a:r>
          </a:p>
          <a:p>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110</a:t>
            </a:fld>
            <a:endParaRPr lang="en-US"/>
          </a:p>
        </p:txBody>
      </p:sp>
    </p:spTree>
    <p:extLst>
      <p:ext uri="{BB962C8B-B14F-4D97-AF65-F5344CB8AC3E}">
        <p14:creationId xmlns:p14="http://schemas.microsoft.com/office/powerpoint/2010/main" val="1564419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111</a:t>
            </a:fld>
            <a:endParaRPr lang="en-US"/>
          </a:p>
        </p:txBody>
      </p:sp>
    </p:spTree>
    <p:extLst>
      <p:ext uri="{BB962C8B-B14F-4D97-AF65-F5344CB8AC3E}">
        <p14:creationId xmlns:p14="http://schemas.microsoft.com/office/powerpoint/2010/main" val="24324326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112</a:t>
            </a:fld>
            <a:endParaRPr lang="en-US"/>
          </a:p>
        </p:txBody>
      </p:sp>
    </p:spTree>
    <p:extLst>
      <p:ext uri="{BB962C8B-B14F-4D97-AF65-F5344CB8AC3E}">
        <p14:creationId xmlns:p14="http://schemas.microsoft.com/office/powerpoint/2010/main" val="2706393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a:p>
        </p:txBody>
      </p:sp>
    </p:spTree>
    <p:extLst>
      <p:ext uri="{BB962C8B-B14F-4D97-AF65-F5344CB8AC3E}">
        <p14:creationId xmlns:p14="http://schemas.microsoft.com/office/powerpoint/2010/main" val="34009918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114</a:t>
            </a:fld>
            <a:endParaRPr lang="en-US"/>
          </a:p>
        </p:txBody>
      </p:sp>
    </p:spTree>
    <p:extLst>
      <p:ext uri="{BB962C8B-B14F-4D97-AF65-F5344CB8AC3E}">
        <p14:creationId xmlns:p14="http://schemas.microsoft.com/office/powerpoint/2010/main" val="37022009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115</a:t>
            </a:fld>
            <a:endParaRPr lang="en-US"/>
          </a:p>
        </p:txBody>
      </p:sp>
    </p:spTree>
    <p:extLst>
      <p:ext uri="{BB962C8B-B14F-4D97-AF65-F5344CB8AC3E}">
        <p14:creationId xmlns:p14="http://schemas.microsoft.com/office/powerpoint/2010/main" val="4248481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endParaRPr lang="en-US" dirty="0"/>
          </a:p>
          <a:p>
            <a:pPr marL="171450" indent="-171450">
              <a:buFont typeface="Arial,Sans-Serif"/>
              <a:buChar char="•"/>
            </a:pPr>
            <a:r>
              <a:rPr lang="en-US" dirty="0"/>
              <a:t>Read the question on the slide.</a:t>
            </a:r>
            <a:endParaRPr lang="en-US" dirty="0">
              <a:cs typeface="Calibri"/>
            </a:endParaRPr>
          </a:p>
          <a:p>
            <a:pPr marL="171450" indent="-171450">
              <a:buFont typeface="Arial,Sans-Serif"/>
              <a:buChar char="•"/>
            </a:pPr>
            <a:r>
              <a:rPr lang="en-US" dirty="0"/>
              <a:t>Ask participants to raise their hands to answer the question.</a:t>
            </a:r>
            <a:endParaRPr lang="en-US" dirty="0">
              <a:cs typeface="Calibri"/>
            </a:endParaRPr>
          </a:p>
          <a:p>
            <a:pPr marL="171450" indent="-171450">
              <a:buFont typeface="Arial,Sans-Serif"/>
              <a:buChar char="•"/>
            </a:pPr>
            <a:r>
              <a:rPr lang="en-US" dirty="0"/>
              <a:t>Take a few volunteer responses. </a:t>
            </a:r>
            <a:endParaRPr lang="en-US" dirty="0">
              <a:cs typeface="Calibri"/>
            </a:endParaRPr>
          </a:p>
          <a:p>
            <a:pPr marL="171450" indent="-171450">
              <a:buFont typeface="Arial,Sans-Serif"/>
              <a:buChar char="•"/>
            </a:pPr>
            <a:r>
              <a:rPr lang="en-US" dirty="0"/>
              <a:t>Reveal the answer on the following slide. </a:t>
            </a:r>
            <a:endParaRPr lang="en-US" dirty="0">
              <a:cs typeface="Calibri"/>
            </a:endParaRPr>
          </a:p>
          <a:p>
            <a:pPr marL="171450" indent="-171450">
              <a:buFont typeface="Arial,Sans-Serif"/>
              <a:buChar char="•"/>
            </a:pPr>
            <a:r>
              <a:rPr lang="en-US" dirty="0"/>
              <a:t>Allow time for follow-up discussion as needed.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15</a:t>
            </a:fld>
            <a:endParaRPr lang="en-US"/>
          </a:p>
        </p:txBody>
      </p:sp>
    </p:spTree>
    <p:extLst>
      <p:ext uri="{BB962C8B-B14F-4D97-AF65-F5344CB8AC3E}">
        <p14:creationId xmlns:p14="http://schemas.microsoft.com/office/powerpoint/2010/main" val="32429519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a:p>
        </p:txBody>
      </p:sp>
    </p:spTree>
    <p:extLst>
      <p:ext uri="{BB962C8B-B14F-4D97-AF65-F5344CB8AC3E}">
        <p14:creationId xmlns:p14="http://schemas.microsoft.com/office/powerpoint/2010/main" val="39627414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Explain to participants that a case scenario is provided to apply their knowledge</a:t>
            </a:r>
            <a:endParaRPr lang="en-US" dirty="0">
              <a:cs typeface="Calibri"/>
            </a:endParaRPr>
          </a:p>
          <a:p>
            <a:pPr marL="171450" indent="-171450">
              <a:spcAft>
                <a:spcPts val="1200"/>
              </a:spcAft>
              <a:buFont typeface="Arial,Sans-Serif"/>
              <a:buChar char="•"/>
            </a:pPr>
            <a:r>
              <a:rPr lang="en-US" dirty="0"/>
              <a:t>Read the scenario and question on the slide asking participants</a:t>
            </a:r>
            <a:r>
              <a:rPr lang="en-US"/>
              <a:t>, “</a:t>
            </a:r>
            <a:r>
              <a:rPr lang="en-US" i="1"/>
              <a:t>What </a:t>
            </a:r>
            <a:r>
              <a:rPr lang="en-US" i="1" dirty="0"/>
              <a:t>additional targeted questions will you ask Hope to evaluate for any contraindications to using CAB-LA or other factors that would not make her a good candidate before proceeding with CAB-LA initiation?"</a:t>
            </a:r>
            <a:endParaRPr lang="en-US" dirty="0"/>
          </a:p>
          <a:p>
            <a:pPr marL="171450" indent="-171450">
              <a:buFont typeface="Arial,Sans-Serif"/>
              <a:buChar char="•"/>
            </a:pPr>
            <a:r>
              <a:rPr lang="en-US" dirty="0"/>
              <a:t>Ask participants to raise hands and share their answers. </a:t>
            </a:r>
            <a:endParaRPr lang="en-US" dirty="0">
              <a:cs typeface="Calibri"/>
            </a:endParaRPr>
          </a:p>
          <a:p>
            <a:pPr marL="171450" indent="-171450">
              <a:buFont typeface="Arial,Sans-Serif"/>
              <a:buChar char="•"/>
            </a:pPr>
            <a:r>
              <a:rPr lang="en-US" dirty="0"/>
              <a:t>Continue to the following slide to provide the answer after receiving inputs from participants. </a:t>
            </a:r>
          </a:p>
        </p:txBody>
      </p:sp>
      <p:sp>
        <p:nvSpPr>
          <p:cNvPr id="4" name="Slide Number Placeholder 3"/>
          <p:cNvSpPr>
            <a:spLocks noGrp="1"/>
          </p:cNvSpPr>
          <p:nvPr>
            <p:ph type="sldNum" sz="quarter" idx="5"/>
          </p:nvPr>
        </p:nvSpPr>
        <p:spPr/>
        <p:txBody>
          <a:bodyPr/>
          <a:lstStyle/>
          <a:p>
            <a:fld id="{B78A90D8-2647-4560-8208-F58DCE3DB525}" type="slidenum">
              <a:rPr lang="en-US" smtClean="0"/>
              <a:t>117</a:t>
            </a:fld>
            <a:endParaRPr lang="en-US"/>
          </a:p>
        </p:txBody>
      </p:sp>
    </p:spTree>
    <p:extLst>
      <p:ext uri="{BB962C8B-B14F-4D97-AF65-F5344CB8AC3E}">
        <p14:creationId xmlns:p14="http://schemas.microsoft.com/office/powerpoint/2010/main" val="6493442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pPr marL="171450" indent="-171450">
              <a:buFont typeface="Arial,Sans-Serif"/>
              <a:buChar char="•"/>
            </a:pPr>
            <a:r>
              <a:rPr lang="en-US" dirty="0"/>
              <a:t>Reveal the answer on the slide and provide additional information as needed:</a:t>
            </a:r>
          </a:p>
          <a:p>
            <a:pPr marL="628650" lvl="1" indent="-171450">
              <a:buFont typeface="Arial,Sans-Serif"/>
              <a:buChar char="•"/>
            </a:pPr>
            <a:r>
              <a:rPr lang="en-US" sz="1200" b="0" dirty="0"/>
              <a:t>Check her weight because CAB-LA users must be &gt;35 kg </a:t>
            </a:r>
          </a:p>
          <a:p>
            <a:pPr marL="628650" lvl="1" indent="-171450">
              <a:buFont typeface="Arial,Sans-Serif"/>
              <a:buChar char="•"/>
            </a:pPr>
            <a:r>
              <a:rPr lang="en-US" sz="1200" b="0" dirty="0"/>
              <a:t>Ask about medications because certain TB and seizure medications are contraindicated with CAB-LA use.</a:t>
            </a:r>
          </a:p>
          <a:p>
            <a:pPr marL="628650" lvl="1" indent="-171450">
              <a:buFont typeface="Arial,Sans-Serif"/>
              <a:buChar char="•"/>
            </a:pPr>
            <a:r>
              <a:rPr lang="en-US" sz="1200" b="0" dirty="0"/>
              <a:t>Ask about buttock implants because CAB-LA is injected into the buttocks and cannot be injected into implants or fillers</a:t>
            </a:r>
          </a:p>
          <a:p>
            <a:pPr marL="628650" lvl="1" indent="-171450">
              <a:buFont typeface="Arial,Sans-Serif"/>
              <a:buChar char="•"/>
            </a:pPr>
            <a:r>
              <a:rPr lang="en-US" sz="1200" b="0" dirty="0"/>
              <a:t>Ask about travel or other barriers to attending clinic appointments, as it is important that she is able to come to her appointments on time.</a:t>
            </a:r>
          </a:p>
          <a:p>
            <a:pPr marL="628650" lvl="1" indent="-171450">
              <a:buFont typeface="Arial,Sans-Serif"/>
              <a:buChar char="•"/>
            </a:pPr>
            <a:r>
              <a:rPr lang="en-US" sz="1200" b="0" dirty="0"/>
              <a:t>Ask about pregnancy intentions, as she may not  be able to continue CAB-LA if she becomes pregnant (refer to national guidelines)</a:t>
            </a:r>
            <a:endParaRPr lang="en-ZA" dirty="0"/>
          </a:p>
          <a:p>
            <a:pPr marL="171450" indent="-171450">
              <a:buFont typeface="Arial,Sans-Serif"/>
              <a:buChar char="•"/>
            </a:pPr>
            <a:r>
              <a:rPr lang="en-US" dirty="0"/>
              <a:t>Allow time for questions and follow-up discussion as needed. </a:t>
            </a:r>
          </a:p>
          <a:p>
            <a:pPr marL="171450" indent="-171450">
              <a:buFont typeface="Arial,Sans-Serif"/>
              <a:buChar char="•"/>
            </a:pPr>
            <a:endParaRPr lang="en-US" dirty="0"/>
          </a:p>
          <a:p>
            <a:pPr marL="171450" indent="-171450">
              <a:buFont typeface="Arial,Sans-Serif"/>
              <a:buChar cha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118</a:t>
            </a:fld>
            <a:endParaRPr lang="en-US"/>
          </a:p>
        </p:txBody>
      </p:sp>
    </p:spTree>
    <p:extLst>
      <p:ext uri="{BB962C8B-B14F-4D97-AF65-F5344CB8AC3E}">
        <p14:creationId xmlns:p14="http://schemas.microsoft.com/office/powerpoint/2010/main" val="21547958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endParaRPr lang="en-US" dirty="0"/>
          </a:p>
          <a:p>
            <a:r>
              <a:rPr lang="en-US" dirty="0"/>
              <a:t>Time: 40 minutes</a:t>
            </a:r>
          </a:p>
          <a:p>
            <a:pPr marL="228600" indent="-228600">
              <a:buAutoNum type="arabicPeriod"/>
            </a:pPr>
            <a:r>
              <a:rPr lang="en-US" dirty="0"/>
              <a:t>Explain that participants will now work in small groups to role-play informed choice counseling. </a:t>
            </a:r>
            <a:endParaRPr lang="en-US" dirty="0">
              <a:cs typeface="Calibri"/>
            </a:endParaRPr>
          </a:p>
          <a:p>
            <a:pPr marL="228600" indent="-228600">
              <a:buAutoNum type="arabicPeriod"/>
            </a:pPr>
            <a:r>
              <a:rPr lang="en-US" dirty="0"/>
              <a:t>Divide participants into groups of 3 participants each. </a:t>
            </a:r>
          </a:p>
          <a:p>
            <a:pPr marL="228600" indent="-228600">
              <a:buAutoNum type="arabicPeriod"/>
            </a:pPr>
            <a:r>
              <a:rPr lang="en-US" dirty="0"/>
              <a:t>Define participant roles. One participant will role-play as the PrEP clinical provider. One participant will role-play as the PrEP candidate. One participant will observe. Take turns to explore each of the 3 roles. </a:t>
            </a:r>
          </a:p>
          <a:p>
            <a:pPr marL="228600" indent="-228600">
              <a:buAutoNum type="arabicPeriod"/>
            </a:pPr>
            <a:r>
              <a:rPr lang="en-US" dirty="0"/>
              <a:t>The participant in the role of the PrEP clinical provider will deliver key counseling messages for providing informed choice counseling for a client choosing between two PrEP options available in the country. Allow this participant to reference the previous slides with key counseling messages. </a:t>
            </a:r>
            <a:endParaRPr lang="en-US" dirty="0">
              <a:cs typeface="Calibri"/>
            </a:endParaRPr>
          </a:p>
          <a:p>
            <a:pPr marL="228600" indent="-228600">
              <a:buAutoNum type="arabicPeriod"/>
            </a:pPr>
            <a:r>
              <a:rPr lang="en-US" dirty="0"/>
              <a:t>The participant in the role of the PrEP candidate will pretend to be considering starting PrEP and should ask questions to decide which available option is right for them. </a:t>
            </a:r>
            <a:endParaRPr lang="en-US" dirty="0">
              <a:cs typeface="Calibri"/>
            </a:endParaRPr>
          </a:p>
          <a:p>
            <a:pPr marL="228600" indent="-228600">
              <a:buAutoNum type="arabicPeriod"/>
            </a:pPr>
            <a:r>
              <a:rPr lang="en-US" dirty="0"/>
              <a:t>The participant in the role of the observer should silently observe the interaction between the PrEP clinical provider and PrEP candidate and notice if the provider is delivering the key counseling messages or if they missed anything. Allow this participant to reference the previous slides with key counseling messages as needed. </a:t>
            </a:r>
            <a:endParaRPr lang="en-US" dirty="0">
              <a:cs typeface="Calibri"/>
            </a:endParaRPr>
          </a:p>
          <a:p>
            <a:pPr marL="228600" indent="-228600">
              <a:buAutoNum type="arabicPeriod"/>
            </a:pPr>
            <a:r>
              <a:rPr lang="en-US" dirty="0"/>
              <a:t>Allow 5 minutes for the role-play. </a:t>
            </a:r>
            <a:endParaRPr lang="en-US" dirty="0">
              <a:cs typeface="Calibri"/>
            </a:endParaRPr>
          </a:p>
          <a:p>
            <a:pPr marL="228600" indent="-228600">
              <a:buAutoNum type="arabicPeriod"/>
            </a:pPr>
            <a:r>
              <a:rPr lang="en-US" dirty="0"/>
              <a:t>Discuss among participants in the small group. What worked well? What could be improved? Were there any key counseling messages that were missed or should be added?</a:t>
            </a:r>
            <a:endParaRPr lang="en-US" dirty="0">
              <a:cs typeface="Calibri"/>
            </a:endParaRPr>
          </a:p>
          <a:p>
            <a:pPr marL="228600" indent="-228600">
              <a:buAutoNum type="arabicPeriod"/>
            </a:pPr>
            <a:r>
              <a:rPr lang="en-US" dirty="0"/>
              <a:t>Allow 5 minutes for discussion. </a:t>
            </a:r>
            <a:endParaRPr lang="en-US" dirty="0">
              <a:cs typeface="Calibri"/>
            </a:endParaRPr>
          </a:p>
          <a:p>
            <a:pPr marL="228600" indent="-228600">
              <a:buAutoNum type="arabicPeriod"/>
            </a:pPr>
            <a:r>
              <a:rPr lang="en-US" dirty="0"/>
              <a:t>Switch roles until each participant has played in each of the 3 roles. </a:t>
            </a:r>
            <a:endParaRPr lang="en-US" dirty="0">
              <a:cs typeface="Calibri"/>
            </a:endParaRPr>
          </a:p>
          <a:p>
            <a:pPr marL="228600" indent="-228600">
              <a:buAutoNum type="arabicPeriod"/>
            </a:pPr>
            <a:r>
              <a:rPr lang="en-US" dirty="0"/>
              <a:t>Return to the larger group and discuss what you experienced and learned from the role-play. Allow 10 minutes for large group discussion. </a:t>
            </a:r>
            <a:endParaRPr lang="en-US" dirty="0">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119</a:t>
            </a:fld>
            <a:endParaRPr lang="en-US"/>
          </a:p>
        </p:txBody>
      </p:sp>
    </p:spTree>
    <p:extLst>
      <p:ext uri="{BB962C8B-B14F-4D97-AF65-F5344CB8AC3E}">
        <p14:creationId xmlns:p14="http://schemas.microsoft.com/office/powerpoint/2010/main" val="10476819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122</a:t>
            </a:fld>
            <a:endParaRPr lang="en-US"/>
          </a:p>
        </p:txBody>
      </p:sp>
    </p:spTree>
    <p:extLst>
      <p:ext uri="{BB962C8B-B14F-4D97-AF65-F5344CB8AC3E}">
        <p14:creationId xmlns:p14="http://schemas.microsoft.com/office/powerpoint/2010/main" val="3070343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124</a:t>
            </a:fld>
            <a:endParaRPr lang="en-US"/>
          </a:p>
        </p:txBody>
      </p:sp>
    </p:spTree>
    <p:extLst>
      <p:ext uri="{BB962C8B-B14F-4D97-AF65-F5344CB8AC3E}">
        <p14:creationId xmlns:p14="http://schemas.microsoft.com/office/powerpoint/2010/main" val="32460693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a:p>
        </p:txBody>
      </p:sp>
    </p:spTree>
    <p:extLst>
      <p:ext uri="{BB962C8B-B14F-4D97-AF65-F5344CB8AC3E}">
        <p14:creationId xmlns:p14="http://schemas.microsoft.com/office/powerpoint/2010/main" val="102476359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128</a:t>
            </a:fld>
            <a:endParaRPr lang="en-US"/>
          </a:p>
        </p:txBody>
      </p:sp>
    </p:spTree>
    <p:extLst>
      <p:ext uri="{BB962C8B-B14F-4D97-AF65-F5344CB8AC3E}">
        <p14:creationId xmlns:p14="http://schemas.microsoft.com/office/powerpoint/2010/main" val="15293474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a:spcBef>
                <a:spcPts val="600"/>
              </a:spcBef>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129</a:t>
            </a:fld>
            <a:endParaRPr lang="en-US"/>
          </a:p>
        </p:txBody>
      </p:sp>
    </p:spTree>
    <p:extLst>
      <p:ext uri="{BB962C8B-B14F-4D97-AF65-F5344CB8AC3E}">
        <p14:creationId xmlns:p14="http://schemas.microsoft.com/office/powerpoint/2010/main" val="13244390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0" lvl="1" algn="l">
              <a:spcBef>
                <a:spcPts val="600"/>
              </a:spcBef>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130</a:t>
            </a:fld>
            <a:endParaRPr lang="en-US"/>
          </a:p>
        </p:txBody>
      </p:sp>
    </p:spTree>
    <p:extLst>
      <p:ext uri="{BB962C8B-B14F-4D97-AF65-F5344CB8AC3E}">
        <p14:creationId xmlns:p14="http://schemas.microsoft.com/office/powerpoint/2010/main" val="2111777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Content 3-pattern_tex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391" y="0"/>
            <a:ext cx="911884" cy="6858000"/>
          </a:xfrm>
          <a:prstGeom prst="rect">
            <a:avLst/>
          </a:prstGeom>
        </p:spPr>
      </p:pic>
      <p:pic>
        <p:nvPicPr>
          <p:cNvPr id="8" name="Picture 7"/>
          <p:cNvPicPr>
            <a:picLocks noChangeAspect="1"/>
          </p:cNvPicPr>
          <p:nvPr userDrawn="1"/>
        </p:nvPicPr>
        <p:blipFill>
          <a:blip r:embed="rId3"/>
          <a:stretch>
            <a:fillRect/>
          </a:stretch>
        </p:blipFill>
        <p:spPr>
          <a:xfrm>
            <a:off x="10488147" y="6186227"/>
            <a:ext cx="1254117" cy="449846"/>
          </a:xfrm>
          <a:prstGeom prst="rect">
            <a:avLst/>
          </a:prstGeom>
        </p:spPr>
      </p:pic>
      <p:sp>
        <p:nvSpPr>
          <p:cNvPr id="14" name="Title 1"/>
          <p:cNvSpPr>
            <a:spLocks noGrp="1"/>
          </p:cNvSpPr>
          <p:nvPr>
            <p:ph type="title"/>
          </p:nvPr>
        </p:nvSpPr>
        <p:spPr>
          <a:xfrm>
            <a:off x="1414023" y="714297"/>
            <a:ext cx="9954973" cy="570920"/>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1433739" y="1308295"/>
            <a:ext cx="9919772" cy="4487427"/>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10" name="Picture 9">
            <a:extLst>
              <a:ext uri="{FF2B5EF4-FFF2-40B4-BE49-F238E27FC236}">
                <a16:creationId xmlns:a16="http://schemas.microsoft.com/office/drawing/2014/main" id="{B9AA42BE-4CBA-47BA-8322-ADB866A2458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692353" y="6063068"/>
            <a:ext cx="984787" cy="576108"/>
          </a:xfrm>
          <a:prstGeom prst="rect">
            <a:avLst/>
          </a:prstGeom>
        </p:spPr>
      </p:pic>
    </p:spTree>
    <p:extLst>
      <p:ext uri="{BB962C8B-B14F-4D97-AF65-F5344CB8AC3E}">
        <p14:creationId xmlns:p14="http://schemas.microsoft.com/office/powerpoint/2010/main" val="1503612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 id="2147483686"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1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hyperlink" Target="https://www.prepwatch.org/resources/charisma-toolkit/" TargetMode="Externa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hyperlink" Target="journeytool.myprep.co.za" TargetMode="External"/><Relationship Id="rId5" Type="http://schemas.openxmlformats.org/officeDocument/2006/relationships/hyperlink" Target="http://prepwatch.org/resources/hiv-prevention-user-journey-tool" TargetMode="External"/><Relationship Id="rId4" Type="http://schemas.openxmlformats.org/officeDocument/2006/relationships/hyperlink" Target="https://hivbluprint.org/keytopics"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emf"/><Relationship Id="rId7"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8.emf"/><Relationship Id="rId9"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7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7.emf"/></Relationships>
</file>

<file path=ppt/slides/_rels/slide9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9FE93-1981-A56B-168E-C3D3E929F161}"/>
              </a:ext>
            </a:extLst>
          </p:cNvPr>
          <p:cNvSpPr>
            <a:spLocks noGrp="1"/>
          </p:cNvSpPr>
          <p:nvPr>
            <p:ph type="subTitle" idx="1"/>
          </p:nvPr>
        </p:nvSpPr>
        <p:spPr>
          <a:xfrm>
            <a:off x="5210104" y="3776593"/>
            <a:ext cx="6981896" cy="962190"/>
          </a:xfrm>
        </p:spPr>
        <p:txBody>
          <a:bodyPr>
            <a:normAutofit/>
          </a:bodyPr>
          <a:lstStyle/>
          <a:p>
            <a:r>
              <a:rPr lang="en-US" sz="2800" dirty="0"/>
              <a:t>Module 6: </a:t>
            </a:r>
            <a:r>
              <a:rPr lang="en-US" sz="2800" b="0" dirty="0"/>
              <a:t>Person-Centered PrEP Counseling</a:t>
            </a:r>
          </a:p>
        </p:txBody>
      </p:sp>
      <p:sp>
        <p:nvSpPr>
          <p:cNvPr id="3" name="Title 2">
            <a:extLst>
              <a:ext uri="{FF2B5EF4-FFF2-40B4-BE49-F238E27FC236}">
                <a16:creationId xmlns:a16="http://schemas.microsoft.com/office/drawing/2014/main" id="{9E9F1513-B486-F5D7-8ABE-4BEBA77EA7D5}"/>
              </a:ext>
            </a:extLst>
          </p:cNvPr>
          <p:cNvSpPr>
            <a:spLocks noGrp="1"/>
          </p:cNvSpPr>
          <p:nvPr>
            <p:ph type="title"/>
          </p:nvPr>
        </p:nvSpPr>
        <p:spPr>
          <a:xfrm>
            <a:off x="5210105" y="1795122"/>
            <a:ext cx="6387639" cy="1827156"/>
          </a:xfrm>
        </p:spPr>
        <p:txBody>
          <a:bodyPr/>
          <a:lstStyle/>
          <a:p>
            <a:r>
              <a:rPr lang="en-US" sz="3600" dirty="0"/>
              <a:t>Pre-Exposure Prophylaxis (</a:t>
            </a:r>
            <a:r>
              <a:rPr lang="en-US" sz="3600" dirty="0" err="1"/>
              <a:t>PrEP</a:t>
            </a:r>
            <a:r>
              <a:rPr lang="en-US" sz="3600" dirty="0"/>
              <a:t>) Training for Providers in Clinical Settings </a:t>
            </a:r>
          </a:p>
        </p:txBody>
      </p:sp>
      <p:sp>
        <p:nvSpPr>
          <p:cNvPr id="5" name="Subtitle 1">
            <a:extLst>
              <a:ext uri="{FF2B5EF4-FFF2-40B4-BE49-F238E27FC236}">
                <a16:creationId xmlns:a16="http://schemas.microsoft.com/office/drawing/2014/main" id="{89B01ED0-6DD7-DC92-1730-8C709E670508}"/>
              </a:ext>
            </a:extLst>
          </p:cNvPr>
          <p:cNvSpPr txBox="1">
            <a:spLocks/>
          </p:cNvSpPr>
          <p:nvPr/>
        </p:nvSpPr>
        <p:spPr>
          <a:xfrm>
            <a:off x="172241" y="6373906"/>
            <a:ext cx="2939015" cy="484094"/>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b="0" i="1" u="none" strike="noStrike" dirty="0">
                <a:solidFill>
                  <a:schemeClr val="tx2">
                    <a:lumMod val="20000"/>
                    <a:lumOff val="80000"/>
                  </a:schemeClr>
                </a:solidFill>
                <a:effectLst/>
                <a:latin typeface="Calibri" panose="020F0502020204030204" pitchFamily="34" charset="0"/>
              </a:rPr>
              <a:t>Last update: January 2024</a:t>
            </a:r>
            <a:r>
              <a:rPr lang="en-US" sz="1200" b="0" i="1" dirty="0">
                <a:solidFill>
                  <a:schemeClr val="tx2">
                    <a:lumMod val="20000"/>
                    <a:lumOff val="80000"/>
                  </a:schemeClr>
                </a:solidFill>
                <a:effectLst/>
                <a:latin typeface="Calibri" panose="020F0502020204030204" pitchFamily="34" charset="0"/>
              </a:rPr>
              <a:t>​</a:t>
            </a:r>
            <a:endParaRPr lang="en-US" b="0" i="1" dirty="0">
              <a:solidFill>
                <a:schemeClr val="tx2">
                  <a:lumMod val="20000"/>
                  <a:lumOff val="80000"/>
                </a:schemeClr>
              </a:solidFill>
            </a:endParaRPr>
          </a:p>
        </p:txBody>
      </p:sp>
      <p:grpSp>
        <p:nvGrpSpPr>
          <p:cNvPr id="6" name="Group 5">
            <a:extLst>
              <a:ext uri="{FF2B5EF4-FFF2-40B4-BE49-F238E27FC236}">
                <a16:creationId xmlns:a16="http://schemas.microsoft.com/office/drawing/2014/main" id="{D988C2FD-C059-22CD-FC7C-CD000CFCACE2}"/>
              </a:ext>
            </a:extLst>
          </p:cNvPr>
          <p:cNvGrpSpPr/>
          <p:nvPr/>
        </p:nvGrpSpPr>
        <p:grpSpPr>
          <a:xfrm>
            <a:off x="3507889" y="2159821"/>
            <a:ext cx="1269179" cy="1269179"/>
            <a:chOff x="972602" y="5042358"/>
            <a:chExt cx="804583" cy="804583"/>
          </a:xfrm>
        </p:grpSpPr>
        <p:sp>
          <p:nvSpPr>
            <p:cNvPr id="7" name="Oval 6">
              <a:extLst>
                <a:ext uri="{FF2B5EF4-FFF2-40B4-BE49-F238E27FC236}">
                  <a16:creationId xmlns:a16="http://schemas.microsoft.com/office/drawing/2014/main" id="{50BFDB47-4F45-4384-916B-7EB00692AD49}"/>
                </a:ext>
              </a:extLst>
            </p:cNvPr>
            <p:cNvSpPr/>
            <p:nvPr/>
          </p:nvSpPr>
          <p:spPr>
            <a:xfrm>
              <a:off x="972602" y="5042358"/>
              <a:ext cx="804583" cy="8045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9DDEBCA-E13E-B161-B344-E2DFDEDE8946}"/>
                </a:ext>
              </a:extLst>
            </p:cNvPr>
            <p:cNvPicPr>
              <a:picLocks noChangeAspect="1"/>
            </p:cNvPicPr>
            <p:nvPr/>
          </p:nvPicPr>
          <p:blipFill>
            <a:blip r:embed="rId2"/>
            <a:stretch>
              <a:fillRect/>
            </a:stretch>
          </p:blipFill>
          <p:spPr>
            <a:xfrm>
              <a:off x="1165250" y="5192623"/>
              <a:ext cx="394401" cy="488120"/>
            </a:xfrm>
            <a:prstGeom prst="rect">
              <a:avLst/>
            </a:prstGeom>
          </p:spPr>
        </p:pic>
      </p:grpSp>
      <p:grpSp>
        <p:nvGrpSpPr>
          <p:cNvPr id="9" name="Group 8">
            <a:extLst>
              <a:ext uri="{FF2B5EF4-FFF2-40B4-BE49-F238E27FC236}">
                <a16:creationId xmlns:a16="http://schemas.microsoft.com/office/drawing/2014/main" id="{7C665EA2-F42F-74A3-4780-DA48298B7EB8}"/>
              </a:ext>
            </a:extLst>
          </p:cNvPr>
          <p:cNvGrpSpPr/>
          <p:nvPr/>
        </p:nvGrpSpPr>
        <p:grpSpPr>
          <a:xfrm>
            <a:off x="2663322" y="1037055"/>
            <a:ext cx="1269179" cy="1269179"/>
            <a:chOff x="2736291" y="4906596"/>
            <a:chExt cx="804583" cy="804583"/>
          </a:xfrm>
        </p:grpSpPr>
        <p:sp>
          <p:nvSpPr>
            <p:cNvPr id="10" name="Oval 9">
              <a:extLst>
                <a:ext uri="{FF2B5EF4-FFF2-40B4-BE49-F238E27FC236}">
                  <a16:creationId xmlns:a16="http://schemas.microsoft.com/office/drawing/2014/main" id="{D8AE944E-6228-03B2-D552-1875003AF1F6}"/>
                </a:ext>
              </a:extLst>
            </p:cNvPr>
            <p:cNvSpPr/>
            <p:nvPr/>
          </p:nvSpPr>
          <p:spPr>
            <a:xfrm>
              <a:off x="2736291" y="4906596"/>
              <a:ext cx="804583" cy="8045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2">
              <a:extLst>
                <a:ext uri="{FF2B5EF4-FFF2-40B4-BE49-F238E27FC236}">
                  <a16:creationId xmlns:a16="http://schemas.microsoft.com/office/drawing/2014/main" id="{C8EF52E7-C199-5A84-36DD-89784DB2DAF5}"/>
                </a:ext>
              </a:extLst>
            </p:cNvPr>
            <p:cNvGrpSpPr/>
            <p:nvPr/>
          </p:nvGrpSpPr>
          <p:grpSpPr>
            <a:xfrm>
              <a:off x="2915488" y="5059890"/>
              <a:ext cx="447518" cy="508796"/>
              <a:chOff x="2784776" y="-622825"/>
              <a:chExt cx="4617005" cy="5249211"/>
            </a:xfrm>
          </p:grpSpPr>
          <p:grpSp>
            <p:nvGrpSpPr>
              <p:cNvPr id="12" name="Graphic 22">
                <a:extLst>
                  <a:ext uri="{FF2B5EF4-FFF2-40B4-BE49-F238E27FC236}">
                    <a16:creationId xmlns:a16="http://schemas.microsoft.com/office/drawing/2014/main" id="{A7AA704F-E7D4-48E6-24C4-ACD4ABD2712B}"/>
                  </a:ext>
                </a:extLst>
              </p:cNvPr>
              <p:cNvGrpSpPr/>
              <p:nvPr/>
            </p:nvGrpSpPr>
            <p:grpSpPr>
              <a:xfrm>
                <a:off x="2784776" y="-622825"/>
                <a:ext cx="3123858" cy="4191928"/>
                <a:chOff x="2784776" y="-622825"/>
                <a:chExt cx="3123858" cy="4191928"/>
              </a:xfrm>
            </p:grpSpPr>
            <p:sp>
              <p:nvSpPr>
                <p:cNvPr id="20" name="Freeform 19">
                  <a:extLst>
                    <a:ext uri="{FF2B5EF4-FFF2-40B4-BE49-F238E27FC236}">
                      <a16:creationId xmlns:a16="http://schemas.microsoft.com/office/drawing/2014/main" id="{564E176B-B5B1-5A5C-2C36-CE36EF75637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1" name="Graphic 22">
                  <a:extLst>
                    <a:ext uri="{FF2B5EF4-FFF2-40B4-BE49-F238E27FC236}">
                      <a16:creationId xmlns:a16="http://schemas.microsoft.com/office/drawing/2014/main" id="{75ADB9F0-BA15-B91B-6049-8D8D34A9E738}"/>
                    </a:ext>
                  </a:extLst>
                </p:cNvPr>
                <p:cNvGrpSpPr/>
                <p:nvPr/>
              </p:nvGrpSpPr>
              <p:grpSpPr>
                <a:xfrm>
                  <a:off x="3000900" y="-406727"/>
                  <a:ext cx="2691466" cy="3759732"/>
                  <a:chOff x="3000900" y="-406727"/>
                  <a:chExt cx="2691466" cy="3759732"/>
                </a:xfrm>
              </p:grpSpPr>
              <p:grpSp>
                <p:nvGrpSpPr>
                  <p:cNvPr id="22" name="Graphic 22">
                    <a:extLst>
                      <a:ext uri="{FF2B5EF4-FFF2-40B4-BE49-F238E27FC236}">
                        <a16:creationId xmlns:a16="http://schemas.microsoft.com/office/drawing/2014/main" id="{8AF0AC5B-8A06-FB24-0DA1-BF965099DA5F}"/>
                      </a:ext>
                    </a:extLst>
                  </p:cNvPr>
                  <p:cNvGrpSpPr/>
                  <p:nvPr/>
                </p:nvGrpSpPr>
                <p:grpSpPr>
                  <a:xfrm>
                    <a:off x="3000900" y="-406727"/>
                    <a:ext cx="2691466" cy="3759732"/>
                    <a:chOff x="3000900" y="-406727"/>
                    <a:chExt cx="2691466" cy="3759732"/>
                  </a:xfrm>
                  <a:solidFill>
                    <a:srgbClr val="00B5DE"/>
                  </a:solidFill>
                </p:grpSpPr>
                <p:sp>
                  <p:nvSpPr>
                    <p:cNvPr id="24" name="Freeform 23">
                      <a:extLst>
                        <a:ext uri="{FF2B5EF4-FFF2-40B4-BE49-F238E27FC236}">
                          <a16:creationId xmlns:a16="http://schemas.microsoft.com/office/drawing/2014/main" id="{0F8C9C51-CADA-E343-01B9-9CEFB892814E}"/>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5" name="Freeform 24">
                      <a:extLst>
                        <a:ext uri="{FF2B5EF4-FFF2-40B4-BE49-F238E27FC236}">
                          <a16:creationId xmlns:a16="http://schemas.microsoft.com/office/drawing/2014/main" id="{03FD4AD0-FE12-A1E2-01A2-5B5A6F4502D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Freeform 22">
                    <a:extLst>
                      <a:ext uri="{FF2B5EF4-FFF2-40B4-BE49-F238E27FC236}">
                        <a16:creationId xmlns:a16="http://schemas.microsoft.com/office/drawing/2014/main" id="{B51D778C-C842-2ECC-637F-2C230B82125E}"/>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13" name="Graphic 22">
                <a:extLst>
                  <a:ext uri="{FF2B5EF4-FFF2-40B4-BE49-F238E27FC236}">
                    <a16:creationId xmlns:a16="http://schemas.microsoft.com/office/drawing/2014/main" id="{1F8119C8-6DE3-73BA-69EF-2512E07C28FD}"/>
                  </a:ext>
                </a:extLst>
              </p:cNvPr>
              <p:cNvGrpSpPr/>
              <p:nvPr/>
            </p:nvGrpSpPr>
            <p:grpSpPr>
              <a:xfrm>
                <a:off x="3562072" y="988479"/>
                <a:ext cx="3839709" cy="3637906"/>
                <a:chOff x="3562072" y="988479"/>
                <a:chExt cx="3839709" cy="3637906"/>
              </a:xfrm>
            </p:grpSpPr>
            <p:sp>
              <p:nvSpPr>
                <p:cNvPr id="14" name="Freeform 13">
                  <a:extLst>
                    <a:ext uri="{FF2B5EF4-FFF2-40B4-BE49-F238E27FC236}">
                      <a16:creationId xmlns:a16="http://schemas.microsoft.com/office/drawing/2014/main" id="{56A2C3C4-AD01-DF54-7831-08F3FC2AC0C6}"/>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5" name="Graphic 22">
                  <a:extLst>
                    <a:ext uri="{FF2B5EF4-FFF2-40B4-BE49-F238E27FC236}">
                      <a16:creationId xmlns:a16="http://schemas.microsoft.com/office/drawing/2014/main" id="{599F9587-B515-9F83-54B4-57389BC58718}"/>
                    </a:ext>
                  </a:extLst>
                </p:cNvPr>
                <p:cNvGrpSpPr/>
                <p:nvPr/>
              </p:nvGrpSpPr>
              <p:grpSpPr>
                <a:xfrm>
                  <a:off x="3778339" y="1204708"/>
                  <a:ext cx="3406747" cy="3205384"/>
                  <a:chOff x="3778339" y="1204708"/>
                  <a:chExt cx="3406747" cy="3205384"/>
                </a:xfrm>
              </p:grpSpPr>
              <p:grpSp>
                <p:nvGrpSpPr>
                  <p:cNvPr id="16" name="Graphic 22">
                    <a:extLst>
                      <a:ext uri="{FF2B5EF4-FFF2-40B4-BE49-F238E27FC236}">
                        <a16:creationId xmlns:a16="http://schemas.microsoft.com/office/drawing/2014/main" id="{A3FBD046-9962-A299-AB54-38A5D2D50E44}"/>
                      </a:ext>
                    </a:extLst>
                  </p:cNvPr>
                  <p:cNvGrpSpPr/>
                  <p:nvPr/>
                </p:nvGrpSpPr>
                <p:grpSpPr>
                  <a:xfrm>
                    <a:off x="3778339" y="1204708"/>
                    <a:ext cx="3406747" cy="3205384"/>
                    <a:chOff x="3778339" y="1204708"/>
                    <a:chExt cx="3406747" cy="3205384"/>
                  </a:xfrm>
                  <a:solidFill>
                    <a:srgbClr val="00B5DE"/>
                  </a:solidFill>
                </p:grpSpPr>
                <p:sp>
                  <p:nvSpPr>
                    <p:cNvPr id="18" name="Freeform 17">
                      <a:extLst>
                        <a:ext uri="{FF2B5EF4-FFF2-40B4-BE49-F238E27FC236}">
                          <a16:creationId xmlns:a16="http://schemas.microsoft.com/office/drawing/2014/main" id="{62A1B594-02FD-08C3-1D8B-8987B660E2E2}"/>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Freeform 18">
                      <a:extLst>
                        <a:ext uri="{FF2B5EF4-FFF2-40B4-BE49-F238E27FC236}">
                          <a16:creationId xmlns:a16="http://schemas.microsoft.com/office/drawing/2014/main" id="{0A49AF35-F354-C836-AA02-04C25F9E6265}"/>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17" name="Freeform 16">
                    <a:extLst>
                      <a:ext uri="{FF2B5EF4-FFF2-40B4-BE49-F238E27FC236}">
                        <a16:creationId xmlns:a16="http://schemas.microsoft.com/office/drawing/2014/main" id="{9B827BA9-7447-1DDB-5DAF-E8E571263D6B}"/>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grpSp>
      <p:grpSp>
        <p:nvGrpSpPr>
          <p:cNvPr id="26" name="Group 25">
            <a:extLst>
              <a:ext uri="{FF2B5EF4-FFF2-40B4-BE49-F238E27FC236}">
                <a16:creationId xmlns:a16="http://schemas.microsoft.com/office/drawing/2014/main" id="{0056F5D8-3E09-E2E9-9978-510BBBFCA4DC}"/>
              </a:ext>
            </a:extLst>
          </p:cNvPr>
          <p:cNvGrpSpPr/>
          <p:nvPr/>
        </p:nvGrpSpPr>
        <p:grpSpPr>
          <a:xfrm>
            <a:off x="1315065" y="1046013"/>
            <a:ext cx="1269179" cy="1269179"/>
            <a:chOff x="1015928" y="3966851"/>
            <a:chExt cx="804583" cy="804583"/>
          </a:xfrm>
        </p:grpSpPr>
        <p:sp>
          <p:nvSpPr>
            <p:cNvPr id="27" name="Oval 26">
              <a:extLst>
                <a:ext uri="{FF2B5EF4-FFF2-40B4-BE49-F238E27FC236}">
                  <a16:creationId xmlns:a16="http://schemas.microsoft.com/office/drawing/2014/main" id="{58E323DD-AB4F-1A7B-7155-734321796536}"/>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48DDAAA-53FB-44B8-202F-F304311BB38B}"/>
                </a:ext>
              </a:extLst>
            </p:cNvPr>
            <p:cNvPicPr>
              <a:picLocks noChangeAspect="1"/>
            </p:cNvPicPr>
            <p:nvPr/>
          </p:nvPicPr>
          <p:blipFill>
            <a:blip r:embed="rId3"/>
            <a:stretch>
              <a:fillRect/>
            </a:stretch>
          </p:blipFill>
          <p:spPr>
            <a:xfrm>
              <a:off x="1168866" y="4126107"/>
              <a:ext cx="474715" cy="474715"/>
            </a:xfrm>
            <a:prstGeom prst="rect">
              <a:avLst/>
            </a:prstGeom>
          </p:spPr>
        </p:pic>
      </p:grpSp>
      <p:grpSp>
        <p:nvGrpSpPr>
          <p:cNvPr id="29" name="Group 28">
            <a:extLst>
              <a:ext uri="{FF2B5EF4-FFF2-40B4-BE49-F238E27FC236}">
                <a16:creationId xmlns:a16="http://schemas.microsoft.com/office/drawing/2014/main" id="{3BBC22E3-2E48-6C34-CBA7-BED1B7D75B67}"/>
              </a:ext>
            </a:extLst>
          </p:cNvPr>
          <p:cNvGrpSpPr/>
          <p:nvPr/>
        </p:nvGrpSpPr>
        <p:grpSpPr>
          <a:xfrm>
            <a:off x="391420" y="2109228"/>
            <a:ext cx="1269179" cy="1269179"/>
            <a:chOff x="2464474" y="7470850"/>
            <a:chExt cx="804583" cy="804583"/>
          </a:xfrm>
        </p:grpSpPr>
        <p:sp>
          <p:nvSpPr>
            <p:cNvPr id="30" name="Oval 29">
              <a:extLst>
                <a:ext uri="{FF2B5EF4-FFF2-40B4-BE49-F238E27FC236}">
                  <a16:creationId xmlns:a16="http://schemas.microsoft.com/office/drawing/2014/main" id="{DF85FC39-D4E5-0321-E53D-0C29F12738C5}"/>
                </a:ext>
              </a:extLst>
            </p:cNvPr>
            <p:cNvSpPr/>
            <p:nvPr/>
          </p:nvSpPr>
          <p:spPr>
            <a:xfrm>
              <a:off x="2464474" y="7470850"/>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blue pill in a circle with a arrow&#10;&#10;Description automatically generated">
              <a:extLst>
                <a:ext uri="{FF2B5EF4-FFF2-40B4-BE49-F238E27FC236}">
                  <a16:creationId xmlns:a16="http://schemas.microsoft.com/office/drawing/2014/main" id="{716AD064-43E6-54DB-89C6-F0D190F1F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517" y="7535272"/>
              <a:ext cx="620496" cy="658486"/>
            </a:xfrm>
            <a:prstGeom prst="rect">
              <a:avLst/>
            </a:prstGeom>
          </p:spPr>
        </p:pic>
      </p:grpSp>
      <p:pic>
        <p:nvPicPr>
          <p:cNvPr id="33" name="Picture 32" descr="A white line drawing of a person&#10;&#10;Description automatically generated">
            <a:extLst>
              <a:ext uri="{FF2B5EF4-FFF2-40B4-BE49-F238E27FC236}">
                <a16:creationId xmlns:a16="http://schemas.microsoft.com/office/drawing/2014/main" id="{EE40A9B2-C1C5-C9C5-1109-630B44859B76}"/>
              </a:ext>
            </a:extLst>
          </p:cNvPr>
          <p:cNvPicPr>
            <a:picLocks noChangeAspect="1"/>
          </p:cNvPicPr>
          <p:nvPr/>
        </p:nvPicPr>
        <p:blipFill>
          <a:blip r:embed="rId5"/>
          <a:stretch>
            <a:fillRect/>
          </a:stretch>
        </p:blipFill>
        <p:spPr>
          <a:xfrm>
            <a:off x="1382528" y="2803369"/>
            <a:ext cx="2471533" cy="2471533"/>
          </a:xfrm>
          <a:prstGeom prst="rect">
            <a:avLst/>
          </a:prstGeom>
        </p:spPr>
      </p:pic>
    </p:spTree>
    <p:extLst>
      <p:ext uri="{BB962C8B-B14F-4D97-AF65-F5344CB8AC3E}">
        <p14:creationId xmlns:p14="http://schemas.microsoft.com/office/powerpoint/2010/main" val="310237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1159799"/>
          </a:xfrm>
        </p:spPr>
        <p:txBody>
          <a:bodyPr>
            <a:noAutofit/>
          </a:bodyPr>
          <a:lstStyle/>
          <a:p>
            <a:pPr>
              <a:spcBef>
                <a:spcPts val="600"/>
              </a:spcBef>
              <a:spcAft>
                <a:spcPts val="600"/>
              </a:spcAft>
            </a:pPr>
            <a:r>
              <a:rPr lang="en-US" sz="3600"/>
              <a:t>6.1 Introduction to Person-Centered </a:t>
            </a:r>
            <a:r>
              <a:rPr lang="en-US" sz="3600" err="1"/>
              <a:t>PrEP</a:t>
            </a:r>
            <a:r>
              <a:rPr lang="en-US" sz="3600"/>
              <a:t> Counseling</a:t>
            </a:r>
          </a:p>
        </p:txBody>
      </p:sp>
    </p:spTree>
    <p:extLst>
      <p:ext uri="{BB962C8B-B14F-4D97-AF65-F5344CB8AC3E}">
        <p14:creationId xmlns:p14="http://schemas.microsoft.com/office/powerpoint/2010/main" val="988878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5</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153275" y="1166521"/>
            <a:ext cx="4709104" cy="5549421"/>
          </a:xfrm>
        </p:spPr>
        <p:txBody>
          <a:bodyPr vert="horz" lIns="91440" tIns="45720" rIns="91440" bIns="45720" rtlCol="0" anchor="t">
            <a:noAutofit/>
          </a:bodyPr>
          <a:lstStyle/>
          <a:p>
            <a:pPr>
              <a:spcBef>
                <a:spcPts val="600"/>
              </a:spcBef>
            </a:pPr>
            <a:r>
              <a:rPr lang="en-US" sz="2000" b="0" dirty="0"/>
              <a:t>Key messages to discuss could include:</a:t>
            </a:r>
          </a:p>
          <a:p>
            <a:pPr marL="342900" indent="-342900">
              <a:spcBef>
                <a:spcPts val="600"/>
              </a:spcBef>
              <a:buFont typeface="Arial" panose="020B0604020202020204" pitchFamily="34" charset="0"/>
              <a:buChar char="•"/>
            </a:pPr>
            <a:r>
              <a:rPr lang="en-US" sz="2000" b="0" i="1" dirty="0"/>
              <a:t>Both the DVR and CAB-LA are relatively new products, so we are still learning about their safety and side effects, especially during pregnancy and breastfeeding.</a:t>
            </a:r>
          </a:p>
          <a:p>
            <a:pPr marL="342900" indent="-342900">
              <a:spcBef>
                <a:spcPts val="600"/>
              </a:spcBef>
              <a:buFont typeface="Arial" panose="020B0604020202020204" pitchFamily="34" charset="0"/>
              <a:buChar char="•"/>
            </a:pPr>
            <a:r>
              <a:rPr lang="en-US" sz="2000" b="0" i="1" dirty="0"/>
              <a:t>The DVR’s ability to prevent HIV varied substantially in the studies. It is not entirely clear why, but consistent and correct use is likely to be important.</a:t>
            </a:r>
          </a:p>
          <a:p>
            <a:pPr marL="342900" indent="-342900">
              <a:spcBef>
                <a:spcPts val="600"/>
              </a:spcBef>
              <a:buFont typeface="Arial" panose="020B0604020202020204" pitchFamily="34" charset="0"/>
              <a:buChar char="•"/>
            </a:pPr>
            <a:r>
              <a:rPr lang="en-US" sz="2000" b="0" i="1" dirty="0"/>
              <a:t>CAB-LA can stay in your body for 12 months after you stop injections, sometimes called the ‘tail period’. If you acquire HIV during this time, there is a chance that it would be more difficult to diagnose and treat.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6" name="Picture Placeholder 5">
            <a:extLst>
              <a:ext uri="{FF2B5EF4-FFF2-40B4-BE49-F238E27FC236}">
                <a16:creationId xmlns:a16="http://schemas.microsoft.com/office/drawing/2014/main" id="{ADCF1DFF-8832-011E-FFA1-08EE3E15D017}"/>
              </a:ext>
            </a:extLst>
          </p:cNvPr>
          <p:cNvSpPr>
            <a:spLocks noGrp="1"/>
          </p:cNvSpPr>
          <p:nvPr>
            <p:ph type="pic" idx="1"/>
          </p:nvPr>
        </p:nvSpPr>
        <p:spPr/>
        <p:txBody>
          <a:bodyPr/>
          <a:lstStyle/>
          <a:p>
            <a:endParaRPr lang="en-US"/>
          </a:p>
        </p:txBody>
      </p:sp>
      <p:pic>
        <p:nvPicPr>
          <p:cNvPr id="9" name="Picture 8" descr="A person smiling for the camera&#10;&#10;Description automatically generated">
            <a:extLst>
              <a:ext uri="{FF2B5EF4-FFF2-40B4-BE49-F238E27FC236}">
                <a16:creationId xmlns:a16="http://schemas.microsoft.com/office/drawing/2014/main" id="{E85199D1-D822-8802-911C-9F3572B8FE58}"/>
              </a:ext>
            </a:extLst>
          </p:cNvPr>
          <p:cNvPicPr>
            <a:picLocks noChangeAspect="1"/>
          </p:cNvPicPr>
          <p:nvPr/>
        </p:nvPicPr>
        <p:blipFill rotWithShape="1">
          <a:blip r:embed="rId3"/>
          <a:srcRect r="25919" b="-108"/>
          <a:stretch/>
        </p:blipFill>
        <p:spPr>
          <a:xfrm>
            <a:off x="0" y="0"/>
            <a:ext cx="6896100" cy="6863583"/>
          </a:xfrm>
          <a:prstGeom prst="rect">
            <a:avLst/>
          </a:prstGeom>
        </p:spPr>
      </p:pic>
    </p:spTree>
    <p:extLst>
      <p:ext uri="{BB962C8B-B14F-4D97-AF65-F5344CB8AC3E}">
        <p14:creationId xmlns:p14="http://schemas.microsoft.com/office/powerpoint/2010/main" val="25819532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1172013"/>
          </a:xfrm>
        </p:spPr>
        <p:txBody>
          <a:bodyPr>
            <a:normAutofit fontScale="90000"/>
          </a:bodyPr>
          <a:lstStyle/>
          <a:p>
            <a:r>
              <a:rPr lang="en-US" dirty="0"/>
              <a:t>Informed Choice Counseling Step 6:</a:t>
            </a:r>
            <a:br>
              <a:rPr lang="en-US" dirty="0"/>
            </a:br>
            <a:r>
              <a:rPr lang="en-US" b="0" dirty="0">
                <a:solidFill>
                  <a:schemeClr val="accent1">
                    <a:lumMod val="20000"/>
                    <a:lumOff val="80000"/>
                  </a:schemeClr>
                </a:solidFill>
              </a:rPr>
              <a:t>Assess Client Understanding</a:t>
            </a:r>
            <a:br>
              <a:rPr lang="en-US" b="0" dirty="0">
                <a:solidFill>
                  <a:schemeClr val="accent1">
                    <a:lumMod val="20000"/>
                    <a:lumOff val="80000"/>
                  </a:schemeClr>
                </a:solidFill>
              </a:rPr>
            </a:br>
            <a:endParaRPr lang="en-US" b="0" dirty="0">
              <a:solidFill>
                <a:schemeClr val="accent1">
                  <a:lumMod val="20000"/>
                  <a:lumOff val="80000"/>
                </a:schemeClr>
              </a:solidFill>
            </a:endParaRPr>
          </a:p>
        </p:txBody>
      </p:sp>
    </p:spTree>
    <p:extLst>
      <p:ext uri="{BB962C8B-B14F-4D97-AF65-F5344CB8AC3E}">
        <p14:creationId xmlns:p14="http://schemas.microsoft.com/office/powerpoint/2010/main" val="39748075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1C21-69B2-96A2-7370-012AB010F605}"/>
              </a:ext>
            </a:extLst>
          </p:cNvPr>
          <p:cNvSpPr>
            <a:spLocks noGrp="1"/>
          </p:cNvSpPr>
          <p:nvPr>
            <p:ph type="title"/>
          </p:nvPr>
        </p:nvSpPr>
        <p:spPr/>
        <p:txBody>
          <a:bodyPr/>
          <a:lstStyle/>
          <a:p>
            <a:r>
              <a:rPr lang="en-US"/>
              <a:t>Step 6: Assess Client Understanding</a:t>
            </a:r>
          </a:p>
        </p:txBody>
      </p:sp>
      <p:sp>
        <p:nvSpPr>
          <p:cNvPr id="3" name="Content Placeholder 2">
            <a:extLst>
              <a:ext uri="{FF2B5EF4-FFF2-40B4-BE49-F238E27FC236}">
                <a16:creationId xmlns:a16="http://schemas.microsoft.com/office/drawing/2014/main" id="{1FA46931-D9F7-6841-6D9F-216387C1D8CB}"/>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After all this information has been shared, </a:t>
            </a:r>
            <a:r>
              <a:rPr lang="en-US" sz="2000" dirty="0"/>
              <a:t>check in with the client to see what they have understood and answer any additional questions</a:t>
            </a:r>
            <a:r>
              <a:rPr lang="en-US" sz="2000" b="0" dirty="0"/>
              <a:t>.</a:t>
            </a:r>
          </a:p>
          <a:p>
            <a:pPr marL="285750" indent="-285750">
              <a:spcBef>
                <a:spcPts val="600"/>
              </a:spcBef>
              <a:buFont typeface="Arial" panose="020B0604020202020204" pitchFamily="34" charset="0"/>
              <a:buChar char="•"/>
            </a:pPr>
            <a:r>
              <a:rPr lang="en-US" sz="2000" b="0" dirty="0"/>
              <a:t>Some clients will not speak up if they are confused or do not understand some information; therefore, it is important to ask them to express key messages in their own words.</a:t>
            </a:r>
          </a:p>
          <a:p>
            <a:pPr marL="342900" indent="-342900">
              <a:spcBef>
                <a:spcPts val="600"/>
              </a:spcBef>
              <a:buFont typeface="Arial" panose="020B0604020202020204" pitchFamily="34" charset="0"/>
              <a:buChar char="•"/>
            </a:pPr>
            <a:r>
              <a:rPr lang="en-US" sz="2000" b="0" dirty="0"/>
              <a:t>For example:</a:t>
            </a:r>
          </a:p>
          <a:p>
            <a:pPr marL="1028700" lvl="1">
              <a:spcBef>
                <a:spcPts val="600"/>
              </a:spcBef>
            </a:pPr>
            <a:r>
              <a:rPr lang="en-US" sz="2000" b="0" i="1" dirty="0">
                <a:cs typeface="Calibri" panose="020F0502020204030204" pitchFamily="34" charset="0"/>
              </a:rPr>
              <a:t>I have given you a lot of information. </a:t>
            </a:r>
            <a:r>
              <a:rPr lang="en-US" sz="2000" b="0" i="1" dirty="0"/>
              <a:t>Please tell me what are the main points that you have taken away from our discussion so far.</a:t>
            </a:r>
          </a:p>
          <a:p>
            <a:pPr marL="1028700" lvl="1">
              <a:spcBef>
                <a:spcPts val="600"/>
              </a:spcBef>
            </a:pPr>
            <a:r>
              <a:rPr lang="en-US" sz="2000" b="0" i="1" dirty="0"/>
              <a:t>What questions do you have about what we have discussed?</a:t>
            </a:r>
          </a:p>
          <a:p>
            <a:pPr marL="1028700" lvl="1">
              <a:spcBef>
                <a:spcPts val="600"/>
              </a:spcBef>
            </a:pPr>
            <a:r>
              <a:rPr lang="en-US" sz="2000" b="0" i="1" dirty="0"/>
              <a:t>What additional questions do you have?</a:t>
            </a:r>
          </a:p>
          <a:p>
            <a:pPr marL="285750" indent="-285750">
              <a:buFont typeface="Arial" panose="020B0604020202020204" pitchFamily="34" charset="0"/>
              <a:buChar char="•"/>
            </a:pPr>
            <a:endParaRPr lang="en-US" sz="2400" b="0" dirty="0"/>
          </a:p>
        </p:txBody>
      </p:sp>
    </p:spTree>
    <p:extLst>
      <p:ext uri="{BB962C8B-B14F-4D97-AF65-F5344CB8AC3E}">
        <p14:creationId xmlns:p14="http://schemas.microsoft.com/office/powerpoint/2010/main" val="36060302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fontScale="90000"/>
          </a:bodyPr>
          <a:lstStyle/>
          <a:p>
            <a:r>
              <a:rPr lang="en-US" dirty="0"/>
              <a:t>Ensure Client Understands Key Messages About Each Option Under Consideration</a:t>
            </a:r>
            <a:endParaRPr lang="en-US" b="0" dirty="0"/>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364158671"/>
              </p:ext>
            </p:extLst>
          </p:nvPr>
        </p:nvGraphicFramePr>
        <p:xfrm>
          <a:off x="1963751" y="1857300"/>
          <a:ext cx="9595903" cy="4252439"/>
        </p:xfrm>
        <a:graphic>
          <a:graphicData uri="http://schemas.openxmlformats.org/drawingml/2006/table">
            <a:tbl>
              <a:tblPr bandRow="1">
                <a:tableStyleId>{5C22544A-7EE6-4342-B048-85BDC9FD1C3A}</a:tableStyleId>
              </a:tblPr>
              <a:tblGrid>
                <a:gridCol w="1407246">
                  <a:extLst>
                    <a:ext uri="{9D8B030D-6E8A-4147-A177-3AD203B41FA5}">
                      <a16:colId xmlns:a16="http://schemas.microsoft.com/office/drawing/2014/main" val="88424409"/>
                    </a:ext>
                  </a:extLst>
                </a:gridCol>
                <a:gridCol w="8188657">
                  <a:extLst>
                    <a:ext uri="{9D8B030D-6E8A-4147-A177-3AD203B41FA5}">
                      <a16:colId xmlns:a16="http://schemas.microsoft.com/office/drawing/2014/main" val="457513423"/>
                    </a:ext>
                  </a:extLst>
                </a:gridCol>
              </a:tblGrid>
              <a:tr h="903388">
                <a:tc>
                  <a:txBody>
                    <a:bodyPr/>
                    <a:lstStyle/>
                    <a:p>
                      <a:pPr algn="ctr">
                        <a:spcBef>
                          <a:spcPts val="600"/>
                        </a:spcBef>
                        <a:spcAft>
                          <a:spcPts val="600"/>
                        </a:spcAft>
                      </a:pPr>
                      <a:r>
                        <a:rPr lang="en-US" sz="1400" b="1" i="0" u="none" strike="noStrike" kern="1200" dirty="0">
                          <a:solidFill>
                            <a:schemeClr val="bg1"/>
                          </a:solidFill>
                          <a:effectLst/>
                          <a:latin typeface="+mn-lt"/>
                          <a:ea typeface="+mn-ea"/>
                          <a:cs typeface="+mn-cs"/>
                        </a:rPr>
                        <a:t>Oral Daily PrEP</a:t>
                      </a:r>
                      <a:endParaRPr lang="en-US" sz="1400" b="1" dirty="0">
                        <a:solidFill>
                          <a:schemeClr val="bg1"/>
                        </a:solidFill>
                      </a:endParaRPr>
                    </a:p>
                  </a:txBody>
                  <a:tcPr>
                    <a:solidFill>
                      <a:schemeClr val="accent1"/>
                    </a:solidFill>
                  </a:tcPr>
                </a:tc>
                <a:tc>
                  <a:txBody>
                    <a:bodyPr/>
                    <a:lstStyle/>
                    <a:p>
                      <a:pPr marL="285750" indent="-285750">
                        <a:spcBef>
                          <a:spcPts val="0"/>
                        </a:spcBef>
                        <a:spcAft>
                          <a:spcPts val="600"/>
                        </a:spcAft>
                        <a:buFont typeface="Arial" panose="020B0604020202020204" pitchFamily="34" charset="0"/>
                        <a:buChar char="•"/>
                      </a:pPr>
                      <a:r>
                        <a:rPr lang="en-US" sz="1600" i="1" baseline="0" dirty="0"/>
                        <a:t>The medication works best if you take it every day.</a:t>
                      </a:r>
                    </a:p>
                    <a:p>
                      <a:pPr marL="285750" indent="-285750">
                        <a:spcBef>
                          <a:spcPts val="0"/>
                        </a:spcBef>
                        <a:spcAft>
                          <a:spcPts val="600"/>
                        </a:spcAft>
                        <a:buFont typeface="Arial" panose="020B0604020202020204" pitchFamily="34" charset="0"/>
                        <a:buChar char="•"/>
                      </a:pPr>
                      <a:r>
                        <a:rPr lang="en-US" sz="1600" i="1" baseline="0" dirty="0"/>
                        <a:t>For people with potential kidney problems, occasional blood tests may be required.</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52204">
                <a:tc>
                  <a:txBody>
                    <a:bodyPr/>
                    <a:lstStyle/>
                    <a:p>
                      <a:pPr algn="ctr">
                        <a:spcBef>
                          <a:spcPts val="600"/>
                        </a:spcBef>
                        <a:spcAft>
                          <a:spcPts val="600"/>
                        </a:spcAft>
                      </a:pPr>
                      <a:r>
                        <a:rPr lang="en-US" sz="1400" b="1" i="0" u="none" strike="noStrike" kern="1200" dirty="0">
                          <a:solidFill>
                            <a:schemeClr val="bg1"/>
                          </a:solidFill>
                          <a:effectLst/>
                          <a:latin typeface="+mn-lt"/>
                          <a:ea typeface="+mn-ea"/>
                          <a:cs typeface="+mn-cs"/>
                        </a:rPr>
                        <a:t>Oral ED-PrEP</a:t>
                      </a:r>
                    </a:p>
                  </a:txBody>
                  <a:tcPr>
                    <a:solidFill>
                      <a:srgbClr val="FFC000"/>
                    </a:solidFill>
                  </a:tcPr>
                </a:tc>
                <a:tc>
                  <a:txBody>
                    <a:bodyPr/>
                    <a:lstStyle/>
                    <a:p>
                      <a:pPr marL="285750" indent="-285750">
                        <a:spcBef>
                          <a:spcPts val="0"/>
                        </a:spcBef>
                        <a:spcAft>
                          <a:spcPts val="600"/>
                        </a:spcAft>
                        <a:buFont typeface="Arial" panose="020B0604020202020204" pitchFamily="34" charset="0"/>
                        <a:buChar char="•"/>
                      </a:pPr>
                      <a:r>
                        <a:rPr lang="en-US" sz="1600" i="1" dirty="0"/>
                        <a:t>You must be able to anticipate or delay sex for at least 2 hours after taking the loading dose and</a:t>
                      </a:r>
                      <a:r>
                        <a:rPr lang="en-US" sz="1600" i="1" baseline="0" dirty="0"/>
                        <a:t> take the remaining doses at 24-hour intervals afterwards.</a:t>
                      </a:r>
                    </a:p>
                    <a:p>
                      <a:pPr marL="285750" indent="-285750">
                        <a:spcBef>
                          <a:spcPts val="0"/>
                        </a:spcBef>
                        <a:spcAft>
                          <a:spcPts val="600"/>
                        </a:spcAft>
                        <a:buFont typeface="Arial" panose="020B0604020202020204" pitchFamily="34" charset="0"/>
                        <a:buChar char="•"/>
                      </a:pPr>
                      <a:r>
                        <a:rPr lang="en-US" sz="1600" i="1" baseline="0" dirty="0"/>
                        <a:t>For people with potential kidney problems, occasional blood tests may be required.</a:t>
                      </a:r>
                    </a:p>
                    <a:p>
                      <a:pPr marL="285750" indent="-285750">
                        <a:spcBef>
                          <a:spcPts val="0"/>
                        </a:spcBef>
                        <a:spcAft>
                          <a:spcPts val="600"/>
                        </a:spcAft>
                        <a:buFont typeface="Arial" panose="020B0604020202020204" pitchFamily="34" charset="0"/>
                        <a:buChar char="•"/>
                      </a:pPr>
                      <a:r>
                        <a:rPr lang="en-US" sz="1600" i="1" baseline="0" dirty="0"/>
                        <a:t>If you are struggling to keep this dosing schedule, you can switch to taking the pill daily at any time.</a:t>
                      </a:r>
                    </a:p>
                  </a:txBody>
                  <a:tcPr anchor="ctr">
                    <a:solidFill>
                      <a:schemeClr val="accent2">
                        <a:lumMod val="20000"/>
                        <a:lumOff val="80000"/>
                      </a:schemeClr>
                    </a:solidFill>
                  </a:tcPr>
                </a:tc>
                <a:extLst>
                  <a:ext uri="{0D108BD9-81ED-4DB2-BD59-A6C34878D82A}">
                    <a16:rowId xmlns:a16="http://schemas.microsoft.com/office/drawing/2014/main" val="827199576"/>
                  </a:ext>
                </a:extLst>
              </a:tr>
              <a:tr h="986851">
                <a:tc>
                  <a:txBody>
                    <a:bodyPr/>
                    <a:lstStyle/>
                    <a:p>
                      <a:pPr algn="ctr">
                        <a:spcBef>
                          <a:spcPts val="600"/>
                        </a:spcBef>
                        <a:spcAft>
                          <a:spcPts val="600"/>
                        </a:spcAft>
                      </a:pPr>
                      <a:r>
                        <a:rPr lang="en-US" sz="1400" b="1" i="0" u="none" strike="noStrike" kern="1200" dirty="0">
                          <a:solidFill>
                            <a:schemeClr val="bg1"/>
                          </a:solidFill>
                          <a:effectLst/>
                          <a:latin typeface="+mn-lt"/>
                          <a:ea typeface="+mn-ea"/>
                          <a:cs typeface="+mn-cs"/>
                        </a:rPr>
                        <a:t>CAB-LA</a:t>
                      </a:r>
                    </a:p>
                  </a:txBody>
                  <a:tcPr>
                    <a:solidFill>
                      <a:schemeClr val="accent3"/>
                    </a:solidFill>
                  </a:tcPr>
                </a:tc>
                <a:tc>
                  <a:txBody>
                    <a:bodyPr/>
                    <a:lstStyle/>
                    <a:p>
                      <a:pPr marL="285750" indent="-285750">
                        <a:spcBef>
                          <a:spcPts val="0"/>
                        </a:spcBef>
                        <a:spcAft>
                          <a:spcPts val="600"/>
                        </a:spcAft>
                        <a:buFont typeface="Arial" panose="020B0604020202020204" pitchFamily="34" charset="0"/>
                        <a:buChar char="•"/>
                      </a:pPr>
                      <a:r>
                        <a:rPr lang="en-US" sz="1600" i="1" dirty="0"/>
                        <a:t>It</a:t>
                      </a:r>
                      <a:r>
                        <a:rPr lang="en-US" sz="1600" i="1" baseline="0" dirty="0"/>
                        <a:t> is very important that you come to all your injection appointments on time.</a:t>
                      </a:r>
                    </a:p>
                    <a:p>
                      <a:pPr marL="285750" indent="-285750">
                        <a:spcBef>
                          <a:spcPts val="0"/>
                        </a:spcBef>
                        <a:spcAft>
                          <a:spcPts val="600"/>
                        </a:spcAft>
                        <a:buFont typeface="Arial" panose="020B0604020202020204" pitchFamily="34" charset="0"/>
                        <a:buChar char="•"/>
                      </a:pPr>
                      <a:r>
                        <a:rPr lang="en-US" sz="1600" i="1" baseline="0" dirty="0"/>
                        <a:t>It is important that you continue to get tested for HIV and use effective HIV prevention for a year after you stop CAB-LA.</a:t>
                      </a:r>
                    </a:p>
                  </a:txBody>
                  <a:tcPr anchor="ctr">
                    <a:solidFill>
                      <a:schemeClr val="accent3">
                        <a:lumMod val="20000"/>
                        <a:lumOff val="80000"/>
                      </a:schemeClr>
                    </a:solidFill>
                  </a:tcPr>
                </a:tc>
                <a:extLst>
                  <a:ext uri="{0D108BD9-81ED-4DB2-BD59-A6C34878D82A}">
                    <a16:rowId xmlns:a16="http://schemas.microsoft.com/office/drawing/2014/main" val="1086792148"/>
                  </a:ext>
                </a:extLst>
              </a:tr>
              <a:tr h="856940">
                <a:tc>
                  <a:txBody>
                    <a:bodyPr/>
                    <a:lstStyle/>
                    <a:p>
                      <a:pPr algn="ctr">
                        <a:spcBef>
                          <a:spcPts val="600"/>
                        </a:spcBef>
                        <a:spcAft>
                          <a:spcPts val="600"/>
                        </a:spcAft>
                      </a:pPr>
                      <a:r>
                        <a:rPr lang="en-US" sz="1400" b="1" i="0" u="none" strike="noStrike" kern="1200" dirty="0">
                          <a:solidFill>
                            <a:schemeClr val="bg1"/>
                          </a:solidFill>
                          <a:effectLst/>
                          <a:latin typeface="+mn-lt"/>
                          <a:ea typeface="+mn-ea"/>
                          <a:cs typeface="+mn-cs"/>
                        </a:rPr>
                        <a:t>DVR</a:t>
                      </a:r>
                    </a:p>
                  </a:txBody>
                  <a:tcPr>
                    <a:solidFill>
                      <a:schemeClr val="accent5"/>
                    </a:solidFill>
                  </a:tcPr>
                </a:tc>
                <a:tc>
                  <a:txBody>
                    <a:bodyPr/>
                    <a:lstStyle/>
                    <a:p>
                      <a:pPr marL="285750" indent="-285750">
                        <a:spcBef>
                          <a:spcPts val="0"/>
                        </a:spcBef>
                        <a:spcAft>
                          <a:spcPts val="600"/>
                        </a:spcAft>
                        <a:buFont typeface="Arial" panose="020B0604020202020204" pitchFamily="34" charset="0"/>
                        <a:buChar char="•"/>
                      </a:pPr>
                      <a:r>
                        <a:rPr lang="en-US" sz="1600" i="1" kern="1200" baseline="0" dirty="0">
                          <a:solidFill>
                            <a:schemeClr val="dk1"/>
                          </a:solidFill>
                          <a:latin typeface="+mn-lt"/>
                          <a:ea typeface="+mn-ea"/>
                          <a:cs typeface="+mn-cs"/>
                        </a:rPr>
                        <a:t>The ring stays in place continuously for a month and is then replaced with a new one.</a:t>
                      </a:r>
                    </a:p>
                    <a:p>
                      <a:pPr marL="285750" indent="-285750">
                        <a:spcBef>
                          <a:spcPts val="0"/>
                        </a:spcBef>
                        <a:spcAft>
                          <a:spcPts val="600"/>
                        </a:spcAft>
                        <a:buFont typeface="Arial" panose="020B0604020202020204" pitchFamily="34" charset="0"/>
                        <a:buChar char="•"/>
                      </a:pPr>
                      <a:r>
                        <a:rPr lang="en-US" sz="1600" i="1" kern="1200" baseline="0" dirty="0">
                          <a:solidFill>
                            <a:schemeClr val="dk1"/>
                          </a:solidFill>
                          <a:latin typeface="+mn-lt"/>
                          <a:ea typeface="+mn-ea"/>
                          <a:cs typeface="+mn-cs"/>
                        </a:rPr>
                        <a:t>This option </a:t>
                      </a:r>
                      <a:r>
                        <a:rPr lang="en-US" sz="1600" b="1" i="1" kern="1200" baseline="0" dirty="0">
                          <a:solidFill>
                            <a:schemeClr val="dk1"/>
                          </a:solidFill>
                          <a:latin typeface="+mn-lt"/>
                          <a:ea typeface="+mn-ea"/>
                          <a:cs typeface="+mn-cs"/>
                        </a:rPr>
                        <a:t>only offers partial protection against HIV</a:t>
                      </a:r>
                      <a:r>
                        <a:rPr lang="en-US" sz="1600" i="1" kern="1200" baseline="0" dirty="0">
                          <a:solidFill>
                            <a:schemeClr val="dk1"/>
                          </a:solidFill>
                          <a:latin typeface="+mn-lt"/>
                          <a:ea typeface="+mn-ea"/>
                          <a:cs typeface="+mn-cs"/>
                        </a:rPr>
                        <a:t>. So you must use other prevention methods while using the DVR for more complete HIV protection.</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447294" y="4561267"/>
            <a:ext cx="468536" cy="468536"/>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544275" y="5582229"/>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417094" y="3259378"/>
            <a:ext cx="485238" cy="551680"/>
            <a:chOff x="2784776" y="-622825"/>
            <a:chExt cx="4617005" cy="5249210"/>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6" cy="3205384"/>
                <a:chOff x="3778339" y="1204708"/>
                <a:chExt cx="3406746"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6" cy="3205384"/>
                  <a:chOff x="3778339" y="1204708"/>
                  <a:chExt cx="3406746"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TextBox 26">
            <a:extLst>
              <a:ext uri="{FF2B5EF4-FFF2-40B4-BE49-F238E27FC236}">
                <a16:creationId xmlns:a16="http://schemas.microsoft.com/office/drawing/2014/main" id="{0FA393A5-F793-5D7F-A222-C1328587BDD7}"/>
              </a:ext>
            </a:extLst>
          </p:cNvPr>
          <p:cNvSpPr txBox="1"/>
          <p:nvPr/>
        </p:nvSpPr>
        <p:spPr>
          <a:xfrm>
            <a:off x="3384645" y="1482455"/>
            <a:ext cx="8175009" cy="369094"/>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Key Messages</a:t>
            </a:r>
          </a:p>
        </p:txBody>
      </p:sp>
      <p:sp>
        <p:nvSpPr>
          <p:cNvPr id="34" name="TextBox 33">
            <a:extLst>
              <a:ext uri="{FF2B5EF4-FFF2-40B4-BE49-F238E27FC236}">
                <a16:creationId xmlns:a16="http://schemas.microsoft.com/office/drawing/2014/main" id="{DDC90BCB-D990-5CA8-7120-4FFF65C03260}"/>
              </a:ext>
            </a:extLst>
          </p:cNvPr>
          <p:cNvSpPr txBox="1"/>
          <p:nvPr/>
        </p:nvSpPr>
        <p:spPr>
          <a:xfrm>
            <a:off x="1963187" y="6460323"/>
            <a:ext cx="7764707" cy="369332"/>
          </a:xfrm>
          <a:prstGeom prst="rect">
            <a:avLst/>
          </a:prstGeom>
          <a:noFill/>
        </p:spPr>
        <p:txBody>
          <a:bodyPr wrap="square" rtlCol="0">
            <a:spAutoFit/>
          </a:bodyPr>
          <a:lstStyle/>
          <a:p>
            <a:r>
              <a:rPr lang="en-US" b="1" i="1" dirty="0">
                <a:solidFill>
                  <a:srgbClr val="00B5DE"/>
                </a:solidFill>
              </a:rPr>
              <a:t>See Modules 2-5 for more information on characteristics of each option</a:t>
            </a:r>
          </a:p>
        </p:txBody>
      </p:sp>
      <p:pic>
        <p:nvPicPr>
          <p:cNvPr id="5" name="Picture 4" descr="A blue pill in a circle with a arrow&#10;&#10;Description automatically generated">
            <a:extLst>
              <a:ext uri="{FF2B5EF4-FFF2-40B4-BE49-F238E27FC236}">
                <a16:creationId xmlns:a16="http://schemas.microsoft.com/office/drawing/2014/main" id="{EC1EA995-972C-6B9A-F437-57D17CD30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8198" y="2140116"/>
            <a:ext cx="534134" cy="566836"/>
          </a:xfrm>
          <a:prstGeom prst="rect">
            <a:avLst/>
          </a:prstGeom>
        </p:spPr>
      </p:pic>
    </p:spTree>
    <p:extLst>
      <p:ext uri="{BB962C8B-B14F-4D97-AF65-F5344CB8AC3E}">
        <p14:creationId xmlns:p14="http://schemas.microsoft.com/office/powerpoint/2010/main" val="6445750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a:xfrm>
            <a:off x="7381496" y="641350"/>
            <a:ext cx="4366006" cy="850899"/>
          </a:xfrm>
        </p:spPr>
        <p:txBody>
          <a:bodyPr/>
          <a:lstStyle/>
          <a:p>
            <a:r>
              <a:rPr lang="en-US"/>
              <a:t>Case Scenario: Step 6</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84208" y="1381957"/>
            <a:ext cx="4366006" cy="4997834"/>
          </a:xfrm>
        </p:spPr>
        <p:txBody>
          <a:bodyPr>
            <a:normAutofit/>
          </a:bodyPr>
          <a:lstStyle/>
          <a:p>
            <a:pPr>
              <a:lnSpc>
                <a:spcPct val="110000"/>
              </a:lnSpc>
            </a:pPr>
            <a:r>
              <a:rPr lang="en-US" sz="2000" b="0" dirty="0"/>
              <a:t>While you have shared a lot of information, Hope has been relatively quiet throughout the discussion.</a:t>
            </a:r>
          </a:p>
          <a:p>
            <a:pPr>
              <a:lnSpc>
                <a:spcPct val="110000"/>
              </a:lnSpc>
            </a:pPr>
            <a:endParaRPr lang="en-US" sz="2000" b="0" i="1" dirty="0"/>
          </a:p>
          <a:p>
            <a:pPr>
              <a:lnSpc>
                <a:spcPct val="110000"/>
              </a:lnSpc>
            </a:pPr>
            <a:r>
              <a:rPr lang="en-US" sz="2000" b="0" i="1" dirty="0"/>
              <a:t>How will you assess Hope’s understanding of her PrEP options and determine if further information is needed? </a:t>
            </a:r>
          </a:p>
        </p:txBody>
      </p:sp>
      <p:sp>
        <p:nvSpPr>
          <p:cNvPr id="5" name="Picture Placeholder 4">
            <a:extLst>
              <a:ext uri="{FF2B5EF4-FFF2-40B4-BE49-F238E27FC236}">
                <a16:creationId xmlns:a16="http://schemas.microsoft.com/office/drawing/2014/main" id="{3DBEFDD5-F631-1355-4F4B-EC002DB79CE1}"/>
              </a:ext>
            </a:extLst>
          </p:cNvPr>
          <p:cNvSpPr>
            <a:spLocks noGrp="1"/>
          </p:cNvSpPr>
          <p:nvPr>
            <p:ph type="pic" idx="1"/>
          </p:nvPr>
        </p:nvSpPr>
        <p:spPr/>
        <p:txBody>
          <a:bodyPr/>
          <a:lstStyle/>
          <a:p>
            <a:endParaRPr lang="en-US"/>
          </a:p>
        </p:txBody>
      </p:sp>
      <p:pic>
        <p:nvPicPr>
          <p:cNvPr id="8" name="Picture 7" descr="A person in pink shirt sitting in a white chair&#10;&#10;Description automatically generated">
            <a:extLst>
              <a:ext uri="{FF2B5EF4-FFF2-40B4-BE49-F238E27FC236}">
                <a16:creationId xmlns:a16="http://schemas.microsoft.com/office/drawing/2014/main" id="{8F952187-D629-318F-AD1B-BEC90D055F1F}"/>
              </a:ext>
            </a:extLst>
          </p:cNvPr>
          <p:cNvPicPr>
            <a:picLocks noChangeAspect="1"/>
          </p:cNvPicPr>
          <p:nvPr/>
        </p:nvPicPr>
        <p:blipFill rotWithShape="1">
          <a:blip r:embed="rId3"/>
          <a:srcRect t="-203" r="14574" b="-2155"/>
          <a:stretch/>
        </p:blipFill>
        <p:spPr>
          <a:xfrm>
            <a:off x="-1702767" y="-15690"/>
            <a:ext cx="8764177" cy="7031919"/>
          </a:xfrm>
          <a:prstGeom prst="rect">
            <a:avLst/>
          </a:prstGeom>
        </p:spPr>
      </p:pic>
      <p:sp>
        <p:nvSpPr>
          <p:cNvPr id="2" name="Right Triangle 1">
            <a:extLst>
              <a:ext uri="{FF2B5EF4-FFF2-40B4-BE49-F238E27FC236}">
                <a16:creationId xmlns:a16="http://schemas.microsoft.com/office/drawing/2014/main" id="{674FA028-F3F3-65C4-78C4-77DF6BBAC85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9F7480A5-ADF4-2AFA-E89E-FB2C93FDF50E}"/>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84F19B85-B1FB-246A-9C99-6FBB6415E3FA}"/>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9" name="Freeform 27">
              <a:extLst>
                <a:ext uri="{FF2B5EF4-FFF2-40B4-BE49-F238E27FC236}">
                  <a16:creationId xmlns:a16="http://schemas.microsoft.com/office/drawing/2014/main" id="{59CCDEEE-B8E2-E037-51E1-1FB77B355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34">
              <a:extLst>
                <a:ext uri="{FF2B5EF4-FFF2-40B4-BE49-F238E27FC236}">
                  <a16:creationId xmlns:a16="http://schemas.microsoft.com/office/drawing/2014/main" id="{54F46D1F-387A-0A27-578A-5F735EFC00BD}"/>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35">
              <a:extLst>
                <a:ext uri="{FF2B5EF4-FFF2-40B4-BE49-F238E27FC236}">
                  <a16:creationId xmlns:a16="http://schemas.microsoft.com/office/drawing/2014/main" id="{290E7F67-9168-B920-9656-78D2F2F92114}"/>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7001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6</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997834"/>
          </a:xfrm>
        </p:spPr>
        <p:txBody>
          <a:bodyPr vert="horz" lIns="91440" tIns="45720" rIns="91440" bIns="45720" rtlCol="0" anchor="t">
            <a:normAutofit/>
          </a:bodyPr>
          <a:lstStyle/>
          <a:p>
            <a:pPr>
              <a:spcBef>
                <a:spcPts val="600"/>
              </a:spcBef>
            </a:pPr>
            <a:r>
              <a:rPr lang="en-US" sz="2000" b="0" dirty="0"/>
              <a:t>Questions to assess Hope's understanding for her PrEP options could include: </a:t>
            </a:r>
          </a:p>
          <a:p>
            <a:pPr marL="342900" indent="-342900">
              <a:spcBef>
                <a:spcPts val="600"/>
              </a:spcBef>
              <a:buFont typeface="Arial" panose="020B0604020202020204" pitchFamily="34" charset="0"/>
              <a:buChar char="•"/>
            </a:pPr>
            <a:r>
              <a:rPr lang="en-US" sz="2000" b="0" i="1" dirty="0"/>
              <a:t>I have shared a lot of information. What are the main points that you have taken away from our discussion so far about your PrEP options?</a:t>
            </a:r>
          </a:p>
          <a:p>
            <a:pPr marL="342900" indent="-342900">
              <a:spcBef>
                <a:spcPts val="600"/>
              </a:spcBef>
              <a:buFont typeface="Arial" panose="020B0604020202020204" pitchFamily="34" charset="0"/>
              <a:buChar char="•"/>
            </a:pPr>
            <a:r>
              <a:rPr lang="en-US" sz="2000" b="0" i="1" dirty="0"/>
              <a:t>What questions do you have about what we have discussed?​</a:t>
            </a:r>
          </a:p>
          <a:p>
            <a:pPr marL="342900" indent="-342900">
              <a:spcBef>
                <a:spcPts val="600"/>
              </a:spcBef>
              <a:buFont typeface="Arial" panose="020B0604020202020204" pitchFamily="34" charset="0"/>
              <a:buChar char="•"/>
            </a:pPr>
            <a:r>
              <a:rPr lang="en-US" sz="2000" b="0" i="1" dirty="0"/>
              <a:t>Is there anything else you would like to know about the options we have discussed?​</a:t>
            </a:r>
          </a:p>
        </p:txBody>
      </p:sp>
      <p:sp>
        <p:nvSpPr>
          <p:cNvPr id="6" name="Picture Placeholder 5">
            <a:extLst>
              <a:ext uri="{FF2B5EF4-FFF2-40B4-BE49-F238E27FC236}">
                <a16:creationId xmlns:a16="http://schemas.microsoft.com/office/drawing/2014/main" id="{393B27D1-AE6C-AE62-4DA0-F7466EA58B51}"/>
              </a:ext>
            </a:extLst>
          </p:cNvPr>
          <p:cNvSpPr>
            <a:spLocks noGrp="1"/>
          </p:cNvSpPr>
          <p:nvPr>
            <p:ph type="pic" idx="1"/>
          </p:nvPr>
        </p:nvSpPr>
        <p:spPr/>
        <p:txBody>
          <a:bodyPr/>
          <a:lstStyle/>
          <a:p>
            <a:endParaRPr lang="en-US"/>
          </a:p>
        </p:txBody>
      </p:sp>
      <p:pic>
        <p:nvPicPr>
          <p:cNvPr id="8" name="Picture 7" descr="A person in pink shirt sitting in a white chair&#10;&#10;Description automatically generated">
            <a:extLst>
              <a:ext uri="{FF2B5EF4-FFF2-40B4-BE49-F238E27FC236}">
                <a16:creationId xmlns:a16="http://schemas.microsoft.com/office/drawing/2014/main" id="{80915C69-4869-3E70-6578-88B788CCBE5E}"/>
              </a:ext>
            </a:extLst>
          </p:cNvPr>
          <p:cNvPicPr>
            <a:picLocks noChangeAspect="1"/>
          </p:cNvPicPr>
          <p:nvPr/>
        </p:nvPicPr>
        <p:blipFill rotWithShape="1">
          <a:blip r:embed="rId3"/>
          <a:srcRect t="-203" r="14574" b="-2155"/>
          <a:stretch/>
        </p:blipFill>
        <p:spPr>
          <a:xfrm>
            <a:off x="-1702767" y="-15690"/>
            <a:ext cx="8764177" cy="7031919"/>
          </a:xfrm>
          <a:prstGeom prst="rect">
            <a:avLst/>
          </a:prstGeom>
        </p:spPr>
      </p:pic>
      <p:sp>
        <p:nvSpPr>
          <p:cNvPr id="2" name="Right Triangle 1">
            <a:extLst>
              <a:ext uri="{FF2B5EF4-FFF2-40B4-BE49-F238E27FC236}">
                <a16:creationId xmlns:a16="http://schemas.microsoft.com/office/drawing/2014/main" id="{FA0E9E37-E2A7-691C-E632-659F99F22BE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55AED624-7F1C-38E7-24D8-AF4FC7E4654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FA57E569-09E1-40F0-F241-C41711FBDE2A}"/>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9" name="Freeform 27">
              <a:extLst>
                <a:ext uri="{FF2B5EF4-FFF2-40B4-BE49-F238E27FC236}">
                  <a16:creationId xmlns:a16="http://schemas.microsoft.com/office/drawing/2014/main" id="{00E87DB7-F745-92BB-58D1-E4FFC0E7D134}"/>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34">
              <a:extLst>
                <a:ext uri="{FF2B5EF4-FFF2-40B4-BE49-F238E27FC236}">
                  <a16:creationId xmlns:a16="http://schemas.microsoft.com/office/drawing/2014/main" id="{3D38ED8D-5664-53E4-0186-FAF84C3625D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35">
              <a:extLst>
                <a:ext uri="{FF2B5EF4-FFF2-40B4-BE49-F238E27FC236}">
                  <a16:creationId xmlns:a16="http://schemas.microsoft.com/office/drawing/2014/main" id="{D13A992B-3719-B35E-3FE2-BA2E7E7350A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036183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529174" y="2642444"/>
            <a:ext cx="9133652" cy="1573112"/>
          </a:xfrm>
        </p:spPr>
        <p:txBody>
          <a:bodyPr>
            <a:normAutofit/>
          </a:bodyPr>
          <a:lstStyle/>
          <a:p>
            <a:r>
              <a:rPr lang="en-US"/>
              <a:t>Informed Choice Counseling Step 7: </a:t>
            </a:r>
            <a:r>
              <a:rPr lang="en-US" b="0" dirty="0">
                <a:solidFill>
                  <a:schemeClr val="accent1">
                    <a:lumMod val="20000"/>
                    <a:lumOff val="80000"/>
                  </a:schemeClr>
                </a:solidFill>
              </a:rPr>
              <a:t>Explore Client Preferences </a:t>
            </a:r>
          </a:p>
        </p:txBody>
      </p:sp>
    </p:spTree>
    <p:extLst>
      <p:ext uri="{BB962C8B-B14F-4D97-AF65-F5344CB8AC3E}">
        <p14:creationId xmlns:p14="http://schemas.microsoft.com/office/powerpoint/2010/main" val="27155639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8DEA6-A8FF-C997-46BD-E639CC48C98E}"/>
              </a:ext>
            </a:extLst>
          </p:cNvPr>
          <p:cNvSpPr>
            <a:spLocks noGrp="1"/>
          </p:cNvSpPr>
          <p:nvPr>
            <p:ph type="title"/>
          </p:nvPr>
        </p:nvSpPr>
        <p:spPr/>
        <p:txBody>
          <a:bodyPr/>
          <a:lstStyle/>
          <a:p>
            <a:r>
              <a:rPr lang="en-US"/>
              <a:t>Step 7: Explore Client Preferences</a:t>
            </a:r>
          </a:p>
        </p:txBody>
      </p:sp>
      <p:sp>
        <p:nvSpPr>
          <p:cNvPr id="3" name="Content Placeholder 2">
            <a:extLst>
              <a:ext uri="{FF2B5EF4-FFF2-40B4-BE49-F238E27FC236}">
                <a16:creationId xmlns:a16="http://schemas.microsoft.com/office/drawing/2014/main" id="{84BD9B0E-39B1-AD8A-6074-DF0FE1C46853}"/>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Not all clients will feel comfortable expressing their preferences, therefore, it is important to ask and allow time for them to share.</a:t>
            </a:r>
          </a:p>
          <a:p>
            <a:pPr marL="342900" indent="-342900">
              <a:spcBef>
                <a:spcPts val="600"/>
              </a:spcBef>
              <a:buFont typeface="Arial" panose="020B0604020202020204" pitchFamily="34" charset="0"/>
              <a:buChar char="•"/>
            </a:pPr>
            <a:r>
              <a:rPr lang="en-US" sz="2000" b="0" dirty="0"/>
              <a:t>To ensure that your client choses an option that fits with their preferences, ask them about their priorities related to PrEP use.</a:t>
            </a:r>
            <a:endParaRPr lang="en-US" sz="2000" dirty="0"/>
          </a:p>
          <a:p>
            <a:pPr marL="342900" indent="-342900">
              <a:spcBef>
                <a:spcPts val="600"/>
              </a:spcBef>
              <a:buFont typeface="Arial" panose="020B0604020202020204" pitchFamily="34" charset="0"/>
              <a:buChar char="•"/>
            </a:pPr>
            <a:r>
              <a:rPr lang="en-US" sz="2000" b="0" dirty="0"/>
              <a:t>For example:</a:t>
            </a:r>
          </a:p>
          <a:p>
            <a:pPr marL="1085850" lvl="1" indent="-342900">
              <a:spcBef>
                <a:spcPts val="600"/>
              </a:spcBef>
            </a:pPr>
            <a:r>
              <a:rPr lang="en-US" sz="2000" b="0" i="1" kern="1200" dirty="0">
                <a:solidFill>
                  <a:srgbClr val="000000"/>
                </a:solidFill>
                <a:latin typeface="+mn-lt"/>
                <a:ea typeface="+mn-ea"/>
                <a:cs typeface="+mn-cs"/>
              </a:rPr>
              <a:t>Given everything we have discussed, I would now like to know what PrEP option you think will work best for you. </a:t>
            </a:r>
            <a:r>
              <a:rPr lang="en-US" sz="2000" b="0" i="1" dirty="0">
                <a:solidFill>
                  <a:srgbClr val="000000"/>
                </a:solidFill>
              </a:rPr>
              <a:t>Do you have a preferred option?</a:t>
            </a:r>
            <a:endParaRPr lang="en-US" sz="2000" b="0" i="1" kern="1200" dirty="0">
              <a:solidFill>
                <a:srgbClr val="000000"/>
              </a:solidFill>
              <a:latin typeface="+mn-lt"/>
              <a:ea typeface="+mn-ea"/>
              <a:cs typeface="+mn-cs"/>
            </a:endParaRPr>
          </a:p>
          <a:p>
            <a:pPr marL="1085850" lvl="1" indent="-342900">
              <a:spcBef>
                <a:spcPts val="600"/>
              </a:spcBef>
            </a:pPr>
            <a:r>
              <a:rPr lang="en-US" sz="2000" b="0" i="1" dirty="0"/>
              <a:t>What is most important to you when deciding what PrEP option to use?</a:t>
            </a:r>
          </a:p>
          <a:p>
            <a:pPr marL="1543050" lvl="2" indent="-342900"/>
            <a:r>
              <a:rPr lang="en-US" sz="2000" b="0" i="1" dirty="0"/>
              <a:t>How much protection the option offers? How is it taken? The need for follow-up visits? Side effects? How easy it is to keep your PrEP use private? How easy it is stop and start?</a:t>
            </a:r>
          </a:p>
        </p:txBody>
      </p:sp>
    </p:spTree>
    <p:extLst>
      <p:ext uri="{BB962C8B-B14F-4D97-AF65-F5344CB8AC3E}">
        <p14:creationId xmlns:p14="http://schemas.microsoft.com/office/powerpoint/2010/main" val="12917211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7</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997834"/>
          </a:xfrm>
        </p:spPr>
        <p:txBody>
          <a:bodyPr vert="horz" lIns="91440" tIns="45720" rIns="91440" bIns="45720" rtlCol="0" anchor="t">
            <a:noAutofit/>
          </a:bodyPr>
          <a:lstStyle/>
          <a:p>
            <a:pPr>
              <a:spcBef>
                <a:spcPts val="600"/>
              </a:spcBef>
            </a:pPr>
            <a:r>
              <a:rPr lang="en-US" sz="2000" b="0" dirty="0"/>
              <a:t>After learning more about each PrEP option, Hope is unsure how to decide. </a:t>
            </a:r>
          </a:p>
          <a:p>
            <a:pPr>
              <a:spcBef>
                <a:spcPts val="600"/>
              </a:spcBef>
            </a:pPr>
            <a:r>
              <a:rPr lang="en-US" sz="2000" b="0" dirty="0"/>
              <a:t>While she was leaning towards CAB-LA or the DVR, she understands there is relatively less information about them compared to oral PrEP. She is also concerned about the DVR’s variable, partial HIV protection and the follow-up requirements during the CAB-LA tail.  </a:t>
            </a:r>
          </a:p>
          <a:p>
            <a:pPr>
              <a:spcBef>
                <a:spcPts val="600"/>
              </a:spcBef>
            </a:pPr>
            <a:r>
              <a:rPr lang="en-US" sz="2000" b="0" dirty="0"/>
              <a:t>She asks you what she should do.</a:t>
            </a:r>
          </a:p>
          <a:p>
            <a:pPr>
              <a:spcBef>
                <a:spcPts val="600"/>
              </a:spcBef>
            </a:pPr>
            <a:r>
              <a:rPr lang="en-US" sz="2000" b="0" i="1" dirty="0"/>
              <a:t>How can you counsel her to think through her preferences for a PrEP option?</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 name="Picture Placeholder 1" descr="A person smiling for the camera&#10;&#10;Description automatically generated">
            <a:extLst>
              <a:ext uri="{FF2B5EF4-FFF2-40B4-BE49-F238E27FC236}">
                <a16:creationId xmlns:a16="http://schemas.microsoft.com/office/drawing/2014/main" id="{CE80AC05-0C3D-07C1-4B12-12E0FE01DEF3}"/>
              </a:ext>
            </a:extLst>
          </p:cNvPr>
          <p:cNvPicPr>
            <a:picLocks noGrp="1" noChangeAspect="1"/>
          </p:cNvPicPr>
          <p:nvPr>
            <p:ph type="pic" idx="1"/>
          </p:nvPr>
        </p:nvPicPr>
        <p:blipFill rotWithShape="1">
          <a:blip r:embed="rId3"/>
          <a:srcRect l="16465" r="16465"/>
          <a:stretch/>
        </p:blipFill>
        <p:spPr>
          <a:prstGeom prst="rect">
            <a:avLst/>
          </a:prstGeom>
        </p:spPr>
      </p:pic>
    </p:spTree>
    <p:extLst>
      <p:ext uri="{BB962C8B-B14F-4D97-AF65-F5344CB8AC3E}">
        <p14:creationId xmlns:p14="http://schemas.microsoft.com/office/powerpoint/2010/main" val="20326256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7</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997834"/>
          </a:xfrm>
        </p:spPr>
        <p:txBody>
          <a:bodyPr>
            <a:normAutofit/>
          </a:bodyPr>
          <a:lstStyle/>
          <a:p>
            <a:pPr>
              <a:spcBef>
                <a:spcPts val="600"/>
              </a:spcBef>
            </a:pPr>
            <a:r>
              <a:rPr lang="en-US" sz="2000" b="0" dirty="0"/>
              <a:t>You remind Hope about some the characteristics you have talked about, including level of HIV protection, how PrEP is taken, follow-up requirements, side effects, privacy and ease of stopping and starting. </a:t>
            </a:r>
          </a:p>
          <a:p>
            <a:pPr>
              <a:spcBef>
                <a:spcPts val="600"/>
              </a:spcBef>
            </a:pPr>
            <a:r>
              <a:rPr lang="en-US" sz="2000" b="0" dirty="0"/>
              <a:t>You encourage her to think about which aspects of PrEP are most important to her personally. </a:t>
            </a:r>
          </a:p>
          <a:p>
            <a:pPr>
              <a:spcBef>
                <a:spcPts val="600"/>
              </a:spcBef>
            </a:pPr>
            <a:r>
              <a:rPr lang="en-US" sz="2000" b="0" dirty="0"/>
              <a:t>You emphasize that the choice is hers, and you want her to make the best choice for herself.</a:t>
            </a:r>
          </a:p>
          <a:p>
            <a:pPr>
              <a:spcBef>
                <a:spcPts val="600"/>
              </a:spcBef>
            </a:pPr>
            <a:endParaRPr lang="en-US" sz="2000" b="0" dirty="0"/>
          </a:p>
          <a:p>
            <a:pPr>
              <a:spcBef>
                <a:spcPts val="600"/>
              </a:spcBef>
            </a:pPr>
            <a:endParaRPr lang="en-US" sz="2000" dirty="0"/>
          </a:p>
          <a:p>
            <a:pPr>
              <a:spcBef>
                <a:spcPts val="600"/>
              </a:spcBef>
            </a:pPr>
            <a:endParaRPr lang="en-US" sz="2000" dirty="0"/>
          </a:p>
          <a:p>
            <a:pPr>
              <a:spcBef>
                <a:spcPts val="600"/>
              </a:spcBef>
            </a:pPr>
            <a:endParaRPr lang="en-US" sz="2000" dirty="0"/>
          </a:p>
          <a:p>
            <a:pPr>
              <a:spcBef>
                <a:spcPts val="600"/>
              </a:spcBef>
            </a:pPr>
            <a:endParaRPr lang="en-US" sz="2000" dirty="0"/>
          </a:p>
          <a:p>
            <a:pPr>
              <a:spcBef>
                <a:spcPts val="600"/>
              </a:spcBef>
            </a:pPr>
            <a:endParaRPr lang="en-US" sz="200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 name="Picture Placeholder 1" descr="A person smiling for the camera&#10;&#10;Description automatically generated">
            <a:extLst>
              <a:ext uri="{FF2B5EF4-FFF2-40B4-BE49-F238E27FC236}">
                <a16:creationId xmlns:a16="http://schemas.microsoft.com/office/drawing/2014/main" id="{CE1D7CC1-733E-891D-BE59-80D3CE7F5BDB}"/>
              </a:ext>
            </a:extLst>
          </p:cNvPr>
          <p:cNvPicPr>
            <a:picLocks noGrp="1" noChangeAspect="1"/>
          </p:cNvPicPr>
          <p:nvPr>
            <p:ph type="pic" idx="1"/>
          </p:nvPr>
        </p:nvPicPr>
        <p:blipFill rotWithShape="1">
          <a:blip r:embed="rId3"/>
          <a:srcRect l="16465" r="16465"/>
          <a:stretch/>
        </p:blipFill>
        <p:spPr>
          <a:xfrm>
            <a:off x="0" y="0"/>
            <a:ext cx="6896100" cy="6858000"/>
          </a:xfrm>
          <a:prstGeom prst="rect">
            <a:avLst/>
          </a:prstGeom>
        </p:spPr>
      </p:pic>
    </p:spTree>
    <p:extLst>
      <p:ext uri="{BB962C8B-B14F-4D97-AF65-F5344CB8AC3E}">
        <p14:creationId xmlns:p14="http://schemas.microsoft.com/office/powerpoint/2010/main" val="105935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lstStyle/>
          <a:p>
            <a:r>
              <a:rPr lang="en-US"/>
              <a:t>Putting the Person at the Center of Counseling</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a:xfrm>
            <a:off x="1964318" y="1511300"/>
            <a:ext cx="9688966" cy="4738688"/>
          </a:xfrm>
        </p:spPr>
        <p:txBody>
          <a:bodyPr>
            <a:normAutofit/>
          </a:bodyPr>
          <a:lstStyle/>
          <a:p>
            <a:pPr algn="ctr">
              <a:spcBef>
                <a:spcPts val="600"/>
              </a:spcBef>
            </a:pPr>
            <a:r>
              <a:rPr lang="en-US" sz="2000" dirty="0">
                <a:solidFill>
                  <a:schemeClr val="accent3"/>
                </a:solidFill>
              </a:rPr>
              <a:t>Person-centered counseling focuses on what is important to the individual client, rather than on the provider’s ideas of what counseling objectives should be.</a:t>
            </a:r>
            <a:endParaRPr lang="en-US" sz="2000" baseline="30000" dirty="0">
              <a:solidFill>
                <a:schemeClr val="accent3"/>
              </a:solidFill>
            </a:endParaRPr>
          </a:p>
          <a:p>
            <a:pPr algn="ctr">
              <a:spcBef>
                <a:spcPts val="600"/>
              </a:spcBef>
            </a:pPr>
            <a:endParaRPr lang="en-US" sz="2000" b="0" dirty="0"/>
          </a:p>
          <a:p>
            <a:pPr marL="342900" indent="-342900">
              <a:spcBef>
                <a:spcPts val="600"/>
              </a:spcBef>
              <a:buFont typeface="Arial" panose="020B0604020202020204" pitchFamily="34" charset="0"/>
              <a:buChar char="•"/>
            </a:pPr>
            <a:r>
              <a:rPr lang="en-US" sz="2000" b="0" dirty="0"/>
              <a:t>In person-centered counseling:</a:t>
            </a:r>
          </a:p>
          <a:p>
            <a:pPr marL="1085850" lvl="1" indent="-342900">
              <a:spcBef>
                <a:spcPts val="600"/>
              </a:spcBef>
            </a:pPr>
            <a:r>
              <a:rPr lang="en-US" sz="2000" b="0" dirty="0"/>
              <a:t>Clients’ values, priorities and preferences are paramount</a:t>
            </a:r>
          </a:p>
          <a:p>
            <a:pPr marL="1085850" lvl="1" indent="-342900">
              <a:spcBef>
                <a:spcPts val="600"/>
              </a:spcBef>
            </a:pPr>
            <a:r>
              <a:rPr lang="en-US" sz="2000" b="0" dirty="0"/>
              <a:t>Providers give information and support clients to progress at their own speed</a:t>
            </a:r>
          </a:p>
          <a:p>
            <a:pPr marL="1085850" lvl="1" indent="-342900">
              <a:spcBef>
                <a:spcPts val="600"/>
              </a:spcBef>
            </a:pPr>
            <a:r>
              <a:rPr lang="en-US" sz="2000" b="0" dirty="0"/>
              <a:t>Clients are the judge of how well healthcare, including PrEP, works in their life</a:t>
            </a:r>
          </a:p>
          <a:p>
            <a:pPr marL="342900" indent="-342900">
              <a:spcBef>
                <a:spcPts val="600"/>
              </a:spcBef>
              <a:buFont typeface="Arial" panose="020B0604020202020204" pitchFamily="34" charset="0"/>
              <a:buChar char="•"/>
            </a:pPr>
            <a:r>
              <a:rPr lang="en-US" sz="2000" b="0" dirty="0"/>
              <a:t>One measure of success in person-centered counseling for PrEP is that clients can identify their health priorities, including ways to protect themselves from HIV.</a:t>
            </a:r>
          </a:p>
        </p:txBody>
      </p:sp>
      <p:sp>
        <p:nvSpPr>
          <p:cNvPr id="4" name="TextBox 3">
            <a:extLst>
              <a:ext uri="{FF2B5EF4-FFF2-40B4-BE49-F238E27FC236}">
                <a16:creationId xmlns:a16="http://schemas.microsoft.com/office/drawing/2014/main" id="{705C7236-AC4C-5100-D924-FCDB020A90C0}"/>
              </a:ext>
            </a:extLst>
          </p:cNvPr>
          <p:cNvSpPr txBox="1"/>
          <p:nvPr/>
        </p:nvSpPr>
        <p:spPr>
          <a:xfrm>
            <a:off x="1964317" y="6550223"/>
            <a:ext cx="2756086" cy="307777"/>
          </a:xfrm>
          <a:prstGeom prst="rect">
            <a:avLst/>
          </a:prstGeom>
          <a:noFill/>
        </p:spPr>
        <p:txBody>
          <a:bodyPr wrap="square" rtlCol="0">
            <a:spAutoFit/>
          </a:bodyPr>
          <a:lstStyle/>
          <a:p>
            <a:r>
              <a:rPr lang="en-ZA" sz="1400">
                <a:solidFill>
                  <a:srgbClr val="000000"/>
                </a:solidFill>
              </a:rPr>
              <a:t>Institute of Medicine, 2001</a:t>
            </a:r>
            <a:endParaRPr lang="en-ZA" sz="1400"/>
          </a:p>
        </p:txBody>
      </p:sp>
    </p:spTree>
    <p:extLst>
      <p:ext uri="{BB962C8B-B14F-4D97-AF65-F5344CB8AC3E}">
        <p14:creationId xmlns:p14="http://schemas.microsoft.com/office/powerpoint/2010/main" val="17192050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 Step 7</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6" y="1291479"/>
            <a:ext cx="4366006" cy="4987887"/>
          </a:xfrm>
        </p:spPr>
        <p:txBody>
          <a:bodyPr vert="horz" lIns="91440" tIns="45720" rIns="91440" bIns="45720" rtlCol="0" anchor="t">
            <a:noAutofit/>
          </a:bodyPr>
          <a:lstStyle/>
          <a:p>
            <a:pPr>
              <a:spcBef>
                <a:spcPts val="600"/>
              </a:spcBef>
            </a:pPr>
            <a:r>
              <a:rPr lang="en-US" sz="2000" b="0" dirty="0"/>
              <a:t>Hope says she is still most interested in something that is long-acting and discreet. She is worried that she won’t remember to take pills and is concerned about being seen with pill bottles that look like HIV treatment.</a:t>
            </a:r>
          </a:p>
          <a:p>
            <a:pPr>
              <a:spcBef>
                <a:spcPts val="600"/>
              </a:spcBef>
            </a:pPr>
            <a:r>
              <a:rPr lang="en-US" sz="2000" b="0" dirty="0"/>
              <a:t>Protection against HIV is also an important factor for her, as she is not confident that she will always be able to use a condom.</a:t>
            </a:r>
          </a:p>
          <a:p>
            <a:pPr>
              <a:spcBef>
                <a:spcPts val="600"/>
              </a:spcBef>
            </a:pPr>
            <a:r>
              <a:rPr lang="en-US" sz="2000" b="0" dirty="0"/>
              <a:t>Based on these preferences, she thinks that CAB-LA is her best option, since it is highly efficacious, long-acting and private.</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5" name="Picture Placeholder 1" descr="A person smiling for the camera&#10;&#10;Description automatically generated">
            <a:extLst>
              <a:ext uri="{FF2B5EF4-FFF2-40B4-BE49-F238E27FC236}">
                <a16:creationId xmlns:a16="http://schemas.microsoft.com/office/drawing/2014/main" id="{2AEB891B-0F79-3A7B-E853-C1D631554ADA}"/>
              </a:ext>
            </a:extLst>
          </p:cNvPr>
          <p:cNvPicPr>
            <a:picLocks noGrp="1" noChangeAspect="1"/>
          </p:cNvPicPr>
          <p:nvPr>
            <p:ph type="pic" idx="1"/>
          </p:nvPr>
        </p:nvPicPr>
        <p:blipFill rotWithShape="1">
          <a:blip r:embed="rId3"/>
          <a:srcRect l="16465" r="16465"/>
          <a:stretch/>
        </p:blipFill>
        <p:spPr>
          <a:prstGeom prst="rect">
            <a:avLst/>
          </a:prstGeom>
        </p:spPr>
      </p:pic>
    </p:spTree>
    <p:extLst>
      <p:ext uri="{BB962C8B-B14F-4D97-AF65-F5344CB8AC3E}">
        <p14:creationId xmlns:p14="http://schemas.microsoft.com/office/powerpoint/2010/main" val="20330841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2F82-974F-CD91-3312-1861BCE29753}"/>
              </a:ext>
            </a:extLst>
          </p:cNvPr>
          <p:cNvSpPr>
            <a:spLocks noGrp="1"/>
          </p:cNvSpPr>
          <p:nvPr>
            <p:ph type="title"/>
          </p:nvPr>
        </p:nvSpPr>
        <p:spPr>
          <a:xfrm>
            <a:off x="1964316" y="305525"/>
            <a:ext cx="9144456" cy="838199"/>
          </a:xfrm>
        </p:spPr>
        <p:txBody>
          <a:bodyPr>
            <a:normAutofit fontScale="90000"/>
          </a:bodyPr>
          <a:lstStyle/>
          <a:p>
            <a:r>
              <a:rPr lang="en-US"/>
              <a:t>Suggested Pathway: Informed Choice Counseling at </a:t>
            </a:r>
            <a:r>
              <a:rPr lang="en-US" err="1"/>
              <a:t>PrEP</a:t>
            </a:r>
            <a:r>
              <a:rPr lang="en-US"/>
              <a:t> Initiation</a:t>
            </a:r>
          </a:p>
        </p:txBody>
      </p:sp>
      <p:graphicFrame>
        <p:nvGraphicFramePr>
          <p:cNvPr id="4" name="Diagram 3">
            <a:extLst>
              <a:ext uri="{FF2B5EF4-FFF2-40B4-BE49-F238E27FC236}">
                <a16:creationId xmlns:a16="http://schemas.microsoft.com/office/drawing/2014/main" id="{F304F8E1-EF9F-1F9A-C9B9-AF9B59B1665E}"/>
              </a:ext>
            </a:extLst>
          </p:cNvPr>
          <p:cNvGraphicFramePr/>
          <p:nvPr/>
        </p:nvGraphicFramePr>
        <p:xfrm>
          <a:off x="2615095" y="1296265"/>
          <a:ext cx="2235127" cy="5256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14">
            <a:extLst>
              <a:ext uri="{FF2B5EF4-FFF2-40B4-BE49-F238E27FC236}">
                <a16:creationId xmlns:a16="http://schemas.microsoft.com/office/drawing/2014/main" id="{AD33DD06-CCFB-3C20-D8CD-E6C2C2C18C6D}"/>
              </a:ext>
            </a:extLst>
          </p:cNvPr>
          <p:cNvGraphicFramePr>
            <a:graphicFrameLocks noGrp="1"/>
          </p:cNvGraphicFramePr>
          <p:nvPr>
            <p:extLst>
              <p:ext uri="{D42A27DB-BD31-4B8C-83A1-F6EECF244321}">
                <p14:modId xmlns:p14="http://schemas.microsoft.com/office/powerpoint/2010/main" val="1851157598"/>
              </p:ext>
            </p:extLst>
          </p:nvPr>
        </p:nvGraphicFramePr>
        <p:xfrm>
          <a:off x="5005680" y="2423887"/>
          <a:ext cx="6258550" cy="3286791"/>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57942">
                <a:tc>
                  <a:txBody>
                    <a:bodyPr/>
                    <a:lstStyle/>
                    <a:p>
                      <a:pPr marL="285750" marR="0" lvl="0" indent="-285750" algn="l" defTabSz="457200" rtl="0" eaLnBrk="1" fontAlgn="auto" latinLnBrk="0" hangingPunct="1">
                        <a:lnSpc>
                          <a:spcPct val="100000"/>
                        </a:lnSpc>
                        <a:spcBef>
                          <a:spcPts val="600"/>
                        </a:spcBef>
                        <a:spcAft>
                          <a:spcPts val="1200"/>
                        </a:spcAft>
                        <a:buClrTx/>
                        <a:buSzTx/>
                        <a:buFont typeface="Wingdings" pitchFamily="2" charset="2"/>
                        <a:buChar char="ü"/>
                        <a:tabLst/>
                        <a:defRPr/>
                      </a:pPr>
                      <a:r>
                        <a:rPr lang="en-US" sz="1400">
                          <a:cs typeface="Calibri"/>
                        </a:rPr>
                        <a:t>Determine client’s sex at birth, HIV exposure risk factors and pregnancy status (if applicable) to identify PrEP options available to the client</a:t>
                      </a:r>
                    </a:p>
                  </a:txBody>
                  <a:tcPr anchor="ctr"/>
                </a:tc>
                <a:extLst>
                  <a:ext uri="{0D108BD9-81ED-4DB2-BD59-A6C34878D82A}">
                    <a16:rowId xmlns:a16="http://schemas.microsoft.com/office/drawing/2014/main" val="3451731948"/>
                  </a:ext>
                </a:extLst>
              </a:tr>
              <a:tr h="1129213">
                <a:tc>
                  <a:txBody>
                    <a:bodyPr/>
                    <a:lstStyle/>
                    <a:p>
                      <a:pPr marL="285750" indent="-285750">
                        <a:buFont typeface="Wingdings" pitchFamily="2" charset="2"/>
                        <a:buChar char="ü"/>
                      </a:pPr>
                      <a:r>
                        <a:rPr lang="en-US" sz="1400"/>
                        <a:t>Provide education about available PrEP options</a:t>
                      </a:r>
                    </a:p>
                    <a:p>
                      <a:pPr marL="285750" indent="-285750">
                        <a:buFont typeface="Wingdings" pitchFamily="2" charset="2"/>
                        <a:buChar char="ü"/>
                      </a:pPr>
                      <a:r>
                        <a:rPr lang="en-US" sz="1400"/>
                        <a:t>Guide client through shared decision making to select a preferred option</a:t>
                      </a:r>
                    </a:p>
                  </a:txBody>
                  <a:tcPr anchor="ctr"/>
                </a:tc>
                <a:extLst>
                  <a:ext uri="{0D108BD9-81ED-4DB2-BD59-A6C34878D82A}">
                    <a16:rowId xmlns:a16="http://schemas.microsoft.com/office/drawing/2014/main" val="3701343742"/>
                  </a:ext>
                </a:extLst>
              </a:tr>
              <a:tr h="1199636">
                <a:tc>
                  <a:txBody>
                    <a:bodyPr/>
                    <a:lstStyle/>
                    <a:p>
                      <a:pPr marL="285750" indent="-285750">
                        <a:buFont typeface="Wingdings" pitchFamily="2" charset="2"/>
                        <a:buChar char="ü"/>
                      </a:pPr>
                      <a:r>
                        <a:rPr lang="en-US" sz="1400"/>
                        <a:t>Evaluate for contraindications to selected option</a:t>
                      </a:r>
                    </a:p>
                    <a:p>
                      <a:pPr marL="285750" indent="-285750">
                        <a:buFont typeface="Wingdings" pitchFamily="2" charset="2"/>
                        <a:buChar char="ü"/>
                      </a:pPr>
                      <a:r>
                        <a:rPr lang="en-US" sz="1400"/>
                        <a:t>If any contraindication is identified, repeat shared decision making process for other available options </a:t>
                      </a:r>
                    </a:p>
                    <a:p>
                      <a:pPr marL="285750" indent="-285750">
                        <a:buFont typeface="Wingdings" pitchFamily="2" charset="2"/>
                        <a:buChar char="ü"/>
                      </a:pPr>
                      <a:r>
                        <a:rPr lang="en-US" sz="1400"/>
                        <a:t>Counsel on effective use of selected option and confirm willingness to use as prescribed</a:t>
                      </a:r>
                    </a:p>
                  </a:txBody>
                  <a:tcPr anchor="ctr"/>
                </a:tc>
                <a:extLst>
                  <a:ext uri="{0D108BD9-81ED-4DB2-BD59-A6C34878D82A}">
                    <a16:rowId xmlns:a16="http://schemas.microsoft.com/office/drawing/2014/main" val="2573211589"/>
                  </a:ext>
                </a:extLst>
              </a:tr>
            </a:tbl>
          </a:graphicData>
        </a:graphic>
      </p:graphicFrame>
      <p:sp>
        <p:nvSpPr>
          <p:cNvPr id="3" name="Circular Arrow 2">
            <a:extLst>
              <a:ext uri="{FF2B5EF4-FFF2-40B4-BE49-F238E27FC236}">
                <a16:creationId xmlns:a16="http://schemas.microsoft.com/office/drawing/2014/main" id="{568BC10E-A34F-A1F8-CEA0-717876A40509}"/>
              </a:ext>
            </a:extLst>
          </p:cNvPr>
          <p:cNvSpPr/>
          <p:nvPr/>
        </p:nvSpPr>
        <p:spPr>
          <a:xfrm rot="16200000">
            <a:off x="2057585" y="3986508"/>
            <a:ext cx="1115019" cy="1115019"/>
          </a:xfrm>
          <a:prstGeom prst="circular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0D8F73B8-183B-FA46-692A-6429913A53B2}"/>
              </a:ext>
            </a:extLst>
          </p:cNvPr>
          <p:cNvSpPr/>
          <p:nvPr/>
        </p:nvSpPr>
        <p:spPr>
          <a:xfrm>
            <a:off x="2615095" y="4556622"/>
            <a:ext cx="8759487" cy="1154056"/>
          </a:xfrm>
          <a:prstGeom prst="rect">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8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talking to a person&#10;&#10;Description automatically generated">
            <a:extLst>
              <a:ext uri="{FF2B5EF4-FFF2-40B4-BE49-F238E27FC236}">
                <a16:creationId xmlns:a16="http://schemas.microsoft.com/office/drawing/2014/main" id="{0DA808A2-A070-16A5-3769-65349242784B}"/>
              </a:ext>
            </a:extLst>
          </p:cNvPr>
          <p:cNvPicPr>
            <a:picLocks noGrp="1" noChangeAspect="1"/>
          </p:cNvPicPr>
          <p:nvPr>
            <p:ph type="pic" idx="1"/>
          </p:nvPr>
        </p:nvPicPr>
        <p:blipFill rotWithShape="1">
          <a:blip r:embed="rId3"/>
          <a:srcRect l="17728" r="20137" b="7424"/>
          <a:stretch/>
        </p:blipFill>
        <p:spPr>
          <a:xfrm>
            <a:off x="2" y="0"/>
            <a:ext cx="6896098" cy="6858000"/>
          </a:xfrm>
        </p:spPr>
      </p:pic>
      <p:sp>
        <p:nvSpPr>
          <p:cNvPr id="2" name="Title 1">
            <a:extLst>
              <a:ext uri="{FF2B5EF4-FFF2-40B4-BE49-F238E27FC236}">
                <a16:creationId xmlns:a16="http://schemas.microsoft.com/office/drawing/2014/main" id="{147BB2EB-25ED-D660-6B44-EAA46325B28B}"/>
              </a:ext>
            </a:extLst>
          </p:cNvPr>
          <p:cNvSpPr>
            <a:spLocks noGrp="1"/>
          </p:cNvSpPr>
          <p:nvPr>
            <p:ph type="title"/>
          </p:nvPr>
        </p:nvSpPr>
        <p:spPr>
          <a:xfrm>
            <a:off x="7381495" y="196272"/>
            <a:ext cx="4366006" cy="850899"/>
          </a:xfrm>
        </p:spPr>
        <p:txBody>
          <a:bodyPr/>
          <a:lstStyle/>
          <a:p>
            <a:pPr lvl="0"/>
            <a:r>
              <a:rPr lang="en-US" sz="2500" i="0" dirty="0"/>
              <a:t>Confirm Client is Good Candidate for ​Selected Option</a:t>
            </a:r>
            <a:endParaRPr lang="en-US" sz="2500" dirty="0">
              <a:solidFill>
                <a:schemeClr val="bg1"/>
              </a:solidFill>
            </a:endParaRPr>
          </a:p>
        </p:txBody>
      </p:sp>
      <p:sp>
        <p:nvSpPr>
          <p:cNvPr id="5" name="Text Placeholder 4">
            <a:extLst>
              <a:ext uri="{FF2B5EF4-FFF2-40B4-BE49-F238E27FC236}">
                <a16:creationId xmlns:a16="http://schemas.microsoft.com/office/drawing/2014/main" id="{60FDD5BB-6136-4C74-DC58-71CCFCC3930E}"/>
              </a:ext>
            </a:extLst>
          </p:cNvPr>
          <p:cNvSpPr>
            <a:spLocks noGrp="1"/>
          </p:cNvSpPr>
          <p:nvPr>
            <p:ph type="body" sz="quarter" idx="10"/>
          </p:nvPr>
        </p:nvSpPr>
        <p:spPr>
          <a:xfrm>
            <a:off x="7381495" y="1704109"/>
            <a:ext cx="4366006" cy="4483100"/>
          </a:xfrm>
        </p:spPr>
        <p:txBody>
          <a:bodyPr>
            <a:noAutofit/>
          </a:bodyPr>
          <a:lstStyle/>
          <a:p>
            <a:pPr>
              <a:spcBef>
                <a:spcPts val="600"/>
              </a:spcBef>
            </a:pPr>
            <a:r>
              <a:rPr lang="en-US" sz="2000" b="0" dirty="0"/>
              <a:t>Once a client has a selected their PrEP option, ask more targeted questions to evaluate for any contraindications or other factors that would make them a poor candidate for that option.</a:t>
            </a:r>
          </a:p>
          <a:p>
            <a:pPr>
              <a:spcBef>
                <a:spcPts val="600"/>
              </a:spcBef>
            </a:pPr>
            <a:r>
              <a:rPr lang="en-US" sz="2000" b="0" dirty="0"/>
              <a:t>If they have contraindications to that option or are not willing to commit to taking it as recommended, you may need to consider other PrEP options previously discussed and repeat some of the informed choice counseling steps.</a:t>
            </a:r>
          </a:p>
          <a:p>
            <a:pPr>
              <a:spcBef>
                <a:spcPts val="600"/>
              </a:spcBef>
            </a:pPr>
            <a:r>
              <a:rPr lang="en-US" sz="2000" b="0" dirty="0"/>
              <a:t>If not done previously, screen for AHI before proceeding with PrEP initiation.</a:t>
            </a:r>
          </a:p>
        </p:txBody>
      </p:sp>
    </p:spTree>
    <p:extLst>
      <p:ext uri="{BB962C8B-B14F-4D97-AF65-F5344CB8AC3E}">
        <p14:creationId xmlns:p14="http://schemas.microsoft.com/office/powerpoint/2010/main" val="18020250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fontScale="90000"/>
          </a:bodyPr>
          <a:lstStyle/>
          <a:p>
            <a:r>
              <a:rPr lang="en-US" dirty="0"/>
              <a:t>Confirm Client Is a Good Candidate for Oral Daily PrEP</a:t>
            </a:r>
            <a:endParaRPr lang="en-US" b="0" dirty="0"/>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3881562686"/>
              </p:ext>
            </p:extLst>
          </p:nvPr>
        </p:nvGraphicFramePr>
        <p:xfrm>
          <a:off x="1963738" y="1511300"/>
          <a:ext cx="9145586" cy="2881407"/>
        </p:xfrm>
        <a:graphic>
          <a:graphicData uri="http://schemas.openxmlformats.org/drawingml/2006/table">
            <a:tbl>
              <a:tblPr bandRow="1">
                <a:tableStyleId>{5C22544A-7EE6-4342-B048-85BDC9FD1C3A}</a:tableStyleId>
              </a:tblPr>
              <a:tblGrid>
                <a:gridCol w="1284863">
                  <a:extLst>
                    <a:ext uri="{9D8B030D-6E8A-4147-A177-3AD203B41FA5}">
                      <a16:colId xmlns:a16="http://schemas.microsoft.com/office/drawing/2014/main" val="88424409"/>
                    </a:ext>
                  </a:extLst>
                </a:gridCol>
                <a:gridCol w="3024878">
                  <a:extLst>
                    <a:ext uri="{9D8B030D-6E8A-4147-A177-3AD203B41FA5}">
                      <a16:colId xmlns:a16="http://schemas.microsoft.com/office/drawing/2014/main" val="457513423"/>
                    </a:ext>
                  </a:extLst>
                </a:gridCol>
                <a:gridCol w="4835845">
                  <a:extLst>
                    <a:ext uri="{9D8B030D-6E8A-4147-A177-3AD203B41FA5}">
                      <a16:colId xmlns:a16="http://schemas.microsoft.com/office/drawing/2014/main" val="2194193532"/>
                    </a:ext>
                  </a:extLst>
                </a:gridCol>
              </a:tblGrid>
              <a:tr h="241881">
                <a:tc>
                  <a:txBody>
                    <a:bodyPr/>
                    <a:lstStyle/>
                    <a:p>
                      <a:pPr algn="ctr"/>
                      <a:endParaRPr lang="en-US" sz="1600" b="1" dirty="0">
                        <a:solidFill>
                          <a:schemeClr val="bg1"/>
                        </a:solidFill>
                      </a:endParaRPr>
                    </a:p>
                  </a:txBody>
                  <a:tcPr>
                    <a:solidFill>
                      <a:schemeClr val="bg1"/>
                    </a:solidFill>
                  </a:tcPr>
                </a:tc>
                <a:tc>
                  <a:txBody>
                    <a:bodyPr/>
                    <a:lstStyle/>
                    <a:p>
                      <a:pPr marL="0" indent="0" algn="ctr">
                        <a:buFont typeface="Arial" panose="020B0604020202020204" pitchFamily="34" charset="0"/>
                        <a:buNone/>
                      </a:pPr>
                      <a:r>
                        <a:rPr lang="en-US" sz="1800" b="1" dirty="0">
                          <a:solidFill>
                            <a:schemeClr val="bg1"/>
                          </a:solidFill>
                        </a:rPr>
                        <a:t>Targeted Questions</a:t>
                      </a:r>
                    </a:p>
                  </a:txBody>
                  <a:tcPr anchor="ctr">
                    <a:solidFill>
                      <a:schemeClr val="tx2"/>
                    </a:solidFill>
                  </a:tcPr>
                </a:tc>
                <a:tc>
                  <a:txBody>
                    <a:bodyPr/>
                    <a:lstStyle/>
                    <a:p>
                      <a:pPr marL="0" indent="0" algn="ctr">
                        <a:buFont typeface="Arial" panose="020B0604020202020204" pitchFamily="34" charset="0"/>
                        <a:buNone/>
                      </a:pPr>
                      <a:r>
                        <a:rPr lang="en-US" sz="1800" b="1" dirty="0">
                          <a:solidFill>
                            <a:schemeClr val="bg1"/>
                          </a:solidFill>
                        </a:rPr>
                        <a:t>Rationale</a:t>
                      </a:r>
                    </a:p>
                  </a:txBody>
                  <a:tcPr anchor="ctr">
                    <a:solidFill>
                      <a:schemeClr val="tx2"/>
                    </a:solidFill>
                  </a:tcPr>
                </a:tc>
                <a:extLst>
                  <a:ext uri="{0D108BD9-81ED-4DB2-BD59-A6C34878D82A}">
                    <a16:rowId xmlns:a16="http://schemas.microsoft.com/office/drawing/2014/main" val="4293696052"/>
                  </a:ext>
                </a:extLst>
              </a:tr>
              <a:tr h="1070144">
                <a:tc rowSpan="2">
                  <a:txBody>
                    <a:bodyPr/>
                    <a:lstStyle/>
                    <a:p>
                      <a:pPr algn="ctr"/>
                      <a:r>
                        <a:rPr lang="en-US" sz="1800" b="1" i="0" u="none" strike="noStrike" kern="1200" dirty="0">
                          <a:solidFill>
                            <a:schemeClr val="bg1"/>
                          </a:solidFill>
                          <a:effectLst/>
                          <a:latin typeface="+mn-lt"/>
                          <a:ea typeface="+mn-ea"/>
                          <a:cs typeface="+mn-cs"/>
                        </a:rPr>
                        <a:t>Oral Daily PrEP</a:t>
                      </a:r>
                      <a:endParaRPr lang="en-US" sz="1800" b="1" dirty="0">
                        <a:solidFill>
                          <a:schemeClr val="bg1"/>
                        </a:solidFill>
                      </a:endParaRPr>
                    </a:p>
                  </a:txBody>
                  <a:tcPr>
                    <a:solidFill>
                      <a:schemeClr val="accent1"/>
                    </a:solidFill>
                  </a:tcPr>
                </a:tc>
                <a:tc>
                  <a:txBody>
                    <a:bodyPr/>
                    <a:lstStyle/>
                    <a:p>
                      <a:pPr marL="0" indent="0">
                        <a:spcBef>
                          <a:spcPts val="600"/>
                        </a:spcBef>
                        <a:spcAft>
                          <a:spcPts val="600"/>
                        </a:spcAft>
                        <a:buFont typeface="Arial" panose="020B0604020202020204" pitchFamily="34" charset="0"/>
                        <a:buNone/>
                      </a:pPr>
                      <a:r>
                        <a:rPr lang="en-US" sz="1600" i="1" dirty="0"/>
                        <a:t>Do</a:t>
                      </a:r>
                      <a:r>
                        <a:rPr lang="en-US" sz="1600" i="1" baseline="0" dirty="0"/>
                        <a:t> you have high blood pressure, diabetes or have you been told you have problems with your kidneys?</a:t>
                      </a:r>
                    </a:p>
                  </a:txBody>
                  <a:tcPr>
                    <a:solidFill>
                      <a:schemeClr val="accent1">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dirty="0"/>
                        <a:t>Impaired kidney function is a contraindication for the use of oral PrEP with tenofovir (TDF)​.</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dirty="0"/>
                        <a:t>Oral</a:t>
                      </a:r>
                      <a:r>
                        <a:rPr lang="en-US" sz="1600" baseline="0" dirty="0"/>
                        <a:t> PrEP can be started with these conditions, but clients should be counseled that a blood test to measure creatinine will be done within 1-3 months of PrEP initiation.</a:t>
                      </a:r>
                    </a:p>
                  </a:txBody>
                  <a:tcPr>
                    <a:solidFill>
                      <a:schemeClr val="accent1">
                        <a:lumMod val="20000"/>
                        <a:lumOff val="80000"/>
                      </a:schemeClr>
                    </a:solidFill>
                  </a:tcPr>
                </a:tc>
                <a:extLst>
                  <a:ext uri="{0D108BD9-81ED-4DB2-BD59-A6C34878D82A}">
                    <a16:rowId xmlns:a16="http://schemas.microsoft.com/office/drawing/2014/main" val="2490713455"/>
                  </a:ext>
                </a:extLst>
              </a:tr>
              <a:tr h="808767">
                <a:tc vMerge="1">
                  <a:txBody>
                    <a:bodyPr/>
                    <a:lstStyle/>
                    <a:p>
                      <a:pPr algn="ctr"/>
                      <a:endParaRPr lang="en-US" sz="1600" b="1">
                        <a:solidFill>
                          <a:schemeClr val="bg1"/>
                        </a:solidFill>
                      </a:endParaRPr>
                    </a:p>
                  </a:txBody>
                  <a:tcPr>
                    <a:solidFill>
                      <a:schemeClr val="accent1"/>
                    </a:solidFill>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baseline="0" dirty="0"/>
                        <a:t>What is your current age?</a:t>
                      </a:r>
                    </a:p>
                    <a:p>
                      <a:pPr marL="285750" indent="-285750">
                        <a:spcBef>
                          <a:spcPts val="600"/>
                        </a:spcBef>
                        <a:spcAft>
                          <a:spcPts val="600"/>
                        </a:spcAft>
                        <a:buFont typeface="Arial" panose="020B0604020202020204" pitchFamily="34" charset="0"/>
                        <a:buChar char="•"/>
                      </a:pPr>
                      <a:endParaRPr lang="en-US" sz="1600" i="1" baseline="0" dirty="0"/>
                    </a:p>
                  </a:txBody>
                  <a:tcPr>
                    <a:solidFill>
                      <a:schemeClr val="accent1">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kern="1200" baseline="0" dirty="0">
                          <a:solidFill>
                            <a:schemeClr val="dk1"/>
                          </a:solidFill>
                          <a:latin typeface="+mn-lt"/>
                          <a:ea typeface="+mn-ea"/>
                          <a:cs typeface="+mn-cs"/>
                        </a:rPr>
                        <a:t>Age can be used to determine who should get a creatinine test within 1-3 months.</a:t>
                      </a:r>
                    </a:p>
                  </a:txBody>
                  <a:tcPr>
                    <a:solidFill>
                      <a:schemeClr val="accent1">
                        <a:lumMod val="20000"/>
                        <a:lumOff val="80000"/>
                      </a:schemeClr>
                    </a:solidFill>
                  </a:tcPr>
                </a:tc>
                <a:extLst>
                  <a:ext uri="{0D108BD9-81ED-4DB2-BD59-A6C34878D82A}">
                    <a16:rowId xmlns:a16="http://schemas.microsoft.com/office/drawing/2014/main" val="721494112"/>
                  </a:ext>
                </a:extLst>
              </a:tr>
            </a:tbl>
          </a:graphicData>
        </a:graphic>
      </p:graphicFrame>
      <p:sp>
        <p:nvSpPr>
          <p:cNvPr id="5" name="Right Triangle 4">
            <a:extLst>
              <a:ext uri="{FF2B5EF4-FFF2-40B4-BE49-F238E27FC236}">
                <a16:creationId xmlns:a16="http://schemas.microsoft.com/office/drawing/2014/main" id="{D1CCB6FE-C47D-CB7A-B41A-0A1BE5AD24A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4C167EB4-56F2-AF25-2532-78D1C39F82C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7BAA1C88-F775-8E60-82EF-2E14661C375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7D0904E9-454A-E88E-0A60-6C14A8C709A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BA5E448B-A600-C0D7-7DAF-8A39964CC25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65E9E33E-FF1B-3C00-1D91-9F4FBDAC36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47" name="TextBox 46">
            <a:extLst>
              <a:ext uri="{FF2B5EF4-FFF2-40B4-BE49-F238E27FC236}">
                <a16:creationId xmlns:a16="http://schemas.microsoft.com/office/drawing/2014/main" id="{7B344094-415F-475A-7314-CA973F0BDDD9}"/>
              </a:ext>
            </a:extLst>
          </p:cNvPr>
          <p:cNvSpPr txBox="1"/>
          <p:nvPr/>
        </p:nvSpPr>
        <p:spPr>
          <a:xfrm>
            <a:off x="1963738" y="6337300"/>
            <a:ext cx="9577098" cy="369332"/>
          </a:xfrm>
          <a:prstGeom prst="rect">
            <a:avLst/>
          </a:prstGeom>
          <a:noFill/>
        </p:spPr>
        <p:txBody>
          <a:bodyPr wrap="square">
            <a:spAutoFit/>
          </a:bodyPr>
          <a:lstStyle/>
          <a:p>
            <a:r>
              <a:rPr lang="en-US" b="1" i="1" dirty="0">
                <a:solidFill>
                  <a:schemeClr val="tx2"/>
                </a:solidFill>
              </a:rPr>
              <a:t>See Module 2 for information on oral daily PrEP renal function monitoring</a:t>
            </a:r>
          </a:p>
        </p:txBody>
      </p:sp>
      <p:pic>
        <p:nvPicPr>
          <p:cNvPr id="3" name="Picture 2" descr="A blue pill in a circle with a arrow&#10;&#10;Description automatically generated">
            <a:extLst>
              <a:ext uri="{FF2B5EF4-FFF2-40B4-BE49-F238E27FC236}">
                <a16:creationId xmlns:a16="http://schemas.microsoft.com/office/drawing/2014/main" id="{CF5527F8-C9C4-7E2E-8CA3-95019A130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686" y="2716861"/>
            <a:ext cx="671054" cy="712139"/>
          </a:xfrm>
          <a:prstGeom prst="rect">
            <a:avLst/>
          </a:prstGeom>
        </p:spPr>
      </p:pic>
    </p:spTree>
    <p:extLst>
      <p:ext uri="{BB962C8B-B14F-4D97-AF65-F5344CB8AC3E}">
        <p14:creationId xmlns:p14="http://schemas.microsoft.com/office/powerpoint/2010/main" val="4990214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a:bodyPr>
          <a:lstStyle/>
          <a:p>
            <a:r>
              <a:rPr lang="en-US" dirty="0"/>
              <a:t>Confirm Client Is a Good Candidate for Oral ED-PrEP</a:t>
            </a:r>
            <a:endParaRPr lang="en-US" b="0" dirty="0"/>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107198887"/>
              </p:ext>
            </p:extLst>
          </p:nvPr>
        </p:nvGraphicFramePr>
        <p:xfrm>
          <a:off x="1963738" y="1511300"/>
          <a:ext cx="9145586" cy="3739487"/>
        </p:xfrm>
        <a:graphic>
          <a:graphicData uri="http://schemas.openxmlformats.org/drawingml/2006/table">
            <a:tbl>
              <a:tblPr firstRow="1" bandRow="1">
                <a:tableStyleId>{5C22544A-7EE6-4342-B048-85BDC9FD1C3A}</a:tableStyleId>
              </a:tblPr>
              <a:tblGrid>
                <a:gridCol w="1284863">
                  <a:extLst>
                    <a:ext uri="{9D8B030D-6E8A-4147-A177-3AD203B41FA5}">
                      <a16:colId xmlns:a16="http://schemas.microsoft.com/office/drawing/2014/main" val="88424409"/>
                    </a:ext>
                  </a:extLst>
                </a:gridCol>
                <a:gridCol w="2880434">
                  <a:extLst>
                    <a:ext uri="{9D8B030D-6E8A-4147-A177-3AD203B41FA5}">
                      <a16:colId xmlns:a16="http://schemas.microsoft.com/office/drawing/2014/main" val="457513423"/>
                    </a:ext>
                  </a:extLst>
                </a:gridCol>
                <a:gridCol w="4980289">
                  <a:extLst>
                    <a:ext uri="{9D8B030D-6E8A-4147-A177-3AD203B41FA5}">
                      <a16:colId xmlns:a16="http://schemas.microsoft.com/office/drawing/2014/main" val="2194193532"/>
                    </a:ext>
                  </a:extLst>
                </a:gridCol>
              </a:tblGrid>
              <a:tr h="338244">
                <a:tc>
                  <a:txBody>
                    <a:bodyPr/>
                    <a:lstStyle/>
                    <a:p>
                      <a:pPr algn="ctr"/>
                      <a:endParaRPr lang="en-US" sz="1600" b="1" dirty="0">
                        <a:solidFill>
                          <a:schemeClr val="bg1"/>
                        </a:solidFill>
                      </a:endParaRPr>
                    </a:p>
                  </a:txBody>
                  <a:tcPr>
                    <a:solidFill>
                      <a:schemeClr val="bg1"/>
                    </a:solidFill>
                  </a:tcPr>
                </a:tc>
                <a:tc>
                  <a:txBody>
                    <a:bodyPr/>
                    <a:lstStyle/>
                    <a:p>
                      <a:pPr marL="0" indent="0" algn="ctr">
                        <a:buFont typeface="Arial" panose="020B0604020202020204" pitchFamily="34" charset="0"/>
                        <a:buNone/>
                      </a:pPr>
                      <a:r>
                        <a:rPr lang="en-US" sz="1800" b="1" dirty="0">
                          <a:solidFill>
                            <a:schemeClr val="bg1"/>
                          </a:solidFill>
                        </a:rPr>
                        <a:t>Targeted Questions</a:t>
                      </a:r>
                    </a:p>
                  </a:txBody>
                  <a:tcPr anchor="ctr">
                    <a:lnR w="12700" cap="flat" cmpd="sng" algn="ctr">
                      <a:solidFill>
                        <a:schemeClr val="bg1"/>
                      </a:solidFill>
                      <a:prstDash val="solid"/>
                      <a:round/>
                      <a:headEnd type="none" w="med" len="med"/>
                      <a:tailEnd type="none" w="med" len="med"/>
                    </a:lnR>
                    <a:solidFill>
                      <a:schemeClr val="tx2"/>
                    </a:solidFill>
                  </a:tcPr>
                </a:tc>
                <a:tc>
                  <a:txBody>
                    <a:bodyPr/>
                    <a:lstStyle/>
                    <a:p>
                      <a:pPr marL="0" indent="0" algn="ctr">
                        <a:buFont typeface="Arial" panose="020B0604020202020204" pitchFamily="34" charset="0"/>
                        <a:buNone/>
                      </a:pPr>
                      <a:r>
                        <a:rPr lang="en-US" sz="1800" b="1">
                          <a:solidFill>
                            <a:schemeClr val="bg1"/>
                          </a:solidFill>
                        </a:rPr>
                        <a:t>Rationale</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4293696052"/>
                  </a:ext>
                </a:extLst>
              </a:tr>
              <a:tr h="1578473">
                <a:tc rowSpan="3">
                  <a:txBody>
                    <a:bodyPr/>
                    <a:lstStyle/>
                    <a:p>
                      <a:pPr algn="ctr"/>
                      <a:r>
                        <a:rPr lang="en-US" sz="1800" b="1" i="0" u="none" strike="noStrike" kern="1200" dirty="0">
                          <a:solidFill>
                            <a:schemeClr val="bg1"/>
                          </a:solidFill>
                          <a:effectLst/>
                          <a:latin typeface="+mn-lt"/>
                          <a:ea typeface="+mn-ea"/>
                          <a:cs typeface="+mn-cs"/>
                        </a:rPr>
                        <a:t>Oral ED-PrEP</a:t>
                      </a:r>
                      <a:endParaRPr lang="en-US" sz="1800" b="1" dirty="0">
                        <a:solidFill>
                          <a:schemeClr val="bg1"/>
                        </a:solidFill>
                      </a:endParaRPr>
                    </a:p>
                  </a:txBody>
                  <a:tcPr>
                    <a:solidFill>
                      <a:schemeClr val="accent2"/>
                    </a:solidFill>
                  </a:tcPr>
                </a:tc>
                <a:tc>
                  <a:txBody>
                    <a:bodyPr/>
                    <a:lstStyle/>
                    <a:p>
                      <a:pPr marL="0" indent="0">
                        <a:spcBef>
                          <a:spcPts val="600"/>
                        </a:spcBef>
                        <a:spcAft>
                          <a:spcPts val="600"/>
                        </a:spcAft>
                        <a:buFont typeface="Arial" panose="020B0604020202020204" pitchFamily="34" charset="0"/>
                        <a:buNone/>
                      </a:pPr>
                      <a:r>
                        <a:rPr lang="en-US" sz="1600" b="0" i="1" dirty="0"/>
                        <a:t>Do</a:t>
                      </a:r>
                      <a:r>
                        <a:rPr lang="en-US" sz="1600" b="0" i="1" baseline="0" dirty="0"/>
                        <a:t> you have high blood pressure, diabetes or have you been told you have problems with your kidneys?</a:t>
                      </a:r>
                    </a:p>
                    <a:p>
                      <a:pPr marL="285750" indent="-285750">
                        <a:spcBef>
                          <a:spcPts val="600"/>
                        </a:spcBef>
                        <a:spcAft>
                          <a:spcPts val="600"/>
                        </a:spcAft>
                        <a:buFont typeface="Arial" panose="020B0604020202020204" pitchFamily="34" charset="0"/>
                        <a:buChar char="•"/>
                      </a:pPr>
                      <a:endParaRPr lang="en-US" sz="1600" b="0" i="1" baseline="0" dirty="0"/>
                    </a:p>
                  </a:txBody>
                  <a:tcPr>
                    <a:solidFill>
                      <a:schemeClr val="accent2">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dirty="0"/>
                        <a:t>Impaired kidney function is a contraindication for the use of TDF-based oral PrEP​.</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dirty="0"/>
                        <a:t>Oral</a:t>
                      </a:r>
                      <a:r>
                        <a:rPr lang="en-US" sz="1600" b="0" baseline="0" dirty="0"/>
                        <a:t> PrEP can be started with these conditions, but clients should be counseled that a blood test to measure creatinine will be done within 1-3 months of PrEP initiation.</a:t>
                      </a:r>
                    </a:p>
                  </a:txBody>
                  <a:tcPr>
                    <a:lnT w="12700" cap="flat" cmpd="sng" algn="ctr">
                      <a:solidFill>
                        <a:schemeClr val="bg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2490713455"/>
                  </a:ext>
                </a:extLst>
              </a:tr>
              <a:tr h="676489">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0" i="1" baseline="0" dirty="0"/>
                        <a:t>What is your current age?</a:t>
                      </a:r>
                    </a:p>
                    <a:p>
                      <a:pPr marL="285750" indent="-285750">
                        <a:spcBef>
                          <a:spcPts val="600"/>
                        </a:spcBef>
                        <a:spcAft>
                          <a:spcPts val="600"/>
                        </a:spcAft>
                        <a:buFont typeface="Arial" panose="020B0604020202020204" pitchFamily="34" charset="0"/>
                        <a:buChar char="•"/>
                      </a:pPr>
                      <a:endParaRPr lang="en-US" sz="1600" b="0" i="1" baseline="0" dirty="0"/>
                    </a:p>
                  </a:txBody>
                  <a:tcPr>
                    <a:solidFill>
                      <a:schemeClr val="accent2">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kern="1200" baseline="0" dirty="0">
                          <a:solidFill>
                            <a:schemeClr val="dk1"/>
                          </a:solidFill>
                          <a:latin typeface="+mn-lt"/>
                          <a:ea typeface="+mn-ea"/>
                          <a:cs typeface="+mn-cs"/>
                        </a:rPr>
                        <a:t>Age can be used to determine who should get a creatinine test within 1-3 months.</a:t>
                      </a:r>
                    </a:p>
                  </a:txBody>
                  <a:tcPr>
                    <a:solidFill>
                      <a:schemeClr val="accent2">
                        <a:lumMod val="20000"/>
                        <a:lumOff val="80000"/>
                      </a:schemeClr>
                    </a:solidFill>
                  </a:tcPr>
                </a:tc>
                <a:extLst>
                  <a:ext uri="{0D108BD9-81ED-4DB2-BD59-A6C34878D82A}">
                    <a16:rowId xmlns:a16="http://schemas.microsoft.com/office/drawing/2014/main" val="2141538858"/>
                  </a:ext>
                </a:extLst>
              </a:tr>
              <a:tr h="935327">
                <a:tc vMerge="1">
                  <a:txBody>
                    <a:bodyPr/>
                    <a:lstStyle/>
                    <a:p>
                      <a:pPr algn="ctr"/>
                      <a:endParaRPr lang="en-US" sz="1600" b="1">
                        <a:solidFill>
                          <a:schemeClr val="bg1"/>
                        </a:solidFill>
                      </a:endParaRPr>
                    </a:p>
                  </a:txBody>
                  <a:tcPr>
                    <a:solidFill>
                      <a:schemeClr val="accent2"/>
                    </a:solidFill>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0" i="1"/>
                        <a:t>Can you</a:t>
                      </a:r>
                      <a:r>
                        <a:rPr lang="en-US" sz="1600" b="0" i="1" baseline="0"/>
                        <a:t> </a:t>
                      </a:r>
                      <a:r>
                        <a:rPr lang="en-US" sz="1600" b="0" i="1"/>
                        <a:t>plan for sex </a:t>
                      </a:r>
                      <a:r>
                        <a:rPr lang="en-US" sz="1600" b="0" i="1" kern="1200" baseline="0">
                          <a:solidFill>
                            <a:schemeClr val="dk1"/>
                          </a:solidFill>
                          <a:latin typeface="+mn-lt"/>
                          <a:ea typeface="+mn-ea"/>
                          <a:cs typeface="+mn-cs"/>
                        </a:rPr>
                        <a:t>at least 2 </a:t>
                      </a:r>
                      <a:r>
                        <a:rPr lang="en-US" sz="1600" b="0" i="1"/>
                        <a:t>hours in advance, or delay sex for </a:t>
                      </a:r>
                      <a:r>
                        <a:rPr lang="en-US" sz="1600" b="0" i="1" kern="1200" baseline="0">
                          <a:solidFill>
                            <a:schemeClr val="dk1"/>
                          </a:solidFill>
                          <a:latin typeface="+mn-lt"/>
                          <a:ea typeface="+mn-ea"/>
                          <a:cs typeface="+mn-cs"/>
                        </a:rPr>
                        <a:t>at least 2 </a:t>
                      </a:r>
                      <a:r>
                        <a:rPr lang="en-US" sz="1600" b="0" i="1"/>
                        <a:t>hours?</a:t>
                      </a:r>
                    </a:p>
                  </a:txBody>
                  <a:tcPr>
                    <a:solidFill>
                      <a:schemeClr val="accent2">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kern="1200" baseline="0" dirty="0">
                          <a:solidFill>
                            <a:schemeClr val="dk1"/>
                          </a:solidFill>
                          <a:latin typeface="+mn-lt"/>
                          <a:ea typeface="+mn-ea"/>
                          <a:cs typeface="+mn-cs"/>
                        </a:rPr>
                        <a:t>If a client cannot plan for sex or delay sex for at least 2 hours, they are not a good candidate for ED-PrEP.</a:t>
                      </a:r>
                    </a:p>
                  </a:txBody>
                  <a:tcPr>
                    <a:solidFill>
                      <a:schemeClr val="accent2">
                        <a:lumMod val="20000"/>
                        <a:lumOff val="80000"/>
                      </a:schemeClr>
                    </a:solidFill>
                  </a:tcPr>
                </a:tc>
                <a:extLst>
                  <a:ext uri="{0D108BD9-81ED-4DB2-BD59-A6C34878D82A}">
                    <a16:rowId xmlns:a16="http://schemas.microsoft.com/office/drawing/2014/main" val="1243191032"/>
                  </a:ext>
                </a:extLst>
              </a:tr>
            </a:tbl>
          </a:graphicData>
        </a:graphic>
      </p:graphicFrame>
      <p:sp>
        <p:nvSpPr>
          <p:cNvPr id="5" name="Right Triangle 4">
            <a:extLst>
              <a:ext uri="{FF2B5EF4-FFF2-40B4-BE49-F238E27FC236}">
                <a16:creationId xmlns:a16="http://schemas.microsoft.com/office/drawing/2014/main" id="{D1CCB6FE-C47D-CB7A-B41A-0A1BE5AD24A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4C167EB4-56F2-AF25-2532-78D1C39F82C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7BAA1C88-F775-8E60-82EF-2E14661C375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7D0904E9-454A-E88E-0A60-6C14A8C709A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BA5E448B-A600-C0D7-7DAF-8A39964CC25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65E9E33E-FF1B-3C00-1D91-9F4FBDAC36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grpSp>
        <p:nvGrpSpPr>
          <p:cNvPr id="3" name="Graphic 22">
            <a:extLst>
              <a:ext uri="{FF2B5EF4-FFF2-40B4-BE49-F238E27FC236}">
                <a16:creationId xmlns:a16="http://schemas.microsoft.com/office/drawing/2014/main" id="{9CA5F50F-652F-B411-DE9E-D920BFD5ECE4}"/>
              </a:ext>
            </a:extLst>
          </p:cNvPr>
          <p:cNvGrpSpPr/>
          <p:nvPr/>
        </p:nvGrpSpPr>
        <p:grpSpPr>
          <a:xfrm>
            <a:off x="2281660" y="2818842"/>
            <a:ext cx="669566" cy="739967"/>
            <a:chOff x="2784776" y="-622825"/>
            <a:chExt cx="4617005" cy="5249210"/>
          </a:xfrm>
        </p:grpSpPr>
        <p:grpSp>
          <p:nvGrpSpPr>
            <p:cNvPr id="8" name="Graphic 22">
              <a:extLst>
                <a:ext uri="{FF2B5EF4-FFF2-40B4-BE49-F238E27FC236}">
                  <a16:creationId xmlns:a16="http://schemas.microsoft.com/office/drawing/2014/main" id="{0CD147DA-4D31-6B1C-7350-1A5937CCBF8D}"/>
                </a:ext>
              </a:extLst>
            </p:cNvPr>
            <p:cNvGrpSpPr/>
            <p:nvPr/>
          </p:nvGrpSpPr>
          <p:grpSpPr>
            <a:xfrm>
              <a:off x="2784776" y="-622825"/>
              <a:ext cx="3123858" cy="4191928"/>
              <a:chOff x="2784776" y="-622825"/>
              <a:chExt cx="3123858" cy="4191928"/>
            </a:xfrm>
          </p:grpSpPr>
          <p:sp>
            <p:nvSpPr>
              <p:cNvPr id="16" name="Freeform 15">
                <a:extLst>
                  <a:ext uri="{FF2B5EF4-FFF2-40B4-BE49-F238E27FC236}">
                    <a16:creationId xmlns:a16="http://schemas.microsoft.com/office/drawing/2014/main" id="{E8897901-DBEC-7026-9F36-7C00371B1AAF}"/>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7" name="Graphic 22">
                <a:extLst>
                  <a:ext uri="{FF2B5EF4-FFF2-40B4-BE49-F238E27FC236}">
                    <a16:creationId xmlns:a16="http://schemas.microsoft.com/office/drawing/2014/main" id="{2573ECE6-6C2C-807D-643A-C7F383B93BE7}"/>
                  </a:ext>
                </a:extLst>
              </p:cNvPr>
              <p:cNvGrpSpPr/>
              <p:nvPr/>
            </p:nvGrpSpPr>
            <p:grpSpPr>
              <a:xfrm>
                <a:off x="3000900" y="-406727"/>
                <a:ext cx="2691466" cy="3759732"/>
                <a:chOff x="3000900" y="-406727"/>
                <a:chExt cx="2691466" cy="3759732"/>
              </a:xfrm>
            </p:grpSpPr>
            <p:grpSp>
              <p:nvGrpSpPr>
                <p:cNvPr id="18" name="Graphic 22">
                  <a:extLst>
                    <a:ext uri="{FF2B5EF4-FFF2-40B4-BE49-F238E27FC236}">
                      <a16:creationId xmlns:a16="http://schemas.microsoft.com/office/drawing/2014/main" id="{7E38E69D-1B1C-170E-481C-892C8EDF6E3F}"/>
                    </a:ext>
                  </a:extLst>
                </p:cNvPr>
                <p:cNvGrpSpPr/>
                <p:nvPr/>
              </p:nvGrpSpPr>
              <p:grpSpPr>
                <a:xfrm>
                  <a:off x="3000900" y="-406727"/>
                  <a:ext cx="2691466" cy="3759732"/>
                  <a:chOff x="3000900" y="-406727"/>
                  <a:chExt cx="2691466" cy="3759732"/>
                </a:xfrm>
                <a:solidFill>
                  <a:srgbClr val="00B5DE"/>
                </a:solidFill>
              </p:grpSpPr>
              <p:sp>
                <p:nvSpPr>
                  <p:cNvPr id="20" name="Freeform 19">
                    <a:extLst>
                      <a:ext uri="{FF2B5EF4-FFF2-40B4-BE49-F238E27FC236}">
                        <a16:creationId xmlns:a16="http://schemas.microsoft.com/office/drawing/2014/main" id="{F58182AE-E48C-0DFE-0492-8DCCA433EAB5}"/>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C955A8F5-474E-5C2E-35E3-842EC212C923}"/>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9" name="Freeform 18">
                  <a:extLst>
                    <a:ext uri="{FF2B5EF4-FFF2-40B4-BE49-F238E27FC236}">
                      <a16:creationId xmlns:a16="http://schemas.microsoft.com/office/drawing/2014/main" id="{A67E309F-6D9D-5552-0663-D9DC86A75B1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9" name="Graphic 22">
              <a:extLst>
                <a:ext uri="{FF2B5EF4-FFF2-40B4-BE49-F238E27FC236}">
                  <a16:creationId xmlns:a16="http://schemas.microsoft.com/office/drawing/2014/main" id="{C7C43FAF-359C-9605-8E5C-35FC3CCB593C}"/>
                </a:ext>
              </a:extLst>
            </p:cNvPr>
            <p:cNvGrpSpPr/>
            <p:nvPr/>
          </p:nvGrpSpPr>
          <p:grpSpPr>
            <a:xfrm>
              <a:off x="3562072" y="988479"/>
              <a:ext cx="3839709" cy="3637906"/>
              <a:chOff x="3562072" y="988479"/>
              <a:chExt cx="3839709" cy="3637906"/>
            </a:xfrm>
          </p:grpSpPr>
          <p:sp>
            <p:nvSpPr>
              <p:cNvPr id="10" name="Freeform 9">
                <a:extLst>
                  <a:ext uri="{FF2B5EF4-FFF2-40B4-BE49-F238E27FC236}">
                    <a16:creationId xmlns:a16="http://schemas.microsoft.com/office/drawing/2014/main" id="{3B136E4D-3607-F403-0F3B-C9267625148E}"/>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1" name="Graphic 22">
                <a:extLst>
                  <a:ext uri="{FF2B5EF4-FFF2-40B4-BE49-F238E27FC236}">
                    <a16:creationId xmlns:a16="http://schemas.microsoft.com/office/drawing/2014/main" id="{14C05084-9ED4-2676-6B3B-7698901B07BC}"/>
                  </a:ext>
                </a:extLst>
              </p:cNvPr>
              <p:cNvGrpSpPr/>
              <p:nvPr/>
            </p:nvGrpSpPr>
            <p:grpSpPr>
              <a:xfrm>
                <a:off x="3778339" y="1204708"/>
                <a:ext cx="3406746" cy="3205384"/>
                <a:chOff x="3778339" y="1204708"/>
                <a:chExt cx="3406746" cy="3205384"/>
              </a:xfrm>
            </p:grpSpPr>
            <p:grpSp>
              <p:nvGrpSpPr>
                <p:cNvPr id="12" name="Graphic 22">
                  <a:extLst>
                    <a:ext uri="{FF2B5EF4-FFF2-40B4-BE49-F238E27FC236}">
                      <a16:creationId xmlns:a16="http://schemas.microsoft.com/office/drawing/2014/main" id="{26D4D7CD-9706-025A-3CFA-35DFB8A9CF77}"/>
                    </a:ext>
                  </a:extLst>
                </p:cNvPr>
                <p:cNvGrpSpPr/>
                <p:nvPr/>
              </p:nvGrpSpPr>
              <p:grpSpPr>
                <a:xfrm>
                  <a:off x="3778339" y="1204708"/>
                  <a:ext cx="3406746" cy="3205384"/>
                  <a:chOff x="3778339" y="1204708"/>
                  <a:chExt cx="3406746" cy="3205384"/>
                </a:xfrm>
                <a:solidFill>
                  <a:srgbClr val="00B5DE"/>
                </a:solidFill>
              </p:grpSpPr>
              <p:sp>
                <p:nvSpPr>
                  <p:cNvPr id="14" name="Freeform 13">
                    <a:extLst>
                      <a:ext uri="{FF2B5EF4-FFF2-40B4-BE49-F238E27FC236}">
                        <a16:creationId xmlns:a16="http://schemas.microsoft.com/office/drawing/2014/main" id="{34CAC3E9-278F-676C-662A-15C2F3180C7E}"/>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Freeform 14">
                    <a:extLst>
                      <a:ext uri="{FF2B5EF4-FFF2-40B4-BE49-F238E27FC236}">
                        <a16:creationId xmlns:a16="http://schemas.microsoft.com/office/drawing/2014/main" id="{C3BE0652-6D94-88CD-9044-7C6445F0BD2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 name="Freeform 12">
                  <a:extLst>
                    <a:ext uri="{FF2B5EF4-FFF2-40B4-BE49-F238E27FC236}">
                      <a16:creationId xmlns:a16="http://schemas.microsoft.com/office/drawing/2014/main" id="{6C6E740A-97F2-BC58-BC29-1E59325A9927}"/>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2" name="TextBox 21">
            <a:extLst>
              <a:ext uri="{FF2B5EF4-FFF2-40B4-BE49-F238E27FC236}">
                <a16:creationId xmlns:a16="http://schemas.microsoft.com/office/drawing/2014/main" id="{ECDAC263-0C2C-5407-6382-5E3005AFD284}"/>
              </a:ext>
            </a:extLst>
          </p:cNvPr>
          <p:cNvSpPr txBox="1"/>
          <p:nvPr/>
        </p:nvSpPr>
        <p:spPr>
          <a:xfrm>
            <a:off x="1963738" y="6337300"/>
            <a:ext cx="9237219" cy="369332"/>
          </a:xfrm>
          <a:prstGeom prst="rect">
            <a:avLst/>
          </a:prstGeom>
          <a:noFill/>
        </p:spPr>
        <p:txBody>
          <a:bodyPr wrap="square">
            <a:spAutoFit/>
          </a:bodyPr>
          <a:lstStyle/>
          <a:p>
            <a:r>
              <a:rPr lang="en-US" b="1" i="1" dirty="0">
                <a:solidFill>
                  <a:schemeClr val="tx2"/>
                </a:solidFill>
              </a:rPr>
              <a:t>See Module 3 for information on oral ED-PrEP renal function monitoring and contraindications</a:t>
            </a:r>
          </a:p>
        </p:txBody>
      </p:sp>
    </p:spTree>
    <p:extLst>
      <p:ext uri="{BB962C8B-B14F-4D97-AF65-F5344CB8AC3E}">
        <p14:creationId xmlns:p14="http://schemas.microsoft.com/office/powerpoint/2010/main" val="6461001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a:bodyPr>
          <a:lstStyle/>
          <a:p>
            <a:r>
              <a:rPr lang="en-US" dirty="0"/>
              <a:t>Confirm Client Is a Good Candidate for </a:t>
            </a:r>
            <a:r>
              <a:rPr lang="en-US" dirty="0">
                <a:latin typeface="Century Gothic"/>
              </a:rPr>
              <a:t>CAB-LA</a:t>
            </a:r>
            <a:endParaRPr lang="en-US" b="0" dirty="0"/>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874771569"/>
              </p:ext>
            </p:extLst>
          </p:nvPr>
        </p:nvGraphicFramePr>
        <p:xfrm>
          <a:off x="1963738" y="1511300"/>
          <a:ext cx="9145585" cy="4601937"/>
        </p:xfrm>
        <a:graphic>
          <a:graphicData uri="http://schemas.openxmlformats.org/drawingml/2006/table">
            <a:tbl>
              <a:tblPr bandRow="1">
                <a:tableStyleId>{5C22544A-7EE6-4342-B048-85BDC9FD1C3A}</a:tableStyleId>
              </a:tblPr>
              <a:tblGrid>
                <a:gridCol w="1284862">
                  <a:extLst>
                    <a:ext uri="{9D8B030D-6E8A-4147-A177-3AD203B41FA5}">
                      <a16:colId xmlns:a16="http://schemas.microsoft.com/office/drawing/2014/main" val="88424409"/>
                    </a:ext>
                  </a:extLst>
                </a:gridCol>
                <a:gridCol w="3220439">
                  <a:extLst>
                    <a:ext uri="{9D8B030D-6E8A-4147-A177-3AD203B41FA5}">
                      <a16:colId xmlns:a16="http://schemas.microsoft.com/office/drawing/2014/main" val="457513423"/>
                    </a:ext>
                  </a:extLst>
                </a:gridCol>
                <a:gridCol w="4640284">
                  <a:extLst>
                    <a:ext uri="{9D8B030D-6E8A-4147-A177-3AD203B41FA5}">
                      <a16:colId xmlns:a16="http://schemas.microsoft.com/office/drawing/2014/main" val="2194193532"/>
                    </a:ext>
                  </a:extLst>
                </a:gridCol>
              </a:tblGrid>
              <a:tr h="351861">
                <a:tc>
                  <a:txBody>
                    <a:bodyPr/>
                    <a:lstStyle/>
                    <a:p>
                      <a:pPr algn="ctr"/>
                      <a:endParaRPr lang="en-US" sz="1600" b="1" dirty="0">
                        <a:solidFill>
                          <a:schemeClr val="bg1"/>
                        </a:solidFill>
                      </a:endParaRPr>
                    </a:p>
                  </a:txBody>
                  <a:tcPr>
                    <a:solidFill>
                      <a:schemeClr val="bg1"/>
                    </a:solidFill>
                  </a:tcPr>
                </a:tc>
                <a:tc>
                  <a:txBody>
                    <a:bodyPr/>
                    <a:lstStyle/>
                    <a:p>
                      <a:pPr marL="0" indent="0" algn="ctr">
                        <a:buFont typeface="Arial" panose="020B0604020202020204" pitchFamily="34" charset="0"/>
                        <a:buNone/>
                      </a:pPr>
                      <a:r>
                        <a:rPr lang="en-US" sz="1800" b="1" dirty="0">
                          <a:solidFill>
                            <a:schemeClr val="bg1"/>
                          </a:solidFill>
                        </a:rPr>
                        <a:t>Targeted Questions</a:t>
                      </a:r>
                    </a:p>
                  </a:txBody>
                  <a:tcPr anchor="ctr">
                    <a:solidFill>
                      <a:schemeClr val="tx2"/>
                    </a:solidFill>
                  </a:tcPr>
                </a:tc>
                <a:tc>
                  <a:txBody>
                    <a:bodyPr/>
                    <a:lstStyle/>
                    <a:p>
                      <a:pPr marL="0" indent="0" algn="ctr">
                        <a:buFont typeface="Arial" panose="020B0604020202020204" pitchFamily="34" charset="0"/>
                        <a:buNone/>
                      </a:pPr>
                      <a:r>
                        <a:rPr lang="en-US" sz="1800" b="1" dirty="0">
                          <a:solidFill>
                            <a:schemeClr val="bg1"/>
                          </a:solidFill>
                        </a:rPr>
                        <a:t>Rationale</a:t>
                      </a:r>
                    </a:p>
                  </a:txBody>
                  <a:tcPr anchor="ctr">
                    <a:solidFill>
                      <a:schemeClr val="tx2"/>
                    </a:solidFill>
                  </a:tcPr>
                </a:tc>
                <a:extLst>
                  <a:ext uri="{0D108BD9-81ED-4DB2-BD59-A6C34878D82A}">
                    <a16:rowId xmlns:a16="http://schemas.microsoft.com/office/drawing/2014/main" val="4293696052"/>
                  </a:ext>
                </a:extLst>
              </a:tr>
              <a:tr h="791687">
                <a:tc rowSpan="5">
                  <a:txBody>
                    <a:bodyPr/>
                    <a:lstStyle/>
                    <a:p>
                      <a:pPr algn="ctr"/>
                      <a:r>
                        <a:rPr lang="en-US" sz="1800" b="1" i="0" u="none" strike="noStrike" kern="1200" dirty="0">
                          <a:solidFill>
                            <a:schemeClr val="bg1"/>
                          </a:solidFill>
                          <a:effectLst/>
                          <a:latin typeface="+mn-lt"/>
                          <a:ea typeface="+mn-ea"/>
                          <a:cs typeface="+mn-cs"/>
                        </a:rPr>
                        <a:t>CAB-LA</a:t>
                      </a:r>
                      <a:endParaRPr lang="en-US" sz="1800" b="1" i="0" dirty="0">
                        <a:solidFill>
                          <a:schemeClr val="bg1"/>
                        </a:solidFill>
                      </a:endParaRPr>
                    </a:p>
                  </a:txBody>
                  <a:tcPr>
                    <a:solidFill>
                      <a:schemeClr val="accent3"/>
                    </a:solidFill>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tx1">
                              <a:lumMod val="95000"/>
                              <a:lumOff val="5000"/>
                            </a:schemeClr>
                          </a:solidFill>
                          <a:latin typeface="+mn-lt"/>
                          <a:ea typeface="+mn-ea"/>
                          <a:cs typeface="+mn-cs"/>
                        </a:rPr>
                        <a:t>Are you pregnant or breastfeeding? Do you intend to become pregnant soon?</a:t>
                      </a:r>
                    </a:p>
                  </a:txBody>
                  <a:tcPr>
                    <a:solidFill>
                      <a:schemeClr val="accent3">
                        <a:lumMod val="20000"/>
                        <a:lumOff val="80000"/>
                      </a:schemeClr>
                    </a:solidFill>
                  </a:tcPr>
                </a:tc>
                <a:tc>
                  <a:txBody>
                    <a:bodyPr/>
                    <a:lstStyle/>
                    <a:p>
                      <a:pPr marL="285750" indent="-285750">
                        <a:lnSpc>
                          <a:spcPct val="100000"/>
                        </a:lnSpc>
                        <a:spcBef>
                          <a:spcPts val="600"/>
                        </a:spcBef>
                        <a:spcAft>
                          <a:spcPts val="600"/>
                        </a:spcAft>
                        <a:buFont typeface="Arial" panose="020B0604020202020204" pitchFamily="34" charset="0"/>
                        <a:buChar char="•"/>
                      </a:pPr>
                      <a:r>
                        <a:rPr lang="en-US" sz="1600" dirty="0">
                          <a:solidFill>
                            <a:schemeClr val="tx1">
                              <a:lumMod val="95000"/>
                              <a:lumOff val="5000"/>
                            </a:schemeClr>
                          </a:solidFill>
                        </a:rPr>
                        <a:t>Per national guidelines, pregnant or breastfeeding women may not be eligible for CAB-LA.</a:t>
                      </a:r>
                    </a:p>
                  </a:txBody>
                  <a:tcPr>
                    <a:solidFill>
                      <a:schemeClr val="accent3">
                        <a:lumMod val="20000"/>
                        <a:lumOff val="80000"/>
                      </a:schemeClr>
                    </a:solidFill>
                  </a:tcPr>
                </a:tc>
                <a:extLst>
                  <a:ext uri="{0D108BD9-81ED-4DB2-BD59-A6C34878D82A}">
                    <a16:rowId xmlns:a16="http://schemas.microsoft.com/office/drawing/2014/main" val="2490713455"/>
                  </a:ext>
                </a:extLst>
              </a:tr>
              <a:tr h="791687">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tx1">
                              <a:lumMod val="95000"/>
                              <a:lumOff val="5000"/>
                            </a:schemeClr>
                          </a:solidFill>
                          <a:latin typeface="+mn-lt"/>
                          <a:ea typeface="+mn-ea"/>
                          <a:cs typeface="+mn-cs"/>
                        </a:rPr>
                        <a:t>Are you being treated for tuberculosis or taking medications to control seizures?</a:t>
                      </a:r>
                    </a:p>
                  </a:txBody>
                  <a:tcPr>
                    <a:solidFill>
                      <a:schemeClr val="accent3">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dirty="0">
                          <a:solidFill>
                            <a:schemeClr val="tx1">
                              <a:lumMod val="95000"/>
                              <a:lumOff val="5000"/>
                            </a:schemeClr>
                          </a:solidFill>
                        </a:rPr>
                        <a:t>Several anticonvulsant and anti-tuberculosis medications should not be co-administered with CAB-LA.</a:t>
                      </a:r>
                    </a:p>
                  </a:txBody>
                  <a:tcPr>
                    <a:solidFill>
                      <a:schemeClr val="accent3">
                        <a:lumMod val="20000"/>
                        <a:lumOff val="80000"/>
                      </a:schemeClr>
                    </a:solidFill>
                  </a:tcPr>
                </a:tc>
                <a:extLst>
                  <a:ext uri="{0D108BD9-81ED-4DB2-BD59-A6C34878D82A}">
                    <a16:rowId xmlns:a16="http://schemas.microsoft.com/office/drawing/2014/main" val="3365923305"/>
                  </a:ext>
                </a:extLst>
              </a:tr>
              <a:tr h="791687">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tx1">
                              <a:lumMod val="95000"/>
                              <a:lumOff val="5000"/>
                            </a:schemeClr>
                          </a:solidFill>
                          <a:latin typeface="+mn-lt"/>
                          <a:ea typeface="+mn-ea"/>
                          <a:cs typeface="+mn-cs"/>
                        </a:rPr>
                        <a:t>Will you be able to come for regular injections every two months?</a:t>
                      </a:r>
                    </a:p>
                  </a:txBody>
                  <a:tcPr>
                    <a:solidFill>
                      <a:schemeClr val="accent3">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dirty="0">
                          <a:solidFill>
                            <a:schemeClr val="tx1">
                              <a:lumMod val="95000"/>
                              <a:lumOff val="5000"/>
                            </a:schemeClr>
                          </a:solidFill>
                        </a:rPr>
                        <a:t>Regular injections are essential to ensure CAB-LA effectiveness and to minimize risk of developing INSTI-resistant HIV infection.</a:t>
                      </a:r>
                    </a:p>
                  </a:txBody>
                  <a:tcPr>
                    <a:solidFill>
                      <a:schemeClr val="accent3">
                        <a:lumMod val="20000"/>
                        <a:lumOff val="80000"/>
                      </a:schemeClr>
                    </a:solidFill>
                  </a:tcPr>
                </a:tc>
                <a:extLst>
                  <a:ext uri="{0D108BD9-81ED-4DB2-BD59-A6C34878D82A}">
                    <a16:rowId xmlns:a16="http://schemas.microsoft.com/office/drawing/2014/main" val="2970376283"/>
                  </a:ext>
                </a:extLst>
              </a:tr>
              <a:tr h="703722">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tx1">
                              <a:lumMod val="95000"/>
                              <a:lumOff val="5000"/>
                            </a:schemeClr>
                          </a:solidFill>
                          <a:latin typeface="+mn-lt"/>
                          <a:ea typeface="+mn-ea"/>
                          <a:cs typeface="+mn-cs"/>
                        </a:rPr>
                        <a:t>What is your weight?</a:t>
                      </a:r>
                    </a:p>
                    <a:p>
                      <a:pPr marL="285750" indent="-285750">
                        <a:lnSpc>
                          <a:spcPct val="100000"/>
                        </a:lnSpc>
                        <a:spcBef>
                          <a:spcPts val="600"/>
                        </a:spcBef>
                        <a:spcAft>
                          <a:spcPts val="600"/>
                        </a:spcAft>
                        <a:buFont typeface="Arial" panose="020B0604020202020204" pitchFamily="34" charset="0"/>
                        <a:buChar char="•"/>
                      </a:pPr>
                      <a:endParaRPr lang="en-US" sz="1600" kern="1200" baseline="0" dirty="0">
                        <a:solidFill>
                          <a:schemeClr val="tx1">
                            <a:lumMod val="95000"/>
                            <a:lumOff val="5000"/>
                          </a:schemeClr>
                        </a:solidFill>
                        <a:latin typeface="+mn-lt"/>
                        <a:ea typeface="+mn-ea"/>
                        <a:cs typeface="+mn-cs"/>
                      </a:endParaRPr>
                    </a:p>
                  </a:txBody>
                  <a:tcPr>
                    <a:solidFill>
                      <a:schemeClr val="accent3">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dirty="0">
                          <a:solidFill>
                            <a:schemeClr val="tx1">
                              <a:lumMod val="95000"/>
                              <a:lumOff val="5000"/>
                            </a:schemeClr>
                          </a:solidFill>
                        </a:rPr>
                        <a:t>CAB-LA is not recommended in individuals weighing less than 35 kg. </a:t>
                      </a:r>
                    </a:p>
                  </a:txBody>
                  <a:tcPr>
                    <a:solidFill>
                      <a:schemeClr val="accent3">
                        <a:lumMod val="20000"/>
                        <a:lumOff val="80000"/>
                      </a:schemeClr>
                    </a:solidFill>
                  </a:tcPr>
                </a:tc>
                <a:extLst>
                  <a:ext uri="{0D108BD9-81ED-4DB2-BD59-A6C34878D82A}">
                    <a16:rowId xmlns:a16="http://schemas.microsoft.com/office/drawing/2014/main" val="1849860206"/>
                  </a:ext>
                </a:extLst>
              </a:tr>
              <a:tr h="1035777">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a:solidFill>
                            <a:schemeClr val="tx1">
                              <a:lumMod val="95000"/>
                              <a:lumOff val="5000"/>
                            </a:schemeClr>
                          </a:solidFill>
                          <a:latin typeface="+mn-lt"/>
                          <a:ea typeface="+mn-ea"/>
                          <a:cs typeface="+mn-cs"/>
                        </a:rPr>
                        <a:t>Do you have buttock implants or fillers?</a:t>
                      </a:r>
                    </a:p>
                    <a:p>
                      <a:pPr marL="285750" indent="-285750">
                        <a:lnSpc>
                          <a:spcPct val="100000"/>
                        </a:lnSpc>
                        <a:spcBef>
                          <a:spcPts val="600"/>
                        </a:spcBef>
                        <a:spcAft>
                          <a:spcPts val="600"/>
                        </a:spcAft>
                        <a:buFont typeface="Arial" panose="020B0604020202020204" pitchFamily="34" charset="0"/>
                        <a:buChar char="•"/>
                      </a:pPr>
                      <a:endParaRPr lang="en-US" sz="1600" i="1" kern="1200" baseline="0">
                        <a:solidFill>
                          <a:schemeClr val="tx1">
                            <a:lumMod val="95000"/>
                            <a:lumOff val="5000"/>
                          </a:schemeClr>
                        </a:solidFill>
                        <a:latin typeface="+mn-lt"/>
                        <a:ea typeface="+mn-ea"/>
                        <a:cs typeface="+mn-cs"/>
                      </a:endParaRPr>
                    </a:p>
                  </a:txBody>
                  <a:tcPr>
                    <a:solidFill>
                      <a:schemeClr val="accent3">
                        <a:lumMod val="20000"/>
                        <a:lumOff val="80000"/>
                      </a:schemeClr>
                    </a:solidFill>
                  </a:tcPr>
                </a:tc>
                <a:tc>
                  <a:txBody>
                    <a:bodyPr/>
                    <a:lstStyle/>
                    <a:p>
                      <a:pPr marL="285750" indent="-285750">
                        <a:lnSpc>
                          <a:spcPct val="100000"/>
                        </a:lnSpc>
                        <a:spcBef>
                          <a:spcPts val="600"/>
                        </a:spcBef>
                        <a:spcAft>
                          <a:spcPts val="600"/>
                        </a:spcAft>
                        <a:buFont typeface="Arial" panose="020B0604020202020204" pitchFamily="34" charset="0"/>
                        <a:buChar char="•"/>
                      </a:pPr>
                      <a:r>
                        <a:rPr lang="en-US" sz="1600" b="0" dirty="0">
                          <a:solidFill>
                            <a:schemeClr val="tx1">
                              <a:lumMod val="95000"/>
                              <a:lumOff val="5000"/>
                            </a:schemeClr>
                          </a:solidFill>
                        </a:rPr>
                        <a:t>Buttock implants or fillers may affect the safe administration and absorption of intramuscular gluteal injections. </a:t>
                      </a:r>
                      <a:endParaRPr lang="en-US" sz="1600" dirty="0">
                        <a:solidFill>
                          <a:schemeClr val="tx1">
                            <a:lumMod val="95000"/>
                            <a:lumOff val="5000"/>
                          </a:schemeClr>
                        </a:solidFill>
                      </a:endParaRPr>
                    </a:p>
                  </a:txBody>
                  <a:tcPr>
                    <a:solidFill>
                      <a:schemeClr val="accent3">
                        <a:lumMod val="20000"/>
                        <a:lumOff val="80000"/>
                      </a:schemeClr>
                    </a:solidFill>
                  </a:tcPr>
                </a:tc>
                <a:extLst>
                  <a:ext uri="{0D108BD9-81ED-4DB2-BD59-A6C34878D82A}">
                    <a16:rowId xmlns:a16="http://schemas.microsoft.com/office/drawing/2014/main" val="3971164617"/>
                  </a:ext>
                </a:extLst>
              </a:tr>
            </a:tbl>
          </a:graphicData>
        </a:graphic>
      </p:graphicFrame>
      <p:sp>
        <p:nvSpPr>
          <p:cNvPr id="5" name="Right Triangle 4">
            <a:extLst>
              <a:ext uri="{FF2B5EF4-FFF2-40B4-BE49-F238E27FC236}">
                <a16:creationId xmlns:a16="http://schemas.microsoft.com/office/drawing/2014/main" id="{D1CCB6FE-C47D-CB7A-B41A-0A1BE5AD24A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4C167EB4-56F2-AF25-2532-78D1C39F82C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7BAA1C88-F775-8E60-82EF-2E14661C375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7D0904E9-454A-E88E-0A60-6C14A8C709A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BA5E448B-A600-C0D7-7DAF-8A39964CC25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65E9E33E-FF1B-3C00-1D91-9F4FBDAC36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23" name="TextBox 22">
            <a:extLst>
              <a:ext uri="{FF2B5EF4-FFF2-40B4-BE49-F238E27FC236}">
                <a16:creationId xmlns:a16="http://schemas.microsoft.com/office/drawing/2014/main" id="{894A4213-C59B-8856-91D8-EB813605B1AF}"/>
              </a:ext>
            </a:extLst>
          </p:cNvPr>
          <p:cNvSpPr txBox="1"/>
          <p:nvPr/>
        </p:nvSpPr>
        <p:spPr>
          <a:xfrm>
            <a:off x="1963738" y="6292546"/>
            <a:ext cx="6372809" cy="369332"/>
          </a:xfrm>
          <a:prstGeom prst="rect">
            <a:avLst/>
          </a:prstGeom>
          <a:noFill/>
        </p:spPr>
        <p:txBody>
          <a:bodyPr wrap="square" rtlCol="0">
            <a:spAutoFit/>
          </a:bodyPr>
          <a:lstStyle/>
          <a:p>
            <a:r>
              <a:rPr lang="en-US" b="1" i="1" dirty="0">
                <a:solidFill>
                  <a:schemeClr val="tx2"/>
                </a:solidFill>
              </a:rPr>
              <a:t>See Module 4 for information on CAB-LA contraindications</a:t>
            </a:r>
          </a:p>
        </p:txBody>
      </p:sp>
      <p:pic>
        <p:nvPicPr>
          <p:cNvPr id="3" name="Picture 2">
            <a:extLst>
              <a:ext uri="{FF2B5EF4-FFF2-40B4-BE49-F238E27FC236}">
                <a16:creationId xmlns:a16="http://schemas.microsoft.com/office/drawing/2014/main" id="{494D1869-A7BB-38A1-7A09-519F1127367C}"/>
              </a:ext>
            </a:extLst>
          </p:cNvPr>
          <p:cNvPicPr>
            <a:picLocks noChangeAspect="1"/>
          </p:cNvPicPr>
          <p:nvPr/>
        </p:nvPicPr>
        <p:blipFill>
          <a:blip r:embed="rId3"/>
          <a:stretch>
            <a:fillRect/>
          </a:stretch>
        </p:blipFill>
        <p:spPr>
          <a:xfrm>
            <a:off x="2199650" y="2544638"/>
            <a:ext cx="737235" cy="737235"/>
          </a:xfrm>
          <a:prstGeom prst="rect">
            <a:avLst/>
          </a:prstGeom>
        </p:spPr>
      </p:pic>
    </p:spTree>
    <p:extLst>
      <p:ext uri="{BB962C8B-B14F-4D97-AF65-F5344CB8AC3E}">
        <p14:creationId xmlns:p14="http://schemas.microsoft.com/office/powerpoint/2010/main" val="32329796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a:bodyPr>
          <a:lstStyle/>
          <a:p>
            <a:r>
              <a:rPr lang="en-US" dirty="0"/>
              <a:t>Confirm Client Is a Good Candidate for the </a:t>
            </a:r>
            <a:r>
              <a:rPr lang="en-US" dirty="0">
                <a:latin typeface="Century Gothic"/>
              </a:rPr>
              <a:t>DVR</a:t>
            </a:r>
            <a:endParaRPr lang="en-US" b="0" dirty="0"/>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3365007155"/>
              </p:ext>
            </p:extLst>
          </p:nvPr>
        </p:nvGraphicFramePr>
        <p:xfrm>
          <a:off x="1963188" y="1497653"/>
          <a:ext cx="9145585" cy="4686692"/>
        </p:xfrm>
        <a:graphic>
          <a:graphicData uri="http://schemas.openxmlformats.org/drawingml/2006/table">
            <a:tbl>
              <a:tblPr bandRow="1">
                <a:tableStyleId>{5C22544A-7EE6-4342-B048-85BDC9FD1C3A}</a:tableStyleId>
              </a:tblPr>
              <a:tblGrid>
                <a:gridCol w="1284863">
                  <a:extLst>
                    <a:ext uri="{9D8B030D-6E8A-4147-A177-3AD203B41FA5}">
                      <a16:colId xmlns:a16="http://schemas.microsoft.com/office/drawing/2014/main" val="88424409"/>
                    </a:ext>
                  </a:extLst>
                </a:gridCol>
                <a:gridCol w="3438802">
                  <a:extLst>
                    <a:ext uri="{9D8B030D-6E8A-4147-A177-3AD203B41FA5}">
                      <a16:colId xmlns:a16="http://schemas.microsoft.com/office/drawing/2014/main" val="457513423"/>
                    </a:ext>
                  </a:extLst>
                </a:gridCol>
                <a:gridCol w="4421920">
                  <a:extLst>
                    <a:ext uri="{9D8B030D-6E8A-4147-A177-3AD203B41FA5}">
                      <a16:colId xmlns:a16="http://schemas.microsoft.com/office/drawing/2014/main" val="2194193532"/>
                    </a:ext>
                  </a:extLst>
                </a:gridCol>
              </a:tblGrid>
              <a:tr h="374835">
                <a:tc>
                  <a:txBody>
                    <a:bodyPr/>
                    <a:lstStyle/>
                    <a:p>
                      <a:pPr algn="ctr"/>
                      <a:endParaRPr lang="en-US" sz="1600" b="1">
                        <a:solidFill>
                          <a:schemeClr val="bg1"/>
                        </a:solidFill>
                      </a:endParaRPr>
                    </a:p>
                  </a:txBody>
                  <a:tcPr>
                    <a:solidFill>
                      <a:schemeClr val="bg1"/>
                    </a:solidFill>
                  </a:tcPr>
                </a:tc>
                <a:tc>
                  <a:txBody>
                    <a:bodyPr/>
                    <a:lstStyle/>
                    <a:p>
                      <a:pPr marL="0" indent="0" algn="ctr">
                        <a:buFont typeface="Arial" panose="020B0604020202020204" pitchFamily="34" charset="0"/>
                        <a:buNone/>
                      </a:pPr>
                      <a:r>
                        <a:rPr lang="en-US" sz="1800" b="1" dirty="0">
                          <a:solidFill>
                            <a:schemeClr val="bg1"/>
                          </a:solidFill>
                        </a:rPr>
                        <a:t>Targeted Questions</a:t>
                      </a:r>
                    </a:p>
                  </a:txBody>
                  <a:tcPr anchor="ctr">
                    <a:solidFill>
                      <a:schemeClr val="tx2"/>
                    </a:solidFill>
                  </a:tcPr>
                </a:tc>
                <a:tc>
                  <a:txBody>
                    <a:bodyPr/>
                    <a:lstStyle/>
                    <a:p>
                      <a:pPr marL="0" indent="0" algn="ctr">
                        <a:buFont typeface="Arial" panose="020B0604020202020204" pitchFamily="34" charset="0"/>
                        <a:buNone/>
                      </a:pPr>
                      <a:r>
                        <a:rPr lang="en-US" sz="1800" b="1">
                          <a:solidFill>
                            <a:schemeClr val="bg1"/>
                          </a:solidFill>
                        </a:rPr>
                        <a:t>Rationale</a:t>
                      </a:r>
                    </a:p>
                  </a:txBody>
                  <a:tcPr anchor="ctr">
                    <a:solidFill>
                      <a:schemeClr val="tx2"/>
                    </a:solidFill>
                  </a:tcPr>
                </a:tc>
                <a:extLst>
                  <a:ext uri="{0D108BD9-81ED-4DB2-BD59-A6C34878D82A}">
                    <a16:rowId xmlns:a16="http://schemas.microsoft.com/office/drawing/2014/main" val="4293696052"/>
                  </a:ext>
                </a:extLst>
              </a:tr>
              <a:tr h="1422466">
                <a:tc rowSpan="4">
                  <a:txBody>
                    <a:bodyPr/>
                    <a:lstStyle/>
                    <a:p>
                      <a:pPr algn="ctr"/>
                      <a:r>
                        <a:rPr lang="en-US" sz="1800" b="1" i="0" u="none" strike="noStrike" kern="1200" dirty="0">
                          <a:solidFill>
                            <a:schemeClr val="bg1"/>
                          </a:solidFill>
                          <a:effectLst/>
                          <a:latin typeface="+mn-lt"/>
                          <a:ea typeface="+mn-ea"/>
                          <a:cs typeface="+mn-cs"/>
                        </a:rPr>
                        <a:t>DVR</a:t>
                      </a:r>
                      <a:endParaRPr lang="en-US" sz="1800" b="1" i="0" dirty="0">
                        <a:solidFill>
                          <a:schemeClr val="bg1"/>
                        </a:solidFill>
                      </a:endParaRPr>
                    </a:p>
                  </a:txBody>
                  <a:tcPr>
                    <a:solidFill>
                      <a:schemeClr val="accent5"/>
                    </a:solidFill>
                  </a:tcPr>
                </a:tc>
                <a:tc>
                  <a:txBody>
                    <a:bodyPr/>
                    <a:lstStyle/>
                    <a:p>
                      <a:pPr marL="0" indent="0">
                        <a:lnSpc>
                          <a:spcPct val="100000"/>
                        </a:lnSpc>
                        <a:spcBef>
                          <a:spcPts val="600"/>
                        </a:spcBef>
                        <a:spcAft>
                          <a:spcPts val="600"/>
                        </a:spcAft>
                        <a:buFont typeface="Arial" panose="020B0604020202020204" pitchFamily="34" charset="0"/>
                        <a:buNone/>
                      </a:pPr>
                      <a:r>
                        <a:rPr lang="en-US" sz="1600" i="1" kern="1200" baseline="0" dirty="0">
                          <a:solidFill>
                            <a:schemeClr val="dk1"/>
                          </a:solidFill>
                          <a:latin typeface="+mn-lt"/>
                          <a:ea typeface="+mn-ea"/>
                          <a:cs typeface="+mn-cs"/>
                        </a:rPr>
                        <a:t>If </a:t>
                      </a:r>
                      <a:r>
                        <a:rPr lang="en-US" sz="1600" i="1" spc="-50" dirty="0"/>
                        <a:t>using a ring, diaphragm or cervical cap for contraception, are you willing to switch to another method of contraception?</a:t>
                      </a:r>
                    </a:p>
                    <a:p>
                      <a:pPr marL="0" indent="0">
                        <a:lnSpc>
                          <a:spcPct val="100000"/>
                        </a:lnSpc>
                        <a:spcBef>
                          <a:spcPts val="600"/>
                        </a:spcBef>
                        <a:spcAft>
                          <a:spcPts val="600"/>
                        </a:spcAft>
                        <a:buFont typeface="Arial" panose="020B0604020202020204" pitchFamily="34" charset="0"/>
                        <a:buNone/>
                      </a:pPr>
                      <a:r>
                        <a:rPr lang="en-US" sz="1600" i="1" spc="-50" dirty="0"/>
                        <a:t>If you practice vaginal cleaning or drying, are you willing to stop these practices?</a:t>
                      </a:r>
                      <a:endParaRPr lang="en-US" sz="1600" i="1" kern="1200" baseline="0" dirty="0">
                        <a:solidFill>
                          <a:schemeClr val="dk1"/>
                        </a:solidFill>
                        <a:latin typeface="+mn-lt"/>
                        <a:ea typeface="+mn-ea"/>
                        <a:cs typeface="+mn-cs"/>
                      </a:endParaRPr>
                    </a:p>
                  </a:txBody>
                  <a:tcPr>
                    <a:solidFill>
                      <a:schemeClr val="accent5">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spc="-50" dirty="0"/>
                        <a:t>Women using a ring, diaphragm or cervical cap for contraception, or who engage in certain vaginal practices, should be willing to stop while using the DVR.</a:t>
                      </a:r>
                      <a:endParaRPr lang="en-US" sz="1600" dirty="0"/>
                    </a:p>
                    <a:p>
                      <a:pPr marL="0" indent="0">
                        <a:lnSpc>
                          <a:spcPct val="100000"/>
                        </a:lnSpc>
                        <a:spcBef>
                          <a:spcPts val="600"/>
                        </a:spcBef>
                        <a:spcAft>
                          <a:spcPts val="600"/>
                        </a:spcAft>
                        <a:buFont typeface="Arial" panose="020B0604020202020204" pitchFamily="34" charset="0"/>
                        <a:buNone/>
                      </a:pPr>
                      <a:endParaRPr lang="en-US" sz="1600" dirty="0"/>
                    </a:p>
                  </a:txBody>
                  <a:tcPr>
                    <a:solidFill>
                      <a:schemeClr val="accent5">
                        <a:lumMod val="20000"/>
                        <a:lumOff val="80000"/>
                      </a:schemeClr>
                    </a:solidFill>
                  </a:tcPr>
                </a:tc>
                <a:extLst>
                  <a:ext uri="{0D108BD9-81ED-4DB2-BD59-A6C34878D82A}">
                    <a16:rowId xmlns:a16="http://schemas.microsoft.com/office/drawing/2014/main" val="2490713455"/>
                  </a:ext>
                </a:extLst>
              </a:tr>
              <a:tr h="814053">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dk1"/>
                          </a:solidFill>
                          <a:latin typeface="+mn-lt"/>
                          <a:ea typeface="+mn-ea"/>
                          <a:cs typeface="+mn-cs"/>
                        </a:rPr>
                        <a:t>Are you pregnant or breastfeeding?</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1600" kern="1200" baseline="0" dirty="0">
                        <a:solidFill>
                          <a:schemeClr val="dk1"/>
                        </a:solidFill>
                        <a:latin typeface="+mn-lt"/>
                        <a:ea typeface="+mn-ea"/>
                        <a:cs typeface="+mn-cs"/>
                      </a:endParaRPr>
                    </a:p>
                  </a:txBody>
                  <a:tcPr>
                    <a:solidFill>
                      <a:schemeClr val="accent5">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dirty="0"/>
                        <a:t>Per national guidelines, pregnant or breastfeeding women may not be eligible for the DVR.</a:t>
                      </a:r>
                    </a:p>
                  </a:txBody>
                  <a:tcPr>
                    <a:solidFill>
                      <a:schemeClr val="accent5">
                        <a:lumMod val="20000"/>
                        <a:lumOff val="80000"/>
                      </a:schemeClr>
                    </a:solidFill>
                  </a:tcPr>
                </a:tc>
                <a:extLst>
                  <a:ext uri="{0D108BD9-81ED-4DB2-BD59-A6C34878D82A}">
                    <a16:rowId xmlns:a16="http://schemas.microsoft.com/office/drawing/2014/main" val="2341126946"/>
                  </a:ext>
                </a:extLst>
              </a:tr>
              <a:tr h="800137">
                <a:tc vMerge="1">
                  <a:txBody>
                    <a:bodyPr/>
                    <a:lstStyle/>
                    <a:p>
                      <a:endParaRPr lang="en-ZA"/>
                    </a:p>
                  </a:txBody>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dk1"/>
                          </a:solidFill>
                          <a:latin typeface="+mn-lt"/>
                          <a:ea typeface="+mn-ea"/>
                          <a:cs typeface="+mn-cs"/>
                        </a:rPr>
                        <a:t>Are you currently using </a:t>
                      </a:r>
                      <a:r>
                        <a:rPr lang="en-US" sz="1600" b="0" i="1" dirty="0"/>
                        <a:t>any medications in your vagina to treat an infection?</a:t>
                      </a:r>
                      <a:endParaRPr lang="en-US" sz="1600" i="1" kern="1200" baseline="0" dirty="0">
                        <a:solidFill>
                          <a:schemeClr val="dk1"/>
                        </a:solidFill>
                        <a:latin typeface="+mn-lt"/>
                        <a:ea typeface="+mn-ea"/>
                        <a:cs typeface="+mn-cs"/>
                      </a:endParaRPr>
                    </a:p>
                  </a:txBody>
                  <a:tcPr>
                    <a:solidFill>
                      <a:schemeClr val="accent5">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i="0" dirty="0"/>
                        <a:t>Delay initiation of the DVR until </a:t>
                      </a:r>
                      <a:r>
                        <a:rPr lang="en-US" sz="1600" b="0" i="0" dirty="0"/>
                        <a:t>vaginal antimicrobial product</a:t>
                      </a:r>
                      <a:r>
                        <a:rPr lang="en-US" sz="1600" i="0" dirty="0"/>
                        <a:t> may be discontinued</a:t>
                      </a:r>
                    </a:p>
                  </a:txBody>
                  <a:tcPr>
                    <a:solidFill>
                      <a:schemeClr val="accent5">
                        <a:lumMod val="20000"/>
                        <a:lumOff val="80000"/>
                      </a:schemeClr>
                    </a:solidFill>
                  </a:tcPr>
                </a:tc>
                <a:extLst>
                  <a:ext uri="{0D108BD9-81ED-4DB2-BD59-A6C34878D82A}">
                    <a16:rowId xmlns:a16="http://schemas.microsoft.com/office/drawing/2014/main" val="1462444310"/>
                  </a:ext>
                </a:extLst>
              </a:tr>
              <a:tr h="1202897">
                <a:tc vMerge="1">
                  <a:txBody>
                    <a:bodyPr/>
                    <a:lstStyle/>
                    <a:p>
                      <a:pPr algn="ctr"/>
                      <a:endParaRPr lang="en-US" sz="1600" b="1">
                        <a:solidFill>
                          <a:schemeClr val="bg1"/>
                        </a:solidFill>
                      </a:endParaRPr>
                    </a:p>
                  </a:txBody>
                  <a:tcPr>
                    <a:solidFill>
                      <a:schemeClr val="accent5"/>
                    </a:solidFill>
                  </a:tcPr>
                </a:tc>
                <a:tc>
                  <a:txBody>
                    <a:bodyPr/>
                    <a:lstStyle/>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i="1" kern="1200" baseline="0" dirty="0">
                          <a:solidFill>
                            <a:schemeClr val="dk1"/>
                          </a:solidFill>
                          <a:latin typeface="+mn-lt"/>
                          <a:ea typeface="+mn-ea"/>
                          <a:cs typeface="+mn-cs"/>
                        </a:rPr>
                        <a:t>Are you able or willing to use another form of PrEP?</a:t>
                      </a:r>
                    </a:p>
                    <a:p>
                      <a:pPr marL="285750" indent="-285750">
                        <a:lnSpc>
                          <a:spcPct val="100000"/>
                        </a:lnSpc>
                        <a:spcBef>
                          <a:spcPts val="600"/>
                        </a:spcBef>
                        <a:spcAft>
                          <a:spcPts val="600"/>
                        </a:spcAft>
                        <a:buFont typeface="Arial" panose="020B0604020202020204" pitchFamily="34" charset="0"/>
                        <a:buChar char="•"/>
                      </a:pPr>
                      <a:endParaRPr lang="en-US" sz="1600" kern="1200" baseline="0" dirty="0">
                        <a:solidFill>
                          <a:schemeClr val="dk1"/>
                        </a:solidFill>
                        <a:latin typeface="+mn-lt"/>
                        <a:ea typeface="+mn-ea"/>
                        <a:cs typeface="+mn-cs"/>
                      </a:endParaRPr>
                    </a:p>
                  </a:txBody>
                  <a:tcPr>
                    <a:solidFill>
                      <a:schemeClr val="accent5">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dirty="0"/>
                        <a:t>If</a:t>
                      </a:r>
                      <a:r>
                        <a:rPr lang="en-US" sz="1600" baseline="0" dirty="0"/>
                        <a:t> a client is willing and able to use another form of PrEP</a:t>
                      </a:r>
                      <a:r>
                        <a:rPr lang="en-US" sz="1600" baseline="0" dirty="0">
                          <a:solidFill>
                            <a:srgbClr val="FF0000"/>
                          </a:solidFill>
                        </a:rPr>
                        <a:t> </a:t>
                      </a:r>
                      <a:r>
                        <a:rPr lang="en-US" sz="1600" baseline="0" dirty="0">
                          <a:solidFill>
                            <a:schemeClr val="tx1"/>
                          </a:solidFill>
                        </a:rPr>
                        <a:t>instead of DVR, they </a:t>
                      </a:r>
                      <a:r>
                        <a:rPr lang="en-US" sz="1600" baseline="0" dirty="0"/>
                        <a:t>should be counseled to do so, as other forms of PrEP offer significantly greater HIV protection.</a:t>
                      </a:r>
                      <a:endParaRPr lang="en-US" sz="1600" dirty="0"/>
                    </a:p>
                  </a:txBody>
                  <a:tcPr>
                    <a:solidFill>
                      <a:schemeClr val="accent5">
                        <a:lumMod val="20000"/>
                        <a:lumOff val="80000"/>
                      </a:schemeClr>
                    </a:solidFill>
                  </a:tcPr>
                </a:tc>
                <a:extLst>
                  <a:ext uri="{0D108BD9-81ED-4DB2-BD59-A6C34878D82A}">
                    <a16:rowId xmlns:a16="http://schemas.microsoft.com/office/drawing/2014/main" val="1548660557"/>
                  </a:ext>
                </a:extLst>
              </a:tr>
            </a:tbl>
          </a:graphicData>
        </a:graphic>
      </p:graphicFrame>
      <p:sp>
        <p:nvSpPr>
          <p:cNvPr id="5" name="Right Triangle 4">
            <a:extLst>
              <a:ext uri="{FF2B5EF4-FFF2-40B4-BE49-F238E27FC236}">
                <a16:creationId xmlns:a16="http://schemas.microsoft.com/office/drawing/2014/main" id="{D1CCB6FE-C47D-CB7A-B41A-0A1BE5AD24A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4C167EB4-56F2-AF25-2532-78D1C39F82C2}"/>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7BAA1C88-F775-8E60-82EF-2E14661C3750}"/>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7D0904E9-454A-E88E-0A60-6C14A8C709A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35" name="Freeform 34">
              <a:extLst>
                <a:ext uri="{FF2B5EF4-FFF2-40B4-BE49-F238E27FC236}">
                  <a16:creationId xmlns:a16="http://schemas.microsoft.com/office/drawing/2014/main" id="{BA5E448B-A600-C0D7-7DAF-8A39964CC25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65E9E33E-FF1B-3C00-1D91-9F4FBDAC36C9}"/>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2" name="Picture 21">
            <a:extLst>
              <a:ext uri="{FF2B5EF4-FFF2-40B4-BE49-F238E27FC236}">
                <a16:creationId xmlns:a16="http://schemas.microsoft.com/office/drawing/2014/main" id="{667512AE-72A6-2546-CE59-B26CC0688A95}"/>
              </a:ext>
            </a:extLst>
          </p:cNvPr>
          <p:cNvPicPr>
            <a:picLocks noChangeAspect="1"/>
          </p:cNvPicPr>
          <p:nvPr/>
        </p:nvPicPr>
        <p:blipFill>
          <a:blip r:embed="rId3"/>
          <a:stretch>
            <a:fillRect/>
          </a:stretch>
        </p:blipFill>
        <p:spPr>
          <a:xfrm>
            <a:off x="2313369" y="2611601"/>
            <a:ext cx="541915" cy="670686"/>
          </a:xfrm>
          <a:prstGeom prst="rect">
            <a:avLst/>
          </a:prstGeom>
        </p:spPr>
      </p:pic>
      <p:sp>
        <p:nvSpPr>
          <p:cNvPr id="23" name="TextBox 22">
            <a:extLst>
              <a:ext uri="{FF2B5EF4-FFF2-40B4-BE49-F238E27FC236}">
                <a16:creationId xmlns:a16="http://schemas.microsoft.com/office/drawing/2014/main" id="{894A4213-C59B-8856-91D8-EB813605B1AF}"/>
              </a:ext>
            </a:extLst>
          </p:cNvPr>
          <p:cNvSpPr txBox="1"/>
          <p:nvPr/>
        </p:nvSpPr>
        <p:spPr>
          <a:xfrm>
            <a:off x="1963188" y="6337300"/>
            <a:ext cx="6372809" cy="369332"/>
          </a:xfrm>
          <a:prstGeom prst="rect">
            <a:avLst/>
          </a:prstGeom>
          <a:noFill/>
        </p:spPr>
        <p:txBody>
          <a:bodyPr wrap="square" rtlCol="0">
            <a:spAutoFit/>
          </a:bodyPr>
          <a:lstStyle/>
          <a:p>
            <a:r>
              <a:rPr lang="en-US" b="1" i="1" dirty="0">
                <a:solidFill>
                  <a:schemeClr val="tx2"/>
                </a:solidFill>
              </a:rPr>
              <a:t>See Module 5 for information on DVR contraindications</a:t>
            </a:r>
          </a:p>
        </p:txBody>
      </p:sp>
    </p:spTree>
    <p:extLst>
      <p:ext uri="{BB962C8B-B14F-4D97-AF65-F5344CB8AC3E}">
        <p14:creationId xmlns:p14="http://schemas.microsoft.com/office/powerpoint/2010/main" val="27492133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a:xfrm>
            <a:off x="7410071" y="567195"/>
            <a:ext cx="4366006" cy="850899"/>
          </a:xfrm>
        </p:spPr>
        <p:txBody>
          <a:bodyPr/>
          <a:lstStyle/>
          <a:p>
            <a:r>
              <a:rPr lang="en-US"/>
              <a:t>Case Scenario</a:t>
            </a:r>
            <a:endParaRPr lang="en-US" b="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997834"/>
          </a:xfrm>
        </p:spPr>
        <p:txBody>
          <a:bodyPr vert="horz" lIns="91440" tIns="45720" rIns="91440" bIns="45720" rtlCol="0" anchor="t">
            <a:normAutofit/>
          </a:bodyPr>
          <a:lstStyle/>
          <a:p>
            <a:pPr>
              <a:lnSpc>
                <a:spcPct val="110000"/>
              </a:lnSpc>
            </a:pPr>
            <a:r>
              <a:rPr lang="en-US" sz="2000" b="0" dirty="0"/>
              <a:t>Through the informed choice counseling process, you haves supported Hope to make an informed decision to use CAB-LA as PrEP</a:t>
            </a:r>
            <a:r>
              <a:rPr lang="en-US" sz="2000" b="0" i="1" dirty="0"/>
              <a:t>. </a:t>
            </a:r>
          </a:p>
          <a:p>
            <a:pPr>
              <a:lnSpc>
                <a:spcPct val="110000"/>
              </a:lnSpc>
            </a:pPr>
            <a:endParaRPr lang="en-US" sz="2000" b="0" i="1" dirty="0"/>
          </a:p>
          <a:p>
            <a:pPr>
              <a:lnSpc>
                <a:spcPct val="110000"/>
              </a:lnSpc>
            </a:pPr>
            <a:r>
              <a:rPr lang="en-US" sz="2000" b="0" i="1" dirty="0"/>
              <a:t>What additional targeted questions will you ask her to evaluate for any contraindications to using CAB-LA, or other factors that would not make her a good candidate, before proceeding with CAB-LA initiation? </a:t>
            </a:r>
          </a:p>
          <a:p>
            <a:pPr>
              <a:lnSpc>
                <a:spcPct val="110000"/>
              </a:lnSpc>
            </a:pPr>
            <a:endParaRPr lang="en-US" sz="2000" b="0" dirty="0"/>
          </a:p>
        </p:txBody>
      </p:sp>
      <p:sp>
        <p:nvSpPr>
          <p:cNvPr id="5" name="Picture Placeholder 4">
            <a:extLst>
              <a:ext uri="{FF2B5EF4-FFF2-40B4-BE49-F238E27FC236}">
                <a16:creationId xmlns:a16="http://schemas.microsoft.com/office/drawing/2014/main" id="{553A8BED-3240-1D5F-0898-EDC8B090C31C}"/>
              </a:ext>
            </a:extLst>
          </p:cNvPr>
          <p:cNvSpPr>
            <a:spLocks noGrp="1"/>
          </p:cNvSpPr>
          <p:nvPr>
            <p:ph type="pic" idx="1"/>
          </p:nvPr>
        </p:nvSpPr>
        <p:spPr/>
        <p:txBody>
          <a:bodyPr/>
          <a:lstStyle/>
          <a:p>
            <a:endParaRPr lang="en-US"/>
          </a:p>
        </p:txBody>
      </p:sp>
      <p:pic>
        <p:nvPicPr>
          <p:cNvPr id="8" name="Picture Placeholder 5" descr="A person in a pink shirt&#10;&#10;Description automatically generated">
            <a:extLst>
              <a:ext uri="{FF2B5EF4-FFF2-40B4-BE49-F238E27FC236}">
                <a16:creationId xmlns:a16="http://schemas.microsoft.com/office/drawing/2014/main" id="{85BD8EFC-539E-A0B4-7192-349A4265613C}"/>
              </a:ext>
            </a:extLst>
          </p:cNvPr>
          <p:cNvPicPr>
            <a:picLocks noChangeAspect="1"/>
          </p:cNvPicPr>
          <p:nvPr/>
        </p:nvPicPr>
        <p:blipFill>
          <a:blip r:embed="rId3"/>
          <a:srcRect l="16441" r="16441"/>
          <a:stretch>
            <a:fillRect/>
          </a:stretch>
        </p:blipFill>
        <p:spPr>
          <a:xfrm>
            <a:off x="-2957" y="-2959"/>
            <a:ext cx="6896098" cy="6858000"/>
          </a:xfrm>
          <a:prstGeom prst="rect">
            <a:avLst/>
          </a:prstGeom>
        </p:spPr>
      </p:pic>
      <p:sp>
        <p:nvSpPr>
          <p:cNvPr id="2" name="Right Triangle 1">
            <a:extLst>
              <a:ext uri="{FF2B5EF4-FFF2-40B4-BE49-F238E27FC236}">
                <a16:creationId xmlns:a16="http://schemas.microsoft.com/office/drawing/2014/main" id="{03B0DB33-046E-E7B8-AC58-2AA8E21E95C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A7A18658-7D03-20F4-A863-6F91C4EBC92E}"/>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200D71F9-4550-583D-98F4-5B371A743CD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9" name="Freeform 27">
              <a:extLst>
                <a:ext uri="{FF2B5EF4-FFF2-40B4-BE49-F238E27FC236}">
                  <a16:creationId xmlns:a16="http://schemas.microsoft.com/office/drawing/2014/main" id="{DE39E1BD-F028-D053-CAD7-F2A291428094}"/>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34">
              <a:extLst>
                <a:ext uri="{FF2B5EF4-FFF2-40B4-BE49-F238E27FC236}">
                  <a16:creationId xmlns:a16="http://schemas.microsoft.com/office/drawing/2014/main" id="{E4EACFEC-3475-CB77-8090-DD0A466440F4}"/>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35">
              <a:extLst>
                <a:ext uri="{FF2B5EF4-FFF2-40B4-BE49-F238E27FC236}">
                  <a16:creationId xmlns:a16="http://schemas.microsoft.com/office/drawing/2014/main" id="{3B4FD6A8-0834-3936-1201-5C136033775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8836794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endParaRPr lang="en-US" b="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170444"/>
            <a:ext cx="4366006" cy="4997834"/>
          </a:xfrm>
        </p:spPr>
        <p:txBody>
          <a:bodyPr vert="horz" lIns="91440" tIns="45720" rIns="91440" bIns="45720" rtlCol="0" anchor="t">
            <a:noAutofit/>
          </a:bodyPr>
          <a:lstStyle/>
          <a:p>
            <a:pPr>
              <a:spcBef>
                <a:spcPts val="600"/>
              </a:spcBef>
            </a:pPr>
            <a:r>
              <a:rPr lang="en-US" sz="2000" b="0" dirty="0"/>
              <a:t>To make sure Hope is a good candidate for CAB-LA, you ask her about:</a:t>
            </a:r>
          </a:p>
          <a:p>
            <a:pPr marL="342900" indent="-342900">
              <a:spcBef>
                <a:spcPts val="600"/>
              </a:spcBef>
              <a:buFont typeface="Arial" panose="020B0604020202020204" pitchFamily="34" charset="0"/>
              <a:buChar char="•"/>
            </a:pPr>
            <a:r>
              <a:rPr lang="en-US" sz="2000" b="0" dirty="0"/>
              <a:t>Her weight (or weigh her)</a:t>
            </a:r>
          </a:p>
          <a:p>
            <a:pPr marL="342900" indent="-342900">
              <a:spcBef>
                <a:spcPts val="600"/>
              </a:spcBef>
              <a:buFont typeface="Arial" panose="020B0604020202020204" pitchFamily="34" charset="0"/>
              <a:buChar char="•"/>
            </a:pPr>
            <a:r>
              <a:rPr lang="en-US" sz="2000" b="0" dirty="0"/>
              <a:t>Any medication she is taking, especially for tuberculosis or seizures</a:t>
            </a:r>
          </a:p>
          <a:p>
            <a:pPr marL="342900" indent="-342900">
              <a:spcBef>
                <a:spcPts val="600"/>
              </a:spcBef>
              <a:buFont typeface="Arial" panose="020B0604020202020204" pitchFamily="34" charset="0"/>
              <a:buChar char="•"/>
            </a:pPr>
            <a:r>
              <a:rPr lang="en-US" sz="2000" b="0" dirty="0"/>
              <a:t>If she currently has or plans to get any buttock implants</a:t>
            </a:r>
          </a:p>
          <a:p>
            <a:pPr marL="342900" indent="-342900">
              <a:spcBef>
                <a:spcPts val="600"/>
              </a:spcBef>
              <a:buFont typeface="Arial" panose="020B0604020202020204" pitchFamily="34" charset="0"/>
              <a:buChar char="•"/>
            </a:pPr>
            <a:r>
              <a:rPr lang="en-US" sz="2000" b="0" dirty="0"/>
              <a:t>If she foresees any prolonged travel or other barriers that would make it difficult to keep her appointments. </a:t>
            </a:r>
          </a:p>
          <a:p>
            <a:pPr marL="342900" indent="-342900">
              <a:spcBef>
                <a:spcPts val="600"/>
              </a:spcBef>
              <a:buFont typeface="Arial" panose="020B0604020202020204" pitchFamily="34" charset="0"/>
              <a:buChar char="•"/>
            </a:pPr>
            <a:r>
              <a:rPr lang="en-US" sz="2000" b="0" dirty="0"/>
              <a:t>If she intends to become pregnant in the near future</a:t>
            </a:r>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p:txBody>
      </p:sp>
      <p:sp>
        <p:nvSpPr>
          <p:cNvPr id="6" name="Picture Placeholder 5">
            <a:extLst>
              <a:ext uri="{FF2B5EF4-FFF2-40B4-BE49-F238E27FC236}">
                <a16:creationId xmlns:a16="http://schemas.microsoft.com/office/drawing/2014/main" id="{D474A502-83AE-1C4A-CB76-D4404B9E636B}"/>
              </a:ext>
            </a:extLst>
          </p:cNvPr>
          <p:cNvSpPr>
            <a:spLocks noGrp="1"/>
          </p:cNvSpPr>
          <p:nvPr>
            <p:ph type="pic" idx="1"/>
          </p:nvPr>
        </p:nvSpPr>
        <p:spPr/>
        <p:txBody>
          <a:bodyPr/>
          <a:lstStyle/>
          <a:p>
            <a:endParaRPr lang="en-US"/>
          </a:p>
        </p:txBody>
      </p:sp>
      <p:pic>
        <p:nvPicPr>
          <p:cNvPr id="8" name="Picture Placeholder 5" descr="A person in a pink shirt&#10;&#10;Description automatically generated">
            <a:extLst>
              <a:ext uri="{FF2B5EF4-FFF2-40B4-BE49-F238E27FC236}">
                <a16:creationId xmlns:a16="http://schemas.microsoft.com/office/drawing/2014/main" id="{B71E5044-CB41-A0C8-5176-D2C99E9A343C}"/>
              </a:ext>
            </a:extLst>
          </p:cNvPr>
          <p:cNvPicPr>
            <a:picLocks noChangeAspect="1"/>
          </p:cNvPicPr>
          <p:nvPr/>
        </p:nvPicPr>
        <p:blipFill>
          <a:blip r:embed="rId3"/>
          <a:srcRect l="16441" r="16441"/>
          <a:stretch>
            <a:fillRect/>
          </a:stretch>
        </p:blipFill>
        <p:spPr>
          <a:xfrm>
            <a:off x="-1" y="-2959"/>
            <a:ext cx="6893141" cy="6858000"/>
          </a:xfrm>
          <a:prstGeom prst="rect">
            <a:avLst/>
          </a:prstGeom>
        </p:spPr>
      </p:pic>
      <p:sp>
        <p:nvSpPr>
          <p:cNvPr id="2" name="Right Triangle 1">
            <a:extLst>
              <a:ext uri="{FF2B5EF4-FFF2-40B4-BE49-F238E27FC236}">
                <a16:creationId xmlns:a16="http://schemas.microsoft.com/office/drawing/2014/main" id="{95BC372D-0FDA-A969-791E-9D9D1280FBA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89688D15-8003-8210-C30B-FB995C97FB3F}"/>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833908F0-4BA5-B8BF-BE06-1FD5E349FEDE}"/>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9" name="Freeform 27">
              <a:extLst>
                <a:ext uri="{FF2B5EF4-FFF2-40B4-BE49-F238E27FC236}">
                  <a16:creationId xmlns:a16="http://schemas.microsoft.com/office/drawing/2014/main" id="{B87A6BD8-69B4-219F-C988-22839376EE6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0" name="Freeform 34">
              <a:extLst>
                <a:ext uri="{FF2B5EF4-FFF2-40B4-BE49-F238E27FC236}">
                  <a16:creationId xmlns:a16="http://schemas.microsoft.com/office/drawing/2014/main" id="{25A59DDA-432A-BD53-A2EC-2AEF3EE22EA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1" name="Freeform 35">
              <a:extLst>
                <a:ext uri="{FF2B5EF4-FFF2-40B4-BE49-F238E27FC236}">
                  <a16:creationId xmlns:a16="http://schemas.microsoft.com/office/drawing/2014/main" id="{B5E6A4A3-459E-0EF7-8E2C-0611BC2C0476}"/>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9540088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vert="horz" lIns="91440" tIns="45720" rIns="91440" bIns="45720" rtlCol="0" anchor="t">
            <a:normAutofit/>
          </a:bodyPr>
          <a:lstStyle/>
          <a:p>
            <a:pPr>
              <a:spcBef>
                <a:spcPts val="600"/>
              </a:spcBef>
            </a:pPr>
            <a:r>
              <a:rPr lang="en-US" sz="2000" dirty="0"/>
              <a:t>Break into groups of 3. Take turns role-playing informed choice counseling for PrEP options, comparing 2 PrEP options available in your country. </a:t>
            </a:r>
          </a:p>
          <a:p>
            <a:pPr marL="457200" indent="-457200">
              <a:spcBef>
                <a:spcPts val="600"/>
              </a:spcBef>
              <a:buFont typeface="+mj-lt"/>
              <a:buAutoNum type="arabicPeriod"/>
            </a:pPr>
            <a:r>
              <a:rPr lang="en-US" sz="2000" b="0" dirty="0"/>
              <a:t>PrEP clinical provider: Deliver informed choice counseling messages for initiating a candidate on PrEP. Go through the seven steps and include all considerations for choosing between the two options. </a:t>
            </a:r>
          </a:p>
          <a:p>
            <a:pPr marL="457200" indent="-457200">
              <a:spcBef>
                <a:spcPts val="600"/>
              </a:spcBef>
              <a:buFont typeface="+mj-lt"/>
              <a:buAutoNum type="arabicPeriod"/>
            </a:pPr>
            <a:r>
              <a:rPr lang="en-US" sz="2000" b="0" dirty="0"/>
              <a:t>PrEP candidate: Pretend to be a client considering PrEP. Ask lots of questions to decide which option is right for you. </a:t>
            </a:r>
          </a:p>
          <a:p>
            <a:pPr marL="457200" indent="-457200">
              <a:spcBef>
                <a:spcPts val="600"/>
              </a:spcBef>
              <a:buFont typeface="+mj-lt"/>
              <a:buAutoNum type="arabicPeriod"/>
            </a:pPr>
            <a:r>
              <a:rPr lang="en-US" sz="2000" b="0" dirty="0"/>
              <a:t>Observer: Silently observe the interaction and notice if the provider is delivering all of the key counseling messages. Did they miss anything? </a:t>
            </a:r>
          </a:p>
          <a:p>
            <a:pPr marL="457200" indent="-457200">
              <a:spcBef>
                <a:spcPts val="600"/>
              </a:spcBef>
              <a:buFont typeface="+mj-lt"/>
              <a:buAutoNum type="arabicPeriod"/>
            </a:pPr>
            <a:r>
              <a:rPr lang="en-US" sz="2000" b="0" dirty="0"/>
              <a:t>Discuss among you. What worked well? What could be improved? Were there any key counseling messages that were missed or should be added?</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58353" y="2699786"/>
            <a:ext cx="6144454" cy="1027990"/>
          </a:xfrm>
          <a:prstGeom prst="rect">
            <a:avLst/>
          </a:prstGeom>
        </p:spPr>
        <p:txBody>
          <a:bodyPr vert="horz" lIns="91440" tIns="45720" rIns="91440" bIns="45720" rtlCol="0" anchor="ctr">
            <a:normAutofit fontScale="70000" lnSpcReduction="200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dirty="0">
                <a:solidFill>
                  <a:schemeClr val="bg1"/>
                </a:solidFill>
              </a:rPr>
              <a:t>ROLE-PLAY &amp; DISCUSSION</a:t>
            </a:r>
            <a:endParaRPr lang="en-US" sz="4400" dirty="0">
              <a:solidFill>
                <a:schemeClr val="accent1"/>
              </a:solidFill>
            </a:endParaRPr>
          </a:p>
        </p:txBody>
      </p:sp>
      <p:sp>
        <p:nvSpPr>
          <p:cNvPr id="2" name="Right Triangle 1">
            <a:extLst>
              <a:ext uri="{FF2B5EF4-FFF2-40B4-BE49-F238E27FC236}">
                <a16:creationId xmlns:a16="http://schemas.microsoft.com/office/drawing/2014/main" id="{04748A14-D23B-EBF8-82B7-E8D6461406B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9B5FAE8A-1AFE-B85E-1C7F-EBD8444AF4BD}"/>
              </a:ext>
            </a:extLst>
          </p:cNvPr>
          <p:cNvGrpSpPr/>
          <p:nvPr/>
        </p:nvGrpSpPr>
        <p:grpSpPr>
          <a:xfrm>
            <a:off x="11642982" y="141554"/>
            <a:ext cx="415769" cy="366949"/>
            <a:chOff x="3735476" y="1417084"/>
            <a:chExt cx="4722880" cy="4168299"/>
          </a:xfrm>
          <a:noFill/>
        </p:grpSpPr>
        <p:sp>
          <p:nvSpPr>
            <p:cNvPr id="6" name="Freeform 6">
              <a:extLst>
                <a:ext uri="{FF2B5EF4-FFF2-40B4-BE49-F238E27FC236}">
                  <a16:creationId xmlns:a16="http://schemas.microsoft.com/office/drawing/2014/main" id="{46D97440-6441-563A-F627-08526225EE8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27">
              <a:extLst>
                <a:ext uri="{FF2B5EF4-FFF2-40B4-BE49-F238E27FC236}">
                  <a16:creationId xmlns:a16="http://schemas.microsoft.com/office/drawing/2014/main" id="{F24E08F8-62E2-AB8B-2A3A-05D4841E710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34">
              <a:extLst>
                <a:ext uri="{FF2B5EF4-FFF2-40B4-BE49-F238E27FC236}">
                  <a16:creationId xmlns:a16="http://schemas.microsoft.com/office/drawing/2014/main" id="{E213F2A5-1887-272D-7FD0-226CB1BCA10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35">
              <a:extLst>
                <a:ext uri="{FF2B5EF4-FFF2-40B4-BE49-F238E27FC236}">
                  <a16:creationId xmlns:a16="http://schemas.microsoft.com/office/drawing/2014/main" id="{AF888B67-8DB2-26F2-7051-D351D35C8FA6}"/>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574296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rmAutofit fontScale="90000"/>
          </a:bodyPr>
          <a:lstStyle/>
          <a:p>
            <a:r>
              <a:rPr lang="en-US" dirty="0"/>
              <a:t>Counseling for PrEP Engagement, Choice, Use, and Continuation</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rmAutofit/>
          </a:bodyPr>
          <a:lstStyle/>
          <a:p>
            <a:pPr>
              <a:spcBef>
                <a:spcPts val="600"/>
              </a:spcBef>
            </a:pPr>
            <a:r>
              <a:rPr lang="en-US" sz="2000" b="0" dirty="0"/>
              <a:t>To use PrEP effectively, clients go through distinct phases of decision making and behavior change. These include:</a:t>
            </a:r>
          </a:p>
          <a:p>
            <a:pPr marL="742950" indent="-457200">
              <a:spcBef>
                <a:spcPts val="600"/>
              </a:spcBef>
              <a:buFont typeface="Arial" panose="020B0604020202020204" pitchFamily="34" charset="0"/>
              <a:buChar char="•"/>
            </a:pPr>
            <a:r>
              <a:rPr lang="en-US" sz="2000" b="0" dirty="0"/>
              <a:t>Perceive the benefits of PrEP in their life (Section 6.2)</a:t>
            </a:r>
          </a:p>
          <a:p>
            <a:pPr marL="742950" indent="-457200">
              <a:spcBef>
                <a:spcPts val="600"/>
              </a:spcBef>
              <a:buFont typeface="Arial" panose="020B0604020202020204" pitchFamily="34" charset="0"/>
              <a:buChar char="•"/>
            </a:pPr>
            <a:r>
              <a:rPr lang="en-US" sz="2000" b="0" dirty="0"/>
              <a:t>Choose among different options for PrEP (Section 6.3)</a:t>
            </a:r>
          </a:p>
          <a:p>
            <a:pPr marL="742950" indent="-457200">
              <a:spcBef>
                <a:spcPts val="600"/>
              </a:spcBef>
              <a:buFont typeface="Arial" panose="020B0604020202020204" pitchFamily="34" charset="0"/>
              <a:buChar char="•"/>
            </a:pPr>
            <a:r>
              <a:rPr lang="en-US" sz="2000" b="0" dirty="0"/>
              <a:t>Integrate PrEP into life routines, including PrEP adherence, regular clinic visits, and regular HIV testing (Section 6.4)</a:t>
            </a:r>
          </a:p>
          <a:p>
            <a:pPr marL="742950" indent="-457200">
              <a:spcBef>
                <a:spcPts val="600"/>
              </a:spcBef>
              <a:buFont typeface="Arial" panose="020B0604020202020204" pitchFamily="34" charset="0"/>
              <a:buChar char="•"/>
            </a:pPr>
            <a:r>
              <a:rPr lang="en-US" sz="2000" b="0" dirty="0"/>
              <a:t>Adjust PrEP use according to changes in circumstances to ensure continuation of protection against HIV (Section 6.5)</a:t>
            </a:r>
          </a:p>
          <a:p>
            <a:pPr marL="285750" indent="-285750">
              <a:spcBef>
                <a:spcPts val="600"/>
              </a:spcBef>
              <a:buFont typeface="Arial" panose="020B0604020202020204" pitchFamily="34" charset="0"/>
              <a:buChar char="•"/>
            </a:pPr>
            <a:r>
              <a:rPr lang="en-US" sz="2000" b="0" dirty="0"/>
              <a:t>Different counseling techniques can help during each phase, but all the techniques take a common </a:t>
            </a:r>
            <a:r>
              <a:rPr lang="en-US" sz="2000" dirty="0"/>
              <a:t>person-centered</a:t>
            </a:r>
            <a:r>
              <a:rPr lang="en-US" sz="2000" b="0" dirty="0"/>
              <a:t> approach.</a:t>
            </a:r>
          </a:p>
          <a:p>
            <a:pPr marL="285750" indent="-285750">
              <a:spcAft>
                <a:spcPts val="1200"/>
              </a:spcAft>
              <a:buFont typeface="Arial" panose="020B0604020202020204" pitchFamily="34" charset="0"/>
              <a:buChar char="•"/>
            </a:pPr>
            <a:endParaRPr lang="en-US" sz="2400" b="0" dirty="0"/>
          </a:p>
        </p:txBody>
      </p:sp>
      <p:sp>
        <p:nvSpPr>
          <p:cNvPr id="5" name="TextBox 4">
            <a:extLst>
              <a:ext uri="{FF2B5EF4-FFF2-40B4-BE49-F238E27FC236}">
                <a16:creationId xmlns:a16="http://schemas.microsoft.com/office/drawing/2014/main" id="{4F58300D-EA50-1C5C-96F4-7067CA44CC8C}"/>
              </a:ext>
            </a:extLst>
          </p:cNvPr>
          <p:cNvSpPr txBox="1"/>
          <p:nvPr/>
        </p:nvSpPr>
        <p:spPr>
          <a:xfrm>
            <a:off x="1964317" y="6550223"/>
            <a:ext cx="2302883" cy="307777"/>
          </a:xfrm>
          <a:prstGeom prst="rect">
            <a:avLst/>
          </a:prstGeom>
          <a:noFill/>
        </p:spPr>
        <p:txBody>
          <a:bodyPr wrap="square" rtlCol="0">
            <a:spAutoFit/>
          </a:bodyPr>
          <a:lstStyle/>
          <a:p>
            <a:r>
              <a:rPr lang="en-ZA" sz="1400" b="0" i="0" err="1">
                <a:solidFill>
                  <a:srgbClr val="000000"/>
                </a:solidFill>
                <a:effectLst/>
              </a:rPr>
              <a:t>Dubov</a:t>
            </a:r>
            <a:r>
              <a:rPr lang="en-ZA" sz="1400" b="0" i="0">
                <a:solidFill>
                  <a:srgbClr val="000000"/>
                </a:solidFill>
                <a:effectLst/>
              </a:rPr>
              <a:t> et al., 2018</a:t>
            </a:r>
            <a:endParaRPr lang="en-ZA" sz="1400"/>
          </a:p>
        </p:txBody>
      </p:sp>
    </p:spTree>
    <p:extLst>
      <p:ext uri="{BB962C8B-B14F-4D97-AF65-F5344CB8AC3E}">
        <p14:creationId xmlns:p14="http://schemas.microsoft.com/office/powerpoint/2010/main" val="4033481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2E76-F124-AAAD-2D6E-3CBB359B5FB4}"/>
              </a:ext>
            </a:extLst>
          </p:cNvPr>
          <p:cNvSpPr>
            <a:spLocks noGrp="1"/>
          </p:cNvSpPr>
          <p:nvPr>
            <p:ph type="title"/>
          </p:nvPr>
        </p:nvSpPr>
        <p:spPr/>
        <p:txBody>
          <a:bodyPr>
            <a:normAutofit/>
          </a:bodyPr>
          <a:lstStyle/>
          <a:p>
            <a:r>
              <a:rPr lang="en-US"/>
              <a:t>Informed Choice Counseling and Follow Up Visits </a:t>
            </a:r>
          </a:p>
        </p:txBody>
      </p:sp>
      <p:sp>
        <p:nvSpPr>
          <p:cNvPr id="3" name="Content Placeholder 2">
            <a:extLst>
              <a:ext uri="{FF2B5EF4-FFF2-40B4-BE49-F238E27FC236}">
                <a16:creationId xmlns:a16="http://schemas.microsoft.com/office/drawing/2014/main" id="{33961AED-7ABE-4998-CB2E-5BDC0AA6F175}"/>
              </a:ext>
            </a:extLst>
          </p:cNvPr>
          <p:cNvSpPr>
            <a:spLocks noGrp="1"/>
          </p:cNvSpPr>
          <p:nvPr>
            <p:ph sz="quarter" idx="11"/>
          </p:nvPr>
        </p:nvSpPr>
        <p:spPr/>
        <p:txBody>
          <a:bodyPr>
            <a:normAutofit/>
          </a:bodyPr>
          <a:lstStyle/>
          <a:p>
            <a:pPr>
              <a:spcBef>
                <a:spcPts val="600"/>
              </a:spcBef>
            </a:pPr>
            <a:r>
              <a:rPr lang="en-US" sz="2000" dirty="0"/>
              <a:t>Informed choice counseling for PrEP should be integrated into counseling at PrEP follow up visits, as needed.</a:t>
            </a:r>
          </a:p>
          <a:p>
            <a:pPr marL="285750" indent="-285750">
              <a:spcBef>
                <a:spcPts val="600"/>
              </a:spcBef>
              <a:buFont typeface="Arial" panose="020B0604020202020204" pitchFamily="34" charset="0"/>
              <a:buChar char="•"/>
            </a:pPr>
            <a:r>
              <a:rPr lang="en-US" sz="2000" b="0" dirty="0"/>
              <a:t>Supporting clients to switch PrEP product affirms their active role in deciding when and how to incorporate PrEP as a tool to prevent HIV.</a:t>
            </a:r>
          </a:p>
          <a:p>
            <a:pPr marL="285750" indent="-285750">
              <a:spcBef>
                <a:spcPts val="600"/>
              </a:spcBef>
              <a:buFont typeface="Arial" panose="020B0604020202020204" pitchFamily="34" charset="0"/>
              <a:buChar char="•"/>
            </a:pPr>
            <a:r>
              <a:rPr lang="en-US" sz="2000" b="0" dirty="0"/>
              <a:t>It is appropriate for PrEP use to vary by client and over time. </a:t>
            </a:r>
          </a:p>
          <a:p>
            <a:pPr marL="285750" indent="-285750">
              <a:spcBef>
                <a:spcPts val="600"/>
              </a:spcBef>
              <a:buFont typeface="Arial" panose="020B0604020202020204" pitchFamily="34" charset="0"/>
              <a:buChar char="•"/>
            </a:pPr>
            <a:r>
              <a:rPr lang="en-US" sz="2000" b="0" dirty="0"/>
              <a:t>PrEP use is often cyclical, with clients stopping for periods and then restarting.</a:t>
            </a:r>
          </a:p>
          <a:p>
            <a:pPr marL="285750" indent="-285750">
              <a:spcBef>
                <a:spcPts val="600"/>
              </a:spcBef>
              <a:buFont typeface="Arial" panose="020B0604020202020204" pitchFamily="34" charset="0"/>
              <a:buChar char="•"/>
            </a:pPr>
            <a:r>
              <a:rPr lang="en-US" sz="2000" b="0" dirty="0"/>
              <a:t>Informed choice counseling can help keep clients engaged in HIV prevention services even when they wish to stop PrEP.</a:t>
            </a:r>
          </a:p>
        </p:txBody>
      </p:sp>
    </p:spTree>
    <p:extLst>
      <p:ext uri="{BB962C8B-B14F-4D97-AF65-F5344CB8AC3E}">
        <p14:creationId xmlns:p14="http://schemas.microsoft.com/office/powerpoint/2010/main" val="24083758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27AD-6538-C9DD-F8EA-0C8A78592001}"/>
              </a:ext>
            </a:extLst>
          </p:cNvPr>
          <p:cNvSpPr>
            <a:spLocks noGrp="1"/>
          </p:cNvSpPr>
          <p:nvPr>
            <p:ph type="title"/>
          </p:nvPr>
        </p:nvSpPr>
        <p:spPr/>
        <p:txBody>
          <a:bodyPr/>
          <a:lstStyle/>
          <a:p>
            <a:r>
              <a:rPr lang="en-US"/>
              <a:t>Reasons to Switch or Stop </a:t>
            </a:r>
            <a:r>
              <a:rPr lang="en-US" err="1"/>
              <a:t>PrEP</a:t>
            </a:r>
            <a:endParaRPr lang="en-ZA" err="1"/>
          </a:p>
        </p:txBody>
      </p:sp>
      <p:sp>
        <p:nvSpPr>
          <p:cNvPr id="3" name="Content Placeholder 2">
            <a:extLst>
              <a:ext uri="{FF2B5EF4-FFF2-40B4-BE49-F238E27FC236}">
                <a16:creationId xmlns:a16="http://schemas.microsoft.com/office/drawing/2014/main" id="{3B7ED67F-4A0B-356B-8BCE-4A6B71116653}"/>
              </a:ext>
            </a:extLst>
          </p:cNvPr>
          <p:cNvSpPr>
            <a:spLocks noGrp="1"/>
          </p:cNvSpPr>
          <p:nvPr>
            <p:ph sz="quarter" idx="11"/>
          </p:nvPr>
        </p:nvSpPr>
        <p:spPr>
          <a:xfrm>
            <a:off x="1964317" y="1351134"/>
            <a:ext cx="9145008" cy="4986166"/>
          </a:xfrm>
        </p:spPr>
        <p:txBody>
          <a:bodyPr>
            <a:noAutofit/>
          </a:bodyPr>
          <a:lstStyle/>
          <a:p>
            <a:pPr marL="342900" indent="-342900">
              <a:spcBef>
                <a:spcPts val="600"/>
              </a:spcBef>
              <a:buFont typeface="Arial" panose="020B0604020202020204" pitchFamily="34" charset="0"/>
              <a:buChar char="•"/>
            </a:pPr>
            <a:r>
              <a:rPr lang="en-US" sz="2000" b="0" dirty="0"/>
              <a:t>There are many reasons a person my wish or need to stop their chosen PrEP method, including:</a:t>
            </a:r>
          </a:p>
          <a:p>
            <a:pPr marL="1085850" lvl="1" indent="-342900">
              <a:spcBef>
                <a:spcPts val="600"/>
              </a:spcBef>
            </a:pPr>
            <a:r>
              <a:rPr lang="en-US" sz="2000" b="0" dirty="0"/>
              <a:t>Change in eligibility status, for example:</a:t>
            </a:r>
          </a:p>
          <a:p>
            <a:pPr marL="1543050" lvl="2" indent="-342900" fontAlgn="base">
              <a:spcBef>
                <a:spcPts val="600"/>
              </a:spcBef>
            </a:pPr>
            <a:r>
              <a:rPr lang="en-US" sz="2000" b="0" u="none" strike="noStrike" dirty="0">
                <a:solidFill>
                  <a:schemeClr val="tx1"/>
                </a:solidFill>
                <a:effectLst/>
              </a:rPr>
              <a:t>A woman using CAB-LA wishes to become pregnant</a:t>
            </a:r>
          </a:p>
          <a:p>
            <a:pPr marL="1543050" lvl="2" indent="-342900" fontAlgn="base">
              <a:spcBef>
                <a:spcPts val="600"/>
              </a:spcBef>
            </a:pPr>
            <a:r>
              <a:rPr lang="en-US" sz="2000" b="0" u="none" strike="noStrike" dirty="0">
                <a:solidFill>
                  <a:schemeClr val="tx1"/>
                </a:solidFill>
                <a:effectLst/>
              </a:rPr>
              <a:t>A client using ED-PrEP who was assigned male sex at birth and identifies as transgender female wishes to start</a:t>
            </a:r>
            <a:r>
              <a:rPr lang="en-US" sz="2000" b="0" dirty="0">
                <a:solidFill>
                  <a:schemeClr val="tx1"/>
                </a:solidFill>
              </a:rPr>
              <a:t> gender-affirming estradiol-based hormone therapy </a:t>
            </a:r>
          </a:p>
          <a:p>
            <a:pPr marL="1085850" lvl="1" indent="-342900">
              <a:spcBef>
                <a:spcPts val="600"/>
              </a:spcBef>
            </a:pPr>
            <a:r>
              <a:rPr lang="en-US" sz="2000" b="0" dirty="0"/>
              <a:t>Change in personal preferences or circumstances, for example:</a:t>
            </a:r>
          </a:p>
          <a:p>
            <a:pPr marL="1543050" lvl="2" indent="-342900">
              <a:spcBef>
                <a:spcPts val="600"/>
              </a:spcBef>
            </a:pPr>
            <a:r>
              <a:rPr lang="en-US" sz="2000" b="0" dirty="0">
                <a:solidFill>
                  <a:schemeClr val="tx1"/>
                </a:solidFill>
              </a:rPr>
              <a:t>A client finds taking pills in private is not possible in a new home and they feel uncomfortable taking PrEP around others, resulting in regular missed doses</a:t>
            </a:r>
          </a:p>
          <a:p>
            <a:pPr marL="342900" indent="-342900">
              <a:spcBef>
                <a:spcPts val="600"/>
              </a:spcBef>
              <a:buFont typeface="Arial" panose="020B0604020202020204" pitchFamily="34" charset="0"/>
              <a:buChar char="•"/>
            </a:pPr>
            <a:r>
              <a:rPr lang="en-US" sz="2000" b="0" dirty="0"/>
              <a:t>It is important to identify and explore difficult or dissatisfactory characteristics of the  previous PrEP option to clarify preferences and inform decisions going forward.</a:t>
            </a:r>
          </a:p>
          <a:p>
            <a:pPr marL="342900" indent="-342900">
              <a:spcBef>
                <a:spcPts val="600"/>
              </a:spcBef>
              <a:buAutoNum type="arabicParenR"/>
            </a:pPr>
            <a:endParaRPr lang="en-ZA" sz="2000" b="0" dirty="0"/>
          </a:p>
        </p:txBody>
      </p:sp>
    </p:spTree>
    <p:extLst>
      <p:ext uri="{BB962C8B-B14F-4D97-AF65-F5344CB8AC3E}">
        <p14:creationId xmlns:p14="http://schemas.microsoft.com/office/powerpoint/2010/main" val="34077983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2F82-974F-CD91-3312-1861BCE29753}"/>
              </a:ext>
            </a:extLst>
          </p:cNvPr>
          <p:cNvSpPr>
            <a:spLocks noGrp="1"/>
          </p:cNvSpPr>
          <p:nvPr>
            <p:ph type="title"/>
          </p:nvPr>
        </p:nvSpPr>
        <p:spPr>
          <a:xfrm>
            <a:off x="1964316" y="305525"/>
            <a:ext cx="9144456" cy="838199"/>
          </a:xfrm>
        </p:spPr>
        <p:txBody>
          <a:bodyPr>
            <a:normAutofit fontScale="90000"/>
          </a:bodyPr>
          <a:lstStyle/>
          <a:p>
            <a:r>
              <a:rPr lang="en-US"/>
              <a:t>Return to Informed Choice Counseling Steps as Needed</a:t>
            </a:r>
          </a:p>
        </p:txBody>
      </p:sp>
      <p:graphicFrame>
        <p:nvGraphicFramePr>
          <p:cNvPr id="4" name="Diagram 3">
            <a:extLst>
              <a:ext uri="{FF2B5EF4-FFF2-40B4-BE49-F238E27FC236}">
                <a16:creationId xmlns:a16="http://schemas.microsoft.com/office/drawing/2014/main" id="{F304F8E1-EF9F-1F9A-C9B9-AF9B59B1665E}"/>
              </a:ext>
            </a:extLst>
          </p:cNvPr>
          <p:cNvGraphicFramePr/>
          <p:nvPr>
            <p:extLst>
              <p:ext uri="{D42A27DB-BD31-4B8C-83A1-F6EECF244321}">
                <p14:modId xmlns:p14="http://schemas.microsoft.com/office/powerpoint/2010/main" val="4135678024"/>
              </p:ext>
            </p:extLst>
          </p:nvPr>
        </p:nvGraphicFramePr>
        <p:xfrm>
          <a:off x="2391866" y="1143724"/>
          <a:ext cx="2235127" cy="5133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14">
            <a:extLst>
              <a:ext uri="{FF2B5EF4-FFF2-40B4-BE49-F238E27FC236}">
                <a16:creationId xmlns:a16="http://schemas.microsoft.com/office/drawing/2014/main" id="{ED4331AC-F3EC-193D-FA7F-83F5CB3D569E}"/>
              </a:ext>
            </a:extLst>
          </p:cNvPr>
          <p:cNvGraphicFramePr>
            <a:graphicFrameLocks noGrp="1"/>
          </p:cNvGraphicFramePr>
          <p:nvPr>
            <p:extLst>
              <p:ext uri="{D42A27DB-BD31-4B8C-83A1-F6EECF244321}">
                <p14:modId xmlns:p14="http://schemas.microsoft.com/office/powerpoint/2010/main" val="3926600192"/>
              </p:ext>
            </p:extLst>
          </p:nvPr>
        </p:nvGraphicFramePr>
        <p:xfrm>
          <a:off x="4861890" y="1975471"/>
          <a:ext cx="6748832" cy="3455846"/>
        </p:xfrm>
        <a:graphic>
          <a:graphicData uri="http://schemas.openxmlformats.org/drawingml/2006/table">
            <a:tbl>
              <a:tblPr bandRow="1">
                <a:tableStyleId>{F5AB1C69-6EDB-4FF4-983F-18BD219EF322}</a:tableStyleId>
              </a:tblPr>
              <a:tblGrid>
                <a:gridCol w="6748832">
                  <a:extLst>
                    <a:ext uri="{9D8B030D-6E8A-4147-A177-3AD203B41FA5}">
                      <a16:colId xmlns:a16="http://schemas.microsoft.com/office/drawing/2014/main" val="4156833428"/>
                    </a:ext>
                  </a:extLst>
                </a:gridCol>
              </a:tblGrid>
              <a:tr h="1200866">
                <a:tc>
                  <a:txBody>
                    <a:bodyPr/>
                    <a:lstStyle/>
                    <a:p>
                      <a:pPr marL="285750" marR="0" lvl="0" indent="-285750" algn="l" defTabSz="457200" rtl="0" eaLnBrk="1" fontAlgn="auto" latinLnBrk="0" hangingPunct="1">
                        <a:lnSpc>
                          <a:spcPct val="100000"/>
                        </a:lnSpc>
                        <a:spcBef>
                          <a:spcPts val="0"/>
                        </a:spcBef>
                        <a:spcAft>
                          <a:spcPts val="0"/>
                        </a:spcAft>
                        <a:buClrTx/>
                        <a:buSzTx/>
                        <a:buFont typeface="Wingdings" pitchFamily="2" charset="2"/>
                        <a:buChar char="ü"/>
                        <a:tabLst/>
                        <a:defRPr/>
                      </a:pPr>
                      <a:r>
                        <a:rPr lang="en-US" sz="1400" kern="1200" dirty="0">
                          <a:solidFill>
                            <a:schemeClr val="dk1"/>
                          </a:solidFill>
                          <a:latin typeface="+mn-lt"/>
                          <a:ea typeface="+mn-ea"/>
                          <a:cs typeface="+mn-cs"/>
                        </a:rPr>
                        <a:t>Reassess HIV exposure risk factors, pregnancy status (if applicable), to identify alternative PrEP options available to client</a:t>
                      </a:r>
                    </a:p>
                  </a:txBody>
                  <a:tcPr anchor="ctr"/>
                </a:tc>
                <a:extLst>
                  <a:ext uri="{0D108BD9-81ED-4DB2-BD59-A6C34878D82A}">
                    <a16:rowId xmlns:a16="http://schemas.microsoft.com/office/drawing/2014/main" val="1677838184"/>
                  </a:ext>
                </a:extLst>
              </a:tr>
              <a:tr h="1085192">
                <a:tc>
                  <a:txBody>
                    <a:bodyPr/>
                    <a:lstStyle/>
                    <a:p>
                      <a:pPr marL="285750" indent="-285750">
                        <a:spcBef>
                          <a:spcPts val="0"/>
                        </a:spcBef>
                        <a:spcAft>
                          <a:spcPts val="0"/>
                        </a:spcAft>
                        <a:buFont typeface="Wingdings" pitchFamily="2" charset="2"/>
                        <a:buChar char="ü"/>
                      </a:pPr>
                      <a:r>
                        <a:rPr lang="en-US" sz="1400" dirty="0"/>
                        <a:t>Provide education about available PrEP options</a:t>
                      </a:r>
                    </a:p>
                    <a:p>
                      <a:pPr marL="285750" indent="-285750">
                        <a:spcBef>
                          <a:spcPts val="0"/>
                        </a:spcBef>
                        <a:spcAft>
                          <a:spcPts val="0"/>
                        </a:spcAft>
                        <a:buFont typeface="Wingdings" pitchFamily="2" charset="2"/>
                        <a:buChar char="ü"/>
                      </a:pPr>
                      <a:r>
                        <a:rPr lang="en-US" sz="1400" b="0" dirty="0"/>
                        <a:t>Identify difficult or dissatisfactory characteristics of previous PrEP option to clarify preferences</a:t>
                      </a:r>
                    </a:p>
                    <a:p>
                      <a:pPr marL="285750" indent="-285750">
                        <a:buFont typeface="Wingdings" pitchFamily="2" charset="2"/>
                        <a:buChar char="ü"/>
                      </a:pPr>
                      <a:r>
                        <a:rPr lang="en-US" sz="1400" dirty="0"/>
                        <a:t>Guide client through shared decision making to select an alternative option</a:t>
                      </a:r>
                    </a:p>
                  </a:txBody>
                  <a:tcPr anchor="ctr"/>
                </a:tc>
                <a:extLst>
                  <a:ext uri="{0D108BD9-81ED-4DB2-BD59-A6C34878D82A}">
                    <a16:rowId xmlns:a16="http://schemas.microsoft.com/office/drawing/2014/main" val="3451731948"/>
                  </a:ext>
                </a:extLst>
              </a:tr>
              <a:tr h="1169788">
                <a:tc>
                  <a:txBody>
                    <a:bodyPr/>
                    <a:lstStyle/>
                    <a:p>
                      <a:pPr marL="285750" indent="-285750">
                        <a:spcBef>
                          <a:spcPts val="0"/>
                        </a:spcBef>
                        <a:spcAft>
                          <a:spcPts val="0"/>
                        </a:spcAft>
                        <a:buFont typeface="Wingdings" pitchFamily="2" charset="2"/>
                        <a:buChar char="ü"/>
                      </a:pPr>
                      <a:r>
                        <a:rPr lang="en-US" sz="1400" dirty="0"/>
                        <a:t>Evaluate for contraindications to selected PrEP option</a:t>
                      </a:r>
                    </a:p>
                    <a:p>
                      <a:pPr marL="285750" marR="0" lvl="0" indent="-285750" algn="l" rtl="0" eaLnBrk="1" fontAlgn="auto" latinLnBrk="0" hangingPunct="1">
                        <a:lnSpc>
                          <a:spcPct val="100000"/>
                        </a:lnSpc>
                        <a:spcBef>
                          <a:spcPts val="0"/>
                        </a:spcBef>
                        <a:spcAft>
                          <a:spcPts val="0"/>
                        </a:spcAft>
                        <a:buClrTx/>
                        <a:buSzTx/>
                        <a:buFont typeface="Wingdings" pitchFamily="2" charset="2"/>
                        <a:buChar char="ü"/>
                      </a:pPr>
                      <a:r>
                        <a:rPr lang="en-US" sz="1400" dirty="0"/>
                        <a:t>If a contraindication is identified, discuss alternative HIV prevention methods, including any remaining PrEP options</a:t>
                      </a:r>
                    </a:p>
                  </a:txBody>
                  <a:tcPr anchor="ctr"/>
                </a:tc>
                <a:extLst>
                  <a:ext uri="{0D108BD9-81ED-4DB2-BD59-A6C34878D82A}">
                    <a16:rowId xmlns:a16="http://schemas.microsoft.com/office/drawing/2014/main" val="3701343742"/>
                  </a:ext>
                </a:extLst>
              </a:tr>
            </a:tbl>
          </a:graphicData>
        </a:graphic>
      </p:graphicFrame>
    </p:spTree>
    <p:extLst>
      <p:ext uri="{BB962C8B-B14F-4D97-AF65-F5344CB8AC3E}">
        <p14:creationId xmlns:p14="http://schemas.microsoft.com/office/powerpoint/2010/main" val="27321110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1443307"/>
          </a:xfrm>
        </p:spPr>
        <p:txBody>
          <a:bodyPr>
            <a:normAutofit/>
          </a:bodyPr>
          <a:lstStyle/>
          <a:p>
            <a:r>
              <a:rPr lang="en-US"/>
              <a:t>6.4 Counseling Clients to </a:t>
            </a:r>
            <a:br>
              <a:rPr lang="en-US"/>
            </a:br>
            <a:r>
              <a:rPr lang="en-US"/>
              <a:t>Support Effective PrEP Use</a:t>
            </a:r>
          </a:p>
        </p:txBody>
      </p:sp>
    </p:spTree>
    <p:extLst>
      <p:ext uri="{BB962C8B-B14F-4D97-AF65-F5344CB8AC3E}">
        <p14:creationId xmlns:p14="http://schemas.microsoft.com/office/powerpoint/2010/main" val="29558771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D2904-6601-966D-662C-DFBBC3B95BED}"/>
              </a:ext>
            </a:extLst>
          </p:cNvPr>
          <p:cNvSpPr>
            <a:spLocks noGrp="1"/>
          </p:cNvSpPr>
          <p:nvPr>
            <p:ph type="title"/>
          </p:nvPr>
        </p:nvSpPr>
        <p:spPr/>
        <p:txBody>
          <a:bodyPr/>
          <a:lstStyle/>
          <a:p>
            <a:r>
              <a:rPr lang="en-US" dirty="0"/>
              <a:t>Periods of HIV Risk and Effective PrEP Use</a:t>
            </a:r>
          </a:p>
        </p:txBody>
      </p:sp>
      <p:sp>
        <p:nvSpPr>
          <p:cNvPr id="3" name="Content Placeholder 2">
            <a:extLst>
              <a:ext uri="{FF2B5EF4-FFF2-40B4-BE49-F238E27FC236}">
                <a16:creationId xmlns:a16="http://schemas.microsoft.com/office/drawing/2014/main" id="{A7D443C3-1A5A-7FE9-764E-2731A0562BA8}"/>
              </a:ext>
            </a:extLst>
          </p:cNvPr>
          <p:cNvSpPr>
            <a:spLocks noGrp="1"/>
          </p:cNvSpPr>
          <p:nvPr>
            <p:ph sz="quarter" idx="11"/>
          </p:nvPr>
        </p:nvSpPr>
        <p:spPr/>
        <p:txBody>
          <a:bodyPr>
            <a:noAutofit/>
          </a:bodyPr>
          <a:lstStyle/>
          <a:p>
            <a:pPr marL="285750" indent="-285750">
              <a:spcBef>
                <a:spcPts val="600"/>
              </a:spcBef>
              <a:buFont typeface="Arial" panose="020B0604020202020204" pitchFamily="34" charset="0"/>
              <a:buChar char="•"/>
            </a:pPr>
            <a:r>
              <a:rPr lang="en-US" sz="2000" b="0" dirty="0"/>
              <a:t>The fundamental purpose of PrEP is to prevent HIV infection, which requires effective PrEP use during periods of HIV risk. </a:t>
            </a:r>
          </a:p>
          <a:p>
            <a:pPr marL="285750" indent="-285750">
              <a:spcBef>
                <a:spcPts val="600"/>
              </a:spcBef>
              <a:buFont typeface="Arial" panose="020B0604020202020204" pitchFamily="34" charset="0"/>
              <a:buChar char="•"/>
            </a:pPr>
            <a:r>
              <a:rPr lang="en-US" sz="2000" b="0" dirty="0"/>
              <a:t>Effective PrEP use includes:</a:t>
            </a:r>
          </a:p>
          <a:p>
            <a:pPr marL="1200150" lvl="1" indent="-457200">
              <a:spcBef>
                <a:spcPts val="600"/>
              </a:spcBef>
              <a:buFont typeface="+mj-lt"/>
              <a:buAutoNum type="arabicPeriod"/>
            </a:pPr>
            <a:r>
              <a:rPr lang="en-US" sz="2000" b="0" dirty="0"/>
              <a:t>Access to PrEP option and skills to use it before potential exposure to HIV</a:t>
            </a:r>
          </a:p>
          <a:p>
            <a:pPr marL="1657350" lvl="2" indent="-457200">
              <a:spcBef>
                <a:spcPts val="600"/>
              </a:spcBef>
            </a:pPr>
            <a:r>
              <a:rPr lang="en-US" sz="2000" b="0" dirty="0"/>
              <a:t>Pill-taking for oral options, </a:t>
            </a:r>
            <a:r>
              <a:rPr lang="en-US" sz="2000" dirty="0"/>
              <a:t>coming for i</a:t>
            </a:r>
            <a:r>
              <a:rPr lang="en-US" sz="2000" b="0" dirty="0"/>
              <a:t>njections of CAB-LA at prescribed intervals, continuous supply and un-interrupted placement of the DVR</a:t>
            </a:r>
          </a:p>
          <a:p>
            <a:pPr marL="1200150" lvl="1" indent="-457200">
              <a:spcBef>
                <a:spcPts val="600"/>
              </a:spcBef>
              <a:buFont typeface="+mj-lt"/>
              <a:buAutoNum type="arabicPeriod"/>
            </a:pPr>
            <a:r>
              <a:rPr lang="en-US" sz="2000" b="0" dirty="0"/>
              <a:t>Continuing PrEP until the period of risk has passed</a:t>
            </a:r>
          </a:p>
          <a:p>
            <a:pPr marL="1200150" lvl="1" indent="-457200">
              <a:spcBef>
                <a:spcPts val="600"/>
              </a:spcBef>
              <a:buFont typeface="+mj-lt"/>
              <a:buAutoNum type="arabicPeriod"/>
            </a:pPr>
            <a:r>
              <a:rPr lang="en-US" sz="2000" b="0" dirty="0"/>
              <a:t>Using PrEP as prescribed for maximum efficacy</a:t>
            </a:r>
          </a:p>
          <a:p>
            <a:pPr marL="1200150" lvl="1" indent="-457200">
              <a:spcBef>
                <a:spcPts val="600"/>
              </a:spcBef>
              <a:buFont typeface="+mj-lt"/>
              <a:buAutoNum type="arabicPeriod"/>
            </a:pPr>
            <a:r>
              <a:rPr lang="en-US" sz="2000" b="0" dirty="0"/>
              <a:t>Following requirements for frequency and type of HIV testing</a:t>
            </a:r>
          </a:p>
          <a:p>
            <a:pPr marL="285750" indent="-285750">
              <a:spcBef>
                <a:spcPts val="600"/>
              </a:spcBef>
              <a:buFont typeface="Arial" panose="020B0604020202020204" pitchFamily="34" charset="0"/>
              <a:buChar char="•"/>
            </a:pPr>
            <a:r>
              <a:rPr lang="en-US" sz="2000" dirty="0"/>
              <a:t>Counseling to support clients to use PrEP effectively should begin at the PrEP initiation visit </a:t>
            </a:r>
            <a:r>
              <a:rPr lang="en-US" sz="2000" b="0" dirty="0"/>
              <a:t>and revisited during follow-up encounters as needed. </a:t>
            </a:r>
          </a:p>
        </p:txBody>
      </p:sp>
    </p:spTree>
    <p:extLst>
      <p:ext uri="{BB962C8B-B14F-4D97-AF65-F5344CB8AC3E}">
        <p14:creationId xmlns:p14="http://schemas.microsoft.com/office/powerpoint/2010/main" val="21845959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6071-691F-369B-7F49-2ED689AF4229}"/>
              </a:ext>
            </a:extLst>
          </p:cNvPr>
          <p:cNvSpPr>
            <a:spLocks noGrp="1"/>
          </p:cNvSpPr>
          <p:nvPr>
            <p:ph type="title"/>
          </p:nvPr>
        </p:nvSpPr>
        <p:spPr/>
        <p:txBody>
          <a:bodyPr>
            <a:noAutofit/>
          </a:bodyPr>
          <a:lstStyle/>
          <a:p>
            <a:r>
              <a:rPr lang="en-US" dirty="0"/>
              <a:t>Social and Cultural Factors Can Affect PrEP Access and Use</a:t>
            </a:r>
          </a:p>
        </p:txBody>
      </p:sp>
      <p:sp>
        <p:nvSpPr>
          <p:cNvPr id="3" name="Content Placeholder 2">
            <a:extLst>
              <a:ext uri="{FF2B5EF4-FFF2-40B4-BE49-F238E27FC236}">
                <a16:creationId xmlns:a16="http://schemas.microsoft.com/office/drawing/2014/main" id="{4C9CCAC7-9857-E8BF-27E6-B2A51483B634}"/>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People at risk of acquiring HIV infection such as key populations, including men who have sex with men, sex workers, transgender people, and people who inject drugs, often face stigma, discrimination, and violence in public settings. </a:t>
            </a:r>
          </a:p>
          <a:p>
            <a:pPr marL="1085850" lvl="1" indent="-342900">
              <a:spcBef>
                <a:spcPts val="600"/>
              </a:spcBef>
            </a:pPr>
            <a:r>
              <a:rPr lang="en-US" sz="2000" b="0" dirty="0"/>
              <a:t>Stigma and discrimination are prevalent in healthcare settings, making many people who would benefit from PrEP reluctant to seek care.</a:t>
            </a:r>
          </a:p>
          <a:p>
            <a:pPr marL="342900" indent="-342900">
              <a:spcBef>
                <a:spcPts val="600"/>
              </a:spcBef>
              <a:buFont typeface="Arial" panose="020B0604020202020204" pitchFamily="34" charset="0"/>
              <a:buChar char="•"/>
            </a:pPr>
            <a:r>
              <a:rPr lang="en-US" sz="2000" b="0" dirty="0"/>
              <a:t>PrEP users are generally healthy and may not feel comfortable using medications regularly or attending regular appointments in healthcare settings.</a:t>
            </a:r>
          </a:p>
          <a:p>
            <a:pPr marL="342900" indent="-342900">
              <a:spcBef>
                <a:spcPts val="600"/>
              </a:spcBef>
              <a:buFont typeface="Arial" panose="020B0604020202020204" pitchFamily="34" charset="0"/>
              <a:buChar char="•"/>
            </a:pPr>
            <a:r>
              <a:rPr lang="en-US" sz="2000" b="0" dirty="0"/>
              <a:t>People who could benefit from PrEP may not perceive their level of risk for acquiring HIV or may not want other people in their lives to know they are at risk.</a:t>
            </a:r>
          </a:p>
          <a:p>
            <a:pPr marL="1085850" lvl="1" indent="-342900">
              <a:spcBef>
                <a:spcPts val="600"/>
              </a:spcBef>
            </a:pPr>
            <a:r>
              <a:rPr lang="en-US" sz="2000" b="0" dirty="0"/>
              <a:t>For example, if a partner knows about a person’s PrEP use it may raise questions of trust and fidelity in relationships.</a:t>
            </a:r>
          </a:p>
          <a:p>
            <a:pPr marL="342900" indent="-342900">
              <a:spcBef>
                <a:spcPts val="600"/>
              </a:spcBef>
              <a:buFont typeface="Arial" panose="020B0604020202020204" pitchFamily="34" charset="0"/>
              <a:buChar char="•"/>
            </a:pPr>
            <a:r>
              <a:rPr lang="en-US" sz="2000" b="0" dirty="0"/>
              <a:t>Power imbalances in partnerships, especially male-to-female power imbalances, can make it difficult to use PrEP effectively if the partner is not supportive.</a:t>
            </a:r>
          </a:p>
          <a:p>
            <a:pPr>
              <a:spcBef>
                <a:spcPts val="600"/>
              </a:spcBef>
            </a:pPr>
            <a:endParaRPr lang="en-US" sz="2000" b="0" dirty="0"/>
          </a:p>
        </p:txBody>
      </p:sp>
    </p:spTree>
    <p:extLst>
      <p:ext uri="{BB962C8B-B14F-4D97-AF65-F5344CB8AC3E}">
        <p14:creationId xmlns:p14="http://schemas.microsoft.com/office/powerpoint/2010/main" val="548461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4B3DC-532E-4404-AD26-1FBED48E5FDE}"/>
              </a:ext>
            </a:extLst>
          </p:cNvPr>
          <p:cNvSpPr>
            <a:spLocks noGrp="1"/>
          </p:cNvSpPr>
          <p:nvPr>
            <p:ph type="title"/>
          </p:nvPr>
        </p:nvSpPr>
        <p:spPr/>
        <p:txBody>
          <a:bodyPr/>
          <a:lstStyle/>
          <a:p>
            <a:r>
              <a:rPr lang="en-US"/>
              <a:t>Peer Support for Effective </a:t>
            </a:r>
            <a:r>
              <a:rPr lang="en-US" dirty="0"/>
              <a:t>PrEP</a:t>
            </a:r>
            <a:r>
              <a:rPr lang="en-US"/>
              <a:t> Use</a:t>
            </a:r>
          </a:p>
        </p:txBody>
      </p:sp>
      <p:sp>
        <p:nvSpPr>
          <p:cNvPr id="3" name="Content Placeholder 2">
            <a:extLst>
              <a:ext uri="{FF2B5EF4-FFF2-40B4-BE49-F238E27FC236}">
                <a16:creationId xmlns:a16="http://schemas.microsoft.com/office/drawing/2014/main" id="{97FEF3CF-6658-77CB-B623-FBFF9F5A9D14}"/>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Outreach workers, including lay or peer workers, are well-placed to engage people who may benefit from PrEP but do not routinely access healthcare.</a:t>
            </a:r>
          </a:p>
          <a:p>
            <a:pPr marL="342900" indent="-342900">
              <a:spcBef>
                <a:spcPts val="600"/>
              </a:spcBef>
              <a:buFont typeface="Arial" panose="020B0604020202020204" pitchFamily="34" charset="0"/>
              <a:buChar char="•"/>
            </a:pPr>
            <a:r>
              <a:rPr lang="en-US" sz="2000" b="0" dirty="0"/>
              <a:t>Trained peer supporters can:</a:t>
            </a:r>
          </a:p>
          <a:p>
            <a:pPr marL="1085850" lvl="1" indent="-342900">
              <a:spcBef>
                <a:spcPts val="600"/>
              </a:spcBef>
            </a:pPr>
            <a:r>
              <a:rPr lang="en-US" sz="2000" b="0" dirty="0"/>
              <a:t>Play an important role in promoting PrEP, delivering accurate messaging, and supporting adherence to the option that the client has selected</a:t>
            </a:r>
          </a:p>
          <a:p>
            <a:pPr marL="1085850" lvl="1" indent="-342900">
              <a:spcBef>
                <a:spcPts val="600"/>
              </a:spcBef>
            </a:pPr>
            <a:r>
              <a:rPr lang="en-US" sz="2000" b="0" dirty="0"/>
              <a:t>Be helpful in counseling clients to perceive their own risk for acquiring HIV and understand the benefits of PrEP</a:t>
            </a:r>
          </a:p>
          <a:p>
            <a:pPr marL="1085850" lvl="1" indent="-342900">
              <a:spcBef>
                <a:spcPts val="600"/>
              </a:spcBef>
            </a:pPr>
            <a:r>
              <a:rPr lang="en-US" sz="2000" b="0" dirty="0"/>
              <a:t>Provide non-judgmental, respectful support</a:t>
            </a:r>
          </a:p>
          <a:p>
            <a:pPr marL="1085850" lvl="1" indent="-342900">
              <a:spcBef>
                <a:spcPts val="600"/>
              </a:spcBef>
            </a:pPr>
            <a:r>
              <a:rPr lang="en-US" sz="2000" b="0" dirty="0"/>
              <a:t>Be effective role models, if they have experience with PrEP options</a:t>
            </a:r>
          </a:p>
          <a:p>
            <a:pPr marL="342900" indent="-342900">
              <a:spcBef>
                <a:spcPts val="600"/>
              </a:spcBef>
              <a:buFont typeface="Arial" panose="020B0604020202020204" pitchFamily="34" charset="0"/>
              <a:buChar char="•"/>
            </a:pPr>
            <a:r>
              <a:rPr lang="en-US" sz="2000" b="0" dirty="0"/>
              <a:t>PrEP services that include lay cadre from key population groups can help reduce client concerns about stigma and increase PrEP uptake.  </a:t>
            </a:r>
          </a:p>
        </p:txBody>
      </p:sp>
    </p:spTree>
    <p:extLst>
      <p:ext uri="{BB962C8B-B14F-4D97-AF65-F5344CB8AC3E}">
        <p14:creationId xmlns:p14="http://schemas.microsoft.com/office/powerpoint/2010/main" val="20493574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ADBA-3A11-450E-7F85-7832305AEB31}"/>
              </a:ext>
            </a:extLst>
          </p:cNvPr>
          <p:cNvSpPr>
            <a:spLocks noGrp="1"/>
          </p:cNvSpPr>
          <p:nvPr>
            <p:ph type="title"/>
          </p:nvPr>
        </p:nvSpPr>
        <p:spPr/>
        <p:txBody>
          <a:bodyPr>
            <a:normAutofit fontScale="90000"/>
          </a:bodyPr>
          <a:lstStyle/>
          <a:p>
            <a:r>
              <a:rPr lang="en-US" dirty="0"/>
              <a:t>A Person-Centered Approach Is Essential for All Counselors</a:t>
            </a:r>
          </a:p>
        </p:txBody>
      </p:sp>
      <p:sp>
        <p:nvSpPr>
          <p:cNvPr id="3" name="Content Placeholder 2">
            <a:extLst>
              <a:ext uri="{FF2B5EF4-FFF2-40B4-BE49-F238E27FC236}">
                <a16:creationId xmlns:a16="http://schemas.microsoft.com/office/drawing/2014/main" id="{8574E35F-9A5D-F54E-1510-09C0863E3D89}"/>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The term “person-centered” refers to seeing people as the expert on their own lives. </a:t>
            </a:r>
          </a:p>
          <a:p>
            <a:pPr marL="342900" indent="-342900">
              <a:spcBef>
                <a:spcPts val="600"/>
              </a:spcBef>
              <a:buFont typeface="Arial" panose="020B0604020202020204" pitchFamily="34" charset="0"/>
              <a:buChar char="•"/>
            </a:pPr>
            <a:r>
              <a:rPr lang="en-US" sz="2000" b="0" dirty="0"/>
              <a:t>The counselor serves as a guide and resource to support setting and reaching goals. </a:t>
            </a:r>
          </a:p>
          <a:p>
            <a:pPr marL="342900" indent="-342900">
              <a:spcBef>
                <a:spcPts val="600"/>
              </a:spcBef>
              <a:buFont typeface="Arial" panose="020B0604020202020204" pitchFamily="34" charset="0"/>
              <a:buChar char="•"/>
            </a:pPr>
            <a:r>
              <a:rPr lang="en-US" sz="2000" b="0" dirty="0"/>
              <a:t>Person-centered counseling for PrEP use:</a:t>
            </a:r>
          </a:p>
          <a:p>
            <a:pPr marL="1085850" lvl="1" indent="-342900">
              <a:spcBef>
                <a:spcPts val="600"/>
              </a:spcBef>
            </a:pPr>
            <a:r>
              <a:rPr lang="en-US" sz="2000" b="0" dirty="0"/>
              <a:t>Emphasizes respecting an individual’s experiences and choices</a:t>
            </a:r>
          </a:p>
          <a:p>
            <a:pPr marL="1085850" lvl="1" indent="-342900">
              <a:spcBef>
                <a:spcPts val="600"/>
              </a:spcBef>
            </a:pPr>
            <a:r>
              <a:rPr lang="en-US" sz="2000" b="0" dirty="0"/>
              <a:t>Requires understanding key aspects of the client’s life context, including available support and potential barriers to PrEP use</a:t>
            </a:r>
          </a:p>
          <a:p>
            <a:pPr marL="1085850" lvl="1" indent="-342900">
              <a:spcBef>
                <a:spcPts val="600"/>
              </a:spcBef>
            </a:pPr>
            <a:r>
              <a:rPr lang="en-US" sz="2000" b="0" dirty="0"/>
              <a:t>Supports clients’ ability to use PrEP effectively with counseling tailored to their life context and perceptions about the benefits and requirements of their chosen PrEP option</a:t>
            </a:r>
          </a:p>
          <a:p>
            <a:pPr marL="1085850" lvl="1" indent="-342900">
              <a:spcBef>
                <a:spcPts val="600"/>
              </a:spcBef>
            </a:pPr>
            <a:r>
              <a:rPr lang="en-US" sz="2000" b="0" dirty="0"/>
              <a:t>Addresses client-identified challenges to PrEP use, such as taking PrEP pills with alcohol or difficulty inserting the DVR correctly</a:t>
            </a:r>
          </a:p>
        </p:txBody>
      </p:sp>
      <p:sp>
        <p:nvSpPr>
          <p:cNvPr id="5" name="TextBox 4">
            <a:extLst>
              <a:ext uri="{FF2B5EF4-FFF2-40B4-BE49-F238E27FC236}">
                <a16:creationId xmlns:a16="http://schemas.microsoft.com/office/drawing/2014/main" id="{ACBB52F1-76F0-7B05-EDE1-766688AC7A7D}"/>
              </a:ext>
            </a:extLst>
          </p:cNvPr>
          <p:cNvSpPr txBox="1"/>
          <p:nvPr/>
        </p:nvSpPr>
        <p:spPr>
          <a:xfrm>
            <a:off x="1964317" y="6550223"/>
            <a:ext cx="2756086" cy="307777"/>
          </a:xfrm>
          <a:prstGeom prst="rect">
            <a:avLst/>
          </a:prstGeom>
          <a:noFill/>
        </p:spPr>
        <p:txBody>
          <a:bodyPr wrap="square" rtlCol="0">
            <a:spAutoFit/>
          </a:bodyPr>
          <a:lstStyle/>
          <a:p>
            <a:r>
              <a:rPr lang="en-ZA" sz="1400" dirty="0">
                <a:solidFill>
                  <a:srgbClr val="000000"/>
                </a:solidFill>
              </a:rPr>
              <a:t>World Health Organization, 2017</a:t>
            </a:r>
            <a:endParaRPr lang="en-ZA" sz="1400" dirty="0"/>
          </a:p>
        </p:txBody>
      </p:sp>
    </p:spTree>
    <p:extLst>
      <p:ext uri="{BB962C8B-B14F-4D97-AF65-F5344CB8AC3E}">
        <p14:creationId xmlns:p14="http://schemas.microsoft.com/office/powerpoint/2010/main" val="4075586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person talking to a person&#10;&#10;Description automatically generated">
            <a:extLst>
              <a:ext uri="{FF2B5EF4-FFF2-40B4-BE49-F238E27FC236}">
                <a16:creationId xmlns:a16="http://schemas.microsoft.com/office/drawing/2014/main" id="{0A9178A0-80EA-A098-306B-F42357AC3B9F}"/>
              </a:ext>
            </a:extLst>
          </p:cNvPr>
          <p:cNvPicPr>
            <a:picLocks noChangeAspect="1"/>
          </p:cNvPicPr>
          <p:nvPr/>
        </p:nvPicPr>
        <p:blipFill rotWithShape="1">
          <a:blip r:embed="rId3"/>
          <a:srcRect l="15236" r="17642" b="-1"/>
          <a:stretch/>
        </p:blipFill>
        <p:spPr>
          <a:xfrm>
            <a:off x="0" y="0"/>
            <a:ext cx="6896098" cy="6858000"/>
          </a:xfrm>
          <a:prstGeom prst="rect">
            <a:avLst/>
          </a:prstGeom>
          <a:noFill/>
        </p:spPr>
      </p:pic>
      <p:sp>
        <p:nvSpPr>
          <p:cNvPr id="2" name="Title 1">
            <a:extLst>
              <a:ext uri="{FF2B5EF4-FFF2-40B4-BE49-F238E27FC236}">
                <a16:creationId xmlns:a16="http://schemas.microsoft.com/office/drawing/2014/main" id="{23AE8562-AB88-909D-2B49-7C3F9C77602C}"/>
              </a:ext>
            </a:extLst>
          </p:cNvPr>
          <p:cNvSpPr>
            <a:spLocks noGrp="1"/>
          </p:cNvSpPr>
          <p:nvPr>
            <p:ph type="title"/>
          </p:nvPr>
        </p:nvSpPr>
        <p:spPr>
          <a:xfrm>
            <a:off x="7381496" y="508000"/>
            <a:ext cx="4366006" cy="850899"/>
          </a:xfrm>
        </p:spPr>
        <p:txBody>
          <a:bodyPr anchor="t">
            <a:normAutofit/>
          </a:bodyPr>
          <a:lstStyle/>
          <a:p>
            <a:pPr>
              <a:lnSpc>
                <a:spcPct val="90000"/>
              </a:lnSpc>
            </a:pPr>
            <a:r>
              <a:rPr lang="en-US" sz="2200" dirty="0"/>
              <a:t>How Can Healthcare Providers Positively Influence PrEP Use?</a:t>
            </a:r>
          </a:p>
        </p:txBody>
      </p:sp>
      <p:sp>
        <p:nvSpPr>
          <p:cNvPr id="3" name="Content Placeholder 2">
            <a:extLst>
              <a:ext uri="{FF2B5EF4-FFF2-40B4-BE49-F238E27FC236}">
                <a16:creationId xmlns:a16="http://schemas.microsoft.com/office/drawing/2014/main" id="{C8E338D3-48CC-BCBE-E279-1C1607646719}"/>
              </a:ext>
            </a:extLst>
          </p:cNvPr>
          <p:cNvSpPr>
            <a:spLocks noGrp="1"/>
          </p:cNvSpPr>
          <p:nvPr>
            <p:ph type="body" sz="quarter" idx="10"/>
          </p:nvPr>
        </p:nvSpPr>
        <p:spPr>
          <a:xfrm>
            <a:off x="7262037" y="1358898"/>
            <a:ext cx="4672789" cy="4991101"/>
          </a:xfrm>
        </p:spPr>
        <p:txBody>
          <a:bodyPr>
            <a:noAutofit/>
          </a:bodyPr>
          <a:lstStyle/>
          <a:p>
            <a:pPr marL="285750" indent="-285750">
              <a:spcBef>
                <a:spcPts val="600"/>
              </a:spcBef>
              <a:buFont typeface="Arial" panose="020B0604020202020204" pitchFamily="34" charset="0"/>
              <a:buChar char="•"/>
            </a:pPr>
            <a:r>
              <a:rPr lang="en-US" sz="2000" b="0" dirty="0"/>
              <a:t>Facilitate accurate knowledge and understanding of PrEP requirements</a:t>
            </a:r>
          </a:p>
          <a:p>
            <a:pPr marL="285750" indent="-285750">
              <a:spcBef>
                <a:spcPts val="600"/>
              </a:spcBef>
              <a:buFont typeface="Arial" panose="020B0604020202020204" pitchFamily="34" charset="0"/>
              <a:buChar char="•"/>
            </a:pPr>
            <a:r>
              <a:rPr lang="en-US" sz="2000" b="0" dirty="0"/>
              <a:t>Express confidence in PrEP efficacy</a:t>
            </a:r>
          </a:p>
          <a:p>
            <a:pPr marL="285750" indent="-285750">
              <a:spcBef>
                <a:spcPts val="600"/>
              </a:spcBef>
              <a:buFont typeface="Arial" panose="020B0604020202020204" pitchFamily="34" charset="0"/>
              <a:buChar char="•"/>
            </a:pPr>
            <a:r>
              <a:rPr lang="en-US" sz="2000" b="0" dirty="0"/>
              <a:t>Prepare clients for side effects and how to manage them</a:t>
            </a:r>
          </a:p>
          <a:p>
            <a:pPr marL="285750" indent="-285750">
              <a:spcBef>
                <a:spcPts val="600"/>
              </a:spcBef>
              <a:buFont typeface="Arial" panose="020B0604020202020204" pitchFamily="34" charset="0"/>
              <a:buChar char="•"/>
            </a:pPr>
            <a:r>
              <a:rPr lang="en-US" sz="2000" b="0" dirty="0"/>
              <a:t>Identify sources of social support for PrEP use</a:t>
            </a:r>
          </a:p>
          <a:p>
            <a:pPr marL="285750" indent="-285750">
              <a:spcBef>
                <a:spcPts val="600"/>
              </a:spcBef>
              <a:buFont typeface="Arial" panose="020B0604020202020204" pitchFamily="34" charset="0"/>
              <a:buChar char="•"/>
            </a:pPr>
            <a:r>
              <a:rPr lang="en-US" sz="2000" b="0" dirty="0"/>
              <a:t>Help clients build reminders for PrEP use into their schedule</a:t>
            </a:r>
          </a:p>
          <a:p>
            <a:pPr marL="285750" indent="-285750">
              <a:spcBef>
                <a:spcPts val="600"/>
              </a:spcBef>
              <a:buFont typeface="Arial" panose="020B0604020202020204" pitchFamily="34" charset="0"/>
              <a:buChar char="•"/>
            </a:pPr>
            <a:r>
              <a:rPr lang="en-US" sz="2000" b="0" dirty="0"/>
              <a:t>Maintain an open line of communication about PrEP use</a:t>
            </a:r>
          </a:p>
          <a:p>
            <a:pPr marL="285750" indent="-285750">
              <a:spcBef>
                <a:spcPts val="600"/>
              </a:spcBef>
              <a:buFont typeface="Arial" panose="020B0604020202020204" pitchFamily="34" charset="0"/>
              <a:buChar char="•"/>
            </a:pPr>
            <a:r>
              <a:rPr lang="en-US" sz="2000" b="0" dirty="0"/>
              <a:t>Monitor adherence to pill taking, CAB-LA injections, or DVR placement</a:t>
            </a:r>
          </a:p>
        </p:txBody>
      </p:sp>
    </p:spTree>
    <p:extLst>
      <p:ext uri="{BB962C8B-B14F-4D97-AF65-F5344CB8AC3E}">
        <p14:creationId xmlns:p14="http://schemas.microsoft.com/office/powerpoint/2010/main" val="8202105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D412-4C44-6943-44A8-4361BA79D05B}"/>
              </a:ext>
            </a:extLst>
          </p:cNvPr>
          <p:cNvSpPr>
            <a:spLocks noGrp="1"/>
          </p:cNvSpPr>
          <p:nvPr>
            <p:ph type="title"/>
          </p:nvPr>
        </p:nvSpPr>
        <p:spPr/>
        <p:txBody>
          <a:bodyPr>
            <a:normAutofit/>
          </a:bodyPr>
          <a:lstStyle/>
          <a:p>
            <a:r>
              <a:rPr lang="en-US" dirty="0"/>
              <a:t>Effective Use Counseling at PrEP Initiation</a:t>
            </a:r>
          </a:p>
        </p:txBody>
      </p:sp>
      <p:sp>
        <p:nvSpPr>
          <p:cNvPr id="3" name="Content Placeholder 2">
            <a:extLst>
              <a:ext uri="{FF2B5EF4-FFF2-40B4-BE49-F238E27FC236}">
                <a16:creationId xmlns:a16="http://schemas.microsoft.com/office/drawing/2014/main" id="{2E6844CF-203E-8DA2-FA54-04CB800F39B0}"/>
              </a:ext>
            </a:extLst>
          </p:cNvPr>
          <p:cNvSpPr>
            <a:spLocks noGrp="1"/>
          </p:cNvSpPr>
          <p:nvPr>
            <p:ph sz="quarter" idx="11"/>
          </p:nvPr>
        </p:nvSpPr>
        <p:spPr/>
        <p:txBody>
          <a:bodyPr>
            <a:noAutofit/>
          </a:bodyPr>
          <a:lstStyle/>
          <a:p>
            <a:pPr marL="342900" indent="-342900">
              <a:lnSpc>
                <a:spcPct val="110000"/>
              </a:lnSpc>
              <a:spcBef>
                <a:spcPts val="600"/>
              </a:spcBef>
              <a:buFont typeface="Arial" panose="020B0604020202020204" pitchFamily="34" charset="0"/>
              <a:buChar char="•"/>
            </a:pPr>
            <a:r>
              <a:rPr lang="en-US" sz="2000" b="0" dirty="0"/>
              <a:t>Initiation counseling should prepare clients to successfully incorporate PrEP into their life and provide information and resources to support continued PrEP use.</a:t>
            </a:r>
          </a:p>
          <a:p>
            <a:pPr marL="342900" indent="-342900">
              <a:lnSpc>
                <a:spcPct val="110000"/>
              </a:lnSpc>
              <a:spcBef>
                <a:spcPts val="600"/>
              </a:spcBef>
              <a:buFont typeface="Arial" panose="020B0604020202020204" pitchFamily="34" charset="0"/>
              <a:buChar char="•"/>
            </a:pPr>
            <a:r>
              <a:rPr lang="en-US" sz="2000" dirty="0">
                <a:solidFill>
                  <a:schemeClr val="tx1">
                    <a:lumMod val="95000"/>
                    <a:lumOff val="5000"/>
                  </a:schemeClr>
                </a:solidFill>
              </a:rPr>
              <a:t>Note: Such counseling at the PrEP initiation visit is essential, as clients may not return for follow-up if they encounter challenges before their next appointment.</a:t>
            </a:r>
          </a:p>
          <a:p>
            <a:pPr marL="342900" indent="-342900">
              <a:lnSpc>
                <a:spcPct val="110000"/>
              </a:lnSpc>
              <a:spcBef>
                <a:spcPts val="600"/>
              </a:spcBef>
              <a:buFont typeface="Arial" panose="020B0604020202020204" pitchFamily="34" charset="0"/>
              <a:buChar char="•"/>
            </a:pPr>
            <a:r>
              <a:rPr lang="en-US" sz="2000" b="0" dirty="0"/>
              <a:t>Initiation counseling for effective use should aim to:</a:t>
            </a:r>
          </a:p>
          <a:p>
            <a:pPr marL="1085850" lvl="1" indent="-342900">
              <a:lnSpc>
                <a:spcPct val="110000"/>
              </a:lnSpc>
              <a:spcBef>
                <a:spcPts val="600"/>
              </a:spcBef>
            </a:pPr>
            <a:r>
              <a:rPr lang="en-US" sz="2000" b="0" dirty="0"/>
              <a:t>Build self-efficacy for PrEP use</a:t>
            </a:r>
          </a:p>
          <a:p>
            <a:pPr marL="1085850" lvl="1" indent="-342900">
              <a:lnSpc>
                <a:spcPct val="110000"/>
              </a:lnSpc>
              <a:spcBef>
                <a:spcPts val="600"/>
              </a:spcBef>
            </a:pPr>
            <a:r>
              <a:rPr lang="en-US" sz="2000" b="0" dirty="0"/>
              <a:t>Support clients to anticipate and overcome potential challenges that may arise between clinic visits</a:t>
            </a:r>
          </a:p>
          <a:p>
            <a:pPr marL="1085850" lvl="1" indent="-342900">
              <a:lnSpc>
                <a:spcPct val="110000"/>
              </a:lnSpc>
              <a:spcBef>
                <a:spcPts val="600"/>
              </a:spcBef>
            </a:pPr>
            <a:r>
              <a:rPr lang="en-US" sz="2000" b="0" dirty="0"/>
              <a:t>Assess for common barriers to adherence, such as alcohol and substance dependency, gender-based violence (GBV), depression and other mental health conditions, and make referrals as needed</a:t>
            </a:r>
          </a:p>
        </p:txBody>
      </p:sp>
      <p:sp>
        <p:nvSpPr>
          <p:cNvPr id="4" name="TextBox 3">
            <a:extLst>
              <a:ext uri="{FF2B5EF4-FFF2-40B4-BE49-F238E27FC236}">
                <a16:creationId xmlns:a16="http://schemas.microsoft.com/office/drawing/2014/main" id="{CBE5AA7E-3A1C-91F1-88F4-2A616B4614F5}"/>
              </a:ext>
            </a:extLst>
          </p:cNvPr>
          <p:cNvSpPr txBox="1"/>
          <p:nvPr/>
        </p:nvSpPr>
        <p:spPr>
          <a:xfrm>
            <a:off x="1964318" y="6419100"/>
            <a:ext cx="9144455" cy="369332"/>
          </a:xfrm>
          <a:prstGeom prst="rect">
            <a:avLst/>
          </a:prstGeom>
          <a:noFill/>
        </p:spPr>
        <p:txBody>
          <a:bodyPr wrap="square" rtlCol="0">
            <a:spAutoFit/>
          </a:bodyPr>
          <a:lstStyle/>
          <a:p>
            <a:r>
              <a:rPr lang="en-US" b="1" i="1" dirty="0">
                <a:solidFill>
                  <a:srgbClr val="00B5DE"/>
                </a:solidFill>
              </a:rPr>
              <a:t>See Modules 2-5 for specific technical information to cover at initiation for each PrEP option</a:t>
            </a:r>
          </a:p>
        </p:txBody>
      </p:sp>
    </p:spTree>
    <p:extLst>
      <p:ext uri="{BB962C8B-B14F-4D97-AF65-F5344CB8AC3E}">
        <p14:creationId xmlns:p14="http://schemas.microsoft.com/office/powerpoint/2010/main" val="409164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0635-84DF-CA68-36B2-224FAD247FAD}"/>
              </a:ext>
            </a:extLst>
          </p:cNvPr>
          <p:cNvSpPr>
            <a:spLocks noGrp="1"/>
          </p:cNvSpPr>
          <p:nvPr>
            <p:ph type="title"/>
          </p:nvPr>
        </p:nvSpPr>
        <p:spPr/>
        <p:txBody>
          <a:bodyPr>
            <a:normAutofit/>
          </a:bodyPr>
          <a:lstStyle/>
          <a:p>
            <a:r>
              <a:rPr lang="en-US" dirty="0"/>
              <a:t>Phases of PrEP Counseling</a:t>
            </a:r>
            <a:endParaRPr lang="en-ZA" dirty="0"/>
          </a:p>
        </p:txBody>
      </p:sp>
      <p:graphicFrame>
        <p:nvGraphicFramePr>
          <p:cNvPr id="4" name="Content Placeholder 3">
            <a:extLst>
              <a:ext uri="{FF2B5EF4-FFF2-40B4-BE49-F238E27FC236}">
                <a16:creationId xmlns:a16="http://schemas.microsoft.com/office/drawing/2014/main" id="{DA401366-0373-39CA-7089-E6F402FEA7B7}"/>
              </a:ext>
            </a:extLst>
          </p:cNvPr>
          <p:cNvGraphicFramePr>
            <a:graphicFrameLocks noGrp="1"/>
          </p:cNvGraphicFramePr>
          <p:nvPr>
            <p:ph sz="quarter" idx="11"/>
            <p:extLst>
              <p:ext uri="{D42A27DB-BD31-4B8C-83A1-F6EECF244321}">
                <p14:modId xmlns:p14="http://schemas.microsoft.com/office/powerpoint/2010/main" val="2581252418"/>
              </p:ext>
            </p:extLst>
          </p:nvPr>
        </p:nvGraphicFramePr>
        <p:xfrm>
          <a:off x="1789283" y="1078597"/>
          <a:ext cx="9494523" cy="4045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D83E059-D635-CD88-7538-1591F396B006}"/>
              </a:ext>
            </a:extLst>
          </p:cNvPr>
          <p:cNvSpPr/>
          <p:nvPr/>
        </p:nvSpPr>
        <p:spPr>
          <a:xfrm>
            <a:off x="2530152" y="4437870"/>
            <a:ext cx="1653789" cy="1398220"/>
          </a:xfrm>
          <a:prstGeom prst="rect">
            <a:avLst/>
          </a:prstGeom>
          <a:noFill/>
          <a:ln w="762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022069"/>
                </a:solidFill>
              </a:rPr>
              <a:t>Engagement in PrEP initiation</a:t>
            </a:r>
            <a:endParaRPr lang="en-ZA" sz="2000" b="1" dirty="0">
              <a:solidFill>
                <a:srgbClr val="022069"/>
              </a:solidFill>
            </a:endParaRPr>
          </a:p>
        </p:txBody>
      </p:sp>
      <p:sp>
        <p:nvSpPr>
          <p:cNvPr id="6" name="Rectangle 5">
            <a:extLst>
              <a:ext uri="{FF2B5EF4-FFF2-40B4-BE49-F238E27FC236}">
                <a16:creationId xmlns:a16="http://schemas.microsoft.com/office/drawing/2014/main" id="{49DF7E81-1369-D1C4-7CE7-6C7A96862FC8}"/>
              </a:ext>
            </a:extLst>
          </p:cNvPr>
          <p:cNvSpPr/>
          <p:nvPr/>
        </p:nvSpPr>
        <p:spPr>
          <a:xfrm>
            <a:off x="4620337" y="4661193"/>
            <a:ext cx="1856373" cy="838199"/>
          </a:xfrm>
          <a:prstGeom prst="rect">
            <a:avLst/>
          </a:prstGeom>
          <a:noFill/>
          <a:ln w="762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rgbClr val="022069"/>
                </a:solidFill>
              </a:rPr>
              <a:t>Informed choice counseling</a:t>
            </a:r>
            <a:endParaRPr lang="en-ZA" sz="2000" b="1">
              <a:solidFill>
                <a:srgbClr val="022069"/>
              </a:solidFill>
            </a:endParaRPr>
          </a:p>
        </p:txBody>
      </p:sp>
      <p:sp>
        <p:nvSpPr>
          <p:cNvPr id="7" name="Rectangle 6">
            <a:extLst>
              <a:ext uri="{FF2B5EF4-FFF2-40B4-BE49-F238E27FC236}">
                <a16:creationId xmlns:a16="http://schemas.microsoft.com/office/drawing/2014/main" id="{946A19EA-DE32-A01D-E024-6BF09C99E87F}"/>
              </a:ext>
            </a:extLst>
          </p:cNvPr>
          <p:cNvSpPr/>
          <p:nvPr/>
        </p:nvSpPr>
        <p:spPr>
          <a:xfrm>
            <a:off x="7011358" y="4613655"/>
            <a:ext cx="1758121" cy="838199"/>
          </a:xfrm>
          <a:prstGeom prst="rect">
            <a:avLst/>
          </a:prstGeom>
          <a:noFill/>
          <a:ln w="762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rgbClr val="022069"/>
                </a:solidFill>
              </a:rPr>
              <a:t>Counseling to support effective use</a:t>
            </a:r>
            <a:endParaRPr lang="en-ZA" sz="2000" b="1">
              <a:solidFill>
                <a:srgbClr val="022069"/>
              </a:solidFill>
            </a:endParaRPr>
          </a:p>
        </p:txBody>
      </p:sp>
      <p:sp>
        <p:nvSpPr>
          <p:cNvPr id="8" name="Rectangle 7">
            <a:extLst>
              <a:ext uri="{FF2B5EF4-FFF2-40B4-BE49-F238E27FC236}">
                <a16:creationId xmlns:a16="http://schemas.microsoft.com/office/drawing/2014/main" id="{EA36D193-8C4C-C848-1F83-ABDEBD43C868}"/>
              </a:ext>
            </a:extLst>
          </p:cNvPr>
          <p:cNvSpPr/>
          <p:nvPr/>
        </p:nvSpPr>
        <p:spPr>
          <a:xfrm>
            <a:off x="9205875" y="4613654"/>
            <a:ext cx="1902898" cy="838199"/>
          </a:xfrm>
          <a:prstGeom prst="rect">
            <a:avLst/>
          </a:prstGeom>
          <a:noFill/>
          <a:ln w="762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solidFill>
                  <a:srgbClr val="022069"/>
                </a:solidFill>
              </a:rPr>
              <a:t>Counseling to support PrEP continuation </a:t>
            </a:r>
            <a:endParaRPr lang="en-ZA" sz="2000" b="1">
              <a:solidFill>
                <a:srgbClr val="022069"/>
              </a:solidFill>
            </a:endParaRPr>
          </a:p>
        </p:txBody>
      </p:sp>
      <p:sp>
        <p:nvSpPr>
          <p:cNvPr id="9" name="TextBox 8">
            <a:extLst>
              <a:ext uri="{FF2B5EF4-FFF2-40B4-BE49-F238E27FC236}">
                <a16:creationId xmlns:a16="http://schemas.microsoft.com/office/drawing/2014/main" id="{0CAF743E-E67F-BB3D-D2E7-6E3546A352EC}"/>
              </a:ext>
            </a:extLst>
          </p:cNvPr>
          <p:cNvSpPr txBox="1"/>
          <p:nvPr/>
        </p:nvSpPr>
        <p:spPr>
          <a:xfrm>
            <a:off x="2562447" y="5721124"/>
            <a:ext cx="1621494" cy="307777"/>
          </a:xfrm>
          <a:prstGeom prst="rect">
            <a:avLst/>
          </a:prstGeom>
          <a:noFill/>
        </p:spPr>
        <p:txBody>
          <a:bodyPr wrap="square" rtlCol="0">
            <a:spAutoFit/>
          </a:bodyPr>
          <a:lstStyle/>
          <a:p>
            <a:pPr algn="ctr"/>
            <a:r>
              <a:rPr lang="en-US" sz="1400" b="1" i="1">
                <a:solidFill>
                  <a:schemeClr val="accent1"/>
                </a:solidFill>
              </a:rPr>
              <a:t>Section 6.2</a:t>
            </a:r>
            <a:endParaRPr lang="en-ZA" sz="1400" b="1" i="1">
              <a:solidFill>
                <a:schemeClr val="accent1"/>
              </a:solidFill>
            </a:endParaRPr>
          </a:p>
        </p:txBody>
      </p:sp>
      <p:sp>
        <p:nvSpPr>
          <p:cNvPr id="10" name="TextBox 9">
            <a:extLst>
              <a:ext uri="{FF2B5EF4-FFF2-40B4-BE49-F238E27FC236}">
                <a16:creationId xmlns:a16="http://schemas.microsoft.com/office/drawing/2014/main" id="{2D93B9DE-2F55-05DC-FBBD-523C13F3DD32}"/>
              </a:ext>
            </a:extLst>
          </p:cNvPr>
          <p:cNvSpPr txBox="1"/>
          <p:nvPr/>
        </p:nvSpPr>
        <p:spPr>
          <a:xfrm>
            <a:off x="4707368" y="5682202"/>
            <a:ext cx="1621494" cy="307777"/>
          </a:xfrm>
          <a:prstGeom prst="rect">
            <a:avLst/>
          </a:prstGeom>
          <a:noFill/>
        </p:spPr>
        <p:txBody>
          <a:bodyPr wrap="square" rtlCol="0">
            <a:spAutoFit/>
          </a:bodyPr>
          <a:lstStyle>
            <a:defPPr>
              <a:defRPr lang="en-US"/>
            </a:defPPr>
            <a:lvl1pPr algn="ctr">
              <a:defRPr sz="1400" b="1" i="1">
                <a:solidFill>
                  <a:schemeClr val="accent1"/>
                </a:solidFill>
              </a:defRPr>
            </a:lvl1pPr>
          </a:lstStyle>
          <a:p>
            <a:r>
              <a:rPr lang="en-US"/>
              <a:t>Section 6.3</a:t>
            </a:r>
            <a:endParaRPr lang="en-ZA"/>
          </a:p>
        </p:txBody>
      </p:sp>
      <p:sp>
        <p:nvSpPr>
          <p:cNvPr id="11" name="TextBox 10">
            <a:extLst>
              <a:ext uri="{FF2B5EF4-FFF2-40B4-BE49-F238E27FC236}">
                <a16:creationId xmlns:a16="http://schemas.microsoft.com/office/drawing/2014/main" id="{347D171E-34F2-DB67-3939-CF9FEACDB429}"/>
              </a:ext>
            </a:extLst>
          </p:cNvPr>
          <p:cNvSpPr txBox="1"/>
          <p:nvPr/>
        </p:nvSpPr>
        <p:spPr>
          <a:xfrm>
            <a:off x="7052313" y="5721125"/>
            <a:ext cx="1621494" cy="307777"/>
          </a:xfrm>
          <a:prstGeom prst="rect">
            <a:avLst/>
          </a:prstGeom>
          <a:noFill/>
        </p:spPr>
        <p:txBody>
          <a:bodyPr wrap="square" rtlCol="0">
            <a:spAutoFit/>
          </a:bodyPr>
          <a:lstStyle/>
          <a:p>
            <a:pPr algn="ctr"/>
            <a:r>
              <a:rPr lang="en-US" sz="1400" b="1" i="1">
                <a:solidFill>
                  <a:schemeClr val="accent1"/>
                </a:solidFill>
              </a:rPr>
              <a:t>Section</a:t>
            </a:r>
            <a:r>
              <a:rPr lang="en-US" sz="1400" i="1"/>
              <a:t> </a:t>
            </a:r>
            <a:r>
              <a:rPr lang="en-US" sz="1400" b="1" i="1">
                <a:solidFill>
                  <a:schemeClr val="accent1"/>
                </a:solidFill>
              </a:rPr>
              <a:t>6.4</a:t>
            </a:r>
            <a:endParaRPr lang="en-ZA" sz="1400" b="1" i="1">
              <a:solidFill>
                <a:schemeClr val="accent1"/>
              </a:solidFill>
            </a:endParaRPr>
          </a:p>
        </p:txBody>
      </p:sp>
      <p:sp>
        <p:nvSpPr>
          <p:cNvPr id="12" name="TextBox 11">
            <a:extLst>
              <a:ext uri="{FF2B5EF4-FFF2-40B4-BE49-F238E27FC236}">
                <a16:creationId xmlns:a16="http://schemas.microsoft.com/office/drawing/2014/main" id="{384A78CF-B381-66BB-4178-15661041B45A}"/>
              </a:ext>
            </a:extLst>
          </p:cNvPr>
          <p:cNvSpPr txBox="1"/>
          <p:nvPr/>
        </p:nvSpPr>
        <p:spPr>
          <a:xfrm>
            <a:off x="9346577" y="5727343"/>
            <a:ext cx="1621494" cy="307777"/>
          </a:xfrm>
          <a:prstGeom prst="rect">
            <a:avLst/>
          </a:prstGeom>
          <a:noFill/>
        </p:spPr>
        <p:txBody>
          <a:bodyPr wrap="square" rtlCol="0">
            <a:spAutoFit/>
          </a:bodyPr>
          <a:lstStyle/>
          <a:p>
            <a:pPr algn="ctr"/>
            <a:r>
              <a:rPr lang="en-US" sz="1400" b="1" i="1">
                <a:solidFill>
                  <a:schemeClr val="accent1"/>
                </a:solidFill>
              </a:rPr>
              <a:t>Section 6.5</a:t>
            </a:r>
            <a:endParaRPr lang="en-ZA" sz="1400" b="1" i="1">
              <a:solidFill>
                <a:schemeClr val="accent1"/>
              </a:solidFill>
            </a:endParaRPr>
          </a:p>
        </p:txBody>
      </p:sp>
    </p:spTree>
    <p:extLst>
      <p:ext uri="{BB962C8B-B14F-4D97-AF65-F5344CB8AC3E}">
        <p14:creationId xmlns:p14="http://schemas.microsoft.com/office/powerpoint/2010/main" val="19033119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D412-4C44-6943-44A8-4361BA79D05B}"/>
              </a:ext>
            </a:extLst>
          </p:cNvPr>
          <p:cNvSpPr>
            <a:spLocks noGrp="1"/>
          </p:cNvSpPr>
          <p:nvPr>
            <p:ph type="title"/>
          </p:nvPr>
        </p:nvSpPr>
        <p:spPr/>
        <p:txBody>
          <a:bodyPr>
            <a:normAutofit/>
          </a:bodyPr>
          <a:lstStyle/>
          <a:p>
            <a:r>
              <a:rPr lang="en-US" dirty="0"/>
              <a:t>Increase Self-Efficacy</a:t>
            </a:r>
          </a:p>
        </p:txBody>
      </p:sp>
      <p:sp>
        <p:nvSpPr>
          <p:cNvPr id="3" name="Content Placeholder 2">
            <a:extLst>
              <a:ext uri="{FF2B5EF4-FFF2-40B4-BE49-F238E27FC236}">
                <a16:creationId xmlns:a16="http://schemas.microsoft.com/office/drawing/2014/main" id="{2E6844CF-203E-8DA2-FA54-04CB800F39B0}"/>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It is important to build a client’s self-efficacy to use PrEP i.e., their belief in their capacity to use PrEP successfully.</a:t>
            </a:r>
          </a:p>
          <a:p>
            <a:pPr marL="1085850" lvl="1" indent="-342900">
              <a:spcBef>
                <a:spcPts val="600"/>
              </a:spcBef>
            </a:pPr>
            <a:r>
              <a:rPr lang="en-US" sz="2000" b="0" dirty="0"/>
              <a:t>Self-efficacy increase through recalling successful similar experiences, witnessing success in others and positive encouragement or mentoring.</a:t>
            </a:r>
          </a:p>
          <a:p>
            <a:pPr marL="342900" indent="-342900">
              <a:spcBef>
                <a:spcPts val="600"/>
              </a:spcBef>
              <a:buFont typeface="Arial" panose="020B0604020202020204" pitchFamily="34" charset="0"/>
              <a:buChar char="•"/>
            </a:pPr>
            <a:r>
              <a:rPr lang="en-US" sz="2000" b="0" dirty="0"/>
              <a:t>Highlighting the benefits of PrEP in clients’ lives can increase motivation and confidence to adhere to PrEP as prescribed.</a:t>
            </a:r>
            <a:r>
              <a:rPr lang="en-US" sz="2000" b="0" baseline="30000" dirty="0"/>
              <a:t>1</a:t>
            </a:r>
          </a:p>
          <a:p>
            <a:pPr marL="342900" indent="-342900">
              <a:spcBef>
                <a:spcPts val="600"/>
              </a:spcBef>
              <a:buFont typeface="Arial" panose="020B0604020202020204" pitchFamily="34" charset="0"/>
              <a:buChar char="•"/>
            </a:pPr>
            <a:r>
              <a:rPr lang="en-US" sz="2000" b="0" dirty="0"/>
              <a:t>Focus on the good things that </a:t>
            </a:r>
            <a:r>
              <a:rPr lang="en-US" sz="2000" b="0" i="1" dirty="0"/>
              <a:t>will </a:t>
            </a:r>
            <a:r>
              <a:rPr lang="en-US" sz="2000" b="0" dirty="0"/>
              <a:t>and the bad things that </a:t>
            </a:r>
            <a:r>
              <a:rPr lang="en-US" sz="2000" b="0" i="1" dirty="0"/>
              <a:t>will not</a:t>
            </a:r>
            <a:r>
              <a:rPr lang="en-US" sz="2000" b="0" dirty="0"/>
              <a:t> happen when adherence behavior is strengthened. For example:</a:t>
            </a:r>
          </a:p>
          <a:p>
            <a:pPr marL="1085850" lvl="1" indent="-342900">
              <a:spcBef>
                <a:spcPts val="600"/>
              </a:spcBef>
            </a:pPr>
            <a:r>
              <a:rPr lang="en-US" sz="2000" b="0" dirty="0"/>
              <a:t>Example</a:t>
            </a:r>
            <a:r>
              <a:rPr lang="en-US" sz="2000" dirty="0"/>
              <a:t>: </a:t>
            </a:r>
            <a:r>
              <a:rPr lang="en-US" sz="2000" b="0" i="1" dirty="0"/>
              <a:t>Let’s plan your transportation to the clinic for your next CAB-LA injection. That way you will not risk getting the injection late.</a:t>
            </a:r>
          </a:p>
          <a:p>
            <a:pPr marL="342900" indent="-342900">
              <a:spcBef>
                <a:spcPts val="600"/>
              </a:spcBef>
              <a:buFont typeface="Arial" panose="020B0604020202020204" pitchFamily="34" charset="0"/>
              <a:buChar char="•"/>
            </a:pPr>
            <a:r>
              <a:rPr lang="en-US" sz="2000" i="1" dirty="0"/>
              <a:t>Avoid</a:t>
            </a:r>
            <a:r>
              <a:rPr lang="en-US" sz="2000" b="0" dirty="0"/>
              <a:t> focus on the negative impact of not adhering to PrEP as prescribed. </a:t>
            </a:r>
          </a:p>
          <a:p>
            <a:pPr marL="1085850" lvl="1" indent="-342900">
              <a:spcBef>
                <a:spcPts val="600"/>
              </a:spcBef>
            </a:pPr>
            <a:r>
              <a:rPr lang="en-US" sz="2000" b="0" dirty="0"/>
              <a:t>Example</a:t>
            </a:r>
            <a:r>
              <a:rPr lang="en-US" sz="2000" dirty="0"/>
              <a:t>: </a:t>
            </a:r>
            <a:r>
              <a:rPr lang="en-US" sz="2000" b="0" i="1" dirty="0"/>
              <a:t>If you don’t come on time to your next injection, you could get HIV.</a:t>
            </a:r>
          </a:p>
          <a:p>
            <a:pPr marL="342900" indent="-342900">
              <a:spcBef>
                <a:spcPts val="600"/>
              </a:spcBef>
            </a:pPr>
            <a:endParaRPr lang="en-US" sz="2000" b="0" dirty="0"/>
          </a:p>
          <a:p>
            <a:pPr marL="342900" indent="-342900">
              <a:spcBef>
                <a:spcPts val="600"/>
              </a:spcBef>
              <a:buFont typeface="Arial" panose="020B0604020202020204" pitchFamily="34" charset="0"/>
              <a:buChar char="•"/>
            </a:pPr>
            <a:endParaRPr lang="en-US" sz="2000" b="0" dirty="0"/>
          </a:p>
        </p:txBody>
      </p:sp>
      <p:sp>
        <p:nvSpPr>
          <p:cNvPr id="4" name="TextBox 3">
            <a:extLst>
              <a:ext uri="{FF2B5EF4-FFF2-40B4-BE49-F238E27FC236}">
                <a16:creationId xmlns:a16="http://schemas.microsoft.com/office/drawing/2014/main" id="{BAF017F9-AEFE-7815-8170-CA9728B616C3}"/>
              </a:ext>
            </a:extLst>
          </p:cNvPr>
          <p:cNvSpPr txBox="1"/>
          <p:nvPr/>
        </p:nvSpPr>
        <p:spPr>
          <a:xfrm>
            <a:off x="1862037" y="6547783"/>
            <a:ext cx="8904734" cy="307777"/>
          </a:xfrm>
          <a:prstGeom prst="rect">
            <a:avLst/>
          </a:prstGeom>
          <a:noFill/>
        </p:spPr>
        <p:txBody>
          <a:bodyPr wrap="square" rtlCol="0">
            <a:spAutoFit/>
          </a:bodyPr>
          <a:lstStyle/>
          <a:p>
            <a:r>
              <a:rPr lang="en-US" sz="1400" dirty="0"/>
              <a:t>1. Balan et al., 2021</a:t>
            </a:r>
            <a:endParaRPr lang="en-ZA" sz="1400" dirty="0"/>
          </a:p>
        </p:txBody>
      </p:sp>
    </p:spTree>
    <p:extLst>
      <p:ext uri="{BB962C8B-B14F-4D97-AF65-F5344CB8AC3E}">
        <p14:creationId xmlns:p14="http://schemas.microsoft.com/office/powerpoint/2010/main" val="2476963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D412-4C44-6943-44A8-4361BA79D05B}"/>
              </a:ext>
            </a:extLst>
          </p:cNvPr>
          <p:cNvSpPr>
            <a:spLocks noGrp="1"/>
          </p:cNvSpPr>
          <p:nvPr>
            <p:ph type="title"/>
          </p:nvPr>
        </p:nvSpPr>
        <p:spPr/>
        <p:txBody>
          <a:bodyPr>
            <a:normAutofit/>
          </a:bodyPr>
          <a:lstStyle/>
          <a:p>
            <a:r>
              <a:rPr lang="en-US" dirty="0"/>
              <a:t>Healthcare Worker Discussion Prompts: </a:t>
            </a:r>
            <a:r>
              <a:rPr lang="en-US" dirty="0">
                <a:solidFill>
                  <a:schemeClr val="accent1"/>
                </a:solidFill>
              </a:rPr>
              <a:t>Self-Efficacy</a:t>
            </a:r>
          </a:p>
        </p:txBody>
      </p:sp>
      <p:sp>
        <p:nvSpPr>
          <p:cNvPr id="3" name="Content Placeholder 2">
            <a:extLst>
              <a:ext uri="{FF2B5EF4-FFF2-40B4-BE49-F238E27FC236}">
                <a16:creationId xmlns:a16="http://schemas.microsoft.com/office/drawing/2014/main" id="{2E6844CF-203E-8DA2-FA54-04CB800F39B0}"/>
              </a:ext>
            </a:extLst>
          </p:cNvPr>
          <p:cNvSpPr>
            <a:spLocks noGrp="1"/>
          </p:cNvSpPr>
          <p:nvPr>
            <p:ph sz="quarter" idx="11"/>
          </p:nvPr>
        </p:nvSpPr>
        <p:spPr/>
        <p:txBody>
          <a:bodyPr>
            <a:normAutofit lnSpcReduction="10000"/>
          </a:bodyPr>
          <a:lstStyle/>
          <a:p>
            <a:pPr>
              <a:lnSpc>
                <a:spcPct val="110000"/>
              </a:lnSpc>
              <a:spcBef>
                <a:spcPts val="600"/>
              </a:spcBef>
            </a:pPr>
            <a:r>
              <a:rPr lang="en-US" sz="2000" dirty="0"/>
              <a:t>To build self-efficacy provide encouragement and draw on skills, behaviors and experiences a client may have. </a:t>
            </a:r>
            <a:r>
              <a:rPr lang="en-US" sz="2000" b="0" dirty="0"/>
              <a:t>For example:</a:t>
            </a:r>
          </a:p>
          <a:p>
            <a:pPr marL="628650" indent="-342900">
              <a:spcBef>
                <a:spcPts val="600"/>
              </a:spcBef>
              <a:buFont typeface="Arial" panose="020B0604020202020204" pitchFamily="34" charset="0"/>
              <a:buChar char="•"/>
            </a:pPr>
            <a:r>
              <a:rPr lang="en-US" sz="2000" b="0" i="1" dirty="0"/>
              <a:t>What is your experience taking a medicine daily or at regular intervals? </a:t>
            </a:r>
          </a:p>
          <a:p>
            <a:pPr marL="628650" indent="-342900">
              <a:spcBef>
                <a:spcPts val="600"/>
              </a:spcBef>
              <a:buFont typeface="Arial" panose="020B0604020202020204" pitchFamily="34" charset="0"/>
              <a:buChar char="•"/>
            </a:pPr>
            <a:r>
              <a:rPr lang="en-US" sz="2000" b="0" i="1" dirty="0"/>
              <a:t>What is your experience with regular injections, such as for family planning? </a:t>
            </a:r>
          </a:p>
          <a:p>
            <a:pPr marL="628650" indent="-342900">
              <a:spcBef>
                <a:spcPts val="600"/>
              </a:spcBef>
              <a:buFont typeface="Arial" panose="020B0604020202020204" pitchFamily="34" charset="0"/>
              <a:buChar char="•"/>
            </a:pPr>
            <a:r>
              <a:rPr lang="en-US" sz="2000" b="0" i="1" dirty="0"/>
              <a:t>What is your experience attending regular clinic visits or other types of appointments?</a:t>
            </a:r>
          </a:p>
          <a:p>
            <a:pPr marL="628650" indent="-342900">
              <a:spcBef>
                <a:spcPts val="600"/>
              </a:spcBef>
              <a:buFont typeface="Arial" panose="020B0604020202020204" pitchFamily="34" charset="0"/>
              <a:buChar char="•"/>
            </a:pPr>
            <a:r>
              <a:rPr lang="en-US" sz="2000" b="0" i="1" dirty="0"/>
              <a:t>When you have taken medicines in the past, how did you remember to take them? What helps you remember to attend clinic visits or other appointments? </a:t>
            </a:r>
          </a:p>
          <a:p>
            <a:pPr marL="628650" indent="-342900">
              <a:spcBef>
                <a:spcPts val="600"/>
              </a:spcBef>
              <a:buFont typeface="Arial" panose="020B0604020202020204" pitchFamily="34" charset="0"/>
              <a:buChar char="•"/>
            </a:pPr>
            <a:r>
              <a:rPr lang="en-US" sz="2000" b="0" i="1" dirty="0"/>
              <a:t>Do you know anyone who is using PrEP or another medication regularly? What strategies do they use to remember their medication and appointments?</a:t>
            </a:r>
          </a:p>
          <a:p>
            <a:pPr marL="628650" indent="-342900">
              <a:spcBef>
                <a:spcPts val="600"/>
              </a:spcBef>
              <a:buFont typeface="Arial" panose="020B0604020202020204" pitchFamily="34" charset="0"/>
              <a:buChar char="•"/>
            </a:pPr>
            <a:r>
              <a:rPr lang="en-US" sz="2000" b="0" i="1" dirty="0"/>
              <a:t>I know many people like you who have done very well using PrEP. Would you like me to connect you to someone on PrEP to talk to?</a:t>
            </a:r>
          </a:p>
          <a:p>
            <a:pPr marL="342900" indent="-342900">
              <a:spcBef>
                <a:spcPts val="600"/>
              </a:spcBef>
              <a:buFont typeface="Arial" panose="020B0604020202020204" pitchFamily="34" charset="0"/>
              <a:buChar char="•"/>
            </a:pPr>
            <a:endParaRPr lang="en-US" sz="2000" b="0" dirty="0"/>
          </a:p>
        </p:txBody>
      </p:sp>
    </p:spTree>
    <p:extLst>
      <p:ext uri="{BB962C8B-B14F-4D97-AF65-F5344CB8AC3E}">
        <p14:creationId xmlns:p14="http://schemas.microsoft.com/office/powerpoint/2010/main" val="26079573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D412-4C44-6943-44A8-4361BA79D05B}"/>
              </a:ext>
            </a:extLst>
          </p:cNvPr>
          <p:cNvSpPr>
            <a:spLocks noGrp="1"/>
          </p:cNvSpPr>
          <p:nvPr>
            <p:ph type="title"/>
          </p:nvPr>
        </p:nvSpPr>
        <p:spPr/>
        <p:txBody>
          <a:bodyPr>
            <a:normAutofit/>
          </a:bodyPr>
          <a:lstStyle/>
          <a:p>
            <a:r>
              <a:rPr lang="en-US" dirty="0"/>
              <a:t>A</a:t>
            </a:r>
            <a:r>
              <a:rPr lang="en-US" sz="2800" dirty="0"/>
              <a:t>nticipate and Overcome </a:t>
            </a:r>
            <a:r>
              <a:rPr lang="en-US" dirty="0"/>
              <a:t>P</a:t>
            </a:r>
            <a:r>
              <a:rPr lang="en-US" sz="2800" dirty="0"/>
              <a:t>otential </a:t>
            </a:r>
            <a:r>
              <a:rPr lang="en-US" dirty="0"/>
              <a:t>C</a:t>
            </a:r>
            <a:r>
              <a:rPr lang="en-US" sz="2800" dirty="0"/>
              <a:t>hallenges</a:t>
            </a:r>
            <a:endParaRPr lang="en-US" dirty="0"/>
          </a:p>
        </p:txBody>
      </p:sp>
      <p:sp>
        <p:nvSpPr>
          <p:cNvPr id="3" name="Content Placeholder 2">
            <a:extLst>
              <a:ext uri="{FF2B5EF4-FFF2-40B4-BE49-F238E27FC236}">
                <a16:creationId xmlns:a16="http://schemas.microsoft.com/office/drawing/2014/main" id="{2E6844CF-203E-8DA2-FA54-04CB800F39B0}"/>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Review potential side effects and discuss how to manage them. Remind the client that frequency and severity of side effects generally diminish over time.</a:t>
            </a:r>
          </a:p>
          <a:p>
            <a:pPr marL="1085850" lvl="1" indent="-342900">
              <a:spcBef>
                <a:spcPts val="600"/>
              </a:spcBef>
            </a:pPr>
            <a:r>
              <a:rPr lang="en-US" sz="2000" b="0" dirty="0"/>
              <a:t>Without advance preparation, side effects can lead people to stop PrEP prematurely.</a:t>
            </a:r>
          </a:p>
          <a:p>
            <a:pPr marL="342900" indent="-342900">
              <a:spcBef>
                <a:spcPts val="600"/>
              </a:spcBef>
              <a:buFont typeface="Arial" panose="020B0604020202020204" pitchFamily="34" charset="0"/>
              <a:buChar char="•"/>
            </a:pPr>
            <a:r>
              <a:rPr lang="en-US" sz="2000" b="0" dirty="0"/>
              <a:t>Help clients think through how they will adhere to requirements of their PrEP option, including any challenges they foresee in adhering to the medication or appointment schedule.</a:t>
            </a:r>
          </a:p>
          <a:p>
            <a:pPr marL="1085850" lvl="1" indent="-342900">
              <a:spcBef>
                <a:spcPts val="600"/>
              </a:spcBef>
            </a:pPr>
            <a:r>
              <a:rPr lang="en-US" sz="2000" b="0" dirty="0"/>
              <a:t>Ask the client to think through how they will remember consistent pill-taking, DVR placement or attendance at CAB-LA injection visits.</a:t>
            </a:r>
          </a:p>
          <a:p>
            <a:pPr marL="342900" indent="-342900">
              <a:spcBef>
                <a:spcPts val="600"/>
              </a:spcBef>
              <a:buFont typeface="Arial" panose="020B0604020202020204" pitchFamily="34" charset="0"/>
              <a:buChar char="•"/>
            </a:pPr>
            <a:r>
              <a:rPr lang="en-US" sz="2000" b="0" dirty="0"/>
              <a:t>Discuss any potential social barriers to PrEP use, such as stigma, privacy concerns or expected movement out of the area.</a:t>
            </a:r>
          </a:p>
          <a:p>
            <a:pPr marL="1085850" lvl="1" indent="-342900">
              <a:spcBef>
                <a:spcPts val="600"/>
              </a:spcBef>
            </a:pPr>
            <a:r>
              <a:rPr lang="en-US" sz="2000" b="0" dirty="0"/>
              <a:t>Anticipating these barriers in advance, allows for problem-solving before challenges are encountered (see Section 6.5)</a:t>
            </a:r>
          </a:p>
        </p:txBody>
      </p:sp>
    </p:spTree>
    <p:extLst>
      <p:ext uri="{BB962C8B-B14F-4D97-AF65-F5344CB8AC3E}">
        <p14:creationId xmlns:p14="http://schemas.microsoft.com/office/powerpoint/2010/main" val="25214643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F59D-A901-245D-6C8D-D09F6654F761}"/>
              </a:ext>
            </a:extLst>
          </p:cNvPr>
          <p:cNvSpPr>
            <a:spLocks noGrp="1"/>
          </p:cNvSpPr>
          <p:nvPr>
            <p:ph type="title"/>
          </p:nvPr>
        </p:nvSpPr>
        <p:spPr/>
        <p:txBody>
          <a:bodyPr>
            <a:normAutofit fontScale="90000"/>
          </a:bodyPr>
          <a:lstStyle/>
          <a:p>
            <a:r>
              <a:rPr lang="en-US" dirty="0"/>
              <a:t>Healthcare Worker Discussion Prompts: </a:t>
            </a:r>
            <a:r>
              <a:rPr lang="en-US" dirty="0">
                <a:solidFill>
                  <a:schemeClr val="accent1"/>
                </a:solidFill>
              </a:rPr>
              <a:t>A</a:t>
            </a:r>
            <a:r>
              <a:rPr lang="en-US" sz="2800" dirty="0">
                <a:solidFill>
                  <a:schemeClr val="accent1"/>
                </a:solidFill>
              </a:rPr>
              <a:t>nticipate and Overcome </a:t>
            </a:r>
            <a:r>
              <a:rPr lang="en-US" dirty="0">
                <a:solidFill>
                  <a:schemeClr val="accent1"/>
                </a:solidFill>
              </a:rPr>
              <a:t>C</a:t>
            </a:r>
            <a:r>
              <a:rPr lang="en-US" sz="2800" dirty="0">
                <a:solidFill>
                  <a:schemeClr val="accent1"/>
                </a:solidFill>
              </a:rPr>
              <a:t>hallenges</a:t>
            </a:r>
            <a:endParaRPr lang="en-US" b="0" i="1" dirty="0">
              <a:solidFill>
                <a:schemeClr val="accent1"/>
              </a:solidFill>
            </a:endParaRPr>
          </a:p>
        </p:txBody>
      </p:sp>
      <p:sp>
        <p:nvSpPr>
          <p:cNvPr id="3" name="Content Placeholder 2">
            <a:extLst>
              <a:ext uri="{FF2B5EF4-FFF2-40B4-BE49-F238E27FC236}">
                <a16:creationId xmlns:a16="http://schemas.microsoft.com/office/drawing/2014/main" id="{E434155E-C3F5-4451-30D0-59FD478E8D35}"/>
              </a:ext>
            </a:extLst>
          </p:cNvPr>
          <p:cNvSpPr>
            <a:spLocks noGrp="1"/>
          </p:cNvSpPr>
          <p:nvPr>
            <p:ph sz="quarter" idx="11"/>
          </p:nvPr>
        </p:nvSpPr>
        <p:spPr/>
        <p:txBody>
          <a:bodyPr>
            <a:normAutofit/>
          </a:bodyPr>
          <a:lstStyle/>
          <a:p>
            <a:pPr>
              <a:spcBef>
                <a:spcPts val="600"/>
              </a:spcBef>
            </a:pPr>
            <a:r>
              <a:rPr lang="en-US" sz="2000" dirty="0"/>
              <a:t>Counsel clients to anticipate challenges to PrEP use and brainstorm solutions together. </a:t>
            </a:r>
            <a:r>
              <a:rPr lang="en-US" sz="2000" b="0" dirty="0"/>
              <a:t>For example:</a:t>
            </a:r>
            <a:endParaRPr lang="en-US" sz="2000" b="0" i="1" dirty="0"/>
          </a:p>
          <a:p>
            <a:pPr marL="628650" indent="-342900">
              <a:spcBef>
                <a:spcPts val="600"/>
              </a:spcBef>
              <a:buFont typeface="Arial" panose="020B0604020202020204" pitchFamily="34" charset="0"/>
              <a:buChar char="•"/>
            </a:pPr>
            <a:r>
              <a:rPr lang="en-US" sz="2000" b="0" i="1" dirty="0"/>
              <a:t>What is your plan for using your PrEP as prescribed? </a:t>
            </a:r>
          </a:p>
          <a:p>
            <a:pPr marL="628650" indent="-342900">
              <a:spcBef>
                <a:spcPts val="600"/>
              </a:spcBef>
              <a:buFont typeface="Arial" panose="020B0604020202020204" pitchFamily="34" charset="0"/>
              <a:buChar char="•"/>
            </a:pPr>
            <a:r>
              <a:rPr lang="en-US" sz="2000" b="0" i="1" dirty="0"/>
              <a:t>What will you do if you are away from home when you need to take your pill/receive your next injection/insert a new DVR on time? </a:t>
            </a:r>
          </a:p>
          <a:p>
            <a:pPr marL="628650" indent="-342900">
              <a:spcBef>
                <a:spcPts val="600"/>
              </a:spcBef>
              <a:buFont typeface="Arial" panose="020B0604020202020204" pitchFamily="34" charset="0"/>
              <a:buChar char="•"/>
            </a:pPr>
            <a:r>
              <a:rPr lang="en-US" sz="2000" b="0" i="1" dirty="0"/>
              <a:t>What is your understanding of possible side effects of your PrEP? How will you cope with side effects if you have them? </a:t>
            </a:r>
          </a:p>
          <a:p>
            <a:pPr marL="628650" indent="-342900">
              <a:spcBef>
                <a:spcPts val="600"/>
              </a:spcBef>
              <a:buFont typeface="Arial" panose="020B0604020202020204" pitchFamily="34" charset="0"/>
              <a:buChar char="•"/>
            </a:pPr>
            <a:r>
              <a:rPr lang="en-US" sz="2000" b="0" i="1" dirty="0"/>
              <a:t>Do you foresee any other challenges with using PrEP? Do you feel comfortable with people in your life knowing you are using PrEP?</a:t>
            </a:r>
          </a:p>
          <a:p>
            <a:pPr marL="628650" indent="-342900">
              <a:spcBef>
                <a:spcPts val="600"/>
              </a:spcBef>
              <a:buFont typeface="Arial" panose="020B0604020202020204" pitchFamily="34" charset="0"/>
              <a:buChar char="•"/>
            </a:pPr>
            <a:r>
              <a:rPr lang="en-US" sz="2000" b="0" i="1" dirty="0"/>
              <a:t>Where do you plan to store your pills/DVR packs?</a:t>
            </a:r>
          </a:p>
          <a:p>
            <a:pPr marL="628650" indent="-342900">
              <a:spcBef>
                <a:spcPts val="600"/>
              </a:spcBef>
              <a:buFont typeface="Arial" panose="020B0604020202020204" pitchFamily="34" charset="0"/>
              <a:buChar char="•"/>
            </a:pPr>
            <a:r>
              <a:rPr lang="en-US" sz="2000" b="0" i="1" dirty="0"/>
              <a:t>Do you think you will have any challenges attending your follow-up appointments on time?</a:t>
            </a:r>
          </a:p>
        </p:txBody>
      </p:sp>
      <p:sp>
        <p:nvSpPr>
          <p:cNvPr id="5" name="TextBox 4">
            <a:extLst>
              <a:ext uri="{FF2B5EF4-FFF2-40B4-BE49-F238E27FC236}">
                <a16:creationId xmlns:a16="http://schemas.microsoft.com/office/drawing/2014/main" id="{2C1BBBBC-80BD-C01C-1192-D7A3E3CAED34}"/>
              </a:ext>
            </a:extLst>
          </p:cNvPr>
          <p:cNvSpPr txBox="1"/>
          <p:nvPr/>
        </p:nvSpPr>
        <p:spPr>
          <a:xfrm>
            <a:off x="1964317" y="6402389"/>
            <a:ext cx="8453679" cy="369332"/>
          </a:xfrm>
          <a:prstGeom prst="rect">
            <a:avLst/>
          </a:prstGeom>
          <a:noFill/>
        </p:spPr>
        <p:txBody>
          <a:bodyPr wrap="square" rtlCol="0">
            <a:spAutoFit/>
          </a:bodyPr>
          <a:lstStyle/>
          <a:p>
            <a:r>
              <a:rPr lang="en-US" b="1" i="1" dirty="0">
                <a:solidFill>
                  <a:srgbClr val="00B5DE"/>
                </a:solidFill>
              </a:rPr>
              <a:t>See Modules 2-5 for information on side effects and adherence for each PrEP option</a:t>
            </a:r>
          </a:p>
        </p:txBody>
      </p:sp>
    </p:spTree>
    <p:extLst>
      <p:ext uri="{BB962C8B-B14F-4D97-AF65-F5344CB8AC3E}">
        <p14:creationId xmlns:p14="http://schemas.microsoft.com/office/powerpoint/2010/main" val="665931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a:bodyPr>
          <a:lstStyle/>
          <a:p>
            <a:r>
              <a:rPr lang="en-US"/>
              <a:t>6.5 Supporting Continuation on PrEP </a:t>
            </a:r>
          </a:p>
        </p:txBody>
      </p:sp>
    </p:spTree>
    <p:extLst>
      <p:ext uri="{BB962C8B-B14F-4D97-AF65-F5344CB8AC3E}">
        <p14:creationId xmlns:p14="http://schemas.microsoft.com/office/powerpoint/2010/main" val="7447935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94A1-4A97-63C5-CEBF-F5F1A3FCD83F}"/>
              </a:ext>
            </a:extLst>
          </p:cNvPr>
          <p:cNvSpPr>
            <a:spLocks noGrp="1"/>
          </p:cNvSpPr>
          <p:nvPr>
            <p:ph type="title"/>
          </p:nvPr>
        </p:nvSpPr>
        <p:spPr/>
        <p:txBody>
          <a:bodyPr>
            <a:normAutofit fontScale="90000"/>
          </a:bodyPr>
          <a:lstStyle/>
          <a:p>
            <a:r>
              <a:rPr lang="en-US" dirty="0"/>
              <a:t>Person-Centered Counseling for Continuation on PrEP</a:t>
            </a:r>
          </a:p>
        </p:txBody>
      </p:sp>
      <p:sp>
        <p:nvSpPr>
          <p:cNvPr id="3" name="Content Placeholder 2">
            <a:extLst>
              <a:ext uri="{FF2B5EF4-FFF2-40B4-BE49-F238E27FC236}">
                <a16:creationId xmlns:a16="http://schemas.microsoft.com/office/drawing/2014/main" id="{9E24FDE0-51AE-44CB-B5BE-CDCE5335295F}"/>
              </a:ext>
            </a:extLst>
          </p:cNvPr>
          <p:cNvSpPr>
            <a:spLocks noGrp="1"/>
          </p:cNvSpPr>
          <p:nvPr>
            <p:ph sz="quarter" idx="11"/>
          </p:nvPr>
        </p:nvSpPr>
        <p:spPr/>
        <p:txBody>
          <a:bodyPr>
            <a:noAutofit/>
          </a:bodyPr>
          <a:lstStyle/>
          <a:p>
            <a:pPr marL="285750" indent="-285750">
              <a:spcBef>
                <a:spcPts val="600"/>
              </a:spcBef>
              <a:buFont typeface="Arial" panose="020B0604020202020204" pitchFamily="34" charset="0"/>
              <a:buChar char="•"/>
            </a:pPr>
            <a:r>
              <a:rPr lang="en-US" sz="2000" b="0" dirty="0"/>
              <a:t>Over the course of their PrEP use, clients will:</a:t>
            </a:r>
          </a:p>
          <a:p>
            <a:pPr marL="1028700" lvl="1">
              <a:spcBef>
                <a:spcPts val="600"/>
              </a:spcBef>
            </a:pPr>
            <a:r>
              <a:rPr lang="en-US" sz="2000" b="0" dirty="0"/>
              <a:t>Develop behaviors and practices that support adherence to their chosen option</a:t>
            </a:r>
          </a:p>
          <a:p>
            <a:pPr marL="1028700" lvl="1">
              <a:spcBef>
                <a:spcPts val="600"/>
              </a:spcBef>
            </a:pPr>
            <a:r>
              <a:rPr lang="en-US" sz="2000" b="0" dirty="0"/>
              <a:t>Experience challenges to PrEP use</a:t>
            </a:r>
          </a:p>
          <a:p>
            <a:pPr marL="1028700" lvl="1">
              <a:spcBef>
                <a:spcPts val="600"/>
              </a:spcBef>
            </a:pPr>
            <a:r>
              <a:rPr lang="en-US" sz="2000" b="0" dirty="0"/>
              <a:t>Undergo life changes that impact on their HIV prevention needs and preferences </a:t>
            </a:r>
          </a:p>
          <a:p>
            <a:pPr marL="342900" indent="-342900">
              <a:spcBef>
                <a:spcPts val="600"/>
              </a:spcBef>
              <a:buFont typeface="Arial" panose="020B0604020202020204" pitchFamily="34" charset="0"/>
              <a:buChar char="•"/>
            </a:pPr>
            <a:r>
              <a:rPr lang="en-US" sz="2000" b="0" dirty="0"/>
              <a:t>Person-centered counseling addresses clients’ changing needs for support in PrEP continuation.</a:t>
            </a:r>
          </a:p>
          <a:p>
            <a:pPr marL="1085850" lvl="1" indent="-342900">
              <a:spcBef>
                <a:spcPts val="600"/>
              </a:spcBef>
            </a:pPr>
            <a:r>
              <a:rPr lang="en-US" sz="2000" b="0" dirty="0"/>
              <a:t>Focus on client values, priorities and preferences </a:t>
            </a:r>
          </a:p>
          <a:p>
            <a:pPr marL="1085850" lvl="1" indent="-342900">
              <a:spcBef>
                <a:spcPts val="600"/>
              </a:spcBef>
            </a:pPr>
            <a:r>
              <a:rPr lang="en-US" sz="2000" b="0" dirty="0"/>
              <a:t>Clients judge their need to continue with current PrEP option, switch to a new option, or stop PrEP</a:t>
            </a:r>
          </a:p>
          <a:p>
            <a:pPr marL="342900" lvl="1" indent="-342900">
              <a:spcBef>
                <a:spcPts val="600"/>
              </a:spcBef>
            </a:pPr>
            <a:r>
              <a:rPr lang="en-US" sz="2000" b="0" dirty="0"/>
              <a:t>Communication skills are key to person-centered counseling.</a:t>
            </a:r>
          </a:p>
        </p:txBody>
      </p:sp>
    </p:spTree>
    <p:extLst>
      <p:ext uri="{BB962C8B-B14F-4D97-AF65-F5344CB8AC3E}">
        <p14:creationId xmlns:p14="http://schemas.microsoft.com/office/powerpoint/2010/main" val="6657852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51B8-5121-BD0D-D929-4C1588AA67A9}"/>
              </a:ext>
            </a:extLst>
          </p:cNvPr>
          <p:cNvSpPr>
            <a:spLocks noGrp="1"/>
          </p:cNvSpPr>
          <p:nvPr>
            <p:ph type="title"/>
          </p:nvPr>
        </p:nvSpPr>
        <p:spPr/>
        <p:txBody>
          <a:bodyPr>
            <a:normAutofit fontScale="90000"/>
          </a:bodyPr>
          <a:lstStyle/>
          <a:p>
            <a:r>
              <a:rPr lang="en-US" sz="2800" dirty="0"/>
              <a:t>Core Communication Skills for PrEP Continuation Counseling</a:t>
            </a:r>
            <a:endParaRPr lang="en-ZA" dirty="0"/>
          </a:p>
        </p:txBody>
      </p:sp>
      <p:graphicFrame>
        <p:nvGraphicFramePr>
          <p:cNvPr id="4" name="Diagram 3">
            <a:extLst>
              <a:ext uri="{FF2B5EF4-FFF2-40B4-BE49-F238E27FC236}">
                <a16:creationId xmlns:a16="http://schemas.microsoft.com/office/drawing/2014/main" id="{6CE5C8DF-9BDD-890C-5C8A-3A3423EE954E}"/>
              </a:ext>
            </a:extLst>
          </p:cNvPr>
          <p:cNvGraphicFramePr/>
          <p:nvPr>
            <p:extLst>
              <p:ext uri="{D42A27DB-BD31-4B8C-83A1-F6EECF244321}">
                <p14:modId xmlns:p14="http://schemas.microsoft.com/office/powerpoint/2010/main" val="2829122396"/>
              </p:ext>
            </p:extLst>
          </p:nvPr>
        </p:nvGraphicFramePr>
        <p:xfrm>
          <a:off x="1964317" y="1221316"/>
          <a:ext cx="8791507" cy="548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87708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774-3F1D-51CD-E17C-FCBB28201694}"/>
              </a:ext>
            </a:extLst>
          </p:cNvPr>
          <p:cNvSpPr>
            <a:spLocks noGrp="1"/>
          </p:cNvSpPr>
          <p:nvPr>
            <p:ph type="title"/>
          </p:nvPr>
        </p:nvSpPr>
        <p:spPr/>
        <p:txBody>
          <a:bodyPr/>
          <a:lstStyle/>
          <a:p>
            <a:r>
              <a:rPr lang="en-US"/>
              <a:t>Open-ended Questions</a:t>
            </a:r>
          </a:p>
        </p:txBody>
      </p:sp>
      <p:sp>
        <p:nvSpPr>
          <p:cNvPr id="3" name="Content Placeholder 2">
            <a:extLst>
              <a:ext uri="{FF2B5EF4-FFF2-40B4-BE49-F238E27FC236}">
                <a16:creationId xmlns:a16="http://schemas.microsoft.com/office/drawing/2014/main" id="{E5B8044F-BFBC-E0FA-49BE-88DC1A5987BF}"/>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O</a:t>
            </a:r>
            <a:r>
              <a:rPr lang="en-US" sz="2000" b="0" u="none" strike="noStrike" dirty="0">
                <a:solidFill>
                  <a:schemeClr val="tx1"/>
                </a:solidFill>
                <a:effectLst/>
              </a:rPr>
              <a:t>pen-ended questions are useful to assess clients’ experience using PrEP, desire to continue using PrEP, and any barriers to PrEP use.</a:t>
            </a:r>
          </a:p>
          <a:p>
            <a:pPr marL="342900" indent="-342900">
              <a:spcBef>
                <a:spcPts val="600"/>
              </a:spcBef>
              <a:buFont typeface="Arial" panose="020B0604020202020204" pitchFamily="34" charset="0"/>
              <a:buChar char="•"/>
            </a:pPr>
            <a:r>
              <a:rPr lang="en-US" sz="2000" dirty="0"/>
              <a:t>Avoid questions that can be answered with “yes”, “no”, or other simple responses.</a:t>
            </a:r>
          </a:p>
          <a:p>
            <a:pPr marL="342900" indent="-342900">
              <a:spcBef>
                <a:spcPts val="600"/>
              </a:spcBef>
              <a:buFont typeface="Arial" panose="020B0604020202020204" pitchFamily="34" charset="0"/>
              <a:buChar char="•"/>
            </a:pPr>
            <a:r>
              <a:rPr lang="en-US" sz="2000" b="0" dirty="0"/>
              <a:t>Examples of open-ended questions are:</a:t>
            </a:r>
          </a:p>
          <a:p>
            <a:pPr marL="1085850" lvl="1" indent="-342900">
              <a:spcBef>
                <a:spcPts val="600"/>
              </a:spcBef>
            </a:pPr>
            <a:r>
              <a:rPr lang="en-US" sz="2000" b="0" i="1" dirty="0"/>
              <a:t>How do you feel PrEP is working for you so far?</a:t>
            </a:r>
          </a:p>
          <a:p>
            <a:pPr marL="1085850" lvl="1" indent="-342900">
              <a:spcBef>
                <a:spcPts val="600"/>
              </a:spcBef>
            </a:pPr>
            <a:r>
              <a:rPr lang="en-US" sz="2000" b="0" i="1" dirty="0"/>
              <a:t>What makes it difficult for you to use PrEP as prescribed? [i.e., take every day; take before and after sex; come for injection appointments as scheduled; or change the DVR as scheduled]</a:t>
            </a:r>
          </a:p>
          <a:p>
            <a:pPr marL="1085850" lvl="1" indent="-342900">
              <a:spcBef>
                <a:spcPts val="600"/>
              </a:spcBef>
            </a:pPr>
            <a:r>
              <a:rPr lang="en-US" sz="2000" b="0" i="1" dirty="0"/>
              <a:t>What have you already done to try to use your PrEP as it was prescribed?</a:t>
            </a:r>
          </a:p>
        </p:txBody>
      </p:sp>
      <p:grpSp>
        <p:nvGrpSpPr>
          <p:cNvPr id="7" name="Group 6">
            <a:extLst>
              <a:ext uri="{FF2B5EF4-FFF2-40B4-BE49-F238E27FC236}">
                <a16:creationId xmlns:a16="http://schemas.microsoft.com/office/drawing/2014/main" id="{749692EE-AA00-BCC1-33D7-ACAC3DA0BDCD}"/>
              </a:ext>
            </a:extLst>
          </p:cNvPr>
          <p:cNvGrpSpPr/>
          <p:nvPr/>
        </p:nvGrpSpPr>
        <p:grpSpPr>
          <a:xfrm>
            <a:off x="10581084" y="55422"/>
            <a:ext cx="1455878" cy="1455878"/>
            <a:chOff x="3651042" y="3386"/>
            <a:chExt cx="1455878" cy="1455878"/>
          </a:xfrm>
        </p:grpSpPr>
        <p:sp>
          <p:nvSpPr>
            <p:cNvPr id="8" name="Oval 7">
              <a:extLst>
                <a:ext uri="{FF2B5EF4-FFF2-40B4-BE49-F238E27FC236}">
                  <a16:creationId xmlns:a16="http://schemas.microsoft.com/office/drawing/2014/main" id="{98193040-9997-63F8-8B9D-A34FB00EFCA7}"/>
                </a:ext>
              </a:extLst>
            </p:cNvPr>
            <p:cNvSpPr/>
            <p:nvPr/>
          </p:nvSpPr>
          <p:spPr>
            <a:xfrm>
              <a:off x="3651042" y="3386"/>
              <a:ext cx="1455878" cy="1455878"/>
            </a:xfrm>
            <a:prstGeom prst="ellipse">
              <a:avLst/>
            </a:pr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9" name="Oval 4">
              <a:extLst>
                <a:ext uri="{FF2B5EF4-FFF2-40B4-BE49-F238E27FC236}">
                  <a16:creationId xmlns:a16="http://schemas.microsoft.com/office/drawing/2014/main" id="{D21B6D0A-1489-3915-11F5-04E29C1FE3B8}"/>
                </a:ext>
              </a:extLst>
            </p:cNvPr>
            <p:cNvSpPr txBox="1"/>
            <p:nvPr/>
          </p:nvSpPr>
          <p:spPr>
            <a:xfrm>
              <a:off x="3864250" y="216594"/>
              <a:ext cx="1029462" cy="1029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Open-ended Questions</a:t>
              </a:r>
            </a:p>
          </p:txBody>
        </p:sp>
      </p:grpSp>
    </p:spTree>
    <p:extLst>
      <p:ext uri="{BB962C8B-B14F-4D97-AF65-F5344CB8AC3E}">
        <p14:creationId xmlns:p14="http://schemas.microsoft.com/office/powerpoint/2010/main" val="32433781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774-3F1D-51CD-E17C-FCBB28201694}"/>
              </a:ext>
            </a:extLst>
          </p:cNvPr>
          <p:cNvSpPr>
            <a:spLocks noGrp="1"/>
          </p:cNvSpPr>
          <p:nvPr>
            <p:ph type="title"/>
          </p:nvPr>
        </p:nvSpPr>
        <p:spPr/>
        <p:txBody>
          <a:bodyPr/>
          <a:lstStyle/>
          <a:p>
            <a:r>
              <a:rPr lang="en-US"/>
              <a:t>Affirmations</a:t>
            </a:r>
          </a:p>
        </p:txBody>
      </p:sp>
      <p:sp>
        <p:nvSpPr>
          <p:cNvPr id="3" name="Content Placeholder 2">
            <a:extLst>
              <a:ext uri="{FF2B5EF4-FFF2-40B4-BE49-F238E27FC236}">
                <a16:creationId xmlns:a16="http://schemas.microsoft.com/office/drawing/2014/main" id="{E5B8044F-BFBC-E0FA-49BE-88DC1A5987BF}"/>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Part of building clients’ self-efficacy for effective PrEP use is explicitly recognizing and praising their achievements, including behaviors that support continued engagement in PrEP services even when adherence is challenging</a:t>
            </a:r>
            <a:r>
              <a:rPr lang="en-US" sz="2000" b="0" u="none" strike="noStrike" dirty="0">
                <a:solidFill>
                  <a:schemeClr val="tx1"/>
                </a:solidFill>
                <a:effectLst/>
              </a:rPr>
              <a:t>.</a:t>
            </a:r>
          </a:p>
          <a:p>
            <a:pPr marL="342900" indent="-342900">
              <a:spcBef>
                <a:spcPts val="600"/>
              </a:spcBef>
              <a:buFont typeface="Arial" panose="020B0604020202020204" pitchFamily="34" charset="0"/>
              <a:buChar char="•"/>
            </a:pPr>
            <a:r>
              <a:rPr lang="en-US" sz="2000" b="0" dirty="0"/>
              <a:t>By affirming that clients have made significant steps towards effective PrEP use or have achieved it, providers demonstrate respect for clients and build a trust.</a:t>
            </a:r>
          </a:p>
          <a:p>
            <a:pPr marL="342900" indent="-342900">
              <a:spcBef>
                <a:spcPts val="600"/>
              </a:spcBef>
              <a:buFont typeface="Arial" panose="020B0604020202020204" pitchFamily="34" charset="0"/>
              <a:buChar char="•"/>
            </a:pPr>
            <a:r>
              <a:rPr lang="en-US" sz="2000" b="0" dirty="0"/>
              <a:t>For example:</a:t>
            </a:r>
          </a:p>
          <a:p>
            <a:pPr marL="1085850" lvl="1" indent="-342900">
              <a:spcBef>
                <a:spcPts val="600"/>
              </a:spcBef>
            </a:pPr>
            <a:r>
              <a:rPr lang="en-US" sz="2000" b="0" i="1" dirty="0"/>
              <a:t>Thank you for telling me about your missed doses of PrEP. It sounds like you are identifying specific challenges to adherence, and now we can explore potential ways to overcome them.</a:t>
            </a:r>
          </a:p>
          <a:p>
            <a:pPr marL="1085850" lvl="1" indent="-342900">
              <a:spcBef>
                <a:spcPts val="600"/>
              </a:spcBef>
            </a:pPr>
            <a:r>
              <a:rPr lang="en-US" sz="2000" b="0" i="1" dirty="0"/>
              <a:t>It sounds like you have had a number of challenges with using your PrEP but have been able to overcome many of them.</a:t>
            </a:r>
          </a:p>
          <a:p>
            <a:pPr marL="1085850" lvl="1" indent="-342900">
              <a:spcBef>
                <a:spcPts val="600"/>
              </a:spcBef>
            </a:pPr>
            <a:r>
              <a:rPr lang="en-US" sz="2000" b="0" i="1" dirty="0"/>
              <a:t>Despite challenges you have been facing, you made it to your appointment today, which is an important step.</a:t>
            </a:r>
          </a:p>
        </p:txBody>
      </p:sp>
      <p:grpSp>
        <p:nvGrpSpPr>
          <p:cNvPr id="7" name="Group 6">
            <a:extLst>
              <a:ext uri="{FF2B5EF4-FFF2-40B4-BE49-F238E27FC236}">
                <a16:creationId xmlns:a16="http://schemas.microsoft.com/office/drawing/2014/main" id="{F7CF713D-A4D8-6BD3-BA83-10A6434E3C7F}"/>
              </a:ext>
            </a:extLst>
          </p:cNvPr>
          <p:cNvGrpSpPr/>
          <p:nvPr/>
        </p:nvGrpSpPr>
        <p:grpSpPr>
          <a:xfrm>
            <a:off x="10575821" y="111983"/>
            <a:ext cx="1522965" cy="1455878"/>
            <a:chOff x="5714371" y="1558758"/>
            <a:chExt cx="1522965" cy="1455878"/>
          </a:xfrm>
        </p:grpSpPr>
        <p:sp>
          <p:nvSpPr>
            <p:cNvPr id="8" name="Oval 7">
              <a:extLst>
                <a:ext uri="{FF2B5EF4-FFF2-40B4-BE49-F238E27FC236}">
                  <a16:creationId xmlns:a16="http://schemas.microsoft.com/office/drawing/2014/main" id="{ED7C10A6-425B-D866-75F9-9C72BEDE5834}"/>
                </a:ext>
              </a:extLst>
            </p:cNvPr>
            <p:cNvSpPr/>
            <p:nvPr/>
          </p:nvSpPr>
          <p:spPr>
            <a:xfrm>
              <a:off x="5714371" y="1558758"/>
              <a:ext cx="1522965" cy="1455878"/>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sz="1600"/>
            </a:p>
          </p:txBody>
        </p:sp>
        <p:sp>
          <p:nvSpPr>
            <p:cNvPr id="9" name="Oval 4">
              <a:extLst>
                <a:ext uri="{FF2B5EF4-FFF2-40B4-BE49-F238E27FC236}">
                  <a16:creationId xmlns:a16="http://schemas.microsoft.com/office/drawing/2014/main" id="{9F6AF9D3-107D-A129-D044-B406FB1FBB9B}"/>
                </a:ext>
              </a:extLst>
            </p:cNvPr>
            <p:cNvSpPr txBox="1"/>
            <p:nvPr/>
          </p:nvSpPr>
          <p:spPr>
            <a:xfrm>
              <a:off x="5937404" y="1771966"/>
              <a:ext cx="1076899" cy="10294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Affirmations</a:t>
              </a:r>
              <a:endParaRPr lang="en-US" sz="1600" kern="1200" dirty="0"/>
            </a:p>
          </p:txBody>
        </p:sp>
      </p:grpSp>
    </p:spTree>
    <p:extLst>
      <p:ext uri="{BB962C8B-B14F-4D97-AF65-F5344CB8AC3E}">
        <p14:creationId xmlns:p14="http://schemas.microsoft.com/office/powerpoint/2010/main" val="22400912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774-3F1D-51CD-E17C-FCBB28201694}"/>
              </a:ext>
            </a:extLst>
          </p:cNvPr>
          <p:cNvSpPr>
            <a:spLocks noGrp="1"/>
          </p:cNvSpPr>
          <p:nvPr>
            <p:ph type="title"/>
          </p:nvPr>
        </p:nvSpPr>
        <p:spPr/>
        <p:txBody>
          <a:bodyPr/>
          <a:lstStyle/>
          <a:p>
            <a:r>
              <a:rPr lang="en-US"/>
              <a:t>Reflective Listening</a:t>
            </a:r>
          </a:p>
        </p:txBody>
      </p:sp>
      <p:sp>
        <p:nvSpPr>
          <p:cNvPr id="3" name="Content Placeholder 2">
            <a:extLst>
              <a:ext uri="{FF2B5EF4-FFF2-40B4-BE49-F238E27FC236}">
                <a16:creationId xmlns:a16="http://schemas.microsoft.com/office/drawing/2014/main" id="{E5B8044F-BFBC-E0FA-49BE-88DC1A5987BF}"/>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In reflective listening, the counselor paraphrases clients’ statements to demonstrate a commitment to understanding clients’ perspectives and experiences.</a:t>
            </a:r>
          </a:p>
          <a:p>
            <a:pPr marL="342900" indent="-342900">
              <a:spcBef>
                <a:spcPts val="600"/>
              </a:spcBef>
              <a:buFont typeface="Arial" panose="020B0604020202020204" pitchFamily="34" charset="0"/>
              <a:buChar char="•"/>
            </a:pPr>
            <a:r>
              <a:rPr lang="en-US" sz="2000" b="0" u="none" strike="noStrike" dirty="0">
                <a:solidFill>
                  <a:schemeClr val="tx1"/>
                </a:solidFill>
                <a:effectLst/>
              </a:rPr>
              <a:t>Reflective listening also allows clients to confirm the counselor has understood </a:t>
            </a:r>
            <a:r>
              <a:rPr lang="en-US" sz="2000" b="0" dirty="0"/>
              <a:t>or correct their understanding as needed.</a:t>
            </a:r>
          </a:p>
          <a:p>
            <a:pPr marL="342900" indent="-342900">
              <a:spcBef>
                <a:spcPts val="600"/>
              </a:spcBef>
              <a:buFont typeface="Arial" panose="020B0604020202020204" pitchFamily="34" charset="0"/>
              <a:buChar char="•"/>
            </a:pPr>
            <a:r>
              <a:rPr lang="en-US" sz="2000" b="0" dirty="0"/>
              <a:t>Reflective listening can also serve as an invitation to the client to expand on what has been said. </a:t>
            </a:r>
          </a:p>
          <a:p>
            <a:pPr marL="342900" indent="-342900">
              <a:spcBef>
                <a:spcPts val="600"/>
              </a:spcBef>
              <a:buFont typeface="Arial" panose="020B0604020202020204" pitchFamily="34" charset="0"/>
              <a:buChar char="•"/>
            </a:pPr>
            <a:r>
              <a:rPr lang="en-US" sz="2000" b="0" dirty="0"/>
              <a:t>For example:</a:t>
            </a:r>
          </a:p>
          <a:p>
            <a:pPr lvl="1" indent="0">
              <a:spcBef>
                <a:spcPts val="600"/>
              </a:spcBef>
              <a:buNone/>
            </a:pPr>
            <a:r>
              <a:rPr lang="en-US" sz="2000" b="0" i="1" dirty="0"/>
              <a:t>You were not sure that you had inserted the DVR correctly, and that worried you. Did I get that right? Could you say more about your worries?</a:t>
            </a:r>
          </a:p>
        </p:txBody>
      </p:sp>
      <p:grpSp>
        <p:nvGrpSpPr>
          <p:cNvPr id="4" name="Group 3">
            <a:extLst>
              <a:ext uri="{FF2B5EF4-FFF2-40B4-BE49-F238E27FC236}">
                <a16:creationId xmlns:a16="http://schemas.microsoft.com/office/drawing/2014/main" id="{4D2F7446-464F-BE34-E51A-CBA6B7B4CDFF}"/>
              </a:ext>
            </a:extLst>
          </p:cNvPr>
          <p:cNvGrpSpPr/>
          <p:nvPr/>
        </p:nvGrpSpPr>
        <p:grpSpPr>
          <a:xfrm>
            <a:off x="10653393" y="74350"/>
            <a:ext cx="1436950" cy="1436950"/>
            <a:chOff x="4842178" y="3940879"/>
            <a:chExt cx="1436950" cy="1436950"/>
          </a:xfrm>
        </p:grpSpPr>
        <p:sp>
          <p:nvSpPr>
            <p:cNvPr id="5" name="Oval 4">
              <a:extLst>
                <a:ext uri="{FF2B5EF4-FFF2-40B4-BE49-F238E27FC236}">
                  <a16:creationId xmlns:a16="http://schemas.microsoft.com/office/drawing/2014/main" id="{75F25A63-DF71-A7EF-AE9B-B116DAE9E09A}"/>
                </a:ext>
              </a:extLst>
            </p:cNvPr>
            <p:cNvSpPr/>
            <p:nvPr/>
          </p:nvSpPr>
          <p:spPr>
            <a:xfrm>
              <a:off x="4842178" y="3940879"/>
              <a:ext cx="1436950" cy="1436950"/>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ZA" sz="1600"/>
            </a:p>
          </p:txBody>
        </p:sp>
        <p:sp>
          <p:nvSpPr>
            <p:cNvPr id="6" name="Oval 4">
              <a:extLst>
                <a:ext uri="{FF2B5EF4-FFF2-40B4-BE49-F238E27FC236}">
                  <a16:creationId xmlns:a16="http://schemas.microsoft.com/office/drawing/2014/main" id="{9B39B19E-2B6B-9B5E-AD87-9FAAFBA5B64A}"/>
                </a:ext>
              </a:extLst>
            </p:cNvPr>
            <p:cNvSpPr txBox="1"/>
            <p:nvPr/>
          </p:nvSpPr>
          <p:spPr>
            <a:xfrm>
              <a:off x="5052614" y="4151315"/>
              <a:ext cx="1016078" cy="1016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Reflective Listening </a:t>
              </a:r>
            </a:p>
          </p:txBody>
        </p:sp>
      </p:grpSp>
    </p:spTree>
    <p:extLst>
      <p:ext uri="{BB962C8B-B14F-4D97-AF65-F5344CB8AC3E}">
        <p14:creationId xmlns:p14="http://schemas.microsoft.com/office/powerpoint/2010/main" val="1731665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rmAutofit fontScale="90000"/>
          </a:bodyPr>
          <a:lstStyle/>
          <a:p>
            <a:r>
              <a:rPr lang="en-US" dirty="0"/>
              <a:t>PrEP Counseling Compared to Antiretroviral Therapy Counseling</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Autofit/>
          </a:bodyPr>
          <a:lstStyle/>
          <a:p>
            <a:pPr>
              <a:spcBef>
                <a:spcPts val="600"/>
              </a:spcBef>
            </a:pPr>
            <a:r>
              <a:rPr lang="en-US" sz="2000" b="0" dirty="0"/>
              <a:t>Providers may be familiar with and skilled in antiretroviral therapy (ART) counseling, but there are some key differences between ART and PrEP counseling to keep in mind:</a:t>
            </a:r>
          </a:p>
          <a:p>
            <a:pPr marL="1085850" lvl="1" indent="-342900">
              <a:spcBef>
                <a:spcPts val="600"/>
              </a:spcBef>
            </a:pPr>
            <a:r>
              <a:rPr lang="en-US" sz="2000" b="0" dirty="0"/>
              <a:t>ART is </a:t>
            </a:r>
            <a:r>
              <a:rPr lang="en-US" sz="2000" b="0" i="1" dirty="0"/>
              <a:t>essential </a:t>
            </a:r>
            <a:r>
              <a:rPr lang="en-US" sz="2000" b="0" dirty="0"/>
              <a:t>to prevent significant HIV-related morbidity and mortality, whereas PrEP is an </a:t>
            </a:r>
            <a:r>
              <a:rPr lang="en-US" sz="2000" b="0" i="1" dirty="0"/>
              <a:t>optional </a:t>
            </a:r>
            <a:r>
              <a:rPr lang="en-US" sz="2000" b="0" dirty="0"/>
              <a:t>prevention strategy used among people who many be clinically well.</a:t>
            </a:r>
          </a:p>
          <a:p>
            <a:pPr marL="1085850" lvl="1" indent="-342900">
              <a:spcBef>
                <a:spcPts val="600"/>
              </a:spcBef>
            </a:pPr>
            <a:r>
              <a:rPr lang="en-US" sz="2000" b="0" dirty="0"/>
              <a:t>ART is the </a:t>
            </a:r>
            <a:r>
              <a:rPr lang="en-US" sz="2000" b="0" i="1" dirty="0"/>
              <a:t>only way</a:t>
            </a:r>
            <a:r>
              <a:rPr lang="en-US" sz="2000" b="0" dirty="0"/>
              <a:t> to manage HIV disease, and is recommended for everyone living with HIV, whereas PrEP is </a:t>
            </a:r>
            <a:r>
              <a:rPr lang="en-US" sz="2000" b="0" i="1" dirty="0"/>
              <a:t>one of many </a:t>
            </a:r>
            <a:r>
              <a:rPr lang="en-US" sz="2000" b="0" dirty="0"/>
              <a:t>interventions for HIV prevention that a client can chose from.</a:t>
            </a:r>
          </a:p>
          <a:p>
            <a:pPr marL="1085850" lvl="1" indent="-342900">
              <a:spcBef>
                <a:spcPts val="600"/>
              </a:spcBef>
            </a:pPr>
            <a:r>
              <a:rPr lang="en-US" sz="2000" b="0" dirty="0"/>
              <a:t>ART requires </a:t>
            </a:r>
            <a:r>
              <a:rPr lang="en-US" sz="2000" b="0" i="1" dirty="0"/>
              <a:t>consistent, life-long use</a:t>
            </a:r>
            <a:r>
              <a:rPr lang="en-US" sz="2000" b="0" dirty="0"/>
              <a:t>, whereas PrEP is used when clients are at risk for HIV and therefore is </a:t>
            </a:r>
            <a:r>
              <a:rPr lang="en-US" sz="2000" b="0" i="1" dirty="0"/>
              <a:t>often cyclical</a:t>
            </a:r>
            <a:r>
              <a:rPr lang="en-US" sz="2000" b="0" dirty="0"/>
              <a:t>, with clients stopping for periods and then restarting. </a:t>
            </a:r>
          </a:p>
          <a:p>
            <a:pPr marL="1085850" lvl="1" indent="-342900">
              <a:spcBef>
                <a:spcPts val="600"/>
              </a:spcBef>
            </a:pPr>
            <a:r>
              <a:rPr lang="en-US" sz="2000" b="0" dirty="0"/>
              <a:t>ART is only available as </a:t>
            </a:r>
            <a:r>
              <a:rPr lang="en-US" sz="2000" b="0" i="1" dirty="0"/>
              <a:t>a daily pill </a:t>
            </a:r>
            <a:r>
              <a:rPr lang="en-US" sz="2000" b="0" dirty="0"/>
              <a:t>in most contexts, whereas there are now </a:t>
            </a:r>
            <a:r>
              <a:rPr lang="en-US" sz="2000" b="0" i="1" dirty="0"/>
              <a:t>multiple forms </a:t>
            </a:r>
            <a:r>
              <a:rPr lang="en-US" sz="2000" b="0" dirty="0"/>
              <a:t>of PrEP, requiring counseling to support informed choice.</a:t>
            </a:r>
          </a:p>
        </p:txBody>
      </p:sp>
    </p:spTree>
    <p:extLst>
      <p:ext uri="{BB962C8B-B14F-4D97-AF65-F5344CB8AC3E}">
        <p14:creationId xmlns:p14="http://schemas.microsoft.com/office/powerpoint/2010/main" val="144364838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774-3F1D-51CD-E17C-FCBB28201694}"/>
              </a:ext>
            </a:extLst>
          </p:cNvPr>
          <p:cNvSpPr>
            <a:spLocks noGrp="1"/>
          </p:cNvSpPr>
          <p:nvPr>
            <p:ph type="title"/>
          </p:nvPr>
        </p:nvSpPr>
        <p:spPr/>
        <p:txBody>
          <a:bodyPr/>
          <a:lstStyle/>
          <a:p>
            <a:r>
              <a:rPr lang="en-US"/>
              <a:t>Summary Statements</a:t>
            </a:r>
          </a:p>
        </p:txBody>
      </p:sp>
      <p:sp>
        <p:nvSpPr>
          <p:cNvPr id="3" name="Content Placeholder 2">
            <a:extLst>
              <a:ext uri="{FF2B5EF4-FFF2-40B4-BE49-F238E27FC236}">
                <a16:creationId xmlns:a16="http://schemas.microsoft.com/office/drawing/2014/main" id="{E5B8044F-BFBC-E0FA-49BE-88DC1A5987BF}"/>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Summary statements of what a client has said, or what has been discussed, ensure that the client and counselor have a shared understanding of the situation, including the client's experience with PrEP and any facilitators or barriers to using PrEP. </a:t>
            </a:r>
          </a:p>
          <a:p>
            <a:pPr marL="342900" indent="-342900">
              <a:spcBef>
                <a:spcPts val="600"/>
              </a:spcBef>
              <a:buFont typeface="Arial" panose="020B0604020202020204" pitchFamily="34" charset="0"/>
              <a:buChar char="•"/>
            </a:pPr>
            <a:r>
              <a:rPr lang="en-US" sz="2000" b="0" dirty="0"/>
              <a:t>Summary statements are a useful transition from one counseling topic to the next, e.g., from addressing side effects to scheduling future visits. </a:t>
            </a:r>
          </a:p>
          <a:p>
            <a:pPr marL="342900" indent="-342900">
              <a:spcBef>
                <a:spcPts val="600"/>
              </a:spcBef>
              <a:buFont typeface="Arial" panose="020B0604020202020204" pitchFamily="34" charset="0"/>
              <a:buChar char="•"/>
            </a:pPr>
            <a:r>
              <a:rPr lang="en-US" sz="2000" b="0" u="none" strike="noStrike" dirty="0">
                <a:solidFill>
                  <a:schemeClr val="tx1"/>
                </a:solidFill>
                <a:effectLst/>
              </a:rPr>
              <a:t>For example: </a:t>
            </a:r>
            <a:endParaRPr lang="en-US" sz="2000" b="0" dirty="0"/>
          </a:p>
          <a:p>
            <a:pPr lvl="1" indent="0">
              <a:spcBef>
                <a:spcPts val="600"/>
              </a:spcBef>
              <a:buNone/>
            </a:pPr>
            <a:r>
              <a:rPr lang="en-US" sz="2000" b="0" i="1" dirty="0"/>
              <a:t>You described to me the pain that you felt following your first CAB-LA injection, and we agreed on taking a pain-reliever before and after future injections. We also talked about how painful injection site reactions generally diminish over time. We need to look at the calendar and see when you will come for you next injection. May we do that now?</a:t>
            </a:r>
          </a:p>
          <a:p>
            <a:pPr>
              <a:spcBef>
                <a:spcPts val="600"/>
              </a:spcBef>
            </a:pPr>
            <a:endParaRPr lang="en-US" sz="2000" b="0" dirty="0"/>
          </a:p>
          <a:p>
            <a:pPr marL="342900" indent="-342900">
              <a:spcBef>
                <a:spcPts val="600"/>
              </a:spcBef>
              <a:buFont typeface="Arial" panose="020B0604020202020204" pitchFamily="34" charset="0"/>
              <a:buChar char="•"/>
            </a:pPr>
            <a:endParaRPr lang="en-US" sz="2000" b="0" dirty="0"/>
          </a:p>
        </p:txBody>
      </p:sp>
      <p:grpSp>
        <p:nvGrpSpPr>
          <p:cNvPr id="4" name="Group 3">
            <a:extLst>
              <a:ext uri="{FF2B5EF4-FFF2-40B4-BE49-F238E27FC236}">
                <a16:creationId xmlns:a16="http://schemas.microsoft.com/office/drawing/2014/main" id="{B8E988B9-F2E4-E1A6-8442-FE087C17FA5E}"/>
              </a:ext>
            </a:extLst>
          </p:cNvPr>
          <p:cNvGrpSpPr/>
          <p:nvPr/>
        </p:nvGrpSpPr>
        <p:grpSpPr>
          <a:xfrm>
            <a:off x="10620085" y="74350"/>
            <a:ext cx="1436950" cy="1436950"/>
            <a:chOff x="2283207" y="3940879"/>
            <a:chExt cx="1436950" cy="1436950"/>
          </a:xfrm>
        </p:grpSpPr>
        <p:sp>
          <p:nvSpPr>
            <p:cNvPr id="5" name="Oval 4">
              <a:extLst>
                <a:ext uri="{FF2B5EF4-FFF2-40B4-BE49-F238E27FC236}">
                  <a16:creationId xmlns:a16="http://schemas.microsoft.com/office/drawing/2014/main" id="{6D5A3A2C-20B3-9AF0-27D7-DFC7C129AFBD}"/>
                </a:ext>
              </a:extLst>
            </p:cNvPr>
            <p:cNvSpPr/>
            <p:nvPr/>
          </p:nvSpPr>
          <p:spPr>
            <a:xfrm>
              <a:off x="2283207" y="3940879"/>
              <a:ext cx="1436950" cy="1436950"/>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ZA" sz="1600"/>
            </a:p>
          </p:txBody>
        </p:sp>
        <p:sp>
          <p:nvSpPr>
            <p:cNvPr id="6" name="Oval 4">
              <a:extLst>
                <a:ext uri="{FF2B5EF4-FFF2-40B4-BE49-F238E27FC236}">
                  <a16:creationId xmlns:a16="http://schemas.microsoft.com/office/drawing/2014/main" id="{BCF7D67F-754F-04ED-DD4A-97AEE82EE798}"/>
                </a:ext>
              </a:extLst>
            </p:cNvPr>
            <p:cNvSpPr txBox="1"/>
            <p:nvPr/>
          </p:nvSpPr>
          <p:spPr>
            <a:xfrm>
              <a:off x="2493643" y="4151315"/>
              <a:ext cx="1016078" cy="1016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Summary Statements</a:t>
              </a:r>
            </a:p>
          </p:txBody>
        </p:sp>
      </p:grpSp>
    </p:spTree>
    <p:extLst>
      <p:ext uri="{BB962C8B-B14F-4D97-AF65-F5344CB8AC3E}">
        <p14:creationId xmlns:p14="http://schemas.microsoft.com/office/powerpoint/2010/main" val="3876285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774-3F1D-51CD-E17C-FCBB28201694}"/>
              </a:ext>
            </a:extLst>
          </p:cNvPr>
          <p:cNvSpPr>
            <a:spLocks noGrp="1"/>
          </p:cNvSpPr>
          <p:nvPr>
            <p:ph type="title"/>
          </p:nvPr>
        </p:nvSpPr>
        <p:spPr>
          <a:xfrm>
            <a:off x="1964870" y="511238"/>
            <a:ext cx="9144456" cy="838199"/>
          </a:xfrm>
        </p:spPr>
        <p:txBody>
          <a:bodyPr/>
          <a:lstStyle/>
          <a:p>
            <a:r>
              <a:rPr lang="en-US"/>
              <a:t>Problem-Solving</a:t>
            </a:r>
          </a:p>
        </p:txBody>
      </p:sp>
      <p:sp>
        <p:nvSpPr>
          <p:cNvPr id="3" name="Content Placeholder 2">
            <a:extLst>
              <a:ext uri="{FF2B5EF4-FFF2-40B4-BE49-F238E27FC236}">
                <a16:creationId xmlns:a16="http://schemas.microsoft.com/office/drawing/2014/main" id="{E5B8044F-BFBC-E0FA-49BE-88DC1A5987BF}"/>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Discuss how you can work together with the client to develop strategies to continue effective PrEP use and/or other HIV prevention approaches according to the client's situation and desires</a:t>
            </a:r>
            <a:r>
              <a:rPr lang="en-US" sz="2000" b="0" u="none" strike="noStrike" dirty="0">
                <a:solidFill>
                  <a:schemeClr val="tx1"/>
                </a:solidFill>
                <a:effectLst/>
              </a:rPr>
              <a:t>.</a:t>
            </a:r>
          </a:p>
          <a:p>
            <a:pPr marL="342900" indent="-342900">
              <a:spcBef>
                <a:spcPts val="600"/>
              </a:spcBef>
              <a:buFont typeface="Arial" panose="020B0604020202020204" pitchFamily="34" charset="0"/>
              <a:buChar char="•"/>
            </a:pPr>
            <a:r>
              <a:rPr lang="en-US" sz="2000" b="0" dirty="0"/>
              <a:t>Approach</a:t>
            </a:r>
            <a:r>
              <a:rPr lang="en-US" sz="2000" b="0" u="none" strike="noStrike" dirty="0">
                <a:solidFill>
                  <a:schemeClr val="tx1"/>
                </a:solidFill>
                <a:effectLst/>
              </a:rPr>
              <a:t>ing adherence challenges as a problem to be solved ensures that the counselor does not treat poor adherence as the client’s failure or weakness.</a:t>
            </a:r>
          </a:p>
          <a:p>
            <a:pPr marL="342900" indent="-342900">
              <a:spcBef>
                <a:spcPts val="600"/>
              </a:spcBef>
              <a:buFont typeface="Arial" panose="020B0604020202020204" pitchFamily="34" charset="0"/>
              <a:buChar char="•"/>
            </a:pPr>
            <a:r>
              <a:rPr lang="en-US" sz="2000" b="0" dirty="0"/>
              <a:t>Encourage the client to lead the problem-solving process.</a:t>
            </a:r>
          </a:p>
          <a:p>
            <a:pPr marL="342900" indent="-342900">
              <a:spcBef>
                <a:spcPts val="600"/>
              </a:spcBef>
              <a:buFont typeface="Arial" panose="020B0604020202020204" pitchFamily="34" charset="0"/>
              <a:buChar char="•"/>
            </a:pPr>
            <a:r>
              <a:rPr lang="en-US" sz="2000" b="0" u="none" strike="noStrike" dirty="0">
                <a:solidFill>
                  <a:schemeClr val="tx1"/>
                </a:solidFill>
                <a:effectLst/>
              </a:rPr>
              <a:t>For example: </a:t>
            </a:r>
            <a:endParaRPr lang="en-US" sz="2000" b="0" dirty="0"/>
          </a:p>
          <a:p>
            <a:pPr lvl="1" indent="0">
              <a:spcBef>
                <a:spcPts val="600"/>
              </a:spcBef>
              <a:buNone/>
            </a:pPr>
            <a:r>
              <a:rPr lang="en-US" sz="2000" b="0" i="1" dirty="0"/>
              <a:t>You have realized that drinking alcohol at a club before you go home with a partner makes it difficult to remember to take your loading dose of ED-PrEP in time. Let’s see if we can find a way for you to work around that. What ideas do you have?</a:t>
            </a:r>
          </a:p>
        </p:txBody>
      </p:sp>
      <p:grpSp>
        <p:nvGrpSpPr>
          <p:cNvPr id="4" name="Group 3">
            <a:extLst>
              <a:ext uri="{FF2B5EF4-FFF2-40B4-BE49-F238E27FC236}">
                <a16:creationId xmlns:a16="http://schemas.microsoft.com/office/drawing/2014/main" id="{24075434-9E16-D3F5-EDDE-20D5E9E913F7}"/>
              </a:ext>
            </a:extLst>
          </p:cNvPr>
          <p:cNvGrpSpPr/>
          <p:nvPr/>
        </p:nvGrpSpPr>
        <p:grpSpPr>
          <a:xfrm>
            <a:off x="10607043" y="74350"/>
            <a:ext cx="1436950" cy="1436950"/>
            <a:chOff x="1492442" y="1507154"/>
            <a:chExt cx="1436950" cy="1436950"/>
          </a:xfrm>
        </p:grpSpPr>
        <p:sp>
          <p:nvSpPr>
            <p:cNvPr id="5" name="Oval 4">
              <a:extLst>
                <a:ext uri="{FF2B5EF4-FFF2-40B4-BE49-F238E27FC236}">
                  <a16:creationId xmlns:a16="http://schemas.microsoft.com/office/drawing/2014/main" id="{037B8BF0-06D1-3213-B220-635FC1405E51}"/>
                </a:ext>
              </a:extLst>
            </p:cNvPr>
            <p:cNvSpPr/>
            <p:nvPr/>
          </p:nvSpPr>
          <p:spPr>
            <a:xfrm>
              <a:off x="1492442" y="1507154"/>
              <a:ext cx="1436950" cy="1436950"/>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ZA" sz="1600"/>
            </a:p>
          </p:txBody>
        </p:sp>
        <p:sp>
          <p:nvSpPr>
            <p:cNvPr id="6" name="Oval 4">
              <a:extLst>
                <a:ext uri="{FF2B5EF4-FFF2-40B4-BE49-F238E27FC236}">
                  <a16:creationId xmlns:a16="http://schemas.microsoft.com/office/drawing/2014/main" id="{29661022-5DC0-350D-B898-84624FB407CD}"/>
                </a:ext>
              </a:extLst>
            </p:cNvPr>
            <p:cNvSpPr txBox="1"/>
            <p:nvPr/>
          </p:nvSpPr>
          <p:spPr>
            <a:xfrm>
              <a:off x="1702878" y="1717590"/>
              <a:ext cx="1016078" cy="1016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Problem-solving</a:t>
              </a:r>
            </a:p>
          </p:txBody>
        </p:sp>
      </p:grpSp>
    </p:spTree>
    <p:extLst>
      <p:ext uri="{BB962C8B-B14F-4D97-AF65-F5344CB8AC3E}">
        <p14:creationId xmlns:p14="http://schemas.microsoft.com/office/powerpoint/2010/main" val="8219687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lue wall&#10;&#10;Description automatically generated">
            <a:extLst>
              <a:ext uri="{FF2B5EF4-FFF2-40B4-BE49-F238E27FC236}">
                <a16:creationId xmlns:a16="http://schemas.microsoft.com/office/drawing/2014/main" id="{3EB68F0A-5F39-6EC4-0850-D5ED97A1CEA6}"/>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2" name="Right Triangle 1">
            <a:extLst>
              <a:ext uri="{FF2B5EF4-FFF2-40B4-BE49-F238E27FC236}">
                <a16:creationId xmlns:a16="http://schemas.microsoft.com/office/drawing/2014/main" id="{1D77AD26-7A0D-1046-074B-FFF4FA103A1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0DB7C1A-6DD4-C901-A7D7-D5062E84743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F0CE6B2-FFED-79BB-74A5-60379F17472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95AF4B-E8B4-5F6C-81B8-A58558E5B4B3}"/>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26FDA82-5559-263C-9863-5677B966C0C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1748BAF8-227D-07D2-5BA6-E2FE10FA5B8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8" name="Text Placeholder 3">
            <a:extLst>
              <a:ext uri="{FF2B5EF4-FFF2-40B4-BE49-F238E27FC236}">
                <a16:creationId xmlns:a16="http://schemas.microsoft.com/office/drawing/2014/main" id="{11EEAC20-C206-B11B-A9BC-EA9B3C72FDDB}"/>
              </a:ext>
            </a:extLst>
          </p:cNvPr>
          <p:cNvSpPr>
            <a:spLocks noGrp="1"/>
          </p:cNvSpPr>
          <p:nvPr>
            <p:ph type="body" sz="quarter" idx="10"/>
          </p:nvPr>
        </p:nvSpPr>
        <p:spPr>
          <a:xfrm>
            <a:off x="7381877" y="1530752"/>
            <a:ext cx="4365625" cy="4483100"/>
          </a:xfrm>
        </p:spPr>
        <p:txBody>
          <a:bodyPr vert="horz" lIns="91440" tIns="45720" rIns="91440" bIns="45720" rtlCol="0" anchor="t">
            <a:normAutofit/>
          </a:bodyPr>
          <a:lstStyle/>
          <a:p>
            <a:pPr>
              <a:spcBef>
                <a:spcPts val="600"/>
              </a:spcBef>
            </a:pPr>
            <a:r>
              <a:rPr lang="en-US" sz="2000" b="0" dirty="0"/>
              <a:t>Joseph is a 32-year-old man who has been taking oral daily PrEP for 6 months. He comes to a scheduled clinic appointment today saying that he wants to stop taking PrEP. </a:t>
            </a:r>
          </a:p>
          <a:p>
            <a:pPr>
              <a:spcBef>
                <a:spcPts val="600"/>
              </a:spcBef>
            </a:pPr>
            <a:endParaRPr lang="en-US" sz="2000" b="0" dirty="0"/>
          </a:p>
          <a:p>
            <a:pPr>
              <a:spcBef>
                <a:spcPts val="600"/>
              </a:spcBef>
            </a:pPr>
            <a:r>
              <a:rPr lang="en-US" sz="2000" b="0" i="1" dirty="0"/>
              <a:t>How would you use core communication skills to begin his counseling session? </a:t>
            </a:r>
            <a:br>
              <a:rPr lang="en-US" sz="2000" b="0" dirty="0"/>
            </a:b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p:txBody>
      </p:sp>
    </p:spTree>
    <p:extLst>
      <p:ext uri="{BB962C8B-B14F-4D97-AF65-F5344CB8AC3E}">
        <p14:creationId xmlns:p14="http://schemas.microsoft.com/office/powerpoint/2010/main" val="26550020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a:extLst>
              <a:ext uri="{FF2B5EF4-FFF2-40B4-BE49-F238E27FC236}">
                <a16:creationId xmlns:a16="http://schemas.microsoft.com/office/drawing/2014/main" id="{A91BF615-6BC3-B229-CC4E-16EA1ABDD89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2" name="Right Triangle 1">
            <a:extLst>
              <a:ext uri="{FF2B5EF4-FFF2-40B4-BE49-F238E27FC236}">
                <a16:creationId xmlns:a16="http://schemas.microsoft.com/office/drawing/2014/main" id="{44D527DD-80A6-3FE6-40B5-FF84F5A0E6DE}"/>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A3467B38-4120-0651-A9CE-FE0DB98782FD}"/>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2191363-4C32-2E6C-A3B9-49BAB639DF7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5BE2A127-27FB-B257-4BE7-E99B81A8151C}"/>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8D0DCAB-6A92-ADC2-98CE-EB0E87A81C4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55DF06A1-9D28-B4D4-C999-9F33849E861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7" name="Text Placeholder 3">
            <a:extLst>
              <a:ext uri="{FF2B5EF4-FFF2-40B4-BE49-F238E27FC236}">
                <a16:creationId xmlns:a16="http://schemas.microsoft.com/office/drawing/2014/main" id="{8B058CF6-71D2-C952-509E-131B1EA6DA67}"/>
              </a:ext>
            </a:extLst>
          </p:cNvPr>
          <p:cNvSpPr>
            <a:spLocks noGrp="1"/>
          </p:cNvSpPr>
          <p:nvPr>
            <p:ph type="body" sz="quarter" idx="10"/>
          </p:nvPr>
        </p:nvSpPr>
        <p:spPr>
          <a:xfrm>
            <a:off x="7381875" y="1291479"/>
            <a:ext cx="4365625" cy="4791821"/>
          </a:xfrm>
        </p:spPr>
        <p:txBody>
          <a:bodyPr vert="horz" lIns="91440" tIns="45720" rIns="91440" bIns="45720" rtlCol="0" anchor="t">
            <a:normAutofit/>
          </a:bodyPr>
          <a:lstStyle/>
          <a:p>
            <a:pPr>
              <a:spcBef>
                <a:spcPts val="600"/>
              </a:spcBef>
            </a:pPr>
            <a:r>
              <a:rPr lang="en-US" sz="2000" b="0" dirty="0"/>
              <a:t>Begin by offering </a:t>
            </a:r>
            <a:r>
              <a:rPr lang="en-US" sz="2000" dirty="0"/>
              <a:t>reflective listening </a:t>
            </a:r>
            <a:r>
              <a:rPr lang="en-US" sz="2000" b="0" dirty="0"/>
              <a:t>and then asking </a:t>
            </a:r>
            <a:r>
              <a:rPr lang="en-US" sz="2000" dirty="0"/>
              <a:t>open-ended questions </a:t>
            </a:r>
            <a:r>
              <a:rPr lang="en-US" sz="2000" b="0" dirty="0"/>
              <a:t>to understand Joseph's experience using PrEP. </a:t>
            </a:r>
          </a:p>
          <a:p>
            <a:pPr>
              <a:spcBef>
                <a:spcPts val="600"/>
              </a:spcBef>
            </a:pPr>
            <a:r>
              <a:rPr lang="en-US" sz="2000" b="0" dirty="0"/>
              <a:t>For example:</a:t>
            </a:r>
          </a:p>
          <a:p>
            <a:pPr>
              <a:spcBef>
                <a:spcPts val="600"/>
              </a:spcBef>
            </a:pPr>
            <a:r>
              <a:rPr lang="en-US" sz="2000" b="0" i="1" dirty="0"/>
              <a:t>I hear you saying you want to stop taking PrEP. Can you tell me more about your experience taking PrEP over the past 6 months? What has gone well? How have you handled challenges you have faced? I’d like to understand what has made you want to stop taking PrEP.</a:t>
            </a:r>
          </a:p>
        </p:txBody>
      </p:sp>
    </p:spTree>
    <p:extLst>
      <p:ext uri="{BB962C8B-B14F-4D97-AF65-F5344CB8AC3E}">
        <p14:creationId xmlns:p14="http://schemas.microsoft.com/office/powerpoint/2010/main" val="29540197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itting at a desk&#10;&#10;Description automatically generated with medium confidence">
            <a:extLst>
              <a:ext uri="{FF2B5EF4-FFF2-40B4-BE49-F238E27FC236}">
                <a16:creationId xmlns:a16="http://schemas.microsoft.com/office/drawing/2014/main" id="{5E395721-740B-5D5E-DBF3-2F4AF3450FF3}"/>
              </a:ext>
            </a:extLst>
          </p:cNvPr>
          <p:cNvPicPr>
            <a:picLocks noGrp="1" noChangeAspect="1"/>
          </p:cNvPicPr>
          <p:nvPr>
            <p:ph type="pic" idx="1"/>
          </p:nvPr>
        </p:nvPicPr>
        <p:blipFill>
          <a:blip r:embed="rId3"/>
          <a:srcRect l="16437" r="16437"/>
          <a:stretch>
            <a:fillRect/>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2" name="Right Triangle 1">
            <a:extLst>
              <a:ext uri="{FF2B5EF4-FFF2-40B4-BE49-F238E27FC236}">
                <a16:creationId xmlns:a16="http://schemas.microsoft.com/office/drawing/2014/main" id="{EAC96339-450C-BE67-C907-55C69A19217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71F1400-6A09-9970-2DFD-35250CA4588C}"/>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942A6FDC-FB1E-4471-0A29-8772090BF263}"/>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BA8B251-811E-33A3-F38D-5DF47283F425}"/>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A9C917BB-20F0-1772-66CD-9DC9BE8CEBE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87B4C1E7-05F5-468F-C7C3-3CB71CCAD0E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7" name="Text Placeholder 3">
            <a:extLst>
              <a:ext uri="{FF2B5EF4-FFF2-40B4-BE49-F238E27FC236}">
                <a16:creationId xmlns:a16="http://schemas.microsoft.com/office/drawing/2014/main" id="{5E7F71BB-51B9-BDD9-8C12-83F766023D91}"/>
              </a:ext>
            </a:extLst>
          </p:cNvPr>
          <p:cNvSpPr>
            <a:spLocks noGrp="1"/>
          </p:cNvSpPr>
          <p:nvPr>
            <p:ph type="body" sz="quarter" idx="10"/>
          </p:nvPr>
        </p:nvSpPr>
        <p:spPr>
          <a:xfrm>
            <a:off x="7381875" y="1600200"/>
            <a:ext cx="4585312" cy="4483100"/>
          </a:xfrm>
        </p:spPr>
        <p:txBody>
          <a:bodyPr vert="horz" lIns="91440" tIns="45720" rIns="91440" bIns="45720" rtlCol="0" anchor="t">
            <a:normAutofit fontScale="70000" lnSpcReduction="20000"/>
          </a:bodyPr>
          <a:lstStyle/>
          <a:p>
            <a:pPr>
              <a:lnSpc>
                <a:spcPct val="120000"/>
              </a:lnSpc>
              <a:spcBef>
                <a:spcPts val="600"/>
              </a:spcBef>
            </a:pPr>
            <a:r>
              <a:rPr lang="en-US" sz="2900" b="0" dirty="0"/>
              <a:t>Joseph says that he tries to use his PrEP, but he travels for work frequently and remembering to take his PrEP pills with him is a challenge. Even when he has remembered his PrEP, his routines are different enough when traveling that he often forgets to take it. </a:t>
            </a:r>
          </a:p>
          <a:p>
            <a:pPr>
              <a:lnSpc>
                <a:spcPct val="120000"/>
              </a:lnSpc>
              <a:spcBef>
                <a:spcPts val="600"/>
              </a:spcBef>
            </a:pPr>
            <a:r>
              <a:rPr lang="en-US" sz="2900" b="0" dirty="0"/>
              <a:t>He has been taking oral daily PrEP for 6 months and has missed multiple doses due to his work schedule. </a:t>
            </a:r>
          </a:p>
          <a:p>
            <a:pPr>
              <a:lnSpc>
                <a:spcPct val="120000"/>
              </a:lnSpc>
              <a:spcBef>
                <a:spcPts val="600"/>
              </a:spcBef>
            </a:pPr>
            <a:r>
              <a:rPr lang="en-US" sz="2900" b="0" i="1" dirty="0"/>
              <a:t>What core communication skill could you use in response?</a:t>
            </a:r>
          </a:p>
        </p:txBody>
      </p:sp>
    </p:spTree>
    <p:extLst>
      <p:ext uri="{BB962C8B-B14F-4D97-AF65-F5344CB8AC3E}">
        <p14:creationId xmlns:p14="http://schemas.microsoft.com/office/powerpoint/2010/main" val="403224802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endParaRPr lang="en-US" b="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6" y="1503898"/>
            <a:ext cx="4366006" cy="4446451"/>
          </a:xfrm>
        </p:spPr>
        <p:txBody>
          <a:bodyPr vert="horz" lIns="91440" tIns="45720" rIns="91440" bIns="45720" rtlCol="0" anchor="t">
            <a:noAutofit/>
          </a:bodyPr>
          <a:lstStyle/>
          <a:p>
            <a:pPr>
              <a:spcBef>
                <a:spcPts val="600"/>
              </a:spcBef>
            </a:pPr>
            <a:r>
              <a:rPr lang="en-US" sz="2000" b="0" dirty="0"/>
              <a:t>Recognize the positive aspects of what he has shared (</a:t>
            </a:r>
            <a:r>
              <a:rPr lang="en-US" sz="2000" dirty="0"/>
              <a:t>affirmations</a:t>
            </a:r>
            <a:r>
              <a:rPr lang="en-US" sz="2000" b="0" dirty="0"/>
              <a:t>)</a:t>
            </a:r>
          </a:p>
          <a:p>
            <a:pPr marL="342900" indent="-342900">
              <a:spcBef>
                <a:spcPts val="600"/>
              </a:spcBef>
              <a:buFont typeface="Arial" panose="020B0604020202020204" pitchFamily="34" charset="0"/>
              <a:buChar char="•"/>
            </a:pPr>
            <a:r>
              <a:rPr lang="en-US" sz="2000" b="0" i="1" dirty="0"/>
              <a:t>I appreciate that you are honest about missing PrEP doses due to work travel. </a:t>
            </a:r>
          </a:p>
          <a:p>
            <a:pPr marL="342900" indent="-342900">
              <a:spcBef>
                <a:spcPts val="600"/>
              </a:spcBef>
              <a:buFont typeface="Arial" panose="020B0604020202020204" pitchFamily="34" charset="0"/>
              <a:buChar char="•"/>
            </a:pPr>
            <a:r>
              <a:rPr lang="en-US" sz="2000" b="0" i="1" dirty="0"/>
              <a:t>You are clearly a resourceful person to manage the challenges of work travel.</a:t>
            </a:r>
          </a:p>
          <a:p>
            <a:pPr marL="342900" indent="-342900">
              <a:spcBef>
                <a:spcPts val="600"/>
              </a:spcBef>
              <a:buFont typeface="Arial" panose="020B0604020202020204" pitchFamily="34" charset="0"/>
              <a:buChar char="•"/>
            </a:pPr>
            <a:r>
              <a:rPr lang="en-US" sz="2000" b="0" i="1" dirty="0"/>
              <a:t>It sounds like you’ve worked hard to continue taking PrEP for several months, despite your work requirements and missed doses. </a:t>
            </a:r>
            <a:endParaRPr lang="en-US" sz="2000" b="0" dirty="0"/>
          </a:p>
        </p:txBody>
      </p:sp>
      <p:sp>
        <p:nvSpPr>
          <p:cNvPr id="5" name="Right Triangle 4">
            <a:extLst>
              <a:ext uri="{FF2B5EF4-FFF2-40B4-BE49-F238E27FC236}">
                <a16:creationId xmlns:a16="http://schemas.microsoft.com/office/drawing/2014/main" id="{2753F963-420D-C400-6DAA-26A7BCF1491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aphic 6">
            <a:extLst>
              <a:ext uri="{FF2B5EF4-FFF2-40B4-BE49-F238E27FC236}">
                <a16:creationId xmlns:a16="http://schemas.microsoft.com/office/drawing/2014/main" id="{CFC4451A-411B-F9EF-F23E-A64BB3C0ED8B}"/>
              </a:ext>
            </a:extLst>
          </p:cNvPr>
          <p:cNvGrpSpPr/>
          <p:nvPr/>
        </p:nvGrpSpPr>
        <p:grpSpPr>
          <a:xfrm>
            <a:off x="11642983" y="141554"/>
            <a:ext cx="415770" cy="366446"/>
            <a:chOff x="3735476" y="1417084"/>
            <a:chExt cx="4722880" cy="4162584"/>
          </a:xfrm>
          <a:noFill/>
        </p:grpSpPr>
        <p:sp>
          <p:nvSpPr>
            <p:cNvPr id="7" name="Freeform 6">
              <a:extLst>
                <a:ext uri="{FF2B5EF4-FFF2-40B4-BE49-F238E27FC236}">
                  <a16:creationId xmlns:a16="http://schemas.microsoft.com/office/drawing/2014/main" id="{F7DBCC3B-CEBA-C5BB-E2BE-B134A8ECADD2}"/>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E61BCBD6-909D-1238-CED8-0835C324DDE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E154D35C-55F3-D08E-58DB-AB1BE0539A60}"/>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B1FFD5C6-DB56-FB58-DCED-EED0902035E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2" name="Picture Placeholder 11">
            <a:extLst>
              <a:ext uri="{FF2B5EF4-FFF2-40B4-BE49-F238E27FC236}">
                <a16:creationId xmlns:a16="http://schemas.microsoft.com/office/drawing/2014/main" id="{9E3DA932-9B81-9510-AD6A-543F36D543FD}"/>
              </a:ext>
            </a:extLst>
          </p:cNvPr>
          <p:cNvSpPr>
            <a:spLocks noGrp="1"/>
          </p:cNvSpPr>
          <p:nvPr>
            <p:ph type="pic" idx="1"/>
          </p:nvPr>
        </p:nvSpPr>
        <p:spPr/>
        <p:txBody>
          <a:bodyPr/>
          <a:lstStyle/>
          <a:p>
            <a:endParaRPr lang="en-US"/>
          </a:p>
        </p:txBody>
      </p:sp>
      <p:pic>
        <p:nvPicPr>
          <p:cNvPr id="13" name="Picture Placeholder 11" descr="A person holding a pen and a paper">
            <a:extLst>
              <a:ext uri="{FF2B5EF4-FFF2-40B4-BE49-F238E27FC236}">
                <a16:creationId xmlns:a16="http://schemas.microsoft.com/office/drawing/2014/main" id="{D67C2EB2-7587-C356-0596-BB761597E6DD}"/>
              </a:ext>
            </a:extLst>
          </p:cNvPr>
          <p:cNvPicPr>
            <a:picLocks noChangeAspect="1"/>
          </p:cNvPicPr>
          <p:nvPr/>
        </p:nvPicPr>
        <p:blipFill>
          <a:blip r:embed="rId3"/>
          <a:srcRect l="16437" r="16437"/>
          <a:stretch>
            <a:fillRect/>
          </a:stretch>
        </p:blipFill>
        <p:spPr>
          <a:xfrm>
            <a:off x="14177" y="24804"/>
            <a:ext cx="6896098" cy="6858000"/>
          </a:xfrm>
          <a:prstGeom prst="rect">
            <a:avLst/>
          </a:prstGeom>
        </p:spPr>
      </p:pic>
    </p:spTree>
    <p:extLst>
      <p:ext uri="{BB962C8B-B14F-4D97-AF65-F5344CB8AC3E}">
        <p14:creationId xmlns:p14="http://schemas.microsoft.com/office/powerpoint/2010/main" val="21691444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endParaRPr lang="en-US" b="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15616" y="1418094"/>
            <a:ext cx="4366006" cy="4597695"/>
          </a:xfrm>
        </p:spPr>
        <p:txBody>
          <a:bodyPr vert="horz" lIns="91440" tIns="45720" rIns="91440" bIns="45720" rtlCol="0" anchor="t">
            <a:normAutofit/>
          </a:bodyPr>
          <a:lstStyle/>
          <a:p>
            <a:pPr>
              <a:spcBef>
                <a:spcPts val="600"/>
              </a:spcBef>
            </a:pPr>
            <a:r>
              <a:rPr lang="en-US" sz="2000" b="0" dirty="0"/>
              <a:t>Joseph confirms that he has really tried to keep taking PrEP, because he is aware that he needs protection. </a:t>
            </a:r>
          </a:p>
          <a:p>
            <a:pPr>
              <a:spcBef>
                <a:spcPts val="600"/>
              </a:spcBef>
            </a:pPr>
            <a:r>
              <a:rPr lang="en-US" sz="2000" b="0" dirty="0"/>
              <a:t>When he travels, he often meets new sexual partners, and he doesn’t have an opportunity to learn about their HIV status.</a:t>
            </a:r>
          </a:p>
          <a:p>
            <a:pPr>
              <a:spcBef>
                <a:spcPts val="600"/>
              </a:spcBef>
            </a:pPr>
            <a:endParaRPr lang="en-US" sz="2000" b="0" dirty="0"/>
          </a:p>
          <a:p>
            <a:pPr>
              <a:spcBef>
                <a:spcPts val="600"/>
              </a:spcBef>
            </a:pPr>
            <a:r>
              <a:rPr lang="en-US" sz="2000" b="0" i="1" dirty="0"/>
              <a:t>What core communication skill could you use next?</a:t>
            </a:r>
          </a:p>
        </p:txBody>
      </p:sp>
      <p:sp>
        <p:nvSpPr>
          <p:cNvPr id="10" name="Right Triangle 9">
            <a:extLst>
              <a:ext uri="{FF2B5EF4-FFF2-40B4-BE49-F238E27FC236}">
                <a16:creationId xmlns:a16="http://schemas.microsoft.com/office/drawing/2014/main" id="{B1C858F8-0FF7-36DC-8288-A325FA6A0EDB}"/>
              </a:ext>
            </a:extLst>
          </p:cNvPr>
          <p:cNvSpPr/>
          <p:nvPr/>
        </p:nvSpPr>
        <p:spPr>
          <a:xfrm rot="10800000">
            <a:off x="10609688" y="11148"/>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B7129EB6-7D14-FD47-2089-EA2B99DBEA52}"/>
              </a:ext>
            </a:extLst>
          </p:cNvPr>
          <p:cNvGrpSpPr/>
          <p:nvPr/>
        </p:nvGrpSpPr>
        <p:grpSpPr>
          <a:xfrm>
            <a:off x="11642983" y="141554"/>
            <a:ext cx="415770" cy="366446"/>
            <a:chOff x="3735476" y="1417084"/>
            <a:chExt cx="4722880" cy="4162584"/>
          </a:xfrm>
          <a:noFill/>
        </p:grpSpPr>
        <p:sp>
          <p:nvSpPr>
            <p:cNvPr id="6" name="Freeform 7">
              <a:extLst>
                <a:ext uri="{FF2B5EF4-FFF2-40B4-BE49-F238E27FC236}">
                  <a16:creationId xmlns:a16="http://schemas.microsoft.com/office/drawing/2014/main" id="{A045CFE1-2E75-8918-2BC6-B3FFAE753D3D}"/>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8">
              <a:extLst>
                <a:ext uri="{FF2B5EF4-FFF2-40B4-BE49-F238E27FC236}">
                  <a16:creationId xmlns:a16="http://schemas.microsoft.com/office/drawing/2014/main" id="{747A2499-988C-501E-5AC7-E9D11C40178D}"/>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9">
              <a:extLst>
                <a:ext uri="{FF2B5EF4-FFF2-40B4-BE49-F238E27FC236}">
                  <a16:creationId xmlns:a16="http://schemas.microsoft.com/office/drawing/2014/main" id="{2A8F2920-3C50-6187-7A8F-6FD232539999}"/>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10">
              <a:extLst>
                <a:ext uri="{FF2B5EF4-FFF2-40B4-BE49-F238E27FC236}">
                  <a16:creationId xmlns:a16="http://schemas.microsoft.com/office/drawing/2014/main" id="{D5FD9DF9-E6BF-E0D7-87D3-7E72EC0350A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2" name="Picture Placeholder 11">
            <a:extLst>
              <a:ext uri="{FF2B5EF4-FFF2-40B4-BE49-F238E27FC236}">
                <a16:creationId xmlns:a16="http://schemas.microsoft.com/office/drawing/2014/main" id="{4BCB4609-944B-C979-F837-C63390616C65}"/>
              </a:ext>
            </a:extLst>
          </p:cNvPr>
          <p:cNvSpPr>
            <a:spLocks noGrp="1"/>
          </p:cNvSpPr>
          <p:nvPr>
            <p:ph type="pic" idx="1"/>
          </p:nvPr>
        </p:nvSpPr>
        <p:spPr/>
        <p:txBody>
          <a:bodyPr/>
          <a:lstStyle/>
          <a:p>
            <a:endParaRPr lang="en-US"/>
          </a:p>
        </p:txBody>
      </p:sp>
      <p:pic>
        <p:nvPicPr>
          <p:cNvPr id="13" name="Picture Placeholder 11" descr="A person holding a pen and a paper&#10;&#10;Description automatically generated with low confidence">
            <a:extLst>
              <a:ext uri="{FF2B5EF4-FFF2-40B4-BE49-F238E27FC236}">
                <a16:creationId xmlns:a16="http://schemas.microsoft.com/office/drawing/2014/main" id="{2E53D392-5C81-3F08-791A-68E74F345B93}"/>
              </a:ext>
            </a:extLst>
          </p:cNvPr>
          <p:cNvPicPr>
            <a:picLocks noChangeAspect="1"/>
          </p:cNvPicPr>
          <p:nvPr/>
        </p:nvPicPr>
        <p:blipFill>
          <a:blip r:embed="rId3"/>
          <a:srcRect l="16437" r="16437"/>
          <a:stretch>
            <a:fillRect/>
          </a:stretch>
        </p:blipFill>
        <p:spPr>
          <a:xfrm>
            <a:off x="24806" y="14171"/>
            <a:ext cx="6896098" cy="6858000"/>
          </a:xfrm>
          <a:prstGeom prst="rect">
            <a:avLst/>
          </a:prstGeom>
        </p:spPr>
      </p:pic>
    </p:spTree>
    <p:extLst>
      <p:ext uri="{BB962C8B-B14F-4D97-AF65-F5344CB8AC3E}">
        <p14:creationId xmlns:p14="http://schemas.microsoft.com/office/powerpoint/2010/main" val="20866924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9112E41-1ECE-10EC-6005-0CFFDADD577A}"/>
              </a:ext>
            </a:extLst>
          </p:cNvPr>
          <p:cNvSpPr>
            <a:spLocks noGrp="1"/>
          </p:cNvSpPr>
          <p:nvPr>
            <p:ph type="pic" idx="1"/>
          </p:nvPr>
        </p:nvSpPr>
        <p:spPr/>
        <p:txBody>
          <a:bodyPr/>
          <a:lstStyle/>
          <a:p>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8122" y="1358898"/>
            <a:ext cx="4366006" cy="4785227"/>
          </a:xfrm>
        </p:spPr>
        <p:txBody>
          <a:bodyPr vert="horz" lIns="91440" tIns="45720" rIns="91440" bIns="45720" rtlCol="0" anchor="t">
            <a:noAutofit/>
          </a:bodyPr>
          <a:lstStyle/>
          <a:p>
            <a:r>
              <a:rPr lang="en-US" sz="2000" b="0" dirty="0"/>
              <a:t>Use a </a:t>
            </a:r>
            <a:r>
              <a:rPr lang="en-US" sz="2000" dirty="0"/>
              <a:t>summary statement </a:t>
            </a:r>
            <a:r>
              <a:rPr lang="en-US" sz="2000" b="0" dirty="0"/>
              <a:t>and ask Joseph to correct or clarify any points:</a:t>
            </a:r>
          </a:p>
          <a:p>
            <a:r>
              <a:rPr lang="en-US" sz="2000" b="0" i="1" dirty="0"/>
              <a:t>Let me see if I understand. When you travel for work, it can be difficult to remember to bring your PrEP with you and changes to your routine make it harder to remember to take. At the same time, you feel you need the protection it gives you. It sounds like we need to find ways to make sure you have your pills and are reminded to take them when traveling. Did I miss anything?</a:t>
            </a:r>
          </a:p>
          <a:p>
            <a:endParaRPr lang="en-US" sz="2000" b="0" i="1" dirty="0"/>
          </a:p>
          <a:p>
            <a:r>
              <a:rPr lang="en-US" sz="2000" b="0" i="1" dirty="0"/>
              <a:t>If Joesph agrees that your summary is accurate, what is your next step? </a:t>
            </a:r>
          </a:p>
          <a:p>
            <a:endParaRPr lang="en-US" sz="2000" dirty="0"/>
          </a:p>
          <a:p>
            <a:endParaRPr lang="en-US" sz="2000" dirty="0"/>
          </a:p>
        </p:txBody>
      </p:sp>
      <p:sp>
        <p:nvSpPr>
          <p:cNvPr id="7" name="Right Triangle 6">
            <a:extLst>
              <a:ext uri="{FF2B5EF4-FFF2-40B4-BE49-F238E27FC236}">
                <a16:creationId xmlns:a16="http://schemas.microsoft.com/office/drawing/2014/main" id="{C892E583-524D-1B68-2499-73769C9DBD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aphic 6">
            <a:extLst>
              <a:ext uri="{FF2B5EF4-FFF2-40B4-BE49-F238E27FC236}">
                <a16:creationId xmlns:a16="http://schemas.microsoft.com/office/drawing/2014/main" id="{336D3C35-2516-90E4-D768-EB375EAE7B64}"/>
              </a:ext>
            </a:extLst>
          </p:cNvPr>
          <p:cNvGrpSpPr/>
          <p:nvPr/>
        </p:nvGrpSpPr>
        <p:grpSpPr>
          <a:xfrm>
            <a:off x="11642982" y="141554"/>
            <a:ext cx="415769" cy="366949"/>
            <a:chOff x="3735476" y="1417084"/>
            <a:chExt cx="4722880" cy="4168299"/>
          </a:xfrm>
          <a:noFill/>
        </p:grpSpPr>
        <p:sp>
          <p:nvSpPr>
            <p:cNvPr id="9" name="Freeform 8">
              <a:extLst>
                <a:ext uri="{FF2B5EF4-FFF2-40B4-BE49-F238E27FC236}">
                  <a16:creationId xmlns:a16="http://schemas.microsoft.com/office/drawing/2014/main" id="{01D56315-B3FC-05B4-EDFB-6C7AC2F6BB6E}"/>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70873524-E4FD-9081-CB9A-8AA610E9C63D}"/>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CEAB5290-EC36-8735-83E7-FF53A33B3E5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B3933B1E-A3EA-17D0-8D9D-6B02A0376314}"/>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2" name="Picture Placeholder 11" descr="A person sitting at a desk&#10;&#10;Description automatically generated">
            <a:extLst>
              <a:ext uri="{FF2B5EF4-FFF2-40B4-BE49-F238E27FC236}">
                <a16:creationId xmlns:a16="http://schemas.microsoft.com/office/drawing/2014/main" id="{D2812A50-450A-FFD0-0F21-CBCE2E418882}"/>
              </a:ext>
            </a:extLst>
          </p:cNvPr>
          <p:cNvPicPr>
            <a:picLocks noChangeAspect="1"/>
          </p:cNvPicPr>
          <p:nvPr/>
        </p:nvPicPr>
        <p:blipFill>
          <a:blip r:embed="rId3"/>
          <a:srcRect l="16437" r="16437"/>
          <a:stretch>
            <a:fillRect/>
          </a:stretch>
        </p:blipFill>
        <p:spPr>
          <a:xfrm>
            <a:off x="0" y="3810"/>
            <a:ext cx="6899910" cy="6858000"/>
          </a:xfrm>
          <a:prstGeom prst="rect">
            <a:avLst/>
          </a:prstGeom>
        </p:spPr>
      </p:pic>
    </p:spTree>
    <p:extLst>
      <p:ext uri="{BB962C8B-B14F-4D97-AF65-F5344CB8AC3E}">
        <p14:creationId xmlns:p14="http://schemas.microsoft.com/office/powerpoint/2010/main" val="141094151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1" descr="A person holding a pen and a paper&#10;&#10;Description automatically generated with low confidence">
            <a:extLst>
              <a:ext uri="{FF2B5EF4-FFF2-40B4-BE49-F238E27FC236}">
                <a16:creationId xmlns:a16="http://schemas.microsoft.com/office/drawing/2014/main" id="{C7B6ACE6-8C31-F686-5E22-7C011AD5AF5C}"/>
              </a:ext>
            </a:extLst>
          </p:cNvPr>
          <p:cNvPicPr>
            <a:picLocks noGrp="1" noChangeAspect="1"/>
          </p:cNvPicPr>
          <p:nvPr>
            <p:ph type="pic" idx="1"/>
          </p:nvPr>
        </p:nvPicPr>
        <p:blipFill>
          <a:blip r:embed="rId3"/>
          <a:srcRect l="16437" r="16437"/>
          <a:stretch/>
        </p:blipFill>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endParaRPr lang="en-US" b="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vert="horz" lIns="91440" tIns="45720" rIns="91440" bIns="45720" rtlCol="0" anchor="t">
            <a:noAutofit/>
          </a:bodyPr>
          <a:lstStyle/>
          <a:p>
            <a:r>
              <a:rPr lang="en-US" sz="2000" dirty="0"/>
              <a:t>Problem-solve </a:t>
            </a:r>
            <a:r>
              <a:rPr lang="en-US" sz="2000" b="0" dirty="0"/>
              <a:t>about ways to ensure he has his PrEP when he is away and is prompted to take it daily. For example:</a:t>
            </a:r>
          </a:p>
          <a:p>
            <a:r>
              <a:rPr lang="en-US" sz="2000" b="0" i="1" dirty="0"/>
              <a:t>Let’s think about what works at home and see if we can apply it to travel. How do you use your PrEP at home? </a:t>
            </a:r>
          </a:p>
          <a:p>
            <a:r>
              <a:rPr lang="en-US" sz="2000" b="0" i="1" dirty="0"/>
              <a:t>Many people set a daily reminder in their phone to take their pill or link it to a daily routine, might that work for you when you travel? Could you keep a small supply in your luggage, so you don’t have to remember it when you pack?</a:t>
            </a:r>
          </a:p>
          <a:p>
            <a:r>
              <a:rPr lang="en-US" sz="2000" b="0" i="1" dirty="0"/>
              <a:t>What other ideas do you have for reminders when you travel? </a:t>
            </a:r>
          </a:p>
        </p:txBody>
      </p:sp>
      <p:sp>
        <p:nvSpPr>
          <p:cNvPr id="5" name="Right Triangle 4">
            <a:extLst>
              <a:ext uri="{FF2B5EF4-FFF2-40B4-BE49-F238E27FC236}">
                <a16:creationId xmlns:a16="http://schemas.microsoft.com/office/drawing/2014/main" id="{A94BC62D-D531-9273-5AB8-C5A2B89A4DE0}"/>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13">
            <a:extLst>
              <a:ext uri="{FF2B5EF4-FFF2-40B4-BE49-F238E27FC236}">
                <a16:creationId xmlns:a16="http://schemas.microsoft.com/office/drawing/2014/main" id="{ADD32227-C04F-BADE-5F1C-1FB72812FA09}"/>
              </a:ext>
            </a:extLst>
          </p:cNvPr>
          <p:cNvSpPr/>
          <p:nvPr/>
        </p:nvSpPr>
        <p:spPr>
          <a:xfrm>
            <a:off x="11967187" y="183132"/>
            <a:ext cx="66712" cy="40811"/>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noFill/>
          <a:ln w="19050" cap="rnd">
            <a:solidFill>
              <a:schemeClr val="bg1"/>
            </a:solidFill>
            <a:prstDash val="solid"/>
            <a:round/>
          </a:ln>
        </p:spPr>
        <p:txBody>
          <a:bodyPr rtlCol="0" anchor="ctr"/>
          <a:lstStyle/>
          <a:p>
            <a:endParaRPr lang="en-US"/>
          </a:p>
        </p:txBody>
      </p:sp>
      <p:sp>
        <p:nvSpPr>
          <p:cNvPr id="7" name="Freeform 7">
            <a:extLst>
              <a:ext uri="{FF2B5EF4-FFF2-40B4-BE49-F238E27FC236}">
                <a16:creationId xmlns:a16="http://schemas.microsoft.com/office/drawing/2014/main" id="{F3541453-3A63-D59D-8DDA-43D10B5159D7}"/>
              </a:ext>
            </a:extLst>
          </p:cNvPr>
          <p:cNvSpPr/>
          <p:nvPr/>
        </p:nvSpPr>
        <p:spPr>
          <a:xfrm>
            <a:off x="11836298" y="141554"/>
            <a:ext cx="222455" cy="330705"/>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noFill/>
          <a:ln w="19050" cap="rnd">
            <a:solidFill>
              <a:schemeClr val="bg1"/>
            </a:solidFill>
            <a:prstDash val="solid"/>
            <a:round/>
          </a:ln>
        </p:spPr>
        <p:txBody>
          <a:bodyPr rtlCol="0" anchor="ctr"/>
          <a:lstStyle/>
          <a:p>
            <a:endParaRPr lang="en-US"/>
          </a:p>
        </p:txBody>
      </p:sp>
    </p:spTree>
    <p:extLst>
      <p:ext uri="{BB962C8B-B14F-4D97-AF65-F5344CB8AC3E}">
        <p14:creationId xmlns:p14="http://schemas.microsoft.com/office/powerpoint/2010/main" val="1644640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standing in front of a blue wall&#10;&#10;Description automatically generated">
            <a:extLst>
              <a:ext uri="{FF2B5EF4-FFF2-40B4-BE49-F238E27FC236}">
                <a16:creationId xmlns:a16="http://schemas.microsoft.com/office/drawing/2014/main" id="{3EB68F0A-5F39-6EC4-0850-D5ED97A1CEA6}"/>
              </a:ext>
            </a:extLst>
          </p:cNvPr>
          <p:cNvPicPr>
            <a:picLocks noGrp="1" noChangeAspect="1"/>
          </p:cNvPicPr>
          <p:nvPr>
            <p:ph type="pic" idx="1"/>
          </p:nvPr>
        </p:nvPicPr>
        <p:blipFill>
          <a:blip r:embed="rId3"/>
          <a:srcRect l="16437" r="16437"/>
          <a:stretch>
            <a:fillRect/>
          </a:stretch>
        </p:blipFill>
        <p:spPr>
          <a:xfrm>
            <a:off x="0"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t>Case Scenario​</a:t>
            </a:r>
          </a:p>
        </p:txBody>
      </p:sp>
      <p:sp>
        <p:nvSpPr>
          <p:cNvPr id="2" name="Right Triangle 1">
            <a:extLst>
              <a:ext uri="{FF2B5EF4-FFF2-40B4-BE49-F238E27FC236}">
                <a16:creationId xmlns:a16="http://schemas.microsoft.com/office/drawing/2014/main" id="{1D77AD26-7A0D-1046-074B-FFF4FA103A1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80DB7C1A-6DD4-C901-A7D7-D5062E84743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EF0CE6B2-FFED-79BB-74A5-60379F174729}"/>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95AF4B-E8B4-5F6C-81B8-A58558E5B4B3}"/>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26FDA82-5559-263C-9863-5677B966C0C7}"/>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1748BAF8-227D-07D2-5BA6-E2FE10FA5B8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8" name="Text Placeholder 3">
            <a:extLst>
              <a:ext uri="{FF2B5EF4-FFF2-40B4-BE49-F238E27FC236}">
                <a16:creationId xmlns:a16="http://schemas.microsoft.com/office/drawing/2014/main" id="{11EEAC20-C206-B11B-A9BC-EA9B3C72FDDB}"/>
              </a:ext>
            </a:extLst>
          </p:cNvPr>
          <p:cNvSpPr>
            <a:spLocks noGrp="1"/>
          </p:cNvSpPr>
          <p:nvPr>
            <p:ph type="body" sz="quarter" idx="10"/>
          </p:nvPr>
        </p:nvSpPr>
        <p:spPr>
          <a:xfrm>
            <a:off x="7381877" y="1530752"/>
            <a:ext cx="4365625" cy="4483100"/>
          </a:xfrm>
        </p:spPr>
        <p:txBody>
          <a:bodyPr vert="horz" lIns="91440" tIns="45720" rIns="91440" bIns="45720" rtlCol="0" anchor="t">
            <a:noAutofit/>
          </a:bodyPr>
          <a:lstStyle/>
          <a:p>
            <a:pPr>
              <a:spcBef>
                <a:spcPts val="600"/>
              </a:spcBef>
            </a:pPr>
            <a:r>
              <a:rPr lang="en-US" sz="2000" b="0" dirty="0"/>
              <a:t>Joseph says at home he keeps the pills by his bedside and takes one before going to sleep each night. However, when he travels, he sleeps in several different places and at different times from his usual routine, so often forgets his pill.</a:t>
            </a:r>
          </a:p>
          <a:p>
            <a:pPr>
              <a:spcBef>
                <a:spcPts val="600"/>
              </a:spcBef>
            </a:pPr>
            <a:r>
              <a:rPr lang="en-US" sz="2000" b="0" dirty="0"/>
              <a:t>He agrees to try to keep a supply of medication in the bag he uses when he travels. He also will plan to take it when he brushes his teeth at night, which is a daily routine he maintains when traveling.</a:t>
            </a:r>
          </a:p>
          <a:p>
            <a:pPr>
              <a:spcBef>
                <a:spcPts val="600"/>
              </a:spcBef>
            </a:pPr>
            <a:endParaRPr lang="en-US" sz="2000" b="0" dirty="0"/>
          </a:p>
          <a:p>
            <a:pPr>
              <a:spcBef>
                <a:spcPts val="600"/>
              </a:spcBef>
            </a:pPr>
            <a:br>
              <a:rPr lang="en-US" sz="2000" b="0" dirty="0"/>
            </a:b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a:p>
            <a:pPr>
              <a:spcBef>
                <a:spcPts val="600"/>
              </a:spcBef>
            </a:pPr>
            <a:endParaRPr lang="en-US" sz="2000" b="0" dirty="0"/>
          </a:p>
        </p:txBody>
      </p:sp>
    </p:spTree>
    <p:extLst>
      <p:ext uri="{BB962C8B-B14F-4D97-AF65-F5344CB8AC3E}">
        <p14:creationId xmlns:p14="http://schemas.microsoft.com/office/powerpoint/2010/main" val="1861645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6" y="3273677"/>
            <a:ext cx="5248767" cy="2230297"/>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4400" b="0" i="1" dirty="0">
                <a:latin typeface="+mn-lt"/>
              </a:rPr>
              <a:t>What is person- centered counseling for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94A1-4A97-63C5-CEBF-F5F1A3FCD83F}"/>
              </a:ext>
            </a:extLst>
          </p:cNvPr>
          <p:cNvSpPr>
            <a:spLocks noGrp="1"/>
          </p:cNvSpPr>
          <p:nvPr>
            <p:ph type="title"/>
          </p:nvPr>
        </p:nvSpPr>
        <p:spPr/>
        <p:txBody>
          <a:bodyPr>
            <a:normAutofit fontScale="90000"/>
          </a:bodyPr>
          <a:lstStyle/>
          <a:p>
            <a:r>
              <a:rPr lang="en-US" dirty="0"/>
              <a:t>A Non-judgmental Approach to Assessing Adherence</a:t>
            </a:r>
          </a:p>
        </p:txBody>
      </p:sp>
      <p:sp>
        <p:nvSpPr>
          <p:cNvPr id="3" name="Content Placeholder 2">
            <a:extLst>
              <a:ext uri="{FF2B5EF4-FFF2-40B4-BE49-F238E27FC236}">
                <a16:creationId xmlns:a16="http://schemas.microsoft.com/office/drawing/2014/main" id="{9E24FDE0-51AE-44CB-B5BE-CDCE5335295F}"/>
              </a:ext>
            </a:extLst>
          </p:cNvPr>
          <p:cNvSpPr>
            <a:spLocks noGrp="1"/>
          </p:cNvSpPr>
          <p:nvPr>
            <p:ph sz="quarter" idx="11"/>
          </p:nvPr>
        </p:nvSpPr>
        <p:spPr/>
        <p:txBody>
          <a:bodyPr>
            <a:noAutofit/>
          </a:bodyPr>
          <a:lstStyle/>
          <a:p>
            <a:pPr marL="285750" indent="-285750">
              <a:buFont typeface="Arial" panose="020B0604020202020204" pitchFamily="34" charset="0"/>
              <a:buChar char="•"/>
            </a:pPr>
            <a:r>
              <a:rPr lang="en-US" sz="2000" b="0" dirty="0"/>
              <a:t>To encourage realistic, honest discussion about challenges or issues clients may be facing, avoid putting your own judgment on them. </a:t>
            </a:r>
          </a:p>
          <a:p>
            <a:pPr marL="285750" indent="-285750">
              <a:buFont typeface="Arial" panose="020B0604020202020204" pitchFamily="34" charset="0"/>
              <a:buChar char="•"/>
            </a:pPr>
            <a:r>
              <a:rPr lang="en-US" sz="2000" b="0" dirty="0"/>
              <a:t>Normalize adherence challenges. For example:</a:t>
            </a:r>
          </a:p>
          <a:p>
            <a:pPr marL="1085850" lvl="1" indent="-342900"/>
            <a:r>
              <a:rPr lang="en-US" sz="2000" b="0" i="1" dirty="0"/>
              <a:t>Many people have trouble remembering to take pills regularly, especially when starting a new medication. Has this happened to you?</a:t>
            </a:r>
          </a:p>
          <a:p>
            <a:pPr marL="285750" indent="-285750">
              <a:buFont typeface="Arial" panose="020B0604020202020204" pitchFamily="34" charset="0"/>
              <a:buChar char="•"/>
            </a:pPr>
            <a:r>
              <a:rPr lang="en-US" sz="2000" b="0" dirty="0"/>
              <a:t>Ask about most recent pill-taking, CAB-LA injection, or DVR insertion. Short-term recall tends to be better than long-term recall. For example:</a:t>
            </a:r>
          </a:p>
          <a:p>
            <a:pPr marL="1085850" lvl="1" indent="-342900"/>
            <a:r>
              <a:rPr lang="en-US" sz="2000" b="0" i="1" dirty="0"/>
              <a:t>About how many days this week have you missed a PrEP pill?</a:t>
            </a:r>
          </a:p>
          <a:p>
            <a:pPr marL="1085850" lvl="1" indent="-342900"/>
            <a:r>
              <a:rPr lang="en-US" sz="2000" b="0" i="1" dirty="0"/>
              <a:t>Tell me how you used ED-PrEP during your most recent sexual encounter?</a:t>
            </a:r>
          </a:p>
          <a:p>
            <a:pPr marL="1085850" lvl="1" indent="-342900"/>
            <a:r>
              <a:rPr lang="en-US" sz="2000" b="0" i="1" dirty="0"/>
              <a:t>Think back to your last few injections, did you experience any challenges making it to clinic during the window period?</a:t>
            </a:r>
          </a:p>
          <a:p>
            <a:pPr marL="1085850" lvl="1" indent="-342900"/>
            <a:r>
              <a:rPr lang="en-US" sz="2000" b="0" i="1" dirty="0"/>
              <a:t>Let’s look at the calendar so you can show me when you last inserted and removed your DVR.</a:t>
            </a:r>
          </a:p>
          <a:p>
            <a:pPr marL="1028700" lvl="1"/>
            <a:endParaRPr lang="en-US" sz="2000" b="0" i="1" dirty="0"/>
          </a:p>
        </p:txBody>
      </p:sp>
    </p:spTree>
    <p:extLst>
      <p:ext uri="{BB962C8B-B14F-4D97-AF65-F5344CB8AC3E}">
        <p14:creationId xmlns:p14="http://schemas.microsoft.com/office/powerpoint/2010/main" val="19165278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A415-0F4E-FA66-8058-B8F00FF4BB8A}"/>
              </a:ext>
            </a:extLst>
          </p:cNvPr>
          <p:cNvSpPr>
            <a:spLocks noGrp="1"/>
          </p:cNvSpPr>
          <p:nvPr>
            <p:ph type="title"/>
          </p:nvPr>
        </p:nvSpPr>
        <p:spPr/>
        <p:txBody>
          <a:bodyPr>
            <a:normAutofit fontScale="90000"/>
          </a:bodyPr>
          <a:lstStyle/>
          <a:p>
            <a:r>
              <a:rPr lang="en-US" dirty="0"/>
              <a:t>Support for Clients Who Experience Difficulties With Effective PrEP Use</a:t>
            </a:r>
          </a:p>
        </p:txBody>
      </p:sp>
      <p:sp>
        <p:nvSpPr>
          <p:cNvPr id="3" name="Content Placeholder 2">
            <a:extLst>
              <a:ext uri="{FF2B5EF4-FFF2-40B4-BE49-F238E27FC236}">
                <a16:creationId xmlns:a16="http://schemas.microsoft.com/office/drawing/2014/main" id="{44B62974-20F1-35BE-2C55-F740C2F52F86}"/>
              </a:ext>
            </a:extLst>
          </p:cNvPr>
          <p:cNvSpPr>
            <a:spLocks noGrp="1"/>
          </p:cNvSpPr>
          <p:nvPr>
            <p:ph sz="quarter" idx="11"/>
          </p:nvPr>
        </p:nvSpPr>
        <p:spPr/>
        <p:txBody>
          <a:bodyPr>
            <a:noAutofit/>
          </a:bodyPr>
          <a:lstStyle/>
          <a:p>
            <a:pPr marL="285750" indent="-285750">
              <a:spcBef>
                <a:spcPts val="600"/>
              </a:spcBef>
              <a:buFont typeface="Arial" panose="020B0604020202020204" pitchFamily="34" charset="0"/>
              <a:buChar char="•"/>
            </a:pPr>
            <a:r>
              <a:rPr lang="en-US" sz="2000" b="0" dirty="0"/>
              <a:t>Adherence to medical interventions over the long term is universally challenging.</a:t>
            </a:r>
          </a:p>
          <a:p>
            <a:pPr marL="285750" indent="-285750">
              <a:spcBef>
                <a:spcPts val="600"/>
              </a:spcBef>
              <a:buFont typeface="Arial" panose="020B0604020202020204" pitchFamily="34" charset="0"/>
              <a:buChar char="•"/>
            </a:pPr>
            <a:r>
              <a:rPr lang="en-US" sz="2000" b="0" dirty="0"/>
              <a:t>To effectively support clients to overcome adherence challenges, the reasons for nonadherence must be explored and understood. Nonadherence can stem from many factors, including:</a:t>
            </a:r>
          </a:p>
          <a:p>
            <a:pPr marL="1028700" lvl="1">
              <a:spcBef>
                <a:spcPts val="600"/>
              </a:spcBef>
            </a:pPr>
            <a:r>
              <a:rPr lang="en-US" sz="2000" b="0" dirty="0"/>
              <a:t>Inadequate knowledge or misunderstandings</a:t>
            </a:r>
          </a:p>
          <a:p>
            <a:pPr marL="1028700" lvl="1">
              <a:spcBef>
                <a:spcPts val="600"/>
              </a:spcBef>
            </a:pPr>
            <a:r>
              <a:rPr lang="en-US" sz="2000" b="0" dirty="0"/>
              <a:t>Forgetfulness or difficulty establishing adherence habits</a:t>
            </a:r>
          </a:p>
          <a:p>
            <a:pPr marL="1028700" lvl="1">
              <a:spcBef>
                <a:spcPts val="600"/>
              </a:spcBef>
            </a:pPr>
            <a:r>
              <a:rPr lang="en-US" sz="2000" b="0" dirty="0"/>
              <a:t>Difficult experiences with PrEP</a:t>
            </a:r>
          </a:p>
          <a:p>
            <a:pPr marL="1028700" lvl="1">
              <a:spcBef>
                <a:spcPts val="600"/>
              </a:spcBef>
            </a:pPr>
            <a:r>
              <a:rPr lang="en-US" sz="2000" b="0" dirty="0"/>
              <a:t>Barriers to accessing PrEP services </a:t>
            </a:r>
          </a:p>
          <a:p>
            <a:pPr marL="285750" indent="-285750">
              <a:spcBef>
                <a:spcPts val="600"/>
              </a:spcBef>
              <a:buFont typeface="Arial" panose="020B0604020202020204" pitchFamily="34" charset="0"/>
              <a:buChar char="•"/>
            </a:pPr>
            <a:r>
              <a:rPr lang="en-US" sz="2000" b="0" dirty="0"/>
              <a:t>Clients who successfully used PrEP in the past may be experiencing significant life changes, such as in employment, place of residence, or relationship status. Understanding the impact of these changes can help tailor counseling to re-establish effective PrEP use.</a:t>
            </a:r>
          </a:p>
        </p:txBody>
      </p:sp>
    </p:spTree>
    <p:extLst>
      <p:ext uri="{BB962C8B-B14F-4D97-AF65-F5344CB8AC3E}">
        <p14:creationId xmlns:p14="http://schemas.microsoft.com/office/powerpoint/2010/main" val="39755985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1DFB-CB82-48C2-3FAA-E04E5C1A6E29}"/>
              </a:ext>
            </a:extLst>
          </p:cNvPr>
          <p:cNvSpPr>
            <a:spLocks noGrp="1"/>
          </p:cNvSpPr>
          <p:nvPr>
            <p:ph type="title"/>
          </p:nvPr>
        </p:nvSpPr>
        <p:spPr/>
        <p:txBody>
          <a:bodyPr>
            <a:normAutofit/>
          </a:bodyPr>
          <a:lstStyle/>
          <a:p>
            <a:r>
              <a:rPr lang="en-US"/>
              <a:t>Common Reasons for Nonadherence</a:t>
            </a:r>
            <a:endParaRPr lang="en-US" b="0" i="1"/>
          </a:p>
        </p:txBody>
      </p:sp>
      <p:graphicFrame>
        <p:nvGraphicFramePr>
          <p:cNvPr id="4" name="Content Placeholder 3">
            <a:extLst>
              <a:ext uri="{FF2B5EF4-FFF2-40B4-BE49-F238E27FC236}">
                <a16:creationId xmlns:a16="http://schemas.microsoft.com/office/drawing/2014/main" id="{B0FFD66C-4F76-239B-462D-D3D1DD79248D}"/>
              </a:ext>
            </a:extLst>
          </p:cNvPr>
          <p:cNvGraphicFramePr>
            <a:graphicFrameLocks noGrp="1"/>
          </p:cNvGraphicFramePr>
          <p:nvPr>
            <p:ph sz="quarter" idx="11"/>
            <p:extLst>
              <p:ext uri="{D42A27DB-BD31-4B8C-83A1-F6EECF244321}">
                <p14:modId xmlns:p14="http://schemas.microsoft.com/office/powerpoint/2010/main" val="1221004679"/>
              </p:ext>
            </p:extLst>
          </p:nvPr>
        </p:nvGraphicFramePr>
        <p:xfrm>
          <a:off x="1963738" y="1511300"/>
          <a:ext cx="9145586" cy="4876800"/>
        </p:xfrm>
        <a:graphic>
          <a:graphicData uri="http://schemas.openxmlformats.org/drawingml/2006/table">
            <a:tbl>
              <a:tblPr firstRow="1" bandRow="1">
                <a:tableStyleId>{F5AB1C69-6EDB-4FF4-983F-18BD219EF322}</a:tableStyleId>
              </a:tblPr>
              <a:tblGrid>
                <a:gridCol w="4572793">
                  <a:extLst>
                    <a:ext uri="{9D8B030D-6E8A-4147-A177-3AD203B41FA5}">
                      <a16:colId xmlns:a16="http://schemas.microsoft.com/office/drawing/2014/main" val="3324707708"/>
                    </a:ext>
                  </a:extLst>
                </a:gridCol>
                <a:gridCol w="4572793">
                  <a:extLst>
                    <a:ext uri="{9D8B030D-6E8A-4147-A177-3AD203B41FA5}">
                      <a16:colId xmlns:a16="http://schemas.microsoft.com/office/drawing/2014/main" val="2155338007"/>
                    </a:ext>
                  </a:extLst>
                </a:gridCol>
              </a:tblGrid>
              <a:tr h="370840">
                <a:tc>
                  <a:txBody>
                    <a:bodyPr/>
                    <a:lstStyle/>
                    <a:p>
                      <a:r>
                        <a:rPr lang="en-US" sz="2000" dirty="0"/>
                        <a:t>Knowledge</a:t>
                      </a:r>
                    </a:p>
                  </a:txBody>
                  <a:tcPr/>
                </a:tc>
                <a:tc>
                  <a:txBody>
                    <a:bodyPr/>
                    <a:lstStyle/>
                    <a:p>
                      <a:r>
                        <a:rPr lang="en-US" sz="2000"/>
                        <a:t>Forgetting</a:t>
                      </a:r>
                      <a:endParaRPr lang="en-US" sz="2000" dirty="0"/>
                    </a:p>
                  </a:txBody>
                  <a:tcPr/>
                </a:tc>
                <a:extLst>
                  <a:ext uri="{0D108BD9-81ED-4DB2-BD59-A6C34878D82A}">
                    <a16:rowId xmlns:a16="http://schemas.microsoft.com/office/drawing/2014/main" val="1531690365"/>
                  </a:ext>
                </a:extLst>
              </a:tr>
              <a:tr h="370840">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en-US" sz="1800" i="1" dirty="0"/>
                        <a:t>Lack of knowledge contributes to nonadherence to medication or missed appointments </a:t>
                      </a:r>
                    </a:p>
                  </a:txBody>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en-US" sz="1800" i="1" kern="1200" dirty="0">
                          <a:solidFill>
                            <a:schemeClr val="dk1"/>
                          </a:solidFill>
                          <a:latin typeface="+mn-lt"/>
                          <a:ea typeface="+mn-ea"/>
                          <a:cs typeface="+mn-cs"/>
                        </a:rPr>
                        <a:t>Difficulty remembering PrEP dosing or appointments</a:t>
                      </a:r>
                    </a:p>
                  </a:txBody>
                  <a:tcPr/>
                </a:tc>
                <a:extLst>
                  <a:ext uri="{0D108BD9-81ED-4DB2-BD59-A6C34878D82A}">
                    <a16:rowId xmlns:a16="http://schemas.microsoft.com/office/drawing/2014/main" val="4212440140"/>
                  </a:ext>
                </a:extLst>
              </a:tr>
              <a:tr h="510540">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spc="-40" dirty="0"/>
                        <a:t>Examples: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Unaware of PrEP follow-up requirements</a:t>
                      </a:r>
                      <a:endParaRPr lang="en-US" sz="1800" spc="-40" dirty="0"/>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dirty="0"/>
                        <a:t>Not convinced PrEP is needed</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dirty="0"/>
                        <a:t>Does not believe PrEP</a:t>
                      </a:r>
                      <a:r>
                        <a:rPr lang="en-US" sz="1800" spc="-40" baseline="0" dirty="0"/>
                        <a:t> works or is working</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Does not believe it is necessary to take PrEP as prescribed (e.g., pills every day or to keep the DVR in place continuously)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Does not want to use PrEP with alcohol, drugs or other medications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Believes myths or misconceptions about PrEP (e.g., causes infertility)</a:t>
                      </a:r>
                    </a:p>
                  </a:txBody>
                  <a:tcPr/>
                </a:tc>
                <a:tc>
                  <a:txBody>
                    <a:bodyPr/>
                    <a:lstStyle/>
                    <a:p>
                      <a:pPr marL="0" indent="0">
                        <a:lnSpc>
                          <a:spcPct val="100000"/>
                        </a:lnSpc>
                        <a:spcBef>
                          <a:spcPts val="0"/>
                        </a:spcBef>
                        <a:spcAft>
                          <a:spcPts val="600"/>
                        </a:spcAft>
                        <a:buFont typeface="Arial"/>
                        <a:buNone/>
                      </a:pPr>
                      <a:r>
                        <a:rPr lang="en-US" sz="1800" spc="-40" dirty="0"/>
                        <a:t>Examples:</a:t>
                      </a:r>
                    </a:p>
                    <a:p>
                      <a:pPr marL="182880" indent="-182880">
                        <a:lnSpc>
                          <a:spcPct val="100000"/>
                        </a:lnSpc>
                        <a:spcBef>
                          <a:spcPts val="0"/>
                        </a:spcBef>
                        <a:spcAft>
                          <a:spcPts val="600"/>
                        </a:spcAft>
                        <a:buFont typeface="Arial"/>
                        <a:buChar char="•"/>
                      </a:pPr>
                      <a:r>
                        <a:rPr lang="en-US" sz="1800" spc="-40" dirty="0"/>
                        <a:t>Forgot to take pill or insert the DVR on time</a:t>
                      </a:r>
                    </a:p>
                    <a:p>
                      <a:pPr marL="182880" indent="-182880">
                        <a:lnSpc>
                          <a:spcPct val="100000"/>
                        </a:lnSpc>
                        <a:spcBef>
                          <a:spcPts val="0"/>
                        </a:spcBef>
                        <a:spcAft>
                          <a:spcPts val="600"/>
                        </a:spcAft>
                        <a:buFont typeface="Arial"/>
                        <a:buChar char="•"/>
                      </a:pPr>
                      <a:r>
                        <a:rPr lang="en-US" sz="1800" spc="-40" dirty="0"/>
                        <a:t>Forgot to refill prescription</a:t>
                      </a:r>
                    </a:p>
                    <a:p>
                      <a:pPr marL="182880" marR="0" lvl="0" indent="-182880" algn="l" defTabSz="457200" rtl="0" eaLnBrk="1" fontAlgn="auto" latinLnBrk="0" hangingPunct="1">
                        <a:lnSpc>
                          <a:spcPct val="100000"/>
                        </a:lnSpc>
                        <a:spcBef>
                          <a:spcPts val="0"/>
                        </a:spcBef>
                        <a:spcAft>
                          <a:spcPts val="600"/>
                        </a:spcAft>
                        <a:buClrTx/>
                        <a:buSzTx/>
                        <a:buFont typeface="Arial"/>
                        <a:buChar char="•"/>
                        <a:tabLst/>
                        <a:defRPr/>
                      </a:pPr>
                      <a:r>
                        <a:rPr lang="en-US" sz="1800" spc="-40" dirty="0"/>
                        <a:t>Has</a:t>
                      </a:r>
                      <a:r>
                        <a:rPr lang="en-US" sz="1800" spc="-40" baseline="0" dirty="0"/>
                        <a:t> difficulty with personal organization and scheduling</a:t>
                      </a:r>
                    </a:p>
                    <a:p>
                      <a:pPr marL="182880" marR="0" lvl="0" indent="-182880" algn="l" defTabSz="457200" rtl="0" eaLnBrk="1" fontAlgn="auto" latinLnBrk="0" hangingPunct="1">
                        <a:lnSpc>
                          <a:spcPct val="100000"/>
                        </a:lnSpc>
                        <a:spcBef>
                          <a:spcPts val="0"/>
                        </a:spcBef>
                        <a:spcAft>
                          <a:spcPts val="600"/>
                        </a:spcAft>
                        <a:buClrTx/>
                        <a:buSzTx/>
                        <a:buFont typeface="Arial"/>
                        <a:buChar char="•"/>
                        <a:tabLst/>
                        <a:defRPr/>
                      </a:pPr>
                      <a:r>
                        <a:rPr lang="en-US" sz="1800" spc="-40" baseline="0" dirty="0"/>
                        <a:t>Affected by depression or other unaddressed mental illness</a:t>
                      </a:r>
                    </a:p>
                    <a:p>
                      <a:pPr marL="182880" marR="0" lvl="0" indent="-182880" algn="l" defTabSz="457200" rtl="0" eaLnBrk="1" fontAlgn="auto" latinLnBrk="0" hangingPunct="1">
                        <a:lnSpc>
                          <a:spcPct val="100000"/>
                        </a:lnSpc>
                        <a:spcBef>
                          <a:spcPts val="0"/>
                        </a:spcBef>
                        <a:spcAft>
                          <a:spcPts val="600"/>
                        </a:spcAft>
                        <a:buClrTx/>
                        <a:buSzTx/>
                        <a:buFont typeface="Arial"/>
                        <a:buChar char="•"/>
                        <a:tabLst/>
                        <a:defRPr/>
                      </a:pPr>
                      <a:r>
                        <a:rPr lang="en-US" sz="1800" kern="1200" spc="-40" baseline="0" dirty="0">
                          <a:effectLst/>
                        </a:rPr>
                        <a:t>Unaddressed substance use issues, especially dependence on alcohol or other drugs</a:t>
                      </a:r>
                      <a:endParaRPr lang="en-US" sz="1800" spc="-40" dirty="0"/>
                    </a:p>
                  </a:txBody>
                  <a:tcPr/>
                </a:tc>
                <a:extLst>
                  <a:ext uri="{0D108BD9-81ED-4DB2-BD59-A6C34878D82A}">
                    <a16:rowId xmlns:a16="http://schemas.microsoft.com/office/drawing/2014/main" val="2039709429"/>
                  </a:ext>
                </a:extLst>
              </a:tr>
            </a:tbl>
          </a:graphicData>
        </a:graphic>
      </p:graphicFrame>
    </p:spTree>
    <p:extLst>
      <p:ext uri="{BB962C8B-B14F-4D97-AF65-F5344CB8AC3E}">
        <p14:creationId xmlns:p14="http://schemas.microsoft.com/office/powerpoint/2010/main" val="16972736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1DFB-CB82-48C2-3FAA-E04E5C1A6E29}"/>
              </a:ext>
            </a:extLst>
          </p:cNvPr>
          <p:cNvSpPr>
            <a:spLocks noGrp="1"/>
          </p:cNvSpPr>
          <p:nvPr>
            <p:ph type="title"/>
          </p:nvPr>
        </p:nvSpPr>
        <p:spPr/>
        <p:txBody>
          <a:bodyPr>
            <a:normAutofit/>
          </a:bodyPr>
          <a:lstStyle/>
          <a:p>
            <a:r>
              <a:rPr lang="en-US"/>
              <a:t>Common Reasons for Nonadherence </a:t>
            </a:r>
            <a:r>
              <a:rPr lang="en-US" b="0" i="1"/>
              <a:t>(continued)</a:t>
            </a:r>
            <a:endParaRPr lang="en-US"/>
          </a:p>
        </p:txBody>
      </p:sp>
      <p:graphicFrame>
        <p:nvGraphicFramePr>
          <p:cNvPr id="4" name="Content Placeholder 3">
            <a:extLst>
              <a:ext uri="{FF2B5EF4-FFF2-40B4-BE49-F238E27FC236}">
                <a16:creationId xmlns:a16="http://schemas.microsoft.com/office/drawing/2014/main" id="{B0FFD66C-4F76-239B-462D-D3D1DD79248D}"/>
              </a:ext>
            </a:extLst>
          </p:cNvPr>
          <p:cNvGraphicFramePr>
            <a:graphicFrameLocks noGrp="1"/>
          </p:cNvGraphicFramePr>
          <p:nvPr>
            <p:ph sz="quarter" idx="11"/>
            <p:extLst>
              <p:ext uri="{D42A27DB-BD31-4B8C-83A1-F6EECF244321}">
                <p14:modId xmlns:p14="http://schemas.microsoft.com/office/powerpoint/2010/main" val="3613445330"/>
              </p:ext>
            </p:extLst>
          </p:nvPr>
        </p:nvGraphicFramePr>
        <p:xfrm>
          <a:off x="1963738" y="1511300"/>
          <a:ext cx="9145586" cy="4953000"/>
        </p:xfrm>
        <a:graphic>
          <a:graphicData uri="http://schemas.openxmlformats.org/drawingml/2006/table">
            <a:tbl>
              <a:tblPr firstRow="1" bandRow="1">
                <a:tableStyleId>{F5AB1C69-6EDB-4FF4-983F-18BD219EF322}</a:tableStyleId>
              </a:tblPr>
              <a:tblGrid>
                <a:gridCol w="4572793">
                  <a:extLst>
                    <a:ext uri="{9D8B030D-6E8A-4147-A177-3AD203B41FA5}">
                      <a16:colId xmlns:a16="http://schemas.microsoft.com/office/drawing/2014/main" val="3324707708"/>
                    </a:ext>
                  </a:extLst>
                </a:gridCol>
                <a:gridCol w="4572793">
                  <a:extLst>
                    <a:ext uri="{9D8B030D-6E8A-4147-A177-3AD203B41FA5}">
                      <a16:colId xmlns:a16="http://schemas.microsoft.com/office/drawing/2014/main" val="2155338007"/>
                    </a:ext>
                  </a:extLst>
                </a:gridCol>
              </a:tblGrid>
              <a:tr h="370840">
                <a:tc>
                  <a:txBody>
                    <a:bodyPr/>
                    <a:lstStyle/>
                    <a:p>
                      <a:r>
                        <a:rPr lang="en-US" sz="2000" dirty="0"/>
                        <a:t> Experience of PrEP use</a:t>
                      </a:r>
                    </a:p>
                  </a:txBody>
                  <a:tcPr/>
                </a:tc>
                <a:tc>
                  <a:txBody>
                    <a:bodyPr/>
                    <a:lstStyle/>
                    <a:p>
                      <a:r>
                        <a:rPr lang="en-US" sz="2000"/>
                        <a:t>Barriers to accessing PrEP services</a:t>
                      </a:r>
                    </a:p>
                  </a:txBody>
                  <a:tcPr/>
                </a:tc>
                <a:extLst>
                  <a:ext uri="{0D108BD9-81ED-4DB2-BD59-A6C34878D82A}">
                    <a16:rowId xmlns:a16="http://schemas.microsoft.com/office/drawing/2014/main" val="1531690365"/>
                  </a:ext>
                </a:extLst>
              </a:tr>
              <a:tr h="370840">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en-US" sz="1800" i="1" kern="1200" dirty="0">
                          <a:solidFill>
                            <a:schemeClr val="dk1"/>
                          </a:solidFill>
                          <a:latin typeface="+mn-lt"/>
                          <a:ea typeface="+mn-ea"/>
                          <a:cs typeface="+mn-cs"/>
                        </a:rPr>
                        <a:t>Experienced or anticipated personal, practical or social challenges with PrEP use</a:t>
                      </a:r>
                    </a:p>
                  </a:txBody>
                  <a:tcPr/>
                </a:tc>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lang="en-US" sz="1800" i="1" kern="1200" dirty="0">
                          <a:solidFill>
                            <a:schemeClr val="dk1"/>
                          </a:solidFill>
                          <a:latin typeface="+mn-lt"/>
                          <a:ea typeface="+mn-ea"/>
                          <a:cs typeface="+mn-cs"/>
                        </a:rPr>
                        <a:t>Impediments to accessing services required for PrEP continuation </a:t>
                      </a:r>
                    </a:p>
                  </a:txBody>
                  <a:tcPr/>
                </a:tc>
                <a:extLst>
                  <a:ext uri="{0D108BD9-81ED-4DB2-BD59-A6C34878D82A}">
                    <a16:rowId xmlns:a16="http://schemas.microsoft.com/office/drawing/2014/main" val="3899233601"/>
                  </a:ext>
                </a:extLst>
              </a:tr>
              <a:tr h="510540">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spc="-40" baseline="0" dirty="0"/>
                        <a:t>Examples: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baseline="0" dirty="0"/>
                        <a:t>Does not like taking pills, using the DVR or receiving injections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baseline="0" dirty="0"/>
                        <a:t>Has experienced side effects or wishes to avoid side effects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baseline="0" dirty="0"/>
                        <a:t>Has experienced or fears stigma while on PrEP</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Wishes to avoid others becoming aware of PrEP use (e.g., witnessing oral pill bottle or dosing, or feeling the DVR in place during sex)</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800" kern="1200" spc="-40" baseline="0" dirty="0">
                          <a:effectLst/>
                        </a:rPr>
                        <a:t>No place to store medication or DVR packs</a:t>
                      </a:r>
                    </a:p>
                    <a:p>
                      <a: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solidFill>
                            <a:schemeClr val="tx1"/>
                          </a:solidFill>
                          <a:effectLst/>
                          <a:latin typeface="+mn-lt"/>
                          <a:ea typeface="+mn-ea"/>
                          <a:cs typeface="Garamond"/>
                        </a:rPr>
                        <a:t>Insufficient privacy or space to insert the DVR</a:t>
                      </a:r>
                    </a:p>
                    <a:p>
                      <a:pPr marL="2857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solidFill>
                            <a:schemeClr val="tx1"/>
                          </a:solidFill>
                          <a:effectLst/>
                          <a:latin typeface="+mn-lt"/>
                          <a:ea typeface="+mn-ea"/>
                        </a:rPr>
                        <a:t>Has experienced or fears GBV due to PrEP use</a:t>
                      </a:r>
                      <a:endParaRPr lang="en-US" sz="1800" spc="-40" baseline="0" dirty="0">
                        <a:effectLst/>
                      </a:endParaRPr>
                    </a:p>
                  </a:txBody>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800" spc="-40" dirty="0"/>
                        <a:t>Examples: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dirty="0"/>
                        <a:t>Has</a:t>
                      </a:r>
                      <a:r>
                        <a:rPr lang="en-US" sz="1800" spc="-40" baseline="0" dirty="0"/>
                        <a:t> competing priorities such as employment or childcare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spc="-40" baseline="0" dirty="0"/>
                        <a:t>Cannot afford transport to clinic visits, laboratory tests, or other costs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Dissatisfaction with healthcare provider interactions or other poor experiences at healthcare facility</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spc="-40" baseline="0" dirty="0">
                          <a:effectLst/>
                        </a:rPr>
                        <a:t>Member of a mobile population or has experienced displacement that makes accessing services difficult</a:t>
                      </a:r>
                      <a:endParaRPr lang="en-US" sz="1800" spc="-40" baseline="0" dirty="0">
                        <a:effectLst/>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lang="en-US" sz="1800" kern="1200" spc="-40" baseline="0" dirty="0">
                        <a:effectLst/>
                      </a:endParaRPr>
                    </a:p>
                  </a:txBody>
                  <a:tcPr/>
                </a:tc>
                <a:extLst>
                  <a:ext uri="{0D108BD9-81ED-4DB2-BD59-A6C34878D82A}">
                    <a16:rowId xmlns:a16="http://schemas.microsoft.com/office/drawing/2014/main" val="2039709429"/>
                  </a:ext>
                </a:extLst>
              </a:tr>
            </a:tbl>
          </a:graphicData>
        </a:graphic>
      </p:graphicFrame>
    </p:spTree>
    <p:extLst>
      <p:ext uri="{BB962C8B-B14F-4D97-AF65-F5344CB8AC3E}">
        <p14:creationId xmlns:p14="http://schemas.microsoft.com/office/powerpoint/2010/main" val="233347729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FE1B-A011-C931-BFE1BF1A5B10}"/>
              </a:ext>
            </a:extLst>
          </p:cNvPr>
          <p:cNvSpPr>
            <a:spLocks noGrp="1"/>
          </p:cNvSpPr>
          <p:nvPr>
            <p:ph type="title"/>
          </p:nvPr>
        </p:nvSpPr>
        <p:spPr/>
        <p:txBody>
          <a:bodyPr/>
          <a:lstStyle/>
          <a:p>
            <a:r>
              <a:rPr lang="en-US"/>
              <a:t>PrEP Support Strategies</a:t>
            </a:r>
          </a:p>
        </p:txBody>
      </p:sp>
      <p:graphicFrame>
        <p:nvGraphicFramePr>
          <p:cNvPr id="4" name="Content Placeholder 3">
            <a:extLst>
              <a:ext uri="{FF2B5EF4-FFF2-40B4-BE49-F238E27FC236}">
                <a16:creationId xmlns:a16="http://schemas.microsoft.com/office/drawing/2014/main" id="{E21F8D4A-8B39-006A-24CB-0F6EF3F5BCB5}"/>
              </a:ext>
            </a:extLst>
          </p:cNvPr>
          <p:cNvGraphicFramePr>
            <a:graphicFrameLocks noGrp="1"/>
          </p:cNvGraphicFramePr>
          <p:nvPr>
            <p:ph sz="quarter" idx="11"/>
            <p:extLst>
              <p:ext uri="{D42A27DB-BD31-4B8C-83A1-F6EECF244321}">
                <p14:modId xmlns:p14="http://schemas.microsoft.com/office/powerpoint/2010/main" val="2241306442"/>
              </p:ext>
            </p:extLst>
          </p:nvPr>
        </p:nvGraphicFramePr>
        <p:xfrm>
          <a:off x="1963738" y="1511300"/>
          <a:ext cx="9145586" cy="4693920"/>
        </p:xfrm>
        <a:graphic>
          <a:graphicData uri="http://schemas.openxmlformats.org/drawingml/2006/table">
            <a:tbl>
              <a:tblPr firstRow="1" bandRow="1">
                <a:tableStyleId>{F5AB1C69-6EDB-4FF4-983F-18BD219EF322}</a:tableStyleId>
              </a:tblPr>
              <a:tblGrid>
                <a:gridCol w="1258478">
                  <a:extLst>
                    <a:ext uri="{9D8B030D-6E8A-4147-A177-3AD203B41FA5}">
                      <a16:colId xmlns:a16="http://schemas.microsoft.com/office/drawing/2014/main" val="658394023"/>
                    </a:ext>
                  </a:extLst>
                </a:gridCol>
                <a:gridCol w="7887108">
                  <a:extLst>
                    <a:ext uri="{9D8B030D-6E8A-4147-A177-3AD203B41FA5}">
                      <a16:colId xmlns:a16="http://schemas.microsoft.com/office/drawing/2014/main" val="1221850510"/>
                    </a:ext>
                  </a:extLst>
                </a:gridCol>
              </a:tblGrid>
              <a:tr h="370840">
                <a:tc>
                  <a:txBody>
                    <a:bodyPr/>
                    <a:lstStyle/>
                    <a:p>
                      <a:r>
                        <a:rPr lang="en-US" sz="2000"/>
                        <a:t>Reason</a:t>
                      </a:r>
                    </a:p>
                  </a:txBody>
                  <a:tcPr/>
                </a:tc>
                <a:tc>
                  <a:txBody>
                    <a:bodyPr/>
                    <a:lstStyle/>
                    <a:p>
                      <a:r>
                        <a:rPr lang="en-US" sz="2000" dirty="0"/>
                        <a:t>Potential Support Strategies </a:t>
                      </a:r>
                    </a:p>
                  </a:txBody>
                  <a:tcPr/>
                </a:tc>
                <a:extLst>
                  <a:ext uri="{0D108BD9-81ED-4DB2-BD59-A6C34878D82A}">
                    <a16:rowId xmlns:a16="http://schemas.microsoft.com/office/drawing/2014/main" val="3967215384"/>
                  </a:ext>
                </a:extLst>
              </a:tr>
              <a:tr h="370840">
                <a:tc>
                  <a:txBody>
                    <a:bodyPr/>
                    <a:lstStyle/>
                    <a:p>
                      <a:pPr>
                        <a:spcAft>
                          <a:spcPts val="0"/>
                        </a:spcAft>
                      </a:pPr>
                      <a:r>
                        <a:rPr lang="en-US" b="1"/>
                        <a:t>Knowledge</a:t>
                      </a:r>
                      <a:r>
                        <a:rPr lang="en-US"/>
                        <a:t> </a:t>
                      </a:r>
                    </a:p>
                  </a:txBody>
                  <a:tcPr/>
                </a:tc>
                <a:tc>
                  <a:txBody>
                    <a:bodyPr/>
                    <a:lstStyle/>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baseline="0" dirty="0">
                          <a:solidFill>
                            <a:srgbClr val="000000"/>
                          </a:solidFill>
                          <a:effectLst/>
                          <a:latin typeface="+mn-lt"/>
                        </a:rPr>
                        <a:t>Individual counseling for PrEP education</a:t>
                      </a:r>
                      <a:endParaRPr lang="en-US" sz="1800" b="0" i="0" u="none" strike="noStrike" dirty="0">
                        <a:effectLst/>
                        <a:latin typeface="+mn-lt"/>
                      </a:endParaRPr>
                    </a:p>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baseline="0" dirty="0">
                          <a:solidFill>
                            <a:srgbClr val="000000"/>
                          </a:solidFill>
                          <a:effectLst/>
                          <a:latin typeface="+mn-lt"/>
                        </a:rPr>
                        <a:t>Group counseling or peer support group</a:t>
                      </a:r>
                      <a:endParaRPr lang="en-US" sz="1800" b="0" i="0" u="none" strike="noStrike" dirty="0">
                        <a:effectLst/>
                        <a:latin typeface="+mn-lt"/>
                      </a:endParaRPr>
                    </a:p>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baseline="0" dirty="0">
                          <a:solidFill>
                            <a:srgbClr val="000000"/>
                          </a:solidFill>
                          <a:effectLst/>
                          <a:latin typeface="+mn-lt"/>
                        </a:rPr>
                        <a:t>Written information or instructions </a:t>
                      </a:r>
                    </a:p>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baseline="0" dirty="0">
                          <a:solidFill>
                            <a:srgbClr val="000000"/>
                          </a:solidFill>
                          <a:effectLst/>
                          <a:latin typeface="+mn-lt"/>
                        </a:rPr>
                        <a:t>Peer educator or mentor</a:t>
                      </a:r>
                    </a:p>
                  </a:txBody>
                  <a:tcPr/>
                </a:tc>
                <a:extLst>
                  <a:ext uri="{0D108BD9-81ED-4DB2-BD59-A6C34878D82A}">
                    <a16:rowId xmlns:a16="http://schemas.microsoft.com/office/drawing/2014/main" val="477583778"/>
                  </a:ext>
                </a:extLst>
              </a:tr>
              <a:tr h="370840">
                <a:tc>
                  <a:txBody>
                    <a:bodyPr/>
                    <a:lstStyle/>
                    <a:p>
                      <a:pPr>
                        <a:spcAft>
                          <a:spcPts val="0"/>
                        </a:spcAft>
                      </a:pPr>
                      <a:r>
                        <a:rPr lang="en-US" b="1"/>
                        <a:t>Forgetting </a:t>
                      </a:r>
                      <a:endParaRPr lang="en-US" b="1" dirty="0"/>
                    </a:p>
                  </a:txBody>
                  <a:tcPr/>
                </a:tc>
                <a:tc>
                  <a:txBody>
                    <a:bodyPr/>
                    <a:lstStyle/>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mn-lt"/>
                        </a:rPr>
                        <a:t>Store medication in pillbox or another organizer</a:t>
                      </a:r>
                    </a:p>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baseline="0" dirty="0">
                          <a:solidFill>
                            <a:srgbClr val="000000"/>
                          </a:solidFill>
                          <a:effectLst/>
                          <a:latin typeface="+mn-lt"/>
                        </a:rPr>
                        <a:t>Record dosing schedule on a calendar or in journal/log as a visual reminder</a:t>
                      </a:r>
                      <a:endParaRPr lang="en-US" sz="1800" b="0" i="0" u="none" strike="noStrike" kern="1200" dirty="0">
                        <a:solidFill>
                          <a:srgbClr val="000000"/>
                        </a:solidFill>
                        <a:effectLst/>
                        <a:latin typeface="+mn-lt"/>
                        <a:ea typeface="+mn-ea"/>
                        <a:cs typeface="+mn-cs"/>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rgbClr val="000000"/>
                          </a:solidFill>
                          <a:effectLst/>
                          <a:latin typeface="+mn-lt"/>
                          <a:ea typeface="+mn-ea"/>
                          <a:cs typeface="+mn-cs"/>
                        </a:rPr>
                        <a:t>Use SMS reminders, alarms, smart phone apps and other technology for reminders and tracking adherence</a:t>
                      </a:r>
                    </a:p>
                    <a:p>
                      <a:pPr marL="285750" indent="-285750" algn="l"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mn-lt"/>
                          <a:ea typeface="+mn-ea"/>
                          <a:cs typeface="+mn-cs"/>
                        </a:rPr>
                        <a:t>Engage PrEP supporter or peer worker for regular follow-up</a:t>
                      </a: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rgbClr val="000000"/>
                          </a:solidFill>
                          <a:effectLst/>
                          <a:latin typeface="+mn-lt"/>
                          <a:ea typeface="+mn-ea"/>
                          <a:cs typeface="+mn-cs"/>
                        </a:rPr>
                        <a:t>Tailor PrEP schedule to routine activity, e.g., take pills at bedtime or while brushing teeth, perform DVR change on pay day or when monthly bills are paid</a:t>
                      </a:r>
                    </a:p>
                    <a:p>
                      <a:pPr marL="285750" indent="-285750" algn="l" defTabSz="457200" rtl="0" eaLnBrk="1" fontAlgn="t" latinLnBrk="0" hangingPunct="1">
                        <a:lnSpc>
                          <a:spcPct val="100000"/>
                        </a:lnSpc>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mn-lt"/>
                          <a:ea typeface="+mn-ea"/>
                          <a:cs typeface="+mn-cs"/>
                        </a:rPr>
                        <a:t>Keep a few doses of PrEP in different locations for easy access, such as at work, in a frequently used bag, in partner or family members’ home etc.</a:t>
                      </a: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dirty="0">
                          <a:solidFill>
                            <a:srgbClr val="000000"/>
                          </a:solidFill>
                          <a:effectLst/>
                          <a:latin typeface="+mn-lt"/>
                          <a:ea typeface="+mn-ea"/>
                          <a:cs typeface="+mn-cs"/>
                        </a:rPr>
                        <a:t>Screen for and manage depression or substance use problems, with referrals for management as appropriate </a:t>
                      </a:r>
                    </a:p>
                  </a:txBody>
                  <a:tcPr/>
                </a:tc>
                <a:extLst>
                  <a:ext uri="{0D108BD9-81ED-4DB2-BD59-A6C34878D82A}">
                    <a16:rowId xmlns:a16="http://schemas.microsoft.com/office/drawing/2014/main" val="1342325318"/>
                  </a:ext>
                </a:extLst>
              </a:tr>
            </a:tbl>
          </a:graphicData>
        </a:graphic>
      </p:graphicFrame>
    </p:spTree>
    <p:extLst>
      <p:ext uri="{BB962C8B-B14F-4D97-AF65-F5344CB8AC3E}">
        <p14:creationId xmlns:p14="http://schemas.microsoft.com/office/powerpoint/2010/main" val="57742516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FE1B-A011-C931-BFE1BF1A5B10}"/>
              </a:ext>
            </a:extLst>
          </p:cNvPr>
          <p:cNvSpPr>
            <a:spLocks noGrp="1"/>
          </p:cNvSpPr>
          <p:nvPr>
            <p:ph type="title"/>
          </p:nvPr>
        </p:nvSpPr>
        <p:spPr/>
        <p:txBody>
          <a:bodyPr/>
          <a:lstStyle/>
          <a:p>
            <a:r>
              <a:rPr lang="en-US"/>
              <a:t>PrEP Support Strategies </a:t>
            </a:r>
            <a:r>
              <a:rPr lang="en-US" b="0" i="1"/>
              <a:t>(continued)</a:t>
            </a:r>
            <a:endParaRPr lang="en-US"/>
          </a:p>
        </p:txBody>
      </p:sp>
      <p:graphicFrame>
        <p:nvGraphicFramePr>
          <p:cNvPr id="4" name="Content Placeholder 3">
            <a:extLst>
              <a:ext uri="{FF2B5EF4-FFF2-40B4-BE49-F238E27FC236}">
                <a16:creationId xmlns:a16="http://schemas.microsoft.com/office/drawing/2014/main" id="{E21F8D4A-8B39-006A-24CB-0F6EF3F5BCB5}"/>
              </a:ext>
            </a:extLst>
          </p:cNvPr>
          <p:cNvGraphicFramePr>
            <a:graphicFrameLocks noGrp="1"/>
          </p:cNvGraphicFramePr>
          <p:nvPr>
            <p:ph sz="quarter" idx="11"/>
            <p:extLst>
              <p:ext uri="{D42A27DB-BD31-4B8C-83A1-F6EECF244321}">
                <p14:modId xmlns:p14="http://schemas.microsoft.com/office/powerpoint/2010/main" val="2090171810"/>
              </p:ext>
            </p:extLst>
          </p:nvPr>
        </p:nvGraphicFramePr>
        <p:xfrm>
          <a:off x="1963738" y="1511300"/>
          <a:ext cx="9145586" cy="4968240"/>
        </p:xfrm>
        <a:graphic>
          <a:graphicData uri="http://schemas.openxmlformats.org/drawingml/2006/table">
            <a:tbl>
              <a:tblPr firstRow="1" bandRow="1">
                <a:tableStyleId>{F5AB1C69-6EDB-4FF4-983F-18BD219EF322}</a:tableStyleId>
              </a:tblPr>
              <a:tblGrid>
                <a:gridCol w="1279743">
                  <a:extLst>
                    <a:ext uri="{9D8B030D-6E8A-4147-A177-3AD203B41FA5}">
                      <a16:colId xmlns:a16="http://schemas.microsoft.com/office/drawing/2014/main" val="658394023"/>
                    </a:ext>
                  </a:extLst>
                </a:gridCol>
                <a:gridCol w="7865843">
                  <a:extLst>
                    <a:ext uri="{9D8B030D-6E8A-4147-A177-3AD203B41FA5}">
                      <a16:colId xmlns:a16="http://schemas.microsoft.com/office/drawing/2014/main" val="1221850510"/>
                    </a:ext>
                  </a:extLst>
                </a:gridCol>
              </a:tblGrid>
              <a:tr h="370840">
                <a:tc>
                  <a:txBody>
                    <a:bodyPr/>
                    <a:lstStyle/>
                    <a:p>
                      <a:r>
                        <a:rPr lang="en-US" sz="2000" dirty="0"/>
                        <a:t>Reason</a:t>
                      </a:r>
                    </a:p>
                  </a:txBody>
                  <a:tcPr/>
                </a:tc>
                <a:tc>
                  <a:txBody>
                    <a:bodyPr/>
                    <a:lstStyle/>
                    <a:p>
                      <a:r>
                        <a:rPr lang="en-US" sz="2000"/>
                        <a:t>Potential Support Strategies </a:t>
                      </a:r>
                    </a:p>
                  </a:txBody>
                  <a:tcPr/>
                </a:tc>
                <a:extLst>
                  <a:ext uri="{0D108BD9-81ED-4DB2-BD59-A6C34878D82A}">
                    <a16:rowId xmlns:a16="http://schemas.microsoft.com/office/drawing/2014/main" val="3967215384"/>
                  </a:ext>
                </a:extLst>
              </a:tr>
              <a:tr h="370840">
                <a:tc>
                  <a:txBody>
                    <a:bodyPr/>
                    <a:lstStyle/>
                    <a:p>
                      <a:pPr>
                        <a:spcAft>
                          <a:spcPts val="0"/>
                        </a:spcAft>
                      </a:pPr>
                      <a:r>
                        <a:rPr lang="en-US" b="1"/>
                        <a:t>Experience of PrEP use</a:t>
                      </a:r>
                    </a:p>
                  </a:txBody>
                  <a:tcPr/>
                </a:tc>
                <a:tc>
                  <a:txBody>
                    <a:bodyPr/>
                    <a:lstStyle/>
                    <a:p>
                      <a:pPr marL="285750" indent="-285750">
                        <a:lnSpc>
                          <a:spcPct val="100000"/>
                        </a:lnSpc>
                        <a:spcBef>
                          <a:spcPts val="0"/>
                        </a:spcBef>
                        <a:spcAft>
                          <a:spcPts val="0"/>
                        </a:spcAft>
                        <a:buFont typeface="Arial" panose="020B0604020202020204" pitchFamily="34" charset="0"/>
                        <a:buChar char="•"/>
                      </a:pPr>
                      <a:r>
                        <a:rPr lang="en-US" dirty="0">
                          <a:latin typeface="+mn-lt"/>
                        </a:rPr>
                        <a:t>Manage side effects, e.g., provide pain medication for ISR. As possible, prepare for side effect management in advance</a:t>
                      </a:r>
                    </a:p>
                    <a:p>
                      <a:pPr marL="285750" indent="-285750">
                        <a:lnSpc>
                          <a:spcPct val="100000"/>
                        </a:lnSpc>
                        <a:spcBef>
                          <a:spcPts val="0"/>
                        </a:spcBef>
                        <a:spcAft>
                          <a:spcPts val="0"/>
                        </a:spcAft>
                        <a:buFont typeface="Arial" panose="020B0604020202020204" pitchFamily="34" charset="0"/>
                        <a:buChar char="•"/>
                      </a:pPr>
                      <a:r>
                        <a:rPr lang="en-US" dirty="0">
                          <a:latin typeface="+mn-lt"/>
                        </a:rPr>
                        <a:t>Counsel on short-term nature of many side effects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spc="-40" dirty="0">
                          <a:effectLst/>
                          <a:latin typeface="+mn-lt"/>
                        </a:rPr>
                        <a:t>Pair clients with PrEP-experienced </a:t>
                      </a:r>
                      <a:r>
                        <a:rPr lang="en-US" sz="1800" spc="-40" baseline="0" dirty="0">
                          <a:effectLst/>
                          <a:latin typeface="+mn-lt"/>
                        </a:rPr>
                        <a:t>peer supporters who can serve as role models</a:t>
                      </a:r>
                      <a:endParaRPr lang="en-US" sz="1800" kern="1200" spc="-40" dirty="0">
                        <a:effectLst/>
                        <a:latin typeface="+mn-lt"/>
                      </a:endParaRPr>
                    </a:p>
                    <a:p>
                      <a:pPr marL="285750" marR="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kern="1200" spc="-40" dirty="0">
                          <a:effectLst/>
                          <a:latin typeface="+mn-lt"/>
                        </a:rPr>
                        <a:t>Meet with partners or family to answer questions and encourage support for PrEP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spc="-40" dirty="0">
                          <a:solidFill>
                            <a:schemeClr val="tx1"/>
                          </a:solidFill>
                          <a:effectLst/>
                          <a:latin typeface="+mn-lt"/>
                          <a:ea typeface="+mn-ea"/>
                          <a:cs typeface="Garamond"/>
                        </a:rPr>
                        <a:t>Host peer support groups for PrEP clients tailored to specific populations, such as young women or key population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spc="-40" dirty="0">
                          <a:solidFill>
                            <a:schemeClr val="tx1"/>
                          </a:solidFill>
                          <a:effectLst/>
                          <a:latin typeface="+mn-lt"/>
                          <a:ea typeface="+mn-ea"/>
                        </a:rPr>
                        <a:t>Brainstorm measures to improve privacy, such as transferring oral PrEP to unmarked pill bottles or opaque containers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spc="-40" dirty="0">
                          <a:solidFill>
                            <a:schemeClr val="tx1"/>
                          </a:solidFill>
                          <a:effectLst/>
                          <a:latin typeface="+mn-lt"/>
                          <a:ea typeface="+mn-ea"/>
                        </a:rPr>
                        <a:t>If appropriate, consider switching to alternative PrEP method </a:t>
                      </a:r>
                    </a:p>
                  </a:txBody>
                  <a:tcPr/>
                </a:tc>
                <a:extLst>
                  <a:ext uri="{0D108BD9-81ED-4DB2-BD59-A6C34878D82A}">
                    <a16:rowId xmlns:a16="http://schemas.microsoft.com/office/drawing/2014/main" val="3347236547"/>
                  </a:ext>
                </a:extLst>
              </a:tr>
              <a:tr h="370840">
                <a:tc>
                  <a:txBody>
                    <a:bodyPr/>
                    <a:lstStyle/>
                    <a:p>
                      <a:pPr>
                        <a:spcAft>
                          <a:spcPts val="0"/>
                        </a:spcAft>
                      </a:pPr>
                      <a:r>
                        <a:rPr lang="en-US" b="1"/>
                        <a:t>Barriers to accessing PrEP services</a:t>
                      </a:r>
                    </a:p>
                  </a:txBody>
                  <a:tcPr/>
                </a:tc>
                <a:tc>
                  <a:txBody>
                    <a:bodyPr/>
                    <a:lstStyle/>
                    <a:p>
                      <a:pPr marL="285750" marR="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mn-lt"/>
                          <a:ea typeface="+mn-ea"/>
                          <a:cs typeface="+mn-cs"/>
                        </a:rPr>
                        <a:t>Consider differentiated service delivery approaches, including multi-month dispensing, community-based PrEP services and the use of HIVST</a:t>
                      </a:r>
                    </a:p>
                    <a:p>
                      <a:pPr marL="285750" marR="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mn-lt"/>
                          <a:ea typeface="+mn-ea"/>
                          <a:cs typeface="+mn-cs"/>
                        </a:rPr>
                        <a:t>Integrate PrEP into sexual and reproductive health clinics and other services routinely accessed by PrEP clients</a:t>
                      </a:r>
                    </a:p>
                    <a:p>
                      <a:pPr marL="285750" marR="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b="0" i="0" u="none" strike="noStrike" kern="1200" dirty="0">
                          <a:solidFill>
                            <a:srgbClr val="000000"/>
                          </a:solidFill>
                          <a:effectLst/>
                          <a:latin typeface="+mn-lt"/>
                          <a:ea typeface="+mn-ea"/>
                          <a:cs typeface="+mn-cs"/>
                        </a:rPr>
                        <a:t>Provide information and referrals for PrEP services in other areas for mobile populations </a:t>
                      </a:r>
                    </a:p>
                  </a:txBody>
                  <a:tcPr/>
                </a:tc>
                <a:extLst>
                  <a:ext uri="{0D108BD9-81ED-4DB2-BD59-A6C34878D82A}">
                    <a16:rowId xmlns:a16="http://schemas.microsoft.com/office/drawing/2014/main" val="2319155232"/>
                  </a:ext>
                </a:extLst>
              </a:tr>
            </a:tbl>
          </a:graphicData>
        </a:graphic>
      </p:graphicFrame>
    </p:spTree>
    <p:extLst>
      <p:ext uri="{BB962C8B-B14F-4D97-AF65-F5344CB8AC3E}">
        <p14:creationId xmlns:p14="http://schemas.microsoft.com/office/powerpoint/2010/main" val="38059203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Placeholder 5" descr="A young person smiling at the camera&#10;&#10;Description automatically generated">
            <a:extLst>
              <a:ext uri="{FF2B5EF4-FFF2-40B4-BE49-F238E27FC236}">
                <a16:creationId xmlns:a16="http://schemas.microsoft.com/office/drawing/2014/main" id="{CB964052-15F7-6809-2BCA-94A04AF6B557}"/>
              </a:ext>
            </a:extLst>
          </p:cNvPr>
          <p:cNvPicPr>
            <a:picLocks noGrp="1" noChangeAspect="1"/>
          </p:cNvPicPr>
          <p:nvPr>
            <p:ph type="pic" idx="1"/>
          </p:nvPr>
        </p:nvPicPr>
        <p:blipFill rotWithShape="1">
          <a:blip r:embed="rId3"/>
          <a:srcRect l="28795" r="4087"/>
          <a:stretch/>
        </p:blipFill>
        <p:spPr>
          <a:xfrm>
            <a:off x="2" y="0"/>
            <a:ext cx="6896098" cy="6858000"/>
          </a:xfrm>
        </p:spPr>
      </p:pic>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latin typeface="Century Gothic"/>
              </a:rPr>
              <a:t>Case Scenario</a:t>
            </a:r>
            <a:r>
              <a:rPr lang="en-US" b="0">
                <a:latin typeface="Century Gothic"/>
              </a:rPr>
              <a:t>: Imani, address privacy issues</a:t>
            </a:r>
            <a:endParaRPr lang="en-US" b="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2" name="Text Placeholder 3">
            <a:extLst>
              <a:ext uri="{FF2B5EF4-FFF2-40B4-BE49-F238E27FC236}">
                <a16:creationId xmlns:a16="http://schemas.microsoft.com/office/drawing/2014/main" id="{CDD35161-A8D4-1B9A-7C9D-C0747BF54B3F}"/>
              </a:ext>
            </a:extLst>
          </p:cNvPr>
          <p:cNvSpPr txBox="1">
            <a:spLocks/>
          </p:cNvSpPr>
          <p:nvPr/>
        </p:nvSpPr>
        <p:spPr>
          <a:xfrm>
            <a:off x="7388124" y="1636761"/>
            <a:ext cx="4366006" cy="4549028"/>
          </a:xfrm>
          <a:prstGeom prst="rect">
            <a:avLst/>
          </a:prstGeom>
        </p:spPr>
        <p:txBody>
          <a:bodyPr vert="horz" lIns="91440" tIns="45720" rIns="91440" bIns="45720" rtlCol="0" anchor="t">
            <a:normAutofit/>
          </a:bodyPr>
          <a:lstStyle>
            <a:lvl1pPr marL="0" indent="0" algn="l"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bg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bg1"/>
                </a:solidFill>
                <a:latin typeface="+mn-lt"/>
                <a:ea typeface="+mn-ea"/>
                <a:cs typeface="+mn-cs"/>
              </a:defRPr>
            </a:lvl2pPr>
            <a:lvl3pPr marL="1143000" indent="-22860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1600200" indent="-228600" algn="l" defTabSz="457200" rtl="0" eaLnBrk="1" latinLnBrk="0" hangingPunct="1">
              <a:lnSpc>
                <a:spcPct val="10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4pPr>
            <a:lvl5pPr marL="2057400" indent="-22860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2000" b="0" dirty="0"/>
              <a:t>Imani is a 22-year-old female sex worker who has been taking oral daily PrEP.</a:t>
            </a:r>
          </a:p>
          <a:p>
            <a:pPr>
              <a:spcBef>
                <a:spcPts val="600"/>
              </a:spcBef>
            </a:pPr>
            <a:r>
              <a:rPr lang="en-US" sz="2000" b="0" dirty="0"/>
              <a:t>She returns to the clinic two months after starting PrEP saying that she doesn't want to take the pills anymore because her last regular sexual partner saw her PrEP pill bottle and left her, saying that she must have HIV since she is taking an antiretroviral drug.</a:t>
            </a:r>
          </a:p>
          <a:p>
            <a:pPr>
              <a:spcBef>
                <a:spcPts val="600"/>
              </a:spcBef>
            </a:pPr>
            <a:endParaRPr lang="en-US" sz="2000" b="0" dirty="0"/>
          </a:p>
          <a:p>
            <a:pPr>
              <a:spcBef>
                <a:spcPts val="600"/>
              </a:spcBef>
            </a:pPr>
            <a:r>
              <a:rPr lang="en-US" sz="2000" b="0" i="1" dirty="0"/>
              <a:t>How would you counsel Imani? </a:t>
            </a:r>
          </a:p>
          <a:p>
            <a:pPr>
              <a:lnSpc>
                <a:spcPct val="110000"/>
              </a:lnSpc>
            </a:pPr>
            <a:endParaRPr lang="en-US" sz="2000" b="0" dirty="0"/>
          </a:p>
        </p:txBody>
      </p:sp>
    </p:spTree>
    <p:extLst>
      <p:ext uri="{BB962C8B-B14F-4D97-AF65-F5344CB8AC3E}">
        <p14:creationId xmlns:p14="http://schemas.microsoft.com/office/powerpoint/2010/main" val="236579497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latin typeface="Century Gothic"/>
              </a:rPr>
              <a:t>Case Scenario: </a:t>
            </a:r>
            <a:r>
              <a:rPr lang="en-US" b="0" dirty="0">
                <a:latin typeface="Century Gothic"/>
              </a:rPr>
              <a:t>Angel, planning for adherence to CAB-LA schedule</a:t>
            </a:r>
            <a:endParaRPr lang="en-US" b="0" dirty="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70292" y="2177848"/>
            <a:ext cx="4366006" cy="3923936"/>
          </a:xfrm>
        </p:spPr>
        <p:txBody>
          <a:bodyPr vert="horz" lIns="91440" tIns="45720" rIns="91440" bIns="45720" rtlCol="0" anchor="t">
            <a:noAutofit/>
          </a:bodyPr>
          <a:lstStyle/>
          <a:p>
            <a:pPr>
              <a:lnSpc>
                <a:spcPct val="110000"/>
              </a:lnSpc>
              <a:spcBef>
                <a:spcPts val="600"/>
              </a:spcBef>
            </a:pPr>
            <a:r>
              <a:rPr lang="en-US" sz="2000" b="0" dirty="0"/>
              <a:t>Angel, a transgender woman, attended regular visits for CAB-LA for 8 months, but now she is about 5 weeks late for her next injection.  </a:t>
            </a:r>
          </a:p>
          <a:p>
            <a:pPr>
              <a:lnSpc>
                <a:spcPct val="110000"/>
              </a:lnSpc>
              <a:spcBef>
                <a:spcPts val="600"/>
              </a:spcBef>
            </a:pPr>
            <a:r>
              <a:rPr lang="en-US" sz="2000" b="0" dirty="0"/>
              <a:t>She returns to the clinic saying that she has just returned after responding to a family emergency some distance away. You explain that she will need to restart CAB-LA.</a:t>
            </a:r>
          </a:p>
          <a:p>
            <a:pPr>
              <a:lnSpc>
                <a:spcPct val="110000"/>
              </a:lnSpc>
              <a:spcBef>
                <a:spcPts val="600"/>
              </a:spcBef>
            </a:pPr>
            <a:r>
              <a:rPr lang="en-US" sz="2000" b="0" i="1" dirty="0"/>
              <a:t>How would you counsel Angel to avoid missing future injections?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black dress&#10;&#10;Description automatically generated">
            <a:extLst>
              <a:ext uri="{FF2B5EF4-FFF2-40B4-BE49-F238E27FC236}">
                <a16:creationId xmlns:a16="http://schemas.microsoft.com/office/drawing/2014/main" id="{B72AC888-0CF2-C394-E293-9C8AE6E9FB54}"/>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200522120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latin typeface="Century Gothic"/>
              </a:rPr>
              <a:t>Case Scenario: </a:t>
            </a:r>
            <a:r>
              <a:rPr lang="en-US" b="0">
                <a:latin typeface="Century Gothic"/>
              </a:rPr>
              <a:t>Innocent, create a routinized schedule </a:t>
            </a:r>
            <a:endParaRPr lang="en-US" b="0"/>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85487" y="2237013"/>
            <a:ext cx="4366006" cy="4549028"/>
          </a:xfrm>
        </p:spPr>
        <p:txBody>
          <a:bodyPr vert="horz" lIns="91440" tIns="45720" rIns="91440" bIns="45720" rtlCol="0" anchor="t">
            <a:normAutofit/>
          </a:bodyPr>
          <a:lstStyle/>
          <a:p>
            <a:pPr>
              <a:spcBef>
                <a:spcPts val="600"/>
              </a:spcBef>
            </a:pPr>
            <a:r>
              <a:rPr lang="en-US" sz="2000" b="0" dirty="0"/>
              <a:t>Innocent is a 32-year-old gay man who has been taking oral ED-PrEP. </a:t>
            </a:r>
          </a:p>
          <a:p>
            <a:pPr>
              <a:spcBef>
                <a:spcPts val="600"/>
              </a:spcBef>
            </a:pPr>
            <a:r>
              <a:rPr lang="en-US" sz="2000" b="0" dirty="0"/>
              <a:t>He wants to continue taking PrEP but often forgets to take his post-sex doses. Sometimes he forgets to bring his pills with him when he travels for the weekend.</a:t>
            </a:r>
          </a:p>
          <a:p>
            <a:pPr>
              <a:spcBef>
                <a:spcPts val="600"/>
              </a:spcBef>
            </a:pPr>
            <a:endParaRPr lang="en-US" sz="2000" b="0" dirty="0"/>
          </a:p>
          <a:p>
            <a:pPr>
              <a:spcBef>
                <a:spcPts val="600"/>
              </a:spcBef>
            </a:pPr>
            <a:r>
              <a:rPr lang="en-US" sz="2000" b="0" i="1" dirty="0"/>
              <a:t>How would you counsel Innocent to support his adherence to 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couple of men holding boxes&#10;&#10;Description automatically generated">
            <a:extLst>
              <a:ext uri="{FF2B5EF4-FFF2-40B4-BE49-F238E27FC236}">
                <a16:creationId xmlns:a16="http://schemas.microsoft.com/office/drawing/2014/main" id="{4F903A82-A292-57F9-F92A-367566992B69}"/>
              </a:ext>
            </a:extLst>
          </p:cNvPr>
          <p:cNvPicPr>
            <a:picLocks noGrp="1" noChangeAspect="1"/>
          </p:cNvPicPr>
          <p:nvPr>
            <p:ph type="pic" idx="1"/>
          </p:nvPr>
        </p:nvPicPr>
        <p:blipFill rotWithShape="1">
          <a:blip r:embed="rId3"/>
          <a:srcRect l="38370" r="17194" b="33796"/>
          <a:stretch/>
        </p:blipFill>
        <p:spPr>
          <a:xfrm>
            <a:off x="2" y="0"/>
            <a:ext cx="6896098" cy="6858000"/>
          </a:xfrm>
        </p:spPr>
      </p:pic>
    </p:spTree>
    <p:extLst>
      <p:ext uri="{BB962C8B-B14F-4D97-AF65-F5344CB8AC3E}">
        <p14:creationId xmlns:p14="http://schemas.microsoft.com/office/powerpoint/2010/main" val="19509888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dirty="0">
                <a:latin typeface="Century Gothic"/>
              </a:rPr>
              <a:t>Case Scenario: </a:t>
            </a:r>
            <a:r>
              <a:rPr lang="en-US" b="0" dirty="0">
                <a:latin typeface="Century Gothic"/>
              </a:rPr>
              <a:t>Makeba, address safety concerns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pink scarf&#10;&#10;Description automatically generated">
            <a:extLst>
              <a:ext uri="{FF2B5EF4-FFF2-40B4-BE49-F238E27FC236}">
                <a16:creationId xmlns:a16="http://schemas.microsoft.com/office/drawing/2014/main" id="{91FF8CF8-7F18-8DD9-D6B6-C3F75F14423E}"/>
              </a:ext>
            </a:extLst>
          </p:cNvPr>
          <p:cNvPicPr>
            <a:picLocks noGrp="1" noChangeAspect="1"/>
          </p:cNvPicPr>
          <p:nvPr>
            <p:ph type="pic" idx="1"/>
          </p:nvPr>
        </p:nvPicPr>
        <p:blipFill>
          <a:blip r:embed="rId3"/>
          <a:srcRect l="16441" r="16441"/>
          <a:stretch>
            <a:fillRect/>
          </a:stretch>
        </p:blipFill>
        <p:spPr/>
      </p:pic>
      <p:sp>
        <p:nvSpPr>
          <p:cNvPr id="2" name="Text Placeholder 3">
            <a:extLst>
              <a:ext uri="{FF2B5EF4-FFF2-40B4-BE49-F238E27FC236}">
                <a16:creationId xmlns:a16="http://schemas.microsoft.com/office/drawing/2014/main" id="{816EB281-E442-F26E-1BAE-BB8C13783C5D}"/>
              </a:ext>
            </a:extLst>
          </p:cNvPr>
          <p:cNvSpPr txBox="1">
            <a:spLocks/>
          </p:cNvSpPr>
          <p:nvPr/>
        </p:nvSpPr>
        <p:spPr>
          <a:xfrm>
            <a:off x="7381496" y="1866899"/>
            <a:ext cx="4366006" cy="4549028"/>
          </a:xfrm>
          <a:prstGeom prst="rect">
            <a:avLst/>
          </a:prstGeom>
        </p:spPr>
        <p:txBody>
          <a:bodyPr vert="horz" lIns="91440" tIns="45720" rIns="91440" bIns="45720" rtlCol="0" anchor="t">
            <a:normAutofit/>
          </a:bodyPr>
          <a:lstStyle>
            <a:lvl1pPr marL="0" indent="0" algn="l"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bg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bg1"/>
                </a:solidFill>
                <a:latin typeface="+mn-lt"/>
                <a:ea typeface="+mn-ea"/>
                <a:cs typeface="+mn-cs"/>
              </a:defRPr>
            </a:lvl2pPr>
            <a:lvl3pPr marL="1143000" indent="-22860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1600200" indent="-228600" algn="l" defTabSz="457200" rtl="0" eaLnBrk="1" latinLnBrk="0" hangingPunct="1">
              <a:lnSpc>
                <a:spcPct val="10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4pPr>
            <a:lvl5pPr marL="2057400" indent="-22860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sz="2000" b="0" dirty="0"/>
              <a:t>Makeba is a married woman who is taking daily oral PrEP because she believes her husband is having sex with other women and is unsure of their HIV status. </a:t>
            </a:r>
          </a:p>
          <a:p>
            <a:pPr>
              <a:spcBef>
                <a:spcPts val="600"/>
              </a:spcBef>
            </a:pPr>
            <a:r>
              <a:rPr lang="en-US" sz="2000" b="0" dirty="0"/>
              <a:t>She comes to the clinic before her next appointment saying that she is pregnant and worries that PrEP will not be safe for her baby. She wonders if she should stop taking PrEP while pregnant.</a:t>
            </a:r>
          </a:p>
          <a:p>
            <a:pPr>
              <a:spcBef>
                <a:spcPts val="600"/>
              </a:spcBef>
            </a:pPr>
            <a:r>
              <a:rPr lang="en-US" sz="2000" b="0" i="1" dirty="0"/>
              <a:t>How would you counsel Makeba to support her PrEP use? </a:t>
            </a:r>
          </a:p>
          <a:p>
            <a:pPr>
              <a:spcBef>
                <a:spcPts val="600"/>
              </a:spcBef>
            </a:pPr>
            <a:endParaRPr lang="en-US" sz="2000" b="0" dirty="0"/>
          </a:p>
        </p:txBody>
      </p:sp>
    </p:spTree>
    <p:extLst>
      <p:ext uri="{BB962C8B-B14F-4D97-AF65-F5344CB8AC3E}">
        <p14:creationId xmlns:p14="http://schemas.microsoft.com/office/powerpoint/2010/main" val="4089155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02328"/>
            <a:ext cx="5520546"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800" b="0" dirty="0">
                <a:solidFill>
                  <a:schemeClr val="bg1"/>
                </a:solidFill>
                <a:latin typeface="+mn-lt"/>
              </a:rPr>
              <a:t>Person-centered PrEP counseling supports clients’ values, priorities, and preferences. </a:t>
            </a:r>
          </a:p>
          <a:p>
            <a:pPr>
              <a:spcBef>
                <a:spcPts val="600"/>
              </a:spcBef>
              <a:spcAft>
                <a:spcPts val="600"/>
              </a:spcAft>
            </a:pPr>
            <a:r>
              <a:rPr lang="en-US" sz="2800" b="0" dirty="0">
                <a:solidFill>
                  <a:schemeClr val="bg1"/>
                </a:solidFill>
                <a:latin typeface="+mn-lt"/>
              </a:rPr>
              <a:t>Clients decide when and how to make PrEP part of their HIV prevention strategy.</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5009-400E-9282-27F9-1878D835A9DF}"/>
              </a:ext>
            </a:extLst>
          </p:cNvPr>
          <p:cNvSpPr>
            <a:spLocks noGrp="1"/>
          </p:cNvSpPr>
          <p:nvPr>
            <p:ph type="title"/>
          </p:nvPr>
        </p:nvSpPr>
        <p:spPr/>
        <p:txBody>
          <a:bodyPr>
            <a:normAutofit/>
          </a:bodyPr>
          <a:lstStyle/>
          <a:p>
            <a:r>
              <a:rPr lang="en-US"/>
              <a:t>Periods of Risk and </a:t>
            </a:r>
            <a:r>
              <a:rPr lang="en-US" dirty="0"/>
              <a:t>Safe Discontinuation of PrEP</a:t>
            </a:r>
            <a:endParaRPr lang="en-US"/>
          </a:p>
        </p:txBody>
      </p:sp>
      <p:sp>
        <p:nvSpPr>
          <p:cNvPr id="3" name="Content Placeholder 2">
            <a:extLst>
              <a:ext uri="{FF2B5EF4-FFF2-40B4-BE49-F238E27FC236}">
                <a16:creationId xmlns:a16="http://schemas.microsoft.com/office/drawing/2014/main" id="{2E75DB76-E299-152E-7552-F08AE287DDDB}"/>
              </a:ext>
            </a:extLst>
          </p:cNvPr>
          <p:cNvSpPr>
            <a:spLocks noGrp="1"/>
          </p:cNvSpPr>
          <p:nvPr>
            <p:ph sz="quarter" idx="11"/>
          </p:nvPr>
        </p:nvSpPr>
        <p:spPr>
          <a:xfrm>
            <a:off x="1964317" y="1277384"/>
            <a:ext cx="9145008" cy="4738688"/>
          </a:xfrm>
        </p:spPr>
        <p:txBody>
          <a:bodyPr>
            <a:noAutofit/>
          </a:bodyPr>
          <a:lstStyle/>
          <a:p>
            <a:pPr marL="285750" indent="-285750">
              <a:buFont typeface="Arial" panose="020B0604020202020204" pitchFamily="34" charset="0"/>
              <a:buChar char="•"/>
            </a:pPr>
            <a:r>
              <a:rPr lang="en-US" sz="2000" b="0" dirty="0"/>
              <a:t>Behaviors and circumstances that put people at risk for HIV change over time. This is sometimes referred to as “seasons of risk.” </a:t>
            </a:r>
          </a:p>
          <a:p>
            <a:pPr marL="285750" indent="-285750">
              <a:buFont typeface="Arial" panose="020B0604020202020204" pitchFamily="34" charset="0"/>
              <a:buChar char="•"/>
            </a:pPr>
            <a:r>
              <a:rPr lang="en-US" sz="2000" b="0" dirty="0"/>
              <a:t>If a client’s HIV risk has changed, discontinuation of PrEP may be appropriate. For example, HIV risk may decrease if:</a:t>
            </a:r>
          </a:p>
          <a:p>
            <a:pPr marL="1028700" lvl="1"/>
            <a:r>
              <a:rPr lang="en-US" sz="2000" b="0" dirty="0"/>
              <a:t>Partners living with HIV achieve viral suppression and cannot transmit HIV</a:t>
            </a:r>
          </a:p>
          <a:p>
            <a:pPr marL="1028700" lvl="1"/>
            <a:r>
              <a:rPr lang="en-US" sz="2000" b="0" dirty="0"/>
              <a:t>Client enters a monogamous relationship with someone confirmed as HIV-negative</a:t>
            </a:r>
          </a:p>
          <a:p>
            <a:pPr marL="1028700" lvl="1"/>
            <a:r>
              <a:rPr lang="en-US" sz="2000" b="0" dirty="0"/>
              <a:t>Number of partners decreases, such as when a client leaves sex work, or if drug use stops</a:t>
            </a:r>
          </a:p>
          <a:p>
            <a:pPr marL="285750" indent="-285750">
              <a:buFont typeface="Arial" panose="020B0604020202020204" pitchFamily="34" charset="0"/>
              <a:buChar char="•"/>
            </a:pPr>
            <a:r>
              <a:rPr lang="en-US" sz="2000" b="0" dirty="0"/>
              <a:t>Emphasize the importance of regular HIV testing after stopping PrEP and the need for appropriate HIV protection without PrEP, especially following CAB-LA discontinuation.</a:t>
            </a:r>
          </a:p>
          <a:p>
            <a:pPr marL="285750" indent="-285750">
              <a:buFont typeface="Arial" panose="020B0604020202020204" pitchFamily="34" charset="0"/>
              <a:buChar char="•"/>
            </a:pPr>
            <a:r>
              <a:rPr lang="en-US" sz="2000" b="0" dirty="0"/>
              <a:t>Remind clients that they can restart the same or another PrEP option if circumstances change.</a:t>
            </a:r>
          </a:p>
        </p:txBody>
      </p:sp>
      <p:sp>
        <p:nvSpPr>
          <p:cNvPr id="6" name="TextBox 5">
            <a:extLst>
              <a:ext uri="{FF2B5EF4-FFF2-40B4-BE49-F238E27FC236}">
                <a16:creationId xmlns:a16="http://schemas.microsoft.com/office/drawing/2014/main" id="{AB0AFBA7-683F-85F4-F9CD-EB5E460E93ED}"/>
              </a:ext>
            </a:extLst>
          </p:cNvPr>
          <p:cNvSpPr txBox="1"/>
          <p:nvPr/>
        </p:nvSpPr>
        <p:spPr>
          <a:xfrm>
            <a:off x="1964317" y="6550223"/>
            <a:ext cx="8579614" cy="307777"/>
          </a:xfrm>
          <a:prstGeom prst="rect">
            <a:avLst/>
          </a:prstGeom>
          <a:noFill/>
        </p:spPr>
        <p:txBody>
          <a:bodyPr wrap="square" rtlCol="0">
            <a:spAutoFit/>
          </a:bodyPr>
          <a:lstStyle/>
          <a:p>
            <a:r>
              <a:rPr lang="en-ZA" sz="1400" dirty="0">
                <a:solidFill>
                  <a:srgbClr val="000000"/>
                </a:solidFill>
              </a:rPr>
              <a:t>World Health Organization, 2017</a:t>
            </a:r>
            <a:endParaRPr lang="en-ZA" sz="1400" dirty="0"/>
          </a:p>
        </p:txBody>
      </p:sp>
      <p:sp>
        <p:nvSpPr>
          <p:cNvPr id="7" name="TextBox 6">
            <a:extLst>
              <a:ext uri="{FF2B5EF4-FFF2-40B4-BE49-F238E27FC236}">
                <a16:creationId xmlns:a16="http://schemas.microsoft.com/office/drawing/2014/main" id="{5E7DCB7B-6D84-2090-E866-573036E0FA43}"/>
              </a:ext>
            </a:extLst>
          </p:cNvPr>
          <p:cNvSpPr txBox="1"/>
          <p:nvPr/>
        </p:nvSpPr>
        <p:spPr>
          <a:xfrm>
            <a:off x="1964317" y="6180891"/>
            <a:ext cx="8904734" cy="369332"/>
          </a:xfrm>
          <a:prstGeom prst="rect">
            <a:avLst/>
          </a:prstGeom>
          <a:noFill/>
        </p:spPr>
        <p:txBody>
          <a:bodyPr wrap="square" rtlCol="0">
            <a:spAutoFit/>
          </a:bodyPr>
          <a:lstStyle/>
          <a:p>
            <a:r>
              <a:rPr lang="en-US" b="1" i="1" dirty="0">
                <a:solidFill>
                  <a:schemeClr val="accent1"/>
                </a:solidFill>
              </a:rPr>
              <a:t>See Module 4 for information on safely discontinuing CAB-LA use</a:t>
            </a:r>
          </a:p>
        </p:txBody>
      </p:sp>
    </p:spTree>
    <p:extLst>
      <p:ext uri="{BB962C8B-B14F-4D97-AF65-F5344CB8AC3E}">
        <p14:creationId xmlns:p14="http://schemas.microsoft.com/office/powerpoint/2010/main" val="66778564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a:bodyPr>
          <a:lstStyle/>
          <a:p>
            <a:r>
              <a:rPr lang="en-US"/>
              <a:t>Summary</a:t>
            </a:r>
          </a:p>
        </p:txBody>
      </p:sp>
    </p:spTree>
    <p:extLst>
      <p:ext uri="{BB962C8B-B14F-4D97-AF65-F5344CB8AC3E}">
        <p14:creationId xmlns:p14="http://schemas.microsoft.com/office/powerpoint/2010/main" val="36169425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C601-621C-A1B2-A21C-7EB89D63A9D0}"/>
              </a:ext>
            </a:extLst>
          </p:cNvPr>
          <p:cNvSpPr>
            <a:spLocks noGrp="1"/>
          </p:cNvSpPr>
          <p:nvPr>
            <p:ph type="title"/>
          </p:nvPr>
        </p:nvSpPr>
        <p:spPr/>
        <p:txBody>
          <a:bodyPr/>
          <a:lstStyle/>
          <a:p>
            <a:r>
              <a:rPr lang="en-US"/>
              <a:t>Module 6 Summary</a:t>
            </a:r>
          </a:p>
        </p:txBody>
      </p:sp>
      <p:sp>
        <p:nvSpPr>
          <p:cNvPr id="3" name="Content Placeholder 2">
            <a:extLst>
              <a:ext uri="{FF2B5EF4-FFF2-40B4-BE49-F238E27FC236}">
                <a16:creationId xmlns:a16="http://schemas.microsoft.com/office/drawing/2014/main" id="{0D699206-1EC6-88AB-5255-D7B72EAA47AF}"/>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A person-centered approach is essential to supporting clients to think about potential benefits of PrEP in their lives; how to use it effectively; and how to safely stop PrEP.</a:t>
            </a:r>
          </a:p>
          <a:p>
            <a:pPr marL="285750" indent="-285750">
              <a:spcBef>
                <a:spcPts val="600"/>
              </a:spcBef>
              <a:buFont typeface="Arial" panose="020B0604020202020204" pitchFamily="34" charset="0"/>
              <a:buChar char="•"/>
            </a:pPr>
            <a:r>
              <a:rPr lang="en-US" sz="2000" b="0" dirty="0"/>
              <a:t>Focusing on the benefits of PrEP, in addition to client risk factors, can improve uptake and engagement.</a:t>
            </a:r>
          </a:p>
          <a:p>
            <a:pPr marL="285750" indent="-285750">
              <a:spcBef>
                <a:spcPts val="600"/>
              </a:spcBef>
              <a:buFont typeface="Arial" panose="020B0604020202020204" pitchFamily="34" charset="0"/>
              <a:buChar char="•"/>
            </a:pPr>
            <a:r>
              <a:rPr lang="en-US" sz="2000" b="0" dirty="0"/>
              <a:t>Informed choice counseling is essential when clients are choosing among more than one PrEP option. </a:t>
            </a:r>
          </a:p>
          <a:p>
            <a:pPr marL="1028700" lvl="1">
              <a:spcBef>
                <a:spcPts val="600"/>
              </a:spcBef>
            </a:pPr>
            <a:r>
              <a:rPr lang="en-US" sz="2000" b="0" dirty="0"/>
              <a:t>Offering choice allows clients to stay engaged in PrEP when one option proves challenging</a:t>
            </a:r>
          </a:p>
          <a:p>
            <a:pPr marL="285750" indent="-285750">
              <a:spcBef>
                <a:spcPts val="600"/>
              </a:spcBef>
              <a:buFont typeface="Arial" panose="020B0604020202020204" pitchFamily="34" charset="0"/>
              <a:buChar char="•"/>
            </a:pPr>
            <a:r>
              <a:rPr lang="en-US" sz="2000" b="0" dirty="0"/>
              <a:t>A context-specific, problem-solving approach supports clients to use PrEP effectively in their lives.</a:t>
            </a:r>
          </a:p>
        </p:txBody>
      </p:sp>
    </p:spTree>
    <p:extLst>
      <p:ext uri="{BB962C8B-B14F-4D97-AF65-F5344CB8AC3E}">
        <p14:creationId xmlns:p14="http://schemas.microsoft.com/office/powerpoint/2010/main" val="358175086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87D3-ECC4-6090-8A21-245A10B1BA24}"/>
              </a:ext>
            </a:extLst>
          </p:cNvPr>
          <p:cNvSpPr>
            <a:spLocks noGrp="1"/>
          </p:cNvSpPr>
          <p:nvPr>
            <p:ph type="title"/>
          </p:nvPr>
        </p:nvSpPr>
        <p:spPr/>
        <p:txBody>
          <a:bodyPr/>
          <a:lstStyle/>
          <a:p>
            <a:r>
              <a:rPr lang="en-US"/>
              <a:t>Module 6 Learning Objectives</a:t>
            </a:r>
          </a:p>
        </p:txBody>
      </p:sp>
      <p:sp>
        <p:nvSpPr>
          <p:cNvPr id="3" name="Content Placeholder 2">
            <a:extLst>
              <a:ext uri="{FF2B5EF4-FFF2-40B4-BE49-F238E27FC236}">
                <a16:creationId xmlns:a16="http://schemas.microsoft.com/office/drawing/2014/main" id="{9FC3A105-6A69-2BDC-99DD-F48A06541AA8}"/>
              </a:ext>
            </a:extLst>
          </p:cNvPr>
          <p:cNvSpPr>
            <a:spLocks noGrp="1"/>
          </p:cNvSpPr>
          <p:nvPr>
            <p:ph sz="quarter" idx="11"/>
          </p:nvPr>
        </p:nvSpPr>
        <p:spPr/>
        <p:txBody>
          <a:bodyPr>
            <a:normAutofit/>
          </a:bodyPr>
          <a:lstStyle/>
          <a:p>
            <a:pPr>
              <a:spcAft>
                <a:spcPts val="1200"/>
              </a:spcAft>
            </a:pPr>
            <a:r>
              <a:rPr lang="en-US" sz="2000" b="0" dirty="0"/>
              <a:t>Review the learning objectives from this module.  After completing Module 6, how confident do you feel to do the following? </a:t>
            </a:r>
          </a:p>
          <a:p>
            <a:pPr marL="285750" indent="-285750">
              <a:spcBef>
                <a:spcPts val="600"/>
              </a:spcBef>
              <a:buFont typeface="Arial" panose="020B0604020202020204" pitchFamily="34" charset="0"/>
              <a:buChar char="•"/>
            </a:pPr>
            <a:r>
              <a:rPr lang="en-US" sz="2000" b="0" dirty="0"/>
              <a:t>Describe the basic principles of person-centered counseling</a:t>
            </a:r>
          </a:p>
          <a:p>
            <a:pPr marL="285750" indent="-285750">
              <a:spcBef>
                <a:spcPts val="600"/>
              </a:spcBef>
              <a:buFont typeface="Arial" panose="020B0604020202020204" pitchFamily="34" charset="0"/>
              <a:buChar char="•"/>
            </a:pPr>
            <a:r>
              <a:rPr lang="en-US" sz="2000" b="0" dirty="0"/>
              <a:t>Help clients think through the benefits that PrEP offers them</a:t>
            </a:r>
          </a:p>
          <a:p>
            <a:pPr marL="285750" indent="-285750">
              <a:spcBef>
                <a:spcPts val="600"/>
              </a:spcBef>
              <a:buFont typeface="Arial" panose="020B0604020202020204" pitchFamily="34" charset="0"/>
              <a:buChar char="•"/>
            </a:pPr>
            <a:r>
              <a:rPr lang="en-US" sz="2000" b="0" dirty="0"/>
              <a:t>Use informed choice counseling to help clients select among available PrEP options</a:t>
            </a:r>
          </a:p>
          <a:p>
            <a:pPr marL="285750" indent="-285750">
              <a:spcBef>
                <a:spcPts val="600"/>
              </a:spcBef>
              <a:buFont typeface="Arial" panose="020B0604020202020204" pitchFamily="34" charset="0"/>
              <a:buChar char="•"/>
            </a:pPr>
            <a:r>
              <a:rPr lang="en-US" sz="2000" b="0" dirty="0"/>
              <a:t>Define the concept of effective PrEP use</a:t>
            </a:r>
          </a:p>
          <a:p>
            <a:pPr marL="285750" indent="-285750">
              <a:spcBef>
                <a:spcPts val="600"/>
              </a:spcBef>
              <a:buFont typeface="Arial" panose="020B0604020202020204" pitchFamily="34" charset="0"/>
              <a:buChar char="•"/>
            </a:pPr>
            <a:r>
              <a:rPr lang="en-US" sz="2000" b="0" dirty="0"/>
              <a:t>Use person-centered counseling to support effective PrEP use</a:t>
            </a:r>
          </a:p>
          <a:p>
            <a:pPr marL="285750" indent="-285750">
              <a:spcBef>
                <a:spcPts val="600"/>
              </a:spcBef>
              <a:buFont typeface="Arial" panose="020B0604020202020204" pitchFamily="34" charset="0"/>
              <a:buChar char="•"/>
            </a:pPr>
            <a:r>
              <a:rPr lang="en-US" sz="2000" b="0" dirty="0"/>
              <a:t>Identify and respond to common barriers to effective PrEP use and continuation</a:t>
            </a:r>
          </a:p>
          <a:p>
            <a:pPr>
              <a:spcAft>
                <a:spcPts val="1200"/>
              </a:spcAft>
            </a:pPr>
            <a:endParaRPr lang="en-US" sz="2000" b="0" dirty="0"/>
          </a:p>
        </p:txBody>
      </p:sp>
    </p:spTree>
    <p:extLst>
      <p:ext uri="{BB962C8B-B14F-4D97-AF65-F5344CB8AC3E}">
        <p14:creationId xmlns:p14="http://schemas.microsoft.com/office/powerpoint/2010/main" val="18092562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dirty="0"/>
              <a:t>Share your experience with this module.</a:t>
            </a:r>
          </a:p>
          <a:p>
            <a:pPr marL="457200" indent="-457200">
              <a:spcAft>
                <a:spcPts val="1200"/>
              </a:spcAft>
              <a:buFont typeface="Arial" panose="020B0604020202020204" pitchFamily="34" charset="0"/>
              <a:buChar char="•"/>
            </a:pPr>
            <a:r>
              <a:rPr lang="en-US" sz="2800" b="0" dirty="0"/>
              <a:t>What did you learn?</a:t>
            </a:r>
          </a:p>
          <a:p>
            <a:pPr marL="457200" indent="-457200">
              <a:spcAft>
                <a:spcPts val="1200"/>
              </a:spcAft>
              <a:buFont typeface="Arial" panose="020B0604020202020204" pitchFamily="34" charset="0"/>
              <a:buChar char="•"/>
            </a:pPr>
            <a:r>
              <a:rPr lang="en-US" sz="2800" b="0" dirty="0"/>
              <a:t>What did you find helpful?</a:t>
            </a:r>
          </a:p>
          <a:p>
            <a:pPr marL="457200" indent="-457200">
              <a:spcAft>
                <a:spcPts val="1200"/>
              </a:spcAft>
              <a:buFont typeface="Arial" panose="020B0604020202020204" pitchFamily="34" charset="0"/>
              <a:buChar char="•"/>
            </a:pPr>
            <a:r>
              <a:rPr lang="en-US" sz="2800" b="0" dirty="0"/>
              <a:t>What will you implement in your practice? </a:t>
            </a:r>
          </a:p>
          <a:p>
            <a:pPr marL="457200" indent="-457200">
              <a:spcAft>
                <a:spcPts val="1200"/>
              </a:spcAft>
              <a:buFont typeface="Arial" panose="020B0604020202020204" pitchFamily="34" charset="0"/>
              <a:buChar char="•"/>
            </a:pPr>
            <a:r>
              <a:rPr lang="en-US" sz="2800" b="0" dirty="0"/>
              <a:t>Do you have any questions?</a:t>
            </a:r>
          </a:p>
          <a:p>
            <a:pPr marL="457200" indent="-457200">
              <a:spcAft>
                <a:spcPts val="1200"/>
              </a:spcAft>
              <a:buFont typeface="Arial" panose="020B0604020202020204" pitchFamily="34" charset="0"/>
              <a:buChar char="•"/>
            </a:pPr>
            <a:endParaRPr lang="en-US" sz="3200" b="0" dirty="0"/>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99526072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B9B2B-CCAA-165D-2BF2-94036D6706E2}"/>
              </a:ext>
            </a:extLst>
          </p:cNvPr>
          <p:cNvSpPr>
            <a:spLocks noGrp="1"/>
          </p:cNvSpPr>
          <p:nvPr>
            <p:ph type="title"/>
          </p:nvPr>
        </p:nvSpPr>
        <p:spPr/>
        <p:txBody>
          <a:bodyPr/>
          <a:lstStyle/>
          <a:p>
            <a:r>
              <a:rPr lang="en-US"/>
              <a:t>Counseling Resources for Providers</a:t>
            </a:r>
          </a:p>
        </p:txBody>
      </p:sp>
      <p:sp>
        <p:nvSpPr>
          <p:cNvPr id="3" name="Content Placeholder 2">
            <a:extLst>
              <a:ext uri="{FF2B5EF4-FFF2-40B4-BE49-F238E27FC236}">
                <a16:creationId xmlns:a16="http://schemas.microsoft.com/office/drawing/2014/main" id="{87D0159F-1533-809C-113A-A3D8BFE7DDDE}"/>
              </a:ext>
            </a:extLst>
          </p:cNvPr>
          <p:cNvSpPr>
            <a:spLocks noGrp="1"/>
          </p:cNvSpPr>
          <p:nvPr>
            <p:ph sz="quarter" idx="11"/>
          </p:nvPr>
        </p:nvSpPr>
        <p:spPr/>
        <p:txBody>
          <a:bodyPr>
            <a:normAutofit/>
          </a:bodyPr>
          <a:lstStyle/>
          <a:p>
            <a:pPr marL="285750" indent="-285750" algn="l">
              <a:spcBef>
                <a:spcPts val="600"/>
              </a:spcBef>
              <a:buFont typeface="Arial" panose="020B0604020202020204" pitchFamily="34" charset="0"/>
              <a:buChar char="•"/>
            </a:pPr>
            <a:r>
              <a:rPr lang="en-US" sz="2000" b="0" i="0" dirty="0">
                <a:effectLst/>
              </a:rPr>
              <a:t>CHARISMA Toolkit: </a:t>
            </a:r>
            <a:r>
              <a:rPr lang="en-US" sz="2000" b="0" i="0" dirty="0">
                <a:effectLst/>
                <a:hlinkClick r:id="rId3"/>
              </a:rPr>
              <a:t>prepwatch.org/resources/charisma-toolkit</a:t>
            </a:r>
            <a:endParaRPr lang="en-US" sz="2000" b="0" i="0" dirty="0">
              <a:effectLst/>
            </a:endParaRPr>
          </a:p>
          <a:p>
            <a:pPr marL="285750" indent="-285750" algn="l">
              <a:spcBef>
                <a:spcPts val="600"/>
              </a:spcBef>
              <a:buFont typeface="Arial" panose="020B0604020202020204" pitchFamily="34" charset="0"/>
              <a:buChar char="•"/>
            </a:pPr>
            <a:endParaRPr lang="en-US" sz="2000" b="0" dirty="0"/>
          </a:p>
          <a:p>
            <a:pPr marL="285750" indent="-285750">
              <a:spcBef>
                <a:spcPts val="600"/>
              </a:spcBef>
              <a:buFont typeface="Arial" panose="020B0604020202020204" pitchFamily="34" charset="0"/>
              <a:buChar char="•"/>
            </a:pPr>
            <a:r>
              <a:rPr lang="en-US" sz="2000" b="0" dirty="0"/>
              <a:t>Building, Learning, and Understanding Prevention Interventions for HIV (</a:t>
            </a:r>
            <a:r>
              <a:rPr lang="en-US" sz="2000" b="0" dirty="0" err="1"/>
              <a:t>BLUPrInt</a:t>
            </a:r>
            <a:r>
              <a:rPr lang="en-US" sz="2000" b="0" dirty="0"/>
              <a:t>): </a:t>
            </a:r>
            <a:r>
              <a:rPr lang="en-US" sz="2000" b="0" dirty="0">
                <a:hlinkClick r:id="rId4"/>
              </a:rPr>
              <a:t>hivbluprint.org/keytopics</a:t>
            </a:r>
            <a:endParaRPr lang="en-US" sz="2000" b="0" dirty="0"/>
          </a:p>
          <a:p>
            <a:pPr marL="285750" indent="-285750">
              <a:spcBef>
                <a:spcPts val="600"/>
              </a:spcBef>
              <a:buFont typeface="Arial" panose="020B0604020202020204" pitchFamily="34" charset="0"/>
              <a:buChar char="•"/>
            </a:pPr>
            <a:endParaRPr lang="en-US" sz="2000" b="0" dirty="0"/>
          </a:p>
          <a:p>
            <a:pPr marL="285750" indent="-285750">
              <a:spcBef>
                <a:spcPts val="600"/>
              </a:spcBef>
              <a:buFont typeface="Arial" panose="020B0604020202020204" pitchFamily="34" charset="0"/>
              <a:buChar char="•"/>
            </a:pPr>
            <a:r>
              <a:rPr lang="en-US" sz="2000" b="0" dirty="0"/>
              <a:t>HIV Prevention User Journey Tool</a:t>
            </a:r>
          </a:p>
          <a:p>
            <a:pPr marL="1028700" lvl="1">
              <a:spcBef>
                <a:spcPts val="600"/>
              </a:spcBef>
            </a:pPr>
            <a:r>
              <a:rPr lang="en-US" sz="2000" b="0" dirty="0"/>
              <a:t>Materials: </a:t>
            </a:r>
            <a:r>
              <a:rPr lang="en-US" sz="2000" b="0" dirty="0">
                <a:hlinkClick r:id="rId5"/>
              </a:rPr>
              <a:t>http://prepwatch.org/resources/hiv-prevention-user-journey-tool</a:t>
            </a:r>
            <a:endParaRPr lang="en-US" sz="2000" b="0" dirty="0"/>
          </a:p>
          <a:p>
            <a:pPr marL="1028700" lvl="1">
              <a:spcBef>
                <a:spcPts val="600"/>
              </a:spcBef>
            </a:pPr>
            <a:r>
              <a:rPr lang="en-US" sz="2000" b="0" dirty="0"/>
              <a:t>Online version: </a:t>
            </a:r>
            <a:r>
              <a:rPr lang="en-US" sz="2000" b="0" dirty="0">
                <a:hlinkClick r:id="rId6"/>
              </a:rPr>
              <a:t>journeytool.myprep.co.za</a:t>
            </a:r>
            <a:r>
              <a:rPr lang="en-US" sz="2000" b="0" dirty="0"/>
              <a:t> </a:t>
            </a:r>
          </a:p>
          <a:p>
            <a:endParaRPr lang="en-US" sz="2000" dirty="0"/>
          </a:p>
        </p:txBody>
      </p:sp>
    </p:spTree>
    <p:extLst>
      <p:ext uri="{BB962C8B-B14F-4D97-AF65-F5344CB8AC3E}">
        <p14:creationId xmlns:p14="http://schemas.microsoft.com/office/powerpoint/2010/main" val="48544923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dirty="0"/>
              <a:t>Local PrEP Counseling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dirty="0">
                <a:solidFill>
                  <a:srgbClr val="FF0000"/>
                </a:solidFill>
              </a:rPr>
              <a:t>[Insert local PrEP counseling materials and resources]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spTree>
    <p:extLst>
      <p:ext uri="{BB962C8B-B14F-4D97-AF65-F5344CB8AC3E}">
        <p14:creationId xmlns:p14="http://schemas.microsoft.com/office/powerpoint/2010/main" val="37219410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8796-EB9D-7DEE-9FFA-C532DB884F60}"/>
              </a:ext>
            </a:extLst>
          </p:cNvPr>
          <p:cNvSpPr>
            <a:spLocks noGrp="1"/>
          </p:cNvSpPr>
          <p:nvPr>
            <p:ph type="title"/>
          </p:nvPr>
        </p:nvSpPr>
        <p:spPr/>
        <p:txBody>
          <a:bodyPr/>
          <a:lstStyle/>
          <a:p>
            <a:r>
              <a:rPr lang="en-US"/>
              <a:t>References</a:t>
            </a:r>
            <a:endParaRPr lang="en-ZA"/>
          </a:p>
        </p:txBody>
      </p:sp>
      <p:sp>
        <p:nvSpPr>
          <p:cNvPr id="3" name="Content Placeholder 2">
            <a:extLst>
              <a:ext uri="{FF2B5EF4-FFF2-40B4-BE49-F238E27FC236}">
                <a16:creationId xmlns:a16="http://schemas.microsoft.com/office/drawing/2014/main" id="{7B7B6623-EF02-F2C2-9784-B0D93AC4BBCA}"/>
              </a:ext>
            </a:extLst>
          </p:cNvPr>
          <p:cNvSpPr>
            <a:spLocks noGrp="1"/>
          </p:cNvSpPr>
          <p:nvPr>
            <p:ph sz="quarter" idx="11"/>
          </p:nvPr>
        </p:nvSpPr>
        <p:spPr/>
        <p:txBody>
          <a:bodyPr>
            <a:noAutofit/>
          </a:bodyPr>
          <a:lstStyle/>
          <a:p>
            <a:pPr marL="342900" lvl="0" indent="-342900">
              <a:spcBef>
                <a:spcPts val="600"/>
              </a:spcBef>
              <a:buFont typeface="+mj-lt"/>
              <a:buAutoNum type="arabicPeriod"/>
            </a:pPr>
            <a:r>
              <a:rPr lang="en-US" sz="1600" b="0" dirty="0"/>
              <a:t>Balan IC, </a:t>
            </a:r>
            <a:r>
              <a:rPr lang="en-US" sz="1600" b="0" dirty="0" err="1"/>
              <a:t>Giguere</a:t>
            </a:r>
            <a:r>
              <a:rPr lang="en-US" sz="1600" b="0" dirty="0"/>
              <a:t> R, Lentz C, et al. Client-Centered Adherence Counseling with Adherence Measurement Feedback to Support Use of the Dapivirine Ring in MTN-025 (The HOPE Study). </a:t>
            </a:r>
            <a:r>
              <a:rPr lang="en-US" sz="1600" b="0" i="1" dirty="0"/>
              <a:t>AIDS </a:t>
            </a:r>
            <a:r>
              <a:rPr lang="en-US" sz="1600" b="0" i="1" dirty="0" err="1"/>
              <a:t>Behav</a:t>
            </a:r>
            <a:r>
              <a:rPr lang="en-US" sz="1600" b="0" i="1" dirty="0"/>
              <a:t>. </a:t>
            </a:r>
            <a:r>
              <a:rPr lang="en-US" sz="1600" b="0" dirty="0"/>
              <a:t>2021;25(2):447-458.</a:t>
            </a:r>
          </a:p>
          <a:p>
            <a:pPr marL="342900" lvl="0" indent="-342900">
              <a:spcBef>
                <a:spcPts val="600"/>
              </a:spcBef>
              <a:buFont typeface="+mj-lt"/>
              <a:buAutoNum type="arabicPeriod"/>
            </a:pPr>
            <a:r>
              <a:rPr lang="en-US" sz="1600" b="0" dirty="0"/>
              <a:t>Braddock CH, 3rd, Edwards KA, </a:t>
            </a:r>
            <a:r>
              <a:rPr lang="en-US" sz="1600" b="0" dirty="0" err="1"/>
              <a:t>Hasenberg</a:t>
            </a:r>
            <a:r>
              <a:rPr lang="en-US" sz="1600" b="0" dirty="0"/>
              <a:t> NM, et al. Informed decision making in outpatient practice: time to get back to basics. </a:t>
            </a:r>
            <a:r>
              <a:rPr lang="en-US" sz="1600" b="0" i="1" dirty="0"/>
              <a:t>JAMA. </a:t>
            </a:r>
            <a:r>
              <a:rPr lang="en-US" sz="1600" b="0" dirty="0"/>
              <a:t>1999;282(24):2313-2320.</a:t>
            </a:r>
          </a:p>
          <a:p>
            <a:pPr marL="342900" lvl="0" indent="-342900">
              <a:spcBef>
                <a:spcPts val="600"/>
              </a:spcBef>
              <a:buFont typeface="+mj-lt"/>
              <a:buAutoNum type="arabicPeriod"/>
            </a:pPr>
            <a:r>
              <a:rPr lang="en-US" sz="1600" b="0" dirty="0"/>
              <a:t>Braddock CH, 3rd, </a:t>
            </a:r>
            <a:r>
              <a:rPr lang="en-US" sz="1600" b="0" dirty="0" err="1"/>
              <a:t>Fihn</a:t>
            </a:r>
            <a:r>
              <a:rPr lang="en-US" sz="1600" b="0" dirty="0"/>
              <a:t> SD, Levinson W, et al. How doctors and patients discuss routine clinical decisions. Informed decision making in the outpatient setting. </a:t>
            </a:r>
            <a:r>
              <a:rPr lang="en-US" sz="1600" b="0" i="1" dirty="0"/>
              <a:t>J Gen Intern Med. </a:t>
            </a:r>
            <a:r>
              <a:rPr lang="en-US" sz="1600" b="0" dirty="0"/>
              <a:t>1997;12(6):339-345.</a:t>
            </a:r>
          </a:p>
          <a:p>
            <a:pPr marL="342900" lvl="0" indent="-342900">
              <a:spcBef>
                <a:spcPts val="600"/>
              </a:spcBef>
              <a:buFont typeface="+mj-lt"/>
              <a:buAutoNum type="arabicPeriod"/>
            </a:pPr>
            <a:r>
              <a:rPr lang="en-US" sz="1600" b="0" dirty="0" err="1"/>
              <a:t>Corneli</a:t>
            </a:r>
            <a:r>
              <a:rPr lang="en-US" sz="1600" b="0" dirty="0"/>
              <a:t> A, </a:t>
            </a:r>
            <a:r>
              <a:rPr lang="en-US" sz="1600" b="0" dirty="0" err="1"/>
              <a:t>Yacobson</a:t>
            </a:r>
            <a:r>
              <a:rPr lang="en-US" sz="1600" b="0" dirty="0"/>
              <a:t> I, Agot K, Ahmed K. Guidance for Providing Informed-Choice Counseling on Sexual Health for Women Interested in Pre-Exposure Prophylaxis in Kenya and South Africa. </a:t>
            </a:r>
            <a:r>
              <a:rPr lang="en-US" sz="1600" b="0" i="1" dirty="0"/>
              <a:t>AIDS Patient Care STDS. </a:t>
            </a:r>
            <a:r>
              <a:rPr lang="en-US" sz="1600" b="0" dirty="0"/>
              <a:t>2016;30(3):106-109.</a:t>
            </a:r>
          </a:p>
          <a:p>
            <a:pPr marL="342900" lvl="0" indent="-342900">
              <a:spcBef>
                <a:spcPts val="600"/>
              </a:spcBef>
              <a:buFont typeface="+mj-lt"/>
              <a:buAutoNum type="arabicPeriod"/>
            </a:pPr>
            <a:r>
              <a:rPr lang="en-US" sz="1600" b="0" dirty="0" err="1"/>
              <a:t>Dehlendorf</a:t>
            </a:r>
            <a:r>
              <a:rPr lang="en-US" sz="1600" b="0" dirty="0"/>
              <a:t> C, </a:t>
            </a:r>
            <a:r>
              <a:rPr lang="en-US" sz="1600" b="0" dirty="0" err="1"/>
              <a:t>Grumbach</a:t>
            </a:r>
            <a:r>
              <a:rPr lang="en-US" sz="1600" b="0" dirty="0"/>
              <a:t> K, </a:t>
            </a:r>
            <a:r>
              <a:rPr lang="en-US" sz="1600" b="0" dirty="0" err="1"/>
              <a:t>Schmittdiel</a:t>
            </a:r>
            <a:r>
              <a:rPr lang="en-US" sz="1600" b="0" dirty="0"/>
              <a:t> JA, </a:t>
            </a:r>
            <a:r>
              <a:rPr lang="en-US" sz="1600" b="0" dirty="0" err="1"/>
              <a:t>Steinauer</a:t>
            </a:r>
            <a:r>
              <a:rPr lang="en-US" sz="1600" b="0" dirty="0"/>
              <a:t> J. Shared decision making in contraceptive counseling. </a:t>
            </a:r>
            <a:r>
              <a:rPr lang="en-US" sz="1600" b="0" i="1" dirty="0"/>
              <a:t>Contraception. </a:t>
            </a:r>
            <a:r>
              <a:rPr lang="en-US" sz="1600" b="0" dirty="0"/>
              <a:t>2017;95(5):452-455.</a:t>
            </a:r>
          </a:p>
          <a:p>
            <a:pPr marL="342900" lvl="0" indent="-342900">
              <a:spcBef>
                <a:spcPts val="600"/>
              </a:spcBef>
              <a:buFont typeface="+mj-lt"/>
              <a:buAutoNum type="arabicPeriod"/>
            </a:pPr>
            <a:r>
              <a:rPr lang="en-US" sz="1600" b="0" dirty="0"/>
              <a:t>D'Souza P, Bailey JV, Stephenson J, Oliver S. Factors influencing contraception choice and use globally: a synthesis of systematic reviews. </a:t>
            </a:r>
            <a:r>
              <a:rPr lang="en-US" sz="1600" b="0" i="1" dirty="0" err="1"/>
              <a:t>Eur</a:t>
            </a:r>
            <a:r>
              <a:rPr lang="en-US" sz="1600" b="0" i="1" dirty="0"/>
              <a:t> J Contracept </a:t>
            </a:r>
            <a:r>
              <a:rPr lang="en-US" sz="1600" b="0" i="1" dirty="0" err="1"/>
              <a:t>Reprod</a:t>
            </a:r>
            <a:r>
              <a:rPr lang="en-US" sz="1600" b="0" i="1" dirty="0"/>
              <a:t> Health Care. </a:t>
            </a:r>
            <a:r>
              <a:rPr lang="en-US" sz="1600" b="0" dirty="0"/>
              <a:t>2022;27(5):364-372.</a:t>
            </a:r>
          </a:p>
          <a:p>
            <a:pPr marL="342900" lvl="0" indent="-342900">
              <a:spcBef>
                <a:spcPts val="600"/>
              </a:spcBef>
              <a:buFont typeface="+mj-lt"/>
              <a:buAutoNum type="arabicPeriod"/>
            </a:pPr>
            <a:endParaRPr lang="en-US" sz="1600" b="0" dirty="0"/>
          </a:p>
        </p:txBody>
      </p:sp>
    </p:spTree>
    <p:extLst>
      <p:ext uri="{BB962C8B-B14F-4D97-AF65-F5344CB8AC3E}">
        <p14:creationId xmlns:p14="http://schemas.microsoft.com/office/powerpoint/2010/main" val="34803899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8796-EB9D-7DEE-9FFA-C532DB884F60}"/>
              </a:ext>
            </a:extLst>
          </p:cNvPr>
          <p:cNvSpPr>
            <a:spLocks noGrp="1"/>
          </p:cNvSpPr>
          <p:nvPr>
            <p:ph type="title"/>
          </p:nvPr>
        </p:nvSpPr>
        <p:spPr/>
        <p:txBody>
          <a:bodyPr/>
          <a:lstStyle/>
          <a:p>
            <a:r>
              <a:rPr lang="en-US"/>
              <a:t>References</a:t>
            </a:r>
            <a:endParaRPr lang="en-ZA"/>
          </a:p>
        </p:txBody>
      </p:sp>
      <p:sp>
        <p:nvSpPr>
          <p:cNvPr id="3" name="Content Placeholder 2">
            <a:extLst>
              <a:ext uri="{FF2B5EF4-FFF2-40B4-BE49-F238E27FC236}">
                <a16:creationId xmlns:a16="http://schemas.microsoft.com/office/drawing/2014/main" id="{7B7B6623-EF02-F2C2-9784-B0D93AC4BBCA}"/>
              </a:ext>
            </a:extLst>
          </p:cNvPr>
          <p:cNvSpPr>
            <a:spLocks noGrp="1"/>
          </p:cNvSpPr>
          <p:nvPr>
            <p:ph sz="quarter" idx="11"/>
          </p:nvPr>
        </p:nvSpPr>
        <p:spPr/>
        <p:txBody>
          <a:bodyPr>
            <a:noAutofit/>
          </a:bodyPr>
          <a:lstStyle/>
          <a:p>
            <a:pPr marL="342900" lvl="0" indent="-342900">
              <a:spcBef>
                <a:spcPts val="600"/>
              </a:spcBef>
              <a:buFont typeface="+mj-lt"/>
              <a:buAutoNum type="arabicPeriod" startAt="7"/>
            </a:pPr>
            <a:r>
              <a:rPr lang="en-US" sz="1600" b="0" dirty="0" err="1"/>
              <a:t>Dubov</a:t>
            </a:r>
            <a:r>
              <a:rPr lang="en-US" sz="1600" b="0" dirty="0"/>
              <a:t> A, Altice FL, Fraenkel L. An Information-Motivation-Behavioral Skills Model of PrEP Uptake. </a:t>
            </a:r>
            <a:r>
              <a:rPr lang="en-US" sz="1600" b="0" i="1" dirty="0"/>
              <a:t>AIDS </a:t>
            </a:r>
            <a:r>
              <a:rPr lang="en-US" sz="1600" b="0" i="1" dirty="0" err="1"/>
              <a:t>Behav</a:t>
            </a:r>
            <a:r>
              <a:rPr lang="en-US" sz="1600" b="0" i="1" dirty="0"/>
              <a:t>. </a:t>
            </a:r>
            <a:r>
              <a:rPr lang="en-US" sz="1600" b="0" dirty="0"/>
              <a:t>2018;22(11):3603-3616.</a:t>
            </a:r>
          </a:p>
          <a:p>
            <a:pPr marL="342900" lvl="0" indent="-342900">
              <a:spcBef>
                <a:spcPts val="600"/>
              </a:spcBef>
              <a:buFont typeface="+mj-lt"/>
              <a:buAutoNum type="arabicPeriod" startAt="7"/>
            </a:pPr>
            <a:r>
              <a:rPr lang="en-US" sz="1600" b="0" dirty="0"/>
              <a:t>Graybill LA, Chi BH. </a:t>
            </a:r>
            <a:r>
              <a:rPr lang="en-US" sz="1600" b="0" dirty="0" err="1"/>
              <a:t>PrEParing</a:t>
            </a:r>
            <a:r>
              <a:rPr lang="en-US" sz="1600" b="0" dirty="0"/>
              <a:t> for choice in a new era of HIV prevention. </a:t>
            </a:r>
            <a:r>
              <a:rPr lang="en-US" sz="1600" b="0" i="1" dirty="0"/>
              <a:t>Lancet HIV. </a:t>
            </a:r>
            <a:r>
              <a:rPr lang="en-US" sz="1600" b="0" dirty="0"/>
              <a:t>2023.</a:t>
            </a:r>
          </a:p>
          <a:p>
            <a:pPr marL="342900" lvl="0" indent="-342900">
              <a:spcBef>
                <a:spcPts val="600"/>
              </a:spcBef>
              <a:buFont typeface="+mj-lt"/>
              <a:buAutoNum type="arabicPeriod" startAt="7"/>
            </a:pPr>
            <a:r>
              <a:rPr lang="en-US" sz="1600" b="0" dirty="0"/>
              <a:t>Han PK, Klein WM, Arora NK. Varieties of uncertainty in health care: a conceptual taxonomy. </a:t>
            </a:r>
            <a:r>
              <a:rPr lang="en-US" sz="1600" b="0" i="1" dirty="0"/>
              <a:t>Med </a:t>
            </a:r>
            <a:r>
              <a:rPr lang="en-US" sz="1600" b="0" i="1" dirty="0" err="1"/>
              <a:t>Decis</a:t>
            </a:r>
            <a:r>
              <a:rPr lang="en-US" sz="1600" b="0" i="1" dirty="0"/>
              <a:t> Making. </a:t>
            </a:r>
            <a:r>
              <a:rPr lang="en-US" sz="1600" b="0" dirty="0"/>
              <a:t>2011;31(6):828-838.</a:t>
            </a:r>
          </a:p>
          <a:p>
            <a:pPr marL="342900" indent="-342900">
              <a:spcBef>
                <a:spcPts val="600"/>
              </a:spcBef>
              <a:buFont typeface="+mj-lt"/>
              <a:buAutoNum type="arabicPeriod" startAt="7"/>
            </a:pPr>
            <a:r>
              <a:rPr lang="en-US" sz="1600" b="0" dirty="0"/>
              <a:t>Institute of Medicine (US) Committee on Quality of Health Care in America. </a:t>
            </a:r>
            <a:r>
              <a:rPr lang="en-US" sz="1600" b="0" i="1" dirty="0"/>
              <a:t>Crossing the Quality Chasm: A New Health System for the 21st Century</a:t>
            </a:r>
            <a:r>
              <a:rPr lang="en-US" sz="1600" b="0" dirty="0"/>
              <a:t>. Washington, DC, National Academy Press; 2001. </a:t>
            </a:r>
          </a:p>
          <a:p>
            <a:pPr marL="342900" lvl="0" indent="-342900">
              <a:spcBef>
                <a:spcPts val="600"/>
              </a:spcBef>
              <a:buFont typeface="+mj-lt"/>
              <a:buAutoNum type="arabicPeriod" startAt="7"/>
            </a:pPr>
            <a:r>
              <a:rPr lang="en-US" sz="1600" b="0" dirty="0"/>
              <a:t>Jain AK. Fertility reduction and the quality of family planning services. </a:t>
            </a:r>
            <a:r>
              <a:rPr lang="en-US" sz="1600" b="0" i="1" dirty="0"/>
              <a:t>Stud Fam </a:t>
            </a:r>
            <a:r>
              <a:rPr lang="en-US" sz="1600" b="0" i="1" dirty="0" err="1"/>
              <a:t>Plann</a:t>
            </a:r>
            <a:r>
              <a:rPr lang="en-US" sz="1600" b="0" dirty="0"/>
              <a:t>. 1989;20(1):1-16.</a:t>
            </a:r>
          </a:p>
          <a:p>
            <a:pPr marL="342900" lvl="0" indent="-342900">
              <a:spcBef>
                <a:spcPts val="600"/>
              </a:spcBef>
              <a:buFont typeface="+mj-lt"/>
              <a:buAutoNum type="arabicPeriod" startAt="7"/>
            </a:pPr>
            <a:r>
              <a:rPr lang="en-US" sz="1600" b="0" dirty="0"/>
              <a:t>Johnson MM, Brooks N, Amico KR. Missed Opportunities When We Focus only on Risk: Using the Concerns Based Conversation Starter to Identify Potential PrEP Candidates</a:t>
            </a:r>
            <a:r>
              <a:rPr lang="en-US" sz="1600" b="0" i="1" dirty="0"/>
              <a:t>. AIDS </a:t>
            </a:r>
            <a:r>
              <a:rPr lang="en-US" sz="1600" b="0" i="1" dirty="0" err="1"/>
              <a:t>Behav</a:t>
            </a:r>
            <a:r>
              <a:rPr lang="en-US" sz="1600" b="0" i="1" dirty="0"/>
              <a:t>.</a:t>
            </a:r>
            <a:r>
              <a:rPr lang="en-US" sz="1600" b="0" dirty="0"/>
              <a:t> 2023;27(8):2695-2702.</a:t>
            </a:r>
          </a:p>
          <a:p>
            <a:pPr marL="342900" lvl="0" indent="-342900">
              <a:spcBef>
                <a:spcPts val="600"/>
              </a:spcBef>
              <a:buFont typeface="+mj-lt"/>
              <a:buAutoNum type="arabicPeriod" startAt="7"/>
            </a:pPr>
            <a:r>
              <a:rPr lang="en-US" sz="1600" b="0" dirty="0"/>
              <a:t>Kim YM, Kols A, </a:t>
            </a:r>
            <a:r>
              <a:rPr lang="en-US" sz="1600" b="0" dirty="0" err="1"/>
              <a:t>Mucheke</a:t>
            </a:r>
            <a:r>
              <a:rPr lang="en-US" sz="1600" b="0" dirty="0"/>
              <a:t> S. Informed Choice and Decision-Making in Family Planning Counseling in Kenya. </a:t>
            </a:r>
            <a:r>
              <a:rPr lang="en-US" sz="1600" b="0" i="1" dirty="0"/>
              <a:t>International Family Planning Perspectives. </a:t>
            </a:r>
            <a:r>
              <a:rPr lang="en-US" sz="1600" b="0" dirty="0"/>
              <a:t>1998;24(1):4-42.</a:t>
            </a:r>
          </a:p>
        </p:txBody>
      </p:sp>
    </p:spTree>
    <p:extLst>
      <p:ext uri="{BB962C8B-B14F-4D97-AF65-F5344CB8AC3E}">
        <p14:creationId xmlns:p14="http://schemas.microsoft.com/office/powerpoint/2010/main" val="19456330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8796-EB9D-7DEE-9FFA-C532DB884F60}"/>
              </a:ext>
            </a:extLst>
          </p:cNvPr>
          <p:cNvSpPr>
            <a:spLocks noGrp="1"/>
          </p:cNvSpPr>
          <p:nvPr>
            <p:ph type="title"/>
          </p:nvPr>
        </p:nvSpPr>
        <p:spPr/>
        <p:txBody>
          <a:bodyPr/>
          <a:lstStyle/>
          <a:p>
            <a:r>
              <a:rPr lang="en-US"/>
              <a:t>References</a:t>
            </a:r>
            <a:endParaRPr lang="en-ZA"/>
          </a:p>
        </p:txBody>
      </p:sp>
      <p:sp>
        <p:nvSpPr>
          <p:cNvPr id="3" name="Content Placeholder 2">
            <a:extLst>
              <a:ext uri="{FF2B5EF4-FFF2-40B4-BE49-F238E27FC236}">
                <a16:creationId xmlns:a16="http://schemas.microsoft.com/office/drawing/2014/main" id="{7B7B6623-EF02-F2C2-9784-B0D93AC4BBCA}"/>
              </a:ext>
            </a:extLst>
          </p:cNvPr>
          <p:cNvSpPr>
            <a:spLocks noGrp="1"/>
          </p:cNvSpPr>
          <p:nvPr>
            <p:ph sz="quarter" idx="11"/>
          </p:nvPr>
        </p:nvSpPr>
        <p:spPr/>
        <p:txBody>
          <a:bodyPr>
            <a:normAutofit/>
          </a:bodyPr>
          <a:lstStyle/>
          <a:p>
            <a:pPr marL="342900" lvl="0" indent="-342900">
              <a:spcBef>
                <a:spcPts val="600"/>
              </a:spcBef>
              <a:buFont typeface="+mj-lt"/>
              <a:buAutoNum type="arabicPeriod" startAt="14"/>
            </a:pPr>
            <a:r>
              <a:rPr lang="en-US" sz="1600" b="0" dirty="0"/>
              <a:t>Losi S, Berra C, </a:t>
            </a:r>
            <a:r>
              <a:rPr lang="en-US" sz="1600" b="0" dirty="0" err="1"/>
              <a:t>Fornengo</a:t>
            </a:r>
            <a:r>
              <a:rPr lang="en-US" sz="1600" b="0" dirty="0"/>
              <a:t> R, et al. The role of patient preferences in adherence to treatment in chronic disease: a narrative review. </a:t>
            </a:r>
            <a:r>
              <a:rPr lang="en-US" sz="1600" b="0" i="1" dirty="0"/>
              <a:t>Drug Target Insights</a:t>
            </a:r>
            <a:r>
              <a:rPr lang="en-US" sz="1600" b="0" dirty="0"/>
              <a:t>. 2021;15:13-20.</a:t>
            </a:r>
          </a:p>
          <a:p>
            <a:pPr marL="342900" lvl="0" indent="-342900">
              <a:spcBef>
                <a:spcPts val="600"/>
              </a:spcBef>
              <a:buFont typeface="+mj-lt"/>
              <a:buAutoNum type="arabicPeriod" startAt="14"/>
            </a:pPr>
            <a:r>
              <a:rPr lang="en-US" sz="1600" b="0" dirty="0"/>
              <a:t>Ross J, Stover J. Use of modern contraception increases when more methods become available: analysis of evidence from 1982-2009. </a:t>
            </a:r>
            <a:r>
              <a:rPr lang="en-US" sz="1600" b="0" i="1" dirty="0"/>
              <a:t>Glob Health Sci </a:t>
            </a:r>
            <a:r>
              <a:rPr lang="en-US" sz="1600" b="0" i="1" dirty="0" err="1"/>
              <a:t>Pract</a:t>
            </a:r>
            <a:r>
              <a:rPr lang="en-US" sz="1600" b="0" dirty="0"/>
              <a:t>. 2013;1(2):203-212.</a:t>
            </a:r>
          </a:p>
          <a:p>
            <a:pPr marL="342900" lvl="0" indent="-342900">
              <a:spcBef>
                <a:spcPts val="600"/>
              </a:spcBef>
              <a:buFont typeface="+mj-lt"/>
              <a:buAutoNum type="arabicPeriod" startAt="14"/>
            </a:pPr>
            <a:r>
              <a:rPr lang="en-US" sz="1600" b="0" dirty="0" err="1"/>
              <a:t>Srimanus</a:t>
            </a:r>
            <a:r>
              <a:rPr lang="en-US" sz="1600" b="0" dirty="0"/>
              <a:t> P, </a:t>
            </a:r>
            <a:r>
              <a:rPr lang="en-US" sz="1600" b="0" dirty="0" err="1"/>
              <a:t>Parkpien</a:t>
            </a:r>
            <a:r>
              <a:rPr lang="en-US" sz="1600" b="0" dirty="0"/>
              <a:t> P, </a:t>
            </a:r>
            <a:r>
              <a:rPr lang="en-US" sz="1600" b="0" dirty="0" err="1"/>
              <a:t>Janamnuaysook</a:t>
            </a:r>
            <a:r>
              <a:rPr lang="en-US" sz="1600" b="0" dirty="0"/>
              <a:t> R, et al. Introduction of gain-framed pre-exposure prophylaxis counseling increased uptake among transgender women at the Tangerine Clinic, Bangkok, Thailand</a:t>
            </a:r>
            <a:r>
              <a:rPr lang="en-US" sz="1600" b="0" i="1" dirty="0"/>
              <a:t>. 24</a:t>
            </a:r>
            <a:r>
              <a:rPr lang="en-US" sz="1600" b="0" i="1" baseline="30000" dirty="0"/>
              <a:t>th</a:t>
            </a:r>
            <a:r>
              <a:rPr lang="en-US" sz="1600" b="0" i="1" dirty="0"/>
              <a:t> International AIDS Conference (AIDS 2022) </a:t>
            </a:r>
            <a:r>
              <a:rPr lang="en-US" sz="1600" b="0" dirty="0"/>
              <a:t>Montreal, Canada 29 July – 2 August 2022.</a:t>
            </a:r>
          </a:p>
          <a:p>
            <a:pPr marL="342900" lvl="0" indent="-342900">
              <a:spcBef>
                <a:spcPts val="600"/>
              </a:spcBef>
              <a:buFont typeface="+mj-lt"/>
              <a:buAutoNum type="arabicPeriod" startAt="14"/>
            </a:pPr>
            <a:r>
              <a:rPr lang="en-US" sz="1600" b="0" dirty="0" err="1"/>
              <a:t>Stanback</a:t>
            </a:r>
            <a:r>
              <a:rPr lang="en-US" sz="1600" b="0" dirty="0"/>
              <a:t> J, Steiner M, </a:t>
            </a:r>
            <a:r>
              <a:rPr lang="en-US" sz="1600" b="0" dirty="0" err="1"/>
              <a:t>Dorflinger</a:t>
            </a:r>
            <a:r>
              <a:rPr lang="en-US" sz="1600" b="0" dirty="0"/>
              <a:t> L, Set al. WHO Tiered-Effectiveness Counseling Is Rights-Based Family Planning.</a:t>
            </a:r>
            <a:r>
              <a:rPr lang="en-US" sz="1600" b="0" i="1" dirty="0"/>
              <a:t> Glob Health Sci </a:t>
            </a:r>
            <a:r>
              <a:rPr lang="en-US" sz="1600" b="0" i="1" dirty="0" err="1"/>
              <a:t>Pract</a:t>
            </a:r>
            <a:r>
              <a:rPr lang="en-US" sz="1600" b="0" dirty="0"/>
              <a:t>. 2015;3(3):352-357.</a:t>
            </a:r>
          </a:p>
          <a:p>
            <a:pPr marL="342900" lvl="0" indent="-342900">
              <a:spcBef>
                <a:spcPts val="600"/>
              </a:spcBef>
              <a:buFont typeface="+mj-lt"/>
              <a:buAutoNum type="arabicPeriod" startAt="14"/>
            </a:pPr>
            <a:r>
              <a:rPr lang="en-US" sz="1600" b="0" dirty="0"/>
              <a:t>Woolf SH, Chan EC, Harris R, et al. Promoting informed choice: transforming health care to dispense knowledge for decision making. </a:t>
            </a:r>
            <a:r>
              <a:rPr lang="en-US" sz="1600" b="0" i="1" dirty="0"/>
              <a:t>Ann Intern Med.</a:t>
            </a:r>
            <a:r>
              <a:rPr lang="en-US" sz="1600" b="0" dirty="0"/>
              <a:t> 2005;143(4):293-300.</a:t>
            </a:r>
          </a:p>
          <a:p>
            <a:pPr marL="342900" indent="-342900">
              <a:spcBef>
                <a:spcPts val="600"/>
              </a:spcBef>
              <a:buFont typeface="+mj-lt"/>
              <a:buAutoNum type="arabicPeriod" startAt="14"/>
            </a:pPr>
            <a:r>
              <a:rPr lang="en-US" sz="1600" b="0" dirty="0"/>
              <a:t>World Health Organization. </a:t>
            </a:r>
            <a:r>
              <a:rPr lang="en-US" sz="1600" b="0" i="1" dirty="0"/>
              <a:t>WHO Implementation Tool for Pre-Exposure Prophylaxis (PrEP) of HIV Infection. Module 3: Counsellors. </a:t>
            </a:r>
            <a:r>
              <a:rPr lang="en-US" sz="1600" b="0" dirty="0"/>
              <a:t>Geneva: WHO; 2017. </a:t>
            </a:r>
          </a:p>
          <a:p>
            <a:pPr marL="342900" lvl="0" indent="-342900">
              <a:spcBef>
                <a:spcPts val="600"/>
              </a:spcBef>
              <a:buFont typeface="+mj-lt"/>
              <a:buAutoNum type="arabicPeriod" startAt="14"/>
            </a:pPr>
            <a:r>
              <a:rPr lang="en-US" sz="1600" b="0" dirty="0"/>
              <a:t>Yeh PT, </a:t>
            </a:r>
            <a:r>
              <a:rPr lang="en-US" sz="1600" b="0" dirty="0" err="1"/>
              <a:t>Kautsar</a:t>
            </a:r>
            <a:r>
              <a:rPr lang="en-US" sz="1600" b="0" dirty="0"/>
              <a:t> H, Kennedy CE, </a:t>
            </a:r>
            <a:r>
              <a:rPr lang="en-US" sz="1600" b="0" dirty="0" err="1"/>
              <a:t>Gaffield</a:t>
            </a:r>
            <a:r>
              <a:rPr lang="en-US" sz="1600" b="0" dirty="0"/>
              <a:t> ME. Values and preferences for contraception: A global systematic review. </a:t>
            </a:r>
            <a:r>
              <a:rPr lang="en-US" sz="1600" b="0" i="1" dirty="0"/>
              <a:t>Contraception. </a:t>
            </a:r>
            <a:r>
              <a:rPr lang="en-US" sz="1600" b="0" dirty="0"/>
              <a:t>2022;111:3-21.</a:t>
            </a:r>
          </a:p>
        </p:txBody>
      </p:sp>
    </p:spTree>
    <p:extLst>
      <p:ext uri="{BB962C8B-B14F-4D97-AF65-F5344CB8AC3E}">
        <p14:creationId xmlns:p14="http://schemas.microsoft.com/office/powerpoint/2010/main" val="73368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Bef>
                <a:spcPts val="600"/>
              </a:spcBef>
              <a:buFont typeface="Arial" panose="020B0604020202020204" pitchFamily="34" charset="0"/>
              <a:buChar char="•"/>
            </a:pPr>
            <a:r>
              <a:rPr lang="en-US" sz="2800" b="0" dirty="0"/>
              <a:t>What is YOUR EXPERIENCE with person-centered counseling, including for PrEP?</a:t>
            </a:r>
          </a:p>
          <a:p>
            <a:pPr marL="457200" indent="-457200">
              <a:spcBef>
                <a:spcPts val="600"/>
              </a:spcBef>
              <a:buFont typeface="Arial" panose="020B0604020202020204" pitchFamily="34" charset="0"/>
              <a:buChar char="•"/>
            </a:pPr>
            <a:r>
              <a:rPr lang="en-US" sz="2800" b="0" dirty="0"/>
              <a:t>What successes and challenges can you share?</a:t>
            </a:r>
          </a:p>
          <a:p>
            <a:pPr marL="457200" indent="-457200">
              <a:spcBef>
                <a:spcPts val="600"/>
              </a:spcBef>
              <a:buFont typeface="Arial" panose="020B0604020202020204" pitchFamily="34" charset="0"/>
              <a:buChar char="•"/>
            </a:pPr>
            <a:r>
              <a:rPr lang="en-US" sz="2800" b="0" dirty="0"/>
              <a:t>What do you want to learn in this training?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11290617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t>Thank You</a:t>
            </a:r>
          </a:p>
        </p:txBody>
      </p:sp>
    </p:spTree>
    <p:extLst>
      <p:ext uri="{BB962C8B-B14F-4D97-AF65-F5344CB8AC3E}">
        <p14:creationId xmlns:p14="http://schemas.microsoft.com/office/powerpoint/2010/main" val="30987094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D4FB-5046-AD24-269E-A2D176A4816A}"/>
              </a:ext>
            </a:extLst>
          </p:cNvPr>
          <p:cNvSpPr>
            <a:spLocks noGrp="1"/>
          </p:cNvSpPr>
          <p:nvPr>
            <p:ph type="title"/>
          </p:nvPr>
        </p:nvSpPr>
        <p:spPr/>
        <p:txBody>
          <a:bodyPr/>
          <a:lstStyle/>
          <a:p>
            <a:r>
              <a:rPr lang="en-US"/>
              <a:t>Acknowledgements </a:t>
            </a:r>
            <a:endParaRPr lang="en-ZA"/>
          </a:p>
        </p:txBody>
      </p:sp>
      <p:sp>
        <p:nvSpPr>
          <p:cNvPr id="3" name="Content Placeholder 2">
            <a:extLst>
              <a:ext uri="{FF2B5EF4-FFF2-40B4-BE49-F238E27FC236}">
                <a16:creationId xmlns:a16="http://schemas.microsoft.com/office/drawing/2014/main" id="{DB2AB660-E634-7E11-FA76-E5E92E6F9D89}"/>
              </a:ext>
            </a:extLst>
          </p:cNvPr>
          <p:cNvSpPr>
            <a:spLocks noGrp="1"/>
          </p:cNvSpPr>
          <p:nvPr>
            <p:ph sz="quarter" idx="11"/>
          </p:nvPr>
        </p:nvSpPr>
        <p:spPr/>
        <p:txBody>
          <a:bodyPr>
            <a:normAutofit/>
          </a:bodyPr>
          <a:lstStyle/>
          <a:p>
            <a:r>
              <a:rPr lang="en-US" b="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a:p>
          <a:p>
            <a:r>
              <a:rPr lang="en-US" b="0"/>
              <a:t>Portions of this training updated and modified previous </a:t>
            </a:r>
            <a:r>
              <a:rPr lang="en-US" b="0" err="1"/>
              <a:t>PrEP</a:t>
            </a:r>
            <a:r>
              <a:rPr lang="en-US" b="0"/>
              <a:t>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a:p>
          <a:p>
            <a:r>
              <a:rPr lang="en-US" b="0"/>
              <a:t>Its contents are solely the responsibility of the authors and do not necessarily represent the views of the U.S. Government or other organizations.</a:t>
            </a:r>
            <a:endParaRPr lang="en-ZA" b="0"/>
          </a:p>
        </p:txBody>
      </p:sp>
    </p:spTree>
    <p:extLst>
      <p:ext uri="{BB962C8B-B14F-4D97-AF65-F5344CB8AC3E}">
        <p14:creationId xmlns:p14="http://schemas.microsoft.com/office/powerpoint/2010/main" val="2242595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fontScale="90000"/>
          </a:bodyPr>
          <a:lstStyle/>
          <a:p>
            <a:r>
              <a:rPr lang="en-US" dirty="0"/>
              <a:t>6.2 Client Engagement in PrEP Initiation</a:t>
            </a:r>
          </a:p>
        </p:txBody>
      </p:sp>
    </p:spTree>
    <p:extLst>
      <p:ext uri="{BB962C8B-B14F-4D97-AF65-F5344CB8AC3E}">
        <p14:creationId xmlns:p14="http://schemas.microsoft.com/office/powerpoint/2010/main" val="212817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rmAutofit/>
          </a:bodyPr>
          <a:lstStyle/>
          <a:p>
            <a:r>
              <a:rPr lang="en-US"/>
              <a:t>Where Are Potential </a:t>
            </a:r>
            <a:r>
              <a:rPr lang="en-US" err="1"/>
              <a:t>PrEP</a:t>
            </a:r>
            <a:r>
              <a:rPr lang="en-US"/>
              <a:t> Clients Engaged?​</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Outpatient clinic or site​</a:t>
            </a:r>
          </a:p>
          <a:p>
            <a:pPr marL="1085850" lvl="1" indent="-342900">
              <a:spcBef>
                <a:spcPts val="600"/>
              </a:spcBef>
            </a:pPr>
            <a:r>
              <a:rPr lang="en-US" sz="2000" b="0" dirty="0"/>
              <a:t>HIV testing (the most common)​</a:t>
            </a:r>
          </a:p>
          <a:p>
            <a:pPr marL="1085850" lvl="1" indent="-342900">
              <a:spcBef>
                <a:spcPts val="600"/>
              </a:spcBef>
            </a:pPr>
            <a:r>
              <a:rPr lang="en-US" sz="2000" b="0" dirty="0"/>
              <a:t>Sexually transmitted infection (STI) services​</a:t>
            </a:r>
          </a:p>
          <a:p>
            <a:pPr marL="1085850" lvl="1" indent="-342900">
              <a:spcBef>
                <a:spcPts val="600"/>
              </a:spcBef>
            </a:pPr>
            <a:r>
              <a:rPr lang="en-US" sz="2000" b="0" dirty="0"/>
              <a:t>Post-exposure prophylaxis (PEP) services</a:t>
            </a:r>
          </a:p>
          <a:p>
            <a:pPr marL="1085850" lvl="1" indent="-342900">
              <a:spcBef>
                <a:spcPts val="600"/>
              </a:spcBef>
            </a:pPr>
            <a:r>
              <a:rPr lang="en-US" sz="2000" b="0" dirty="0"/>
              <a:t>Key or priority population services​</a:t>
            </a:r>
          </a:p>
          <a:p>
            <a:pPr marL="1085850" lvl="1" indent="-342900">
              <a:spcBef>
                <a:spcPts val="600"/>
              </a:spcBef>
            </a:pPr>
            <a:r>
              <a:rPr lang="en-US" sz="2000" b="0" dirty="0"/>
              <a:t>Sexual and gender-based violence services ​</a:t>
            </a:r>
          </a:p>
          <a:p>
            <a:pPr marL="1085850" lvl="1" indent="-342900">
              <a:spcBef>
                <a:spcPts val="600"/>
              </a:spcBef>
            </a:pPr>
            <a:r>
              <a:rPr lang="en-US" sz="2000" b="0" dirty="0"/>
              <a:t>Harm reduction and other drug treatment services​</a:t>
            </a:r>
          </a:p>
          <a:p>
            <a:pPr marL="1085850" lvl="1" indent="-342900">
              <a:spcBef>
                <a:spcPts val="600"/>
              </a:spcBef>
            </a:pPr>
            <a:r>
              <a:rPr lang="en-US" sz="2000" b="0" dirty="0"/>
              <a:t>Antenatal, gynecology and other reproductive health services​, including referrals of HIV-negative partners of pregnant women living with HIV</a:t>
            </a:r>
          </a:p>
          <a:p>
            <a:pPr marL="342900" indent="-342900">
              <a:spcBef>
                <a:spcPts val="600"/>
              </a:spcBef>
              <a:buFont typeface="Arial" panose="020B0604020202020204" pitchFamily="34" charset="0"/>
              <a:buChar char="•"/>
            </a:pPr>
            <a:r>
              <a:rPr lang="en-US" sz="2000" b="0" dirty="0"/>
              <a:t>Community-based and outreach HIV services</a:t>
            </a:r>
          </a:p>
          <a:p>
            <a:pPr marL="342900" indent="-342900">
              <a:spcBef>
                <a:spcPts val="600"/>
              </a:spcBef>
              <a:buFont typeface="Arial" panose="020B0604020202020204" pitchFamily="34" charset="0"/>
              <a:buChar char="•"/>
            </a:pPr>
            <a:r>
              <a:rPr lang="en-US" sz="2000" b="0" dirty="0"/>
              <a:t>Inpatient services</a:t>
            </a:r>
          </a:p>
        </p:txBody>
      </p:sp>
    </p:spTree>
    <p:extLst>
      <p:ext uri="{BB962C8B-B14F-4D97-AF65-F5344CB8AC3E}">
        <p14:creationId xmlns:p14="http://schemas.microsoft.com/office/powerpoint/2010/main" val="191906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a:t>Training Overview</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1</a:t>
            </a:r>
            <a:r>
              <a:rPr lang="en-US" sz="2400" b="0" dirty="0">
                <a:solidFill>
                  <a:schemeClr val="tx1">
                    <a:lumMod val="50000"/>
                    <a:lumOff val="50000"/>
                  </a:schemeClr>
                </a:solidFill>
              </a:rPr>
              <a:t>: PrEP Basics ​</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2: </a:t>
            </a:r>
            <a:r>
              <a:rPr lang="en-US" sz="2400" b="0" dirty="0">
                <a:solidFill>
                  <a:schemeClr val="tx1">
                    <a:lumMod val="50000"/>
                    <a:lumOff val="50000"/>
                  </a:schemeClr>
                </a:solidFill>
              </a:rPr>
              <a:t>Oral Daily PrEP​</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3: </a:t>
            </a:r>
            <a:r>
              <a:rPr lang="en-US" sz="2400" b="0" dirty="0">
                <a:solidFill>
                  <a:schemeClr val="tx1">
                    <a:lumMod val="50000"/>
                    <a:lumOff val="50000"/>
                  </a:schemeClr>
                </a:solidFill>
              </a:rPr>
              <a:t>Oral Event-Driven PrEP (ED-PrEP)​</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5: </a:t>
            </a:r>
            <a:r>
              <a:rPr lang="en-US" sz="2400" b="0" dirty="0">
                <a:solidFill>
                  <a:schemeClr val="tx1">
                    <a:lumMod val="50000"/>
                    <a:lumOff val="50000"/>
                  </a:schemeClr>
                </a:solidFill>
              </a:rPr>
              <a:t>Dapivirine Vaginal Ring (DVR)​</a:t>
            </a:r>
          </a:p>
          <a:p>
            <a:pPr marL="285750" indent="-285750">
              <a:spcBef>
                <a:spcPts val="600"/>
              </a:spcBef>
              <a:buFont typeface="Arial" panose="020B0604020202020204" pitchFamily="34" charset="0"/>
              <a:buChar char="•"/>
            </a:pPr>
            <a:r>
              <a:rPr lang="en-US" sz="2400" dirty="0">
                <a:solidFill>
                  <a:schemeClr val="tx1"/>
                </a:solidFill>
              </a:rPr>
              <a:t>MODULE 6: Person-Centered PrEP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161068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riting on a piece of paper&#10;&#10;Description automatically generated">
            <a:extLst>
              <a:ext uri="{FF2B5EF4-FFF2-40B4-BE49-F238E27FC236}">
                <a16:creationId xmlns:a16="http://schemas.microsoft.com/office/drawing/2014/main" id="{8E03D98D-BE2E-5625-9E35-C917BF2B0BDD}"/>
              </a:ext>
            </a:extLst>
          </p:cNvPr>
          <p:cNvPicPr>
            <a:picLocks noGrp="1" noChangeAspect="1"/>
          </p:cNvPicPr>
          <p:nvPr>
            <p:ph type="pic" idx="1"/>
          </p:nvPr>
        </p:nvPicPr>
        <p:blipFill>
          <a:blip r:embed="rId3"/>
          <a:srcRect l="16441" r="16441"/>
          <a:stretch>
            <a:fillRect/>
          </a:stretch>
        </p:blipFill>
        <p:spPr/>
      </p:pic>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a:xfrm>
            <a:off x="7357344" y="1695938"/>
            <a:ext cx="4366006" cy="3466123"/>
          </a:xfrm>
        </p:spPr>
        <p:txBody>
          <a:bodyPr>
            <a:normAutofit fontScale="90000"/>
          </a:bodyPr>
          <a:lstStyle/>
          <a:p>
            <a:pPr algn="ctr">
              <a:spcBef>
                <a:spcPts val="600"/>
              </a:spcBef>
              <a:spcAft>
                <a:spcPts val="600"/>
              </a:spcAft>
            </a:pPr>
            <a:r>
              <a:rPr lang="en-US" dirty="0"/>
              <a:t>Counselors from all service delivery points where potential PrEP clients are engaged should be trained to provide initial counseling on the benefits of PrEP.</a:t>
            </a:r>
          </a:p>
        </p:txBody>
      </p:sp>
    </p:spTree>
    <p:extLst>
      <p:ext uri="{BB962C8B-B14F-4D97-AF65-F5344CB8AC3E}">
        <p14:creationId xmlns:p14="http://schemas.microsoft.com/office/powerpoint/2010/main" val="21518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Autofit/>
          </a:bodyPr>
          <a:lstStyle/>
          <a:p>
            <a:r>
              <a:rPr lang="en-US"/>
              <a:t>Initial Counseling Builds Client Awareness of the Benefits of </a:t>
            </a:r>
            <a:r>
              <a:rPr lang="en-US" err="1"/>
              <a:t>PrEP</a:t>
            </a:r>
            <a:endParaRPr lang="en-US"/>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rmAutofit fontScale="70000" lnSpcReduction="20000"/>
          </a:bodyPr>
          <a:lstStyle/>
          <a:p>
            <a:pPr marL="342900" indent="-342900">
              <a:lnSpc>
                <a:spcPct val="120000"/>
              </a:lnSpc>
              <a:spcBef>
                <a:spcPts val="600"/>
              </a:spcBef>
              <a:buFont typeface="Arial" panose="020B0604020202020204" pitchFamily="34" charset="0"/>
              <a:buChar char="•"/>
            </a:pPr>
            <a:r>
              <a:rPr lang="en-US" sz="2900" b="0" dirty="0"/>
              <a:t>Clients may not know about PrEP or ever considered using it, therefore, some </a:t>
            </a:r>
            <a:r>
              <a:rPr lang="en-US" sz="2900" dirty="0"/>
              <a:t>opening questions to help them think about the value of PrEP </a:t>
            </a:r>
            <a:r>
              <a:rPr lang="en-US" sz="2900" b="0" dirty="0"/>
              <a:t>can be useful.</a:t>
            </a:r>
            <a:r>
              <a:rPr lang="en-US" sz="2900" b="0" baseline="30000" dirty="0"/>
              <a:t> </a:t>
            </a:r>
          </a:p>
          <a:p>
            <a:pPr marL="342900" indent="-342900">
              <a:lnSpc>
                <a:spcPct val="120000"/>
              </a:lnSpc>
              <a:spcBef>
                <a:spcPts val="600"/>
              </a:spcBef>
              <a:buFont typeface="Arial" panose="020B0604020202020204" pitchFamily="34" charset="0"/>
              <a:buChar char="•"/>
            </a:pPr>
            <a:r>
              <a:rPr lang="en-US" sz="2900" b="0" dirty="0"/>
              <a:t>Start with asking about HIV-related concerns. </a:t>
            </a:r>
          </a:p>
          <a:p>
            <a:pPr marL="342900" indent="-342900">
              <a:lnSpc>
                <a:spcPct val="120000"/>
              </a:lnSpc>
              <a:spcBef>
                <a:spcPts val="600"/>
              </a:spcBef>
              <a:buFont typeface="Arial" panose="020B0604020202020204" pitchFamily="34" charset="0"/>
              <a:buChar char="•"/>
            </a:pPr>
            <a:r>
              <a:rPr lang="en-US" sz="2900" b="0" dirty="0"/>
              <a:t>For example:</a:t>
            </a:r>
          </a:p>
          <a:p>
            <a:pPr lvl="1" indent="0">
              <a:lnSpc>
                <a:spcPct val="120000"/>
              </a:lnSpc>
              <a:spcBef>
                <a:spcPts val="600"/>
              </a:spcBef>
              <a:buNone/>
            </a:pPr>
            <a:r>
              <a:rPr lang="en-US" sz="2900" b="0" i="1" dirty="0"/>
              <a:t>Do you ever wish that you had better ways to protect yourself against HIV?</a:t>
            </a:r>
          </a:p>
          <a:p>
            <a:pPr lvl="1" indent="0">
              <a:lnSpc>
                <a:spcPct val="120000"/>
              </a:lnSpc>
              <a:spcBef>
                <a:spcPts val="600"/>
              </a:spcBef>
              <a:buNone/>
            </a:pPr>
            <a:r>
              <a:rPr lang="en-US" sz="2900" b="0" i="1" dirty="0"/>
              <a:t>Does thinking about HIV ever interfere with your intimate relationships, or with your sex life?</a:t>
            </a:r>
          </a:p>
          <a:p>
            <a:pPr lvl="1" indent="0">
              <a:lnSpc>
                <a:spcPct val="120000"/>
              </a:lnSpc>
              <a:spcBef>
                <a:spcPts val="600"/>
              </a:spcBef>
              <a:buNone/>
            </a:pPr>
            <a:r>
              <a:rPr lang="en-US" sz="2900" b="0" i="1" dirty="0"/>
              <a:t>Do you worry about the HIV status of a sexual partner or someone you share injection equipment with?</a:t>
            </a:r>
          </a:p>
          <a:p>
            <a:pPr marL="342900" indent="-342900">
              <a:lnSpc>
                <a:spcPct val="120000"/>
              </a:lnSpc>
              <a:spcBef>
                <a:spcPts val="600"/>
              </a:spcBef>
              <a:buFont typeface="Arial" panose="020B0604020202020204" pitchFamily="34" charset="0"/>
              <a:buChar char="•"/>
            </a:pPr>
            <a:r>
              <a:rPr lang="en-US" sz="2900" b="0" dirty="0"/>
              <a:t>These questions are in addition to standard, HIV-risk related questions asked to establish PrEP eligibility.</a:t>
            </a:r>
          </a:p>
        </p:txBody>
      </p:sp>
      <p:sp>
        <p:nvSpPr>
          <p:cNvPr id="6" name="TextBox 5">
            <a:extLst>
              <a:ext uri="{FF2B5EF4-FFF2-40B4-BE49-F238E27FC236}">
                <a16:creationId xmlns:a16="http://schemas.microsoft.com/office/drawing/2014/main" id="{4FEC8EB6-17AB-3ABC-CF00-EC21DB713D45}"/>
              </a:ext>
            </a:extLst>
          </p:cNvPr>
          <p:cNvSpPr txBox="1"/>
          <p:nvPr/>
        </p:nvSpPr>
        <p:spPr>
          <a:xfrm>
            <a:off x="1964317" y="6550223"/>
            <a:ext cx="2067856" cy="307777"/>
          </a:xfrm>
          <a:prstGeom prst="rect">
            <a:avLst/>
          </a:prstGeom>
          <a:noFill/>
        </p:spPr>
        <p:txBody>
          <a:bodyPr wrap="square" rtlCol="0">
            <a:spAutoFit/>
          </a:bodyPr>
          <a:lstStyle/>
          <a:p>
            <a:r>
              <a:rPr lang="en-ZA" sz="1400">
                <a:solidFill>
                  <a:srgbClr val="000000"/>
                </a:solidFill>
              </a:rPr>
              <a:t>Johnson et al., 2023</a:t>
            </a:r>
            <a:endParaRPr lang="en-ZA" sz="1400"/>
          </a:p>
        </p:txBody>
      </p:sp>
    </p:spTree>
    <p:extLst>
      <p:ext uri="{BB962C8B-B14F-4D97-AF65-F5344CB8AC3E}">
        <p14:creationId xmlns:p14="http://schemas.microsoft.com/office/powerpoint/2010/main" val="3304966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rmAutofit/>
          </a:bodyPr>
          <a:lstStyle/>
          <a:p>
            <a:r>
              <a:rPr lang="en-US"/>
              <a:t>Focus on the Benefits of </a:t>
            </a:r>
            <a:r>
              <a:rPr lang="en-US" err="1"/>
              <a:t>PrEP</a:t>
            </a:r>
            <a:r>
              <a:rPr lang="en-US"/>
              <a:t> in the Client’s Life</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Autofit/>
          </a:bodyPr>
          <a:lstStyle/>
          <a:p>
            <a:pPr marL="342900" indent="-342900">
              <a:lnSpc>
                <a:spcPct val="110000"/>
              </a:lnSpc>
              <a:spcBef>
                <a:spcPts val="600"/>
              </a:spcBef>
              <a:buFont typeface="Arial" panose="020B0604020202020204" pitchFamily="34" charset="0"/>
              <a:buChar char="•"/>
            </a:pPr>
            <a:r>
              <a:rPr lang="en-US" sz="2000" b="0" dirty="0"/>
              <a:t>Framing PrEP as a benefit to clients’ lives has been shown to improve PrEP uptake, including among people who do not perceive themselves to be at risk of HIV.</a:t>
            </a:r>
          </a:p>
          <a:p>
            <a:pPr marL="342900" indent="-342900">
              <a:lnSpc>
                <a:spcPct val="110000"/>
              </a:lnSpc>
              <a:spcBef>
                <a:spcPts val="600"/>
              </a:spcBef>
              <a:buFont typeface="Arial" panose="020B0604020202020204" pitchFamily="34" charset="0"/>
              <a:buChar char="•"/>
            </a:pPr>
            <a:r>
              <a:rPr lang="en-US" sz="2000" b="0" dirty="0"/>
              <a:t>Counsel clients on the good things that will and the bad things that will not happen if the behavior is adopted. </a:t>
            </a:r>
          </a:p>
          <a:p>
            <a:pPr marL="1085850" lvl="1" indent="-342900">
              <a:lnSpc>
                <a:spcPct val="110000"/>
              </a:lnSpc>
              <a:spcBef>
                <a:spcPts val="600"/>
              </a:spcBef>
            </a:pPr>
            <a:r>
              <a:rPr lang="en-US" sz="2000" b="0" dirty="0"/>
              <a:t>For example: </a:t>
            </a:r>
            <a:r>
              <a:rPr lang="en-US" sz="2000" b="0" i="1" dirty="0"/>
              <a:t>Planning for sex is not always possible. Taking daily oral PrEP means you are always prepared.</a:t>
            </a:r>
          </a:p>
          <a:p>
            <a:pPr marL="342900" indent="-342900">
              <a:lnSpc>
                <a:spcPct val="110000"/>
              </a:lnSpc>
              <a:spcBef>
                <a:spcPts val="600"/>
              </a:spcBef>
              <a:buFont typeface="Arial" panose="020B0604020202020204" pitchFamily="34" charset="0"/>
              <a:buChar char="•"/>
            </a:pPr>
            <a:r>
              <a:rPr lang="en-US" sz="2000" b="0" dirty="0"/>
              <a:t>Focusing on benefits of PrEP can be more impactful than describing the bad things that will, and the good things that will not, happen without PrEP.  </a:t>
            </a:r>
          </a:p>
          <a:p>
            <a:pPr marL="1085850" lvl="1" indent="-342900">
              <a:lnSpc>
                <a:spcPct val="110000"/>
              </a:lnSpc>
              <a:spcBef>
                <a:spcPts val="600"/>
              </a:spcBef>
            </a:pPr>
            <a:r>
              <a:rPr lang="en-US" sz="2000" b="0" dirty="0"/>
              <a:t>For example: </a:t>
            </a:r>
            <a:r>
              <a:rPr lang="en-US" sz="2000" b="0" i="1" dirty="0"/>
              <a:t>If you don’t use PrEP, you are not protected from HIV.</a:t>
            </a:r>
          </a:p>
          <a:p>
            <a:pPr marL="342900" indent="-342900">
              <a:lnSpc>
                <a:spcPct val="110000"/>
              </a:lnSpc>
              <a:spcBef>
                <a:spcPts val="600"/>
              </a:spcBef>
              <a:buFont typeface="Arial" panose="020B0604020202020204" pitchFamily="34" charset="0"/>
              <a:buChar char="•"/>
            </a:pPr>
            <a:r>
              <a:rPr lang="en-US" sz="2000" b="0" dirty="0"/>
              <a:t>This approach is sometimes called “</a:t>
            </a:r>
            <a:r>
              <a:rPr lang="en-US" sz="2000" dirty="0">
                <a:solidFill>
                  <a:srgbClr val="00B8A5"/>
                </a:solidFill>
              </a:rPr>
              <a:t>gain-framed</a:t>
            </a:r>
            <a:r>
              <a:rPr lang="en-US" sz="2000" b="0" dirty="0"/>
              <a:t>” counseling as key messages are framed as what a client will gain from the behavior.</a:t>
            </a:r>
          </a:p>
        </p:txBody>
      </p:sp>
      <p:sp>
        <p:nvSpPr>
          <p:cNvPr id="4" name="TextBox 3">
            <a:extLst>
              <a:ext uri="{FF2B5EF4-FFF2-40B4-BE49-F238E27FC236}">
                <a16:creationId xmlns:a16="http://schemas.microsoft.com/office/drawing/2014/main" id="{369A7BC2-86DC-4049-58EC-AE49491DD144}"/>
              </a:ext>
            </a:extLst>
          </p:cNvPr>
          <p:cNvSpPr txBox="1"/>
          <p:nvPr/>
        </p:nvSpPr>
        <p:spPr>
          <a:xfrm>
            <a:off x="1964317" y="6550223"/>
            <a:ext cx="5363338" cy="307777"/>
          </a:xfrm>
          <a:prstGeom prst="rect">
            <a:avLst/>
          </a:prstGeom>
          <a:noFill/>
        </p:spPr>
        <p:txBody>
          <a:bodyPr wrap="square" rtlCol="0">
            <a:spAutoFit/>
          </a:bodyPr>
          <a:lstStyle/>
          <a:p>
            <a:r>
              <a:rPr lang="en-ZA" sz="1400" dirty="0" err="1">
                <a:solidFill>
                  <a:srgbClr val="000000"/>
                </a:solidFill>
              </a:rPr>
              <a:t>Srimanus</a:t>
            </a:r>
            <a:r>
              <a:rPr lang="en-ZA" sz="1400" dirty="0">
                <a:solidFill>
                  <a:srgbClr val="000000"/>
                </a:solidFill>
              </a:rPr>
              <a:t> et al., 2022</a:t>
            </a:r>
            <a:endParaRPr lang="en-ZA" sz="1400" dirty="0"/>
          </a:p>
        </p:txBody>
      </p:sp>
    </p:spTree>
    <p:extLst>
      <p:ext uri="{BB962C8B-B14F-4D97-AF65-F5344CB8AC3E}">
        <p14:creationId xmlns:p14="http://schemas.microsoft.com/office/powerpoint/2010/main" val="1481913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dirty="0"/>
              <a:t>Fill In the Blanks</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3765" y="1144179"/>
            <a:ext cx="9145008" cy="838199"/>
          </a:xfrm>
        </p:spPr>
        <p:txBody>
          <a:bodyPr vert="horz" lIns="91440" tIns="45720" rIns="91440" bIns="45720" rtlCol="0" anchor="t">
            <a:normAutofit/>
          </a:bodyPr>
          <a:lstStyle/>
          <a:p>
            <a:pPr>
              <a:spcBef>
                <a:spcPts val="600"/>
              </a:spcBef>
            </a:pPr>
            <a:r>
              <a:rPr lang="en-US" sz="2000" b="0"/>
              <a:t>Re-frame the counseling messages below into "gain-framed" messages focusing on the benefits of </a:t>
            </a:r>
            <a:r>
              <a:rPr lang="en-US" sz="2000" b="0" dirty="0"/>
              <a:t>PrEP</a:t>
            </a:r>
            <a:r>
              <a:rPr lang="en-US" sz="2000" b="0"/>
              <a:t> use.</a:t>
            </a:r>
          </a:p>
        </p:txBody>
      </p:sp>
      <p:graphicFrame>
        <p:nvGraphicFramePr>
          <p:cNvPr id="8" name="Table 6">
            <a:extLst>
              <a:ext uri="{FF2B5EF4-FFF2-40B4-BE49-F238E27FC236}">
                <a16:creationId xmlns:a16="http://schemas.microsoft.com/office/drawing/2014/main" id="{8C393747-A9ED-888E-C482-7BDF8229F9F2}"/>
              </a:ext>
            </a:extLst>
          </p:cNvPr>
          <p:cNvGraphicFramePr>
            <a:graphicFrameLocks noGrp="1"/>
          </p:cNvGraphicFramePr>
          <p:nvPr>
            <p:extLst>
              <p:ext uri="{D42A27DB-BD31-4B8C-83A1-F6EECF244321}">
                <p14:modId xmlns:p14="http://schemas.microsoft.com/office/powerpoint/2010/main" val="1151115142"/>
              </p:ext>
            </p:extLst>
          </p:nvPr>
        </p:nvGraphicFramePr>
        <p:xfrm>
          <a:off x="1963765" y="2214294"/>
          <a:ext cx="9144455" cy="3505200"/>
        </p:xfrm>
        <a:graphic>
          <a:graphicData uri="http://schemas.openxmlformats.org/drawingml/2006/table">
            <a:tbl>
              <a:tblPr firstRow="1" bandRow="1">
                <a:tableStyleId>{F5AB1C69-6EDB-4FF4-983F-18BD219EF322}</a:tableStyleId>
              </a:tblPr>
              <a:tblGrid>
                <a:gridCol w="283324">
                  <a:extLst>
                    <a:ext uri="{9D8B030D-6E8A-4147-A177-3AD203B41FA5}">
                      <a16:colId xmlns:a16="http://schemas.microsoft.com/office/drawing/2014/main" val="447676840"/>
                    </a:ext>
                  </a:extLst>
                </a:gridCol>
                <a:gridCol w="4557972">
                  <a:extLst>
                    <a:ext uri="{9D8B030D-6E8A-4147-A177-3AD203B41FA5}">
                      <a16:colId xmlns:a16="http://schemas.microsoft.com/office/drawing/2014/main" val="3448617481"/>
                    </a:ext>
                  </a:extLst>
                </a:gridCol>
                <a:gridCol w="4303159">
                  <a:extLst>
                    <a:ext uri="{9D8B030D-6E8A-4147-A177-3AD203B41FA5}">
                      <a16:colId xmlns:a16="http://schemas.microsoft.com/office/drawing/2014/main" val="1574629493"/>
                    </a:ext>
                  </a:extLst>
                </a:gridCol>
              </a:tblGrid>
              <a:tr h="350587">
                <a:tc>
                  <a:txBody>
                    <a:bodyPr/>
                    <a:lstStyle/>
                    <a:p>
                      <a:pPr lvl="0" algn="l">
                        <a:buNone/>
                      </a:pPr>
                      <a:endParaRPr lang="en-US" sz="1800"/>
                    </a:p>
                  </a:txBody>
                  <a:tcPr/>
                </a:tc>
                <a:tc>
                  <a:txBody>
                    <a:bodyPr/>
                    <a:lstStyle/>
                    <a:p>
                      <a:pPr lvl="0" algn="l">
                        <a:buNone/>
                      </a:pPr>
                      <a:r>
                        <a:rPr lang="en-US" sz="1800" dirty="0"/>
                        <a:t>RISK-FRAMED</a:t>
                      </a:r>
                    </a:p>
                  </a:txBody>
                  <a:tcPr/>
                </a:tc>
                <a:tc>
                  <a:txBody>
                    <a:bodyPr/>
                    <a:lstStyle/>
                    <a:p>
                      <a:pPr algn="l"/>
                      <a:r>
                        <a:rPr lang="en-US" sz="1800">
                          <a:solidFill>
                            <a:schemeClr val="bg1"/>
                          </a:solidFill>
                        </a:rPr>
                        <a:t>GAINED-FRAMED</a:t>
                      </a:r>
                    </a:p>
                  </a:txBody>
                  <a:tcPr/>
                </a:tc>
                <a:extLst>
                  <a:ext uri="{0D108BD9-81ED-4DB2-BD59-A6C34878D82A}">
                    <a16:rowId xmlns:a16="http://schemas.microsoft.com/office/drawing/2014/main" val="3435231836"/>
                  </a:ext>
                </a:extLst>
              </a:tr>
              <a:tr h="518160">
                <a:tc>
                  <a:txBody>
                    <a:bodyPr/>
                    <a:lstStyle/>
                    <a:p>
                      <a:pPr lvl="0">
                        <a:buNone/>
                      </a:pPr>
                      <a:r>
                        <a:rPr lang="en-US" sz="1600" b="1" i="0"/>
                        <a:t>1</a:t>
                      </a:r>
                    </a:p>
                  </a:txBody>
                  <a:tcPr anchor="ctr"/>
                </a:tc>
                <a:tc>
                  <a:txBody>
                    <a:bodyPr/>
                    <a:lstStyle/>
                    <a:p>
                      <a:pPr lvl="0">
                        <a:buNone/>
                      </a:pPr>
                      <a:r>
                        <a:rPr lang="en-US" sz="1600" b="0" i="1"/>
                        <a:t> If you don’t use PrEP, you are not protected from HIV. </a:t>
                      </a:r>
                    </a:p>
                  </a:txBody>
                  <a:tcPr anchor="ctr"/>
                </a:tc>
                <a:tc>
                  <a:txBody>
                    <a:bodyPr/>
                    <a:lstStyle/>
                    <a:p>
                      <a:pPr algn="l"/>
                      <a:endParaRPr lang="en-US" sz="1400"/>
                    </a:p>
                  </a:txBody>
                  <a:tcPr anchor="ctr"/>
                </a:tc>
                <a:extLst>
                  <a:ext uri="{0D108BD9-81ED-4DB2-BD59-A6C34878D82A}">
                    <a16:rowId xmlns:a16="http://schemas.microsoft.com/office/drawing/2014/main" val="2414849106"/>
                  </a:ext>
                </a:extLst>
              </a:tr>
              <a:tr h="518160">
                <a:tc>
                  <a:txBody>
                    <a:bodyPr/>
                    <a:lstStyle/>
                    <a:p>
                      <a:pPr lvl="0">
                        <a:buNone/>
                      </a:pPr>
                      <a:r>
                        <a:rPr lang="en-US" sz="1600" b="1" i="0"/>
                        <a:t>2</a:t>
                      </a:r>
                    </a:p>
                  </a:txBody>
                  <a:tcPr anchor="ctr"/>
                </a:tc>
                <a:tc>
                  <a:txBody>
                    <a:bodyPr/>
                    <a:lstStyle/>
                    <a:p>
                      <a:pPr lvl="0">
                        <a:buNone/>
                      </a:pPr>
                      <a:r>
                        <a:rPr lang="en-US" sz="1600" b="0" i="1"/>
                        <a:t>When you have sex with a partner of unknown HIV status, you are at risk for HIV unless you use PrEP. </a:t>
                      </a:r>
                    </a:p>
                  </a:txBody>
                  <a:tcPr anchor="ctr"/>
                </a:tc>
                <a:tc>
                  <a:txBody>
                    <a:bodyPr/>
                    <a:lstStyle/>
                    <a:p>
                      <a:pPr algn="l"/>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190822497"/>
                  </a:ext>
                </a:extLst>
              </a:tr>
              <a:tr h="518160">
                <a:tc>
                  <a:txBody>
                    <a:bodyPr/>
                    <a:lstStyle/>
                    <a:p>
                      <a:pPr lvl="0">
                        <a:buNone/>
                      </a:pPr>
                      <a:r>
                        <a:rPr lang="en-US" sz="1600" b="1" i="0"/>
                        <a:t>3</a:t>
                      </a:r>
                    </a:p>
                  </a:txBody>
                  <a:tcPr anchor="ctr"/>
                </a:tc>
                <a:tc>
                  <a:txBody>
                    <a:bodyPr/>
                    <a:lstStyle/>
                    <a:p>
                      <a:pPr lvl="0">
                        <a:buNone/>
                      </a:pPr>
                      <a:r>
                        <a:rPr lang="en-US" sz="1600" b="0" i="1"/>
                        <a:t>Since you are at high risk for HIV, you need regular testing with your PrEP visits.</a:t>
                      </a:r>
                    </a:p>
                  </a:txBody>
                  <a:tcPr anchor="ctr"/>
                </a:tc>
                <a:tc>
                  <a:txBody>
                    <a:bodyPr/>
                    <a:lstStyle/>
                    <a:p>
                      <a:pPr algn="l"/>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1849320007"/>
                  </a:ext>
                </a:extLst>
              </a:tr>
              <a:tr h="518160">
                <a:tc>
                  <a:txBody>
                    <a:bodyPr/>
                    <a:lstStyle/>
                    <a:p>
                      <a:pPr lvl="0">
                        <a:buNone/>
                      </a:pPr>
                      <a:r>
                        <a:rPr lang="en-US" sz="1600" b="1" i="0"/>
                        <a:t>4</a:t>
                      </a:r>
                    </a:p>
                  </a:txBody>
                  <a:tcPr anchor="ctr"/>
                </a:tc>
                <a:tc>
                  <a:txBody>
                    <a:bodyPr/>
                    <a:lstStyle/>
                    <a:p>
                      <a:pPr lvl="0">
                        <a:buNone/>
                      </a:pPr>
                      <a:r>
                        <a:rPr lang="en-US" sz="1600" b="0" i="1" dirty="0"/>
                        <a:t>If you don't use PrEP, you will be at risk for HIV when you have sex with a partner who does not agree to use condoms. </a:t>
                      </a:r>
                    </a:p>
                  </a:txBody>
                  <a:tcPr anchor="ctr"/>
                </a:tc>
                <a:tc>
                  <a:txBody>
                    <a:bodyPr/>
                    <a:lstStyle/>
                    <a:p>
                      <a:pPr algn="l"/>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3511017322"/>
                  </a:ext>
                </a:extLst>
              </a:tr>
              <a:tr h="518160">
                <a:tc>
                  <a:txBody>
                    <a:bodyPr/>
                    <a:lstStyle/>
                    <a:p>
                      <a:pPr lvl="0">
                        <a:buNone/>
                      </a:pPr>
                      <a:r>
                        <a:rPr lang="en-US" sz="1600" b="1" i="0" kern="1200">
                          <a:solidFill>
                            <a:schemeClr val="dk1"/>
                          </a:solidFill>
                        </a:rPr>
                        <a:t>5</a:t>
                      </a:r>
                    </a:p>
                  </a:txBody>
                  <a:tcPr anchor="ctr"/>
                </a:tc>
                <a:tc>
                  <a:txBody>
                    <a:bodyPr/>
                    <a:lstStyle/>
                    <a:p>
                      <a:pPr lvl="0">
                        <a:buNone/>
                      </a:pPr>
                      <a:r>
                        <a:rPr lang="en-US" sz="1600" b="0" i="1" kern="1200" dirty="0">
                          <a:solidFill>
                            <a:schemeClr val="dk1"/>
                          </a:solidFill>
                        </a:rPr>
                        <a:t>Because you are engaged in sex work, you are at high risk for HIV.</a:t>
                      </a:r>
                    </a:p>
                  </a:txBody>
                  <a:tcPr anchor="ctr"/>
                </a:tc>
                <a:tc>
                  <a:txBody>
                    <a:bodyPr/>
                    <a:lstStyle/>
                    <a:p>
                      <a:pPr algn="l"/>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873373320"/>
                  </a:ext>
                </a:extLst>
              </a:tr>
            </a:tbl>
          </a:graphicData>
        </a:graphic>
      </p:graphicFrame>
    </p:spTree>
    <p:extLst>
      <p:ext uri="{BB962C8B-B14F-4D97-AF65-F5344CB8AC3E}">
        <p14:creationId xmlns:p14="http://schemas.microsoft.com/office/powerpoint/2010/main" val="1808864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a:t>Answer</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3212" y="1185234"/>
            <a:ext cx="9145008" cy="478701"/>
          </a:xfrm>
        </p:spPr>
        <p:txBody>
          <a:bodyPr vert="horz" lIns="91440" tIns="45720" rIns="91440" bIns="45720" rtlCol="0" anchor="t">
            <a:normAutofit/>
          </a:bodyPr>
          <a:lstStyle/>
          <a:p>
            <a:pPr>
              <a:spcBef>
                <a:spcPts val="600"/>
              </a:spcBef>
            </a:pPr>
            <a:r>
              <a:rPr lang="en-US" sz="2000" b="0"/>
              <a:t>Which do you think is more effective? Why? </a:t>
            </a:r>
          </a:p>
        </p:txBody>
      </p:sp>
      <p:graphicFrame>
        <p:nvGraphicFramePr>
          <p:cNvPr id="8" name="Table 6">
            <a:extLst>
              <a:ext uri="{FF2B5EF4-FFF2-40B4-BE49-F238E27FC236}">
                <a16:creationId xmlns:a16="http://schemas.microsoft.com/office/drawing/2014/main" id="{8C393747-A9ED-888E-C482-7BDF8229F9F2}"/>
              </a:ext>
            </a:extLst>
          </p:cNvPr>
          <p:cNvGraphicFramePr>
            <a:graphicFrameLocks noGrp="1"/>
          </p:cNvGraphicFramePr>
          <p:nvPr>
            <p:extLst>
              <p:ext uri="{D42A27DB-BD31-4B8C-83A1-F6EECF244321}">
                <p14:modId xmlns:p14="http://schemas.microsoft.com/office/powerpoint/2010/main" val="1186417462"/>
              </p:ext>
            </p:extLst>
          </p:nvPr>
        </p:nvGraphicFramePr>
        <p:xfrm>
          <a:off x="1963765" y="1786596"/>
          <a:ext cx="9309977" cy="4387025"/>
        </p:xfrm>
        <a:graphic>
          <a:graphicData uri="http://schemas.openxmlformats.org/drawingml/2006/table">
            <a:tbl>
              <a:tblPr firstRow="1" bandRow="1">
                <a:tableStyleId>{F5AB1C69-6EDB-4FF4-983F-18BD219EF322}</a:tableStyleId>
              </a:tblPr>
              <a:tblGrid>
                <a:gridCol w="293298">
                  <a:extLst>
                    <a:ext uri="{9D8B030D-6E8A-4147-A177-3AD203B41FA5}">
                      <a16:colId xmlns:a16="http://schemas.microsoft.com/office/drawing/2014/main" val="1504262322"/>
                    </a:ext>
                  </a:extLst>
                </a:gridCol>
                <a:gridCol w="4565793">
                  <a:extLst>
                    <a:ext uri="{9D8B030D-6E8A-4147-A177-3AD203B41FA5}">
                      <a16:colId xmlns:a16="http://schemas.microsoft.com/office/drawing/2014/main" val="3448617481"/>
                    </a:ext>
                  </a:extLst>
                </a:gridCol>
                <a:gridCol w="4450886">
                  <a:extLst>
                    <a:ext uri="{9D8B030D-6E8A-4147-A177-3AD203B41FA5}">
                      <a16:colId xmlns:a16="http://schemas.microsoft.com/office/drawing/2014/main" val="1574629493"/>
                    </a:ext>
                  </a:extLst>
                </a:gridCol>
              </a:tblGrid>
              <a:tr h="386931">
                <a:tc>
                  <a:txBody>
                    <a:bodyPr/>
                    <a:lstStyle/>
                    <a:p>
                      <a:pPr lvl="0" algn="l">
                        <a:buNone/>
                      </a:pPr>
                      <a:endParaRPr lang="en-US" sz="1800"/>
                    </a:p>
                  </a:txBody>
                  <a:tcPr anchor="ctr"/>
                </a:tc>
                <a:tc>
                  <a:txBody>
                    <a:bodyPr/>
                    <a:lstStyle/>
                    <a:p>
                      <a:pPr lvl="0" algn="l">
                        <a:buNone/>
                      </a:pPr>
                      <a:r>
                        <a:rPr lang="en-US" sz="1800" dirty="0"/>
                        <a:t>RISK-FRAMED</a:t>
                      </a:r>
                    </a:p>
                  </a:txBody>
                  <a:tcPr anchor="ctr"/>
                </a:tc>
                <a:tc>
                  <a:txBody>
                    <a:bodyPr/>
                    <a:lstStyle/>
                    <a:p>
                      <a:pPr algn="l"/>
                      <a:r>
                        <a:rPr lang="en-US" sz="1800">
                          <a:solidFill>
                            <a:schemeClr val="bg1"/>
                          </a:solidFill>
                        </a:rPr>
                        <a:t> SAMPLE GAINED-FRAMED MESSAGES</a:t>
                      </a:r>
                    </a:p>
                  </a:txBody>
                  <a:tcPr anchor="ctr"/>
                </a:tc>
                <a:extLst>
                  <a:ext uri="{0D108BD9-81ED-4DB2-BD59-A6C34878D82A}">
                    <a16:rowId xmlns:a16="http://schemas.microsoft.com/office/drawing/2014/main" val="3435231836"/>
                  </a:ext>
                </a:extLst>
              </a:tr>
              <a:tr h="432003">
                <a:tc>
                  <a:txBody>
                    <a:bodyPr/>
                    <a:lstStyle/>
                    <a:p>
                      <a:pPr lvl="0">
                        <a:buNone/>
                      </a:pPr>
                      <a:r>
                        <a:rPr lang="en-US" sz="1600" b="1" i="0"/>
                        <a:t>1</a:t>
                      </a:r>
                    </a:p>
                  </a:txBody>
                  <a:tcPr anchor="ctr"/>
                </a:tc>
                <a:tc>
                  <a:txBody>
                    <a:bodyPr/>
                    <a:lstStyle/>
                    <a:p>
                      <a:pPr lvl="0">
                        <a:spcBef>
                          <a:spcPts val="600"/>
                        </a:spcBef>
                        <a:spcAft>
                          <a:spcPts val="600"/>
                        </a:spcAft>
                        <a:buNone/>
                      </a:pPr>
                      <a:r>
                        <a:rPr lang="en-US" sz="1600" b="0" i="1"/>
                        <a:t>If you don’t use PrEP, you are not protected from HIV. </a:t>
                      </a:r>
                    </a:p>
                  </a:txBody>
                  <a:tcPr anchor="ctr"/>
                </a:tc>
                <a:tc>
                  <a:txBody>
                    <a:bodyPr/>
                    <a:lstStyle/>
                    <a:p>
                      <a:pPr algn="l">
                        <a:spcBef>
                          <a:spcPts val="600"/>
                        </a:spcBef>
                        <a:spcAft>
                          <a:spcPts val="600"/>
                        </a:spcAft>
                      </a:pPr>
                      <a:r>
                        <a:rPr lang="en-US" sz="1600" i="1" err="1"/>
                        <a:t>PrEP</a:t>
                      </a:r>
                      <a:r>
                        <a:rPr lang="en-US" sz="1600" i="1"/>
                        <a:t> empowers you with more ways to protect yourself from HIV, based on your needs and preferences.</a:t>
                      </a:r>
                    </a:p>
                  </a:txBody>
                  <a:tcPr anchor="ctr"/>
                </a:tc>
                <a:extLst>
                  <a:ext uri="{0D108BD9-81ED-4DB2-BD59-A6C34878D82A}">
                    <a16:rowId xmlns:a16="http://schemas.microsoft.com/office/drawing/2014/main" val="2414849106"/>
                  </a:ext>
                </a:extLst>
              </a:tr>
              <a:tr h="560562">
                <a:tc>
                  <a:txBody>
                    <a:bodyPr/>
                    <a:lstStyle/>
                    <a:p>
                      <a:pPr lvl="0">
                        <a:buNone/>
                      </a:pPr>
                      <a:r>
                        <a:rPr lang="en-US" sz="1600" b="1" i="0"/>
                        <a:t>2</a:t>
                      </a:r>
                    </a:p>
                  </a:txBody>
                  <a:tcPr anchor="ctr"/>
                </a:tc>
                <a:tc>
                  <a:txBody>
                    <a:bodyPr/>
                    <a:lstStyle/>
                    <a:p>
                      <a:pPr lvl="0">
                        <a:spcBef>
                          <a:spcPts val="600"/>
                        </a:spcBef>
                        <a:spcAft>
                          <a:spcPts val="600"/>
                        </a:spcAft>
                        <a:buNone/>
                      </a:pPr>
                      <a:r>
                        <a:rPr lang="en-US" sz="1600" b="0" i="1"/>
                        <a:t>When you have sex with a partner of unknown HIV status, you are at risk for HIV unless you use PrEP. </a:t>
                      </a:r>
                    </a:p>
                  </a:txBody>
                  <a:tcPr anchor="ctr"/>
                </a:tc>
                <a:tc>
                  <a:txBody>
                    <a:bodyPr/>
                    <a:lstStyle/>
                    <a:p>
                      <a:pPr algn="l">
                        <a:spcBef>
                          <a:spcPts val="600"/>
                        </a:spcBef>
                        <a:spcAft>
                          <a:spcPts val="600"/>
                        </a:spcAft>
                      </a:pPr>
                      <a:r>
                        <a:rPr lang="en-US" sz="1600" i="1" kern="1200">
                          <a:solidFill>
                            <a:schemeClr val="dk1"/>
                          </a:solidFill>
                          <a:latin typeface="+mn-lt"/>
                          <a:ea typeface="+mn-ea"/>
                          <a:cs typeface="+mn-cs"/>
                        </a:rPr>
                        <a:t>Knowing your partner’s HIV status is not always possible. Using PrEP means you are always protected.</a:t>
                      </a:r>
                    </a:p>
                  </a:txBody>
                  <a:tcPr anchor="ctr"/>
                </a:tc>
                <a:extLst>
                  <a:ext uri="{0D108BD9-81ED-4DB2-BD59-A6C34878D82A}">
                    <a16:rowId xmlns:a16="http://schemas.microsoft.com/office/drawing/2014/main" val="190822497"/>
                  </a:ext>
                </a:extLst>
              </a:tr>
              <a:tr h="414916">
                <a:tc>
                  <a:txBody>
                    <a:bodyPr/>
                    <a:lstStyle/>
                    <a:p>
                      <a:pPr lvl="0">
                        <a:buNone/>
                      </a:pPr>
                      <a:r>
                        <a:rPr lang="en-US" sz="1600" b="1" i="0"/>
                        <a:t>3</a:t>
                      </a:r>
                    </a:p>
                  </a:txBody>
                  <a:tcPr anchor="ctr"/>
                </a:tc>
                <a:tc>
                  <a:txBody>
                    <a:bodyPr/>
                    <a:lstStyle/>
                    <a:p>
                      <a:pPr lvl="0">
                        <a:spcBef>
                          <a:spcPts val="600"/>
                        </a:spcBef>
                        <a:spcAft>
                          <a:spcPts val="600"/>
                        </a:spcAft>
                        <a:buNone/>
                      </a:pPr>
                      <a:r>
                        <a:rPr lang="en-US" sz="1600" b="0" i="1"/>
                        <a:t>Since you are at high risk for HIV, you need regular testing with your PrEP visits.</a:t>
                      </a:r>
                    </a:p>
                  </a:txBody>
                  <a:tcPr anchor="ctr"/>
                </a:tc>
                <a:tc>
                  <a:txBody>
                    <a:bodyPr/>
                    <a:lstStyle/>
                    <a:p>
                      <a:pPr algn="l">
                        <a:spcBef>
                          <a:spcPts val="600"/>
                        </a:spcBef>
                        <a:spcAft>
                          <a:spcPts val="600"/>
                        </a:spcAft>
                      </a:pPr>
                      <a:r>
                        <a:rPr lang="en-US" sz="1600" i="1" kern="1200" dirty="0">
                          <a:solidFill>
                            <a:schemeClr val="dk1"/>
                          </a:solidFill>
                          <a:latin typeface="+mn-lt"/>
                          <a:ea typeface="+mn-ea"/>
                          <a:cs typeface="+mn-cs"/>
                        </a:rPr>
                        <a:t>If you see us regularly for PrEP, you will have access to other services like regular HIV testing, STI treatment and family planning.</a:t>
                      </a:r>
                    </a:p>
                  </a:txBody>
                  <a:tcPr anchor="ctr"/>
                </a:tc>
                <a:extLst>
                  <a:ext uri="{0D108BD9-81ED-4DB2-BD59-A6C34878D82A}">
                    <a16:rowId xmlns:a16="http://schemas.microsoft.com/office/drawing/2014/main" val="1849320007"/>
                  </a:ext>
                </a:extLst>
              </a:tr>
              <a:tr h="469637">
                <a:tc>
                  <a:txBody>
                    <a:bodyPr/>
                    <a:lstStyle/>
                    <a:p>
                      <a:pPr lvl="0">
                        <a:buNone/>
                      </a:pPr>
                      <a:r>
                        <a:rPr lang="en-US" sz="1600" b="1" i="0"/>
                        <a:t>4</a:t>
                      </a:r>
                    </a:p>
                  </a:txBody>
                  <a:tcPr anchor="ctr"/>
                </a:tc>
                <a:tc>
                  <a:txBody>
                    <a:bodyPr/>
                    <a:lstStyle/>
                    <a:p>
                      <a:pPr lvl="0">
                        <a:spcBef>
                          <a:spcPts val="600"/>
                        </a:spcBef>
                        <a:spcAft>
                          <a:spcPts val="600"/>
                        </a:spcAft>
                        <a:buNone/>
                      </a:pPr>
                      <a:r>
                        <a:rPr lang="en-US" sz="1600" b="0" i="1"/>
                        <a:t>If you don't use PrEP, you will be at risk for HIV when you have sex with a partner who does not agree to use condoms. </a:t>
                      </a:r>
                    </a:p>
                  </a:txBody>
                  <a:tcPr anchor="ctr"/>
                </a:tc>
                <a:tc>
                  <a:txBody>
                    <a:bodyPr/>
                    <a:lstStyle/>
                    <a:p>
                      <a:pPr algn="l">
                        <a:spcBef>
                          <a:spcPts val="600"/>
                        </a:spcBef>
                        <a:spcAft>
                          <a:spcPts val="600"/>
                        </a:spcAft>
                      </a:pPr>
                      <a:r>
                        <a:rPr lang="en-US" sz="1600" i="1" kern="1200">
                          <a:solidFill>
                            <a:schemeClr val="dk1"/>
                          </a:solidFill>
                          <a:latin typeface="+mn-lt"/>
                          <a:ea typeface="+mn-ea"/>
                          <a:cs typeface="+mn-cs"/>
                        </a:rPr>
                        <a:t>Taking PrEP is your choice and discreet, so you can use it to protect yourself from HIV without your partner knowing.</a:t>
                      </a:r>
                    </a:p>
                  </a:txBody>
                  <a:tcPr anchor="ctr"/>
                </a:tc>
                <a:extLst>
                  <a:ext uri="{0D108BD9-81ED-4DB2-BD59-A6C34878D82A}">
                    <a16:rowId xmlns:a16="http://schemas.microsoft.com/office/drawing/2014/main" val="3511017322"/>
                  </a:ext>
                </a:extLst>
              </a:tr>
              <a:tr h="708254">
                <a:tc>
                  <a:txBody>
                    <a:bodyPr/>
                    <a:lstStyle/>
                    <a:p>
                      <a:pPr lvl="0">
                        <a:buNone/>
                      </a:pPr>
                      <a:r>
                        <a:rPr lang="en-US" sz="1600" b="1" i="0" kern="1200">
                          <a:solidFill>
                            <a:schemeClr val="dk1"/>
                          </a:solidFill>
                        </a:rPr>
                        <a:t>5</a:t>
                      </a:r>
                    </a:p>
                  </a:txBody>
                  <a:tcPr anchor="ctr"/>
                </a:tc>
                <a:tc>
                  <a:txBody>
                    <a:bodyPr/>
                    <a:lstStyle/>
                    <a:p>
                      <a:pPr lvl="0">
                        <a:spcBef>
                          <a:spcPts val="600"/>
                        </a:spcBef>
                        <a:spcAft>
                          <a:spcPts val="600"/>
                        </a:spcAft>
                        <a:buNone/>
                      </a:pPr>
                      <a:r>
                        <a:rPr lang="en-US" sz="1600" b="0" i="1" kern="1200">
                          <a:solidFill>
                            <a:schemeClr val="dk1"/>
                          </a:solidFill>
                        </a:rPr>
                        <a:t>Because you are engaged in sex work, you are at high risk for HIV.</a:t>
                      </a:r>
                    </a:p>
                  </a:txBody>
                  <a:tcPr anchor="ctr"/>
                </a:tc>
                <a:tc>
                  <a:txBody>
                    <a:bodyPr/>
                    <a:lstStyle/>
                    <a:p>
                      <a:pPr algn="l">
                        <a:spcBef>
                          <a:spcPts val="600"/>
                        </a:spcBef>
                        <a:spcAft>
                          <a:spcPts val="600"/>
                        </a:spcAft>
                      </a:pPr>
                      <a:r>
                        <a:rPr lang="en-US" sz="1600" i="1" kern="1200" dirty="0">
                          <a:solidFill>
                            <a:schemeClr val="dk1"/>
                          </a:solidFill>
                          <a:latin typeface="+mn-lt"/>
                          <a:ea typeface="+mn-ea"/>
                          <a:cs typeface="+mn-cs"/>
                        </a:rPr>
                        <a:t>PrEP will make you safer in your work.</a:t>
                      </a:r>
                    </a:p>
                  </a:txBody>
                  <a:tcPr anchor="ctr"/>
                </a:tc>
                <a:extLst>
                  <a:ext uri="{0D108BD9-81ED-4DB2-BD59-A6C34878D82A}">
                    <a16:rowId xmlns:a16="http://schemas.microsoft.com/office/drawing/2014/main" val="873373320"/>
                  </a:ext>
                </a:extLst>
              </a:tr>
            </a:tbl>
          </a:graphicData>
        </a:graphic>
      </p:graphicFrame>
      <p:sp>
        <p:nvSpPr>
          <p:cNvPr id="2" name="TextBox 1">
            <a:extLst>
              <a:ext uri="{FF2B5EF4-FFF2-40B4-BE49-F238E27FC236}">
                <a16:creationId xmlns:a16="http://schemas.microsoft.com/office/drawing/2014/main" id="{5A8261B3-97B2-0E92-0328-901B84B9781C}"/>
              </a:ext>
            </a:extLst>
          </p:cNvPr>
          <p:cNvSpPr txBox="1"/>
          <p:nvPr/>
        </p:nvSpPr>
        <p:spPr>
          <a:xfrm>
            <a:off x="1885187" y="6550223"/>
            <a:ext cx="3139300" cy="307777"/>
          </a:xfrm>
          <a:prstGeom prst="rect">
            <a:avLst/>
          </a:prstGeom>
          <a:noFill/>
        </p:spPr>
        <p:txBody>
          <a:bodyPr wrap="square" rtlCol="0">
            <a:spAutoFit/>
          </a:bodyPr>
          <a:lstStyle/>
          <a:p>
            <a:r>
              <a:rPr lang="en-US" sz="1400"/>
              <a:t>Adapted from </a:t>
            </a:r>
            <a:r>
              <a:rPr lang="en-ZA" sz="1400">
                <a:solidFill>
                  <a:srgbClr val="000000"/>
                </a:solidFill>
              </a:rPr>
              <a:t>Johnson et al., 2023</a:t>
            </a:r>
            <a:endParaRPr lang="en-ZA" sz="1400"/>
          </a:p>
        </p:txBody>
      </p:sp>
    </p:spTree>
    <p:extLst>
      <p:ext uri="{BB962C8B-B14F-4D97-AF65-F5344CB8AC3E}">
        <p14:creationId xmlns:p14="http://schemas.microsoft.com/office/powerpoint/2010/main" val="104651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vert="horz" lIns="91440" tIns="45720" rIns="91440" bIns="45720" rtlCol="0" anchor="t">
            <a:noAutofit/>
          </a:bodyPr>
          <a:lstStyle/>
          <a:p>
            <a:pPr>
              <a:spcBef>
                <a:spcPts val="600"/>
              </a:spcBef>
            </a:pPr>
            <a:r>
              <a:rPr lang="en-US" sz="2000" b="0" dirty="0"/>
              <a:t>Thomas is a 22-year-old gay man who comes to the clinic today to get tested for HIV.</a:t>
            </a:r>
          </a:p>
          <a:p>
            <a:pPr>
              <a:spcBef>
                <a:spcPts val="600"/>
              </a:spcBef>
            </a:pPr>
            <a:r>
              <a:rPr lang="en-US" sz="2000" b="0" dirty="0"/>
              <a:t>During pre-test counseling, Thomas mentions that he has sex with multiple partners of unknown HIV status and uses condoms sometimes. </a:t>
            </a:r>
          </a:p>
          <a:p>
            <a:pPr>
              <a:spcBef>
                <a:spcPts val="600"/>
              </a:spcBef>
            </a:pPr>
            <a:r>
              <a:rPr lang="en-US" sz="2000" b="0" i="1" dirty="0"/>
              <a:t>What questions would encourage Thomas to consider the benefits of PrEP?</a:t>
            </a:r>
          </a:p>
          <a:p>
            <a:pPr>
              <a:spcBef>
                <a:spcPts val="600"/>
              </a:spcBef>
            </a:pPr>
            <a:r>
              <a:rPr lang="en-US" sz="2000" b="0" i="1" dirty="0"/>
              <a:t>What gain-framed messages would you use in counseling Thomas?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black shirt&#10;&#10;Description automatically generated">
            <a:extLst>
              <a:ext uri="{FF2B5EF4-FFF2-40B4-BE49-F238E27FC236}">
                <a16:creationId xmlns:a16="http://schemas.microsoft.com/office/drawing/2014/main" id="{8FD3CF52-0A96-5DBF-5F08-D75EA4179771}"/>
              </a:ext>
            </a:extLst>
          </p:cNvPr>
          <p:cNvPicPr>
            <a:picLocks noGrp="1" noChangeAspect="1"/>
          </p:cNvPicPr>
          <p:nvPr>
            <p:ph type="pic" idx="1"/>
          </p:nvPr>
        </p:nvPicPr>
        <p:blipFill rotWithShape="1">
          <a:blip r:embed="rId3"/>
          <a:srcRect l="6911" r="25971"/>
          <a:stretch/>
        </p:blipFill>
        <p:spPr>
          <a:xfrm>
            <a:off x="2" y="0"/>
            <a:ext cx="6896098" cy="6858000"/>
          </a:xfrm>
        </p:spPr>
      </p:pic>
    </p:spTree>
    <p:extLst>
      <p:ext uri="{BB962C8B-B14F-4D97-AF65-F5344CB8AC3E}">
        <p14:creationId xmlns:p14="http://schemas.microsoft.com/office/powerpoint/2010/main" val="28260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br>
              <a:rPr lang="en-US"/>
            </a:br>
            <a:endParaRPr lang="en-US"/>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098030" y="1497692"/>
            <a:ext cx="4935869" cy="4852307"/>
          </a:xfrm>
        </p:spPr>
        <p:txBody>
          <a:bodyPr>
            <a:noAutofit/>
          </a:bodyPr>
          <a:lstStyle/>
          <a:p>
            <a:pPr>
              <a:spcBef>
                <a:spcPts val="600"/>
              </a:spcBef>
            </a:pPr>
            <a:r>
              <a:rPr lang="en-US" sz="2000" b="0" dirty="0"/>
              <a:t>Some phrase to include in counseling Thomas:</a:t>
            </a:r>
          </a:p>
          <a:p>
            <a:pPr marL="342900" indent="-342900">
              <a:spcBef>
                <a:spcPts val="600"/>
              </a:spcBef>
              <a:buFont typeface="Arial" panose="020B0604020202020204" pitchFamily="34" charset="0"/>
              <a:buChar char="•"/>
            </a:pPr>
            <a:r>
              <a:rPr lang="en-US" sz="2000" b="0" i="1" dirty="0"/>
              <a:t>Do you ever wonder about the HIV status of the partners you described?</a:t>
            </a:r>
          </a:p>
          <a:p>
            <a:pPr marL="342900" indent="-342900">
              <a:spcBef>
                <a:spcPts val="600"/>
              </a:spcBef>
              <a:buFont typeface="Arial" panose="020B0604020202020204" pitchFamily="34" charset="0"/>
              <a:buChar char="•"/>
            </a:pPr>
            <a:r>
              <a:rPr lang="en-US" sz="2000" b="0" i="1" dirty="0"/>
              <a:t>Does thinking about HIV ever interfere with your experience during sexual encounters?</a:t>
            </a:r>
          </a:p>
          <a:p>
            <a:pPr marL="342900" indent="-342900">
              <a:spcBef>
                <a:spcPts val="600"/>
              </a:spcBef>
              <a:buFont typeface="Arial" panose="020B0604020202020204" pitchFamily="34" charset="0"/>
              <a:buChar char="•"/>
            </a:pPr>
            <a:r>
              <a:rPr lang="en-US" sz="2000" b="0" i="1" dirty="0"/>
              <a:t>Do you ever wish that you had a way to protect yourself against HIV in addition to condoms?</a:t>
            </a:r>
          </a:p>
          <a:p>
            <a:pPr marL="342900" indent="-342900">
              <a:spcBef>
                <a:spcPts val="600"/>
              </a:spcBef>
              <a:buFont typeface="Arial" panose="020B0604020202020204" pitchFamily="34" charset="0"/>
              <a:buChar char="•"/>
            </a:pPr>
            <a:r>
              <a:rPr lang="en-US" sz="2000" b="0" i="1" dirty="0"/>
              <a:t>Knowing your partners’ HIV status is not always possible. PrEP is a way to make sure you are always protected.</a:t>
            </a:r>
          </a:p>
          <a:p>
            <a:pPr marL="342900" indent="-342900">
              <a:spcBef>
                <a:spcPts val="600"/>
              </a:spcBef>
              <a:buFont typeface="Arial" panose="020B0604020202020204" pitchFamily="34" charset="0"/>
              <a:buChar char="•"/>
            </a:pPr>
            <a:endParaRPr lang="en-US" sz="2000" b="0" i="1"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black shirt&#10;&#10;Description automatically generated">
            <a:extLst>
              <a:ext uri="{FF2B5EF4-FFF2-40B4-BE49-F238E27FC236}">
                <a16:creationId xmlns:a16="http://schemas.microsoft.com/office/drawing/2014/main" id="{EBFDD5C4-B2D4-B085-4D6C-2B5DCF3CD238}"/>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237344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Bef>
                <a:spcPts val="600"/>
              </a:spcBef>
              <a:buFont typeface="Arial" panose="020B0604020202020204" pitchFamily="34" charset="0"/>
              <a:buChar char="•"/>
            </a:pPr>
            <a:r>
              <a:rPr lang="en-US" sz="2800" b="0" dirty="0"/>
              <a:t>How would you engage clients in a conversation about PrEP?</a:t>
            </a:r>
          </a:p>
          <a:p>
            <a:pPr marL="457200" indent="-457200">
              <a:spcBef>
                <a:spcPts val="600"/>
              </a:spcBef>
              <a:buFont typeface="Arial" panose="020B0604020202020204" pitchFamily="34" charset="0"/>
              <a:buChar char="•"/>
            </a:pPr>
            <a:r>
              <a:rPr lang="en-US" sz="2800" b="0" dirty="0"/>
              <a:t>What questions would you ask to encourage clients to consider the use of PrEP?</a:t>
            </a:r>
          </a:p>
          <a:p>
            <a:pPr marL="457200" indent="-457200">
              <a:spcBef>
                <a:spcPts val="600"/>
              </a:spcBef>
              <a:buFont typeface="Arial" panose="020B0604020202020204" pitchFamily="34" charset="0"/>
              <a:buChar char="•"/>
            </a:pPr>
            <a:r>
              <a:rPr lang="en-US" sz="2800" b="0" dirty="0"/>
              <a:t>How would you communicate the benefits of PrEP to clients?</a:t>
            </a:r>
          </a:p>
          <a:p>
            <a:pPr marL="457200" indent="-457200">
              <a:spcAft>
                <a:spcPts val="1200"/>
              </a:spcAft>
              <a:buFont typeface="Arial" panose="020B0604020202020204" pitchFamily="34" charset="0"/>
              <a:buChar char="•"/>
            </a:pPr>
            <a:endParaRPr lang="en-US" sz="3200" b="0" dirty="0"/>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1804148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16244"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6643" y="3008508"/>
            <a:ext cx="5527967" cy="332686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b="0" i="1" dirty="0">
                <a:latin typeface="+mn-lt"/>
              </a:rPr>
              <a:t>Why is it important to ensure that clients are actively engaged in the decision to start PrEP?</a:t>
            </a:r>
          </a:p>
          <a:p>
            <a:pPr>
              <a:spcBef>
                <a:spcPts val="600"/>
              </a:spcBef>
              <a:spcAft>
                <a:spcPts val="600"/>
              </a:spcAft>
            </a:pPr>
            <a:endParaRPr lang="en-US" b="0" i="1" dirty="0">
              <a:latin typeface="+mn-lt"/>
            </a:endParaRP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61520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2"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928163" y="3249585"/>
            <a:ext cx="5322073" cy="23910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3200" b="0" dirty="0">
                <a:solidFill>
                  <a:schemeClr val="bg1"/>
                </a:solidFill>
                <a:latin typeface="+mn-lt"/>
              </a:rPr>
              <a:t>When clients are actively engaged in starting PrEP, they are more likely to use it consistently.</a:t>
            </a:r>
            <a:endParaRPr lang="en-US" sz="3200" b="0" strike="sngStrike" dirty="0">
              <a:solidFill>
                <a:schemeClr val="bg1"/>
              </a:solidFill>
              <a:latin typeface="+mn-lt"/>
            </a:endParaRPr>
          </a:p>
          <a:p>
            <a:pPr marL="342900" indent="-342900">
              <a:spcBef>
                <a:spcPts val="0"/>
              </a:spcBef>
              <a:spcAft>
                <a:spcPts val="1200"/>
              </a:spcAft>
              <a:buFont typeface="Arial" panose="020B0604020202020204" pitchFamily="34" charset="0"/>
              <a:buChar char="•"/>
            </a:pPr>
            <a:endParaRPr lang="en-US" sz="3200" b="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41777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9738-CC06-D679-083F-24D1F23DEE91}"/>
              </a:ext>
            </a:extLst>
          </p:cNvPr>
          <p:cNvSpPr>
            <a:spLocks noGrp="1"/>
          </p:cNvSpPr>
          <p:nvPr>
            <p:ph type="title"/>
          </p:nvPr>
        </p:nvSpPr>
        <p:spPr/>
        <p:txBody>
          <a:bodyPr/>
          <a:lstStyle/>
          <a:p>
            <a:r>
              <a:rPr lang="en-US" err="1"/>
              <a:t>PrEP</a:t>
            </a:r>
            <a:r>
              <a:rPr lang="en-US"/>
              <a:t> Competencies​</a:t>
            </a:r>
          </a:p>
        </p:txBody>
      </p:sp>
      <p:sp>
        <p:nvSpPr>
          <p:cNvPr id="3" name="Content Placeholder 2">
            <a:extLst>
              <a:ext uri="{FF2B5EF4-FFF2-40B4-BE49-F238E27FC236}">
                <a16:creationId xmlns:a16="http://schemas.microsoft.com/office/drawing/2014/main" id="{4C0D2768-60FA-85EB-D19D-B78AFBBAE6C4}"/>
              </a:ext>
            </a:extLst>
          </p:cNvPr>
          <p:cNvSpPr>
            <a:spLocks noGrp="1"/>
          </p:cNvSpPr>
          <p:nvPr>
            <p:ph sz="quarter" idx="11"/>
          </p:nvPr>
        </p:nvSpPr>
        <p:spPr/>
        <p:txBody>
          <a:bodyPr vert="horz" lIns="91440" tIns="45720" rIns="91440" bIns="45720" rtlCol="0" anchor="t">
            <a:normAutofit/>
          </a:bodyPr>
          <a:lstStyle/>
          <a:p>
            <a:pPr>
              <a:spcAft>
                <a:spcPts val="1200"/>
              </a:spcAft>
            </a:pPr>
            <a:r>
              <a:rPr lang="en-US" sz="2000"/>
              <a:t>By the end of this training program, you should be able to:​</a:t>
            </a:r>
          </a:p>
          <a:p>
            <a:pPr marL="457200" indent="-457200">
              <a:spcAft>
                <a:spcPts val="1200"/>
              </a:spcAft>
              <a:buFont typeface="+mj-lt"/>
              <a:buAutoNum type="arabicPeriod"/>
            </a:pPr>
            <a:r>
              <a:rPr lang="en-US" sz="2000" b="0">
                <a:solidFill>
                  <a:srgbClr val="000000"/>
                </a:solidFill>
              </a:rPr>
              <a:t>Explain the use of </a:t>
            </a:r>
            <a:r>
              <a:rPr lang="en-US" sz="2000" b="0" err="1">
                <a:solidFill>
                  <a:srgbClr val="000000"/>
                </a:solidFill>
              </a:rPr>
              <a:t>PrEP</a:t>
            </a:r>
            <a:r>
              <a:rPr lang="en-US" sz="2000" b="0">
                <a:solidFill>
                  <a:srgbClr val="000000"/>
                </a:solidFill>
              </a:rPr>
              <a:t> for HIV prevention​</a:t>
            </a:r>
          </a:p>
          <a:p>
            <a:pPr marL="457200" indent="-457200">
              <a:spcAft>
                <a:spcPts val="1200"/>
              </a:spcAft>
              <a:buFont typeface="+mj-lt"/>
              <a:buAutoNum type="arabicPeriod"/>
            </a:pPr>
            <a:r>
              <a:rPr lang="en-US" sz="2000" b="0">
                <a:solidFill>
                  <a:srgbClr val="000000"/>
                </a:solidFill>
              </a:rPr>
              <a:t>Identify candidates eligible for </a:t>
            </a:r>
            <a:r>
              <a:rPr lang="en-US" sz="2000" b="0" err="1">
                <a:solidFill>
                  <a:srgbClr val="000000"/>
                </a:solidFill>
              </a:rPr>
              <a:t>PrEP</a:t>
            </a:r>
            <a:r>
              <a:rPr lang="en-US" sz="2000" b="0">
                <a:solidFill>
                  <a:srgbClr val="000000"/>
                </a:solidFill>
              </a:rPr>
              <a:t>​</a:t>
            </a:r>
          </a:p>
          <a:p>
            <a:pPr marL="457200" indent="-457200">
              <a:spcAft>
                <a:spcPts val="1200"/>
              </a:spcAft>
              <a:buFont typeface="+mj-lt"/>
              <a:buAutoNum type="arabicPeriod"/>
            </a:pPr>
            <a:r>
              <a:rPr lang="en-US" sz="2000" b="0">
                <a:solidFill>
                  <a:srgbClr val="000000"/>
                </a:solidFill>
              </a:rPr>
              <a:t>Initiate clients on </a:t>
            </a:r>
            <a:r>
              <a:rPr lang="en-US" sz="2000" b="0" err="1">
                <a:solidFill>
                  <a:srgbClr val="000000"/>
                </a:solidFill>
              </a:rPr>
              <a:t>PrEP</a:t>
            </a:r>
            <a:r>
              <a:rPr lang="en-US" sz="2000" b="0">
                <a:solidFill>
                  <a:srgbClr val="000000"/>
                </a:solidFill>
              </a:rPr>
              <a:t>​</a:t>
            </a:r>
          </a:p>
          <a:p>
            <a:pPr marL="457200" indent="-457200">
              <a:spcAft>
                <a:spcPts val="1200"/>
              </a:spcAft>
              <a:buFont typeface="+mj-lt"/>
              <a:buAutoNum type="arabicPeriod"/>
            </a:pPr>
            <a:r>
              <a:rPr lang="en-US" sz="2000" b="0">
                <a:solidFill>
                  <a:srgbClr val="000000"/>
                </a:solidFill>
              </a:rPr>
              <a:t>Conduct follow-up management for </a:t>
            </a:r>
            <a:r>
              <a:rPr lang="en-US" sz="2000" b="0" err="1">
                <a:solidFill>
                  <a:srgbClr val="000000"/>
                </a:solidFill>
              </a:rPr>
              <a:t>PrEP</a:t>
            </a:r>
            <a:r>
              <a:rPr lang="en-US" sz="2000" b="0">
                <a:solidFill>
                  <a:srgbClr val="000000"/>
                </a:solidFill>
              </a:rPr>
              <a:t> ​</a:t>
            </a:r>
          </a:p>
          <a:p>
            <a:pPr marL="457200" indent="-457200">
              <a:spcAft>
                <a:spcPts val="1200"/>
              </a:spcAft>
              <a:buFont typeface="+mj-lt"/>
              <a:buAutoNum type="arabicPeriod"/>
            </a:pPr>
            <a:r>
              <a:rPr lang="en-US" sz="2000">
                <a:solidFill>
                  <a:srgbClr val="000000"/>
                </a:solidFill>
              </a:rPr>
              <a:t>Provide person-centered counseling for </a:t>
            </a:r>
            <a:r>
              <a:rPr lang="en-US" sz="2000" err="1">
                <a:solidFill>
                  <a:srgbClr val="000000"/>
                </a:solidFill>
              </a:rPr>
              <a:t>PrEP</a:t>
            </a:r>
            <a:r>
              <a:rPr lang="en-US" sz="2000">
                <a:solidFill>
                  <a:srgbClr val="000000"/>
                </a:solidFill>
              </a:rPr>
              <a:t>​</a:t>
            </a:r>
          </a:p>
        </p:txBody>
      </p:sp>
    </p:spTree>
    <p:extLst>
      <p:ext uri="{BB962C8B-B14F-4D97-AF65-F5344CB8AC3E}">
        <p14:creationId xmlns:p14="http://schemas.microsoft.com/office/powerpoint/2010/main" val="2917980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fontScale="90000"/>
          </a:bodyPr>
          <a:lstStyle/>
          <a:p>
            <a:r>
              <a:rPr lang="en-US"/>
              <a:t>6.3 Informed Choice Counseling </a:t>
            </a:r>
            <a:br>
              <a:rPr lang="en-US"/>
            </a:br>
            <a:r>
              <a:rPr lang="en-US"/>
              <a:t>for </a:t>
            </a:r>
            <a:r>
              <a:rPr lang="en-US" err="1"/>
              <a:t>PrEP</a:t>
            </a:r>
            <a:r>
              <a:rPr lang="en-US"/>
              <a:t> Options</a:t>
            </a:r>
          </a:p>
        </p:txBody>
      </p:sp>
    </p:spTree>
    <p:extLst>
      <p:ext uri="{BB962C8B-B14F-4D97-AF65-F5344CB8AC3E}">
        <p14:creationId xmlns:p14="http://schemas.microsoft.com/office/powerpoint/2010/main" val="1508160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10DE-D40E-728A-92A7-E5340D47A339}"/>
              </a:ext>
            </a:extLst>
          </p:cNvPr>
          <p:cNvSpPr>
            <a:spLocks noGrp="1"/>
          </p:cNvSpPr>
          <p:nvPr>
            <p:ph type="title"/>
          </p:nvPr>
        </p:nvSpPr>
        <p:spPr/>
        <p:txBody>
          <a:bodyPr/>
          <a:lstStyle/>
          <a:p>
            <a:r>
              <a:rPr lang="en-US"/>
              <a:t>What is Informed Choice Counseling?</a:t>
            </a:r>
          </a:p>
        </p:txBody>
      </p:sp>
      <p:sp>
        <p:nvSpPr>
          <p:cNvPr id="3" name="Content Placeholder 2">
            <a:extLst>
              <a:ext uri="{FF2B5EF4-FFF2-40B4-BE49-F238E27FC236}">
                <a16:creationId xmlns:a16="http://schemas.microsoft.com/office/drawing/2014/main" id="{FF2C4DDE-1937-D12A-B4A8-BE9573FCB1E2}"/>
              </a:ext>
            </a:extLst>
          </p:cNvPr>
          <p:cNvSpPr>
            <a:spLocks noGrp="1"/>
          </p:cNvSpPr>
          <p:nvPr>
            <p:ph sz="quarter" idx="11"/>
          </p:nvPr>
        </p:nvSpPr>
        <p:spPr/>
        <p:txBody>
          <a:bodyPr>
            <a:normAutofit/>
          </a:bodyPr>
          <a:lstStyle/>
          <a:p>
            <a:pPr marL="342900" indent="-342900" algn="l">
              <a:spcBef>
                <a:spcPts val="600"/>
              </a:spcBef>
              <a:spcAft>
                <a:spcPts val="600"/>
              </a:spcAft>
              <a:buFont typeface="Arial" panose="020B0604020202020204" pitchFamily="34" charset="0"/>
              <a:buChar char="•"/>
            </a:pPr>
            <a:r>
              <a:rPr lang="en-US" sz="2000" dirty="0">
                <a:latin typeface="+mn-lt"/>
              </a:rPr>
              <a:t>Informed choice counseling </a:t>
            </a:r>
            <a:r>
              <a:rPr lang="en-US" sz="2000" b="0" dirty="0">
                <a:latin typeface="+mn-lt"/>
              </a:rPr>
              <a:t>is a systematic approach to supporting clients with more than one medically-appropriate option to understand and evaluate each option and make the choice that is best for them.</a:t>
            </a:r>
            <a:r>
              <a:rPr lang="en-US" sz="2000" b="0" baseline="30000" dirty="0">
                <a:latin typeface="+mn-lt"/>
              </a:rPr>
              <a:t>1-3</a:t>
            </a:r>
            <a:endParaRPr lang="en-US" sz="2000" b="0" dirty="0">
              <a:latin typeface="+mn-lt"/>
            </a:endParaRPr>
          </a:p>
          <a:p>
            <a:pPr marL="342900" indent="-342900" algn="l">
              <a:spcBef>
                <a:spcPts val="600"/>
              </a:spcBef>
              <a:spcAft>
                <a:spcPts val="600"/>
              </a:spcAft>
              <a:buFont typeface="Arial" panose="020B0604020202020204" pitchFamily="34" charset="0"/>
              <a:buChar char="•"/>
            </a:pPr>
            <a:r>
              <a:rPr lang="en-US" sz="2000" b="0" dirty="0">
                <a:latin typeface="+mn-lt"/>
              </a:rPr>
              <a:t>It empowers clients to voluntarily choose an option that aligns with their individual preferences and life context.</a:t>
            </a:r>
          </a:p>
        </p:txBody>
      </p:sp>
      <p:sp>
        <p:nvSpPr>
          <p:cNvPr id="6" name="TextBox 5">
            <a:extLst>
              <a:ext uri="{FF2B5EF4-FFF2-40B4-BE49-F238E27FC236}">
                <a16:creationId xmlns:a16="http://schemas.microsoft.com/office/drawing/2014/main" id="{012A2895-9C58-A8CC-16BF-B5E0DD8EEB05}"/>
              </a:ext>
            </a:extLst>
          </p:cNvPr>
          <p:cNvSpPr txBox="1"/>
          <p:nvPr/>
        </p:nvSpPr>
        <p:spPr>
          <a:xfrm>
            <a:off x="2863962" y="4032186"/>
            <a:ext cx="7168896" cy="1200329"/>
          </a:xfrm>
          <a:prstGeom prst="rect">
            <a:avLst/>
          </a:prstGeom>
          <a:noFill/>
        </p:spPr>
        <p:txBody>
          <a:bodyPr wrap="square">
            <a:spAutoFit/>
          </a:bodyPr>
          <a:lstStyle/>
          <a:p>
            <a:pPr algn="ctr">
              <a:spcBef>
                <a:spcPts val="600"/>
              </a:spcBef>
              <a:spcAft>
                <a:spcPts val="600"/>
              </a:spcAft>
            </a:pPr>
            <a:r>
              <a:rPr lang="en-US" sz="2400" b="1" dirty="0">
                <a:solidFill>
                  <a:schemeClr val="accent3"/>
                </a:solidFill>
              </a:rPr>
              <a:t>When a client has two or more appropriate options, the best choice depends on how important each option’s features are to the individual client.</a:t>
            </a:r>
            <a:r>
              <a:rPr lang="en-US" sz="2400" b="1" baseline="30000" dirty="0">
                <a:solidFill>
                  <a:schemeClr val="accent3"/>
                </a:solidFill>
              </a:rPr>
              <a:t>4, 5</a:t>
            </a:r>
            <a:endParaRPr lang="en-US" sz="2400" b="1" dirty="0">
              <a:solidFill>
                <a:schemeClr val="accent3"/>
              </a:solidFill>
            </a:endParaRPr>
          </a:p>
        </p:txBody>
      </p:sp>
      <p:sp>
        <p:nvSpPr>
          <p:cNvPr id="4" name="TextBox 3">
            <a:extLst>
              <a:ext uri="{FF2B5EF4-FFF2-40B4-BE49-F238E27FC236}">
                <a16:creationId xmlns:a16="http://schemas.microsoft.com/office/drawing/2014/main" id="{9FA52B27-390B-D664-424F-8FA5B67F8A30}"/>
              </a:ext>
            </a:extLst>
          </p:cNvPr>
          <p:cNvSpPr txBox="1"/>
          <p:nvPr/>
        </p:nvSpPr>
        <p:spPr>
          <a:xfrm>
            <a:off x="1885186" y="6550223"/>
            <a:ext cx="8579614" cy="307777"/>
          </a:xfrm>
          <a:prstGeom prst="rect">
            <a:avLst/>
          </a:prstGeom>
          <a:noFill/>
        </p:spPr>
        <p:txBody>
          <a:bodyPr wrap="square" rtlCol="0">
            <a:spAutoFit/>
          </a:bodyPr>
          <a:lstStyle/>
          <a:p>
            <a:r>
              <a:rPr lang="en-US" sz="1400" dirty="0"/>
              <a:t>1. </a:t>
            </a:r>
            <a:r>
              <a:rPr lang="en-ZA" sz="1400" dirty="0">
                <a:solidFill>
                  <a:srgbClr val="000000"/>
                </a:solidFill>
              </a:rPr>
              <a:t>Braddock et al., 1997; 2. Braddock et al., 1999; 3. Woolf, 2005; 4. D’Souza et al., 2022; 5. Yeh et al., 2022</a:t>
            </a:r>
            <a:endParaRPr lang="en-ZA" sz="1400" dirty="0"/>
          </a:p>
        </p:txBody>
      </p:sp>
    </p:spTree>
    <p:extLst>
      <p:ext uri="{BB962C8B-B14F-4D97-AF65-F5344CB8AC3E}">
        <p14:creationId xmlns:p14="http://schemas.microsoft.com/office/powerpoint/2010/main" val="1150728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Autofit/>
          </a:bodyPr>
          <a:lstStyle/>
          <a:p>
            <a:r>
              <a:rPr lang="en-US" sz="2500" dirty="0"/>
              <a:t>Informed Choice Counseling Is Widely Used in Family Planning Programs</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For decades, family planning has included informed choice counseling</a:t>
            </a:r>
            <a:r>
              <a:rPr lang="en-US" sz="2000" b="0" baseline="30000" dirty="0"/>
              <a:t>1-3 </a:t>
            </a:r>
            <a:r>
              <a:rPr lang="en-US" sz="2000" b="0" dirty="0"/>
              <a:t>to ensure clients have:</a:t>
            </a:r>
          </a:p>
          <a:p>
            <a:pPr marL="1085850" lvl="1" indent="-342900">
              <a:spcBef>
                <a:spcPts val="600"/>
              </a:spcBef>
            </a:pPr>
            <a:r>
              <a:rPr lang="en-US" sz="2000" dirty="0"/>
              <a:t>Adequate information </a:t>
            </a:r>
            <a:r>
              <a:rPr lang="en-US" sz="2000" b="0" dirty="0"/>
              <a:t>to choose an optimal family planning method</a:t>
            </a:r>
          </a:p>
          <a:p>
            <a:pPr marL="1085850" lvl="1" indent="-342900">
              <a:spcBef>
                <a:spcPts val="600"/>
              </a:spcBef>
            </a:pPr>
            <a:r>
              <a:rPr lang="en-US" sz="2000" b="0" dirty="0"/>
              <a:t>Consistently </a:t>
            </a:r>
            <a:r>
              <a:rPr lang="en-US" sz="2000" dirty="0"/>
              <a:t>high-quality services</a:t>
            </a:r>
          </a:p>
          <a:p>
            <a:pPr marL="1085850" lvl="1" indent="-342900">
              <a:spcBef>
                <a:spcPts val="600"/>
              </a:spcBef>
            </a:pPr>
            <a:r>
              <a:rPr lang="en-US" sz="2000" b="0" dirty="0"/>
              <a:t>A </a:t>
            </a:r>
            <a:r>
              <a:rPr lang="en-US" sz="2000" dirty="0"/>
              <a:t>reliable supply </a:t>
            </a:r>
            <a:r>
              <a:rPr lang="en-US" sz="2000" b="0" dirty="0"/>
              <a:t>of products</a:t>
            </a:r>
          </a:p>
          <a:p>
            <a:pPr marL="1085850" lvl="1" indent="-342900">
              <a:spcBef>
                <a:spcPts val="600"/>
              </a:spcBef>
            </a:pPr>
            <a:r>
              <a:rPr lang="en-US" sz="2000" dirty="0"/>
              <a:t>Support</a:t>
            </a:r>
            <a:r>
              <a:rPr lang="en-US" sz="2000" b="0" dirty="0"/>
              <a:t> to continue or switch to another family planning method as desired</a:t>
            </a:r>
          </a:p>
          <a:p>
            <a:pPr marL="342900" indent="-342900">
              <a:spcBef>
                <a:spcPts val="600"/>
              </a:spcBef>
              <a:buFont typeface="Arial" panose="020B0604020202020204" pitchFamily="34" charset="0"/>
              <a:buChar char="•"/>
            </a:pPr>
            <a:r>
              <a:rPr lang="en-US" sz="2000" b="0" dirty="0"/>
              <a:t>Offering choice of family planning methods encourages the use of contraception and the ability to switch methods allows the user to continue engagement with contraception, even when one method proves undesirable.</a:t>
            </a:r>
            <a:r>
              <a:rPr lang="en-US" sz="2000" b="0" baseline="30000" dirty="0"/>
              <a:t>4</a:t>
            </a:r>
            <a:endParaRPr lang="en-US" sz="2000" b="0" dirty="0"/>
          </a:p>
        </p:txBody>
      </p:sp>
      <p:sp>
        <p:nvSpPr>
          <p:cNvPr id="4" name="TextBox 3">
            <a:extLst>
              <a:ext uri="{FF2B5EF4-FFF2-40B4-BE49-F238E27FC236}">
                <a16:creationId xmlns:a16="http://schemas.microsoft.com/office/drawing/2014/main" id="{D7F06D03-37A4-F239-2C90-45FCAB58C707}"/>
              </a:ext>
            </a:extLst>
          </p:cNvPr>
          <p:cNvSpPr txBox="1"/>
          <p:nvPr/>
        </p:nvSpPr>
        <p:spPr>
          <a:xfrm>
            <a:off x="1964317" y="6550223"/>
            <a:ext cx="8904734" cy="307777"/>
          </a:xfrm>
          <a:prstGeom prst="rect">
            <a:avLst/>
          </a:prstGeom>
          <a:noFill/>
        </p:spPr>
        <p:txBody>
          <a:bodyPr wrap="square" rtlCol="0">
            <a:spAutoFit/>
          </a:bodyPr>
          <a:lstStyle/>
          <a:p>
            <a:r>
              <a:rPr lang="en-US" sz="1400"/>
              <a:t>1. Jain, 1989; 2. </a:t>
            </a:r>
            <a:r>
              <a:rPr lang="en-ZA" sz="1400">
                <a:solidFill>
                  <a:srgbClr val="000000"/>
                </a:solidFill>
              </a:rPr>
              <a:t>Kim, Kols, and </a:t>
            </a:r>
            <a:r>
              <a:rPr lang="en-ZA" sz="1400" err="1">
                <a:solidFill>
                  <a:srgbClr val="000000"/>
                </a:solidFill>
              </a:rPr>
              <a:t>Mucheke</a:t>
            </a:r>
            <a:r>
              <a:rPr lang="en-ZA" sz="1400">
                <a:solidFill>
                  <a:srgbClr val="000000"/>
                </a:solidFill>
              </a:rPr>
              <a:t>, 1998; 3. </a:t>
            </a:r>
            <a:r>
              <a:rPr lang="en-ZA" sz="1400" err="1">
                <a:solidFill>
                  <a:srgbClr val="000000"/>
                </a:solidFill>
              </a:rPr>
              <a:t>Stanback</a:t>
            </a:r>
            <a:r>
              <a:rPr lang="en-ZA" sz="1400">
                <a:solidFill>
                  <a:srgbClr val="000000"/>
                </a:solidFill>
              </a:rPr>
              <a:t> et al., 2015; 4. Ross and Stover, 2013</a:t>
            </a:r>
            <a:endParaRPr lang="en-ZA" sz="1400"/>
          </a:p>
        </p:txBody>
      </p:sp>
    </p:spTree>
    <p:extLst>
      <p:ext uri="{BB962C8B-B14F-4D97-AF65-F5344CB8AC3E}">
        <p14:creationId xmlns:p14="http://schemas.microsoft.com/office/powerpoint/2010/main" val="249639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rmAutofit/>
          </a:bodyPr>
          <a:lstStyle/>
          <a:p>
            <a:r>
              <a:rPr lang="en-US"/>
              <a:t>Principles of Informed Choice Counseling</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The goal is to facilitate a voluntary choice or decision by ensuring the client has access to and understands all available information relevant to the choice or decision.</a:t>
            </a:r>
          </a:p>
          <a:p>
            <a:pPr marL="342900" indent="-342900">
              <a:spcBef>
                <a:spcPts val="600"/>
              </a:spcBef>
              <a:buFont typeface="Arial" panose="020B0604020202020204" pitchFamily="34" charset="0"/>
              <a:buChar char="•"/>
            </a:pPr>
            <a:r>
              <a:rPr lang="en-US" sz="2000" b="0" dirty="0"/>
              <a:t>Clients are acknowledged as the expert on their preferences</a:t>
            </a:r>
          </a:p>
          <a:p>
            <a:pPr marL="1085850" lvl="1" indent="-342900">
              <a:spcBef>
                <a:spcPts val="600"/>
              </a:spcBef>
            </a:pPr>
            <a:r>
              <a:rPr lang="en-US" sz="2000" b="0" dirty="0"/>
              <a:t>Providers </a:t>
            </a:r>
            <a:r>
              <a:rPr lang="en-US" sz="2000" b="0" i="1" dirty="0"/>
              <a:t>do</a:t>
            </a:r>
            <a:r>
              <a:rPr lang="en-US" sz="2000" b="0" dirty="0"/>
              <a:t> contribute medical knowledge about options and how options relate to client preferences.</a:t>
            </a:r>
          </a:p>
          <a:p>
            <a:pPr marL="1085850" lvl="1" indent="-342900">
              <a:spcBef>
                <a:spcPts val="600"/>
              </a:spcBef>
            </a:pPr>
            <a:r>
              <a:rPr lang="en-US" sz="2000" b="0" dirty="0"/>
              <a:t>Providers </a:t>
            </a:r>
            <a:r>
              <a:rPr lang="en-US" sz="2000" b="0" i="1" dirty="0"/>
              <a:t>do not </a:t>
            </a:r>
            <a:r>
              <a:rPr lang="en-US" sz="2000" b="0" dirty="0"/>
              <a:t>exercise authority over client behavior or health decisions.</a:t>
            </a:r>
          </a:p>
          <a:p>
            <a:pPr marL="342900" indent="-342900">
              <a:spcBef>
                <a:spcPts val="600"/>
              </a:spcBef>
              <a:buFont typeface="Arial" panose="020B0604020202020204" pitchFamily="34" charset="0"/>
              <a:buChar char="•"/>
            </a:pPr>
            <a:r>
              <a:rPr lang="en-US" sz="2000" b="0" dirty="0"/>
              <a:t>Informed choice</a:t>
            </a:r>
            <a:r>
              <a:rPr lang="en-US" sz="2000" dirty="0"/>
              <a:t> incorporates the client's values and preferences into medical decisions.</a:t>
            </a:r>
          </a:p>
          <a:p>
            <a:pPr marL="1085850" lvl="1" indent="-342900">
              <a:spcBef>
                <a:spcPts val="600"/>
              </a:spcBef>
            </a:pPr>
            <a:r>
              <a:rPr lang="en-US" sz="2000" b="0" dirty="0"/>
              <a:t>Sometimes called </a:t>
            </a:r>
            <a:r>
              <a:rPr lang="en-US" sz="2000" dirty="0">
                <a:solidFill>
                  <a:schemeClr val="accent3"/>
                </a:solidFill>
              </a:rPr>
              <a:t>‘informed decision making’ </a:t>
            </a:r>
            <a:r>
              <a:rPr lang="en-US" sz="2000" b="0" dirty="0"/>
              <a:t>or </a:t>
            </a:r>
            <a:r>
              <a:rPr lang="en-US" sz="2000" dirty="0">
                <a:solidFill>
                  <a:schemeClr val="accent3"/>
                </a:solidFill>
              </a:rPr>
              <a:t>‘shared decision making’</a:t>
            </a:r>
          </a:p>
          <a:p>
            <a:pPr marL="1085850" lvl="1" indent="-342900">
              <a:spcBef>
                <a:spcPts val="600"/>
              </a:spcBef>
            </a:pPr>
            <a:r>
              <a:rPr lang="en-US" sz="2000" b="0" dirty="0"/>
              <a:t>Informed choice puts the client at the center of care</a:t>
            </a:r>
          </a:p>
        </p:txBody>
      </p:sp>
    </p:spTree>
    <p:extLst>
      <p:ext uri="{BB962C8B-B14F-4D97-AF65-F5344CB8AC3E}">
        <p14:creationId xmlns:p14="http://schemas.microsoft.com/office/powerpoint/2010/main" val="4083272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a:xfrm>
            <a:off x="7381496" y="508000"/>
            <a:ext cx="4366006" cy="1092200"/>
          </a:xfrm>
        </p:spPr>
        <p:txBody>
          <a:bodyPr>
            <a:normAutofit fontScale="90000"/>
          </a:bodyPr>
          <a:lstStyle/>
          <a:p>
            <a:r>
              <a:rPr lang="en-US"/>
              <a:t>Principles of Informed Choice Counseling </a:t>
            </a:r>
            <a:r>
              <a:rPr lang="en-US" b="0" i="1"/>
              <a:t>(continued) </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type="body" sz="quarter" idx="10"/>
          </p:nvPr>
        </p:nvSpPr>
        <p:spPr>
          <a:xfrm>
            <a:off x="7381496" y="1933575"/>
            <a:ext cx="4366006" cy="4483100"/>
          </a:xfrm>
        </p:spPr>
        <p:txBody>
          <a:bodyPr>
            <a:normAutofit/>
          </a:bodyPr>
          <a:lstStyle/>
          <a:p>
            <a:pPr marL="342900" indent="-342900">
              <a:spcBef>
                <a:spcPts val="600"/>
              </a:spcBef>
              <a:buFont typeface="Arial" panose="020B0604020202020204" pitchFamily="34" charset="0"/>
              <a:buChar char="•"/>
            </a:pPr>
            <a:r>
              <a:rPr lang="en-US" sz="2000" b="0" dirty="0"/>
              <a:t>The client takes an </a:t>
            </a:r>
            <a:r>
              <a:rPr lang="en-US" sz="2000" dirty="0"/>
              <a:t>active role </a:t>
            </a:r>
            <a:r>
              <a:rPr lang="en-US" sz="2000" b="0" dirty="0"/>
              <a:t>in making decisions, instead of passively receiving information.</a:t>
            </a:r>
          </a:p>
          <a:p>
            <a:pPr marL="342900" indent="-342900">
              <a:spcBef>
                <a:spcPts val="600"/>
              </a:spcBef>
              <a:buFont typeface="Arial" panose="020B0604020202020204" pitchFamily="34" charset="0"/>
              <a:buChar char="•"/>
            </a:pPr>
            <a:r>
              <a:rPr lang="en-US" sz="2000" b="0" dirty="0"/>
              <a:t>The informed choice approach is essential when clients have </a:t>
            </a:r>
            <a:r>
              <a:rPr lang="en-US" sz="2000" dirty="0"/>
              <a:t>more than one reasonable option</a:t>
            </a:r>
            <a:r>
              <a:rPr lang="en-US" sz="2000" b="0" dirty="0"/>
              <a:t>, such as choosing among more than one available PrEP product.</a:t>
            </a:r>
          </a:p>
        </p:txBody>
      </p:sp>
      <p:pic>
        <p:nvPicPr>
          <p:cNvPr id="8" name="Picture Placeholder 7" descr="A person and person sitting at a table with boxes of medicine&#10;&#10;Description automatically generated">
            <a:extLst>
              <a:ext uri="{FF2B5EF4-FFF2-40B4-BE49-F238E27FC236}">
                <a16:creationId xmlns:a16="http://schemas.microsoft.com/office/drawing/2014/main" id="{6BD061FE-A27C-9B3C-41C6-FD0A2E9C0193}"/>
              </a:ext>
            </a:extLst>
          </p:cNvPr>
          <p:cNvPicPr>
            <a:picLocks noGrp="1" noChangeAspect="1"/>
          </p:cNvPicPr>
          <p:nvPr>
            <p:ph type="pic" idx="1"/>
          </p:nvPr>
        </p:nvPicPr>
        <p:blipFill>
          <a:blip r:embed="rId3"/>
          <a:srcRect t="276" b="276"/>
          <a:stretch>
            <a:fillRect/>
          </a:stretch>
        </p:blipFill>
        <p:spPr/>
      </p:pic>
    </p:spTree>
    <p:extLst>
      <p:ext uri="{BB962C8B-B14F-4D97-AF65-F5344CB8AC3E}">
        <p14:creationId xmlns:p14="http://schemas.microsoft.com/office/powerpoint/2010/main" val="663691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Autofit/>
          </a:bodyPr>
          <a:lstStyle/>
          <a:p>
            <a:r>
              <a:rPr lang="en-US"/>
              <a:t>Why Is Informed Choice Important?</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Accumulating evidence shows that clients are more likely to achieve adequate adherence to health interventions that align with their personal preferences.</a:t>
            </a:r>
            <a:r>
              <a:rPr lang="en-US" sz="2000" b="0" baseline="30000" dirty="0"/>
              <a:t>1</a:t>
            </a:r>
          </a:p>
          <a:p>
            <a:pPr marL="342900" indent="-342900">
              <a:spcBef>
                <a:spcPts val="600"/>
              </a:spcBef>
              <a:buFont typeface="Arial" panose="020B0604020202020204" pitchFamily="34" charset="0"/>
              <a:buChar char="•"/>
            </a:pPr>
            <a:r>
              <a:rPr lang="en-US" sz="2000" b="0" dirty="0"/>
              <a:t>Preference among available choices is driven by multiple factors including convenience, discretion, related costs, efficacy, and safety.</a:t>
            </a:r>
            <a:r>
              <a:rPr lang="en-US" sz="2000" b="0" baseline="30000" dirty="0"/>
              <a:t>2, 3</a:t>
            </a:r>
          </a:p>
          <a:p>
            <a:pPr marL="342900" indent="-342900">
              <a:spcBef>
                <a:spcPts val="600"/>
              </a:spcBef>
              <a:buFont typeface="Arial" panose="020B0604020202020204" pitchFamily="34" charset="0"/>
              <a:buChar char="•"/>
            </a:pPr>
            <a:endParaRPr lang="en-US" sz="2000" b="0" dirty="0"/>
          </a:p>
          <a:p>
            <a:pPr marL="342900" indent="-342900">
              <a:spcBef>
                <a:spcPts val="600"/>
              </a:spcBef>
              <a:buFont typeface="Arial" panose="020B0604020202020204" pitchFamily="34" charset="0"/>
              <a:buChar char="•"/>
            </a:pPr>
            <a:endParaRPr lang="en-US" sz="2000" b="0" dirty="0"/>
          </a:p>
        </p:txBody>
      </p:sp>
      <p:sp>
        <p:nvSpPr>
          <p:cNvPr id="4" name="TextBox 3">
            <a:extLst>
              <a:ext uri="{FF2B5EF4-FFF2-40B4-BE49-F238E27FC236}">
                <a16:creationId xmlns:a16="http://schemas.microsoft.com/office/drawing/2014/main" id="{59C437CA-A7D5-20A8-487A-66639B94AE9B}"/>
              </a:ext>
            </a:extLst>
          </p:cNvPr>
          <p:cNvSpPr txBox="1"/>
          <p:nvPr/>
        </p:nvSpPr>
        <p:spPr>
          <a:xfrm>
            <a:off x="1885186" y="6550223"/>
            <a:ext cx="8904734" cy="307777"/>
          </a:xfrm>
          <a:prstGeom prst="rect">
            <a:avLst/>
          </a:prstGeom>
          <a:noFill/>
        </p:spPr>
        <p:txBody>
          <a:bodyPr wrap="square" rtlCol="0">
            <a:spAutoFit/>
          </a:bodyPr>
          <a:lstStyle/>
          <a:p>
            <a:r>
              <a:rPr lang="en-US" sz="1400"/>
              <a:t>1. Losi et al., 2021; 2. </a:t>
            </a:r>
            <a:r>
              <a:rPr lang="en-ZA" sz="1400">
                <a:solidFill>
                  <a:srgbClr val="000000"/>
                </a:solidFill>
              </a:rPr>
              <a:t>D’Souza et al., 2022; 3. Yeh et al., 2022</a:t>
            </a:r>
            <a:endParaRPr lang="en-ZA" sz="1400"/>
          </a:p>
        </p:txBody>
      </p:sp>
      <p:sp>
        <p:nvSpPr>
          <p:cNvPr id="6" name="TextBox 5">
            <a:extLst>
              <a:ext uri="{FF2B5EF4-FFF2-40B4-BE49-F238E27FC236}">
                <a16:creationId xmlns:a16="http://schemas.microsoft.com/office/drawing/2014/main" id="{E2C569BE-B21D-8EF5-41B8-AB17357CFBE6}"/>
              </a:ext>
            </a:extLst>
          </p:cNvPr>
          <p:cNvSpPr txBox="1"/>
          <p:nvPr/>
        </p:nvSpPr>
        <p:spPr>
          <a:xfrm>
            <a:off x="2964096" y="3620873"/>
            <a:ext cx="6746913" cy="830997"/>
          </a:xfrm>
          <a:prstGeom prst="rect">
            <a:avLst/>
          </a:prstGeom>
          <a:noFill/>
        </p:spPr>
        <p:txBody>
          <a:bodyPr wrap="square">
            <a:spAutoFit/>
          </a:bodyPr>
          <a:lstStyle/>
          <a:p>
            <a:pPr algn="ctr">
              <a:spcBef>
                <a:spcPts val="600"/>
              </a:spcBef>
            </a:pPr>
            <a:r>
              <a:rPr lang="en-US" sz="2400" b="1" dirty="0">
                <a:solidFill>
                  <a:schemeClr val="accent3"/>
                </a:solidFill>
              </a:rPr>
              <a:t>When clients can choose their preferred option, </a:t>
            </a:r>
            <a:br>
              <a:rPr lang="en-US" sz="2400" b="1" dirty="0">
                <a:solidFill>
                  <a:schemeClr val="accent3"/>
                </a:solidFill>
              </a:rPr>
            </a:br>
            <a:r>
              <a:rPr lang="en-US" sz="2400" b="1" dirty="0">
                <a:solidFill>
                  <a:schemeClr val="accent3"/>
                </a:solidFill>
              </a:rPr>
              <a:t>they are more likely to use it consistently!</a:t>
            </a:r>
          </a:p>
        </p:txBody>
      </p:sp>
    </p:spTree>
    <p:extLst>
      <p:ext uri="{BB962C8B-B14F-4D97-AF65-F5344CB8AC3E}">
        <p14:creationId xmlns:p14="http://schemas.microsoft.com/office/powerpoint/2010/main" val="2786462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B3F4-55ED-E1A7-E355-6192B00A61CD}"/>
              </a:ext>
            </a:extLst>
          </p:cNvPr>
          <p:cNvSpPr>
            <a:spLocks noGrp="1"/>
          </p:cNvSpPr>
          <p:nvPr>
            <p:ph type="title"/>
          </p:nvPr>
        </p:nvSpPr>
        <p:spPr/>
        <p:txBody>
          <a:bodyPr>
            <a:normAutofit/>
          </a:bodyPr>
          <a:lstStyle/>
          <a:p>
            <a:r>
              <a:rPr lang="en-US"/>
              <a:t>Informed Choice Counseling for </a:t>
            </a:r>
            <a:r>
              <a:rPr lang="en-US" err="1"/>
              <a:t>PrEP</a:t>
            </a:r>
            <a:r>
              <a:rPr lang="en-US"/>
              <a:t>	</a:t>
            </a:r>
          </a:p>
        </p:txBody>
      </p:sp>
      <p:sp>
        <p:nvSpPr>
          <p:cNvPr id="3" name="Content Placeholder 2">
            <a:extLst>
              <a:ext uri="{FF2B5EF4-FFF2-40B4-BE49-F238E27FC236}">
                <a16:creationId xmlns:a16="http://schemas.microsoft.com/office/drawing/2014/main" id="{12EC0218-B545-6A06-193C-EBD3665B3E4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When more than one effective PrEP option is available, clients need support to make a decision about which option is right for them.</a:t>
            </a:r>
            <a:endParaRPr lang="en-US" sz="2000" b="0" baseline="30000" dirty="0"/>
          </a:p>
          <a:p>
            <a:pPr marL="342900" indent="-342900">
              <a:spcBef>
                <a:spcPts val="600"/>
              </a:spcBef>
              <a:buFont typeface="Arial" panose="020B0604020202020204" pitchFamily="34" charset="0"/>
              <a:buChar char="•"/>
            </a:pPr>
            <a:r>
              <a:rPr lang="en-US" sz="2000" b="0" dirty="0"/>
              <a:t>To do this, providers must understand all available options and be able to effectively explain their key differences to clients. </a:t>
            </a:r>
          </a:p>
          <a:p>
            <a:pPr marL="342900" indent="-342900">
              <a:spcBef>
                <a:spcPts val="600"/>
              </a:spcBef>
              <a:buFont typeface="Arial" panose="020B0604020202020204" pitchFamily="34" charset="0"/>
              <a:buChar char="•"/>
            </a:pPr>
            <a:r>
              <a:rPr lang="en-US" sz="2000" b="0" dirty="0"/>
              <a:t>Providers should also understand and respect personal preferences that may influence a client’s choice of one PrEP option over another.</a:t>
            </a:r>
          </a:p>
        </p:txBody>
      </p:sp>
      <p:sp>
        <p:nvSpPr>
          <p:cNvPr id="4" name="TextBox 3">
            <a:extLst>
              <a:ext uri="{FF2B5EF4-FFF2-40B4-BE49-F238E27FC236}">
                <a16:creationId xmlns:a16="http://schemas.microsoft.com/office/drawing/2014/main" id="{05C0AB30-4B66-47FE-3942-744D571C0C9F}"/>
              </a:ext>
            </a:extLst>
          </p:cNvPr>
          <p:cNvSpPr txBox="1"/>
          <p:nvPr/>
        </p:nvSpPr>
        <p:spPr>
          <a:xfrm>
            <a:off x="1885186" y="6550223"/>
            <a:ext cx="8904734" cy="307777"/>
          </a:xfrm>
          <a:prstGeom prst="rect">
            <a:avLst/>
          </a:prstGeom>
          <a:noFill/>
        </p:spPr>
        <p:txBody>
          <a:bodyPr wrap="square" rtlCol="0">
            <a:spAutoFit/>
          </a:bodyPr>
          <a:lstStyle/>
          <a:p>
            <a:r>
              <a:rPr lang="en-US" sz="1400"/>
              <a:t>Graybill and Choi, 2023</a:t>
            </a:r>
            <a:endParaRPr lang="en-ZA" sz="1400"/>
          </a:p>
        </p:txBody>
      </p:sp>
      <p:sp>
        <p:nvSpPr>
          <p:cNvPr id="6" name="TextBox 5">
            <a:extLst>
              <a:ext uri="{FF2B5EF4-FFF2-40B4-BE49-F238E27FC236}">
                <a16:creationId xmlns:a16="http://schemas.microsoft.com/office/drawing/2014/main" id="{133D902B-F310-DB4E-CC91-AD300CB4D641}"/>
              </a:ext>
            </a:extLst>
          </p:cNvPr>
          <p:cNvSpPr txBox="1"/>
          <p:nvPr/>
        </p:nvSpPr>
        <p:spPr>
          <a:xfrm>
            <a:off x="3073706" y="4255673"/>
            <a:ext cx="6577070" cy="1429622"/>
          </a:xfrm>
          <a:prstGeom prst="rect">
            <a:avLst/>
          </a:prstGeom>
          <a:noFill/>
        </p:spPr>
        <p:txBody>
          <a:bodyPr wrap="square">
            <a:spAutoFit/>
          </a:bodyPr>
          <a:lstStyle/>
          <a:p>
            <a:pPr algn="ctr">
              <a:lnSpc>
                <a:spcPct val="110000"/>
              </a:lnSpc>
              <a:spcBef>
                <a:spcPts val="600"/>
              </a:spcBef>
            </a:pPr>
            <a:r>
              <a:rPr lang="en-US" sz="2000" b="1" dirty="0">
                <a:solidFill>
                  <a:schemeClr val="accent3"/>
                </a:solidFill>
              </a:rPr>
              <a:t>Note: Informed choice counseling can be used to decide between using PrEP and alternative HIV prevention options, such as condoms. However, the following slides focus on choosing among available PrEP options.</a:t>
            </a:r>
            <a:endParaRPr lang="en-ZA" sz="2000" b="1" dirty="0">
              <a:solidFill>
                <a:schemeClr val="accent3"/>
              </a:solidFill>
            </a:endParaRPr>
          </a:p>
        </p:txBody>
      </p:sp>
    </p:spTree>
    <p:extLst>
      <p:ext uri="{BB962C8B-B14F-4D97-AF65-F5344CB8AC3E}">
        <p14:creationId xmlns:p14="http://schemas.microsoft.com/office/powerpoint/2010/main" val="4274684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B375-D873-26E8-29E3-3842DD398236}"/>
              </a:ext>
            </a:extLst>
          </p:cNvPr>
          <p:cNvSpPr>
            <a:spLocks noGrp="1"/>
          </p:cNvSpPr>
          <p:nvPr>
            <p:ph type="title"/>
          </p:nvPr>
        </p:nvSpPr>
        <p:spPr/>
        <p:txBody>
          <a:bodyPr>
            <a:noAutofit/>
          </a:bodyPr>
          <a:lstStyle/>
          <a:p>
            <a:r>
              <a:rPr lang="en-US" sz="2400"/>
              <a:t>How Does Informed Choice Counseling Fit Into PrEP Visits?</a:t>
            </a:r>
          </a:p>
        </p:txBody>
      </p:sp>
      <p:sp>
        <p:nvSpPr>
          <p:cNvPr id="3" name="Content Placeholder 2">
            <a:extLst>
              <a:ext uri="{FF2B5EF4-FFF2-40B4-BE49-F238E27FC236}">
                <a16:creationId xmlns:a16="http://schemas.microsoft.com/office/drawing/2014/main" id="{1D320ED8-29D4-B4F4-CEEE-BBBF5B791876}"/>
              </a:ext>
            </a:extLst>
          </p:cNvPr>
          <p:cNvSpPr>
            <a:spLocks noGrp="1"/>
          </p:cNvSpPr>
          <p:nvPr>
            <p:ph sz="quarter" idx="11"/>
          </p:nvPr>
        </p:nvSpPr>
        <p:spPr/>
        <p:txBody>
          <a:bodyPr>
            <a:normAutofit/>
          </a:bodyPr>
          <a:lstStyle/>
          <a:p>
            <a:pPr>
              <a:spcBef>
                <a:spcPts val="600"/>
              </a:spcBef>
            </a:pPr>
            <a:r>
              <a:rPr lang="en-US" sz="2000" dirty="0"/>
              <a:t>At PrEP initiation visit</a:t>
            </a:r>
          </a:p>
          <a:p>
            <a:pPr marL="342900" indent="-342900">
              <a:spcBef>
                <a:spcPts val="600"/>
              </a:spcBef>
              <a:buFont typeface="Arial" panose="020B0604020202020204" pitchFamily="34" charset="0"/>
              <a:buChar char="•"/>
            </a:pPr>
            <a:r>
              <a:rPr lang="en-US" sz="2000" b="0" dirty="0"/>
              <a:t>After screening to establish general PrEP eligibility, additional questions are asked to establish eligibility for specific PrEP options that are available.</a:t>
            </a:r>
          </a:p>
          <a:p>
            <a:pPr marL="342900" indent="-342900">
              <a:spcBef>
                <a:spcPts val="600"/>
              </a:spcBef>
              <a:buFont typeface="Arial" panose="020B0604020202020204" pitchFamily="34" charset="0"/>
              <a:buChar char="•"/>
            </a:pPr>
            <a:r>
              <a:rPr lang="en-US" sz="2000" b="0" dirty="0"/>
              <a:t>Informed choice counseling steps must be tailored to educate clients only on the options that they are eligible for, based on available products and eligibility criteria.</a:t>
            </a:r>
          </a:p>
          <a:p>
            <a:pPr>
              <a:spcBef>
                <a:spcPts val="600"/>
              </a:spcBef>
            </a:pPr>
            <a:endParaRPr lang="en-US" sz="2000" dirty="0"/>
          </a:p>
          <a:p>
            <a:pPr>
              <a:spcBef>
                <a:spcPts val="600"/>
              </a:spcBef>
            </a:pPr>
            <a:r>
              <a:rPr lang="en-US" sz="2000" dirty="0"/>
              <a:t>At PrEP follow-up visits</a:t>
            </a:r>
          </a:p>
          <a:p>
            <a:pPr marL="342900" indent="-342900">
              <a:spcBef>
                <a:spcPts val="600"/>
              </a:spcBef>
              <a:buFont typeface="Arial" panose="020B0604020202020204" pitchFamily="34" charset="0"/>
              <a:buChar char="•"/>
            </a:pPr>
            <a:r>
              <a:rPr lang="en-US" sz="2000" b="0" dirty="0"/>
              <a:t>After initiating a PrEP option, it is important to regularly assess client satisfaction with the PrEP product at follow up visits.</a:t>
            </a:r>
          </a:p>
          <a:p>
            <a:pPr marL="342900" indent="-342900">
              <a:spcBef>
                <a:spcPts val="600"/>
              </a:spcBef>
              <a:buFont typeface="Arial" panose="020B0604020202020204" pitchFamily="34" charset="0"/>
              <a:buChar char="•"/>
            </a:pPr>
            <a:r>
              <a:rPr lang="en-US" sz="2000" b="0" dirty="0"/>
              <a:t>Present the option to switch products as part of person-centered counseling.</a:t>
            </a:r>
          </a:p>
          <a:p>
            <a:pPr marL="342900" indent="-342900">
              <a:spcBef>
                <a:spcPts val="600"/>
              </a:spcBef>
              <a:buFont typeface="Arial" panose="020B0604020202020204" pitchFamily="34" charset="0"/>
              <a:buChar char="•"/>
            </a:pPr>
            <a:endParaRPr lang="en-US" sz="2000" dirty="0"/>
          </a:p>
        </p:txBody>
      </p:sp>
      <p:grpSp>
        <p:nvGrpSpPr>
          <p:cNvPr id="5" name="Graphic 6">
            <a:extLst>
              <a:ext uri="{FF2B5EF4-FFF2-40B4-BE49-F238E27FC236}">
                <a16:creationId xmlns:a16="http://schemas.microsoft.com/office/drawing/2014/main" id="{C9082670-A8BB-4856-B08F-8EB15B3188B7}"/>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D36DCDE9-10A5-E43B-ABA9-C011A7A6CA1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8930B9A9-893F-FA68-32F9-4E9372C8388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F1565DCC-6B24-0592-7C19-6847E96814CD}"/>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1A6C0A0F-41E2-ECE9-2ACD-09FC91CEDD3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224266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a:t>True or False? </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3765" y="1358899"/>
            <a:ext cx="9145008" cy="478701"/>
          </a:xfrm>
        </p:spPr>
        <p:txBody>
          <a:bodyPr vert="horz" lIns="91440" tIns="45720" rIns="91440" bIns="45720" rtlCol="0" anchor="t">
            <a:noAutofit/>
          </a:bodyPr>
          <a:lstStyle/>
          <a:p>
            <a:pPr>
              <a:spcAft>
                <a:spcPts val="1100"/>
              </a:spcAft>
            </a:pPr>
            <a:r>
              <a:rPr lang="en-US" sz="2000" b="0" dirty="0"/>
              <a:t>Are the following statements about informed choice counseling for PrEP true or false? </a:t>
            </a:r>
          </a:p>
          <a:p>
            <a:pPr>
              <a:spcAft>
                <a:spcPts val="1100"/>
              </a:spcAft>
            </a:pPr>
            <a:endParaRPr lang="en-US" sz="2000" b="0" dirty="0"/>
          </a:p>
          <a:p>
            <a:pPr>
              <a:spcAft>
                <a:spcPts val="1100"/>
              </a:spcAft>
            </a:pPr>
            <a:endParaRPr lang="en-US" sz="2000" b="0" dirty="0"/>
          </a:p>
          <a:p>
            <a:pPr>
              <a:spcAft>
                <a:spcPts val="1100"/>
              </a:spcAft>
            </a:pPr>
            <a:endParaRPr lang="en-US" sz="2000" b="0" dirty="0"/>
          </a:p>
          <a:p>
            <a:pPr>
              <a:spcAft>
                <a:spcPts val="1100"/>
              </a:spcAft>
            </a:pPr>
            <a:endParaRPr lang="en-US" sz="2000" b="0" dirty="0"/>
          </a:p>
        </p:txBody>
      </p:sp>
      <p:graphicFrame>
        <p:nvGraphicFramePr>
          <p:cNvPr id="8" name="Table 6">
            <a:extLst>
              <a:ext uri="{FF2B5EF4-FFF2-40B4-BE49-F238E27FC236}">
                <a16:creationId xmlns:a16="http://schemas.microsoft.com/office/drawing/2014/main" id="{8C393747-A9ED-888E-C482-7BDF8229F9F2}"/>
              </a:ext>
            </a:extLst>
          </p:cNvPr>
          <p:cNvGraphicFramePr>
            <a:graphicFrameLocks noGrp="1"/>
          </p:cNvGraphicFramePr>
          <p:nvPr>
            <p:extLst>
              <p:ext uri="{D42A27DB-BD31-4B8C-83A1-F6EECF244321}">
                <p14:modId xmlns:p14="http://schemas.microsoft.com/office/powerpoint/2010/main" val="2822661788"/>
              </p:ext>
            </p:extLst>
          </p:nvPr>
        </p:nvGraphicFramePr>
        <p:xfrm>
          <a:off x="1963765" y="1875508"/>
          <a:ext cx="8803340" cy="3247461"/>
        </p:xfrm>
        <a:graphic>
          <a:graphicData uri="http://schemas.openxmlformats.org/drawingml/2006/table">
            <a:tbl>
              <a:tblPr firstRow="1" bandRow="1">
                <a:tableStyleId>{F5AB1C69-6EDB-4FF4-983F-18BD219EF322}</a:tableStyleId>
              </a:tblPr>
              <a:tblGrid>
                <a:gridCol w="6642353">
                  <a:extLst>
                    <a:ext uri="{9D8B030D-6E8A-4147-A177-3AD203B41FA5}">
                      <a16:colId xmlns:a16="http://schemas.microsoft.com/office/drawing/2014/main" val="3448617481"/>
                    </a:ext>
                  </a:extLst>
                </a:gridCol>
                <a:gridCol w="1165411">
                  <a:extLst>
                    <a:ext uri="{9D8B030D-6E8A-4147-A177-3AD203B41FA5}">
                      <a16:colId xmlns:a16="http://schemas.microsoft.com/office/drawing/2014/main" val="1574629493"/>
                    </a:ext>
                  </a:extLst>
                </a:gridCol>
                <a:gridCol w="995576">
                  <a:extLst>
                    <a:ext uri="{9D8B030D-6E8A-4147-A177-3AD203B41FA5}">
                      <a16:colId xmlns:a16="http://schemas.microsoft.com/office/drawing/2014/main" val="1226442969"/>
                    </a:ext>
                  </a:extLst>
                </a:gridCol>
              </a:tblGrid>
              <a:tr h="386931">
                <a:tc>
                  <a:txBody>
                    <a:bodyPr/>
                    <a:lstStyle/>
                    <a:p>
                      <a:pPr lvl="0">
                        <a:buNone/>
                      </a:pPr>
                      <a:endParaRPr lang="en-US" sz="1400"/>
                    </a:p>
                  </a:txBody>
                  <a:tcPr/>
                </a:tc>
                <a:tc>
                  <a:txBody>
                    <a:bodyPr/>
                    <a:lstStyle/>
                    <a:p>
                      <a:pPr algn="ctr"/>
                      <a:r>
                        <a:rPr lang="en-US" sz="1800" b="1">
                          <a:solidFill>
                            <a:schemeClr val="bg1"/>
                          </a:solidFill>
                        </a:rPr>
                        <a:t>TRUE</a:t>
                      </a:r>
                    </a:p>
                  </a:txBody>
                  <a:tcPr/>
                </a:tc>
                <a:tc>
                  <a:txBody>
                    <a:bodyPr/>
                    <a:lstStyle/>
                    <a:p>
                      <a:pPr algn="ctr"/>
                      <a:r>
                        <a:rPr lang="en-US" sz="1800" b="1">
                          <a:solidFill>
                            <a:schemeClr val="bg1"/>
                          </a:solidFill>
                        </a:rPr>
                        <a:t>FALSE</a:t>
                      </a:r>
                    </a:p>
                  </a:txBody>
                  <a:tcPr/>
                </a:tc>
                <a:extLst>
                  <a:ext uri="{0D108BD9-81ED-4DB2-BD59-A6C34878D82A}">
                    <a16:rowId xmlns:a16="http://schemas.microsoft.com/office/drawing/2014/main" val="3435231836"/>
                  </a:ext>
                </a:extLst>
              </a:tr>
              <a:tr h="432003">
                <a:tc>
                  <a:txBody>
                    <a:bodyPr/>
                    <a:lstStyle/>
                    <a:p>
                      <a:pPr lvl="0">
                        <a:buNone/>
                      </a:pPr>
                      <a:r>
                        <a:rPr lang="en-US" sz="1600" b="0"/>
                        <a:t>Enabling clients to make an informed and voluntary choice of HIV prevention options is the foundation of effective PrEP counseling. </a:t>
                      </a:r>
                    </a:p>
                  </a:txBody>
                  <a:tcPr/>
                </a:tc>
                <a:tc>
                  <a:txBody>
                    <a:bodyPr/>
                    <a:lstStyle/>
                    <a:p>
                      <a:pPr algn="ctr"/>
                      <a:endParaRPr lang="en-US" sz="1400"/>
                    </a:p>
                  </a:txBody>
                  <a:tcPr anchor="ctr"/>
                </a:tc>
                <a:tc>
                  <a:txBody>
                    <a:bodyPr/>
                    <a:lstStyle/>
                    <a:p>
                      <a:pPr algn="ctr"/>
                      <a:endParaRPr lang="en-US" sz="1400"/>
                    </a:p>
                  </a:txBody>
                  <a:tcPr anchor="ctr"/>
                </a:tc>
                <a:extLst>
                  <a:ext uri="{0D108BD9-81ED-4DB2-BD59-A6C34878D82A}">
                    <a16:rowId xmlns:a16="http://schemas.microsoft.com/office/drawing/2014/main" val="2414849106"/>
                  </a:ext>
                </a:extLst>
              </a:tr>
              <a:tr h="560562">
                <a:tc>
                  <a:txBody>
                    <a:bodyPr/>
                    <a:lstStyle/>
                    <a:p>
                      <a:pPr lvl="0">
                        <a:buNone/>
                      </a:pPr>
                      <a:r>
                        <a:rPr lang="en-US" sz="1600" b="0"/>
                        <a:t>It is most effective for the provider to choose the best HIV prevention option for the client based on their clinical expertise and authority. </a:t>
                      </a:r>
                    </a:p>
                  </a:txBody>
                  <a:tcPr/>
                </a:tc>
                <a:tc>
                  <a:txBody>
                    <a:bodyPr/>
                    <a:lstStyle/>
                    <a:p>
                      <a:pPr algn="ctr"/>
                      <a:endParaRPr lang="en-US" sz="1400" kern="1200">
                        <a:solidFill>
                          <a:schemeClr val="dk1"/>
                        </a:solidFill>
                        <a:latin typeface="+mn-lt"/>
                        <a:ea typeface="+mn-ea"/>
                        <a:cs typeface="+mn-cs"/>
                      </a:endParaRPr>
                    </a:p>
                  </a:txBody>
                  <a:tcPr anchor="ctr"/>
                </a:tc>
                <a:tc>
                  <a:txBody>
                    <a:bodyPr/>
                    <a:lstStyle/>
                    <a:p>
                      <a:pPr algn="ctr"/>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190822497"/>
                  </a:ext>
                </a:extLst>
              </a:tr>
              <a:tr h="414916">
                <a:tc>
                  <a:txBody>
                    <a:bodyPr/>
                    <a:lstStyle/>
                    <a:p>
                      <a:pPr lvl="0">
                        <a:buNone/>
                      </a:pPr>
                      <a:r>
                        <a:rPr lang="en-US" sz="1600" b="0" dirty="0"/>
                        <a:t>Clients can make informed decisions about their sexual health. </a:t>
                      </a:r>
                    </a:p>
                  </a:txBody>
                  <a:tcPr/>
                </a:tc>
                <a:tc>
                  <a:txBody>
                    <a:bodyPr/>
                    <a:lstStyle/>
                    <a:p>
                      <a:pPr algn="ctr"/>
                      <a:endParaRPr lang="en-US" sz="1400" kern="1200">
                        <a:solidFill>
                          <a:schemeClr val="dk1"/>
                        </a:solidFill>
                        <a:latin typeface="+mn-lt"/>
                        <a:ea typeface="+mn-ea"/>
                        <a:cs typeface="+mn-cs"/>
                      </a:endParaRPr>
                    </a:p>
                  </a:txBody>
                  <a:tcPr anchor="ctr"/>
                </a:tc>
                <a:tc>
                  <a:txBody>
                    <a:bodyPr/>
                    <a:lstStyle/>
                    <a:p>
                      <a:pPr algn="ctr"/>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1849320007"/>
                  </a:ext>
                </a:extLst>
              </a:tr>
              <a:tr h="469637">
                <a:tc>
                  <a:txBody>
                    <a:bodyPr/>
                    <a:lstStyle/>
                    <a:p>
                      <a:pPr lvl="0">
                        <a:buNone/>
                      </a:pPr>
                      <a:r>
                        <a:rPr lang="en-US" sz="1600" b="0"/>
                        <a:t>Providers should understand and respect personal preferences that may influence a client’s choice of HIV prevention options. </a:t>
                      </a:r>
                    </a:p>
                  </a:txBody>
                  <a:tcPr/>
                </a:tc>
                <a:tc>
                  <a:txBody>
                    <a:bodyPr/>
                    <a:lstStyle/>
                    <a:p>
                      <a:pPr algn="ctr"/>
                      <a:endParaRPr lang="en-US" sz="1400" kern="1200">
                        <a:solidFill>
                          <a:schemeClr val="dk1"/>
                        </a:solidFill>
                        <a:latin typeface="+mn-lt"/>
                        <a:ea typeface="+mn-ea"/>
                        <a:cs typeface="+mn-cs"/>
                      </a:endParaRPr>
                    </a:p>
                  </a:txBody>
                  <a:tcPr anchor="ctr"/>
                </a:tc>
                <a:tc>
                  <a:txBody>
                    <a:bodyPr/>
                    <a:lstStyle/>
                    <a:p>
                      <a:pPr algn="ctr"/>
                      <a:endParaRPr lang="en-US" sz="1400" kern="1200">
                        <a:solidFill>
                          <a:schemeClr val="dk1"/>
                        </a:solidFill>
                        <a:latin typeface="+mn-lt"/>
                        <a:ea typeface="+mn-ea"/>
                        <a:cs typeface="+mn-cs"/>
                      </a:endParaRPr>
                    </a:p>
                  </a:txBody>
                  <a:tcPr anchor="ctr"/>
                </a:tc>
                <a:extLst>
                  <a:ext uri="{0D108BD9-81ED-4DB2-BD59-A6C34878D82A}">
                    <a16:rowId xmlns:a16="http://schemas.microsoft.com/office/drawing/2014/main" val="3511017322"/>
                  </a:ext>
                </a:extLst>
              </a:tr>
              <a:tr h="708254">
                <a:tc>
                  <a:txBody>
                    <a:bodyPr/>
                    <a:lstStyle/>
                    <a:p>
                      <a:pPr lvl="0">
                        <a:buNone/>
                      </a:pPr>
                      <a:r>
                        <a:rPr lang="en-US" sz="1600" b="0" kern="1200" dirty="0">
                          <a:solidFill>
                            <a:schemeClr val="dk1"/>
                          </a:solidFill>
                        </a:rPr>
                        <a:t>Clients should only be given the option to use PrEP in combination with condoms 100% of the time. </a:t>
                      </a:r>
                    </a:p>
                  </a:txBody>
                  <a:tcPr/>
                </a:tc>
                <a:tc>
                  <a:txBody>
                    <a:bodyPr/>
                    <a:lstStyle/>
                    <a:p>
                      <a:pPr algn="ctr"/>
                      <a:endParaRPr lang="en-US" sz="1400" kern="1200">
                        <a:solidFill>
                          <a:schemeClr val="dk1"/>
                        </a:solidFill>
                        <a:latin typeface="+mn-lt"/>
                        <a:ea typeface="+mn-ea"/>
                        <a:cs typeface="+mn-cs"/>
                      </a:endParaRPr>
                    </a:p>
                  </a:txBody>
                  <a:tcPr anchor="ctr"/>
                </a:tc>
                <a:tc>
                  <a:txBody>
                    <a:bodyPr/>
                    <a:lstStyle/>
                    <a:p>
                      <a:pPr algn="ctr"/>
                      <a:endParaRPr lang="en-US" sz="1400" kern="1200" dirty="0">
                        <a:solidFill>
                          <a:schemeClr val="dk1"/>
                        </a:solidFill>
                        <a:latin typeface="+mn-lt"/>
                        <a:ea typeface="+mn-ea"/>
                        <a:cs typeface="+mn-cs"/>
                      </a:endParaRPr>
                    </a:p>
                  </a:txBody>
                  <a:tcPr anchor="ctr"/>
                </a:tc>
                <a:extLst>
                  <a:ext uri="{0D108BD9-81ED-4DB2-BD59-A6C34878D82A}">
                    <a16:rowId xmlns:a16="http://schemas.microsoft.com/office/drawing/2014/main" val="873373320"/>
                  </a:ext>
                </a:extLst>
              </a:tr>
            </a:tbl>
          </a:graphicData>
        </a:graphic>
      </p:graphicFrame>
    </p:spTree>
    <p:extLst>
      <p:ext uri="{BB962C8B-B14F-4D97-AF65-F5344CB8AC3E}">
        <p14:creationId xmlns:p14="http://schemas.microsoft.com/office/powerpoint/2010/main" val="1433117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A979E-07D4-357E-5122-6A0FB4DFC373}"/>
              </a:ext>
            </a:extLst>
          </p:cNvPr>
          <p:cNvSpPr>
            <a:spLocks noGrp="1"/>
          </p:cNvSpPr>
          <p:nvPr>
            <p:ph type="title"/>
          </p:nvPr>
        </p:nvSpPr>
        <p:spPr/>
        <p:txBody>
          <a:bodyPr/>
          <a:lstStyle/>
          <a:p>
            <a:r>
              <a:rPr lang="en-US"/>
              <a:t>True or False? </a:t>
            </a:r>
          </a:p>
        </p:txBody>
      </p:sp>
      <p:sp>
        <p:nvSpPr>
          <p:cNvPr id="6" name="Content Placeholder 5">
            <a:extLst>
              <a:ext uri="{FF2B5EF4-FFF2-40B4-BE49-F238E27FC236}">
                <a16:creationId xmlns:a16="http://schemas.microsoft.com/office/drawing/2014/main" id="{D61462F0-0AD6-4934-BAE6-2208BBB4C253}"/>
              </a:ext>
            </a:extLst>
          </p:cNvPr>
          <p:cNvSpPr>
            <a:spLocks noGrp="1"/>
          </p:cNvSpPr>
          <p:nvPr>
            <p:ph sz="quarter" idx="11"/>
          </p:nvPr>
        </p:nvSpPr>
        <p:spPr>
          <a:xfrm>
            <a:off x="1963765" y="1358899"/>
            <a:ext cx="9145008" cy="478701"/>
          </a:xfrm>
        </p:spPr>
        <p:txBody>
          <a:bodyPr vert="horz" lIns="91440" tIns="45720" rIns="91440" bIns="45720" rtlCol="0" anchor="t">
            <a:noAutofit/>
          </a:bodyPr>
          <a:lstStyle/>
          <a:p>
            <a:pPr>
              <a:spcAft>
                <a:spcPts val="1100"/>
              </a:spcAft>
            </a:pPr>
            <a:r>
              <a:rPr lang="en-US" sz="2000" b="0"/>
              <a:t>Are the following statements about informed choice counseling for </a:t>
            </a:r>
            <a:r>
              <a:rPr lang="en-US" sz="2000" b="0" err="1"/>
              <a:t>PrEP</a:t>
            </a:r>
            <a:r>
              <a:rPr lang="en-US" sz="2000" b="0"/>
              <a:t> true or false? </a:t>
            </a:r>
          </a:p>
          <a:p>
            <a:pPr>
              <a:spcAft>
                <a:spcPts val="1100"/>
              </a:spcAft>
            </a:pPr>
            <a:endParaRPr lang="en-US" sz="2000" b="0"/>
          </a:p>
          <a:p>
            <a:pPr>
              <a:spcAft>
                <a:spcPts val="1100"/>
              </a:spcAft>
            </a:pPr>
            <a:endParaRPr lang="en-US" sz="2000" b="0"/>
          </a:p>
          <a:p>
            <a:pPr>
              <a:spcAft>
                <a:spcPts val="1100"/>
              </a:spcAft>
            </a:pPr>
            <a:endParaRPr lang="en-US" sz="2000" b="0"/>
          </a:p>
          <a:p>
            <a:pPr>
              <a:spcAft>
                <a:spcPts val="1100"/>
              </a:spcAft>
            </a:pPr>
            <a:endParaRPr lang="en-US" sz="2000" b="0"/>
          </a:p>
        </p:txBody>
      </p:sp>
      <p:graphicFrame>
        <p:nvGraphicFramePr>
          <p:cNvPr id="8" name="Table 6">
            <a:extLst>
              <a:ext uri="{FF2B5EF4-FFF2-40B4-BE49-F238E27FC236}">
                <a16:creationId xmlns:a16="http://schemas.microsoft.com/office/drawing/2014/main" id="{8C393747-A9ED-888E-C482-7BDF8229F9F2}"/>
              </a:ext>
            </a:extLst>
          </p:cNvPr>
          <p:cNvGraphicFramePr>
            <a:graphicFrameLocks noGrp="1"/>
          </p:cNvGraphicFramePr>
          <p:nvPr>
            <p:extLst>
              <p:ext uri="{D42A27DB-BD31-4B8C-83A1-F6EECF244321}">
                <p14:modId xmlns:p14="http://schemas.microsoft.com/office/powerpoint/2010/main" val="624513871"/>
              </p:ext>
            </p:extLst>
          </p:nvPr>
        </p:nvGraphicFramePr>
        <p:xfrm>
          <a:off x="1963765" y="1875508"/>
          <a:ext cx="8803340" cy="3247461"/>
        </p:xfrm>
        <a:graphic>
          <a:graphicData uri="http://schemas.openxmlformats.org/drawingml/2006/table">
            <a:tbl>
              <a:tblPr firstRow="1" bandRow="1">
                <a:tableStyleId>{F5AB1C69-6EDB-4FF4-983F-18BD219EF322}</a:tableStyleId>
              </a:tblPr>
              <a:tblGrid>
                <a:gridCol w="6642353">
                  <a:extLst>
                    <a:ext uri="{9D8B030D-6E8A-4147-A177-3AD203B41FA5}">
                      <a16:colId xmlns:a16="http://schemas.microsoft.com/office/drawing/2014/main" val="3448617481"/>
                    </a:ext>
                  </a:extLst>
                </a:gridCol>
                <a:gridCol w="1165411">
                  <a:extLst>
                    <a:ext uri="{9D8B030D-6E8A-4147-A177-3AD203B41FA5}">
                      <a16:colId xmlns:a16="http://schemas.microsoft.com/office/drawing/2014/main" val="1574629493"/>
                    </a:ext>
                  </a:extLst>
                </a:gridCol>
                <a:gridCol w="995576">
                  <a:extLst>
                    <a:ext uri="{9D8B030D-6E8A-4147-A177-3AD203B41FA5}">
                      <a16:colId xmlns:a16="http://schemas.microsoft.com/office/drawing/2014/main" val="1226442969"/>
                    </a:ext>
                  </a:extLst>
                </a:gridCol>
              </a:tblGrid>
              <a:tr h="386931">
                <a:tc>
                  <a:txBody>
                    <a:bodyPr/>
                    <a:lstStyle/>
                    <a:p>
                      <a:pPr lvl="0">
                        <a:buNone/>
                      </a:pPr>
                      <a:endParaRPr lang="en-US" sz="1400"/>
                    </a:p>
                  </a:txBody>
                  <a:tcPr/>
                </a:tc>
                <a:tc>
                  <a:txBody>
                    <a:bodyPr/>
                    <a:lstStyle/>
                    <a:p>
                      <a:pPr algn="ctr"/>
                      <a:r>
                        <a:rPr lang="en-US" sz="1800" b="1">
                          <a:solidFill>
                            <a:schemeClr val="bg1"/>
                          </a:solidFill>
                        </a:rPr>
                        <a:t>TRUE</a:t>
                      </a:r>
                    </a:p>
                  </a:txBody>
                  <a:tcPr/>
                </a:tc>
                <a:tc>
                  <a:txBody>
                    <a:bodyPr/>
                    <a:lstStyle/>
                    <a:p>
                      <a:pPr algn="ctr"/>
                      <a:r>
                        <a:rPr lang="en-US" sz="1800" b="1">
                          <a:solidFill>
                            <a:schemeClr val="bg1"/>
                          </a:solidFill>
                        </a:rPr>
                        <a:t>FALSE</a:t>
                      </a:r>
                    </a:p>
                  </a:txBody>
                  <a:tcPr/>
                </a:tc>
                <a:extLst>
                  <a:ext uri="{0D108BD9-81ED-4DB2-BD59-A6C34878D82A}">
                    <a16:rowId xmlns:a16="http://schemas.microsoft.com/office/drawing/2014/main" val="3435231836"/>
                  </a:ext>
                </a:extLst>
              </a:tr>
              <a:tr h="432003">
                <a:tc>
                  <a:txBody>
                    <a:bodyPr/>
                    <a:lstStyle/>
                    <a:p>
                      <a:pPr lvl="0">
                        <a:buNone/>
                      </a:pPr>
                      <a:r>
                        <a:rPr lang="en-US" sz="1600" b="0"/>
                        <a:t>Enabling clients to make an informed and voluntary choice of HIV prevention options is the foundation of effective PrEP counseling. </a:t>
                      </a:r>
                    </a:p>
                  </a:txBody>
                  <a:tcPr/>
                </a:tc>
                <a:tc>
                  <a:txBody>
                    <a:bodyPr/>
                    <a:lstStyle/>
                    <a:p>
                      <a:pPr algn="ctr"/>
                      <a:r>
                        <a:rPr lang="en-US" sz="1600"/>
                        <a:t>X</a:t>
                      </a:r>
                    </a:p>
                  </a:txBody>
                  <a:tcPr anchor="ctr"/>
                </a:tc>
                <a:tc>
                  <a:txBody>
                    <a:bodyPr/>
                    <a:lstStyle/>
                    <a:p>
                      <a:pPr algn="ctr"/>
                      <a:endParaRPr lang="en-US" sz="1600"/>
                    </a:p>
                  </a:txBody>
                  <a:tcPr anchor="ctr"/>
                </a:tc>
                <a:extLst>
                  <a:ext uri="{0D108BD9-81ED-4DB2-BD59-A6C34878D82A}">
                    <a16:rowId xmlns:a16="http://schemas.microsoft.com/office/drawing/2014/main" val="2414849106"/>
                  </a:ext>
                </a:extLst>
              </a:tr>
              <a:tr h="560562">
                <a:tc>
                  <a:txBody>
                    <a:bodyPr/>
                    <a:lstStyle/>
                    <a:p>
                      <a:pPr lvl="0">
                        <a:buNone/>
                      </a:pPr>
                      <a:r>
                        <a:rPr lang="en-US" sz="1600" b="0"/>
                        <a:t>It is most effective for the provider to choose the best HIV prevention option for the client based on their clinical expertise and authority. </a:t>
                      </a:r>
                    </a:p>
                  </a:txBody>
                  <a:tcPr/>
                </a:tc>
                <a:tc>
                  <a:txBody>
                    <a:bodyPr/>
                    <a:lstStyle/>
                    <a:p>
                      <a:pPr algn="ctr"/>
                      <a:endParaRPr lang="en-US" sz="1600" kern="1200">
                        <a:solidFill>
                          <a:schemeClr val="dk1"/>
                        </a:solidFill>
                        <a:latin typeface="+mn-lt"/>
                        <a:ea typeface="+mn-ea"/>
                        <a:cs typeface="+mn-cs"/>
                      </a:endParaRPr>
                    </a:p>
                  </a:txBody>
                  <a:tcPr anchor="ctr"/>
                </a:tc>
                <a:tc>
                  <a:txBody>
                    <a:bodyPr/>
                    <a:lstStyle/>
                    <a:p>
                      <a:pPr algn="ctr"/>
                      <a:r>
                        <a:rPr lang="en-US" sz="1600" kern="1200">
                          <a:solidFill>
                            <a:schemeClr val="dk1"/>
                          </a:solidFill>
                          <a:latin typeface="+mn-lt"/>
                          <a:ea typeface="+mn-ea"/>
                          <a:cs typeface="+mn-cs"/>
                        </a:rPr>
                        <a:t>X</a:t>
                      </a:r>
                    </a:p>
                  </a:txBody>
                  <a:tcPr anchor="ctr"/>
                </a:tc>
                <a:extLst>
                  <a:ext uri="{0D108BD9-81ED-4DB2-BD59-A6C34878D82A}">
                    <a16:rowId xmlns:a16="http://schemas.microsoft.com/office/drawing/2014/main" val="190822497"/>
                  </a:ext>
                </a:extLst>
              </a:tr>
              <a:tr h="414916">
                <a:tc>
                  <a:txBody>
                    <a:bodyPr/>
                    <a:lstStyle/>
                    <a:p>
                      <a:pPr lvl="0">
                        <a:buNone/>
                      </a:pPr>
                      <a:r>
                        <a:rPr lang="en-US" sz="1600" b="0"/>
                        <a:t>Clients can make informed decisions about their sexual health. </a:t>
                      </a:r>
                    </a:p>
                  </a:txBody>
                  <a:tcPr/>
                </a:tc>
                <a:tc>
                  <a:txBody>
                    <a:bodyPr/>
                    <a:lstStyle/>
                    <a:p>
                      <a:pPr algn="ctr"/>
                      <a:r>
                        <a:rPr lang="en-US" sz="1600" kern="1200">
                          <a:solidFill>
                            <a:schemeClr val="dk1"/>
                          </a:solidFill>
                          <a:latin typeface="+mn-lt"/>
                          <a:ea typeface="+mn-ea"/>
                          <a:cs typeface="+mn-cs"/>
                        </a:rPr>
                        <a:t>X</a:t>
                      </a:r>
                    </a:p>
                  </a:txBody>
                  <a:tcPr anchor="ctr"/>
                </a:tc>
                <a:tc>
                  <a:txBody>
                    <a:bodyPr/>
                    <a:lstStyle/>
                    <a:p>
                      <a:pPr algn="ctr"/>
                      <a:endParaRPr lang="en-US" sz="1600" kern="1200">
                        <a:solidFill>
                          <a:schemeClr val="dk1"/>
                        </a:solidFill>
                        <a:latin typeface="+mn-lt"/>
                        <a:ea typeface="+mn-ea"/>
                        <a:cs typeface="+mn-cs"/>
                      </a:endParaRPr>
                    </a:p>
                  </a:txBody>
                  <a:tcPr anchor="ctr"/>
                </a:tc>
                <a:extLst>
                  <a:ext uri="{0D108BD9-81ED-4DB2-BD59-A6C34878D82A}">
                    <a16:rowId xmlns:a16="http://schemas.microsoft.com/office/drawing/2014/main" val="1849320007"/>
                  </a:ext>
                </a:extLst>
              </a:tr>
              <a:tr h="469637">
                <a:tc>
                  <a:txBody>
                    <a:bodyPr/>
                    <a:lstStyle/>
                    <a:p>
                      <a:pPr lvl="0">
                        <a:buNone/>
                      </a:pPr>
                      <a:r>
                        <a:rPr lang="en-US" sz="1600" b="0"/>
                        <a:t>Providers should understand and respect personal preferences that may influence a client’s choice of HIV prevention options. </a:t>
                      </a:r>
                    </a:p>
                  </a:txBody>
                  <a:tcPr/>
                </a:tc>
                <a:tc>
                  <a:txBody>
                    <a:bodyPr/>
                    <a:lstStyle/>
                    <a:p>
                      <a:pPr algn="ctr"/>
                      <a:r>
                        <a:rPr lang="en-US" sz="1600" kern="1200">
                          <a:solidFill>
                            <a:schemeClr val="dk1"/>
                          </a:solidFill>
                          <a:latin typeface="+mn-lt"/>
                          <a:ea typeface="+mn-ea"/>
                          <a:cs typeface="+mn-cs"/>
                        </a:rPr>
                        <a:t>X</a:t>
                      </a:r>
                    </a:p>
                  </a:txBody>
                  <a:tcPr anchor="ctr"/>
                </a:tc>
                <a:tc>
                  <a:txBody>
                    <a:bodyPr/>
                    <a:lstStyle/>
                    <a:p>
                      <a:pPr algn="ctr"/>
                      <a:endParaRPr lang="en-US" sz="1600" kern="1200">
                        <a:solidFill>
                          <a:schemeClr val="dk1"/>
                        </a:solidFill>
                        <a:latin typeface="+mn-lt"/>
                        <a:ea typeface="+mn-ea"/>
                        <a:cs typeface="+mn-cs"/>
                      </a:endParaRPr>
                    </a:p>
                  </a:txBody>
                  <a:tcPr anchor="ctr"/>
                </a:tc>
                <a:extLst>
                  <a:ext uri="{0D108BD9-81ED-4DB2-BD59-A6C34878D82A}">
                    <a16:rowId xmlns:a16="http://schemas.microsoft.com/office/drawing/2014/main" val="3511017322"/>
                  </a:ext>
                </a:extLst>
              </a:tr>
              <a:tr h="708254">
                <a:tc>
                  <a:txBody>
                    <a:bodyPr/>
                    <a:lstStyle/>
                    <a:p>
                      <a:pPr lvl="0">
                        <a:buNone/>
                      </a:pPr>
                      <a:r>
                        <a:rPr lang="en-US" sz="1600" b="0" kern="1200">
                          <a:solidFill>
                            <a:schemeClr val="dk1"/>
                          </a:solidFill>
                        </a:rPr>
                        <a:t>Clients should only be given the option to use PrEP in combination with condoms 100% of the time. </a:t>
                      </a:r>
                    </a:p>
                  </a:txBody>
                  <a:tcPr/>
                </a:tc>
                <a:tc>
                  <a:txBody>
                    <a:bodyPr/>
                    <a:lstStyle/>
                    <a:p>
                      <a:pPr algn="ctr"/>
                      <a:endParaRPr lang="en-US" sz="1600" kern="1200">
                        <a:solidFill>
                          <a:schemeClr val="dk1"/>
                        </a:solidFill>
                        <a:latin typeface="+mn-lt"/>
                        <a:ea typeface="+mn-ea"/>
                        <a:cs typeface="+mn-cs"/>
                      </a:endParaRPr>
                    </a:p>
                  </a:txBody>
                  <a:tcPr anchor="ctr"/>
                </a:tc>
                <a:tc>
                  <a:txBody>
                    <a:bodyPr/>
                    <a:lstStyle/>
                    <a:p>
                      <a:pPr algn="ctr"/>
                      <a:r>
                        <a:rPr lang="en-US" sz="1600" kern="1200">
                          <a:solidFill>
                            <a:schemeClr val="dk1"/>
                          </a:solidFill>
                          <a:latin typeface="+mn-lt"/>
                          <a:ea typeface="+mn-ea"/>
                          <a:cs typeface="+mn-cs"/>
                        </a:rPr>
                        <a:t>X</a:t>
                      </a:r>
                    </a:p>
                  </a:txBody>
                  <a:tcPr anchor="ctr"/>
                </a:tc>
                <a:extLst>
                  <a:ext uri="{0D108BD9-81ED-4DB2-BD59-A6C34878D82A}">
                    <a16:rowId xmlns:a16="http://schemas.microsoft.com/office/drawing/2014/main" val="873373320"/>
                  </a:ext>
                </a:extLst>
              </a:tr>
            </a:tbl>
          </a:graphicData>
        </a:graphic>
      </p:graphicFrame>
    </p:spTree>
    <p:extLst>
      <p:ext uri="{BB962C8B-B14F-4D97-AF65-F5344CB8AC3E}">
        <p14:creationId xmlns:p14="http://schemas.microsoft.com/office/powerpoint/2010/main" val="34126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dirty="0"/>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348230" y="1594722"/>
            <a:ext cx="8123239" cy="4395787"/>
          </a:xfrm>
        </p:spPr>
        <p:txBody>
          <a:bodyPr anchor="t">
            <a:normAutofit fontScale="92500" lnSpcReduction="20000"/>
          </a:bodyPr>
          <a:lstStyle/>
          <a:p>
            <a:pPr>
              <a:lnSpc>
                <a:spcPct val="350000"/>
              </a:lnSpc>
              <a:spcAft>
                <a:spcPts val="1200"/>
              </a:spcAft>
            </a:pPr>
            <a:r>
              <a:rPr lang="en-US" sz="2200" b="0" dirty="0"/>
              <a:t>Preliminary recommendation based on available evidence and may change</a:t>
            </a:r>
            <a:r>
              <a:rPr lang="en-US" sz="2000" b="0" dirty="0"/>
              <a:t>​</a:t>
            </a:r>
          </a:p>
          <a:p>
            <a:pPr>
              <a:lnSpc>
                <a:spcPct val="350000"/>
              </a:lnSpc>
              <a:spcAft>
                <a:spcPts val="1200"/>
              </a:spcAft>
            </a:pPr>
            <a:r>
              <a:rPr lang="en-US" sz="2200" b="0" dirty="0"/>
              <a:t>Adaptation required or suggested based on local context​</a:t>
            </a:r>
          </a:p>
          <a:p>
            <a:pPr>
              <a:lnSpc>
                <a:spcPct val="350000"/>
              </a:lnSpc>
              <a:spcAft>
                <a:spcPts val="1200"/>
              </a:spcAft>
            </a:pPr>
            <a:r>
              <a:rPr lang="en-US" sz="2200" b="0" dirty="0"/>
              <a:t>Content repeated in other modules​</a:t>
            </a:r>
          </a:p>
          <a:p>
            <a:pPr>
              <a:lnSpc>
                <a:spcPct val="350000"/>
              </a:lnSpc>
              <a:spcAft>
                <a:spcPts val="1200"/>
              </a:spcAft>
            </a:pPr>
            <a:r>
              <a:rPr lang="en-US" sz="2200" b="0" dirty="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4155287"/>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98E78E5-EE00-E8EC-2F71-237B33582F50}"/>
              </a:ext>
            </a:extLst>
          </p:cNvPr>
          <p:cNvSpPr/>
          <p:nvPr/>
        </p:nvSpPr>
        <p:spPr>
          <a:xfrm>
            <a:off x="2324476" y="300017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Graphic 13">
            <a:extLst>
              <a:ext uri="{FF2B5EF4-FFF2-40B4-BE49-F238E27FC236}">
                <a16:creationId xmlns:a16="http://schemas.microsoft.com/office/drawing/2014/main" id="{58B5BAA3-50E1-4FB9-E75C-AC3683619BB9}"/>
              </a:ext>
            </a:extLst>
          </p:cNvPr>
          <p:cNvSpPr/>
          <p:nvPr/>
        </p:nvSpPr>
        <p:spPr>
          <a:xfrm>
            <a:off x="2487513" y="4280838"/>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dirty="0"/>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3245525"/>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dirty="0"/>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dirty="0"/>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dirty="0"/>
            </a:p>
          </p:txBody>
        </p:sp>
      </p:grpSp>
      <p:grpSp>
        <p:nvGrpSpPr>
          <p:cNvPr id="4" name="Group 3">
            <a:extLst>
              <a:ext uri="{FF2B5EF4-FFF2-40B4-BE49-F238E27FC236}">
                <a16:creationId xmlns:a16="http://schemas.microsoft.com/office/drawing/2014/main" id="{0C2C1296-1A7E-EAEE-0DDE-08FC52A03E1D}"/>
              </a:ext>
            </a:extLst>
          </p:cNvPr>
          <p:cNvGrpSpPr/>
          <p:nvPr/>
        </p:nvGrpSpPr>
        <p:grpSpPr>
          <a:xfrm>
            <a:off x="2278505" y="1896353"/>
            <a:ext cx="722288" cy="722288"/>
            <a:chOff x="2278505" y="1896353"/>
            <a:chExt cx="722288" cy="722288"/>
          </a:xfrm>
        </p:grpSpPr>
        <p:sp>
          <p:nvSpPr>
            <p:cNvPr id="22" name="Oval 21">
              <a:extLst>
                <a:ext uri="{FF2B5EF4-FFF2-40B4-BE49-F238E27FC236}">
                  <a16:creationId xmlns:a16="http://schemas.microsoft.com/office/drawing/2014/main" id="{DA9C7597-31D2-5AB0-66C4-BB684B20F0E4}"/>
                </a:ext>
              </a:extLst>
            </p:cNvPr>
            <p:cNvSpPr/>
            <p:nvPr/>
          </p:nvSpPr>
          <p:spPr>
            <a:xfrm>
              <a:off x="2278505" y="1896353"/>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aphic 4">
              <a:extLst>
                <a:ext uri="{FF2B5EF4-FFF2-40B4-BE49-F238E27FC236}">
                  <a16:creationId xmlns:a16="http://schemas.microsoft.com/office/drawing/2014/main" id="{C214E36F-0E63-4466-57AE-EDEFB3DC23B0}"/>
                </a:ext>
              </a:extLst>
            </p:cNvPr>
            <p:cNvGrpSpPr/>
            <p:nvPr/>
          </p:nvGrpSpPr>
          <p:grpSpPr>
            <a:xfrm>
              <a:off x="2451309" y="2049527"/>
              <a:ext cx="417497" cy="415941"/>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dirty="0"/>
              </a:p>
            </p:txBody>
          </p:sp>
        </p:grpSp>
      </p:grpSp>
      <p:sp>
        <p:nvSpPr>
          <p:cNvPr id="19" name="Oval 18">
            <a:extLst>
              <a:ext uri="{FF2B5EF4-FFF2-40B4-BE49-F238E27FC236}">
                <a16:creationId xmlns:a16="http://schemas.microsoft.com/office/drawing/2014/main" id="{F26EE46D-2C7E-1DC1-7926-60C878C0E887}"/>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Graphic 16">
            <a:extLst>
              <a:ext uri="{FF2B5EF4-FFF2-40B4-BE49-F238E27FC236}">
                <a16:creationId xmlns:a16="http://schemas.microsoft.com/office/drawing/2014/main" id="{6491685A-D36F-5535-64AD-975D7989D8F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dirty="0"/>
          </a:p>
        </p:txBody>
      </p:sp>
    </p:spTree>
    <p:extLst>
      <p:ext uri="{BB962C8B-B14F-4D97-AF65-F5344CB8AC3E}">
        <p14:creationId xmlns:p14="http://schemas.microsoft.com/office/powerpoint/2010/main" val="2690463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Bef>
                <a:spcPts val="600"/>
              </a:spcBef>
              <a:buFont typeface="Arial" panose="020B0604020202020204" pitchFamily="34" charset="0"/>
              <a:buChar char="•"/>
            </a:pPr>
            <a:r>
              <a:rPr lang="en-US" sz="2800" b="0" dirty="0"/>
              <a:t>What experiences have you had helping clients choose actions to improve their sexual health and protect themselves from HIV? </a:t>
            </a:r>
          </a:p>
          <a:p>
            <a:pPr marL="457200" indent="-457200">
              <a:spcBef>
                <a:spcPts val="600"/>
              </a:spcBef>
              <a:buFont typeface="Arial" panose="020B0604020202020204" pitchFamily="34" charset="0"/>
              <a:buChar char="•"/>
            </a:pPr>
            <a:r>
              <a:rPr lang="en-US" sz="2800" b="0" dirty="0"/>
              <a:t>What information would you want from clients to help them make an informed choice between PrEP options?</a:t>
            </a:r>
          </a:p>
          <a:p>
            <a:pPr marL="457200" indent="-457200">
              <a:spcBef>
                <a:spcPts val="600"/>
              </a:spcBef>
              <a:buFont typeface="Arial" panose="020B0604020202020204" pitchFamily="34" charset="0"/>
              <a:buChar char="•"/>
            </a:pPr>
            <a:r>
              <a:rPr lang="en-US" sz="2800" b="0" dirty="0"/>
              <a:t>What are some challenges you foresee with providing informed choice counseling?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3326986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291479"/>
            <a:ext cx="4366006" cy="4791821"/>
          </a:xfrm>
        </p:spPr>
        <p:txBody>
          <a:bodyPr>
            <a:normAutofit fontScale="92500"/>
          </a:bodyPr>
          <a:lstStyle/>
          <a:p>
            <a:pPr>
              <a:spcBef>
                <a:spcPts val="600"/>
              </a:spcBef>
            </a:pPr>
            <a:r>
              <a:rPr lang="en-US" sz="2200" b="0" dirty="0"/>
              <a:t>Hope is a 24-year-old woman who comes to the clinic asking for information about PrEP. </a:t>
            </a:r>
          </a:p>
          <a:p>
            <a:pPr>
              <a:spcBef>
                <a:spcPts val="600"/>
              </a:spcBef>
            </a:pPr>
            <a:r>
              <a:rPr lang="en-US" sz="2200" b="0" dirty="0"/>
              <a:t>She says that having sex without condoms is often necessary for her to receive material goods and financial assistance from her partners. </a:t>
            </a:r>
          </a:p>
          <a:p>
            <a:pPr>
              <a:spcBef>
                <a:spcPts val="600"/>
              </a:spcBef>
            </a:pPr>
            <a:r>
              <a:rPr lang="en-US" sz="2200" b="0" dirty="0"/>
              <a:t>She thinks PrEP could provide her with reassurance in these situations.</a:t>
            </a:r>
          </a:p>
          <a:p>
            <a:pPr>
              <a:spcBef>
                <a:spcPts val="600"/>
              </a:spcBef>
            </a:pPr>
            <a:endParaRPr lang="en-US" sz="2200" b="0" dirty="0"/>
          </a:p>
          <a:p>
            <a:pPr>
              <a:spcBef>
                <a:spcPts val="600"/>
              </a:spcBef>
            </a:pPr>
            <a:r>
              <a:rPr lang="en-US" sz="2200" b="0" i="1" dirty="0"/>
              <a:t>How does informed choice counseling fit into Hope’s PrEP initiation visit? </a:t>
            </a:r>
          </a:p>
          <a:p>
            <a:pPr>
              <a:spcBef>
                <a:spcPts val="600"/>
              </a:spcBef>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pink shirt&#10;&#10;Description automatically generated">
            <a:extLst>
              <a:ext uri="{FF2B5EF4-FFF2-40B4-BE49-F238E27FC236}">
                <a16:creationId xmlns:a16="http://schemas.microsoft.com/office/drawing/2014/main" id="{94C77434-BE95-5EA4-AE8C-67FBFDA452F2}"/>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007549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2F82-974F-CD91-3312-1861BCE29753}"/>
              </a:ext>
            </a:extLst>
          </p:cNvPr>
          <p:cNvSpPr>
            <a:spLocks noGrp="1"/>
          </p:cNvSpPr>
          <p:nvPr>
            <p:ph type="title"/>
          </p:nvPr>
        </p:nvSpPr>
        <p:spPr>
          <a:xfrm>
            <a:off x="1964316" y="305525"/>
            <a:ext cx="9144456" cy="838199"/>
          </a:xfrm>
        </p:spPr>
        <p:txBody>
          <a:bodyPr>
            <a:normAutofit fontScale="90000"/>
          </a:bodyPr>
          <a:lstStyle/>
          <a:p>
            <a:r>
              <a:rPr lang="en-US" dirty="0"/>
              <a:t>Suggested Pathway: Informed Choice Counseling at PrEP Initiation</a:t>
            </a:r>
          </a:p>
        </p:txBody>
      </p:sp>
      <p:graphicFrame>
        <p:nvGraphicFramePr>
          <p:cNvPr id="4" name="Diagram 3">
            <a:extLst>
              <a:ext uri="{FF2B5EF4-FFF2-40B4-BE49-F238E27FC236}">
                <a16:creationId xmlns:a16="http://schemas.microsoft.com/office/drawing/2014/main" id="{F304F8E1-EF9F-1F9A-C9B9-AF9B59B1665E}"/>
              </a:ext>
            </a:extLst>
          </p:cNvPr>
          <p:cNvGraphicFramePr/>
          <p:nvPr>
            <p:extLst>
              <p:ext uri="{D42A27DB-BD31-4B8C-83A1-F6EECF244321}">
                <p14:modId xmlns:p14="http://schemas.microsoft.com/office/powerpoint/2010/main" val="3357640055"/>
              </p:ext>
            </p:extLst>
          </p:nvPr>
        </p:nvGraphicFramePr>
        <p:xfrm>
          <a:off x="2615095" y="1296265"/>
          <a:ext cx="2235127" cy="5256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14">
            <a:extLst>
              <a:ext uri="{FF2B5EF4-FFF2-40B4-BE49-F238E27FC236}">
                <a16:creationId xmlns:a16="http://schemas.microsoft.com/office/drawing/2014/main" id="{AD33DD06-CCFB-3C20-D8CD-E6C2C2C18C6D}"/>
              </a:ext>
            </a:extLst>
          </p:cNvPr>
          <p:cNvGraphicFramePr>
            <a:graphicFrameLocks noGrp="1"/>
          </p:cNvGraphicFramePr>
          <p:nvPr>
            <p:extLst>
              <p:ext uri="{D42A27DB-BD31-4B8C-83A1-F6EECF244321}">
                <p14:modId xmlns:p14="http://schemas.microsoft.com/office/powerpoint/2010/main" val="4126834320"/>
              </p:ext>
            </p:extLst>
          </p:nvPr>
        </p:nvGraphicFramePr>
        <p:xfrm>
          <a:off x="5005680" y="2423887"/>
          <a:ext cx="6258550" cy="3286791"/>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57942">
                <a:tc>
                  <a:txBody>
                    <a:bodyPr/>
                    <a:lstStyle/>
                    <a:p>
                      <a:pPr marL="285750" marR="0" lvl="0" indent="-285750" algn="l" defTabSz="457200" rtl="0" eaLnBrk="1" fontAlgn="auto" latinLnBrk="0" hangingPunct="1">
                        <a:lnSpc>
                          <a:spcPct val="100000"/>
                        </a:lnSpc>
                        <a:spcBef>
                          <a:spcPts val="600"/>
                        </a:spcBef>
                        <a:spcAft>
                          <a:spcPts val="1200"/>
                        </a:spcAft>
                        <a:buClrTx/>
                        <a:buSzTx/>
                        <a:buFont typeface="Wingdings" pitchFamily="2" charset="2"/>
                        <a:buChar char="ü"/>
                        <a:tabLst/>
                        <a:defRPr/>
                      </a:pPr>
                      <a:r>
                        <a:rPr lang="en-US" sz="1400" dirty="0">
                          <a:cs typeface="Calibri"/>
                        </a:rPr>
                        <a:t>Determine client’s sex at birth, HIV exposure risk factors and pregnancy status (if applicable) to identify PrEP options available to the client</a:t>
                      </a:r>
                    </a:p>
                  </a:txBody>
                  <a:tcPr anchor="ctr"/>
                </a:tc>
                <a:extLst>
                  <a:ext uri="{0D108BD9-81ED-4DB2-BD59-A6C34878D82A}">
                    <a16:rowId xmlns:a16="http://schemas.microsoft.com/office/drawing/2014/main" val="3451731948"/>
                  </a:ext>
                </a:extLst>
              </a:tr>
              <a:tr h="1129213">
                <a:tc>
                  <a:txBody>
                    <a:bodyPr/>
                    <a:lstStyle/>
                    <a:p>
                      <a:pPr marL="285750" indent="-285750">
                        <a:buFont typeface="Wingdings" pitchFamily="2" charset="2"/>
                        <a:buChar char="ü"/>
                      </a:pPr>
                      <a:r>
                        <a:rPr lang="en-US" sz="1400" dirty="0"/>
                        <a:t>Provide education about available </a:t>
                      </a:r>
                      <a:r>
                        <a:rPr lang="en-US" sz="1400" dirty="0" err="1"/>
                        <a:t>PrEP</a:t>
                      </a:r>
                      <a:r>
                        <a:rPr lang="en-US" sz="1400" dirty="0"/>
                        <a:t> options</a:t>
                      </a:r>
                    </a:p>
                    <a:p>
                      <a:pPr marL="285750" indent="-285750">
                        <a:buFont typeface="Wingdings" pitchFamily="2" charset="2"/>
                        <a:buChar char="ü"/>
                      </a:pPr>
                      <a:r>
                        <a:rPr lang="en-US" sz="1400" dirty="0"/>
                        <a:t>Guide client through shared decision making to select a preferred option</a:t>
                      </a:r>
                    </a:p>
                  </a:txBody>
                  <a:tcPr anchor="ctr"/>
                </a:tc>
                <a:extLst>
                  <a:ext uri="{0D108BD9-81ED-4DB2-BD59-A6C34878D82A}">
                    <a16:rowId xmlns:a16="http://schemas.microsoft.com/office/drawing/2014/main" val="3701343742"/>
                  </a:ext>
                </a:extLst>
              </a:tr>
              <a:tr h="1199636">
                <a:tc>
                  <a:txBody>
                    <a:bodyPr/>
                    <a:lstStyle/>
                    <a:p>
                      <a:pPr marL="285750" indent="-285750">
                        <a:buFont typeface="Wingdings" pitchFamily="2" charset="2"/>
                        <a:buChar char="ü"/>
                      </a:pPr>
                      <a:r>
                        <a:rPr lang="en-US" sz="1400" dirty="0"/>
                        <a:t>Evaluate for contraindications to selected option</a:t>
                      </a:r>
                    </a:p>
                    <a:p>
                      <a:pPr marL="285750" indent="-285750">
                        <a:buFont typeface="Wingdings" pitchFamily="2" charset="2"/>
                        <a:buChar char="ü"/>
                      </a:pPr>
                      <a:r>
                        <a:rPr lang="en-US" sz="1400" dirty="0"/>
                        <a:t>If any contraindication is identified, repeat shared decision making process for other available options </a:t>
                      </a:r>
                    </a:p>
                    <a:p>
                      <a:pPr marL="285750" indent="-285750">
                        <a:buFont typeface="Wingdings" pitchFamily="2" charset="2"/>
                        <a:buChar char="ü"/>
                      </a:pPr>
                      <a:r>
                        <a:rPr lang="en-US" sz="1400" dirty="0"/>
                        <a:t>Counsel on effective use of selected option and confirm willingness to use as prescribed</a:t>
                      </a:r>
                    </a:p>
                  </a:txBody>
                  <a:tcPr anchor="ctr"/>
                </a:tc>
                <a:extLst>
                  <a:ext uri="{0D108BD9-81ED-4DB2-BD59-A6C34878D82A}">
                    <a16:rowId xmlns:a16="http://schemas.microsoft.com/office/drawing/2014/main" val="2573211589"/>
                  </a:ext>
                </a:extLst>
              </a:tr>
            </a:tbl>
          </a:graphicData>
        </a:graphic>
      </p:graphicFrame>
      <p:sp>
        <p:nvSpPr>
          <p:cNvPr id="8" name="Rectangle 7">
            <a:extLst>
              <a:ext uri="{FF2B5EF4-FFF2-40B4-BE49-F238E27FC236}">
                <a16:creationId xmlns:a16="http://schemas.microsoft.com/office/drawing/2014/main" id="{CEE5B12F-EE1A-3752-8994-C05964906A2E}"/>
              </a:ext>
            </a:extLst>
          </p:cNvPr>
          <p:cNvSpPr/>
          <p:nvPr/>
        </p:nvSpPr>
        <p:spPr>
          <a:xfrm>
            <a:off x="1653399" y="2307771"/>
            <a:ext cx="9766290" cy="3445330"/>
          </a:xfrm>
          <a:prstGeom prst="rect">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ircular Arrow 2">
            <a:extLst>
              <a:ext uri="{FF2B5EF4-FFF2-40B4-BE49-F238E27FC236}">
                <a16:creationId xmlns:a16="http://schemas.microsoft.com/office/drawing/2014/main" id="{568BC10E-A34F-A1F8-CEA0-717876A40509}"/>
              </a:ext>
            </a:extLst>
          </p:cNvPr>
          <p:cNvSpPr/>
          <p:nvPr/>
        </p:nvSpPr>
        <p:spPr>
          <a:xfrm rot="16200000">
            <a:off x="2057585" y="3986508"/>
            <a:ext cx="1115019" cy="1115019"/>
          </a:xfrm>
          <a:prstGeom prst="circular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781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a:xfrm>
            <a:off x="1964317" y="520700"/>
            <a:ext cx="8946752" cy="838199"/>
          </a:xfrm>
        </p:spPr>
        <p:txBody>
          <a:bodyPr>
            <a:normAutofit fontScale="90000"/>
          </a:bodyPr>
          <a:lstStyle/>
          <a:p>
            <a:r>
              <a:rPr lang="en-US"/>
              <a:t>Begin by Determining if the Client is a Candidate for Any Form of </a:t>
            </a:r>
            <a:r>
              <a:rPr lang="en-US" err="1"/>
              <a:t>PrEP</a:t>
            </a:r>
            <a:endParaRPr lang="en-US"/>
          </a:p>
        </p:txBody>
      </p:sp>
      <p:sp>
        <p:nvSpPr>
          <p:cNvPr id="3" name="Content Placeholder 2">
            <a:extLst>
              <a:ext uri="{FF2B5EF4-FFF2-40B4-BE49-F238E27FC236}">
                <a16:creationId xmlns:a16="http://schemas.microsoft.com/office/drawing/2014/main" id="{F9950055-2D58-C9E4-E770-2E410F772C8F}"/>
              </a:ext>
            </a:extLst>
          </p:cNvPr>
          <p:cNvSpPr>
            <a:spLocks noGrp="1"/>
          </p:cNvSpPr>
          <p:nvPr>
            <p:ph sz="quarter" idx="11"/>
          </p:nvPr>
        </p:nvSpPr>
        <p:spPr>
          <a:xfrm>
            <a:off x="1964318" y="1728738"/>
            <a:ext cx="8946752" cy="4199096"/>
          </a:xfrm>
        </p:spPr>
        <p:txBody>
          <a:bodyPr>
            <a:normAutofit/>
          </a:bodyPr>
          <a:lstStyle/>
          <a:p>
            <a:pPr marL="342900" indent="-342900">
              <a:buFont typeface="Arial" panose="020B0604020202020204" pitchFamily="34" charset="0"/>
              <a:buChar char="•"/>
            </a:pPr>
            <a:r>
              <a:rPr lang="en-US" sz="2000" b="0" dirty="0"/>
              <a:t>Before discussing PrEP options, ensure the client is a candidate for</a:t>
            </a:r>
            <a:r>
              <a:rPr lang="en-US" sz="2000" b="0" i="1" dirty="0"/>
              <a:t> any </a:t>
            </a:r>
            <a:r>
              <a:rPr lang="en-US" sz="2000" b="0" dirty="0"/>
              <a:t>form of PrEP, in accordance with national guidelines.</a:t>
            </a:r>
            <a:endParaRPr lang="en-US" sz="2000" dirty="0"/>
          </a:p>
          <a:p>
            <a:pPr>
              <a:lnSpc>
                <a:spcPct val="150000"/>
              </a:lnSpc>
            </a:pPr>
            <a:r>
              <a:rPr lang="en-US" sz="2000" dirty="0"/>
              <a:t>Eligibility criteria across all PrEP options:</a:t>
            </a:r>
          </a:p>
          <a:p>
            <a:pPr>
              <a:lnSpc>
                <a:spcPct val="150000"/>
              </a:lnSpc>
            </a:pPr>
            <a:endParaRPr lang="en-US" sz="2000" dirty="0"/>
          </a:p>
          <a:p>
            <a:pPr>
              <a:lnSpc>
                <a:spcPct val="150000"/>
              </a:lnSpc>
            </a:pPr>
            <a:endParaRPr lang="en-US" sz="2000" dirty="0"/>
          </a:p>
          <a:p>
            <a:pPr>
              <a:lnSpc>
                <a:spcPct val="150000"/>
              </a:lnSpc>
            </a:pPr>
            <a:endParaRPr lang="en-US" sz="2000" dirty="0"/>
          </a:p>
          <a:p>
            <a:pPr marL="342900" indent="-342900">
              <a:lnSpc>
                <a:spcPct val="110000"/>
              </a:lnSpc>
              <a:spcBef>
                <a:spcPts val="600"/>
              </a:spcBef>
              <a:buFont typeface="Arial" panose="020B0604020202020204" pitchFamily="34" charset="0"/>
              <a:buChar char="•"/>
            </a:pPr>
            <a:r>
              <a:rPr lang="en-US" sz="2000" b="0" dirty="0"/>
              <a:t>Programs may opt to also screen for acute HIV infection (AHI) at this point or wait until after informed choice counseling has been completed and a PrEP option has been selected.</a:t>
            </a:r>
          </a:p>
          <a:p>
            <a:pPr>
              <a:lnSpc>
                <a:spcPct val="150000"/>
              </a:lnSpc>
            </a:pPr>
            <a:endParaRPr lang="en-ZA" sz="2000" dirty="0"/>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341803744"/>
              </p:ext>
            </p:extLst>
          </p:nvPr>
        </p:nvGraphicFramePr>
        <p:xfrm>
          <a:off x="1964318" y="3033217"/>
          <a:ext cx="8946752" cy="1362568"/>
        </p:xfrm>
        <a:graphic>
          <a:graphicData uri="http://schemas.openxmlformats.org/drawingml/2006/table">
            <a:tbl>
              <a:tblPr bandRow="1">
                <a:tableStyleId>{5C22544A-7EE6-4342-B048-85BDC9FD1C3A}</a:tableStyleId>
              </a:tblPr>
              <a:tblGrid>
                <a:gridCol w="1110726">
                  <a:extLst>
                    <a:ext uri="{9D8B030D-6E8A-4147-A177-3AD203B41FA5}">
                      <a16:colId xmlns:a16="http://schemas.microsoft.com/office/drawing/2014/main" val="88375935"/>
                    </a:ext>
                  </a:extLst>
                </a:gridCol>
                <a:gridCol w="7836026">
                  <a:extLst>
                    <a:ext uri="{9D8B030D-6E8A-4147-A177-3AD203B41FA5}">
                      <a16:colId xmlns:a16="http://schemas.microsoft.com/office/drawing/2014/main" val="2550204581"/>
                    </a:ext>
                  </a:extLst>
                </a:gridCol>
              </a:tblGrid>
              <a:tr h="681284">
                <a:tc>
                  <a:txBody>
                    <a:bodyPr/>
                    <a:lstStyle/>
                    <a:p>
                      <a:pPr algn="l" rtl="0" fontAlgn="base"/>
                      <a:endParaRPr lang="en-US" sz="2000" b="0" i="0">
                        <a:solidFill>
                          <a:srgbClr val="4B545B"/>
                        </a:solidFill>
                        <a:effectLst/>
                      </a:endParaRPr>
                    </a:p>
                  </a:txBody>
                  <a:tcPr anchor="ctr">
                    <a:solidFill>
                      <a:schemeClr val="accent3"/>
                    </a:solidFill>
                  </a:tcPr>
                </a:tc>
                <a:tc>
                  <a:txBody>
                    <a:bodyPr/>
                    <a:lstStyle/>
                    <a:p>
                      <a:pPr algn="l" rtl="0" fontAlgn="base"/>
                      <a:r>
                        <a:rPr lang="en-US" sz="2000" b="0" i="0">
                          <a:solidFill>
                            <a:schemeClr val="bg1"/>
                          </a:solidFill>
                          <a:effectLst/>
                          <a:latin typeface="Calibri" panose="020F0502020204030204" pitchFamily="34" charset="0"/>
                        </a:rPr>
                        <a:t>HIV negative</a:t>
                      </a:r>
                      <a:endParaRPr lang="en-US" sz="2000" b="0" i="0">
                        <a:solidFill>
                          <a:schemeClr val="bg1"/>
                        </a:solidFill>
                        <a:effectLst/>
                      </a:endParaRP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sz="2000" b="0" i="0" baseline="3000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a:t>
                      </a:r>
                      <a:r>
                        <a:rPr lang="en-US" sz="2000" b="0" i="1" dirty="0">
                          <a:solidFill>
                            <a:schemeClr val="bg1"/>
                          </a:solidFill>
                          <a:effectLst/>
                          <a:latin typeface="Calibri" panose="020F0502020204030204" pitchFamily="34" charset="0"/>
                        </a:rPr>
                        <a:t>or</a:t>
                      </a:r>
                      <a:r>
                        <a:rPr lang="en-US" sz="2000" b="0" i="0" dirty="0">
                          <a:solidFill>
                            <a:schemeClr val="bg1"/>
                          </a:solidFill>
                          <a:effectLst/>
                          <a:latin typeface="Calibri" panose="020F0502020204030204" pitchFamily="34" charset="0"/>
                        </a:rPr>
                        <a:t> requesting PrEP</a:t>
                      </a:r>
                      <a:endParaRPr lang="en-US" sz="2000" b="0" i="0" dirty="0">
                        <a:solidFill>
                          <a:schemeClr val="bg1"/>
                        </a:solidFill>
                        <a:effectLst/>
                      </a:endParaRPr>
                    </a:p>
                  </a:txBody>
                  <a:tcPr anchor="ctr">
                    <a:solidFill>
                      <a:schemeClr val="accent5"/>
                    </a:solidFill>
                  </a:tcPr>
                </a:tc>
                <a:extLst>
                  <a:ext uri="{0D108BD9-81ED-4DB2-BD59-A6C34878D82A}">
                    <a16:rowId xmlns:a16="http://schemas.microsoft.com/office/drawing/2014/main" val="1089206737"/>
                  </a:ext>
                </a:extLst>
              </a:tr>
            </a:tbl>
          </a:graphicData>
        </a:graphic>
      </p:graphicFrame>
      <p:sp>
        <p:nvSpPr>
          <p:cNvPr id="7" name="Rectangle 6">
            <a:extLst>
              <a:ext uri="{FF2B5EF4-FFF2-40B4-BE49-F238E27FC236}">
                <a16:creationId xmlns:a16="http://schemas.microsoft.com/office/drawing/2014/main" id="{6B3734B9-B25B-EA62-07AB-886ECEAEF0C7}"/>
              </a:ext>
            </a:extLst>
          </p:cNvPr>
          <p:cNvSpPr/>
          <p:nvPr/>
        </p:nvSpPr>
        <p:spPr>
          <a:xfrm>
            <a:off x="2415132" y="324999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6485AE-6DC3-C3B8-30DF-BED83B46A232}"/>
              </a:ext>
            </a:extLst>
          </p:cNvPr>
          <p:cNvSpPr/>
          <p:nvPr/>
        </p:nvSpPr>
        <p:spPr>
          <a:xfrm>
            <a:off x="2415132" y="386588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75C9327-611D-557E-F76D-EF26FFF1B3E2}"/>
              </a:ext>
            </a:extLst>
          </p:cNvPr>
          <p:cNvSpPr txBox="1"/>
          <p:nvPr/>
        </p:nvSpPr>
        <p:spPr>
          <a:xfrm>
            <a:off x="1964317" y="6400241"/>
            <a:ext cx="8946753" cy="369332"/>
          </a:xfrm>
          <a:prstGeom prst="rect">
            <a:avLst/>
          </a:prstGeom>
          <a:noFill/>
        </p:spPr>
        <p:txBody>
          <a:bodyPr wrap="square">
            <a:spAutoFit/>
          </a:bodyPr>
          <a:lstStyle/>
          <a:p>
            <a:pPr>
              <a:spcAft>
                <a:spcPts val="1200"/>
              </a:spcAft>
            </a:pPr>
            <a:r>
              <a:rPr lang="en-US" b="1" i="1" dirty="0">
                <a:solidFill>
                  <a:srgbClr val="00B0F0"/>
                </a:solidFill>
              </a:rPr>
              <a:t>See Module 1 for more information about HIV testing, risk assessments and AHI screening.​</a:t>
            </a:r>
          </a:p>
        </p:txBody>
      </p:sp>
    </p:spTree>
    <p:extLst>
      <p:ext uri="{BB962C8B-B14F-4D97-AF65-F5344CB8AC3E}">
        <p14:creationId xmlns:p14="http://schemas.microsoft.com/office/powerpoint/2010/main" val="2441802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2F82-974F-CD91-3312-1861BCE29753}"/>
              </a:ext>
            </a:extLst>
          </p:cNvPr>
          <p:cNvSpPr>
            <a:spLocks noGrp="1"/>
          </p:cNvSpPr>
          <p:nvPr>
            <p:ph type="title"/>
          </p:nvPr>
        </p:nvSpPr>
        <p:spPr>
          <a:xfrm>
            <a:off x="1964316" y="305525"/>
            <a:ext cx="9144456" cy="838199"/>
          </a:xfrm>
        </p:spPr>
        <p:txBody>
          <a:bodyPr>
            <a:normAutofit fontScale="90000"/>
          </a:bodyPr>
          <a:lstStyle/>
          <a:p>
            <a:r>
              <a:rPr lang="en-US"/>
              <a:t>Suggested Pathway: Informed Choice Counseling at </a:t>
            </a:r>
            <a:r>
              <a:rPr lang="en-US" err="1"/>
              <a:t>PrEP</a:t>
            </a:r>
            <a:r>
              <a:rPr lang="en-US"/>
              <a:t> Initiation</a:t>
            </a:r>
          </a:p>
        </p:txBody>
      </p:sp>
      <p:graphicFrame>
        <p:nvGraphicFramePr>
          <p:cNvPr id="4" name="Diagram 3">
            <a:extLst>
              <a:ext uri="{FF2B5EF4-FFF2-40B4-BE49-F238E27FC236}">
                <a16:creationId xmlns:a16="http://schemas.microsoft.com/office/drawing/2014/main" id="{F304F8E1-EF9F-1F9A-C9B9-AF9B59B1665E}"/>
              </a:ext>
            </a:extLst>
          </p:cNvPr>
          <p:cNvGraphicFramePr/>
          <p:nvPr/>
        </p:nvGraphicFramePr>
        <p:xfrm>
          <a:off x="2615095" y="1296265"/>
          <a:ext cx="2235127" cy="5256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14">
            <a:extLst>
              <a:ext uri="{FF2B5EF4-FFF2-40B4-BE49-F238E27FC236}">
                <a16:creationId xmlns:a16="http://schemas.microsoft.com/office/drawing/2014/main" id="{AD33DD06-CCFB-3C20-D8CD-E6C2C2C18C6D}"/>
              </a:ext>
            </a:extLst>
          </p:cNvPr>
          <p:cNvGraphicFramePr>
            <a:graphicFrameLocks noGrp="1"/>
          </p:cNvGraphicFramePr>
          <p:nvPr/>
        </p:nvGraphicFramePr>
        <p:xfrm>
          <a:off x="5005680" y="2423887"/>
          <a:ext cx="6258550" cy="3286791"/>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57942">
                <a:tc>
                  <a:txBody>
                    <a:bodyPr/>
                    <a:lstStyle/>
                    <a:p>
                      <a:pPr marL="285750" marR="0" lvl="0" indent="-285750" algn="l" defTabSz="457200" rtl="0" eaLnBrk="1" fontAlgn="auto" latinLnBrk="0" hangingPunct="1">
                        <a:lnSpc>
                          <a:spcPct val="100000"/>
                        </a:lnSpc>
                        <a:spcBef>
                          <a:spcPts val="600"/>
                        </a:spcBef>
                        <a:spcAft>
                          <a:spcPts val="1200"/>
                        </a:spcAft>
                        <a:buClrTx/>
                        <a:buSzTx/>
                        <a:buFont typeface="Wingdings" pitchFamily="2" charset="2"/>
                        <a:buChar char="ü"/>
                        <a:tabLst/>
                        <a:defRPr/>
                      </a:pPr>
                      <a:r>
                        <a:rPr lang="en-US" sz="1400" dirty="0">
                          <a:cs typeface="Calibri"/>
                        </a:rPr>
                        <a:t>Determine client’s sex at birth, HIV exposure risk factors and pregnancy status (if applicable) to identify </a:t>
                      </a:r>
                      <a:r>
                        <a:rPr lang="en-US" sz="1400" dirty="0" err="1">
                          <a:cs typeface="Calibri"/>
                        </a:rPr>
                        <a:t>PrEP</a:t>
                      </a:r>
                      <a:r>
                        <a:rPr lang="en-US" sz="1400" dirty="0">
                          <a:cs typeface="Calibri"/>
                        </a:rPr>
                        <a:t> options available to the client</a:t>
                      </a:r>
                    </a:p>
                  </a:txBody>
                  <a:tcPr anchor="ctr"/>
                </a:tc>
                <a:extLst>
                  <a:ext uri="{0D108BD9-81ED-4DB2-BD59-A6C34878D82A}">
                    <a16:rowId xmlns:a16="http://schemas.microsoft.com/office/drawing/2014/main" val="3451731948"/>
                  </a:ext>
                </a:extLst>
              </a:tr>
              <a:tr h="1129213">
                <a:tc>
                  <a:txBody>
                    <a:bodyPr/>
                    <a:lstStyle/>
                    <a:p>
                      <a:pPr marL="285750" indent="-285750">
                        <a:buFont typeface="Wingdings" pitchFamily="2" charset="2"/>
                        <a:buChar char="ü"/>
                      </a:pPr>
                      <a:r>
                        <a:rPr lang="en-US" sz="1400" dirty="0"/>
                        <a:t>Provide education about available </a:t>
                      </a:r>
                      <a:r>
                        <a:rPr lang="en-US" sz="1400" dirty="0" err="1"/>
                        <a:t>PrEP</a:t>
                      </a:r>
                      <a:r>
                        <a:rPr lang="en-US" sz="1400" dirty="0"/>
                        <a:t> options</a:t>
                      </a:r>
                    </a:p>
                    <a:p>
                      <a:pPr marL="285750" indent="-285750">
                        <a:buFont typeface="Wingdings" pitchFamily="2" charset="2"/>
                        <a:buChar char="ü"/>
                      </a:pPr>
                      <a:r>
                        <a:rPr lang="en-US" sz="1400" dirty="0"/>
                        <a:t>Guide client through shared decision making to select a preferred option</a:t>
                      </a:r>
                    </a:p>
                  </a:txBody>
                  <a:tcPr anchor="ctr"/>
                </a:tc>
                <a:extLst>
                  <a:ext uri="{0D108BD9-81ED-4DB2-BD59-A6C34878D82A}">
                    <a16:rowId xmlns:a16="http://schemas.microsoft.com/office/drawing/2014/main" val="3701343742"/>
                  </a:ext>
                </a:extLst>
              </a:tr>
              <a:tr h="1199636">
                <a:tc>
                  <a:txBody>
                    <a:bodyPr/>
                    <a:lstStyle/>
                    <a:p>
                      <a:pPr marL="285750" indent="-285750">
                        <a:buFont typeface="Wingdings" pitchFamily="2" charset="2"/>
                        <a:buChar char="ü"/>
                      </a:pPr>
                      <a:r>
                        <a:rPr lang="en-US" sz="1400" dirty="0"/>
                        <a:t>Evaluate for contraindications to selected option</a:t>
                      </a:r>
                    </a:p>
                    <a:p>
                      <a:pPr marL="285750" indent="-285750">
                        <a:buFont typeface="Wingdings" pitchFamily="2" charset="2"/>
                        <a:buChar char="ü"/>
                      </a:pPr>
                      <a:r>
                        <a:rPr lang="en-US" sz="1400" dirty="0"/>
                        <a:t>If any contraindication is identified, repeat shared decision making process for other available options </a:t>
                      </a:r>
                    </a:p>
                    <a:p>
                      <a:pPr marL="285750" indent="-285750">
                        <a:buFont typeface="Wingdings" pitchFamily="2" charset="2"/>
                        <a:buChar char="ü"/>
                      </a:pPr>
                      <a:r>
                        <a:rPr lang="en-US" sz="1400" dirty="0"/>
                        <a:t>Counsel on effective use of selected option and confirm willingness to use as prescribed</a:t>
                      </a:r>
                    </a:p>
                  </a:txBody>
                  <a:tcPr anchor="ctr"/>
                </a:tc>
                <a:extLst>
                  <a:ext uri="{0D108BD9-81ED-4DB2-BD59-A6C34878D82A}">
                    <a16:rowId xmlns:a16="http://schemas.microsoft.com/office/drawing/2014/main" val="2573211589"/>
                  </a:ext>
                </a:extLst>
              </a:tr>
            </a:tbl>
          </a:graphicData>
        </a:graphic>
      </p:graphicFrame>
      <p:sp>
        <p:nvSpPr>
          <p:cNvPr id="8" name="Rectangle 7">
            <a:extLst>
              <a:ext uri="{FF2B5EF4-FFF2-40B4-BE49-F238E27FC236}">
                <a16:creationId xmlns:a16="http://schemas.microsoft.com/office/drawing/2014/main" id="{CEE5B12F-EE1A-3752-8994-C05964906A2E}"/>
              </a:ext>
            </a:extLst>
          </p:cNvPr>
          <p:cNvSpPr/>
          <p:nvPr/>
        </p:nvSpPr>
        <p:spPr>
          <a:xfrm>
            <a:off x="2479964" y="2423887"/>
            <a:ext cx="8908472" cy="1005113"/>
          </a:xfrm>
          <a:prstGeom prst="rect">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ircular Arrow 2">
            <a:extLst>
              <a:ext uri="{FF2B5EF4-FFF2-40B4-BE49-F238E27FC236}">
                <a16:creationId xmlns:a16="http://schemas.microsoft.com/office/drawing/2014/main" id="{568BC10E-A34F-A1F8-CEA0-717876A40509}"/>
              </a:ext>
            </a:extLst>
          </p:cNvPr>
          <p:cNvSpPr/>
          <p:nvPr/>
        </p:nvSpPr>
        <p:spPr>
          <a:xfrm rot="16200000">
            <a:off x="2057585" y="3986508"/>
            <a:ext cx="1115019" cy="1115019"/>
          </a:xfrm>
          <a:prstGeom prst="circular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29697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fontScale="90000"/>
          </a:bodyPr>
          <a:lstStyle/>
          <a:p>
            <a:r>
              <a:rPr lang="en-US"/>
              <a:t>Conduct Additional Assessments to Determine Potential PrEP Options​</a:t>
            </a:r>
          </a:p>
        </p:txBody>
      </p:sp>
      <p:sp>
        <p:nvSpPr>
          <p:cNvPr id="3" name="Content Placeholder 2">
            <a:extLst>
              <a:ext uri="{FF2B5EF4-FFF2-40B4-BE49-F238E27FC236}">
                <a16:creationId xmlns:a16="http://schemas.microsoft.com/office/drawing/2014/main" id="{4C0EE581-0F49-E470-45BA-5F5229018B0D}"/>
              </a:ext>
            </a:extLst>
          </p:cNvPr>
          <p:cNvSpPr>
            <a:spLocks noGrp="1"/>
          </p:cNvSpPr>
          <p:nvPr>
            <p:ph sz="quarter" idx="11"/>
          </p:nvPr>
        </p:nvSpPr>
        <p:spPr/>
        <p:txBody>
          <a:bodyPr>
            <a:normAutofit lnSpcReduction="10000"/>
          </a:bodyPr>
          <a:lstStyle/>
          <a:p>
            <a:pPr marL="342900" indent="-342900">
              <a:spcBef>
                <a:spcPts val="600"/>
              </a:spcBef>
              <a:buFont typeface="Arial" panose="020B0604020202020204" pitchFamily="34" charset="0"/>
              <a:buChar char="•"/>
            </a:pPr>
            <a:r>
              <a:rPr lang="en-US" sz="2000" b="0" dirty="0"/>
              <a:t>Before proceeding with informed choice counseling, it is important to determine which PrEP options a client could be eligible for.</a:t>
            </a:r>
          </a:p>
          <a:p>
            <a:pPr marL="342900" indent="-342900">
              <a:spcBef>
                <a:spcPts val="600"/>
              </a:spcBef>
              <a:buFont typeface="Arial" panose="020B0604020202020204" pitchFamily="34" charset="0"/>
              <a:buChar char="•"/>
            </a:pPr>
            <a:r>
              <a:rPr lang="en-US" sz="2000" b="0" dirty="0"/>
              <a:t>A few basic questions can help narrow down which options should be presented during informed choice counseling:</a:t>
            </a:r>
          </a:p>
          <a:p>
            <a:pPr marL="914400" lvl="1" indent="-457200">
              <a:spcBef>
                <a:spcPts val="600"/>
              </a:spcBef>
              <a:buFont typeface="+mj-lt"/>
              <a:buAutoNum type="arabicPeriod"/>
            </a:pPr>
            <a:r>
              <a:rPr lang="en-US" sz="2000" dirty="0">
                <a:solidFill>
                  <a:schemeClr val="accent3"/>
                </a:solidFill>
                <a:cs typeface="Arial"/>
              </a:rPr>
              <a:t>Determine the client’s sex at birth.</a:t>
            </a:r>
          </a:p>
          <a:p>
            <a:pPr marL="1543050" lvl="2" indent="-342900">
              <a:spcBef>
                <a:spcPts val="600"/>
              </a:spcBef>
              <a:defRPr/>
            </a:pPr>
            <a:r>
              <a:rPr lang="en-US" sz="2000" dirty="0">
                <a:solidFill>
                  <a:schemeClr val="accent3"/>
                </a:solidFill>
              </a:rPr>
              <a:t>If female at birth, determine if pregnant or breastfeeding.</a:t>
            </a:r>
          </a:p>
          <a:p>
            <a:pPr marL="1543050" lvl="2" indent="-342900">
              <a:spcBef>
                <a:spcPts val="600"/>
              </a:spcBef>
              <a:defRPr/>
            </a:pPr>
            <a:r>
              <a:rPr lang="en-US" sz="2000" dirty="0">
                <a:solidFill>
                  <a:schemeClr val="accent3"/>
                </a:solidFill>
              </a:rPr>
              <a:t>If transgender or non-binary person, assess for use of estradiol-based hormone therapy. </a:t>
            </a:r>
            <a:endParaRPr lang="en-US" sz="2000" dirty="0">
              <a:solidFill>
                <a:schemeClr val="accent3"/>
              </a:solidFill>
              <a:cs typeface="Arial"/>
            </a:endParaRPr>
          </a:p>
          <a:p>
            <a:pPr marL="914400" lvl="1" indent="-457200">
              <a:spcBef>
                <a:spcPts val="600"/>
              </a:spcBef>
              <a:buFont typeface="+mj-lt"/>
              <a:buAutoNum type="arabicPeriod" startAt="2"/>
            </a:pPr>
            <a:r>
              <a:rPr lang="en-US" sz="2000" dirty="0">
                <a:solidFill>
                  <a:schemeClr val="accent3"/>
                </a:solidFill>
              </a:rPr>
              <a:t>Assess potential exposure to HIV through vaginal sex, anal sex, injection drug use or a combination of these. </a:t>
            </a:r>
          </a:p>
          <a:p>
            <a:pPr marL="342900" indent="-342900">
              <a:spcBef>
                <a:spcPts val="600"/>
              </a:spcBef>
              <a:buFont typeface="Arial" panose="020B0604020202020204" pitchFamily="34" charset="0"/>
              <a:buChar char="•"/>
            </a:pPr>
            <a:r>
              <a:rPr lang="en-US" sz="2000" b="0" dirty="0"/>
              <a:t>Based on this assessment and national guidelines, determine what PrEP options may be appropriate.</a:t>
            </a:r>
          </a:p>
          <a:p>
            <a:pPr marL="342900" indent="-342900">
              <a:buFont typeface="Arial" panose="020B0604020202020204" pitchFamily="34" charset="0"/>
              <a:buChar char="•"/>
            </a:pPr>
            <a:endParaRPr lang="en-ZA" sz="2000" b="0" dirty="0"/>
          </a:p>
        </p:txBody>
      </p:sp>
      <p:grpSp>
        <p:nvGrpSpPr>
          <p:cNvPr id="5" name="Graphic 6">
            <a:extLst>
              <a:ext uri="{FF2B5EF4-FFF2-40B4-BE49-F238E27FC236}">
                <a16:creationId xmlns:a16="http://schemas.microsoft.com/office/drawing/2014/main" id="{0F6D2824-35F0-DA1C-A94C-02162AC04F86}"/>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D540264B-C7A8-1481-EC1A-A6613E51B27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524F8238-CBFE-5933-2A82-F7A353A60002}"/>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FC04E638-D377-71FA-2250-7B3410B9267B}"/>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1E4F0480-FD84-248F-4819-EB446A17AE9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47402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62D48-3B5A-5E0F-6CE2-7B4E32E99E65}"/>
              </a:ext>
            </a:extLst>
          </p:cNvPr>
          <p:cNvSpPr>
            <a:spLocks noGrp="1"/>
          </p:cNvSpPr>
          <p:nvPr>
            <p:ph type="title"/>
          </p:nvPr>
        </p:nvSpPr>
        <p:spPr/>
        <p:txBody>
          <a:bodyPr/>
          <a:lstStyle/>
          <a:p>
            <a:r>
              <a:rPr lang="en-US"/>
              <a:t>What </a:t>
            </a:r>
            <a:r>
              <a:rPr lang="en-US" err="1"/>
              <a:t>PrEP</a:t>
            </a:r>
            <a:r>
              <a:rPr lang="en-US"/>
              <a:t> Options Are Available? </a:t>
            </a:r>
          </a:p>
        </p:txBody>
      </p:sp>
      <p:sp>
        <p:nvSpPr>
          <p:cNvPr id="3" name="Content Placeholder 2">
            <a:extLst>
              <a:ext uri="{FF2B5EF4-FFF2-40B4-BE49-F238E27FC236}">
                <a16:creationId xmlns:a16="http://schemas.microsoft.com/office/drawing/2014/main" id="{BFEFB2E5-F557-2BC2-0CBD-2B1EA00DFB91}"/>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In the national guidelines, </a:t>
            </a:r>
            <a:r>
              <a:rPr lang="en-US" sz="2000" b="0" dirty="0">
                <a:solidFill>
                  <a:srgbClr val="FF0000"/>
                </a:solidFill>
              </a:rPr>
              <a:t>[insert populations] </a:t>
            </a:r>
            <a:r>
              <a:rPr lang="en-US" sz="2000" b="0" dirty="0"/>
              <a:t>are considered eligible for PrEP.​​</a:t>
            </a:r>
          </a:p>
          <a:p>
            <a:pPr marL="285750" indent="-285750">
              <a:spcBef>
                <a:spcPts val="600"/>
              </a:spcBef>
              <a:buFont typeface="Arial" panose="020B0604020202020204" pitchFamily="34" charset="0"/>
              <a:buChar char="•"/>
            </a:pPr>
            <a:r>
              <a:rPr lang="en-US" sz="2000" b="0" dirty="0"/>
              <a:t>Currently in </a:t>
            </a:r>
            <a:r>
              <a:rPr lang="en-US" sz="2000" b="0" dirty="0">
                <a:solidFill>
                  <a:srgbClr val="FF0000"/>
                </a:solidFill>
              </a:rPr>
              <a:t>[insert country name], </a:t>
            </a:r>
            <a:r>
              <a:rPr lang="en-US" sz="2000" b="0" dirty="0"/>
              <a:t>available PrEP options include </a:t>
            </a:r>
            <a:r>
              <a:rPr lang="en-US" sz="2000" b="0" dirty="0">
                <a:solidFill>
                  <a:srgbClr val="FF0000"/>
                </a:solidFill>
              </a:rPr>
              <a:t>[insert approved and available options]</a:t>
            </a:r>
            <a:r>
              <a:rPr lang="en-US" sz="2000" b="0" dirty="0"/>
              <a:t>.​</a:t>
            </a:r>
          </a:p>
          <a:p>
            <a:pPr marL="285750" indent="-285750">
              <a:spcBef>
                <a:spcPts val="600"/>
              </a:spcBef>
              <a:buFont typeface="Arial" panose="020B0604020202020204" pitchFamily="34" charset="0"/>
              <a:buChar char="•"/>
            </a:pPr>
            <a:r>
              <a:rPr lang="en-US" sz="2000" b="0" dirty="0"/>
              <a:t>Priority populations for specific options include </a:t>
            </a:r>
            <a:r>
              <a:rPr lang="en-US" sz="2000" b="0" dirty="0">
                <a:solidFill>
                  <a:srgbClr val="FF0000"/>
                </a:solidFill>
              </a:rPr>
              <a:t>[insert populations by available PrEP options]</a:t>
            </a:r>
            <a:r>
              <a:rPr lang="en-US" sz="2000" b="0" dirty="0"/>
              <a:t>. </a:t>
            </a:r>
          </a:p>
        </p:txBody>
      </p:sp>
      <p:sp>
        <p:nvSpPr>
          <p:cNvPr id="4" name="Right Triangle 3">
            <a:extLst>
              <a:ext uri="{FF2B5EF4-FFF2-40B4-BE49-F238E27FC236}">
                <a16:creationId xmlns:a16="http://schemas.microsoft.com/office/drawing/2014/main" id="{747FD559-D982-DEA5-ED2C-2C77FCFF51FF}"/>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387BBC36-14B6-DA1C-6511-9D867421A206}"/>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8925CA11-53DB-26DA-1725-DD746D817EF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66D7BEB8-19D9-5833-2DD9-B48C31FBDE8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F392092-C685-396F-7333-2A207FEC70E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0FB9F654-8046-A1EA-5CF8-E590506C46C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769200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5E0A-1B7D-97CE-D505-750C6C3A2380}"/>
              </a:ext>
            </a:extLst>
          </p:cNvPr>
          <p:cNvSpPr>
            <a:spLocks noGrp="1"/>
          </p:cNvSpPr>
          <p:nvPr>
            <p:ph type="title"/>
          </p:nvPr>
        </p:nvSpPr>
        <p:spPr>
          <a:xfrm>
            <a:off x="1964316" y="520700"/>
            <a:ext cx="9586173" cy="838199"/>
          </a:xfrm>
        </p:spPr>
        <p:txBody>
          <a:bodyPr>
            <a:noAutofit/>
          </a:bodyPr>
          <a:lstStyle/>
          <a:p>
            <a:r>
              <a:rPr lang="en-US" sz="2400" dirty="0"/>
              <a:t>PrEP Options Recommended by the World Health Organization​</a:t>
            </a:r>
          </a:p>
        </p:txBody>
      </p:sp>
      <p:graphicFrame>
        <p:nvGraphicFramePr>
          <p:cNvPr id="4" name="Table 4">
            <a:extLst>
              <a:ext uri="{FF2B5EF4-FFF2-40B4-BE49-F238E27FC236}">
                <a16:creationId xmlns:a16="http://schemas.microsoft.com/office/drawing/2014/main" id="{4AC2D949-9D98-7EBA-9AFA-C8191F372B27}"/>
              </a:ext>
            </a:extLst>
          </p:cNvPr>
          <p:cNvGraphicFramePr>
            <a:graphicFrameLocks noGrp="1"/>
          </p:cNvGraphicFramePr>
          <p:nvPr>
            <p:extLst>
              <p:ext uri="{D42A27DB-BD31-4B8C-83A1-F6EECF244321}">
                <p14:modId xmlns:p14="http://schemas.microsoft.com/office/powerpoint/2010/main" val="1300551165"/>
              </p:ext>
            </p:extLst>
          </p:nvPr>
        </p:nvGraphicFramePr>
        <p:xfrm>
          <a:off x="1964316" y="1358898"/>
          <a:ext cx="9728012" cy="4584701"/>
        </p:xfrm>
        <a:graphic>
          <a:graphicData uri="http://schemas.openxmlformats.org/drawingml/2006/table">
            <a:tbl>
              <a:tblPr firstRow="1" bandRow="1">
                <a:tableStyleId>{5C22544A-7EE6-4342-B048-85BDC9FD1C3A}</a:tableStyleId>
              </a:tblPr>
              <a:tblGrid>
                <a:gridCol w="2380275">
                  <a:extLst>
                    <a:ext uri="{9D8B030D-6E8A-4147-A177-3AD203B41FA5}">
                      <a16:colId xmlns:a16="http://schemas.microsoft.com/office/drawing/2014/main" val="1843156904"/>
                    </a:ext>
                  </a:extLst>
                </a:gridCol>
                <a:gridCol w="2380275">
                  <a:extLst>
                    <a:ext uri="{9D8B030D-6E8A-4147-A177-3AD203B41FA5}">
                      <a16:colId xmlns:a16="http://schemas.microsoft.com/office/drawing/2014/main" val="1855782771"/>
                    </a:ext>
                  </a:extLst>
                </a:gridCol>
                <a:gridCol w="2380275">
                  <a:extLst>
                    <a:ext uri="{9D8B030D-6E8A-4147-A177-3AD203B41FA5}">
                      <a16:colId xmlns:a16="http://schemas.microsoft.com/office/drawing/2014/main" val="1314846702"/>
                    </a:ext>
                  </a:extLst>
                </a:gridCol>
                <a:gridCol w="2587187">
                  <a:extLst>
                    <a:ext uri="{9D8B030D-6E8A-4147-A177-3AD203B41FA5}">
                      <a16:colId xmlns:a16="http://schemas.microsoft.com/office/drawing/2014/main" val="1839278877"/>
                    </a:ext>
                  </a:extLst>
                </a:gridCol>
              </a:tblGrid>
              <a:tr h="4584701">
                <a:tc>
                  <a:txBody>
                    <a:bodyPr/>
                    <a:lstStyle/>
                    <a:p>
                      <a:pPr algn="ctr"/>
                      <a:endParaRPr lang="en-US" sz="2000" dirty="0">
                        <a:solidFill>
                          <a:schemeClr val="bg1"/>
                        </a:solidFill>
                      </a:endParaRPr>
                    </a:p>
                    <a:p>
                      <a:pPr algn="ctr"/>
                      <a:r>
                        <a:rPr lang="en-US" sz="2000" dirty="0">
                          <a:solidFill>
                            <a:schemeClr val="bg1"/>
                          </a:solidFill>
                        </a:rPr>
                        <a:t>Oral Daily </a:t>
                      </a:r>
                      <a:r>
                        <a:rPr lang="en-US" sz="2000" dirty="0" err="1">
                          <a:solidFill>
                            <a:schemeClr val="bg1"/>
                          </a:solidFill>
                        </a:rPr>
                        <a:t>PrEP</a:t>
                      </a:r>
                      <a:r>
                        <a:rPr lang="en-US" sz="2000" dirty="0">
                          <a:solidFill>
                            <a:schemeClr val="bg1"/>
                          </a:solidFill>
                        </a:rPr>
                        <a:t>​</a:t>
                      </a:r>
                    </a:p>
                  </a:txBody>
                  <a:tcPr>
                    <a:solidFill>
                      <a:schemeClr val="accent1"/>
                    </a:solidFill>
                  </a:tcPr>
                </a:tc>
                <a:tc>
                  <a:txBody>
                    <a:bodyPr/>
                    <a:lstStyle/>
                    <a:p>
                      <a:pPr algn="ctr"/>
                      <a:endParaRPr lang="en-US" sz="2000" dirty="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Oral Event-Driven PrEP (ED-PrEP)​</a:t>
                      </a:r>
                    </a:p>
                    <a:p>
                      <a:pPr algn="ctr"/>
                      <a:endParaRPr lang="en-US" sz="2000" dirty="0">
                        <a:solidFill>
                          <a:schemeClr val="bg1"/>
                        </a:solidFill>
                      </a:endParaRPr>
                    </a:p>
                  </a:txBody>
                  <a:tcPr>
                    <a:solidFill>
                      <a:schemeClr val="accent2"/>
                    </a:solidFill>
                  </a:tcPr>
                </a:tc>
                <a:tc>
                  <a:txBody>
                    <a:bodyPr/>
                    <a:lstStyle/>
                    <a:p>
                      <a:pPr algn="ctr"/>
                      <a:endParaRPr lang="en-US" sz="2000" dirty="0">
                        <a:solidFill>
                          <a:schemeClr val="bg1"/>
                        </a:solidFill>
                      </a:endParaRPr>
                    </a:p>
                    <a:p>
                      <a:pPr algn="ctr"/>
                      <a:r>
                        <a:rPr lang="en-US" sz="2000" b="1" kern="1200" dirty="0">
                          <a:solidFill>
                            <a:schemeClr val="bg1"/>
                          </a:solidFill>
                          <a:latin typeface="+mn-lt"/>
                          <a:ea typeface="+mn-ea"/>
                          <a:cs typeface="+mn-cs"/>
                        </a:rPr>
                        <a:t>Injectable </a:t>
                      </a:r>
                    </a:p>
                    <a:p>
                      <a:pPr algn="ctr"/>
                      <a:r>
                        <a:rPr lang="en-US" sz="2000" b="1" kern="1200" dirty="0">
                          <a:solidFill>
                            <a:schemeClr val="bg1"/>
                          </a:solidFill>
                          <a:latin typeface="+mn-lt"/>
                          <a:ea typeface="+mn-ea"/>
                          <a:cs typeface="+mn-cs"/>
                        </a:rPr>
                        <a:t>Long-Acting </a:t>
                      </a:r>
                      <a:br>
                        <a:rPr lang="en-US" sz="2000" b="1" kern="1200" dirty="0">
                          <a:solidFill>
                            <a:schemeClr val="bg1"/>
                          </a:solidFill>
                          <a:latin typeface="+mn-lt"/>
                          <a:ea typeface="+mn-ea"/>
                          <a:cs typeface="+mn-cs"/>
                        </a:rPr>
                      </a:br>
                      <a:r>
                        <a:rPr lang="en-US" sz="2000" b="1" kern="1200" dirty="0">
                          <a:solidFill>
                            <a:schemeClr val="bg1"/>
                          </a:solidFill>
                          <a:latin typeface="+mn-lt"/>
                          <a:ea typeface="+mn-ea"/>
                          <a:cs typeface="+mn-cs"/>
                        </a:rPr>
                        <a:t>Cabotegravir </a:t>
                      </a:r>
                    </a:p>
                    <a:p>
                      <a:pPr algn="ctr"/>
                      <a:r>
                        <a:rPr lang="en-US" sz="2000" b="1" kern="1200" dirty="0">
                          <a:solidFill>
                            <a:schemeClr val="bg1"/>
                          </a:solidFill>
                          <a:latin typeface="+mn-lt"/>
                          <a:ea typeface="+mn-ea"/>
                          <a:cs typeface="+mn-cs"/>
                        </a:rPr>
                        <a:t>(</a:t>
                      </a:r>
                      <a:r>
                        <a:rPr lang="en-US" sz="2000" dirty="0">
                          <a:solidFill>
                            <a:schemeClr val="bg1"/>
                          </a:solidFill>
                        </a:rPr>
                        <a:t>CAB-LA)</a:t>
                      </a:r>
                    </a:p>
                  </a:txBody>
                  <a:tcPr>
                    <a:solidFill>
                      <a:schemeClr val="accent3"/>
                    </a:solidFill>
                  </a:tcPr>
                </a:tc>
                <a:tc>
                  <a:txBody>
                    <a:bodyPr/>
                    <a:lstStyle/>
                    <a:p>
                      <a:pPr algn="ctr"/>
                      <a:endParaRPr lang="en-US" sz="2000" dirty="0">
                        <a:solidFill>
                          <a:schemeClr val="bg1"/>
                        </a:solidFill>
                      </a:endParaRPr>
                    </a:p>
                    <a:p>
                      <a:pPr algn="ctr"/>
                      <a:r>
                        <a:rPr lang="en-US" sz="2000" dirty="0">
                          <a:solidFill>
                            <a:schemeClr val="bg1"/>
                          </a:solidFill>
                        </a:rPr>
                        <a:t>Dapivirine Vaginal Ring (DVR)</a:t>
                      </a:r>
                    </a:p>
                  </a:txBody>
                  <a:tcPr>
                    <a:solidFill>
                      <a:schemeClr val="accent5"/>
                    </a:solidFill>
                  </a:tcPr>
                </a:tc>
                <a:extLst>
                  <a:ext uri="{0D108BD9-81ED-4DB2-BD59-A6C34878D82A}">
                    <a16:rowId xmlns:a16="http://schemas.microsoft.com/office/drawing/2014/main" val="1714108019"/>
                  </a:ext>
                </a:extLst>
              </a:tr>
            </a:tbl>
          </a:graphicData>
        </a:graphic>
      </p:graphicFrame>
      <p:pic>
        <p:nvPicPr>
          <p:cNvPr id="27" name="Picture 26">
            <a:extLst>
              <a:ext uri="{FF2B5EF4-FFF2-40B4-BE49-F238E27FC236}">
                <a16:creationId xmlns:a16="http://schemas.microsoft.com/office/drawing/2014/main" id="{2D646820-16A4-D583-726E-CD757EA5EDE3}"/>
              </a:ext>
            </a:extLst>
          </p:cNvPr>
          <p:cNvPicPr>
            <a:picLocks noChangeAspect="1"/>
          </p:cNvPicPr>
          <p:nvPr/>
        </p:nvPicPr>
        <p:blipFill>
          <a:blip r:embed="rId2"/>
          <a:stretch>
            <a:fillRect/>
          </a:stretch>
        </p:blipFill>
        <p:spPr>
          <a:xfrm>
            <a:off x="7098726" y="3169895"/>
            <a:ext cx="1587500" cy="1587500"/>
          </a:xfrm>
          <a:prstGeom prst="rect">
            <a:avLst/>
          </a:prstGeom>
        </p:spPr>
      </p:pic>
      <p:pic>
        <p:nvPicPr>
          <p:cNvPr id="28" name="Picture 27">
            <a:extLst>
              <a:ext uri="{FF2B5EF4-FFF2-40B4-BE49-F238E27FC236}">
                <a16:creationId xmlns:a16="http://schemas.microsoft.com/office/drawing/2014/main" id="{31FC4F06-AC67-9FA0-940E-9F6EC56B110F}"/>
              </a:ext>
            </a:extLst>
          </p:cNvPr>
          <p:cNvPicPr>
            <a:picLocks noChangeAspect="1"/>
          </p:cNvPicPr>
          <p:nvPr/>
        </p:nvPicPr>
        <p:blipFill>
          <a:blip r:embed="rId3"/>
          <a:stretch>
            <a:fillRect/>
          </a:stretch>
        </p:blipFill>
        <p:spPr>
          <a:xfrm>
            <a:off x="9692695" y="3108436"/>
            <a:ext cx="1282700" cy="1587500"/>
          </a:xfrm>
          <a:prstGeom prst="rect">
            <a:avLst/>
          </a:prstGeom>
        </p:spPr>
      </p:pic>
      <p:grpSp>
        <p:nvGrpSpPr>
          <p:cNvPr id="24" name="Graphic 22">
            <a:extLst>
              <a:ext uri="{FF2B5EF4-FFF2-40B4-BE49-F238E27FC236}">
                <a16:creationId xmlns:a16="http://schemas.microsoft.com/office/drawing/2014/main" id="{42060EF4-34FE-33AD-ED16-CAC3AF9C32CA}"/>
              </a:ext>
            </a:extLst>
          </p:cNvPr>
          <p:cNvGrpSpPr/>
          <p:nvPr/>
        </p:nvGrpSpPr>
        <p:grpSpPr>
          <a:xfrm>
            <a:off x="4764432" y="2912162"/>
            <a:ext cx="1622996" cy="1845233"/>
            <a:chOff x="2784776" y="-622825"/>
            <a:chExt cx="4617005" cy="5249211"/>
          </a:xfrm>
        </p:grpSpPr>
        <p:grpSp>
          <p:nvGrpSpPr>
            <p:cNvPr id="25" name="Graphic 22">
              <a:extLst>
                <a:ext uri="{FF2B5EF4-FFF2-40B4-BE49-F238E27FC236}">
                  <a16:creationId xmlns:a16="http://schemas.microsoft.com/office/drawing/2014/main" id="{EA36A9D2-9ED6-617C-0693-D680C1602F7C}"/>
                </a:ext>
              </a:extLst>
            </p:cNvPr>
            <p:cNvGrpSpPr/>
            <p:nvPr/>
          </p:nvGrpSpPr>
          <p:grpSpPr>
            <a:xfrm>
              <a:off x="2784776" y="-622825"/>
              <a:ext cx="3123858" cy="4191928"/>
              <a:chOff x="2784776" y="-622825"/>
              <a:chExt cx="3123858" cy="4191928"/>
            </a:xfrm>
          </p:grpSpPr>
          <p:sp>
            <p:nvSpPr>
              <p:cNvPr id="26" name="Freeform 25">
                <a:extLst>
                  <a:ext uri="{FF2B5EF4-FFF2-40B4-BE49-F238E27FC236}">
                    <a16:creationId xmlns:a16="http://schemas.microsoft.com/office/drawing/2014/main" id="{625CD7C7-DFF1-D47D-0A9F-BCAA0F26FA2D}"/>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9" name="Graphic 22">
                <a:extLst>
                  <a:ext uri="{FF2B5EF4-FFF2-40B4-BE49-F238E27FC236}">
                    <a16:creationId xmlns:a16="http://schemas.microsoft.com/office/drawing/2014/main" id="{C82CF651-F1E3-1644-04B3-AFF9D963EC20}"/>
                  </a:ext>
                </a:extLst>
              </p:cNvPr>
              <p:cNvGrpSpPr/>
              <p:nvPr/>
            </p:nvGrpSpPr>
            <p:grpSpPr>
              <a:xfrm>
                <a:off x="3000900" y="-406727"/>
                <a:ext cx="2691466" cy="3759732"/>
                <a:chOff x="3000900" y="-406727"/>
                <a:chExt cx="2691466" cy="3759732"/>
              </a:xfrm>
            </p:grpSpPr>
            <p:grpSp>
              <p:nvGrpSpPr>
                <p:cNvPr id="30" name="Graphic 22">
                  <a:extLst>
                    <a:ext uri="{FF2B5EF4-FFF2-40B4-BE49-F238E27FC236}">
                      <a16:creationId xmlns:a16="http://schemas.microsoft.com/office/drawing/2014/main" id="{0485D392-A4BF-8008-FB57-BEC8BBACB2A9}"/>
                    </a:ext>
                  </a:extLst>
                </p:cNvPr>
                <p:cNvGrpSpPr/>
                <p:nvPr/>
              </p:nvGrpSpPr>
              <p:grpSpPr>
                <a:xfrm>
                  <a:off x="3000900" y="-406727"/>
                  <a:ext cx="2691466" cy="3759732"/>
                  <a:chOff x="3000900" y="-406727"/>
                  <a:chExt cx="2691466" cy="3759732"/>
                </a:xfrm>
                <a:solidFill>
                  <a:srgbClr val="00B5DE"/>
                </a:solidFill>
              </p:grpSpPr>
              <p:sp>
                <p:nvSpPr>
                  <p:cNvPr id="31" name="Freeform 30">
                    <a:extLst>
                      <a:ext uri="{FF2B5EF4-FFF2-40B4-BE49-F238E27FC236}">
                        <a16:creationId xmlns:a16="http://schemas.microsoft.com/office/drawing/2014/main" id="{82C10128-7F30-0A44-8109-893616C63DA1}"/>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B79EFE9-E6B5-C658-6E73-0734DC98667F}"/>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C038558E-5D56-795D-3B59-5776480ABFEA}"/>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34" name="Graphic 22">
              <a:extLst>
                <a:ext uri="{FF2B5EF4-FFF2-40B4-BE49-F238E27FC236}">
                  <a16:creationId xmlns:a16="http://schemas.microsoft.com/office/drawing/2014/main" id="{1895BA84-2087-336A-8B8F-A5EFB2B2B2B7}"/>
                </a:ext>
              </a:extLst>
            </p:cNvPr>
            <p:cNvGrpSpPr/>
            <p:nvPr/>
          </p:nvGrpSpPr>
          <p:grpSpPr>
            <a:xfrm>
              <a:off x="3562072" y="988479"/>
              <a:ext cx="3839709" cy="3637906"/>
              <a:chOff x="3562072" y="988479"/>
              <a:chExt cx="3839709" cy="3637906"/>
            </a:xfrm>
          </p:grpSpPr>
          <p:sp>
            <p:nvSpPr>
              <p:cNvPr id="35" name="Freeform 34">
                <a:extLst>
                  <a:ext uri="{FF2B5EF4-FFF2-40B4-BE49-F238E27FC236}">
                    <a16:creationId xmlns:a16="http://schemas.microsoft.com/office/drawing/2014/main" id="{A18D172B-C242-B40C-1D81-7E95A3CAE841}"/>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36" name="Graphic 22">
                <a:extLst>
                  <a:ext uri="{FF2B5EF4-FFF2-40B4-BE49-F238E27FC236}">
                    <a16:creationId xmlns:a16="http://schemas.microsoft.com/office/drawing/2014/main" id="{E4469FA7-996F-6A02-4BDE-8B8A0D386ADA}"/>
                  </a:ext>
                </a:extLst>
              </p:cNvPr>
              <p:cNvGrpSpPr/>
              <p:nvPr/>
            </p:nvGrpSpPr>
            <p:grpSpPr>
              <a:xfrm>
                <a:off x="3778339" y="1204708"/>
                <a:ext cx="3406747" cy="3205384"/>
                <a:chOff x="3778339" y="1204708"/>
                <a:chExt cx="3406747" cy="3205384"/>
              </a:xfrm>
            </p:grpSpPr>
            <p:grpSp>
              <p:nvGrpSpPr>
                <p:cNvPr id="37" name="Graphic 22">
                  <a:extLst>
                    <a:ext uri="{FF2B5EF4-FFF2-40B4-BE49-F238E27FC236}">
                      <a16:creationId xmlns:a16="http://schemas.microsoft.com/office/drawing/2014/main" id="{887AAFF9-ECBF-99C7-4A40-1FD2C35ED0C7}"/>
                    </a:ext>
                  </a:extLst>
                </p:cNvPr>
                <p:cNvGrpSpPr/>
                <p:nvPr/>
              </p:nvGrpSpPr>
              <p:grpSpPr>
                <a:xfrm>
                  <a:off x="3778339" y="1204708"/>
                  <a:ext cx="3406747" cy="3205384"/>
                  <a:chOff x="3778339" y="1204708"/>
                  <a:chExt cx="3406747" cy="3205384"/>
                </a:xfrm>
                <a:solidFill>
                  <a:srgbClr val="00B5DE"/>
                </a:solidFill>
              </p:grpSpPr>
              <p:sp>
                <p:nvSpPr>
                  <p:cNvPr id="38" name="Freeform 37">
                    <a:extLst>
                      <a:ext uri="{FF2B5EF4-FFF2-40B4-BE49-F238E27FC236}">
                        <a16:creationId xmlns:a16="http://schemas.microsoft.com/office/drawing/2014/main" id="{BE47F685-D779-3866-3591-4ABD1E056C67}"/>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F5A0600-F172-0091-E90D-418805B80886}"/>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40" name="Freeform 39">
                  <a:extLst>
                    <a:ext uri="{FF2B5EF4-FFF2-40B4-BE49-F238E27FC236}">
                      <a16:creationId xmlns:a16="http://schemas.microsoft.com/office/drawing/2014/main" id="{6705B9AD-3492-93B4-7A58-B6B7B39481C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3" name="Picture 2" descr="A blue pill in a circle with a arrow&#10;&#10;Description automatically generated">
            <a:extLst>
              <a:ext uri="{FF2B5EF4-FFF2-40B4-BE49-F238E27FC236}">
                <a16:creationId xmlns:a16="http://schemas.microsoft.com/office/drawing/2014/main" id="{15A6C1C7-DA33-F8C1-559C-196911335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8482" y="2777092"/>
            <a:ext cx="1853815" cy="1967313"/>
          </a:xfrm>
          <a:prstGeom prst="rect">
            <a:avLst/>
          </a:prstGeom>
        </p:spPr>
      </p:pic>
      <p:sp>
        <p:nvSpPr>
          <p:cNvPr id="5" name="Right Triangle 4">
            <a:extLst>
              <a:ext uri="{FF2B5EF4-FFF2-40B4-BE49-F238E27FC236}">
                <a16:creationId xmlns:a16="http://schemas.microsoft.com/office/drawing/2014/main" id="{1AF74461-1378-64F8-ADA4-B582BC91A01B}"/>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AF44C6A8-55D2-63A3-2C90-1995E9B2E439}"/>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63358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C2F5-2E88-127B-3FE0-A10CFE371E6A}"/>
              </a:ext>
            </a:extLst>
          </p:cNvPr>
          <p:cNvSpPr>
            <a:spLocks noGrp="1"/>
          </p:cNvSpPr>
          <p:nvPr>
            <p:ph type="title"/>
          </p:nvPr>
        </p:nvSpPr>
        <p:spPr/>
        <p:txBody>
          <a:bodyPr/>
          <a:lstStyle/>
          <a:p>
            <a:r>
              <a:rPr lang="en-US" dirty="0" err="1"/>
              <a:t>PrEP</a:t>
            </a:r>
            <a:r>
              <a:rPr lang="en-US" dirty="0"/>
              <a:t> Options​</a:t>
            </a:r>
          </a:p>
        </p:txBody>
      </p:sp>
      <p:graphicFrame>
        <p:nvGraphicFramePr>
          <p:cNvPr id="4" name="Table 4">
            <a:extLst>
              <a:ext uri="{FF2B5EF4-FFF2-40B4-BE49-F238E27FC236}">
                <a16:creationId xmlns:a16="http://schemas.microsoft.com/office/drawing/2014/main" id="{C2C8F482-EB45-155B-5F8F-CE0432BEBDAF}"/>
              </a:ext>
            </a:extLst>
          </p:cNvPr>
          <p:cNvGraphicFramePr>
            <a:graphicFrameLocks noGrp="1"/>
          </p:cNvGraphicFramePr>
          <p:nvPr/>
        </p:nvGraphicFramePr>
        <p:xfrm>
          <a:off x="3773347" y="1613541"/>
          <a:ext cx="6307396" cy="3953882"/>
        </p:xfrm>
        <a:graphic>
          <a:graphicData uri="http://schemas.openxmlformats.org/drawingml/2006/table">
            <a:tbl>
              <a:tblPr bandRow="1">
                <a:tableStyleId>{5C22544A-7EE6-4342-B048-85BDC9FD1C3A}</a:tableStyleId>
              </a:tblPr>
              <a:tblGrid>
                <a:gridCol w="3153698">
                  <a:extLst>
                    <a:ext uri="{9D8B030D-6E8A-4147-A177-3AD203B41FA5}">
                      <a16:colId xmlns:a16="http://schemas.microsoft.com/office/drawing/2014/main" val="2218853438"/>
                    </a:ext>
                  </a:extLst>
                </a:gridCol>
                <a:gridCol w="3153698">
                  <a:extLst>
                    <a:ext uri="{9D8B030D-6E8A-4147-A177-3AD203B41FA5}">
                      <a16:colId xmlns:a16="http://schemas.microsoft.com/office/drawing/2014/main" val="43651305"/>
                    </a:ext>
                  </a:extLst>
                </a:gridCol>
              </a:tblGrid>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Oral Daily PrEP​</a:t>
                      </a:r>
                    </a:p>
                    <a:p>
                      <a:pPr algn="ctr"/>
                      <a:endParaRPr lang="en-US" sz="2000" b="1" dirty="0">
                        <a:solidFill>
                          <a:schemeClr val="bg1"/>
                        </a:solidFill>
                      </a:endParaRPr>
                    </a:p>
                  </a:txBody>
                  <a:tcP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CAB-LA</a:t>
                      </a:r>
                    </a:p>
                  </a:txBody>
                  <a:tcPr>
                    <a:solidFill>
                      <a:schemeClr val="accent3"/>
                    </a:solidFill>
                  </a:tcPr>
                </a:tc>
                <a:extLst>
                  <a:ext uri="{0D108BD9-81ED-4DB2-BD59-A6C34878D82A}">
                    <a16:rowId xmlns:a16="http://schemas.microsoft.com/office/drawing/2014/main" val="4003922558"/>
                  </a:ext>
                </a:extLst>
              </a:tr>
              <a:tr h="197694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Oral ED-PrEP​</a:t>
                      </a:r>
                    </a:p>
                    <a:p>
                      <a:pPr algn="ctr"/>
                      <a:endParaRPr lang="en-US" sz="2000" b="1" dirty="0">
                        <a:solidFill>
                          <a:schemeClr val="bg1"/>
                        </a:solidFill>
                      </a:endParaRPr>
                    </a:p>
                  </a:txBody>
                  <a:tcP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mn-lt"/>
                          <a:ea typeface="+mn-ea"/>
                          <a:cs typeface="+mn-cs"/>
                        </a:rPr>
                        <a:t>DVR</a:t>
                      </a:r>
                      <a:endParaRPr lang="en-US" sz="1800" b="1" dirty="0">
                        <a:solidFill>
                          <a:schemeClr val="bg1"/>
                        </a:solidFill>
                      </a:endParaRPr>
                    </a:p>
                  </a:txBody>
                  <a:tcPr>
                    <a:solidFill>
                      <a:schemeClr val="accent5"/>
                    </a:solidFill>
                  </a:tcPr>
                </a:tc>
                <a:extLst>
                  <a:ext uri="{0D108BD9-81ED-4DB2-BD59-A6C34878D82A}">
                    <a16:rowId xmlns:a16="http://schemas.microsoft.com/office/drawing/2014/main" val="1308079503"/>
                  </a:ext>
                </a:extLst>
              </a:tr>
            </a:tbl>
          </a:graphicData>
        </a:graphic>
      </p:graphicFrame>
      <p:sp>
        <p:nvSpPr>
          <p:cNvPr id="8" name="TextBox 7">
            <a:extLst>
              <a:ext uri="{FF2B5EF4-FFF2-40B4-BE49-F238E27FC236}">
                <a16:creationId xmlns:a16="http://schemas.microsoft.com/office/drawing/2014/main" id="{97583E7D-74EF-C593-E6D0-AC2F641AAFE8}"/>
              </a:ext>
            </a:extLst>
          </p:cNvPr>
          <p:cNvSpPr txBox="1"/>
          <p:nvPr/>
        </p:nvSpPr>
        <p:spPr>
          <a:xfrm>
            <a:off x="1741989" y="2159206"/>
            <a:ext cx="1857737" cy="1015663"/>
          </a:xfrm>
          <a:prstGeom prst="rect">
            <a:avLst/>
          </a:prstGeom>
          <a:noFill/>
        </p:spPr>
        <p:txBody>
          <a:bodyPr wrap="square">
            <a:spAutoFit/>
          </a:bodyPr>
          <a:lstStyle/>
          <a:p>
            <a:pPr algn="ctr"/>
            <a:r>
              <a:rPr lang="en-US" sz="2000" b="1" i="0" u="none" strike="noStrike" dirty="0">
                <a:effectLst/>
                <a:latin typeface="Calibri" panose="020F0502020204030204" pitchFamily="34" charset="0"/>
              </a:rPr>
              <a:t>For everyone at substantial risk</a:t>
            </a:r>
            <a:r>
              <a:rPr lang="en-US" sz="2000" b="0" i="0" dirty="0">
                <a:effectLst/>
                <a:latin typeface="Calibri" panose="020F0502020204030204" pitchFamily="34" charset="0"/>
              </a:rPr>
              <a:t>​</a:t>
            </a:r>
            <a:endParaRPr lang="en-US" sz="2000" dirty="0"/>
          </a:p>
        </p:txBody>
      </p:sp>
      <p:sp>
        <p:nvSpPr>
          <p:cNvPr id="9" name="TextBox 8">
            <a:extLst>
              <a:ext uri="{FF2B5EF4-FFF2-40B4-BE49-F238E27FC236}">
                <a16:creationId xmlns:a16="http://schemas.microsoft.com/office/drawing/2014/main" id="{B2DE7A0C-7219-9A28-2918-3E304AB39E9D}"/>
              </a:ext>
            </a:extLst>
          </p:cNvPr>
          <p:cNvSpPr txBox="1"/>
          <p:nvPr/>
        </p:nvSpPr>
        <p:spPr>
          <a:xfrm>
            <a:off x="1741989" y="4114020"/>
            <a:ext cx="1857737" cy="1015663"/>
          </a:xfrm>
          <a:prstGeom prst="rect">
            <a:avLst/>
          </a:prstGeom>
          <a:noFill/>
        </p:spPr>
        <p:txBody>
          <a:bodyPr wrap="square">
            <a:spAutoFit/>
          </a:bodyPr>
          <a:lstStyle/>
          <a:p>
            <a:pPr algn="ctr"/>
            <a:r>
              <a:rPr lang="en-US" sz="2000" b="1" i="0" u="none" strike="noStrike" dirty="0">
                <a:effectLst/>
                <a:latin typeface="Calibri" panose="020F0502020204030204" pitchFamily="34" charset="0"/>
              </a:rPr>
              <a:t>For some groups at substantial risk​</a:t>
            </a:r>
            <a:endParaRPr lang="en-US" sz="2000" dirty="0"/>
          </a:p>
        </p:txBody>
      </p:sp>
      <p:sp>
        <p:nvSpPr>
          <p:cNvPr id="10" name="TextBox 9">
            <a:extLst>
              <a:ext uri="{FF2B5EF4-FFF2-40B4-BE49-F238E27FC236}">
                <a16:creationId xmlns:a16="http://schemas.microsoft.com/office/drawing/2014/main" id="{FE5AF939-F075-FAA8-AB1F-6DDFB894A8A3}"/>
              </a:ext>
            </a:extLst>
          </p:cNvPr>
          <p:cNvSpPr txBox="1"/>
          <p:nvPr/>
        </p:nvSpPr>
        <p:spPr>
          <a:xfrm>
            <a:off x="4325073" y="1066511"/>
            <a:ext cx="1857737" cy="400110"/>
          </a:xfrm>
          <a:prstGeom prst="rect">
            <a:avLst/>
          </a:prstGeom>
          <a:noFill/>
        </p:spPr>
        <p:txBody>
          <a:bodyPr wrap="square">
            <a:spAutoFit/>
          </a:bodyPr>
          <a:lstStyle/>
          <a:p>
            <a:pPr algn="ctr"/>
            <a:r>
              <a:rPr lang="en-US" sz="2000" b="1" i="0" u="none" strike="noStrike" dirty="0">
                <a:effectLst/>
                <a:latin typeface="Calibri" panose="020F0502020204030204" pitchFamily="34" charset="0"/>
              </a:rPr>
              <a:t>Short-acting​</a:t>
            </a:r>
            <a:endParaRPr lang="en-US" sz="2000" dirty="0"/>
          </a:p>
        </p:txBody>
      </p:sp>
      <p:sp>
        <p:nvSpPr>
          <p:cNvPr id="11" name="TextBox 10">
            <a:extLst>
              <a:ext uri="{FF2B5EF4-FFF2-40B4-BE49-F238E27FC236}">
                <a16:creationId xmlns:a16="http://schemas.microsoft.com/office/drawing/2014/main" id="{7B20DEF6-5F3B-EDF2-8969-5E7748FCEB99}"/>
              </a:ext>
            </a:extLst>
          </p:cNvPr>
          <p:cNvSpPr txBox="1"/>
          <p:nvPr/>
        </p:nvSpPr>
        <p:spPr>
          <a:xfrm>
            <a:off x="7498465" y="1063874"/>
            <a:ext cx="1857737" cy="400110"/>
          </a:xfrm>
          <a:prstGeom prst="rect">
            <a:avLst/>
          </a:prstGeom>
          <a:noFill/>
        </p:spPr>
        <p:txBody>
          <a:bodyPr wrap="square">
            <a:spAutoFit/>
          </a:bodyPr>
          <a:lstStyle/>
          <a:p>
            <a:pPr algn="ctr"/>
            <a:r>
              <a:rPr lang="en-US" sz="2000" b="1" i="0" u="none" strike="noStrike" dirty="0">
                <a:effectLst/>
                <a:latin typeface="Calibri" panose="020F0502020204030204" pitchFamily="34" charset="0"/>
              </a:rPr>
              <a:t>Long-acting​</a:t>
            </a:r>
            <a:endParaRPr lang="en-US" sz="2000" dirty="0"/>
          </a:p>
        </p:txBody>
      </p:sp>
      <p:pic>
        <p:nvPicPr>
          <p:cNvPr id="3" name="Picture 2">
            <a:extLst>
              <a:ext uri="{FF2B5EF4-FFF2-40B4-BE49-F238E27FC236}">
                <a16:creationId xmlns:a16="http://schemas.microsoft.com/office/drawing/2014/main" id="{110B35F5-7EFD-5474-7E00-15E568DB7E1D}"/>
              </a:ext>
            </a:extLst>
          </p:cNvPr>
          <p:cNvPicPr>
            <a:picLocks noChangeAspect="1"/>
          </p:cNvPicPr>
          <p:nvPr/>
        </p:nvPicPr>
        <p:blipFill>
          <a:blip r:embed="rId2"/>
          <a:stretch>
            <a:fillRect/>
          </a:stretch>
        </p:blipFill>
        <p:spPr>
          <a:xfrm>
            <a:off x="8038840" y="2225674"/>
            <a:ext cx="1021570" cy="1021570"/>
          </a:xfrm>
          <a:prstGeom prst="rect">
            <a:avLst/>
          </a:prstGeom>
        </p:spPr>
      </p:pic>
      <p:pic>
        <p:nvPicPr>
          <p:cNvPr id="5" name="Picture 4">
            <a:extLst>
              <a:ext uri="{FF2B5EF4-FFF2-40B4-BE49-F238E27FC236}">
                <a16:creationId xmlns:a16="http://schemas.microsoft.com/office/drawing/2014/main" id="{8C4FF2C5-2335-54CF-84DF-41E6736A186A}"/>
              </a:ext>
            </a:extLst>
          </p:cNvPr>
          <p:cNvPicPr>
            <a:picLocks noChangeAspect="1"/>
          </p:cNvPicPr>
          <p:nvPr/>
        </p:nvPicPr>
        <p:blipFill>
          <a:blip r:embed="rId3"/>
          <a:stretch>
            <a:fillRect/>
          </a:stretch>
        </p:blipFill>
        <p:spPr>
          <a:xfrm>
            <a:off x="8131194" y="4222889"/>
            <a:ext cx="825428" cy="1021570"/>
          </a:xfrm>
          <a:prstGeom prst="rect">
            <a:avLst/>
          </a:prstGeom>
        </p:spPr>
      </p:pic>
      <p:grpSp>
        <p:nvGrpSpPr>
          <p:cNvPr id="12" name="Graphic 22">
            <a:extLst>
              <a:ext uri="{FF2B5EF4-FFF2-40B4-BE49-F238E27FC236}">
                <a16:creationId xmlns:a16="http://schemas.microsoft.com/office/drawing/2014/main" id="{C75963DC-C35F-FA8D-D72D-B5E4D8430D44}"/>
              </a:ext>
            </a:extLst>
          </p:cNvPr>
          <p:cNvGrpSpPr/>
          <p:nvPr/>
        </p:nvGrpSpPr>
        <p:grpSpPr>
          <a:xfrm>
            <a:off x="4896110" y="4114020"/>
            <a:ext cx="1004294" cy="1141813"/>
            <a:chOff x="2784776" y="-622825"/>
            <a:chExt cx="4617005" cy="5249210"/>
          </a:xfrm>
        </p:grpSpPr>
        <p:grpSp>
          <p:nvGrpSpPr>
            <p:cNvPr id="13" name="Graphic 22">
              <a:extLst>
                <a:ext uri="{FF2B5EF4-FFF2-40B4-BE49-F238E27FC236}">
                  <a16:creationId xmlns:a16="http://schemas.microsoft.com/office/drawing/2014/main" id="{EF2B9130-736F-C40C-D374-8255A9DC3CD9}"/>
                </a:ext>
              </a:extLst>
            </p:cNvPr>
            <p:cNvGrpSpPr/>
            <p:nvPr/>
          </p:nvGrpSpPr>
          <p:grpSpPr>
            <a:xfrm>
              <a:off x="2784776" y="-622825"/>
              <a:ext cx="3123858" cy="4191928"/>
              <a:chOff x="2784776" y="-622825"/>
              <a:chExt cx="3123858" cy="4191928"/>
            </a:xfrm>
          </p:grpSpPr>
          <p:sp>
            <p:nvSpPr>
              <p:cNvPr id="21" name="Freeform 20">
                <a:extLst>
                  <a:ext uri="{FF2B5EF4-FFF2-40B4-BE49-F238E27FC236}">
                    <a16:creationId xmlns:a16="http://schemas.microsoft.com/office/drawing/2014/main" id="{B9DBD013-F10A-1AF6-1BE2-318EDE2D8612}"/>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22" name="Graphic 22">
                <a:extLst>
                  <a:ext uri="{FF2B5EF4-FFF2-40B4-BE49-F238E27FC236}">
                    <a16:creationId xmlns:a16="http://schemas.microsoft.com/office/drawing/2014/main" id="{D1AF95A5-8B64-F5EF-E387-11C83D2FE704}"/>
                  </a:ext>
                </a:extLst>
              </p:cNvPr>
              <p:cNvGrpSpPr/>
              <p:nvPr/>
            </p:nvGrpSpPr>
            <p:grpSpPr>
              <a:xfrm>
                <a:off x="3000900" y="-406727"/>
                <a:ext cx="2691466" cy="3759732"/>
                <a:chOff x="3000900" y="-406727"/>
                <a:chExt cx="2691466" cy="3759732"/>
              </a:xfrm>
            </p:grpSpPr>
            <p:grpSp>
              <p:nvGrpSpPr>
                <p:cNvPr id="23" name="Graphic 22">
                  <a:extLst>
                    <a:ext uri="{FF2B5EF4-FFF2-40B4-BE49-F238E27FC236}">
                      <a16:creationId xmlns:a16="http://schemas.microsoft.com/office/drawing/2014/main" id="{342E3C5C-562D-A63C-E570-06EE986E916F}"/>
                    </a:ext>
                  </a:extLst>
                </p:cNvPr>
                <p:cNvGrpSpPr/>
                <p:nvPr/>
              </p:nvGrpSpPr>
              <p:grpSpPr>
                <a:xfrm>
                  <a:off x="3000900" y="-406727"/>
                  <a:ext cx="2691466" cy="3759732"/>
                  <a:chOff x="3000900" y="-406727"/>
                  <a:chExt cx="2691466" cy="3759732"/>
                </a:xfrm>
                <a:solidFill>
                  <a:srgbClr val="00B5DE"/>
                </a:solidFill>
              </p:grpSpPr>
              <p:sp>
                <p:nvSpPr>
                  <p:cNvPr id="25" name="Freeform 24">
                    <a:extLst>
                      <a:ext uri="{FF2B5EF4-FFF2-40B4-BE49-F238E27FC236}">
                        <a16:creationId xmlns:a16="http://schemas.microsoft.com/office/drawing/2014/main" id="{C75ECB00-3CA0-1E6B-2BB6-D0DF44692126}"/>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8542396-1837-D078-AF4B-E377180FD43E}"/>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24" name="Freeform 23">
                  <a:extLst>
                    <a:ext uri="{FF2B5EF4-FFF2-40B4-BE49-F238E27FC236}">
                      <a16:creationId xmlns:a16="http://schemas.microsoft.com/office/drawing/2014/main" id="{C72509B6-D4D1-15A2-A747-CDCCD38788A0}"/>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14" name="Graphic 22">
              <a:extLst>
                <a:ext uri="{FF2B5EF4-FFF2-40B4-BE49-F238E27FC236}">
                  <a16:creationId xmlns:a16="http://schemas.microsoft.com/office/drawing/2014/main" id="{7D8F0B02-BAF8-102D-F826-6DB49694D1D8}"/>
                </a:ext>
              </a:extLst>
            </p:cNvPr>
            <p:cNvGrpSpPr/>
            <p:nvPr/>
          </p:nvGrpSpPr>
          <p:grpSpPr>
            <a:xfrm>
              <a:off x="3562072" y="988479"/>
              <a:ext cx="3839709" cy="3637906"/>
              <a:chOff x="3562072" y="988479"/>
              <a:chExt cx="3839709" cy="3637906"/>
            </a:xfrm>
          </p:grpSpPr>
          <p:sp>
            <p:nvSpPr>
              <p:cNvPr id="15" name="Freeform 14">
                <a:extLst>
                  <a:ext uri="{FF2B5EF4-FFF2-40B4-BE49-F238E27FC236}">
                    <a16:creationId xmlns:a16="http://schemas.microsoft.com/office/drawing/2014/main" id="{728617FA-47DF-545F-C83B-0CEAEF6F92F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16" name="Graphic 22">
                <a:extLst>
                  <a:ext uri="{FF2B5EF4-FFF2-40B4-BE49-F238E27FC236}">
                    <a16:creationId xmlns:a16="http://schemas.microsoft.com/office/drawing/2014/main" id="{38BCCC6B-0528-D79B-4E07-9BA2C5770224}"/>
                  </a:ext>
                </a:extLst>
              </p:cNvPr>
              <p:cNvGrpSpPr/>
              <p:nvPr/>
            </p:nvGrpSpPr>
            <p:grpSpPr>
              <a:xfrm>
                <a:off x="3778339" y="1204708"/>
                <a:ext cx="3406746" cy="3205384"/>
                <a:chOff x="3778339" y="1204708"/>
                <a:chExt cx="3406746" cy="3205384"/>
              </a:xfrm>
            </p:grpSpPr>
            <p:grpSp>
              <p:nvGrpSpPr>
                <p:cNvPr id="17" name="Graphic 22">
                  <a:extLst>
                    <a:ext uri="{FF2B5EF4-FFF2-40B4-BE49-F238E27FC236}">
                      <a16:creationId xmlns:a16="http://schemas.microsoft.com/office/drawing/2014/main" id="{B5911F7F-370C-8D6B-4261-7A09E33DE011}"/>
                    </a:ext>
                  </a:extLst>
                </p:cNvPr>
                <p:cNvGrpSpPr/>
                <p:nvPr/>
              </p:nvGrpSpPr>
              <p:grpSpPr>
                <a:xfrm>
                  <a:off x="3778339" y="1204708"/>
                  <a:ext cx="3406746" cy="3205384"/>
                  <a:chOff x="3778339" y="1204708"/>
                  <a:chExt cx="3406746" cy="3205384"/>
                </a:xfrm>
                <a:solidFill>
                  <a:srgbClr val="00B5DE"/>
                </a:solidFill>
              </p:grpSpPr>
              <p:sp>
                <p:nvSpPr>
                  <p:cNvPr id="19" name="Freeform 18">
                    <a:extLst>
                      <a:ext uri="{FF2B5EF4-FFF2-40B4-BE49-F238E27FC236}">
                        <a16:creationId xmlns:a16="http://schemas.microsoft.com/office/drawing/2014/main" id="{6C9C88C2-BD6E-C76E-B04B-5CEDBE6ACC9E}"/>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397075F-AB7D-B758-4279-CC5E4193AD4E}"/>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18" name="Freeform 17">
                  <a:extLst>
                    <a:ext uri="{FF2B5EF4-FFF2-40B4-BE49-F238E27FC236}">
                      <a16:creationId xmlns:a16="http://schemas.microsoft.com/office/drawing/2014/main" id="{2CB5BCA4-2434-5B16-BC0A-C009E3EDFC04}"/>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pic>
        <p:nvPicPr>
          <p:cNvPr id="6" name="Picture 5" descr="A blue pill in a circle with a arrow&#10;&#10;Description automatically generated">
            <a:extLst>
              <a:ext uri="{FF2B5EF4-FFF2-40B4-BE49-F238E27FC236}">
                <a16:creationId xmlns:a16="http://schemas.microsoft.com/office/drawing/2014/main" id="{F5A3849A-17F0-DCC5-69F2-CF30EC079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926" y="2105763"/>
            <a:ext cx="1095374" cy="1162437"/>
          </a:xfrm>
          <a:prstGeom prst="rect">
            <a:avLst/>
          </a:prstGeom>
        </p:spPr>
      </p:pic>
      <p:sp>
        <p:nvSpPr>
          <p:cNvPr id="7" name="Right Triangle 6">
            <a:extLst>
              <a:ext uri="{FF2B5EF4-FFF2-40B4-BE49-F238E27FC236}">
                <a16:creationId xmlns:a16="http://schemas.microsoft.com/office/drawing/2014/main" id="{381D5DB9-DF9E-85C7-4FCC-579CFACE97A0}"/>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Graphic 13">
            <a:extLst>
              <a:ext uri="{FF2B5EF4-FFF2-40B4-BE49-F238E27FC236}">
                <a16:creationId xmlns:a16="http://schemas.microsoft.com/office/drawing/2014/main" id="{1A15140D-3973-B8A0-9D6B-28C5A17987E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833498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45B-9E4A-E673-A67E-3BA2889CF411}"/>
              </a:ext>
            </a:extLst>
          </p:cNvPr>
          <p:cNvSpPr>
            <a:spLocks noGrp="1"/>
          </p:cNvSpPr>
          <p:nvPr>
            <p:ph type="title"/>
          </p:nvPr>
        </p:nvSpPr>
        <p:spPr>
          <a:xfrm>
            <a:off x="1774647" y="369124"/>
            <a:ext cx="3893832" cy="1588665"/>
          </a:xfrm>
        </p:spPr>
        <p:txBody>
          <a:bodyPr>
            <a:noAutofit/>
          </a:bodyPr>
          <a:lstStyle/>
          <a:p>
            <a:r>
              <a:rPr lang="en-US" b="0" dirty="0" err="1">
                <a:solidFill>
                  <a:schemeClr val="tx2"/>
                </a:solidFill>
              </a:rPr>
              <a:t>PrEP</a:t>
            </a:r>
            <a:r>
              <a:rPr lang="en-US" b="0" dirty="0">
                <a:solidFill>
                  <a:schemeClr val="tx2"/>
                </a:solidFill>
              </a:rPr>
              <a:t> Options for Clients Assigned </a:t>
            </a:r>
            <a:r>
              <a:rPr lang="en-US" dirty="0">
                <a:solidFill>
                  <a:schemeClr val="tx2"/>
                </a:solidFill>
              </a:rPr>
              <a:t>Female</a:t>
            </a:r>
            <a:r>
              <a:rPr lang="en-US" b="0" dirty="0">
                <a:solidFill>
                  <a:schemeClr val="tx2"/>
                </a:solidFill>
              </a:rPr>
              <a:t> Sex at Birth</a:t>
            </a:r>
          </a:p>
        </p:txBody>
      </p:sp>
      <p:sp>
        <p:nvSpPr>
          <p:cNvPr id="46" name="Rectangle 45">
            <a:extLst>
              <a:ext uri="{FF2B5EF4-FFF2-40B4-BE49-F238E27FC236}">
                <a16:creationId xmlns:a16="http://schemas.microsoft.com/office/drawing/2014/main" id="{B7C1D17D-1EBE-B6E1-1680-354927F2F19D}"/>
              </a:ext>
            </a:extLst>
          </p:cNvPr>
          <p:cNvSpPr/>
          <p:nvPr/>
        </p:nvSpPr>
        <p:spPr>
          <a:xfrm>
            <a:off x="3739167" y="2259134"/>
            <a:ext cx="4041570" cy="506667"/>
          </a:xfrm>
          <a:prstGeom prst="rect">
            <a:avLst/>
          </a:prstGeom>
          <a:solidFill>
            <a:schemeClr val="accent2">
              <a:lumMod val="7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FFFFFF"/>
                </a:solidFill>
                <a:effectLst/>
                <a:uLnTx/>
                <a:uFillTx/>
                <a:latin typeface="Calibri" panose="020F0502020204030204"/>
                <a:ea typeface="+mn-ea"/>
                <a:cs typeface="+mn-cs"/>
              </a:rPr>
              <a:t>HIV risk factors?</a:t>
            </a:r>
          </a:p>
        </p:txBody>
      </p:sp>
      <p:sp>
        <p:nvSpPr>
          <p:cNvPr id="47" name="TextBox 46">
            <a:extLst>
              <a:ext uri="{FF2B5EF4-FFF2-40B4-BE49-F238E27FC236}">
                <a16:creationId xmlns:a16="http://schemas.microsoft.com/office/drawing/2014/main" id="{D2254E8A-E227-C6A8-EFB2-8ABD76BF89C2}"/>
              </a:ext>
            </a:extLst>
          </p:cNvPr>
          <p:cNvSpPr txBox="1"/>
          <p:nvPr/>
        </p:nvSpPr>
        <p:spPr>
          <a:xfrm>
            <a:off x="5158340" y="2798523"/>
            <a:ext cx="1369539" cy="523220"/>
          </a:xfrm>
          <a:prstGeom prst="rect">
            <a:avLst/>
          </a:prstGeom>
          <a:solidFill>
            <a:srgbClr val="FDB913"/>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rPr>
              <a:t>Inject drugs and share needles</a:t>
            </a:r>
          </a:p>
        </p:txBody>
      </p:sp>
      <p:sp>
        <p:nvSpPr>
          <p:cNvPr id="48" name="TextBox 47">
            <a:extLst>
              <a:ext uri="{FF2B5EF4-FFF2-40B4-BE49-F238E27FC236}">
                <a16:creationId xmlns:a16="http://schemas.microsoft.com/office/drawing/2014/main" id="{57BEF143-2222-813B-4A15-73023C91CCE8}"/>
              </a:ext>
            </a:extLst>
          </p:cNvPr>
          <p:cNvSpPr txBox="1"/>
          <p:nvPr/>
        </p:nvSpPr>
        <p:spPr>
          <a:xfrm>
            <a:off x="3757141" y="2797518"/>
            <a:ext cx="1369539" cy="523220"/>
          </a:xfrm>
          <a:prstGeom prst="rect">
            <a:avLst/>
          </a:prstGeom>
          <a:solidFill>
            <a:srgbClr val="FDB913"/>
          </a:soli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rPr>
              <a:t>Vaginal sex only</a:t>
            </a:r>
          </a:p>
        </p:txBody>
      </p:sp>
      <p:sp>
        <p:nvSpPr>
          <p:cNvPr id="49" name="Rectangle 48">
            <a:extLst>
              <a:ext uri="{FF2B5EF4-FFF2-40B4-BE49-F238E27FC236}">
                <a16:creationId xmlns:a16="http://schemas.microsoft.com/office/drawing/2014/main" id="{D2FBF5CC-FAF7-6540-F710-3B6956D0D328}"/>
              </a:ext>
            </a:extLst>
          </p:cNvPr>
          <p:cNvSpPr/>
          <p:nvPr/>
        </p:nvSpPr>
        <p:spPr>
          <a:xfrm>
            <a:off x="7107134" y="1056335"/>
            <a:ext cx="2567123" cy="655537"/>
          </a:xfrm>
          <a:prstGeom prst="rect">
            <a:avLst/>
          </a:prstGeom>
          <a:solidFill>
            <a:srgbClr val="70AD47"/>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1" i="1" u="none" strike="noStrike" kern="0" cap="none" spc="0" normalizeH="0" baseline="0" noProof="0">
              <a:ln>
                <a:noFill/>
              </a:ln>
              <a:solidFill>
                <a:srgbClr val="FFFFFF"/>
              </a:solidFill>
              <a:effectLst/>
              <a:uLnTx/>
              <a:uFillTx/>
              <a:latin typeface="Calibri" panose="020F0502020204030204"/>
              <a:ea typeface="+mn-ea"/>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FFFFFF"/>
                </a:solidFill>
                <a:effectLst/>
                <a:uLnTx/>
                <a:uFillTx/>
                <a:latin typeface="Calibri" panose="020F0502020204030204"/>
                <a:ea typeface="+mn-ea"/>
                <a:cs typeface="+mn-cs"/>
              </a:rPr>
              <a:t>Pregnant or breastfeeding?</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50" name="Connector: Elbow 110">
            <a:extLst>
              <a:ext uri="{FF2B5EF4-FFF2-40B4-BE49-F238E27FC236}">
                <a16:creationId xmlns:a16="http://schemas.microsoft.com/office/drawing/2014/main" id="{9590BB08-2163-46CF-ABC9-6731550D81B9}"/>
              </a:ext>
            </a:extLst>
          </p:cNvPr>
          <p:cNvCxnSpPr>
            <a:cxnSpLocks/>
            <a:stCxn id="49" idx="3"/>
          </p:cNvCxnSpPr>
          <p:nvPr/>
        </p:nvCxnSpPr>
        <p:spPr>
          <a:xfrm>
            <a:off x="9674257" y="1384104"/>
            <a:ext cx="543063" cy="797409"/>
          </a:xfrm>
          <a:prstGeom prst="bentConnector2">
            <a:avLst/>
          </a:prstGeom>
          <a:noFill/>
          <a:ln w="25400" cap="flat" cmpd="sng" algn="ctr">
            <a:solidFill>
              <a:schemeClr val="accent6"/>
            </a:solidFill>
            <a:prstDash val="solid"/>
            <a:tailEnd type="triangle"/>
          </a:ln>
          <a:effectLst/>
        </p:spPr>
      </p:cxnSp>
      <p:cxnSp>
        <p:nvCxnSpPr>
          <p:cNvPr id="51" name="Connector: Elbow 112">
            <a:extLst>
              <a:ext uri="{FF2B5EF4-FFF2-40B4-BE49-F238E27FC236}">
                <a16:creationId xmlns:a16="http://schemas.microsoft.com/office/drawing/2014/main" id="{D85A7225-5314-108B-4CE9-6980472BB8FA}"/>
              </a:ext>
            </a:extLst>
          </p:cNvPr>
          <p:cNvCxnSpPr>
            <a:cxnSpLocks/>
            <a:stCxn id="49" idx="1"/>
            <a:endCxn id="46" idx="0"/>
          </p:cNvCxnSpPr>
          <p:nvPr/>
        </p:nvCxnSpPr>
        <p:spPr>
          <a:xfrm rot="10800000" flipV="1">
            <a:off x="5759952" y="1384104"/>
            <a:ext cx="1347182" cy="875030"/>
          </a:xfrm>
          <a:prstGeom prst="bentConnector2">
            <a:avLst/>
          </a:prstGeom>
          <a:noFill/>
          <a:ln w="25400" cap="flat" cmpd="sng" algn="ctr">
            <a:solidFill>
              <a:schemeClr val="accent4"/>
            </a:solidFill>
            <a:prstDash val="solid"/>
            <a:tailEnd type="triangle"/>
          </a:ln>
          <a:effectLst/>
        </p:spPr>
      </p:cxnSp>
      <p:sp>
        <p:nvSpPr>
          <p:cNvPr id="52" name="TextBox 51">
            <a:extLst>
              <a:ext uri="{FF2B5EF4-FFF2-40B4-BE49-F238E27FC236}">
                <a16:creationId xmlns:a16="http://schemas.microsoft.com/office/drawing/2014/main" id="{3B35D3E8-B06B-EA52-782A-754B9622F68A}"/>
              </a:ext>
            </a:extLst>
          </p:cNvPr>
          <p:cNvSpPr txBox="1"/>
          <p:nvPr/>
        </p:nvSpPr>
        <p:spPr>
          <a:xfrm>
            <a:off x="10188229" y="1030236"/>
            <a:ext cx="600492" cy="369332"/>
          </a:xfrm>
          <a:prstGeom prst="rect">
            <a:avLst/>
          </a:prstGeom>
          <a:noFill/>
        </p:spPr>
        <p:txBody>
          <a:bodyPr wrap="square">
            <a:spAutoFit/>
          </a:bodyPr>
          <a:lstStyle>
            <a:defPPr>
              <a:defRPr lang="en-US"/>
            </a:defPPr>
            <a:lvl1pPr>
              <a:defRPr b="1">
                <a:solidFill>
                  <a:schemeClr val="accent6"/>
                </a:solidFill>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70AD47"/>
                </a:solidFill>
                <a:effectLst/>
                <a:uLnTx/>
                <a:uFillTx/>
              </a:rPr>
              <a:t>YES</a:t>
            </a:r>
            <a:endParaRPr kumimoji="0" lang="en-ZA" sz="1800" b="1" i="0" u="none" strike="noStrike" kern="0" cap="none" spc="0" normalizeH="0" baseline="0" noProof="0" dirty="0">
              <a:ln>
                <a:noFill/>
              </a:ln>
              <a:solidFill>
                <a:srgbClr val="70AD47"/>
              </a:solidFill>
              <a:effectLst/>
              <a:uLnTx/>
              <a:uFillTx/>
            </a:endParaRPr>
          </a:p>
        </p:txBody>
      </p:sp>
      <p:sp>
        <p:nvSpPr>
          <p:cNvPr id="53" name="TextBox 52">
            <a:extLst>
              <a:ext uri="{FF2B5EF4-FFF2-40B4-BE49-F238E27FC236}">
                <a16:creationId xmlns:a16="http://schemas.microsoft.com/office/drawing/2014/main" id="{96CB1233-E3DB-FC1C-AD8F-7880E0CBA450}"/>
              </a:ext>
            </a:extLst>
          </p:cNvPr>
          <p:cNvSpPr txBox="1"/>
          <p:nvPr/>
        </p:nvSpPr>
        <p:spPr>
          <a:xfrm>
            <a:off x="6211542" y="978791"/>
            <a:ext cx="641175" cy="369332"/>
          </a:xfrm>
          <a:prstGeom prst="rect">
            <a:avLst/>
          </a:prstGeom>
          <a:noFill/>
        </p:spPr>
        <p:txBody>
          <a:bodyPr wrap="square">
            <a:spAutoFit/>
          </a:bodyPr>
          <a:lstStyle>
            <a:defPPr>
              <a:defRPr lang="en-US"/>
            </a:defPPr>
            <a:lvl1pPr>
              <a:defRPr b="1" i="0" u="none" strike="noStrike">
                <a:solidFill>
                  <a:schemeClr val="accent4"/>
                </a:solidFill>
                <a:effectLst/>
                <a:latin typeface="Calibri" panose="020F0502020204030204" pitchFamily="34" charset="0"/>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04E58"/>
                </a:solidFill>
                <a:effectLst/>
                <a:uLnTx/>
                <a:uFillTx/>
                <a:latin typeface="Calibri" panose="020F0502020204030204" pitchFamily="34" charset="0"/>
              </a:rPr>
              <a:t>NO</a:t>
            </a:r>
            <a:endParaRPr kumimoji="0" lang="en-ZA" sz="1800" b="1" i="0" u="none" strike="noStrike" kern="0" cap="none" spc="0" normalizeH="0" baseline="0" noProof="0">
              <a:ln>
                <a:noFill/>
              </a:ln>
              <a:solidFill>
                <a:srgbClr val="F04E58"/>
              </a:solidFill>
              <a:effectLst/>
              <a:uLnTx/>
              <a:uFillTx/>
              <a:latin typeface="Calibri" panose="020F0502020204030204" pitchFamily="34" charset="0"/>
            </a:endParaRPr>
          </a:p>
        </p:txBody>
      </p:sp>
      <p:cxnSp>
        <p:nvCxnSpPr>
          <p:cNvPr id="54" name="Straight Connector 53">
            <a:extLst>
              <a:ext uri="{FF2B5EF4-FFF2-40B4-BE49-F238E27FC236}">
                <a16:creationId xmlns:a16="http://schemas.microsoft.com/office/drawing/2014/main" id="{76BD3AE7-2176-8084-0285-CB81D8ECB414}"/>
              </a:ext>
            </a:extLst>
          </p:cNvPr>
          <p:cNvCxnSpPr>
            <a:cxnSpLocks/>
            <a:stCxn id="48" idx="2"/>
          </p:cNvCxnSpPr>
          <p:nvPr/>
        </p:nvCxnSpPr>
        <p:spPr>
          <a:xfrm>
            <a:off x="4441911" y="3320738"/>
            <a:ext cx="0" cy="263955"/>
          </a:xfrm>
          <a:prstGeom prst="line">
            <a:avLst/>
          </a:prstGeom>
          <a:noFill/>
          <a:ln w="25400" cap="flat" cmpd="sng" algn="ctr">
            <a:solidFill>
              <a:srgbClr val="022069"/>
            </a:solidFill>
            <a:prstDash val="solid"/>
          </a:ln>
          <a:effectLst/>
        </p:spPr>
      </p:cxnSp>
      <p:sp>
        <p:nvSpPr>
          <p:cNvPr id="55" name="Right Brace 54">
            <a:extLst>
              <a:ext uri="{FF2B5EF4-FFF2-40B4-BE49-F238E27FC236}">
                <a16:creationId xmlns:a16="http://schemas.microsoft.com/office/drawing/2014/main" id="{C8E8742D-5D0C-28F3-DD46-66CC9547A7A0}"/>
              </a:ext>
            </a:extLst>
          </p:cNvPr>
          <p:cNvSpPr/>
          <p:nvPr/>
        </p:nvSpPr>
        <p:spPr>
          <a:xfrm rot="5400000">
            <a:off x="6361729" y="2764744"/>
            <a:ext cx="269670" cy="1370227"/>
          </a:xfrm>
          <a:prstGeom prst="rightBrace">
            <a:avLst/>
          </a:prstGeom>
          <a:noFill/>
          <a:ln w="25400" cap="flat" cmpd="sng" algn="ctr">
            <a:solidFill>
              <a:srgbClr val="02206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7B027A46-F797-F04C-71F7-BF3D0E8B570F}"/>
              </a:ext>
            </a:extLst>
          </p:cNvPr>
          <p:cNvSpPr txBox="1"/>
          <p:nvPr/>
        </p:nvSpPr>
        <p:spPr>
          <a:xfrm>
            <a:off x="6558014" y="2797518"/>
            <a:ext cx="1243162" cy="523220"/>
          </a:xfrm>
          <a:prstGeom prst="rect">
            <a:avLst/>
          </a:prstGeom>
          <a:solidFill>
            <a:srgbClr val="FDB913"/>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rPr>
              <a:t>Vaginal and anal</a:t>
            </a:r>
            <a:r>
              <a:rPr kumimoji="0" lang="en-US" sz="1400" b="0" i="0" u="none" strike="noStrike" kern="0" cap="none" spc="0" normalizeH="0" baseline="0" noProof="0">
                <a:ln>
                  <a:noFill/>
                </a:ln>
                <a:solidFill>
                  <a:schemeClr val="tx2"/>
                </a:solidFill>
                <a:effectLst/>
                <a:uLnTx/>
                <a:uFillTx/>
              </a:rPr>
              <a:t> s</a:t>
            </a:r>
            <a:r>
              <a:rPr kumimoji="0" lang="en-US" sz="1400" b="1" i="0" u="none" strike="noStrike" kern="0" cap="none" spc="0" normalizeH="0" baseline="0" noProof="0">
                <a:ln>
                  <a:noFill/>
                </a:ln>
                <a:solidFill>
                  <a:schemeClr val="tx2"/>
                </a:solidFill>
                <a:effectLst/>
                <a:uLnTx/>
                <a:uFillTx/>
              </a:rPr>
              <a:t>ex</a:t>
            </a:r>
          </a:p>
        </p:txBody>
      </p:sp>
      <p:sp>
        <p:nvSpPr>
          <p:cNvPr id="57" name="TextBox 56">
            <a:extLst>
              <a:ext uri="{FF2B5EF4-FFF2-40B4-BE49-F238E27FC236}">
                <a16:creationId xmlns:a16="http://schemas.microsoft.com/office/drawing/2014/main" id="{193A7947-A3DE-DBAB-970D-DB52BB7FE17D}"/>
              </a:ext>
            </a:extLst>
          </p:cNvPr>
          <p:cNvSpPr txBox="1"/>
          <p:nvPr/>
        </p:nvSpPr>
        <p:spPr>
          <a:xfrm>
            <a:off x="8684355" y="3553691"/>
            <a:ext cx="3065930" cy="2092881"/>
          </a:xfrm>
          <a:prstGeom prst="rect">
            <a:avLst/>
          </a:prstGeom>
          <a:solidFill>
            <a:schemeClr val="bg1"/>
          </a:solidFill>
          <a:ln w="38100">
            <a:solidFill>
              <a:schemeClr val="accent1"/>
            </a:solidFill>
          </a:ln>
        </p:spPr>
        <p:txBody>
          <a:bodyPr wrap="square" lIns="182880" tIns="182880" rIns="182880" bIns="182880" rtlCol="0">
            <a:spAutoFit/>
          </a:bodyPr>
          <a:lstStyle/>
          <a:p>
            <a:pPr algn="ctr">
              <a:spcAft>
                <a:spcPts val="1200"/>
              </a:spcAft>
            </a:pPr>
            <a:r>
              <a:rPr lang="en-US" sz="1400" b="0" dirty="0"/>
              <a:t>The safety of </a:t>
            </a:r>
            <a:r>
              <a:rPr lang="en-US" sz="1400" dirty="0"/>
              <a:t>using </a:t>
            </a:r>
            <a:r>
              <a:rPr lang="en-US" sz="1400" b="1" dirty="0">
                <a:solidFill>
                  <a:schemeClr val="accent3"/>
                </a:solidFill>
              </a:rPr>
              <a:t>CAB-LA</a:t>
            </a:r>
            <a:r>
              <a:rPr lang="en-US" sz="1400" b="0" dirty="0"/>
              <a:t> and the </a:t>
            </a:r>
            <a:r>
              <a:rPr lang="en-US" sz="1400" b="1" dirty="0">
                <a:solidFill>
                  <a:schemeClr val="accent5"/>
                </a:solidFill>
              </a:rPr>
              <a:t>DVR</a:t>
            </a:r>
            <a:r>
              <a:rPr lang="en-US" sz="1400" dirty="0"/>
              <a:t> </a:t>
            </a:r>
            <a:r>
              <a:rPr lang="en-US" sz="1400" b="0" dirty="0"/>
              <a:t>during pregnancy and breastfeeding is being evaluated.​ While data are limited, some countries may consider pregnancy, breastfeeding or intentions to become pregnant a contraindication to CAB-LA or DVR use.​</a:t>
            </a:r>
          </a:p>
        </p:txBody>
      </p:sp>
      <p:sp>
        <p:nvSpPr>
          <p:cNvPr id="59" name="Rectangle 58">
            <a:extLst>
              <a:ext uri="{FF2B5EF4-FFF2-40B4-BE49-F238E27FC236}">
                <a16:creationId xmlns:a16="http://schemas.microsoft.com/office/drawing/2014/main" id="{066210EB-C9DC-DFC9-4143-F75C0F93CC43}"/>
              </a:ext>
            </a:extLst>
          </p:cNvPr>
          <p:cNvSpPr/>
          <p:nvPr/>
        </p:nvSpPr>
        <p:spPr>
          <a:xfrm>
            <a:off x="9415921" y="2257640"/>
            <a:ext cx="1544617" cy="1014521"/>
          </a:xfrm>
          <a:prstGeom prst="rect">
            <a:avLst/>
          </a:prstGeom>
          <a:solidFill>
            <a:srgbClr val="02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t>Oral Daily </a:t>
            </a:r>
            <a:r>
              <a:rPr lang="en-US" sz="1400" b="1" dirty="0" err="1"/>
              <a:t>PrEP</a:t>
            </a:r>
            <a:endParaRPr lang="en-US" sz="1400" b="1" dirty="0"/>
          </a:p>
        </p:txBody>
      </p:sp>
      <p:sp>
        <p:nvSpPr>
          <p:cNvPr id="60" name="Rectangle 59">
            <a:extLst>
              <a:ext uri="{FF2B5EF4-FFF2-40B4-BE49-F238E27FC236}">
                <a16:creationId xmlns:a16="http://schemas.microsoft.com/office/drawing/2014/main" id="{2EBACE40-D8EE-BB7A-E729-4115CDA99039}"/>
              </a:ext>
            </a:extLst>
          </p:cNvPr>
          <p:cNvSpPr/>
          <p:nvPr/>
        </p:nvSpPr>
        <p:spPr>
          <a:xfrm>
            <a:off x="3739167" y="3569517"/>
            <a:ext cx="1544617" cy="1014521"/>
          </a:xfrm>
          <a:prstGeom prst="rect">
            <a:avLst/>
          </a:prstGeom>
          <a:solidFill>
            <a:srgbClr val="02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Oral Daily PrEP</a:t>
            </a:r>
          </a:p>
        </p:txBody>
      </p:sp>
      <p:sp>
        <p:nvSpPr>
          <p:cNvPr id="61" name="Rectangle 60">
            <a:extLst>
              <a:ext uri="{FF2B5EF4-FFF2-40B4-BE49-F238E27FC236}">
                <a16:creationId xmlns:a16="http://schemas.microsoft.com/office/drawing/2014/main" id="{EC0979D3-2BF6-7BE3-A9A9-EEE244CB0BA5}"/>
              </a:ext>
            </a:extLst>
          </p:cNvPr>
          <p:cNvSpPr/>
          <p:nvPr/>
        </p:nvSpPr>
        <p:spPr>
          <a:xfrm>
            <a:off x="5778257" y="3566604"/>
            <a:ext cx="1544617" cy="1014521"/>
          </a:xfrm>
          <a:prstGeom prst="rect">
            <a:avLst/>
          </a:prstGeom>
          <a:solidFill>
            <a:srgbClr val="02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Oral Daily PrEP</a:t>
            </a:r>
          </a:p>
        </p:txBody>
      </p:sp>
      <p:grpSp>
        <p:nvGrpSpPr>
          <p:cNvPr id="62" name="Group 61">
            <a:extLst>
              <a:ext uri="{FF2B5EF4-FFF2-40B4-BE49-F238E27FC236}">
                <a16:creationId xmlns:a16="http://schemas.microsoft.com/office/drawing/2014/main" id="{1B3A49EB-65BD-812C-78C1-2DD3F2046644}"/>
              </a:ext>
            </a:extLst>
          </p:cNvPr>
          <p:cNvGrpSpPr/>
          <p:nvPr/>
        </p:nvGrpSpPr>
        <p:grpSpPr>
          <a:xfrm>
            <a:off x="3739167" y="4632051"/>
            <a:ext cx="1543981" cy="1014521"/>
            <a:chOff x="2258271" y="7265325"/>
            <a:chExt cx="1520771" cy="1014521"/>
          </a:xfrm>
        </p:grpSpPr>
        <p:sp>
          <p:nvSpPr>
            <p:cNvPr id="63" name="Rectangle 62">
              <a:extLst>
                <a:ext uri="{FF2B5EF4-FFF2-40B4-BE49-F238E27FC236}">
                  <a16:creationId xmlns:a16="http://schemas.microsoft.com/office/drawing/2014/main" id="{EDCE6B9B-D2D7-4D7B-505E-45CE1615F2AD}"/>
                </a:ext>
              </a:extLst>
            </p:cNvPr>
            <p:cNvSpPr/>
            <p:nvPr/>
          </p:nvSpPr>
          <p:spPr>
            <a:xfrm>
              <a:off x="2258271" y="7265325"/>
              <a:ext cx="1520771" cy="10145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CAB-LA</a:t>
              </a:r>
            </a:p>
          </p:txBody>
        </p:sp>
        <p:pic>
          <p:nvPicPr>
            <p:cNvPr id="64" name="Picture 63">
              <a:extLst>
                <a:ext uri="{FF2B5EF4-FFF2-40B4-BE49-F238E27FC236}">
                  <a16:creationId xmlns:a16="http://schemas.microsoft.com/office/drawing/2014/main" id="{7E9231AF-EB8E-E383-3499-056D0DB92943}"/>
                </a:ext>
              </a:extLst>
            </p:cNvPr>
            <p:cNvPicPr>
              <a:picLocks noChangeAspect="1"/>
            </p:cNvPicPr>
            <p:nvPr/>
          </p:nvPicPr>
          <p:blipFill>
            <a:blip r:embed="rId2"/>
            <a:stretch>
              <a:fillRect/>
            </a:stretch>
          </p:blipFill>
          <p:spPr>
            <a:xfrm>
              <a:off x="2767046" y="7625777"/>
              <a:ext cx="527065" cy="527065"/>
            </a:xfrm>
            <a:prstGeom prst="rect">
              <a:avLst/>
            </a:prstGeom>
          </p:spPr>
        </p:pic>
      </p:grpSp>
      <p:grpSp>
        <p:nvGrpSpPr>
          <p:cNvPr id="65" name="Group 64">
            <a:extLst>
              <a:ext uri="{FF2B5EF4-FFF2-40B4-BE49-F238E27FC236}">
                <a16:creationId xmlns:a16="http://schemas.microsoft.com/office/drawing/2014/main" id="{D751DBFC-DB33-2E00-243B-92ED47623A30}"/>
              </a:ext>
            </a:extLst>
          </p:cNvPr>
          <p:cNvGrpSpPr/>
          <p:nvPr/>
        </p:nvGrpSpPr>
        <p:grpSpPr>
          <a:xfrm>
            <a:off x="5778256" y="4632052"/>
            <a:ext cx="1544617" cy="1014521"/>
            <a:chOff x="2258271" y="7265325"/>
            <a:chExt cx="1544617" cy="1014521"/>
          </a:xfrm>
        </p:grpSpPr>
        <p:sp>
          <p:nvSpPr>
            <p:cNvPr id="66" name="Rectangle 65">
              <a:extLst>
                <a:ext uri="{FF2B5EF4-FFF2-40B4-BE49-F238E27FC236}">
                  <a16:creationId xmlns:a16="http://schemas.microsoft.com/office/drawing/2014/main" id="{2BBC0F9E-FFD4-C00F-44B9-7D34B8929974}"/>
                </a:ext>
              </a:extLst>
            </p:cNvPr>
            <p:cNvSpPr/>
            <p:nvPr/>
          </p:nvSpPr>
          <p:spPr>
            <a:xfrm>
              <a:off x="2258271" y="7265325"/>
              <a:ext cx="1544617" cy="10145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CAB-LA</a:t>
              </a:r>
            </a:p>
          </p:txBody>
        </p:sp>
        <p:pic>
          <p:nvPicPr>
            <p:cNvPr id="67" name="Picture 66">
              <a:extLst>
                <a:ext uri="{FF2B5EF4-FFF2-40B4-BE49-F238E27FC236}">
                  <a16:creationId xmlns:a16="http://schemas.microsoft.com/office/drawing/2014/main" id="{92A9019C-FEE7-077E-AFAE-0F6EC3F3571A}"/>
                </a:ext>
              </a:extLst>
            </p:cNvPr>
            <p:cNvPicPr>
              <a:picLocks noChangeAspect="1"/>
            </p:cNvPicPr>
            <p:nvPr/>
          </p:nvPicPr>
          <p:blipFill>
            <a:blip r:embed="rId2"/>
            <a:stretch>
              <a:fillRect/>
            </a:stretch>
          </p:blipFill>
          <p:spPr>
            <a:xfrm>
              <a:off x="2767046" y="7625777"/>
              <a:ext cx="527065" cy="527065"/>
            </a:xfrm>
            <a:prstGeom prst="rect">
              <a:avLst/>
            </a:prstGeom>
          </p:spPr>
        </p:pic>
      </p:grpSp>
      <p:grpSp>
        <p:nvGrpSpPr>
          <p:cNvPr id="68" name="Group 67">
            <a:extLst>
              <a:ext uri="{FF2B5EF4-FFF2-40B4-BE49-F238E27FC236}">
                <a16:creationId xmlns:a16="http://schemas.microsoft.com/office/drawing/2014/main" id="{18DA06D0-A629-CB91-AE28-5814DA09E5C9}"/>
              </a:ext>
            </a:extLst>
          </p:cNvPr>
          <p:cNvGrpSpPr/>
          <p:nvPr/>
        </p:nvGrpSpPr>
        <p:grpSpPr>
          <a:xfrm>
            <a:off x="3739167" y="5689694"/>
            <a:ext cx="1543981" cy="1014521"/>
            <a:chOff x="2584713" y="7373560"/>
            <a:chExt cx="1543981" cy="1014521"/>
          </a:xfrm>
        </p:grpSpPr>
        <p:sp>
          <p:nvSpPr>
            <p:cNvPr id="69" name="Rectangle 68">
              <a:extLst>
                <a:ext uri="{FF2B5EF4-FFF2-40B4-BE49-F238E27FC236}">
                  <a16:creationId xmlns:a16="http://schemas.microsoft.com/office/drawing/2014/main" id="{083F4FDB-84C7-5CD7-3822-FA21B150AB19}"/>
                </a:ext>
              </a:extLst>
            </p:cNvPr>
            <p:cNvSpPr/>
            <p:nvPr/>
          </p:nvSpPr>
          <p:spPr>
            <a:xfrm>
              <a:off x="2584713" y="7373560"/>
              <a:ext cx="1543981" cy="1014521"/>
            </a:xfrm>
            <a:prstGeom prst="rect">
              <a:avLst/>
            </a:prstGeom>
            <a:solidFill>
              <a:srgbClr val="975C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DVR</a:t>
              </a:r>
            </a:p>
          </p:txBody>
        </p:sp>
        <p:pic>
          <p:nvPicPr>
            <p:cNvPr id="70" name="Picture 69">
              <a:extLst>
                <a:ext uri="{FF2B5EF4-FFF2-40B4-BE49-F238E27FC236}">
                  <a16:creationId xmlns:a16="http://schemas.microsoft.com/office/drawing/2014/main" id="{D195C4C3-D185-FFF0-8A94-6CC5D6429347}"/>
                </a:ext>
              </a:extLst>
            </p:cNvPr>
            <p:cNvPicPr>
              <a:picLocks noChangeAspect="1"/>
            </p:cNvPicPr>
            <p:nvPr/>
          </p:nvPicPr>
          <p:blipFill>
            <a:blip r:embed="rId3"/>
            <a:stretch>
              <a:fillRect/>
            </a:stretch>
          </p:blipFill>
          <p:spPr>
            <a:xfrm>
              <a:off x="3204819" y="7745811"/>
              <a:ext cx="364122" cy="450646"/>
            </a:xfrm>
            <a:prstGeom prst="rect">
              <a:avLst/>
            </a:prstGeom>
          </p:spPr>
        </p:pic>
      </p:grpSp>
      <p:pic>
        <p:nvPicPr>
          <p:cNvPr id="71" name="Picture 70" descr="A blue pill in a circle with a arrow&#10;&#10;Description automatically generated">
            <a:extLst>
              <a:ext uri="{FF2B5EF4-FFF2-40B4-BE49-F238E27FC236}">
                <a16:creationId xmlns:a16="http://schemas.microsoft.com/office/drawing/2014/main" id="{15246C4E-88B7-AE9D-78AD-17AA5A55F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739" y="3876548"/>
            <a:ext cx="536528" cy="569377"/>
          </a:xfrm>
          <a:prstGeom prst="rect">
            <a:avLst/>
          </a:prstGeom>
        </p:spPr>
      </p:pic>
      <p:pic>
        <p:nvPicPr>
          <p:cNvPr id="72" name="Picture 71" descr="A blue pill in a circle with a arrow&#10;&#10;Description automatically generated">
            <a:extLst>
              <a:ext uri="{FF2B5EF4-FFF2-40B4-BE49-F238E27FC236}">
                <a16:creationId xmlns:a16="http://schemas.microsoft.com/office/drawing/2014/main" id="{75E076B3-F887-E07A-AE8D-4B3D4EEAE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295" y="3876548"/>
            <a:ext cx="536528" cy="569377"/>
          </a:xfrm>
          <a:prstGeom prst="rect">
            <a:avLst/>
          </a:prstGeom>
        </p:spPr>
      </p:pic>
      <p:pic>
        <p:nvPicPr>
          <p:cNvPr id="73" name="Picture 72" descr="A blue pill in a circle with a arrow&#10;&#10;Description automatically generated">
            <a:extLst>
              <a:ext uri="{FF2B5EF4-FFF2-40B4-BE49-F238E27FC236}">
                <a16:creationId xmlns:a16="http://schemas.microsoft.com/office/drawing/2014/main" id="{6E33E8F2-337B-ADD9-9940-B6AF3DE8D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9965" y="2595096"/>
            <a:ext cx="536528" cy="569377"/>
          </a:xfrm>
          <a:prstGeom prst="rect">
            <a:avLst/>
          </a:prstGeom>
        </p:spPr>
      </p:pic>
      <p:grpSp>
        <p:nvGrpSpPr>
          <p:cNvPr id="74" name="Graphic 30">
            <a:extLst>
              <a:ext uri="{FF2B5EF4-FFF2-40B4-BE49-F238E27FC236}">
                <a16:creationId xmlns:a16="http://schemas.microsoft.com/office/drawing/2014/main" id="{B7FEF0EE-578A-DD49-BF33-8D13B8B92A9B}"/>
              </a:ext>
            </a:extLst>
          </p:cNvPr>
          <p:cNvGrpSpPr/>
          <p:nvPr/>
        </p:nvGrpSpPr>
        <p:grpSpPr>
          <a:xfrm>
            <a:off x="335992" y="384114"/>
            <a:ext cx="649987" cy="1325018"/>
            <a:chOff x="3743686" y="2194738"/>
            <a:chExt cx="3090416" cy="6299918"/>
          </a:xfrm>
          <a:solidFill>
            <a:schemeClr val="bg1"/>
          </a:solidFill>
        </p:grpSpPr>
        <p:sp>
          <p:nvSpPr>
            <p:cNvPr id="75" name="Freeform 74">
              <a:extLst>
                <a:ext uri="{FF2B5EF4-FFF2-40B4-BE49-F238E27FC236}">
                  <a16:creationId xmlns:a16="http://schemas.microsoft.com/office/drawing/2014/main" id="{B3559B6C-FC2E-4B79-4D66-284D6A2102C7}"/>
                </a:ext>
              </a:extLst>
            </p:cNvPr>
            <p:cNvSpPr/>
            <p:nvPr/>
          </p:nvSpPr>
          <p:spPr>
            <a:xfrm>
              <a:off x="4719724" y="2194738"/>
              <a:ext cx="1114433" cy="1114375"/>
            </a:xfrm>
            <a:custGeom>
              <a:avLst/>
              <a:gdLst>
                <a:gd name="connsiteX0" fmla="*/ 550701 w 1114433"/>
                <a:gd name="connsiteY0" fmla="*/ 1114376 h 1114375"/>
                <a:gd name="connsiteX1" fmla="*/ 563715 w 1114433"/>
                <a:gd name="connsiteY1" fmla="*/ 1114376 h 1114375"/>
                <a:gd name="connsiteX2" fmla="*/ 1041940 w 1114433"/>
                <a:gd name="connsiteY2" fmla="*/ 832042 h 1114375"/>
                <a:gd name="connsiteX3" fmla="*/ 1038696 w 1114433"/>
                <a:gd name="connsiteY3" fmla="*/ 276718 h 1114375"/>
                <a:gd name="connsiteX4" fmla="*/ 557202 w 1114433"/>
                <a:gd name="connsiteY4" fmla="*/ 0 h 1114375"/>
                <a:gd name="connsiteX5" fmla="*/ 75733 w 1114433"/>
                <a:gd name="connsiteY5" fmla="*/ 276718 h 1114375"/>
                <a:gd name="connsiteX6" fmla="*/ 72495 w 1114433"/>
                <a:gd name="connsiteY6" fmla="*/ 832042 h 1114375"/>
                <a:gd name="connsiteX7" fmla="*/ 550695 w 1114433"/>
                <a:gd name="connsiteY7" fmla="*/ 1114376 h 11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33" h="1114375">
                  <a:moveTo>
                    <a:pt x="550701" y="1114376"/>
                  </a:moveTo>
                  <a:lnTo>
                    <a:pt x="563715" y="1114376"/>
                  </a:lnTo>
                  <a:cubicBezTo>
                    <a:pt x="762002" y="1112054"/>
                    <a:pt x="944112" y="1004555"/>
                    <a:pt x="1041940" y="832042"/>
                  </a:cubicBezTo>
                  <a:cubicBezTo>
                    <a:pt x="1139743" y="659560"/>
                    <a:pt x="1138511" y="448061"/>
                    <a:pt x="1038696" y="276718"/>
                  </a:cubicBezTo>
                  <a:cubicBezTo>
                    <a:pt x="938862" y="105369"/>
                    <a:pt x="755520" y="0"/>
                    <a:pt x="557202" y="0"/>
                  </a:cubicBezTo>
                  <a:cubicBezTo>
                    <a:pt x="358915" y="0"/>
                    <a:pt x="175542" y="105375"/>
                    <a:pt x="75733" y="276718"/>
                  </a:cubicBezTo>
                  <a:cubicBezTo>
                    <a:pt x="-24076" y="448067"/>
                    <a:pt x="-25308" y="659560"/>
                    <a:pt x="72495" y="832042"/>
                  </a:cubicBezTo>
                  <a:cubicBezTo>
                    <a:pt x="170298" y="1004549"/>
                    <a:pt x="352432" y="1112054"/>
                    <a:pt x="550695" y="1114376"/>
                  </a:cubicBezTo>
                  <a:close/>
                </a:path>
              </a:pathLst>
            </a:custGeom>
            <a:grpFill/>
            <a:ln w="619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93E2CDB-51FD-8FF4-18AD-4E5C4001554E}"/>
                </a:ext>
              </a:extLst>
            </p:cNvPr>
            <p:cNvSpPr/>
            <p:nvPr/>
          </p:nvSpPr>
          <p:spPr>
            <a:xfrm>
              <a:off x="3743686" y="3560356"/>
              <a:ext cx="3090416" cy="4934300"/>
            </a:xfrm>
            <a:custGeom>
              <a:avLst/>
              <a:gdLst>
                <a:gd name="connsiteX0" fmla="*/ 3082786 w 3090416"/>
                <a:gd name="connsiteY0" fmla="*/ 2207365 h 4934300"/>
                <a:gd name="connsiteX1" fmla="*/ 2708401 w 3090416"/>
                <a:gd name="connsiteY1" fmla="*/ 414998 h 4934300"/>
                <a:gd name="connsiteX2" fmla="*/ 2543157 w 3090416"/>
                <a:gd name="connsiteY2" fmla="*/ 105534 h 4934300"/>
                <a:gd name="connsiteX3" fmla="*/ 2207956 w 3090416"/>
                <a:gd name="connsiteY3" fmla="*/ 1880 h 4934300"/>
                <a:gd name="connsiteX4" fmla="*/ 869036 w 3090416"/>
                <a:gd name="connsiteY4" fmla="*/ 1880 h 4934300"/>
                <a:gd name="connsiteX5" fmla="*/ 542206 w 3090416"/>
                <a:gd name="connsiteY5" fmla="*/ 105200 h 4934300"/>
                <a:gd name="connsiteX6" fmla="*/ 379760 w 3090416"/>
                <a:gd name="connsiteY6" fmla="*/ 407048 h 4934300"/>
                <a:gd name="connsiteX7" fmla="*/ 22599 w 3090416"/>
                <a:gd name="connsiteY7" fmla="*/ 2105246 h 4934300"/>
                <a:gd name="connsiteX8" fmla="*/ 31112 w 3090416"/>
                <a:gd name="connsiteY8" fmla="*/ 2399256 h 4934300"/>
                <a:gd name="connsiteX9" fmla="*/ 137237 w 3090416"/>
                <a:gd name="connsiteY9" fmla="*/ 2460277 h 4934300"/>
                <a:gd name="connsiteX10" fmla="*/ 187398 w 3090416"/>
                <a:gd name="connsiteY10" fmla="*/ 2465596 h 4934300"/>
                <a:gd name="connsiteX11" fmla="*/ 389047 w 3090416"/>
                <a:gd name="connsiteY11" fmla="*/ 2181696 h 4934300"/>
                <a:gd name="connsiteX12" fmla="*/ 723108 w 3090416"/>
                <a:gd name="connsiteY12" fmla="*/ 589678 h 4934300"/>
                <a:gd name="connsiteX13" fmla="*/ 778564 w 3090416"/>
                <a:gd name="connsiteY13" fmla="*/ 508876 h 4934300"/>
                <a:gd name="connsiteX14" fmla="*/ 874893 w 3090416"/>
                <a:gd name="connsiteY14" fmla="*/ 490952 h 4934300"/>
                <a:gd name="connsiteX15" fmla="*/ 955670 w 3090416"/>
                <a:gd name="connsiteY15" fmla="*/ 546407 h 4934300"/>
                <a:gd name="connsiteX16" fmla="*/ 973588 w 3090416"/>
                <a:gd name="connsiteY16" fmla="*/ 642737 h 4934300"/>
                <a:gd name="connsiteX17" fmla="*/ 430182 w 3090416"/>
                <a:gd name="connsiteY17" fmla="*/ 3278909 h 4934300"/>
                <a:gd name="connsiteX18" fmla="*/ 897987 w 3090416"/>
                <a:gd name="connsiteY18" fmla="*/ 3278909 h 4934300"/>
                <a:gd name="connsiteX19" fmla="*/ 897987 w 3090416"/>
                <a:gd name="connsiteY19" fmla="*/ 4562579 h 4934300"/>
                <a:gd name="connsiteX20" fmla="*/ 1156688 w 3090416"/>
                <a:gd name="connsiteY20" fmla="*/ 4934054 h 4934300"/>
                <a:gd name="connsiteX21" fmla="*/ 1410895 w 3090416"/>
                <a:gd name="connsiteY21" fmla="*/ 4570565 h 4934300"/>
                <a:gd name="connsiteX22" fmla="*/ 1410895 w 3090416"/>
                <a:gd name="connsiteY22" fmla="*/ 3448952 h 4934300"/>
                <a:gd name="connsiteX23" fmla="*/ 1410870 w 3090416"/>
                <a:gd name="connsiteY23" fmla="*/ 3448952 h 4934300"/>
                <a:gd name="connsiteX24" fmla="*/ 1447850 w 3090416"/>
                <a:gd name="connsiteY24" fmla="*/ 3356374 h 4934300"/>
                <a:gd name="connsiteX25" fmla="*/ 1540112 w 3090416"/>
                <a:gd name="connsiteY25" fmla="*/ 3318626 h 4934300"/>
                <a:gd name="connsiteX26" fmla="*/ 1631359 w 3090416"/>
                <a:gd name="connsiteY26" fmla="*/ 3358721 h 4934300"/>
                <a:gd name="connsiteX27" fmla="*/ 1672759 w 3090416"/>
                <a:gd name="connsiteY27" fmla="*/ 3459836 h 4934300"/>
                <a:gd name="connsiteX28" fmla="*/ 1672759 w 3090416"/>
                <a:gd name="connsiteY28" fmla="*/ 3583494 h 4934300"/>
                <a:gd name="connsiteX29" fmla="*/ 1674889 w 3090416"/>
                <a:gd name="connsiteY29" fmla="*/ 4654395 h 4934300"/>
                <a:gd name="connsiteX30" fmla="*/ 1674889 w 3090416"/>
                <a:gd name="connsiteY30" fmla="*/ 4654395 h 4934300"/>
                <a:gd name="connsiteX31" fmla="*/ 1741346 w 3090416"/>
                <a:gd name="connsiteY31" fmla="*/ 4848304 h 4934300"/>
                <a:gd name="connsiteX32" fmla="*/ 1927468 w 3090416"/>
                <a:gd name="connsiteY32" fmla="*/ 4934301 h 4934300"/>
                <a:gd name="connsiteX33" fmla="*/ 1937819 w 3090416"/>
                <a:gd name="connsiteY33" fmla="*/ 4934301 h 4934300"/>
                <a:gd name="connsiteX34" fmla="*/ 2121043 w 3090416"/>
                <a:gd name="connsiteY34" fmla="*/ 4844838 h 4934300"/>
                <a:gd name="connsiteX35" fmla="*/ 2184070 w 3090416"/>
                <a:gd name="connsiteY35" fmla="*/ 4650927 h 4934300"/>
                <a:gd name="connsiteX36" fmla="*/ 2184070 w 3090416"/>
                <a:gd name="connsiteY36" fmla="*/ 3274043 h 4934300"/>
                <a:gd name="connsiteX37" fmla="*/ 2653175 w 3090416"/>
                <a:gd name="connsiteY37" fmla="*/ 3274043 h 4934300"/>
                <a:gd name="connsiteX38" fmla="*/ 2115341 w 3090416"/>
                <a:gd name="connsiteY38" fmla="*/ 637870 h 4934300"/>
                <a:gd name="connsiteX39" fmla="*/ 2155726 w 3090416"/>
                <a:gd name="connsiteY39" fmla="*/ 516441 h 4934300"/>
                <a:gd name="connsiteX40" fmla="*/ 2281099 w 3090416"/>
                <a:gd name="connsiteY40" fmla="*/ 490711 h 4934300"/>
                <a:gd name="connsiteX41" fmla="*/ 2366087 w 3090416"/>
                <a:gd name="connsiteY41" fmla="*/ 586409 h 4934300"/>
                <a:gd name="connsiteX42" fmla="*/ 2717378 w 3090416"/>
                <a:gd name="connsiteY42" fmla="*/ 2284607 h 4934300"/>
                <a:gd name="connsiteX43" fmla="*/ 2775824 w 3090416"/>
                <a:gd name="connsiteY43" fmla="*/ 2409280 h 4934300"/>
                <a:gd name="connsiteX44" fmla="*/ 2901259 w 3090416"/>
                <a:gd name="connsiteY44" fmla="*/ 2465850 h 4934300"/>
                <a:gd name="connsiteX45" fmla="*/ 2954379 w 3090416"/>
                <a:gd name="connsiteY45" fmla="*/ 2459732 h 4934300"/>
                <a:gd name="connsiteX46" fmla="*/ 3082786 w 3090416"/>
                <a:gd name="connsiteY46" fmla="*/ 2207389 h 493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0416" h="4934300">
                  <a:moveTo>
                    <a:pt x="3082786" y="2207365"/>
                  </a:moveTo>
                  <a:cubicBezTo>
                    <a:pt x="3082786" y="2207365"/>
                    <a:pt x="2815324" y="912217"/>
                    <a:pt x="2708401" y="414998"/>
                  </a:cubicBezTo>
                  <a:cubicBezTo>
                    <a:pt x="2696204" y="294101"/>
                    <a:pt x="2636830" y="182875"/>
                    <a:pt x="2543157" y="105534"/>
                  </a:cubicBezTo>
                  <a:cubicBezTo>
                    <a:pt x="2449421" y="28169"/>
                    <a:pt x="2328976" y="-9078"/>
                    <a:pt x="2207956" y="1880"/>
                  </a:cubicBezTo>
                  <a:cubicBezTo>
                    <a:pt x="1978712" y="1880"/>
                    <a:pt x="1086349" y="549"/>
                    <a:pt x="869036" y="1880"/>
                  </a:cubicBezTo>
                  <a:cubicBezTo>
                    <a:pt x="750796" y="-7524"/>
                    <a:pt x="633552" y="29549"/>
                    <a:pt x="542206" y="105200"/>
                  </a:cubicBezTo>
                  <a:cubicBezTo>
                    <a:pt x="450836" y="180851"/>
                    <a:pt x="392576" y="289123"/>
                    <a:pt x="379760" y="407048"/>
                  </a:cubicBezTo>
                  <a:lnTo>
                    <a:pt x="22599" y="2105246"/>
                  </a:lnTo>
                  <a:cubicBezTo>
                    <a:pt x="-10220" y="2201044"/>
                    <a:pt x="-7218" y="2305521"/>
                    <a:pt x="31112" y="2399256"/>
                  </a:cubicBezTo>
                  <a:cubicBezTo>
                    <a:pt x="56484" y="2433451"/>
                    <a:pt x="94913" y="2455559"/>
                    <a:pt x="137237" y="2460277"/>
                  </a:cubicBezTo>
                  <a:cubicBezTo>
                    <a:pt x="153730" y="2463682"/>
                    <a:pt x="170539" y="2465472"/>
                    <a:pt x="187398" y="2465596"/>
                  </a:cubicBezTo>
                  <a:cubicBezTo>
                    <a:pt x="257966" y="2465596"/>
                    <a:pt x="336787" y="2431903"/>
                    <a:pt x="389047" y="2181696"/>
                  </a:cubicBezTo>
                  <a:cubicBezTo>
                    <a:pt x="389047" y="2181696"/>
                    <a:pt x="649878" y="942827"/>
                    <a:pt x="723108" y="589678"/>
                  </a:cubicBezTo>
                  <a:cubicBezTo>
                    <a:pt x="730142" y="556449"/>
                    <a:pt x="750096" y="527400"/>
                    <a:pt x="778564" y="508876"/>
                  </a:cubicBezTo>
                  <a:cubicBezTo>
                    <a:pt x="807000" y="490376"/>
                    <a:pt x="841659" y="483919"/>
                    <a:pt x="874893" y="490952"/>
                  </a:cubicBezTo>
                  <a:cubicBezTo>
                    <a:pt x="908097" y="497991"/>
                    <a:pt x="937171" y="517946"/>
                    <a:pt x="955670" y="546407"/>
                  </a:cubicBezTo>
                  <a:cubicBezTo>
                    <a:pt x="974195" y="574874"/>
                    <a:pt x="980627" y="609502"/>
                    <a:pt x="973588" y="642737"/>
                  </a:cubicBezTo>
                  <a:lnTo>
                    <a:pt x="430182" y="3278909"/>
                  </a:lnTo>
                  <a:lnTo>
                    <a:pt x="897987" y="3278909"/>
                  </a:lnTo>
                  <a:lnTo>
                    <a:pt x="897987" y="4562579"/>
                  </a:lnTo>
                  <a:cubicBezTo>
                    <a:pt x="897987" y="4730547"/>
                    <a:pt x="942291" y="4931391"/>
                    <a:pt x="1156688" y="4934054"/>
                  </a:cubicBezTo>
                  <a:cubicBezTo>
                    <a:pt x="1377443" y="4934054"/>
                    <a:pt x="1410895" y="4706401"/>
                    <a:pt x="1410895" y="4570565"/>
                  </a:cubicBezTo>
                  <a:lnTo>
                    <a:pt x="1410895" y="3448952"/>
                  </a:lnTo>
                  <a:lnTo>
                    <a:pt x="1410870" y="3448952"/>
                  </a:lnTo>
                  <a:cubicBezTo>
                    <a:pt x="1410145" y="3414349"/>
                    <a:pt x="1423494" y="3380947"/>
                    <a:pt x="1447850" y="3356374"/>
                  </a:cubicBezTo>
                  <a:cubicBezTo>
                    <a:pt x="1472200" y="3331801"/>
                    <a:pt x="1505503" y="3318186"/>
                    <a:pt x="1540112" y="3318626"/>
                  </a:cubicBezTo>
                  <a:cubicBezTo>
                    <a:pt x="1574696" y="3319084"/>
                    <a:pt x="1607634" y="3333547"/>
                    <a:pt x="1631359" y="3358721"/>
                  </a:cubicBezTo>
                  <a:cubicBezTo>
                    <a:pt x="1658154" y="3385516"/>
                    <a:pt x="1673050" y="3421939"/>
                    <a:pt x="1672759" y="3459836"/>
                  </a:cubicBezTo>
                  <a:lnTo>
                    <a:pt x="1672759" y="3583494"/>
                  </a:lnTo>
                  <a:cubicBezTo>
                    <a:pt x="1671169" y="3940655"/>
                    <a:pt x="1670104" y="4297531"/>
                    <a:pt x="1674889" y="4654395"/>
                  </a:cubicBezTo>
                  <a:lnTo>
                    <a:pt x="1674889" y="4654395"/>
                  </a:lnTo>
                  <a:cubicBezTo>
                    <a:pt x="1669645" y="4725408"/>
                    <a:pt x="1693655" y="4795493"/>
                    <a:pt x="1741346" y="4848304"/>
                  </a:cubicBezTo>
                  <a:cubicBezTo>
                    <a:pt x="1789062" y="4901178"/>
                    <a:pt x="1856293" y="4932258"/>
                    <a:pt x="1927468" y="4934301"/>
                  </a:cubicBezTo>
                  <a:lnTo>
                    <a:pt x="1937819" y="4934301"/>
                  </a:lnTo>
                  <a:cubicBezTo>
                    <a:pt x="2008486" y="4930524"/>
                    <a:pt x="2074609" y="4898268"/>
                    <a:pt x="2121043" y="4844838"/>
                  </a:cubicBezTo>
                  <a:cubicBezTo>
                    <a:pt x="2167453" y="4791407"/>
                    <a:pt x="2190212" y="4721446"/>
                    <a:pt x="2184070" y="4650927"/>
                  </a:cubicBezTo>
                  <a:cubicBezTo>
                    <a:pt x="2186466" y="4510014"/>
                    <a:pt x="2184070" y="3274043"/>
                    <a:pt x="2184070" y="3274043"/>
                  </a:cubicBezTo>
                  <a:lnTo>
                    <a:pt x="2653175" y="3274043"/>
                  </a:lnTo>
                  <a:lnTo>
                    <a:pt x="2115341" y="637870"/>
                  </a:lnTo>
                  <a:cubicBezTo>
                    <a:pt x="2106153" y="593083"/>
                    <a:pt x="2121557" y="546791"/>
                    <a:pt x="2155726" y="516441"/>
                  </a:cubicBezTo>
                  <a:cubicBezTo>
                    <a:pt x="2189927" y="486092"/>
                    <a:pt x="2237711" y="476273"/>
                    <a:pt x="2281099" y="490711"/>
                  </a:cubicBezTo>
                  <a:cubicBezTo>
                    <a:pt x="2324512" y="505124"/>
                    <a:pt x="2356893" y="541621"/>
                    <a:pt x="2366087" y="586409"/>
                  </a:cubicBezTo>
                  <a:cubicBezTo>
                    <a:pt x="2465828" y="1073320"/>
                    <a:pt x="2622899" y="1843047"/>
                    <a:pt x="2717378" y="2284607"/>
                  </a:cubicBezTo>
                  <a:cubicBezTo>
                    <a:pt x="2721340" y="2331790"/>
                    <a:pt x="2742081" y="2376027"/>
                    <a:pt x="2775824" y="2409280"/>
                  </a:cubicBezTo>
                  <a:cubicBezTo>
                    <a:pt x="2809504" y="2442508"/>
                    <a:pt x="2854019" y="2462587"/>
                    <a:pt x="2901259" y="2465850"/>
                  </a:cubicBezTo>
                  <a:cubicBezTo>
                    <a:pt x="2919151" y="2465775"/>
                    <a:pt x="2936920" y="2463720"/>
                    <a:pt x="2954379" y="2459732"/>
                  </a:cubicBezTo>
                  <a:cubicBezTo>
                    <a:pt x="3062045" y="2435060"/>
                    <a:pt x="3110399" y="2340600"/>
                    <a:pt x="3082786" y="2207389"/>
                  </a:cubicBezTo>
                  <a:close/>
                </a:path>
              </a:pathLst>
            </a:custGeom>
            <a:grpFill/>
            <a:ln w="6191" cap="flat">
              <a:noFill/>
              <a:prstDash val="solid"/>
              <a:miter/>
            </a:ln>
          </p:spPr>
          <p:txBody>
            <a:bodyPr rtlCol="0" anchor="ctr"/>
            <a:lstStyle/>
            <a:p>
              <a:endParaRPr lang="en-US"/>
            </a:p>
          </p:txBody>
        </p:sp>
      </p:grpSp>
      <p:pic>
        <p:nvPicPr>
          <p:cNvPr id="77" name="Picture 76">
            <a:extLst>
              <a:ext uri="{FF2B5EF4-FFF2-40B4-BE49-F238E27FC236}">
                <a16:creationId xmlns:a16="http://schemas.microsoft.com/office/drawing/2014/main" id="{4A54A0C8-002A-7989-ACCC-1D4BF393CCC5}"/>
              </a:ext>
            </a:extLst>
          </p:cNvPr>
          <p:cNvPicPr>
            <a:picLocks noChangeAspect="1"/>
          </p:cNvPicPr>
          <p:nvPr/>
        </p:nvPicPr>
        <p:blipFill rotWithShape="1">
          <a:blip r:embed="rId5"/>
          <a:srcRect l="10507" b="10830"/>
          <a:stretch/>
        </p:blipFill>
        <p:spPr>
          <a:xfrm>
            <a:off x="11452508" y="3084243"/>
            <a:ext cx="688294" cy="705401"/>
          </a:xfrm>
          <a:prstGeom prst="rect">
            <a:avLst/>
          </a:prstGeom>
        </p:spPr>
      </p:pic>
    </p:spTree>
    <p:extLst>
      <p:ext uri="{BB962C8B-B14F-4D97-AF65-F5344CB8AC3E}">
        <p14:creationId xmlns:p14="http://schemas.microsoft.com/office/powerpoint/2010/main" val="779689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Question &amp; Answer​</a:t>
            </a:r>
          </a:p>
          <a:p>
            <a:pPr marL="285750" indent="-285750">
              <a:spcBef>
                <a:spcPts val="600"/>
              </a:spcBef>
              <a:buFont typeface="Arial" panose="020B0604020202020204" pitchFamily="34" charset="0"/>
              <a:buChar char="•"/>
            </a:pPr>
            <a:r>
              <a:rPr lang="en-US" sz="2000" b="0" dirty="0"/>
              <a:t>Fill in the blank​</a:t>
            </a:r>
          </a:p>
          <a:p>
            <a:pPr marL="285750" indent="-285750">
              <a:spcBef>
                <a:spcPts val="600"/>
              </a:spcBef>
              <a:buFont typeface="Arial" panose="020B0604020202020204" pitchFamily="34" charset="0"/>
              <a:buChar char="•"/>
            </a:pPr>
            <a:r>
              <a:rPr lang="en-US" sz="2000" b="0" dirty="0"/>
              <a:t>Review national guidelines</a:t>
            </a:r>
          </a:p>
          <a:p>
            <a:pPr marL="285750" indent="-285750">
              <a:spcBef>
                <a:spcPts val="600"/>
              </a:spcBef>
              <a:buFont typeface="Arial" panose="020B0604020202020204" pitchFamily="34" charset="0"/>
              <a:buChar char="•"/>
            </a:pPr>
            <a:r>
              <a:rPr lang="en-US" sz="2000" b="0" dirty="0"/>
              <a:t>True/false</a:t>
            </a:r>
          </a:p>
          <a:p>
            <a:pPr marL="285750" indent="-285750">
              <a:spcBef>
                <a:spcPts val="600"/>
              </a:spcBef>
              <a:buFont typeface="Arial" panose="020B0604020202020204" pitchFamily="34" charset="0"/>
              <a:buChar char="•"/>
            </a:pPr>
            <a:r>
              <a:rPr lang="en-US" sz="2000" b="0" dirty="0"/>
              <a:t>​Case scenario​</a:t>
            </a:r>
          </a:p>
          <a:p>
            <a:pPr marL="285750" indent="-285750">
              <a:spcBef>
                <a:spcPts val="600"/>
              </a:spcBef>
              <a:buFont typeface="Arial" panose="020B0604020202020204" pitchFamily="34" charset="0"/>
              <a:buChar char="•"/>
            </a:pPr>
            <a:r>
              <a:rPr lang="en-US" sz="2000" b="0" dirty="0"/>
              <a:t>Role-play​</a:t>
            </a:r>
          </a:p>
          <a:p>
            <a:pPr marL="285750" indent="-285750">
              <a:spcBef>
                <a:spcPts val="600"/>
              </a:spcBef>
              <a:buFont typeface="Arial" panose="020B0604020202020204" pitchFamily="34" charset="0"/>
              <a:buChar char="•"/>
            </a:pPr>
            <a:r>
              <a:rPr lang="en-US" sz="2000" b="0" dirty="0"/>
              <a:t>Discussion​</a:t>
            </a:r>
          </a:p>
          <a:p>
            <a:pPr marL="285750" indent="-285750">
              <a:spcBef>
                <a:spcPts val="600"/>
              </a:spcBef>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9F04-C446-3454-9A4B-F9AB5A8B50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C929294-0FFD-1E45-35DC-9066FF00DE4E}"/>
              </a:ext>
            </a:extLst>
          </p:cNvPr>
          <p:cNvSpPr/>
          <p:nvPr/>
        </p:nvSpPr>
        <p:spPr>
          <a:xfrm>
            <a:off x="4876198" y="2009014"/>
            <a:ext cx="3439809" cy="506667"/>
          </a:xfrm>
          <a:prstGeom prst="rect">
            <a:avLst/>
          </a:prstGeom>
          <a:solidFill>
            <a:schemeClr val="accent2">
              <a:lumMod val="75000"/>
            </a:scheme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a:ln>
                  <a:noFill/>
                </a:ln>
                <a:solidFill>
                  <a:srgbClr val="FFFFFF"/>
                </a:solidFill>
                <a:effectLst/>
                <a:uLnTx/>
                <a:uFillTx/>
                <a:latin typeface="Calibri" panose="020F0502020204030204"/>
                <a:ea typeface="+mn-ea"/>
                <a:cs typeface="+mn-cs"/>
              </a:rPr>
              <a:t>HIV risk factors?</a:t>
            </a:r>
          </a:p>
        </p:txBody>
      </p:sp>
      <p:sp>
        <p:nvSpPr>
          <p:cNvPr id="5" name="TextBox 4">
            <a:extLst>
              <a:ext uri="{FF2B5EF4-FFF2-40B4-BE49-F238E27FC236}">
                <a16:creationId xmlns:a16="http://schemas.microsoft.com/office/drawing/2014/main" id="{0871B91E-36D8-9CAB-6FA2-6CCDA280A236}"/>
              </a:ext>
            </a:extLst>
          </p:cNvPr>
          <p:cNvSpPr txBox="1"/>
          <p:nvPr/>
        </p:nvSpPr>
        <p:spPr>
          <a:xfrm>
            <a:off x="6564687" y="2550760"/>
            <a:ext cx="1751320" cy="523220"/>
          </a:xfrm>
          <a:prstGeom prst="rect">
            <a:avLst/>
          </a:prstGeom>
          <a:solidFill>
            <a:srgbClr val="FDB913"/>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rPr>
              <a:t>Inject drugs and share needles</a:t>
            </a:r>
          </a:p>
        </p:txBody>
      </p:sp>
      <p:sp>
        <p:nvSpPr>
          <p:cNvPr id="6" name="TextBox 5">
            <a:extLst>
              <a:ext uri="{FF2B5EF4-FFF2-40B4-BE49-F238E27FC236}">
                <a16:creationId xmlns:a16="http://schemas.microsoft.com/office/drawing/2014/main" id="{36D00253-ECBF-A90D-B7AE-F8D3DEB88F7B}"/>
              </a:ext>
            </a:extLst>
          </p:cNvPr>
          <p:cNvSpPr txBox="1"/>
          <p:nvPr/>
        </p:nvSpPr>
        <p:spPr>
          <a:xfrm>
            <a:off x="4880612" y="2550999"/>
            <a:ext cx="1651711" cy="523220"/>
          </a:xfrm>
          <a:prstGeom prst="rect">
            <a:avLst/>
          </a:prstGeom>
          <a:solidFill>
            <a:srgbClr val="FDB913"/>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tx2"/>
                </a:solidFill>
                <a:effectLst/>
                <a:uLnTx/>
                <a:uFillTx/>
              </a:rPr>
              <a:t>Sexual exposure only</a:t>
            </a:r>
          </a:p>
        </p:txBody>
      </p:sp>
      <p:sp>
        <p:nvSpPr>
          <p:cNvPr id="7" name="Rectangle 6">
            <a:extLst>
              <a:ext uri="{FF2B5EF4-FFF2-40B4-BE49-F238E27FC236}">
                <a16:creationId xmlns:a16="http://schemas.microsoft.com/office/drawing/2014/main" id="{19EE0DB9-DC7B-5891-F535-FA9F1A2CAB68}"/>
              </a:ext>
            </a:extLst>
          </p:cNvPr>
          <p:cNvSpPr/>
          <p:nvPr/>
        </p:nvSpPr>
        <p:spPr>
          <a:xfrm>
            <a:off x="7452768" y="1016336"/>
            <a:ext cx="2783343" cy="633601"/>
          </a:xfrm>
          <a:prstGeom prst="rect">
            <a:avLst/>
          </a:prstGeom>
          <a:solidFill>
            <a:srgbClr val="70AD47"/>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srgbClr val="FFFFFF"/>
                </a:solidFill>
                <a:effectLst/>
                <a:uLnTx/>
                <a:uFillTx/>
                <a:latin typeface="Calibri" panose="020F0502020204030204"/>
                <a:ea typeface="+mn-ea"/>
                <a:cs typeface="+mn-cs"/>
              </a:rPr>
              <a:t>Taking estradiol-based hormones?</a:t>
            </a:r>
          </a:p>
        </p:txBody>
      </p:sp>
      <p:cxnSp>
        <p:nvCxnSpPr>
          <p:cNvPr id="8" name="Connector: Elbow 110">
            <a:extLst>
              <a:ext uri="{FF2B5EF4-FFF2-40B4-BE49-F238E27FC236}">
                <a16:creationId xmlns:a16="http://schemas.microsoft.com/office/drawing/2014/main" id="{FAEC3244-63AD-7C54-3544-F8A115115F11}"/>
              </a:ext>
            </a:extLst>
          </p:cNvPr>
          <p:cNvCxnSpPr>
            <a:cxnSpLocks/>
            <a:stCxn id="7" idx="3"/>
            <a:endCxn id="16" idx="0"/>
          </p:cNvCxnSpPr>
          <p:nvPr/>
        </p:nvCxnSpPr>
        <p:spPr>
          <a:xfrm>
            <a:off x="10236111" y="1333137"/>
            <a:ext cx="584448" cy="1909455"/>
          </a:xfrm>
          <a:prstGeom prst="bentConnector2">
            <a:avLst/>
          </a:prstGeom>
          <a:noFill/>
          <a:ln w="25400" cap="flat" cmpd="sng" algn="ctr">
            <a:solidFill>
              <a:schemeClr val="accent6"/>
            </a:solidFill>
            <a:prstDash val="solid"/>
            <a:tailEnd type="triangle"/>
          </a:ln>
          <a:effectLst/>
        </p:spPr>
      </p:cxnSp>
      <p:cxnSp>
        <p:nvCxnSpPr>
          <p:cNvPr id="9" name="Connector: Elbow 112">
            <a:extLst>
              <a:ext uri="{FF2B5EF4-FFF2-40B4-BE49-F238E27FC236}">
                <a16:creationId xmlns:a16="http://schemas.microsoft.com/office/drawing/2014/main" id="{033F0B00-19F8-DFB6-6134-EC5552C3AA74}"/>
              </a:ext>
            </a:extLst>
          </p:cNvPr>
          <p:cNvCxnSpPr>
            <a:cxnSpLocks/>
            <a:stCxn id="7" idx="1"/>
            <a:endCxn id="4" idx="0"/>
          </p:cNvCxnSpPr>
          <p:nvPr/>
        </p:nvCxnSpPr>
        <p:spPr>
          <a:xfrm rot="10800000" flipV="1">
            <a:off x="6596104" y="1333136"/>
            <a:ext cx="856665" cy="675877"/>
          </a:xfrm>
          <a:prstGeom prst="bentConnector2">
            <a:avLst/>
          </a:prstGeom>
          <a:noFill/>
          <a:ln w="25400" cap="flat" cmpd="sng" algn="ctr">
            <a:solidFill>
              <a:schemeClr val="accent4"/>
            </a:solidFill>
            <a:prstDash val="solid"/>
            <a:tailEnd type="triangle"/>
          </a:ln>
          <a:effectLst/>
        </p:spPr>
      </p:cxnSp>
      <p:sp>
        <p:nvSpPr>
          <p:cNvPr id="10" name="TextBox 9">
            <a:extLst>
              <a:ext uri="{FF2B5EF4-FFF2-40B4-BE49-F238E27FC236}">
                <a16:creationId xmlns:a16="http://schemas.microsoft.com/office/drawing/2014/main" id="{FAD15FED-66E0-AF26-E65B-879E93F4227E}"/>
              </a:ext>
            </a:extLst>
          </p:cNvPr>
          <p:cNvSpPr txBox="1"/>
          <p:nvPr/>
        </p:nvSpPr>
        <p:spPr>
          <a:xfrm>
            <a:off x="10820559" y="1022423"/>
            <a:ext cx="600492" cy="369332"/>
          </a:xfrm>
          <a:prstGeom prst="rect">
            <a:avLst/>
          </a:prstGeom>
          <a:noFill/>
        </p:spPr>
        <p:txBody>
          <a:bodyPr wrap="square">
            <a:spAutoFit/>
          </a:bodyPr>
          <a:lstStyle>
            <a:defPPr>
              <a:defRPr lang="en-US"/>
            </a:defPPr>
            <a:lvl1pPr>
              <a:defRPr b="1">
                <a:solidFill>
                  <a:schemeClr val="accent6"/>
                </a:solidFill>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70AD47"/>
                </a:solidFill>
                <a:effectLst/>
                <a:uLnTx/>
                <a:uFillTx/>
              </a:rPr>
              <a:t>YES</a:t>
            </a:r>
            <a:endParaRPr kumimoji="0" lang="en-ZA" sz="1800" b="1" i="0" u="none" strike="noStrike" kern="0" cap="none" spc="0" normalizeH="0" baseline="0" noProof="0">
              <a:ln>
                <a:noFill/>
              </a:ln>
              <a:solidFill>
                <a:srgbClr val="70AD47"/>
              </a:solidFill>
              <a:effectLst/>
              <a:uLnTx/>
              <a:uFillTx/>
            </a:endParaRPr>
          </a:p>
        </p:txBody>
      </p:sp>
      <p:sp>
        <p:nvSpPr>
          <p:cNvPr id="11" name="TextBox 10">
            <a:extLst>
              <a:ext uri="{FF2B5EF4-FFF2-40B4-BE49-F238E27FC236}">
                <a16:creationId xmlns:a16="http://schemas.microsoft.com/office/drawing/2014/main" id="{52EBEDE4-B312-14D7-AA8C-3B4394291D6F}"/>
              </a:ext>
            </a:extLst>
          </p:cNvPr>
          <p:cNvSpPr txBox="1"/>
          <p:nvPr/>
        </p:nvSpPr>
        <p:spPr>
          <a:xfrm>
            <a:off x="6596102" y="963803"/>
            <a:ext cx="641175" cy="369332"/>
          </a:xfrm>
          <a:prstGeom prst="rect">
            <a:avLst/>
          </a:prstGeom>
          <a:noFill/>
        </p:spPr>
        <p:txBody>
          <a:bodyPr wrap="square">
            <a:spAutoFit/>
          </a:bodyPr>
          <a:lstStyle>
            <a:defPPr>
              <a:defRPr lang="en-US"/>
            </a:defPPr>
            <a:lvl1pPr>
              <a:defRPr b="1" i="0" u="none" strike="noStrike">
                <a:solidFill>
                  <a:schemeClr val="accent4"/>
                </a:solidFill>
                <a:effectLst/>
                <a:latin typeface="Calibri" panose="020F0502020204030204" pitchFamily="34" charset="0"/>
              </a:defRPr>
            </a:lvl1p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04E58"/>
                </a:solidFill>
                <a:effectLst/>
                <a:uLnTx/>
                <a:uFillTx/>
                <a:latin typeface="Calibri" panose="020F0502020204030204" pitchFamily="34" charset="0"/>
              </a:rPr>
              <a:t>NO</a:t>
            </a:r>
            <a:endParaRPr kumimoji="0" lang="en-ZA" sz="1800" b="1" i="0" u="none" strike="noStrike" kern="0" cap="none" spc="0" normalizeH="0" baseline="0" noProof="0" dirty="0">
              <a:ln>
                <a:noFill/>
              </a:ln>
              <a:solidFill>
                <a:srgbClr val="F04E58"/>
              </a:solidFill>
              <a:effectLst/>
              <a:uLnTx/>
              <a:uFillTx/>
              <a:latin typeface="Calibri" panose="020F0502020204030204" pitchFamily="34" charset="0"/>
            </a:endParaRPr>
          </a:p>
        </p:txBody>
      </p:sp>
      <p:cxnSp>
        <p:nvCxnSpPr>
          <p:cNvPr id="12" name="Straight Connector 11">
            <a:extLst>
              <a:ext uri="{FF2B5EF4-FFF2-40B4-BE49-F238E27FC236}">
                <a16:creationId xmlns:a16="http://schemas.microsoft.com/office/drawing/2014/main" id="{62F2FC2B-3236-1035-5226-1AF9C1ACD5E4}"/>
              </a:ext>
            </a:extLst>
          </p:cNvPr>
          <p:cNvCxnSpPr>
            <a:cxnSpLocks/>
            <a:stCxn id="6" idx="2"/>
          </p:cNvCxnSpPr>
          <p:nvPr/>
        </p:nvCxnSpPr>
        <p:spPr>
          <a:xfrm flipH="1">
            <a:off x="5706449" y="3074219"/>
            <a:ext cx="19" cy="216652"/>
          </a:xfrm>
          <a:prstGeom prst="line">
            <a:avLst/>
          </a:prstGeom>
          <a:noFill/>
          <a:ln w="25400" cap="flat" cmpd="sng" algn="ctr">
            <a:solidFill>
              <a:srgbClr val="022069"/>
            </a:solidFill>
            <a:prstDash val="solid"/>
          </a:ln>
          <a:effectLst/>
        </p:spPr>
      </p:cxnSp>
      <p:cxnSp>
        <p:nvCxnSpPr>
          <p:cNvPr id="13" name="Straight Connector 12">
            <a:extLst>
              <a:ext uri="{FF2B5EF4-FFF2-40B4-BE49-F238E27FC236}">
                <a16:creationId xmlns:a16="http://schemas.microsoft.com/office/drawing/2014/main" id="{B2442F3C-CF4D-F98E-D1C5-DF11E2959181}"/>
              </a:ext>
            </a:extLst>
          </p:cNvPr>
          <p:cNvCxnSpPr>
            <a:cxnSpLocks/>
            <a:stCxn id="5" idx="2"/>
          </p:cNvCxnSpPr>
          <p:nvPr/>
        </p:nvCxnSpPr>
        <p:spPr>
          <a:xfrm>
            <a:off x="7440347" y="3073980"/>
            <a:ext cx="0" cy="204928"/>
          </a:xfrm>
          <a:prstGeom prst="line">
            <a:avLst/>
          </a:prstGeom>
          <a:noFill/>
          <a:ln w="25400" cap="flat" cmpd="sng" algn="ctr">
            <a:solidFill>
              <a:srgbClr val="022069"/>
            </a:solidFill>
            <a:prstDash val="solid"/>
          </a:ln>
          <a:effectLst/>
        </p:spPr>
      </p:cxnSp>
      <p:sp>
        <p:nvSpPr>
          <p:cNvPr id="14" name="Rectangle 13">
            <a:extLst>
              <a:ext uri="{FF2B5EF4-FFF2-40B4-BE49-F238E27FC236}">
                <a16:creationId xmlns:a16="http://schemas.microsoft.com/office/drawing/2014/main" id="{1C58D859-8B63-4BE9-8FB3-3C6D71B7CB6A}"/>
              </a:ext>
            </a:extLst>
          </p:cNvPr>
          <p:cNvSpPr/>
          <p:nvPr/>
        </p:nvSpPr>
        <p:spPr>
          <a:xfrm>
            <a:off x="6668038" y="3294867"/>
            <a:ext cx="1544617" cy="1014521"/>
          </a:xfrm>
          <a:prstGeom prst="rect">
            <a:avLst/>
          </a:prstGeom>
          <a:solidFill>
            <a:srgbClr val="02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Oral Daily PrEP</a:t>
            </a:r>
          </a:p>
        </p:txBody>
      </p:sp>
      <p:sp>
        <p:nvSpPr>
          <p:cNvPr id="15" name="Rectangle 14">
            <a:extLst>
              <a:ext uri="{FF2B5EF4-FFF2-40B4-BE49-F238E27FC236}">
                <a16:creationId xmlns:a16="http://schemas.microsoft.com/office/drawing/2014/main" id="{B3683770-673C-72CE-B204-FDB9E451086C}"/>
              </a:ext>
            </a:extLst>
          </p:cNvPr>
          <p:cNvSpPr/>
          <p:nvPr/>
        </p:nvSpPr>
        <p:spPr>
          <a:xfrm>
            <a:off x="4880575" y="3306830"/>
            <a:ext cx="1544617" cy="1014521"/>
          </a:xfrm>
          <a:prstGeom prst="rect">
            <a:avLst/>
          </a:prstGeom>
          <a:solidFill>
            <a:srgbClr val="02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Oral Daily PrEP</a:t>
            </a:r>
          </a:p>
        </p:txBody>
      </p:sp>
      <p:sp>
        <p:nvSpPr>
          <p:cNvPr id="16" name="Rectangle 15">
            <a:extLst>
              <a:ext uri="{FF2B5EF4-FFF2-40B4-BE49-F238E27FC236}">
                <a16:creationId xmlns:a16="http://schemas.microsoft.com/office/drawing/2014/main" id="{5585F3CC-D358-88ED-0259-1C1D2B6AC559}"/>
              </a:ext>
            </a:extLst>
          </p:cNvPr>
          <p:cNvSpPr/>
          <p:nvPr/>
        </p:nvSpPr>
        <p:spPr>
          <a:xfrm>
            <a:off x="10048250" y="3242592"/>
            <a:ext cx="1544617" cy="1014520"/>
          </a:xfrm>
          <a:prstGeom prst="rect">
            <a:avLst/>
          </a:prstGeom>
          <a:solidFill>
            <a:srgbClr val="02B5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Oral Daily PrEP</a:t>
            </a:r>
          </a:p>
        </p:txBody>
      </p:sp>
      <p:grpSp>
        <p:nvGrpSpPr>
          <p:cNvPr id="17" name="Group 16">
            <a:extLst>
              <a:ext uri="{FF2B5EF4-FFF2-40B4-BE49-F238E27FC236}">
                <a16:creationId xmlns:a16="http://schemas.microsoft.com/office/drawing/2014/main" id="{A7952DF0-A7A6-1585-C3CB-128708EF7421}"/>
              </a:ext>
            </a:extLst>
          </p:cNvPr>
          <p:cNvGrpSpPr/>
          <p:nvPr/>
        </p:nvGrpSpPr>
        <p:grpSpPr>
          <a:xfrm>
            <a:off x="10048886" y="4315099"/>
            <a:ext cx="1543981" cy="1014521"/>
            <a:chOff x="2258271" y="7265325"/>
            <a:chExt cx="1520771" cy="1014521"/>
          </a:xfrm>
        </p:grpSpPr>
        <p:sp>
          <p:nvSpPr>
            <p:cNvPr id="18" name="Rectangle 17">
              <a:extLst>
                <a:ext uri="{FF2B5EF4-FFF2-40B4-BE49-F238E27FC236}">
                  <a16:creationId xmlns:a16="http://schemas.microsoft.com/office/drawing/2014/main" id="{33452B52-3029-1B47-6D6E-963B3ECAA336}"/>
                </a:ext>
              </a:extLst>
            </p:cNvPr>
            <p:cNvSpPr/>
            <p:nvPr/>
          </p:nvSpPr>
          <p:spPr>
            <a:xfrm>
              <a:off x="2258271" y="7265325"/>
              <a:ext cx="1520771" cy="10145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CAB-LA</a:t>
              </a:r>
            </a:p>
          </p:txBody>
        </p:sp>
        <p:pic>
          <p:nvPicPr>
            <p:cNvPr id="19" name="Picture 18">
              <a:extLst>
                <a:ext uri="{FF2B5EF4-FFF2-40B4-BE49-F238E27FC236}">
                  <a16:creationId xmlns:a16="http://schemas.microsoft.com/office/drawing/2014/main" id="{A46C316A-F814-8FE3-E11B-4ACFD826F36C}"/>
                </a:ext>
              </a:extLst>
            </p:cNvPr>
            <p:cNvPicPr>
              <a:picLocks noChangeAspect="1"/>
            </p:cNvPicPr>
            <p:nvPr/>
          </p:nvPicPr>
          <p:blipFill>
            <a:blip r:embed="rId2"/>
            <a:stretch>
              <a:fillRect/>
            </a:stretch>
          </p:blipFill>
          <p:spPr>
            <a:xfrm>
              <a:off x="2767046" y="7625777"/>
              <a:ext cx="527065" cy="527065"/>
            </a:xfrm>
            <a:prstGeom prst="rect">
              <a:avLst/>
            </a:prstGeom>
          </p:spPr>
        </p:pic>
      </p:grpSp>
      <p:grpSp>
        <p:nvGrpSpPr>
          <p:cNvPr id="20" name="Group 19">
            <a:extLst>
              <a:ext uri="{FF2B5EF4-FFF2-40B4-BE49-F238E27FC236}">
                <a16:creationId xmlns:a16="http://schemas.microsoft.com/office/drawing/2014/main" id="{61EB1917-0ADB-D4DE-FEBC-05F7F4D9229D}"/>
              </a:ext>
            </a:extLst>
          </p:cNvPr>
          <p:cNvGrpSpPr/>
          <p:nvPr/>
        </p:nvGrpSpPr>
        <p:grpSpPr>
          <a:xfrm>
            <a:off x="4881211" y="4363179"/>
            <a:ext cx="1543981" cy="1014521"/>
            <a:chOff x="2258271" y="7265325"/>
            <a:chExt cx="1520771" cy="1014521"/>
          </a:xfrm>
        </p:grpSpPr>
        <p:sp>
          <p:nvSpPr>
            <p:cNvPr id="21" name="Rectangle 20">
              <a:extLst>
                <a:ext uri="{FF2B5EF4-FFF2-40B4-BE49-F238E27FC236}">
                  <a16:creationId xmlns:a16="http://schemas.microsoft.com/office/drawing/2014/main" id="{62C476A3-0D66-22A3-1316-03897D1E2ED5}"/>
                </a:ext>
              </a:extLst>
            </p:cNvPr>
            <p:cNvSpPr/>
            <p:nvPr/>
          </p:nvSpPr>
          <p:spPr>
            <a:xfrm>
              <a:off x="2258271" y="7265325"/>
              <a:ext cx="1520771" cy="10145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CAB-LA</a:t>
              </a:r>
            </a:p>
          </p:txBody>
        </p:sp>
        <p:pic>
          <p:nvPicPr>
            <p:cNvPr id="22" name="Picture 21">
              <a:extLst>
                <a:ext uri="{FF2B5EF4-FFF2-40B4-BE49-F238E27FC236}">
                  <a16:creationId xmlns:a16="http://schemas.microsoft.com/office/drawing/2014/main" id="{4DDDBBCF-B387-16CD-9535-0E6119B86D5C}"/>
                </a:ext>
              </a:extLst>
            </p:cNvPr>
            <p:cNvPicPr>
              <a:picLocks noChangeAspect="1"/>
            </p:cNvPicPr>
            <p:nvPr/>
          </p:nvPicPr>
          <p:blipFill>
            <a:blip r:embed="rId2"/>
            <a:stretch>
              <a:fillRect/>
            </a:stretch>
          </p:blipFill>
          <p:spPr>
            <a:xfrm>
              <a:off x="2767046" y="7625777"/>
              <a:ext cx="527065" cy="527065"/>
            </a:xfrm>
            <a:prstGeom prst="rect">
              <a:avLst/>
            </a:prstGeom>
          </p:spPr>
        </p:pic>
      </p:grpSp>
      <p:grpSp>
        <p:nvGrpSpPr>
          <p:cNvPr id="23" name="Group 22">
            <a:extLst>
              <a:ext uri="{FF2B5EF4-FFF2-40B4-BE49-F238E27FC236}">
                <a16:creationId xmlns:a16="http://schemas.microsoft.com/office/drawing/2014/main" id="{F054995E-A8AB-F226-687D-4DD5B920FCC7}"/>
              </a:ext>
            </a:extLst>
          </p:cNvPr>
          <p:cNvGrpSpPr/>
          <p:nvPr/>
        </p:nvGrpSpPr>
        <p:grpSpPr>
          <a:xfrm>
            <a:off x="6668674" y="4361126"/>
            <a:ext cx="1543981" cy="1014521"/>
            <a:chOff x="2258271" y="7265325"/>
            <a:chExt cx="1520771" cy="1014521"/>
          </a:xfrm>
        </p:grpSpPr>
        <p:sp>
          <p:nvSpPr>
            <p:cNvPr id="24" name="Rectangle 23">
              <a:extLst>
                <a:ext uri="{FF2B5EF4-FFF2-40B4-BE49-F238E27FC236}">
                  <a16:creationId xmlns:a16="http://schemas.microsoft.com/office/drawing/2014/main" id="{8F9A853E-8E95-DF63-86BE-BE33AB0397F4}"/>
                </a:ext>
              </a:extLst>
            </p:cNvPr>
            <p:cNvSpPr/>
            <p:nvPr/>
          </p:nvSpPr>
          <p:spPr>
            <a:xfrm>
              <a:off x="2258271" y="7265325"/>
              <a:ext cx="1520771" cy="101452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a:t>CAB-LA</a:t>
              </a:r>
            </a:p>
          </p:txBody>
        </p:sp>
        <p:pic>
          <p:nvPicPr>
            <p:cNvPr id="25" name="Picture 24">
              <a:extLst>
                <a:ext uri="{FF2B5EF4-FFF2-40B4-BE49-F238E27FC236}">
                  <a16:creationId xmlns:a16="http://schemas.microsoft.com/office/drawing/2014/main" id="{17FFD7C9-221D-F127-2E9A-21F8FD7C9C48}"/>
                </a:ext>
              </a:extLst>
            </p:cNvPr>
            <p:cNvPicPr>
              <a:picLocks noChangeAspect="1"/>
            </p:cNvPicPr>
            <p:nvPr/>
          </p:nvPicPr>
          <p:blipFill>
            <a:blip r:embed="rId2"/>
            <a:stretch>
              <a:fillRect/>
            </a:stretch>
          </p:blipFill>
          <p:spPr>
            <a:xfrm>
              <a:off x="2767046" y="7625777"/>
              <a:ext cx="527065" cy="527065"/>
            </a:xfrm>
            <a:prstGeom prst="rect">
              <a:avLst/>
            </a:prstGeom>
          </p:spPr>
        </p:pic>
      </p:grpSp>
      <p:grpSp>
        <p:nvGrpSpPr>
          <p:cNvPr id="26" name="Group 25">
            <a:extLst>
              <a:ext uri="{FF2B5EF4-FFF2-40B4-BE49-F238E27FC236}">
                <a16:creationId xmlns:a16="http://schemas.microsoft.com/office/drawing/2014/main" id="{84A73167-6C8C-078A-8625-338DD1EE300C}"/>
              </a:ext>
            </a:extLst>
          </p:cNvPr>
          <p:cNvGrpSpPr/>
          <p:nvPr/>
        </p:nvGrpSpPr>
        <p:grpSpPr>
          <a:xfrm>
            <a:off x="4876198" y="5419528"/>
            <a:ext cx="1543981" cy="1014521"/>
            <a:chOff x="3038113" y="7320433"/>
            <a:chExt cx="1543981" cy="1014521"/>
          </a:xfrm>
        </p:grpSpPr>
        <p:sp>
          <p:nvSpPr>
            <p:cNvPr id="27" name="Rectangle 26">
              <a:extLst>
                <a:ext uri="{FF2B5EF4-FFF2-40B4-BE49-F238E27FC236}">
                  <a16:creationId xmlns:a16="http://schemas.microsoft.com/office/drawing/2014/main" id="{6288406F-44AE-F607-85DA-E5630FB5A300}"/>
                </a:ext>
              </a:extLst>
            </p:cNvPr>
            <p:cNvSpPr/>
            <p:nvPr/>
          </p:nvSpPr>
          <p:spPr>
            <a:xfrm>
              <a:off x="3038113" y="7320433"/>
              <a:ext cx="1543981" cy="10145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solidFill>
                    <a:schemeClr val="bg1"/>
                  </a:solidFill>
                </a:rPr>
                <a:t>Oral ED-PrEP</a:t>
              </a:r>
            </a:p>
          </p:txBody>
        </p:sp>
        <p:grpSp>
          <p:nvGrpSpPr>
            <p:cNvPr id="28" name="Graphic 22">
              <a:extLst>
                <a:ext uri="{FF2B5EF4-FFF2-40B4-BE49-F238E27FC236}">
                  <a16:creationId xmlns:a16="http://schemas.microsoft.com/office/drawing/2014/main" id="{0AFDB32B-952D-EF11-709A-B8463D87230C}"/>
                </a:ext>
              </a:extLst>
            </p:cNvPr>
            <p:cNvGrpSpPr/>
            <p:nvPr/>
          </p:nvGrpSpPr>
          <p:grpSpPr>
            <a:xfrm>
              <a:off x="3556697" y="7665838"/>
              <a:ext cx="485237" cy="551680"/>
              <a:chOff x="2784776" y="-622825"/>
              <a:chExt cx="4617005" cy="5249211"/>
            </a:xfrm>
          </p:grpSpPr>
          <p:grpSp>
            <p:nvGrpSpPr>
              <p:cNvPr id="29" name="Graphic 22">
                <a:extLst>
                  <a:ext uri="{FF2B5EF4-FFF2-40B4-BE49-F238E27FC236}">
                    <a16:creationId xmlns:a16="http://schemas.microsoft.com/office/drawing/2014/main" id="{C214E465-E63F-A66E-408F-BCED51463177}"/>
                  </a:ext>
                </a:extLst>
              </p:cNvPr>
              <p:cNvGrpSpPr/>
              <p:nvPr/>
            </p:nvGrpSpPr>
            <p:grpSpPr>
              <a:xfrm>
                <a:off x="2784776" y="-622825"/>
                <a:ext cx="3123858" cy="4191928"/>
                <a:chOff x="2784776" y="-622825"/>
                <a:chExt cx="3123858" cy="4191928"/>
              </a:xfrm>
            </p:grpSpPr>
            <p:sp>
              <p:nvSpPr>
                <p:cNvPr id="37" name="Freeform 16">
                  <a:extLst>
                    <a:ext uri="{FF2B5EF4-FFF2-40B4-BE49-F238E27FC236}">
                      <a16:creationId xmlns:a16="http://schemas.microsoft.com/office/drawing/2014/main" id="{EDD812DC-9CCD-EB0E-C575-3C1E99CD4E95}"/>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endParaRPr lang="en-US"/>
                </a:p>
              </p:txBody>
            </p:sp>
            <p:grpSp>
              <p:nvGrpSpPr>
                <p:cNvPr id="38" name="Graphic 22">
                  <a:extLst>
                    <a:ext uri="{FF2B5EF4-FFF2-40B4-BE49-F238E27FC236}">
                      <a16:creationId xmlns:a16="http://schemas.microsoft.com/office/drawing/2014/main" id="{F364D296-394C-7CCC-0A7F-D0D8BF5E20F3}"/>
                    </a:ext>
                  </a:extLst>
                </p:cNvPr>
                <p:cNvGrpSpPr/>
                <p:nvPr/>
              </p:nvGrpSpPr>
              <p:grpSpPr>
                <a:xfrm>
                  <a:off x="3000900" y="-406727"/>
                  <a:ext cx="2691466" cy="3759732"/>
                  <a:chOff x="3000900" y="-406727"/>
                  <a:chExt cx="2691466" cy="3759732"/>
                </a:xfrm>
              </p:grpSpPr>
              <p:grpSp>
                <p:nvGrpSpPr>
                  <p:cNvPr id="39" name="Graphic 22">
                    <a:extLst>
                      <a:ext uri="{FF2B5EF4-FFF2-40B4-BE49-F238E27FC236}">
                        <a16:creationId xmlns:a16="http://schemas.microsoft.com/office/drawing/2014/main" id="{C9000406-E53B-42C3-D273-F6417F08D00D}"/>
                      </a:ext>
                    </a:extLst>
                  </p:cNvPr>
                  <p:cNvGrpSpPr/>
                  <p:nvPr/>
                </p:nvGrpSpPr>
                <p:grpSpPr>
                  <a:xfrm>
                    <a:off x="3000900" y="-406727"/>
                    <a:ext cx="2691466" cy="3759732"/>
                    <a:chOff x="3000900" y="-406727"/>
                    <a:chExt cx="2691466" cy="3759732"/>
                  </a:xfrm>
                  <a:solidFill>
                    <a:srgbClr val="00B5DE"/>
                  </a:solidFill>
                </p:grpSpPr>
                <p:sp>
                  <p:nvSpPr>
                    <p:cNvPr id="41" name="Freeform 20">
                      <a:extLst>
                        <a:ext uri="{FF2B5EF4-FFF2-40B4-BE49-F238E27FC236}">
                          <a16:creationId xmlns:a16="http://schemas.microsoft.com/office/drawing/2014/main" id="{AD885692-6790-90EA-9971-6E9CE5264D4C}"/>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endParaRPr lang="en-US"/>
                    </a:p>
                  </p:txBody>
                </p:sp>
                <p:sp>
                  <p:nvSpPr>
                    <p:cNvPr id="42" name="Freeform 21">
                      <a:extLst>
                        <a:ext uri="{FF2B5EF4-FFF2-40B4-BE49-F238E27FC236}">
                          <a16:creationId xmlns:a16="http://schemas.microsoft.com/office/drawing/2014/main" id="{0EA423B4-6F52-9D76-F5FD-5945023B569B}"/>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endParaRPr lang="en-US"/>
                    </a:p>
                  </p:txBody>
                </p:sp>
              </p:grpSp>
              <p:sp>
                <p:nvSpPr>
                  <p:cNvPr id="40" name="Freeform 19">
                    <a:extLst>
                      <a:ext uri="{FF2B5EF4-FFF2-40B4-BE49-F238E27FC236}">
                        <a16:creationId xmlns:a16="http://schemas.microsoft.com/office/drawing/2014/main" id="{8A4A4103-631F-A3C6-78AD-E4E33BBE22EC}"/>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endParaRPr lang="en-US"/>
                  </a:p>
                </p:txBody>
              </p:sp>
            </p:grpSp>
          </p:grpSp>
          <p:grpSp>
            <p:nvGrpSpPr>
              <p:cNvPr id="30" name="Graphic 22">
                <a:extLst>
                  <a:ext uri="{FF2B5EF4-FFF2-40B4-BE49-F238E27FC236}">
                    <a16:creationId xmlns:a16="http://schemas.microsoft.com/office/drawing/2014/main" id="{E91CE26B-8767-4493-CF95-11B2E7636D2B}"/>
                  </a:ext>
                </a:extLst>
              </p:cNvPr>
              <p:cNvGrpSpPr/>
              <p:nvPr/>
            </p:nvGrpSpPr>
            <p:grpSpPr>
              <a:xfrm>
                <a:off x="3562072" y="988479"/>
                <a:ext cx="3839709" cy="3637906"/>
                <a:chOff x="3562072" y="988479"/>
                <a:chExt cx="3839709" cy="3637906"/>
              </a:xfrm>
            </p:grpSpPr>
            <p:sp>
              <p:nvSpPr>
                <p:cNvPr id="31" name="Freeform 10">
                  <a:extLst>
                    <a:ext uri="{FF2B5EF4-FFF2-40B4-BE49-F238E27FC236}">
                      <a16:creationId xmlns:a16="http://schemas.microsoft.com/office/drawing/2014/main" id="{5C34F3BD-A229-E872-95FC-30B38894AD40}"/>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endParaRPr lang="en-US"/>
                </a:p>
              </p:txBody>
            </p:sp>
            <p:grpSp>
              <p:nvGrpSpPr>
                <p:cNvPr id="32" name="Graphic 22">
                  <a:extLst>
                    <a:ext uri="{FF2B5EF4-FFF2-40B4-BE49-F238E27FC236}">
                      <a16:creationId xmlns:a16="http://schemas.microsoft.com/office/drawing/2014/main" id="{0D7DA224-AB72-BDA7-C187-38DEB47AFB63}"/>
                    </a:ext>
                  </a:extLst>
                </p:cNvPr>
                <p:cNvGrpSpPr/>
                <p:nvPr/>
              </p:nvGrpSpPr>
              <p:grpSpPr>
                <a:xfrm>
                  <a:off x="3778339" y="1204708"/>
                  <a:ext cx="3406747" cy="3205384"/>
                  <a:chOff x="3778339" y="1204708"/>
                  <a:chExt cx="3406747" cy="3205384"/>
                </a:xfrm>
              </p:grpSpPr>
              <p:grpSp>
                <p:nvGrpSpPr>
                  <p:cNvPr id="33" name="Graphic 22">
                    <a:extLst>
                      <a:ext uri="{FF2B5EF4-FFF2-40B4-BE49-F238E27FC236}">
                        <a16:creationId xmlns:a16="http://schemas.microsoft.com/office/drawing/2014/main" id="{AB748A86-9B46-4FCA-B8E9-9813304E7D23}"/>
                      </a:ext>
                    </a:extLst>
                  </p:cNvPr>
                  <p:cNvGrpSpPr/>
                  <p:nvPr/>
                </p:nvGrpSpPr>
                <p:grpSpPr>
                  <a:xfrm>
                    <a:off x="3778339" y="1204708"/>
                    <a:ext cx="3406747" cy="3205384"/>
                    <a:chOff x="3778339" y="1204708"/>
                    <a:chExt cx="3406747" cy="3205384"/>
                  </a:xfrm>
                  <a:solidFill>
                    <a:srgbClr val="00B5DE"/>
                  </a:solidFill>
                </p:grpSpPr>
                <p:sp>
                  <p:nvSpPr>
                    <p:cNvPr id="35" name="Freeform 14">
                      <a:extLst>
                        <a:ext uri="{FF2B5EF4-FFF2-40B4-BE49-F238E27FC236}">
                          <a16:creationId xmlns:a16="http://schemas.microsoft.com/office/drawing/2014/main" id="{0BDDCA33-31BB-F493-4C01-761A52A94CEE}"/>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endParaRPr lang="en-US"/>
                    </a:p>
                  </p:txBody>
                </p:sp>
                <p:sp>
                  <p:nvSpPr>
                    <p:cNvPr id="36" name="Freeform 15">
                      <a:extLst>
                        <a:ext uri="{FF2B5EF4-FFF2-40B4-BE49-F238E27FC236}">
                          <a16:creationId xmlns:a16="http://schemas.microsoft.com/office/drawing/2014/main" id="{6972EB4C-45AA-20DC-96E8-4B9D86EEDCBD}"/>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endParaRPr lang="en-US"/>
                    </a:p>
                  </p:txBody>
                </p:sp>
              </p:grpSp>
              <p:sp>
                <p:nvSpPr>
                  <p:cNvPr id="34" name="Freeform 13">
                    <a:extLst>
                      <a:ext uri="{FF2B5EF4-FFF2-40B4-BE49-F238E27FC236}">
                        <a16:creationId xmlns:a16="http://schemas.microsoft.com/office/drawing/2014/main" id="{83975A7E-5B0F-B956-0473-1101925626CF}"/>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endParaRPr lang="en-US"/>
                  </a:p>
                </p:txBody>
              </p:sp>
            </p:grpSp>
          </p:grpSp>
        </p:grpSp>
      </p:grpSp>
      <p:pic>
        <p:nvPicPr>
          <p:cNvPr id="43" name="Picture 42" descr="A blue pill in a circle with a arrow&#10;&#10;Description automatically generated">
            <a:extLst>
              <a:ext uri="{FF2B5EF4-FFF2-40B4-BE49-F238E27FC236}">
                <a16:creationId xmlns:a16="http://schemas.microsoft.com/office/drawing/2014/main" id="{83C34E7D-0485-0DDF-9FE7-040448F6E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689" y="3611709"/>
            <a:ext cx="536528" cy="569377"/>
          </a:xfrm>
          <a:prstGeom prst="rect">
            <a:avLst/>
          </a:prstGeom>
        </p:spPr>
      </p:pic>
      <p:pic>
        <p:nvPicPr>
          <p:cNvPr id="44" name="Picture 43" descr="A blue pill in a circle with a arrow&#10;&#10;Description automatically generated">
            <a:extLst>
              <a:ext uri="{FF2B5EF4-FFF2-40B4-BE49-F238E27FC236}">
                <a16:creationId xmlns:a16="http://schemas.microsoft.com/office/drawing/2014/main" id="{8CFD44F9-780F-7D7D-6D25-ED40D4783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987" y="3611709"/>
            <a:ext cx="536528" cy="569377"/>
          </a:xfrm>
          <a:prstGeom prst="rect">
            <a:avLst/>
          </a:prstGeom>
        </p:spPr>
      </p:pic>
      <p:pic>
        <p:nvPicPr>
          <p:cNvPr id="45" name="Picture 44" descr="A blue pill in a circle with a arrow&#10;&#10;Description automatically generated">
            <a:extLst>
              <a:ext uri="{FF2B5EF4-FFF2-40B4-BE49-F238E27FC236}">
                <a16:creationId xmlns:a16="http://schemas.microsoft.com/office/drawing/2014/main" id="{367023B6-7E7F-8A36-84C2-2F7FE48379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2386" y="3575393"/>
            <a:ext cx="536528" cy="569377"/>
          </a:xfrm>
          <a:prstGeom prst="rect">
            <a:avLst/>
          </a:prstGeom>
        </p:spPr>
      </p:pic>
      <p:sp>
        <p:nvSpPr>
          <p:cNvPr id="47" name="Title 1">
            <a:extLst>
              <a:ext uri="{FF2B5EF4-FFF2-40B4-BE49-F238E27FC236}">
                <a16:creationId xmlns:a16="http://schemas.microsoft.com/office/drawing/2014/main" id="{C736CB59-7CB0-3170-8E32-231D95D978EB}"/>
              </a:ext>
            </a:extLst>
          </p:cNvPr>
          <p:cNvSpPr>
            <a:spLocks noGrp="1"/>
          </p:cNvSpPr>
          <p:nvPr>
            <p:ph type="title"/>
          </p:nvPr>
        </p:nvSpPr>
        <p:spPr>
          <a:xfrm>
            <a:off x="1792251" y="355790"/>
            <a:ext cx="3893832" cy="1588665"/>
          </a:xfrm>
        </p:spPr>
        <p:txBody>
          <a:bodyPr>
            <a:noAutofit/>
          </a:bodyPr>
          <a:lstStyle/>
          <a:p>
            <a:r>
              <a:rPr lang="en-US" b="0" dirty="0" err="1"/>
              <a:t>PrEP</a:t>
            </a:r>
            <a:r>
              <a:rPr lang="en-US" b="0" dirty="0"/>
              <a:t> Options for Clients Assigned </a:t>
            </a:r>
            <a:r>
              <a:rPr lang="en-US" dirty="0">
                <a:solidFill>
                  <a:schemeClr val="tx2"/>
                </a:solidFill>
              </a:rPr>
              <a:t>Male</a:t>
            </a:r>
            <a:r>
              <a:rPr lang="en-US" b="0" dirty="0"/>
              <a:t> Sex at Birth</a:t>
            </a:r>
          </a:p>
        </p:txBody>
      </p:sp>
      <p:grpSp>
        <p:nvGrpSpPr>
          <p:cNvPr id="51" name="Graphic 30">
            <a:extLst>
              <a:ext uri="{FF2B5EF4-FFF2-40B4-BE49-F238E27FC236}">
                <a16:creationId xmlns:a16="http://schemas.microsoft.com/office/drawing/2014/main" id="{C1A4F8BA-2337-CA84-E3E3-C0D2B34F8FBD}"/>
              </a:ext>
            </a:extLst>
          </p:cNvPr>
          <p:cNvGrpSpPr/>
          <p:nvPr/>
        </p:nvGrpSpPr>
        <p:grpSpPr>
          <a:xfrm>
            <a:off x="522570" y="355789"/>
            <a:ext cx="526774" cy="1294149"/>
            <a:chOff x="596461" y="2226239"/>
            <a:chExt cx="2570606" cy="6315347"/>
          </a:xfrm>
          <a:solidFill>
            <a:schemeClr val="bg1"/>
          </a:solidFill>
        </p:grpSpPr>
        <p:sp>
          <p:nvSpPr>
            <p:cNvPr id="52" name="Freeform 51">
              <a:extLst>
                <a:ext uri="{FF2B5EF4-FFF2-40B4-BE49-F238E27FC236}">
                  <a16:creationId xmlns:a16="http://schemas.microsoft.com/office/drawing/2014/main" id="{67D2B6D7-5C41-3E50-FF58-C2291F3A4B80}"/>
                </a:ext>
              </a:extLst>
            </p:cNvPr>
            <p:cNvSpPr/>
            <p:nvPr/>
          </p:nvSpPr>
          <p:spPr>
            <a:xfrm>
              <a:off x="1331713" y="2226239"/>
              <a:ext cx="1102746" cy="1102748"/>
            </a:xfrm>
            <a:custGeom>
              <a:avLst/>
              <a:gdLst>
                <a:gd name="connsiteX0" fmla="*/ 550303 w 1102746"/>
                <a:gd name="connsiteY0" fmla="*/ 1102748 h 1102748"/>
                <a:gd name="connsiteX1" fmla="*/ 552166 w 1102746"/>
                <a:gd name="connsiteY1" fmla="*/ 1102748 h 1102748"/>
                <a:gd name="connsiteX2" fmla="*/ 1029134 w 1102746"/>
                <a:gd name="connsiteY2" fmla="*/ 826606 h 1102748"/>
                <a:gd name="connsiteX3" fmla="*/ 1028744 w 1102746"/>
                <a:gd name="connsiteY3" fmla="*/ 275461 h 1102748"/>
                <a:gd name="connsiteX4" fmla="*/ 551367 w 1102746"/>
                <a:gd name="connsiteY4" fmla="*/ 0 h 1102748"/>
                <a:gd name="connsiteX5" fmla="*/ 74010 w 1102746"/>
                <a:gd name="connsiteY5" fmla="*/ 275461 h 1102748"/>
                <a:gd name="connsiteX6" fmla="*/ 73601 w 1102746"/>
                <a:gd name="connsiteY6" fmla="*/ 826606 h 1102748"/>
                <a:gd name="connsiteX7" fmla="*/ 550569 w 1102746"/>
                <a:gd name="connsiteY7" fmla="*/ 1102748 h 11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746" h="1102748">
                  <a:moveTo>
                    <a:pt x="550303" y="1102748"/>
                  </a:moveTo>
                  <a:lnTo>
                    <a:pt x="552166" y="1102748"/>
                  </a:lnTo>
                  <a:cubicBezTo>
                    <a:pt x="749054" y="1102457"/>
                    <a:pt x="930872" y="997206"/>
                    <a:pt x="1029134" y="826606"/>
                  </a:cubicBezTo>
                  <a:cubicBezTo>
                    <a:pt x="1127420" y="655982"/>
                    <a:pt x="1127277" y="445919"/>
                    <a:pt x="1028744" y="275461"/>
                  </a:cubicBezTo>
                  <a:cubicBezTo>
                    <a:pt x="930216" y="104985"/>
                    <a:pt x="748249" y="0"/>
                    <a:pt x="551367" y="0"/>
                  </a:cubicBezTo>
                  <a:cubicBezTo>
                    <a:pt x="354486" y="0"/>
                    <a:pt x="172537" y="104985"/>
                    <a:pt x="74010" y="275461"/>
                  </a:cubicBezTo>
                  <a:cubicBezTo>
                    <a:pt x="-24518" y="445912"/>
                    <a:pt x="-24685" y="655982"/>
                    <a:pt x="73601" y="826606"/>
                  </a:cubicBezTo>
                  <a:cubicBezTo>
                    <a:pt x="171887" y="997206"/>
                    <a:pt x="353681" y="1102457"/>
                    <a:pt x="550569" y="1102748"/>
                  </a:cubicBezTo>
                  <a:close/>
                </a:path>
              </a:pathLst>
            </a:custGeom>
            <a:grpFill/>
            <a:ln w="619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1CF7413-5E13-138D-3688-B1ABC61C2421}"/>
                </a:ext>
              </a:extLst>
            </p:cNvPr>
            <p:cNvSpPr/>
            <p:nvPr/>
          </p:nvSpPr>
          <p:spPr>
            <a:xfrm>
              <a:off x="596461" y="3537994"/>
              <a:ext cx="2570606" cy="5003592"/>
            </a:xfrm>
            <a:custGeom>
              <a:avLst/>
              <a:gdLst>
                <a:gd name="connsiteX0" fmla="*/ 2107319 w 2570606"/>
                <a:gd name="connsiteY0" fmla="*/ 3291 h 5003592"/>
                <a:gd name="connsiteX1" fmla="*/ 462242 w 2570606"/>
                <a:gd name="connsiteY1" fmla="*/ 3291 h 5003592"/>
                <a:gd name="connsiteX2" fmla="*/ 130843 w 2570606"/>
                <a:gd name="connsiteY2" fmla="*/ 138142 h 5003592"/>
                <a:gd name="connsiteX3" fmla="*/ 1892 w 2570606"/>
                <a:gd name="connsiteY3" fmla="*/ 471888 h 5003592"/>
                <a:gd name="connsiteX4" fmla="*/ 1892 w 2570606"/>
                <a:gd name="connsiteY4" fmla="*/ 2375140 h 5003592"/>
                <a:gd name="connsiteX5" fmla="*/ 20997 w 2570606"/>
                <a:gd name="connsiteY5" fmla="*/ 2490817 h 5003592"/>
                <a:gd name="connsiteX6" fmla="*/ 83418 w 2570606"/>
                <a:gd name="connsiteY6" fmla="*/ 2570870 h 5003592"/>
                <a:gd name="connsiteX7" fmla="*/ 180181 w 2570606"/>
                <a:gd name="connsiteY7" fmla="*/ 2601461 h 5003592"/>
                <a:gd name="connsiteX8" fmla="*/ 236435 w 2570606"/>
                <a:gd name="connsiteY8" fmla="*/ 2594038 h 5003592"/>
                <a:gd name="connsiteX9" fmla="*/ 351190 w 2570606"/>
                <a:gd name="connsiteY9" fmla="*/ 2520201 h 5003592"/>
                <a:gd name="connsiteX10" fmla="*/ 384492 w 2570606"/>
                <a:gd name="connsiteY10" fmla="*/ 2387863 h 5003592"/>
                <a:gd name="connsiteX11" fmla="*/ 384492 w 2570606"/>
                <a:gd name="connsiteY11" fmla="*/ 725265 h 5003592"/>
                <a:gd name="connsiteX12" fmla="*/ 420259 w 2570606"/>
                <a:gd name="connsiteY12" fmla="*/ 638971 h 5003592"/>
                <a:gd name="connsiteX13" fmla="*/ 506553 w 2570606"/>
                <a:gd name="connsiteY13" fmla="*/ 603229 h 5003592"/>
                <a:gd name="connsiteX14" fmla="*/ 592865 w 2570606"/>
                <a:gd name="connsiteY14" fmla="*/ 638971 h 5003592"/>
                <a:gd name="connsiteX15" fmla="*/ 628607 w 2570606"/>
                <a:gd name="connsiteY15" fmla="*/ 725265 h 5003592"/>
                <a:gd name="connsiteX16" fmla="*/ 628607 w 2570606"/>
                <a:gd name="connsiteY16" fmla="*/ 4657563 h 5003592"/>
                <a:gd name="connsiteX17" fmla="*/ 633133 w 2570606"/>
                <a:gd name="connsiteY17" fmla="*/ 4775135 h 5003592"/>
                <a:gd name="connsiteX18" fmla="*/ 718529 w 2570606"/>
                <a:gd name="connsiteY18" fmla="*/ 4935736 h 5003592"/>
                <a:gd name="connsiteX19" fmla="*/ 887315 w 2570606"/>
                <a:gd name="connsiteY19" fmla="*/ 5003592 h 5003592"/>
                <a:gd name="connsiteX20" fmla="*/ 892101 w 2570606"/>
                <a:gd name="connsiteY20" fmla="*/ 5003592 h 5003592"/>
                <a:gd name="connsiteX21" fmla="*/ 1064149 w 2570606"/>
                <a:gd name="connsiteY21" fmla="*/ 4934993 h 5003592"/>
                <a:gd name="connsiteX22" fmla="*/ 1151068 w 2570606"/>
                <a:gd name="connsiteY22" fmla="*/ 4771420 h 5003592"/>
                <a:gd name="connsiteX23" fmla="*/ 1155037 w 2570606"/>
                <a:gd name="connsiteY23" fmla="*/ 4654406 h 5003592"/>
                <a:gd name="connsiteX24" fmla="*/ 1155037 w 2570606"/>
                <a:gd name="connsiteY24" fmla="*/ 2843193 h 5003592"/>
                <a:gd name="connsiteX25" fmla="*/ 1193516 w 2570606"/>
                <a:gd name="connsiteY25" fmla="*/ 2747154 h 5003592"/>
                <a:gd name="connsiteX26" fmla="*/ 1286359 w 2570606"/>
                <a:gd name="connsiteY26" fmla="*/ 2708390 h 5003592"/>
                <a:gd name="connsiteX27" fmla="*/ 1378770 w 2570606"/>
                <a:gd name="connsiteY27" fmla="*/ 2748120 h 5003592"/>
                <a:gd name="connsiteX28" fmla="*/ 1414537 w 2570606"/>
                <a:gd name="connsiteY28" fmla="*/ 2842134 h 5003592"/>
                <a:gd name="connsiteX29" fmla="*/ 1414537 w 2570606"/>
                <a:gd name="connsiteY29" fmla="*/ 4628650 h 5003592"/>
                <a:gd name="connsiteX30" fmla="*/ 1427551 w 2570606"/>
                <a:gd name="connsiteY30" fmla="*/ 4804048 h 5003592"/>
                <a:gd name="connsiteX31" fmla="*/ 1522742 w 2570606"/>
                <a:gd name="connsiteY31" fmla="*/ 4949171 h 5003592"/>
                <a:gd name="connsiteX32" fmla="*/ 1687850 w 2570606"/>
                <a:gd name="connsiteY32" fmla="*/ 5002540 h 5003592"/>
                <a:gd name="connsiteX33" fmla="*/ 1853732 w 2570606"/>
                <a:gd name="connsiteY33" fmla="*/ 4930473 h 5003592"/>
                <a:gd name="connsiteX34" fmla="*/ 1934868 w 2570606"/>
                <a:gd name="connsiteY34" fmla="*/ 4768758 h 5003592"/>
                <a:gd name="connsiteX35" fmla="*/ 1937790 w 2570606"/>
                <a:gd name="connsiteY35" fmla="*/ 4665550 h 5003592"/>
                <a:gd name="connsiteX36" fmla="*/ 1937790 w 2570606"/>
                <a:gd name="connsiteY36" fmla="*/ 724708 h 5003592"/>
                <a:gd name="connsiteX37" fmla="*/ 1998880 w 2570606"/>
                <a:gd name="connsiteY37" fmla="*/ 618899 h 5003592"/>
                <a:gd name="connsiteX38" fmla="*/ 2121089 w 2570606"/>
                <a:gd name="connsiteY38" fmla="*/ 618899 h 5003592"/>
                <a:gd name="connsiteX39" fmla="*/ 2182178 w 2570606"/>
                <a:gd name="connsiteY39" fmla="*/ 724708 h 5003592"/>
                <a:gd name="connsiteX40" fmla="*/ 2182178 w 2570606"/>
                <a:gd name="connsiteY40" fmla="*/ 2371147 h 5003592"/>
                <a:gd name="connsiteX41" fmla="*/ 2379598 w 2570606"/>
                <a:gd name="connsiteY41" fmla="*/ 2600390 h 5003592"/>
                <a:gd name="connsiteX42" fmla="*/ 2568264 w 2570606"/>
                <a:gd name="connsiteY42" fmla="*/ 2376440 h 5003592"/>
                <a:gd name="connsiteX43" fmla="*/ 2568264 w 2570606"/>
                <a:gd name="connsiteY43" fmla="*/ 473436 h 5003592"/>
                <a:gd name="connsiteX44" fmla="*/ 2568239 w 2570606"/>
                <a:gd name="connsiteY44" fmla="*/ 473454 h 5003592"/>
                <a:gd name="connsiteX45" fmla="*/ 2438997 w 2570606"/>
                <a:gd name="connsiteY45" fmla="*/ 139151 h 5003592"/>
                <a:gd name="connsiteX46" fmla="*/ 2107357 w 2570606"/>
                <a:gd name="connsiteY46" fmla="*/ 3260 h 500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0606" h="5003592">
                  <a:moveTo>
                    <a:pt x="2107319" y="3291"/>
                  </a:moveTo>
                  <a:cubicBezTo>
                    <a:pt x="1831109" y="-963"/>
                    <a:pt x="734967" y="-1229"/>
                    <a:pt x="462242" y="3291"/>
                  </a:cubicBezTo>
                  <a:cubicBezTo>
                    <a:pt x="337910" y="628"/>
                    <a:pt x="218004" y="49434"/>
                    <a:pt x="130843" y="138142"/>
                  </a:cubicBezTo>
                  <a:cubicBezTo>
                    <a:pt x="43683" y="226850"/>
                    <a:pt x="-2968" y="347605"/>
                    <a:pt x="1892" y="471888"/>
                  </a:cubicBezTo>
                  <a:cubicBezTo>
                    <a:pt x="-2365" y="1007332"/>
                    <a:pt x="1892" y="2375140"/>
                    <a:pt x="1892" y="2375140"/>
                  </a:cubicBezTo>
                  <a:cubicBezTo>
                    <a:pt x="-43" y="2414609"/>
                    <a:pt x="6487" y="2454054"/>
                    <a:pt x="20997" y="2490817"/>
                  </a:cubicBezTo>
                  <a:cubicBezTo>
                    <a:pt x="33213" y="2523204"/>
                    <a:pt x="54976" y="2551108"/>
                    <a:pt x="83418" y="2570870"/>
                  </a:cubicBezTo>
                  <a:cubicBezTo>
                    <a:pt x="111836" y="2590627"/>
                    <a:pt x="145572" y="2601294"/>
                    <a:pt x="180181" y="2601461"/>
                  </a:cubicBezTo>
                  <a:cubicBezTo>
                    <a:pt x="199164" y="2601220"/>
                    <a:pt x="218053" y="2598731"/>
                    <a:pt x="236435" y="2594038"/>
                  </a:cubicBezTo>
                  <a:cubicBezTo>
                    <a:pt x="282677" y="2584875"/>
                    <a:pt x="323694" y="2558488"/>
                    <a:pt x="351190" y="2520201"/>
                  </a:cubicBezTo>
                  <a:cubicBezTo>
                    <a:pt x="378660" y="2481920"/>
                    <a:pt x="390585" y="2434613"/>
                    <a:pt x="384492" y="2387863"/>
                  </a:cubicBezTo>
                  <a:lnTo>
                    <a:pt x="384492" y="725265"/>
                  </a:lnTo>
                  <a:cubicBezTo>
                    <a:pt x="384492" y="692909"/>
                    <a:pt x="397358" y="661854"/>
                    <a:pt x="420259" y="638971"/>
                  </a:cubicBezTo>
                  <a:cubicBezTo>
                    <a:pt x="443136" y="616070"/>
                    <a:pt x="474191" y="603229"/>
                    <a:pt x="506553" y="603229"/>
                  </a:cubicBezTo>
                  <a:cubicBezTo>
                    <a:pt x="538933" y="603229"/>
                    <a:pt x="569964" y="616070"/>
                    <a:pt x="592865" y="638971"/>
                  </a:cubicBezTo>
                  <a:cubicBezTo>
                    <a:pt x="615742" y="661848"/>
                    <a:pt x="628607" y="692903"/>
                    <a:pt x="628607" y="725265"/>
                  </a:cubicBezTo>
                  <a:lnTo>
                    <a:pt x="628607" y="4657563"/>
                  </a:lnTo>
                  <a:cubicBezTo>
                    <a:pt x="626991" y="4696816"/>
                    <a:pt x="628490" y="4736130"/>
                    <a:pt x="633133" y="4775135"/>
                  </a:cubicBezTo>
                  <a:cubicBezTo>
                    <a:pt x="641788" y="4837048"/>
                    <a:pt x="672020" y="4893945"/>
                    <a:pt x="718529" y="4935736"/>
                  </a:cubicBezTo>
                  <a:cubicBezTo>
                    <a:pt x="765038" y="4977527"/>
                    <a:pt x="824820" y="5001549"/>
                    <a:pt x="887315" y="5003592"/>
                  </a:cubicBezTo>
                  <a:lnTo>
                    <a:pt x="892101" y="5003592"/>
                  </a:lnTo>
                  <a:cubicBezTo>
                    <a:pt x="955753" y="5001797"/>
                    <a:pt x="1016724" y="4977465"/>
                    <a:pt x="1064149" y="4934993"/>
                  </a:cubicBezTo>
                  <a:cubicBezTo>
                    <a:pt x="1111556" y="4892459"/>
                    <a:pt x="1142363" y="4834509"/>
                    <a:pt x="1151068" y="4771420"/>
                  </a:cubicBezTo>
                  <a:cubicBezTo>
                    <a:pt x="1155229" y="4732539"/>
                    <a:pt x="1156560" y="4693410"/>
                    <a:pt x="1155037" y="4654406"/>
                  </a:cubicBezTo>
                  <a:lnTo>
                    <a:pt x="1155037" y="2843193"/>
                  </a:lnTo>
                  <a:cubicBezTo>
                    <a:pt x="1154529" y="2807326"/>
                    <a:pt x="1168385" y="2772742"/>
                    <a:pt x="1193516" y="2747154"/>
                  </a:cubicBezTo>
                  <a:cubicBezTo>
                    <a:pt x="1217940" y="2722197"/>
                    <a:pt x="1251435" y="2708217"/>
                    <a:pt x="1286359" y="2708390"/>
                  </a:cubicBezTo>
                  <a:cubicBezTo>
                    <a:pt x="1321278" y="2708582"/>
                    <a:pt x="1354606" y="2722897"/>
                    <a:pt x="1378770" y="2748120"/>
                  </a:cubicBezTo>
                  <a:cubicBezTo>
                    <a:pt x="1402928" y="2773324"/>
                    <a:pt x="1415843" y="2807252"/>
                    <a:pt x="1414537" y="2842134"/>
                  </a:cubicBezTo>
                  <a:lnTo>
                    <a:pt x="1414537" y="4628650"/>
                  </a:lnTo>
                  <a:cubicBezTo>
                    <a:pt x="1412673" y="4687467"/>
                    <a:pt x="1417026" y="4746222"/>
                    <a:pt x="1427551" y="4804048"/>
                  </a:cubicBezTo>
                  <a:cubicBezTo>
                    <a:pt x="1441816" y="4861875"/>
                    <a:pt x="1475385" y="4913076"/>
                    <a:pt x="1522742" y="4949171"/>
                  </a:cubicBezTo>
                  <a:cubicBezTo>
                    <a:pt x="1570067" y="4985266"/>
                    <a:pt x="1628333" y="5004087"/>
                    <a:pt x="1687850" y="5002540"/>
                  </a:cubicBezTo>
                  <a:cubicBezTo>
                    <a:pt x="1749886" y="4998701"/>
                    <a:pt x="1808604" y="4973193"/>
                    <a:pt x="1853732" y="4930473"/>
                  </a:cubicBezTo>
                  <a:cubicBezTo>
                    <a:pt x="1898885" y="4887692"/>
                    <a:pt x="1927618" y="4830485"/>
                    <a:pt x="1934868" y="4768758"/>
                  </a:cubicBezTo>
                  <a:cubicBezTo>
                    <a:pt x="1938106" y="4734458"/>
                    <a:pt x="1939072" y="4699973"/>
                    <a:pt x="1937790" y="4665550"/>
                  </a:cubicBezTo>
                  <a:lnTo>
                    <a:pt x="1937790" y="724708"/>
                  </a:lnTo>
                  <a:cubicBezTo>
                    <a:pt x="1937790" y="681053"/>
                    <a:pt x="1961082" y="640742"/>
                    <a:pt x="1998880" y="618899"/>
                  </a:cubicBezTo>
                  <a:cubicBezTo>
                    <a:pt x="2036683" y="597056"/>
                    <a:pt x="2083260" y="597056"/>
                    <a:pt x="2121089" y="618899"/>
                  </a:cubicBezTo>
                  <a:cubicBezTo>
                    <a:pt x="2158886" y="640736"/>
                    <a:pt x="2182178" y="681053"/>
                    <a:pt x="2182178" y="724708"/>
                  </a:cubicBezTo>
                  <a:lnTo>
                    <a:pt x="2182178" y="2371147"/>
                  </a:lnTo>
                  <a:cubicBezTo>
                    <a:pt x="2182178" y="2512580"/>
                    <a:pt x="2256473" y="2600390"/>
                    <a:pt x="2379598" y="2600390"/>
                  </a:cubicBezTo>
                  <a:cubicBezTo>
                    <a:pt x="2495560" y="2597728"/>
                    <a:pt x="2567998" y="2512289"/>
                    <a:pt x="2568264" y="2376440"/>
                  </a:cubicBezTo>
                  <a:cubicBezTo>
                    <a:pt x="2570388" y="1742023"/>
                    <a:pt x="2572251" y="1107605"/>
                    <a:pt x="2568264" y="473436"/>
                  </a:cubicBezTo>
                  <a:lnTo>
                    <a:pt x="2568239" y="473454"/>
                  </a:lnTo>
                  <a:cubicBezTo>
                    <a:pt x="2572932" y="348985"/>
                    <a:pt x="2526182" y="228082"/>
                    <a:pt x="2438997" y="139151"/>
                  </a:cubicBezTo>
                  <a:cubicBezTo>
                    <a:pt x="2351812" y="50202"/>
                    <a:pt x="2231881" y="1062"/>
                    <a:pt x="2107357" y="3260"/>
                  </a:cubicBezTo>
                  <a:close/>
                </a:path>
              </a:pathLst>
            </a:custGeom>
            <a:grpFill/>
            <a:ln w="6191" cap="flat">
              <a:noFill/>
              <a:prstDash val="solid"/>
              <a:miter/>
            </a:ln>
          </p:spPr>
          <p:txBody>
            <a:bodyPr rtlCol="0" anchor="ctr"/>
            <a:lstStyle/>
            <a:p>
              <a:endParaRPr lang="en-US"/>
            </a:p>
          </p:txBody>
        </p:sp>
      </p:grpSp>
    </p:spTree>
    <p:extLst>
      <p:ext uri="{BB962C8B-B14F-4D97-AF65-F5344CB8AC3E}">
        <p14:creationId xmlns:p14="http://schemas.microsoft.com/office/powerpoint/2010/main" val="76832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358899"/>
            <a:ext cx="4366006" cy="4724401"/>
          </a:xfrm>
        </p:spPr>
        <p:txBody>
          <a:bodyPr vert="horz" lIns="91440" tIns="45720" rIns="91440" bIns="45720" rtlCol="0" anchor="t">
            <a:noAutofit/>
          </a:bodyPr>
          <a:lstStyle/>
          <a:p>
            <a:pPr>
              <a:spcAft>
                <a:spcPts val="0"/>
              </a:spcAft>
            </a:pPr>
            <a:r>
              <a:rPr lang="en-US" sz="2000" b="0" dirty="0"/>
              <a:t>Hope’s HIV test is negative. Her initial wish for PrEP means she is eligible for PrEP, and she reports exchanging sex for money or goods</a:t>
            </a:r>
          </a:p>
          <a:p>
            <a:pPr>
              <a:spcAft>
                <a:spcPts val="0"/>
              </a:spcAft>
            </a:pPr>
            <a:endParaRPr lang="en-US" sz="2000" b="0" dirty="0"/>
          </a:p>
          <a:p>
            <a:pPr>
              <a:spcAft>
                <a:spcPts val="0"/>
              </a:spcAft>
            </a:pPr>
            <a:r>
              <a:rPr lang="en-US" sz="2000" b="0" dirty="0"/>
              <a:t>You determine that she is a good candidate for PrEP.</a:t>
            </a:r>
          </a:p>
          <a:p>
            <a:pPr>
              <a:spcAft>
                <a:spcPts val="0"/>
              </a:spcAft>
            </a:pPr>
            <a:endParaRPr lang="en-US" sz="2000" b="0" dirty="0"/>
          </a:p>
          <a:p>
            <a:pPr>
              <a:spcAft>
                <a:spcPts val="0"/>
              </a:spcAft>
            </a:pPr>
            <a:r>
              <a:rPr lang="en-US" sz="2000" b="0" i="1" dirty="0"/>
              <a:t>What additional information would you need to determine which PrEP options to discuss with her?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pink shirt&#10;&#10;Description automatically generated">
            <a:extLst>
              <a:ext uri="{FF2B5EF4-FFF2-40B4-BE49-F238E27FC236}">
                <a16:creationId xmlns:a16="http://schemas.microsoft.com/office/drawing/2014/main" id="{BE94740F-36CE-3BC0-99B8-6B7F34E24DD0}"/>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555520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5" y="1358899"/>
            <a:ext cx="4366006" cy="4724401"/>
          </a:xfrm>
        </p:spPr>
        <p:txBody>
          <a:bodyPr vert="horz" lIns="91440" tIns="45720" rIns="91440" bIns="45720" rtlCol="0" anchor="t">
            <a:noAutofit/>
          </a:bodyPr>
          <a:lstStyle/>
          <a:p>
            <a:pPr>
              <a:spcAft>
                <a:spcPts val="0"/>
              </a:spcAft>
            </a:pPr>
            <a:r>
              <a:rPr lang="en-US" sz="2000" b="0" dirty="0"/>
              <a:t>Hope is a cisgender female (assigned female sex at birth). </a:t>
            </a:r>
          </a:p>
          <a:p>
            <a:pPr>
              <a:spcAft>
                <a:spcPts val="0"/>
              </a:spcAft>
            </a:pPr>
            <a:endParaRPr lang="en-US" sz="2000" b="0" dirty="0"/>
          </a:p>
          <a:p>
            <a:pPr>
              <a:spcAft>
                <a:spcPts val="0"/>
              </a:spcAft>
            </a:pPr>
            <a:r>
              <a:rPr lang="en-US" sz="2000" b="0" dirty="0"/>
              <a:t>She only engages in vaginal sex with her partners and has never injected any drugs.</a:t>
            </a:r>
          </a:p>
          <a:p>
            <a:pPr>
              <a:spcAft>
                <a:spcPts val="0"/>
              </a:spcAft>
            </a:pPr>
            <a:endParaRPr lang="en-US" sz="2000" b="0" dirty="0"/>
          </a:p>
          <a:p>
            <a:pPr>
              <a:spcAft>
                <a:spcPts val="0"/>
              </a:spcAft>
            </a:pPr>
            <a:r>
              <a:rPr lang="en-US" sz="2000" b="0" dirty="0"/>
              <a:t>She is not pregnant or breastfeeding. </a:t>
            </a:r>
          </a:p>
          <a:p>
            <a:pPr>
              <a:spcAft>
                <a:spcPts val="0"/>
              </a:spcAft>
            </a:pPr>
            <a:endParaRPr lang="en-US" sz="2000" b="0" dirty="0"/>
          </a:p>
          <a:p>
            <a:pPr>
              <a:spcAft>
                <a:spcPts val="0"/>
              </a:spcAft>
            </a:pPr>
            <a:endParaRPr lang="en-US" sz="2000" b="0" dirty="0"/>
          </a:p>
          <a:p>
            <a:pPr>
              <a:spcAft>
                <a:spcPts val="0"/>
              </a:spcAft>
            </a:pPr>
            <a:r>
              <a:rPr lang="en-US" sz="2000" b="0" i="1" dirty="0"/>
              <a:t>What potential PrEP options will you explore with Hope?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pink shirt&#10;&#10;Description automatically generated">
            <a:extLst>
              <a:ext uri="{FF2B5EF4-FFF2-40B4-BE49-F238E27FC236}">
                <a16:creationId xmlns:a16="http://schemas.microsoft.com/office/drawing/2014/main" id="{BE94740F-36CE-3BC0-99B8-6B7F34E24DD0}"/>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124435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276977" y="1346198"/>
            <a:ext cx="4366006" cy="4724401"/>
          </a:xfrm>
        </p:spPr>
        <p:txBody>
          <a:bodyPr vert="horz" lIns="91440" tIns="45720" rIns="91440" bIns="45720" rtlCol="0" anchor="t">
            <a:noAutofit/>
          </a:bodyPr>
          <a:lstStyle/>
          <a:p>
            <a:pPr defTabSz="914400">
              <a:lnSpc>
                <a:spcPct val="90000"/>
              </a:lnSpc>
            </a:pPr>
            <a:r>
              <a:rPr lang="en-US" sz="2000" b="0" dirty="0">
                <a:cs typeface="+mn-cs"/>
              </a:rPr>
              <a:t>Based on what she has told you, there are three potential options for PrEP you can explore with Hope:</a:t>
            </a:r>
          </a:p>
          <a:p>
            <a:pPr marL="457200" indent="-457200" defTabSz="914400">
              <a:lnSpc>
                <a:spcPct val="200000"/>
              </a:lnSpc>
              <a:buAutoNum type="arabicPeriod"/>
            </a:pPr>
            <a:r>
              <a:rPr lang="en-US" sz="2000" b="0" dirty="0">
                <a:cs typeface="+mn-cs"/>
              </a:rPr>
              <a:t>Oral daily PrEP</a:t>
            </a:r>
          </a:p>
          <a:p>
            <a:pPr marL="457200" indent="-457200" defTabSz="914400">
              <a:lnSpc>
                <a:spcPct val="200000"/>
              </a:lnSpc>
              <a:buAutoNum type="arabicPeriod"/>
            </a:pPr>
            <a:r>
              <a:rPr lang="en-US" sz="2000" b="0" dirty="0">
                <a:cs typeface="+mn-cs"/>
              </a:rPr>
              <a:t>CAB-LA </a:t>
            </a:r>
          </a:p>
          <a:p>
            <a:pPr marL="457200" indent="-457200" defTabSz="914400">
              <a:lnSpc>
                <a:spcPct val="200000"/>
              </a:lnSpc>
              <a:buAutoNum type="arabicPeriod"/>
            </a:pPr>
            <a:r>
              <a:rPr lang="en-US" sz="2000" b="0" dirty="0">
                <a:cs typeface="+mn-cs"/>
              </a:rPr>
              <a:t>DVR </a:t>
            </a:r>
          </a:p>
          <a:p>
            <a:pPr defTabSz="914400">
              <a:lnSpc>
                <a:spcPct val="200000"/>
              </a:lnSpc>
            </a:pPr>
            <a:endParaRPr lang="en-US" sz="2000" b="0" dirty="0">
              <a:cs typeface="+mn-cs"/>
            </a:endParaRPr>
          </a:p>
          <a:p>
            <a:pPr marL="457200" indent="-457200" defTabSz="914400">
              <a:lnSpc>
                <a:spcPct val="200000"/>
              </a:lnSpc>
              <a:buAutoNum type="arabicPeriod"/>
            </a:pPr>
            <a:endParaRPr lang="en-US" sz="2000" b="0" dirty="0">
              <a:cs typeface="+mn-cs"/>
            </a:endParaRPr>
          </a:p>
          <a:p>
            <a:pPr marL="457200" indent="-457200" defTabSz="914400">
              <a:lnSpc>
                <a:spcPct val="200000"/>
              </a:lnSpc>
              <a:buAutoNum type="arabicPeriod"/>
            </a:pPr>
            <a:endParaRPr lang="en-US" sz="2000" b="0" dirty="0">
              <a:cs typeface="Calibri"/>
            </a:endParaRP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in a pink shirt&#10;&#10;Description automatically generated">
            <a:extLst>
              <a:ext uri="{FF2B5EF4-FFF2-40B4-BE49-F238E27FC236}">
                <a16:creationId xmlns:a16="http://schemas.microsoft.com/office/drawing/2014/main" id="{BE94740F-36CE-3BC0-99B8-6B7F34E24DD0}"/>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3498232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2F82-974F-CD91-3312-1861BCE29753}"/>
              </a:ext>
            </a:extLst>
          </p:cNvPr>
          <p:cNvSpPr>
            <a:spLocks noGrp="1"/>
          </p:cNvSpPr>
          <p:nvPr>
            <p:ph type="title"/>
          </p:nvPr>
        </p:nvSpPr>
        <p:spPr>
          <a:xfrm>
            <a:off x="1964316" y="305525"/>
            <a:ext cx="9144456" cy="838199"/>
          </a:xfrm>
        </p:spPr>
        <p:txBody>
          <a:bodyPr>
            <a:normAutofit fontScale="90000"/>
          </a:bodyPr>
          <a:lstStyle/>
          <a:p>
            <a:r>
              <a:rPr lang="en-US"/>
              <a:t>Suggested Pathway: Informed Choice Counseling at </a:t>
            </a:r>
            <a:r>
              <a:rPr lang="en-US" err="1"/>
              <a:t>PrEP</a:t>
            </a:r>
            <a:r>
              <a:rPr lang="en-US"/>
              <a:t> Initiation</a:t>
            </a:r>
          </a:p>
        </p:txBody>
      </p:sp>
      <p:graphicFrame>
        <p:nvGraphicFramePr>
          <p:cNvPr id="4" name="Diagram 3">
            <a:extLst>
              <a:ext uri="{FF2B5EF4-FFF2-40B4-BE49-F238E27FC236}">
                <a16:creationId xmlns:a16="http://schemas.microsoft.com/office/drawing/2014/main" id="{F304F8E1-EF9F-1F9A-C9B9-AF9B59B1665E}"/>
              </a:ext>
            </a:extLst>
          </p:cNvPr>
          <p:cNvGraphicFramePr/>
          <p:nvPr/>
        </p:nvGraphicFramePr>
        <p:xfrm>
          <a:off x="2615095" y="1296265"/>
          <a:ext cx="2235127" cy="5256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14">
            <a:extLst>
              <a:ext uri="{FF2B5EF4-FFF2-40B4-BE49-F238E27FC236}">
                <a16:creationId xmlns:a16="http://schemas.microsoft.com/office/drawing/2014/main" id="{AD33DD06-CCFB-3C20-D8CD-E6C2C2C18C6D}"/>
              </a:ext>
            </a:extLst>
          </p:cNvPr>
          <p:cNvGraphicFramePr>
            <a:graphicFrameLocks noGrp="1"/>
          </p:cNvGraphicFramePr>
          <p:nvPr>
            <p:extLst>
              <p:ext uri="{D42A27DB-BD31-4B8C-83A1-F6EECF244321}">
                <p14:modId xmlns:p14="http://schemas.microsoft.com/office/powerpoint/2010/main" val="3521377711"/>
              </p:ext>
            </p:extLst>
          </p:nvPr>
        </p:nvGraphicFramePr>
        <p:xfrm>
          <a:off x="5005680" y="2423887"/>
          <a:ext cx="6258550" cy="3286791"/>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57942">
                <a:tc>
                  <a:txBody>
                    <a:bodyPr/>
                    <a:lstStyle/>
                    <a:p>
                      <a:pPr marL="285750" marR="0" lvl="0" indent="-285750" algn="l" defTabSz="457200" rtl="0" eaLnBrk="1" fontAlgn="auto" latinLnBrk="0" hangingPunct="1">
                        <a:lnSpc>
                          <a:spcPct val="100000"/>
                        </a:lnSpc>
                        <a:spcBef>
                          <a:spcPts val="600"/>
                        </a:spcBef>
                        <a:spcAft>
                          <a:spcPts val="1200"/>
                        </a:spcAft>
                        <a:buClrTx/>
                        <a:buSzTx/>
                        <a:buFont typeface="Wingdings" pitchFamily="2" charset="2"/>
                        <a:buChar char="ü"/>
                        <a:tabLst/>
                        <a:defRPr/>
                      </a:pPr>
                      <a:r>
                        <a:rPr lang="en-US" sz="1400" dirty="0">
                          <a:cs typeface="Calibri"/>
                        </a:rPr>
                        <a:t>Determine client’s sex at birth, HIV exposure risk factors and pregnancy status (if applicable) to identify </a:t>
                      </a:r>
                      <a:r>
                        <a:rPr lang="en-US" sz="1400" dirty="0" err="1">
                          <a:cs typeface="Calibri"/>
                        </a:rPr>
                        <a:t>PrEP</a:t>
                      </a:r>
                      <a:r>
                        <a:rPr lang="en-US" sz="1400" dirty="0">
                          <a:cs typeface="Calibri"/>
                        </a:rPr>
                        <a:t> options available to the client</a:t>
                      </a:r>
                    </a:p>
                  </a:txBody>
                  <a:tcPr anchor="ctr"/>
                </a:tc>
                <a:extLst>
                  <a:ext uri="{0D108BD9-81ED-4DB2-BD59-A6C34878D82A}">
                    <a16:rowId xmlns:a16="http://schemas.microsoft.com/office/drawing/2014/main" val="3451731948"/>
                  </a:ext>
                </a:extLst>
              </a:tr>
              <a:tr h="1129213">
                <a:tc>
                  <a:txBody>
                    <a:bodyPr/>
                    <a:lstStyle/>
                    <a:p>
                      <a:pPr marL="285750" indent="-285750">
                        <a:buFont typeface="Wingdings" pitchFamily="2" charset="2"/>
                        <a:buChar char="ü"/>
                      </a:pPr>
                      <a:r>
                        <a:rPr lang="en-US" sz="1400" dirty="0"/>
                        <a:t>Provide education about available PrEP options</a:t>
                      </a:r>
                    </a:p>
                    <a:p>
                      <a:pPr marL="285750" indent="-285750">
                        <a:buFont typeface="Wingdings" pitchFamily="2" charset="2"/>
                        <a:buChar char="ü"/>
                      </a:pPr>
                      <a:r>
                        <a:rPr lang="en-US" sz="1400" dirty="0"/>
                        <a:t>Guide client through shared decision making to select a preferred option</a:t>
                      </a:r>
                    </a:p>
                  </a:txBody>
                  <a:tcPr anchor="ctr"/>
                </a:tc>
                <a:extLst>
                  <a:ext uri="{0D108BD9-81ED-4DB2-BD59-A6C34878D82A}">
                    <a16:rowId xmlns:a16="http://schemas.microsoft.com/office/drawing/2014/main" val="3701343742"/>
                  </a:ext>
                </a:extLst>
              </a:tr>
              <a:tr h="1199636">
                <a:tc>
                  <a:txBody>
                    <a:bodyPr/>
                    <a:lstStyle/>
                    <a:p>
                      <a:pPr marL="285750" indent="-285750">
                        <a:buFont typeface="Wingdings" pitchFamily="2" charset="2"/>
                        <a:buChar char="ü"/>
                      </a:pPr>
                      <a:r>
                        <a:rPr lang="en-US" sz="1400" dirty="0"/>
                        <a:t>Evaluate for contraindications to selected option</a:t>
                      </a:r>
                    </a:p>
                    <a:p>
                      <a:pPr marL="285750" indent="-285750">
                        <a:buFont typeface="Wingdings" pitchFamily="2" charset="2"/>
                        <a:buChar char="ü"/>
                      </a:pPr>
                      <a:r>
                        <a:rPr lang="en-US" sz="1400" dirty="0"/>
                        <a:t>If any contraindication is identified, repeat shared decision making process for other available options </a:t>
                      </a:r>
                    </a:p>
                    <a:p>
                      <a:pPr marL="285750" indent="-285750">
                        <a:buFont typeface="Wingdings" pitchFamily="2" charset="2"/>
                        <a:buChar char="ü"/>
                      </a:pPr>
                      <a:r>
                        <a:rPr lang="en-US" sz="1400" dirty="0"/>
                        <a:t>Counsel on effective use of selected option and confirm willingness to use as prescribed</a:t>
                      </a:r>
                    </a:p>
                  </a:txBody>
                  <a:tcPr anchor="ctr"/>
                </a:tc>
                <a:extLst>
                  <a:ext uri="{0D108BD9-81ED-4DB2-BD59-A6C34878D82A}">
                    <a16:rowId xmlns:a16="http://schemas.microsoft.com/office/drawing/2014/main" val="2573211589"/>
                  </a:ext>
                </a:extLst>
              </a:tr>
            </a:tbl>
          </a:graphicData>
        </a:graphic>
      </p:graphicFrame>
      <p:sp>
        <p:nvSpPr>
          <p:cNvPr id="3" name="Circular Arrow 2">
            <a:extLst>
              <a:ext uri="{FF2B5EF4-FFF2-40B4-BE49-F238E27FC236}">
                <a16:creationId xmlns:a16="http://schemas.microsoft.com/office/drawing/2014/main" id="{568BC10E-A34F-A1F8-CEA0-717876A40509}"/>
              </a:ext>
            </a:extLst>
          </p:cNvPr>
          <p:cNvSpPr/>
          <p:nvPr/>
        </p:nvSpPr>
        <p:spPr>
          <a:xfrm rot="16200000">
            <a:off x="2057585" y="3986508"/>
            <a:ext cx="1115019" cy="1115019"/>
          </a:xfrm>
          <a:prstGeom prst="circular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24E22512-E6CF-5B05-1896-98E08050AD2D}"/>
              </a:ext>
            </a:extLst>
          </p:cNvPr>
          <p:cNvSpPr/>
          <p:nvPr/>
        </p:nvSpPr>
        <p:spPr>
          <a:xfrm>
            <a:off x="2477034" y="3388657"/>
            <a:ext cx="9006754" cy="1115019"/>
          </a:xfrm>
          <a:prstGeom prst="rect">
            <a:avLst/>
          </a:prstGeom>
          <a:no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46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8DC4-29F8-F7A6-94F8-1755CEB81EF2}"/>
              </a:ext>
            </a:extLst>
          </p:cNvPr>
          <p:cNvSpPr>
            <a:spLocks noGrp="1"/>
          </p:cNvSpPr>
          <p:nvPr>
            <p:ph type="title"/>
          </p:nvPr>
        </p:nvSpPr>
        <p:spPr/>
        <p:txBody>
          <a:bodyPr>
            <a:normAutofit fontScale="90000"/>
          </a:bodyPr>
          <a:lstStyle/>
          <a:p>
            <a:r>
              <a:rPr lang="en-US"/>
              <a:t>The Informed Choice Counseling Process Step by Step</a:t>
            </a:r>
            <a:endParaRPr lang="en-US">
              <a:solidFill>
                <a:schemeClr val="accent3"/>
              </a:solidFill>
            </a:endParaRPr>
          </a:p>
        </p:txBody>
      </p:sp>
      <p:sp>
        <p:nvSpPr>
          <p:cNvPr id="3" name="Content Placeholder 2">
            <a:extLst>
              <a:ext uri="{FF2B5EF4-FFF2-40B4-BE49-F238E27FC236}">
                <a16:creationId xmlns:a16="http://schemas.microsoft.com/office/drawing/2014/main" id="{5B091370-3CF5-7E4D-5612-67C731793093}"/>
              </a:ext>
            </a:extLst>
          </p:cNvPr>
          <p:cNvSpPr>
            <a:spLocks noGrp="1"/>
          </p:cNvSpPr>
          <p:nvPr>
            <p:ph sz="quarter" idx="11"/>
          </p:nvPr>
        </p:nvSpPr>
        <p:spPr/>
        <p:txBody>
          <a:bodyPr>
            <a:noAutofit/>
          </a:bodyPr>
          <a:lstStyle/>
          <a:p>
            <a:pPr marL="342900" indent="-342900">
              <a:buFont typeface="+mj-lt"/>
              <a:buAutoNum type="arabicPeriod"/>
            </a:pPr>
            <a:r>
              <a:rPr lang="en-US" sz="2000" dirty="0"/>
              <a:t>Define the client’s role in decision making</a:t>
            </a:r>
          </a:p>
          <a:p>
            <a:pPr marL="1085850" lvl="1" indent="-342900"/>
            <a:r>
              <a:rPr lang="en-US" sz="2000" b="0" dirty="0"/>
              <a:t>Many clients are not aware that they can and should participate in the decision making process.</a:t>
            </a:r>
          </a:p>
          <a:p>
            <a:pPr marL="342900" indent="-342900">
              <a:buFont typeface="+mj-lt"/>
              <a:buAutoNum type="arabicPeriod"/>
            </a:pPr>
            <a:r>
              <a:rPr lang="en-US" sz="2000" dirty="0"/>
              <a:t>Discuss the nature of the decision</a:t>
            </a:r>
          </a:p>
          <a:p>
            <a:pPr marL="1085850" lvl="1" indent="-342900"/>
            <a:r>
              <a:rPr lang="en-US" sz="2000" b="0" dirty="0"/>
              <a:t>A clear statement of what is at issue helps clarify the factors involved in choosing an option.</a:t>
            </a:r>
          </a:p>
          <a:p>
            <a:pPr marL="1085850" lvl="1" indent="-342900"/>
            <a:r>
              <a:rPr lang="en-US" sz="2000" b="0" dirty="0"/>
              <a:t>Clients may also need counseling to better understand their personal level of risk for HIV.</a:t>
            </a:r>
          </a:p>
          <a:p>
            <a:pPr marL="1085850" lvl="1" indent="-342900"/>
            <a:r>
              <a:rPr lang="en-US" sz="2000" b="0" dirty="0"/>
              <a:t>Guide clients to prioritize key factors of their choice, such as cost, convenience, discretion, efficacy, and safety.</a:t>
            </a:r>
          </a:p>
          <a:p>
            <a:pPr marL="457200" indent="-457200">
              <a:buFont typeface="+mj-lt"/>
              <a:buAutoNum type="arabicPeriod" startAt="3"/>
            </a:pPr>
            <a:r>
              <a:rPr lang="en-US" sz="2000" dirty="0"/>
              <a:t>Present the alternatives </a:t>
            </a:r>
          </a:p>
          <a:p>
            <a:pPr marL="1085850" lvl="1" indent="-342900"/>
            <a:r>
              <a:rPr lang="en-US" sz="2000" b="0" dirty="0"/>
              <a:t>A decision is always a choice among certain options, including doing nothing at all. This is not always clear to the client without explicit discussion.</a:t>
            </a:r>
          </a:p>
        </p:txBody>
      </p:sp>
      <p:sp>
        <p:nvSpPr>
          <p:cNvPr id="4" name="TextBox 3">
            <a:extLst>
              <a:ext uri="{FF2B5EF4-FFF2-40B4-BE49-F238E27FC236}">
                <a16:creationId xmlns:a16="http://schemas.microsoft.com/office/drawing/2014/main" id="{D10836F6-2C77-199F-8B4C-746F491B7D68}"/>
              </a:ext>
            </a:extLst>
          </p:cNvPr>
          <p:cNvSpPr txBox="1"/>
          <p:nvPr/>
        </p:nvSpPr>
        <p:spPr>
          <a:xfrm>
            <a:off x="1885186" y="6550223"/>
            <a:ext cx="2261512" cy="307777"/>
          </a:xfrm>
          <a:prstGeom prst="rect">
            <a:avLst/>
          </a:prstGeom>
          <a:noFill/>
        </p:spPr>
        <p:txBody>
          <a:bodyPr wrap="square" rtlCol="0">
            <a:spAutoFit/>
          </a:bodyPr>
          <a:lstStyle/>
          <a:p>
            <a:r>
              <a:rPr lang="en-US" sz="1400"/>
              <a:t> Braddock et al., 1999</a:t>
            </a:r>
            <a:endParaRPr lang="en-ZA" sz="1400"/>
          </a:p>
        </p:txBody>
      </p:sp>
    </p:spTree>
    <p:extLst>
      <p:ext uri="{BB962C8B-B14F-4D97-AF65-F5344CB8AC3E}">
        <p14:creationId xmlns:p14="http://schemas.microsoft.com/office/powerpoint/2010/main" val="2366878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8DC4-29F8-F7A6-94F8-1755CEB81EF2}"/>
              </a:ext>
            </a:extLst>
          </p:cNvPr>
          <p:cNvSpPr>
            <a:spLocks noGrp="1"/>
          </p:cNvSpPr>
          <p:nvPr>
            <p:ph type="title"/>
          </p:nvPr>
        </p:nvSpPr>
        <p:spPr/>
        <p:txBody>
          <a:bodyPr>
            <a:normAutofit fontScale="90000"/>
          </a:bodyPr>
          <a:lstStyle/>
          <a:p>
            <a:r>
              <a:rPr lang="en-US"/>
              <a:t>The Informed Choice Counseling Process Step by Step </a:t>
            </a:r>
            <a:r>
              <a:rPr lang="en-US" b="0" i="1"/>
              <a:t>(continued)</a:t>
            </a:r>
            <a:endParaRPr lang="en-US">
              <a:solidFill>
                <a:schemeClr val="accent3"/>
              </a:solidFill>
            </a:endParaRPr>
          </a:p>
        </p:txBody>
      </p:sp>
      <p:sp>
        <p:nvSpPr>
          <p:cNvPr id="3" name="Content Placeholder 2">
            <a:extLst>
              <a:ext uri="{FF2B5EF4-FFF2-40B4-BE49-F238E27FC236}">
                <a16:creationId xmlns:a16="http://schemas.microsoft.com/office/drawing/2014/main" id="{5B091370-3CF5-7E4D-5612-67C731793093}"/>
              </a:ext>
            </a:extLst>
          </p:cNvPr>
          <p:cNvSpPr>
            <a:spLocks noGrp="1"/>
          </p:cNvSpPr>
          <p:nvPr>
            <p:ph sz="quarter" idx="11"/>
          </p:nvPr>
        </p:nvSpPr>
        <p:spPr/>
        <p:txBody>
          <a:bodyPr>
            <a:noAutofit/>
          </a:bodyPr>
          <a:lstStyle/>
          <a:p>
            <a:pPr marL="457200" indent="-457200">
              <a:spcBef>
                <a:spcPts val="600"/>
              </a:spcBef>
              <a:buFont typeface="+mj-lt"/>
              <a:buAutoNum type="arabicPeriod" startAt="4"/>
            </a:pPr>
            <a:r>
              <a:rPr lang="en-US" sz="2000" dirty="0"/>
              <a:t>Explore characteristics of available PrEP options to assess potential benefits and drawbacks </a:t>
            </a:r>
          </a:p>
          <a:p>
            <a:pPr marL="1085850" lvl="1" indent="-342900">
              <a:spcBef>
                <a:spcPts val="600"/>
              </a:spcBef>
            </a:pPr>
            <a:r>
              <a:rPr lang="en-US" sz="2000" b="0" dirty="0"/>
              <a:t>A balanced presentation allows the client’s decision to be truly informed. </a:t>
            </a:r>
          </a:p>
          <a:p>
            <a:pPr marL="1085850" lvl="1" indent="-342900">
              <a:spcBef>
                <a:spcPts val="600"/>
              </a:spcBef>
            </a:pPr>
            <a:r>
              <a:rPr lang="en-US" sz="2000" b="0" dirty="0"/>
              <a:t>Benefits and drawbacks will vary for each client.</a:t>
            </a:r>
          </a:p>
          <a:p>
            <a:pPr marL="457200" indent="-457200">
              <a:spcBef>
                <a:spcPts val="600"/>
              </a:spcBef>
              <a:buFont typeface="+mj-lt"/>
              <a:buAutoNum type="arabicPeriod" startAt="5"/>
            </a:pPr>
            <a:r>
              <a:rPr lang="en-US" sz="2000" dirty="0"/>
              <a:t>Discuss the uncertainties associated with PrEP use and specifically with the relevant options</a:t>
            </a:r>
          </a:p>
          <a:p>
            <a:pPr marL="1085850" lvl="1" indent="-342900">
              <a:spcBef>
                <a:spcPts val="600"/>
              </a:spcBef>
            </a:pPr>
            <a:r>
              <a:rPr lang="en-US" sz="2000" b="0" dirty="0"/>
              <a:t>Thoughtful discussion of what is known and unknown about an option can promote trust and is crucial for a client’s comprehensive understanding of the options.</a:t>
            </a:r>
          </a:p>
          <a:p>
            <a:pPr marL="1085850" lvl="1" indent="-342900">
              <a:spcBef>
                <a:spcPts val="600"/>
              </a:spcBef>
            </a:pPr>
            <a:r>
              <a:rPr lang="en-US" sz="2000" b="0" dirty="0"/>
              <a:t>Support clients to think through the practical and personal implications of how each option may impact their life.</a:t>
            </a:r>
          </a:p>
          <a:p>
            <a:pPr marL="1085850" lvl="1" indent="-342900">
              <a:spcBef>
                <a:spcPts val="600"/>
              </a:spcBef>
            </a:pPr>
            <a:endParaRPr lang="en-US" sz="2000" b="0" dirty="0"/>
          </a:p>
        </p:txBody>
      </p:sp>
      <p:sp>
        <p:nvSpPr>
          <p:cNvPr id="4" name="TextBox 3">
            <a:extLst>
              <a:ext uri="{FF2B5EF4-FFF2-40B4-BE49-F238E27FC236}">
                <a16:creationId xmlns:a16="http://schemas.microsoft.com/office/drawing/2014/main" id="{CA15DFE4-FBC0-189D-2979-FD5289AEDFFA}"/>
              </a:ext>
            </a:extLst>
          </p:cNvPr>
          <p:cNvSpPr txBox="1"/>
          <p:nvPr/>
        </p:nvSpPr>
        <p:spPr>
          <a:xfrm>
            <a:off x="1964317" y="6550223"/>
            <a:ext cx="2261512" cy="307777"/>
          </a:xfrm>
          <a:prstGeom prst="rect">
            <a:avLst/>
          </a:prstGeom>
          <a:noFill/>
        </p:spPr>
        <p:txBody>
          <a:bodyPr wrap="square" rtlCol="0">
            <a:spAutoFit/>
          </a:bodyPr>
          <a:lstStyle/>
          <a:p>
            <a:r>
              <a:rPr lang="en-US" sz="1400"/>
              <a:t> Braddock et al., 1999</a:t>
            </a:r>
            <a:endParaRPr lang="en-ZA" sz="1400"/>
          </a:p>
        </p:txBody>
      </p:sp>
    </p:spTree>
    <p:extLst>
      <p:ext uri="{BB962C8B-B14F-4D97-AF65-F5344CB8AC3E}">
        <p14:creationId xmlns:p14="http://schemas.microsoft.com/office/powerpoint/2010/main" val="41493730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8DC4-29F8-F7A6-94F8-1755CEB81EF2}"/>
              </a:ext>
            </a:extLst>
          </p:cNvPr>
          <p:cNvSpPr>
            <a:spLocks noGrp="1"/>
          </p:cNvSpPr>
          <p:nvPr>
            <p:ph type="title"/>
          </p:nvPr>
        </p:nvSpPr>
        <p:spPr/>
        <p:txBody>
          <a:bodyPr>
            <a:normAutofit fontScale="90000"/>
          </a:bodyPr>
          <a:lstStyle/>
          <a:p>
            <a:r>
              <a:rPr lang="en-US"/>
              <a:t>The Informed Choice Counseling Process Step by Step </a:t>
            </a:r>
            <a:r>
              <a:rPr lang="en-US" b="0" i="1"/>
              <a:t>(continued)</a:t>
            </a:r>
            <a:endParaRPr lang="en-US">
              <a:solidFill>
                <a:schemeClr val="accent3"/>
              </a:solidFill>
            </a:endParaRPr>
          </a:p>
        </p:txBody>
      </p:sp>
      <p:sp>
        <p:nvSpPr>
          <p:cNvPr id="3" name="Content Placeholder 2">
            <a:extLst>
              <a:ext uri="{FF2B5EF4-FFF2-40B4-BE49-F238E27FC236}">
                <a16:creationId xmlns:a16="http://schemas.microsoft.com/office/drawing/2014/main" id="{5B091370-3CF5-7E4D-5612-67C731793093}"/>
              </a:ext>
            </a:extLst>
          </p:cNvPr>
          <p:cNvSpPr>
            <a:spLocks noGrp="1"/>
          </p:cNvSpPr>
          <p:nvPr>
            <p:ph sz="quarter" idx="11"/>
          </p:nvPr>
        </p:nvSpPr>
        <p:spPr/>
        <p:txBody>
          <a:bodyPr>
            <a:noAutofit/>
          </a:bodyPr>
          <a:lstStyle/>
          <a:p>
            <a:pPr marL="457200" indent="-457200">
              <a:spcBef>
                <a:spcPts val="600"/>
              </a:spcBef>
              <a:buFont typeface="+mj-lt"/>
              <a:buAutoNum type="arabicPeriod" startAt="6"/>
            </a:pPr>
            <a:r>
              <a:rPr lang="en-US" sz="2000" dirty="0"/>
              <a:t>Assess the client’s understanding </a:t>
            </a:r>
          </a:p>
          <a:p>
            <a:pPr marL="1085850" lvl="1" indent="-342900">
              <a:spcBef>
                <a:spcPts val="600"/>
              </a:spcBef>
            </a:pPr>
            <a:r>
              <a:rPr lang="en-US" sz="2000" b="0" dirty="0"/>
              <a:t>Once core information has been shared, check in with the client to see how they have interpreted the information and what questions they have.</a:t>
            </a:r>
          </a:p>
          <a:p>
            <a:pPr marL="1085850" lvl="1" indent="-342900">
              <a:spcBef>
                <a:spcPts val="600"/>
              </a:spcBef>
            </a:pPr>
            <a:r>
              <a:rPr lang="en-US" sz="2000" b="0" dirty="0"/>
              <a:t>This is very important to foster understanding.</a:t>
            </a:r>
          </a:p>
          <a:p>
            <a:pPr marL="342900" indent="-342900">
              <a:spcBef>
                <a:spcPts val="600"/>
              </a:spcBef>
              <a:buFont typeface="+mj-lt"/>
              <a:buAutoNum type="arabicPeriod" startAt="6"/>
            </a:pPr>
            <a:r>
              <a:rPr lang="en-US" sz="2000" dirty="0"/>
              <a:t>Explore client preferences</a:t>
            </a:r>
          </a:p>
          <a:p>
            <a:pPr marL="1085850" lvl="1" indent="-342900">
              <a:spcBef>
                <a:spcPts val="600"/>
              </a:spcBef>
            </a:pPr>
            <a:r>
              <a:rPr lang="en-US" sz="2000" b="0" dirty="0"/>
              <a:t>Do not assume clients will speak up to express concerns and preferences; they often need to be asked for their opinion. </a:t>
            </a:r>
          </a:p>
          <a:p>
            <a:pPr marL="1085850" lvl="1" indent="-342900">
              <a:spcBef>
                <a:spcPts val="600"/>
              </a:spcBef>
            </a:pPr>
            <a:r>
              <a:rPr lang="en-US" sz="2000" b="0" dirty="0"/>
              <a:t>Ensure clients know that they can ask more questions or ask for more time to decide.</a:t>
            </a:r>
          </a:p>
          <a:p>
            <a:pPr marL="1085850" lvl="1" indent="-342900">
              <a:spcBef>
                <a:spcPts val="600"/>
              </a:spcBef>
            </a:pPr>
            <a:endParaRPr lang="en-US" sz="2000" b="0" dirty="0"/>
          </a:p>
        </p:txBody>
      </p:sp>
      <p:sp>
        <p:nvSpPr>
          <p:cNvPr id="4" name="TextBox 3">
            <a:extLst>
              <a:ext uri="{FF2B5EF4-FFF2-40B4-BE49-F238E27FC236}">
                <a16:creationId xmlns:a16="http://schemas.microsoft.com/office/drawing/2014/main" id="{AE9C72A2-5223-A57D-0FF0-92952CF3B461}"/>
              </a:ext>
            </a:extLst>
          </p:cNvPr>
          <p:cNvSpPr txBox="1"/>
          <p:nvPr/>
        </p:nvSpPr>
        <p:spPr>
          <a:xfrm>
            <a:off x="1964317" y="6550223"/>
            <a:ext cx="2261512" cy="307777"/>
          </a:xfrm>
          <a:prstGeom prst="rect">
            <a:avLst/>
          </a:prstGeom>
          <a:noFill/>
        </p:spPr>
        <p:txBody>
          <a:bodyPr wrap="square" rtlCol="0">
            <a:spAutoFit/>
          </a:bodyPr>
          <a:lstStyle/>
          <a:p>
            <a:r>
              <a:rPr lang="en-US" sz="1400"/>
              <a:t> Braddock et al., 1999</a:t>
            </a:r>
            <a:endParaRPr lang="en-ZA" sz="1400"/>
          </a:p>
        </p:txBody>
      </p:sp>
    </p:spTree>
    <p:extLst>
      <p:ext uri="{BB962C8B-B14F-4D97-AF65-F5344CB8AC3E}">
        <p14:creationId xmlns:p14="http://schemas.microsoft.com/office/powerpoint/2010/main" val="3762535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257300" y="2978568"/>
            <a:ext cx="9757064" cy="2036194"/>
          </a:xfrm>
        </p:spPr>
        <p:txBody>
          <a:bodyPr>
            <a:noAutofit/>
          </a:bodyPr>
          <a:lstStyle/>
          <a:p>
            <a:r>
              <a:rPr lang="en-US" sz="3600" dirty="0"/>
              <a:t>Informed Choice Counseling Step 1:</a:t>
            </a:r>
            <a:br>
              <a:rPr lang="en-US" sz="3600" dirty="0"/>
            </a:br>
            <a:r>
              <a:rPr lang="en-US" sz="3600" b="0" dirty="0">
                <a:solidFill>
                  <a:schemeClr val="accent1">
                    <a:lumMod val="20000"/>
                    <a:lumOff val="80000"/>
                  </a:schemeClr>
                </a:solidFill>
              </a:rPr>
              <a:t>Define the Client’s Role in Decision Making</a:t>
            </a:r>
            <a:br>
              <a:rPr lang="en-US" sz="3600" dirty="0">
                <a:solidFill>
                  <a:schemeClr val="accent3"/>
                </a:solidFill>
              </a:rPr>
            </a:br>
            <a:endParaRPr lang="en-US" sz="3600" dirty="0"/>
          </a:p>
        </p:txBody>
      </p:sp>
    </p:spTree>
    <p:extLst>
      <p:ext uri="{BB962C8B-B14F-4D97-AF65-F5344CB8AC3E}">
        <p14:creationId xmlns:p14="http://schemas.microsoft.com/office/powerpoint/2010/main" val="277530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00AF-B279-8141-50D5-BE158416324F}"/>
              </a:ext>
            </a:extLst>
          </p:cNvPr>
          <p:cNvSpPr>
            <a:spLocks noGrp="1"/>
          </p:cNvSpPr>
          <p:nvPr>
            <p:ph type="title"/>
          </p:nvPr>
        </p:nvSpPr>
        <p:spPr>
          <a:xfrm>
            <a:off x="1964316" y="520700"/>
            <a:ext cx="9842201" cy="838199"/>
          </a:xfrm>
        </p:spPr>
        <p:txBody>
          <a:bodyPr>
            <a:normAutofit fontScale="90000"/>
          </a:bodyPr>
          <a:lstStyle/>
          <a:p>
            <a:r>
              <a:rPr lang="en-US" dirty="0"/>
              <a:t>Step 1: Define the Client’s Role in Deciding on a </a:t>
            </a:r>
            <a:r>
              <a:rPr lang="en-US" dirty="0" err="1"/>
              <a:t>PrEP</a:t>
            </a:r>
            <a:r>
              <a:rPr lang="en-US" dirty="0"/>
              <a:t> Option</a:t>
            </a:r>
          </a:p>
        </p:txBody>
      </p:sp>
      <p:sp>
        <p:nvSpPr>
          <p:cNvPr id="3" name="Content Placeholder 2">
            <a:extLst>
              <a:ext uri="{FF2B5EF4-FFF2-40B4-BE49-F238E27FC236}">
                <a16:creationId xmlns:a16="http://schemas.microsoft.com/office/drawing/2014/main" id="{2D4DC727-67B4-1B4C-121C-F8B58A40C0BC}"/>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Begin the conversation by </a:t>
            </a:r>
            <a:r>
              <a:rPr lang="en-US" sz="2000" dirty="0"/>
              <a:t>making it clear that there is a choice to be made </a:t>
            </a:r>
            <a:r>
              <a:rPr lang="en-US" sz="2000" b="0" dirty="0"/>
              <a:t>between more than one suitable option.</a:t>
            </a:r>
          </a:p>
          <a:p>
            <a:pPr marL="342900" indent="-342900">
              <a:spcBef>
                <a:spcPts val="600"/>
              </a:spcBef>
              <a:buFont typeface="Arial" panose="020B0604020202020204" pitchFamily="34" charset="0"/>
              <a:buChar char="•"/>
            </a:pPr>
            <a:r>
              <a:rPr lang="en-US" sz="2000" b="0" dirty="0"/>
              <a:t>Also make it clear that the client is expected to actively participate in the decision making process and that their needs and preferences will guide this decision.</a:t>
            </a:r>
            <a:endParaRPr lang="en-US" sz="2000" b="0" i="1" dirty="0"/>
          </a:p>
          <a:p>
            <a:pPr marL="342900" indent="-342900">
              <a:spcBef>
                <a:spcPts val="600"/>
              </a:spcBef>
              <a:buFont typeface="Arial" panose="020B0604020202020204" pitchFamily="34" charset="0"/>
              <a:buChar char="•"/>
            </a:pPr>
            <a:r>
              <a:rPr lang="en-US" sz="2000" b="0" dirty="0"/>
              <a:t>For example:</a:t>
            </a:r>
          </a:p>
          <a:p>
            <a:pPr marL="1028700" lvl="1">
              <a:spcBef>
                <a:spcPts val="600"/>
              </a:spcBef>
            </a:pPr>
            <a:r>
              <a:rPr lang="en-US" sz="2000" b="0" i="1" dirty="0"/>
              <a:t>Based on what you have told me, you may be eligible for a few different PrEP options.</a:t>
            </a:r>
          </a:p>
          <a:p>
            <a:pPr marL="1028700" lvl="1">
              <a:spcBef>
                <a:spcPts val="600"/>
              </a:spcBef>
            </a:pPr>
            <a:r>
              <a:rPr lang="en-US" sz="2000" b="0" i="1" dirty="0"/>
              <a:t>To help you make the best choice of option, I need to understand what is important to you.</a:t>
            </a:r>
          </a:p>
        </p:txBody>
      </p:sp>
    </p:spTree>
    <p:extLst>
      <p:ext uri="{BB962C8B-B14F-4D97-AF65-F5344CB8AC3E}">
        <p14:creationId xmlns:p14="http://schemas.microsoft.com/office/powerpoint/2010/main" val="3495593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312984" y="2978568"/>
            <a:ext cx="9566031" cy="900863"/>
          </a:xfrm>
        </p:spPr>
        <p:txBody>
          <a:bodyPr>
            <a:normAutofit fontScale="90000"/>
          </a:bodyPr>
          <a:lstStyle/>
          <a:p>
            <a:r>
              <a:rPr lang="en-US"/>
              <a:t>Module 6: Person-Centered PrEP Counseling</a:t>
            </a:r>
            <a:br>
              <a:rPr lang="en-US"/>
            </a:br>
            <a:br>
              <a:rPr lang="en-US"/>
            </a:br>
            <a:endParaRPr lang="en-US"/>
          </a:p>
        </p:txBody>
      </p:sp>
    </p:spTree>
    <p:extLst>
      <p:ext uri="{BB962C8B-B14F-4D97-AF65-F5344CB8AC3E}">
        <p14:creationId xmlns:p14="http://schemas.microsoft.com/office/powerpoint/2010/main" val="3165315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in a pink dress&#10;&#10;Description automatically generated">
            <a:extLst>
              <a:ext uri="{FF2B5EF4-FFF2-40B4-BE49-F238E27FC236}">
                <a16:creationId xmlns:a16="http://schemas.microsoft.com/office/drawing/2014/main" id="{126A4C40-154D-E7B9-BF80-BA5B2D98A839}"/>
              </a:ext>
            </a:extLst>
          </p:cNvPr>
          <p:cNvPicPr>
            <a:picLocks noChangeAspect="1"/>
          </p:cNvPicPr>
          <p:nvPr/>
        </p:nvPicPr>
        <p:blipFill rotWithShape="1">
          <a:blip r:embed="rId3"/>
          <a:srcRect l="6210" r="20083" b="-1"/>
          <a:stretch/>
        </p:blipFill>
        <p:spPr>
          <a:xfrm>
            <a:off x="-2488" y="10"/>
            <a:ext cx="6906780" cy="6857990"/>
          </a:xfrm>
          <a:prstGeom prst="rect">
            <a:avLst/>
          </a:prstGeom>
        </p:spPr>
      </p:pic>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1</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1496" y="1522379"/>
            <a:ext cx="4366006" cy="4615774"/>
          </a:xfrm>
        </p:spPr>
        <p:txBody>
          <a:bodyPr>
            <a:noAutofit/>
          </a:bodyPr>
          <a:lstStyle/>
          <a:p>
            <a:pPr>
              <a:spcBef>
                <a:spcPts val="600"/>
              </a:spcBef>
            </a:pPr>
            <a:r>
              <a:rPr lang="en-US" sz="2000" b="0" dirty="0"/>
              <a:t>Hope is relieved to learn that she is eligible for PrEP.</a:t>
            </a:r>
          </a:p>
          <a:p>
            <a:pPr>
              <a:spcBef>
                <a:spcPts val="600"/>
              </a:spcBef>
            </a:pPr>
            <a:endParaRPr lang="en-US" sz="2000" b="0" dirty="0"/>
          </a:p>
          <a:p>
            <a:pPr>
              <a:spcBef>
                <a:spcPts val="600"/>
              </a:spcBef>
            </a:pPr>
            <a:r>
              <a:rPr lang="en-US" sz="2000" b="0" i="1" dirty="0"/>
              <a:t>What is the first step in providing informed choice counseling for PrEP? </a:t>
            </a:r>
          </a:p>
          <a:p>
            <a:pPr>
              <a:spcBef>
                <a:spcPts val="600"/>
              </a:spcBef>
            </a:pPr>
            <a:endParaRPr lang="en-US" sz="2000" b="0" i="1" dirty="0"/>
          </a:p>
          <a:p>
            <a:pPr>
              <a:spcBef>
                <a:spcPts val="600"/>
              </a:spcBef>
            </a:pPr>
            <a:r>
              <a:rPr lang="en-US" sz="2000" b="0" i="1" dirty="0"/>
              <a:t>What key messages would you include in this step?</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392915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1</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276976" y="1291478"/>
            <a:ext cx="4559322" cy="5151852"/>
          </a:xfrm>
        </p:spPr>
        <p:txBody>
          <a:bodyPr>
            <a:noAutofit/>
          </a:bodyPr>
          <a:lstStyle/>
          <a:p>
            <a:pPr>
              <a:spcBef>
                <a:spcPts val="600"/>
              </a:spcBef>
            </a:pPr>
            <a:r>
              <a:rPr lang="en-US" sz="2000" b="0" dirty="0"/>
              <a:t>The first step in providing Hope with informed choice counseling is to define her role in deciding on a PrEP option. </a:t>
            </a:r>
          </a:p>
          <a:p>
            <a:pPr>
              <a:spcBef>
                <a:spcPts val="600"/>
              </a:spcBef>
            </a:pPr>
            <a:r>
              <a:rPr lang="en-US" sz="2000" b="0" dirty="0"/>
              <a:t>For example:</a:t>
            </a:r>
          </a:p>
          <a:p>
            <a:pPr marL="342900" indent="-342900">
              <a:spcBef>
                <a:spcPts val="600"/>
              </a:spcBef>
              <a:buFont typeface="Arial" panose="020B0604020202020204" pitchFamily="34" charset="0"/>
              <a:buChar char="•"/>
            </a:pPr>
            <a:r>
              <a:rPr lang="en-US" sz="2000" b="0" i="1" dirty="0"/>
              <a:t>Based on what you have told me, you may be eligible for three different PrEP options.</a:t>
            </a:r>
          </a:p>
          <a:p>
            <a:pPr marL="342900" indent="-342900">
              <a:spcBef>
                <a:spcPts val="600"/>
              </a:spcBef>
              <a:buFont typeface="Arial" panose="020B0604020202020204" pitchFamily="34" charset="0"/>
              <a:buChar char="•"/>
            </a:pPr>
            <a:r>
              <a:rPr lang="en-US" sz="2000" b="0" i="1" dirty="0"/>
              <a:t>To help you choose among these options, I want to understand what is important to you.</a:t>
            </a:r>
          </a:p>
          <a:p>
            <a:pPr marL="342900" indent="-342900">
              <a:spcBef>
                <a:spcPts val="600"/>
              </a:spcBef>
              <a:buFont typeface="Arial" panose="020B0604020202020204" pitchFamily="34" charset="0"/>
              <a:buChar char="•"/>
            </a:pPr>
            <a:r>
              <a:rPr lang="en-US" sz="2000" b="0" i="1" dirty="0"/>
              <a:t>We will decide on the best option for you based on your needs and preferences.</a:t>
            </a:r>
          </a:p>
          <a:p>
            <a:pPr>
              <a:spcBef>
                <a:spcPts val="600"/>
              </a:spcBef>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Picture Placeholder 4">
            <a:extLst>
              <a:ext uri="{FF2B5EF4-FFF2-40B4-BE49-F238E27FC236}">
                <a16:creationId xmlns:a16="http://schemas.microsoft.com/office/drawing/2014/main" id="{BD423CB3-CF24-CEEA-5ACB-357345BF4882}"/>
              </a:ext>
            </a:extLst>
          </p:cNvPr>
          <p:cNvSpPr>
            <a:spLocks noGrp="1"/>
          </p:cNvSpPr>
          <p:nvPr>
            <p:ph type="pic" idx="1"/>
          </p:nvPr>
        </p:nvSpPr>
        <p:spPr/>
        <p:txBody>
          <a:bodyPr/>
          <a:lstStyle/>
          <a:p>
            <a:endParaRPr lang="en-US"/>
          </a:p>
        </p:txBody>
      </p:sp>
      <p:pic>
        <p:nvPicPr>
          <p:cNvPr id="9" name="Picture 8" descr="A person in a pink dress">
            <a:extLst>
              <a:ext uri="{FF2B5EF4-FFF2-40B4-BE49-F238E27FC236}">
                <a16:creationId xmlns:a16="http://schemas.microsoft.com/office/drawing/2014/main" id="{B83923EB-AD62-7781-7626-1574CB8D8E66}"/>
              </a:ext>
            </a:extLst>
          </p:cNvPr>
          <p:cNvPicPr>
            <a:picLocks noChangeAspect="1"/>
          </p:cNvPicPr>
          <p:nvPr/>
        </p:nvPicPr>
        <p:blipFill rotWithShape="1">
          <a:blip r:embed="rId3"/>
          <a:srcRect l="6210" r="20083" b="-1"/>
          <a:stretch/>
        </p:blipFill>
        <p:spPr>
          <a:xfrm>
            <a:off x="-13356" y="10"/>
            <a:ext cx="6906780" cy="6857990"/>
          </a:xfrm>
          <a:prstGeom prst="rect">
            <a:avLst/>
          </a:prstGeom>
        </p:spPr>
      </p:pic>
    </p:spTree>
    <p:extLst>
      <p:ext uri="{BB962C8B-B14F-4D97-AF65-F5344CB8AC3E}">
        <p14:creationId xmlns:p14="http://schemas.microsoft.com/office/powerpoint/2010/main" val="1560593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11191"/>
            <a:ext cx="8920103" cy="900863"/>
          </a:xfrm>
        </p:spPr>
        <p:txBody>
          <a:bodyPr>
            <a:normAutofit fontScale="90000"/>
          </a:bodyPr>
          <a:lstStyle/>
          <a:p>
            <a:r>
              <a:rPr lang="en-US"/>
              <a:t>Informed Choice Counseling Step 2: </a:t>
            </a:r>
            <a:r>
              <a:rPr lang="en-US" b="0" dirty="0">
                <a:solidFill>
                  <a:schemeClr val="accent1">
                    <a:lumMod val="20000"/>
                    <a:lumOff val="80000"/>
                  </a:schemeClr>
                </a:solidFill>
              </a:rPr>
              <a:t>Discuss the Nature of the Decision</a:t>
            </a:r>
          </a:p>
        </p:txBody>
      </p:sp>
    </p:spTree>
    <p:extLst>
      <p:ext uri="{BB962C8B-B14F-4D97-AF65-F5344CB8AC3E}">
        <p14:creationId xmlns:p14="http://schemas.microsoft.com/office/powerpoint/2010/main" val="3900993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8251-2743-73FB-9C41-C4653601A882}"/>
              </a:ext>
            </a:extLst>
          </p:cNvPr>
          <p:cNvSpPr>
            <a:spLocks noGrp="1"/>
          </p:cNvSpPr>
          <p:nvPr>
            <p:ph type="title"/>
          </p:nvPr>
        </p:nvSpPr>
        <p:spPr/>
        <p:txBody>
          <a:bodyPr>
            <a:normAutofit/>
          </a:bodyPr>
          <a:lstStyle/>
          <a:p>
            <a:r>
              <a:rPr lang="en-US"/>
              <a:t>Step 2: Discuss the Nature of the Decision</a:t>
            </a:r>
          </a:p>
        </p:txBody>
      </p:sp>
      <p:sp>
        <p:nvSpPr>
          <p:cNvPr id="3" name="Content Placeholder 2">
            <a:extLst>
              <a:ext uri="{FF2B5EF4-FFF2-40B4-BE49-F238E27FC236}">
                <a16:creationId xmlns:a16="http://schemas.microsoft.com/office/drawing/2014/main" id="{6CBDAD63-8D4D-C57A-CCD0-EB48A33C8EA6}"/>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A clear </a:t>
            </a:r>
            <a:r>
              <a:rPr lang="en-US" sz="2000" dirty="0"/>
              <a:t>statement of what is being discussed and why </a:t>
            </a:r>
            <a:r>
              <a:rPr lang="en-US" sz="2000" b="0" dirty="0"/>
              <a:t>helps to guide and focus the conversation.</a:t>
            </a:r>
          </a:p>
          <a:p>
            <a:pPr marL="285750" indent="-285750">
              <a:spcBef>
                <a:spcPts val="600"/>
              </a:spcBef>
              <a:buFont typeface="Arial" panose="020B0604020202020204" pitchFamily="34" charset="0"/>
              <a:buChar char="•"/>
            </a:pPr>
            <a:r>
              <a:rPr lang="en-US" sz="2000" b="0" dirty="0"/>
              <a:t>Include information on why choosing a PrEP option is an important decision and what factors may influence the decision.</a:t>
            </a:r>
          </a:p>
          <a:p>
            <a:pPr marL="342900" indent="-342900">
              <a:spcBef>
                <a:spcPts val="600"/>
              </a:spcBef>
              <a:buFont typeface="Arial" panose="020B0604020202020204" pitchFamily="34" charset="0"/>
              <a:buChar char="•"/>
            </a:pPr>
            <a:r>
              <a:rPr lang="en-US" sz="2000" b="0" dirty="0"/>
              <a:t>Key messages to include:</a:t>
            </a:r>
          </a:p>
          <a:p>
            <a:pPr marL="1028700" lvl="1">
              <a:spcBef>
                <a:spcPts val="600"/>
              </a:spcBef>
            </a:pPr>
            <a:r>
              <a:rPr lang="en-US" sz="2000" b="0" i="1" dirty="0"/>
              <a:t>All PrEP options will help prevent you from getting HIV, but you must use them consistently and correctly to be protected against HIV.</a:t>
            </a:r>
          </a:p>
          <a:p>
            <a:pPr marL="1028700" lvl="1">
              <a:spcBef>
                <a:spcPts val="600"/>
              </a:spcBef>
            </a:pPr>
            <a:r>
              <a:rPr lang="en-US" sz="2000" b="0" i="1" dirty="0"/>
              <a:t>There are some key differences among the PrEP options that we will discuss.</a:t>
            </a:r>
          </a:p>
          <a:p>
            <a:pPr marL="1028700" lvl="1">
              <a:spcBef>
                <a:spcPts val="600"/>
              </a:spcBef>
            </a:pPr>
            <a:r>
              <a:rPr lang="en-US" sz="2000" b="0" i="1" dirty="0"/>
              <a:t>When choosing, it is important to consider how well you will be able to use the option. </a:t>
            </a:r>
          </a:p>
          <a:p>
            <a:pPr marL="1028700" lvl="1">
              <a:spcBef>
                <a:spcPts val="600"/>
              </a:spcBef>
            </a:pPr>
            <a:r>
              <a:rPr lang="en-US" sz="2000" b="0" i="1" dirty="0"/>
              <a:t>I would like to make sure you have all the information you need to decide which option will work best for you.</a:t>
            </a:r>
          </a:p>
        </p:txBody>
      </p:sp>
    </p:spTree>
    <p:extLst>
      <p:ext uri="{BB962C8B-B14F-4D97-AF65-F5344CB8AC3E}">
        <p14:creationId xmlns:p14="http://schemas.microsoft.com/office/powerpoint/2010/main" val="4268091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18251-2743-73FB-9C41-C4653601A882}"/>
              </a:ext>
            </a:extLst>
          </p:cNvPr>
          <p:cNvSpPr>
            <a:spLocks noGrp="1"/>
          </p:cNvSpPr>
          <p:nvPr>
            <p:ph type="title"/>
          </p:nvPr>
        </p:nvSpPr>
        <p:spPr/>
        <p:txBody>
          <a:bodyPr>
            <a:normAutofit fontScale="90000"/>
          </a:bodyPr>
          <a:lstStyle/>
          <a:p>
            <a:r>
              <a:rPr lang="en-US"/>
              <a:t>Step 2: Discuss the Nature of the Decision </a:t>
            </a:r>
            <a:r>
              <a:rPr lang="en-US" b="0" i="1"/>
              <a:t>(continued)</a:t>
            </a:r>
          </a:p>
        </p:txBody>
      </p:sp>
      <p:sp>
        <p:nvSpPr>
          <p:cNvPr id="3" name="Content Placeholder 2">
            <a:extLst>
              <a:ext uri="{FF2B5EF4-FFF2-40B4-BE49-F238E27FC236}">
                <a16:creationId xmlns:a16="http://schemas.microsoft.com/office/drawing/2014/main" id="{6CBDAD63-8D4D-C57A-CCD0-EB48A33C8EA6}"/>
              </a:ext>
            </a:extLst>
          </p:cNvPr>
          <p:cNvSpPr>
            <a:spLocks noGrp="1"/>
          </p:cNvSpPr>
          <p:nvPr>
            <p:ph sz="quarter" idx="11"/>
          </p:nvPr>
        </p:nvSpPr>
        <p:spPr/>
        <p:txBody>
          <a:bodyPr>
            <a:noAutofit/>
          </a:bodyPr>
          <a:lstStyle/>
          <a:p>
            <a:r>
              <a:rPr lang="en-US" sz="2000" b="0" dirty="0"/>
              <a:t>Other key messages to include</a:t>
            </a:r>
            <a:r>
              <a:rPr lang="en-US" sz="2000" dirty="0"/>
              <a:t>:</a:t>
            </a:r>
          </a:p>
          <a:p>
            <a:pPr marL="571500" indent="-285750">
              <a:buFont typeface="Arial" panose="020B0604020202020204" pitchFamily="34" charset="0"/>
              <a:buChar char="•"/>
            </a:pPr>
            <a:r>
              <a:rPr lang="en-US" sz="2000" b="0" i="1" dirty="0"/>
              <a:t>Some factors to consider that are different for each option are:</a:t>
            </a:r>
          </a:p>
          <a:p>
            <a:pPr marL="1028700" lvl="1"/>
            <a:r>
              <a:rPr lang="en-US" sz="2000" b="0" i="1" dirty="0"/>
              <a:t>How well it works to prevent HIV</a:t>
            </a:r>
          </a:p>
          <a:p>
            <a:pPr marL="1028700" lvl="1"/>
            <a:r>
              <a:rPr lang="en-US" sz="2000" b="0" i="1" dirty="0"/>
              <a:t>The convenience of getting and using the product you choose</a:t>
            </a:r>
          </a:p>
          <a:p>
            <a:pPr marL="1028700" lvl="1"/>
            <a:r>
              <a:rPr lang="en-US" sz="2000" b="0" i="1" dirty="0"/>
              <a:t>How discreetly or privately you can use the product</a:t>
            </a:r>
          </a:p>
          <a:p>
            <a:pPr marL="1028700" lvl="1"/>
            <a:r>
              <a:rPr lang="en-US" sz="2000" b="0" i="1" dirty="0"/>
              <a:t>The safety of the option and any side effects you may experience</a:t>
            </a:r>
          </a:p>
          <a:p>
            <a:pPr marL="1028700" lvl="1"/>
            <a:r>
              <a:rPr lang="en-US" sz="2000" b="0" i="1" dirty="0"/>
              <a:t>How easy it is to stop and start each product</a:t>
            </a:r>
          </a:p>
          <a:p>
            <a:pPr marL="1028700" lvl="1"/>
            <a:r>
              <a:rPr lang="en-US" sz="2000" b="0" i="1" dirty="0"/>
              <a:t>Follow-up requirements, like the time and costs of attending clinic visits</a:t>
            </a:r>
          </a:p>
          <a:p>
            <a:pPr marL="1028700" lvl="1"/>
            <a:r>
              <a:rPr lang="en-US" sz="2000" b="0" i="1" dirty="0"/>
              <a:t>How well an HIV test can detect if you acquire HIV while using the option, and how HIV may be treated if you become HIV positive</a:t>
            </a:r>
          </a:p>
          <a:p>
            <a:pPr marL="628650" indent="-342900">
              <a:buFont typeface="Arial" panose="020B0604020202020204" pitchFamily="34" charset="0"/>
              <a:buChar char="•"/>
            </a:pPr>
            <a:r>
              <a:rPr lang="en-US" sz="2000" b="0" i="1" dirty="0"/>
              <a:t>These will influence each person’s choice of PrEP option a little differently.</a:t>
            </a:r>
          </a:p>
          <a:p>
            <a:pPr marL="628650" indent="-342900">
              <a:buFont typeface="Arial" panose="020B0604020202020204" pitchFamily="34" charset="0"/>
              <a:buChar char="•"/>
            </a:pPr>
            <a:r>
              <a:rPr lang="en-US" sz="2000" b="0" i="1" dirty="0"/>
              <a:t>Let’s talk through considerations for each option in detail, so that you can choose the one that you feel most comfortable using.  </a:t>
            </a:r>
          </a:p>
        </p:txBody>
      </p:sp>
    </p:spTree>
    <p:extLst>
      <p:ext uri="{BB962C8B-B14F-4D97-AF65-F5344CB8AC3E}">
        <p14:creationId xmlns:p14="http://schemas.microsoft.com/office/powerpoint/2010/main" val="2355524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2F3EBBB-622F-471B-AA67-8FC8D8F42533}"/>
              </a:ext>
            </a:extLst>
          </p:cNvPr>
          <p:cNvSpPr txBox="1"/>
          <p:nvPr/>
        </p:nvSpPr>
        <p:spPr>
          <a:xfrm>
            <a:off x="1867256" y="6388859"/>
            <a:ext cx="3933723" cy="307777"/>
          </a:xfrm>
          <a:prstGeom prst="rect">
            <a:avLst/>
          </a:prstGeom>
          <a:noFill/>
        </p:spPr>
        <p:txBody>
          <a:bodyPr wrap="square" rtlCol="0">
            <a:spAutoFit/>
          </a:bodyPr>
          <a:lstStyle/>
          <a:p>
            <a:r>
              <a:rPr lang="en-US" sz="1400" dirty="0">
                <a:solidFill>
                  <a:schemeClr val="bg1">
                    <a:lumMod val="50000"/>
                  </a:schemeClr>
                </a:solidFill>
              </a:rPr>
              <a:t>Figure adapted from Han, Klein, and Arora, 2011</a:t>
            </a:r>
            <a:endParaRPr lang="en-ZA" sz="1400" dirty="0">
              <a:solidFill>
                <a:schemeClr val="bg1">
                  <a:lumMod val="50000"/>
                </a:schemeClr>
              </a:solidFill>
            </a:endParaRPr>
          </a:p>
        </p:txBody>
      </p:sp>
      <p:sp>
        <p:nvSpPr>
          <p:cNvPr id="2" name="Flowchart: Process 16">
            <a:extLst>
              <a:ext uri="{FF2B5EF4-FFF2-40B4-BE49-F238E27FC236}">
                <a16:creationId xmlns:a16="http://schemas.microsoft.com/office/drawing/2014/main" id="{4DCEEFD0-1CE2-D7A3-C0E0-35190CD6433B}"/>
              </a:ext>
            </a:extLst>
          </p:cNvPr>
          <p:cNvSpPr/>
          <p:nvPr/>
        </p:nvSpPr>
        <p:spPr>
          <a:xfrm>
            <a:off x="3238792" y="1698415"/>
            <a:ext cx="2078353" cy="1022934"/>
          </a:xfrm>
          <a:prstGeom prst="flowChartProcess">
            <a:avLst/>
          </a:prstGeom>
          <a:solidFill>
            <a:schemeClr val="accent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Scientific knowledge about each option</a:t>
            </a:r>
          </a:p>
        </p:txBody>
      </p:sp>
      <p:sp>
        <p:nvSpPr>
          <p:cNvPr id="3" name="Flowchart: Process 6">
            <a:extLst>
              <a:ext uri="{FF2B5EF4-FFF2-40B4-BE49-F238E27FC236}">
                <a16:creationId xmlns:a16="http://schemas.microsoft.com/office/drawing/2014/main" id="{A49F61C0-879F-125A-BDE8-B7EF7B26A14C}"/>
              </a:ext>
            </a:extLst>
          </p:cNvPr>
          <p:cNvSpPr/>
          <p:nvPr/>
        </p:nvSpPr>
        <p:spPr>
          <a:xfrm>
            <a:off x="5633926" y="1704712"/>
            <a:ext cx="2078353" cy="1016637"/>
          </a:xfrm>
          <a:prstGeom prst="flowChartProcess">
            <a:avLst/>
          </a:prstGeom>
          <a:solidFill>
            <a:srgbClr val="70AD4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Practical implications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of each option</a:t>
            </a:r>
          </a:p>
        </p:txBody>
      </p:sp>
      <p:sp>
        <p:nvSpPr>
          <p:cNvPr id="18" name="Flowchart: Process 7">
            <a:extLst>
              <a:ext uri="{FF2B5EF4-FFF2-40B4-BE49-F238E27FC236}">
                <a16:creationId xmlns:a16="http://schemas.microsoft.com/office/drawing/2014/main" id="{40715C85-78C5-93CA-B88F-6872A5CF730F}"/>
              </a:ext>
            </a:extLst>
          </p:cNvPr>
          <p:cNvSpPr/>
          <p:nvPr/>
        </p:nvSpPr>
        <p:spPr>
          <a:xfrm>
            <a:off x="8041297" y="1704181"/>
            <a:ext cx="2078353" cy="1006546"/>
          </a:xfrm>
          <a:prstGeom prst="flowChartProcess">
            <a:avLst/>
          </a:prstGeom>
          <a:solidFill>
            <a:schemeClr val="accent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Personal considerations with each option</a:t>
            </a:r>
          </a:p>
        </p:txBody>
      </p:sp>
      <p:sp>
        <p:nvSpPr>
          <p:cNvPr id="19" name="Flowchart: Process 12">
            <a:extLst>
              <a:ext uri="{FF2B5EF4-FFF2-40B4-BE49-F238E27FC236}">
                <a16:creationId xmlns:a16="http://schemas.microsoft.com/office/drawing/2014/main" id="{2F3F6DE1-01B9-3437-2C76-BBE3558723AB}"/>
              </a:ext>
            </a:extLst>
          </p:cNvPr>
          <p:cNvSpPr/>
          <p:nvPr/>
        </p:nvSpPr>
        <p:spPr>
          <a:xfrm>
            <a:off x="3224360" y="3043762"/>
            <a:ext cx="2092785" cy="825884"/>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5">
                    <a:lumMod val="75000"/>
                  </a:schemeClr>
                </a:solidFill>
                <a:effectLst/>
                <a:uLnTx/>
                <a:uFillTx/>
                <a:latin typeface="Calibri" panose="020F0502020204030204"/>
                <a:ea typeface="+mn-ea"/>
                <a:cs typeface="+mn-cs"/>
              </a:rPr>
              <a:t>How well does it prevent HIV infection?</a:t>
            </a:r>
          </a:p>
        </p:txBody>
      </p:sp>
      <p:sp>
        <p:nvSpPr>
          <p:cNvPr id="20" name="Flowchart: Process 14">
            <a:extLst>
              <a:ext uri="{FF2B5EF4-FFF2-40B4-BE49-F238E27FC236}">
                <a16:creationId xmlns:a16="http://schemas.microsoft.com/office/drawing/2014/main" id="{459CD059-E46E-6EB2-E7D8-798CD81A61E7}"/>
              </a:ext>
            </a:extLst>
          </p:cNvPr>
          <p:cNvSpPr/>
          <p:nvPr/>
        </p:nvSpPr>
        <p:spPr>
          <a:xfrm>
            <a:off x="5633926" y="3975413"/>
            <a:ext cx="2078352" cy="895812"/>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How will I fit regular clinic visits into my life?</a:t>
            </a:r>
          </a:p>
        </p:txBody>
      </p:sp>
      <p:sp>
        <p:nvSpPr>
          <p:cNvPr id="21" name="Flowchart: Process 15">
            <a:extLst>
              <a:ext uri="{FF2B5EF4-FFF2-40B4-BE49-F238E27FC236}">
                <a16:creationId xmlns:a16="http://schemas.microsoft.com/office/drawing/2014/main" id="{3A709CEF-75DB-5BF5-CABB-D3BF2ABCA711}"/>
              </a:ext>
            </a:extLst>
          </p:cNvPr>
          <p:cNvSpPr/>
          <p:nvPr/>
        </p:nvSpPr>
        <p:spPr>
          <a:xfrm>
            <a:off x="5633926" y="3043762"/>
            <a:ext cx="2046056" cy="825884"/>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Will I be able to use my </a:t>
            </a:r>
            <a:r>
              <a:rPr kumimoji="0" lang="en-US" sz="1600" b="0" i="0" u="none" strike="noStrike" kern="0" cap="none" spc="0" normalizeH="0" baseline="0" noProof="0" err="1">
                <a:ln>
                  <a:noFill/>
                </a:ln>
                <a:solidFill>
                  <a:srgbClr val="70AD47">
                    <a:lumMod val="50000"/>
                  </a:srgbClr>
                </a:solidFill>
                <a:effectLst/>
                <a:uLnTx/>
                <a:uFillTx/>
                <a:latin typeface="Calibri" panose="020F0502020204030204"/>
                <a:ea typeface="+mn-ea"/>
                <a:cs typeface="+mn-cs"/>
              </a:rPr>
              <a:t>PrEP</a:t>
            </a: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 as instructed?</a:t>
            </a:r>
          </a:p>
        </p:txBody>
      </p:sp>
      <p:sp>
        <p:nvSpPr>
          <p:cNvPr id="22" name="Flowchart: Process 16">
            <a:extLst>
              <a:ext uri="{FF2B5EF4-FFF2-40B4-BE49-F238E27FC236}">
                <a16:creationId xmlns:a16="http://schemas.microsoft.com/office/drawing/2014/main" id="{AB957331-48CA-70F8-8425-B27B34EE7DAE}"/>
              </a:ext>
            </a:extLst>
          </p:cNvPr>
          <p:cNvSpPr/>
          <p:nvPr/>
        </p:nvSpPr>
        <p:spPr>
          <a:xfrm>
            <a:off x="8062368" y="3016313"/>
            <a:ext cx="2057282" cy="825884"/>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my partner?</a:t>
            </a:r>
          </a:p>
        </p:txBody>
      </p:sp>
      <p:sp>
        <p:nvSpPr>
          <p:cNvPr id="23" name="Flowchart: Process 17">
            <a:extLst>
              <a:ext uri="{FF2B5EF4-FFF2-40B4-BE49-F238E27FC236}">
                <a16:creationId xmlns:a16="http://schemas.microsoft.com/office/drawing/2014/main" id="{DF3C4522-0018-A1F1-2649-1D73CCFBCC37}"/>
              </a:ext>
            </a:extLst>
          </p:cNvPr>
          <p:cNvSpPr/>
          <p:nvPr/>
        </p:nvSpPr>
        <p:spPr>
          <a:xfrm>
            <a:off x="8062368" y="3950629"/>
            <a:ext cx="2057282" cy="1005400"/>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other people in my </a:t>
            </a:r>
            <a:r>
              <a:rPr lang="en-US" sz="1600" kern="0">
                <a:solidFill>
                  <a:schemeClr val="accent1">
                    <a:lumMod val="75000"/>
                  </a:schemeClr>
                </a:solidFill>
                <a:latin typeface="Calibri" panose="020F0502020204030204"/>
              </a:rPr>
              <a:t>life?</a:t>
            </a:r>
          </a:p>
        </p:txBody>
      </p:sp>
      <p:sp>
        <p:nvSpPr>
          <p:cNvPr id="24" name="Flowchart: Process 22">
            <a:extLst>
              <a:ext uri="{FF2B5EF4-FFF2-40B4-BE49-F238E27FC236}">
                <a16:creationId xmlns:a16="http://schemas.microsoft.com/office/drawing/2014/main" id="{68A6E5AC-4DD5-A8A6-9A26-12BD3CE9D56A}"/>
              </a:ext>
            </a:extLst>
          </p:cNvPr>
          <p:cNvSpPr/>
          <p:nvPr/>
        </p:nvSpPr>
        <p:spPr>
          <a:xfrm>
            <a:off x="3224360" y="3996147"/>
            <a:ext cx="2092785" cy="746443"/>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What are the side effects?</a:t>
            </a:r>
          </a:p>
        </p:txBody>
      </p:sp>
      <p:sp>
        <p:nvSpPr>
          <p:cNvPr id="25" name="Flowchart: Process 23">
            <a:extLst>
              <a:ext uri="{FF2B5EF4-FFF2-40B4-BE49-F238E27FC236}">
                <a16:creationId xmlns:a16="http://schemas.microsoft.com/office/drawing/2014/main" id="{4C9CEFA8-EE12-20DD-D09D-70121591E923}"/>
              </a:ext>
            </a:extLst>
          </p:cNvPr>
          <p:cNvSpPr/>
          <p:nvPr/>
        </p:nvSpPr>
        <p:spPr>
          <a:xfrm>
            <a:off x="3224361" y="4869091"/>
            <a:ext cx="2092784" cy="1089856"/>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How will it impact detection and treatment of HIV if I become infected? </a:t>
            </a:r>
          </a:p>
        </p:txBody>
      </p:sp>
      <p:sp>
        <p:nvSpPr>
          <p:cNvPr id="26" name="Flowchart: Process 1">
            <a:extLst>
              <a:ext uri="{FF2B5EF4-FFF2-40B4-BE49-F238E27FC236}">
                <a16:creationId xmlns:a16="http://schemas.microsoft.com/office/drawing/2014/main" id="{373A1096-EF91-AFB6-2005-C0948B55F6B5}"/>
              </a:ext>
            </a:extLst>
          </p:cNvPr>
          <p:cNvSpPr/>
          <p:nvPr/>
        </p:nvSpPr>
        <p:spPr>
          <a:xfrm>
            <a:off x="8062368" y="5080891"/>
            <a:ext cx="2057282" cy="902647"/>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How easy is it to stop and start if my situation changes?</a:t>
            </a:r>
          </a:p>
        </p:txBody>
      </p:sp>
      <p:sp>
        <p:nvSpPr>
          <p:cNvPr id="27" name="Flowchart: Process 5">
            <a:extLst>
              <a:ext uri="{FF2B5EF4-FFF2-40B4-BE49-F238E27FC236}">
                <a16:creationId xmlns:a16="http://schemas.microsoft.com/office/drawing/2014/main" id="{E9C83A78-3193-F2D8-0C65-C45162A98ED6}"/>
              </a:ext>
            </a:extLst>
          </p:cNvPr>
          <p:cNvSpPr/>
          <p:nvPr/>
        </p:nvSpPr>
        <p:spPr>
          <a:xfrm>
            <a:off x="5633926" y="4976992"/>
            <a:ext cx="2078352" cy="1006546"/>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What kind of HIV testing will I need, and how often?</a:t>
            </a:r>
          </a:p>
        </p:txBody>
      </p:sp>
      <p:sp>
        <p:nvSpPr>
          <p:cNvPr id="28" name="Flowchart: Process 2">
            <a:extLst>
              <a:ext uri="{FF2B5EF4-FFF2-40B4-BE49-F238E27FC236}">
                <a16:creationId xmlns:a16="http://schemas.microsoft.com/office/drawing/2014/main" id="{0A2ADBC0-CC22-3CEB-3B27-C8C325E56A2E}"/>
              </a:ext>
            </a:extLst>
          </p:cNvPr>
          <p:cNvSpPr/>
          <p:nvPr/>
        </p:nvSpPr>
        <p:spPr>
          <a:xfrm>
            <a:off x="3232675" y="769842"/>
            <a:ext cx="6886975" cy="786408"/>
          </a:xfrm>
          <a:prstGeom prst="flowChartProcess">
            <a:avLst/>
          </a:prstGeom>
          <a:solidFill>
            <a:schemeClr val="tx2"/>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Considerations for Choosing PrEP</a:t>
            </a:r>
          </a:p>
        </p:txBody>
      </p:sp>
    </p:spTree>
    <p:extLst>
      <p:ext uri="{BB962C8B-B14F-4D97-AF65-F5344CB8AC3E}">
        <p14:creationId xmlns:p14="http://schemas.microsoft.com/office/powerpoint/2010/main" val="1714877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pink shirt sitting in a white chair&#10;&#10;Description automatically generated">
            <a:extLst>
              <a:ext uri="{FF2B5EF4-FFF2-40B4-BE49-F238E27FC236}">
                <a16:creationId xmlns:a16="http://schemas.microsoft.com/office/drawing/2014/main" id="{98BFDFF1-5FD7-EFB4-2782-4489019BC0AE}"/>
              </a:ext>
            </a:extLst>
          </p:cNvPr>
          <p:cNvPicPr>
            <a:picLocks noChangeAspect="1"/>
          </p:cNvPicPr>
          <p:nvPr/>
        </p:nvPicPr>
        <p:blipFill rotWithShape="1">
          <a:blip r:embed="rId3"/>
          <a:srcRect t="-203" r="14574" b="-2155"/>
          <a:stretch/>
        </p:blipFill>
        <p:spPr>
          <a:xfrm>
            <a:off x="-1702767" y="-15690"/>
            <a:ext cx="8764177" cy="7031919"/>
          </a:xfrm>
          <a:prstGeom prst="rect">
            <a:avLst/>
          </a:prstGeom>
        </p:spPr>
      </p:pic>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2</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vert="horz" lIns="91440" tIns="45720" rIns="91440" bIns="45720" rtlCol="0" anchor="t">
            <a:normAutofit/>
          </a:bodyPr>
          <a:lstStyle/>
          <a:p>
            <a:pPr>
              <a:spcAft>
                <a:spcPts val="1200"/>
              </a:spcAft>
            </a:pPr>
            <a:r>
              <a:rPr lang="en-US" sz="2000" b="0" dirty="0"/>
              <a:t>Hope is surprised to learn that there is more than one option for PrEP and that the decision is hers. She says that she is not sure how to choose. </a:t>
            </a:r>
          </a:p>
          <a:p>
            <a:pPr>
              <a:spcAft>
                <a:spcPts val="1200"/>
              </a:spcAft>
            </a:pPr>
            <a:endParaRPr lang="en-US" sz="2000" b="0" dirty="0"/>
          </a:p>
          <a:p>
            <a:pPr>
              <a:spcAft>
                <a:spcPts val="1200"/>
              </a:spcAft>
            </a:pPr>
            <a:r>
              <a:rPr lang="en-US" sz="2000" b="0" i="1" dirty="0"/>
              <a:t>What will you say? </a:t>
            </a:r>
          </a:p>
          <a:p>
            <a:pPr>
              <a:spcAft>
                <a:spcPts val="1200"/>
              </a:spcAft>
            </a:pPr>
            <a:endParaRPr lang="en-US" sz="2000" b="0" dirty="0"/>
          </a:p>
          <a:p>
            <a:pPr>
              <a:spcAft>
                <a:spcPts val="1200"/>
              </a:spcAft>
            </a:pPr>
            <a:endParaRPr lang="en-US" sz="2000" b="0" dirty="0"/>
          </a:p>
          <a:p>
            <a:pPr>
              <a:spcAft>
                <a:spcPts val="1200"/>
              </a:spcAft>
            </a:pPr>
            <a:endParaRPr lang="en-US" sz="2000" b="0" dirty="0"/>
          </a:p>
          <a:p>
            <a:pPr>
              <a:spcAft>
                <a:spcPts val="1200"/>
              </a:spcAft>
            </a:pPr>
            <a:endParaRPr lang="en-US" sz="2000" b="0" dirty="0"/>
          </a:p>
          <a:p>
            <a:pPr>
              <a:spcAft>
                <a:spcPts val="1200"/>
              </a:spcAft>
            </a:pPr>
            <a:endParaRPr lang="en-US" sz="2000" b="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470356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2</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04933" y="1418094"/>
            <a:ext cx="4366006" cy="4997834"/>
          </a:xfrm>
        </p:spPr>
        <p:txBody>
          <a:bodyPr>
            <a:noAutofit/>
          </a:bodyPr>
          <a:lstStyle/>
          <a:p>
            <a:r>
              <a:rPr lang="en-US" sz="2000" b="0" dirty="0"/>
              <a:t>Key messages for Hope could include: </a:t>
            </a:r>
          </a:p>
          <a:p>
            <a:pPr marL="342900" indent="-342900">
              <a:buFont typeface="Arial" panose="020B0604020202020204" pitchFamily="34" charset="0"/>
              <a:buChar char="•"/>
            </a:pPr>
            <a:r>
              <a:rPr lang="en-US" sz="2000" b="0" i="1" dirty="0"/>
              <a:t>All PrEP options provide protection against HIV if you use them correctly. When choosing, it is important to consider how well you can use the option.</a:t>
            </a:r>
          </a:p>
          <a:p>
            <a:pPr marL="342900" indent="-342900">
              <a:buFont typeface="Arial" panose="020B0604020202020204" pitchFamily="34" charset="0"/>
              <a:buChar char="•"/>
            </a:pPr>
            <a:r>
              <a:rPr lang="en-US" sz="2000" b="0" i="1" dirty="0"/>
              <a:t>Other things to consider include:</a:t>
            </a:r>
          </a:p>
          <a:p>
            <a:pPr marL="571500" indent="-285750">
              <a:buFont typeface="Arial" panose="020B0604020202020204" pitchFamily="34" charset="0"/>
              <a:buChar char="•"/>
            </a:pPr>
            <a:r>
              <a:rPr lang="en-US" sz="2000" b="0" i="1" dirty="0"/>
              <a:t>How well it protects you from HIV.</a:t>
            </a:r>
          </a:p>
          <a:p>
            <a:pPr marL="571500" indent="-285750">
              <a:buFont typeface="Arial" panose="020B0604020202020204" pitchFamily="34" charset="0"/>
              <a:buChar char="•"/>
            </a:pPr>
            <a:r>
              <a:rPr lang="en-US" sz="2000" b="0" i="1" dirty="0"/>
              <a:t>The convenience of getting and using the product.</a:t>
            </a:r>
          </a:p>
          <a:p>
            <a:pPr marL="571500" indent="-285750">
              <a:buFont typeface="Arial" panose="020B0604020202020204" pitchFamily="34" charset="0"/>
              <a:buChar char="•"/>
            </a:pPr>
            <a:r>
              <a:rPr lang="en-US" sz="2000" b="0" i="1" dirty="0"/>
              <a:t>How privately or discreetly you can use the product.</a:t>
            </a:r>
          </a:p>
          <a:p>
            <a:pPr marL="571500" indent="-285750">
              <a:buFont typeface="Arial" panose="020B0604020202020204" pitchFamily="34" charset="0"/>
              <a:buChar char="•"/>
            </a:pPr>
            <a:r>
              <a:rPr lang="en-US" sz="2000" b="0" i="1" dirty="0"/>
              <a:t>Any side effects you may have.</a:t>
            </a:r>
          </a:p>
          <a:p>
            <a:pPr marL="571500" indent="-285750">
              <a:buFont typeface="Arial" panose="020B0604020202020204" pitchFamily="34" charset="0"/>
              <a:buChar char="•"/>
            </a:pPr>
            <a:r>
              <a:rPr lang="en-US" sz="2000" b="0" i="1" dirty="0"/>
              <a:t>How easy it is to stop and start.</a:t>
            </a:r>
          </a:p>
          <a:p>
            <a:pPr marL="342900" indent="-342900">
              <a:buFont typeface="Arial" panose="020B0604020202020204" pitchFamily="34" charset="0"/>
              <a:buChar char="•"/>
            </a:pPr>
            <a:endParaRPr lang="en-US" sz="2000" b="0" i="1" dirty="0">
              <a:highlight>
                <a:srgbClr val="C0C0C0"/>
              </a:highlight>
            </a:endParaRP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Picture Placeholder 4">
            <a:extLst>
              <a:ext uri="{FF2B5EF4-FFF2-40B4-BE49-F238E27FC236}">
                <a16:creationId xmlns:a16="http://schemas.microsoft.com/office/drawing/2014/main" id="{2FE392B2-7AAD-D9E4-FE31-3985D8D7139E}"/>
              </a:ext>
            </a:extLst>
          </p:cNvPr>
          <p:cNvSpPr>
            <a:spLocks noGrp="1"/>
          </p:cNvSpPr>
          <p:nvPr>
            <p:ph type="pic" idx="1"/>
          </p:nvPr>
        </p:nvSpPr>
        <p:spPr/>
        <p:txBody>
          <a:bodyPr/>
          <a:lstStyle/>
          <a:p>
            <a:endParaRPr lang="en-US"/>
          </a:p>
        </p:txBody>
      </p:sp>
      <p:pic>
        <p:nvPicPr>
          <p:cNvPr id="9" name="Picture 8" descr="A person in pink shirt sitting in a white chair&#10;&#10;Description automatically generated">
            <a:extLst>
              <a:ext uri="{FF2B5EF4-FFF2-40B4-BE49-F238E27FC236}">
                <a16:creationId xmlns:a16="http://schemas.microsoft.com/office/drawing/2014/main" id="{1B664AC4-63DB-670B-6E53-E1DB542E1F04}"/>
              </a:ext>
            </a:extLst>
          </p:cNvPr>
          <p:cNvPicPr>
            <a:picLocks noChangeAspect="1"/>
          </p:cNvPicPr>
          <p:nvPr/>
        </p:nvPicPr>
        <p:blipFill rotWithShape="1">
          <a:blip r:embed="rId3"/>
          <a:srcRect t="-203" r="14574" b="-2155"/>
          <a:stretch/>
        </p:blipFill>
        <p:spPr>
          <a:xfrm>
            <a:off x="-1702767" y="-15690"/>
            <a:ext cx="8764177" cy="7031919"/>
          </a:xfrm>
          <a:prstGeom prst="rect">
            <a:avLst/>
          </a:prstGeom>
        </p:spPr>
      </p:pic>
    </p:spTree>
    <p:extLst>
      <p:ext uri="{BB962C8B-B14F-4D97-AF65-F5344CB8AC3E}">
        <p14:creationId xmlns:p14="http://schemas.microsoft.com/office/powerpoint/2010/main" val="37028323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fontScale="90000"/>
          </a:bodyPr>
          <a:lstStyle/>
          <a:p>
            <a:r>
              <a:rPr lang="en-US"/>
              <a:t>Informed Choice Counseling Step 3:  </a:t>
            </a:r>
            <a:r>
              <a:rPr lang="en-US" b="0" dirty="0">
                <a:solidFill>
                  <a:schemeClr val="accent1">
                    <a:lumMod val="20000"/>
                    <a:lumOff val="80000"/>
                  </a:schemeClr>
                </a:solidFill>
              </a:rPr>
              <a:t>Present Alternatives ​</a:t>
            </a:r>
          </a:p>
        </p:txBody>
      </p:sp>
    </p:spTree>
    <p:extLst>
      <p:ext uri="{BB962C8B-B14F-4D97-AF65-F5344CB8AC3E}">
        <p14:creationId xmlns:p14="http://schemas.microsoft.com/office/powerpoint/2010/main" val="11878061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B375-D873-26E8-29E3-3842DD398236}"/>
              </a:ext>
            </a:extLst>
          </p:cNvPr>
          <p:cNvSpPr>
            <a:spLocks noGrp="1"/>
          </p:cNvSpPr>
          <p:nvPr>
            <p:ph type="title"/>
          </p:nvPr>
        </p:nvSpPr>
        <p:spPr/>
        <p:txBody>
          <a:bodyPr>
            <a:normAutofit/>
          </a:bodyPr>
          <a:lstStyle/>
          <a:p>
            <a:r>
              <a:rPr lang="en-US"/>
              <a:t>Step 3: Present Alternatives</a:t>
            </a:r>
          </a:p>
        </p:txBody>
      </p:sp>
      <p:sp>
        <p:nvSpPr>
          <p:cNvPr id="3" name="Content Placeholder 2">
            <a:extLst>
              <a:ext uri="{FF2B5EF4-FFF2-40B4-BE49-F238E27FC236}">
                <a16:creationId xmlns:a16="http://schemas.microsoft.com/office/drawing/2014/main" id="{1D320ED8-29D4-B4F4-CEEE-BBBF5B791876}"/>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It is important to </a:t>
            </a:r>
            <a:r>
              <a:rPr lang="en-US" sz="2000" dirty="0"/>
              <a:t>clearly state what options are being compared and discussed</a:t>
            </a:r>
            <a:r>
              <a:rPr lang="en-US" sz="2000" b="0" dirty="0"/>
              <a:t>.</a:t>
            </a:r>
          </a:p>
          <a:p>
            <a:pPr marL="342900" indent="-342900">
              <a:spcBef>
                <a:spcPts val="600"/>
              </a:spcBef>
              <a:buFont typeface="Arial" panose="020B0604020202020204" pitchFamily="34" charset="0"/>
              <a:buChar char="•"/>
            </a:pPr>
            <a:r>
              <a:rPr lang="en-US" sz="2000" b="0" dirty="0"/>
              <a:t>It is also important to recognize that not using PrEP is an option and that clients should never feel coerced into choosing PrEP.</a:t>
            </a:r>
          </a:p>
          <a:p>
            <a:pPr marL="342900" indent="-342900">
              <a:spcBef>
                <a:spcPts val="600"/>
              </a:spcBef>
              <a:buFont typeface="Arial" panose="020B0604020202020204" pitchFamily="34" charset="0"/>
              <a:buChar char="•"/>
            </a:pPr>
            <a:r>
              <a:rPr lang="en-US" sz="2000" b="0" dirty="0"/>
              <a:t>For example:</a:t>
            </a:r>
          </a:p>
          <a:p>
            <a:pPr marL="1085850" lvl="1" indent="-342900">
              <a:spcBef>
                <a:spcPts val="600"/>
              </a:spcBef>
            </a:pPr>
            <a:r>
              <a:rPr lang="en-US" sz="2000" b="0" i="1" dirty="0"/>
              <a:t>Based on what you have told me, you could be eligible for [name the appropriate PrEP options].</a:t>
            </a:r>
          </a:p>
          <a:p>
            <a:pPr marL="1085850" lvl="1" indent="-342900">
              <a:spcBef>
                <a:spcPts val="600"/>
              </a:spcBef>
            </a:pPr>
            <a:r>
              <a:rPr lang="en-US" sz="2000" b="0" i="1" dirty="0"/>
              <a:t>You also have the option of not using any PrEP and using other ways to protect yourself against HIV, like using condoms consistently.</a:t>
            </a:r>
          </a:p>
          <a:p>
            <a:pPr marL="1085850" lvl="1" indent="-342900">
              <a:spcBef>
                <a:spcPts val="600"/>
              </a:spcBef>
            </a:pPr>
            <a:r>
              <a:rPr lang="en-US" sz="2000" b="0" i="1" dirty="0"/>
              <a:t>Let’s look at the options in detail and consider their benefits and drawbacks for you. I’d like to know what is important to you and how you think each one could fit into your life.</a:t>
            </a:r>
          </a:p>
          <a:p>
            <a:endParaRPr lang="en-US" sz="2400" b="0" dirty="0"/>
          </a:p>
        </p:txBody>
      </p:sp>
      <p:sp>
        <p:nvSpPr>
          <p:cNvPr id="4" name="Right Triangle 3">
            <a:extLst>
              <a:ext uri="{FF2B5EF4-FFF2-40B4-BE49-F238E27FC236}">
                <a16:creationId xmlns:a16="http://schemas.microsoft.com/office/drawing/2014/main" id="{9B798E91-4F82-3729-8FDE-AA04B0CBDD6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C9082670-A8BB-4856-B08F-8EB15B3188B7}"/>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D36DCDE9-10A5-E43B-ABA9-C011A7A6CA1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8930B9A9-893F-FA68-32F9-4E9372C8388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F1565DCC-6B24-0592-7C19-6847E96814CD}"/>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1A6C0A0F-41E2-ECE9-2ACD-09FC91CEDD3F}"/>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4607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5B5A-49F4-AD1D-AE2B-7178A46A949D}"/>
              </a:ext>
            </a:extLst>
          </p:cNvPr>
          <p:cNvSpPr>
            <a:spLocks noGrp="1"/>
          </p:cNvSpPr>
          <p:nvPr>
            <p:ph type="title"/>
          </p:nvPr>
        </p:nvSpPr>
        <p:spPr/>
        <p:txBody>
          <a:bodyPr/>
          <a:lstStyle/>
          <a:p>
            <a:r>
              <a:rPr lang="en-US"/>
              <a:t>Introduction​</a:t>
            </a:r>
          </a:p>
        </p:txBody>
      </p:sp>
      <p:sp>
        <p:nvSpPr>
          <p:cNvPr id="4" name="Text Placeholder 3">
            <a:extLst>
              <a:ext uri="{FF2B5EF4-FFF2-40B4-BE49-F238E27FC236}">
                <a16:creationId xmlns:a16="http://schemas.microsoft.com/office/drawing/2014/main" id="{48C90E7E-B413-7519-E64F-5C276C3E14DB}"/>
              </a:ext>
            </a:extLst>
          </p:cNvPr>
          <p:cNvSpPr>
            <a:spLocks noGrp="1"/>
          </p:cNvSpPr>
          <p:nvPr>
            <p:ph sz="quarter" idx="11"/>
          </p:nvPr>
        </p:nvSpPr>
        <p:spPr/>
        <p:txBody>
          <a:bodyPr>
            <a:normAutofit/>
          </a:bodyPr>
          <a:lstStyle/>
          <a:p>
            <a:pPr>
              <a:spcBef>
                <a:spcPts val="600"/>
              </a:spcBef>
            </a:pPr>
            <a:r>
              <a:rPr lang="en-US" sz="2000" dirty="0"/>
              <a:t>Welcome to Module 6: Person-Centered PrEP Counseling</a:t>
            </a:r>
          </a:p>
          <a:p>
            <a:pPr>
              <a:spcBef>
                <a:spcPts val="600"/>
              </a:spcBef>
            </a:pPr>
            <a:r>
              <a:rPr lang="en-US" sz="2000" b="0" dirty="0"/>
              <a:t>In this module you will learn how to apply principles of person-centered counseling for </a:t>
            </a:r>
            <a:r>
              <a:rPr lang="en-US" sz="2000" b="0" dirty="0" err="1"/>
              <a:t>PrEP.</a:t>
            </a:r>
            <a:r>
              <a:rPr lang="en-US" sz="2000" b="0" dirty="0"/>
              <a:t> You will learn how to use informed choice counseling to support clients to choose the PrEP option that best suits their needs and preferences when more than one option is available to them. After completing the module, you will be able to support clients to address common challenges to using PrEP effectively. </a:t>
            </a:r>
          </a:p>
        </p:txBody>
      </p:sp>
    </p:spTree>
    <p:extLst>
      <p:ext uri="{BB962C8B-B14F-4D97-AF65-F5344CB8AC3E}">
        <p14:creationId xmlns:p14="http://schemas.microsoft.com/office/powerpoint/2010/main" val="24104207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3</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997834"/>
          </a:xfrm>
        </p:spPr>
        <p:txBody>
          <a:bodyPr vert="horz" lIns="91440" tIns="45720" rIns="91440" bIns="45720" rtlCol="0" anchor="t">
            <a:normAutofit/>
          </a:bodyPr>
          <a:lstStyle/>
          <a:p>
            <a:pPr>
              <a:spcBef>
                <a:spcPts val="600"/>
              </a:spcBef>
            </a:pPr>
            <a:r>
              <a:rPr lang="en-US" sz="2000" b="0" dirty="0"/>
              <a:t>Hope asks you which of the PrEP options are available for her and if there are alternatives to taking PrEP. </a:t>
            </a:r>
            <a:endParaRPr lang="en-US" sz="2000" b="0" dirty="0">
              <a:highlight>
                <a:srgbClr val="C0C0C0"/>
              </a:highlight>
            </a:endParaRPr>
          </a:p>
          <a:p>
            <a:pPr>
              <a:spcBef>
                <a:spcPts val="600"/>
              </a:spcBef>
            </a:pPr>
            <a:endParaRPr lang="en-US" sz="2000" b="0" dirty="0"/>
          </a:p>
          <a:p>
            <a:pPr>
              <a:spcBef>
                <a:spcPts val="600"/>
              </a:spcBef>
            </a:pPr>
            <a:r>
              <a:rPr lang="en-US" sz="2000" b="0" i="1" dirty="0"/>
              <a:t>How will you answer her?</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6" name="Picture Placeholder 5">
            <a:extLst>
              <a:ext uri="{FF2B5EF4-FFF2-40B4-BE49-F238E27FC236}">
                <a16:creationId xmlns:a16="http://schemas.microsoft.com/office/drawing/2014/main" id="{820ECFF3-4413-E314-6FB7-62FB0373F0CB}"/>
              </a:ext>
            </a:extLst>
          </p:cNvPr>
          <p:cNvSpPr>
            <a:spLocks noGrp="1"/>
          </p:cNvSpPr>
          <p:nvPr>
            <p:ph type="pic" idx="1"/>
          </p:nvPr>
        </p:nvSpPr>
        <p:spPr/>
        <p:txBody>
          <a:bodyPr/>
          <a:lstStyle/>
          <a:p>
            <a:endParaRPr lang="en-US"/>
          </a:p>
        </p:txBody>
      </p:sp>
      <p:pic>
        <p:nvPicPr>
          <p:cNvPr id="9" name="Picture 8" descr="A person smiling for the camera&#10;&#10;Description automatically generated">
            <a:extLst>
              <a:ext uri="{FF2B5EF4-FFF2-40B4-BE49-F238E27FC236}">
                <a16:creationId xmlns:a16="http://schemas.microsoft.com/office/drawing/2014/main" id="{2A484A9A-5D24-071C-BD79-4F78217FDE3A}"/>
              </a:ext>
            </a:extLst>
          </p:cNvPr>
          <p:cNvPicPr>
            <a:picLocks noChangeAspect="1"/>
          </p:cNvPicPr>
          <p:nvPr/>
        </p:nvPicPr>
        <p:blipFill rotWithShape="1">
          <a:blip r:embed="rId3"/>
          <a:srcRect r="25919" b="-108"/>
          <a:stretch/>
        </p:blipFill>
        <p:spPr>
          <a:xfrm>
            <a:off x="-699230" y="340"/>
            <a:ext cx="7600221" cy="6863583"/>
          </a:xfrm>
          <a:prstGeom prst="rect">
            <a:avLst/>
          </a:prstGeom>
        </p:spPr>
      </p:pic>
    </p:spTree>
    <p:extLst>
      <p:ext uri="{BB962C8B-B14F-4D97-AF65-F5344CB8AC3E}">
        <p14:creationId xmlns:p14="http://schemas.microsoft.com/office/powerpoint/2010/main" val="2479088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3</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647040"/>
          </a:xfrm>
        </p:spPr>
        <p:txBody>
          <a:bodyPr>
            <a:normAutofit/>
          </a:bodyPr>
          <a:lstStyle/>
          <a:p>
            <a:pPr>
              <a:spcBef>
                <a:spcPts val="600"/>
              </a:spcBef>
            </a:pPr>
            <a:r>
              <a:rPr lang="en-US" sz="2000" b="0" dirty="0"/>
              <a:t>Key messages for Hope could include: </a:t>
            </a:r>
          </a:p>
          <a:p>
            <a:pPr marL="285750" indent="-285750">
              <a:spcBef>
                <a:spcPts val="600"/>
              </a:spcBef>
              <a:buFont typeface="Arial" panose="020B0604020202020204" pitchFamily="34" charset="0"/>
              <a:buChar char="•"/>
            </a:pPr>
            <a:r>
              <a:rPr lang="en-US" sz="2000" b="0" i="1" dirty="0"/>
              <a:t>Based on what you have told me, your PrEP choices are a daily pill, an injectable form of PrEP called CAB-LA, and a PrEP vaginal ring, the DVR.</a:t>
            </a:r>
          </a:p>
          <a:p>
            <a:pPr marL="285750" indent="-285750">
              <a:spcBef>
                <a:spcPts val="600"/>
              </a:spcBef>
              <a:buFont typeface="Arial" panose="020B0604020202020204" pitchFamily="34" charset="0"/>
              <a:buChar char="•"/>
            </a:pPr>
            <a:r>
              <a:rPr lang="en-US" sz="2000" b="0" i="1" dirty="0"/>
              <a:t>You also have the option of not using any PrEP and using other HIV prevention methods instead, such as condoms.</a:t>
            </a:r>
          </a:p>
          <a:p>
            <a:pPr marL="285750" indent="-285750">
              <a:spcBef>
                <a:spcPts val="600"/>
              </a:spcBef>
              <a:buFont typeface="Arial" panose="020B0604020202020204" pitchFamily="34" charset="0"/>
              <a:buChar char="•"/>
            </a:pPr>
            <a:r>
              <a:rPr lang="en-US" sz="2000" b="0" i="1" dirty="0"/>
              <a:t>Let’s look at the options in detail and consider the benefits and drawbacks for you. I’d like to know how you think each one could fit into your life</a:t>
            </a:r>
            <a:r>
              <a:rPr lang="en-US" sz="2000" b="0" dirty="0"/>
              <a:t>.</a:t>
            </a:r>
            <a:endParaRPr lang="en-US" sz="2000" dirty="0"/>
          </a:p>
          <a:p>
            <a:pPr>
              <a:spcBef>
                <a:spcPts val="600"/>
              </a:spcBef>
            </a:pPr>
            <a:endParaRPr lang="en-US" sz="2000" dirty="0"/>
          </a:p>
          <a:p>
            <a:pPr>
              <a:spcBef>
                <a:spcPts val="600"/>
              </a:spcBef>
            </a:pPr>
            <a:endParaRPr lang="en-US" sz="2000" dirty="0"/>
          </a:p>
          <a:p>
            <a:pPr>
              <a:spcBef>
                <a:spcPts val="600"/>
              </a:spcBef>
            </a:pPr>
            <a:endParaRPr lang="en-US" sz="2000" dirty="0"/>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6" name="Picture Placeholder 5">
            <a:extLst>
              <a:ext uri="{FF2B5EF4-FFF2-40B4-BE49-F238E27FC236}">
                <a16:creationId xmlns:a16="http://schemas.microsoft.com/office/drawing/2014/main" id="{F4DE8DC6-615E-6A1B-2FBF-389609F8CFB8}"/>
              </a:ext>
            </a:extLst>
          </p:cNvPr>
          <p:cNvSpPr>
            <a:spLocks noGrp="1"/>
          </p:cNvSpPr>
          <p:nvPr>
            <p:ph type="pic" idx="1"/>
          </p:nvPr>
        </p:nvSpPr>
        <p:spPr/>
        <p:txBody>
          <a:bodyPr/>
          <a:lstStyle/>
          <a:p>
            <a:endParaRPr lang="en-US"/>
          </a:p>
        </p:txBody>
      </p:sp>
      <p:pic>
        <p:nvPicPr>
          <p:cNvPr id="9" name="Picture 8" descr="A person smiling for the camera&#10;&#10;Description automatically generated">
            <a:extLst>
              <a:ext uri="{FF2B5EF4-FFF2-40B4-BE49-F238E27FC236}">
                <a16:creationId xmlns:a16="http://schemas.microsoft.com/office/drawing/2014/main" id="{C8AD56DC-DB1B-79BC-C8E7-D6B2A07A0180}"/>
              </a:ext>
            </a:extLst>
          </p:cNvPr>
          <p:cNvPicPr>
            <a:picLocks noChangeAspect="1"/>
          </p:cNvPicPr>
          <p:nvPr/>
        </p:nvPicPr>
        <p:blipFill rotWithShape="1">
          <a:blip r:embed="rId3"/>
          <a:srcRect r="25919" b="-108"/>
          <a:stretch/>
        </p:blipFill>
        <p:spPr>
          <a:xfrm>
            <a:off x="-699230" y="340"/>
            <a:ext cx="7600221" cy="6863583"/>
          </a:xfrm>
          <a:prstGeom prst="rect">
            <a:avLst/>
          </a:prstGeom>
        </p:spPr>
      </p:pic>
    </p:spTree>
    <p:extLst>
      <p:ext uri="{BB962C8B-B14F-4D97-AF65-F5344CB8AC3E}">
        <p14:creationId xmlns:p14="http://schemas.microsoft.com/office/powerpoint/2010/main" val="34955033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fontScale="90000"/>
          </a:bodyPr>
          <a:lstStyle/>
          <a:p>
            <a:r>
              <a:rPr lang="en-US"/>
              <a:t>Informed Choice Counseling Step 4: </a:t>
            </a:r>
            <a:r>
              <a:rPr lang="en-US" b="0" dirty="0">
                <a:solidFill>
                  <a:schemeClr val="accent1">
                    <a:lumMod val="20000"/>
                    <a:lumOff val="80000"/>
                  </a:schemeClr>
                </a:solidFill>
              </a:rPr>
              <a:t>Explore Characteristics of Each Option </a:t>
            </a:r>
          </a:p>
        </p:txBody>
      </p:sp>
    </p:spTree>
    <p:extLst>
      <p:ext uri="{BB962C8B-B14F-4D97-AF65-F5344CB8AC3E}">
        <p14:creationId xmlns:p14="http://schemas.microsoft.com/office/powerpoint/2010/main" val="705442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B51A-3B91-7873-E795-995806144BC4}"/>
              </a:ext>
            </a:extLst>
          </p:cNvPr>
          <p:cNvSpPr>
            <a:spLocks noGrp="1"/>
          </p:cNvSpPr>
          <p:nvPr>
            <p:ph type="title"/>
          </p:nvPr>
        </p:nvSpPr>
        <p:spPr/>
        <p:txBody>
          <a:bodyPr/>
          <a:lstStyle/>
          <a:p>
            <a:r>
              <a:rPr lang="en-US"/>
              <a:t>Step 4: Explore the Characteristics of Each Option</a:t>
            </a:r>
          </a:p>
        </p:txBody>
      </p:sp>
      <p:sp>
        <p:nvSpPr>
          <p:cNvPr id="3" name="Content Placeholder 2">
            <a:extLst>
              <a:ext uri="{FF2B5EF4-FFF2-40B4-BE49-F238E27FC236}">
                <a16:creationId xmlns:a16="http://schemas.microsoft.com/office/drawing/2014/main" id="{FD20DD7E-146F-335A-6071-A29FEA5C2A9C}"/>
              </a:ext>
            </a:extLst>
          </p:cNvPr>
          <p:cNvSpPr>
            <a:spLocks noGrp="1"/>
          </p:cNvSpPr>
          <p:nvPr>
            <p:ph sz="quarter" idx="11"/>
          </p:nvPr>
        </p:nvSpPr>
        <p:spPr/>
        <p:txBody>
          <a:bodyPr>
            <a:noAutofit/>
          </a:bodyPr>
          <a:lstStyle/>
          <a:p>
            <a:pPr marL="285750" indent="-285750">
              <a:spcBef>
                <a:spcPts val="600"/>
              </a:spcBef>
              <a:buFont typeface="Arial" panose="020B0604020202020204" pitchFamily="34" charset="0"/>
              <a:buChar char="•"/>
            </a:pPr>
            <a:r>
              <a:rPr lang="en-US" sz="2000" dirty="0"/>
              <a:t>Review specific characteristics of each PrEP option being considered </a:t>
            </a:r>
            <a:r>
              <a:rPr lang="en-US" sz="2000" b="0" dirty="0"/>
              <a:t>to identify potential benefits and drawbacks for the client.</a:t>
            </a:r>
          </a:p>
          <a:p>
            <a:pPr marL="1028700" lvl="1">
              <a:spcBef>
                <a:spcPts val="600"/>
              </a:spcBef>
            </a:pPr>
            <a:r>
              <a:rPr lang="en-US" sz="2000" b="0" dirty="0"/>
              <a:t>Benefits and drawbacks of each available option will vary according to each client’s context, values, and preferences.</a:t>
            </a:r>
          </a:p>
          <a:p>
            <a:pPr marL="342900" indent="-342900">
              <a:spcBef>
                <a:spcPts val="600"/>
              </a:spcBef>
              <a:buFont typeface="Arial" panose="020B0604020202020204" pitchFamily="34" charset="0"/>
              <a:buChar char="•"/>
            </a:pPr>
            <a:r>
              <a:rPr lang="en-US" sz="2000" b="0" dirty="0"/>
              <a:t>Characteristics for clients to take into consideration include:</a:t>
            </a:r>
          </a:p>
          <a:p>
            <a:pPr marL="1028700" lvl="1">
              <a:spcBef>
                <a:spcPts val="600"/>
              </a:spcBef>
            </a:pPr>
            <a:r>
              <a:rPr lang="en-US" sz="2000" b="0" dirty="0"/>
              <a:t>The efficacy of each available PrEP product to protect against HIV, when used as directed</a:t>
            </a:r>
          </a:p>
          <a:p>
            <a:pPr marL="1028700" lvl="1">
              <a:spcBef>
                <a:spcPts val="600"/>
              </a:spcBef>
            </a:pPr>
            <a:r>
              <a:rPr lang="en-US" sz="2000" b="0" dirty="0"/>
              <a:t>What side effects each option may have</a:t>
            </a:r>
          </a:p>
          <a:p>
            <a:pPr marL="1028700" lvl="1">
              <a:spcBef>
                <a:spcPts val="600"/>
              </a:spcBef>
            </a:pPr>
            <a:r>
              <a:rPr lang="en-US" sz="2000" b="0" dirty="0"/>
              <a:t>Practical requirements of each option, including adhering to medication and attending regular clinic visits</a:t>
            </a:r>
          </a:p>
          <a:p>
            <a:pPr marL="1028700" lvl="1">
              <a:spcBef>
                <a:spcPts val="600"/>
              </a:spcBef>
            </a:pPr>
            <a:r>
              <a:rPr lang="en-US" sz="2000" b="0" dirty="0"/>
              <a:t>How each option would fit into client’s routines, including the ability to keep PrEP use private and adjust according to changes in risk for HIV</a:t>
            </a:r>
          </a:p>
        </p:txBody>
      </p:sp>
    </p:spTree>
    <p:extLst>
      <p:ext uri="{BB962C8B-B14F-4D97-AF65-F5344CB8AC3E}">
        <p14:creationId xmlns:p14="http://schemas.microsoft.com/office/powerpoint/2010/main" val="1805254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B51A-3B91-7873-E795-995806144BC4}"/>
              </a:ext>
            </a:extLst>
          </p:cNvPr>
          <p:cNvSpPr>
            <a:spLocks noGrp="1"/>
          </p:cNvSpPr>
          <p:nvPr>
            <p:ph type="title"/>
          </p:nvPr>
        </p:nvSpPr>
        <p:spPr/>
        <p:txBody>
          <a:bodyPr/>
          <a:lstStyle/>
          <a:p>
            <a:r>
              <a:rPr lang="en-US"/>
              <a:t>Draw on Any Client Experience with PrEP</a:t>
            </a:r>
          </a:p>
        </p:txBody>
      </p:sp>
      <p:sp>
        <p:nvSpPr>
          <p:cNvPr id="3" name="Content Placeholder 2">
            <a:extLst>
              <a:ext uri="{FF2B5EF4-FFF2-40B4-BE49-F238E27FC236}">
                <a16:creationId xmlns:a16="http://schemas.microsoft.com/office/drawing/2014/main" id="{FD20DD7E-146F-335A-6071-A29FEA5C2A9C}"/>
              </a:ext>
            </a:extLst>
          </p:cNvPr>
          <p:cNvSpPr>
            <a:spLocks noGrp="1"/>
          </p:cNvSpPr>
          <p:nvPr>
            <p:ph sz="quarter" idx="11"/>
          </p:nvPr>
        </p:nvSpPr>
        <p:spPr/>
        <p:txBody>
          <a:bodyPr>
            <a:noAutofit/>
          </a:bodyPr>
          <a:lstStyle/>
          <a:p>
            <a:pPr marL="344488" indent="-342900">
              <a:spcBef>
                <a:spcPts val="600"/>
              </a:spcBef>
              <a:buFont typeface="Arial" panose="020B0604020202020204" pitchFamily="34" charset="0"/>
              <a:buChar char="•"/>
            </a:pPr>
            <a:r>
              <a:rPr lang="en-US" sz="2000" b="0" dirty="0"/>
              <a:t>Before describing each available PrEP option in detail, assess the client’s understanding of the options and any preference or experience they already have with an option.</a:t>
            </a:r>
          </a:p>
          <a:p>
            <a:pPr marL="342900" indent="-342900">
              <a:spcBef>
                <a:spcPts val="600"/>
              </a:spcBef>
              <a:buFont typeface="Arial" panose="020B0604020202020204" pitchFamily="34" charset="0"/>
              <a:buChar char="•"/>
            </a:pPr>
            <a:r>
              <a:rPr lang="en-US" sz="2000" b="0" dirty="0"/>
              <a:t>Opening questions may include:</a:t>
            </a:r>
          </a:p>
          <a:p>
            <a:pPr marL="1028700" lvl="1">
              <a:spcBef>
                <a:spcPts val="600"/>
              </a:spcBef>
            </a:pPr>
            <a:r>
              <a:rPr lang="en-US" sz="2000" b="0" i="1" dirty="0"/>
              <a:t>Tell me what you know about [PrEP option]?</a:t>
            </a:r>
          </a:p>
          <a:p>
            <a:pPr marL="1028700" lvl="1">
              <a:spcBef>
                <a:spcPts val="600"/>
              </a:spcBef>
            </a:pPr>
            <a:r>
              <a:rPr lang="en-US" sz="2000" b="0" i="1" dirty="0"/>
              <a:t>Have you heard of [PrEP option] before?</a:t>
            </a:r>
          </a:p>
          <a:p>
            <a:pPr marL="1028700" lvl="1">
              <a:spcBef>
                <a:spcPts val="600"/>
              </a:spcBef>
            </a:pPr>
            <a:r>
              <a:rPr lang="en-US" sz="2000" b="0" i="1" dirty="0"/>
              <a:t>Have you ever used [PrEP option] before?</a:t>
            </a:r>
          </a:p>
          <a:p>
            <a:pPr marL="1028700" lvl="1">
              <a:spcBef>
                <a:spcPts val="600"/>
              </a:spcBef>
            </a:pPr>
            <a:r>
              <a:rPr lang="en-US" sz="2000" b="0" i="1" dirty="0"/>
              <a:t>Do you know someone who has used [PrEP option] before? What did they tell you about it?</a:t>
            </a:r>
          </a:p>
        </p:txBody>
      </p:sp>
    </p:spTree>
    <p:extLst>
      <p:ext uri="{BB962C8B-B14F-4D97-AF65-F5344CB8AC3E}">
        <p14:creationId xmlns:p14="http://schemas.microsoft.com/office/powerpoint/2010/main" val="3559751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F60C1-A6E1-A82B-E9C8-C02E30FD157A}"/>
              </a:ext>
            </a:extLst>
          </p:cNvPr>
          <p:cNvSpPr txBox="1"/>
          <p:nvPr/>
        </p:nvSpPr>
        <p:spPr>
          <a:xfrm>
            <a:off x="1867256" y="6388859"/>
            <a:ext cx="3933723" cy="307777"/>
          </a:xfrm>
          <a:prstGeom prst="rect">
            <a:avLst/>
          </a:prstGeom>
          <a:noFill/>
        </p:spPr>
        <p:txBody>
          <a:bodyPr wrap="square" rtlCol="0">
            <a:spAutoFit/>
          </a:bodyPr>
          <a:lstStyle/>
          <a:p>
            <a:r>
              <a:rPr lang="en-US" sz="1400" dirty="0">
                <a:solidFill>
                  <a:schemeClr val="bg1">
                    <a:lumMod val="50000"/>
                  </a:schemeClr>
                </a:solidFill>
              </a:rPr>
              <a:t>Figure adapted from Han, Klein, and Arora, 2011</a:t>
            </a:r>
            <a:endParaRPr lang="en-ZA" sz="1400" dirty="0">
              <a:solidFill>
                <a:schemeClr val="bg1">
                  <a:lumMod val="50000"/>
                </a:schemeClr>
              </a:solidFill>
            </a:endParaRPr>
          </a:p>
        </p:txBody>
      </p:sp>
      <p:sp>
        <p:nvSpPr>
          <p:cNvPr id="18" name="Flowchart: Process 16">
            <a:extLst>
              <a:ext uri="{FF2B5EF4-FFF2-40B4-BE49-F238E27FC236}">
                <a16:creationId xmlns:a16="http://schemas.microsoft.com/office/drawing/2014/main" id="{FA31D94E-2222-5BCB-AD27-5EF6BC2AFF86}"/>
              </a:ext>
            </a:extLst>
          </p:cNvPr>
          <p:cNvSpPr/>
          <p:nvPr/>
        </p:nvSpPr>
        <p:spPr>
          <a:xfrm>
            <a:off x="3238792" y="1698415"/>
            <a:ext cx="2078353" cy="1022934"/>
          </a:xfrm>
          <a:prstGeom prst="flowChartProcess">
            <a:avLst/>
          </a:prstGeom>
          <a:solidFill>
            <a:schemeClr val="accent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Scientific knowledge about each option</a:t>
            </a:r>
          </a:p>
        </p:txBody>
      </p:sp>
      <p:sp>
        <p:nvSpPr>
          <p:cNvPr id="19" name="Flowchart: Process 6">
            <a:extLst>
              <a:ext uri="{FF2B5EF4-FFF2-40B4-BE49-F238E27FC236}">
                <a16:creationId xmlns:a16="http://schemas.microsoft.com/office/drawing/2014/main" id="{B398019C-2308-99E3-C608-D85A314698F3}"/>
              </a:ext>
            </a:extLst>
          </p:cNvPr>
          <p:cNvSpPr/>
          <p:nvPr/>
        </p:nvSpPr>
        <p:spPr>
          <a:xfrm>
            <a:off x="5633926" y="1704712"/>
            <a:ext cx="2078353" cy="1016637"/>
          </a:xfrm>
          <a:prstGeom prst="flowChartProcess">
            <a:avLst/>
          </a:prstGeom>
          <a:solidFill>
            <a:srgbClr val="70AD4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Practical implications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of each option</a:t>
            </a:r>
          </a:p>
        </p:txBody>
      </p:sp>
      <p:sp>
        <p:nvSpPr>
          <p:cNvPr id="20" name="Flowchart: Process 7">
            <a:extLst>
              <a:ext uri="{FF2B5EF4-FFF2-40B4-BE49-F238E27FC236}">
                <a16:creationId xmlns:a16="http://schemas.microsoft.com/office/drawing/2014/main" id="{2D4BE37D-F533-EC3D-62B0-1DD58896F5D5}"/>
              </a:ext>
            </a:extLst>
          </p:cNvPr>
          <p:cNvSpPr/>
          <p:nvPr/>
        </p:nvSpPr>
        <p:spPr>
          <a:xfrm>
            <a:off x="8041297" y="1704181"/>
            <a:ext cx="2078353" cy="1006546"/>
          </a:xfrm>
          <a:prstGeom prst="flowChartProcess">
            <a:avLst/>
          </a:prstGeom>
          <a:solidFill>
            <a:schemeClr val="accent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Personal considerations with each option</a:t>
            </a:r>
          </a:p>
        </p:txBody>
      </p:sp>
      <p:sp>
        <p:nvSpPr>
          <p:cNvPr id="21" name="Flowchart: Process 12">
            <a:extLst>
              <a:ext uri="{FF2B5EF4-FFF2-40B4-BE49-F238E27FC236}">
                <a16:creationId xmlns:a16="http://schemas.microsoft.com/office/drawing/2014/main" id="{AB99E004-3F06-CB57-3F63-E3587C436322}"/>
              </a:ext>
            </a:extLst>
          </p:cNvPr>
          <p:cNvSpPr/>
          <p:nvPr/>
        </p:nvSpPr>
        <p:spPr>
          <a:xfrm>
            <a:off x="3224360" y="3043762"/>
            <a:ext cx="2092785" cy="825884"/>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5">
                    <a:lumMod val="75000"/>
                  </a:schemeClr>
                </a:solidFill>
                <a:effectLst/>
                <a:uLnTx/>
                <a:uFillTx/>
                <a:latin typeface="Calibri" panose="020F0502020204030204"/>
                <a:ea typeface="+mn-ea"/>
                <a:cs typeface="+mn-cs"/>
              </a:rPr>
              <a:t>How well does it prevent HIV infection?</a:t>
            </a:r>
          </a:p>
        </p:txBody>
      </p:sp>
      <p:sp>
        <p:nvSpPr>
          <p:cNvPr id="22" name="Flowchart: Process 14">
            <a:extLst>
              <a:ext uri="{FF2B5EF4-FFF2-40B4-BE49-F238E27FC236}">
                <a16:creationId xmlns:a16="http://schemas.microsoft.com/office/drawing/2014/main" id="{DA7DA70D-814B-6D6B-0C48-724E29ED228B}"/>
              </a:ext>
            </a:extLst>
          </p:cNvPr>
          <p:cNvSpPr/>
          <p:nvPr/>
        </p:nvSpPr>
        <p:spPr>
          <a:xfrm>
            <a:off x="5633926" y="3975413"/>
            <a:ext cx="2078352" cy="895812"/>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How will I fit regular clinic visits into my life?</a:t>
            </a:r>
          </a:p>
        </p:txBody>
      </p:sp>
      <p:sp>
        <p:nvSpPr>
          <p:cNvPr id="23" name="Flowchart: Process 15">
            <a:extLst>
              <a:ext uri="{FF2B5EF4-FFF2-40B4-BE49-F238E27FC236}">
                <a16:creationId xmlns:a16="http://schemas.microsoft.com/office/drawing/2014/main" id="{C51D3A67-0ACA-DA21-6D16-84709BEE2459}"/>
              </a:ext>
            </a:extLst>
          </p:cNvPr>
          <p:cNvSpPr/>
          <p:nvPr/>
        </p:nvSpPr>
        <p:spPr>
          <a:xfrm>
            <a:off x="5633926" y="3043762"/>
            <a:ext cx="2046056" cy="825884"/>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Will I be able to use my </a:t>
            </a:r>
            <a:r>
              <a:rPr kumimoji="0" lang="en-US" sz="1600" b="0" i="0" u="none" strike="noStrike" kern="0" cap="none" spc="0" normalizeH="0" baseline="0" noProof="0" err="1">
                <a:ln>
                  <a:noFill/>
                </a:ln>
                <a:solidFill>
                  <a:srgbClr val="70AD47">
                    <a:lumMod val="50000"/>
                  </a:srgbClr>
                </a:solidFill>
                <a:effectLst/>
                <a:uLnTx/>
                <a:uFillTx/>
                <a:latin typeface="Calibri" panose="020F0502020204030204"/>
                <a:ea typeface="+mn-ea"/>
                <a:cs typeface="+mn-cs"/>
              </a:rPr>
              <a:t>PrEP</a:t>
            </a: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 as instructed?</a:t>
            </a:r>
          </a:p>
        </p:txBody>
      </p:sp>
      <p:sp>
        <p:nvSpPr>
          <p:cNvPr id="24" name="Flowchart: Process 16">
            <a:extLst>
              <a:ext uri="{FF2B5EF4-FFF2-40B4-BE49-F238E27FC236}">
                <a16:creationId xmlns:a16="http://schemas.microsoft.com/office/drawing/2014/main" id="{8BD9CEFD-90E0-DDA4-984D-48CCB18858C1}"/>
              </a:ext>
            </a:extLst>
          </p:cNvPr>
          <p:cNvSpPr/>
          <p:nvPr/>
        </p:nvSpPr>
        <p:spPr>
          <a:xfrm>
            <a:off x="8062368" y="3016313"/>
            <a:ext cx="2057282" cy="825884"/>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my partner?</a:t>
            </a:r>
          </a:p>
        </p:txBody>
      </p:sp>
      <p:sp>
        <p:nvSpPr>
          <p:cNvPr id="25" name="Flowchart: Process 17">
            <a:extLst>
              <a:ext uri="{FF2B5EF4-FFF2-40B4-BE49-F238E27FC236}">
                <a16:creationId xmlns:a16="http://schemas.microsoft.com/office/drawing/2014/main" id="{9AE76496-F760-1ECD-4087-C0451B5A800A}"/>
              </a:ext>
            </a:extLst>
          </p:cNvPr>
          <p:cNvSpPr/>
          <p:nvPr/>
        </p:nvSpPr>
        <p:spPr>
          <a:xfrm>
            <a:off x="8062368" y="3950629"/>
            <a:ext cx="2057282" cy="1005400"/>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other people in my </a:t>
            </a:r>
            <a:r>
              <a:rPr lang="en-US" sz="1600" kern="0">
                <a:solidFill>
                  <a:schemeClr val="accent1">
                    <a:lumMod val="75000"/>
                  </a:schemeClr>
                </a:solidFill>
                <a:latin typeface="Calibri" panose="020F0502020204030204"/>
              </a:rPr>
              <a:t>life?</a:t>
            </a:r>
          </a:p>
        </p:txBody>
      </p:sp>
      <p:sp>
        <p:nvSpPr>
          <p:cNvPr id="26" name="Flowchart: Process 22">
            <a:extLst>
              <a:ext uri="{FF2B5EF4-FFF2-40B4-BE49-F238E27FC236}">
                <a16:creationId xmlns:a16="http://schemas.microsoft.com/office/drawing/2014/main" id="{FF99841D-F464-F3E3-B412-2C7182870337}"/>
              </a:ext>
            </a:extLst>
          </p:cNvPr>
          <p:cNvSpPr/>
          <p:nvPr/>
        </p:nvSpPr>
        <p:spPr>
          <a:xfrm>
            <a:off x="3224360" y="3996147"/>
            <a:ext cx="2092785" cy="746443"/>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What are the side effects?</a:t>
            </a:r>
          </a:p>
        </p:txBody>
      </p:sp>
      <p:sp>
        <p:nvSpPr>
          <p:cNvPr id="27" name="Flowchart: Process 23">
            <a:extLst>
              <a:ext uri="{FF2B5EF4-FFF2-40B4-BE49-F238E27FC236}">
                <a16:creationId xmlns:a16="http://schemas.microsoft.com/office/drawing/2014/main" id="{7FD0220A-0AD1-F7F0-ED70-1D3904DE9B6D}"/>
              </a:ext>
            </a:extLst>
          </p:cNvPr>
          <p:cNvSpPr/>
          <p:nvPr/>
        </p:nvSpPr>
        <p:spPr>
          <a:xfrm>
            <a:off x="3224361" y="4869091"/>
            <a:ext cx="2092784" cy="1089856"/>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How will it impact detection and treatment of HIV if I become infected? </a:t>
            </a:r>
          </a:p>
        </p:txBody>
      </p:sp>
      <p:sp>
        <p:nvSpPr>
          <p:cNvPr id="28" name="Flowchart: Process 1">
            <a:extLst>
              <a:ext uri="{FF2B5EF4-FFF2-40B4-BE49-F238E27FC236}">
                <a16:creationId xmlns:a16="http://schemas.microsoft.com/office/drawing/2014/main" id="{6C1A60DD-A24F-7E84-C1A6-5E993DB07FB0}"/>
              </a:ext>
            </a:extLst>
          </p:cNvPr>
          <p:cNvSpPr/>
          <p:nvPr/>
        </p:nvSpPr>
        <p:spPr>
          <a:xfrm>
            <a:off x="8062368" y="5080891"/>
            <a:ext cx="2057282" cy="902647"/>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How easy is it to stop and start if my situation changes?</a:t>
            </a:r>
          </a:p>
        </p:txBody>
      </p:sp>
      <p:sp>
        <p:nvSpPr>
          <p:cNvPr id="29" name="Flowchart: Process 5">
            <a:extLst>
              <a:ext uri="{FF2B5EF4-FFF2-40B4-BE49-F238E27FC236}">
                <a16:creationId xmlns:a16="http://schemas.microsoft.com/office/drawing/2014/main" id="{0EAA7FDD-D2E6-FC7A-6214-39457059EF5E}"/>
              </a:ext>
            </a:extLst>
          </p:cNvPr>
          <p:cNvSpPr/>
          <p:nvPr/>
        </p:nvSpPr>
        <p:spPr>
          <a:xfrm>
            <a:off x="5633926" y="4976992"/>
            <a:ext cx="2078352" cy="1006546"/>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What kind of HIV testing will I need, and how often?</a:t>
            </a:r>
          </a:p>
        </p:txBody>
      </p:sp>
      <p:sp>
        <p:nvSpPr>
          <p:cNvPr id="30" name="Flowchart: Process 2">
            <a:extLst>
              <a:ext uri="{FF2B5EF4-FFF2-40B4-BE49-F238E27FC236}">
                <a16:creationId xmlns:a16="http://schemas.microsoft.com/office/drawing/2014/main" id="{1A1815F9-B783-5433-756B-C13C3E211A12}"/>
              </a:ext>
            </a:extLst>
          </p:cNvPr>
          <p:cNvSpPr/>
          <p:nvPr/>
        </p:nvSpPr>
        <p:spPr>
          <a:xfrm>
            <a:off x="3232675" y="769842"/>
            <a:ext cx="6886975" cy="786408"/>
          </a:xfrm>
          <a:prstGeom prst="flowChartProcess">
            <a:avLst/>
          </a:prstGeom>
          <a:solidFill>
            <a:schemeClr val="tx2"/>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Considerations for Choosing PrEP</a:t>
            </a:r>
          </a:p>
        </p:txBody>
      </p:sp>
      <p:sp>
        <p:nvSpPr>
          <p:cNvPr id="31" name="Rectangle 30">
            <a:extLst>
              <a:ext uri="{FF2B5EF4-FFF2-40B4-BE49-F238E27FC236}">
                <a16:creationId xmlns:a16="http://schemas.microsoft.com/office/drawing/2014/main" id="{4F19412B-90D3-D51C-EC8C-3BE81049FEAD}"/>
              </a:ext>
            </a:extLst>
          </p:cNvPr>
          <p:cNvSpPr/>
          <p:nvPr/>
        </p:nvSpPr>
        <p:spPr>
          <a:xfrm>
            <a:off x="3083859" y="1556250"/>
            <a:ext cx="2384612" cy="4531908"/>
          </a:xfrm>
          <a:prstGeom prst="rect">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834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31ED-101A-F2E5-4B67-533D2865550E}"/>
              </a:ext>
            </a:extLst>
          </p:cNvPr>
          <p:cNvSpPr>
            <a:spLocks noGrp="1"/>
          </p:cNvSpPr>
          <p:nvPr>
            <p:ph type="title"/>
          </p:nvPr>
        </p:nvSpPr>
        <p:spPr>
          <a:xfrm>
            <a:off x="1964316" y="442072"/>
            <a:ext cx="8094084" cy="1206815"/>
          </a:xfrm>
        </p:spPr>
        <p:txBody>
          <a:bodyPr>
            <a:normAutofit/>
          </a:bodyPr>
          <a:lstStyle/>
          <a:p>
            <a:r>
              <a:rPr lang="en-US" dirty="0"/>
              <a:t>Comparison of PrEP Options: </a:t>
            </a:r>
            <a:r>
              <a:rPr lang="en-US" b="0" dirty="0"/>
              <a:t>HIV Protection with Optimal Adherence</a:t>
            </a:r>
          </a:p>
        </p:txBody>
      </p:sp>
      <p:grpSp>
        <p:nvGrpSpPr>
          <p:cNvPr id="5" name="Graphic 6">
            <a:extLst>
              <a:ext uri="{FF2B5EF4-FFF2-40B4-BE49-F238E27FC236}">
                <a16:creationId xmlns:a16="http://schemas.microsoft.com/office/drawing/2014/main" id="{D79BE146-80C6-C40F-6F6A-C9E8BAEF52FB}"/>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1C0D48AC-A573-21E2-3360-E6E832E89781}"/>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656859F9-C946-A945-B072-EEDAD35EA25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C2B5B19E-7B36-4059-CA57-1275833DE97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5262D900-4912-E671-FBF5-7C003AF5B5AE}"/>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88" name="TextBox 87">
            <a:extLst>
              <a:ext uri="{FF2B5EF4-FFF2-40B4-BE49-F238E27FC236}">
                <a16:creationId xmlns:a16="http://schemas.microsoft.com/office/drawing/2014/main" id="{37A5D95A-B211-28FA-D731-F5B7F402291F}"/>
              </a:ext>
            </a:extLst>
          </p:cNvPr>
          <p:cNvSpPr txBox="1"/>
          <p:nvPr/>
        </p:nvSpPr>
        <p:spPr>
          <a:xfrm>
            <a:off x="2009268" y="5942129"/>
            <a:ext cx="9144455" cy="369332"/>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Efficacy to prevent HIV infection </a:t>
            </a:r>
            <a:r>
              <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PrEP</a:t>
            </a:r>
            <a:r>
              <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is taken as prescribed with </a:t>
            </a:r>
            <a:r>
              <a:rPr kumimoji="0" lang="en-US" sz="1800" b="1" i="0" u="sng"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optimal adherence</a:t>
            </a:r>
            <a:r>
              <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endParaRPr lang="en-ZA">
              <a:latin typeface="Calibri" panose="020F0502020204030204" pitchFamily="34" charset="0"/>
              <a:cs typeface="Calibri" panose="020F0502020204030204" pitchFamily="34" charset="0"/>
            </a:endParaRPr>
          </a:p>
        </p:txBody>
      </p:sp>
      <p:sp>
        <p:nvSpPr>
          <p:cNvPr id="4" name="Flowchart: Process 12">
            <a:extLst>
              <a:ext uri="{FF2B5EF4-FFF2-40B4-BE49-F238E27FC236}">
                <a16:creationId xmlns:a16="http://schemas.microsoft.com/office/drawing/2014/main" id="{52AC2DBC-8AA2-ECF8-C994-6EF87AF3EDF6}"/>
              </a:ext>
            </a:extLst>
          </p:cNvPr>
          <p:cNvSpPr/>
          <p:nvPr/>
        </p:nvSpPr>
        <p:spPr>
          <a:xfrm>
            <a:off x="10115446" y="0"/>
            <a:ext cx="2076553" cy="838199"/>
          </a:xfrm>
          <a:prstGeom prst="flowChartProcess">
            <a:avLst/>
          </a:prstGeom>
          <a:solidFill>
            <a:schemeClr val="accent5">
              <a:lumMod val="20000"/>
              <a:lumOff val="80000"/>
            </a:schemeClr>
          </a:solid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5"/>
                </a:solidFill>
              </a:rPr>
              <a:t>How well does it prevent HIV infection?</a:t>
            </a:r>
          </a:p>
        </p:txBody>
      </p:sp>
      <p:graphicFrame>
        <p:nvGraphicFramePr>
          <p:cNvPr id="10" name="Table 4">
            <a:extLst>
              <a:ext uri="{FF2B5EF4-FFF2-40B4-BE49-F238E27FC236}">
                <a16:creationId xmlns:a16="http://schemas.microsoft.com/office/drawing/2014/main" id="{00B42434-00C2-AFB1-D792-FEF5E1DE8E7C}"/>
              </a:ext>
            </a:extLst>
          </p:cNvPr>
          <p:cNvGraphicFramePr>
            <a:graphicFrameLocks noGrp="1"/>
          </p:cNvGraphicFramePr>
          <p:nvPr>
            <p:extLst>
              <p:ext uri="{D42A27DB-BD31-4B8C-83A1-F6EECF244321}">
                <p14:modId xmlns:p14="http://schemas.microsoft.com/office/powerpoint/2010/main" val="180145700"/>
              </p:ext>
            </p:extLst>
          </p:nvPr>
        </p:nvGraphicFramePr>
        <p:xfrm>
          <a:off x="3160946" y="1648887"/>
          <a:ext cx="6897454" cy="4003254"/>
        </p:xfrm>
        <a:graphic>
          <a:graphicData uri="http://schemas.openxmlformats.org/drawingml/2006/table">
            <a:tbl>
              <a:tblPr bandRow="1"/>
              <a:tblGrid>
                <a:gridCol w="3431774">
                  <a:extLst>
                    <a:ext uri="{9D8B030D-6E8A-4147-A177-3AD203B41FA5}">
                      <a16:colId xmlns:a16="http://schemas.microsoft.com/office/drawing/2014/main" val="2218853438"/>
                    </a:ext>
                  </a:extLst>
                </a:gridCol>
                <a:gridCol w="3465680">
                  <a:extLst>
                    <a:ext uri="{9D8B030D-6E8A-4147-A177-3AD203B41FA5}">
                      <a16:colId xmlns:a16="http://schemas.microsoft.com/office/drawing/2014/main" val="43651305"/>
                    </a:ext>
                  </a:extLst>
                </a:gridCol>
              </a:tblGrid>
              <a:tr h="2001627">
                <a:tc>
                  <a:txBody>
                    <a:bodyPr/>
                    <a:lstStyle>
                      <a:lvl1pPr marL="0" algn="l" defTabSz="1432590" rtl="0" eaLnBrk="1" latinLnBrk="0" hangingPunct="1">
                        <a:defRPr sz="2820" kern="1200">
                          <a:solidFill>
                            <a:schemeClr val="dk1"/>
                          </a:solidFill>
                          <a:latin typeface="Calibri" panose="020F0502020204030204"/>
                        </a:defRPr>
                      </a:lvl1pPr>
                      <a:lvl2pPr marL="716295" algn="l" defTabSz="1432590" rtl="0" eaLnBrk="1" latinLnBrk="0" hangingPunct="1">
                        <a:defRPr sz="2820" kern="1200">
                          <a:solidFill>
                            <a:schemeClr val="dk1"/>
                          </a:solidFill>
                          <a:latin typeface="Calibri" panose="020F0502020204030204"/>
                        </a:defRPr>
                      </a:lvl2pPr>
                      <a:lvl3pPr marL="1432590" algn="l" defTabSz="1432590" rtl="0" eaLnBrk="1" latinLnBrk="0" hangingPunct="1">
                        <a:defRPr sz="2820" kern="1200">
                          <a:solidFill>
                            <a:schemeClr val="dk1"/>
                          </a:solidFill>
                          <a:latin typeface="Calibri" panose="020F0502020204030204"/>
                        </a:defRPr>
                      </a:lvl3pPr>
                      <a:lvl4pPr marL="2148886" algn="l" defTabSz="1432590" rtl="0" eaLnBrk="1" latinLnBrk="0" hangingPunct="1">
                        <a:defRPr sz="2820" kern="1200">
                          <a:solidFill>
                            <a:schemeClr val="dk1"/>
                          </a:solidFill>
                          <a:latin typeface="Calibri" panose="020F0502020204030204"/>
                        </a:defRPr>
                      </a:lvl4pPr>
                      <a:lvl5pPr marL="2865181" algn="l" defTabSz="1432590" rtl="0" eaLnBrk="1" latinLnBrk="0" hangingPunct="1">
                        <a:defRPr sz="2820" kern="1200">
                          <a:solidFill>
                            <a:schemeClr val="dk1"/>
                          </a:solidFill>
                          <a:latin typeface="Calibri" panose="020F0502020204030204"/>
                        </a:defRPr>
                      </a:lvl5pPr>
                      <a:lvl6pPr marL="3581476" algn="l" defTabSz="1432590" rtl="0" eaLnBrk="1" latinLnBrk="0" hangingPunct="1">
                        <a:defRPr sz="2820" kern="1200">
                          <a:solidFill>
                            <a:schemeClr val="dk1"/>
                          </a:solidFill>
                          <a:latin typeface="Calibri" panose="020F0502020204030204"/>
                        </a:defRPr>
                      </a:lvl6pPr>
                      <a:lvl7pPr marL="4297771" algn="l" defTabSz="1432590" rtl="0" eaLnBrk="1" latinLnBrk="0" hangingPunct="1">
                        <a:defRPr sz="2820" kern="1200">
                          <a:solidFill>
                            <a:schemeClr val="dk1"/>
                          </a:solidFill>
                          <a:latin typeface="Calibri" panose="020F0502020204030204"/>
                        </a:defRPr>
                      </a:lvl7pPr>
                      <a:lvl8pPr marL="5014067" algn="l" defTabSz="1432590" rtl="0" eaLnBrk="1" latinLnBrk="0" hangingPunct="1">
                        <a:defRPr sz="2820" kern="1200">
                          <a:solidFill>
                            <a:schemeClr val="dk1"/>
                          </a:solidFill>
                          <a:latin typeface="Calibri" panose="020F0502020204030204"/>
                        </a:defRPr>
                      </a:lvl8pPr>
                      <a:lvl9pPr marL="5730362" algn="l" defTabSz="1432590" rtl="0" eaLnBrk="1" latinLnBrk="0" hangingPunct="1">
                        <a:defRPr sz="282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rPr>
                        <a:t>Oral Daily </a:t>
                      </a:r>
                      <a:r>
                        <a:rPr lang="en-US" sz="1600" b="1" err="1">
                          <a:solidFill>
                            <a:schemeClr val="bg1"/>
                          </a:solidFill>
                        </a:rPr>
                        <a:t>PrEP</a:t>
                      </a:r>
                      <a:r>
                        <a:rPr lang="en-US" sz="1600" b="1">
                          <a:solidFill>
                            <a:schemeClr val="bg1"/>
                          </a:solidFill>
                        </a:rPr>
                        <a:t>​</a:t>
                      </a:r>
                    </a:p>
                    <a:p>
                      <a:pPr algn="l"/>
                      <a:endParaRPr lang="en-US" sz="2400" b="1">
                        <a:solidFill>
                          <a:schemeClr val="bg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5DE"/>
                    </a:solidFill>
                  </a:tcPr>
                </a:tc>
                <a:tc>
                  <a:txBody>
                    <a:bodyPr/>
                    <a:lstStyle>
                      <a:lvl1pPr marL="0" algn="l" defTabSz="1432590" rtl="0" eaLnBrk="1" latinLnBrk="0" hangingPunct="1">
                        <a:defRPr sz="2820" kern="1200">
                          <a:solidFill>
                            <a:schemeClr val="dk1"/>
                          </a:solidFill>
                          <a:latin typeface="Calibri" panose="020F0502020204030204"/>
                        </a:defRPr>
                      </a:lvl1pPr>
                      <a:lvl2pPr marL="716295" algn="l" defTabSz="1432590" rtl="0" eaLnBrk="1" latinLnBrk="0" hangingPunct="1">
                        <a:defRPr sz="2820" kern="1200">
                          <a:solidFill>
                            <a:schemeClr val="dk1"/>
                          </a:solidFill>
                          <a:latin typeface="Calibri" panose="020F0502020204030204"/>
                        </a:defRPr>
                      </a:lvl2pPr>
                      <a:lvl3pPr marL="1432590" algn="l" defTabSz="1432590" rtl="0" eaLnBrk="1" latinLnBrk="0" hangingPunct="1">
                        <a:defRPr sz="2820" kern="1200">
                          <a:solidFill>
                            <a:schemeClr val="dk1"/>
                          </a:solidFill>
                          <a:latin typeface="Calibri" panose="020F0502020204030204"/>
                        </a:defRPr>
                      </a:lvl3pPr>
                      <a:lvl4pPr marL="2148886" algn="l" defTabSz="1432590" rtl="0" eaLnBrk="1" latinLnBrk="0" hangingPunct="1">
                        <a:defRPr sz="2820" kern="1200">
                          <a:solidFill>
                            <a:schemeClr val="dk1"/>
                          </a:solidFill>
                          <a:latin typeface="Calibri" panose="020F0502020204030204"/>
                        </a:defRPr>
                      </a:lvl4pPr>
                      <a:lvl5pPr marL="2865181" algn="l" defTabSz="1432590" rtl="0" eaLnBrk="1" latinLnBrk="0" hangingPunct="1">
                        <a:defRPr sz="2820" kern="1200">
                          <a:solidFill>
                            <a:schemeClr val="dk1"/>
                          </a:solidFill>
                          <a:latin typeface="Calibri" panose="020F0502020204030204"/>
                        </a:defRPr>
                      </a:lvl5pPr>
                      <a:lvl6pPr marL="3581476" algn="l" defTabSz="1432590" rtl="0" eaLnBrk="1" latinLnBrk="0" hangingPunct="1">
                        <a:defRPr sz="2820" kern="1200">
                          <a:solidFill>
                            <a:schemeClr val="dk1"/>
                          </a:solidFill>
                          <a:latin typeface="Calibri" panose="020F0502020204030204"/>
                        </a:defRPr>
                      </a:lvl6pPr>
                      <a:lvl7pPr marL="4297771" algn="l" defTabSz="1432590" rtl="0" eaLnBrk="1" latinLnBrk="0" hangingPunct="1">
                        <a:defRPr sz="2820" kern="1200">
                          <a:solidFill>
                            <a:schemeClr val="dk1"/>
                          </a:solidFill>
                          <a:latin typeface="Calibri" panose="020F0502020204030204"/>
                        </a:defRPr>
                      </a:lvl7pPr>
                      <a:lvl8pPr marL="5014067" algn="l" defTabSz="1432590" rtl="0" eaLnBrk="1" latinLnBrk="0" hangingPunct="1">
                        <a:defRPr sz="2820" kern="1200">
                          <a:solidFill>
                            <a:schemeClr val="dk1"/>
                          </a:solidFill>
                          <a:latin typeface="Calibri" panose="020F0502020204030204"/>
                        </a:defRPr>
                      </a:lvl8pPr>
                      <a:lvl9pPr marL="5730362" algn="l" defTabSz="1432590" rtl="0" eaLnBrk="1" latinLnBrk="0" hangingPunct="1">
                        <a:defRPr sz="282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rPr>
                        <a:t>CAB-LA</a:t>
                      </a:r>
                      <a:endParaRPr lang="en-US" sz="2000" b="1">
                        <a:solidFill>
                          <a:schemeClr val="bg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B8A5"/>
                    </a:solidFill>
                  </a:tcPr>
                </a:tc>
                <a:extLst>
                  <a:ext uri="{0D108BD9-81ED-4DB2-BD59-A6C34878D82A}">
                    <a16:rowId xmlns:a16="http://schemas.microsoft.com/office/drawing/2014/main" val="4003922558"/>
                  </a:ext>
                </a:extLst>
              </a:tr>
              <a:tr h="2001627">
                <a:tc>
                  <a:txBody>
                    <a:bodyPr/>
                    <a:lstStyle>
                      <a:lvl1pPr marL="0" algn="l" defTabSz="1432590" rtl="0" eaLnBrk="1" latinLnBrk="0" hangingPunct="1">
                        <a:defRPr sz="2820" kern="1200">
                          <a:solidFill>
                            <a:schemeClr val="dk1"/>
                          </a:solidFill>
                          <a:latin typeface="Calibri" panose="020F0502020204030204"/>
                        </a:defRPr>
                      </a:lvl1pPr>
                      <a:lvl2pPr marL="716295" algn="l" defTabSz="1432590" rtl="0" eaLnBrk="1" latinLnBrk="0" hangingPunct="1">
                        <a:defRPr sz="2820" kern="1200">
                          <a:solidFill>
                            <a:schemeClr val="dk1"/>
                          </a:solidFill>
                          <a:latin typeface="Calibri" panose="020F0502020204030204"/>
                        </a:defRPr>
                      </a:lvl2pPr>
                      <a:lvl3pPr marL="1432590" algn="l" defTabSz="1432590" rtl="0" eaLnBrk="1" latinLnBrk="0" hangingPunct="1">
                        <a:defRPr sz="2820" kern="1200">
                          <a:solidFill>
                            <a:schemeClr val="dk1"/>
                          </a:solidFill>
                          <a:latin typeface="Calibri" panose="020F0502020204030204"/>
                        </a:defRPr>
                      </a:lvl3pPr>
                      <a:lvl4pPr marL="2148886" algn="l" defTabSz="1432590" rtl="0" eaLnBrk="1" latinLnBrk="0" hangingPunct="1">
                        <a:defRPr sz="2820" kern="1200">
                          <a:solidFill>
                            <a:schemeClr val="dk1"/>
                          </a:solidFill>
                          <a:latin typeface="Calibri" panose="020F0502020204030204"/>
                        </a:defRPr>
                      </a:lvl4pPr>
                      <a:lvl5pPr marL="2865181" algn="l" defTabSz="1432590" rtl="0" eaLnBrk="1" latinLnBrk="0" hangingPunct="1">
                        <a:defRPr sz="2820" kern="1200">
                          <a:solidFill>
                            <a:schemeClr val="dk1"/>
                          </a:solidFill>
                          <a:latin typeface="Calibri" panose="020F0502020204030204"/>
                        </a:defRPr>
                      </a:lvl5pPr>
                      <a:lvl6pPr marL="3581476" algn="l" defTabSz="1432590" rtl="0" eaLnBrk="1" latinLnBrk="0" hangingPunct="1">
                        <a:defRPr sz="2820" kern="1200">
                          <a:solidFill>
                            <a:schemeClr val="dk1"/>
                          </a:solidFill>
                          <a:latin typeface="Calibri" panose="020F0502020204030204"/>
                        </a:defRPr>
                      </a:lvl6pPr>
                      <a:lvl7pPr marL="4297771" algn="l" defTabSz="1432590" rtl="0" eaLnBrk="1" latinLnBrk="0" hangingPunct="1">
                        <a:defRPr sz="2820" kern="1200">
                          <a:solidFill>
                            <a:schemeClr val="dk1"/>
                          </a:solidFill>
                          <a:latin typeface="Calibri" panose="020F0502020204030204"/>
                        </a:defRPr>
                      </a:lvl7pPr>
                      <a:lvl8pPr marL="5014067" algn="l" defTabSz="1432590" rtl="0" eaLnBrk="1" latinLnBrk="0" hangingPunct="1">
                        <a:defRPr sz="2820" kern="1200">
                          <a:solidFill>
                            <a:schemeClr val="dk1"/>
                          </a:solidFill>
                          <a:latin typeface="Calibri" panose="020F0502020204030204"/>
                        </a:defRPr>
                      </a:lvl8pPr>
                      <a:lvl9pPr marL="5730362" algn="l" defTabSz="1432590" rtl="0" eaLnBrk="1" latinLnBrk="0" hangingPunct="1">
                        <a:defRPr sz="282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a:solidFill>
                            <a:schemeClr val="bg1"/>
                          </a:solidFill>
                        </a:rPr>
                        <a:t>Oral ED-</a:t>
                      </a:r>
                      <a:r>
                        <a:rPr lang="en-US" sz="1600" b="1" err="1">
                          <a:solidFill>
                            <a:schemeClr val="bg1"/>
                          </a:solidFill>
                        </a:rPr>
                        <a:t>PrEP</a:t>
                      </a:r>
                      <a:r>
                        <a:rPr lang="en-US" sz="1600" b="1">
                          <a:solidFill>
                            <a:schemeClr val="bg1"/>
                          </a:solidFill>
                        </a:rPr>
                        <a:t>​</a:t>
                      </a:r>
                    </a:p>
                    <a:p>
                      <a:pPr algn="l"/>
                      <a:endParaRPr lang="en-US" sz="2400" b="1">
                        <a:solidFill>
                          <a:schemeClr val="bg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DB913"/>
                    </a:solidFill>
                  </a:tcPr>
                </a:tc>
                <a:tc>
                  <a:txBody>
                    <a:bodyPr/>
                    <a:lstStyle>
                      <a:lvl1pPr marL="0" algn="l" defTabSz="1432590" rtl="0" eaLnBrk="1" latinLnBrk="0" hangingPunct="1">
                        <a:defRPr sz="2820" kern="1200">
                          <a:solidFill>
                            <a:schemeClr val="dk1"/>
                          </a:solidFill>
                          <a:latin typeface="Calibri" panose="020F0502020204030204"/>
                        </a:defRPr>
                      </a:lvl1pPr>
                      <a:lvl2pPr marL="716295" algn="l" defTabSz="1432590" rtl="0" eaLnBrk="1" latinLnBrk="0" hangingPunct="1">
                        <a:defRPr sz="2820" kern="1200">
                          <a:solidFill>
                            <a:schemeClr val="dk1"/>
                          </a:solidFill>
                          <a:latin typeface="Calibri" panose="020F0502020204030204"/>
                        </a:defRPr>
                      </a:lvl2pPr>
                      <a:lvl3pPr marL="1432590" algn="l" defTabSz="1432590" rtl="0" eaLnBrk="1" latinLnBrk="0" hangingPunct="1">
                        <a:defRPr sz="2820" kern="1200">
                          <a:solidFill>
                            <a:schemeClr val="dk1"/>
                          </a:solidFill>
                          <a:latin typeface="Calibri" panose="020F0502020204030204"/>
                        </a:defRPr>
                      </a:lvl3pPr>
                      <a:lvl4pPr marL="2148886" algn="l" defTabSz="1432590" rtl="0" eaLnBrk="1" latinLnBrk="0" hangingPunct="1">
                        <a:defRPr sz="2820" kern="1200">
                          <a:solidFill>
                            <a:schemeClr val="dk1"/>
                          </a:solidFill>
                          <a:latin typeface="Calibri" panose="020F0502020204030204"/>
                        </a:defRPr>
                      </a:lvl4pPr>
                      <a:lvl5pPr marL="2865181" algn="l" defTabSz="1432590" rtl="0" eaLnBrk="1" latinLnBrk="0" hangingPunct="1">
                        <a:defRPr sz="2820" kern="1200">
                          <a:solidFill>
                            <a:schemeClr val="dk1"/>
                          </a:solidFill>
                          <a:latin typeface="Calibri" panose="020F0502020204030204"/>
                        </a:defRPr>
                      </a:lvl5pPr>
                      <a:lvl6pPr marL="3581476" algn="l" defTabSz="1432590" rtl="0" eaLnBrk="1" latinLnBrk="0" hangingPunct="1">
                        <a:defRPr sz="2820" kern="1200">
                          <a:solidFill>
                            <a:schemeClr val="dk1"/>
                          </a:solidFill>
                          <a:latin typeface="Calibri" panose="020F0502020204030204"/>
                        </a:defRPr>
                      </a:lvl6pPr>
                      <a:lvl7pPr marL="4297771" algn="l" defTabSz="1432590" rtl="0" eaLnBrk="1" latinLnBrk="0" hangingPunct="1">
                        <a:defRPr sz="2820" kern="1200">
                          <a:solidFill>
                            <a:schemeClr val="dk1"/>
                          </a:solidFill>
                          <a:latin typeface="Calibri" panose="020F0502020204030204"/>
                        </a:defRPr>
                      </a:lvl7pPr>
                      <a:lvl8pPr marL="5014067" algn="l" defTabSz="1432590" rtl="0" eaLnBrk="1" latinLnBrk="0" hangingPunct="1">
                        <a:defRPr sz="2820" kern="1200">
                          <a:solidFill>
                            <a:schemeClr val="dk1"/>
                          </a:solidFill>
                          <a:latin typeface="Calibri" panose="020F0502020204030204"/>
                        </a:defRPr>
                      </a:lvl8pPr>
                      <a:lvl9pPr marL="5730362" algn="l" defTabSz="1432590" rtl="0" eaLnBrk="1" latinLnBrk="0" hangingPunct="1">
                        <a:defRPr sz="282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kern="1200">
                          <a:solidFill>
                            <a:schemeClr val="bg1"/>
                          </a:solidFill>
                          <a:effectLst/>
                          <a:latin typeface="+mn-lt"/>
                          <a:ea typeface="+mn-ea"/>
                          <a:cs typeface="+mn-cs"/>
                        </a:rPr>
                        <a:t>        DVR</a:t>
                      </a:r>
                      <a:endParaRPr lang="en-US" sz="2000" b="1">
                        <a:solidFill>
                          <a:schemeClr val="bg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75CA5"/>
                    </a:solidFill>
                  </a:tcPr>
                </a:tc>
                <a:extLst>
                  <a:ext uri="{0D108BD9-81ED-4DB2-BD59-A6C34878D82A}">
                    <a16:rowId xmlns:a16="http://schemas.microsoft.com/office/drawing/2014/main" val="1308079503"/>
                  </a:ext>
                </a:extLst>
              </a:tr>
            </a:tbl>
          </a:graphicData>
        </a:graphic>
      </p:graphicFrame>
      <p:pic>
        <p:nvPicPr>
          <p:cNvPr id="12" name="Picture 11">
            <a:extLst>
              <a:ext uri="{FF2B5EF4-FFF2-40B4-BE49-F238E27FC236}">
                <a16:creationId xmlns:a16="http://schemas.microsoft.com/office/drawing/2014/main" id="{722C5314-0E4B-320A-7809-0076484ECF3C}"/>
              </a:ext>
            </a:extLst>
          </p:cNvPr>
          <p:cNvPicPr>
            <a:picLocks noChangeAspect="1"/>
          </p:cNvPicPr>
          <p:nvPr/>
        </p:nvPicPr>
        <p:blipFill>
          <a:blip r:embed="rId3"/>
          <a:stretch>
            <a:fillRect/>
          </a:stretch>
        </p:blipFill>
        <p:spPr>
          <a:xfrm>
            <a:off x="6897307" y="4234160"/>
            <a:ext cx="659949" cy="802992"/>
          </a:xfrm>
          <a:prstGeom prst="rect">
            <a:avLst/>
          </a:prstGeom>
        </p:spPr>
      </p:pic>
      <p:grpSp>
        <p:nvGrpSpPr>
          <p:cNvPr id="13" name="Graphic 22">
            <a:extLst>
              <a:ext uri="{FF2B5EF4-FFF2-40B4-BE49-F238E27FC236}">
                <a16:creationId xmlns:a16="http://schemas.microsoft.com/office/drawing/2014/main" id="{F3C72CC4-C4F4-7C71-7E22-C05BF70AC4D3}"/>
              </a:ext>
            </a:extLst>
          </p:cNvPr>
          <p:cNvGrpSpPr/>
          <p:nvPr/>
        </p:nvGrpSpPr>
        <p:grpSpPr>
          <a:xfrm>
            <a:off x="3321676" y="4218935"/>
            <a:ext cx="885757" cy="962980"/>
            <a:chOff x="2784776" y="-622825"/>
            <a:chExt cx="4617005" cy="5249210"/>
          </a:xfrm>
        </p:grpSpPr>
        <p:grpSp>
          <p:nvGrpSpPr>
            <p:cNvPr id="15" name="Graphic 22">
              <a:extLst>
                <a:ext uri="{FF2B5EF4-FFF2-40B4-BE49-F238E27FC236}">
                  <a16:creationId xmlns:a16="http://schemas.microsoft.com/office/drawing/2014/main" id="{3A2D8387-CDEB-AF9D-6AB7-747480890E3F}"/>
                </a:ext>
              </a:extLst>
            </p:cNvPr>
            <p:cNvGrpSpPr/>
            <p:nvPr/>
          </p:nvGrpSpPr>
          <p:grpSpPr>
            <a:xfrm>
              <a:off x="2784776" y="-622825"/>
              <a:ext cx="3123858" cy="4191928"/>
              <a:chOff x="2784776" y="-622825"/>
              <a:chExt cx="3123858" cy="4191928"/>
            </a:xfrm>
          </p:grpSpPr>
          <p:sp>
            <p:nvSpPr>
              <p:cNvPr id="23" name="Freeform 35">
                <a:extLst>
                  <a:ext uri="{FF2B5EF4-FFF2-40B4-BE49-F238E27FC236}">
                    <a16:creationId xmlns:a16="http://schemas.microsoft.com/office/drawing/2014/main" id="{3CBF7700-2AFE-4750-433D-F16E98C89D13}"/>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24" name="Graphic 22">
                <a:extLst>
                  <a:ext uri="{FF2B5EF4-FFF2-40B4-BE49-F238E27FC236}">
                    <a16:creationId xmlns:a16="http://schemas.microsoft.com/office/drawing/2014/main" id="{22F1E2B6-78C3-810E-334B-77C805BA971E}"/>
                  </a:ext>
                </a:extLst>
              </p:cNvPr>
              <p:cNvGrpSpPr/>
              <p:nvPr/>
            </p:nvGrpSpPr>
            <p:grpSpPr>
              <a:xfrm>
                <a:off x="3000900" y="-406727"/>
                <a:ext cx="2691466" cy="3759732"/>
                <a:chOff x="3000900" y="-406727"/>
                <a:chExt cx="2691466" cy="3759732"/>
              </a:xfrm>
            </p:grpSpPr>
            <p:grpSp>
              <p:nvGrpSpPr>
                <p:cNvPr id="50" name="Graphic 22">
                  <a:extLst>
                    <a:ext uri="{FF2B5EF4-FFF2-40B4-BE49-F238E27FC236}">
                      <a16:creationId xmlns:a16="http://schemas.microsoft.com/office/drawing/2014/main" id="{0799BBCB-9F3C-0513-024B-18F27AE36DBE}"/>
                    </a:ext>
                  </a:extLst>
                </p:cNvPr>
                <p:cNvGrpSpPr/>
                <p:nvPr/>
              </p:nvGrpSpPr>
              <p:grpSpPr>
                <a:xfrm>
                  <a:off x="3000900" y="-406727"/>
                  <a:ext cx="2691466" cy="3759732"/>
                  <a:chOff x="3000900" y="-406727"/>
                  <a:chExt cx="2691466" cy="3759732"/>
                </a:xfrm>
                <a:solidFill>
                  <a:srgbClr val="00B5DE"/>
                </a:solidFill>
              </p:grpSpPr>
              <p:sp>
                <p:nvSpPr>
                  <p:cNvPr id="53" name="Freeform 39">
                    <a:extLst>
                      <a:ext uri="{FF2B5EF4-FFF2-40B4-BE49-F238E27FC236}">
                        <a16:creationId xmlns:a16="http://schemas.microsoft.com/office/drawing/2014/main" id="{6E3056B4-D0BE-05BE-0B2E-F213C3907C9C}"/>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5" name="Freeform 40">
                    <a:extLst>
                      <a:ext uri="{FF2B5EF4-FFF2-40B4-BE49-F238E27FC236}">
                        <a16:creationId xmlns:a16="http://schemas.microsoft.com/office/drawing/2014/main" id="{AC460F63-0CDA-A243-3A4C-499FFED390BC}"/>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Freeform 38">
                  <a:extLst>
                    <a:ext uri="{FF2B5EF4-FFF2-40B4-BE49-F238E27FC236}">
                      <a16:creationId xmlns:a16="http://schemas.microsoft.com/office/drawing/2014/main" id="{169DFF08-4B2E-F8F4-A972-429B76834090}"/>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16" name="Graphic 22">
              <a:extLst>
                <a:ext uri="{FF2B5EF4-FFF2-40B4-BE49-F238E27FC236}">
                  <a16:creationId xmlns:a16="http://schemas.microsoft.com/office/drawing/2014/main" id="{2DCBD354-80D9-F461-0A5B-876F09CC7082}"/>
                </a:ext>
              </a:extLst>
            </p:cNvPr>
            <p:cNvGrpSpPr/>
            <p:nvPr/>
          </p:nvGrpSpPr>
          <p:grpSpPr>
            <a:xfrm>
              <a:off x="3562072" y="988479"/>
              <a:ext cx="3839709" cy="3637906"/>
              <a:chOff x="3562072" y="988479"/>
              <a:chExt cx="3839709" cy="3637906"/>
            </a:xfrm>
          </p:grpSpPr>
          <p:sp>
            <p:nvSpPr>
              <p:cNvPr id="17" name="Freeform 29">
                <a:extLst>
                  <a:ext uri="{FF2B5EF4-FFF2-40B4-BE49-F238E27FC236}">
                    <a16:creationId xmlns:a16="http://schemas.microsoft.com/office/drawing/2014/main" id="{B967B777-6724-BB05-80A6-8D001FDFA685}"/>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18" name="Graphic 22">
                <a:extLst>
                  <a:ext uri="{FF2B5EF4-FFF2-40B4-BE49-F238E27FC236}">
                    <a16:creationId xmlns:a16="http://schemas.microsoft.com/office/drawing/2014/main" id="{6699DB63-F54E-A71E-A04C-3965308CCA65}"/>
                  </a:ext>
                </a:extLst>
              </p:cNvPr>
              <p:cNvGrpSpPr/>
              <p:nvPr/>
            </p:nvGrpSpPr>
            <p:grpSpPr>
              <a:xfrm>
                <a:off x="3778339" y="1204708"/>
                <a:ext cx="3406746" cy="3205384"/>
                <a:chOff x="3778339" y="1204708"/>
                <a:chExt cx="3406746" cy="3205384"/>
              </a:xfrm>
            </p:grpSpPr>
            <p:grpSp>
              <p:nvGrpSpPr>
                <p:cNvPr id="19" name="Graphic 22">
                  <a:extLst>
                    <a:ext uri="{FF2B5EF4-FFF2-40B4-BE49-F238E27FC236}">
                      <a16:creationId xmlns:a16="http://schemas.microsoft.com/office/drawing/2014/main" id="{ADD16CA7-1458-B97A-E22E-AE7CE90C7553}"/>
                    </a:ext>
                  </a:extLst>
                </p:cNvPr>
                <p:cNvGrpSpPr/>
                <p:nvPr/>
              </p:nvGrpSpPr>
              <p:grpSpPr>
                <a:xfrm>
                  <a:off x="3778339" y="1204708"/>
                  <a:ext cx="3406746" cy="3205384"/>
                  <a:chOff x="3778339" y="1204708"/>
                  <a:chExt cx="3406746" cy="3205384"/>
                </a:xfrm>
                <a:solidFill>
                  <a:srgbClr val="00B5DE"/>
                </a:solidFill>
              </p:grpSpPr>
              <p:sp>
                <p:nvSpPr>
                  <p:cNvPr id="21" name="Freeform 33">
                    <a:extLst>
                      <a:ext uri="{FF2B5EF4-FFF2-40B4-BE49-F238E27FC236}">
                        <a16:creationId xmlns:a16="http://schemas.microsoft.com/office/drawing/2014/main" id="{43A7445D-44DD-9163-33A7-9BD4EEADD43B}"/>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2" name="Freeform 34">
                    <a:extLst>
                      <a:ext uri="{FF2B5EF4-FFF2-40B4-BE49-F238E27FC236}">
                        <a16:creationId xmlns:a16="http://schemas.microsoft.com/office/drawing/2014/main" id="{6C8F109F-7344-E14B-2C79-A3052E03B080}"/>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0" name="Freeform 32">
                  <a:extLst>
                    <a:ext uri="{FF2B5EF4-FFF2-40B4-BE49-F238E27FC236}">
                      <a16:creationId xmlns:a16="http://schemas.microsoft.com/office/drawing/2014/main" id="{DD12F6CE-8112-F99F-2D9A-36B9952758B9}"/>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pic>
        <p:nvPicPr>
          <p:cNvPr id="58" name="Picture 57">
            <a:extLst>
              <a:ext uri="{FF2B5EF4-FFF2-40B4-BE49-F238E27FC236}">
                <a16:creationId xmlns:a16="http://schemas.microsoft.com/office/drawing/2014/main" id="{B41B436B-7AB1-BD33-5E06-84F547DD0392}"/>
              </a:ext>
            </a:extLst>
          </p:cNvPr>
          <p:cNvPicPr>
            <a:picLocks noChangeAspect="1"/>
          </p:cNvPicPr>
          <p:nvPr/>
        </p:nvPicPr>
        <p:blipFill>
          <a:blip r:embed="rId4"/>
          <a:stretch>
            <a:fillRect/>
          </a:stretch>
        </p:blipFill>
        <p:spPr>
          <a:xfrm>
            <a:off x="6749684" y="2316933"/>
            <a:ext cx="871169" cy="874853"/>
          </a:xfrm>
          <a:prstGeom prst="rect">
            <a:avLst/>
          </a:prstGeom>
        </p:spPr>
      </p:pic>
      <p:sp>
        <p:nvSpPr>
          <p:cNvPr id="60" name="Rectangle 59">
            <a:extLst>
              <a:ext uri="{FF2B5EF4-FFF2-40B4-BE49-F238E27FC236}">
                <a16:creationId xmlns:a16="http://schemas.microsoft.com/office/drawing/2014/main" id="{C89B2CD5-5420-854A-AE4A-C397D6DD7ECE}"/>
              </a:ext>
            </a:extLst>
          </p:cNvPr>
          <p:cNvSpPr/>
          <p:nvPr/>
        </p:nvSpPr>
        <p:spPr>
          <a:xfrm>
            <a:off x="5359287" y="2444063"/>
            <a:ext cx="1060292" cy="506667"/>
          </a:xfrm>
          <a:prstGeom prst="rect">
            <a:avLst/>
          </a:prstGeom>
          <a:no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libri" panose="020F0502020204030204"/>
                <a:ea typeface="+mn-ea"/>
                <a:cs typeface="+mn-cs"/>
              </a:rPr>
              <a:t>&gt;95% </a:t>
            </a:r>
          </a:p>
        </p:txBody>
      </p:sp>
      <p:sp>
        <p:nvSpPr>
          <p:cNvPr id="61" name="Rectangle 60">
            <a:extLst>
              <a:ext uri="{FF2B5EF4-FFF2-40B4-BE49-F238E27FC236}">
                <a16:creationId xmlns:a16="http://schemas.microsoft.com/office/drawing/2014/main" id="{A2058B0D-D51D-0430-6319-F494D18B4711}"/>
              </a:ext>
            </a:extLst>
          </p:cNvPr>
          <p:cNvSpPr/>
          <p:nvPr/>
        </p:nvSpPr>
        <p:spPr>
          <a:xfrm>
            <a:off x="5350964" y="4300867"/>
            <a:ext cx="1060293" cy="506667"/>
          </a:xfrm>
          <a:prstGeom prst="rect">
            <a:avLst/>
          </a:prstGeom>
          <a:no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libri" panose="020F0502020204030204"/>
                <a:ea typeface="+mn-ea"/>
                <a:cs typeface="+mn-cs"/>
              </a:rPr>
              <a:t>&gt;95% </a:t>
            </a:r>
          </a:p>
        </p:txBody>
      </p:sp>
      <p:sp>
        <p:nvSpPr>
          <p:cNvPr id="62" name="Rectangle 61">
            <a:extLst>
              <a:ext uri="{FF2B5EF4-FFF2-40B4-BE49-F238E27FC236}">
                <a16:creationId xmlns:a16="http://schemas.microsoft.com/office/drawing/2014/main" id="{69C58248-C27A-4A0A-C240-AE26C0C8B22C}"/>
              </a:ext>
            </a:extLst>
          </p:cNvPr>
          <p:cNvSpPr/>
          <p:nvPr/>
        </p:nvSpPr>
        <p:spPr>
          <a:xfrm>
            <a:off x="8857150" y="2444064"/>
            <a:ext cx="1023922" cy="506667"/>
          </a:xfrm>
          <a:prstGeom prst="rect">
            <a:avLst/>
          </a:prstGeom>
          <a:no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libri" panose="020F0502020204030204"/>
                <a:ea typeface="+mn-ea"/>
                <a:cs typeface="+mn-cs"/>
              </a:rPr>
              <a:t>&gt;95% </a:t>
            </a:r>
          </a:p>
        </p:txBody>
      </p:sp>
      <p:sp>
        <p:nvSpPr>
          <p:cNvPr id="63" name="Rectangle 62">
            <a:extLst>
              <a:ext uri="{FF2B5EF4-FFF2-40B4-BE49-F238E27FC236}">
                <a16:creationId xmlns:a16="http://schemas.microsoft.com/office/drawing/2014/main" id="{76A1F23B-7FE0-1256-4470-AE542BE0AB00}"/>
              </a:ext>
            </a:extLst>
          </p:cNvPr>
          <p:cNvSpPr/>
          <p:nvPr/>
        </p:nvSpPr>
        <p:spPr>
          <a:xfrm>
            <a:off x="8839100" y="4182374"/>
            <a:ext cx="1138452" cy="955697"/>
          </a:xfrm>
          <a:prstGeom prst="rect">
            <a:avLst/>
          </a:prstGeom>
          <a:noFill/>
          <a:ln w="9525" cap="flat" cmpd="sng" algn="ctr">
            <a:noFill/>
            <a:prstDash val="solid"/>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libri" panose="020F0502020204030204"/>
                <a:ea typeface="+mn-ea"/>
                <a:cs typeface="+mn-cs"/>
              </a:rPr>
              <a:t>30%</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latin typeface="Calibri" panose="020F0502020204030204"/>
                <a:ea typeface="+mn-ea"/>
                <a:cs typeface="+mn-cs"/>
              </a:rPr>
              <a:t>- 50%</a:t>
            </a:r>
          </a:p>
        </p:txBody>
      </p:sp>
      <p:pic>
        <p:nvPicPr>
          <p:cNvPr id="64" name="Graphic 63">
            <a:extLst>
              <a:ext uri="{FF2B5EF4-FFF2-40B4-BE49-F238E27FC236}">
                <a16:creationId xmlns:a16="http://schemas.microsoft.com/office/drawing/2014/main" id="{6211B8A1-65A7-6DFD-497C-647B78B99F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8511" y="1875545"/>
            <a:ext cx="1620587" cy="1620587"/>
          </a:xfrm>
          <a:prstGeom prst="rect">
            <a:avLst/>
          </a:prstGeom>
        </p:spPr>
      </p:pic>
      <p:pic>
        <p:nvPicPr>
          <p:cNvPr id="65" name="Graphic 64">
            <a:extLst>
              <a:ext uri="{FF2B5EF4-FFF2-40B4-BE49-F238E27FC236}">
                <a16:creationId xmlns:a16="http://schemas.microsoft.com/office/drawing/2014/main" id="{45B2811B-7B65-1D25-73C0-07A5C00F04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81643" y="1875545"/>
            <a:ext cx="1620587" cy="1620587"/>
          </a:xfrm>
          <a:prstGeom prst="rect">
            <a:avLst/>
          </a:prstGeom>
        </p:spPr>
      </p:pic>
      <p:grpSp>
        <p:nvGrpSpPr>
          <p:cNvPr id="66" name="Graphic 30">
            <a:extLst>
              <a:ext uri="{FF2B5EF4-FFF2-40B4-BE49-F238E27FC236}">
                <a16:creationId xmlns:a16="http://schemas.microsoft.com/office/drawing/2014/main" id="{580CC82D-AD0D-11B3-F2A5-99521E48589A}"/>
              </a:ext>
            </a:extLst>
          </p:cNvPr>
          <p:cNvGrpSpPr/>
          <p:nvPr/>
        </p:nvGrpSpPr>
        <p:grpSpPr>
          <a:xfrm>
            <a:off x="4561476" y="3952582"/>
            <a:ext cx="599856" cy="1473696"/>
            <a:chOff x="596461" y="2226239"/>
            <a:chExt cx="2570606" cy="6315347"/>
          </a:xfrm>
          <a:solidFill>
            <a:schemeClr val="accent2">
              <a:lumMod val="40000"/>
              <a:lumOff val="60000"/>
            </a:schemeClr>
          </a:solidFill>
        </p:grpSpPr>
        <p:sp>
          <p:nvSpPr>
            <p:cNvPr id="67" name="Freeform 66">
              <a:extLst>
                <a:ext uri="{FF2B5EF4-FFF2-40B4-BE49-F238E27FC236}">
                  <a16:creationId xmlns:a16="http://schemas.microsoft.com/office/drawing/2014/main" id="{D0ACEF86-3854-E339-2A0D-BB8DE23744BA}"/>
                </a:ext>
              </a:extLst>
            </p:cNvPr>
            <p:cNvSpPr/>
            <p:nvPr/>
          </p:nvSpPr>
          <p:spPr>
            <a:xfrm>
              <a:off x="1331713" y="2226239"/>
              <a:ext cx="1102746" cy="1102748"/>
            </a:xfrm>
            <a:custGeom>
              <a:avLst/>
              <a:gdLst>
                <a:gd name="connsiteX0" fmla="*/ 550303 w 1102746"/>
                <a:gd name="connsiteY0" fmla="*/ 1102748 h 1102748"/>
                <a:gd name="connsiteX1" fmla="*/ 552166 w 1102746"/>
                <a:gd name="connsiteY1" fmla="*/ 1102748 h 1102748"/>
                <a:gd name="connsiteX2" fmla="*/ 1029134 w 1102746"/>
                <a:gd name="connsiteY2" fmla="*/ 826606 h 1102748"/>
                <a:gd name="connsiteX3" fmla="*/ 1028744 w 1102746"/>
                <a:gd name="connsiteY3" fmla="*/ 275461 h 1102748"/>
                <a:gd name="connsiteX4" fmla="*/ 551367 w 1102746"/>
                <a:gd name="connsiteY4" fmla="*/ 0 h 1102748"/>
                <a:gd name="connsiteX5" fmla="*/ 74010 w 1102746"/>
                <a:gd name="connsiteY5" fmla="*/ 275461 h 1102748"/>
                <a:gd name="connsiteX6" fmla="*/ 73601 w 1102746"/>
                <a:gd name="connsiteY6" fmla="*/ 826606 h 1102748"/>
                <a:gd name="connsiteX7" fmla="*/ 550569 w 1102746"/>
                <a:gd name="connsiteY7" fmla="*/ 1102748 h 110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2746" h="1102748">
                  <a:moveTo>
                    <a:pt x="550303" y="1102748"/>
                  </a:moveTo>
                  <a:lnTo>
                    <a:pt x="552166" y="1102748"/>
                  </a:lnTo>
                  <a:cubicBezTo>
                    <a:pt x="749054" y="1102457"/>
                    <a:pt x="930872" y="997206"/>
                    <a:pt x="1029134" y="826606"/>
                  </a:cubicBezTo>
                  <a:cubicBezTo>
                    <a:pt x="1127420" y="655982"/>
                    <a:pt x="1127277" y="445919"/>
                    <a:pt x="1028744" y="275461"/>
                  </a:cubicBezTo>
                  <a:cubicBezTo>
                    <a:pt x="930216" y="104985"/>
                    <a:pt x="748249" y="0"/>
                    <a:pt x="551367" y="0"/>
                  </a:cubicBezTo>
                  <a:cubicBezTo>
                    <a:pt x="354486" y="0"/>
                    <a:pt x="172537" y="104985"/>
                    <a:pt x="74010" y="275461"/>
                  </a:cubicBezTo>
                  <a:cubicBezTo>
                    <a:pt x="-24518" y="445912"/>
                    <a:pt x="-24685" y="655982"/>
                    <a:pt x="73601" y="826606"/>
                  </a:cubicBezTo>
                  <a:cubicBezTo>
                    <a:pt x="171887" y="997206"/>
                    <a:pt x="353681" y="1102457"/>
                    <a:pt x="550569" y="1102748"/>
                  </a:cubicBezTo>
                  <a:close/>
                </a:path>
              </a:pathLst>
            </a:custGeom>
            <a:grpFill/>
            <a:ln w="6191"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F6E39C0-57DF-C08D-1F18-169EE52B70C9}"/>
                </a:ext>
              </a:extLst>
            </p:cNvPr>
            <p:cNvSpPr/>
            <p:nvPr/>
          </p:nvSpPr>
          <p:spPr>
            <a:xfrm>
              <a:off x="596461" y="3537994"/>
              <a:ext cx="2570606" cy="5003592"/>
            </a:xfrm>
            <a:custGeom>
              <a:avLst/>
              <a:gdLst>
                <a:gd name="connsiteX0" fmla="*/ 2107319 w 2570606"/>
                <a:gd name="connsiteY0" fmla="*/ 3291 h 5003592"/>
                <a:gd name="connsiteX1" fmla="*/ 462242 w 2570606"/>
                <a:gd name="connsiteY1" fmla="*/ 3291 h 5003592"/>
                <a:gd name="connsiteX2" fmla="*/ 130843 w 2570606"/>
                <a:gd name="connsiteY2" fmla="*/ 138142 h 5003592"/>
                <a:gd name="connsiteX3" fmla="*/ 1892 w 2570606"/>
                <a:gd name="connsiteY3" fmla="*/ 471888 h 5003592"/>
                <a:gd name="connsiteX4" fmla="*/ 1892 w 2570606"/>
                <a:gd name="connsiteY4" fmla="*/ 2375140 h 5003592"/>
                <a:gd name="connsiteX5" fmla="*/ 20997 w 2570606"/>
                <a:gd name="connsiteY5" fmla="*/ 2490817 h 5003592"/>
                <a:gd name="connsiteX6" fmla="*/ 83418 w 2570606"/>
                <a:gd name="connsiteY6" fmla="*/ 2570870 h 5003592"/>
                <a:gd name="connsiteX7" fmla="*/ 180181 w 2570606"/>
                <a:gd name="connsiteY7" fmla="*/ 2601461 h 5003592"/>
                <a:gd name="connsiteX8" fmla="*/ 236435 w 2570606"/>
                <a:gd name="connsiteY8" fmla="*/ 2594038 h 5003592"/>
                <a:gd name="connsiteX9" fmla="*/ 351190 w 2570606"/>
                <a:gd name="connsiteY9" fmla="*/ 2520201 h 5003592"/>
                <a:gd name="connsiteX10" fmla="*/ 384492 w 2570606"/>
                <a:gd name="connsiteY10" fmla="*/ 2387863 h 5003592"/>
                <a:gd name="connsiteX11" fmla="*/ 384492 w 2570606"/>
                <a:gd name="connsiteY11" fmla="*/ 725265 h 5003592"/>
                <a:gd name="connsiteX12" fmla="*/ 420259 w 2570606"/>
                <a:gd name="connsiteY12" fmla="*/ 638971 h 5003592"/>
                <a:gd name="connsiteX13" fmla="*/ 506553 w 2570606"/>
                <a:gd name="connsiteY13" fmla="*/ 603229 h 5003592"/>
                <a:gd name="connsiteX14" fmla="*/ 592865 w 2570606"/>
                <a:gd name="connsiteY14" fmla="*/ 638971 h 5003592"/>
                <a:gd name="connsiteX15" fmla="*/ 628607 w 2570606"/>
                <a:gd name="connsiteY15" fmla="*/ 725265 h 5003592"/>
                <a:gd name="connsiteX16" fmla="*/ 628607 w 2570606"/>
                <a:gd name="connsiteY16" fmla="*/ 4657563 h 5003592"/>
                <a:gd name="connsiteX17" fmla="*/ 633133 w 2570606"/>
                <a:gd name="connsiteY17" fmla="*/ 4775135 h 5003592"/>
                <a:gd name="connsiteX18" fmla="*/ 718529 w 2570606"/>
                <a:gd name="connsiteY18" fmla="*/ 4935736 h 5003592"/>
                <a:gd name="connsiteX19" fmla="*/ 887315 w 2570606"/>
                <a:gd name="connsiteY19" fmla="*/ 5003592 h 5003592"/>
                <a:gd name="connsiteX20" fmla="*/ 892101 w 2570606"/>
                <a:gd name="connsiteY20" fmla="*/ 5003592 h 5003592"/>
                <a:gd name="connsiteX21" fmla="*/ 1064149 w 2570606"/>
                <a:gd name="connsiteY21" fmla="*/ 4934993 h 5003592"/>
                <a:gd name="connsiteX22" fmla="*/ 1151068 w 2570606"/>
                <a:gd name="connsiteY22" fmla="*/ 4771420 h 5003592"/>
                <a:gd name="connsiteX23" fmla="*/ 1155037 w 2570606"/>
                <a:gd name="connsiteY23" fmla="*/ 4654406 h 5003592"/>
                <a:gd name="connsiteX24" fmla="*/ 1155037 w 2570606"/>
                <a:gd name="connsiteY24" fmla="*/ 2843193 h 5003592"/>
                <a:gd name="connsiteX25" fmla="*/ 1193516 w 2570606"/>
                <a:gd name="connsiteY25" fmla="*/ 2747154 h 5003592"/>
                <a:gd name="connsiteX26" fmla="*/ 1286359 w 2570606"/>
                <a:gd name="connsiteY26" fmla="*/ 2708390 h 5003592"/>
                <a:gd name="connsiteX27" fmla="*/ 1378770 w 2570606"/>
                <a:gd name="connsiteY27" fmla="*/ 2748120 h 5003592"/>
                <a:gd name="connsiteX28" fmla="*/ 1414537 w 2570606"/>
                <a:gd name="connsiteY28" fmla="*/ 2842134 h 5003592"/>
                <a:gd name="connsiteX29" fmla="*/ 1414537 w 2570606"/>
                <a:gd name="connsiteY29" fmla="*/ 4628650 h 5003592"/>
                <a:gd name="connsiteX30" fmla="*/ 1427551 w 2570606"/>
                <a:gd name="connsiteY30" fmla="*/ 4804048 h 5003592"/>
                <a:gd name="connsiteX31" fmla="*/ 1522742 w 2570606"/>
                <a:gd name="connsiteY31" fmla="*/ 4949171 h 5003592"/>
                <a:gd name="connsiteX32" fmla="*/ 1687850 w 2570606"/>
                <a:gd name="connsiteY32" fmla="*/ 5002540 h 5003592"/>
                <a:gd name="connsiteX33" fmla="*/ 1853732 w 2570606"/>
                <a:gd name="connsiteY33" fmla="*/ 4930473 h 5003592"/>
                <a:gd name="connsiteX34" fmla="*/ 1934868 w 2570606"/>
                <a:gd name="connsiteY34" fmla="*/ 4768758 h 5003592"/>
                <a:gd name="connsiteX35" fmla="*/ 1937790 w 2570606"/>
                <a:gd name="connsiteY35" fmla="*/ 4665550 h 5003592"/>
                <a:gd name="connsiteX36" fmla="*/ 1937790 w 2570606"/>
                <a:gd name="connsiteY36" fmla="*/ 724708 h 5003592"/>
                <a:gd name="connsiteX37" fmla="*/ 1998880 w 2570606"/>
                <a:gd name="connsiteY37" fmla="*/ 618899 h 5003592"/>
                <a:gd name="connsiteX38" fmla="*/ 2121089 w 2570606"/>
                <a:gd name="connsiteY38" fmla="*/ 618899 h 5003592"/>
                <a:gd name="connsiteX39" fmla="*/ 2182178 w 2570606"/>
                <a:gd name="connsiteY39" fmla="*/ 724708 h 5003592"/>
                <a:gd name="connsiteX40" fmla="*/ 2182178 w 2570606"/>
                <a:gd name="connsiteY40" fmla="*/ 2371147 h 5003592"/>
                <a:gd name="connsiteX41" fmla="*/ 2379598 w 2570606"/>
                <a:gd name="connsiteY41" fmla="*/ 2600390 h 5003592"/>
                <a:gd name="connsiteX42" fmla="*/ 2568264 w 2570606"/>
                <a:gd name="connsiteY42" fmla="*/ 2376440 h 5003592"/>
                <a:gd name="connsiteX43" fmla="*/ 2568264 w 2570606"/>
                <a:gd name="connsiteY43" fmla="*/ 473436 h 5003592"/>
                <a:gd name="connsiteX44" fmla="*/ 2568239 w 2570606"/>
                <a:gd name="connsiteY44" fmla="*/ 473454 h 5003592"/>
                <a:gd name="connsiteX45" fmla="*/ 2438997 w 2570606"/>
                <a:gd name="connsiteY45" fmla="*/ 139151 h 5003592"/>
                <a:gd name="connsiteX46" fmla="*/ 2107357 w 2570606"/>
                <a:gd name="connsiteY46" fmla="*/ 3260 h 500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70606" h="5003592">
                  <a:moveTo>
                    <a:pt x="2107319" y="3291"/>
                  </a:moveTo>
                  <a:cubicBezTo>
                    <a:pt x="1831109" y="-963"/>
                    <a:pt x="734967" y="-1229"/>
                    <a:pt x="462242" y="3291"/>
                  </a:cubicBezTo>
                  <a:cubicBezTo>
                    <a:pt x="337910" y="628"/>
                    <a:pt x="218004" y="49434"/>
                    <a:pt x="130843" y="138142"/>
                  </a:cubicBezTo>
                  <a:cubicBezTo>
                    <a:pt x="43683" y="226850"/>
                    <a:pt x="-2968" y="347605"/>
                    <a:pt x="1892" y="471888"/>
                  </a:cubicBezTo>
                  <a:cubicBezTo>
                    <a:pt x="-2365" y="1007332"/>
                    <a:pt x="1892" y="2375140"/>
                    <a:pt x="1892" y="2375140"/>
                  </a:cubicBezTo>
                  <a:cubicBezTo>
                    <a:pt x="-43" y="2414609"/>
                    <a:pt x="6487" y="2454054"/>
                    <a:pt x="20997" y="2490817"/>
                  </a:cubicBezTo>
                  <a:cubicBezTo>
                    <a:pt x="33213" y="2523204"/>
                    <a:pt x="54976" y="2551108"/>
                    <a:pt x="83418" y="2570870"/>
                  </a:cubicBezTo>
                  <a:cubicBezTo>
                    <a:pt x="111836" y="2590627"/>
                    <a:pt x="145572" y="2601294"/>
                    <a:pt x="180181" y="2601461"/>
                  </a:cubicBezTo>
                  <a:cubicBezTo>
                    <a:pt x="199164" y="2601220"/>
                    <a:pt x="218053" y="2598731"/>
                    <a:pt x="236435" y="2594038"/>
                  </a:cubicBezTo>
                  <a:cubicBezTo>
                    <a:pt x="282677" y="2584875"/>
                    <a:pt x="323694" y="2558488"/>
                    <a:pt x="351190" y="2520201"/>
                  </a:cubicBezTo>
                  <a:cubicBezTo>
                    <a:pt x="378660" y="2481920"/>
                    <a:pt x="390585" y="2434613"/>
                    <a:pt x="384492" y="2387863"/>
                  </a:cubicBezTo>
                  <a:lnTo>
                    <a:pt x="384492" y="725265"/>
                  </a:lnTo>
                  <a:cubicBezTo>
                    <a:pt x="384492" y="692909"/>
                    <a:pt x="397358" y="661854"/>
                    <a:pt x="420259" y="638971"/>
                  </a:cubicBezTo>
                  <a:cubicBezTo>
                    <a:pt x="443136" y="616070"/>
                    <a:pt x="474191" y="603229"/>
                    <a:pt x="506553" y="603229"/>
                  </a:cubicBezTo>
                  <a:cubicBezTo>
                    <a:pt x="538933" y="603229"/>
                    <a:pt x="569964" y="616070"/>
                    <a:pt x="592865" y="638971"/>
                  </a:cubicBezTo>
                  <a:cubicBezTo>
                    <a:pt x="615742" y="661848"/>
                    <a:pt x="628607" y="692903"/>
                    <a:pt x="628607" y="725265"/>
                  </a:cubicBezTo>
                  <a:lnTo>
                    <a:pt x="628607" y="4657563"/>
                  </a:lnTo>
                  <a:cubicBezTo>
                    <a:pt x="626991" y="4696816"/>
                    <a:pt x="628490" y="4736130"/>
                    <a:pt x="633133" y="4775135"/>
                  </a:cubicBezTo>
                  <a:cubicBezTo>
                    <a:pt x="641788" y="4837048"/>
                    <a:pt x="672020" y="4893945"/>
                    <a:pt x="718529" y="4935736"/>
                  </a:cubicBezTo>
                  <a:cubicBezTo>
                    <a:pt x="765038" y="4977527"/>
                    <a:pt x="824820" y="5001549"/>
                    <a:pt x="887315" y="5003592"/>
                  </a:cubicBezTo>
                  <a:lnTo>
                    <a:pt x="892101" y="5003592"/>
                  </a:lnTo>
                  <a:cubicBezTo>
                    <a:pt x="955753" y="5001797"/>
                    <a:pt x="1016724" y="4977465"/>
                    <a:pt x="1064149" y="4934993"/>
                  </a:cubicBezTo>
                  <a:cubicBezTo>
                    <a:pt x="1111556" y="4892459"/>
                    <a:pt x="1142363" y="4834509"/>
                    <a:pt x="1151068" y="4771420"/>
                  </a:cubicBezTo>
                  <a:cubicBezTo>
                    <a:pt x="1155229" y="4732539"/>
                    <a:pt x="1156560" y="4693410"/>
                    <a:pt x="1155037" y="4654406"/>
                  </a:cubicBezTo>
                  <a:lnTo>
                    <a:pt x="1155037" y="2843193"/>
                  </a:lnTo>
                  <a:cubicBezTo>
                    <a:pt x="1154529" y="2807326"/>
                    <a:pt x="1168385" y="2772742"/>
                    <a:pt x="1193516" y="2747154"/>
                  </a:cubicBezTo>
                  <a:cubicBezTo>
                    <a:pt x="1217940" y="2722197"/>
                    <a:pt x="1251435" y="2708217"/>
                    <a:pt x="1286359" y="2708390"/>
                  </a:cubicBezTo>
                  <a:cubicBezTo>
                    <a:pt x="1321278" y="2708582"/>
                    <a:pt x="1354606" y="2722897"/>
                    <a:pt x="1378770" y="2748120"/>
                  </a:cubicBezTo>
                  <a:cubicBezTo>
                    <a:pt x="1402928" y="2773324"/>
                    <a:pt x="1415843" y="2807252"/>
                    <a:pt x="1414537" y="2842134"/>
                  </a:cubicBezTo>
                  <a:lnTo>
                    <a:pt x="1414537" y="4628650"/>
                  </a:lnTo>
                  <a:cubicBezTo>
                    <a:pt x="1412673" y="4687467"/>
                    <a:pt x="1417026" y="4746222"/>
                    <a:pt x="1427551" y="4804048"/>
                  </a:cubicBezTo>
                  <a:cubicBezTo>
                    <a:pt x="1441816" y="4861875"/>
                    <a:pt x="1475385" y="4913076"/>
                    <a:pt x="1522742" y="4949171"/>
                  </a:cubicBezTo>
                  <a:cubicBezTo>
                    <a:pt x="1570067" y="4985266"/>
                    <a:pt x="1628333" y="5004087"/>
                    <a:pt x="1687850" y="5002540"/>
                  </a:cubicBezTo>
                  <a:cubicBezTo>
                    <a:pt x="1749886" y="4998701"/>
                    <a:pt x="1808604" y="4973193"/>
                    <a:pt x="1853732" y="4930473"/>
                  </a:cubicBezTo>
                  <a:cubicBezTo>
                    <a:pt x="1898885" y="4887692"/>
                    <a:pt x="1927618" y="4830485"/>
                    <a:pt x="1934868" y="4768758"/>
                  </a:cubicBezTo>
                  <a:cubicBezTo>
                    <a:pt x="1938106" y="4734458"/>
                    <a:pt x="1939072" y="4699973"/>
                    <a:pt x="1937790" y="4665550"/>
                  </a:cubicBezTo>
                  <a:lnTo>
                    <a:pt x="1937790" y="724708"/>
                  </a:lnTo>
                  <a:cubicBezTo>
                    <a:pt x="1937790" y="681053"/>
                    <a:pt x="1961082" y="640742"/>
                    <a:pt x="1998880" y="618899"/>
                  </a:cubicBezTo>
                  <a:cubicBezTo>
                    <a:pt x="2036683" y="597056"/>
                    <a:pt x="2083260" y="597056"/>
                    <a:pt x="2121089" y="618899"/>
                  </a:cubicBezTo>
                  <a:cubicBezTo>
                    <a:pt x="2158886" y="640736"/>
                    <a:pt x="2182178" y="681053"/>
                    <a:pt x="2182178" y="724708"/>
                  </a:cubicBezTo>
                  <a:lnTo>
                    <a:pt x="2182178" y="2371147"/>
                  </a:lnTo>
                  <a:cubicBezTo>
                    <a:pt x="2182178" y="2512580"/>
                    <a:pt x="2256473" y="2600390"/>
                    <a:pt x="2379598" y="2600390"/>
                  </a:cubicBezTo>
                  <a:cubicBezTo>
                    <a:pt x="2495560" y="2597728"/>
                    <a:pt x="2567998" y="2512289"/>
                    <a:pt x="2568264" y="2376440"/>
                  </a:cubicBezTo>
                  <a:cubicBezTo>
                    <a:pt x="2570388" y="1742023"/>
                    <a:pt x="2572251" y="1107605"/>
                    <a:pt x="2568264" y="473436"/>
                  </a:cubicBezTo>
                  <a:lnTo>
                    <a:pt x="2568239" y="473454"/>
                  </a:lnTo>
                  <a:cubicBezTo>
                    <a:pt x="2572932" y="348985"/>
                    <a:pt x="2526182" y="228082"/>
                    <a:pt x="2438997" y="139151"/>
                  </a:cubicBezTo>
                  <a:cubicBezTo>
                    <a:pt x="2351812" y="50202"/>
                    <a:pt x="2231881" y="1062"/>
                    <a:pt x="2107357" y="3260"/>
                  </a:cubicBezTo>
                  <a:close/>
                </a:path>
              </a:pathLst>
            </a:custGeom>
            <a:grpFill/>
            <a:ln w="6191" cap="flat">
              <a:noFill/>
              <a:prstDash val="solid"/>
              <a:miter/>
            </a:ln>
          </p:spPr>
          <p:txBody>
            <a:bodyPr rtlCol="0" anchor="ctr"/>
            <a:lstStyle/>
            <a:p>
              <a:endParaRPr lang="en-US"/>
            </a:p>
          </p:txBody>
        </p:sp>
      </p:grpSp>
      <p:grpSp>
        <p:nvGrpSpPr>
          <p:cNvPr id="69" name="Graphic 30">
            <a:extLst>
              <a:ext uri="{FF2B5EF4-FFF2-40B4-BE49-F238E27FC236}">
                <a16:creationId xmlns:a16="http://schemas.microsoft.com/office/drawing/2014/main" id="{F3F76497-7270-BDD2-7B47-B36F5CDD396E}"/>
              </a:ext>
            </a:extLst>
          </p:cNvPr>
          <p:cNvGrpSpPr/>
          <p:nvPr/>
        </p:nvGrpSpPr>
        <p:grpSpPr>
          <a:xfrm>
            <a:off x="7959282" y="3952583"/>
            <a:ext cx="722921" cy="1473696"/>
            <a:chOff x="3743686" y="2194738"/>
            <a:chExt cx="3090416" cy="6299918"/>
          </a:xfrm>
          <a:solidFill>
            <a:schemeClr val="accent5">
              <a:lumMod val="40000"/>
              <a:lumOff val="60000"/>
            </a:schemeClr>
          </a:solidFill>
        </p:grpSpPr>
        <p:sp>
          <p:nvSpPr>
            <p:cNvPr id="70" name="Freeform 69">
              <a:extLst>
                <a:ext uri="{FF2B5EF4-FFF2-40B4-BE49-F238E27FC236}">
                  <a16:creationId xmlns:a16="http://schemas.microsoft.com/office/drawing/2014/main" id="{77088049-C8C6-E991-21A9-FE5B784FC3EA}"/>
                </a:ext>
              </a:extLst>
            </p:cNvPr>
            <p:cNvSpPr/>
            <p:nvPr/>
          </p:nvSpPr>
          <p:spPr>
            <a:xfrm>
              <a:off x="4719724" y="2194738"/>
              <a:ext cx="1114433" cy="1114375"/>
            </a:xfrm>
            <a:custGeom>
              <a:avLst/>
              <a:gdLst>
                <a:gd name="connsiteX0" fmla="*/ 550701 w 1114433"/>
                <a:gd name="connsiteY0" fmla="*/ 1114376 h 1114375"/>
                <a:gd name="connsiteX1" fmla="*/ 563715 w 1114433"/>
                <a:gd name="connsiteY1" fmla="*/ 1114376 h 1114375"/>
                <a:gd name="connsiteX2" fmla="*/ 1041940 w 1114433"/>
                <a:gd name="connsiteY2" fmla="*/ 832042 h 1114375"/>
                <a:gd name="connsiteX3" fmla="*/ 1038696 w 1114433"/>
                <a:gd name="connsiteY3" fmla="*/ 276718 h 1114375"/>
                <a:gd name="connsiteX4" fmla="*/ 557202 w 1114433"/>
                <a:gd name="connsiteY4" fmla="*/ 0 h 1114375"/>
                <a:gd name="connsiteX5" fmla="*/ 75733 w 1114433"/>
                <a:gd name="connsiteY5" fmla="*/ 276718 h 1114375"/>
                <a:gd name="connsiteX6" fmla="*/ 72495 w 1114433"/>
                <a:gd name="connsiteY6" fmla="*/ 832042 h 1114375"/>
                <a:gd name="connsiteX7" fmla="*/ 550695 w 1114433"/>
                <a:gd name="connsiteY7" fmla="*/ 1114376 h 11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33" h="1114375">
                  <a:moveTo>
                    <a:pt x="550701" y="1114376"/>
                  </a:moveTo>
                  <a:lnTo>
                    <a:pt x="563715" y="1114376"/>
                  </a:lnTo>
                  <a:cubicBezTo>
                    <a:pt x="762002" y="1112054"/>
                    <a:pt x="944112" y="1004555"/>
                    <a:pt x="1041940" y="832042"/>
                  </a:cubicBezTo>
                  <a:cubicBezTo>
                    <a:pt x="1139743" y="659560"/>
                    <a:pt x="1138511" y="448061"/>
                    <a:pt x="1038696" y="276718"/>
                  </a:cubicBezTo>
                  <a:cubicBezTo>
                    <a:pt x="938862" y="105369"/>
                    <a:pt x="755520" y="0"/>
                    <a:pt x="557202" y="0"/>
                  </a:cubicBezTo>
                  <a:cubicBezTo>
                    <a:pt x="358915" y="0"/>
                    <a:pt x="175542" y="105375"/>
                    <a:pt x="75733" y="276718"/>
                  </a:cubicBezTo>
                  <a:cubicBezTo>
                    <a:pt x="-24076" y="448067"/>
                    <a:pt x="-25308" y="659560"/>
                    <a:pt x="72495" y="832042"/>
                  </a:cubicBezTo>
                  <a:cubicBezTo>
                    <a:pt x="170298" y="1004549"/>
                    <a:pt x="352432" y="1112054"/>
                    <a:pt x="550695" y="1114376"/>
                  </a:cubicBezTo>
                  <a:close/>
                </a:path>
              </a:pathLst>
            </a:custGeom>
            <a:grpFill/>
            <a:ln w="619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3B71ED3-749E-6490-DB87-6D7F0DCA8606}"/>
                </a:ext>
              </a:extLst>
            </p:cNvPr>
            <p:cNvSpPr/>
            <p:nvPr/>
          </p:nvSpPr>
          <p:spPr>
            <a:xfrm>
              <a:off x="3743686" y="3560356"/>
              <a:ext cx="3090416" cy="4934300"/>
            </a:xfrm>
            <a:custGeom>
              <a:avLst/>
              <a:gdLst>
                <a:gd name="connsiteX0" fmla="*/ 3082786 w 3090416"/>
                <a:gd name="connsiteY0" fmla="*/ 2207365 h 4934300"/>
                <a:gd name="connsiteX1" fmla="*/ 2708401 w 3090416"/>
                <a:gd name="connsiteY1" fmla="*/ 414998 h 4934300"/>
                <a:gd name="connsiteX2" fmla="*/ 2543157 w 3090416"/>
                <a:gd name="connsiteY2" fmla="*/ 105534 h 4934300"/>
                <a:gd name="connsiteX3" fmla="*/ 2207956 w 3090416"/>
                <a:gd name="connsiteY3" fmla="*/ 1880 h 4934300"/>
                <a:gd name="connsiteX4" fmla="*/ 869036 w 3090416"/>
                <a:gd name="connsiteY4" fmla="*/ 1880 h 4934300"/>
                <a:gd name="connsiteX5" fmla="*/ 542206 w 3090416"/>
                <a:gd name="connsiteY5" fmla="*/ 105200 h 4934300"/>
                <a:gd name="connsiteX6" fmla="*/ 379760 w 3090416"/>
                <a:gd name="connsiteY6" fmla="*/ 407048 h 4934300"/>
                <a:gd name="connsiteX7" fmla="*/ 22599 w 3090416"/>
                <a:gd name="connsiteY7" fmla="*/ 2105246 h 4934300"/>
                <a:gd name="connsiteX8" fmla="*/ 31112 w 3090416"/>
                <a:gd name="connsiteY8" fmla="*/ 2399256 h 4934300"/>
                <a:gd name="connsiteX9" fmla="*/ 137237 w 3090416"/>
                <a:gd name="connsiteY9" fmla="*/ 2460277 h 4934300"/>
                <a:gd name="connsiteX10" fmla="*/ 187398 w 3090416"/>
                <a:gd name="connsiteY10" fmla="*/ 2465596 h 4934300"/>
                <a:gd name="connsiteX11" fmla="*/ 389047 w 3090416"/>
                <a:gd name="connsiteY11" fmla="*/ 2181696 h 4934300"/>
                <a:gd name="connsiteX12" fmla="*/ 723108 w 3090416"/>
                <a:gd name="connsiteY12" fmla="*/ 589678 h 4934300"/>
                <a:gd name="connsiteX13" fmla="*/ 778564 w 3090416"/>
                <a:gd name="connsiteY13" fmla="*/ 508876 h 4934300"/>
                <a:gd name="connsiteX14" fmla="*/ 874893 w 3090416"/>
                <a:gd name="connsiteY14" fmla="*/ 490952 h 4934300"/>
                <a:gd name="connsiteX15" fmla="*/ 955670 w 3090416"/>
                <a:gd name="connsiteY15" fmla="*/ 546407 h 4934300"/>
                <a:gd name="connsiteX16" fmla="*/ 973588 w 3090416"/>
                <a:gd name="connsiteY16" fmla="*/ 642737 h 4934300"/>
                <a:gd name="connsiteX17" fmla="*/ 430182 w 3090416"/>
                <a:gd name="connsiteY17" fmla="*/ 3278909 h 4934300"/>
                <a:gd name="connsiteX18" fmla="*/ 897987 w 3090416"/>
                <a:gd name="connsiteY18" fmla="*/ 3278909 h 4934300"/>
                <a:gd name="connsiteX19" fmla="*/ 897987 w 3090416"/>
                <a:gd name="connsiteY19" fmla="*/ 4562579 h 4934300"/>
                <a:gd name="connsiteX20" fmla="*/ 1156688 w 3090416"/>
                <a:gd name="connsiteY20" fmla="*/ 4934054 h 4934300"/>
                <a:gd name="connsiteX21" fmla="*/ 1410895 w 3090416"/>
                <a:gd name="connsiteY21" fmla="*/ 4570565 h 4934300"/>
                <a:gd name="connsiteX22" fmla="*/ 1410895 w 3090416"/>
                <a:gd name="connsiteY22" fmla="*/ 3448952 h 4934300"/>
                <a:gd name="connsiteX23" fmla="*/ 1410870 w 3090416"/>
                <a:gd name="connsiteY23" fmla="*/ 3448952 h 4934300"/>
                <a:gd name="connsiteX24" fmla="*/ 1447850 w 3090416"/>
                <a:gd name="connsiteY24" fmla="*/ 3356374 h 4934300"/>
                <a:gd name="connsiteX25" fmla="*/ 1540112 w 3090416"/>
                <a:gd name="connsiteY25" fmla="*/ 3318626 h 4934300"/>
                <a:gd name="connsiteX26" fmla="*/ 1631359 w 3090416"/>
                <a:gd name="connsiteY26" fmla="*/ 3358721 h 4934300"/>
                <a:gd name="connsiteX27" fmla="*/ 1672759 w 3090416"/>
                <a:gd name="connsiteY27" fmla="*/ 3459836 h 4934300"/>
                <a:gd name="connsiteX28" fmla="*/ 1672759 w 3090416"/>
                <a:gd name="connsiteY28" fmla="*/ 3583494 h 4934300"/>
                <a:gd name="connsiteX29" fmla="*/ 1674889 w 3090416"/>
                <a:gd name="connsiteY29" fmla="*/ 4654395 h 4934300"/>
                <a:gd name="connsiteX30" fmla="*/ 1674889 w 3090416"/>
                <a:gd name="connsiteY30" fmla="*/ 4654395 h 4934300"/>
                <a:gd name="connsiteX31" fmla="*/ 1741346 w 3090416"/>
                <a:gd name="connsiteY31" fmla="*/ 4848304 h 4934300"/>
                <a:gd name="connsiteX32" fmla="*/ 1927468 w 3090416"/>
                <a:gd name="connsiteY32" fmla="*/ 4934301 h 4934300"/>
                <a:gd name="connsiteX33" fmla="*/ 1937819 w 3090416"/>
                <a:gd name="connsiteY33" fmla="*/ 4934301 h 4934300"/>
                <a:gd name="connsiteX34" fmla="*/ 2121043 w 3090416"/>
                <a:gd name="connsiteY34" fmla="*/ 4844838 h 4934300"/>
                <a:gd name="connsiteX35" fmla="*/ 2184070 w 3090416"/>
                <a:gd name="connsiteY35" fmla="*/ 4650927 h 4934300"/>
                <a:gd name="connsiteX36" fmla="*/ 2184070 w 3090416"/>
                <a:gd name="connsiteY36" fmla="*/ 3274043 h 4934300"/>
                <a:gd name="connsiteX37" fmla="*/ 2653175 w 3090416"/>
                <a:gd name="connsiteY37" fmla="*/ 3274043 h 4934300"/>
                <a:gd name="connsiteX38" fmla="*/ 2115341 w 3090416"/>
                <a:gd name="connsiteY38" fmla="*/ 637870 h 4934300"/>
                <a:gd name="connsiteX39" fmla="*/ 2155726 w 3090416"/>
                <a:gd name="connsiteY39" fmla="*/ 516441 h 4934300"/>
                <a:gd name="connsiteX40" fmla="*/ 2281099 w 3090416"/>
                <a:gd name="connsiteY40" fmla="*/ 490711 h 4934300"/>
                <a:gd name="connsiteX41" fmla="*/ 2366087 w 3090416"/>
                <a:gd name="connsiteY41" fmla="*/ 586409 h 4934300"/>
                <a:gd name="connsiteX42" fmla="*/ 2717378 w 3090416"/>
                <a:gd name="connsiteY42" fmla="*/ 2284607 h 4934300"/>
                <a:gd name="connsiteX43" fmla="*/ 2775824 w 3090416"/>
                <a:gd name="connsiteY43" fmla="*/ 2409280 h 4934300"/>
                <a:gd name="connsiteX44" fmla="*/ 2901259 w 3090416"/>
                <a:gd name="connsiteY44" fmla="*/ 2465850 h 4934300"/>
                <a:gd name="connsiteX45" fmla="*/ 2954379 w 3090416"/>
                <a:gd name="connsiteY45" fmla="*/ 2459732 h 4934300"/>
                <a:gd name="connsiteX46" fmla="*/ 3082786 w 3090416"/>
                <a:gd name="connsiteY46" fmla="*/ 2207389 h 493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0416" h="4934300">
                  <a:moveTo>
                    <a:pt x="3082786" y="2207365"/>
                  </a:moveTo>
                  <a:cubicBezTo>
                    <a:pt x="3082786" y="2207365"/>
                    <a:pt x="2815324" y="912217"/>
                    <a:pt x="2708401" y="414998"/>
                  </a:cubicBezTo>
                  <a:cubicBezTo>
                    <a:pt x="2696204" y="294101"/>
                    <a:pt x="2636830" y="182875"/>
                    <a:pt x="2543157" y="105534"/>
                  </a:cubicBezTo>
                  <a:cubicBezTo>
                    <a:pt x="2449421" y="28169"/>
                    <a:pt x="2328976" y="-9078"/>
                    <a:pt x="2207956" y="1880"/>
                  </a:cubicBezTo>
                  <a:cubicBezTo>
                    <a:pt x="1978712" y="1880"/>
                    <a:pt x="1086349" y="549"/>
                    <a:pt x="869036" y="1880"/>
                  </a:cubicBezTo>
                  <a:cubicBezTo>
                    <a:pt x="750796" y="-7524"/>
                    <a:pt x="633552" y="29549"/>
                    <a:pt x="542206" y="105200"/>
                  </a:cubicBezTo>
                  <a:cubicBezTo>
                    <a:pt x="450836" y="180851"/>
                    <a:pt x="392576" y="289123"/>
                    <a:pt x="379760" y="407048"/>
                  </a:cubicBezTo>
                  <a:lnTo>
                    <a:pt x="22599" y="2105246"/>
                  </a:lnTo>
                  <a:cubicBezTo>
                    <a:pt x="-10220" y="2201044"/>
                    <a:pt x="-7218" y="2305521"/>
                    <a:pt x="31112" y="2399256"/>
                  </a:cubicBezTo>
                  <a:cubicBezTo>
                    <a:pt x="56484" y="2433451"/>
                    <a:pt x="94913" y="2455559"/>
                    <a:pt x="137237" y="2460277"/>
                  </a:cubicBezTo>
                  <a:cubicBezTo>
                    <a:pt x="153730" y="2463682"/>
                    <a:pt x="170539" y="2465472"/>
                    <a:pt x="187398" y="2465596"/>
                  </a:cubicBezTo>
                  <a:cubicBezTo>
                    <a:pt x="257966" y="2465596"/>
                    <a:pt x="336787" y="2431903"/>
                    <a:pt x="389047" y="2181696"/>
                  </a:cubicBezTo>
                  <a:cubicBezTo>
                    <a:pt x="389047" y="2181696"/>
                    <a:pt x="649878" y="942827"/>
                    <a:pt x="723108" y="589678"/>
                  </a:cubicBezTo>
                  <a:cubicBezTo>
                    <a:pt x="730142" y="556449"/>
                    <a:pt x="750096" y="527400"/>
                    <a:pt x="778564" y="508876"/>
                  </a:cubicBezTo>
                  <a:cubicBezTo>
                    <a:pt x="807000" y="490376"/>
                    <a:pt x="841659" y="483919"/>
                    <a:pt x="874893" y="490952"/>
                  </a:cubicBezTo>
                  <a:cubicBezTo>
                    <a:pt x="908097" y="497991"/>
                    <a:pt x="937171" y="517946"/>
                    <a:pt x="955670" y="546407"/>
                  </a:cubicBezTo>
                  <a:cubicBezTo>
                    <a:pt x="974195" y="574874"/>
                    <a:pt x="980627" y="609502"/>
                    <a:pt x="973588" y="642737"/>
                  </a:cubicBezTo>
                  <a:lnTo>
                    <a:pt x="430182" y="3278909"/>
                  </a:lnTo>
                  <a:lnTo>
                    <a:pt x="897987" y="3278909"/>
                  </a:lnTo>
                  <a:lnTo>
                    <a:pt x="897987" y="4562579"/>
                  </a:lnTo>
                  <a:cubicBezTo>
                    <a:pt x="897987" y="4730547"/>
                    <a:pt x="942291" y="4931391"/>
                    <a:pt x="1156688" y="4934054"/>
                  </a:cubicBezTo>
                  <a:cubicBezTo>
                    <a:pt x="1377443" y="4934054"/>
                    <a:pt x="1410895" y="4706401"/>
                    <a:pt x="1410895" y="4570565"/>
                  </a:cubicBezTo>
                  <a:lnTo>
                    <a:pt x="1410895" y="3448952"/>
                  </a:lnTo>
                  <a:lnTo>
                    <a:pt x="1410870" y="3448952"/>
                  </a:lnTo>
                  <a:cubicBezTo>
                    <a:pt x="1410145" y="3414349"/>
                    <a:pt x="1423494" y="3380947"/>
                    <a:pt x="1447850" y="3356374"/>
                  </a:cubicBezTo>
                  <a:cubicBezTo>
                    <a:pt x="1472200" y="3331801"/>
                    <a:pt x="1505503" y="3318186"/>
                    <a:pt x="1540112" y="3318626"/>
                  </a:cubicBezTo>
                  <a:cubicBezTo>
                    <a:pt x="1574696" y="3319084"/>
                    <a:pt x="1607634" y="3333547"/>
                    <a:pt x="1631359" y="3358721"/>
                  </a:cubicBezTo>
                  <a:cubicBezTo>
                    <a:pt x="1658154" y="3385516"/>
                    <a:pt x="1673050" y="3421939"/>
                    <a:pt x="1672759" y="3459836"/>
                  </a:cubicBezTo>
                  <a:lnTo>
                    <a:pt x="1672759" y="3583494"/>
                  </a:lnTo>
                  <a:cubicBezTo>
                    <a:pt x="1671169" y="3940655"/>
                    <a:pt x="1670104" y="4297531"/>
                    <a:pt x="1674889" y="4654395"/>
                  </a:cubicBezTo>
                  <a:lnTo>
                    <a:pt x="1674889" y="4654395"/>
                  </a:lnTo>
                  <a:cubicBezTo>
                    <a:pt x="1669645" y="4725408"/>
                    <a:pt x="1693655" y="4795493"/>
                    <a:pt x="1741346" y="4848304"/>
                  </a:cubicBezTo>
                  <a:cubicBezTo>
                    <a:pt x="1789062" y="4901178"/>
                    <a:pt x="1856293" y="4932258"/>
                    <a:pt x="1927468" y="4934301"/>
                  </a:cubicBezTo>
                  <a:lnTo>
                    <a:pt x="1937819" y="4934301"/>
                  </a:lnTo>
                  <a:cubicBezTo>
                    <a:pt x="2008486" y="4930524"/>
                    <a:pt x="2074609" y="4898268"/>
                    <a:pt x="2121043" y="4844838"/>
                  </a:cubicBezTo>
                  <a:cubicBezTo>
                    <a:pt x="2167453" y="4791407"/>
                    <a:pt x="2190212" y="4721446"/>
                    <a:pt x="2184070" y="4650927"/>
                  </a:cubicBezTo>
                  <a:cubicBezTo>
                    <a:pt x="2186466" y="4510014"/>
                    <a:pt x="2184070" y="3274043"/>
                    <a:pt x="2184070" y="3274043"/>
                  </a:cubicBezTo>
                  <a:lnTo>
                    <a:pt x="2653175" y="3274043"/>
                  </a:lnTo>
                  <a:lnTo>
                    <a:pt x="2115341" y="637870"/>
                  </a:lnTo>
                  <a:cubicBezTo>
                    <a:pt x="2106153" y="593083"/>
                    <a:pt x="2121557" y="546791"/>
                    <a:pt x="2155726" y="516441"/>
                  </a:cubicBezTo>
                  <a:cubicBezTo>
                    <a:pt x="2189927" y="486092"/>
                    <a:pt x="2237711" y="476273"/>
                    <a:pt x="2281099" y="490711"/>
                  </a:cubicBezTo>
                  <a:cubicBezTo>
                    <a:pt x="2324512" y="505124"/>
                    <a:pt x="2356893" y="541621"/>
                    <a:pt x="2366087" y="586409"/>
                  </a:cubicBezTo>
                  <a:cubicBezTo>
                    <a:pt x="2465828" y="1073320"/>
                    <a:pt x="2622899" y="1843047"/>
                    <a:pt x="2717378" y="2284607"/>
                  </a:cubicBezTo>
                  <a:cubicBezTo>
                    <a:pt x="2721340" y="2331790"/>
                    <a:pt x="2742081" y="2376027"/>
                    <a:pt x="2775824" y="2409280"/>
                  </a:cubicBezTo>
                  <a:cubicBezTo>
                    <a:pt x="2809504" y="2442508"/>
                    <a:pt x="2854019" y="2462587"/>
                    <a:pt x="2901259" y="2465850"/>
                  </a:cubicBezTo>
                  <a:cubicBezTo>
                    <a:pt x="2919151" y="2465775"/>
                    <a:pt x="2936920" y="2463720"/>
                    <a:pt x="2954379" y="2459732"/>
                  </a:cubicBezTo>
                  <a:cubicBezTo>
                    <a:pt x="3062045" y="2435060"/>
                    <a:pt x="3110399" y="2340600"/>
                    <a:pt x="3082786" y="2207389"/>
                  </a:cubicBezTo>
                  <a:close/>
                </a:path>
              </a:pathLst>
            </a:custGeom>
            <a:grpFill/>
            <a:ln w="6191" cap="flat">
              <a:noFill/>
              <a:prstDash val="solid"/>
              <a:miter/>
            </a:ln>
          </p:spPr>
          <p:txBody>
            <a:bodyPr rtlCol="0" anchor="ctr"/>
            <a:lstStyle/>
            <a:p>
              <a:endParaRPr lang="en-US"/>
            </a:p>
          </p:txBody>
        </p:sp>
      </p:grpSp>
      <p:pic>
        <p:nvPicPr>
          <p:cNvPr id="72" name="Picture 71" descr="A blue pill in a circle with a arrow&#10;&#10;Description automatically generated">
            <a:extLst>
              <a:ext uri="{FF2B5EF4-FFF2-40B4-BE49-F238E27FC236}">
                <a16:creationId xmlns:a16="http://schemas.microsoft.com/office/drawing/2014/main" id="{AB74F8A1-976D-39A4-D24D-65E1AE8D3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83684" y="2216933"/>
            <a:ext cx="874997" cy="928569"/>
          </a:xfrm>
          <a:prstGeom prst="rect">
            <a:avLst/>
          </a:prstGeom>
        </p:spPr>
      </p:pic>
    </p:spTree>
    <p:extLst>
      <p:ext uri="{BB962C8B-B14F-4D97-AF65-F5344CB8AC3E}">
        <p14:creationId xmlns:p14="http://schemas.microsoft.com/office/powerpoint/2010/main" val="3651984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a:xfrm>
            <a:off x="1964317" y="266861"/>
            <a:ext cx="5279165" cy="1111919"/>
          </a:xfrm>
        </p:spPr>
        <p:txBody>
          <a:bodyPr>
            <a:normAutofit/>
          </a:bodyPr>
          <a:lstStyle/>
          <a:p>
            <a:r>
              <a:rPr lang="en-US"/>
              <a:t>Comparison of </a:t>
            </a:r>
            <a:r>
              <a:rPr lang="en-US" dirty="0" err="1"/>
              <a:t>PrEP</a:t>
            </a:r>
            <a:r>
              <a:rPr lang="en-US"/>
              <a:t> Options: </a:t>
            </a:r>
            <a:r>
              <a:rPr lang="en-US" b="0"/>
              <a:t>Safety and Side Effects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3394714608"/>
              </p:ext>
            </p:extLst>
          </p:nvPr>
        </p:nvGraphicFramePr>
        <p:xfrm>
          <a:off x="1964317" y="1998932"/>
          <a:ext cx="9233175" cy="4267200"/>
        </p:xfrm>
        <a:graphic>
          <a:graphicData uri="http://schemas.openxmlformats.org/drawingml/2006/table">
            <a:tbl>
              <a:tblPr bandRow="1">
                <a:tableStyleId>{5C22544A-7EE6-4342-B048-85BDC9FD1C3A}</a:tableStyleId>
              </a:tblPr>
              <a:tblGrid>
                <a:gridCol w="1915049">
                  <a:extLst>
                    <a:ext uri="{9D8B030D-6E8A-4147-A177-3AD203B41FA5}">
                      <a16:colId xmlns:a16="http://schemas.microsoft.com/office/drawing/2014/main" val="88424409"/>
                    </a:ext>
                  </a:extLst>
                </a:gridCol>
                <a:gridCol w="2534559">
                  <a:extLst>
                    <a:ext uri="{9D8B030D-6E8A-4147-A177-3AD203B41FA5}">
                      <a16:colId xmlns:a16="http://schemas.microsoft.com/office/drawing/2014/main" val="457513423"/>
                    </a:ext>
                  </a:extLst>
                </a:gridCol>
                <a:gridCol w="3259366">
                  <a:extLst>
                    <a:ext uri="{9D8B030D-6E8A-4147-A177-3AD203B41FA5}">
                      <a16:colId xmlns:a16="http://schemas.microsoft.com/office/drawing/2014/main" val="1887861179"/>
                    </a:ext>
                  </a:extLst>
                </a:gridCol>
                <a:gridCol w="1524201">
                  <a:extLst>
                    <a:ext uri="{9D8B030D-6E8A-4147-A177-3AD203B41FA5}">
                      <a16:colId xmlns:a16="http://schemas.microsoft.com/office/drawing/2014/main" val="586887409"/>
                    </a:ext>
                  </a:extLst>
                </a:gridCol>
              </a:tblGrid>
              <a:tr h="1066800">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a:spcBef>
                          <a:spcPts val="600"/>
                        </a:spcBef>
                        <a:spcAft>
                          <a:spcPts val="600"/>
                        </a:spcAft>
                      </a:pPr>
                      <a:r>
                        <a:rPr lang="en-US" sz="1600" dirty="0">
                          <a:solidFill>
                            <a:schemeClr val="tx1"/>
                          </a:solidFill>
                        </a:rPr>
                        <a:t>Gastrointestinal</a:t>
                      </a:r>
                      <a:r>
                        <a:rPr lang="en-US" sz="1600" baseline="0" dirty="0">
                          <a:solidFill>
                            <a:schemeClr val="tx1"/>
                          </a:solidFill>
                        </a:rPr>
                        <a:t> symptoms within first month</a:t>
                      </a:r>
                    </a:p>
                  </a:txBody>
                  <a:tcPr anchor="ctr">
                    <a:solidFill>
                      <a:schemeClr val="accent1">
                        <a:lumMod val="20000"/>
                        <a:lumOff val="80000"/>
                      </a:schemeClr>
                    </a:solidFill>
                  </a:tcPr>
                </a:tc>
                <a:tc>
                  <a:txBody>
                    <a:bodyPr/>
                    <a:lstStyle/>
                    <a:p>
                      <a:pPr marL="0" lvl="1" indent="-342900" algn="ctr" defTabSz="457200" rtl="0" eaLnBrk="1" latinLnBrk="0" hangingPunct="1">
                        <a:spcBef>
                          <a:spcPts val="0"/>
                        </a:spcBef>
                        <a:spcAft>
                          <a:spcPts val="0"/>
                        </a:spcAft>
                      </a:pPr>
                      <a:r>
                        <a:rPr lang="en-US" sz="1600" kern="1200" dirty="0">
                          <a:solidFill>
                            <a:schemeClr val="tx1"/>
                          </a:solidFill>
                          <a:latin typeface="+mn-lt"/>
                          <a:ea typeface="+mn-ea"/>
                          <a:cs typeface="+mn-cs"/>
                        </a:rPr>
                        <a:t>Creatinine elevation, typically subclinical and reversible.</a:t>
                      </a:r>
                    </a:p>
                    <a:p>
                      <a:pPr marL="0" lvl="1" indent="-342900" algn="ctr" defTabSz="457200" rtl="0" eaLnBrk="1" latinLnBrk="0" hangingPunct="1">
                        <a:spcBef>
                          <a:spcPts val="0"/>
                        </a:spcBef>
                        <a:spcAft>
                          <a:spcPts val="0"/>
                        </a:spcAft>
                      </a:pPr>
                      <a:r>
                        <a:rPr lang="en-US" sz="1600" kern="1200" dirty="0">
                          <a:solidFill>
                            <a:schemeClr val="tx1"/>
                          </a:solidFill>
                          <a:latin typeface="+mn-lt"/>
                          <a:ea typeface="+mn-ea"/>
                          <a:cs typeface="+mn-cs"/>
                        </a:rPr>
                        <a:t>Loss of bone mineral density, reversible.</a:t>
                      </a:r>
                    </a:p>
                  </a:txBody>
                  <a:tcPr anchor="ctr">
                    <a:solidFill>
                      <a:schemeClr val="accent1">
                        <a:lumMod val="20000"/>
                        <a:lumOff val="80000"/>
                      </a:schemeClr>
                    </a:solidFill>
                  </a:tcPr>
                </a:tc>
                <a:tc>
                  <a:txBody>
                    <a:bodyPr/>
                    <a:lstStyle/>
                    <a:p>
                      <a:pPr algn="ctr">
                        <a:spcBef>
                          <a:spcPts val="600"/>
                        </a:spcBef>
                        <a:spcAft>
                          <a:spcPts val="600"/>
                        </a:spcAft>
                      </a:pPr>
                      <a:r>
                        <a:rPr lang="en-US" sz="1600" dirty="0">
                          <a:solidFill>
                            <a:schemeClr val="tx1"/>
                          </a:solidFill>
                        </a:rPr>
                        <a:t>Yes</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66800">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rgbClr val="FFC000"/>
                    </a:solidFill>
                  </a:tcPr>
                </a:tc>
                <a:tc>
                  <a:txBody>
                    <a:bodyPr/>
                    <a:lstStyle/>
                    <a:p>
                      <a:pPr marL="0" marR="0" lvl="0" indent="0" algn="ctr" defTabSz="457200" rtl="0" eaLnBrk="1" fontAlgn="auto" latinLnBrk="0" hangingPunct="1">
                        <a:lnSpc>
                          <a:spcPct val="100000"/>
                        </a:lnSpc>
                        <a:spcBef>
                          <a:spcPts val="600"/>
                        </a:spcBef>
                        <a:spcAft>
                          <a:spcPts val="600"/>
                        </a:spcAft>
                        <a:buClrTx/>
                        <a:buSzTx/>
                        <a:buFontTx/>
                        <a:buNone/>
                        <a:tabLst/>
                        <a:defRPr/>
                      </a:pPr>
                      <a:r>
                        <a:rPr lang="en-US" sz="1600" dirty="0">
                          <a:solidFill>
                            <a:schemeClr val="tx1"/>
                          </a:solidFill>
                        </a:rPr>
                        <a:t>Gastrointestinal</a:t>
                      </a:r>
                      <a:r>
                        <a:rPr lang="en-US" sz="1600" baseline="0" dirty="0">
                          <a:solidFill>
                            <a:schemeClr val="tx1"/>
                          </a:solidFill>
                        </a:rPr>
                        <a:t> symptoms within first month</a:t>
                      </a:r>
                    </a:p>
                  </a:txBody>
                  <a:tcPr anchor="ctr">
                    <a:solidFill>
                      <a:schemeClr val="accent2">
                        <a:lumMod val="20000"/>
                        <a:lumOff val="80000"/>
                      </a:schemeClr>
                    </a:solidFill>
                  </a:tcPr>
                </a:tc>
                <a:tc>
                  <a:txBody>
                    <a:bodyPr/>
                    <a:lstStyle/>
                    <a:p>
                      <a:pPr marL="0" lvl="1" indent="-342900" algn="ctr" defTabSz="457200" rtl="0" eaLnBrk="1" latinLnBrk="0" hangingPunct="1">
                        <a:spcBef>
                          <a:spcPts val="0"/>
                        </a:spcBef>
                        <a:spcAft>
                          <a:spcPts val="0"/>
                        </a:spcAft>
                      </a:pPr>
                      <a:r>
                        <a:rPr lang="en-US" sz="1600" kern="1200" dirty="0">
                          <a:solidFill>
                            <a:schemeClr val="tx1"/>
                          </a:solidFill>
                          <a:latin typeface="+mn-lt"/>
                          <a:ea typeface="+mn-ea"/>
                          <a:cs typeface="+mn-cs"/>
                        </a:rPr>
                        <a:t>Creatinine elevation, typically subclinical and reversible.</a:t>
                      </a:r>
                    </a:p>
                    <a:p>
                      <a:pPr marL="0" lvl="1" indent="-342900" algn="ctr" defTabSz="457200" rtl="0" eaLnBrk="1" latinLnBrk="0" hangingPunct="1">
                        <a:spcBef>
                          <a:spcPts val="0"/>
                        </a:spcBef>
                        <a:spcAft>
                          <a:spcPts val="0"/>
                        </a:spcAft>
                      </a:pPr>
                      <a:r>
                        <a:rPr lang="en-US" sz="1600" kern="1200" dirty="0">
                          <a:solidFill>
                            <a:schemeClr val="tx1"/>
                          </a:solidFill>
                          <a:latin typeface="+mn-lt"/>
                          <a:ea typeface="+mn-ea"/>
                          <a:cs typeface="+mn-cs"/>
                        </a:rPr>
                        <a:t>Loss of bone mineral density, reversible.</a:t>
                      </a:r>
                    </a:p>
                  </a:txBody>
                  <a:tcPr anchor="ctr">
                    <a:solidFill>
                      <a:schemeClr val="accent2">
                        <a:lumMod val="20000"/>
                        <a:lumOff val="80000"/>
                      </a:schemeClr>
                    </a:solidFill>
                  </a:tcPr>
                </a:tc>
                <a:tc>
                  <a:txBody>
                    <a:bodyPr/>
                    <a:lstStyle/>
                    <a:p>
                      <a:pPr algn="ctr">
                        <a:spcBef>
                          <a:spcPts val="600"/>
                        </a:spcBef>
                        <a:spcAft>
                          <a:spcPts val="600"/>
                        </a:spcAft>
                      </a:pPr>
                      <a:r>
                        <a:rPr lang="en-US" sz="1600" dirty="0">
                          <a:solidFill>
                            <a:schemeClr val="tx1"/>
                          </a:solidFill>
                        </a:rPr>
                        <a:t>N/A</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66800">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a:spcBef>
                          <a:spcPts val="600"/>
                        </a:spcBef>
                        <a:spcAft>
                          <a:spcPts val="600"/>
                        </a:spcAft>
                      </a:pPr>
                      <a:r>
                        <a:rPr lang="en-US" sz="1600" dirty="0">
                          <a:solidFill>
                            <a:schemeClr val="tx1"/>
                          </a:solidFill>
                        </a:rPr>
                        <a:t>Injection</a:t>
                      </a:r>
                      <a:r>
                        <a:rPr lang="en-US" sz="1600" baseline="0" dirty="0">
                          <a:solidFill>
                            <a:schemeClr val="tx1"/>
                          </a:solidFill>
                        </a:rPr>
                        <a:t> site reactions (ISR)</a:t>
                      </a:r>
                      <a:endParaRPr lang="en-US" sz="1600" dirty="0">
                        <a:solidFill>
                          <a:schemeClr val="tx1"/>
                        </a:solidFill>
                      </a:endParaRPr>
                    </a:p>
                  </a:txBody>
                  <a:tcPr anchor="ctr">
                    <a:solidFill>
                      <a:schemeClr val="accent3">
                        <a:lumMod val="20000"/>
                        <a:lumOff val="80000"/>
                      </a:schemeClr>
                    </a:solidFill>
                  </a:tcPr>
                </a:tc>
                <a:tc>
                  <a:txBody>
                    <a:bodyPr/>
                    <a:lstStyle/>
                    <a:p>
                      <a:pPr algn="ctr">
                        <a:spcBef>
                          <a:spcPts val="0"/>
                        </a:spcBef>
                        <a:spcAft>
                          <a:spcPts val="0"/>
                        </a:spcAft>
                      </a:pPr>
                      <a:r>
                        <a:rPr lang="en-US" sz="1600" dirty="0">
                          <a:solidFill>
                            <a:schemeClr val="tx1"/>
                          </a:solidFill>
                        </a:rPr>
                        <a:t>Liver damage</a:t>
                      </a:r>
                    </a:p>
                    <a:p>
                      <a:pPr algn="ctr">
                        <a:spcBef>
                          <a:spcPts val="0"/>
                        </a:spcBef>
                        <a:spcAft>
                          <a:spcPts val="0"/>
                        </a:spcAft>
                      </a:pPr>
                      <a:r>
                        <a:rPr lang="en-US" sz="1600" dirty="0">
                          <a:solidFill>
                            <a:schemeClr val="tx1"/>
                          </a:solidFill>
                        </a:rPr>
                        <a:t>Allergic reactions</a:t>
                      </a:r>
                    </a:p>
                    <a:p>
                      <a:pPr algn="ctr">
                        <a:spcBef>
                          <a:spcPts val="0"/>
                        </a:spcBef>
                        <a:spcAft>
                          <a:spcPts val="0"/>
                        </a:spcAft>
                      </a:pPr>
                      <a:r>
                        <a:rPr lang="en-US" sz="1600" dirty="0">
                          <a:solidFill>
                            <a:schemeClr val="tx1"/>
                          </a:solidFill>
                        </a:rPr>
                        <a:t>Depression</a:t>
                      </a:r>
                    </a:p>
                  </a:txBody>
                  <a:tcPr anchor="ctr">
                    <a:solidFill>
                      <a:schemeClr val="accent3">
                        <a:lumMod val="20000"/>
                        <a:lumOff val="80000"/>
                      </a:schemeClr>
                    </a:solidFill>
                  </a:tcPr>
                </a:tc>
                <a:tc>
                  <a:txBody>
                    <a:bodyPr/>
                    <a:lstStyle/>
                    <a:p>
                      <a:pPr algn="ctr">
                        <a:spcBef>
                          <a:spcPts val="600"/>
                        </a:spcBef>
                        <a:spcAft>
                          <a:spcPts val="600"/>
                        </a:spcAft>
                      </a:pPr>
                      <a:r>
                        <a:rPr lang="en-US" sz="1600">
                          <a:solidFill>
                            <a:schemeClr val="tx1"/>
                          </a:solidFill>
                        </a:rPr>
                        <a:t>Unknown</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66800">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a:spcBef>
                          <a:spcPts val="600"/>
                        </a:spcBef>
                        <a:spcAft>
                          <a:spcPts val="600"/>
                        </a:spcAft>
                      </a:pPr>
                      <a:r>
                        <a:rPr lang="en-US" sz="1600" dirty="0">
                          <a:solidFill>
                            <a:schemeClr val="tx1"/>
                          </a:solidFill>
                        </a:rPr>
                        <a:t>Urinary tract/vaginal irritation within first</a:t>
                      </a:r>
                      <a:r>
                        <a:rPr lang="en-US" sz="1600" baseline="0" dirty="0">
                          <a:solidFill>
                            <a:schemeClr val="tx1"/>
                          </a:solidFill>
                        </a:rPr>
                        <a:t> month</a:t>
                      </a:r>
                      <a:endParaRPr lang="en-US" sz="1600" dirty="0">
                        <a:solidFill>
                          <a:schemeClr val="tx1"/>
                        </a:solidFill>
                      </a:endParaRPr>
                    </a:p>
                  </a:txBody>
                  <a:tcPr anchor="ctr">
                    <a:solidFill>
                      <a:schemeClr val="accent5">
                        <a:lumMod val="20000"/>
                        <a:lumOff val="80000"/>
                      </a:schemeClr>
                    </a:solidFill>
                  </a:tcPr>
                </a:tc>
                <a:tc>
                  <a:txBody>
                    <a:bodyPr/>
                    <a:lstStyle/>
                    <a:p>
                      <a:pPr algn="ctr">
                        <a:spcBef>
                          <a:spcPts val="0"/>
                        </a:spcBef>
                        <a:spcAft>
                          <a:spcPts val="0"/>
                        </a:spcAft>
                      </a:pPr>
                      <a:r>
                        <a:rPr lang="en-US" sz="1600" dirty="0">
                          <a:solidFill>
                            <a:schemeClr val="tx1"/>
                          </a:solidFill>
                        </a:rPr>
                        <a:t>Pelvic inflammatory disease</a:t>
                      </a:r>
                    </a:p>
                  </a:txBody>
                  <a:tcPr anchor="ctr">
                    <a:solidFill>
                      <a:schemeClr val="accent5">
                        <a:lumMod val="20000"/>
                        <a:lumOff val="80000"/>
                      </a:schemeClr>
                    </a:solidFill>
                  </a:tcPr>
                </a:tc>
                <a:tc>
                  <a:txBody>
                    <a:bodyPr/>
                    <a:lstStyle/>
                    <a:p>
                      <a:pPr algn="ctr">
                        <a:spcBef>
                          <a:spcPts val="600"/>
                        </a:spcBef>
                        <a:spcAft>
                          <a:spcPts val="600"/>
                        </a:spcAft>
                      </a:pPr>
                      <a:r>
                        <a:rPr lang="en-US" sz="1600" dirty="0">
                          <a:solidFill>
                            <a:schemeClr val="tx1"/>
                          </a:solidFill>
                        </a:rPr>
                        <a:t>Unknown</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961174" y="1632619"/>
            <a:ext cx="2589751"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Common side effects​</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DF97DC-531B-10B9-1D71-525480A1890A}"/>
              </a:ext>
            </a:extLst>
          </p:cNvPr>
          <p:cNvSpPr txBox="1"/>
          <p:nvPr/>
        </p:nvSpPr>
        <p:spPr>
          <a:xfrm>
            <a:off x="9635735" y="1167935"/>
            <a:ext cx="154722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rPr>
              <a:t>Safe during pregnancy and breastfeeding? </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650DA0-F748-306D-231F-587B71C4316B}"/>
              </a:ext>
            </a:extLst>
          </p:cNvPr>
          <p:cNvSpPr txBox="1"/>
          <p:nvPr/>
        </p:nvSpPr>
        <p:spPr>
          <a:xfrm>
            <a:off x="6550926" y="1632619"/>
            <a:ext cx="3411940"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Possible rare adverse events</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575116" y="4496652"/>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712592" y="5633526"/>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10585" y="3471707"/>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33" name="TextBox 32">
            <a:extLst>
              <a:ext uri="{FF2B5EF4-FFF2-40B4-BE49-F238E27FC236}">
                <a16:creationId xmlns:a16="http://schemas.microsoft.com/office/drawing/2014/main" id="{F7A92216-F442-04F7-1DFB-E3BF2419D37B}"/>
              </a:ext>
            </a:extLst>
          </p:cNvPr>
          <p:cNvSpPr txBox="1"/>
          <p:nvPr/>
        </p:nvSpPr>
        <p:spPr>
          <a:xfrm>
            <a:off x="1964317" y="6331262"/>
            <a:ext cx="8831838" cy="369332"/>
          </a:xfrm>
          <a:prstGeom prst="rect">
            <a:avLst/>
          </a:prstGeom>
          <a:noFill/>
        </p:spPr>
        <p:txBody>
          <a:bodyPr wrap="square" rtlCol="0">
            <a:spAutoFit/>
          </a:bodyPr>
          <a:lstStyle/>
          <a:p>
            <a:r>
              <a:rPr lang="en-US" b="1" i="1" dirty="0">
                <a:solidFill>
                  <a:srgbClr val="00B5DE"/>
                </a:solidFill>
              </a:rPr>
              <a:t>See Modules 2-5 for more information on safety and side effects for each option</a:t>
            </a:r>
          </a:p>
        </p:txBody>
      </p:sp>
      <p:grpSp>
        <p:nvGrpSpPr>
          <p:cNvPr id="53" name="Group 52">
            <a:extLst>
              <a:ext uri="{FF2B5EF4-FFF2-40B4-BE49-F238E27FC236}">
                <a16:creationId xmlns:a16="http://schemas.microsoft.com/office/drawing/2014/main" id="{61B74125-653D-6FE3-0FEE-9DF83BC4379B}"/>
              </a:ext>
            </a:extLst>
          </p:cNvPr>
          <p:cNvGrpSpPr/>
          <p:nvPr/>
        </p:nvGrpSpPr>
        <p:grpSpPr>
          <a:xfrm>
            <a:off x="11105886" y="4383181"/>
            <a:ext cx="665104" cy="645336"/>
            <a:chOff x="2298913" y="5375299"/>
            <a:chExt cx="722288" cy="722288"/>
          </a:xfrm>
        </p:grpSpPr>
        <p:sp>
          <p:nvSpPr>
            <p:cNvPr id="54" name="Oval 53">
              <a:extLst>
                <a:ext uri="{FF2B5EF4-FFF2-40B4-BE49-F238E27FC236}">
                  <a16:creationId xmlns:a16="http://schemas.microsoft.com/office/drawing/2014/main" id="{BD706AE3-4ACB-CEE5-DFB0-8AC4111BC633}"/>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Graphic 16">
              <a:extLst>
                <a:ext uri="{FF2B5EF4-FFF2-40B4-BE49-F238E27FC236}">
                  <a16:creationId xmlns:a16="http://schemas.microsoft.com/office/drawing/2014/main" id="{22A05084-FCA0-553A-BDD9-1B1C10AC350D}"/>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9AE28479-1385-7256-399A-274FCB0A4E72}"/>
              </a:ext>
            </a:extLst>
          </p:cNvPr>
          <p:cNvGrpSpPr/>
          <p:nvPr/>
        </p:nvGrpSpPr>
        <p:grpSpPr>
          <a:xfrm>
            <a:off x="11081130" y="5458114"/>
            <a:ext cx="665104" cy="645336"/>
            <a:chOff x="2298913" y="5375299"/>
            <a:chExt cx="722288" cy="722288"/>
          </a:xfrm>
        </p:grpSpPr>
        <p:sp>
          <p:nvSpPr>
            <p:cNvPr id="57" name="Oval 56">
              <a:extLst>
                <a:ext uri="{FF2B5EF4-FFF2-40B4-BE49-F238E27FC236}">
                  <a16:creationId xmlns:a16="http://schemas.microsoft.com/office/drawing/2014/main" id="{1BE800EB-590B-EE8D-06AB-669DACAC4CEA}"/>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Graphic 16">
              <a:extLst>
                <a:ext uri="{FF2B5EF4-FFF2-40B4-BE49-F238E27FC236}">
                  <a16:creationId xmlns:a16="http://schemas.microsoft.com/office/drawing/2014/main" id="{FE862087-841F-5566-4DCE-D9AACF92D55C}"/>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sp>
        <p:nvSpPr>
          <p:cNvPr id="27" name="Flowchart: Process 12">
            <a:extLst>
              <a:ext uri="{FF2B5EF4-FFF2-40B4-BE49-F238E27FC236}">
                <a16:creationId xmlns:a16="http://schemas.microsoft.com/office/drawing/2014/main" id="{532E3DAA-C20F-A793-224D-96F3C0D1486C}"/>
              </a:ext>
            </a:extLst>
          </p:cNvPr>
          <p:cNvSpPr/>
          <p:nvPr/>
        </p:nvSpPr>
        <p:spPr>
          <a:xfrm>
            <a:off x="10115446" y="0"/>
            <a:ext cx="2076553" cy="838199"/>
          </a:xfrm>
          <a:prstGeom prst="flowChartProcess">
            <a:avLst/>
          </a:prstGeom>
          <a:solidFill>
            <a:schemeClr val="accent5">
              <a:lumMod val="20000"/>
              <a:lumOff val="80000"/>
            </a:schemeClr>
          </a:solid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5"/>
                </a:solidFill>
              </a:rPr>
              <a:t>What are the side effects?</a:t>
            </a:r>
          </a:p>
        </p:txBody>
      </p:sp>
      <p:pic>
        <p:nvPicPr>
          <p:cNvPr id="34" name="Picture 33" descr="A blue pill in a circle with a arrow&#10;&#10;Description automatically generated">
            <a:extLst>
              <a:ext uri="{FF2B5EF4-FFF2-40B4-BE49-F238E27FC236}">
                <a16:creationId xmlns:a16="http://schemas.microsoft.com/office/drawing/2014/main" id="{DE673E6A-FD5D-90B7-1FC7-9D1AC473DD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585" y="2321035"/>
            <a:ext cx="603315" cy="640253"/>
          </a:xfrm>
          <a:prstGeom prst="rect">
            <a:avLst/>
          </a:prstGeom>
        </p:spPr>
      </p:pic>
    </p:spTree>
    <p:extLst>
      <p:ext uri="{BB962C8B-B14F-4D97-AF65-F5344CB8AC3E}">
        <p14:creationId xmlns:p14="http://schemas.microsoft.com/office/powerpoint/2010/main" val="28406343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a:xfrm>
            <a:off x="1964317" y="255804"/>
            <a:ext cx="7358977" cy="1097737"/>
          </a:xfrm>
        </p:spPr>
        <p:txBody>
          <a:bodyPr>
            <a:normAutofit fontScale="90000"/>
          </a:bodyPr>
          <a:lstStyle/>
          <a:p>
            <a:r>
              <a:rPr lang="en-US" dirty="0"/>
              <a:t>Comparison of PrEP Options: </a:t>
            </a:r>
            <a:r>
              <a:rPr lang="en-US" b="0" dirty="0"/>
              <a:t>Testing to Detect HIV and HIV Treatment Implications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987743129"/>
              </p:ext>
            </p:extLst>
          </p:nvPr>
        </p:nvGraphicFramePr>
        <p:xfrm>
          <a:off x="1964317" y="1646950"/>
          <a:ext cx="9178604" cy="4267200"/>
        </p:xfrm>
        <a:graphic>
          <a:graphicData uri="http://schemas.openxmlformats.org/drawingml/2006/table">
            <a:tbl>
              <a:tblPr bandRow="1">
                <a:tableStyleId>{5C22544A-7EE6-4342-B048-85BDC9FD1C3A}</a:tableStyleId>
              </a:tblPr>
              <a:tblGrid>
                <a:gridCol w="1921816">
                  <a:extLst>
                    <a:ext uri="{9D8B030D-6E8A-4147-A177-3AD203B41FA5}">
                      <a16:colId xmlns:a16="http://schemas.microsoft.com/office/drawing/2014/main" val="88424409"/>
                    </a:ext>
                  </a:extLst>
                </a:gridCol>
                <a:gridCol w="3277570">
                  <a:extLst>
                    <a:ext uri="{9D8B030D-6E8A-4147-A177-3AD203B41FA5}">
                      <a16:colId xmlns:a16="http://schemas.microsoft.com/office/drawing/2014/main" val="457513423"/>
                    </a:ext>
                  </a:extLst>
                </a:gridCol>
                <a:gridCol w="3979218">
                  <a:extLst>
                    <a:ext uri="{9D8B030D-6E8A-4147-A177-3AD203B41FA5}">
                      <a16:colId xmlns:a16="http://schemas.microsoft.com/office/drawing/2014/main" val="3630730827"/>
                    </a:ext>
                  </a:extLst>
                </a:gridCol>
              </a:tblGrid>
              <a:tr h="1066800">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Rapid test or HIV self test (HIVST)</a:t>
                      </a:r>
                    </a:p>
                  </a:txBody>
                  <a:tcPr anchor="ctr">
                    <a:solidFill>
                      <a:schemeClr val="accent1">
                        <a:lumMod val="20000"/>
                        <a:lumOff val="80000"/>
                      </a:schemeClr>
                    </a:solidFill>
                  </a:tcPr>
                </a:tc>
                <a:tc>
                  <a:txBody>
                    <a:bodyPr/>
                    <a:lstStyle/>
                    <a:p>
                      <a:pPr algn="ctr"/>
                      <a:r>
                        <a:rPr lang="en-US" sz="1600" dirty="0">
                          <a:solidFill>
                            <a:schemeClr val="tx1"/>
                          </a:solidFill>
                        </a:rPr>
                        <a:t>Potential for NRTI resistance if PrEP is continued after infection</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66800">
                <a:tc>
                  <a:txBody>
                    <a:bodyPr/>
                    <a:lstStyle/>
                    <a:p>
                      <a:pPr algn="ctr"/>
                      <a:r>
                        <a:rPr lang="en-US" sz="1600" b="1" i="0" u="none" strike="noStrike" kern="1200">
                          <a:solidFill>
                            <a:schemeClr val="bg1"/>
                          </a:solidFill>
                          <a:effectLst/>
                          <a:latin typeface="+mn-lt"/>
                          <a:ea typeface="+mn-ea"/>
                          <a:cs typeface="+mn-cs"/>
                        </a:rPr>
                        <a:t>Oral ED-PrEP</a:t>
                      </a:r>
                      <a:endParaRPr lang="en-US" sz="1600" b="1">
                        <a:solidFill>
                          <a:schemeClr val="bg1"/>
                        </a:solidFill>
                      </a:endParaRPr>
                    </a:p>
                  </a:txBody>
                  <a:tcPr>
                    <a:solidFill>
                      <a:srgbClr val="FFC000"/>
                    </a:solidFill>
                  </a:tcPr>
                </a:tc>
                <a:tc>
                  <a:txBody>
                    <a:bodyPr/>
                    <a:lstStyle/>
                    <a:p>
                      <a:pPr marL="0" indent="0" algn="ctr">
                        <a:buFont typeface="Arial" panose="020B0604020202020204" pitchFamily="34" charset="0"/>
                        <a:buNone/>
                      </a:pPr>
                      <a:r>
                        <a:rPr lang="en-US" sz="1600" dirty="0">
                          <a:solidFill>
                            <a:schemeClr val="tx1"/>
                          </a:solidFill>
                        </a:rPr>
                        <a:t>Rapid test or HIVST</a:t>
                      </a:r>
                    </a:p>
                  </a:txBody>
                  <a:tcPr anchor="ctr">
                    <a:solidFill>
                      <a:schemeClr val="accent2">
                        <a:lumMod val="20000"/>
                        <a:lumOff val="80000"/>
                      </a:schemeClr>
                    </a:solidFill>
                  </a:tcPr>
                </a:tc>
                <a:tc>
                  <a:txBody>
                    <a:bodyPr/>
                    <a:lstStyle/>
                    <a:p>
                      <a:pPr algn="ctr"/>
                      <a:r>
                        <a:rPr lang="en-US" sz="1600" dirty="0">
                          <a:solidFill>
                            <a:schemeClr val="tx1"/>
                          </a:solidFill>
                        </a:rPr>
                        <a:t>Potential for NRTI resistance if PrEP is continued after infection</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66800">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Rapid, antigen-based or nucleic acid test</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Potential for delays in detecting HIV infection</a:t>
                      </a:r>
                    </a:p>
                  </a:txBody>
                  <a:tcPr anchor="ctr">
                    <a:solidFill>
                      <a:schemeClr val="accent3">
                        <a:lumMod val="20000"/>
                        <a:lumOff val="80000"/>
                      </a:schemeClr>
                    </a:solidFill>
                  </a:tcPr>
                </a:tc>
                <a:tc>
                  <a:txBody>
                    <a:bodyPr/>
                    <a:lstStyle/>
                    <a:p>
                      <a:pPr algn="ctr"/>
                      <a:r>
                        <a:rPr lang="en-US" sz="1600" dirty="0">
                          <a:solidFill>
                            <a:schemeClr val="tx1"/>
                          </a:solidFill>
                        </a:rPr>
                        <a:t>Potential for INSTI resistance if PrEP is continued after infection or if infection occurs during the CAB-LA tail period</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66800">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marL="0" indent="0" algn="ctr">
                        <a:buFont typeface="Arial" panose="020B0604020202020204" pitchFamily="34" charset="0"/>
                        <a:buNone/>
                      </a:pPr>
                      <a:r>
                        <a:rPr lang="en-US" sz="1600">
                          <a:solidFill>
                            <a:schemeClr val="tx1"/>
                          </a:solidFill>
                        </a:rPr>
                        <a:t>Rapid test or HIVST</a:t>
                      </a:r>
                    </a:p>
                  </a:txBody>
                  <a:tcPr anchor="ctr">
                    <a:solidFill>
                      <a:schemeClr val="accent5">
                        <a:lumMod val="20000"/>
                        <a:lumOff val="80000"/>
                      </a:schemeClr>
                    </a:solidFill>
                  </a:tcPr>
                </a:tc>
                <a:tc>
                  <a:txBody>
                    <a:bodyPr/>
                    <a:lstStyle/>
                    <a:p>
                      <a:pPr marL="0" indent="0" algn="ctr">
                        <a:buFont typeface="Arial" panose="020B0604020202020204" pitchFamily="34" charset="0"/>
                        <a:buNone/>
                      </a:pPr>
                      <a:r>
                        <a:rPr lang="en-US" sz="1600" dirty="0">
                          <a:solidFill>
                            <a:schemeClr val="tx1"/>
                          </a:solidFill>
                        </a:rPr>
                        <a:t>Potential for NNRTI resistance if PrEP is continued after infection, but </a:t>
                      </a:r>
                      <a:r>
                        <a:rPr lang="en-US" sz="1600" b="0" dirty="0"/>
                        <a:t>believed to be lower than with other forms of PrEP that act systemically in the body</a:t>
                      </a:r>
                      <a:endParaRPr lang="en-US" sz="1600" dirty="0">
                        <a:solidFill>
                          <a:schemeClr val="tx1"/>
                        </a:solidFill>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889612" y="1309746"/>
            <a:ext cx="335734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Recommended HIV testing modalities</a:t>
            </a: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584943" y="4190977"/>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723433" y="5298906"/>
            <a:ext cx="359686"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47547" y="3092911"/>
            <a:ext cx="485238" cy="551680"/>
            <a:chOff x="2784776" y="-622825"/>
            <a:chExt cx="4617005" cy="5249210"/>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6" cy="3205384"/>
                <a:chOff x="3778339" y="1204708"/>
                <a:chExt cx="3406746"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6" cy="3205384"/>
                  <a:chOff x="3778339" y="1204708"/>
                  <a:chExt cx="3406746"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TextBox 26">
            <a:extLst>
              <a:ext uri="{FF2B5EF4-FFF2-40B4-BE49-F238E27FC236}">
                <a16:creationId xmlns:a16="http://schemas.microsoft.com/office/drawing/2014/main" id="{8135E28E-1BFC-3DA8-F13F-82F0FE6ECB09}"/>
              </a:ext>
            </a:extLst>
          </p:cNvPr>
          <p:cNvSpPr txBox="1"/>
          <p:nvPr/>
        </p:nvSpPr>
        <p:spPr>
          <a:xfrm>
            <a:off x="5568286" y="6046340"/>
            <a:ext cx="4529125" cy="670590"/>
          </a:xfrm>
          <a:prstGeom prst="rect">
            <a:avLst/>
          </a:prstGeom>
          <a:noFill/>
        </p:spPr>
        <p:txBody>
          <a:bodyPr wrap="square" rtlCol="0">
            <a:spAutoFit/>
          </a:bodyPr>
          <a:lstStyle/>
          <a:p>
            <a:r>
              <a:rPr lang="en-US" b="1" i="1" dirty="0">
                <a:solidFill>
                  <a:srgbClr val="00B5DE"/>
                </a:solidFill>
              </a:rPr>
              <a:t>See Module 4 for more information on HIV testing and treatment with CAB-LA use</a:t>
            </a:r>
          </a:p>
        </p:txBody>
      </p:sp>
      <p:sp>
        <p:nvSpPr>
          <p:cNvPr id="7" name="TextBox 6">
            <a:extLst>
              <a:ext uri="{FF2B5EF4-FFF2-40B4-BE49-F238E27FC236}">
                <a16:creationId xmlns:a16="http://schemas.microsoft.com/office/drawing/2014/main" id="{CE8A8FC3-92DE-6C2B-29BB-38A8A63C2A59}"/>
              </a:ext>
            </a:extLst>
          </p:cNvPr>
          <p:cNvSpPr txBox="1"/>
          <p:nvPr/>
        </p:nvSpPr>
        <p:spPr>
          <a:xfrm>
            <a:off x="7050741" y="1286115"/>
            <a:ext cx="416728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Implications for HIV treatment</a:t>
            </a:r>
          </a:p>
        </p:txBody>
      </p:sp>
      <p:sp>
        <p:nvSpPr>
          <p:cNvPr id="28" name="TextBox 27">
            <a:extLst>
              <a:ext uri="{FF2B5EF4-FFF2-40B4-BE49-F238E27FC236}">
                <a16:creationId xmlns:a16="http://schemas.microsoft.com/office/drawing/2014/main" id="{37107C90-DE2B-54F0-E362-511ED1B89DE2}"/>
              </a:ext>
            </a:extLst>
          </p:cNvPr>
          <p:cNvSpPr txBox="1"/>
          <p:nvPr/>
        </p:nvSpPr>
        <p:spPr>
          <a:xfrm>
            <a:off x="1943393" y="6046340"/>
            <a:ext cx="3206883" cy="553998"/>
          </a:xfrm>
          <a:prstGeom prst="rect">
            <a:avLst/>
          </a:prstGeom>
          <a:noFill/>
        </p:spPr>
        <p:txBody>
          <a:bodyPr wrap="square" rtlCol="0">
            <a:spAutoFit/>
          </a:bodyPr>
          <a:lstStyle/>
          <a:p>
            <a:r>
              <a:rPr lang="en-US" sz="1000" dirty="0"/>
              <a:t>NRTI = </a:t>
            </a:r>
            <a:r>
              <a:rPr lang="en-ZA" sz="1000" dirty="0"/>
              <a:t>n</a:t>
            </a:r>
            <a:r>
              <a:rPr lang="en-ZA" sz="1000" b="0" i="0" dirty="0">
                <a:effectLst/>
              </a:rPr>
              <a:t>ucleoside reverse transcriptase inhibitors</a:t>
            </a:r>
            <a:endParaRPr lang="en-US" sz="1000" dirty="0"/>
          </a:p>
          <a:p>
            <a:r>
              <a:rPr lang="en-US" sz="1000" dirty="0"/>
              <a:t>INSTI = </a:t>
            </a:r>
            <a:r>
              <a:rPr lang="en-ZA" sz="1000" dirty="0"/>
              <a:t>i</a:t>
            </a:r>
            <a:r>
              <a:rPr lang="en-ZA" sz="1000" b="0" i="0" dirty="0">
                <a:effectLst/>
              </a:rPr>
              <a:t>ntegrase strand transfer inhibitors </a:t>
            </a:r>
            <a:endParaRPr lang="en-US" sz="1000" dirty="0"/>
          </a:p>
          <a:p>
            <a:r>
              <a:rPr lang="en-US" sz="1000" dirty="0"/>
              <a:t>NNRTI = n</a:t>
            </a:r>
            <a:r>
              <a:rPr lang="en-ZA" sz="1000" b="0" i="0" dirty="0">
                <a:effectLst/>
              </a:rPr>
              <a:t>on-nucleoside reverse transcriptase inhibitors</a:t>
            </a:r>
            <a:endParaRPr lang="en-ZA" sz="1000" dirty="0"/>
          </a:p>
        </p:txBody>
      </p:sp>
      <p:sp>
        <p:nvSpPr>
          <p:cNvPr id="33" name="Flowchart: Process 12">
            <a:extLst>
              <a:ext uri="{FF2B5EF4-FFF2-40B4-BE49-F238E27FC236}">
                <a16:creationId xmlns:a16="http://schemas.microsoft.com/office/drawing/2014/main" id="{379A4469-F269-198D-6941-DA8CD0B438A6}"/>
              </a:ext>
            </a:extLst>
          </p:cNvPr>
          <p:cNvSpPr/>
          <p:nvPr/>
        </p:nvSpPr>
        <p:spPr>
          <a:xfrm>
            <a:off x="10115446" y="0"/>
            <a:ext cx="2076553" cy="1285700"/>
          </a:xfrm>
          <a:prstGeom prst="flowChartProcess">
            <a:avLst/>
          </a:prstGeom>
          <a:solidFill>
            <a:schemeClr val="accent5">
              <a:lumMod val="20000"/>
              <a:lumOff val="80000"/>
            </a:schemeClr>
          </a:solidFill>
          <a:ln w="381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5"/>
                </a:solidFill>
              </a:rPr>
              <a:t>How will it impact detection and treatment of HIV if I become infected?</a:t>
            </a:r>
          </a:p>
        </p:txBody>
      </p:sp>
      <p:pic>
        <p:nvPicPr>
          <p:cNvPr id="34" name="Picture 33" descr="A blue pill in a circle with a arrow&#10;&#10;Description automatically generated">
            <a:extLst>
              <a:ext uri="{FF2B5EF4-FFF2-40B4-BE49-F238E27FC236}">
                <a16:creationId xmlns:a16="http://schemas.microsoft.com/office/drawing/2014/main" id="{CCE04700-ABEE-233F-06DB-D416E41EEB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4623" y="1949781"/>
            <a:ext cx="628957" cy="667464"/>
          </a:xfrm>
          <a:prstGeom prst="rect">
            <a:avLst/>
          </a:prstGeom>
        </p:spPr>
      </p:pic>
    </p:spTree>
    <p:extLst>
      <p:ext uri="{BB962C8B-B14F-4D97-AF65-F5344CB8AC3E}">
        <p14:creationId xmlns:p14="http://schemas.microsoft.com/office/powerpoint/2010/main" val="68864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85445A-0C18-237E-16E4-E8711446A154}"/>
              </a:ext>
            </a:extLst>
          </p:cNvPr>
          <p:cNvSpPr txBox="1"/>
          <p:nvPr/>
        </p:nvSpPr>
        <p:spPr>
          <a:xfrm>
            <a:off x="1867256" y="6388859"/>
            <a:ext cx="3933723" cy="307777"/>
          </a:xfrm>
          <a:prstGeom prst="rect">
            <a:avLst/>
          </a:prstGeom>
          <a:noFill/>
        </p:spPr>
        <p:txBody>
          <a:bodyPr wrap="square" rtlCol="0">
            <a:spAutoFit/>
          </a:bodyPr>
          <a:lstStyle/>
          <a:p>
            <a:r>
              <a:rPr lang="en-US" sz="1400" dirty="0">
                <a:solidFill>
                  <a:schemeClr val="bg1">
                    <a:lumMod val="50000"/>
                  </a:schemeClr>
                </a:solidFill>
              </a:rPr>
              <a:t>Figure adapted from Han, Klein, and Arora, 2011</a:t>
            </a:r>
            <a:endParaRPr lang="en-ZA" sz="1400" dirty="0">
              <a:solidFill>
                <a:schemeClr val="bg1">
                  <a:lumMod val="50000"/>
                </a:schemeClr>
              </a:solidFill>
            </a:endParaRPr>
          </a:p>
        </p:txBody>
      </p:sp>
      <p:sp>
        <p:nvSpPr>
          <p:cNvPr id="18" name="Flowchart: Process 16">
            <a:extLst>
              <a:ext uri="{FF2B5EF4-FFF2-40B4-BE49-F238E27FC236}">
                <a16:creationId xmlns:a16="http://schemas.microsoft.com/office/drawing/2014/main" id="{49B0BB57-6283-7167-FD7D-3C569AA86ACA}"/>
              </a:ext>
            </a:extLst>
          </p:cNvPr>
          <p:cNvSpPr/>
          <p:nvPr/>
        </p:nvSpPr>
        <p:spPr>
          <a:xfrm>
            <a:off x="3238792" y="1698415"/>
            <a:ext cx="2078353" cy="1022934"/>
          </a:xfrm>
          <a:prstGeom prst="flowChartProcess">
            <a:avLst/>
          </a:prstGeom>
          <a:solidFill>
            <a:schemeClr val="accent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Scientific knowledge about each option</a:t>
            </a:r>
          </a:p>
        </p:txBody>
      </p:sp>
      <p:sp>
        <p:nvSpPr>
          <p:cNvPr id="19" name="Flowchart: Process 6">
            <a:extLst>
              <a:ext uri="{FF2B5EF4-FFF2-40B4-BE49-F238E27FC236}">
                <a16:creationId xmlns:a16="http://schemas.microsoft.com/office/drawing/2014/main" id="{721FC796-FFC9-E772-3B3E-28703F62735E}"/>
              </a:ext>
            </a:extLst>
          </p:cNvPr>
          <p:cNvSpPr/>
          <p:nvPr/>
        </p:nvSpPr>
        <p:spPr>
          <a:xfrm>
            <a:off x="5633926" y="1704712"/>
            <a:ext cx="2078353" cy="1016637"/>
          </a:xfrm>
          <a:prstGeom prst="flowChartProcess">
            <a:avLst/>
          </a:prstGeom>
          <a:solidFill>
            <a:srgbClr val="70AD4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Practical implications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of each option</a:t>
            </a:r>
          </a:p>
        </p:txBody>
      </p:sp>
      <p:sp>
        <p:nvSpPr>
          <p:cNvPr id="20" name="Flowchart: Process 7">
            <a:extLst>
              <a:ext uri="{FF2B5EF4-FFF2-40B4-BE49-F238E27FC236}">
                <a16:creationId xmlns:a16="http://schemas.microsoft.com/office/drawing/2014/main" id="{0868815C-59F5-F3AA-D063-39E72B6019D5}"/>
              </a:ext>
            </a:extLst>
          </p:cNvPr>
          <p:cNvSpPr/>
          <p:nvPr/>
        </p:nvSpPr>
        <p:spPr>
          <a:xfrm>
            <a:off x="8041297" y="1704181"/>
            <a:ext cx="2078353" cy="1006546"/>
          </a:xfrm>
          <a:prstGeom prst="flowChartProcess">
            <a:avLst/>
          </a:prstGeom>
          <a:solidFill>
            <a:schemeClr val="accent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Personal considerations with each option</a:t>
            </a:r>
          </a:p>
        </p:txBody>
      </p:sp>
      <p:sp>
        <p:nvSpPr>
          <p:cNvPr id="21" name="Flowchart: Process 12">
            <a:extLst>
              <a:ext uri="{FF2B5EF4-FFF2-40B4-BE49-F238E27FC236}">
                <a16:creationId xmlns:a16="http://schemas.microsoft.com/office/drawing/2014/main" id="{704427FA-6C18-A184-AC0F-77B214ADB37A}"/>
              </a:ext>
            </a:extLst>
          </p:cNvPr>
          <p:cNvSpPr/>
          <p:nvPr/>
        </p:nvSpPr>
        <p:spPr>
          <a:xfrm>
            <a:off x="3224360" y="3043762"/>
            <a:ext cx="2092785" cy="825884"/>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5">
                    <a:lumMod val="75000"/>
                  </a:schemeClr>
                </a:solidFill>
                <a:effectLst/>
                <a:uLnTx/>
                <a:uFillTx/>
                <a:latin typeface="Calibri" panose="020F0502020204030204"/>
                <a:ea typeface="+mn-ea"/>
                <a:cs typeface="+mn-cs"/>
              </a:rPr>
              <a:t>How well does it prevent HIV infection?</a:t>
            </a:r>
          </a:p>
        </p:txBody>
      </p:sp>
      <p:sp>
        <p:nvSpPr>
          <p:cNvPr id="22" name="Flowchart: Process 14">
            <a:extLst>
              <a:ext uri="{FF2B5EF4-FFF2-40B4-BE49-F238E27FC236}">
                <a16:creationId xmlns:a16="http://schemas.microsoft.com/office/drawing/2014/main" id="{D827AB34-576B-CC33-1B8D-BAA04BC1DC29}"/>
              </a:ext>
            </a:extLst>
          </p:cNvPr>
          <p:cNvSpPr/>
          <p:nvPr/>
        </p:nvSpPr>
        <p:spPr>
          <a:xfrm>
            <a:off x="5633926" y="3975413"/>
            <a:ext cx="2078352" cy="895812"/>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How will I fit regular clinic visits into my life?</a:t>
            </a:r>
          </a:p>
        </p:txBody>
      </p:sp>
      <p:sp>
        <p:nvSpPr>
          <p:cNvPr id="23" name="Flowchart: Process 15">
            <a:extLst>
              <a:ext uri="{FF2B5EF4-FFF2-40B4-BE49-F238E27FC236}">
                <a16:creationId xmlns:a16="http://schemas.microsoft.com/office/drawing/2014/main" id="{340E42A9-D6A6-F576-0BE8-A4C771794827}"/>
              </a:ext>
            </a:extLst>
          </p:cNvPr>
          <p:cNvSpPr/>
          <p:nvPr/>
        </p:nvSpPr>
        <p:spPr>
          <a:xfrm>
            <a:off x="5633926" y="3043762"/>
            <a:ext cx="2046056" cy="825884"/>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Will I be able to use my </a:t>
            </a:r>
            <a:r>
              <a:rPr kumimoji="0" lang="en-US" sz="1600" b="0" i="0" u="none" strike="noStrike" kern="0" cap="none" spc="0" normalizeH="0" baseline="0" noProof="0" err="1">
                <a:ln>
                  <a:noFill/>
                </a:ln>
                <a:solidFill>
                  <a:srgbClr val="70AD47">
                    <a:lumMod val="50000"/>
                  </a:srgbClr>
                </a:solidFill>
                <a:effectLst/>
                <a:uLnTx/>
                <a:uFillTx/>
                <a:latin typeface="Calibri" panose="020F0502020204030204"/>
                <a:ea typeface="+mn-ea"/>
                <a:cs typeface="+mn-cs"/>
              </a:rPr>
              <a:t>PrEP</a:t>
            </a: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 as instructed?</a:t>
            </a:r>
          </a:p>
        </p:txBody>
      </p:sp>
      <p:sp>
        <p:nvSpPr>
          <p:cNvPr id="24" name="Flowchart: Process 16">
            <a:extLst>
              <a:ext uri="{FF2B5EF4-FFF2-40B4-BE49-F238E27FC236}">
                <a16:creationId xmlns:a16="http://schemas.microsoft.com/office/drawing/2014/main" id="{4005D939-2849-ECB0-9106-9B4E8E7807B7}"/>
              </a:ext>
            </a:extLst>
          </p:cNvPr>
          <p:cNvSpPr/>
          <p:nvPr/>
        </p:nvSpPr>
        <p:spPr>
          <a:xfrm>
            <a:off x="8062368" y="3016313"/>
            <a:ext cx="2057282" cy="825884"/>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my partner?</a:t>
            </a:r>
          </a:p>
        </p:txBody>
      </p:sp>
      <p:sp>
        <p:nvSpPr>
          <p:cNvPr id="25" name="Flowchart: Process 17">
            <a:extLst>
              <a:ext uri="{FF2B5EF4-FFF2-40B4-BE49-F238E27FC236}">
                <a16:creationId xmlns:a16="http://schemas.microsoft.com/office/drawing/2014/main" id="{BEEE20B8-4F5B-7156-6C1E-B38349824C84}"/>
              </a:ext>
            </a:extLst>
          </p:cNvPr>
          <p:cNvSpPr/>
          <p:nvPr/>
        </p:nvSpPr>
        <p:spPr>
          <a:xfrm>
            <a:off x="8062368" y="3950629"/>
            <a:ext cx="2057282" cy="1005400"/>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other people in my </a:t>
            </a:r>
            <a:r>
              <a:rPr lang="en-US" sz="1600" kern="0">
                <a:solidFill>
                  <a:schemeClr val="accent1">
                    <a:lumMod val="75000"/>
                  </a:schemeClr>
                </a:solidFill>
                <a:latin typeface="Calibri" panose="020F0502020204030204"/>
              </a:rPr>
              <a:t>life?</a:t>
            </a:r>
          </a:p>
        </p:txBody>
      </p:sp>
      <p:sp>
        <p:nvSpPr>
          <p:cNvPr id="26" name="Flowchart: Process 22">
            <a:extLst>
              <a:ext uri="{FF2B5EF4-FFF2-40B4-BE49-F238E27FC236}">
                <a16:creationId xmlns:a16="http://schemas.microsoft.com/office/drawing/2014/main" id="{4B2AC4EB-70BA-EC30-D706-1862C6413798}"/>
              </a:ext>
            </a:extLst>
          </p:cNvPr>
          <p:cNvSpPr/>
          <p:nvPr/>
        </p:nvSpPr>
        <p:spPr>
          <a:xfrm>
            <a:off x="3224360" y="3996147"/>
            <a:ext cx="2092785" cy="746443"/>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What are the side effects?</a:t>
            </a:r>
          </a:p>
        </p:txBody>
      </p:sp>
      <p:sp>
        <p:nvSpPr>
          <p:cNvPr id="27" name="Flowchart: Process 23">
            <a:extLst>
              <a:ext uri="{FF2B5EF4-FFF2-40B4-BE49-F238E27FC236}">
                <a16:creationId xmlns:a16="http://schemas.microsoft.com/office/drawing/2014/main" id="{0A5EB08E-83D3-ECCB-02B3-A96C3F2E6F4F}"/>
              </a:ext>
            </a:extLst>
          </p:cNvPr>
          <p:cNvSpPr/>
          <p:nvPr/>
        </p:nvSpPr>
        <p:spPr>
          <a:xfrm>
            <a:off x="3224361" y="4869091"/>
            <a:ext cx="2092784" cy="1089856"/>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How will it impact detection and treatment of HIV if I become infected? </a:t>
            </a:r>
          </a:p>
        </p:txBody>
      </p:sp>
      <p:sp>
        <p:nvSpPr>
          <p:cNvPr id="28" name="Flowchart: Process 1">
            <a:extLst>
              <a:ext uri="{FF2B5EF4-FFF2-40B4-BE49-F238E27FC236}">
                <a16:creationId xmlns:a16="http://schemas.microsoft.com/office/drawing/2014/main" id="{AD7754D4-6F1D-8597-3C5A-8EAC40581B8D}"/>
              </a:ext>
            </a:extLst>
          </p:cNvPr>
          <p:cNvSpPr/>
          <p:nvPr/>
        </p:nvSpPr>
        <p:spPr>
          <a:xfrm>
            <a:off x="8062368" y="5080891"/>
            <a:ext cx="2057282" cy="902647"/>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How easy is it to stop and start if my situation changes?</a:t>
            </a:r>
          </a:p>
        </p:txBody>
      </p:sp>
      <p:sp>
        <p:nvSpPr>
          <p:cNvPr id="29" name="Flowchart: Process 5">
            <a:extLst>
              <a:ext uri="{FF2B5EF4-FFF2-40B4-BE49-F238E27FC236}">
                <a16:creationId xmlns:a16="http://schemas.microsoft.com/office/drawing/2014/main" id="{F17F3EB0-343A-EF7F-2ADC-0375D525F28F}"/>
              </a:ext>
            </a:extLst>
          </p:cNvPr>
          <p:cNvSpPr/>
          <p:nvPr/>
        </p:nvSpPr>
        <p:spPr>
          <a:xfrm>
            <a:off x="5633926" y="4976992"/>
            <a:ext cx="2078352" cy="1006546"/>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What kind of HIV testing will I need, and how often?</a:t>
            </a:r>
          </a:p>
        </p:txBody>
      </p:sp>
      <p:sp>
        <p:nvSpPr>
          <p:cNvPr id="30" name="Flowchart: Process 2">
            <a:extLst>
              <a:ext uri="{FF2B5EF4-FFF2-40B4-BE49-F238E27FC236}">
                <a16:creationId xmlns:a16="http://schemas.microsoft.com/office/drawing/2014/main" id="{E1D63C8E-22D7-B7A3-F9F9-A9BEB895BDFE}"/>
              </a:ext>
            </a:extLst>
          </p:cNvPr>
          <p:cNvSpPr/>
          <p:nvPr/>
        </p:nvSpPr>
        <p:spPr>
          <a:xfrm>
            <a:off x="3232675" y="769842"/>
            <a:ext cx="6886975" cy="786408"/>
          </a:xfrm>
          <a:prstGeom prst="flowChartProcess">
            <a:avLst/>
          </a:prstGeom>
          <a:solidFill>
            <a:schemeClr val="tx2"/>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Considerations for Choosing PrEP</a:t>
            </a:r>
          </a:p>
        </p:txBody>
      </p:sp>
      <p:sp>
        <p:nvSpPr>
          <p:cNvPr id="31" name="Rectangle 30">
            <a:extLst>
              <a:ext uri="{FF2B5EF4-FFF2-40B4-BE49-F238E27FC236}">
                <a16:creationId xmlns:a16="http://schemas.microsoft.com/office/drawing/2014/main" id="{6B266137-8D54-38DB-A18B-DEAC06141C4B}"/>
              </a:ext>
            </a:extLst>
          </p:cNvPr>
          <p:cNvSpPr/>
          <p:nvPr/>
        </p:nvSpPr>
        <p:spPr>
          <a:xfrm>
            <a:off x="5486915" y="1556250"/>
            <a:ext cx="2384612" cy="4531908"/>
          </a:xfrm>
          <a:prstGeom prst="rect">
            <a:avLst/>
          </a:prstGeom>
          <a:no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1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120-646F-D247-AC9D-D2394C5B4B63}"/>
              </a:ext>
            </a:extLst>
          </p:cNvPr>
          <p:cNvSpPr>
            <a:spLocks noGrp="1"/>
          </p:cNvSpPr>
          <p:nvPr>
            <p:ph type="title"/>
          </p:nvPr>
        </p:nvSpPr>
        <p:spPr/>
        <p:txBody>
          <a:bodyPr/>
          <a:lstStyle/>
          <a:p>
            <a:r>
              <a:rPr lang="en-US"/>
              <a:t>Module 6 Learning Objectives​</a:t>
            </a:r>
          </a:p>
        </p:txBody>
      </p:sp>
      <p:sp>
        <p:nvSpPr>
          <p:cNvPr id="3" name="Content Placeholder 2">
            <a:extLst>
              <a:ext uri="{FF2B5EF4-FFF2-40B4-BE49-F238E27FC236}">
                <a16:creationId xmlns:a16="http://schemas.microsoft.com/office/drawing/2014/main" id="{752C3106-813E-D405-3323-DF3E7F9F7C8C}"/>
              </a:ext>
            </a:extLst>
          </p:cNvPr>
          <p:cNvSpPr>
            <a:spLocks noGrp="1"/>
          </p:cNvSpPr>
          <p:nvPr>
            <p:ph sz="quarter" idx="11"/>
          </p:nvPr>
        </p:nvSpPr>
        <p:spPr/>
        <p:txBody>
          <a:bodyPr>
            <a:normAutofit/>
          </a:bodyPr>
          <a:lstStyle/>
          <a:p>
            <a:pPr>
              <a:spcBef>
                <a:spcPts val="600"/>
              </a:spcBef>
            </a:pPr>
            <a:r>
              <a:rPr lang="en-US" sz="2000" dirty="0"/>
              <a:t>After completing Module 6, participants will be able to:​</a:t>
            </a:r>
          </a:p>
          <a:p>
            <a:pPr marL="285750" indent="-285750">
              <a:spcBef>
                <a:spcPts val="600"/>
              </a:spcBef>
              <a:buFont typeface="Arial" panose="020B0604020202020204" pitchFamily="34" charset="0"/>
              <a:buChar char="•"/>
            </a:pPr>
            <a:r>
              <a:rPr lang="en-US" sz="2000" b="0" dirty="0"/>
              <a:t>Describe the basic principles of person-centered counseling</a:t>
            </a:r>
          </a:p>
          <a:p>
            <a:pPr marL="285750" indent="-285750">
              <a:spcBef>
                <a:spcPts val="600"/>
              </a:spcBef>
              <a:buFont typeface="Arial" panose="020B0604020202020204" pitchFamily="34" charset="0"/>
              <a:buChar char="•"/>
            </a:pPr>
            <a:r>
              <a:rPr lang="en-US" sz="2000" b="0" dirty="0"/>
              <a:t>Help clients think through the benefits that PrEP offers them</a:t>
            </a:r>
          </a:p>
          <a:p>
            <a:pPr marL="285750" indent="-285750">
              <a:spcBef>
                <a:spcPts val="600"/>
              </a:spcBef>
              <a:buFont typeface="Arial" panose="020B0604020202020204" pitchFamily="34" charset="0"/>
              <a:buChar char="•"/>
            </a:pPr>
            <a:r>
              <a:rPr lang="en-US" sz="2000" b="0" dirty="0"/>
              <a:t>Use informed choice counseling to help clients select among available PrEP options</a:t>
            </a:r>
          </a:p>
          <a:p>
            <a:pPr marL="285750" indent="-285750">
              <a:spcBef>
                <a:spcPts val="600"/>
              </a:spcBef>
              <a:buFont typeface="Arial" panose="020B0604020202020204" pitchFamily="34" charset="0"/>
              <a:buChar char="•"/>
            </a:pPr>
            <a:r>
              <a:rPr lang="en-US" sz="2000" b="0" dirty="0"/>
              <a:t>Define the concept of effective PrEP use</a:t>
            </a:r>
          </a:p>
          <a:p>
            <a:pPr marL="285750" indent="-285750">
              <a:spcBef>
                <a:spcPts val="600"/>
              </a:spcBef>
              <a:buFont typeface="Arial" panose="020B0604020202020204" pitchFamily="34" charset="0"/>
              <a:buChar char="•"/>
            </a:pPr>
            <a:r>
              <a:rPr lang="en-US" sz="2000" b="0" dirty="0"/>
              <a:t>Use person-centered counseling to support effective PrEP use</a:t>
            </a:r>
          </a:p>
          <a:p>
            <a:pPr marL="285750" indent="-285750">
              <a:spcBef>
                <a:spcPts val="600"/>
              </a:spcBef>
              <a:buFont typeface="Arial" panose="020B0604020202020204" pitchFamily="34" charset="0"/>
              <a:buChar char="•"/>
            </a:pPr>
            <a:r>
              <a:rPr lang="en-US" sz="2000" b="0" dirty="0"/>
              <a:t>Identify and respond to common barriers to effective PrEP use and continuation</a:t>
            </a:r>
          </a:p>
        </p:txBody>
      </p:sp>
    </p:spTree>
    <p:extLst>
      <p:ext uri="{BB962C8B-B14F-4D97-AF65-F5344CB8AC3E}">
        <p14:creationId xmlns:p14="http://schemas.microsoft.com/office/powerpoint/2010/main" val="2132147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fontScale="90000"/>
          </a:bodyPr>
          <a:lstStyle/>
          <a:p>
            <a:r>
              <a:rPr lang="en-US"/>
              <a:t>Comparison of </a:t>
            </a:r>
            <a:r>
              <a:rPr lang="en-US" err="1"/>
              <a:t>PrEP</a:t>
            </a:r>
            <a:r>
              <a:rPr lang="en-US"/>
              <a:t> Options: </a:t>
            </a:r>
            <a:r>
              <a:rPr lang="en-US" b="0"/>
              <a:t>Delivery Route and Frequency</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454967682"/>
              </p:ext>
            </p:extLst>
          </p:nvPr>
        </p:nvGraphicFramePr>
        <p:xfrm>
          <a:off x="1964315" y="1710321"/>
          <a:ext cx="9144458" cy="4267200"/>
        </p:xfrm>
        <a:graphic>
          <a:graphicData uri="http://schemas.openxmlformats.org/drawingml/2006/table">
            <a:tbl>
              <a:tblPr bandRow="1">
                <a:tableStyleId>{5C22544A-7EE6-4342-B048-85BDC9FD1C3A}</a:tableStyleId>
              </a:tblPr>
              <a:tblGrid>
                <a:gridCol w="1911649">
                  <a:extLst>
                    <a:ext uri="{9D8B030D-6E8A-4147-A177-3AD203B41FA5}">
                      <a16:colId xmlns:a16="http://schemas.microsoft.com/office/drawing/2014/main" val="88424409"/>
                    </a:ext>
                  </a:extLst>
                </a:gridCol>
                <a:gridCol w="2906973">
                  <a:extLst>
                    <a:ext uri="{9D8B030D-6E8A-4147-A177-3AD203B41FA5}">
                      <a16:colId xmlns:a16="http://schemas.microsoft.com/office/drawing/2014/main" val="457513423"/>
                    </a:ext>
                  </a:extLst>
                </a:gridCol>
                <a:gridCol w="4325836">
                  <a:extLst>
                    <a:ext uri="{9D8B030D-6E8A-4147-A177-3AD203B41FA5}">
                      <a16:colId xmlns:a16="http://schemas.microsoft.com/office/drawing/2014/main" val="1887861179"/>
                    </a:ext>
                  </a:extLst>
                </a:gridCol>
              </a:tblGrid>
              <a:tr h="1066800">
                <a:tc>
                  <a:txBody>
                    <a:bodyPr/>
                    <a:lstStyle/>
                    <a:p>
                      <a:pPr algn="ctr"/>
                      <a:r>
                        <a:rPr lang="en-US" sz="1600" b="1" i="0" u="none" strike="noStrike" kern="1200">
                          <a:solidFill>
                            <a:schemeClr val="bg1"/>
                          </a:solidFill>
                          <a:effectLst/>
                          <a:latin typeface="+mn-lt"/>
                          <a:ea typeface="+mn-ea"/>
                          <a:cs typeface="+mn-cs"/>
                        </a:rPr>
                        <a:t>Oral Daily PrEP</a:t>
                      </a:r>
                      <a:endParaRPr lang="en-US" sz="1600" b="1">
                        <a:solidFill>
                          <a:schemeClr val="bg1"/>
                        </a:solidFill>
                      </a:endParaRPr>
                    </a:p>
                  </a:txBody>
                  <a:tcPr>
                    <a:solidFill>
                      <a:schemeClr val="accent1"/>
                    </a:solidFill>
                  </a:tcPr>
                </a:tc>
                <a:tc>
                  <a:txBody>
                    <a:bodyPr/>
                    <a:lstStyle/>
                    <a:p>
                      <a:pPr algn="ctr" rtl="0" fontAlgn="base"/>
                      <a:r>
                        <a:rPr lang="en-US" sz="1600" b="0" i="0" dirty="0">
                          <a:solidFill>
                            <a:schemeClr val="tx1"/>
                          </a:solidFill>
                          <a:effectLst/>
                          <a:latin typeface="Calibri"/>
                        </a:rPr>
                        <a:t>Oral pills​</a:t>
                      </a:r>
                    </a:p>
                  </a:txBody>
                  <a:tcPr anchor="ctr">
                    <a:solidFill>
                      <a:schemeClr val="accent1">
                        <a:lumMod val="20000"/>
                        <a:lumOff val="80000"/>
                      </a:schemeClr>
                    </a:solidFill>
                  </a:tcPr>
                </a:tc>
                <a:tc>
                  <a:txBody>
                    <a:bodyPr/>
                    <a:lstStyle/>
                    <a:p>
                      <a:pPr algn="ctr" rtl="0" fontAlgn="base"/>
                      <a:r>
                        <a:rPr lang="en-US" sz="1600" b="0" i="0">
                          <a:solidFill>
                            <a:schemeClr val="tx1"/>
                          </a:solidFill>
                          <a:effectLst/>
                          <a:latin typeface="Calibri"/>
                        </a:rPr>
                        <a:t>Once daily​</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66800">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rgbClr val="FFC000"/>
                    </a:solidFill>
                  </a:tcPr>
                </a:tc>
                <a:tc>
                  <a:txBody>
                    <a:bodyPr/>
                    <a:lstStyle/>
                    <a:p>
                      <a:pPr algn="ctr" rtl="0" fontAlgn="auto"/>
                      <a:r>
                        <a:rPr lang="en-US" sz="1600" b="0" i="0" dirty="0">
                          <a:solidFill>
                            <a:schemeClr val="tx1"/>
                          </a:solidFill>
                          <a:effectLst/>
                          <a:latin typeface="Calibri"/>
                        </a:rPr>
                        <a:t>Oral pills​</a:t>
                      </a:r>
                    </a:p>
                  </a:txBody>
                  <a:tcPr anchor="ctr">
                    <a:solidFill>
                      <a:schemeClr val="accent2">
                        <a:lumMod val="20000"/>
                        <a:lumOff val="80000"/>
                      </a:schemeClr>
                    </a:solidFill>
                  </a:tcPr>
                </a:tc>
                <a:tc>
                  <a:txBody>
                    <a:bodyPr/>
                    <a:lstStyle/>
                    <a:p>
                      <a:pPr algn="ctr" rtl="0" fontAlgn="base"/>
                      <a:r>
                        <a:rPr lang="en-US" sz="1600" b="0" i="0" dirty="0">
                          <a:solidFill>
                            <a:schemeClr val="tx1"/>
                          </a:solidFill>
                          <a:effectLst/>
                          <a:latin typeface="Calibri"/>
                        </a:rPr>
                        <a:t>Two pills 2 – 24 hours before sex; one pill 24 hours after first two; one additional pill 24 hours after the third pill.</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66800">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rtl="0" fontAlgn="base"/>
                      <a:r>
                        <a:rPr lang="en-US" sz="1600" b="0" i="0" dirty="0">
                          <a:solidFill>
                            <a:schemeClr val="tx1"/>
                          </a:solidFill>
                          <a:effectLst/>
                          <a:latin typeface="Calibri"/>
                        </a:rPr>
                        <a:t>Injection into the </a:t>
                      </a:r>
                      <a:endParaRPr lang="en-US" sz="1600" b="0" i="0" dirty="0">
                        <a:solidFill>
                          <a:schemeClr val="tx1"/>
                        </a:solidFill>
                        <a:effectLst/>
                        <a:latin typeface="Calibri" panose="020F0502020204030204" pitchFamily="34" charset="0"/>
                      </a:endParaRPr>
                    </a:p>
                    <a:p>
                      <a:pPr algn="ctr" rtl="0" fontAlgn="base"/>
                      <a:r>
                        <a:rPr lang="en-US" sz="1600" b="0" i="0" dirty="0">
                          <a:solidFill>
                            <a:schemeClr val="tx1"/>
                          </a:solidFill>
                          <a:effectLst/>
                          <a:latin typeface="Calibri"/>
                        </a:rPr>
                        <a:t>buttocks</a:t>
                      </a:r>
                    </a:p>
                    <a:p>
                      <a:pPr algn="ctr" rtl="0" fontAlgn="base"/>
                      <a:r>
                        <a:rPr lang="en-US" sz="1600" b="0" i="0" dirty="0">
                          <a:solidFill>
                            <a:schemeClr val="tx1"/>
                          </a:solidFill>
                          <a:effectLst/>
                          <a:latin typeface="Calibri"/>
                        </a:rPr>
                        <a:t>by a provider​</a:t>
                      </a:r>
                    </a:p>
                  </a:txBody>
                  <a:tcPr anchor="c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0" i="0" dirty="0">
                          <a:solidFill>
                            <a:schemeClr val="tx1"/>
                          </a:solidFill>
                          <a:effectLst/>
                          <a:latin typeface="Calibri"/>
                        </a:rPr>
                        <a:t>First two injections 4 weeks apart, then every 8 weeks​</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66800">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rtl="0" fontAlgn="base"/>
                      <a:r>
                        <a:rPr lang="en-US" sz="1600" b="0" i="0" dirty="0">
                          <a:solidFill>
                            <a:schemeClr val="tx1"/>
                          </a:solidFill>
                          <a:effectLst/>
                          <a:latin typeface="Calibri"/>
                        </a:rPr>
                        <a:t>Self-insertion into the vagina​</a:t>
                      </a:r>
                    </a:p>
                  </a:txBody>
                  <a:tcPr anchor="ctr">
                    <a:solidFill>
                      <a:schemeClr val="accent5">
                        <a:lumMod val="20000"/>
                        <a:lumOff val="80000"/>
                      </a:schemeClr>
                    </a:solidFill>
                  </a:tcPr>
                </a:tc>
                <a:tc>
                  <a:txBody>
                    <a:bodyPr/>
                    <a:lstStyle/>
                    <a:p>
                      <a:pPr algn="ctr" rtl="0" fontAlgn="base"/>
                      <a:r>
                        <a:rPr lang="en-US" sz="1600" b="0" i="0" dirty="0">
                          <a:solidFill>
                            <a:schemeClr val="tx1"/>
                          </a:solidFill>
                          <a:effectLst/>
                          <a:latin typeface="Calibri"/>
                        </a:rPr>
                        <a:t>Every 28 days​</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823709" y="1373103"/>
            <a:ext cx="3000171"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Delivery Route</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650DA0-F748-306D-231F-587B71C4316B}"/>
              </a:ext>
            </a:extLst>
          </p:cNvPr>
          <p:cNvSpPr txBox="1"/>
          <p:nvPr/>
        </p:nvSpPr>
        <p:spPr>
          <a:xfrm>
            <a:off x="6823880" y="1358898"/>
            <a:ext cx="428489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Frequency</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587123" y="4237881"/>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692486" y="5337759"/>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10515" y="3153160"/>
            <a:ext cx="485238" cy="551680"/>
            <a:chOff x="2784776" y="-622825"/>
            <a:chExt cx="4617005" cy="5249210"/>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6" cy="3205384"/>
                <a:chOff x="3778339" y="1204708"/>
                <a:chExt cx="3406746"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6" cy="3205384"/>
                  <a:chOff x="3778339" y="1204708"/>
                  <a:chExt cx="3406746"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Flowchart: Process 12">
            <a:extLst>
              <a:ext uri="{FF2B5EF4-FFF2-40B4-BE49-F238E27FC236}">
                <a16:creationId xmlns:a16="http://schemas.microsoft.com/office/drawing/2014/main" id="{F71078EA-C194-3BDA-C339-95E64EBE4781}"/>
              </a:ext>
            </a:extLst>
          </p:cNvPr>
          <p:cNvSpPr/>
          <p:nvPr/>
        </p:nvSpPr>
        <p:spPr>
          <a:xfrm>
            <a:off x="10115446" y="1305"/>
            <a:ext cx="2076553" cy="1019040"/>
          </a:xfrm>
          <a:prstGeom prst="flowChartProcess">
            <a:avLst/>
          </a:prstGeom>
          <a:solidFill>
            <a:schemeClr val="accent6">
              <a:lumMod val="20000"/>
              <a:lumOff val="80000"/>
            </a:schemeClr>
          </a:solid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6">
                    <a:lumMod val="50000"/>
                  </a:schemeClr>
                </a:solidFill>
              </a:rPr>
              <a:t>Will I be able to use my </a:t>
            </a:r>
            <a:r>
              <a:rPr lang="en-US" sz="1600" b="1" dirty="0" err="1">
                <a:solidFill>
                  <a:schemeClr val="accent6">
                    <a:lumMod val="50000"/>
                  </a:schemeClr>
                </a:solidFill>
              </a:rPr>
              <a:t>PrEP</a:t>
            </a:r>
            <a:r>
              <a:rPr lang="en-US" sz="1600" b="1" dirty="0">
                <a:solidFill>
                  <a:schemeClr val="accent6">
                    <a:lumMod val="50000"/>
                  </a:schemeClr>
                </a:solidFill>
              </a:rPr>
              <a:t> as instructed?</a:t>
            </a:r>
          </a:p>
        </p:txBody>
      </p:sp>
      <p:pic>
        <p:nvPicPr>
          <p:cNvPr id="28" name="Picture 27" descr="A blue pill in a circle with a arrow&#10;&#10;Description automatically generated">
            <a:extLst>
              <a:ext uri="{FF2B5EF4-FFF2-40B4-BE49-F238E27FC236}">
                <a16:creationId xmlns:a16="http://schemas.microsoft.com/office/drawing/2014/main" id="{4B46C80E-99D0-EF94-B659-0D9B368C4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226" y="2039975"/>
            <a:ext cx="560527" cy="594846"/>
          </a:xfrm>
          <a:prstGeom prst="rect">
            <a:avLst/>
          </a:prstGeom>
        </p:spPr>
      </p:pic>
    </p:spTree>
    <p:extLst>
      <p:ext uri="{BB962C8B-B14F-4D97-AF65-F5344CB8AC3E}">
        <p14:creationId xmlns:p14="http://schemas.microsoft.com/office/powerpoint/2010/main" val="30108817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a:xfrm>
            <a:off x="1964317" y="361184"/>
            <a:ext cx="5583965" cy="1175222"/>
          </a:xfrm>
        </p:spPr>
        <p:txBody>
          <a:bodyPr>
            <a:normAutofit/>
          </a:bodyPr>
          <a:lstStyle/>
          <a:p>
            <a:r>
              <a:rPr lang="en-US"/>
              <a:t>Comparison of PrEP Options: </a:t>
            </a:r>
            <a:r>
              <a:rPr lang="en-US" b="0"/>
              <a:t>Follow-up Requirements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2433977138"/>
              </p:ext>
            </p:extLst>
          </p:nvPr>
        </p:nvGraphicFramePr>
        <p:xfrm>
          <a:off x="1963188" y="1887308"/>
          <a:ext cx="9144456" cy="4267200"/>
        </p:xfrm>
        <a:graphic>
          <a:graphicData uri="http://schemas.openxmlformats.org/drawingml/2006/table">
            <a:tbl>
              <a:tblPr bandRow="1">
                <a:tableStyleId>{5C22544A-7EE6-4342-B048-85BDC9FD1C3A}</a:tableStyleId>
              </a:tblPr>
              <a:tblGrid>
                <a:gridCol w="1966885">
                  <a:extLst>
                    <a:ext uri="{9D8B030D-6E8A-4147-A177-3AD203B41FA5}">
                      <a16:colId xmlns:a16="http://schemas.microsoft.com/office/drawing/2014/main" val="88424409"/>
                    </a:ext>
                  </a:extLst>
                </a:gridCol>
                <a:gridCol w="2165417">
                  <a:extLst>
                    <a:ext uri="{9D8B030D-6E8A-4147-A177-3AD203B41FA5}">
                      <a16:colId xmlns:a16="http://schemas.microsoft.com/office/drawing/2014/main" val="457513423"/>
                    </a:ext>
                  </a:extLst>
                </a:gridCol>
                <a:gridCol w="2493367">
                  <a:extLst>
                    <a:ext uri="{9D8B030D-6E8A-4147-A177-3AD203B41FA5}">
                      <a16:colId xmlns:a16="http://schemas.microsoft.com/office/drawing/2014/main" val="1887861179"/>
                    </a:ext>
                  </a:extLst>
                </a:gridCol>
                <a:gridCol w="2518787">
                  <a:extLst>
                    <a:ext uri="{9D8B030D-6E8A-4147-A177-3AD203B41FA5}">
                      <a16:colId xmlns:a16="http://schemas.microsoft.com/office/drawing/2014/main" val="586887409"/>
                    </a:ext>
                  </a:extLst>
                </a:gridCol>
              </a:tblGrid>
              <a:tr h="1036946">
                <a:tc>
                  <a:txBody>
                    <a:bodyPr/>
                    <a:lstStyle/>
                    <a:p>
                      <a:pPr algn="ctr"/>
                      <a:r>
                        <a:rPr lang="en-US" sz="1600" b="1" i="0" u="none" strike="noStrike" kern="1200">
                          <a:solidFill>
                            <a:schemeClr val="bg1"/>
                          </a:solidFill>
                          <a:effectLst/>
                          <a:latin typeface="+mn-lt"/>
                          <a:ea typeface="+mn-ea"/>
                          <a:cs typeface="+mn-cs"/>
                        </a:rPr>
                        <a:t>Oral Daily </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chemeClr val="accent1"/>
                    </a:solidFill>
                  </a:tcPr>
                </a:tc>
                <a:tc>
                  <a:txBody>
                    <a:bodyPr/>
                    <a:lstStyle/>
                    <a:p>
                      <a:pPr algn="ctr">
                        <a:spcBef>
                          <a:spcPts val="0"/>
                        </a:spcBef>
                        <a:spcAft>
                          <a:spcPts val="0"/>
                        </a:spcAft>
                      </a:pPr>
                      <a:r>
                        <a:rPr lang="en-US" sz="1600" dirty="0">
                          <a:solidFill>
                            <a:schemeClr val="tx1"/>
                          </a:solidFill>
                          <a:latin typeface="Calibri"/>
                          <a:cs typeface="Calibri"/>
                        </a:rPr>
                        <a:t>Every</a:t>
                      </a:r>
                      <a:r>
                        <a:rPr lang="en-US" sz="1600" baseline="0" dirty="0">
                          <a:solidFill>
                            <a:schemeClr val="tx1"/>
                          </a:solidFill>
                          <a:latin typeface="Calibri"/>
                          <a:cs typeface="Calibri"/>
                        </a:rPr>
                        <a:t> 3 months</a:t>
                      </a:r>
                      <a:endParaRPr lang="en-US" sz="1600" dirty="0">
                        <a:solidFill>
                          <a:schemeClr val="tx1"/>
                        </a:solidFill>
                        <a:latin typeface="Calibri"/>
                        <a:cs typeface="Calibri"/>
                      </a:endParaRPr>
                    </a:p>
                  </a:txBody>
                  <a:tcPr anchor="ctr">
                    <a:solidFill>
                      <a:schemeClr val="accent1">
                        <a:lumMod val="20000"/>
                        <a:lumOff val="80000"/>
                      </a:schemeClr>
                    </a:solidFill>
                  </a:tcPr>
                </a:tc>
                <a:tc>
                  <a:txBody>
                    <a:bodyPr/>
                    <a:lstStyle/>
                    <a:p>
                      <a:pPr algn="ctr" rtl="0" fontAlgn="base">
                        <a:spcBef>
                          <a:spcPts val="0"/>
                        </a:spcBef>
                        <a:spcAft>
                          <a:spcPts val="0"/>
                        </a:spcAft>
                      </a:pPr>
                      <a:r>
                        <a:rPr lang="en-US" sz="1600" b="0" i="0" dirty="0">
                          <a:solidFill>
                            <a:schemeClr val="tx1"/>
                          </a:solidFill>
                          <a:effectLst/>
                          <a:latin typeface="Calibri"/>
                          <a:cs typeface="Calibri"/>
                        </a:rPr>
                        <a:t>Potential for community follow-up</a:t>
                      </a:r>
                    </a:p>
                  </a:txBody>
                  <a:tcPr anchor="ctr">
                    <a:solidFill>
                      <a:schemeClr val="accent1">
                        <a:lumMod val="20000"/>
                        <a:lumOff val="80000"/>
                      </a:schemeClr>
                    </a:solidFill>
                  </a:tcPr>
                </a:tc>
                <a:tc>
                  <a:txBody>
                    <a:bodyPr/>
                    <a:lstStyle/>
                    <a:p>
                      <a:pPr algn="ctr" rtl="0" fontAlgn="base">
                        <a:spcBef>
                          <a:spcPts val="0"/>
                        </a:spcBef>
                        <a:spcAft>
                          <a:spcPts val="0"/>
                        </a:spcAft>
                      </a:pPr>
                      <a:r>
                        <a:rPr lang="en-US" sz="1600" b="0" i="0" kern="1200" dirty="0">
                          <a:solidFill>
                            <a:schemeClr val="tx1"/>
                          </a:solidFill>
                          <a:effectLst/>
                          <a:latin typeface="Calibri"/>
                          <a:ea typeface="+mn-ea"/>
                          <a:cs typeface="Calibri"/>
                        </a:rPr>
                        <a:t>HIV testing</a:t>
                      </a:r>
                    </a:p>
                    <a:p>
                      <a:pPr algn="ctr" rtl="0" fontAlgn="base">
                        <a:spcBef>
                          <a:spcPts val="0"/>
                        </a:spcBef>
                        <a:spcAft>
                          <a:spcPts val="0"/>
                        </a:spcAft>
                      </a:pPr>
                      <a:r>
                        <a:rPr lang="en-US" sz="1600" b="0" i="0" kern="1200" dirty="0">
                          <a:solidFill>
                            <a:schemeClr val="tx1"/>
                          </a:solidFill>
                          <a:effectLst/>
                          <a:latin typeface="Calibri"/>
                          <a:ea typeface="+mn-ea"/>
                          <a:cs typeface="Calibri"/>
                        </a:rPr>
                        <a:t>Medication refill</a:t>
                      </a:r>
                    </a:p>
                    <a:p>
                      <a:pPr algn="ctr" rtl="0" fontAlgn="base">
                        <a:spcBef>
                          <a:spcPts val="0"/>
                        </a:spcBef>
                        <a:spcAft>
                          <a:spcPts val="0"/>
                        </a:spcAft>
                      </a:pPr>
                      <a:r>
                        <a:rPr lang="en-US" sz="1600" b="0" i="0" kern="1200" dirty="0">
                          <a:solidFill>
                            <a:schemeClr val="tx1"/>
                          </a:solidFill>
                          <a:effectLst/>
                          <a:latin typeface="Calibri"/>
                          <a:ea typeface="+mn-ea"/>
                          <a:cs typeface="Calibri"/>
                        </a:rPr>
                        <a:t>Blood draw if indicated for safety </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36946">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rgbClr val="FFC000"/>
                    </a:solidFill>
                  </a:tcPr>
                </a:tc>
                <a:tc>
                  <a:txBody>
                    <a:bodyPr/>
                    <a:lstStyle/>
                    <a:p>
                      <a:pPr algn="ctr">
                        <a:spcBef>
                          <a:spcPts val="0"/>
                        </a:spcBef>
                        <a:spcAft>
                          <a:spcPts val="0"/>
                        </a:spcAft>
                      </a:pPr>
                      <a:r>
                        <a:rPr lang="en-US" sz="1600">
                          <a:solidFill>
                            <a:schemeClr val="tx1"/>
                          </a:solidFill>
                          <a:latin typeface="Calibri"/>
                          <a:cs typeface="Calibri"/>
                        </a:rPr>
                        <a:t>Every</a:t>
                      </a:r>
                      <a:r>
                        <a:rPr lang="en-US" sz="1600" baseline="0">
                          <a:solidFill>
                            <a:schemeClr val="tx1"/>
                          </a:solidFill>
                          <a:latin typeface="Calibri"/>
                          <a:cs typeface="Calibri"/>
                        </a:rPr>
                        <a:t> 3 months </a:t>
                      </a:r>
                      <a:endParaRPr lang="en-US" sz="1600">
                        <a:solidFill>
                          <a:schemeClr val="tx1"/>
                        </a:solidFill>
                        <a:latin typeface="Calibri"/>
                        <a:cs typeface="Calibri"/>
                      </a:endParaRPr>
                    </a:p>
                  </a:txBody>
                  <a:tcPr anchor="ctr">
                    <a:solidFill>
                      <a:schemeClr val="accent2">
                        <a:lumMod val="20000"/>
                        <a:lumOff val="80000"/>
                      </a:schemeClr>
                    </a:solidFill>
                  </a:tcPr>
                </a:tc>
                <a:tc>
                  <a:txBody>
                    <a:bodyPr/>
                    <a:lstStyle/>
                    <a:p>
                      <a:pPr algn="ctr" rtl="0" fontAlgn="base">
                        <a:spcBef>
                          <a:spcPts val="0"/>
                        </a:spcBef>
                        <a:spcAft>
                          <a:spcPts val="0"/>
                        </a:spcAft>
                      </a:pPr>
                      <a:r>
                        <a:rPr lang="en-US" sz="1600" b="0" i="0">
                          <a:solidFill>
                            <a:schemeClr val="tx1"/>
                          </a:solidFill>
                          <a:effectLst/>
                          <a:latin typeface="Calibri"/>
                          <a:cs typeface="Calibri"/>
                        </a:rPr>
                        <a:t>Potential for community follow-up</a:t>
                      </a:r>
                    </a:p>
                  </a:txBody>
                  <a:tcPr anchor="ctr">
                    <a:solidFill>
                      <a:schemeClr val="accent2">
                        <a:lumMod val="20000"/>
                        <a:lumOff val="80000"/>
                      </a:schemeClr>
                    </a:solidFill>
                  </a:tcPr>
                </a:tc>
                <a:tc>
                  <a:txBody>
                    <a:bodyPr/>
                    <a:lstStyle/>
                    <a:p>
                      <a:pPr algn="ctr" rtl="0" fontAlgn="base">
                        <a:spcBef>
                          <a:spcPts val="0"/>
                        </a:spcBef>
                        <a:spcAft>
                          <a:spcPts val="0"/>
                        </a:spcAft>
                      </a:pPr>
                      <a:r>
                        <a:rPr lang="en-US" sz="1600" b="0" i="0" kern="1200">
                          <a:solidFill>
                            <a:schemeClr val="tx1"/>
                          </a:solidFill>
                          <a:effectLst/>
                          <a:latin typeface="Calibri"/>
                          <a:ea typeface="+mn-ea"/>
                          <a:cs typeface="Calibri"/>
                        </a:rPr>
                        <a:t>HIV testing</a:t>
                      </a:r>
                    </a:p>
                    <a:p>
                      <a:pPr algn="ctr" rtl="0" fontAlgn="base">
                        <a:spcBef>
                          <a:spcPts val="0"/>
                        </a:spcBef>
                        <a:spcAft>
                          <a:spcPts val="0"/>
                        </a:spcAft>
                      </a:pPr>
                      <a:r>
                        <a:rPr lang="en-US" sz="1600" b="0" i="0" kern="1200">
                          <a:solidFill>
                            <a:schemeClr val="tx1"/>
                          </a:solidFill>
                          <a:effectLst/>
                          <a:latin typeface="Calibri"/>
                          <a:ea typeface="+mn-ea"/>
                          <a:cs typeface="Calibri"/>
                        </a:rPr>
                        <a:t>Medication refill as needed</a:t>
                      </a:r>
                    </a:p>
                    <a:p>
                      <a:pPr algn="ctr" rtl="0" fontAlgn="base">
                        <a:spcBef>
                          <a:spcPts val="0"/>
                        </a:spcBef>
                        <a:spcAft>
                          <a:spcPts val="0"/>
                        </a:spcAft>
                      </a:pPr>
                      <a:r>
                        <a:rPr lang="en-US" sz="1600" b="0" i="0" kern="1200">
                          <a:solidFill>
                            <a:schemeClr val="tx1"/>
                          </a:solidFill>
                          <a:effectLst/>
                          <a:latin typeface="Calibri"/>
                          <a:ea typeface="+mn-ea"/>
                          <a:cs typeface="Calibri"/>
                        </a:rPr>
                        <a:t>Blood draw if indicated for safety </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36946">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a:spcBef>
                          <a:spcPts val="0"/>
                        </a:spcBef>
                        <a:spcAft>
                          <a:spcPts val="0"/>
                        </a:spcAft>
                      </a:pPr>
                      <a:r>
                        <a:rPr lang="en-US" sz="1600" dirty="0">
                          <a:solidFill>
                            <a:schemeClr val="tx1"/>
                          </a:solidFill>
                          <a:latin typeface="Calibri"/>
                          <a:cs typeface="Calibri"/>
                        </a:rPr>
                        <a:t>1 month after the 1</a:t>
                      </a:r>
                      <a:r>
                        <a:rPr lang="en-US" sz="1600" baseline="30000" dirty="0">
                          <a:solidFill>
                            <a:schemeClr val="tx1"/>
                          </a:solidFill>
                          <a:latin typeface="Calibri"/>
                          <a:cs typeface="Calibri"/>
                        </a:rPr>
                        <a:t>st</a:t>
                      </a:r>
                      <a:r>
                        <a:rPr lang="en-US" sz="1600" dirty="0">
                          <a:solidFill>
                            <a:schemeClr val="tx1"/>
                          </a:solidFill>
                          <a:latin typeface="Calibri"/>
                          <a:cs typeface="Calibri"/>
                        </a:rPr>
                        <a:t> injection, then every 8 weeks</a:t>
                      </a:r>
                    </a:p>
                    <a:p>
                      <a:pPr algn="ctr">
                        <a:spcBef>
                          <a:spcPts val="0"/>
                        </a:spcBef>
                        <a:spcAft>
                          <a:spcPts val="0"/>
                        </a:spcAft>
                      </a:pPr>
                      <a:r>
                        <a:rPr lang="en-US" sz="1600" dirty="0">
                          <a:solidFill>
                            <a:schemeClr val="tx1"/>
                          </a:solidFill>
                          <a:latin typeface="Calibri"/>
                          <a:cs typeface="Calibri"/>
                        </a:rPr>
                        <a:t>(+/-</a:t>
                      </a:r>
                      <a:r>
                        <a:rPr lang="en-US" sz="1600" baseline="0" dirty="0">
                          <a:solidFill>
                            <a:schemeClr val="tx1"/>
                          </a:solidFill>
                          <a:latin typeface="Calibri"/>
                          <a:cs typeface="Calibri"/>
                        </a:rPr>
                        <a:t> 1 week)</a:t>
                      </a:r>
                      <a:endParaRPr lang="en-US" sz="1600" dirty="0">
                        <a:solidFill>
                          <a:schemeClr val="tx1"/>
                        </a:solidFill>
                        <a:latin typeface="Calibri"/>
                        <a:cs typeface="Calibri"/>
                      </a:endParaRPr>
                    </a:p>
                  </a:txBody>
                  <a:tcPr anchor="ctr">
                    <a:solidFill>
                      <a:schemeClr val="accent3">
                        <a:lumMod val="20000"/>
                        <a:lumOff val="80000"/>
                      </a:schemeClr>
                    </a:solidFill>
                  </a:tcPr>
                </a:tc>
                <a:tc>
                  <a:txBody>
                    <a:bodyPr/>
                    <a:lstStyle/>
                    <a:p>
                      <a:pPr algn="ctr" rtl="0" fontAlgn="base">
                        <a:spcBef>
                          <a:spcPts val="0"/>
                        </a:spcBef>
                        <a:spcAft>
                          <a:spcPts val="0"/>
                        </a:spcAft>
                      </a:pPr>
                      <a:r>
                        <a:rPr lang="en-US" sz="1600" b="0" i="0">
                          <a:solidFill>
                            <a:schemeClr val="tx1"/>
                          </a:solidFill>
                          <a:effectLst/>
                          <a:latin typeface="Calibri"/>
                          <a:cs typeface="Calibri"/>
                        </a:rPr>
                        <a:t>Administered in clinical setting to ensure privacy for injection and temperature control for product</a:t>
                      </a:r>
                    </a:p>
                  </a:txBody>
                  <a:tcPr anchor="c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Calibri"/>
                          <a:ea typeface="+mn-ea"/>
                          <a:cs typeface="Calibri"/>
                        </a:rPr>
                        <a:t>HIV testing</a:t>
                      </a:r>
                    </a:p>
                    <a:p>
                      <a:pPr algn="ctr" rtl="0" fontAlgn="base">
                        <a:spcBef>
                          <a:spcPts val="0"/>
                        </a:spcBef>
                        <a:spcAft>
                          <a:spcPts val="0"/>
                        </a:spcAft>
                      </a:pPr>
                      <a:r>
                        <a:rPr lang="en-US" sz="1600" b="0" i="0" kern="1200" dirty="0">
                          <a:solidFill>
                            <a:schemeClr val="tx1"/>
                          </a:solidFill>
                          <a:effectLst/>
                          <a:latin typeface="Calibri"/>
                          <a:ea typeface="+mn-ea"/>
                          <a:cs typeface="Calibri"/>
                        </a:rPr>
                        <a:t>Injection administration</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36946">
                <a:tc>
                  <a:txBody>
                    <a:bodyPr/>
                    <a:lstStyle/>
                    <a:p>
                      <a:pPr algn="ctr"/>
                      <a:r>
                        <a:rPr lang="en-US" sz="1600" b="1" i="0" u="none" strike="noStrike" kern="1200" dirty="0">
                          <a:solidFill>
                            <a:schemeClr val="bg1"/>
                          </a:solidFill>
                          <a:effectLst/>
                          <a:latin typeface="+mn-lt"/>
                          <a:ea typeface="+mn-ea"/>
                          <a:cs typeface="+mn-cs"/>
                        </a:rPr>
                        <a:t>DVR</a:t>
                      </a:r>
                      <a:endParaRPr lang="en-US" sz="1600" b="1" dirty="0">
                        <a:solidFill>
                          <a:schemeClr val="bg1"/>
                        </a:solidFill>
                      </a:endParaRPr>
                    </a:p>
                  </a:txBody>
                  <a:tcPr>
                    <a:solidFill>
                      <a:schemeClr val="accent5"/>
                    </a:solidFill>
                  </a:tcPr>
                </a:tc>
                <a:tc>
                  <a:txBody>
                    <a:bodyPr/>
                    <a:lstStyle/>
                    <a:p>
                      <a:pPr algn="ctr">
                        <a:spcBef>
                          <a:spcPts val="0"/>
                        </a:spcBef>
                        <a:spcAft>
                          <a:spcPts val="0"/>
                        </a:spcAft>
                      </a:pPr>
                      <a:r>
                        <a:rPr lang="en-US" sz="1600" dirty="0">
                          <a:solidFill>
                            <a:schemeClr val="tx1"/>
                          </a:solidFill>
                          <a:latin typeface="Calibri"/>
                          <a:cs typeface="Calibri"/>
                        </a:rPr>
                        <a:t>Every 3 months</a:t>
                      </a:r>
                    </a:p>
                  </a:txBody>
                  <a:tcPr anchor="ctr">
                    <a:solidFill>
                      <a:schemeClr val="accent5">
                        <a:lumMod val="20000"/>
                        <a:lumOff val="80000"/>
                      </a:schemeClr>
                    </a:solidFill>
                  </a:tcPr>
                </a:tc>
                <a:tc>
                  <a:txBody>
                    <a:bodyPr/>
                    <a:lstStyle/>
                    <a:p>
                      <a:pPr algn="ctr" rtl="0" fontAlgn="base">
                        <a:spcBef>
                          <a:spcPts val="0"/>
                        </a:spcBef>
                        <a:spcAft>
                          <a:spcPts val="0"/>
                        </a:spcAft>
                      </a:pPr>
                      <a:r>
                        <a:rPr lang="en-US" sz="1600" b="0" i="0" dirty="0">
                          <a:solidFill>
                            <a:schemeClr val="tx1"/>
                          </a:solidFill>
                          <a:effectLst/>
                          <a:latin typeface="Calibri"/>
                          <a:cs typeface="Calibri"/>
                        </a:rPr>
                        <a:t>Potential for community follow-up</a:t>
                      </a:r>
                    </a:p>
                  </a:txBody>
                  <a:tcPr anchor="ctr">
                    <a:solidFill>
                      <a:schemeClr val="accent5">
                        <a:lumMod val="20000"/>
                        <a:lumOff val="80000"/>
                      </a:schemeClr>
                    </a:solidFill>
                  </a:tcPr>
                </a:tc>
                <a:tc>
                  <a:txBody>
                    <a:bodyPr/>
                    <a:lstStyle/>
                    <a:p>
                      <a:pPr algn="ctr" rtl="0" fontAlgn="base">
                        <a:spcBef>
                          <a:spcPts val="0"/>
                        </a:spcBef>
                        <a:spcAft>
                          <a:spcPts val="0"/>
                        </a:spcAft>
                      </a:pPr>
                      <a:r>
                        <a:rPr lang="en-US" sz="1600" b="0" i="0" kern="1200" dirty="0">
                          <a:solidFill>
                            <a:schemeClr val="tx1"/>
                          </a:solidFill>
                          <a:effectLst/>
                          <a:latin typeface="Calibri"/>
                          <a:ea typeface="+mn-ea"/>
                          <a:cs typeface="Calibri"/>
                        </a:rPr>
                        <a:t>HIV testing</a:t>
                      </a:r>
                    </a:p>
                    <a:p>
                      <a:pPr marL="0" algn="ctr" defTabSz="457200" rtl="0" eaLnBrk="1" fontAlgn="base" latinLnBrk="0" hangingPunct="1">
                        <a:spcBef>
                          <a:spcPts val="0"/>
                        </a:spcBef>
                        <a:spcAft>
                          <a:spcPts val="0"/>
                        </a:spcAft>
                      </a:pPr>
                      <a:r>
                        <a:rPr lang="en-US" sz="1600" b="0" i="0" kern="1200" dirty="0">
                          <a:solidFill>
                            <a:schemeClr val="tx1"/>
                          </a:solidFill>
                          <a:effectLst/>
                          <a:latin typeface="Calibri"/>
                          <a:ea typeface="+mn-ea"/>
                          <a:cs typeface="Calibri"/>
                        </a:rPr>
                        <a:t>DVR refill</a:t>
                      </a:r>
                    </a:p>
                    <a:p>
                      <a:pPr marL="0" algn="ctr" defTabSz="457200" rtl="0" eaLnBrk="1" fontAlgn="base" latinLnBrk="0" hangingPunct="1">
                        <a:spcBef>
                          <a:spcPts val="0"/>
                        </a:spcBef>
                        <a:spcAft>
                          <a:spcPts val="0"/>
                        </a:spcAft>
                      </a:pPr>
                      <a:r>
                        <a:rPr lang="en-US" sz="1600" b="0" i="0" kern="1200" dirty="0">
                          <a:solidFill>
                            <a:schemeClr val="tx1"/>
                          </a:solidFill>
                          <a:effectLst/>
                          <a:latin typeface="Calibri"/>
                          <a:ea typeface="+mn-ea"/>
                          <a:cs typeface="Calibri"/>
                        </a:rPr>
                        <a:t>Optional assisted DVR insertion</a:t>
                      </a:r>
                      <a:endParaRPr lang="en-US" sz="1600" b="0" i="0" dirty="0">
                        <a:solidFill>
                          <a:schemeClr val="tx1"/>
                        </a:solidFill>
                        <a:effectLst/>
                        <a:latin typeface="Calibri"/>
                        <a:cs typeface="Calibri"/>
                      </a:endParaRP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989541" y="1542748"/>
            <a:ext cx="210645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Follow-up frequency​</a:t>
            </a:r>
          </a:p>
        </p:txBody>
      </p:sp>
      <p:sp>
        <p:nvSpPr>
          <p:cNvPr id="7" name="TextBox 6">
            <a:extLst>
              <a:ext uri="{FF2B5EF4-FFF2-40B4-BE49-F238E27FC236}">
                <a16:creationId xmlns:a16="http://schemas.microsoft.com/office/drawing/2014/main" id="{E2DF97DC-531B-10B9-1D71-525480A1890A}"/>
              </a:ext>
            </a:extLst>
          </p:cNvPr>
          <p:cNvSpPr txBox="1"/>
          <p:nvPr/>
        </p:nvSpPr>
        <p:spPr>
          <a:xfrm>
            <a:off x="8503888" y="1542748"/>
            <a:ext cx="2603756"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Follow-up procedures</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650DA0-F748-306D-231F-587B71C4316B}"/>
              </a:ext>
            </a:extLst>
          </p:cNvPr>
          <p:cNvSpPr txBox="1"/>
          <p:nvPr/>
        </p:nvSpPr>
        <p:spPr>
          <a:xfrm>
            <a:off x="6096000" y="1526313"/>
            <a:ext cx="245848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Service delivery options</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594607" y="4443685"/>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695778" y="5494869"/>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42448" y="3364033"/>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8" name="Flowchart: Process 12">
            <a:extLst>
              <a:ext uri="{FF2B5EF4-FFF2-40B4-BE49-F238E27FC236}">
                <a16:creationId xmlns:a16="http://schemas.microsoft.com/office/drawing/2014/main" id="{8D9BBB2F-15CA-864F-B909-31ACF1E92EC0}"/>
              </a:ext>
            </a:extLst>
          </p:cNvPr>
          <p:cNvSpPr/>
          <p:nvPr/>
        </p:nvSpPr>
        <p:spPr>
          <a:xfrm>
            <a:off x="10115446" y="0"/>
            <a:ext cx="2076553" cy="1019040"/>
          </a:xfrm>
          <a:prstGeom prst="flowChartProcess">
            <a:avLst/>
          </a:prstGeom>
          <a:solidFill>
            <a:schemeClr val="accent6">
              <a:lumMod val="20000"/>
              <a:lumOff val="80000"/>
            </a:schemeClr>
          </a:solid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6">
                    <a:lumMod val="50000"/>
                  </a:schemeClr>
                </a:solidFill>
              </a:rPr>
              <a:t>How will I fit regular clinic visits into my life?</a:t>
            </a:r>
          </a:p>
        </p:txBody>
      </p:sp>
      <p:pic>
        <p:nvPicPr>
          <p:cNvPr id="33" name="Picture 32" descr="A blue pill in a circle with a arrow&#10;&#10;Description automatically generated">
            <a:extLst>
              <a:ext uri="{FF2B5EF4-FFF2-40B4-BE49-F238E27FC236}">
                <a16:creationId xmlns:a16="http://schemas.microsoft.com/office/drawing/2014/main" id="{94A11C96-7649-594F-EBD9-F794797480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761" y="2235710"/>
            <a:ext cx="560527" cy="594846"/>
          </a:xfrm>
          <a:prstGeom prst="rect">
            <a:avLst/>
          </a:prstGeom>
        </p:spPr>
      </p:pic>
    </p:spTree>
    <p:extLst>
      <p:ext uri="{BB962C8B-B14F-4D97-AF65-F5344CB8AC3E}">
        <p14:creationId xmlns:p14="http://schemas.microsoft.com/office/powerpoint/2010/main" val="11246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a:xfrm>
            <a:off x="1964317" y="520700"/>
            <a:ext cx="8440793" cy="838199"/>
          </a:xfrm>
        </p:spPr>
        <p:txBody>
          <a:bodyPr>
            <a:normAutofit fontScale="90000"/>
          </a:bodyPr>
          <a:lstStyle/>
          <a:p>
            <a:r>
              <a:rPr lang="en-US" dirty="0"/>
              <a:t>Comparison of PrEP Options: </a:t>
            </a:r>
            <a:r>
              <a:rPr lang="en-US" b="0" dirty="0"/>
              <a:t>HIV Testing and Frequency</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702303140"/>
              </p:ext>
            </p:extLst>
          </p:nvPr>
        </p:nvGraphicFramePr>
        <p:xfrm>
          <a:off x="1964318" y="1851098"/>
          <a:ext cx="9184946" cy="4264296"/>
        </p:xfrm>
        <a:graphic>
          <a:graphicData uri="http://schemas.openxmlformats.org/drawingml/2006/table">
            <a:tbl>
              <a:tblPr bandRow="1">
                <a:tableStyleId>{5C22544A-7EE6-4342-B048-85BDC9FD1C3A}</a:tableStyleId>
              </a:tblPr>
              <a:tblGrid>
                <a:gridCol w="1979830">
                  <a:extLst>
                    <a:ext uri="{9D8B030D-6E8A-4147-A177-3AD203B41FA5}">
                      <a16:colId xmlns:a16="http://schemas.microsoft.com/office/drawing/2014/main" val="88424409"/>
                    </a:ext>
                  </a:extLst>
                </a:gridCol>
                <a:gridCol w="2859429">
                  <a:extLst>
                    <a:ext uri="{9D8B030D-6E8A-4147-A177-3AD203B41FA5}">
                      <a16:colId xmlns:a16="http://schemas.microsoft.com/office/drawing/2014/main" val="457513423"/>
                    </a:ext>
                  </a:extLst>
                </a:gridCol>
                <a:gridCol w="4345687">
                  <a:extLst>
                    <a:ext uri="{9D8B030D-6E8A-4147-A177-3AD203B41FA5}">
                      <a16:colId xmlns:a16="http://schemas.microsoft.com/office/drawing/2014/main" val="1887861179"/>
                    </a:ext>
                  </a:extLst>
                </a:gridCol>
              </a:tblGrid>
              <a:tr h="1066074">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algn="ctr"/>
                      <a:r>
                        <a:rPr lang="en-US" sz="1600" dirty="0">
                          <a:solidFill>
                            <a:schemeClr val="tx1"/>
                          </a:solidFill>
                          <a:latin typeface="Calibri"/>
                          <a:cs typeface="Calibri"/>
                        </a:rPr>
                        <a:t>Every</a:t>
                      </a:r>
                      <a:r>
                        <a:rPr lang="en-US" sz="1600" baseline="0" dirty="0">
                          <a:solidFill>
                            <a:schemeClr val="tx1"/>
                          </a:solidFill>
                          <a:latin typeface="Calibri"/>
                          <a:cs typeface="Calibri"/>
                        </a:rPr>
                        <a:t> 3 months</a:t>
                      </a:r>
                      <a:endParaRPr lang="en-US" sz="1600" dirty="0">
                        <a:solidFill>
                          <a:schemeClr val="tx1"/>
                        </a:solidFill>
                        <a:latin typeface="Calibri"/>
                        <a:cs typeface="Calibri"/>
                      </a:endParaRPr>
                    </a:p>
                  </a:txBody>
                  <a:tcPr anchor="ctr">
                    <a:solidFill>
                      <a:schemeClr val="accent1">
                        <a:lumMod val="20000"/>
                        <a:lumOff val="80000"/>
                      </a:schemeClr>
                    </a:solidFill>
                  </a:tcPr>
                </a:tc>
                <a:tc>
                  <a:txBody>
                    <a:bodyPr/>
                    <a:lstStyle/>
                    <a:p>
                      <a:pPr algn="ctr" rtl="0" fontAlgn="base"/>
                      <a:r>
                        <a:rPr lang="en-US" sz="1600" b="0" i="0" kern="1200" dirty="0">
                          <a:solidFill>
                            <a:schemeClr val="tx1"/>
                          </a:solidFill>
                          <a:effectLst/>
                          <a:latin typeface="Calibri"/>
                          <a:ea typeface="+mn-ea"/>
                          <a:cs typeface="Calibri"/>
                        </a:rPr>
                        <a:t>Blood-based rapid diagnostic tests  </a:t>
                      </a:r>
                      <a:endParaRPr lang="en-US" dirty="0"/>
                    </a:p>
                    <a:p>
                      <a:pPr algn="ctr" rtl="0" fontAlgn="base"/>
                      <a:r>
                        <a:rPr lang="en-US" sz="1600" b="0" i="0" kern="1200" dirty="0">
                          <a:solidFill>
                            <a:schemeClr val="tx1"/>
                          </a:solidFill>
                          <a:effectLst/>
                          <a:latin typeface="Calibri"/>
                          <a:ea typeface="+mn-ea"/>
                          <a:cs typeface="Calibri"/>
                        </a:rPr>
                        <a:t>Option for HIVST</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66074">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rgbClr val="FFC000"/>
                    </a:solidFill>
                  </a:tcPr>
                </a:tc>
                <a:tc>
                  <a:txBody>
                    <a:bodyPr/>
                    <a:lstStyle/>
                    <a:p>
                      <a:pPr algn="ctr"/>
                      <a:r>
                        <a:rPr lang="en-US" sz="1600">
                          <a:solidFill>
                            <a:schemeClr val="tx1"/>
                          </a:solidFill>
                          <a:latin typeface="Calibri"/>
                          <a:cs typeface="Calibri"/>
                        </a:rPr>
                        <a:t>Every</a:t>
                      </a:r>
                      <a:r>
                        <a:rPr lang="en-US" sz="1600" baseline="0">
                          <a:solidFill>
                            <a:schemeClr val="tx1"/>
                          </a:solidFill>
                          <a:latin typeface="Calibri"/>
                          <a:cs typeface="Calibri"/>
                        </a:rPr>
                        <a:t> 3 months </a:t>
                      </a:r>
                      <a:endParaRPr lang="en-US" sz="1600">
                        <a:solidFill>
                          <a:schemeClr val="tx1"/>
                        </a:solidFill>
                        <a:latin typeface="Calibri"/>
                        <a:cs typeface="Calibri"/>
                      </a:endParaRPr>
                    </a:p>
                  </a:txBody>
                  <a:tcPr anchor="ctr">
                    <a:solidFill>
                      <a:schemeClr val="accent2">
                        <a:lumMod val="20000"/>
                        <a:lumOff val="80000"/>
                      </a:schemeClr>
                    </a:solidFill>
                  </a:tcPr>
                </a:tc>
                <a:tc>
                  <a:txBody>
                    <a:bodyPr/>
                    <a:lstStyle/>
                    <a:p>
                      <a:pPr marL="0" marR="0" lvl="0" indent="0" algn="ctr" rtl="0" eaLnBrk="1" fontAlgn="base" latinLnBrk="0" hangingPunct="1">
                        <a:lnSpc>
                          <a:spcPct val="100000"/>
                        </a:lnSpc>
                        <a:spcBef>
                          <a:spcPts val="0"/>
                        </a:spcBef>
                        <a:spcAft>
                          <a:spcPts val="0"/>
                        </a:spcAft>
                        <a:buClrTx/>
                        <a:buSzTx/>
                        <a:buFontTx/>
                        <a:buNone/>
                      </a:pPr>
                      <a:r>
                        <a:rPr lang="en-US" sz="1600" b="0" i="0" kern="1200" dirty="0">
                          <a:solidFill>
                            <a:schemeClr val="tx1"/>
                          </a:solidFill>
                          <a:effectLst/>
                          <a:latin typeface="Calibri"/>
                          <a:ea typeface="+mn-ea"/>
                          <a:cs typeface="Calibri"/>
                        </a:rPr>
                        <a:t>Blood-based rapid diagnostic tests  </a:t>
                      </a:r>
                      <a:endParaRPr lang="en-US" dirty="0"/>
                    </a:p>
                    <a:p>
                      <a:pPr algn="ctr" rtl="0" fontAlgn="base"/>
                      <a:r>
                        <a:rPr lang="en-US" sz="1600" b="0" i="0" kern="1200" dirty="0">
                          <a:solidFill>
                            <a:schemeClr val="tx1"/>
                          </a:solidFill>
                          <a:effectLst/>
                          <a:latin typeface="Calibri"/>
                          <a:ea typeface="+mn-ea"/>
                          <a:cs typeface="Calibri"/>
                        </a:rPr>
                        <a:t>Option for HIVST</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66074">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a:r>
                        <a:rPr lang="en-US" sz="1600" dirty="0">
                          <a:solidFill>
                            <a:schemeClr val="tx1"/>
                          </a:solidFill>
                          <a:latin typeface="Calibri"/>
                          <a:cs typeface="Calibri"/>
                        </a:rPr>
                        <a:t>1 month after the first injection, then every 8 weeks</a:t>
                      </a:r>
                    </a:p>
                    <a:p>
                      <a:pPr algn="ctr"/>
                      <a:r>
                        <a:rPr lang="en-US" sz="1600" dirty="0">
                          <a:solidFill>
                            <a:schemeClr val="tx1"/>
                          </a:solidFill>
                          <a:latin typeface="Calibri"/>
                          <a:cs typeface="Calibri"/>
                        </a:rPr>
                        <a:t>(+/-</a:t>
                      </a:r>
                      <a:r>
                        <a:rPr lang="en-US" sz="1600" baseline="0" dirty="0">
                          <a:solidFill>
                            <a:schemeClr val="tx1"/>
                          </a:solidFill>
                          <a:latin typeface="Calibri"/>
                          <a:cs typeface="Calibri"/>
                        </a:rPr>
                        <a:t> 1 week)</a:t>
                      </a:r>
                      <a:endParaRPr lang="en-US" sz="1600" dirty="0">
                        <a:solidFill>
                          <a:schemeClr val="tx1"/>
                        </a:solidFill>
                        <a:latin typeface="Calibri"/>
                        <a:cs typeface="Calibri"/>
                      </a:endParaRPr>
                    </a:p>
                  </a:txBody>
                  <a:tcPr anchor="ctr">
                    <a:solidFill>
                      <a:schemeClr val="accent3">
                        <a:lumMod val="20000"/>
                        <a:lumOff val="80000"/>
                      </a:schemeClr>
                    </a:solidFill>
                  </a:tcPr>
                </a:tc>
                <a:tc>
                  <a:txBody>
                    <a:bodyPr/>
                    <a:lstStyle/>
                    <a:p>
                      <a:pPr marL="0" marR="0" lvl="0" indent="0" algn="ctr" rtl="0" eaLnBrk="1" fontAlgn="base" latinLnBrk="0" hangingPunct="1">
                        <a:lnSpc>
                          <a:spcPct val="100000"/>
                        </a:lnSpc>
                        <a:spcBef>
                          <a:spcPts val="0"/>
                        </a:spcBef>
                        <a:spcAft>
                          <a:spcPts val="0"/>
                        </a:spcAft>
                        <a:buClrTx/>
                        <a:buSzTx/>
                        <a:buFontTx/>
                        <a:buNone/>
                      </a:pPr>
                      <a:r>
                        <a:rPr lang="en-US" sz="1600" b="0" i="0" kern="1200" dirty="0">
                          <a:solidFill>
                            <a:schemeClr val="tx1"/>
                          </a:solidFill>
                          <a:effectLst/>
                          <a:latin typeface="Calibri"/>
                          <a:ea typeface="+mn-ea"/>
                          <a:cs typeface="Calibri"/>
                        </a:rPr>
                        <a:t>Blood-based rapid diagnostic tests  </a:t>
                      </a:r>
                      <a:endParaRPr lang="en-US" dirty="0"/>
                    </a:p>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chemeClr val="tx1"/>
                          </a:solidFill>
                        </a:rPr>
                        <a:t>Antigen-based or nucleic acid tests</a:t>
                      </a:r>
                    </a:p>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Calibri"/>
                          <a:ea typeface="+mn-ea"/>
                          <a:cs typeface="Calibri"/>
                        </a:rPr>
                        <a:t>No option for HIVST</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66074">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a:r>
                        <a:rPr lang="en-US" sz="1600">
                          <a:solidFill>
                            <a:schemeClr val="tx1"/>
                          </a:solidFill>
                          <a:latin typeface="Calibri"/>
                          <a:cs typeface="Calibri"/>
                        </a:rPr>
                        <a:t>Every 3 months</a:t>
                      </a:r>
                    </a:p>
                  </a:txBody>
                  <a:tcPr anchor="ctr">
                    <a:solidFill>
                      <a:schemeClr val="accent5">
                        <a:lumMod val="20000"/>
                        <a:lumOff val="80000"/>
                      </a:schemeClr>
                    </a:solidFill>
                  </a:tcPr>
                </a:tc>
                <a:tc>
                  <a:txBody>
                    <a:bodyPr/>
                    <a:lstStyle/>
                    <a:p>
                      <a:pPr marL="0" marR="0" lvl="0" indent="0" algn="ctr" rtl="0" eaLnBrk="1" fontAlgn="base" latinLnBrk="0" hangingPunct="1">
                        <a:lnSpc>
                          <a:spcPct val="100000"/>
                        </a:lnSpc>
                        <a:spcBef>
                          <a:spcPts val="0"/>
                        </a:spcBef>
                        <a:spcAft>
                          <a:spcPts val="0"/>
                        </a:spcAft>
                        <a:buClrTx/>
                        <a:buSzTx/>
                        <a:buFontTx/>
                        <a:buNone/>
                      </a:pPr>
                      <a:r>
                        <a:rPr lang="en-US" sz="1600" b="0" i="0" kern="1200" dirty="0">
                          <a:solidFill>
                            <a:schemeClr val="tx1"/>
                          </a:solidFill>
                          <a:effectLst/>
                          <a:latin typeface="Calibri"/>
                          <a:ea typeface="+mn-ea"/>
                          <a:cs typeface="Calibri"/>
                        </a:rPr>
                        <a:t>Blood-based rapid diagnostic tests  </a:t>
                      </a:r>
                      <a:endParaRPr lang="en-US" dirty="0"/>
                    </a:p>
                    <a:p>
                      <a:pPr algn="ctr" rtl="0" fontAlgn="base"/>
                      <a:r>
                        <a:rPr lang="en-US" sz="1600" b="0" i="0" kern="1200" dirty="0">
                          <a:solidFill>
                            <a:schemeClr val="tx1"/>
                          </a:solidFill>
                          <a:effectLst/>
                          <a:latin typeface="Calibri"/>
                          <a:ea typeface="+mn-ea"/>
                          <a:cs typeface="Calibri"/>
                        </a:rPr>
                        <a:t>Option for HIVST</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845443" y="1487798"/>
            <a:ext cx="2956409"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Testing frequency​</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650DA0-F748-306D-231F-587B71C4316B}"/>
              </a:ext>
            </a:extLst>
          </p:cNvPr>
          <p:cNvSpPr txBox="1"/>
          <p:nvPr/>
        </p:nvSpPr>
        <p:spPr>
          <a:xfrm>
            <a:off x="6801853" y="1487798"/>
            <a:ext cx="4347411"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Follow-up HIV testing</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614633" y="4398288"/>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743012" y="5598692"/>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49817" y="3324241"/>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Flowchart: Process 12">
            <a:extLst>
              <a:ext uri="{FF2B5EF4-FFF2-40B4-BE49-F238E27FC236}">
                <a16:creationId xmlns:a16="http://schemas.microsoft.com/office/drawing/2014/main" id="{DE897A36-F7B9-8057-CFAC-BBA9DF254E09}"/>
              </a:ext>
            </a:extLst>
          </p:cNvPr>
          <p:cNvSpPr/>
          <p:nvPr/>
        </p:nvSpPr>
        <p:spPr>
          <a:xfrm>
            <a:off x="10115446" y="28501"/>
            <a:ext cx="2076553" cy="1019040"/>
          </a:xfrm>
          <a:prstGeom prst="flowChartProcess">
            <a:avLst/>
          </a:prstGeom>
          <a:solidFill>
            <a:schemeClr val="accent6">
              <a:lumMod val="20000"/>
              <a:lumOff val="80000"/>
            </a:schemeClr>
          </a:solidFill>
          <a:ln w="3810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6">
                    <a:lumMod val="50000"/>
                  </a:schemeClr>
                </a:solidFill>
              </a:rPr>
              <a:t>What kind of HIV testing will I need and how often?</a:t>
            </a:r>
          </a:p>
        </p:txBody>
      </p:sp>
      <p:pic>
        <p:nvPicPr>
          <p:cNvPr id="28" name="Picture 27" descr="A blue pill in a circle with a arrow&#10;&#10;Description automatically generated">
            <a:extLst>
              <a:ext uri="{FF2B5EF4-FFF2-40B4-BE49-F238E27FC236}">
                <a16:creationId xmlns:a16="http://schemas.microsoft.com/office/drawing/2014/main" id="{280AB51C-F578-4973-CF4B-A59DBB1F2A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787" y="2185873"/>
            <a:ext cx="560527" cy="594846"/>
          </a:xfrm>
          <a:prstGeom prst="rect">
            <a:avLst/>
          </a:prstGeom>
        </p:spPr>
      </p:pic>
    </p:spTree>
    <p:extLst>
      <p:ext uri="{BB962C8B-B14F-4D97-AF65-F5344CB8AC3E}">
        <p14:creationId xmlns:p14="http://schemas.microsoft.com/office/powerpoint/2010/main" val="23994697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3851C-ED4C-B630-67CC-A5EC5F279B11}"/>
              </a:ext>
            </a:extLst>
          </p:cNvPr>
          <p:cNvSpPr txBox="1"/>
          <p:nvPr/>
        </p:nvSpPr>
        <p:spPr>
          <a:xfrm>
            <a:off x="1867256" y="6388859"/>
            <a:ext cx="3933723" cy="307777"/>
          </a:xfrm>
          <a:prstGeom prst="rect">
            <a:avLst/>
          </a:prstGeom>
          <a:noFill/>
        </p:spPr>
        <p:txBody>
          <a:bodyPr wrap="square" rtlCol="0">
            <a:spAutoFit/>
          </a:bodyPr>
          <a:lstStyle/>
          <a:p>
            <a:r>
              <a:rPr lang="en-US" sz="1400" dirty="0">
                <a:solidFill>
                  <a:schemeClr val="bg1">
                    <a:lumMod val="50000"/>
                  </a:schemeClr>
                </a:solidFill>
              </a:rPr>
              <a:t>Figure adapted from Han, Klein, and Arora, 2011</a:t>
            </a:r>
            <a:endParaRPr lang="en-ZA" sz="1400" dirty="0">
              <a:solidFill>
                <a:schemeClr val="bg1">
                  <a:lumMod val="50000"/>
                </a:schemeClr>
              </a:solidFill>
            </a:endParaRPr>
          </a:p>
        </p:txBody>
      </p:sp>
      <p:sp>
        <p:nvSpPr>
          <p:cNvPr id="18" name="Flowchart: Process 16">
            <a:extLst>
              <a:ext uri="{FF2B5EF4-FFF2-40B4-BE49-F238E27FC236}">
                <a16:creationId xmlns:a16="http://schemas.microsoft.com/office/drawing/2014/main" id="{CBB0275C-0BFD-226F-E930-3D36FABFB96E}"/>
              </a:ext>
            </a:extLst>
          </p:cNvPr>
          <p:cNvSpPr/>
          <p:nvPr/>
        </p:nvSpPr>
        <p:spPr>
          <a:xfrm>
            <a:off x="3238792" y="1698415"/>
            <a:ext cx="2078353" cy="1022934"/>
          </a:xfrm>
          <a:prstGeom prst="flowChartProcess">
            <a:avLst/>
          </a:prstGeom>
          <a:solidFill>
            <a:schemeClr val="accent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Scientific knowledge about each option</a:t>
            </a:r>
          </a:p>
        </p:txBody>
      </p:sp>
      <p:sp>
        <p:nvSpPr>
          <p:cNvPr id="19" name="Flowchart: Process 6">
            <a:extLst>
              <a:ext uri="{FF2B5EF4-FFF2-40B4-BE49-F238E27FC236}">
                <a16:creationId xmlns:a16="http://schemas.microsoft.com/office/drawing/2014/main" id="{09604809-D3C5-1898-D80C-8ABBCF1F50D8}"/>
              </a:ext>
            </a:extLst>
          </p:cNvPr>
          <p:cNvSpPr/>
          <p:nvPr/>
        </p:nvSpPr>
        <p:spPr>
          <a:xfrm>
            <a:off x="5633926" y="1704712"/>
            <a:ext cx="2078353" cy="1016637"/>
          </a:xfrm>
          <a:prstGeom prst="flowChartProcess">
            <a:avLst/>
          </a:prstGeom>
          <a:solidFill>
            <a:srgbClr val="70AD47"/>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Practical implications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of each option</a:t>
            </a:r>
          </a:p>
        </p:txBody>
      </p:sp>
      <p:sp>
        <p:nvSpPr>
          <p:cNvPr id="20" name="Flowchart: Process 7">
            <a:extLst>
              <a:ext uri="{FF2B5EF4-FFF2-40B4-BE49-F238E27FC236}">
                <a16:creationId xmlns:a16="http://schemas.microsoft.com/office/drawing/2014/main" id="{58A831B9-0709-E230-9299-31A3109F3463}"/>
              </a:ext>
            </a:extLst>
          </p:cNvPr>
          <p:cNvSpPr/>
          <p:nvPr/>
        </p:nvSpPr>
        <p:spPr>
          <a:xfrm>
            <a:off x="8041297" y="1704181"/>
            <a:ext cx="2078353" cy="1006546"/>
          </a:xfrm>
          <a:prstGeom prst="flowChartProcess">
            <a:avLst/>
          </a:prstGeom>
          <a:solidFill>
            <a:schemeClr val="accent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rPr>
              <a:t>Personal considerations with each option</a:t>
            </a:r>
          </a:p>
        </p:txBody>
      </p:sp>
      <p:sp>
        <p:nvSpPr>
          <p:cNvPr id="21" name="Flowchart: Process 12">
            <a:extLst>
              <a:ext uri="{FF2B5EF4-FFF2-40B4-BE49-F238E27FC236}">
                <a16:creationId xmlns:a16="http://schemas.microsoft.com/office/drawing/2014/main" id="{921D4B07-5485-6754-5C3C-D44EA62BB396}"/>
              </a:ext>
            </a:extLst>
          </p:cNvPr>
          <p:cNvSpPr/>
          <p:nvPr/>
        </p:nvSpPr>
        <p:spPr>
          <a:xfrm>
            <a:off x="3224360" y="3043762"/>
            <a:ext cx="2092785" cy="825884"/>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accent5">
                    <a:lumMod val="75000"/>
                  </a:schemeClr>
                </a:solidFill>
                <a:effectLst/>
                <a:uLnTx/>
                <a:uFillTx/>
                <a:latin typeface="Calibri" panose="020F0502020204030204"/>
                <a:ea typeface="+mn-ea"/>
                <a:cs typeface="+mn-cs"/>
              </a:rPr>
              <a:t>How well does it prevent HIV infection?</a:t>
            </a:r>
          </a:p>
        </p:txBody>
      </p:sp>
      <p:sp>
        <p:nvSpPr>
          <p:cNvPr id="22" name="Flowchart: Process 14">
            <a:extLst>
              <a:ext uri="{FF2B5EF4-FFF2-40B4-BE49-F238E27FC236}">
                <a16:creationId xmlns:a16="http://schemas.microsoft.com/office/drawing/2014/main" id="{732E2350-2FEB-7605-470A-206E49F44B38}"/>
              </a:ext>
            </a:extLst>
          </p:cNvPr>
          <p:cNvSpPr/>
          <p:nvPr/>
        </p:nvSpPr>
        <p:spPr>
          <a:xfrm>
            <a:off x="5633926" y="3975413"/>
            <a:ext cx="2078352" cy="895812"/>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How will I fit regular clinic visits into my life?</a:t>
            </a:r>
          </a:p>
        </p:txBody>
      </p:sp>
      <p:sp>
        <p:nvSpPr>
          <p:cNvPr id="23" name="Flowchart: Process 15">
            <a:extLst>
              <a:ext uri="{FF2B5EF4-FFF2-40B4-BE49-F238E27FC236}">
                <a16:creationId xmlns:a16="http://schemas.microsoft.com/office/drawing/2014/main" id="{FC114004-6557-5A75-CE12-406F2DDDF767}"/>
              </a:ext>
            </a:extLst>
          </p:cNvPr>
          <p:cNvSpPr/>
          <p:nvPr/>
        </p:nvSpPr>
        <p:spPr>
          <a:xfrm>
            <a:off x="5633926" y="3043762"/>
            <a:ext cx="2046056" cy="825884"/>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Will I be able to use my </a:t>
            </a:r>
            <a:r>
              <a:rPr kumimoji="0" lang="en-US" sz="1600" b="0" i="0" u="none" strike="noStrike" kern="0" cap="none" spc="0" normalizeH="0" baseline="0" noProof="0" err="1">
                <a:ln>
                  <a:noFill/>
                </a:ln>
                <a:solidFill>
                  <a:srgbClr val="70AD47">
                    <a:lumMod val="50000"/>
                  </a:srgbClr>
                </a:solidFill>
                <a:effectLst/>
                <a:uLnTx/>
                <a:uFillTx/>
                <a:latin typeface="Calibri" panose="020F0502020204030204"/>
                <a:ea typeface="+mn-ea"/>
                <a:cs typeface="+mn-cs"/>
              </a:rPr>
              <a:t>PrEP</a:t>
            </a: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 as instructed?</a:t>
            </a:r>
          </a:p>
        </p:txBody>
      </p:sp>
      <p:sp>
        <p:nvSpPr>
          <p:cNvPr id="24" name="Flowchart: Process 16">
            <a:extLst>
              <a:ext uri="{FF2B5EF4-FFF2-40B4-BE49-F238E27FC236}">
                <a16:creationId xmlns:a16="http://schemas.microsoft.com/office/drawing/2014/main" id="{23AA6592-63D6-CC47-0074-BCF419357C2C}"/>
              </a:ext>
            </a:extLst>
          </p:cNvPr>
          <p:cNvSpPr/>
          <p:nvPr/>
        </p:nvSpPr>
        <p:spPr>
          <a:xfrm>
            <a:off x="8062368" y="3016313"/>
            <a:ext cx="2057282" cy="825884"/>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my partner?</a:t>
            </a:r>
          </a:p>
        </p:txBody>
      </p:sp>
      <p:sp>
        <p:nvSpPr>
          <p:cNvPr id="25" name="Flowchart: Process 17">
            <a:extLst>
              <a:ext uri="{FF2B5EF4-FFF2-40B4-BE49-F238E27FC236}">
                <a16:creationId xmlns:a16="http://schemas.microsoft.com/office/drawing/2014/main" id="{3FC9B698-B63B-6924-4306-CDAC4D4A713E}"/>
              </a:ext>
            </a:extLst>
          </p:cNvPr>
          <p:cNvSpPr/>
          <p:nvPr/>
        </p:nvSpPr>
        <p:spPr>
          <a:xfrm>
            <a:off x="8062368" y="3950629"/>
            <a:ext cx="2057282" cy="1005400"/>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Will I be able to keep it private from other people in my </a:t>
            </a:r>
            <a:r>
              <a:rPr lang="en-US" sz="1600" kern="0">
                <a:solidFill>
                  <a:schemeClr val="accent1">
                    <a:lumMod val="75000"/>
                  </a:schemeClr>
                </a:solidFill>
                <a:latin typeface="Calibri" panose="020F0502020204030204"/>
              </a:rPr>
              <a:t>life?</a:t>
            </a:r>
          </a:p>
        </p:txBody>
      </p:sp>
      <p:sp>
        <p:nvSpPr>
          <p:cNvPr id="26" name="Flowchart: Process 22">
            <a:extLst>
              <a:ext uri="{FF2B5EF4-FFF2-40B4-BE49-F238E27FC236}">
                <a16:creationId xmlns:a16="http://schemas.microsoft.com/office/drawing/2014/main" id="{E3AFE5FF-BD73-7262-FBB6-1600A69E17E4}"/>
              </a:ext>
            </a:extLst>
          </p:cNvPr>
          <p:cNvSpPr/>
          <p:nvPr/>
        </p:nvSpPr>
        <p:spPr>
          <a:xfrm>
            <a:off x="3224360" y="3996147"/>
            <a:ext cx="2092785" cy="746443"/>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What are the side effects?</a:t>
            </a:r>
          </a:p>
        </p:txBody>
      </p:sp>
      <p:sp>
        <p:nvSpPr>
          <p:cNvPr id="27" name="Flowchart: Process 23">
            <a:extLst>
              <a:ext uri="{FF2B5EF4-FFF2-40B4-BE49-F238E27FC236}">
                <a16:creationId xmlns:a16="http://schemas.microsoft.com/office/drawing/2014/main" id="{C08E134B-ED32-AB73-FA76-291E699AF67C}"/>
              </a:ext>
            </a:extLst>
          </p:cNvPr>
          <p:cNvSpPr/>
          <p:nvPr/>
        </p:nvSpPr>
        <p:spPr>
          <a:xfrm>
            <a:off x="3224361" y="4869091"/>
            <a:ext cx="2092784" cy="1089856"/>
          </a:xfrm>
          <a:prstGeom prst="flowChartProcess">
            <a:avLst/>
          </a:prstGeom>
          <a:solidFill>
            <a:schemeClr val="accent5">
              <a:lumMod val="40000"/>
              <a:lumOff val="60000"/>
              <a:alpha val="64706"/>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5">
                    <a:lumMod val="75000"/>
                  </a:schemeClr>
                </a:solidFill>
                <a:effectLst/>
                <a:uLnTx/>
                <a:uFillTx/>
                <a:latin typeface="Calibri" panose="020F0502020204030204"/>
                <a:ea typeface="+mn-ea"/>
                <a:cs typeface="+mn-cs"/>
              </a:rPr>
              <a:t>How will it impact detection and treatment of HIV if I become infected? </a:t>
            </a:r>
          </a:p>
        </p:txBody>
      </p:sp>
      <p:sp>
        <p:nvSpPr>
          <p:cNvPr id="28" name="Flowchart: Process 1">
            <a:extLst>
              <a:ext uri="{FF2B5EF4-FFF2-40B4-BE49-F238E27FC236}">
                <a16:creationId xmlns:a16="http://schemas.microsoft.com/office/drawing/2014/main" id="{64768CC2-FFBD-AC8A-85D1-8C6703710F30}"/>
              </a:ext>
            </a:extLst>
          </p:cNvPr>
          <p:cNvSpPr/>
          <p:nvPr/>
        </p:nvSpPr>
        <p:spPr>
          <a:xfrm>
            <a:off x="8062368" y="5080891"/>
            <a:ext cx="2057282" cy="902647"/>
          </a:xfrm>
          <a:prstGeom prst="flowChartProcess">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chemeClr val="accent1">
                    <a:lumMod val="75000"/>
                  </a:schemeClr>
                </a:solidFill>
                <a:effectLst/>
                <a:uLnTx/>
                <a:uFillTx/>
                <a:latin typeface="Calibri" panose="020F0502020204030204"/>
                <a:ea typeface="+mn-ea"/>
                <a:cs typeface="+mn-cs"/>
              </a:rPr>
              <a:t>How easy is it to stop and start if my situation changes?</a:t>
            </a:r>
          </a:p>
        </p:txBody>
      </p:sp>
      <p:sp>
        <p:nvSpPr>
          <p:cNvPr id="29" name="Flowchart: Process 5">
            <a:extLst>
              <a:ext uri="{FF2B5EF4-FFF2-40B4-BE49-F238E27FC236}">
                <a16:creationId xmlns:a16="http://schemas.microsoft.com/office/drawing/2014/main" id="{EA4C1F54-1BF9-1E63-1A32-A157A5FB06B6}"/>
              </a:ext>
            </a:extLst>
          </p:cNvPr>
          <p:cNvSpPr/>
          <p:nvPr/>
        </p:nvSpPr>
        <p:spPr>
          <a:xfrm>
            <a:off x="5633926" y="4976992"/>
            <a:ext cx="2078352" cy="1006546"/>
          </a:xfrm>
          <a:prstGeom prst="flowChartProcess">
            <a:avLst/>
          </a:prstGeom>
          <a:solidFill>
            <a:srgbClr val="70AD47">
              <a:lumMod val="20000"/>
              <a:lumOff val="80000"/>
            </a:srgb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70AD47">
                    <a:lumMod val="50000"/>
                  </a:srgbClr>
                </a:solidFill>
                <a:effectLst/>
                <a:uLnTx/>
                <a:uFillTx/>
                <a:latin typeface="Calibri" panose="020F0502020204030204"/>
                <a:ea typeface="+mn-ea"/>
                <a:cs typeface="+mn-cs"/>
              </a:rPr>
              <a:t>What kind of HIV testing will I need, and how often?</a:t>
            </a:r>
          </a:p>
        </p:txBody>
      </p:sp>
      <p:sp>
        <p:nvSpPr>
          <p:cNvPr id="30" name="Flowchart: Process 2">
            <a:extLst>
              <a:ext uri="{FF2B5EF4-FFF2-40B4-BE49-F238E27FC236}">
                <a16:creationId xmlns:a16="http://schemas.microsoft.com/office/drawing/2014/main" id="{E318DFE4-3DB2-A2F3-D3CD-D5A92CA6950A}"/>
              </a:ext>
            </a:extLst>
          </p:cNvPr>
          <p:cNvSpPr/>
          <p:nvPr/>
        </p:nvSpPr>
        <p:spPr>
          <a:xfrm>
            <a:off x="3232675" y="769842"/>
            <a:ext cx="6886975" cy="786408"/>
          </a:xfrm>
          <a:prstGeom prst="flowChartProcess">
            <a:avLst/>
          </a:prstGeom>
          <a:solidFill>
            <a:schemeClr val="tx2"/>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srgbClr val="FFFFFF"/>
                </a:solidFill>
                <a:effectLst/>
                <a:uLnTx/>
                <a:uFillTx/>
                <a:latin typeface="Calibri" panose="020F0502020204030204"/>
                <a:ea typeface="+mn-ea"/>
                <a:cs typeface="+mn-cs"/>
              </a:rPr>
              <a:t>Considerations for Choosing PrEP</a:t>
            </a:r>
          </a:p>
        </p:txBody>
      </p:sp>
      <p:sp>
        <p:nvSpPr>
          <p:cNvPr id="31" name="Rectangle 30">
            <a:extLst>
              <a:ext uri="{FF2B5EF4-FFF2-40B4-BE49-F238E27FC236}">
                <a16:creationId xmlns:a16="http://schemas.microsoft.com/office/drawing/2014/main" id="{A2FC9891-2E0A-32DF-2465-40C4BC5BD690}"/>
              </a:ext>
            </a:extLst>
          </p:cNvPr>
          <p:cNvSpPr/>
          <p:nvPr/>
        </p:nvSpPr>
        <p:spPr>
          <a:xfrm>
            <a:off x="7888167" y="1556250"/>
            <a:ext cx="2384612" cy="4531908"/>
          </a:xfrm>
          <a:prstGeom prst="rect">
            <a:avLst/>
          </a:prstGeom>
          <a:noFill/>
          <a:ln w="762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4801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fontScale="90000"/>
          </a:bodyPr>
          <a:lstStyle/>
          <a:p>
            <a:r>
              <a:rPr lang="en-US"/>
              <a:t>Comparison of PrEP Options: </a:t>
            </a:r>
            <a:r>
              <a:rPr lang="en-US" b="0"/>
              <a:t>Privacy and Stigma Considerations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81849015"/>
              </p:ext>
            </p:extLst>
          </p:nvPr>
        </p:nvGraphicFramePr>
        <p:xfrm>
          <a:off x="1964317" y="2031201"/>
          <a:ext cx="9145584" cy="4157876"/>
        </p:xfrm>
        <a:graphic>
          <a:graphicData uri="http://schemas.openxmlformats.org/drawingml/2006/table">
            <a:tbl>
              <a:tblPr bandRow="1">
                <a:tableStyleId>{5C22544A-7EE6-4342-B048-85BDC9FD1C3A}</a:tableStyleId>
              </a:tblPr>
              <a:tblGrid>
                <a:gridCol w="1965999">
                  <a:extLst>
                    <a:ext uri="{9D8B030D-6E8A-4147-A177-3AD203B41FA5}">
                      <a16:colId xmlns:a16="http://schemas.microsoft.com/office/drawing/2014/main" val="88424409"/>
                    </a:ext>
                  </a:extLst>
                </a:gridCol>
                <a:gridCol w="2393195">
                  <a:extLst>
                    <a:ext uri="{9D8B030D-6E8A-4147-A177-3AD203B41FA5}">
                      <a16:colId xmlns:a16="http://schemas.microsoft.com/office/drawing/2014/main" val="457513423"/>
                    </a:ext>
                  </a:extLst>
                </a:gridCol>
                <a:gridCol w="2393195">
                  <a:extLst>
                    <a:ext uri="{9D8B030D-6E8A-4147-A177-3AD203B41FA5}">
                      <a16:colId xmlns:a16="http://schemas.microsoft.com/office/drawing/2014/main" val="1887861179"/>
                    </a:ext>
                  </a:extLst>
                </a:gridCol>
                <a:gridCol w="2393195">
                  <a:extLst>
                    <a:ext uri="{9D8B030D-6E8A-4147-A177-3AD203B41FA5}">
                      <a16:colId xmlns:a16="http://schemas.microsoft.com/office/drawing/2014/main" val="586887409"/>
                    </a:ext>
                  </a:extLst>
                </a:gridCol>
              </a:tblGrid>
              <a:tr h="1039469">
                <a:tc>
                  <a:txBody>
                    <a:bodyPr/>
                    <a:lstStyle/>
                    <a:p>
                      <a:pPr algn="ctr"/>
                      <a:r>
                        <a:rPr lang="en-US" sz="1600" b="1" i="0" u="none" strike="noStrike" kern="1200">
                          <a:solidFill>
                            <a:schemeClr val="bg1"/>
                          </a:solidFill>
                          <a:effectLst/>
                          <a:latin typeface="+mn-lt"/>
                          <a:ea typeface="+mn-ea"/>
                          <a:cs typeface="+mn-cs"/>
                        </a:rPr>
                        <a:t>Oral Daily PrEP</a:t>
                      </a:r>
                      <a:endParaRPr lang="en-US" sz="1600" b="1">
                        <a:solidFill>
                          <a:schemeClr val="bg1"/>
                        </a:solidFill>
                      </a:endParaRPr>
                    </a:p>
                  </a:txBody>
                  <a:tcPr>
                    <a:solidFill>
                      <a:schemeClr val="accent1"/>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No, if you can keep and</a:t>
                      </a:r>
                      <a:r>
                        <a:rPr lang="en-US" sz="1600" baseline="0" dirty="0">
                          <a:solidFill>
                            <a:schemeClr val="tx1"/>
                          </a:solidFill>
                          <a:latin typeface="Calibri" panose="020F0502020204030204" pitchFamily="34" charset="0"/>
                          <a:cs typeface="Calibri" panose="020F0502020204030204" pitchFamily="34" charset="0"/>
                        </a:rPr>
                        <a:t> take pills privately</a:t>
                      </a:r>
                      <a:endParaRPr lang="en-US" sz="1600" dirty="0">
                        <a:solidFill>
                          <a:schemeClr val="tx1"/>
                        </a:solidFill>
                        <a:latin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algn="ctr"/>
                      <a:r>
                        <a:rPr lang="en-US" sz="1600" dirty="0">
                          <a:solidFill>
                            <a:schemeClr val="tx1"/>
                          </a:solidFill>
                          <a:latin typeface="Calibri"/>
                          <a:cs typeface="Calibri"/>
                        </a:rPr>
                        <a:t>No, if you can keep and</a:t>
                      </a:r>
                      <a:r>
                        <a:rPr lang="en-US" sz="1600" baseline="0" dirty="0">
                          <a:solidFill>
                            <a:schemeClr val="tx1"/>
                          </a:solidFill>
                          <a:latin typeface="Calibri"/>
                          <a:cs typeface="Calibri"/>
                        </a:rPr>
                        <a:t> take pills privately</a:t>
                      </a:r>
                      <a:endParaRPr lang="en-US" sz="1600" dirty="0">
                        <a:solidFill>
                          <a:schemeClr val="tx1"/>
                        </a:solidFill>
                        <a:latin typeface="Calibri"/>
                        <a:cs typeface="Calibri"/>
                      </a:endParaRPr>
                    </a:p>
                  </a:txBody>
                  <a:tcPr anchor="ctr">
                    <a:solidFill>
                      <a:schemeClr val="accent1">
                        <a:lumMod val="20000"/>
                        <a:lumOff val="80000"/>
                      </a:schemeClr>
                    </a:solidFill>
                  </a:tcPr>
                </a:tc>
                <a:tc>
                  <a:txBody>
                    <a:bodyPr/>
                    <a:lstStyle/>
                    <a:p>
                      <a:pPr algn="ctr" rtl="0" fontAlgn="base"/>
                      <a:r>
                        <a:rPr lang="en-US" sz="1600" b="0" i="0" kern="1200" dirty="0">
                          <a:solidFill>
                            <a:schemeClr val="tx1"/>
                          </a:solidFill>
                          <a:effectLst/>
                          <a:latin typeface="Calibri"/>
                          <a:ea typeface="+mn-ea"/>
                          <a:cs typeface="Calibri"/>
                        </a:rPr>
                        <a:t>Maybe. </a:t>
                      </a:r>
                      <a:endParaRPr lang="en-US" dirty="0"/>
                    </a:p>
                    <a:p>
                      <a:pPr algn="ctr" rtl="0" fontAlgn="base"/>
                      <a:r>
                        <a:rPr lang="en-US" sz="1600" b="0" i="0" kern="1200" dirty="0">
                          <a:solidFill>
                            <a:schemeClr val="tx1"/>
                          </a:solidFill>
                          <a:effectLst/>
                          <a:latin typeface="Calibri"/>
                          <a:ea typeface="+mn-ea"/>
                          <a:cs typeface="Calibri"/>
                        </a:rPr>
                        <a:t>Same pills are used for HIV treatment</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39469">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rgbClr val="FFC000"/>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No, if you can keep and</a:t>
                      </a:r>
                      <a:r>
                        <a:rPr lang="en-US" sz="1600" baseline="0" dirty="0">
                          <a:solidFill>
                            <a:schemeClr val="tx1"/>
                          </a:solidFill>
                          <a:latin typeface="Calibri" panose="020F0502020204030204" pitchFamily="34" charset="0"/>
                          <a:cs typeface="Calibri" panose="020F0502020204030204" pitchFamily="34" charset="0"/>
                        </a:rPr>
                        <a:t> take pills privately</a:t>
                      </a:r>
                      <a:endParaRPr lang="en-US" sz="1600" dirty="0">
                        <a:solidFill>
                          <a:schemeClr val="tx1"/>
                        </a:solidFill>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No, if you can keep and</a:t>
                      </a:r>
                      <a:r>
                        <a:rPr lang="en-US" sz="1600" baseline="0" dirty="0">
                          <a:solidFill>
                            <a:schemeClr val="tx1"/>
                          </a:solidFill>
                          <a:latin typeface="Calibri" panose="020F0502020204030204" pitchFamily="34" charset="0"/>
                          <a:cs typeface="Calibri" panose="020F0502020204030204" pitchFamily="34" charset="0"/>
                        </a:rPr>
                        <a:t> take pills privately</a:t>
                      </a:r>
                      <a:endParaRPr lang="en-US" sz="1600" dirty="0">
                        <a:solidFill>
                          <a:schemeClr val="tx1"/>
                        </a:solidFill>
                        <a:latin typeface="Calibri" panose="020F0502020204030204" pitchFamily="34" charset="0"/>
                        <a:cs typeface="Calibri" panose="020F0502020204030204" pitchFamily="34" charset="0"/>
                      </a:endParaRPr>
                    </a:p>
                  </a:txBody>
                  <a:tcPr anchor="ctr">
                    <a:solidFill>
                      <a:schemeClr val="accent2">
                        <a:lumMod val="20000"/>
                        <a:lumOff val="80000"/>
                      </a:schemeClr>
                    </a:solidFill>
                  </a:tcPr>
                </a:tc>
                <a:tc>
                  <a:txBody>
                    <a:bodyPr/>
                    <a:lstStyle/>
                    <a:p>
                      <a:pPr algn="ctr" rtl="0" fontAlgn="base"/>
                      <a:r>
                        <a:rPr lang="en-US" sz="1600" b="0" i="0" kern="1200">
                          <a:solidFill>
                            <a:schemeClr val="tx1"/>
                          </a:solidFill>
                          <a:effectLst/>
                          <a:latin typeface="Calibri" panose="020F0502020204030204" pitchFamily="34" charset="0"/>
                          <a:ea typeface="+mn-ea"/>
                          <a:cs typeface="Calibri" panose="020F0502020204030204" pitchFamily="34" charset="0"/>
                        </a:rPr>
                        <a:t>Maybe. </a:t>
                      </a:r>
                    </a:p>
                    <a:p>
                      <a:pPr algn="ctr" rtl="0" fontAlgn="base"/>
                      <a:r>
                        <a:rPr lang="en-US" sz="1600" b="0" i="0" kern="1200">
                          <a:solidFill>
                            <a:schemeClr val="tx1"/>
                          </a:solidFill>
                          <a:effectLst/>
                          <a:latin typeface="Calibri" panose="020F0502020204030204" pitchFamily="34" charset="0"/>
                          <a:ea typeface="+mn-ea"/>
                          <a:cs typeface="Calibri" panose="020F0502020204030204" pitchFamily="34" charset="0"/>
                        </a:rPr>
                        <a:t>Same pills are used for HIV treatment</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39469">
                <a:tc>
                  <a:txBody>
                    <a:bodyPr/>
                    <a:lstStyle/>
                    <a:p>
                      <a:pPr algn="ctr"/>
                      <a:r>
                        <a:rPr lang="en-US" sz="1600" b="1" i="0" u="none" strike="noStrike" kern="1200">
                          <a:solidFill>
                            <a:schemeClr val="bg1"/>
                          </a:solidFill>
                          <a:effectLst/>
                          <a:latin typeface="+mn-lt"/>
                          <a:ea typeface="+mn-ea"/>
                          <a:cs typeface="+mn-cs"/>
                        </a:rPr>
                        <a:t>CAB-LA</a:t>
                      </a:r>
                      <a:endParaRPr lang="en-US" sz="1600" b="1">
                        <a:solidFill>
                          <a:schemeClr val="bg1"/>
                        </a:solidFill>
                      </a:endParaRPr>
                    </a:p>
                  </a:txBody>
                  <a:tcPr>
                    <a:solidFill>
                      <a:schemeClr val="accent3"/>
                    </a:solidFill>
                  </a:tcPr>
                </a:tc>
                <a:tc>
                  <a:txBody>
                    <a:bodyPr/>
                    <a:lstStyle/>
                    <a:p>
                      <a:pPr algn="ctr"/>
                      <a:r>
                        <a:rPr lang="en-US" sz="1600" dirty="0">
                          <a:solidFill>
                            <a:schemeClr val="tx1"/>
                          </a:solidFill>
                          <a:latin typeface="Calibri"/>
                          <a:cs typeface="Calibri"/>
                        </a:rPr>
                        <a:t>No, if you can keep clinic visits private</a:t>
                      </a:r>
                    </a:p>
                  </a:txBody>
                  <a:tcPr anchor="ctr">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chemeClr val="tx1"/>
                          </a:solidFill>
                          <a:latin typeface="Calibri"/>
                          <a:cs typeface="Calibri"/>
                        </a:rPr>
                        <a:t>No, if you can keep clinic visits private</a:t>
                      </a:r>
                      <a:r>
                        <a:rPr lang="en-US" sz="1600" b="0" i="0" dirty="0">
                          <a:solidFill>
                            <a:schemeClr val="tx1"/>
                          </a:solidFill>
                          <a:effectLst/>
                          <a:latin typeface="Calibri"/>
                          <a:cs typeface="Calibri"/>
                        </a:rPr>
                        <a:t>​</a:t>
                      </a:r>
                      <a:endParaRPr lang="en-US" sz="1800" b="0" i="0" dirty="0">
                        <a:solidFill>
                          <a:schemeClr val="tx1"/>
                        </a:solidFill>
                        <a:effectLst/>
                        <a:latin typeface="Calibri"/>
                        <a:cs typeface="Calibri"/>
                      </a:endParaRPr>
                    </a:p>
                  </a:txBody>
                  <a:tcPr anchor="ctr">
                    <a:solidFill>
                      <a:schemeClr val="accent3">
                        <a:lumMod val="20000"/>
                        <a:lumOff val="80000"/>
                      </a:schemeClr>
                    </a:solidFill>
                  </a:tcPr>
                </a:tc>
                <a:tc>
                  <a:txBody>
                    <a:bodyPr/>
                    <a:lstStyle/>
                    <a:p>
                      <a:pPr algn="ctr" rtl="0" fontAlgn="base"/>
                      <a:r>
                        <a:rPr lang="en-US" sz="1600" b="0" i="0" kern="1200" dirty="0">
                          <a:solidFill>
                            <a:schemeClr val="tx1"/>
                          </a:solidFill>
                          <a:effectLst/>
                          <a:latin typeface="Calibri"/>
                          <a:ea typeface="+mn-ea"/>
                          <a:cs typeface="Calibri"/>
                        </a:rPr>
                        <a:t>Unlikely, as nothing to take home</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39469">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a:r>
                        <a:rPr lang="en-US" sz="1600" dirty="0">
                          <a:solidFill>
                            <a:schemeClr val="tx1"/>
                          </a:solidFill>
                          <a:latin typeface="Calibri"/>
                          <a:cs typeface="Calibri"/>
                        </a:rPr>
                        <a:t>Maybe, some partners can feel the DVR during sex</a:t>
                      </a:r>
                    </a:p>
                  </a:txBody>
                  <a:tcPr anchor="ctr">
                    <a:solidFill>
                      <a:schemeClr val="accent5">
                        <a:lumMod val="20000"/>
                        <a:lumOff val="80000"/>
                      </a:schemeClr>
                    </a:solidFill>
                  </a:tcPr>
                </a:tc>
                <a:tc>
                  <a:txBody>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1600" dirty="0">
                          <a:solidFill>
                            <a:schemeClr val="tx1"/>
                          </a:solidFill>
                          <a:latin typeface="Calibri"/>
                          <a:cs typeface="Calibri"/>
                        </a:rPr>
                        <a:t>No, if </a:t>
                      </a:r>
                      <a:r>
                        <a:rPr lang="en-US" sz="1600" baseline="0" dirty="0">
                          <a:solidFill>
                            <a:schemeClr val="tx1"/>
                          </a:solidFill>
                          <a:latin typeface="Calibri"/>
                          <a:cs typeface="Calibri"/>
                        </a:rPr>
                        <a:t>can keep and insert it privately</a:t>
                      </a:r>
                      <a:r>
                        <a:rPr lang="en-US" sz="1600" b="0" i="0" dirty="0">
                          <a:solidFill>
                            <a:schemeClr val="tx1"/>
                          </a:solidFill>
                          <a:effectLst/>
                          <a:latin typeface="Calibri"/>
                          <a:cs typeface="Calibri"/>
                        </a:rPr>
                        <a:t>​</a:t>
                      </a:r>
                    </a:p>
                  </a:txBody>
                  <a:tcPr anchor="ctr">
                    <a:solidFill>
                      <a:schemeClr val="accent5">
                        <a:lumMod val="20000"/>
                        <a:lumOff val="80000"/>
                      </a:schemeClr>
                    </a:solidFill>
                  </a:tcPr>
                </a:tc>
                <a:tc>
                  <a:txBody>
                    <a:bodyPr/>
                    <a:lstStyle/>
                    <a:p>
                      <a:pPr algn="ctr" rtl="0" fontAlgn="base"/>
                      <a:r>
                        <a:rPr lang="en-US" sz="1600" b="0" i="0" kern="1200" dirty="0">
                          <a:solidFill>
                            <a:schemeClr val="tx1"/>
                          </a:solidFill>
                          <a:effectLst/>
                          <a:latin typeface="Calibri"/>
                          <a:ea typeface="+mn-ea"/>
                          <a:cs typeface="Calibri"/>
                        </a:rPr>
                        <a:t>Unlikely, as</a:t>
                      </a:r>
                    </a:p>
                    <a:p>
                      <a:pPr algn="ctr" rtl="0" fontAlgn="base"/>
                      <a:r>
                        <a:rPr lang="en-US" sz="1600" b="0" i="0" kern="1200" dirty="0">
                          <a:solidFill>
                            <a:schemeClr val="tx1"/>
                          </a:solidFill>
                          <a:effectLst/>
                          <a:latin typeface="Calibri" panose="020F0502020204030204" pitchFamily="34" charset="0"/>
                          <a:ea typeface="+mn-ea"/>
                          <a:cs typeface="Calibri" panose="020F0502020204030204" pitchFamily="34" charset="0"/>
                        </a:rPr>
                        <a:t>vaginal rings are also used for other purposes</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914275" y="1446426"/>
            <a:ext cx="2438400"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rPr>
              <a:t>Will my partner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rPr>
              <a:t>know about it?</a:t>
            </a: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a:t>
            </a: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DF97DC-531B-10B9-1D71-525480A1890A}"/>
              </a:ext>
            </a:extLst>
          </p:cNvPr>
          <p:cNvSpPr txBox="1"/>
          <p:nvPr/>
        </p:nvSpPr>
        <p:spPr>
          <a:xfrm>
            <a:off x="8734540" y="1446426"/>
            <a:ext cx="2374233"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rPr>
              <a:t>Will I experience stigma related to PrEP use?</a:t>
            </a:r>
          </a:p>
        </p:txBody>
      </p:sp>
      <p:sp>
        <p:nvSpPr>
          <p:cNvPr id="5" name="TextBox 4">
            <a:extLst>
              <a:ext uri="{FF2B5EF4-FFF2-40B4-BE49-F238E27FC236}">
                <a16:creationId xmlns:a16="http://schemas.microsoft.com/office/drawing/2014/main" id="{07650DA0-F748-306D-231F-587B71C4316B}"/>
              </a:ext>
            </a:extLst>
          </p:cNvPr>
          <p:cNvSpPr txBox="1"/>
          <p:nvPr/>
        </p:nvSpPr>
        <p:spPr>
          <a:xfrm>
            <a:off x="6296140" y="1427028"/>
            <a:ext cx="2437272" cy="584775"/>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1600" b="1">
                <a:latin typeface="Calibri" panose="020F0502020204030204" pitchFamily="34" charset="0"/>
              </a:defRPr>
            </a:lvl1pPr>
          </a:lstStyle>
          <a:p>
            <a:r>
              <a:rPr lang="en-US" dirty="0"/>
              <a:t>Will other people </a:t>
            </a:r>
          </a:p>
          <a:p>
            <a:r>
              <a:rPr lang="en-US" dirty="0"/>
              <a:t>around me know about it?</a:t>
            </a: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671641" y="4468923"/>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765770" y="5596327"/>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72576" y="3483979"/>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Flowchart: Process 16">
            <a:extLst>
              <a:ext uri="{FF2B5EF4-FFF2-40B4-BE49-F238E27FC236}">
                <a16:creationId xmlns:a16="http://schemas.microsoft.com/office/drawing/2014/main" id="{E3E59FB5-4D32-ECCD-46A1-5F4F3A7A5498}"/>
              </a:ext>
            </a:extLst>
          </p:cNvPr>
          <p:cNvSpPr/>
          <p:nvPr/>
        </p:nvSpPr>
        <p:spPr>
          <a:xfrm>
            <a:off x="10108833" y="3121"/>
            <a:ext cx="2083167" cy="1202449"/>
          </a:xfrm>
          <a:prstGeom prst="flowChartProcess">
            <a:avLst/>
          </a:prstGeom>
          <a:solidFill>
            <a:schemeClr val="accent1">
              <a:lumMod val="20000"/>
              <a:lumOff val="80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50000"/>
                  </a:schemeClr>
                </a:solidFill>
              </a:rPr>
              <a:t>Will I be able to keep it private from my partner and other people in my life?</a:t>
            </a:r>
          </a:p>
        </p:txBody>
      </p:sp>
      <p:pic>
        <p:nvPicPr>
          <p:cNvPr id="28" name="Picture 27" descr="A blue pill in a circle with a arrow&#10;&#10;Description automatically generated">
            <a:extLst>
              <a:ext uri="{FF2B5EF4-FFF2-40B4-BE49-F238E27FC236}">
                <a16:creationId xmlns:a16="http://schemas.microsoft.com/office/drawing/2014/main" id="{FC9BBF69-E270-56CF-E235-BDF257745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641" y="2379137"/>
            <a:ext cx="560527" cy="594846"/>
          </a:xfrm>
          <a:prstGeom prst="rect">
            <a:avLst/>
          </a:prstGeom>
        </p:spPr>
      </p:pic>
    </p:spTree>
    <p:extLst>
      <p:ext uri="{BB962C8B-B14F-4D97-AF65-F5344CB8AC3E}">
        <p14:creationId xmlns:p14="http://schemas.microsoft.com/office/powerpoint/2010/main" val="6248602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a:xfrm>
            <a:off x="1964317" y="520700"/>
            <a:ext cx="7769443" cy="838199"/>
          </a:xfrm>
        </p:spPr>
        <p:txBody>
          <a:bodyPr>
            <a:noAutofit/>
          </a:bodyPr>
          <a:lstStyle/>
          <a:p>
            <a:r>
              <a:rPr lang="en-US" dirty="0"/>
              <a:t>Comparison of PrEP Options: </a:t>
            </a:r>
            <a:r>
              <a:rPr lang="en-US" b="0" dirty="0"/>
              <a:t>Starting and Stopping</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3840710078"/>
              </p:ext>
            </p:extLst>
          </p:nvPr>
        </p:nvGraphicFramePr>
        <p:xfrm>
          <a:off x="1963188" y="1841605"/>
          <a:ext cx="9145585" cy="4267200"/>
        </p:xfrm>
        <a:graphic>
          <a:graphicData uri="http://schemas.openxmlformats.org/drawingml/2006/table">
            <a:tbl>
              <a:tblPr bandRow="1">
                <a:tableStyleId>{5C22544A-7EE6-4342-B048-85BDC9FD1C3A}</a:tableStyleId>
              </a:tblPr>
              <a:tblGrid>
                <a:gridCol w="1983170">
                  <a:extLst>
                    <a:ext uri="{9D8B030D-6E8A-4147-A177-3AD203B41FA5}">
                      <a16:colId xmlns:a16="http://schemas.microsoft.com/office/drawing/2014/main" val="88424409"/>
                    </a:ext>
                  </a:extLst>
                </a:gridCol>
                <a:gridCol w="2342147">
                  <a:extLst>
                    <a:ext uri="{9D8B030D-6E8A-4147-A177-3AD203B41FA5}">
                      <a16:colId xmlns:a16="http://schemas.microsoft.com/office/drawing/2014/main" val="457513423"/>
                    </a:ext>
                  </a:extLst>
                </a:gridCol>
                <a:gridCol w="2535547">
                  <a:extLst>
                    <a:ext uri="{9D8B030D-6E8A-4147-A177-3AD203B41FA5}">
                      <a16:colId xmlns:a16="http://schemas.microsoft.com/office/drawing/2014/main" val="1887861179"/>
                    </a:ext>
                  </a:extLst>
                </a:gridCol>
                <a:gridCol w="2284721">
                  <a:extLst>
                    <a:ext uri="{9D8B030D-6E8A-4147-A177-3AD203B41FA5}">
                      <a16:colId xmlns:a16="http://schemas.microsoft.com/office/drawing/2014/main" val="586887409"/>
                    </a:ext>
                  </a:extLst>
                </a:gridCol>
              </a:tblGrid>
              <a:tr h="1066800">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marL="0" indent="0" algn="ctr">
                        <a:buFont typeface="Arial" panose="020B0604020202020204" pitchFamily="34" charset="0"/>
                        <a:buNone/>
                      </a:pPr>
                      <a:r>
                        <a:rPr lang="en-US" sz="1600" dirty="0"/>
                        <a:t>HIV</a:t>
                      </a:r>
                      <a:r>
                        <a:rPr lang="en-US" sz="1600" baseline="0" dirty="0"/>
                        <a:t> protection within </a:t>
                      </a:r>
                      <a:r>
                        <a:rPr lang="en-US" sz="1600" b="1" baseline="0" dirty="0"/>
                        <a:t>24 hours </a:t>
                      </a:r>
                      <a:r>
                        <a:rPr lang="en-US" sz="1600" baseline="0" dirty="0"/>
                        <a:t>for some men*; </a:t>
                      </a:r>
                      <a:r>
                        <a:rPr lang="en-US" sz="1600" b="1" baseline="0" dirty="0"/>
                        <a:t>7 days </a:t>
                      </a:r>
                      <a:r>
                        <a:rPr lang="en-US" sz="1600" baseline="0" dirty="0"/>
                        <a:t>for women and other men</a:t>
                      </a:r>
                      <a:endParaRPr lang="en-US" sz="1600" dirty="0"/>
                    </a:p>
                  </a:txBody>
                  <a:tcPr anchor="ctr">
                    <a:solidFill>
                      <a:schemeClr val="accent1">
                        <a:lumMod val="20000"/>
                        <a:lumOff val="80000"/>
                      </a:schemeClr>
                    </a:solidFill>
                  </a:tcPr>
                </a:tc>
                <a:tc>
                  <a:txBody>
                    <a:bodyPr/>
                    <a:lstStyle/>
                    <a:p>
                      <a:pPr marL="0" indent="0" algn="ctr">
                        <a:buFont typeface="Arial" panose="020B0604020202020204" pitchFamily="34" charset="0"/>
                        <a:buNone/>
                      </a:pPr>
                      <a:r>
                        <a:rPr lang="en-US" sz="1600" dirty="0"/>
                        <a:t>Continue daily after last HIV exposure: </a:t>
                      </a:r>
                      <a:r>
                        <a:rPr lang="en-US" sz="1600" b="1" dirty="0"/>
                        <a:t>2</a:t>
                      </a:r>
                      <a:r>
                        <a:rPr lang="en-US" sz="1600" dirty="0"/>
                        <a:t> </a:t>
                      </a:r>
                      <a:r>
                        <a:rPr lang="en-US" sz="1600" b="1" dirty="0"/>
                        <a:t>days</a:t>
                      </a:r>
                      <a:r>
                        <a:rPr lang="en-US" sz="1600" dirty="0"/>
                        <a:t> for some men*;</a:t>
                      </a:r>
                      <a:r>
                        <a:rPr lang="en-US" sz="1600" b="0" dirty="0"/>
                        <a:t> </a:t>
                      </a:r>
                      <a:r>
                        <a:rPr lang="en-US" sz="1600" b="1" dirty="0"/>
                        <a:t>7 days</a:t>
                      </a:r>
                      <a:r>
                        <a:rPr lang="en-US" sz="1600" dirty="0"/>
                        <a:t> for women and other men</a:t>
                      </a:r>
                    </a:p>
                  </a:txBody>
                  <a:tcPr anchor="ctr">
                    <a:solidFill>
                      <a:schemeClr val="accent1">
                        <a:lumMod val="20000"/>
                        <a:lumOff val="80000"/>
                      </a:schemeClr>
                    </a:solidFill>
                  </a:tcPr>
                </a:tc>
                <a:tc>
                  <a:txBody>
                    <a:bodyPr/>
                    <a:lstStyle/>
                    <a:p>
                      <a:pPr algn="ctr" rtl="0" fontAlgn="base"/>
                      <a:r>
                        <a:rPr lang="en-US" sz="1600" kern="1200" baseline="0" dirty="0">
                          <a:solidFill>
                            <a:schemeClr val="dk1"/>
                          </a:solidFill>
                          <a:latin typeface="+mn-lt"/>
                          <a:ea typeface="+mn-ea"/>
                          <a:cs typeface="+mn-cs"/>
                        </a:rPr>
                        <a:t>Restart any time by confirming HIV-negative status and resuming daily pills</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66800">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endParaRPr lang="en-US" sz="1600" b="1">
                        <a:solidFill>
                          <a:schemeClr val="bg1"/>
                        </a:solidFill>
                      </a:endParaRPr>
                    </a:p>
                  </a:txBody>
                  <a:tcPr>
                    <a:solidFill>
                      <a:srgbClr val="FFC000"/>
                    </a:solidFill>
                  </a:tcPr>
                </a:tc>
                <a:tc>
                  <a:txBody>
                    <a:bodyPr/>
                    <a:lstStyle/>
                    <a:p>
                      <a:pPr algn="ctr"/>
                      <a:r>
                        <a:rPr lang="en-US" sz="1600"/>
                        <a:t>HIV</a:t>
                      </a:r>
                      <a:r>
                        <a:rPr lang="en-US" sz="1600" baseline="0"/>
                        <a:t> protection within </a:t>
                      </a:r>
                      <a:r>
                        <a:rPr lang="en-US" sz="1600" b="1" baseline="0"/>
                        <a:t>2-24 hours </a:t>
                      </a:r>
                      <a:endParaRPr lang="en-US" sz="1600" b="1"/>
                    </a:p>
                  </a:txBody>
                  <a:tcPr anchor="ctr">
                    <a:solidFill>
                      <a:schemeClr val="accent2">
                        <a:lumMod val="20000"/>
                        <a:lumOff val="80000"/>
                      </a:schemeClr>
                    </a:solidFill>
                  </a:tcPr>
                </a:tc>
                <a:tc>
                  <a:txBody>
                    <a:bodyPr/>
                    <a:lstStyle/>
                    <a:p>
                      <a:pPr algn="ctr"/>
                      <a:r>
                        <a:rPr lang="en-US" sz="1600"/>
                        <a:t>Continue daily for </a:t>
                      </a:r>
                      <a:r>
                        <a:rPr lang="en-US" sz="1600" b="1"/>
                        <a:t>2 days </a:t>
                      </a:r>
                      <a:r>
                        <a:rPr lang="en-US" sz="1600"/>
                        <a:t>after last potential HIV exposure</a:t>
                      </a:r>
                    </a:p>
                  </a:txBody>
                  <a:tcPr anchor="ctr">
                    <a:solidFill>
                      <a:schemeClr val="accent2">
                        <a:lumMod val="20000"/>
                        <a:lumOff val="80000"/>
                      </a:schemeClr>
                    </a:solidFill>
                  </a:tcPr>
                </a:tc>
                <a:tc>
                  <a:txBody>
                    <a:bodyPr/>
                    <a:lstStyle/>
                    <a:p>
                      <a:pPr algn="ctr" rtl="0" fontAlgn="base"/>
                      <a:r>
                        <a:rPr lang="en-US" sz="1600" kern="1200" baseline="0" dirty="0">
                          <a:solidFill>
                            <a:schemeClr val="dk1"/>
                          </a:solidFill>
                          <a:latin typeface="+mn-lt"/>
                          <a:ea typeface="+mn-ea"/>
                          <a:cs typeface="+mn-cs"/>
                        </a:rPr>
                        <a:t>Use before and after sexual encounters, with regular HIV testing</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66800">
                <a:tc>
                  <a:txBody>
                    <a:bodyPr/>
                    <a:lstStyle/>
                    <a:p>
                      <a:pPr algn="ctr"/>
                      <a:r>
                        <a:rPr lang="en-US" sz="1600" b="1" i="0" u="none" strike="noStrike" kern="1200" dirty="0">
                          <a:solidFill>
                            <a:schemeClr val="bg1"/>
                          </a:solidFill>
                          <a:effectLst/>
                          <a:latin typeface="+mn-lt"/>
                          <a:ea typeface="+mn-ea"/>
                          <a:cs typeface="+mn-cs"/>
                        </a:rPr>
                        <a:t>CAB-LA</a:t>
                      </a:r>
                      <a:endParaRPr lang="en-US" sz="1600" b="1" dirty="0">
                        <a:solidFill>
                          <a:schemeClr val="bg1"/>
                        </a:solidFill>
                      </a:endParaRPr>
                    </a:p>
                  </a:txBody>
                  <a:tcP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HIV protection </a:t>
                      </a:r>
                      <a:r>
                        <a:rPr lang="en-US" sz="1600" b="1" dirty="0"/>
                        <a:t>a</a:t>
                      </a:r>
                      <a:r>
                        <a:rPr lang="en-US" sz="1600" b="1" baseline="0" dirty="0"/>
                        <a:t> week </a:t>
                      </a:r>
                      <a:r>
                        <a:rPr lang="en-US" sz="1600" baseline="0" dirty="0"/>
                        <a:t>after 1</a:t>
                      </a:r>
                      <a:r>
                        <a:rPr lang="en-US" sz="1600" baseline="30000" dirty="0"/>
                        <a:t>st</a:t>
                      </a:r>
                      <a:r>
                        <a:rPr lang="en-US" sz="1600" baseline="0" dirty="0"/>
                        <a:t> injection</a:t>
                      </a:r>
                      <a:endParaRPr lang="en-US" sz="1600" dirty="0"/>
                    </a:p>
                  </a:txBody>
                  <a:tcPr anchor="c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aseline="0" dirty="0"/>
                        <a:t>Protection for </a:t>
                      </a:r>
                      <a:r>
                        <a:rPr lang="en-US" sz="1600" b="1" baseline="0" dirty="0"/>
                        <a:t>8 weeks </a:t>
                      </a:r>
                      <a:r>
                        <a:rPr lang="en-US" sz="1600" baseline="0" dirty="0"/>
                        <a:t>after last injection. Need to use other HIV prevention </a:t>
                      </a:r>
                      <a:r>
                        <a:rPr lang="en-US" sz="1600" dirty="0"/>
                        <a:t>for </a:t>
                      </a:r>
                      <a:r>
                        <a:rPr lang="en-US" sz="1600" b="1" dirty="0"/>
                        <a:t>12</a:t>
                      </a:r>
                      <a:r>
                        <a:rPr lang="en-US" sz="1600" b="1" baseline="0" dirty="0"/>
                        <a:t> months </a:t>
                      </a:r>
                      <a:r>
                        <a:rPr lang="en-US" sz="1600" baseline="0" dirty="0"/>
                        <a:t>after last injection.</a:t>
                      </a:r>
                      <a:endParaRPr lang="en-US" sz="1600" dirty="0"/>
                    </a:p>
                  </a:txBody>
                  <a:tcPr anchor="ctr">
                    <a:solidFill>
                      <a:schemeClr val="accent3">
                        <a:lumMod val="20000"/>
                        <a:lumOff val="80000"/>
                      </a:schemeClr>
                    </a:solidFill>
                  </a:tcPr>
                </a:tc>
                <a:tc>
                  <a:txBody>
                    <a:bodyPr/>
                    <a:lstStyle/>
                    <a:p>
                      <a:pPr algn="ctr" rtl="0" fontAlgn="base"/>
                      <a:r>
                        <a:rPr lang="en-US" sz="1600" kern="1200" baseline="0" dirty="0">
                          <a:solidFill>
                            <a:schemeClr val="dk1"/>
                          </a:solidFill>
                          <a:latin typeface="+mn-lt"/>
                          <a:ea typeface="+mn-ea"/>
                          <a:cs typeface="+mn-cs"/>
                        </a:rPr>
                        <a:t>May need to restart with two loading dose injections, 1 month apart</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66800">
                <a:tc>
                  <a:txBody>
                    <a:bodyPr/>
                    <a:lstStyle/>
                    <a:p>
                      <a:pPr algn="ctr"/>
                      <a:r>
                        <a:rPr lang="en-US" sz="1600" b="1" i="0" u="none" strike="noStrike" kern="1200">
                          <a:solidFill>
                            <a:schemeClr val="bg1"/>
                          </a:solidFill>
                          <a:effectLst/>
                          <a:latin typeface="+mn-lt"/>
                          <a:ea typeface="+mn-ea"/>
                          <a:cs typeface="+mn-cs"/>
                        </a:rPr>
                        <a:t>DVR</a:t>
                      </a:r>
                      <a:endParaRPr lang="en-US" sz="1600" b="1">
                        <a:solidFill>
                          <a:schemeClr val="bg1"/>
                        </a:solidFill>
                      </a:endParaRPr>
                    </a:p>
                  </a:txBody>
                  <a:tcPr>
                    <a:solidFill>
                      <a:schemeClr val="accent5"/>
                    </a:solidFill>
                  </a:tcPr>
                </a:tc>
                <a:tc>
                  <a:txBody>
                    <a:bodyPr/>
                    <a:lstStyle/>
                    <a:p>
                      <a:pPr algn="ctr"/>
                      <a:r>
                        <a:rPr lang="en-US" sz="1600" dirty="0"/>
                        <a:t>Partial</a:t>
                      </a:r>
                      <a:r>
                        <a:rPr lang="en-US" sz="1600" baseline="0" dirty="0"/>
                        <a:t> HIV protection </a:t>
                      </a:r>
                      <a:r>
                        <a:rPr lang="en-US" sz="1600" b="1" baseline="0" dirty="0"/>
                        <a:t>24 hours </a:t>
                      </a:r>
                      <a:r>
                        <a:rPr lang="en-US" sz="1600" baseline="0" dirty="0"/>
                        <a:t>after insertion</a:t>
                      </a:r>
                      <a:endParaRPr lang="en-US" sz="1600" dirty="0"/>
                    </a:p>
                  </a:txBody>
                  <a:tcPr anchor="ctr">
                    <a:solidFill>
                      <a:schemeClr val="accent5">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aseline="0" dirty="0"/>
                        <a:t>Partial protection ends when the DVR is removed </a:t>
                      </a:r>
                    </a:p>
                  </a:txBody>
                  <a:tcPr anchor="ctr">
                    <a:solidFill>
                      <a:schemeClr val="accent5">
                        <a:lumMod val="20000"/>
                        <a:lumOff val="80000"/>
                      </a:schemeClr>
                    </a:solidFill>
                  </a:tcPr>
                </a:tc>
                <a:tc>
                  <a:txBody>
                    <a:bodyPr/>
                    <a:lstStyle/>
                    <a:p>
                      <a:pPr algn="ctr" rtl="0" fontAlgn="base"/>
                      <a:r>
                        <a:rPr lang="en-US" sz="1600" kern="1200" baseline="0" dirty="0">
                          <a:solidFill>
                            <a:schemeClr val="dk1"/>
                          </a:solidFill>
                          <a:latin typeface="+mn-lt"/>
                          <a:ea typeface="+mn-ea"/>
                          <a:cs typeface="+mn-cs"/>
                        </a:rPr>
                        <a:t>Restart anytime by confirming HIV-negative status and inserting a new DVR</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sp>
        <p:nvSpPr>
          <p:cNvPr id="6" name="TextBox 5">
            <a:extLst>
              <a:ext uri="{FF2B5EF4-FFF2-40B4-BE49-F238E27FC236}">
                <a16:creationId xmlns:a16="http://schemas.microsoft.com/office/drawing/2014/main" id="{4A494438-AB89-3C4A-956C-8F3576188193}"/>
              </a:ext>
            </a:extLst>
          </p:cNvPr>
          <p:cNvSpPr txBox="1"/>
          <p:nvPr/>
        </p:nvSpPr>
        <p:spPr>
          <a:xfrm>
            <a:off x="3808201" y="1458125"/>
            <a:ext cx="255249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latin typeface="Calibri" panose="020F0502020204030204" pitchFamily="34" charset="0"/>
              </a:rPr>
              <a:t>How quickly does it work?​</a:t>
            </a:r>
          </a:p>
        </p:txBody>
      </p:sp>
      <p:sp>
        <p:nvSpPr>
          <p:cNvPr id="7" name="TextBox 6">
            <a:extLst>
              <a:ext uri="{FF2B5EF4-FFF2-40B4-BE49-F238E27FC236}">
                <a16:creationId xmlns:a16="http://schemas.microsoft.com/office/drawing/2014/main" id="{E2DF97DC-531B-10B9-1D71-525480A1890A}"/>
              </a:ext>
            </a:extLst>
          </p:cNvPr>
          <p:cNvSpPr txBox="1"/>
          <p:nvPr/>
        </p:nvSpPr>
        <p:spPr>
          <a:xfrm>
            <a:off x="8786973" y="1473917"/>
            <a:ext cx="2346745"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How easy is it to restart?</a:t>
            </a:r>
          </a:p>
        </p:txBody>
      </p:sp>
      <p:sp>
        <p:nvSpPr>
          <p:cNvPr id="5" name="TextBox 4">
            <a:extLst>
              <a:ext uri="{FF2B5EF4-FFF2-40B4-BE49-F238E27FC236}">
                <a16:creationId xmlns:a16="http://schemas.microsoft.com/office/drawing/2014/main" id="{07650DA0-F748-306D-231F-587B71C4316B}"/>
              </a:ext>
            </a:extLst>
          </p:cNvPr>
          <p:cNvSpPr txBox="1"/>
          <p:nvPr/>
        </p:nvSpPr>
        <p:spPr>
          <a:xfrm>
            <a:off x="6121051" y="1488088"/>
            <a:ext cx="2552497"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pitchFamily="34" charset="0"/>
                <a:ea typeface="+mn-ea"/>
                <a:cs typeface="+mn-cs"/>
              </a:rPr>
              <a:t>How easy is it to stop?</a:t>
            </a:r>
          </a:p>
        </p:txBody>
      </p:sp>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614048" y="4379828"/>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739921" y="5483231"/>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95647" y="3291744"/>
            <a:ext cx="485238" cy="551680"/>
            <a:chOff x="2784776" y="-622825"/>
            <a:chExt cx="4617005" cy="5249210"/>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6" cy="3205384"/>
                <a:chOff x="3778339" y="1204708"/>
                <a:chExt cx="3406746"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6" cy="3205384"/>
                  <a:chOff x="3778339" y="1204708"/>
                  <a:chExt cx="3406746"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TextBox 26">
            <a:extLst>
              <a:ext uri="{FF2B5EF4-FFF2-40B4-BE49-F238E27FC236}">
                <a16:creationId xmlns:a16="http://schemas.microsoft.com/office/drawing/2014/main" id="{E15FBE99-3C76-2E46-5045-F9E62F0BB724}"/>
              </a:ext>
            </a:extLst>
          </p:cNvPr>
          <p:cNvSpPr txBox="1"/>
          <p:nvPr/>
        </p:nvSpPr>
        <p:spPr>
          <a:xfrm>
            <a:off x="1963188" y="6198658"/>
            <a:ext cx="7770572" cy="276999"/>
          </a:xfrm>
          <a:prstGeom prst="rect">
            <a:avLst/>
          </a:prstGeom>
          <a:noFill/>
        </p:spPr>
        <p:txBody>
          <a:bodyPr wrap="square" rtlCol="0">
            <a:spAutoFit/>
          </a:bodyPr>
          <a:lstStyle/>
          <a:p>
            <a:pPr algn="l" fontAlgn="base"/>
            <a:r>
              <a:rPr lang="en-US" sz="1200" dirty="0"/>
              <a:t>*Assigned male sex at birth, not taking estradiol-based hormones and sexual HIV exposure only.</a:t>
            </a:r>
          </a:p>
        </p:txBody>
      </p:sp>
      <p:sp>
        <p:nvSpPr>
          <p:cNvPr id="28" name="Flowchart: Process 1">
            <a:extLst>
              <a:ext uri="{FF2B5EF4-FFF2-40B4-BE49-F238E27FC236}">
                <a16:creationId xmlns:a16="http://schemas.microsoft.com/office/drawing/2014/main" id="{E350B1E5-9CF8-68F2-C194-E854B2B8681A}"/>
              </a:ext>
            </a:extLst>
          </p:cNvPr>
          <p:cNvSpPr/>
          <p:nvPr/>
        </p:nvSpPr>
        <p:spPr>
          <a:xfrm>
            <a:off x="10168685" y="18319"/>
            <a:ext cx="2023315" cy="965411"/>
          </a:xfrm>
          <a:prstGeom prst="flowChartProcess">
            <a:avLst/>
          </a:prstGeom>
          <a:solidFill>
            <a:schemeClr val="accent1">
              <a:lumMod val="20000"/>
              <a:lumOff val="80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50000"/>
                  </a:schemeClr>
                </a:solidFill>
              </a:rPr>
              <a:t>How easy is it to stop and start if my situation changes?</a:t>
            </a:r>
          </a:p>
        </p:txBody>
      </p:sp>
      <p:pic>
        <p:nvPicPr>
          <p:cNvPr id="33" name="Picture 32" descr="A blue pill in a circle with a arrow&#10;&#10;Description automatically generated">
            <a:extLst>
              <a:ext uri="{FF2B5EF4-FFF2-40B4-BE49-F238E27FC236}">
                <a16:creationId xmlns:a16="http://schemas.microsoft.com/office/drawing/2014/main" id="{4B9B344D-AB9C-98F4-E993-E1DA1915D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339" y="2200552"/>
            <a:ext cx="570254" cy="605168"/>
          </a:xfrm>
          <a:prstGeom prst="rect">
            <a:avLst/>
          </a:prstGeom>
        </p:spPr>
      </p:pic>
    </p:spTree>
    <p:extLst>
      <p:ext uri="{BB962C8B-B14F-4D97-AF65-F5344CB8AC3E}">
        <p14:creationId xmlns:p14="http://schemas.microsoft.com/office/powerpoint/2010/main" val="13203920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a:bodyPr>
          <a:lstStyle/>
          <a:p>
            <a:r>
              <a:rPr lang="en-US"/>
              <a:t>Summary: </a:t>
            </a:r>
            <a:r>
              <a:rPr lang="en-US" b="0"/>
              <a:t>Essential Information </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4276085919"/>
              </p:ext>
            </p:extLst>
          </p:nvPr>
        </p:nvGraphicFramePr>
        <p:xfrm>
          <a:off x="1964317" y="1984190"/>
          <a:ext cx="9499272" cy="4213185"/>
        </p:xfrm>
        <a:graphic>
          <a:graphicData uri="http://schemas.openxmlformats.org/drawingml/2006/table">
            <a:tbl>
              <a:tblPr bandRow="1">
                <a:tableStyleId>{5C22544A-7EE6-4342-B048-85BDC9FD1C3A}</a:tableStyleId>
              </a:tblPr>
              <a:tblGrid>
                <a:gridCol w="1325542">
                  <a:extLst>
                    <a:ext uri="{9D8B030D-6E8A-4147-A177-3AD203B41FA5}">
                      <a16:colId xmlns:a16="http://schemas.microsoft.com/office/drawing/2014/main" val="88424409"/>
                    </a:ext>
                  </a:extLst>
                </a:gridCol>
                <a:gridCol w="1314225">
                  <a:extLst>
                    <a:ext uri="{9D8B030D-6E8A-4147-A177-3AD203B41FA5}">
                      <a16:colId xmlns:a16="http://schemas.microsoft.com/office/drawing/2014/main" val="457513423"/>
                    </a:ext>
                  </a:extLst>
                </a:gridCol>
                <a:gridCol w="1941095">
                  <a:extLst>
                    <a:ext uri="{9D8B030D-6E8A-4147-A177-3AD203B41FA5}">
                      <a16:colId xmlns:a16="http://schemas.microsoft.com/office/drawing/2014/main" val="1887861179"/>
                    </a:ext>
                  </a:extLst>
                </a:gridCol>
                <a:gridCol w="2191159">
                  <a:extLst>
                    <a:ext uri="{9D8B030D-6E8A-4147-A177-3AD203B41FA5}">
                      <a16:colId xmlns:a16="http://schemas.microsoft.com/office/drawing/2014/main" val="586887409"/>
                    </a:ext>
                  </a:extLst>
                </a:gridCol>
                <a:gridCol w="2727251">
                  <a:extLst>
                    <a:ext uri="{9D8B030D-6E8A-4147-A177-3AD203B41FA5}">
                      <a16:colId xmlns:a16="http://schemas.microsoft.com/office/drawing/2014/main" val="2731640522"/>
                    </a:ext>
                  </a:extLst>
                </a:gridCol>
              </a:tblGrid>
              <a:tr h="1018315">
                <a:tc>
                  <a:txBody>
                    <a:bodyPr/>
                    <a:lstStyle/>
                    <a:p>
                      <a:pPr algn="ctr"/>
                      <a:r>
                        <a:rPr lang="en-US" sz="1400" b="1" i="0" u="none" strike="noStrike" kern="1200" dirty="0">
                          <a:solidFill>
                            <a:schemeClr val="bg1"/>
                          </a:solidFill>
                          <a:effectLst/>
                          <a:latin typeface="+mn-lt"/>
                          <a:ea typeface="+mn-ea"/>
                          <a:cs typeface="+mn-cs"/>
                        </a:rPr>
                        <a:t>Oral Daily PrEP</a:t>
                      </a:r>
                      <a:endParaRPr lang="en-US" sz="1400" b="1" dirty="0">
                        <a:solidFill>
                          <a:schemeClr val="bg1"/>
                        </a:solidFill>
                      </a:endParaRPr>
                    </a:p>
                  </a:txBody>
                  <a:tcPr>
                    <a:solidFill>
                      <a:schemeClr val="accent1"/>
                    </a:solidFill>
                  </a:tcPr>
                </a:tc>
                <a:tc>
                  <a:txBody>
                    <a:bodyPr/>
                    <a:lstStyle/>
                    <a:p>
                      <a:pPr algn="ctr"/>
                      <a:r>
                        <a:rPr lang="en-US" sz="1400">
                          <a:solidFill>
                            <a:schemeClr val="tx1"/>
                          </a:solidFill>
                          <a:latin typeface="Calibri"/>
                          <a:cs typeface="Calibri"/>
                        </a:rPr>
                        <a:t>&gt;95% </a:t>
                      </a:r>
                      <a:r>
                        <a:rPr kumimoji="0" lang="en-US" sz="1400" b="0" i="0" u="none" strike="noStrike" kern="1200" cap="none" spc="0" normalizeH="0" baseline="0" noProof="0">
                          <a:ln>
                            <a:noFill/>
                          </a:ln>
                          <a:solidFill>
                            <a:schemeClr val="tx1"/>
                          </a:solidFill>
                          <a:effectLst/>
                          <a:uLnTx/>
                          <a:uFillTx/>
                          <a:latin typeface="Calibri"/>
                          <a:ea typeface="+mn-ea"/>
                          <a:cs typeface="Calibri"/>
                        </a:rPr>
                        <a:t>efficacious</a:t>
                      </a:r>
                      <a:endParaRPr lang="en-US" sz="1400">
                        <a:solidFill>
                          <a:schemeClr val="tx1"/>
                        </a:solidFill>
                        <a:latin typeface="Calibri"/>
                        <a:cs typeface="Calibri"/>
                      </a:endParaRPr>
                    </a:p>
                  </a:txBody>
                  <a:tcPr anchor="ctr">
                    <a:solidFill>
                      <a:schemeClr val="accent1">
                        <a:lumMod val="20000"/>
                        <a:lumOff val="80000"/>
                      </a:schemeClr>
                    </a:solidFill>
                  </a:tcPr>
                </a:tc>
                <a:tc>
                  <a:txBody>
                    <a:bodyPr/>
                    <a:lstStyle/>
                    <a:p>
                      <a:pPr marL="0" indent="0" algn="ctr">
                        <a:buFont typeface="Arial" panose="020B0604020202020204" pitchFamily="34" charset="0"/>
                        <a:buNone/>
                      </a:pPr>
                      <a:r>
                        <a:rPr lang="en-US" sz="1400" dirty="0">
                          <a:solidFill>
                            <a:schemeClr val="tx1"/>
                          </a:solidFill>
                          <a:latin typeface="Calibri"/>
                          <a:cs typeface="Calibri"/>
                        </a:rPr>
                        <a:t>Take</a:t>
                      </a:r>
                      <a:r>
                        <a:rPr lang="en-US" sz="1400" baseline="0" dirty="0">
                          <a:solidFill>
                            <a:schemeClr val="tx1"/>
                          </a:solidFill>
                          <a:latin typeface="Calibri"/>
                          <a:cs typeface="Calibri"/>
                        </a:rPr>
                        <a:t> 1 pill by mouth every day</a:t>
                      </a:r>
                      <a:endParaRPr lang="en-US" sz="1400" dirty="0">
                        <a:solidFill>
                          <a:schemeClr val="tx1"/>
                        </a:solidFill>
                        <a:latin typeface="Calibri"/>
                        <a:cs typeface="Calibri"/>
                      </a:endParaRPr>
                    </a:p>
                  </a:txBody>
                  <a:tcPr anchor="ctr">
                    <a:solidFill>
                      <a:schemeClr val="accent1">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mn-lt"/>
                          <a:cs typeface="Calibri"/>
                        </a:rPr>
                        <a:t>Possible mild gastrointestinal side effects in the 1</a:t>
                      </a:r>
                      <a:r>
                        <a:rPr lang="en-US" sz="1400" baseline="30000" dirty="0">
                          <a:solidFill>
                            <a:schemeClr val="tx1"/>
                          </a:solidFill>
                          <a:latin typeface="+mn-lt"/>
                          <a:cs typeface="Calibri"/>
                        </a:rPr>
                        <a:t>st</a:t>
                      </a:r>
                      <a:r>
                        <a:rPr lang="en-US" sz="1400" baseline="0" dirty="0">
                          <a:solidFill>
                            <a:schemeClr val="tx1"/>
                          </a:solidFill>
                          <a:latin typeface="+mn-lt"/>
                          <a:cs typeface="Calibri"/>
                        </a:rPr>
                        <a:t> month</a:t>
                      </a:r>
                    </a:p>
                  </a:txBody>
                  <a:tcPr anchor="ctr">
                    <a:solidFill>
                      <a:schemeClr val="accent1">
                        <a:lumMod val="20000"/>
                        <a:lumOff val="80000"/>
                      </a:schemeClr>
                    </a:solidFill>
                  </a:tcPr>
                </a:tc>
                <a:tc>
                  <a:txBody>
                    <a:bodyPr/>
                    <a:lstStyle/>
                    <a:p>
                      <a:pPr algn="ctr"/>
                      <a:r>
                        <a:rPr lang="en-US" sz="1400" baseline="0" dirty="0">
                          <a:solidFill>
                            <a:schemeClr val="tx1"/>
                          </a:solidFill>
                          <a:latin typeface="Calibri"/>
                          <a:cs typeface="Calibri"/>
                        </a:rPr>
                        <a:t>Follow-up HIV testing every 3 months </a:t>
                      </a:r>
                      <a:endParaRPr lang="en-US" sz="1400" dirty="0"/>
                    </a:p>
                    <a:p>
                      <a:pPr algn="ctr"/>
                      <a:r>
                        <a:rPr lang="en-US" sz="1400" baseline="0" dirty="0">
                          <a:solidFill>
                            <a:schemeClr val="tx1"/>
                          </a:solidFill>
                          <a:latin typeface="Calibri"/>
                          <a:cs typeface="Calibri"/>
                        </a:rPr>
                        <a:t>HIVST is an option</a:t>
                      </a:r>
                    </a:p>
                    <a:p>
                      <a:pPr marL="0" marR="0" lvl="0" indent="0" algn="ctr" rtl="0" eaLnBrk="1" fontAlgn="auto" latinLnBrk="0" hangingPunct="1">
                        <a:lnSpc>
                          <a:spcPct val="100000"/>
                        </a:lnSpc>
                        <a:spcBef>
                          <a:spcPts val="0"/>
                        </a:spcBef>
                        <a:spcAft>
                          <a:spcPts val="0"/>
                        </a:spcAft>
                        <a:buClrTx/>
                        <a:buSzTx/>
                        <a:buFontTx/>
                        <a:buNone/>
                      </a:pPr>
                      <a:r>
                        <a:rPr lang="en-US" sz="1400" b="0" i="0" kern="1200" dirty="0">
                          <a:solidFill>
                            <a:schemeClr val="tx1"/>
                          </a:solidFill>
                          <a:effectLst/>
                          <a:latin typeface="Calibri"/>
                          <a:ea typeface="+mn-ea"/>
                          <a:cs typeface="Calibri"/>
                        </a:rPr>
                        <a:t>Blood draw if indicated for safety </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18315">
                <a:tc>
                  <a:txBody>
                    <a:bodyPr/>
                    <a:lstStyle/>
                    <a:p>
                      <a:pPr algn="ctr"/>
                      <a:r>
                        <a:rPr lang="en-US" sz="1400" b="1" i="0" u="none" strike="noStrike" kern="1200" dirty="0">
                          <a:solidFill>
                            <a:schemeClr val="bg1"/>
                          </a:solidFill>
                          <a:effectLst/>
                          <a:latin typeface="+mn-lt"/>
                          <a:ea typeface="+mn-ea"/>
                          <a:cs typeface="+mn-cs"/>
                        </a:rPr>
                        <a:t>Oral ED-PrEP</a:t>
                      </a:r>
                      <a:endParaRPr lang="en-US" sz="1400" b="1" dirty="0">
                        <a:solidFill>
                          <a:schemeClr val="bg1"/>
                        </a:solidFill>
                      </a:endParaRPr>
                    </a:p>
                  </a:txBody>
                  <a:tcPr>
                    <a:solidFill>
                      <a:srgbClr val="FFC0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Calibri"/>
                          <a:cs typeface="Calibri"/>
                        </a:rPr>
                        <a:t>&gt;95% </a:t>
                      </a:r>
                      <a:r>
                        <a:rPr kumimoji="0" lang="en-US" sz="1400" b="0" i="0" u="none" strike="noStrike" kern="1200" cap="none" spc="0" normalizeH="0" baseline="0" noProof="0">
                          <a:ln>
                            <a:noFill/>
                          </a:ln>
                          <a:solidFill>
                            <a:schemeClr val="tx1"/>
                          </a:solidFill>
                          <a:effectLst/>
                          <a:uLnTx/>
                          <a:uFillTx/>
                          <a:latin typeface="Calibri"/>
                          <a:ea typeface="+mn-ea"/>
                          <a:cs typeface="Calibri"/>
                        </a:rPr>
                        <a:t>efficacious</a:t>
                      </a:r>
                      <a:endParaRPr lang="en-US" sz="1400">
                        <a:solidFill>
                          <a:schemeClr val="tx1"/>
                        </a:solidFill>
                        <a:latin typeface="Calibri"/>
                        <a:cs typeface="Calibri"/>
                      </a:endParaRPr>
                    </a:p>
                  </a:txBody>
                  <a:tcPr anchor="ctr">
                    <a:solidFill>
                      <a:schemeClr val="accent2">
                        <a:lumMod val="20000"/>
                        <a:lumOff val="80000"/>
                      </a:schemeClr>
                    </a:solidFill>
                  </a:tcPr>
                </a:tc>
                <a:tc>
                  <a:txBody>
                    <a:bodyPr/>
                    <a:lstStyle/>
                    <a:p>
                      <a:pPr algn="ctr"/>
                      <a:r>
                        <a:rPr lang="en-US" sz="1400" dirty="0">
                          <a:solidFill>
                            <a:schemeClr val="tx1"/>
                          </a:solidFill>
                          <a:latin typeface="Calibri"/>
                          <a:cs typeface="Calibri"/>
                        </a:rPr>
                        <a:t>Take</a:t>
                      </a:r>
                      <a:r>
                        <a:rPr lang="en-US" sz="1400" baseline="0" dirty="0">
                          <a:solidFill>
                            <a:schemeClr val="tx1"/>
                          </a:solidFill>
                          <a:latin typeface="Calibri"/>
                          <a:cs typeface="Calibri"/>
                        </a:rPr>
                        <a:t> 2 pills by mouth 2-24 hours before sex and 1 pill by mouth a day for two days after sex</a:t>
                      </a:r>
                      <a:endParaRPr lang="en-US" sz="1400" dirty="0">
                        <a:solidFill>
                          <a:schemeClr val="tx1"/>
                        </a:solidFill>
                        <a:latin typeface="Calibri"/>
                        <a:cs typeface="Calibri"/>
                      </a:endParaRPr>
                    </a:p>
                  </a:txBody>
                  <a:tcPr anchor="ctr">
                    <a:solidFill>
                      <a:schemeClr val="accent2">
                        <a:lumMod val="20000"/>
                        <a:lumOff val="80000"/>
                      </a:schemeClr>
                    </a:solidFill>
                  </a:tcPr>
                </a:tc>
                <a:tc>
                  <a:txBody>
                    <a:bodyPr/>
                    <a:lstStyle/>
                    <a:p>
                      <a:pPr algn="ctr"/>
                      <a:r>
                        <a:rPr lang="en-US" sz="1400" baseline="0" dirty="0">
                          <a:solidFill>
                            <a:schemeClr val="tx1"/>
                          </a:solidFill>
                          <a:latin typeface="+mn-lt"/>
                          <a:cs typeface="Calibri"/>
                        </a:rPr>
                        <a:t>Possible mild gastrointestinal side effects in the 1</a:t>
                      </a:r>
                      <a:r>
                        <a:rPr lang="en-US" sz="1400" baseline="30000" dirty="0">
                          <a:solidFill>
                            <a:schemeClr val="tx1"/>
                          </a:solidFill>
                          <a:latin typeface="+mn-lt"/>
                          <a:cs typeface="Calibri"/>
                        </a:rPr>
                        <a:t>st</a:t>
                      </a:r>
                      <a:r>
                        <a:rPr lang="en-US" sz="1400" baseline="0" dirty="0">
                          <a:solidFill>
                            <a:schemeClr val="tx1"/>
                          </a:solidFill>
                          <a:latin typeface="+mn-lt"/>
                          <a:cs typeface="Calibri"/>
                        </a:rPr>
                        <a:t>month</a:t>
                      </a:r>
                    </a:p>
                  </a:txBody>
                  <a:tcPr anchor="ctr">
                    <a:solidFill>
                      <a:schemeClr val="accent2">
                        <a:lumMod val="20000"/>
                        <a:lumOff val="80000"/>
                      </a:schemeClr>
                    </a:solidFill>
                  </a:tcPr>
                </a:tc>
                <a:tc>
                  <a:txBody>
                    <a:bodyPr/>
                    <a:lstStyle/>
                    <a:p>
                      <a:pPr algn="ctr"/>
                      <a:r>
                        <a:rPr lang="en-US" sz="1400" baseline="0">
                          <a:solidFill>
                            <a:schemeClr val="tx1"/>
                          </a:solidFill>
                          <a:latin typeface="Calibri"/>
                          <a:cs typeface="Calibri"/>
                        </a:rPr>
                        <a:t>Follow-up HIV testing every 3 months </a:t>
                      </a:r>
                      <a:endParaRPr lang="en-US" sz="1400"/>
                    </a:p>
                    <a:p>
                      <a:pPr algn="ctr"/>
                      <a:r>
                        <a:rPr lang="en-US" sz="1400" baseline="0">
                          <a:solidFill>
                            <a:schemeClr val="tx1"/>
                          </a:solidFill>
                          <a:latin typeface="Calibri"/>
                          <a:cs typeface="Calibri"/>
                        </a:rPr>
                        <a:t>HIVST is an option</a:t>
                      </a:r>
                    </a:p>
                    <a:p>
                      <a:pPr marL="0" marR="0" lvl="0" indent="0" algn="ctr" rtl="0" eaLnBrk="1" fontAlgn="auto" latinLnBrk="0" hangingPunct="1">
                        <a:lnSpc>
                          <a:spcPct val="100000"/>
                        </a:lnSpc>
                        <a:spcBef>
                          <a:spcPts val="0"/>
                        </a:spcBef>
                        <a:spcAft>
                          <a:spcPts val="0"/>
                        </a:spcAft>
                        <a:buClrTx/>
                        <a:buSzTx/>
                        <a:buFontTx/>
                        <a:buNone/>
                      </a:pPr>
                      <a:r>
                        <a:rPr lang="en-US" sz="1400" b="0" i="0" kern="1200">
                          <a:solidFill>
                            <a:schemeClr val="tx1"/>
                          </a:solidFill>
                          <a:effectLst/>
                          <a:latin typeface="Calibri"/>
                          <a:ea typeface="+mn-ea"/>
                          <a:cs typeface="Calibri"/>
                        </a:rPr>
                        <a:t>Blood draw if indicated for safety </a:t>
                      </a:r>
                    </a:p>
                  </a:txBody>
                  <a:tcPr anchor="ctr">
                    <a:solidFill>
                      <a:schemeClr val="accent2">
                        <a:lumMod val="20000"/>
                        <a:lumOff val="80000"/>
                      </a:schemeClr>
                    </a:solidFill>
                  </a:tcPr>
                </a:tc>
                <a:extLst>
                  <a:ext uri="{0D108BD9-81ED-4DB2-BD59-A6C34878D82A}">
                    <a16:rowId xmlns:a16="http://schemas.microsoft.com/office/drawing/2014/main" val="827199576"/>
                  </a:ext>
                </a:extLst>
              </a:tr>
              <a:tr h="1018315">
                <a:tc>
                  <a:txBody>
                    <a:bodyPr/>
                    <a:lstStyle/>
                    <a:p>
                      <a:pPr algn="ctr"/>
                      <a:r>
                        <a:rPr lang="en-US" sz="1400" b="1" i="0" u="none" strike="noStrike" kern="1200" dirty="0">
                          <a:solidFill>
                            <a:schemeClr val="bg1"/>
                          </a:solidFill>
                          <a:effectLst/>
                          <a:latin typeface="+mn-lt"/>
                          <a:ea typeface="+mn-ea"/>
                          <a:cs typeface="+mn-cs"/>
                        </a:rPr>
                        <a:t>CAB-LA</a:t>
                      </a:r>
                      <a:endParaRPr lang="en-US" sz="1400" b="1" dirty="0">
                        <a:solidFill>
                          <a:schemeClr val="bg1"/>
                        </a:solidFill>
                      </a:endParaRPr>
                    </a:p>
                  </a:txBody>
                  <a:tcP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Calibri"/>
                          <a:cs typeface="Calibri"/>
                        </a:rPr>
                        <a:t>&gt;95% </a:t>
                      </a:r>
                      <a:r>
                        <a:rPr kumimoji="0" lang="en-US" sz="1400" b="0" i="0" u="none" strike="noStrike" kern="1200" cap="none" spc="0" normalizeH="0" baseline="0" noProof="0">
                          <a:ln>
                            <a:noFill/>
                          </a:ln>
                          <a:solidFill>
                            <a:schemeClr val="tx1"/>
                          </a:solidFill>
                          <a:effectLst/>
                          <a:uLnTx/>
                          <a:uFillTx/>
                          <a:latin typeface="Calibri"/>
                          <a:ea typeface="+mn-ea"/>
                          <a:cs typeface="Calibri"/>
                        </a:rPr>
                        <a:t>efficacious</a:t>
                      </a:r>
                      <a:endParaRPr lang="en-US" sz="1400">
                        <a:solidFill>
                          <a:schemeClr val="tx1"/>
                        </a:solidFill>
                        <a:latin typeface="Calibri"/>
                        <a:cs typeface="Calibri"/>
                      </a:endParaRPr>
                    </a:p>
                  </a:txBody>
                  <a:tcPr anchor="ctr">
                    <a:solidFill>
                      <a:schemeClr val="accent3">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dirty="0">
                          <a:solidFill>
                            <a:schemeClr val="tx1"/>
                          </a:solidFill>
                          <a:latin typeface="Calibri"/>
                          <a:cs typeface="Calibri"/>
                        </a:rPr>
                        <a:t>A provider</a:t>
                      </a:r>
                      <a:r>
                        <a:rPr lang="en-US" sz="1400" baseline="0" dirty="0">
                          <a:solidFill>
                            <a:schemeClr val="tx1"/>
                          </a:solidFill>
                          <a:latin typeface="Calibri"/>
                          <a:cs typeface="Calibri"/>
                        </a:rPr>
                        <a:t> will inject it into your buttock every 8 weeks </a:t>
                      </a:r>
                      <a:endParaRPr lang="en-US" sz="1400" dirty="0">
                        <a:solidFill>
                          <a:schemeClr val="tx1"/>
                        </a:solidFill>
                        <a:latin typeface="Calibri" panose="020F0502020204030204" pitchFamily="34" charset="0"/>
                        <a:cs typeface="Calibri" panose="020F0502020204030204" pitchFamily="34" charset="0"/>
                      </a:endParaRPr>
                    </a:p>
                  </a:txBody>
                  <a:tcPr anchor="ctr">
                    <a:solidFill>
                      <a:schemeClr val="accent3">
                        <a:lumMod val="20000"/>
                        <a:lumOff val="80000"/>
                      </a:schemeClr>
                    </a:solidFill>
                  </a:tcPr>
                </a:tc>
                <a:tc>
                  <a:txBody>
                    <a:bodyPr/>
                    <a:lstStyle/>
                    <a:p>
                      <a:pPr algn="ctr"/>
                      <a:r>
                        <a:rPr lang="en-US" sz="1400">
                          <a:solidFill>
                            <a:schemeClr val="tx1"/>
                          </a:solidFill>
                          <a:latin typeface="Calibri"/>
                          <a:cs typeface="Calibri"/>
                        </a:rPr>
                        <a:t>Temporary pain and redness at the site of the injection</a:t>
                      </a:r>
                      <a:r>
                        <a:rPr lang="en-US" sz="1400" baseline="0">
                          <a:solidFill>
                            <a:schemeClr val="tx1"/>
                          </a:solidFill>
                          <a:latin typeface="Calibri"/>
                          <a:cs typeface="Calibri"/>
                        </a:rPr>
                        <a:t> are common</a:t>
                      </a:r>
                    </a:p>
                  </a:txBody>
                  <a:tcPr anchor="ctr">
                    <a:solidFill>
                      <a:schemeClr val="accent3">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aseline="0" dirty="0">
                          <a:solidFill>
                            <a:schemeClr val="tx1"/>
                          </a:solidFill>
                          <a:latin typeface="Calibri"/>
                          <a:cs typeface="Calibri"/>
                        </a:rPr>
                        <a:t>The 2</a:t>
                      </a:r>
                      <a:r>
                        <a:rPr lang="en-US" sz="1400" baseline="30000" dirty="0">
                          <a:solidFill>
                            <a:schemeClr val="tx1"/>
                          </a:solidFill>
                          <a:latin typeface="Calibri"/>
                          <a:cs typeface="Calibri"/>
                        </a:rPr>
                        <a:t>nd</a:t>
                      </a:r>
                      <a:r>
                        <a:rPr lang="en-US" sz="1400" baseline="0" dirty="0">
                          <a:solidFill>
                            <a:schemeClr val="tx1"/>
                          </a:solidFill>
                          <a:latin typeface="Calibri"/>
                          <a:cs typeface="Calibri"/>
                        </a:rPr>
                        <a:t> injection is 1 month after the 1</a:t>
                      </a:r>
                      <a:r>
                        <a:rPr lang="en-US" sz="1400" baseline="30000" dirty="0">
                          <a:solidFill>
                            <a:schemeClr val="tx1"/>
                          </a:solidFill>
                          <a:latin typeface="Calibri"/>
                          <a:cs typeface="Calibri"/>
                        </a:rPr>
                        <a:t>st</a:t>
                      </a:r>
                      <a:r>
                        <a:rPr lang="en-US" sz="1400" baseline="0" dirty="0">
                          <a:solidFill>
                            <a:schemeClr val="tx1"/>
                          </a:solidFill>
                          <a:latin typeface="Calibri"/>
                          <a:cs typeface="Calibri"/>
                        </a:rPr>
                        <a:t> injection. Thereafter, injections and HIV testing every 8 weeks.</a:t>
                      </a:r>
                      <a:endParaRPr lang="en-US" sz="140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Calibri"/>
                          <a:cs typeface="Calibri"/>
                        </a:rPr>
                        <a:t>HIVST is </a:t>
                      </a:r>
                      <a:r>
                        <a:rPr lang="en-US" sz="1400" b="1" baseline="0" dirty="0">
                          <a:solidFill>
                            <a:schemeClr val="tx1"/>
                          </a:solidFill>
                          <a:latin typeface="Calibri"/>
                          <a:cs typeface="Calibri"/>
                        </a:rPr>
                        <a:t>not</a:t>
                      </a:r>
                      <a:r>
                        <a:rPr lang="en-US" sz="1400" baseline="0" dirty="0">
                          <a:solidFill>
                            <a:schemeClr val="tx1"/>
                          </a:solidFill>
                          <a:latin typeface="Calibri"/>
                          <a:cs typeface="Calibri"/>
                        </a:rPr>
                        <a:t> an option</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018315">
                <a:tc>
                  <a:txBody>
                    <a:bodyPr/>
                    <a:lstStyle/>
                    <a:p>
                      <a:pPr algn="ctr"/>
                      <a:r>
                        <a:rPr lang="en-US" sz="1400" b="1" i="0" u="none" strike="noStrike" kern="1200" dirty="0">
                          <a:solidFill>
                            <a:schemeClr val="bg1"/>
                          </a:solidFill>
                          <a:effectLst/>
                          <a:latin typeface="+mn-lt"/>
                          <a:ea typeface="+mn-ea"/>
                          <a:cs typeface="+mn-cs"/>
                        </a:rPr>
                        <a:t>DVR</a:t>
                      </a:r>
                      <a:endParaRPr lang="en-US" sz="1400" b="1" dirty="0">
                        <a:solidFill>
                          <a:schemeClr val="bg1"/>
                        </a:solidFill>
                      </a:endParaRPr>
                    </a:p>
                  </a:txBody>
                  <a:tcPr>
                    <a:solidFill>
                      <a:schemeClr val="accent5"/>
                    </a:solidFill>
                  </a:tcPr>
                </a:tc>
                <a:tc>
                  <a:txBody>
                    <a:bodyPr/>
                    <a:lstStyle/>
                    <a:p>
                      <a:pPr algn="ctr"/>
                      <a:r>
                        <a:rPr lang="en-US" sz="1400">
                          <a:solidFill>
                            <a:schemeClr val="tx1"/>
                          </a:solidFill>
                          <a:latin typeface="Calibri"/>
                          <a:cs typeface="Calibri"/>
                        </a:rPr>
                        <a:t>30-50% </a:t>
                      </a:r>
                      <a:r>
                        <a:rPr kumimoji="0" lang="en-US" sz="1400" b="0" i="0" u="none" strike="noStrike" kern="1200" cap="none" spc="0" normalizeH="0" baseline="0" noProof="0">
                          <a:ln>
                            <a:noFill/>
                          </a:ln>
                          <a:solidFill>
                            <a:schemeClr val="tx1"/>
                          </a:solidFill>
                          <a:effectLst/>
                          <a:uLnTx/>
                          <a:uFillTx/>
                          <a:latin typeface="Calibri"/>
                          <a:ea typeface="+mn-ea"/>
                          <a:cs typeface="Calibri"/>
                        </a:rPr>
                        <a:t>efficacious</a:t>
                      </a:r>
                      <a:endParaRPr lang="en-US" sz="1400">
                        <a:solidFill>
                          <a:schemeClr val="tx1"/>
                        </a:solidFill>
                        <a:latin typeface="Calibri"/>
                        <a:cs typeface="Calibri"/>
                      </a:endParaRPr>
                    </a:p>
                  </a:txBody>
                  <a:tcPr anchor="ctr">
                    <a:solidFill>
                      <a:schemeClr val="accent5">
                        <a:lumMod val="20000"/>
                        <a:lumOff val="80000"/>
                      </a:schemeClr>
                    </a:solidFill>
                  </a:tcPr>
                </a:tc>
                <a:tc>
                  <a:txBody>
                    <a:bodyPr/>
                    <a:lstStyle/>
                    <a:p>
                      <a:pPr algn="ctr"/>
                      <a:r>
                        <a:rPr lang="en-US" sz="1400" dirty="0">
                          <a:solidFill>
                            <a:schemeClr val="tx1"/>
                          </a:solidFill>
                          <a:latin typeface="Calibri"/>
                          <a:cs typeface="Calibri"/>
                        </a:rPr>
                        <a:t>You</a:t>
                      </a:r>
                      <a:r>
                        <a:rPr lang="en-US" sz="1400" baseline="0" dirty="0">
                          <a:solidFill>
                            <a:schemeClr val="tx1"/>
                          </a:solidFill>
                          <a:latin typeface="Calibri"/>
                          <a:cs typeface="Calibri"/>
                        </a:rPr>
                        <a:t> will place it</a:t>
                      </a:r>
                      <a:r>
                        <a:rPr lang="en-US" sz="1400" dirty="0">
                          <a:solidFill>
                            <a:schemeClr val="tx1"/>
                          </a:solidFill>
                          <a:latin typeface="Calibri"/>
                          <a:cs typeface="Calibri"/>
                        </a:rPr>
                        <a:t> in the vagina for 28 days and then remove it and insert a new ring</a:t>
                      </a:r>
                    </a:p>
                  </a:txBody>
                  <a:tcPr anchor="ctr">
                    <a:solidFill>
                      <a:schemeClr val="accent5">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alibri"/>
                          <a:cs typeface="Calibri"/>
                        </a:rPr>
                        <a:t>Possible </a:t>
                      </a:r>
                      <a:r>
                        <a:rPr lang="en-US" sz="1400" baseline="0" dirty="0">
                          <a:solidFill>
                            <a:schemeClr val="tx1"/>
                          </a:solidFill>
                          <a:latin typeface="Calibri"/>
                          <a:cs typeface="Calibri"/>
                        </a:rPr>
                        <a:t>mild u</a:t>
                      </a:r>
                      <a:r>
                        <a:rPr lang="en-US" sz="1400" dirty="0">
                          <a:solidFill>
                            <a:schemeClr val="tx1"/>
                          </a:solidFill>
                          <a:latin typeface="Calibri"/>
                          <a:cs typeface="Calibri"/>
                        </a:rPr>
                        <a:t>rinary tract and vaginal</a:t>
                      </a:r>
                      <a:r>
                        <a:rPr lang="en-US" sz="1400" baseline="0" dirty="0">
                          <a:solidFill>
                            <a:schemeClr val="tx1"/>
                          </a:solidFill>
                          <a:latin typeface="Calibri"/>
                          <a:cs typeface="Calibri"/>
                        </a:rPr>
                        <a:t> irritation </a:t>
                      </a:r>
                      <a:r>
                        <a:rPr lang="en-US" sz="1400" baseline="0" dirty="0">
                          <a:solidFill>
                            <a:schemeClr val="tx1"/>
                          </a:solidFill>
                          <a:latin typeface="+mn-lt"/>
                          <a:cs typeface="Calibri"/>
                        </a:rPr>
                        <a:t>in the 1</a:t>
                      </a:r>
                      <a:r>
                        <a:rPr lang="en-US" sz="1400" baseline="30000" dirty="0">
                          <a:solidFill>
                            <a:schemeClr val="tx1"/>
                          </a:solidFill>
                          <a:latin typeface="+mn-lt"/>
                          <a:cs typeface="Calibri"/>
                        </a:rPr>
                        <a:t>st </a:t>
                      </a:r>
                      <a:r>
                        <a:rPr lang="en-US" sz="1400" baseline="0" dirty="0">
                          <a:solidFill>
                            <a:schemeClr val="tx1"/>
                          </a:solidFill>
                          <a:latin typeface="Calibri"/>
                          <a:cs typeface="Calibri"/>
                        </a:rPr>
                        <a:t>month</a:t>
                      </a:r>
                    </a:p>
                  </a:txBody>
                  <a:tcPr anchor="ctr">
                    <a:solidFill>
                      <a:schemeClr val="accent5">
                        <a:lumMod val="20000"/>
                        <a:lumOff val="80000"/>
                      </a:schemeClr>
                    </a:solidFill>
                  </a:tcPr>
                </a:tc>
                <a:tc>
                  <a:txBody>
                    <a:bodyPr/>
                    <a:lstStyle/>
                    <a:p>
                      <a:pPr algn="ctr"/>
                      <a:r>
                        <a:rPr lang="en-US" sz="1400" baseline="0" dirty="0">
                          <a:solidFill>
                            <a:schemeClr val="tx1"/>
                          </a:solidFill>
                          <a:latin typeface="Calibri"/>
                          <a:cs typeface="Calibri"/>
                        </a:rPr>
                        <a:t>Follow-up HIV testing every 3 months </a:t>
                      </a:r>
                      <a:endParaRPr lang="en-US" sz="1400" dirty="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latin typeface="Calibri"/>
                          <a:cs typeface="Calibri"/>
                        </a:rPr>
                        <a:t>HIVST is an option</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336116" y="4367427"/>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461426" y="5438436"/>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400580" y="3429000"/>
            <a:ext cx="485238" cy="551680"/>
            <a:chOff x="2784776" y="-622825"/>
            <a:chExt cx="4617005" cy="5249210"/>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6" cy="3205384"/>
                <a:chOff x="3778339" y="1204708"/>
                <a:chExt cx="3406746"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6" cy="3205384"/>
                  <a:chOff x="3778339" y="1204708"/>
                  <a:chExt cx="3406746"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6" name="TextBox 5">
            <a:extLst>
              <a:ext uri="{FF2B5EF4-FFF2-40B4-BE49-F238E27FC236}">
                <a16:creationId xmlns:a16="http://schemas.microsoft.com/office/drawing/2014/main" id="{271962D4-D71F-18B1-25ED-6B9AAA791227}"/>
              </a:ext>
            </a:extLst>
          </p:cNvPr>
          <p:cNvSpPr txBox="1"/>
          <p:nvPr/>
        </p:nvSpPr>
        <p:spPr>
          <a:xfrm>
            <a:off x="3304674" y="1210222"/>
            <a:ext cx="1347537" cy="738664"/>
          </a:xfrm>
          <a:prstGeom prst="rect">
            <a:avLst/>
          </a:prstGeom>
          <a:noFill/>
        </p:spPr>
        <p:txBody>
          <a:bodyPr wrap="square">
            <a:spAutoFit/>
          </a:bodyPr>
          <a:lstStyle/>
          <a:p>
            <a:pPr algn="ctr"/>
            <a:r>
              <a:rPr lang="en-US" sz="1400" b="1" dirty="0">
                <a:solidFill>
                  <a:schemeClr val="tx1"/>
                </a:solidFill>
              </a:rPr>
              <a:t>How</a:t>
            </a:r>
            <a:r>
              <a:rPr lang="en-US" sz="1400" b="1" baseline="0" dirty="0">
                <a:solidFill>
                  <a:schemeClr val="tx1"/>
                </a:solidFill>
              </a:rPr>
              <a:t> well does it protect from HIV?</a:t>
            </a:r>
            <a:endParaRPr lang="en-US" sz="1400" b="1" dirty="0">
              <a:solidFill>
                <a:schemeClr val="tx1"/>
              </a:solidFill>
            </a:endParaRPr>
          </a:p>
        </p:txBody>
      </p:sp>
      <p:sp>
        <p:nvSpPr>
          <p:cNvPr id="27" name="TextBox 26">
            <a:extLst>
              <a:ext uri="{FF2B5EF4-FFF2-40B4-BE49-F238E27FC236}">
                <a16:creationId xmlns:a16="http://schemas.microsoft.com/office/drawing/2014/main" id="{735806C4-09C9-0691-F0CF-1A6C8EF9491B}"/>
              </a:ext>
            </a:extLst>
          </p:cNvPr>
          <p:cNvSpPr txBox="1"/>
          <p:nvPr/>
        </p:nvSpPr>
        <p:spPr>
          <a:xfrm>
            <a:off x="4614107" y="1641109"/>
            <a:ext cx="1931072" cy="307777"/>
          </a:xfrm>
          <a:prstGeom prst="rect">
            <a:avLst/>
          </a:prstGeom>
          <a:noFill/>
        </p:spPr>
        <p:txBody>
          <a:bodyPr wrap="square">
            <a:spAutoFit/>
          </a:bodyPr>
          <a:lstStyle/>
          <a:p>
            <a:pPr algn="ctr"/>
            <a:r>
              <a:rPr lang="en-US" sz="1400" b="1" dirty="0"/>
              <a:t>How do I take it?</a:t>
            </a:r>
          </a:p>
        </p:txBody>
      </p:sp>
      <p:sp>
        <p:nvSpPr>
          <p:cNvPr id="33" name="TextBox 32">
            <a:extLst>
              <a:ext uri="{FF2B5EF4-FFF2-40B4-BE49-F238E27FC236}">
                <a16:creationId xmlns:a16="http://schemas.microsoft.com/office/drawing/2014/main" id="{D2CB2547-2531-FACC-E66E-94001DD65D86}"/>
              </a:ext>
            </a:extLst>
          </p:cNvPr>
          <p:cNvSpPr txBox="1"/>
          <p:nvPr/>
        </p:nvSpPr>
        <p:spPr>
          <a:xfrm>
            <a:off x="6545178" y="1443318"/>
            <a:ext cx="2157027" cy="523220"/>
          </a:xfrm>
          <a:prstGeom prst="rect">
            <a:avLst/>
          </a:prstGeom>
          <a:noFill/>
        </p:spPr>
        <p:txBody>
          <a:bodyPr wrap="square">
            <a:spAutoFit/>
          </a:bodyPr>
          <a:lstStyle/>
          <a:p>
            <a:pPr algn="ctr"/>
            <a:r>
              <a:rPr lang="en-US" sz="1400" b="1" dirty="0"/>
              <a:t>What are</a:t>
            </a:r>
            <a:r>
              <a:rPr lang="en-US" sz="1400" b="1" baseline="0" dirty="0"/>
              <a:t> the common side effects?</a:t>
            </a:r>
            <a:endParaRPr lang="en-US" sz="1400" b="1" dirty="0"/>
          </a:p>
        </p:txBody>
      </p:sp>
      <p:sp>
        <p:nvSpPr>
          <p:cNvPr id="35" name="TextBox 34">
            <a:extLst>
              <a:ext uri="{FF2B5EF4-FFF2-40B4-BE49-F238E27FC236}">
                <a16:creationId xmlns:a16="http://schemas.microsoft.com/office/drawing/2014/main" id="{4E394073-2A86-6755-5825-30004372356F}"/>
              </a:ext>
            </a:extLst>
          </p:cNvPr>
          <p:cNvSpPr txBox="1"/>
          <p:nvPr/>
        </p:nvSpPr>
        <p:spPr>
          <a:xfrm>
            <a:off x="8702206" y="1486325"/>
            <a:ext cx="2761383" cy="523220"/>
          </a:xfrm>
          <a:prstGeom prst="rect">
            <a:avLst/>
          </a:prstGeom>
          <a:noFill/>
        </p:spPr>
        <p:txBody>
          <a:bodyPr wrap="square">
            <a:spAutoFit/>
          </a:bodyPr>
          <a:lstStyle/>
          <a:p>
            <a:pPr algn="ctr"/>
            <a:r>
              <a:rPr lang="en-US" sz="1400" b="1" dirty="0"/>
              <a:t>What</a:t>
            </a:r>
            <a:r>
              <a:rPr lang="en-US" sz="1400" b="1" baseline="0" dirty="0"/>
              <a:t> kind of follow-up is required?</a:t>
            </a:r>
            <a:endParaRPr lang="en-US" sz="1400" b="1" dirty="0"/>
          </a:p>
        </p:txBody>
      </p:sp>
      <p:pic>
        <p:nvPicPr>
          <p:cNvPr id="5" name="Picture 4" descr="A blue pill in a circle with a arrow&#10;&#10;Description automatically generated">
            <a:extLst>
              <a:ext uri="{FF2B5EF4-FFF2-40B4-BE49-F238E27FC236}">
                <a16:creationId xmlns:a16="http://schemas.microsoft.com/office/drawing/2014/main" id="{2621CB0B-BEB9-26A3-85C3-0FE4DD0CE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849" y="2267260"/>
            <a:ext cx="560527" cy="594846"/>
          </a:xfrm>
          <a:prstGeom prst="rect">
            <a:avLst/>
          </a:prstGeom>
        </p:spPr>
      </p:pic>
    </p:spTree>
    <p:extLst>
      <p:ext uri="{BB962C8B-B14F-4D97-AF65-F5344CB8AC3E}">
        <p14:creationId xmlns:p14="http://schemas.microsoft.com/office/powerpoint/2010/main" val="1644165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a:bodyPr>
          <a:lstStyle/>
          <a:p>
            <a:r>
              <a:rPr lang="en-US"/>
              <a:t>Summary: </a:t>
            </a:r>
            <a:r>
              <a:rPr lang="en-US" b="0"/>
              <a:t>Common Questions</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243279580"/>
              </p:ext>
            </p:extLst>
          </p:nvPr>
        </p:nvGraphicFramePr>
        <p:xfrm>
          <a:off x="1980689" y="1751558"/>
          <a:ext cx="9452119" cy="4185625"/>
        </p:xfrm>
        <a:graphic>
          <a:graphicData uri="http://schemas.openxmlformats.org/drawingml/2006/table">
            <a:tbl>
              <a:tblPr bandRow="1">
                <a:tableStyleId>{5C22544A-7EE6-4342-B048-85BDC9FD1C3A}</a:tableStyleId>
              </a:tblPr>
              <a:tblGrid>
                <a:gridCol w="1340027">
                  <a:extLst>
                    <a:ext uri="{9D8B030D-6E8A-4147-A177-3AD203B41FA5}">
                      <a16:colId xmlns:a16="http://schemas.microsoft.com/office/drawing/2014/main" val="88424409"/>
                    </a:ext>
                  </a:extLst>
                </a:gridCol>
                <a:gridCol w="2303871">
                  <a:extLst>
                    <a:ext uri="{9D8B030D-6E8A-4147-A177-3AD203B41FA5}">
                      <a16:colId xmlns:a16="http://schemas.microsoft.com/office/drawing/2014/main" val="457513423"/>
                    </a:ext>
                  </a:extLst>
                </a:gridCol>
                <a:gridCol w="2161719">
                  <a:extLst>
                    <a:ext uri="{9D8B030D-6E8A-4147-A177-3AD203B41FA5}">
                      <a16:colId xmlns:a16="http://schemas.microsoft.com/office/drawing/2014/main" val="1887861179"/>
                    </a:ext>
                  </a:extLst>
                </a:gridCol>
                <a:gridCol w="2368347">
                  <a:extLst>
                    <a:ext uri="{9D8B030D-6E8A-4147-A177-3AD203B41FA5}">
                      <a16:colId xmlns:a16="http://schemas.microsoft.com/office/drawing/2014/main" val="586887409"/>
                    </a:ext>
                  </a:extLst>
                </a:gridCol>
                <a:gridCol w="1278155">
                  <a:extLst>
                    <a:ext uri="{9D8B030D-6E8A-4147-A177-3AD203B41FA5}">
                      <a16:colId xmlns:a16="http://schemas.microsoft.com/office/drawing/2014/main" val="2731640522"/>
                    </a:ext>
                  </a:extLst>
                </a:gridCol>
              </a:tblGrid>
              <a:tr h="1007684">
                <a:tc>
                  <a:txBody>
                    <a:bodyPr/>
                    <a:lstStyle/>
                    <a:p>
                      <a:pPr algn="ctr"/>
                      <a:r>
                        <a:rPr lang="en-US" sz="1400" b="1" i="0" u="none" strike="noStrike" kern="1200">
                          <a:solidFill>
                            <a:schemeClr val="bg1"/>
                          </a:solidFill>
                          <a:effectLst/>
                          <a:latin typeface="+mn-lt"/>
                          <a:ea typeface="+mn-ea"/>
                          <a:cs typeface="+mn-cs"/>
                        </a:rPr>
                        <a:t>Oral Daily </a:t>
                      </a:r>
                      <a:r>
                        <a:rPr lang="en-US" sz="1400" b="1" i="0" u="none" strike="noStrike" kern="1200" err="1">
                          <a:solidFill>
                            <a:schemeClr val="bg1"/>
                          </a:solidFill>
                          <a:effectLst/>
                          <a:latin typeface="+mn-lt"/>
                          <a:ea typeface="+mn-ea"/>
                          <a:cs typeface="+mn-cs"/>
                        </a:rPr>
                        <a:t>PrEP</a:t>
                      </a:r>
                      <a:endParaRPr lang="en-US" sz="1400" b="1">
                        <a:solidFill>
                          <a:schemeClr val="bg1"/>
                        </a:solidFill>
                      </a:endParaRPr>
                    </a:p>
                  </a:txBody>
                  <a:tcPr>
                    <a:solidFill>
                      <a:schemeClr val="accent1"/>
                    </a:solidFill>
                  </a:tcPr>
                </a:tc>
                <a:tc>
                  <a:txBody>
                    <a:bodyPr/>
                    <a:lstStyle/>
                    <a:p>
                      <a:pPr algn="ctr"/>
                      <a:r>
                        <a:rPr lang="en-US" sz="1400" dirty="0">
                          <a:solidFill>
                            <a:schemeClr val="tx1"/>
                          </a:solidFill>
                        </a:rPr>
                        <a:t>Yes, if you can keep and</a:t>
                      </a:r>
                      <a:r>
                        <a:rPr lang="en-US" sz="1400" baseline="0" dirty="0">
                          <a:solidFill>
                            <a:schemeClr val="tx1"/>
                          </a:solidFill>
                        </a:rPr>
                        <a:t> take pills privately</a:t>
                      </a:r>
                      <a:endParaRPr lang="en-US" sz="1400" dirty="0">
                        <a:solidFill>
                          <a:schemeClr val="tx1"/>
                        </a:solidFill>
                      </a:endParaRPr>
                    </a:p>
                  </a:txBody>
                  <a:tcPr anchor="ctr">
                    <a:solidFill>
                      <a:schemeClr val="accent1">
                        <a:lumMod val="20000"/>
                        <a:lumOff val="80000"/>
                      </a:schemeClr>
                    </a:solidFill>
                  </a:tcPr>
                </a:tc>
                <a:tc>
                  <a:txBody>
                    <a:bodyPr/>
                    <a:lstStyle/>
                    <a:p>
                      <a:pPr marL="0" indent="0" algn="ctr">
                        <a:buFont typeface="Arial" panose="020B0604020202020204" pitchFamily="34" charset="0"/>
                        <a:buNone/>
                      </a:pPr>
                      <a:r>
                        <a:rPr lang="en-US" sz="1400" dirty="0">
                          <a:solidFill>
                            <a:schemeClr val="tx1"/>
                          </a:solidFill>
                        </a:rPr>
                        <a:t>HIV</a:t>
                      </a:r>
                      <a:r>
                        <a:rPr lang="en-US" sz="1400" baseline="0" dirty="0">
                          <a:solidFill>
                            <a:schemeClr val="tx1"/>
                          </a:solidFill>
                        </a:rPr>
                        <a:t> protection within 24 hours for some men*; 7 days for women and other men</a:t>
                      </a:r>
                      <a:endParaRPr lang="en-US" sz="1400" dirty="0">
                        <a:solidFill>
                          <a:schemeClr val="tx1"/>
                        </a:solidFill>
                      </a:endParaRPr>
                    </a:p>
                  </a:txBody>
                  <a:tcPr anchor="ctr">
                    <a:solidFill>
                      <a:schemeClr val="accent1">
                        <a:lumMod val="20000"/>
                        <a:lumOff val="80000"/>
                      </a:schemeClr>
                    </a:solidFill>
                  </a:tcPr>
                </a:tc>
                <a:tc>
                  <a:txBody>
                    <a:bodyPr/>
                    <a:lstStyle/>
                    <a:p>
                      <a:pPr marL="0" indent="0" algn="ctr">
                        <a:buFont typeface="Arial" panose="020B0604020202020204" pitchFamily="34" charset="0"/>
                        <a:buNone/>
                      </a:pPr>
                      <a:r>
                        <a:rPr lang="en-US" sz="1400" dirty="0">
                          <a:solidFill>
                            <a:schemeClr val="tx1"/>
                          </a:solidFill>
                        </a:rPr>
                        <a:t>Continue pills 2-7 days after last potential HIV exposure</a:t>
                      </a:r>
                    </a:p>
                  </a:txBody>
                  <a:tcPr anchor="ctr">
                    <a:solidFill>
                      <a:schemeClr val="accent1">
                        <a:lumMod val="20000"/>
                        <a:lumOff val="80000"/>
                      </a:schemeClr>
                    </a:solidFill>
                  </a:tcPr>
                </a:tc>
                <a:tc>
                  <a:txBody>
                    <a:bodyPr/>
                    <a:lstStyle/>
                    <a:p>
                      <a:pPr algn="ctr"/>
                      <a:r>
                        <a:rPr lang="en-US" sz="1400" baseline="0" dirty="0">
                          <a:solidFill>
                            <a:schemeClr val="tx1"/>
                          </a:solidFill>
                        </a:rPr>
                        <a:t>Yes</a:t>
                      </a:r>
                    </a:p>
                  </a:txBody>
                  <a:tcPr anchor="ctr">
                    <a:solidFill>
                      <a:schemeClr val="accent1">
                        <a:lumMod val="20000"/>
                        <a:lumOff val="80000"/>
                      </a:schemeClr>
                    </a:solidFill>
                  </a:tcPr>
                </a:tc>
                <a:extLst>
                  <a:ext uri="{0D108BD9-81ED-4DB2-BD59-A6C34878D82A}">
                    <a16:rowId xmlns:a16="http://schemas.microsoft.com/office/drawing/2014/main" val="2490713455"/>
                  </a:ext>
                </a:extLst>
              </a:tr>
              <a:tr h="1074821">
                <a:tc>
                  <a:txBody>
                    <a:bodyPr/>
                    <a:lstStyle/>
                    <a:p>
                      <a:pPr algn="ctr"/>
                      <a:r>
                        <a:rPr lang="en-US" sz="1400" b="1" i="0" u="none" strike="noStrike" kern="1200" dirty="0">
                          <a:solidFill>
                            <a:schemeClr val="bg1"/>
                          </a:solidFill>
                          <a:effectLst/>
                          <a:latin typeface="+mn-lt"/>
                          <a:ea typeface="+mn-ea"/>
                          <a:cs typeface="+mn-cs"/>
                        </a:rPr>
                        <a:t>Oral ED-PrEP</a:t>
                      </a:r>
                      <a:endParaRPr lang="en-US" sz="1400" b="1" dirty="0">
                        <a:solidFill>
                          <a:schemeClr val="bg1"/>
                        </a:solidFill>
                      </a:endParaRPr>
                    </a:p>
                  </a:txBody>
                  <a:tcPr>
                    <a:solidFill>
                      <a:srgbClr val="FFC000"/>
                    </a:solidFill>
                  </a:tcPr>
                </a:tc>
                <a:tc>
                  <a:txBody>
                    <a:bodyPr/>
                    <a:lstStyle/>
                    <a:p>
                      <a:pPr algn="ctr"/>
                      <a:r>
                        <a:rPr lang="en-US" sz="1400">
                          <a:solidFill>
                            <a:schemeClr val="tx1"/>
                          </a:solidFill>
                        </a:rPr>
                        <a:t>Yes, if you can keep and</a:t>
                      </a:r>
                      <a:r>
                        <a:rPr lang="en-US" sz="1400" baseline="0">
                          <a:solidFill>
                            <a:schemeClr val="tx1"/>
                          </a:solidFill>
                        </a:rPr>
                        <a:t> take pills privately</a:t>
                      </a:r>
                      <a:endParaRPr lang="en-US" sz="1400">
                        <a:solidFill>
                          <a:schemeClr val="tx1"/>
                        </a:solidFill>
                      </a:endParaRPr>
                    </a:p>
                  </a:txBody>
                  <a:tcPr anchor="ctr">
                    <a:solidFill>
                      <a:schemeClr val="accent2">
                        <a:lumMod val="20000"/>
                        <a:lumOff val="80000"/>
                      </a:schemeClr>
                    </a:solidFill>
                  </a:tcPr>
                </a:tc>
                <a:tc>
                  <a:txBody>
                    <a:bodyPr/>
                    <a:lstStyle/>
                    <a:p>
                      <a:pPr algn="ctr"/>
                      <a:r>
                        <a:rPr lang="en-US" sz="1400" dirty="0">
                          <a:solidFill>
                            <a:schemeClr val="tx1"/>
                          </a:solidFill>
                        </a:rPr>
                        <a:t>HIV</a:t>
                      </a:r>
                      <a:r>
                        <a:rPr lang="en-US" sz="1400" baseline="0" dirty="0">
                          <a:solidFill>
                            <a:schemeClr val="tx1"/>
                          </a:solidFill>
                        </a:rPr>
                        <a:t> protection within 2 hours of loading dose</a:t>
                      </a:r>
                      <a:endParaRPr lang="en-US" sz="1400" dirty="0">
                        <a:solidFill>
                          <a:schemeClr val="tx1"/>
                        </a:solidFill>
                      </a:endParaRPr>
                    </a:p>
                  </a:txBody>
                  <a:tcPr anchor="ctr">
                    <a:solidFill>
                      <a:schemeClr val="accent2">
                        <a:lumMod val="20000"/>
                        <a:lumOff val="80000"/>
                      </a:schemeClr>
                    </a:solidFill>
                  </a:tcPr>
                </a:tc>
                <a:tc>
                  <a:txBody>
                    <a:bodyPr/>
                    <a:lstStyle/>
                    <a:p>
                      <a:pPr algn="ctr"/>
                      <a:r>
                        <a:rPr lang="en-US" sz="1400" dirty="0">
                          <a:solidFill>
                            <a:schemeClr val="tx1"/>
                          </a:solidFill>
                        </a:rPr>
                        <a:t>Continue pills 2 days after last potential HIV exposure</a:t>
                      </a:r>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a:solidFill>
                            <a:schemeClr val="tx1"/>
                          </a:solidFill>
                        </a:rPr>
                        <a:t>N/A</a:t>
                      </a:r>
                    </a:p>
                  </a:txBody>
                  <a:tcPr anchor="ctr">
                    <a:solidFill>
                      <a:schemeClr val="accent2">
                        <a:lumMod val="20000"/>
                        <a:lumOff val="80000"/>
                      </a:schemeClr>
                    </a:solidFill>
                  </a:tcPr>
                </a:tc>
                <a:extLst>
                  <a:ext uri="{0D108BD9-81ED-4DB2-BD59-A6C34878D82A}">
                    <a16:rowId xmlns:a16="http://schemas.microsoft.com/office/drawing/2014/main" val="827199576"/>
                  </a:ext>
                </a:extLst>
              </a:tr>
              <a:tr h="950150">
                <a:tc>
                  <a:txBody>
                    <a:bodyPr/>
                    <a:lstStyle/>
                    <a:p>
                      <a:pPr algn="ctr"/>
                      <a:r>
                        <a:rPr lang="en-US" sz="1400" b="1" i="0" u="none" strike="noStrike" kern="1200">
                          <a:solidFill>
                            <a:schemeClr val="bg1"/>
                          </a:solidFill>
                          <a:effectLst/>
                          <a:latin typeface="+mn-lt"/>
                          <a:ea typeface="+mn-ea"/>
                          <a:cs typeface="+mn-cs"/>
                        </a:rPr>
                        <a:t>CAB-LA</a:t>
                      </a:r>
                      <a:endParaRPr lang="en-US" sz="1400" b="1">
                        <a:solidFill>
                          <a:schemeClr val="bg1"/>
                        </a:solidFill>
                      </a:endParaRPr>
                    </a:p>
                  </a:txBody>
                  <a:tcPr>
                    <a:solidFill>
                      <a:schemeClr val="accent3"/>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solidFill>
                            <a:schemeClr val="tx1"/>
                          </a:solidFill>
                        </a:rPr>
                        <a:t>Yes,</a:t>
                      </a:r>
                      <a:r>
                        <a:rPr lang="en-US" sz="1400" baseline="0">
                          <a:solidFill>
                            <a:schemeClr val="tx1"/>
                          </a:solidFill>
                        </a:rPr>
                        <a:t> you can keep your clinic visits private</a:t>
                      </a:r>
                      <a:endParaRPr lang="en-US" sz="1400">
                        <a:solidFill>
                          <a:schemeClr val="tx1"/>
                        </a:solidFill>
                      </a:endParaRPr>
                    </a:p>
                  </a:txBody>
                  <a:tcPr anchor="c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HIV protection a</a:t>
                      </a:r>
                      <a:r>
                        <a:rPr lang="en-US" sz="1400" baseline="0" dirty="0">
                          <a:solidFill>
                            <a:schemeClr val="tx1"/>
                          </a:solidFill>
                        </a:rPr>
                        <a:t> week after the first injection.</a:t>
                      </a:r>
                      <a:endParaRPr lang="en-US" sz="1400" dirty="0">
                        <a:solidFill>
                          <a:schemeClr val="tx1"/>
                        </a:solidFill>
                      </a:endParaRPr>
                    </a:p>
                  </a:txBody>
                  <a:tcPr anchor="c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rPr>
                        <a:t>Protection for 8 weeks after last injection. You will need to use alternate prevention products </a:t>
                      </a:r>
                      <a:r>
                        <a:rPr lang="en-US" sz="1400" dirty="0">
                          <a:solidFill>
                            <a:schemeClr val="tx1"/>
                          </a:solidFill>
                        </a:rPr>
                        <a:t>for 12</a:t>
                      </a:r>
                      <a:r>
                        <a:rPr lang="en-US" sz="1400" baseline="0" dirty="0">
                          <a:solidFill>
                            <a:schemeClr val="tx1"/>
                          </a:solidFill>
                        </a:rPr>
                        <a:t> months after last injection</a:t>
                      </a:r>
                      <a:endParaRPr lang="en-US" sz="1400" dirty="0">
                        <a:solidFill>
                          <a:schemeClr val="tx1"/>
                        </a:solidFill>
                      </a:endParaRPr>
                    </a:p>
                  </a:txBody>
                  <a:tcPr anchor="ctr">
                    <a:solidFill>
                      <a:schemeClr val="accent3">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a:solidFill>
                            <a:schemeClr val="tx1"/>
                          </a:solidFill>
                        </a:rPr>
                        <a:t>Per national guidelines</a:t>
                      </a:r>
                    </a:p>
                  </a:txBody>
                  <a:tcPr anchor="ctr">
                    <a:solidFill>
                      <a:schemeClr val="accent3">
                        <a:lumMod val="20000"/>
                        <a:lumOff val="80000"/>
                      </a:schemeClr>
                    </a:solidFill>
                  </a:tcPr>
                </a:tc>
                <a:extLst>
                  <a:ext uri="{0D108BD9-81ED-4DB2-BD59-A6C34878D82A}">
                    <a16:rowId xmlns:a16="http://schemas.microsoft.com/office/drawing/2014/main" val="1086792148"/>
                  </a:ext>
                </a:extLst>
              </a:tr>
              <a:tr h="812870">
                <a:tc>
                  <a:txBody>
                    <a:bodyPr/>
                    <a:lstStyle/>
                    <a:p>
                      <a:pPr algn="ctr"/>
                      <a:r>
                        <a:rPr lang="en-US" sz="1400" b="1" i="0" u="none" strike="noStrike" kern="1200" dirty="0">
                          <a:solidFill>
                            <a:schemeClr val="bg1"/>
                          </a:solidFill>
                          <a:effectLst/>
                          <a:latin typeface="+mn-lt"/>
                          <a:ea typeface="+mn-ea"/>
                          <a:cs typeface="+mn-cs"/>
                        </a:rPr>
                        <a:t>DVR</a:t>
                      </a:r>
                      <a:endParaRPr lang="en-US" sz="1400" b="1" dirty="0">
                        <a:solidFill>
                          <a:schemeClr val="bg1"/>
                        </a:solidFill>
                      </a:endParaRPr>
                    </a:p>
                  </a:txBody>
                  <a:tcPr>
                    <a:solidFill>
                      <a:schemeClr val="accent5"/>
                    </a:solidFill>
                  </a:tcPr>
                </a:tc>
                <a:tc>
                  <a:txBody>
                    <a:bodyPr/>
                    <a:lstStyle/>
                    <a:p>
                      <a:pPr algn="ctr"/>
                      <a:r>
                        <a:rPr lang="en-US" sz="1400" baseline="0">
                          <a:solidFill>
                            <a:schemeClr val="tx1"/>
                          </a:solidFill>
                        </a:rPr>
                        <a:t>You can keep it and insert it privately. However, partners may be able to feel it during sex.</a:t>
                      </a:r>
                      <a:endParaRPr lang="en-US" sz="1400">
                        <a:solidFill>
                          <a:schemeClr val="tx1"/>
                        </a:solidFill>
                      </a:endParaRPr>
                    </a:p>
                  </a:txBody>
                  <a:tcPr anchor="ctr">
                    <a:solidFill>
                      <a:schemeClr val="accent5">
                        <a:lumMod val="20000"/>
                        <a:lumOff val="80000"/>
                      </a:schemeClr>
                    </a:solidFill>
                  </a:tcPr>
                </a:tc>
                <a:tc>
                  <a:txBody>
                    <a:bodyPr/>
                    <a:lstStyle/>
                    <a:p>
                      <a:pPr algn="ctr"/>
                      <a:r>
                        <a:rPr lang="en-US" sz="1400">
                          <a:solidFill>
                            <a:schemeClr val="tx1"/>
                          </a:solidFill>
                        </a:rPr>
                        <a:t>Partial</a:t>
                      </a:r>
                      <a:r>
                        <a:rPr lang="en-US" sz="1400" baseline="0">
                          <a:solidFill>
                            <a:schemeClr val="tx1"/>
                          </a:solidFill>
                        </a:rPr>
                        <a:t> protection against HIV about 24 hours after insertion.</a:t>
                      </a:r>
                      <a:endParaRPr lang="en-US" sz="1400">
                        <a:solidFill>
                          <a:schemeClr val="tx1"/>
                        </a:solidFill>
                      </a:endParaRPr>
                    </a:p>
                  </a:txBody>
                  <a:tcPr anchor="ctr">
                    <a:solidFill>
                      <a:schemeClr val="accent5">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aseline="0" dirty="0">
                          <a:solidFill>
                            <a:schemeClr val="tx1"/>
                          </a:solidFill>
                        </a:rPr>
                        <a:t>Partial protection ends when ring is removed </a:t>
                      </a:r>
                    </a:p>
                  </a:txBody>
                  <a:tcPr anchor="ctr">
                    <a:solidFill>
                      <a:schemeClr val="accent5">
                        <a:lumMod val="20000"/>
                        <a:lumOff val="80000"/>
                      </a:schemeClr>
                    </a:solidFill>
                  </a:tcPr>
                </a:tc>
                <a:tc>
                  <a:txBody>
                    <a:bodyPr/>
                    <a:lstStyle/>
                    <a:p>
                      <a:pPr algn="ctr"/>
                      <a:r>
                        <a:rPr lang="en-US" sz="1400" baseline="0" dirty="0">
                          <a:solidFill>
                            <a:schemeClr val="tx1"/>
                          </a:solidFill>
                        </a:rPr>
                        <a:t>Per national guidelines</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370839" y="4241128"/>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456731" y="5385187"/>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417254" y="3112226"/>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grpSp>
        <p:nvGrpSpPr>
          <p:cNvPr id="41" name="Group 40">
            <a:extLst>
              <a:ext uri="{FF2B5EF4-FFF2-40B4-BE49-F238E27FC236}">
                <a16:creationId xmlns:a16="http://schemas.microsoft.com/office/drawing/2014/main" id="{DC5D9493-BE2F-4069-741F-12ACD847611F}"/>
              </a:ext>
            </a:extLst>
          </p:cNvPr>
          <p:cNvGrpSpPr/>
          <p:nvPr/>
        </p:nvGrpSpPr>
        <p:grpSpPr>
          <a:xfrm>
            <a:off x="11306499" y="5199765"/>
            <a:ext cx="568991" cy="523413"/>
            <a:chOff x="2298913" y="5375299"/>
            <a:chExt cx="722288" cy="722288"/>
          </a:xfrm>
        </p:grpSpPr>
        <p:sp>
          <p:nvSpPr>
            <p:cNvPr id="42" name="Oval 41">
              <a:extLst>
                <a:ext uri="{FF2B5EF4-FFF2-40B4-BE49-F238E27FC236}">
                  <a16:creationId xmlns:a16="http://schemas.microsoft.com/office/drawing/2014/main" id="{58A1F003-E1DF-A3B5-F4FC-CC331FA9C1C9}"/>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Graphic 16">
              <a:extLst>
                <a:ext uri="{FF2B5EF4-FFF2-40B4-BE49-F238E27FC236}">
                  <a16:creationId xmlns:a16="http://schemas.microsoft.com/office/drawing/2014/main" id="{D17C2DA2-96F3-B12B-E68D-1882F19EEB31}"/>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grpSp>
        <p:nvGrpSpPr>
          <p:cNvPr id="44" name="Group 43">
            <a:extLst>
              <a:ext uri="{FF2B5EF4-FFF2-40B4-BE49-F238E27FC236}">
                <a16:creationId xmlns:a16="http://schemas.microsoft.com/office/drawing/2014/main" id="{E10BB9EC-EA7A-91F3-BCE6-91710BC0C3F7}"/>
              </a:ext>
            </a:extLst>
          </p:cNvPr>
          <p:cNvGrpSpPr/>
          <p:nvPr/>
        </p:nvGrpSpPr>
        <p:grpSpPr>
          <a:xfrm>
            <a:off x="11267307" y="4184347"/>
            <a:ext cx="568991" cy="523413"/>
            <a:chOff x="2298913" y="5375299"/>
            <a:chExt cx="722288" cy="722288"/>
          </a:xfrm>
        </p:grpSpPr>
        <p:sp>
          <p:nvSpPr>
            <p:cNvPr id="45" name="Oval 44">
              <a:extLst>
                <a:ext uri="{FF2B5EF4-FFF2-40B4-BE49-F238E27FC236}">
                  <a16:creationId xmlns:a16="http://schemas.microsoft.com/office/drawing/2014/main" id="{1F2D9E6D-8DB5-52AD-6694-2FCF84EB71E3}"/>
                </a:ext>
              </a:extLst>
            </p:cNvPr>
            <p:cNvSpPr/>
            <p:nvPr/>
          </p:nvSpPr>
          <p:spPr>
            <a:xfrm>
              <a:off x="2298913" y="5375299"/>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Graphic 16">
              <a:extLst>
                <a:ext uri="{FF2B5EF4-FFF2-40B4-BE49-F238E27FC236}">
                  <a16:creationId xmlns:a16="http://schemas.microsoft.com/office/drawing/2014/main" id="{3961E908-3125-D54C-5AAF-56FD0C91CEBA}"/>
                </a:ext>
              </a:extLst>
            </p:cNvPr>
            <p:cNvSpPr/>
            <p:nvPr/>
          </p:nvSpPr>
          <p:spPr>
            <a:xfrm>
              <a:off x="2463270" y="5518661"/>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sp>
        <p:nvSpPr>
          <p:cNvPr id="48" name="TextBox 47">
            <a:extLst>
              <a:ext uri="{FF2B5EF4-FFF2-40B4-BE49-F238E27FC236}">
                <a16:creationId xmlns:a16="http://schemas.microsoft.com/office/drawing/2014/main" id="{55D50514-40D7-B3FF-373A-E99915711767}"/>
              </a:ext>
            </a:extLst>
          </p:cNvPr>
          <p:cNvSpPr txBox="1"/>
          <p:nvPr/>
        </p:nvSpPr>
        <p:spPr>
          <a:xfrm>
            <a:off x="3616727" y="1374247"/>
            <a:ext cx="1802100" cy="307777"/>
          </a:xfrm>
          <a:prstGeom prst="rect">
            <a:avLst/>
          </a:prstGeom>
          <a:noFill/>
        </p:spPr>
        <p:txBody>
          <a:bodyPr wrap="square">
            <a:spAutoFit/>
          </a:bodyPr>
          <a:lstStyle/>
          <a:p>
            <a:pPr algn="ctr"/>
            <a:r>
              <a:rPr lang="en-US" sz="1400" b="1"/>
              <a:t>Can I</a:t>
            </a:r>
            <a:r>
              <a:rPr lang="en-US" sz="1400" b="1" baseline="0"/>
              <a:t> keep it private?</a:t>
            </a:r>
            <a:endParaRPr lang="en-US" sz="1400" b="1"/>
          </a:p>
        </p:txBody>
      </p:sp>
      <p:sp>
        <p:nvSpPr>
          <p:cNvPr id="50" name="TextBox 49">
            <a:extLst>
              <a:ext uri="{FF2B5EF4-FFF2-40B4-BE49-F238E27FC236}">
                <a16:creationId xmlns:a16="http://schemas.microsoft.com/office/drawing/2014/main" id="{263B9CA4-40B2-EBFC-B9EF-DBB4D192D6C9}"/>
              </a:ext>
            </a:extLst>
          </p:cNvPr>
          <p:cNvSpPr txBox="1"/>
          <p:nvPr/>
        </p:nvSpPr>
        <p:spPr>
          <a:xfrm>
            <a:off x="5631557" y="1374247"/>
            <a:ext cx="2140529" cy="307777"/>
          </a:xfrm>
          <a:prstGeom prst="rect">
            <a:avLst/>
          </a:prstGeom>
          <a:noFill/>
        </p:spPr>
        <p:txBody>
          <a:bodyPr wrap="square">
            <a:spAutoFit/>
          </a:bodyPr>
          <a:lstStyle/>
          <a:p>
            <a:pPr algn="ctr"/>
            <a:r>
              <a:rPr lang="en-US" sz="1400" b="1" dirty="0"/>
              <a:t>How</a:t>
            </a:r>
            <a:r>
              <a:rPr lang="en-US" sz="1400" b="1" baseline="0" dirty="0"/>
              <a:t> quickly does it work?</a:t>
            </a:r>
            <a:endParaRPr lang="en-US" sz="1400" b="1" dirty="0"/>
          </a:p>
        </p:txBody>
      </p:sp>
      <p:sp>
        <p:nvSpPr>
          <p:cNvPr id="52" name="TextBox 51">
            <a:extLst>
              <a:ext uri="{FF2B5EF4-FFF2-40B4-BE49-F238E27FC236}">
                <a16:creationId xmlns:a16="http://schemas.microsoft.com/office/drawing/2014/main" id="{ADE0DEF0-7EDF-EF9D-3334-078BB84C8ECA}"/>
              </a:ext>
            </a:extLst>
          </p:cNvPr>
          <p:cNvSpPr txBox="1"/>
          <p:nvPr/>
        </p:nvSpPr>
        <p:spPr>
          <a:xfrm>
            <a:off x="7781828" y="1359289"/>
            <a:ext cx="2343517" cy="307777"/>
          </a:xfrm>
          <a:prstGeom prst="rect">
            <a:avLst/>
          </a:prstGeom>
          <a:noFill/>
        </p:spPr>
        <p:txBody>
          <a:bodyPr wrap="square">
            <a:spAutoFit/>
          </a:bodyPr>
          <a:lstStyle/>
          <a:p>
            <a:pPr algn="ctr"/>
            <a:r>
              <a:rPr lang="en-US" sz="1400" b="1" dirty="0"/>
              <a:t>How easy</a:t>
            </a:r>
            <a:r>
              <a:rPr lang="en-US" sz="1400" b="1" baseline="0" dirty="0"/>
              <a:t> is it to stop?</a:t>
            </a:r>
            <a:endParaRPr lang="en-US" sz="1400" b="1" dirty="0"/>
          </a:p>
        </p:txBody>
      </p:sp>
      <p:sp>
        <p:nvSpPr>
          <p:cNvPr id="54" name="TextBox 53">
            <a:extLst>
              <a:ext uri="{FF2B5EF4-FFF2-40B4-BE49-F238E27FC236}">
                <a16:creationId xmlns:a16="http://schemas.microsoft.com/office/drawing/2014/main" id="{02875FB0-966C-8343-A533-CA046C6BA61F}"/>
              </a:ext>
            </a:extLst>
          </p:cNvPr>
          <p:cNvSpPr txBox="1"/>
          <p:nvPr/>
        </p:nvSpPr>
        <p:spPr>
          <a:xfrm>
            <a:off x="10019459" y="1037269"/>
            <a:ext cx="1517637" cy="738664"/>
          </a:xfrm>
          <a:prstGeom prst="rect">
            <a:avLst/>
          </a:prstGeom>
          <a:noFill/>
        </p:spPr>
        <p:txBody>
          <a:bodyPr wrap="square">
            <a:spAutoFit/>
          </a:bodyPr>
          <a:lstStyle/>
          <a:p>
            <a:pPr algn="ctr"/>
            <a:r>
              <a:rPr lang="en-US" sz="1400" b="1" dirty="0"/>
              <a:t>Can I use it if I am pregnant or breastfeeding?</a:t>
            </a:r>
          </a:p>
        </p:txBody>
      </p:sp>
      <p:sp>
        <p:nvSpPr>
          <p:cNvPr id="55" name="Right Triangle 54">
            <a:extLst>
              <a:ext uri="{FF2B5EF4-FFF2-40B4-BE49-F238E27FC236}">
                <a16:creationId xmlns:a16="http://schemas.microsoft.com/office/drawing/2014/main" id="{71048914-7530-DFBD-F804-78293B286FD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aphic 6">
            <a:extLst>
              <a:ext uri="{FF2B5EF4-FFF2-40B4-BE49-F238E27FC236}">
                <a16:creationId xmlns:a16="http://schemas.microsoft.com/office/drawing/2014/main" id="{3C3F0BE6-DE7F-C73A-2C94-0149F2961A41}"/>
              </a:ext>
            </a:extLst>
          </p:cNvPr>
          <p:cNvGrpSpPr/>
          <p:nvPr/>
        </p:nvGrpSpPr>
        <p:grpSpPr>
          <a:xfrm>
            <a:off x="11642983" y="141554"/>
            <a:ext cx="415770" cy="366446"/>
            <a:chOff x="3735476" y="1417084"/>
            <a:chExt cx="4722880" cy="4162584"/>
          </a:xfrm>
          <a:noFill/>
        </p:grpSpPr>
        <p:sp>
          <p:nvSpPr>
            <p:cNvPr id="57" name="Freeform 5">
              <a:extLst>
                <a:ext uri="{FF2B5EF4-FFF2-40B4-BE49-F238E27FC236}">
                  <a16:creationId xmlns:a16="http://schemas.microsoft.com/office/drawing/2014/main" id="{14CB7CC6-6316-4857-9965-367CFDD61B0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58" name="Freeform 6">
              <a:extLst>
                <a:ext uri="{FF2B5EF4-FFF2-40B4-BE49-F238E27FC236}">
                  <a16:creationId xmlns:a16="http://schemas.microsoft.com/office/drawing/2014/main" id="{6943DD9D-A890-AB6B-DC1B-A986AE43FEF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59" name="Freeform 7">
              <a:extLst>
                <a:ext uri="{FF2B5EF4-FFF2-40B4-BE49-F238E27FC236}">
                  <a16:creationId xmlns:a16="http://schemas.microsoft.com/office/drawing/2014/main" id="{A14645AB-4330-8902-5430-62BD605481C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60" name="Freeform 8">
              <a:extLst>
                <a:ext uri="{FF2B5EF4-FFF2-40B4-BE49-F238E27FC236}">
                  <a16:creationId xmlns:a16="http://schemas.microsoft.com/office/drawing/2014/main" id="{F9C84267-67D9-45DF-0746-D4DBACA1348E}"/>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TextBox 4">
            <a:extLst>
              <a:ext uri="{FF2B5EF4-FFF2-40B4-BE49-F238E27FC236}">
                <a16:creationId xmlns:a16="http://schemas.microsoft.com/office/drawing/2014/main" id="{6C6712C7-D6F0-F9D0-3DEC-A92537FEFF73}"/>
              </a:ext>
            </a:extLst>
          </p:cNvPr>
          <p:cNvSpPr txBox="1"/>
          <p:nvPr/>
        </p:nvSpPr>
        <p:spPr>
          <a:xfrm>
            <a:off x="1964317" y="6033037"/>
            <a:ext cx="7770572" cy="276999"/>
          </a:xfrm>
          <a:prstGeom prst="rect">
            <a:avLst/>
          </a:prstGeom>
          <a:noFill/>
        </p:spPr>
        <p:txBody>
          <a:bodyPr wrap="square" rtlCol="0">
            <a:spAutoFit/>
          </a:bodyPr>
          <a:lstStyle/>
          <a:p>
            <a:pPr algn="l" fontAlgn="base"/>
            <a:r>
              <a:rPr lang="en-US" sz="1200" dirty="0"/>
              <a:t>*Assigned male sex at birth, not taking estradiol-based hormones and sexual HIV exposure only.</a:t>
            </a:r>
          </a:p>
        </p:txBody>
      </p:sp>
      <p:pic>
        <p:nvPicPr>
          <p:cNvPr id="6" name="Picture 5" descr="A blue pill in a circle with a arrow&#10;&#10;Description automatically generated">
            <a:extLst>
              <a:ext uri="{FF2B5EF4-FFF2-40B4-BE49-F238E27FC236}">
                <a16:creationId xmlns:a16="http://schemas.microsoft.com/office/drawing/2014/main" id="{72F19411-A77E-E67B-A09B-DB435AD10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5849" y="2039955"/>
            <a:ext cx="560527" cy="594846"/>
          </a:xfrm>
          <a:prstGeom prst="rect">
            <a:avLst/>
          </a:prstGeom>
        </p:spPr>
      </p:pic>
    </p:spTree>
    <p:extLst>
      <p:ext uri="{BB962C8B-B14F-4D97-AF65-F5344CB8AC3E}">
        <p14:creationId xmlns:p14="http://schemas.microsoft.com/office/powerpoint/2010/main" val="36632413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Autofit/>
          </a:bodyPr>
          <a:lstStyle/>
          <a:p>
            <a:r>
              <a:rPr lang="en-US" sz="2500" dirty="0"/>
              <a:t>Summary: </a:t>
            </a:r>
            <a:r>
              <a:rPr lang="en-US" sz="2500" b="0" dirty="0"/>
              <a:t>Key</a:t>
            </a:r>
            <a:r>
              <a:rPr lang="en-US" sz="2500" dirty="0"/>
              <a:t> </a:t>
            </a:r>
            <a:r>
              <a:rPr lang="en-US" sz="2500" b="0" dirty="0"/>
              <a:t>Potential Benefits and Drawbacks of Each Option</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1465852099"/>
              </p:ext>
            </p:extLst>
          </p:nvPr>
        </p:nvGraphicFramePr>
        <p:xfrm>
          <a:off x="1964316" y="1889959"/>
          <a:ext cx="9144455" cy="4058908"/>
        </p:xfrm>
        <a:graphic>
          <a:graphicData uri="http://schemas.openxmlformats.org/drawingml/2006/table">
            <a:tbl>
              <a:tblPr bandRow="1">
                <a:tableStyleId>{5C22544A-7EE6-4342-B048-85BDC9FD1C3A}</a:tableStyleId>
              </a:tblPr>
              <a:tblGrid>
                <a:gridCol w="1373403">
                  <a:extLst>
                    <a:ext uri="{9D8B030D-6E8A-4147-A177-3AD203B41FA5}">
                      <a16:colId xmlns:a16="http://schemas.microsoft.com/office/drawing/2014/main" val="88424409"/>
                    </a:ext>
                  </a:extLst>
                </a:gridCol>
                <a:gridCol w="3885526">
                  <a:extLst>
                    <a:ext uri="{9D8B030D-6E8A-4147-A177-3AD203B41FA5}">
                      <a16:colId xmlns:a16="http://schemas.microsoft.com/office/drawing/2014/main" val="457513423"/>
                    </a:ext>
                  </a:extLst>
                </a:gridCol>
                <a:gridCol w="3885526">
                  <a:extLst>
                    <a:ext uri="{9D8B030D-6E8A-4147-A177-3AD203B41FA5}">
                      <a16:colId xmlns:a16="http://schemas.microsoft.com/office/drawing/2014/main" val="1887861179"/>
                    </a:ext>
                  </a:extLst>
                </a:gridCol>
              </a:tblGrid>
              <a:tr h="989369">
                <a:tc>
                  <a:txBody>
                    <a:bodyPr/>
                    <a:lstStyle/>
                    <a:p>
                      <a:pPr algn="ctr"/>
                      <a:r>
                        <a:rPr lang="en-US" sz="1400" b="1" i="0" u="none" strike="noStrike" kern="1200" dirty="0">
                          <a:solidFill>
                            <a:schemeClr val="bg1"/>
                          </a:solidFill>
                          <a:effectLst/>
                          <a:latin typeface="+mn-lt"/>
                          <a:ea typeface="+mn-ea"/>
                          <a:cs typeface="+mn-cs"/>
                        </a:rPr>
                        <a:t>Oral Daily PrEP</a:t>
                      </a:r>
                      <a:endParaRPr lang="en-US" sz="1400" b="1" dirty="0">
                        <a:solidFill>
                          <a:schemeClr val="bg1"/>
                        </a:solidFill>
                      </a:endParaRPr>
                    </a:p>
                  </a:txBody>
                  <a:tcPr>
                    <a:solidFill>
                      <a:schemeClr val="accent1"/>
                    </a:solidFill>
                  </a:tcPr>
                </a:tc>
                <a:tc>
                  <a:txBody>
                    <a:bodyPr/>
                    <a:lstStyle/>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Widely</a:t>
                      </a:r>
                      <a:r>
                        <a:rPr lang="en-US" sz="1400" baseline="0" dirty="0">
                          <a:solidFill>
                            <a:schemeClr val="tx1"/>
                          </a:solidFill>
                        </a:rPr>
                        <a:t> used, 10+ years of safety information </a:t>
                      </a:r>
                      <a:endParaRPr lang="en-US" sz="1400" dirty="0"/>
                    </a:p>
                    <a:p>
                      <a:pPr marL="285750" indent="-285750">
                        <a:lnSpc>
                          <a:spcPct val="100000"/>
                        </a:lnSpc>
                        <a:spcBef>
                          <a:spcPts val="0"/>
                        </a:spcBef>
                        <a:spcAft>
                          <a:spcPts val="0"/>
                        </a:spcAft>
                        <a:buFont typeface="Arial" panose="020B0604020202020204" pitchFamily="34" charset="0"/>
                        <a:buChar char="•"/>
                      </a:pPr>
                      <a:r>
                        <a:rPr lang="en-US" sz="1400" baseline="0" dirty="0">
                          <a:solidFill>
                            <a:schemeClr val="tx1"/>
                          </a:solidFill>
                        </a:rPr>
                        <a:t>Simple to take</a:t>
                      </a:r>
                    </a:p>
                    <a:p>
                      <a:pPr marL="285750" indent="-285750">
                        <a:lnSpc>
                          <a:spcPct val="100000"/>
                        </a:lnSpc>
                        <a:spcBef>
                          <a:spcPts val="0"/>
                        </a:spcBef>
                        <a:spcAft>
                          <a:spcPts val="0"/>
                        </a:spcAft>
                        <a:buFont typeface="Arial" panose="020B0604020202020204" pitchFamily="34" charset="0"/>
                        <a:buChar char="•"/>
                      </a:pPr>
                      <a:r>
                        <a:rPr lang="en-US" sz="1400" baseline="0" dirty="0">
                          <a:solidFill>
                            <a:schemeClr val="tx1"/>
                          </a:solidFill>
                        </a:rPr>
                        <a:t>Highly efficacious when used as prescribed</a:t>
                      </a:r>
                      <a:endParaRPr lang="en-US" sz="1400" dirty="0">
                        <a:solidFill>
                          <a:schemeClr val="tx1"/>
                        </a:solidFill>
                      </a:endParaRPr>
                    </a:p>
                  </a:txBody>
                  <a:tcPr anchor="ctr">
                    <a:solidFill>
                      <a:schemeClr val="accent1">
                        <a:lumMod val="20000"/>
                        <a:lumOff val="80000"/>
                      </a:schemeClr>
                    </a:solidFill>
                  </a:tcPr>
                </a:tc>
                <a:tc>
                  <a:txBody>
                    <a:bodyPr/>
                    <a:lstStyle/>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Requires</a:t>
                      </a:r>
                      <a:r>
                        <a:rPr lang="en-US" sz="1400" baseline="0" dirty="0">
                          <a:solidFill>
                            <a:schemeClr val="tx1"/>
                          </a:solidFill>
                        </a:rPr>
                        <a:t> remembering to take a daily pill</a:t>
                      </a:r>
                    </a:p>
                    <a:p>
                      <a:pPr marL="285750" indent="-285750">
                        <a:lnSpc>
                          <a:spcPct val="100000"/>
                        </a:lnSpc>
                        <a:spcBef>
                          <a:spcPts val="0"/>
                        </a:spcBef>
                        <a:spcAft>
                          <a:spcPts val="0"/>
                        </a:spcAft>
                        <a:buFont typeface="Arial" panose="020B0604020202020204" pitchFamily="34" charset="0"/>
                        <a:buChar char="•"/>
                      </a:pPr>
                      <a:r>
                        <a:rPr lang="en-US" sz="1400" baseline="0" dirty="0">
                          <a:solidFill>
                            <a:schemeClr val="tx1"/>
                          </a:solidFill>
                        </a:rPr>
                        <a:t>Recognizable HIV treatment pill bottle can be stigmatizing</a:t>
                      </a:r>
                      <a:endParaRPr lang="en-US" sz="1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55649">
                <a:tc>
                  <a:txBody>
                    <a:bodyPr/>
                    <a:lstStyle/>
                    <a:p>
                      <a:pPr algn="ctr"/>
                      <a:r>
                        <a:rPr lang="en-US" sz="1400" b="1" i="0" u="none" strike="noStrike" kern="1200">
                          <a:solidFill>
                            <a:schemeClr val="bg1"/>
                          </a:solidFill>
                          <a:effectLst/>
                          <a:latin typeface="+mn-lt"/>
                          <a:ea typeface="+mn-ea"/>
                          <a:cs typeface="+mn-cs"/>
                        </a:rPr>
                        <a:t>Oral ED-PrEP</a:t>
                      </a:r>
                      <a:endParaRPr lang="en-US" sz="1400" b="1">
                        <a:solidFill>
                          <a:schemeClr val="bg1"/>
                        </a:solidFill>
                      </a:endParaRPr>
                    </a:p>
                  </a:txBody>
                  <a:tcPr>
                    <a:solidFill>
                      <a:srgbClr val="FFC000"/>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Widely</a:t>
                      </a:r>
                      <a:r>
                        <a:rPr lang="en-US" sz="1400" baseline="0" dirty="0">
                          <a:solidFill>
                            <a:schemeClr val="tx1"/>
                          </a:solidFill>
                        </a:rPr>
                        <a:t> used, 10+ years of safety information </a:t>
                      </a:r>
                      <a:endParaRPr lang="en-US" sz="1400" dirty="0">
                        <a:solidFill>
                          <a:schemeClr val="tx1"/>
                        </a:solidFill>
                      </a:endParaRPr>
                    </a:p>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Reduced</a:t>
                      </a:r>
                      <a:r>
                        <a:rPr lang="en-US" sz="1400" baseline="0" dirty="0">
                          <a:solidFill>
                            <a:schemeClr val="tx1"/>
                          </a:solidFill>
                        </a:rPr>
                        <a:t> number of pills with infrequent sex</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solidFill>
                            <a:schemeClr val="tx1"/>
                          </a:solidFill>
                        </a:rPr>
                        <a:t>Highly efficacious when used as prescribed</a:t>
                      </a:r>
                      <a:endParaRPr lang="en-US" sz="1400" dirty="0">
                        <a:solidFill>
                          <a:schemeClr val="tx1"/>
                        </a:solidFill>
                      </a:endParaRPr>
                    </a:p>
                  </a:txBody>
                  <a:tcPr anchor="ctr">
                    <a:solidFill>
                      <a:schemeClr val="accent2">
                        <a:lumMod val="20000"/>
                        <a:lumOff val="80000"/>
                      </a:schemeClr>
                    </a:solidFill>
                  </a:tcPr>
                </a:tc>
                <a:tc>
                  <a:txBody>
                    <a:bodyPr/>
                    <a:lstStyle/>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Need</a:t>
                      </a:r>
                      <a:r>
                        <a:rPr lang="en-US" sz="1400" baseline="0" dirty="0">
                          <a:solidFill>
                            <a:schemeClr val="tx1"/>
                          </a:solidFill>
                        </a:rPr>
                        <a:t> to be able to anticipate sex</a:t>
                      </a:r>
                    </a:p>
                    <a:p>
                      <a:pPr marL="285750" indent="-285750">
                        <a:lnSpc>
                          <a:spcPct val="100000"/>
                        </a:lnSpc>
                        <a:spcBef>
                          <a:spcPts val="0"/>
                        </a:spcBef>
                        <a:spcAft>
                          <a:spcPts val="0"/>
                        </a:spcAft>
                        <a:buFont typeface="Arial" panose="020B0604020202020204" pitchFamily="34" charset="0"/>
                        <a:buChar char="•"/>
                      </a:pPr>
                      <a:r>
                        <a:rPr lang="en-US" sz="1400" baseline="0" dirty="0">
                          <a:solidFill>
                            <a:schemeClr val="tx1"/>
                          </a:solidFill>
                        </a:rPr>
                        <a:t>Need to remember post-sex doses</a:t>
                      </a:r>
                    </a:p>
                    <a:p>
                      <a:pPr marL="285750" indent="-285750">
                        <a:lnSpc>
                          <a:spcPct val="100000"/>
                        </a:lnSpc>
                        <a:spcBef>
                          <a:spcPts val="0"/>
                        </a:spcBef>
                        <a:spcAft>
                          <a:spcPts val="0"/>
                        </a:spcAft>
                        <a:buFont typeface="Arial" panose="020B0604020202020204" pitchFamily="34" charset="0"/>
                        <a:buChar char="•"/>
                      </a:pPr>
                      <a:r>
                        <a:rPr lang="en-US" sz="1400" baseline="0" dirty="0">
                          <a:solidFill>
                            <a:schemeClr val="tx1"/>
                          </a:solidFill>
                        </a:rPr>
                        <a:t>Recognizable HIV treatment pill bottle can be stigmatizing</a:t>
                      </a:r>
                    </a:p>
                  </a:txBody>
                  <a:tcPr anchor="ctr">
                    <a:solidFill>
                      <a:schemeClr val="accent2">
                        <a:lumMod val="20000"/>
                        <a:lumOff val="80000"/>
                      </a:schemeClr>
                    </a:solidFill>
                  </a:tcPr>
                </a:tc>
                <a:extLst>
                  <a:ext uri="{0D108BD9-81ED-4DB2-BD59-A6C34878D82A}">
                    <a16:rowId xmlns:a16="http://schemas.microsoft.com/office/drawing/2014/main" val="827199576"/>
                  </a:ext>
                </a:extLst>
              </a:tr>
              <a:tr h="955650">
                <a:tc>
                  <a:txBody>
                    <a:bodyPr/>
                    <a:lstStyle/>
                    <a:p>
                      <a:pPr algn="ctr"/>
                      <a:r>
                        <a:rPr lang="en-US" sz="1400" b="1" i="0" u="none" strike="noStrike" kern="1200">
                          <a:solidFill>
                            <a:schemeClr val="bg1"/>
                          </a:solidFill>
                          <a:effectLst/>
                          <a:latin typeface="+mn-lt"/>
                          <a:ea typeface="+mn-ea"/>
                          <a:cs typeface="+mn-cs"/>
                        </a:rPr>
                        <a:t>CAB-LA</a:t>
                      </a:r>
                      <a:endParaRPr lang="en-US" sz="1400" b="1">
                        <a:solidFill>
                          <a:schemeClr val="bg1"/>
                        </a:solidFill>
                      </a:endParaRPr>
                    </a:p>
                  </a:txBody>
                  <a:tcPr>
                    <a:solidFill>
                      <a:schemeClr val="accent3"/>
                    </a:solidFill>
                  </a:tcPr>
                </a:tc>
                <a:tc>
                  <a:txBody>
                    <a:bodyPr/>
                    <a:lstStyle/>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Does not require</a:t>
                      </a:r>
                      <a:r>
                        <a:rPr lang="en-US" sz="1400" baseline="0" dirty="0">
                          <a:solidFill>
                            <a:schemeClr val="tx1"/>
                          </a:solidFill>
                        </a:rPr>
                        <a:t> remembering to take pills</a:t>
                      </a:r>
                    </a:p>
                    <a:p>
                      <a:pPr marL="285750" indent="-285750">
                        <a:lnSpc>
                          <a:spcPct val="100000"/>
                        </a:lnSpc>
                        <a:spcBef>
                          <a:spcPts val="0"/>
                        </a:spcBef>
                        <a:spcAft>
                          <a:spcPts val="0"/>
                        </a:spcAft>
                        <a:buFont typeface="Arial" panose="020B0604020202020204" pitchFamily="34" charset="0"/>
                        <a:buChar char="•"/>
                      </a:pPr>
                      <a:r>
                        <a:rPr lang="en-US" sz="1400" baseline="0" dirty="0">
                          <a:solidFill>
                            <a:schemeClr val="tx1"/>
                          </a:solidFill>
                        </a:rPr>
                        <a:t>Private, with nothing to take home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solidFill>
                            <a:schemeClr val="tx1"/>
                          </a:solidFill>
                        </a:rPr>
                        <a:t>Highly efficacious when used as prescribed</a:t>
                      </a:r>
                      <a:endParaRPr lang="en-US" sz="1400" dirty="0">
                        <a:solidFill>
                          <a:schemeClr val="tx1"/>
                        </a:solidFill>
                      </a:endParaRPr>
                    </a:p>
                  </a:txBody>
                  <a:tcPr anchor="ctr">
                    <a:solidFill>
                      <a:schemeClr val="accent3">
                        <a:lumMod val="20000"/>
                        <a:lumOff val="80000"/>
                      </a:schemeClr>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solidFill>
                            <a:schemeClr val="tx1"/>
                          </a:solidFill>
                        </a:rPr>
                        <a:t>In-person clinic visits every 8 weeks</a:t>
                      </a:r>
                      <a:endParaRPr lang="en-US" sz="1400" dirty="0">
                        <a:solidFill>
                          <a:schemeClr val="tx1"/>
                        </a:solidFill>
                      </a:endParaRPr>
                    </a:p>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Need</a:t>
                      </a:r>
                      <a:r>
                        <a:rPr lang="en-US" sz="1400" baseline="0" dirty="0">
                          <a:solidFill>
                            <a:schemeClr val="tx1"/>
                          </a:solidFill>
                        </a:rPr>
                        <a:t> for alternate prevention products for 12 months after stopping</a:t>
                      </a:r>
                    </a:p>
                  </a:txBody>
                  <a:tcPr anchor="ctr">
                    <a:solidFill>
                      <a:schemeClr val="accent3">
                        <a:lumMod val="20000"/>
                        <a:lumOff val="80000"/>
                      </a:schemeClr>
                    </a:solidFill>
                  </a:tcPr>
                </a:tc>
                <a:extLst>
                  <a:ext uri="{0D108BD9-81ED-4DB2-BD59-A6C34878D82A}">
                    <a16:rowId xmlns:a16="http://schemas.microsoft.com/office/drawing/2014/main" val="1086792148"/>
                  </a:ext>
                </a:extLst>
              </a:tr>
              <a:tr h="1112869">
                <a:tc>
                  <a:txBody>
                    <a:bodyPr/>
                    <a:lstStyle/>
                    <a:p>
                      <a:pPr algn="ctr"/>
                      <a:r>
                        <a:rPr lang="en-US" sz="1400" b="1" i="0" u="none" strike="noStrike" kern="1200" dirty="0">
                          <a:solidFill>
                            <a:schemeClr val="bg1"/>
                          </a:solidFill>
                          <a:effectLst/>
                          <a:latin typeface="+mn-lt"/>
                          <a:ea typeface="+mn-ea"/>
                          <a:cs typeface="+mn-cs"/>
                        </a:rPr>
                        <a:t>DVR</a:t>
                      </a:r>
                      <a:endParaRPr lang="en-US" sz="1400" b="1" dirty="0">
                        <a:solidFill>
                          <a:schemeClr val="bg1"/>
                        </a:solidFill>
                      </a:endParaRPr>
                    </a:p>
                  </a:txBody>
                  <a:tcPr>
                    <a:solidFill>
                      <a:schemeClr val="accent5"/>
                    </a:solidFill>
                  </a:tcPr>
                </a:tc>
                <a:tc>
                  <a:txBody>
                    <a:bodyPr/>
                    <a:lstStyle/>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Does not require remembering to take pills</a:t>
                      </a:r>
                    </a:p>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Minimal</a:t>
                      </a:r>
                      <a:r>
                        <a:rPr lang="en-US" sz="1400" baseline="0" dirty="0">
                          <a:solidFill>
                            <a:schemeClr val="tx1"/>
                          </a:solidFill>
                        </a:rPr>
                        <a:t> side effects as drug stays in the vagina</a:t>
                      </a:r>
                    </a:p>
                  </a:txBody>
                  <a:tcPr anchor="ctr">
                    <a:solidFill>
                      <a:schemeClr val="accent5">
                        <a:lumMod val="20000"/>
                        <a:lumOff val="80000"/>
                      </a:schemeClr>
                    </a:solidFill>
                  </a:tcPr>
                </a:tc>
                <a:tc>
                  <a:txBody>
                    <a:bodyPr/>
                    <a:lstStyle/>
                    <a:p>
                      <a:pPr marL="285750" indent="-285750">
                        <a:lnSpc>
                          <a:spcPct val="100000"/>
                        </a:lnSpc>
                        <a:spcBef>
                          <a:spcPts val="0"/>
                        </a:spcBef>
                        <a:spcAft>
                          <a:spcPts val="0"/>
                        </a:spcAft>
                        <a:buFont typeface="Arial" panose="020B0604020202020204" pitchFamily="34" charset="0"/>
                        <a:buChar char="•"/>
                      </a:pPr>
                      <a:r>
                        <a:rPr lang="en-US" sz="1400" b="1" dirty="0">
                          <a:solidFill>
                            <a:schemeClr val="tx1"/>
                          </a:solidFill>
                        </a:rPr>
                        <a:t>LIMITED EFFICACY</a:t>
                      </a:r>
                      <a:r>
                        <a:rPr lang="en-US" sz="1400" b="0" dirty="0">
                          <a:solidFill>
                            <a:schemeClr val="tx1"/>
                          </a:solidFill>
                        </a:rPr>
                        <a:t>; use with other prevention products</a:t>
                      </a:r>
                    </a:p>
                    <a:p>
                      <a:pPr marL="285750" indent="-285750">
                        <a:lnSpc>
                          <a:spcPct val="100000"/>
                        </a:lnSpc>
                        <a:spcBef>
                          <a:spcPts val="0"/>
                        </a:spcBef>
                        <a:spcAft>
                          <a:spcPts val="0"/>
                        </a:spcAft>
                        <a:buFont typeface="Arial" panose="020B0604020202020204" pitchFamily="34" charset="0"/>
                        <a:buChar char="•"/>
                      </a:pPr>
                      <a:r>
                        <a:rPr lang="en-US" sz="1400" b="0" dirty="0">
                          <a:solidFill>
                            <a:schemeClr val="tx1"/>
                          </a:solidFill>
                        </a:rPr>
                        <a:t>Protective only against vaginal exposure to HIV</a:t>
                      </a:r>
                    </a:p>
                    <a:p>
                      <a:pPr marL="285750" indent="-285750">
                        <a:lnSpc>
                          <a:spcPct val="100000"/>
                        </a:lnSpc>
                        <a:spcBef>
                          <a:spcPts val="0"/>
                        </a:spcBef>
                        <a:spcAft>
                          <a:spcPts val="0"/>
                        </a:spcAft>
                        <a:buFont typeface="Arial" panose="020B0604020202020204" pitchFamily="34" charset="0"/>
                        <a:buChar char="•"/>
                      </a:pPr>
                      <a:r>
                        <a:rPr lang="en-US" sz="1400" dirty="0">
                          <a:solidFill>
                            <a:schemeClr val="tx1"/>
                          </a:solidFill>
                        </a:rPr>
                        <a:t>May require practice for comfortable self-insertion</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397191" y="4109614"/>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525410" y="5207511"/>
            <a:ext cx="351573" cy="435114"/>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443718" y="3219380"/>
            <a:ext cx="485237" cy="551680"/>
            <a:chOff x="2784776" y="-622825"/>
            <a:chExt cx="4617005" cy="5249211"/>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7" cy="3205384"/>
                <a:chOff x="3778339" y="1204708"/>
                <a:chExt cx="3406747"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7" cy="3205384"/>
                  <a:chOff x="3778339" y="1204708"/>
                  <a:chExt cx="3406747"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6" name="TextBox 5">
            <a:extLst>
              <a:ext uri="{FF2B5EF4-FFF2-40B4-BE49-F238E27FC236}">
                <a16:creationId xmlns:a16="http://schemas.microsoft.com/office/drawing/2014/main" id="{8D0DBEEB-D60B-F711-3E91-4F8507A0EA2E}"/>
              </a:ext>
            </a:extLst>
          </p:cNvPr>
          <p:cNvSpPr txBox="1"/>
          <p:nvPr/>
        </p:nvSpPr>
        <p:spPr>
          <a:xfrm>
            <a:off x="3288632" y="1551405"/>
            <a:ext cx="3978990" cy="338554"/>
          </a:xfrm>
          <a:prstGeom prst="rect">
            <a:avLst/>
          </a:prstGeom>
          <a:noFill/>
        </p:spPr>
        <p:txBody>
          <a:bodyPr wrap="square">
            <a:spAutoFit/>
          </a:bodyPr>
          <a:lstStyle/>
          <a:p>
            <a:pPr algn="ctr"/>
            <a:r>
              <a:rPr lang="en-US" sz="1600" b="1" dirty="0"/>
              <a:t>Advantages</a:t>
            </a:r>
          </a:p>
        </p:txBody>
      </p:sp>
      <p:sp>
        <p:nvSpPr>
          <p:cNvPr id="27" name="TextBox 26">
            <a:extLst>
              <a:ext uri="{FF2B5EF4-FFF2-40B4-BE49-F238E27FC236}">
                <a16:creationId xmlns:a16="http://schemas.microsoft.com/office/drawing/2014/main" id="{70985B65-8E40-CCFF-620B-56F4CA271E79}"/>
              </a:ext>
            </a:extLst>
          </p:cNvPr>
          <p:cNvSpPr txBox="1"/>
          <p:nvPr/>
        </p:nvSpPr>
        <p:spPr>
          <a:xfrm>
            <a:off x="7267622" y="1551405"/>
            <a:ext cx="3841149" cy="338554"/>
          </a:xfrm>
          <a:prstGeom prst="rect">
            <a:avLst/>
          </a:prstGeom>
          <a:noFill/>
        </p:spPr>
        <p:txBody>
          <a:bodyPr wrap="square">
            <a:spAutoFit/>
          </a:bodyPr>
          <a:lstStyle>
            <a:defPPr>
              <a:defRPr lang="en-US"/>
            </a:defPPr>
            <a:lvl1pPr algn="ctr">
              <a:defRPr sz="1600" b="1"/>
            </a:lvl1pPr>
          </a:lstStyle>
          <a:p>
            <a:r>
              <a:rPr lang="en-US" dirty="0"/>
              <a:t>Disadvantages</a:t>
            </a:r>
          </a:p>
        </p:txBody>
      </p:sp>
      <p:pic>
        <p:nvPicPr>
          <p:cNvPr id="5" name="Picture 4" descr="A blue pill in a circle with a arrow&#10;&#10;Description automatically generated">
            <a:extLst>
              <a:ext uri="{FF2B5EF4-FFF2-40B4-BE49-F238E27FC236}">
                <a16:creationId xmlns:a16="http://schemas.microsoft.com/office/drawing/2014/main" id="{7B794E53-B883-4026-1514-384DB4E2F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6978" y="2180446"/>
            <a:ext cx="534752" cy="567492"/>
          </a:xfrm>
          <a:prstGeom prst="rect">
            <a:avLst/>
          </a:prstGeom>
        </p:spPr>
      </p:pic>
    </p:spTree>
    <p:extLst>
      <p:ext uri="{BB962C8B-B14F-4D97-AF65-F5344CB8AC3E}">
        <p14:creationId xmlns:p14="http://schemas.microsoft.com/office/powerpoint/2010/main" val="1113521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B748E-8A2A-071D-ABFE-9C5447B3191D}"/>
              </a:ext>
            </a:extLst>
          </p:cNvPr>
          <p:cNvSpPr>
            <a:spLocks noGrp="1"/>
          </p:cNvSpPr>
          <p:nvPr>
            <p:ph type="title"/>
          </p:nvPr>
        </p:nvSpPr>
        <p:spPr/>
        <p:txBody>
          <a:bodyPr/>
          <a:lstStyle/>
          <a:p>
            <a:r>
              <a:rPr lang="en-US" dirty="0"/>
              <a:t>Teaching Points for All PrEP Options</a:t>
            </a:r>
          </a:p>
        </p:txBody>
      </p:sp>
      <p:sp>
        <p:nvSpPr>
          <p:cNvPr id="3" name="Content Placeholder 2">
            <a:extLst>
              <a:ext uri="{FF2B5EF4-FFF2-40B4-BE49-F238E27FC236}">
                <a16:creationId xmlns:a16="http://schemas.microsoft.com/office/drawing/2014/main" id="{7113FC44-BDDD-B51C-97C7-DEFC5FCBE815}"/>
              </a:ext>
            </a:extLst>
          </p:cNvPr>
          <p:cNvSpPr>
            <a:spLocks noGrp="1"/>
          </p:cNvSpPr>
          <p:nvPr>
            <p:ph sz="quarter" idx="11"/>
          </p:nvPr>
        </p:nvSpPr>
        <p:spPr/>
        <p:txBody>
          <a:bodyPr>
            <a:normAutofit/>
          </a:bodyPr>
          <a:lstStyle/>
          <a:p>
            <a:pPr>
              <a:spcBef>
                <a:spcPts val="600"/>
              </a:spcBef>
            </a:pPr>
            <a:r>
              <a:rPr lang="en-US" sz="2000" dirty="0"/>
              <a:t>Remember, for all options:</a:t>
            </a:r>
          </a:p>
          <a:p>
            <a:pPr marL="1028700" lvl="1">
              <a:spcBef>
                <a:spcPts val="600"/>
              </a:spcBef>
            </a:pPr>
            <a:r>
              <a:rPr lang="en-US" sz="2000" b="0" i="1" dirty="0"/>
              <a:t>None prevent other STIs </a:t>
            </a:r>
          </a:p>
          <a:p>
            <a:pPr marL="1485900" lvl="2">
              <a:spcBef>
                <a:spcPts val="600"/>
              </a:spcBef>
            </a:pPr>
            <a:r>
              <a:rPr lang="en-US" sz="2000" b="0" i="1" dirty="0"/>
              <a:t>Use condoms for this</a:t>
            </a:r>
          </a:p>
          <a:p>
            <a:pPr marL="1028700" lvl="1">
              <a:spcBef>
                <a:spcPts val="600"/>
              </a:spcBef>
            </a:pPr>
            <a:r>
              <a:rPr lang="en-US" sz="2000" b="0" i="1" dirty="0"/>
              <a:t>None prevent pregnancy in yourself or your partner</a:t>
            </a:r>
          </a:p>
          <a:p>
            <a:pPr marL="1485900" lvl="2">
              <a:spcBef>
                <a:spcPts val="600"/>
              </a:spcBef>
            </a:pPr>
            <a:r>
              <a:rPr lang="en-US" sz="2000" b="0" i="1" dirty="0"/>
              <a:t>Use condoms or other family planning methods for this</a:t>
            </a:r>
          </a:p>
          <a:p>
            <a:pPr marL="1028700" lvl="1">
              <a:spcBef>
                <a:spcPts val="600"/>
              </a:spcBef>
            </a:pPr>
            <a:r>
              <a:rPr lang="en-US" sz="2000" b="0" i="1" dirty="0"/>
              <a:t>None will prevent HIV infection if started after a potential exposure</a:t>
            </a:r>
          </a:p>
          <a:p>
            <a:pPr marL="1485900" lvl="2">
              <a:spcBef>
                <a:spcPts val="600"/>
              </a:spcBef>
            </a:pPr>
            <a:r>
              <a:rPr lang="en-US" sz="2000" b="0" i="1" dirty="0"/>
              <a:t>Use PEP for this</a:t>
            </a:r>
          </a:p>
          <a:p>
            <a:pPr marL="1028700" lvl="1">
              <a:spcBef>
                <a:spcPts val="600"/>
              </a:spcBef>
            </a:pPr>
            <a:r>
              <a:rPr lang="en-US" sz="2000" b="0" i="1" dirty="0"/>
              <a:t>None interfere with birth control medication </a:t>
            </a:r>
          </a:p>
          <a:p>
            <a:pPr marL="1028700" lvl="1">
              <a:spcBef>
                <a:spcPts val="600"/>
              </a:spcBef>
            </a:pPr>
            <a:r>
              <a:rPr lang="en-US" sz="2000" b="0" i="1" dirty="0"/>
              <a:t>None cause infertility</a:t>
            </a:r>
          </a:p>
          <a:p>
            <a:pPr marL="1028700" lvl="1">
              <a:spcBef>
                <a:spcPts val="600"/>
              </a:spcBef>
            </a:pPr>
            <a:r>
              <a:rPr lang="en-US" sz="2000" b="0" i="1" dirty="0"/>
              <a:t>All are considered safe</a:t>
            </a:r>
            <a:endParaRPr lang="en-US" sz="2400" b="0" i="1" dirty="0"/>
          </a:p>
        </p:txBody>
      </p:sp>
    </p:spTree>
    <p:extLst>
      <p:ext uri="{BB962C8B-B14F-4D97-AF65-F5344CB8AC3E}">
        <p14:creationId xmlns:p14="http://schemas.microsoft.com/office/powerpoint/2010/main" val="4042344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What is YOUR EXPERIENCE counseling PrEP clients? ​</a:t>
            </a:r>
          </a:p>
          <a:p>
            <a:pPr marL="342900" indent="-342900">
              <a:spcBef>
                <a:spcPts val="600"/>
              </a:spcBef>
              <a:buFont typeface="Arial" panose="020B0604020202020204" pitchFamily="34" charset="0"/>
              <a:buChar char="•"/>
            </a:pPr>
            <a:r>
              <a:rPr lang="en-US" sz="2800" b="0" dirty="0"/>
              <a:t>Do you have any successes or challenges to share?​</a:t>
            </a:r>
          </a:p>
          <a:p>
            <a:pPr marL="342900" indent="-342900">
              <a:spcBef>
                <a:spcPts val="600"/>
              </a:spcBef>
              <a:buFont typeface="Arial" panose="020B0604020202020204" pitchFamily="34" charset="0"/>
              <a:buChar char="•"/>
            </a:pPr>
            <a:r>
              <a:rPr lang="en-US" sz="2800" b="0" dirty="0"/>
              <a:t>What would you like to learn about counseling clients to use PrEP?​</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894578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4</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388124" y="1381957"/>
            <a:ext cx="4366006" cy="4997834"/>
          </a:xfrm>
        </p:spPr>
        <p:txBody>
          <a:bodyPr vert="horz" lIns="91440" tIns="45720" rIns="91440" bIns="45720" rtlCol="0" anchor="t">
            <a:noAutofit/>
          </a:bodyPr>
          <a:lstStyle/>
          <a:p>
            <a:pPr>
              <a:spcBef>
                <a:spcPts val="600"/>
              </a:spcBef>
            </a:pPr>
            <a:r>
              <a:rPr lang="en-US" sz="2000" b="0" dirty="0"/>
              <a:t>Before going into the details, you assess Hope’s understanding of the options and any preference or experience she may already have. </a:t>
            </a:r>
          </a:p>
          <a:p>
            <a:pPr>
              <a:spcBef>
                <a:spcPts val="600"/>
              </a:spcBef>
            </a:pPr>
            <a:r>
              <a:rPr lang="en-US" sz="2000" b="0" dirty="0"/>
              <a:t>Hope says she has never taken PrEP before. She has a friend who is on daily oral PrEP, but this friend often forgets her pills and doesn’t like to be seen with the pill bottle. She has never heard of CAB-LA or the DVR.</a:t>
            </a:r>
          </a:p>
          <a:p>
            <a:pPr>
              <a:spcBef>
                <a:spcPts val="600"/>
              </a:spcBef>
            </a:pPr>
            <a:r>
              <a:rPr lang="en-US" sz="2000" b="0" i="1" dirty="0"/>
              <a:t>What are some key characteristics of oral daily PrEP, CAB-LA and the DVR to discuss with Hope to make sure she has the information she needs to chose between them?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Picture Placeholder 4">
            <a:extLst>
              <a:ext uri="{FF2B5EF4-FFF2-40B4-BE49-F238E27FC236}">
                <a16:creationId xmlns:a16="http://schemas.microsoft.com/office/drawing/2014/main" id="{DFE92973-D9A3-7DDE-F14B-575CE98E6157}"/>
              </a:ext>
            </a:extLst>
          </p:cNvPr>
          <p:cNvSpPr>
            <a:spLocks noGrp="1"/>
          </p:cNvSpPr>
          <p:nvPr>
            <p:ph type="pic" idx="1"/>
          </p:nvPr>
        </p:nvSpPr>
        <p:spPr/>
        <p:txBody>
          <a:bodyPr/>
          <a:lstStyle/>
          <a:p>
            <a:endParaRPr lang="en-US"/>
          </a:p>
        </p:txBody>
      </p:sp>
      <p:pic>
        <p:nvPicPr>
          <p:cNvPr id="9" name="Picture Placeholder 5" descr="A person in a pink shirt&#10;&#10;Description automatically generated">
            <a:extLst>
              <a:ext uri="{FF2B5EF4-FFF2-40B4-BE49-F238E27FC236}">
                <a16:creationId xmlns:a16="http://schemas.microsoft.com/office/drawing/2014/main" id="{04656636-D9B4-9C23-1BE3-90923CD5BF24}"/>
              </a:ext>
            </a:extLst>
          </p:cNvPr>
          <p:cNvPicPr>
            <a:picLocks noChangeAspect="1"/>
          </p:cNvPicPr>
          <p:nvPr/>
        </p:nvPicPr>
        <p:blipFill>
          <a:blip r:embed="rId3"/>
          <a:srcRect l="16441" r="16441"/>
          <a:stretch>
            <a:fillRect/>
          </a:stretch>
        </p:blipFill>
        <p:spPr>
          <a:xfrm>
            <a:off x="-2957" y="-2959"/>
            <a:ext cx="6896098" cy="6858000"/>
          </a:xfrm>
          <a:prstGeom prst="rect">
            <a:avLst/>
          </a:prstGeom>
        </p:spPr>
      </p:pic>
    </p:spTree>
    <p:extLst>
      <p:ext uri="{BB962C8B-B14F-4D97-AF65-F5344CB8AC3E}">
        <p14:creationId xmlns:p14="http://schemas.microsoft.com/office/powerpoint/2010/main" val="16817039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a:xfrm>
            <a:off x="7162709" y="508000"/>
            <a:ext cx="4366006" cy="850899"/>
          </a:xfrm>
        </p:spPr>
        <p:txBody>
          <a:bodyPr/>
          <a:lstStyle/>
          <a:p>
            <a:r>
              <a:rPr lang="en-US"/>
              <a:t>Case Scenario: Step 4</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162709" y="1353322"/>
            <a:ext cx="4480883" cy="4931906"/>
          </a:xfrm>
        </p:spPr>
        <p:txBody>
          <a:bodyPr vert="horz" lIns="91440" tIns="45720" rIns="91440" bIns="45720" rtlCol="0" anchor="t">
            <a:noAutofit/>
          </a:bodyPr>
          <a:lstStyle/>
          <a:p>
            <a:pPr>
              <a:spcBef>
                <a:spcPts val="600"/>
              </a:spcBef>
            </a:pPr>
            <a:r>
              <a:rPr lang="en-US" sz="2000" b="0" dirty="0"/>
              <a:t>Characteristics of the three options to compare could include:</a:t>
            </a:r>
            <a:endParaRPr lang="en-US" sz="2000" dirty="0"/>
          </a:p>
          <a:p>
            <a:pPr marL="342900" indent="-342900">
              <a:spcBef>
                <a:spcPts val="600"/>
              </a:spcBef>
              <a:buFont typeface="Arial" panose="020B0604020202020204" pitchFamily="34" charset="0"/>
              <a:buChar char="•"/>
            </a:pPr>
            <a:r>
              <a:rPr lang="en-US" sz="2000" b="0" dirty="0"/>
              <a:t>Efficacy to prevent HIV infection with optimal adherence</a:t>
            </a:r>
          </a:p>
          <a:p>
            <a:pPr marL="342900" indent="-342900">
              <a:spcBef>
                <a:spcPts val="600"/>
              </a:spcBef>
              <a:buFont typeface="Arial" panose="020B0604020202020204" pitchFamily="34" charset="0"/>
              <a:buChar char="•"/>
            </a:pPr>
            <a:r>
              <a:rPr lang="en-US" sz="2000" b="0" dirty="0"/>
              <a:t>Administration routes and frequency</a:t>
            </a:r>
          </a:p>
          <a:p>
            <a:pPr marL="342900" indent="-342900">
              <a:spcBef>
                <a:spcPts val="600"/>
              </a:spcBef>
              <a:buFont typeface="Arial" panose="020B0604020202020204" pitchFamily="34" charset="0"/>
              <a:buChar char="•"/>
            </a:pPr>
            <a:r>
              <a:rPr lang="en-US" sz="2000" b="0" dirty="0"/>
              <a:t>Common side effects and potential adverse reactions</a:t>
            </a:r>
          </a:p>
          <a:p>
            <a:pPr marL="342900" indent="-342900">
              <a:spcBef>
                <a:spcPts val="600"/>
              </a:spcBef>
              <a:buFont typeface="Arial" panose="020B0604020202020204" pitchFamily="34" charset="0"/>
              <a:buChar char="•"/>
            </a:pPr>
            <a:r>
              <a:rPr lang="en-US" sz="2000" b="0" dirty="0"/>
              <a:t>Follow-up requirements</a:t>
            </a:r>
          </a:p>
          <a:p>
            <a:pPr marL="342900" indent="-342900">
              <a:spcBef>
                <a:spcPts val="600"/>
              </a:spcBef>
              <a:buFont typeface="Arial" panose="020B0604020202020204" pitchFamily="34" charset="0"/>
              <a:buChar char="•"/>
            </a:pPr>
            <a:r>
              <a:rPr lang="en-US" sz="2000" b="0" dirty="0"/>
              <a:t>Ease of stopping and starting</a:t>
            </a:r>
          </a:p>
          <a:p>
            <a:pPr marL="342900" indent="-342900">
              <a:spcBef>
                <a:spcPts val="600"/>
              </a:spcBef>
              <a:buFont typeface="Arial" panose="020B0604020202020204" pitchFamily="34" charset="0"/>
              <a:buChar char="•"/>
            </a:pPr>
            <a:r>
              <a:rPr lang="en-US" sz="2000" b="0" dirty="0"/>
              <a:t>Privacy and stigma concerns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6" name="Picture Placeholder 5">
            <a:extLst>
              <a:ext uri="{FF2B5EF4-FFF2-40B4-BE49-F238E27FC236}">
                <a16:creationId xmlns:a16="http://schemas.microsoft.com/office/drawing/2014/main" id="{7F375C7A-6C86-A0B7-C445-ACC8C876F6C4}"/>
              </a:ext>
            </a:extLst>
          </p:cNvPr>
          <p:cNvSpPr>
            <a:spLocks noGrp="1"/>
          </p:cNvSpPr>
          <p:nvPr>
            <p:ph type="pic" idx="1"/>
          </p:nvPr>
        </p:nvSpPr>
        <p:spPr/>
        <p:txBody>
          <a:bodyPr/>
          <a:lstStyle/>
          <a:p>
            <a:endParaRPr lang="en-US"/>
          </a:p>
        </p:txBody>
      </p:sp>
      <p:pic>
        <p:nvPicPr>
          <p:cNvPr id="9" name="Picture Placeholder 5" descr="A person in a pink shirt&#10;&#10;Description automatically generated">
            <a:extLst>
              <a:ext uri="{FF2B5EF4-FFF2-40B4-BE49-F238E27FC236}">
                <a16:creationId xmlns:a16="http://schemas.microsoft.com/office/drawing/2014/main" id="{C753A58F-D7EB-96DF-918A-E60FB6F6882B}"/>
              </a:ext>
            </a:extLst>
          </p:cNvPr>
          <p:cNvPicPr>
            <a:picLocks noChangeAspect="1"/>
          </p:cNvPicPr>
          <p:nvPr/>
        </p:nvPicPr>
        <p:blipFill>
          <a:blip r:embed="rId3"/>
          <a:srcRect l="16441" r="16441"/>
          <a:stretch>
            <a:fillRect/>
          </a:stretch>
        </p:blipFill>
        <p:spPr>
          <a:xfrm>
            <a:off x="-2957" y="-2959"/>
            <a:ext cx="6896098" cy="6858000"/>
          </a:xfrm>
          <a:prstGeom prst="rect">
            <a:avLst/>
          </a:prstGeom>
        </p:spPr>
      </p:pic>
    </p:spTree>
    <p:extLst>
      <p:ext uri="{BB962C8B-B14F-4D97-AF65-F5344CB8AC3E}">
        <p14:creationId xmlns:p14="http://schemas.microsoft.com/office/powerpoint/2010/main" val="4021476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1635948" y="2978568"/>
            <a:ext cx="8920103" cy="900863"/>
          </a:xfrm>
        </p:spPr>
        <p:txBody>
          <a:bodyPr>
            <a:normAutofit fontScale="90000"/>
          </a:bodyPr>
          <a:lstStyle/>
          <a:p>
            <a:r>
              <a:rPr lang="en-US" dirty="0"/>
              <a:t>Informed Choice Counseling Step 5: </a:t>
            </a:r>
            <a:r>
              <a:rPr lang="en-US" b="0" dirty="0">
                <a:solidFill>
                  <a:schemeClr val="accent1">
                    <a:lumMod val="20000"/>
                    <a:lumOff val="80000"/>
                  </a:schemeClr>
                </a:solidFill>
              </a:rPr>
              <a:t>Discuss Uncertainties</a:t>
            </a:r>
          </a:p>
        </p:txBody>
      </p:sp>
    </p:spTree>
    <p:extLst>
      <p:ext uri="{BB962C8B-B14F-4D97-AF65-F5344CB8AC3E}">
        <p14:creationId xmlns:p14="http://schemas.microsoft.com/office/powerpoint/2010/main" val="31082546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B375-D873-26E8-29E3-3842DD398236}"/>
              </a:ext>
            </a:extLst>
          </p:cNvPr>
          <p:cNvSpPr>
            <a:spLocks noGrp="1"/>
          </p:cNvSpPr>
          <p:nvPr>
            <p:ph type="title"/>
          </p:nvPr>
        </p:nvSpPr>
        <p:spPr/>
        <p:txBody>
          <a:bodyPr>
            <a:normAutofit/>
          </a:bodyPr>
          <a:lstStyle/>
          <a:p>
            <a:r>
              <a:rPr lang="en-US"/>
              <a:t>Step 5: Discuss Uncertainties</a:t>
            </a:r>
          </a:p>
        </p:txBody>
      </p:sp>
      <p:sp>
        <p:nvSpPr>
          <p:cNvPr id="3" name="Content Placeholder 2">
            <a:extLst>
              <a:ext uri="{FF2B5EF4-FFF2-40B4-BE49-F238E27FC236}">
                <a16:creationId xmlns:a16="http://schemas.microsoft.com/office/drawing/2014/main" id="{1D320ED8-29D4-B4F4-CEEE-BBBF5B791876}"/>
              </a:ext>
            </a:extLst>
          </p:cNvPr>
          <p:cNvSpPr>
            <a:spLocks noGrp="1"/>
          </p:cNvSpPr>
          <p:nvPr>
            <p:ph sz="quarter" idx="11"/>
          </p:nvPr>
        </p:nvSpPr>
        <p:spPr>
          <a:xfrm>
            <a:off x="1963765" y="1511300"/>
            <a:ext cx="9145008" cy="4738688"/>
          </a:xfrm>
        </p:spPr>
        <p:txBody>
          <a:bodyPr>
            <a:normAutofit lnSpcReduction="10000"/>
          </a:bodyPr>
          <a:lstStyle/>
          <a:p>
            <a:pPr marL="342900" indent="-342900">
              <a:spcBef>
                <a:spcPts val="600"/>
              </a:spcBef>
              <a:buFont typeface="Arial" panose="020B0604020202020204" pitchFamily="34" charset="0"/>
              <a:buChar char="•"/>
            </a:pPr>
            <a:r>
              <a:rPr lang="en-US" sz="2000" b="0" dirty="0"/>
              <a:t>It is important to be </a:t>
            </a:r>
            <a:r>
              <a:rPr lang="en-US" sz="2000" dirty="0"/>
              <a:t>honest and transparent about what we do and do not know </a:t>
            </a:r>
            <a:r>
              <a:rPr lang="en-US" sz="2000" b="0" dirty="0"/>
              <a:t>about each PrEP option.</a:t>
            </a:r>
          </a:p>
          <a:p>
            <a:pPr marL="342900" indent="-342900">
              <a:spcBef>
                <a:spcPts val="600"/>
              </a:spcBef>
              <a:buFont typeface="Arial" panose="020B0604020202020204" pitchFamily="34" charset="0"/>
              <a:buChar char="•"/>
            </a:pPr>
            <a:r>
              <a:rPr lang="en-US" sz="2000" b="0" dirty="0"/>
              <a:t>Sharing uncertainties with clients fosters trust and is part of the information that a client needs to make an informed choice about PrEP.</a:t>
            </a:r>
          </a:p>
          <a:p>
            <a:pPr marL="342900" indent="-342900">
              <a:lnSpc>
                <a:spcPct val="110000"/>
              </a:lnSpc>
              <a:spcBef>
                <a:spcPts val="600"/>
              </a:spcBef>
              <a:buFont typeface="Arial" panose="020B0604020202020204" pitchFamily="34" charset="0"/>
              <a:buChar char="•"/>
            </a:pPr>
            <a:r>
              <a:rPr lang="en-US" sz="2000" b="0" dirty="0"/>
              <a:t>For example:</a:t>
            </a:r>
          </a:p>
          <a:p>
            <a:pPr lvl="1" indent="0">
              <a:spcBef>
                <a:spcPts val="600"/>
              </a:spcBef>
              <a:buNone/>
            </a:pPr>
            <a:r>
              <a:rPr lang="en-US" sz="2000" b="0" i="1" dirty="0"/>
              <a:t>We now have many years of experience with oral PrEP options and high-quality evidence about long-acting injectable PrEP and the ring. However, it is important to understand what is still unknown about each option, so that you can take that into account when making your choice.</a:t>
            </a:r>
          </a:p>
          <a:p>
            <a:pPr marL="342900" indent="-342900">
              <a:spcBef>
                <a:spcPts val="600"/>
              </a:spcBef>
              <a:buFont typeface="Arial" panose="020B0604020202020204" pitchFamily="34" charset="0"/>
              <a:buChar char="•"/>
            </a:pPr>
            <a:r>
              <a:rPr lang="en-US" sz="2000" dirty="0"/>
              <a:t>Note</a:t>
            </a:r>
            <a:r>
              <a:rPr lang="en-US" sz="2000" b="0" dirty="0"/>
              <a:t>: It may be difficult for some clients to fully understand the scientific nuances related to uncertainties and it important to tailor counseling accordingly so as not to confuse or overwhelm clients. At a minimum, clients should be provided with basic, plain-language ‘take away’ messages that focus on big-picture implications for them as they consider PrEP options.</a:t>
            </a:r>
            <a:endParaRPr lang="en-US" sz="2000" b="0" i="1" dirty="0"/>
          </a:p>
        </p:txBody>
      </p:sp>
    </p:spTree>
    <p:extLst>
      <p:ext uri="{BB962C8B-B14F-4D97-AF65-F5344CB8AC3E}">
        <p14:creationId xmlns:p14="http://schemas.microsoft.com/office/powerpoint/2010/main" val="3460517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267C-1950-BB45-13C8-551DE069DF8C}"/>
              </a:ext>
            </a:extLst>
          </p:cNvPr>
          <p:cNvSpPr>
            <a:spLocks noGrp="1"/>
          </p:cNvSpPr>
          <p:nvPr>
            <p:ph type="title"/>
          </p:nvPr>
        </p:nvSpPr>
        <p:spPr/>
        <p:txBody>
          <a:bodyPr/>
          <a:lstStyle/>
          <a:p>
            <a:r>
              <a:rPr lang="en-US" dirty="0"/>
              <a:t>Uncertainty Related to </a:t>
            </a:r>
            <a:r>
              <a:rPr lang="en-US" dirty="0">
                <a:solidFill>
                  <a:schemeClr val="accent1"/>
                </a:solidFill>
              </a:rPr>
              <a:t>Oral Daily</a:t>
            </a:r>
            <a:r>
              <a:rPr lang="en-US" dirty="0"/>
              <a:t> and </a:t>
            </a:r>
            <a:r>
              <a:rPr lang="en-US" dirty="0">
                <a:solidFill>
                  <a:schemeClr val="accent2">
                    <a:lumMod val="75000"/>
                  </a:schemeClr>
                </a:solidFill>
              </a:rPr>
              <a:t>ED-PrEP</a:t>
            </a:r>
          </a:p>
        </p:txBody>
      </p:sp>
      <p:graphicFrame>
        <p:nvGraphicFramePr>
          <p:cNvPr id="5" name="Content Placeholder 4">
            <a:extLst>
              <a:ext uri="{FF2B5EF4-FFF2-40B4-BE49-F238E27FC236}">
                <a16:creationId xmlns:a16="http://schemas.microsoft.com/office/drawing/2014/main" id="{A4B514B3-B560-904D-E468-CA72A55D5C75}"/>
              </a:ext>
            </a:extLst>
          </p:cNvPr>
          <p:cNvGraphicFramePr>
            <a:graphicFrameLocks noGrp="1"/>
          </p:cNvGraphicFramePr>
          <p:nvPr>
            <p:ph sz="quarter" idx="11"/>
            <p:extLst>
              <p:ext uri="{D42A27DB-BD31-4B8C-83A1-F6EECF244321}">
                <p14:modId xmlns:p14="http://schemas.microsoft.com/office/powerpoint/2010/main" val="4257743567"/>
              </p:ext>
            </p:extLst>
          </p:nvPr>
        </p:nvGraphicFramePr>
        <p:xfrm>
          <a:off x="1964317" y="1460096"/>
          <a:ext cx="9177337" cy="3017520"/>
        </p:xfrm>
        <a:graphic>
          <a:graphicData uri="http://schemas.openxmlformats.org/drawingml/2006/table">
            <a:tbl>
              <a:tblPr firstRow="1" bandRow="1">
                <a:tableStyleId>{F5AB1C69-6EDB-4FF4-983F-18BD219EF322}</a:tableStyleId>
              </a:tblPr>
              <a:tblGrid>
                <a:gridCol w="1436224">
                  <a:extLst>
                    <a:ext uri="{9D8B030D-6E8A-4147-A177-3AD203B41FA5}">
                      <a16:colId xmlns:a16="http://schemas.microsoft.com/office/drawing/2014/main" val="1887146338"/>
                    </a:ext>
                  </a:extLst>
                </a:gridCol>
                <a:gridCol w="7741113">
                  <a:extLst>
                    <a:ext uri="{9D8B030D-6E8A-4147-A177-3AD203B41FA5}">
                      <a16:colId xmlns:a16="http://schemas.microsoft.com/office/drawing/2014/main" val="1539327290"/>
                    </a:ext>
                  </a:extLst>
                </a:gridCol>
              </a:tblGrid>
              <a:tr h="328701">
                <a:tc>
                  <a:txBody>
                    <a:bodyPr/>
                    <a:lstStyle/>
                    <a:p>
                      <a:r>
                        <a:rPr lang="en-US" sz="1800" dirty="0"/>
                        <a:t>Uncertainty</a:t>
                      </a:r>
                      <a:endParaRPr lang="en-ZA" sz="1800" dirty="0"/>
                    </a:p>
                  </a:txBody>
                  <a:tcPr>
                    <a:solidFill>
                      <a:schemeClr val="accent1"/>
                    </a:solidFill>
                  </a:tcPr>
                </a:tc>
                <a:tc>
                  <a:txBody>
                    <a:bodyPr/>
                    <a:lstStyle/>
                    <a:p>
                      <a:r>
                        <a:rPr lang="en-US" sz="1800" dirty="0"/>
                        <a:t>Key Messages</a:t>
                      </a:r>
                      <a:endParaRPr lang="en-ZA" sz="1800" dirty="0"/>
                    </a:p>
                  </a:txBody>
                  <a:tcPr>
                    <a:solidFill>
                      <a:schemeClr val="accent1"/>
                    </a:solidFill>
                  </a:tcPr>
                </a:tc>
                <a:extLst>
                  <a:ext uri="{0D108BD9-81ED-4DB2-BD59-A6C34878D82A}">
                    <a16:rowId xmlns:a16="http://schemas.microsoft.com/office/drawing/2014/main" val="754978414"/>
                  </a:ext>
                </a:extLst>
              </a:tr>
              <a:tr h="0">
                <a:tc>
                  <a:txBody>
                    <a:bodyPr/>
                    <a:lstStyle/>
                    <a:p>
                      <a:pPr>
                        <a:spcBef>
                          <a:spcPts val="600"/>
                        </a:spcBef>
                        <a:spcAft>
                          <a:spcPts val="600"/>
                        </a:spcAft>
                      </a:pPr>
                      <a:r>
                        <a:rPr lang="en-US" sz="1600" dirty="0">
                          <a:solidFill>
                            <a:schemeClr val="tx1">
                              <a:lumMod val="95000"/>
                              <a:lumOff val="5000"/>
                            </a:schemeClr>
                          </a:solidFill>
                        </a:rPr>
                        <a:t>Risk of HIV infection despite good adherence</a:t>
                      </a:r>
                      <a:endParaRPr lang="en-ZA" sz="1600" dirty="0">
                        <a:solidFill>
                          <a:schemeClr val="tx1">
                            <a:lumMod val="95000"/>
                            <a:lumOff val="5000"/>
                          </a:schemeClr>
                        </a:solidFill>
                      </a:endParaRPr>
                    </a:p>
                  </a:txBody>
                  <a:tcPr>
                    <a:solidFill>
                      <a:schemeClr val="accent1">
                        <a:lumMod val="20000"/>
                        <a:lumOff val="80000"/>
                      </a:schemeClr>
                    </a:solidFill>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a:solidFill>
                            <a:schemeClr val="tx1">
                              <a:lumMod val="95000"/>
                              <a:lumOff val="5000"/>
                            </a:schemeClr>
                          </a:solidFill>
                        </a:rPr>
                        <a:t>Daily and ED-PrEP work very well if you use them correctly.</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a:solidFill>
                            <a:schemeClr val="tx1">
                              <a:lumMod val="95000"/>
                              <a:lumOff val="5000"/>
                            </a:schemeClr>
                          </a:solidFill>
                        </a:rPr>
                        <a:t>However, there is still a very </a:t>
                      </a:r>
                      <a:r>
                        <a:rPr lang="en-US" sz="1600" i="1">
                          <a:solidFill>
                            <a:schemeClr val="tx1">
                              <a:lumMod val="95000"/>
                              <a:lumOff val="5000"/>
                            </a:schemeClr>
                          </a:solidFill>
                        </a:rPr>
                        <a:t>small chance that you may get HIV, </a:t>
                      </a:r>
                      <a:r>
                        <a:rPr lang="en-US" sz="1600" b="0" i="1">
                          <a:solidFill>
                            <a:schemeClr val="tx1">
                              <a:lumMod val="95000"/>
                              <a:lumOff val="5000"/>
                            </a:schemeClr>
                          </a:solidFill>
                        </a:rPr>
                        <a:t>even if you are taking your pills correctly. </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a:solidFill>
                            <a:schemeClr val="tx1">
                              <a:lumMod val="95000"/>
                              <a:lumOff val="5000"/>
                            </a:schemeClr>
                          </a:solidFill>
                        </a:rPr>
                        <a:t>This is very rare.</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a:solidFill>
                            <a:schemeClr val="tx1">
                              <a:lumMod val="95000"/>
                              <a:lumOff val="5000"/>
                            </a:schemeClr>
                          </a:solidFill>
                        </a:rPr>
                        <a:t>It is not clearly understood why some people who are taking their oral PrEP as directed still get HIV.</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1" i="0">
                          <a:solidFill>
                            <a:schemeClr val="tx1">
                              <a:lumMod val="95000"/>
                              <a:lumOff val="5000"/>
                            </a:schemeClr>
                          </a:solidFill>
                        </a:rPr>
                        <a:t>Take away message: </a:t>
                      </a:r>
                      <a:r>
                        <a:rPr lang="en-US" sz="1600" b="1" i="1">
                          <a:solidFill>
                            <a:schemeClr val="tx1">
                              <a:lumMod val="95000"/>
                              <a:lumOff val="5000"/>
                            </a:schemeClr>
                          </a:solidFill>
                        </a:rPr>
                        <a:t>You may still get HIV even if you use your oral PrEP correctly, but this is very rare</a:t>
                      </a:r>
                      <a:endParaRPr lang="en-US" sz="1600" b="1" i="1" dirty="0">
                        <a:solidFill>
                          <a:schemeClr val="tx1">
                            <a:lumMod val="95000"/>
                            <a:lumOff val="5000"/>
                          </a:schemeClr>
                        </a:solidFill>
                      </a:endParaRPr>
                    </a:p>
                  </a:txBody>
                  <a:tcPr>
                    <a:solidFill>
                      <a:schemeClr val="accent1">
                        <a:lumMod val="20000"/>
                        <a:lumOff val="80000"/>
                      </a:schemeClr>
                    </a:solidFill>
                  </a:tcPr>
                </a:tc>
                <a:extLst>
                  <a:ext uri="{0D108BD9-81ED-4DB2-BD59-A6C34878D82A}">
                    <a16:rowId xmlns:a16="http://schemas.microsoft.com/office/drawing/2014/main" val="1455529959"/>
                  </a:ext>
                </a:extLst>
              </a:tr>
            </a:tbl>
          </a:graphicData>
        </a:graphic>
      </p:graphicFrame>
      <p:sp>
        <p:nvSpPr>
          <p:cNvPr id="4" name="TextBox 3">
            <a:extLst>
              <a:ext uri="{FF2B5EF4-FFF2-40B4-BE49-F238E27FC236}">
                <a16:creationId xmlns:a16="http://schemas.microsoft.com/office/drawing/2014/main" id="{B3501440-4EC7-C467-383E-7BE803FBB690}"/>
              </a:ext>
            </a:extLst>
          </p:cNvPr>
          <p:cNvSpPr txBox="1"/>
          <p:nvPr/>
        </p:nvSpPr>
        <p:spPr>
          <a:xfrm>
            <a:off x="1964317" y="4819324"/>
            <a:ext cx="6857565" cy="369332"/>
          </a:xfrm>
          <a:prstGeom prst="rect">
            <a:avLst/>
          </a:prstGeom>
          <a:noFill/>
        </p:spPr>
        <p:txBody>
          <a:bodyPr wrap="square" rtlCol="0">
            <a:spAutoFit/>
          </a:bodyPr>
          <a:lstStyle/>
          <a:p>
            <a:r>
              <a:rPr lang="en-US" b="1" i="1" dirty="0">
                <a:solidFill>
                  <a:schemeClr val="tx2"/>
                </a:solidFill>
              </a:rPr>
              <a:t>See Modules 2 and 3 for more information on oral daily and ED-PrEP</a:t>
            </a:r>
          </a:p>
        </p:txBody>
      </p:sp>
      <p:grpSp>
        <p:nvGrpSpPr>
          <p:cNvPr id="32" name="Group 31">
            <a:extLst>
              <a:ext uri="{FF2B5EF4-FFF2-40B4-BE49-F238E27FC236}">
                <a16:creationId xmlns:a16="http://schemas.microsoft.com/office/drawing/2014/main" id="{4DC6C862-B7A3-77E4-41DB-9FF90C4F80FB}"/>
              </a:ext>
            </a:extLst>
          </p:cNvPr>
          <p:cNvGrpSpPr/>
          <p:nvPr/>
        </p:nvGrpSpPr>
        <p:grpSpPr>
          <a:xfrm>
            <a:off x="383543" y="1051069"/>
            <a:ext cx="804583" cy="804583"/>
            <a:chOff x="2736291" y="4906596"/>
            <a:chExt cx="804583" cy="804583"/>
          </a:xfrm>
        </p:grpSpPr>
        <p:sp>
          <p:nvSpPr>
            <p:cNvPr id="33" name="Oval 32">
              <a:extLst>
                <a:ext uri="{FF2B5EF4-FFF2-40B4-BE49-F238E27FC236}">
                  <a16:creationId xmlns:a16="http://schemas.microsoft.com/office/drawing/2014/main" id="{33716F8D-C874-516A-53CC-238120EB3AE0}"/>
                </a:ext>
              </a:extLst>
            </p:cNvPr>
            <p:cNvSpPr/>
            <p:nvPr/>
          </p:nvSpPr>
          <p:spPr>
            <a:xfrm>
              <a:off x="2736291" y="4906596"/>
              <a:ext cx="804583" cy="80458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2">
              <a:extLst>
                <a:ext uri="{FF2B5EF4-FFF2-40B4-BE49-F238E27FC236}">
                  <a16:creationId xmlns:a16="http://schemas.microsoft.com/office/drawing/2014/main" id="{83C6F0EA-7C8D-6CDE-B454-A3074E144F78}"/>
                </a:ext>
              </a:extLst>
            </p:cNvPr>
            <p:cNvGrpSpPr/>
            <p:nvPr/>
          </p:nvGrpSpPr>
          <p:grpSpPr>
            <a:xfrm>
              <a:off x="2915488" y="5059890"/>
              <a:ext cx="447518" cy="508796"/>
              <a:chOff x="2784776" y="-622825"/>
              <a:chExt cx="4617005" cy="5249210"/>
            </a:xfrm>
          </p:grpSpPr>
          <p:grpSp>
            <p:nvGrpSpPr>
              <p:cNvPr id="35" name="Graphic 22">
                <a:extLst>
                  <a:ext uri="{FF2B5EF4-FFF2-40B4-BE49-F238E27FC236}">
                    <a16:creationId xmlns:a16="http://schemas.microsoft.com/office/drawing/2014/main" id="{5718D181-1FA7-BCBB-5000-0432708D1CC5}"/>
                  </a:ext>
                </a:extLst>
              </p:cNvPr>
              <p:cNvGrpSpPr/>
              <p:nvPr/>
            </p:nvGrpSpPr>
            <p:grpSpPr>
              <a:xfrm>
                <a:off x="2784776" y="-622825"/>
                <a:ext cx="3123858" cy="4191928"/>
                <a:chOff x="2784776" y="-622825"/>
                <a:chExt cx="3123858" cy="4191928"/>
              </a:xfrm>
            </p:grpSpPr>
            <p:sp>
              <p:nvSpPr>
                <p:cNvPr id="43" name="Freeform 42">
                  <a:extLst>
                    <a:ext uri="{FF2B5EF4-FFF2-40B4-BE49-F238E27FC236}">
                      <a16:creationId xmlns:a16="http://schemas.microsoft.com/office/drawing/2014/main" id="{3C2B77D9-0E19-93D8-C6BA-1A5425B68B51}"/>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44" name="Graphic 22">
                  <a:extLst>
                    <a:ext uri="{FF2B5EF4-FFF2-40B4-BE49-F238E27FC236}">
                      <a16:creationId xmlns:a16="http://schemas.microsoft.com/office/drawing/2014/main" id="{49D496DA-4C52-15D2-4BBF-8BA3EB3B123A}"/>
                    </a:ext>
                  </a:extLst>
                </p:cNvPr>
                <p:cNvGrpSpPr/>
                <p:nvPr/>
              </p:nvGrpSpPr>
              <p:grpSpPr>
                <a:xfrm>
                  <a:off x="3000900" y="-406727"/>
                  <a:ext cx="2691466" cy="3759732"/>
                  <a:chOff x="3000900" y="-406727"/>
                  <a:chExt cx="2691466" cy="3759732"/>
                </a:xfrm>
              </p:grpSpPr>
              <p:grpSp>
                <p:nvGrpSpPr>
                  <p:cNvPr id="45" name="Graphic 22">
                    <a:extLst>
                      <a:ext uri="{FF2B5EF4-FFF2-40B4-BE49-F238E27FC236}">
                        <a16:creationId xmlns:a16="http://schemas.microsoft.com/office/drawing/2014/main" id="{9A0258EA-7B24-106F-D255-A96AB7A6B35F}"/>
                      </a:ext>
                    </a:extLst>
                  </p:cNvPr>
                  <p:cNvGrpSpPr/>
                  <p:nvPr/>
                </p:nvGrpSpPr>
                <p:grpSpPr>
                  <a:xfrm>
                    <a:off x="3000900" y="-406727"/>
                    <a:ext cx="2691466" cy="3759732"/>
                    <a:chOff x="3000900" y="-406727"/>
                    <a:chExt cx="2691466" cy="3759732"/>
                  </a:xfrm>
                  <a:solidFill>
                    <a:srgbClr val="00B5DE"/>
                  </a:solidFill>
                </p:grpSpPr>
                <p:sp>
                  <p:nvSpPr>
                    <p:cNvPr id="47" name="Freeform 46">
                      <a:extLst>
                        <a:ext uri="{FF2B5EF4-FFF2-40B4-BE49-F238E27FC236}">
                          <a16:creationId xmlns:a16="http://schemas.microsoft.com/office/drawing/2014/main" id="{74F3DC80-04C1-AF6B-A5C6-9A61A79AF9EC}"/>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8" name="Freeform 47">
                      <a:extLst>
                        <a:ext uri="{FF2B5EF4-FFF2-40B4-BE49-F238E27FC236}">
                          <a16:creationId xmlns:a16="http://schemas.microsoft.com/office/drawing/2014/main" id="{74A08895-3A1F-5C61-5388-18012737EA1C}"/>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6" name="Freeform 45">
                    <a:extLst>
                      <a:ext uri="{FF2B5EF4-FFF2-40B4-BE49-F238E27FC236}">
                        <a16:creationId xmlns:a16="http://schemas.microsoft.com/office/drawing/2014/main" id="{C54D6246-0923-588B-521D-6EB26CA9486C}"/>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nvGrpSpPr>
              <p:cNvPr id="36" name="Graphic 22">
                <a:extLst>
                  <a:ext uri="{FF2B5EF4-FFF2-40B4-BE49-F238E27FC236}">
                    <a16:creationId xmlns:a16="http://schemas.microsoft.com/office/drawing/2014/main" id="{4B5024D9-7E76-0870-F4C9-643D1E64554C}"/>
                  </a:ext>
                </a:extLst>
              </p:cNvPr>
              <p:cNvGrpSpPr/>
              <p:nvPr/>
            </p:nvGrpSpPr>
            <p:grpSpPr>
              <a:xfrm>
                <a:off x="3562072" y="988479"/>
                <a:ext cx="3839709" cy="3637906"/>
                <a:chOff x="3562072" y="988479"/>
                <a:chExt cx="3839709" cy="3637906"/>
              </a:xfrm>
            </p:grpSpPr>
            <p:sp>
              <p:nvSpPr>
                <p:cNvPr id="37" name="Freeform 36">
                  <a:extLst>
                    <a:ext uri="{FF2B5EF4-FFF2-40B4-BE49-F238E27FC236}">
                      <a16:creationId xmlns:a16="http://schemas.microsoft.com/office/drawing/2014/main" id="{CD937E70-EA03-F294-BCED-118DD0E55DED}"/>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nvGrpSpPr>
                <p:cNvPr id="38" name="Graphic 22">
                  <a:extLst>
                    <a:ext uri="{FF2B5EF4-FFF2-40B4-BE49-F238E27FC236}">
                      <a16:creationId xmlns:a16="http://schemas.microsoft.com/office/drawing/2014/main" id="{6FBE80D4-2350-738D-3284-8E4D87103F12}"/>
                    </a:ext>
                  </a:extLst>
                </p:cNvPr>
                <p:cNvGrpSpPr/>
                <p:nvPr/>
              </p:nvGrpSpPr>
              <p:grpSpPr>
                <a:xfrm>
                  <a:off x="3778339" y="1204708"/>
                  <a:ext cx="3406746" cy="3205384"/>
                  <a:chOff x="3778339" y="1204708"/>
                  <a:chExt cx="3406746" cy="3205384"/>
                </a:xfrm>
              </p:grpSpPr>
              <p:grpSp>
                <p:nvGrpSpPr>
                  <p:cNvPr id="39" name="Graphic 22">
                    <a:extLst>
                      <a:ext uri="{FF2B5EF4-FFF2-40B4-BE49-F238E27FC236}">
                        <a16:creationId xmlns:a16="http://schemas.microsoft.com/office/drawing/2014/main" id="{2A22D39C-601C-54D6-CAF4-0998C0B5F3A8}"/>
                      </a:ext>
                    </a:extLst>
                  </p:cNvPr>
                  <p:cNvGrpSpPr/>
                  <p:nvPr/>
                </p:nvGrpSpPr>
                <p:grpSpPr>
                  <a:xfrm>
                    <a:off x="3778339" y="1204708"/>
                    <a:ext cx="3406746" cy="3205384"/>
                    <a:chOff x="3778339" y="1204708"/>
                    <a:chExt cx="3406746" cy="3205384"/>
                  </a:xfrm>
                  <a:solidFill>
                    <a:srgbClr val="00B5DE"/>
                  </a:solidFill>
                </p:grpSpPr>
                <p:sp>
                  <p:nvSpPr>
                    <p:cNvPr id="41" name="Freeform 40">
                      <a:extLst>
                        <a:ext uri="{FF2B5EF4-FFF2-40B4-BE49-F238E27FC236}">
                          <a16:creationId xmlns:a16="http://schemas.microsoft.com/office/drawing/2014/main" id="{7E695267-1959-93B3-C095-5BC6C786EE40}"/>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42" name="Freeform 41">
                      <a:extLst>
                        <a:ext uri="{FF2B5EF4-FFF2-40B4-BE49-F238E27FC236}">
                          <a16:creationId xmlns:a16="http://schemas.microsoft.com/office/drawing/2014/main" id="{29081117-3EF8-588B-63CB-2265D5379F1A}"/>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0" name="Freeform 39">
                    <a:extLst>
                      <a:ext uri="{FF2B5EF4-FFF2-40B4-BE49-F238E27FC236}">
                        <a16:creationId xmlns:a16="http://schemas.microsoft.com/office/drawing/2014/main" id="{0444D7FB-B93D-A6AE-E2C3-468E5E1E7AAE}"/>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grpSp>
      </p:grpSp>
      <p:grpSp>
        <p:nvGrpSpPr>
          <p:cNvPr id="49" name="Group 48">
            <a:extLst>
              <a:ext uri="{FF2B5EF4-FFF2-40B4-BE49-F238E27FC236}">
                <a16:creationId xmlns:a16="http://schemas.microsoft.com/office/drawing/2014/main" id="{6A5F4566-39DB-E77C-C229-CF4D5EEB18DC}"/>
              </a:ext>
            </a:extLst>
          </p:cNvPr>
          <p:cNvGrpSpPr/>
          <p:nvPr/>
        </p:nvGrpSpPr>
        <p:grpSpPr>
          <a:xfrm>
            <a:off x="411935" y="331198"/>
            <a:ext cx="804583" cy="804583"/>
            <a:chOff x="2464474" y="7470850"/>
            <a:chExt cx="804583" cy="804583"/>
          </a:xfrm>
        </p:grpSpPr>
        <p:sp>
          <p:nvSpPr>
            <p:cNvPr id="50" name="Oval 49">
              <a:extLst>
                <a:ext uri="{FF2B5EF4-FFF2-40B4-BE49-F238E27FC236}">
                  <a16:creationId xmlns:a16="http://schemas.microsoft.com/office/drawing/2014/main" id="{20823BC1-CDA0-35D5-9C85-8FDFCF01C950}"/>
                </a:ext>
              </a:extLst>
            </p:cNvPr>
            <p:cNvSpPr/>
            <p:nvPr/>
          </p:nvSpPr>
          <p:spPr>
            <a:xfrm>
              <a:off x="2464474" y="7470850"/>
              <a:ext cx="804583" cy="80458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descr="A blue pill in a circle with a arrow&#10;&#10;Description automatically generated">
              <a:extLst>
                <a:ext uri="{FF2B5EF4-FFF2-40B4-BE49-F238E27FC236}">
                  <a16:creationId xmlns:a16="http://schemas.microsoft.com/office/drawing/2014/main" id="{F0717A0D-0184-2A91-ED5E-04EA325A5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17" y="7535272"/>
              <a:ext cx="620496" cy="658486"/>
            </a:xfrm>
            <a:prstGeom prst="rect">
              <a:avLst/>
            </a:prstGeom>
          </p:spPr>
        </p:pic>
      </p:grpSp>
    </p:spTree>
    <p:extLst>
      <p:ext uri="{BB962C8B-B14F-4D97-AF65-F5344CB8AC3E}">
        <p14:creationId xmlns:p14="http://schemas.microsoft.com/office/powerpoint/2010/main" val="32014656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267C-1950-BB45-13C8-551DE069DF8C}"/>
              </a:ext>
            </a:extLst>
          </p:cNvPr>
          <p:cNvSpPr>
            <a:spLocks noGrp="1"/>
          </p:cNvSpPr>
          <p:nvPr>
            <p:ph type="title"/>
          </p:nvPr>
        </p:nvSpPr>
        <p:spPr/>
        <p:txBody>
          <a:bodyPr/>
          <a:lstStyle/>
          <a:p>
            <a:r>
              <a:rPr lang="en-US"/>
              <a:t>Uncertainties Related to </a:t>
            </a:r>
            <a:r>
              <a:rPr lang="en-US" dirty="0">
                <a:solidFill>
                  <a:schemeClr val="accent3"/>
                </a:solidFill>
              </a:rPr>
              <a:t>CAB-LA</a:t>
            </a:r>
          </a:p>
        </p:txBody>
      </p:sp>
      <p:graphicFrame>
        <p:nvGraphicFramePr>
          <p:cNvPr id="5" name="Content Placeholder 4">
            <a:extLst>
              <a:ext uri="{FF2B5EF4-FFF2-40B4-BE49-F238E27FC236}">
                <a16:creationId xmlns:a16="http://schemas.microsoft.com/office/drawing/2014/main" id="{A4B514B3-B560-904D-E468-CA72A55D5C75}"/>
              </a:ext>
            </a:extLst>
          </p:cNvPr>
          <p:cNvGraphicFramePr>
            <a:graphicFrameLocks noGrp="1"/>
          </p:cNvGraphicFramePr>
          <p:nvPr>
            <p:ph sz="quarter" idx="11"/>
            <p:extLst>
              <p:ext uri="{D42A27DB-BD31-4B8C-83A1-F6EECF244321}">
                <p14:modId xmlns:p14="http://schemas.microsoft.com/office/powerpoint/2010/main" val="2116990257"/>
              </p:ext>
            </p:extLst>
          </p:nvPr>
        </p:nvGraphicFramePr>
        <p:xfrm>
          <a:off x="1963738" y="1413331"/>
          <a:ext cx="9630258" cy="4607560"/>
        </p:xfrm>
        <a:graphic>
          <a:graphicData uri="http://schemas.openxmlformats.org/drawingml/2006/table">
            <a:tbl>
              <a:tblPr firstRow="1" bandRow="1">
                <a:tableStyleId>{F5AB1C69-6EDB-4FF4-983F-18BD219EF322}</a:tableStyleId>
              </a:tblPr>
              <a:tblGrid>
                <a:gridCol w="1640121">
                  <a:extLst>
                    <a:ext uri="{9D8B030D-6E8A-4147-A177-3AD203B41FA5}">
                      <a16:colId xmlns:a16="http://schemas.microsoft.com/office/drawing/2014/main" val="1887146338"/>
                    </a:ext>
                  </a:extLst>
                </a:gridCol>
                <a:gridCol w="7990137">
                  <a:extLst>
                    <a:ext uri="{9D8B030D-6E8A-4147-A177-3AD203B41FA5}">
                      <a16:colId xmlns:a16="http://schemas.microsoft.com/office/drawing/2014/main" val="1539327290"/>
                    </a:ext>
                  </a:extLst>
                </a:gridCol>
              </a:tblGrid>
              <a:tr h="370840">
                <a:tc>
                  <a:txBody>
                    <a:bodyPr/>
                    <a:lstStyle/>
                    <a:p>
                      <a:r>
                        <a:rPr lang="en-US" sz="1800"/>
                        <a:t>Uncertainty</a:t>
                      </a:r>
                      <a:endParaRPr lang="en-ZA" sz="1800"/>
                    </a:p>
                  </a:txBody>
                  <a:tcPr/>
                </a:tc>
                <a:tc>
                  <a:txBody>
                    <a:bodyPr/>
                    <a:lstStyle/>
                    <a:p>
                      <a:r>
                        <a:rPr lang="en-US" sz="1800"/>
                        <a:t>Key Messages</a:t>
                      </a:r>
                      <a:endParaRPr lang="en-ZA" sz="1800"/>
                    </a:p>
                  </a:txBody>
                  <a:tcPr/>
                </a:tc>
                <a:extLst>
                  <a:ext uri="{0D108BD9-81ED-4DB2-BD59-A6C34878D82A}">
                    <a16:rowId xmlns:a16="http://schemas.microsoft.com/office/drawing/2014/main" val="754978414"/>
                  </a:ext>
                </a:extLst>
              </a:tr>
              <a:tr h="1424940">
                <a:tc rowSpan="2">
                  <a:txBody>
                    <a:bodyPr/>
                    <a:lstStyle/>
                    <a:p>
                      <a:r>
                        <a:rPr lang="en-US" sz="1600" dirty="0"/>
                        <a:t>Impact of CAB remaining in the body after stopping injections (the CAB-LA ‘tail’)</a:t>
                      </a:r>
                      <a:endParaRPr lang="en-ZA" sz="1600" dirty="0"/>
                    </a:p>
                  </a:txBody>
                  <a:tcPr/>
                </a:tc>
                <a:tc>
                  <a:txBody>
                    <a:bodyPr/>
                    <a:lstStyle/>
                    <a:p>
                      <a:pPr marL="287338" indent="-287338">
                        <a:spcBef>
                          <a:spcPts val="600"/>
                        </a:spcBef>
                        <a:spcAft>
                          <a:spcPts val="600"/>
                        </a:spcAft>
                        <a:buFont typeface="Arial" panose="020B0604020202020204" pitchFamily="34" charset="0"/>
                        <a:buChar char="•"/>
                      </a:pPr>
                      <a:r>
                        <a:rPr lang="en-US" sz="1600" b="0" i="1" kern="1200" dirty="0">
                          <a:solidFill>
                            <a:schemeClr val="dk1"/>
                          </a:solidFill>
                          <a:latin typeface="+mn-lt"/>
                          <a:ea typeface="+mn-ea"/>
                          <a:cs typeface="+mn-cs"/>
                        </a:rPr>
                        <a:t>CAB can stay in your body at low levels for up to 12 months after you stop injections. CAB is also a medicine used to treat HIV. If you get HIV after stopping injections, and you still have some CAB left in your body, the HIV virus may replicate more slowly. This can make it harder for a test to detect HIV, leading to a ‘false-negative’ test result. This could delay diagnosing you with HIV and therefore delay starting HIV treatment. We are still determining the best way to test for HIV in people with CAB still in their body.</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1" i="0" dirty="0"/>
                        <a:t>Take away message: </a:t>
                      </a:r>
                      <a:r>
                        <a:rPr lang="en-US" sz="1600" b="1" i="1" dirty="0"/>
                        <a:t>If you get HIV within a year of stopping injections, it may take longer than usual to diagnose and start treatment for it.</a:t>
                      </a:r>
                    </a:p>
                  </a:txBody>
                  <a:tcPr/>
                </a:tc>
                <a:extLst>
                  <a:ext uri="{0D108BD9-81ED-4DB2-BD59-A6C34878D82A}">
                    <a16:rowId xmlns:a16="http://schemas.microsoft.com/office/drawing/2014/main" val="1455529959"/>
                  </a:ext>
                </a:extLst>
              </a:tr>
              <a:tr h="1424940">
                <a:tc vMerge="1">
                  <a:txBody>
                    <a:bodyPr/>
                    <a:lstStyle/>
                    <a:p>
                      <a:endParaRPr lang="en-US"/>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1" kern="1200" dirty="0">
                          <a:solidFill>
                            <a:schemeClr val="dk1"/>
                          </a:solidFill>
                          <a:latin typeface="+mn-lt"/>
                          <a:ea typeface="+mn-ea"/>
                          <a:cs typeface="+mn-cs"/>
                        </a:rPr>
                        <a:t>If you get HIV during this time, there is a chance that the most widely-used HIV medication will not work as well as if there were no CAB left in your body. However, we do not know how common this is and cannot say for sure that this will happen if you get HIV with CAB still in your body. You may be given less widely-used HIV medications for treatment if you get HIV within 12 months of stopping CAB-LA injections.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1" kern="1200" dirty="0">
                        <a:solidFill>
                          <a:schemeClr val="dk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i="0" dirty="0"/>
                        <a:t>Take away message: </a:t>
                      </a:r>
                      <a:r>
                        <a:rPr lang="en-US" sz="1600" b="1" i="1" dirty="0"/>
                        <a:t>If you get HIV within a year of stopping injections, you may need to use a less common medicine for treatment, but you can still get treatment that works.</a:t>
                      </a:r>
                    </a:p>
                  </a:txBody>
                  <a:tcPr/>
                </a:tc>
                <a:extLst>
                  <a:ext uri="{0D108BD9-81ED-4DB2-BD59-A6C34878D82A}">
                    <a16:rowId xmlns:a16="http://schemas.microsoft.com/office/drawing/2014/main" val="731566535"/>
                  </a:ext>
                </a:extLst>
              </a:tr>
            </a:tbl>
          </a:graphicData>
        </a:graphic>
      </p:graphicFrame>
      <p:sp>
        <p:nvSpPr>
          <p:cNvPr id="6" name="TextBox 5">
            <a:extLst>
              <a:ext uri="{FF2B5EF4-FFF2-40B4-BE49-F238E27FC236}">
                <a16:creationId xmlns:a16="http://schemas.microsoft.com/office/drawing/2014/main" id="{6031800E-EB85-A33A-C943-8F1FBD1F10DF}"/>
              </a:ext>
            </a:extLst>
          </p:cNvPr>
          <p:cNvSpPr txBox="1"/>
          <p:nvPr/>
        </p:nvSpPr>
        <p:spPr>
          <a:xfrm>
            <a:off x="1963738" y="6211599"/>
            <a:ext cx="9592131" cy="369332"/>
          </a:xfrm>
          <a:prstGeom prst="rect">
            <a:avLst/>
          </a:prstGeom>
          <a:noFill/>
        </p:spPr>
        <p:txBody>
          <a:bodyPr wrap="square">
            <a:spAutoFit/>
          </a:bodyPr>
          <a:lstStyle/>
          <a:p>
            <a:pPr>
              <a:spcAft>
                <a:spcPts val="1200"/>
              </a:spcAft>
            </a:pPr>
            <a:r>
              <a:rPr lang="en-US" b="1" i="1" dirty="0">
                <a:solidFill>
                  <a:schemeClr val="tx2"/>
                </a:solidFill>
                <a:cs typeface="+mn-cs"/>
              </a:rPr>
              <a:t>See Module 4 for more information on CAB-LA</a:t>
            </a:r>
          </a:p>
        </p:txBody>
      </p:sp>
      <p:sp>
        <p:nvSpPr>
          <p:cNvPr id="16" name="Freeform 4">
            <a:extLst>
              <a:ext uri="{FF2B5EF4-FFF2-40B4-BE49-F238E27FC236}">
                <a16:creationId xmlns:a16="http://schemas.microsoft.com/office/drawing/2014/main" id="{7F706665-BAA6-AAD4-5FA1-6D50FDEB4F0C}"/>
              </a:ext>
            </a:extLst>
          </p:cNvPr>
          <p:cNvSpPr/>
          <p:nvPr/>
        </p:nvSpPr>
        <p:spPr>
          <a:xfrm>
            <a:off x="11582035" y="179380"/>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17" name="Freeform 5">
            <a:extLst>
              <a:ext uri="{FF2B5EF4-FFF2-40B4-BE49-F238E27FC236}">
                <a16:creationId xmlns:a16="http://schemas.microsoft.com/office/drawing/2014/main" id="{5CAEA2AB-0FA6-457A-1C68-66773F63C925}"/>
              </a:ext>
            </a:extLst>
          </p:cNvPr>
          <p:cNvSpPr/>
          <p:nvPr/>
        </p:nvSpPr>
        <p:spPr>
          <a:xfrm>
            <a:off x="11593996" y="332500"/>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sp>
        <p:nvSpPr>
          <p:cNvPr id="18" name="Right Triangle 17">
            <a:extLst>
              <a:ext uri="{FF2B5EF4-FFF2-40B4-BE49-F238E27FC236}">
                <a16:creationId xmlns:a16="http://schemas.microsoft.com/office/drawing/2014/main" id="{3DDB8DCB-9A67-F072-F8D0-6F02F3CA841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Graphic 16">
            <a:extLst>
              <a:ext uri="{FF2B5EF4-FFF2-40B4-BE49-F238E27FC236}">
                <a16:creationId xmlns:a16="http://schemas.microsoft.com/office/drawing/2014/main" id="{8BAB0482-72FA-E0B3-19E5-C4C18282D582}"/>
              </a:ext>
            </a:extLst>
          </p:cNvPr>
          <p:cNvSpPr/>
          <p:nvPr/>
        </p:nvSpPr>
        <p:spPr>
          <a:xfrm>
            <a:off x="11494449"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nvGrpSpPr>
          <p:cNvPr id="13" name="Group 12">
            <a:extLst>
              <a:ext uri="{FF2B5EF4-FFF2-40B4-BE49-F238E27FC236}">
                <a16:creationId xmlns:a16="http://schemas.microsoft.com/office/drawing/2014/main" id="{97401FCB-F82F-6A12-681D-B724ADDBB212}"/>
              </a:ext>
            </a:extLst>
          </p:cNvPr>
          <p:cNvGrpSpPr/>
          <p:nvPr/>
        </p:nvGrpSpPr>
        <p:grpSpPr>
          <a:xfrm>
            <a:off x="366005" y="335279"/>
            <a:ext cx="804583" cy="804583"/>
            <a:chOff x="1015928" y="3966851"/>
            <a:chExt cx="804583" cy="804583"/>
          </a:xfrm>
        </p:grpSpPr>
        <p:sp>
          <p:nvSpPr>
            <p:cNvPr id="14" name="Oval 13">
              <a:extLst>
                <a:ext uri="{FF2B5EF4-FFF2-40B4-BE49-F238E27FC236}">
                  <a16:creationId xmlns:a16="http://schemas.microsoft.com/office/drawing/2014/main" id="{882B5BE3-DC13-4EE5-8BAD-C1CF86E91067}"/>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C9CE6AB-78DC-C6F1-4681-B84649CFA8F1}"/>
                </a:ext>
              </a:extLst>
            </p:cNvPr>
            <p:cNvPicPr>
              <a:picLocks noChangeAspect="1"/>
            </p:cNvPicPr>
            <p:nvPr/>
          </p:nvPicPr>
          <p:blipFill>
            <a:blip r:embed="rId3"/>
            <a:stretch>
              <a:fillRect/>
            </a:stretch>
          </p:blipFill>
          <p:spPr>
            <a:xfrm>
              <a:off x="1168866" y="4126107"/>
              <a:ext cx="474715" cy="474715"/>
            </a:xfrm>
            <a:prstGeom prst="rect">
              <a:avLst/>
            </a:prstGeom>
          </p:spPr>
        </p:pic>
      </p:grpSp>
    </p:spTree>
    <p:extLst>
      <p:ext uri="{BB962C8B-B14F-4D97-AF65-F5344CB8AC3E}">
        <p14:creationId xmlns:p14="http://schemas.microsoft.com/office/powerpoint/2010/main" val="28452241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267C-1950-BB45-13C8-551DE069DF8C}"/>
              </a:ext>
            </a:extLst>
          </p:cNvPr>
          <p:cNvSpPr>
            <a:spLocks noGrp="1"/>
          </p:cNvSpPr>
          <p:nvPr>
            <p:ph type="title"/>
          </p:nvPr>
        </p:nvSpPr>
        <p:spPr/>
        <p:txBody>
          <a:bodyPr/>
          <a:lstStyle/>
          <a:p>
            <a:r>
              <a:rPr lang="en-US"/>
              <a:t>Uncertainties Related to </a:t>
            </a:r>
            <a:r>
              <a:rPr lang="en-US" dirty="0">
                <a:solidFill>
                  <a:schemeClr val="accent3"/>
                </a:solidFill>
              </a:rPr>
              <a:t>CAB-LA</a:t>
            </a:r>
          </a:p>
        </p:txBody>
      </p:sp>
      <p:graphicFrame>
        <p:nvGraphicFramePr>
          <p:cNvPr id="5" name="Content Placeholder 4">
            <a:extLst>
              <a:ext uri="{FF2B5EF4-FFF2-40B4-BE49-F238E27FC236}">
                <a16:creationId xmlns:a16="http://schemas.microsoft.com/office/drawing/2014/main" id="{A4B514B3-B560-904D-E468-CA72A55D5C75}"/>
              </a:ext>
            </a:extLst>
          </p:cNvPr>
          <p:cNvGraphicFramePr>
            <a:graphicFrameLocks noGrp="1"/>
          </p:cNvGraphicFramePr>
          <p:nvPr>
            <p:ph sz="quarter" idx="11"/>
            <p:extLst>
              <p:ext uri="{D42A27DB-BD31-4B8C-83A1-F6EECF244321}">
                <p14:modId xmlns:p14="http://schemas.microsoft.com/office/powerpoint/2010/main" val="2181724215"/>
              </p:ext>
            </p:extLst>
          </p:nvPr>
        </p:nvGraphicFramePr>
        <p:xfrm>
          <a:off x="1963738" y="1490980"/>
          <a:ext cx="9630258" cy="4394200"/>
        </p:xfrm>
        <a:graphic>
          <a:graphicData uri="http://schemas.openxmlformats.org/drawingml/2006/table">
            <a:tbl>
              <a:tblPr firstRow="1" bandRow="1">
                <a:tableStyleId>{F5AB1C69-6EDB-4FF4-983F-18BD219EF322}</a:tableStyleId>
              </a:tblPr>
              <a:tblGrid>
                <a:gridCol w="1611176">
                  <a:extLst>
                    <a:ext uri="{9D8B030D-6E8A-4147-A177-3AD203B41FA5}">
                      <a16:colId xmlns:a16="http://schemas.microsoft.com/office/drawing/2014/main" val="1887146338"/>
                    </a:ext>
                  </a:extLst>
                </a:gridCol>
                <a:gridCol w="8019082">
                  <a:extLst>
                    <a:ext uri="{9D8B030D-6E8A-4147-A177-3AD203B41FA5}">
                      <a16:colId xmlns:a16="http://schemas.microsoft.com/office/drawing/2014/main" val="1539327290"/>
                    </a:ext>
                  </a:extLst>
                </a:gridCol>
              </a:tblGrid>
              <a:tr h="370840">
                <a:tc>
                  <a:txBody>
                    <a:bodyPr/>
                    <a:lstStyle/>
                    <a:p>
                      <a:r>
                        <a:rPr lang="en-US" sz="1800"/>
                        <a:t>Uncertainty</a:t>
                      </a:r>
                      <a:endParaRPr lang="en-ZA" sz="1800"/>
                    </a:p>
                  </a:txBody>
                  <a:tcPr/>
                </a:tc>
                <a:tc>
                  <a:txBody>
                    <a:bodyPr/>
                    <a:lstStyle/>
                    <a:p>
                      <a:r>
                        <a:rPr lang="en-US" sz="1800"/>
                        <a:t>Key Messages</a:t>
                      </a:r>
                      <a:endParaRPr lang="en-ZA" sz="1800"/>
                    </a:p>
                  </a:txBody>
                  <a:tcPr/>
                </a:tc>
                <a:extLst>
                  <a:ext uri="{0D108BD9-81ED-4DB2-BD59-A6C34878D82A}">
                    <a16:rowId xmlns:a16="http://schemas.microsoft.com/office/drawing/2014/main" val="754978414"/>
                  </a:ext>
                </a:extLst>
              </a:tr>
              <a:tr h="370840">
                <a:tc>
                  <a:txBody>
                    <a:bodyPr/>
                    <a:lstStyle/>
                    <a:p>
                      <a:r>
                        <a:rPr lang="en-ZA" sz="1600" dirty="0"/>
                        <a:t>Risk of HIV infection despite on-time injections</a:t>
                      </a:r>
                    </a:p>
                  </a:txBody>
                  <a:tcPr/>
                </a:tc>
                <a:tc>
                  <a:txBody>
                    <a:bodyPr/>
                    <a:lstStyle/>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dirty="0"/>
                        <a:t>CAB-LA works extremely well if you receive regular, on-time injections. </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dirty="0"/>
                        <a:t>However, there is still a very </a:t>
                      </a:r>
                      <a:r>
                        <a:rPr lang="en-US" sz="1600" i="1" dirty="0"/>
                        <a:t>small chance that you may get HIV, even </a:t>
                      </a:r>
                      <a:r>
                        <a:rPr lang="en-US" sz="1600" b="0" i="1" dirty="0"/>
                        <a:t>with on-time injections. </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dirty="0"/>
                        <a:t>This is extremely rare.</a:t>
                      </a:r>
                    </a:p>
                    <a:p>
                      <a:pPr marL="285750" marR="0" lvl="0" indent="-28575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600" b="0" i="1" dirty="0"/>
                        <a:t>Tt is not clearly understood why this happens.</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1" i="0" dirty="0"/>
                        <a:t>Take away message: </a:t>
                      </a:r>
                      <a:r>
                        <a:rPr lang="en-US" sz="1600" b="1" i="1" dirty="0"/>
                        <a:t>You may still get HIV even if you receive all your injections on time, but this is extremely rare.</a:t>
                      </a:r>
                    </a:p>
                  </a:txBody>
                  <a:tcPr/>
                </a:tc>
                <a:extLst>
                  <a:ext uri="{0D108BD9-81ED-4DB2-BD59-A6C34878D82A}">
                    <a16:rowId xmlns:a16="http://schemas.microsoft.com/office/drawing/2014/main" val="1688088150"/>
                  </a:ext>
                </a:extLst>
              </a:tr>
              <a:tr h="741680">
                <a:tc>
                  <a:txBody>
                    <a:bodyPr/>
                    <a:lstStyle/>
                    <a:p>
                      <a:r>
                        <a:rPr lang="en-US" sz="1600"/>
                        <a:t>Limited information outside of clinical trials</a:t>
                      </a:r>
                      <a:endParaRPr lang="en-ZA" sz="1600"/>
                    </a:p>
                  </a:txBody>
                  <a:tcPr/>
                </a:tc>
                <a:tc>
                  <a:txBody>
                    <a:bodyPr/>
                    <a:lstStyle/>
                    <a:p>
                      <a:pPr marL="285750" indent="-285750">
                        <a:spcBef>
                          <a:spcPts val="600"/>
                        </a:spcBef>
                        <a:spcAft>
                          <a:spcPts val="600"/>
                        </a:spcAft>
                        <a:buFont typeface="Arial" panose="020B0604020202020204" pitchFamily="34" charset="0"/>
                        <a:buChar char="•"/>
                      </a:pPr>
                      <a:r>
                        <a:rPr lang="en-US" sz="1600" b="0" i="1" dirty="0"/>
                        <a:t>CAB-LA is a new form of PrEP, and most of what we know about it comes from the large research studies that found it to be safe. </a:t>
                      </a:r>
                    </a:p>
                    <a:p>
                      <a:pPr marL="285750" indent="-285750">
                        <a:spcBef>
                          <a:spcPts val="600"/>
                        </a:spcBef>
                        <a:spcAft>
                          <a:spcPts val="600"/>
                        </a:spcAft>
                        <a:buFont typeface="Arial" panose="020B0604020202020204" pitchFamily="34" charset="0"/>
                        <a:buChar char="•"/>
                      </a:pPr>
                      <a:r>
                        <a:rPr lang="en-US" sz="1600" b="0" i="1" dirty="0"/>
                        <a:t>As more people use CAB-LA, we may learn about new safety issues and side effects.</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1" i="0" dirty="0"/>
                        <a:t>Take away message: </a:t>
                      </a:r>
                      <a:r>
                        <a:rPr lang="en-US" sz="1600" b="1" i="1" dirty="0"/>
                        <a:t>CAB-LA is relatively new, so we may not know about all its side effects yet.</a:t>
                      </a:r>
                    </a:p>
                  </a:txBody>
                  <a:tcPr/>
                </a:tc>
                <a:extLst>
                  <a:ext uri="{0D108BD9-81ED-4DB2-BD59-A6C34878D82A}">
                    <a16:rowId xmlns:a16="http://schemas.microsoft.com/office/drawing/2014/main" val="485172099"/>
                  </a:ext>
                </a:extLst>
              </a:tr>
            </a:tbl>
          </a:graphicData>
        </a:graphic>
      </p:graphicFrame>
      <p:sp>
        <p:nvSpPr>
          <p:cNvPr id="16" name="Freeform 4">
            <a:extLst>
              <a:ext uri="{FF2B5EF4-FFF2-40B4-BE49-F238E27FC236}">
                <a16:creationId xmlns:a16="http://schemas.microsoft.com/office/drawing/2014/main" id="{7F706665-BAA6-AAD4-5FA1-6D50FDEB4F0C}"/>
              </a:ext>
            </a:extLst>
          </p:cNvPr>
          <p:cNvSpPr/>
          <p:nvPr/>
        </p:nvSpPr>
        <p:spPr>
          <a:xfrm>
            <a:off x="11582035" y="179380"/>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17" name="Freeform 5">
            <a:extLst>
              <a:ext uri="{FF2B5EF4-FFF2-40B4-BE49-F238E27FC236}">
                <a16:creationId xmlns:a16="http://schemas.microsoft.com/office/drawing/2014/main" id="{5CAEA2AB-0FA6-457A-1C68-66773F63C925}"/>
              </a:ext>
            </a:extLst>
          </p:cNvPr>
          <p:cNvSpPr/>
          <p:nvPr/>
        </p:nvSpPr>
        <p:spPr>
          <a:xfrm>
            <a:off x="11593996" y="332500"/>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sp>
        <p:nvSpPr>
          <p:cNvPr id="18" name="Right Triangle 17">
            <a:extLst>
              <a:ext uri="{FF2B5EF4-FFF2-40B4-BE49-F238E27FC236}">
                <a16:creationId xmlns:a16="http://schemas.microsoft.com/office/drawing/2014/main" id="{3DDB8DCB-9A67-F072-F8D0-6F02F3CA841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Graphic 16">
            <a:extLst>
              <a:ext uri="{FF2B5EF4-FFF2-40B4-BE49-F238E27FC236}">
                <a16:creationId xmlns:a16="http://schemas.microsoft.com/office/drawing/2014/main" id="{8BAB0482-72FA-E0B3-19E5-C4C18282D582}"/>
              </a:ext>
            </a:extLst>
          </p:cNvPr>
          <p:cNvSpPr/>
          <p:nvPr/>
        </p:nvSpPr>
        <p:spPr>
          <a:xfrm>
            <a:off x="11494449"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nvGrpSpPr>
          <p:cNvPr id="3" name="Group 2">
            <a:extLst>
              <a:ext uri="{FF2B5EF4-FFF2-40B4-BE49-F238E27FC236}">
                <a16:creationId xmlns:a16="http://schemas.microsoft.com/office/drawing/2014/main" id="{EF5A8D81-0509-4D4B-0230-165BE8A5FFCD}"/>
              </a:ext>
            </a:extLst>
          </p:cNvPr>
          <p:cNvGrpSpPr/>
          <p:nvPr/>
        </p:nvGrpSpPr>
        <p:grpSpPr>
          <a:xfrm>
            <a:off x="366005" y="335279"/>
            <a:ext cx="804583" cy="804583"/>
            <a:chOff x="1015928" y="3966851"/>
            <a:chExt cx="804583" cy="804583"/>
          </a:xfrm>
        </p:grpSpPr>
        <p:sp>
          <p:nvSpPr>
            <p:cNvPr id="7" name="Oval 6">
              <a:extLst>
                <a:ext uri="{FF2B5EF4-FFF2-40B4-BE49-F238E27FC236}">
                  <a16:creationId xmlns:a16="http://schemas.microsoft.com/office/drawing/2014/main" id="{907D6E84-7FCA-8F04-12A1-97738B05AB6A}"/>
                </a:ext>
              </a:extLst>
            </p:cNvPr>
            <p:cNvSpPr/>
            <p:nvPr/>
          </p:nvSpPr>
          <p:spPr>
            <a:xfrm>
              <a:off x="1015928" y="3966851"/>
              <a:ext cx="804583" cy="80458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AF30F4-5578-C1AF-4F90-32D7D314FBB7}"/>
                </a:ext>
              </a:extLst>
            </p:cNvPr>
            <p:cNvPicPr>
              <a:picLocks noChangeAspect="1"/>
            </p:cNvPicPr>
            <p:nvPr/>
          </p:nvPicPr>
          <p:blipFill>
            <a:blip r:embed="rId3"/>
            <a:stretch>
              <a:fillRect/>
            </a:stretch>
          </p:blipFill>
          <p:spPr>
            <a:xfrm>
              <a:off x="1168866" y="4126107"/>
              <a:ext cx="474715" cy="474715"/>
            </a:xfrm>
            <a:prstGeom prst="rect">
              <a:avLst/>
            </a:prstGeom>
          </p:spPr>
        </p:pic>
      </p:grpSp>
      <p:sp>
        <p:nvSpPr>
          <p:cNvPr id="12" name="TextBox 11">
            <a:extLst>
              <a:ext uri="{FF2B5EF4-FFF2-40B4-BE49-F238E27FC236}">
                <a16:creationId xmlns:a16="http://schemas.microsoft.com/office/drawing/2014/main" id="{E46222F9-4750-DD8F-E779-51F772DF4E30}"/>
              </a:ext>
            </a:extLst>
          </p:cNvPr>
          <p:cNvSpPr txBox="1"/>
          <p:nvPr/>
        </p:nvSpPr>
        <p:spPr>
          <a:xfrm>
            <a:off x="1963738" y="6211599"/>
            <a:ext cx="9592131" cy="369332"/>
          </a:xfrm>
          <a:prstGeom prst="rect">
            <a:avLst/>
          </a:prstGeom>
          <a:noFill/>
        </p:spPr>
        <p:txBody>
          <a:bodyPr wrap="square">
            <a:spAutoFit/>
          </a:bodyPr>
          <a:lstStyle/>
          <a:p>
            <a:pPr>
              <a:spcAft>
                <a:spcPts val="1200"/>
              </a:spcAft>
            </a:pPr>
            <a:r>
              <a:rPr lang="en-US" b="1" i="1" dirty="0">
                <a:solidFill>
                  <a:schemeClr val="tx2"/>
                </a:solidFill>
                <a:cs typeface="+mn-cs"/>
              </a:rPr>
              <a:t>See Module 4 for more information on CAB-LA</a:t>
            </a:r>
          </a:p>
        </p:txBody>
      </p:sp>
    </p:spTree>
    <p:extLst>
      <p:ext uri="{BB962C8B-B14F-4D97-AF65-F5344CB8AC3E}">
        <p14:creationId xmlns:p14="http://schemas.microsoft.com/office/powerpoint/2010/main" val="8488581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1267C-1950-BB45-13C8-551DE069DF8C}"/>
              </a:ext>
            </a:extLst>
          </p:cNvPr>
          <p:cNvSpPr>
            <a:spLocks noGrp="1"/>
          </p:cNvSpPr>
          <p:nvPr>
            <p:ph type="title"/>
          </p:nvPr>
        </p:nvSpPr>
        <p:spPr/>
        <p:txBody>
          <a:bodyPr/>
          <a:lstStyle/>
          <a:p>
            <a:r>
              <a:rPr lang="en-US"/>
              <a:t>Uncertainties Related to the </a:t>
            </a:r>
            <a:r>
              <a:rPr lang="en-US" dirty="0">
                <a:solidFill>
                  <a:schemeClr val="accent5"/>
                </a:solidFill>
              </a:rPr>
              <a:t>DVR</a:t>
            </a:r>
          </a:p>
        </p:txBody>
      </p:sp>
      <p:graphicFrame>
        <p:nvGraphicFramePr>
          <p:cNvPr id="5" name="Content Placeholder 4">
            <a:extLst>
              <a:ext uri="{FF2B5EF4-FFF2-40B4-BE49-F238E27FC236}">
                <a16:creationId xmlns:a16="http://schemas.microsoft.com/office/drawing/2014/main" id="{A4B514B3-B560-904D-E468-CA72A55D5C75}"/>
              </a:ext>
            </a:extLst>
          </p:cNvPr>
          <p:cNvGraphicFramePr>
            <a:graphicFrameLocks noGrp="1"/>
          </p:cNvGraphicFramePr>
          <p:nvPr>
            <p:ph sz="quarter" idx="11"/>
            <p:extLst>
              <p:ext uri="{D42A27DB-BD31-4B8C-83A1-F6EECF244321}">
                <p14:modId xmlns:p14="http://schemas.microsoft.com/office/powerpoint/2010/main" val="758766956"/>
              </p:ext>
            </p:extLst>
          </p:nvPr>
        </p:nvGraphicFramePr>
        <p:xfrm>
          <a:off x="1963738" y="1511300"/>
          <a:ext cx="9145035" cy="3205480"/>
        </p:xfrm>
        <a:graphic>
          <a:graphicData uri="http://schemas.openxmlformats.org/drawingml/2006/table">
            <a:tbl>
              <a:tblPr firstRow="1" bandRow="1">
                <a:tableStyleId>{F5AB1C69-6EDB-4FF4-983F-18BD219EF322}</a:tableStyleId>
              </a:tblPr>
              <a:tblGrid>
                <a:gridCol w="1543737">
                  <a:extLst>
                    <a:ext uri="{9D8B030D-6E8A-4147-A177-3AD203B41FA5}">
                      <a16:colId xmlns:a16="http://schemas.microsoft.com/office/drawing/2014/main" val="1887146338"/>
                    </a:ext>
                  </a:extLst>
                </a:gridCol>
                <a:gridCol w="7601298">
                  <a:extLst>
                    <a:ext uri="{9D8B030D-6E8A-4147-A177-3AD203B41FA5}">
                      <a16:colId xmlns:a16="http://schemas.microsoft.com/office/drawing/2014/main" val="1539327290"/>
                    </a:ext>
                  </a:extLst>
                </a:gridCol>
              </a:tblGrid>
              <a:tr h="370840">
                <a:tc>
                  <a:txBody>
                    <a:bodyPr/>
                    <a:lstStyle/>
                    <a:p>
                      <a:r>
                        <a:rPr lang="en-US" sz="1800" dirty="0"/>
                        <a:t>Uncertainty</a:t>
                      </a:r>
                      <a:endParaRPr lang="en-ZA" sz="1800" dirty="0"/>
                    </a:p>
                  </a:txBody>
                  <a:tcPr>
                    <a:solidFill>
                      <a:schemeClr val="accent5"/>
                    </a:solidFill>
                  </a:tcPr>
                </a:tc>
                <a:tc>
                  <a:txBody>
                    <a:bodyPr/>
                    <a:lstStyle/>
                    <a:p>
                      <a:r>
                        <a:rPr lang="en-US" sz="1800" dirty="0"/>
                        <a:t>Key Messages</a:t>
                      </a:r>
                      <a:endParaRPr lang="en-ZA" sz="1800" dirty="0"/>
                    </a:p>
                  </a:txBody>
                  <a:tcPr>
                    <a:solidFill>
                      <a:schemeClr val="accent5"/>
                    </a:solidFill>
                  </a:tcPr>
                </a:tc>
                <a:extLst>
                  <a:ext uri="{0D108BD9-81ED-4DB2-BD59-A6C34878D82A}">
                    <a16:rowId xmlns:a16="http://schemas.microsoft.com/office/drawing/2014/main" val="754978414"/>
                  </a:ext>
                </a:extLst>
              </a:tr>
              <a:tr h="370840">
                <a:tc>
                  <a:txBody>
                    <a:bodyPr/>
                    <a:lstStyle/>
                    <a:p>
                      <a:pPr>
                        <a:spcBef>
                          <a:spcPts val="600"/>
                        </a:spcBef>
                        <a:spcAft>
                          <a:spcPts val="600"/>
                        </a:spcAft>
                      </a:pPr>
                      <a:r>
                        <a:rPr lang="en-ZA" sz="1600" dirty="0">
                          <a:solidFill>
                            <a:srgbClr val="000000"/>
                          </a:solidFill>
                        </a:rPr>
                        <a:t>Variation in level of protection against HIV infection</a:t>
                      </a:r>
                    </a:p>
                  </a:txBody>
                  <a:tcPr>
                    <a:solidFill>
                      <a:schemeClr val="accent5">
                        <a:lumMod val="40000"/>
                        <a:lumOff val="60000"/>
                      </a:schemeClr>
                    </a:solidFill>
                  </a:tcPr>
                </a:tc>
                <a:tc>
                  <a:txBody>
                    <a:bodyPr/>
                    <a:lstStyle/>
                    <a:p>
                      <a:pPr marL="285750" indent="-285750">
                        <a:lnSpc>
                          <a:spcPct val="100000"/>
                        </a:lnSpc>
                        <a:spcBef>
                          <a:spcPts val="600"/>
                        </a:spcBef>
                        <a:spcAft>
                          <a:spcPts val="600"/>
                        </a:spcAft>
                        <a:buFont typeface="Arial" panose="020B0604020202020204" pitchFamily="34" charset="0"/>
                        <a:buChar char="•"/>
                      </a:pPr>
                      <a:r>
                        <a:rPr lang="en-US" sz="1600" b="0" i="1" dirty="0"/>
                        <a:t>It is not completely understood why the DVR’s ability to prevent HIV varied as much as it did in different research studies (approximately 30%-50%), but correct and consistent use is likely important to maximize its prevention effect.</a:t>
                      </a:r>
                    </a:p>
                    <a:p>
                      <a:pPr marL="0" marR="0" lvl="0" indent="0" algn="l" defTabSz="4572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US" sz="1600" b="1" i="0" dirty="0"/>
                        <a:t>Take away message: </a:t>
                      </a:r>
                      <a:r>
                        <a:rPr lang="en-US" sz="1600" b="1" i="1" dirty="0"/>
                        <a:t>There is a lot of variation in how well the DVR works to prevent HIV and we are not sure why.</a:t>
                      </a:r>
                    </a:p>
                  </a:txBody>
                  <a:tcPr>
                    <a:solidFill>
                      <a:schemeClr val="accent5">
                        <a:lumMod val="40000"/>
                        <a:lumOff val="60000"/>
                      </a:schemeClr>
                    </a:solidFill>
                  </a:tcPr>
                </a:tc>
                <a:extLst>
                  <a:ext uri="{0D108BD9-81ED-4DB2-BD59-A6C34878D82A}">
                    <a16:rowId xmlns:a16="http://schemas.microsoft.com/office/drawing/2014/main" val="1478648310"/>
                  </a:ext>
                </a:extLst>
              </a:tr>
              <a:tr h="741680">
                <a:tc>
                  <a:txBody>
                    <a:bodyPr/>
                    <a:lstStyle/>
                    <a:p>
                      <a:pPr>
                        <a:spcBef>
                          <a:spcPts val="600"/>
                        </a:spcBef>
                        <a:spcAft>
                          <a:spcPts val="600"/>
                        </a:spcAft>
                      </a:pPr>
                      <a:r>
                        <a:rPr lang="en-US" sz="1600" dirty="0"/>
                        <a:t>Limited information outside of clinical trials</a:t>
                      </a:r>
                      <a:endParaRPr lang="en-ZA" sz="1600" dirty="0"/>
                    </a:p>
                  </a:txBody>
                  <a:tcPr>
                    <a:solidFill>
                      <a:schemeClr val="accent5">
                        <a:lumMod val="20000"/>
                        <a:lumOff val="80000"/>
                      </a:schemeClr>
                    </a:solidFill>
                  </a:tcPr>
                </a:tc>
                <a:tc>
                  <a:txBody>
                    <a:bodyPr/>
                    <a:lstStyle/>
                    <a:p>
                      <a:pPr marL="285750" indent="-285750">
                        <a:lnSpc>
                          <a:spcPct val="100000"/>
                        </a:lnSpc>
                        <a:spcBef>
                          <a:spcPts val="600"/>
                        </a:spcBef>
                        <a:spcAft>
                          <a:spcPts val="600"/>
                        </a:spcAft>
                        <a:buFont typeface="Arial" panose="020B0604020202020204" pitchFamily="34" charset="0"/>
                        <a:buChar char="•"/>
                      </a:pPr>
                      <a:r>
                        <a:rPr lang="en-US" sz="1600" b="0" i="1" dirty="0"/>
                        <a:t>The DVR is a new form of PrEP and women have mostly used it in research studies. </a:t>
                      </a:r>
                    </a:p>
                    <a:p>
                      <a:pPr marL="285750" indent="-285750">
                        <a:lnSpc>
                          <a:spcPct val="100000"/>
                        </a:lnSpc>
                        <a:spcBef>
                          <a:spcPts val="600"/>
                        </a:spcBef>
                        <a:spcAft>
                          <a:spcPts val="600"/>
                        </a:spcAft>
                        <a:buFont typeface="Arial" panose="020B0604020202020204" pitchFamily="34" charset="0"/>
                        <a:buChar char="•"/>
                      </a:pPr>
                      <a:r>
                        <a:rPr lang="en-US" sz="1600" b="0" i="1" dirty="0"/>
                        <a:t>As more people use the DVR, we may learn about new safety issues and side effects.</a:t>
                      </a:r>
                    </a:p>
                    <a:p>
                      <a:pPr marL="0" indent="0">
                        <a:lnSpc>
                          <a:spcPct val="100000"/>
                        </a:lnSpc>
                        <a:spcBef>
                          <a:spcPts val="600"/>
                        </a:spcBef>
                        <a:spcAft>
                          <a:spcPts val="600"/>
                        </a:spcAft>
                        <a:buFont typeface="Arial" panose="020B0604020202020204" pitchFamily="34" charset="0"/>
                        <a:buNone/>
                      </a:pPr>
                      <a:r>
                        <a:rPr lang="en-US" sz="1600" b="1" i="0" dirty="0"/>
                        <a:t>Take away message: </a:t>
                      </a:r>
                      <a:r>
                        <a:rPr lang="en-US" sz="1600" b="1" i="1" dirty="0"/>
                        <a:t>The DVR is relatively new, so we may not know about all its side effects yet.</a:t>
                      </a:r>
                    </a:p>
                  </a:txBody>
                  <a:tcPr>
                    <a:solidFill>
                      <a:schemeClr val="accent5">
                        <a:lumMod val="20000"/>
                        <a:lumOff val="80000"/>
                      </a:schemeClr>
                    </a:solidFill>
                  </a:tcPr>
                </a:tc>
                <a:extLst>
                  <a:ext uri="{0D108BD9-81ED-4DB2-BD59-A6C34878D82A}">
                    <a16:rowId xmlns:a16="http://schemas.microsoft.com/office/drawing/2014/main" val="485172099"/>
                  </a:ext>
                </a:extLst>
              </a:tr>
            </a:tbl>
          </a:graphicData>
        </a:graphic>
      </p:graphicFrame>
      <p:sp>
        <p:nvSpPr>
          <p:cNvPr id="6" name="TextBox 5">
            <a:extLst>
              <a:ext uri="{FF2B5EF4-FFF2-40B4-BE49-F238E27FC236}">
                <a16:creationId xmlns:a16="http://schemas.microsoft.com/office/drawing/2014/main" id="{6031800E-EB85-A33A-C943-8F1FBD1F10DF}"/>
              </a:ext>
            </a:extLst>
          </p:cNvPr>
          <p:cNvSpPr txBox="1"/>
          <p:nvPr/>
        </p:nvSpPr>
        <p:spPr>
          <a:xfrm>
            <a:off x="1963738" y="6488668"/>
            <a:ext cx="5401158" cy="369332"/>
          </a:xfrm>
          <a:prstGeom prst="rect">
            <a:avLst/>
          </a:prstGeom>
          <a:noFill/>
        </p:spPr>
        <p:txBody>
          <a:bodyPr wrap="square">
            <a:spAutoFit/>
          </a:bodyPr>
          <a:lstStyle/>
          <a:p>
            <a:pPr>
              <a:spcAft>
                <a:spcPts val="1200"/>
              </a:spcAft>
            </a:pPr>
            <a:r>
              <a:rPr lang="en-US" b="1" i="1" dirty="0">
                <a:solidFill>
                  <a:schemeClr val="accent1"/>
                </a:solidFill>
                <a:cs typeface="+mn-cs"/>
              </a:rPr>
              <a:t>See Module 5 for more information on the DVR</a:t>
            </a:r>
          </a:p>
        </p:txBody>
      </p:sp>
      <p:sp>
        <p:nvSpPr>
          <p:cNvPr id="10" name="Freeform 4">
            <a:extLst>
              <a:ext uri="{FF2B5EF4-FFF2-40B4-BE49-F238E27FC236}">
                <a16:creationId xmlns:a16="http://schemas.microsoft.com/office/drawing/2014/main" id="{B3730038-D844-29D2-DDD2-DC63DE106638}"/>
              </a:ext>
            </a:extLst>
          </p:cNvPr>
          <p:cNvSpPr/>
          <p:nvPr/>
        </p:nvSpPr>
        <p:spPr>
          <a:xfrm>
            <a:off x="11582035" y="179380"/>
            <a:ext cx="357936" cy="220628"/>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solidFill>
            <a:schemeClr val="bg1"/>
          </a:solidFill>
          <a:ln w="6350" cap="flat">
            <a:noFill/>
            <a:prstDash val="solid"/>
            <a:miter/>
          </a:ln>
        </p:spPr>
        <p:txBody>
          <a:bodyPr rtlCol="0" anchor="ctr"/>
          <a:lstStyle/>
          <a:p>
            <a:endParaRPr lang="en-US"/>
          </a:p>
        </p:txBody>
      </p:sp>
      <p:sp>
        <p:nvSpPr>
          <p:cNvPr id="11" name="Freeform 5">
            <a:extLst>
              <a:ext uri="{FF2B5EF4-FFF2-40B4-BE49-F238E27FC236}">
                <a16:creationId xmlns:a16="http://schemas.microsoft.com/office/drawing/2014/main" id="{7583D56F-4208-049A-C8E1-C3783EF91EAB}"/>
              </a:ext>
            </a:extLst>
          </p:cNvPr>
          <p:cNvSpPr/>
          <p:nvPr/>
        </p:nvSpPr>
        <p:spPr>
          <a:xfrm>
            <a:off x="11593996" y="332500"/>
            <a:ext cx="405535" cy="262820"/>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solidFill>
            <a:schemeClr val="bg1"/>
          </a:solidFill>
          <a:ln w="6350" cap="flat">
            <a:noFill/>
            <a:prstDash val="solid"/>
            <a:miter/>
          </a:ln>
        </p:spPr>
        <p:txBody>
          <a:bodyPr rtlCol="0" anchor="ctr"/>
          <a:lstStyle/>
          <a:p>
            <a:endParaRPr lang="en-US"/>
          </a:p>
        </p:txBody>
      </p:sp>
      <p:sp>
        <p:nvSpPr>
          <p:cNvPr id="12" name="Right Triangle 11">
            <a:extLst>
              <a:ext uri="{FF2B5EF4-FFF2-40B4-BE49-F238E27FC236}">
                <a16:creationId xmlns:a16="http://schemas.microsoft.com/office/drawing/2014/main" id="{2E2A0A73-624D-4B9E-B520-991196E72616}"/>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raphic 16">
            <a:extLst>
              <a:ext uri="{FF2B5EF4-FFF2-40B4-BE49-F238E27FC236}">
                <a16:creationId xmlns:a16="http://schemas.microsoft.com/office/drawing/2014/main" id="{6FD23163-F1B6-B58A-B836-A811F4DF537D}"/>
              </a:ext>
            </a:extLst>
          </p:cNvPr>
          <p:cNvSpPr/>
          <p:nvPr/>
        </p:nvSpPr>
        <p:spPr>
          <a:xfrm>
            <a:off x="11494449"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0926F878-23B9-96D4-3375-27ED1AFE9988}"/>
              </a:ext>
            </a:extLst>
          </p:cNvPr>
          <p:cNvGrpSpPr/>
          <p:nvPr/>
        </p:nvGrpSpPr>
        <p:grpSpPr>
          <a:xfrm>
            <a:off x="315063" y="396564"/>
            <a:ext cx="804583" cy="804583"/>
            <a:chOff x="972602" y="5042358"/>
            <a:chExt cx="804583" cy="804583"/>
          </a:xfrm>
        </p:grpSpPr>
        <p:sp>
          <p:nvSpPr>
            <p:cNvPr id="7" name="Oval 6">
              <a:extLst>
                <a:ext uri="{FF2B5EF4-FFF2-40B4-BE49-F238E27FC236}">
                  <a16:creationId xmlns:a16="http://schemas.microsoft.com/office/drawing/2014/main" id="{17A7B7B7-CC2F-E642-1E4E-223E731CFF1D}"/>
                </a:ext>
              </a:extLst>
            </p:cNvPr>
            <p:cNvSpPr/>
            <p:nvPr/>
          </p:nvSpPr>
          <p:spPr>
            <a:xfrm>
              <a:off x="972602" y="5042358"/>
              <a:ext cx="804583" cy="80458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754DECC-4233-FB7B-2C4C-16F53BE29220}"/>
                </a:ext>
              </a:extLst>
            </p:cNvPr>
            <p:cNvPicPr>
              <a:picLocks noChangeAspect="1"/>
            </p:cNvPicPr>
            <p:nvPr/>
          </p:nvPicPr>
          <p:blipFill>
            <a:blip r:embed="rId3"/>
            <a:stretch>
              <a:fillRect/>
            </a:stretch>
          </p:blipFill>
          <p:spPr>
            <a:xfrm>
              <a:off x="1165250" y="5192623"/>
              <a:ext cx="394401" cy="488120"/>
            </a:xfrm>
            <a:prstGeom prst="rect">
              <a:avLst/>
            </a:prstGeom>
          </p:spPr>
        </p:pic>
      </p:grpSp>
    </p:spTree>
    <p:extLst>
      <p:ext uri="{BB962C8B-B14F-4D97-AF65-F5344CB8AC3E}">
        <p14:creationId xmlns:p14="http://schemas.microsoft.com/office/powerpoint/2010/main" val="23163858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F899-168A-5BF0-A735-87FDB689E86C}"/>
              </a:ext>
            </a:extLst>
          </p:cNvPr>
          <p:cNvSpPr>
            <a:spLocks noGrp="1"/>
          </p:cNvSpPr>
          <p:nvPr>
            <p:ph type="title"/>
          </p:nvPr>
        </p:nvSpPr>
        <p:spPr/>
        <p:txBody>
          <a:bodyPr>
            <a:normAutofit/>
          </a:bodyPr>
          <a:lstStyle/>
          <a:p>
            <a:r>
              <a:rPr lang="en-US"/>
              <a:t>Summary: </a:t>
            </a:r>
            <a:r>
              <a:rPr lang="en-US" b="0"/>
              <a:t>Key Uncertainties by </a:t>
            </a:r>
            <a:r>
              <a:rPr lang="en-US" b="0" err="1"/>
              <a:t>PrEP</a:t>
            </a:r>
            <a:r>
              <a:rPr lang="en-US" b="0"/>
              <a:t> Option</a:t>
            </a:r>
          </a:p>
        </p:txBody>
      </p:sp>
      <p:graphicFrame>
        <p:nvGraphicFramePr>
          <p:cNvPr id="4" name="Table 4">
            <a:extLst>
              <a:ext uri="{FF2B5EF4-FFF2-40B4-BE49-F238E27FC236}">
                <a16:creationId xmlns:a16="http://schemas.microsoft.com/office/drawing/2014/main" id="{5A6CF802-E19F-09AA-E16D-738D79A2EED6}"/>
              </a:ext>
            </a:extLst>
          </p:cNvPr>
          <p:cNvGraphicFramePr>
            <a:graphicFrameLocks noGrp="1"/>
          </p:cNvGraphicFramePr>
          <p:nvPr>
            <p:ph sz="quarter" idx="11"/>
            <p:extLst>
              <p:ext uri="{D42A27DB-BD31-4B8C-83A1-F6EECF244321}">
                <p14:modId xmlns:p14="http://schemas.microsoft.com/office/powerpoint/2010/main" val="4000879552"/>
              </p:ext>
            </p:extLst>
          </p:nvPr>
        </p:nvGraphicFramePr>
        <p:xfrm>
          <a:off x="1963752" y="1652737"/>
          <a:ext cx="9145586" cy="4849967"/>
        </p:xfrm>
        <a:graphic>
          <a:graphicData uri="http://schemas.openxmlformats.org/drawingml/2006/table">
            <a:tbl>
              <a:tblPr bandRow="1">
                <a:tableStyleId>{5C22544A-7EE6-4342-B048-85BDC9FD1C3A}</a:tableStyleId>
              </a:tblPr>
              <a:tblGrid>
                <a:gridCol w="1985357">
                  <a:extLst>
                    <a:ext uri="{9D8B030D-6E8A-4147-A177-3AD203B41FA5}">
                      <a16:colId xmlns:a16="http://schemas.microsoft.com/office/drawing/2014/main" val="88424409"/>
                    </a:ext>
                  </a:extLst>
                </a:gridCol>
                <a:gridCol w="7160229">
                  <a:extLst>
                    <a:ext uri="{9D8B030D-6E8A-4147-A177-3AD203B41FA5}">
                      <a16:colId xmlns:a16="http://schemas.microsoft.com/office/drawing/2014/main" val="457513423"/>
                    </a:ext>
                  </a:extLst>
                </a:gridCol>
              </a:tblGrid>
              <a:tr h="1029503">
                <a:tc>
                  <a:txBody>
                    <a:bodyPr/>
                    <a:lstStyle/>
                    <a:p>
                      <a:pPr algn="ctr"/>
                      <a:r>
                        <a:rPr lang="en-US" sz="1600" b="1" i="0" u="none" strike="noStrike" kern="1200" dirty="0">
                          <a:solidFill>
                            <a:schemeClr val="bg1"/>
                          </a:solidFill>
                          <a:effectLst/>
                          <a:latin typeface="+mn-lt"/>
                          <a:ea typeface="+mn-ea"/>
                          <a:cs typeface="+mn-cs"/>
                        </a:rPr>
                        <a:t>Oral Daily PrEP</a:t>
                      </a:r>
                      <a:endParaRPr lang="en-US" sz="1600" b="1" dirty="0">
                        <a:solidFill>
                          <a:schemeClr val="bg1"/>
                        </a:solidFill>
                      </a:endParaRPr>
                    </a:p>
                  </a:txBody>
                  <a:tcPr>
                    <a:solidFill>
                      <a:schemeClr val="accent1"/>
                    </a:solidFill>
                  </a:tcPr>
                </a:tc>
                <a:tc>
                  <a:txBody>
                    <a:bodyPr/>
                    <a:lstStyle/>
                    <a:p>
                      <a:pPr marL="285750" indent="-285750">
                        <a:buFont typeface="Arial" panose="020B0604020202020204" pitchFamily="34" charset="0"/>
                        <a:buChar char="•"/>
                      </a:pPr>
                      <a:r>
                        <a:rPr lang="en-US" sz="1600" dirty="0">
                          <a:solidFill>
                            <a:schemeClr val="tx1"/>
                          </a:solidFill>
                        </a:rPr>
                        <a:t>While</a:t>
                      </a:r>
                      <a:r>
                        <a:rPr lang="en-US" sz="1600" baseline="0" dirty="0">
                          <a:solidFill>
                            <a:schemeClr val="tx1"/>
                          </a:solidFill>
                        </a:rPr>
                        <a:t> a very rare event, some people may get infected with HIV even if they are taking their PrEP every day.</a:t>
                      </a:r>
                      <a:endParaRPr lang="en-US" sz="16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490713455"/>
                  </a:ext>
                </a:extLst>
              </a:tr>
              <a:tr h="955344">
                <a:tc>
                  <a:txBody>
                    <a:bodyPr/>
                    <a:lstStyle/>
                    <a:p>
                      <a:pPr algn="ctr"/>
                      <a:r>
                        <a:rPr lang="en-US" sz="1600" b="1" i="0" u="none" strike="noStrike" kern="1200">
                          <a:solidFill>
                            <a:schemeClr val="bg1"/>
                          </a:solidFill>
                          <a:effectLst/>
                          <a:latin typeface="+mn-lt"/>
                          <a:ea typeface="+mn-ea"/>
                          <a:cs typeface="+mn-cs"/>
                        </a:rPr>
                        <a:t>Oral ED-</a:t>
                      </a:r>
                      <a:r>
                        <a:rPr lang="en-US" sz="1600" b="1" i="0" u="none" strike="noStrike" kern="1200" err="1">
                          <a:solidFill>
                            <a:schemeClr val="bg1"/>
                          </a:solidFill>
                          <a:effectLst/>
                          <a:latin typeface="+mn-lt"/>
                          <a:ea typeface="+mn-ea"/>
                          <a:cs typeface="+mn-cs"/>
                        </a:rPr>
                        <a:t>PrEP</a:t>
                      </a:r>
                    </a:p>
                  </a:txBody>
                  <a:tcPr>
                    <a:solidFill>
                      <a:srgbClr val="FFC000"/>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While</a:t>
                      </a:r>
                      <a:r>
                        <a:rPr lang="en-US" sz="1600" baseline="0" dirty="0">
                          <a:solidFill>
                            <a:schemeClr val="tx1"/>
                          </a:solidFill>
                        </a:rPr>
                        <a:t> a very rare event, some people may get infected with HIV even if they are taking their ED-PrEP as directed.</a:t>
                      </a:r>
                      <a:endParaRPr lang="en-US" sz="1600" dirty="0">
                        <a:solidFill>
                          <a:schemeClr val="tx1"/>
                        </a:solidFill>
                      </a:endParaRPr>
                    </a:p>
                  </a:txBody>
                  <a:tcPr anchor="ctr">
                    <a:solidFill>
                      <a:schemeClr val="accent2">
                        <a:lumMod val="20000"/>
                        <a:lumOff val="80000"/>
                      </a:schemeClr>
                    </a:solidFill>
                  </a:tcPr>
                </a:tc>
                <a:extLst>
                  <a:ext uri="{0D108BD9-81ED-4DB2-BD59-A6C34878D82A}">
                    <a16:rowId xmlns:a16="http://schemas.microsoft.com/office/drawing/2014/main" val="827199576"/>
                  </a:ext>
                </a:extLst>
              </a:tr>
              <a:tr h="986851">
                <a:tc>
                  <a:txBody>
                    <a:bodyPr/>
                    <a:lstStyle/>
                    <a:p>
                      <a:pPr algn="ctr"/>
                      <a:r>
                        <a:rPr lang="en-US" sz="1600" b="1" i="0" u="none" strike="noStrike" kern="1200" dirty="0">
                          <a:solidFill>
                            <a:schemeClr val="bg1"/>
                          </a:solidFill>
                          <a:effectLst/>
                          <a:latin typeface="+mn-lt"/>
                          <a:ea typeface="+mn-ea"/>
                          <a:cs typeface="+mn-cs"/>
                        </a:rPr>
                        <a:t>CAB-LA</a:t>
                      </a:r>
                    </a:p>
                  </a:txBody>
                  <a:tcPr>
                    <a:solidFill>
                      <a:schemeClr val="accent3"/>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latin typeface="+mn-lt"/>
                          <a:ea typeface="+mn-ea"/>
                          <a:cs typeface="+mn-cs"/>
                        </a:rPr>
                        <a:t>Acquiring HIV during the 12 months after stopping CAB-LA injections (the ‘tail period’) could delay HIV diagnosis and affect HIV treatment options, but the real-world impact of this on health outcomes is not well-understood.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solidFill>
                        </a:rPr>
                        <a:t>While</a:t>
                      </a:r>
                      <a:r>
                        <a:rPr lang="en-US" sz="1600" baseline="0" dirty="0">
                          <a:solidFill>
                            <a:schemeClr val="tx1"/>
                          </a:solidFill>
                        </a:rPr>
                        <a:t> an extremely rare event, some people may get infected with HIV even if they are receiving their injections on schedule.</a:t>
                      </a:r>
                      <a:endParaRPr lang="en-US" sz="1600" kern="1200" dirty="0">
                        <a:solidFill>
                          <a:schemeClr val="tx1"/>
                        </a:solidFill>
                        <a:latin typeface="+mn-l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tx1"/>
                          </a:solidFill>
                          <a:latin typeface="+mn-lt"/>
                          <a:ea typeface="+mn-ea"/>
                          <a:cs typeface="+mn-cs"/>
                        </a:rPr>
                        <a:t>Research studies are still ongoing, so what we know about the product may change, including about its safety.</a:t>
                      </a:r>
                    </a:p>
                  </a:txBody>
                  <a:tcPr anchor="ctr">
                    <a:solidFill>
                      <a:schemeClr val="accent3">
                        <a:lumMod val="20000"/>
                        <a:lumOff val="80000"/>
                      </a:schemeClr>
                    </a:solidFill>
                  </a:tcPr>
                </a:tc>
                <a:extLst>
                  <a:ext uri="{0D108BD9-81ED-4DB2-BD59-A6C34878D82A}">
                    <a16:rowId xmlns:a16="http://schemas.microsoft.com/office/drawing/2014/main" val="1086792148"/>
                  </a:ext>
                </a:extLst>
              </a:tr>
              <a:tr h="856940">
                <a:tc>
                  <a:txBody>
                    <a:bodyPr/>
                    <a:lstStyle/>
                    <a:p>
                      <a:pPr algn="ctr"/>
                      <a:r>
                        <a:rPr lang="en-US" sz="1600" b="1" i="0" u="none" strike="noStrike" kern="1200">
                          <a:solidFill>
                            <a:schemeClr val="bg1"/>
                          </a:solidFill>
                          <a:effectLst/>
                          <a:latin typeface="+mn-lt"/>
                          <a:ea typeface="+mn-ea"/>
                          <a:cs typeface="+mn-cs"/>
                        </a:rPr>
                        <a:t>DVR</a:t>
                      </a:r>
                    </a:p>
                  </a:txBody>
                  <a:tcPr>
                    <a:solidFill>
                      <a:schemeClr val="accent5"/>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solidFill>
                            <a:schemeClr val="tx1"/>
                          </a:solidFill>
                        </a:rPr>
                        <a:t>The DVR’s ability to protect against HIV has varied in research settings and the reason why is not well understood. </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600" baseline="0" dirty="0">
                          <a:solidFill>
                            <a:schemeClr val="tx1"/>
                          </a:solidFill>
                        </a:rPr>
                        <a:t>Research studies are still ongoing, so what we know about the product may change, </a:t>
                      </a:r>
                      <a:r>
                        <a:rPr lang="en-US" sz="1600" kern="1200" dirty="0">
                          <a:solidFill>
                            <a:schemeClr val="tx1"/>
                          </a:solidFill>
                          <a:latin typeface="+mn-lt"/>
                          <a:ea typeface="+mn-ea"/>
                          <a:cs typeface="+mn-cs"/>
                        </a:rPr>
                        <a:t>including about its safety.</a:t>
                      </a:r>
                      <a:r>
                        <a:rPr lang="en-US" sz="1600" baseline="0" dirty="0">
                          <a:solidFill>
                            <a:schemeClr val="tx1"/>
                          </a:solidFill>
                        </a:rPr>
                        <a:t> </a:t>
                      </a:r>
                    </a:p>
                  </a:txBody>
                  <a:tcPr anchor="ctr">
                    <a:solidFill>
                      <a:schemeClr val="accent5">
                        <a:lumMod val="20000"/>
                        <a:lumOff val="80000"/>
                      </a:schemeClr>
                    </a:solidFill>
                  </a:tcPr>
                </a:tc>
                <a:extLst>
                  <a:ext uri="{0D108BD9-81ED-4DB2-BD59-A6C34878D82A}">
                    <a16:rowId xmlns:a16="http://schemas.microsoft.com/office/drawing/2014/main" val="2669255960"/>
                  </a:ext>
                </a:extLst>
              </a:tr>
            </a:tbl>
          </a:graphicData>
        </a:graphic>
      </p:graphicFrame>
      <p:pic>
        <p:nvPicPr>
          <p:cNvPr id="3" name="Picture 2">
            <a:extLst>
              <a:ext uri="{FF2B5EF4-FFF2-40B4-BE49-F238E27FC236}">
                <a16:creationId xmlns:a16="http://schemas.microsoft.com/office/drawing/2014/main" id="{78949D64-05D0-51A4-8CFA-29806EBFB84D}"/>
              </a:ext>
            </a:extLst>
          </p:cNvPr>
          <p:cNvPicPr>
            <a:picLocks noChangeAspect="1"/>
          </p:cNvPicPr>
          <p:nvPr/>
        </p:nvPicPr>
        <p:blipFill>
          <a:blip r:embed="rId3"/>
          <a:stretch>
            <a:fillRect/>
          </a:stretch>
        </p:blipFill>
        <p:spPr>
          <a:xfrm>
            <a:off x="2644582" y="4215930"/>
            <a:ext cx="566837" cy="566837"/>
          </a:xfrm>
          <a:prstGeom prst="rect">
            <a:avLst/>
          </a:prstGeom>
        </p:spPr>
      </p:pic>
      <p:pic>
        <p:nvPicPr>
          <p:cNvPr id="26" name="Picture 25">
            <a:extLst>
              <a:ext uri="{FF2B5EF4-FFF2-40B4-BE49-F238E27FC236}">
                <a16:creationId xmlns:a16="http://schemas.microsoft.com/office/drawing/2014/main" id="{2C0EB4ED-2FA0-D9E8-F0B2-994C0A87D91D}"/>
              </a:ext>
            </a:extLst>
          </p:cNvPr>
          <p:cNvPicPr>
            <a:picLocks noChangeAspect="1"/>
          </p:cNvPicPr>
          <p:nvPr/>
        </p:nvPicPr>
        <p:blipFill>
          <a:blip r:embed="rId4"/>
          <a:stretch>
            <a:fillRect/>
          </a:stretch>
        </p:blipFill>
        <p:spPr>
          <a:xfrm>
            <a:off x="2761458" y="5703097"/>
            <a:ext cx="378577" cy="468535"/>
          </a:xfrm>
          <a:prstGeom prst="rect">
            <a:avLst/>
          </a:prstGeom>
        </p:spPr>
      </p:pic>
      <p:grpSp>
        <p:nvGrpSpPr>
          <p:cNvPr id="8" name="Graphic 22">
            <a:extLst>
              <a:ext uri="{FF2B5EF4-FFF2-40B4-BE49-F238E27FC236}">
                <a16:creationId xmlns:a16="http://schemas.microsoft.com/office/drawing/2014/main" id="{CDC2A982-487F-6C2C-727D-4447368C3C89}"/>
              </a:ext>
            </a:extLst>
          </p:cNvPr>
          <p:cNvGrpSpPr/>
          <p:nvPr/>
        </p:nvGrpSpPr>
        <p:grpSpPr>
          <a:xfrm>
            <a:off x="2679766" y="3019760"/>
            <a:ext cx="485238" cy="551680"/>
            <a:chOff x="2784776" y="-622825"/>
            <a:chExt cx="4617005" cy="5249210"/>
          </a:xfrm>
        </p:grpSpPr>
        <p:grpSp>
          <p:nvGrpSpPr>
            <p:cNvPr id="9" name="Graphic 22">
              <a:extLst>
                <a:ext uri="{FF2B5EF4-FFF2-40B4-BE49-F238E27FC236}">
                  <a16:creationId xmlns:a16="http://schemas.microsoft.com/office/drawing/2014/main" id="{60F541CB-DBC5-D2C7-37F4-F3033C83C302}"/>
                </a:ext>
              </a:extLst>
            </p:cNvPr>
            <p:cNvGrpSpPr/>
            <p:nvPr/>
          </p:nvGrpSpPr>
          <p:grpSpPr>
            <a:xfrm>
              <a:off x="2784776" y="-622825"/>
              <a:ext cx="3123858" cy="4191928"/>
              <a:chOff x="2784776" y="-622825"/>
              <a:chExt cx="3123858" cy="4191928"/>
            </a:xfrm>
          </p:grpSpPr>
          <p:sp>
            <p:nvSpPr>
              <p:cNvPr id="17" name="Freeform 16">
                <a:extLst>
                  <a:ext uri="{FF2B5EF4-FFF2-40B4-BE49-F238E27FC236}">
                    <a16:creationId xmlns:a16="http://schemas.microsoft.com/office/drawing/2014/main" id="{4B90354C-DAF9-E324-3036-334618A42D5E}"/>
                  </a:ext>
                </a:extLst>
              </p:cNvPr>
              <p:cNvSpPr/>
              <p:nvPr/>
            </p:nvSpPr>
            <p:spPr>
              <a:xfrm>
                <a:off x="2784776" y="-622825"/>
                <a:ext cx="3123858" cy="4191928"/>
              </a:xfrm>
              <a:custGeom>
                <a:avLst/>
                <a:gdLst>
                  <a:gd name="connsiteX0" fmla="*/ 2476393 w 3123858"/>
                  <a:gd name="connsiteY0" fmla="*/ 301899 h 4191928"/>
                  <a:gd name="connsiteX1" fmla="*/ 2821960 w 3123858"/>
                  <a:gd name="connsiteY1" fmla="*/ 1365968 h 4191928"/>
                  <a:gd name="connsiteX2" fmla="*/ 1711535 w 3123858"/>
                  <a:gd name="connsiteY2" fmla="*/ 3544463 h 4191928"/>
                  <a:gd name="connsiteX3" fmla="*/ 647466 w 3123858"/>
                  <a:gd name="connsiteY3" fmla="*/ 3890030 h 4191928"/>
                  <a:gd name="connsiteX4" fmla="*/ 647466 w 3123858"/>
                  <a:gd name="connsiteY4" fmla="*/ 3890030 h 4191928"/>
                  <a:gd name="connsiteX5" fmla="*/ 301899 w 3123858"/>
                  <a:gd name="connsiteY5" fmla="*/ 2825960 h 4191928"/>
                  <a:gd name="connsiteX6" fmla="*/ 1412323 w 3123858"/>
                  <a:gd name="connsiteY6" fmla="*/ 647466 h 4191928"/>
                  <a:gd name="connsiteX7" fmla="*/ 2476393 w 3123858"/>
                  <a:gd name="connsiteY7" fmla="*/ 301899 h 4191928"/>
                  <a:gd name="connsiteX8" fmla="*/ 2476393 w 3123858"/>
                  <a:gd name="connsiteY8" fmla="*/ 301899 h 4191928"/>
                  <a:gd name="connsiteX9" fmla="*/ 2574373 w 3123858"/>
                  <a:gd name="connsiteY9" fmla="*/ 109684 h 4191928"/>
                  <a:gd name="connsiteX10" fmla="*/ 1220109 w 3123858"/>
                  <a:gd name="connsiteY10" fmla="*/ 549485 h 4191928"/>
                  <a:gd name="connsiteX11" fmla="*/ 109684 w 3123858"/>
                  <a:gd name="connsiteY11" fmla="*/ 2727980 h 4191928"/>
                  <a:gd name="connsiteX12" fmla="*/ 549485 w 3123858"/>
                  <a:gd name="connsiteY12" fmla="*/ 4082244 h 4191928"/>
                  <a:gd name="connsiteX13" fmla="*/ 1903750 w 3123858"/>
                  <a:gd name="connsiteY13" fmla="*/ 3642443 h 4191928"/>
                  <a:gd name="connsiteX14" fmla="*/ 3014174 w 3123858"/>
                  <a:gd name="connsiteY14" fmla="*/ 1463949 h 4191928"/>
                  <a:gd name="connsiteX15" fmla="*/ 2574373 w 3123858"/>
                  <a:gd name="connsiteY15" fmla="*/ 109684 h 4191928"/>
                  <a:gd name="connsiteX16" fmla="*/ 2574373 w 3123858"/>
                  <a:gd name="connsiteY16" fmla="*/ 109684 h 4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3858" h="4191928">
                    <a:moveTo>
                      <a:pt x="2476393" y="301899"/>
                    </a:moveTo>
                    <a:cubicBezTo>
                      <a:pt x="2864060" y="499511"/>
                      <a:pt x="3019508" y="978301"/>
                      <a:pt x="2821960" y="1365968"/>
                    </a:cubicBezTo>
                    <a:lnTo>
                      <a:pt x="1711535" y="3544463"/>
                    </a:lnTo>
                    <a:cubicBezTo>
                      <a:pt x="1513923" y="3932130"/>
                      <a:pt x="1035133" y="4087578"/>
                      <a:pt x="647466" y="3890030"/>
                    </a:cubicBezTo>
                    <a:lnTo>
                      <a:pt x="647466" y="3890030"/>
                    </a:lnTo>
                    <a:cubicBezTo>
                      <a:pt x="259798" y="3692418"/>
                      <a:pt x="104350" y="3213628"/>
                      <a:pt x="301899" y="2825960"/>
                    </a:cubicBezTo>
                    <a:lnTo>
                      <a:pt x="1412323" y="647466"/>
                    </a:lnTo>
                    <a:cubicBezTo>
                      <a:pt x="1609935" y="259798"/>
                      <a:pt x="2088725" y="104350"/>
                      <a:pt x="2476393" y="301899"/>
                    </a:cubicBezTo>
                    <a:lnTo>
                      <a:pt x="2476393" y="301899"/>
                    </a:lnTo>
                    <a:moveTo>
                      <a:pt x="2574373" y="109684"/>
                    </a:moveTo>
                    <a:cubicBezTo>
                      <a:pt x="2079772" y="-142411"/>
                      <a:pt x="1472204" y="54884"/>
                      <a:pt x="1220109" y="549485"/>
                    </a:cubicBezTo>
                    <a:lnTo>
                      <a:pt x="109684" y="2727980"/>
                    </a:lnTo>
                    <a:cubicBezTo>
                      <a:pt x="-142411" y="3222581"/>
                      <a:pt x="54884" y="3830149"/>
                      <a:pt x="549485" y="4082244"/>
                    </a:cubicBezTo>
                    <a:cubicBezTo>
                      <a:pt x="1044087" y="4334339"/>
                      <a:pt x="1651655" y="4137045"/>
                      <a:pt x="1903750" y="3642443"/>
                    </a:cubicBezTo>
                    <a:lnTo>
                      <a:pt x="3014174" y="1463949"/>
                    </a:lnTo>
                    <a:cubicBezTo>
                      <a:pt x="3266269" y="969347"/>
                      <a:pt x="3068975" y="361779"/>
                      <a:pt x="2574373" y="109684"/>
                    </a:cubicBezTo>
                    <a:lnTo>
                      <a:pt x="2574373" y="109684"/>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8" name="Graphic 22">
                <a:extLst>
                  <a:ext uri="{FF2B5EF4-FFF2-40B4-BE49-F238E27FC236}">
                    <a16:creationId xmlns:a16="http://schemas.microsoft.com/office/drawing/2014/main" id="{35BD2150-45E9-741D-3D50-DE20DDAC324A}"/>
                  </a:ext>
                </a:extLst>
              </p:cNvPr>
              <p:cNvGrpSpPr/>
              <p:nvPr/>
            </p:nvGrpSpPr>
            <p:grpSpPr>
              <a:xfrm>
                <a:off x="3000900" y="-406727"/>
                <a:ext cx="2691466" cy="3759732"/>
                <a:chOff x="3000900" y="-406727"/>
                <a:chExt cx="2691466" cy="3759732"/>
              </a:xfrm>
            </p:grpSpPr>
            <p:grpSp>
              <p:nvGrpSpPr>
                <p:cNvPr id="19" name="Graphic 22">
                  <a:extLst>
                    <a:ext uri="{FF2B5EF4-FFF2-40B4-BE49-F238E27FC236}">
                      <a16:creationId xmlns:a16="http://schemas.microsoft.com/office/drawing/2014/main" id="{0894AACE-4D80-569C-B7F6-6C501E30D833}"/>
                    </a:ext>
                  </a:extLst>
                </p:cNvPr>
                <p:cNvGrpSpPr/>
                <p:nvPr/>
              </p:nvGrpSpPr>
              <p:grpSpPr>
                <a:xfrm>
                  <a:off x="3000900" y="-406727"/>
                  <a:ext cx="2691466" cy="3759732"/>
                  <a:chOff x="3000900" y="-406727"/>
                  <a:chExt cx="2691466" cy="3759732"/>
                </a:xfrm>
                <a:solidFill>
                  <a:srgbClr val="00B5DE"/>
                </a:solidFill>
              </p:grpSpPr>
              <p:sp>
                <p:nvSpPr>
                  <p:cNvPr id="21" name="Freeform 20">
                    <a:extLst>
                      <a:ext uri="{FF2B5EF4-FFF2-40B4-BE49-F238E27FC236}">
                        <a16:creationId xmlns:a16="http://schemas.microsoft.com/office/drawing/2014/main" id="{8D47C7B1-E15D-A980-72B8-332EBD65E66B}"/>
                      </a:ext>
                    </a:extLst>
                  </p:cNvPr>
                  <p:cNvSpPr/>
                  <p:nvPr/>
                </p:nvSpPr>
                <p:spPr>
                  <a:xfrm>
                    <a:off x="3000900" y="-406727"/>
                    <a:ext cx="2557575" cy="3634434"/>
                  </a:xfrm>
                  <a:custGeom>
                    <a:avLst/>
                    <a:gdLst>
                      <a:gd name="connsiteX0" fmla="*/ 2260269 w 2557575"/>
                      <a:gd name="connsiteY0" fmla="*/ 85801 h 3634434"/>
                      <a:gd name="connsiteX1" fmla="*/ 1196199 w 2557575"/>
                      <a:gd name="connsiteY1" fmla="*/ 431368 h 3634434"/>
                      <a:gd name="connsiteX2" fmla="*/ 85774 w 2557575"/>
                      <a:gd name="connsiteY2" fmla="*/ 2609862 h 3634434"/>
                      <a:gd name="connsiteX3" fmla="*/ 362761 w 2557575"/>
                      <a:gd name="connsiteY3" fmla="*/ 3634435 h 3634434"/>
                      <a:gd name="connsiteX4" fmla="*/ 2557576 w 2557575"/>
                      <a:gd name="connsiteY4" fmla="*/ 351230 h 3634434"/>
                      <a:gd name="connsiteX5" fmla="*/ 2260269 w 2557575"/>
                      <a:gd name="connsiteY5" fmla="*/ 85864 h 363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575" h="3634434">
                        <a:moveTo>
                          <a:pt x="2260269" y="85801"/>
                        </a:moveTo>
                        <a:cubicBezTo>
                          <a:pt x="1872601" y="-111812"/>
                          <a:pt x="1393811" y="43700"/>
                          <a:pt x="1196199" y="431368"/>
                        </a:cubicBezTo>
                        <a:lnTo>
                          <a:pt x="85774" y="2609862"/>
                        </a:lnTo>
                        <a:cubicBezTo>
                          <a:pt x="-99709" y="2973781"/>
                          <a:pt x="26021" y="3417963"/>
                          <a:pt x="362761" y="3634435"/>
                        </a:cubicBezTo>
                        <a:lnTo>
                          <a:pt x="2557576" y="351230"/>
                        </a:lnTo>
                        <a:cubicBezTo>
                          <a:pt x="2484995" y="242074"/>
                          <a:pt x="2384792" y="149301"/>
                          <a:pt x="2260269" y="8586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1">
                    <a:extLst>
                      <a:ext uri="{FF2B5EF4-FFF2-40B4-BE49-F238E27FC236}">
                        <a16:creationId xmlns:a16="http://schemas.microsoft.com/office/drawing/2014/main" id="{6F9A8941-32F4-4BF8-CCA7-37943DFB1177}"/>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0" name="Freeform 19">
                  <a:extLst>
                    <a:ext uri="{FF2B5EF4-FFF2-40B4-BE49-F238E27FC236}">
                      <a16:creationId xmlns:a16="http://schemas.microsoft.com/office/drawing/2014/main" id="{88B853E4-B9AD-1998-6901-FE93818F23E8}"/>
                    </a:ext>
                  </a:extLst>
                </p:cNvPr>
                <p:cNvSpPr/>
                <p:nvPr/>
              </p:nvSpPr>
              <p:spPr>
                <a:xfrm>
                  <a:off x="3363725" y="-55560"/>
                  <a:ext cx="2328641" cy="3408565"/>
                </a:xfrm>
                <a:custGeom>
                  <a:avLst/>
                  <a:gdLst>
                    <a:gd name="connsiteX0" fmla="*/ 1132586 w 2328641"/>
                    <a:gd name="connsiteY0" fmla="*/ 2977197 h 3408565"/>
                    <a:gd name="connsiteX1" fmla="*/ 2243011 w 2328641"/>
                    <a:gd name="connsiteY1" fmla="*/ 798703 h 3408565"/>
                    <a:gd name="connsiteX2" fmla="*/ 2194814 w 2328641"/>
                    <a:gd name="connsiteY2" fmla="*/ 0 h 3408565"/>
                    <a:gd name="connsiteX3" fmla="*/ 0 w 2328641"/>
                    <a:gd name="connsiteY3" fmla="*/ 3283268 h 3408565"/>
                    <a:gd name="connsiteX4" fmla="*/ 68580 w 2328641"/>
                    <a:gd name="connsiteY4" fmla="*/ 3322765 h 3408565"/>
                    <a:gd name="connsiteX5" fmla="*/ 1132650 w 2328641"/>
                    <a:gd name="connsiteY5" fmla="*/ 2977197 h 340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8641" h="3408565">
                      <a:moveTo>
                        <a:pt x="1132586" y="2977197"/>
                      </a:moveTo>
                      <a:lnTo>
                        <a:pt x="2243011" y="798703"/>
                      </a:lnTo>
                      <a:cubicBezTo>
                        <a:pt x="2377122" y="535623"/>
                        <a:pt x="2348166" y="230696"/>
                        <a:pt x="2194814" y="0"/>
                      </a:cubicBezTo>
                      <a:lnTo>
                        <a:pt x="0" y="3283268"/>
                      </a:lnTo>
                      <a:cubicBezTo>
                        <a:pt x="21971" y="3297428"/>
                        <a:pt x="44831" y="3310636"/>
                        <a:pt x="68580" y="3322765"/>
                      </a:cubicBezTo>
                      <a:cubicBezTo>
                        <a:pt x="456248" y="3520377"/>
                        <a:pt x="935038" y="3364865"/>
                        <a:pt x="1132650" y="2977197"/>
                      </a:cubicBezTo>
                      <a:close/>
                    </a:path>
                  </a:pathLst>
                </a:custGeom>
                <a:solidFill>
                  <a:srgbClr val="022169">
                    <a:alpha val="15135"/>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0" name="Graphic 22">
              <a:extLst>
                <a:ext uri="{FF2B5EF4-FFF2-40B4-BE49-F238E27FC236}">
                  <a16:creationId xmlns:a16="http://schemas.microsoft.com/office/drawing/2014/main" id="{0A8A23F5-75B9-C328-0267-64D3DAC4F5CF}"/>
                </a:ext>
              </a:extLst>
            </p:cNvPr>
            <p:cNvGrpSpPr/>
            <p:nvPr/>
          </p:nvGrpSpPr>
          <p:grpSpPr>
            <a:xfrm>
              <a:off x="3562072" y="988479"/>
              <a:ext cx="3839709" cy="3637906"/>
              <a:chOff x="3562072" y="988479"/>
              <a:chExt cx="3839709" cy="3637906"/>
            </a:xfrm>
          </p:grpSpPr>
          <p:sp>
            <p:nvSpPr>
              <p:cNvPr id="11" name="Freeform 10">
                <a:extLst>
                  <a:ext uri="{FF2B5EF4-FFF2-40B4-BE49-F238E27FC236}">
                    <a16:creationId xmlns:a16="http://schemas.microsoft.com/office/drawing/2014/main" id="{C873B20E-DF38-BD4F-659A-7DC7A6F68D68}"/>
                  </a:ext>
                </a:extLst>
              </p:cNvPr>
              <p:cNvSpPr/>
              <p:nvPr/>
            </p:nvSpPr>
            <p:spPr>
              <a:xfrm>
                <a:off x="3562072" y="988479"/>
                <a:ext cx="3839709" cy="3637906"/>
              </a:xfrm>
              <a:custGeom>
                <a:avLst/>
                <a:gdLst>
                  <a:gd name="connsiteX0" fmla="*/ 3424392 w 3839709"/>
                  <a:gd name="connsiteY0" fmla="*/ 480595 h 3637906"/>
                  <a:gd name="connsiteX1" fmla="*/ 3359114 w 3839709"/>
                  <a:gd name="connsiteY1" fmla="*/ 1597433 h 3637906"/>
                  <a:gd name="connsiteX2" fmla="*/ 1532156 w 3839709"/>
                  <a:gd name="connsiteY2" fmla="*/ 3222589 h 3637906"/>
                  <a:gd name="connsiteX3" fmla="*/ 415317 w 3839709"/>
                  <a:gd name="connsiteY3" fmla="*/ 3157311 h 3637906"/>
                  <a:gd name="connsiteX4" fmla="*/ 415317 w 3839709"/>
                  <a:gd name="connsiteY4" fmla="*/ 3157311 h 3637906"/>
                  <a:gd name="connsiteX5" fmla="*/ 480595 w 3839709"/>
                  <a:gd name="connsiteY5" fmla="*/ 2040473 h 3637906"/>
                  <a:gd name="connsiteX6" fmla="*/ 2307554 w 3839709"/>
                  <a:gd name="connsiteY6" fmla="*/ 415317 h 3637906"/>
                  <a:gd name="connsiteX7" fmla="*/ 3424392 w 3839709"/>
                  <a:gd name="connsiteY7" fmla="*/ 480595 h 3637906"/>
                  <a:gd name="connsiteX8" fmla="*/ 3424392 w 3839709"/>
                  <a:gd name="connsiteY8" fmla="*/ 480595 h 3637906"/>
                  <a:gd name="connsiteX9" fmla="*/ 3585619 w 3839709"/>
                  <a:gd name="connsiteY9" fmla="*/ 337212 h 3637906"/>
                  <a:gd name="connsiteX10" fmla="*/ 2164171 w 3839709"/>
                  <a:gd name="connsiteY10" fmla="*/ 254091 h 3637906"/>
                  <a:gd name="connsiteX11" fmla="*/ 337212 w 3839709"/>
                  <a:gd name="connsiteY11" fmla="*/ 1879246 h 3637906"/>
                  <a:gd name="connsiteX12" fmla="*/ 254091 w 3839709"/>
                  <a:gd name="connsiteY12" fmla="*/ 3300694 h 3637906"/>
                  <a:gd name="connsiteX13" fmla="*/ 1675538 w 3839709"/>
                  <a:gd name="connsiteY13" fmla="*/ 3383815 h 3637906"/>
                  <a:gd name="connsiteX14" fmla="*/ 3502497 w 3839709"/>
                  <a:gd name="connsiteY14" fmla="*/ 1758660 h 3637906"/>
                  <a:gd name="connsiteX15" fmla="*/ 3585619 w 3839709"/>
                  <a:gd name="connsiteY15" fmla="*/ 337212 h 3637906"/>
                  <a:gd name="connsiteX16" fmla="*/ 3585619 w 3839709"/>
                  <a:gd name="connsiteY16" fmla="*/ 337212 h 363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39709" h="3637906">
                    <a:moveTo>
                      <a:pt x="3424392" y="480595"/>
                    </a:moveTo>
                    <a:cubicBezTo>
                      <a:pt x="3713571" y="805715"/>
                      <a:pt x="3684171" y="1308254"/>
                      <a:pt x="3359114" y="1597433"/>
                    </a:cubicBezTo>
                    <a:lnTo>
                      <a:pt x="1532156" y="3222589"/>
                    </a:lnTo>
                    <a:cubicBezTo>
                      <a:pt x="1207036" y="3511768"/>
                      <a:pt x="704496" y="3482368"/>
                      <a:pt x="415317" y="3157311"/>
                    </a:cubicBezTo>
                    <a:lnTo>
                      <a:pt x="415317" y="3157311"/>
                    </a:lnTo>
                    <a:cubicBezTo>
                      <a:pt x="126139" y="2832191"/>
                      <a:pt x="155539" y="2329652"/>
                      <a:pt x="480595" y="2040473"/>
                    </a:cubicBezTo>
                    <a:lnTo>
                      <a:pt x="2307554" y="415317"/>
                    </a:lnTo>
                    <a:cubicBezTo>
                      <a:pt x="2632674" y="126138"/>
                      <a:pt x="3135213" y="155539"/>
                      <a:pt x="3424392" y="480595"/>
                    </a:cubicBezTo>
                    <a:lnTo>
                      <a:pt x="3424392" y="480595"/>
                    </a:lnTo>
                    <a:moveTo>
                      <a:pt x="3585619" y="337212"/>
                    </a:moveTo>
                    <a:cubicBezTo>
                      <a:pt x="3216620" y="-77570"/>
                      <a:pt x="2578953" y="-114908"/>
                      <a:pt x="2164171" y="254091"/>
                    </a:cubicBezTo>
                    <a:lnTo>
                      <a:pt x="337212" y="1879246"/>
                    </a:lnTo>
                    <a:cubicBezTo>
                      <a:pt x="-77570" y="2248245"/>
                      <a:pt x="-114908" y="2885912"/>
                      <a:pt x="254091" y="3300694"/>
                    </a:cubicBezTo>
                    <a:cubicBezTo>
                      <a:pt x="623089" y="3715476"/>
                      <a:pt x="1260757" y="3752814"/>
                      <a:pt x="1675538" y="3383815"/>
                    </a:cubicBezTo>
                    <a:lnTo>
                      <a:pt x="3502497" y="1758660"/>
                    </a:lnTo>
                    <a:cubicBezTo>
                      <a:pt x="3917279" y="1389662"/>
                      <a:pt x="3954617" y="751994"/>
                      <a:pt x="3585619" y="337212"/>
                    </a:cubicBezTo>
                    <a:lnTo>
                      <a:pt x="3585619" y="337212"/>
                    </a:lnTo>
                    <a:close/>
                  </a:path>
                </a:pathLst>
              </a:custGeom>
              <a:solidFill>
                <a:srgbClr val="FFFFFF"/>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2" name="Graphic 22">
                <a:extLst>
                  <a:ext uri="{FF2B5EF4-FFF2-40B4-BE49-F238E27FC236}">
                    <a16:creationId xmlns:a16="http://schemas.microsoft.com/office/drawing/2014/main" id="{BC08E4F4-4F73-ED69-6141-1A17F5E4E4E3}"/>
                  </a:ext>
                </a:extLst>
              </p:cNvPr>
              <p:cNvGrpSpPr/>
              <p:nvPr/>
            </p:nvGrpSpPr>
            <p:grpSpPr>
              <a:xfrm>
                <a:off x="3778339" y="1204708"/>
                <a:ext cx="3406746" cy="3205384"/>
                <a:chOff x="3778339" y="1204708"/>
                <a:chExt cx="3406746" cy="3205384"/>
              </a:xfrm>
            </p:grpSpPr>
            <p:grpSp>
              <p:nvGrpSpPr>
                <p:cNvPr id="13" name="Graphic 22">
                  <a:extLst>
                    <a:ext uri="{FF2B5EF4-FFF2-40B4-BE49-F238E27FC236}">
                      <a16:creationId xmlns:a16="http://schemas.microsoft.com/office/drawing/2014/main" id="{0C4BC9AB-939F-6528-DCBD-D888766BFEAB}"/>
                    </a:ext>
                  </a:extLst>
                </p:cNvPr>
                <p:cNvGrpSpPr/>
                <p:nvPr/>
              </p:nvGrpSpPr>
              <p:grpSpPr>
                <a:xfrm>
                  <a:off x="3778339" y="1204708"/>
                  <a:ext cx="3406746" cy="3205384"/>
                  <a:chOff x="3778339" y="1204708"/>
                  <a:chExt cx="3406746" cy="3205384"/>
                </a:xfrm>
                <a:solidFill>
                  <a:srgbClr val="00B5DE"/>
                </a:solidFill>
              </p:grpSpPr>
              <p:sp>
                <p:nvSpPr>
                  <p:cNvPr id="15" name="Freeform 14">
                    <a:extLst>
                      <a:ext uri="{FF2B5EF4-FFF2-40B4-BE49-F238E27FC236}">
                        <a16:creationId xmlns:a16="http://schemas.microsoft.com/office/drawing/2014/main" id="{AABF3BCF-7727-EFEB-96CB-807A40438A7C}"/>
                      </a:ext>
                    </a:extLst>
                  </p:cNvPr>
                  <p:cNvSpPr/>
                  <p:nvPr/>
                </p:nvSpPr>
                <p:spPr>
                  <a:xfrm>
                    <a:off x="3778339" y="1204708"/>
                    <a:ext cx="3388528" cy="2879359"/>
                  </a:xfrm>
                  <a:custGeom>
                    <a:avLst/>
                    <a:gdLst>
                      <a:gd name="connsiteX0" fmla="*/ 3208125 w 3388528"/>
                      <a:gd name="connsiteY0" fmla="*/ 264366 h 2879359"/>
                      <a:gd name="connsiteX1" fmla="*/ 2091287 w 3388528"/>
                      <a:gd name="connsiteY1" fmla="*/ 199088 h 2879359"/>
                      <a:gd name="connsiteX2" fmla="*/ 264328 w 3388528"/>
                      <a:gd name="connsiteY2" fmla="*/ 1824244 h 2879359"/>
                      <a:gd name="connsiteX3" fmla="*/ 149520 w 3388528"/>
                      <a:gd name="connsiteY3" fmla="*/ 2879359 h 2879359"/>
                      <a:gd name="connsiteX4" fmla="*/ 3388528 w 3388528"/>
                      <a:gd name="connsiteY4" fmla="*/ 619776 h 2879359"/>
                      <a:gd name="connsiteX5" fmla="*/ 3208125 w 3388528"/>
                      <a:gd name="connsiteY5" fmla="*/ 264366 h 287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8528" h="2879359">
                        <a:moveTo>
                          <a:pt x="3208125" y="264366"/>
                        </a:moveTo>
                        <a:cubicBezTo>
                          <a:pt x="2918946" y="-60754"/>
                          <a:pt x="2416343" y="-90091"/>
                          <a:pt x="2091287" y="199088"/>
                        </a:cubicBezTo>
                        <a:lnTo>
                          <a:pt x="264328" y="1824244"/>
                        </a:lnTo>
                        <a:cubicBezTo>
                          <a:pt x="-40853" y="2095706"/>
                          <a:pt x="-85366" y="2555192"/>
                          <a:pt x="149520" y="2879359"/>
                        </a:cubicBezTo>
                        <a:lnTo>
                          <a:pt x="3388528" y="619776"/>
                        </a:lnTo>
                        <a:cubicBezTo>
                          <a:pt x="3360652" y="491633"/>
                          <a:pt x="3301025" y="368823"/>
                          <a:pt x="3208125" y="264366"/>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B46F9536-609D-8397-ADE6-29B8E21840C3}"/>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0B5DE"/>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4" name="Freeform 13">
                  <a:extLst>
                    <a:ext uri="{FF2B5EF4-FFF2-40B4-BE49-F238E27FC236}">
                      <a16:creationId xmlns:a16="http://schemas.microsoft.com/office/drawing/2014/main" id="{B33F0152-DD80-6D8B-3782-47086C5AD8C8}"/>
                    </a:ext>
                  </a:extLst>
                </p:cNvPr>
                <p:cNvSpPr/>
                <p:nvPr/>
              </p:nvSpPr>
              <p:spPr>
                <a:xfrm>
                  <a:off x="3927795" y="1824420"/>
                  <a:ext cx="3257290" cy="2585672"/>
                </a:xfrm>
                <a:custGeom>
                  <a:avLst/>
                  <a:gdLst>
                    <a:gd name="connsiteX0" fmla="*/ 1166368 w 3257290"/>
                    <a:gd name="connsiteY0" fmla="*/ 2386647 h 2585672"/>
                    <a:gd name="connsiteX1" fmla="*/ 2993327 w 3257290"/>
                    <a:gd name="connsiteY1" fmla="*/ 761492 h 2585672"/>
                    <a:gd name="connsiteX2" fmla="*/ 3239008 w 3257290"/>
                    <a:gd name="connsiteY2" fmla="*/ 0 h 2585672"/>
                    <a:gd name="connsiteX3" fmla="*/ 0 w 3257290"/>
                    <a:gd name="connsiteY3" fmla="*/ 2259584 h 2585672"/>
                    <a:gd name="connsiteX4" fmla="*/ 49530 w 3257290"/>
                    <a:gd name="connsiteY4" fmla="*/ 2321306 h 2585672"/>
                    <a:gd name="connsiteX5" fmla="*/ 1166368 w 3257290"/>
                    <a:gd name="connsiteY5" fmla="*/ 2386584 h 258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290" h="2585672">
                      <a:moveTo>
                        <a:pt x="1166368" y="2386647"/>
                      </a:moveTo>
                      <a:lnTo>
                        <a:pt x="2993327" y="761492"/>
                      </a:lnTo>
                      <a:cubicBezTo>
                        <a:pt x="3213989" y="565214"/>
                        <a:pt x="3297936" y="270701"/>
                        <a:pt x="3239008" y="0"/>
                      </a:cubicBezTo>
                      <a:lnTo>
                        <a:pt x="0" y="2259584"/>
                      </a:lnTo>
                      <a:cubicBezTo>
                        <a:pt x="15304" y="2280730"/>
                        <a:pt x="31814" y="2301367"/>
                        <a:pt x="49530" y="2321306"/>
                      </a:cubicBezTo>
                      <a:cubicBezTo>
                        <a:pt x="338709" y="2646426"/>
                        <a:pt x="841312" y="2675763"/>
                        <a:pt x="1166368" y="2386584"/>
                      </a:cubicBezTo>
                      <a:close/>
                    </a:path>
                  </a:pathLst>
                </a:custGeom>
                <a:solidFill>
                  <a:srgbClr val="022169">
                    <a:alpha val="14000"/>
                  </a:srgbClr>
                </a:solidFill>
                <a:ln w="6350"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sp>
        <p:nvSpPr>
          <p:cNvPr id="27" name="TextBox 26">
            <a:extLst>
              <a:ext uri="{FF2B5EF4-FFF2-40B4-BE49-F238E27FC236}">
                <a16:creationId xmlns:a16="http://schemas.microsoft.com/office/drawing/2014/main" id="{0FA393A5-F793-5D7F-A222-C1328587BDD7}"/>
              </a:ext>
            </a:extLst>
          </p:cNvPr>
          <p:cNvSpPr txBox="1"/>
          <p:nvPr/>
        </p:nvSpPr>
        <p:spPr>
          <a:xfrm>
            <a:off x="3944203" y="1270987"/>
            <a:ext cx="7164570" cy="369332"/>
          </a:xfrm>
          <a:prstGeom prst="rect">
            <a:avLst/>
          </a:prstGeom>
          <a:solidFill>
            <a:schemeClr val="tx2"/>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Key Uncertainties to Discuss</a:t>
            </a:r>
          </a:p>
        </p:txBody>
      </p:sp>
      <p:grpSp>
        <p:nvGrpSpPr>
          <p:cNvPr id="35" name="Group 34">
            <a:extLst>
              <a:ext uri="{FF2B5EF4-FFF2-40B4-BE49-F238E27FC236}">
                <a16:creationId xmlns:a16="http://schemas.microsoft.com/office/drawing/2014/main" id="{49D6E4F3-E402-60EA-0824-A9D9DD133FFD}"/>
              </a:ext>
            </a:extLst>
          </p:cNvPr>
          <p:cNvGrpSpPr/>
          <p:nvPr/>
        </p:nvGrpSpPr>
        <p:grpSpPr>
          <a:xfrm>
            <a:off x="10995229" y="4244502"/>
            <a:ext cx="649387" cy="566837"/>
            <a:chOff x="10909822" y="4387801"/>
            <a:chExt cx="649387" cy="566837"/>
          </a:xfrm>
        </p:grpSpPr>
        <p:sp>
          <p:nvSpPr>
            <p:cNvPr id="5" name="Oval 4">
              <a:extLst>
                <a:ext uri="{FF2B5EF4-FFF2-40B4-BE49-F238E27FC236}">
                  <a16:creationId xmlns:a16="http://schemas.microsoft.com/office/drawing/2014/main" id="{920D8BDD-A939-8402-7C07-5C4EB3B71ECF}"/>
                </a:ext>
              </a:extLst>
            </p:cNvPr>
            <p:cNvSpPr/>
            <p:nvPr/>
          </p:nvSpPr>
          <p:spPr>
            <a:xfrm>
              <a:off x="10909822" y="4387801"/>
              <a:ext cx="649387" cy="56683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6">
              <a:extLst>
                <a:ext uri="{FF2B5EF4-FFF2-40B4-BE49-F238E27FC236}">
                  <a16:creationId xmlns:a16="http://schemas.microsoft.com/office/drawing/2014/main" id="{867A1001-B081-FCEC-9AB9-47C9AC87BC77}"/>
                </a:ext>
              </a:extLst>
            </p:cNvPr>
            <p:cNvSpPr/>
            <p:nvPr/>
          </p:nvSpPr>
          <p:spPr>
            <a:xfrm>
              <a:off x="11074179" y="4525308"/>
              <a:ext cx="402191" cy="351011"/>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13A6734F-D6E3-7100-59C7-BBC8471942B1}"/>
              </a:ext>
            </a:extLst>
          </p:cNvPr>
          <p:cNvGrpSpPr/>
          <p:nvPr/>
        </p:nvGrpSpPr>
        <p:grpSpPr>
          <a:xfrm>
            <a:off x="10995230" y="5624353"/>
            <a:ext cx="649387" cy="566837"/>
            <a:chOff x="10981401" y="5636391"/>
            <a:chExt cx="649387" cy="566837"/>
          </a:xfrm>
        </p:grpSpPr>
        <p:sp>
          <p:nvSpPr>
            <p:cNvPr id="33" name="Oval 32">
              <a:extLst>
                <a:ext uri="{FF2B5EF4-FFF2-40B4-BE49-F238E27FC236}">
                  <a16:creationId xmlns:a16="http://schemas.microsoft.com/office/drawing/2014/main" id="{9C193EE6-3FB9-C72E-63B3-EFB31CB3F256}"/>
                </a:ext>
              </a:extLst>
            </p:cNvPr>
            <p:cNvSpPr/>
            <p:nvPr/>
          </p:nvSpPr>
          <p:spPr>
            <a:xfrm>
              <a:off x="10981401" y="5636391"/>
              <a:ext cx="649387" cy="56683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Graphic 16">
              <a:extLst>
                <a:ext uri="{FF2B5EF4-FFF2-40B4-BE49-F238E27FC236}">
                  <a16:creationId xmlns:a16="http://schemas.microsoft.com/office/drawing/2014/main" id="{1C86984E-ABD2-35CC-0C77-EF039694E8DF}"/>
                </a:ext>
              </a:extLst>
            </p:cNvPr>
            <p:cNvSpPr/>
            <p:nvPr/>
          </p:nvSpPr>
          <p:spPr>
            <a:xfrm>
              <a:off x="11145758" y="5773898"/>
              <a:ext cx="402191" cy="351011"/>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pic>
        <p:nvPicPr>
          <p:cNvPr id="7" name="Picture 6" descr="A blue pill in a circle with a arrow&#10;&#10;Description automatically generated">
            <a:extLst>
              <a:ext uri="{FF2B5EF4-FFF2-40B4-BE49-F238E27FC236}">
                <a16:creationId xmlns:a16="http://schemas.microsoft.com/office/drawing/2014/main" id="{6944F7B9-909D-3C71-B3EB-5B9B9EE02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766" y="2010741"/>
            <a:ext cx="534134" cy="566836"/>
          </a:xfrm>
          <a:prstGeom prst="rect">
            <a:avLst/>
          </a:prstGeom>
        </p:spPr>
      </p:pic>
    </p:spTree>
    <p:extLst>
      <p:ext uri="{BB962C8B-B14F-4D97-AF65-F5344CB8AC3E}">
        <p14:creationId xmlns:p14="http://schemas.microsoft.com/office/powerpoint/2010/main" val="27684650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 Step 5</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a:xfrm>
            <a:off x="7496373" y="1418094"/>
            <a:ext cx="4366006" cy="4997834"/>
          </a:xfrm>
        </p:spPr>
        <p:txBody>
          <a:bodyPr vert="horz" lIns="91440" tIns="45720" rIns="91440" bIns="45720" rtlCol="0" anchor="t">
            <a:normAutofit/>
          </a:bodyPr>
          <a:lstStyle/>
          <a:p>
            <a:pPr>
              <a:lnSpc>
                <a:spcPct val="110000"/>
              </a:lnSpc>
            </a:pPr>
            <a:r>
              <a:rPr lang="en-US" sz="2000" b="0" dirty="0"/>
              <a:t>After reviewing the characteristics of her three PrEP options, Hope is most interested in something that is long-acting and discreet. She likes the idea of not having to take a daily pill and using a product that is less stigmatizing. </a:t>
            </a:r>
          </a:p>
          <a:p>
            <a:pPr>
              <a:lnSpc>
                <a:spcPct val="110000"/>
              </a:lnSpc>
            </a:pPr>
            <a:r>
              <a:rPr lang="en-US" sz="2000" b="0" dirty="0"/>
              <a:t>She is leaning towards using either the DVR or CAB-LA as PrEP.</a:t>
            </a:r>
          </a:p>
          <a:p>
            <a:pPr>
              <a:lnSpc>
                <a:spcPct val="110000"/>
              </a:lnSpc>
            </a:pPr>
            <a:endParaRPr lang="en-US" sz="2000" b="0" dirty="0"/>
          </a:p>
          <a:p>
            <a:pPr>
              <a:lnSpc>
                <a:spcPct val="110000"/>
              </a:lnSpc>
            </a:pPr>
            <a:r>
              <a:rPr lang="en-US" sz="2000" b="0" i="1" dirty="0"/>
              <a:t>What are some key uncertainties to discuss with Hope so that she can make a fully informed choice about using these PrEP options?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5" name="Picture Placeholder 4">
            <a:extLst>
              <a:ext uri="{FF2B5EF4-FFF2-40B4-BE49-F238E27FC236}">
                <a16:creationId xmlns:a16="http://schemas.microsoft.com/office/drawing/2014/main" id="{EE0C0C85-3A69-58D5-7323-9B2DF549F7E3}"/>
              </a:ext>
            </a:extLst>
          </p:cNvPr>
          <p:cNvSpPr>
            <a:spLocks noGrp="1"/>
          </p:cNvSpPr>
          <p:nvPr>
            <p:ph type="pic" idx="1"/>
          </p:nvPr>
        </p:nvSpPr>
        <p:spPr/>
        <p:txBody>
          <a:bodyPr/>
          <a:lstStyle/>
          <a:p>
            <a:endParaRPr lang="en-US"/>
          </a:p>
        </p:txBody>
      </p:sp>
      <p:pic>
        <p:nvPicPr>
          <p:cNvPr id="9" name="Picture 8" descr="A person smiling for the camera&#10;&#10;Description automatically generated">
            <a:extLst>
              <a:ext uri="{FF2B5EF4-FFF2-40B4-BE49-F238E27FC236}">
                <a16:creationId xmlns:a16="http://schemas.microsoft.com/office/drawing/2014/main" id="{09D02725-C436-A22A-BA40-F7AB5D9D0F38}"/>
              </a:ext>
            </a:extLst>
          </p:cNvPr>
          <p:cNvPicPr>
            <a:picLocks noChangeAspect="1"/>
          </p:cNvPicPr>
          <p:nvPr/>
        </p:nvPicPr>
        <p:blipFill rotWithShape="1">
          <a:blip r:embed="rId3"/>
          <a:srcRect r="25919" b="-108"/>
          <a:stretch/>
        </p:blipFill>
        <p:spPr>
          <a:xfrm>
            <a:off x="0" y="340"/>
            <a:ext cx="6900991" cy="6863583"/>
          </a:xfrm>
          <a:prstGeom prst="rect">
            <a:avLst/>
          </a:prstGeom>
        </p:spPr>
      </p:pic>
    </p:spTree>
    <p:extLst>
      <p:ext uri="{BB962C8B-B14F-4D97-AF65-F5344CB8AC3E}">
        <p14:creationId xmlns:p14="http://schemas.microsoft.com/office/powerpoint/2010/main" val="292387445"/>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2" ma:contentTypeDescription="NGO Document content type" ma:contentTypeScope="" ma:versionID="d16c9c7dae74aae139d174465aad0423">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024a8ddaa9bc8bd4c9784debcf3632c1"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77C55EA1-5ADB-4D8E-BA07-EA70F6FBB2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5aaf331-8f31-426f-9963-0cfea8c3f52d"/>
    <ds:schemaRef ds:uri="f07fa239-8a8b-43b1-a711-12068281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0978B8-74BD-4ABE-8747-4338AF74F122}">
  <ds:schemaRefs>
    <ds:schemaRef ds:uri="25aaf331-8f31-426f-9963-0cfea8c3f52d"/>
    <ds:schemaRef ds:uri="http://schemas.microsoft.com/office/2006/documentManagement/types"/>
    <ds:schemaRef ds:uri="c629780e-db83-45bc-a257-7c8c4fd6b9cb"/>
    <ds:schemaRef ds:uri="http://purl.org/dc/elements/1.1/"/>
    <ds:schemaRef ds:uri="http://purl.org/dc/dcmitype/"/>
    <ds:schemaRef ds:uri="http://schemas.openxmlformats.org/package/2006/metadata/core-properties"/>
    <ds:schemaRef ds:uri="http://www.w3.org/XML/1998/namespace"/>
    <ds:schemaRef ds:uri="http://purl.org/dc/terms/"/>
    <ds:schemaRef ds:uri="http://schemas.microsoft.com/office/infopath/2007/PartnerControls"/>
    <ds:schemaRef ds:uri="f07fa239-8a8b-43b1-a711-120682818fa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1_Office Theme</Template>
  <TotalTime>1132</TotalTime>
  <Words>21894</Words>
  <Application>Microsoft Macintosh PowerPoint</Application>
  <PresentationFormat>Widescreen</PresentationFormat>
  <Paragraphs>1923</Paragraphs>
  <Slides>171</Slides>
  <Notes>126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171</vt:i4>
      </vt:variant>
    </vt:vector>
  </HeadingPairs>
  <TitlesOfParts>
    <vt:vector size="180" baseType="lpstr">
      <vt:lpstr>Arial</vt:lpstr>
      <vt:lpstr>Arial,Sans-Serif</vt:lpstr>
      <vt:lpstr>BlinkMacSystemFont</vt:lpstr>
      <vt:lpstr>Calibri</vt:lpstr>
      <vt:lpstr>Century Gothic</vt:lpstr>
      <vt:lpstr>Courier New</vt:lpstr>
      <vt:lpstr>Courier New,monospace</vt:lpstr>
      <vt:lpstr>Wingdings</vt:lpstr>
      <vt:lpstr>1_Office Theme</vt:lpstr>
      <vt:lpstr>Pre-Exposure Prophylaxis (PrEP) Training for Providers in Clinical Settings </vt:lpstr>
      <vt:lpstr>Training Overview</vt:lpstr>
      <vt:lpstr>PrEP Competencies​</vt:lpstr>
      <vt:lpstr>Symbols Key​</vt:lpstr>
      <vt:lpstr>Learning Activities​</vt:lpstr>
      <vt:lpstr>Module 6: Person-Centered PrEP Counseling  </vt:lpstr>
      <vt:lpstr>Introduction​</vt:lpstr>
      <vt:lpstr>Module 6 Learning Objectives​</vt:lpstr>
      <vt:lpstr>PowerPoint Presentation</vt:lpstr>
      <vt:lpstr>6.1 Introduction to Person-Centered PrEP Counseling</vt:lpstr>
      <vt:lpstr>Putting the Person at the Center of Counseling</vt:lpstr>
      <vt:lpstr>Counseling for PrEP Engagement, Choice, Use, and Continuation</vt:lpstr>
      <vt:lpstr>Phases of PrEP Counseling</vt:lpstr>
      <vt:lpstr>PrEP Counseling Compared to Antiretroviral Therapy Counseling</vt:lpstr>
      <vt:lpstr>QUESTION</vt:lpstr>
      <vt:lpstr>ANSWER</vt:lpstr>
      <vt:lpstr>PowerPoint Presentation</vt:lpstr>
      <vt:lpstr>6.2 Client Engagement in PrEP Initiation</vt:lpstr>
      <vt:lpstr>Where Are Potential PrEP Clients Engaged?​</vt:lpstr>
      <vt:lpstr>Counselors from all service delivery points where potential PrEP clients are engaged should be trained to provide initial counseling on the benefits of PrEP.</vt:lpstr>
      <vt:lpstr>Initial Counseling Builds Client Awareness of the Benefits of PrEP</vt:lpstr>
      <vt:lpstr>Focus on the Benefits of PrEP in the Client’s Life</vt:lpstr>
      <vt:lpstr>Fill In the Blanks</vt:lpstr>
      <vt:lpstr>Answer</vt:lpstr>
      <vt:lpstr>Case Scenario​</vt:lpstr>
      <vt:lpstr>Case Scenario​ </vt:lpstr>
      <vt:lpstr>PowerPoint Presentation</vt:lpstr>
      <vt:lpstr>QUESTION</vt:lpstr>
      <vt:lpstr>ANSWER</vt:lpstr>
      <vt:lpstr>6.3 Informed Choice Counseling  for PrEP Options</vt:lpstr>
      <vt:lpstr>What is Informed Choice Counseling?</vt:lpstr>
      <vt:lpstr>Informed Choice Counseling Is Widely Used in Family Planning Programs</vt:lpstr>
      <vt:lpstr>Principles of Informed Choice Counseling</vt:lpstr>
      <vt:lpstr>Principles of Informed Choice Counseling (continued) </vt:lpstr>
      <vt:lpstr>Why Is Informed Choice Important?</vt:lpstr>
      <vt:lpstr>Informed Choice Counseling for PrEP </vt:lpstr>
      <vt:lpstr>How Does Informed Choice Counseling Fit Into PrEP Visits?</vt:lpstr>
      <vt:lpstr>True or False? </vt:lpstr>
      <vt:lpstr>True or False? </vt:lpstr>
      <vt:lpstr>PowerPoint Presentation</vt:lpstr>
      <vt:lpstr>Case Scenario​</vt:lpstr>
      <vt:lpstr>Suggested Pathway: Informed Choice Counseling at PrEP Initiation</vt:lpstr>
      <vt:lpstr>Begin by Determining if the Client is a Candidate for Any Form of PrEP</vt:lpstr>
      <vt:lpstr>Suggested Pathway: Informed Choice Counseling at PrEP Initiation</vt:lpstr>
      <vt:lpstr>Conduct Additional Assessments to Determine Potential PrEP Options​</vt:lpstr>
      <vt:lpstr>What PrEP Options Are Available? </vt:lpstr>
      <vt:lpstr>PrEP Options Recommended by the World Health Organization​</vt:lpstr>
      <vt:lpstr>PrEP Options​</vt:lpstr>
      <vt:lpstr>PrEP Options for Clients Assigned Female Sex at Birth</vt:lpstr>
      <vt:lpstr>PrEP Options for Clients Assigned Male Sex at Birth</vt:lpstr>
      <vt:lpstr>Case Scenario​</vt:lpstr>
      <vt:lpstr>Case Scenario​</vt:lpstr>
      <vt:lpstr>Case Scenario​</vt:lpstr>
      <vt:lpstr>Suggested Pathway: Informed Choice Counseling at PrEP Initiation</vt:lpstr>
      <vt:lpstr>The Informed Choice Counseling Process Step by Step</vt:lpstr>
      <vt:lpstr>The Informed Choice Counseling Process Step by Step (continued)</vt:lpstr>
      <vt:lpstr>The Informed Choice Counseling Process Step by Step (continued)</vt:lpstr>
      <vt:lpstr>Informed Choice Counseling Step 1: Define the Client’s Role in Decision Making </vt:lpstr>
      <vt:lpstr>Step 1: Define the Client’s Role in Deciding on a PrEP Option</vt:lpstr>
      <vt:lpstr>Case Scenario: Step 1</vt:lpstr>
      <vt:lpstr>Case Scenario: Step 1</vt:lpstr>
      <vt:lpstr>Informed Choice Counseling Step 2: Discuss the Nature of the Decision</vt:lpstr>
      <vt:lpstr>Step 2: Discuss the Nature of the Decision</vt:lpstr>
      <vt:lpstr>Step 2: Discuss the Nature of the Decision (continued)</vt:lpstr>
      <vt:lpstr>PowerPoint Presentation</vt:lpstr>
      <vt:lpstr>Case Scenario: Step 2</vt:lpstr>
      <vt:lpstr>Case Scenario: Step 2</vt:lpstr>
      <vt:lpstr>Informed Choice Counseling Step 3:  Present Alternatives ​</vt:lpstr>
      <vt:lpstr>Step 3: Present Alternatives</vt:lpstr>
      <vt:lpstr>Case Scenario: Step 3</vt:lpstr>
      <vt:lpstr>Case Scenario: Step 3</vt:lpstr>
      <vt:lpstr>Informed Choice Counseling Step 4: Explore Characteristics of Each Option </vt:lpstr>
      <vt:lpstr>Step 4: Explore the Characteristics of Each Option</vt:lpstr>
      <vt:lpstr>Draw on Any Client Experience with PrEP</vt:lpstr>
      <vt:lpstr>PowerPoint Presentation</vt:lpstr>
      <vt:lpstr>Comparison of PrEP Options: HIV Protection with Optimal Adherence</vt:lpstr>
      <vt:lpstr>Comparison of PrEP Options: Safety and Side Effects</vt:lpstr>
      <vt:lpstr>Comparison of PrEP Options: Testing to Detect HIV and HIV Treatment Implications</vt:lpstr>
      <vt:lpstr>PowerPoint Presentation</vt:lpstr>
      <vt:lpstr>Comparison of PrEP Options: Delivery Route and Frequency</vt:lpstr>
      <vt:lpstr>Comparison of PrEP Options: Follow-up Requirements</vt:lpstr>
      <vt:lpstr>Comparison of PrEP Options: HIV Testing and Frequency</vt:lpstr>
      <vt:lpstr>PowerPoint Presentation</vt:lpstr>
      <vt:lpstr>Comparison of PrEP Options: Privacy and Stigma Considerations</vt:lpstr>
      <vt:lpstr>Comparison of PrEP Options: Starting and Stopping</vt:lpstr>
      <vt:lpstr>Summary: Essential Information </vt:lpstr>
      <vt:lpstr>Summary: Common Questions</vt:lpstr>
      <vt:lpstr>Summary: Key Potential Benefits and Drawbacks of Each Option</vt:lpstr>
      <vt:lpstr>Teaching Points for All PrEP Options</vt:lpstr>
      <vt:lpstr>Case Scenario: Step 4</vt:lpstr>
      <vt:lpstr>Case Scenario: Step 4</vt:lpstr>
      <vt:lpstr>Informed Choice Counseling Step 5: Discuss Uncertainties</vt:lpstr>
      <vt:lpstr>Step 5: Discuss Uncertainties</vt:lpstr>
      <vt:lpstr>Uncertainty Related to Oral Daily and ED-PrEP</vt:lpstr>
      <vt:lpstr>Uncertainties Related to CAB-LA</vt:lpstr>
      <vt:lpstr>Uncertainties Related to CAB-LA</vt:lpstr>
      <vt:lpstr>Uncertainties Related to the DVR</vt:lpstr>
      <vt:lpstr>Summary: Key Uncertainties by PrEP Option</vt:lpstr>
      <vt:lpstr>Case Scenario: Step 5</vt:lpstr>
      <vt:lpstr>Case Scenario: Step 5</vt:lpstr>
      <vt:lpstr>Informed Choice Counseling Step 6: Assess Client Understanding </vt:lpstr>
      <vt:lpstr>Step 6: Assess Client Understanding</vt:lpstr>
      <vt:lpstr>Ensure Client Understands Key Messages About Each Option Under Consideration</vt:lpstr>
      <vt:lpstr>Case Scenario: Step 6</vt:lpstr>
      <vt:lpstr>Case Scenario: Step 6</vt:lpstr>
      <vt:lpstr>Informed Choice Counseling Step 7: Explore Client Preferences </vt:lpstr>
      <vt:lpstr>Step 7: Explore Client Preferences</vt:lpstr>
      <vt:lpstr>Case Scenario: Step 7</vt:lpstr>
      <vt:lpstr>Case Scenario: Step 7</vt:lpstr>
      <vt:lpstr>Case Scenario: Step 7</vt:lpstr>
      <vt:lpstr>Suggested Pathway: Informed Choice Counseling at PrEP Initiation</vt:lpstr>
      <vt:lpstr>Confirm Client is Good Candidate for ​Selected Option</vt:lpstr>
      <vt:lpstr>Confirm Client Is a Good Candidate for Oral Daily PrEP</vt:lpstr>
      <vt:lpstr>Confirm Client Is a Good Candidate for Oral ED-PrEP</vt:lpstr>
      <vt:lpstr>Confirm Client Is a Good Candidate for CAB-LA</vt:lpstr>
      <vt:lpstr>Confirm Client Is a Good Candidate for the DVR</vt:lpstr>
      <vt:lpstr>Case Scenario</vt:lpstr>
      <vt:lpstr>Case Scenario</vt:lpstr>
      <vt:lpstr>PowerPoint Presentation</vt:lpstr>
      <vt:lpstr>Informed Choice Counseling and Follow Up Visits </vt:lpstr>
      <vt:lpstr>Reasons to Switch or Stop PrEP</vt:lpstr>
      <vt:lpstr>Return to Informed Choice Counseling Steps as Needed</vt:lpstr>
      <vt:lpstr>6.4 Counseling Clients to  Support Effective PrEP Use</vt:lpstr>
      <vt:lpstr>Periods of HIV Risk and Effective PrEP Use</vt:lpstr>
      <vt:lpstr>Social and Cultural Factors Can Affect PrEP Access and Use</vt:lpstr>
      <vt:lpstr>Peer Support for Effective PrEP Use</vt:lpstr>
      <vt:lpstr>A Person-Centered Approach Is Essential for All Counselors</vt:lpstr>
      <vt:lpstr>How Can Healthcare Providers Positively Influence PrEP Use?</vt:lpstr>
      <vt:lpstr>Effective Use Counseling at PrEP Initiation</vt:lpstr>
      <vt:lpstr>Increase Self-Efficacy</vt:lpstr>
      <vt:lpstr>Healthcare Worker Discussion Prompts: Self-Efficacy</vt:lpstr>
      <vt:lpstr>Anticipate and Overcome Potential Challenges</vt:lpstr>
      <vt:lpstr>Healthcare Worker Discussion Prompts: Anticipate and Overcome Challenges</vt:lpstr>
      <vt:lpstr>6.5 Supporting Continuation on PrEP </vt:lpstr>
      <vt:lpstr>Person-Centered Counseling for Continuation on PrEP</vt:lpstr>
      <vt:lpstr>Core Communication Skills for PrEP Continuation Counseling</vt:lpstr>
      <vt:lpstr>Open-ended Questions</vt:lpstr>
      <vt:lpstr>Affirmations</vt:lpstr>
      <vt:lpstr>Reflective Listening</vt:lpstr>
      <vt:lpstr>Summary Statements</vt:lpstr>
      <vt:lpstr>Problem-Solving</vt:lpstr>
      <vt:lpstr>Case Scenario​</vt:lpstr>
      <vt:lpstr>Case Scenario​</vt:lpstr>
      <vt:lpstr>Case Scenario​</vt:lpstr>
      <vt:lpstr>Case Scenario</vt:lpstr>
      <vt:lpstr>Case Scenario</vt:lpstr>
      <vt:lpstr>Case Scenario</vt:lpstr>
      <vt:lpstr>Case Scenario</vt:lpstr>
      <vt:lpstr>Case Scenario​</vt:lpstr>
      <vt:lpstr>A Non-judgmental Approach to Assessing Adherence</vt:lpstr>
      <vt:lpstr>Support for Clients Who Experience Difficulties With Effective PrEP Use</vt:lpstr>
      <vt:lpstr>Common Reasons for Nonadherence</vt:lpstr>
      <vt:lpstr>Common Reasons for Nonadherence (continued)</vt:lpstr>
      <vt:lpstr>PrEP Support Strategies</vt:lpstr>
      <vt:lpstr>PrEP Support Strategies (continued)</vt:lpstr>
      <vt:lpstr>Case Scenario: Imani, address privacy issues</vt:lpstr>
      <vt:lpstr>Case Scenario: Angel, planning for adherence to CAB-LA schedule</vt:lpstr>
      <vt:lpstr>Case Scenario: Innocent, create a routinized schedule </vt:lpstr>
      <vt:lpstr>Case Scenario: Makeba, address safety concerns</vt:lpstr>
      <vt:lpstr>Periods of Risk and Safe Discontinuation of PrEP</vt:lpstr>
      <vt:lpstr>Summary</vt:lpstr>
      <vt:lpstr>Module 6 Summary</vt:lpstr>
      <vt:lpstr>Module 6 Learning Objectives</vt:lpstr>
      <vt:lpstr>PowerPoint Presentation</vt:lpstr>
      <vt:lpstr>Counseling Resources for Providers</vt:lpstr>
      <vt:lpstr>Local PrEP Counseling Resources​</vt:lpstr>
      <vt:lpstr>References</vt:lpstr>
      <vt:lpstr>References</vt:lpstr>
      <vt:lpstr>References</vt:lpstr>
      <vt:lpstr>PowerPoint Presentation</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Training for Providers in Clinical Settings</dc:title>
  <dc:creator>Farinango Lema, Adina</dc:creator>
  <cp:lastModifiedBy>Cassia Wells</cp:lastModifiedBy>
  <cp:revision>2</cp:revision>
  <cp:lastPrinted>2024-01-05T18:56:45Z</cp:lastPrinted>
  <dcterms:created xsi:type="dcterms:W3CDTF">2023-06-12T15:29:28Z</dcterms:created>
  <dcterms:modified xsi:type="dcterms:W3CDTF">2024-01-25T15:07:27Z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