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61" r:id="rId3"/>
    <p:sldId id="262" r:id="rId4"/>
    <p:sldId id="286" r:id="rId5"/>
    <p:sldId id="311" r:id="rId6"/>
    <p:sldId id="314" r:id="rId7"/>
    <p:sldId id="313" r:id="rId8"/>
    <p:sldId id="315" r:id="rId9"/>
    <p:sldId id="316" r:id="rId10"/>
    <p:sldId id="325" r:id="rId11"/>
    <p:sldId id="320" r:id="rId12"/>
    <p:sldId id="319" r:id="rId13"/>
    <p:sldId id="328" r:id="rId14"/>
    <p:sldId id="318" r:id="rId15"/>
    <p:sldId id="321" r:id="rId16"/>
    <p:sldId id="322" r:id="rId17"/>
    <p:sldId id="312" r:id="rId18"/>
    <p:sldId id="334" r:id="rId19"/>
    <p:sldId id="323" r:id="rId20"/>
    <p:sldId id="326" r:id="rId21"/>
    <p:sldId id="329" r:id="rId22"/>
    <p:sldId id="327" r:id="rId23"/>
    <p:sldId id="324" r:id="rId24"/>
    <p:sldId id="330" r:id="rId25"/>
    <p:sldId id="331" r:id="rId26"/>
    <p:sldId id="33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t, Rebecca L." initials="RLW" lastIdx="5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67787" autoAdjust="0"/>
  </p:normalViewPr>
  <p:slideViewPr>
    <p:cSldViewPr>
      <p:cViewPr varScale="1">
        <p:scale>
          <a:sx n="50" d="100"/>
          <a:sy n="50" d="100"/>
        </p:scale>
        <p:origin x="22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6287-9743-487F-A942-CA29AE371D64}" type="datetimeFigureOut">
              <a:rPr lang="en-US" smtClean="0"/>
              <a:t>2/9/2018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E7BB7-08AD-4A77-918A-BE6DDA6ECAAD}" type="slidenum">
              <a:rPr lang="en-US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36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124B-CC95-491E-A6BB-A52DDC86A2B1}" type="datetimeFigureOut">
              <a:rPr lang="en-US" smtClean="0"/>
              <a:t>2/9/2018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0500-23BE-4D73-A547-AA878E16F64F}" type="slidenum">
              <a:rPr lang="en-US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40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У ході цього обговорення буде розглянуто, як інтерпретувати результати вірусного навантаження і надавати консультування з питань дотримання режиму терапії за допомогою перекидного буклета для моніторингу вірусного навантаження і розширеного консультування з питань дотримання режиму.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85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Використовуйте цю картку для батьків, які хвилюються з приводу того, щоб повідомити іншим статус своєї дитини або які ще нікому не сказали про це. Повідомивши комусь статус дитини і виявивши потенційних прихильників лікування можна значно полегшити щоденний догляд за своєю дитиною.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68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Вкрай важливо, щоб діти отримували антиретровірусні препарати щодня, але це може бути досить важким завданням. Ця картка дає поради батькам, яким складно запам'ятати давати своїм дітям антиретровірусні препарати щодня. </a:t>
            </a:r>
            <a:endParaRPr lang="uk-U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Для успіху антиретровірусних препаратів, важливо, щоб пацієнти дізналися, як вони працюють, і як найкраще їх щодня давати своїм дітям. Використовуйте цю картку для пацієнтів, які можливо не розуміють, як діють антиретровірусні препарати, чому вони є важливими, або для пацієнтів, у яких є інші питання, пов'язані зі знаннями або медичними переконаннями.</a:t>
            </a:r>
          </a:p>
          <a:p>
            <a:endParaRPr lang="uk-U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Деяким дітям не подобається приймати антиретровірусні препарати. Використовуйте цю картку для батьків, яким важко змусити дітей приймати антиретровірусні препарати.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Існує кілька способів допомогти маленьким дітям приймати ліки (ознайомтеся з прикладами).  Перегляньте ці поради разом з батьками.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Старших дітей можливо буде потрібно навчити, як ковтати таблетки самостійно. Перегляньте ці поради разом з батьком.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077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Ці картки містяться лише в буклеті для підлітків.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965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Використовуйте цю картку для підлітків, у яких низький рівень вірусного навантаження після першого тесту.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uk-UA" sz="12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Приймати антиретровірусні препарати – це робота для дорослих, а підлітки все ще ростуть.</a:t>
            </a:r>
            <a:r>
              <a:rPr lang="uk-UA" dirty="0" smtClean="0"/>
              <a:t> </a:t>
            </a:r>
            <a:r>
              <a:rPr lang="uk-UA" sz="12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Важливо, щоб медичний працівник, який з ними працює, розумів усі проблеми, з якими вони стикаються, і допомагав знайти рішення, щоб їм було легше приймати антиретровірусні препарати.</a:t>
            </a:r>
          </a:p>
          <a:p>
            <a:endParaRPr lang="uk-UA" dirty="0" smtClean="0"/>
          </a:p>
          <a:p>
            <a:r>
              <a:rPr lang="uk-UA" dirty="0" smtClean="0"/>
              <a:t>Картки про втручання з метою поліпшення розширеного консультування з питань дотримання режиму терапії для підлітків відрізняються від карток у буклеті для дорослих і дітей. Картка 14 пропонує медичному працівникові провести докладніше обговорення таких тем: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 smtClean="0"/>
              <a:t>Пам'ятати про прийом </a:t>
            </a:r>
            <a:r>
              <a:rPr lang="uk-UA" dirty="0" err="1" smtClean="0"/>
              <a:t>антиретровірусних</a:t>
            </a:r>
            <a:r>
              <a:rPr lang="uk-UA" dirty="0" smtClean="0"/>
              <a:t> препаратів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 smtClean="0"/>
              <a:t>Розуміти ваші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 smtClean="0"/>
              <a:t>Як </a:t>
            </a:r>
            <a:r>
              <a:rPr lang="uk-UA" smtClean="0"/>
              <a:t>полегшити </a:t>
            </a:r>
            <a:r>
              <a:rPr lang="uk-UA" smtClean="0"/>
              <a:t>це завдання</a:t>
            </a:r>
            <a:endParaRPr lang="uk-UA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 smtClean="0"/>
              <a:t>Поради про те, як ковтати таблетки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 smtClean="0"/>
              <a:t>Кому розповідати і навіщо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 smtClean="0"/>
              <a:t>Взяти свої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 під свій контроль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585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Цілі</a:t>
            </a:r>
            <a:r>
              <a:rPr lang="uk-UA" baseline="0" dirty="0" smtClean="0"/>
              <a:t> </a:t>
            </a:r>
            <a:r>
              <a:rPr lang="uk-UA" dirty="0" smtClean="0"/>
              <a:t>навчання викладені тут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4018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Важко завжди пам'ятати про те, що потрібно приймати антиретровірусні препарати, тому важливо допомогти підліткам знайти рішення, які полегшують для них прийом антиретровірусних препаратів і створюють корисні звички. Використовуйте цю картку для підлітків, яким важко запам'ятати приймати їхні антиретровірусні препарати.</a:t>
            </a:r>
          </a:p>
          <a:p>
            <a:endParaRPr lang="uk-U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Використовуйте цю карту, якщо пацієнту важко зрозуміти, як працюють їхні антиретровірусні препарати (зокрема, назви та частота прийому ліків, дії ліків або інші медичні переконання).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Приймати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 непросто. Використовуйте </a:t>
            </a:r>
            <a:r>
              <a:rPr lang="uk-UA" b="1" dirty="0" smtClean="0"/>
              <a:t>Основні твердження</a:t>
            </a:r>
            <a:r>
              <a:rPr lang="uk-UA" dirty="0" smtClean="0"/>
              <a:t>, щоб обговорити кілька різних проблем, які можуть бути у пацієнта, наприклад, управління побічними ефектами, управління емоціями, пов'язаними з прийняттям </a:t>
            </a:r>
            <a:r>
              <a:rPr lang="uk-UA" dirty="0" err="1" smtClean="0"/>
              <a:t>антиретровірусних</a:t>
            </a:r>
            <a:r>
              <a:rPr lang="uk-UA" dirty="0" smtClean="0"/>
              <a:t> препаратів або прийомом таблеток.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Перегляньте разом з пацієнтом, як ковтати таблетки.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Використовуйте цю картку для пацієнтів, які хвилюються</a:t>
            </a:r>
            <a:r>
              <a:rPr lang="uk-UA" baseline="0" dirty="0" smtClean="0"/>
              <a:t> </a:t>
            </a:r>
            <a:r>
              <a:rPr lang="uk-UA" dirty="0" smtClean="0"/>
              <a:t>з приводу розкриття їхнього статусу іншим людям. Заохочуйте пацієнта ділитися своїм статусом з тією людиною, якої він довіряє. Відчуття підтримки може допомогти їм приймати їхні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 щодня.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Не забудьте переглянути цю картку </a:t>
            </a:r>
            <a:r>
              <a:rPr lang="uk-UA" b="1" smtClean="0"/>
              <a:t>з кожним пацієнтом-підлітком</a:t>
            </a:r>
            <a:r>
              <a:rPr lang="uk-UA" smtClean="0"/>
              <a:t>, після завершення індивідуального розширеного консультування з питань дотримання режиму терапії.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Ми розглянемо ці теми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64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Такий же формат як і в буклеті для дорослих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57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Перекидний буклет для дітей призначений для </a:t>
            </a:r>
            <a:r>
              <a:rPr lang="uk-UA" b="1" smtClean="0"/>
              <a:t>батьків дітей</a:t>
            </a:r>
            <a:r>
              <a:rPr lang="uk-UA" smtClean="0"/>
              <a:t>, які приймають антиретровірусні препарати і яким потрібно вести моніторинг вірусного навантаження.</a:t>
            </a:r>
            <a:r>
              <a:rPr lang="uk-UA" b="0" baseline="0" dirty="0" smtClean="0"/>
              <a:t> Буклет допоможе медичному працівникові пояснити значення результатів вірусного навантаження, а також навчить батьків, чиї діти отримують антиретровірусні препарати, працювати з ними, щоб поліпшити дотримання режиму лікування.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86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Багато з цих карток дуже схожі на картки з буклету для дорослих, але з деякими невеликими відмінностями. </a:t>
            </a:r>
          </a:p>
          <a:p>
            <a:endParaRPr lang="uk-UA" baseline="0" dirty="0" smtClean="0"/>
          </a:p>
          <a:p>
            <a:r>
              <a:rPr lang="uk-UA" dirty="0" smtClean="0"/>
              <a:t>Відмінності, які слід підкреслити:</a:t>
            </a:r>
          </a:p>
          <a:p>
            <a:r>
              <a:rPr lang="uk-UA" dirty="0" smtClean="0"/>
              <a:t>Різні зображення.</a:t>
            </a:r>
          </a:p>
          <a:p>
            <a:r>
              <a:rPr lang="uk-UA" dirty="0" smtClean="0"/>
              <a:t>Формулювання в розділах «Ключові тези», «Зробимо огляд» і «Основні твердження» змінені з метою зробити акцент на </a:t>
            </a:r>
            <a:r>
              <a:rPr lang="uk-UA" b="1" dirty="0" smtClean="0"/>
              <a:t>вашу дитину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99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Ці картки містяться лише в дитячому буклеті.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96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Використовуйте цю картку, щоб допомогти батькам подумати про те, як найкраще поговорити з їхніми дітьми про прийом антиретровірусних препаратів під час першої зустрічі з вами. Важливо давати дітям правдиву інформацію, але те, що говорять батьки, буде залежати від віку дитини і від того, наскільки добре вона може зрозуміти.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uk-UA" sz="12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Давати антиретровірусні препарати – це завдання для дорослих, але крім турботи про дітей дорослі стикаються з безліччю власних проблем.</a:t>
            </a:r>
            <a:r>
              <a:rPr lang="uk-UA" dirty="0" smtClean="0"/>
              <a:t> </a:t>
            </a:r>
            <a:r>
              <a:rPr lang="uk-UA" sz="12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Важливо, щоб медичний працівник, який з ними працює, розумів усі проблеми, з якими вони стикаються, і допомагав знайти рішення, щоб їм було легше давати антиретровірусні препарати.</a:t>
            </a:r>
          </a:p>
          <a:p>
            <a:endParaRPr lang="uk-UA" dirty="0" smtClean="0"/>
          </a:p>
          <a:p>
            <a:r>
              <a:rPr lang="uk-UA" dirty="0" smtClean="0"/>
              <a:t>Картки про втручання з метою поліпшення розширеного консультування з питань дотримання режиму терапії для дітей і їхніх батьків відрізняються від карток у буклеті для дорослих. Картка 10 пропонує медичному працівникові провести докладніше обговорення таких тем: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dirty="0" smtClean="0"/>
              <a:t>Розкриття статусу вашої дитини іншим людям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dirty="0" smtClean="0"/>
              <a:t>Пам'ятати про надання </a:t>
            </a:r>
            <a:r>
              <a:rPr lang="uk-UA" dirty="0" err="1" smtClean="0"/>
              <a:t>антиретровірусних</a:t>
            </a:r>
            <a:r>
              <a:rPr lang="uk-UA" dirty="0" smtClean="0"/>
              <a:t> препаратів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dirty="0" smtClean="0"/>
              <a:t>Розуміти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 вашої дитини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dirty="0" smtClean="0"/>
              <a:t>Дитина не хоче приймати ліки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dirty="0" smtClean="0"/>
              <a:t>Поради про те, як надавати ліки маленьким дітям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dirty="0" smtClean="0"/>
              <a:t>Поради про те, як ковтати таблетки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435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52600"/>
            <a:ext cx="9144000" cy="1847851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8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0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2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1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5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09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4C46-333B-4162-A9D2-EAB9A6362DA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6E93-D210-4CAD-BD72-EACD2D3D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BA37-6636-4269-81B6-83C75029A36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D628-0DD5-43E5-BB24-4FFDEE8D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Модуль 6: </a:t>
            </a:r>
            <a:r>
              <a:t/>
            </a:r>
            <a:br/>
            <a:r>
              <a:rPr lang="uk-UA" b="1" dirty="0" smtClean="0"/>
              <a:t>Користування перекидним буклетом для консультування дітей і підлітків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435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Розкриття статусу вашої дитини іншим людям</a:t>
            </a:r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84" y="1604055"/>
            <a:ext cx="7263216" cy="5101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109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Пам'ятати про надання антиретровірусних препаратів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600200"/>
            <a:ext cx="7219950" cy="5055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0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Розуміти антиретровірусні препарати вашої дитини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1600200"/>
            <a:ext cx="7224713" cy="50701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2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Дитина не хоче приймати ліки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" y="1559072"/>
            <a:ext cx="7348538" cy="51682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25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Поради щодо того, як допомогти дитині приймати ліки</a:t>
            </a:r>
            <a:endParaRPr lang="uk-UA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934200" cy="520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Поради про те, як ковтати таблетки</a:t>
            </a:r>
            <a:endParaRPr lang="uk-UA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823031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Перекидний буклет для підлітків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56553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Нові слайди в буклеті для підлітків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Утримання вашого вірусу на низькому рівні</a:t>
            </a:r>
          </a:p>
          <a:p>
            <a:r>
              <a:rPr lang="uk-UA" sz="3600" dirty="0" smtClean="0"/>
              <a:t>Втручання з метою поліпшення розширеного консультування щодо дотримання режиму терапії для підлітків</a:t>
            </a:r>
          </a:p>
          <a:p>
            <a:r>
              <a:rPr lang="uk-UA" sz="3600" dirty="0" smtClean="0"/>
              <a:t>Взяти свої антиретровірусні препарати під свій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33951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Утримання вашого вірусу на низькому рівні</a:t>
            </a:r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524000"/>
            <a:ext cx="7477125" cy="52163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21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9144000" cy="1385176"/>
          </a:xfrm>
        </p:spPr>
        <p:txBody>
          <a:bodyPr>
            <a:noAutofit/>
          </a:bodyPr>
          <a:lstStyle/>
          <a:p>
            <a:r>
              <a:rPr lang="uk-UA" sz="3000" dirty="0" smtClean="0"/>
              <a:t>Втручання з метою поліпшення розширеного консультування щодо дотримання режиму терапії для підлітків</a:t>
            </a:r>
            <a:endParaRPr lang="uk-UA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537577"/>
            <a:ext cx="7305675" cy="51640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109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Цілі навчання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 fontScale="85000" lnSpcReduction="20000"/>
          </a:bodyPr>
          <a:lstStyle/>
          <a:p>
            <a:r>
              <a:rPr lang="uk-UA" smtClean="0"/>
              <a:t>Використовувати перекидні буклети для моніторингу вірусного навантаження і розширеного консультування з питань дотримання встановленого режиму терапії для дітей і підлітків, щоб:</a:t>
            </a:r>
          </a:p>
          <a:p>
            <a:pPr lvl="1"/>
            <a:r>
              <a:rPr lang="uk-UA" smtClean="0"/>
              <a:t>Інтерпретувати і пояснити значення результату вірусного навантаження &lt;1000 копій/мл</a:t>
            </a:r>
          </a:p>
          <a:p>
            <a:pPr lvl="1"/>
            <a:r>
              <a:rPr lang="uk-UA" smtClean="0"/>
              <a:t>Інтерпретувати і пояснити значення результату вірусного навантаження </a:t>
            </a:r>
            <a:r>
              <a:rPr lang="uk-UA" u="sng" dirty="0" smtClean="0"/>
              <a:t>&gt;</a:t>
            </a:r>
            <a:r>
              <a:rPr lang="uk-UA" smtClean="0"/>
              <a:t>1000 копій/мл</a:t>
            </a:r>
          </a:p>
          <a:p>
            <a:pPr lvl="1"/>
            <a:r>
              <a:rPr lang="uk-UA" smtClean="0"/>
              <a:t>Оцінити ступінь дотримання режиму терапії у пацієнтів з вірусним навантаженням &gt;1000 копій/мл</a:t>
            </a:r>
          </a:p>
          <a:p>
            <a:pPr lvl="1"/>
            <a:r>
              <a:rPr lang="uk-UA" smtClean="0"/>
              <a:t>Розробити цілеспрямовані заходи для поліпшення підтримки дотримання режиму терапії </a:t>
            </a:r>
          </a:p>
          <a:p>
            <a:pPr lvl="1"/>
            <a:r>
              <a:rPr lang="uk-UA" smtClean="0"/>
              <a:t>Управляти кроками на основі результатів повторного тестування вірусного навантаження</a:t>
            </a:r>
          </a:p>
        </p:txBody>
      </p:sp>
    </p:spTree>
    <p:extLst>
      <p:ext uri="{BB962C8B-B14F-4D97-AF65-F5344CB8AC3E}">
        <p14:creationId xmlns:p14="http://schemas.microsoft.com/office/powerpoint/2010/main" val="35116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Пам'ятати про прийом антиретровірусних препаратів</a:t>
            </a:r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" y="1576330"/>
            <a:ext cx="7346157" cy="5129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7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Розуміння антиретровірусних препаратів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68" y="1548645"/>
            <a:ext cx="7434263" cy="52331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6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Як полегшити </a:t>
            </a:r>
            <a:r>
              <a:rPr lang="uk-UA" dirty="0" smtClean="0"/>
              <a:t>це завдання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39574"/>
            <a:ext cx="7448550" cy="5242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99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Поради про те, як ковтати таблетки</a:t>
            </a:r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934200" cy="520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Кому розповідати і навіщо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558812"/>
            <a:ext cx="7305675" cy="5146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20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Взяти свої антиретровірусні препарати під свій контроль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3999"/>
            <a:ext cx="7391400" cy="51958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97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Питання?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28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План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uk-UA" smtClean="0"/>
              <a:t>Знайомство з перекидним буклетом для моніторингу вірусного навантаження і розширеного консультування з питань дотримання встановленого режиму терапії для дітей</a:t>
            </a:r>
          </a:p>
          <a:p>
            <a:r>
              <a:rPr lang="uk-UA" smtClean="0"/>
              <a:t>Знайомство з перекидним буклетом для моніторингу вірусного навантаження і розширеного консультування з питань дотримання встановленого режиму терапії для підлітків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14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Перекидний буклет для дітей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42369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 перекидний буклет</a:t>
            </a:r>
            <a:endParaRPr lang="uk-U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 smtClean="0"/>
              <a:t>Мета:</a:t>
            </a:r>
            <a:endParaRPr lang="uk-UA" dirty="0" smtClean="0"/>
          </a:p>
          <a:p>
            <a:pPr lvl="1"/>
            <a:r>
              <a:rPr lang="uk-UA" dirty="0">
                <a:solidFill>
                  <a:srgbClr val="1F497D"/>
                </a:solidFill>
              </a:rPr>
              <a:t>Надати інформацію про вірусне навантаженні і підвищити рівень дотримання режиму терапії серед тих, хто починає і вже отримує антиретровірусні препарати. </a:t>
            </a:r>
          </a:p>
          <a:p>
            <a:pPr lvl="1"/>
            <a:r>
              <a:rPr lang="uk-UA" dirty="0">
                <a:solidFill>
                  <a:srgbClr val="1F497D"/>
                </a:solidFill>
              </a:rPr>
              <a:t>Пояснити значення результатів вірусного навантаження і поліпшити оцінку дотримання режиму терапії для осіб з підвищеним вірусним навантаженням.</a:t>
            </a:r>
            <a:endParaRPr lang="uk-UA" dirty="0" smtClean="0"/>
          </a:p>
          <a:p>
            <a:r>
              <a:rPr lang="uk-UA" b="1" dirty="0" smtClean="0"/>
              <a:t>Цільова аудиторія: </a:t>
            </a:r>
            <a:r>
              <a:rPr lang="uk-UA" dirty="0">
                <a:solidFill>
                  <a:srgbClr val="1F497D"/>
                </a:solidFill>
              </a:rPr>
              <a:t>Працівники охорони здоров'я (консультанти з питань дотримання режиму лікування, лікарі, медсестри, медико-санітарні працівники, непрофесійні консультанти, фахівці-клієнти).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12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Користування перекидним буклетом для дітей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80609"/>
            <a:ext cx="6314042" cy="4467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Нові слайди в буклеті для дітей 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Як розмовляти з вашою дитиною про антиретровірусні препарати</a:t>
            </a:r>
          </a:p>
          <a:p>
            <a:r>
              <a:rPr lang="uk-UA" sz="3600" dirty="0" smtClean="0"/>
              <a:t>Втручання з метою поліпшення розширеного консультування з питань дотримання режиму терапії для дітей</a:t>
            </a:r>
          </a:p>
          <a:p>
            <a:pPr lvl="1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19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 розмовляти з вашою дитиною про антиретровірусні препарати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06" y="1600200"/>
            <a:ext cx="7188994" cy="5014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25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uk-UA" sz="3000" dirty="0" smtClean="0"/>
              <a:t>Втручання з метою поліпшення розширеного консультування з питань дотримання режиму терапії, спрямовані на дітей і батьків</a:t>
            </a:r>
            <a:endParaRPr lang="uk-UA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24" y="1600200"/>
            <a:ext cx="7228352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7656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50553</TotalTime>
  <Words>1272</Words>
  <Application>Microsoft Office PowerPoint</Application>
  <PresentationFormat>On-screen Show (4:3)</PresentationFormat>
  <Paragraphs>112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Garamond</vt:lpstr>
      <vt:lpstr>Office Theme</vt:lpstr>
      <vt:lpstr>Custom Design</vt:lpstr>
      <vt:lpstr>Модуль 6:  Користування перекидним буклетом для консультування дітей і підлітків</vt:lpstr>
      <vt:lpstr>Цілі навчання</vt:lpstr>
      <vt:lpstr>План</vt:lpstr>
      <vt:lpstr>Перекидний буклет для дітей</vt:lpstr>
      <vt:lpstr>Про перекидний буклет</vt:lpstr>
      <vt:lpstr>Користування перекидним буклетом для дітей</vt:lpstr>
      <vt:lpstr>Нові слайди в буклеті для дітей </vt:lpstr>
      <vt:lpstr>Як розмовляти з вашою дитиною про антиретровірусні препарати</vt:lpstr>
      <vt:lpstr>Втручання з метою поліпшення розширеного консультування з питань дотримання режиму терапії, спрямовані на дітей і батьків</vt:lpstr>
      <vt:lpstr>Розкриття статусу вашої дитини іншим людям</vt:lpstr>
      <vt:lpstr>Пам'ятати про надання антиретровірусних препаратів</vt:lpstr>
      <vt:lpstr>Розуміти антиретровірусні препарати вашої дитини</vt:lpstr>
      <vt:lpstr>Дитина не хоче приймати ліки</vt:lpstr>
      <vt:lpstr>Поради щодо того, як допомогти дитині приймати ліки</vt:lpstr>
      <vt:lpstr>Поради про те, як ковтати таблетки</vt:lpstr>
      <vt:lpstr>Перекидний буклет для підлітків</vt:lpstr>
      <vt:lpstr>Нові слайди в буклеті для підлітків</vt:lpstr>
      <vt:lpstr>Утримання вашого вірусу на низькому рівні</vt:lpstr>
      <vt:lpstr>Втручання з метою поліпшення розширеного консультування щодо дотримання режиму терапії для підлітків</vt:lpstr>
      <vt:lpstr>Пам'ятати про прийом антиретровірусних препаратів</vt:lpstr>
      <vt:lpstr>Розуміння антиретровірусних препаратів</vt:lpstr>
      <vt:lpstr>Як полегшити це завдання</vt:lpstr>
      <vt:lpstr>Поради про те, як ковтати таблетки</vt:lpstr>
      <vt:lpstr>Кому розповідати і навіщо</vt:lpstr>
      <vt:lpstr>Взяти свої антиретровірусні препарати під свій контроль</vt:lpstr>
      <vt:lpstr>Питання?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 Principles of Viral Load Monitoring</dc:title>
  <dc:creator>West, Rebecca L.</dc:creator>
  <cp:lastModifiedBy>EM</cp:lastModifiedBy>
  <cp:revision>171</cp:revision>
  <dcterms:created xsi:type="dcterms:W3CDTF">2016-11-29T20:17:07Z</dcterms:created>
  <dcterms:modified xsi:type="dcterms:W3CDTF">2018-02-09T06:42:26Z</dcterms:modified>
</cp:coreProperties>
</file>