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1"/>
  </p:notesMasterIdLst>
  <p:handoutMasterIdLst>
    <p:handoutMasterId r:id="rId42"/>
  </p:handoutMasterIdLst>
  <p:sldIdLst>
    <p:sldId id="261" r:id="rId3"/>
    <p:sldId id="262" r:id="rId4"/>
    <p:sldId id="265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7" r:id="rId16"/>
    <p:sldId id="274" r:id="rId17"/>
    <p:sldId id="275" r:id="rId18"/>
    <p:sldId id="276" r:id="rId19"/>
    <p:sldId id="277" r:id="rId20"/>
    <p:sldId id="278" r:id="rId21"/>
    <p:sldId id="279" r:id="rId22"/>
    <p:sldId id="288" r:id="rId23"/>
    <p:sldId id="280" r:id="rId24"/>
    <p:sldId id="289" r:id="rId25"/>
    <p:sldId id="295" r:id="rId26"/>
    <p:sldId id="296" r:id="rId27"/>
    <p:sldId id="290" r:id="rId28"/>
    <p:sldId id="291" r:id="rId29"/>
    <p:sldId id="297" r:id="rId30"/>
    <p:sldId id="292" r:id="rId31"/>
    <p:sldId id="298" r:id="rId32"/>
    <p:sldId id="293" r:id="rId33"/>
    <p:sldId id="299" r:id="rId34"/>
    <p:sldId id="294" r:id="rId35"/>
    <p:sldId id="300" r:id="rId36"/>
    <p:sldId id="281" r:id="rId37"/>
    <p:sldId id="282" r:id="rId38"/>
    <p:sldId id="283" r:id="rId39"/>
    <p:sldId id="28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t, Rebecca L." initials="RLW" lastIdx="22" clrIdx="0"/>
  <p:cmAuthor id="1" name="Alemayehu, Bereket H." initials="B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79892" autoAdjust="0"/>
  </p:normalViewPr>
  <p:slideViewPr>
    <p:cSldViewPr>
      <p:cViewPr varScale="1">
        <p:scale>
          <a:sx n="59" d="100"/>
          <a:sy n="59" d="100"/>
        </p:scale>
        <p:origin x="16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6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60AF6-B861-483A-B669-F3257C70A7D9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EA34D8-025F-4834-B8E1-A9619D8E02F7}">
      <dgm:prSet phldrT="[Text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latin typeface="Garamond" panose="02020404030301010803" pitchFamily="18" charset="0"/>
            </a:rPr>
            <a:t>Плазма</a:t>
          </a:r>
          <a:endParaRPr lang="uk-UA" b="1" dirty="0">
            <a:solidFill>
              <a:schemeClr val="tx2"/>
            </a:solidFill>
            <a:latin typeface="Garamond" panose="02020404030301010803" pitchFamily="18" charset="0"/>
          </a:endParaRPr>
        </a:p>
      </dgm:t>
    </dgm:pt>
    <dgm:pt modelId="{67D499D7-3A8F-4822-AC7D-30976378024C}" type="parTrans" cxnId="{352EFA72-5921-4AF5-A6C5-6B195D6735D4}">
      <dgm:prSet/>
      <dgm:spPr/>
      <dgm:t>
        <a:bodyPr/>
        <a:lstStyle/>
        <a:p>
          <a:endParaRPr lang="en-US"/>
        </a:p>
      </dgm:t>
    </dgm:pt>
    <dgm:pt modelId="{3F3395B7-EB91-4EC2-AA46-2C1501A45F86}" type="sibTrans" cxnId="{352EFA72-5921-4AF5-A6C5-6B195D6735D4}">
      <dgm:prSet/>
      <dgm:spPr/>
      <dgm:t>
        <a:bodyPr/>
        <a:lstStyle/>
        <a:p>
          <a:endParaRPr lang="en-US"/>
        </a:p>
      </dgm:t>
    </dgm:pt>
    <dgm:pt modelId="{0B221BD4-3E58-4B34-A0CC-751545B37A5F}">
      <dgm:prSet phldrT="[Text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latin typeface="Garamond" panose="02020404030301010803" pitchFamily="18" charset="0"/>
            </a:rPr>
            <a:t>Суха крапля крові (СКК) </a:t>
          </a:r>
          <a:endParaRPr lang="uk-UA" b="1" dirty="0">
            <a:solidFill>
              <a:schemeClr val="tx2"/>
            </a:solidFill>
            <a:latin typeface="Garamond" panose="02020404030301010803" pitchFamily="18" charset="0"/>
          </a:endParaRPr>
        </a:p>
      </dgm:t>
    </dgm:pt>
    <dgm:pt modelId="{CBF77F72-C793-4B21-BEA6-7B89288F3919}" type="parTrans" cxnId="{AC1354C6-DEBB-4203-A90A-5BDD6219FC17}">
      <dgm:prSet/>
      <dgm:spPr/>
      <dgm:t>
        <a:bodyPr/>
        <a:lstStyle/>
        <a:p>
          <a:endParaRPr lang="en-US"/>
        </a:p>
      </dgm:t>
    </dgm:pt>
    <dgm:pt modelId="{16B51D9C-F67E-4CC0-A3D4-CC1013203F02}" type="sibTrans" cxnId="{AC1354C6-DEBB-4203-A90A-5BDD6219FC17}">
      <dgm:prSet/>
      <dgm:spPr/>
      <dgm:t>
        <a:bodyPr/>
        <a:lstStyle/>
        <a:p>
          <a:endParaRPr lang="en-US"/>
        </a:p>
      </dgm:t>
    </dgm:pt>
    <dgm:pt modelId="{8F7774D2-296F-40D5-9C1E-64FCBFEF146F}" type="pres">
      <dgm:prSet presAssocID="{C5860AF6-B861-483A-B669-F3257C70A7D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7C5E958-1C25-4D65-AF0C-4AAC2B5E7710}" type="pres">
      <dgm:prSet presAssocID="{6DEA34D8-025F-4834-B8E1-A9619D8E02F7}" presName="composite" presStyleCnt="0"/>
      <dgm:spPr/>
    </dgm:pt>
    <dgm:pt modelId="{70E4AE9A-E594-46C4-87EC-5B6992FED28E}" type="pres">
      <dgm:prSet presAssocID="{6DEA34D8-025F-4834-B8E1-A9619D8E02F7}" presName="rect2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0B7C7-4D18-43BB-BAEA-E82A353DF119}" type="pres">
      <dgm:prSet presAssocID="{6DEA34D8-025F-4834-B8E1-A9619D8E02F7}" presName="rect1" presStyleLbl="alignImgPlace1" presStyleIdx="0" presStyleCnt="2" custLinFactNeighborX="-7887" custLinFactNeighborY="-2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911535-0C7C-42E6-A9A2-C6BB63FC60AF}" type="pres">
      <dgm:prSet presAssocID="{3F3395B7-EB91-4EC2-AA46-2C1501A45F86}" presName="sibTrans" presStyleCnt="0"/>
      <dgm:spPr/>
    </dgm:pt>
    <dgm:pt modelId="{04DED750-048C-4869-B2A4-18CDD862A027}" type="pres">
      <dgm:prSet presAssocID="{0B221BD4-3E58-4B34-A0CC-751545B37A5F}" presName="composite" presStyleCnt="0"/>
      <dgm:spPr/>
    </dgm:pt>
    <dgm:pt modelId="{C48FD065-F93F-48D9-9E54-0DCA68D74705}" type="pres">
      <dgm:prSet presAssocID="{0B221BD4-3E58-4B34-A0CC-751545B37A5F}" presName="rect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65ED1-AFE2-488D-BE43-E489888E0201}" type="pres">
      <dgm:prSet presAssocID="{0B221BD4-3E58-4B34-A0CC-751545B37A5F}" presName="rect1" presStyleLbl="alignImgPlace1" presStyleIdx="1" presStyleCnt="2" custScaleX="10745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52EFA72-5921-4AF5-A6C5-6B195D6735D4}" srcId="{C5860AF6-B861-483A-B669-F3257C70A7D9}" destId="{6DEA34D8-025F-4834-B8E1-A9619D8E02F7}" srcOrd="0" destOrd="0" parTransId="{67D499D7-3A8F-4822-AC7D-30976378024C}" sibTransId="{3F3395B7-EB91-4EC2-AA46-2C1501A45F86}"/>
    <dgm:cxn modelId="{AC1354C6-DEBB-4203-A90A-5BDD6219FC17}" srcId="{C5860AF6-B861-483A-B669-F3257C70A7D9}" destId="{0B221BD4-3E58-4B34-A0CC-751545B37A5F}" srcOrd="1" destOrd="0" parTransId="{CBF77F72-C793-4B21-BEA6-7B89288F3919}" sibTransId="{16B51D9C-F67E-4CC0-A3D4-CC1013203F02}"/>
    <dgm:cxn modelId="{B2FA432F-EF3F-456E-991A-6F5D5F9D3166}" type="presOf" srcId="{6DEA34D8-025F-4834-B8E1-A9619D8E02F7}" destId="{70E4AE9A-E594-46C4-87EC-5B6992FED28E}" srcOrd="0" destOrd="0" presId="urn:microsoft.com/office/officeart/2008/layout/PictureGrid"/>
    <dgm:cxn modelId="{4A9CA1DD-D557-4090-A926-031BC698A46E}" type="presOf" srcId="{C5860AF6-B861-483A-B669-F3257C70A7D9}" destId="{8F7774D2-296F-40D5-9C1E-64FCBFEF146F}" srcOrd="0" destOrd="0" presId="urn:microsoft.com/office/officeart/2008/layout/PictureGrid"/>
    <dgm:cxn modelId="{0C06EFB3-233B-4C99-987F-0362F1FDDCF7}" type="presOf" srcId="{0B221BD4-3E58-4B34-A0CC-751545B37A5F}" destId="{C48FD065-F93F-48D9-9E54-0DCA68D74705}" srcOrd="0" destOrd="0" presId="urn:microsoft.com/office/officeart/2008/layout/PictureGrid"/>
    <dgm:cxn modelId="{731C577B-3B95-4E0A-95C0-10C4D6F73752}" type="presParOf" srcId="{8F7774D2-296F-40D5-9C1E-64FCBFEF146F}" destId="{07C5E958-1C25-4D65-AF0C-4AAC2B5E7710}" srcOrd="0" destOrd="0" presId="urn:microsoft.com/office/officeart/2008/layout/PictureGrid"/>
    <dgm:cxn modelId="{F5F99FD7-0736-40F2-A9EC-BE09F7EF0B85}" type="presParOf" srcId="{07C5E958-1C25-4D65-AF0C-4AAC2B5E7710}" destId="{70E4AE9A-E594-46C4-87EC-5B6992FED28E}" srcOrd="0" destOrd="0" presId="urn:microsoft.com/office/officeart/2008/layout/PictureGrid"/>
    <dgm:cxn modelId="{7D8B239E-05D6-40FF-BA56-F159A333152E}" type="presParOf" srcId="{07C5E958-1C25-4D65-AF0C-4AAC2B5E7710}" destId="{45A0B7C7-4D18-43BB-BAEA-E82A353DF119}" srcOrd="1" destOrd="0" presId="urn:microsoft.com/office/officeart/2008/layout/PictureGrid"/>
    <dgm:cxn modelId="{97A591D0-8CA8-4654-B87E-831D89BEA934}" type="presParOf" srcId="{8F7774D2-296F-40D5-9C1E-64FCBFEF146F}" destId="{07911535-0C7C-42E6-A9A2-C6BB63FC60AF}" srcOrd="1" destOrd="0" presId="urn:microsoft.com/office/officeart/2008/layout/PictureGrid"/>
    <dgm:cxn modelId="{6537DE28-1853-4B7E-BC7F-E7FC49F1EB1D}" type="presParOf" srcId="{8F7774D2-296F-40D5-9C1E-64FCBFEF146F}" destId="{04DED750-048C-4869-B2A4-18CDD862A027}" srcOrd="2" destOrd="0" presId="urn:microsoft.com/office/officeart/2008/layout/PictureGrid"/>
    <dgm:cxn modelId="{9060AB08-32B7-4B71-9E7D-1822824E75A7}" type="presParOf" srcId="{04DED750-048C-4869-B2A4-18CDD862A027}" destId="{C48FD065-F93F-48D9-9E54-0DCA68D74705}" srcOrd="0" destOrd="0" presId="urn:microsoft.com/office/officeart/2008/layout/PictureGrid"/>
    <dgm:cxn modelId="{1DDF8BA7-5114-44AB-AA75-E664DE9E4CA4}" type="presParOf" srcId="{04DED750-048C-4869-B2A4-18CDD862A027}" destId="{56965ED1-AFE2-488D-BE43-E489888E0201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4AE9A-E594-46C4-87EC-5B6992FED28E}">
      <dsp:nvSpPr>
        <dsp:cNvPr id="0" name=""/>
        <dsp:cNvSpPr/>
      </dsp:nvSpPr>
      <dsp:spPr>
        <a:xfrm>
          <a:off x="76206" y="189382"/>
          <a:ext cx="3075635" cy="46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0010" rIns="80010" bIns="0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2"/>
              </a:solidFill>
              <a:latin typeface="Garamond" panose="02020404030301010803" pitchFamily="18" charset="0"/>
            </a:rPr>
            <a:t>Плазма</a:t>
          </a:r>
          <a:endParaRPr lang="uk-UA" sz="2100" b="1" kern="1200" dirty="0">
            <a:solidFill>
              <a:schemeClr val="tx2"/>
            </a:solidFill>
            <a:latin typeface="Garamond" panose="02020404030301010803" pitchFamily="18" charset="0"/>
          </a:endParaRPr>
        </a:p>
      </dsp:txBody>
      <dsp:txXfrm>
        <a:off x="76206" y="189382"/>
        <a:ext cx="3075635" cy="461345"/>
      </dsp:txXfrm>
    </dsp:sp>
    <dsp:sp modelId="{45A0B7C7-4D18-43BB-BAEA-E82A353DF119}">
      <dsp:nvSpPr>
        <dsp:cNvPr id="0" name=""/>
        <dsp:cNvSpPr/>
      </dsp:nvSpPr>
      <dsp:spPr>
        <a:xfrm>
          <a:off x="0" y="790985"/>
          <a:ext cx="3075635" cy="307563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FD065-F93F-48D9-9E54-0DCA68D74705}">
      <dsp:nvSpPr>
        <dsp:cNvPr id="0" name=""/>
        <dsp:cNvSpPr/>
      </dsp:nvSpPr>
      <dsp:spPr>
        <a:xfrm>
          <a:off x="3591560" y="189382"/>
          <a:ext cx="3075635" cy="46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0010" rIns="80010" bIns="0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2"/>
              </a:solidFill>
              <a:latin typeface="Garamond" panose="02020404030301010803" pitchFamily="18" charset="0"/>
            </a:rPr>
            <a:t>Суха крапля крові (СКК) </a:t>
          </a:r>
          <a:endParaRPr lang="uk-UA" sz="2100" b="1" kern="1200" dirty="0">
            <a:solidFill>
              <a:schemeClr val="tx2"/>
            </a:solidFill>
            <a:latin typeface="Garamond" panose="02020404030301010803" pitchFamily="18" charset="0"/>
          </a:endParaRPr>
        </a:p>
      </dsp:txBody>
      <dsp:txXfrm>
        <a:off x="3591560" y="189382"/>
        <a:ext cx="3075635" cy="461345"/>
      </dsp:txXfrm>
    </dsp:sp>
    <dsp:sp modelId="{56965ED1-AFE2-488D-BE43-E489888E0201}">
      <dsp:nvSpPr>
        <dsp:cNvPr id="0" name=""/>
        <dsp:cNvSpPr/>
      </dsp:nvSpPr>
      <dsp:spPr>
        <a:xfrm>
          <a:off x="3476961" y="798982"/>
          <a:ext cx="3304831" cy="307563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6287-9743-487F-A942-CA29AE371D64}" type="datetimeFigureOut">
              <a:rPr lang="en-US" smtClean="0"/>
              <a:t>2/12/2018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E7BB7-08AD-4A77-918A-BE6DDA6ECAAD}" type="slidenum">
              <a:rPr lang="en-US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36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124B-CC95-491E-A6BB-A52DDC86A2B1}" type="datetimeFigureOut">
              <a:rPr lang="en-US" smtClean="0"/>
              <a:t>2/12/2018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20500-23BE-4D73-A547-AA878E16F64F}" type="slidenum">
              <a:rPr lang="en-US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40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ЦІЛЬОВА АУДИТОРІЯ: </a:t>
            </a:r>
            <a:r>
              <a:rPr lang="ru-RU" dirty="0" smtClean="0"/>
              <a:t>в</a:t>
            </a:r>
            <a:r>
              <a:rPr lang="uk-UA" dirty="0" smtClean="0"/>
              <a:t>сі, хто беруть участь у зборі, підготовці, зберіганні і транспортуванні зразків, наприклад, клініцисти, лаборанти, </a:t>
            </a:r>
            <a:r>
              <a:rPr lang="uk-UA" dirty="0" err="1" smtClean="0"/>
              <a:t>флеботомісти</a:t>
            </a:r>
            <a:r>
              <a:rPr lang="uk-UA" dirty="0" smtClean="0"/>
              <a:t>, кур'єри, які спеціалізуються на доставці зразків.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954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Які рішення ви можете запропонувати для усунення цієї проблеми?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8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Які рішення ви можете запропонувати для усунення цієї проблеми?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100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Які рішення ви можете запропонувати для усунення цієї проблеми?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10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Які рішення ви можете запропонувати для усунення цієї проблеми?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205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Які рішення ви можете запропонувати для усунення цієї проблеми?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100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Які рішення ви можете запропонувати для усунення цієї проблеми?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4654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Які рішення ви можете запропонувати для усунення цієї проблеми?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100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Які рішення ви можете запропонувати для усунення цієї проблеми?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1119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Які рішення ви можете запропонувати для усунення цієї проблеми?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100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Які рішення ви можете запропонувати для усунення цієї проблеми?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1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Збір, підготовка та відправка зразків до випробувальної лабораторії мають проводитися таким чином, щоб забезпечити цілісність зразка, точність документації та біобезпеку.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23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/>
              <a:t>Поясніть</a:t>
            </a:r>
            <a:r>
              <a:rPr lang="uk-UA" dirty="0" smtClean="0"/>
              <a:t>, чим корисні зразки СКК:</a:t>
            </a:r>
          </a:p>
          <a:p>
            <a:pPr>
              <a:defRPr/>
            </a:pPr>
            <a:endParaRPr lang="uk-UA" dirty="0" smtClean="0"/>
          </a:p>
          <a:p>
            <a:pPr marL="227441" indent="-227441">
              <a:buFont typeface="Arial" pitchFamily="34" charset="0"/>
              <a:buChar char="•"/>
              <a:defRPr/>
            </a:pPr>
            <a:r>
              <a:rPr lang="uk-UA" dirty="0" smtClean="0"/>
              <a:t>Легко зібрати</a:t>
            </a:r>
          </a:p>
          <a:p>
            <a:pPr marL="227441" indent="-227441">
              <a:buFont typeface="Arial" pitchFamily="34" charset="0"/>
              <a:buChar char="•"/>
              <a:defRPr/>
            </a:pPr>
            <a:r>
              <a:rPr lang="uk-UA" dirty="0" smtClean="0"/>
              <a:t>Легко зберігати</a:t>
            </a:r>
          </a:p>
          <a:p>
            <a:pPr marL="227441" indent="-227441">
              <a:buFont typeface="Arial" pitchFamily="34" charset="0"/>
              <a:buChar char="•"/>
              <a:defRPr/>
            </a:pPr>
            <a:r>
              <a:rPr lang="uk-UA" dirty="0" smtClean="0"/>
              <a:t>Легко транспортувати</a:t>
            </a:r>
          </a:p>
          <a:p>
            <a:pPr marL="227441" indent="-227441">
              <a:buFont typeface="Arial" pitchFamily="34" charset="0"/>
              <a:buChar char="•"/>
              <a:defRPr/>
            </a:pPr>
            <a:endParaRPr lang="uk-UA" dirty="0" smtClean="0"/>
          </a:p>
          <a:p>
            <a:pPr marL="227441" indent="-227441">
              <a:defRPr/>
            </a:pPr>
            <a:r>
              <a:rPr lang="uk-UA" dirty="0" smtClean="0"/>
              <a:t>Проведіть обговорення про відповідні переваги зразків плазми і зразків сухої краплі крові у власних умовах учасників.</a:t>
            </a:r>
            <a:endParaRPr lang="uk-UA" b="1" dirty="0" smtClean="0"/>
          </a:p>
          <a:p>
            <a:pPr>
              <a:defRPr/>
            </a:pPr>
            <a:endParaRPr lang="uk-UA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21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54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</a:rPr>
              <a:t>Основний резервуар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</a:rPr>
              <a:t>Містить зразок.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</a:rPr>
              <a:t>Повинен бути водонепроникним і герметичним.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</a:rPr>
              <a:t>Повинен бути належним чином промаркований відповідно до вмісту.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</a:rPr>
              <a:t>Обгорнутий в достатню кількість поглинаючого</a:t>
            </a:r>
            <a:r>
              <a:rPr lang="uk-UA" dirty="0" smtClean="0"/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</a:rPr>
              <a:t>матеріалу для поглинання всієї рідини в разі</a:t>
            </a:r>
            <a:r>
              <a:rPr lang="uk-UA" dirty="0" smtClean="0"/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</a:rPr>
              <a:t>поломки або витоку.</a:t>
            </a:r>
          </a:p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</a:rPr>
              <a:t>Вторинна упаковка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</a:rPr>
              <a:t>Закриває і захищає основний резервуар.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</a:rPr>
              <a:t>Повинна бути водонепроникною і герметичною.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</a:rPr>
              <a:t>В одну вторинну упаковку можна помістити декілька основних резервуарів, обгорнутих належним чином. </a:t>
            </a:r>
          </a:p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</a:rPr>
              <a:t>Зовнішня упаковка 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</a:rPr>
              <a:t>Захищає вторинну упаковку від фізичного пошкодження під час транспортування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</a:rPr>
              <a:t>Містить форми даних, листи та інші типи інформації, які ідентифікують або описують зразок і ідентифікують відправника і одержувача, а також містить будь-яку іншу необхідну документацію.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</a:rPr>
              <a:t>Це повинен бути міцний контейнер із засувкою або він може бути міцно обмотаний плівкою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90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25" indent="-224325"/>
            <a:r>
              <a:rPr lang="uk-UA" b="1" dirty="0" smtClean="0"/>
              <a:t>Надайте </a:t>
            </a:r>
            <a:r>
              <a:rPr lang="uk-UA" dirty="0" smtClean="0"/>
              <a:t>такі поради:</a:t>
            </a:r>
          </a:p>
          <a:p>
            <a:pPr marL="224325" indent="-224325"/>
            <a:endParaRPr lang="uk-UA" altLang="en-US" dirty="0" smtClean="0"/>
          </a:p>
          <a:p>
            <a:pPr marL="224325" indent="-224325">
              <a:buFontTx/>
              <a:buChar char="•"/>
            </a:pPr>
            <a:r>
              <a:rPr lang="uk-UA" dirty="0" smtClean="0"/>
              <a:t>Не притискати фільтрувальний папір до місця проколу.</a:t>
            </a:r>
          </a:p>
          <a:p>
            <a:pPr marL="224325" indent="-224325">
              <a:buFontTx/>
              <a:buChar char="•"/>
            </a:pPr>
            <a:r>
              <a:rPr lang="uk-UA" dirty="0" smtClean="0"/>
              <a:t>Нанести кров тільки на одну сторону фільтрувального папера.</a:t>
            </a:r>
          </a:p>
          <a:p>
            <a:pPr marL="224325" indent="-224325">
              <a:buFontTx/>
              <a:buChar char="•"/>
            </a:pPr>
            <a:r>
              <a:rPr lang="uk-UA" dirty="0" smtClean="0"/>
              <a:t>Не наносити шарами краплі крові одну за одною і не наносити кров більше ніж один раз на одне і те ж коло для збору зразків.</a:t>
            </a:r>
          </a:p>
          <a:p>
            <a:pPr marL="224325" indent="-224325">
              <a:buFontTx/>
              <a:buChar char="•"/>
            </a:pPr>
            <a:r>
              <a:rPr lang="uk-UA" dirty="0" smtClean="0"/>
              <a:t>Не «видавлюйте» кров з пальця, оскільки надмірний тиск або натискання на місце проколу може призвести до гемолізу зразка або до збору тканинних рідин разом із зразком, що може негативно вплинути на результат тесту. (ПРИМІТКА: </a:t>
            </a:r>
            <a:r>
              <a:rPr lang="uk-UA" i="1" dirty="0" smtClean="0"/>
              <a:t>Гемоліз (</a:t>
            </a:r>
            <a:r>
              <a:rPr lang="uk-UA" i="1" dirty="0" err="1" smtClean="0"/>
              <a:t>hemolysis</a:t>
            </a:r>
            <a:r>
              <a:rPr lang="uk-UA" i="1" dirty="0" smtClean="0"/>
              <a:t>) — від «</a:t>
            </a:r>
            <a:r>
              <a:rPr lang="uk-UA" i="1" dirty="0" err="1" smtClean="0"/>
              <a:t>hemo</a:t>
            </a:r>
            <a:r>
              <a:rPr lang="uk-UA" i="1" dirty="0" smtClean="0"/>
              <a:t>», що означає червоні клітини і «</a:t>
            </a:r>
            <a:r>
              <a:rPr lang="uk-UA" i="1" dirty="0" err="1" smtClean="0"/>
              <a:t>lysis</a:t>
            </a:r>
            <a:r>
              <a:rPr lang="uk-UA" i="1" dirty="0" smtClean="0"/>
              <a:t>», що означає знищення, – значить знищення червоних клітин).</a:t>
            </a:r>
            <a:endParaRPr lang="uk-UA" altLang="en-US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163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Кожен зразок, який тестують, повинен відповідати таким критеріям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884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Які рішення ви можете запропонувати для усунення цієї проблеми?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100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Лабораторія відхилить ці зразки.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652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52600"/>
            <a:ext cx="9144000" cy="1847851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32" y="6019800"/>
            <a:ext cx="16607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8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1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0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2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2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11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5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09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4C46-333B-4162-A9D2-EAB9A6362DA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BA37-6636-4269-81B6-83C75029A36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Модуль 5: Збір і підготовка зразків на вірусне навантаження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4355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Зразок венозної крові - </a:t>
            </a:r>
            <a:r>
              <a:rPr lang="uk-UA" i="1" smtClean="0"/>
              <a:t>Зберігання</a:t>
            </a:r>
            <a:endParaRPr lang="uk-U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Для підготовки і зберігання зразків необхідно мати належне обладнання та витратні матеріали. </a:t>
            </a:r>
          </a:p>
          <a:p>
            <a:r>
              <a:rPr lang="uk-UA" dirty="0" smtClean="0"/>
              <a:t>Зберігати зразки плазми при температурі 2-8</a:t>
            </a:r>
            <a:r>
              <a:rPr lang="en-US" dirty="0" smtClean="0">
                <a:sym typeface="Symbol"/>
              </a:rPr>
              <a:t></a:t>
            </a:r>
            <a:r>
              <a:rPr lang="uk-UA" dirty="0" smtClean="0">
                <a:sym typeface="Symbol"/>
              </a:rPr>
              <a:t>C протягом 5 днів або в замороженому стані при температурі від -20 до -70</a:t>
            </a:r>
            <a:r>
              <a:rPr lang="uk-UA" dirty="0" smtClean="0"/>
              <a:t> </a:t>
            </a:r>
            <a:r>
              <a:rPr lang="en-US" dirty="0">
                <a:sym typeface="Symbol"/>
              </a:rPr>
              <a:t></a:t>
            </a:r>
            <a:r>
              <a:rPr lang="uk-UA" dirty="0" smtClean="0">
                <a:sym typeface="Symbol"/>
              </a:rPr>
              <a:t>C або нижче.</a:t>
            </a:r>
          </a:p>
          <a:p>
            <a:r>
              <a:rPr lang="uk-UA" dirty="0" smtClean="0">
                <a:sym typeface="Symbol"/>
              </a:rPr>
              <a:t>При температурі 15-30</a:t>
            </a:r>
            <a:r>
              <a:rPr lang="uk-UA" dirty="0" smtClean="0"/>
              <a:t> </a:t>
            </a:r>
            <a:r>
              <a:rPr lang="en-US" dirty="0">
                <a:sym typeface="Symbol"/>
              </a:rPr>
              <a:t></a:t>
            </a:r>
            <a:r>
              <a:rPr lang="uk-UA" dirty="0" smtClean="0">
                <a:sym typeface="Symbol"/>
              </a:rPr>
              <a:t>C зразки плазми можуть зберігатися тільки до 24 годин.</a:t>
            </a:r>
          </a:p>
          <a:p>
            <a:r>
              <a:rPr lang="uk-UA" dirty="0" smtClean="0">
                <a:sym typeface="Symbol"/>
              </a:rPr>
              <a:t>Якщо потрібно більш тривале зберігання, зразки плазми слід зберігати при температурі -70</a:t>
            </a:r>
            <a:r>
              <a:rPr lang="uk-UA" dirty="0" smtClean="0"/>
              <a:t> </a:t>
            </a:r>
            <a:r>
              <a:rPr lang="en-US" dirty="0">
                <a:sym typeface="Symbol"/>
              </a:rPr>
              <a:t></a:t>
            </a:r>
            <a:r>
              <a:rPr lang="uk-UA" dirty="0" smtClean="0">
                <a:sym typeface="Symbol"/>
              </a:rPr>
              <a:t>C.</a:t>
            </a:r>
            <a:endParaRPr lang="uk-U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21374"/>
              </p:ext>
            </p:extLst>
          </p:nvPr>
        </p:nvGraphicFramePr>
        <p:xfrm>
          <a:off x="228602" y="4648200"/>
          <a:ext cx="8381999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9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1825782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  <a:gridCol w="912891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2"/>
                    </a:ext>
                  </a:extLst>
                </a:gridCol>
                <a:gridCol w="1161861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3"/>
                    </a:ext>
                  </a:extLst>
                </a:gridCol>
                <a:gridCol w="995881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4"/>
                    </a:ext>
                  </a:extLst>
                </a:gridCol>
                <a:gridCol w="864679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5"/>
                    </a:ext>
                  </a:extLst>
                </a:gridCol>
                <a:gridCol w="878115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6"/>
                    </a:ext>
                  </a:extLst>
                </a:gridCol>
              </a:tblGrid>
              <a:tr h="427990">
                <a:tc rowSpan="4">
                  <a:txBody>
                    <a:bodyPr/>
                    <a:lstStyle/>
                    <a:p>
                      <a:pPr algn="ctr"/>
                      <a:endParaRPr lang="uk-UA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uk-UA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Час зберігання</a:t>
                      </a:r>
                      <a:endParaRPr 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Тип зразка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Температура зберігання 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427990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15-30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-20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-70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42799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Цільна кров</a:t>
                      </a:r>
                      <a:endParaRPr lang="uk-UA" b="1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24 </a:t>
                      </a:r>
                      <a:r>
                        <a:rPr dirty="0" err="1" smtClean="0"/>
                        <a:t>год</a:t>
                      </a:r>
                      <a:r>
                        <a:rPr lang="ru-RU" dirty="0" smtClean="0"/>
                        <a:t>.</a:t>
                      </a:r>
                      <a:endParaRPr lang="uk-UA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24 </a:t>
                      </a:r>
                      <a:r>
                        <a:rPr lang="ru-RU" dirty="0" smtClean="0"/>
                        <a:t>год.</a:t>
                      </a:r>
                      <a:endParaRPr lang="uk-UA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t>Ні</a:t>
                      </a:r>
                      <a:endParaRPr lang="uk-UA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t>Ні</a:t>
                      </a:r>
                      <a:endParaRPr lang="uk-UA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t>Ні</a:t>
                      </a:r>
                      <a:endParaRPr lang="uk-UA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4279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Плазма</a:t>
                      </a:r>
                      <a:endParaRPr lang="uk-UA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smtClean="0"/>
                        <a:t>24</a:t>
                      </a:r>
                      <a:r>
                        <a:rPr lang="ru-RU" dirty="0" smtClean="0"/>
                        <a:t> год.</a:t>
                      </a:r>
                      <a:endParaRPr lang="uk-U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smtClean="0"/>
                        <a:t>24</a:t>
                      </a:r>
                      <a:r>
                        <a:rPr lang="ru-RU" dirty="0" smtClean="0"/>
                        <a:t> год.</a:t>
                      </a:r>
                      <a:endParaRPr lang="uk-U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5 </a:t>
                      </a:r>
                      <a:r>
                        <a:rPr dirty="0" err="1"/>
                        <a:t>днів</a:t>
                      </a:r>
                      <a:endParaRPr lang="uk-U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1 </a:t>
                      </a:r>
                      <a:r>
                        <a:rPr dirty="0" err="1" smtClean="0"/>
                        <a:t>рік</a:t>
                      </a:r>
                      <a:endParaRPr lang="uk-U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smtClean="0"/>
                        <a:t>5</a:t>
                      </a:r>
                      <a:r>
                        <a:rPr lang="ru-RU" dirty="0" smtClean="0"/>
                        <a:t> рок</a:t>
                      </a:r>
                      <a:r>
                        <a:rPr lang="uk-UA" dirty="0" err="1" smtClean="0"/>
                        <a:t>ів</a:t>
                      </a:r>
                      <a:endParaRPr lang="uk-UA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14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Зразок венозної крові - </a:t>
            </a:r>
            <a:r>
              <a:rPr lang="uk-UA" i="1" smtClean="0"/>
              <a:t>Транспортування</a:t>
            </a:r>
            <a:endParaRPr lang="uk-U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Зразки повинні бути захищені від механічних пошкоджень, термічного шоку і несанкціонованого доступу.</a:t>
            </a:r>
          </a:p>
          <a:p>
            <a:r>
              <a:rPr lang="uk-UA" dirty="0" smtClean="0"/>
              <a:t>Зберігайте цілісність зразка:</a:t>
            </a:r>
          </a:p>
          <a:p>
            <a:pPr lvl="1"/>
            <a:r>
              <a:rPr lang="uk-UA" dirty="0" smtClean="0"/>
              <a:t>Цілісна кров повинна бути транспортована при температурі 2-25 </a:t>
            </a:r>
            <a:r>
              <a:rPr lang="en-US" dirty="0" smtClean="0">
                <a:sym typeface="Symbol"/>
              </a:rPr>
              <a:t></a:t>
            </a:r>
            <a:r>
              <a:rPr lang="uk-UA" dirty="0" smtClean="0"/>
              <a:t>С і оброблена протягом 24 годин після збору.</a:t>
            </a:r>
          </a:p>
          <a:p>
            <a:pPr lvl="1"/>
            <a:r>
              <a:rPr lang="uk-UA" dirty="0" smtClean="0"/>
              <a:t>Плазму можна транспортувати при температурі 2-8 </a:t>
            </a:r>
            <a:r>
              <a:rPr lang="en-US" dirty="0">
                <a:sym typeface="Symbol"/>
              </a:rPr>
              <a:t></a:t>
            </a:r>
            <a:r>
              <a:rPr lang="uk-UA" dirty="0" smtClean="0">
                <a:sym typeface="Symbol"/>
              </a:rPr>
              <a:t>С або в замороженому стані при температурі від -20 до -70</a:t>
            </a:r>
            <a:r>
              <a:rPr lang="uk-UA" dirty="0" smtClean="0"/>
              <a:t> </a:t>
            </a:r>
            <a:r>
              <a:rPr lang="en-US" dirty="0">
                <a:sym typeface="Symbol"/>
              </a:rPr>
              <a:t></a:t>
            </a:r>
            <a:r>
              <a:rPr lang="uk-UA" dirty="0" smtClean="0">
                <a:sym typeface="Symbol"/>
              </a:rPr>
              <a:t>С, якщо вона вже заморожена.</a:t>
            </a:r>
          </a:p>
          <a:p>
            <a:r>
              <a:rPr lang="uk-UA" dirty="0" smtClean="0">
                <a:sym typeface="Symbol"/>
              </a:rPr>
              <a:t>Необхідно забезпечити дотримання правил безпеки.</a:t>
            </a:r>
          </a:p>
          <a:p>
            <a:pPr lvl="1"/>
            <a:r>
              <a:rPr lang="uk-UA" dirty="0" smtClean="0">
                <a:sym typeface="Symbol"/>
              </a:rPr>
              <a:t>Потрійна упаковка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019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Потрійна упаковка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76400"/>
            <a:ext cx="8530238" cy="494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7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Зразок венозної крові - </a:t>
            </a:r>
            <a:r>
              <a:rPr lang="uk-UA" i="1" smtClean="0"/>
              <a:t>Критерії для відхилення </a:t>
            </a:r>
            <a:endParaRPr lang="uk-U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 numCol="2">
            <a:normAutofit fontScale="77500" lnSpcReduction="20000"/>
          </a:bodyPr>
          <a:lstStyle/>
          <a:p>
            <a:r>
              <a:rPr lang="uk-UA" dirty="0" smtClean="0"/>
              <a:t>Недостатній об’єм зразка</a:t>
            </a:r>
          </a:p>
          <a:p>
            <a:r>
              <a:rPr lang="uk-UA" dirty="0" smtClean="0"/>
              <a:t>Зразок зі згорнутою кров'ю</a:t>
            </a:r>
          </a:p>
          <a:p>
            <a:r>
              <a:rPr lang="uk-UA" dirty="0" err="1" smtClean="0"/>
              <a:t>Ліпемічні</a:t>
            </a:r>
            <a:r>
              <a:rPr lang="uk-UA" dirty="0" smtClean="0"/>
              <a:t> і </a:t>
            </a:r>
            <a:r>
              <a:rPr lang="uk-UA" dirty="0" err="1" smtClean="0"/>
              <a:t>гемолізовані</a:t>
            </a:r>
            <a:r>
              <a:rPr lang="uk-UA" dirty="0" smtClean="0"/>
              <a:t> зразки</a:t>
            </a:r>
          </a:p>
          <a:p>
            <a:r>
              <a:rPr lang="uk-UA" dirty="0" smtClean="0"/>
              <a:t>Потенційне забруднення</a:t>
            </a:r>
          </a:p>
          <a:p>
            <a:r>
              <a:rPr lang="uk-UA" dirty="0" smtClean="0"/>
              <a:t>Погане відділення плазми</a:t>
            </a:r>
          </a:p>
          <a:p>
            <a:r>
              <a:rPr lang="uk-UA" dirty="0" smtClean="0"/>
              <a:t>Зразки плазми НЕ відокремлені протягом 24 годин після збору </a:t>
            </a:r>
          </a:p>
          <a:p>
            <a:r>
              <a:rPr lang="uk-UA" dirty="0" smtClean="0"/>
              <a:t>Зразки зібрані ні з антикоагулянтом ЕДТА (гепарин або цитрат декстроза А)</a:t>
            </a:r>
          </a:p>
          <a:p>
            <a:r>
              <a:rPr lang="uk-UA" dirty="0" smtClean="0"/>
              <a:t>Перед тестуванням зразки плазми НЕ були заморожені продовж 5 чи більше днів</a:t>
            </a:r>
          </a:p>
          <a:p>
            <a:r>
              <a:rPr lang="uk-UA" dirty="0" smtClean="0"/>
              <a:t>Перед тестуванням зразки плазми були заморожені і розморожені більше 5 раз</a:t>
            </a:r>
          </a:p>
          <a:p>
            <a:r>
              <a:rPr lang="uk-UA" dirty="0" smtClean="0"/>
              <a:t>Під час транспортування зразки плазми не зберігалися при належних температурах</a:t>
            </a:r>
          </a:p>
          <a:p>
            <a:r>
              <a:rPr lang="uk-UA" dirty="0" smtClean="0"/>
              <a:t>Відсутність або погане маркування на пробірці для зразків</a:t>
            </a:r>
          </a:p>
          <a:p>
            <a:r>
              <a:rPr lang="uk-UA" dirty="0" smtClean="0"/>
              <a:t>Відсутні зразок або запит на лабораторний аналіз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91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Зразок венозної крові - </a:t>
            </a:r>
            <a:r>
              <a:rPr lang="uk-UA" i="1" smtClean="0"/>
              <a:t>Критерії для відхилення </a:t>
            </a:r>
            <a:endParaRPr lang="uk-UA" i="1" dirty="0"/>
          </a:p>
        </p:txBody>
      </p:sp>
      <p:sp>
        <p:nvSpPr>
          <p:cNvPr id="6" name="Freeform 5"/>
          <p:cNvSpPr/>
          <p:nvPr/>
        </p:nvSpPr>
        <p:spPr>
          <a:xfrm>
            <a:off x="322535" y="2769738"/>
            <a:ext cx="3816844" cy="1192662"/>
          </a:xfrm>
          <a:custGeom>
            <a:avLst/>
            <a:gdLst>
              <a:gd name="connsiteX0" fmla="*/ 0 w 4327575"/>
              <a:gd name="connsiteY0" fmla="*/ 0 h 963498"/>
              <a:gd name="connsiteX1" fmla="*/ 4327575 w 4327575"/>
              <a:gd name="connsiteY1" fmla="*/ 0 h 963498"/>
              <a:gd name="connsiteX2" fmla="*/ 4327575 w 4327575"/>
              <a:gd name="connsiteY2" fmla="*/ 963498 h 963498"/>
              <a:gd name="connsiteX3" fmla="*/ 0 w 4327575"/>
              <a:gd name="connsiteY3" fmla="*/ 963498 h 963498"/>
              <a:gd name="connsiteX4" fmla="*/ 0 w 4327575"/>
              <a:gd name="connsiteY4" fmla="*/ 0 h 96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75" h="963498">
                <a:moveTo>
                  <a:pt x="0" y="0"/>
                </a:moveTo>
                <a:lnTo>
                  <a:pt x="4327575" y="0"/>
                </a:lnTo>
                <a:lnTo>
                  <a:pt x="4327575" y="963498"/>
                </a:lnTo>
                <a:lnTo>
                  <a:pt x="0" y="96349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724" tIns="68580" rIns="68580" bIns="6858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b="1" dirty="0"/>
              <a:t>Прийнятна сироватка і плазма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1" y="1799302"/>
            <a:ext cx="875069" cy="2163097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5481825" y="2760573"/>
            <a:ext cx="3433575" cy="1201827"/>
          </a:xfrm>
          <a:custGeom>
            <a:avLst/>
            <a:gdLst>
              <a:gd name="connsiteX0" fmla="*/ 0 w 3296629"/>
              <a:gd name="connsiteY0" fmla="*/ 0 h 967286"/>
              <a:gd name="connsiteX1" fmla="*/ 3296629 w 3296629"/>
              <a:gd name="connsiteY1" fmla="*/ 0 h 967286"/>
              <a:gd name="connsiteX2" fmla="*/ 3296629 w 3296629"/>
              <a:gd name="connsiteY2" fmla="*/ 967286 h 967286"/>
              <a:gd name="connsiteX3" fmla="*/ 0 w 3296629"/>
              <a:gd name="connsiteY3" fmla="*/ 967286 h 967286"/>
              <a:gd name="connsiteX4" fmla="*/ 0 w 3296629"/>
              <a:gd name="connsiteY4" fmla="*/ 0 h 9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629" h="967286">
                <a:moveTo>
                  <a:pt x="0" y="0"/>
                </a:moveTo>
                <a:lnTo>
                  <a:pt x="3296629" y="0"/>
                </a:lnTo>
                <a:lnTo>
                  <a:pt x="3296629" y="967286"/>
                </a:lnTo>
                <a:lnTo>
                  <a:pt x="0" y="96728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724" tIns="60960" rIns="60960" bIns="60960" spcCol="1270" anchor="ctr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mtClean="0"/>
              <a:t> Ліпемічний</a:t>
            </a:r>
            <a:endParaRPr lang="uk-UA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4953000" y="1799302"/>
            <a:ext cx="722671" cy="2163097"/>
          </a:xfrm>
          <a:prstGeom prst="flowChartAlternateProcess">
            <a:avLst/>
          </a:prstGeom>
          <a:blipFill rotWithShape="1">
            <a:blip r:embed="rId3"/>
            <a:stretch>
              <a:fillRect/>
            </a:stretch>
          </a:blipFill>
          <a:ln w="28575"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466502" y="5397910"/>
            <a:ext cx="3448898" cy="1202619"/>
          </a:xfrm>
          <a:custGeom>
            <a:avLst/>
            <a:gdLst>
              <a:gd name="connsiteX0" fmla="*/ 0 w 3296629"/>
              <a:gd name="connsiteY0" fmla="*/ 0 h 967286"/>
              <a:gd name="connsiteX1" fmla="*/ 3296629 w 3296629"/>
              <a:gd name="connsiteY1" fmla="*/ 0 h 967286"/>
              <a:gd name="connsiteX2" fmla="*/ 3296629 w 3296629"/>
              <a:gd name="connsiteY2" fmla="*/ 967286 h 967286"/>
              <a:gd name="connsiteX3" fmla="*/ 0 w 3296629"/>
              <a:gd name="connsiteY3" fmla="*/ 967286 h 967286"/>
              <a:gd name="connsiteX4" fmla="*/ 0 w 3296629"/>
              <a:gd name="connsiteY4" fmla="*/ 0 h 9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629" h="967286">
                <a:moveTo>
                  <a:pt x="0" y="0"/>
                </a:moveTo>
                <a:lnTo>
                  <a:pt x="3296629" y="0"/>
                </a:lnTo>
                <a:lnTo>
                  <a:pt x="3296629" y="967286"/>
                </a:lnTo>
                <a:lnTo>
                  <a:pt x="0" y="96728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724" tIns="68580" rIns="68580" bIns="6858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mtClean="0"/>
              <a:t>Забруднений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1224" y="5397910"/>
            <a:ext cx="3458155" cy="1202619"/>
          </a:xfrm>
          <a:custGeom>
            <a:avLst/>
            <a:gdLst>
              <a:gd name="connsiteX0" fmla="*/ 0 w 3296629"/>
              <a:gd name="connsiteY0" fmla="*/ 0 h 967286"/>
              <a:gd name="connsiteX1" fmla="*/ 3296629 w 3296629"/>
              <a:gd name="connsiteY1" fmla="*/ 0 h 967286"/>
              <a:gd name="connsiteX2" fmla="*/ 3296629 w 3296629"/>
              <a:gd name="connsiteY2" fmla="*/ 967286 h 967286"/>
              <a:gd name="connsiteX3" fmla="*/ 0 w 3296629"/>
              <a:gd name="connsiteY3" fmla="*/ 967286 h 967286"/>
              <a:gd name="connsiteX4" fmla="*/ 0 w 3296629"/>
              <a:gd name="connsiteY4" fmla="*/ 0 h 9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629" h="967286">
                <a:moveTo>
                  <a:pt x="0" y="0"/>
                </a:moveTo>
                <a:lnTo>
                  <a:pt x="3296629" y="0"/>
                </a:lnTo>
                <a:lnTo>
                  <a:pt x="3296629" y="967286"/>
                </a:lnTo>
                <a:lnTo>
                  <a:pt x="0" y="96728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724" tIns="68580" rIns="68580" bIns="6858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mtClean="0"/>
              <a:t>Гемолізований </a:t>
            </a:r>
            <a:endParaRPr lang="uk-UA" dirty="0"/>
          </a:p>
        </p:txBody>
      </p:sp>
      <p:sp>
        <p:nvSpPr>
          <p:cNvPr id="12" name="Rounded Rectangle 11"/>
          <p:cNvSpPr/>
          <p:nvPr/>
        </p:nvSpPr>
        <p:spPr>
          <a:xfrm>
            <a:off x="214489" y="4495800"/>
            <a:ext cx="965381" cy="2134225"/>
          </a:xfrm>
          <a:prstGeom prst="roundRect">
            <a:avLst/>
          </a:prstGeom>
          <a:blipFill rotWithShape="1">
            <a:blip r:embed="rId4"/>
            <a:srcRect/>
            <a:stretch>
              <a:fillRect l="-11046" t="-3252" r="-9109" b="-2805"/>
            </a:stretch>
          </a:blipFill>
          <a:ln w="19050"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lowchart: Alternate Process 12"/>
          <p:cNvSpPr/>
          <p:nvPr/>
        </p:nvSpPr>
        <p:spPr>
          <a:xfrm>
            <a:off x="4953000" y="4495800"/>
            <a:ext cx="722671" cy="2134225"/>
          </a:xfrm>
          <a:prstGeom prst="flowChartAlternateProcess">
            <a:avLst/>
          </a:prstGeom>
          <a:blipFill rotWithShape="1">
            <a:blip r:embed="rId5"/>
            <a:srcRect/>
            <a:stretch>
              <a:fillRect l="-8050" r="-21684"/>
            </a:stretch>
          </a:blipFill>
          <a:ln w="28575"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797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Суха крапля крові (СКК) </a:t>
            </a:r>
            <a:r>
              <a:t/>
            </a:r>
            <a:br/>
            <a:r>
              <a:rPr lang="uk-UA" smtClean="0"/>
              <a:t>Збір зразків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82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Матеріали, необхідні для збору зразків СКК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>
            <a:normAutofit fontScale="85000" lnSpcReduction="20000"/>
          </a:bodyPr>
          <a:lstStyle/>
          <a:p>
            <a:r>
              <a:rPr lang="uk-UA" smtClean="0"/>
              <a:t>Рукавички (неопудрені)</a:t>
            </a:r>
          </a:p>
          <a:p>
            <a:r>
              <a:rPr lang="uk-UA" smtClean="0"/>
              <a:t>Картка з фільтрувального папера Whatman 903</a:t>
            </a:r>
          </a:p>
          <a:p>
            <a:r>
              <a:rPr lang="uk-UA" smtClean="0"/>
              <a:t>Підставка для сушки карток</a:t>
            </a:r>
          </a:p>
          <a:p>
            <a:r>
              <a:rPr lang="uk-UA" smtClean="0"/>
              <a:t>Висувний ланцет</a:t>
            </a:r>
          </a:p>
          <a:p>
            <a:r>
              <a:rPr lang="uk-UA" smtClean="0"/>
              <a:t>Серветка просочена спиртом</a:t>
            </a:r>
          </a:p>
          <a:p>
            <a:r>
              <a:rPr lang="uk-UA" smtClean="0"/>
              <a:t>Суха стерильна марлева серветка</a:t>
            </a:r>
          </a:p>
          <a:p>
            <a:r>
              <a:rPr lang="uk-UA" smtClean="0"/>
              <a:t>Пакет з осушувачем</a:t>
            </a:r>
          </a:p>
          <a:p>
            <a:r>
              <a:rPr lang="uk-UA" smtClean="0"/>
              <a:t>Індикатор вологи </a:t>
            </a:r>
          </a:p>
          <a:p>
            <a:r>
              <a:rPr lang="uk-UA" smtClean="0"/>
              <a:t>Пластикові вологонепроникні пакети із застібкою</a:t>
            </a:r>
          </a:p>
          <a:p>
            <a:r>
              <a:rPr lang="uk-UA" smtClean="0"/>
              <a:t>Водостійкий маркер</a:t>
            </a:r>
          </a:p>
          <a:p>
            <a:r>
              <a:rPr lang="uk-UA" smtClean="0"/>
              <a:t>Папір Glassline (папір для зважування)</a:t>
            </a:r>
          </a:p>
          <a:p>
            <a:r>
              <a:rPr lang="uk-UA" smtClean="0"/>
              <a:t>Настільний мішок для біологічно небезпечних відходів та утримувач</a:t>
            </a:r>
          </a:p>
          <a:p>
            <a:r>
              <a:rPr lang="uk-UA" smtClean="0"/>
              <a:t>Контейнер для гострих предметів</a:t>
            </a:r>
          </a:p>
          <a:p>
            <a:r>
              <a:rPr lang="uk-UA" smtClean="0"/>
              <a:t>Ручка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35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Збір зразків СКК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Необхідно дотримуватися універсальних запобіжних заходів</a:t>
            </a:r>
          </a:p>
          <a:p>
            <a:r>
              <a:rPr lang="uk-UA" dirty="0" smtClean="0"/>
              <a:t>Настійно рекомендовано використовувати перевірені перфоровані </a:t>
            </a:r>
            <a:r>
              <a:rPr lang="uk-UA" dirty="0" smtClean="0">
                <a:sym typeface="Symbol"/>
              </a:rPr>
              <a:t>карти сухої краплі крові</a:t>
            </a:r>
            <a:r>
              <a:rPr lang="uk-UA" dirty="0" smtClean="0"/>
              <a:t> </a:t>
            </a:r>
          </a:p>
          <a:p>
            <a:r>
              <a:rPr lang="uk-UA" dirty="0" smtClean="0"/>
              <a:t>Чітко вкажіть на карті ідентифікаційної номер</a:t>
            </a:r>
          </a:p>
          <a:p>
            <a:r>
              <a:rPr lang="uk-UA" dirty="0" smtClean="0"/>
              <a:t>Збір крові має проводитися з використанням неопудрених рукавичок</a:t>
            </a:r>
          </a:p>
          <a:p>
            <a:r>
              <a:rPr lang="uk-UA" dirty="0" smtClean="0"/>
              <a:t>Кров можна брати з пальця/п'яти або з венепункції в стерильну пробірку з використанням ЕДТА (фіолетовий ковпачок)</a:t>
            </a:r>
          </a:p>
          <a:p>
            <a:r>
              <a:rPr lang="uk-UA" dirty="0" smtClean="0"/>
              <a:t>Якщо треба, кров з антикоагулянтом ЕДТА можна зберігати протягом 24 годин перед підготовкою СКК, бажано при температурі 4 </a:t>
            </a:r>
            <a:r>
              <a:rPr lang="en-US" dirty="0">
                <a:sym typeface="Symbol"/>
              </a:rPr>
              <a:t></a:t>
            </a:r>
            <a:r>
              <a:rPr lang="uk-UA" dirty="0" smtClean="0">
                <a:sym typeface="Symbol"/>
              </a:rPr>
              <a:t>C</a:t>
            </a:r>
          </a:p>
          <a:p>
            <a:r>
              <a:rPr lang="uk-UA" dirty="0" smtClean="0">
                <a:sym typeface="Symbol"/>
              </a:rPr>
              <a:t>Зробіть 5 повних круглих плям крові безпосередньо на карті сухої краплі крові або використовуйте піпетки для перенесення матеріалу в разі збору крові з вени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0980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Поради щодо збору СКК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Не </a:t>
            </a:r>
            <a:r>
              <a:rPr lang="uk-UA" dirty="0" smtClean="0"/>
              <a:t>торкатись ділянок карти, які будуть використані для збору зразків, ні в рукавичках, ні без них.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Не </a:t>
            </a:r>
            <a:r>
              <a:rPr lang="uk-UA" dirty="0" smtClean="0"/>
              <a:t>наносити кров на обидві сторони фільтрувального паперу.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Не </a:t>
            </a:r>
            <a:r>
              <a:rPr lang="uk-UA" dirty="0" smtClean="0"/>
              <a:t>наносити кров більш ніж один раз на одне і те ж коло для збору зразків.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Не </a:t>
            </a:r>
            <a:r>
              <a:rPr lang="uk-UA" dirty="0" smtClean="0"/>
              <a:t>наносити кров декількох пацієнтів на одну і ту ж карту для збору зразків.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Не </a:t>
            </a:r>
            <a:r>
              <a:rPr lang="uk-UA" dirty="0" smtClean="0"/>
              <a:t>притискати фільтрувальний папір до місця проколу.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Не </a:t>
            </a:r>
            <a:r>
              <a:rPr lang="uk-UA" dirty="0" smtClean="0"/>
              <a:t>«видавлювати» кров з пальця.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12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Збір зразків СКК - </a:t>
            </a:r>
            <a:r>
              <a:rPr lang="uk-UA" i="1" smtClean="0"/>
              <a:t>Зберігання</a:t>
            </a:r>
            <a:endParaRPr lang="uk-U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uk-UA" smtClean="0"/>
              <a:t>Зразок СКК повинен бути висушений на повітрі перед упакуванням, бажано протягом 4 годин або ночі.</a:t>
            </a:r>
          </a:p>
          <a:p>
            <a:r>
              <a:rPr lang="uk-UA" smtClean="0"/>
              <a:t>Зразки слід зберігати в герметичному пластиковому пакеті із застібкою з осушувачами і індикаторами вологості.</a:t>
            </a:r>
          </a:p>
          <a:p>
            <a:r>
              <a:rPr lang="uk-UA" smtClean="0"/>
              <a:t>Слід уникати зберігання карт з висушеними плямами крові при кімнатній температурі впродовж більше одного тижня.</a:t>
            </a:r>
          </a:p>
          <a:p>
            <a:r>
              <a:rPr lang="uk-UA" smtClean="0"/>
              <a:t>Не допускати впливу прямих сонячних променів і тепла.</a:t>
            </a:r>
          </a:p>
          <a:p>
            <a:r>
              <a:rPr lang="uk-UA" smtClean="0"/>
              <a:t>Карти повинні мати позначки з відповідними ідентифікаторами.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58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Цілі навчання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Ознайомитись з двома типами зразків для тестування вірусного навантаження</a:t>
            </a:r>
          </a:p>
          <a:p>
            <a:r>
              <a:rPr lang="uk-UA" smtClean="0"/>
              <a:t>Розуміти процес збору зразків венозної крові</a:t>
            </a:r>
          </a:p>
          <a:p>
            <a:r>
              <a:rPr lang="uk-UA" smtClean="0"/>
              <a:t>Розуміти процес збору зразків сухої краплі крові</a:t>
            </a:r>
          </a:p>
          <a:p>
            <a:r>
              <a:rPr lang="uk-UA" smtClean="0"/>
              <a:t>Описати елементи біологічної безпеки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160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Збір зразків СКК - </a:t>
            </a:r>
            <a:r>
              <a:rPr lang="uk-UA" i="1" smtClean="0"/>
              <a:t>Транспортування</a:t>
            </a:r>
            <a:endParaRPr lang="uk-U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uk-UA" smtClean="0"/>
              <a:t>Необхідно зберігати цілісність зразка</a:t>
            </a:r>
          </a:p>
          <a:p>
            <a:pPr lvl="1"/>
            <a:r>
              <a:rPr lang="uk-UA" smtClean="0"/>
              <a:t>Моніторинг температури під час транспортування</a:t>
            </a:r>
          </a:p>
          <a:p>
            <a:pPr lvl="1"/>
            <a:r>
              <a:rPr lang="uk-UA" smtClean="0"/>
              <a:t>Моніторинг статусу індикатора вологості.</a:t>
            </a:r>
          </a:p>
          <a:p>
            <a:pPr lvl="1"/>
            <a:r>
              <a:rPr lang="uk-UA" smtClean="0"/>
              <a:t>Часовий ліміт</a:t>
            </a:r>
          </a:p>
          <a:p>
            <a:r>
              <a:rPr lang="uk-UA" smtClean="0"/>
              <a:t>Необхідно забезпечити дотримання правил безпеки.</a:t>
            </a:r>
          </a:p>
          <a:p>
            <a:pPr lvl="1"/>
            <a:r>
              <a:rPr lang="uk-UA" smtClean="0"/>
              <a:t>Слід ставитися до СКК як до біонебезпечного матеріалу (але потрійна упаковка не потрібна)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0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СКК: Прийнятний зразок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4953000"/>
          </a:xfrm>
        </p:spPr>
        <p:txBody>
          <a:bodyPr>
            <a:normAutofit fontScale="85000" lnSpcReduction="20000"/>
          </a:bodyPr>
          <a:lstStyle/>
          <a:p>
            <a:r>
              <a:rPr lang="uk-UA" b="1" smtClean="0"/>
              <a:t>Маркування</a:t>
            </a:r>
            <a:r>
              <a:rPr lang="uk-UA" smtClean="0"/>
              <a:t> на карті СКК має бути чітким і відповідати супровідній документації.</a:t>
            </a:r>
          </a:p>
          <a:p>
            <a:pPr marL="0" indent="0">
              <a:buNone/>
            </a:pPr>
            <a:endParaRPr lang="uk-UA" b="1" dirty="0" smtClean="0"/>
          </a:p>
          <a:p>
            <a:r>
              <a:rPr lang="uk-UA" smtClean="0"/>
              <a:t>Необхідно отримати </a:t>
            </a:r>
            <a:r>
              <a:rPr lang="uk-UA" b="1" smtClean="0"/>
              <a:t>як мінімум 3 хороші плями</a:t>
            </a:r>
            <a:r>
              <a:rPr lang="uk-UA" smtClean="0"/>
              <a:t>.</a:t>
            </a:r>
          </a:p>
          <a:p>
            <a:pPr lvl="1"/>
            <a:r>
              <a:rPr lang="uk-UA" smtClean="0"/>
              <a:t>Зразки повинні заповнювати кола і бути розташовані максимально в центрі, особливо в разі перфорованих карт.</a:t>
            </a:r>
          </a:p>
          <a:p>
            <a:r>
              <a:rPr lang="uk-UA" smtClean="0"/>
              <a:t>Після висихання СКК повинні бути темного і однорідного кольору, що вказує на належну техніку збору та сушіння.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95438"/>
            <a:ext cx="3349067" cy="13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55" y="4800600"/>
            <a:ext cx="3888268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27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СКК: Критерії для відхилення 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uk-UA" smtClean="0"/>
              <a:t>Недостатній об’єм зразка/неповне коло</a:t>
            </a:r>
          </a:p>
          <a:p>
            <a:r>
              <a:rPr lang="uk-UA" smtClean="0"/>
              <a:t>Зразок зі згорнутою кров'ю</a:t>
            </a:r>
          </a:p>
          <a:p>
            <a:r>
              <a:rPr lang="uk-UA" smtClean="0"/>
              <a:t>Гемоліз/кільця сироватки</a:t>
            </a:r>
          </a:p>
          <a:p>
            <a:r>
              <a:rPr lang="uk-UA" smtClean="0"/>
              <a:t>Стирання/подряпини</a:t>
            </a:r>
          </a:p>
          <a:p>
            <a:r>
              <a:rPr lang="uk-UA" smtClean="0"/>
              <a:t>Не сухий/упакований перед висиханням</a:t>
            </a:r>
          </a:p>
          <a:p>
            <a:r>
              <a:rPr lang="uk-UA" smtClean="0"/>
              <a:t>Поганий контроль за вологістю</a:t>
            </a:r>
          </a:p>
          <a:p>
            <a:r>
              <a:rPr lang="uk-UA" smtClean="0"/>
              <a:t>Відсутність або погане маркування на зразку</a:t>
            </a:r>
          </a:p>
          <a:p>
            <a:r>
              <a:rPr lang="uk-UA" smtClean="0"/>
              <a:t>Відсутні зразок або запит на лабораторний аналіз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97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Критерії для відхилення: </a:t>
            </a:r>
            <a:r>
              <a:t/>
            </a:r>
            <a:br/>
            <a:r>
              <a:rPr lang="uk-UA" smtClean="0"/>
              <a:t>Неможливо прочитати ідентифікацію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Проблема:  </a:t>
            </a:r>
            <a:r>
              <a:rPr lang="uk-UA" dirty="0" smtClean="0">
                <a:solidFill>
                  <a:srgbClr val="FF0000"/>
                </a:solidFill>
              </a:rPr>
              <a:t>Маркування не можна прочитати, тому зразок не слід тестувати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75619"/>
            <a:ext cx="331772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29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Критерії для відхилення: </a:t>
            </a:r>
            <a:r>
              <a:t/>
            </a:r>
            <a:br/>
            <a:r>
              <a:rPr lang="uk-UA" smtClean="0"/>
              <a:t>Неможливо прочитати ідентифікацію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Рішення:</a:t>
            </a:r>
          </a:p>
          <a:p>
            <a:r>
              <a:rPr lang="uk-UA" dirty="0" smtClean="0"/>
              <a:t>Перед збором зразка акуратно промаркіруйте карти СКК</a:t>
            </a:r>
          </a:p>
          <a:p>
            <a:r>
              <a:rPr lang="uk-UA" dirty="0" smtClean="0"/>
              <a:t>Якщо ім'я прочитати не можливо, потрібний інший зразок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38" y="1681372"/>
            <a:ext cx="331772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163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Критерії для відхилення: </a:t>
            </a:r>
            <a:r>
              <a:t/>
            </a:r>
            <a:br/>
            <a:r>
              <a:rPr lang="uk-UA" smtClean="0"/>
              <a:t>Недостатньо крові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8534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Проблема: </a:t>
            </a:r>
            <a:r>
              <a:rPr lang="uk-UA" dirty="0" smtClean="0">
                <a:solidFill>
                  <a:srgbClr val="FF0000"/>
                </a:solidFill>
              </a:rPr>
              <a:t>На цих плямах недостатньо крові для тестування.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Слід пом’яти, що для тестування потрібні як мінімум 3 ХОРОШІ ПЛЯМИ.</a:t>
            </a:r>
          </a:p>
          <a:p>
            <a:pPr lvl="1"/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97" y="1828800"/>
            <a:ext cx="311220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334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Критерії для відхилення: </a:t>
            </a:r>
            <a:r>
              <a:t/>
            </a:r>
            <a:br/>
            <a:r>
              <a:rPr lang="uk-UA" smtClean="0"/>
              <a:t>Недостатньо крові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534400" cy="3962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Вирішення:</a:t>
            </a:r>
          </a:p>
          <a:p>
            <a:r>
              <a:rPr lang="uk-UA" smtClean="0"/>
              <a:t>У разі збору крові з пальця або п'яти, слід переконатися, що місце проколу тепле і розташоване правильно, що допоможе отримати достатній кровоток для збору проби.</a:t>
            </a:r>
          </a:p>
          <a:p>
            <a:r>
              <a:rPr lang="uk-UA" smtClean="0"/>
              <a:t>Не тисніть прямо на місто проколу, стискайте всю стопу або кисть руки.</a:t>
            </a:r>
          </a:p>
          <a:p>
            <a:r>
              <a:rPr lang="uk-UA" smtClean="0"/>
              <a:t>Якщо кров перестає текти від місця, де зроблений прокол, може знадобитися другий прокол на іншому місці.</a:t>
            </a:r>
          </a:p>
          <a:p>
            <a:r>
              <a:rPr lang="uk-UA" smtClean="0"/>
              <a:t>Хворій або зневодненій людині може знадобитися венепункція.</a:t>
            </a:r>
          </a:p>
          <a:p>
            <a:r>
              <a:rPr lang="uk-UA" smtClean="0"/>
              <a:t>Слід переконатися, що піпетка встановлена на 70 мкл.</a:t>
            </a:r>
          </a:p>
          <a:p>
            <a:pPr lvl="1"/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95" y="1676400"/>
            <a:ext cx="311220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605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Критерії для відхилення: </a:t>
            </a:r>
            <a:r>
              <a:t/>
            </a:r>
            <a:br/>
            <a:r>
              <a:rPr lang="uk-UA" smtClean="0"/>
              <a:t>Нашарування крові або згорнута кров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Проблеми: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Зверніть увагу, що в центрі плями темніше. Це відбувається, якщо накладати вологу кров поверх сухої крові.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Також таке може відбутися, якщо використана кров, що згортається.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52879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9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Критерії для відхилення: </a:t>
            </a:r>
            <a:r>
              <a:t/>
            </a:r>
            <a:br/>
            <a:r>
              <a:rPr lang="uk-UA" smtClean="0"/>
              <a:t>Нашарування крові або згорнута кров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Вирішення:</a:t>
            </a:r>
          </a:p>
          <a:p>
            <a:r>
              <a:rPr lang="uk-UA" smtClean="0"/>
              <a:t>Доторкніться картою до краплі крові, коли вона виглядає важкою і готова впасти. Це правильна кількість крові.</a:t>
            </a:r>
          </a:p>
          <a:p>
            <a:r>
              <a:rPr lang="uk-UA" smtClean="0"/>
              <a:t>Якщо крапля занадто маленька, і вона все ще волога, зверху можна додати ще одну краплю. В іншому випадку перейдіть до іншого місця.</a:t>
            </a:r>
          </a:p>
          <a:p>
            <a:r>
              <a:rPr lang="uk-UA" smtClean="0"/>
              <a:t>Ніколи не використовуйте згорнуту кров або кров, яка згортається, для СКК.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52879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75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300" dirty="0" smtClean="0"/>
              <a:t>Критерії для відхилення: </a:t>
            </a:r>
            <a:r>
              <a:rPr sz="3300" dirty="0"/>
              <a:t/>
            </a:r>
            <a:br>
              <a:rPr sz="3300" dirty="0"/>
            </a:br>
            <a:r>
              <a:rPr lang="uk-UA" sz="3300" dirty="0" smtClean="0"/>
              <a:t>Кільця сироватки/алкогольне забруднення</a:t>
            </a:r>
            <a:endParaRPr lang="uk-UA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Проблеми: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Жовте кільце навколо плям крові означає, що кров забруднена або розділена.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Можливо, що спирт не висох.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Це може статися в результаті здавлювання місця проколу </a:t>
            </a:r>
            <a:r>
              <a:rPr lang="ru-RU" dirty="0">
                <a:solidFill>
                  <a:srgbClr val="FF0000"/>
                </a:solidFill>
              </a:rPr>
              <a:t>–</a:t>
            </a:r>
            <a:r>
              <a:rPr lang="uk-UA" dirty="0" smtClean="0">
                <a:solidFill>
                  <a:srgbClr val="FF0000"/>
                </a:solidFill>
              </a:rPr>
              <a:t> замість крові може просочуватися плазма.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Також може бути через те, що перед нанесенням плям кров у пробірці з ЕДТА не була перемішана.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45179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5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План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uk-UA" smtClean="0"/>
              <a:t>Зразки для тестування вірусного навантаження</a:t>
            </a:r>
            <a:r>
              <a:rPr lang="en-US" smtClean="0"/>
              <a:t>	</a:t>
            </a:r>
          </a:p>
          <a:p>
            <a:r>
              <a:rPr lang="uk-UA" smtClean="0"/>
              <a:t>Збір зразків венозної крові</a:t>
            </a:r>
          </a:p>
          <a:p>
            <a:r>
              <a:rPr lang="uk-UA" smtClean="0"/>
              <a:t>Збір зразків сухої краплі крові</a:t>
            </a:r>
          </a:p>
          <a:p>
            <a:r>
              <a:rPr lang="uk-UA" smtClean="0"/>
              <a:t>Біологічна безпека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0524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300" dirty="0" smtClean="0"/>
              <a:t>Критерії для відхилення: </a:t>
            </a:r>
            <a:r>
              <a:rPr sz="3300" dirty="0"/>
              <a:t/>
            </a:r>
            <a:br>
              <a:rPr sz="3300" dirty="0"/>
            </a:br>
            <a:r>
              <a:rPr lang="uk-UA" sz="3300" dirty="0" smtClean="0"/>
              <a:t>Кільця сироватки/алкогольне забруднення</a:t>
            </a:r>
            <a:endParaRPr lang="uk-UA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Вирішення:</a:t>
            </a:r>
          </a:p>
          <a:p>
            <a:r>
              <a:rPr lang="uk-UA" smtClean="0"/>
              <a:t>Після очищення місця проколу, дайте спирту висохнути протягом 30 секунд до того, як брати кров або робити прокол.</a:t>
            </a:r>
          </a:p>
          <a:p>
            <a:r>
              <a:rPr lang="uk-UA" smtClean="0"/>
              <a:t>Щоб стимулювати кровообіг, м'яко стискайте всю кисть руки або стопу. Ніколи не «видавлюйте» кров і не здавлюйте місце проколу.</a:t>
            </a:r>
          </a:p>
          <a:p>
            <a:r>
              <a:rPr lang="uk-UA" smtClean="0"/>
              <a:t>Якщо ви робите СКК з пробірки з ЕДТА, обов'язково кілька разів переверніть пробірку, щоб перемішати кров перед набором у піпетку.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45179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623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Критерії для відхилення: </a:t>
            </a:r>
            <a:r>
              <a:t/>
            </a:r>
            <a:br/>
            <a:r>
              <a:rPr lang="uk-UA" smtClean="0"/>
              <a:t>Занадто багато крові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Проблеми: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Можливо, що ця кров була нанесена за допомогою шприца або неправильно встановленої піпетки.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Кров просочилася на іншу сторону карти.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63700"/>
            <a:ext cx="331895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127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Критерії для відхилення: </a:t>
            </a:r>
            <a:r>
              <a:t/>
            </a:r>
            <a:br/>
            <a:r>
              <a:rPr lang="uk-UA" smtClean="0"/>
              <a:t>Занадто багато крові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Рішення:</a:t>
            </a:r>
          </a:p>
          <a:p>
            <a:r>
              <a:rPr lang="uk-UA" smtClean="0"/>
              <a:t>Використовуйте пробірку з ЕДТА для венепункції.</a:t>
            </a:r>
          </a:p>
          <a:p>
            <a:r>
              <a:rPr lang="uk-UA" smtClean="0"/>
              <a:t>Використовуйте відповідну піпетку, встановлену на відповідний об’єм для залишення плям СКК.</a:t>
            </a:r>
          </a:p>
          <a:p>
            <a:r>
              <a:rPr lang="uk-UA" smtClean="0"/>
              <a:t>Не набирайте занадто багато.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31895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357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Критерії для відхилення: </a:t>
            </a:r>
            <a:r>
              <a:t/>
            </a:r>
            <a:br/>
            <a:r>
              <a:rPr lang="uk-UA" smtClean="0"/>
              <a:t>Погана техніка збору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Проблеми: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Можливо, що кров згорталася, коли була поміщена на карту.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На кожне коло було нанесено понад однієї краплі.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Жодне з кіл не є заповненим як слід.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22606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114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Критерії для відхилення: </a:t>
            </a:r>
            <a:r>
              <a:t/>
            </a:r>
            <a:br/>
            <a:r>
              <a:rPr lang="uk-UA" smtClean="0"/>
              <a:t>Погана техніка збору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Рішення:</a:t>
            </a:r>
          </a:p>
          <a:p>
            <a:r>
              <a:rPr lang="uk-UA" dirty="0" smtClean="0"/>
              <a:t>Зачекайте, поки збереться більша крапля, перш ніж торкатися кров'ю до папера.</a:t>
            </a:r>
          </a:p>
          <a:p>
            <a:r>
              <a:rPr lang="uk-UA" dirty="0" smtClean="0"/>
              <a:t>Крапля крові, яка падає сама по собі, є ідеального розміру.</a:t>
            </a:r>
          </a:p>
          <a:p>
            <a:r>
              <a:rPr lang="uk-UA" dirty="0" smtClean="0"/>
              <a:t>Не можна, щоб шкіра, голка, шприц або наконечник піпетки торкався до паперу при нанесенні крові.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19776"/>
            <a:ext cx="422606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800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Біологічна безпека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11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Біологічна безпека</a:t>
            </a:r>
            <a:endParaRPr lang="uk-UA" dirty="0"/>
          </a:p>
        </p:txBody>
      </p:sp>
      <p:sp>
        <p:nvSpPr>
          <p:cNvPr id="5" name="Rectangle 4"/>
          <p:cNvSpPr/>
          <p:nvPr/>
        </p:nvSpPr>
        <p:spPr>
          <a:xfrm>
            <a:off x="381000" y="1600200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2"/>
                </a:solidFill>
                <a:latin typeface="Garamond" panose="02020404030301010803" pitchFamily="18" charset="0"/>
              </a:rPr>
              <a:t>Усі особи, які працюють зі зразками крові на будь-якому етапі збору, підготовки і транспортування, повинні дотримуватися стандартних правил безпеки під час роботи з потенційно інфекційними біологічними матеріалами. </a:t>
            </a:r>
            <a:endParaRPr lang="uk-UA" sz="2400" dirty="0" smtClean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endParaRPr lang="uk-UA" sz="24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2"/>
                </a:solidFill>
                <a:latin typeface="Garamond" panose="02020404030301010803" pitchFamily="18" charset="0"/>
              </a:rPr>
              <a:t>Зниження біологічної небезпеки досягається через поєднання техніки та процедур безпеки, захисних засобів і устаткування, які дозволяють стримувати біологічну небезпеку. </a:t>
            </a:r>
            <a:endParaRPr lang="uk-UA" sz="2400" dirty="0" smtClean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endParaRPr lang="uk-UA" sz="24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2"/>
                </a:solidFill>
                <a:latin typeface="Garamond" panose="02020404030301010803" pitchFamily="18" charset="0"/>
              </a:rPr>
              <a:t>Слід дотримуватися стандартних робочих процедур, наданих Національними лабораторними службами, для використання засобів індивідуального захисту, знезараження багаторазових аксесуарів, таких як холодильні камери, а також знезараження і видалення біологічних розливів і відходів.</a:t>
            </a:r>
          </a:p>
        </p:txBody>
      </p:sp>
    </p:spTree>
    <p:extLst>
      <p:ext uri="{BB962C8B-B14F-4D97-AF65-F5344CB8AC3E}">
        <p14:creationId xmlns:p14="http://schemas.microsoft.com/office/powerpoint/2010/main" val="41458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Біологічна безпека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uk-UA" smtClean="0"/>
              <a:t>У разі випадкового розливу перевізник зразка повинен вжити комплексних заходів щодо розливу відповідно до стандартних протоків для управління біологічною небезпекою.  </a:t>
            </a:r>
          </a:p>
          <a:p>
            <a:endParaRPr lang="uk-UA" dirty="0"/>
          </a:p>
          <a:p>
            <a:r>
              <a:rPr lang="uk-UA" smtClean="0"/>
              <a:t>З метою забезпечення якості в разі розливів та будь-якої затримки транспортування необхідно скласти звіт про інцидент у Формі відстеження зразків. </a:t>
            </a:r>
          </a:p>
          <a:p>
            <a:endParaRPr lang="uk-UA" dirty="0"/>
          </a:p>
          <a:p>
            <a:r>
              <a:rPr lang="uk-UA" smtClean="0"/>
              <a:t>Клінічні лікарі, які сприяють транспортуванню зразків, повинні дотримуватися належних відповідних стандартних операційних процедур.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46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Питання?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28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Зразки для тестування вірусного навантаження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mtClean="0"/>
              <a:t>Типи зразків: </a:t>
            </a:r>
          </a:p>
          <a:p>
            <a:endParaRPr lang="uk-U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5911967"/>
              </p:ext>
            </p:extLst>
          </p:nvPr>
        </p:nvGraphicFramePr>
        <p:xfrm>
          <a:off x="1219200" y="2286000"/>
          <a:ext cx="685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2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uk-UA" sz="3300" dirty="0" smtClean="0"/>
              <a:t>Використання СКК у порівнянні з плазмою для тестування вірусного навантаження</a:t>
            </a:r>
            <a:endParaRPr lang="uk-UA" sz="3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761455"/>
              </p:ext>
            </p:extLst>
          </p:nvPr>
        </p:nvGraphicFramePr>
        <p:xfrm>
          <a:off x="457200" y="1676400"/>
          <a:ext cx="8305800" cy="430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Характерна риса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Плазма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СКК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Вимагає венепункції 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Так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Ні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Вимагає центрифугування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Так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Ні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Стабільний при «кімнатній температурі»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Ні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Так*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Біологічна небезпека з точки зору перевезення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Так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Ні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Для перевезення потрібний сухий лід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Так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Ні*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Зазвичай використовується для генотипування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Так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Ні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Діапазон об'єму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1-5 мл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0,25-0.5 мл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609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*За умови зберігання в сухому місці як мінімум 2 тижні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71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Збір зразків венозної крові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903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Матеріали, необхідні для збору зразків венозної крові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 numCol="2">
            <a:normAutofit/>
          </a:bodyPr>
          <a:lstStyle/>
          <a:p>
            <a:r>
              <a:rPr lang="uk-UA" smtClean="0"/>
              <a:t>Вакуумна пробірка для забору зразків крові</a:t>
            </a:r>
          </a:p>
          <a:p>
            <a:r>
              <a:rPr lang="uk-UA" smtClean="0"/>
              <a:t>Вакуумна голка і голкотримач</a:t>
            </a:r>
          </a:p>
          <a:p>
            <a:r>
              <a:rPr lang="uk-UA" smtClean="0"/>
              <a:t>Кріопробірки (Nunc)</a:t>
            </a:r>
          </a:p>
          <a:p>
            <a:r>
              <a:rPr lang="uk-UA" smtClean="0"/>
              <a:t>Неопудрені рукавички</a:t>
            </a:r>
          </a:p>
          <a:p>
            <a:r>
              <a:rPr lang="uk-UA" smtClean="0"/>
              <a:t>Серветка просочена спиртом</a:t>
            </a:r>
          </a:p>
          <a:p>
            <a:r>
              <a:rPr lang="uk-UA" smtClean="0"/>
              <a:t>Марлеві кульки</a:t>
            </a:r>
          </a:p>
          <a:p>
            <a:r>
              <a:rPr lang="uk-UA" smtClean="0"/>
              <a:t>Джгут</a:t>
            </a:r>
          </a:p>
          <a:p>
            <a:r>
              <a:rPr lang="uk-UA" smtClean="0"/>
              <a:t>Бинт</a:t>
            </a:r>
          </a:p>
          <a:p>
            <a:r>
              <a:rPr lang="uk-UA" smtClean="0"/>
              <a:t>Контейнер для утилізації гострих предметів</a:t>
            </a:r>
          </a:p>
          <a:p>
            <a:r>
              <a:rPr lang="uk-UA" smtClean="0"/>
              <a:t>Перманентний маркер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413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Зразок венозної крові - </a:t>
            </a:r>
            <a:r>
              <a:rPr lang="uk-UA" i="1" smtClean="0"/>
              <a:t>Збір</a:t>
            </a:r>
            <a:r>
              <a:rPr lang="uk-UA" smtClean="0"/>
              <a:t> </a:t>
            </a:r>
            <a:endParaRPr lang="uk-U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Збір крові має проводитися з використанням неопудрених рукавичок.</a:t>
            </a:r>
          </a:p>
          <a:p>
            <a:r>
              <a:rPr lang="uk-UA" dirty="0" smtClean="0"/>
              <a:t>Кров слід збирати тільки в стерильну трубку з використанням ЕДТА (фіолетовий ковпачок).</a:t>
            </a:r>
          </a:p>
          <a:p>
            <a:r>
              <a:rPr lang="uk-UA" dirty="0" smtClean="0"/>
              <a:t>Взяти близько 5 мл зразка крові з використанням вакуумної трубки з EDTA у дорослих пацієнтів.</a:t>
            </a:r>
          </a:p>
          <a:p>
            <a:r>
              <a:rPr lang="uk-UA" dirty="0" smtClean="0"/>
              <a:t>Зразок повинен бути відправлений на тестування або в лабораторію протягом 24 годин (бажано 6 годин) після збору для центрифугування крові та екстракції плазми.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175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Збір зразків венозної крові-</a:t>
            </a:r>
            <a:r>
              <a:rPr lang="uk-UA" i="1" smtClean="0"/>
              <a:t>Підготовка </a:t>
            </a:r>
            <a:endParaRPr lang="uk-U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Відокремити плазму методом центрифугування при 800-1600 × g протягом 20 хвилин або 2450 × g протягом 10 хвилин при кімнатній температурі.</a:t>
            </a:r>
          </a:p>
          <a:p>
            <a:r>
              <a:rPr lang="uk-UA" dirty="0" smtClean="0"/>
              <a:t>Перенести плазму в стерильну пробірку з поліпропілену (</a:t>
            </a:r>
            <a:r>
              <a:rPr lang="uk-UA" dirty="0" err="1" smtClean="0"/>
              <a:t>кріопробірку</a:t>
            </a:r>
            <a:r>
              <a:rPr lang="uk-UA" dirty="0" smtClean="0"/>
              <a:t>). Слід діяти акуратно, щоб не пошкодити лейкоцитарну плівку, щоб запобігти забрудненню клітинним матеріалом.</a:t>
            </a:r>
          </a:p>
          <a:p>
            <a:r>
              <a:rPr lang="uk-UA" dirty="0" smtClean="0"/>
              <a:t>Перенести мінімальний об’єм зразка в розмірі 1,2 мл або 1200 </a:t>
            </a:r>
            <a:r>
              <a:rPr lang="uk-UA" dirty="0" err="1" smtClean="0"/>
              <a:t>мкл</a:t>
            </a:r>
            <a:r>
              <a:rPr lang="uk-UA" dirty="0" smtClean="0"/>
              <a:t> аліквот в кожну з двох правильно промаркованих поліпропіленових пробірок.</a:t>
            </a:r>
          </a:p>
          <a:p>
            <a:r>
              <a:rPr lang="uk-UA" dirty="0" smtClean="0"/>
              <a:t>Необхідно переконатися, що поліпропіленові пробірки правильно закриті.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500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9879</TotalTime>
  <Words>2236</Words>
  <Application>Microsoft Office PowerPoint</Application>
  <PresentationFormat>Presentación en pantalla (4:3)</PresentationFormat>
  <Paragraphs>305</Paragraphs>
  <Slides>38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Garamond</vt:lpstr>
      <vt:lpstr>Symbol</vt:lpstr>
      <vt:lpstr>Office Theme</vt:lpstr>
      <vt:lpstr>Custom Design</vt:lpstr>
      <vt:lpstr>Модуль 5: Збір і підготовка зразків на вірусне навантаження</vt:lpstr>
      <vt:lpstr>Цілі навчання</vt:lpstr>
      <vt:lpstr>План</vt:lpstr>
      <vt:lpstr>Зразки для тестування вірусного навантаження</vt:lpstr>
      <vt:lpstr>Використання СКК у порівнянні з плазмою для тестування вірусного навантаження</vt:lpstr>
      <vt:lpstr>Збір зразків венозної крові</vt:lpstr>
      <vt:lpstr>Матеріали, необхідні для збору зразків венозної крові</vt:lpstr>
      <vt:lpstr>Зразок венозної крові - Збір </vt:lpstr>
      <vt:lpstr>Збір зразків венозної крові-Підготовка </vt:lpstr>
      <vt:lpstr>Зразок венозної крові - Зберігання</vt:lpstr>
      <vt:lpstr>Зразок венозної крові - Транспортування</vt:lpstr>
      <vt:lpstr>Потрійна упаковка</vt:lpstr>
      <vt:lpstr>Зразок венозної крові - Критерії для відхилення </vt:lpstr>
      <vt:lpstr>Зразок венозної крові - Критерії для відхилення </vt:lpstr>
      <vt:lpstr>Суха крапля крові (СКК)  Збір зразків </vt:lpstr>
      <vt:lpstr>Матеріали, необхідні для збору зразків СКК</vt:lpstr>
      <vt:lpstr>Збір зразків СКК</vt:lpstr>
      <vt:lpstr>Поради щодо збору СКК</vt:lpstr>
      <vt:lpstr>Збір зразків СКК - Зберігання</vt:lpstr>
      <vt:lpstr>Збір зразків СКК - Транспортування</vt:lpstr>
      <vt:lpstr>Зразок СКК: Прийнятний зразок</vt:lpstr>
      <vt:lpstr>Зразок СКК: Критерії для відхилення </vt:lpstr>
      <vt:lpstr>Критерії для відхилення:  Неможливо прочитати ідентифікацію</vt:lpstr>
      <vt:lpstr>Критерії для відхилення:  Неможливо прочитати ідентифікацію</vt:lpstr>
      <vt:lpstr>Критерії для відхилення:  Недостатньо крові</vt:lpstr>
      <vt:lpstr>Критерії для відхилення:  Недостатньо крові</vt:lpstr>
      <vt:lpstr>Критерії для відхилення:  Нашарування крові або згорнута кров</vt:lpstr>
      <vt:lpstr>Критерії для відхилення:  Нашарування крові або згорнута кров</vt:lpstr>
      <vt:lpstr>Критерії для відхилення:  Кільця сироватки/алкогольне забруднення</vt:lpstr>
      <vt:lpstr>Критерії для відхилення:  Кільця сироватки/алкогольне забруднення</vt:lpstr>
      <vt:lpstr>Критерії для відхилення:  Занадто багато крові</vt:lpstr>
      <vt:lpstr>Критерії для відхилення:  Занадто багато крові</vt:lpstr>
      <vt:lpstr>Критерії для відхилення:  Погана техніка збору</vt:lpstr>
      <vt:lpstr>Критерії для відхилення:  Погана техніка збору</vt:lpstr>
      <vt:lpstr>Біологічна безпека</vt:lpstr>
      <vt:lpstr>Біологічна безпека</vt:lpstr>
      <vt:lpstr>Біологічна безпека</vt:lpstr>
      <vt:lpstr>Питання?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 Principles of Viral Load Monitoring</dc:title>
  <dc:creator>West, Rebecca L.</dc:creator>
  <cp:lastModifiedBy>Flora Márquez</cp:lastModifiedBy>
  <cp:revision>76</cp:revision>
  <dcterms:created xsi:type="dcterms:W3CDTF">2016-11-29T20:17:07Z</dcterms:created>
  <dcterms:modified xsi:type="dcterms:W3CDTF">2018-02-12T13:06:16Z</dcterms:modified>
</cp:coreProperties>
</file>