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261" r:id="rId3"/>
    <p:sldId id="262" r:id="rId4"/>
    <p:sldId id="265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7" r:id="rId16"/>
    <p:sldId id="274" r:id="rId17"/>
    <p:sldId id="275" r:id="rId18"/>
    <p:sldId id="276" r:id="rId19"/>
    <p:sldId id="277" r:id="rId20"/>
    <p:sldId id="278" r:id="rId21"/>
    <p:sldId id="279" r:id="rId22"/>
    <p:sldId id="288" r:id="rId23"/>
    <p:sldId id="280" r:id="rId24"/>
    <p:sldId id="289" r:id="rId25"/>
    <p:sldId id="295" r:id="rId26"/>
    <p:sldId id="296" r:id="rId27"/>
    <p:sldId id="290" r:id="rId28"/>
    <p:sldId id="291" r:id="rId29"/>
    <p:sldId id="297" r:id="rId30"/>
    <p:sldId id="292" r:id="rId31"/>
    <p:sldId id="298" r:id="rId32"/>
    <p:sldId id="293" r:id="rId33"/>
    <p:sldId id="299" r:id="rId34"/>
    <p:sldId id="294" r:id="rId35"/>
    <p:sldId id="300" r:id="rId36"/>
    <p:sldId id="281" r:id="rId37"/>
    <p:sldId id="282" r:id="rId38"/>
    <p:sldId id="283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Rebecca L." initials="RLW" lastIdx="22" clrIdx="0"/>
  <p:cmAuthor id="1" name="Alemayehu, Bereket H." initials="B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1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5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988" y="-19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60AF6-B861-483A-B669-F3257C70A7D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A34D8-025F-4834-B8E1-A9619D8E02F7}">
      <dgm:prSet phldrT="[Text]"/>
      <dgm:spPr/>
      <dgm:t>
        <a:bodyPr/>
        <a:lstStyle/>
        <a:p>
          <a:pPr algn="ctr"/>
          <a:r>
            <a:rPr lang="en-US" b="1" dirty="0">
              <a:solidFill>
                <a:schemeClr val="tx2"/>
              </a:solidFill>
              <a:latin typeface="Garamond" panose="02020404030301010803" pitchFamily="18" charset="0"/>
            </a:rPr>
            <a:t>Plasma</a:t>
          </a:r>
        </a:p>
      </dgm:t>
    </dgm:pt>
    <dgm:pt modelId="{67D499D7-3A8F-4822-AC7D-30976378024C}" type="parTrans" cxnId="{352EFA72-5921-4AF5-A6C5-6B195D6735D4}">
      <dgm:prSet/>
      <dgm:spPr/>
      <dgm:t>
        <a:bodyPr/>
        <a:lstStyle/>
        <a:p>
          <a:endParaRPr lang="en-US"/>
        </a:p>
      </dgm:t>
    </dgm:pt>
    <dgm:pt modelId="{3F3395B7-EB91-4EC2-AA46-2C1501A45F86}" type="sibTrans" cxnId="{352EFA72-5921-4AF5-A6C5-6B195D6735D4}">
      <dgm:prSet/>
      <dgm:spPr/>
      <dgm:t>
        <a:bodyPr/>
        <a:lstStyle/>
        <a:p>
          <a:endParaRPr lang="en-US"/>
        </a:p>
      </dgm:t>
    </dgm:pt>
    <dgm:pt modelId="{0B221BD4-3E58-4B34-A0CC-751545B37A5F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tx2"/>
              </a:solidFill>
              <a:latin typeface="Garamond" panose="02020404030301010803" pitchFamily="18" charset="0"/>
            </a:rPr>
            <a:t>Gota</a:t>
          </a:r>
          <a:r>
            <a:rPr lang="en-US" b="1" dirty="0">
              <a:solidFill>
                <a:schemeClr val="tx2"/>
              </a:solidFill>
              <a:latin typeface="Garamond" panose="02020404030301010803" pitchFamily="18" charset="0"/>
            </a:rPr>
            <a:t> de </a:t>
          </a:r>
          <a:r>
            <a:rPr lang="en-US" b="1" dirty="0" err="1">
              <a:solidFill>
                <a:schemeClr val="tx2"/>
              </a:solidFill>
              <a:latin typeface="Garamond" panose="02020404030301010803" pitchFamily="18" charset="0"/>
            </a:rPr>
            <a:t>sangue</a:t>
          </a:r>
          <a:r>
            <a:rPr lang="en-US" b="1" dirty="0">
              <a:solidFill>
                <a:schemeClr val="tx2"/>
              </a:solidFill>
              <a:latin typeface="Garamond" panose="02020404030301010803" pitchFamily="18" charset="0"/>
            </a:rPr>
            <a:t> </a:t>
          </a:r>
          <a:r>
            <a:rPr lang="en-US" b="1" dirty="0" err="1">
              <a:solidFill>
                <a:schemeClr val="tx2"/>
              </a:solidFill>
              <a:latin typeface="Garamond" panose="02020404030301010803" pitchFamily="18" charset="0"/>
            </a:rPr>
            <a:t>seca</a:t>
          </a:r>
          <a:r>
            <a:rPr lang="en-US" b="1" dirty="0">
              <a:solidFill>
                <a:schemeClr val="tx2"/>
              </a:solidFill>
              <a:latin typeface="Garamond" panose="02020404030301010803" pitchFamily="18" charset="0"/>
            </a:rPr>
            <a:t> (DBS) </a:t>
          </a:r>
        </a:p>
      </dgm:t>
    </dgm:pt>
    <dgm:pt modelId="{CBF77F72-C793-4B21-BEA6-7B89288F3919}" type="parTrans" cxnId="{AC1354C6-DEBB-4203-A90A-5BDD6219FC17}">
      <dgm:prSet/>
      <dgm:spPr/>
      <dgm:t>
        <a:bodyPr/>
        <a:lstStyle/>
        <a:p>
          <a:endParaRPr lang="en-US"/>
        </a:p>
      </dgm:t>
    </dgm:pt>
    <dgm:pt modelId="{16B51D9C-F67E-4CC0-A3D4-CC1013203F02}" type="sibTrans" cxnId="{AC1354C6-DEBB-4203-A90A-5BDD6219FC17}">
      <dgm:prSet/>
      <dgm:spPr/>
      <dgm:t>
        <a:bodyPr/>
        <a:lstStyle/>
        <a:p>
          <a:endParaRPr lang="en-US"/>
        </a:p>
      </dgm:t>
    </dgm:pt>
    <dgm:pt modelId="{8F7774D2-296F-40D5-9C1E-64FCBFEF146F}" type="pres">
      <dgm:prSet presAssocID="{C5860AF6-B861-483A-B669-F3257C70A7D9}" presName="Name0" presStyleCnt="0">
        <dgm:presLayoutVars>
          <dgm:dir/>
        </dgm:presLayoutVars>
      </dgm:prSet>
      <dgm:spPr/>
      <dgm:t>
        <a:bodyPr/>
        <a:lstStyle/>
        <a:p>
          <a:endParaRPr lang="es-AR"/>
        </a:p>
      </dgm:t>
    </dgm:pt>
    <dgm:pt modelId="{07C5E958-1C25-4D65-AF0C-4AAC2B5E7710}" type="pres">
      <dgm:prSet presAssocID="{6DEA34D8-025F-4834-B8E1-A9619D8E02F7}" presName="composite" presStyleCnt="0"/>
      <dgm:spPr/>
    </dgm:pt>
    <dgm:pt modelId="{70E4AE9A-E594-46C4-87EC-5B6992FED28E}" type="pres">
      <dgm:prSet presAssocID="{6DEA34D8-025F-4834-B8E1-A9619D8E02F7}" presName="rect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A0B7C7-4D18-43BB-BAEA-E82A353DF119}" type="pres">
      <dgm:prSet presAssocID="{6DEA34D8-025F-4834-B8E1-A9619D8E02F7}" presName="rect1" presStyleLbl="alignImgPlace1" presStyleIdx="0" presStyleCnt="2" custLinFactNeighborX="-7887" custLinFactNeighborY="-2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911535-0C7C-42E6-A9A2-C6BB63FC60AF}" type="pres">
      <dgm:prSet presAssocID="{3F3395B7-EB91-4EC2-AA46-2C1501A45F86}" presName="sibTrans" presStyleCnt="0"/>
      <dgm:spPr/>
    </dgm:pt>
    <dgm:pt modelId="{04DED750-048C-4869-B2A4-18CDD862A027}" type="pres">
      <dgm:prSet presAssocID="{0B221BD4-3E58-4B34-A0CC-751545B37A5F}" presName="composite" presStyleCnt="0"/>
      <dgm:spPr/>
    </dgm:pt>
    <dgm:pt modelId="{C48FD065-F93F-48D9-9E54-0DCA68D74705}" type="pres">
      <dgm:prSet presAssocID="{0B221BD4-3E58-4B34-A0CC-751545B37A5F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965ED1-AFE2-488D-BE43-E489888E0201}" type="pres">
      <dgm:prSet presAssocID="{0B221BD4-3E58-4B34-A0CC-751545B37A5F}" presName="rect1" presStyleLbl="alignImgPlace1" presStyleIdx="1" presStyleCnt="2" custScaleX="107452" custLinFactNeighborX="3396" custLinFactNeighborY="42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52EFA72-5921-4AF5-A6C5-6B195D6735D4}" srcId="{C5860AF6-B861-483A-B669-F3257C70A7D9}" destId="{6DEA34D8-025F-4834-B8E1-A9619D8E02F7}" srcOrd="0" destOrd="0" parTransId="{67D499D7-3A8F-4822-AC7D-30976378024C}" sibTransId="{3F3395B7-EB91-4EC2-AA46-2C1501A45F86}"/>
    <dgm:cxn modelId="{AC1354C6-DEBB-4203-A90A-5BDD6219FC17}" srcId="{C5860AF6-B861-483A-B669-F3257C70A7D9}" destId="{0B221BD4-3E58-4B34-A0CC-751545B37A5F}" srcOrd="1" destOrd="0" parTransId="{CBF77F72-C793-4B21-BEA6-7B89288F3919}" sibTransId="{16B51D9C-F67E-4CC0-A3D4-CC1013203F02}"/>
    <dgm:cxn modelId="{B2FA432F-EF3F-456E-991A-6F5D5F9D3166}" type="presOf" srcId="{6DEA34D8-025F-4834-B8E1-A9619D8E02F7}" destId="{70E4AE9A-E594-46C4-87EC-5B6992FED28E}" srcOrd="0" destOrd="0" presId="urn:microsoft.com/office/officeart/2008/layout/PictureGrid"/>
    <dgm:cxn modelId="{4A9CA1DD-D557-4090-A926-031BC698A46E}" type="presOf" srcId="{C5860AF6-B861-483A-B669-F3257C70A7D9}" destId="{8F7774D2-296F-40D5-9C1E-64FCBFEF146F}" srcOrd="0" destOrd="0" presId="urn:microsoft.com/office/officeart/2008/layout/PictureGrid"/>
    <dgm:cxn modelId="{0C06EFB3-233B-4C99-987F-0362F1FDDCF7}" type="presOf" srcId="{0B221BD4-3E58-4B34-A0CC-751545B37A5F}" destId="{C48FD065-F93F-48D9-9E54-0DCA68D74705}" srcOrd="0" destOrd="0" presId="urn:microsoft.com/office/officeart/2008/layout/PictureGrid"/>
    <dgm:cxn modelId="{731C577B-3B95-4E0A-95C0-10C4D6F73752}" type="presParOf" srcId="{8F7774D2-296F-40D5-9C1E-64FCBFEF146F}" destId="{07C5E958-1C25-4D65-AF0C-4AAC2B5E7710}" srcOrd="0" destOrd="0" presId="urn:microsoft.com/office/officeart/2008/layout/PictureGrid"/>
    <dgm:cxn modelId="{F5F99FD7-0736-40F2-A9EC-BE09F7EF0B85}" type="presParOf" srcId="{07C5E958-1C25-4D65-AF0C-4AAC2B5E7710}" destId="{70E4AE9A-E594-46C4-87EC-5B6992FED28E}" srcOrd="0" destOrd="0" presId="urn:microsoft.com/office/officeart/2008/layout/PictureGrid"/>
    <dgm:cxn modelId="{7D8B239E-05D6-40FF-BA56-F159A333152E}" type="presParOf" srcId="{07C5E958-1C25-4D65-AF0C-4AAC2B5E7710}" destId="{45A0B7C7-4D18-43BB-BAEA-E82A353DF119}" srcOrd="1" destOrd="0" presId="urn:microsoft.com/office/officeart/2008/layout/PictureGrid"/>
    <dgm:cxn modelId="{97A591D0-8CA8-4654-B87E-831D89BEA934}" type="presParOf" srcId="{8F7774D2-296F-40D5-9C1E-64FCBFEF146F}" destId="{07911535-0C7C-42E6-A9A2-C6BB63FC60AF}" srcOrd="1" destOrd="0" presId="urn:microsoft.com/office/officeart/2008/layout/PictureGrid"/>
    <dgm:cxn modelId="{6537DE28-1853-4B7E-BC7F-E7FC49F1EB1D}" type="presParOf" srcId="{8F7774D2-296F-40D5-9C1E-64FCBFEF146F}" destId="{04DED750-048C-4869-B2A4-18CDD862A027}" srcOrd="2" destOrd="0" presId="urn:microsoft.com/office/officeart/2008/layout/PictureGrid"/>
    <dgm:cxn modelId="{9060AB08-32B7-4B71-9E7D-1822824E75A7}" type="presParOf" srcId="{04DED750-048C-4869-B2A4-18CDD862A027}" destId="{C48FD065-F93F-48D9-9E54-0DCA68D74705}" srcOrd="0" destOrd="0" presId="urn:microsoft.com/office/officeart/2008/layout/PictureGrid"/>
    <dgm:cxn modelId="{1DDF8BA7-5114-44AB-AA75-E664DE9E4CA4}" type="presParOf" srcId="{04DED750-048C-4869-B2A4-18CDD862A027}" destId="{56965ED1-AFE2-488D-BE43-E489888E020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4AE9A-E594-46C4-87EC-5B6992FED28E}">
      <dsp:nvSpPr>
        <dsp:cNvPr id="0" name=""/>
        <dsp:cNvSpPr/>
      </dsp:nvSpPr>
      <dsp:spPr>
        <a:xfrm>
          <a:off x="76206" y="189382"/>
          <a:ext cx="3075635" cy="46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  <a:latin typeface="Garamond" panose="02020404030301010803" pitchFamily="18" charset="0"/>
            </a:rPr>
            <a:t>Plasma</a:t>
          </a:r>
        </a:p>
      </dsp:txBody>
      <dsp:txXfrm>
        <a:off x="76206" y="189382"/>
        <a:ext cx="3075635" cy="461345"/>
      </dsp:txXfrm>
    </dsp:sp>
    <dsp:sp modelId="{45A0B7C7-4D18-43BB-BAEA-E82A353DF119}">
      <dsp:nvSpPr>
        <dsp:cNvPr id="0" name=""/>
        <dsp:cNvSpPr/>
      </dsp:nvSpPr>
      <dsp:spPr>
        <a:xfrm>
          <a:off x="0" y="790985"/>
          <a:ext cx="3075635" cy="30756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FD065-F93F-48D9-9E54-0DCA68D74705}">
      <dsp:nvSpPr>
        <dsp:cNvPr id="0" name=""/>
        <dsp:cNvSpPr/>
      </dsp:nvSpPr>
      <dsp:spPr>
        <a:xfrm>
          <a:off x="3591560" y="189382"/>
          <a:ext cx="3075635" cy="46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2"/>
              </a:solidFill>
              <a:latin typeface="Garamond" panose="02020404030301010803" pitchFamily="18" charset="0"/>
            </a:rPr>
            <a:t>Gota</a:t>
          </a:r>
          <a:r>
            <a:rPr lang="en-US" sz="2000" b="1" kern="1200" dirty="0">
              <a:solidFill>
                <a:schemeClr val="tx2"/>
              </a:solidFill>
              <a:latin typeface="Garamond" panose="02020404030301010803" pitchFamily="18" charset="0"/>
            </a:rPr>
            <a:t> de </a:t>
          </a:r>
          <a:r>
            <a:rPr lang="en-US" sz="2000" b="1" kern="1200" dirty="0" err="1">
              <a:solidFill>
                <a:schemeClr val="tx2"/>
              </a:solidFill>
              <a:latin typeface="Garamond" panose="02020404030301010803" pitchFamily="18" charset="0"/>
            </a:rPr>
            <a:t>sangue</a:t>
          </a:r>
          <a:r>
            <a:rPr lang="en-US" sz="2000" b="1" kern="1200" dirty="0">
              <a:solidFill>
                <a:schemeClr val="tx2"/>
              </a:solidFill>
              <a:latin typeface="Garamond" panose="02020404030301010803" pitchFamily="18" charset="0"/>
            </a:rPr>
            <a:t> </a:t>
          </a:r>
          <a:r>
            <a:rPr lang="en-US" sz="2000" b="1" kern="1200" dirty="0" err="1">
              <a:solidFill>
                <a:schemeClr val="tx2"/>
              </a:solidFill>
              <a:latin typeface="Garamond" panose="02020404030301010803" pitchFamily="18" charset="0"/>
            </a:rPr>
            <a:t>seca</a:t>
          </a:r>
          <a:r>
            <a:rPr lang="en-US" sz="2000" b="1" kern="1200" dirty="0">
              <a:solidFill>
                <a:schemeClr val="tx2"/>
              </a:solidFill>
              <a:latin typeface="Garamond" panose="02020404030301010803" pitchFamily="18" charset="0"/>
            </a:rPr>
            <a:t> (DBS) </a:t>
          </a:r>
        </a:p>
      </dsp:txBody>
      <dsp:txXfrm>
        <a:off x="3591560" y="189382"/>
        <a:ext cx="3075635" cy="461345"/>
      </dsp:txXfrm>
    </dsp:sp>
    <dsp:sp modelId="{56965ED1-AFE2-488D-BE43-E489888E0201}">
      <dsp:nvSpPr>
        <dsp:cNvPr id="0" name=""/>
        <dsp:cNvSpPr/>
      </dsp:nvSpPr>
      <dsp:spPr>
        <a:xfrm>
          <a:off x="3553168" y="930158"/>
          <a:ext cx="3304831" cy="307563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6287-9743-487F-A942-CA29AE371D64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BB7-08AD-4A77-918A-BE6DDA6ECA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124B-CC95-491E-A6BB-A52DDC86A2B1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0500-23BE-4D73-A547-AA878E16F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PÚBLICO-ALVO: Qualquer pessoa envolvida na recolha, processamento, armazenagem e transporte de amostras, como médicos, técnicos de laboratório, flebótomos e transportadores de amostras.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5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19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recolha, processamento e transporte de amostras para o laboratório onde são </a:t>
            </a:r>
            <a:r>
              <a:rPr lang="pt-PT" dirty="0" err="1"/>
              <a:t>efectuados</a:t>
            </a:r>
            <a:r>
              <a:rPr lang="pt-PT" dirty="0"/>
              <a:t> os testes devem ser </a:t>
            </a:r>
            <a:r>
              <a:rPr lang="pt-PT" dirty="0" err="1"/>
              <a:t>efectuados</a:t>
            </a:r>
            <a:r>
              <a:rPr lang="pt-PT" dirty="0"/>
              <a:t> de forma a garantir a integridade das amostras, a precisão dos documentos e a biossegurança.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b="1" dirty="0"/>
              <a:t>Explicar porque razão </a:t>
            </a:r>
            <a:r>
              <a:rPr lang="pt-PT" dirty="0"/>
              <a:t>as amostras de gota de sangue seca são úteis: </a:t>
            </a:r>
          </a:p>
          <a:p>
            <a:pPr>
              <a:defRPr/>
            </a:pPr>
            <a:endParaRPr lang="pt-PT" dirty="0"/>
          </a:p>
          <a:p>
            <a:pPr marL="227441" indent="-227441">
              <a:buFont typeface="Arial" pitchFamily="34" charset="0"/>
              <a:buChar char="•"/>
              <a:defRPr/>
            </a:pPr>
            <a:r>
              <a:rPr lang="pt-PT" dirty="0"/>
              <a:t>recolha fácil</a:t>
            </a:r>
          </a:p>
          <a:p>
            <a:pPr marL="227441" indent="-227441">
              <a:buFont typeface="Arial" pitchFamily="34" charset="0"/>
              <a:buChar char="•"/>
              <a:defRPr/>
            </a:pPr>
            <a:r>
              <a:rPr lang="pt-PT" dirty="0"/>
              <a:t>Armazenagem fácil</a:t>
            </a:r>
          </a:p>
          <a:p>
            <a:pPr marL="227441" indent="-227441">
              <a:buFont typeface="Arial" pitchFamily="34" charset="0"/>
              <a:buChar char="•"/>
              <a:defRPr/>
            </a:pPr>
            <a:r>
              <a:rPr lang="pt-PT" dirty="0"/>
              <a:t>Transporte fácil</a:t>
            </a:r>
          </a:p>
          <a:p>
            <a:pPr marL="227441" indent="-227441">
              <a:buFont typeface="Arial" pitchFamily="34" charset="0"/>
              <a:buChar char="•"/>
              <a:defRPr/>
            </a:pPr>
            <a:endParaRPr lang="pt-PT" dirty="0"/>
          </a:p>
          <a:p>
            <a:pPr marL="227441" indent="-227441">
              <a:defRPr/>
            </a:pPr>
            <a:r>
              <a:rPr lang="pt-PT" b="1" dirty="0"/>
              <a:t>Facilitar uma discussão </a:t>
            </a:r>
            <a:r>
              <a:rPr lang="pt-PT" dirty="0"/>
              <a:t>sobre os méritos relativos das amostras de plasma e de gota de sangue seca nos ambientes dos participantes.</a:t>
            </a:r>
            <a:endParaRPr lang="pt-PT" b="1" dirty="0"/>
          </a:p>
          <a:p>
            <a:pPr>
              <a:defRPr/>
            </a:pP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1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Receptáculos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primários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Contêm a amostra.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Devem ser estanques.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Indicar sempre o conteúdo no correspondente rótulo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Embrulhar em suficiente material absorvente para absorver todos os fluidos em caso de </a:t>
            </a:r>
            <a:r>
              <a:rPr lang="pt-PT" dirty="0" err="1"/>
              <a:t>ruptura</a:t>
            </a:r>
            <a:r>
              <a:rPr lang="pt-PT" dirty="0"/>
              <a:t> ou derrame.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Acondicionamento secundário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Envolve e protege o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receptáculo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primário.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 ser estanque.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Podem envolver-se vários </a:t>
            </a:r>
            <a:r>
              <a:rPr lang="pt-PT" dirty="0" err="1"/>
              <a:t>receptáculos</a:t>
            </a:r>
            <a:r>
              <a:rPr lang="pt-PT" dirty="0"/>
              <a:t> primários dentro de um único acondicionamento secundário.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Embalagem exterior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Protege a embalagem secundária contra danos físicos durante o transporte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Contém os formulários de dados da amostra, cartas e outras informações de identificação ou descrição da amostra e identificação do remetente e destinatário, bem como quaisquer outros documentos necessários.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 ser um recipiente resistente e deve ter um fecho ou deve ser fechado com fita cola.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/>
            <a:r>
              <a:rPr lang="pt-PT" altLang="en-US" b="1" dirty="0"/>
              <a:t>Apresentar </a:t>
            </a:r>
            <a:r>
              <a:rPr lang="pt-PT" altLang="en-US" dirty="0"/>
              <a:t>as seguintes dicas:</a:t>
            </a:r>
          </a:p>
          <a:p>
            <a:pPr marL="224325" indent="-224325"/>
            <a:endParaRPr lang="pt-PT" altLang="en-US" dirty="0"/>
          </a:p>
          <a:p>
            <a:pPr marL="224325" indent="-224325">
              <a:buFontTx/>
              <a:buChar char="•"/>
            </a:pPr>
            <a:r>
              <a:rPr lang="pt-PT" altLang="en-US" dirty="0"/>
              <a:t>NÃO premir o papel de filtro contra o local da punção.</a:t>
            </a:r>
          </a:p>
          <a:p>
            <a:pPr marL="224325" indent="-224325">
              <a:buFontTx/>
              <a:buChar char="•"/>
            </a:pPr>
            <a:r>
              <a:rPr lang="pt-PT" altLang="en-US" dirty="0"/>
              <a:t>Colocar sangue apenas num dos lados do papel de filtro.   </a:t>
            </a:r>
          </a:p>
          <a:p>
            <a:pPr marL="224325" indent="-224325">
              <a:buFontTx/>
              <a:buChar char="•"/>
            </a:pPr>
            <a:r>
              <a:rPr lang="pt-PT" altLang="en-US" dirty="0"/>
              <a:t>Não colocar gotas de sangue em cima umas das outras às camadas nem colocar sangue mais de uma vez no mesmo círculo de recolha.  </a:t>
            </a:r>
          </a:p>
          <a:p>
            <a:pPr marL="224325" indent="-224325">
              <a:buFontTx/>
              <a:buChar char="•"/>
            </a:pPr>
            <a:r>
              <a:rPr lang="pt-PT" altLang="en-US" dirty="0"/>
              <a:t>Não “espremer” o dedo pois quando se espreme ou comprime excessivamente o dedo pode-se causar a hemólise da amostra ou recolher fluidos dos tecidos juntamente com a amostra, o que pode </a:t>
            </a:r>
            <a:r>
              <a:rPr lang="pt-PT" altLang="en-US" dirty="0" err="1"/>
              <a:t>afectar</a:t>
            </a:r>
            <a:r>
              <a:rPr lang="pt-PT" altLang="en-US" dirty="0"/>
              <a:t> negativamente o resultado do teste. (OBSERVAÇÃO: “</a:t>
            </a:r>
            <a:r>
              <a:rPr lang="pt-PT" altLang="en-US" i="1" dirty="0" err="1"/>
              <a:t>hemo</a:t>
            </a:r>
            <a:r>
              <a:rPr lang="pt-PT" altLang="en-US" i="1" dirty="0"/>
              <a:t>-” </a:t>
            </a:r>
            <a:r>
              <a:rPr lang="pt-PT" altLang="en-US" dirty="0"/>
              <a:t>significa glóbulos vermelhos e </a:t>
            </a:r>
            <a:r>
              <a:rPr lang="pt-PT" altLang="en-US" i="1" dirty="0"/>
              <a:t>“-lise” </a:t>
            </a:r>
            <a:r>
              <a:rPr lang="pt-PT" altLang="en-US" dirty="0"/>
              <a:t>significa destruição, portanto “</a:t>
            </a:r>
            <a:r>
              <a:rPr lang="pt-PT" altLang="en-US" i="1" dirty="0"/>
              <a:t>hemólise” </a:t>
            </a:r>
            <a:r>
              <a:rPr lang="pt-PT" altLang="en-US" dirty="0"/>
              <a:t>significa a destruição dos glóbulos vermelhos</a:t>
            </a:r>
            <a:r>
              <a:rPr lang="pt-PT" altLang="en-US" i="1" dirty="0"/>
              <a:t>.)</a:t>
            </a:r>
            <a:endParaRPr lang="pt-PT" altLang="en-US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amostra</a:t>
            </a:r>
            <a:r>
              <a:rPr lang="en-US" dirty="0"/>
              <a:t> </a:t>
            </a:r>
            <a:r>
              <a:rPr lang="en-US" dirty="0" err="1"/>
              <a:t>testada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satisfazer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critérios</a:t>
            </a:r>
            <a:r>
              <a:rPr lang="en-US" dirty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solução</a:t>
            </a:r>
            <a:r>
              <a:rPr lang="en-US" dirty="0"/>
              <a:t> </a:t>
            </a:r>
            <a:r>
              <a:rPr lang="en-US" dirty="0" err="1"/>
              <a:t>sugere</a:t>
            </a:r>
            <a:r>
              <a:rPr lang="en-US" dirty="0"/>
              <a:t> para resolver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laboratório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rejeitar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amostras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9144000" cy="184785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9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4C46-333B-4162-A9D2-EAB9A6362DA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BA37-6636-4269-81B6-83C75029A36D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b="1" noProof="0" dirty="0"/>
              <a:t>Módulo 5: recolha e Preparação de Amostras para Testes de Carga Viral</a:t>
            </a:r>
            <a:endParaRPr lang="pt-PT" sz="3600" b="1" noProof="0" dirty="0"/>
          </a:p>
        </p:txBody>
      </p:sp>
    </p:spTree>
    <p:extLst>
      <p:ext uri="{BB962C8B-B14F-4D97-AF65-F5344CB8AC3E}">
        <p14:creationId xmlns:p14="http://schemas.microsoft.com/office/powerpoint/2010/main" val="343552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Amostras de Sangue Venoso </a:t>
            </a:r>
            <a:r>
              <a:rPr lang="pt-PT" b="1" noProof="0" dirty="0"/>
              <a:t>-</a:t>
            </a:r>
            <a:r>
              <a:rPr lang="pt-PT" i="1" dirty="0"/>
              <a:t> A</a:t>
            </a:r>
            <a:r>
              <a:rPr lang="pt-PT" i="1" noProof="0" dirty="0" err="1"/>
              <a:t>rmazenagem</a:t>
            </a:r>
            <a:endParaRPr lang="pt-PT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77500" lnSpcReduction="20000"/>
          </a:bodyPr>
          <a:lstStyle/>
          <a:p>
            <a:r>
              <a:rPr lang="pt-PT" noProof="0" dirty="0"/>
              <a:t>O centro de processamento e</a:t>
            </a:r>
            <a:r>
              <a:rPr lang="pt-PT" baseline="0" noProof="0" dirty="0"/>
              <a:t> armazenagem de amostras deve ter o devido equipamento e consumíveis</a:t>
            </a:r>
            <a:r>
              <a:rPr lang="pt-PT" noProof="0" dirty="0"/>
              <a:t>. </a:t>
            </a:r>
          </a:p>
          <a:p>
            <a:r>
              <a:rPr lang="pt-PT" noProof="0" dirty="0"/>
              <a:t>Armazenar as amostras de plasma a  2-8</a:t>
            </a:r>
            <a:r>
              <a:rPr lang="pt-PT" noProof="0" dirty="0">
                <a:sym typeface="Symbol"/>
              </a:rPr>
              <a:t>C durante um máximo de 5 dias ou congelar a temperaturas de -20 a -70 C ou mais frias.</a:t>
            </a:r>
          </a:p>
          <a:p>
            <a:r>
              <a:rPr lang="pt-PT" noProof="0" dirty="0">
                <a:sym typeface="Symbol"/>
              </a:rPr>
              <a:t>As amostras de plasma podem ser armazenadas durante um máximo de 24 horas a 15-30 C.</a:t>
            </a:r>
          </a:p>
          <a:p>
            <a:r>
              <a:rPr lang="pt-PT" noProof="0" dirty="0">
                <a:sym typeface="Symbol"/>
              </a:rPr>
              <a:t>Se for necessário armazenar as amostras durante mais tempo, a temperatura de armazenagem deve</a:t>
            </a:r>
            <a:r>
              <a:rPr lang="pt-PT" baseline="0" noProof="0" dirty="0">
                <a:sym typeface="Symbol"/>
              </a:rPr>
              <a:t> ser </a:t>
            </a:r>
            <a:r>
              <a:rPr lang="pt-PT" noProof="0" dirty="0">
                <a:sym typeface="Symbol"/>
              </a:rPr>
              <a:t>-70 C.</a:t>
            </a:r>
            <a:endParaRPr lang="pt-PT" noProof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03023"/>
              </p:ext>
            </p:extLst>
          </p:nvPr>
        </p:nvGraphicFramePr>
        <p:xfrm>
          <a:off x="609601" y="4648200"/>
          <a:ext cx="8000999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2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7990">
                <a:tc rowSpan="4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Período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armazenagem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Tipo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amostra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Temperatura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armazenagem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15-30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-20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-70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Sangue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inteiro</a:t>
                      </a:r>
                      <a:endParaRPr lang="en-US" b="1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24h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24h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Plasma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24h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24h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dias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ano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anos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14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Amostras de Sangue Venoso </a:t>
            </a:r>
            <a:r>
              <a:rPr lang="pt-PT" b="1" noProof="0" dirty="0"/>
              <a:t>- </a:t>
            </a:r>
            <a:r>
              <a:rPr lang="pt-PT" i="1" dirty="0"/>
              <a:t>T</a:t>
            </a:r>
            <a:r>
              <a:rPr lang="pt-PT" i="1" noProof="0" dirty="0" err="1"/>
              <a:t>ransporte</a:t>
            </a:r>
            <a:endParaRPr lang="pt-PT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pt-PT" noProof="0" dirty="0"/>
              <a:t>As amostras devem ser protegidas contra danos mecânicos, choques de temperatura e manipulações.</a:t>
            </a:r>
          </a:p>
          <a:p>
            <a:r>
              <a:rPr lang="pt-PT" noProof="0" dirty="0"/>
              <a:t>Manter a integridade da amostra:</a:t>
            </a:r>
          </a:p>
          <a:p>
            <a:pPr lvl="1"/>
            <a:r>
              <a:rPr lang="pt-PT" noProof="0" dirty="0"/>
              <a:t>O</a:t>
            </a:r>
            <a:r>
              <a:rPr lang="pt-PT" baseline="0" noProof="0" dirty="0"/>
              <a:t> s</a:t>
            </a:r>
            <a:r>
              <a:rPr lang="pt-PT" noProof="0" dirty="0"/>
              <a:t>angue inteiro deve ser transportado a 2-25</a:t>
            </a:r>
            <a:r>
              <a:rPr lang="pt-PT" noProof="0" dirty="0">
                <a:sym typeface="Symbol"/>
              </a:rPr>
              <a:t> C e deve ser processado dentro de 24 horas da sua recolha.</a:t>
            </a:r>
          </a:p>
          <a:p>
            <a:pPr lvl="1"/>
            <a:r>
              <a:rPr lang="pt-PT" noProof="0" dirty="0"/>
              <a:t>O plasma pode ser transportado a 2-8</a:t>
            </a:r>
            <a:r>
              <a:rPr lang="pt-PT" noProof="0" dirty="0">
                <a:sym typeface="Symbol"/>
              </a:rPr>
              <a:t> C</a:t>
            </a:r>
            <a:r>
              <a:rPr lang="pt-PT" baseline="0" noProof="0" dirty="0">
                <a:sym typeface="Symbol"/>
              </a:rPr>
              <a:t> ou, se estiver já congelado, a uma temperatura de </a:t>
            </a:r>
            <a:r>
              <a:rPr lang="pt-PT" noProof="0" dirty="0">
                <a:sym typeface="Symbol"/>
              </a:rPr>
              <a:t>-20 a -70 C.</a:t>
            </a:r>
          </a:p>
          <a:p>
            <a:r>
              <a:rPr lang="pt-PT" noProof="0" dirty="0">
                <a:sym typeface="Symbol"/>
              </a:rPr>
              <a:t>Cumprir</a:t>
            </a:r>
            <a:r>
              <a:rPr lang="pt-PT" baseline="0" noProof="0" dirty="0">
                <a:sym typeface="Symbol"/>
              </a:rPr>
              <a:t> sempre os regulamentos estipulados</a:t>
            </a:r>
            <a:r>
              <a:rPr lang="pt-PT" noProof="0" dirty="0">
                <a:sym typeface="Symbol"/>
              </a:rPr>
              <a:t>.</a:t>
            </a:r>
          </a:p>
          <a:p>
            <a:pPr lvl="1"/>
            <a:r>
              <a:rPr lang="pt-PT" noProof="0" dirty="0">
                <a:sym typeface="Symbol"/>
              </a:rPr>
              <a:t>Acondicionamento em triplicado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2019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Acondicionamento</a:t>
            </a:r>
            <a:r>
              <a:rPr lang="pt-PT" baseline="0" noProof="0" dirty="0"/>
              <a:t> em triplicado</a:t>
            </a:r>
            <a:endParaRPr lang="pt-PT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62" y="1901742"/>
            <a:ext cx="7844438" cy="455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7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800" noProof="0" dirty="0"/>
              <a:t>Amostras de Sangue Venoso – </a:t>
            </a:r>
            <a:r>
              <a:rPr lang="pt-PT" sz="3800" i="1" dirty="0"/>
              <a:t>Critérios de Rejeição</a:t>
            </a:r>
            <a:endParaRPr lang="pt-PT" sz="380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numCol="2">
            <a:normAutofit fontScale="70000" lnSpcReduction="20000"/>
          </a:bodyPr>
          <a:lstStyle/>
          <a:p>
            <a:r>
              <a:rPr lang="pt-PT" noProof="0" dirty="0"/>
              <a:t>Amostra de volume insuficiente</a:t>
            </a:r>
          </a:p>
          <a:p>
            <a:r>
              <a:rPr lang="pt-PT" noProof="0" dirty="0"/>
              <a:t>Amostra coagulada</a:t>
            </a:r>
          </a:p>
          <a:p>
            <a:r>
              <a:rPr lang="pt-PT" noProof="0" dirty="0"/>
              <a:t>Amostras lipémicas ou </a:t>
            </a:r>
            <a:r>
              <a:rPr lang="pt-PT" noProof="0" dirty="0" err="1"/>
              <a:t>hemolisadas</a:t>
            </a:r>
            <a:endParaRPr lang="pt-PT" noProof="0" dirty="0"/>
          </a:p>
          <a:p>
            <a:r>
              <a:rPr lang="pt-PT" noProof="0" dirty="0"/>
              <a:t>Possibilidade de contaminação</a:t>
            </a:r>
          </a:p>
          <a:p>
            <a:r>
              <a:rPr lang="pt-PT" noProof="0" dirty="0"/>
              <a:t>Fraca separação do plasma</a:t>
            </a:r>
          </a:p>
          <a:p>
            <a:r>
              <a:rPr lang="pt-PT" noProof="0" dirty="0"/>
              <a:t>Amostras de plasma NÃO foram</a:t>
            </a:r>
            <a:r>
              <a:rPr lang="pt-PT" baseline="0" noProof="0" dirty="0"/>
              <a:t> separadas dentro de </a:t>
            </a:r>
            <a:r>
              <a:rPr lang="pt-PT" noProof="0" dirty="0"/>
              <a:t>24 horas após a sua recolha </a:t>
            </a:r>
          </a:p>
          <a:p>
            <a:r>
              <a:rPr lang="pt-PT" noProof="0" dirty="0"/>
              <a:t>Amostras recolhidas com um</a:t>
            </a:r>
            <a:r>
              <a:rPr lang="pt-PT" baseline="0" noProof="0" dirty="0"/>
              <a:t> anticoagulante não </a:t>
            </a:r>
            <a:r>
              <a:rPr lang="pt-PT" noProof="0" dirty="0"/>
              <a:t>EDTA  (HEPARINA ou ACD)</a:t>
            </a:r>
          </a:p>
          <a:p>
            <a:r>
              <a:rPr lang="pt-PT" noProof="0" dirty="0"/>
              <a:t>As</a:t>
            </a:r>
            <a:r>
              <a:rPr lang="pt-PT" baseline="0" noProof="0" dirty="0"/>
              <a:t> amostras de plasma NÃO permaneceram congeladas durante mais de 5 dias antes de serem analisadas</a:t>
            </a:r>
            <a:r>
              <a:rPr lang="pt-PT" noProof="0" dirty="0"/>
              <a:t>  </a:t>
            </a:r>
          </a:p>
          <a:p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As</a:t>
            </a:r>
            <a:r>
              <a:rPr lang="pt-PT" sz="3200" kern="1200" baseline="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amostras de plasma foram congeladas e descongeladas mais de 5 vezes antes de serem analisadas </a:t>
            </a:r>
            <a:r>
              <a:rPr lang="pt-PT" noProof="0" dirty="0"/>
              <a:t> </a:t>
            </a:r>
          </a:p>
          <a:p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As</a:t>
            </a:r>
            <a:r>
              <a:rPr lang="pt-PT" sz="3200" kern="1200" baseline="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amostras de plasma não foram armazenadas à temperatura indicada durante o seu transporte </a:t>
            </a:r>
            <a:r>
              <a:rPr lang="pt-PT" noProof="0" dirty="0"/>
              <a:t> </a:t>
            </a:r>
          </a:p>
          <a:p>
            <a:r>
              <a:rPr lang="pt-PT" noProof="0" dirty="0"/>
              <a:t>O tubo da amostra não tem rótulo ou o rótulo é ilegível  </a:t>
            </a:r>
          </a:p>
          <a:p>
            <a:r>
              <a:rPr lang="pt-PT" noProof="0" dirty="0"/>
              <a:t>Desapareceu a amostra ou o formulário de</a:t>
            </a:r>
            <a:r>
              <a:rPr lang="pt-PT" baseline="0" noProof="0" dirty="0"/>
              <a:t> requisição ao laboratório 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75915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800" dirty="0"/>
              <a:t>Amostras de Sangue Venoso – </a:t>
            </a:r>
            <a:r>
              <a:rPr lang="pt-PT" sz="3800" i="1" dirty="0"/>
              <a:t>Critérios de Rejeição</a:t>
            </a:r>
            <a:endParaRPr lang="pt-PT" sz="3800" i="1" noProof="0" dirty="0"/>
          </a:p>
        </p:txBody>
      </p:sp>
      <p:sp>
        <p:nvSpPr>
          <p:cNvPr id="6" name="Freeform 5"/>
          <p:cNvSpPr/>
          <p:nvPr/>
        </p:nvSpPr>
        <p:spPr>
          <a:xfrm>
            <a:off x="322535" y="2769738"/>
            <a:ext cx="3816844" cy="1192662"/>
          </a:xfrm>
          <a:custGeom>
            <a:avLst/>
            <a:gdLst>
              <a:gd name="connsiteX0" fmla="*/ 0 w 4327575"/>
              <a:gd name="connsiteY0" fmla="*/ 0 h 963498"/>
              <a:gd name="connsiteX1" fmla="*/ 4327575 w 4327575"/>
              <a:gd name="connsiteY1" fmla="*/ 0 h 963498"/>
              <a:gd name="connsiteX2" fmla="*/ 4327575 w 4327575"/>
              <a:gd name="connsiteY2" fmla="*/ 963498 h 963498"/>
              <a:gd name="connsiteX3" fmla="*/ 0 w 4327575"/>
              <a:gd name="connsiteY3" fmla="*/ 963498 h 963498"/>
              <a:gd name="connsiteX4" fmla="*/ 0 w 4327575"/>
              <a:gd name="connsiteY4" fmla="*/ 0 h 96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7575" h="963498">
                <a:moveTo>
                  <a:pt x="0" y="0"/>
                </a:moveTo>
                <a:lnTo>
                  <a:pt x="4327575" y="0"/>
                </a:lnTo>
                <a:lnTo>
                  <a:pt x="4327575" y="963498"/>
                </a:lnTo>
                <a:lnTo>
                  <a:pt x="0" y="96349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b="1" dirty="0" err="1"/>
              <a:t>Soro</a:t>
            </a:r>
            <a:r>
              <a:rPr lang="en-US" b="1" dirty="0"/>
              <a:t> e plasma </a:t>
            </a:r>
            <a:r>
              <a:rPr lang="en-US" b="1" dirty="0" err="1"/>
              <a:t>válidos</a:t>
            </a:r>
            <a:r>
              <a:rPr lang="en-US" b="1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1" y="1799302"/>
            <a:ext cx="875069" cy="2163097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5481825" y="2775320"/>
            <a:ext cx="3433575" cy="1201827"/>
          </a:xfrm>
          <a:custGeom>
            <a:avLst/>
            <a:gdLst>
              <a:gd name="connsiteX0" fmla="*/ 0 w 3296629"/>
              <a:gd name="connsiteY0" fmla="*/ 0 h 967286"/>
              <a:gd name="connsiteX1" fmla="*/ 3296629 w 3296629"/>
              <a:gd name="connsiteY1" fmla="*/ 0 h 967286"/>
              <a:gd name="connsiteX2" fmla="*/ 3296629 w 3296629"/>
              <a:gd name="connsiteY2" fmla="*/ 967286 h 967286"/>
              <a:gd name="connsiteX3" fmla="*/ 0 w 3296629"/>
              <a:gd name="connsiteY3" fmla="*/ 967286 h 967286"/>
              <a:gd name="connsiteX4" fmla="*/ 0 w 3296629"/>
              <a:gd name="connsiteY4" fmla="*/ 0 h 9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29" h="967286">
                <a:moveTo>
                  <a:pt x="0" y="0"/>
                </a:moveTo>
                <a:lnTo>
                  <a:pt x="3296629" y="0"/>
                </a:lnTo>
                <a:lnTo>
                  <a:pt x="3296629" y="967286"/>
                </a:lnTo>
                <a:lnTo>
                  <a:pt x="0" y="9672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0960" rIns="60960" bIns="609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 </a:t>
            </a:r>
            <a:r>
              <a:rPr lang="en-US" dirty="0" err="1"/>
              <a:t>Lipémica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4953000" y="1799302"/>
            <a:ext cx="722671" cy="2163097"/>
          </a:xfrm>
          <a:prstGeom prst="flowChartAlternateProcess">
            <a:avLst/>
          </a:prstGeom>
          <a:blipFill rotWithShape="1">
            <a:blip r:embed="rId3"/>
            <a:stretch>
              <a:fillRect/>
            </a:stretch>
          </a:blipFill>
          <a:ln w="28575"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466502" y="5397910"/>
            <a:ext cx="3448898" cy="1202619"/>
          </a:xfrm>
          <a:custGeom>
            <a:avLst/>
            <a:gdLst>
              <a:gd name="connsiteX0" fmla="*/ 0 w 3296629"/>
              <a:gd name="connsiteY0" fmla="*/ 0 h 967286"/>
              <a:gd name="connsiteX1" fmla="*/ 3296629 w 3296629"/>
              <a:gd name="connsiteY1" fmla="*/ 0 h 967286"/>
              <a:gd name="connsiteX2" fmla="*/ 3296629 w 3296629"/>
              <a:gd name="connsiteY2" fmla="*/ 967286 h 967286"/>
              <a:gd name="connsiteX3" fmla="*/ 0 w 3296629"/>
              <a:gd name="connsiteY3" fmla="*/ 967286 h 967286"/>
              <a:gd name="connsiteX4" fmla="*/ 0 w 3296629"/>
              <a:gd name="connsiteY4" fmla="*/ 0 h 9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29" h="967286">
                <a:moveTo>
                  <a:pt x="0" y="0"/>
                </a:moveTo>
                <a:lnTo>
                  <a:pt x="3296629" y="0"/>
                </a:lnTo>
                <a:lnTo>
                  <a:pt x="3296629" y="967286"/>
                </a:lnTo>
                <a:lnTo>
                  <a:pt x="0" y="9672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err="1"/>
              <a:t>Contaminada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81224" y="5397910"/>
            <a:ext cx="3458155" cy="1202619"/>
          </a:xfrm>
          <a:custGeom>
            <a:avLst/>
            <a:gdLst>
              <a:gd name="connsiteX0" fmla="*/ 0 w 3296629"/>
              <a:gd name="connsiteY0" fmla="*/ 0 h 967286"/>
              <a:gd name="connsiteX1" fmla="*/ 3296629 w 3296629"/>
              <a:gd name="connsiteY1" fmla="*/ 0 h 967286"/>
              <a:gd name="connsiteX2" fmla="*/ 3296629 w 3296629"/>
              <a:gd name="connsiteY2" fmla="*/ 967286 h 967286"/>
              <a:gd name="connsiteX3" fmla="*/ 0 w 3296629"/>
              <a:gd name="connsiteY3" fmla="*/ 967286 h 967286"/>
              <a:gd name="connsiteX4" fmla="*/ 0 w 3296629"/>
              <a:gd name="connsiteY4" fmla="*/ 0 h 9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629" h="967286">
                <a:moveTo>
                  <a:pt x="0" y="0"/>
                </a:moveTo>
                <a:lnTo>
                  <a:pt x="3296629" y="0"/>
                </a:lnTo>
                <a:lnTo>
                  <a:pt x="3296629" y="967286"/>
                </a:lnTo>
                <a:lnTo>
                  <a:pt x="0" y="9672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724" tIns="68580" rIns="68580" bIns="68580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err="1"/>
              <a:t>Hemolisada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14489" y="4495800"/>
            <a:ext cx="965381" cy="2134225"/>
          </a:xfrm>
          <a:prstGeom prst="roundRect">
            <a:avLst/>
          </a:prstGeom>
          <a:blipFill rotWithShape="1">
            <a:blip r:embed="rId4"/>
            <a:srcRect/>
            <a:stretch>
              <a:fillRect l="-11046" t="-3252" r="-9109" b="-2805"/>
            </a:stretch>
          </a:blipFill>
          <a:ln w="19050"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lowchart: Alternate Process 12"/>
          <p:cNvSpPr/>
          <p:nvPr/>
        </p:nvSpPr>
        <p:spPr>
          <a:xfrm>
            <a:off x="4953000" y="4495800"/>
            <a:ext cx="722671" cy="2134225"/>
          </a:xfrm>
          <a:prstGeom prst="flowChartAlternateProcess">
            <a:avLst/>
          </a:prstGeom>
          <a:blipFill rotWithShape="1">
            <a:blip r:embed="rId5"/>
            <a:srcRect/>
            <a:stretch>
              <a:fillRect l="-8050" r="-21684"/>
            </a:stretch>
          </a:blipFill>
          <a:ln w="28575"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797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Recolha de Amostras de Gota de Sangue Seca (DBS)</a:t>
            </a:r>
          </a:p>
        </p:txBody>
      </p:sp>
    </p:spTree>
    <p:extLst>
      <p:ext uri="{BB962C8B-B14F-4D97-AF65-F5344CB8AC3E}">
        <p14:creationId xmlns:p14="http://schemas.microsoft.com/office/powerpoint/2010/main" val="218829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Materiais</a:t>
            </a:r>
            <a:r>
              <a:rPr lang="pt-PT" baseline="0" noProof="0" dirty="0"/>
              <a:t> Necessários para a Recolha de Amostras de D</a:t>
            </a:r>
            <a:r>
              <a:rPr lang="pt-PT" noProof="0" dirty="0"/>
              <a:t>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>
            <a:normAutofit fontScale="85000" lnSpcReduction="20000"/>
          </a:bodyPr>
          <a:lstStyle/>
          <a:p>
            <a:r>
              <a:rPr lang="pt-PT" noProof="0" dirty="0"/>
              <a:t>Luvas (sem pó)</a:t>
            </a:r>
          </a:p>
          <a:p>
            <a:r>
              <a:rPr lang="pt-PT" noProof="0" dirty="0"/>
              <a:t>Cartão de recolha </a:t>
            </a:r>
            <a:r>
              <a:rPr lang="pt-PT" noProof="0" dirty="0" err="1"/>
              <a:t>Whatman</a:t>
            </a:r>
            <a:r>
              <a:rPr lang="pt-PT" noProof="0" dirty="0"/>
              <a:t> 903  </a:t>
            </a:r>
          </a:p>
          <a:p>
            <a:r>
              <a:rPr lang="pt-PT" noProof="0" dirty="0"/>
              <a:t>Grelha de secagem de cartões</a:t>
            </a:r>
          </a:p>
          <a:p>
            <a:r>
              <a:rPr lang="pt-PT" noProof="0" dirty="0"/>
              <a:t>Lanceta retráctil</a:t>
            </a:r>
          </a:p>
          <a:p>
            <a:r>
              <a:rPr lang="pt-PT" noProof="0" dirty="0"/>
              <a:t>Compressa de álcool</a:t>
            </a:r>
          </a:p>
          <a:p>
            <a:r>
              <a:rPr lang="pt-PT" noProof="0" dirty="0"/>
              <a:t>Compressa de gaze estéril</a:t>
            </a:r>
            <a:r>
              <a:rPr lang="pt-PT" baseline="0" noProof="0" dirty="0"/>
              <a:t> seca</a:t>
            </a:r>
            <a:endParaRPr lang="pt-PT" noProof="0" dirty="0"/>
          </a:p>
          <a:p>
            <a:r>
              <a:rPr lang="pt-PT" noProof="0" dirty="0"/>
              <a:t>Pacote </a:t>
            </a:r>
            <a:r>
              <a:rPr lang="pt-PT" noProof="0" dirty="0" err="1"/>
              <a:t>excicador</a:t>
            </a:r>
            <a:r>
              <a:rPr lang="pt-PT" noProof="0" dirty="0"/>
              <a:t> (desidratante)</a:t>
            </a:r>
          </a:p>
          <a:p>
            <a:r>
              <a:rPr lang="pt-PT" noProof="0" dirty="0"/>
              <a:t>Cartões indicadores de humidade</a:t>
            </a:r>
          </a:p>
          <a:p>
            <a:r>
              <a:rPr lang="pt-PT" noProof="0" dirty="0"/>
              <a:t>Sacos de plástico</a:t>
            </a:r>
            <a:r>
              <a:rPr lang="pt-PT" baseline="0" noProof="0" dirty="0"/>
              <a:t> com fecho </a:t>
            </a:r>
            <a:r>
              <a:rPr lang="pt-PT" i="1" baseline="0" noProof="0" dirty="0"/>
              <a:t>éclair </a:t>
            </a:r>
            <a:r>
              <a:rPr lang="pt-PT" i="0" baseline="0" noProof="0" dirty="0"/>
              <a:t>à prova de humidade</a:t>
            </a:r>
            <a:endParaRPr lang="pt-PT" noProof="0" dirty="0"/>
          </a:p>
          <a:p>
            <a:pPr rtl="0" eaLnBrk="1" latinLnBrk="0" hangingPunct="1"/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Marcador permanente</a:t>
            </a:r>
            <a:endParaRPr lang="en-GB" sz="3200" dirty="0">
              <a:effectLst/>
            </a:endParaRPr>
          </a:p>
          <a:p>
            <a:r>
              <a:rPr lang="pt-PT" noProof="0" dirty="0"/>
              <a:t>Papel vitrificado (papel de pesagem)</a:t>
            </a:r>
          </a:p>
          <a:p>
            <a:r>
              <a:rPr lang="pt-PT" noProof="0" dirty="0"/>
              <a:t>Saco para lixo biológico para o topo da banca, com suporte  </a:t>
            </a:r>
          </a:p>
          <a:p>
            <a:pPr rtl="0" eaLnBrk="1" latinLnBrk="0" hangingPunct="1"/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Recipiente para descarte de instrumentos cortantes</a:t>
            </a:r>
            <a:endParaRPr lang="en-GB" sz="3200" dirty="0">
              <a:effectLst/>
            </a:endParaRPr>
          </a:p>
          <a:p>
            <a:r>
              <a:rPr lang="pt-PT" noProof="0" dirty="0"/>
              <a:t>Caneta</a:t>
            </a:r>
          </a:p>
          <a:p>
            <a:pPr marL="0" indent="0">
              <a:buNone/>
            </a:pP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56356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Recolha de Amostras de DBS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pt-PT" noProof="0" dirty="0"/>
              <a:t>Empregar precauções de segurança universais  </a:t>
            </a:r>
          </a:p>
          <a:p>
            <a:r>
              <a:rPr lang="pt-PT" noProof="0" dirty="0"/>
              <a:t>Recomenda-se enfaticamente a utilização de cartões de DBS validados</a:t>
            </a:r>
            <a:r>
              <a:rPr lang="pt-PT" baseline="0" noProof="0" dirty="0"/>
              <a:t> e perfurados </a:t>
            </a:r>
            <a:r>
              <a:rPr lang="pt-PT" noProof="0" dirty="0"/>
              <a:t>   </a:t>
            </a:r>
          </a:p>
          <a:p>
            <a:r>
              <a:rPr lang="pt-PT" noProof="0" dirty="0"/>
              <a:t>Cartão devidamente rotulado com número de identificação</a:t>
            </a:r>
            <a:r>
              <a:rPr lang="pt-PT" baseline="0" noProof="0" dirty="0"/>
              <a:t> </a:t>
            </a:r>
            <a:r>
              <a:rPr lang="pt-PT" noProof="0" dirty="0"/>
              <a:t> </a:t>
            </a:r>
          </a:p>
          <a:p>
            <a:r>
              <a:rPr lang="pt-PT" noProof="0" dirty="0"/>
              <a:t>A</a:t>
            </a:r>
            <a:r>
              <a:rPr lang="pt-PT" baseline="0" noProof="0" dirty="0"/>
              <a:t> r</a:t>
            </a:r>
            <a:r>
              <a:rPr lang="pt-PT" noProof="0" dirty="0"/>
              <a:t>ecolha do sangue deve ser feita com luvas sem pó  </a:t>
            </a:r>
          </a:p>
          <a:p>
            <a:r>
              <a:rPr lang="pt-PT" noProof="0" dirty="0"/>
              <a:t>O sangue pode ser recolhido de uma punção no dedo ou calcanhar ou por venopunção, em tubo estéril com EDTA (tampa roxa)   </a:t>
            </a:r>
          </a:p>
          <a:p>
            <a:r>
              <a:rPr lang="pt-PT" noProof="0" dirty="0"/>
              <a:t>Se necessário, o sangue não</a:t>
            </a:r>
            <a:r>
              <a:rPr lang="pt-PT" baseline="0" noProof="0" dirty="0"/>
              <a:t> coagulado EDTA pode ser armazenado durante um máximo de 24 horas antes da preparação DBS, de preferência a </a:t>
            </a:r>
            <a:r>
              <a:rPr lang="pt-PT" noProof="0" dirty="0"/>
              <a:t>4</a:t>
            </a:r>
            <a:r>
              <a:rPr lang="pt-PT" noProof="0" dirty="0">
                <a:sym typeface="Symbol"/>
              </a:rPr>
              <a:t> C</a:t>
            </a:r>
          </a:p>
          <a:p>
            <a:r>
              <a:rPr lang="pt-PT" noProof="0" dirty="0">
                <a:sym typeface="Symbol"/>
              </a:rPr>
              <a:t>Colocar 5 círculos</a:t>
            </a:r>
            <a:r>
              <a:rPr lang="pt-PT" baseline="0" noProof="0" dirty="0">
                <a:sym typeface="Symbol"/>
              </a:rPr>
              <a:t> cheios de sangue </a:t>
            </a:r>
            <a:r>
              <a:rPr lang="pt-PT" baseline="0" noProof="0" dirty="0" err="1">
                <a:sym typeface="Symbol"/>
              </a:rPr>
              <a:t>directamente</a:t>
            </a:r>
            <a:r>
              <a:rPr lang="pt-PT" baseline="0" noProof="0" dirty="0">
                <a:sym typeface="Symbol"/>
              </a:rPr>
              <a:t> no cartão de </a:t>
            </a:r>
            <a:r>
              <a:rPr lang="pt-PT" noProof="0" dirty="0">
                <a:sym typeface="Symbol"/>
              </a:rPr>
              <a:t>DBS ou recolher o sangue venoso com  uma</a:t>
            </a:r>
            <a:r>
              <a:rPr lang="pt-PT" baseline="0" noProof="0" dirty="0">
                <a:sym typeface="Symbol"/>
              </a:rPr>
              <a:t> pipeta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80098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Dicas para a Recolha</a:t>
            </a:r>
            <a:r>
              <a:rPr lang="pt-PT" baseline="0" noProof="0" dirty="0"/>
              <a:t> de </a:t>
            </a:r>
            <a:r>
              <a:rPr lang="pt-PT" noProof="0" dirty="0"/>
              <a:t>DBS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t-PT" b="1" noProof="0" dirty="0">
                <a:solidFill>
                  <a:srgbClr val="FF0000"/>
                </a:solidFill>
              </a:rPr>
              <a:t>Não </a:t>
            </a:r>
            <a:r>
              <a:rPr lang="pt-PT" noProof="0" dirty="0"/>
              <a:t>tocar nas áreas do cartão onde se vão colocar as amostras (nem com luvas nem sem luvas).  </a:t>
            </a:r>
          </a:p>
          <a:p>
            <a:r>
              <a:rPr lang="pt-PT" b="1" dirty="0">
                <a:solidFill>
                  <a:srgbClr val="FF0000"/>
                </a:solidFill>
              </a:rPr>
              <a:t>Não</a:t>
            </a:r>
            <a:r>
              <a:rPr lang="pt-PT" noProof="0" dirty="0"/>
              <a:t> colocar sangue em ambos os lados do papel de filtro.   </a:t>
            </a:r>
          </a:p>
          <a:p>
            <a:r>
              <a:rPr lang="pt-PT" b="1" dirty="0">
                <a:solidFill>
                  <a:srgbClr val="FF0000"/>
                </a:solidFill>
              </a:rPr>
              <a:t>Não </a:t>
            </a:r>
            <a:r>
              <a:rPr lang="pt-PT" noProof="0" dirty="0"/>
              <a:t>colocar sangue mais de uma vez no mesmo círculo de recolha.</a:t>
            </a:r>
          </a:p>
          <a:p>
            <a:r>
              <a:rPr lang="pt-PT" b="1" dirty="0">
                <a:solidFill>
                  <a:srgbClr val="FF0000"/>
                </a:solidFill>
              </a:rPr>
              <a:t>Não </a:t>
            </a:r>
            <a:r>
              <a:rPr lang="pt-PT" noProof="0" dirty="0"/>
              <a:t>colocar sangue de mais de um paciente no mesmo cartão de recolha.  </a:t>
            </a:r>
          </a:p>
          <a:p>
            <a:r>
              <a:rPr lang="pt-PT" b="1" dirty="0">
                <a:solidFill>
                  <a:srgbClr val="FF0000"/>
                </a:solidFill>
              </a:rPr>
              <a:t>Não </a:t>
            </a:r>
            <a:r>
              <a:rPr lang="pt-PT" noProof="0" dirty="0"/>
              <a:t>premir o papel de filtro contra o local da punção.</a:t>
            </a:r>
          </a:p>
          <a:p>
            <a:r>
              <a:rPr lang="pt-PT" b="1" dirty="0">
                <a:solidFill>
                  <a:srgbClr val="FF0000"/>
                </a:solidFill>
              </a:rPr>
              <a:t>Não </a:t>
            </a:r>
            <a:r>
              <a:rPr lang="pt-PT" noProof="0" dirty="0"/>
              <a:t>“espremer” o dedo.</a:t>
            </a:r>
          </a:p>
        </p:txBody>
      </p:sp>
    </p:spTree>
    <p:extLst>
      <p:ext uri="{BB962C8B-B14F-4D97-AF65-F5344CB8AC3E}">
        <p14:creationId xmlns:p14="http://schemas.microsoft.com/office/powerpoint/2010/main" val="419122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Amostras de DBS - </a:t>
            </a:r>
            <a:r>
              <a:rPr lang="pt-PT" i="1" dirty="0"/>
              <a:t>A</a:t>
            </a:r>
            <a:r>
              <a:rPr lang="pt-PT" i="1" noProof="0" dirty="0" err="1"/>
              <a:t>rmazenagem</a:t>
            </a:r>
            <a:endParaRPr lang="pt-PT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pt-PT" noProof="0" dirty="0"/>
              <a:t>As amostras de DBS devem ser secas ao ar, de preferência durante 4 horas ou toda a noite, antes de serem embaladas.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 dirty="0"/>
              <a:t>As amostras</a:t>
            </a:r>
            <a:r>
              <a:rPr lang="pt-PT" baseline="0" noProof="0" dirty="0"/>
              <a:t> devem ser armazenadas em sacos de plástico com fechos </a:t>
            </a:r>
            <a:r>
              <a:rPr lang="pt-PT" i="1" baseline="0" noProof="0" dirty="0"/>
              <a:t>éclair, </a:t>
            </a:r>
            <a:r>
              <a:rPr lang="pt-PT" i="0" baseline="0" noProof="0" dirty="0"/>
              <a:t>juntamente com </a:t>
            </a:r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pacotes desidratantes</a:t>
            </a:r>
            <a:r>
              <a:rPr lang="pt-PT" sz="3200" kern="1200" baseline="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e cartões indicadores d</a:t>
            </a:r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 humidade</a:t>
            </a:r>
            <a:endParaRPr lang="en-GB" sz="3200" dirty="0">
              <a:effectLst/>
            </a:endParaRPr>
          </a:p>
          <a:p>
            <a:r>
              <a:rPr lang="pt-PT" noProof="0" dirty="0"/>
              <a:t>Evitar armazenar cartões de gota de sangue seca à temperatura ambiente durante mais de uma semana.</a:t>
            </a:r>
          </a:p>
          <a:p>
            <a:r>
              <a:rPr lang="pt-PT" noProof="0" dirty="0"/>
              <a:t>Evitar a exposição </a:t>
            </a:r>
            <a:r>
              <a:rPr lang="pt-PT" noProof="0" dirty="0" err="1"/>
              <a:t>directa</a:t>
            </a:r>
            <a:r>
              <a:rPr lang="pt-PT" noProof="0" dirty="0"/>
              <a:t> ao sol e ao calor.  </a:t>
            </a:r>
          </a:p>
          <a:p>
            <a:r>
              <a:rPr lang="pt-PT" noProof="0" dirty="0"/>
              <a:t>Identificar os cartões com rótulos apropriados.  </a:t>
            </a:r>
          </a:p>
        </p:txBody>
      </p:sp>
    </p:spTree>
    <p:extLst>
      <p:ext uri="{BB962C8B-B14F-4D97-AF65-F5344CB8AC3E}">
        <p14:creationId xmlns:p14="http://schemas.microsoft.com/office/powerpoint/2010/main" val="209584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 err="1"/>
              <a:t>Objectivos</a:t>
            </a:r>
            <a:r>
              <a:rPr lang="pt-PT" noProof="0"/>
              <a:t> da </a:t>
            </a:r>
            <a:r>
              <a:rPr lang="pt-PT" noProof="0" dirty="0"/>
              <a:t>Aprendizagem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/>
              <a:t>Aprender sobre os tipos de amostras para testes de carga viral</a:t>
            </a:r>
          </a:p>
          <a:p>
            <a:r>
              <a:rPr lang="pt-PT" noProof="0" dirty="0"/>
              <a:t>Compreender o processo da recolha de amostras de sangue venoso amostra recolha</a:t>
            </a:r>
          </a:p>
          <a:p>
            <a:r>
              <a:rPr lang="pt-PT" noProof="0" dirty="0"/>
              <a:t>Compreender o processo da recolha de amostras de gota de sangue seca  </a:t>
            </a:r>
          </a:p>
          <a:p>
            <a:r>
              <a:rPr lang="pt-PT" noProof="0" dirty="0"/>
              <a:t>Descrever os elementos da biossegurança</a:t>
            </a:r>
          </a:p>
        </p:txBody>
      </p:sp>
    </p:spTree>
    <p:extLst>
      <p:ext uri="{BB962C8B-B14F-4D97-AF65-F5344CB8AC3E}">
        <p14:creationId xmlns:p14="http://schemas.microsoft.com/office/powerpoint/2010/main" val="351160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Amostras de DBS - </a:t>
            </a:r>
            <a:r>
              <a:rPr lang="pt-PT" i="1" dirty="0"/>
              <a:t>T</a:t>
            </a:r>
            <a:r>
              <a:rPr lang="pt-PT" i="1" noProof="0" dirty="0" err="1"/>
              <a:t>ransporte</a:t>
            </a:r>
            <a:endParaRPr lang="pt-PT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pt-PT" noProof="0" dirty="0"/>
              <a:t>Manter a integridade das amostras</a:t>
            </a:r>
          </a:p>
          <a:p>
            <a:pPr lvl="1"/>
            <a:r>
              <a:rPr lang="pt-PT" noProof="0" dirty="0"/>
              <a:t>Monitorar a temperatura</a:t>
            </a:r>
            <a:r>
              <a:rPr lang="pt-PT" baseline="0" noProof="0" dirty="0"/>
              <a:t> durante o transporte </a:t>
            </a:r>
            <a:r>
              <a:rPr lang="pt-PT" noProof="0" dirty="0"/>
              <a:t> </a:t>
            </a:r>
          </a:p>
          <a:p>
            <a:pPr lvl="1"/>
            <a:r>
              <a:rPr lang="pt-PT" noProof="0" dirty="0"/>
              <a:t>Monitorar o estado do indicador de humidade   </a:t>
            </a:r>
          </a:p>
          <a:p>
            <a:pPr lvl="1"/>
            <a:r>
              <a:rPr lang="pt-PT" noProof="0" dirty="0"/>
              <a:t>Observar o limite de tempo</a:t>
            </a:r>
          </a:p>
          <a:p>
            <a:r>
              <a:rPr lang="pt-PT" noProof="0" dirty="0"/>
              <a:t>Garantir o cumprimento dos regulamentos de segurança  </a:t>
            </a:r>
          </a:p>
          <a:p>
            <a:pPr lvl="1"/>
            <a:r>
              <a:rPr lang="pt-PT" noProof="0" dirty="0"/>
              <a:t>Tratar as gotas DBS como materiais de risco biológico (mas não é necessário o acondicionamento em triplicado</a:t>
            </a:r>
            <a:r>
              <a:rPr lang="pt-PT" baseline="0" noProof="0" dirty="0"/>
              <a:t> </a:t>
            </a:r>
            <a:r>
              <a:rPr lang="pt-PT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6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Amostras de DBS: Amostras Aceitáveis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953000"/>
          </a:xfrm>
        </p:spPr>
        <p:txBody>
          <a:bodyPr>
            <a:normAutofit fontScale="77500" lnSpcReduction="20000"/>
          </a:bodyPr>
          <a:lstStyle/>
          <a:p>
            <a:r>
              <a:rPr lang="pt-PT" b="1" noProof="0" dirty="0"/>
              <a:t>A informação identificadora do cartão de DBS deve ser legível e corresponder aos documentos  </a:t>
            </a:r>
            <a:r>
              <a:rPr lang="pt-PT" noProof="0" dirty="0"/>
              <a:t>.</a:t>
            </a:r>
          </a:p>
          <a:p>
            <a:pPr marL="0" indent="0">
              <a:buNone/>
            </a:pPr>
            <a:endParaRPr lang="pt-PT" b="1" noProof="0" dirty="0"/>
          </a:p>
          <a:p>
            <a:r>
              <a:rPr lang="pt-PT" b="1" noProof="0" dirty="0"/>
              <a:t>Devem obter-se</a:t>
            </a:r>
            <a:r>
              <a:rPr lang="pt-PT" b="1" baseline="0" noProof="0" dirty="0"/>
              <a:t> pelo menos 3 gotas boas</a:t>
            </a:r>
            <a:r>
              <a:rPr lang="pt-PT" noProof="0" dirty="0"/>
              <a:t>.</a:t>
            </a:r>
          </a:p>
          <a:p>
            <a:pPr lvl="1"/>
            <a:r>
              <a:rPr lang="pt-PT" noProof="0" dirty="0"/>
              <a:t>As amostras devem encher os círculos e ficar tão centradas quanto possível, especialmente em cartões perfurados.   </a:t>
            </a:r>
          </a:p>
          <a:p>
            <a:r>
              <a:rPr lang="pt-PT" noProof="0" dirty="0"/>
              <a:t>Uma vez secas, as amostras de DBS devem ter</a:t>
            </a:r>
            <a:r>
              <a:rPr lang="pt-PT" baseline="0" noProof="0" dirty="0"/>
              <a:t> uma cor escura e uniforme, o que indica a utilização de técnicas adequadas de recolha e secagem</a:t>
            </a:r>
            <a:r>
              <a:rPr lang="pt-PT" noProof="0" dirty="0"/>
              <a:t>.</a:t>
            </a:r>
          </a:p>
          <a:p>
            <a:endParaRPr lang="pt-PT" noProof="0" dirty="0"/>
          </a:p>
          <a:p>
            <a:endParaRPr lang="pt-PT" noProof="0" dirty="0"/>
          </a:p>
          <a:p>
            <a:endParaRPr lang="pt-PT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5438"/>
            <a:ext cx="3349067" cy="1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55" y="4800600"/>
            <a:ext cx="388826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2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Amostras de DBS: Critérios de Rejeição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pt-PT" noProof="0" dirty="0"/>
              <a:t>Amostras de volume insuficiente / círculos incompletos</a:t>
            </a:r>
          </a:p>
          <a:p>
            <a:r>
              <a:rPr lang="pt-PT" noProof="0" dirty="0"/>
              <a:t>Amostras coaguladas</a:t>
            </a:r>
          </a:p>
          <a:p>
            <a:r>
              <a:rPr lang="pt-PT" noProof="0" dirty="0"/>
              <a:t>Hemólise / anel de soro</a:t>
            </a:r>
          </a:p>
          <a:p>
            <a:r>
              <a:rPr lang="pt-PT" noProof="0" dirty="0"/>
              <a:t>Esfoladas / riscadas</a:t>
            </a:r>
          </a:p>
          <a:p>
            <a:r>
              <a:rPr lang="pt-PT" noProof="0" dirty="0"/>
              <a:t>Não secas /</a:t>
            </a:r>
            <a:r>
              <a:rPr lang="pt-PT" baseline="0" noProof="0" dirty="0"/>
              <a:t> embaladas antes de estarem secas </a:t>
            </a:r>
            <a:r>
              <a:rPr lang="pt-PT" noProof="0" dirty="0"/>
              <a:t> </a:t>
            </a:r>
          </a:p>
          <a:p>
            <a:r>
              <a:rPr lang="pt-PT" noProof="0" dirty="0"/>
              <a:t>Pouco controlo da humidade</a:t>
            </a:r>
          </a:p>
          <a:p>
            <a:r>
              <a:rPr lang="pt-PT" noProof="0" dirty="0"/>
              <a:t>Amostra sem rótulo / com um rótulo ilegível</a:t>
            </a:r>
          </a:p>
          <a:p>
            <a:r>
              <a:rPr lang="pt-PT" sz="3200" kern="120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Desapareceu a amostra ou o formulário de</a:t>
            </a:r>
            <a:r>
              <a:rPr lang="pt-PT" sz="3200" kern="1200" baseline="0" dirty="0">
                <a:solidFill>
                  <a:schemeClr val="tx2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requisição ao laboratório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75970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noProof="0" dirty="0"/>
              <a:t>Identificação Ilegível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>
                <a:solidFill>
                  <a:srgbClr val="FF0000"/>
                </a:solidFill>
              </a:rPr>
              <a:t>Problema:  </a:t>
            </a:r>
            <a:r>
              <a:rPr lang="pt-PT" dirty="0">
                <a:solidFill>
                  <a:srgbClr val="FF0000"/>
                </a:solidFill>
              </a:rPr>
              <a:t>A informação de identificação é ilegível, portanto não se deve analisar esta amostra. </a:t>
            </a:r>
            <a:r>
              <a:rPr lang="pt-PT" noProof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14" y="1600200"/>
            <a:ext cx="33177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9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sz="440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+mj-cs"/>
              </a:rPr>
              <a:t>Identificação Ilegível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/>
              <a:t>Soluções:</a:t>
            </a:r>
          </a:p>
          <a:p>
            <a:r>
              <a:rPr lang="pt-PT" noProof="0" dirty="0"/>
              <a:t>Rotular cuidadosamente o cartão de DBS antes de recolher a amostra</a:t>
            </a:r>
          </a:p>
          <a:p>
            <a:r>
              <a:rPr lang="pt-PT" noProof="0" dirty="0"/>
              <a:t>Se o nome for ilegível, será necessário obter nova amostra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14" y="1600200"/>
            <a:ext cx="331772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6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BR" noProof="0" dirty="0"/>
              <a:t>o sangue não é suficiente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>
                <a:solidFill>
                  <a:srgbClr val="FF0000"/>
                </a:solidFill>
              </a:rPr>
              <a:t>Problema: </a:t>
            </a:r>
            <a:r>
              <a:rPr lang="pt-PT" noProof="0" dirty="0">
                <a:solidFill>
                  <a:srgbClr val="FF0000"/>
                </a:solidFill>
              </a:rPr>
              <a:t>Estas gotas não contêm sangue suficiente para a análise. </a:t>
            </a:r>
          </a:p>
          <a:p>
            <a:pPr marL="0" indent="0">
              <a:buNone/>
            </a:pPr>
            <a:r>
              <a:rPr lang="pt-PT" noProof="0" dirty="0">
                <a:solidFill>
                  <a:srgbClr val="FF0000"/>
                </a:solidFill>
              </a:rPr>
              <a:t>Lembre-se de que é necessário obter pelo menos 3 BOAS GOTAS para se poder </a:t>
            </a:r>
            <a:r>
              <a:rPr lang="pt-PT" noProof="0" dirty="0" err="1">
                <a:solidFill>
                  <a:srgbClr val="FF0000"/>
                </a:solidFill>
              </a:rPr>
              <a:t>efectuar</a:t>
            </a:r>
            <a:r>
              <a:rPr lang="pt-PT" noProof="0" dirty="0">
                <a:solidFill>
                  <a:srgbClr val="FF0000"/>
                </a:solidFill>
              </a:rPr>
              <a:t> o</a:t>
            </a:r>
            <a:r>
              <a:rPr lang="pt-PT" baseline="0" noProof="0" dirty="0">
                <a:solidFill>
                  <a:srgbClr val="FF0000"/>
                </a:solidFill>
              </a:rPr>
              <a:t> teste. </a:t>
            </a:r>
            <a:r>
              <a:rPr lang="pt-PT" noProof="0" dirty="0">
                <a:solidFill>
                  <a:srgbClr val="FF0000"/>
                </a:solidFill>
              </a:rPr>
              <a:t> </a:t>
            </a:r>
          </a:p>
          <a:p>
            <a:pPr lvl="1"/>
            <a:endParaRPr lang="pt-PT" noProof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95" y="1676400"/>
            <a:ext cx="311220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3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BR" noProof="0" dirty="0"/>
              <a:t>o sangue não é suficiente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534400" cy="3962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b="1" noProof="0" dirty="0"/>
              <a:t>Soluções:</a:t>
            </a:r>
          </a:p>
          <a:p>
            <a:r>
              <a:rPr lang="pt-PT" noProof="0" dirty="0"/>
              <a:t>Em</a:t>
            </a:r>
            <a:r>
              <a:rPr lang="pt-PT" baseline="0" noProof="0" dirty="0"/>
              <a:t> caso de punção do dedo ou calcanhar, certifique-se de que a área está quente e </a:t>
            </a:r>
            <a:r>
              <a:rPr lang="pt-PT" baseline="0" noProof="0" dirty="0" err="1"/>
              <a:t>correctamente</a:t>
            </a:r>
            <a:r>
              <a:rPr lang="pt-PT" baseline="0" noProof="0" dirty="0"/>
              <a:t> posicionada, o que ajuda o sangue a fluir bem para a recolha da amostra.  </a:t>
            </a:r>
            <a:r>
              <a:rPr lang="pt-PT" noProof="0" dirty="0"/>
              <a:t> </a:t>
            </a:r>
          </a:p>
          <a:p>
            <a:r>
              <a:rPr lang="pt-PT" noProof="0" dirty="0"/>
              <a:t>Não espremer na região da punção – espremer o</a:t>
            </a:r>
            <a:r>
              <a:rPr lang="pt-PT" baseline="0" noProof="0" dirty="0"/>
              <a:t> pé todo ou a mão toda. </a:t>
            </a:r>
            <a:r>
              <a:rPr lang="pt-PT" noProof="0" dirty="0"/>
              <a:t>  </a:t>
            </a:r>
          </a:p>
          <a:p>
            <a:r>
              <a:rPr lang="pt-PT" noProof="0" dirty="0"/>
              <a:t>Se o sangue parar de correr no local da</a:t>
            </a:r>
            <a:r>
              <a:rPr lang="pt-PT" baseline="0" noProof="0" dirty="0"/>
              <a:t> punção, talvez seja necessário fazer outra punção num local diferente. </a:t>
            </a:r>
            <a:r>
              <a:rPr lang="pt-PT" noProof="0" dirty="0"/>
              <a:t>  </a:t>
            </a:r>
          </a:p>
          <a:p>
            <a:r>
              <a:rPr lang="pt-PT" noProof="0" dirty="0"/>
              <a:t>Uma</a:t>
            </a:r>
            <a:r>
              <a:rPr lang="pt-PT" baseline="0" noProof="0" dirty="0"/>
              <a:t> pessoa doente ou desidratada pode necessitar de uma </a:t>
            </a:r>
            <a:r>
              <a:rPr lang="pt-PT" noProof="0" dirty="0"/>
              <a:t>venopunção.</a:t>
            </a:r>
          </a:p>
          <a:p>
            <a:r>
              <a:rPr lang="pt-PT" noProof="0" dirty="0"/>
              <a:t>Assegurar que a pipeta está regulada para 70 </a:t>
            </a:r>
            <a:r>
              <a:rPr lang="pt-PT" noProof="0" dirty="0" err="1"/>
              <a:t>ul</a:t>
            </a:r>
            <a:r>
              <a:rPr lang="pt-PT" noProof="0" dirty="0"/>
              <a:t>.</a:t>
            </a:r>
          </a:p>
          <a:p>
            <a:pPr lvl="1"/>
            <a:endParaRPr lang="pt-PT" noProof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95" y="1676400"/>
            <a:ext cx="311220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0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noProof="0" dirty="0"/>
              <a:t>Sangue Estratificado ou Coagulado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>
                <a:solidFill>
                  <a:srgbClr val="FF0000"/>
                </a:solidFill>
              </a:rPr>
              <a:t>Problemas: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Repare que as gotas são</a:t>
            </a:r>
            <a:r>
              <a:rPr lang="pt-PT" baseline="0" noProof="0" dirty="0">
                <a:solidFill>
                  <a:srgbClr val="FF0000"/>
                </a:solidFill>
              </a:rPr>
              <a:t> mais escuras no centro. Isso ocorre quando se coloca sangue líquido por cima de sangue seco. </a:t>
            </a:r>
            <a:r>
              <a:rPr lang="pt-PT" noProof="0" dirty="0">
                <a:solidFill>
                  <a:srgbClr val="FF0000"/>
                </a:solidFill>
              </a:rPr>
              <a:t>  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Também pode acontecer quando se utiliza</a:t>
            </a:r>
            <a:r>
              <a:rPr lang="pt-PT" baseline="0" noProof="0" dirty="0">
                <a:solidFill>
                  <a:srgbClr val="FF0000"/>
                </a:solidFill>
              </a:rPr>
              <a:t> sangue coagulado.</a:t>
            </a:r>
            <a:endParaRPr lang="pt-PT" noProof="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5287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9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sz="440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+mj-cs"/>
              </a:rPr>
              <a:t>Sangue Estratificado ou Coagulado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noProof="0" dirty="0"/>
              <a:t>Soluções:</a:t>
            </a:r>
          </a:p>
          <a:p>
            <a:r>
              <a:rPr lang="pt-PT" noProof="0" dirty="0"/>
              <a:t>Tocar</a:t>
            </a:r>
            <a:r>
              <a:rPr lang="pt-PT" baseline="0" noProof="0" dirty="0"/>
              <a:t> com o cartão na gota de sangue quando tem um </a:t>
            </a:r>
            <a:r>
              <a:rPr lang="pt-PT" baseline="0" noProof="0" dirty="0" err="1"/>
              <a:t>aspecto</a:t>
            </a:r>
            <a:r>
              <a:rPr lang="pt-PT" baseline="0" noProof="0" dirty="0"/>
              <a:t> pesado e está prestes a cair. Obtém-se assim uma quantidade adequada de sangue. </a:t>
            </a:r>
            <a:r>
              <a:rPr lang="pt-PT" noProof="0" dirty="0"/>
              <a:t> </a:t>
            </a:r>
          </a:p>
          <a:p>
            <a:r>
              <a:rPr lang="pt-PT" noProof="0" dirty="0"/>
              <a:t>Se</a:t>
            </a:r>
            <a:r>
              <a:rPr lang="pt-PT" baseline="0" noProof="0" dirty="0"/>
              <a:t> a gota for demasiado pequena e estiver ainda líquida, pode colocar outra gota por cima. Caso contrário, faça novo círculo</a:t>
            </a:r>
            <a:r>
              <a:rPr lang="pt-PT" noProof="0" dirty="0"/>
              <a:t>.</a:t>
            </a:r>
          </a:p>
          <a:p>
            <a:r>
              <a:rPr lang="pt-PT" noProof="0" dirty="0"/>
              <a:t>Nunca se deve utilizar</a:t>
            </a:r>
            <a:r>
              <a:rPr lang="pt-PT" baseline="0" noProof="0" dirty="0"/>
              <a:t> sangue coagulado ou prestes a coagular para fazer um teste de </a:t>
            </a:r>
            <a:r>
              <a:rPr lang="pt-PT" noProof="0" dirty="0"/>
              <a:t>DBS.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5287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7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noProof="0" dirty="0"/>
              <a:t>Anéis de Soro / Contaminação com Álcool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 noProof="0" dirty="0">
                <a:solidFill>
                  <a:srgbClr val="FF0000"/>
                </a:solidFill>
              </a:rPr>
              <a:t>Problemas: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O</a:t>
            </a:r>
            <a:r>
              <a:rPr lang="pt-PT" baseline="0" noProof="0" dirty="0">
                <a:solidFill>
                  <a:srgbClr val="FF0000"/>
                </a:solidFill>
              </a:rPr>
              <a:t> anel amarelo em torno das gotas de sangue significa que o sangue está contaminado ou separado. </a:t>
            </a:r>
            <a:r>
              <a:rPr lang="pt-PT" noProof="0" dirty="0">
                <a:solidFill>
                  <a:srgbClr val="FF0000"/>
                </a:solidFill>
              </a:rPr>
              <a:t> 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O</a:t>
            </a:r>
            <a:r>
              <a:rPr lang="pt-PT" baseline="0" noProof="0" dirty="0">
                <a:solidFill>
                  <a:srgbClr val="FF0000"/>
                </a:solidFill>
              </a:rPr>
              <a:t> álcool pode não ter secado. </a:t>
            </a:r>
            <a:r>
              <a:rPr lang="pt-PT" noProof="0" dirty="0">
                <a:solidFill>
                  <a:srgbClr val="FF0000"/>
                </a:solidFill>
              </a:rPr>
              <a:t>  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Isso</a:t>
            </a:r>
            <a:r>
              <a:rPr lang="pt-PT" baseline="0" noProof="0" dirty="0">
                <a:solidFill>
                  <a:srgbClr val="FF0000"/>
                </a:solidFill>
              </a:rPr>
              <a:t> pode ocorrer quando se espreme o local da punção, o que faz pingar plasma em vez de sangue</a:t>
            </a:r>
            <a:r>
              <a:rPr lang="pt-PT" noProof="0" dirty="0">
                <a:solidFill>
                  <a:srgbClr val="FF0000"/>
                </a:solidFill>
              </a:rPr>
              <a:t>.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Também pode ser porque</a:t>
            </a:r>
            <a:r>
              <a:rPr lang="pt-PT" baseline="0" noProof="0" dirty="0">
                <a:solidFill>
                  <a:srgbClr val="FF0000"/>
                </a:solidFill>
              </a:rPr>
              <a:t> não se misturou o tubo de EDTA antes de se colocar a gota. </a:t>
            </a:r>
            <a:r>
              <a:rPr lang="pt-PT" noProof="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5179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5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Plano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PT" noProof="0" dirty="0"/>
              <a:t>Amostras para testes de carga viral	</a:t>
            </a:r>
          </a:p>
          <a:p>
            <a:r>
              <a:rPr lang="pt-PT" noProof="0" dirty="0"/>
              <a:t>recolha de amostras de sangue venoso  </a:t>
            </a:r>
          </a:p>
          <a:p>
            <a:r>
              <a:rPr lang="pt-PT" noProof="0" dirty="0"/>
              <a:t>recolha de amostras de gota de sangue seca  </a:t>
            </a:r>
          </a:p>
          <a:p>
            <a:r>
              <a:rPr lang="pt-PT" noProof="0" dirty="0"/>
              <a:t>Biossegurança</a:t>
            </a:r>
          </a:p>
        </p:txBody>
      </p:sp>
    </p:spTree>
    <p:extLst>
      <p:ext uri="{BB962C8B-B14F-4D97-AF65-F5344CB8AC3E}">
        <p14:creationId xmlns:p14="http://schemas.microsoft.com/office/powerpoint/2010/main" val="297052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sz="440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+mj-cs"/>
              </a:rPr>
              <a:t>Anéis de Soro / Contaminação com Álcool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b="1" noProof="0" dirty="0"/>
              <a:t>Soluções:</a:t>
            </a:r>
          </a:p>
          <a:p>
            <a:r>
              <a:rPr lang="pt-PT" noProof="0" dirty="0"/>
              <a:t>Depois de se </a:t>
            </a:r>
            <a:r>
              <a:rPr lang="pt-PT" noProof="0" dirty="0" err="1"/>
              <a:t>desinfectar</a:t>
            </a:r>
            <a:r>
              <a:rPr lang="pt-PT" noProof="0" dirty="0"/>
              <a:t> a área deve-se deixar secar o álcool durante 30 segundos antes de se dar a punção ou a </a:t>
            </a:r>
            <a:r>
              <a:rPr lang="pt-PT" noProof="0" dirty="0" err="1"/>
              <a:t>injecção</a:t>
            </a:r>
            <a:r>
              <a:rPr lang="pt-PT" baseline="0" noProof="0" dirty="0"/>
              <a:t> intravenosa.</a:t>
            </a:r>
            <a:r>
              <a:rPr lang="pt-PT" noProof="0" dirty="0"/>
              <a:t>  </a:t>
            </a:r>
          </a:p>
          <a:p>
            <a:r>
              <a:rPr lang="pt-PT" noProof="0" dirty="0"/>
              <a:t>Apertar suavemente a mão toda ou o</a:t>
            </a:r>
            <a:r>
              <a:rPr lang="pt-PT" baseline="0" noProof="0" dirty="0"/>
              <a:t> pé todo para incentivar a corrente sanguínea. Nunca se deve espremer </a:t>
            </a:r>
            <a:r>
              <a:rPr lang="pt-PT" baseline="0" noProof="0" dirty="0" err="1"/>
              <a:t>directamente</a:t>
            </a:r>
            <a:r>
              <a:rPr lang="pt-PT" baseline="0" noProof="0" dirty="0"/>
              <a:t> o local da ferida.</a:t>
            </a:r>
            <a:r>
              <a:rPr lang="pt-PT" noProof="0" dirty="0"/>
              <a:t>   </a:t>
            </a:r>
          </a:p>
          <a:p>
            <a:r>
              <a:rPr lang="pt-PT" noProof="0" dirty="0"/>
              <a:t>Caso</a:t>
            </a:r>
            <a:r>
              <a:rPr lang="pt-PT" baseline="0" noProof="0" dirty="0"/>
              <a:t> se faça a gota DBS a partir de um tubo de EDTA, deve-se inverter o tubo várias vezes para misturar o sangue antes de o pipetar. </a:t>
            </a:r>
            <a:r>
              <a:rPr lang="pt-PT" noProof="0" dirty="0"/>
              <a:t>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5179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2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noProof="0" dirty="0"/>
              <a:t>Demasiado Sangue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>
                <a:solidFill>
                  <a:srgbClr val="FF0000"/>
                </a:solidFill>
              </a:rPr>
              <a:t>Problemas: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Este sangue pode ter sido colocado</a:t>
            </a:r>
            <a:r>
              <a:rPr lang="pt-PT" baseline="0" noProof="0" dirty="0">
                <a:solidFill>
                  <a:srgbClr val="FF0000"/>
                </a:solidFill>
              </a:rPr>
              <a:t> com uma seringa ou com uma pipeta com regulação </a:t>
            </a:r>
            <a:r>
              <a:rPr lang="pt-PT" baseline="0" noProof="0" dirty="0" err="1">
                <a:solidFill>
                  <a:srgbClr val="FF0000"/>
                </a:solidFill>
              </a:rPr>
              <a:t>incorrecta</a:t>
            </a:r>
            <a:r>
              <a:rPr lang="pt-PT" baseline="0" noProof="0" dirty="0">
                <a:solidFill>
                  <a:srgbClr val="FF0000"/>
                </a:solidFill>
              </a:rPr>
              <a:t>. </a:t>
            </a:r>
            <a:r>
              <a:rPr lang="pt-PT" noProof="0" dirty="0">
                <a:solidFill>
                  <a:srgbClr val="FF0000"/>
                </a:solidFill>
              </a:rPr>
              <a:t>  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O sangue ensopou o cartão e passou para o outro lado.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31895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2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sz="440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+mj-cs"/>
              </a:rPr>
              <a:t>Demasiado Sangue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/>
              <a:t>Soluções:</a:t>
            </a:r>
          </a:p>
          <a:p>
            <a:r>
              <a:rPr lang="pt-PT" noProof="0" dirty="0"/>
              <a:t>Utilize o tubo de EDTA para a venopunção.</a:t>
            </a:r>
          </a:p>
          <a:p>
            <a:r>
              <a:rPr lang="pt-PT" noProof="0" dirty="0"/>
              <a:t>Utilize uma pipeta</a:t>
            </a:r>
            <a:r>
              <a:rPr lang="pt-PT" baseline="0" noProof="0" dirty="0"/>
              <a:t> com a regulação de volume </a:t>
            </a:r>
            <a:r>
              <a:rPr lang="pt-PT" baseline="0" noProof="0" dirty="0" err="1"/>
              <a:t>correcta</a:t>
            </a:r>
            <a:r>
              <a:rPr lang="pt-PT" baseline="0" noProof="0" dirty="0"/>
              <a:t> para criar as gotas de DBS.</a:t>
            </a:r>
            <a:r>
              <a:rPr lang="pt-PT" noProof="0" dirty="0"/>
              <a:t>  </a:t>
            </a:r>
          </a:p>
          <a:p>
            <a:r>
              <a:rPr lang="pt-PT" noProof="0" dirty="0"/>
              <a:t>Não encher demasiado.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31895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5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noProof="0" dirty="0"/>
              <a:t>Técnica de Recolha </a:t>
            </a:r>
            <a:r>
              <a:rPr lang="pt-PT" noProof="0" dirty="0" err="1"/>
              <a:t>Incorrecta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noProof="0" dirty="0">
                <a:solidFill>
                  <a:srgbClr val="FF0000"/>
                </a:solidFill>
              </a:rPr>
              <a:t>Problemas: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O sangue pode ter coagulado quando</a:t>
            </a:r>
            <a:r>
              <a:rPr lang="pt-PT" baseline="0" noProof="0" dirty="0">
                <a:solidFill>
                  <a:srgbClr val="FF0000"/>
                </a:solidFill>
              </a:rPr>
              <a:t> foi pingado sobre o cartão. </a:t>
            </a:r>
            <a:r>
              <a:rPr lang="pt-PT" noProof="0" dirty="0">
                <a:solidFill>
                  <a:srgbClr val="FF0000"/>
                </a:solidFill>
              </a:rPr>
              <a:t>  </a:t>
            </a:r>
          </a:p>
          <a:p>
            <a:r>
              <a:rPr lang="pt-PT" noProof="0" dirty="0">
                <a:solidFill>
                  <a:srgbClr val="FF0000"/>
                </a:solidFill>
              </a:rPr>
              <a:t>Colocou</a:t>
            </a:r>
            <a:r>
              <a:rPr lang="pt-PT" baseline="0" noProof="0" dirty="0">
                <a:solidFill>
                  <a:srgbClr val="FF0000"/>
                </a:solidFill>
              </a:rPr>
              <a:t> mais de uma gota em cada círculo.</a:t>
            </a:r>
            <a:endParaRPr lang="pt-PT" noProof="0" dirty="0">
              <a:solidFill>
                <a:srgbClr val="FF0000"/>
              </a:solidFill>
            </a:endParaRPr>
          </a:p>
          <a:p>
            <a:r>
              <a:rPr lang="pt-PT" noProof="0" dirty="0">
                <a:solidFill>
                  <a:srgbClr val="FF0000"/>
                </a:solidFill>
              </a:rPr>
              <a:t>Nenhum dos círculos foi devidamente preenchido.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22606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14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Critérios de Rejeição: </a:t>
            </a:r>
            <a:br>
              <a:rPr lang="pt-PT" noProof="0" dirty="0"/>
            </a:br>
            <a:r>
              <a:rPr lang="pt-PT" sz="4400" kern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+mj-cs"/>
              </a:rPr>
              <a:t>Técnica de Recolha </a:t>
            </a:r>
            <a:r>
              <a:rPr lang="pt-PT" sz="4400" kern="1200" dirty="0" err="1">
                <a:solidFill>
                  <a:schemeClr val="bg1"/>
                </a:solidFill>
                <a:effectLst/>
                <a:latin typeface="Garamond" panose="02020404030301010803" pitchFamily="18" charset="0"/>
                <a:ea typeface="+mj-ea"/>
                <a:cs typeface="+mj-cs"/>
              </a:rPr>
              <a:t>Incorrecta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noProof="0" dirty="0"/>
              <a:t>Soluções:</a:t>
            </a:r>
          </a:p>
          <a:p>
            <a:r>
              <a:rPr lang="pt-PT" noProof="0" dirty="0"/>
              <a:t>Aguardar</a:t>
            </a:r>
            <a:r>
              <a:rPr lang="pt-PT" baseline="0" noProof="0" dirty="0"/>
              <a:t> até ter recolhido uma gota grande antes de tocar com o papel no sangue</a:t>
            </a:r>
            <a:r>
              <a:rPr lang="pt-PT" noProof="0" dirty="0"/>
              <a:t>.</a:t>
            </a:r>
          </a:p>
          <a:p>
            <a:r>
              <a:rPr lang="pt-PT" noProof="0" dirty="0"/>
              <a:t>Quando uma gota de sangue cai naturalmente, é de tamanho ideal.  </a:t>
            </a:r>
          </a:p>
          <a:p>
            <a:r>
              <a:rPr lang="pt-PT" noProof="0" dirty="0"/>
              <a:t>Ao colocar o sangue, nunca se deve tocar com a pele,</a:t>
            </a:r>
            <a:r>
              <a:rPr lang="pt-PT" baseline="0" noProof="0" dirty="0"/>
              <a:t> com a agulha, com a seringa ou com a ponta pipeta no </a:t>
            </a:r>
            <a:r>
              <a:rPr lang="pt-PT" noProof="0" dirty="0"/>
              <a:t>papel.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22606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00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Biossegurança</a:t>
            </a:r>
          </a:p>
        </p:txBody>
      </p:sp>
    </p:spTree>
    <p:extLst>
      <p:ext uri="{BB962C8B-B14F-4D97-AF65-F5344CB8AC3E}">
        <p14:creationId xmlns:p14="http://schemas.microsoft.com/office/powerpoint/2010/main" val="2801105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Biossegurança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8382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300" dirty="0">
                <a:solidFill>
                  <a:schemeClr val="tx2"/>
                </a:solidFill>
                <a:latin typeface="Garamond" panose="02020404030301010803" pitchFamily="18" charset="0"/>
              </a:rPr>
              <a:t>Todas as pessoas que processem amostras de sangue, quer durante a sua recolha, processamento ou transporte, devem aderir às práticas normais de segurança para o tratamento de material biológico potencialmente </a:t>
            </a:r>
            <a:r>
              <a:rPr lang="pt-PT" sz="2300" dirty="0" err="1">
                <a:solidFill>
                  <a:schemeClr val="tx2"/>
                </a:solidFill>
                <a:latin typeface="Garamond" panose="02020404030301010803" pitchFamily="18" charset="0"/>
              </a:rPr>
              <a:t>infeccioso</a:t>
            </a:r>
            <a:r>
              <a:rPr lang="pt-PT" sz="2300" dirty="0">
                <a:solidFill>
                  <a:schemeClr val="tx2"/>
                </a:solidFill>
                <a:latin typeface="Garamond" panose="02020404030301010803" pitchFamily="18" charset="0"/>
              </a:rPr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300" dirty="0">
                <a:solidFill>
                  <a:schemeClr val="tx2"/>
                </a:solidFill>
                <a:latin typeface="Garamond" panose="02020404030301010803" pitchFamily="18" charset="0"/>
              </a:rPr>
              <a:t>A redução da exposição aos riscos biológicos é alcançada através de uma combinação de práticas e procedimentos seguros, instalações seguras e equipamento seguro, que nos permite controlar os riscos biológicos.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300" dirty="0">
                <a:solidFill>
                  <a:schemeClr val="tx2"/>
                </a:solidFill>
                <a:latin typeface="Garamond" panose="02020404030301010803" pitchFamily="18" charset="0"/>
              </a:rPr>
              <a:t>Devem praticar-se os procedimentos operacionais normativos  estabelecidos pelos Serviços Nacionais de Laboratório para a utilização de equipamento de </a:t>
            </a:r>
            <a:r>
              <a:rPr lang="pt-PT" sz="2300" dirty="0" err="1">
                <a:solidFill>
                  <a:schemeClr val="tx2"/>
                </a:solidFill>
                <a:latin typeface="Garamond" panose="02020404030301010803" pitchFamily="18" charset="0"/>
              </a:rPr>
              <a:t>protecção</a:t>
            </a:r>
            <a:r>
              <a:rPr lang="pt-PT" sz="2300" dirty="0">
                <a:solidFill>
                  <a:schemeClr val="tx2"/>
                </a:solidFill>
                <a:latin typeface="Garamond" panose="02020404030301010803" pitchFamily="18" charset="0"/>
              </a:rPr>
              <a:t> pessoal, descontaminação de acessórios reutilizáveis, como malas térmicas, e a descontaminação e descarte de derrames e resíduos biológicos perigosos.</a:t>
            </a:r>
          </a:p>
        </p:txBody>
      </p:sp>
    </p:spTree>
    <p:extLst>
      <p:ext uri="{BB962C8B-B14F-4D97-AF65-F5344CB8AC3E}">
        <p14:creationId xmlns:p14="http://schemas.microsoft.com/office/powerpoint/2010/main" val="4145890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</a:t>
            </a:r>
            <a:r>
              <a:rPr lang="pt-PT" noProof="0" dirty="0" err="1"/>
              <a:t>iossegurança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pt-PT" dirty="0"/>
              <a:t>Em casos de derrame acidental, o transportador da amostra deve lidar com o derrame segundo os protocolos normais para o controlo de riscos biológicos.   </a:t>
            </a:r>
          </a:p>
          <a:p>
            <a:endParaRPr lang="pt-PT" dirty="0"/>
          </a:p>
          <a:p>
            <a:r>
              <a:rPr lang="pt-PT" dirty="0"/>
              <a:t>Caso ocorra um derrame ou atraso no transporte, deve redigir-se  um relatório no Formulário de Seguimento da Amostra, por motivos de garantia da qualidade.   </a:t>
            </a:r>
          </a:p>
          <a:p>
            <a:endParaRPr lang="pt-PT" dirty="0"/>
          </a:p>
          <a:p>
            <a:r>
              <a:rPr lang="pt-PT" dirty="0"/>
              <a:t>Os médicos facilitadores do transporte de amostras devem aderir aos procedimentos operacionais normais e apropriados para o processo. 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4643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27728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Amostras para Testes de Carga Viral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noProof="0"/>
              <a:t>Tipos de amostras: </a:t>
            </a:r>
          </a:p>
          <a:p>
            <a:endParaRPr lang="pt-PT" noProof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1579004"/>
              </p:ext>
            </p:extLst>
          </p:nvPr>
        </p:nvGraphicFramePr>
        <p:xfrm>
          <a:off x="1219200" y="22860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8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PT" noProof="0" dirty="0"/>
              <a:t>Utilização de Gotas de Sangue Secas ou de Plasma para Testes de Carga Viral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85853"/>
              </p:ext>
            </p:extLst>
          </p:nvPr>
        </p:nvGraphicFramePr>
        <p:xfrm>
          <a:off x="457200" y="1676400"/>
          <a:ext cx="8305800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noProof="0" dirty="0"/>
                        <a:t>Gota DBS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Requer venopunção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Requer centrifugação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Estável à “temperatura ambiente”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sim*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Risco biológico durante</a:t>
                      </a:r>
                      <a:r>
                        <a:rPr lang="pt-PT" sz="2000" baseline="0" noProof="0" dirty="0"/>
                        <a:t> o transporte</a:t>
                      </a:r>
                      <a:endParaRPr lang="pt-P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É</a:t>
                      </a:r>
                      <a:r>
                        <a:rPr lang="pt-PT" sz="2000" baseline="0" noProof="0" dirty="0"/>
                        <a:t> necessário gelo seco durante o transporte</a:t>
                      </a:r>
                      <a:endParaRPr lang="pt-P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não*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Normalmente utilizado para a </a:t>
                      </a:r>
                      <a:r>
                        <a:rPr lang="pt-PT" sz="2000" noProof="0" dirty="0" err="1"/>
                        <a:t>genotipagem</a:t>
                      </a:r>
                      <a:endParaRPr lang="pt-P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Variação</a:t>
                      </a:r>
                      <a:r>
                        <a:rPr lang="pt-PT" sz="2000" baseline="0" noProof="0" dirty="0"/>
                        <a:t> de v</a:t>
                      </a:r>
                      <a:r>
                        <a:rPr lang="pt-PT" sz="2000" noProof="0" dirty="0"/>
                        <a:t>olume</a:t>
                      </a:r>
                      <a:r>
                        <a:rPr lang="pt-PT" sz="2000" baseline="0" noProof="0" dirty="0"/>
                        <a:t> </a:t>
                      </a:r>
                      <a:endParaRPr lang="pt-P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1-5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0.25-0.5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6324600"/>
            <a:ext cx="495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*Durante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2 </a:t>
            </a:r>
            <a:r>
              <a:rPr lang="en-US" dirty="0" err="1"/>
              <a:t>semanas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secas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recolha de Amostras de Sangue Venoso  </a:t>
            </a:r>
          </a:p>
        </p:txBody>
      </p:sp>
    </p:spTree>
    <p:extLst>
      <p:ext uri="{BB962C8B-B14F-4D97-AF65-F5344CB8AC3E}">
        <p14:creationId xmlns:p14="http://schemas.microsoft.com/office/powerpoint/2010/main" val="12490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Materiais Necessários para as recolhas de Amostras de Sangue Venoso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numCol="2">
            <a:normAutofit/>
          </a:bodyPr>
          <a:lstStyle/>
          <a:p>
            <a:r>
              <a:rPr lang="pt-PT" noProof="0" dirty="0"/>
              <a:t>Tubos para recolha de sangue evacuado tipo </a:t>
            </a:r>
            <a:r>
              <a:rPr lang="pt-PT" noProof="0" dirty="0" err="1"/>
              <a:t>Vacutainer</a:t>
            </a:r>
            <a:r>
              <a:rPr lang="pt-PT" noProof="0" dirty="0"/>
              <a:t>  </a:t>
            </a:r>
          </a:p>
          <a:p>
            <a:r>
              <a:rPr lang="pt-PT" noProof="0" dirty="0"/>
              <a:t>Agulha e porta-agulhas tipo </a:t>
            </a:r>
            <a:r>
              <a:rPr lang="pt-PT" noProof="0" dirty="0" err="1"/>
              <a:t>Vacutainer</a:t>
            </a:r>
            <a:r>
              <a:rPr lang="pt-PT" noProof="0" dirty="0"/>
              <a:t>  </a:t>
            </a:r>
          </a:p>
          <a:p>
            <a:r>
              <a:rPr lang="pt-PT" noProof="0" dirty="0"/>
              <a:t>Tubos </a:t>
            </a:r>
            <a:r>
              <a:rPr lang="pt-PT" noProof="0" dirty="0" err="1"/>
              <a:t>Cryo</a:t>
            </a:r>
            <a:r>
              <a:rPr lang="pt-PT" noProof="0" dirty="0"/>
              <a:t> (</a:t>
            </a:r>
            <a:r>
              <a:rPr lang="pt-PT" noProof="0" dirty="0" err="1"/>
              <a:t>Nunc</a:t>
            </a:r>
            <a:r>
              <a:rPr lang="pt-PT" noProof="0" dirty="0"/>
              <a:t>)  </a:t>
            </a:r>
          </a:p>
          <a:p>
            <a:r>
              <a:rPr lang="pt-PT" noProof="0" dirty="0"/>
              <a:t>Luvas sem pó</a:t>
            </a:r>
          </a:p>
          <a:p>
            <a:r>
              <a:rPr lang="pt-PT" noProof="0" dirty="0"/>
              <a:t>Algodão embebido em álcool</a:t>
            </a:r>
          </a:p>
          <a:p>
            <a:r>
              <a:rPr lang="pt-PT" noProof="0" dirty="0"/>
              <a:t>Compressa de gaze</a:t>
            </a:r>
          </a:p>
          <a:p>
            <a:r>
              <a:rPr lang="pt-PT" noProof="0" dirty="0"/>
              <a:t>Torniquete</a:t>
            </a:r>
          </a:p>
          <a:p>
            <a:r>
              <a:rPr lang="pt-PT" noProof="0" dirty="0"/>
              <a:t>Ligadura</a:t>
            </a:r>
          </a:p>
          <a:p>
            <a:r>
              <a:rPr lang="pt-PT" noProof="0" dirty="0"/>
              <a:t>Recipiente para descarte de instrumentos cortantes</a:t>
            </a:r>
          </a:p>
          <a:p>
            <a:r>
              <a:rPr lang="pt-PT" noProof="0" dirty="0"/>
              <a:t>Marcador permanente</a:t>
            </a:r>
          </a:p>
        </p:txBody>
      </p:sp>
    </p:spTree>
    <p:extLst>
      <p:ext uri="{BB962C8B-B14F-4D97-AF65-F5344CB8AC3E}">
        <p14:creationId xmlns:p14="http://schemas.microsoft.com/office/powerpoint/2010/main" val="91413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Amostras de Sangue Venoso </a:t>
            </a:r>
            <a:r>
              <a:rPr lang="pt-PT" b="1" noProof="0" dirty="0"/>
              <a:t>- </a:t>
            </a:r>
            <a:r>
              <a:rPr lang="pt-PT" i="1" noProof="0" dirty="0"/>
              <a:t>Recolha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pt-PT" noProof="0" dirty="0"/>
              <a:t>As recolhas de sangue devem ser </a:t>
            </a:r>
            <a:r>
              <a:rPr lang="pt-PT" noProof="0" dirty="0" err="1"/>
              <a:t>efectuadas</a:t>
            </a:r>
            <a:r>
              <a:rPr lang="pt-PT" noProof="0" dirty="0"/>
              <a:t> com luvas sem pó.</a:t>
            </a:r>
          </a:p>
          <a:p>
            <a:r>
              <a:rPr lang="pt-PT" noProof="0" dirty="0"/>
              <a:t>O sangue deve ser colhido para um tubo estéril e deve utilizar-se apenas EDTA (tampa roxa).</a:t>
            </a:r>
          </a:p>
          <a:p>
            <a:r>
              <a:rPr lang="pt-PT" noProof="0" dirty="0"/>
              <a:t>Recolher uma amostra de sangue de cerca de 5 ml utilizando um tubo </a:t>
            </a:r>
            <a:r>
              <a:rPr lang="pt-PT" noProof="0" dirty="0" err="1"/>
              <a:t>vacutainer</a:t>
            </a:r>
            <a:r>
              <a:rPr lang="pt-PT" noProof="0" dirty="0"/>
              <a:t> de EDTA de pacientes adultos.</a:t>
            </a:r>
          </a:p>
          <a:p>
            <a:r>
              <a:rPr lang="pt-PT" noProof="0" dirty="0"/>
              <a:t>A amostra deve ser enviada para o laboratório ou centro de análises o mais tardar 24 horas (de preferência</a:t>
            </a:r>
            <a:r>
              <a:rPr lang="pt-PT" baseline="0" noProof="0" dirty="0"/>
              <a:t> 6 horas) </a:t>
            </a:r>
            <a:r>
              <a:rPr lang="pt-PT" noProof="0" dirty="0"/>
              <a:t>depois de ser recolhido, para se centrifugar o sangue e extrair plasma.</a:t>
            </a:r>
          </a:p>
        </p:txBody>
      </p:sp>
    </p:spTree>
    <p:extLst>
      <p:ext uri="{BB962C8B-B14F-4D97-AF65-F5344CB8AC3E}">
        <p14:creationId xmlns:p14="http://schemas.microsoft.com/office/powerpoint/2010/main" val="336175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Amostras de Sangue Venoso </a:t>
            </a:r>
            <a:r>
              <a:rPr lang="pt-PT" b="1" dirty="0"/>
              <a:t>- </a:t>
            </a:r>
            <a:r>
              <a:rPr lang="pt-PT" i="1" dirty="0"/>
              <a:t>Processamento</a:t>
            </a:r>
            <a:endParaRPr lang="pt-PT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pt-PT" noProof="0" dirty="0"/>
              <a:t>Separa-se o plasma por centrifugação a 00-1600x g durante  20 minutos ou 2450x g durante 10 minutos, à temperatura ambiente.</a:t>
            </a:r>
          </a:p>
          <a:p>
            <a:r>
              <a:rPr lang="pt-PT" noProof="0" dirty="0"/>
              <a:t>Transferir o plasma para um tubo de polipropileno (</a:t>
            </a:r>
            <a:r>
              <a:rPr lang="pt-PT" noProof="0" dirty="0" err="1"/>
              <a:t>Cryo</a:t>
            </a:r>
            <a:r>
              <a:rPr lang="pt-PT" noProof="0" dirty="0"/>
              <a:t>) estéril. Cuidado para não perturbar a camada leucocitária e evitar a sua contaminação com material celular.</a:t>
            </a:r>
          </a:p>
          <a:p>
            <a:r>
              <a:rPr lang="pt-PT" noProof="0" dirty="0"/>
              <a:t>Transferir uma amostra com um volume mínimo de 1,2ml ou 1200μl alíquotas para cada um de dois tubos de propileno, devidamente rotulados.</a:t>
            </a:r>
          </a:p>
          <a:p>
            <a:r>
              <a:rPr lang="pt-PT" noProof="0" dirty="0"/>
              <a:t>Verificar se as tampas dos tubos de propileno foram </a:t>
            </a:r>
            <a:r>
              <a:rPr lang="pt-PT" noProof="0" dirty="0" err="1"/>
              <a:t>correctamente</a:t>
            </a:r>
            <a:r>
              <a:rPr lang="pt-PT" baseline="0" noProof="0" dirty="0"/>
              <a:t> enroscadas</a:t>
            </a:r>
            <a:r>
              <a:rPr lang="pt-PT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00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10369</TotalTime>
  <Words>2576</Words>
  <Application>Microsoft Office PowerPoint</Application>
  <PresentationFormat>Presentación en pantalla (4:3)</PresentationFormat>
  <Paragraphs>303</Paragraphs>
  <Slides>38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Garamond</vt:lpstr>
      <vt:lpstr>Symbol</vt:lpstr>
      <vt:lpstr>Office Theme</vt:lpstr>
      <vt:lpstr>Custom Design</vt:lpstr>
      <vt:lpstr>Módulo 5: recolha e Preparação de Amostras para Testes de Carga Viral</vt:lpstr>
      <vt:lpstr>Objectivos da Aprendizagem</vt:lpstr>
      <vt:lpstr>Plano</vt:lpstr>
      <vt:lpstr>Amostras para Testes de Carga Viral </vt:lpstr>
      <vt:lpstr>Utilização de Gotas de Sangue Secas ou de Plasma para Testes de Carga Viral</vt:lpstr>
      <vt:lpstr>recolha de Amostras de Sangue Venoso  </vt:lpstr>
      <vt:lpstr>Materiais Necessários para as recolhas de Amostras de Sangue Venoso  </vt:lpstr>
      <vt:lpstr>Amostras de Sangue Venoso - Recolha</vt:lpstr>
      <vt:lpstr>Amostras de Sangue Venoso - Processamento</vt:lpstr>
      <vt:lpstr>Amostras de Sangue Venoso - Armazenagem</vt:lpstr>
      <vt:lpstr>Amostras de Sangue Venoso - Transporte</vt:lpstr>
      <vt:lpstr>Acondicionamento em triplicado</vt:lpstr>
      <vt:lpstr>Amostras de Sangue Venoso – Critérios de Rejeição</vt:lpstr>
      <vt:lpstr>Amostras de Sangue Venoso – Critérios de Rejeição</vt:lpstr>
      <vt:lpstr>Recolha de Amostras de Gota de Sangue Seca (DBS)</vt:lpstr>
      <vt:lpstr>Materiais Necessários para a Recolha de Amostras de DBS </vt:lpstr>
      <vt:lpstr>Recolha de Amostras de DBS  </vt:lpstr>
      <vt:lpstr>Dicas para a Recolha de DBS  </vt:lpstr>
      <vt:lpstr>Amostras de DBS - Armazenagem</vt:lpstr>
      <vt:lpstr>Amostras de DBS - Transporte</vt:lpstr>
      <vt:lpstr>Amostras de DBS: Amostras Aceitáveis</vt:lpstr>
      <vt:lpstr>Amostras de DBS: Critérios de Rejeição</vt:lpstr>
      <vt:lpstr>Critérios de Rejeição:  Identificação Ilegível</vt:lpstr>
      <vt:lpstr>Critérios de Rejeição:  Identificação Ilegível</vt:lpstr>
      <vt:lpstr>Critérios de Rejeição:  o sangue não é suficiente</vt:lpstr>
      <vt:lpstr>Critérios de Rejeição:  o sangue não é suficiente</vt:lpstr>
      <vt:lpstr>Critérios de Rejeição:  Sangue Estratificado ou Coagulado</vt:lpstr>
      <vt:lpstr>Critérios de Rejeição:  Sangue Estratificado ou Coagulado</vt:lpstr>
      <vt:lpstr>Critérios de Rejeição:  Anéis de Soro / Contaminação com Álcool</vt:lpstr>
      <vt:lpstr>Critérios de Rejeição:  Anéis de Soro / Contaminação com Álcool</vt:lpstr>
      <vt:lpstr>Critérios de Rejeição:  Demasiado Sangue</vt:lpstr>
      <vt:lpstr>Critérios de Rejeição:  Demasiado Sangue</vt:lpstr>
      <vt:lpstr>Critérios de Rejeição:  Técnica de Recolha Incorrecta</vt:lpstr>
      <vt:lpstr>Critérios de Rejeição:  Técnica de Recolha Incorrecta</vt:lpstr>
      <vt:lpstr>Biossegurança</vt:lpstr>
      <vt:lpstr>Biossegurança</vt:lpstr>
      <vt:lpstr>Biossegurança</vt:lpstr>
      <vt:lpstr>Perguntas?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Principles of Viral Load Monitoring</dc:title>
  <dc:creator>West, Rebecca L.</dc:creator>
  <cp:lastModifiedBy>Flora</cp:lastModifiedBy>
  <cp:revision>115</cp:revision>
  <dcterms:created xsi:type="dcterms:W3CDTF">2016-11-29T20:17:07Z</dcterms:created>
  <dcterms:modified xsi:type="dcterms:W3CDTF">2017-08-08T14:15:26Z</dcterms:modified>
</cp:coreProperties>
</file>