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74" r:id="rId4"/>
    <p:sldId id="381" r:id="rId5"/>
    <p:sldId id="375" r:id="rId6"/>
    <p:sldId id="382" r:id="rId7"/>
    <p:sldId id="460" r:id="rId8"/>
    <p:sldId id="376" r:id="rId9"/>
    <p:sldId id="383" r:id="rId10"/>
    <p:sldId id="384" r:id="rId11"/>
    <p:sldId id="385" r:id="rId12"/>
    <p:sldId id="388" r:id="rId13"/>
    <p:sldId id="386" r:id="rId14"/>
    <p:sldId id="319" r:id="rId15"/>
    <p:sldId id="266" r:id="rId16"/>
    <p:sldId id="371" r:id="rId17"/>
    <p:sldId id="389" r:id="rId18"/>
    <p:sldId id="390" r:id="rId19"/>
    <p:sldId id="391" r:id="rId20"/>
    <p:sldId id="392" r:id="rId21"/>
    <p:sldId id="396" r:id="rId22"/>
    <p:sldId id="397" r:id="rId23"/>
    <p:sldId id="398" r:id="rId24"/>
    <p:sldId id="461" r:id="rId25"/>
    <p:sldId id="394" r:id="rId26"/>
    <p:sldId id="395" r:id="rId27"/>
    <p:sldId id="399" r:id="rId28"/>
    <p:sldId id="404" r:id="rId29"/>
    <p:sldId id="402" r:id="rId30"/>
    <p:sldId id="401" r:id="rId31"/>
    <p:sldId id="403" r:id="rId32"/>
    <p:sldId id="405" r:id="rId33"/>
    <p:sldId id="410" r:id="rId34"/>
    <p:sldId id="406" r:id="rId35"/>
    <p:sldId id="408" r:id="rId36"/>
    <p:sldId id="409" r:id="rId37"/>
    <p:sldId id="407" r:id="rId38"/>
    <p:sldId id="411" r:id="rId39"/>
    <p:sldId id="412" r:id="rId40"/>
    <p:sldId id="420" r:id="rId41"/>
    <p:sldId id="421" r:id="rId42"/>
    <p:sldId id="422" r:id="rId43"/>
    <p:sldId id="423" r:id="rId44"/>
    <p:sldId id="424" r:id="rId45"/>
    <p:sldId id="426" r:id="rId46"/>
    <p:sldId id="427" r:id="rId47"/>
    <p:sldId id="425" r:id="rId48"/>
    <p:sldId id="428" r:id="rId49"/>
    <p:sldId id="429" r:id="rId50"/>
    <p:sldId id="430" r:id="rId51"/>
    <p:sldId id="432" r:id="rId52"/>
    <p:sldId id="434" r:id="rId53"/>
    <p:sldId id="437" r:id="rId54"/>
    <p:sldId id="438" r:id="rId55"/>
    <p:sldId id="439" r:id="rId56"/>
    <p:sldId id="440" r:id="rId57"/>
    <p:sldId id="441" r:id="rId58"/>
    <p:sldId id="442" r:id="rId59"/>
    <p:sldId id="445" r:id="rId60"/>
    <p:sldId id="446" r:id="rId61"/>
    <p:sldId id="447" r:id="rId62"/>
    <p:sldId id="448" r:id="rId63"/>
    <p:sldId id="433" r:id="rId64"/>
    <p:sldId id="449" r:id="rId65"/>
    <p:sldId id="450" r:id="rId66"/>
    <p:sldId id="462" r:id="rId67"/>
    <p:sldId id="451" r:id="rId68"/>
    <p:sldId id="452" r:id="rId69"/>
    <p:sldId id="453" r:id="rId70"/>
    <p:sldId id="463" r:id="rId71"/>
    <p:sldId id="454" r:id="rId72"/>
    <p:sldId id="455" r:id="rId73"/>
    <p:sldId id="464" r:id="rId74"/>
    <p:sldId id="456" r:id="rId75"/>
    <p:sldId id="457" r:id="rId76"/>
    <p:sldId id="465" r:id="rId77"/>
    <p:sldId id="458" r:id="rId78"/>
    <p:sldId id="459" r:id="rId79"/>
    <p:sldId id="372" r:id="rId80"/>
    <p:sldId id="373" r:id="rId81"/>
    <p:sldId id="466" r:id="rId82"/>
    <p:sldId id="467" r:id="rId83"/>
    <p:sldId id="269" r:id="rId84"/>
    <p:sldId id="468"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tandon, Michele (CDC/DDPHSIS/CGH/DGHT)" initials="MM(" lastIdx="10" clrIdx="0">
    <p:extLst>
      <p:ext uri="{19B8F6BF-5375-455C-9EA6-DF929625EA0E}">
        <p15:presenceInfo xmlns:p15="http://schemas.microsoft.com/office/powerpoint/2012/main" userId="S::nkf3@cdc.gov::62f77242-5a58-40b5-87dd-1433af695f5c" providerId="AD"/>
      </p:ext>
    </p:extLst>
  </p:cmAuthor>
  <p:cmAuthor id="2" name="Virginia Allread" initials="VA" lastIdx="6" clrIdx="1">
    <p:extLst>
      <p:ext uri="{19B8F6BF-5375-455C-9EA6-DF929625EA0E}">
        <p15:presenceInfo xmlns:p15="http://schemas.microsoft.com/office/powerpoint/2012/main" userId="258e278222a7dd76" providerId="Windows Live"/>
      </p:ext>
    </p:extLst>
  </p:cmAuthor>
  <p:cmAuthor id="3" name="Allread, Virginia" initials="AV" lastIdx="1" clrIdx="2">
    <p:extLst>
      <p:ext uri="{19B8F6BF-5375-455C-9EA6-DF929625EA0E}">
        <p15:presenceInfo xmlns:p15="http://schemas.microsoft.com/office/powerpoint/2012/main" userId="S-1-5-21-789336058-1965331169-725345543-133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34" autoAdjust="0"/>
    <p:restoredTop sz="94660"/>
  </p:normalViewPr>
  <p:slideViewPr>
    <p:cSldViewPr snapToGrid="0">
      <p:cViewPr varScale="1">
        <p:scale>
          <a:sx n="55" d="100"/>
          <a:sy n="55" d="100"/>
        </p:scale>
        <p:origin x="67" y="52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ustomXml" Target="../customXml/item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D121-81B8-4F9F-9CA3-0D0CB8E4C4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604ED8-808E-4045-B477-7E76144AA1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4A4CC4-3E32-4A48-BAF7-DED1EA828D8E}"/>
              </a:ext>
            </a:extLst>
          </p:cNvPr>
          <p:cNvSpPr>
            <a:spLocks noGrp="1"/>
          </p:cNvSpPr>
          <p:nvPr>
            <p:ph type="dt" sz="half" idx="10"/>
          </p:nvPr>
        </p:nvSpPr>
        <p:spPr/>
        <p:txBody>
          <a:bodyPr/>
          <a:lstStyle/>
          <a:p>
            <a:fld id="{2C8734B9-F92D-4EC7-BAA2-97A059630897}" type="datetimeFigureOut">
              <a:rPr lang="en-US" smtClean="0"/>
              <a:t>9/22/2019</a:t>
            </a:fld>
            <a:endParaRPr lang="en-US"/>
          </a:p>
        </p:txBody>
      </p:sp>
      <p:sp>
        <p:nvSpPr>
          <p:cNvPr id="5" name="Footer Placeholder 4">
            <a:extLst>
              <a:ext uri="{FF2B5EF4-FFF2-40B4-BE49-F238E27FC236}">
                <a16:creationId xmlns:a16="http://schemas.microsoft.com/office/drawing/2014/main" id="{0ADFF510-3D29-4EB0-A5FF-4B3D2ED780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85CD4-96A4-4A80-94B2-84E69CF6828F}"/>
              </a:ext>
            </a:extLst>
          </p:cNvPr>
          <p:cNvSpPr>
            <a:spLocks noGrp="1"/>
          </p:cNvSpPr>
          <p:nvPr>
            <p:ph type="sldNum" sz="quarter" idx="12"/>
          </p:nvPr>
        </p:nvSpPr>
        <p:spPr/>
        <p:txBody>
          <a:bodyPr/>
          <a:lstStyle/>
          <a:p>
            <a:fld id="{FF04A9BB-ECB7-4233-8DF6-7DD9ED34718C}" type="slidenum">
              <a:rPr lang="en-US" smtClean="0"/>
              <a:t>‹#›</a:t>
            </a:fld>
            <a:endParaRPr lang="en-US"/>
          </a:p>
        </p:txBody>
      </p:sp>
    </p:spTree>
    <p:extLst>
      <p:ext uri="{BB962C8B-B14F-4D97-AF65-F5344CB8AC3E}">
        <p14:creationId xmlns:p14="http://schemas.microsoft.com/office/powerpoint/2010/main" val="1117969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FEFD-65F5-4DF3-A80C-8406656AB6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9DCB9F-7F26-4A05-880C-8BE90EA7E6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30AE3B-1F68-4517-9736-D259819BB66C}"/>
              </a:ext>
            </a:extLst>
          </p:cNvPr>
          <p:cNvSpPr>
            <a:spLocks noGrp="1"/>
          </p:cNvSpPr>
          <p:nvPr>
            <p:ph type="dt" sz="half" idx="10"/>
          </p:nvPr>
        </p:nvSpPr>
        <p:spPr/>
        <p:txBody>
          <a:bodyPr/>
          <a:lstStyle/>
          <a:p>
            <a:fld id="{2C8734B9-F92D-4EC7-BAA2-97A059630897}" type="datetimeFigureOut">
              <a:rPr lang="en-US" smtClean="0"/>
              <a:t>9/22/2019</a:t>
            </a:fld>
            <a:endParaRPr lang="en-US"/>
          </a:p>
        </p:txBody>
      </p:sp>
      <p:sp>
        <p:nvSpPr>
          <p:cNvPr id="5" name="Footer Placeholder 4">
            <a:extLst>
              <a:ext uri="{FF2B5EF4-FFF2-40B4-BE49-F238E27FC236}">
                <a16:creationId xmlns:a16="http://schemas.microsoft.com/office/drawing/2014/main" id="{9A8F879A-B61C-4619-94A2-7B520AFCC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74989B-7D49-438B-90E8-82A5637D51C7}"/>
              </a:ext>
            </a:extLst>
          </p:cNvPr>
          <p:cNvSpPr>
            <a:spLocks noGrp="1"/>
          </p:cNvSpPr>
          <p:nvPr>
            <p:ph type="sldNum" sz="quarter" idx="12"/>
          </p:nvPr>
        </p:nvSpPr>
        <p:spPr/>
        <p:txBody>
          <a:bodyPr/>
          <a:lstStyle/>
          <a:p>
            <a:fld id="{FF04A9BB-ECB7-4233-8DF6-7DD9ED34718C}" type="slidenum">
              <a:rPr lang="en-US" smtClean="0"/>
              <a:t>‹#›</a:t>
            </a:fld>
            <a:endParaRPr lang="en-US"/>
          </a:p>
        </p:txBody>
      </p:sp>
    </p:spTree>
    <p:extLst>
      <p:ext uri="{BB962C8B-B14F-4D97-AF65-F5344CB8AC3E}">
        <p14:creationId xmlns:p14="http://schemas.microsoft.com/office/powerpoint/2010/main" val="2499732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73FA2D-E97A-4349-BECC-8C5088AFEE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D57AE7-D2ED-4CCB-B593-0C6F9104E8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9C50A8-4D53-4551-AC26-1678813F063A}"/>
              </a:ext>
            </a:extLst>
          </p:cNvPr>
          <p:cNvSpPr>
            <a:spLocks noGrp="1"/>
          </p:cNvSpPr>
          <p:nvPr>
            <p:ph type="dt" sz="half" idx="10"/>
          </p:nvPr>
        </p:nvSpPr>
        <p:spPr/>
        <p:txBody>
          <a:bodyPr/>
          <a:lstStyle/>
          <a:p>
            <a:fld id="{2C8734B9-F92D-4EC7-BAA2-97A059630897}" type="datetimeFigureOut">
              <a:rPr lang="en-US" smtClean="0"/>
              <a:t>9/22/2019</a:t>
            </a:fld>
            <a:endParaRPr lang="en-US"/>
          </a:p>
        </p:txBody>
      </p:sp>
      <p:sp>
        <p:nvSpPr>
          <p:cNvPr id="5" name="Footer Placeholder 4">
            <a:extLst>
              <a:ext uri="{FF2B5EF4-FFF2-40B4-BE49-F238E27FC236}">
                <a16:creationId xmlns:a16="http://schemas.microsoft.com/office/drawing/2014/main" id="{C43F2571-848E-44C9-8F8B-32F76F55B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F06C6-C396-4CE8-A0B8-78AD59A3F04C}"/>
              </a:ext>
            </a:extLst>
          </p:cNvPr>
          <p:cNvSpPr>
            <a:spLocks noGrp="1"/>
          </p:cNvSpPr>
          <p:nvPr>
            <p:ph type="sldNum" sz="quarter" idx="12"/>
          </p:nvPr>
        </p:nvSpPr>
        <p:spPr/>
        <p:txBody>
          <a:bodyPr/>
          <a:lstStyle/>
          <a:p>
            <a:fld id="{FF04A9BB-ECB7-4233-8DF6-7DD9ED34718C}" type="slidenum">
              <a:rPr lang="en-US" smtClean="0"/>
              <a:t>‹#›</a:t>
            </a:fld>
            <a:endParaRPr lang="en-US"/>
          </a:p>
        </p:txBody>
      </p:sp>
    </p:spTree>
    <p:extLst>
      <p:ext uri="{BB962C8B-B14F-4D97-AF65-F5344CB8AC3E}">
        <p14:creationId xmlns:p14="http://schemas.microsoft.com/office/powerpoint/2010/main" val="1525139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E39CD-E327-4526-871B-41883CEDA2E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2F04318-2B36-4696-8005-4691D5A81DA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C7F50BF-DF97-4613-99CF-F224FF945B7C}"/>
              </a:ext>
            </a:extLst>
          </p:cNvPr>
          <p:cNvSpPr>
            <a:spLocks noGrp="1"/>
          </p:cNvSpPr>
          <p:nvPr>
            <p:ph type="dt" sz="half" idx="10"/>
          </p:nvPr>
        </p:nvSpPr>
        <p:spPr/>
        <p:txBody>
          <a:bodyPr/>
          <a:lstStyle/>
          <a:p>
            <a:fld id="{2C8734B9-F92D-4EC7-BAA2-97A059630897}" type="datetimeFigureOut">
              <a:rPr lang="en-US" smtClean="0"/>
              <a:t>9/22/2019</a:t>
            </a:fld>
            <a:endParaRPr lang="en-US"/>
          </a:p>
        </p:txBody>
      </p:sp>
      <p:sp>
        <p:nvSpPr>
          <p:cNvPr id="5" name="Footer Placeholder 4">
            <a:extLst>
              <a:ext uri="{FF2B5EF4-FFF2-40B4-BE49-F238E27FC236}">
                <a16:creationId xmlns:a16="http://schemas.microsoft.com/office/drawing/2014/main" id="{314927D7-574E-49F3-99C6-7DD513C1D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8203E-AB37-41C4-90B3-6E5B3F8644B6}"/>
              </a:ext>
            </a:extLst>
          </p:cNvPr>
          <p:cNvSpPr>
            <a:spLocks noGrp="1"/>
          </p:cNvSpPr>
          <p:nvPr>
            <p:ph type="sldNum" sz="quarter" idx="12"/>
          </p:nvPr>
        </p:nvSpPr>
        <p:spPr/>
        <p:txBody>
          <a:bodyPr/>
          <a:lstStyle/>
          <a:p>
            <a:fld id="{FF04A9BB-ECB7-4233-8DF6-7DD9ED34718C}" type="slidenum">
              <a:rPr lang="en-US" smtClean="0"/>
              <a:t>‹#›</a:t>
            </a:fld>
            <a:endParaRPr lang="en-US"/>
          </a:p>
        </p:txBody>
      </p:sp>
      <p:sp>
        <p:nvSpPr>
          <p:cNvPr id="9" name="Rectangle 8">
            <a:extLst>
              <a:ext uri="{FF2B5EF4-FFF2-40B4-BE49-F238E27FC236}">
                <a16:creationId xmlns:a16="http://schemas.microsoft.com/office/drawing/2014/main" id="{CF4566D3-0BA0-460A-9704-F06F82B69BD3}"/>
              </a:ext>
            </a:extLst>
          </p:cNvPr>
          <p:cNvSpPr/>
          <p:nvPr userDrawn="1"/>
        </p:nvSpPr>
        <p:spPr>
          <a:xfrm>
            <a:off x="914400" y="1591008"/>
            <a:ext cx="10439400" cy="45719"/>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82327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991C-B297-4E3B-BB29-28BE8880F1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A8C72D-54D0-4054-B67E-4428950CDD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3D3473-8DC9-4AAA-82C4-49E3697D1F6B}"/>
              </a:ext>
            </a:extLst>
          </p:cNvPr>
          <p:cNvSpPr>
            <a:spLocks noGrp="1"/>
          </p:cNvSpPr>
          <p:nvPr>
            <p:ph type="dt" sz="half" idx="10"/>
          </p:nvPr>
        </p:nvSpPr>
        <p:spPr/>
        <p:txBody>
          <a:bodyPr/>
          <a:lstStyle/>
          <a:p>
            <a:fld id="{2C8734B9-F92D-4EC7-BAA2-97A059630897}" type="datetimeFigureOut">
              <a:rPr lang="en-US" smtClean="0"/>
              <a:t>9/22/2019</a:t>
            </a:fld>
            <a:endParaRPr lang="en-US"/>
          </a:p>
        </p:txBody>
      </p:sp>
      <p:sp>
        <p:nvSpPr>
          <p:cNvPr id="5" name="Footer Placeholder 4">
            <a:extLst>
              <a:ext uri="{FF2B5EF4-FFF2-40B4-BE49-F238E27FC236}">
                <a16:creationId xmlns:a16="http://schemas.microsoft.com/office/drawing/2014/main" id="{E45DD0D2-EC1C-40BB-AD39-6B7326C2EE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7E09-D772-4BDF-AFB7-3BDFAA1DE3D9}"/>
              </a:ext>
            </a:extLst>
          </p:cNvPr>
          <p:cNvSpPr>
            <a:spLocks noGrp="1"/>
          </p:cNvSpPr>
          <p:nvPr>
            <p:ph type="sldNum" sz="quarter" idx="12"/>
          </p:nvPr>
        </p:nvSpPr>
        <p:spPr/>
        <p:txBody>
          <a:bodyPr/>
          <a:lstStyle/>
          <a:p>
            <a:fld id="{FF04A9BB-ECB7-4233-8DF6-7DD9ED34718C}" type="slidenum">
              <a:rPr lang="en-US" smtClean="0"/>
              <a:t>‹#›</a:t>
            </a:fld>
            <a:endParaRPr lang="en-US"/>
          </a:p>
        </p:txBody>
      </p:sp>
    </p:spTree>
    <p:extLst>
      <p:ext uri="{BB962C8B-B14F-4D97-AF65-F5344CB8AC3E}">
        <p14:creationId xmlns:p14="http://schemas.microsoft.com/office/powerpoint/2010/main" val="3708036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6F84-4935-43EA-B7A6-3B9C019FFA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3E59C-538A-4774-AA86-380CD6FBF5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45A5E6-2B7F-479A-BB1E-706607596D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63A175-A77B-4D97-BE6B-4F1D3A721E5E}"/>
              </a:ext>
            </a:extLst>
          </p:cNvPr>
          <p:cNvSpPr>
            <a:spLocks noGrp="1"/>
          </p:cNvSpPr>
          <p:nvPr>
            <p:ph type="dt" sz="half" idx="10"/>
          </p:nvPr>
        </p:nvSpPr>
        <p:spPr/>
        <p:txBody>
          <a:bodyPr/>
          <a:lstStyle/>
          <a:p>
            <a:fld id="{2C8734B9-F92D-4EC7-BAA2-97A059630897}" type="datetimeFigureOut">
              <a:rPr lang="en-US" smtClean="0"/>
              <a:t>9/22/2019</a:t>
            </a:fld>
            <a:endParaRPr lang="en-US"/>
          </a:p>
        </p:txBody>
      </p:sp>
      <p:sp>
        <p:nvSpPr>
          <p:cNvPr id="6" name="Footer Placeholder 5">
            <a:extLst>
              <a:ext uri="{FF2B5EF4-FFF2-40B4-BE49-F238E27FC236}">
                <a16:creationId xmlns:a16="http://schemas.microsoft.com/office/drawing/2014/main" id="{00CC81F5-A672-4A9E-B8A4-E021274F93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37951C-B05B-474C-AF85-2308CAA75342}"/>
              </a:ext>
            </a:extLst>
          </p:cNvPr>
          <p:cNvSpPr>
            <a:spLocks noGrp="1"/>
          </p:cNvSpPr>
          <p:nvPr>
            <p:ph type="sldNum" sz="quarter" idx="12"/>
          </p:nvPr>
        </p:nvSpPr>
        <p:spPr/>
        <p:txBody>
          <a:bodyPr/>
          <a:lstStyle/>
          <a:p>
            <a:fld id="{FF04A9BB-ECB7-4233-8DF6-7DD9ED34718C}" type="slidenum">
              <a:rPr lang="en-US" smtClean="0"/>
              <a:t>‹#›</a:t>
            </a:fld>
            <a:endParaRPr lang="en-US"/>
          </a:p>
        </p:txBody>
      </p:sp>
    </p:spTree>
    <p:extLst>
      <p:ext uri="{BB962C8B-B14F-4D97-AF65-F5344CB8AC3E}">
        <p14:creationId xmlns:p14="http://schemas.microsoft.com/office/powerpoint/2010/main" val="402010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2784F-0A6A-4BC5-931B-A075DE3197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C058D5-DBB8-4588-A71A-50E73130D3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0501BD-AB13-4930-A7E2-0E2F679931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4F1D78-37C9-4C90-B831-4DB210E454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3B3E95-E5CA-4292-80E8-30CCCA2E8C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535405-5010-47AD-B2C4-03A56834CF60}"/>
              </a:ext>
            </a:extLst>
          </p:cNvPr>
          <p:cNvSpPr>
            <a:spLocks noGrp="1"/>
          </p:cNvSpPr>
          <p:nvPr>
            <p:ph type="dt" sz="half" idx="10"/>
          </p:nvPr>
        </p:nvSpPr>
        <p:spPr/>
        <p:txBody>
          <a:bodyPr/>
          <a:lstStyle/>
          <a:p>
            <a:fld id="{2C8734B9-F92D-4EC7-BAA2-97A059630897}" type="datetimeFigureOut">
              <a:rPr lang="en-US" smtClean="0"/>
              <a:t>9/22/2019</a:t>
            </a:fld>
            <a:endParaRPr lang="en-US"/>
          </a:p>
        </p:txBody>
      </p:sp>
      <p:sp>
        <p:nvSpPr>
          <p:cNvPr id="8" name="Footer Placeholder 7">
            <a:extLst>
              <a:ext uri="{FF2B5EF4-FFF2-40B4-BE49-F238E27FC236}">
                <a16:creationId xmlns:a16="http://schemas.microsoft.com/office/drawing/2014/main" id="{0345BE29-CB8D-46BE-997B-B969E02F84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CD6356-1877-44BA-A90B-C8485BD2AF0E}"/>
              </a:ext>
            </a:extLst>
          </p:cNvPr>
          <p:cNvSpPr>
            <a:spLocks noGrp="1"/>
          </p:cNvSpPr>
          <p:nvPr>
            <p:ph type="sldNum" sz="quarter" idx="12"/>
          </p:nvPr>
        </p:nvSpPr>
        <p:spPr/>
        <p:txBody>
          <a:bodyPr/>
          <a:lstStyle/>
          <a:p>
            <a:fld id="{FF04A9BB-ECB7-4233-8DF6-7DD9ED34718C}" type="slidenum">
              <a:rPr lang="en-US" smtClean="0"/>
              <a:t>‹#›</a:t>
            </a:fld>
            <a:endParaRPr lang="en-US"/>
          </a:p>
        </p:txBody>
      </p:sp>
    </p:spTree>
    <p:extLst>
      <p:ext uri="{BB962C8B-B14F-4D97-AF65-F5344CB8AC3E}">
        <p14:creationId xmlns:p14="http://schemas.microsoft.com/office/powerpoint/2010/main" val="1361821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D502-355E-4A0C-8BE0-A652A63EDB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2B1C15-0D3D-497F-A868-F1435A47C160}"/>
              </a:ext>
            </a:extLst>
          </p:cNvPr>
          <p:cNvSpPr>
            <a:spLocks noGrp="1"/>
          </p:cNvSpPr>
          <p:nvPr>
            <p:ph type="dt" sz="half" idx="10"/>
          </p:nvPr>
        </p:nvSpPr>
        <p:spPr/>
        <p:txBody>
          <a:bodyPr/>
          <a:lstStyle/>
          <a:p>
            <a:fld id="{2C8734B9-F92D-4EC7-BAA2-97A059630897}" type="datetimeFigureOut">
              <a:rPr lang="en-US" smtClean="0"/>
              <a:t>9/22/2019</a:t>
            </a:fld>
            <a:endParaRPr lang="en-US"/>
          </a:p>
        </p:txBody>
      </p:sp>
      <p:sp>
        <p:nvSpPr>
          <p:cNvPr id="4" name="Footer Placeholder 3">
            <a:extLst>
              <a:ext uri="{FF2B5EF4-FFF2-40B4-BE49-F238E27FC236}">
                <a16:creationId xmlns:a16="http://schemas.microsoft.com/office/drawing/2014/main" id="{C672B45D-953F-4792-8361-4FA4B1CFE3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F2FDB9-EE33-4210-A214-1B79C460B509}"/>
              </a:ext>
            </a:extLst>
          </p:cNvPr>
          <p:cNvSpPr>
            <a:spLocks noGrp="1"/>
          </p:cNvSpPr>
          <p:nvPr>
            <p:ph type="sldNum" sz="quarter" idx="12"/>
          </p:nvPr>
        </p:nvSpPr>
        <p:spPr/>
        <p:txBody>
          <a:bodyPr/>
          <a:lstStyle/>
          <a:p>
            <a:fld id="{FF04A9BB-ECB7-4233-8DF6-7DD9ED34718C}" type="slidenum">
              <a:rPr lang="en-US" smtClean="0"/>
              <a:t>‹#›</a:t>
            </a:fld>
            <a:endParaRPr lang="en-US"/>
          </a:p>
        </p:txBody>
      </p:sp>
    </p:spTree>
    <p:extLst>
      <p:ext uri="{BB962C8B-B14F-4D97-AF65-F5344CB8AC3E}">
        <p14:creationId xmlns:p14="http://schemas.microsoft.com/office/powerpoint/2010/main" val="985125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F5EE68-1375-4DB7-9BC3-8D7F3067FCFF}"/>
              </a:ext>
            </a:extLst>
          </p:cNvPr>
          <p:cNvSpPr>
            <a:spLocks noGrp="1"/>
          </p:cNvSpPr>
          <p:nvPr>
            <p:ph type="dt" sz="half" idx="10"/>
          </p:nvPr>
        </p:nvSpPr>
        <p:spPr/>
        <p:txBody>
          <a:bodyPr/>
          <a:lstStyle/>
          <a:p>
            <a:fld id="{2C8734B9-F92D-4EC7-BAA2-97A059630897}" type="datetimeFigureOut">
              <a:rPr lang="en-US" smtClean="0"/>
              <a:t>9/22/2019</a:t>
            </a:fld>
            <a:endParaRPr lang="en-US"/>
          </a:p>
        </p:txBody>
      </p:sp>
      <p:sp>
        <p:nvSpPr>
          <p:cNvPr id="3" name="Footer Placeholder 2">
            <a:extLst>
              <a:ext uri="{FF2B5EF4-FFF2-40B4-BE49-F238E27FC236}">
                <a16:creationId xmlns:a16="http://schemas.microsoft.com/office/drawing/2014/main" id="{1F50D349-4128-45EA-AD06-AF34675983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BA5BA9-8D78-4025-884C-0197E0C080F5}"/>
              </a:ext>
            </a:extLst>
          </p:cNvPr>
          <p:cNvSpPr>
            <a:spLocks noGrp="1"/>
          </p:cNvSpPr>
          <p:nvPr>
            <p:ph type="sldNum" sz="quarter" idx="12"/>
          </p:nvPr>
        </p:nvSpPr>
        <p:spPr/>
        <p:txBody>
          <a:bodyPr/>
          <a:lstStyle/>
          <a:p>
            <a:fld id="{FF04A9BB-ECB7-4233-8DF6-7DD9ED34718C}" type="slidenum">
              <a:rPr lang="en-US" smtClean="0"/>
              <a:t>‹#›</a:t>
            </a:fld>
            <a:endParaRPr lang="en-US"/>
          </a:p>
        </p:txBody>
      </p:sp>
    </p:spTree>
    <p:extLst>
      <p:ext uri="{BB962C8B-B14F-4D97-AF65-F5344CB8AC3E}">
        <p14:creationId xmlns:p14="http://schemas.microsoft.com/office/powerpoint/2010/main" val="2835630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1CB7A-F041-46A1-A87A-B620220C89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19175B-5FCD-49CE-B019-D24A011197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EE0EC-DDF3-4DE4-9099-020CB15317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9E0579-808E-4243-95CF-DE7F0B98E0C7}"/>
              </a:ext>
            </a:extLst>
          </p:cNvPr>
          <p:cNvSpPr>
            <a:spLocks noGrp="1"/>
          </p:cNvSpPr>
          <p:nvPr>
            <p:ph type="dt" sz="half" idx="10"/>
          </p:nvPr>
        </p:nvSpPr>
        <p:spPr/>
        <p:txBody>
          <a:bodyPr/>
          <a:lstStyle/>
          <a:p>
            <a:fld id="{2C8734B9-F92D-4EC7-BAA2-97A059630897}" type="datetimeFigureOut">
              <a:rPr lang="en-US" smtClean="0"/>
              <a:t>9/22/2019</a:t>
            </a:fld>
            <a:endParaRPr lang="en-US"/>
          </a:p>
        </p:txBody>
      </p:sp>
      <p:sp>
        <p:nvSpPr>
          <p:cNvPr id="6" name="Footer Placeholder 5">
            <a:extLst>
              <a:ext uri="{FF2B5EF4-FFF2-40B4-BE49-F238E27FC236}">
                <a16:creationId xmlns:a16="http://schemas.microsoft.com/office/drawing/2014/main" id="{67ED0548-AB3D-46E9-8738-D5273E115B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38EC6E-F13C-4D32-A494-FB6732776369}"/>
              </a:ext>
            </a:extLst>
          </p:cNvPr>
          <p:cNvSpPr>
            <a:spLocks noGrp="1"/>
          </p:cNvSpPr>
          <p:nvPr>
            <p:ph type="sldNum" sz="quarter" idx="12"/>
          </p:nvPr>
        </p:nvSpPr>
        <p:spPr/>
        <p:txBody>
          <a:bodyPr/>
          <a:lstStyle/>
          <a:p>
            <a:fld id="{FF04A9BB-ECB7-4233-8DF6-7DD9ED34718C}" type="slidenum">
              <a:rPr lang="en-US" smtClean="0"/>
              <a:t>‹#›</a:t>
            </a:fld>
            <a:endParaRPr lang="en-US"/>
          </a:p>
        </p:txBody>
      </p:sp>
    </p:spTree>
    <p:extLst>
      <p:ext uri="{BB962C8B-B14F-4D97-AF65-F5344CB8AC3E}">
        <p14:creationId xmlns:p14="http://schemas.microsoft.com/office/powerpoint/2010/main" val="797831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8D08-CF8C-461B-A51C-C3B04D3ECA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C13EC6-323C-45B5-BDDD-BC37D59E22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47CA95-3515-4640-81A3-2C221B3971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E35A74-82F0-4907-BA22-BE8CA6356179}"/>
              </a:ext>
            </a:extLst>
          </p:cNvPr>
          <p:cNvSpPr>
            <a:spLocks noGrp="1"/>
          </p:cNvSpPr>
          <p:nvPr>
            <p:ph type="dt" sz="half" idx="10"/>
          </p:nvPr>
        </p:nvSpPr>
        <p:spPr/>
        <p:txBody>
          <a:bodyPr/>
          <a:lstStyle/>
          <a:p>
            <a:fld id="{2C8734B9-F92D-4EC7-BAA2-97A059630897}" type="datetimeFigureOut">
              <a:rPr lang="en-US" smtClean="0"/>
              <a:t>9/22/2019</a:t>
            </a:fld>
            <a:endParaRPr lang="en-US"/>
          </a:p>
        </p:txBody>
      </p:sp>
      <p:sp>
        <p:nvSpPr>
          <p:cNvPr id="6" name="Footer Placeholder 5">
            <a:extLst>
              <a:ext uri="{FF2B5EF4-FFF2-40B4-BE49-F238E27FC236}">
                <a16:creationId xmlns:a16="http://schemas.microsoft.com/office/drawing/2014/main" id="{666935F8-8027-4BD1-87E4-D5F5E320C9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807BD5-6241-4D64-9623-207EFAF4EE2A}"/>
              </a:ext>
            </a:extLst>
          </p:cNvPr>
          <p:cNvSpPr>
            <a:spLocks noGrp="1"/>
          </p:cNvSpPr>
          <p:nvPr>
            <p:ph type="sldNum" sz="quarter" idx="12"/>
          </p:nvPr>
        </p:nvSpPr>
        <p:spPr/>
        <p:txBody>
          <a:bodyPr/>
          <a:lstStyle/>
          <a:p>
            <a:fld id="{FF04A9BB-ECB7-4233-8DF6-7DD9ED34718C}" type="slidenum">
              <a:rPr lang="en-US" smtClean="0"/>
              <a:t>‹#›</a:t>
            </a:fld>
            <a:endParaRPr lang="en-US"/>
          </a:p>
        </p:txBody>
      </p:sp>
    </p:spTree>
    <p:extLst>
      <p:ext uri="{BB962C8B-B14F-4D97-AF65-F5344CB8AC3E}">
        <p14:creationId xmlns:p14="http://schemas.microsoft.com/office/powerpoint/2010/main" val="2764681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60D9B8-1CE7-4DE8-9169-FC16A47E5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04F061-76C2-42CB-9557-2AB708D1EE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097D99-4531-4DBD-AB5D-22285994D8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734B9-F92D-4EC7-BAA2-97A059630897}" type="datetimeFigureOut">
              <a:rPr lang="en-US" smtClean="0"/>
              <a:t>9/22/2019</a:t>
            </a:fld>
            <a:endParaRPr lang="en-US"/>
          </a:p>
        </p:txBody>
      </p:sp>
      <p:sp>
        <p:nvSpPr>
          <p:cNvPr id="5" name="Footer Placeholder 4">
            <a:extLst>
              <a:ext uri="{FF2B5EF4-FFF2-40B4-BE49-F238E27FC236}">
                <a16:creationId xmlns:a16="http://schemas.microsoft.com/office/drawing/2014/main" id="{FA955FE8-9759-40D8-9899-3DE2F9C69A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0F908B-7504-4E01-BB57-101C57737B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4A9BB-ECB7-4233-8DF6-7DD9ED34718C}" type="slidenum">
              <a:rPr lang="en-US" smtClean="0"/>
              <a:t>‹#›</a:t>
            </a:fld>
            <a:endParaRPr lang="en-US"/>
          </a:p>
        </p:txBody>
      </p:sp>
    </p:spTree>
    <p:extLst>
      <p:ext uri="{BB962C8B-B14F-4D97-AF65-F5344CB8AC3E}">
        <p14:creationId xmlns:p14="http://schemas.microsoft.com/office/powerpoint/2010/main" val="3663798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ublicdomainpictures.net/view-image.php?image=74930&amp;picture=rainbow-ribbon-background"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ublicdomainpictures.net/view-image.php?image=77642&amp;picture=blue-grunge-paint-background"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ublicdomainpictures.net/view-image.php?image=77642&amp;picture=blue-grunge-paint-background"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ublicdomainpictures.net/view-image.php?image=77642&amp;picture=blue-grunge-paint-background"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childrenandaids.org/HEI_Toolki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4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publicdomainpictures.net/view-image.php?image=77642&amp;picture=blue-grunge-paint-background"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publicdomainpictures.net/view-image.php?image=77642&amp;picture=blue-grunge-paint-background"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hyperlink" Target="http://thenounproject.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FD729-A146-46B8-90FA-1FD0A4B6259F}"/>
              </a:ext>
            </a:extLst>
          </p:cNvPr>
          <p:cNvSpPr>
            <a:spLocks noGrp="1"/>
          </p:cNvSpPr>
          <p:nvPr>
            <p:ph type="ctrTitle"/>
          </p:nvPr>
        </p:nvSpPr>
        <p:spPr>
          <a:xfrm>
            <a:off x="433136" y="5091762"/>
            <a:ext cx="7834193" cy="1264588"/>
          </a:xfrm>
        </p:spPr>
        <p:txBody>
          <a:bodyPr anchor="ctr">
            <a:noAutofit/>
          </a:bodyPr>
          <a:lstStyle/>
          <a:p>
            <a:pPr algn="r"/>
            <a:r>
              <a:rPr lang="en-GB" sz="3400" b="1" dirty="0"/>
              <a:t>Module 4: Pre-test Information and </a:t>
            </a:r>
            <a:br>
              <a:rPr lang="en-GB" sz="3400" b="1" dirty="0"/>
            </a:br>
            <a:r>
              <a:rPr lang="en-GB" sz="3400" b="1" dirty="0"/>
              <a:t>DBS Collection for Infant </a:t>
            </a:r>
            <a:r>
              <a:rPr lang="en-GB" sz="3400" b="1" dirty="0" err="1"/>
              <a:t>Virological</a:t>
            </a:r>
            <a:r>
              <a:rPr lang="en-GB" sz="3400" b="1" dirty="0"/>
              <a:t> Testing</a:t>
            </a:r>
            <a:endParaRPr lang="en-US" sz="3400" dirty="0"/>
          </a:p>
        </p:txBody>
      </p:sp>
      <p:sp>
        <p:nvSpPr>
          <p:cNvPr id="3" name="Subtitle 2">
            <a:extLst>
              <a:ext uri="{FF2B5EF4-FFF2-40B4-BE49-F238E27FC236}">
                <a16:creationId xmlns:a16="http://schemas.microsoft.com/office/drawing/2014/main" id="{68D70C62-EF34-49D2-A47D-446C6FC0DCB7}"/>
              </a:ext>
            </a:extLst>
          </p:cNvPr>
          <p:cNvSpPr>
            <a:spLocks noGrp="1"/>
          </p:cNvSpPr>
          <p:nvPr>
            <p:ph type="subTitle" idx="1"/>
          </p:nvPr>
        </p:nvSpPr>
        <p:spPr>
          <a:xfrm>
            <a:off x="8499107" y="5091763"/>
            <a:ext cx="2974207" cy="1264587"/>
          </a:xfrm>
        </p:spPr>
        <p:txBody>
          <a:bodyPr anchor="ctr">
            <a:normAutofit/>
          </a:bodyPr>
          <a:lstStyle/>
          <a:p>
            <a:pPr algn="l"/>
            <a:r>
              <a:rPr lang="en-US" sz="2000"/>
              <a:t>Infant HIV Testing</a:t>
            </a:r>
          </a:p>
          <a:p>
            <a:pPr algn="l"/>
            <a:r>
              <a:rPr lang="en-US" sz="2000"/>
              <a:t>Training Curriculum for Healthcare Providers</a:t>
            </a:r>
          </a:p>
        </p:txBody>
      </p:sp>
      <p:pic>
        <p:nvPicPr>
          <p:cNvPr id="4" name="Picture 3">
            <a:extLst>
              <a:ext uri="{FF2B5EF4-FFF2-40B4-BE49-F238E27FC236}">
                <a16:creationId xmlns:a16="http://schemas.microsoft.com/office/drawing/2014/main" id="{A3C37945-F2E8-4600-AC92-1BFB187CD1B2}"/>
              </a:ext>
            </a:extLst>
          </p:cNvPr>
          <p:cNvPicPr/>
          <p:nvPr/>
        </p:nvPicPr>
        <p:blipFill rotWithShape="1">
          <a:blip r:embed="rId2">
            <a:extLst>
              <a:ext uri="{837473B0-CC2E-450A-ABE3-18F120FF3D39}">
                <a1611:picAttrSrcUrl xmlns:a1611="http://schemas.microsoft.com/office/drawing/2016/11/main" r:id="rId3"/>
              </a:ext>
            </a:extLst>
          </a:blip>
          <a:srcRect t="18708" b="30098"/>
          <a:stretch/>
        </p:blipFill>
        <p:spPr bwMode="auto">
          <a:xfrm>
            <a:off x="-3983" y="10"/>
            <a:ext cx="12192000" cy="4571990"/>
          </a:xfrm>
          <a:prstGeom prst="rect">
            <a:avLst/>
          </a:prstGeom>
          <a:extLst>
            <a:ext uri="{53640926-AAD7-44D8-BBD7-CCE9431645EC}">
              <a14:shadowObscured xmlns:a14="http://schemas.microsoft.com/office/drawing/2010/main"/>
            </a:ext>
          </a:extLst>
        </p:spPr>
      </p:pic>
      <p:cxnSp>
        <p:nvCxnSpPr>
          <p:cNvPr id="9" name="Straight Connector 8">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9987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84CD-873C-4FCA-813D-6BC7DCBC5627}"/>
              </a:ext>
            </a:extLst>
          </p:cNvPr>
          <p:cNvSpPr>
            <a:spLocks noGrp="1"/>
          </p:cNvSpPr>
          <p:nvPr>
            <p:ph type="title"/>
          </p:nvPr>
        </p:nvSpPr>
        <p:spPr/>
        <p:txBody>
          <a:bodyPr/>
          <a:lstStyle/>
          <a:p>
            <a:r>
              <a:rPr lang="en-GB" b="1" dirty="0"/>
              <a:t>Pre-test Session, HIV-exposed Infant, NAT</a:t>
            </a:r>
            <a:endParaRPr lang="en-US" dirty="0"/>
          </a:p>
        </p:txBody>
      </p:sp>
      <p:graphicFrame>
        <p:nvGraphicFramePr>
          <p:cNvPr id="4" name="Content Placeholder 3">
            <a:extLst>
              <a:ext uri="{FF2B5EF4-FFF2-40B4-BE49-F238E27FC236}">
                <a16:creationId xmlns:a16="http://schemas.microsoft.com/office/drawing/2014/main" id="{77D190F0-4E07-4BFF-8419-0CED5D388CE0}"/>
              </a:ext>
            </a:extLst>
          </p:cNvPr>
          <p:cNvGraphicFramePr>
            <a:graphicFrameLocks noGrp="1"/>
          </p:cNvGraphicFramePr>
          <p:nvPr>
            <p:ph idx="1"/>
            <p:extLst>
              <p:ext uri="{D42A27DB-BD31-4B8C-83A1-F6EECF244321}">
                <p14:modId xmlns:p14="http://schemas.microsoft.com/office/powerpoint/2010/main" val="2481138225"/>
              </p:ext>
            </p:extLst>
          </p:nvPr>
        </p:nvGraphicFramePr>
        <p:xfrm>
          <a:off x="838200" y="2011679"/>
          <a:ext cx="10515600" cy="4422373"/>
        </p:xfrm>
        <a:graphic>
          <a:graphicData uri="http://schemas.openxmlformats.org/drawingml/2006/table">
            <a:tbl>
              <a:tblPr firstRow="1" firstCol="1" bandRow="1" bandCol="1">
                <a:tableStyleId>{5C22544A-7EE6-4342-B048-85BDC9FD1C3A}</a:tableStyleId>
              </a:tblPr>
              <a:tblGrid>
                <a:gridCol w="2836025">
                  <a:extLst>
                    <a:ext uri="{9D8B030D-6E8A-4147-A177-3AD203B41FA5}">
                      <a16:colId xmlns:a16="http://schemas.microsoft.com/office/drawing/2014/main" val="1267155846"/>
                    </a:ext>
                  </a:extLst>
                </a:gridCol>
                <a:gridCol w="7679575">
                  <a:extLst>
                    <a:ext uri="{9D8B030D-6E8A-4147-A177-3AD203B41FA5}">
                      <a16:colId xmlns:a16="http://schemas.microsoft.com/office/drawing/2014/main" val="3469770899"/>
                    </a:ext>
                  </a:extLst>
                </a:gridCol>
              </a:tblGrid>
              <a:tr h="581893">
                <a:tc>
                  <a:txBody>
                    <a:bodyPr/>
                    <a:lstStyle/>
                    <a:p>
                      <a:pPr marL="0" marR="0" algn="ctr">
                        <a:spcBef>
                          <a:spcPts val="0"/>
                        </a:spcBef>
                        <a:spcAft>
                          <a:spcPts val="0"/>
                        </a:spcAft>
                      </a:pPr>
                      <a:r>
                        <a:rPr lang="en-GB" sz="2800" dirty="0">
                          <a:effectLst/>
                          <a:latin typeface="+mn-lt"/>
                        </a:rPr>
                        <a:t>Key point</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800" dirty="0">
                          <a:effectLst/>
                          <a:latin typeface="+mn-lt"/>
                        </a:rPr>
                        <a:t>Script/Key points NAT (0–18 months of age)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2627363"/>
                  </a:ext>
                </a:extLst>
              </a:tr>
              <a:tr h="2348346">
                <a:tc>
                  <a:txBody>
                    <a:bodyPr/>
                    <a:lstStyle/>
                    <a:p>
                      <a:pPr marL="457200" lvl="0" indent="-457200">
                        <a:buFont typeface="+mj-lt"/>
                        <a:buAutoNum type="arabicPeriod" startAt="3"/>
                      </a:pPr>
                      <a:r>
                        <a:rPr lang="en-GB" sz="2800" dirty="0">
                          <a:effectLst/>
                          <a:latin typeface="+mn-lt"/>
                        </a:rPr>
                        <a:t>How the test will be </a:t>
                      </a:r>
                      <a:r>
                        <a:rPr lang="en-GB" sz="2800" b="1" dirty="0">
                          <a:effectLst/>
                          <a:latin typeface="+mn-lt"/>
                        </a:rPr>
                        <a:t>conducted</a:t>
                      </a:r>
                      <a:endParaRPr lang="en-US" sz="2800" dirty="0">
                        <a:effectLst/>
                        <a:latin typeface="+mn-lt"/>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GB" sz="2800" i="1" dirty="0">
                          <a:effectLst/>
                          <a:latin typeface="+mn-lt"/>
                          <a:ea typeface="Times New Roman" panose="02020603050405020304" pitchFamily="18" charset="0"/>
                          <a:cs typeface="Times New Roman" panose="02020603050405020304" pitchFamily="18" charset="0"/>
                        </a:rPr>
                        <a:t>We will take a few drops of blood by pricking the [heel, toe or finger based on age]</a:t>
                      </a:r>
                    </a:p>
                    <a:p>
                      <a:pPr marL="800100" marR="0" lvl="1" indent="-342900">
                        <a:spcBef>
                          <a:spcPts val="0"/>
                        </a:spcBef>
                        <a:spcAft>
                          <a:spcPts val="0"/>
                        </a:spcAft>
                        <a:buFont typeface="Symbol" panose="05050102010706020507" pitchFamily="18" charset="2"/>
                        <a:buChar char=""/>
                      </a:pPr>
                      <a:r>
                        <a:rPr lang="en-GB" sz="2800" i="1" dirty="0">
                          <a:effectLst/>
                          <a:latin typeface="+mn-lt"/>
                          <a:ea typeface="Times New Roman" panose="02020603050405020304" pitchFamily="18" charset="0"/>
                          <a:cs typeface="Times New Roman" panose="02020603050405020304" pitchFamily="18" charset="0"/>
                        </a:rPr>
                        <a:t>The blood will be collected on a card that will be sent for testing</a:t>
                      </a:r>
                      <a:endParaRPr lang="en-US" sz="2800"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GB" sz="2800" i="1" dirty="0">
                          <a:effectLst/>
                          <a:latin typeface="+mn-lt"/>
                          <a:ea typeface="Times New Roman" panose="02020603050405020304" pitchFamily="18" charset="0"/>
                          <a:cs typeface="Times New Roman" panose="02020603050405020304" pitchFamily="18" charset="0"/>
                        </a:rPr>
                        <a:t>Although we strongly recommend testing, you have the right to decline</a:t>
                      </a:r>
                      <a:endParaRPr lang="en-US" sz="2800"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GB" sz="2800" b="1" dirty="0">
                          <a:effectLst/>
                          <a:latin typeface="+mn-lt"/>
                          <a:ea typeface="Times New Roman" panose="02020603050405020304" pitchFamily="18" charset="0"/>
                          <a:cs typeface="Times New Roman" panose="02020603050405020304" pitchFamily="18" charset="0"/>
                        </a:rPr>
                        <a:t>If the test result is not available same day</a:t>
                      </a:r>
                      <a:r>
                        <a:rPr lang="en-GB" sz="2800" dirty="0">
                          <a:effectLst/>
                          <a:latin typeface="+mn-lt"/>
                          <a:ea typeface="Times New Roman" panose="02020603050405020304" pitchFamily="18" charset="0"/>
                          <a:cs typeface="Times New Roman" panose="02020603050405020304" pitchFamily="18" charset="0"/>
                        </a:rPr>
                        <a:t>:</a:t>
                      </a:r>
                      <a:r>
                        <a:rPr lang="en-GB" sz="2800" i="1" dirty="0">
                          <a:effectLst/>
                          <a:latin typeface="+mn-lt"/>
                          <a:ea typeface="Times New Roman" panose="02020603050405020304" pitchFamily="18" charset="0"/>
                          <a:cs typeface="Times New Roman" panose="02020603050405020304" pitchFamily="18" charset="0"/>
                        </a:rPr>
                        <a:t>  We will schedule you for an appointment to return for your result</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51279769"/>
                  </a:ext>
                </a:extLst>
              </a:tr>
            </a:tbl>
          </a:graphicData>
        </a:graphic>
      </p:graphicFrame>
    </p:spTree>
    <p:extLst>
      <p:ext uri="{BB962C8B-B14F-4D97-AF65-F5344CB8AC3E}">
        <p14:creationId xmlns:p14="http://schemas.microsoft.com/office/powerpoint/2010/main" val="2460191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84CD-873C-4FCA-813D-6BC7DCBC5627}"/>
              </a:ext>
            </a:extLst>
          </p:cNvPr>
          <p:cNvSpPr>
            <a:spLocks noGrp="1"/>
          </p:cNvSpPr>
          <p:nvPr>
            <p:ph type="title"/>
          </p:nvPr>
        </p:nvSpPr>
        <p:spPr/>
        <p:txBody>
          <a:bodyPr/>
          <a:lstStyle/>
          <a:p>
            <a:r>
              <a:rPr lang="en-GB" b="1" dirty="0"/>
              <a:t>Pre-test Session, HIV-exposed Infant, NAT</a:t>
            </a:r>
            <a:endParaRPr lang="en-US" dirty="0"/>
          </a:p>
        </p:txBody>
      </p:sp>
      <p:graphicFrame>
        <p:nvGraphicFramePr>
          <p:cNvPr id="4" name="Content Placeholder 3">
            <a:extLst>
              <a:ext uri="{FF2B5EF4-FFF2-40B4-BE49-F238E27FC236}">
                <a16:creationId xmlns:a16="http://schemas.microsoft.com/office/drawing/2014/main" id="{77D190F0-4E07-4BFF-8419-0CED5D388CE0}"/>
              </a:ext>
            </a:extLst>
          </p:cNvPr>
          <p:cNvGraphicFramePr>
            <a:graphicFrameLocks noGrp="1"/>
          </p:cNvGraphicFramePr>
          <p:nvPr>
            <p:ph idx="1"/>
            <p:extLst>
              <p:ext uri="{D42A27DB-BD31-4B8C-83A1-F6EECF244321}">
                <p14:modId xmlns:p14="http://schemas.microsoft.com/office/powerpoint/2010/main" val="282194947"/>
              </p:ext>
            </p:extLst>
          </p:nvPr>
        </p:nvGraphicFramePr>
        <p:xfrm>
          <a:off x="838200" y="2011679"/>
          <a:ext cx="10515600" cy="2926080"/>
        </p:xfrm>
        <a:graphic>
          <a:graphicData uri="http://schemas.openxmlformats.org/drawingml/2006/table">
            <a:tbl>
              <a:tblPr firstRow="1" firstCol="1" bandRow="1" bandCol="1">
                <a:tableStyleId>{5C22544A-7EE6-4342-B048-85BDC9FD1C3A}</a:tableStyleId>
              </a:tblPr>
              <a:tblGrid>
                <a:gridCol w="3168535">
                  <a:extLst>
                    <a:ext uri="{9D8B030D-6E8A-4147-A177-3AD203B41FA5}">
                      <a16:colId xmlns:a16="http://schemas.microsoft.com/office/drawing/2014/main" val="1267155846"/>
                    </a:ext>
                  </a:extLst>
                </a:gridCol>
                <a:gridCol w="7347065">
                  <a:extLst>
                    <a:ext uri="{9D8B030D-6E8A-4147-A177-3AD203B41FA5}">
                      <a16:colId xmlns:a16="http://schemas.microsoft.com/office/drawing/2014/main" val="3469770899"/>
                    </a:ext>
                  </a:extLst>
                </a:gridCol>
              </a:tblGrid>
              <a:tr h="581893">
                <a:tc>
                  <a:txBody>
                    <a:bodyPr/>
                    <a:lstStyle/>
                    <a:p>
                      <a:pPr marL="0" marR="0" algn="ctr">
                        <a:spcBef>
                          <a:spcPts val="0"/>
                        </a:spcBef>
                        <a:spcAft>
                          <a:spcPts val="0"/>
                        </a:spcAft>
                      </a:pPr>
                      <a:r>
                        <a:rPr lang="en-GB" sz="3200" dirty="0">
                          <a:effectLst/>
                          <a:latin typeface="+mn-lt"/>
                        </a:rPr>
                        <a:t>Key point</a:t>
                      </a:r>
                      <a:endParaRPr lang="en-US" sz="3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3200" dirty="0">
                          <a:effectLst/>
                          <a:latin typeface="+mn-lt"/>
                        </a:rPr>
                        <a:t>Script/Key points NAT (0–18 months of age) </a:t>
                      </a:r>
                      <a:endParaRPr lang="en-US" sz="32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2627363"/>
                  </a:ext>
                </a:extLst>
              </a:tr>
              <a:tr h="1379912">
                <a:tc>
                  <a:txBody>
                    <a:bodyPr/>
                    <a:lstStyle/>
                    <a:p>
                      <a:pPr marL="514350" lvl="0" indent="-514350">
                        <a:buFont typeface="+mj-lt"/>
                        <a:buAutoNum type="arabicPeriod" startAt="4"/>
                      </a:pPr>
                      <a:r>
                        <a:rPr lang="en-GB" sz="3200" b="1" dirty="0">
                          <a:effectLst/>
                          <a:latin typeface="+mn-lt"/>
                        </a:rPr>
                        <a:t>Confidentiality</a:t>
                      </a:r>
                      <a:endParaRPr lang="en-US" sz="3200" dirty="0">
                        <a:effectLst/>
                        <a:latin typeface="+mn-lt"/>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GB" sz="3200" i="1" dirty="0">
                          <a:effectLst/>
                          <a:latin typeface="+mn-lt"/>
                          <a:ea typeface="Times New Roman" panose="02020603050405020304" pitchFamily="18" charset="0"/>
                          <a:cs typeface="Times New Roman" panose="02020603050405020304" pitchFamily="18" charset="0"/>
                        </a:rPr>
                        <a:t>The test result and anything we discuss today is confidential/private and will not be shared with anyone else unless you give permission</a:t>
                      </a:r>
                      <a:endParaRPr lang="en-US" sz="32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51279769"/>
                  </a:ext>
                </a:extLst>
              </a:tr>
            </a:tbl>
          </a:graphicData>
        </a:graphic>
      </p:graphicFrame>
    </p:spTree>
    <p:extLst>
      <p:ext uri="{BB962C8B-B14F-4D97-AF65-F5344CB8AC3E}">
        <p14:creationId xmlns:p14="http://schemas.microsoft.com/office/powerpoint/2010/main" val="1197537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84CD-873C-4FCA-813D-6BC7DCBC5627}"/>
              </a:ext>
            </a:extLst>
          </p:cNvPr>
          <p:cNvSpPr>
            <a:spLocks noGrp="1"/>
          </p:cNvSpPr>
          <p:nvPr>
            <p:ph type="title"/>
          </p:nvPr>
        </p:nvSpPr>
        <p:spPr/>
        <p:txBody>
          <a:bodyPr/>
          <a:lstStyle/>
          <a:p>
            <a:r>
              <a:rPr lang="en-GB" b="1" dirty="0"/>
              <a:t>Pre-test Session, HIV-exposed Infant, NAT</a:t>
            </a:r>
            <a:endParaRPr lang="en-US" dirty="0"/>
          </a:p>
        </p:txBody>
      </p:sp>
      <p:graphicFrame>
        <p:nvGraphicFramePr>
          <p:cNvPr id="4" name="Content Placeholder 3">
            <a:extLst>
              <a:ext uri="{FF2B5EF4-FFF2-40B4-BE49-F238E27FC236}">
                <a16:creationId xmlns:a16="http://schemas.microsoft.com/office/drawing/2014/main" id="{77D190F0-4E07-4BFF-8419-0CED5D388CE0}"/>
              </a:ext>
            </a:extLst>
          </p:cNvPr>
          <p:cNvGraphicFramePr>
            <a:graphicFrameLocks noGrp="1"/>
          </p:cNvGraphicFramePr>
          <p:nvPr>
            <p:ph idx="1"/>
            <p:extLst>
              <p:ext uri="{D42A27DB-BD31-4B8C-83A1-F6EECF244321}">
                <p14:modId xmlns:p14="http://schemas.microsoft.com/office/powerpoint/2010/main" val="1028576923"/>
              </p:ext>
            </p:extLst>
          </p:nvPr>
        </p:nvGraphicFramePr>
        <p:xfrm>
          <a:off x="838200" y="2011680"/>
          <a:ext cx="10515600" cy="4560032"/>
        </p:xfrm>
        <a:graphic>
          <a:graphicData uri="http://schemas.openxmlformats.org/drawingml/2006/table">
            <a:tbl>
              <a:tblPr firstRow="1" firstCol="1" bandRow="1" bandCol="1">
                <a:tableStyleId>{5C22544A-7EE6-4342-B048-85BDC9FD1C3A}</a:tableStyleId>
              </a:tblPr>
              <a:tblGrid>
                <a:gridCol w="3168535">
                  <a:extLst>
                    <a:ext uri="{9D8B030D-6E8A-4147-A177-3AD203B41FA5}">
                      <a16:colId xmlns:a16="http://schemas.microsoft.com/office/drawing/2014/main" val="1267155846"/>
                    </a:ext>
                  </a:extLst>
                </a:gridCol>
                <a:gridCol w="7347065">
                  <a:extLst>
                    <a:ext uri="{9D8B030D-6E8A-4147-A177-3AD203B41FA5}">
                      <a16:colId xmlns:a16="http://schemas.microsoft.com/office/drawing/2014/main" val="3469770899"/>
                    </a:ext>
                  </a:extLst>
                </a:gridCol>
              </a:tblGrid>
              <a:tr h="536672">
                <a:tc>
                  <a:txBody>
                    <a:bodyPr/>
                    <a:lstStyle/>
                    <a:p>
                      <a:pPr marL="0" marR="0" algn="ctr">
                        <a:spcBef>
                          <a:spcPts val="0"/>
                        </a:spcBef>
                        <a:spcAft>
                          <a:spcPts val="0"/>
                        </a:spcAft>
                      </a:pPr>
                      <a:r>
                        <a:rPr lang="en-GB" sz="2400" dirty="0">
                          <a:effectLst/>
                          <a:latin typeface="+mn-lt"/>
                        </a:rPr>
                        <a:t>Key point</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400" dirty="0">
                          <a:effectLst/>
                          <a:latin typeface="+mn-lt"/>
                        </a:rPr>
                        <a:t>Script/Key points NAT (0–18 months of age) </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2627363"/>
                  </a:ext>
                </a:extLst>
              </a:tr>
              <a:tr h="1778677">
                <a:tc>
                  <a:txBody>
                    <a:bodyPr/>
                    <a:lstStyle/>
                    <a:p>
                      <a:pPr marL="514350" lvl="0" indent="-514350">
                        <a:buFont typeface="+mj-lt"/>
                        <a:buAutoNum type="arabicPeriod" startAt="5"/>
                      </a:pPr>
                      <a:r>
                        <a:rPr lang="en-GB" sz="2400" dirty="0">
                          <a:effectLst/>
                          <a:latin typeface="+mn-lt"/>
                        </a:rPr>
                        <a:t>Explanation of result.</a:t>
                      </a:r>
                      <a:endParaRPr lang="en-US" sz="2400" dirty="0">
                        <a:effectLst/>
                        <a:latin typeface="+mn-lt"/>
                      </a:endParaRPr>
                    </a:p>
                    <a:p>
                      <a:pPr marL="217170"/>
                      <a:r>
                        <a:rPr lang="en-GB" sz="2400" dirty="0">
                          <a:effectLst/>
                          <a:latin typeface="+mn-lt"/>
                        </a:rPr>
                        <a:t> </a:t>
                      </a:r>
                      <a:endParaRPr lang="en-US" sz="2400" dirty="0">
                        <a:effectLst/>
                        <a:latin typeface="+mn-lt"/>
                      </a:endParaRPr>
                    </a:p>
                    <a:p>
                      <a:pPr marL="0" marR="0">
                        <a:spcBef>
                          <a:spcPts val="0"/>
                        </a:spcBef>
                        <a:spcAft>
                          <a:spcPts val="0"/>
                        </a:spcAft>
                      </a:pPr>
                      <a:r>
                        <a:rPr lang="en-GB" sz="2400" dirty="0">
                          <a:effectLst/>
                          <a:latin typeface="+mn-lt"/>
                          <a:ea typeface="Times New Roman" panose="02020603050405020304" pitchFamily="18" charset="0"/>
                          <a:cs typeface="Times New Roman" panose="02020603050405020304" pitchFamily="18" charset="0"/>
                        </a:rPr>
                        <a:t>5a. What a </a:t>
                      </a:r>
                      <a:r>
                        <a:rPr lang="en-GB" sz="2400" b="1" dirty="0">
                          <a:effectLst/>
                          <a:latin typeface="+mn-lt"/>
                          <a:ea typeface="Times New Roman" panose="02020603050405020304" pitchFamily="18" charset="0"/>
                          <a:cs typeface="Times New Roman" panose="02020603050405020304" pitchFamily="18" charset="0"/>
                        </a:rPr>
                        <a:t>positive</a:t>
                      </a:r>
                      <a:r>
                        <a:rPr lang="en-GB" sz="2400" dirty="0">
                          <a:effectLst/>
                          <a:latin typeface="+mn-lt"/>
                          <a:ea typeface="Times New Roman" panose="02020603050405020304" pitchFamily="18" charset="0"/>
                          <a:cs typeface="Times New Roman" panose="02020603050405020304" pitchFamily="18" charset="0"/>
                        </a:rPr>
                        <a:t> </a:t>
                      </a:r>
                      <a:r>
                        <a:rPr lang="en-GB" sz="2400" b="1" dirty="0">
                          <a:effectLst/>
                          <a:latin typeface="+mn-lt"/>
                          <a:ea typeface="Times New Roman" panose="02020603050405020304" pitchFamily="18" charset="0"/>
                          <a:cs typeface="Times New Roman" panose="02020603050405020304" pitchFamily="18" charset="0"/>
                        </a:rPr>
                        <a:t>result</a:t>
                      </a:r>
                      <a:r>
                        <a:rPr lang="en-GB" sz="2400" dirty="0">
                          <a:effectLst/>
                          <a:latin typeface="+mn-lt"/>
                          <a:ea typeface="Times New Roman" panose="02020603050405020304" pitchFamily="18" charset="0"/>
                          <a:cs typeface="Times New Roman" panose="02020603050405020304" pitchFamily="18" charset="0"/>
                        </a:rPr>
                        <a:t> means</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GB" sz="2400" i="1" dirty="0">
                          <a:effectLst/>
                          <a:latin typeface="+mn-lt"/>
                          <a:ea typeface="Times New Roman" panose="02020603050405020304" pitchFamily="18" charset="0"/>
                          <a:cs typeface="Times New Roman" panose="02020603050405020304" pitchFamily="18" charset="0"/>
                        </a:rPr>
                        <a:t>If the baby’s test result indicates that he/she is HIV-positive, he will be started on ART right away</a:t>
                      </a:r>
                    </a:p>
                    <a:p>
                      <a:pPr marL="342900" marR="0" lvl="0" indent="-342900">
                        <a:spcBef>
                          <a:spcPts val="0"/>
                        </a:spcBef>
                        <a:spcAft>
                          <a:spcPts val="0"/>
                        </a:spcAft>
                        <a:buFont typeface="Symbol" panose="05050102010706020507" pitchFamily="18" charset="2"/>
                        <a:buChar char=""/>
                      </a:pPr>
                      <a:r>
                        <a:rPr lang="en-GB" sz="2400" i="1" dirty="0">
                          <a:effectLst/>
                          <a:latin typeface="+mn-lt"/>
                          <a:ea typeface="Times New Roman" panose="02020603050405020304" pitchFamily="18" charset="0"/>
                          <a:cs typeface="Times New Roman" panose="02020603050405020304" pitchFamily="18" charset="0"/>
                        </a:rPr>
                        <a:t>ART will help him to stay healthy.</a:t>
                      </a:r>
                      <a:endParaRPr lang="en-US" sz="2400" dirty="0">
                        <a:effectLst/>
                        <a:latin typeface="+mn-lt"/>
                        <a:ea typeface="Times New Roman" panose="02020603050405020304" pitchFamily="18" charset="0"/>
                        <a:cs typeface="Times New Roman" panose="02020603050405020304" pitchFamily="18" charset="0"/>
                      </a:endParaRPr>
                    </a:p>
                    <a:p>
                      <a:pPr marL="167640" marR="0">
                        <a:spcBef>
                          <a:spcPts val="0"/>
                        </a:spcBef>
                        <a:spcAft>
                          <a:spcPts val="0"/>
                        </a:spcAft>
                      </a:pPr>
                      <a:r>
                        <a:rPr lang="en-GB" sz="2400" i="1" dirty="0">
                          <a:effectLst/>
                          <a:latin typeface="+mn-lt"/>
                          <a:ea typeface="Times New Roman" panose="02020603050405020304" pitchFamily="18" charset="0"/>
                          <a:cs typeface="Times New Roman" panose="02020603050405020304" pitchFamily="18" charset="0"/>
                        </a:rPr>
                        <a:t> </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21215964"/>
                  </a:ext>
                </a:extLst>
              </a:tr>
              <a:tr h="2165847">
                <a:tc>
                  <a:txBody>
                    <a:bodyPr/>
                    <a:lstStyle/>
                    <a:p>
                      <a:pPr marL="0" marR="0">
                        <a:spcBef>
                          <a:spcPts val="0"/>
                        </a:spcBef>
                        <a:spcAft>
                          <a:spcPts val="0"/>
                        </a:spcAft>
                      </a:pPr>
                      <a:r>
                        <a:rPr lang="en-GB" sz="2400">
                          <a:effectLst/>
                          <a:latin typeface="+mn-lt"/>
                          <a:ea typeface="Times New Roman" panose="02020603050405020304" pitchFamily="18" charset="0"/>
                          <a:cs typeface="Times New Roman" panose="02020603050405020304" pitchFamily="18" charset="0"/>
                        </a:rPr>
                        <a:t>5b. What a </a:t>
                      </a:r>
                      <a:r>
                        <a:rPr lang="en-GB" sz="2400" b="1">
                          <a:effectLst/>
                          <a:latin typeface="+mn-lt"/>
                          <a:ea typeface="Times New Roman" panose="02020603050405020304" pitchFamily="18" charset="0"/>
                          <a:cs typeface="Times New Roman" panose="02020603050405020304" pitchFamily="18" charset="0"/>
                        </a:rPr>
                        <a:t>negative result</a:t>
                      </a:r>
                      <a:r>
                        <a:rPr lang="en-GB" sz="2400">
                          <a:effectLst/>
                          <a:latin typeface="+mn-lt"/>
                          <a:ea typeface="Times New Roman" panose="02020603050405020304" pitchFamily="18" charset="0"/>
                          <a:cs typeface="Times New Roman" panose="02020603050405020304" pitchFamily="18" charset="0"/>
                        </a:rPr>
                        <a:t> means</a:t>
                      </a:r>
                      <a:endParaRPr lang="en-US" sz="2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GB" sz="2400" i="1" dirty="0">
                          <a:effectLst/>
                          <a:latin typeface="+mn-lt"/>
                          <a:ea typeface="Times New Roman" panose="02020603050405020304" pitchFamily="18" charset="0"/>
                          <a:cs typeface="Times New Roman" panose="02020603050405020304" pitchFamily="18" charset="0"/>
                        </a:rPr>
                        <a:t>If the baby tests HIV-negative, then this is the first test in a series of tests to confirm that he doesn’t have HIV</a:t>
                      </a:r>
                    </a:p>
                    <a:p>
                      <a:pPr marL="167640" marR="0">
                        <a:spcBef>
                          <a:spcPts val="0"/>
                        </a:spcBef>
                        <a:spcAft>
                          <a:spcPts val="0"/>
                        </a:spcAft>
                      </a:pPr>
                      <a:endParaRPr lang="en-GB" sz="2400" b="1" i="1" dirty="0">
                        <a:effectLst/>
                        <a:latin typeface="+mn-lt"/>
                        <a:ea typeface="Times New Roman" panose="02020603050405020304" pitchFamily="18" charset="0"/>
                        <a:cs typeface="Times New Roman" panose="02020603050405020304" pitchFamily="18" charset="0"/>
                      </a:endParaRPr>
                    </a:p>
                    <a:p>
                      <a:pPr marL="167640" marR="0">
                        <a:spcBef>
                          <a:spcPts val="0"/>
                        </a:spcBef>
                        <a:spcAft>
                          <a:spcPts val="0"/>
                        </a:spcAft>
                      </a:pPr>
                      <a:r>
                        <a:rPr lang="en-GB" sz="2400" b="1" dirty="0">
                          <a:effectLst/>
                          <a:latin typeface="+mn-lt"/>
                          <a:ea typeface="Times New Roman" panose="02020603050405020304" pitchFamily="18" charset="0"/>
                          <a:cs typeface="Times New Roman" panose="02020603050405020304" pitchFamily="18" charset="0"/>
                        </a:rPr>
                        <a:t>Adapt based on infant age: </a:t>
                      </a:r>
                      <a:r>
                        <a:rPr lang="en-GB" sz="2400" i="1" dirty="0">
                          <a:effectLst/>
                          <a:latin typeface="+mn-lt"/>
                          <a:ea typeface="Times New Roman" panose="02020603050405020304" pitchFamily="18" charset="0"/>
                          <a:cs typeface="Times New Roman" panose="02020603050405020304" pitchFamily="18" charset="0"/>
                        </a:rPr>
                        <a:t>Your baby will also be tested at 9 months of age and 3 months after breastfeeding ends (or at 18 months if you stop breastfeeding early)</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80921691"/>
                  </a:ext>
                </a:extLst>
              </a:tr>
            </a:tbl>
          </a:graphicData>
        </a:graphic>
      </p:graphicFrame>
    </p:spTree>
    <p:extLst>
      <p:ext uri="{BB962C8B-B14F-4D97-AF65-F5344CB8AC3E}">
        <p14:creationId xmlns:p14="http://schemas.microsoft.com/office/powerpoint/2010/main" val="2973409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84CD-873C-4FCA-813D-6BC7DCBC5627}"/>
              </a:ext>
            </a:extLst>
          </p:cNvPr>
          <p:cNvSpPr>
            <a:spLocks noGrp="1"/>
          </p:cNvSpPr>
          <p:nvPr>
            <p:ph type="title"/>
          </p:nvPr>
        </p:nvSpPr>
        <p:spPr/>
        <p:txBody>
          <a:bodyPr/>
          <a:lstStyle/>
          <a:p>
            <a:r>
              <a:rPr lang="en-GB" b="1" dirty="0"/>
              <a:t>Pre-test Session, HIV-exposed Infant, NAT</a:t>
            </a:r>
            <a:endParaRPr lang="en-US" dirty="0"/>
          </a:p>
        </p:txBody>
      </p:sp>
      <p:graphicFrame>
        <p:nvGraphicFramePr>
          <p:cNvPr id="4" name="Content Placeholder 3">
            <a:extLst>
              <a:ext uri="{FF2B5EF4-FFF2-40B4-BE49-F238E27FC236}">
                <a16:creationId xmlns:a16="http://schemas.microsoft.com/office/drawing/2014/main" id="{77D190F0-4E07-4BFF-8419-0CED5D388CE0}"/>
              </a:ext>
            </a:extLst>
          </p:cNvPr>
          <p:cNvGraphicFramePr>
            <a:graphicFrameLocks noGrp="1"/>
          </p:cNvGraphicFramePr>
          <p:nvPr>
            <p:ph idx="1"/>
            <p:extLst>
              <p:ext uri="{D42A27DB-BD31-4B8C-83A1-F6EECF244321}">
                <p14:modId xmlns:p14="http://schemas.microsoft.com/office/powerpoint/2010/main" val="1924035676"/>
              </p:ext>
            </p:extLst>
          </p:nvPr>
        </p:nvGraphicFramePr>
        <p:xfrm>
          <a:off x="838200" y="2011680"/>
          <a:ext cx="10515600" cy="4619272"/>
        </p:xfrm>
        <a:graphic>
          <a:graphicData uri="http://schemas.openxmlformats.org/drawingml/2006/table">
            <a:tbl>
              <a:tblPr firstRow="1" firstCol="1" bandRow="1" bandCol="1">
                <a:tableStyleId>{5C22544A-7EE6-4342-B048-85BDC9FD1C3A}</a:tableStyleId>
              </a:tblPr>
              <a:tblGrid>
                <a:gridCol w="2453640">
                  <a:extLst>
                    <a:ext uri="{9D8B030D-6E8A-4147-A177-3AD203B41FA5}">
                      <a16:colId xmlns:a16="http://schemas.microsoft.com/office/drawing/2014/main" val="1267155846"/>
                    </a:ext>
                  </a:extLst>
                </a:gridCol>
                <a:gridCol w="8061960">
                  <a:extLst>
                    <a:ext uri="{9D8B030D-6E8A-4147-A177-3AD203B41FA5}">
                      <a16:colId xmlns:a16="http://schemas.microsoft.com/office/drawing/2014/main" val="3469770899"/>
                    </a:ext>
                  </a:extLst>
                </a:gridCol>
              </a:tblGrid>
              <a:tr h="338340">
                <a:tc>
                  <a:txBody>
                    <a:bodyPr/>
                    <a:lstStyle/>
                    <a:p>
                      <a:pPr marL="0" marR="0" algn="ctr">
                        <a:spcBef>
                          <a:spcPts val="0"/>
                        </a:spcBef>
                        <a:spcAft>
                          <a:spcPts val="0"/>
                        </a:spcAft>
                      </a:pPr>
                      <a:r>
                        <a:rPr lang="en-GB" sz="2400" dirty="0">
                          <a:effectLst/>
                          <a:latin typeface="+mn-lt"/>
                        </a:rPr>
                        <a:t>Key point</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400" dirty="0">
                          <a:effectLst/>
                          <a:latin typeface="+mn-lt"/>
                        </a:rPr>
                        <a:t>Script/Key points NAT (0–18 months of age) </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2627363"/>
                  </a:ext>
                </a:extLst>
              </a:tr>
              <a:tr h="2706722">
                <a:tc>
                  <a:txBody>
                    <a:bodyPr/>
                    <a:lstStyle/>
                    <a:p>
                      <a:pPr marL="457200" lvl="0" indent="-457200">
                        <a:buFont typeface="+mj-lt"/>
                        <a:buAutoNum type="arabicPeriod" startAt="6"/>
                      </a:pPr>
                      <a:r>
                        <a:rPr lang="en-GB" sz="2400" b="1" dirty="0">
                          <a:effectLst/>
                          <a:latin typeface="+mn-lt"/>
                        </a:rPr>
                        <a:t>Return </a:t>
                      </a:r>
                      <a:endParaRPr lang="en-US" sz="2400" dirty="0">
                        <a:effectLst/>
                        <a:latin typeface="+mn-lt"/>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GB" sz="2400" b="1" kern="1200" dirty="0">
                          <a:solidFill>
                            <a:schemeClr val="dk1"/>
                          </a:solidFill>
                          <a:effectLst/>
                          <a:latin typeface="+mn-lt"/>
                          <a:ea typeface="Times New Roman" panose="02020603050405020304" pitchFamily="18" charset="0"/>
                          <a:cs typeface="Times New Roman" panose="02020603050405020304" pitchFamily="18" charset="0"/>
                        </a:rPr>
                        <a:t>POC testing</a:t>
                      </a:r>
                      <a:r>
                        <a:rPr lang="en-GB" sz="2400" i="1" dirty="0">
                          <a:effectLst/>
                          <a:latin typeface="+mn-lt"/>
                          <a:ea typeface="Times New Roman" panose="02020603050405020304" pitchFamily="18" charset="0"/>
                          <a:cs typeface="Times New Roman" panose="02020603050405020304" pitchFamily="18" charset="0"/>
                        </a:rPr>
                        <a:t>: Your result will be ready in an hour</a:t>
                      </a:r>
                      <a:endParaRPr lang="en-US" sz="2400"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GB" sz="2400" b="1" dirty="0">
                          <a:effectLst/>
                          <a:latin typeface="+mn-lt"/>
                          <a:ea typeface="Times New Roman" panose="02020603050405020304" pitchFamily="18" charset="0"/>
                          <a:cs typeface="Times New Roman" panose="02020603050405020304" pitchFamily="18" charset="0"/>
                        </a:rPr>
                        <a:t>If the test result is not available same day</a:t>
                      </a:r>
                      <a:r>
                        <a:rPr lang="en-GB" sz="2400" dirty="0">
                          <a:effectLst/>
                          <a:latin typeface="+mn-lt"/>
                          <a:ea typeface="Times New Roman" panose="02020603050405020304" pitchFamily="18" charset="0"/>
                          <a:cs typeface="Times New Roman" panose="02020603050405020304" pitchFamily="18" charset="0"/>
                        </a:rPr>
                        <a:t>:</a:t>
                      </a:r>
                      <a:r>
                        <a:rPr lang="en-GB" sz="2400" i="1" dirty="0">
                          <a:effectLst/>
                          <a:latin typeface="+mn-lt"/>
                          <a:ea typeface="Times New Roman" panose="02020603050405020304" pitchFamily="18" charset="0"/>
                          <a:cs typeface="Times New Roman" panose="02020603050405020304" pitchFamily="18" charset="0"/>
                        </a:rPr>
                        <a:t> You will need to return to the clinic in ___ weeks for the baby’s result. If the result comes back early, we may also contact you so that you can get the test result as soon as it is available.  If you agree that we can contact you, we’d like to make sure that we have your correct phone number and address. </a:t>
                      </a:r>
                      <a:r>
                        <a:rPr lang="en-GB" sz="2400" dirty="0">
                          <a:effectLst/>
                          <a:latin typeface="+mn-lt"/>
                          <a:ea typeface="Times New Roman" panose="02020603050405020304" pitchFamily="18" charset="0"/>
                          <a:cs typeface="Times New Roman" panose="02020603050405020304" pitchFamily="18" charset="0"/>
                        </a:rPr>
                        <a:t>[Confirm contact information]</a:t>
                      </a:r>
                      <a:r>
                        <a:rPr lang="en-GB" sz="2400" i="1" dirty="0">
                          <a:effectLst/>
                          <a:latin typeface="+mn-lt"/>
                          <a:ea typeface="Times New Roman" panose="02020603050405020304" pitchFamily="18" charset="0"/>
                          <a:cs typeface="Times New Roman" panose="02020603050405020304" pitchFamily="18" charset="0"/>
                        </a:rPr>
                        <a:t> </a:t>
                      </a:r>
                    </a:p>
                    <a:p>
                      <a:pPr marL="0" marR="0" lvl="0" indent="0">
                        <a:spcBef>
                          <a:spcPts val="0"/>
                        </a:spcBef>
                        <a:spcAft>
                          <a:spcPts val="0"/>
                        </a:spcAft>
                        <a:buFont typeface="Symbol" panose="05050102010706020507" pitchFamily="18" charset="2"/>
                        <a:buNone/>
                      </a:pP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51279769"/>
                  </a:ext>
                </a:extLst>
              </a:tr>
              <a:tr h="961672">
                <a:tc>
                  <a:txBody>
                    <a:bodyPr/>
                    <a:lstStyle/>
                    <a:p>
                      <a:pPr marL="457200" lvl="0" indent="-457200" algn="l" defTabSz="914400" rtl="0" eaLnBrk="1" latinLnBrk="0" hangingPunct="1">
                        <a:buFont typeface="+mj-lt"/>
                        <a:buAutoNum type="arabicPeriod" startAt="7"/>
                      </a:pPr>
                      <a:r>
                        <a:rPr lang="en-GB" sz="2400" b="1" kern="1200" dirty="0">
                          <a:solidFill>
                            <a:schemeClr val="lt1"/>
                          </a:solidFill>
                          <a:effectLst/>
                          <a:latin typeface="+mn-lt"/>
                          <a:ea typeface="+mn-ea"/>
                          <a:cs typeface="+mn-cs"/>
                        </a:rPr>
                        <a:t>Client questions</a:t>
                      </a:r>
                      <a:endParaRPr lang="en-US" sz="2400" b="1" kern="1200" dirty="0">
                        <a:solidFill>
                          <a:schemeClr val="lt1"/>
                        </a:solidFill>
                        <a:effectLst/>
                        <a:latin typeface="+mn-lt"/>
                        <a:ea typeface="+mn-ea"/>
                        <a:cs typeface="+mn-cs"/>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GB" sz="2400" i="1" dirty="0">
                          <a:effectLst/>
                          <a:latin typeface="+mn-lt"/>
                          <a:ea typeface="Times New Roman" panose="02020603050405020304" pitchFamily="18" charset="0"/>
                          <a:cs typeface="Times New Roman" panose="02020603050405020304" pitchFamily="18" charset="0"/>
                        </a:rPr>
                        <a:t>What questions do you have about HIV testing?</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4458144"/>
                  </a:ext>
                </a:extLst>
              </a:tr>
            </a:tbl>
          </a:graphicData>
        </a:graphic>
      </p:graphicFrame>
    </p:spTree>
    <p:extLst>
      <p:ext uri="{BB962C8B-B14F-4D97-AF65-F5344CB8AC3E}">
        <p14:creationId xmlns:p14="http://schemas.microsoft.com/office/powerpoint/2010/main" val="2295483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004CBA-5A35-4C04-AA5A-720C4314C1DE}"/>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Child Health Card</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F017261-3E42-470D-81A9-8DB722F66BB1}"/>
              </a:ext>
            </a:extLst>
          </p:cNvPr>
          <p:cNvSpPr>
            <a:spLocks noGrp="1"/>
          </p:cNvSpPr>
          <p:nvPr>
            <p:ph idx="1"/>
          </p:nvPr>
        </p:nvSpPr>
        <p:spPr>
          <a:xfrm>
            <a:off x="4976031" y="963877"/>
            <a:ext cx="6377769" cy="4930246"/>
          </a:xfrm>
        </p:spPr>
        <p:txBody>
          <a:bodyPr anchor="ctr">
            <a:normAutofit/>
          </a:bodyPr>
          <a:lstStyle/>
          <a:p>
            <a:r>
              <a:rPr lang="en-US" sz="2400" dirty="0"/>
              <a:t>Please refer to country Child Health Card/Booklet and/or mother’s health card and identify where to record information on the pre-test session</a:t>
            </a:r>
          </a:p>
        </p:txBody>
      </p:sp>
    </p:spTree>
    <p:extLst>
      <p:ext uri="{BB962C8B-B14F-4D97-AF65-F5344CB8AC3E}">
        <p14:creationId xmlns:p14="http://schemas.microsoft.com/office/powerpoint/2010/main" val="2941078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E4918-4464-47A1-969C-7335297A755B}"/>
              </a:ext>
            </a:extLst>
          </p:cNvPr>
          <p:cNvSpPr>
            <a:spLocks noGrp="1"/>
          </p:cNvSpPr>
          <p:nvPr>
            <p:ph type="title"/>
          </p:nvPr>
        </p:nvSpPr>
        <p:spPr/>
        <p:txBody>
          <a:bodyPr>
            <a:normAutofit/>
          </a:bodyPr>
          <a:lstStyle/>
          <a:p>
            <a:r>
              <a:rPr lang="en-US" dirty="0"/>
              <a:t>Exercise 1</a:t>
            </a:r>
          </a:p>
        </p:txBody>
      </p:sp>
      <p:sp>
        <p:nvSpPr>
          <p:cNvPr id="3" name="Content Placeholder 2">
            <a:extLst>
              <a:ext uri="{FF2B5EF4-FFF2-40B4-BE49-F238E27FC236}">
                <a16:creationId xmlns:a16="http://schemas.microsoft.com/office/drawing/2014/main" id="{06CD7D8E-C5D5-4FFC-8004-1FD29224C809}"/>
              </a:ext>
            </a:extLst>
          </p:cNvPr>
          <p:cNvSpPr>
            <a:spLocks noGrp="1"/>
          </p:cNvSpPr>
          <p:nvPr>
            <p:ph idx="1"/>
          </p:nvPr>
        </p:nvSpPr>
        <p:spPr>
          <a:xfrm>
            <a:off x="838200" y="2584362"/>
            <a:ext cx="10515600" cy="3941763"/>
          </a:xfrm>
        </p:spPr>
        <p:txBody>
          <a:bodyPr>
            <a:normAutofit/>
          </a:bodyPr>
          <a:lstStyle/>
          <a:p>
            <a:pPr marL="0" indent="0" algn="ctr">
              <a:buNone/>
            </a:pPr>
            <a:r>
              <a:rPr lang="en-GB" sz="4400" dirty="0"/>
              <a:t>Infant HIV testing pre-test information: </a:t>
            </a:r>
            <a:br>
              <a:rPr lang="en-GB" sz="4400" dirty="0"/>
            </a:br>
            <a:r>
              <a:rPr lang="en-GB" sz="4400" dirty="0"/>
              <a:t>Role play </a:t>
            </a:r>
          </a:p>
        </p:txBody>
      </p:sp>
      <p:pic>
        <p:nvPicPr>
          <p:cNvPr id="6" name="Picture 5">
            <a:extLst>
              <a:ext uri="{FF2B5EF4-FFF2-40B4-BE49-F238E27FC236}">
                <a16:creationId xmlns:a16="http://schemas.microsoft.com/office/drawing/2014/main" id="{1ECA1475-678A-4DEF-B613-D41079878CE4}"/>
              </a:ext>
            </a:extLst>
          </p:cNvPr>
          <p:cNvPicPr/>
          <p:nvPr/>
        </p:nvPicPr>
        <p:blipFill rotWithShape="1">
          <a:blip r:embed="rId2">
            <a:extLst>
              <a:ext uri="{837473B0-CC2E-450A-ABE3-18F120FF3D39}">
                <a1611:picAttrSrcUrl xmlns:a1611="http://schemas.microsoft.com/office/drawing/2016/11/main" r:id="rId3"/>
              </a:ext>
            </a:extLst>
          </a:blip>
          <a:srcRect l="-608" t="702" r="51276" b="47713"/>
          <a:stretch/>
        </p:blipFill>
        <p:spPr bwMode="auto">
          <a:xfrm>
            <a:off x="1030287" y="5569996"/>
            <a:ext cx="5742305" cy="91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2423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E4918-4464-47A1-969C-7335297A755B}"/>
              </a:ext>
            </a:extLst>
          </p:cNvPr>
          <p:cNvSpPr>
            <a:spLocks noGrp="1"/>
          </p:cNvSpPr>
          <p:nvPr>
            <p:ph type="title"/>
          </p:nvPr>
        </p:nvSpPr>
        <p:spPr/>
        <p:txBody>
          <a:bodyPr>
            <a:normAutofit/>
          </a:bodyPr>
          <a:lstStyle/>
          <a:p>
            <a:r>
              <a:rPr lang="en-US" dirty="0"/>
              <a:t>Session 4.2: </a:t>
            </a:r>
            <a:r>
              <a:rPr lang="en-GB" dirty="0"/>
              <a:t>Dried Blood Spot Collection, Drying, Packing and Shipment </a:t>
            </a:r>
            <a:endParaRPr lang="en-US" dirty="0"/>
          </a:p>
        </p:txBody>
      </p:sp>
      <p:sp>
        <p:nvSpPr>
          <p:cNvPr id="3" name="Content Placeholder 2">
            <a:extLst>
              <a:ext uri="{FF2B5EF4-FFF2-40B4-BE49-F238E27FC236}">
                <a16:creationId xmlns:a16="http://schemas.microsoft.com/office/drawing/2014/main" id="{06CD7D8E-C5D5-4FFC-8004-1FD29224C809}"/>
              </a:ext>
            </a:extLst>
          </p:cNvPr>
          <p:cNvSpPr>
            <a:spLocks noGrp="1"/>
          </p:cNvSpPr>
          <p:nvPr>
            <p:ph idx="1"/>
          </p:nvPr>
        </p:nvSpPr>
        <p:spPr>
          <a:xfrm>
            <a:off x="838200" y="2083298"/>
            <a:ext cx="10515600" cy="3941763"/>
          </a:xfrm>
        </p:spPr>
        <p:txBody>
          <a:bodyPr>
            <a:normAutofit/>
          </a:bodyPr>
          <a:lstStyle/>
          <a:p>
            <a:pPr marL="0" indent="0">
              <a:buNone/>
            </a:pPr>
            <a:r>
              <a:rPr lang="en-GB" sz="3200" b="1" dirty="0"/>
              <a:t>Session Objectives</a:t>
            </a:r>
          </a:p>
          <a:p>
            <a:pPr lvl="0"/>
            <a:r>
              <a:rPr lang="en-GB" dirty="0"/>
              <a:t>Understand the steps in collecting a blood sample using dried blood spot (DBS) procedure</a:t>
            </a:r>
            <a:endParaRPr lang="en-US" dirty="0"/>
          </a:p>
          <a:p>
            <a:pPr lvl="0"/>
            <a:r>
              <a:rPr lang="en-GB" dirty="0"/>
              <a:t>Dry, pack and store DBS specimens to send to the laboratory</a:t>
            </a:r>
            <a:endParaRPr lang="en-US" dirty="0"/>
          </a:p>
          <a:p>
            <a:pPr lvl="0"/>
            <a:r>
              <a:rPr lang="en-GB" dirty="0"/>
              <a:t>Distinguish between valid and invalid DBS samples</a:t>
            </a:r>
            <a:endParaRPr lang="en-US" dirty="0"/>
          </a:p>
          <a:p>
            <a:pPr lvl="0"/>
            <a:r>
              <a:rPr lang="en-GB" dirty="0"/>
              <a:t>Record DBS results in the designated database or register/log and follow up on missing or delayed results</a:t>
            </a:r>
            <a:endParaRPr lang="en-US" dirty="0"/>
          </a:p>
        </p:txBody>
      </p:sp>
      <p:pic>
        <p:nvPicPr>
          <p:cNvPr id="6" name="Picture 5">
            <a:extLst>
              <a:ext uri="{FF2B5EF4-FFF2-40B4-BE49-F238E27FC236}">
                <a16:creationId xmlns:a16="http://schemas.microsoft.com/office/drawing/2014/main" id="{F7AE8F1C-ED24-462A-BFAC-53B0CF23FA56}"/>
              </a:ext>
            </a:extLst>
          </p:cNvPr>
          <p:cNvPicPr/>
          <p:nvPr/>
        </p:nvPicPr>
        <p:blipFill rotWithShape="1">
          <a:blip r:embed="rId2">
            <a:extLst>
              <a:ext uri="{837473B0-CC2E-450A-ABE3-18F120FF3D39}">
                <a1611:picAttrSrcUrl xmlns:a1611="http://schemas.microsoft.com/office/drawing/2016/11/main" r:id="rId3"/>
              </a:ext>
            </a:extLst>
          </a:blip>
          <a:srcRect l="-608" t="702" r="51276" b="47713"/>
          <a:stretch/>
        </p:blipFill>
        <p:spPr bwMode="auto">
          <a:xfrm>
            <a:off x="1030287" y="6168500"/>
            <a:ext cx="5742305" cy="91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76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4DC64-2D4E-4CFB-8C81-B9334F918FBA}"/>
              </a:ext>
            </a:extLst>
          </p:cNvPr>
          <p:cNvSpPr>
            <a:spLocks noGrp="1"/>
          </p:cNvSpPr>
          <p:nvPr>
            <p:ph type="title"/>
          </p:nvPr>
        </p:nvSpPr>
        <p:spPr/>
        <p:txBody>
          <a:bodyPr/>
          <a:lstStyle/>
          <a:p>
            <a:r>
              <a:rPr lang="en-US" dirty="0"/>
              <a:t>DBS Introduction</a:t>
            </a:r>
          </a:p>
        </p:txBody>
      </p:sp>
      <p:sp>
        <p:nvSpPr>
          <p:cNvPr id="3" name="Content Placeholder 2">
            <a:extLst>
              <a:ext uri="{FF2B5EF4-FFF2-40B4-BE49-F238E27FC236}">
                <a16:creationId xmlns:a16="http://schemas.microsoft.com/office/drawing/2014/main" id="{192B9389-06A6-4EFC-9DE5-034695EE22EF}"/>
              </a:ext>
            </a:extLst>
          </p:cNvPr>
          <p:cNvSpPr>
            <a:spLocks noGrp="1"/>
          </p:cNvSpPr>
          <p:nvPr>
            <p:ph idx="1"/>
          </p:nvPr>
        </p:nvSpPr>
        <p:spPr>
          <a:xfrm>
            <a:off x="647700" y="1838325"/>
            <a:ext cx="10896600" cy="4351338"/>
          </a:xfrm>
        </p:spPr>
        <p:txBody>
          <a:bodyPr>
            <a:normAutofit/>
          </a:bodyPr>
          <a:lstStyle/>
          <a:p>
            <a:pPr marL="0" indent="0">
              <a:buNone/>
            </a:pPr>
            <a:r>
              <a:rPr lang="en-GB" dirty="0"/>
              <a:t>HIV infection in children under 18 months can be diagnosed with </a:t>
            </a:r>
            <a:r>
              <a:rPr lang="en-GB" dirty="0" err="1"/>
              <a:t>virological</a:t>
            </a:r>
            <a:r>
              <a:rPr lang="en-GB" dirty="0"/>
              <a:t> testing using NAT technologies. </a:t>
            </a:r>
            <a:r>
              <a:rPr lang="en-US" dirty="0"/>
              <a:t>NAT can be conducted on:</a:t>
            </a:r>
          </a:p>
          <a:p>
            <a:pPr marL="0" indent="0">
              <a:buNone/>
            </a:pPr>
            <a:endParaRPr lang="en-US" sz="2000" dirty="0"/>
          </a:p>
          <a:p>
            <a:pPr lvl="1"/>
            <a:r>
              <a:rPr lang="en-GB" b="1" dirty="0"/>
              <a:t>High throughput instruments</a:t>
            </a:r>
            <a:r>
              <a:rPr lang="en-GB" dirty="0"/>
              <a:t>: </a:t>
            </a:r>
          </a:p>
          <a:p>
            <a:pPr lvl="2"/>
            <a:r>
              <a:rPr lang="en-GB" dirty="0"/>
              <a:t>Operated by trained laboratorians </a:t>
            </a:r>
          </a:p>
          <a:p>
            <a:pPr lvl="2"/>
            <a:r>
              <a:rPr lang="en-GB" dirty="0"/>
              <a:t>Based in regional laboratories</a:t>
            </a:r>
          </a:p>
          <a:p>
            <a:pPr lvl="2"/>
            <a:r>
              <a:rPr lang="en-GB" dirty="0"/>
              <a:t>Use DBS specimens</a:t>
            </a:r>
          </a:p>
          <a:p>
            <a:pPr marL="914400" lvl="2" indent="0">
              <a:buNone/>
            </a:pPr>
            <a:endParaRPr lang="en-US" dirty="0"/>
          </a:p>
          <a:p>
            <a:pPr lvl="1"/>
            <a:r>
              <a:rPr lang="en-GB" b="1" dirty="0" err="1"/>
              <a:t>PoC</a:t>
            </a:r>
            <a:r>
              <a:rPr lang="en-GB" b="1" dirty="0"/>
              <a:t>/near </a:t>
            </a:r>
            <a:r>
              <a:rPr lang="en-GB" b="1" dirty="0" err="1"/>
              <a:t>PoC</a:t>
            </a:r>
            <a:r>
              <a:rPr lang="en-GB" b="1" dirty="0"/>
              <a:t> instruments:</a:t>
            </a:r>
          </a:p>
          <a:p>
            <a:pPr lvl="2"/>
            <a:r>
              <a:rPr lang="en-US" dirty="0"/>
              <a:t>Alere™ q HIV-1/2 Detect uses drops of freshly collected blood samples</a:t>
            </a:r>
          </a:p>
          <a:p>
            <a:pPr lvl="2"/>
            <a:r>
              <a:rPr lang="en-US" dirty="0"/>
              <a:t>Cepheid AB </a:t>
            </a:r>
            <a:r>
              <a:rPr lang="en-US" dirty="0" err="1"/>
              <a:t>Xpert</a:t>
            </a:r>
            <a:r>
              <a:rPr lang="en-US" dirty="0"/>
              <a:t>® HIV-1 Qual Assay can use either drops of freshly collected blood or DBS</a:t>
            </a:r>
          </a:p>
          <a:p>
            <a:endParaRPr lang="en-US" dirty="0"/>
          </a:p>
        </p:txBody>
      </p:sp>
    </p:spTree>
    <p:extLst>
      <p:ext uri="{BB962C8B-B14F-4D97-AF65-F5344CB8AC3E}">
        <p14:creationId xmlns:p14="http://schemas.microsoft.com/office/powerpoint/2010/main" val="66489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4DC64-2D4E-4CFB-8C81-B9334F918FBA}"/>
              </a:ext>
            </a:extLst>
          </p:cNvPr>
          <p:cNvSpPr>
            <a:spLocks noGrp="1"/>
          </p:cNvSpPr>
          <p:nvPr>
            <p:ph type="title"/>
          </p:nvPr>
        </p:nvSpPr>
        <p:spPr/>
        <p:txBody>
          <a:bodyPr/>
          <a:lstStyle/>
          <a:p>
            <a:r>
              <a:rPr lang="en-US" dirty="0"/>
              <a:t>DBS Technology </a:t>
            </a:r>
          </a:p>
        </p:txBody>
      </p:sp>
      <p:sp>
        <p:nvSpPr>
          <p:cNvPr id="3" name="Content Placeholder 2">
            <a:extLst>
              <a:ext uri="{FF2B5EF4-FFF2-40B4-BE49-F238E27FC236}">
                <a16:creationId xmlns:a16="http://schemas.microsoft.com/office/drawing/2014/main" id="{192B9389-06A6-4EFC-9DE5-034695EE22EF}"/>
              </a:ext>
            </a:extLst>
          </p:cNvPr>
          <p:cNvSpPr>
            <a:spLocks noGrp="1"/>
          </p:cNvSpPr>
          <p:nvPr>
            <p:ph idx="1"/>
          </p:nvPr>
        </p:nvSpPr>
        <p:spPr>
          <a:xfrm>
            <a:off x="3493911" y="1800224"/>
            <a:ext cx="8276449" cy="4829175"/>
          </a:xfrm>
        </p:spPr>
        <p:txBody>
          <a:bodyPr>
            <a:normAutofit fontScale="70000" lnSpcReduction="20000"/>
          </a:bodyPr>
          <a:lstStyle/>
          <a:p>
            <a:r>
              <a:rPr lang="en-GB" dirty="0"/>
              <a:t>Widely used in US &amp; Europe since the 1970s to screen </a:t>
            </a:r>
            <a:r>
              <a:rPr lang="en-GB" dirty="0" err="1"/>
              <a:t>newborns</a:t>
            </a:r>
            <a:r>
              <a:rPr lang="en-GB" dirty="0"/>
              <a:t> for genetic disorders</a:t>
            </a:r>
          </a:p>
          <a:p>
            <a:endParaRPr lang="en-GB" dirty="0"/>
          </a:p>
          <a:p>
            <a:r>
              <a:rPr lang="en-GB" dirty="0"/>
              <a:t>More recently, used to test samples for HIV using NAT and for viral load testing</a:t>
            </a:r>
          </a:p>
          <a:p>
            <a:pPr marL="0" indent="0">
              <a:buNone/>
            </a:pPr>
            <a:endParaRPr lang="en-US" dirty="0"/>
          </a:p>
          <a:p>
            <a:r>
              <a:rPr lang="en-US" dirty="0"/>
              <a:t>Overview of procedure:</a:t>
            </a:r>
          </a:p>
          <a:p>
            <a:pPr lvl="1"/>
            <a:r>
              <a:rPr lang="en-GB" dirty="0"/>
              <a:t>Small drops of whole blood are taken from a heel, toe, or finger using a lancet</a:t>
            </a:r>
          </a:p>
          <a:p>
            <a:pPr lvl="1"/>
            <a:r>
              <a:rPr lang="en-GB" dirty="0"/>
              <a:t>Blood is collected on strips of special filter paper</a:t>
            </a:r>
          </a:p>
          <a:p>
            <a:pPr lvl="1"/>
            <a:r>
              <a:rPr lang="en-GB" dirty="0"/>
              <a:t>Paper is then dried, packaged, and sent to a lab for analysis</a:t>
            </a:r>
          </a:p>
          <a:p>
            <a:endParaRPr lang="en-US" dirty="0"/>
          </a:p>
          <a:p>
            <a:r>
              <a:rPr lang="en-GB" dirty="0"/>
              <a:t>Advantages of DBS testing:</a:t>
            </a:r>
            <a:endParaRPr lang="en-US" dirty="0"/>
          </a:p>
          <a:p>
            <a:pPr lvl="1"/>
            <a:r>
              <a:rPr lang="en-GB" dirty="0"/>
              <a:t>Lower volume of blood required for testing </a:t>
            </a:r>
            <a:r>
              <a:rPr lang="en-GB" dirty="0">
                <a:sym typeface="Wingdings" panose="05000000000000000000" pitchFamily="2" charset="2"/>
              </a:rPr>
              <a:t> </a:t>
            </a:r>
            <a:r>
              <a:rPr lang="en-GB" dirty="0"/>
              <a:t>specimen collection is easier</a:t>
            </a:r>
            <a:endParaRPr lang="en-US" dirty="0"/>
          </a:p>
          <a:p>
            <a:pPr lvl="1"/>
            <a:r>
              <a:rPr lang="en-GB" dirty="0"/>
              <a:t>DBS specimens have longer lifespan, more stable </a:t>
            </a:r>
            <a:r>
              <a:rPr lang="en-GB" dirty="0">
                <a:sym typeface="Wingdings" panose="05000000000000000000" pitchFamily="2" charset="2"/>
              </a:rPr>
              <a:t></a:t>
            </a:r>
            <a:r>
              <a:rPr lang="en-GB" dirty="0"/>
              <a:t> easier to store &amp; transport to distant laboratories </a:t>
            </a:r>
            <a:endParaRPr lang="en-US" dirty="0"/>
          </a:p>
          <a:p>
            <a:pPr lvl="1"/>
            <a:r>
              <a:rPr lang="en-GB" dirty="0"/>
              <a:t>Because specimens are dried, they pose little biohazard risk </a:t>
            </a:r>
            <a:r>
              <a:rPr lang="en-GB" dirty="0">
                <a:sym typeface="Wingdings" panose="05000000000000000000" pitchFamily="2" charset="2"/>
              </a:rPr>
              <a:t> </a:t>
            </a:r>
            <a:r>
              <a:rPr lang="en-GB" dirty="0"/>
              <a:t>safer to handle </a:t>
            </a:r>
            <a:endParaRPr lang="en-US" dirty="0"/>
          </a:p>
        </p:txBody>
      </p:sp>
      <p:pic>
        <p:nvPicPr>
          <p:cNvPr id="7" name="Picture 6" descr="A close up of a logo&#10;&#10;Description automatically generated">
            <a:extLst>
              <a:ext uri="{FF2B5EF4-FFF2-40B4-BE49-F238E27FC236}">
                <a16:creationId xmlns:a16="http://schemas.microsoft.com/office/drawing/2014/main" id="{51F2EB5F-3658-44B7-BF22-A2651B1DE2FD}"/>
              </a:ext>
            </a:extLst>
          </p:cNvPr>
          <p:cNvPicPr>
            <a:picLocks noChangeAspect="1"/>
          </p:cNvPicPr>
          <p:nvPr/>
        </p:nvPicPr>
        <p:blipFill rotWithShape="1">
          <a:blip r:embed="rId2">
            <a:extLst>
              <a:ext uri="{28A0092B-C50C-407E-A947-70E740481C1C}">
                <a14:useLocalDpi xmlns:a14="http://schemas.microsoft.com/office/drawing/2010/main" val="0"/>
              </a:ext>
            </a:extLst>
          </a:blip>
          <a:srcRect b="18858"/>
          <a:stretch/>
        </p:blipFill>
        <p:spPr>
          <a:xfrm>
            <a:off x="-146757" y="2154966"/>
            <a:ext cx="3749040" cy="3042068"/>
          </a:xfrm>
          <a:prstGeom prst="rect">
            <a:avLst/>
          </a:prstGeom>
        </p:spPr>
      </p:pic>
    </p:spTree>
    <p:extLst>
      <p:ext uri="{BB962C8B-B14F-4D97-AF65-F5344CB8AC3E}">
        <p14:creationId xmlns:p14="http://schemas.microsoft.com/office/powerpoint/2010/main" val="267814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4DC64-2D4E-4CFB-8C81-B9334F918FBA}"/>
              </a:ext>
            </a:extLst>
          </p:cNvPr>
          <p:cNvSpPr>
            <a:spLocks noGrp="1"/>
          </p:cNvSpPr>
          <p:nvPr>
            <p:ph type="title"/>
          </p:nvPr>
        </p:nvSpPr>
        <p:spPr/>
        <p:txBody>
          <a:bodyPr/>
          <a:lstStyle/>
          <a:p>
            <a:r>
              <a:rPr lang="en-GB" dirty="0"/>
              <a:t>Healthcare Provider’s Responsibilities for DBS collection</a:t>
            </a:r>
            <a:endParaRPr lang="en-US" dirty="0"/>
          </a:p>
        </p:txBody>
      </p:sp>
      <p:sp>
        <p:nvSpPr>
          <p:cNvPr id="3" name="Content Placeholder 2">
            <a:extLst>
              <a:ext uri="{FF2B5EF4-FFF2-40B4-BE49-F238E27FC236}">
                <a16:creationId xmlns:a16="http://schemas.microsoft.com/office/drawing/2014/main" id="{192B9389-06A6-4EFC-9DE5-034695EE22EF}"/>
              </a:ext>
            </a:extLst>
          </p:cNvPr>
          <p:cNvSpPr>
            <a:spLocks noGrp="1"/>
          </p:cNvSpPr>
          <p:nvPr>
            <p:ph idx="1"/>
          </p:nvPr>
        </p:nvSpPr>
        <p:spPr/>
        <p:txBody>
          <a:bodyPr>
            <a:normAutofit fontScale="92500" lnSpcReduction="20000"/>
          </a:bodyPr>
          <a:lstStyle/>
          <a:p>
            <a:pPr lvl="0"/>
            <a:r>
              <a:rPr lang="en-GB" dirty="0"/>
              <a:t>Collect valid samples</a:t>
            </a:r>
            <a:endParaRPr lang="en-US" dirty="0"/>
          </a:p>
          <a:p>
            <a:pPr lvl="0"/>
            <a:r>
              <a:rPr lang="en-GB" dirty="0"/>
              <a:t>Label the samples correctly</a:t>
            </a:r>
            <a:endParaRPr lang="en-US" dirty="0"/>
          </a:p>
          <a:p>
            <a:pPr lvl="0"/>
            <a:r>
              <a:rPr lang="en-GB" dirty="0"/>
              <a:t>Dry, package and store samples appropriately until they are transported to the laboratory</a:t>
            </a:r>
            <a:endParaRPr lang="en-US" dirty="0"/>
          </a:p>
          <a:p>
            <a:pPr lvl="0"/>
            <a:r>
              <a:rPr lang="en-GB" dirty="0"/>
              <a:t>Correctly complete all related documentation</a:t>
            </a:r>
            <a:endParaRPr lang="en-US" dirty="0"/>
          </a:p>
          <a:p>
            <a:endParaRPr lang="en-US" dirty="0"/>
          </a:p>
          <a:p>
            <a:endParaRPr lang="en-US" dirty="0"/>
          </a:p>
          <a:p>
            <a:r>
              <a:rPr lang="en-GB" dirty="0"/>
              <a:t>The collection procedure you are about to learn is for DBS specimens that are sent to a laboratory for testing</a:t>
            </a:r>
          </a:p>
          <a:p>
            <a:r>
              <a:rPr lang="en-GB" dirty="0"/>
              <a:t>POC testing follows different procedures depending on platform used</a:t>
            </a:r>
          </a:p>
          <a:p>
            <a:pPr lvl="1"/>
            <a:r>
              <a:rPr lang="en-GB" dirty="0"/>
              <a:t>Providers using POC testing should receive additional training on these methods</a:t>
            </a:r>
            <a:endParaRPr lang="en-US" dirty="0"/>
          </a:p>
          <a:p>
            <a:endParaRPr lang="en-US" dirty="0"/>
          </a:p>
        </p:txBody>
      </p:sp>
      <p:pic>
        <p:nvPicPr>
          <p:cNvPr id="5" name="Graphic 4" descr="Leaf">
            <a:extLst>
              <a:ext uri="{FF2B5EF4-FFF2-40B4-BE49-F238E27FC236}">
                <a16:creationId xmlns:a16="http://schemas.microsoft.com/office/drawing/2014/main" id="{A3C48BA1-07E5-4504-B625-E1E34ED7A03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3761517"/>
            <a:ext cx="548640" cy="548640"/>
          </a:xfrm>
          <a:prstGeom prst="rect">
            <a:avLst/>
          </a:prstGeom>
        </p:spPr>
      </p:pic>
    </p:spTree>
    <p:extLst>
      <p:ext uri="{BB962C8B-B14F-4D97-AF65-F5344CB8AC3E}">
        <p14:creationId xmlns:p14="http://schemas.microsoft.com/office/powerpoint/2010/main" val="273215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E4918-4464-47A1-969C-7335297A755B}"/>
              </a:ext>
            </a:extLst>
          </p:cNvPr>
          <p:cNvSpPr>
            <a:spLocks noGrp="1"/>
          </p:cNvSpPr>
          <p:nvPr>
            <p:ph type="title"/>
          </p:nvPr>
        </p:nvSpPr>
        <p:spPr/>
        <p:txBody>
          <a:bodyPr>
            <a:normAutofit/>
          </a:bodyPr>
          <a:lstStyle/>
          <a:p>
            <a:r>
              <a:rPr lang="en-US" dirty="0"/>
              <a:t>Session 4.1 </a:t>
            </a:r>
            <a:br>
              <a:rPr lang="en-US" dirty="0"/>
            </a:br>
            <a:r>
              <a:rPr lang="en-GB" dirty="0"/>
              <a:t>Infant HIV Testing: Pre-test Information</a:t>
            </a:r>
            <a:endParaRPr lang="en-US" dirty="0"/>
          </a:p>
        </p:txBody>
      </p:sp>
      <p:sp>
        <p:nvSpPr>
          <p:cNvPr id="3" name="Content Placeholder 2">
            <a:extLst>
              <a:ext uri="{FF2B5EF4-FFF2-40B4-BE49-F238E27FC236}">
                <a16:creationId xmlns:a16="http://schemas.microsoft.com/office/drawing/2014/main" id="{06CD7D8E-C5D5-4FFC-8004-1FD29224C809}"/>
              </a:ext>
            </a:extLst>
          </p:cNvPr>
          <p:cNvSpPr>
            <a:spLocks noGrp="1"/>
          </p:cNvSpPr>
          <p:nvPr>
            <p:ph idx="1"/>
          </p:nvPr>
        </p:nvSpPr>
        <p:spPr>
          <a:xfrm>
            <a:off x="838200" y="2083298"/>
            <a:ext cx="10515600" cy="3941763"/>
          </a:xfrm>
        </p:spPr>
        <p:txBody>
          <a:bodyPr>
            <a:normAutofit/>
          </a:bodyPr>
          <a:lstStyle/>
          <a:p>
            <a:pPr marL="0" indent="0">
              <a:buNone/>
            </a:pPr>
            <a:r>
              <a:rPr lang="en-GB" sz="3200" b="1" dirty="0"/>
              <a:t>Session Objective</a:t>
            </a:r>
          </a:p>
          <a:p>
            <a:r>
              <a:rPr lang="en-GB" sz="3200" dirty="0"/>
              <a:t>Conduct the HIV pre-test information session for HIV-exposed infant testing</a:t>
            </a:r>
            <a:endParaRPr lang="en-US" sz="3200" dirty="0"/>
          </a:p>
          <a:p>
            <a:endParaRPr lang="en-US" sz="3200" dirty="0"/>
          </a:p>
        </p:txBody>
      </p:sp>
      <p:pic>
        <p:nvPicPr>
          <p:cNvPr id="6" name="Picture 5">
            <a:extLst>
              <a:ext uri="{FF2B5EF4-FFF2-40B4-BE49-F238E27FC236}">
                <a16:creationId xmlns:a16="http://schemas.microsoft.com/office/drawing/2014/main" id="{F7AE8F1C-ED24-462A-BFAC-53B0CF23FA56}"/>
              </a:ext>
            </a:extLst>
          </p:cNvPr>
          <p:cNvPicPr/>
          <p:nvPr/>
        </p:nvPicPr>
        <p:blipFill rotWithShape="1">
          <a:blip r:embed="rId2">
            <a:extLst>
              <a:ext uri="{837473B0-CC2E-450A-ABE3-18F120FF3D39}">
                <a1611:picAttrSrcUrl xmlns:a1611="http://schemas.microsoft.com/office/drawing/2016/11/main" r:id="rId3"/>
              </a:ext>
            </a:extLst>
          </a:blip>
          <a:srcRect l="-608" t="702" r="51276" b="47713"/>
          <a:stretch/>
        </p:blipFill>
        <p:spPr bwMode="auto">
          <a:xfrm>
            <a:off x="1030287" y="6168500"/>
            <a:ext cx="5742305" cy="91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0076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4DC64-2D4E-4CFB-8C81-B9334F918FBA}"/>
              </a:ext>
            </a:extLst>
          </p:cNvPr>
          <p:cNvSpPr>
            <a:spLocks noGrp="1"/>
          </p:cNvSpPr>
          <p:nvPr>
            <p:ph type="title"/>
          </p:nvPr>
        </p:nvSpPr>
        <p:spPr/>
        <p:txBody>
          <a:bodyPr/>
          <a:lstStyle/>
          <a:p>
            <a:r>
              <a:rPr lang="en-US" b="1" dirty="0"/>
              <a:t>DBS Collection, Getting Started: Documentation</a:t>
            </a:r>
          </a:p>
        </p:txBody>
      </p:sp>
      <p:sp>
        <p:nvSpPr>
          <p:cNvPr id="3" name="Content Placeholder 2">
            <a:extLst>
              <a:ext uri="{FF2B5EF4-FFF2-40B4-BE49-F238E27FC236}">
                <a16:creationId xmlns:a16="http://schemas.microsoft.com/office/drawing/2014/main" id="{192B9389-06A6-4EFC-9DE5-034695EE22EF}"/>
              </a:ext>
            </a:extLst>
          </p:cNvPr>
          <p:cNvSpPr>
            <a:spLocks noGrp="1"/>
          </p:cNvSpPr>
          <p:nvPr>
            <p:ph idx="1"/>
          </p:nvPr>
        </p:nvSpPr>
        <p:spPr/>
        <p:txBody>
          <a:bodyPr>
            <a:normAutofit fontScale="92500" lnSpcReduction="20000"/>
          </a:bodyPr>
          <a:lstStyle/>
          <a:p>
            <a:pPr marL="514350" lvl="0" indent="-514350">
              <a:buFont typeface="+mj-lt"/>
              <a:buAutoNum type="arabicPeriod"/>
            </a:pPr>
            <a:r>
              <a:rPr lang="en-GB" b="1" dirty="0"/>
              <a:t>The laboratory requisition form</a:t>
            </a:r>
            <a:r>
              <a:rPr lang="en-GB" dirty="0"/>
              <a:t>, sent with samples to laboratory, typically includes: </a:t>
            </a:r>
            <a:endParaRPr lang="en-US" dirty="0"/>
          </a:p>
          <a:p>
            <a:pPr lvl="2"/>
            <a:r>
              <a:rPr lang="en-GB" dirty="0"/>
              <a:t>Child’s name</a:t>
            </a:r>
            <a:endParaRPr lang="en-US" dirty="0"/>
          </a:p>
          <a:p>
            <a:pPr lvl="2"/>
            <a:r>
              <a:rPr lang="en-GB" dirty="0"/>
              <a:t>Date of birth</a:t>
            </a:r>
            <a:endParaRPr lang="en-US" dirty="0"/>
          </a:p>
          <a:p>
            <a:pPr lvl="2"/>
            <a:r>
              <a:rPr lang="en-GB" dirty="0"/>
              <a:t>Mother’s name</a:t>
            </a:r>
            <a:endParaRPr lang="en-US" dirty="0"/>
          </a:p>
          <a:p>
            <a:pPr lvl="2"/>
            <a:r>
              <a:rPr lang="en-GB" dirty="0"/>
              <a:t>Child/patient identification number</a:t>
            </a:r>
            <a:endParaRPr lang="en-US" dirty="0"/>
          </a:p>
          <a:p>
            <a:pPr lvl="2"/>
            <a:r>
              <a:rPr lang="en-GB" dirty="0"/>
              <a:t>Name of clinical site</a:t>
            </a:r>
            <a:endParaRPr lang="en-US" dirty="0"/>
          </a:p>
          <a:p>
            <a:pPr lvl="2"/>
            <a:r>
              <a:rPr lang="en-GB" dirty="0" err="1"/>
              <a:t>Mame</a:t>
            </a:r>
            <a:r>
              <a:rPr lang="en-GB" dirty="0"/>
              <a:t> of provider requesting the test</a:t>
            </a:r>
            <a:endParaRPr lang="en-US" dirty="0"/>
          </a:p>
          <a:p>
            <a:pPr lvl="2"/>
            <a:r>
              <a:rPr lang="en-GB" dirty="0"/>
              <a:t>Information about where to send the results</a:t>
            </a:r>
            <a:endParaRPr lang="en-US" dirty="0"/>
          </a:p>
          <a:p>
            <a:pPr lvl="2"/>
            <a:r>
              <a:rPr lang="en-GB" dirty="0"/>
              <a:t>Date and time of specimen collection</a:t>
            </a:r>
            <a:endParaRPr lang="en-US" dirty="0"/>
          </a:p>
          <a:p>
            <a:pPr lvl="1"/>
            <a:r>
              <a:rPr lang="en-GB" sz="2800" dirty="0"/>
              <a:t>Complete for each specimen sent to the lab</a:t>
            </a:r>
          </a:p>
          <a:p>
            <a:endParaRPr lang="en-GB" dirty="0"/>
          </a:p>
          <a:p>
            <a:pPr marL="0" indent="0" algn="ctr">
              <a:buNone/>
            </a:pPr>
            <a:r>
              <a:rPr lang="en-GB" b="1" i="1" dirty="0"/>
              <a:t>A sample laboratory requisition form appears in Appendix 4B</a:t>
            </a:r>
            <a:endParaRPr lang="en-US" b="1" i="1" dirty="0"/>
          </a:p>
          <a:p>
            <a:endParaRPr lang="en-US" dirty="0"/>
          </a:p>
        </p:txBody>
      </p:sp>
    </p:spTree>
    <p:extLst>
      <p:ext uri="{BB962C8B-B14F-4D97-AF65-F5344CB8AC3E}">
        <p14:creationId xmlns:p14="http://schemas.microsoft.com/office/powerpoint/2010/main" val="496100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4DC64-2D4E-4CFB-8C81-B9334F918FBA}"/>
              </a:ext>
            </a:extLst>
          </p:cNvPr>
          <p:cNvSpPr>
            <a:spLocks noGrp="1"/>
          </p:cNvSpPr>
          <p:nvPr>
            <p:ph type="title"/>
          </p:nvPr>
        </p:nvSpPr>
        <p:spPr/>
        <p:txBody>
          <a:bodyPr/>
          <a:lstStyle/>
          <a:p>
            <a:r>
              <a:rPr lang="en-US" b="1" dirty="0"/>
              <a:t>DBS Collection, Getting Started: Documentation</a:t>
            </a:r>
          </a:p>
        </p:txBody>
      </p:sp>
      <p:sp>
        <p:nvSpPr>
          <p:cNvPr id="3" name="Content Placeholder 2">
            <a:extLst>
              <a:ext uri="{FF2B5EF4-FFF2-40B4-BE49-F238E27FC236}">
                <a16:creationId xmlns:a16="http://schemas.microsoft.com/office/drawing/2014/main" id="{192B9389-06A6-4EFC-9DE5-034695EE22EF}"/>
              </a:ext>
            </a:extLst>
          </p:cNvPr>
          <p:cNvSpPr>
            <a:spLocks noGrp="1"/>
          </p:cNvSpPr>
          <p:nvPr>
            <p:ph idx="1"/>
          </p:nvPr>
        </p:nvSpPr>
        <p:spPr>
          <a:xfrm>
            <a:off x="838200" y="1825625"/>
            <a:ext cx="7921978" cy="4351338"/>
          </a:xfrm>
        </p:spPr>
        <p:txBody>
          <a:bodyPr>
            <a:normAutofit lnSpcReduction="10000"/>
          </a:bodyPr>
          <a:lstStyle/>
          <a:p>
            <a:pPr marL="514350" lvl="0" indent="-514350">
              <a:buFont typeface="+mj-lt"/>
              <a:buAutoNum type="arabicPeriod" startAt="2"/>
            </a:pPr>
            <a:r>
              <a:rPr lang="en-GB" b="1" dirty="0"/>
              <a:t>Specimen delivery/transport checklist</a:t>
            </a:r>
            <a:r>
              <a:rPr lang="en-GB" dirty="0"/>
              <a:t> tracks quantity and quality of specimens along the chain of custody</a:t>
            </a:r>
          </a:p>
          <a:p>
            <a:pPr marL="514350" lvl="0" indent="-514350">
              <a:buFont typeface="+mj-lt"/>
              <a:buAutoNum type="arabicPeriod" startAt="2"/>
            </a:pPr>
            <a:r>
              <a:rPr lang="en-GB" b="1" dirty="0"/>
              <a:t>Electronic (database) or paper-based register/log</a:t>
            </a:r>
            <a:r>
              <a:rPr lang="en-GB" dirty="0"/>
              <a:t> used for recording and tracking NAT specimens and results, for example:</a:t>
            </a:r>
          </a:p>
          <a:p>
            <a:pPr lvl="1"/>
            <a:r>
              <a:rPr lang="en-GB" dirty="0"/>
              <a:t>EID/NAT/DBS Specimen Tracking Register/Log or </a:t>
            </a:r>
          </a:p>
          <a:p>
            <a:pPr lvl="1"/>
            <a:r>
              <a:rPr lang="en-GB" dirty="0"/>
              <a:t>Baby Testing and Follow-up Register/Log</a:t>
            </a:r>
          </a:p>
          <a:p>
            <a:pPr marL="514350" lvl="0" indent="-514350">
              <a:buFont typeface="+mj-lt"/>
              <a:buAutoNum type="arabicPeriod" startAt="2"/>
            </a:pPr>
            <a:endParaRPr lang="en-GB" b="1" i="1" dirty="0"/>
          </a:p>
          <a:p>
            <a:pPr marL="0" lvl="0" indent="0" algn="ctr">
              <a:buNone/>
            </a:pPr>
            <a:r>
              <a:rPr lang="en-GB" b="1" i="1" dirty="0"/>
              <a:t>A sample specimen delivery/transport checklist appears in Appendix 4C</a:t>
            </a:r>
            <a:endParaRPr lang="en-US" b="1" i="1" dirty="0"/>
          </a:p>
          <a:p>
            <a:endParaRPr lang="en-US" dirty="0"/>
          </a:p>
        </p:txBody>
      </p:sp>
      <p:pic>
        <p:nvPicPr>
          <p:cNvPr id="5" name="Picture 4" descr="A close up of a logo&#10;&#10;Description automatically generated">
            <a:extLst>
              <a:ext uri="{FF2B5EF4-FFF2-40B4-BE49-F238E27FC236}">
                <a16:creationId xmlns:a16="http://schemas.microsoft.com/office/drawing/2014/main" id="{546E8AF9-0C50-4414-BE45-75C2753F1324}"/>
              </a:ext>
            </a:extLst>
          </p:cNvPr>
          <p:cNvPicPr>
            <a:picLocks noChangeAspect="1"/>
          </p:cNvPicPr>
          <p:nvPr/>
        </p:nvPicPr>
        <p:blipFill rotWithShape="1">
          <a:blip r:embed="rId2">
            <a:extLst>
              <a:ext uri="{28A0092B-C50C-407E-A947-70E740481C1C}">
                <a14:useLocalDpi xmlns:a14="http://schemas.microsoft.com/office/drawing/2010/main" val="0"/>
              </a:ext>
            </a:extLst>
          </a:blip>
          <a:srcRect b="13899"/>
          <a:stretch/>
        </p:blipFill>
        <p:spPr>
          <a:xfrm>
            <a:off x="8063087" y="1716487"/>
            <a:ext cx="4754880" cy="4094004"/>
          </a:xfrm>
          <a:prstGeom prst="rect">
            <a:avLst/>
          </a:prstGeom>
        </p:spPr>
      </p:pic>
    </p:spTree>
    <p:extLst>
      <p:ext uri="{BB962C8B-B14F-4D97-AF65-F5344CB8AC3E}">
        <p14:creationId xmlns:p14="http://schemas.microsoft.com/office/powerpoint/2010/main" val="3368186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4DC64-2D4E-4CFB-8C81-B9334F918FBA}"/>
              </a:ext>
            </a:extLst>
          </p:cNvPr>
          <p:cNvSpPr>
            <a:spLocks noGrp="1"/>
          </p:cNvSpPr>
          <p:nvPr>
            <p:ph type="title"/>
          </p:nvPr>
        </p:nvSpPr>
        <p:spPr/>
        <p:txBody>
          <a:bodyPr/>
          <a:lstStyle/>
          <a:p>
            <a:r>
              <a:rPr lang="en-US" b="1" dirty="0"/>
              <a:t>DBS Collection, Necessary Supplies</a:t>
            </a:r>
          </a:p>
        </p:txBody>
      </p:sp>
      <p:sp>
        <p:nvSpPr>
          <p:cNvPr id="3" name="Content Placeholder 2">
            <a:extLst>
              <a:ext uri="{FF2B5EF4-FFF2-40B4-BE49-F238E27FC236}">
                <a16:creationId xmlns:a16="http://schemas.microsoft.com/office/drawing/2014/main" id="{192B9389-06A6-4EFC-9DE5-034695EE22EF}"/>
              </a:ext>
            </a:extLst>
          </p:cNvPr>
          <p:cNvSpPr>
            <a:spLocks noGrp="1"/>
          </p:cNvSpPr>
          <p:nvPr>
            <p:ph idx="1"/>
          </p:nvPr>
        </p:nvSpPr>
        <p:spPr>
          <a:xfrm>
            <a:off x="838200" y="1825625"/>
            <a:ext cx="4401835" cy="4351338"/>
          </a:xfrm>
        </p:spPr>
        <p:txBody>
          <a:bodyPr>
            <a:normAutofit fontScale="85000" lnSpcReduction="10000"/>
          </a:bodyPr>
          <a:lstStyle/>
          <a:p>
            <a:pPr marL="0" indent="0">
              <a:buNone/>
            </a:pPr>
            <a:r>
              <a:rPr lang="en-GB" dirty="0"/>
              <a:t>Supplies needed to collect a DBS specimen from an infant or child:</a:t>
            </a:r>
            <a:endParaRPr lang="en-US" dirty="0"/>
          </a:p>
          <a:p>
            <a:pPr lvl="0"/>
            <a:r>
              <a:rPr lang="en-GB" dirty="0"/>
              <a:t>DBS cards</a:t>
            </a:r>
            <a:endParaRPr lang="en-US" dirty="0"/>
          </a:p>
          <a:p>
            <a:pPr lvl="0"/>
            <a:r>
              <a:rPr lang="en-GB" dirty="0"/>
              <a:t>2mm lancets </a:t>
            </a:r>
            <a:endParaRPr lang="en-US" dirty="0"/>
          </a:p>
          <a:p>
            <a:pPr lvl="0"/>
            <a:r>
              <a:rPr lang="en-GB" dirty="0"/>
              <a:t>Gloves, preferably powder-free</a:t>
            </a:r>
            <a:endParaRPr lang="en-US" dirty="0"/>
          </a:p>
          <a:p>
            <a:pPr lvl="0"/>
            <a:r>
              <a:rPr lang="en-GB" dirty="0"/>
              <a:t>Pen</a:t>
            </a:r>
            <a:endParaRPr lang="en-US" dirty="0"/>
          </a:p>
          <a:p>
            <a:pPr lvl="0"/>
            <a:r>
              <a:rPr lang="en-GB" dirty="0"/>
              <a:t>Laboratory requisition forms</a:t>
            </a:r>
            <a:endParaRPr lang="en-US" dirty="0"/>
          </a:p>
          <a:p>
            <a:pPr lvl="0"/>
            <a:r>
              <a:rPr lang="en-GB" dirty="0"/>
              <a:t>Disinfectant for skin, such as 70% spirits</a:t>
            </a:r>
            <a:endParaRPr lang="en-US" dirty="0"/>
          </a:p>
          <a:p>
            <a:pPr lvl="0"/>
            <a:r>
              <a:rPr lang="en-GB" dirty="0"/>
              <a:t>Gauze or cotton wool</a:t>
            </a:r>
            <a:endParaRPr lang="en-US" dirty="0"/>
          </a:p>
          <a:p>
            <a:pPr lvl="0"/>
            <a:r>
              <a:rPr lang="en-GB" dirty="0"/>
              <a:t>Sharps container </a:t>
            </a:r>
            <a:endParaRPr lang="en-US" dirty="0"/>
          </a:p>
          <a:p>
            <a:endParaRPr lang="en-US" dirty="0"/>
          </a:p>
        </p:txBody>
      </p:sp>
      <p:pic>
        <p:nvPicPr>
          <p:cNvPr id="5" name="Picture 4">
            <a:extLst>
              <a:ext uri="{FF2B5EF4-FFF2-40B4-BE49-F238E27FC236}">
                <a16:creationId xmlns:a16="http://schemas.microsoft.com/office/drawing/2014/main" id="{76BAB3B3-EB1F-43A5-997A-B12731E2692B}"/>
              </a:ext>
            </a:extLst>
          </p:cNvPr>
          <p:cNvPicPr>
            <a:picLocks noChangeAspect="1"/>
          </p:cNvPicPr>
          <p:nvPr/>
        </p:nvPicPr>
        <p:blipFill>
          <a:blip r:embed="rId2"/>
          <a:stretch>
            <a:fillRect/>
          </a:stretch>
        </p:blipFill>
        <p:spPr>
          <a:xfrm>
            <a:off x="5240035" y="1690688"/>
            <a:ext cx="6583680" cy="4336175"/>
          </a:xfrm>
          <a:prstGeom prst="rect">
            <a:avLst/>
          </a:prstGeom>
        </p:spPr>
      </p:pic>
    </p:spTree>
    <p:extLst>
      <p:ext uri="{BB962C8B-B14F-4D97-AF65-F5344CB8AC3E}">
        <p14:creationId xmlns:p14="http://schemas.microsoft.com/office/powerpoint/2010/main" val="108227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4DC64-2D4E-4CFB-8C81-B9334F918FBA}"/>
              </a:ext>
            </a:extLst>
          </p:cNvPr>
          <p:cNvSpPr>
            <a:spLocks noGrp="1"/>
          </p:cNvSpPr>
          <p:nvPr>
            <p:ph type="title"/>
          </p:nvPr>
        </p:nvSpPr>
        <p:spPr/>
        <p:txBody>
          <a:bodyPr/>
          <a:lstStyle/>
          <a:p>
            <a:r>
              <a:rPr lang="en-US" b="1" dirty="0"/>
              <a:t>DBS Collection, Necessary Supplies</a:t>
            </a:r>
          </a:p>
        </p:txBody>
      </p:sp>
      <p:sp>
        <p:nvSpPr>
          <p:cNvPr id="3" name="Content Placeholder 2">
            <a:extLst>
              <a:ext uri="{FF2B5EF4-FFF2-40B4-BE49-F238E27FC236}">
                <a16:creationId xmlns:a16="http://schemas.microsoft.com/office/drawing/2014/main" id="{192B9389-06A6-4EFC-9DE5-034695EE22EF}"/>
              </a:ext>
            </a:extLst>
          </p:cNvPr>
          <p:cNvSpPr>
            <a:spLocks noGrp="1"/>
          </p:cNvSpPr>
          <p:nvPr>
            <p:ph idx="1"/>
          </p:nvPr>
        </p:nvSpPr>
        <p:spPr/>
        <p:txBody>
          <a:bodyPr>
            <a:normAutofit fontScale="92500" lnSpcReduction="20000"/>
          </a:bodyPr>
          <a:lstStyle/>
          <a:p>
            <a:pPr marL="0" indent="0">
              <a:buNone/>
            </a:pPr>
            <a:r>
              <a:rPr lang="en-GB" dirty="0"/>
              <a:t>Supplies required for DBS drying and packaging include:</a:t>
            </a:r>
            <a:endParaRPr lang="en-US" dirty="0"/>
          </a:p>
          <a:p>
            <a:pPr lvl="0"/>
            <a:r>
              <a:rPr lang="en-GB" dirty="0"/>
              <a:t>Gloves, preferably powder-free</a:t>
            </a:r>
            <a:endParaRPr lang="en-US" dirty="0"/>
          </a:p>
          <a:p>
            <a:pPr lvl="0"/>
            <a:r>
              <a:rPr lang="en-GB" dirty="0"/>
              <a:t>Drying racks</a:t>
            </a:r>
            <a:endParaRPr lang="en-US" dirty="0"/>
          </a:p>
          <a:p>
            <a:pPr lvl="0"/>
            <a:r>
              <a:rPr lang="en-GB" dirty="0"/>
              <a:t>Glassine paper</a:t>
            </a:r>
            <a:endParaRPr lang="en-US" dirty="0"/>
          </a:p>
          <a:p>
            <a:pPr lvl="0"/>
            <a:r>
              <a:rPr lang="en-GB" dirty="0"/>
              <a:t>Sealable plastic bags</a:t>
            </a:r>
            <a:endParaRPr lang="en-US" dirty="0"/>
          </a:p>
          <a:p>
            <a:pPr lvl="0"/>
            <a:r>
              <a:rPr lang="en-GB" dirty="0"/>
              <a:t>Desiccant packets</a:t>
            </a:r>
            <a:endParaRPr lang="en-US" dirty="0"/>
          </a:p>
          <a:p>
            <a:pPr lvl="0"/>
            <a:r>
              <a:rPr lang="en-GB" dirty="0"/>
              <a:t>Humidity cards</a:t>
            </a:r>
            <a:endParaRPr lang="en-US" dirty="0"/>
          </a:p>
          <a:p>
            <a:pPr lvl="0"/>
            <a:r>
              <a:rPr lang="en-GB" dirty="0"/>
              <a:t>Envelopes for mailing </a:t>
            </a:r>
            <a:endParaRPr lang="en-US" dirty="0"/>
          </a:p>
          <a:p>
            <a:pPr lvl="0"/>
            <a:r>
              <a:rPr lang="en-GB" dirty="0"/>
              <a:t>Marker/pen </a:t>
            </a:r>
            <a:endParaRPr lang="en-US" dirty="0"/>
          </a:p>
          <a:p>
            <a:pPr lvl="0"/>
            <a:r>
              <a:rPr lang="en-GB" dirty="0"/>
              <a:t>Specimen delivery checklist</a:t>
            </a:r>
            <a:endParaRPr lang="en-US" dirty="0"/>
          </a:p>
          <a:p>
            <a:endParaRPr lang="en-US" dirty="0"/>
          </a:p>
        </p:txBody>
      </p:sp>
    </p:spTree>
    <p:extLst>
      <p:ext uri="{BB962C8B-B14F-4D97-AF65-F5344CB8AC3E}">
        <p14:creationId xmlns:p14="http://schemas.microsoft.com/office/powerpoint/2010/main" val="2335770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B5E0-1A5D-495F-B5B5-B4E69D2D226B}"/>
              </a:ext>
            </a:extLst>
          </p:cNvPr>
          <p:cNvSpPr>
            <a:spLocks noGrp="1"/>
          </p:cNvSpPr>
          <p:nvPr>
            <p:ph type="title"/>
          </p:nvPr>
        </p:nvSpPr>
        <p:spPr/>
        <p:txBody>
          <a:bodyPr>
            <a:normAutofit/>
          </a:bodyPr>
          <a:lstStyle/>
          <a:p>
            <a:r>
              <a:rPr lang="en-GB" b="1" dirty="0"/>
              <a:t>Universal Precautions, When Collecting Specimens</a:t>
            </a:r>
            <a:endParaRPr lang="en-US" dirty="0"/>
          </a:p>
        </p:txBody>
      </p:sp>
      <p:sp>
        <p:nvSpPr>
          <p:cNvPr id="3" name="Content Placeholder 2">
            <a:extLst>
              <a:ext uri="{FF2B5EF4-FFF2-40B4-BE49-F238E27FC236}">
                <a16:creationId xmlns:a16="http://schemas.microsoft.com/office/drawing/2014/main" id="{84E7059A-80A0-4EDA-8B64-FBD22C03F62F}"/>
              </a:ext>
            </a:extLst>
          </p:cNvPr>
          <p:cNvSpPr>
            <a:spLocks noGrp="1"/>
          </p:cNvSpPr>
          <p:nvPr>
            <p:ph idx="1"/>
          </p:nvPr>
        </p:nvSpPr>
        <p:spPr>
          <a:xfrm>
            <a:off x="838200" y="2208006"/>
            <a:ext cx="6537960" cy="4351338"/>
          </a:xfrm>
        </p:spPr>
        <p:txBody>
          <a:bodyPr>
            <a:normAutofit/>
          </a:bodyPr>
          <a:lstStyle/>
          <a:p>
            <a:pPr lvl="0"/>
            <a:r>
              <a:rPr lang="en-GB" sz="3600" i="1" dirty="0"/>
              <a:t>What are some examples of safety practices that should be followed when collecting blood specimens?</a:t>
            </a:r>
            <a:endParaRPr lang="en-US" sz="3600" dirty="0"/>
          </a:p>
          <a:p>
            <a:endParaRPr lang="en-US" sz="3600" dirty="0"/>
          </a:p>
        </p:txBody>
      </p:sp>
      <p:pic>
        <p:nvPicPr>
          <p:cNvPr id="4" name="Picture 3">
            <a:extLst>
              <a:ext uri="{FF2B5EF4-FFF2-40B4-BE49-F238E27FC236}">
                <a16:creationId xmlns:a16="http://schemas.microsoft.com/office/drawing/2014/main" id="{ACA22717-EAD3-4BA6-B857-20AA41295E02}"/>
              </a:ext>
            </a:extLst>
          </p:cNvPr>
          <p:cNvPicPr>
            <a:picLocks noChangeAspect="1"/>
          </p:cNvPicPr>
          <p:nvPr/>
        </p:nvPicPr>
        <p:blipFill>
          <a:blip r:embed="rId2"/>
          <a:stretch>
            <a:fillRect/>
          </a:stretch>
        </p:blipFill>
        <p:spPr>
          <a:xfrm>
            <a:off x="7942554" y="1882000"/>
            <a:ext cx="3659102" cy="4663440"/>
          </a:xfrm>
          <a:prstGeom prst="rect">
            <a:avLst/>
          </a:prstGeom>
        </p:spPr>
      </p:pic>
    </p:spTree>
    <p:extLst>
      <p:ext uri="{BB962C8B-B14F-4D97-AF65-F5344CB8AC3E}">
        <p14:creationId xmlns:p14="http://schemas.microsoft.com/office/powerpoint/2010/main" val="1965805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B5E0-1A5D-495F-B5B5-B4E69D2D226B}"/>
              </a:ext>
            </a:extLst>
          </p:cNvPr>
          <p:cNvSpPr>
            <a:spLocks noGrp="1"/>
          </p:cNvSpPr>
          <p:nvPr>
            <p:ph type="title"/>
          </p:nvPr>
        </p:nvSpPr>
        <p:spPr/>
        <p:txBody>
          <a:bodyPr>
            <a:normAutofit/>
          </a:bodyPr>
          <a:lstStyle/>
          <a:p>
            <a:r>
              <a:rPr lang="en-GB" b="1" dirty="0"/>
              <a:t>Universal Precautions, When Collecting Specimens</a:t>
            </a:r>
            <a:endParaRPr lang="en-US" dirty="0"/>
          </a:p>
        </p:txBody>
      </p:sp>
      <p:sp>
        <p:nvSpPr>
          <p:cNvPr id="3" name="Content Placeholder 2">
            <a:extLst>
              <a:ext uri="{FF2B5EF4-FFF2-40B4-BE49-F238E27FC236}">
                <a16:creationId xmlns:a16="http://schemas.microsoft.com/office/drawing/2014/main" id="{84E7059A-80A0-4EDA-8B64-FBD22C03F62F}"/>
              </a:ext>
            </a:extLst>
          </p:cNvPr>
          <p:cNvSpPr>
            <a:spLocks noGrp="1"/>
          </p:cNvSpPr>
          <p:nvPr>
            <p:ph idx="1"/>
          </p:nvPr>
        </p:nvSpPr>
        <p:spPr/>
        <p:txBody>
          <a:bodyPr>
            <a:normAutofit fontScale="92500" lnSpcReduction="20000"/>
          </a:bodyPr>
          <a:lstStyle/>
          <a:p>
            <a:pPr lvl="0"/>
            <a:r>
              <a:rPr lang="en-GB" dirty="0"/>
              <a:t>Wear gloves when in contact with blood, body fluids, secretions, excretions, mucous membranes and contaminated items</a:t>
            </a:r>
            <a:endParaRPr lang="en-US" dirty="0"/>
          </a:p>
          <a:p>
            <a:pPr lvl="0"/>
            <a:r>
              <a:rPr lang="en-GB" dirty="0"/>
              <a:t>Wear gloves when handling the DBS card (even before it has blood on it)</a:t>
            </a:r>
            <a:endParaRPr lang="en-US" dirty="0"/>
          </a:p>
          <a:p>
            <a:pPr lvl="0"/>
            <a:r>
              <a:rPr lang="en-GB" dirty="0"/>
              <a:t>Wash hands </a:t>
            </a:r>
            <a:r>
              <a:rPr lang="en-GB" b="1" i="1" dirty="0"/>
              <a:t>before</a:t>
            </a:r>
            <a:r>
              <a:rPr lang="en-GB" dirty="0"/>
              <a:t> putting on gloves and immediately </a:t>
            </a:r>
            <a:r>
              <a:rPr lang="en-GB" b="1" u="sng" dirty="0"/>
              <a:t>after</a:t>
            </a:r>
            <a:r>
              <a:rPr lang="en-GB" dirty="0"/>
              <a:t> removing them</a:t>
            </a:r>
          </a:p>
          <a:p>
            <a:pPr lvl="1"/>
            <a:r>
              <a:rPr lang="en-GB" dirty="0"/>
              <a:t>If using gloves with powder, wash the powder off (after putting on gloves)</a:t>
            </a:r>
            <a:endParaRPr lang="en-US" dirty="0"/>
          </a:p>
          <a:p>
            <a:pPr lvl="0"/>
            <a:r>
              <a:rPr lang="en-GB" dirty="0"/>
              <a:t>Handle sharps with care and dispose in sharps containers</a:t>
            </a:r>
            <a:endParaRPr lang="en-US" dirty="0"/>
          </a:p>
          <a:p>
            <a:pPr lvl="0"/>
            <a:r>
              <a:rPr lang="en-GB" dirty="0"/>
              <a:t>Clean up spills promptly</a:t>
            </a:r>
            <a:endParaRPr lang="en-US" dirty="0"/>
          </a:p>
          <a:p>
            <a:pPr lvl="0"/>
            <a:r>
              <a:rPr lang="en-GB" dirty="0"/>
              <a:t>Ensure that contaminated patient care equipment, supplies and linen are discarded, disinfected or sterilized </a:t>
            </a:r>
            <a:endParaRPr lang="en-US" dirty="0"/>
          </a:p>
          <a:p>
            <a:pPr lvl="0"/>
            <a:r>
              <a:rPr lang="en-GB" dirty="0"/>
              <a:t>In the event of a sharps injury, inform supervisor immediately and follow national protocol for PEP</a:t>
            </a:r>
            <a:endParaRPr lang="en-US" dirty="0"/>
          </a:p>
          <a:p>
            <a:endParaRPr lang="en-US" dirty="0"/>
          </a:p>
        </p:txBody>
      </p:sp>
    </p:spTree>
    <p:extLst>
      <p:ext uri="{BB962C8B-B14F-4D97-AF65-F5344CB8AC3E}">
        <p14:creationId xmlns:p14="http://schemas.microsoft.com/office/powerpoint/2010/main" val="752611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B5E0-1A5D-495F-B5B5-B4E69D2D226B}"/>
              </a:ext>
            </a:extLst>
          </p:cNvPr>
          <p:cNvSpPr>
            <a:spLocks noGrp="1"/>
          </p:cNvSpPr>
          <p:nvPr>
            <p:ph type="title"/>
          </p:nvPr>
        </p:nvSpPr>
        <p:spPr>
          <a:xfrm>
            <a:off x="838200" y="365125"/>
            <a:ext cx="10515600" cy="1325563"/>
          </a:xfrm>
        </p:spPr>
        <p:txBody>
          <a:bodyPr>
            <a:normAutofit/>
          </a:bodyPr>
          <a:lstStyle/>
          <a:p>
            <a:r>
              <a:rPr lang="en-GB" b="1" dirty="0"/>
              <a:t>Procedure for DBS Blood Sample Collection</a:t>
            </a:r>
            <a:endParaRPr lang="en-US" dirty="0"/>
          </a:p>
        </p:txBody>
      </p:sp>
      <p:sp>
        <p:nvSpPr>
          <p:cNvPr id="3" name="Content Placeholder 2">
            <a:extLst>
              <a:ext uri="{FF2B5EF4-FFF2-40B4-BE49-F238E27FC236}">
                <a16:creationId xmlns:a16="http://schemas.microsoft.com/office/drawing/2014/main" id="{84E7059A-80A0-4EDA-8B64-FBD22C03F62F}"/>
              </a:ext>
            </a:extLst>
          </p:cNvPr>
          <p:cNvSpPr>
            <a:spLocks noGrp="1"/>
          </p:cNvSpPr>
          <p:nvPr>
            <p:ph idx="1"/>
          </p:nvPr>
        </p:nvSpPr>
        <p:spPr>
          <a:xfrm>
            <a:off x="838200" y="1825625"/>
            <a:ext cx="3797807" cy="4351338"/>
          </a:xfrm>
        </p:spPr>
        <p:txBody>
          <a:bodyPr>
            <a:normAutofit/>
          </a:bodyPr>
          <a:lstStyle/>
          <a:p>
            <a:pPr marL="514350" lvl="0" indent="-514350">
              <a:buFont typeface="+mj-lt"/>
              <a:buAutoNum type="arabicPeriod"/>
            </a:pPr>
            <a:r>
              <a:rPr lang="en-GB" sz="2400" b="1" dirty="0"/>
              <a:t>Gather all necessary supplies</a:t>
            </a:r>
            <a:r>
              <a:rPr lang="en-GB" sz="2400" dirty="0"/>
              <a:t> </a:t>
            </a:r>
            <a:endParaRPr lang="en-US" sz="2400" dirty="0"/>
          </a:p>
          <a:p>
            <a:pPr marL="514350" indent="-514350">
              <a:buFont typeface="+mj-lt"/>
              <a:buAutoNum type="arabicPeriod"/>
            </a:pPr>
            <a:r>
              <a:rPr lang="en-GB" sz="2400" b="1" dirty="0"/>
              <a:t>Complete all necessary documentation</a:t>
            </a:r>
            <a:r>
              <a:rPr lang="en-GB" sz="2400" dirty="0"/>
              <a:t> including:</a:t>
            </a:r>
          </a:p>
          <a:p>
            <a:pPr lvl="1"/>
            <a:r>
              <a:rPr lang="en-GB" sz="2000" dirty="0"/>
              <a:t>Clinic register(s)</a:t>
            </a:r>
          </a:p>
          <a:p>
            <a:pPr lvl="1"/>
            <a:r>
              <a:rPr lang="en-GB" sz="2000" dirty="0"/>
              <a:t>Lab requisition form</a:t>
            </a:r>
          </a:p>
          <a:p>
            <a:pPr lvl="1"/>
            <a:r>
              <a:rPr lang="en-GB" sz="2000" dirty="0"/>
              <a:t>Label the DBS card with baby’s name, birth date, site code, date of collection, time of collection, and any other requested information</a:t>
            </a:r>
            <a:endParaRPr lang="en-US" sz="2000" dirty="0"/>
          </a:p>
          <a:p>
            <a:endParaRPr lang="en-US" sz="2400" dirty="0"/>
          </a:p>
        </p:txBody>
      </p:sp>
      <p:pic>
        <p:nvPicPr>
          <p:cNvPr id="4" name="Picture 3">
            <a:extLst>
              <a:ext uri="{FF2B5EF4-FFF2-40B4-BE49-F238E27FC236}">
                <a16:creationId xmlns:a16="http://schemas.microsoft.com/office/drawing/2014/main" id="{02A2EA20-416F-40AB-9C5F-8BB5597E4C4A}"/>
              </a:ext>
            </a:extLst>
          </p:cNvPr>
          <p:cNvPicPr/>
          <p:nvPr/>
        </p:nvPicPr>
        <p:blipFill rotWithShape="1">
          <a:blip r:embed="rId2" cstate="email">
            <a:extLst>
              <a:ext uri="{28A0092B-C50C-407E-A947-70E740481C1C}">
                <a14:useLocalDpi xmlns:a14="http://schemas.microsoft.com/office/drawing/2010/main" val="0"/>
              </a:ext>
            </a:extLst>
          </a:blip>
          <a:srcRect t="793" r="1" b="1814"/>
          <a:stretch/>
        </p:blipFill>
        <p:spPr bwMode="auto">
          <a:xfrm>
            <a:off x="5120640" y="1904281"/>
            <a:ext cx="6233160" cy="4272681"/>
          </a:xfrm>
          <a:prstGeom prst="rect">
            <a:avLst/>
          </a:prstGeom>
          <a:noFill/>
        </p:spPr>
      </p:pic>
    </p:spTree>
    <p:extLst>
      <p:ext uri="{BB962C8B-B14F-4D97-AF65-F5344CB8AC3E}">
        <p14:creationId xmlns:p14="http://schemas.microsoft.com/office/powerpoint/2010/main" val="3962012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BA7D-957C-4A0D-B0E8-264B0FC3CB45}"/>
              </a:ext>
            </a:extLst>
          </p:cNvPr>
          <p:cNvSpPr>
            <a:spLocks noGrp="1"/>
          </p:cNvSpPr>
          <p:nvPr>
            <p:ph type="title"/>
          </p:nvPr>
        </p:nvSpPr>
        <p:spPr/>
        <p:txBody>
          <a:bodyPr/>
          <a:lstStyle/>
          <a:p>
            <a:r>
              <a:rPr lang="en-GB" b="1" dirty="0"/>
              <a:t>Procedure for DBS Blood Sample Collection</a:t>
            </a:r>
            <a:endParaRPr lang="en-US" dirty="0"/>
          </a:p>
        </p:txBody>
      </p:sp>
      <p:sp>
        <p:nvSpPr>
          <p:cNvPr id="3" name="Content Placeholder 2">
            <a:extLst>
              <a:ext uri="{FF2B5EF4-FFF2-40B4-BE49-F238E27FC236}">
                <a16:creationId xmlns:a16="http://schemas.microsoft.com/office/drawing/2014/main" id="{4B77CC3C-7E3A-422B-B276-BCA51C3EC5CC}"/>
              </a:ext>
            </a:extLst>
          </p:cNvPr>
          <p:cNvSpPr>
            <a:spLocks noGrp="1"/>
          </p:cNvSpPr>
          <p:nvPr>
            <p:ph idx="1"/>
          </p:nvPr>
        </p:nvSpPr>
        <p:spPr/>
        <p:txBody>
          <a:bodyPr>
            <a:normAutofit/>
          </a:bodyPr>
          <a:lstStyle/>
          <a:p>
            <a:pPr marL="0" indent="0">
              <a:buNone/>
            </a:pPr>
            <a:endParaRPr lang="en-US" sz="3200" dirty="0"/>
          </a:p>
          <a:p>
            <a:r>
              <a:rPr lang="en-GB" sz="3200" dirty="0"/>
              <a:t>Do not touch the circles with anything other than infant’s blood</a:t>
            </a:r>
          </a:p>
          <a:p>
            <a:pPr lvl="1"/>
            <a:r>
              <a:rPr lang="en-GB" sz="2800" dirty="0"/>
              <a:t>Your hands, glove powder, ink, or dirt will affect the result</a:t>
            </a:r>
          </a:p>
          <a:p>
            <a:r>
              <a:rPr lang="en-GB" sz="3200" dirty="0"/>
              <a:t>It is important not to contaminate cards by contact with blood from other sources such as touching another DBS card</a:t>
            </a:r>
            <a:endParaRPr lang="en-US" sz="3200" dirty="0"/>
          </a:p>
          <a:p>
            <a:endParaRPr lang="en-US" sz="3200" dirty="0"/>
          </a:p>
        </p:txBody>
      </p:sp>
    </p:spTree>
    <p:extLst>
      <p:ext uri="{BB962C8B-B14F-4D97-AF65-F5344CB8AC3E}">
        <p14:creationId xmlns:p14="http://schemas.microsoft.com/office/powerpoint/2010/main" val="935217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BA7D-957C-4A0D-B0E8-264B0FC3CB45}"/>
              </a:ext>
            </a:extLst>
          </p:cNvPr>
          <p:cNvSpPr>
            <a:spLocks noGrp="1"/>
          </p:cNvSpPr>
          <p:nvPr>
            <p:ph type="title"/>
          </p:nvPr>
        </p:nvSpPr>
        <p:spPr/>
        <p:txBody>
          <a:bodyPr/>
          <a:lstStyle/>
          <a:p>
            <a:r>
              <a:rPr lang="en-GB" b="1" dirty="0"/>
              <a:t>Procedure for DBS Blood Sample Collection</a:t>
            </a:r>
            <a:endParaRPr lang="en-US" dirty="0"/>
          </a:p>
        </p:txBody>
      </p:sp>
      <p:sp>
        <p:nvSpPr>
          <p:cNvPr id="3" name="Content Placeholder 2">
            <a:extLst>
              <a:ext uri="{FF2B5EF4-FFF2-40B4-BE49-F238E27FC236}">
                <a16:creationId xmlns:a16="http://schemas.microsoft.com/office/drawing/2014/main" id="{4B77CC3C-7E3A-422B-B276-BCA51C3EC5CC}"/>
              </a:ext>
            </a:extLst>
          </p:cNvPr>
          <p:cNvSpPr>
            <a:spLocks noGrp="1"/>
          </p:cNvSpPr>
          <p:nvPr>
            <p:ph idx="1"/>
          </p:nvPr>
        </p:nvSpPr>
        <p:spPr>
          <a:xfrm>
            <a:off x="838200" y="1825625"/>
            <a:ext cx="7128164" cy="4351338"/>
          </a:xfrm>
        </p:spPr>
        <p:txBody>
          <a:bodyPr>
            <a:normAutofit/>
          </a:bodyPr>
          <a:lstStyle/>
          <a:p>
            <a:pPr marL="0" indent="0">
              <a:buNone/>
            </a:pPr>
            <a:endParaRPr lang="en-US" dirty="0"/>
          </a:p>
          <a:p>
            <a:pPr marL="514350" indent="-514350">
              <a:buFont typeface="+mj-lt"/>
              <a:buAutoNum type="arabicPeriod" startAt="3"/>
            </a:pPr>
            <a:r>
              <a:rPr lang="en-GB" dirty="0"/>
              <a:t> </a:t>
            </a:r>
            <a:r>
              <a:rPr lang="en-GB" b="1" dirty="0"/>
              <a:t>Decide where you will prick the infant</a:t>
            </a:r>
            <a:r>
              <a:rPr lang="en-GB" dirty="0"/>
              <a:t> according to baby’s size and age:</a:t>
            </a:r>
            <a:endParaRPr lang="en-US" dirty="0"/>
          </a:p>
          <a:p>
            <a:endParaRPr lang="en-US" dirty="0"/>
          </a:p>
          <a:p>
            <a:pPr marL="457200" lvl="1" indent="0">
              <a:buNone/>
            </a:pPr>
            <a:r>
              <a:rPr lang="en-GB" b="1" dirty="0"/>
              <a:t>Heel prick:</a:t>
            </a:r>
          </a:p>
          <a:p>
            <a:pPr lvl="1"/>
            <a:r>
              <a:rPr lang="en-GB" dirty="0"/>
              <a:t>Small infants up to about 4 months &amp; up to 5 kg</a:t>
            </a:r>
          </a:p>
          <a:p>
            <a:pPr lvl="1"/>
            <a:r>
              <a:rPr lang="en-GB" dirty="0"/>
              <a:t>The best area is the lateral section of the heel</a:t>
            </a:r>
          </a:p>
          <a:p>
            <a:pPr lvl="1"/>
            <a:r>
              <a:rPr lang="en-GB" dirty="0"/>
              <a:t>Do not prick the back of the heel where the bone is</a:t>
            </a:r>
            <a:endParaRPr lang="en-US" dirty="0"/>
          </a:p>
          <a:p>
            <a:endParaRPr lang="en-US" dirty="0"/>
          </a:p>
        </p:txBody>
      </p:sp>
      <p:grpSp>
        <p:nvGrpSpPr>
          <p:cNvPr id="4" name="Group 3">
            <a:extLst>
              <a:ext uri="{FF2B5EF4-FFF2-40B4-BE49-F238E27FC236}">
                <a16:creationId xmlns:a16="http://schemas.microsoft.com/office/drawing/2014/main" id="{9E4090E1-CCAC-47E0-9D0A-309EF99E134E}"/>
              </a:ext>
            </a:extLst>
          </p:cNvPr>
          <p:cNvGrpSpPr>
            <a:grpSpLocks noChangeAspect="1"/>
          </p:cNvGrpSpPr>
          <p:nvPr/>
        </p:nvGrpSpPr>
        <p:grpSpPr bwMode="auto">
          <a:xfrm>
            <a:off x="8206423" y="2076450"/>
            <a:ext cx="2596079" cy="3931920"/>
            <a:chOff x="1812" y="816"/>
            <a:chExt cx="927" cy="1363"/>
          </a:xfrm>
        </p:grpSpPr>
        <p:pic>
          <p:nvPicPr>
            <p:cNvPr id="5" name="Picture 4">
              <a:extLst>
                <a:ext uri="{FF2B5EF4-FFF2-40B4-BE49-F238E27FC236}">
                  <a16:creationId xmlns:a16="http://schemas.microsoft.com/office/drawing/2014/main" id="{7AA526A0-EB73-46C6-895F-68714C5984E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20" y="816"/>
              <a:ext cx="696" cy="1363"/>
            </a:xfrm>
            <a:prstGeom prst="rect">
              <a:avLst/>
            </a:prstGeom>
            <a:noFill/>
            <a:extLst>
              <a:ext uri="{909E8E84-426E-40DD-AFC4-6F175D3DCCD1}">
                <a14:hiddenFill xmlns:a14="http://schemas.microsoft.com/office/drawing/2010/main">
                  <a:solidFill>
                    <a:srgbClr val="FFFFFF"/>
                  </a:solidFill>
                </a14:hiddenFill>
              </a:ext>
            </a:extLst>
          </p:spPr>
        </p:pic>
        <p:sp>
          <p:nvSpPr>
            <p:cNvPr id="6" name="Arc 65">
              <a:extLst>
                <a:ext uri="{FF2B5EF4-FFF2-40B4-BE49-F238E27FC236}">
                  <a16:creationId xmlns:a16="http://schemas.microsoft.com/office/drawing/2014/main" id="{323973F5-6F91-4602-8B59-3D93F0A889F1}"/>
                </a:ext>
              </a:extLst>
            </p:cNvPr>
            <p:cNvSpPr>
              <a:spLocks/>
            </p:cNvSpPr>
            <p:nvPr/>
          </p:nvSpPr>
          <p:spPr bwMode="auto">
            <a:xfrm>
              <a:off x="2064" y="1872"/>
              <a:ext cx="192"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859" y="0"/>
                  </a:moveTo>
                  <a:cubicBezTo>
                    <a:pt x="12445" y="461"/>
                    <a:pt x="21600" y="9988"/>
                    <a:pt x="21600" y="21583"/>
                  </a:cubicBezTo>
                </a:path>
                <a:path w="21600" h="21600" stroke="0" extrusionOk="0">
                  <a:moveTo>
                    <a:pt x="859" y="0"/>
                  </a:moveTo>
                  <a:cubicBezTo>
                    <a:pt x="12445" y="461"/>
                    <a:pt x="21600" y="9988"/>
                    <a:pt x="21600" y="21583"/>
                  </a:cubicBezTo>
                  <a:lnTo>
                    <a:pt x="0" y="21583"/>
                  </a:lnTo>
                  <a:lnTo>
                    <a:pt x="859" y="0"/>
                  </a:lnTo>
                  <a:close/>
                </a:path>
              </a:pathLst>
            </a:custGeom>
            <a:noFill/>
            <a:ln w="9525" cap="rnd">
              <a:solidFill>
                <a:srgbClr val="000000"/>
              </a:solidFill>
              <a:prstDash val="sysDot"/>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p>
          </p:txBody>
        </p:sp>
        <p:sp>
          <p:nvSpPr>
            <p:cNvPr id="7" name="Arc 66">
              <a:extLst>
                <a:ext uri="{FF2B5EF4-FFF2-40B4-BE49-F238E27FC236}">
                  <a16:creationId xmlns:a16="http://schemas.microsoft.com/office/drawing/2014/main" id="{F09E8C4F-F74C-47D7-8038-7F90A8375343}"/>
                </a:ext>
              </a:extLst>
            </p:cNvPr>
            <p:cNvSpPr>
              <a:spLocks/>
            </p:cNvSpPr>
            <p:nvPr/>
          </p:nvSpPr>
          <p:spPr bwMode="auto">
            <a:xfrm flipH="1">
              <a:off x="2304" y="1825"/>
              <a:ext cx="144" cy="3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cubicBezTo>
                    <a:pt x="21600" y="22006"/>
                    <a:pt x="21588" y="22412"/>
                    <a:pt x="21565" y="22817"/>
                  </a:cubicBezTo>
                </a:path>
                <a:path w="21600" h="21600" stroke="0" extrusionOk="0">
                  <a:moveTo>
                    <a:pt x="-1" y="0"/>
                  </a:moveTo>
                  <a:cubicBezTo>
                    <a:pt x="11929" y="0"/>
                    <a:pt x="21600" y="9670"/>
                    <a:pt x="21600" y="21600"/>
                  </a:cubicBezTo>
                  <a:cubicBezTo>
                    <a:pt x="21600" y="22006"/>
                    <a:pt x="21588" y="22412"/>
                    <a:pt x="21565" y="22817"/>
                  </a:cubicBezTo>
                  <a:lnTo>
                    <a:pt x="0" y="21600"/>
                  </a:lnTo>
                  <a:lnTo>
                    <a:pt x="-1" y="0"/>
                  </a:lnTo>
                  <a:close/>
                </a:path>
              </a:pathLst>
            </a:custGeom>
            <a:noFill/>
            <a:ln w="9525" cap="rnd">
              <a:solidFill>
                <a:srgbClr val="000000"/>
              </a:solidFill>
              <a:prstDash val="sysDot"/>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p>
          </p:txBody>
        </p:sp>
        <p:cxnSp>
          <p:nvCxnSpPr>
            <p:cNvPr id="8" name="Line 6">
              <a:extLst>
                <a:ext uri="{FF2B5EF4-FFF2-40B4-BE49-F238E27FC236}">
                  <a16:creationId xmlns:a16="http://schemas.microsoft.com/office/drawing/2014/main" id="{563C1E2B-30CE-46BA-AD54-5A91369BFA93}"/>
                </a:ext>
              </a:extLst>
            </p:cNvPr>
            <p:cNvCxnSpPr/>
            <p:nvPr/>
          </p:nvCxnSpPr>
          <p:spPr bwMode="auto">
            <a:xfrm>
              <a:off x="1812" y="2016"/>
              <a:ext cx="294"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9" name="Line 68">
              <a:extLst>
                <a:ext uri="{FF2B5EF4-FFF2-40B4-BE49-F238E27FC236}">
                  <a16:creationId xmlns:a16="http://schemas.microsoft.com/office/drawing/2014/main" id="{6AF4FD5B-F091-4AE5-9345-060C64DB5F10}"/>
                </a:ext>
              </a:extLst>
            </p:cNvPr>
            <p:cNvCxnSpPr/>
            <p:nvPr/>
          </p:nvCxnSpPr>
          <p:spPr bwMode="auto">
            <a:xfrm flipH="1" flipV="1">
              <a:off x="2451" y="2016"/>
              <a:ext cx="288"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254136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14E9A-B827-454C-9220-5A17DC3E3EAA}"/>
              </a:ext>
            </a:extLst>
          </p:cNvPr>
          <p:cNvSpPr>
            <a:spLocks noGrp="1"/>
          </p:cNvSpPr>
          <p:nvPr>
            <p:ph type="title"/>
          </p:nvPr>
        </p:nvSpPr>
        <p:spPr/>
        <p:txBody>
          <a:bodyPr/>
          <a:lstStyle/>
          <a:p>
            <a:r>
              <a:rPr lang="en-GB" b="1" dirty="0"/>
              <a:t>Procedure for DBS Blood Sample Collection</a:t>
            </a:r>
            <a:endParaRPr lang="en-US" dirty="0"/>
          </a:p>
        </p:txBody>
      </p:sp>
      <p:sp>
        <p:nvSpPr>
          <p:cNvPr id="3" name="Content Placeholder 2">
            <a:extLst>
              <a:ext uri="{FF2B5EF4-FFF2-40B4-BE49-F238E27FC236}">
                <a16:creationId xmlns:a16="http://schemas.microsoft.com/office/drawing/2014/main" id="{9ED5DF17-663E-45AC-A7FE-074D11000062}"/>
              </a:ext>
            </a:extLst>
          </p:cNvPr>
          <p:cNvSpPr>
            <a:spLocks noGrp="1"/>
          </p:cNvSpPr>
          <p:nvPr>
            <p:ph idx="1"/>
          </p:nvPr>
        </p:nvSpPr>
        <p:spPr>
          <a:xfrm>
            <a:off x="838200" y="1825625"/>
            <a:ext cx="5631873" cy="4351338"/>
          </a:xfrm>
        </p:spPr>
        <p:txBody>
          <a:bodyPr>
            <a:normAutofit/>
          </a:bodyPr>
          <a:lstStyle/>
          <a:p>
            <a:pPr marL="0" indent="0">
              <a:buNone/>
            </a:pPr>
            <a:r>
              <a:rPr lang="en-GB" b="1" dirty="0">
                <a:latin typeface="Calibri" panose="020F0502020204030204" pitchFamily="34" charset="0"/>
                <a:ea typeface="Times New Roman" panose="02020603050405020304" pitchFamily="18" charset="0"/>
              </a:rPr>
              <a:t>Prick the big toe:</a:t>
            </a:r>
          </a:p>
          <a:p>
            <a:r>
              <a:rPr lang="en-GB" dirty="0">
                <a:latin typeface="Calibri" panose="020F0502020204030204" pitchFamily="34" charset="0"/>
                <a:ea typeface="Times New Roman" panose="02020603050405020304" pitchFamily="18" charset="0"/>
              </a:rPr>
              <a:t>Larger infants between 4 and 10 months, or 5–10 kg: </a:t>
            </a:r>
          </a:p>
          <a:p>
            <a:pPr lvl="1"/>
            <a:r>
              <a:rPr lang="en-GB" dirty="0">
                <a:latin typeface="Calibri" panose="020F0502020204030204" pitchFamily="34" charset="0"/>
                <a:ea typeface="Times New Roman" panose="02020603050405020304" pitchFamily="18" charset="0"/>
              </a:rPr>
              <a:t>Never stick the other toes in children; it is too easy to hit and damage the bone</a:t>
            </a:r>
            <a:endParaRPr lang="en-GB" dirty="0">
              <a:latin typeface="Calibri" panose="020F0502020204030204" pitchFamily="34" charset="0"/>
            </a:endParaRPr>
          </a:p>
          <a:p>
            <a:pPr lvl="1"/>
            <a:r>
              <a:rPr lang="en-GB" dirty="0"/>
              <a:t>The lateral side or outside part of the big toe works best</a:t>
            </a:r>
          </a:p>
          <a:p>
            <a:pPr lvl="1"/>
            <a:r>
              <a:rPr lang="en-GB" dirty="0"/>
              <a:t>Do not prick the very end of the toe where the bone is close to the skin</a:t>
            </a:r>
            <a:endParaRPr lang="en-US" dirty="0"/>
          </a:p>
        </p:txBody>
      </p:sp>
      <p:grpSp>
        <p:nvGrpSpPr>
          <p:cNvPr id="4" name="Group 3">
            <a:extLst>
              <a:ext uri="{FF2B5EF4-FFF2-40B4-BE49-F238E27FC236}">
                <a16:creationId xmlns:a16="http://schemas.microsoft.com/office/drawing/2014/main" id="{52D94183-2AE3-4827-BE01-B08D55E35B1E}"/>
              </a:ext>
            </a:extLst>
          </p:cNvPr>
          <p:cNvGrpSpPr>
            <a:grpSpLocks noChangeAspect="1"/>
          </p:cNvGrpSpPr>
          <p:nvPr/>
        </p:nvGrpSpPr>
        <p:grpSpPr bwMode="auto">
          <a:xfrm>
            <a:off x="6641179" y="2296160"/>
            <a:ext cx="5160864" cy="3108960"/>
            <a:chOff x="1920" y="1200"/>
            <a:chExt cx="1689" cy="1008"/>
          </a:xfrm>
        </p:grpSpPr>
        <p:pic>
          <p:nvPicPr>
            <p:cNvPr id="5" name="Picture 4">
              <a:extLst>
                <a:ext uri="{FF2B5EF4-FFF2-40B4-BE49-F238E27FC236}">
                  <a16:creationId xmlns:a16="http://schemas.microsoft.com/office/drawing/2014/main" id="{C010E0B0-4690-4EFE-9F60-D557A09CDA8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r="-8074"/>
            <a:stretch>
              <a:fillRect/>
            </a:stretch>
          </p:blipFill>
          <p:spPr bwMode="auto">
            <a:xfrm>
              <a:off x="1920" y="1200"/>
              <a:ext cx="1392" cy="100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Line 73">
              <a:extLst>
                <a:ext uri="{FF2B5EF4-FFF2-40B4-BE49-F238E27FC236}">
                  <a16:creationId xmlns:a16="http://schemas.microsoft.com/office/drawing/2014/main" id="{2459EB19-8970-47DD-B29A-FE6E63F787C9}"/>
                </a:ext>
              </a:extLst>
            </p:cNvPr>
            <p:cNvCxnSpPr/>
            <p:nvPr/>
          </p:nvCxnSpPr>
          <p:spPr bwMode="auto">
            <a:xfrm flipH="1" flipV="1">
              <a:off x="3019" y="1488"/>
              <a:ext cx="59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7" name="Arc 62">
              <a:extLst>
                <a:ext uri="{FF2B5EF4-FFF2-40B4-BE49-F238E27FC236}">
                  <a16:creationId xmlns:a16="http://schemas.microsoft.com/office/drawing/2014/main" id="{73000DB1-A5A1-46E6-9145-B7875B418C5C}"/>
                </a:ext>
              </a:extLst>
            </p:cNvPr>
            <p:cNvSpPr>
              <a:spLocks/>
            </p:cNvSpPr>
            <p:nvPr/>
          </p:nvSpPr>
          <p:spPr bwMode="auto">
            <a:xfrm flipH="1">
              <a:off x="2880" y="1392"/>
              <a:ext cx="4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rgbClr val="000000"/>
              </a:solidFill>
              <a:prstDash val="sysDot"/>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p>
          </p:txBody>
        </p:sp>
      </p:grpSp>
    </p:spTree>
    <p:extLst>
      <p:ext uri="{BB962C8B-B14F-4D97-AF65-F5344CB8AC3E}">
        <p14:creationId xmlns:p14="http://schemas.microsoft.com/office/powerpoint/2010/main" val="2218059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84CD-873C-4FCA-813D-6BC7DCBC5627}"/>
              </a:ext>
            </a:extLst>
          </p:cNvPr>
          <p:cNvSpPr>
            <a:spLocks noGrp="1"/>
          </p:cNvSpPr>
          <p:nvPr>
            <p:ph type="title"/>
          </p:nvPr>
        </p:nvSpPr>
        <p:spPr/>
        <p:txBody>
          <a:bodyPr/>
          <a:lstStyle/>
          <a:p>
            <a:r>
              <a:rPr lang="en-GB" b="1" dirty="0"/>
              <a:t>Routine HIV Testing</a:t>
            </a:r>
            <a:endParaRPr lang="en-US" dirty="0"/>
          </a:p>
        </p:txBody>
      </p:sp>
      <p:sp>
        <p:nvSpPr>
          <p:cNvPr id="3" name="Content Placeholder 2">
            <a:extLst>
              <a:ext uri="{FF2B5EF4-FFF2-40B4-BE49-F238E27FC236}">
                <a16:creationId xmlns:a16="http://schemas.microsoft.com/office/drawing/2014/main" id="{6D445DB4-9C1C-4540-911B-37A37A970102}"/>
              </a:ext>
            </a:extLst>
          </p:cNvPr>
          <p:cNvSpPr>
            <a:spLocks noGrp="1"/>
          </p:cNvSpPr>
          <p:nvPr>
            <p:ph idx="1"/>
          </p:nvPr>
        </p:nvSpPr>
        <p:spPr/>
        <p:txBody>
          <a:bodyPr>
            <a:normAutofit/>
          </a:bodyPr>
          <a:lstStyle/>
          <a:p>
            <a:r>
              <a:rPr lang="en-GB" sz="3200" dirty="0"/>
              <a:t>WHO recommends </a:t>
            </a:r>
            <a:r>
              <a:rPr lang="en-GB" sz="3200" b="1" i="1" dirty="0"/>
              <a:t>routine</a:t>
            </a:r>
            <a:r>
              <a:rPr lang="en-GB" sz="3200" dirty="0"/>
              <a:t> HIV testing for infants whose mothers are living with HIV</a:t>
            </a:r>
          </a:p>
          <a:p>
            <a:r>
              <a:rPr lang="en-GB" sz="3200" dirty="0"/>
              <a:t>Like other diagnostic tests, routine HIV testing requires:</a:t>
            </a:r>
            <a:endParaRPr lang="en-US" sz="3200" dirty="0"/>
          </a:p>
          <a:p>
            <a:pPr lvl="1"/>
            <a:r>
              <a:rPr lang="en-GB" sz="2800" b="1" dirty="0"/>
              <a:t>Consent</a:t>
            </a:r>
            <a:r>
              <a:rPr lang="en-GB" sz="2800" dirty="0"/>
              <a:t>: testing must be voluntary</a:t>
            </a:r>
          </a:p>
          <a:p>
            <a:pPr lvl="2"/>
            <a:r>
              <a:rPr lang="en-GB" sz="2400" dirty="0"/>
              <a:t>Provide</a:t>
            </a:r>
            <a:r>
              <a:rPr lang="en-GB" sz="2400" b="1" dirty="0"/>
              <a:t> </a:t>
            </a:r>
            <a:r>
              <a:rPr lang="en-GB" sz="2400" dirty="0"/>
              <a:t>brief pre-test information to the caregiver </a:t>
            </a:r>
          </a:p>
          <a:p>
            <a:pPr lvl="2"/>
            <a:r>
              <a:rPr lang="en-GB" sz="2400" dirty="0"/>
              <a:t>Get verbal agreement for testing (written consent is not required)</a:t>
            </a:r>
            <a:endParaRPr lang="en-US" sz="2400" dirty="0"/>
          </a:p>
          <a:p>
            <a:pPr lvl="1"/>
            <a:r>
              <a:rPr lang="en-GB" sz="2800" b="1" dirty="0"/>
              <a:t>Opportunity to refuse testing</a:t>
            </a:r>
            <a:r>
              <a:rPr lang="en-GB" sz="2800" dirty="0"/>
              <a:t>: </a:t>
            </a:r>
          </a:p>
          <a:p>
            <a:pPr lvl="2"/>
            <a:r>
              <a:rPr lang="en-GB" sz="2400" dirty="0"/>
              <a:t>Inform caregiver of testing process and right to decline testing</a:t>
            </a:r>
            <a:endParaRPr lang="en-US" sz="2400" dirty="0"/>
          </a:p>
          <a:p>
            <a:endParaRPr lang="en-US" sz="3200" dirty="0"/>
          </a:p>
        </p:txBody>
      </p:sp>
    </p:spTree>
    <p:extLst>
      <p:ext uri="{BB962C8B-B14F-4D97-AF65-F5344CB8AC3E}">
        <p14:creationId xmlns:p14="http://schemas.microsoft.com/office/powerpoint/2010/main" val="1283357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14E9A-B827-454C-9220-5A17DC3E3EAA}"/>
              </a:ext>
            </a:extLst>
          </p:cNvPr>
          <p:cNvSpPr>
            <a:spLocks noGrp="1"/>
          </p:cNvSpPr>
          <p:nvPr>
            <p:ph type="title"/>
          </p:nvPr>
        </p:nvSpPr>
        <p:spPr>
          <a:xfrm>
            <a:off x="838200" y="365125"/>
            <a:ext cx="10515600" cy="1325563"/>
          </a:xfrm>
        </p:spPr>
        <p:txBody>
          <a:bodyPr>
            <a:normAutofit/>
          </a:bodyPr>
          <a:lstStyle/>
          <a:p>
            <a:r>
              <a:rPr lang="en-GB" b="1" dirty="0"/>
              <a:t>Procedure for DBS Blood Sample Collection</a:t>
            </a:r>
            <a:endParaRPr lang="en-US" dirty="0"/>
          </a:p>
        </p:txBody>
      </p:sp>
      <p:sp>
        <p:nvSpPr>
          <p:cNvPr id="3" name="Content Placeholder 2">
            <a:extLst>
              <a:ext uri="{FF2B5EF4-FFF2-40B4-BE49-F238E27FC236}">
                <a16:creationId xmlns:a16="http://schemas.microsoft.com/office/drawing/2014/main" id="{9ED5DF17-663E-45AC-A7FE-074D11000062}"/>
              </a:ext>
            </a:extLst>
          </p:cNvPr>
          <p:cNvSpPr>
            <a:spLocks noGrp="1"/>
          </p:cNvSpPr>
          <p:nvPr>
            <p:ph idx="1"/>
          </p:nvPr>
        </p:nvSpPr>
        <p:spPr>
          <a:xfrm>
            <a:off x="838199" y="1825625"/>
            <a:ext cx="6812281" cy="4351338"/>
          </a:xfrm>
        </p:spPr>
        <p:txBody>
          <a:bodyPr>
            <a:normAutofit/>
          </a:bodyPr>
          <a:lstStyle/>
          <a:p>
            <a:pPr marL="0" indent="0">
              <a:buNone/>
            </a:pPr>
            <a:r>
              <a:rPr lang="en-GB" b="1" dirty="0"/>
              <a:t>Finger prick:</a:t>
            </a:r>
          </a:p>
          <a:p>
            <a:r>
              <a:rPr lang="en-GB" dirty="0"/>
              <a:t>Older infants over 10 month or 10 kg+</a:t>
            </a:r>
          </a:p>
          <a:p>
            <a:r>
              <a:rPr lang="en-GB" dirty="0"/>
              <a:t>The best finger is the ring finger on the left hand; least used by the baby</a:t>
            </a:r>
          </a:p>
          <a:p>
            <a:r>
              <a:rPr lang="en-GB" dirty="0"/>
              <a:t>Select the lateral side of the fingertip</a:t>
            </a:r>
          </a:p>
          <a:p>
            <a:r>
              <a:rPr lang="en-GB" dirty="0"/>
              <a:t>Do not stick the very end of the finger where the bone is close to the skin</a:t>
            </a:r>
          </a:p>
          <a:p>
            <a:r>
              <a:rPr lang="en-GB" dirty="0"/>
              <a:t>Thumb is not recommended because it is the most painful</a:t>
            </a:r>
            <a:endParaRPr lang="en-US" dirty="0"/>
          </a:p>
        </p:txBody>
      </p:sp>
      <p:cxnSp>
        <p:nvCxnSpPr>
          <p:cNvPr id="6" name="Line 61">
            <a:extLst>
              <a:ext uri="{FF2B5EF4-FFF2-40B4-BE49-F238E27FC236}">
                <a16:creationId xmlns:a16="http://schemas.microsoft.com/office/drawing/2014/main" id="{4653D5BA-6D64-407F-A17F-311949D3CFC0}"/>
              </a:ext>
            </a:extLst>
          </p:cNvPr>
          <p:cNvCxnSpPr>
            <a:cxnSpLocks/>
          </p:cNvCxnSpPr>
          <p:nvPr/>
        </p:nvCxnSpPr>
        <p:spPr bwMode="auto">
          <a:xfrm flipH="1" flipV="1">
            <a:off x="12924790" y="8893810"/>
            <a:ext cx="4419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 name="Line 61">
            <a:extLst>
              <a:ext uri="{FF2B5EF4-FFF2-40B4-BE49-F238E27FC236}">
                <a16:creationId xmlns:a16="http://schemas.microsoft.com/office/drawing/2014/main" id="{EA216788-4D94-490C-BFC1-E6EC78B82DDE}"/>
              </a:ext>
            </a:extLst>
          </p:cNvPr>
          <p:cNvCxnSpPr>
            <a:cxnSpLocks/>
          </p:cNvCxnSpPr>
          <p:nvPr/>
        </p:nvCxnSpPr>
        <p:spPr bwMode="auto">
          <a:xfrm flipH="1" flipV="1">
            <a:off x="15515590" y="9046210"/>
            <a:ext cx="4419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8" name="Picture 7">
            <a:extLst>
              <a:ext uri="{FF2B5EF4-FFF2-40B4-BE49-F238E27FC236}">
                <a16:creationId xmlns:a16="http://schemas.microsoft.com/office/drawing/2014/main" id="{56855F5A-D5F1-4FC8-9E44-4AC0F88B5B8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7862571" y="1775142"/>
            <a:ext cx="3873185" cy="3749040"/>
          </a:xfrm>
          <a:prstGeom prst="rect">
            <a:avLst/>
          </a:prstGeom>
          <a:noFill/>
        </p:spPr>
      </p:pic>
      <p:cxnSp>
        <p:nvCxnSpPr>
          <p:cNvPr id="10" name="Line 61">
            <a:extLst>
              <a:ext uri="{FF2B5EF4-FFF2-40B4-BE49-F238E27FC236}">
                <a16:creationId xmlns:a16="http://schemas.microsoft.com/office/drawing/2014/main" id="{7B5C2006-1650-4BA2-BB40-1A8777CA4682}"/>
              </a:ext>
            </a:extLst>
          </p:cNvPr>
          <p:cNvCxnSpPr>
            <a:cxnSpLocks noChangeAspect="1"/>
          </p:cNvCxnSpPr>
          <p:nvPr/>
        </p:nvCxnSpPr>
        <p:spPr bwMode="auto">
          <a:xfrm flipH="1">
            <a:off x="10919490" y="2456946"/>
            <a:ext cx="86862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1" name="Line 67">
            <a:extLst>
              <a:ext uri="{FF2B5EF4-FFF2-40B4-BE49-F238E27FC236}">
                <a16:creationId xmlns:a16="http://schemas.microsoft.com/office/drawing/2014/main" id="{A181CD1B-8227-4F6B-8AD6-B9179FB39C25}"/>
              </a:ext>
            </a:extLst>
          </p:cNvPr>
          <p:cNvCxnSpPr>
            <a:cxnSpLocks noChangeAspect="1"/>
          </p:cNvCxnSpPr>
          <p:nvPr/>
        </p:nvCxnSpPr>
        <p:spPr bwMode="auto">
          <a:xfrm>
            <a:off x="10208286" y="2411226"/>
            <a:ext cx="711204"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52576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14E9A-B827-454C-9220-5A17DC3E3EAA}"/>
              </a:ext>
            </a:extLst>
          </p:cNvPr>
          <p:cNvSpPr>
            <a:spLocks noGrp="1"/>
          </p:cNvSpPr>
          <p:nvPr>
            <p:ph type="title"/>
          </p:nvPr>
        </p:nvSpPr>
        <p:spPr>
          <a:xfrm>
            <a:off x="838200" y="365125"/>
            <a:ext cx="10515600" cy="1325563"/>
          </a:xfrm>
        </p:spPr>
        <p:txBody>
          <a:bodyPr/>
          <a:lstStyle/>
          <a:p>
            <a:r>
              <a:rPr lang="en-GB" b="1" dirty="0"/>
              <a:t>Procedure for DBS Blood Sample Collection</a:t>
            </a:r>
            <a:endParaRPr lang="en-US" dirty="0"/>
          </a:p>
        </p:txBody>
      </p:sp>
      <p:sp>
        <p:nvSpPr>
          <p:cNvPr id="3" name="Content Placeholder 2">
            <a:extLst>
              <a:ext uri="{FF2B5EF4-FFF2-40B4-BE49-F238E27FC236}">
                <a16:creationId xmlns:a16="http://schemas.microsoft.com/office/drawing/2014/main" id="{9ED5DF17-663E-45AC-A7FE-074D11000062}"/>
              </a:ext>
            </a:extLst>
          </p:cNvPr>
          <p:cNvSpPr>
            <a:spLocks noGrp="1"/>
          </p:cNvSpPr>
          <p:nvPr>
            <p:ph idx="1"/>
          </p:nvPr>
        </p:nvSpPr>
        <p:spPr>
          <a:xfrm>
            <a:off x="6096000" y="1825625"/>
            <a:ext cx="5257800" cy="4351338"/>
          </a:xfrm>
        </p:spPr>
        <p:txBody>
          <a:bodyPr>
            <a:normAutofit/>
          </a:bodyPr>
          <a:lstStyle/>
          <a:p>
            <a:pPr marL="514350" indent="-514350">
              <a:buFont typeface="+mj-lt"/>
              <a:buAutoNum type="arabicPeriod" startAt="4"/>
            </a:pPr>
            <a:r>
              <a:rPr lang="en-GB" sz="3600" b="1" dirty="0"/>
              <a:t>Wash hands and then put on powder-free gloves</a:t>
            </a:r>
          </a:p>
          <a:p>
            <a:pPr marL="0" indent="0">
              <a:buNone/>
            </a:pPr>
            <a:endParaRPr lang="en-GB" sz="3600" b="1" dirty="0"/>
          </a:p>
          <a:p>
            <a:pPr lvl="1"/>
            <a:r>
              <a:rPr lang="en-GB" sz="3200" dirty="0"/>
              <a:t>If powdered gloves are used, rinse gloved hands to remove powder</a:t>
            </a:r>
            <a:endParaRPr lang="en-US" sz="3200" dirty="0"/>
          </a:p>
          <a:p>
            <a:endParaRPr lang="en-US" sz="3600" dirty="0"/>
          </a:p>
        </p:txBody>
      </p:sp>
      <p:pic>
        <p:nvPicPr>
          <p:cNvPr id="4" name="Picture 3">
            <a:extLst>
              <a:ext uri="{FF2B5EF4-FFF2-40B4-BE49-F238E27FC236}">
                <a16:creationId xmlns:a16="http://schemas.microsoft.com/office/drawing/2014/main" id="{315687FC-A0A9-4F66-B04A-B02923D2F496}"/>
              </a:ext>
            </a:extLst>
          </p:cNvPr>
          <p:cNvPicPr>
            <a:picLocks noChangeAspect="1"/>
          </p:cNvPicPr>
          <p:nvPr/>
        </p:nvPicPr>
        <p:blipFill>
          <a:blip r:embed="rId2"/>
          <a:stretch>
            <a:fillRect/>
          </a:stretch>
        </p:blipFill>
        <p:spPr>
          <a:xfrm>
            <a:off x="1576371" y="2187895"/>
            <a:ext cx="3331876" cy="4297680"/>
          </a:xfrm>
          <a:prstGeom prst="rect">
            <a:avLst/>
          </a:prstGeom>
        </p:spPr>
      </p:pic>
    </p:spTree>
    <p:extLst>
      <p:ext uri="{BB962C8B-B14F-4D97-AF65-F5344CB8AC3E}">
        <p14:creationId xmlns:p14="http://schemas.microsoft.com/office/powerpoint/2010/main" val="1719197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9FFD6-27F4-4D14-A5C2-FD5F6657A5F9}"/>
              </a:ext>
            </a:extLst>
          </p:cNvPr>
          <p:cNvSpPr>
            <a:spLocks noGrp="1"/>
          </p:cNvSpPr>
          <p:nvPr>
            <p:ph type="title"/>
          </p:nvPr>
        </p:nvSpPr>
        <p:spPr/>
        <p:txBody>
          <a:bodyPr/>
          <a:lstStyle/>
          <a:p>
            <a:r>
              <a:rPr lang="en-GB" b="1" dirty="0"/>
              <a:t>Procedure for DBS Blood Sample Collection</a:t>
            </a:r>
            <a:endParaRPr lang="en-US" dirty="0"/>
          </a:p>
        </p:txBody>
      </p:sp>
      <p:sp>
        <p:nvSpPr>
          <p:cNvPr id="3" name="Content Placeholder 2">
            <a:extLst>
              <a:ext uri="{FF2B5EF4-FFF2-40B4-BE49-F238E27FC236}">
                <a16:creationId xmlns:a16="http://schemas.microsoft.com/office/drawing/2014/main" id="{30676BAF-D84A-4E48-A634-C0B4A06117A9}"/>
              </a:ext>
            </a:extLst>
          </p:cNvPr>
          <p:cNvSpPr>
            <a:spLocks noGrp="1"/>
          </p:cNvSpPr>
          <p:nvPr>
            <p:ph idx="1"/>
          </p:nvPr>
        </p:nvSpPr>
        <p:spPr/>
        <p:txBody>
          <a:bodyPr>
            <a:normAutofit/>
          </a:bodyPr>
          <a:lstStyle/>
          <a:p>
            <a:pPr marL="514350" lvl="0" indent="-514350">
              <a:buFont typeface="+mj-lt"/>
              <a:buAutoNum type="arabicPeriod" startAt="5"/>
            </a:pPr>
            <a:r>
              <a:rPr lang="en-GB" sz="3200" b="1" dirty="0"/>
              <a:t>Position the baby and clean the area to be pricked</a:t>
            </a:r>
            <a:r>
              <a:rPr lang="en-GB" sz="3200" dirty="0"/>
              <a:t>:</a:t>
            </a:r>
            <a:endParaRPr lang="en-US" sz="3200" dirty="0"/>
          </a:p>
          <a:p>
            <a:pPr lvl="1"/>
            <a:r>
              <a:rPr lang="en-GB" sz="2800" dirty="0"/>
              <a:t>Have the mother sit on the examination bed with baby on her lap</a:t>
            </a:r>
          </a:p>
          <a:p>
            <a:pPr lvl="1"/>
            <a:r>
              <a:rPr lang="en-GB" sz="2800" dirty="0"/>
              <a:t>Show her how to properly hold the baby depending on the site to be pricked  </a:t>
            </a:r>
          </a:p>
          <a:p>
            <a:pPr lvl="1"/>
            <a:r>
              <a:rPr lang="en-GB" sz="2800" dirty="0"/>
              <a:t>The baby’s foot or hand should be below the level of his heart</a:t>
            </a:r>
          </a:p>
          <a:p>
            <a:pPr lvl="1"/>
            <a:r>
              <a:rPr lang="en-GB" sz="2800" dirty="0"/>
              <a:t>Warm the area you will prick, especially if the infant is cold</a:t>
            </a:r>
          </a:p>
          <a:p>
            <a:pPr lvl="2"/>
            <a:r>
              <a:rPr lang="en-GB" sz="2400" dirty="0"/>
              <a:t>The mother can hold the baby’s foot or hand in her hand</a:t>
            </a:r>
          </a:p>
          <a:p>
            <a:pPr lvl="2"/>
            <a:r>
              <a:rPr lang="en-GB" sz="2400" dirty="0"/>
              <a:t>Rubbing it gently may help</a:t>
            </a:r>
          </a:p>
          <a:p>
            <a:pPr lvl="2"/>
            <a:r>
              <a:rPr lang="en-GB" sz="2400" dirty="0"/>
              <a:t>A cloth or nappy soaked in warm water can be used—keep on for about 3 minutes</a:t>
            </a:r>
            <a:endParaRPr lang="en-US" sz="2400" dirty="0"/>
          </a:p>
        </p:txBody>
      </p:sp>
    </p:spTree>
    <p:extLst>
      <p:ext uri="{BB962C8B-B14F-4D97-AF65-F5344CB8AC3E}">
        <p14:creationId xmlns:p14="http://schemas.microsoft.com/office/powerpoint/2010/main" val="3852996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9FFD6-27F4-4D14-A5C2-FD5F6657A5F9}"/>
              </a:ext>
            </a:extLst>
          </p:cNvPr>
          <p:cNvSpPr>
            <a:spLocks noGrp="1"/>
          </p:cNvSpPr>
          <p:nvPr>
            <p:ph type="title"/>
          </p:nvPr>
        </p:nvSpPr>
        <p:spPr/>
        <p:txBody>
          <a:bodyPr/>
          <a:lstStyle/>
          <a:p>
            <a:r>
              <a:rPr lang="en-GB" b="1" dirty="0"/>
              <a:t>Procedure for DBS Blood Sample Collection</a:t>
            </a:r>
            <a:endParaRPr lang="en-US" dirty="0"/>
          </a:p>
        </p:txBody>
      </p:sp>
      <p:sp>
        <p:nvSpPr>
          <p:cNvPr id="3" name="Content Placeholder 2">
            <a:extLst>
              <a:ext uri="{FF2B5EF4-FFF2-40B4-BE49-F238E27FC236}">
                <a16:creationId xmlns:a16="http://schemas.microsoft.com/office/drawing/2014/main" id="{30676BAF-D84A-4E48-A634-C0B4A06117A9}"/>
              </a:ext>
            </a:extLst>
          </p:cNvPr>
          <p:cNvSpPr>
            <a:spLocks noGrp="1"/>
          </p:cNvSpPr>
          <p:nvPr>
            <p:ph idx="1"/>
          </p:nvPr>
        </p:nvSpPr>
        <p:spPr>
          <a:xfrm>
            <a:off x="838200" y="1825625"/>
            <a:ext cx="2667000" cy="4351338"/>
          </a:xfrm>
        </p:spPr>
        <p:txBody>
          <a:bodyPr>
            <a:normAutofit fontScale="92500" lnSpcReduction="20000"/>
          </a:bodyPr>
          <a:lstStyle/>
          <a:p>
            <a:pPr marL="514350" lvl="0" indent="-514350">
              <a:buFont typeface="+mj-lt"/>
              <a:buAutoNum type="arabicPeriod" startAt="5"/>
            </a:pPr>
            <a:r>
              <a:rPr lang="en-GB" b="1" dirty="0"/>
              <a:t>Clean the area to be pricked (continued):</a:t>
            </a:r>
            <a:endParaRPr lang="en-US" dirty="0"/>
          </a:p>
          <a:p>
            <a:pPr lvl="1"/>
            <a:r>
              <a:rPr lang="en-GB" dirty="0"/>
              <a:t>Clean the area with 70% spirit or alcohol swabs</a:t>
            </a:r>
          </a:p>
          <a:p>
            <a:pPr lvl="1"/>
            <a:r>
              <a:rPr lang="en-GB" dirty="0"/>
              <a:t>Allow to dry for 30 seconds so that the spirit does not mix with the blood when you prick the site</a:t>
            </a:r>
            <a:endParaRPr lang="en-US" dirty="0"/>
          </a:p>
          <a:p>
            <a:endParaRPr lang="en-US" dirty="0"/>
          </a:p>
        </p:txBody>
      </p:sp>
      <p:pic>
        <p:nvPicPr>
          <p:cNvPr id="5" name="Picture 4">
            <a:extLst>
              <a:ext uri="{FF2B5EF4-FFF2-40B4-BE49-F238E27FC236}">
                <a16:creationId xmlns:a16="http://schemas.microsoft.com/office/drawing/2014/main" id="{AD2FD8E8-CEF6-4F9D-823F-E8BD9E041438}"/>
              </a:ext>
            </a:extLst>
          </p:cNvPr>
          <p:cNvPicPr>
            <a:picLocks noChangeAspect="1"/>
          </p:cNvPicPr>
          <p:nvPr/>
        </p:nvPicPr>
        <p:blipFill>
          <a:blip r:embed="rId2"/>
          <a:stretch>
            <a:fillRect/>
          </a:stretch>
        </p:blipFill>
        <p:spPr>
          <a:xfrm>
            <a:off x="3695999" y="1901825"/>
            <a:ext cx="8152801" cy="4336067"/>
          </a:xfrm>
          <a:prstGeom prst="rect">
            <a:avLst/>
          </a:prstGeom>
        </p:spPr>
      </p:pic>
    </p:spTree>
    <p:extLst>
      <p:ext uri="{BB962C8B-B14F-4D97-AF65-F5344CB8AC3E}">
        <p14:creationId xmlns:p14="http://schemas.microsoft.com/office/powerpoint/2010/main" val="4171195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8E1DA-B36C-4948-AEE9-2B2555022B46}"/>
              </a:ext>
            </a:extLst>
          </p:cNvPr>
          <p:cNvSpPr>
            <a:spLocks noGrp="1"/>
          </p:cNvSpPr>
          <p:nvPr>
            <p:ph type="title"/>
          </p:nvPr>
        </p:nvSpPr>
        <p:spPr/>
        <p:txBody>
          <a:bodyPr/>
          <a:lstStyle/>
          <a:p>
            <a:r>
              <a:rPr lang="en-GB" b="1" dirty="0"/>
              <a:t>Procedure for DBS Blood Sample Collection</a:t>
            </a:r>
            <a:endParaRPr lang="en-US" dirty="0"/>
          </a:p>
        </p:txBody>
      </p:sp>
      <p:sp>
        <p:nvSpPr>
          <p:cNvPr id="3" name="Content Placeholder 2">
            <a:extLst>
              <a:ext uri="{FF2B5EF4-FFF2-40B4-BE49-F238E27FC236}">
                <a16:creationId xmlns:a16="http://schemas.microsoft.com/office/drawing/2014/main" id="{C92F3FD6-8431-4E63-8029-C9FB03D92015}"/>
              </a:ext>
            </a:extLst>
          </p:cNvPr>
          <p:cNvSpPr>
            <a:spLocks noGrp="1"/>
          </p:cNvSpPr>
          <p:nvPr>
            <p:ph idx="1"/>
          </p:nvPr>
        </p:nvSpPr>
        <p:spPr>
          <a:xfrm>
            <a:off x="838200" y="1825625"/>
            <a:ext cx="4321491" cy="4351338"/>
          </a:xfrm>
        </p:spPr>
        <p:txBody>
          <a:bodyPr/>
          <a:lstStyle/>
          <a:p>
            <a:pPr marL="514350" indent="-514350">
              <a:buFont typeface="+mj-lt"/>
              <a:buAutoNum type="arabicPeriod" startAt="6"/>
            </a:pPr>
            <a:r>
              <a:rPr lang="en-GB" b="1" dirty="0"/>
              <a:t>Gently squeeze and release</a:t>
            </a:r>
            <a:r>
              <a:rPr lang="en-GB" dirty="0"/>
              <a:t> the area to be pricked until it is ready to be bled</a:t>
            </a:r>
          </a:p>
          <a:p>
            <a:pPr lvl="1"/>
            <a:r>
              <a:rPr lang="en-GB" dirty="0"/>
              <a:t>Prick the infant’s heel, toe or finger with a 2mm lancet</a:t>
            </a:r>
          </a:p>
          <a:p>
            <a:pPr lvl="1"/>
            <a:r>
              <a:rPr lang="en-GB" dirty="0"/>
              <a:t>This lancet is the correct length to puncture safely without damaging baby’s bone</a:t>
            </a:r>
            <a:endParaRPr lang="en-US" dirty="0"/>
          </a:p>
          <a:p>
            <a:endParaRPr lang="en-US" dirty="0"/>
          </a:p>
        </p:txBody>
      </p:sp>
      <p:pic>
        <p:nvPicPr>
          <p:cNvPr id="4" name="Picture 3">
            <a:extLst>
              <a:ext uri="{FF2B5EF4-FFF2-40B4-BE49-F238E27FC236}">
                <a16:creationId xmlns:a16="http://schemas.microsoft.com/office/drawing/2014/main" id="{29BF9907-9096-4539-B136-140C869F8AB9}"/>
              </a:ext>
            </a:extLst>
          </p:cNvPr>
          <p:cNvPicPr>
            <a:picLocks noChangeAspect="1"/>
          </p:cNvPicPr>
          <p:nvPr/>
        </p:nvPicPr>
        <p:blipFill>
          <a:blip r:embed="rId2"/>
          <a:stretch>
            <a:fillRect/>
          </a:stretch>
        </p:blipFill>
        <p:spPr>
          <a:xfrm>
            <a:off x="5159691" y="1788500"/>
            <a:ext cx="6219650" cy="4572000"/>
          </a:xfrm>
          <a:prstGeom prst="rect">
            <a:avLst/>
          </a:prstGeom>
        </p:spPr>
      </p:pic>
    </p:spTree>
    <p:extLst>
      <p:ext uri="{BB962C8B-B14F-4D97-AF65-F5344CB8AC3E}">
        <p14:creationId xmlns:p14="http://schemas.microsoft.com/office/powerpoint/2010/main" val="1330619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8E1DA-B36C-4948-AEE9-2B2555022B46}"/>
              </a:ext>
            </a:extLst>
          </p:cNvPr>
          <p:cNvSpPr>
            <a:spLocks noGrp="1"/>
          </p:cNvSpPr>
          <p:nvPr>
            <p:ph type="title"/>
          </p:nvPr>
        </p:nvSpPr>
        <p:spPr/>
        <p:txBody>
          <a:bodyPr/>
          <a:lstStyle/>
          <a:p>
            <a:r>
              <a:rPr lang="en-GB" b="1" dirty="0"/>
              <a:t>Procedure for DBS Blood Sample Collection</a:t>
            </a:r>
            <a:endParaRPr lang="en-US" dirty="0"/>
          </a:p>
        </p:txBody>
      </p:sp>
      <p:sp>
        <p:nvSpPr>
          <p:cNvPr id="3" name="Content Placeholder 2">
            <a:extLst>
              <a:ext uri="{FF2B5EF4-FFF2-40B4-BE49-F238E27FC236}">
                <a16:creationId xmlns:a16="http://schemas.microsoft.com/office/drawing/2014/main" id="{C92F3FD6-8431-4E63-8029-C9FB03D92015}"/>
              </a:ext>
            </a:extLst>
          </p:cNvPr>
          <p:cNvSpPr>
            <a:spLocks noGrp="1"/>
          </p:cNvSpPr>
          <p:nvPr>
            <p:ph idx="1"/>
          </p:nvPr>
        </p:nvSpPr>
        <p:spPr>
          <a:xfrm>
            <a:off x="7223760" y="1825625"/>
            <a:ext cx="4130040" cy="4351338"/>
          </a:xfrm>
        </p:spPr>
        <p:txBody>
          <a:bodyPr/>
          <a:lstStyle/>
          <a:p>
            <a:pPr marL="514350" indent="-514350">
              <a:buFont typeface="+mj-lt"/>
              <a:buAutoNum type="arabicPeriod" startAt="7"/>
            </a:pPr>
            <a:r>
              <a:rPr lang="en-GB" b="1" dirty="0"/>
              <a:t>Wipe away the first drop of blood </a:t>
            </a:r>
            <a:r>
              <a:rPr lang="en-GB" dirty="0"/>
              <a:t>with dry cotton wool</a:t>
            </a:r>
          </a:p>
          <a:p>
            <a:pPr lvl="1"/>
            <a:r>
              <a:rPr lang="en-GB" dirty="0"/>
              <a:t>Allow a large drop to form on the puncture site</a:t>
            </a:r>
            <a:endParaRPr lang="en-US" dirty="0"/>
          </a:p>
          <a:p>
            <a:endParaRPr lang="en-US" dirty="0"/>
          </a:p>
        </p:txBody>
      </p:sp>
      <p:pic>
        <p:nvPicPr>
          <p:cNvPr id="4" name="Picture 3">
            <a:extLst>
              <a:ext uri="{FF2B5EF4-FFF2-40B4-BE49-F238E27FC236}">
                <a16:creationId xmlns:a16="http://schemas.microsoft.com/office/drawing/2014/main" id="{7E1D8694-5F39-41A8-B021-5C5EAB7FBFC0}"/>
              </a:ext>
            </a:extLst>
          </p:cNvPr>
          <p:cNvPicPr>
            <a:picLocks noChangeAspect="1"/>
          </p:cNvPicPr>
          <p:nvPr/>
        </p:nvPicPr>
        <p:blipFill>
          <a:blip r:embed="rId2"/>
          <a:stretch>
            <a:fillRect/>
          </a:stretch>
        </p:blipFill>
        <p:spPr>
          <a:xfrm>
            <a:off x="1082355" y="1750974"/>
            <a:ext cx="5698203" cy="4846320"/>
          </a:xfrm>
          <a:prstGeom prst="rect">
            <a:avLst/>
          </a:prstGeom>
        </p:spPr>
      </p:pic>
    </p:spTree>
    <p:extLst>
      <p:ext uri="{BB962C8B-B14F-4D97-AF65-F5344CB8AC3E}">
        <p14:creationId xmlns:p14="http://schemas.microsoft.com/office/powerpoint/2010/main" val="3065380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8E1DA-B36C-4948-AEE9-2B2555022B46}"/>
              </a:ext>
            </a:extLst>
          </p:cNvPr>
          <p:cNvSpPr>
            <a:spLocks noGrp="1"/>
          </p:cNvSpPr>
          <p:nvPr>
            <p:ph type="title"/>
          </p:nvPr>
        </p:nvSpPr>
        <p:spPr/>
        <p:txBody>
          <a:bodyPr/>
          <a:lstStyle/>
          <a:p>
            <a:r>
              <a:rPr lang="en-GB" b="1" dirty="0"/>
              <a:t>Procedure for DBS Blood Sample Collection</a:t>
            </a:r>
            <a:endParaRPr lang="en-US" dirty="0"/>
          </a:p>
        </p:txBody>
      </p:sp>
      <p:sp>
        <p:nvSpPr>
          <p:cNvPr id="3" name="Content Placeholder 2">
            <a:extLst>
              <a:ext uri="{FF2B5EF4-FFF2-40B4-BE49-F238E27FC236}">
                <a16:creationId xmlns:a16="http://schemas.microsoft.com/office/drawing/2014/main" id="{C92F3FD6-8431-4E63-8029-C9FB03D92015}"/>
              </a:ext>
            </a:extLst>
          </p:cNvPr>
          <p:cNvSpPr>
            <a:spLocks noGrp="1"/>
          </p:cNvSpPr>
          <p:nvPr>
            <p:ph idx="1"/>
          </p:nvPr>
        </p:nvSpPr>
        <p:spPr>
          <a:xfrm>
            <a:off x="6842760" y="1825625"/>
            <a:ext cx="4511040" cy="4351338"/>
          </a:xfrm>
        </p:spPr>
        <p:txBody>
          <a:bodyPr>
            <a:normAutofit lnSpcReduction="10000"/>
          </a:bodyPr>
          <a:lstStyle/>
          <a:p>
            <a:pPr marL="514350" indent="-514350">
              <a:buFont typeface="+mj-lt"/>
              <a:buAutoNum type="arabicPeriod" startAt="8"/>
            </a:pPr>
            <a:r>
              <a:rPr lang="en-GB" b="1" dirty="0"/>
              <a:t>Touch the DBS card gently </a:t>
            </a:r>
            <a:r>
              <a:rPr lang="en-GB" dirty="0"/>
              <a:t>against the large drop and allow it to completely fill the circle on the paper</a:t>
            </a:r>
          </a:p>
          <a:p>
            <a:pPr lvl="1"/>
            <a:r>
              <a:rPr lang="en-GB" dirty="0"/>
              <a:t>The first drop should fill the circle</a:t>
            </a:r>
          </a:p>
          <a:p>
            <a:pPr lvl="1"/>
            <a:r>
              <a:rPr lang="en-GB" dirty="0"/>
              <a:t>Do not press the paper against the heel, toe or finger</a:t>
            </a:r>
          </a:p>
          <a:p>
            <a:pPr lvl="1"/>
            <a:r>
              <a:rPr lang="en-GB" dirty="0"/>
              <a:t>Just allow the droplet to touch the paper</a:t>
            </a:r>
            <a:endParaRPr lang="en-US" dirty="0"/>
          </a:p>
          <a:p>
            <a:endParaRPr lang="en-US" dirty="0"/>
          </a:p>
        </p:txBody>
      </p:sp>
      <p:pic>
        <p:nvPicPr>
          <p:cNvPr id="4" name="Picture 3">
            <a:extLst>
              <a:ext uri="{FF2B5EF4-FFF2-40B4-BE49-F238E27FC236}">
                <a16:creationId xmlns:a16="http://schemas.microsoft.com/office/drawing/2014/main" id="{CAE32C3A-AC21-46E8-816F-AE760D8F6A34}"/>
              </a:ext>
            </a:extLst>
          </p:cNvPr>
          <p:cNvPicPr>
            <a:picLocks noChangeAspect="1"/>
          </p:cNvPicPr>
          <p:nvPr/>
        </p:nvPicPr>
        <p:blipFill>
          <a:blip r:embed="rId2"/>
          <a:stretch>
            <a:fillRect/>
          </a:stretch>
        </p:blipFill>
        <p:spPr>
          <a:xfrm>
            <a:off x="1131714" y="1830297"/>
            <a:ext cx="5507989" cy="4754880"/>
          </a:xfrm>
          <a:prstGeom prst="rect">
            <a:avLst/>
          </a:prstGeom>
        </p:spPr>
      </p:pic>
    </p:spTree>
    <p:extLst>
      <p:ext uri="{BB962C8B-B14F-4D97-AF65-F5344CB8AC3E}">
        <p14:creationId xmlns:p14="http://schemas.microsoft.com/office/powerpoint/2010/main" val="1042187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cdc.gov\private\M133\nkf3\Exposed Infant Care\PMTCT counseling tools\DBS photos\KS_Clinic_29.jpg">
            <a:extLst>
              <a:ext uri="{FF2B5EF4-FFF2-40B4-BE49-F238E27FC236}">
                <a16:creationId xmlns:a16="http://schemas.microsoft.com/office/drawing/2014/main" id="{553F2196-C731-48B6-9278-DE95BD994F58}"/>
              </a:ext>
            </a:extLst>
          </p:cNvPr>
          <p:cNvPicPr/>
          <p:nvPr/>
        </p:nvPicPr>
        <p:blipFill rotWithShape="1">
          <a:blip r:embed="rId2" cstate="print">
            <a:extLst>
              <a:ext uri="{28A0092B-C50C-407E-A947-70E740481C1C}">
                <a14:useLocalDpi xmlns:a14="http://schemas.microsoft.com/office/drawing/2010/main" val="0"/>
              </a:ext>
            </a:extLst>
          </a:blip>
          <a:srcRect t="5861" b="9553"/>
          <a:stretch/>
        </p:blipFill>
        <p:spPr bwMode="auto">
          <a:xfrm>
            <a:off x="-1" y="10"/>
            <a:ext cx="12192000" cy="6857990"/>
          </a:xfrm>
          <a:prstGeom prst="rect">
            <a:avLst/>
          </a:prstGeom>
          <a:noFill/>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CB0E8112-D7E0-4B6B-AB41-EFCA5B5DF5A7}"/>
              </a:ext>
            </a:extLst>
          </p:cNvPr>
          <p:cNvSpPr>
            <a:spLocks noGrp="1"/>
          </p:cNvSpPr>
          <p:nvPr>
            <p:ph type="title"/>
          </p:nvPr>
        </p:nvSpPr>
        <p:spPr>
          <a:xfrm>
            <a:off x="709448" y="1913950"/>
            <a:ext cx="4204137" cy="1342754"/>
          </a:xfrm>
        </p:spPr>
        <p:txBody>
          <a:bodyPr>
            <a:normAutofit/>
          </a:bodyPr>
          <a:lstStyle/>
          <a:p>
            <a:pPr algn="ctr"/>
            <a:r>
              <a:rPr lang="en-GB" sz="3300" b="1"/>
              <a:t>Procedure for DBS Blood Sample Collection</a:t>
            </a:r>
            <a:endParaRPr lang="en-US" sz="3300"/>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995D790-AB1F-482C-AED4-5717CD951E3D}"/>
              </a:ext>
            </a:extLst>
          </p:cNvPr>
          <p:cNvSpPr>
            <a:spLocks noGrp="1"/>
          </p:cNvSpPr>
          <p:nvPr>
            <p:ph idx="1"/>
          </p:nvPr>
        </p:nvSpPr>
        <p:spPr>
          <a:xfrm>
            <a:off x="525516" y="3417573"/>
            <a:ext cx="4593021" cy="2619839"/>
          </a:xfrm>
        </p:spPr>
        <p:txBody>
          <a:bodyPr anchor="ctr">
            <a:normAutofit/>
          </a:bodyPr>
          <a:lstStyle/>
          <a:p>
            <a:r>
              <a:rPr lang="en-GB" dirty="0"/>
              <a:t>Fill all circles if possible</a:t>
            </a:r>
          </a:p>
          <a:p>
            <a:r>
              <a:rPr lang="en-GB" dirty="0"/>
              <a:t>Three complete circles are needed by the laboratory</a:t>
            </a:r>
          </a:p>
          <a:p>
            <a:r>
              <a:rPr lang="en-GB" dirty="0"/>
              <a:t>If a circle is poorly done, move to the next one</a:t>
            </a:r>
            <a:endParaRPr lang="en-US" dirty="0"/>
          </a:p>
          <a:p>
            <a:endParaRPr lang="en-US" dirty="0"/>
          </a:p>
        </p:txBody>
      </p:sp>
    </p:spTree>
    <p:extLst>
      <p:ext uri="{BB962C8B-B14F-4D97-AF65-F5344CB8AC3E}">
        <p14:creationId xmlns:p14="http://schemas.microsoft.com/office/powerpoint/2010/main" val="2841440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A224-3806-4F96-9F63-86C7AEB61CE8}"/>
              </a:ext>
            </a:extLst>
          </p:cNvPr>
          <p:cNvSpPr>
            <a:spLocks noGrp="1"/>
          </p:cNvSpPr>
          <p:nvPr>
            <p:ph type="title"/>
          </p:nvPr>
        </p:nvSpPr>
        <p:spPr/>
        <p:txBody>
          <a:bodyPr/>
          <a:lstStyle/>
          <a:p>
            <a:r>
              <a:rPr lang="en-GB" b="1" dirty="0"/>
              <a:t>Procedure for DBS Blood Sample Collection</a:t>
            </a:r>
            <a:endParaRPr lang="en-US" dirty="0"/>
          </a:p>
        </p:txBody>
      </p:sp>
      <p:sp>
        <p:nvSpPr>
          <p:cNvPr id="3" name="Content Placeholder 2">
            <a:extLst>
              <a:ext uri="{FF2B5EF4-FFF2-40B4-BE49-F238E27FC236}">
                <a16:creationId xmlns:a16="http://schemas.microsoft.com/office/drawing/2014/main" id="{5D81990F-7FD3-43AA-8885-F96C3076C64A}"/>
              </a:ext>
            </a:extLst>
          </p:cNvPr>
          <p:cNvSpPr>
            <a:spLocks noGrp="1"/>
          </p:cNvSpPr>
          <p:nvPr>
            <p:ph idx="1"/>
          </p:nvPr>
        </p:nvSpPr>
        <p:spPr/>
        <p:txBody>
          <a:bodyPr>
            <a:normAutofit lnSpcReduction="10000"/>
          </a:bodyPr>
          <a:lstStyle/>
          <a:p>
            <a:pPr marL="0" indent="0">
              <a:buNone/>
            </a:pPr>
            <a:r>
              <a:rPr lang="en-GB" dirty="0"/>
              <a:t>Tips:</a:t>
            </a:r>
          </a:p>
          <a:p>
            <a:r>
              <a:rPr lang="en-GB" dirty="0"/>
              <a:t>Do not “milk” or squeeze the area that has been punctured </a:t>
            </a:r>
            <a:r>
              <a:rPr lang="en-GB" dirty="0">
                <a:sym typeface="Wingdings" panose="05000000000000000000" pitchFamily="2" charset="2"/>
              </a:rPr>
              <a:t></a:t>
            </a:r>
            <a:r>
              <a:rPr lang="en-GB" dirty="0"/>
              <a:t> this will cause tissue fluid to mix with blood and contaminate the sample</a:t>
            </a:r>
          </a:p>
          <a:p>
            <a:r>
              <a:rPr lang="en-GB" dirty="0"/>
              <a:t>If there is not enough blood, you can gently pump and release or apply gentle pressure to the above the puncture site</a:t>
            </a:r>
          </a:p>
          <a:p>
            <a:pPr lvl="1"/>
            <a:r>
              <a:rPr lang="en-GB" dirty="0"/>
              <a:t>If this is not successful, you may need to prick the infant in another location</a:t>
            </a:r>
            <a:endParaRPr lang="en-US" dirty="0"/>
          </a:p>
          <a:p>
            <a:endParaRPr lang="en-US" dirty="0"/>
          </a:p>
          <a:p>
            <a:r>
              <a:rPr lang="en-GB" b="1" dirty="0"/>
              <a:t>Note: It is important not to touch the circles with anything other than the infant’s blood; fingerprints, glove powder, ink or dirt may all affect the result.</a:t>
            </a:r>
            <a:endParaRPr lang="en-US" dirty="0"/>
          </a:p>
          <a:p>
            <a:endParaRPr lang="en-US" dirty="0"/>
          </a:p>
        </p:txBody>
      </p:sp>
    </p:spTree>
    <p:extLst>
      <p:ext uri="{BB962C8B-B14F-4D97-AF65-F5344CB8AC3E}">
        <p14:creationId xmlns:p14="http://schemas.microsoft.com/office/powerpoint/2010/main" val="2849280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80549-1968-430A-B489-3111A45F6595}"/>
              </a:ext>
            </a:extLst>
          </p:cNvPr>
          <p:cNvSpPr>
            <a:spLocks noGrp="1"/>
          </p:cNvSpPr>
          <p:nvPr>
            <p:ph type="title"/>
          </p:nvPr>
        </p:nvSpPr>
        <p:spPr/>
        <p:txBody>
          <a:bodyPr/>
          <a:lstStyle/>
          <a:p>
            <a:r>
              <a:rPr lang="en-GB" b="1" dirty="0"/>
              <a:t>Procedure for DBS Blood Sample Collection</a:t>
            </a:r>
            <a:endParaRPr lang="en-US" dirty="0"/>
          </a:p>
        </p:txBody>
      </p:sp>
      <p:sp>
        <p:nvSpPr>
          <p:cNvPr id="3" name="Content Placeholder 2">
            <a:extLst>
              <a:ext uri="{FF2B5EF4-FFF2-40B4-BE49-F238E27FC236}">
                <a16:creationId xmlns:a16="http://schemas.microsoft.com/office/drawing/2014/main" id="{4BB47066-30DD-440F-969A-711400E3D05B}"/>
              </a:ext>
            </a:extLst>
          </p:cNvPr>
          <p:cNvSpPr>
            <a:spLocks noGrp="1"/>
          </p:cNvSpPr>
          <p:nvPr>
            <p:ph idx="1"/>
          </p:nvPr>
        </p:nvSpPr>
        <p:spPr/>
        <p:txBody>
          <a:bodyPr>
            <a:normAutofit fontScale="92500"/>
          </a:bodyPr>
          <a:lstStyle/>
          <a:p>
            <a:pPr lvl="0"/>
            <a:r>
              <a:rPr lang="en-GB" dirty="0"/>
              <a:t>When enough circles have been filled:</a:t>
            </a:r>
          </a:p>
          <a:p>
            <a:pPr lvl="1"/>
            <a:r>
              <a:rPr lang="en-GB" dirty="0"/>
              <a:t>Clean puncture site </a:t>
            </a:r>
          </a:p>
          <a:p>
            <a:pPr lvl="1"/>
            <a:r>
              <a:rPr lang="en-GB" dirty="0"/>
              <a:t>Press with cotton wool until bleeding stops</a:t>
            </a:r>
          </a:p>
          <a:p>
            <a:pPr lvl="1"/>
            <a:r>
              <a:rPr lang="en-GB" dirty="0"/>
              <a:t>Do not use a bandage</a:t>
            </a:r>
          </a:p>
          <a:p>
            <a:pPr lvl="0"/>
            <a:r>
              <a:rPr lang="en-GB" dirty="0"/>
              <a:t>Ensure wound is clean and bleeding has stopped for at least 5 minutes</a:t>
            </a:r>
          </a:p>
          <a:p>
            <a:pPr lvl="0"/>
            <a:r>
              <a:rPr lang="en-GB" dirty="0"/>
              <a:t>Complete documentation and recheck the wound before the baby leaves</a:t>
            </a:r>
            <a:endParaRPr lang="en-US" dirty="0"/>
          </a:p>
          <a:p>
            <a:pPr marL="0" indent="0">
              <a:buNone/>
            </a:pPr>
            <a:endParaRPr lang="en-US" dirty="0"/>
          </a:p>
          <a:p>
            <a:pPr marL="0" indent="0" algn="ctr">
              <a:buNone/>
            </a:pPr>
            <a:r>
              <a:rPr lang="en-GB" b="1" i="1" dirty="0"/>
              <a:t>See “Appendix 4E: Collection of DBS from Infants for PCR Testing”; also available at </a:t>
            </a:r>
            <a:r>
              <a:rPr lang="en-US" b="1" i="1" dirty="0">
                <a:hlinkClick r:id="rId2"/>
              </a:rPr>
              <a:t>https://www.childrenandaids.org/HEI_Toolkit</a:t>
            </a:r>
            <a:endParaRPr lang="en-US" b="1" i="1" dirty="0"/>
          </a:p>
          <a:p>
            <a:endParaRPr lang="en-US" dirty="0"/>
          </a:p>
        </p:txBody>
      </p:sp>
    </p:spTree>
    <p:extLst>
      <p:ext uri="{BB962C8B-B14F-4D97-AF65-F5344CB8AC3E}">
        <p14:creationId xmlns:p14="http://schemas.microsoft.com/office/powerpoint/2010/main" val="3910316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84CD-873C-4FCA-813D-6BC7DCBC5627}"/>
              </a:ext>
            </a:extLst>
          </p:cNvPr>
          <p:cNvSpPr>
            <a:spLocks noGrp="1"/>
          </p:cNvSpPr>
          <p:nvPr>
            <p:ph type="title"/>
          </p:nvPr>
        </p:nvSpPr>
        <p:spPr/>
        <p:txBody>
          <a:bodyPr/>
          <a:lstStyle/>
          <a:p>
            <a:r>
              <a:rPr lang="en-GB" b="1" dirty="0"/>
              <a:t>Routine HIV Testing</a:t>
            </a:r>
            <a:endParaRPr lang="en-US" dirty="0"/>
          </a:p>
        </p:txBody>
      </p:sp>
      <p:sp>
        <p:nvSpPr>
          <p:cNvPr id="3" name="Content Placeholder 2">
            <a:extLst>
              <a:ext uri="{FF2B5EF4-FFF2-40B4-BE49-F238E27FC236}">
                <a16:creationId xmlns:a16="http://schemas.microsoft.com/office/drawing/2014/main" id="{6D445DB4-9C1C-4540-911B-37A37A970102}"/>
              </a:ext>
            </a:extLst>
          </p:cNvPr>
          <p:cNvSpPr>
            <a:spLocks noGrp="1"/>
          </p:cNvSpPr>
          <p:nvPr>
            <p:ph idx="1"/>
          </p:nvPr>
        </p:nvSpPr>
        <p:spPr>
          <a:xfrm>
            <a:off x="256851" y="1954847"/>
            <a:ext cx="8412480" cy="4351338"/>
          </a:xfrm>
        </p:spPr>
        <p:txBody>
          <a:bodyPr>
            <a:normAutofit fontScale="92500"/>
          </a:bodyPr>
          <a:lstStyle/>
          <a:p>
            <a:r>
              <a:rPr lang="en-GB" dirty="0"/>
              <a:t>Testing of infants may be conducted by healthcare providers—nurses, midwives, doctors, counsellors, social workers, and laboratorians—or lay providers who are trained and supervised</a:t>
            </a:r>
          </a:p>
          <a:p>
            <a:r>
              <a:rPr lang="en-GB" dirty="0"/>
              <a:t>WHO recognizes the importance of task sharing with lay providers to support implementation of infant HIV testing</a:t>
            </a:r>
          </a:p>
          <a:p>
            <a:pPr lvl="1"/>
            <a:r>
              <a:rPr lang="en-GB" dirty="0"/>
              <a:t>Lay providers perform functions related to healthcare delivery </a:t>
            </a:r>
          </a:p>
          <a:p>
            <a:pPr lvl="1"/>
            <a:r>
              <a:rPr lang="en-GB" dirty="0"/>
              <a:t>Lay providers do not have a formal certificate or degree but are trained</a:t>
            </a:r>
          </a:p>
          <a:p>
            <a:pPr lvl="1"/>
            <a:r>
              <a:rPr lang="en-GB" dirty="0"/>
              <a:t>Lay providers relieve upper level healthcare providers of certain day-to-day activities</a:t>
            </a:r>
            <a:endParaRPr lang="en-US" dirty="0"/>
          </a:p>
          <a:p>
            <a:endParaRPr lang="en-US" sz="3200" dirty="0"/>
          </a:p>
        </p:txBody>
      </p:sp>
      <p:pic>
        <p:nvPicPr>
          <p:cNvPr id="7" name="Picture 6" descr="A close up of a logo&#10;&#10;Description automatically generated">
            <a:extLst>
              <a:ext uri="{FF2B5EF4-FFF2-40B4-BE49-F238E27FC236}">
                <a16:creationId xmlns:a16="http://schemas.microsoft.com/office/drawing/2014/main" id="{D8F7610A-0016-41EB-9EF2-FADB41BB8393}"/>
              </a:ext>
            </a:extLst>
          </p:cNvPr>
          <p:cNvPicPr>
            <a:picLocks noChangeAspect="1"/>
          </p:cNvPicPr>
          <p:nvPr/>
        </p:nvPicPr>
        <p:blipFill rotWithShape="1">
          <a:blip r:embed="rId2">
            <a:extLst>
              <a:ext uri="{28A0092B-C50C-407E-A947-70E740481C1C}">
                <a14:useLocalDpi xmlns:a14="http://schemas.microsoft.com/office/drawing/2010/main" val="0"/>
              </a:ext>
            </a:extLst>
          </a:blip>
          <a:srcRect b="14215"/>
          <a:stretch/>
        </p:blipFill>
        <p:spPr>
          <a:xfrm>
            <a:off x="8203071" y="1871345"/>
            <a:ext cx="4480560" cy="3843655"/>
          </a:xfrm>
          <a:prstGeom prst="rect">
            <a:avLst/>
          </a:prstGeom>
        </p:spPr>
      </p:pic>
    </p:spTree>
    <p:extLst>
      <p:ext uri="{BB962C8B-B14F-4D97-AF65-F5344CB8AC3E}">
        <p14:creationId xmlns:p14="http://schemas.microsoft.com/office/powerpoint/2010/main" val="4154363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6F5A96-A0DE-4B1D-83D0-C01DD88DDB43}"/>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b="1" kern="1200" dirty="0">
                <a:solidFill>
                  <a:srgbClr val="FFFFFF"/>
                </a:solidFill>
                <a:latin typeface="+mj-lt"/>
                <a:ea typeface="+mj-ea"/>
                <a:cs typeface="+mj-cs"/>
              </a:rPr>
              <a:t>Drying and Packaging DBS for Transport to the Laboratory, </a:t>
            </a:r>
            <a:r>
              <a:rPr lang="en-US" sz="3600" b="1" kern="1200" dirty="0">
                <a:solidFill>
                  <a:srgbClr val="FFFFFF"/>
                </a:solidFill>
                <a:latin typeface="+mj-lt"/>
                <a:ea typeface="+mj-ea"/>
                <a:cs typeface="+mj-cs"/>
              </a:rPr>
              <a:t>Supplies</a:t>
            </a:r>
            <a:endParaRPr lang="en-US" sz="3600" kern="1200" dirty="0">
              <a:solidFill>
                <a:srgbClr val="FFFFFF"/>
              </a:solidFill>
              <a:latin typeface="+mj-lt"/>
              <a:ea typeface="+mj-ea"/>
              <a:cs typeface="+mj-cs"/>
            </a:endParaRPr>
          </a:p>
        </p:txBody>
      </p:sp>
      <p:pic>
        <p:nvPicPr>
          <p:cNvPr id="4" name="Content Placeholder 3">
            <a:extLst>
              <a:ext uri="{FF2B5EF4-FFF2-40B4-BE49-F238E27FC236}">
                <a16:creationId xmlns:a16="http://schemas.microsoft.com/office/drawing/2014/main" id="{3E2E3264-5780-4815-9642-750090FB05A6}"/>
              </a:ext>
            </a:extLst>
          </p:cNvPr>
          <p:cNvPicPr>
            <a:picLocks noGrp="1" noChangeAspect="1"/>
          </p:cNvPicPr>
          <p:nvPr>
            <p:ph idx="1"/>
          </p:nvPr>
        </p:nvPicPr>
        <p:blipFill>
          <a:blip r:embed="rId2"/>
          <a:stretch>
            <a:fillRect/>
          </a:stretch>
        </p:blipFill>
        <p:spPr>
          <a:xfrm>
            <a:off x="3749039" y="1006627"/>
            <a:ext cx="8046720" cy="4873653"/>
          </a:xfrm>
          <a:prstGeom prst="rect">
            <a:avLst/>
          </a:prstGeom>
        </p:spPr>
      </p:pic>
    </p:spTree>
    <p:extLst>
      <p:ext uri="{BB962C8B-B14F-4D97-AF65-F5344CB8AC3E}">
        <p14:creationId xmlns:p14="http://schemas.microsoft.com/office/powerpoint/2010/main" val="1987960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F5A96-A0DE-4B1D-83D0-C01DD88DDB43}"/>
              </a:ext>
            </a:extLst>
          </p:cNvPr>
          <p:cNvSpPr>
            <a:spLocks noGrp="1"/>
          </p:cNvSpPr>
          <p:nvPr>
            <p:ph type="title"/>
          </p:nvPr>
        </p:nvSpPr>
        <p:spPr/>
        <p:txBody>
          <a:bodyPr/>
          <a:lstStyle/>
          <a:p>
            <a:r>
              <a:rPr lang="en-GB" b="1" dirty="0"/>
              <a:t>Drying DBS for Transport to the Laboratory</a:t>
            </a:r>
            <a:endParaRPr lang="en-US" dirty="0"/>
          </a:p>
        </p:txBody>
      </p:sp>
      <p:sp>
        <p:nvSpPr>
          <p:cNvPr id="3" name="Content Placeholder 2">
            <a:extLst>
              <a:ext uri="{FF2B5EF4-FFF2-40B4-BE49-F238E27FC236}">
                <a16:creationId xmlns:a16="http://schemas.microsoft.com/office/drawing/2014/main" id="{C272B3C1-D6B6-4345-B38B-21AE2DB55476}"/>
              </a:ext>
            </a:extLst>
          </p:cNvPr>
          <p:cNvSpPr>
            <a:spLocks noGrp="1"/>
          </p:cNvSpPr>
          <p:nvPr>
            <p:ph idx="1"/>
          </p:nvPr>
        </p:nvSpPr>
        <p:spPr/>
        <p:txBody>
          <a:bodyPr>
            <a:normAutofit/>
          </a:bodyPr>
          <a:lstStyle/>
          <a:p>
            <a:pPr marL="514350" indent="-514350">
              <a:buFont typeface="+mj-lt"/>
              <a:buAutoNum type="arabicPeriod"/>
            </a:pPr>
            <a:r>
              <a:rPr lang="en-US" b="1" dirty="0"/>
              <a:t>Leave DBS on a drying rack in a clean, dry, protected area </a:t>
            </a:r>
            <a:r>
              <a:rPr lang="en-US" dirty="0"/>
              <a:t>until dried completely </a:t>
            </a:r>
            <a:r>
              <a:rPr lang="en-US" dirty="0">
                <a:sym typeface="Wingdings" panose="05000000000000000000" pitchFamily="2" charset="2"/>
              </a:rPr>
              <a:t> </a:t>
            </a:r>
            <a:r>
              <a:rPr lang="en-US" dirty="0"/>
              <a:t>at least 4 hours or overnight</a:t>
            </a:r>
          </a:p>
          <a:p>
            <a:pPr lvl="1"/>
            <a:r>
              <a:rPr lang="en-US" dirty="0"/>
              <a:t>While drying, DBS should not be touched </a:t>
            </a:r>
          </a:p>
          <a:p>
            <a:pPr lvl="1"/>
            <a:r>
              <a:rPr lang="en-US" dirty="0"/>
              <a:t>Keep out of direct sunlight</a:t>
            </a:r>
          </a:p>
          <a:p>
            <a:pPr lvl="1"/>
            <a:r>
              <a:rPr lang="en-US" dirty="0"/>
              <a:t>If your site collects DBS for both EID and VL, then dry in separate racks</a:t>
            </a:r>
          </a:p>
          <a:p>
            <a:pPr lvl="2"/>
            <a:r>
              <a:rPr lang="en-US" dirty="0"/>
              <a:t>Label one </a:t>
            </a:r>
            <a:r>
              <a:rPr lang="en-US" b="1" dirty="0"/>
              <a:t>drying rack </a:t>
            </a:r>
            <a:r>
              <a:rPr lang="en-US" dirty="0"/>
              <a:t>for EID DBS and the other for VL DBS</a:t>
            </a:r>
          </a:p>
          <a:p>
            <a:pPr lvl="2"/>
            <a:r>
              <a:rPr lang="en-US" dirty="0"/>
              <a:t>Label the </a:t>
            </a:r>
            <a:r>
              <a:rPr lang="en-US" b="1" dirty="0"/>
              <a:t>DBS cards </a:t>
            </a:r>
            <a:r>
              <a:rPr lang="en-US" dirty="0"/>
              <a:t>“EID” or “VL” at the time of specimen collection </a:t>
            </a:r>
          </a:p>
          <a:p>
            <a:pPr lvl="2"/>
            <a:endParaRPr lang="en-US" dirty="0"/>
          </a:p>
          <a:p>
            <a:pPr marL="514350" lvl="2" indent="-514350">
              <a:spcBef>
                <a:spcPts val="1000"/>
              </a:spcBef>
              <a:buFont typeface="+mj-lt"/>
              <a:buAutoNum type="arabicPeriod" startAt="2"/>
            </a:pPr>
            <a:r>
              <a:rPr lang="en-US" sz="2800" b="1" dirty="0"/>
              <a:t>Keep lab request forms with DBS cards</a:t>
            </a:r>
          </a:p>
        </p:txBody>
      </p:sp>
    </p:spTree>
    <p:extLst>
      <p:ext uri="{BB962C8B-B14F-4D97-AF65-F5344CB8AC3E}">
        <p14:creationId xmlns:p14="http://schemas.microsoft.com/office/powerpoint/2010/main" val="2161469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6F5A96-A0DE-4B1D-83D0-C01DD88DDB43}"/>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b="1" kern="1200" dirty="0">
                <a:solidFill>
                  <a:srgbClr val="FFFFFF"/>
                </a:solidFill>
                <a:latin typeface="+mj-lt"/>
                <a:ea typeface="+mj-ea"/>
                <a:cs typeface="+mj-cs"/>
              </a:rPr>
              <a:t>Drying DBS for Transport to the Laboratory</a:t>
            </a:r>
            <a:endParaRPr lang="en-US" sz="4800" kern="1200" dirty="0">
              <a:solidFill>
                <a:srgbClr val="FFFFFF"/>
              </a:solidFill>
              <a:latin typeface="+mj-lt"/>
              <a:ea typeface="+mj-ea"/>
              <a:cs typeface="+mj-cs"/>
            </a:endParaRPr>
          </a:p>
        </p:txBody>
      </p:sp>
      <p:pic>
        <p:nvPicPr>
          <p:cNvPr id="4" name="Content Placeholder 3">
            <a:extLst>
              <a:ext uri="{FF2B5EF4-FFF2-40B4-BE49-F238E27FC236}">
                <a16:creationId xmlns:a16="http://schemas.microsoft.com/office/drawing/2014/main" id="{8306CA0D-7BD9-4F62-9FA8-F00FB65AE36D}"/>
              </a:ext>
            </a:extLst>
          </p:cNvPr>
          <p:cNvPicPr>
            <a:picLocks noGrp="1" noChangeAspect="1"/>
          </p:cNvPicPr>
          <p:nvPr>
            <p:ph idx="1"/>
          </p:nvPr>
        </p:nvPicPr>
        <p:blipFill>
          <a:blip r:embed="rId2"/>
          <a:stretch>
            <a:fillRect/>
          </a:stretch>
        </p:blipFill>
        <p:spPr>
          <a:xfrm>
            <a:off x="5153822" y="1278381"/>
            <a:ext cx="6553545" cy="4309180"/>
          </a:xfrm>
          <a:prstGeom prst="rect">
            <a:avLst/>
          </a:prstGeom>
        </p:spPr>
      </p:pic>
    </p:spTree>
    <p:extLst>
      <p:ext uri="{BB962C8B-B14F-4D97-AF65-F5344CB8AC3E}">
        <p14:creationId xmlns:p14="http://schemas.microsoft.com/office/powerpoint/2010/main" val="3442130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F5A96-A0DE-4B1D-83D0-C01DD88DDB43}"/>
              </a:ext>
            </a:extLst>
          </p:cNvPr>
          <p:cNvSpPr>
            <a:spLocks noGrp="1"/>
          </p:cNvSpPr>
          <p:nvPr>
            <p:ph type="title"/>
          </p:nvPr>
        </p:nvSpPr>
        <p:spPr/>
        <p:txBody>
          <a:bodyPr/>
          <a:lstStyle/>
          <a:p>
            <a:r>
              <a:rPr lang="en-GB" b="1" dirty="0"/>
              <a:t>Packaging DBS for Transport to the Laboratory</a:t>
            </a:r>
            <a:endParaRPr lang="en-US" dirty="0"/>
          </a:p>
        </p:txBody>
      </p:sp>
      <p:sp>
        <p:nvSpPr>
          <p:cNvPr id="3" name="Content Placeholder 2">
            <a:extLst>
              <a:ext uri="{FF2B5EF4-FFF2-40B4-BE49-F238E27FC236}">
                <a16:creationId xmlns:a16="http://schemas.microsoft.com/office/drawing/2014/main" id="{C272B3C1-D6B6-4345-B38B-21AE2DB55476}"/>
              </a:ext>
            </a:extLst>
          </p:cNvPr>
          <p:cNvSpPr>
            <a:spLocks noGrp="1"/>
          </p:cNvSpPr>
          <p:nvPr>
            <p:ph idx="1"/>
          </p:nvPr>
        </p:nvSpPr>
        <p:spPr/>
        <p:txBody>
          <a:bodyPr>
            <a:normAutofit/>
          </a:bodyPr>
          <a:lstStyle/>
          <a:p>
            <a:pPr marL="0" indent="0">
              <a:buNone/>
            </a:pPr>
            <a:r>
              <a:rPr lang="en-US" sz="3200" dirty="0"/>
              <a:t>Key points</a:t>
            </a:r>
          </a:p>
          <a:p>
            <a:r>
              <a:rPr lang="en-US" sz="3200" dirty="0"/>
              <a:t>Separate each DBS card with glassine paper so that the cards do not contaminate each other</a:t>
            </a:r>
          </a:p>
          <a:p>
            <a:r>
              <a:rPr lang="en-US" sz="3200" dirty="0"/>
              <a:t>Package DBS for EID and VL at different times to prevent contamination</a:t>
            </a:r>
          </a:p>
          <a:p>
            <a:r>
              <a:rPr lang="en-US" sz="3200" dirty="0"/>
              <a:t>Packaging may depend on clinic volume and available supplies</a:t>
            </a:r>
          </a:p>
        </p:txBody>
      </p:sp>
    </p:spTree>
    <p:extLst>
      <p:ext uri="{BB962C8B-B14F-4D97-AF65-F5344CB8AC3E}">
        <p14:creationId xmlns:p14="http://schemas.microsoft.com/office/powerpoint/2010/main" val="356871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F5A96-A0DE-4B1D-83D0-C01DD88DDB43}"/>
              </a:ext>
            </a:extLst>
          </p:cNvPr>
          <p:cNvSpPr>
            <a:spLocks noGrp="1"/>
          </p:cNvSpPr>
          <p:nvPr>
            <p:ph type="title"/>
          </p:nvPr>
        </p:nvSpPr>
        <p:spPr>
          <a:xfrm>
            <a:off x="5116878" y="96831"/>
            <a:ext cx="6422849" cy="1676603"/>
          </a:xfrm>
        </p:spPr>
        <p:txBody>
          <a:bodyPr>
            <a:normAutofit/>
          </a:bodyPr>
          <a:lstStyle/>
          <a:p>
            <a:r>
              <a:rPr lang="en-GB" b="1" dirty="0"/>
              <a:t>Packaging DBS for Transport to the Laboratory</a:t>
            </a:r>
            <a:endParaRPr lang="en-US" dirty="0"/>
          </a:p>
        </p:txBody>
      </p:sp>
      <p:sp>
        <p:nvSpPr>
          <p:cNvPr id="14" name="Rectangle 10">
            <a:extLst>
              <a:ext uri="{FF2B5EF4-FFF2-40B4-BE49-F238E27FC236}">
                <a16:creationId xmlns:a16="http://schemas.microsoft.com/office/drawing/2014/main" id="{BBDB9CBB-F581-4208-9C34-D4E8577A9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F8F2DBF4-5F7B-457C-98A0-0337482F2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9FFFFCA-301B-41C5-AF0E-B1299BDDEB33}"/>
              </a:ext>
            </a:extLst>
          </p:cNvPr>
          <p:cNvPicPr>
            <a:picLocks noChangeAspect="1"/>
          </p:cNvPicPr>
          <p:nvPr/>
        </p:nvPicPr>
        <p:blipFill>
          <a:blip r:embed="rId2"/>
          <a:stretch>
            <a:fillRect/>
          </a:stretch>
        </p:blipFill>
        <p:spPr>
          <a:xfrm>
            <a:off x="1320197" y="4351028"/>
            <a:ext cx="2047743" cy="1635351"/>
          </a:xfrm>
          <a:prstGeom prst="rect">
            <a:avLst/>
          </a:prstGeom>
          <a:effectLst/>
        </p:spPr>
      </p:pic>
      <p:pic>
        <p:nvPicPr>
          <p:cNvPr id="5" name="Picture 4">
            <a:extLst>
              <a:ext uri="{FF2B5EF4-FFF2-40B4-BE49-F238E27FC236}">
                <a16:creationId xmlns:a16="http://schemas.microsoft.com/office/drawing/2014/main" id="{5B1EF0D0-A033-488A-98C5-C89FCF745AE3}"/>
              </a:ext>
            </a:extLst>
          </p:cNvPr>
          <p:cNvPicPr>
            <a:picLocks noChangeAspect="1"/>
          </p:cNvPicPr>
          <p:nvPr/>
        </p:nvPicPr>
        <p:blipFill>
          <a:blip r:embed="rId3"/>
          <a:stretch>
            <a:fillRect/>
          </a:stretch>
        </p:blipFill>
        <p:spPr>
          <a:xfrm>
            <a:off x="1318243" y="2558128"/>
            <a:ext cx="1999522" cy="1594214"/>
          </a:xfrm>
          <a:prstGeom prst="rect">
            <a:avLst/>
          </a:prstGeom>
        </p:spPr>
      </p:pic>
      <p:pic>
        <p:nvPicPr>
          <p:cNvPr id="4" name="Picture 3">
            <a:extLst>
              <a:ext uri="{FF2B5EF4-FFF2-40B4-BE49-F238E27FC236}">
                <a16:creationId xmlns:a16="http://schemas.microsoft.com/office/drawing/2014/main" id="{43F2DBB7-6BD1-4742-8366-14DA3469B6DD}"/>
              </a:ext>
            </a:extLst>
          </p:cNvPr>
          <p:cNvPicPr>
            <a:picLocks noChangeAspect="1"/>
          </p:cNvPicPr>
          <p:nvPr/>
        </p:nvPicPr>
        <p:blipFill>
          <a:blip r:embed="rId4"/>
          <a:stretch>
            <a:fillRect/>
          </a:stretch>
        </p:blipFill>
        <p:spPr>
          <a:xfrm>
            <a:off x="1310867" y="772907"/>
            <a:ext cx="2006898" cy="1586535"/>
          </a:xfrm>
          <a:prstGeom prst="rect">
            <a:avLst/>
          </a:prstGeom>
        </p:spPr>
      </p:pic>
      <p:sp>
        <p:nvSpPr>
          <p:cNvPr id="3" name="Content Placeholder 2">
            <a:extLst>
              <a:ext uri="{FF2B5EF4-FFF2-40B4-BE49-F238E27FC236}">
                <a16:creationId xmlns:a16="http://schemas.microsoft.com/office/drawing/2014/main" id="{C272B3C1-D6B6-4345-B38B-21AE2DB55476}"/>
              </a:ext>
            </a:extLst>
          </p:cNvPr>
          <p:cNvSpPr>
            <a:spLocks noGrp="1"/>
          </p:cNvSpPr>
          <p:nvPr>
            <p:ph idx="1"/>
          </p:nvPr>
        </p:nvSpPr>
        <p:spPr>
          <a:xfrm>
            <a:off x="5116880" y="2311075"/>
            <a:ext cx="6422848" cy="3785419"/>
          </a:xfrm>
        </p:spPr>
        <p:txBody>
          <a:bodyPr>
            <a:normAutofit fontScale="92500" lnSpcReduction="20000"/>
          </a:bodyPr>
          <a:lstStyle/>
          <a:p>
            <a:pPr marL="514350" indent="-514350">
              <a:buFont typeface="+mj-lt"/>
              <a:buAutoNum type="arabicPeriod"/>
            </a:pPr>
            <a:r>
              <a:rPr lang="en-US" sz="2400" dirty="0"/>
              <a:t>Place each DBS in a glassine paper or envelope so that DBS cards will not have direct contact with one other</a:t>
            </a:r>
          </a:p>
          <a:p>
            <a:pPr marL="514350" indent="-514350">
              <a:buFont typeface="+mj-lt"/>
              <a:buAutoNum type="arabicPeriod"/>
            </a:pPr>
            <a:r>
              <a:rPr lang="en-US" sz="2400" dirty="0"/>
              <a:t>Insert up to 10 individually wrapped DBS cards into the batch bag</a:t>
            </a:r>
          </a:p>
          <a:p>
            <a:pPr lvl="1"/>
            <a:r>
              <a:rPr lang="en-US" dirty="0"/>
              <a:t> Add 10 desiccant packets</a:t>
            </a:r>
          </a:p>
          <a:p>
            <a:pPr marL="514350" indent="-514350">
              <a:buFont typeface="+mj-lt"/>
              <a:buAutoNum type="arabicPeriod"/>
            </a:pPr>
            <a:r>
              <a:rPr lang="en-US" sz="2400" dirty="0"/>
              <a:t>Add at least one humidity card per batch bag</a:t>
            </a:r>
          </a:p>
          <a:p>
            <a:pPr lvl="1"/>
            <a:r>
              <a:rPr lang="en-US" dirty="0"/>
              <a:t>Gently press the bag to remove air before sealing</a:t>
            </a:r>
          </a:p>
          <a:p>
            <a:pPr marL="457200" lvl="1" indent="0">
              <a:buNone/>
            </a:pPr>
            <a:endParaRPr lang="en-US" b="1" dirty="0"/>
          </a:p>
          <a:p>
            <a:pPr marL="457200" lvl="1" indent="0">
              <a:buNone/>
            </a:pPr>
            <a:r>
              <a:rPr lang="en-US" b="1" dirty="0"/>
              <a:t>See</a:t>
            </a:r>
            <a:r>
              <a:rPr lang="en-US" b="1" i="1" dirty="0"/>
              <a:t> </a:t>
            </a:r>
            <a:r>
              <a:rPr lang="en-GB" b="1" i="1" dirty="0"/>
              <a:t>Appendix 4F: Drying and Packaging </a:t>
            </a:r>
            <a:br>
              <a:rPr lang="en-GB" b="1" i="1" dirty="0"/>
            </a:br>
            <a:r>
              <a:rPr lang="en-GB" b="1" i="1" dirty="0"/>
              <a:t>DBS Samples for Transport</a:t>
            </a:r>
            <a:r>
              <a:rPr lang="en-US" b="1" i="1" dirty="0"/>
              <a:t> </a:t>
            </a:r>
            <a:br>
              <a:rPr lang="en-US" b="1" i="1" dirty="0"/>
            </a:br>
            <a:r>
              <a:rPr lang="en-US" b="1" dirty="0"/>
              <a:t>if glassine packaging is not available</a:t>
            </a:r>
          </a:p>
          <a:p>
            <a:pPr lvl="1"/>
            <a:endParaRPr lang="en-US" dirty="0"/>
          </a:p>
        </p:txBody>
      </p:sp>
    </p:spTree>
    <p:extLst>
      <p:ext uri="{BB962C8B-B14F-4D97-AF65-F5344CB8AC3E}">
        <p14:creationId xmlns:p14="http://schemas.microsoft.com/office/powerpoint/2010/main" val="2647522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F5A96-A0DE-4B1D-83D0-C01DD88DDB43}"/>
              </a:ext>
            </a:extLst>
          </p:cNvPr>
          <p:cNvSpPr>
            <a:spLocks noGrp="1"/>
          </p:cNvSpPr>
          <p:nvPr>
            <p:ph type="title"/>
          </p:nvPr>
        </p:nvSpPr>
        <p:spPr>
          <a:xfrm>
            <a:off x="838200" y="365125"/>
            <a:ext cx="10515600" cy="1325563"/>
          </a:xfrm>
        </p:spPr>
        <p:txBody>
          <a:bodyPr/>
          <a:lstStyle/>
          <a:p>
            <a:r>
              <a:rPr lang="en-GB" b="1" dirty="0"/>
              <a:t>Packaging DBS for Transport to the Laboratory</a:t>
            </a:r>
            <a:endParaRPr lang="en-US" dirty="0"/>
          </a:p>
        </p:txBody>
      </p:sp>
      <p:sp>
        <p:nvSpPr>
          <p:cNvPr id="3" name="Content Placeholder 2">
            <a:extLst>
              <a:ext uri="{FF2B5EF4-FFF2-40B4-BE49-F238E27FC236}">
                <a16:creationId xmlns:a16="http://schemas.microsoft.com/office/drawing/2014/main" id="{C272B3C1-D6B6-4345-B38B-21AE2DB55476}"/>
              </a:ext>
            </a:extLst>
          </p:cNvPr>
          <p:cNvSpPr>
            <a:spLocks noGrp="1"/>
          </p:cNvSpPr>
          <p:nvPr>
            <p:ph idx="1"/>
          </p:nvPr>
        </p:nvSpPr>
        <p:spPr>
          <a:xfrm>
            <a:off x="5254906" y="1825625"/>
            <a:ext cx="6098893" cy="4351338"/>
          </a:xfrm>
        </p:spPr>
        <p:txBody>
          <a:bodyPr>
            <a:normAutofit/>
          </a:bodyPr>
          <a:lstStyle/>
          <a:p>
            <a:pPr marL="514350" indent="-514350">
              <a:buFont typeface="+mj-lt"/>
              <a:buAutoNum type="arabicPeriod" startAt="4"/>
            </a:pPr>
            <a:r>
              <a:rPr lang="en-US" dirty="0"/>
              <a:t>Place the bag of DBS, all the DBS lab forms and the specimen delivery checklist into shipping envelope</a:t>
            </a:r>
          </a:p>
          <a:p>
            <a:pPr lvl="1"/>
            <a:r>
              <a:rPr lang="en-US" dirty="0"/>
              <a:t>Use specimen delivery checklist to verify that you have a lab form for each DBS</a:t>
            </a:r>
          </a:p>
          <a:p>
            <a:pPr lvl="1"/>
            <a:r>
              <a:rPr lang="en-US" dirty="0"/>
              <a:t>Label the envelope with:</a:t>
            </a:r>
          </a:p>
          <a:p>
            <a:pPr lvl="2"/>
            <a:r>
              <a:rPr lang="en-US" dirty="0"/>
              <a:t>Clinic name</a:t>
            </a:r>
          </a:p>
          <a:p>
            <a:pPr lvl="2"/>
            <a:r>
              <a:rPr lang="en-US" dirty="0"/>
              <a:t>“EID” or “VL”</a:t>
            </a:r>
          </a:p>
          <a:p>
            <a:pPr lvl="2"/>
            <a:r>
              <a:rPr lang="en-US" dirty="0"/>
              <a:t>Date specimens will be sent to lab</a:t>
            </a:r>
          </a:p>
          <a:p>
            <a:pPr lvl="1"/>
            <a:r>
              <a:rPr lang="en-US" dirty="0"/>
              <a:t>Place the envelope in designated area to be picked up</a:t>
            </a:r>
          </a:p>
        </p:txBody>
      </p:sp>
      <p:pic>
        <p:nvPicPr>
          <p:cNvPr id="6" name="Picture 5">
            <a:extLst>
              <a:ext uri="{FF2B5EF4-FFF2-40B4-BE49-F238E27FC236}">
                <a16:creationId xmlns:a16="http://schemas.microsoft.com/office/drawing/2014/main" id="{1B0EC1C5-91EB-4893-BD11-570A29286C4A}"/>
              </a:ext>
            </a:extLst>
          </p:cNvPr>
          <p:cNvPicPr>
            <a:picLocks noChangeAspect="1"/>
          </p:cNvPicPr>
          <p:nvPr/>
        </p:nvPicPr>
        <p:blipFill>
          <a:blip r:embed="rId2"/>
          <a:stretch>
            <a:fillRect/>
          </a:stretch>
        </p:blipFill>
        <p:spPr>
          <a:xfrm>
            <a:off x="1010328" y="1968403"/>
            <a:ext cx="4117253" cy="4023360"/>
          </a:xfrm>
          <a:prstGeom prst="rect">
            <a:avLst/>
          </a:prstGeom>
        </p:spPr>
      </p:pic>
    </p:spTree>
    <p:extLst>
      <p:ext uri="{BB962C8B-B14F-4D97-AF65-F5344CB8AC3E}">
        <p14:creationId xmlns:p14="http://schemas.microsoft.com/office/powerpoint/2010/main" val="1192352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F5A96-A0DE-4B1D-83D0-C01DD88DDB43}"/>
              </a:ext>
            </a:extLst>
          </p:cNvPr>
          <p:cNvSpPr>
            <a:spLocks noGrp="1"/>
          </p:cNvSpPr>
          <p:nvPr>
            <p:ph type="title"/>
          </p:nvPr>
        </p:nvSpPr>
        <p:spPr>
          <a:xfrm>
            <a:off x="838200" y="365125"/>
            <a:ext cx="10515600" cy="1325563"/>
          </a:xfrm>
        </p:spPr>
        <p:txBody>
          <a:bodyPr/>
          <a:lstStyle/>
          <a:p>
            <a:r>
              <a:rPr lang="en-GB" b="1"/>
              <a:t>Packaging DBS for Transport to the Laboratory</a:t>
            </a:r>
            <a:endParaRPr lang="en-US" dirty="0"/>
          </a:p>
        </p:txBody>
      </p:sp>
      <p:sp>
        <p:nvSpPr>
          <p:cNvPr id="3" name="Content Placeholder 2">
            <a:extLst>
              <a:ext uri="{FF2B5EF4-FFF2-40B4-BE49-F238E27FC236}">
                <a16:creationId xmlns:a16="http://schemas.microsoft.com/office/drawing/2014/main" id="{C272B3C1-D6B6-4345-B38B-21AE2DB55476}"/>
              </a:ext>
            </a:extLst>
          </p:cNvPr>
          <p:cNvSpPr>
            <a:spLocks noGrp="1"/>
          </p:cNvSpPr>
          <p:nvPr>
            <p:ph idx="1"/>
          </p:nvPr>
        </p:nvSpPr>
        <p:spPr>
          <a:xfrm>
            <a:off x="838200" y="1825625"/>
            <a:ext cx="10515600" cy="4351338"/>
          </a:xfrm>
        </p:spPr>
        <p:txBody>
          <a:bodyPr>
            <a:normAutofit/>
          </a:bodyPr>
          <a:lstStyle/>
          <a:p>
            <a:pPr marL="514350" indent="-514350">
              <a:buFont typeface="+mj-lt"/>
              <a:buAutoNum type="arabicPeriod" startAt="5"/>
            </a:pPr>
            <a:r>
              <a:rPr lang="en-US" dirty="0"/>
              <a:t>After the DBS has been prepared for transport, it can be stored at room temperature for up to two weeks</a:t>
            </a:r>
          </a:p>
          <a:p>
            <a:pPr lvl="1"/>
            <a:r>
              <a:rPr lang="en-US" dirty="0"/>
              <a:t>If DBS specimens cannot be shipped within two weeks, store at -70°C until shipment (or -20°C if freezer at -70°C is not available)</a:t>
            </a:r>
          </a:p>
          <a:p>
            <a:pPr lvl="1"/>
            <a:r>
              <a:rPr lang="en-US" dirty="0"/>
              <a:t>If a sample has been at the clinic for </a:t>
            </a:r>
            <a:br>
              <a:rPr lang="en-US" dirty="0"/>
            </a:br>
            <a:r>
              <a:rPr lang="en-US" dirty="0"/>
              <a:t>longer than two weeks without </a:t>
            </a:r>
            <a:br>
              <a:rPr lang="en-US" dirty="0"/>
            </a:br>
            <a:r>
              <a:rPr lang="en-US" dirty="0"/>
              <a:t>appropriate storage, then a new </a:t>
            </a:r>
            <a:br>
              <a:rPr lang="en-US" dirty="0"/>
            </a:br>
            <a:r>
              <a:rPr lang="en-US" dirty="0"/>
              <a:t>sample is needed</a:t>
            </a:r>
          </a:p>
          <a:p>
            <a:pPr marL="457200" lvl="1" indent="0">
              <a:buNone/>
            </a:pPr>
            <a:endParaRPr lang="en-US" dirty="0"/>
          </a:p>
        </p:txBody>
      </p:sp>
      <p:pic>
        <p:nvPicPr>
          <p:cNvPr id="4" name="Picture 3">
            <a:extLst>
              <a:ext uri="{FF2B5EF4-FFF2-40B4-BE49-F238E27FC236}">
                <a16:creationId xmlns:a16="http://schemas.microsoft.com/office/drawing/2014/main" id="{9556D5A5-0CF6-459C-9AAF-595452191AA3}"/>
              </a:ext>
            </a:extLst>
          </p:cNvPr>
          <p:cNvPicPr>
            <a:picLocks noChangeAspect="1"/>
          </p:cNvPicPr>
          <p:nvPr/>
        </p:nvPicPr>
        <p:blipFill>
          <a:blip r:embed="rId2"/>
          <a:stretch>
            <a:fillRect/>
          </a:stretch>
        </p:blipFill>
        <p:spPr>
          <a:xfrm>
            <a:off x="6946259" y="3558433"/>
            <a:ext cx="4669801" cy="2753467"/>
          </a:xfrm>
          <a:prstGeom prst="rect">
            <a:avLst/>
          </a:prstGeom>
        </p:spPr>
      </p:pic>
    </p:spTree>
    <p:extLst>
      <p:ext uri="{BB962C8B-B14F-4D97-AF65-F5344CB8AC3E}">
        <p14:creationId xmlns:p14="http://schemas.microsoft.com/office/powerpoint/2010/main" val="2052366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F5A96-A0DE-4B1D-83D0-C01DD88DDB43}"/>
              </a:ext>
            </a:extLst>
          </p:cNvPr>
          <p:cNvSpPr>
            <a:spLocks noGrp="1"/>
          </p:cNvSpPr>
          <p:nvPr>
            <p:ph type="title"/>
          </p:nvPr>
        </p:nvSpPr>
        <p:spPr/>
        <p:txBody>
          <a:bodyPr/>
          <a:lstStyle/>
          <a:p>
            <a:r>
              <a:rPr lang="en-GB" b="1" dirty="0"/>
              <a:t>Valid and Invalid DBS Specimens</a:t>
            </a:r>
            <a:endParaRPr lang="en-US" dirty="0"/>
          </a:p>
        </p:txBody>
      </p:sp>
      <p:sp>
        <p:nvSpPr>
          <p:cNvPr id="3" name="Content Placeholder 2">
            <a:extLst>
              <a:ext uri="{FF2B5EF4-FFF2-40B4-BE49-F238E27FC236}">
                <a16:creationId xmlns:a16="http://schemas.microsoft.com/office/drawing/2014/main" id="{C272B3C1-D6B6-4345-B38B-21AE2DB55476}"/>
              </a:ext>
            </a:extLst>
          </p:cNvPr>
          <p:cNvSpPr>
            <a:spLocks noGrp="1"/>
          </p:cNvSpPr>
          <p:nvPr>
            <p:ph idx="1"/>
          </p:nvPr>
        </p:nvSpPr>
        <p:spPr>
          <a:xfrm>
            <a:off x="5058136" y="1825625"/>
            <a:ext cx="6295663" cy="4351338"/>
          </a:xfrm>
        </p:spPr>
        <p:txBody>
          <a:bodyPr/>
          <a:lstStyle/>
          <a:p>
            <a:r>
              <a:rPr lang="en-GB" dirty="0"/>
              <a:t>When specimens are not collected correctly, they may be rejected by the laboratory or the result may be inaccurate</a:t>
            </a:r>
            <a:endParaRPr lang="en-US" dirty="0"/>
          </a:p>
          <a:p>
            <a:r>
              <a:rPr lang="en-GB" dirty="0"/>
              <a:t>Try to fill all 5 spots on the card completely</a:t>
            </a:r>
          </a:p>
          <a:p>
            <a:pPr lvl="1"/>
            <a:r>
              <a:rPr lang="en-GB" dirty="0"/>
              <a:t>If that is not possible, at least 3 completely filled spots are needed</a:t>
            </a:r>
          </a:p>
          <a:p>
            <a:pPr lvl="1"/>
            <a:r>
              <a:rPr lang="en-GB" u="sng" dirty="0"/>
              <a:t>Remember:</a:t>
            </a:r>
            <a:r>
              <a:rPr lang="en-GB" dirty="0"/>
              <a:t> 3 well-filled spots are better than 5 partially filled spots</a:t>
            </a:r>
            <a:endParaRPr lang="en-US" dirty="0"/>
          </a:p>
          <a:p>
            <a:endParaRPr lang="en-US" dirty="0"/>
          </a:p>
        </p:txBody>
      </p:sp>
      <p:sp>
        <p:nvSpPr>
          <p:cNvPr id="5" name="TextBox 4">
            <a:extLst>
              <a:ext uri="{FF2B5EF4-FFF2-40B4-BE49-F238E27FC236}">
                <a16:creationId xmlns:a16="http://schemas.microsoft.com/office/drawing/2014/main" id="{1575C41A-A28A-4977-9E9C-4DDCC5DC10A5}"/>
              </a:ext>
            </a:extLst>
          </p:cNvPr>
          <p:cNvSpPr txBox="1"/>
          <p:nvPr/>
        </p:nvSpPr>
        <p:spPr>
          <a:xfrm>
            <a:off x="914400" y="5347502"/>
            <a:ext cx="3935392" cy="369332"/>
          </a:xfrm>
          <a:prstGeom prst="rect">
            <a:avLst/>
          </a:prstGeom>
          <a:noFill/>
        </p:spPr>
        <p:txBody>
          <a:bodyPr wrap="square" rtlCol="0">
            <a:spAutoFit/>
          </a:bodyPr>
          <a:lstStyle/>
          <a:p>
            <a:pPr algn="ctr"/>
            <a:r>
              <a:rPr lang="en-US" b="1" dirty="0"/>
              <a:t>Above is a valid DBS specimen</a:t>
            </a:r>
          </a:p>
        </p:txBody>
      </p:sp>
      <p:pic>
        <p:nvPicPr>
          <p:cNvPr id="6" name="Picture 5" descr="DBS_Card_Botswana.png">
            <a:extLst>
              <a:ext uri="{FF2B5EF4-FFF2-40B4-BE49-F238E27FC236}">
                <a16:creationId xmlns:a16="http://schemas.microsoft.com/office/drawing/2014/main" id="{406B10EC-2F20-453A-850F-497BFAA319E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878" r="3398" b="-2"/>
          <a:stretch/>
        </p:blipFill>
        <p:spPr>
          <a:xfrm rot="21600000">
            <a:off x="708297" y="1904282"/>
            <a:ext cx="4297680" cy="2945954"/>
          </a:xfrm>
          <a:prstGeom prst="rect">
            <a:avLst/>
          </a:prstGeom>
        </p:spPr>
      </p:pic>
    </p:spTree>
    <p:extLst>
      <p:ext uri="{BB962C8B-B14F-4D97-AF65-F5344CB8AC3E}">
        <p14:creationId xmlns:p14="http://schemas.microsoft.com/office/powerpoint/2010/main" val="15795305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81B33-84BA-4E14-B7DD-940A9A1D5187}"/>
              </a:ext>
            </a:extLst>
          </p:cNvPr>
          <p:cNvSpPr>
            <a:spLocks noGrp="1"/>
          </p:cNvSpPr>
          <p:nvPr>
            <p:ph type="title"/>
          </p:nvPr>
        </p:nvSpPr>
        <p:spPr>
          <a:xfrm>
            <a:off x="838200" y="365125"/>
            <a:ext cx="10515600" cy="1325563"/>
          </a:xfrm>
        </p:spPr>
        <p:txBody>
          <a:bodyPr>
            <a:normAutofit/>
          </a:bodyPr>
          <a:lstStyle/>
          <a:p>
            <a:r>
              <a:rPr lang="en-US" b="1" dirty="0"/>
              <a:t>Valid DBS Specimen</a:t>
            </a:r>
          </a:p>
        </p:txBody>
      </p:sp>
      <p:sp>
        <p:nvSpPr>
          <p:cNvPr id="3" name="Content Placeholder 2">
            <a:extLst>
              <a:ext uri="{FF2B5EF4-FFF2-40B4-BE49-F238E27FC236}">
                <a16:creationId xmlns:a16="http://schemas.microsoft.com/office/drawing/2014/main" id="{A4D0879C-E1C7-4482-B3AA-9CBFCD958B18}"/>
              </a:ext>
            </a:extLst>
          </p:cNvPr>
          <p:cNvSpPr>
            <a:spLocks noGrp="1"/>
          </p:cNvSpPr>
          <p:nvPr>
            <p:ph idx="1"/>
          </p:nvPr>
        </p:nvSpPr>
        <p:spPr>
          <a:xfrm>
            <a:off x="838200" y="2551289"/>
            <a:ext cx="3797807" cy="3625674"/>
          </a:xfrm>
        </p:spPr>
        <p:txBody>
          <a:bodyPr>
            <a:normAutofit/>
          </a:bodyPr>
          <a:lstStyle/>
          <a:p>
            <a:r>
              <a:rPr lang="en-GB" sz="2400" dirty="0"/>
              <a:t>Circles are completely filled </a:t>
            </a:r>
            <a:endParaRPr lang="en-US" sz="2400" dirty="0"/>
          </a:p>
          <a:p>
            <a:r>
              <a:rPr lang="en-GB" sz="2400" dirty="0"/>
              <a:t>The card has been labelled with appropriate identification</a:t>
            </a:r>
            <a:endParaRPr lang="en-US" sz="2400" dirty="0"/>
          </a:p>
          <a:p>
            <a:r>
              <a:rPr lang="en-GB" sz="2400" dirty="0"/>
              <a:t>Blood is soaked through to the other side of the card</a:t>
            </a:r>
            <a:endParaRPr lang="en-US" sz="2400" dirty="0"/>
          </a:p>
        </p:txBody>
      </p:sp>
      <p:pic>
        <p:nvPicPr>
          <p:cNvPr id="4" name="Picture 3" descr="DBS_Card_Botswana.png">
            <a:extLst>
              <a:ext uri="{FF2B5EF4-FFF2-40B4-BE49-F238E27FC236}">
                <a16:creationId xmlns:a16="http://schemas.microsoft.com/office/drawing/2014/main" id="{105BD14B-3A12-4DE7-B26A-90C848E31B03}"/>
              </a:ext>
            </a:extLst>
          </p:cNvPr>
          <p:cNvPicPr/>
          <p:nvPr/>
        </p:nvPicPr>
        <p:blipFill rotWithShape="1">
          <a:blip r:embed="rId2" cstate="email">
            <a:extLst>
              <a:ext uri="{28A0092B-C50C-407E-A947-70E740481C1C}">
                <a14:useLocalDpi xmlns:a14="http://schemas.microsoft.com/office/drawing/2010/main"/>
              </a:ext>
            </a:extLst>
          </a:blip>
          <a:srcRect l="2878" r="3398" b="-2"/>
          <a:stretch/>
        </p:blipFill>
        <p:spPr>
          <a:xfrm rot="21600000">
            <a:off x="5120640" y="1914642"/>
            <a:ext cx="6233160" cy="4272681"/>
          </a:xfrm>
          <a:prstGeom prst="rect">
            <a:avLst/>
          </a:prstGeom>
        </p:spPr>
      </p:pic>
      <p:sp>
        <p:nvSpPr>
          <p:cNvPr id="5" name="TextBox 10">
            <a:extLst>
              <a:ext uri="{FF2B5EF4-FFF2-40B4-BE49-F238E27FC236}">
                <a16:creationId xmlns:a16="http://schemas.microsoft.com/office/drawing/2014/main" id="{78B34CF1-299A-4DB1-A2FA-58BCFA36C9A6}"/>
              </a:ext>
            </a:extLst>
          </p:cNvPr>
          <p:cNvSpPr txBox="1"/>
          <p:nvPr/>
        </p:nvSpPr>
        <p:spPr>
          <a:xfrm>
            <a:off x="6809422" y="3581400"/>
            <a:ext cx="3508058" cy="469583"/>
          </a:xfrm>
          <a:prstGeom prst="rect">
            <a:avLst/>
          </a:prstGeom>
          <a:noFill/>
        </p:spPr>
        <p:txBody>
          <a:bodyPr wrap="square" rtlCol="0">
            <a:noAutofit/>
          </a:bodyPr>
          <a:lstStyle/>
          <a:p>
            <a:pPr marL="0" marR="0" fontAlgn="base">
              <a:spcBef>
                <a:spcPts val="0"/>
              </a:spcBef>
              <a:spcAft>
                <a:spcPts val="0"/>
              </a:spcAft>
            </a:pPr>
            <a:r>
              <a:rPr lang="en-US" sz="2000" kern="1200" dirty="0">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Baby Patient    DOB 23/04/2019</a:t>
            </a:r>
            <a:endParaRPr lang="en-US" sz="2000" dirty="0">
              <a:solidFill>
                <a:srgbClr val="000000"/>
              </a:solidFill>
              <a:effectLst/>
              <a:latin typeface="Rockwell" panose="02060603020205020403" pitchFamily="18" charset="0"/>
              <a:ea typeface="Times New Roman" panose="02020603050405020304" pitchFamily="18" charset="0"/>
              <a:cs typeface="Times New Roman" panose="02020603050405020304" pitchFamily="18" charset="0"/>
            </a:endParaRPr>
          </a:p>
        </p:txBody>
      </p:sp>
      <p:sp>
        <p:nvSpPr>
          <p:cNvPr id="6" name="TextBox 3">
            <a:extLst>
              <a:ext uri="{FF2B5EF4-FFF2-40B4-BE49-F238E27FC236}">
                <a16:creationId xmlns:a16="http://schemas.microsoft.com/office/drawing/2014/main" id="{9CA13DF5-15F1-47BE-9FD4-4481BEE305F0}"/>
              </a:ext>
            </a:extLst>
          </p:cNvPr>
          <p:cNvSpPr txBox="1"/>
          <p:nvPr/>
        </p:nvSpPr>
        <p:spPr>
          <a:xfrm>
            <a:off x="7216140" y="4334193"/>
            <a:ext cx="3101340" cy="400110"/>
          </a:xfrm>
          <a:prstGeom prst="rect">
            <a:avLst/>
          </a:prstGeom>
          <a:noFill/>
        </p:spPr>
        <p:txBody>
          <a:bodyPr wrap="square" rtlCol="0">
            <a:spAutoFit/>
          </a:bodyPr>
          <a:lstStyle/>
          <a:p>
            <a:pPr marL="0" marR="0" fontAlgn="base">
              <a:spcBef>
                <a:spcPts val="0"/>
              </a:spcBef>
              <a:spcAft>
                <a:spcPts val="0"/>
              </a:spcAft>
            </a:pPr>
            <a:r>
              <a:rPr lang="en-US" sz="2000" kern="1200" dirty="0">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06/06/2019      13:15</a:t>
            </a:r>
            <a:endParaRPr lang="en-US" sz="2000" dirty="0">
              <a:solidFill>
                <a:srgbClr val="000000"/>
              </a:solidFill>
              <a:effectLst/>
              <a:latin typeface="Rockwell" panose="020606030202050204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5788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0439-96FB-4C46-83EE-260A3C650CA3}"/>
              </a:ext>
            </a:extLst>
          </p:cNvPr>
          <p:cNvSpPr>
            <a:spLocks noGrp="1"/>
          </p:cNvSpPr>
          <p:nvPr>
            <p:ph type="title"/>
          </p:nvPr>
        </p:nvSpPr>
        <p:spPr>
          <a:xfrm>
            <a:off x="838200" y="365125"/>
            <a:ext cx="10515600" cy="1325563"/>
          </a:xfrm>
        </p:spPr>
        <p:txBody>
          <a:bodyPr/>
          <a:lstStyle/>
          <a:p>
            <a:r>
              <a:rPr lang="en-US" b="1" dirty="0"/>
              <a:t>Valid DBS Specimen</a:t>
            </a:r>
          </a:p>
        </p:txBody>
      </p:sp>
      <p:sp>
        <p:nvSpPr>
          <p:cNvPr id="3" name="Content Placeholder 2">
            <a:extLst>
              <a:ext uri="{FF2B5EF4-FFF2-40B4-BE49-F238E27FC236}">
                <a16:creationId xmlns:a16="http://schemas.microsoft.com/office/drawing/2014/main" id="{928FE3E8-ED48-4476-AD5D-62C9B3041FE0}"/>
              </a:ext>
            </a:extLst>
          </p:cNvPr>
          <p:cNvSpPr>
            <a:spLocks noGrp="1"/>
          </p:cNvSpPr>
          <p:nvPr>
            <p:ph idx="1"/>
          </p:nvPr>
        </p:nvSpPr>
        <p:spPr>
          <a:xfrm>
            <a:off x="838200" y="3902399"/>
            <a:ext cx="10515599" cy="2274564"/>
          </a:xfrm>
        </p:spPr>
        <p:txBody>
          <a:bodyPr>
            <a:normAutofit fontScale="77500" lnSpcReduction="20000"/>
          </a:bodyPr>
          <a:lstStyle/>
          <a:p>
            <a:r>
              <a:rPr lang="en-GB" sz="3400" dirty="0"/>
              <a:t>Blood is spreading from one circle to another due to anaemia (anaemic blood is more fluid)</a:t>
            </a:r>
          </a:p>
          <a:p>
            <a:pPr lvl="1"/>
            <a:r>
              <a:rPr lang="en-GB" sz="3000" dirty="0"/>
              <a:t>This is still considered a valid specimen</a:t>
            </a:r>
            <a:endParaRPr lang="en-US" sz="3000" dirty="0"/>
          </a:p>
          <a:p>
            <a:r>
              <a:rPr lang="en-GB" sz="3400" dirty="0"/>
              <a:t>Note: the third and fifth circles have been punched by laboratory staff</a:t>
            </a:r>
            <a:endParaRPr lang="en-US" sz="3400" dirty="0"/>
          </a:p>
          <a:p>
            <a:pPr marL="0" indent="0">
              <a:buNone/>
            </a:pPr>
            <a:endParaRPr lang="en-US" dirty="0"/>
          </a:p>
          <a:p>
            <a:pPr marL="0" indent="0">
              <a:buNone/>
            </a:pPr>
            <a:r>
              <a:rPr lang="en-GB" sz="2100" dirty="0"/>
              <a:t>Photo: WHO. </a:t>
            </a:r>
            <a:r>
              <a:rPr lang="en-US" sz="2100" dirty="0"/>
              <a:t>Blood Collection and Handling — Dried Blood Spot (DBS)</a:t>
            </a:r>
          </a:p>
        </p:txBody>
      </p:sp>
      <p:pic>
        <p:nvPicPr>
          <p:cNvPr id="5" name="Picture 4">
            <a:extLst>
              <a:ext uri="{FF2B5EF4-FFF2-40B4-BE49-F238E27FC236}">
                <a16:creationId xmlns:a16="http://schemas.microsoft.com/office/drawing/2014/main" id="{34BFC57B-96EF-4FE9-9BE7-5BB93DAE126B}"/>
              </a:ext>
            </a:extLst>
          </p:cNvPr>
          <p:cNvPicPr>
            <a:picLocks noChangeAspect="1"/>
          </p:cNvPicPr>
          <p:nvPr/>
        </p:nvPicPr>
        <p:blipFill rotWithShape="1">
          <a:blip r:embed="rId2">
            <a:extLst>
              <a:ext uri="{28A0092B-C50C-407E-A947-70E740481C1C}">
                <a14:useLocalDpi xmlns:a14="http://schemas.microsoft.com/office/drawing/2010/main" val="0"/>
              </a:ext>
            </a:extLst>
          </a:blip>
          <a:srcRect b="64439"/>
          <a:stretch/>
        </p:blipFill>
        <p:spPr bwMode="auto">
          <a:xfrm>
            <a:off x="2470307" y="1836423"/>
            <a:ext cx="7451912" cy="19202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6216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84CD-873C-4FCA-813D-6BC7DCBC5627}"/>
              </a:ext>
            </a:extLst>
          </p:cNvPr>
          <p:cNvSpPr>
            <a:spLocks noGrp="1"/>
          </p:cNvSpPr>
          <p:nvPr>
            <p:ph type="title"/>
          </p:nvPr>
        </p:nvSpPr>
        <p:spPr/>
        <p:txBody>
          <a:bodyPr/>
          <a:lstStyle/>
          <a:p>
            <a:r>
              <a:rPr lang="en-GB" b="1" dirty="0"/>
              <a:t>HIV Testing of HIV-exposed Infants: The Pre-test Session</a:t>
            </a:r>
            <a:endParaRPr lang="en-US" dirty="0"/>
          </a:p>
        </p:txBody>
      </p:sp>
      <p:sp>
        <p:nvSpPr>
          <p:cNvPr id="3" name="Content Placeholder 2">
            <a:extLst>
              <a:ext uri="{FF2B5EF4-FFF2-40B4-BE49-F238E27FC236}">
                <a16:creationId xmlns:a16="http://schemas.microsoft.com/office/drawing/2014/main" id="{6D445DB4-9C1C-4540-911B-37A37A970102}"/>
              </a:ext>
            </a:extLst>
          </p:cNvPr>
          <p:cNvSpPr>
            <a:spLocks noGrp="1"/>
          </p:cNvSpPr>
          <p:nvPr>
            <p:ph idx="1"/>
          </p:nvPr>
        </p:nvSpPr>
        <p:spPr/>
        <p:txBody>
          <a:bodyPr>
            <a:normAutofit/>
          </a:bodyPr>
          <a:lstStyle/>
          <a:p>
            <a:r>
              <a:rPr lang="en-GB" sz="3200" dirty="0"/>
              <a:t>Although PMTCT interventions are very effective, they do not eliminate the risk of HIV transmission to the infant</a:t>
            </a:r>
          </a:p>
          <a:p>
            <a:r>
              <a:rPr lang="en-GB" sz="3200" dirty="0"/>
              <a:t>Routine HIV testing of HIV-exposed infants is necessary</a:t>
            </a:r>
          </a:p>
          <a:p>
            <a:r>
              <a:rPr lang="en-GB" sz="3200" dirty="0"/>
              <a:t>Benefits of testing infants in the first 6 weeks of life:</a:t>
            </a:r>
            <a:endParaRPr lang="en-US" sz="3200" dirty="0"/>
          </a:p>
          <a:p>
            <a:pPr lvl="1"/>
            <a:r>
              <a:rPr lang="en-GB" sz="2800" dirty="0"/>
              <a:t>Provide reassurance to families, particularly if infant tests HIV-negative</a:t>
            </a:r>
            <a:endParaRPr lang="en-US" sz="2800" dirty="0"/>
          </a:p>
          <a:p>
            <a:pPr lvl="1"/>
            <a:r>
              <a:rPr lang="en-GB" sz="2800" dirty="0"/>
              <a:t>Identify infected infants early so that they can initiate ART early, thereby increasing chance of survival</a:t>
            </a:r>
            <a:endParaRPr lang="en-US" sz="2800" dirty="0"/>
          </a:p>
        </p:txBody>
      </p:sp>
    </p:spTree>
    <p:extLst>
      <p:ext uri="{BB962C8B-B14F-4D97-AF65-F5344CB8AC3E}">
        <p14:creationId xmlns:p14="http://schemas.microsoft.com/office/powerpoint/2010/main" val="19200104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1F2F3-FB44-49FD-9046-9391DE877666}"/>
              </a:ext>
            </a:extLst>
          </p:cNvPr>
          <p:cNvSpPr>
            <a:spLocks noGrp="1"/>
          </p:cNvSpPr>
          <p:nvPr>
            <p:ph type="title"/>
          </p:nvPr>
        </p:nvSpPr>
        <p:spPr/>
        <p:txBody>
          <a:bodyPr/>
          <a:lstStyle/>
          <a:p>
            <a:r>
              <a:rPr lang="en-US" b="1" dirty="0"/>
              <a:t>Valid DBS Specimen</a:t>
            </a:r>
          </a:p>
        </p:txBody>
      </p:sp>
      <p:sp>
        <p:nvSpPr>
          <p:cNvPr id="3" name="Content Placeholder 2">
            <a:extLst>
              <a:ext uri="{FF2B5EF4-FFF2-40B4-BE49-F238E27FC236}">
                <a16:creationId xmlns:a16="http://schemas.microsoft.com/office/drawing/2014/main" id="{07BA6C55-B1B3-4965-B19B-DF96A3AE9955}"/>
              </a:ext>
            </a:extLst>
          </p:cNvPr>
          <p:cNvSpPr>
            <a:spLocks noGrp="1"/>
          </p:cNvSpPr>
          <p:nvPr>
            <p:ph idx="1"/>
          </p:nvPr>
        </p:nvSpPr>
        <p:spPr>
          <a:xfrm>
            <a:off x="838200" y="4039737"/>
            <a:ext cx="10515600" cy="2137225"/>
          </a:xfrm>
        </p:spPr>
        <p:txBody>
          <a:bodyPr>
            <a:normAutofit fontScale="92500" lnSpcReduction="10000"/>
          </a:bodyPr>
          <a:lstStyle/>
          <a:p>
            <a:r>
              <a:rPr lang="en-GB" dirty="0"/>
              <a:t>Circles are imperfectly misaligned</a:t>
            </a:r>
          </a:p>
          <a:p>
            <a:r>
              <a:rPr lang="en-GB" dirty="0"/>
              <a:t>Some slightly over or under filled</a:t>
            </a:r>
          </a:p>
          <a:p>
            <a:r>
              <a:rPr lang="en-GB" dirty="0"/>
              <a:t>This specimen is also valid</a:t>
            </a:r>
            <a:r>
              <a:rPr lang="en-US" dirty="0"/>
              <a:t> </a:t>
            </a:r>
          </a:p>
          <a:p>
            <a:endParaRPr lang="en-GB" sz="2200" dirty="0"/>
          </a:p>
          <a:p>
            <a:pPr marL="0" indent="0">
              <a:buNone/>
            </a:pPr>
            <a:r>
              <a:rPr lang="en-GB" sz="1700" dirty="0"/>
              <a:t>Photo: </a:t>
            </a:r>
            <a:r>
              <a:rPr lang="en-GB" sz="1700" dirty="0" err="1"/>
              <a:t>Thumbay</a:t>
            </a:r>
            <a:r>
              <a:rPr lang="en-GB" sz="1700" dirty="0"/>
              <a:t> Labs. http://www.thumbaylabs.com/guidelines.html</a:t>
            </a:r>
            <a:r>
              <a:rPr lang="en-US" sz="1700" dirty="0"/>
              <a:t> </a:t>
            </a:r>
          </a:p>
          <a:p>
            <a:endParaRPr lang="en-US" dirty="0"/>
          </a:p>
        </p:txBody>
      </p:sp>
      <p:pic>
        <p:nvPicPr>
          <p:cNvPr id="4" name="Picture 3" descr="http://www.thumbaylabs.com/images/dbs3.png">
            <a:extLst>
              <a:ext uri="{FF2B5EF4-FFF2-40B4-BE49-F238E27FC236}">
                <a16:creationId xmlns:a16="http://schemas.microsoft.com/office/drawing/2014/main" id="{418EA899-EA41-4F20-B5D3-41FD6AF179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2520" y="1913038"/>
            <a:ext cx="9966960" cy="1904349"/>
          </a:xfrm>
          <a:prstGeom prst="rect">
            <a:avLst/>
          </a:prstGeom>
          <a:noFill/>
          <a:ln>
            <a:noFill/>
          </a:ln>
        </p:spPr>
      </p:pic>
    </p:spTree>
    <p:extLst>
      <p:ext uri="{BB962C8B-B14F-4D97-AF65-F5344CB8AC3E}">
        <p14:creationId xmlns:p14="http://schemas.microsoft.com/office/powerpoint/2010/main" val="2169936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1AE3-F081-4123-A4AD-243132C154A1}"/>
              </a:ext>
            </a:extLst>
          </p:cNvPr>
          <p:cNvSpPr>
            <a:spLocks noGrp="1"/>
          </p:cNvSpPr>
          <p:nvPr>
            <p:ph type="title"/>
          </p:nvPr>
        </p:nvSpPr>
        <p:spPr/>
        <p:txBody>
          <a:bodyPr/>
          <a:lstStyle/>
          <a:p>
            <a:r>
              <a:rPr lang="en-US" dirty="0"/>
              <a:t>Invalid Specimens</a:t>
            </a:r>
          </a:p>
        </p:txBody>
      </p:sp>
      <p:sp>
        <p:nvSpPr>
          <p:cNvPr id="3" name="Content Placeholder 2">
            <a:extLst>
              <a:ext uri="{FF2B5EF4-FFF2-40B4-BE49-F238E27FC236}">
                <a16:creationId xmlns:a16="http://schemas.microsoft.com/office/drawing/2014/main" id="{4CE1BB25-3179-4548-BE1B-C8B1245EB8C6}"/>
              </a:ext>
            </a:extLst>
          </p:cNvPr>
          <p:cNvSpPr>
            <a:spLocks noGrp="1"/>
          </p:cNvSpPr>
          <p:nvPr>
            <p:ph idx="1"/>
          </p:nvPr>
        </p:nvSpPr>
        <p:spPr>
          <a:xfrm>
            <a:off x="838200" y="1825625"/>
            <a:ext cx="3038061" cy="4351338"/>
          </a:xfrm>
        </p:spPr>
        <p:txBody>
          <a:bodyPr>
            <a:normAutofit/>
          </a:bodyPr>
          <a:lstStyle/>
          <a:p>
            <a:r>
              <a:rPr lang="en-GB" sz="3200" i="1" dirty="0"/>
              <a:t>Why do you think this specimen was not acceptable?</a:t>
            </a:r>
          </a:p>
          <a:p>
            <a:r>
              <a:rPr lang="en-US" sz="3200" dirty="0"/>
              <a:t>Not enough blood for testing</a:t>
            </a:r>
          </a:p>
        </p:txBody>
      </p:sp>
      <p:pic>
        <p:nvPicPr>
          <p:cNvPr id="4" name="Picture 3" descr="DBS-invalid-1-2">
            <a:extLst>
              <a:ext uri="{FF2B5EF4-FFF2-40B4-BE49-F238E27FC236}">
                <a16:creationId xmlns:a16="http://schemas.microsoft.com/office/drawing/2014/main" id="{190C4753-B2D4-47E1-A16A-B581587AF400}"/>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105689" y="1825625"/>
            <a:ext cx="7680960" cy="1920240"/>
          </a:xfrm>
          <a:prstGeom prst="rect">
            <a:avLst/>
          </a:prstGeom>
          <a:noFill/>
          <a:ln>
            <a:noFill/>
          </a:ln>
        </p:spPr>
      </p:pic>
      <p:pic>
        <p:nvPicPr>
          <p:cNvPr id="5" name="Picture 4" descr="http://www.thumbaylabs.com/images/idbs1.png">
            <a:extLst>
              <a:ext uri="{FF2B5EF4-FFF2-40B4-BE49-F238E27FC236}">
                <a16:creationId xmlns:a16="http://schemas.microsoft.com/office/drawing/2014/main" id="{D221D44B-4F7D-49CC-8A0F-94E3F82857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6929" y="4665980"/>
            <a:ext cx="9189720" cy="1645920"/>
          </a:xfrm>
          <a:prstGeom prst="rect">
            <a:avLst/>
          </a:prstGeom>
          <a:noFill/>
          <a:ln>
            <a:noFill/>
          </a:ln>
        </p:spPr>
      </p:pic>
    </p:spTree>
    <p:extLst>
      <p:ext uri="{BB962C8B-B14F-4D97-AF65-F5344CB8AC3E}">
        <p14:creationId xmlns:p14="http://schemas.microsoft.com/office/powerpoint/2010/main" val="87001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1AE3-F081-4123-A4AD-243132C154A1}"/>
              </a:ext>
            </a:extLst>
          </p:cNvPr>
          <p:cNvSpPr>
            <a:spLocks noGrp="1"/>
          </p:cNvSpPr>
          <p:nvPr>
            <p:ph type="title"/>
          </p:nvPr>
        </p:nvSpPr>
        <p:spPr/>
        <p:txBody>
          <a:bodyPr/>
          <a:lstStyle/>
          <a:p>
            <a:r>
              <a:rPr lang="en-GB" b="1" dirty="0"/>
              <a:t>Not Enough Blood for Testing</a:t>
            </a:r>
            <a:endParaRPr lang="en-GB" dirty="0"/>
          </a:p>
        </p:txBody>
      </p:sp>
      <p:sp>
        <p:nvSpPr>
          <p:cNvPr id="3" name="Content Placeholder 2">
            <a:extLst>
              <a:ext uri="{FF2B5EF4-FFF2-40B4-BE49-F238E27FC236}">
                <a16:creationId xmlns:a16="http://schemas.microsoft.com/office/drawing/2014/main" id="{4CE1BB25-3179-4548-BE1B-C8B1245EB8C6}"/>
              </a:ext>
            </a:extLst>
          </p:cNvPr>
          <p:cNvSpPr>
            <a:spLocks noGrp="1"/>
          </p:cNvSpPr>
          <p:nvPr>
            <p:ph idx="1"/>
          </p:nvPr>
        </p:nvSpPr>
        <p:spPr>
          <a:xfrm>
            <a:off x="838200" y="1825625"/>
            <a:ext cx="3970773" cy="4351338"/>
          </a:xfrm>
        </p:spPr>
        <p:txBody>
          <a:bodyPr>
            <a:normAutofit fontScale="92500" lnSpcReduction="20000"/>
          </a:bodyPr>
          <a:lstStyle/>
          <a:p>
            <a:r>
              <a:rPr lang="en-GB" sz="2400" b="1" i="1" dirty="0"/>
              <a:t>Why did this happen?</a:t>
            </a:r>
          </a:p>
          <a:p>
            <a:pPr marL="0" indent="0">
              <a:buNone/>
            </a:pPr>
            <a:r>
              <a:rPr lang="en-GB" sz="2400" b="1" dirty="0"/>
              <a:t>Possible causes:</a:t>
            </a:r>
          </a:p>
          <a:p>
            <a:pPr lvl="0"/>
            <a:r>
              <a:rPr lang="en-GB" sz="2400" dirty="0"/>
              <a:t>Removing filter paper before blood had completely filled circle or before blood has soaked through to the other side</a:t>
            </a:r>
            <a:endParaRPr lang="en-US" sz="2400" dirty="0"/>
          </a:p>
          <a:p>
            <a:pPr lvl="0"/>
            <a:r>
              <a:rPr lang="en-GB" sz="2400" dirty="0"/>
              <a:t>Applying blood to filter paper with a capillary tube</a:t>
            </a:r>
            <a:endParaRPr lang="en-US" sz="2400" dirty="0"/>
          </a:p>
          <a:p>
            <a:r>
              <a:rPr lang="en-GB" sz="2400" dirty="0"/>
              <a:t>The filter paper coming in contact with gloved or un-gloved hands or substances such as hand lotion or powder, either before or after blood specimen collection</a:t>
            </a:r>
            <a:endParaRPr lang="en-US" sz="2400" dirty="0"/>
          </a:p>
        </p:txBody>
      </p:sp>
      <p:pic>
        <p:nvPicPr>
          <p:cNvPr id="4" name="Picture 3" descr="DBS-invalid-1-2">
            <a:extLst>
              <a:ext uri="{FF2B5EF4-FFF2-40B4-BE49-F238E27FC236}">
                <a16:creationId xmlns:a16="http://schemas.microsoft.com/office/drawing/2014/main" id="{190C4753-B2D4-47E1-A16A-B581587AF400}"/>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829022" y="1921161"/>
            <a:ext cx="7040880" cy="1760220"/>
          </a:xfrm>
          <a:prstGeom prst="rect">
            <a:avLst/>
          </a:prstGeom>
          <a:noFill/>
          <a:ln>
            <a:noFill/>
          </a:ln>
        </p:spPr>
      </p:pic>
      <p:pic>
        <p:nvPicPr>
          <p:cNvPr id="5" name="Picture 4" descr="http://www.thumbaylabs.com/images/idbs1.png">
            <a:extLst>
              <a:ext uri="{FF2B5EF4-FFF2-40B4-BE49-F238E27FC236}">
                <a16:creationId xmlns:a16="http://schemas.microsoft.com/office/drawing/2014/main" id="{D221D44B-4F7D-49CC-8A0F-94E3F82857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8973" y="4141697"/>
            <a:ext cx="6858000" cy="1228306"/>
          </a:xfrm>
          <a:prstGeom prst="rect">
            <a:avLst/>
          </a:prstGeom>
          <a:noFill/>
          <a:ln>
            <a:noFill/>
          </a:ln>
        </p:spPr>
      </p:pic>
    </p:spTree>
    <p:extLst>
      <p:ext uri="{BB962C8B-B14F-4D97-AF65-F5344CB8AC3E}">
        <p14:creationId xmlns:p14="http://schemas.microsoft.com/office/powerpoint/2010/main" val="195868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1AE3-F081-4123-A4AD-243132C154A1}"/>
              </a:ext>
            </a:extLst>
          </p:cNvPr>
          <p:cNvSpPr>
            <a:spLocks noGrp="1"/>
          </p:cNvSpPr>
          <p:nvPr>
            <p:ph type="title"/>
          </p:nvPr>
        </p:nvSpPr>
        <p:spPr/>
        <p:txBody>
          <a:bodyPr/>
          <a:lstStyle/>
          <a:p>
            <a:r>
              <a:rPr lang="en-US" dirty="0"/>
              <a:t>Invalid Specimens</a:t>
            </a:r>
          </a:p>
        </p:txBody>
      </p:sp>
      <p:sp>
        <p:nvSpPr>
          <p:cNvPr id="7" name="TextBox 6">
            <a:extLst>
              <a:ext uri="{FF2B5EF4-FFF2-40B4-BE49-F238E27FC236}">
                <a16:creationId xmlns:a16="http://schemas.microsoft.com/office/drawing/2014/main" id="{D4698937-6073-49E6-BD40-88B81984B934}"/>
              </a:ext>
            </a:extLst>
          </p:cNvPr>
          <p:cNvSpPr txBox="1"/>
          <p:nvPr/>
        </p:nvSpPr>
        <p:spPr>
          <a:xfrm>
            <a:off x="1022682" y="1900986"/>
            <a:ext cx="7712242" cy="1877437"/>
          </a:xfrm>
          <a:prstGeom prst="rect">
            <a:avLst/>
          </a:prstGeom>
          <a:noFill/>
        </p:spPr>
        <p:txBody>
          <a:bodyPr wrap="square" rtlCol="0">
            <a:spAutoFit/>
          </a:bodyPr>
          <a:lstStyle/>
          <a:p>
            <a:pPr marL="457200" indent="-457200">
              <a:buFont typeface="Arial" panose="020B0604020202020204" pitchFamily="34" charset="0"/>
              <a:buChar char="•"/>
            </a:pPr>
            <a:r>
              <a:rPr lang="en-GB" sz="3200" i="1" dirty="0"/>
              <a:t>Why do you think this specimen was not acceptable?</a:t>
            </a:r>
          </a:p>
          <a:p>
            <a:pPr marL="457200" indent="-457200">
              <a:buFont typeface="Arial" panose="020B0604020202020204" pitchFamily="34" charset="0"/>
              <a:buChar char="•"/>
            </a:pPr>
            <a:r>
              <a:rPr lang="en-GB" sz="3200" b="1" dirty="0"/>
              <a:t>Specimen is bright red</a:t>
            </a:r>
          </a:p>
          <a:p>
            <a:endParaRPr lang="en-US" sz="2000" dirty="0"/>
          </a:p>
        </p:txBody>
      </p:sp>
      <p:pic>
        <p:nvPicPr>
          <p:cNvPr id="8" name="Picture 7" descr="DBS-invalid-3">
            <a:extLst>
              <a:ext uri="{FF2B5EF4-FFF2-40B4-BE49-F238E27FC236}">
                <a16:creationId xmlns:a16="http://schemas.microsoft.com/office/drawing/2014/main" id="{E60E8F7E-CD7D-4BD2-AA43-A2FE0474E83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12904" y="3500537"/>
            <a:ext cx="8961120" cy="2238615"/>
          </a:xfrm>
          <a:prstGeom prst="rect">
            <a:avLst/>
          </a:prstGeom>
          <a:noFill/>
          <a:ln>
            <a:noFill/>
          </a:ln>
        </p:spPr>
      </p:pic>
    </p:spTree>
    <p:extLst>
      <p:ext uri="{BB962C8B-B14F-4D97-AF65-F5344CB8AC3E}">
        <p14:creationId xmlns:p14="http://schemas.microsoft.com/office/powerpoint/2010/main" val="143063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1AE3-F081-4123-A4AD-243132C154A1}"/>
              </a:ext>
            </a:extLst>
          </p:cNvPr>
          <p:cNvSpPr>
            <a:spLocks noGrp="1"/>
          </p:cNvSpPr>
          <p:nvPr>
            <p:ph type="title"/>
          </p:nvPr>
        </p:nvSpPr>
        <p:spPr/>
        <p:txBody>
          <a:bodyPr/>
          <a:lstStyle/>
          <a:p>
            <a:r>
              <a:rPr lang="en-US" dirty="0"/>
              <a:t>Specimen is Bright Red</a:t>
            </a:r>
          </a:p>
        </p:txBody>
      </p:sp>
      <p:sp>
        <p:nvSpPr>
          <p:cNvPr id="3" name="Content Placeholder 2">
            <a:extLst>
              <a:ext uri="{FF2B5EF4-FFF2-40B4-BE49-F238E27FC236}">
                <a16:creationId xmlns:a16="http://schemas.microsoft.com/office/drawing/2014/main" id="{4CE1BB25-3179-4548-BE1B-C8B1245EB8C6}"/>
              </a:ext>
            </a:extLst>
          </p:cNvPr>
          <p:cNvSpPr>
            <a:spLocks noGrp="1"/>
          </p:cNvSpPr>
          <p:nvPr>
            <p:ph idx="1"/>
          </p:nvPr>
        </p:nvSpPr>
        <p:spPr>
          <a:xfrm>
            <a:off x="1071669" y="4307713"/>
            <a:ext cx="10126580" cy="2454327"/>
          </a:xfrm>
        </p:spPr>
        <p:txBody>
          <a:bodyPr>
            <a:noAutofit/>
          </a:bodyPr>
          <a:lstStyle/>
          <a:p>
            <a:r>
              <a:rPr lang="en-GB" b="1" i="1" dirty="0"/>
              <a:t>Why did this happen?</a:t>
            </a:r>
          </a:p>
          <a:p>
            <a:pPr marL="0" indent="0">
              <a:buNone/>
            </a:pPr>
            <a:r>
              <a:rPr lang="en-US" b="1" dirty="0"/>
              <a:t>Possible cause:</a:t>
            </a:r>
          </a:p>
          <a:p>
            <a:r>
              <a:rPr lang="en-GB" dirty="0"/>
              <a:t>Specimen was not dried before mailing</a:t>
            </a:r>
          </a:p>
          <a:p>
            <a:r>
              <a:rPr lang="en-GB" dirty="0"/>
              <a:t>DBS specimens must dry a minimum of 4 hours before packaging and shipping</a:t>
            </a:r>
            <a:endParaRPr lang="en-US" b="1" dirty="0"/>
          </a:p>
        </p:txBody>
      </p:sp>
      <p:pic>
        <p:nvPicPr>
          <p:cNvPr id="8" name="Picture 7" descr="DBS-invalid-3">
            <a:extLst>
              <a:ext uri="{FF2B5EF4-FFF2-40B4-BE49-F238E27FC236}">
                <a16:creationId xmlns:a16="http://schemas.microsoft.com/office/drawing/2014/main" id="{E60E8F7E-CD7D-4BD2-AA43-A2FE0474E83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397918" y="1841349"/>
            <a:ext cx="8961120" cy="2238615"/>
          </a:xfrm>
          <a:prstGeom prst="rect">
            <a:avLst/>
          </a:prstGeom>
          <a:noFill/>
          <a:ln>
            <a:noFill/>
          </a:ln>
        </p:spPr>
      </p:pic>
    </p:spTree>
    <p:extLst>
      <p:ext uri="{BB962C8B-B14F-4D97-AF65-F5344CB8AC3E}">
        <p14:creationId xmlns:p14="http://schemas.microsoft.com/office/powerpoint/2010/main" val="411434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1AE3-F081-4123-A4AD-243132C154A1}"/>
              </a:ext>
            </a:extLst>
          </p:cNvPr>
          <p:cNvSpPr>
            <a:spLocks noGrp="1"/>
          </p:cNvSpPr>
          <p:nvPr>
            <p:ph type="title"/>
          </p:nvPr>
        </p:nvSpPr>
        <p:spPr/>
        <p:txBody>
          <a:bodyPr/>
          <a:lstStyle/>
          <a:p>
            <a:r>
              <a:rPr lang="en-US" dirty="0"/>
              <a:t>Invalid Specimens</a:t>
            </a:r>
          </a:p>
        </p:txBody>
      </p:sp>
      <p:sp>
        <p:nvSpPr>
          <p:cNvPr id="7" name="TextBox 6">
            <a:extLst>
              <a:ext uri="{FF2B5EF4-FFF2-40B4-BE49-F238E27FC236}">
                <a16:creationId xmlns:a16="http://schemas.microsoft.com/office/drawing/2014/main" id="{D4698937-6073-49E6-BD40-88B81984B934}"/>
              </a:ext>
            </a:extLst>
          </p:cNvPr>
          <p:cNvSpPr txBox="1"/>
          <p:nvPr/>
        </p:nvSpPr>
        <p:spPr>
          <a:xfrm>
            <a:off x="1037922" y="1867029"/>
            <a:ext cx="7712242" cy="1877437"/>
          </a:xfrm>
          <a:prstGeom prst="rect">
            <a:avLst/>
          </a:prstGeom>
          <a:noFill/>
        </p:spPr>
        <p:txBody>
          <a:bodyPr wrap="square" rtlCol="0">
            <a:spAutoFit/>
          </a:bodyPr>
          <a:lstStyle/>
          <a:p>
            <a:pPr marL="457200" indent="-457200">
              <a:buFont typeface="Arial" panose="020B0604020202020204" pitchFamily="34" charset="0"/>
              <a:buChar char="•"/>
            </a:pPr>
            <a:r>
              <a:rPr lang="en-GB" sz="3200" i="1" dirty="0"/>
              <a:t>Why do you think this specimen was not acceptable?</a:t>
            </a:r>
          </a:p>
          <a:p>
            <a:pPr marL="457200" indent="-457200">
              <a:buFont typeface="Arial" panose="020B0604020202020204" pitchFamily="34" charset="0"/>
              <a:buChar char="•"/>
            </a:pPr>
            <a:r>
              <a:rPr lang="en-GB" sz="3200" b="1" dirty="0"/>
              <a:t>Specimen is too saturated</a:t>
            </a:r>
          </a:p>
          <a:p>
            <a:endParaRPr lang="en-US" sz="2000" dirty="0"/>
          </a:p>
        </p:txBody>
      </p:sp>
      <p:pic>
        <p:nvPicPr>
          <p:cNvPr id="6" name="Picture 5" descr="DBS-invalid7">
            <a:extLst>
              <a:ext uri="{FF2B5EF4-FFF2-40B4-BE49-F238E27FC236}">
                <a16:creationId xmlns:a16="http://schemas.microsoft.com/office/drawing/2014/main" id="{8AE1BFF8-99CD-4F42-8FC1-A7A682297D7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6596" y="3764528"/>
            <a:ext cx="8746438" cy="2194560"/>
          </a:xfrm>
          <a:prstGeom prst="rect">
            <a:avLst/>
          </a:prstGeom>
          <a:noFill/>
          <a:ln>
            <a:noFill/>
          </a:ln>
        </p:spPr>
      </p:pic>
    </p:spTree>
    <p:extLst>
      <p:ext uri="{BB962C8B-B14F-4D97-AF65-F5344CB8AC3E}">
        <p14:creationId xmlns:p14="http://schemas.microsoft.com/office/powerpoint/2010/main" val="179945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1AE3-F081-4123-A4AD-243132C154A1}"/>
              </a:ext>
            </a:extLst>
          </p:cNvPr>
          <p:cNvSpPr>
            <a:spLocks noGrp="1"/>
          </p:cNvSpPr>
          <p:nvPr>
            <p:ph type="title"/>
          </p:nvPr>
        </p:nvSpPr>
        <p:spPr/>
        <p:txBody>
          <a:bodyPr/>
          <a:lstStyle/>
          <a:p>
            <a:r>
              <a:rPr lang="en-US" dirty="0"/>
              <a:t>Specimen Saturated</a:t>
            </a:r>
          </a:p>
        </p:txBody>
      </p:sp>
      <p:pic>
        <p:nvPicPr>
          <p:cNvPr id="6" name="Picture 5" descr="DBS-invalid7">
            <a:extLst>
              <a:ext uri="{FF2B5EF4-FFF2-40B4-BE49-F238E27FC236}">
                <a16:creationId xmlns:a16="http://schemas.microsoft.com/office/drawing/2014/main" id="{8AE1BFF8-99CD-4F42-8FC1-A7A682297D7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0436" y="1810094"/>
            <a:ext cx="8138160" cy="2041938"/>
          </a:xfrm>
          <a:prstGeom prst="rect">
            <a:avLst/>
          </a:prstGeom>
          <a:noFill/>
          <a:ln>
            <a:noFill/>
          </a:ln>
        </p:spPr>
      </p:pic>
      <p:sp>
        <p:nvSpPr>
          <p:cNvPr id="8" name="Content Placeholder 2">
            <a:extLst>
              <a:ext uri="{FF2B5EF4-FFF2-40B4-BE49-F238E27FC236}">
                <a16:creationId xmlns:a16="http://schemas.microsoft.com/office/drawing/2014/main" id="{993D917F-BDF9-4E5E-902E-D939E64C0BD9}"/>
              </a:ext>
            </a:extLst>
          </p:cNvPr>
          <p:cNvSpPr txBox="1">
            <a:spLocks/>
          </p:cNvSpPr>
          <p:nvPr/>
        </p:nvSpPr>
        <p:spPr>
          <a:xfrm>
            <a:off x="1227220" y="4256472"/>
            <a:ext cx="10126580" cy="16414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1" dirty="0"/>
              <a:t>Why did this happen?</a:t>
            </a:r>
          </a:p>
          <a:p>
            <a:pPr marL="0" indent="0">
              <a:buFont typeface="Arial" panose="020B0604020202020204" pitchFamily="34" charset="0"/>
              <a:buNone/>
            </a:pPr>
            <a:r>
              <a:rPr lang="en-US" b="1" dirty="0"/>
              <a:t>Possible causes:</a:t>
            </a:r>
          </a:p>
          <a:p>
            <a:pPr lvl="0"/>
            <a:r>
              <a:rPr lang="en-GB" dirty="0"/>
              <a:t>Both sides of the card were soaked </a:t>
            </a:r>
            <a:endParaRPr lang="en-US" dirty="0"/>
          </a:p>
          <a:p>
            <a:r>
              <a:rPr lang="en-GB" dirty="0"/>
              <a:t>Blood may have been applied with a syringe</a:t>
            </a:r>
            <a:endParaRPr lang="en-US" b="1" dirty="0"/>
          </a:p>
        </p:txBody>
      </p:sp>
    </p:spTree>
    <p:extLst>
      <p:ext uri="{BB962C8B-B14F-4D97-AF65-F5344CB8AC3E}">
        <p14:creationId xmlns:p14="http://schemas.microsoft.com/office/powerpoint/2010/main" val="281415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1AE3-F081-4123-A4AD-243132C154A1}"/>
              </a:ext>
            </a:extLst>
          </p:cNvPr>
          <p:cNvSpPr>
            <a:spLocks noGrp="1"/>
          </p:cNvSpPr>
          <p:nvPr>
            <p:ph type="title"/>
          </p:nvPr>
        </p:nvSpPr>
        <p:spPr/>
        <p:txBody>
          <a:bodyPr/>
          <a:lstStyle/>
          <a:p>
            <a:r>
              <a:rPr lang="en-US" dirty="0"/>
              <a:t>Invalid Specimens</a:t>
            </a:r>
          </a:p>
        </p:txBody>
      </p:sp>
      <p:sp>
        <p:nvSpPr>
          <p:cNvPr id="7" name="TextBox 6">
            <a:extLst>
              <a:ext uri="{FF2B5EF4-FFF2-40B4-BE49-F238E27FC236}">
                <a16:creationId xmlns:a16="http://schemas.microsoft.com/office/drawing/2014/main" id="{D4698937-6073-49E6-BD40-88B81984B934}"/>
              </a:ext>
            </a:extLst>
          </p:cNvPr>
          <p:cNvSpPr txBox="1"/>
          <p:nvPr/>
        </p:nvSpPr>
        <p:spPr>
          <a:xfrm>
            <a:off x="1022682" y="1900986"/>
            <a:ext cx="7712242" cy="1661993"/>
          </a:xfrm>
          <a:prstGeom prst="rect">
            <a:avLst/>
          </a:prstGeom>
          <a:noFill/>
        </p:spPr>
        <p:txBody>
          <a:bodyPr wrap="square" rtlCol="0">
            <a:spAutoFit/>
          </a:bodyPr>
          <a:lstStyle/>
          <a:p>
            <a:pPr marL="457200" indent="-457200">
              <a:buFont typeface="Arial" panose="020B0604020202020204" pitchFamily="34" charset="0"/>
              <a:buChar char="•"/>
            </a:pPr>
            <a:r>
              <a:rPr lang="en-GB" sz="2800" i="1" dirty="0"/>
              <a:t>Why do you think this specimen was not acceptable?</a:t>
            </a:r>
          </a:p>
          <a:p>
            <a:pPr marL="457200" indent="-457200">
              <a:buFont typeface="Arial" panose="020B0604020202020204" pitchFamily="34" charset="0"/>
              <a:buChar char="•"/>
            </a:pPr>
            <a:r>
              <a:rPr lang="en-GB" sz="2800" b="1" dirty="0"/>
              <a:t>Specimens appear clotted or layered</a:t>
            </a:r>
          </a:p>
          <a:p>
            <a:endParaRPr lang="en-US" dirty="0"/>
          </a:p>
        </p:txBody>
      </p:sp>
      <p:pic>
        <p:nvPicPr>
          <p:cNvPr id="9" name="Picture 8" descr="http://www.thumbaylabs.com/images/idbs7.png">
            <a:extLst>
              <a:ext uri="{FF2B5EF4-FFF2-40B4-BE49-F238E27FC236}">
                <a16:creationId xmlns:a16="http://schemas.microsoft.com/office/drawing/2014/main" id="{E253301B-D816-48B9-B6CC-5493284B69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8998" y="4077335"/>
            <a:ext cx="9572622" cy="1828800"/>
          </a:xfrm>
          <a:prstGeom prst="rect">
            <a:avLst/>
          </a:prstGeom>
          <a:noFill/>
          <a:ln>
            <a:noFill/>
          </a:ln>
        </p:spPr>
      </p:pic>
    </p:spTree>
    <p:extLst>
      <p:ext uri="{BB962C8B-B14F-4D97-AF65-F5344CB8AC3E}">
        <p14:creationId xmlns:p14="http://schemas.microsoft.com/office/powerpoint/2010/main" val="37137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1AE3-F081-4123-A4AD-243132C154A1}"/>
              </a:ext>
            </a:extLst>
          </p:cNvPr>
          <p:cNvSpPr>
            <a:spLocks noGrp="1"/>
          </p:cNvSpPr>
          <p:nvPr>
            <p:ph type="title"/>
          </p:nvPr>
        </p:nvSpPr>
        <p:spPr/>
        <p:txBody>
          <a:bodyPr/>
          <a:lstStyle/>
          <a:p>
            <a:r>
              <a:rPr lang="en-US" dirty="0"/>
              <a:t>Specimens Clotted or Layered</a:t>
            </a:r>
          </a:p>
        </p:txBody>
      </p:sp>
      <p:pic>
        <p:nvPicPr>
          <p:cNvPr id="9" name="Picture 8" descr="http://www.thumbaylabs.com/images/idbs7.png">
            <a:extLst>
              <a:ext uri="{FF2B5EF4-FFF2-40B4-BE49-F238E27FC236}">
                <a16:creationId xmlns:a16="http://schemas.microsoft.com/office/drawing/2014/main" id="{E253301B-D816-48B9-B6CC-5493284B69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3916" y="1899357"/>
            <a:ext cx="10529884" cy="2011680"/>
          </a:xfrm>
          <a:prstGeom prst="rect">
            <a:avLst/>
          </a:prstGeom>
          <a:noFill/>
          <a:ln>
            <a:noFill/>
          </a:ln>
        </p:spPr>
      </p:pic>
      <p:sp>
        <p:nvSpPr>
          <p:cNvPr id="10" name="Content Placeholder 2">
            <a:extLst>
              <a:ext uri="{FF2B5EF4-FFF2-40B4-BE49-F238E27FC236}">
                <a16:creationId xmlns:a16="http://schemas.microsoft.com/office/drawing/2014/main" id="{DDEA7B5E-3D69-4C75-8FEE-360082763839}"/>
              </a:ext>
            </a:extLst>
          </p:cNvPr>
          <p:cNvSpPr txBox="1">
            <a:spLocks/>
          </p:cNvSpPr>
          <p:nvPr/>
        </p:nvSpPr>
        <p:spPr>
          <a:xfrm>
            <a:off x="1227220" y="4272843"/>
            <a:ext cx="10126580" cy="1325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1" dirty="0"/>
              <a:t>Why did this happen?</a:t>
            </a:r>
          </a:p>
          <a:p>
            <a:pPr marL="0" indent="0">
              <a:buFont typeface="Arial" panose="020B0604020202020204" pitchFamily="34" charset="0"/>
              <a:buNone/>
            </a:pPr>
            <a:r>
              <a:rPr lang="en-US" b="1" dirty="0"/>
              <a:t>Possible cause:</a:t>
            </a:r>
          </a:p>
          <a:p>
            <a:r>
              <a:rPr lang="en-US" sz="2400" dirty="0"/>
              <a:t>Touching the same circle on the filter paper several times to blood drop </a:t>
            </a:r>
          </a:p>
          <a:p>
            <a:r>
              <a:rPr lang="en-US" sz="2400" dirty="0"/>
              <a:t>Filling circle on both sides of filter paper </a:t>
            </a:r>
            <a:endParaRPr lang="en-US" sz="2400" b="1" dirty="0"/>
          </a:p>
        </p:txBody>
      </p:sp>
    </p:spTree>
    <p:extLst>
      <p:ext uri="{BB962C8B-B14F-4D97-AF65-F5344CB8AC3E}">
        <p14:creationId xmlns:p14="http://schemas.microsoft.com/office/powerpoint/2010/main" val="79983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1AE3-F081-4123-A4AD-243132C154A1}"/>
              </a:ext>
            </a:extLst>
          </p:cNvPr>
          <p:cNvSpPr>
            <a:spLocks noGrp="1"/>
          </p:cNvSpPr>
          <p:nvPr>
            <p:ph type="title"/>
          </p:nvPr>
        </p:nvSpPr>
        <p:spPr/>
        <p:txBody>
          <a:bodyPr/>
          <a:lstStyle/>
          <a:p>
            <a:r>
              <a:rPr lang="en-US" dirty="0"/>
              <a:t>Invalid Specimens</a:t>
            </a:r>
          </a:p>
        </p:txBody>
      </p:sp>
      <p:sp>
        <p:nvSpPr>
          <p:cNvPr id="7" name="TextBox 6">
            <a:extLst>
              <a:ext uri="{FF2B5EF4-FFF2-40B4-BE49-F238E27FC236}">
                <a16:creationId xmlns:a16="http://schemas.microsoft.com/office/drawing/2014/main" id="{D4698937-6073-49E6-BD40-88B81984B934}"/>
              </a:ext>
            </a:extLst>
          </p:cNvPr>
          <p:cNvSpPr txBox="1"/>
          <p:nvPr/>
        </p:nvSpPr>
        <p:spPr>
          <a:xfrm>
            <a:off x="1022682" y="1900986"/>
            <a:ext cx="10156414" cy="1384995"/>
          </a:xfrm>
          <a:prstGeom prst="rect">
            <a:avLst/>
          </a:prstGeom>
          <a:noFill/>
        </p:spPr>
        <p:txBody>
          <a:bodyPr wrap="square" rtlCol="0">
            <a:spAutoFit/>
          </a:bodyPr>
          <a:lstStyle/>
          <a:p>
            <a:pPr marL="457200" indent="-457200">
              <a:buFont typeface="Arial" panose="020B0604020202020204" pitchFamily="34" charset="0"/>
              <a:buChar char="•"/>
            </a:pPr>
            <a:r>
              <a:rPr lang="en-GB" sz="2800" i="1" dirty="0"/>
              <a:t>Why do you think these specimens were not acceptable?</a:t>
            </a:r>
          </a:p>
          <a:p>
            <a:pPr marL="457200" indent="-457200">
              <a:buFont typeface="Arial" panose="020B0604020202020204" pitchFamily="34" charset="0"/>
              <a:buChar char="•"/>
            </a:pPr>
            <a:r>
              <a:rPr lang="en-GB" sz="2800" b="1" dirty="0"/>
              <a:t>Specimen exhibits serum rings, serum has separated from cells</a:t>
            </a:r>
          </a:p>
          <a:p>
            <a:pPr marL="457200" indent="-457200">
              <a:buFont typeface="Arial" panose="020B0604020202020204" pitchFamily="34" charset="0"/>
              <a:buChar char="•"/>
            </a:pPr>
            <a:endParaRPr lang="en-US" sz="2800" b="1" dirty="0"/>
          </a:p>
        </p:txBody>
      </p:sp>
      <p:pic>
        <p:nvPicPr>
          <p:cNvPr id="6" name="Picture 5" descr="DBS-invalid-6">
            <a:extLst>
              <a:ext uri="{FF2B5EF4-FFF2-40B4-BE49-F238E27FC236}">
                <a16:creationId xmlns:a16="http://schemas.microsoft.com/office/drawing/2014/main" id="{CF10C806-FCE9-4920-A819-C38C6C18B6C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12904" y="3169240"/>
            <a:ext cx="7808682" cy="1828800"/>
          </a:xfrm>
          <a:prstGeom prst="rect">
            <a:avLst/>
          </a:prstGeom>
          <a:noFill/>
          <a:ln>
            <a:noFill/>
          </a:ln>
        </p:spPr>
      </p:pic>
      <p:pic>
        <p:nvPicPr>
          <p:cNvPr id="9" name="Picture 8" descr="http://www.thumbaylabs.com/images/idbs6.png">
            <a:extLst>
              <a:ext uri="{FF2B5EF4-FFF2-40B4-BE49-F238E27FC236}">
                <a16:creationId xmlns:a16="http://schemas.microsoft.com/office/drawing/2014/main" id="{3D754B6E-212E-4D69-95FA-D24552427A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5360" y="5022236"/>
            <a:ext cx="7147560" cy="1280160"/>
          </a:xfrm>
          <a:prstGeom prst="rect">
            <a:avLst/>
          </a:prstGeom>
          <a:noFill/>
          <a:ln>
            <a:noFill/>
          </a:ln>
        </p:spPr>
      </p:pic>
    </p:spTree>
    <p:extLst>
      <p:ext uri="{BB962C8B-B14F-4D97-AF65-F5344CB8AC3E}">
        <p14:creationId xmlns:p14="http://schemas.microsoft.com/office/powerpoint/2010/main" val="76090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84CD-873C-4FCA-813D-6BC7DCBC5627}"/>
              </a:ext>
            </a:extLst>
          </p:cNvPr>
          <p:cNvSpPr>
            <a:spLocks noGrp="1"/>
          </p:cNvSpPr>
          <p:nvPr>
            <p:ph type="title"/>
          </p:nvPr>
        </p:nvSpPr>
        <p:spPr/>
        <p:txBody>
          <a:bodyPr/>
          <a:lstStyle/>
          <a:p>
            <a:r>
              <a:rPr lang="en-GB" b="1" dirty="0"/>
              <a:t>HIV Testing of HIV-exposed Infants: The Pre-test Session</a:t>
            </a:r>
            <a:endParaRPr lang="en-US" dirty="0"/>
          </a:p>
        </p:txBody>
      </p:sp>
      <p:sp>
        <p:nvSpPr>
          <p:cNvPr id="3" name="Content Placeholder 2">
            <a:extLst>
              <a:ext uri="{FF2B5EF4-FFF2-40B4-BE49-F238E27FC236}">
                <a16:creationId xmlns:a16="http://schemas.microsoft.com/office/drawing/2014/main" id="{6D445DB4-9C1C-4540-911B-37A37A970102}"/>
              </a:ext>
            </a:extLst>
          </p:cNvPr>
          <p:cNvSpPr>
            <a:spLocks noGrp="1"/>
          </p:cNvSpPr>
          <p:nvPr>
            <p:ph idx="1"/>
          </p:nvPr>
        </p:nvSpPr>
        <p:spPr/>
        <p:txBody>
          <a:bodyPr>
            <a:normAutofit/>
          </a:bodyPr>
          <a:lstStyle/>
          <a:p>
            <a:r>
              <a:rPr lang="en-GB" dirty="0"/>
              <a:t>Pre-test information may be provided in a group setting and then continued with a one-to-one discussion between caregiver and provider</a:t>
            </a:r>
          </a:p>
          <a:p>
            <a:r>
              <a:rPr lang="en-GB" dirty="0"/>
              <a:t>Healthcare provider is expected to use listening and learning skills, see </a:t>
            </a:r>
            <a:r>
              <a:rPr lang="en-GB" i="1" dirty="0"/>
              <a:t>Appendix 4A: Listening and Learning Skills Checklist</a:t>
            </a:r>
            <a:endParaRPr lang="en-US" i="1" dirty="0"/>
          </a:p>
          <a:p>
            <a:r>
              <a:rPr lang="en-GB" dirty="0"/>
              <a:t> The key points and model scripts should be adapted to meet the client’s situation, based on:</a:t>
            </a:r>
          </a:p>
          <a:p>
            <a:pPr lvl="1"/>
            <a:r>
              <a:rPr lang="en-GB" dirty="0"/>
              <a:t>Type of test used</a:t>
            </a:r>
          </a:p>
          <a:p>
            <a:pPr lvl="1"/>
            <a:r>
              <a:rPr lang="en-GB" dirty="0"/>
              <a:t>Infant age</a:t>
            </a:r>
          </a:p>
          <a:p>
            <a:pPr lvl="1"/>
            <a:r>
              <a:rPr lang="en-GB" dirty="0"/>
              <a:t>Whether the test is an initial or follow-up test</a:t>
            </a:r>
            <a:endParaRPr lang="en-US" dirty="0"/>
          </a:p>
        </p:txBody>
      </p:sp>
    </p:spTree>
    <p:extLst>
      <p:ext uri="{BB962C8B-B14F-4D97-AF65-F5344CB8AC3E}">
        <p14:creationId xmlns:p14="http://schemas.microsoft.com/office/powerpoint/2010/main" val="250253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1AE3-F081-4123-A4AD-243132C154A1}"/>
              </a:ext>
            </a:extLst>
          </p:cNvPr>
          <p:cNvSpPr>
            <a:spLocks noGrp="1"/>
          </p:cNvSpPr>
          <p:nvPr>
            <p:ph type="title"/>
          </p:nvPr>
        </p:nvSpPr>
        <p:spPr/>
        <p:txBody>
          <a:bodyPr/>
          <a:lstStyle/>
          <a:p>
            <a:r>
              <a:rPr lang="en-US" dirty="0"/>
              <a:t>Specimen Exhibits Serum Rings</a:t>
            </a:r>
            <a:br>
              <a:rPr lang="en-US" dirty="0"/>
            </a:br>
            <a:r>
              <a:rPr lang="en-US" dirty="0"/>
              <a:t>Serum has Separated from Cells</a:t>
            </a:r>
          </a:p>
        </p:txBody>
      </p:sp>
      <p:pic>
        <p:nvPicPr>
          <p:cNvPr id="6" name="Picture 5" descr="DBS-invalid-6">
            <a:extLst>
              <a:ext uri="{FF2B5EF4-FFF2-40B4-BE49-F238E27FC236}">
                <a16:creationId xmlns:a16="http://schemas.microsoft.com/office/drawing/2014/main" id="{CF10C806-FCE9-4920-A819-C38C6C18B6C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967016" y="1890723"/>
            <a:ext cx="5212080" cy="1220676"/>
          </a:xfrm>
          <a:prstGeom prst="rect">
            <a:avLst/>
          </a:prstGeom>
          <a:noFill/>
          <a:ln>
            <a:noFill/>
          </a:ln>
        </p:spPr>
      </p:pic>
      <p:pic>
        <p:nvPicPr>
          <p:cNvPr id="9" name="Picture 8" descr="http://www.thumbaylabs.com/images/idbs6.png">
            <a:extLst>
              <a:ext uri="{FF2B5EF4-FFF2-40B4-BE49-F238E27FC236}">
                <a16:creationId xmlns:a16="http://schemas.microsoft.com/office/drawing/2014/main" id="{3D754B6E-212E-4D69-95FA-D24552427A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4906" y="3134031"/>
            <a:ext cx="5212080" cy="933510"/>
          </a:xfrm>
          <a:prstGeom prst="rect">
            <a:avLst/>
          </a:prstGeom>
          <a:noFill/>
          <a:ln>
            <a:noFill/>
          </a:ln>
        </p:spPr>
      </p:pic>
      <p:sp>
        <p:nvSpPr>
          <p:cNvPr id="10" name="Content Placeholder 2">
            <a:extLst>
              <a:ext uri="{FF2B5EF4-FFF2-40B4-BE49-F238E27FC236}">
                <a16:creationId xmlns:a16="http://schemas.microsoft.com/office/drawing/2014/main" id="{59A0E9B4-F51F-46A0-A287-65A4740DF284}"/>
              </a:ext>
            </a:extLst>
          </p:cNvPr>
          <p:cNvSpPr txBox="1">
            <a:spLocks/>
          </p:cNvSpPr>
          <p:nvPr/>
        </p:nvSpPr>
        <p:spPr>
          <a:xfrm>
            <a:off x="1227219" y="1777588"/>
            <a:ext cx="6810469" cy="30713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i="1" dirty="0"/>
              <a:t>Why did this happen?</a:t>
            </a:r>
          </a:p>
          <a:p>
            <a:pPr marL="0" lvl="0" indent="0">
              <a:buNone/>
            </a:pPr>
            <a:r>
              <a:rPr lang="en-US" sz="2400" b="1" dirty="0"/>
              <a:t>Possible causes:</a:t>
            </a:r>
          </a:p>
          <a:p>
            <a:pPr lvl="0"/>
            <a:r>
              <a:rPr lang="en-GB" sz="2400" dirty="0"/>
              <a:t>Not allowing alcohol to dry at </a:t>
            </a:r>
            <a:br>
              <a:rPr lang="en-GB" sz="2400" dirty="0"/>
            </a:br>
            <a:r>
              <a:rPr lang="en-GB" sz="2400" dirty="0"/>
              <a:t>puncture site before making </a:t>
            </a:r>
            <a:br>
              <a:rPr lang="en-GB" sz="2400" dirty="0"/>
            </a:br>
            <a:r>
              <a:rPr lang="en-GB" sz="2400" dirty="0"/>
              <a:t>skin puncture</a:t>
            </a:r>
            <a:endParaRPr lang="en-US" sz="2400" dirty="0"/>
          </a:p>
          <a:p>
            <a:pPr lvl="0"/>
            <a:r>
              <a:rPr lang="en-GB" sz="2400" dirty="0"/>
              <a:t>Allowing filter paper to come in </a:t>
            </a:r>
            <a:br>
              <a:rPr lang="en-GB" sz="2400" dirty="0"/>
            </a:br>
            <a:r>
              <a:rPr lang="en-GB" sz="2400" dirty="0"/>
              <a:t>contact with alcohol, hand lotion, etc.</a:t>
            </a:r>
            <a:endParaRPr lang="en-US" sz="2400" dirty="0"/>
          </a:p>
          <a:p>
            <a:pPr lvl="0"/>
            <a:r>
              <a:rPr lang="en-GB" sz="2400" dirty="0"/>
              <a:t>Excessive milking or squeezing area surrounding puncture site</a:t>
            </a:r>
            <a:endParaRPr lang="en-US" sz="2400" dirty="0"/>
          </a:p>
          <a:p>
            <a:pPr lvl="0"/>
            <a:r>
              <a:rPr lang="en-GB" sz="2400" dirty="0"/>
              <a:t>Drying specimen improperly</a:t>
            </a:r>
            <a:endParaRPr lang="en-US" sz="2400" dirty="0"/>
          </a:p>
          <a:p>
            <a:r>
              <a:rPr lang="en-GB" sz="2400" dirty="0"/>
              <a:t>Applying blood to filter paper with a capillary tube</a:t>
            </a:r>
            <a:endParaRPr lang="en-US" sz="2400" b="1" dirty="0"/>
          </a:p>
        </p:txBody>
      </p:sp>
    </p:spTree>
    <p:extLst>
      <p:ext uri="{BB962C8B-B14F-4D97-AF65-F5344CB8AC3E}">
        <p14:creationId xmlns:p14="http://schemas.microsoft.com/office/powerpoint/2010/main" val="418785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1AE3-F081-4123-A4AD-243132C154A1}"/>
              </a:ext>
            </a:extLst>
          </p:cNvPr>
          <p:cNvSpPr>
            <a:spLocks noGrp="1"/>
          </p:cNvSpPr>
          <p:nvPr>
            <p:ph type="title"/>
          </p:nvPr>
        </p:nvSpPr>
        <p:spPr/>
        <p:txBody>
          <a:bodyPr/>
          <a:lstStyle/>
          <a:p>
            <a:r>
              <a:rPr lang="en-US" dirty="0"/>
              <a:t>Invalid Specimens</a:t>
            </a:r>
          </a:p>
        </p:txBody>
      </p:sp>
      <p:sp>
        <p:nvSpPr>
          <p:cNvPr id="7" name="TextBox 6">
            <a:extLst>
              <a:ext uri="{FF2B5EF4-FFF2-40B4-BE49-F238E27FC236}">
                <a16:creationId xmlns:a16="http://schemas.microsoft.com/office/drawing/2014/main" id="{D4698937-6073-49E6-BD40-88B81984B934}"/>
              </a:ext>
            </a:extLst>
          </p:cNvPr>
          <p:cNvSpPr txBox="1"/>
          <p:nvPr/>
        </p:nvSpPr>
        <p:spPr>
          <a:xfrm>
            <a:off x="1012903" y="1816398"/>
            <a:ext cx="9935833" cy="1569660"/>
          </a:xfrm>
          <a:prstGeom prst="rect">
            <a:avLst/>
          </a:prstGeom>
          <a:noFill/>
        </p:spPr>
        <p:txBody>
          <a:bodyPr wrap="square" rtlCol="0">
            <a:spAutoFit/>
          </a:bodyPr>
          <a:lstStyle/>
          <a:p>
            <a:pPr marL="457200" indent="-457200">
              <a:buFont typeface="Arial" panose="020B0604020202020204" pitchFamily="34" charset="0"/>
              <a:buChar char="•"/>
            </a:pPr>
            <a:r>
              <a:rPr lang="en-GB" sz="3200" i="1" dirty="0"/>
              <a:t>Why do you think this specimen was not acceptable?</a:t>
            </a:r>
          </a:p>
          <a:p>
            <a:pPr marL="457200" indent="-457200">
              <a:buFont typeface="Arial" panose="020B0604020202020204" pitchFamily="34" charset="0"/>
              <a:buChar char="•"/>
            </a:pPr>
            <a:r>
              <a:rPr lang="en-GB" sz="3200" b="1" dirty="0"/>
              <a:t>Contaminated sample spots</a:t>
            </a:r>
          </a:p>
          <a:p>
            <a:pPr marL="457200" indent="-457200">
              <a:buFont typeface="Arial" panose="020B0604020202020204" pitchFamily="34" charset="0"/>
              <a:buChar char="•"/>
            </a:pPr>
            <a:endParaRPr lang="en-US" sz="3200" b="1" dirty="0"/>
          </a:p>
        </p:txBody>
      </p:sp>
      <p:pic>
        <p:nvPicPr>
          <p:cNvPr id="8" name="Picture 7" descr="http://www.thumbaylabs.com/images/idbs4.png">
            <a:extLst>
              <a:ext uri="{FF2B5EF4-FFF2-40B4-BE49-F238E27FC236}">
                <a16:creationId xmlns:a16="http://schemas.microsoft.com/office/drawing/2014/main" id="{7DA6A028-BA70-473E-8558-FBB469A905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901" y="3388404"/>
            <a:ext cx="9345441" cy="1645920"/>
          </a:xfrm>
          <a:prstGeom prst="rect">
            <a:avLst/>
          </a:prstGeom>
          <a:noFill/>
          <a:ln>
            <a:noFill/>
          </a:ln>
        </p:spPr>
      </p:pic>
    </p:spTree>
    <p:extLst>
      <p:ext uri="{BB962C8B-B14F-4D97-AF65-F5344CB8AC3E}">
        <p14:creationId xmlns:p14="http://schemas.microsoft.com/office/powerpoint/2010/main" val="186052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1AE3-F081-4123-A4AD-243132C154A1}"/>
              </a:ext>
            </a:extLst>
          </p:cNvPr>
          <p:cNvSpPr>
            <a:spLocks noGrp="1"/>
          </p:cNvSpPr>
          <p:nvPr>
            <p:ph type="title"/>
          </p:nvPr>
        </p:nvSpPr>
        <p:spPr/>
        <p:txBody>
          <a:bodyPr/>
          <a:lstStyle/>
          <a:p>
            <a:r>
              <a:rPr lang="en-US" dirty="0"/>
              <a:t>Contaminated Sample Spots</a:t>
            </a:r>
          </a:p>
        </p:txBody>
      </p:sp>
      <p:pic>
        <p:nvPicPr>
          <p:cNvPr id="8" name="Picture 7" descr="http://www.thumbaylabs.com/images/idbs4.png">
            <a:extLst>
              <a:ext uri="{FF2B5EF4-FFF2-40B4-BE49-F238E27FC236}">
                <a16:creationId xmlns:a16="http://schemas.microsoft.com/office/drawing/2014/main" id="{7DA6A028-BA70-473E-8558-FBB469A905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901" y="1950759"/>
            <a:ext cx="9345441" cy="1645920"/>
          </a:xfrm>
          <a:prstGeom prst="rect">
            <a:avLst/>
          </a:prstGeom>
          <a:noFill/>
          <a:ln>
            <a:noFill/>
          </a:ln>
        </p:spPr>
      </p:pic>
      <p:sp>
        <p:nvSpPr>
          <p:cNvPr id="10" name="Content Placeholder 2">
            <a:extLst>
              <a:ext uri="{FF2B5EF4-FFF2-40B4-BE49-F238E27FC236}">
                <a16:creationId xmlns:a16="http://schemas.microsoft.com/office/drawing/2014/main" id="{8664A36D-B1F3-4343-B793-3AC748D008BE}"/>
              </a:ext>
            </a:extLst>
          </p:cNvPr>
          <p:cNvSpPr txBox="1">
            <a:spLocks/>
          </p:cNvSpPr>
          <p:nvPr/>
        </p:nvSpPr>
        <p:spPr>
          <a:xfrm>
            <a:off x="1194562" y="4354875"/>
            <a:ext cx="10126580" cy="1325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1" dirty="0"/>
              <a:t>Why did this happen?</a:t>
            </a:r>
          </a:p>
          <a:p>
            <a:pPr marL="0" lvl="0" indent="0">
              <a:buNone/>
            </a:pPr>
            <a:r>
              <a:rPr lang="en-US" b="1" dirty="0"/>
              <a:t>Possible cause:</a:t>
            </a:r>
          </a:p>
          <a:p>
            <a:pPr lvl="0"/>
            <a:r>
              <a:rPr lang="en-GB" dirty="0"/>
              <a:t>Another liquid has been in contact with the card e.g., water, urine, tea, coffee, etc</a:t>
            </a:r>
            <a:endParaRPr lang="en-US" b="1" dirty="0"/>
          </a:p>
        </p:txBody>
      </p:sp>
    </p:spTree>
    <p:extLst>
      <p:ext uri="{BB962C8B-B14F-4D97-AF65-F5344CB8AC3E}">
        <p14:creationId xmlns:p14="http://schemas.microsoft.com/office/powerpoint/2010/main" val="90898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1A2A4-1D68-4E2F-83E3-6DD7A0BDDE56}"/>
              </a:ext>
            </a:extLst>
          </p:cNvPr>
          <p:cNvSpPr>
            <a:spLocks noGrp="1"/>
          </p:cNvSpPr>
          <p:nvPr>
            <p:ph type="title"/>
          </p:nvPr>
        </p:nvSpPr>
        <p:spPr/>
        <p:txBody>
          <a:bodyPr/>
          <a:lstStyle/>
          <a:p>
            <a:r>
              <a:rPr lang="en-US" dirty="0"/>
              <a:t>Common DBS Errors</a:t>
            </a:r>
          </a:p>
        </p:txBody>
      </p:sp>
      <p:graphicFrame>
        <p:nvGraphicFramePr>
          <p:cNvPr id="4" name="Content Placeholder 3">
            <a:extLst>
              <a:ext uri="{FF2B5EF4-FFF2-40B4-BE49-F238E27FC236}">
                <a16:creationId xmlns:a16="http://schemas.microsoft.com/office/drawing/2014/main" id="{5C07137D-B279-47A3-B34D-B550CD047A05}"/>
              </a:ext>
            </a:extLst>
          </p:cNvPr>
          <p:cNvGraphicFramePr>
            <a:graphicFrameLocks noGrp="1"/>
          </p:cNvGraphicFramePr>
          <p:nvPr>
            <p:ph idx="1"/>
            <p:extLst>
              <p:ext uri="{D42A27DB-BD31-4B8C-83A1-F6EECF244321}">
                <p14:modId xmlns:p14="http://schemas.microsoft.com/office/powerpoint/2010/main" val="2909844818"/>
              </p:ext>
            </p:extLst>
          </p:nvPr>
        </p:nvGraphicFramePr>
        <p:xfrm>
          <a:off x="838200" y="1821974"/>
          <a:ext cx="10515600" cy="4023360"/>
        </p:xfrm>
        <a:graphic>
          <a:graphicData uri="http://schemas.openxmlformats.org/drawingml/2006/table">
            <a:tbl>
              <a:tblPr firstRow="1" firstCol="1" bandRow="1">
                <a:tableStyleId>{5C22544A-7EE6-4342-B048-85BDC9FD1C3A}</a:tableStyleId>
              </a:tblPr>
              <a:tblGrid>
                <a:gridCol w="3352074">
                  <a:extLst>
                    <a:ext uri="{9D8B030D-6E8A-4147-A177-3AD203B41FA5}">
                      <a16:colId xmlns:a16="http://schemas.microsoft.com/office/drawing/2014/main" val="1174282252"/>
                    </a:ext>
                  </a:extLst>
                </a:gridCol>
                <a:gridCol w="7163526">
                  <a:extLst>
                    <a:ext uri="{9D8B030D-6E8A-4147-A177-3AD203B41FA5}">
                      <a16:colId xmlns:a16="http://schemas.microsoft.com/office/drawing/2014/main" val="3522926898"/>
                    </a:ext>
                  </a:extLst>
                </a:gridCol>
              </a:tblGrid>
              <a:tr h="167359">
                <a:tc>
                  <a:txBody>
                    <a:bodyPr/>
                    <a:lstStyle/>
                    <a:p>
                      <a:pPr marL="0" marR="0" algn="ctr">
                        <a:spcBef>
                          <a:spcPts val="0"/>
                        </a:spcBef>
                        <a:spcAft>
                          <a:spcPts val="0"/>
                        </a:spcAft>
                      </a:pPr>
                      <a:r>
                        <a:rPr lang="en-GB" sz="2400">
                          <a:effectLst/>
                        </a:rPr>
                        <a:t>Error/Problem</a:t>
                      </a:r>
                      <a:endParaRPr lang="en-US" sz="2400">
                        <a:effectLst/>
                        <a:latin typeface="Rockwell" panose="02060603020205020403" pitchFamily="18" charset="0"/>
                        <a:ea typeface="Times New Roman" panose="02020603050405020304" pitchFamily="18" charset="0"/>
                        <a:cs typeface="Times New Roman" panose="02020603050405020304" pitchFamily="18" charset="0"/>
                      </a:endParaRPr>
                    </a:p>
                  </a:txBody>
                  <a:tcPr marL="62760" marR="62760" marT="0" marB="0"/>
                </a:tc>
                <a:tc>
                  <a:txBody>
                    <a:bodyPr/>
                    <a:lstStyle/>
                    <a:p>
                      <a:pPr marL="0" marR="0" algn="ctr">
                        <a:spcBef>
                          <a:spcPts val="0"/>
                        </a:spcBef>
                        <a:spcAft>
                          <a:spcPts val="0"/>
                        </a:spcAft>
                      </a:pPr>
                      <a:r>
                        <a:rPr lang="en-GB" sz="2400">
                          <a:effectLst/>
                        </a:rPr>
                        <a:t>Solution</a:t>
                      </a:r>
                      <a:endParaRPr lang="en-US" sz="2400">
                        <a:effectLst/>
                        <a:latin typeface="Rockwell" panose="02060603020205020403" pitchFamily="18" charset="0"/>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a16="http://schemas.microsoft.com/office/drawing/2014/main" val="3908016248"/>
                  </a:ext>
                </a:extLst>
              </a:tr>
              <a:tr h="502077">
                <a:tc>
                  <a:txBody>
                    <a:bodyPr/>
                    <a:lstStyle/>
                    <a:p>
                      <a:pPr marL="0" marR="0">
                        <a:spcBef>
                          <a:spcPts val="0"/>
                        </a:spcBef>
                        <a:spcAft>
                          <a:spcPts val="0"/>
                        </a:spcAft>
                      </a:pPr>
                      <a:r>
                        <a:rPr lang="en-GB" sz="2400" dirty="0">
                          <a:effectLst/>
                        </a:rPr>
                        <a:t>Labelling and documentation errors</a:t>
                      </a:r>
                      <a:endParaRPr lang="en-US" sz="2400" dirty="0">
                        <a:effectLst/>
                        <a:latin typeface="Rockwell" panose="02060603020205020403" pitchFamily="18" charset="0"/>
                        <a:ea typeface="Times New Roman" panose="02020603050405020304" pitchFamily="18" charset="0"/>
                        <a:cs typeface="Times New Roman" panose="02020603050405020304" pitchFamily="18" charset="0"/>
                      </a:endParaRPr>
                    </a:p>
                  </a:txBody>
                  <a:tcPr marL="62760" marR="62760" marT="0" marB="0"/>
                </a:tc>
                <a:tc>
                  <a:txBody>
                    <a:bodyPr/>
                    <a:lstStyle/>
                    <a:p>
                      <a:pPr marL="342900" marR="0" lvl="0" indent="-342900">
                        <a:spcBef>
                          <a:spcPts val="0"/>
                        </a:spcBef>
                        <a:spcAft>
                          <a:spcPts val="0"/>
                        </a:spcAft>
                        <a:buFont typeface="Symbol" panose="05050102010706020507" pitchFamily="18" charset="2"/>
                        <a:buChar char=""/>
                        <a:tabLst>
                          <a:tab pos="228600" algn="l"/>
                        </a:tabLst>
                      </a:pPr>
                      <a:r>
                        <a:rPr lang="en-GB" sz="2400" dirty="0">
                          <a:effectLst/>
                        </a:rPr>
                        <a:t>Complete DBS card, lab requisition forms and all other documentation completely, accurately and with legible handwriting</a:t>
                      </a:r>
                      <a:endParaRPr lang="en-US" sz="2400" dirty="0">
                        <a:effectLst/>
                        <a:latin typeface="Rockwell" panose="02060603020205020403" pitchFamily="18" charset="0"/>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a16="http://schemas.microsoft.com/office/drawing/2014/main" val="2076758849"/>
                  </a:ext>
                </a:extLst>
              </a:tr>
              <a:tr h="836796">
                <a:tc>
                  <a:txBody>
                    <a:bodyPr/>
                    <a:lstStyle/>
                    <a:p>
                      <a:pPr marL="0" marR="0">
                        <a:spcBef>
                          <a:spcPts val="0"/>
                        </a:spcBef>
                        <a:spcAft>
                          <a:spcPts val="0"/>
                        </a:spcAft>
                      </a:pPr>
                      <a:r>
                        <a:rPr lang="en-GB" sz="2400" dirty="0">
                          <a:effectLst/>
                        </a:rPr>
                        <a:t>Yellow rings around the spots due to disinfectant or tissue fluid contamination</a:t>
                      </a:r>
                      <a:endParaRPr lang="en-US" sz="2400" dirty="0">
                        <a:effectLst/>
                      </a:endParaRPr>
                    </a:p>
                    <a:p>
                      <a:pPr marL="0" marR="0">
                        <a:spcBef>
                          <a:spcPts val="0"/>
                        </a:spcBef>
                        <a:spcAft>
                          <a:spcPts val="0"/>
                        </a:spcAft>
                      </a:pPr>
                      <a:r>
                        <a:rPr lang="en-GB" sz="2400" dirty="0">
                          <a:effectLst/>
                        </a:rPr>
                        <a:t> </a:t>
                      </a:r>
                      <a:endParaRPr lang="en-US" sz="2400" dirty="0">
                        <a:effectLst/>
                        <a:latin typeface="Rockwell" panose="02060603020205020403" pitchFamily="18" charset="0"/>
                        <a:ea typeface="Times New Roman" panose="02020603050405020304" pitchFamily="18" charset="0"/>
                        <a:cs typeface="Times New Roman" panose="02020603050405020304" pitchFamily="18" charset="0"/>
                      </a:endParaRPr>
                    </a:p>
                  </a:txBody>
                  <a:tcPr marL="62760" marR="62760" marT="0" marB="0"/>
                </a:tc>
                <a:tc>
                  <a:txBody>
                    <a:bodyPr/>
                    <a:lstStyle/>
                    <a:p>
                      <a:pPr marL="342900" marR="0" lvl="0" indent="-342900">
                        <a:spcBef>
                          <a:spcPts val="0"/>
                        </a:spcBef>
                        <a:spcAft>
                          <a:spcPts val="0"/>
                        </a:spcAft>
                        <a:buFont typeface="Symbol" panose="05050102010706020507" pitchFamily="18" charset="2"/>
                        <a:buChar char=""/>
                        <a:tabLst>
                          <a:tab pos="228600" algn="l"/>
                        </a:tabLst>
                      </a:pPr>
                      <a:r>
                        <a:rPr lang="en-GB" sz="2400" dirty="0">
                          <a:effectLst/>
                        </a:rPr>
                        <a:t>Allow disinfectant to dry completely before pricking the patient</a:t>
                      </a:r>
                      <a:endParaRPr lang="en-US" sz="2400" dirty="0">
                        <a:effectLst/>
                      </a:endParaRPr>
                    </a:p>
                    <a:p>
                      <a:pPr marL="342900" marR="0" lvl="0" indent="-342900">
                        <a:spcBef>
                          <a:spcPts val="0"/>
                        </a:spcBef>
                        <a:spcAft>
                          <a:spcPts val="0"/>
                        </a:spcAft>
                        <a:buFont typeface="Symbol" panose="05050102010706020507" pitchFamily="18" charset="2"/>
                        <a:buChar char=""/>
                        <a:tabLst>
                          <a:tab pos="228600" algn="l"/>
                        </a:tabLst>
                      </a:pPr>
                      <a:r>
                        <a:rPr lang="en-GB" sz="2400" dirty="0">
                          <a:effectLst/>
                        </a:rPr>
                        <a:t>Do not squeeze the skin directly around the spot where the patient was pricked</a:t>
                      </a:r>
                      <a:endParaRPr lang="en-US" sz="2400" dirty="0">
                        <a:effectLst/>
                        <a:latin typeface="Rockwell" panose="02060603020205020403" pitchFamily="18" charset="0"/>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a16="http://schemas.microsoft.com/office/drawing/2014/main" val="4004925801"/>
                  </a:ext>
                </a:extLst>
              </a:tr>
              <a:tr h="334718">
                <a:tc>
                  <a:txBody>
                    <a:bodyPr/>
                    <a:lstStyle/>
                    <a:p>
                      <a:pPr marL="0" marR="0">
                        <a:spcBef>
                          <a:spcPts val="0"/>
                        </a:spcBef>
                        <a:spcAft>
                          <a:spcPts val="0"/>
                        </a:spcAft>
                      </a:pPr>
                      <a:r>
                        <a:rPr lang="en-GB" sz="2400" dirty="0">
                          <a:effectLst/>
                        </a:rPr>
                        <a:t>Scratches or smudges on the filter paper</a:t>
                      </a:r>
                      <a:endParaRPr lang="en-US" sz="2400" dirty="0">
                        <a:effectLst/>
                        <a:latin typeface="Rockwell" panose="02060603020205020403" pitchFamily="18" charset="0"/>
                        <a:ea typeface="Times New Roman" panose="02020603050405020304" pitchFamily="18" charset="0"/>
                        <a:cs typeface="Times New Roman" panose="02020603050405020304" pitchFamily="18" charset="0"/>
                      </a:endParaRPr>
                    </a:p>
                  </a:txBody>
                  <a:tcPr marL="62760" marR="62760" marT="0" marB="0"/>
                </a:tc>
                <a:tc>
                  <a:txBody>
                    <a:bodyPr/>
                    <a:lstStyle/>
                    <a:p>
                      <a:pPr marL="342900" marR="0" lvl="0" indent="-342900">
                        <a:spcBef>
                          <a:spcPts val="0"/>
                        </a:spcBef>
                        <a:spcAft>
                          <a:spcPts val="0"/>
                        </a:spcAft>
                        <a:buFont typeface="Symbol" panose="05050102010706020507" pitchFamily="18" charset="2"/>
                        <a:buChar char=""/>
                        <a:tabLst>
                          <a:tab pos="228600" algn="l"/>
                        </a:tabLst>
                      </a:pPr>
                      <a:r>
                        <a:rPr lang="en-GB" sz="2400" dirty="0">
                          <a:effectLst/>
                        </a:rPr>
                        <a:t>Do not scratch or dab blood on the filter paper surface</a:t>
                      </a:r>
                      <a:endParaRPr lang="en-US" sz="2400" dirty="0">
                        <a:effectLst/>
                        <a:latin typeface="Rockwell" panose="02060603020205020403" pitchFamily="18" charset="0"/>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a16="http://schemas.microsoft.com/office/drawing/2014/main" val="1376089738"/>
                  </a:ext>
                </a:extLst>
              </a:tr>
            </a:tbl>
          </a:graphicData>
        </a:graphic>
      </p:graphicFrame>
    </p:spTree>
    <p:extLst>
      <p:ext uri="{BB962C8B-B14F-4D97-AF65-F5344CB8AC3E}">
        <p14:creationId xmlns:p14="http://schemas.microsoft.com/office/powerpoint/2010/main" val="30065086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1A2A4-1D68-4E2F-83E3-6DD7A0BDDE56}"/>
              </a:ext>
            </a:extLst>
          </p:cNvPr>
          <p:cNvSpPr>
            <a:spLocks noGrp="1"/>
          </p:cNvSpPr>
          <p:nvPr>
            <p:ph type="title"/>
          </p:nvPr>
        </p:nvSpPr>
        <p:spPr/>
        <p:txBody>
          <a:bodyPr/>
          <a:lstStyle/>
          <a:p>
            <a:r>
              <a:rPr lang="en-US" dirty="0"/>
              <a:t>Common DBS Errors</a:t>
            </a:r>
          </a:p>
        </p:txBody>
      </p:sp>
      <p:graphicFrame>
        <p:nvGraphicFramePr>
          <p:cNvPr id="4" name="Content Placeholder 3">
            <a:extLst>
              <a:ext uri="{FF2B5EF4-FFF2-40B4-BE49-F238E27FC236}">
                <a16:creationId xmlns:a16="http://schemas.microsoft.com/office/drawing/2014/main" id="{5C07137D-B279-47A3-B34D-B550CD047A05}"/>
              </a:ext>
            </a:extLst>
          </p:cNvPr>
          <p:cNvGraphicFramePr>
            <a:graphicFrameLocks noGrp="1"/>
          </p:cNvGraphicFramePr>
          <p:nvPr>
            <p:ph idx="1"/>
            <p:extLst>
              <p:ext uri="{D42A27DB-BD31-4B8C-83A1-F6EECF244321}">
                <p14:modId xmlns:p14="http://schemas.microsoft.com/office/powerpoint/2010/main" val="4109888164"/>
              </p:ext>
            </p:extLst>
          </p:nvPr>
        </p:nvGraphicFramePr>
        <p:xfrm>
          <a:off x="838200" y="1821974"/>
          <a:ext cx="10515600" cy="4023360"/>
        </p:xfrm>
        <a:graphic>
          <a:graphicData uri="http://schemas.openxmlformats.org/drawingml/2006/table">
            <a:tbl>
              <a:tblPr firstRow="1" firstCol="1" bandRow="1">
                <a:tableStyleId>{5C22544A-7EE6-4342-B048-85BDC9FD1C3A}</a:tableStyleId>
              </a:tblPr>
              <a:tblGrid>
                <a:gridCol w="3352074">
                  <a:extLst>
                    <a:ext uri="{9D8B030D-6E8A-4147-A177-3AD203B41FA5}">
                      <a16:colId xmlns:a16="http://schemas.microsoft.com/office/drawing/2014/main" val="1174282252"/>
                    </a:ext>
                  </a:extLst>
                </a:gridCol>
                <a:gridCol w="7163526">
                  <a:extLst>
                    <a:ext uri="{9D8B030D-6E8A-4147-A177-3AD203B41FA5}">
                      <a16:colId xmlns:a16="http://schemas.microsoft.com/office/drawing/2014/main" val="3522926898"/>
                    </a:ext>
                  </a:extLst>
                </a:gridCol>
              </a:tblGrid>
              <a:tr h="167359">
                <a:tc>
                  <a:txBody>
                    <a:bodyPr/>
                    <a:lstStyle/>
                    <a:p>
                      <a:pPr marL="0" marR="0" algn="ctr">
                        <a:spcBef>
                          <a:spcPts val="0"/>
                        </a:spcBef>
                        <a:spcAft>
                          <a:spcPts val="0"/>
                        </a:spcAft>
                      </a:pPr>
                      <a:r>
                        <a:rPr lang="en-GB" sz="2200">
                          <a:effectLst/>
                        </a:rPr>
                        <a:t>Error/Problem</a:t>
                      </a:r>
                      <a:endParaRPr lang="en-US" sz="2200">
                        <a:effectLst/>
                        <a:latin typeface="Rockwell" panose="02060603020205020403" pitchFamily="18" charset="0"/>
                        <a:ea typeface="Times New Roman" panose="02020603050405020304" pitchFamily="18" charset="0"/>
                        <a:cs typeface="Times New Roman" panose="02020603050405020304" pitchFamily="18" charset="0"/>
                      </a:endParaRPr>
                    </a:p>
                  </a:txBody>
                  <a:tcPr marL="62760" marR="62760" marT="0" marB="0"/>
                </a:tc>
                <a:tc>
                  <a:txBody>
                    <a:bodyPr/>
                    <a:lstStyle/>
                    <a:p>
                      <a:pPr marL="0" marR="0" algn="ctr">
                        <a:spcBef>
                          <a:spcPts val="0"/>
                        </a:spcBef>
                        <a:spcAft>
                          <a:spcPts val="0"/>
                        </a:spcAft>
                      </a:pPr>
                      <a:r>
                        <a:rPr lang="en-GB" sz="2200">
                          <a:effectLst/>
                        </a:rPr>
                        <a:t>Solution</a:t>
                      </a:r>
                      <a:endParaRPr lang="en-US" sz="2200">
                        <a:effectLst/>
                        <a:latin typeface="Rockwell" panose="02060603020205020403" pitchFamily="18" charset="0"/>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a16="http://schemas.microsoft.com/office/drawing/2014/main" val="3908016248"/>
                  </a:ext>
                </a:extLst>
              </a:tr>
              <a:tr h="836796">
                <a:tc>
                  <a:txBody>
                    <a:bodyPr/>
                    <a:lstStyle/>
                    <a:p>
                      <a:pPr marL="0" marR="0">
                        <a:spcBef>
                          <a:spcPts val="0"/>
                        </a:spcBef>
                        <a:spcAft>
                          <a:spcPts val="0"/>
                        </a:spcAft>
                      </a:pPr>
                      <a:r>
                        <a:rPr lang="en-GB" sz="2200">
                          <a:effectLst/>
                        </a:rPr>
                        <a:t>Drops are too small</a:t>
                      </a:r>
                      <a:endParaRPr lang="en-US" sz="2200">
                        <a:effectLst/>
                      </a:endParaRPr>
                    </a:p>
                    <a:p>
                      <a:pPr marL="0" marR="0">
                        <a:spcBef>
                          <a:spcPts val="0"/>
                        </a:spcBef>
                        <a:spcAft>
                          <a:spcPts val="0"/>
                        </a:spcAft>
                      </a:pPr>
                      <a:r>
                        <a:rPr lang="en-GB" sz="2200">
                          <a:effectLst/>
                        </a:rPr>
                        <a:t> </a:t>
                      </a:r>
                      <a:endParaRPr lang="en-US" sz="2200">
                        <a:effectLst/>
                        <a:latin typeface="Rockwell" panose="02060603020205020403" pitchFamily="18" charset="0"/>
                        <a:ea typeface="Times New Roman" panose="02020603050405020304" pitchFamily="18" charset="0"/>
                        <a:cs typeface="Times New Roman" panose="02020603050405020304" pitchFamily="18" charset="0"/>
                      </a:endParaRPr>
                    </a:p>
                  </a:txBody>
                  <a:tcPr marL="62760" marR="62760" marT="0" marB="0"/>
                </a:tc>
                <a:tc>
                  <a:txBody>
                    <a:bodyPr/>
                    <a:lstStyle/>
                    <a:p>
                      <a:pPr marL="342900" marR="0" lvl="0" indent="-342900">
                        <a:spcBef>
                          <a:spcPts val="0"/>
                        </a:spcBef>
                        <a:spcAft>
                          <a:spcPts val="0"/>
                        </a:spcAft>
                        <a:buFont typeface="Symbol" panose="05050102010706020507" pitchFamily="18" charset="2"/>
                        <a:buChar char=""/>
                        <a:tabLst>
                          <a:tab pos="228600" algn="l"/>
                        </a:tabLst>
                      </a:pPr>
                      <a:r>
                        <a:rPr lang="en-GB" sz="2200" dirty="0">
                          <a:effectLst/>
                        </a:rPr>
                        <a:t>Warm the site</a:t>
                      </a:r>
                      <a:endParaRPr lang="en-US" sz="2200" dirty="0">
                        <a:effectLst/>
                      </a:endParaRPr>
                    </a:p>
                    <a:p>
                      <a:pPr marL="342900" marR="0" lvl="0" indent="-342900">
                        <a:spcBef>
                          <a:spcPts val="0"/>
                        </a:spcBef>
                        <a:spcAft>
                          <a:spcPts val="0"/>
                        </a:spcAft>
                        <a:buFont typeface="Symbol" panose="05050102010706020507" pitchFamily="18" charset="2"/>
                        <a:buChar char=""/>
                        <a:tabLst>
                          <a:tab pos="228600" algn="l"/>
                        </a:tabLst>
                      </a:pPr>
                      <a:r>
                        <a:rPr lang="en-GB" sz="2200" dirty="0">
                          <a:effectLst/>
                        </a:rPr>
                        <a:t>Apply pressure (but not right at the site)</a:t>
                      </a:r>
                      <a:endParaRPr lang="en-US" sz="2200" dirty="0">
                        <a:effectLst/>
                      </a:endParaRPr>
                    </a:p>
                    <a:p>
                      <a:pPr marL="342900" marR="0" lvl="0" indent="-342900">
                        <a:spcBef>
                          <a:spcPts val="0"/>
                        </a:spcBef>
                        <a:spcAft>
                          <a:spcPts val="0"/>
                        </a:spcAft>
                        <a:buFont typeface="Symbol" panose="05050102010706020507" pitchFamily="18" charset="2"/>
                        <a:buChar char=""/>
                        <a:tabLst>
                          <a:tab pos="228600" algn="l"/>
                        </a:tabLst>
                      </a:pPr>
                      <a:r>
                        <a:rPr lang="en-GB" sz="2200" dirty="0">
                          <a:effectLst/>
                        </a:rPr>
                        <a:t>Consider choosing another site</a:t>
                      </a:r>
                      <a:endParaRPr lang="en-US" sz="2200" dirty="0">
                        <a:effectLst/>
                      </a:endParaRPr>
                    </a:p>
                    <a:p>
                      <a:pPr marL="342900" marR="0" lvl="0" indent="-342900">
                        <a:spcBef>
                          <a:spcPts val="0"/>
                        </a:spcBef>
                        <a:spcAft>
                          <a:spcPts val="0"/>
                        </a:spcAft>
                        <a:buFont typeface="Symbol" panose="05050102010706020507" pitchFamily="18" charset="2"/>
                        <a:buChar char=""/>
                        <a:tabLst>
                          <a:tab pos="228600" algn="l"/>
                        </a:tabLst>
                      </a:pPr>
                      <a:r>
                        <a:rPr lang="en-GB" sz="2200" dirty="0">
                          <a:effectLst/>
                        </a:rPr>
                        <a:t>For fingerpick: ensure hand is below the level of the heart</a:t>
                      </a:r>
                      <a:endParaRPr lang="en-US" sz="2200" dirty="0">
                        <a:effectLst/>
                        <a:latin typeface="Rockwell" panose="02060603020205020403" pitchFamily="18" charset="0"/>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a16="http://schemas.microsoft.com/office/drawing/2014/main" val="2005583341"/>
                  </a:ext>
                </a:extLst>
              </a:tr>
              <a:tr h="334718">
                <a:tc>
                  <a:txBody>
                    <a:bodyPr/>
                    <a:lstStyle/>
                    <a:p>
                      <a:pPr marL="0" marR="0">
                        <a:spcBef>
                          <a:spcPts val="0"/>
                        </a:spcBef>
                        <a:spcAft>
                          <a:spcPts val="0"/>
                        </a:spcAft>
                      </a:pPr>
                      <a:r>
                        <a:rPr lang="en-GB" sz="2200">
                          <a:effectLst/>
                        </a:rPr>
                        <a:t>Caking or layering blood on the filter paper</a:t>
                      </a:r>
                      <a:endParaRPr lang="en-US" sz="2200">
                        <a:effectLst/>
                        <a:latin typeface="Rockwell" panose="02060603020205020403" pitchFamily="18" charset="0"/>
                        <a:ea typeface="Times New Roman" panose="02020603050405020304" pitchFamily="18" charset="0"/>
                        <a:cs typeface="Times New Roman" panose="02020603050405020304" pitchFamily="18" charset="0"/>
                      </a:endParaRPr>
                    </a:p>
                  </a:txBody>
                  <a:tcPr marL="62760" marR="62760" marT="0" marB="0"/>
                </a:tc>
                <a:tc>
                  <a:txBody>
                    <a:bodyPr/>
                    <a:lstStyle/>
                    <a:p>
                      <a:pPr marL="342900" marR="0" lvl="0" indent="-342900">
                        <a:spcBef>
                          <a:spcPts val="0"/>
                        </a:spcBef>
                        <a:spcAft>
                          <a:spcPts val="0"/>
                        </a:spcAft>
                        <a:buFont typeface="Symbol" panose="05050102010706020507" pitchFamily="18" charset="2"/>
                        <a:buChar char=""/>
                        <a:tabLst>
                          <a:tab pos="228600" algn="l"/>
                        </a:tabLst>
                      </a:pPr>
                      <a:r>
                        <a:rPr lang="en-GB" sz="2200">
                          <a:effectLst/>
                        </a:rPr>
                        <a:t>Do not put a new drop of blood on top of a drop that is already dry</a:t>
                      </a:r>
                      <a:endParaRPr lang="en-US" sz="2200">
                        <a:effectLst/>
                        <a:latin typeface="Rockwell" panose="02060603020205020403" pitchFamily="18" charset="0"/>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a16="http://schemas.microsoft.com/office/drawing/2014/main" val="2362441081"/>
                  </a:ext>
                </a:extLst>
              </a:tr>
              <a:tr h="669437">
                <a:tc>
                  <a:txBody>
                    <a:bodyPr/>
                    <a:lstStyle/>
                    <a:p>
                      <a:pPr marL="0" marR="0">
                        <a:spcBef>
                          <a:spcPts val="0"/>
                        </a:spcBef>
                        <a:spcAft>
                          <a:spcPts val="0"/>
                        </a:spcAft>
                      </a:pPr>
                      <a:r>
                        <a:rPr lang="en-GB" sz="2200">
                          <a:effectLst/>
                        </a:rPr>
                        <a:t>Drop is not centred on the card</a:t>
                      </a:r>
                      <a:endParaRPr lang="en-US" sz="2200">
                        <a:effectLst/>
                        <a:latin typeface="Rockwell" panose="02060603020205020403" pitchFamily="18" charset="0"/>
                        <a:ea typeface="Times New Roman" panose="02020603050405020304" pitchFamily="18" charset="0"/>
                        <a:cs typeface="Times New Roman" panose="02020603050405020304" pitchFamily="18" charset="0"/>
                      </a:endParaRPr>
                    </a:p>
                  </a:txBody>
                  <a:tcPr marL="62760" marR="62760" marT="0" marB="0"/>
                </a:tc>
                <a:tc>
                  <a:txBody>
                    <a:bodyPr/>
                    <a:lstStyle/>
                    <a:p>
                      <a:pPr marL="342900" marR="0" lvl="0" indent="-342900">
                        <a:spcBef>
                          <a:spcPts val="0"/>
                        </a:spcBef>
                        <a:spcAft>
                          <a:spcPts val="0"/>
                        </a:spcAft>
                        <a:buFont typeface="Symbol" panose="05050102010706020507" pitchFamily="18" charset="2"/>
                        <a:buChar char=""/>
                        <a:tabLst>
                          <a:tab pos="228600" algn="l"/>
                        </a:tabLst>
                      </a:pPr>
                      <a:r>
                        <a:rPr lang="en-GB" sz="2200" dirty="0">
                          <a:effectLst/>
                        </a:rPr>
                        <a:t>Ensure site is centred directly over the centre of the spot</a:t>
                      </a:r>
                      <a:endParaRPr lang="en-US" sz="2200" dirty="0">
                        <a:effectLst/>
                      </a:endParaRPr>
                    </a:p>
                    <a:p>
                      <a:pPr marL="342900" marR="0" lvl="0" indent="-342900">
                        <a:spcBef>
                          <a:spcPts val="0"/>
                        </a:spcBef>
                        <a:spcAft>
                          <a:spcPts val="0"/>
                        </a:spcAft>
                        <a:buFont typeface="Symbol" panose="05050102010706020507" pitchFamily="18" charset="2"/>
                        <a:buChar char=""/>
                        <a:tabLst>
                          <a:tab pos="228600" algn="l"/>
                        </a:tabLst>
                      </a:pPr>
                      <a:r>
                        <a:rPr lang="en-GB" sz="2200" dirty="0">
                          <a:effectLst/>
                        </a:rPr>
                        <a:t>Show caregiver how to hold the infant/child firmly so that he/she is not moving during the procedure</a:t>
                      </a:r>
                      <a:endParaRPr lang="en-US" sz="2200" dirty="0">
                        <a:effectLst/>
                        <a:latin typeface="Rockwell" panose="02060603020205020403" pitchFamily="18" charset="0"/>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a16="http://schemas.microsoft.com/office/drawing/2014/main" val="2862077983"/>
                  </a:ext>
                </a:extLst>
              </a:tr>
              <a:tr h="669437">
                <a:tc>
                  <a:txBody>
                    <a:bodyPr/>
                    <a:lstStyle/>
                    <a:p>
                      <a:pPr marL="0" marR="0">
                        <a:spcBef>
                          <a:spcPts val="0"/>
                        </a:spcBef>
                        <a:spcAft>
                          <a:spcPts val="0"/>
                        </a:spcAft>
                      </a:pPr>
                      <a:r>
                        <a:rPr lang="en-GB" sz="2200">
                          <a:effectLst/>
                        </a:rPr>
                        <a:t>Specimens are not dried or packaged properly</a:t>
                      </a:r>
                      <a:endParaRPr lang="en-US" sz="2200">
                        <a:effectLst/>
                        <a:latin typeface="Rockwell" panose="02060603020205020403" pitchFamily="18" charset="0"/>
                        <a:ea typeface="Times New Roman" panose="02020603050405020304" pitchFamily="18" charset="0"/>
                        <a:cs typeface="Times New Roman" panose="02020603050405020304" pitchFamily="18" charset="0"/>
                      </a:endParaRPr>
                    </a:p>
                  </a:txBody>
                  <a:tcPr marL="62760" marR="62760" marT="0" marB="0"/>
                </a:tc>
                <a:tc>
                  <a:txBody>
                    <a:bodyPr/>
                    <a:lstStyle/>
                    <a:p>
                      <a:pPr marL="342900" marR="0" lvl="0" indent="-342900">
                        <a:spcBef>
                          <a:spcPts val="0"/>
                        </a:spcBef>
                        <a:spcAft>
                          <a:spcPts val="0"/>
                        </a:spcAft>
                        <a:buFont typeface="Symbol" panose="05050102010706020507" pitchFamily="18" charset="2"/>
                        <a:buChar char=""/>
                        <a:tabLst>
                          <a:tab pos="228600" algn="l"/>
                        </a:tabLst>
                      </a:pPr>
                      <a:r>
                        <a:rPr lang="en-GB" sz="2200" dirty="0">
                          <a:effectLst/>
                        </a:rPr>
                        <a:t>Do not start packaging until DBS specimens are completely dry (4 hours or longer). See Appendix 4F</a:t>
                      </a:r>
                      <a:endParaRPr lang="en-US" sz="2200" dirty="0">
                        <a:effectLst/>
                        <a:latin typeface="Rockwell" panose="02060603020205020403" pitchFamily="18" charset="0"/>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a16="http://schemas.microsoft.com/office/drawing/2014/main" val="1073081181"/>
                  </a:ext>
                </a:extLst>
              </a:tr>
            </a:tbl>
          </a:graphicData>
        </a:graphic>
      </p:graphicFrame>
    </p:spTree>
    <p:extLst>
      <p:ext uri="{BB962C8B-B14F-4D97-AF65-F5344CB8AC3E}">
        <p14:creationId xmlns:p14="http://schemas.microsoft.com/office/powerpoint/2010/main" val="30437286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AA9FC-2658-450A-853B-53861B4B0CF2}"/>
              </a:ext>
            </a:extLst>
          </p:cNvPr>
          <p:cNvSpPr>
            <a:spLocks noGrp="1"/>
          </p:cNvSpPr>
          <p:nvPr>
            <p:ph type="title"/>
          </p:nvPr>
        </p:nvSpPr>
        <p:spPr/>
        <p:txBody>
          <a:bodyPr/>
          <a:lstStyle/>
          <a:p>
            <a:r>
              <a:rPr lang="en-GB" b="1" dirty="0"/>
              <a:t>Responsibilities of the Laboratory</a:t>
            </a:r>
            <a:endParaRPr lang="en-US" dirty="0"/>
          </a:p>
        </p:txBody>
      </p:sp>
      <p:sp>
        <p:nvSpPr>
          <p:cNvPr id="3" name="Content Placeholder 2">
            <a:extLst>
              <a:ext uri="{FF2B5EF4-FFF2-40B4-BE49-F238E27FC236}">
                <a16:creationId xmlns:a16="http://schemas.microsoft.com/office/drawing/2014/main" id="{811F963C-CB48-4E36-9966-5CC7E6B87CBD}"/>
              </a:ext>
            </a:extLst>
          </p:cNvPr>
          <p:cNvSpPr>
            <a:spLocks noGrp="1"/>
          </p:cNvSpPr>
          <p:nvPr>
            <p:ph idx="1"/>
          </p:nvPr>
        </p:nvSpPr>
        <p:spPr/>
        <p:txBody>
          <a:bodyPr>
            <a:normAutofit fontScale="92500" lnSpcReduction="10000"/>
          </a:bodyPr>
          <a:lstStyle/>
          <a:p>
            <a:pPr marL="514350" lvl="0" indent="-514350">
              <a:buFont typeface="+mj-lt"/>
              <a:buAutoNum type="arabicPeriod"/>
            </a:pPr>
            <a:r>
              <a:rPr lang="en-GB" dirty="0"/>
              <a:t>Lab acknowledges receipt of all specimens by completing and returning the specimen delivery checklist</a:t>
            </a:r>
            <a:endParaRPr lang="en-US" dirty="0"/>
          </a:p>
          <a:p>
            <a:pPr marL="514350" indent="-514350">
              <a:buFont typeface="+mj-lt"/>
              <a:buAutoNum type="arabicPeriod"/>
            </a:pPr>
            <a:r>
              <a:rPr lang="en-GB" dirty="0"/>
              <a:t>Any specimen rejected at the laboratory should be identified on specimen delivery checklist</a:t>
            </a:r>
          </a:p>
          <a:p>
            <a:pPr lvl="1"/>
            <a:r>
              <a:rPr lang="en-GB" dirty="0"/>
              <a:t>Lab immediately informs sending facility that sample was rejected and reason for rejection</a:t>
            </a:r>
          </a:p>
          <a:p>
            <a:pPr lvl="1"/>
            <a:r>
              <a:rPr lang="en-GB" dirty="0"/>
              <a:t>Facility traces infants and organizes drawing of a new sample as soon as possible</a:t>
            </a:r>
            <a:endParaRPr lang="en-US" dirty="0"/>
          </a:p>
          <a:p>
            <a:pPr marL="514350" indent="-514350">
              <a:buFont typeface="+mj-lt"/>
              <a:buAutoNum type="arabicPeriod"/>
            </a:pPr>
            <a:r>
              <a:rPr lang="en-GB" dirty="0"/>
              <a:t>All specimens should be entered in the register</a:t>
            </a:r>
          </a:p>
          <a:p>
            <a:pPr lvl="1"/>
            <a:r>
              <a:rPr lang="en-GB" dirty="0"/>
              <a:t>Lab keeps the second copy of the checklist for reference</a:t>
            </a:r>
            <a:endParaRPr lang="en-US" dirty="0"/>
          </a:p>
          <a:p>
            <a:pPr marL="514350" indent="-514350">
              <a:buFont typeface="+mj-lt"/>
              <a:buAutoNum type="arabicPeriod"/>
            </a:pPr>
            <a:r>
              <a:rPr lang="en-GB" dirty="0"/>
              <a:t>Lab ensures there is a system to notify a health facility of a positive infant virologic test result on the same day of testing</a:t>
            </a:r>
            <a:endParaRPr lang="en-US" dirty="0"/>
          </a:p>
          <a:p>
            <a:endParaRPr lang="en-US" dirty="0"/>
          </a:p>
        </p:txBody>
      </p:sp>
    </p:spTree>
    <p:extLst>
      <p:ext uri="{BB962C8B-B14F-4D97-AF65-F5344CB8AC3E}">
        <p14:creationId xmlns:p14="http://schemas.microsoft.com/office/powerpoint/2010/main" val="27764925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CA779-753E-448C-AB2D-D36F279B6092}"/>
              </a:ext>
            </a:extLst>
          </p:cNvPr>
          <p:cNvSpPr>
            <a:spLocks noGrp="1"/>
          </p:cNvSpPr>
          <p:nvPr>
            <p:ph type="title"/>
          </p:nvPr>
        </p:nvSpPr>
        <p:spPr/>
        <p:txBody>
          <a:bodyPr>
            <a:normAutofit/>
          </a:bodyPr>
          <a:lstStyle/>
          <a:p>
            <a:r>
              <a:rPr lang="en-GB" b="1" dirty="0"/>
              <a:t>Ways to Return Results from the Lab to the Health Facility </a:t>
            </a:r>
            <a:endParaRPr lang="en-US" dirty="0"/>
          </a:p>
        </p:txBody>
      </p:sp>
      <p:sp>
        <p:nvSpPr>
          <p:cNvPr id="3" name="Content Placeholder 2">
            <a:extLst>
              <a:ext uri="{FF2B5EF4-FFF2-40B4-BE49-F238E27FC236}">
                <a16:creationId xmlns:a16="http://schemas.microsoft.com/office/drawing/2014/main" id="{A88D22B9-8C7F-4D47-BD28-86F071AE10A3}"/>
              </a:ext>
            </a:extLst>
          </p:cNvPr>
          <p:cNvSpPr>
            <a:spLocks noGrp="1"/>
          </p:cNvSpPr>
          <p:nvPr>
            <p:ph idx="1"/>
          </p:nvPr>
        </p:nvSpPr>
        <p:spPr>
          <a:xfrm>
            <a:off x="838200" y="2282824"/>
            <a:ext cx="10515600" cy="4351338"/>
          </a:xfrm>
        </p:spPr>
        <p:txBody>
          <a:bodyPr>
            <a:normAutofit/>
          </a:bodyPr>
          <a:lstStyle/>
          <a:p>
            <a:pPr lvl="0"/>
            <a:r>
              <a:rPr lang="en-GB" sz="4000" i="1" dirty="0"/>
              <a:t>How are infant HIV test results returned to your clinic?</a:t>
            </a:r>
            <a:endParaRPr lang="en-US" sz="4000" dirty="0"/>
          </a:p>
        </p:txBody>
      </p:sp>
    </p:spTree>
    <p:extLst>
      <p:ext uri="{BB962C8B-B14F-4D97-AF65-F5344CB8AC3E}">
        <p14:creationId xmlns:p14="http://schemas.microsoft.com/office/powerpoint/2010/main" val="4323862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CA779-753E-448C-AB2D-D36F279B6092}"/>
              </a:ext>
            </a:extLst>
          </p:cNvPr>
          <p:cNvSpPr>
            <a:spLocks noGrp="1"/>
          </p:cNvSpPr>
          <p:nvPr>
            <p:ph type="title"/>
          </p:nvPr>
        </p:nvSpPr>
        <p:spPr>
          <a:xfrm>
            <a:off x="838200" y="365125"/>
            <a:ext cx="10515600" cy="1325563"/>
          </a:xfrm>
        </p:spPr>
        <p:txBody>
          <a:bodyPr>
            <a:normAutofit/>
          </a:bodyPr>
          <a:lstStyle/>
          <a:p>
            <a:r>
              <a:rPr lang="en-GB" b="1" dirty="0"/>
              <a:t>Ways to Return Results from the Lab to the Health Facility </a:t>
            </a:r>
            <a:endParaRPr lang="en-US" dirty="0"/>
          </a:p>
        </p:txBody>
      </p:sp>
      <p:sp>
        <p:nvSpPr>
          <p:cNvPr id="3" name="Content Placeholder 2">
            <a:extLst>
              <a:ext uri="{FF2B5EF4-FFF2-40B4-BE49-F238E27FC236}">
                <a16:creationId xmlns:a16="http://schemas.microsoft.com/office/drawing/2014/main" id="{A88D22B9-8C7F-4D47-BD28-86F071AE10A3}"/>
              </a:ext>
            </a:extLst>
          </p:cNvPr>
          <p:cNvSpPr>
            <a:spLocks noGrp="1"/>
          </p:cNvSpPr>
          <p:nvPr>
            <p:ph idx="1"/>
          </p:nvPr>
        </p:nvSpPr>
        <p:spPr>
          <a:xfrm>
            <a:off x="571500" y="1901825"/>
            <a:ext cx="6618778" cy="4351338"/>
          </a:xfrm>
        </p:spPr>
        <p:txBody>
          <a:bodyPr>
            <a:normAutofit/>
          </a:bodyPr>
          <a:lstStyle/>
          <a:p>
            <a:r>
              <a:rPr lang="en-GB" sz="2000" dirty="0"/>
              <a:t>Even when results are returned as hard copies, WHO recommends use of technology to expedite return of results to the clinic and, in turn, to the patient.  </a:t>
            </a:r>
          </a:p>
          <a:p>
            <a:pPr marL="0" indent="0">
              <a:buNone/>
            </a:pPr>
            <a:endParaRPr lang="en-GB" sz="2000" dirty="0"/>
          </a:p>
          <a:p>
            <a:pPr marL="0" indent="0">
              <a:buNone/>
            </a:pPr>
            <a:r>
              <a:rPr lang="en-GB" sz="2000" b="1" dirty="0"/>
              <a:t>Examples of methods for returning results electronically:</a:t>
            </a:r>
            <a:endParaRPr lang="en-US" sz="2000" b="1" dirty="0"/>
          </a:p>
          <a:p>
            <a:pPr marL="342900" lvl="0" indent="-342900" defTabSz="171450">
              <a:buNone/>
            </a:pPr>
            <a:r>
              <a:rPr lang="en-GB" sz="2000" b="1" dirty="0"/>
              <a:t>(1) Short message service (SMS) printers</a:t>
            </a:r>
            <a:r>
              <a:rPr lang="en-GB" sz="2000" dirty="0"/>
              <a:t>:  Small battery operated printers that can take a SIM card and receive messages without the need for a handset</a:t>
            </a:r>
          </a:p>
          <a:p>
            <a:pPr lvl="1"/>
            <a:r>
              <a:rPr lang="en-GB" sz="1600" dirty="0"/>
              <a:t>SMS printers can receive and print test results without computer or internet access</a:t>
            </a:r>
          </a:p>
        </p:txBody>
      </p:sp>
      <p:pic>
        <p:nvPicPr>
          <p:cNvPr id="4" name="Picture 3" descr="http://www.sequoia.co.uk/images/product/png/3400.png">
            <a:extLst>
              <a:ext uri="{FF2B5EF4-FFF2-40B4-BE49-F238E27FC236}">
                <a16:creationId xmlns:a16="http://schemas.microsoft.com/office/drawing/2014/main" id="{91B31ED6-F612-4CFA-9EAD-480A07DB827D}"/>
              </a:ext>
            </a:extLst>
          </p:cNvPr>
          <p:cNvPicPr/>
          <p:nvPr/>
        </p:nvPicPr>
        <p:blipFill rotWithShape="1">
          <a:blip r:embed="rId2">
            <a:extLst>
              <a:ext uri="{28A0092B-C50C-407E-A947-70E740481C1C}">
                <a14:useLocalDpi xmlns:a14="http://schemas.microsoft.com/office/drawing/2010/main" val="0"/>
              </a:ext>
            </a:extLst>
          </a:blip>
          <a:srcRect t="13646" r="1" b="17807"/>
          <a:stretch/>
        </p:blipFill>
        <p:spPr bwMode="auto">
          <a:xfrm>
            <a:off x="7456978" y="2284053"/>
            <a:ext cx="4279900" cy="2872147"/>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265582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CA779-753E-448C-AB2D-D36F279B6092}"/>
              </a:ext>
            </a:extLst>
          </p:cNvPr>
          <p:cNvSpPr>
            <a:spLocks noGrp="1"/>
          </p:cNvSpPr>
          <p:nvPr>
            <p:ph type="title"/>
          </p:nvPr>
        </p:nvSpPr>
        <p:spPr/>
        <p:txBody>
          <a:bodyPr>
            <a:normAutofit/>
          </a:bodyPr>
          <a:lstStyle/>
          <a:p>
            <a:r>
              <a:rPr lang="en-GB" b="1" dirty="0"/>
              <a:t>Ways to Return Results from the Lab to the Health Facility </a:t>
            </a:r>
            <a:endParaRPr lang="en-US" dirty="0"/>
          </a:p>
        </p:txBody>
      </p:sp>
      <p:sp>
        <p:nvSpPr>
          <p:cNvPr id="3" name="Content Placeholder 2">
            <a:extLst>
              <a:ext uri="{FF2B5EF4-FFF2-40B4-BE49-F238E27FC236}">
                <a16:creationId xmlns:a16="http://schemas.microsoft.com/office/drawing/2014/main" id="{A88D22B9-8C7F-4D47-BD28-86F071AE10A3}"/>
              </a:ext>
            </a:extLst>
          </p:cNvPr>
          <p:cNvSpPr>
            <a:spLocks noGrp="1"/>
          </p:cNvSpPr>
          <p:nvPr>
            <p:ph idx="1"/>
          </p:nvPr>
        </p:nvSpPr>
        <p:spPr/>
        <p:txBody>
          <a:bodyPr>
            <a:normAutofit lnSpcReduction="10000"/>
          </a:bodyPr>
          <a:lstStyle/>
          <a:p>
            <a:pPr marL="0" lvl="0" indent="0">
              <a:buNone/>
            </a:pPr>
            <a:r>
              <a:rPr lang="en-GB" b="1" dirty="0"/>
              <a:t>(2) SMS text messages</a:t>
            </a:r>
            <a:r>
              <a:rPr lang="en-GB" dirty="0"/>
              <a:t>: </a:t>
            </a:r>
            <a:r>
              <a:rPr lang="en-GB" b="1" dirty="0"/>
              <a:t> </a:t>
            </a:r>
          </a:p>
          <a:p>
            <a:pPr lvl="1"/>
            <a:r>
              <a:rPr lang="en-GB" dirty="0"/>
              <a:t>Can notify health providers of test results and notify caregivers that results are available at the health facility</a:t>
            </a:r>
          </a:p>
          <a:p>
            <a:pPr lvl="1"/>
            <a:r>
              <a:rPr lang="en-GB" dirty="0"/>
              <a:t>Text messages to caregivers should encourage them to come to the clinic to get test results and not disclose any confidential information</a:t>
            </a:r>
            <a:endParaRPr lang="en-US" dirty="0"/>
          </a:p>
          <a:p>
            <a:pPr marL="0" lvl="0" indent="0">
              <a:buNone/>
            </a:pPr>
            <a:r>
              <a:rPr lang="en-GB" b="1" dirty="0"/>
              <a:t>(3) Secure webpage or electronic medical record system:</a:t>
            </a:r>
          </a:p>
          <a:p>
            <a:pPr lvl="1"/>
            <a:r>
              <a:rPr lang="en-GB" dirty="0"/>
              <a:t>Password protected clinic-specific webpages on which results are posted to be accessed by clinic staff </a:t>
            </a:r>
          </a:p>
          <a:p>
            <a:pPr lvl="1"/>
            <a:r>
              <a:rPr lang="en-GB" dirty="0"/>
              <a:t>Viable option where clinics and laboratories have reliable access to the internet </a:t>
            </a:r>
          </a:p>
          <a:p>
            <a:pPr lvl="1"/>
            <a:r>
              <a:rPr lang="en-GB" dirty="0"/>
              <a:t>Some electronic medical record systems can flag positive results for the health care provider</a:t>
            </a:r>
            <a:endParaRPr lang="en-US" dirty="0"/>
          </a:p>
        </p:txBody>
      </p:sp>
    </p:spTree>
    <p:extLst>
      <p:ext uri="{BB962C8B-B14F-4D97-AF65-F5344CB8AC3E}">
        <p14:creationId xmlns:p14="http://schemas.microsoft.com/office/powerpoint/2010/main" val="422865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CA779-753E-448C-AB2D-D36F279B6092}"/>
              </a:ext>
            </a:extLst>
          </p:cNvPr>
          <p:cNvSpPr>
            <a:spLocks noGrp="1"/>
          </p:cNvSpPr>
          <p:nvPr>
            <p:ph type="title"/>
          </p:nvPr>
        </p:nvSpPr>
        <p:spPr/>
        <p:txBody>
          <a:bodyPr>
            <a:normAutofit/>
          </a:bodyPr>
          <a:lstStyle/>
          <a:p>
            <a:r>
              <a:rPr lang="en-GB" b="1" dirty="0"/>
              <a:t>Ways to Return Results from the Lab to the Health Facility </a:t>
            </a:r>
            <a:endParaRPr lang="en-US" dirty="0"/>
          </a:p>
        </p:txBody>
      </p:sp>
      <p:sp>
        <p:nvSpPr>
          <p:cNvPr id="3" name="Content Placeholder 2">
            <a:extLst>
              <a:ext uri="{FF2B5EF4-FFF2-40B4-BE49-F238E27FC236}">
                <a16:creationId xmlns:a16="http://schemas.microsoft.com/office/drawing/2014/main" id="{A88D22B9-8C7F-4D47-BD28-86F071AE10A3}"/>
              </a:ext>
            </a:extLst>
          </p:cNvPr>
          <p:cNvSpPr>
            <a:spLocks noGrp="1"/>
          </p:cNvSpPr>
          <p:nvPr>
            <p:ph idx="1"/>
          </p:nvPr>
        </p:nvSpPr>
        <p:spPr>
          <a:xfrm>
            <a:off x="838200" y="1825625"/>
            <a:ext cx="10515600" cy="4351338"/>
          </a:xfrm>
        </p:spPr>
        <p:txBody>
          <a:bodyPr>
            <a:normAutofit lnSpcReduction="10000"/>
          </a:bodyPr>
          <a:lstStyle/>
          <a:p>
            <a:pPr marL="0" lvl="0" indent="0">
              <a:buNone/>
            </a:pPr>
            <a:r>
              <a:rPr lang="en-GB" b="1" dirty="0"/>
              <a:t>(4) Telephone: </a:t>
            </a:r>
          </a:p>
          <a:p>
            <a:pPr lvl="1"/>
            <a:r>
              <a:rPr lang="en-GB" dirty="0"/>
              <a:t>To notify caregivers of test results, especially for urgent follow-up of positive test results.  </a:t>
            </a:r>
          </a:p>
          <a:p>
            <a:pPr lvl="1"/>
            <a:r>
              <a:rPr lang="en-GB" dirty="0"/>
              <a:t>Always follow-up phone calls with paper printout for medical record</a:t>
            </a:r>
          </a:p>
          <a:p>
            <a:pPr marL="0" indent="0">
              <a:buNone/>
            </a:pPr>
            <a:endParaRPr lang="en-GB" dirty="0"/>
          </a:p>
          <a:p>
            <a:pPr marL="0" indent="0">
              <a:buNone/>
            </a:pPr>
            <a:r>
              <a:rPr lang="en-GB" u="sng" dirty="0"/>
              <a:t>Notes:</a:t>
            </a:r>
          </a:p>
          <a:p>
            <a:r>
              <a:rPr lang="en-GB" dirty="0"/>
              <a:t>In many settings, results are returned using a combination of methods, e.g., internet in urban centres and SMS printers in remote areas</a:t>
            </a:r>
            <a:endParaRPr lang="en-US" dirty="0"/>
          </a:p>
          <a:p>
            <a:r>
              <a:rPr lang="en-GB" dirty="0"/>
              <a:t>POC testing has the potential of same-day results</a:t>
            </a:r>
          </a:p>
          <a:p>
            <a:pPr lvl="1"/>
            <a:r>
              <a:rPr lang="en-GB" dirty="0"/>
              <a:t>Avoiding the challenges of specimen transport and delayed turn-around time</a:t>
            </a:r>
            <a:endParaRPr lang="en-US" dirty="0"/>
          </a:p>
          <a:p>
            <a:endParaRPr lang="en-US" dirty="0"/>
          </a:p>
        </p:txBody>
      </p:sp>
    </p:spTree>
    <p:extLst>
      <p:ext uri="{BB962C8B-B14F-4D97-AF65-F5344CB8AC3E}">
        <p14:creationId xmlns:p14="http://schemas.microsoft.com/office/powerpoint/2010/main" val="339371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84CD-873C-4FCA-813D-6BC7DCBC5627}"/>
              </a:ext>
            </a:extLst>
          </p:cNvPr>
          <p:cNvSpPr>
            <a:spLocks noGrp="1"/>
          </p:cNvSpPr>
          <p:nvPr>
            <p:ph type="title"/>
          </p:nvPr>
        </p:nvSpPr>
        <p:spPr/>
        <p:txBody>
          <a:bodyPr/>
          <a:lstStyle/>
          <a:p>
            <a:r>
              <a:rPr lang="en-GB" b="1" dirty="0"/>
              <a:t>HIV Testing of HIV-exposed Infants: The Pre-test Session</a:t>
            </a:r>
            <a:endParaRPr lang="en-US" dirty="0"/>
          </a:p>
        </p:txBody>
      </p:sp>
      <p:sp>
        <p:nvSpPr>
          <p:cNvPr id="3" name="Content Placeholder 2">
            <a:extLst>
              <a:ext uri="{FF2B5EF4-FFF2-40B4-BE49-F238E27FC236}">
                <a16:creationId xmlns:a16="http://schemas.microsoft.com/office/drawing/2014/main" id="{6D445DB4-9C1C-4540-911B-37A37A970102}"/>
              </a:ext>
            </a:extLst>
          </p:cNvPr>
          <p:cNvSpPr>
            <a:spLocks noGrp="1"/>
          </p:cNvSpPr>
          <p:nvPr>
            <p:ph idx="1"/>
          </p:nvPr>
        </p:nvSpPr>
        <p:spPr>
          <a:xfrm>
            <a:off x="838200" y="2440764"/>
            <a:ext cx="10515600" cy="4351338"/>
          </a:xfrm>
        </p:spPr>
        <p:txBody>
          <a:bodyPr>
            <a:normAutofit/>
          </a:bodyPr>
          <a:lstStyle/>
          <a:p>
            <a:pPr lvl="0"/>
            <a:r>
              <a:rPr lang="en-GB" sz="3200" i="1" dirty="0"/>
              <a:t>What do you say during the pre-test session to the caregiver of an HIV-exposed infant who is being tested for HIV at 4–6 weeks of age?</a:t>
            </a:r>
            <a:endParaRPr lang="en-US" sz="3200" dirty="0"/>
          </a:p>
        </p:txBody>
      </p:sp>
    </p:spTree>
    <p:extLst>
      <p:ext uri="{BB962C8B-B14F-4D97-AF65-F5344CB8AC3E}">
        <p14:creationId xmlns:p14="http://schemas.microsoft.com/office/powerpoint/2010/main" val="25874738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13FAF-C7E7-4423-BFAD-26A615A5FA0D}"/>
              </a:ext>
            </a:extLst>
          </p:cNvPr>
          <p:cNvSpPr>
            <a:spLocks noGrp="1"/>
          </p:cNvSpPr>
          <p:nvPr>
            <p:ph type="title"/>
          </p:nvPr>
        </p:nvSpPr>
        <p:spPr/>
        <p:txBody>
          <a:bodyPr/>
          <a:lstStyle/>
          <a:p>
            <a:r>
              <a:rPr lang="en-GB" b="1" dirty="0"/>
              <a:t>Steps When Receiving Results</a:t>
            </a:r>
            <a:endParaRPr lang="en-US" dirty="0"/>
          </a:p>
        </p:txBody>
      </p:sp>
      <p:sp>
        <p:nvSpPr>
          <p:cNvPr id="3" name="Content Placeholder 2">
            <a:extLst>
              <a:ext uri="{FF2B5EF4-FFF2-40B4-BE49-F238E27FC236}">
                <a16:creationId xmlns:a16="http://schemas.microsoft.com/office/drawing/2014/main" id="{AC310611-A9A8-49FC-AE77-48CBB7A8DDA4}"/>
              </a:ext>
            </a:extLst>
          </p:cNvPr>
          <p:cNvSpPr>
            <a:spLocks noGrp="1"/>
          </p:cNvSpPr>
          <p:nvPr>
            <p:ph idx="1"/>
          </p:nvPr>
        </p:nvSpPr>
        <p:spPr>
          <a:xfrm>
            <a:off x="838200" y="2130424"/>
            <a:ext cx="10515600" cy="4351338"/>
          </a:xfrm>
        </p:spPr>
        <p:txBody>
          <a:bodyPr>
            <a:normAutofit/>
          </a:bodyPr>
          <a:lstStyle/>
          <a:p>
            <a:pPr lvl="0"/>
            <a:r>
              <a:rPr lang="en-GB" sz="3200" i="1" dirty="0"/>
              <a:t>What do you do in your clinic when DBS test results are returned? </a:t>
            </a:r>
            <a:endParaRPr lang="en-US" sz="3200" dirty="0"/>
          </a:p>
          <a:p>
            <a:pPr lvl="0"/>
            <a:r>
              <a:rPr lang="en-GB" sz="3200" i="1" dirty="0"/>
              <a:t>What do you do if you do not receive results?</a:t>
            </a:r>
            <a:endParaRPr lang="en-US" sz="3200" dirty="0"/>
          </a:p>
          <a:p>
            <a:endParaRPr lang="en-US" sz="3200" dirty="0"/>
          </a:p>
        </p:txBody>
      </p:sp>
    </p:spTree>
    <p:extLst>
      <p:ext uri="{BB962C8B-B14F-4D97-AF65-F5344CB8AC3E}">
        <p14:creationId xmlns:p14="http://schemas.microsoft.com/office/powerpoint/2010/main" val="224332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13FAF-C7E7-4423-BFAD-26A615A5FA0D}"/>
              </a:ext>
            </a:extLst>
          </p:cNvPr>
          <p:cNvSpPr>
            <a:spLocks noGrp="1"/>
          </p:cNvSpPr>
          <p:nvPr>
            <p:ph type="title"/>
          </p:nvPr>
        </p:nvSpPr>
        <p:spPr/>
        <p:txBody>
          <a:bodyPr/>
          <a:lstStyle/>
          <a:p>
            <a:r>
              <a:rPr lang="en-GB" b="1" dirty="0"/>
              <a:t>Steps When Receiving Results</a:t>
            </a:r>
            <a:endParaRPr lang="en-US" dirty="0"/>
          </a:p>
        </p:txBody>
      </p:sp>
      <p:sp>
        <p:nvSpPr>
          <p:cNvPr id="3" name="Content Placeholder 2">
            <a:extLst>
              <a:ext uri="{FF2B5EF4-FFF2-40B4-BE49-F238E27FC236}">
                <a16:creationId xmlns:a16="http://schemas.microsoft.com/office/drawing/2014/main" id="{AC310611-A9A8-49FC-AE77-48CBB7A8DDA4}"/>
              </a:ext>
            </a:extLst>
          </p:cNvPr>
          <p:cNvSpPr>
            <a:spLocks noGrp="1"/>
          </p:cNvSpPr>
          <p:nvPr>
            <p:ph idx="1"/>
          </p:nvPr>
        </p:nvSpPr>
        <p:spPr>
          <a:xfrm>
            <a:off x="838200" y="1825625"/>
            <a:ext cx="8158655" cy="4351338"/>
          </a:xfrm>
        </p:spPr>
        <p:txBody>
          <a:bodyPr>
            <a:normAutofit lnSpcReduction="10000"/>
          </a:bodyPr>
          <a:lstStyle/>
          <a:p>
            <a:pPr marL="0" indent="0">
              <a:buNone/>
            </a:pPr>
            <a:r>
              <a:rPr lang="en-GB" dirty="0"/>
              <a:t>The steps are the same regardless of method of return (electronic or paper):</a:t>
            </a:r>
            <a:endParaRPr lang="en-US" dirty="0"/>
          </a:p>
          <a:p>
            <a:pPr lvl="0"/>
            <a:r>
              <a:rPr lang="en-GB" dirty="0"/>
              <a:t>Document receiving the results and date receipt/review of results</a:t>
            </a:r>
            <a:endParaRPr lang="en-US" dirty="0"/>
          </a:p>
          <a:p>
            <a:pPr lvl="0"/>
            <a:r>
              <a:rPr lang="en-GB" dirty="0"/>
              <a:t>Write the results in designated register and/or clinical database; and patient chart</a:t>
            </a:r>
          </a:p>
          <a:p>
            <a:pPr lvl="1"/>
            <a:r>
              <a:rPr lang="en-GB" dirty="0"/>
              <a:t>File paper copies in patient chart</a:t>
            </a:r>
            <a:endParaRPr lang="en-US" dirty="0"/>
          </a:p>
          <a:p>
            <a:pPr lvl="0"/>
            <a:r>
              <a:rPr lang="en-GB" dirty="0"/>
              <a:t>If HIV-positive: re-enter baby’s name, together with the necessary tracing details, in the designated register to enable prompt follow-up and linkage to ART</a:t>
            </a:r>
            <a:endParaRPr lang="en-US" dirty="0"/>
          </a:p>
          <a:p>
            <a:endParaRPr lang="en-US" dirty="0"/>
          </a:p>
        </p:txBody>
      </p:sp>
      <p:pic>
        <p:nvPicPr>
          <p:cNvPr id="5" name="Picture 4" descr="A close up of a logo&#10;&#10;Description automatically generated">
            <a:extLst>
              <a:ext uri="{FF2B5EF4-FFF2-40B4-BE49-F238E27FC236}">
                <a16:creationId xmlns:a16="http://schemas.microsoft.com/office/drawing/2014/main" id="{21C40492-843C-497E-9B7B-224DE2F40E11}"/>
              </a:ext>
            </a:extLst>
          </p:cNvPr>
          <p:cNvPicPr>
            <a:picLocks noChangeAspect="1"/>
          </p:cNvPicPr>
          <p:nvPr/>
        </p:nvPicPr>
        <p:blipFill rotWithShape="1">
          <a:blip r:embed="rId2">
            <a:extLst>
              <a:ext uri="{28A0092B-C50C-407E-A947-70E740481C1C}">
                <a14:useLocalDpi xmlns:a14="http://schemas.microsoft.com/office/drawing/2010/main" val="0"/>
              </a:ext>
            </a:extLst>
          </a:blip>
          <a:srcRect b="16482"/>
          <a:stretch/>
        </p:blipFill>
        <p:spPr>
          <a:xfrm rot="-900000">
            <a:off x="8447769" y="1991011"/>
            <a:ext cx="4206240" cy="3512972"/>
          </a:xfrm>
          <a:prstGeom prst="rect">
            <a:avLst/>
          </a:prstGeom>
        </p:spPr>
      </p:pic>
    </p:spTree>
    <p:extLst>
      <p:ext uri="{BB962C8B-B14F-4D97-AF65-F5344CB8AC3E}">
        <p14:creationId xmlns:p14="http://schemas.microsoft.com/office/powerpoint/2010/main" val="22601230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13FAF-C7E7-4423-BFAD-26A615A5FA0D}"/>
              </a:ext>
            </a:extLst>
          </p:cNvPr>
          <p:cNvSpPr>
            <a:spLocks noGrp="1"/>
          </p:cNvSpPr>
          <p:nvPr>
            <p:ph type="title"/>
          </p:nvPr>
        </p:nvSpPr>
        <p:spPr/>
        <p:txBody>
          <a:bodyPr/>
          <a:lstStyle/>
          <a:p>
            <a:r>
              <a:rPr lang="en-GB" b="1" dirty="0"/>
              <a:t>Steps When Receiving Results</a:t>
            </a:r>
            <a:endParaRPr lang="en-US" dirty="0"/>
          </a:p>
        </p:txBody>
      </p:sp>
      <p:sp>
        <p:nvSpPr>
          <p:cNvPr id="3" name="Content Placeholder 2">
            <a:extLst>
              <a:ext uri="{FF2B5EF4-FFF2-40B4-BE49-F238E27FC236}">
                <a16:creationId xmlns:a16="http://schemas.microsoft.com/office/drawing/2014/main" id="{AC310611-A9A8-49FC-AE77-48CBB7A8DDA4}"/>
              </a:ext>
            </a:extLst>
          </p:cNvPr>
          <p:cNvSpPr>
            <a:spLocks noGrp="1"/>
          </p:cNvSpPr>
          <p:nvPr>
            <p:ph idx="1"/>
          </p:nvPr>
        </p:nvSpPr>
        <p:spPr/>
        <p:txBody>
          <a:bodyPr>
            <a:normAutofit/>
          </a:bodyPr>
          <a:lstStyle/>
          <a:p>
            <a:r>
              <a:rPr lang="en-GB" dirty="0"/>
              <a:t>It is important that the designated register is completed accurately</a:t>
            </a:r>
          </a:p>
          <a:p>
            <a:r>
              <a:rPr lang="en-GB" dirty="0"/>
              <a:t>Registers are used for monitoring and reporting </a:t>
            </a:r>
          </a:p>
          <a:p>
            <a:pPr lvl="0"/>
            <a:r>
              <a:rPr lang="en-GB" dirty="0"/>
              <a:t>When the caregiver receives test result, enter the post-test counselling date in patient chart and register</a:t>
            </a:r>
            <a:endParaRPr lang="en-US" dirty="0"/>
          </a:p>
          <a:p>
            <a:pPr lvl="0"/>
            <a:r>
              <a:rPr lang="en-GB" dirty="0"/>
              <a:t>Ensure caregiver knows child will be retested:</a:t>
            </a:r>
            <a:endParaRPr lang="en-US" dirty="0"/>
          </a:p>
          <a:p>
            <a:pPr lvl="1"/>
            <a:r>
              <a:rPr lang="en-GB" dirty="0"/>
              <a:t>If the 6-week NAT is negative, retest at 9 months </a:t>
            </a:r>
            <a:r>
              <a:rPr lang="en-GB" b="1" u="sng" dirty="0"/>
              <a:t>and</a:t>
            </a:r>
            <a:r>
              <a:rPr lang="en-GB" dirty="0"/>
              <a:t> at 18 months or 3 months after completion of breastfeeding (whichever is later) </a:t>
            </a:r>
            <a:endParaRPr lang="en-US" dirty="0"/>
          </a:p>
          <a:p>
            <a:pPr lvl="1"/>
            <a:r>
              <a:rPr lang="en-GB" dirty="0"/>
              <a:t>If the NAT is positive, collect a second DBS specimen to be retested for confirmation of the first result</a:t>
            </a:r>
          </a:p>
          <a:p>
            <a:pPr lvl="2"/>
            <a:r>
              <a:rPr lang="en-GB" dirty="0"/>
              <a:t>Initiate child on ART immediately</a:t>
            </a:r>
            <a:endParaRPr lang="en-US" dirty="0"/>
          </a:p>
          <a:p>
            <a:endParaRPr lang="en-US" dirty="0"/>
          </a:p>
        </p:txBody>
      </p:sp>
    </p:spTree>
    <p:extLst>
      <p:ext uri="{BB962C8B-B14F-4D97-AF65-F5344CB8AC3E}">
        <p14:creationId xmlns:p14="http://schemas.microsoft.com/office/powerpoint/2010/main" val="39174936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A959-D103-457B-B49B-01F22ADBBD94}"/>
              </a:ext>
            </a:extLst>
          </p:cNvPr>
          <p:cNvSpPr>
            <a:spLocks noGrp="1"/>
          </p:cNvSpPr>
          <p:nvPr>
            <p:ph type="title"/>
          </p:nvPr>
        </p:nvSpPr>
        <p:spPr/>
        <p:txBody>
          <a:bodyPr/>
          <a:lstStyle/>
          <a:p>
            <a:r>
              <a:rPr lang="en-GB" b="1" dirty="0"/>
              <a:t>Tracking No Shows</a:t>
            </a:r>
            <a:endParaRPr lang="en-US" dirty="0"/>
          </a:p>
        </p:txBody>
      </p:sp>
      <p:sp>
        <p:nvSpPr>
          <p:cNvPr id="3" name="Content Placeholder 2">
            <a:extLst>
              <a:ext uri="{FF2B5EF4-FFF2-40B4-BE49-F238E27FC236}">
                <a16:creationId xmlns:a16="http://schemas.microsoft.com/office/drawing/2014/main" id="{BA7B1FBB-C364-4FFC-A4BC-1DF96D5278D1}"/>
              </a:ext>
            </a:extLst>
          </p:cNvPr>
          <p:cNvSpPr>
            <a:spLocks noGrp="1"/>
          </p:cNvSpPr>
          <p:nvPr>
            <p:ph idx="1"/>
          </p:nvPr>
        </p:nvSpPr>
        <p:spPr>
          <a:xfrm>
            <a:off x="838200" y="2096556"/>
            <a:ext cx="10515600" cy="4351338"/>
          </a:xfrm>
        </p:spPr>
        <p:txBody>
          <a:bodyPr>
            <a:normAutofit/>
          </a:bodyPr>
          <a:lstStyle/>
          <a:p>
            <a:pPr lvl="0"/>
            <a:r>
              <a:rPr lang="en-GB" sz="3200" i="1" dirty="0"/>
              <a:t>Do you think your clinic’s procedure is effective, i.e., are you able to get results to caregivers quickly?</a:t>
            </a:r>
            <a:endParaRPr lang="en-US" sz="3200" dirty="0"/>
          </a:p>
          <a:p>
            <a:pPr lvl="0"/>
            <a:r>
              <a:rPr lang="en-GB" sz="3200" i="1" dirty="0"/>
              <a:t>What improvements need to be made to ensure caregivers get their infants’ results efficiently?</a:t>
            </a:r>
            <a:endParaRPr lang="en-US" sz="3200" dirty="0"/>
          </a:p>
        </p:txBody>
      </p:sp>
    </p:spTree>
    <p:extLst>
      <p:ext uri="{BB962C8B-B14F-4D97-AF65-F5344CB8AC3E}">
        <p14:creationId xmlns:p14="http://schemas.microsoft.com/office/powerpoint/2010/main" val="145718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A959-D103-457B-B49B-01F22ADBBD94}"/>
              </a:ext>
            </a:extLst>
          </p:cNvPr>
          <p:cNvSpPr>
            <a:spLocks noGrp="1"/>
          </p:cNvSpPr>
          <p:nvPr>
            <p:ph type="title"/>
          </p:nvPr>
        </p:nvSpPr>
        <p:spPr/>
        <p:txBody>
          <a:bodyPr/>
          <a:lstStyle/>
          <a:p>
            <a:r>
              <a:rPr lang="en-GB" b="1" dirty="0"/>
              <a:t>Tracking No Shows</a:t>
            </a:r>
            <a:endParaRPr lang="en-US" dirty="0"/>
          </a:p>
        </p:txBody>
      </p:sp>
      <p:sp>
        <p:nvSpPr>
          <p:cNvPr id="3" name="Content Placeholder 2">
            <a:extLst>
              <a:ext uri="{FF2B5EF4-FFF2-40B4-BE49-F238E27FC236}">
                <a16:creationId xmlns:a16="http://schemas.microsoft.com/office/drawing/2014/main" id="{BA7B1FBB-C364-4FFC-A4BC-1DF96D5278D1}"/>
              </a:ext>
            </a:extLst>
          </p:cNvPr>
          <p:cNvSpPr>
            <a:spLocks noGrp="1"/>
          </p:cNvSpPr>
          <p:nvPr>
            <p:ph idx="1"/>
          </p:nvPr>
        </p:nvSpPr>
        <p:spPr>
          <a:xfrm>
            <a:off x="838200" y="1825625"/>
            <a:ext cx="10515600" cy="4667250"/>
          </a:xfrm>
        </p:spPr>
        <p:txBody>
          <a:bodyPr>
            <a:normAutofit/>
          </a:bodyPr>
          <a:lstStyle/>
          <a:p>
            <a:r>
              <a:rPr lang="en-GB" dirty="0"/>
              <a:t>Every clinic should have a mechanism for identifying patients that did not attend for testing, scheduled clinic visits or for post-test result</a:t>
            </a:r>
          </a:p>
          <a:p>
            <a:r>
              <a:rPr lang="en-GB" dirty="0"/>
              <a:t>Use Infant DBS Register to identify patients who have not returned to receive test results</a:t>
            </a:r>
          </a:p>
          <a:p>
            <a:r>
              <a:rPr lang="en-GB" dirty="0"/>
              <a:t>Where available, use computer-based records and appointment systems to identify patients who </a:t>
            </a:r>
            <a:r>
              <a:rPr lang="en-US" dirty="0"/>
              <a:t>miss appointments</a:t>
            </a:r>
          </a:p>
          <a:p>
            <a:r>
              <a:rPr lang="en-GB" dirty="0"/>
              <a:t> Ask patient at time of enrolment for permission to trace them by phone or home visit </a:t>
            </a:r>
          </a:p>
          <a:p>
            <a:r>
              <a:rPr lang="en-GB" dirty="0"/>
              <a:t>If the patient consents, document locator information (address/location and phone number) at the health facility</a:t>
            </a:r>
            <a:endParaRPr lang="en-US" dirty="0"/>
          </a:p>
        </p:txBody>
      </p:sp>
    </p:spTree>
    <p:extLst>
      <p:ext uri="{BB962C8B-B14F-4D97-AF65-F5344CB8AC3E}">
        <p14:creationId xmlns:p14="http://schemas.microsoft.com/office/powerpoint/2010/main" val="4616089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A959-D103-457B-B49B-01F22ADBBD94}"/>
              </a:ext>
            </a:extLst>
          </p:cNvPr>
          <p:cNvSpPr>
            <a:spLocks noGrp="1"/>
          </p:cNvSpPr>
          <p:nvPr>
            <p:ph type="title"/>
          </p:nvPr>
        </p:nvSpPr>
        <p:spPr/>
        <p:txBody>
          <a:bodyPr/>
          <a:lstStyle/>
          <a:p>
            <a:r>
              <a:rPr lang="en-GB" b="1" dirty="0"/>
              <a:t>Tracking No Shows</a:t>
            </a:r>
            <a:endParaRPr lang="en-US" dirty="0"/>
          </a:p>
        </p:txBody>
      </p:sp>
      <p:sp>
        <p:nvSpPr>
          <p:cNvPr id="3" name="Content Placeholder 2">
            <a:extLst>
              <a:ext uri="{FF2B5EF4-FFF2-40B4-BE49-F238E27FC236}">
                <a16:creationId xmlns:a16="http://schemas.microsoft.com/office/drawing/2014/main" id="{BA7B1FBB-C364-4FFC-A4BC-1DF96D5278D1}"/>
              </a:ext>
            </a:extLst>
          </p:cNvPr>
          <p:cNvSpPr>
            <a:spLocks noGrp="1"/>
          </p:cNvSpPr>
          <p:nvPr>
            <p:ph idx="1"/>
          </p:nvPr>
        </p:nvSpPr>
        <p:spPr>
          <a:xfrm>
            <a:off x="565455" y="1830886"/>
            <a:ext cx="8263759" cy="4351338"/>
          </a:xfrm>
        </p:spPr>
        <p:txBody>
          <a:bodyPr>
            <a:normAutofit lnSpcReduction="10000"/>
          </a:bodyPr>
          <a:lstStyle/>
          <a:p>
            <a:r>
              <a:rPr lang="en-GB" dirty="0"/>
              <a:t>Once a patient has been identified as missing an appointment or lost to follow-up, that individual must be traced</a:t>
            </a:r>
          </a:p>
          <a:p>
            <a:r>
              <a:rPr lang="en-GB" dirty="0"/>
              <a:t>Where the technology is available, invite patients back into care using SMS messages, phone calls, or e-mail</a:t>
            </a:r>
          </a:p>
          <a:p>
            <a:r>
              <a:rPr lang="en-GB" dirty="0"/>
              <a:t>Where that technology is not available, then consider making a home visit</a:t>
            </a:r>
          </a:p>
          <a:p>
            <a:r>
              <a:rPr lang="en-GB" dirty="0"/>
              <a:t>Patients who have not yet collected a positive HIV test result, should be reached in person via an outreach worker or other peer navigator if they do not respond within 1–2 days of an electronic message</a:t>
            </a:r>
            <a:endParaRPr lang="en-US" dirty="0"/>
          </a:p>
        </p:txBody>
      </p:sp>
      <p:pic>
        <p:nvPicPr>
          <p:cNvPr id="5" name="Picture 4" descr="A close up of a logo&#10;&#10;Description automatically generated">
            <a:extLst>
              <a:ext uri="{FF2B5EF4-FFF2-40B4-BE49-F238E27FC236}">
                <a16:creationId xmlns:a16="http://schemas.microsoft.com/office/drawing/2014/main" id="{6DC72A9F-E87B-46F4-A699-BFEE2FF8FB33}"/>
              </a:ext>
            </a:extLst>
          </p:cNvPr>
          <p:cNvPicPr>
            <a:picLocks noChangeAspect="1"/>
          </p:cNvPicPr>
          <p:nvPr/>
        </p:nvPicPr>
        <p:blipFill rotWithShape="1">
          <a:blip r:embed="rId2">
            <a:extLst>
              <a:ext uri="{28A0092B-C50C-407E-A947-70E740481C1C}">
                <a14:useLocalDpi xmlns:a14="http://schemas.microsoft.com/office/drawing/2010/main" val="0"/>
              </a:ext>
            </a:extLst>
          </a:blip>
          <a:srcRect b="14785"/>
          <a:stretch/>
        </p:blipFill>
        <p:spPr>
          <a:xfrm>
            <a:off x="9330477" y="4353798"/>
            <a:ext cx="2377440" cy="2025945"/>
          </a:xfrm>
          <a:prstGeom prst="rect">
            <a:avLst/>
          </a:prstGeom>
        </p:spPr>
      </p:pic>
      <p:pic>
        <p:nvPicPr>
          <p:cNvPr id="7" name="Picture 6" descr="A close up of a logo&#10;&#10;Description automatically generated">
            <a:extLst>
              <a:ext uri="{FF2B5EF4-FFF2-40B4-BE49-F238E27FC236}">
                <a16:creationId xmlns:a16="http://schemas.microsoft.com/office/drawing/2014/main" id="{F02760F7-0E44-4CA3-AFD2-A5EF197DA604}"/>
              </a:ext>
            </a:extLst>
          </p:cNvPr>
          <p:cNvPicPr>
            <a:picLocks noChangeAspect="1"/>
          </p:cNvPicPr>
          <p:nvPr/>
        </p:nvPicPr>
        <p:blipFill rotWithShape="1">
          <a:blip r:embed="rId3">
            <a:extLst>
              <a:ext uri="{28A0092B-C50C-407E-A947-70E740481C1C}">
                <a14:useLocalDpi xmlns:a14="http://schemas.microsoft.com/office/drawing/2010/main" val="0"/>
              </a:ext>
            </a:extLst>
          </a:blip>
          <a:srcRect b="14203"/>
          <a:stretch/>
        </p:blipFill>
        <p:spPr>
          <a:xfrm>
            <a:off x="8829214" y="1522629"/>
            <a:ext cx="3108960" cy="2667408"/>
          </a:xfrm>
          <a:prstGeom prst="rect">
            <a:avLst/>
          </a:prstGeom>
        </p:spPr>
      </p:pic>
    </p:spTree>
    <p:extLst>
      <p:ext uri="{BB962C8B-B14F-4D97-AF65-F5344CB8AC3E}">
        <p14:creationId xmlns:p14="http://schemas.microsoft.com/office/powerpoint/2010/main" val="1105376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D4D8-4F54-493A-9F69-F756EB13AFF3}"/>
              </a:ext>
            </a:extLst>
          </p:cNvPr>
          <p:cNvSpPr>
            <a:spLocks noGrp="1"/>
          </p:cNvSpPr>
          <p:nvPr>
            <p:ph type="title"/>
          </p:nvPr>
        </p:nvSpPr>
        <p:spPr/>
        <p:txBody>
          <a:bodyPr/>
          <a:lstStyle/>
          <a:p>
            <a:r>
              <a:rPr lang="en-GB" b="1" dirty="0"/>
              <a:t>Missing and Delayed Results</a:t>
            </a:r>
            <a:endParaRPr lang="en-US" dirty="0"/>
          </a:p>
        </p:txBody>
      </p:sp>
      <p:sp>
        <p:nvSpPr>
          <p:cNvPr id="3" name="Content Placeholder 2">
            <a:extLst>
              <a:ext uri="{FF2B5EF4-FFF2-40B4-BE49-F238E27FC236}">
                <a16:creationId xmlns:a16="http://schemas.microsoft.com/office/drawing/2014/main" id="{39DEB5D0-A0E5-4D1A-97B9-EB26C3BB0B82}"/>
              </a:ext>
            </a:extLst>
          </p:cNvPr>
          <p:cNvSpPr>
            <a:spLocks noGrp="1"/>
          </p:cNvSpPr>
          <p:nvPr>
            <p:ph idx="1"/>
          </p:nvPr>
        </p:nvSpPr>
        <p:spPr>
          <a:xfrm>
            <a:off x="838200" y="2130424"/>
            <a:ext cx="10515600" cy="4351338"/>
          </a:xfrm>
        </p:spPr>
        <p:txBody>
          <a:bodyPr>
            <a:normAutofit/>
          </a:bodyPr>
          <a:lstStyle/>
          <a:p>
            <a:pPr lvl="0"/>
            <a:r>
              <a:rPr lang="en-GB" sz="3200" i="1" dirty="0"/>
              <a:t>What is turn-around time (TAT)?</a:t>
            </a:r>
            <a:endParaRPr lang="en-US" sz="3200" dirty="0"/>
          </a:p>
          <a:p>
            <a:pPr lvl="0"/>
            <a:r>
              <a:rPr lang="en-GB" sz="3200" i="1" dirty="0"/>
              <a:t>What is reasonable TAT? When will you say result is “lost”? </a:t>
            </a:r>
            <a:endParaRPr lang="en-US" sz="3200" dirty="0"/>
          </a:p>
          <a:p>
            <a:pPr lvl="0"/>
            <a:r>
              <a:rPr lang="en-GB" sz="3200" i="1" dirty="0"/>
              <a:t>What do you do if results are deemed “lost”?</a:t>
            </a:r>
            <a:endParaRPr lang="en-US" sz="3200" dirty="0"/>
          </a:p>
          <a:p>
            <a:endParaRPr lang="en-US" sz="3200" dirty="0"/>
          </a:p>
        </p:txBody>
      </p:sp>
    </p:spTree>
    <p:extLst>
      <p:ext uri="{BB962C8B-B14F-4D97-AF65-F5344CB8AC3E}">
        <p14:creationId xmlns:p14="http://schemas.microsoft.com/office/powerpoint/2010/main" val="412695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D4D8-4F54-493A-9F69-F756EB13AFF3}"/>
              </a:ext>
            </a:extLst>
          </p:cNvPr>
          <p:cNvSpPr>
            <a:spLocks noGrp="1"/>
          </p:cNvSpPr>
          <p:nvPr>
            <p:ph type="title"/>
          </p:nvPr>
        </p:nvSpPr>
        <p:spPr/>
        <p:txBody>
          <a:bodyPr/>
          <a:lstStyle/>
          <a:p>
            <a:r>
              <a:rPr lang="en-GB" b="1" dirty="0"/>
              <a:t>Missing and Delayed Results</a:t>
            </a:r>
            <a:endParaRPr lang="en-US" dirty="0"/>
          </a:p>
        </p:txBody>
      </p:sp>
      <p:sp>
        <p:nvSpPr>
          <p:cNvPr id="3" name="Content Placeholder 2">
            <a:extLst>
              <a:ext uri="{FF2B5EF4-FFF2-40B4-BE49-F238E27FC236}">
                <a16:creationId xmlns:a16="http://schemas.microsoft.com/office/drawing/2014/main" id="{39DEB5D0-A0E5-4D1A-97B9-EB26C3BB0B82}"/>
              </a:ext>
            </a:extLst>
          </p:cNvPr>
          <p:cNvSpPr>
            <a:spLocks noGrp="1"/>
          </p:cNvSpPr>
          <p:nvPr>
            <p:ph idx="1"/>
          </p:nvPr>
        </p:nvSpPr>
        <p:spPr/>
        <p:txBody>
          <a:bodyPr>
            <a:normAutofit lnSpcReduction="10000"/>
          </a:bodyPr>
          <a:lstStyle/>
          <a:p>
            <a:r>
              <a:rPr lang="en-GB" dirty="0"/>
              <a:t>Healthcare providers have an important role in ensuring that all requested test results are returned in a timely manner </a:t>
            </a:r>
          </a:p>
          <a:p>
            <a:r>
              <a:rPr lang="en-GB" dirty="0"/>
              <a:t>NAT test results should be returned to caregiver as soon as possible, but at the very latest within 4 weeks of specimen collection</a:t>
            </a:r>
            <a:endParaRPr lang="en-US" dirty="0"/>
          </a:p>
          <a:p>
            <a:r>
              <a:rPr lang="en-GB" dirty="0"/>
              <a:t> HIV-positive infants should be identified and followed up as soon as possible to enable early initiation in care and treatment  </a:t>
            </a:r>
            <a:endParaRPr lang="en-US" dirty="0"/>
          </a:p>
          <a:p>
            <a:r>
              <a:rPr lang="en-GB" dirty="0"/>
              <a:t>Responsibilities for ensuring timely results are: </a:t>
            </a:r>
            <a:endParaRPr lang="en-US" dirty="0"/>
          </a:p>
          <a:p>
            <a:pPr lvl="1"/>
            <a:r>
              <a:rPr lang="en-GB" dirty="0"/>
              <a:t>Health facility: use the designated register to identify results not received within 28 days, and immediately notify the laboratory</a:t>
            </a:r>
            <a:endParaRPr lang="en-US" dirty="0"/>
          </a:p>
          <a:p>
            <a:pPr lvl="1"/>
            <a:r>
              <a:rPr lang="en-GB" dirty="0"/>
              <a:t>Laboratory: check if samples were received, when was the test done and date when the results were dispatched</a:t>
            </a:r>
            <a:endParaRPr lang="en-US" dirty="0"/>
          </a:p>
          <a:p>
            <a:endParaRPr lang="en-US" dirty="0"/>
          </a:p>
        </p:txBody>
      </p:sp>
    </p:spTree>
    <p:extLst>
      <p:ext uri="{BB962C8B-B14F-4D97-AF65-F5344CB8AC3E}">
        <p14:creationId xmlns:p14="http://schemas.microsoft.com/office/powerpoint/2010/main" val="276241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3EE43-8F54-40FC-BEF7-41E393225648}"/>
              </a:ext>
            </a:extLst>
          </p:cNvPr>
          <p:cNvSpPr>
            <a:spLocks noGrp="1"/>
          </p:cNvSpPr>
          <p:nvPr>
            <p:ph type="title"/>
          </p:nvPr>
        </p:nvSpPr>
        <p:spPr/>
        <p:txBody>
          <a:bodyPr/>
          <a:lstStyle/>
          <a:p>
            <a:r>
              <a:rPr lang="en-US" b="1" dirty="0"/>
              <a:t>Re-collection of Specimens</a:t>
            </a:r>
          </a:p>
        </p:txBody>
      </p:sp>
      <p:sp>
        <p:nvSpPr>
          <p:cNvPr id="3" name="Content Placeholder 2">
            <a:extLst>
              <a:ext uri="{FF2B5EF4-FFF2-40B4-BE49-F238E27FC236}">
                <a16:creationId xmlns:a16="http://schemas.microsoft.com/office/drawing/2014/main" id="{C563A80B-161C-4CF8-ABD9-FFF70FC3FF6C}"/>
              </a:ext>
            </a:extLst>
          </p:cNvPr>
          <p:cNvSpPr>
            <a:spLocks noGrp="1"/>
          </p:cNvSpPr>
          <p:nvPr>
            <p:ph idx="1"/>
          </p:nvPr>
        </p:nvSpPr>
        <p:spPr>
          <a:xfrm>
            <a:off x="3962400" y="1825625"/>
            <a:ext cx="7391400" cy="4351338"/>
          </a:xfrm>
        </p:spPr>
        <p:txBody>
          <a:bodyPr>
            <a:normAutofit/>
          </a:bodyPr>
          <a:lstStyle/>
          <a:p>
            <a:r>
              <a:rPr lang="en-GB" dirty="0"/>
              <a:t>If results have not been received within 28 days and tracing result with the laboratory is unsuccessful </a:t>
            </a:r>
          </a:p>
          <a:p>
            <a:pPr marL="457200" lvl="1" indent="0">
              <a:buNone/>
            </a:pPr>
            <a:r>
              <a:rPr lang="en-GB" dirty="0">
                <a:sym typeface="Wingdings" panose="05000000000000000000" pitchFamily="2" charset="2"/>
              </a:rPr>
              <a:t> U</a:t>
            </a:r>
            <a:r>
              <a:rPr lang="en-GB" dirty="0"/>
              <a:t>se the post-test appointment to take another DBS specimen </a:t>
            </a:r>
          </a:p>
          <a:p>
            <a:r>
              <a:rPr lang="en-GB" dirty="0"/>
              <a:t>If infant did not have an appointment or does not show for the appointment</a:t>
            </a:r>
          </a:p>
          <a:p>
            <a:pPr marL="457200" lvl="1" indent="0">
              <a:buNone/>
            </a:pPr>
            <a:r>
              <a:rPr lang="en-GB" dirty="0">
                <a:sym typeface="Wingdings" panose="05000000000000000000" pitchFamily="2" charset="2"/>
              </a:rPr>
              <a:t></a:t>
            </a:r>
            <a:r>
              <a:rPr lang="en-GB" dirty="0"/>
              <a:t> Phone or visit the caregiver as soon </a:t>
            </a:r>
            <a:r>
              <a:rPr lang="en-GB"/>
              <a:t>as possible </a:t>
            </a:r>
            <a:r>
              <a:rPr lang="en-GB" dirty="0"/>
              <a:t>to ask them to come in for retesting</a:t>
            </a:r>
            <a:endParaRPr lang="en-US" dirty="0"/>
          </a:p>
        </p:txBody>
      </p:sp>
      <p:pic>
        <p:nvPicPr>
          <p:cNvPr id="5" name="Picture 4" descr="A close up of a logo&#10;&#10;Description automatically generated">
            <a:extLst>
              <a:ext uri="{FF2B5EF4-FFF2-40B4-BE49-F238E27FC236}">
                <a16:creationId xmlns:a16="http://schemas.microsoft.com/office/drawing/2014/main" id="{3437958F-0E87-4481-A422-308202009907}"/>
              </a:ext>
            </a:extLst>
          </p:cNvPr>
          <p:cNvPicPr>
            <a:picLocks noChangeAspect="1"/>
          </p:cNvPicPr>
          <p:nvPr/>
        </p:nvPicPr>
        <p:blipFill rotWithShape="1">
          <a:blip r:embed="rId2">
            <a:extLst>
              <a:ext uri="{28A0092B-C50C-407E-A947-70E740481C1C}">
                <a14:useLocalDpi xmlns:a14="http://schemas.microsoft.com/office/drawing/2010/main" val="0"/>
              </a:ext>
            </a:extLst>
          </a:blip>
          <a:srcRect b="13203"/>
          <a:stretch/>
        </p:blipFill>
        <p:spPr>
          <a:xfrm rot="-600000">
            <a:off x="585338" y="2452614"/>
            <a:ext cx="3474720" cy="3015948"/>
          </a:xfrm>
          <a:prstGeom prst="rect">
            <a:avLst/>
          </a:prstGeom>
        </p:spPr>
      </p:pic>
    </p:spTree>
    <p:extLst>
      <p:ext uri="{BB962C8B-B14F-4D97-AF65-F5344CB8AC3E}">
        <p14:creationId xmlns:p14="http://schemas.microsoft.com/office/powerpoint/2010/main" val="5432416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E4918-4464-47A1-969C-7335297A755B}"/>
              </a:ext>
            </a:extLst>
          </p:cNvPr>
          <p:cNvSpPr>
            <a:spLocks noGrp="1"/>
          </p:cNvSpPr>
          <p:nvPr>
            <p:ph type="title"/>
          </p:nvPr>
        </p:nvSpPr>
        <p:spPr/>
        <p:txBody>
          <a:bodyPr>
            <a:normAutofit/>
          </a:bodyPr>
          <a:lstStyle/>
          <a:p>
            <a:r>
              <a:rPr lang="en-US" dirty="0"/>
              <a:t>Exercise 2</a:t>
            </a:r>
          </a:p>
        </p:txBody>
      </p:sp>
      <p:sp>
        <p:nvSpPr>
          <p:cNvPr id="3" name="Content Placeholder 2">
            <a:extLst>
              <a:ext uri="{FF2B5EF4-FFF2-40B4-BE49-F238E27FC236}">
                <a16:creationId xmlns:a16="http://schemas.microsoft.com/office/drawing/2014/main" id="{06CD7D8E-C5D5-4FFC-8004-1FD29224C809}"/>
              </a:ext>
            </a:extLst>
          </p:cNvPr>
          <p:cNvSpPr>
            <a:spLocks noGrp="1"/>
          </p:cNvSpPr>
          <p:nvPr>
            <p:ph idx="1"/>
          </p:nvPr>
        </p:nvSpPr>
        <p:spPr>
          <a:xfrm>
            <a:off x="838200" y="2584362"/>
            <a:ext cx="10515600" cy="3941763"/>
          </a:xfrm>
        </p:spPr>
        <p:txBody>
          <a:bodyPr>
            <a:normAutofit/>
          </a:bodyPr>
          <a:lstStyle/>
          <a:p>
            <a:pPr marL="0" indent="0" algn="ctr">
              <a:buNone/>
            </a:pPr>
            <a:r>
              <a:rPr lang="en-GB" sz="4400" dirty="0"/>
              <a:t>DBS specimen collection practice: Pair work</a:t>
            </a:r>
          </a:p>
        </p:txBody>
      </p:sp>
      <p:pic>
        <p:nvPicPr>
          <p:cNvPr id="6" name="Picture 5">
            <a:extLst>
              <a:ext uri="{FF2B5EF4-FFF2-40B4-BE49-F238E27FC236}">
                <a16:creationId xmlns:a16="http://schemas.microsoft.com/office/drawing/2014/main" id="{1ECA1475-678A-4DEF-B613-D41079878CE4}"/>
              </a:ext>
            </a:extLst>
          </p:cNvPr>
          <p:cNvPicPr/>
          <p:nvPr/>
        </p:nvPicPr>
        <p:blipFill rotWithShape="1">
          <a:blip r:embed="rId2">
            <a:extLst>
              <a:ext uri="{837473B0-CC2E-450A-ABE3-18F120FF3D39}">
                <a1611:picAttrSrcUrl xmlns:a1611="http://schemas.microsoft.com/office/drawing/2016/11/main" r:id="rId3"/>
              </a:ext>
            </a:extLst>
          </a:blip>
          <a:srcRect l="-608" t="702" r="51276" b="47713"/>
          <a:stretch/>
        </p:blipFill>
        <p:spPr bwMode="auto">
          <a:xfrm>
            <a:off x="1030287" y="5569996"/>
            <a:ext cx="5742305" cy="91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1853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84CD-873C-4FCA-813D-6BC7DCBC5627}"/>
              </a:ext>
            </a:extLst>
          </p:cNvPr>
          <p:cNvSpPr>
            <a:spLocks noGrp="1"/>
          </p:cNvSpPr>
          <p:nvPr>
            <p:ph type="title"/>
          </p:nvPr>
        </p:nvSpPr>
        <p:spPr/>
        <p:txBody>
          <a:bodyPr/>
          <a:lstStyle/>
          <a:p>
            <a:r>
              <a:rPr lang="en-GB" b="1" dirty="0"/>
              <a:t>Pre-test Session, HIV-exposed Infant, NAT</a:t>
            </a:r>
            <a:endParaRPr lang="en-US" dirty="0"/>
          </a:p>
        </p:txBody>
      </p:sp>
      <p:graphicFrame>
        <p:nvGraphicFramePr>
          <p:cNvPr id="4" name="Content Placeholder 3">
            <a:extLst>
              <a:ext uri="{FF2B5EF4-FFF2-40B4-BE49-F238E27FC236}">
                <a16:creationId xmlns:a16="http://schemas.microsoft.com/office/drawing/2014/main" id="{77D190F0-4E07-4BFF-8419-0CED5D388CE0}"/>
              </a:ext>
            </a:extLst>
          </p:cNvPr>
          <p:cNvGraphicFramePr>
            <a:graphicFrameLocks noGrp="1"/>
          </p:cNvGraphicFramePr>
          <p:nvPr>
            <p:ph idx="1"/>
            <p:extLst>
              <p:ext uri="{D42A27DB-BD31-4B8C-83A1-F6EECF244321}">
                <p14:modId xmlns:p14="http://schemas.microsoft.com/office/powerpoint/2010/main" val="1585112061"/>
              </p:ext>
            </p:extLst>
          </p:nvPr>
        </p:nvGraphicFramePr>
        <p:xfrm>
          <a:off x="838200" y="2011679"/>
          <a:ext cx="10515600" cy="3092336"/>
        </p:xfrm>
        <a:graphic>
          <a:graphicData uri="http://schemas.openxmlformats.org/drawingml/2006/table">
            <a:tbl>
              <a:tblPr firstRow="1" firstCol="1" bandRow="1" bandCol="1">
                <a:tableStyleId>{5C22544A-7EE6-4342-B048-85BDC9FD1C3A}</a:tableStyleId>
              </a:tblPr>
              <a:tblGrid>
                <a:gridCol w="2836025">
                  <a:extLst>
                    <a:ext uri="{9D8B030D-6E8A-4147-A177-3AD203B41FA5}">
                      <a16:colId xmlns:a16="http://schemas.microsoft.com/office/drawing/2014/main" val="1267155846"/>
                    </a:ext>
                  </a:extLst>
                </a:gridCol>
                <a:gridCol w="7679575">
                  <a:extLst>
                    <a:ext uri="{9D8B030D-6E8A-4147-A177-3AD203B41FA5}">
                      <a16:colId xmlns:a16="http://schemas.microsoft.com/office/drawing/2014/main" val="3469770899"/>
                    </a:ext>
                  </a:extLst>
                </a:gridCol>
              </a:tblGrid>
              <a:tr h="532016">
                <a:tc>
                  <a:txBody>
                    <a:bodyPr/>
                    <a:lstStyle/>
                    <a:p>
                      <a:pPr marL="0" marR="0" algn="ctr">
                        <a:spcBef>
                          <a:spcPts val="0"/>
                        </a:spcBef>
                        <a:spcAft>
                          <a:spcPts val="0"/>
                        </a:spcAft>
                      </a:pPr>
                      <a:r>
                        <a:rPr lang="en-GB" sz="2400" dirty="0">
                          <a:effectLst/>
                        </a:rPr>
                        <a:t>Key point</a:t>
                      </a:r>
                      <a:endParaRPr lang="en-US" sz="2400" dirty="0">
                        <a:effectLst/>
                        <a:latin typeface="Rockwell" panose="020606030202050204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400" dirty="0">
                          <a:effectLst/>
                        </a:rPr>
                        <a:t>Script/Key points NAT (0–18 months of age)</a:t>
                      </a:r>
                      <a:endParaRPr lang="en-US" sz="2400" dirty="0">
                        <a:effectLst/>
                        <a:latin typeface="Rockwell" panose="02060603020205020403"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2627363"/>
                  </a:ext>
                </a:extLst>
              </a:tr>
              <a:tr h="2348346">
                <a:tc>
                  <a:txBody>
                    <a:bodyPr/>
                    <a:lstStyle/>
                    <a:p>
                      <a:pPr marL="342900" lvl="0" indent="-342900">
                        <a:buFont typeface="+mj-lt"/>
                        <a:buAutoNum type="arabicPeriod"/>
                      </a:pPr>
                      <a:r>
                        <a:rPr lang="en-GB" sz="2400" dirty="0">
                          <a:effectLst/>
                        </a:rPr>
                        <a:t>Assess the parent/caregiver’s and child’s knowledge of HIV and the diagnostic procedure.</a:t>
                      </a:r>
                      <a:endParaRPr lang="en-US" sz="2400" dirty="0">
                        <a:effectLst/>
                        <a:latin typeface="Times New Roman" panose="02020603050405020304" pitchFamily="18" charset="0"/>
                      </a:endParaRPr>
                    </a:p>
                  </a:txBody>
                  <a:tcPr marL="68580" marR="68580" marT="0" marB="0"/>
                </a:tc>
                <a:tc>
                  <a:txBody>
                    <a:bodyPr/>
                    <a:lstStyle/>
                    <a:p>
                      <a:pPr marL="0" marR="0">
                        <a:spcBef>
                          <a:spcPts val="0"/>
                        </a:spcBef>
                        <a:spcAft>
                          <a:spcPts val="0"/>
                        </a:spcAft>
                      </a:pPr>
                      <a:r>
                        <a:rPr lang="en-GB" sz="2400" i="0" dirty="0">
                          <a:effectLst/>
                        </a:rPr>
                        <a:t>Use a question and answer format to gauge level of understanding:</a:t>
                      </a:r>
                      <a:endParaRPr lang="en-US" sz="2400" i="0" dirty="0">
                        <a:effectLst/>
                      </a:endParaRPr>
                    </a:p>
                    <a:p>
                      <a:pPr marL="342900" marR="0" lvl="0" indent="-342900">
                        <a:spcBef>
                          <a:spcPts val="0"/>
                        </a:spcBef>
                        <a:spcAft>
                          <a:spcPts val="0"/>
                        </a:spcAft>
                        <a:buFont typeface="Symbol" panose="05050102010706020507" pitchFamily="18" charset="2"/>
                        <a:buChar char=""/>
                      </a:pPr>
                      <a:r>
                        <a:rPr lang="en-GB" sz="2400" i="1" dirty="0">
                          <a:effectLst/>
                        </a:rPr>
                        <a:t>What is HIV?</a:t>
                      </a:r>
                      <a:endParaRPr lang="en-US" sz="2400" i="1" dirty="0">
                        <a:effectLst/>
                      </a:endParaRPr>
                    </a:p>
                    <a:p>
                      <a:pPr marL="342900" marR="0" lvl="0" indent="-342900">
                        <a:spcBef>
                          <a:spcPts val="0"/>
                        </a:spcBef>
                        <a:spcAft>
                          <a:spcPts val="0"/>
                        </a:spcAft>
                        <a:buFont typeface="Symbol" panose="05050102010706020507" pitchFamily="18" charset="2"/>
                        <a:buChar char=""/>
                      </a:pPr>
                      <a:r>
                        <a:rPr lang="en-GB" sz="2400" i="1" dirty="0">
                          <a:effectLst/>
                        </a:rPr>
                        <a:t>How is HIV passed from mother to baby? </a:t>
                      </a:r>
                      <a:endParaRPr lang="en-US" sz="2400" i="1" dirty="0">
                        <a:effectLst/>
                      </a:endParaRPr>
                    </a:p>
                    <a:p>
                      <a:pPr marL="342900" marR="0" lvl="0" indent="-342900">
                        <a:spcBef>
                          <a:spcPts val="0"/>
                        </a:spcBef>
                        <a:spcAft>
                          <a:spcPts val="0"/>
                        </a:spcAft>
                        <a:buFont typeface="Symbol" panose="05050102010706020507" pitchFamily="18" charset="2"/>
                        <a:buChar char=""/>
                      </a:pPr>
                      <a:r>
                        <a:rPr lang="en-GB" sz="2400" i="1" dirty="0">
                          <a:effectLst/>
                        </a:rPr>
                        <a:t>How can mother-to-child HIV transmission be prevented?</a:t>
                      </a:r>
                    </a:p>
                    <a:p>
                      <a:pPr marL="800100" marR="0" lvl="1" indent="-342900">
                        <a:spcBef>
                          <a:spcPts val="0"/>
                        </a:spcBef>
                        <a:spcAft>
                          <a:spcPts val="0"/>
                        </a:spcAft>
                        <a:buFont typeface="Symbol" panose="05050102010706020507" pitchFamily="18" charset="2"/>
                        <a:buChar char=""/>
                      </a:pPr>
                      <a:r>
                        <a:rPr lang="en-GB" sz="2400" i="0" dirty="0">
                          <a:effectLst/>
                        </a:rPr>
                        <a:t>Emphasize the importance of the breastfeeding mother taking and adhering to her ART regimen.  </a:t>
                      </a:r>
                      <a:endParaRPr lang="en-US" sz="2400" i="0" dirty="0">
                        <a:effectLst/>
                        <a:latin typeface="Rockwell" panose="020606030202050204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51279769"/>
                  </a:ext>
                </a:extLst>
              </a:tr>
            </a:tbl>
          </a:graphicData>
        </a:graphic>
      </p:graphicFrame>
    </p:spTree>
    <p:extLst>
      <p:ext uri="{BB962C8B-B14F-4D97-AF65-F5344CB8AC3E}">
        <p14:creationId xmlns:p14="http://schemas.microsoft.com/office/powerpoint/2010/main" val="7632889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E4918-4464-47A1-969C-7335297A755B}"/>
              </a:ext>
            </a:extLst>
          </p:cNvPr>
          <p:cNvSpPr>
            <a:spLocks noGrp="1"/>
          </p:cNvSpPr>
          <p:nvPr>
            <p:ph type="title"/>
          </p:nvPr>
        </p:nvSpPr>
        <p:spPr/>
        <p:txBody>
          <a:bodyPr>
            <a:normAutofit/>
          </a:bodyPr>
          <a:lstStyle/>
          <a:p>
            <a:r>
              <a:rPr lang="en-US" dirty="0"/>
              <a:t>Exercise 3</a:t>
            </a:r>
          </a:p>
        </p:txBody>
      </p:sp>
      <p:sp>
        <p:nvSpPr>
          <p:cNvPr id="3" name="Content Placeholder 2">
            <a:extLst>
              <a:ext uri="{FF2B5EF4-FFF2-40B4-BE49-F238E27FC236}">
                <a16:creationId xmlns:a16="http://schemas.microsoft.com/office/drawing/2014/main" id="{06CD7D8E-C5D5-4FFC-8004-1FD29224C809}"/>
              </a:ext>
            </a:extLst>
          </p:cNvPr>
          <p:cNvSpPr>
            <a:spLocks noGrp="1"/>
          </p:cNvSpPr>
          <p:nvPr>
            <p:ph idx="1"/>
          </p:nvPr>
        </p:nvSpPr>
        <p:spPr>
          <a:xfrm>
            <a:off x="838200" y="2584362"/>
            <a:ext cx="10515600" cy="3941763"/>
          </a:xfrm>
        </p:spPr>
        <p:txBody>
          <a:bodyPr>
            <a:normAutofit/>
          </a:bodyPr>
          <a:lstStyle/>
          <a:p>
            <a:pPr marL="0" indent="0" algn="ctr">
              <a:buNone/>
            </a:pPr>
            <a:r>
              <a:rPr lang="en-GB" sz="4400" dirty="0"/>
              <a:t>Packing samples and receiving results: Demonstration in large group</a:t>
            </a:r>
          </a:p>
        </p:txBody>
      </p:sp>
      <p:pic>
        <p:nvPicPr>
          <p:cNvPr id="6" name="Picture 5">
            <a:extLst>
              <a:ext uri="{FF2B5EF4-FFF2-40B4-BE49-F238E27FC236}">
                <a16:creationId xmlns:a16="http://schemas.microsoft.com/office/drawing/2014/main" id="{1ECA1475-678A-4DEF-B613-D41079878CE4}"/>
              </a:ext>
            </a:extLst>
          </p:cNvPr>
          <p:cNvPicPr/>
          <p:nvPr/>
        </p:nvPicPr>
        <p:blipFill rotWithShape="1">
          <a:blip r:embed="rId2">
            <a:extLst>
              <a:ext uri="{837473B0-CC2E-450A-ABE3-18F120FF3D39}">
                <a1611:picAttrSrcUrl xmlns:a1611="http://schemas.microsoft.com/office/drawing/2016/11/main" r:id="rId3"/>
              </a:ext>
            </a:extLst>
          </a:blip>
          <a:srcRect l="-608" t="702" r="51276" b="47713"/>
          <a:stretch/>
        </p:blipFill>
        <p:spPr bwMode="auto">
          <a:xfrm>
            <a:off x="1030287" y="5569996"/>
            <a:ext cx="5742305" cy="91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07831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1BB15-E8D1-4FE8-8FA0-22713C499B32}"/>
              </a:ext>
            </a:extLst>
          </p:cNvPr>
          <p:cNvSpPr>
            <a:spLocks noGrp="1"/>
          </p:cNvSpPr>
          <p:nvPr>
            <p:ph type="title"/>
          </p:nvPr>
        </p:nvSpPr>
        <p:spPr/>
        <p:txBody>
          <a:bodyPr/>
          <a:lstStyle/>
          <a:p>
            <a:r>
              <a:rPr lang="en-GB" b="1" dirty="0"/>
              <a:t>Module 4: Key Points</a:t>
            </a:r>
            <a:endParaRPr lang="en-US" dirty="0"/>
          </a:p>
        </p:txBody>
      </p:sp>
      <p:sp>
        <p:nvSpPr>
          <p:cNvPr id="3" name="Content Placeholder 2">
            <a:extLst>
              <a:ext uri="{FF2B5EF4-FFF2-40B4-BE49-F238E27FC236}">
                <a16:creationId xmlns:a16="http://schemas.microsoft.com/office/drawing/2014/main" id="{5ECBCEFB-1BEE-42D8-A5E1-ADC9B651C691}"/>
              </a:ext>
            </a:extLst>
          </p:cNvPr>
          <p:cNvSpPr>
            <a:spLocks noGrp="1"/>
          </p:cNvSpPr>
          <p:nvPr>
            <p:ph idx="1"/>
          </p:nvPr>
        </p:nvSpPr>
        <p:spPr/>
        <p:txBody>
          <a:bodyPr>
            <a:normAutofit lnSpcReduction="10000"/>
          </a:bodyPr>
          <a:lstStyle/>
          <a:p>
            <a:pPr lvl="0"/>
            <a:r>
              <a:rPr lang="en-GB" dirty="0"/>
              <a:t>HIV testing of HIV-exposed infants is routinely conducted at the 4–6 weeks, 9 months and 18 months of age (or 3 months after stopping breastfeeding, whichever is later). The pre-test counselling should cover 7 points:</a:t>
            </a:r>
            <a:endParaRPr lang="en-US" dirty="0"/>
          </a:p>
          <a:p>
            <a:pPr marL="971550" lvl="1" indent="-514350">
              <a:buFont typeface="+mj-lt"/>
              <a:buAutoNum type="arabicPeriod"/>
            </a:pPr>
            <a:r>
              <a:rPr lang="en-GB" b="1" dirty="0"/>
              <a:t>Assess: </a:t>
            </a:r>
            <a:r>
              <a:rPr lang="en-GB" dirty="0"/>
              <a:t>assess</a:t>
            </a:r>
            <a:r>
              <a:rPr lang="en-GB" b="1" dirty="0"/>
              <a:t> </a:t>
            </a:r>
            <a:r>
              <a:rPr lang="en-GB" dirty="0"/>
              <a:t>caregiver’s knowledge of HIV</a:t>
            </a:r>
            <a:endParaRPr lang="en-US" dirty="0"/>
          </a:p>
          <a:p>
            <a:pPr marL="971550" lvl="1" indent="-514350">
              <a:buFont typeface="+mj-lt"/>
              <a:buAutoNum type="arabicPeriod"/>
            </a:pPr>
            <a:r>
              <a:rPr lang="en-GB" b="1" dirty="0"/>
              <a:t>Routine testing</a:t>
            </a:r>
            <a:r>
              <a:rPr lang="en-GB" dirty="0"/>
              <a:t>: explain that we routinely test all HIV-exposed babies for HIV</a:t>
            </a:r>
            <a:endParaRPr lang="en-US" dirty="0"/>
          </a:p>
          <a:p>
            <a:pPr marL="971550" lvl="1" indent="-514350">
              <a:buFont typeface="+mj-lt"/>
              <a:buAutoNum type="arabicPeriod"/>
            </a:pPr>
            <a:r>
              <a:rPr lang="en-GB" b="1" dirty="0"/>
              <a:t>Explain the procedure</a:t>
            </a:r>
            <a:r>
              <a:rPr lang="en-GB" dirty="0"/>
              <a:t>: discuss the steps of the testing procedure </a:t>
            </a:r>
            <a:endParaRPr lang="en-US" dirty="0"/>
          </a:p>
          <a:p>
            <a:pPr marL="971550" lvl="1" indent="-514350">
              <a:buFont typeface="+mj-lt"/>
              <a:buAutoNum type="arabicPeriod"/>
            </a:pPr>
            <a:r>
              <a:rPr lang="en-GB" b="1" dirty="0"/>
              <a:t>Confidentiality: </a:t>
            </a:r>
            <a:r>
              <a:rPr lang="en-GB" dirty="0"/>
              <a:t>explain that the discussion is private</a:t>
            </a:r>
            <a:endParaRPr lang="en-US" dirty="0"/>
          </a:p>
          <a:p>
            <a:pPr marL="971550" lvl="1" indent="-514350">
              <a:buFont typeface="+mj-lt"/>
              <a:buAutoNum type="arabicPeriod"/>
            </a:pPr>
            <a:r>
              <a:rPr lang="en-GB" b="1" dirty="0"/>
              <a:t>Result</a:t>
            </a:r>
            <a:r>
              <a:rPr lang="en-GB" dirty="0"/>
              <a:t>: explain what a positive or negative result means </a:t>
            </a:r>
            <a:endParaRPr lang="en-US" dirty="0"/>
          </a:p>
          <a:p>
            <a:pPr marL="971550" lvl="1" indent="-514350">
              <a:buFont typeface="+mj-lt"/>
              <a:buAutoNum type="arabicPeriod"/>
            </a:pPr>
            <a:r>
              <a:rPr lang="en-GB" b="1" dirty="0"/>
              <a:t>Return</a:t>
            </a:r>
            <a:r>
              <a:rPr lang="en-GB" dirty="0"/>
              <a:t>: discuss when to return for results and routine care</a:t>
            </a:r>
            <a:endParaRPr lang="en-US" dirty="0"/>
          </a:p>
          <a:p>
            <a:pPr marL="971550" lvl="1" indent="-514350">
              <a:buFont typeface="+mj-lt"/>
              <a:buAutoNum type="arabicPeriod"/>
            </a:pPr>
            <a:r>
              <a:rPr lang="en-GB" b="1" dirty="0"/>
              <a:t>Questions</a:t>
            </a:r>
            <a:r>
              <a:rPr lang="en-GB" dirty="0"/>
              <a:t>: ask if the caregiver has any questions</a:t>
            </a:r>
            <a:endParaRPr lang="en-US" dirty="0"/>
          </a:p>
          <a:p>
            <a:pPr lvl="0"/>
            <a:endParaRPr lang="en-US" dirty="0"/>
          </a:p>
        </p:txBody>
      </p:sp>
    </p:spTree>
    <p:extLst>
      <p:ext uri="{BB962C8B-B14F-4D97-AF65-F5344CB8AC3E}">
        <p14:creationId xmlns:p14="http://schemas.microsoft.com/office/powerpoint/2010/main" val="12147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1BB15-E8D1-4FE8-8FA0-22713C499B32}"/>
              </a:ext>
            </a:extLst>
          </p:cNvPr>
          <p:cNvSpPr>
            <a:spLocks noGrp="1"/>
          </p:cNvSpPr>
          <p:nvPr>
            <p:ph type="title"/>
          </p:nvPr>
        </p:nvSpPr>
        <p:spPr/>
        <p:txBody>
          <a:bodyPr/>
          <a:lstStyle/>
          <a:p>
            <a:r>
              <a:rPr lang="en-GB" b="1" dirty="0"/>
              <a:t>Module 4: Key Points</a:t>
            </a:r>
            <a:endParaRPr lang="en-US" dirty="0"/>
          </a:p>
        </p:txBody>
      </p:sp>
      <p:sp>
        <p:nvSpPr>
          <p:cNvPr id="3" name="Content Placeholder 2">
            <a:extLst>
              <a:ext uri="{FF2B5EF4-FFF2-40B4-BE49-F238E27FC236}">
                <a16:creationId xmlns:a16="http://schemas.microsoft.com/office/drawing/2014/main" id="{5ECBCEFB-1BEE-42D8-A5E1-ADC9B651C691}"/>
              </a:ext>
            </a:extLst>
          </p:cNvPr>
          <p:cNvSpPr>
            <a:spLocks noGrp="1"/>
          </p:cNvSpPr>
          <p:nvPr>
            <p:ph idx="1"/>
          </p:nvPr>
        </p:nvSpPr>
        <p:spPr>
          <a:xfrm>
            <a:off x="838200" y="1690688"/>
            <a:ext cx="10515600" cy="4351338"/>
          </a:xfrm>
        </p:spPr>
        <p:txBody>
          <a:bodyPr>
            <a:normAutofit lnSpcReduction="10000"/>
          </a:bodyPr>
          <a:lstStyle/>
          <a:p>
            <a:pPr lvl="0"/>
            <a:r>
              <a:rPr lang="en-GB" sz="3200" dirty="0"/>
              <a:t>Dried blood spot (DBS) refers to small drops of whole blood that are collected on strips of special filter paper that are then dried. If properly dried and stored, specimens remain stable for an extended period of time and can be transported with minimal special handling to a central laboratory</a:t>
            </a:r>
          </a:p>
          <a:p>
            <a:pPr lvl="0"/>
            <a:r>
              <a:rPr lang="en-GB" sz="3200" dirty="0"/>
              <a:t>Follow standardized procedures for collecting, drying and packaging DBS specimens, including complete and accurate documentation</a:t>
            </a:r>
            <a:endParaRPr lang="en-US" sz="3200" dirty="0"/>
          </a:p>
          <a:p>
            <a:pPr lvl="0"/>
            <a:r>
              <a:rPr lang="en-GB" sz="3200" dirty="0"/>
              <a:t>When results are received, record them in the designated register/database as well as the patient chart</a:t>
            </a:r>
            <a:endParaRPr lang="en-US" sz="3200" dirty="0"/>
          </a:p>
          <a:p>
            <a:pPr lvl="0"/>
            <a:endParaRPr lang="en-US" sz="3200" dirty="0"/>
          </a:p>
        </p:txBody>
      </p:sp>
    </p:spTree>
    <p:extLst>
      <p:ext uri="{BB962C8B-B14F-4D97-AF65-F5344CB8AC3E}">
        <p14:creationId xmlns:p14="http://schemas.microsoft.com/office/powerpoint/2010/main" val="294447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1BB15-E8D1-4FE8-8FA0-22713C499B32}"/>
              </a:ext>
            </a:extLst>
          </p:cNvPr>
          <p:cNvSpPr>
            <a:spLocks noGrp="1"/>
          </p:cNvSpPr>
          <p:nvPr>
            <p:ph type="title"/>
          </p:nvPr>
        </p:nvSpPr>
        <p:spPr/>
        <p:txBody>
          <a:bodyPr/>
          <a:lstStyle/>
          <a:p>
            <a:r>
              <a:rPr lang="en-GB" b="1" dirty="0"/>
              <a:t>Module 4: Key Points</a:t>
            </a:r>
            <a:endParaRPr lang="en-US" dirty="0"/>
          </a:p>
        </p:txBody>
      </p:sp>
      <p:sp>
        <p:nvSpPr>
          <p:cNvPr id="3" name="Content Placeholder 2">
            <a:extLst>
              <a:ext uri="{FF2B5EF4-FFF2-40B4-BE49-F238E27FC236}">
                <a16:creationId xmlns:a16="http://schemas.microsoft.com/office/drawing/2014/main" id="{5ECBCEFB-1BEE-42D8-A5E1-ADC9B651C691}"/>
              </a:ext>
            </a:extLst>
          </p:cNvPr>
          <p:cNvSpPr>
            <a:spLocks noGrp="1"/>
          </p:cNvSpPr>
          <p:nvPr>
            <p:ph idx="1"/>
          </p:nvPr>
        </p:nvSpPr>
        <p:spPr/>
        <p:txBody>
          <a:bodyPr>
            <a:normAutofit/>
          </a:bodyPr>
          <a:lstStyle/>
          <a:p>
            <a:pPr lvl="0"/>
            <a:r>
              <a:rPr lang="en-GB" dirty="0"/>
              <a:t>If a client does not come for the scheduled post-test counselling session, ensure s/he is tracked by phone, text or e-mail if available. If she does not respond to electronic messaging, or does not have a phone, reach her in person via outreach staff</a:t>
            </a:r>
            <a:endParaRPr lang="en-US" dirty="0"/>
          </a:p>
          <a:p>
            <a:pPr lvl="0"/>
            <a:r>
              <a:rPr lang="en-GB" dirty="0"/>
              <a:t>If a positive NAT result is received, trace the caregiver immediately for post-test counselling and ART initiation</a:t>
            </a:r>
            <a:endParaRPr lang="en-US" dirty="0"/>
          </a:p>
          <a:p>
            <a:pPr lvl="0"/>
            <a:r>
              <a:rPr lang="en-GB" dirty="0"/>
              <a:t>Actively follow up delayed results. If the patient shows for the post-test session and the results are not available, contact the laboratory. If the sample was lost or rejected by the laboratory, use the visit as an opportunity to take a new specimen for testing</a:t>
            </a:r>
            <a:endParaRPr lang="en-US" dirty="0"/>
          </a:p>
          <a:p>
            <a:pPr lvl="0"/>
            <a:endParaRPr lang="en-US" dirty="0"/>
          </a:p>
        </p:txBody>
      </p:sp>
    </p:spTree>
    <p:extLst>
      <p:ext uri="{BB962C8B-B14F-4D97-AF65-F5344CB8AC3E}">
        <p14:creationId xmlns:p14="http://schemas.microsoft.com/office/powerpoint/2010/main" val="203973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18">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DD9FECB-54A4-4A8B-AE8B-C49976EC756E}"/>
              </a:ext>
            </a:extLst>
          </p:cNvPr>
          <p:cNvSpPr>
            <a:spLocks noGrp="1"/>
          </p:cNvSpPr>
          <p:nvPr>
            <p:ph type="title"/>
          </p:nvPr>
        </p:nvSpPr>
        <p:spPr>
          <a:xfrm>
            <a:off x="960983" y="498143"/>
            <a:ext cx="10269613" cy="1278902"/>
          </a:xfrm>
        </p:spPr>
        <p:txBody>
          <a:bodyPr>
            <a:normAutofit/>
          </a:bodyPr>
          <a:lstStyle/>
          <a:p>
            <a:r>
              <a:rPr lang="en-US">
                <a:solidFill>
                  <a:schemeClr val="bg1"/>
                </a:solidFill>
              </a:rPr>
              <a:t>Credits</a:t>
            </a:r>
          </a:p>
        </p:txBody>
      </p:sp>
      <p:pic>
        <p:nvPicPr>
          <p:cNvPr id="7" name="Graphic 6" descr="Quotes">
            <a:extLst>
              <a:ext uri="{FF2B5EF4-FFF2-40B4-BE49-F238E27FC236}">
                <a16:creationId xmlns:a16="http://schemas.microsoft.com/office/drawing/2014/main" id="{A7E44A8E-5A70-47AB-872A-84C6BB474D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2463" y="2989536"/>
            <a:ext cx="2603386" cy="2603386"/>
          </a:xfrm>
          <a:prstGeom prst="rect">
            <a:avLst/>
          </a:prstGeom>
          <a:effectLst/>
        </p:spPr>
      </p:pic>
      <p:sp>
        <p:nvSpPr>
          <p:cNvPr id="3" name="Content Placeholder 2">
            <a:extLst>
              <a:ext uri="{FF2B5EF4-FFF2-40B4-BE49-F238E27FC236}">
                <a16:creationId xmlns:a16="http://schemas.microsoft.com/office/drawing/2014/main" id="{FE613483-7689-4656-A144-578E990E640A}"/>
              </a:ext>
            </a:extLst>
          </p:cNvPr>
          <p:cNvSpPr>
            <a:spLocks noGrp="1"/>
          </p:cNvSpPr>
          <p:nvPr>
            <p:ph idx="1"/>
          </p:nvPr>
        </p:nvSpPr>
        <p:spPr>
          <a:xfrm>
            <a:off x="4389062" y="3539112"/>
            <a:ext cx="6841534" cy="2271666"/>
          </a:xfrm>
        </p:spPr>
        <p:txBody>
          <a:bodyPr>
            <a:normAutofit fontScale="62500" lnSpcReduction="20000"/>
          </a:bodyPr>
          <a:lstStyle/>
          <a:p>
            <a:r>
              <a:rPr lang="en-US" dirty="0"/>
              <a:t>“Discussion” icon by </a:t>
            </a:r>
            <a:r>
              <a:rPr lang="en-US" dirty="0" err="1"/>
              <a:t>Hoeda</a:t>
            </a:r>
            <a:r>
              <a:rPr lang="en-US" dirty="0"/>
              <a:t> from t</a:t>
            </a:r>
            <a:r>
              <a:rPr lang="en-US" dirty="0">
                <a:hlinkClick r:id="rId4"/>
              </a:rPr>
              <a:t>he Noun Project</a:t>
            </a:r>
            <a:endParaRPr lang="en-US" dirty="0"/>
          </a:p>
          <a:p>
            <a:r>
              <a:rPr lang="en-US" dirty="0"/>
              <a:t>“Blood” icon by Adrien Coquet from t</a:t>
            </a:r>
            <a:r>
              <a:rPr lang="en-US" dirty="0">
                <a:hlinkClick r:id="rId4"/>
              </a:rPr>
              <a:t>he Noun Project</a:t>
            </a:r>
            <a:endParaRPr lang="en-US" dirty="0"/>
          </a:p>
          <a:p>
            <a:r>
              <a:rPr lang="en-US" dirty="0"/>
              <a:t>“Book” icon by Cédric Villain from t</a:t>
            </a:r>
            <a:r>
              <a:rPr lang="en-US" dirty="0">
                <a:hlinkClick r:id="rId4"/>
              </a:rPr>
              <a:t>he Noun Project</a:t>
            </a:r>
            <a:endParaRPr lang="en-US" dirty="0"/>
          </a:p>
          <a:p>
            <a:r>
              <a:rPr lang="en-US" dirty="0"/>
              <a:t>“Hospital chart” icon by </a:t>
            </a:r>
            <a:r>
              <a:rPr lang="en-US" dirty="0" err="1"/>
              <a:t>Llisole</a:t>
            </a:r>
            <a:r>
              <a:rPr lang="en-US" dirty="0"/>
              <a:t> from t</a:t>
            </a:r>
            <a:r>
              <a:rPr lang="en-US" dirty="0">
                <a:hlinkClick r:id="rId4"/>
              </a:rPr>
              <a:t>he Noun Project</a:t>
            </a:r>
            <a:endParaRPr lang="en-US" dirty="0"/>
          </a:p>
          <a:p>
            <a:r>
              <a:rPr lang="en-US" dirty="0"/>
              <a:t>“Phone” icon by Alice Design from t</a:t>
            </a:r>
            <a:r>
              <a:rPr lang="en-US" dirty="0">
                <a:hlinkClick r:id="rId4"/>
              </a:rPr>
              <a:t>he Noun Project</a:t>
            </a:r>
            <a:endParaRPr lang="en-US" dirty="0"/>
          </a:p>
          <a:p>
            <a:r>
              <a:rPr lang="en-US" dirty="0"/>
              <a:t>“Text message” icon by throwaway icons from t</a:t>
            </a:r>
            <a:r>
              <a:rPr lang="en-US" dirty="0">
                <a:hlinkClick r:id="rId4"/>
              </a:rPr>
              <a:t>he Noun Project</a:t>
            </a:r>
            <a:endParaRPr lang="en-US" dirty="0"/>
          </a:p>
          <a:p>
            <a:r>
              <a:rPr lang="en-US" dirty="0"/>
              <a:t>“One month” icon by Muneer A. </a:t>
            </a:r>
            <a:r>
              <a:rPr lang="en-US" dirty="0" err="1"/>
              <a:t>Safiah</a:t>
            </a:r>
            <a:r>
              <a:rPr lang="en-US" dirty="0"/>
              <a:t> from t</a:t>
            </a:r>
            <a:r>
              <a:rPr lang="en-US" dirty="0">
                <a:hlinkClick r:id="rId4"/>
              </a:rPr>
              <a:t>he Noun Project</a:t>
            </a:r>
            <a:endParaRPr lang="en-US" dirty="0"/>
          </a:p>
          <a:p>
            <a:endParaRPr lang="en-US" sz="1700" dirty="0"/>
          </a:p>
          <a:p>
            <a:endParaRPr lang="en-US" sz="1700" dirty="0"/>
          </a:p>
          <a:p>
            <a:pPr marL="0" indent="0">
              <a:buNone/>
            </a:pPr>
            <a:endParaRPr lang="en-US" sz="1700" dirty="0"/>
          </a:p>
        </p:txBody>
      </p:sp>
    </p:spTree>
    <p:extLst>
      <p:ext uri="{BB962C8B-B14F-4D97-AF65-F5344CB8AC3E}">
        <p14:creationId xmlns:p14="http://schemas.microsoft.com/office/powerpoint/2010/main" val="3755355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84CD-873C-4FCA-813D-6BC7DCBC5627}"/>
              </a:ext>
            </a:extLst>
          </p:cNvPr>
          <p:cNvSpPr>
            <a:spLocks noGrp="1"/>
          </p:cNvSpPr>
          <p:nvPr>
            <p:ph type="title"/>
          </p:nvPr>
        </p:nvSpPr>
        <p:spPr/>
        <p:txBody>
          <a:bodyPr/>
          <a:lstStyle/>
          <a:p>
            <a:r>
              <a:rPr lang="en-GB" b="1" dirty="0"/>
              <a:t>Pre-test Session, HIV-exposed Infant, NAT</a:t>
            </a:r>
            <a:endParaRPr lang="en-US" dirty="0"/>
          </a:p>
        </p:txBody>
      </p:sp>
      <p:graphicFrame>
        <p:nvGraphicFramePr>
          <p:cNvPr id="4" name="Content Placeholder 3">
            <a:extLst>
              <a:ext uri="{FF2B5EF4-FFF2-40B4-BE49-F238E27FC236}">
                <a16:creationId xmlns:a16="http://schemas.microsoft.com/office/drawing/2014/main" id="{77D190F0-4E07-4BFF-8419-0CED5D388CE0}"/>
              </a:ext>
            </a:extLst>
          </p:cNvPr>
          <p:cNvGraphicFramePr>
            <a:graphicFrameLocks noGrp="1"/>
          </p:cNvGraphicFramePr>
          <p:nvPr>
            <p:ph idx="1"/>
            <p:extLst>
              <p:ext uri="{D42A27DB-BD31-4B8C-83A1-F6EECF244321}">
                <p14:modId xmlns:p14="http://schemas.microsoft.com/office/powerpoint/2010/main" val="4206864893"/>
              </p:ext>
            </p:extLst>
          </p:nvPr>
        </p:nvGraphicFramePr>
        <p:xfrm>
          <a:off x="838200" y="2011679"/>
          <a:ext cx="10515600" cy="4239493"/>
        </p:xfrm>
        <a:graphic>
          <a:graphicData uri="http://schemas.openxmlformats.org/drawingml/2006/table">
            <a:tbl>
              <a:tblPr firstRow="1" firstCol="1" bandRow="1" bandCol="1">
                <a:tableStyleId>{5C22544A-7EE6-4342-B048-85BDC9FD1C3A}</a:tableStyleId>
              </a:tblPr>
              <a:tblGrid>
                <a:gridCol w="2836025">
                  <a:extLst>
                    <a:ext uri="{9D8B030D-6E8A-4147-A177-3AD203B41FA5}">
                      <a16:colId xmlns:a16="http://schemas.microsoft.com/office/drawing/2014/main" val="1267155846"/>
                    </a:ext>
                  </a:extLst>
                </a:gridCol>
                <a:gridCol w="7679575">
                  <a:extLst>
                    <a:ext uri="{9D8B030D-6E8A-4147-A177-3AD203B41FA5}">
                      <a16:colId xmlns:a16="http://schemas.microsoft.com/office/drawing/2014/main" val="3469770899"/>
                    </a:ext>
                  </a:extLst>
                </a:gridCol>
              </a:tblGrid>
              <a:tr h="581893">
                <a:tc>
                  <a:txBody>
                    <a:bodyPr/>
                    <a:lstStyle/>
                    <a:p>
                      <a:pPr marL="0" marR="0" algn="ctr">
                        <a:spcBef>
                          <a:spcPts val="0"/>
                        </a:spcBef>
                        <a:spcAft>
                          <a:spcPts val="0"/>
                        </a:spcAft>
                      </a:pPr>
                      <a:r>
                        <a:rPr lang="en-GB" sz="2400" dirty="0">
                          <a:effectLst/>
                          <a:latin typeface="+mn-lt"/>
                        </a:rPr>
                        <a:t>Key point</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400" dirty="0">
                          <a:effectLst/>
                          <a:latin typeface="+mn-lt"/>
                        </a:rPr>
                        <a:t>Script/Key points NAT (0–18 months of age) </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2627363"/>
                  </a:ext>
                </a:extLst>
              </a:tr>
              <a:tr h="2348346">
                <a:tc>
                  <a:txBody>
                    <a:bodyPr/>
                    <a:lstStyle/>
                    <a:p>
                      <a:pPr marL="457200" lvl="0" indent="-457200">
                        <a:buFont typeface="+mj-lt"/>
                        <a:buAutoNum type="arabicPeriod" startAt="2"/>
                      </a:pPr>
                      <a:r>
                        <a:rPr lang="en-GB" sz="2400" dirty="0">
                          <a:effectLst/>
                          <a:latin typeface="+mn-lt"/>
                        </a:rPr>
                        <a:t>HIV testing is </a:t>
                      </a:r>
                      <a:r>
                        <a:rPr lang="en-GB" sz="2400" b="1" dirty="0">
                          <a:effectLst/>
                          <a:latin typeface="+mn-lt"/>
                        </a:rPr>
                        <a:t>routine</a:t>
                      </a:r>
                      <a:r>
                        <a:rPr lang="en-GB" sz="2400" dirty="0">
                          <a:effectLst/>
                          <a:latin typeface="+mn-lt"/>
                        </a:rPr>
                        <a:t> for all HIV-exposed infants/benefit of testing</a:t>
                      </a:r>
                      <a:endParaRPr lang="en-US" sz="2400" dirty="0">
                        <a:effectLst/>
                        <a:latin typeface="+mn-lt"/>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GB" sz="2400" i="1" dirty="0">
                          <a:effectLst/>
                          <a:latin typeface="+mn-lt"/>
                          <a:ea typeface="Times New Roman" panose="02020603050405020304" pitchFamily="18" charset="0"/>
                          <a:cs typeface="Times New Roman" panose="02020603050405020304" pitchFamily="18" charset="0"/>
                        </a:rPr>
                        <a:t>Even if you and the baby received medicine for PMTCT, there is still a small chance that he is HIV-infected</a:t>
                      </a:r>
                    </a:p>
                    <a:p>
                      <a:pPr marL="342900" marR="0" lvl="0" indent="-342900">
                        <a:spcBef>
                          <a:spcPts val="0"/>
                        </a:spcBef>
                        <a:spcAft>
                          <a:spcPts val="0"/>
                        </a:spcAft>
                        <a:buFont typeface="Symbol" panose="05050102010706020507" pitchFamily="18" charset="2"/>
                        <a:buChar char=""/>
                      </a:pPr>
                      <a:r>
                        <a:rPr lang="en-GB" sz="2400" i="1" dirty="0">
                          <a:effectLst/>
                          <a:latin typeface="+mn-lt"/>
                          <a:ea typeface="Times New Roman" panose="02020603050405020304" pitchFamily="18" charset="0"/>
                          <a:cs typeface="Times New Roman" panose="02020603050405020304" pitchFamily="18" charset="0"/>
                        </a:rPr>
                        <a:t>Because of this small chance, we routinely test babies for HIV at this age</a:t>
                      </a:r>
                    </a:p>
                    <a:p>
                      <a:pPr marL="342900" marR="0" lvl="0" indent="-342900">
                        <a:spcBef>
                          <a:spcPts val="0"/>
                        </a:spcBef>
                        <a:spcAft>
                          <a:spcPts val="0"/>
                        </a:spcAft>
                        <a:buFont typeface="Symbol" panose="05050102010706020507" pitchFamily="18" charset="2"/>
                        <a:buChar char=""/>
                      </a:pPr>
                      <a:r>
                        <a:rPr lang="en-GB" sz="2400" i="1" dirty="0">
                          <a:effectLst/>
                          <a:latin typeface="+mn-lt"/>
                          <a:ea typeface="Times New Roman" panose="02020603050405020304" pitchFamily="18" charset="0"/>
                          <a:cs typeface="Times New Roman" panose="02020603050405020304" pitchFamily="18" charset="0"/>
                        </a:rPr>
                        <a:t>If your baby is HIV-infected, the sooner we know the sooner we can start him on ART; if we can start ART before he gets sick he’ll stay healthier longer</a:t>
                      </a:r>
                    </a:p>
                    <a:p>
                      <a:pPr marL="342900" marR="0" lvl="0" indent="-342900">
                        <a:spcBef>
                          <a:spcPts val="0"/>
                        </a:spcBef>
                        <a:spcAft>
                          <a:spcPts val="0"/>
                        </a:spcAft>
                        <a:buFont typeface="Symbol" panose="05050102010706020507" pitchFamily="18" charset="2"/>
                        <a:buChar char=""/>
                      </a:pPr>
                      <a:r>
                        <a:rPr lang="en-GB" sz="2400" i="1" dirty="0">
                          <a:effectLst/>
                          <a:latin typeface="+mn-lt"/>
                          <a:ea typeface="Times New Roman" panose="02020603050405020304" pitchFamily="18" charset="0"/>
                          <a:cs typeface="Times New Roman" panose="02020603050405020304" pitchFamily="18" charset="0"/>
                        </a:rPr>
                        <a:t>We will do a test today, and your baby should be re-tested at regular intervals until a final test after the end of breastfeeding</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51279769"/>
                  </a:ext>
                </a:extLst>
              </a:tr>
            </a:tbl>
          </a:graphicData>
        </a:graphic>
      </p:graphicFrame>
    </p:spTree>
    <p:extLst>
      <p:ext uri="{BB962C8B-B14F-4D97-AF65-F5344CB8AC3E}">
        <p14:creationId xmlns:p14="http://schemas.microsoft.com/office/powerpoint/2010/main" val="1415085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NGOOnlineDocument" ma:contentTypeID="0x01010033CF86A3E53F48B7ADBBC140A8AF8FA7007BE2EC46CD4E294587C43268C79E4AFD" ma:contentTypeVersion="11" ma:contentTypeDescription="NGO Document content type" ma:contentTypeScope="" ma:versionID="97becf464505902950b2b79452846068">
  <xsd:schema xmlns:xsd="http://www.w3.org/2001/XMLSchema" xmlns:xs="http://www.w3.org/2001/XMLSchema" xmlns:p="http://schemas.microsoft.com/office/2006/metadata/properties" xmlns:ns2="c629780e-db83-45bc-a257-7c8c4fd6b9cb" xmlns:ns3="6ea27f25-bf1f-493c-840d-35cfec378982" targetNamespace="http://schemas.microsoft.com/office/2006/metadata/properties" ma:root="true" ma:fieldsID="ff458cea4ae30708d92630aa92957734" ns2:_="" ns3:_="">
    <xsd:import namespace="c629780e-db83-45bc-a257-7c8c4fd6b9cb"/>
    <xsd:import namespace="6ea27f25-bf1f-493c-840d-35cfec378982"/>
    <xsd:element name="properties">
      <xsd:complexType>
        <xsd:sequence>
          <xsd:element name="documentManagement">
            <xsd:complexType>
              <xsd:all>
                <xsd:element ref="ns2:FavoriteUsers" minOccurs="0"/>
                <xsd:element ref="ns2:KeyEntities" minOccurs="0"/>
                <xsd:element ref="ns2:i9f2da93fcc74e869d070fd34a0597c4" minOccurs="0"/>
                <xsd:element ref="ns2:TaxCatchAll" minOccurs="0"/>
                <xsd:element ref="ns2:TaxCatchAllLabel" minOccurs="0"/>
                <xsd:element ref="ns2:cc92bdb0fa944447acf309642a11bf0d" minOccurs="0"/>
                <xsd:element ref="ns3:MediaServiceMetadata" minOccurs="0"/>
                <xsd:element ref="ns3:MediaServiceFastMetadata" minOccurs="0"/>
                <xsd:element ref="ns3:MediaServiceAutoTags"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9780e-db83-45bc-a257-7c8c4fd6b9cb" elementFormDefault="qualified">
    <xsd:import namespace="http://schemas.microsoft.com/office/2006/documentManagement/types"/>
    <xsd:import namespace="http://schemas.microsoft.com/office/infopath/2007/PartnerControls"/>
    <xsd:element name="FavoriteUsers" ma:index="8" nillable="true" ma:displayName="F" ma:description="Store all users who mark this document as favorite" ma:hidden="true" ma:internalName="FavoriteUsers">
      <xsd:simpleType>
        <xsd:restriction base="dms:Text"/>
      </xsd:simpleType>
    </xsd:element>
    <xsd:element name="KeyEntities" ma:index="9" nillable="true" ma:displayName="K" ma:description="Store all entities which this document as a key" ma:hidden="true" ma:internalName="KeyEntities">
      <xsd:simpleType>
        <xsd:restriction base="dms:Text"/>
      </xsd:simpleType>
    </xsd:element>
    <xsd:element name="i9f2da93fcc74e869d070fd34a0597c4" ma:index="10" nillable="true" ma:taxonomy="true" ma:internalName="i9f2da93fcc74e869d070fd34a0597c4" ma:taxonomyFieldName="NGOOnlineDocumentType" ma:displayName="Document types" ma:fieldId="{29f2da93-fcc7-4e86-9d07-0fd34a0597c4}" ma:taxonomyMulti="true" ma:sspId="e492bf4d-7d24-4a02-9dd7-4d67ddc3dcfb" ma:termSetId="ab881ecd-e3fb-4592-9594-ea70170c21a9" ma:anchorId="00000000-0000-0000-0000-000000000000" ma:open="false" ma:isKeyword="false">
      <xsd:complexType>
        <xsd:sequence>
          <xsd:element ref="pc:Terms" minOccurs="0" maxOccurs="1"/>
        </xsd:sequence>
      </xsd:complexType>
    </xsd:element>
    <xsd:element name="TaxCatchAll" ma:index="11" nillable="true" ma:displayName="Taxonomy Catch All Column" ma:description="" ma:hidden="true" ma:list="{a205db0c-b838-4c53-becf-285510dc543a}" ma:internalName="TaxCatchAll" ma:showField="CatchAllData"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a205db0c-b838-4c53-becf-285510dc543a}" ma:internalName="TaxCatchAllLabel" ma:readOnly="true" ma:showField="CatchAllDataLabel"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cc92bdb0fa944447acf309642a11bf0d" ma:index="14" nillable="true" ma:taxonomy="true" ma:internalName="cc92bdb0fa944447acf309642a11bf0d" ma:taxonomyFieldName="NGOOnlineKeywords" ma:displayName="Keywords" ma:fieldId="{cc92bdb0-fa94-4447-acf3-09642a11bf0d}" ma:taxonomyMulti="true" ma:sspId="e492bf4d-7d24-4a02-9dd7-4d67ddc3dcfb" ma:termSetId="7c9b2214-6d63-47c8-ad9c-de84cf58bf6c"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ea27f25-bf1f-493c-840d-35cfec378982"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18" nillable="true" ma:displayName="MediaServiceAutoTags"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9f2da93fcc74e869d070fd34a0597c4 xmlns="c629780e-db83-45bc-a257-7c8c4fd6b9cb">
      <Terms xmlns="http://schemas.microsoft.com/office/infopath/2007/PartnerControls"/>
    </i9f2da93fcc74e869d070fd34a0597c4>
    <FavoriteUsers xmlns="c629780e-db83-45bc-a257-7c8c4fd6b9cb" xsi:nil="true"/>
    <cc92bdb0fa944447acf309642a11bf0d xmlns="c629780e-db83-45bc-a257-7c8c4fd6b9cb">
      <Terms xmlns="http://schemas.microsoft.com/office/infopath/2007/PartnerControls"/>
    </cc92bdb0fa944447acf309642a11bf0d>
    <KeyEntities xmlns="c629780e-db83-45bc-a257-7c8c4fd6b9cb" xsi:nil="true"/>
    <TaxCatchAll xmlns="c629780e-db83-45bc-a257-7c8c4fd6b9cb"/>
  </documentManagement>
</p:properties>
</file>

<file path=customXml/itemProps1.xml><?xml version="1.0" encoding="utf-8"?>
<ds:datastoreItem xmlns:ds="http://schemas.openxmlformats.org/officeDocument/2006/customXml" ds:itemID="{B9C6A3E5-7164-4348-A822-FCCF9665FF9F}"/>
</file>

<file path=customXml/itemProps2.xml><?xml version="1.0" encoding="utf-8"?>
<ds:datastoreItem xmlns:ds="http://schemas.openxmlformats.org/officeDocument/2006/customXml" ds:itemID="{B9EF724A-5583-4D9B-8EF1-5D346151BCC4}"/>
</file>

<file path=customXml/itemProps3.xml><?xml version="1.0" encoding="utf-8"?>
<ds:datastoreItem xmlns:ds="http://schemas.openxmlformats.org/officeDocument/2006/customXml" ds:itemID="{D4D33A76-DB30-4275-B37E-384F20B3C46B}"/>
</file>

<file path=docProps/app.xml><?xml version="1.0" encoding="utf-8"?>
<Properties xmlns="http://schemas.openxmlformats.org/officeDocument/2006/extended-properties" xmlns:vt="http://schemas.openxmlformats.org/officeDocument/2006/docPropsVTypes">
  <TotalTime>502</TotalTime>
  <Words>4901</Words>
  <Application>Microsoft Office PowerPoint</Application>
  <PresentationFormat>Widescreen</PresentationFormat>
  <Paragraphs>512</Paragraphs>
  <Slides>84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84</vt:i4>
      </vt:variant>
    </vt:vector>
  </HeadingPairs>
  <TitlesOfParts>
    <vt:vector size="91" baseType="lpstr">
      <vt:lpstr>Arial</vt:lpstr>
      <vt:lpstr>Calibri</vt:lpstr>
      <vt:lpstr>Calibri Light</vt:lpstr>
      <vt:lpstr>Rockwell</vt:lpstr>
      <vt:lpstr>Symbol</vt:lpstr>
      <vt:lpstr>Times New Roman</vt:lpstr>
      <vt:lpstr>Office Theme</vt:lpstr>
      <vt:lpstr>Module 4: Pre-test Information and  DBS Collection for Infant Virological Testing</vt:lpstr>
      <vt:lpstr>Session 4.1  Infant HIV Testing: Pre-test Information</vt:lpstr>
      <vt:lpstr>Routine HIV Testing</vt:lpstr>
      <vt:lpstr>Routine HIV Testing</vt:lpstr>
      <vt:lpstr>HIV Testing of HIV-exposed Infants: The Pre-test Session</vt:lpstr>
      <vt:lpstr>HIV Testing of HIV-exposed Infants: The Pre-test Session</vt:lpstr>
      <vt:lpstr>HIV Testing of HIV-exposed Infants: The Pre-test Session</vt:lpstr>
      <vt:lpstr>Pre-test Session, HIV-exposed Infant, NAT</vt:lpstr>
      <vt:lpstr>Pre-test Session, HIV-exposed Infant, NAT</vt:lpstr>
      <vt:lpstr>Pre-test Session, HIV-exposed Infant, NAT</vt:lpstr>
      <vt:lpstr>Pre-test Session, HIV-exposed Infant, NAT</vt:lpstr>
      <vt:lpstr>Pre-test Session, HIV-exposed Infant, NAT</vt:lpstr>
      <vt:lpstr>Pre-test Session, HIV-exposed Infant, NAT</vt:lpstr>
      <vt:lpstr>Child Health Card</vt:lpstr>
      <vt:lpstr>Exercise 1</vt:lpstr>
      <vt:lpstr>Session 4.2: Dried Blood Spot Collection, Drying, Packing and Shipment </vt:lpstr>
      <vt:lpstr>DBS Introduction</vt:lpstr>
      <vt:lpstr>DBS Technology </vt:lpstr>
      <vt:lpstr>Healthcare Provider’s Responsibilities for DBS collection</vt:lpstr>
      <vt:lpstr>DBS Collection, Getting Started: Documentation</vt:lpstr>
      <vt:lpstr>DBS Collection, Getting Started: Documentation</vt:lpstr>
      <vt:lpstr>DBS Collection, Necessary Supplies</vt:lpstr>
      <vt:lpstr>DBS Collection, Necessary Supplies</vt:lpstr>
      <vt:lpstr>Universal Precautions, When Collecting Specimens</vt:lpstr>
      <vt:lpstr>Universal Precautions, When Collecting Specimens</vt:lpstr>
      <vt:lpstr>Procedure for DBS Blood Sample Collection</vt:lpstr>
      <vt:lpstr>Procedure for DBS Blood Sample Collection</vt:lpstr>
      <vt:lpstr>Procedure for DBS Blood Sample Collection</vt:lpstr>
      <vt:lpstr>Procedure for DBS Blood Sample Collection</vt:lpstr>
      <vt:lpstr>Procedure for DBS Blood Sample Collection</vt:lpstr>
      <vt:lpstr>Procedure for DBS Blood Sample Collection</vt:lpstr>
      <vt:lpstr>Procedure for DBS Blood Sample Collection</vt:lpstr>
      <vt:lpstr>Procedure for DBS Blood Sample Collection</vt:lpstr>
      <vt:lpstr>Procedure for DBS Blood Sample Collection</vt:lpstr>
      <vt:lpstr>Procedure for DBS Blood Sample Collection</vt:lpstr>
      <vt:lpstr>Procedure for DBS Blood Sample Collection</vt:lpstr>
      <vt:lpstr>Procedure for DBS Blood Sample Collection</vt:lpstr>
      <vt:lpstr>Procedure for DBS Blood Sample Collection</vt:lpstr>
      <vt:lpstr>Procedure for DBS Blood Sample Collection</vt:lpstr>
      <vt:lpstr>Drying and Packaging DBS for Transport to the Laboratory, Supplies</vt:lpstr>
      <vt:lpstr>Drying DBS for Transport to the Laboratory</vt:lpstr>
      <vt:lpstr>Drying DBS for Transport to the Laboratory</vt:lpstr>
      <vt:lpstr>Packaging DBS for Transport to the Laboratory</vt:lpstr>
      <vt:lpstr>Packaging DBS for Transport to the Laboratory</vt:lpstr>
      <vt:lpstr>Packaging DBS for Transport to the Laboratory</vt:lpstr>
      <vt:lpstr>Packaging DBS for Transport to the Laboratory</vt:lpstr>
      <vt:lpstr>Valid and Invalid DBS Specimens</vt:lpstr>
      <vt:lpstr>Valid DBS Specimen</vt:lpstr>
      <vt:lpstr>Valid DBS Specimen</vt:lpstr>
      <vt:lpstr>Valid DBS Specimen</vt:lpstr>
      <vt:lpstr>Invalid Specimens</vt:lpstr>
      <vt:lpstr>Not Enough Blood for Testing</vt:lpstr>
      <vt:lpstr>Invalid Specimens</vt:lpstr>
      <vt:lpstr>Specimen is Bright Red</vt:lpstr>
      <vt:lpstr>Invalid Specimens</vt:lpstr>
      <vt:lpstr>Specimen Saturated</vt:lpstr>
      <vt:lpstr>Invalid Specimens</vt:lpstr>
      <vt:lpstr>Specimens Clotted or Layered</vt:lpstr>
      <vt:lpstr>Invalid Specimens</vt:lpstr>
      <vt:lpstr>Specimen Exhibits Serum Rings Serum has Separated from Cells</vt:lpstr>
      <vt:lpstr>Invalid Specimens</vt:lpstr>
      <vt:lpstr>Contaminated Sample Spots</vt:lpstr>
      <vt:lpstr>Common DBS Errors</vt:lpstr>
      <vt:lpstr>Common DBS Errors</vt:lpstr>
      <vt:lpstr>Responsibilities of the Laboratory</vt:lpstr>
      <vt:lpstr>Ways to Return Results from the Lab to the Health Facility </vt:lpstr>
      <vt:lpstr>Ways to Return Results from the Lab to the Health Facility </vt:lpstr>
      <vt:lpstr>Ways to Return Results from the Lab to the Health Facility </vt:lpstr>
      <vt:lpstr>Ways to Return Results from the Lab to the Health Facility </vt:lpstr>
      <vt:lpstr>Steps When Receiving Results</vt:lpstr>
      <vt:lpstr>Steps When Receiving Results</vt:lpstr>
      <vt:lpstr>Steps When Receiving Results</vt:lpstr>
      <vt:lpstr>Tracking No Shows</vt:lpstr>
      <vt:lpstr>Tracking No Shows</vt:lpstr>
      <vt:lpstr>Tracking No Shows</vt:lpstr>
      <vt:lpstr>Missing and Delayed Results</vt:lpstr>
      <vt:lpstr>Missing and Delayed Results</vt:lpstr>
      <vt:lpstr>Re-collection of Specimens</vt:lpstr>
      <vt:lpstr>Exercise 2</vt:lpstr>
      <vt:lpstr>Exercise 3</vt:lpstr>
      <vt:lpstr>Module 4: Key Points</vt:lpstr>
      <vt:lpstr>Module 4: Key Points</vt:lpstr>
      <vt:lpstr>Module 4: Key Points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Pre-test Information and  DBS Collection for Infant Virological Testing</dc:title>
  <dc:creator>Virginia Allread</dc:creator>
  <cp:lastModifiedBy>Virginia Allread</cp:lastModifiedBy>
  <cp:revision>45</cp:revision>
  <dcterms:created xsi:type="dcterms:W3CDTF">2019-06-03T11:37:21Z</dcterms:created>
  <dcterms:modified xsi:type="dcterms:W3CDTF">2019-09-22T12:13:15Z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0x01010033CF86A3E53F48B7ADBBC140A8AF8FA7007BE2EC46CD4E294587C43268C79E4AFD</vt:lpwstr>
  </property>
</Properties>
</file>