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302" r:id="rId3"/>
    <p:sldId id="303" r:id="rId4"/>
    <p:sldId id="304" r:id="rId5"/>
    <p:sldId id="305" r:id="rId6"/>
    <p:sldId id="306" r:id="rId7"/>
    <p:sldId id="307" r:id="rId8"/>
    <p:sldId id="308" r:id="rId9"/>
    <p:sldId id="309" r:id="rId10"/>
    <p:sldId id="310" r:id="rId11"/>
    <p:sldId id="311" r:id="rId12"/>
    <p:sldId id="312" r:id="rId13"/>
    <p:sldId id="319" r:id="rId14"/>
    <p:sldId id="320" r:id="rId15"/>
    <p:sldId id="321" r:id="rId16"/>
    <p:sldId id="32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est, Rebecca L." initials="RLW" lastIdx="11" clrIdx="0"/>
  <p:cmAuthor id="1" name="Jennifer Cruz" initials="JC"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73684" autoAdjust="0"/>
  </p:normalViewPr>
  <p:slideViewPr>
    <p:cSldViewPr>
      <p:cViewPr varScale="1">
        <p:scale>
          <a:sx n="52" d="100"/>
          <a:sy n="52" d="100"/>
        </p:scale>
        <p:origin x="1768"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C7CB4D-13B2-476E-8C7A-F01A82B3B28C}" type="datetimeFigureOut">
              <a:rPr lang="en-US" smtClean="0"/>
              <a:t>8/18/2017</a:t>
            </a:fld>
            <a:endParaRPr lang="fr-F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5D2837A-F986-49D7-A0EE-186BDE6C7C8F}" type="slidenum">
              <a:rPr lang="en-US" smtClean="0"/>
              <a:t>‹N°›</a:t>
            </a:fld>
            <a:endParaRPr lang="fr-FR"/>
          </a:p>
        </p:txBody>
      </p:sp>
    </p:spTree>
    <p:extLst>
      <p:ext uri="{BB962C8B-B14F-4D97-AF65-F5344CB8AC3E}">
        <p14:creationId xmlns:p14="http://schemas.microsoft.com/office/powerpoint/2010/main" val="98974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FD0AD-415F-42D7-817E-7AC8E640BC90}" type="datetimeFigureOut">
              <a:rPr lang="en-US" smtClean="0"/>
              <a:t>8/18/2017</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12E0A-0EBD-4365-8BA3-CE5ABE95CDF3}" type="slidenum">
              <a:rPr lang="en-US" smtClean="0"/>
              <a:t>‹N°›</a:t>
            </a:fld>
            <a:endParaRPr lang="fr-FR"/>
          </a:p>
        </p:txBody>
      </p:sp>
    </p:spTree>
    <p:extLst>
      <p:ext uri="{BB962C8B-B14F-4D97-AF65-F5344CB8AC3E}">
        <p14:creationId xmlns:p14="http://schemas.microsoft.com/office/powerpoint/2010/main" val="3147622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B12E0A-0EBD-4365-8BA3-CE5ABE95CDF3}" type="slidenum">
              <a:rPr lang="en-US" smtClean="0"/>
              <a:t>1</a:t>
            </a:fld>
            <a:endParaRPr lang="fr-FR"/>
          </a:p>
        </p:txBody>
      </p:sp>
    </p:spTree>
    <p:extLst>
      <p:ext uri="{BB962C8B-B14F-4D97-AF65-F5344CB8AC3E}">
        <p14:creationId xmlns:p14="http://schemas.microsoft.com/office/powerpoint/2010/main" val="2228651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Reportez-vous à la Carte 16. Demandez à un volontaire d'indiquer dans quelle catégorie d’observance il placerait la patiente. </a:t>
            </a:r>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10</a:t>
            </a:fld>
            <a:endParaRPr lang="fr-FR"/>
          </a:p>
        </p:txBody>
      </p:sp>
    </p:spTree>
    <p:extLst>
      <p:ext uri="{BB962C8B-B14F-4D97-AF65-F5344CB8AC3E}">
        <p14:creationId xmlns:p14="http://schemas.microsoft.com/office/powerpoint/2010/main" val="807065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Dites-lui que sa prochaine mesure de charge virale devra être effectuée dans un mois (deux mois de bonne observance à son actif, un troisième mois est nécessaire avant de renouveler le test de la charge virale) à condition qu’elle continue à bien observer son traitement.</a:t>
            </a:r>
          </a:p>
          <a:p>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Rappelez-lui qu'il est important de continuer à prendre ses ARV conformément aux instructions.  Examinez aussi les solutions qui l'ont aidée à prendre correctement ses ARV et encouragez-la à garder ces habitudes.  Évaluez les obstacles potentiels.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N’oubliez pas de noter vos observations dans l’outil.</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11</a:t>
            </a:fld>
            <a:endParaRPr lang="fr-FR"/>
          </a:p>
        </p:txBody>
      </p:sp>
    </p:spTree>
    <p:extLst>
      <p:ext uri="{BB962C8B-B14F-4D97-AF65-F5344CB8AC3E}">
        <p14:creationId xmlns:p14="http://schemas.microsoft.com/office/powerpoint/2010/main" val="3449705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3 MINUTES - JEU DE RÔLE</a:t>
            </a:r>
          </a:p>
          <a:p>
            <a:endParaRPr lang="fr-FR" b="1" dirty="0"/>
          </a:p>
          <a:p>
            <a:r>
              <a:rPr lang="fr-FR" dirty="0"/>
              <a:t>Utilisez la Carte 17 pour interpréter les résultats.</a:t>
            </a:r>
          </a:p>
          <a:p>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Quand prévoiriez-vous son prochain test de charge virale ?</a:t>
            </a:r>
          </a:p>
          <a:p>
            <a:endParaRPr lang="fr-FR" dirty="0"/>
          </a:p>
          <a:p>
            <a:r>
              <a:rPr lang="fr-FR" dirty="0"/>
              <a:t>Dans six mois (ou conformément aux recommandations nationales si elles sont différentes).</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12</a:t>
            </a:fld>
            <a:endParaRPr lang="fr-FR"/>
          </a:p>
        </p:txBody>
      </p:sp>
    </p:spTree>
    <p:extLst>
      <p:ext uri="{BB962C8B-B14F-4D97-AF65-F5344CB8AC3E}">
        <p14:creationId xmlns:p14="http://schemas.microsoft.com/office/powerpoint/2010/main" val="2285905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10 MINUTES – JEU DE RÔLE</a:t>
            </a:r>
          </a:p>
          <a:p>
            <a:endParaRPr lang="fr-FR" b="1" dirty="0"/>
          </a:p>
          <a:p>
            <a:r>
              <a:rPr lang="fr-FR" b="1" dirty="0"/>
              <a:t>Invitez les participants à changer de rôle entre patient et professionnel.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Contactez-le par téléphone pour lui demander de venir immédiatement au centre de soins.</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dirty="0"/>
              <a:t>Utilisez les Cartes 4 à 8 pour interpréter la charge virale élevée, évaluer l’observance et identifier les obstacles.</a:t>
            </a:r>
          </a:p>
          <a:p>
            <a:r>
              <a:rPr lang="fr-FR" dirty="0"/>
              <a:t>Consignez vos observations dans l'outil.</a:t>
            </a:r>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13</a:t>
            </a:fld>
            <a:endParaRPr lang="fr-FR">
              <a:solidFill>
                <a:prstClr val="black"/>
              </a:solidFill>
            </a:endParaRPr>
          </a:p>
        </p:txBody>
      </p:sp>
    </p:spTree>
    <p:extLst>
      <p:ext uri="{BB962C8B-B14F-4D97-AF65-F5344CB8AC3E}">
        <p14:creationId xmlns:p14="http://schemas.microsoft.com/office/powerpoint/2010/main" val="422340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10 MINUTES – JEU DE RÔLE</a:t>
            </a:r>
          </a:p>
          <a:p>
            <a:endParaRPr lang="fr-FR" baseline="0" dirty="0"/>
          </a:p>
          <a:p>
            <a:r>
              <a:rPr lang="fr-FR"/>
              <a:t>Utilisez les Cartes 9, 10, 13 et 15 pour lui apporter des conseils qui lui permettront de surmonter les obstacles identifiés</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34947415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a:t>Consignez vos observations dans l'outil.</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solidFill>
                  <a:prstClr val="black"/>
                </a:solidFill>
              </a:rPr>
              <a:pPr/>
              <a:t>15</a:t>
            </a:fld>
            <a:endParaRPr lang="fr-FR">
              <a:solidFill>
                <a:prstClr val="black"/>
              </a:solidFill>
            </a:endParaRPr>
          </a:p>
        </p:txBody>
      </p:sp>
    </p:spTree>
    <p:extLst>
      <p:ext uri="{BB962C8B-B14F-4D97-AF65-F5344CB8AC3E}">
        <p14:creationId xmlns:p14="http://schemas.microsoft.com/office/powerpoint/2010/main" val="723229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Comment l’interprétez-vous ?</a:t>
            </a:r>
          </a:p>
          <a:p>
            <a:endParaRPr lang="fr-FR" dirty="0"/>
          </a:p>
          <a:p>
            <a:r>
              <a:rPr lang="fr-FR" dirty="0"/>
              <a:t>Jeu de rôle de 10 minutes</a:t>
            </a:r>
          </a:p>
          <a:p>
            <a:endParaRPr lang="fr-FR" baseline="0" dirty="0"/>
          </a:p>
          <a:p>
            <a:r>
              <a:rPr lang="fr-FR" dirty="0"/>
              <a:t>Utilisez la Carte 18 pour expliquer l’échec thérapeutique et le processus de changement de traitement qui s’ensuivra.</a:t>
            </a:r>
          </a:p>
        </p:txBody>
      </p:sp>
      <p:sp>
        <p:nvSpPr>
          <p:cNvPr id="4" name="Slide Number Placeholder 3"/>
          <p:cNvSpPr>
            <a:spLocks noGrp="1"/>
          </p:cNvSpPr>
          <p:nvPr>
            <p:ph type="sldNum" sz="quarter" idx="10"/>
          </p:nvPr>
        </p:nvSpPr>
        <p:spPr/>
        <p:txBody>
          <a:bodyPr/>
          <a:lstStyle/>
          <a:p>
            <a:fld id="{61B12E0A-0EBD-4365-8BA3-CE5ABE95CDF3}" type="slidenum">
              <a:rPr lang="en-US" smtClean="0"/>
              <a:t>16</a:t>
            </a:fld>
            <a:endParaRPr lang="fr-FR"/>
          </a:p>
        </p:txBody>
      </p:sp>
    </p:spTree>
    <p:extLst>
      <p:ext uri="{BB962C8B-B14F-4D97-AF65-F5344CB8AC3E}">
        <p14:creationId xmlns:p14="http://schemas.microsoft.com/office/powerpoint/2010/main" val="1650724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a:t>
            </a:r>
            <a:r>
              <a:rPr lang="fr-FR" dirty="0"/>
              <a:t> </a:t>
            </a:r>
            <a:r>
              <a:rPr lang="fr-FR" b="1" dirty="0"/>
              <a:t>MINUTES – JEU DE RÔLE</a:t>
            </a:r>
          </a:p>
          <a:p>
            <a:endParaRPr lang="fr-FR" dirty="0"/>
          </a:p>
          <a:p>
            <a:r>
              <a:rPr lang="fr-FR" dirty="0"/>
              <a:t>Trouvez la section correspondante de la présentation et faites le jeu de rôle</a:t>
            </a:r>
          </a:p>
          <a:p>
            <a:endParaRPr lang="fr-FR" dirty="0"/>
          </a:p>
          <a:p>
            <a:r>
              <a:rPr lang="fr-FR" dirty="0"/>
              <a:t>Utilisez la Carte 1 sur la mise en route du TAR</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2</a:t>
            </a:fld>
            <a:endParaRPr lang="fr-FR"/>
          </a:p>
        </p:txBody>
      </p:sp>
    </p:spTree>
    <p:extLst>
      <p:ext uri="{BB962C8B-B14F-4D97-AF65-F5344CB8AC3E}">
        <p14:creationId xmlns:p14="http://schemas.microsoft.com/office/powerpoint/2010/main" val="1923083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MINUTES – JEU DE RÔLE</a:t>
            </a:r>
          </a:p>
          <a:p>
            <a:endParaRPr lang="fr-FR" dirty="0"/>
          </a:p>
          <a:p>
            <a:r>
              <a:rPr lang="fr-FR"/>
              <a:t>Trouvez la section correspondante de la présentation et faites le jeu de rôle</a:t>
            </a:r>
          </a:p>
          <a:p>
            <a:endParaRPr lang="fr-FR" dirty="0"/>
          </a:p>
          <a:p>
            <a:r>
              <a:rPr lang="fr-FR"/>
              <a:t>Utilisez la Carte 2 sur l’explication et l’envoi du test de la charge virale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3</a:t>
            </a:fld>
            <a:endParaRPr lang="fr-FR"/>
          </a:p>
        </p:txBody>
      </p:sp>
    </p:spTree>
    <p:extLst>
      <p:ext uri="{BB962C8B-B14F-4D97-AF65-F5344CB8AC3E}">
        <p14:creationId xmlns:p14="http://schemas.microsoft.com/office/powerpoint/2010/main" val="380533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5 MINUTES – JEU DE RÔLE</a:t>
            </a:r>
          </a:p>
          <a:p>
            <a:endParaRPr lang="fr-FR" dirty="0"/>
          </a:p>
          <a:p>
            <a:r>
              <a:rPr lang="fr-FR"/>
              <a:t>Trouvez la section correspondante de la présentation et faites le jeu de rôle</a:t>
            </a:r>
          </a:p>
          <a:p>
            <a:endParaRPr lang="fr-FR" dirty="0"/>
          </a:p>
          <a:p>
            <a:r>
              <a:rPr lang="fr-FR"/>
              <a:t>Utilisez la Carte 3 sur l’interprétation d’une faible charge virale et insistez sur l’importance de l’observance</a:t>
            </a:r>
            <a:endParaRPr lang="fr-FR" dirty="0"/>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4</a:t>
            </a:fld>
            <a:endParaRPr lang="fr-FR"/>
          </a:p>
        </p:txBody>
      </p:sp>
    </p:spTree>
    <p:extLst>
      <p:ext uri="{BB962C8B-B14F-4D97-AF65-F5344CB8AC3E}">
        <p14:creationId xmlns:p14="http://schemas.microsoft.com/office/powerpoint/2010/main" val="911331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3 MINUTES – JEU DE RÔLE</a:t>
            </a:r>
          </a:p>
          <a:p>
            <a:endParaRPr lang="fr-FR" b="1" dirty="0"/>
          </a:p>
          <a:p>
            <a:r>
              <a:rPr lang="fr-FR" b="1" dirty="0"/>
              <a:t>Invitez les participants à changer de rôle entre patient et professionnel. </a:t>
            </a:r>
          </a:p>
          <a:p>
            <a:endParaRPr lang="fr-FR" b="1" dirty="0"/>
          </a:p>
          <a:p>
            <a:r>
              <a:rPr lang="fr-FR" dirty="0"/>
              <a:t>Trouvez la section correspondante de la présentation et faites le jeu de rôle</a:t>
            </a:r>
          </a:p>
          <a:p>
            <a:endParaRPr lang="fr-FR" dirty="0"/>
          </a:p>
          <a:p>
            <a:r>
              <a:rPr lang="fr-FR" dirty="0"/>
              <a:t>Utilisez la Carte 2 sur l’envoi du test de la charge virale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5</a:t>
            </a:fld>
            <a:endParaRPr lang="fr-FR"/>
          </a:p>
        </p:txBody>
      </p:sp>
    </p:spTree>
    <p:extLst>
      <p:ext uri="{BB962C8B-B14F-4D97-AF65-F5344CB8AC3E}">
        <p14:creationId xmlns:p14="http://schemas.microsoft.com/office/powerpoint/2010/main" val="3614423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3 MINUTES – JEU DE RÔLE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Contactez-la par téléphone pour lui demander de venir immédiatement au centre de santé - jouez la conversation téléphonique.</a:t>
            </a:r>
          </a:p>
          <a:p>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Demandez au groupe comment il a procédé. A-t-il donné les résultats par téléphone ? À qui donneriez-vous les résultats par téléphone ? Dans quel cas ne le feriez-vous pas ?</a:t>
            </a:r>
            <a:r>
              <a:rPr dirty="0"/>
              <a:t/>
            </a:r>
            <a:br>
              <a:rPr dirty="0"/>
            </a:br>
            <a:r>
              <a:rPr dirty="0"/>
              <a:t/>
            </a:r>
            <a:br>
              <a:rPr dirty="0"/>
            </a:br>
            <a:r>
              <a:rPr lang="fr-FR" dirty="0"/>
              <a:t>*Insistez sur le fait que les résultats ne devraient être communiqués qu’à la patiente. Si vous ne connaissez pas bien la patiente et pensez qu'il est préférable d'aborder la question des résultats en personne lors de son prochain rendez-vous, lors de votre conversation téléphonique, contentez-vous de lui demander de venir immédiatement au centre de santé.</a:t>
            </a:r>
          </a:p>
          <a:p>
            <a:r>
              <a:rPr lang="fr-FR" dirty="0"/>
              <a:t>__</a:t>
            </a:r>
          </a:p>
          <a:p>
            <a:endParaRPr lang="fr-FR" dirty="0"/>
          </a:p>
          <a:p>
            <a:r>
              <a:rPr lang="fr-FR" dirty="0"/>
              <a:t>RÉCAPITULATIF DU JEU DE RÔLE : lors de l’appel téléphonique, dites-lui quelque chose comme : lors de votre dernière consultation, lorsque votre test de la charge virale a été envoyé au laboratoire, nous vous avions dit que nous vous contacterions peut-être pour vous demander de revenir au centre de santé avant le prochain rendez-vous prévu si besoin.  Nous avons reçu votre résultat de charge virale et il est élevé. Il faudrait que vous reveniez au centre de santé pour discuter de la marche à suivre.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6</a:t>
            </a:fld>
            <a:endParaRPr lang="fr-FR"/>
          </a:p>
        </p:txBody>
      </p:sp>
    </p:spTree>
    <p:extLst>
      <p:ext uri="{BB962C8B-B14F-4D97-AF65-F5344CB8AC3E}">
        <p14:creationId xmlns:p14="http://schemas.microsoft.com/office/powerpoint/2010/main" val="1018060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10 MINUTES – JEU DE RÔLE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Trouvez les cartes correspondantes (4 à 8) pour interpréter un résultat de charge virale élevé, évaluer l’observance et identifier les obstacles - pensez à documenter vos observations dans l'outil.</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a:t>Invitez les participants à ne pas encore donner de conseils, nous y reviendrons par la suite.</a:t>
            </a:r>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7</a:t>
            </a:fld>
            <a:endParaRPr lang="fr-FR"/>
          </a:p>
        </p:txBody>
      </p:sp>
    </p:spTree>
    <p:extLst>
      <p:ext uri="{BB962C8B-B14F-4D97-AF65-F5344CB8AC3E}">
        <p14:creationId xmlns:p14="http://schemas.microsoft.com/office/powerpoint/2010/main" val="25376132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1" dirty="0"/>
              <a:t>10 MINUTES – JEU DE RÔLE</a:t>
            </a:r>
          </a:p>
          <a:p>
            <a:endParaRPr lang="fr-FR" b="1" dirty="0"/>
          </a:p>
          <a:p>
            <a:r>
              <a:rPr lang="fr-FR" dirty="0"/>
              <a:t>Utiliser les Cartes 9 (effets indésirables et manque de connaissances), 10 (croyances en matière de santé) et 14 (comprendre vos ARV), ainsi que des cartes du début de la présentation comme les Cartes 1 et 2 sur le fonctionnement des ARV et la surveillance de la charge virale, pour lui apporter des conseils afin de dissiper ses craintes. </a:t>
            </a:r>
          </a:p>
        </p:txBody>
      </p:sp>
      <p:sp>
        <p:nvSpPr>
          <p:cNvPr id="4" name="Slide Number Placeholder 3"/>
          <p:cNvSpPr>
            <a:spLocks noGrp="1"/>
          </p:cNvSpPr>
          <p:nvPr>
            <p:ph type="sldNum" sz="quarter" idx="10"/>
          </p:nvPr>
        </p:nvSpPr>
        <p:spPr/>
        <p:txBody>
          <a:bodyPr/>
          <a:lstStyle/>
          <a:p>
            <a:fld id="{61B12E0A-0EBD-4365-8BA3-CE5ABE95CDF3}" type="slidenum">
              <a:rPr lang="en-US" smtClean="0"/>
              <a:t>8</a:t>
            </a:fld>
            <a:endParaRPr lang="fr-FR"/>
          </a:p>
        </p:txBody>
      </p:sp>
    </p:spTree>
    <p:extLst>
      <p:ext uri="{BB962C8B-B14F-4D97-AF65-F5344CB8AC3E}">
        <p14:creationId xmlns:p14="http://schemas.microsoft.com/office/powerpoint/2010/main" val="2610200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a:t>Consignez-le dans l'outil.</a:t>
            </a:r>
          </a:p>
          <a:p>
            <a:endParaRPr lang="fr-FR" dirty="0"/>
          </a:p>
          <a:p>
            <a:r>
              <a:rPr lang="fr-FR"/>
              <a:t>Quelqu’un a-t-il d'autres idées ?</a:t>
            </a:r>
            <a:endParaRPr lang="fr-FR" dirty="0"/>
          </a:p>
          <a:p>
            <a:endParaRPr lang="fr-FR" dirty="0"/>
          </a:p>
        </p:txBody>
      </p:sp>
      <p:sp>
        <p:nvSpPr>
          <p:cNvPr id="4" name="Slide Number Placeholder 3"/>
          <p:cNvSpPr>
            <a:spLocks noGrp="1"/>
          </p:cNvSpPr>
          <p:nvPr>
            <p:ph type="sldNum" sz="quarter" idx="10"/>
          </p:nvPr>
        </p:nvSpPr>
        <p:spPr/>
        <p:txBody>
          <a:bodyPr/>
          <a:lstStyle/>
          <a:p>
            <a:fld id="{61B12E0A-0EBD-4365-8BA3-CE5ABE95CDF3}" type="slidenum">
              <a:rPr lang="en-US" smtClean="0"/>
              <a:t>9</a:t>
            </a:fld>
            <a:endParaRPr lang="fr-FR"/>
          </a:p>
        </p:txBody>
      </p:sp>
    </p:spTree>
    <p:extLst>
      <p:ext uri="{BB962C8B-B14F-4D97-AF65-F5344CB8AC3E}">
        <p14:creationId xmlns:p14="http://schemas.microsoft.com/office/powerpoint/2010/main" val="690506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1698625"/>
          </a:xfrm>
          <a:solidFill>
            <a:schemeClr val="tx2"/>
          </a:solidFill>
        </p:spPr>
        <p:txBody>
          <a:bodyPr/>
          <a:lstStyle>
            <a:lvl1pPr>
              <a:defRPr b="1">
                <a:solidFill>
                  <a:schemeClr val="bg1"/>
                </a:solidFill>
                <a:latin typeface="Garamond" panose="02020404030301010803"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61E32-50A0-4B6B-97E2-844B6BDC64D8}"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7032" y="6019800"/>
            <a:ext cx="166076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178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409996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8811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a:solidFill>
            <a:schemeClr val="tx2"/>
          </a:solidFill>
        </p:spPr>
        <p:txBody>
          <a:bodyPr/>
          <a:lstStyle>
            <a:lvl1pPr>
              <a:defRPr>
                <a:solidFill>
                  <a:schemeClr val="bg1"/>
                </a:solidFill>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latin typeface="Garamond" panose="02020404030301010803" pitchFamily="18" charset="0"/>
              </a:defRPr>
            </a:lvl1pPr>
            <a:lvl2pPr>
              <a:defRPr>
                <a:solidFill>
                  <a:schemeClr val="tx2"/>
                </a:solidFill>
                <a:latin typeface="Garamond" panose="02020404030301010803" pitchFamily="18" charset="0"/>
              </a:defRPr>
            </a:lvl2pPr>
            <a:lvl3pPr>
              <a:defRPr>
                <a:solidFill>
                  <a:schemeClr val="tx2"/>
                </a:solidFill>
                <a:latin typeface="Garamond" panose="02020404030301010803" pitchFamily="18" charset="0"/>
              </a:defRPr>
            </a:lvl3pPr>
            <a:lvl4pPr>
              <a:defRPr>
                <a:solidFill>
                  <a:schemeClr val="tx2"/>
                </a:solidFill>
                <a:latin typeface="Garamond" panose="02020404030301010803" pitchFamily="18" charset="0"/>
              </a:defRPr>
            </a:lvl4pPr>
            <a:lvl5pPr>
              <a:defRPr>
                <a:solidFill>
                  <a:schemeClr val="tx2"/>
                </a:solidFill>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6C61E32-50A0-4B6B-97E2-844B6BDC64D8}"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97670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61E32-50A0-4B6B-97E2-844B6BDC64D8}"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768552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61E32-50A0-4B6B-97E2-844B6BDC64D8}"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1516114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61E32-50A0-4B6B-97E2-844B6BDC64D8}"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3838866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61E32-50A0-4B6B-97E2-844B6BDC64D8}"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96307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61E32-50A0-4B6B-97E2-844B6BDC64D8}"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0476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2580589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61E32-50A0-4B6B-97E2-844B6BDC64D8}"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DB756-68B6-47CB-8012-D12D54850057}" type="slidenum">
              <a:rPr lang="en-US" smtClean="0"/>
              <a:t>‹N°›</a:t>
            </a:fld>
            <a:endParaRPr lang="en-US"/>
          </a:p>
        </p:txBody>
      </p:sp>
    </p:spTree>
    <p:extLst>
      <p:ext uri="{BB962C8B-B14F-4D97-AF65-F5344CB8AC3E}">
        <p14:creationId xmlns:p14="http://schemas.microsoft.com/office/powerpoint/2010/main" val="1333868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61E32-50A0-4B6B-97E2-844B6BDC64D8}" type="datetimeFigureOut">
              <a:rPr lang="en-US" smtClean="0"/>
              <a:t>8/18/2017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DB756-68B6-47CB-8012-D12D54850057}" type="slidenum">
              <a:rPr lang="en-US" smtClean="0"/>
              <a:t>‹N°›</a:t>
            </a:fld>
            <a:endParaRPr lang="en-US"/>
          </a:p>
        </p:txBody>
      </p:sp>
    </p:spTree>
    <p:extLst>
      <p:ext uri="{BB962C8B-B14F-4D97-AF65-F5344CB8AC3E}">
        <p14:creationId xmlns:p14="http://schemas.microsoft.com/office/powerpoint/2010/main" val="3246616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a:t>Module 4. </a:t>
            </a:r>
            <a:r>
              <a:t/>
            </a:r>
            <a:br/>
            <a:r>
              <a:rPr lang="fr-FR" sz="4000" dirty="0"/>
              <a:t>Jeu de rôle et études de cas</a:t>
            </a:r>
          </a:p>
        </p:txBody>
      </p:sp>
    </p:spTree>
    <p:extLst>
      <p:ext uri="{BB962C8B-B14F-4D97-AF65-F5344CB8AC3E}">
        <p14:creationId xmlns:p14="http://schemas.microsoft.com/office/powerpoint/2010/main" val="3307015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dirty="0"/>
              <a:t>Elle revient au centre de santé pour sa troisième séance pour une meilleure observance (elle allait bien lors de la deuxième séance et son observance avait été jugée bonne).</a:t>
            </a:r>
          </a:p>
          <a:p>
            <a:r>
              <a:rPr lang="fr-FR" dirty="0"/>
              <a:t>Vous constatez qu’elle a oublié une dose au cours du mois dernier.</a:t>
            </a:r>
          </a:p>
          <a:p>
            <a:r>
              <a:rPr lang="fr-FR" dirty="0"/>
              <a:t>Comment jugeriez-vous son niveau d'observance d'après le tableau ?</a:t>
            </a:r>
          </a:p>
        </p:txBody>
      </p:sp>
    </p:spTree>
    <p:extLst>
      <p:ext uri="{BB962C8B-B14F-4D97-AF65-F5344CB8AC3E}">
        <p14:creationId xmlns:p14="http://schemas.microsoft.com/office/powerpoint/2010/main" val="175314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Son niveau d'observance ayant été jugé bon, elle compte désormais deux mois de bonne observance à son actif.</a:t>
            </a:r>
          </a:p>
          <a:p>
            <a:r>
              <a:rPr lang="fr-FR"/>
              <a:t>Quand son prochain test de la charge virale devrait-il être prévu ?</a:t>
            </a:r>
            <a:endParaRPr lang="fr-FR" dirty="0"/>
          </a:p>
        </p:txBody>
      </p:sp>
    </p:spTree>
    <p:extLst>
      <p:ext uri="{BB962C8B-B14F-4D97-AF65-F5344CB8AC3E}">
        <p14:creationId xmlns:p14="http://schemas.microsoft.com/office/powerpoint/2010/main" val="3178901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normAutofit fontScale="92500" lnSpcReduction="10000"/>
          </a:bodyPr>
          <a:lstStyle/>
          <a:p>
            <a:r>
              <a:rPr lang="fr-FR"/>
              <a:t>Elle revient au centre de santé le mois suivant, son niveau d’observance est évalué et jugé toujours bon, un test de la charge virale est effectué et vous lui donnez son prochain rendez-vous en lui précisant que vous lui demanderez de revenir plus tôt si nécessaire.</a:t>
            </a:r>
          </a:p>
          <a:p>
            <a:r>
              <a:rPr lang="fr-FR"/>
              <a:t>Les résultats de la nouvelle mesure de charge virale sont de 256 copies/ml.</a:t>
            </a:r>
          </a:p>
          <a:p>
            <a:r>
              <a:rPr lang="fr-FR"/>
              <a:t>Elle revient au centre de santé au prochain rendez-vous fixé.</a:t>
            </a:r>
            <a:endParaRPr lang="fr-FR" dirty="0"/>
          </a:p>
        </p:txBody>
      </p:sp>
    </p:spTree>
    <p:extLst>
      <p:ext uri="{BB962C8B-B14F-4D97-AF65-F5344CB8AC3E}">
        <p14:creationId xmlns:p14="http://schemas.microsoft.com/office/powerpoint/2010/main" val="386409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3</a:t>
            </a:r>
            <a:endParaRPr lang="fr-FR" dirty="0"/>
          </a:p>
        </p:txBody>
      </p:sp>
      <p:sp>
        <p:nvSpPr>
          <p:cNvPr id="3" name="Content Placeholder 2"/>
          <p:cNvSpPr>
            <a:spLocks noGrp="1"/>
          </p:cNvSpPr>
          <p:nvPr>
            <p:ph idx="1"/>
          </p:nvPr>
        </p:nvSpPr>
        <p:spPr/>
        <p:txBody>
          <a:bodyPr/>
          <a:lstStyle/>
          <a:p>
            <a:r>
              <a:rPr lang="fr-FR"/>
              <a:t>Un homme de 31 ans est sous TAR depuis plusieurs années lorsque la surveillance systématique de la charge virale est mise en place. Son résultat est de 12 000 copies/ml.</a:t>
            </a:r>
            <a:endParaRPr lang="fr-FR" dirty="0"/>
          </a:p>
        </p:txBody>
      </p:sp>
    </p:spTree>
    <p:extLst>
      <p:ext uri="{BB962C8B-B14F-4D97-AF65-F5344CB8AC3E}">
        <p14:creationId xmlns:p14="http://schemas.microsoft.com/office/powerpoint/2010/main" val="383556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3</a:t>
            </a:r>
            <a:endParaRPr lang="fr-FR" dirty="0"/>
          </a:p>
        </p:txBody>
      </p:sp>
      <p:sp>
        <p:nvSpPr>
          <p:cNvPr id="3" name="Content Placeholder 2"/>
          <p:cNvSpPr>
            <a:spLocks noGrp="1"/>
          </p:cNvSpPr>
          <p:nvPr>
            <p:ph idx="1"/>
          </p:nvPr>
        </p:nvSpPr>
        <p:spPr/>
        <p:txBody>
          <a:bodyPr/>
          <a:lstStyle/>
          <a:p>
            <a:r>
              <a:rPr lang="fr-FR"/>
              <a:t>Vous découvrez qu'il oublie de prendre certaines doses car il travaille tard le soir.</a:t>
            </a:r>
          </a:p>
          <a:p>
            <a:r>
              <a:rPr lang="fr-FR"/>
              <a:t>Il vous avoue également ne pas en avoir parlé à sa femme et est inquiet à l’idée qu’elle trouve les médicaments.</a:t>
            </a:r>
            <a:endParaRPr lang="fr-FR" dirty="0"/>
          </a:p>
        </p:txBody>
      </p:sp>
    </p:spTree>
    <p:extLst>
      <p:ext uri="{BB962C8B-B14F-4D97-AF65-F5344CB8AC3E}">
        <p14:creationId xmlns:p14="http://schemas.microsoft.com/office/powerpoint/2010/main" val="1845073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3</a:t>
            </a:r>
            <a:endParaRPr lang="fr-FR" dirty="0"/>
          </a:p>
        </p:txBody>
      </p:sp>
      <p:sp>
        <p:nvSpPr>
          <p:cNvPr id="3" name="Content Placeholder 2"/>
          <p:cNvSpPr>
            <a:spLocks noGrp="1"/>
          </p:cNvSpPr>
          <p:nvPr>
            <p:ph idx="1"/>
          </p:nvPr>
        </p:nvSpPr>
        <p:spPr/>
        <p:txBody>
          <a:bodyPr>
            <a:normAutofit fontScale="92500" lnSpcReduction="10000"/>
          </a:bodyPr>
          <a:lstStyle/>
          <a:p>
            <a:r>
              <a:rPr lang="fr-FR"/>
              <a:t>Vous parlez avec lui de ses craintes d'informer sa femme de son état et examinez les avantages que cela pourrait offrir.</a:t>
            </a:r>
          </a:p>
          <a:p>
            <a:r>
              <a:rPr lang="fr-FR"/>
              <a:t>Il finit par convenir qu'il est important pour sa propre santé et celle de sa femme d’en informer cette dernière et accepte la proposition de la faire venir pour des conseils et tests en couple.</a:t>
            </a:r>
          </a:p>
          <a:p>
            <a:r>
              <a:rPr lang="fr-FR"/>
              <a:t>En parallèle, il accepte de configurer une alarme sur son téléphone pour se rappeler de prendre ses ARV avant d'aller se coucher.</a:t>
            </a:r>
            <a:endParaRPr lang="fr-FR" dirty="0"/>
          </a:p>
        </p:txBody>
      </p:sp>
    </p:spTree>
    <p:extLst>
      <p:ext uri="{BB962C8B-B14F-4D97-AF65-F5344CB8AC3E}">
        <p14:creationId xmlns:p14="http://schemas.microsoft.com/office/powerpoint/2010/main" val="48127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3</a:t>
            </a:r>
            <a:endParaRPr lang="fr-FR" dirty="0"/>
          </a:p>
        </p:txBody>
      </p:sp>
      <p:sp>
        <p:nvSpPr>
          <p:cNvPr id="3" name="Content Placeholder 2"/>
          <p:cNvSpPr>
            <a:spLocks noGrp="1"/>
          </p:cNvSpPr>
          <p:nvPr>
            <p:ph idx="1"/>
          </p:nvPr>
        </p:nvSpPr>
        <p:spPr/>
        <p:txBody>
          <a:bodyPr/>
          <a:lstStyle/>
          <a:p>
            <a:r>
              <a:rPr lang="fr-FR" dirty="0"/>
              <a:t>Au terme de quatre mois de conseils </a:t>
            </a:r>
            <a:r>
              <a:rPr lang="fr-FR" dirty="0" smtClean="0"/>
              <a:t>renforcés en matière d’observance</a:t>
            </a:r>
            <a:r>
              <a:rPr lang="fr-FR" dirty="0"/>
              <a:t>, son observance a été jugée bonne pendant trois mois et un nouveau test de charge virale est effectué.</a:t>
            </a:r>
          </a:p>
          <a:p>
            <a:r>
              <a:rPr lang="fr-FR" dirty="0"/>
              <a:t>Le résultat s'élève à 9 000 copies/ml.</a:t>
            </a:r>
          </a:p>
          <a:p>
            <a:endParaRPr lang="fr-FR" dirty="0"/>
          </a:p>
        </p:txBody>
      </p:sp>
    </p:spTree>
    <p:extLst>
      <p:ext uri="{BB962C8B-B14F-4D97-AF65-F5344CB8AC3E}">
        <p14:creationId xmlns:p14="http://schemas.microsoft.com/office/powerpoint/2010/main" val="3631820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1</a:t>
            </a:r>
            <a:endParaRPr lang="fr-FR" dirty="0"/>
          </a:p>
        </p:txBody>
      </p:sp>
      <p:sp>
        <p:nvSpPr>
          <p:cNvPr id="3" name="Content Placeholder 2"/>
          <p:cNvSpPr>
            <a:spLocks noGrp="1"/>
          </p:cNvSpPr>
          <p:nvPr>
            <p:ph idx="1"/>
          </p:nvPr>
        </p:nvSpPr>
        <p:spPr/>
        <p:txBody>
          <a:bodyPr>
            <a:normAutofit/>
          </a:bodyPr>
          <a:lstStyle/>
          <a:p>
            <a:r>
              <a:rPr lang="fr-FR" dirty="0"/>
              <a:t>Un homme de 35 ans a été diagnostiqué il y a un an dans un centre de dépistage communautaire.</a:t>
            </a:r>
          </a:p>
          <a:p>
            <a:r>
              <a:rPr lang="fr-FR" dirty="0"/>
              <a:t>Il a eu du mal à accepter ce diagnostic car il n’avait pas eu beaucoup de partenaires sexuel(le)s au cours de sa vie et il était en bonne santé.</a:t>
            </a:r>
          </a:p>
          <a:p>
            <a:r>
              <a:rPr lang="fr-FR" dirty="0"/>
              <a:t>Il se présente aujourd’hui au centre de santé et accepte de commencer un TAR.</a:t>
            </a:r>
          </a:p>
        </p:txBody>
      </p:sp>
    </p:spTree>
    <p:extLst>
      <p:ext uri="{BB962C8B-B14F-4D97-AF65-F5344CB8AC3E}">
        <p14:creationId xmlns:p14="http://schemas.microsoft.com/office/powerpoint/2010/main" val="404926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1</a:t>
            </a:r>
            <a:endParaRPr lang="fr-FR" dirty="0"/>
          </a:p>
        </p:txBody>
      </p:sp>
      <p:sp>
        <p:nvSpPr>
          <p:cNvPr id="3" name="Content Placeholder 2"/>
          <p:cNvSpPr>
            <a:spLocks noGrp="1"/>
          </p:cNvSpPr>
          <p:nvPr>
            <p:ph idx="1"/>
          </p:nvPr>
        </p:nvSpPr>
        <p:spPr/>
        <p:txBody>
          <a:bodyPr/>
          <a:lstStyle/>
          <a:p>
            <a:r>
              <a:rPr lang="fr-FR"/>
              <a:t>Il est aujourd'hui de retour au centre de santé en charge du TAR 6 mois après le début du traitement.</a:t>
            </a:r>
          </a:p>
          <a:p>
            <a:r>
              <a:rPr lang="fr-FR"/>
              <a:t>Son état clinique est bon et il s’est présenté en temps et en heure à tous les rendez-vous et renouvellements de médicaments prévus. </a:t>
            </a:r>
            <a:endParaRPr lang="fr-FR" dirty="0"/>
          </a:p>
          <a:p>
            <a:r>
              <a:rPr lang="fr-FR"/>
              <a:t>Son test de charge virale sera effectué aujourd’hui.</a:t>
            </a:r>
          </a:p>
        </p:txBody>
      </p:sp>
    </p:spTree>
    <p:extLst>
      <p:ext uri="{BB962C8B-B14F-4D97-AF65-F5344CB8AC3E}">
        <p14:creationId xmlns:p14="http://schemas.microsoft.com/office/powerpoint/2010/main" val="16531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1</a:t>
            </a:r>
            <a:endParaRPr lang="fr-FR" dirty="0"/>
          </a:p>
        </p:txBody>
      </p:sp>
      <p:sp>
        <p:nvSpPr>
          <p:cNvPr id="3" name="Content Placeholder 2"/>
          <p:cNvSpPr>
            <a:spLocks noGrp="1"/>
          </p:cNvSpPr>
          <p:nvPr>
            <p:ph idx="1"/>
          </p:nvPr>
        </p:nvSpPr>
        <p:spPr/>
        <p:txBody>
          <a:bodyPr/>
          <a:lstStyle/>
          <a:p>
            <a:r>
              <a:rPr lang="fr-FR"/>
              <a:t>Il revient au centre de santé pour la visite suivante.</a:t>
            </a:r>
          </a:p>
          <a:p>
            <a:r>
              <a:rPr lang="fr-FR"/>
              <a:t>Son résultat de charge virale est de 140 copies/ml.</a:t>
            </a:r>
            <a:endParaRPr lang="fr-FR" dirty="0"/>
          </a:p>
        </p:txBody>
      </p:sp>
    </p:spTree>
    <p:extLst>
      <p:ext uri="{BB962C8B-B14F-4D97-AF65-F5344CB8AC3E}">
        <p14:creationId xmlns:p14="http://schemas.microsoft.com/office/powerpoint/2010/main" val="7882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Une jeune femme de 23 ans sous TAR depuis 4 ans se présente au centre de santé en charge du TAR qui propose désormais un test systématique de la charge virale.</a:t>
            </a:r>
          </a:p>
          <a:p>
            <a:r>
              <a:rPr lang="fr-FR"/>
              <a:t>Elle n’a pas effectué de mesure de la charge virale au cours des 6 derniers mois.</a:t>
            </a:r>
          </a:p>
          <a:p>
            <a:r>
              <a:rPr lang="fr-FR"/>
              <a:t>Que faut-il faire ?</a:t>
            </a:r>
            <a:endParaRPr lang="fr-FR" dirty="0"/>
          </a:p>
        </p:txBody>
      </p:sp>
    </p:spTree>
    <p:extLst>
      <p:ext uri="{BB962C8B-B14F-4D97-AF65-F5344CB8AC3E}">
        <p14:creationId xmlns:p14="http://schemas.microsoft.com/office/powerpoint/2010/main" val="1497171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Les résultats arrivent au bout d'une semaine et sa charge virale est de 200 000 copies/ml.</a:t>
            </a:r>
          </a:p>
          <a:p>
            <a:r>
              <a:rPr lang="fr-FR"/>
              <a:t>Que faut-il faire ?</a:t>
            </a:r>
            <a:endParaRPr lang="fr-FR" dirty="0"/>
          </a:p>
        </p:txBody>
      </p:sp>
    </p:spTree>
    <p:extLst>
      <p:ext uri="{BB962C8B-B14F-4D97-AF65-F5344CB8AC3E}">
        <p14:creationId xmlns:p14="http://schemas.microsoft.com/office/powerpoint/2010/main" val="16120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Elle revient au centre de santé une semaine après votre appel téléphonique.</a:t>
            </a:r>
          </a:p>
          <a:p>
            <a:r>
              <a:rPr lang="fr-FR"/>
              <a:t>Que faut-il faire ?</a:t>
            </a:r>
            <a:endParaRPr lang="fr-FR" dirty="0"/>
          </a:p>
        </p:txBody>
      </p:sp>
    </p:spTree>
    <p:extLst>
      <p:ext uri="{BB962C8B-B14F-4D97-AF65-F5344CB8AC3E}">
        <p14:creationId xmlns:p14="http://schemas.microsoft.com/office/powerpoint/2010/main" val="3105315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a:t>L'évaluation de l'observance révèle que la patiente a eu des nausées lorsqu’elle prenait ses ARV et qu’elle n’a pas pris plusieurs doses pour cette raison (&gt; 4 doses par mois, observance jugée médiocre).</a:t>
            </a:r>
          </a:p>
          <a:p>
            <a:r>
              <a:rPr lang="fr-FR"/>
              <a:t>Elle indique également que sa cousine a été mise sous TAR et est décédée un mois plus tard et qu’elle a depuis peur de prendre son traitement.</a:t>
            </a:r>
            <a:endParaRPr lang="fr-FR" dirty="0"/>
          </a:p>
        </p:txBody>
      </p:sp>
    </p:spTree>
    <p:extLst>
      <p:ext uri="{BB962C8B-B14F-4D97-AF65-F5344CB8AC3E}">
        <p14:creationId xmlns:p14="http://schemas.microsoft.com/office/powerpoint/2010/main" val="2239775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Cas 2</a:t>
            </a:r>
            <a:endParaRPr lang="fr-FR" dirty="0"/>
          </a:p>
        </p:txBody>
      </p:sp>
      <p:sp>
        <p:nvSpPr>
          <p:cNvPr id="3" name="Content Placeholder 2"/>
          <p:cNvSpPr>
            <a:spLocks noGrp="1"/>
          </p:cNvSpPr>
          <p:nvPr>
            <p:ph idx="1"/>
          </p:nvPr>
        </p:nvSpPr>
        <p:spPr/>
        <p:txBody>
          <a:bodyPr/>
          <a:lstStyle/>
          <a:p>
            <a:r>
              <a:rPr lang="fr-FR" dirty="0"/>
              <a:t>Vous convenez avec elle qu’elle prendra ses ARV avec une petite collation au goût neutre qui permettra de soulager ses nausées et revenez sur le fonctionnement des ARV.</a:t>
            </a:r>
          </a:p>
        </p:txBody>
      </p:sp>
    </p:spTree>
    <p:extLst>
      <p:ext uri="{BB962C8B-B14F-4D97-AF65-F5344CB8AC3E}">
        <p14:creationId xmlns:p14="http://schemas.microsoft.com/office/powerpoint/2010/main" val="3718682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7520</TotalTime>
  <Words>588</Words>
  <Application>Microsoft Office PowerPoint</Application>
  <PresentationFormat>Affichage à l'écran (4:3)</PresentationFormat>
  <Paragraphs>138</Paragraphs>
  <Slides>16</Slides>
  <Notes>16</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Garamond</vt:lpstr>
      <vt:lpstr>Office Theme</vt:lpstr>
      <vt:lpstr>Module 4.  Jeu de rôle et études de cas</vt:lpstr>
      <vt:lpstr>Cas 1</vt:lpstr>
      <vt:lpstr>Cas 1</vt:lpstr>
      <vt:lpstr>Cas 1</vt:lpstr>
      <vt:lpstr>Cas 2</vt:lpstr>
      <vt:lpstr>Cas 2</vt:lpstr>
      <vt:lpstr>Cas 2</vt:lpstr>
      <vt:lpstr>Cas 2</vt:lpstr>
      <vt:lpstr>Cas 2</vt:lpstr>
      <vt:lpstr>Cas 2</vt:lpstr>
      <vt:lpstr>Cas 2</vt:lpstr>
      <vt:lpstr>Cas 2</vt:lpstr>
      <vt:lpstr>Cas 3</vt:lpstr>
      <vt:lpstr>Cas 3</vt:lpstr>
      <vt:lpstr>Cas 3</vt:lpstr>
      <vt:lpstr>Cas 3</vt:lpstr>
    </vt:vector>
  </TitlesOfParts>
  <Company>Columbia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Advanced Counseling Training</dc:title>
  <dc:creator>West, Rebecca L.</dc:creator>
  <cp:lastModifiedBy>Anne-Sophie</cp:lastModifiedBy>
  <cp:revision>48</cp:revision>
  <dcterms:created xsi:type="dcterms:W3CDTF">2017-03-08T20:09:51Z</dcterms:created>
  <dcterms:modified xsi:type="dcterms:W3CDTF">2017-08-18T20:20:20Z</dcterms:modified>
</cp:coreProperties>
</file>