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302" r:id="rId3"/>
    <p:sldId id="303" r:id="rId4"/>
    <p:sldId id="304" r:id="rId5"/>
    <p:sldId id="305" r:id="rId6"/>
    <p:sldId id="306" r:id="rId7"/>
    <p:sldId id="307" r:id="rId8"/>
    <p:sldId id="308" r:id="rId9"/>
    <p:sldId id="309" r:id="rId10"/>
    <p:sldId id="310" r:id="rId11"/>
    <p:sldId id="311" r:id="rId12"/>
    <p:sldId id="312" r:id="rId13"/>
    <p:sldId id="319" r:id="rId14"/>
    <p:sldId id="320" r:id="rId15"/>
    <p:sldId id="321" r:id="rId16"/>
    <p:sldId id="32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est, Rebecca L." initials="RLW" lastIdx="11" clrIdx="0"/>
  <p:cmAuthor id="1" name="Jennifer Cruz" initials="JC"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40" autoAdjust="0"/>
    <p:restoredTop sz="73684" autoAdjust="0"/>
  </p:normalViewPr>
  <p:slideViewPr>
    <p:cSldViewPr>
      <p:cViewPr varScale="1">
        <p:scale>
          <a:sx n="62" d="100"/>
          <a:sy n="62" d="100"/>
        </p:scale>
        <p:origin x="1550"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C7CB4D-13B2-476E-8C7A-F01A82B3B28C}" type="datetimeFigureOut">
              <a:rPr lang="en-US" smtClean="0"/>
              <a:pPr/>
              <a:t>9/29/2020</a:t>
            </a:fld>
            <a:endParaRPr lang="sw-K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5D2837A-F986-49D7-A0EE-186BDE6C7C8F}" type="slidenum">
              <a:rPr lang="en-US" smtClean="0"/>
              <a:pPr/>
              <a:t>‹Nº›</a:t>
            </a:fld>
            <a:endParaRPr lang="sw-KE"/>
          </a:p>
        </p:txBody>
      </p:sp>
    </p:spTree>
    <p:extLst>
      <p:ext uri="{BB962C8B-B14F-4D97-AF65-F5344CB8AC3E}">
        <p14:creationId xmlns:p14="http://schemas.microsoft.com/office/powerpoint/2010/main" val="989744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0FD0AD-415F-42D7-817E-7AC8E640BC90}" type="datetimeFigureOut">
              <a:rPr lang="en-US" smtClean="0"/>
              <a:pPr/>
              <a:t>9/29/2020</a:t>
            </a:fld>
            <a:endParaRPr lang="sw-K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B12E0A-0EBD-4365-8BA3-CE5ABE95CDF3}" type="slidenum">
              <a:rPr lang="en-US" smtClean="0"/>
              <a:pPr/>
              <a:t>‹Nº›</a:t>
            </a:fld>
            <a:endParaRPr lang="sw-KE"/>
          </a:p>
        </p:txBody>
      </p:sp>
    </p:spTree>
    <p:extLst>
      <p:ext uri="{BB962C8B-B14F-4D97-AF65-F5344CB8AC3E}">
        <p14:creationId xmlns:p14="http://schemas.microsoft.com/office/powerpoint/2010/main" val="3147622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B12E0A-0EBD-4365-8BA3-CE5ABE95CDF3}" type="slidenum">
              <a:rPr lang="en-US" smtClean="0"/>
              <a:pPr/>
              <a:t>1</a:t>
            </a:fld>
            <a:endParaRPr lang="sw-KE"/>
          </a:p>
        </p:txBody>
      </p:sp>
    </p:spTree>
    <p:extLst>
      <p:ext uri="{BB962C8B-B14F-4D97-AF65-F5344CB8AC3E}">
        <p14:creationId xmlns:p14="http://schemas.microsoft.com/office/powerpoint/2010/main" val="2228651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w-KE" dirty="0"/>
              <a:t>Tazama kadi ya 17 - uliza mshiriki wa kujitolea kusema jinsi wangeainisha uzingatiaji wa mgonjwa huyu </a:t>
            </a:r>
          </a:p>
        </p:txBody>
      </p:sp>
      <p:sp>
        <p:nvSpPr>
          <p:cNvPr id="4" name="Slide Number Placeholder 3"/>
          <p:cNvSpPr>
            <a:spLocks noGrp="1"/>
          </p:cNvSpPr>
          <p:nvPr>
            <p:ph type="sldNum" sz="quarter" idx="10"/>
          </p:nvPr>
        </p:nvSpPr>
        <p:spPr/>
        <p:txBody>
          <a:bodyPr/>
          <a:lstStyle/>
          <a:p>
            <a:fld id="{61B12E0A-0EBD-4365-8BA3-CE5ABE95CDF3}" type="slidenum">
              <a:rPr lang="en-US" smtClean="0"/>
              <a:pPr/>
              <a:t>10</a:t>
            </a:fld>
            <a:endParaRPr lang="sw-KE"/>
          </a:p>
        </p:txBody>
      </p:sp>
    </p:spTree>
    <p:extLst>
      <p:ext uri="{BB962C8B-B14F-4D97-AF65-F5344CB8AC3E}">
        <p14:creationId xmlns:p14="http://schemas.microsoft.com/office/powerpoint/2010/main" val="807065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w-KE"/>
              <a:t>Mwambia kuwa kipimo chake cha marudio cha idadi ya virusi kitafanyika baada ya mwezi mmoja (amekuwa akizingatia dawa vizuri kwa miezi 2, anahitaji kuzingatia hivyo kwa mwezi wa 3 kabla ya kufanyiwa kipimo cha marudi cha idadi ya virusi) bora aendelee  kuzingatia matumizi ya dawa inavyofaa</a:t>
            </a:r>
          </a:p>
          <a:p>
            <a:endParaRPr lang="sw-K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sw-KE"/>
              <a:t>Mkumbushe kwa ni muhimu aendelee kutumia dawa za kudhibiti VVU kama alivyoagizwa.  Aidha angazia mambo ambayo yamekuwa yakimsaidia kutumia dawa za kudhibiti VVU na umhimize kuyaendeleza.  Tathmini iwapo ana changamoto zozote.  </a:t>
            </a:r>
          </a:p>
          <a:p>
            <a:pPr marL="0" marR="0" indent="0" algn="l" defTabSz="914400" rtl="0" eaLnBrk="1" fontAlgn="auto" latinLnBrk="0" hangingPunct="1">
              <a:lnSpc>
                <a:spcPct val="100000"/>
              </a:lnSpc>
              <a:spcBef>
                <a:spcPts val="0"/>
              </a:spcBef>
              <a:spcAft>
                <a:spcPts val="0"/>
              </a:spcAft>
              <a:buClrTx/>
              <a:buSzTx/>
              <a:buFontTx/>
              <a:buNone/>
              <a:tabLst/>
              <a:defRPr/>
            </a:pPr>
            <a:endParaRPr lang="sw-K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sw-KE"/>
              <a:t>Usisahau kurekodi kwenye chombo</a:t>
            </a:r>
            <a:endParaRPr lang="sw-KE" dirty="0"/>
          </a:p>
          <a:p>
            <a:endParaRPr lang="sw-KE" dirty="0"/>
          </a:p>
        </p:txBody>
      </p:sp>
      <p:sp>
        <p:nvSpPr>
          <p:cNvPr id="4" name="Slide Number Placeholder 3"/>
          <p:cNvSpPr>
            <a:spLocks noGrp="1"/>
          </p:cNvSpPr>
          <p:nvPr>
            <p:ph type="sldNum" sz="quarter" idx="10"/>
          </p:nvPr>
        </p:nvSpPr>
        <p:spPr/>
        <p:txBody>
          <a:bodyPr/>
          <a:lstStyle/>
          <a:p>
            <a:fld id="{61B12E0A-0EBD-4365-8BA3-CE5ABE95CDF3}" type="slidenum">
              <a:rPr lang="en-US" smtClean="0"/>
              <a:pPr/>
              <a:t>11</a:t>
            </a:fld>
            <a:endParaRPr lang="sw-KE"/>
          </a:p>
        </p:txBody>
      </p:sp>
    </p:spTree>
    <p:extLst>
      <p:ext uri="{BB962C8B-B14F-4D97-AF65-F5344CB8AC3E}">
        <p14:creationId xmlns:p14="http://schemas.microsoft.com/office/powerpoint/2010/main" val="3449705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w-KE" b="1" dirty="0"/>
              <a:t>DAKIKA 3- UIGIZAJI</a:t>
            </a:r>
          </a:p>
          <a:p>
            <a:endParaRPr lang="sw-KE" b="1" dirty="0"/>
          </a:p>
          <a:p>
            <a:r>
              <a:rPr lang="sw-KE" dirty="0"/>
              <a:t>Tumia kadi ya 18 kupitia matokeo</a:t>
            </a:r>
          </a:p>
          <a:p>
            <a:endParaRPr lang="sw-KE" dirty="0"/>
          </a:p>
          <a:p>
            <a:pPr marL="0" marR="0" indent="0" algn="l" defTabSz="914400" rtl="0" eaLnBrk="1" fontAlgn="auto" latinLnBrk="0" hangingPunct="1">
              <a:lnSpc>
                <a:spcPct val="100000"/>
              </a:lnSpc>
              <a:spcBef>
                <a:spcPts val="0"/>
              </a:spcBef>
              <a:spcAft>
                <a:spcPts val="0"/>
              </a:spcAft>
              <a:buClrTx/>
              <a:buSzTx/>
              <a:buFontTx/>
              <a:buNone/>
              <a:tabLst/>
              <a:defRPr/>
            </a:pPr>
            <a:r>
              <a:rPr lang="sw-KE" dirty="0"/>
              <a:t>Je, utapanga akuje lini kwa kipimo kinachofuata cha idadi ya virusi?</a:t>
            </a:r>
          </a:p>
          <a:p>
            <a:endParaRPr lang="sw-KE" dirty="0"/>
          </a:p>
          <a:p>
            <a:r>
              <a:rPr lang="sw-KE" dirty="0"/>
              <a:t>Baada ya miezi 6 (au kulingana na miongozo ya kitaifa ikiwa ni tofauti)</a:t>
            </a:r>
          </a:p>
          <a:p>
            <a:endParaRPr lang="sw-KE" dirty="0"/>
          </a:p>
        </p:txBody>
      </p:sp>
      <p:sp>
        <p:nvSpPr>
          <p:cNvPr id="4" name="Slide Number Placeholder 3"/>
          <p:cNvSpPr>
            <a:spLocks noGrp="1"/>
          </p:cNvSpPr>
          <p:nvPr>
            <p:ph type="sldNum" sz="quarter" idx="10"/>
          </p:nvPr>
        </p:nvSpPr>
        <p:spPr/>
        <p:txBody>
          <a:bodyPr/>
          <a:lstStyle/>
          <a:p>
            <a:fld id="{61B12E0A-0EBD-4365-8BA3-CE5ABE95CDF3}" type="slidenum">
              <a:rPr lang="en-US" smtClean="0"/>
              <a:pPr/>
              <a:t>12</a:t>
            </a:fld>
            <a:endParaRPr lang="sw-KE"/>
          </a:p>
        </p:txBody>
      </p:sp>
    </p:spTree>
    <p:extLst>
      <p:ext uri="{BB962C8B-B14F-4D97-AF65-F5344CB8AC3E}">
        <p14:creationId xmlns:p14="http://schemas.microsoft.com/office/powerpoint/2010/main" val="2285905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w-KE" b="1" dirty="0"/>
              <a:t>DAKIKA 10 - UIGIZAJI</a:t>
            </a:r>
          </a:p>
          <a:p>
            <a:endParaRPr lang="sw-KE" b="1" dirty="0"/>
          </a:p>
          <a:p>
            <a:r>
              <a:rPr lang="sw-KE" b="1" dirty="0"/>
              <a:t>Wajulishe washiriki kubadilishana wahusika wa daktari na mtoaji huduma. </a:t>
            </a:r>
          </a:p>
          <a:p>
            <a:pPr marL="0" marR="0" indent="0" algn="l" defTabSz="914400" rtl="0" eaLnBrk="1" fontAlgn="auto" latinLnBrk="0" hangingPunct="1">
              <a:lnSpc>
                <a:spcPct val="100000"/>
              </a:lnSpc>
              <a:spcBef>
                <a:spcPts val="0"/>
              </a:spcBef>
              <a:spcAft>
                <a:spcPts val="0"/>
              </a:spcAft>
              <a:buClrTx/>
              <a:buSzTx/>
              <a:buFontTx/>
              <a:buNone/>
              <a:tabLst/>
              <a:defRPr/>
            </a:pPr>
            <a:endParaRPr lang="sw-KE" b="1" dirty="0"/>
          </a:p>
          <a:p>
            <a:pPr marL="0" marR="0" indent="0" algn="l" defTabSz="914400" rtl="0" eaLnBrk="1" fontAlgn="auto" latinLnBrk="0" hangingPunct="1">
              <a:lnSpc>
                <a:spcPct val="100000"/>
              </a:lnSpc>
              <a:spcBef>
                <a:spcPts val="0"/>
              </a:spcBef>
              <a:spcAft>
                <a:spcPts val="0"/>
              </a:spcAft>
              <a:buClrTx/>
              <a:buSzTx/>
              <a:buFontTx/>
              <a:buNone/>
              <a:tabLst/>
              <a:defRPr/>
            </a:pPr>
            <a:endParaRPr lang="sw-KE" b="1" dirty="0"/>
          </a:p>
          <a:p>
            <a:pPr marL="0" marR="0" indent="0" algn="l" defTabSz="914400" rtl="0" eaLnBrk="1" fontAlgn="auto" latinLnBrk="0" hangingPunct="1">
              <a:lnSpc>
                <a:spcPct val="100000"/>
              </a:lnSpc>
              <a:spcBef>
                <a:spcPts val="0"/>
              </a:spcBef>
              <a:spcAft>
                <a:spcPts val="0"/>
              </a:spcAft>
              <a:buClrTx/>
              <a:buSzTx/>
              <a:buFontTx/>
              <a:buNone/>
              <a:tabLst/>
              <a:defRPr/>
            </a:pPr>
            <a:r>
              <a:rPr lang="sw-KE" dirty="0"/>
              <a:t>Mpigie simu kumfahamisha aje kwenye kliniki mara moja</a:t>
            </a:r>
          </a:p>
          <a:p>
            <a:pPr marL="0" marR="0" indent="0" algn="l" defTabSz="914400" rtl="0" eaLnBrk="1" fontAlgn="auto" latinLnBrk="0" hangingPunct="1">
              <a:lnSpc>
                <a:spcPct val="100000"/>
              </a:lnSpc>
              <a:spcBef>
                <a:spcPts val="0"/>
              </a:spcBef>
              <a:spcAft>
                <a:spcPts val="0"/>
              </a:spcAft>
              <a:buClrTx/>
              <a:buSzTx/>
              <a:buFontTx/>
              <a:buNone/>
              <a:tabLst/>
              <a:defRPr/>
            </a:pPr>
            <a:endParaRPr lang="sw-KE" dirty="0"/>
          </a:p>
          <a:p>
            <a:r>
              <a:rPr lang="sw-KE" dirty="0"/>
              <a:t>Tumia kadi za </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5-9</a:t>
            </a:r>
            <a:r>
              <a:rPr lang="sw-KE" dirty="0"/>
              <a:t> ili kueleza idadi ya juu ya virusi, kukadiria uzingatiaji, na kutafuta vikwazo</a:t>
            </a:r>
          </a:p>
          <a:p>
            <a:r>
              <a:rPr lang="sw-KE" dirty="0"/>
              <a:t>Rekodi kwenye chombo</a:t>
            </a:r>
          </a:p>
        </p:txBody>
      </p:sp>
      <p:sp>
        <p:nvSpPr>
          <p:cNvPr id="4" name="Slide Number Placeholder 3"/>
          <p:cNvSpPr>
            <a:spLocks noGrp="1"/>
          </p:cNvSpPr>
          <p:nvPr>
            <p:ph type="sldNum" sz="quarter" idx="10"/>
          </p:nvPr>
        </p:nvSpPr>
        <p:spPr/>
        <p:txBody>
          <a:bodyPr/>
          <a:lstStyle/>
          <a:p>
            <a:fld id="{61B12E0A-0EBD-4365-8BA3-CE5ABE95CDF3}" type="slidenum">
              <a:rPr lang="en-US" smtClean="0">
                <a:solidFill>
                  <a:prstClr val="black"/>
                </a:solidFill>
              </a:rPr>
              <a:pPr/>
              <a:t>13</a:t>
            </a:fld>
            <a:endParaRPr lang="sw-KE">
              <a:solidFill>
                <a:prstClr val="black"/>
              </a:solidFill>
            </a:endParaRPr>
          </a:p>
        </p:txBody>
      </p:sp>
    </p:spTree>
    <p:extLst>
      <p:ext uri="{BB962C8B-B14F-4D97-AF65-F5344CB8AC3E}">
        <p14:creationId xmlns:p14="http://schemas.microsoft.com/office/powerpoint/2010/main" val="422340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w-KE" b="1" dirty="0"/>
              <a:t>DAKIKA 10 - UIGIZAJI</a:t>
            </a:r>
          </a:p>
          <a:p>
            <a:endParaRPr lang="sw-KE" baseline="0" dirty="0"/>
          </a:p>
          <a:p>
            <a:r>
              <a:rPr lang="sw-KE" dirty="0"/>
              <a:t>Tumia kadi za </a:t>
            </a:r>
            <a:r>
              <a:rPr kumimoji="0" lang="en-US" sz="1200" b="0" i="0" u="none" strike="noStrike" kern="1200" cap="none" spc="0" normalizeH="0" baseline="0" noProof="0" dirty="0">
                <a:ln>
                  <a:noFill/>
                </a:ln>
                <a:solidFill>
                  <a:prstClr val="black"/>
                </a:solidFill>
                <a:effectLst/>
                <a:uLnTx/>
                <a:uFillTx/>
                <a:latin typeface="+mn-lt"/>
                <a:ea typeface="+mn-ea"/>
                <a:cs typeface="+mn-cs"/>
              </a:rPr>
              <a:t>10,11, 14 </a:t>
            </a:r>
            <a:r>
              <a:rPr lang="sw-KE" dirty="0"/>
              <a:t>na 16 ili kutoa vidokezo vya jinsi ya kutatua changamoto alizotambua</a:t>
            </a:r>
          </a:p>
          <a:p>
            <a:endParaRPr lang="sw-KE" dirty="0"/>
          </a:p>
        </p:txBody>
      </p:sp>
      <p:sp>
        <p:nvSpPr>
          <p:cNvPr id="4" name="Slide Number Placeholder 3"/>
          <p:cNvSpPr>
            <a:spLocks noGrp="1"/>
          </p:cNvSpPr>
          <p:nvPr>
            <p:ph type="sldNum" sz="quarter" idx="10"/>
          </p:nvPr>
        </p:nvSpPr>
        <p:spPr/>
        <p:txBody>
          <a:bodyPr/>
          <a:lstStyle/>
          <a:p>
            <a:fld id="{61B12E0A-0EBD-4365-8BA3-CE5ABE95CDF3}" type="slidenum">
              <a:rPr lang="en-US" smtClean="0">
                <a:solidFill>
                  <a:prstClr val="black"/>
                </a:solidFill>
              </a:rPr>
              <a:pPr/>
              <a:t>14</a:t>
            </a:fld>
            <a:endParaRPr lang="sw-KE">
              <a:solidFill>
                <a:prstClr val="black"/>
              </a:solidFill>
            </a:endParaRPr>
          </a:p>
        </p:txBody>
      </p:sp>
    </p:spTree>
    <p:extLst>
      <p:ext uri="{BB962C8B-B14F-4D97-AF65-F5344CB8AC3E}">
        <p14:creationId xmlns:p14="http://schemas.microsoft.com/office/powerpoint/2010/main" val="34947415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w-KE"/>
              <a:t>Rekodi kwenye chombo</a:t>
            </a:r>
          </a:p>
          <a:p>
            <a:endParaRPr lang="sw-KE" dirty="0"/>
          </a:p>
        </p:txBody>
      </p:sp>
      <p:sp>
        <p:nvSpPr>
          <p:cNvPr id="4" name="Slide Number Placeholder 3"/>
          <p:cNvSpPr>
            <a:spLocks noGrp="1"/>
          </p:cNvSpPr>
          <p:nvPr>
            <p:ph type="sldNum" sz="quarter" idx="10"/>
          </p:nvPr>
        </p:nvSpPr>
        <p:spPr/>
        <p:txBody>
          <a:bodyPr/>
          <a:lstStyle/>
          <a:p>
            <a:fld id="{61B12E0A-0EBD-4365-8BA3-CE5ABE95CDF3}" type="slidenum">
              <a:rPr lang="en-US" smtClean="0">
                <a:solidFill>
                  <a:prstClr val="black"/>
                </a:solidFill>
              </a:rPr>
              <a:pPr/>
              <a:t>15</a:t>
            </a:fld>
            <a:endParaRPr lang="sw-KE">
              <a:solidFill>
                <a:prstClr val="black"/>
              </a:solidFill>
            </a:endParaRPr>
          </a:p>
        </p:txBody>
      </p:sp>
    </p:spTree>
    <p:extLst>
      <p:ext uri="{BB962C8B-B14F-4D97-AF65-F5344CB8AC3E}">
        <p14:creationId xmlns:p14="http://schemas.microsoft.com/office/powerpoint/2010/main" val="7232299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w-KE" dirty="0"/>
              <a:t>Je, ufasiri wako ni upi?</a:t>
            </a:r>
          </a:p>
          <a:p>
            <a:endParaRPr lang="sw-KE" dirty="0"/>
          </a:p>
          <a:p>
            <a:r>
              <a:rPr lang="sw-KE" dirty="0"/>
              <a:t>Ugizaji wa dakika 10</a:t>
            </a:r>
          </a:p>
          <a:p>
            <a:endParaRPr lang="sw-KE" baseline="0" dirty="0"/>
          </a:p>
          <a:p>
            <a:r>
              <a:rPr lang="sw-KE" dirty="0"/>
              <a:t>Tumia kadi </a:t>
            </a:r>
            <a:r>
              <a:rPr lang="sw-KE"/>
              <a:t>ya 19 </a:t>
            </a:r>
            <a:r>
              <a:rPr lang="sw-KE" dirty="0"/>
              <a:t>kueleza kufeli kwa matibabu na hatua zinazofuata za kubadili dawa</a:t>
            </a:r>
          </a:p>
        </p:txBody>
      </p:sp>
      <p:sp>
        <p:nvSpPr>
          <p:cNvPr id="4" name="Slide Number Placeholder 3"/>
          <p:cNvSpPr>
            <a:spLocks noGrp="1"/>
          </p:cNvSpPr>
          <p:nvPr>
            <p:ph type="sldNum" sz="quarter" idx="10"/>
          </p:nvPr>
        </p:nvSpPr>
        <p:spPr/>
        <p:txBody>
          <a:bodyPr/>
          <a:lstStyle/>
          <a:p>
            <a:fld id="{61B12E0A-0EBD-4365-8BA3-CE5ABE95CDF3}" type="slidenum">
              <a:rPr lang="en-US" smtClean="0"/>
              <a:pPr/>
              <a:t>16</a:t>
            </a:fld>
            <a:endParaRPr lang="sw-KE"/>
          </a:p>
        </p:txBody>
      </p:sp>
    </p:spTree>
    <p:extLst>
      <p:ext uri="{BB962C8B-B14F-4D97-AF65-F5344CB8AC3E}">
        <p14:creationId xmlns:p14="http://schemas.microsoft.com/office/powerpoint/2010/main" val="1650724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w-KE" b="1" dirty="0"/>
              <a:t>Dakika 5 - UIGIZAJI</a:t>
            </a:r>
          </a:p>
          <a:p>
            <a:endParaRPr lang="sw-KE" dirty="0"/>
          </a:p>
          <a:p>
            <a:r>
              <a:rPr lang="sw-KE"/>
              <a:t>Tafuta sehemu inayofaa ya ubao wa karatasi na uigize</a:t>
            </a:r>
          </a:p>
          <a:p>
            <a:endParaRPr lang="sw-KE" dirty="0"/>
          </a:p>
          <a:p>
            <a:r>
              <a:rPr lang="sw-KE"/>
              <a:t>Tumia kadi ya 1 ili kuanzisha matumizi ya dawa za kudhibiti VVU</a:t>
            </a:r>
          </a:p>
          <a:p>
            <a:endParaRPr lang="sw-KE" dirty="0"/>
          </a:p>
        </p:txBody>
      </p:sp>
      <p:sp>
        <p:nvSpPr>
          <p:cNvPr id="4" name="Slide Number Placeholder 3"/>
          <p:cNvSpPr>
            <a:spLocks noGrp="1"/>
          </p:cNvSpPr>
          <p:nvPr>
            <p:ph type="sldNum" sz="quarter" idx="10"/>
          </p:nvPr>
        </p:nvSpPr>
        <p:spPr/>
        <p:txBody>
          <a:bodyPr/>
          <a:lstStyle/>
          <a:p>
            <a:fld id="{61B12E0A-0EBD-4365-8BA3-CE5ABE95CDF3}" type="slidenum">
              <a:rPr lang="en-US" smtClean="0"/>
              <a:pPr/>
              <a:t>2</a:t>
            </a:fld>
            <a:endParaRPr lang="sw-KE"/>
          </a:p>
        </p:txBody>
      </p:sp>
    </p:spTree>
    <p:extLst>
      <p:ext uri="{BB962C8B-B14F-4D97-AF65-F5344CB8AC3E}">
        <p14:creationId xmlns:p14="http://schemas.microsoft.com/office/powerpoint/2010/main" val="1923083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w-KE" b="1" dirty="0"/>
              <a:t>Dakika 5 - UIGIZAJI</a:t>
            </a:r>
          </a:p>
          <a:p>
            <a:endParaRPr lang="sw-KE" dirty="0"/>
          </a:p>
          <a:p>
            <a:r>
              <a:rPr lang="sw-KE"/>
              <a:t>Tafuta sehemu inayofaa ya ubao wa karatasi na uigize</a:t>
            </a:r>
          </a:p>
          <a:p>
            <a:endParaRPr lang="sw-KE" dirty="0"/>
          </a:p>
          <a:p>
            <a:r>
              <a:rPr lang="sw-KE"/>
              <a:t>Tumia kadi ya 2 ili kueleza na kutuma matokeo ya kipimo cha idadi ya virusi</a:t>
            </a:r>
          </a:p>
          <a:p>
            <a:endParaRPr lang="sw-KE" dirty="0"/>
          </a:p>
        </p:txBody>
      </p:sp>
      <p:sp>
        <p:nvSpPr>
          <p:cNvPr id="4" name="Slide Number Placeholder 3"/>
          <p:cNvSpPr>
            <a:spLocks noGrp="1"/>
          </p:cNvSpPr>
          <p:nvPr>
            <p:ph type="sldNum" sz="quarter" idx="10"/>
          </p:nvPr>
        </p:nvSpPr>
        <p:spPr/>
        <p:txBody>
          <a:bodyPr/>
          <a:lstStyle/>
          <a:p>
            <a:fld id="{61B12E0A-0EBD-4365-8BA3-CE5ABE95CDF3}" type="slidenum">
              <a:rPr lang="en-US" smtClean="0"/>
              <a:pPr/>
              <a:t>3</a:t>
            </a:fld>
            <a:endParaRPr lang="sw-KE"/>
          </a:p>
        </p:txBody>
      </p:sp>
    </p:spTree>
    <p:extLst>
      <p:ext uri="{BB962C8B-B14F-4D97-AF65-F5344CB8AC3E}">
        <p14:creationId xmlns:p14="http://schemas.microsoft.com/office/powerpoint/2010/main" val="3805335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w-KE" b="1" dirty="0"/>
              <a:t>Dakika 5 - UIGIZAJI</a:t>
            </a:r>
          </a:p>
          <a:p>
            <a:endParaRPr lang="sw-KE" dirty="0"/>
          </a:p>
          <a:p>
            <a:r>
              <a:rPr lang="sw-KE" dirty="0"/>
              <a:t>Tafuta sehemu inayofaa ya ubao wa karatasi na uigize</a:t>
            </a:r>
          </a:p>
          <a:p>
            <a:endParaRPr lang="sw-KE" dirty="0"/>
          </a:p>
          <a:p>
            <a:r>
              <a:rPr lang="sw-KE" dirty="0"/>
              <a:t>Tumia kadi ya 3 kueleza idadi ya chini ya virusi na uhimize kutuma ujumbe mfupi</a:t>
            </a:r>
          </a:p>
          <a:p>
            <a:endParaRPr lang="sw-KE" dirty="0"/>
          </a:p>
          <a:p>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Eleza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mgonjwa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kwamba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idadi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hii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ya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virusi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iko</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karibu</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kuwa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haionekani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na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idadi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hiyo</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inaweza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kuwa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haionekani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kwa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vipimo</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fulani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vya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idadi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ya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virusi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Hili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ni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jambo</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la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kutia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moyo</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na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linaweza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kutumiwa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kumchochea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kuendelea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kufuatilia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matibabu</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Eleza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mgojwa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kuwa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watu</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wanaofaulu</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1" i="1" u="none" strike="noStrike" kern="1200" cap="none" spc="0" normalizeH="0" baseline="0" noProof="0" dirty="0" err="1">
                <a:ln>
                  <a:noFill/>
                </a:ln>
                <a:solidFill>
                  <a:prstClr val="black"/>
                </a:solidFill>
                <a:effectLst/>
                <a:highlight>
                  <a:srgbClr val="FFFF00"/>
                </a:highlight>
                <a:uLnTx/>
                <a:uFillTx/>
                <a:latin typeface="+mn-lt"/>
                <a:ea typeface="+mn-ea"/>
                <a:cs typeface="+mn-cs"/>
              </a:rPr>
              <a:t>kudumisha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idadi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isiyoonekana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ya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virusi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hawazezi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kuambukiza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wenzi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wao</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wa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ngono</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VVU.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Kumbuka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kwamba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udhibiti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wa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virusi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lazima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1" i="1" u="none" strike="noStrike" kern="1200" cap="none" spc="0" normalizeH="0" baseline="0" noProof="0" dirty="0" err="1">
                <a:ln>
                  <a:noFill/>
                </a:ln>
                <a:solidFill>
                  <a:prstClr val="black"/>
                </a:solidFill>
                <a:effectLst/>
                <a:highlight>
                  <a:srgbClr val="FFFF00"/>
                </a:highlight>
                <a:uLnTx/>
                <a:uFillTx/>
                <a:latin typeface="+mn-lt"/>
                <a:ea typeface="+mn-ea"/>
                <a:cs typeface="+mn-cs"/>
              </a:rPr>
              <a:t>udumishwe</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ili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kuepuka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kuambukiza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wengine</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virusi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Kutotumia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dawa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za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kudhibiti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mara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kwa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mara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kunaweza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kufanya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idadi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ya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virusi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iongezeke</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Hakikisha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kuwa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mgonjwa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anajua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wakati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kipimo</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cha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idadi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ya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virusi</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kitafanya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 </a:t>
            </a:r>
            <a:r>
              <a:rPr kumimoji="0" lang="en-US" sz="1200" b="0" i="0" u="none" strike="noStrike" kern="1200" cap="none" spc="0" normalizeH="0" baseline="0" noProof="0" dirty="0" err="1">
                <a:ln>
                  <a:noFill/>
                </a:ln>
                <a:solidFill>
                  <a:prstClr val="black"/>
                </a:solidFill>
                <a:effectLst/>
                <a:highlight>
                  <a:srgbClr val="FFFF00"/>
                </a:highlight>
                <a:uLnTx/>
                <a:uFillTx/>
                <a:latin typeface="+mn-lt"/>
                <a:ea typeface="+mn-ea"/>
                <a:cs typeface="+mn-cs"/>
              </a:rPr>
              <a:t>tena</a:t>
            </a:r>
            <a:r>
              <a:rPr kumimoji="0" lang="en-US" sz="1200" b="0" i="0" u="none" strike="noStrike" kern="1200" cap="none" spc="0" normalizeH="0" baseline="0" noProof="0" dirty="0">
                <a:ln>
                  <a:noFill/>
                </a:ln>
                <a:solidFill>
                  <a:prstClr val="black"/>
                </a:solidFill>
                <a:effectLst/>
                <a:highlight>
                  <a:srgbClr val="FFFF00"/>
                </a:highlight>
                <a:uLnTx/>
                <a:uFillTx/>
                <a:latin typeface="+mn-lt"/>
                <a:ea typeface="+mn-ea"/>
                <a:cs typeface="+mn-cs"/>
              </a:rPr>
              <a:t>.</a:t>
            </a:r>
            <a:endParaRPr lang="sw-KE" dirty="0"/>
          </a:p>
          <a:p>
            <a:endParaRPr lang="sw-KE" dirty="0"/>
          </a:p>
        </p:txBody>
      </p:sp>
      <p:sp>
        <p:nvSpPr>
          <p:cNvPr id="4" name="Slide Number Placeholder 3"/>
          <p:cNvSpPr>
            <a:spLocks noGrp="1"/>
          </p:cNvSpPr>
          <p:nvPr>
            <p:ph type="sldNum" sz="quarter" idx="10"/>
          </p:nvPr>
        </p:nvSpPr>
        <p:spPr/>
        <p:txBody>
          <a:bodyPr/>
          <a:lstStyle/>
          <a:p>
            <a:fld id="{61B12E0A-0EBD-4365-8BA3-CE5ABE95CDF3}" type="slidenum">
              <a:rPr lang="en-US" smtClean="0"/>
              <a:pPr/>
              <a:t>4</a:t>
            </a:fld>
            <a:endParaRPr lang="sw-KE"/>
          </a:p>
        </p:txBody>
      </p:sp>
    </p:spTree>
    <p:extLst>
      <p:ext uri="{BB962C8B-B14F-4D97-AF65-F5344CB8AC3E}">
        <p14:creationId xmlns:p14="http://schemas.microsoft.com/office/powerpoint/2010/main" val="911331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w-KE" b="1" dirty="0"/>
              <a:t>DAKIKA 3- UIGIZAJI</a:t>
            </a:r>
          </a:p>
          <a:p>
            <a:endParaRPr lang="sw-KE" b="1" dirty="0"/>
          </a:p>
          <a:p>
            <a:r>
              <a:rPr lang="sw-KE" b="1" dirty="0"/>
              <a:t>Wajulishe washiriki kubadilishana wahusika wa daktari na mtoaji huduma. </a:t>
            </a:r>
          </a:p>
          <a:p>
            <a:endParaRPr lang="sw-KE" b="1" dirty="0"/>
          </a:p>
          <a:p>
            <a:r>
              <a:rPr lang="sw-KE"/>
              <a:t>Tafuta sehemu inayofaa ya ubao wa karatasi na uigize</a:t>
            </a:r>
          </a:p>
          <a:p>
            <a:endParaRPr lang="sw-KE" dirty="0"/>
          </a:p>
          <a:p>
            <a:r>
              <a:rPr lang="sw-KE"/>
              <a:t>Tumia kadi ya 2 ili  kutuma matokeo ya kipimo cha idadi ya virusi</a:t>
            </a:r>
          </a:p>
          <a:p>
            <a:endParaRPr lang="sw-KE" dirty="0"/>
          </a:p>
        </p:txBody>
      </p:sp>
      <p:sp>
        <p:nvSpPr>
          <p:cNvPr id="4" name="Slide Number Placeholder 3"/>
          <p:cNvSpPr>
            <a:spLocks noGrp="1"/>
          </p:cNvSpPr>
          <p:nvPr>
            <p:ph type="sldNum" sz="quarter" idx="10"/>
          </p:nvPr>
        </p:nvSpPr>
        <p:spPr/>
        <p:txBody>
          <a:bodyPr/>
          <a:lstStyle/>
          <a:p>
            <a:fld id="{61B12E0A-0EBD-4365-8BA3-CE5ABE95CDF3}" type="slidenum">
              <a:rPr lang="en-US" smtClean="0"/>
              <a:pPr/>
              <a:t>5</a:t>
            </a:fld>
            <a:endParaRPr lang="sw-KE"/>
          </a:p>
        </p:txBody>
      </p:sp>
    </p:spTree>
    <p:extLst>
      <p:ext uri="{BB962C8B-B14F-4D97-AF65-F5344CB8AC3E}">
        <p14:creationId xmlns:p14="http://schemas.microsoft.com/office/powerpoint/2010/main" val="3614423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w-KE" b="1" dirty="0"/>
              <a:t>DAKIKA 3 - UIGIZAJI</a:t>
            </a:r>
          </a:p>
          <a:p>
            <a:pPr marL="0" marR="0" indent="0" algn="l" defTabSz="914400" rtl="0" eaLnBrk="1" fontAlgn="auto" latinLnBrk="0" hangingPunct="1">
              <a:lnSpc>
                <a:spcPct val="100000"/>
              </a:lnSpc>
              <a:spcBef>
                <a:spcPts val="0"/>
              </a:spcBef>
              <a:spcAft>
                <a:spcPts val="0"/>
              </a:spcAft>
              <a:buClrTx/>
              <a:buSzTx/>
              <a:buFontTx/>
              <a:buNone/>
              <a:tabLst/>
              <a:defRPr/>
            </a:pPr>
            <a:endParaRPr lang="sw-KE" dirty="0"/>
          </a:p>
          <a:p>
            <a:pPr marL="0" marR="0" indent="0" algn="l" defTabSz="914400" rtl="0" eaLnBrk="1" fontAlgn="auto" latinLnBrk="0" hangingPunct="1">
              <a:lnSpc>
                <a:spcPct val="100000"/>
              </a:lnSpc>
              <a:spcBef>
                <a:spcPts val="0"/>
              </a:spcBef>
              <a:spcAft>
                <a:spcPts val="0"/>
              </a:spcAft>
              <a:buClrTx/>
              <a:buSzTx/>
              <a:buFontTx/>
              <a:buNone/>
              <a:tabLst/>
              <a:defRPr/>
            </a:pPr>
            <a:r>
              <a:rPr lang="sw-KE" dirty="0"/>
              <a:t>Mpigie simu aje kwenye kliniki mara moja - igiza jinsi ya kupiga simu hiyo</a:t>
            </a:r>
          </a:p>
          <a:p>
            <a:endParaRPr lang="sw-KE" dirty="0"/>
          </a:p>
          <a:p>
            <a:pPr marL="0" marR="0" indent="0" algn="l" defTabSz="914400" rtl="0" eaLnBrk="1" fontAlgn="auto" latinLnBrk="0" hangingPunct="1">
              <a:lnSpc>
                <a:spcPct val="100000"/>
              </a:lnSpc>
              <a:spcBef>
                <a:spcPts val="0"/>
              </a:spcBef>
              <a:spcAft>
                <a:spcPts val="0"/>
              </a:spcAft>
              <a:buClrTx/>
              <a:buSzTx/>
              <a:buFontTx/>
              <a:buNone/>
              <a:tabLst/>
              <a:defRPr/>
            </a:pPr>
            <a:r>
              <a:rPr lang="sw-KE" dirty="0"/>
              <a:t>Uliza kikundi hatua ambazo wamefikiria. Je, walipeana matokeo yenye kwa simu? Je, ni nani unayeweza kumpa matokeo kwa njia ya simu? Je, ni lini hupaswi kufanya hivyo?</a:t>
            </a:r>
            <a:br>
              <a:rPr dirty="0"/>
            </a:br>
            <a:br>
              <a:rPr dirty="0"/>
            </a:br>
            <a:r>
              <a:rPr lang="sw-KE" dirty="0"/>
              <a:t>*Sisitiza kwamba unapaswa kupeana matokeo kwa mgonjwa pekee. Ikiwa humfahamu mgonjwa huyu vizuri na unafikiri ni vyema kumgonja ili ujadili matokeo hayo atakaporudi, unaweza kuwaambia kwa njia ya simu kuwa kuna haja ya kutembelea klini kwa haraka.</a:t>
            </a:r>
          </a:p>
          <a:p>
            <a:r>
              <a:rPr lang="sw-KE" dirty="0"/>
              <a:t>___</a:t>
            </a:r>
          </a:p>
          <a:p>
            <a:endParaRPr lang="sw-KE" dirty="0"/>
          </a:p>
          <a:p>
            <a:r>
              <a:rPr lang="sw-KE" dirty="0"/>
              <a:t>MUKHTASARI KUTOKANA NA UIGIZAJI: Wakati unapompigia simu, mwambie jambo kama hili - kama tulivyojadili katika ziara yako ya mwisho wakati wa kipimo cha idadi ya virusi, tungewasiliana nawe ili uje kwenye kliniki kabla ya ziara iliyoratibiwa kufuata ikiwa itahitajika.  Tuna matokeo yako ya kipimo cha idadi ya virusi na ni ya juu sana, na tunahitaji uje kwenye kituo cha afya ili tuzungumze kuhusu hatua zitakazofuata.</a:t>
            </a:r>
          </a:p>
          <a:p>
            <a:endParaRPr lang="sw-KE" dirty="0"/>
          </a:p>
        </p:txBody>
      </p:sp>
      <p:sp>
        <p:nvSpPr>
          <p:cNvPr id="4" name="Slide Number Placeholder 3"/>
          <p:cNvSpPr>
            <a:spLocks noGrp="1"/>
          </p:cNvSpPr>
          <p:nvPr>
            <p:ph type="sldNum" sz="quarter" idx="10"/>
          </p:nvPr>
        </p:nvSpPr>
        <p:spPr/>
        <p:txBody>
          <a:bodyPr/>
          <a:lstStyle/>
          <a:p>
            <a:fld id="{61B12E0A-0EBD-4365-8BA3-CE5ABE95CDF3}" type="slidenum">
              <a:rPr lang="en-US" smtClean="0"/>
              <a:pPr/>
              <a:t>6</a:t>
            </a:fld>
            <a:endParaRPr lang="sw-KE"/>
          </a:p>
        </p:txBody>
      </p:sp>
    </p:spTree>
    <p:extLst>
      <p:ext uri="{BB962C8B-B14F-4D97-AF65-F5344CB8AC3E}">
        <p14:creationId xmlns:p14="http://schemas.microsoft.com/office/powerpoint/2010/main" val="1018060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w-KE" b="1" dirty="0"/>
              <a:t>DAKIKA 10 - UIGIZAJI</a:t>
            </a:r>
          </a:p>
          <a:p>
            <a:pPr marL="0" marR="0" indent="0" algn="l" defTabSz="914400" rtl="0" eaLnBrk="1" fontAlgn="auto" latinLnBrk="0" hangingPunct="1">
              <a:lnSpc>
                <a:spcPct val="100000"/>
              </a:lnSpc>
              <a:spcBef>
                <a:spcPts val="0"/>
              </a:spcBef>
              <a:spcAft>
                <a:spcPts val="0"/>
              </a:spcAft>
              <a:buClrTx/>
              <a:buSzTx/>
              <a:buFontTx/>
              <a:buNone/>
              <a:tabLst/>
              <a:defRPr/>
            </a:pPr>
            <a:endParaRPr lang="sw-KE" b="1" dirty="0"/>
          </a:p>
          <a:p>
            <a:pPr marL="0" marR="0" indent="0" algn="l" defTabSz="914400" rtl="0" eaLnBrk="1" fontAlgn="auto" latinLnBrk="0" hangingPunct="1">
              <a:lnSpc>
                <a:spcPct val="100000"/>
              </a:lnSpc>
              <a:spcBef>
                <a:spcPts val="0"/>
              </a:spcBef>
              <a:spcAft>
                <a:spcPts val="0"/>
              </a:spcAft>
              <a:buClrTx/>
              <a:buSzTx/>
              <a:buFontTx/>
              <a:buNone/>
              <a:tabLst/>
              <a:defRPr/>
            </a:pPr>
            <a:r>
              <a:rPr lang="sw-KE" dirty="0"/>
              <a:t>Tafuta kadi za ubao wa karatasi zinazofaa, </a:t>
            </a:r>
            <a:r>
              <a:rPr kumimoji="0" lang="en-US" sz="1200" b="0" i="0" u="none" strike="noStrike" kern="1200" cap="none" spc="0" normalizeH="0" baseline="0" noProof="0" dirty="0">
                <a:ln>
                  <a:noFill/>
                </a:ln>
                <a:solidFill>
                  <a:prstClr val="black"/>
                </a:solidFill>
                <a:effectLst/>
                <a:uLnTx/>
                <a:uFillTx/>
                <a:latin typeface="+mn-lt"/>
                <a:ea typeface="+mn-ea"/>
                <a:cs typeface="+mn-cs"/>
              </a:rPr>
              <a:t>5-9</a:t>
            </a:r>
            <a:r>
              <a:rPr lang="sw-KE" dirty="0"/>
              <a:t>, ili kueleza idadi ya juu ya virusi, kadiria uzingatiaji, na utafute vikwazo - hakikisha umerekodi kwenye chombo.</a:t>
            </a:r>
          </a:p>
          <a:p>
            <a:pPr marL="0" marR="0" indent="0" algn="l" defTabSz="914400" rtl="0" eaLnBrk="1" fontAlgn="auto" latinLnBrk="0" hangingPunct="1">
              <a:lnSpc>
                <a:spcPct val="100000"/>
              </a:lnSpc>
              <a:spcBef>
                <a:spcPts val="0"/>
              </a:spcBef>
              <a:spcAft>
                <a:spcPts val="0"/>
              </a:spcAft>
              <a:buClrTx/>
              <a:buSzTx/>
              <a:buFontTx/>
              <a:buNone/>
              <a:tabLst/>
              <a:defRPr/>
            </a:pPr>
            <a:endParaRPr lang="sw-K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sw-KE" dirty="0"/>
              <a:t>Wafahamishe washiriki - usiende kwa sehemu ya kutoa vidokezo kwa sasa, tutazungumzia hayo katika sehemu inayofuata.</a:t>
            </a:r>
          </a:p>
          <a:p>
            <a:endParaRPr lang="sw-KE" dirty="0"/>
          </a:p>
        </p:txBody>
      </p:sp>
      <p:sp>
        <p:nvSpPr>
          <p:cNvPr id="4" name="Slide Number Placeholder 3"/>
          <p:cNvSpPr>
            <a:spLocks noGrp="1"/>
          </p:cNvSpPr>
          <p:nvPr>
            <p:ph type="sldNum" sz="quarter" idx="10"/>
          </p:nvPr>
        </p:nvSpPr>
        <p:spPr/>
        <p:txBody>
          <a:bodyPr/>
          <a:lstStyle/>
          <a:p>
            <a:fld id="{61B12E0A-0EBD-4365-8BA3-CE5ABE95CDF3}" type="slidenum">
              <a:rPr lang="en-US" smtClean="0"/>
              <a:pPr/>
              <a:t>7</a:t>
            </a:fld>
            <a:endParaRPr lang="sw-KE"/>
          </a:p>
        </p:txBody>
      </p:sp>
    </p:spTree>
    <p:extLst>
      <p:ext uri="{BB962C8B-B14F-4D97-AF65-F5344CB8AC3E}">
        <p14:creationId xmlns:p14="http://schemas.microsoft.com/office/powerpoint/2010/main" val="2537613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w-KE" b="1" dirty="0"/>
              <a:t>DAKIKA 10 - UIGIZAJI</a:t>
            </a:r>
          </a:p>
          <a:p>
            <a:endParaRPr lang="sw-KE" b="1" dirty="0"/>
          </a:p>
          <a:p>
            <a:r>
              <a:rPr lang="sw-KE" dirty="0"/>
              <a:t>Tumia kadi za 10-athari za dawa na kukosa ufahamu wa kutosha, 11 -imani kuhusu afya, na 15 -kuelewa dawa zako za kudhibiti VVU (na kadi zozote za awali kama vil 1 na 2 zinazoeleza jinsi dawa za kudhibiti VVU hufanya kazi na ufuatiliaji wa idadi ya virusi) ili kutoa vidokezo zaidi </a:t>
            </a:r>
          </a:p>
        </p:txBody>
      </p:sp>
      <p:sp>
        <p:nvSpPr>
          <p:cNvPr id="4" name="Slide Number Placeholder 3"/>
          <p:cNvSpPr>
            <a:spLocks noGrp="1"/>
          </p:cNvSpPr>
          <p:nvPr>
            <p:ph type="sldNum" sz="quarter" idx="10"/>
          </p:nvPr>
        </p:nvSpPr>
        <p:spPr/>
        <p:txBody>
          <a:bodyPr/>
          <a:lstStyle/>
          <a:p>
            <a:fld id="{61B12E0A-0EBD-4365-8BA3-CE5ABE95CDF3}" type="slidenum">
              <a:rPr lang="en-US" smtClean="0"/>
              <a:pPr/>
              <a:t>8</a:t>
            </a:fld>
            <a:endParaRPr lang="sw-KE"/>
          </a:p>
        </p:txBody>
      </p:sp>
    </p:spTree>
    <p:extLst>
      <p:ext uri="{BB962C8B-B14F-4D97-AF65-F5344CB8AC3E}">
        <p14:creationId xmlns:p14="http://schemas.microsoft.com/office/powerpoint/2010/main" val="2610200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w-KE"/>
              <a:t>Rekodi kwenye chombo</a:t>
            </a:r>
          </a:p>
          <a:p>
            <a:endParaRPr lang="sw-KE" dirty="0"/>
          </a:p>
          <a:p>
            <a:r>
              <a:rPr lang="sw-KE"/>
              <a:t>Je, kuna yeyote aliyetoa mapendekezo mengine?</a:t>
            </a:r>
            <a:endParaRPr lang="sw-KE" dirty="0"/>
          </a:p>
          <a:p>
            <a:endParaRPr lang="sw-KE" dirty="0"/>
          </a:p>
        </p:txBody>
      </p:sp>
      <p:sp>
        <p:nvSpPr>
          <p:cNvPr id="4" name="Slide Number Placeholder 3"/>
          <p:cNvSpPr>
            <a:spLocks noGrp="1"/>
          </p:cNvSpPr>
          <p:nvPr>
            <p:ph type="sldNum" sz="quarter" idx="10"/>
          </p:nvPr>
        </p:nvSpPr>
        <p:spPr/>
        <p:txBody>
          <a:bodyPr/>
          <a:lstStyle/>
          <a:p>
            <a:fld id="{61B12E0A-0EBD-4365-8BA3-CE5ABE95CDF3}" type="slidenum">
              <a:rPr lang="en-US" smtClean="0"/>
              <a:pPr/>
              <a:t>9</a:t>
            </a:fld>
            <a:endParaRPr lang="sw-KE"/>
          </a:p>
        </p:txBody>
      </p:sp>
    </p:spTree>
    <p:extLst>
      <p:ext uri="{BB962C8B-B14F-4D97-AF65-F5344CB8AC3E}">
        <p14:creationId xmlns:p14="http://schemas.microsoft.com/office/powerpoint/2010/main" val="6905060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905000"/>
            <a:ext cx="9144000" cy="1698625"/>
          </a:xfrm>
          <a:solidFill>
            <a:schemeClr val="tx2"/>
          </a:solidFill>
        </p:spPr>
        <p:txBody>
          <a:bodyPr/>
          <a:lstStyle>
            <a:lvl1pPr>
              <a:defRPr b="1">
                <a:solidFill>
                  <a:schemeClr val="bg1"/>
                </a:solidFill>
                <a:latin typeface="Garamond" panose="02020404030301010803" pitchFamily="18"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6C61E32-50A0-4B6B-97E2-844B6BDC64D8}" type="datetimeFigureOut">
              <a:rPr lang="en-US" smtClean="0"/>
              <a:pPr/>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DB756-68B6-47CB-8012-D12D54850057}" type="slidenum">
              <a:rPr lang="en-US" smtClean="0"/>
              <a:pPr/>
              <a:t>‹Nº›</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07032" y="6019800"/>
            <a:ext cx="1660768"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784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61E32-50A0-4B6B-97E2-844B6BDC64D8}" type="datetimeFigureOut">
              <a:rPr lang="en-US" smtClean="0"/>
              <a:pPr/>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DB756-68B6-47CB-8012-D12D54850057}" type="slidenum">
              <a:rPr lang="en-US" smtClean="0"/>
              <a:pPr/>
              <a:t>‹Nº›</a:t>
            </a:fld>
            <a:endParaRPr lang="en-US"/>
          </a:p>
        </p:txBody>
      </p:sp>
    </p:spTree>
    <p:extLst>
      <p:ext uri="{BB962C8B-B14F-4D97-AF65-F5344CB8AC3E}">
        <p14:creationId xmlns:p14="http://schemas.microsoft.com/office/powerpoint/2010/main" val="4099969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61E32-50A0-4B6B-97E2-844B6BDC64D8}" type="datetimeFigureOut">
              <a:rPr lang="en-US" smtClean="0"/>
              <a:pPr/>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DB756-68B6-47CB-8012-D12D54850057}" type="slidenum">
              <a:rPr lang="en-US" smtClean="0"/>
              <a:pPr/>
              <a:t>‹Nº›</a:t>
            </a:fld>
            <a:endParaRPr lang="en-US"/>
          </a:p>
        </p:txBody>
      </p:sp>
    </p:spTree>
    <p:extLst>
      <p:ext uri="{BB962C8B-B14F-4D97-AF65-F5344CB8AC3E}">
        <p14:creationId xmlns:p14="http://schemas.microsoft.com/office/powerpoint/2010/main" val="881100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tx2"/>
          </a:solidFill>
        </p:spPr>
        <p:txBody>
          <a:bodyPr/>
          <a:lstStyle>
            <a:lvl1pPr>
              <a:defRPr>
                <a:solidFill>
                  <a:schemeClr val="bg1"/>
                </a:solidFill>
                <a:latin typeface="Garamond" panose="020204040303010108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2"/>
                </a:solidFill>
                <a:latin typeface="Garamond" panose="02020404030301010803" pitchFamily="18" charset="0"/>
              </a:defRPr>
            </a:lvl1pPr>
            <a:lvl2pPr>
              <a:defRPr>
                <a:solidFill>
                  <a:schemeClr val="tx2"/>
                </a:solidFill>
                <a:latin typeface="Garamond" panose="02020404030301010803" pitchFamily="18" charset="0"/>
              </a:defRPr>
            </a:lvl2pPr>
            <a:lvl3pPr>
              <a:defRPr>
                <a:solidFill>
                  <a:schemeClr val="tx2"/>
                </a:solidFill>
                <a:latin typeface="Garamond" panose="02020404030301010803" pitchFamily="18" charset="0"/>
              </a:defRPr>
            </a:lvl3pPr>
            <a:lvl4pPr>
              <a:defRPr>
                <a:solidFill>
                  <a:schemeClr val="tx2"/>
                </a:solidFill>
                <a:latin typeface="Garamond" panose="02020404030301010803" pitchFamily="18" charset="0"/>
              </a:defRPr>
            </a:lvl4pPr>
            <a:lvl5pPr>
              <a:defRPr>
                <a:solidFill>
                  <a:schemeClr val="tx2"/>
                </a:solidFill>
                <a:latin typeface="Garamond" panose="020204040303010108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6C61E32-50A0-4B6B-97E2-844B6BDC64D8}" type="datetimeFigureOut">
              <a:rPr lang="en-US" smtClean="0"/>
              <a:pPr/>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DB756-68B6-47CB-8012-D12D54850057}" type="slidenum">
              <a:rPr lang="en-US" smtClean="0"/>
              <a:pPr/>
              <a:t>‹Nº›</a:t>
            </a:fld>
            <a:endParaRPr lang="en-US"/>
          </a:p>
        </p:txBody>
      </p:sp>
    </p:spTree>
    <p:extLst>
      <p:ext uri="{BB962C8B-B14F-4D97-AF65-F5344CB8AC3E}">
        <p14:creationId xmlns:p14="http://schemas.microsoft.com/office/powerpoint/2010/main" val="2976703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C61E32-50A0-4B6B-97E2-844B6BDC64D8}" type="datetimeFigureOut">
              <a:rPr lang="en-US" smtClean="0"/>
              <a:pPr/>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DB756-68B6-47CB-8012-D12D54850057}" type="slidenum">
              <a:rPr lang="en-US" smtClean="0"/>
              <a:pPr/>
              <a:t>‹Nº›</a:t>
            </a:fld>
            <a:endParaRPr lang="en-US"/>
          </a:p>
        </p:txBody>
      </p:sp>
    </p:spTree>
    <p:extLst>
      <p:ext uri="{BB962C8B-B14F-4D97-AF65-F5344CB8AC3E}">
        <p14:creationId xmlns:p14="http://schemas.microsoft.com/office/powerpoint/2010/main" val="2768552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C61E32-50A0-4B6B-97E2-844B6BDC64D8}" type="datetimeFigureOut">
              <a:rPr lang="en-US" smtClean="0"/>
              <a:pPr/>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DB756-68B6-47CB-8012-D12D54850057}" type="slidenum">
              <a:rPr lang="en-US" smtClean="0"/>
              <a:pPr/>
              <a:t>‹Nº›</a:t>
            </a:fld>
            <a:endParaRPr lang="en-US"/>
          </a:p>
        </p:txBody>
      </p:sp>
    </p:spTree>
    <p:extLst>
      <p:ext uri="{BB962C8B-B14F-4D97-AF65-F5344CB8AC3E}">
        <p14:creationId xmlns:p14="http://schemas.microsoft.com/office/powerpoint/2010/main" val="1516114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C61E32-50A0-4B6B-97E2-844B6BDC64D8}" type="datetimeFigureOut">
              <a:rPr lang="en-US" smtClean="0"/>
              <a:pPr/>
              <a:t>9/29/2020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1DB756-68B6-47CB-8012-D12D54850057}" type="slidenum">
              <a:rPr lang="en-US" smtClean="0"/>
              <a:pPr/>
              <a:t>‹Nº›</a:t>
            </a:fld>
            <a:endParaRPr lang="en-US"/>
          </a:p>
        </p:txBody>
      </p:sp>
    </p:spTree>
    <p:extLst>
      <p:ext uri="{BB962C8B-B14F-4D97-AF65-F5344CB8AC3E}">
        <p14:creationId xmlns:p14="http://schemas.microsoft.com/office/powerpoint/2010/main" val="3838866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C61E32-50A0-4B6B-97E2-844B6BDC64D8}" type="datetimeFigureOut">
              <a:rPr lang="en-US" smtClean="0"/>
              <a:pPr/>
              <a:t>9/29/2020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1DB756-68B6-47CB-8012-D12D54850057}" type="slidenum">
              <a:rPr lang="en-US" smtClean="0"/>
              <a:pPr/>
              <a:t>‹Nº›</a:t>
            </a:fld>
            <a:endParaRPr lang="en-US"/>
          </a:p>
        </p:txBody>
      </p:sp>
    </p:spTree>
    <p:extLst>
      <p:ext uri="{BB962C8B-B14F-4D97-AF65-F5344CB8AC3E}">
        <p14:creationId xmlns:p14="http://schemas.microsoft.com/office/powerpoint/2010/main" val="296307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61E32-50A0-4B6B-97E2-844B6BDC64D8}" type="datetimeFigureOut">
              <a:rPr lang="en-US" smtClean="0"/>
              <a:pPr/>
              <a:t>9/29/2020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1DB756-68B6-47CB-8012-D12D54850057}" type="slidenum">
              <a:rPr lang="en-US" smtClean="0"/>
              <a:pPr/>
              <a:t>‹Nº›</a:t>
            </a:fld>
            <a:endParaRPr lang="en-US"/>
          </a:p>
        </p:txBody>
      </p:sp>
    </p:spTree>
    <p:extLst>
      <p:ext uri="{BB962C8B-B14F-4D97-AF65-F5344CB8AC3E}">
        <p14:creationId xmlns:p14="http://schemas.microsoft.com/office/powerpoint/2010/main" val="204766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C61E32-50A0-4B6B-97E2-844B6BDC64D8}" type="datetimeFigureOut">
              <a:rPr lang="en-US" smtClean="0"/>
              <a:pPr/>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DB756-68B6-47CB-8012-D12D54850057}" type="slidenum">
              <a:rPr lang="en-US" smtClean="0"/>
              <a:pPr/>
              <a:t>‹Nº›</a:t>
            </a:fld>
            <a:endParaRPr lang="en-US"/>
          </a:p>
        </p:txBody>
      </p:sp>
    </p:spTree>
    <p:extLst>
      <p:ext uri="{BB962C8B-B14F-4D97-AF65-F5344CB8AC3E}">
        <p14:creationId xmlns:p14="http://schemas.microsoft.com/office/powerpoint/2010/main" val="2580589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C61E32-50A0-4B6B-97E2-844B6BDC64D8}" type="datetimeFigureOut">
              <a:rPr lang="en-US" smtClean="0"/>
              <a:pPr/>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DB756-68B6-47CB-8012-D12D54850057}" type="slidenum">
              <a:rPr lang="en-US" smtClean="0"/>
              <a:pPr/>
              <a:t>‹Nº›</a:t>
            </a:fld>
            <a:endParaRPr lang="en-US"/>
          </a:p>
        </p:txBody>
      </p:sp>
    </p:spTree>
    <p:extLst>
      <p:ext uri="{BB962C8B-B14F-4D97-AF65-F5344CB8AC3E}">
        <p14:creationId xmlns:p14="http://schemas.microsoft.com/office/powerpoint/2010/main" val="1333868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61E32-50A0-4B6B-97E2-844B6BDC64D8}" type="datetimeFigureOut">
              <a:rPr lang="en-US" smtClean="0"/>
              <a:pPr/>
              <a:t>9/29/2020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1DB756-68B6-47CB-8012-D12D54850057}" type="slidenum">
              <a:rPr lang="en-US" smtClean="0"/>
              <a:pPr/>
              <a:t>‹Nº›</a:t>
            </a:fld>
            <a:endParaRPr lang="en-US"/>
          </a:p>
        </p:txBody>
      </p:sp>
    </p:spTree>
    <p:extLst>
      <p:ext uri="{BB962C8B-B14F-4D97-AF65-F5344CB8AC3E}">
        <p14:creationId xmlns:p14="http://schemas.microsoft.com/office/powerpoint/2010/main" val="3246616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w-KE"/>
              <a:t>Modyuli ya 4: </a:t>
            </a:r>
            <a:br/>
            <a:r>
              <a:rPr lang="sw-KE"/>
              <a:t>Uigizaji na Majadiliano ya Mifano</a:t>
            </a:r>
            <a:endParaRPr lang="sw-KE" sz="4000" dirty="0"/>
          </a:p>
        </p:txBody>
      </p:sp>
    </p:spTree>
    <p:extLst>
      <p:ext uri="{BB962C8B-B14F-4D97-AF65-F5344CB8AC3E}">
        <p14:creationId xmlns:p14="http://schemas.microsoft.com/office/powerpoint/2010/main" val="3307015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w-KE" dirty="0"/>
              <a:t>Mfano wa 2 (6)</a:t>
            </a:r>
          </a:p>
        </p:txBody>
      </p:sp>
      <p:sp>
        <p:nvSpPr>
          <p:cNvPr id="3" name="Content Placeholder 2"/>
          <p:cNvSpPr>
            <a:spLocks noGrp="1"/>
          </p:cNvSpPr>
          <p:nvPr>
            <p:ph idx="1"/>
          </p:nvPr>
        </p:nvSpPr>
        <p:spPr/>
        <p:txBody>
          <a:bodyPr/>
          <a:lstStyle/>
          <a:p>
            <a:r>
              <a:rPr lang="sw-KE"/>
              <a:t>Amerudi kwa kipindi cha tatu cha uzingatiaji (alikuwa anaendelea vyema katika kipindi cha pili na uzingatiaji wake ulitambuliwa kuwa mzuri wakati huo).</a:t>
            </a:r>
          </a:p>
          <a:p>
            <a:r>
              <a:rPr lang="sw-KE"/>
              <a:t>Unapata amekosa kipimo 1 cha dawa katika mwezi uliopita.</a:t>
            </a:r>
          </a:p>
          <a:p>
            <a:r>
              <a:rPr lang="sw-KE"/>
              <a:t>Je, unakadiriaje uzingatiaji wake kwa kutumia jedwali?</a:t>
            </a:r>
            <a:endParaRPr lang="sw-KE" dirty="0"/>
          </a:p>
        </p:txBody>
      </p:sp>
    </p:spTree>
    <p:extLst>
      <p:ext uri="{BB962C8B-B14F-4D97-AF65-F5344CB8AC3E}">
        <p14:creationId xmlns:p14="http://schemas.microsoft.com/office/powerpoint/2010/main" val="1753148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w-KE" dirty="0"/>
              <a:t>Mfano wa 2 </a:t>
            </a:r>
            <a:r>
              <a:rPr lang="en-US" dirty="0"/>
              <a:t>(7)</a:t>
            </a:r>
            <a:endParaRPr lang="sw-KE" dirty="0"/>
          </a:p>
        </p:txBody>
      </p:sp>
      <p:sp>
        <p:nvSpPr>
          <p:cNvPr id="3" name="Content Placeholder 2"/>
          <p:cNvSpPr>
            <a:spLocks noGrp="1"/>
          </p:cNvSpPr>
          <p:nvPr>
            <p:ph idx="1"/>
          </p:nvPr>
        </p:nvSpPr>
        <p:spPr/>
        <p:txBody>
          <a:bodyPr/>
          <a:lstStyle/>
          <a:p>
            <a:r>
              <a:rPr lang="sw-KE"/>
              <a:t>Kwa sababu uzingatiaji wake umekuwa mzuri, sasa ana miezi 2 ya uzingatiaji unaofaa.</a:t>
            </a:r>
          </a:p>
          <a:p>
            <a:r>
              <a:rPr lang="sw-KE"/>
              <a:t>Je, kipimo cha marudio cha idadi ya virusi kinapaswa kufanyika lini?</a:t>
            </a:r>
            <a:endParaRPr lang="sw-KE" dirty="0"/>
          </a:p>
        </p:txBody>
      </p:sp>
    </p:spTree>
    <p:extLst>
      <p:ext uri="{BB962C8B-B14F-4D97-AF65-F5344CB8AC3E}">
        <p14:creationId xmlns:p14="http://schemas.microsoft.com/office/powerpoint/2010/main" val="3178901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w-KE" dirty="0"/>
              <a:t>Mfano wa 2 </a:t>
            </a:r>
            <a:r>
              <a:rPr lang="en-US" dirty="0"/>
              <a:t>(8)</a:t>
            </a:r>
            <a:endParaRPr lang="sw-KE" dirty="0"/>
          </a:p>
        </p:txBody>
      </p:sp>
      <p:sp>
        <p:nvSpPr>
          <p:cNvPr id="3" name="Content Placeholder 2"/>
          <p:cNvSpPr>
            <a:spLocks noGrp="1"/>
          </p:cNvSpPr>
          <p:nvPr>
            <p:ph idx="1"/>
          </p:nvPr>
        </p:nvSpPr>
        <p:spPr/>
        <p:txBody>
          <a:bodyPr>
            <a:normAutofit fontScale="92500"/>
          </a:bodyPr>
          <a:lstStyle/>
          <a:p>
            <a:r>
              <a:rPr lang="sw-KE" dirty="0"/>
              <a:t>Anarudi kwa kliniki baada ya mwezi mmoja, uzingatiaji unakadiriwa na bado ni mzuri, idadi ya virusi inapimwa na unamwambia ziara inayofuata itakuwa lini lakini utampigia simu hivi karibuni ikiwa itahitajika.</a:t>
            </a:r>
          </a:p>
          <a:p>
            <a:r>
              <a:rPr lang="sw-KE" dirty="0"/>
              <a:t>Matokeo ya kipimo cha marudio cha idadi ya virusi yanaonyesha ana chembechembe 256/mililita.</a:t>
            </a:r>
          </a:p>
          <a:p>
            <a:r>
              <a:rPr lang="sw-KE" dirty="0"/>
              <a:t>Anarudi kwenye kliniki wakati wa ziara kulingana na ratiba.</a:t>
            </a:r>
          </a:p>
        </p:txBody>
      </p:sp>
    </p:spTree>
    <p:extLst>
      <p:ext uri="{BB962C8B-B14F-4D97-AF65-F5344CB8AC3E}">
        <p14:creationId xmlns:p14="http://schemas.microsoft.com/office/powerpoint/2010/main" val="3864093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w-KE"/>
              <a:t>Mfano wa 3</a:t>
            </a:r>
            <a:endParaRPr lang="sw-KE" dirty="0"/>
          </a:p>
        </p:txBody>
      </p:sp>
      <p:sp>
        <p:nvSpPr>
          <p:cNvPr id="3" name="Content Placeholder 2"/>
          <p:cNvSpPr>
            <a:spLocks noGrp="1"/>
          </p:cNvSpPr>
          <p:nvPr>
            <p:ph idx="1"/>
          </p:nvPr>
        </p:nvSpPr>
        <p:spPr/>
        <p:txBody>
          <a:bodyPr/>
          <a:lstStyle/>
          <a:p>
            <a:r>
              <a:rPr lang="sw-KE"/>
              <a:t>Mwanaume wa miaka 31 ambaye amekuwa akitumia dawa za kudhibiti VVU, anapimwa idadi ya virusi kwa ajili ufuatiliaji wa mara kwa mara na inabainika ana chembechembe 12,000/mililita.</a:t>
            </a:r>
            <a:endParaRPr lang="sw-KE" dirty="0"/>
          </a:p>
        </p:txBody>
      </p:sp>
    </p:spTree>
    <p:extLst>
      <p:ext uri="{BB962C8B-B14F-4D97-AF65-F5344CB8AC3E}">
        <p14:creationId xmlns:p14="http://schemas.microsoft.com/office/powerpoint/2010/main" val="383556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w-KE" dirty="0"/>
              <a:t>Mfano wa 3 (2)</a:t>
            </a:r>
          </a:p>
        </p:txBody>
      </p:sp>
      <p:sp>
        <p:nvSpPr>
          <p:cNvPr id="3" name="Content Placeholder 2"/>
          <p:cNvSpPr>
            <a:spLocks noGrp="1"/>
          </p:cNvSpPr>
          <p:nvPr>
            <p:ph idx="1"/>
          </p:nvPr>
        </p:nvSpPr>
        <p:spPr/>
        <p:txBody>
          <a:bodyPr/>
          <a:lstStyle/>
          <a:p>
            <a:r>
              <a:rPr lang="sw-KE"/>
              <a:t>Unapata kuwa anasahau kumeza dawa kwa sababu anafanya kazi hadi usiki.</a:t>
            </a:r>
          </a:p>
          <a:p>
            <a:r>
              <a:rPr lang="sw-KE"/>
              <a:t>Anafichua kuwa hajamwambia bibi yake kuhusu hali yake na anaogopa kuwa atagundua dawa anazotumia.</a:t>
            </a:r>
            <a:endParaRPr lang="sw-KE" dirty="0"/>
          </a:p>
        </p:txBody>
      </p:sp>
    </p:spTree>
    <p:extLst>
      <p:ext uri="{BB962C8B-B14F-4D97-AF65-F5344CB8AC3E}">
        <p14:creationId xmlns:p14="http://schemas.microsoft.com/office/powerpoint/2010/main" val="1845073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w-KE" dirty="0"/>
              <a:t>Mfano wa 3 </a:t>
            </a:r>
            <a:r>
              <a:rPr lang="en-US" dirty="0"/>
              <a:t>(3)</a:t>
            </a:r>
            <a:endParaRPr lang="sw-KE" dirty="0"/>
          </a:p>
        </p:txBody>
      </p:sp>
      <p:sp>
        <p:nvSpPr>
          <p:cNvPr id="3" name="Content Placeholder 2"/>
          <p:cNvSpPr>
            <a:spLocks noGrp="1"/>
          </p:cNvSpPr>
          <p:nvPr>
            <p:ph idx="1"/>
          </p:nvPr>
        </p:nvSpPr>
        <p:spPr/>
        <p:txBody>
          <a:bodyPr>
            <a:normAutofit lnSpcReduction="10000"/>
          </a:bodyPr>
          <a:lstStyle/>
          <a:p>
            <a:r>
              <a:rPr lang="sw-KE" dirty="0"/>
              <a:t>Unajadiliana naye kuhusu hofu yake ya kufichua hali yake na kuzungumzia faida za kufanya hivyo.</a:t>
            </a:r>
          </a:p>
          <a:p>
            <a:r>
              <a:rPr lang="sw-KE" dirty="0"/>
              <a:t>Anakubali kuwa ni muhimu amwambie bibi yake kwa faida ya afya yake na ya bibiye, na anakubali kuambatana naye ili wapate ushauri wa wapenzi na kwa ajili ya kupimwa pamoja.</a:t>
            </a:r>
          </a:p>
          <a:p>
            <a:r>
              <a:rPr lang="sw-KE" dirty="0"/>
              <a:t>Aidha, anakubali kuweka kengele kwenye saa yake ili ikumbushe kutumia dawa zake za kudhibiti VVU kabla ya kulala.</a:t>
            </a:r>
          </a:p>
        </p:txBody>
      </p:sp>
    </p:spTree>
    <p:extLst>
      <p:ext uri="{BB962C8B-B14F-4D97-AF65-F5344CB8AC3E}">
        <p14:creationId xmlns:p14="http://schemas.microsoft.com/office/powerpoint/2010/main" val="481272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w-KE" dirty="0"/>
              <a:t>Mfano wa 3 </a:t>
            </a:r>
            <a:r>
              <a:rPr lang="en-US" dirty="0">
                <a:solidFill>
                  <a:prstClr val="white"/>
                </a:solidFill>
              </a:rPr>
              <a:t>(4)</a:t>
            </a:r>
            <a:endParaRPr lang="sw-KE" dirty="0"/>
          </a:p>
        </p:txBody>
      </p:sp>
      <p:sp>
        <p:nvSpPr>
          <p:cNvPr id="3" name="Content Placeholder 2"/>
          <p:cNvSpPr>
            <a:spLocks noGrp="1"/>
          </p:cNvSpPr>
          <p:nvPr>
            <p:ph idx="1"/>
          </p:nvPr>
        </p:nvSpPr>
        <p:spPr/>
        <p:txBody>
          <a:bodyPr/>
          <a:lstStyle/>
          <a:p>
            <a:r>
              <a:rPr lang="sw-KE"/>
              <a:t>Katika kipindi cha miezi 4 ya kupokea ushauri wa uzingatiaji ulioboresha, anafaulu kuzingatia dawa ipasavyo kwa miezi 3 na anafanyiwa kipimo cha marudio cha idadi ya virusi</a:t>
            </a:r>
          </a:p>
          <a:p>
            <a:r>
              <a:rPr lang="sw-KE"/>
              <a:t>Matokeo yanaonyesha kuwa ana chembechembe 9,000/mililita</a:t>
            </a:r>
          </a:p>
          <a:p>
            <a:endParaRPr lang="sw-KE" dirty="0"/>
          </a:p>
        </p:txBody>
      </p:sp>
    </p:spTree>
    <p:extLst>
      <p:ext uri="{BB962C8B-B14F-4D97-AF65-F5344CB8AC3E}">
        <p14:creationId xmlns:p14="http://schemas.microsoft.com/office/powerpoint/2010/main" val="3631820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w-KE"/>
              <a:t>Mfano wa 1</a:t>
            </a:r>
            <a:endParaRPr lang="sw-KE" dirty="0"/>
          </a:p>
        </p:txBody>
      </p:sp>
      <p:sp>
        <p:nvSpPr>
          <p:cNvPr id="3" name="Content Placeholder 2"/>
          <p:cNvSpPr>
            <a:spLocks noGrp="1"/>
          </p:cNvSpPr>
          <p:nvPr>
            <p:ph idx="1"/>
          </p:nvPr>
        </p:nvSpPr>
        <p:spPr/>
        <p:txBody>
          <a:bodyPr>
            <a:normAutofit/>
          </a:bodyPr>
          <a:lstStyle/>
          <a:p>
            <a:r>
              <a:rPr lang="sw-KE"/>
              <a:t>Mwanaume wa miaka 35 aligunduliwa kuwa na VVU katika kituo cha kupima cha jamii.</a:t>
            </a:r>
          </a:p>
          <a:p>
            <a:r>
              <a:rPr lang="sw-KE"/>
              <a:t>Imekuwa vigumu kwake kukubali hali hii kwa sababu amekuwa na wapenzi wachache sana maishani mwake na amekuwa na afya njema.</a:t>
            </a:r>
          </a:p>
          <a:p>
            <a:r>
              <a:rPr lang="sw-KE"/>
              <a:t>Leo amefika kwenye kliniki na amekubali kuanza kutumia dawa za kudhibiti VVU.</a:t>
            </a:r>
            <a:endParaRPr lang="sw-KE" dirty="0"/>
          </a:p>
        </p:txBody>
      </p:sp>
    </p:spTree>
    <p:extLst>
      <p:ext uri="{BB962C8B-B14F-4D97-AF65-F5344CB8AC3E}">
        <p14:creationId xmlns:p14="http://schemas.microsoft.com/office/powerpoint/2010/main" val="4049269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w-KE"/>
              <a:t>Mfano wa 1</a:t>
            </a:r>
            <a:endParaRPr lang="sw-KE" dirty="0"/>
          </a:p>
        </p:txBody>
      </p:sp>
      <p:sp>
        <p:nvSpPr>
          <p:cNvPr id="3" name="Content Placeholder 2"/>
          <p:cNvSpPr>
            <a:spLocks noGrp="1"/>
          </p:cNvSpPr>
          <p:nvPr>
            <p:ph idx="1"/>
          </p:nvPr>
        </p:nvSpPr>
        <p:spPr/>
        <p:txBody>
          <a:bodyPr/>
          <a:lstStyle/>
          <a:p>
            <a:r>
              <a:rPr lang="sw-KE"/>
              <a:t>Sasa amerudi kwenye kliniki cha matibabu ya kudhibiti virusi miezi 6 baada ya kuanza kutumia dawa za kudhibiti VVU</a:t>
            </a:r>
          </a:p>
          <a:p>
            <a:r>
              <a:rPr lang="sw-KE"/>
              <a:t>Dalili zake zinaonyesha anaendelea vyema na hajachelewa katika mikutano yote iliyopangwa na wakati wa kuchukua dawa. </a:t>
            </a:r>
            <a:endParaRPr lang="sw-KE" dirty="0"/>
          </a:p>
          <a:p>
            <a:r>
              <a:rPr lang="sw-KE"/>
              <a:t>Kipimo cha idadi ya virusi kitatumwa leo.</a:t>
            </a:r>
          </a:p>
        </p:txBody>
      </p:sp>
    </p:spTree>
    <p:extLst>
      <p:ext uri="{BB962C8B-B14F-4D97-AF65-F5344CB8AC3E}">
        <p14:creationId xmlns:p14="http://schemas.microsoft.com/office/powerpoint/2010/main" val="165316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w-KE" dirty="0"/>
              <a:t>Mfano wa 1 (2)</a:t>
            </a:r>
          </a:p>
        </p:txBody>
      </p:sp>
      <p:sp>
        <p:nvSpPr>
          <p:cNvPr id="3" name="Content Placeholder 2"/>
          <p:cNvSpPr>
            <a:spLocks noGrp="1"/>
          </p:cNvSpPr>
          <p:nvPr>
            <p:ph idx="1"/>
          </p:nvPr>
        </p:nvSpPr>
        <p:spPr/>
        <p:txBody>
          <a:bodyPr/>
          <a:lstStyle/>
          <a:p>
            <a:r>
              <a:rPr lang="sw-KE"/>
              <a:t>Amerudi kwenye kliniki kwa ziara iliyoratibiwa kufuata.</a:t>
            </a:r>
          </a:p>
          <a:p>
            <a:r>
              <a:rPr lang="sw-KE"/>
              <a:t>Matokeo ya kipimo cha idadi ya virusi yanaonyesha ana chembechembe 140/mililita.</a:t>
            </a:r>
            <a:endParaRPr lang="sw-KE" dirty="0"/>
          </a:p>
        </p:txBody>
      </p:sp>
    </p:spTree>
    <p:extLst>
      <p:ext uri="{BB962C8B-B14F-4D97-AF65-F5344CB8AC3E}">
        <p14:creationId xmlns:p14="http://schemas.microsoft.com/office/powerpoint/2010/main" val="788294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w-KE"/>
              <a:t>Mfano wa 2</a:t>
            </a:r>
            <a:endParaRPr lang="sw-KE" dirty="0"/>
          </a:p>
        </p:txBody>
      </p:sp>
      <p:sp>
        <p:nvSpPr>
          <p:cNvPr id="3" name="Content Placeholder 2"/>
          <p:cNvSpPr>
            <a:spLocks noGrp="1"/>
          </p:cNvSpPr>
          <p:nvPr>
            <p:ph idx="1"/>
          </p:nvPr>
        </p:nvSpPr>
        <p:spPr/>
        <p:txBody>
          <a:bodyPr/>
          <a:lstStyle/>
          <a:p>
            <a:r>
              <a:rPr lang="sw-KE"/>
              <a:t>Mwanamke wa miaka 23 amekuwa akitumia dawa za kudhibiti VVU kwa miaka 4 amekuja kwenye kliniki ya matibabu ya kudhibiti VVU ambacho sasa kina huduma za kipimo cha mara kwa mara cha idadi ya virusi.</a:t>
            </a:r>
          </a:p>
          <a:p>
            <a:r>
              <a:rPr lang="sw-KE"/>
              <a:t>Hana matokeo ya kipimo cha idadi ya virusi kwa miezi 6 iliyopita.</a:t>
            </a:r>
          </a:p>
          <a:p>
            <a:r>
              <a:rPr lang="sw-KE"/>
              <a:t>Je, hatua yako inayofuata ni gani?</a:t>
            </a:r>
            <a:endParaRPr lang="sw-KE" dirty="0"/>
          </a:p>
        </p:txBody>
      </p:sp>
    </p:spTree>
    <p:extLst>
      <p:ext uri="{BB962C8B-B14F-4D97-AF65-F5344CB8AC3E}">
        <p14:creationId xmlns:p14="http://schemas.microsoft.com/office/powerpoint/2010/main" val="1497171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lstStyle/>
          <a:p>
            <a:r>
              <a:rPr lang="sw-KE" dirty="0"/>
              <a:t>Mfano wa 2 (2)</a:t>
            </a:r>
          </a:p>
        </p:txBody>
      </p:sp>
      <p:sp>
        <p:nvSpPr>
          <p:cNvPr id="3" name="Content Placeholder 2"/>
          <p:cNvSpPr>
            <a:spLocks noGrp="1"/>
          </p:cNvSpPr>
          <p:nvPr>
            <p:ph idx="1"/>
          </p:nvPr>
        </p:nvSpPr>
        <p:spPr/>
        <p:txBody>
          <a:bodyPr/>
          <a:lstStyle/>
          <a:p>
            <a:r>
              <a:rPr lang="sw-KE"/>
              <a:t>Matokeo ya kipimo cha idadi ya virusi yanarudi baada ya wiki moja na ana chembechembe 200,000/mililita</a:t>
            </a:r>
          </a:p>
          <a:p>
            <a:r>
              <a:rPr lang="sw-KE"/>
              <a:t>Je, hatua zako zinazofuata ni gani?</a:t>
            </a:r>
            <a:endParaRPr lang="sw-KE" dirty="0"/>
          </a:p>
        </p:txBody>
      </p:sp>
    </p:spTree>
    <p:extLst>
      <p:ext uri="{BB962C8B-B14F-4D97-AF65-F5344CB8AC3E}">
        <p14:creationId xmlns:p14="http://schemas.microsoft.com/office/powerpoint/2010/main" val="161207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w-KE" dirty="0"/>
              <a:t>Mfano wa 2 (3)</a:t>
            </a:r>
          </a:p>
        </p:txBody>
      </p:sp>
      <p:sp>
        <p:nvSpPr>
          <p:cNvPr id="3" name="Content Placeholder 2"/>
          <p:cNvSpPr>
            <a:spLocks noGrp="1"/>
          </p:cNvSpPr>
          <p:nvPr>
            <p:ph idx="1"/>
          </p:nvPr>
        </p:nvSpPr>
        <p:spPr/>
        <p:txBody>
          <a:bodyPr/>
          <a:lstStyle/>
          <a:p>
            <a:r>
              <a:rPr lang="sw-KE"/>
              <a:t>Anarudi kwa kliniki wiki moja baada ya kumpigia simu.</a:t>
            </a:r>
          </a:p>
          <a:p>
            <a:r>
              <a:rPr lang="sw-KE"/>
              <a:t>Je, hatua zako zinazofuata ni gani?</a:t>
            </a:r>
            <a:endParaRPr lang="sw-KE" dirty="0"/>
          </a:p>
        </p:txBody>
      </p:sp>
    </p:spTree>
    <p:extLst>
      <p:ext uri="{BB962C8B-B14F-4D97-AF65-F5344CB8AC3E}">
        <p14:creationId xmlns:p14="http://schemas.microsoft.com/office/powerpoint/2010/main" val="3105315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w-KE" dirty="0"/>
              <a:t>Mfano wa 2 (4)</a:t>
            </a:r>
          </a:p>
        </p:txBody>
      </p:sp>
      <p:sp>
        <p:nvSpPr>
          <p:cNvPr id="3" name="Content Placeholder 2"/>
          <p:cNvSpPr>
            <a:spLocks noGrp="1"/>
          </p:cNvSpPr>
          <p:nvPr>
            <p:ph idx="1"/>
          </p:nvPr>
        </p:nvSpPr>
        <p:spPr/>
        <p:txBody>
          <a:bodyPr>
            <a:normAutofit fontScale="92500"/>
          </a:bodyPr>
          <a:lstStyle/>
          <a:p>
            <a:r>
              <a:rPr lang="sw-KE"/>
              <a:t>Ukadiriaji wa uzingatiaji wa dawa unafichua kwamba amekuwa akihisi kichefuchefu anapotumia dawa za kudhibiti VVU na kwa hivyo amekuwa akikosa baadhi ya vipimo vya dawa (vipimo &gt;4 kwa mwezi, uzingatiaji umetambuliwa kuwa mbaya).</a:t>
            </a:r>
          </a:p>
          <a:p>
            <a:r>
              <a:rPr lang="sw-KE"/>
              <a:t>Pia anaripoti kwamba binamuye alianza kutumia dawa za kudhibiti VVU na akafariki mwezi mmoja baadaye na hivyo basi amekuwa akiogopa kutumia dawa zake za kudhibiti VVU.</a:t>
            </a:r>
            <a:endParaRPr lang="sw-KE" dirty="0"/>
          </a:p>
        </p:txBody>
      </p:sp>
    </p:spTree>
    <p:extLst>
      <p:ext uri="{BB962C8B-B14F-4D97-AF65-F5344CB8AC3E}">
        <p14:creationId xmlns:p14="http://schemas.microsoft.com/office/powerpoint/2010/main" val="2239775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w-KE" dirty="0"/>
              <a:t>Mfano wa 2 (5)</a:t>
            </a:r>
          </a:p>
        </p:txBody>
      </p:sp>
      <p:sp>
        <p:nvSpPr>
          <p:cNvPr id="3" name="Content Placeholder 2"/>
          <p:cNvSpPr>
            <a:spLocks noGrp="1"/>
          </p:cNvSpPr>
          <p:nvPr>
            <p:ph idx="1"/>
          </p:nvPr>
        </p:nvSpPr>
        <p:spPr/>
        <p:txBody>
          <a:bodyPr/>
          <a:lstStyle/>
          <a:p>
            <a:r>
              <a:rPr lang="sw-KE"/>
              <a:t>Mnakubaliana naye kwamba awe anatumia dawa za kudhibiti VVU na chakula chepesi ambacho kimemsaidia kuepuka kuhisi kichefuchefu na unapitia naye maelezo ya jinsi dawa za kudhibiti VVU zinavyofanya kazi.</a:t>
            </a:r>
            <a:endParaRPr lang="sw-KE" dirty="0"/>
          </a:p>
        </p:txBody>
      </p:sp>
    </p:spTree>
    <p:extLst>
      <p:ext uri="{BB962C8B-B14F-4D97-AF65-F5344CB8AC3E}">
        <p14:creationId xmlns:p14="http://schemas.microsoft.com/office/powerpoint/2010/main" val="3718682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7539</TotalTime>
  <Words>1443</Words>
  <Application>Microsoft Office PowerPoint</Application>
  <PresentationFormat>Presentación en pantalla (4:3)</PresentationFormat>
  <Paragraphs>140</Paragraphs>
  <Slides>16</Slides>
  <Notes>16</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Calibri</vt:lpstr>
      <vt:lpstr>Garamond</vt:lpstr>
      <vt:lpstr>Office Theme</vt:lpstr>
      <vt:lpstr>Modyuli ya 4:  Uigizaji na Majadiliano ya Mifano</vt:lpstr>
      <vt:lpstr>Mfano wa 1</vt:lpstr>
      <vt:lpstr>Mfano wa 1</vt:lpstr>
      <vt:lpstr>Mfano wa 1 (2)</vt:lpstr>
      <vt:lpstr>Mfano wa 2</vt:lpstr>
      <vt:lpstr>Mfano wa 2 (2)</vt:lpstr>
      <vt:lpstr>Mfano wa 2 (3)</vt:lpstr>
      <vt:lpstr>Mfano wa 2 (4)</vt:lpstr>
      <vt:lpstr>Mfano wa 2 (5)</vt:lpstr>
      <vt:lpstr>Mfano wa 2 (6)</vt:lpstr>
      <vt:lpstr>Mfano wa 2 (7)</vt:lpstr>
      <vt:lpstr>Mfano wa 2 (8)</vt:lpstr>
      <vt:lpstr>Mfano wa 3</vt:lpstr>
      <vt:lpstr>Mfano wa 3 (2)</vt:lpstr>
      <vt:lpstr>Mfano wa 3 (3)</vt:lpstr>
      <vt:lpstr>Mfano wa 3 (4)</vt:lpstr>
    </vt:vector>
  </TitlesOfParts>
  <Company>Columbia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7:  Advanced Counseling Training</dc:title>
  <dc:creator>West, Rebecca L.</dc:creator>
  <cp:lastModifiedBy>Translation BO</cp:lastModifiedBy>
  <cp:revision>49</cp:revision>
  <dcterms:created xsi:type="dcterms:W3CDTF">2017-03-08T20:09:51Z</dcterms:created>
  <dcterms:modified xsi:type="dcterms:W3CDTF">2020-09-29T17:50:47Z</dcterms:modified>
</cp:coreProperties>
</file>