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8" r:id="rId4"/>
  </p:sldMasterIdLst>
  <p:notesMasterIdLst>
    <p:notesMasterId r:id="rId47"/>
  </p:notesMasterIdLst>
  <p:handoutMasterIdLst>
    <p:handoutMasterId r:id="rId48"/>
  </p:handoutMasterIdLst>
  <p:sldIdLst>
    <p:sldId id="261" r:id="rId5"/>
    <p:sldId id="262" r:id="rId6"/>
    <p:sldId id="286" r:id="rId7"/>
    <p:sldId id="338" r:id="rId8"/>
    <p:sldId id="312" r:id="rId9"/>
    <p:sldId id="314" r:id="rId10"/>
    <p:sldId id="348" r:id="rId11"/>
    <p:sldId id="349" r:id="rId12"/>
    <p:sldId id="346" r:id="rId13"/>
    <p:sldId id="347" r:id="rId14"/>
    <p:sldId id="318" r:id="rId15"/>
    <p:sldId id="350" r:id="rId16"/>
    <p:sldId id="351" r:id="rId17"/>
    <p:sldId id="352" r:id="rId18"/>
    <p:sldId id="353" r:id="rId19"/>
    <p:sldId id="354" r:id="rId20"/>
    <p:sldId id="355" r:id="rId21"/>
    <p:sldId id="334" r:id="rId22"/>
    <p:sldId id="320" r:id="rId23"/>
    <p:sldId id="287" r:id="rId24"/>
    <p:sldId id="291" r:id="rId25"/>
    <p:sldId id="292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35" r:id="rId37"/>
    <p:sldId id="319" r:id="rId38"/>
    <p:sldId id="336" r:id="rId39"/>
    <p:sldId id="337" r:id="rId40"/>
    <p:sldId id="304" r:id="rId41"/>
    <p:sldId id="305" r:id="rId42"/>
    <p:sldId id="307" r:id="rId43"/>
    <p:sldId id="308" r:id="rId44"/>
    <p:sldId id="356" r:id="rId45"/>
    <p:sldId id="28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st, Rebecca L." initials="RLW" lastIdx="45" clrIdx="0"/>
  <p:cmAuthor id="7" name="Microsoft Office User" initials="Office [6]" lastIdx="1" clrIdx="7">
    <p:extLst/>
  </p:cmAuthor>
  <p:cmAuthor id="1" name="Arpadi, Stephen" initials="AS" lastIdx="6" clrIdx="1">
    <p:extLst/>
  </p:cmAuthor>
  <p:cmAuthor id="8" name="Ellman, Tanya M." initials="TME" lastIdx="19" clrIdx="8"/>
  <p:cmAuthor id="2" name="Microsoft Office User" initials="Office" lastIdx="1" clrIdx="2">
    <p:extLst/>
  </p:cmAuthor>
  <p:cmAuthor id="9" name="Lloyd, Spencer (CDC/CGH/DGHA)" initials="LS(" lastIdx="2" clrIdx="9">
    <p:extLst/>
  </p:cmAuthor>
  <p:cmAuthor id="3" name="Microsoft Office User" initials="Office [2]" lastIdx="1" clrIdx="3">
    <p:extLst/>
  </p:cmAuthor>
  <p:cmAuthor id="10" name="West, Rebecca L." initials="WRL" lastIdx="27" clrIdx="10">
    <p:extLst/>
  </p:cmAuthor>
  <p:cmAuthor id="4" name="Microsoft Office User" initials="Office [3]" lastIdx="1" clrIdx="4">
    <p:extLst/>
  </p:cmAuthor>
  <p:cmAuthor id="5" name="Microsoft Office User" initials="Office [4]" lastIdx="1" clrIdx="5">
    <p:extLst/>
  </p:cmAuthor>
  <p:cmAuthor id="6" name="Microsoft Office User" initials="Office [5]" lastIdx="1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1" autoAdjust="0"/>
    <p:restoredTop sz="84029" autoAdjust="0"/>
  </p:normalViewPr>
  <p:slideViewPr>
    <p:cSldViewPr>
      <p:cViewPr varScale="1">
        <p:scale>
          <a:sx n="62" d="100"/>
          <a:sy n="62" d="100"/>
        </p:scale>
        <p:origin x="19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66287-9743-487F-A942-CA29AE371D64}" type="datetimeFigureOut">
              <a:rPr lang="en-US" smtClean="0"/>
              <a:t>2/12/2018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E7BB7-08AD-4A77-918A-BE6DDA6ECAAD}" type="slidenum">
              <a:rPr lang="en-US" smtClean="0"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364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9124B-CC95-491E-A6BB-A52DDC86A2B1}" type="datetimeFigureOut">
              <a:rPr lang="en-US" smtClean="0"/>
              <a:t>2/12/2018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20500-23BE-4D73-A547-AA878E16F64F}" type="slidenum">
              <a:rPr lang="en-US" smtClean="0"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40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У ході цього обговорення буде розглянуто, як інтерпретувати результати вірусного навантаження і надавати консультування з питань дотримання режиму за допомогою перекидного буклета для моніторингу вірусного навантаження і розширеного консультування з питань дотримання режиму терапії.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857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Ось зображення інструменту, який називається Інструмент для складання плану посиленого дотримання режиму терапії, призначеного для використання разом із буклетом під час консультацій для документування.  У деяких країнах цей інструмент може носити назву «Форма індивідуального ВН». (Прочитати зміст слайда)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Цей інструмент особливо корисний для створення певної безперервності між консультаціями, коли можуть бути задіяні різні медичні працівники.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D0EC2-4536-47C0-BE1E-E62A1DD3E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036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Вивчимо інструмент для складання плану посиленого дотримання режиму терапії... (див. слайд). </a:t>
            </a:r>
          </a:p>
          <a:p>
            <a:endParaRPr lang="uk-UA" baseline="0" dirty="0" smtClean="0"/>
          </a:p>
          <a:p>
            <a:r>
              <a:rPr lang="uk-UA" smtClean="0"/>
              <a:t>*Ми розглянемо, як визначати рівень дотримання режиму терапії пізніше.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D0EC2-4536-47C0-BE1E-E62A1DD3E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05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D0EC2-4536-47C0-BE1E-E62A1DD3E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188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Ось приклад того, як слід використовувати розділ коментарів у формі, щоб підсумувати план пацієнта на основі виявлених бар'єрів: протягом усього курсу оцінки дотримання режиму терапії цього пацієнта було очевидно, що пацієнт забуває приймати свої </a:t>
            </a:r>
            <a:r>
              <a:rPr lang="uk-UA" dirty="0" err="1" smtClean="0"/>
              <a:t>антиретровірусні</a:t>
            </a:r>
            <a:r>
              <a:rPr lang="uk-UA" dirty="0" smtClean="0"/>
              <a:t> препарати. Узгоджені втручання полягали в тому, щоб використовувати коробку для таблеток і встановлювати будильник на телефоні пацієнта, щоб нагадувати йому прийняти </a:t>
            </a:r>
            <a:r>
              <a:rPr lang="uk-UA" dirty="0" err="1" smtClean="0"/>
              <a:t>антиретровірусні</a:t>
            </a:r>
            <a:r>
              <a:rPr lang="uk-UA" dirty="0" smtClean="0"/>
              <a:t> препарати, тому ці пункти були відзначені і описані в розділі коментарів.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D0EC2-4536-47C0-BE1E-E62A1DD3E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438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(Спочатку прочитати слайд).</a:t>
            </a:r>
          </a:p>
          <a:p>
            <a:r>
              <a:rPr lang="uk-UA" dirty="0" smtClean="0"/>
              <a:t>--</a:t>
            </a:r>
          </a:p>
          <a:p>
            <a:r>
              <a:rPr lang="uk-UA" dirty="0" smtClean="0"/>
              <a:t>Пам'ятайте, що цей інструмент повинен бути використаний разом із буклетом в цілях документування. Тепер повернемося до перегляду буклетів.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D0EC2-4536-47C0-BE1E-E62A1DD3E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498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Картка 1 знайомить пацієнта з концепцією </a:t>
            </a:r>
            <a:r>
              <a:rPr lang="uk-UA" dirty="0" err="1" smtClean="0"/>
              <a:t>антиретровірусних</a:t>
            </a:r>
            <a:r>
              <a:rPr lang="uk-UA" dirty="0" smtClean="0"/>
              <a:t> препаратів і тестуванням вірусного навантаження</a:t>
            </a:r>
          </a:p>
          <a:p>
            <a:r>
              <a:rPr dirty="0"/>
              <a:t/>
            </a:r>
            <a:br>
              <a:rPr dirty="0"/>
            </a:br>
            <a:r>
              <a:rPr lang="uk-UA" dirty="0" smtClean="0"/>
              <a:t>Зверніться до запитань «Зробимо огляд» після того, як ви обговорили з пацієнтом всі основні твердження, щоб переконатися, що він розуміє інформацію, яку ви обговорювали.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64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Картка 2 знайомить пацієнта з концепцією вірусного навантаження в момент відправлення результатів тесту</a:t>
            </a:r>
            <a:endParaRPr lang="uk-U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64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Ця картка повинна бути використана під час </a:t>
            </a:r>
            <a:r>
              <a:rPr lang="uk-UA" dirty="0" err="1" smtClean="0"/>
              <a:t>консультаці</a:t>
            </a:r>
            <a:r>
              <a:rPr lang="ru-RU" dirty="0" smtClean="0"/>
              <a:t>й</a:t>
            </a:r>
            <a:r>
              <a:rPr lang="uk-UA" dirty="0" smtClean="0"/>
              <a:t> з тими, у кого низький рівень вірусного навантаження. Вона пояснює результат тесту вірусного навантаження, підкреслює необхідність постійно дотримуватися режиму встановленої терапії, аналізує успішні стратегії та потенційні проблеми, а також надає плани для наступних візитів і тестування ВН.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aseline="0" dirty="0" smtClean="0"/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64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Ця картка повинна бути використана, коли результат вірусного навантаження є високим. Вона пояснює значення високого результату тесту вірусного навантаження у пацієнта і пропонує питання, які можуть допомогти медичним працівникам приступити до вивчення можливих причин. 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437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0" baseline="0" dirty="0" smtClean="0"/>
              <a:t>Прочитавши зміст слайда, можна сказати: «Наступна серія карток служить для того, щоб направляти процеси оцінки дотримання режиму і розширеного консультування з питань дотримання режиму терапії».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1570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Цілі</a:t>
            </a:r>
            <a:r>
              <a:rPr lang="uk-UA" baseline="0" dirty="0" smtClean="0"/>
              <a:t> </a:t>
            </a:r>
            <a:r>
              <a:rPr lang="uk-UA" dirty="0" smtClean="0"/>
              <a:t>навчання викладені тут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4018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Основні твердження на цій картці допомагають медичному працівникові запитати у пацієнта, скільки доз він пропустив за останній тиждень і останній місяць. 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9057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Медичний працівник повинен використовувати відповіді і цю таблицю, щоб визначити кількість пропущених доз і категорію дотримання режиму терапії.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5555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8766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У таблиці наведено індивідуальні бар'єри, які можуть вплинути на здатність приймати </a:t>
            </a:r>
            <a:r>
              <a:rPr lang="uk-UA" dirty="0" err="1" smtClean="0"/>
              <a:t>антиретровірусні</a:t>
            </a:r>
            <a:r>
              <a:rPr lang="uk-UA" dirty="0" smtClean="0"/>
              <a:t> препарати регулярно, а також запропоновані питання для оцінки кожного бар'єра (див. деякі приклади з таблиці).</a:t>
            </a:r>
          </a:p>
          <a:p>
            <a:endParaRPr lang="uk-UA" dirty="0" smtClean="0"/>
          </a:p>
          <a:p>
            <a:r>
              <a:rPr lang="uk-UA" dirty="0" smtClean="0"/>
              <a:t>Відкриті питання в полі «Інструкції медичного працівника» допоможуть вам вести розмову з пацієнтом, щоб дізнатися, що він вже спробував, щоб ви не пропонували рішення, які не спрацювали.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776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У таблиці вказані індивідуальні та домашні бар'єри, які можуть вплинути на здатність регулярно приймати </a:t>
            </a:r>
            <a:r>
              <a:rPr lang="uk-UA" dirty="0" err="1" smtClean="0"/>
              <a:t>антиретровірусні</a:t>
            </a:r>
            <a:r>
              <a:rPr lang="uk-UA" dirty="0" smtClean="0"/>
              <a:t> препарати, а також запропоновані питання для оцінки кожного бар'єра (див. деякі приклади).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В позитивних твердженнях в полі «Інструкції медичного працівника» наведені приклади тверджень, за допомогою яких можна похвалити зусилля пацієнта змінитися і підтримати нові типи поведінки.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1708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У таблиці вказані інституційні та соціальні бар'єри, які можуть вплинути на здатність регулярно приймати </a:t>
            </a:r>
            <a:r>
              <a:rPr lang="uk-UA" dirty="0" err="1" smtClean="0"/>
              <a:t>антиретровірусні</a:t>
            </a:r>
            <a:r>
              <a:rPr lang="uk-UA" dirty="0" smtClean="0"/>
              <a:t> препарати і запропоновані питання для оцінки кожного бар'єра (ознайомтеся з прикладами). </a:t>
            </a:r>
          </a:p>
          <a:p>
            <a:endParaRPr lang="uk-U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В полі «Інструкції медичного працівника» наведено приклади тверджень для демонстрації рефлексивного слухання, щоб ви могли показати, що ви чули, що пацієнт вже пробував, і які перед ним бар'єри.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В полі «Інструкції медичного працівника» наведено приклади коротких підсумків, щоб продемонструвати, що ви розумієте все, що вам каже пацієнт. Отже, коли у вас з пацієнтом досягнуто взаєморозуміння про бар'єри на шляху до прийому </a:t>
            </a:r>
            <a:r>
              <a:rPr lang="uk-UA" dirty="0" err="1" smtClean="0"/>
              <a:t>антиретровірусних</a:t>
            </a:r>
            <a:r>
              <a:rPr lang="uk-UA" dirty="0" smtClean="0"/>
              <a:t> препаратів, це спрощує спільну роботу над пошуком рішень. 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286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На наступних 4-х слайдах наведено зразок тексту для розробки цілеспрямованих </a:t>
            </a:r>
            <a:r>
              <a:rPr lang="uk-UA" dirty="0" err="1" smtClean="0"/>
              <a:t>втручань</a:t>
            </a:r>
            <a:r>
              <a:rPr lang="uk-UA" dirty="0" smtClean="0"/>
              <a:t>, спрямованих на дотримання режиму терапії і пов'язаних з проблемами пацієнта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694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У цій таблиці наведені втручання на індивідуальному рівні, які можуть усунути бар'єри, про які говорив пацієнт раніше (див. деякі приклади).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5112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У цій таблиці наведені втручання на індивідуальному і домашньому рівнях, які можуть усунути бар'єри, про які говорив пацієнт раніше (див. деякі приклади).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0612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У цій таблиці наведені втручання на інституційному і соціальному рівнях, які можуть усунути бар'єри, про які говорив пацієнт раніше. (розгляньте кілька прикладів).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 smtClean="0"/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4527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Ми розглянемо ці теми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6450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На картках 12-15 порушені теми додаткової підтримки в разі загальних проблем з дотриманням режиму.  Залежно від бар'єрів або від виду втручання, які ви обговорювали з пацієнтом, ви можете використовувати їх, щоб надати додаткову консультацію з питань дотримання режиму терапії, якщо це необхідно. 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32742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Ця картка призначена для тих, хто забуває приймати антиретровірусні препарати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72934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Ця картка призначена для тих, кому потрібне додаткове навчання про те, як діють </a:t>
            </a:r>
            <a:r>
              <a:rPr lang="uk-UA" dirty="0" err="1" smtClean="0"/>
              <a:t>антиретровірусні</a:t>
            </a:r>
            <a:r>
              <a:rPr lang="uk-UA" dirty="0" smtClean="0"/>
              <a:t> препарати, чому важливо дотримуватися режиму встановленої терапії і як контролювати побічні ефекти</a:t>
            </a:r>
          </a:p>
          <a:p>
            <a:endParaRPr lang="uk-UA" baseline="0" dirty="0" smtClean="0"/>
          </a:p>
          <a:p>
            <a:r>
              <a:rPr lang="uk-UA" dirty="0" smtClean="0"/>
              <a:t>Її також можна використовувати для подальшої оцінки медичних переконань, якщо це є потенційним бар'єром для дотримання режиму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0258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Ця картка допомагає контролювати питання конфіденційності та отримувати підтримку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98502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Якщо результат повторного вірусного навантаження складає &lt;1000 копій/мл, результати слід пояснити пацієнтові, використовуючи основні твердження на картці 17</a:t>
            </a:r>
          </a:p>
          <a:p>
            <a:endParaRPr lang="uk-UA" baseline="0" dirty="0" smtClean="0"/>
          </a:p>
          <a:p>
            <a:r>
              <a:rPr lang="uk-UA" dirty="0" smtClean="0"/>
              <a:t>Необхідно підтримувати поточний режим терапії і дотримуватися її постійно</a:t>
            </a:r>
          </a:p>
          <a:p>
            <a:endParaRPr lang="uk-UA" baseline="0" dirty="0" smtClean="0"/>
          </a:p>
          <a:p>
            <a:r>
              <a:rPr lang="uk-UA" dirty="0" smtClean="0"/>
              <a:t>Особам з початковим вірусним навантаженням &gt;1000 копій/мл, які тепер мають &lt;1000 копій/мл, потрібна додаткова підтримка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35349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0" dirty="0" smtClean="0"/>
              <a:t>Коли ми визначили, що дотримання режиму терапії є на хорошому рівні, але вірусне навантаження як і раніше є високим, ця картка повинна бути використана для планування подальших кроків і служить для направлення медичного працівника в ході цього процесу. </a:t>
            </a:r>
          </a:p>
          <a:p>
            <a:endParaRPr lang="uk-UA" b="0" baseline="0" dirty="0" smtClean="0"/>
          </a:p>
          <a:p>
            <a:r>
              <a:rPr lang="uk-UA" b="0" dirty="0" smtClean="0"/>
              <a:t>Основні твердження на цій картці пояснюють, що при хорошому дотриманні режиму, підвищене вірусне навантаження вказує на резистентність до одного або декількох препаратів, які пацієнт приймає в ході лікування, і це підтверджує вірусологічну невдачу.</a:t>
            </a:r>
          </a:p>
          <a:p>
            <a:endParaRPr lang="uk-UA" b="0" dirty="0" smtClean="0"/>
          </a:p>
          <a:p>
            <a:r>
              <a:rPr lang="uk-UA" b="0" dirty="0" smtClean="0"/>
              <a:t>Питання «Зробимо огляд» наведені для того, щоб переконатися, що пацієнт розуміє свої нові антиретровірусні препарати, режим і коли потрібно прийти в клініку наступного разу.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2065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Див. подробиці в Керівництві для інструкторів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41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974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0126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20500-23BE-4D73-A547-AA878E16F6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21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Інструмент для складання плану посиленого дотримання режиму терапії використовують для документування висновків і планування для карт 5-18 і він</a:t>
            </a:r>
            <a:r>
              <a:rPr lang="uk-UA" baseline="0" dirty="0" smtClean="0"/>
              <a:t> має </a:t>
            </a:r>
            <a:r>
              <a:rPr lang="uk-UA" dirty="0" smtClean="0"/>
              <a:t>бути включений в файл пацієнта.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20500-23BE-4D73-A547-AA878E16F6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642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Ця картка містить кольорову схему, що показує, які картки слід використовувати на кожному візиті.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20500-23BE-4D73-A547-AA878E16F6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22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У змісті вказані теми, які охоплює кожна окрема картка, а також колір, що вказує, на якому візиті її слід використовувати (як згадувалося в попередньому слайді).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20500-23BE-4D73-A547-AA878E16F6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653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Буклет також містить деякі поради щодо якісного консультування і спілкування, щоб направляти ваше обговорення.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019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52600"/>
            <a:ext cx="9144000" cy="1847851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32" y="6019800"/>
            <a:ext cx="166076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38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7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1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0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6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80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1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5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49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20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01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25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49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11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58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130425"/>
            <a:ext cx="9144000" cy="147002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32" y="6019800"/>
            <a:ext cx="166076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16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29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77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371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64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09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61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416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550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058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55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991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942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52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130425"/>
            <a:ext cx="9144000" cy="147002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32" y="6019800"/>
            <a:ext cx="166076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67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44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2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553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237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334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62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531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853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921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20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79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4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1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92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8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6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2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6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7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71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65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2914651"/>
          </a:xfrm>
        </p:spPr>
        <p:txBody>
          <a:bodyPr>
            <a:normAutofit/>
          </a:bodyPr>
          <a:lstStyle/>
          <a:p>
            <a:r>
              <a:rPr lang="uk-UA" b="1" dirty="0" smtClean="0"/>
              <a:t>Модуль 3: </a:t>
            </a:r>
            <a:r>
              <a:rPr dirty="0"/>
              <a:t/>
            </a:r>
            <a:br>
              <a:rPr dirty="0"/>
            </a:br>
            <a:r>
              <a:rPr lang="uk-UA" b="1" dirty="0" smtClean="0"/>
              <a:t>Як користуватися перекидним буклетом для консультування дорослих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34355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smtClean="0"/>
              <a:t>Як користуватися перекидним буклетом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458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 smtClean="0"/>
              <a:t>Кожна картка або набір карток присвячені конкретній темі, яка відіграє важливу роль у догляді, лікуванні та підтримці пацієнтів, які приймають антиретровірусні препарати, яким буде проведений тест вірусного навантаження або хто вже має результат вірусного навантаження.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3181350"/>
            <a:ext cx="4781550" cy="3524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38100" dir="30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Консультування та навички спілкування</a:t>
            </a:r>
            <a:endParaRPr lang="uk-U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1692755"/>
            <a:ext cx="7248525" cy="4936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44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Інструмент для складання плану посиленого дотримання режиму терапії 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3962400" cy="487680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Медичні працівники повинні використовувати цей інструмент разом з буклетом під час консультацій пацієнтів. </a:t>
            </a:r>
          </a:p>
          <a:p>
            <a:r>
              <a:rPr lang="uk-UA" dirty="0" smtClean="0"/>
              <a:t>Багато карток буклета запропонують медичним працівникам заповнити цей лист в той же час.</a:t>
            </a:r>
          </a:p>
          <a:p>
            <a:r>
              <a:rPr lang="uk-UA" dirty="0" smtClean="0"/>
              <a:t>Цей лист призначений для того, щоб його включили в файл чи медичну карту пацієнта.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59" y="1828800"/>
            <a:ext cx="3488741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38100" dir="30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9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Інструмент для складання плану посиленого дотримання режиму терапії 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124200" cy="4876800"/>
          </a:xfrm>
        </p:spPr>
        <p:txBody>
          <a:bodyPr>
            <a:normAutofit fontScale="85000" lnSpcReduction="20000"/>
          </a:bodyPr>
          <a:lstStyle/>
          <a:p>
            <a:r>
              <a:rPr lang="uk-UA" smtClean="0"/>
              <a:t>Під час кожної консультації медичний працівник повинен вказати:</a:t>
            </a:r>
          </a:p>
          <a:p>
            <a:pPr lvl="1"/>
            <a:r>
              <a:rPr lang="uk-UA" smtClean="0"/>
              <a:t>Рівень дотримання пацієнтом режиму терапії (хороший, задовільний, поганий)*</a:t>
            </a:r>
          </a:p>
          <a:p>
            <a:pPr lvl="1"/>
            <a:r>
              <a:rPr lang="uk-UA" smtClean="0"/>
              <a:t>Чи пропустив пацієнт візит в аптеку за ліками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84" y="1752600"/>
            <a:ext cx="4956316" cy="433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38100" dir="30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038600" y="3485492"/>
            <a:ext cx="569026" cy="184850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68484" y="4104945"/>
            <a:ext cx="1070116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6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Інструмент для складання плану посиленого дотримання режиму терапії </a:t>
            </a:r>
            <a:endParaRPr lang="uk-U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84" y="1752600"/>
            <a:ext cx="4956316" cy="433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38100" dir="30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657600" cy="487680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Поки медичний працівник говорить з пацієнтом, він перевіряє бар'єри на шляху до прийому </a:t>
            </a:r>
            <a:r>
              <a:rPr lang="uk-UA" dirty="0" err="1" smtClean="0"/>
              <a:t>антиретровірусних</a:t>
            </a:r>
            <a:r>
              <a:rPr lang="uk-UA" dirty="0" smtClean="0"/>
              <a:t> препаратів, про які говорив пацієнт. </a:t>
            </a:r>
            <a:endParaRPr lang="uk-UA" dirty="0"/>
          </a:p>
        </p:txBody>
      </p:sp>
      <p:sp>
        <p:nvSpPr>
          <p:cNvPr id="12" name="Rounded Rectangle 11"/>
          <p:cNvSpPr/>
          <p:nvPr/>
        </p:nvSpPr>
        <p:spPr>
          <a:xfrm>
            <a:off x="4644932" y="3540918"/>
            <a:ext cx="2060668" cy="17930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48000" y="3921918"/>
            <a:ext cx="15969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0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84" y="1752600"/>
            <a:ext cx="4956316" cy="433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38100" dir="30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Інструмент для складання плану посиленого дотримання режиму терапії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124200" cy="51054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Потім медичний працівник повинен зазначити, які вони обговорювали втручання для подолання цих бар'єрів.</a:t>
            </a:r>
          </a:p>
          <a:p>
            <a:r>
              <a:rPr lang="uk-UA" dirty="0" smtClean="0"/>
              <a:t>Інструмент призначений для збору інформації на всіх повторних консультаціях, присвячених питанню дотримання режиму терапії, в багатьох країнах їх буде не менше трьох.</a:t>
            </a:r>
          </a:p>
          <a:p>
            <a:pPr marL="457200" lvl="1" indent="0">
              <a:buNone/>
            </a:pPr>
            <a:endParaRPr lang="uk-UA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6695088" y="3505200"/>
            <a:ext cx="1915511" cy="22098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95448" y="3911408"/>
            <a:ext cx="3733800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9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Інструмент для складання плану посиленого дотримання режиму терапії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62174"/>
            <a:ext cx="8610600" cy="3518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38100" dir="30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Інструмент для складання плану посиленого дотримання режиму терапії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22860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Медичний працівник повинен заповнити розділ «</a:t>
            </a:r>
            <a:r>
              <a:rPr lang="uk-UA" b="1" dirty="0" smtClean="0"/>
              <a:t>Повторне вірусне навантаження</a:t>
            </a:r>
            <a:r>
              <a:rPr lang="uk-UA" dirty="0" smtClean="0"/>
              <a:t>» після огляду та інтерпретації результатів:</a:t>
            </a:r>
          </a:p>
          <a:p>
            <a:pPr lvl="1"/>
            <a:r>
              <a:rPr lang="uk-UA" dirty="0" smtClean="0"/>
              <a:t>Дата</a:t>
            </a:r>
          </a:p>
          <a:p>
            <a:pPr lvl="1"/>
            <a:r>
              <a:rPr lang="uk-UA" dirty="0" smtClean="0"/>
              <a:t>Результат ВН</a:t>
            </a:r>
          </a:p>
          <a:p>
            <a:pPr lvl="1"/>
            <a:r>
              <a:rPr lang="uk-UA" dirty="0" smtClean="0"/>
              <a:t>План</a:t>
            </a:r>
          </a:p>
          <a:p>
            <a:r>
              <a:rPr lang="uk-UA" dirty="0" smtClean="0"/>
              <a:t>У розділі коментарів медичний працівник повинен вказати специфіку наступних кроків.</a:t>
            </a:r>
          </a:p>
          <a:p>
            <a:pPr marL="457200" lvl="1" indent="0">
              <a:buNone/>
            </a:pPr>
            <a:endParaRPr lang="uk-UA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6934200" cy="2651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38100" dir="30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mtClean="0"/>
              <a:t>Початок АРТ</a:t>
            </a:r>
            <a:endParaRPr lang="uk-U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2" y="1600200"/>
            <a:ext cx="7234238" cy="51188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50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mtClean="0"/>
              <a:t>Пояснення вірусного навантаження</a:t>
            </a:r>
            <a:endParaRPr lang="uk-U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524000"/>
            <a:ext cx="7434263" cy="52154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68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Цілі навчання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За допомогою перекидного буклета для моніторингу вірусного навантаження і розширеного консультування дорослих з питань дотримання режиму терапії учасники зможуть: </a:t>
            </a:r>
          </a:p>
          <a:p>
            <a:pPr lvl="1"/>
            <a:r>
              <a:rPr lang="uk-UA" dirty="0" smtClean="0"/>
              <a:t>Інтерпретувати і пояснити значення результату вірусного навантаження &lt;1000 копій/мл</a:t>
            </a:r>
          </a:p>
          <a:p>
            <a:pPr lvl="1"/>
            <a:r>
              <a:rPr lang="uk-UA" dirty="0" smtClean="0"/>
              <a:t>Інтерпретувати і пояснити значення результату вірусного навантаження </a:t>
            </a:r>
            <a:r>
              <a:rPr lang="uk-UA" u="sng" dirty="0" smtClean="0"/>
              <a:t>&gt;</a:t>
            </a:r>
            <a:r>
              <a:rPr lang="uk-UA" dirty="0" smtClean="0"/>
              <a:t>1000 копій/мл</a:t>
            </a:r>
          </a:p>
          <a:p>
            <a:pPr lvl="1"/>
            <a:r>
              <a:rPr lang="uk-UA" dirty="0" smtClean="0"/>
              <a:t>Оцінити ступінь дотримання режиму терапії у пацієнтів з вірусним навантаженням </a:t>
            </a:r>
            <a:r>
              <a:rPr lang="uk-UA" u="sng" dirty="0" smtClean="0"/>
              <a:t>&gt;</a:t>
            </a:r>
            <a:r>
              <a:rPr lang="uk-UA" dirty="0" smtClean="0"/>
              <a:t>1000 копій/мл за допомогою буклета для моніторингу вірусного навантаження</a:t>
            </a:r>
          </a:p>
          <a:p>
            <a:pPr lvl="1"/>
            <a:r>
              <a:rPr lang="uk-UA" dirty="0" smtClean="0"/>
              <a:t>Розробити цілеспрямовані заходи для поліпшення консультування та підтримки дотримання режиму терапії </a:t>
            </a:r>
          </a:p>
          <a:p>
            <a:pPr lvl="1"/>
            <a:r>
              <a:rPr lang="uk-UA" dirty="0" smtClean="0"/>
              <a:t>Управляти наступними кроками на основі результатів повторного тестування вірусного навантаження</a:t>
            </a:r>
          </a:p>
        </p:txBody>
      </p:sp>
    </p:spTree>
    <p:extLst>
      <p:ext uri="{BB962C8B-B14F-4D97-AF65-F5344CB8AC3E}">
        <p14:creationId xmlns:p14="http://schemas.microsoft.com/office/powerpoint/2010/main" val="35116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417638"/>
          </a:xfrm>
        </p:spPr>
        <p:txBody>
          <a:bodyPr>
            <a:noAutofit/>
          </a:bodyPr>
          <a:lstStyle/>
          <a:p>
            <a:r>
              <a:rPr lang="uk-UA" sz="3500" dirty="0" smtClean="0"/>
              <a:t>Інтерпретація результатів вірусного навантаження: &lt;1000 копій/мл</a:t>
            </a:r>
            <a:endParaRPr lang="uk-UA" sz="3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24000"/>
            <a:ext cx="7429500" cy="51918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45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Пояснення результатів вірусного навантаження: </a:t>
            </a:r>
            <a:r>
              <a:rPr lang="uk-UA" u="sng" dirty="0" smtClean="0"/>
              <a:t>&gt;1000 копій/мл</a:t>
            </a:r>
            <a:endParaRPr lang="uk-U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11255"/>
            <a:ext cx="7339013" cy="50943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03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Оцінка дотримання режиму терапії і консультування 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525780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Пацієнти з ВН </a:t>
            </a:r>
            <a:r>
              <a:rPr lang="uk-UA" u="sng" dirty="0" smtClean="0"/>
              <a:t>&gt;</a:t>
            </a:r>
            <a:r>
              <a:rPr lang="uk-UA" dirty="0" smtClean="0"/>
              <a:t>1000 копій/мл повинні пройти оцінку дотримання режиму терапії з використанням перекидного буклета для моніторингу вірусного навантаження</a:t>
            </a:r>
          </a:p>
          <a:p>
            <a:r>
              <a:rPr lang="uk-UA" dirty="0" smtClean="0"/>
              <a:t>На основі виявлених бар'єрів слід розробити розширений план дотримання режиму лікування з конкретними цілеспрямованими </a:t>
            </a:r>
            <a:r>
              <a:rPr lang="uk-UA" dirty="0" err="1" smtClean="0"/>
              <a:t>втручаннями</a:t>
            </a:r>
            <a:endParaRPr lang="uk-UA" dirty="0" smtClean="0"/>
          </a:p>
          <a:p>
            <a:r>
              <a:rPr lang="uk-UA" dirty="0" smtClean="0"/>
              <a:t>Використати картки 5-18 перекидного буклета для дорослих, щоб провести розширену оцінку дотримання режиму терапії </a:t>
            </a:r>
          </a:p>
          <a:p>
            <a:r>
              <a:rPr lang="uk-UA" dirty="0" smtClean="0"/>
              <a:t>Після першої розширеної консультації з питань дотримання режиму терапії, почніть консультацію з картки 16 і в міру необхідності повторіть картки 5-15.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336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Оцінка дотримання режиму терапії </a:t>
            </a:r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1556425"/>
            <a:ext cx="6696075" cy="47014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76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Оцінка дотримання режиму терапії</a:t>
            </a:r>
            <a:endParaRPr lang="uk-U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288634"/>
              </p:ext>
            </p:extLst>
          </p:nvPr>
        </p:nvGraphicFramePr>
        <p:xfrm>
          <a:off x="1143000" y="1676400"/>
          <a:ext cx="4572000" cy="365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1"/>
                    </a:ext>
                  </a:extLst>
                </a:gridCol>
              </a:tblGrid>
              <a:tr h="86803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Кількість пропущених доз на місяць </a:t>
                      </a:r>
                      <a:endParaRPr lang="uk-UA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Категорія дотримання режиму терапії </a:t>
                      </a:r>
                      <a:endParaRPr lang="uk-U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0"/>
                  </a:ext>
                </a:extLst>
              </a:tr>
              <a:tr h="348696">
                <a:tc grid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Пацієнти, які приймають ліки раз на день</a:t>
                      </a:r>
                      <a:endParaRPr lang="uk-U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1"/>
                  </a:ext>
                </a:extLst>
              </a:tr>
              <a:tr h="34869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&lt;2 доз</a:t>
                      </a:r>
                      <a:endParaRPr lang="uk-U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Хороше</a:t>
                      </a:r>
                      <a:endParaRPr lang="uk-U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2"/>
                  </a:ext>
                </a:extLst>
              </a:tr>
              <a:tr h="34869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2-4 дози </a:t>
                      </a:r>
                      <a:endParaRPr lang="uk-U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Задовільне</a:t>
                      </a:r>
                      <a:endParaRPr lang="uk-U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3"/>
                  </a:ext>
                </a:extLst>
              </a:tr>
              <a:tr h="34869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&gt;4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доз</a:t>
                      </a:r>
                      <a:endParaRPr lang="uk-U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Плохе</a:t>
                      </a:r>
                      <a:endParaRPr lang="uk-U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4"/>
                  </a:ext>
                </a:extLst>
              </a:tr>
              <a:tr h="348696">
                <a:tc grid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Пацієнти, які приймають ліки двічі на день</a:t>
                      </a:r>
                      <a:endParaRPr lang="uk-U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5"/>
                  </a:ext>
                </a:extLst>
              </a:tr>
              <a:tr h="34869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&lt;4 доз</a:t>
                      </a:r>
                      <a:endParaRPr lang="uk-U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Хороше</a:t>
                      </a:r>
                      <a:endParaRPr lang="uk-U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6"/>
                  </a:ext>
                </a:extLst>
              </a:tr>
              <a:tr h="34869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4-8 доз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Задовільне</a:t>
                      </a:r>
                      <a:endParaRPr lang="uk-U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7"/>
                  </a:ext>
                </a:extLst>
              </a:tr>
              <a:tr h="34869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&gt;8 доз</a:t>
                      </a:r>
                      <a:endParaRPr lang="uk-U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Плохе</a:t>
                      </a:r>
                      <a:endParaRPr lang="uk-U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1958618" cy="1404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20794"/>
            <a:ext cx="1958618" cy="14274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51085"/>
            <a:ext cx="6629400" cy="97687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6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Оцінка дотримання режиму терапії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510540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Використовуйте </a:t>
            </a:r>
            <a:r>
              <a:rPr lang="uk-UA" b="1" dirty="0" smtClean="0"/>
              <a:t>Основні твердження</a:t>
            </a:r>
            <a:r>
              <a:rPr lang="uk-UA" dirty="0" smtClean="0"/>
              <a:t> і </a:t>
            </a:r>
            <a:r>
              <a:rPr lang="uk-UA" b="1" dirty="0" smtClean="0"/>
              <a:t>Інструкції медичного</a:t>
            </a:r>
            <a:r>
              <a:rPr lang="uk-UA" dirty="0" smtClean="0"/>
              <a:t> працівника для вивчення всіх проблем, з якими може зіткнутися пацієнт при прийомі </a:t>
            </a:r>
            <a:r>
              <a:rPr lang="uk-UA" dirty="0" err="1" smtClean="0"/>
              <a:t>антиретровірусних</a:t>
            </a:r>
            <a:r>
              <a:rPr lang="uk-UA" dirty="0" smtClean="0"/>
              <a:t>  препаратів.</a:t>
            </a:r>
          </a:p>
          <a:p>
            <a:r>
              <a:rPr lang="uk-UA" dirty="0" smtClean="0"/>
              <a:t>Не </a:t>
            </a:r>
            <a:r>
              <a:rPr lang="uk-UA" dirty="0" err="1" smtClean="0"/>
              <a:t>забудьте</a:t>
            </a:r>
            <a:r>
              <a:rPr lang="uk-UA" dirty="0" smtClean="0"/>
              <a:t> використовувати відкриті питання, а не питання, на які можна дати відповідь «Так» чи «Ні».</a:t>
            </a:r>
          </a:p>
          <a:p>
            <a:pPr lvl="1"/>
            <a:r>
              <a:rPr lang="uk-UA" i="1" dirty="0" smtClean="0"/>
              <a:t>«Будь ласка, не соромтеся розповідати мені про проблеми, з якими ви стикаєтеся. Я питаю, тому що хочу знайти спосіб зробити так, щоб прийом ліків був успішним».</a:t>
            </a:r>
          </a:p>
          <a:p>
            <a:pPr lvl="1"/>
            <a:r>
              <a:rPr lang="uk-UA" i="1" dirty="0" smtClean="0"/>
              <a:t>«Ви можете згадати й описати обставини, пов'язані з останньою пропущеної дозою?»</a:t>
            </a:r>
          </a:p>
          <a:p>
            <a:pPr lvl="1"/>
            <a:r>
              <a:rPr lang="uk-UA" i="1" dirty="0" smtClean="0"/>
              <a:t>«Що вам заважає приймати антиретровірусні препарати щодня?»</a:t>
            </a:r>
          </a:p>
          <a:p>
            <a:endParaRPr lang="uk-UA" i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756" y="1828800"/>
            <a:ext cx="1864843" cy="1319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756" y="3276600"/>
            <a:ext cx="1864843" cy="1326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58000" y="5182319"/>
            <a:ext cx="2534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1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uk-UA" smtClean="0"/>
              <a:t>Індивідуальні бар'єри</a:t>
            </a:r>
            <a:endParaRPr lang="uk-U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648599"/>
              </p:ext>
            </p:extLst>
          </p:nvPr>
        </p:nvGraphicFramePr>
        <p:xfrm>
          <a:off x="36043" y="1347902"/>
          <a:ext cx="7050557" cy="5324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126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0"/>
                    </a:ext>
                  </a:extLst>
                </a:gridCol>
                <a:gridCol w="5917431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1"/>
                    </a:ext>
                  </a:extLst>
                </a:gridCol>
              </a:tblGrid>
              <a:tr h="255330">
                <a:tc>
                  <a:txBody>
                    <a:bodyPr/>
                    <a:lstStyle/>
                    <a:p>
                      <a:r>
                        <a:rPr lang="uk-UA" sz="1100" noProof="0" dirty="0" smtClean="0">
                          <a:latin typeface="+mj-lt"/>
                        </a:rPr>
                        <a:t>БАР'ЄРИ</a:t>
                      </a:r>
                      <a:endParaRPr lang="uk-UA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noProof="0" dirty="0" smtClean="0">
                          <a:latin typeface="+mj-lt"/>
                        </a:rPr>
                        <a:t>ПИТАННЯ ДЛЯ ОЦІНКИ БАР'ЄРІВ</a:t>
                      </a:r>
                      <a:endParaRPr lang="uk-UA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0"/>
                  </a:ext>
                </a:extLst>
              </a:tr>
              <a:tr h="255330">
                <a:tc gridSpan="2">
                  <a:txBody>
                    <a:bodyPr/>
                    <a:lstStyle/>
                    <a:p>
                      <a:r>
                        <a:rPr lang="uk-UA" sz="1100" b="1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ІНДИВІДУАЛЬНІ БАР'ЄРИ</a:t>
                      </a:r>
                      <a:endParaRPr lang="uk-UA" sz="1100" b="1" noProof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1"/>
                  </a:ext>
                </a:extLst>
              </a:tr>
              <a:tr h="638325">
                <a:tc>
                  <a:txBody>
                    <a:bodyPr/>
                    <a:lstStyle/>
                    <a:p>
                      <a:r>
                        <a:rPr lang="uk-UA" sz="1100" b="1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Нестача знань</a:t>
                      </a:r>
                      <a:endParaRPr lang="uk-UA" sz="1100" b="1" noProof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100" noProof="0" dirty="0" smtClean="0">
                          <a:latin typeface="+mj-lt"/>
                        </a:rPr>
                        <a:t>Можете назвати мені назви ваших </a:t>
                      </a:r>
                      <a:r>
                        <a:rPr lang="uk-UA" sz="1100" noProof="0" dirty="0" err="1" smtClean="0">
                          <a:latin typeface="+mj-lt"/>
                        </a:rPr>
                        <a:t>антиретровірусних</a:t>
                      </a:r>
                      <a:r>
                        <a:rPr lang="uk-UA" sz="1100" noProof="0" dirty="0" smtClean="0">
                          <a:latin typeface="+mj-lt"/>
                        </a:rPr>
                        <a:t> препаратів?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100" baseline="0" noProof="0" dirty="0" smtClean="0">
                          <a:latin typeface="+mj-lt"/>
                        </a:rPr>
                        <a:t>Як ви розумієте те, як ви повинні приймати ліки (наприклад, у який час доби, яку кількість [якщо рідина], скільки штук [якщо таблетки]?)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100" baseline="0" noProof="0" dirty="0" smtClean="0">
                          <a:latin typeface="+mj-lt"/>
                        </a:rPr>
                        <a:t>Як ви розумієте ціль </a:t>
                      </a:r>
                      <a:r>
                        <a:rPr lang="uk-UA" sz="1100" baseline="0" noProof="0" dirty="0" err="1" smtClean="0">
                          <a:latin typeface="+mj-lt"/>
                        </a:rPr>
                        <a:t>антиретровірусних</a:t>
                      </a:r>
                      <a:r>
                        <a:rPr lang="uk-UA" sz="1100" baseline="0" noProof="0" dirty="0" smtClean="0">
                          <a:latin typeface="+mj-lt"/>
                        </a:rPr>
                        <a:t> препаратів?</a:t>
                      </a:r>
                      <a:endParaRPr lang="uk-UA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2"/>
                  </a:ext>
                </a:extLst>
              </a:tr>
              <a:tr h="778756">
                <a:tc>
                  <a:txBody>
                    <a:bodyPr/>
                    <a:lstStyle/>
                    <a:p>
                      <a:r>
                        <a:rPr lang="uk-UA" sz="1100" b="1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Побічні ефекти</a:t>
                      </a:r>
                      <a:endParaRPr lang="uk-UA" sz="1100" b="1" noProof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100" baseline="0" noProof="0" dirty="0" smtClean="0">
                          <a:latin typeface="+mj-lt"/>
                        </a:rPr>
                        <a:t>Чи вплинули </a:t>
                      </a:r>
                      <a:r>
                        <a:rPr lang="uk-UA" sz="1100" baseline="0" noProof="0" dirty="0" err="1" smtClean="0">
                          <a:latin typeface="+mj-lt"/>
                        </a:rPr>
                        <a:t>антиретровірусні</a:t>
                      </a:r>
                      <a:r>
                        <a:rPr lang="uk-UA" sz="1100" baseline="0" noProof="0" dirty="0" smtClean="0">
                          <a:latin typeface="+mj-lt"/>
                        </a:rPr>
                        <a:t> препарати на те, як ви себе почуваєте?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100" baseline="0" noProof="0" dirty="0" smtClean="0">
                          <a:latin typeface="+mj-lt"/>
                        </a:rPr>
                        <a:t>Чи вважаєте ви, що ви або ваша дитина погано себе почуваєте через </a:t>
                      </a:r>
                      <a:r>
                        <a:rPr lang="uk-UA" sz="1100" baseline="0" noProof="0" dirty="0" err="1" smtClean="0">
                          <a:latin typeface="+mj-lt"/>
                        </a:rPr>
                        <a:t>антиретровірусні</a:t>
                      </a:r>
                      <a:r>
                        <a:rPr lang="uk-UA" sz="1100" baseline="0" noProof="0" dirty="0" smtClean="0">
                          <a:latin typeface="+mj-lt"/>
                        </a:rPr>
                        <a:t> препарати?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100" baseline="0" noProof="0" dirty="0" smtClean="0">
                          <a:latin typeface="+mj-lt"/>
                        </a:rPr>
                        <a:t>Якщо так, будь ласка, опишіть, які проблеми вони викликають, наприклад, нудоту, діарею, порушення сну.</a:t>
                      </a:r>
                      <a:endParaRPr lang="uk-UA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3"/>
                  </a:ext>
                </a:extLst>
              </a:tr>
              <a:tr h="957487">
                <a:tc>
                  <a:txBody>
                    <a:bodyPr/>
                    <a:lstStyle/>
                    <a:p>
                      <a:r>
                        <a:rPr lang="uk-UA" sz="1100" b="1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Забуває</a:t>
                      </a:r>
                      <a:endParaRPr lang="uk-UA" sz="1100" b="1" noProof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100" noProof="0" dirty="0" smtClean="0"/>
                        <a:t>Ви будь-коли забували, або чи часто ви забуваєте приймати свої </a:t>
                      </a:r>
                      <a:r>
                        <a:rPr lang="uk-UA" sz="1100" noProof="0" dirty="0" err="1" smtClean="0"/>
                        <a:t>антиретровірусні</a:t>
                      </a:r>
                      <a:r>
                        <a:rPr lang="uk-UA" sz="1100" noProof="0" dirty="0" smtClean="0"/>
                        <a:t> препарати?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100" noProof="0" dirty="0" smtClean="0">
                          <a:latin typeface="+mj-lt"/>
                        </a:rPr>
                        <a:t>Ви приймаєте або даєте їх у встановлений час (дні)?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100" baseline="0" noProof="0" dirty="0" smtClean="0">
                          <a:latin typeface="+mj-lt"/>
                        </a:rPr>
                        <a:t>Яким чином ви нагадуєте собі про те, що потрібно прийняти </a:t>
                      </a:r>
                      <a:r>
                        <a:rPr lang="uk-UA" sz="1100" baseline="0" noProof="0" dirty="0" err="1" smtClean="0">
                          <a:latin typeface="+mj-lt"/>
                        </a:rPr>
                        <a:t>антиретровірусні</a:t>
                      </a:r>
                      <a:r>
                        <a:rPr lang="uk-UA" sz="1100" baseline="0" noProof="0" dirty="0" smtClean="0">
                          <a:latin typeface="+mj-lt"/>
                        </a:rPr>
                        <a:t> препарати?</a:t>
                      </a:r>
                      <a:endParaRPr lang="uk-UA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4"/>
                  </a:ext>
                </a:extLst>
              </a:tr>
              <a:tr h="357462">
                <a:tc>
                  <a:txBody>
                    <a:bodyPr/>
                    <a:lstStyle/>
                    <a:p>
                      <a:r>
                        <a:rPr lang="uk-UA" sz="1100" b="1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Відчуває себе краще </a:t>
                      </a:r>
                      <a:endParaRPr lang="uk-UA" sz="1100" b="1" noProof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noProof="0" dirty="0" smtClean="0">
                          <a:latin typeface="+mj-lt"/>
                        </a:rPr>
                        <a:t>- Чи приймаєте ви </a:t>
                      </a:r>
                      <a:r>
                        <a:rPr lang="uk-UA" sz="1100" noProof="0" dirty="0" err="1" smtClean="0">
                          <a:latin typeface="+mj-lt"/>
                        </a:rPr>
                        <a:t>антиретровірусні</a:t>
                      </a:r>
                      <a:r>
                        <a:rPr lang="uk-UA" sz="1100" noProof="0" dirty="0" smtClean="0">
                          <a:latin typeface="+mj-lt"/>
                        </a:rPr>
                        <a:t> препарати, навіть коли відчуваєте себе добре?</a:t>
                      </a:r>
                      <a:endParaRPr lang="uk-UA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5"/>
                  </a:ext>
                </a:extLst>
              </a:tr>
              <a:tr h="497893">
                <a:tc>
                  <a:txBody>
                    <a:bodyPr/>
                    <a:lstStyle/>
                    <a:p>
                      <a:r>
                        <a:rPr lang="uk-UA" sz="1100" b="1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Фізичне захворювання</a:t>
                      </a:r>
                      <a:endParaRPr lang="uk-UA" sz="1100" b="1" noProof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noProof="0" dirty="0" smtClean="0">
                          <a:latin typeface="+mj-lt"/>
                        </a:rPr>
                        <a:t>- Чи були у вас хвороби, які заважали вам приймати </a:t>
                      </a:r>
                      <a:r>
                        <a:rPr lang="uk-UA" sz="1100" noProof="0" dirty="0" err="1" smtClean="0">
                          <a:latin typeface="+mj-lt"/>
                        </a:rPr>
                        <a:t>антиретровірусні</a:t>
                      </a:r>
                      <a:r>
                        <a:rPr lang="uk-UA" sz="1100" noProof="0" dirty="0" smtClean="0">
                          <a:latin typeface="+mj-lt"/>
                        </a:rPr>
                        <a:t> препарати?</a:t>
                      </a:r>
                      <a:endParaRPr lang="uk-UA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6"/>
                  </a:ext>
                </a:extLst>
              </a:tr>
              <a:tr h="638325">
                <a:tc>
                  <a:txBody>
                    <a:bodyPr/>
                    <a:lstStyle/>
                    <a:p>
                      <a:r>
                        <a:rPr lang="uk-UA" sz="1100" b="1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Споживання алкоголю або наркотиків</a:t>
                      </a:r>
                      <a:endParaRPr lang="uk-UA" sz="1100" b="1" noProof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100" noProof="0" dirty="0" smtClean="0">
                          <a:latin typeface="+mj-lt"/>
                        </a:rPr>
                        <a:t>Ви вживаєте алкоголь?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100" baseline="0" noProof="0" dirty="0" smtClean="0">
                          <a:latin typeface="+mj-lt"/>
                        </a:rPr>
                        <a:t>Ви вживаєте наркотики?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100" baseline="0" noProof="0" dirty="0" smtClean="0">
                          <a:latin typeface="+mj-lt"/>
                        </a:rPr>
                        <a:t>Чи вважаєте ви, що це впливає на вашу здатність приймати </a:t>
                      </a:r>
                      <a:r>
                        <a:rPr lang="uk-UA" sz="1100" baseline="0" noProof="0" dirty="0" err="1" smtClean="0">
                          <a:latin typeface="+mj-lt"/>
                        </a:rPr>
                        <a:t>антиретровірусні</a:t>
                      </a:r>
                      <a:r>
                        <a:rPr lang="uk-UA" sz="1100" baseline="0" noProof="0" dirty="0" smtClean="0">
                          <a:latin typeface="+mj-lt"/>
                        </a:rPr>
                        <a:t> препарати?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7"/>
                  </a:ext>
                </a:extLst>
              </a:tr>
              <a:tr h="497893">
                <a:tc>
                  <a:txBody>
                    <a:bodyPr/>
                    <a:lstStyle/>
                    <a:p>
                      <a:r>
                        <a:rPr lang="uk-UA" sz="1100" b="1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Депресія</a:t>
                      </a:r>
                      <a:endParaRPr lang="uk-UA" sz="1100" b="1" noProof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100" noProof="0" dirty="0" smtClean="0">
                          <a:latin typeface="+mj-lt"/>
                        </a:rPr>
                        <a:t>Який у вас настрій в цілому?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100" noProof="0" dirty="0" smtClean="0">
                          <a:latin typeface="+mj-lt"/>
                        </a:rPr>
                        <a:t>Вам було сумно чи ви були в замішанні?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100" baseline="0" noProof="0" dirty="0" smtClean="0">
                          <a:latin typeface="+mj-lt"/>
                        </a:rPr>
                        <a:t>Якщо так, то це вплинуло на вашу здатність приймати </a:t>
                      </a:r>
                      <a:r>
                        <a:rPr lang="uk-UA" sz="1100" baseline="0" noProof="0" dirty="0" err="1" smtClean="0">
                          <a:latin typeface="+mj-lt"/>
                        </a:rPr>
                        <a:t>антиретровірусні</a:t>
                      </a:r>
                      <a:r>
                        <a:rPr lang="uk-UA" sz="1100" baseline="0" noProof="0" dirty="0" smtClean="0">
                          <a:latin typeface="+mj-lt"/>
                        </a:rPr>
                        <a:t> препарати?</a:t>
                      </a:r>
                      <a:endParaRPr lang="uk-UA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57" y="1676400"/>
            <a:ext cx="1864843" cy="1319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57" y="3200400"/>
            <a:ext cx="1864843" cy="1326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69111"/>
            <a:ext cx="1864843" cy="123720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Індивідуальні бар'єри (продовження), Домашні бар'єри</a:t>
            </a:r>
            <a:endParaRPr lang="uk-U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821672"/>
              </p:ext>
            </p:extLst>
          </p:nvPr>
        </p:nvGraphicFramePr>
        <p:xfrm>
          <a:off x="1" y="1417639"/>
          <a:ext cx="7259920" cy="5440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485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0"/>
                    </a:ext>
                  </a:extLst>
                </a:gridCol>
                <a:gridCol w="5868435"/>
              </a:tblGrid>
              <a:tr h="275246">
                <a:tc>
                  <a:txBody>
                    <a:bodyPr/>
                    <a:lstStyle/>
                    <a:p>
                      <a:r>
                        <a:rPr lang="uk-UA" sz="1200" spc="-30" dirty="0" smtClean="0">
                          <a:latin typeface="+mj-lt"/>
                        </a:rPr>
                        <a:t> БАР'ЄРИ</a:t>
                      </a:r>
                      <a:endParaRPr lang="uk-UA" sz="1200" spc="-3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spc="-30" dirty="0" smtClean="0">
                          <a:latin typeface="+mj-lt"/>
                        </a:rPr>
                        <a:t>ПИТАННЯ ДЛЯ ОЦІНКИ БАР'ЄРІВ</a:t>
                      </a:r>
                      <a:endParaRPr lang="uk-UA" sz="1200" spc="-3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0"/>
                  </a:ext>
                </a:extLst>
              </a:tr>
              <a:tr h="275246">
                <a:tc gridSpan="2">
                  <a:txBody>
                    <a:bodyPr/>
                    <a:lstStyle/>
                    <a:p>
                      <a:r>
                        <a:rPr lang="uk-UA" sz="1200" b="1" spc="-30" dirty="0" smtClean="0">
                          <a:solidFill>
                            <a:schemeClr val="bg1"/>
                          </a:solidFill>
                          <a:latin typeface="+mj-lt"/>
                        </a:rPr>
                        <a:t>ІНДИВІДУАЛЬНІ БАР'ЄРИ (продовження)</a:t>
                      </a:r>
                      <a:endParaRPr lang="uk-UA" sz="1200" b="1" spc="-3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1"/>
                  </a:ext>
                </a:extLst>
              </a:tr>
              <a:tr h="512263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uk-UA" sz="1050" b="1" spc="-30" dirty="0" smtClean="0">
                          <a:solidFill>
                            <a:schemeClr val="bg1"/>
                          </a:solidFill>
                          <a:latin typeface="+mj-lt"/>
                        </a:rPr>
                        <a:t>Добова кількість таблеток, які слід прийняти</a:t>
                      </a:r>
                      <a:endParaRPr lang="uk-UA" sz="1050" b="1" spc="-3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200"/>
                        </a:lnSpc>
                        <a:buFontTx/>
                        <a:buChar char="-"/>
                      </a:pPr>
                      <a:r>
                        <a:rPr lang="uk-UA" sz="1100" spc="-30" dirty="0" smtClean="0">
                          <a:latin typeface="+mj-lt"/>
                        </a:rPr>
                        <a:t>Чи є кількість таблеток або кількість рідини проблемою для вас або вашої дитини?</a:t>
                      </a:r>
                      <a:endParaRPr lang="uk-UA" sz="1100" spc="-3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2"/>
                  </a:ext>
                </a:extLst>
              </a:tr>
              <a:tr h="397578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uk-UA" sz="1050" b="1" spc="-30" dirty="0" smtClean="0">
                          <a:solidFill>
                            <a:schemeClr val="bg1"/>
                          </a:solidFill>
                          <a:latin typeface="+mj-lt"/>
                        </a:rPr>
                        <a:t>Втрата таблеток або таблетки закінчилися</a:t>
                      </a:r>
                      <a:endParaRPr lang="uk-UA" sz="1050" b="1" spc="-3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200"/>
                        </a:lnSpc>
                        <a:buFontTx/>
                        <a:buChar char="-"/>
                      </a:pPr>
                      <a:r>
                        <a:rPr lang="uk-UA" sz="1100" spc="-30" dirty="0" smtClean="0">
                          <a:latin typeface="+mj-lt"/>
                        </a:rPr>
                        <a:t>Ви будь-коли втрачали антиретровірусні препарати або чи траплялося так, що вони у вас закінчувалися?</a:t>
                      </a:r>
                      <a:endParaRPr lang="uk-UA" sz="1100" spc="-3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3"/>
                  </a:ext>
                </a:extLst>
              </a:tr>
              <a:tr h="397578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uk-UA" sz="1050" b="1" spc="-30" dirty="0" smtClean="0">
                          <a:solidFill>
                            <a:schemeClr val="bg1"/>
                          </a:solidFill>
                          <a:latin typeface="+mj-lt"/>
                        </a:rPr>
                        <a:t>Проблеми з транспортом</a:t>
                      </a:r>
                      <a:endParaRPr lang="uk-UA" sz="1050" b="1" spc="-3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200"/>
                        </a:lnSpc>
                        <a:buFontTx/>
                        <a:buChar char="-"/>
                      </a:pPr>
                      <a:r>
                        <a:rPr lang="uk-UA" sz="1100" spc="-30" dirty="0" smtClean="0">
                          <a:latin typeface="+mj-lt"/>
                        </a:rPr>
                        <a:t>Вам важко дістатися до медичного центру, щоб взяти антиретровірусні препарати?</a:t>
                      </a:r>
                    </a:p>
                    <a:p>
                      <a:pPr marL="171450" indent="-171450">
                        <a:lnSpc>
                          <a:spcPts val="1200"/>
                        </a:lnSpc>
                        <a:buFontTx/>
                        <a:buChar char="-"/>
                      </a:pPr>
                      <a:r>
                        <a:rPr lang="uk-UA" sz="1100" spc="-30" baseline="0" dirty="0" smtClean="0">
                          <a:latin typeface="+mj-lt"/>
                        </a:rPr>
                        <a:t>Якщо так, які причини? (Наприклад, велика відстань, витрати, робота)</a:t>
                      </a:r>
                      <a:endParaRPr lang="uk-UA" sz="1100" spc="-3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4"/>
                  </a:ext>
                </a:extLst>
              </a:tr>
              <a:tr h="70340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uk-UA" sz="1050" b="1" spc="-30" dirty="0" smtClean="0">
                          <a:solidFill>
                            <a:schemeClr val="bg1"/>
                          </a:solidFill>
                          <a:latin typeface="+mj-lt"/>
                        </a:rPr>
                        <a:t>Медичні переконання </a:t>
                      </a:r>
                      <a:endParaRPr lang="uk-UA" sz="1050" b="1" spc="-3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200"/>
                        </a:lnSpc>
                        <a:buFontTx/>
                        <a:buChar char="-"/>
                      </a:pPr>
                      <a:r>
                        <a:rPr lang="uk-UA" sz="1100" spc="-30" dirty="0" smtClean="0">
                          <a:latin typeface="+mj-lt"/>
                        </a:rPr>
                        <a:t>Чи вважаєте ви, що щоденний прийом антиретровірусних препаратів корисний для вашого здоров'я або здоров'я вашої дитини?</a:t>
                      </a:r>
                    </a:p>
                    <a:p>
                      <a:pPr marL="171450" indent="-171450">
                        <a:lnSpc>
                          <a:spcPts val="1200"/>
                        </a:lnSpc>
                        <a:buFontTx/>
                        <a:buChar char="-"/>
                      </a:pPr>
                      <a:r>
                        <a:rPr lang="uk-UA" sz="1100" spc="-30" baseline="0" dirty="0" smtClean="0">
                          <a:latin typeface="+mj-lt"/>
                        </a:rPr>
                        <a:t>Як ви вважаєте, який для вас або вашої дитини </a:t>
                      </a:r>
                      <a:r>
                        <a:rPr lang="uk-UA" sz="1100" kern="1200" spc="-3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найкращий спосіб лікування ВІЛ</a:t>
                      </a:r>
                      <a:r>
                        <a:rPr lang="uk-UA" sz="1100" spc="-30" baseline="0" dirty="0" smtClean="0">
                          <a:latin typeface="+mj-lt"/>
                        </a:rPr>
                        <a:t>?</a:t>
                      </a:r>
                    </a:p>
                    <a:p>
                      <a:pPr marL="171450" indent="-171450">
                        <a:lnSpc>
                          <a:spcPts val="1200"/>
                        </a:lnSpc>
                        <a:buFontTx/>
                        <a:buChar char="-"/>
                      </a:pPr>
                      <a:r>
                        <a:rPr lang="uk-UA" sz="1100" spc="-30" baseline="0" dirty="0" smtClean="0">
                          <a:latin typeface="+mj-lt"/>
                        </a:rPr>
                        <a:t>Ви пробували інші засоби лікування ВІЛ для себе або своєї дитини?</a:t>
                      </a:r>
                      <a:endParaRPr lang="uk-UA" sz="1100" spc="-3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5"/>
                  </a:ext>
                </a:extLst>
              </a:tr>
              <a:tr h="55049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uk-UA" sz="1050" b="1" spc="-30" dirty="0" smtClean="0">
                          <a:solidFill>
                            <a:schemeClr val="bg1"/>
                          </a:solidFill>
                          <a:latin typeface="+mj-lt"/>
                        </a:rPr>
                        <a:t>Труднощі з розкладом</a:t>
                      </a:r>
                      <a:endParaRPr lang="uk-UA" sz="1050" b="1" spc="-3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200"/>
                        </a:lnSpc>
                        <a:buFontTx/>
                        <a:buChar char="-"/>
                      </a:pPr>
                      <a:r>
                        <a:rPr lang="uk-UA" sz="1100" spc="-30" dirty="0" smtClean="0">
                          <a:latin typeface="+mj-lt"/>
                        </a:rPr>
                        <a:t>Ви будь-коли були занадто зайняті або стикалися зі зміною розкладу, через що вам було складно прийняти або дати вашій дитині антиретровірусні препарати?</a:t>
                      </a:r>
                    </a:p>
                    <a:p>
                      <a:pPr marL="171450" indent="-171450">
                        <a:lnSpc>
                          <a:spcPts val="1200"/>
                        </a:lnSpc>
                        <a:buFontTx/>
                        <a:buChar char="-"/>
                      </a:pPr>
                      <a:r>
                        <a:rPr lang="uk-UA" sz="1100" spc="-30" baseline="0" dirty="0" smtClean="0">
                          <a:latin typeface="+mj-lt"/>
                        </a:rPr>
                        <a:t>Чи доводиться вам проводити багато часу поза домом через вашу роботи?</a:t>
                      </a:r>
                      <a:endParaRPr lang="uk-UA" sz="1100" spc="-3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6"/>
                  </a:ext>
                </a:extLst>
              </a:tr>
              <a:tr h="251464"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uk-UA" sz="1100" b="1" spc="-30" dirty="0" smtClean="0">
                          <a:solidFill>
                            <a:schemeClr val="bg1"/>
                          </a:solidFill>
                          <a:latin typeface="+mj-lt"/>
                        </a:rPr>
                        <a:t>ДОМАШНІ БАР'ЄРИ</a:t>
                      </a:r>
                      <a:endParaRPr lang="uk-UA" sz="1100" b="1" spc="-3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7"/>
                  </a:ext>
                </a:extLst>
              </a:tr>
              <a:tr h="397578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uk-UA" sz="1050" b="1" spc="-30" dirty="0" smtClean="0">
                          <a:solidFill>
                            <a:schemeClr val="bg1"/>
                          </a:solidFill>
                          <a:latin typeface="+mj-lt"/>
                        </a:rPr>
                        <a:t>Обговорення з іншими</a:t>
                      </a:r>
                      <a:endParaRPr lang="uk-UA" sz="1050" b="1" spc="-3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200"/>
                        </a:lnSpc>
                        <a:buFontTx/>
                        <a:buChar char="-"/>
                      </a:pPr>
                      <a:r>
                        <a:rPr lang="uk-UA" sz="1100" spc="-30" dirty="0" smtClean="0">
                          <a:latin typeface="+mj-lt"/>
                        </a:rPr>
                        <a:t>Ви будь-коли розповідали іншим про свої </a:t>
                      </a:r>
                      <a:r>
                        <a:rPr lang="uk-UA" sz="1100" spc="-30" dirty="0" err="1" smtClean="0">
                          <a:latin typeface="+mj-lt"/>
                        </a:rPr>
                        <a:t>антиретровірусні</a:t>
                      </a:r>
                      <a:r>
                        <a:rPr lang="uk-UA" sz="1100" spc="-30" dirty="0" smtClean="0">
                          <a:latin typeface="+mj-lt"/>
                        </a:rPr>
                        <a:t> препарати або антиретровірусні препарати вашої дитини?</a:t>
                      </a:r>
                      <a:endParaRPr lang="uk-UA" sz="1100" spc="-3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8"/>
                  </a:ext>
                </a:extLst>
              </a:tr>
              <a:tr h="37209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uk-UA" sz="1050" b="1" spc="-30" dirty="0" smtClean="0">
                          <a:solidFill>
                            <a:schemeClr val="bg1"/>
                          </a:solidFill>
                          <a:latin typeface="+mj-lt"/>
                        </a:rPr>
                        <a:t>Боязнь розкриття статусу</a:t>
                      </a:r>
                      <a:endParaRPr lang="uk-UA" sz="1050" b="1" spc="-3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200"/>
                        </a:lnSpc>
                        <a:buFontTx/>
                        <a:buChar char="-"/>
                      </a:pPr>
                      <a:r>
                        <a:rPr lang="uk-UA" sz="1100" spc="-30" dirty="0" smtClean="0">
                          <a:latin typeface="+mj-lt"/>
                        </a:rPr>
                        <a:t>Чи розповіли ви про свій статус ВІЛ або статус ВІЛ вашої дитини своєї сім'ї? Вашому партнерові?</a:t>
                      </a:r>
                      <a:endParaRPr lang="uk-UA" sz="1100" spc="-3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9"/>
                  </a:ext>
                </a:extLst>
              </a:tr>
              <a:tr h="512263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uk-UA" sz="1050" b="1" spc="-30" dirty="0" smtClean="0">
                          <a:solidFill>
                            <a:schemeClr val="bg1"/>
                          </a:solidFill>
                          <a:latin typeface="+mj-lt"/>
                        </a:rPr>
                        <a:t>Сімейні відносини чи відносини з партнером</a:t>
                      </a:r>
                      <a:endParaRPr lang="uk-UA" sz="1050" b="1" spc="-3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200"/>
                        </a:lnSpc>
                        <a:buFontTx/>
                        <a:buChar char="-"/>
                      </a:pPr>
                      <a:r>
                        <a:rPr lang="uk-UA" sz="1100" spc="-30" dirty="0" smtClean="0">
                          <a:latin typeface="+mj-lt"/>
                        </a:rPr>
                        <a:t>Чи траплялося так, що ваша сім'я або ваш партнер не підтримували вас або не давали вам приймати або давати вашій дитині антиретровірусні препарати?</a:t>
                      </a:r>
                      <a:endParaRPr lang="uk-UA" sz="1100" spc="-3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10"/>
                  </a:ext>
                </a:extLst>
              </a:tr>
              <a:tr h="397578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uk-UA" sz="1050" b="1" spc="-30" dirty="0" smtClean="0">
                          <a:solidFill>
                            <a:schemeClr val="bg1"/>
                          </a:solidFill>
                          <a:latin typeface="+mj-lt"/>
                        </a:rPr>
                        <a:t>Нездатність платити</a:t>
                      </a:r>
                      <a:endParaRPr lang="uk-UA" sz="1050" b="1" spc="-3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200"/>
                        </a:lnSpc>
                        <a:buFontTx/>
                        <a:buChar char="-"/>
                      </a:pPr>
                      <a:r>
                        <a:rPr lang="en-US" sz="1100" spc="-30" dirty="0" smtClean="0"/>
                        <a:t>Чи траплялося так, що збори в клініці або інші збори не дозволяли вам приймати або давати вашій дитині антиретровірусні препарати?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11"/>
                  </a:ext>
                </a:extLst>
              </a:tr>
              <a:tr h="397578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uk-UA" sz="1050" b="1" spc="-30" dirty="0" smtClean="0">
                          <a:solidFill>
                            <a:schemeClr val="bg1"/>
                          </a:solidFill>
                          <a:latin typeface="+mj-lt"/>
                        </a:rPr>
                        <a:t>Нестача продовольства</a:t>
                      </a:r>
                      <a:endParaRPr lang="uk-UA" sz="1050" b="1" spc="-3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200"/>
                        </a:lnSpc>
                        <a:buFontTx/>
                        <a:buChar char="-"/>
                      </a:pPr>
                      <a:r>
                        <a:rPr lang="en-US" sz="1100" spc="-30" dirty="0" smtClean="0"/>
                        <a:t>Чи траплялося так, що відсутність достатнього харчування була проблематичною для прийому </a:t>
                      </a:r>
                      <a:r>
                        <a:rPr lang="en-US" sz="1100" spc="-30" dirty="0" err="1" smtClean="0"/>
                        <a:t>або</a:t>
                      </a:r>
                      <a:r>
                        <a:rPr lang="en-US" sz="1100" spc="-30" dirty="0" smtClean="0"/>
                        <a:t> </a:t>
                      </a:r>
                      <a:r>
                        <a:rPr lang="en-US" sz="1100" spc="-30" dirty="0" err="1" smtClean="0"/>
                        <a:t>надання</a:t>
                      </a:r>
                      <a:r>
                        <a:rPr lang="uk-UA" sz="1100" spc="-30" dirty="0" smtClean="0"/>
                        <a:t> </a:t>
                      </a:r>
                      <a:r>
                        <a:rPr lang="en-US" sz="1100" spc="-30" dirty="0" err="1" smtClean="0"/>
                        <a:t>антиретровірусн</a:t>
                      </a:r>
                      <a:r>
                        <a:rPr lang="uk-UA" sz="1100" spc="-30" dirty="0" err="1" smtClean="0"/>
                        <a:t>их</a:t>
                      </a:r>
                      <a:r>
                        <a:rPr lang="en-US" sz="1100" spc="-30" dirty="0" smtClean="0"/>
                        <a:t> </a:t>
                      </a:r>
                      <a:r>
                        <a:rPr lang="en-US" sz="1100" spc="-30" dirty="0" err="1" smtClean="0"/>
                        <a:t>препаратів</a:t>
                      </a:r>
                      <a:r>
                        <a:rPr lang="en-US" sz="1100" spc="-30" dirty="0" smtClean="0"/>
                        <a:t> вашій дитині?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21" y="1417638"/>
            <a:ext cx="1868839" cy="1319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61" y="3216857"/>
            <a:ext cx="1868839" cy="13266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61" y="5620792"/>
            <a:ext cx="1864843" cy="123720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2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Інституційні / соціальні бар'єри</a:t>
            </a:r>
            <a:endParaRPr lang="uk-U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615102"/>
              </p:ext>
            </p:extLst>
          </p:nvPr>
        </p:nvGraphicFramePr>
        <p:xfrm>
          <a:off x="304800" y="1676400"/>
          <a:ext cx="5943600" cy="3766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537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0"/>
                    </a:ext>
                  </a:extLst>
                </a:gridCol>
                <a:gridCol w="151663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1"/>
                    </a:ext>
                  </a:extLst>
                </a:gridCol>
                <a:gridCol w="4724400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2"/>
                    </a:ext>
                  </a:extLst>
                </a:gridCol>
              </a:tblGrid>
              <a:tr h="405716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+mj-lt"/>
                        </a:rPr>
                        <a:t>БАР'ЄРИ</a:t>
                      </a:r>
                      <a:endParaRPr lang="uk-UA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400" dirty="0" smtClean="0">
                          <a:latin typeface="+mj-lt"/>
                        </a:rPr>
                        <a:t>ПИТАННЯ ДЛЯ ОЦІНКИ БАР'ЄРІВ</a:t>
                      </a:r>
                      <a:endParaRPr lang="uk-UA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0"/>
                  </a:ext>
                </a:extLst>
              </a:tr>
              <a:tr h="405716">
                <a:tc gridSpan="3"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ІНСТИТУЦІЙНІ АБО СОЦІАЛЬНІ БАР'ЄРИ</a:t>
                      </a:r>
                      <a:endParaRPr lang="uk-UA" sz="14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1"/>
                  </a:ext>
                </a:extLst>
              </a:tr>
              <a:tr h="604014">
                <a:tc gridSpan="2">
                  <a:txBody>
                    <a:bodyPr/>
                    <a:lstStyle/>
                    <a:p>
                      <a:r>
                        <a:rPr lang="uk-UA" sz="11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Відсутність ліків</a:t>
                      </a:r>
                      <a:endParaRPr lang="uk-UA" sz="11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en-US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100" dirty="0" smtClean="0">
                          <a:latin typeface="+mj-lt"/>
                        </a:rPr>
                        <a:t>Ви будь-коли приходили до медичного закладу, коли вам говорили, що антиретровірусних препаратів немає?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100" baseline="0" dirty="0" smtClean="0">
                          <a:latin typeface="+mj-lt"/>
                        </a:rPr>
                        <a:t>Ви будь-коли приходили до медичного закладу, але отримували лише невеликий запас антиретровірусних препаратів?</a:t>
                      </a:r>
                      <a:endParaRPr lang="uk-UA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2"/>
                  </a:ext>
                </a:extLst>
              </a:tr>
              <a:tr h="557975">
                <a:tc gridSpan="2">
                  <a:txBody>
                    <a:bodyPr/>
                    <a:lstStyle/>
                    <a:p>
                      <a:r>
                        <a:rPr lang="uk-UA" sz="11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Довге очікування</a:t>
                      </a:r>
                      <a:endParaRPr lang="uk-UA" sz="11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en-US" sz="1000" baseline="0" dirty="0" smtClean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100" dirty="0" smtClean="0">
                          <a:latin typeface="+mj-lt"/>
                        </a:rPr>
                        <a:t>Ви будь-коли залишали медичну установу, так і не отримавши антиретровірусних препаратів для себе або своєї дитину через дуже тривалий час очікування?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3"/>
                  </a:ext>
                </a:extLst>
              </a:tr>
              <a:tr h="604014">
                <a:tc gridSpan="2">
                  <a:txBody>
                    <a:bodyPr/>
                    <a:lstStyle/>
                    <a:p>
                      <a:r>
                        <a:rPr lang="uk-UA" sz="11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Стигма і дискримінація</a:t>
                      </a:r>
                      <a:endParaRPr lang="uk-UA" sz="11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en-US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100" dirty="0" smtClean="0">
                          <a:latin typeface="+mj-lt"/>
                        </a:rPr>
                        <a:t>Ви боїтеся, що люди у співтоваристві дізнаються про ВІЛ у вас або у вашої дитини?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100" dirty="0" smtClean="0">
                          <a:latin typeface="+mj-lt"/>
                        </a:rPr>
                        <a:t>Це заважає вам приходити в клініку або приймати чи давати антиретровірусні препарати?</a:t>
                      </a:r>
                      <a:endParaRPr lang="uk-UA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4"/>
                  </a:ext>
                </a:extLst>
              </a:tr>
              <a:tr h="836327">
                <a:tc gridSpan="2">
                  <a:txBody>
                    <a:bodyPr/>
                    <a:lstStyle/>
                    <a:p>
                      <a:r>
                        <a:rPr lang="uk-UA" sz="11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Політична криза, війна або стихійне лихо</a:t>
                      </a:r>
                      <a:endParaRPr lang="uk-UA" sz="11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en-US" sz="1000" baseline="0" dirty="0" smtClean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100" baseline="0" dirty="0" smtClean="0">
                          <a:latin typeface="+mj-lt"/>
                        </a:rPr>
                        <a:t>Чи трапляється так, що вам небезпечно забирати антиретровірусні препарати з медичного закладу?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1868839" cy="1333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00400"/>
            <a:ext cx="1868840" cy="1327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756" y="5469111"/>
            <a:ext cx="1864843" cy="123720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Поліпшення дотримання режиму терапії</a:t>
            </a:r>
            <a:endParaRPr lang="uk-UA" dirty="0"/>
          </a:p>
        </p:txBody>
      </p:sp>
      <p:sp>
        <p:nvSpPr>
          <p:cNvPr id="7" name="Rectangle 6"/>
          <p:cNvSpPr/>
          <p:nvPr/>
        </p:nvSpPr>
        <p:spPr>
          <a:xfrm>
            <a:off x="6858000" y="5182319"/>
            <a:ext cx="2534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/>
              <a:t> </a:t>
            </a:r>
            <a:endParaRPr lang="uk-U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00"/>
            <a:ext cx="7300913" cy="51235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45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План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Знайомство з перекидним буклетом для моніторингу вірусного навантаження і розширеного консультування щодо дотримання режиму терапії  </a:t>
            </a:r>
          </a:p>
          <a:p>
            <a:r>
              <a:rPr lang="uk-UA" dirty="0" smtClean="0"/>
              <a:t>Результати вірусного навантаження, інтерпретація і пояснення значення пацієнтові</a:t>
            </a:r>
          </a:p>
          <a:p>
            <a:r>
              <a:rPr lang="uk-UA" dirty="0" smtClean="0"/>
              <a:t>Оцінка дотримання режиму терапії для пацієнтів із підвищеним вірусним навантаженням</a:t>
            </a:r>
          </a:p>
          <a:p>
            <a:r>
              <a:rPr lang="uk-UA" dirty="0" smtClean="0"/>
              <a:t>Розробка індивідуального плану втручання, спрямованого на дотримання режиму терапії </a:t>
            </a:r>
          </a:p>
          <a:p>
            <a:r>
              <a:rPr lang="uk-UA" dirty="0" smtClean="0"/>
              <a:t>Повторне тестування вірусного навантаження і додаткові заходи на основі результатів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14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uk-UA" dirty="0" smtClean="0"/>
              <a:t>Втручання на індивідуальному рівні</a:t>
            </a:r>
            <a:endParaRPr lang="uk-U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78561"/>
              </p:ext>
            </p:extLst>
          </p:nvPr>
        </p:nvGraphicFramePr>
        <p:xfrm>
          <a:off x="152400" y="1371600"/>
          <a:ext cx="670560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686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0"/>
                    </a:ext>
                  </a:extLst>
                </a:gridCol>
                <a:gridCol w="5627914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1"/>
                    </a:ext>
                  </a:extLst>
                </a:gridCol>
              </a:tblGrid>
              <a:tr h="2492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1100" dirty="0" smtClean="0">
                          <a:latin typeface="+mj-lt"/>
                        </a:rPr>
                        <a:t>БАР'ЄРИ</a:t>
                      </a:r>
                      <a:endParaRPr lang="uk-UA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1100" dirty="0" smtClean="0">
                          <a:latin typeface="+mj-lt"/>
                        </a:rPr>
                        <a:t>Втручання з метою подолати бар’єри та поліпшити дотримання режиму лікування</a:t>
                      </a:r>
                      <a:endParaRPr lang="uk-UA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0"/>
                  </a:ext>
                </a:extLst>
              </a:tr>
              <a:tr h="24928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11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ІНДИВІДУАЛЬНІ БАР'ЄРИ</a:t>
                      </a:r>
                      <a:endParaRPr lang="uk-UA" sz="11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1"/>
                  </a:ext>
                </a:extLst>
              </a:tr>
              <a:tr h="52788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1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Нестача знань</a:t>
                      </a:r>
                      <a:endParaRPr lang="uk-UA" sz="1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dirty="0" smtClean="0">
                          <a:latin typeface="+mj-lt"/>
                        </a:rPr>
                        <a:t>Індивідуальне консультування з базових знань про ВІЛ або антиретровірусні препарати 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baseline="0" dirty="0" smtClean="0">
                          <a:latin typeface="+mj-lt"/>
                        </a:rPr>
                        <a:t>Групове консультування / група взаємної допомоги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baseline="0" dirty="0" smtClean="0">
                          <a:latin typeface="+mj-lt"/>
                        </a:rPr>
                        <a:t>Письмові інструкції</a:t>
                      </a:r>
                      <a:endParaRPr lang="uk-UA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2"/>
                  </a:ext>
                </a:extLst>
              </a:tr>
              <a:tr h="82115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1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Побічні ефекти</a:t>
                      </a:r>
                      <a:endParaRPr lang="uk-UA" sz="1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sz="1000" dirty="0" err="1"/>
                        <a:t>Нудота</a:t>
                      </a:r>
                      <a:r>
                        <a:rPr sz="1000" dirty="0"/>
                        <a:t> </a:t>
                      </a:r>
                      <a:r>
                        <a:rPr lang="en-US" sz="1000" baseline="0" dirty="0" smtClean="0">
                          <a:latin typeface="+mj-lt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uk-UA" sz="1000" baseline="0" dirty="0" smtClean="0">
                          <a:latin typeface="+mj-lt"/>
                          <a:sym typeface="Wingdings" panose="05000000000000000000" pitchFamily="2" charset="2"/>
                        </a:rPr>
                        <a:t> приймати з їжею, протиблювотний засіб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baseline="0" dirty="0" smtClean="0">
                          <a:latin typeface="+mj-lt"/>
                          <a:sym typeface="Wingdings" panose="05000000000000000000" pitchFamily="2" charset="2"/>
                        </a:rPr>
                        <a:t>Діарея </a:t>
                      </a:r>
                      <a:r>
                        <a:rPr lang="en-US" sz="1000" baseline="0" dirty="0" smtClean="0">
                          <a:latin typeface="+mj-lt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uk-UA" sz="1000" baseline="0" dirty="0" smtClean="0">
                          <a:latin typeface="+mj-lt"/>
                          <a:sym typeface="Wingdings" panose="05000000000000000000" pitchFamily="2" charset="2"/>
                        </a:rPr>
                        <a:t> ліки від діареї, коли виключені інфекції; заповнення втрати рідини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baseline="0" dirty="0" smtClean="0">
                          <a:latin typeface="+mj-lt"/>
                          <a:sym typeface="Wingdings" panose="05000000000000000000" pitchFamily="2" charset="2"/>
                        </a:rPr>
                        <a:t>Тривога або депресія </a:t>
                      </a:r>
                      <a:r>
                        <a:rPr lang="en-US" sz="1000" baseline="0" dirty="0" smtClean="0">
                          <a:latin typeface="+mj-lt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uk-UA" sz="1000" baseline="0" dirty="0" smtClean="0">
                          <a:latin typeface="+mj-lt"/>
                          <a:sym typeface="Wingdings" panose="05000000000000000000" pitchFamily="2" charset="2"/>
                        </a:rPr>
                        <a:t> приймати перед сном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baseline="0" dirty="0" smtClean="0">
                          <a:latin typeface="+mj-lt"/>
                          <a:sym typeface="Wingdings" panose="05000000000000000000" pitchFamily="2" charset="2"/>
                        </a:rPr>
                        <a:t>Головний біль </a:t>
                      </a:r>
                      <a:r>
                        <a:rPr lang="en-US" sz="1000" baseline="0" dirty="0" smtClean="0">
                          <a:latin typeface="+mj-lt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uk-UA" sz="1000" baseline="0" dirty="0" smtClean="0">
                          <a:latin typeface="+mj-lt"/>
                          <a:sym typeface="Wingdings" panose="05000000000000000000" pitchFamily="2" charset="2"/>
                        </a:rPr>
                        <a:t> парацетамол, зробити оцінку на менінгіт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baseline="0" dirty="0" smtClean="0">
                          <a:latin typeface="+mj-lt"/>
                          <a:sym typeface="Wingdings" panose="05000000000000000000" pitchFamily="2" charset="2"/>
                        </a:rPr>
                        <a:t>Втома </a:t>
                      </a:r>
                      <a:r>
                        <a:rPr lang="en-US" sz="1000" baseline="0" dirty="0" smtClean="0">
                          <a:latin typeface="+mj-lt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uk-UA" sz="1000" baseline="0" dirty="0" smtClean="0">
                          <a:latin typeface="+mj-lt"/>
                          <a:sym typeface="Wingdings" panose="05000000000000000000" pitchFamily="2" charset="2"/>
                        </a:rPr>
                        <a:t> Перевірити рівень гемоглобіна, розглянути можливість заміни, якщо пацієнт приймає AZT</a:t>
                      </a:r>
                      <a:endParaRPr lang="uk-UA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3"/>
                  </a:ext>
                </a:extLst>
              </a:tr>
              <a:tr h="96779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1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Забуває</a:t>
                      </a:r>
                      <a:endParaRPr lang="uk-UA" sz="1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dirty="0" smtClean="0">
                          <a:latin typeface="+mj-lt"/>
                        </a:rPr>
                        <a:t>Організатор ліків (наприклад, коробка для ліків)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dirty="0" smtClean="0">
                          <a:latin typeface="+mj-lt"/>
                        </a:rPr>
                        <a:t>Наочний розклад прийому медикаментів (наприклад, календар, журнал, записи)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baseline="0" dirty="0" smtClean="0">
                          <a:latin typeface="+mj-lt"/>
                        </a:rPr>
                        <a:t>Пристрої, які можуть нагадувати (наприклад, телефонні дзвінки, SMS, будильник)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baseline="0" dirty="0" smtClean="0">
                          <a:latin typeface="+mj-lt"/>
                        </a:rPr>
                        <a:t>Приятель або знайомий, який може нагадувати про лікування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baseline="0" dirty="0" smtClean="0">
                          <a:latin typeface="+mj-lt"/>
                        </a:rPr>
                        <a:t>Лікування під безпосереднім наглядом (DOTS)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baseline="0" dirty="0" smtClean="0">
                          <a:latin typeface="+mj-lt"/>
                        </a:rPr>
                        <a:t>Назвати кількість таблеток на наступної консультації</a:t>
                      </a:r>
                      <a:endParaRPr lang="uk-UA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4"/>
                  </a:ext>
                </a:extLst>
              </a:tr>
              <a:tr h="23461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1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Відчуває себе краще</a:t>
                      </a:r>
                      <a:endParaRPr lang="uk-UA" sz="1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dirty="0" smtClean="0">
                          <a:latin typeface="+mj-lt"/>
                        </a:rPr>
                        <a:t>Основна освіта в області ВІЛ або антиретровірусних препаратів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5"/>
                  </a:ext>
                </a:extLst>
              </a:tr>
              <a:tr h="52788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1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Фізичне захворювання</a:t>
                      </a:r>
                      <a:endParaRPr lang="uk-UA" sz="1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dirty="0" smtClean="0">
                          <a:latin typeface="+mj-lt"/>
                        </a:rPr>
                        <a:t>Клінічна допомога для лікування супутніх захворювань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baseline="0" dirty="0" smtClean="0">
                          <a:latin typeface="+mj-lt"/>
                        </a:rPr>
                        <a:t>Лікування під безпосереднім наглядом 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baseline="0" dirty="0" smtClean="0">
                          <a:latin typeface="+mj-lt"/>
                        </a:rPr>
                        <a:t>Приятель, який може нагадувати про лікування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6"/>
                  </a:ext>
                </a:extLst>
              </a:tr>
              <a:tr h="6745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1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Споживання алкоголю або наркотиків</a:t>
                      </a:r>
                      <a:endParaRPr lang="uk-UA" sz="1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dirty="0" smtClean="0">
                          <a:latin typeface="+mj-lt"/>
                        </a:rPr>
                        <a:t>Опіоїдна замісна терапія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baseline="0" dirty="0" smtClean="0">
                          <a:latin typeface="+mj-lt"/>
                        </a:rPr>
                        <a:t>Лікування під безпосереднім наглядом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baseline="0" dirty="0" smtClean="0">
                          <a:latin typeface="+mj-lt"/>
                        </a:rPr>
                        <a:t>Група взаємної допомоги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baseline="0" dirty="0" smtClean="0">
                          <a:latin typeface="+mj-lt"/>
                        </a:rPr>
                        <a:t>Індивідуальне консультування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7"/>
                  </a:ext>
                </a:extLst>
              </a:tr>
              <a:tr h="6745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1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Депресія</a:t>
                      </a:r>
                      <a:endParaRPr lang="uk-UA" sz="1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dirty="0" smtClean="0">
                          <a:latin typeface="+mj-lt"/>
                        </a:rPr>
                        <a:t>Скринінг і лікування депресії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dirty="0" smtClean="0">
                          <a:latin typeface="+mj-lt"/>
                        </a:rPr>
                        <a:t>Індивідуальне консультування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baseline="0" dirty="0" smtClean="0">
                          <a:latin typeface="+mj-lt"/>
                        </a:rPr>
                        <a:t>Група взаємної допомоги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000" baseline="0" dirty="0" smtClean="0">
                          <a:latin typeface="+mj-lt"/>
                        </a:rPr>
                        <a:t>Приятель, який може нагадувати про лікування</a:t>
                      </a:r>
                      <a:endParaRPr lang="uk-UA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0" y="5182319"/>
            <a:ext cx="2534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/>
              <a:t> </a:t>
            </a:r>
            <a:endParaRPr lang="uk-UA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00400"/>
            <a:ext cx="1875420" cy="1327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98" y="1676400"/>
            <a:ext cx="1871922" cy="1333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98" y="5551651"/>
            <a:ext cx="1871921" cy="112579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8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Втручання на індивідуальному рівні (продовження), Втручання на домашньому рівні </a:t>
            </a:r>
            <a:endParaRPr lang="uk-UA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802281"/>
              </p:ext>
            </p:extLst>
          </p:nvPr>
        </p:nvGraphicFramePr>
        <p:xfrm>
          <a:off x="0" y="1402398"/>
          <a:ext cx="7696200" cy="5464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252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0"/>
                    </a:ext>
                  </a:extLst>
                </a:gridCol>
                <a:gridCol w="380060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1"/>
                    </a:ext>
                  </a:extLst>
                </a:gridCol>
                <a:gridCol w="2471234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2"/>
                    </a:ext>
                  </a:extLst>
                </a:gridCol>
                <a:gridCol w="3229654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3"/>
                    </a:ext>
                  </a:extLst>
                </a:gridCol>
              </a:tblGrid>
              <a:tr h="359289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1000" dirty="0" smtClean="0">
                          <a:latin typeface="+mj-lt"/>
                        </a:rPr>
                        <a:t>БАР'ЄРИ</a:t>
                      </a:r>
                      <a:endParaRPr lang="uk-UA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1000" dirty="0" smtClean="0">
                          <a:latin typeface="+mj-lt"/>
                        </a:rPr>
                        <a:t>ВТРУЧАННЯ З МЕТОЮ ПОДОЛАТИ БАР’ЄРИ ТА ПОЛІПШИТИ ДОТРИМАННЯ РЕЖИМУ ЛІКУВАННЯ</a:t>
                      </a:r>
                      <a:endParaRPr lang="uk-UA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0"/>
                  </a:ext>
                </a:extLst>
              </a:tr>
              <a:tr h="234084">
                <a:tc gridSpan="4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1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ІНДИВІДУАЛЬНІ БАР'ЄРИ (продовження)</a:t>
                      </a:r>
                      <a:endParaRPr lang="uk-UA" sz="1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1"/>
                  </a:ext>
                </a:extLst>
              </a:tr>
              <a:tr h="35667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9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Добова кількість таблеток, які слід прийняти</a:t>
                      </a:r>
                      <a:endParaRPr lang="uk-UA" sz="9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dirty="0" smtClean="0">
                          <a:latin typeface="+mj-lt"/>
                        </a:rPr>
                        <a:t>Перехід на фіксовану дозу або одноразову щоденну дозу, якщо можливо</a:t>
                      </a:r>
                      <a:endParaRPr lang="uk-UA" sz="9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en-US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2"/>
                  </a:ext>
                </a:extLst>
              </a:tr>
              <a:tr h="48279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9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Втрата таблеток або таблетки закінчилися</a:t>
                      </a:r>
                      <a:endParaRPr lang="uk-UA" sz="9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dirty="0" smtClean="0">
                          <a:latin typeface="+mj-lt"/>
                        </a:rPr>
                        <a:t>Додатковий запас таблеток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dirty="0" smtClean="0">
                          <a:latin typeface="+mj-lt"/>
                        </a:rPr>
                        <a:t>Група, яка буде забирати ліки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baseline="0" dirty="0" smtClean="0">
                          <a:latin typeface="+mj-lt"/>
                        </a:rPr>
                        <a:t>Навчити пацієнта попереджати медичну установу, якщо це відбувається</a:t>
                      </a:r>
                      <a:endParaRPr lang="uk-UA" sz="9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en-US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3"/>
                  </a:ext>
                </a:extLst>
              </a:tr>
              <a:tr h="48279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9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Проблеми з транспортом</a:t>
                      </a:r>
                      <a:endParaRPr lang="uk-UA" sz="9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dirty="0" smtClean="0">
                          <a:latin typeface="+mj-lt"/>
                        </a:rPr>
                        <a:t>Група, яка буде забирати ліки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baseline="0" dirty="0" smtClean="0">
                          <a:latin typeface="+mj-lt"/>
                        </a:rPr>
                        <a:t>За можливістю запас на три місяці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baseline="0" dirty="0" smtClean="0">
                          <a:latin typeface="+mj-lt"/>
                        </a:rPr>
                        <a:t>Група АРТ</a:t>
                      </a:r>
                      <a:endParaRPr lang="uk-UA" sz="9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en-US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4"/>
                  </a:ext>
                </a:extLst>
              </a:tr>
              <a:tr h="35667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9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Медичні переконання</a:t>
                      </a:r>
                      <a:endParaRPr lang="uk-UA" sz="9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dirty="0" smtClean="0">
                          <a:latin typeface="+mj-lt"/>
                        </a:rPr>
                        <a:t>Індивідуальне консультування з базових знань про ВІЛ або антиретровірусні препарати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baseline="0" dirty="0" smtClean="0">
                          <a:latin typeface="+mj-lt"/>
                        </a:rPr>
                        <a:t>Групове консультування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baseline="0" dirty="0" smtClean="0">
                          <a:latin typeface="+mj-lt"/>
                        </a:rPr>
                        <a:t>Група взаємної допомоги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en-US" sz="1000" baseline="0" dirty="0" smtClean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5"/>
                  </a:ext>
                </a:extLst>
              </a:tr>
              <a:tr h="74614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9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Труднощі з розкладом</a:t>
                      </a:r>
                      <a:endParaRPr lang="uk-UA" sz="9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dirty="0" smtClean="0">
                          <a:latin typeface="+mj-lt"/>
                        </a:rPr>
                        <a:t>Навчити (наприклад, поєднувати з повсякденною процедурою, перед сном або чищенням зубів)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baseline="0" dirty="0" smtClean="0">
                          <a:latin typeface="+mj-lt"/>
                        </a:rPr>
                        <a:t>Пристрої, які можуть нагадувати (наприклад, телефонні дзвінки, SMS, будильник)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baseline="0" dirty="0" smtClean="0">
                          <a:latin typeface="+mj-lt"/>
                        </a:rPr>
                        <a:t>Приятель, який може нагадувати про лікування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baseline="0" dirty="0" smtClean="0">
                          <a:latin typeface="+mj-lt"/>
                        </a:rPr>
                        <a:t>За можливістю запас на три місяці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baseline="0" dirty="0" smtClean="0">
                          <a:latin typeface="+mj-lt"/>
                        </a:rPr>
                        <a:t>Група АРТ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en-US" sz="1000" baseline="0" dirty="0" smtClean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6"/>
                  </a:ext>
                </a:extLst>
              </a:tr>
              <a:tr h="234084">
                <a:tc gridSpan="4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10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ДОМАШНІ БАР'ЄРИ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7"/>
                  </a:ext>
                </a:extLst>
              </a:tr>
              <a:tr h="48279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9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Обговорення з іншими</a:t>
                      </a:r>
                      <a:endParaRPr lang="uk-UA" sz="9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dirty="0" smtClean="0">
                          <a:latin typeface="+mj-lt"/>
                        </a:rPr>
                        <a:t>Індивідуальне консультування з базових знань про ВІЛ або антиретровірусні препарати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baseline="0" dirty="0" smtClean="0">
                          <a:latin typeface="+mj-lt"/>
                        </a:rPr>
                        <a:t>Групове консультування 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baseline="0" dirty="0" smtClean="0">
                          <a:latin typeface="+mj-lt"/>
                        </a:rPr>
                        <a:t>Сприяти зарахуванню членів сім'ї в медичні групи підтримки або предекспозіціонної профілактики</a:t>
                      </a:r>
                      <a:endParaRPr lang="uk-UA" sz="9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en-US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8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9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Боязнь розкриття статусу</a:t>
                      </a:r>
                      <a:endParaRPr lang="uk-UA" sz="9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uk-UA" sz="900" dirty="0" smtClean="0">
                          <a:latin typeface="+mj-lt"/>
                        </a:rPr>
                        <a:t>Індивідуальне консультування 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baseline="0" dirty="0" smtClean="0">
                          <a:latin typeface="+mj-lt"/>
                        </a:rPr>
                        <a:t>Групове консультування 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baseline="0" dirty="0" smtClean="0">
                          <a:latin typeface="+mj-lt"/>
                        </a:rPr>
                        <a:t>Група взаємної допомоги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baseline="0" dirty="0" smtClean="0">
                          <a:latin typeface="+mj-lt"/>
                        </a:rPr>
                        <a:t>Приятель, який може нагадувати про лікування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n-US" sz="1000" baseline="0" dirty="0" smtClean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baseline="0" dirty="0" smtClean="0">
                          <a:latin typeface="+mj-lt"/>
                        </a:rPr>
                        <a:t>Пляшечка для таблеток без маркування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baseline="0" dirty="0" smtClean="0">
                          <a:latin typeface="+mj-lt"/>
                        </a:rPr>
                        <a:t>Група АРТ 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baseline="0" dirty="0" smtClean="0">
                          <a:latin typeface="+mj-lt"/>
                        </a:rPr>
                        <a:t>Консультації та тестування пар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9"/>
                  </a:ext>
                </a:extLst>
              </a:tr>
              <a:tr h="28047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9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Сімейні відносини чи відносини з партнером</a:t>
                      </a:r>
                      <a:endParaRPr lang="uk-UA" sz="9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900" dirty="0" smtClean="0">
                          <a:latin typeface="+mj-lt"/>
                        </a:rPr>
                        <a:t>Групове консультування</a:t>
                      </a:r>
                      <a:r>
                        <a:t> </a:t>
                      </a:r>
                      <a:endParaRPr lang="uk-UA" sz="9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en-US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10"/>
                  </a:ext>
                </a:extLst>
              </a:tr>
              <a:tr h="21945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9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Нездатність платити</a:t>
                      </a:r>
                      <a:endParaRPr lang="uk-UA" sz="9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900" dirty="0" smtClean="0"/>
                        <a:t>Зверніться до соціального працівника, працівників групи взаємної підтримки або НКО</a:t>
                      </a:r>
                      <a:endParaRPr lang="uk-UA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11"/>
                  </a:ext>
                </a:extLst>
              </a:tr>
              <a:tr h="21945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9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Нестача продовольства</a:t>
                      </a:r>
                      <a:endParaRPr lang="uk-UA" sz="9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900" dirty="0" smtClean="0"/>
                        <a:t>Зверніться до соціального працівника, працівників групи взаємної підтримки або НКО</a:t>
                      </a:r>
                      <a:endParaRPr lang="uk-UA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52375"/>
            <a:ext cx="1880327" cy="1333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18606"/>
            <a:ext cx="1880327" cy="13318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418" y="5029200"/>
            <a:ext cx="1871921" cy="112579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4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Втручання на інституційному чи соціальному рівні</a:t>
            </a:r>
            <a:endParaRPr lang="uk-U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699297"/>
              </p:ext>
            </p:extLst>
          </p:nvPr>
        </p:nvGraphicFramePr>
        <p:xfrm>
          <a:off x="381000" y="1600200"/>
          <a:ext cx="5715000" cy="4081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044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0"/>
                    </a:ext>
                  </a:extLst>
                </a:gridCol>
                <a:gridCol w="4306956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1"/>
                    </a:ext>
                  </a:extLst>
                </a:gridCol>
              </a:tblGrid>
              <a:tr h="44876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1400" dirty="0" smtClean="0">
                          <a:latin typeface="+mj-lt"/>
                        </a:rPr>
                        <a:t>БАР'ЄРИ</a:t>
                      </a:r>
                      <a:endParaRPr lang="uk-UA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1400" dirty="0" smtClean="0">
                          <a:latin typeface="+mj-lt"/>
                        </a:rPr>
                        <a:t>ВТРУЧАННЯ З МЕТОЮ ПОДОЛАТИ БАР’ЄРИ ТА ПОЛІПШИТИ ДОТРИМАННЯ РЕЖИМУ ЛІКУВАННЯ</a:t>
                      </a:r>
                      <a:endParaRPr lang="uk-UA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0"/>
                  </a:ext>
                </a:extLst>
              </a:tr>
              <a:tr h="448768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1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ІНСТИТУЦІЙНІ АБО СОЦІАЛЬНІ БАР'ЄРИ</a:t>
                      </a:r>
                      <a:endParaRPr lang="uk-UA" sz="14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1"/>
                  </a:ext>
                </a:extLst>
              </a:tr>
              <a:tr h="95033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11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Довге очікування</a:t>
                      </a:r>
                      <a:endParaRPr lang="uk-UA" sz="11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100" dirty="0" smtClean="0">
                          <a:latin typeface="+mj-lt"/>
                        </a:rPr>
                        <a:t>Догляд під керівництвом медсестри або за підтримки спільноти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100" baseline="0" dirty="0" smtClean="0">
                          <a:latin typeface="+mj-lt"/>
                        </a:rPr>
                        <a:t>За можливістю запас на три місяці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100" baseline="0" dirty="0" smtClean="0">
                          <a:latin typeface="+mj-lt"/>
                        </a:rPr>
                        <a:t>Група АРТ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2"/>
                  </a:ext>
                </a:extLst>
              </a:tr>
              <a:tr h="95033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11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Стигма і дискримінація</a:t>
                      </a:r>
                      <a:endParaRPr lang="uk-UA" sz="11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100" baseline="0" dirty="0" smtClean="0">
                          <a:latin typeface="+mj-lt"/>
                        </a:rPr>
                        <a:t>Індивідуальне консультування 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100" baseline="0" dirty="0" smtClean="0">
                          <a:latin typeface="+mj-lt"/>
                        </a:rPr>
                        <a:t>Групове консультування 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100" baseline="0" dirty="0" smtClean="0">
                          <a:latin typeface="+mj-lt"/>
                        </a:rPr>
                        <a:t>Група взаємної допомоги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100" baseline="0" dirty="0" smtClean="0">
                          <a:latin typeface="+mj-lt"/>
                        </a:rPr>
                        <a:t>Група АРТ</a:t>
                      </a:r>
                      <a:endParaRPr lang="uk-UA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3"/>
                  </a:ext>
                </a:extLst>
              </a:tr>
              <a:tr h="121431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uk-UA" sz="1100" b="1" dirty="0" smtClean="0">
                          <a:solidFill>
                            <a:schemeClr val="bg1"/>
                          </a:solidFill>
                        </a:rPr>
                        <a:t>Політична криза, війна або стихійне лихо</a:t>
                      </a:r>
                      <a:endParaRPr lang="uk-UA" sz="11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100" dirty="0" smtClean="0">
                          <a:latin typeface="+mj-lt"/>
                        </a:rPr>
                        <a:t>Індивідуальне консультування 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uk-UA" sz="1100" dirty="0" smtClean="0">
                          <a:latin typeface="+mj-lt"/>
                        </a:rPr>
                        <a:t>Супровід пацієнтів </a:t>
                      </a:r>
                      <a:endParaRPr lang="uk-UA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65" y="1676400"/>
            <a:ext cx="1890235" cy="1328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65" y="3204568"/>
            <a:ext cx="1890235" cy="13318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30" y="5566399"/>
            <a:ext cx="1871921" cy="112579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1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smtClean="0"/>
              <a:t>Додаткова допомога для прийому антиретровірусних препаратів 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533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dirty="0" smtClean="0"/>
              <a:t>На картах 12-15 надана додаткова консультаційна підтримка щодо дотримання терапії.</a:t>
            </a:r>
            <a:endParaRPr lang="uk-UA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2055252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6" y="4876800"/>
            <a:ext cx="2049641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57800"/>
            <a:ext cx="2084837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79777"/>
            <a:ext cx="2101782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22087" y="2743200"/>
            <a:ext cx="1659914" cy="138499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b="1" i="1" dirty="0" smtClean="0"/>
              <a:t>Виявлення загальних бар'єрів на шляху до прийому антиретровірусних препаратів.</a:t>
            </a:r>
            <a:endParaRPr lang="uk-UA" sz="1400" b="1" i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865534" y="3812977"/>
            <a:ext cx="2627826" cy="5304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93360" y="3812977"/>
            <a:ext cx="0" cy="5274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93360" y="3815954"/>
            <a:ext cx="2553774" cy="5274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6586" y="4480321"/>
            <a:ext cx="2049641" cy="30777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/>
              <a:t>Забуває</a:t>
            </a:r>
            <a:endParaRPr lang="uk-UA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481699" y="4442936"/>
            <a:ext cx="2108338" cy="7386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/>
              <a:t>Знання</a:t>
            </a:r>
          </a:p>
          <a:p>
            <a:pPr algn="ctr"/>
            <a:r>
              <a:rPr lang="uk-UA" sz="1400" b="1" dirty="0" smtClean="0"/>
              <a:t>Побічні ефекти</a:t>
            </a:r>
          </a:p>
          <a:p>
            <a:pPr algn="ctr"/>
            <a:r>
              <a:rPr lang="uk-UA" sz="1400" b="1" dirty="0" smtClean="0"/>
              <a:t>Фізичне захворювання</a:t>
            </a:r>
            <a:endParaRPr lang="uk-UA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705601" y="4495800"/>
            <a:ext cx="2101782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/>
              <a:t>Розкриття статусу</a:t>
            </a:r>
            <a:endParaRPr lang="uk-UA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642" y="2209800"/>
            <a:ext cx="2057024" cy="145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1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Пам'ятати про прийом антиретровірусних препаратів</a:t>
            </a:r>
            <a:endParaRPr lang="uk-U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28" y="1586909"/>
            <a:ext cx="7173072" cy="51186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72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Розуміння антиретровірусних препаратів</a:t>
            </a:r>
            <a:endParaRPr lang="uk-U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18" y="1577308"/>
            <a:ext cx="7167563" cy="51282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2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Управління конфіденційністю та отримання підтримки</a:t>
            </a:r>
            <a:endParaRPr lang="uk-U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24000"/>
            <a:ext cx="7277100" cy="51199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70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Наступні консультації з питань дотримання режиму терапії 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" y="1600200"/>
            <a:ext cx="7086600" cy="518160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Використовуйте </a:t>
            </a:r>
            <a:r>
              <a:rPr lang="uk-UA" b="1" dirty="0" smtClean="0"/>
              <a:t>Основні твердження на картці 16</a:t>
            </a:r>
            <a:r>
              <a:rPr lang="uk-UA" dirty="0" smtClean="0"/>
              <a:t>, щоб переглянути план, який ви обговорювали на останній консультації.</a:t>
            </a:r>
          </a:p>
          <a:p>
            <a:pPr lvl="1"/>
            <a:r>
              <a:rPr lang="uk-UA" i="1" dirty="0" smtClean="0"/>
              <a:t>«Коли ми зустрічалися минулого разу, ми планували _________ (</a:t>
            </a:r>
            <a:r>
              <a:rPr lang="uk-UA" b="1" i="1" dirty="0" smtClean="0"/>
              <a:t>заповнити, використовуючи види втручання, про які було вирішено на першій консультації щодо дотримання режиму терапії </a:t>
            </a:r>
            <a:r>
              <a:rPr lang="uk-UA" i="1" dirty="0" smtClean="0"/>
              <a:t>), щоб допомогти вам приймати антиретровірусні препарати».</a:t>
            </a:r>
          </a:p>
          <a:p>
            <a:pPr lvl="1"/>
            <a:r>
              <a:rPr lang="uk-UA" i="1" dirty="0" smtClean="0"/>
              <a:t>«Як це проходить? Чи є нові проблеми з антиретровірусними препаратами?»</a:t>
            </a:r>
          </a:p>
          <a:p>
            <a:pPr lvl="1"/>
            <a:r>
              <a:rPr lang="uk-UA" i="1" dirty="0" smtClean="0"/>
              <a:t>«Чи є у вас будь-які нові ідеї про те, як полегшити прийом антиретровірусних препаратів?»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684" y="1600200"/>
            <a:ext cx="1916828" cy="1374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22" y="4495800"/>
            <a:ext cx="1935878" cy="1369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4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Наступні консультації з питань дотримання режиму терапії 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53340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Виміряти рівень дотримання режиму терапії знову на основі таблиці. </a:t>
            </a:r>
          </a:p>
          <a:p>
            <a:r>
              <a:rPr lang="uk-UA" dirty="0" smtClean="0"/>
              <a:t>Карти 5-15 можна розглядати в міру необхідності для виявлення нових бар'єрів і </a:t>
            </a:r>
            <a:r>
              <a:rPr lang="uk-UA" dirty="0" err="1" smtClean="0"/>
              <a:t>втручань</a:t>
            </a:r>
            <a:r>
              <a:rPr lang="uk-UA" dirty="0" smtClean="0"/>
              <a:t>.</a:t>
            </a: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>
                <a:solidFill>
                  <a:srgbClr val="FF0000"/>
                </a:solidFill>
              </a:rPr>
              <a:t>Обов'язково запишіть нові бар'єри і втручання в Інструмент для складання плану посиленого дотримання режиму терапії!</a:t>
            </a:r>
            <a:endParaRPr lang="uk-UA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07" y="1709488"/>
            <a:ext cx="1916828" cy="1374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82" y="3209081"/>
            <a:ext cx="1935878" cy="1369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7655045" y="4038600"/>
            <a:ext cx="1143107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07" y="5297878"/>
            <a:ext cx="1926353" cy="142677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3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Повторне вірусне навантаження </a:t>
            </a:r>
            <a:br>
              <a:rPr lang="uk-UA" dirty="0" smtClean="0"/>
            </a:br>
            <a:r>
              <a:rPr lang="uk-UA" dirty="0" smtClean="0"/>
              <a:t>&lt; 1000 копій/мл</a:t>
            </a:r>
            <a:endParaRPr lang="uk-U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" y="1590613"/>
            <a:ext cx="7138988" cy="50387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67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mtClean="0"/>
              <a:t>Знайомство з перекидним буклетом  </a:t>
            </a: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01" y="1722437"/>
            <a:ext cx="6402398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57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Повторне вірусне навантаження </a:t>
            </a:r>
            <a:br>
              <a:rPr lang="uk-UA" dirty="0" smtClean="0"/>
            </a:br>
            <a:r>
              <a:rPr lang="uk-UA" dirty="0" smtClean="0"/>
              <a:t>&lt; 1000 копій/мл</a:t>
            </a:r>
            <a:endParaRPr lang="uk-U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31" y="1524000"/>
            <a:ext cx="7348538" cy="51939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91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Демонстрація інструктора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Використовуючи буклет, інструктори будуть демонструвати проведення оцінки та консультування з питань дотримання режиму терапії.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38343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Питання?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28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Про перекидний буклет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/>
              <a:t>Мета:</a:t>
            </a:r>
            <a:endParaRPr lang="uk-UA" dirty="0" smtClean="0"/>
          </a:p>
          <a:p>
            <a:pPr lvl="1"/>
            <a:r>
              <a:rPr lang="uk-UA" dirty="0">
                <a:solidFill>
                  <a:srgbClr val="1F497D"/>
                </a:solidFill>
              </a:rPr>
              <a:t>Надати інформацію про вірусне навантаженні і підвищити рівень дотримання режиму терапії серед тих, хто починає і вже отримує антиретровірусні препарати. </a:t>
            </a:r>
          </a:p>
          <a:p>
            <a:pPr lvl="1"/>
            <a:r>
              <a:rPr lang="uk-UA" dirty="0">
                <a:solidFill>
                  <a:srgbClr val="1F497D"/>
                </a:solidFill>
              </a:rPr>
              <a:t>Пояснити значення результатів вірусного навантаження і поліпшити оцінку дотримання режиму терапії для осіб </a:t>
            </a:r>
            <a:r>
              <a:rPr lang="uk-UA" dirty="0" smtClean="0">
                <a:solidFill>
                  <a:srgbClr val="1F497D"/>
                </a:solidFill>
              </a:rPr>
              <a:t>із </a:t>
            </a:r>
            <a:r>
              <a:rPr lang="uk-UA" dirty="0">
                <a:solidFill>
                  <a:srgbClr val="1F497D"/>
                </a:solidFill>
              </a:rPr>
              <a:t>підвищеним вірусним навантаженням.</a:t>
            </a:r>
          </a:p>
          <a:p>
            <a:r>
              <a:rPr lang="uk-UA" b="1" dirty="0" smtClean="0"/>
              <a:t>Цільова аудиторія: </a:t>
            </a:r>
            <a:r>
              <a:rPr lang="uk-UA" dirty="0" smtClean="0">
                <a:solidFill>
                  <a:srgbClr val="1F497D"/>
                </a:solidFill>
              </a:rPr>
              <a:t>працівники </a:t>
            </a:r>
            <a:r>
              <a:rPr lang="uk-UA" dirty="0">
                <a:solidFill>
                  <a:srgbClr val="1F497D"/>
                </a:solidFill>
              </a:rPr>
              <a:t>охорони здоров'я (консультанти з питань дотримання режиму лікування, лікарі, медсестри, медико-санітарні працівники, непрофесійні консультанти, фахівці-клієнти).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266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Як користуватися перекидним буклетом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3429000" cy="1142999"/>
          </a:xfrm>
        </p:spPr>
        <p:txBody>
          <a:bodyPr>
            <a:noAutofit/>
          </a:bodyPr>
          <a:lstStyle/>
          <a:p>
            <a:r>
              <a:rPr lang="uk-UA" sz="2400" dirty="0" smtClean="0"/>
              <a:t>Покладіть перекидний буклет на стіл, щоб пацієнт міг добре бачити зображення, а самі використовуйте сторону з нотатками.</a:t>
            </a:r>
          </a:p>
          <a:p>
            <a:r>
              <a:rPr lang="uk-UA" sz="2400" dirty="0" smtClean="0"/>
              <a:t>Ключові тези для пацієнтів - на стороні пацієнта з зображеннями і на лівій стороні медичного працівника.</a:t>
            </a:r>
            <a:endParaRPr lang="uk-UA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1" y="2209800"/>
            <a:ext cx="3767137" cy="2669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1676400"/>
            <a:ext cx="376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solidFill>
                  <a:schemeClr val="tx2"/>
                </a:solidFill>
                <a:latin typeface="+mj-lt"/>
              </a:rPr>
              <a:t>ВИД ДЛЯ ПАЦІЄНТА</a:t>
            </a:r>
            <a:endParaRPr lang="uk-UA" b="1" u="sng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6629401" y="2590800"/>
            <a:ext cx="1219200" cy="2133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69883" y="5144869"/>
            <a:ext cx="1178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solidFill>
                  <a:srgbClr val="FF0000"/>
                </a:solidFill>
                <a:latin typeface="+mj-lt"/>
              </a:rPr>
              <a:t>Ключові тези</a:t>
            </a:r>
            <a:endParaRPr lang="uk-UA" b="1" u="sng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239000" y="4730178"/>
            <a:ext cx="0" cy="3752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4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Як користуватися перекидним буклетом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212191" y="1535668"/>
            <a:ext cx="455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ВИД ДЛЯ МЕДИЧНОГО ПРАЦІВНИКА</a:t>
            </a:r>
            <a:endParaRPr kumimoji="0" lang="uk-UA" sz="18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66" y="2057400"/>
            <a:ext cx="4558734" cy="3238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0574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Ключові тези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Також показують пацієнтам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57400" y="2438400"/>
            <a:ext cx="1219200" cy="3003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676400" y="2588567"/>
            <a:ext cx="381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362200" y="3581400"/>
            <a:ext cx="1219200" cy="300335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 flipH="1">
            <a:off x="1752600" y="3837752"/>
            <a:ext cx="788148" cy="145818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5716" y="5410200"/>
            <a:ext cx="34671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</a:rPr>
              <a:t>Зробимо огляд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</a:rPr>
              <a:t>Питання, які слід ставити пацієнтам для повторення пройденого матеріалу та оцінки розуміння пацієнта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771900" y="2438400"/>
            <a:ext cx="1219200" cy="30033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991100" y="2588567"/>
            <a:ext cx="2171700" cy="459433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10425" y="2286000"/>
            <a:ext cx="18288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</a:rPr>
              <a:t>Основні твердження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</a:rPr>
              <a:t>Примітки для медичного працівника з пропонованим змістом і підказками для проведення бесіди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</a:rPr>
              <a:t>Ключові тези виділені 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</a:rPr>
              <a:t>жирним шрифтом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9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Як користуватися перекидним буклетом</a:t>
            </a:r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91" y="2054548"/>
            <a:ext cx="4558734" cy="324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191" y="1535668"/>
            <a:ext cx="455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ВИД ДЛЯ МЕДИЧНОГО ПРАЦІВНИКА</a:t>
            </a:r>
            <a:endParaRPr kumimoji="0" lang="uk-UA" sz="18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62200" y="3678463"/>
            <a:ext cx="1219200" cy="300335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905000" y="3828630"/>
            <a:ext cx="483348" cy="223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905000"/>
            <a:ext cx="19752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Документ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Підказує медичному працівнику використовувати 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Інструмент для складання плану посиленого дотримання режиму терапії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для проведення і документування обговорень із пацієнтами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38800" y="3665798"/>
            <a:ext cx="914400" cy="31299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>
            <a:stCxn id="12" idx="6"/>
          </p:cNvCxnSpPr>
          <p:nvPr/>
        </p:nvCxnSpPr>
        <p:spPr>
          <a:xfrm flipV="1">
            <a:off x="6553200" y="3665800"/>
            <a:ext cx="609600" cy="15649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96150" y="2818283"/>
            <a:ext cx="182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Інструкції медичного працівника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Дають медичним працівникам конкретні інструкції щодо їхньої взаємодії та розмов з пацієнтами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8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Як користуватися перекидним буклетом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29625"/>
            <a:ext cx="6477000" cy="482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50800" dir="30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30217</TotalTime>
  <Words>3444</Words>
  <Application>Microsoft Office PowerPoint</Application>
  <PresentationFormat>Presentación en pantalla (4:3)</PresentationFormat>
  <Paragraphs>388</Paragraphs>
  <Slides>42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42</vt:i4>
      </vt:variant>
    </vt:vector>
  </HeadingPairs>
  <TitlesOfParts>
    <vt:vector size="50" baseType="lpstr">
      <vt:lpstr>Arial</vt:lpstr>
      <vt:lpstr>Calibri</vt:lpstr>
      <vt:lpstr>Garamond</vt:lpstr>
      <vt:lpstr>Wingdings</vt:lpstr>
      <vt:lpstr>Office Theme</vt:lpstr>
      <vt:lpstr>Custom Design</vt:lpstr>
      <vt:lpstr>1_Office Theme</vt:lpstr>
      <vt:lpstr>2_Office Theme</vt:lpstr>
      <vt:lpstr>Модуль 3:  Як користуватися перекидним буклетом для консультування дорослих</vt:lpstr>
      <vt:lpstr>Цілі навчання</vt:lpstr>
      <vt:lpstr>План</vt:lpstr>
      <vt:lpstr>Знайомство з перекидним буклетом  </vt:lpstr>
      <vt:lpstr>Про перекидний буклет</vt:lpstr>
      <vt:lpstr>Як користуватися перекидним буклетом</vt:lpstr>
      <vt:lpstr>Як користуватися перекидним буклетом</vt:lpstr>
      <vt:lpstr>Як користуватися перекидним буклетом</vt:lpstr>
      <vt:lpstr>Як користуватися перекидним буклетом</vt:lpstr>
      <vt:lpstr>Як користуватися перекидним буклетом</vt:lpstr>
      <vt:lpstr>Консультування та навички спілкування</vt:lpstr>
      <vt:lpstr>Інструмент для складання плану посиленого дотримання режиму терапії </vt:lpstr>
      <vt:lpstr>Інструмент для складання плану посиленого дотримання режиму терапії </vt:lpstr>
      <vt:lpstr>Інструмент для складання плану посиленого дотримання режиму терапії </vt:lpstr>
      <vt:lpstr>Інструмент для складання плану посиленого дотримання режиму терапії</vt:lpstr>
      <vt:lpstr>Інструмент для складання плану посиленого дотримання режиму терапії</vt:lpstr>
      <vt:lpstr>Інструмент для складання плану посиленого дотримання режиму терапії</vt:lpstr>
      <vt:lpstr>Початок АРТ</vt:lpstr>
      <vt:lpstr>Пояснення вірусного навантаження</vt:lpstr>
      <vt:lpstr>Інтерпретація результатів вірусного навантаження: &lt;1000 копій/мл</vt:lpstr>
      <vt:lpstr>Пояснення результатів вірусного навантаження: &gt;1000 копій/мл</vt:lpstr>
      <vt:lpstr>Оцінка дотримання режиму терапії і консультування </vt:lpstr>
      <vt:lpstr>Оцінка дотримання режиму терапії </vt:lpstr>
      <vt:lpstr>Оцінка дотримання режиму терапії</vt:lpstr>
      <vt:lpstr>Оцінка дотримання режиму терапії</vt:lpstr>
      <vt:lpstr>Індивідуальні бар'єри</vt:lpstr>
      <vt:lpstr>Індивідуальні бар'єри (продовження), Домашні бар'єри</vt:lpstr>
      <vt:lpstr>Інституційні / соціальні бар'єри</vt:lpstr>
      <vt:lpstr>Поліпшення дотримання режиму терапії</vt:lpstr>
      <vt:lpstr>Втручання на індивідуальному рівні</vt:lpstr>
      <vt:lpstr>Втручання на індивідуальному рівні (продовження), Втручання на домашньому рівні </vt:lpstr>
      <vt:lpstr>Втручання на інституційному чи соціальному рівні</vt:lpstr>
      <vt:lpstr>Додаткова допомога для прийому антиретровірусних препаратів </vt:lpstr>
      <vt:lpstr>Пам'ятати про прийом антиретровірусних препаратів</vt:lpstr>
      <vt:lpstr>Розуміння антиретровірусних препаратів</vt:lpstr>
      <vt:lpstr>Управління конфіденційністю та отримання підтримки</vt:lpstr>
      <vt:lpstr>Наступні консультації з питань дотримання режиму терапії </vt:lpstr>
      <vt:lpstr>Наступні консультації з питань дотримання режиму терапії </vt:lpstr>
      <vt:lpstr>Повторне вірусне навантаження  &lt; 1000 копій/мл</vt:lpstr>
      <vt:lpstr>Повторне вірусне навантаження  &lt; 1000 копій/мл</vt:lpstr>
      <vt:lpstr>Демонстрація інструктора</vt:lpstr>
      <vt:lpstr>Питання?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 Principles of Viral Load Monitoring</dc:title>
  <dc:creator>West, Rebecca L.</dc:creator>
  <cp:lastModifiedBy>Flora Márquez</cp:lastModifiedBy>
  <cp:revision>237</cp:revision>
  <dcterms:created xsi:type="dcterms:W3CDTF">2016-11-29T20:17:07Z</dcterms:created>
  <dcterms:modified xsi:type="dcterms:W3CDTF">2018-02-12T12:52:44Z</dcterms:modified>
</cp:coreProperties>
</file>