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688" r:id="rId4"/>
  </p:sldMasterIdLst>
  <p:notesMasterIdLst>
    <p:notesMasterId r:id="rId52"/>
  </p:notesMasterIdLst>
  <p:handoutMasterIdLst>
    <p:handoutMasterId r:id="rId53"/>
  </p:handoutMasterIdLst>
  <p:sldIdLst>
    <p:sldId id="261" r:id="rId5"/>
    <p:sldId id="262" r:id="rId6"/>
    <p:sldId id="286" r:id="rId7"/>
    <p:sldId id="338" r:id="rId8"/>
    <p:sldId id="312" r:id="rId9"/>
    <p:sldId id="314" r:id="rId10"/>
    <p:sldId id="348" r:id="rId11"/>
    <p:sldId id="349" r:id="rId12"/>
    <p:sldId id="346" r:id="rId13"/>
    <p:sldId id="347" r:id="rId14"/>
    <p:sldId id="318" r:id="rId15"/>
    <p:sldId id="358" r:id="rId16"/>
    <p:sldId id="350" r:id="rId17"/>
    <p:sldId id="351" r:id="rId18"/>
    <p:sldId id="352" r:id="rId19"/>
    <p:sldId id="353" r:id="rId20"/>
    <p:sldId id="354" r:id="rId21"/>
    <p:sldId id="355" r:id="rId22"/>
    <p:sldId id="334" r:id="rId23"/>
    <p:sldId id="320" r:id="rId24"/>
    <p:sldId id="359" r:id="rId25"/>
    <p:sldId id="360" r:id="rId26"/>
    <p:sldId id="287" r:id="rId27"/>
    <p:sldId id="361" r:id="rId28"/>
    <p:sldId id="357" r:id="rId29"/>
    <p:sldId id="291" r:id="rId30"/>
    <p:sldId id="292" r:id="rId31"/>
    <p:sldId id="294" r:id="rId32"/>
    <p:sldId id="295" r:id="rId33"/>
    <p:sldId id="296" r:id="rId34"/>
    <p:sldId id="297" r:id="rId35"/>
    <p:sldId id="298" r:id="rId36"/>
    <p:sldId id="299" r:id="rId37"/>
    <p:sldId id="300" r:id="rId38"/>
    <p:sldId id="301" r:id="rId39"/>
    <p:sldId id="302" r:id="rId40"/>
    <p:sldId id="303" r:id="rId41"/>
    <p:sldId id="335" r:id="rId42"/>
    <p:sldId id="319" r:id="rId43"/>
    <p:sldId id="336" r:id="rId44"/>
    <p:sldId id="337" r:id="rId45"/>
    <p:sldId id="304" r:id="rId46"/>
    <p:sldId id="305" r:id="rId47"/>
    <p:sldId id="307" r:id="rId48"/>
    <p:sldId id="308" r:id="rId49"/>
    <p:sldId id="356" r:id="rId50"/>
    <p:sldId id="28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t, Rebecca L." initials="RLW" lastIdx="45" clrIdx="0"/>
  <p:cmAuthor id="7" name="Microsoft Office User" initials="Office [6]" lastIdx="1" clrIdx="7"/>
  <p:cmAuthor id="1" name="Arpadi, Stephen" initials="AS" lastIdx="6" clrIdx="1"/>
  <p:cmAuthor id="8" name="Ellman, Tanya M." initials="TME" lastIdx="19" clrIdx="8"/>
  <p:cmAuthor id="2" name="Microsoft Office User" initials="Office" lastIdx="1" clrIdx="2"/>
  <p:cmAuthor id="9" name="Lloyd, Spencer (CDC/CGH/DGHA)" initials="LS(" lastIdx="2" clrIdx="9"/>
  <p:cmAuthor id="3" name="Microsoft Office User" initials="Office [2]" lastIdx="1" clrIdx="3"/>
  <p:cmAuthor id="10" name="West, Rebecca L." initials="WRL" lastIdx="27" clrIdx="10"/>
  <p:cmAuthor id="4" name="Microsoft Office User" initials="Office [3]" lastIdx="1" clrIdx="4"/>
  <p:cmAuthor id="5" name="Microsoft Office User" initials="Office [4]" lastIdx="1" clrIdx="5"/>
  <p:cmAuthor id="6" name="Microsoft Office User" initials="Office [5]" lastIdx="1" clrIdx="6"/>
  <p:cmAuthor id="13" name="Mejia, Alberto A." initials="MAA" lastIdx="20" clrIdx="11">
    <p:extLst>
      <p:ext uri="{19B8F6BF-5375-455C-9EA6-DF929625EA0E}">
        <p15:presenceInfo xmlns:p15="http://schemas.microsoft.com/office/powerpoint/2012/main" userId="S::am3539@cumc.columbia.edu::35bf8bf8-83de-4b63-9f54-dc5b2e6294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87048" autoAdjust="0"/>
  </p:normalViewPr>
  <p:slideViewPr>
    <p:cSldViewPr>
      <p:cViewPr varScale="1">
        <p:scale>
          <a:sx n="73" d="100"/>
          <a:sy n="73" d="100"/>
        </p:scale>
        <p:origin x="1517" y="72"/>
      </p:cViewPr>
      <p:guideLst>
        <p:guide orient="horz" pos="2160"/>
        <p:guide pos="2880"/>
      </p:guideLst>
    </p:cSldViewPr>
  </p:slideViewPr>
  <p:outlineViewPr>
    <p:cViewPr>
      <p:scale>
        <a:sx n="33" d="100"/>
        <a:sy n="33" d="100"/>
      </p:scale>
      <p:origin x="0" y="-2214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16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3" dt="2020-09-03T19:12:32.524" idx="17">
    <p:pos x="10" y="10"/>
    <p:text>New Slide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3" dt="2020-09-04T08:45:41.034" idx="20">
    <p:pos x="10" y="10"/>
    <p:text>New Slide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666287-9743-487F-A942-CA29AE371D64}" type="datetimeFigureOut">
              <a:rPr lang="en-US" smtClean="0"/>
              <a:pPr/>
              <a:t>9/29/2020</a:t>
            </a:fld>
            <a:endParaRPr lang="sw-K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DE7BB7-08AD-4A77-918A-BE6DDA6ECAAD}" type="slidenum">
              <a:rPr lang="en-US" smtClean="0"/>
              <a:pPr/>
              <a:t>‹Nº›</a:t>
            </a:fld>
            <a:endParaRPr lang="sw-KE"/>
          </a:p>
        </p:txBody>
      </p:sp>
    </p:spTree>
    <p:extLst>
      <p:ext uri="{BB962C8B-B14F-4D97-AF65-F5344CB8AC3E}">
        <p14:creationId xmlns:p14="http://schemas.microsoft.com/office/powerpoint/2010/main" val="3741364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9124B-CC95-491E-A6BB-A52DDC86A2B1}" type="datetimeFigureOut">
              <a:rPr lang="en-US" smtClean="0"/>
              <a:pPr/>
              <a:t>9/29/2020</a:t>
            </a:fld>
            <a:endParaRPr lang="sw-K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20500-23BE-4D73-A547-AA878E16F64F}" type="slidenum">
              <a:rPr lang="en-US" smtClean="0"/>
              <a:pPr/>
              <a:t>‹Nº›</a:t>
            </a:fld>
            <a:endParaRPr lang="sw-KE"/>
          </a:p>
        </p:txBody>
      </p:sp>
    </p:spTree>
    <p:extLst>
      <p:ext uri="{BB962C8B-B14F-4D97-AF65-F5344CB8AC3E}">
        <p14:creationId xmlns:p14="http://schemas.microsoft.com/office/powerpoint/2010/main" val="301140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a:t>Mazungumzo haya yatapitia jinsi ya kufasiri matokeo ya kipimo cha idadi ya virusi na kutoa ushauri wa uzingatiaji wa matumizi ya dawa kwa kutumia Chati ya Kugeuza ya Ufuatiliaji wa Idadi ya Virusi kwenye na wa Kutolea Ushauri wa Uzingatia wa Matumizi ya Dawa</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a:t>
            </a:fld>
            <a:endParaRPr lang="sw-KE"/>
          </a:p>
        </p:txBody>
      </p:sp>
    </p:spTree>
    <p:extLst>
      <p:ext uri="{BB962C8B-B14F-4D97-AF65-F5344CB8AC3E}">
        <p14:creationId xmlns:p14="http://schemas.microsoft.com/office/powerpoint/2010/main" val="306857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flipchart also contains some tips on good counseling and communication to guide your conversations.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122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a:t>Hii hapa ni picha ya mchoro wa</a:t>
            </a:r>
            <a:r>
              <a:rPr lang="sw-KE" baseline="0" dirty="0"/>
              <a:t> chombo kinachoitwa Chombo cha </a:t>
            </a:r>
            <a:r>
              <a:rPr lang="sw-KE" dirty="0"/>
              <a:t>Mpango wa Uzingatiaji, chenye lengo ya kutumia pamoja na chati ya kugeuza yakati wa vipindi vya kutoa ushauri ili kuweka rekodi.   Katika baadhi ya nchi, mchoro huu unaweza kuitwa “fomu ya mtu binafsi ya idadi ya juu ya virusi.” (soma yaliyomo kwenye slaidi)</a:t>
            </a:r>
          </a:p>
          <a:p>
            <a:pPr marL="0" marR="0" indent="0" algn="l" defTabSz="914400" rtl="0" eaLnBrk="1" fontAlgn="auto" latinLnBrk="0" hangingPunct="1">
              <a:lnSpc>
                <a:spcPct val="100000"/>
              </a:lnSpc>
              <a:spcBef>
                <a:spcPts val="0"/>
              </a:spcBef>
              <a:spcAft>
                <a:spcPts val="0"/>
              </a:spcAft>
              <a:buClrTx/>
              <a:buSzTx/>
              <a:buFontTx/>
              <a:buNone/>
              <a:tabLst/>
              <a:defRPr/>
            </a:pPr>
            <a:endParaRPr lang="sw-K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w-KE" dirty="0"/>
              <a:t>Chombo hiki hasa husaidia katika kutoa mwendelezo kati ya vipindi viwili iwapo wahudumu tofauti wa afya wanahusika</a:t>
            </a:r>
          </a:p>
          <a:p>
            <a:endParaRPr lang="sw-KE" dirty="0"/>
          </a:p>
          <a:p>
            <a:endParaRPr lang="sw-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D0EC2-4536-47C0-BE1E-E62A1DD3EC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7036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a:t>Sasa tuangazie Chombo cha Mpango wa Uzingatiaji Ulioboreshwa.... (Tazama slaidi). </a:t>
            </a:r>
          </a:p>
          <a:p>
            <a:endParaRPr lang="sw-KE" baseline="0" dirty="0"/>
          </a:p>
          <a:p>
            <a:r>
              <a:rPr lang="sw-KE" dirty="0"/>
              <a:t>*Tutajifunza jinsi ya kuamua kiwango cha uzingatiaji wa matumizi ya dawa hapo baadaye.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D0EC2-4536-47C0-BE1E-E62A1DD3EC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550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D0EC2-4536-47C0-BE1E-E62A1DD3EC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8188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Huu hapa ni mfano wa jinsi sehemu ya maoni inapaswa kutumiwa kwenye fomu ili kutoa mukhtasari wa mpango kwa mgonjwa kulingana na vikwazo vilivyotambuliwa - katika kipindi chote cha ukadiriaji wa uzingatiaji na huyu mgonjwa, ilikuwa wazi kuwa alikuwa anasahau kutUmia dawa zake za kudhibiti VVU. Suluhu tulizokubaliana naye ni kutumia kijisanduku cha tembe na kuweka kengele ya saa kwenye simu ya mgonjwa ili kumkumbusha kumeza dawa za kudhibiti VVU na hivyo basi hizi zilinakiliwa na kufafanuliwa kwenye sehemu ya maoni.</a:t>
            </a:r>
            <a:endParaRPr lang="sw-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D0EC2-4536-47C0-BE1E-E62A1DD3EC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3438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(Soma slaidi ya kwanza)</a:t>
            </a:r>
          </a:p>
          <a:p>
            <a:r>
              <a:rPr lang="sw-KE"/>
              <a:t>--</a:t>
            </a:r>
          </a:p>
          <a:p>
            <a:r>
              <a:rPr lang="sw-KE"/>
              <a:t>Kumbuka, chombo hiki ni cha kutumiwa pamoja na bao za karatasi ili kuweka rekodi. Sasa tuangazia jinsi ya kupitia bao hizi za karatasi.</a:t>
            </a:r>
            <a:endParaRPr lang="sw-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D0EC2-4536-47C0-BE1E-E62A1DD3EC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4498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Kadi ya 1 inatanguliza dhana ya dawa za kudhibiti VVU kwa mgonjwa na upimaji wa idadi ya virusi</a:t>
            </a:r>
          </a:p>
          <a:p>
            <a:br/>
            <a:r>
              <a:rPr lang="sw-KE"/>
              <a:t>Tumia maswali ya sehemu ya Tupitie baada ya kujadili mambo ya kuzungumzia pamoja na mgonjwa ili kuhakikisha wanaelewa taarifa mliyojadili.</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19</a:t>
            </a:fld>
            <a:endParaRPr lang="sw-KE"/>
          </a:p>
        </p:txBody>
      </p:sp>
    </p:spTree>
    <p:extLst>
      <p:ext uri="{BB962C8B-B14F-4D97-AF65-F5344CB8AC3E}">
        <p14:creationId xmlns:p14="http://schemas.microsoft.com/office/powerpoint/2010/main" val="233164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Kadi ya 2 inatanguliza dhana ya idadi ya virusi kwa mgonjwa wakati wa kutumwa kwa kipimo</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20</a:t>
            </a:fld>
            <a:endParaRPr lang="sw-KE"/>
          </a:p>
        </p:txBody>
      </p:sp>
    </p:spTree>
    <p:extLst>
      <p:ext uri="{BB962C8B-B14F-4D97-AF65-F5344CB8AC3E}">
        <p14:creationId xmlns:p14="http://schemas.microsoft.com/office/powerpoint/2010/main" val="233164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Kandi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hii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inapaswa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kutumiwa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na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wale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walio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na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idadi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ndogo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ya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virusi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Idadi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ndogo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ya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virusi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inamaanisha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kwamba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ARV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zinafanya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kazi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na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kwamba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mgonjwa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atakuwa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na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afya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nzuri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Zamani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virusi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&lt;1000/ml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ndizo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zilizokuwa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kipimo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kilichotumiwa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kuonyesha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matokeo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yaliyokubalika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ya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idadi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ya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virusi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Hata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hivyo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leo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inaeleweka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kwamba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watu</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walio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na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idadi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ya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virusi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200-1000/ml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huenda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hawafuatilii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matibabu</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vizuri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na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kuna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uwezekano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wa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dawa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za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kudhibiti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virusi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kukataa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kufanya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kazi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Kwa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hiyo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idadi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ndogo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ya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virusi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inafaa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kuamuliwa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na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maagizo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ya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taifa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kulingana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na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uwezo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walio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nao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Kandi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ya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idadi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ndogo</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ya</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virusi</a:t>
            </a:r>
            <a:r>
              <a:rPr kumimoji="0" lang="en-US" sz="1200" b="0" i="0" u="none" strike="noStrike" kern="1200" cap="none" spc="0" normalizeH="0" baseline="0" noProof="0" dirty="0">
                <a:ln>
                  <a:noFill/>
                </a:ln>
                <a:solidFill>
                  <a:srgbClr val="FF0000"/>
                </a:solidFill>
                <a:effectLst/>
                <a:highlight>
                  <a:srgbClr val="FFFF00"/>
                </a:highligh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highlight>
                  <a:srgbClr val="FFFF00"/>
                </a:highlight>
                <a:uLnTx/>
                <a:uFillTx/>
                <a:latin typeface="+mn-lt"/>
                <a:ea typeface="+mn-ea"/>
                <a:cs typeface="+mn-cs"/>
              </a:rPr>
              <a:t>i</a:t>
            </a:r>
            <a:r>
              <a:rPr lang="sw-KE" dirty="0"/>
              <a:t>naeleza matokeo ya kipimo cha idadi ya virusi, kusisitiza haya ya kuendelea na uzingatiaji wa dawa, kupitia mikakati fanifu na changamoto zinazoweza kutokea, na vile vile kutoa mipango ya mikutano inayofuata na upimaji wa idadi ya virusi.</a:t>
            </a:r>
          </a:p>
          <a:p>
            <a:pPr marL="0" marR="0" indent="0" algn="l" defTabSz="914400" rtl="0" eaLnBrk="1" fontAlgn="auto" latinLnBrk="0" hangingPunct="1">
              <a:lnSpc>
                <a:spcPct val="100000"/>
              </a:lnSpc>
              <a:spcBef>
                <a:spcPts val="0"/>
              </a:spcBef>
              <a:spcAft>
                <a:spcPts val="0"/>
              </a:spcAft>
              <a:buClrTx/>
              <a:buSzTx/>
              <a:buFontTx/>
              <a:buNone/>
              <a:tabLst/>
              <a:defRPr/>
            </a:pPr>
            <a:endParaRPr lang="sw-KE" baseline="0"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23</a:t>
            </a:fld>
            <a:endParaRPr lang="sw-KE"/>
          </a:p>
        </p:txBody>
      </p:sp>
    </p:spTree>
    <p:extLst>
      <p:ext uri="{BB962C8B-B14F-4D97-AF65-F5344CB8AC3E}">
        <p14:creationId xmlns:p14="http://schemas.microsoft.com/office/powerpoint/2010/main" val="233164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card should be used for those individual who have an undetectable viral load result.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6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Mukhtasari wa malengo ya mafunzo umetolewa hapa</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a:t>
            </a:fld>
            <a:endParaRPr lang="sw-KE"/>
          </a:p>
        </p:txBody>
      </p:sp>
    </p:spTree>
    <p:extLst>
      <p:ext uri="{BB962C8B-B14F-4D97-AF65-F5344CB8AC3E}">
        <p14:creationId xmlns:p14="http://schemas.microsoft.com/office/powerpoint/2010/main" val="3504018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 Kadi hii ni ya kutumiwa wakati idadi ya virusi ni ya juu. Inaeleza mgonjwa maana ya matokeo ya idadi  ya juu ya virusi, na kutoa maswali ya kusaidia washauri kuanza kutafuta sababu zinazowezekana. </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26</a:t>
            </a:fld>
            <a:endParaRPr lang="sw-KE"/>
          </a:p>
        </p:txBody>
      </p:sp>
    </p:spTree>
    <p:extLst>
      <p:ext uri="{BB962C8B-B14F-4D97-AF65-F5344CB8AC3E}">
        <p14:creationId xmlns:p14="http://schemas.microsoft.com/office/powerpoint/2010/main" val="129437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b="0" baseline="0" dirty="0"/>
              <a:t>Baada ya kusoma yaliyomo kwenye slaidi, unaweza kusema “Mfululizo wa kadi zinazofuata utaongoza michakato ya kufanya ukadiriaji wa uzingatiaji wa dawa na utoaji ushauri wa uzingatiaji wa dawa”</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27</a:t>
            </a:fld>
            <a:endParaRPr lang="sw-KE"/>
          </a:p>
        </p:txBody>
      </p:sp>
    </p:spTree>
    <p:extLst>
      <p:ext uri="{BB962C8B-B14F-4D97-AF65-F5344CB8AC3E}">
        <p14:creationId xmlns:p14="http://schemas.microsoft.com/office/powerpoint/2010/main" val="1851570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Sehemu ya Mambo ya Kuzungumzia kwenye kadi hii inaongoza mshauri kumuuliza mgonjwa idadi ya vipimo ambayvyo wamekosa katika muda wa wiki na mwezi uliopita. </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28</a:t>
            </a:fld>
            <a:endParaRPr lang="sw-KE"/>
          </a:p>
        </p:txBody>
      </p:sp>
    </p:spTree>
    <p:extLst>
      <p:ext uri="{BB962C8B-B14F-4D97-AF65-F5344CB8AC3E}">
        <p14:creationId xmlns:p14="http://schemas.microsoft.com/office/powerpoint/2010/main" val="2499057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Washauri wanapaswa kutumia majibu ya wagonjwa na jedwali hii ili kuamua idadi ya vipimo vya dawa vilivyokoswa na kikundi cha uzingatiaji.</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29</a:t>
            </a:fld>
            <a:endParaRPr lang="sw-KE"/>
          </a:p>
        </p:txBody>
      </p:sp>
    </p:spTree>
    <p:extLst>
      <p:ext uri="{BB962C8B-B14F-4D97-AF65-F5344CB8AC3E}">
        <p14:creationId xmlns:p14="http://schemas.microsoft.com/office/powerpoint/2010/main" val="2155555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30</a:t>
            </a:fld>
            <a:endParaRPr lang="sw-KE"/>
          </a:p>
        </p:txBody>
      </p:sp>
    </p:spTree>
    <p:extLst>
      <p:ext uri="{BB962C8B-B14F-4D97-AF65-F5344CB8AC3E}">
        <p14:creationId xmlns:p14="http://schemas.microsoft.com/office/powerpoint/2010/main" val="3488766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a:t>Jedwali hii inatoa mukhtasari wa vikwazo vya mtu binafsi ambavyo vinaweza kuathiri uwezo wa kutumia dawa za kudhibiti VVU kila mara, na inatoa maswali ya kukadiria kila kikwazo (pitia baadhi ya mifano kutoka kwa jedwali).</a:t>
            </a:r>
          </a:p>
          <a:p>
            <a:endParaRPr lang="sw-KE" dirty="0"/>
          </a:p>
          <a:p>
            <a:r>
              <a:rPr lang="sw-KE" dirty="0"/>
              <a:t>Maswa yanayohitaji majibu wazi katika kijisanduku cha Maagizo ya Mshauri yanakusaidia kumwongoza mgonjwa wakati wa mazungumzo ili kuona mambo ambayo tayari wamejaribu ili usitoe suluhu ambazo tayari wamezijaribu na kufeli.</a:t>
            </a:r>
          </a:p>
        </p:txBody>
      </p:sp>
      <p:sp>
        <p:nvSpPr>
          <p:cNvPr id="4" name="Slide Number Placeholder 3"/>
          <p:cNvSpPr>
            <a:spLocks noGrp="1"/>
          </p:cNvSpPr>
          <p:nvPr>
            <p:ph type="sldNum" sz="quarter" idx="10"/>
          </p:nvPr>
        </p:nvSpPr>
        <p:spPr/>
        <p:txBody>
          <a:bodyPr/>
          <a:lstStyle/>
          <a:p>
            <a:fld id="{13720500-23BE-4D73-A547-AA878E16F64F}" type="slidenum">
              <a:rPr lang="en-US" smtClean="0"/>
              <a:pPr/>
              <a:t>31</a:t>
            </a:fld>
            <a:endParaRPr lang="sw-KE"/>
          </a:p>
        </p:txBody>
      </p:sp>
    </p:spTree>
    <p:extLst>
      <p:ext uri="{BB962C8B-B14F-4D97-AF65-F5344CB8AC3E}">
        <p14:creationId xmlns:p14="http://schemas.microsoft.com/office/powerpoint/2010/main" val="3568776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Jedwali hii inatoa mukhtasari wa vikwazo vya mtu binafsi na vya kifamilia ambavyo vinaweza kuathiri uwezo wa kutumia dawa za kudhibiti VVU kila mara, na inatoa maswali ya kukadiria kila kikwazo (pitia baadhi ya mifano).</a:t>
            </a:r>
            <a:endParaRPr lang="sw-KE" dirty="0"/>
          </a:p>
          <a:p>
            <a:pPr marL="0" marR="0" indent="0" algn="l" defTabSz="914400" rtl="0" eaLnBrk="1" fontAlgn="auto" latinLnBrk="0" hangingPunct="1">
              <a:lnSpc>
                <a:spcPct val="100000"/>
              </a:lnSpc>
              <a:spcBef>
                <a:spcPts val="0"/>
              </a:spcBef>
              <a:spcAft>
                <a:spcPts val="0"/>
              </a:spcAft>
              <a:buClrTx/>
              <a:buSzTx/>
              <a:buFontTx/>
              <a:buNone/>
              <a:tabLst/>
              <a:defRPr/>
            </a:pPr>
            <a:endParaRPr lang="sw-KE" dirty="0"/>
          </a:p>
          <a:p>
            <a:pPr marL="0" marR="0" indent="0" algn="l" defTabSz="914400" rtl="0" eaLnBrk="1" fontAlgn="auto" latinLnBrk="0" hangingPunct="1">
              <a:lnSpc>
                <a:spcPct val="100000"/>
              </a:lnSpc>
              <a:spcBef>
                <a:spcPts val="0"/>
              </a:spcBef>
              <a:spcAft>
                <a:spcPts val="0"/>
              </a:spcAft>
              <a:buClrTx/>
              <a:buSzTx/>
              <a:buFontTx/>
              <a:buNone/>
              <a:tabLst/>
              <a:defRPr/>
            </a:pPr>
            <a:r>
              <a:rPr lang="sw-KE"/>
              <a:t>Uthibitisho uliopo kwenye kijisanduku cha Maagizo ya Mshauri unatoa mifano ya kauli za kusifia juhudi za mgonjwa za kufanya mabadiliko na kuunga mkono tabia mpya.</a:t>
            </a:r>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32</a:t>
            </a:fld>
            <a:endParaRPr lang="sw-KE"/>
          </a:p>
        </p:txBody>
      </p:sp>
    </p:spTree>
    <p:extLst>
      <p:ext uri="{BB962C8B-B14F-4D97-AF65-F5344CB8AC3E}">
        <p14:creationId xmlns:p14="http://schemas.microsoft.com/office/powerpoint/2010/main" val="3281708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a:t>Jedwali hii inatoa mukhtasari wa vikwazo vya kitaasisi na kijamii ambavyo vinaweza kuathiri uwezo wa kutumia dawa za kudhibiti VVU kila mara, na inatoa maswali ya kukadiria kila kikwazo (pitia baadhi ya mifano).</a:t>
            </a:r>
          </a:p>
          <a:p>
            <a:endParaRPr lang="sw-KE" dirty="0"/>
          </a:p>
          <a:p>
            <a:pPr marL="0" marR="0" indent="0" algn="l" defTabSz="914400" rtl="0" eaLnBrk="1" fontAlgn="auto" latinLnBrk="0" hangingPunct="1">
              <a:lnSpc>
                <a:spcPct val="100000"/>
              </a:lnSpc>
              <a:spcBef>
                <a:spcPts val="0"/>
              </a:spcBef>
              <a:spcAft>
                <a:spcPts val="0"/>
              </a:spcAft>
              <a:buClrTx/>
              <a:buSzTx/>
              <a:buFontTx/>
              <a:buNone/>
              <a:tabLst/>
              <a:defRPr/>
            </a:pPr>
            <a:r>
              <a:rPr lang="sw-KE" dirty="0"/>
              <a:t>Kauli za kusikiliza kwa makini katika kijisanduku cha Maagizo ya Mshauri zinatoa mifano ya njia za kuonyesha kwamba umesikia kile ambacho mgonjwa tayari amejaribu na vikwazo vyao ni nini.</a:t>
            </a:r>
          </a:p>
          <a:p>
            <a:pPr marL="0" marR="0" indent="0" algn="l" defTabSz="914400" rtl="0" eaLnBrk="1" fontAlgn="auto" latinLnBrk="0" hangingPunct="1">
              <a:lnSpc>
                <a:spcPct val="100000"/>
              </a:lnSpc>
              <a:spcBef>
                <a:spcPts val="0"/>
              </a:spcBef>
              <a:spcAft>
                <a:spcPts val="0"/>
              </a:spcAft>
              <a:buClrTx/>
              <a:buSzTx/>
              <a:buFontTx/>
              <a:buNone/>
              <a:tabLst/>
              <a:defRPr/>
            </a:pPr>
            <a:endParaRPr lang="sw-K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w-KE" dirty="0"/>
              <a:t>Kauli za mukhtasari katika kijisanduku cha Maagizo ya Mshauri zinatoa mifano ya kuonyesha kwamba unaelewa kila kitu ambacho mgonjwa amekuambia. Hii inawarahisishia shughuli ya kufanya kazi pamoja katika kutafuat suluhu kwa sababu mnaelewa vikwazo vya mgonjwa vinavyomzuia kutumia dawa za kudhibiti VVU. </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33</a:t>
            </a:fld>
            <a:endParaRPr lang="sw-KE"/>
          </a:p>
        </p:txBody>
      </p:sp>
    </p:spTree>
    <p:extLst>
      <p:ext uri="{BB962C8B-B14F-4D97-AF65-F5344CB8AC3E}">
        <p14:creationId xmlns:p14="http://schemas.microsoft.com/office/powerpoint/2010/main" val="3677286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Slaidi 4 zinazofuata zinatoa mfano wa maandishi ya kuunda suluhu mahususi za uzingatiaji zinazolingana na changamoto za wagonjwa</a:t>
            </a:r>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34</a:t>
            </a:fld>
            <a:endParaRPr lang="sw-KE"/>
          </a:p>
        </p:txBody>
      </p:sp>
    </p:spTree>
    <p:extLst>
      <p:ext uri="{BB962C8B-B14F-4D97-AF65-F5344CB8AC3E}">
        <p14:creationId xmlns:p14="http://schemas.microsoft.com/office/powerpoint/2010/main" val="3687694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a:t>Jedwali hili linatoa suluhu za mtu binafsi ambazo zinaweza kutumiwa kutatua vikwazo vilivyotajwa na mgonjwa hapo awali (pitia baadhi ya mifano).</a:t>
            </a:r>
          </a:p>
        </p:txBody>
      </p:sp>
      <p:sp>
        <p:nvSpPr>
          <p:cNvPr id="4" name="Slide Number Placeholder 3"/>
          <p:cNvSpPr>
            <a:spLocks noGrp="1"/>
          </p:cNvSpPr>
          <p:nvPr>
            <p:ph type="sldNum" sz="quarter" idx="10"/>
          </p:nvPr>
        </p:nvSpPr>
        <p:spPr/>
        <p:txBody>
          <a:bodyPr/>
          <a:lstStyle/>
          <a:p>
            <a:fld id="{13720500-23BE-4D73-A547-AA878E16F64F}" type="slidenum">
              <a:rPr lang="en-US" smtClean="0"/>
              <a:pPr/>
              <a:t>35</a:t>
            </a:fld>
            <a:endParaRPr lang="sw-KE"/>
          </a:p>
        </p:txBody>
      </p:sp>
    </p:spTree>
    <p:extLst>
      <p:ext uri="{BB962C8B-B14F-4D97-AF65-F5344CB8AC3E}">
        <p14:creationId xmlns:p14="http://schemas.microsoft.com/office/powerpoint/2010/main" val="334511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Tutazungumzia mada hizi</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a:t>
            </a:fld>
            <a:endParaRPr lang="sw-KE"/>
          </a:p>
        </p:txBody>
      </p:sp>
    </p:spTree>
    <p:extLst>
      <p:ext uri="{BB962C8B-B14F-4D97-AF65-F5344CB8AC3E}">
        <p14:creationId xmlns:p14="http://schemas.microsoft.com/office/powerpoint/2010/main" val="79645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a:t>Jedwali hili linatoa suluhu za mtu binafsi na za kifamilia ambazo zinaweza kutumiwa kutatua vikwazo vilivyotajwa na mgonjwa hapo awali (pitia baadhi ya mifano).</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36</a:t>
            </a:fld>
            <a:endParaRPr lang="sw-KE"/>
          </a:p>
        </p:txBody>
      </p:sp>
    </p:spTree>
    <p:extLst>
      <p:ext uri="{BB962C8B-B14F-4D97-AF65-F5344CB8AC3E}">
        <p14:creationId xmlns:p14="http://schemas.microsoft.com/office/powerpoint/2010/main" val="1730612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a:t>Jedwali hili linatoa suluhu za kitaasisi - na kijamii ambazo zinaweza kutatua vikwazo vilivyotajwa na mgonjwa hapo awali. (pitia baadhi ya mifano)</a:t>
            </a:r>
          </a:p>
          <a:p>
            <a:pPr marL="0" marR="0" indent="0" algn="l" defTabSz="914400" rtl="0" eaLnBrk="1" fontAlgn="auto" latinLnBrk="0" hangingPunct="1">
              <a:lnSpc>
                <a:spcPct val="100000"/>
              </a:lnSpc>
              <a:spcBef>
                <a:spcPts val="0"/>
              </a:spcBef>
              <a:spcAft>
                <a:spcPts val="0"/>
              </a:spcAft>
              <a:buClrTx/>
              <a:buSzTx/>
              <a:buFontTx/>
              <a:buNone/>
              <a:tabLst/>
              <a:defRPr/>
            </a:pPr>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37</a:t>
            </a:fld>
            <a:endParaRPr lang="sw-KE"/>
          </a:p>
        </p:txBody>
      </p:sp>
    </p:spTree>
    <p:extLst>
      <p:ext uri="{BB962C8B-B14F-4D97-AF65-F5344CB8AC3E}">
        <p14:creationId xmlns:p14="http://schemas.microsoft.com/office/powerpoint/2010/main" val="2584527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a:t>Kadi za 12-15 zina maelezo zaidi ya usaidizi wa changamoto za uzingatiaji ambazo hutokea mara nyingi kulingana na vikwazo/suluhu uambazo umejadili na mgonjwa, unaweza kuzitumia kutoa usaidiz wa ushauri wa uzingatiaji iwapo zina umuhimu. </a:t>
            </a:r>
          </a:p>
        </p:txBody>
      </p:sp>
      <p:sp>
        <p:nvSpPr>
          <p:cNvPr id="4" name="Slide Number Placeholder 3"/>
          <p:cNvSpPr>
            <a:spLocks noGrp="1"/>
          </p:cNvSpPr>
          <p:nvPr>
            <p:ph type="sldNum" sz="quarter" idx="10"/>
          </p:nvPr>
        </p:nvSpPr>
        <p:spPr/>
        <p:txBody>
          <a:bodyPr/>
          <a:lstStyle/>
          <a:p>
            <a:fld id="{13720500-23BE-4D73-A547-AA878E16F64F}" type="slidenum">
              <a:rPr lang="en-US" smtClean="0"/>
              <a:pPr/>
              <a:t>38</a:t>
            </a:fld>
            <a:endParaRPr lang="sw-KE"/>
          </a:p>
        </p:txBody>
      </p:sp>
    </p:spTree>
    <p:extLst>
      <p:ext uri="{BB962C8B-B14F-4D97-AF65-F5344CB8AC3E}">
        <p14:creationId xmlns:p14="http://schemas.microsoft.com/office/powerpoint/2010/main" val="1453274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Kadi hii ni ya wale ambao husahau kutumia dawa zao za kudhibiti VVU</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39</a:t>
            </a:fld>
            <a:endParaRPr lang="sw-KE"/>
          </a:p>
        </p:txBody>
      </p:sp>
    </p:spTree>
    <p:extLst>
      <p:ext uri="{BB962C8B-B14F-4D97-AF65-F5344CB8AC3E}">
        <p14:creationId xmlns:p14="http://schemas.microsoft.com/office/powerpoint/2010/main" val="717293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 Kadi hii ni yale ambao huhitaji elimu zaidi ya jinsi dawa za kudhibiti VVU hufanya kazi, kwa nini uzingatiaji ni wa maana, na kudhibiti athari za dawa</a:t>
            </a:r>
          </a:p>
          <a:p>
            <a:endParaRPr lang="sw-KE" baseline="0" dirty="0"/>
          </a:p>
          <a:p>
            <a:r>
              <a:rPr lang="sw-KE"/>
              <a:t>Inaweza pia kutumiwa kukadiria zaidi imani kuhusu afya iwapo zinaweza kuwa kikwazo kwa uzingatiaji</a:t>
            </a:r>
          </a:p>
        </p:txBody>
      </p:sp>
      <p:sp>
        <p:nvSpPr>
          <p:cNvPr id="4" name="Slide Number Placeholder 3"/>
          <p:cNvSpPr>
            <a:spLocks noGrp="1"/>
          </p:cNvSpPr>
          <p:nvPr>
            <p:ph type="sldNum" sz="quarter" idx="10"/>
          </p:nvPr>
        </p:nvSpPr>
        <p:spPr/>
        <p:txBody>
          <a:bodyPr/>
          <a:lstStyle/>
          <a:p>
            <a:fld id="{13720500-23BE-4D73-A547-AA878E16F64F}" type="slidenum">
              <a:rPr lang="en-US" smtClean="0"/>
              <a:pPr/>
              <a:t>40</a:t>
            </a:fld>
            <a:endParaRPr lang="sw-KE"/>
          </a:p>
        </p:txBody>
      </p:sp>
    </p:spTree>
    <p:extLst>
      <p:ext uri="{BB962C8B-B14F-4D97-AF65-F5344CB8AC3E}">
        <p14:creationId xmlns:p14="http://schemas.microsoft.com/office/powerpoint/2010/main" val="2467025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Kadi hii inasaidia kudhibiti faragha na kupata usaidizi</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41</a:t>
            </a:fld>
            <a:endParaRPr lang="sw-KE"/>
          </a:p>
        </p:txBody>
      </p:sp>
    </p:spTree>
    <p:extLst>
      <p:ext uri="{BB962C8B-B14F-4D97-AF65-F5344CB8AC3E}">
        <p14:creationId xmlns:p14="http://schemas.microsoft.com/office/powerpoint/2010/main" val="3649850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Iwapo matokeo ya kipimo cha marudio cha idadi ya virusi ni chembechembe &lt;1000/mililita, unapaswa kumweleza mgonjwa matokeo hayo kwa kutumia mambo ya kujadili yaliyo kwenye kadi ya 17</a:t>
            </a:r>
            <a:endParaRPr lang="sw-KE" dirty="0"/>
          </a:p>
          <a:p>
            <a:endParaRPr lang="sw-KE" baseline="0" dirty="0"/>
          </a:p>
          <a:p>
            <a:r>
              <a:rPr lang="sw-KE"/>
              <a:t>Unapaswa kuendelea kutumia dawa unazotumia sasa na uzidi kuzingatia matumizi yake yanayofaa</a:t>
            </a:r>
          </a:p>
          <a:p>
            <a:endParaRPr lang="sw-KE" baseline="0" dirty="0"/>
          </a:p>
          <a:p>
            <a:r>
              <a:rPr lang="sw-KE"/>
              <a:t>Kwa watu ambao matokeo yao ya kipimo cha awali cha idadi ya virusi ni  chembechembe &gt;1000/mililita na ambao sasa wana chembechembe &lt;1000/mililita, kuna haja ya usaidizi wa ziada</a:t>
            </a:r>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44</a:t>
            </a:fld>
            <a:endParaRPr lang="sw-KE"/>
          </a:p>
        </p:txBody>
      </p:sp>
    </p:spTree>
    <p:extLst>
      <p:ext uri="{BB962C8B-B14F-4D97-AF65-F5344CB8AC3E}">
        <p14:creationId xmlns:p14="http://schemas.microsoft.com/office/powerpoint/2010/main" val="1283534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b="0" dirty="0"/>
              <a:t>Wakati tumebaini kuwa kuna uzingatiaji mzuri lakini idadi ya virusi bado ni ya juu, kadi hii inapaswa kutumiwa kufanya mpango wa hatua zinazofuata na kumuongoza mshauri katika mchakato huo. </a:t>
            </a:r>
          </a:p>
          <a:p>
            <a:endParaRPr lang="sw-KE" b="0" baseline="0" dirty="0"/>
          </a:p>
          <a:p>
            <a:r>
              <a:rPr lang="sw-KE" b="0" dirty="0"/>
              <a:t>Sehemu ya Mambo ya Kujadili kwenye kadi hii inaeleza kwamba idadi ya juu ya virusi huku mgonjwa akiwa anazingatia dawa ipasavyo ni ishara kuwa kuna ukinzani wa dawa moja au zaidi katika mkusanyiko anaotumia na hii ni thibitisho ya kufeli kwa kudhibiti virusi.</a:t>
            </a:r>
          </a:p>
          <a:p>
            <a:endParaRPr lang="sw-KE" b="0" dirty="0"/>
          </a:p>
          <a:p>
            <a:r>
              <a:rPr lang="sw-KE" b="0" dirty="0"/>
              <a:t>Maswali ya “Hebu Tupitie” uhakikisha kuwa mgonjwa ameelewa dawa zao mpya za kudhibiti VVU, mkusanyiko wa dawa wanazotumia, na lini wanapaswa kurudi kwa kituo cha afya.</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45</a:t>
            </a:fld>
            <a:endParaRPr lang="sw-KE"/>
          </a:p>
        </p:txBody>
      </p:sp>
    </p:spTree>
    <p:extLst>
      <p:ext uri="{BB962C8B-B14F-4D97-AF65-F5344CB8AC3E}">
        <p14:creationId xmlns:p14="http://schemas.microsoft.com/office/powerpoint/2010/main" val="1898206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Angalia mwongozo wa mkufunzi ili kupata maagizo</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46</a:t>
            </a:fld>
            <a:endParaRPr lang="sw-KE"/>
          </a:p>
        </p:txBody>
      </p:sp>
    </p:spTree>
    <p:extLst>
      <p:ext uri="{BB962C8B-B14F-4D97-AF65-F5344CB8AC3E}">
        <p14:creationId xmlns:p14="http://schemas.microsoft.com/office/powerpoint/2010/main" val="210974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5</a:t>
            </a:fld>
            <a:endParaRPr lang="sw-KE"/>
          </a:p>
        </p:txBody>
      </p:sp>
    </p:spTree>
    <p:extLst>
      <p:ext uri="{BB962C8B-B14F-4D97-AF65-F5344CB8AC3E}">
        <p14:creationId xmlns:p14="http://schemas.microsoft.com/office/powerpoint/2010/main" val="63012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052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a:t>Chombo hiki cha Mpango wa Uzingatiaji Ulioboreshwa wa Matumizi ya Dawa za Kudhibiti VVU hutumiwa kurekodi mambo yaliyogunduliwa na kufanya maandalizi ya kadi za </a:t>
            </a:r>
            <a:r>
              <a:rPr kumimoji="0" lang="en-US" sz="1200" b="0" i="0" u="none" strike="noStrike" kern="1200" cap="none" spc="0" normalizeH="0" baseline="0" noProof="0">
                <a:ln>
                  <a:noFill/>
                </a:ln>
                <a:solidFill>
                  <a:prstClr val="black"/>
                </a:solidFill>
                <a:effectLst/>
                <a:highlight>
                  <a:srgbClr val="FFFF00"/>
                </a:highlight>
                <a:uLnTx/>
                <a:uFillTx/>
                <a:latin typeface="+mn-lt"/>
                <a:ea typeface="+mn-ea"/>
                <a:cs typeface="+mn-cs"/>
              </a:rPr>
              <a:t>6-19,</a:t>
            </a:r>
            <a:r>
              <a:rPr lang="sw-KE"/>
              <a:t> </a:t>
            </a:r>
            <a:r>
              <a:rPr lang="sw-KE" dirty="0"/>
              <a:t>na kinapaswa kujumuishwa kwenye faili ya mgonjwa.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764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Kadi hii ina ramani yenye rangi zenye maana tofauti na inaonyesha ni kadi zipi zinapaswa kutumiwa katika kila ziara.</a:t>
            </a:r>
            <a:endParaRPr lang="sw-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122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a:t>Jedwali ya yaliyomo inaonyesha mada ambazo zimezungumziwa kwa kila kadi na vile vile rangi inayoashiria inapaswa kutumiwa katika ziara gani (kama ilivyotajwa katika slaidi iliyotangulia).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5653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a:t>Chati ya kugeuza pia una baadhi ya vidokezo kuhusu utoaji ushauri na mawasiliano mazuri ili kukuongoza katika mazungumzo yako.</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11</a:t>
            </a:fld>
            <a:endParaRPr lang="sw-KE"/>
          </a:p>
        </p:txBody>
      </p:sp>
    </p:spTree>
    <p:extLst>
      <p:ext uri="{BB962C8B-B14F-4D97-AF65-F5344CB8AC3E}">
        <p14:creationId xmlns:p14="http://schemas.microsoft.com/office/powerpoint/2010/main" val="1250197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52600"/>
            <a:ext cx="9144000" cy="1847851"/>
          </a:xfrm>
          <a:solidFill>
            <a:schemeClr val="tx2"/>
          </a:solidFill>
        </p:spPr>
        <p:txBody>
          <a:bodyPr/>
          <a:lstStyle>
            <a:lvl1pPr>
              <a:defRPr>
                <a:solidFill>
                  <a:schemeClr val="bg1"/>
                </a:solidFill>
                <a:latin typeface="Garamond" panose="02020404030301010803" pitchFamily="18" charset="0"/>
              </a:defRPr>
            </a:lvl1pPr>
          </a:lstStyle>
          <a:p>
            <a:r>
              <a:rPr lang="en-US" dirty="0"/>
              <a:t>Title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2F4C46-333B-4162-A9D2-EAB9A6362DA2}"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07032" y="6019800"/>
            <a:ext cx="166076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382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F4C46-333B-4162-A9D2-EAB9A6362DA2}"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286357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F4C46-333B-4162-A9D2-EAB9A6362DA2}"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971714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F4C46-333B-4162-A9D2-EAB9A6362DA2}" type="datetimeFigureOut">
              <a:rPr lang="en-US" smtClean="0"/>
              <a:pPr/>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10066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F4C46-333B-4162-A9D2-EAB9A6362DA2}" type="datetimeFigureOut">
              <a:rPr lang="en-US" smtClean="0"/>
              <a:pPr/>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410810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0ABA37-6636-4269-81B6-83C75029A36D}"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52956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ABA37-6636-4269-81B6-83C75029A36D}"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456180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0ABA37-6636-4269-81B6-83C75029A36D}"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26655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0ABA37-6636-4269-81B6-83C75029A36D}"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385135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0ABA37-6636-4269-81B6-83C75029A36D}" type="datetimeFigureOut">
              <a:rPr lang="en-US" smtClean="0"/>
              <a:pPr/>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4206849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0ABA37-6636-4269-81B6-83C75029A36D}" type="datetimeFigureOut">
              <a:rPr lang="en-US" smtClean="0"/>
              <a:pPr/>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73349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solidFill>
            <a:schemeClr val="tx2"/>
          </a:solidFill>
        </p:spPr>
        <p:txBody>
          <a:bodyPr/>
          <a:lstStyle>
            <a:lvl1pPr>
              <a:defRPr>
                <a:solidFill>
                  <a:schemeClr val="bg1"/>
                </a:solidFill>
                <a:latin typeface="Garamond" panose="02020404030301010803" pitchFamily="18" charset="0"/>
              </a:defRPr>
            </a:lvl1pPr>
          </a:lstStyle>
          <a:p>
            <a:r>
              <a:rPr lang="en-US" dirty="0"/>
              <a:t>Title</a:t>
            </a:r>
          </a:p>
        </p:txBody>
      </p:sp>
      <p:sp>
        <p:nvSpPr>
          <p:cNvPr id="3" name="Content Placeholder 2"/>
          <p:cNvSpPr>
            <a:spLocks noGrp="1"/>
          </p:cNvSpPr>
          <p:nvPr>
            <p:ph idx="1"/>
          </p:nvPr>
        </p:nvSpPr>
        <p:spPr/>
        <p:txBody>
          <a:bodyPr/>
          <a:lstStyle>
            <a:lvl1pPr>
              <a:defRPr>
                <a:solidFill>
                  <a:schemeClr val="tx2"/>
                </a:solidFill>
                <a:latin typeface="Garamond" panose="02020404030301010803" pitchFamily="18" charset="0"/>
              </a:defRPr>
            </a:lvl1pPr>
            <a:lvl2pPr>
              <a:defRPr>
                <a:solidFill>
                  <a:schemeClr val="tx2"/>
                </a:solidFill>
                <a:latin typeface="Garamond" panose="02020404030301010803" pitchFamily="18" charset="0"/>
              </a:defRPr>
            </a:lvl2pPr>
            <a:lvl3pPr>
              <a:defRPr>
                <a:solidFill>
                  <a:schemeClr val="tx2"/>
                </a:solidFill>
                <a:latin typeface="Garamond" panose="02020404030301010803" pitchFamily="18" charset="0"/>
              </a:defRPr>
            </a:lvl3pPr>
            <a:lvl4pPr>
              <a:defRPr>
                <a:solidFill>
                  <a:schemeClr val="tx2"/>
                </a:solidFill>
                <a:latin typeface="Garamond" panose="02020404030301010803" pitchFamily="18" charset="0"/>
              </a:defRPr>
            </a:lvl4pPr>
            <a:lvl5pPr>
              <a:defRPr>
                <a:solidFill>
                  <a:schemeClr val="tx2"/>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2F4C46-333B-4162-A9D2-EAB9A6362DA2}"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003420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ABA37-6636-4269-81B6-83C75029A36D}" type="datetimeFigureOut">
              <a:rPr lang="en-US" smtClean="0"/>
              <a:pPr/>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2971701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0ABA37-6636-4269-81B6-83C75029A36D}"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2618325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0ABA37-6636-4269-81B6-83C75029A36D}"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41134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ABA37-6636-4269-81B6-83C75029A36D}"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294911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ABA37-6636-4269-81B6-83C75029A36D}"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2993358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tx2"/>
          </a:solidFill>
        </p:spPr>
        <p:txBody>
          <a:bodyPr/>
          <a:lstStyle>
            <a:lvl1pPr>
              <a:defRPr>
                <a:solidFill>
                  <a:schemeClr val="bg1"/>
                </a:solidFill>
                <a:latin typeface="Garamond" panose="02020404030301010803" pitchFamily="18" charset="0"/>
              </a:defRPr>
            </a:lvl1pPr>
          </a:lstStyle>
          <a:p>
            <a:r>
              <a:rPr lang="en-US" dirty="0"/>
              <a:t>Title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07032" y="6019800"/>
            <a:ext cx="166076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167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solidFill>
            <a:schemeClr val="tx2"/>
          </a:solidFill>
        </p:spPr>
        <p:txBody>
          <a:bodyPr/>
          <a:lstStyle>
            <a:lvl1pPr>
              <a:defRPr>
                <a:solidFill>
                  <a:schemeClr val="bg1"/>
                </a:solidFill>
                <a:latin typeface="Garamond" panose="02020404030301010803" pitchFamily="18" charset="0"/>
              </a:defRPr>
            </a:lvl1pPr>
          </a:lstStyle>
          <a:p>
            <a:r>
              <a:rPr lang="en-US" dirty="0"/>
              <a:t>Title</a:t>
            </a:r>
          </a:p>
        </p:txBody>
      </p:sp>
      <p:sp>
        <p:nvSpPr>
          <p:cNvPr id="3" name="Content Placeholder 2"/>
          <p:cNvSpPr>
            <a:spLocks noGrp="1"/>
          </p:cNvSpPr>
          <p:nvPr>
            <p:ph idx="1"/>
          </p:nvPr>
        </p:nvSpPr>
        <p:spPr/>
        <p:txBody>
          <a:bodyPr/>
          <a:lstStyle>
            <a:lvl1pPr>
              <a:defRPr>
                <a:solidFill>
                  <a:schemeClr val="tx2"/>
                </a:solidFill>
                <a:latin typeface="Garamond" panose="02020404030301010803" pitchFamily="18" charset="0"/>
              </a:defRPr>
            </a:lvl1pPr>
            <a:lvl2pPr>
              <a:defRPr>
                <a:solidFill>
                  <a:schemeClr val="tx2"/>
                </a:solidFill>
                <a:latin typeface="Garamond" panose="02020404030301010803" pitchFamily="18" charset="0"/>
              </a:defRPr>
            </a:lvl2pPr>
            <a:lvl3pPr>
              <a:defRPr>
                <a:solidFill>
                  <a:schemeClr val="tx2"/>
                </a:solidFill>
                <a:latin typeface="Garamond" panose="02020404030301010803" pitchFamily="18" charset="0"/>
              </a:defRPr>
            </a:lvl3pPr>
            <a:lvl4pPr>
              <a:defRPr>
                <a:solidFill>
                  <a:schemeClr val="tx2"/>
                </a:solidFill>
                <a:latin typeface="Garamond" panose="02020404030301010803" pitchFamily="18" charset="0"/>
              </a:defRPr>
            </a:lvl4pPr>
            <a:lvl5pPr>
              <a:defRPr>
                <a:solidFill>
                  <a:schemeClr val="tx2"/>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1293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8770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4371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164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59096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961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5416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0550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0058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7557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7991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2942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0523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tx2"/>
          </a:solidFill>
        </p:spPr>
        <p:txBody>
          <a:bodyPr/>
          <a:lstStyle>
            <a:lvl1pPr>
              <a:defRPr>
                <a:solidFill>
                  <a:schemeClr val="bg1"/>
                </a:solidFill>
                <a:latin typeface="Garamond" panose="02020404030301010803" pitchFamily="18" charset="0"/>
              </a:defRPr>
            </a:lvl1pPr>
          </a:lstStyle>
          <a:p>
            <a:r>
              <a:rPr lang="en-US" dirty="0"/>
              <a:t>Title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07032" y="6019800"/>
            <a:ext cx="166076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671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solidFill>
            <a:schemeClr val="tx2"/>
          </a:solidFill>
        </p:spPr>
        <p:txBody>
          <a:bodyPr/>
          <a:lstStyle>
            <a:lvl1pPr>
              <a:defRPr>
                <a:solidFill>
                  <a:schemeClr val="bg1"/>
                </a:solidFill>
                <a:latin typeface="Garamond" panose="02020404030301010803" pitchFamily="18" charset="0"/>
              </a:defRPr>
            </a:lvl1pPr>
          </a:lstStyle>
          <a:p>
            <a:r>
              <a:rPr lang="en-US" dirty="0"/>
              <a:t>Title</a:t>
            </a:r>
          </a:p>
        </p:txBody>
      </p:sp>
      <p:sp>
        <p:nvSpPr>
          <p:cNvPr id="3" name="Content Placeholder 2"/>
          <p:cNvSpPr>
            <a:spLocks noGrp="1"/>
          </p:cNvSpPr>
          <p:nvPr>
            <p:ph idx="1"/>
          </p:nvPr>
        </p:nvSpPr>
        <p:spPr/>
        <p:txBody>
          <a:bodyPr/>
          <a:lstStyle>
            <a:lvl1pPr>
              <a:defRPr>
                <a:solidFill>
                  <a:schemeClr val="tx2"/>
                </a:solidFill>
                <a:latin typeface="Garamond" panose="02020404030301010803" pitchFamily="18" charset="0"/>
              </a:defRPr>
            </a:lvl1pPr>
            <a:lvl2pPr>
              <a:defRPr>
                <a:solidFill>
                  <a:schemeClr val="tx2"/>
                </a:solidFill>
                <a:latin typeface="Garamond" panose="02020404030301010803" pitchFamily="18" charset="0"/>
              </a:defRPr>
            </a:lvl2pPr>
            <a:lvl3pPr>
              <a:defRPr>
                <a:solidFill>
                  <a:schemeClr val="tx2"/>
                </a:solidFill>
                <a:latin typeface="Garamond" panose="02020404030301010803" pitchFamily="18" charset="0"/>
              </a:defRPr>
            </a:lvl3pPr>
            <a:lvl4pPr>
              <a:defRPr>
                <a:solidFill>
                  <a:schemeClr val="tx2"/>
                </a:solidFill>
                <a:latin typeface="Garamond" panose="02020404030301010803" pitchFamily="18" charset="0"/>
              </a:defRPr>
            </a:lvl4pPr>
            <a:lvl5pPr>
              <a:defRPr>
                <a:solidFill>
                  <a:schemeClr val="tx2"/>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244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2F4C46-333B-4162-A9D2-EAB9A6362DA2}"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241512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815538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4237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03347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662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5531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4853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092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18205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7798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24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F4C46-333B-4162-A9D2-EAB9A6362DA2}" type="datetimeFigureOut">
              <a:rPr lang="en-US" smtClean="0"/>
              <a:pPr/>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3512911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0923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F4C46-333B-4162-A9D2-EAB9A6362DA2}" type="datetimeFigureOut">
              <a:rPr lang="en-US" smtClean="0"/>
              <a:pPr/>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323948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4C46-333B-4162-A9D2-EAB9A6362DA2}" type="datetimeFigureOut">
              <a:rPr lang="en-US" smtClean="0"/>
              <a:pPr/>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4028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F4C46-333B-4162-A9D2-EAB9A6362DA2}"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398126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F4C46-333B-4162-A9D2-EAB9A6362DA2}"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297522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4C46-333B-4162-A9D2-EAB9A6362DA2}" type="datetimeFigureOut">
              <a:rPr lang="en-US" smtClean="0"/>
              <a:pPr/>
              <a:t>9/29/2020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E6E93-D210-4CAD-BD72-EACD2D3DA294}" type="slidenum">
              <a:rPr lang="en-US" smtClean="0"/>
              <a:pPr/>
              <a:t>‹Nº›</a:t>
            </a:fld>
            <a:endParaRPr lang="en-US"/>
          </a:p>
        </p:txBody>
      </p:sp>
    </p:spTree>
    <p:extLst>
      <p:ext uri="{BB962C8B-B14F-4D97-AF65-F5344CB8AC3E}">
        <p14:creationId xmlns:p14="http://schemas.microsoft.com/office/powerpoint/2010/main" val="2104668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ABA37-6636-4269-81B6-83C75029A36D}" type="datetimeFigureOut">
              <a:rPr lang="en-US" smtClean="0"/>
              <a:pPr/>
              <a:t>9/29/2020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9D628-0DD5-43E5-BB24-4FFDEE8D43D9}" type="slidenum">
              <a:rPr lang="en-US" smtClean="0"/>
              <a:pPr/>
              <a:t>‹Nº›</a:t>
            </a:fld>
            <a:endParaRPr lang="en-US"/>
          </a:p>
        </p:txBody>
      </p:sp>
    </p:spTree>
    <p:extLst>
      <p:ext uri="{BB962C8B-B14F-4D97-AF65-F5344CB8AC3E}">
        <p14:creationId xmlns:p14="http://schemas.microsoft.com/office/powerpoint/2010/main" val="34465762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27195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065076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w-KE" b="1" dirty="0"/>
              <a:t>Modyuli ya 3: </a:t>
            </a:r>
            <a:br>
              <a:rPr dirty="0"/>
            </a:br>
            <a:r>
              <a:rPr lang="sw-KE" b="1" dirty="0"/>
              <a:t>Jinsi ya Kutumia Chati ya Kugeuza ya Watu Wazima</a:t>
            </a:r>
            <a:endParaRPr lang="sw-KE" sz="3600" b="1" dirty="0"/>
          </a:p>
        </p:txBody>
      </p:sp>
    </p:spTree>
    <p:extLst>
      <p:ext uri="{BB962C8B-B14F-4D97-AF65-F5344CB8AC3E}">
        <p14:creationId xmlns:p14="http://schemas.microsoft.com/office/powerpoint/2010/main" val="343552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Jinsi ya Kutumia Chati ya Kugeuza</a:t>
            </a:r>
          </a:p>
        </p:txBody>
      </p:sp>
      <p:sp>
        <p:nvSpPr>
          <p:cNvPr id="3" name="Content Placeholder 2"/>
          <p:cNvSpPr>
            <a:spLocks noGrp="1"/>
          </p:cNvSpPr>
          <p:nvPr>
            <p:ph idx="1"/>
          </p:nvPr>
        </p:nvSpPr>
        <p:spPr>
          <a:xfrm>
            <a:off x="457200" y="1600200"/>
            <a:ext cx="8458200" cy="4525963"/>
          </a:xfrm>
        </p:spPr>
        <p:txBody>
          <a:bodyPr>
            <a:normAutofit/>
          </a:bodyPr>
          <a:lstStyle/>
          <a:p>
            <a:pPr marL="0" indent="0" algn="ctr">
              <a:buNone/>
            </a:pPr>
            <a:r>
              <a:rPr lang="sw-KE" sz="2400" dirty="0"/>
              <a:t>Kila kadi, au seti ya kadi, inaangazia mada maalum muhimu inayohusiana na utunzaji, tiba, na usaidizi wa wagonjwa wanaotumia dawa za kudhibit VVU ambao watapimwa idadi ya virusi au ambao watakuwa tayari wamepimwa idadi ya virusi.</a:t>
            </a:r>
          </a:p>
          <a:p>
            <a:pPr marL="0" indent="0">
              <a:buNone/>
            </a:pPr>
            <a:endParaRPr lang="sw-K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87356" y="3200400"/>
            <a:ext cx="4699000" cy="3524250"/>
          </a:xfrm>
          <a:prstGeom prst="rect">
            <a:avLst/>
          </a:prstGeom>
          <a:noFill/>
          <a:ln w="9525">
            <a:solidFill>
              <a:schemeClr val="tx1"/>
            </a:solidFill>
            <a:miter lim="800000"/>
            <a:headEnd/>
            <a:tailEnd/>
          </a:ln>
          <a:effectLst>
            <a:outerShdw blurRad="101600" dist="38100" dir="30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4709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a:t>Stadi za Utoaji Ushauri na Mawasiliano</a:t>
            </a:r>
            <a:endParaRPr lang="sw-K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241" y="1692755"/>
            <a:ext cx="6582193" cy="4936645"/>
          </a:xfrm>
          <a:prstGeom prst="rect">
            <a:avLst/>
          </a:prstGeom>
          <a:ln>
            <a:solidFill>
              <a:schemeClr val="tx1"/>
            </a:solidFill>
          </a:ln>
        </p:spPr>
      </p:pic>
    </p:spTree>
    <p:extLst>
      <p:ext uri="{BB962C8B-B14F-4D97-AF65-F5344CB8AC3E}">
        <p14:creationId xmlns:p14="http://schemas.microsoft.com/office/powerpoint/2010/main" val="474491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Counseling and Communication Skills</a:t>
            </a:r>
          </a:p>
        </p:txBody>
      </p:sp>
      <p:pic>
        <p:nvPicPr>
          <p:cNvPr id="5" name="Picture 4">
            <a:extLst>
              <a:ext uri="{FF2B5EF4-FFF2-40B4-BE49-F238E27FC236}">
                <a16:creationId xmlns:a16="http://schemas.microsoft.com/office/drawing/2014/main" id="{444E40D5-CC01-40AE-9615-C5F96AD14C59}"/>
              </a:ext>
            </a:extLst>
          </p:cNvPr>
          <p:cNvPicPr>
            <a:picLocks noChangeAspect="1"/>
          </p:cNvPicPr>
          <p:nvPr/>
        </p:nvPicPr>
        <p:blipFill>
          <a:blip r:embed="rId3"/>
          <a:stretch>
            <a:fillRect/>
          </a:stretch>
        </p:blipFill>
        <p:spPr>
          <a:xfrm>
            <a:off x="881062" y="1417638"/>
            <a:ext cx="7381875" cy="5235105"/>
          </a:xfrm>
          <a:prstGeom prst="rect">
            <a:avLst/>
          </a:prstGeom>
        </p:spPr>
      </p:pic>
    </p:spTree>
    <p:extLst>
      <p:ext uri="{BB962C8B-B14F-4D97-AF65-F5344CB8AC3E}">
        <p14:creationId xmlns:p14="http://schemas.microsoft.com/office/powerpoint/2010/main" val="62478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77962"/>
          </a:xfrm>
        </p:spPr>
        <p:txBody>
          <a:bodyPr>
            <a:noAutofit/>
          </a:bodyPr>
          <a:lstStyle/>
          <a:p>
            <a:r>
              <a:rPr lang="sw-KE" sz="3600" dirty="0"/>
              <a:t>Chombo cha Mpango wa Uzingatiaji Ulioboreshwa</a:t>
            </a:r>
          </a:p>
        </p:txBody>
      </p:sp>
      <p:sp>
        <p:nvSpPr>
          <p:cNvPr id="3" name="Content Placeholder 2"/>
          <p:cNvSpPr>
            <a:spLocks noGrp="1"/>
          </p:cNvSpPr>
          <p:nvPr>
            <p:ph idx="1"/>
          </p:nvPr>
        </p:nvSpPr>
        <p:spPr>
          <a:xfrm>
            <a:off x="381000" y="1752600"/>
            <a:ext cx="3962400" cy="4876800"/>
          </a:xfrm>
        </p:spPr>
        <p:txBody>
          <a:bodyPr>
            <a:normAutofit/>
          </a:bodyPr>
          <a:lstStyle/>
          <a:p>
            <a:r>
              <a:rPr lang="sw-KE" sz="2400" dirty="0"/>
              <a:t>Washauri wanapaswa kutumia chombo hiki pamoja na chati ya kugeuza wakati wa vipindi vya mazungumzo na mgonjwa. </a:t>
            </a:r>
          </a:p>
          <a:p>
            <a:r>
              <a:rPr lang="sw-KE" sz="2400" dirty="0"/>
              <a:t>Kadi nyingi kwenye chati ya kugeuza vitaagiza washauri kujaza karatasi hii kwa wakati mmoja.</a:t>
            </a:r>
          </a:p>
          <a:p>
            <a:r>
              <a:rPr lang="sw-KE" sz="2400" dirty="0"/>
              <a:t>Karatasi hii inalenga kuwa sehemu ya faili/rekodi za matibabu ya mgonjwa.</a:t>
            </a: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439" b="2790"/>
          <a:stretch/>
        </p:blipFill>
        <p:spPr>
          <a:xfrm rot="5400000">
            <a:off x="4566898" y="2617377"/>
            <a:ext cx="4353603" cy="3121846"/>
          </a:xfrm>
          <a:prstGeom prst="rect">
            <a:avLst/>
          </a:prstGeom>
        </p:spPr>
      </p:pic>
    </p:spTree>
    <p:extLst>
      <p:ext uri="{BB962C8B-B14F-4D97-AF65-F5344CB8AC3E}">
        <p14:creationId xmlns:p14="http://schemas.microsoft.com/office/powerpoint/2010/main" val="212495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400" dirty="0"/>
              <a:t>Chombo cha Mpango wa Uzingatiaji Ulioboreshwa wa Matumizi Yanayofaa ya Dawa za Kudhibiti Virusi</a:t>
            </a:r>
          </a:p>
        </p:txBody>
      </p:sp>
      <p:sp>
        <p:nvSpPr>
          <p:cNvPr id="3" name="Content Placeholder 2"/>
          <p:cNvSpPr>
            <a:spLocks noGrp="1"/>
          </p:cNvSpPr>
          <p:nvPr>
            <p:ph idx="1"/>
          </p:nvPr>
        </p:nvSpPr>
        <p:spPr>
          <a:xfrm>
            <a:off x="304800" y="1600200"/>
            <a:ext cx="3124200" cy="4876800"/>
          </a:xfrm>
        </p:spPr>
        <p:txBody>
          <a:bodyPr>
            <a:normAutofit fontScale="85000" lnSpcReduction="20000"/>
          </a:bodyPr>
          <a:lstStyle/>
          <a:p>
            <a:r>
              <a:rPr lang="sw-KE"/>
              <a:t>Katika kila kipindi, mshauri ataonyesha:</a:t>
            </a:r>
          </a:p>
          <a:p>
            <a:pPr lvl="1"/>
            <a:r>
              <a:rPr lang="sw-KE"/>
              <a:t>Kiwango cha mgonjwa cha uzingatiaji wa matumizi ya dawa (kizuri, cha wastani, kibaya)*</a:t>
            </a:r>
          </a:p>
          <a:p>
            <a:pPr lvl="1"/>
            <a:r>
              <a:rPr lang="sw-KE"/>
              <a:t>Iwapo wamekosa kuchukua dawa zozote kutoka kwa maduka ya dawa</a:t>
            </a: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2702" t="949" b="1745"/>
          <a:stretch/>
        </p:blipFill>
        <p:spPr>
          <a:xfrm>
            <a:off x="3724022" y="1857045"/>
            <a:ext cx="5266707" cy="4315155"/>
          </a:xfrm>
          <a:prstGeom prst="rect">
            <a:avLst/>
          </a:prstGeom>
        </p:spPr>
      </p:pic>
      <p:sp>
        <p:nvSpPr>
          <p:cNvPr id="9" name="Rounded Rectangle 8"/>
          <p:cNvSpPr/>
          <p:nvPr/>
        </p:nvSpPr>
        <p:spPr>
          <a:xfrm>
            <a:off x="3724022" y="3485492"/>
            <a:ext cx="883604" cy="184850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Arrow Connector 10"/>
          <p:cNvCxnSpPr/>
          <p:nvPr/>
        </p:nvCxnSpPr>
        <p:spPr>
          <a:xfrm>
            <a:off x="2653906" y="4114800"/>
            <a:ext cx="107011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695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400" dirty="0"/>
              <a:t>Chombo cha Mpango wa Uzingatiaji Ulioboreshwa</a:t>
            </a:r>
          </a:p>
        </p:txBody>
      </p:sp>
      <p:sp>
        <p:nvSpPr>
          <p:cNvPr id="10" name="Content Placeholder 2"/>
          <p:cNvSpPr>
            <a:spLocks noGrp="1"/>
          </p:cNvSpPr>
          <p:nvPr>
            <p:ph idx="1"/>
          </p:nvPr>
        </p:nvSpPr>
        <p:spPr>
          <a:xfrm>
            <a:off x="304800" y="1600200"/>
            <a:ext cx="3124200" cy="4876800"/>
          </a:xfrm>
        </p:spPr>
        <p:txBody>
          <a:bodyPr>
            <a:normAutofit fontScale="92500"/>
          </a:bodyPr>
          <a:lstStyle/>
          <a:p>
            <a:r>
              <a:rPr lang="sw-KE"/>
              <a:t>Wakati wa kuzungumza na mgonjwa, washauri watanakili </a:t>
            </a:r>
            <a:r>
              <a:rPr lang="sw-KE" b="1" dirty="0">
                <a:solidFill>
                  <a:srgbClr val="FF0000"/>
                </a:solidFill>
              </a:rPr>
              <a:t>vikwazo</a:t>
            </a:r>
            <a:r>
              <a:rPr lang="sw-KE"/>
              <a:t> vya kutumia dawa za kudhibiti VVU vinavyotajwa na wagonjwa. </a:t>
            </a:r>
            <a:endParaRPr lang="sw-KE" dirty="0"/>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702" t="949" b="1745"/>
          <a:stretch/>
        </p:blipFill>
        <p:spPr>
          <a:xfrm>
            <a:off x="3808366" y="1881022"/>
            <a:ext cx="5266707" cy="4315155"/>
          </a:xfrm>
          <a:prstGeom prst="rect">
            <a:avLst/>
          </a:prstGeom>
        </p:spPr>
      </p:pic>
      <p:cxnSp>
        <p:nvCxnSpPr>
          <p:cNvPr id="13" name="Straight Arrow Connector 12"/>
          <p:cNvCxnSpPr/>
          <p:nvPr/>
        </p:nvCxnSpPr>
        <p:spPr>
          <a:xfrm>
            <a:off x="3048000" y="3921918"/>
            <a:ext cx="159693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644932" y="3540918"/>
            <a:ext cx="2060668" cy="17930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3011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400" dirty="0"/>
              <a:t>Chombo cha Mpango wa Uzingatiaji Ulioboreshwa</a:t>
            </a:r>
          </a:p>
        </p:txBody>
      </p:sp>
      <p:sp>
        <p:nvSpPr>
          <p:cNvPr id="3" name="Content Placeholder 2"/>
          <p:cNvSpPr>
            <a:spLocks noGrp="1"/>
          </p:cNvSpPr>
          <p:nvPr>
            <p:ph idx="1"/>
          </p:nvPr>
        </p:nvSpPr>
        <p:spPr>
          <a:xfrm>
            <a:off x="304800" y="1600200"/>
            <a:ext cx="3124200" cy="5105400"/>
          </a:xfrm>
        </p:spPr>
        <p:txBody>
          <a:bodyPr>
            <a:normAutofit fontScale="77500" lnSpcReduction="20000"/>
          </a:bodyPr>
          <a:lstStyle/>
          <a:p>
            <a:r>
              <a:rPr lang="sw-KE" dirty="0"/>
              <a:t>Kisha mshauri anapaswa kunakili </a:t>
            </a:r>
            <a:r>
              <a:rPr lang="sw-KE" b="1" dirty="0">
                <a:solidFill>
                  <a:schemeClr val="accent5"/>
                </a:solidFill>
              </a:rPr>
              <a:t>misaada</a:t>
            </a:r>
            <a:r>
              <a:rPr lang="sw-KE" dirty="0"/>
              <a:t> waliyojadili kuwa suluhu za vikwazo hivi.</a:t>
            </a:r>
          </a:p>
          <a:p>
            <a:r>
              <a:rPr lang="sw-KE" dirty="0"/>
              <a:t>Chombo hiki kimeundwa ili kunakili taarifa katika vipindi vyote vya marudio vya uzingatiaji, katika nchi nyingi, hii itakuwa angalau mara tatu.</a:t>
            </a:r>
          </a:p>
          <a:p>
            <a:pPr marL="457200" lvl="1" indent="0">
              <a:buNone/>
            </a:pPr>
            <a:endParaRPr lang="sw-KE"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2702" t="949" b="1745"/>
          <a:stretch/>
        </p:blipFill>
        <p:spPr>
          <a:xfrm>
            <a:off x="3839193" y="1995322"/>
            <a:ext cx="5266707" cy="4315155"/>
          </a:xfrm>
          <a:prstGeom prst="rect">
            <a:avLst/>
          </a:prstGeom>
        </p:spPr>
      </p:pic>
      <p:sp>
        <p:nvSpPr>
          <p:cNvPr id="10" name="Rounded Rectangle 9"/>
          <p:cNvSpPr/>
          <p:nvPr/>
        </p:nvSpPr>
        <p:spPr>
          <a:xfrm>
            <a:off x="6695088" y="3505200"/>
            <a:ext cx="2448912" cy="22098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Arrow Connector 10"/>
          <p:cNvCxnSpPr/>
          <p:nvPr/>
        </p:nvCxnSpPr>
        <p:spPr>
          <a:xfrm>
            <a:off x="2995448" y="3911408"/>
            <a:ext cx="3733800" cy="0"/>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90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400" dirty="0"/>
              <a:t>Chombo cha Mpango wa Uzingatiaji Ulioboreshwa</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2552700"/>
            <a:ext cx="8153400" cy="3543300"/>
          </a:xfrm>
          <a:prstGeom prst="rect">
            <a:avLst/>
          </a:prstGeom>
        </p:spPr>
      </p:pic>
    </p:spTree>
    <p:extLst>
      <p:ext uri="{BB962C8B-B14F-4D97-AF65-F5344CB8AC3E}">
        <p14:creationId xmlns:p14="http://schemas.microsoft.com/office/powerpoint/2010/main" val="1155534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400" dirty="0"/>
              <a:t>Chombo cha Mpango wa Uzingatiaji Ulioboreshwa</a:t>
            </a:r>
          </a:p>
        </p:txBody>
      </p:sp>
      <p:sp>
        <p:nvSpPr>
          <p:cNvPr id="3" name="Content Placeholder 2"/>
          <p:cNvSpPr>
            <a:spLocks noGrp="1"/>
          </p:cNvSpPr>
          <p:nvPr>
            <p:ph idx="1"/>
          </p:nvPr>
        </p:nvSpPr>
        <p:spPr>
          <a:xfrm>
            <a:off x="228600" y="1600200"/>
            <a:ext cx="8839200" cy="2286000"/>
          </a:xfrm>
        </p:spPr>
        <p:txBody>
          <a:bodyPr>
            <a:normAutofit fontScale="70000" lnSpcReduction="20000"/>
          </a:bodyPr>
          <a:lstStyle/>
          <a:p>
            <a:r>
              <a:rPr lang="sw-KE"/>
              <a:t>Mshauri anapaswa kujaza sehemu ya </a:t>
            </a:r>
            <a:r>
              <a:rPr lang="sw-KE" b="1"/>
              <a:t>Idadi ya Virusi ya Kipimo cha Marudio </a:t>
            </a:r>
            <a:r>
              <a:rPr lang="sw-KE"/>
              <a:t>baada ya matokeo kupitiwa na kufasiriwa</a:t>
            </a:r>
            <a:r>
              <a:rPr lang="sw-KE" b="1"/>
              <a:t>:</a:t>
            </a:r>
          </a:p>
          <a:p>
            <a:pPr lvl="1"/>
            <a:r>
              <a:rPr lang="sw-KE"/>
              <a:t>Tarehe</a:t>
            </a:r>
          </a:p>
          <a:p>
            <a:pPr lvl="1"/>
            <a:r>
              <a:rPr lang="sw-KE"/>
              <a:t>Matokeo ya kipimo cha idadi ya virusi</a:t>
            </a:r>
          </a:p>
          <a:p>
            <a:pPr lvl="1"/>
            <a:r>
              <a:rPr lang="sw-KE"/>
              <a:t>Mpango</a:t>
            </a:r>
          </a:p>
          <a:p>
            <a:r>
              <a:rPr lang="sw-KE"/>
              <a:t>Washauri wanapaswa kunakili masuala yanayohusu hatua zinazofuata katika sehemu ya maoni.</a:t>
            </a:r>
          </a:p>
          <a:p>
            <a:pPr marL="457200" lvl="1" indent="0">
              <a:buNone/>
            </a:pPr>
            <a:endParaRPr lang="sw-KE"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886200"/>
            <a:ext cx="7543800" cy="2667372"/>
          </a:xfrm>
          <a:prstGeom prst="rect">
            <a:avLst/>
          </a:prstGeom>
        </p:spPr>
      </p:pic>
    </p:spTree>
    <p:extLst>
      <p:ext uri="{BB962C8B-B14F-4D97-AF65-F5344CB8AC3E}">
        <p14:creationId xmlns:p14="http://schemas.microsoft.com/office/powerpoint/2010/main" val="22531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Kuanzisha Matumizi ya Dawa za Kudhibiti VVU</a:t>
            </a:r>
            <a:endParaRPr lang="sw-K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740" y="1600200"/>
            <a:ext cx="6825081" cy="5118811"/>
          </a:xfrm>
          <a:prstGeom prst="rect">
            <a:avLst/>
          </a:prstGeom>
          <a:ln>
            <a:solidFill>
              <a:schemeClr val="tx1"/>
            </a:solidFill>
          </a:ln>
        </p:spPr>
      </p:pic>
    </p:spTree>
    <p:extLst>
      <p:ext uri="{BB962C8B-B14F-4D97-AF65-F5344CB8AC3E}">
        <p14:creationId xmlns:p14="http://schemas.microsoft.com/office/powerpoint/2010/main" val="421503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Malengo ya Mafunzo</a:t>
            </a:r>
            <a:endParaRPr lang="sw-KE" dirty="0"/>
          </a:p>
        </p:txBody>
      </p:sp>
      <p:sp>
        <p:nvSpPr>
          <p:cNvPr id="3" name="Content Placeholder 2"/>
          <p:cNvSpPr>
            <a:spLocks noGrp="1"/>
          </p:cNvSpPr>
          <p:nvPr>
            <p:ph idx="1"/>
          </p:nvPr>
        </p:nvSpPr>
        <p:spPr>
          <a:xfrm>
            <a:off x="304800" y="1600200"/>
            <a:ext cx="8534400" cy="4876800"/>
          </a:xfrm>
        </p:spPr>
        <p:txBody>
          <a:bodyPr>
            <a:noAutofit/>
          </a:bodyPr>
          <a:lstStyle/>
          <a:p>
            <a:r>
              <a:rPr lang="sw-KE" sz="1800" dirty="0"/>
              <a:t>Kwa kutumia Chati ya Kugeuza ya Ufuatiliaji wa Idadi ya Virusi kwenye Damu na Uzingatiaji Ulioboreshwa wa Matumizi ya Dawa kama mwongozo wa, washiriki watakuwa na uwezo wa:</a:t>
            </a:r>
          </a:p>
          <a:p>
            <a:pPr lvl="1"/>
            <a:r>
              <a:rPr lang="sw-KE" sz="1800" dirty="0"/>
              <a:t>Kufasiri na kueleza maana ya matokeo ya idadi </a:t>
            </a:r>
            <a:r>
              <a:rPr lang="en-US" sz="1800" dirty="0" err="1"/>
              <a:t>ndogo</a:t>
            </a:r>
            <a:r>
              <a:rPr lang="en-US" sz="1800" dirty="0"/>
              <a:t> </a:t>
            </a:r>
            <a:r>
              <a:rPr lang="sw-KE" sz="1800" dirty="0"/>
              <a:t>ya virusi ya chembechembe &lt;1000/mililita ya damu</a:t>
            </a:r>
          </a:p>
          <a:p>
            <a:pPr lvl="1"/>
            <a:r>
              <a:rPr lang="sw-KE" sz="1800" dirty="0"/>
              <a:t>Kufasiri na kueleza maana ya matokeo ya idadi </a:t>
            </a:r>
            <a:r>
              <a:rPr lang="en-US" sz="1800" dirty="0" err="1"/>
              <a:t>kubwa</a:t>
            </a:r>
            <a:r>
              <a:rPr lang="en-US" sz="1800" dirty="0"/>
              <a:t> </a:t>
            </a:r>
            <a:r>
              <a:rPr lang="sw-KE" sz="1800" dirty="0"/>
              <a:t>ya virusi ya chembechembe &gt;1000/mililita ya damu</a:t>
            </a:r>
          </a:p>
          <a:p>
            <a:pPr lvl="1"/>
            <a:r>
              <a:rPr lang="en-US" sz="1800" dirty="0" err="1"/>
              <a:t>Kuelewa</a:t>
            </a:r>
            <a:r>
              <a:rPr lang="en-US" sz="1800" dirty="0"/>
              <a:t> </a:t>
            </a:r>
            <a:r>
              <a:rPr lang="en-US" sz="1800" dirty="0" err="1"/>
              <a:t>tofauti</a:t>
            </a:r>
            <a:r>
              <a:rPr lang="en-US" sz="1800" dirty="0"/>
              <a:t> </a:t>
            </a:r>
            <a:r>
              <a:rPr lang="en-US" sz="1800" dirty="0" err="1"/>
              <a:t>kati</a:t>
            </a:r>
            <a:r>
              <a:rPr lang="en-US" sz="1800" dirty="0"/>
              <a:t> </a:t>
            </a:r>
            <a:r>
              <a:rPr lang="en-US" sz="1800" dirty="0" err="1"/>
              <a:t>ya</a:t>
            </a:r>
            <a:r>
              <a:rPr lang="en-US" sz="1800" dirty="0"/>
              <a:t> </a:t>
            </a:r>
            <a:r>
              <a:rPr lang="en-US" sz="1800" dirty="0" err="1"/>
              <a:t>idadi</a:t>
            </a:r>
            <a:r>
              <a:rPr lang="en-US" sz="1800" dirty="0"/>
              <a:t> </a:t>
            </a:r>
            <a:r>
              <a:rPr lang="en-US" sz="1800" dirty="0" err="1"/>
              <a:t>ndogo</a:t>
            </a:r>
            <a:r>
              <a:rPr lang="en-US" sz="1800" dirty="0"/>
              <a:t> </a:t>
            </a:r>
            <a:r>
              <a:rPr lang="en-US" sz="1800" dirty="0" err="1"/>
              <a:t>ya</a:t>
            </a:r>
            <a:r>
              <a:rPr lang="en-US" sz="1800" dirty="0"/>
              <a:t> </a:t>
            </a:r>
            <a:r>
              <a:rPr lang="en-US" sz="1800" dirty="0" err="1"/>
              <a:t>virusi</a:t>
            </a:r>
            <a:r>
              <a:rPr lang="en-US" sz="1800" dirty="0"/>
              <a:t> </a:t>
            </a:r>
            <a:r>
              <a:rPr lang="en-US" sz="1800" dirty="0" err="1"/>
              <a:t>na</a:t>
            </a:r>
            <a:r>
              <a:rPr lang="en-US" sz="1800" dirty="0"/>
              <a:t> </a:t>
            </a:r>
            <a:r>
              <a:rPr lang="en-US" sz="1800" dirty="0" err="1"/>
              <a:t>idadi</a:t>
            </a:r>
            <a:r>
              <a:rPr lang="en-US" sz="1800" dirty="0"/>
              <a:t> </a:t>
            </a:r>
            <a:r>
              <a:rPr lang="en-US" sz="1800" dirty="0" err="1"/>
              <a:t>ya</a:t>
            </a:r>
            <a:r>
              <a:rPr lang="en-US" sz="1800" dirty="0"/>
              <a:t> </a:t>
            </a:r>
            <a:r>
              <a:rPr lang="en-US" sz="1800" dirty="0" err="1"/>
              <a:t>virusi</a:t>
            </a:r>
            <a:r>
              <a:rPr lang="en-US" sz="1800" dirty="0"/>
              <a:t> </a:t>
            </a:r>
            <a:r>
              <a:rPr lang="en-US" sz="1800" dirty="0" err="1"/>
              <a:t>ambayo</a:t>
            </a:r>
            <a:r>
              <a:rPr lang="en-US" sz="1800" dirty="0"/>
              <a:t> </a:t>
            </a:r>
            <a:r>
              <a:rPr lang="en-US" sz="1800" dirty="0" err="1"/>
              <a:t>haionekani</a:t>
            </a:r>
            <a:endParaRPr lang="sw-KE" sz="1800" dirty="0"/>
          </a:p>
          <a:p>
            <a:pPr lvl="1"/>
            <a:r>
              <a:rPr lang="sw-KE" sz="1800" dirty="0"/>
              <a:t>Kukadiria matumizi yanayofaa ya dawa za kudhibiti virusi kwa wagonjwa wenye idadi ya virusi ya chembechembe  </a:t>
            </a:r>
            <a:r>
              <a:rPr lang="sw-KE" sz="1800" u="sng" dirty="0"/>
              <a:t>&gt;</a:t>
            </a:r>
            <a:r>
              <a:rPr lang="sw-KE" sz="1800" dirty="0"/>
              <a:t>1000/mililita ya damu kwa kutumia chati ya kugeuza ya idadi ya virusi</a:t>
            </a:r>
          </a:p>
          <a:p>
            <a:pPr lvl="1"/>
            <a:r>
              <a:rPr lang="sw-KE" sz="1800" dirty="0"/>
              <a:t>Kuunda hatua zinazolenga kuboresha utoaji ushauri na usaidizi wa kuzingatia matumizi yanayofaa ya dawa za kudhibiti virusi</a:t>
            </a:r>
          </a:p>
          <a:p>
            <a:pPr lvl="1"/>
            <a:r>
              <a:rPr lang="sw-KE" sz="1800" dirty="0"/>
              <a:t>Kudhibiti hatua zinazofuata kwa mujibu wa matokeo ya kipimo cha idadi ya virusi kwenye mwili</a:t>
            </a:r>
          </a:p>
        </p:txBody>
      </p:sp>
    </p:spTree>
    <p:extLst>
      <p:ext uri="{BB962C8B-B14F-4D97-AF65-F5344CB8AC3E}">
        <p14:creationId xmlns:p14="http://schemas.microsoft.com/office/powerpoint/2010/main" val="3511608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a:t>Kueleza Idadi ya Virusi kwenye Damu</a:t>
            </a:r>
            <a:endParaRPr lang="sw-K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884" y="1524000"/>
            <a:ext cx="6953968" cy="5215476"/>
          </a:xfrm>
          <a:prstGeom prst="rect">
            <a:avLst/>
          </a:prstGeom>
          <a:ln>
            <a:solidFill>
              <a:schemeClr val="tx1"/>
            </a:solidFill>
          </a:ln>
        </p:spPr>
      </p:pic>
    </p:spTree>
    <p:extLst>
      <p:ext uri="{BB962C8B-B14F-4D97-AF65-F5344CB8AC3E}">
        <p14:creationId xmlns:p14="http://schemas.microsoft.com/office/powerpoint/2010/main" val="2866889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2912-4110-41C4-AE4F-E0610C1CBEFE}"/>
              </a:ext>
            </a:extLst>
          </p:cNvPr>
          <p:cNvSpPr>
            <a:spLocks noGrp="1"/>
          </p:cNvSpPr>
          <p:nvPr>
            <p:ph type="title"/>
          </p:nvPr>
        </p:nvSpPr>
        <p:spPr/>
        <p:txBody>
          <a:bodyPr/>
          <a:lstStyle/>
          <a:p>
            <a:r>
              <a:rPr lang="en-US" dirty="0"/>
              <a:t>Explaining Viral Load (2)</a:t>
            </a:r>
          </a:p>
        </p:txBody>
      </p:sp>
      <p:sp>
        <p:nvSpPr>
          <p:cNvPr id="3" name="Content Placeholder 2">
            <a:extLst>
              <a:ext uri="{FF2B5EF4-FFF2-40B4-BE49-F238E27FC236}">
                <a16:creationId xmlns:a16="http://schemas.microsoft.com/office/drawing/2014/main" id="{B5BD976B-7A68-441C-B9E2-88FD8696AF3B}"/>
              </a:ext>
            </a:extLst>
          </p:cNvPr>
          <p:cNvSpPr>
            <a:spLocks noGrp="1"/>
          </p:cNvSpPr>
          <p:nvPr>
            <p:ph idx="1"/>
          </p:nvPr>
        </p:nvSpPr>
        <p:spPr/>
        <p:txBody>
          <a:bodyPr/>
          <a:lstStyle/>
          <a:p>
            <a:r>
              <a:rPr lang="en-US" dirty="0"/>
              <a:t>Viral load results should be interrupted in accordance with the country specific guidelines that are shown on the next slide</a:t>
            </a:r>
          </a:p>
          <a:p>
            <a:pPr lvl="1"/>
            <a:r>
              <a:rPr lang="en-US" dirty="0"/>
              <a:t>Classifying VL as low means that the individual’s VL shows that their ARVs are working and that a good clinical response is expected based on this value</a:t>
            </a:r>
          </a:p>
          <a:p>
            <a:pPr lvl="1"/>
            <a:r>
              <a:rPr lang="en-US" dirty="0"/>
              <a:t>Classifying VL as high means that the individual’s VL is too high.  This person needs enhanced adherence counseling.</a:t>
            </a:r>
          </a:p>
        </p:txBody>
      </p:sp>
    </p:spTree>
    <p:extLst>
      <p:ext uri="{BB962C8B-B14F-4D97-AF65-F5344CB8AC3E}">
        <p14:creationId xmlns:p14="http://schemas.microsoft.com/office/powerpoint/2010/main" val="44168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D4A6-1772-489A-9376-F98F588160CE}"/>
              </a:ext>
            </a:extLst>
          </p:cNvPr>
          <p:cNvSpPr>
            <a:spLocks noGrp="1"/>
          </p:cNvSpPr>
          <p:nvPr>
            <p:ph type="title"/>
          </p:nvPr>
        </p:nvSpPr>
        <p:spPr/>
        <p:txBody>
          <a:bodyPr/>
          <a:lstStyle/>
          <a:p>
            <a:r>
              <a:rPr lang="en-US" dirty="0"/>
              <a:t>Classifying VL as low or high</a:t>
            </a:r>
          </a:p>
        </p:txBody>
      </p:sp>
      <p:sp>
        <p:nvSpPr>
          <p:cNvPr id="3" name="Content Placeholder 2">
            <a:extLst>
              <a:ext uri="{FF2B5EF4-FFF2-40B4-BE49-F238E27FC236}">
                <a16:creationId xmlns:a16="http://schemas.microsoft.com/office/drawing/2014/main" id="{6D50F622-4700-4839-A137-9F9287D7C3EC}"/>
              </a:ext>
            </a:extLst>
          </p:cNvPr>
          <p:cNvSpPr>
            <a:spLocks noGrp="1"/>
          </p:cNvSpPr>
          <p:nvPr>
            <p:ph idx="1"/>
          </p:nvPr>
        </p:nvSpPr>
        <p:spPr/>
        <p:txBody>
          <a:bodyPr/>
          <a:lstStyle/>
          <a:p>
            <a:r>
              <a:rPr lang="en-US" dirty="0"/>
              <a:t>Insert country specific VL guideline here</a:t>
            </a:r>
          </a:p>
        </p:txBody>
      </p:sp>
    </p:spTree>
    <p:extLst>
      <p:ext uri="{BB962C8B-B14F-4D97-AF65-F5344CB8AC3E}">
        <p14:creationId xmlns:p14="http://schemas.microsoft.com/office/powerpoint/2010/main" val="765178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400" dirty="0"/>
              <a:t>Kufasiri Matokeo ya Kipimo cha Idadi ya Virusi: </a:t>
            </a:r>
            <a:br>
              <a:rPr sz="3400" dirty="0"/>
            </a:br>
            <a:r>
              <a:rPr lang="sw-KE" sz="3400" dirty="0"/>
              <a:t>chembechembe &lt;1,000/mililita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147" y="1524000"/>
            <a:ext cx="6922406" cy="5191805"/>
          </a:xfrm>
          <a:prstGeom prst="rect">
            <a:avLst/>
          </a:prstGeom>
          <a:ln>
            <a:solidFill>
              <a:schemeClr val="tx1"/>
            </a:solidFill>
          </a:ln>
        </p:spPr>
      </p:pic>
    </p:spTree>
    <p:extLst>
      <p:ext uri="{BB962C8B-B14F-4D97-AF65-F5344CB8AC3E}">
        <p14:creationId xmlns:p14="http://schemas.microsoft.com/office/powerpoint/2010/main" val="764539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9AA3-88D2-422A-B9A2-2CC13CE7507B}"/>
              </a:ext>
            </a:extLst>
          </p:cNvPr>
          <p:cNvSpPr>
            <a:spLocks noGrp="1"/>
          </p:cNvSpPr>
          <p:nvPr>
            <p:ph type="title"/>
          </p:nvPr>
        </p:nvSpPr>
        <p:spPr/>
        <p:txBody>
          <a:bodyPr/>
          <a:lstStyle/>
          <a:p>
            <a:r>
              <a:rPr lang="en-US" dirty="0"/>
              <a:t>Undetectable=</a:t>
            </a:r>
            <a:r>
              <a:rPr lang="en-US" dirty="0" err="1"/>
              <a:t>Untransmittable</a:t>
            </a:r>
            <a:endParaRPr lang="en-US" dirty="0"/>
          </a:p>
        </p:txBody>
      </p:sp>
      <p:pic>
        <p:nvPicPr>
          <p:cNvPr id="6" name="Picture 5">
            <a:extLst>
              <a:ext uri="{FF2B5EF4-FFF2-40B4-BE49-F238E27FC236}">
                <a16:creationId xmlns:a16="http://schemas.microsoft.com/office/drawing/2014/main" id="{6E8C79E3-EEED-4727-BB45-3FCFEB800194}"/>
              </a:ext>
            </a:extLst>
          </p:cNvPr>
          <p:cNvPicPr>
            <a:picLocks noChangeAspect="1"/>
          </p:cNvPicPr>
          <p:nvPr/>
        </p:nvPicPr>
        <p:blipFill>
          <a:blip r:embed="rId3"/>
          <a:stretch>
            <a:fillRect/>
          </a:stretch>
        </p:blipFill>
        <p:spPr>
          <a:xfrm>
            <a:off x="1353416" y="1572450"/>
            <a:ext cx="6437168" cy="5010912"/>
          </a:xfrm>
          <a:prstGeom prst="rect">
            <a:avLst/>
          </a:prstGeom>
          <a:ln>
            <a:solidFill>
              <a:schemeClr val="tx1"/>
            </a:solidFill>
          </a:ln>
        </p:spPr>
      </p:pic>
    </p:spTree>
    <p:extLst>
      <p:ext uri="{BB962C8B-B14F-4D97-AF65-F5344CB8AC3E}">
        <p14:creationId xmlns:p14="http://schemas.microsoft.com/office/powerpoint/2010/main" val="71854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675"/>
            <a:ext cx="9144000" cy="848697"/>
          </a:xfrm>
          <a:prstGeom prst="rect">
            <a:avLst/>
          </a:prstGeo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FFFF"/>
                </a:solidFill>
              </a:rPr>
              <a:t>	HAVIONEKANI= HAVIWEZI KUAMBUKIZWA (2) </a:t>
            </a:r>
          </a:p>
        </p:txBody>
      </p:sp>
      <p:sp>
        <p:nvSpPr>
          <p:cNvPr id="4" name="Content Placeholder 2">
            <a:extLst>
              <a:ext uri="{FF2B5EF4-FFF2-40B4-BE49-F238E27FC236}">
                <a16:creationId xmlns:a16="http://schemas.microsoft.com/office/drawing/2014/main" id="{924BF8CC-CDCD-4669-9A43-98E037DD2408}"/>
              </a:ext>
            </a:extLst>
          </p:cNvPr>
          <p:cNvSpPr txBox="1">
            <a:spLocks/>
          </p:cNvSpPr>
          <p:nvPr/>
        </p:nvSpPr>
        <p:spPr>
          <a:xfrm>
            <a:off x="457200" y="1600200"/>
            <a:ext cx="8229600" cy="45259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err="1"/>
              <a:t>Watu</a:t>
            </a:r>
            <a:r>
              <a:rPr lang="en-US" dirty="0"/>
              <a:t> </a:t>
            </a:r>
            <a:r>
              <a:rPr lang="en-US" dirty="0" err="1"/>
              <a:t>fulani</a:t>
            </a:r>
            <a:r>
              <a:rPr lang="en-US" dirty="0"/>
              <a:t> </a:t>
            </a:r>
            <a:r>
              <a:rPr lang="en-US" dirty="0" err="1"/>
              <a:t>walio</a:t>
            </a:r>
            <a:r>
              <a:rPr lang="en-US" dirty="0"/>
              <a:t> </a:t>
            </a:r>
            <a:r>
              <a:rPr lang="en-US" dirty="0" err="1"/>
              <a:t>na</a:t>
            </a:r>
            <a:r>
              <a:rPr lang="en-US" dirty="0"/>
              <a:t> </a:t>
            </a:r>
            <a:r>
              <a:rPr lang="en-US" dirty="0" err="1"/>
              <a:t>idadi</a:t>
            </a:r>
            <a:r>
              <a:rPr lang="en-US" dirty="0"/>
              <a:t> </a:t>
            </a:r>
            <a:r>
              <a:rPr lang="en-US" dirty="0" err="1"/>
              <a:t>ndogo</a:t>
            </a:r>
            <a:r>
              <a:rPr lang="en-US" dirty="0"/>
              <a:t> </a:t>
            </a:r>
            <a:r>
              <a:rPr lang="en-US" dirty="0" err="1"/>
              <a:t>ya</a:t>
            </a:r>
            <a:r>
              <a:rPr lang="en-US" dirty="0"/>
              <a:t> </a:t>
            </a:r>
            <a:r>
              <a:rPr lang="en-US" dirty="0" err="1"/>
              <a:t>virusi</a:t>
            </a:r>
            <a:r>
              <a:rPr lang="en-US" dirty="0"/>
              <a:t> </a:t>
            </a:r>
            <a:r>
              <a:rPr lang="en-US" dirty="0" err="1"/>
              <a:t>wanaweza</a:t>
            </a:r>
            <a:r>
              <a:rPr lang="en-US" dirty="0"/>
              <a:t> </a:t>
            </a:r>
            <a:r>
              <a:rPr lang="en-US" dirty="0" err="1"/>
              <a:t>kuwa</a:t>
            </a:r>
            <a:r>
              <a:rPr lang="en-US" dirty="0"/>
              <a:t> </a:t>
            </a:r>
            <a:r>
              <a:rPr lang="en-US" dirty="0" err="1"/>
              <a:t>na</a:t>
            </a:r>
            <a:r>
              <a:rPr lang="en-US" dirty="0"/>
              <a:t> </a:t>
            </a:r>
            <a:r>
              <a:rPr lang="en-US" dirty="0" err="1"/>
              <a:t>idadi</a:t>
            </a:r>
            <a:r>
              <a:rPr lang="en-US" dirty="0"/>
              <a:t> </a:t>
            </a:r>
            <a:r>
              <a:rPr lang="en-US" dirty="0" err="1"/>
              <a:t>ndogo</a:t>
            </a:r>
            <a:r>
              <a:rPr lang="en-US" dirty="0"/>
              <a:t> </a:t>
            </a:r>
            <a:r>
              <a:rPr lang="en-US" dirty="0" err="1"/>
              <a:t>sana</a:t>
            </a:r>
            <a:r>
              <a:rPr lang="en-US" dirty="0"/>
              <a:t> </a:t>
            </a:r>
            <a:r>
              <a:rPr lang="en-US" dirty="0" err="1"/>
              <a:t>mpaka</a:t>
            </a:r>
            <a:r>
              <a:rPr lang="en-US" dirty="0"/>
              <a:t> </a:t>
            </a:r>
            <a:r>
              <a:rPr lang="en-US" dirty="0" err="1"/>
              <a:t>ziwe</a:t>
            </a:r>
            <a:r>
              <a:rPr lang="en-US" dirty="0"/>
              <a:t> </a:t>
            </a:r>
            <a:r>
              <a:rPr lang="en-US" dirty="0" err="1"/>
              <a:t>hazionekani</a:t>
            </a:r>
            <a:endParaRPr lang="en-US" dirty="0"/>
          </a:p>
          <a:p>
            <a:pPr lvl="1"/>
            <a:r>
              <a:rPr lang="en-US" dirty="0" err="1"/>
              <a:t>Watu</a:t>
            </a:r>
            <a:r>
              <a:rPr lang="en-US" dirty="0"/>
              <a:t> </a:t>
            </a:r>
            <a:r>
              <a:rPr lang="en-US" dirty="0" err="1"/>
              <a:t>hao</a:t>
            </a:r>
            <a:r>
              <a:rPr lang="en-US" dirty="0"/>
              <a:t> </a:t>
            </a:r>
            <a:r>
              <a:rPr lang="en-US" dirty="0" err="1"/>
              <a:t>wanaweza</a:t>
            </a:r>
            <a:r>
              <a:rPr lang="en-US" dirty="0"/>
              <a:t> </a:t>
            </a:r>
            <a:r>
              <a:rPr lang="en-US" dirty="0" err="1"/>
              <a:t>kushauliwa</a:t>
            </a:r>
            <a:r>
              <a:rPr lang="en-US" dirty="0"/>
              <a:t> </a:t>
            </a:r>
            <a:r>
              <a:rPr lang="en-US" dirty="0" err="1"/>
              <a:t>kwa</a:t>
            </a:r>
            <a:r>
              <a:rPr lang="en-US" dirty="0"/>
              <a:t> </a:t>
            </a:r>
            <a:r>
              <a:rPr lang="en-US" dirty="0" err="1"/>
              <a:t>kutumia</a:t>
            </a:r>
            <a:r>
              <a:rPr lang="en-US" dirty="0"/>
              <a:t> </a:t>
            </a:r>
            <a:r>
              <a:rPr lang="en-US" dirty="0" err="1"/>
              <a:t>kandi</a:t>
            </a:r>
            <a:r>
              <a:rPr lang="en-US" dirty="0"/>
              <a:t> </a:t>
            </a:r>
            <a:r>
              <a:rPr lang="en-US" dirty="0" err="1"/>
              <a:t>idadi</a:t>
            </a:r>
            <a:r>
              <a:rPr lang="en-US" dirty="0"/>
              <a:t> </a:t>
            </a:r>
            <a:r>
              <a:rPr lang="en-US" dirty="0" err="1"/>
              <a:t>ndogo</a:t>
            </a:r>
            <a:r>
              <a:rPr lang="en-US" dirty="0"/>
              <a:t> </a:t>
            </a:r>
            <a:r>
              <a:rPr lang="en-US" dirty="0" err="1"/>
              <a:t>ya</a:t>
            </a:r>
            <a:r>
              <a:rPr lang="en-US" dirty="0"/>
              <a:t> </a:t>
            </a:r>
            <a:r>
              <a:rPr lang="en-US" dirty="0" err="1"/>
              <a:t>virusi</a:t>
            </a:r>
            <a:r>
              <a:rPr lang="en-US" dirty="0"/>
              <a:t> au ha </a:t>
            </a:r>
            <a:r>
              <a:rPr lang="en-US" dirty="0" err="1"/>
              <a:t>idadi</a:t>
            </a:r>
            <a:r>
              <a:rPr lang="en-US" dirty="0"/>
              <a:t> </a:t>
            </a:r>
            <a:r>
              <a:rPr lang="en-US" dirty="0" err="1"/>
              <a:t>isiyoonekana</a:t>
            </a:r>
            <a:r>
              <a:rPr lang="en-US" dirty="0"/>
              <a:t> </a:t>
            </a:r>
            <a:r>
              <a:rPr lang="en-US" dirty="0" err="1"/>
              <a:t>na</a:t>
            </a:r>
            <a:r>
              <a:rPr lang="en-US" dirty="0"/>
              <a:t> </a:t>
            </a:r>
            <a:r>
              <a:rPr lang="en-US" dirty="0" err="1"/>
              <a:t>virusi</a:t>
            </a:r>
            <a:endParaRPr lang="en-US" dirty="0"/>
          </a:p>
          <a:p>
            <a:pPr lvl="1"/>
            <a:r>
              <a:rPr lang="en-US" dirty="0" err="1"/>
              <a:t>Wakifaulu</a:t>
            </a:r>
            <a:r>
              <a:rPr lang="en-US" dirty="0"/>
              <a:t> </a:t>
            </a:r>
            <a:r>
              <a:rPr lang="en-US" dirty="0" err="1"/>
              <a:t>kudumisha</a:t>
            </a:r>
            <a:r>
              <a:rPr lang="en-US" dirty="0"/>
              <a:t> </a:t>
            </a:r>
            <a:r>
              <a:rPr lang="en-US" dirty="0" err="1"/>
              <a:t>idadi</a:t>
            </a:r>
            <a:r>
              <a:rPr lang="en-US" dirty="0"/>
              <a:t> </a:t>
            </a:r>
            <a:r>
              <a:rPr lang="en-US" dirty="0" err="1"/>
              <a:t>isiyoonekana</a:t>
            </a:r>
            <a:r>
              <a:rPr lang="en-US" dirty="0"/>
              <a:t> </a:t>
            </a:r>
            <a:r>
              <a:rPr lang="en-US" dirty="0" err="1"/>
              <a:t>ya</a:t>
            </a:r>
            <a:r>
              <a:rPr lang="en-US" dirty="0"/>
              <a:t> </a:t>
            </a:r>
            <a:r>
              <a:rPr lang="en-US" dirty="0" err="1"/>
              <a:t>virusi</a:t>
            </a:r>
            <a:r>
              <a:rPr lang="en-US" dirty="0"/>
              <a:t>, </a:t>
            </a:r>
            <a:r>
              <a:rPr lang="en-US" dirty="0" err="1"/>
              <a:t>hawawezi</a:t>
            </a:r>
            <a:r>
              <a:rPr lang="en-US" dirty="0"/>
              <a:t> </a:t>
            </a:r>
            <a:r>
              <a:rPr lang="en-US" dirty="0" err="1"/>
              <a:t>kupitisha</a:t>
            </a:r>
            <a:r>
              <a:rPr lang="en-US" dirty="0"/>
              <a:t> VVU </a:t>
            </a:r>
            <a:r>
              <a:rPr lang="en-US" dirty="0" err="1"/>
              <a:t>kwa</a:t>
            </a:r>
            <a:r>
              <a:rPr lang="en-US" dirty="0"/>
              <a:t> wale </a:t>
            </a:r>
            <a:r>
              <a:rPr lang="en-US" dirty="0" err="1"/>
              <a:t>wanaoshiriki</a:t>
            </a:r>
            <a:r>
              <a:rPr lang="en-US" dirty="0"/>
              <a:t> </a:t>
            </a:r>
            <a:r>
              <a:rPr lang="en-US" dirty="0" err="1"/>
              <a:t>ngono</a:t>
            </a:r>
            <a:r>
              <a:rPr lang="en-US" dirty="0"/>
              <a:t> </a:t>
            </a:r>
            <a:r>
              <a:rPr lang="en-US" dirty="0" err="1"/>
              <a:t>nao</a:t>
            </a:r>
            <a:endParaRPr lang="en-US" dirty="0"/>
          </a:p>
          <a:p>
            <a:r>
              <a:rPr lang="en-US" dirty="0" err="1"/>
              <a:t>Hata</a:t>
            </a:r>
            <a:r>
              <a:rPr lang="en-US" dirty="0"/>
              <a:t> </a:t>
            </a:r>
            <a:r>
              <a:rPr lang="en-US" dirty="0" err="1"/>
              <a:t>hivyo</a:t>
            </a:r>
            <a:r>
              <a:rPr lang="en-US" dirty="0"/>
              <a:t>, </a:t>
            </a:r>
            <a:r>
              <a:rPr lang="en-US" dirty="0" err="1"/>
              <a:t>sio</a:t>
            </a:r>
            <a:r>
              <a:rPr lang="en-US" dirty="0"/>
              <a:t> </a:t>
            </a:r>
            <a:r>
              <a:rPr lang="en-US" dirty="0" err="1"/>
              <a:t>wote</a:t>
            </a:r>
            <a:r>
              <a:rPr lang="en-US" dirty="0"/>
              <a:t> </a:t>
            </a:r>
            <a:r>
              <a:rPr lang="en-US" dirty="0" err="1"/>
              <a:t>walio</a:t>
            </a:r>
            <a:r>
              <a:rPr lang="en-US" dirty="0"/>
              <a:t> </a:t>
            </a:r>
            <a:r>
              <a:rPr lang="en-US" dirty="0" err="1"/>
              <a:t>na</a:t>
            </a:r>
            <a:r>
              <a:rPr lang="en-US" dirty="0"/>
              <a:t> </a:t>
            </a:r>
            <a:r>
              <a:rPr lang="en-US" dirty="0" err="1"/>
              <a:t>idadi</a:t>
            </a:r>
            <a:r>
              <a:rPr lang="en-US" dirty="0"/>
              <a:t> </a:t>
            </a:r>
            <a:r>
              <a:rPr lang="en-US" dirty="0" err="1"/>
              <a:t>ndogo</a:t>
            </a:r>
            <a:r>
              <a:rPr lang="en-US" dirty="0"/>
              <a:t> </a:t>
            </a:r>
            <a:r>
              <a:rPr lang="en-US" dirty="0" err="1"/>
              <a:t>ya</a:t>
            </a:r>
            <a:r>
              <a:rPr lang="en-US" dirty="0"/>
              <a:t> </a:t>
            </a:r>
            <a:r>
              <a:rPr lang="en-US" dirty="0" err="1"/>
              <a:t>virusi</a:t>
            </a:r>
            <a:r>
              <a:rPr lang="en-US" dirty="0"/>
              <a:t> </a:t>
            </a:r>
            <a:r>
              <a:rPr lang="en-US" dirty="0" err="1"/>
              <a:t>itakuwa</a:t>
            </a:r>
            <a:r>
              <a:rPr lang="en-US" dirty="0"/>
              <a:t> </a:t>
            </a:r>
            <a:r>
              <a:rPr lang="en-US" dirty="0" err="1"/>
              <a:t>haionekani</a:t>
            </a:r>
            <a:endParaRPr lang="en-US" dirty="0"/>
          </a:p>
          <a:p>
            <a:pPr lvl="1"/>
            <a:r>
              <a:rPr lang="en-US" dirty="0" err="1"/>
              <a:t>Watu</a:t>
            </a:r>
            <a:r>
              <a:rPr lang="en-US" dirty="0"/>
              <a:t> </a:t>
            </a:r>
            <a:r>
              <a:rPr lang="en-US" dirty="0" err="1"/>
              <a:t>hao</a:t>
            </a:r>
            <a:r>
              <a:rPr lang="en-US" dirty="0"/>
              <a:t> </a:t>
            </a:r>
            <a:r>
              <a:rPr lang="en-US" dirty="0" err="1"/>
              <a:t>wanapaswa</a:t>
            </a:r>
            <a:r>
              <a:rPr lang="en-US" dirty="0"/>
              <a:t> </a:t>
            </a:r>
            <a:r>
              <a:rPr lang="en-US" dirty="0" err="1"/>
              <a:t>kutiwa</a:t>
            </a:r>
            <a:r>
              <a:rPr lang="en-US" dirty="0"/>
              <a:t> </a:t>
            </a:r>
            <a:r>
              <a:rPr lang="en-US" dirty="0" err="1"/>
              <a:t>moyo</a:t>
            </a:r>
            <a:r>
              <a:rPr lang="en-US" dirty="0"/>
              <a:t> </a:t>
            </a:r>
            <a:r>
              <a:rPr lang="en-US" dirty="0" err="1"/>
              <a:t>wafuatilie</a:t>
            </a:r>
            <a:r>
              <a:rPr lang="en-US" dirty="0"/>
              <a:t> </a:t>
            </a:r>
            <a:r>
              <a:rPr lang="en-US" dirty="0" err="1"/>
              <a:t>matibabu</a:t>
            </a:r>
            <a:r>
              <a:rPr lang="en-US" dirty="0"/>
              <a:t> </a:t>
            </a:r>
            <a:r>
              <a:rPr lang="en-US" dirty="0" err="1"/>
              <a:t>zaidi</a:t>
            </a:r>
            <a:r>
              <a:rPr lang="en-US" dirty="0"/>
              <a:t> </a:t>
            </a:r>
            <a:r>
              <a:rPr lang="en-US" dirty="0" err="1"/>
              <a:t>ili</a:t>
            </a:r>
            <a:r>
              <a:rPr lang="en-US" dirty="0"/>
              <a:t> </a:t>
            </a:r>
            <a:r>
              <a:rPr lang="en-US" dirty="0" err="1"/>
              <a:t>wafikie</a:t>
            </a:r>
            <a:r>
              <a:rPr lang="en-US" dirty="0"/>
              <a:t> </a:t>
            </a:r>
            <a:r>
              <a:rPr lang="en-US" dirty="0" err="1"/>
              <a:t>lengo</a:t>
            </a:r>
            <a:r>
              <a:rPr lang="en-US" dirty="0"/>
              <a:t> la </a:t>
            </a:r>
            <a:r>
              <a:rPr lang="en-US" dirty="0" err="1"/>
              <a:t>kuwa</a:t>
            </a:r>
            <a:r>
              <a:rPr lang="en-US" dirty="0"/>
              <a:t> </a:t>
            </a:r>
            <a:r>
              <a:rPr lang="en-US" dirty="0" err="1"/>
              <a:t>na</a:t>
            </a:r>
            <a:r>
              <a:rPr lang="en-US" dirty="0"/>
              <a:t> </a:t>
            </a:r>
            <a:r>
              <a:rPr lang="en-US" dirty="0" err="1"/>
              <a:t>idadi</a:t>
            </a:r>
            <a:r>
              <a:rPr lang="en-US" dirty="0"/>
              <a:t> </a:t>
            </a:r>
            <a:r>
              <a:rPr lang="en-US" dirty="0" err="1"/>
              <a:t>isiyoonekana</a:t>
            </a:r>
            <a:r>
              <a:rPr lang="en-US" dirty="0"/>
              <a:t> </a:t>
            </a:r>
            <a:r>
              <a:rPr lang="en-US" dirty="0" err="1"/>
              <a:t>ya</a:t>
            </a:r>
            <a:r>
              <a:rPr lang="en-US" dirty="0"/>
              <a:t> </a:t>
            </a:r>
            <a:r>
              <a:rPr lang="en-US" dirty="0" err="1"/>
              <a:t>virusi</a:t>
            </a:r>
            <a:endParaRPr lang="en-US" dirty="0"/>
          </a:p>
          <a:p>
            <a:endParaRPr lang="en-US" dirty="0"/>
          </a:p>
        </p:txBody>
      </p:sp>
    </p:spTree>
    <p:extLst>
      <p:ext uri="{BB962C8B-B14F-4D97-AF65-F5344CB8AC3E}">
        <p14:creationId xmlns:p14="http://schemas.microsoft.com/office/powerpoint/2010/main" val="354302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400" dirty="0"/>
              <a:t>Maelezo ya Matokeo ya Kipimo cha Idadi ya Virusi: </a:t>
            </a:r>
            <a:br>
              <a:rPr sz="3400" dirty="0"/>
            </a:br>
            <a:r>
              <a:rPr lang="sw-KE" sz="3400" dirty="0"/>
              <a:t>chembechembe </a:t>
            </a:r>
            <a:r>
              <a:rPr lang="sw-KE" sz="3400" u="sng" dirty="0"/>
              <a:t>&gt;</a:t>
            </a:r>
            <a:r>
              <a:rPr lang="sw-KE" sz="3400" dirty="0"/>
              <a:t>1,000/mililita ya damu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76" y="1611255"/>
            <a:ext cx="6792460" cy="5094345"/>
          </a:xfrm>
          <a:prstGeom prst="rect">
            <a:avLst/>
          </a:prstGeom>
          <a:ln>
            <a:solidFill>
              <a:schemeClr val="tx1"/>
            </a:solidFill>
          </a:ln>
        </p:spPr>
      </p:pic>
    </p:spTree>
    <p:extLst>
      <p:ext uri="{BB962C8B-B14F-4D97-AF65-F5344CB8AC3E}">
        <p14:creationId xmlns:p14="http://schemas.microsoft.com/office/powerpoint/2010/main" val="3590346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Ukadiriaji wa Uzingatiaji na Utoaji Ushauri</a:t>
            </a:r>
            <a:endParaRPr lang="sw-KE" dirty="0"/>
          </a:p>
        </p:txBody>
      </p:sp>
      <p:sp>
        <p:nvSpPr>
          <p:cNvPr id="3" name="Content Placeholder 2"/>
          <p:cNvSpPr>
            <a:spLocks noGrp="1"/>
          </p:cNvSpPr>
          <p:nvPr>
            <p:ph idx="1"/>
          </p:nvPr>
        </p:nvSpPr>
        <p:spPr>
          <a:xfrm>
            <a:off x="381000" y="1524000"/>
            <a:ext cx="8458200" cy="5257800"/>
          </a:xfrm>
        </p:spPr>
        <p:txBody>
          <a:bodyPr>
            <a:normAutofit fontScale="77500" lnSpcReduction="20000"/>
          </a:bodyPr>
          <a:lstStyle/>
          <a:p>
            <a:r>
              <a:rPr lang="sw-KE" dirty="0"/>
              <a:t>Wagonjwa wenye kiwango cha virusi cha chembechembe </a:t>
            </a:r>
            <a:r>
              <a:rPr lang="sw-KE" u="sng" dirty="0"/>
              <a:t>&gt;</a:t>
            </a:r>
            <a:r>
              <a:rPr lang="sw-KE" dirty="0"/>
              <a:t>1,000/mililita ya damu wanapaswa kufanyiwa ukadiriaji wa uzingatiaji wa matumizi yanayofaa ya dawa za kudhibiti virusi kwa kutumia Chati ya Kugeuza ya Kufuatilia Idadi ya Virusi kwenye Damu</a:t>
            </a:r>
          </a:p>
          <a:p>
            <a:r>
              <a:rPr lang="sw-KE" dirty="0"/>
              <a:t>Kulingana na vikwazo vilivyotambuliwa, Mpango Ulioboreshwa wa Uzingatiaji wa Matumizi Yanayofaa ya Dawa wenye suluhu mahususi na zenye lengo fasaha unapaswa kuundwa</a:t>
            </a:r>
          </a:p>
          <a:p>
            <a:r>
              <a:rPr lang="sw-KE" dirty="0"/>
              <a:t>Tumia kadi </a:t>
            </a:r>
            <a:r>
              <a:rPr lang="en-US" dirty="0"/>
              <a:t>6</a:t>
            </a:r>
            <a:r>
              <a:rPr lang="sw-KE" dirty="0"/>
              <a:t>-18 katika chati ya kugeuza ya Watu wazima ili kukusaidia kufanya Ukadiriaji Ulioboreshwa wa Uzingatiaji wa Matumizi Yanayofaa ya Dawa</a:t>
            </a:r>
          </a:p>
          <a:p>
            <a:r>
              <a:rPr lang="sw-KE" dirty="0"/>
              <a:t>Baada ya kipindi cha kwanza cha ushauri wa uzingatiaji ulioboreshwa wa dawa, anza kipindi kwa kadi ya </a:t>
            </a:r>
            <a:r>
              <a:rPr lang="en-US" dirty="0"/>
              <a:t>17</a:t>
            </a:r>
            <a:r>
              <a:rPr lang="sw-KE" dirty="0"/>
              <a:t> na urudi kadi </a:t>
            </a:r>
            <a:r>
              <a:rPr lang="en-US" dirty="0"/>
              <a:t>6 </a:t>
            </a:r>
            <a:r>
              <a:rPr lang="sw-KE" dirty="0"/>
              <a:t>-15 kama inavyohitajika</a:t>
            </a:r>
          </a:p>
        </p:txBody>
      </p:sp>
    </p:spTree>
    <p:extLst>
      <p:ext uri="{BB962C8B-B14F-4D97-AF65-F5344CB8AC3E}">
        <p14:creationId xmlns:p14="http://schemas.microsoft.com/office/powerpoint/2010/main" val="1043361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Kukadiria Uzingatiaji wa Dawa</a:t>
            </a:r>
            <a:endParaRPr lang="sw-K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430" y="1556425"/>
            <a:ext cx="6268665" cy="4701499"/>
          </a:xfrm>
          <a:prstGeom prst="rect">
            <a:avLst/>
          </a:prstGeom>
          <a:ln>
            <a:solidFill>
              <a:schemeClr val="tx1"/>
            </a:solidFill>
          </a:ln>
        </p:spPr>
      </p:pic>
    </p:spTree>
    <p:extLst>
      <p:ext uri="{BB962C8B-B14F-4D97-AF65-F5344CB8AC3E}">
        <p14:creationId xmlns:p14="http://schemas.microsoft.com/office/powerpoint/2010/main" val="1837645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Kukadiria Uzingatiaji wa Dawa</a:t>
            </a:r>
            <a:endParaRPr lang="sw-KE" dirty="0"/>
          </a:p>
        </p:txBody>
      </p:sp>
      <p:graphicFrame>
        <p:nvGraphicFramePr>
          <p:cNvPr id="9" name="Table 8"/>
          <p:cNvGraphicFramePr>
            <a:graphicFrameLocks noGrp="1"/>
          </p:cNvGraphicFramePr>
          <p:nvPr>
            <p:extLst>
              <p:ext uri="{D42A27DB-BD31-4B8C-83A1-F6EECF244321}">
                <p14:modId xmlns:p14="http://schemas.microsoft.com/office/powerpoint/2010/main" val="720187316"/>
              </p:ext>
            </p:extLst>
          </p:nvPr>
        </p:nvGraphicFramePr>
        <p:xfrm>
          <a:off x="1143000" y="1676400"/>
          <a:ext cx="4572000" cy="4118447"/>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868031">
                <a:tc>
                  <a:txBody>
                    <a:bodyPr/>
                    <a:lstStyle/>
                    <a:p>
                      <a:pPr algn="ctr"/>
                      <a:r>
                        <a:rPr lang="en-US" sz="1600" b="1" dirty="0"/>
                        <a:t>Idadi ya Vipimo vya Dawa Vilivyokoswa kwa kila Mwezi </a:t>
                      </a:r>
                      <a:endParaRPr lang="sw-KE" sz="1600" b="1" dirty="0"/>
                    </a:p>
                  </a:txBody>
                  <a:tcPr anchor="ctr"/>
                </a:tc>
                <a:tc>
                  <a:txBody>
                    <a:bodyPr/>
                    <a:lstStyle/>
                    <a:p>
                      <a:pPr algn="ctr"/>
                      <a:r>
                        <a:rPr lang="en-US" sz="1600" dirty="0"/>
                        <a:t>Kikundi cha Uzingatiaji</a:t>
                      </a:r>
                      <a:endParaRPr lang="sw-KE" sz="1600" dirty="0"/>
                    </a:p>
                  </a:txBody>
                  <a:tcPr anchor="ctr"/>
                </a:tc>
                <a:extLst>
                  <a:ext uri="{0D108BD9-81ED-4DB2-BD59-A6C34878D82A}">
                    <a16:rowId xmlns:a16="http://schemas.microsoft.com/office/drawing/2014/main" val="10000"/>
                  </a:ext>
                </a:extLst>
              </a:tr>
              <a:tr h="348696">
                <a:tc gridSpan="2">
                  <a:txBody>
                    <a:bodyPr/>
                    <a:lstStyle/>
                    <a:p>
                      <a:r>
                        <a:rPr lang="en-US" sz="1600" b="1" dirty="0">
                          <a:solidFill>
                            <a:schemeClr val="bg1"/>
                          </a:solidFill>
                        </a:rPr>
                        <a:t>Wagonjwa wanaotumia dawa za kumeza mara moja kila siku</a:t>
                      </a:r>
                      <a:endParaRPr lang="sw-KE" sz="1600" b="1" dirty="0">
                        <a:solidFill>
                          <a:schemeClr val="bg1"/>
                        </a:solidFill>
                      </a:endParaRPr>
                    </a:p>
                  </a:txBody>
                  <a:tcPr>
                    <a:solidFill>
                      <a:schemeClr val="accent1"/>
                    </a:solidFill>
                  </a:tcPr>
                </a:tc>
                <a:tc hMerge="1">
                  <a:txBody>
                    <a:bodyPr/>
                    <a:lstStyle/>
                    <a:p>
                      <a:endParaRPr lang="en-US" dirty="0"/>
                    </a:p>
                  </a:txBody>
                  <a:tcPr/>
                </a:tc>
                <a:extLst>
                  <a:ext uri="{0D108BD9-81ED-4DB2-BD59-A6C34878D82A}">
                    <a16:rowId xmlns:a16="http://schemas.microsoft.com/office/drawing/2014/main" val="10001"/>
                  </a:ext>
                </a:extLst>
              </a:tr>
              <a:tr h="348696">
                <a:tc>
                  <a:txBody>
                    <a:bodyPr/>
                    <a:lstStyle/>
                    <a:p>
                      <a:pPr algn="ctr"/>
                      <a:r>
                        <a:rPr lang="en-US" sz="1600" b="1" dirty="0">
                          <a:solidFill>
                            <a:schemeClr val="bg1"/>
                          </a:solidFill>
                        </a:rPr>
                        <a:t>Vipimo &lt;2 vya dawa </a:t>
                      </a:r>
                      <a:endParaRPr lang="sw-KE" sz="1600" b="1" dirty="0">
                        <a:solidFill>
                          <a:schemeClr val="bg1"/>
                        </a:solidFill>
                      </a:endParaRPr>
                    </a:p>
                  </a:txBody>
                  <a:tcPr>
                    <a:solidFill>
                      <a:schemeClr val="accent1"/>
                    </a:solidFill>
                  </a:tcPr>
                </a:tc>
                <a:tc>
                  <a:txBody>
                    <a:bodyPr/>
                    <a:lstStyle/>
                    <a:p>
                      <a:pPr algn="ctr"/>
                      <a:r>
                        <a:rPr lang="en-US" sz="1600" dirty="0">
                          <a:solidFill>
                            <a:schemeClr val="tx1"/>
                          </a:solidFill>
                        </a:rPr>
                        <a:t>Nzuri</a:t>
                      </a:r>
                      <a:endParaRPr lang="sw-KE" sz="1600" dirty="0">
                        <a:solidFill>
                          <a:schemeClr val="tx1"/>
                        </a:solidFill>
                      </a:endParaRPr>
                    </a:p>
                  </a:txBody>
                  <a:tcPr/>
                </a:tc>
                <a:extLst>
                  <a:ext uri="{0D108BD9-81ED-4DB2-BD59-A6C34878D82A}">
                    <a16:rowId xmlns:a16="http://schemas.microsoft.com/office/drawing/2014/main" val="10002"/>
                  </a:ext>
                </a:extLst>
              </a:tr>
              <a:tr h="348696">
                <a:tc>
                  <a:txBody>
                    <a:bodyPr/>
                    <a:lstStyle/>
                    <a:p>
                      <a:pPr algn="ctr"/>
                      <a:r>
                        <a:rPr lang="en-US" sz="1600" b="1" dirty="0">
                          <a:solidFill>
                            <a:schemeClr val="bg1"/>
                          </a:solidFill>
                        </a:rPr>
                        <a:t>Vipimo 2-4 vya dawa</a:t>
                      </a:r>
                      <a:endParaRPr lang="sw-KE" sz="1600" b="1" dirty="0">
                        <a:solidFill>
                          <a:schemeClr val="bg1"/>
                        </a:solidFill>
                      </a:endParaRPr>
                    </a:p>
                  </a:txBody>
                  <a:tcPr>
                    <a:solidFill>
                      <a:schemeClr val="accent1"/>
                    </a:solidFill>
                  </a:tcPr>
                </a:tc>
                <a:tc>
                  <a:txBody>
                    <a:bodyPr/>
                    <a:lstStyle/>
                    <a:p>
                      <a:pPr algn="ctr"/>
                      <a:r>
                        <a:rPr lang="en-US" sz="1600" dirty="0">
                          <a:solidFill>
                            <a:schemeClr val="tx1"/>
                          </a:solidFill>
                        </a:rPr>
                        <a:t>Wastani</a:t>
                      </a:r>
                      <a:endParaRPr lang="sw-KE" sz="1600" dirty="0">
                        <a:solidFill>
                          <a:schemeClr val="tx1"/>
                        </a:solidFill>
                      </a:endParaRPr>
                    </a:p>
                  </a:txBody>
                  <a:tcPr/>
                </a:tc>
                <a:extLst>
                  <a:ext uri="{0D108BD9-81ED-4DB2-BD59-A6C34878D82A}">
                    <a16:rowId xmlns:a16="http://schemas.microsoft.com/office/drawing/2014/main" val="10003"/>
                  </a:ext>
                </a:extLst>
              </a:tr>
              <a:tr h="348696">
                <a:tc>
                  <a:txBody>
                    <a:bodyPr/>
                    <a:lstStyle/>
                    <a:p>
                      <a:pPr algn="ctr"/>
                      <a:r>
                        <a:rPr lang="en-US" sz="1600" b="1" dirty="0">
                          <a:solidFill>
                            <a:schemeClr val="bg1"/>
                          </a:solidFill>
                        </a:rPr>
                        <a:t>Vipimo &gt;4 vya dawa</a:t>
                      </a:r>
                      <a:endParaRPr lang="sw-KE" sz="1600" b="1" dirty="0">
                        <a:solidFill>
                          <a:schemeClr val="bg1"/>
                        </a:solidFill>
                      </a:endParaRPr>
                    </a:p>
                  </a:txBody>
                  <a:tcPr>
                    <a:solidFill>
                      <a:schemeClr val="accent1"/>
                    </a:solidFill>
                  </a:tcPr>
                </a:tc>
                <a:tc>
                  <a:txBody>
                    <a:bodyPr/>
                    <a:lstStyle/>
                    <a:p>
                      <a:pPr algn="ctr"/>
                      <a:r>
                        <a:rPr lang="en-US" sz="1600" dirty="0">
                          <a:solidFill>
                            <a:schemeClr val="tx1"/>
                          </a:solidFill>
                        </a:rPr>
                        <a:t>Mbaya</a:t>
                      </a:r>
                      <a:endParaRPr lang="sw-KE" sz="1600" dirty="0">
                        <a:solidFill>
                          <a:schemeClr val="tx1"/>
                        </a:solidFill>
                      </a:endParaRPr>
                    </a:p>
                  </a:txBody>
                  <a:tcPr/>
                </a:tc>
                <a:extLst>
                  <a:ext uri="{0D108BD9-81ED-4DB2-BD59-A6C34878D82A}">
                    <a16:rowId xmlns:a16="http://schemas.microsoft.com/office/drawing/2014/main" val="10004"/>
                  </a:ext>
                </a:extLst>
              </a:tr>
              <a:tr h="348696">
                <a:tc gridSpan="2">
                  <a:txBody>
                    <a:bodyPr/>
                    <a:lstStyle/>
                    <a:p>
                      <a:r>
                        <a:rPr lang="en-US" sz="1600" b="1" dirty="0">
                          <a:solidFill>
                            <a:schemeClr val="bg1"/>
                          </a:solidFill>
                        </a:rPr>
                        <a:t>Wagonjwa wanaotumia dawa za kumeza mara mbili kila siku</a:t>
                      </a:r>
                      <a:endParaRPr lang="sw-KE" sz="1600" b="1" dirty="0">
                        <a:solidFill>
                          <a:schemeClr val="bg1"/>
                        </a:solidFill>
                      </a:endParaRPr>
                    </a:p>
                  </a:txBody>
                  <a:tcPr>
                    <a:solidFill>
                      <a:schemeClr val="accent1"/>
                    </a:solidFill>
                  </a:tcPr>
                </a:tc>
                <a:tc hMerge="1">
                  <a:txBody>
                    <a:bodyPr/>
                    <a:lstStyle/>
                    <a:p>
                      <a:endParaRPr lang="en-US" dirty="0">
                        <a:solidFill>
                          <a:schemeClr val="bg1"/>
                        </a:solidFill>
                      </a:endParaRPr>
                    </a:p>
                  </a:txBody>
                  <a:tcPr>
                    <a:solidFill>
                      <a:schemeClr val="accent1"/>
                    </a:solidFill>
                  </a:tcPr>
                </a:tc>
                <a:extLst>
                  <a:ext uri="{0D108BD9-81ED-4DB2-BD59-A6C34878D82A}">
                    <a16:rowId xmlns:a16="http://schemas.microsoft.com/office/drawing/2014/main" val="10005"/>
                  </a:ext>
                </a:extLst>
              </a:tr>
              <a:tr h="348696">
                <a:tc>
                  <a:txBody>
                    <a:bodyPr/>
                    <a:lstStyle/>
                    <a:p>
                      <a:pPr algn="ctr"/>
                      <a:r>
                        <a:rPr lang="en-US" sz="1600" b="1" dirty="0">
                          <a:solidFill>
                            <a:schemeClr val="bg1"/>
                          </a:solidFill>
                        </a:rPr>
                        <a:t>Vipimo &lt;4 vya dawa</a:t>
                      </a:r>
                      <a:endParaRPr lang="sw-KE" sz="1600" b="1" dirty="0">
                        <a:solidFill>
                          <a:schemeClr val="bg1"/>
                        </a:solidFill>
                      </a:endParaRPr>
                    </a:p>
                  </a:txBody>
                  <a:tcPr>
                    <a:solidFill>
                      <a:schemeClr val="accent1"/>
                    </a:solidFill>
                  </a:tcPr>
                </a:tc>
                <a:tc>
                  <a:txBody>
                    <a:bodyPr/>
                    <a:lstStyle/>
                    <a:p>
                      <a:pPr algn="ctr"/>
                      <a:r>
                        <a:rPr lang="en-US" sz="1600" dirty="0">
                          <a:solidFill>
                            <a:schemeClr val="tx1"/>
                          </a:solidFill>
                        </a:rPr>
                        <a:t>Nzuri</a:t>
                      </a:r>
                      <a:endParaRPr lang="sw-KE" sz="1600" dirty="0">
                        <a:solidFill>
                          <a:schemeClr val="tx1"/>
                        </a:solidFill>
                      </a:endParaRPr>
                    </a:p>
                  </a:txBody>
                  <a:tcPr/>
                </a:tc>
                <a:extLst>
                  <a:ext uri="{0D108BD9-81ED-4DB2-BD59-A6C34878D82A}">
                    <a16:rowId xmlns:a16="http://schemas.microsoft.com/office/drawing/2014/main" val="10006"/>
                  </a:ext>
                </a:extLst>
              </a:tr>
              <a:tr h="348696">
                <a:tc>
                  <a:txBody>
                    <a:bodyPr/>
                    <a:lstStyle/>
                    <a:p>
                      <a:pPr algn="ctr"/>
                      <a:r>
                        <a:rPr lang="en-US" sz="1600" b="1" dirty="0">
                          <a:solidFill>
                            <a:schemeClr val="bg1"/>
                          </a:solidFill>
                        </a:rPr>
                        <a:t>Vipimo 4-8 vya dawa</a:t>
                      </a:r>
                    </a:p>
                  </a:txBody>
                  <a:tcPr>
                    <a:solidFill>
                      <a:schemeClr val="accent1"/>
                    </a:solidFill>
                  </a:tcPr>
                </a:tc>
                <a:tc>
                  <a:txBody>
                    <a:bodyPr/>
                    <a:lstStyle/>
                    <a:p>
                      <a:pPr algn="ctr"/>
                      <a:r>
                        <a:rPr lang="en-US" sz="1600" dirty="0">
                          <a:solidFill>
                            <a:schemeClr val="tx1"/>
                          </a:solidFill>
                        </a:rPr>
                        <a:t>Wastani</a:t>
                      </a:r>
                      <a:endParaRPr lang="sw-KE" sz="1600" dirty="0">
                        <a:solidFill>
                          <a:schemeClr val="tx1"/>
                        </a:solidFill>
                      </a:endParaRPr>
                    </a:p>
                  </a:txBody>
                  <a:tcPr/>
                </a:tc>
                <a:extLst>
                  <a:ext uri="{0D108BD9-81ED-4DB2-BD59-A6C34878D82A}">
                    <a16:rowId xmlns:a16="http://schemas.microsoft.com/office/drawing/2014/main" val="10007"/>
                  </a:ext>
                </a:extLst>
              </a:tr>
              <a:tr h="348696">
                <a:tc>
                  <a:txBody>
                    <a:bodyPr/>
                    <a:lstStyle/>
                    <a:p>
                      <a:pPr algn="ctr"/>
                      <a:r>
                        <a:rPr lang="en-US" sz="1600" b="1" dirty="0">
                          <a:solidFill>
                            <a:schemeClr val="bg1"/>
                          </a:solidFill>
                        </a:rPr>
                        <a:t>Vipimo &gt;8 vya dawa</a:t>
                      </a:r>
                      <a:endParaRPr lang="sw-KE" sz="1600" b="1" dirty="0">
                        <a:solidFill>
                          <a:schemeClr val="bg1"/>
                        </a:solidFill>
                      </a:endParaRPr>
                    </a:p>
                  </a:txBody>
                  <a:tcPr>
                    <a:solidFill>
                      <a:schemeClr val="accent1"/>
                    </a:solidFill>
                  </a:tcPr>
                </a:tc>
                <a:tc>
                  <a:txBody>
                    <a:bodyPr/>
                    <a:lstStyle/>
                    <a:p>
                      <a:pPr algn="ctr"/>
                      <a:r>
                        <a:rPr lang="en-US" sz="1600" dirty="0">
                          <a:solidFill>
                            <a:schemeClr val="tx1"/>
                          </a:solidFill>
                        </a:rPr>
                        <a:t>Mbaya</a:t>
                      </a:r>
                      <a:endParaRPr lang="sw-KE" sz="1600" dirty="0">
                        <a:solidFill>
                          <a:schemeClr val="tx1"/>
                        </a:solidFill>
                      </a:endParaRPr>
                    </a:p>
                  </a:txBody>
                  <a:tcPr/>
                </a:tc>
                <a:extLst>
                  <a:ext uri="{0D108BD9-81ED-4DB2-BD59-A6C34878D82A}">
                    <a16:rowId xmlns:a16="http://schemas.microsoft.com/office/drawing/2014/main" val="10008"/>
                  </a:ext>
                </a:extLst>
              </a:tr>
            </a:tbl>
          </a:graphicData>
        </a:graphic>
      </p:graphicFrame>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24446" y="1676400"/>
            <a:ext cx="1873325" cy="14049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09505" y="3220794"/>
            <a:ext cx="1903208" cy="14274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0943" y="5836369"/>
            <a:ext cx="6662113" cy="1021631"/>
          </a:xfrm>
          <a:prstGeom prst="rect">
            <a:avLst/>
          </a:prstGeom>
        </p:spPr>
      </p:pic>
    </p:spTree>
    <p:extLst>
      <p:ext uri="{BB962C8B-B14F-4D97-AF65-F5344CB8AC3E}">
        <p14:creationId xmlns:p14="http://schemas.microsoft.com/office/powerpoint/2010/main" val="772649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Mukhtasari</a:t>
            </a:r>
            <a:endParaRPr lang="sw-KE" dirty="0"/>
          </a:p>
        </p:txBody>
      </p:sp>
      <p:sp>
        <p:nvSpPr>
          <p:cNvPr id="3" name="Content Placeholder 2"/>
          <p:cNvSpPr>
            <a:spLocks noGrp="1"/>
          </p:cNvSpPr>
          <p:nvPr>
            <p:ph idx="1"/>
          </p:nvPr>
        </p:nvSpPr>
        <p:spPr>
          <a:xfrm>
            <a:off x="457200" y="1676400"/>
            <a:ext cx="8229600" cy="4648200"/>
          </a:xfrm>
        </p:spPr>
        <p:txBody>
          <a:bodyPr>
            <a:normAutofit fontScale="77500" lnSpcReduction="20000"/>
          </a:bodyPr>
          <a:lstStyle/>
          <a:p>
            <a:r>
              <a:rPr lang="sw-KE" dirty="0"/>
              <a:t>Utangulizi wa Chati ya Kugeuza ya Ufuatiliaji wa Idadi ya Virusi na Utoaji Ushauri wa Uzingatiaji wa Matumizi ya Dawa </a:t>
            </a:r>
          </a:p>
          <a:p>
            <a:r>
              <a:rPr lang="sw-KE" dirty="0"/>
              <a:t>Matokeo ya kipimo cha idadi ya virusi kwenye damu, kufasiri, na kueleza maana ya matokeo hayo kwa wagonjwa</a:t>
            </a:r>
          </a:p>
          <a:p>
            <a:r>
              <a:rPr lang="sw-KE" dirty="0"/>
              <a:t>Kukadiria uzingatiaji wa matumizi yanayofaa ya dawa za kudhibiti virusi kwa wagonjwa wenye idadi kubwa ya virusi</a:t>
            </a:r>
          </a:p>
          <a:p>
            <a:r>
              <a:rPr lang="sw-KE" dirty="0"/>
              <a:t>Kuunda mpango wa suluhu ya mtu binafsi ya kuzingatia matumizi yanayofaa ya dawa za kudhibiti virusi mwilini</a:t>
            </a:r>
          </a:p>
          <a:p>
            <a:r>
              <a:rPr lang="sw-KE" dirty="0"/>
              <a:t>Kurudia upimaji wa idadi ya virusi kwenye damu na kufuatilia matokeo</a:t>
            </a:r>
          </a:p>
        </p:txBody>
      </p:sp>
    </p:spTree>
    <p:extLst>
      <p:ext uri="{BB962C8B-B14F-4D97-AF65-F5344CB8AC3E}">
        <p14:creationId xmlns:p14="http://schemas.microsoft.com/office/powerpoint/2010/main" val="3041469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Kukadiria Uzingatiaji wa Dawa</a:t>
            </a:r>
            <a:endParaRPr lang="sw-KE" dirty="0"/>
          </a:p>
        </p:txBody>
      </p:sp>
      <p:sp>
        <p:nvSpPr>
          <p:cNvPr id="3" name="Content Placeholder 2"/>
          <p:cNvSpPr>
            <a:spLocks noGrp="1"/>
          </p:cNvSpPr>
          <p:nvPr>
            <p:ph idx="1"/>
          </p:nvPr>
        </p:nvSpPr>
        <p:spPr>
          <a:xfrm>
            <a:off x="457200" y="1600200"/>
            <a:ext cx="6324600" cy="5105400"/>
          </a:xfrm>
        </p:spPr>
        <p:txBody>
          <a:bodyPr>
            <a:normAutofit/>
          </a:bodyPr>
          <a:lstStyle/>
          <a:p>
            <a:r>
              <a:rPr lang="sw-KE" sz="2000" dirty="0"/>
              <a:t>Kutumia sehemu za </a:t>
            </a:r>
            <a:r>
              <a:rPr lang="sw-KE" sz="2000" b="1" dirty="0"/>
              <a:t>Mambo ya Kuzungumzia</a:t>
            </a:r>
            <a:r>
              <a:rPr lang="sw-KE" sz="2000" dirty="0"/>
              <a:t> na </a:t>
            </a:r>
            <a:r>
              <a:rPr lang="sw-KE" sz="2000" b="1" dirty="0"/>
              <a:t>Maagizo ya Mshauri</a:t>
            </a:r>
            <a:r>
              <a:rPr lang="sw-KE" sz="2000" dirty="0"/>
              <a:t> ili kuangazia changamoto zozote mgonjwa anaweza kuwa anakumbana nazo wakati wa kumeza dawa za kudhibti VVU.</a:t>
            </a:r>
          </a:p>
          <a:p>
            <a:r>
              <a:rPr lang="sw-KE" sz="2000" dirty="0"/>
              <a:t>Kumbuka kutumia Maswali yanayohitaji Majibu Wazi badala ya maswali ambayo yanaweza kujibiwa kwa Ndiyo/Hapana.</a:t>
            </a:r>
          </a:p>
          <a:p>
            <a:pPr lvl="1"/>
            <a:r>
              <a:rPr lang="sw-KE" sz="2000" i="1" dirty="0"/>
              <a:t>“Tafadhali jihisi huru kuniambia kuhusu changamoto unazokumbana nazo; nakuuliza kwa sababu nataka kujaribu kutafuta njia za kuwa na mafanikio zaidi.”</a:t>
            </a:r>
          </a:p>
          <a:p>
            <a:pPr lvl="1"/>
            <a:r>
              <a:rPr lang="sw-KE" sz="2000" i="1" dirty="0"/>
              <a:t>“Je unaweza kukumbuka na kueleza hali iliyopelekea kukosa kumeza dawa mara ya mwisho?”</a:t>
            </a:r>
          </a:p>
          <a:p>
            <a:pPr lvl="1"/>
            <a:r>
              <a:rPr lang="sw-KE" sz="2000" i="1" dirty="0"/>
              <a:t>“Je, nini hufanya iwe vigumu kwako kumeza dawa za kudhibiti VVU kila siku?”</a:t>
            </a:r>
          </a:p>
          <a:p>
            <a:endParaRPr lang="sw-KE" sz="2000" i="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79466" y="1828800"/>
            <a:ext cx="1759422" cy="13195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74713" y="3276600"/>
            <a:ext cx="1768928" cy="13266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6858000" y="5182319"/>
            <a:ext cx="2534728" cy="369332"/>
          </a:xfrm>
          <a:prstGeom prst="rect">
            <a:avLst/>
          </a:prstGeom>
        </p:spPr>
        <p:txBody>
          <a:bodyPr wrap="square">
            <a:spAutoFit/>
          </a:bodyPr>
          <a:lstStyle/>
          <a:p>
            <a:r>
              <a:rPr lang="sw-KE"/>
              <a:t> </a:t>
            </a:r>
            <a:endParaRPr lang="sw-KE" dirty="0"/>
          </a:p>
        </p:txBody>
      </p:sp>
    </p:spTree>
    <p:extLst>
      <p:ext uri="{BB962C8B-B14F-4D97-AF65-F5344CB8AC3E}">
        <p14:creationId xmlns:p14="http://schemas.microsoft.com/office/powerpoint/2010/main" val="220133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sw-KE" sz="4000"/>
              <a:t>Vikwazo vya Mtu Binafsi</a:t>
            </a:r>
            <a:endParaRPr lang="sw-KE" sz="4000" dirty="0"/>
          </a:p>
        </p:txBody>
      </p:sp>
      <p:graphicFrame>
        <p:nvGraphicFramePr>
          <p:cNvPr id="8" name="Table 7"/>
          <p:cNvGraphicFramePr>
            <a:graphicFrameLocks noGrp="1"/>
          </p:cNvGraphicFramePr>
          <p:nvPr>
            <p:extLst>
              <p:ext uri="{D42A27DB-BD31-4B8C-83A1-F6EECF244321}">
                <p14:modId xmlns:p14="http://schemas.microsoft.com/office/powerpoint/2010/main" val="1553934572"/>
              </p:ext>
            </p:extLst>
          </p:nvPr>
        </p:nvGraphicFramePr>
        <p:xfrm>
          <a:off x="228600" y="1249362"/>
          <a:ext cx="6487062" cy="5564943"/>
        </p:xfrm>
        <a:graphic>
          <a:graphicData uri="http://schemas.openxmlformats.org/drawingml/2006/table">
            <a:tbl>
              <a:tblPr firstRow="1" bandRow="1">
                <a:tableStyleId>{5C22544A-7EE6-4342-B048-85BDC9FD1C3A}</a:tableStyleId>
              </a:tblPr>
              <a:tblGrid>
                <a:gridCol w="1042564">
                  <a:extLst>
                    <a:ext uri="{9D8B030D-6E8A-4147-A177-3AD203B41FA5}">
                      <a16:colId xmlns:a16="http://schemas.microsoft.com/office/drawing/2014/main" val="20000"/>
                    </a:ext>
                  </a:extLst>
                </a:gridCol>
                <a:gridCol w="5444498">
                  <a:extLst>
                    <a:ext uri="{9D8B030D-6E8A-4147-A177-3AD203B41FA5}">
                      <a16:colId xmlns:a16="http://schemas.microsoft.com/office/drawing/2014/main" val="20001"/>
                    </a:ext>
                  </a:extLst>
                </a:gridCol>
              </a:tblGrid>
              <a:tr h="313885">
                <a:tc>
                  <a:txBody>
                    <a:bodyPr/>
                    <a:lstStyle/>
                    <a:p>
                      <a:r>
                        <a:rPr lang="sw-KE" sz="1400" dirty="0">
                          <a:latin typeface="+mj-lt"/>
                        </a:rPr>
                        <a:t>VIKWAZO</a:t>
                      </a:r>
                      <a:endParaRPr lang="sw-KE" sz="1400" dirty="0">
                        <a:latin typeface="+mj-lt"/>
                        <a:cs typeface="Arial" panose="020B0604020202020204" pitchFamily="34" charset="0"/>
                      </a:endParaRPr>
                    </a:p>
                  </a:txBody>
                  <a:tcPr/>
                </a:tc>
                <a:tc>
                  <a:txBody>
                    <a:bodyPr/>
                    <a:lstStyle/>
                    <a:p>
                      <a:r>
                        <a:rPr lang="sw-KE" sz="1400" dirty="0">
                          <a:latin typeface="+mj-lt"/>
                        </a:rPr>
                        <a:t>MASWALI YA KUTATHMINI VIKWAZO</a:t>
                      </a:r>
                      <a:endParaRPr lang="sw-KE" sz="1400" dirty="0">
                        <a:latin typeface="+mj-lt"/>
                        <a:cs typeface="Arial" panose="020B0604020202020204" pitchFamily="34" charset="0"/>
                      </a:endParaRPr>
                    </a:p>
                  </a:txBody>
                  <a:tcPr/>
                </a:tc>
                <a:extLst>
                  <a:ext uri="{0D108BD9-81ED-4DB2-BD59-A6C34878D82A}">
                    <a16:rowId xmlns:a16="http://schemas.microsoft.com/office/drawing/2014/main" val="10000"/>
                  </a:ext>
                </a:extLst>
              </a:tr>
              <a:tr h="313885">
                <a:tc gridSpan="2">
                  <a:txBody>
                    <a:bodyPr/>
                    <a:lstStyle/>
                    <a:p>
                      <a:r>
                        <a:rPr lang="sw-KE" sz="1400" b="1" dirty="0">
                          <a:solidFill>
                            <a:schemeClr val="bg1"/>
                          </a:solidFill>
                          <a:latin typeface="+mj-lt"/>
                        </a:rPr>
                        <a:t>VYA KIBINAFSI</a:t>
                      </a:r>
                      <a:endParaRPr lang="sw-KE" sz="1400" b="1" dirty="0">
                        <a:solidFill>
                          <a:schemeClr val="bg1"/>
                        </a:solidFill>
                        <a:latin typeface="+mj-lt"/>
                        <a:cs typeface="Arial" panose="020B0604020202020204" pitchFamily="34" charset="0"/>
                      </a:endParaRPr>
                    </a:p>
                  </a:txBody>
                  <a:tcPr>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849337">
                <a:tc>
                  <a:txBody>
                    <a:bodyPr/>
                    <a:lstStyle/>
                    <a:p>
                      <a:r>
                        <a:rPr lang="sw-KE" sz="1100" b="1" dirty="0">
                          <a:solidFill>
                            <a:schemeClr val="bg1"/>
                          </a:solidFill>
                          <a:latin typeface="+mj-lt"/>
                        </a:rPr>
                        <a:t>Ukosefu wa Ufahamu wa Kutosha</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a:latin typeface="+mj-lt"/>
                        </a:rPr>
                        <a:t>Unaweza kuniambia majina ya dawa za kudhibiti unazotumia?</a:t>
                      </a:r>
                    </a:p>
                    <a:p>
                      <a:pPr marL="171450" indent="-171450">
                        <a:buFontTx/>
                        <a:buChar char="-"/>
                      </a:pPr>
                      <a:r>
                        <a:rPr lang="sw-KE" sz="1100" baseline="0" dirty="0">
                          <a:latin typeface="+mj-lt"/>
                        </a:rPr>
                        <a:t>Je, unaelewaje jinsi unapaswa kuzitumia (k.m. Wakati upi, kiasi gani [iwapo ni za majimaji], ngapi [kama ni tembe]?)</a:t>
                      </a:r>
                    </a:p>
                    <a:p>
                      <a:pPr marL="171450" indent="-171450">
                        <a:buFontTx/>
                        <a:buChar char="-"/>
                      </a:pPr>
                      <a:r>
                        <a:rPr lang="sw-KE" sz="1100" baseline="0" dirty="0">
                          <a:latin typeface="+mj-lt"/>
                        </a:rPr>
                        <a:t>Je, unaelewaje madhumuni ya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2"/>
                  </a:ext>
                </a:extLst>
              </a:tr>
              <a:tr h="664698">
                <a:tc>
                  <a:txBody>
                    <a:bodyPr/>
                    <a:lstStyle/>
                    <a:p>
                      <a:r>
                        <a:rPr lang="sw-KE" sz="1100" b="1" dirty="0">
                          <a:solidFill>
                            <a:schemeClr val="bg1"/>
                          </a:solidFill>
                          <a:latin typeface="+mj-lt"/>
                        </a:rPr>
                        <a:t>Athari za Dawa</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baseline="0" dirty="0">
                          <a:latin typeface="+mj-lt"/>
                        </a:rPr>
                        <a:t>Je, dawa za kudhibiti VVU zimeathiri jinsi unavyohisi?</a:t>
                      </a:r>
                    </a:p>
                    <a:p>
                      <a:pPr marL="171450" indent="-171450">
                        <a:buFontTx/>
                        <a:buChar char="-"/>
                      </a:pPr>
                      <a:r>
                        <a:rPr lang="sw-KE" sz="1100" baseline="0" dirty="0">
                          <a:latin typeface="+mj-lt"/>
                        </a:rPr>
                        <a:t>Je, uanfikiri dawa za kudhibiti VVU zimekufanya wewe/mtoto wako kujihisi vibaya kwa njia yoyote?</a:t>
                      </a:r>
                    </a:p>
                    <a:p>
                      <a:pPr marL="171450" indent="-171450">
                        <a:buFontTx/>
                        <a:buChar char="-"/>
                      </a:pPr>
                      <a:r>
                        <a:rPr lang="sw-KE" sz="1100" baseline="0" dirty="0">
                          <a:latin typeface="+mj-lt"/>
                        </a:rPr>
                        <a:t>Ikiwa ndiyo, tafadhali fafanua zinaleta matatizo gani, k.v. Kichefuchefu, kuhara, usumbufu wakati wa kulala</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3"/>
                  </a:ext>
                </a:extLst>
              </a:tr>
              <a:tr h="664698">
                <a:tc>
                  <a:txBody>
                    <a:bodyPr/>
                    <a:lstStyle/>
                    <a:p>
                      <a:r>
                        <a:rPr lang="sw-KE" sz="1100" b="1" dirty="0">
                          <a:solidFill>
                            <a:schemeClr val="bg1"/>
                          </a:solidFill>
                          <a:latin typeface="+mj-lt"/>
                        </a:rPr>
                        <a:t>Kusahau</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t>Je, umewahi kusahau au huwa unasahau mara nyingi kutumia dawa zako za kudhibiti VVU?</a:t>
                      </a:r>
                    </a:p>
                    <a:p>
                      <a:pPr marL="171450" indent="-171450">
                        <a:buFontTx/>
                        <a:buChar char="-"/>
                      </a:pPr>
                      <a:r>
                        <a:rPr lang="sw-KE" sz="1100" dirty="0">
                          <a:latin typeface="+mj-lt"/>
                        </a:rPr>
                        <a:t>Je, huwa unazitumia/kumpa katika muda fulani wa siku?</a:t>
                      </a:r>
                    </a:p>
                    <a:p>
                      <a:pPr marL="171450" indent="-171450">
                        <a:buFontTx/>
                        <a:buChar char="-"/>
                      </a:pPr>
                      <a:r>
                        <a:rPr lang="sw-KE" sz="1100" baseline="0" dirty="0">
                          <a:latin typeface="+mj-lt"/>
                        </a:rPr>
                        <a:t>Je, unatumia mbinu gani kukumbuka/kujikumbusha kutumia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4"/>
                  </a:ext>
                </a:extLst>
              </a:tr>
              <a:tr h="313885">
                <a:tc>
                  <a:txBody>
                    <a:bodyPr/>
                    <a:lstStyle/>
                    <a:p>
                      <a:r>
                        <a:rPr lang="sw-KE" sz="1100" b="1" dirty="0">
                          <a:solidFill>
                            <a:schemeClr val="bg1"/>
                          </a:solidFill>
                          <a:latin typeface="+mj-lt"/>
                        </a:rPr>
                        <a:t>Kuhisi Una Afueni</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r>
                        <a:rPr lang="sw-KE" sz="1100" dirty="0">
                          <a:latin typeface="+mj-lt"/>
                        </a:rPr>
                        <a:t>-Je, unatumia dawa za kudhibiti VVU hata wakati unajihisi vizuri?</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5"/>
                  </a:ext>
                </a:extLst>
              </a:tr>
              <a:tr h="350813">
                <a:tc>
                  <a:txBody>
                    <a:bodyPr/>
                    <a:lstStyle/>
                    <a:p>
                      <a:r>
                        <a:rPr lang="sw-KE" sz="1100" b="1" dirty="0">
                          <a:solidFill>
                            <a:schemeClr val="bg1"/>
                          </a:solidFill>
                          <a:latin typeface="+mj-lt"/>
                        </a:rPr>
                        <a:t>Ugonjwa wa Mwili</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r>
                        <a:rPr lang="sw-KE" sz="1100" dirty="0">
                          <a:latin typeface="+mj-lt"/>
                        </a:rPr>
                        <a:t>-Je, umekuwa na ugonjwa wowote ambao umekuzuia kutumia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6"/>
                  </a:ext>
                </a:extLst>
              </a:tr>
              <a:tr h="664698">
                <a:tc>
                  <a:txBody>
                    <a:bodyPr/>
                    <a:lstStyle/>
                    <a:p>
                      <a:r>
                        <a:rPr lang="sw-KE" sz="1100" b="1" dirty="0">
                          <a:solidFill>
                            <a:schemeClr val="bg1"/>
                          </a:solidFill>
                          <a:latin typeface="+mj-lt"/>
                        </a:rPr>
                        <a:t>Matumizi ya Pombe au Mihadarati</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a:latin typeface="+mj-lt"/>
                        </a:rPr>
                        <a:t>Je, unakunywa pombe?</a:t>
                      </a:r>
                    </a:p>
                    <a:p>
                      <a:pPr marL="171450" indent="-171450">
                        <a:buFontTx/>
                        <a:buChar char="-"/>
                      </a:pPr>
                      <a:r>
                        <a:rPr lang="sw-KE" sz="1100" baseline="0" dirty="0">
                          <a:latin typeface="+mj-lt"/>
                        </a:rPr>
                        <a:t>Je, unatumia mihadarati?</a:t>
                      </a:r>
                    </a:p>
                    <a:p>
                      <a:pPr marL="171450" indent="-171450">
                        <a:buFontTx/>
                        <a:buChar char="-"/>
                      </a:pPr>
                      <a:r>
                        <a:rPr lang="sw-KE" sz="1100" baseline="0" dirty="0">
                          <a:latin typeface="+mj-lt"/>
                        </a:rPr>
                        <a:t>Je, unahisi inaathiri uwezo wako wa kutumia dawa za kudhibiti VVU?</a:t>
                      </a:r>
                    </a:p>
                  </a:txBody>
                  <a:tcPr/>
                </a:tc>
                <a:extLst>
                  <a:ext uri="{0D108BD9-81ED-4DB2-BD59-A6C34878D82A}">
                    <a16:rowId xmlns:a16="http://schemas.microsoft.com/office/drawing/2014/main" val="10007"/>
                  </a:ext>
                </a:extLst>
              </a:tr>
              <a:tr h="664698">
                <a:tc>
                  <a:txBody>
                    <a:bodyPr/>
                    <a:lstStyle/>
                    <a:p>
                      <a:r>
                        <a:rPr lang="sw-KE" sz="1100" b="1" dirty="0">
                          <a:solidFill>
                            <a:schemeClr val="bg1"/>
                          </a:solidFill>
                          <a:latin typeface="+mj-lt"/>
                        </a:rPr>
                        <a:t>Mfadhaiko</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a:latin typeface="+mj-lt"/>
                        </a:rPr>
                        <a:t>Je, hali yako ya hisia kwa ujumla iko namna gani? </a:t>
                      </a:r>
                    </a:p>
                    <a:p>
                      <a:pPr marL="171450" indent="-171450">
                        <a:buFontTx/>
                        <a:buChar char="-"/>
                      </a:pPr>
                      <a:r>
                        <a:rPr lang="sw-KE" sz="1100" dirty="0">
                          <a:latin typeface="+mj-lt"/>
                        </a:rPr>
                        <a:t>Je umekuwa ukihisi huzuni au kuchanganyikiwa?</a:t>
                      </a:r>
                    </a:p>
                    <a:p>
                      <a:pPr marL="171450" indent="-171450">
                        <a:buFontTx/>
                        <a:buChar char="-"/>
                      </a:pPr>
                      <a:r>
                        <a:rPr lang="sw-KE" sz="1100" baseline="0" dirty="0">
                          <a:latin typeface="+mj-lt"/>
                        </a:rPr>
                        <a:t>Ikiwa ndiyo, hii imeathiri uwezo wako wa kutumia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03267" y="1401762"/>
            <a:ext cx="1759422" cy="13195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98514" y="2925762"/>
            <a:ext cx="1768928" cy="13266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9641" y="5334000"/>
            <a:ext cx="1893048" cy="1267876"/>
          </a:xfrm>
          <a:prstGeom prst="rect">
            <a:avLst/>
          </a:prstGeom>
        </p:spPr>
      </p:pic>
    </p:spTree>
    <p:extLst>
      <p:ext uri="{BB962C8B-B14F-4D97-AF65-F5344CB8AC3E}">
        <p14:creationId xmlns:p14="http://schemas.microsoft.com/office/powerpoint/2010/main" val="3767069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362"/>
            <a:ext cx="9144000" cy="1128532"/>
          </a:xfrm>
        </p:spPr>
        <p:txBody>
          <a:bodyPr>
            <a:normAutofit fontScale="90000"/>
          </a:bodyPr>
          <a:lstStyle/>
          <a:p>
            <a:r>
              <a:rPr lang="sw-KE" dirty="0"/>
              <a:t>Vikwazo vya Mtu Binafsi (inaendelea), Vikwazo vya Kifamilia</a:t>
            </a:r>
          </a:p>
        </p:txBody>
      </p:sp>
      <p:graphicFrame>
        <p:nvGraphicFramePr>
          <p:cNvPr id="7" name="Table 6"/>
          <p:cNvGraphicFramePr>
            <a:graphicFrameLocks noGrp="1"/>
          </p:cNvGraphicFramePr>
          <p:nvPr>
            <p:extLst>
              <p:ext uri="{D42A27DB-BD31-4B8C-83A1-F6EECF244321}">
                <p14:modId xmlns:p14="http://schemas.microsoft.com/office/powerpoint/2010/main" val="1603254989"/>
              </p:ext>
            </p:extLst>
          </p:nvPr>
        </p:nvGraphicFramePr>
        <p:xfrm>
          <a:off x="304800" y="838200"/>
          <a:ext cx="6629400" cy="6019800"/>
        </p:xfrm>
        <a:graphic>
          <a:graphicData uri="http://schemas.openxmlformats.org/drawingml/2006/table">
            <a:tbl>
              <a:tblPr firstRow="1" bandRow="1">
                <a:tableStyleId>{5C22544A-7EE6-4342-B048-85BDC9FD1C3A}</a:tableStyleId>
              </a:tblPr>
              <a:tblGrid>
                <a:gridCol w="1224643">
                  <a:extLst>
                    <a:ext uri="{9D8B030D-6E8A-4147-A177-3AD203B41FA5}">
                      <a16:colId xmlns:a16="http://schemas.microsoft.com/office/drawing/2014/main" val="20000"/>
                    </a:ext>
                  </a:extLst>
                </a:gridCol>
                <a:gridCol w="5404757">
                  <a:extLst>
                    <a:ext uri="{9D8B030D-6E8A-4147-A177-3AD203B41FA5}">
                      <a16:colId xmlns:a16="http://schemas.microsoft.com/office/drawing/2014/main" val="20001"/>
                    </a:ext>
                  </a:extLst>
                </a:gridCol>
              </a:tblGrid>
              <a:tr h="300942">
                <a:tc>
                  <a:txBody>
                    <a:bodyPr/>
                    <a:lstStyle/>
                    <a:p>
                      <a:r>
                        <a:rPr lang="sw-KE" sz="1400" dirty="0">
                          <a:latin typeface="+mj-lt"/>
                        </a:rPr>
                        <a:t> VIKWAZO</a:t>
                      </a:r>
                      <a:endParaRPr lang="sw-KE" sz="1400" dirty="0">
                        <a:latin typeface="+mj-lt"/>
                        <a:cs typeface="Arial" panose="020B0604020202020204" pitchFamily="34" charset="0"/>
                      </a:endParaRPr>
                    </a:p>
                  </a:txBody>
                  <a:tcPr/>
                </a:tc>
                <a:tc>
                  <a:txBody>
                    <a:bodyPr/>
                    <a:lstStyle/>
                    <a:p>
                      <a:r>
                        <a:rPr lang="sw-KE" sz="1400" dirty="0">
                          <a:latin typeface="+mj-lt"/>
                        </a:rPr>
                        <a:t>MASWALI YA KUTATHMINI VIKWAZO</a:t>
                      </a:r>
                      <a:endParaRPr lang="sw-KE" sz="1400" dirty="0">
                        <a:latin typeface="+mj-lt"/>
                        <a:cs typeface="Arial" panose="020B0604020202020204" pitchFamily="34" charset="0"/>
                      </a:endParaRPr>
                    </a:p>
                  </a:txBody>
                  <a:tcPr/>
                </a:tc>
                <a:extLst>
                  <a:ext uri="{0D108BD9-81ED-4DB2-BD59-A6C34878D82A}">
                    <a16:rowId xmlns:a16="http://schemas.microsoft.com/office/drawing/2014/main" val="10000"/>
                  </a:ext>
                </a:extLst>
              </a:tr>
              <a:tr h="300942">
                <a:tc gridSpan="2">
                  <a:txBody>
                    <a:bodyPr/>
                    <a:lstStyle/>
                    <a:p>
                      <a:r>
                        <a:rPr lang="sw-KE" sz="1400" b="1" dirty="0">
                          <a:solidFill>
                            <a:schemeClr val="bg1"/>
                          </a:solidFill>
                          <a:latin typeface="+mj-lt"/>
                        </a:rPr>
                        <a:t>MTU BINAFSI (inaendelea)</a:t>
                      </a:r>
                      <a:endParaRPr lang="sw-KE" sz="1400" b="1" dirty="0">
                        <a:solidFill>
                          <a:schemeClr val="bg1"/>
                        </a:solidFill>
                        <a:latin typeface="+mj-lt"/>
                        <a:cs typeface="Arial" panose="020B0604020202020204" pitchFamily="34" charset="0"/>
                      </a:endParaRPr>
                    </a:p>
                  </a:txBody>
                  <a:tcPr>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421319">
                <a:tc>
                  <a:txBody>
                    <a:bodyPr/>
                    <a:lstStyle/>
                    <a:p>
                      <a:r>
                        <a:rPr lang="sw-KE" sz="1100" b="1" dirty="0">
                          <a:solidFill>
                            <a:schemeClr val="bg1"/>
                          </a:solidFill>
                          <a:latin typeface="+mj-lt"/>
                        </a:rPr>
                        <a:t>Idadi nyingi ya Tembe</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a:latin typeface="+mj-lt"/>
                        </a:rPr>
                        <a:t>Je, idadi ya tembe au kiasi cha dawa ya maji ni changamoto kwako au kwa mtoto wako?</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2"/>
                  </a:ext>
                </a:extLst>
              </a:tr>
              <a:tr h="421319">
                <a:tc>
                  <a:txBody>
                    <a:bodyPr/>
                    <a:lstStyle/>
                    <a:p>
                      <a:r>
                        <a:rPr lang="sw-KE" sz="1100" b="1" dirty="0">
                          <a:solidFill>
                            <a:schemeClr val="bg1"/>
                          </a:solidFill>
                          <a:latin typeface="+mj-lt"/>
                        </a:rPr>
                        <a:t>Kupoteza/Kumaliza Tembe</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a:latin typeface="+mj-lt"/>
                        </a:rPr>
                        <a:t>Je, umeshawahi kupoteza au kumaliza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3"/>
                  </a:ext>
                </a:extLst>
              </a:tr>
              <a:tr h="586837">
                <a:tc>
                  <a:txBody>
                    <a:bodyPr/>
                    <a:lstStyle/>
                    <a:p>
                      <a:r>
                        <a:rPr lang="sw-KE" sz="1100" b="1" dirty="0">
                          <a:solidFill>
                            <a:schemeClr val="bg1"/>
                          </a:solidFill>
                          <a:latin typeface="+mj-lt"/>
                        </a:rPr>
                        <a:t>Matatizo ya Usafiri</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a:latin typeface="+mj-lt"/>
                        </a:rPr>
                        <a:t>Je, una matatizo ya kusafiri kwenda katika kituo cha afya ili kupata dawa za kudhibiti VVU?</a:t>
                      </a:r>
                    </a:p>
                    <a:p>
                      <a:pPr marL="171450" indent="-171450">
                        <a:buFontTx/>
                        <a:buChar char="-"/>
                      </a:pPr>
                      <a:r>
                        <a:rPr lang="sw-KE" sz="1100" baseline="0" dirty="0">
                          <a:latin typeface="+mj-lt"/>
                        </a:rPr>
                        <a:t>Ikiwa ndiyo, ni nini sababu? (k.m. Umbali, gharama, kazi) </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4"/>
                  </a:ext>
                </a:extLst>
              </a:tr>
              <a:tr h="752355">
                <a:tc>
                  <a:txBody>
                    <a:bodyPr/>
                    <a:lstStyle/>
                    <a:p>
                      <a:r>
                        <a:rPr lang="sw-KE" sz="1100" b="1" dirty="0">
                          <a:solidFill>
                            <a:schemeClr val="bg1"/>
                          </a:solidFill>
                          <a:latin typeface="+mj-lt"/>
                        </a:rPr>
                        <a:t>Imani za Dini </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a:latin typeface="+mj-lt"/>
                        </a:rPr>
                        <a:t>Je, unaamini kwamba kutumia dawa za kudhibiti VVU kila siku kuna faida kwa afya yako na ya mtoto wako?</a:t>
                      </a:r>
                    </a:p>
                    <a:p>
                      <a:pPr marL="171450" indent="-171450">
                        <a:buFontTx/>
                        <a:buChar char="-"/>
                      </a:pPr>
                      <a:r>
                        <a:rPr lang="sw-KE" sz="1100" baseline="0" dirty="0">
                          <a:latin typeface="+mj-lt"/>
                        </a:rPr>
                        <a:t>Je, unafikiri ni njia gani bora zaidi  kwako/kwa mtoto wako ya kutibu VVU ?</a:t>
                      </a:r>
                    </a:p>
                    <a:p>
                      <a:pPr marL="171450" indent="-171450">
                        <a:buFontTx/>
                        <a:buChar char="-"/>
                      </a:pPr>
                      <a:r>
                        <a:rPr lang="sw-KE" sz="1100" baseline="0" dirty="0">
                          <a:latin typeface="+mj-lt"/>
                        </a:rPr>
                        <a:t>Je, umewahi kujaribu suluhu zingine za kutibu ugonjwa wako/ wa mtoto wako wa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5"/>
                  </a:ext>
                </a:extLst>
              </a:tr>
              <a:tr h="586837">
                <a:tc>
                  <a:txBody>
                    <a:bodyPr/>
                    <a:lstStyle/>
                    <a:p>
                      <a:r>
                        <a:rPr lang="sw-KE" sz="1100" b="1" dirty="0">
                          <a:solidFill>
                            <a:schemeClr val="bg1"/>
                          </a:solidFill>
                          <a:latin typeface="+mj-lt"/>
                        </a:rPr>
                        <a:t>Ugumu wa Ratiba</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a:latin typeface="+mj-lt"/>
                        </a:rPr>
                        <a:t>Je, umewahi kuwa na shughuli nyingi sana au kuwa na mabadiliko ya ratiba ambayo yalifanya iwe ngumu kwako kutumia/kumpa mtoto wako dawa za kudhibiti VVU?</a:t>
                      </a:r>
                    </a:p>
                    <a:p>
                      <a:pPr marL="171450" indent="-171450">
                        <a:buFontTx/>
                        <a:buChar char="-"/>
                      </a:pPr>
                      <a:r>
                        <a:rPr lang="sw-KE" sz="1100" baseline="0" dirty="0">
                          <a:latin typeface="+mj-lt"/>
                        </a:rPr>
                        <a:t>Je, kazi hukufanya kutumia muda mwingi sana mbali na nyumbani?</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6"/>
                  </a:ext>
                </a:extLst>
              </a:tr>
              <a:tr h="300942">
                <a:tc gridSpan="2">
                  <a:txBody>
                    <a:bodyPr/>
                    <a:lstStyle/>
                    <a:p>
                      <a:r>
                        <a:rPr lang="sw-KE" sz="1400" b="1" dirty="0">
                          <a:solidFill>
                            <a:schemeClr val="bg1"/>
                          </a:solidFill>
                          <a:latin typeface="+mj-lt"/>
                        </a:rPr>
                        <a:t>VYA KINYUMBANI</a:t>
                      </a:r>
                      <a:endParaRPr lang="sw-KE" sz="1400" b="1" dirty="0">
                        <a:solidFill>
                          <a:schemeClr val="bg1"/>
                        </a:solidFill>
                        <a:latin typeface="+mj-lt"/>
                        <a:cs typeface="Arial" panose="020B0604020202020204" pitchFamily="34" charset="0"/>
                      </a:endParaRPr>
                    </a:p>
                  </a:txBody>
                  <a:tcPr>
                    <a:solidFill>
                      <a:schemeClr val="accent1"/>
                    </a:solidFill>
                  </a:tcPr>
                </a:tc>
                <a:tc hMerge="1">
                  <a:txBody>
                    <a:bodyPr/>
                    <a:lstStyle/>
                    <a:p>
                      <a:endParaRPr lang="en-US"/>
                    </a:p>
                  </a:txBody>
                  <a:tcPr/>
                </a:tc>
                <a:extLst>
                  <a:ext uri="{0D108BD9-81ED-4DB2-BD59-A6C34878D82A}">
                    <a16:rowId xmlns:a16="http://schemas.microsoft.com/office/drawing/2014/main" val="10007"/>
                  </a:ext>
                </a:extLst>
              </a:tr>
              <a:tr h="421319">
                <a:tc>
                  <a:txBody>
                    <a:bodyPr/>
                    <a:lstStyle/>
                    <a:p>
                      <a:r>
                        <a:rPr lang="sw-KE" sz="1100" b="1" dirty="0">
                          <a:solidFill>
                            <a:schemeClr val="bg1"/>
                          </a:solidFill>
                          <a:latin typeface="+mj-lt"/>
                        </a:rPr>
                        <a:t>Kushiriki na Wengine</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a:latin typeface="+mj-lt"/>
                        </a:rPr>
                        <a:t>Je, umewahi kushiriki dawa zako/za mtot wako za kudhibiti VVU na watu wengine?</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8"/>
                  </a:ext>
                </a:extLst>
              </a:tr>
              <a:tr h="421319">
                <a:tc>
                  <a:txBody>
                    <a:bodyPr/>
                    <a:lstStyle/>
                    <a:p>
                      <a:r>
                        <a:rPr lang="sw-KE" sz="1100" b="1" dirty="0">
                          <a:solidFill>
                            <a:schemeClr val="bg1"/>
                          </a:solidFill>
                          <a:latin typeface="+mj-lt"/>
                        </a:rPr>
                        <a:t>Hofu ya Kufichuliwa</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a:latin typeface="+mj-lt"/>
                        </a:rPr>
                        <a:t>Je, umewahi kufichua hali ya yako/ya mtoto ya VVU kwa familia yako? Mpenzi wako?</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9"/>
                  </a:ext>
                </a:extLst>
              </a:tr>
              <a:tr h="586837">
                <a:tc>
                  <a:txBody>
                    <a:bodyPr/>
                    <a:lstStyle/>
                    <a:p>
                      <a:r>
                        <a:rPr lang="sw-KE" sz="1100" b="1" dirty="0">
                          <a:solidFill>
                            <a:schemeClr val="bg1"/>
                          </a:solidFill>
                          <a:latin typeface="+mj-lt"/>
                        </a:rPr>
                        <a:t>Uhusiano wa Kifamilia/wa Kimapenzi</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a:latin typeface="+mj-lt"/>
                        </a:rPr>
                        <a:t>Je, umekosa msaada wa familia yako au mpenzi wako au kukuzuia kutumia/kumpa mtoto wako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10"/>
                  </a:ext>
                </a:extLst>
              </a:tr>
              <a:tr h="421319">
                <a:tc>
                  <a:txBody>
                    <a:bodyPr/>
                    <a:lstStyle/>
                    <a:p>
                      <a:r>
                        <a:rPr lang="sw-KE" sz="1100" b="1" dirty="0">
                          <a:solidFill>
                            <a:schemeClr val="bg1"/>
                          </a:solidFill>
                          <a:latin typeface="+mj-lt"/>
                        </a:rPr>
                        <a:t>Kutokuwa na uwezo wa Kulipa</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en-US" sz="1100" dirty="0"/>
                        <a:t>Je, malipo ya kliniki au ada zingine zimekuzuia kutumia/kumpa mtoto wako dawa za kudhibiti VVU? </a:t>
                      </a:r>
                    </a:p>
                  </a:txBody>
                  <a:tcPr/>
                </a:tc>
                <a:extLst>
                  <a:ext uri="{0D108BD9-81ED-4DB2-BD59-A6C34878D82A}">
                    <a16:rowId xmlns:a16="http://schemas.microsoft.com/office/drawing/2014/main" val="10011"/>
                  </a:ext>
                </a:extLst>
              </a:tr>
              <a:tr h="421319">
                <a:tc>
                  <a:txBody>
                    <a:bodyPr/>
                    <a:lstStyle/>
                    <a:p>
                      <a:r>
                        <a:rPr lang="sw-KE" sz="1100" b="1" dirty="0">
                          <a:solidFill>
                            <a:schemeClr val="bg1"/>
                          </a:solidFill>
                          <a:latin typeface="+mj-lt"/>
                        </a:rPr>
                        <a:t>Ukosefu wa Chakula</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en-US" sz="1100" dirty="0"/>
                        <a:t>Je, ukosefu wa chakula cha kutosha umewahi kuwa tatizo katika kutumia/kumpa mtoto wako dawa za kudhibiti VVU?</a:t>
                      </a:r>
                    </a:p>
                  </a:txBody>
                  <a:tcPr/>
                </a:tc>
                <a:extLst>
                  <a:ext uri="{0D108BD9-81ED-4DB2-BD59-A6C34878D82A}">
                    <a16:rowId xmlns:a16="http://schemas.microsoft.com/office/drawing/2014/main" val="10012"/>
                  </a:ext>
                </a:extLst>
              </a:tr>
            </a:tbl>
          </a:graphicData>
        </a:graphic>
      </p:graphicFrame>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93492" y="1016695"/>
            <a:ext cx="1737152" cy="13028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88800" y="2509127"/>
            <a:ext cx="1746537" cy="1309903"/>
          </a:xfrm>
          <a:prstGeom prst="rect">
            <a:avLst/>
          </a:prstGeom>
          <a:solidFill>
            <a:schemeClr val="accent1"/>
          </a:solidFill>
          <a:ln>
            <a:solidFill>
              <a:schemeClr val="tx1"/>
            </a:solidFill>
          </a:ln>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7596" y="5410200"/>
            <a:ext cx="1893048" cy="1267876"/>
          </a:xfrm>
          <a:prstGeom prst="rect">
            <a:avLst/>
          </a:prstGeom>
        </p:spPr>
      </p:pic>
    </p:spTree>
    <p:extLst>
      <p:ext uri="{BB962C8B-B14F-4D97-AF65-F5344CB8AC3E}">
        <p14:creationId xmlns:p14="http://schemas.microsoft.com/office/powerpoint/2010/main" val="565263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Vikwazo vya Kitaasisi/Kijamii</a:t>
            </a:r>
            <a:endParaRPr lang="sw-KE" dirty="0"/>
          </a:p>
        </p:txBody>
      </p:sp>
      <p:graphicFrame>
        <p:nvGraphicFramePr>
          <p:cNvPr id="7" name="Table 6"/>
          <p:cNvGraphicFramePr>
            <a:graphicFrameLocks noGrp="1"/>
          </p:cNvGraphicFramePr>
          <p:nvPr>
            <p:extLst>
              <p:ext uri="{D42A27DB-BD31-4B8C-83A1-F6EECF244321}">
                <p14:modId xmlns:p14="http://schemas.microsoft.com/office/powerpoint/2010/main" val="3586790233"/>
              </p:ext>
            </p:extLst>
          </p:nvPr>
        </p:nvGraphicFramePr>
        <p:xfrm>
          <a:off x="304800" y="1676400"/>
          <a:ext cx="5943600" cy="3729734"/>
        </p:xfrm>
        <a:graphic>
          <a:graphicData uri="http://schemas.openxmlformats.org/drawingml/2006/table">
            <a:tbl>
              <a:tblPr firstRow="1" bandRow="1">
                <a:tableStyleId>{5C22544A-7EE6-4342-B048-85BDC9FD1C3A}</a:tableStyleId>
              </a:tblPr>
              <a:tblGrid>
                <a:gridCol w="1067537">
                  <a:extLst>
                    <a:ext uri="{9D8B030D-6E8A-4147-A177-3AD203B41FA5}">
                      <a16:colId xmlns:a16="http://schemas.microsoft.com/office/drawing/2014/main" val="20000"/>
                    </a:ext>
                  </a:extLst>
                </a:gridCol>
                <a:gridCol w="151663">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405716">
                <a:tc>
                  <a:txBody>
                    <a:bodyPr/>
                    <a:lstStyle/>
                    <a:p>
                      <a:r>
                        <a:rPr lang="sw-KE" sz="1400" dirty="0">
                          <a:latin typeface="+mj-lt"/>
                        </a:rPr>
                        <a:t>VIKWAZO</a:t>
                      </a:r>
                      <a:endParaRPr lang="sw-KE" sz="1400" dirty="0">
                        <a:latin typeface="+mj-lt"/>
                        <a:cs typeface="Arial" panose="020B0604020202020204" pitchFamily="34" charset="0"/>
                      </a:endParaRPr>
                    </a:p>
                  </a:txBody>
                  <a:tcPr/>
                </a:tc>
                <a:tc gridSpan="2">
                  <a:txBody>
                    <a:bodyPr/>
                    <a:lstStyle/>
                    <a:p>
                      <a:r>
                        <a:rPr lang="sw-KE" sz="1400" dirty="0">
                          <a:latin typeface="+mj-lt"/>
                        </a:rPr>
                        <a:t>MASWALI YA KUTATHMINI VIKWAZO</a:t>
                      </a:r>
                      <a:endParaRPr lang="sw-KE" sz="140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0"/>
                  </a:ext>
                </a:extLst>
              </a:tr>
              <a:tr h="405716">
                <a:tc gridSpan="3">
                  <a:txBody>
                    <a:bodyPr/>
                    <a:lstStyle/>
                    <a:p>
                      <a:r>
                        <a:rPr lang="sw-KE" sz="1400" b="1" dirty="0">
                          <a:solidFill>
                            <a:schemeClr val="bg1"/>
                          </a:solidFill>
                          <a:latin typeface="+mj-lt"/>
                        </a:rPr>
                        <a:t>VYA KITAASISI/KIJAMII</a:t>
                      </a:r>
                      <a:endParaRPr lang="sw-KE" sz="1400" b="1" dirty="0">
                        <a:solidFill>
                          <a:schemeClr val="bg1"/>
                        </a:solidFill>
                        <a:latin typeface="+mj-lt"/>
                        <a:cs typeface="Arial" panose="020B0604020202020204" pitchFamily="34" charset="0"/>
                      </a:endParaRPr>
                    </a:p>
                  </a:txBody>
                  <a:tcP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4014">
                <a:tc gridSpan="2">
                  <a:txBody>
                    <a:bodyPr/>
                    <a:lstStyle/>
                    <a:p>
                      <a:r>
                        <a:rPr lang="sw-KE" sz="1100" b="1" dirty="0">
                          <a:solidFill>
                            <a:schemeClr val="bg1"/>
                          </a:solidFill>
                          <a:latin typeface="+mj-lt"/>
                        </a:rPr>
                        <a:t>Dawa Kuisha</a:t>
                      </a:r>
                      <a:endParaRPr lang="sw-KE" sz="1100" b="1" dirty="0">
                        <a:solidFill>
                          <a:schemeClr val="bg1"/>
                        </a:solidFill>
                        <a:latin typeface="+mj-lt"/>
                        <a:cs typeface="Arial" panose="020B0604020202020204" pitchFamily="34" charset="0"/>
                      </a:endParaRPr>
                    </a:p>
                  </a:txBody>
                  <a:tcPr>
                    <a:solidFill>
                      <a:schemeClr val="accent1"/>
                    </a:solidFill>
                  </a:tcPr>
                </a:tc>
                <a:tc hMerge="1">
                  <a:txBody>
                    <a:bodyPr/>
                    <a:lstStyle/>
                    <a:p>
                      <a:pPr marL="171450" indent="-171450">
                        <a:buFontTx/>
                        <a:buChar char="-"/>
                      </a:pPr>
                      <a:endParaRPr lang="en-US" sz="1000" dirty="0">
                        <a:latin typeface="+mj-lt"/>
                        <a:cs typeface="Arial" panose="020B0604020202020204" pitchFamily="34" charset="0"/>
                      </a:endParaRPr>
                    </a:p>
                  </a:txBody>
                  <a:tcPr/>
                </a:tc>
                <a:tc>
                  <a:txBody>
                    <a:bodyPr/>
                    <a:lstStyle/>
                    <a:p>
                      <a:pPr marL="171450" indent="-171450">
                        <a:buFontTx/>
                        <a:buChar char="-"/>
                      </a:pPr>
                      <a:r>
                        <a:rPr lang="sw-KE" sz="1100" dirty="0">
                          <a:latin typeface="+mj-lt"/>
                        </a:rPr>
                        <a:t>Je, umewahi kuenda kwa kituo cha afya na kupata hakuna dawa za kudhibiti VVU?</a:t>
                      </a:r>
                    </a:p>
                    <a:p>
                      <a:pPr marL="171450" indent="-171450">
                        <a:buFontTx/>
                        <a:buChar char="-"/>
                      </a:pPr>
                      <a:r>
                        <a:rPr lang="sw-KE" sz="1100" baseline="0" dirty="0">
                          <a:latin typeface="+mj-lt"/>
                        </a:rPr>
                        <a:t>Je, umewahi kuenda kwa kituo cha afya na kupewa kiasi kidogo cha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2"/>
                  </a:ext>
                </a:extLst>
              </a:tr>
              <a:tr h="557975">
                <a:tc gridSpan="2">
                  <a:txBody>
                    <a:bodyPr/>
                    <a:lstStyle/>
                    <a:p>
                      <a:r>
                        <a:rPr lang="sw-KE" sz="1100" b="1" dirty="0">
                          <a:solidFill>
                            <a:schemeClr val="bg1"/>
                          </a:solidFill>
                          <a:latin typeface="+mj-lt"/>
                        </a:rPr>
                        <a:t>Kusuburi kwa Muda Mrefu</a:t>
                      </a:r>
                      <a:endParaRPr lang="sw-KE" sz="1100" b="1" dirty="0">
                        <a:solidFill>
                          <a:schemeClr val="bg1"/>
                        </a:solidFill>
                        <a:latin typeface="+mj-lt"/>
                        <a:cs typeface="Arial" panose="020B0604020202020204" pitchFamily="34" charset="0"/>
                      </a:endParaRPr>
                    </a:p>
                  </a:txBody>
                  <a:tcPr>
                    <a:solidFill>
                      <a:schemeClr val="accent1"/>
                    </a:solidFill>
                  </a:tcPr>
                </a:tc>
                <a:tc hMerge="1">
                  <a:txBody>
                    <a:bodyPr/>
                    <a:lstStyle/>
                    <a:p>
                      <a:pPr marL="171450" indent="-171450">
                        <a:buFontTx/>
                        <a:buChar char="-"/>
                      </a:pPr>
                      <a:endParaRPr lang="en-US" sz="1000" baseline="0" dirty="0">
                        <a:latin typeface="+mj-lt"/>
                        <a:cs typeface="Arial" panose="020B0604020202020204" pitchFamily="34" charset="0"/>
                      </a:endParaRPr>
                    </a:p>
                  </a:txBody>
                  <a:tcPr/>
                </a:tc>
                <a:tc>
                  <a:txBody>
                    <a:bodyPr/>
                    <a:lstStyle/>
                    <a:p>
                      <a:pPr marL="171450" indent="-171450">
                        <a:buFontTx/>
                        <a:buChar char="-"/>
                      </a:pPr>
                      <a:r>
                        <a:rPr lang="sw-KE" sz="1100" dirty="0">
                          <a:latin typeface="+mj-lt"/>
                        </a:rPr>
                        <a:t>Je, umewahi kuondoka kwa kituo cha afya kabla ya kupokea dawa zako/za mtoto wako za kudhibiti VVU kwa sababu ya kusubiri kwa muda mrefu?</a:t>
                      </a:r>
                    </a:p>
                  </a:txBody>
                  <a:tcPr/>
                </a:tc>
                <a:extLst>
                  <a:ext uri="{0D108BD9-81ED-4DB2-BD59-A6C34878D82A}">
                    <a16:rowId xmlns:a16="http://schemas.microsoft.com/office/drawing/2014/main" val="10003"/>
                  </a:ext>
                </a:extLst>
              </a:tr>
              <a:tr h="604014">
                <a:tc gridSpan="2">
                  <a:txBody>
                    <a:bodyPr/>
                    <a:lstStyle/>
                    <a:p>
                      <a:r>
                        <a:rPr lang="sw-KE" sz="1100" b="1" dirty="0">
                          <a:solidFill>
                            <a:schemeClr val="bg1"/>
                          </a:solidFill>
                          <a:latin typeface="+mj-lt"/>
                        </a:rPr>
                        <a:t>Unyanyapaa na Ubaguzi</a:t>
                      </a:r>
                      <a:endParaRPr lang="sw-KE" sz="1100" b="1" dirty="0">
                        <a:solidFill>
                          <a:schemeClr val="bg1"/>
                        </a:solidFill>
                        <a:latin typeface="+mj-lt"/>
                        <a:cs typeface="Arial" panose="020B0604020202020204" pitchFamily="34" charset="0"/>
                      </a:endParaRPr>
                    </a:p>
                  </a:txBody>
                  <a:tcPr>
                    <a:solidFill>
                      <a:schemeClr val="accent1"/>
                    </a:solidFill>
                  </a:tcPr>
                </a:tc>
                <a:tc hMerge="1">
                  <a:txBody>
                    <a:bodyPr/>
                    <a:lstStyle/>
                    <a:p>
                      <a:pPr marL="171450" indent="-171450">
                        <a:buFontTx/>
                        <a:buChar char="-"/>
                      </a:pPr>
                      <a:endParaRPr lang="en-US" sz="1000" dirty="0">
                        <a:latin typeface="+mj-lt"/>
                        <a:cs typeface="Arial" panose="020B0604020202020204" pitchFamily="34" charset="0"/>
                      </a:endParaRPr>
                    </a:p>
                  </a:txBody>
                  <a:tcPr/>
                </a:tc>
                <a:tc>
                  <a:txBody>
                    <a:bodyPr/>
                    <a:lstStyle/>
                    <a:p>
                      <a:pPr marL="171450" indent="-171450">
                        <a:buFontTx/>
                        <a:buChar char="-"/>
                      </a:pPr>
                      <a:r>
                        <a:rPr lang="sw-KE" sz="1100" dirty="0">
                          <a:latin typeface="+mj-lt"/>
                        </a:rPr>
                        <a:t>Je, unaogopa kwamba watu katika jamii yako watagundua hali yako/ya mtoto wako ya VVU?</a:t>
                      </a:r>
                    </a:p>
                    <a:p>
                      <a:pPr marL="171450" indent="-171450">
                        <a:buFontTx/>
                        <a:buChar char="-"/>
                      </a:pPr>
                      <a:r>
                        <a:rPr lang="sw-KE" sz="1100" dirty="0">
                          <a:latin typeface="+mj-lt"/>
                        </a:rPr>
                        <a:t>Je, uoga huo hukuzuia kuenda kwa kliniki au kutumia/kupeana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4"/>
                  </a:ext>
                </a:extLst>
              </a:tr>
              <a:tr h="836327">
                <a:tc gridSpan="2">
                  <a:txBody>
                    <a:bodyPr/>
                    <a:lstStyle/>
                    <a:p>
                      <a:r>
                        <a:rPr lang="sw-KE" sz="1100" b="1" dirty="0">
                          <a:solidFill>
                            <a:schemeClr val="bg1"/>
                          </a:solidFill>
                          <a:latin typeface="+mj-lt"/>
                        </a:rPr>
                        <a:t>Misukosuko ya Kisiasa/Vita/Janga la Kiasili</a:t>
                      </a:r>
                      <a:endParaRPr lang="sw-KE" sz="1100" b="1" dirty="0">
                        <a:solidFill>
                          <a:schemeClr val="bg1"/>
                        </a:solidFill>
                        <a:latin typeface="+mj-lt"/>
                        <a:cs typeface="Arial" panose="020B0604020202020204" pitchFamily="34" charset="0"/>
                      </a:endParaRPr>
                    </a:p>
                  </a:txBody>
                  <a:tcPr>
                    <a:solidFill>
                      <a:schemeClr val="accent1"/>
                    </a:solidFill>
                  </a:tcPr>
                </a:tc>
                <a:tc hMerge="1">
                  <a:txBody>
                    <a:bodyPr/>
                    <a:lstStyle/>
                    <a:p>
                      <a:pPr marL="171450" indent="-171450">
                        <a:buFontTx/>
                        <a:buChar char="-"/>
                      </a:pPr>
                      <a:endParaRPr lang="en-US" sz="1000" baseline="0" dirty="0">
                        <a:latin typeface="+mj-lt"/>
                        <a:cs typeface="Arial" panose="020B0604020202020204" pitchFamily="34" charset="0"/>
                      </a:endParaRPr>
                    </a:p>
                  </a:txBody>
                  <a:tcPr/>
                </a:tc>
                <a:tc>
                  <a:txBody>
                    <a:bodyPr/>
                    <a:lstStyle/>
                    <a:p>
                      <a:pPr marL="171450" indent="-171450">
                        <a:buFontTx/>
                        <a:buChar char="-"/>
                      </a:pPr>
                      <a:r>
                        <a:rPr lang="sw-KE" sz="1100" baseline="0" dirty="0">
                          <a:latin typeface="+mj-lt"/>
                        </a:rPr>
                        <a:t>Je, kuna ukosefu wa usalamu unaokuzuia kuendea dawa za kudhibiti VVU katika kituo cha afya? </a:t>
                      </a:r>
                    </a:p>
                  </a:txBody>
                  <a:tcPr/>
                </a:tc>
                <a:extLst>
                  <a:ext uri="{0D108BD9-81ED-4DB2-BD59-A6C34878D82A}">
                    <a16:rowId xmlns:a16="http://schemas.microsoft.com/office/drawing/2014/main" val="10005"/>
                  </a:ext>
                </a:extLst>
              </a:tr>
            </a:tbl>
          </a:graphicData>
        </a:graphic>
      </p:graphicFrame>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56151" y="1676400"/>
            <a:ext cx="1777336" cy="13330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60119" y="3200400"/>
            <a:ext cx="1769402" cy="13270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0439" y="5410200"/>
            <a:ext cx="1893048" cy="1267876"/>
          </a:xfrm>
          <a:prstGeom prst="rect">
            <a:avLst/>
          </a:prstGeom>
        </p:spPr>
      </p:pic>
    </p:spTree>
    <p:extLst>
      <p:ext uri="{BB962C8B-B14F-4D97-AF65-F5344CB8AC3E}">
        <p14:creationId xmlns:p14="http://schemas.microsoft.com/office/powerpoint/2010/main" val="3217524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Kuboresha Uzingatiaji wa Dawa</a:t>
            </a:r>
            <a:endParaRPr lang="sw-KE" dirty="0"/>
          </a:p>
        </p:txBody>
      </p:sp>
      <p:sp>
        <p:nvSpPr>
          <p:cNvPr id="7" name="Rectangle 6"/>
          <p:cNvSpPr/>
          <p:nvPr/>
        </p:nvSpPr>
        <p:spPr>
          <a:xfrm>
            <a:off x="6858000" y="5182319"/>
            <a:ext cx="2534728" cy="369332"/>
          </a:xfrm>
          <a:prstGeom prst="rect">
            <a:avLst/>
          </a:prstGeom>
        </p:spPr>
        <p:txBody>
          <a:bodyPr wrap="square">
            <a:spAutoFit/>
          </a:bodyPr>
          <a:lstStyle/>
          <a:p>
            <a:r>
              <a:rPr lang="sw-KE"/>
              <a:t> </a:t>
            </a:r>
            <a:endParaRPr lang="sw-K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124" y="1524000"/>
            <a:ext cx="6831465" cy="5123599"/>
          </a:xfrm>
          <a:prstGeom prst="rect">
            <a:avLst/>
          </a:prstGeom>
          <a:ln>
            <a:solidFill>
              <a:schemeClr val="tx1"/>
            </a:solidFill>
          </a:ln>
        </p:spPr>
      </p:pic>
    </p:spTree>
    <p:extLst>
      <p:ext uri="{BB962C8B-B14F-4D97-AF65-F5344CB8AC3E}">
        <p14:creationId xmlns:p14="http://schemas.microsoft.com/office/powerpoint/2010/main" val="2964559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Suluhu za Mtu Binafsi</a:t>
            </a:r>
          </a:p>
        </p:txBody>
      </p:sp>
      <p:graphicFrame>
        <p:nvGraphicFramePr>
          <p:cNvPr id="4" name="Table 3"/>
          <p:cNvGraphicFramePr>
            <a:graphicFrameLocks noGrp="1"/>
          </p:cNvGraphicFramePr>
          <p:nvPr>
            <p:extLst>
              <p:ext uri="{D42A27DB-BD31-4B8C-83A1-F6EECF244321}">
                <p14:modId xmlns:p14="http://schemas.microsoft.com/office/powerpoint/2010/main" val="605773309"/>
              </p:ext>
            </p:extLst>
          </p:nvPr>
        </p:nvGraphicFramePr>
        <p:xfrm>
          <a:off x="304800" y="1005840"/>
          <a:ext cx="6553200" cy="5852160"/>
        </p:xfrm>
        <a:graphic>
          <a:graphicData uri="http://schemas.openxmlformats.org/drawingml/2006/table">
            <a:tbl>
              <a:tblPr firstRow="1" bandRow="1">
                <a:tableStyleId>{5C22544A-7EE6-4342-B048-85BDC9FD1C3A}</a:tableStyleId>
              </a:tblPr>
              <a:tblGrid>
                <a:gridCol w="1053193">
                  <a:extLst>
                    <a:ext uri="{9D8B030D-6E8A-4147-A177-3AD203B41FA5}">
                      <a16:colId xmlns:a16="http://schemas.microsoft.com/office/drawing/2014/main" val="20000"/>
                    </a:ext>
                  </a:extLst>
                </a:gridCol>
                <a:gridCol w="5500007">
                  <a:extLst>
                    <a:ext uri="{9D8B030D-6E8A-4147-A177-3AD203B41FA5}">
                      <a16:colId xmlns:a16="http://schemas.microsoft.com/office/drawing/2014/main" val="20001"/>
                    </a:ext>
                  </a:extLst>
                </a:gridCol>
              </a:tblGrid>
              <a:tr h="233246">
                <a:tc>
                  <a:txBody>
                    <a:bodyPr/>
                    <a:lstStyle/>
                    <a:p>
                      <a:pPr>
                        <a:spcBef>
                          <a:spcPts val="0"/>
                        </a:spcBef>
                      </a:pPr>
                      <a:r>
                        <a:rPr lang="sw-KE" sz="1100" dirty="0">
                          <a:latin typeface="+mj-lt"/>
                        </a:rPr>
                        <a:t>VIKWAZO</a:t>
                      </a:r>
                      <a:endParaRPr lang="sw-KE" sz="1100" dirty="0">
                        <a:latin typeface="+mj-lt"/>
                        <a:cs typeface="Arial" panose="020B0604020202020204" pitchFamily="34" charset="0"/>
                      </a:endParaRPr>
                    </a:p>
                  </a:txBody>
                  <a:tcPr/>
                </a:tc>
                <a:tc>
                  <a:txBody>
                    <a:bodyPr/>
                    <a:lstStyle/>
                    <a:p>
                      <a:pPr>
                        <a:spcBef>
                          <a:spcPts val="0"/>
                        </a:spcBef>
                      </a:pPr>
                      <a:r>
                        <a:rPr lang="sw-KE" sz="1100" dirty="0">
                          <a:latin typeface="+mj-lt"/>
                        </a:rPr>
                        <a:t>SULUHU ZA KUTATUA VIKWAZO NA KUBORESHA UZINGATIAJI WA DAWA</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0"/>
                  </a:ext>
                </a:extLst>
              </a:tr>
              <a:tr h="233246">
                <a:tc gridSpan="2">
                  <a:txBody>
                    <a:bodyPr/>
                    <a:lstStyle/>
                    <a:p>
                      <a:pPr>
                        <a:spcBef>
                          <a:spcPts val="0"/>
                        </a:spcBef>
                      </a:pPr>
                      <a:r>
                        <a:rPr lang="sw-KE" sz="1100" b="1" dirty="0">
                          <a:solidFill>
                            <a:schemeClr val="bg1"/>
                          </a:solidFill>
                          <a:latin typeface="+mj-lt"/>
                        </a:rPr>
                        <a:t>VYA KIBINAFSI</a:t>
                      </a:r>
                      <a:endParaRPr lang="sw-KE" sz="1100" b="1" dirty="0">
                        <a:solidFill>
                          <a:schemeClr val="bg1"/>
                        </a:solidFill>
                        <a:latin typeface="+mj-lt"/>
                        <a:cs typeface="Arial" panose="020B0604020202020204" pitchFamily="34" charset="0"/>
                      </a:endParaRPr>
                    </a:p>
                  </a:txBody>
                  <a:tcPr>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493933">
                <a:tc>
                  <a:txBody>
                    <a:bodyPr/>
                    <a:lstStyle/>
                    <a:p>
                      <a:pPr>
                        <a:spcBef>
                          <a:spcPts val="0"/>
                        </a:spcBef>
                      </a:pPr>
                      <a:r>
                        <a:rPr lang="sw-KE" sz="1000" b="1" dirty="0">
                          <a:solidFill>
                            <a:schemeClr val="bg1"/>
                          </a:solidFill>
                          <a:latin typeface="+mj-lt"/>
                        </a:rPr>
                        <a:t>Ukosefu wa Ufahamu wa Kutosha</a:t>
                      </a:r>
                      <a:endParaRPr lang="sw-KE" sz="10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000" dirty="0">
                          <a:latin typeface="+mj-lt"/>
                        </a:rPr>
                        <a:t>Ushauri kwa mtu binafsi kuhusu elimu ya msingi ya VVU/dawa za kudhibiti VVU</a:t>
                      </a:r>
                    </a:p>
                    <a:p>
                      <a:pPr marL="171450" indent="-171450">
                        <a:spcBef>
                          <a:spcPts val="0"/>
                        </a:spcBef>
                        <a:buFont typeface="Wingdings" panose="05000000000000000000" pitchFamily="2" charset="2"/>
                        <a:buChar char="q"/>
                      </a:pPr>
                      <a:r>
                        <a:rPr lang="sw-KE" sz="1000" baseline="0" dirty="0">
                          <a:latin typeface="+mj-lt"/>
                        </a:rPr>
                        <a:t>Ushauri kwa kikundi/usaidizi kwa kikundi cha watu wenye tatizo sawa</a:t>
                      </a:r>
                    </a:p>
                    <a:p>
                      <a:pPr marL="171450" indent="-171450">
                        <a:spcBef>
                          <a:spcPts val="0"/>
                        </a:spcBef>
                        <a:buFont typeface="Wingdings" panose="05000000000000000000" pitchFamily="2" charset="2"/>
                        <a:buChar char="q"/>
                      </a:pPr>
                      <a:r>
                        <a:rPr lang="sw-KE" sz="1000" baseline="0" dirty="0">
                          <a:latin typeface="+mj-lt"/>
                        </a:rPr>
                        <a:t>Maagizo yaliyoandikwa</a:t>
                      </a:r>
                      <a:endParaRPr lang="sw-KE" sz="1000" dirty="0">
                        <a:latin typeface="+mj-lt"/>
                        <a:cs typeface="Arial" panose="020B0604020202020204" pitchFamily="34" charset="0"/>
                      </a:endParaRPr>
                    </a:p>
                  </a:txBody>
                  <a:tcPr/>
                </a:tc>
                <a:extLst>
                  <a:ext uri="{0D108BD9-81ED-4DB2-BD59-A6C34878D82A}">
                    <a16:rowId xmlns:a16="http://schemas.microsoft.com/office/drawing/2014/main" val="10002"/>
                  </a:ext>
                </a:extLst>
              </a:tr>
              <a:tr h="1015306">
                <a:tc>
                  <a:txBody>
                    <a:bodyPr/>
                    <a:lstStyle/>
                    <a:p>
                      <a:pPr>
                        <a:spcBef>
                          <a:spcPts val="0"/>
                        </a:spcBef>
                      </a:pPr>
                      <a:r>
                        <a:rPr lang="sw-KE" sz="1000" b="1" dirty="0">
                          <a:solidFill>
                            <a:schemeClr val="bg1"/>
                          </a:solidFill>
                          <a:latin typeface="+mj-lt"/>
                        </a:rPr>
                        <a:t>Athari za Dawa</a:t>
                      </a:r>
                      <a:endParaRPr lang="sw-KE" sz="10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dirty="0" err="1"/>
                        <a:t>Kichefuchefu</a:t>
                      </a:r>
                      <a:r>
                        <a:rPr lang="sw-KE" sz="1000" baseline="0" dirty="0">
                          <a:latin typeface="+mj-lt"/>
                        </a:rPr>
                        <a:t> </a:t>
                      </a:r>
                      <a:r>
                        <a:rPr lang="en-US" sz="1000" baseline="0" dirty="0">
                          <a:latin typeface="+mj-lt"/>
                          <a:sym typeface="Wingdings" panose="05000000000000000000" pitchFamily="2" charset="2"/>
                        </a:rPr>
                        <a:t></a:t>
                      </a:r>
                      <a:r>
                        <a:rPr lang="sw-KE" sz="1000" baseline="0" dirty="0">
                          <a:latin typeface="+mj-lt"/>
                          <a:sym typeface="Wingdings" panose="05000000000000000000" pitchFamily="2" charset="2"/>
                        </a:rPr>
                        <a:t> tumia na chakula na dawa za kutibu kichefuchefu au kutapika</a:t>
                      </a:r>
                    </a:p>
                    <a:p>
                      <a:pPr marL="171450" indent="-171450">
                        <a:spcBef>
                          <a:spcPts val="0"/>
                        </a:spcBef>
                        <a:buFont typeface="Wingdings" panose="05000000000000000000" pitchFamily="2" charset="2"/>
                        <a:buChar char="q"/>
                      </a:pPr>
                      <a:r>
                        <a:rPr lang="sw-KE" sz="1000" baseline="0" dirty="0">
                          <a:latin typeface="+mj-lt"/>
                          <a:sym typeface="Wingdings" panose="05000000000000000000" pitchFamily="2" charset="2"/>
                        </a:rPr>
                        <a:t>Kuhara </a:t>
                      </a:r>
                      <a:r>
                        <a:rPr lang="en-US" sz="1000" baseline="0" dirty="0">
                          <a:latin typeface="+mj-lt"/>
                          <a:sym typeface="Wingdings" panose="05000000000000000000" pitchFamily="2" charset="2"/>
                        </a:rPr>
                        <a:t></a:t>
                      </a:r>
                      <a:r>
                        <a:rPr lang="sw-KE" sz="1000" baseline="0" dirty="0">
                          <a:latin typeface="+mj-lt"/>
                          <a:sym typeface="Wingdings" panose="05000000000000000000" pitchFamily="2" charset="2"/>
                        </a:rPr>
                        <a:t> tumia na dawa za kutibu kuharisha iwapo hakuna maambukizi mengine yoyote, tumia vitu vyenye maji maji</a:t>
                      </a:r>
                    </a:p>
                    <a:p>
                      <a:pPr marL="171450" indent="-171450">
                        <a:spcBef>
                          <a:spcPts val="0"/>
                        </a:spcBef>
                        <a:buFont typeface="Wingdings" panose="05000000000000000000" pitchFamily="2" charset="2"/>
                        <a:buChar char="q"/>
                      </a:pPr>
                      <a:r>
                        <a:rPr lang="sw-KE" sz="1000" baseline="0" dirty="0">
                          <a:latin typeface="+mj-lt"/>
                          <a:sym typeface="Wingdings" panose="05000000000000000000" pitchFamily="2" charset="2"/>
                        </a:rPr>
                        <a:t>Wasiwasi/mfadhaiko </a:t>
                      </a:r>
                      <a:r>
                        <a:rPr lang="en-US" sz="1000" baseline="0" dirty="0">
                          <a:latin typeface="+mj-lt"/>
                          <a:sym typeface="Wingdings" panose="05000000000000000000" pitchFamily="2" charset="2"/>
                        </a:rPr>
                        <a:t></a:t>
                      </a:r>
                      <a:r>
                        <a:rPr lang="sw-KE" sz="1000" baseline="0" dirty="0">
                          <a:latin typeface="+mj-lt"/>
                          <a:sym typeface="Wingdings" panose="05000000000000000000" pitchFamily="2" charset="2"/>
                        </a:rPr>
                        <a:t> tumia kabla ya kulala</a:t>
                      </a:r>
                    </a:p>
                    <a:p>
                      <a:pPr marL="171450" indent="-171450">
                        <a:spcBef>
                          <a:spcPts val="0"/>
                        </a:spcBef>
                        <a:buFont typeface="Wingdings" panose="05000000000000000000" pitchFamily="2" charset="2"/>
                        <a:buChar char="q"/>
                      </a:pPr>
                      <a:r>
                        <a:rPr lang="sw-KE" sz="1000" baseline="0" dirty="0">
                          <a:latin typeface="+mj-lt"/>
                          <a:sym typeface="Wingdings" panose="05000000000000000000" pitchFamily="2" charset="2"/>
                        </a:rPr>
                        <a:t>Kuumwa na kichwa </a:t>
                      </a:r>
                      <a:r>
                        <a:rPr lang="en-US" sz="1000" baseline="0" dirty="0">
                          <a:latin typeface="+mj-lt"/>
                          <a:sym typeface="Wingdings" panose="05000000000000000000" pitchFamily="2" charset="2"/>
                        </a:rPr>
                        <a:t></a:t>
                      </a:r>
                      <a:r>
                        <a:rPr lang="sw-KE" sz="1000" baseline="0" dirty="0">
                          <a:latin typeface="+mj-lt"/>
                          <a:sym typeface="Wingdings" panose="05000000000000000000" pitchFamily="2" charset="2"/>
                        </a:rPr>
                        <a:t> meza paracetamol, pimwa iwapo una meningitis</a:t>
                      </a:r>
                    </a:p>
                    <a:p>
                      <a:pPr marL="171450" indent="-171450">
                        <a:spcBef>
                          <a:spcPts val="0"/>
                        </a:spcBef>
                        <a:buFont typeface="Wingdings" panose="05000000000000000000" pitchFamily="2" charset="2"/>
                        <a:buChar char="q"/>
                      </a:pPr>
                      <a:r>
                        <a:rPr lang="sw-KE" sz="1000" baseline="0" dirty="0">
                          <a:latin typeface="+mj-lt"/>
                          <a:sym typeface="Wingdings" panose="05000000000000000000" pitchFamily="2" charset="2"/>
                        </a:rPr>
                        <a:t>Uchovu </a:t>
                      </a:r>
                      <a:r>
                        <a:rPr lang="en-US" sz="1000" baseline="0" dirty="0">
                          <a:latin typeface="+mj-lt"/>
                          <a:sym typeface="Wingdings" panose="05000000000000000000" pitchFamily="2" charset="2"/>
                        </a:rPr>
                        <a:t></a:t>
                      </a:r>
                      <a:r>
                        <a:rPr lang="sw-KE" sz="1000" baseline="0" dirty="0">
                          <a:latin typeface="+mj-lt"/>
                          <a:sym typeface="Wingdings" panose="05000000000000000000" pitchFamily="2" charset="2"/>
                        </a:rPr>
                        <a:t> pima Hgb,  jaribu kubadilisha dawa iwapo unatumia AZT</a:t>
                      </a:r>
                      <a:endParaRPr lang="sw-KE" sz="1000" dirty="0">
                        <a:latin typeface="+mj-lt"/>
                        <a:cs typeface="Arial" panose="020B0604020202020204" pitchFamily="34" charset="0"/>
                      </a:endParaRPr>
                    </a:p>
                  </a:txBody>
                  <a:tcPr/>
                </a:tc>
                <a:extLst>
                  <a:ext uri="{0D108BD9-81ED-4DB2-BD59-A6C34878D82A}">
                    <a16:rowId xmlns:a16="http://schemas.microsoft.com/office/drawing/2014/main" val="10003"/>
                  </a:ext>
                </a:extLst>
              </a:tr>
              <a:tr h="1042747">
                <a:tc>
                  <a:txBody>
                    <a:bodyPr/>
                    <a:lstStyle/>
                    <a:p>
                      <a:pPr>
                        <a:spcBef>
                          <a:spcPts val="0"/>
                        </a:spcBef>
                      </a:pPr>
                      <a:r>
                        <a:rPr lang="sw-KE" sz="1000" b="1" dirty="0">
                          <a:solidFill>
                            <a:schemeClr val="bg1"/>
                          </a:solidFill>
                          <a:latin typeface="+mj-lt"/>
                        </a:rPr>
                        <a:t>Kusahau</a:t>
                      </a:r>
                      <a:endParaRPr lang="sw-KE" sz="10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000" dirty="0">
                          <a:latin typeface="+mj-lt"/>
                        </a:rPr>
                        <a:t>Kifaa cha kupanga dawa (k.m. kijisanduku cha tembe)</a:t>
                      </a:r>
                    </a:p>
                    <a:p>
                      <a:pPr marL="171450" indent="-171450">
                        <a:spcBef>
                          <a:spcPts val="0"/>
                        </a:spcBef>
                        <a:buFont typeface="Wingdings" panose="05000000000000000000" pitchFamily="2" charset="2"/>
                        <a:buChar char="q"/>
                      </a:pPr>
                      <a:r>
                        <a:rPr lang="sw-KE" sz="1000" dirty="0">
                          <a:latin typeface="+mj-lt"/>
                        </a:rPr>
                        <a:t>Ratiba ya matibabu unayoweza kuona (k.m. Kalenda, shajara/rekodi)</a:t>
                      </a:r>
                    </a:p>
                    <a:p>
                      <a:pPr marL="171450" indent="-171450">
                        <a:spcBef>
                          <a:spcPts val="0"/>
                        </a:spcBef>
                        <a:buFont typeface="Wingdings" panose="05000000000000000000" pitchFamily="2" charset="2"/>
                        <a:buChar char="q"/>
                      </a:pPr>
                      <a:r>
                        <a:rPr lang="sw-KE" sz="1000" baseline="0" dirty="0">
                          <a:latin typeface="+mj-lt"/>
                        </a:rPr>
                        <a:t>Vifaa vya kukumbusha (k.m. Kupigiwa simu, huduma ya ujumbe mfupi, kengele ya saa ya kukumbusha)</a:t>
                      </a:r>
                    </a:p>
                    <a:p>
                      <a:pPr marL="171450" indent="-171450">
                        <a:spcBef>
                          <a:spcPts val="0"/>
                        </a:spcBef>
                        <a:buFont typeface="Wingdings" panose="05000000000000000000" pitchFamily="2" charset="2"/>
                        <a:buChar char="q"/>
                      </a:pPr>
                      <a:r>
                        <a:rPr lang="sw-KE" sz="1000" baseline="0" dirty="0">
                          <a:latin typeface="+mj-lt"/>
                        </a:rPr>
                        <a:t>Mtu/rafiki wa kukusaidia kufuatanisha dawa zako</a:t>
                      </a:r>
                    </a:p>
                    <a:p>
                      <a:pPr marL="171450" indent="-171450">
                        <a:spcBef>
                          <a:spcPts val="0"/>
                        </a:spcBef>
                        <a:buFont typeface="Wingdings" panose="05000000000000000000" pitchFamily="2" charset="2"/>
                        <a:buChar char="q"/>
                      </a:pPr>
                      <a:r>
                        <a:rPr lang="sw-KE" sz="1000" baseline="0" dirty="0">
                          <a:latin typeface="+mj-lt"/>
                        </a:rPr>
                        <a:t>Matibabu ya Uangalizi wa Moja kwa Moja (DOTS)</a:t>
                      </a:r>
                    </a:p>
                    <a:p>
                      <a:pPr marL="171450" indent="-171450">
                        <a:spcBef>
                          <a:spcPts val="0"/>
                        </a:spcBef>
                        <a:buFont typeface="Wingdings" panose="05000000000000000000" pitchFamily="2" charset="2"/>
                        <a:buChar char="q"/>
                      </a:pPr>
                      <a:r>
                        <a:rPr lang="sw-KE" sz="1000" baseline="0" dirty="0">
                          <a:latin typeface="+mj-lt"/>
                        </a:rPr>
                        <a:t>Kutangaza idadi ya tembe katika kipindi kinachofuata</a:t>
                      </a:r>
                      <a:endParaRPr lang="sw-KE" sz="1000" dirty="0">
                        <a:latin typeface="+mj-lt"/>
                        <a:cs typeface="Arial" panose="020B0604020202020204" pitchFamily="34" charset="0"/>
                      </a:endParaRPr>
                    </a:p>
                  </a:txBody>
                  <a:tcPr/>
                </a:tc>
                <a:extLst>
                  <a:ext uri="{0D108BD9-81ED-4DB2-BD59-A6C34878D82A}">
                    <a16:rowId xmlns:a16="http://schemas.microsoft.com/office/drawing/2014/main" val="10004"/>
                  </a:ext>
                </a:extLst>
              </a:tr>
              <a:tr h="356729">
                <a:tc>
                  <a:txBody>
                    <a:bodyPr/>
                    <a:lstStyle/>
                    <a:p>
                      <a:pPr>
                        <a:spcBef>
                          <a:spcPts val="0"/>
                        </a:spcBef>
                      </a:pPr>
                      <a:r>
                        <a:rPr lang="sw-KE" sz="1000" b="1" dirty="0">
                          <a:solidFill>
                            <a:schemeClr val="bg1"/>
                          </a:solidFill>
                          <a:latin typeface="+mj-lt"/>
                        </a:rPr>
                        <a:t>Kuhisi Una Afueni</a:t>
                      </a:r>
                      <a:endParaRPr lang="sw-KE" sz="10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000" dirty="0">
                          <a:latin typeface="+mj-lt"/>
                        </a:rPr>
                        <a:t>Elimu ya msingi ya VVU/dawa za kudhibiti VVU </a:t>
                      </a:r>
                    </a:p>
                  </a:txBody>
                  <a:tcPr/>
                </a:tc>
                <a:extLst>
                  <a:ext uri="{0D108BD9-81ED-4DB2-BD59-A6C34878D82A}">
                    <a16:rowId xmlns:a16="http://schemas.microsoft.com/office/drawing/2014/main" val="10005"/>
                  </a:ext>
                </a:extLst>
              </a:tr>
              <a:tr h="493933">
                <a:tc>
                  <a:txBody>
                    <a:bodyPr/>
                    <a:lstStyle/>
                    <a:p>
                      <a:pPr>
                        <a:spcBef>
                          <a:spcPts val="0"/>
                        </a:spcBef>
                      </a:pPr>
                      <a:r>
                        <a:rPr lang="sw-KE" sz="1000" b="1" dirty="0">
                          <a:solidFill>
                            <a:schemeClr val="bg1"/>
                          </a:solidFill>
                          <a:latin typeface="+mj-lt"/>
                        </a:rPr>
                        <a:t>Ugonjwa wa Mwili</a:t>
                      </a:r>
                      <a:endParaRPr lang="sw-KE" sz="10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000" dirty="0">
                          <a:latin typeface="+mj-lt"/>
                        </a:rPr>
                        <a:t>Huduma ya utunzaji  wa kutibu magonjwa mawili sugu yanayojitokeza kwa wakati mmoja</a:t>
                      </a:r>
                    </a:p>
                    <a:p>
                      <a:pPr marL="171450" indent="-171450">
                        <a:spcBef>
                          <a:spcPts val="0"/>
                        </a:spcBef>
                        <a:buFont typeface="Wingdings" panose="05000000000000000000" pitchFamily="2" charset="2"/>
                        <a:buChar char="q"/>
                      </a:pPr>
                      <a:r>
                        <a:rPr lang="sw-KE" sz="1000" baseline="0" dirty="0">
                          <a:latin typeface="+mj-lt"/>
                        </a:rPr>
                        <a:t>Matibabu ya Uangalizi wa Moja kwa Moja </a:t>
                      </a:r>
                    </a:p>
                    <a:p>
                      <a:pPr marL="171450" indent="-171450">
                        <a:spcBef>
                          <a:spcPts val="0"/>
                        </a:spcBef>
                        <a:buFont typeface="Wingdings" panose="05000000000000000000" pitchFamily="2" charset="2"/>
                        <a:buChar char="q"/>
                      </a:pPr>
                      <a:r>
                        <a:rPr lang="sw-KE" sz="1000" baseline="0" dirty="0">
                          <a:latin typeface="+mj-lt"/>
                        </a:rPr>
                        <a:t>Rafiki wa kukusaidia kufuatanisha dawa zako</a:t>
                      </a:r>
                    </a:p>
                  </a:txBody>
                  <a:tcPr/>
                </a:tc>
                <a:extLst>
                  <a:ext uri="{0D108BD9-81ED-4DB2-BD59-A6C34878D82A}">
                    <a16:rowId xmlns:a16="http://schemas.microsoft.com/office/drawing/2014/main" val="10006"/>
                  </a:ext>
                </a:extLst>
              </a:tr>
              <a:tr h="768340">
                <a:tc>
                  <a:txBody>
                    <a:bodyPr/>
                    <a:lstStyle/>
                    <a:p>
                      <a:pPr>
                        <a:spcBef>
                          <a:spcPts val="0"/>
                        </a:spcBef>
                      </a:pPr>
                      <a:r>
                        <a:rPr lang="sw-KE" sz="1000" b="1" dirty="0">
                          <a:solidFill>
                            <a:schemeClr val="bg1"/>
                          </a:solidFill>
                          <a:latin typeface="+mj-lt"/>
                        </a:rPr>
                        <a:t>Matumizi ya Pombe au Mihadarati</a:t>
                      </a:r>
                      <a:endParaRPr lang="sw-KE" sz="10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000" dirty="0">
                          <a:latin typeface="+mj-lt"/>
                        </a:rPr>
                        <a:t>Matibabu ya kubadili dawa ya kulevya na nyingine isiyo na madhara ya mihadarati kwa ajili ya kutibu uraibu</a:t>
                      </a:r>
                    </a:p>
                    <a:p>
                      <a:pPr marL="171450" indent="-171450">
                        <a:spcBef>
                          <a:spcPts val="0"/>
                        </a:spcBef>
                        <a:buFont typeface="Wingdings" panose="05000000000000000000" pitchFamily="2" charset="2"/>
                        <a:buChar char="q"/>
                      </a:pPr>
                      <a:r>
                        <a:rPr lang="sw-KE" sz="1000" baseline="0" dirty="0">
                          <a:latin typeface="+mj-lt"/>
                        </a:rPr>
                        <a:t>Matibabu ya Uangalizi wa Moja kwa Moja</a:t>
                      </a:r>
                    </a:p>
                    <a:p>
                      <a:pPr marL="171450" indent="-171450">
                        <a:spcBef>
                          <a:spcPts val="0"/>
                        </a:spcBef>
                        <a:buFont typeface="Wingdings" panose="05000000000000000000" pitchFamily="2" charset="2"/>
                        <a:buChar char="q"/>
                      </a:pPr>
                      <a:r>
                        <a:rPr lang="sw-KE" sz="1000" baseline="0" dirty="0">
                          <a:latin typeface="+mj-lt"/>
                        </a:rPr>
                        <a:t>Usaidizi kutoka kwa  kikundi cha watu wenye tatizo sawa</a:t>
                      </a:r>
                    </a:p>
                    <a:p>
                      <a:pPr marL="171450" indent="-171450">
                        <a:spcBef>
                          <a:spcPts val="0"/>
                        </a:spcBef>
                        <a:buFont typeface="Wingdings" panose="05000000000000000000" pitchFamily="2" charset="2"/>
                        <a:buChar char="q"/>
                      </a:pPr>
                      <a:r>
                        <a:rPr lang="sw-KE" sz="1000" baseline="0" dirty="0">
                          <a:latin typeface="+mj-lt"/>
                        </a:rPr>
                        <a:t>Ushauri kwa mtu binafsi</a:t>
                      </a:r>
                    </a:p>
                  </a:txBody>
                  <a:tcPr/>
                </a:tc>
                <a:extLst>
                  <a:ext uri="{0D108BD9-81ED-4DB2-BD59-A6C34878D82A}">
                    <a16:rowId xmlns:a16="http://schemas.microsoft.com/office/drawing/2014/main" val="10007"/>
                  </a:ext>
                </a:extLst>
              </a:tr>
              <a:tr h="259080">
                <a:tc>
                  <a:txBody>
                    <a:bodyPr/>
                    <a:lstStyle/>
                    <a:p>
                      <a:pPr>
                        <a:spcBef>
                          <a:spcPts val="0"/>
                        </a:spcBef>
                      </a:pPr>
                      <a:r>
                        <a:rPr lang="sw-KE" sz="1000" b="1" dirty="0">
                          <a:solidFill>
                            <a:schemeClr val="bg1"/>
                          </a:solidFill>
                          <a:latin typeface="+mj-lt"/>
                        </a:rPr>
                        <a:t>Mfadhaiko</a:t>
                      </a:r>
                      <a:endParaRPr lang="sw-KE" sz="10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000" dirty="0">
                          <a:latin typeface="+mj-lt"/>
                        </a:rPr>
                        <a:t>Kupima na kudhibiti mfadhaiko</a:t>
                      </a:r>
                    </a:p>
                    <a:p>
                      <a:pPr marL="171450" indent="-171450">
                        <a:spcBef>
                          <a:spcPts val="0"/>
                        </a:spcBef>
                        <a:buFont typeface="Wingdings" panose="05000000000000000000" pitchFamily="2" charset="2"/>
                        <a:buChar char="q"/>
                      </a:pPr>
                      <a:r>
                        <a:rPr lang="sw-KE" sz="1000" dirty="0">
                          <a:latin typeface="+mj-lt"/>
                        </a:rPr>
                        <a:t>Ushauri kwa mtu binafsi</a:t>
                      </a:r>
                    </a:p>
                    <a:p>
                      <a:pPr marL="171450" indent="-171450">
                        <a:spcBef>
                          <a:spcPts val="0"/>
                        </a:spcBef>
                        <a:buFont typeface="Wingdings" panose="05000000000000000000" pitchFamily="2" charset="2"/>
                        <a:buChar char="q"/>
                      </a:pPr>
                      <a:r>
                        <a:rPr lang="sw-KE" sz="1000" baseline="0" dirty="0">
                          <a:latin typeface="+mj-lt"/>
                        </a:rPr>
                        <a:t>Usaidizi kutoka kwa  kikundi cha watu wenye tatizo sawa</a:t>
                      </a:r>
                    </a:p>
                    <a:p>
                      <a:pPr marL="171450" indent="-171450">
                        <a:spcBef>
                          <a:spcPts val="0"/>
                        </a:spcBef>
                        <a:buFont typeface="Wingdings" panose="05000000000000000000" pitchFamily="2" charset="2"/>
                        <a:buChar char="q"/>
                      </a:pPr>
                      <a:r>
                        <a:rPr lang="sw-KE" sz="1000" baseline="0" dirty="0">
                          <a:latin typeface="+mj-lt"/>
                        </a:rPr>
                        <a:t>Rafiki wa kukusaidia kufuatanisha dawa zako</a:t>
                      </a:r>
                      <a:endParaRPr lang="sw-KE" sz="1000" dirty="0">
                        <a:latin typeface="+mj-lt"/>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sp>
        <p:nvSpPr>
          <p:cNvPr id="6" name="Rectangle 5"/>
          <p:cNvSpPr/>
          <p:nvPr/>
        </p:nvSpPr>
        <p:spPr>
          <a:xfrm>
            <a:off x="6858000" y="5182319"/>
            <a:ext cx="2534728" cy="369332"/>
          </a:xfrm>
          <a:prstGeom prst="rect">
            <a:avLst/>
          </a:prstGeom>
        </p:spPr>
        <p:txBody>
          <a:bodyPr wrap="square">
            <a:spAutoFit/>
          </a:bodyPr>
          <a:lstStyle/>
          <a:p>
            <a:r>
              <a:rPr lang="sw-KE"/>
              <a:t> </a:t>
            </a:r>
            <a:endParaRPr lang="sw-KE"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63409" y="3200400"/>
            <a:ext cx="1769402" cy="13270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61191" y="1676400"/>
            <a:ext cx="1777336" cy="13330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574" y="5417785"/>
            <a:ext cx="1902953" cy="1176610"/>
          </a:xfrm>
          <a:prstGeom prst="rect">
            <a:avLst/>
          </a:prstGeom>
        </p:spPr>
      </p:pic>
    </p:spTree>
    <p:extLst>
      <p:ext uri="{BB962C8B-B14F-4D97-AF65-F5344CB8AC3E}">
        <p14:creationId xmlns:p14="http://schemas.microsoft.com/office/powerpoint/2010/main" val="1048892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a:t>Vikwazo vya Mtu Binafsi (inaendelea), Vikwazo vya Kifamilia</a:t>
            </a:r>
          </a:p>
        </p:txBody>
      </p:sp>
      <p:graphicFrame>
        <p:nvGraphicFramePr>
          <p:cNvPr id="4" name="Table 3"/>
          <p:cNvGraphicFramePr>
            <a:graphicFrameLocks noGrp="1"/>
          </p:cNvGraphicFramePr>
          <p:nvPr>
            <p:extLst>
              <p:ext uri="{D42A27DB-BD31-4B8C-83A1-F6EECF244321}">
                <p14:modId xmlns:p14="http://schemas.microsoft.com/office/powerpoint/2010/main" val="845012003"/>
              </p:ext>
            </p:extLst>
          </p:nvPr>
        </p:nvGraphicFramePr>
        <p:xfrm>
          <a:off x="152400" y="1371600"/>
          <a:ext cx="6781800" cy="5625253"/>
        </p:xfrm>
        <a:graphic>
          <a:graphicData uri="http://schemas.openxmlformats.org/drawingml/2006/table">
            <a:tbl>
              <a:tblPr firstRow="1" bandRow="1">
                <a:tableStyleId>{5C22544A-7EE6-4342-B048-85BDC9FD1C3A}</a:tableStyleId>
              </a:tblPr>
              <a:tblGrid>
                <a:gridCol w="1423341">
                  <a:extLst>
                    <a:ext uri="{9D8B030D-6E8A-4147-A177-3AD203B41FA5}">
                      <a16:colId xmlns:a16="http://schemas.microsoft.com/office/drawing/2014/main" val="20000"/>
                    </a:ext>
                  </a:extLst>
                </a:gridCol>
                <a:gridCol w="334904">
                  <a:extLst>
                    <a:ext uri="{9D8B030D-6E8A-4147-A177-3AD203B41FA5}">
                      <a16:colId xmlns:a16="http://schemas.microsoft.com/office/drawing/2014/main" val="20001"/>
                    </a:ext>
                  </a:extLst>
                </a:gridCol>
                <a:gridCol w="2177622">
                  <a:extLst>
                    <a:ext uri="{9D8B030D-6E8A-4147-A177-3AD203B41FA5}">
                      <a16:colId xmlns:a16="http://schemas.microsoft.com/office/drawing/2014/main" val="20002"/>
                    </a:ext>
                  </a:extLst>
                </a:gridCol>
                <a:gridCol w="2845933">
                  <a:extLst>
                    <a:ext uri="{9D8B030D-6E8A-4147-A177-3AD203B41FA5}">
                      <a16:colId xmlns:a16="http://schemas.microsoft.com/office/drawing/2014/main" val="20003"/>
                    </a:ext>
                  </a:extLst>
                </a:gridCol>
              </a:tblGrid>
              <a:tr h="225778">
                <a:tc gridSpan="2">
                  <a:txBody>
                    <a:bodyPr/>
                    <a:lstStyle/>
                    <a:p>
                      <a:pPr>
                        <a:spcBef>
                          <a:spcPts val="0"/>
                        </a:spcBef>
                      </a:pPr>
                      <a:r>
                        <a:rPr lang="sw-KE" sz="1000" dirty="0">
                          <a:latin typeface="+mj-lt"/>
                        </a:rPr>
                        <a:t>VIKWAZO</a:t>
                      </a:r>
                      <a:endParaRPr lang="sw-KE" sz="1000" dirty="0">
                        <a:latin typeface="+mj-lt"/>
                        <a:cs typeface="Arial" panose="020B0604020202020204" pitchFamily="34" charset="0"/>
                      </a:endParaRPr>
                    </a:p>
                  </a:txBody>
                  <a:tcPr/>
                </a:tc>
                <a:tc hMerge="1">
                  <a:txBody>
                    <a:bodyPr/>
                    <a:lstStyle/>
                    <a:p>
                      <a:pPr>
                        <a:spcBef>
                          <a:spcPts val="0"/>
                        </a:spcBef>
                      </a:pPr>
                      <a:endParaRPr lang="en-US" sz="1100" dirty="0">
                        <a:latin typeface="+mj-lt"/>
                        <a:cs typeface="Arial" panose="020B0604020202020204" pitchFamily="34" charset="0"/>
                      </a:endParaRPr>
                    </a:p>
                  </a:txBody>
                  <a:tcPr/>
                </a:tc>
                <a:tc gridSpan="2">
                  <a:txBody>
                    <a:bodyPr/>
                    <a:lstStyle/>
                    <a:p>
                      <a:pPr>
                        <a:spcBef>
                          <a:spcPts val="0"/>
                        </a:spcBef>
                      </a:pPr>
                      <a:r>
                        <a:rPr lang="sw-KE" sz="1000" dirty="0">
                          <a:latin typeface="+mj-lt"/>
                        </a:rPr>
                        <a:t>SULUHU ZA KUTATUA VIKWAZO NA KUBORESHA UZINGATIAJI WA DAWA</a:t>
                      </a:r>
                      <a:endParaRPr lang="sw-KE" sz="100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0"/>
                  </a:ext>
                </a:extLst>
              </a:tr>
              <a:tr h="225778">
                <a:tc gridSpan="4">
                  <a:txBody>
                    <a:bodyPr/>
                    <a:lstStyle/>
                    <a:p>
                      <a:pPr>
                        <a:spcBef>
                          <a:spcPts val="0"/>
                        </a:spcBef>
                      </a:pPr>
                      <a:r>
                        <a:rPr lang="sw-KE" sz="1000" b="1" dirty="0">
                          <a:solidFill>
                            <a:schemeClr val="bg1"/>
                          </a:solidFill>
                          <a:latin typeface="+mj-lt"/>
                        </a:rPr>
                        <a:t>MTU BINAFSI (inaendelea)</a:t>
                      </a:r>
                      <a:endParaRPr lang="sw-KE" sz="1000" b="1" dirty="0">
                        <a:solidFill>
                          <a:schemeClr val="bg1"/>
                        </a:solidFill>
                        <a:latin typeface="+mj-lt"/>
                        <a:cs typeface="Arial" panose="020B0604020202020204" pitchFamily="34" charset="0"/>
                      </a:endParaRPr>
                    </a:p>
                  </a:txBody>
                  <a:tcP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1667">
                <a:tc>
                  <a:txBody>
                    <a:bodyPr/>
                    <a:lstStyle/>
                    <a:p>
                      <a:pPr>
                        <a:spcBef>
                          <a:spcPts val="0"/>
                        </a:spcBef>
                      </a:pPr>
                      <a:r>
                        <a:rPr lang="sw-KE" sz="900" b="1" dirty="0">
                          <a:solidFill>
                            <a:schemeClr val="bg1"/>
                          </a:solidFill>
                          <a:latin typeface="+mj-lt"/>
                        </a:rPr>
                        <a:t>Idadi nyingi ya Tembe</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spcBef>
                          <a:spcPts val="0"/>
                        </a:spcBef>
                        <a:buFont typeface="Wingdings" panose="05000000000000000000" pitchFamily="2" charset="2"/>
                        <a:buChar char="q"/>
                      </a:pPr>
                      <a:r>
                        <a:rPr lang="sw-KE" sz="900" dirty="0">
                          <a:latin typeface="+mj-lt"/>
                        </a:rPr>
                        <a:t>Badiliko kwa kipimo cha dawa kisichobadilika au cha kutumia mara moja kila siku ikiwa inawezekana</a:t>
                      </a:r>
                      <a:endParaRPr lang="sw-KE" sz="900" dirty="0">
                        <a:latin typeface="+mj-lt"/>
                        <a:cs typeface="Arial" panose="020B0604020202020204" pitchFamily="34" charset="0"/>
                      </a:endParaRPr>
                    </a:p>
                  </a:txBody>
                  <a:tcPr/>
                </a:tc>
                <a:tc hMerge="1">
                  <a:txBody>
                    <a:bodyPr/>
                    <a:lstStyle/>
                    <a:p>
                      <a:pPr marL="171450" indent="-171450">
                        <a:spcBef>
                          <a:spcPts val="0"/>
                        </a:spcBef>
                        <a:buFont typeface="Wingdings" panose="05000000000000000000" pitchFamily="2" charset="2"/>
                        <a:buChar char="q"/>
                      </a:pPr>
                      <a:endParaRPr lang="en-US" sz="100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2"/>
                  </a:ext>
                </a:extLst>
              </a:tr>
              <a:tr h="465667">
                <a:tc>
                  <a:txBody>
                    <a:bodyPr/>
                    <a:lstStyle/>
                    <a:p>
                      <a:pPr>
                        <a:spcBef>
                          <a:spcPts val="0"/>
                        </a:spcBef>
                      </a:pPr>
                      <a:r>
                        <a:rPr lang="sw-KE" sz="900" b="1" dirty="0">
                          <a:solidFill>
                            <a:schemeClr val="bg1"/>
                          </a:solidFill>
                          <a:latin typeface="+mj-lt"/>
                        </a:rPr>
                        <a:t>Kupoteza au Kumaliza Tembe</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spcBef>
                          <a:spcPts val="0"/>
                        </a:spcBef>
                        <a:buFont typeface="Wingdings" panose="05000000000000000000" pitchFamily="2" charset="2"/>
                        <a:buChar char="q"/>
                      </a:pPr>
                      <a:r>
                        <a:rPr lang="sw-KE" sz="900" dirty="0">
                          <a:latin typeface="+mj-lt"/>
                        </a:rPr>
                        <a:t>Kuchukua tembe za ziada</a:t>
                      </a:r>
                    </a:p>
                    <a:p>
                      <a:pPr marL="171450" indent="-171450">
                        <a:spcBef>
                          <a:spcPts val="0"/>
                        </a:spcBef>
                        <a:buFont typeface="Wingdings" panose="05000000000000000000" pitchFamily="2" charset="2"/>
                        <a:buChar char="q"/>
                      </a:pPr>
                      <a:r>
                        <a:rPr lang="sw-KE" sz="900" dirty="0">
                          <a:latin typeface="+mj-lt"/>
                        </a:rPr>
                        <a:t>Kikundi cha kuendea dawa</a:t>
                      </a:r>
                    </a:p>
                    <a:p>
                      <a:pPr marL="171450" indent="-171450">
                        <a:spcBef>
                          <a:spcPts val="0"/>
                        </a:spcBef>
                        <a:buFont typeface="Wingdings" panose="05000000000000000000" pitchFamily="2" charset="2"/>
                        <a:buChar char="q"/>
                      </a:pPr>
                      <a:r>
                        <a:rPr lang="sw-KE" sz="900" baseline="0" dirty="0">
                          <a:latin typeface="+mj-lt"/>
                        </a:rPr>
                        <a:t>Elimisha mgonjwa kujulisha kituo iwapo ili litatokea</a:t>
                      </a:r>
                      <a:endParaRPr lang="sw-KE" sz="900" dirty="0">
                        <a:latin typeface="+mj-lt"/>
                        <a:cs typeface="Arial" panose="020B0604020202020204" pitchFamily="34" charset="0"/>
                      </a:endParaRPr>
                    </a:p>
                  </a:txBody>
                  <a:tcPr/>
                </a:tc>
                <a:tc hMerge="1">
                  <a:txBody>
                    <a:bodyPr/>
                    <a:lstStyle/>
                    <a:p>
                      <a:pPr marL="171450" indent="-171450">
                        <a:spcBef>
                          <a:spcPts val="0"/>
                        </a:spcBef>
                        <a:buFont typeface="Wingdings" panose="05000000000000000000" pitchFamily="2" charset="2"/>
                        <a:buChar char="q"/>
                      </a:pPr>
                      <a:endParaRPr lang="en-US" sz="100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3"/>
                  </a:ext>
                </a:extLst>
              </a:tr>
              <a:tr h="465667">
                <a:tc>
                  <a:txBody>
                    <a:bodyPr/>
                    <a:lstStyle/>
                    <a:p>
                      <a:pPr>
                        <a:spcBef>
                          <a:spcPts val="0"/>
                        </a:spcBef>
                      </a:pPr>
                      <a:r>
                        <a:rPr lang="sw-KE" sz="900" b="1" dirty="0">
                          <a:solidFill>
                            <a:schemeClr val="bg1"/>
                          </a:solidFill>
                          <a:latin typeface="+mj-lt"/>
                        </a:rPr>
                        <a:t>Matatizo ya Usafiri</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spcBef>
                          <a:spcPts val="0"/>
                        </a:spcBef>
                        <a:buFont typeface="Wingdings" panose="05000000000000000000" pitchFamily="2" charset="2"/>
                        <a:buChar char="q"/>
                      </a:pPr>
                      <a:r>
                        <a:rPr lang="sw-KE" sz="900" dirty="0">
                          <a:latin typeface="+mj-lt"/>
                        </a:rPr>
                        <a:t>Kikundi cha kuendea dawa</a:t>
                      </a:r>
                    </a:p>
                    <a:p>
                      <a:pPr marL="171450" indent="-171450">
                        <a:spcBef>
                          <a:spcPts val="0"/>
                        </a:spcBef>
                        <a:buFont typeface="Wingdings" panose="05000000000000000000" pitchFamily="2" charset="2"/>
                        <a:buChar char="q"/>
                      </a:pPr>
                      <a:r>
                        <a:rPr lang="sw-KE" sz="900" baseline="0" dirty="0">
                          <a:latin typeface="+mj-lt"/>
                        </a:rPr>
                        <a:t>Kiasi cha dawa cha kutumia kwa miezi mitatu iwapo inawezekana</a:t>
                      </a:r>
                    </a:p>
                    <a:p>
                      <a:pPr marL="171450" indent="-171450">
                        <a:spcBef>
                          <a:spcPts val="0"/>
                        </a:spcBef>
                        <a:buFont typeface="Wingdings" panose="05000000000000000000" pitchFamily="2" charset="2"/>
                        <a:buChar char="q"/>
                      </a:pPr>
                      <a:r>
                        <a:rPr lang="sw-KE" sz="900" baseline="0" dirty="0">
                          <a:latin typeface="+mj-lt"/>
                        </a:rPr>
                        <a:t>Kikundi cha Wanaopokea Matibabu ya Kudhibiti VVU</a:t>
                      </a:r>
                      <a:endParaRPr lang="sw-KE" sz="900" dirty="0">
                        <a:latin typeface="+mj-lt"/>
                        <a:cs typeface="Arial" panose="020B0604020202020204" pitchFamily="34" charset="0"/>
                      </a:endParaRPr>
                    </a:p>
                  </a:txBody>
                  <a:tcPr/>
                </a:tc>
                <a:tc hMerge="1">
                  <a:txBody>
                    <a:bodyPr/>
                    <a:lstStyle/>
                    <a:p>
                      <a:pPr marL="171450" indent="-171450">
                        <a:spcBef>
                          <a:spcPts val="0"/>
                        </a:spcBef>
                        <a:buFont typeface="Wingdings" panose="05000000000000000000" pitchFamily="2" charset="2"/>
                        <a:buChar char="q"/>
                      </a:pPr>
                      <a:endParaRPr lang="en-US" sz="100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4"/>
                  </a:ext>
                </a:extLst>
              </a:tr>
              <a:tr h="465667">
                <a:tc>
                  <a:txBody>
                    <a:bodyPr/>
                    <a:lstStyle/>
                    <a:p>
                      <a:pPr>
                        <a:spcBef>
                          <a:spcPts val="0"/>
                        </a:spcBef>
                      </a:pPr>
                      <a:r>
                        <a:rPr lang="sw-KE" sz="900" b="1" dirty="0">
                          <a:solidFill>
                            <a:schemeClr val="bg1"/>
                          </a:solidFill>
                          <a:latin typeface="+mj-lt"/>
                        </a:rPr>
                        <a:t>Imani za Dini</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spcBef>
                          <a:spcPts val="0"/>
                        </a:spcBef>
                        <a:buFont typeface="Wingdings" panose="05000000000000000000" pitchFamily="2" charset="2"/>
                        <a:buChar char="q"/>
                      </a:pPr>
                      <a:r>
                        <a:rPr lang="sw-KE" sz="900" dirty="0">
                          <a:latin typeface="+mj-lt"/>
                        </a:rPr>
                        <a:t>Ushauri kwa mtu binafsi kuhusu elimu ya msingi ya VVU/dawa za kudhibiti VVU</a:t>
                      </a:r>
                    </a:p>
                    <a:p>
                      <a:pPr marL="171450" indent="-171450">
                        <a:spcBef>
                          <a:spcPts val="0"/>
                        </a:spcBef>
                        <a:buFont typeface="Wingdings" panose="05000000000000000000" pitchFamily="2" charset="2"/>
                        <a:buChar char="q"/>
                      </a:pPr>
                      <a:r>
                        <a:rPr lang="sw-KE" sz="900" baseline="0" dirty="0">
                          <a:latin typeface="+mj-lt"/>
                        </a:rPr>
                        <a:t>Kikundi cha kupokea ushauri</a:t>
                      </a:r>
                    </a:p>
                    <a:p>
                      <a:pPr marL="171450" indent="-171450">
                        <a:spcBef>
                          <a:spcPts val="0"/>
                        </a:spcBef>
                        <a:buFont typeface="Wingdings" panose="05000000000000000000" pitchFamily="2" charset="2"/>
                        <a:buChar char="q"/>
                      </a:pPr>
                      <a:r>
                        <a:rPr lang="sw-KE" sz="900" baseline="0" dirty="0">
                          <a:latin typeface="+mj-lt"/>
                        </a:rPr>
                        <a:t>Usaidizi kutoka kwa  kikundi cha watu wenye tatizo sawa</a:t>
                      </a:r>
                    </a:p>
                  </a:txBody>
                  <a:tcPr/>
                </a:tc>
                <a:tc hMerge="1">
                  <a:txBody>
                    <a:bodyPr/>
                    <a:lstStyle/>
                    <a:p>
                      <a:pPr marL="171450" indent="-171450">
                        <a:spcBef>
                          <a:spcPts val="0"/>
                        </a:spcBef>
                        <a:buFont typeface="Wingdings" panose="05000000000000000000" pitchFamily="2" charset="2"/>
                        <a:buChar char="q"/>
                      </a:pPr>
                      <a:endParaRPr lang="en-US" sz="1000" baseline="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5"/>
                  </a:ext>
                </a:extLst>
              </a:tr>
              <a:tr h="905736">
                <a:tc>
                  <a:txBody>
                    <a:bodyPr/>
                    <a:lstStyle/>
                    <a:p>
                      <a:pPr>
                        <a:spcBef>
                          <a:spcPts val="0"/>
                        </a:spcBef>
                      </a:pPr>
                      <a:r>
                        <a:rPr lang="sw-KE" sz="900" b="1" dirty="0">
                          <a:solidFill>
                            <a:schemeClr val="bg1"/>
                          </a:solidFill>
                          <a:latin typeface="+mj-lt"/>
                        </a:rPr>
                        <a:t>Ugumu wa Ratiba</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spcBef>
                          <a:spcPts val="0"/>
                        </a:spcBef>
                        <a:buFont typeface="Wingdings" panose="05000000000000000000" pitchFamily="2" charset="2"/>
                        <a:buChar char="q"/>
                      </a:pPr>
                      <a:r>
                        <a:rPr lang="sw-KE" sz="900" dirty="0">
                          <a:latin typeface="+mj-lt"/>
                        </a:rPr>
                        <a:t>Elimu (k.m. tumia wakati wa shughuli kuu za kila siku kama vile wakati wa kulala au kupiga meno mswaki)</a:t>
                      </a:r>
                    </a:p>
                    <a:p>
                      <a:pPr marL="171450" indent="-171450">
                        <a:spcBef>
                          <a:spcPts val="0"/>
                        </a:spcBef>
                        <a:buFont typeface="Wingdings" panose="05000000000000000000" pitchFamily="2" charset="2"/>
                        <a:buChar char="q"/>
                      </a:pPr>
                      <a:r>
                        <a:rPr lang="sw-KE" sz="900" baseline="0" dirty="0">
                          <a:latin typeface="+mj-lt"/>
                        </a:rPr>
                        <a:t>Vifaa vya kukumbusha (k.m. Kupigiwa simu, huduma ya ujumbe mfupi, kengele ya saa ya kukumbusha)</a:t>
                      </a:r>
                    </a:p>
                    <a:p>
                      <a:pPr marL="171450" indent="-171450">
                        <a:spcBef>
                          <a:spcPts val="0"/>
                        </a:spcBef>
                        <a:buFont typeface="Wingdings" panose="05000000000000000000" pitchFamily="2" charset="2"/>
                        <a:buChar char="q"/>
                      </a:pPr>
                      <a:r>
                        <a:rPr lang="sw-KE" sz="900" baseline="0" dirty="0">
                          <a:latin typeface="+mj-lt"/>
                        </a:rPr>
                        <a:t>Rafiki wa kukusaidia kufuatanisha dawa zako</a:t>
                      </a:r>
                    </a:p>
                    <a:p>
                      <a:pPr marL="171450" indent="-171450">
                        <a:spcBef>
                          <a:spcPts val="0"/>
                        </a:spcBef>
                        <a:buFont typeface="Wingdings" panose="05000000000000000000" pitchFamily="2" charset="2"/>
                        <a:buChar char="q"/>
                      </a:pPr>
                      <a:r>
                        <a:rPr lang="sw-KE" sz="900" baseline="0" dirty="0">
                          <a:latin typeface="+mj-lt"/>
                        </a:rPr>
                        <a:t>Kiasi cha dawa cha kutumia kwa miezi mitatu iwapo inawezekana</a:t>
                      </a:r>
                    </a:p>
                    <a:p>
                      <a:pPr marL="171450" indent="-171450">
                        <a:spcBef>
                          <a:spcPts val="0"/>
                        </a:spcBef>
                        <a:buFont typeface="Wingdings" panose="05000000000000000000" pitchFamily="2" charset="2"/>
                        <a:buChar char="q"/>
                      </a:pPr>
                      <a:r>
                        <a:rPr lang="sw-KE" sz="900" baseline="0" dirty="0">
                          <a:latin typeface="+mj-lt"/>
                        </a:rPr>
                        <a:t>Kikundi cha Wanaopokea Matibabu ya Kudhibiti VVU</a:t>
                      </a:r>
                    </a:p>
                  </a:txBody>
                  <a:tcPr/>
                </a:tc>
                <a:tc hMerge="1">
                  <a:txBody>
                    <a:bodyPr/>
                    <a:lstStyle/>
                    <a:p>
                      <a:pPr marL="171450" indent="-171450">
                        <a:spcBef>
                          <a:spcPts val="0"/>
                        </a:spcBef>
                        <a:buFont typeface="Wingdings" panose="05000000000000000000" pitchFamily="2" charset="2"/>
                        <a:buChar char="q"/>
                      </a:pPr>
                      <a:endParaRPr lang="en-US" sz="1000" baseline="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6"/>
                  </a:ext>
                </a:extLst>
              </a:tr>
              <a:tr h="225778">
                <a:tc gridSpan="4">
                  <a:txBody>
                    <a:bodyPr/>
                    <a:lstStyle/>
                    <a:p>
                      <a:pPr>
                        <a:spcBef>
                          <a:spcPts val="0"/>
                        </a:spcBef>
                      </a:pPr>
                      <a:r>
                        <a:rPr lang="sw-KE" sz="1000" b="1" baseline="0" dirty="0">
                          <a:solidFill>
                            <a:schemeClr val="bg1"/>
                          </a:solidFill>
                          <a:latin typeface="+mj-lt"/>
                        </a:rPr>
                        <a:t>VYA KINYUMBANI</a:t>
                      </a:r>
                    </a:p>
                  </a:txBody>
                  <a:tcP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65667">
                <a:tc>
                  <a:txBody>
                    <a:bodyPr/>
                    <a:lstStyle/>
                    <a:p>
                      <a:pPr>
                        <a:spcBef>
                          <a:spcPts val="0"/>
                        </a:spcBef>
                      </a:pPr>
                      <a:r>
                        <a:rPr lang="sw-KE" sz="900" b="1" dirty="0">
                          <a:solidFill>
                            <a:schemeClr val="bg1"/>
                          </a:solidFill>
                          <a:latin typeface="+mj-lt"/>
                        </a:rPr>
                        <a:t>Kushiriki na Wengine</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spcBef>
                          <a:spcPts val="0"/>
                        </a:spcBef>
                        <a:buFont typeface="Wingdings" panose="05000000000000000000" pitchFamily="2" charset="2"/>
                        <a:buChar char="q"/>
                      </a:pPr>
                      <a:r>
                        <a:rPr lang="sw-KE" sz="900" dirty="0">
                          <a:latin typeface="+mj-lt"/>
                        </a:rPr>
                        <a:t>Ushauri kwa mtu binafsi kuhusu elimu ya msingi ya VVU/dawa za kudhibiti VVU</a:t>
                      </a:r>
                    </a:p>
                    <a:p>
                      <a:pPr marL="171450" indent="-171450">
                        <a:spcBef>
                          <a:spcPts val="0"/>
                        </a:spcBef>
                        <a:buFont typeface="Wingdings" panose="05000000000000000000" pitchFamily="2" charset="2"/>
                        <a:buChar char="q"/>
                      </a:pPr>
                      <a:r>
                        <a:rPr lang="sw-KE" sz="900" baseline="0" dirty="0">
                          <a:latin typeface="+mj-lt"/>
                        </a:rPr>
                        <a:t>Kikundi cha kupokea ushauri </a:t>
                      </a:r>
                    </a:p>
                    <a:p>
                      <a:pPr marL="171450" indent="-171450">
                        <a:spcBef>
                          <a:spcPts val="0"/>
                        </a:spcBef>
                        <a:buFont typeface="Wingdings" panose="05000000000000000000" pitchFamily="2" charset="2"/>
                        <a:buChar char="q"/>
                      </a:pPr>
                      <a:r>
                        <a:rPr lang="sw-KE" sz="900" baseline="0" dirty="0">
                          <a:latin typeface="+mj-lt"/>
                        </a:rPr>
                        <a:t>Wezesha kujisajili katika huduma ya utunzaji/PreEP kwa jamaa wa familia</a:t>
                      </a:r>
                      <a:endParaRPr lang="sw-KE" sz="900" dirty="0">
                        <a:latin typeface="+mj-lt"/>
                        <a:cs typeface="Arial" panose="020B0604020202020204" pitchFamily="34" charset="0"/>
                      </a:endParaRPr>
                    </a:p>
                  </a:txBody>
                  <a:tcPr/>
                </a:tc>
                <a:tc hMerge="1">
                  <a:txBody>
                    <a:bodyPr/>
                    <a:lstStyle/>
                    <a:p>
                      <a:pPr marL="171450" indent="-171450">
                        <a:spcBef>
                          <a:spcPts val="0"/>
                        </a:spcBef>
                        <a:buFont typeface="Wingdings" panose="05000000000000000000" pitchFamily="2" charset="2"/>
                        <a:buChar char="q"/>
                      </a:pPr>
                      <a:endParaRPr lang="en-US" sz="100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8"/>
                  </a:ext>
                </a:extLst>
              </a:tr>
              <a:tr h="787597">
                <a:tc>
                  <a:txBody>
                    <a:bodyPr/>
                    <a:lstStyle/>
                    <a:p>
                      <a:pPr>
                        <a:spcBef>
                          <a:spcPts val="0"/>
                        </a:spcBef>
                      </a:pPr>
                      <a:r>
                        <a:rPr lang="sw-KE" sz="900" b="1" dirty="0">
                          <a:solidFill>
                            <a:schemeClr val="bg1"/>
                          </a:solidFill>
                          <a:latin typeface="+mj-lt"/>
                        </a:rPr>
                        <a:t>Hofu ya Kufichuliwa</a:t>
                      </a:r>
                      <a:endParaRPr lang="sw-KE" sz="900" b="1" dirty="0">
                        <a:solidFill>
                          <a:schemeClr val="bg1"/>
                        </a:solidFill>
                        <a:latin typeface="+mj-lt"/>
                        <a:cs typeface="Arial" panose="020B0604020202020204" pitchFamily="34" charset="0"/>
                      </a:endParaRPr>
                    </a:p>
                  </a:txBody>
                  <a:tcPr>
                    <a:solidFill>
                      <a:schemeClr val="accent1"/>
                    </a:solidFill>
                  </a:tcPr>
                </a:tc>
                <a:tc gridSpan="2">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sw-KE" sz="900" dirty="0">
                          <a:latin typeface="+mj-lt"/>
                        </a:rPr>
                        <a:t>Ushauri kwa mtu binafsi </a:t>
                      </a:r>
                    </a:p>
                    <a:p>
                      <a:pPr marL="171450" indent="-171450">
                        <a:spcBef>
                          <a:spcPts val="0"/>
                        </a:spcBef>
                        <a:buFont typeface="Wingdings" panose="05000000000000000000" pitchFamily="2" charset="2"/>
                        <a:buChar char="q"/>
                      </a:pPr>
                      <a:r>
                        <a:rPr lang="sw-KE" sz="900" baseline="0" dirty="0">
                          <a:latin typeface="+mj-lt"/>
                        </a:rPr>
                        <a:t>Kikundi cha kupokea ushauri </a:t>
                      </a:r>
                    </a:p>
                    <a:p>
                      <a:pPr marL="171450" indent="-171450">
                        <a:spcBef>
                          <a:spcPts val="0"/>
                        </a:spcBef>
                        <a:buFont typeface="Wingdings" panose="05000000000000000000" pitchFamily="2" charset="2"/>
                        <a:buChar char="q"/>
                      </a:pPr>
                      <a:r>
                        <a:rPr lang="sw-KE" sz="900" baseline="0" dirty="0">
                          <a:latin typeface="+mj-lt"/>
                        </a:rPr>
                        <a:t>Usaidizi kutoka kwa  kikundi cha watu wenye tatizo sawa</a:t>
                      </a:r>
                    </a:p>
                    <a:p>
                      <a:pPr marL="171450" indent="-171450">
                        <a:spcBef>
                          <a:spcPts val="0"/>
                        </a:spcBef>
                        <a:buFont typeface="Wingdings" panose="05000000000000000000" pitchFamily="2" charset="2"/>
                        <a:buChar char="q"/>
                      </a:pPr>
                      <a:r>
                        <a:rPr lang="sw-KE" sz="900" baseline="0" dirty="0">
                          <a:latin typeface="+mj-lt"/>
                        </a:rPr>
                        <a:t>Rafiki wa kukusaidia kufuatanisha dawa zako</a:t>
                      </a:r>
                    </a:p>
                  </a:txBody>
                  <a:tcPr/>
                </a:tc>
                <a:tc hMerge="1">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000" baseline="0" dirty="0">
                        <a:latin typeface="+mj-lt"/>
                        <a:cs typeface="Arial" panose="020B0604020202020204" pitchFamily="34" charset="0"/>
                      </a:endParaRPr>
                    </a:p>
                  </a:txBody>
                  <a:tcPr/>
                </a:tc>
                <a:tc>
                  <a:txBody>
                    <a:bodyPr/>
                    <a:lstStyle/>
                    <a:p>
                      <a:pPr marL="171450" indent="-171450">
                        <a:spcBef>
                          <a:spcPts val="0"/>
                        </a:spcBef>
                        <a:buFont typeface="Wingdings" panose="05000000000000000000" pitchFamily="2" charset="2"/>
                        <a:buChar char="q"/>
                      </a:pPr>
                      <a:r>
                        <a:rPr lang="sw-KE" sz="900" baseline="0" dirty="0">
                          <a:latin typeface="+mj-lt"/>
                        </a:rPr>
                        <a:t>Chupa ya dawa isiyo na alama</a:t>
                      </a:r>
                    </a:p>
                    <a:p>
                      <a:pPr marL="171450" indent="-171450">
                        <a:spcBef>
                          <a:spcPts val="0"/>
                        </a:spcBef>
                        <a:buFont typeface="Wingdings" panose="05000000000000000000" pitchFamily="2" charset="2"/>
                        <a:buChar char="q"/>
                      </a:pPr>
                      <a:r>
                        <a:rPr lang="sw-KE" sz="900" baseline="0" dirty="0">
                          <a:latin typeface="+mj-lt"/>
                        </a:rPr>
                        <a:t>Kikundi cha Wanaopokea Matibabu ya Kudhibiti VVU </a:t>
                      </a:r>
                    </a:p>
                    <a:p>
                      <a:pPr marL="171450" indent="-171450">
                        <a:spcBef>
                          <a:spcPts val="0"/>
                        </a:spcBef>
                        <a:buFont typeface="Wingdings" panose="05000000000000000000" pitchFamily="2" charset="2"/>
                        <a:buChar char="q"/>
                      </a:pPr>
                      <a:r>
                        <a:rPr lang="sw-KE" sz="900" baseline="0" dirty="0">
                          <a:latin typeface="+mj-lt"/>
                        </a:rPr>
                        <a:t>Ushauri na upimaji kwa wapenzi</a:t>
                      </a:r>
                    </a:p>
                  </a:txBody>
                  <a:tcPr/>
                </a:tc>
                <a:extLst>
                  <a:ext uri="{0D108BD9-81ED-4DB2-BD59-A6C34878D82A}">
                    <a16:rowId xmlns:a16="http://schemas.microsoft.com/office/drawing/2014/main" val="10009"/>
                  </a:ext>
                </a:extLst>
              </a:tr>
              <a:tr h="338667">
                <a:tc>
                  <a:txBody>
                    <a:bodyPr/>
                    <a:lstStyle/>
                    <a:p>
                      <a:pPr>
                        <a:spcBef>
                          <a:spcPts val="0"/>
                        </a:spcBef>
                      </a:pPr>
                      <a:r>
                        <a:rPr lang="sw-KE" sz="900" b="1" dirty="0">
                          <a:solidFill>
                            <a:schemeClr val="bg1"/>
                          </a:solidFill>
                          <a:latin typeface="+mj-lt"/>
                        </a:rPr>
                        <a:t>Uhusiano wa Kifamilia/wa Kimapenzi</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spcBef>
                          <a:spcPts val="0"/>
                        </a:spcBef>
                        <a:buFont typeface="Wingdings" panose="05000000000000000000" pitchFamily="2" charset="2"/>
                        <a:buChar char="q"/>
                      </a:pPr>
                      <a:r>
                        <a:rPr lang="sw-KE" sz="900" dirty="0">
                          <a:latin typeface="+mj-lt"/>
                        </a:rPr>
                        <a:t>Kikundi cha kupokea ushauri</a:t>
                      </a:r>
                      <a:r>
                        <a:t> </a:t>
                      </a:r>
                      <a:endParaRPr lang="sw-KE" sz="900" dirty="0">
                        <a:latin typeface="+mj-lt"/>
                        <a:cs typeface="Arial" panose="020B0604020202020204" pitchFamily="34" charset="0"/>
                      </a:endParaRPr>
                    </a:p>
                  </a:txBody>
                  <a:tcPr/>
                </a:tc>
                <a:tc hMerge="1">
                  <a:txBody>
                    <a:bodyPr/>
                    <a:lstStyle/>
                    <a:p>
                      <a:pPr marL="171450" indent="-171450">
                        <a:spcBef>
                          <a:spcPts val="0"/>
                        </a:spcBef>
                        <a:buFont typeface="Wingdings" panose="05000000000000000000" pitchFamily="2" charset="2"/>
                        <a:buChar char="q"/>
                      </a:pPr>
                      <a:endParaRPr lang="en-US" sz="100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10"/>
                  </a:ext>
                </a:extLst>
              </a:tr>
              <a:tr h="338667">
                <a:tc>
                  <a:txBody>
                    <a:bodyPr/>
                    <a:lstStyle/>
                    <a:p>
                      <a:pPr>
                        <a:spcBef>
                          <a:spcPts val="0"/>
                        </a:spcBef>
                      </a:pPr>
                      <a:r>
                        <a:rPr lang="sw-KE" sz="900" b="1" dirty="0">
                          <a:solidFill>
                            <a:schemeClr val="bg1"/>
                          </a:solidFill>
                          <a:latin typeface="+mj-lt"/>
                        </a:rPr>
                        <a:t>Kutokuwa na uwezo wa Kulipa</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buFont typeface="Wingdings" panose="05000000000000000000" pitchFamily="2" charset="2"/>
                        <a:buChar char="q"/>
                      </a:pPr>
                      <a:r>
                        <a:rPr lang="en-US" sz="900" dirty="0"/>
                        <a:t>Mpe rufaa kwa mhudumu wa jamii, mshauri wa kikundi, au Shirika lisilo la Kiserikali</a:t>
                      </a:r>
                      <a:endParaRPr lang="sw-KE" sz="900"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11"/>
                  </a:ext>
                </a:extLst>
              </a:tr>
              <a:tr h="211667">
                <a:tc>
                  <a:txBody>
                    <a:bodyPr/>
                    <a:lstStyle/>
                    <a:p>
                      <a:pPr>
                        <a:spcBef>
                          <a:spcPts val="0"/>
                        </a:spcBef>
                      </a:pPr>
                      <a:r>
                        <a:rPr lang="sw-KE" sz="900" b="1" dirty="0">
                          <a:solidFill>
                            <a:schemeClr val="bg1"/>
                          </a:solidFill>
                          <a:latin typeface="+mj-lt"/>
                        </a:rPr>
                        <a:t>Ukosefu wa Chakula</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buFont typeface="Wingdings" panose="05000000000000000000" pitchFamily="2" charset="2"/>
                        <a:buChar char="q"/>
                      </a:pPr>
                      <a:r>
                        <a:rPr lang="en-US" sz="900" dirty="0"/>
                        <a:t>Mpe rufaa kwa mhudumu wa jamii, mshauri wa kikundi, au Shirika lisilo la Kiserikali</a:t>
                      </a:r>
                      <a:endParaRPr lang="sw-KE" sz="90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61895" y="1685925"/>
            <a:ext cx="1777336" cy="13330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62692" y="3218606"/>
            <a:ext cx="1775742" cy="13318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480" y="5486400"/>
            <a:ext cx="1902953" cy="1176610"/>
          </a:xfrm>
          <a:prstGeom prst="rect">
            <a:avLst/>
          </a:prstGeom>
        </p:spPr>
      </p:pic>
    </p:spTree>
    <p:extLst>
      <p:ext uri="{BB962C8B-B14F-4D97-AF65-F5344CB8AC3E}">
        <p14:creationId xmlns:p14="http://schemas.microsoft.com/office/powerpoint/2010/main" val="1636401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Vikwazo vya Kitaasisi/Kijamii</a:t>
            </a:r>
            <a:endParaRPr lang="sw-KE" dirty="0"/>
          </a:p>
        </p:txBody>
      </p:sp>
      <p:graphicFrame>
        <p:nvGraphicFramePr>
          <p:cNvPr id="4" name="Table 3"/>
          <p:cNvGraphicFramePr>
            <a:graphicFrameLocks noGrp="1"/>
          </p:cNvGraphicFramePr>
          <p:nvPr>
            <p:extLst>
              <p:ext uri="{D42A27DB-BD31-4B8C-83A1-F6EECF244321}">
                <p14:modId xmlns:p14="http://schemas.microsoft.com/office/powerpoint/2010/main" val="4044320681"/>
              </p:ext>
            </p:extLst>
          </p:nvPr>
        </p:nvGraphicFramePr>
        <p:xfrm>
          <a:off x="381000" y="1600200"/>
          <a:ext cx="5715000" cy="4330630"/>
        </p:xfrm>
        <a:graphic>
          <a:graphicData uri="http://schemas.openxmlformats.org/drawingml/2006/table">
            <a:tbl>
              <a:tblPr firstRow="1" bandRow="1">
                <a:tableStyleId>{5C22544A-7EE6-4342-B048-85BDC9FD1C3A}</a:tableStyleId>
              </a:tblPr>
              <a:tblGrid>
                <a:gridCol w="1408044">
                  <a:extLst>
                    <a:ext uri="{9D8B030D-6E8A-4147-A177-3AD203B41FA5}">
                      <a16:colId xmlns:a16="http://schemas.microsoft.com/office/drawing/2014/main" val="20000"/>
                    </a:ext>
                  </a:extLst>
                </a:gridCol>
                <a:gridCol w="4306956">
                  <a:extLst>
                    <a:ext uri="{9D8B030D-6E8A-4147-A177-3AD203B41FA5}">
                      <a16:colId xmlns:a16="http://schemas.microsoft.com/office/drawing/2014/main" val="20001"/>
                    </a:ext>
                  </a:extLst>
                </a:gridCol>
              </a:tblGrid>
              <a:tr h="448768">
                <a:tc>
                  <a:txBody>
                    <a:bodyPr/>
                    <a:lstStyle/>
                    <a:p>
                      <a:pPr>
                        <a:spcBef>
                          <a:spcPts val="0"/>
                        </a:spcBef>
                      </a:pPr>
                      <a:r>
                        <a:rPr lang="sw-KE" sz="1400" dirty="0">
                          <a:latin typeface="+mj-lt"/>
                        </a:rPr>
                        <a:t>VIKWAZO</a:t>
                      </a:r>
                      <a:endParaRPr lang="sw-KE" sz="1400" dirty="0">
                        <a:latin typeface="+mj-lt"/>
                        <a:cs typeface="Arial" panose="020B0604020202020204" pitchFamily="34" charset="0"/>
                      </a:endParaRPr>
                    </a:p>
                  </a:txBody>
                  <a:tcPr/>
                </a:tc>
                <a:tc>
                  <a:txBody>
                    <a:bodyPr/>
                    <a:lstStyle/>
                    <a:p>
                      <a:pPr>
                        <a:spcBef>
                          <a:spcPts val="0"/>
                        </a:spcBef>
                      </a:pPr>
                      <a:r>
                        <a:rPr lang="sw-KE" sz="1400" dirty="0">
                          <a:latin typeface="+mj-lt"/>
                        </a:rPr>
                        <a:t>SULUHU ZA KUTATUA VIKWAZO NA KUBORESHA UZINGATIAJI WA DAWA</a:t>
                      </a:r>
                      <a:endParaRPr lang="sw-KE" sz="1400" dirty="0">
                        <a:latin typeface="+mj-lt"/>
                        <a:cs typeface="Arial" panose="020B0604020202020204" pitchFamily="34" charset="0"/>
                      </a:endParaRPr>
                    </a:p>
                  </a:txBody>
                  <a:tcPr/>
                </a:tc>
                <a:extLst>
                  <a:ext uri="{0D108BD9-81ED-4DB2-BD59-A6C34878D82A}">
                    <a16:rowId xmlns:a16="http://schemas.microsoft.com/office/drawing/2014/main" val="10000"/>
                  </a:ext>
                </a:extLst>
              </a:tr>
              <a:tr h="448768">
                <a:tc gridSpan="2">
                  <a:txBody>
                    <a:bodyPr/>
                    <a:lstStyle/>
                    <a:p>
                      <a:pPr>
                        <a:spcBef>
                          <a:spcPts val="0"/>
                        </a:spcBef>
                      </a:pPr>
                      <a:r>
                        <a:rPr lang="sw-KE" sz="1400" b="1">
                          <a:solidFill>
                            <a:schemeClr val="bg1"/>
                          </a:solidFill>
                          <a:latin typeface="+mj-lt"/>
                        </a:rPr>
                        <a:t>VYA KITAASISI/KIJAMII</a:t>
                      </a:r>
                      <a:endParaRPr lang="sw-KE" sz="1400" b="1" dirty="0">
                        <a:solidFill>
                          <a:schemeClr val="bg1"/>
                        </a:solidFill>
                        <a:latin typeface="+mj-lt"/>
                        <a:cs typeface="Arial" panose="020B0604020202020204" pitchFamily="34" charset="0"/>
                      </a:endParaRPr>
                    </a:p>
                  </a:txBody>
                  <a:tcPr>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950331">
                <a:tc>
                  <a:txBody>
                    <a:bodyPr/>
                    <a:lstStyle/>
                    <a:p>
                      <a:pPr>
                        <a:spcBef>
                          <a:spcPts val="0"/>
                        </a:spcBef>
                      </a:pPr>
                      <a:r>
                        <a:rPr lang="sw-KE" sz="1100" b="1" dirty="0">
                          <a:solidFill>
                            <a:schemeClr val="bg1"/>
                          </a:solidFill>
                          <a:latin typeface="+mj-lt"/>
                        </a:rPr>
                        <a:t>Kusuburi kwa Muda Mrefu</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100" dirty="0">
                          <a:latin typeface="+mj-lt"/>
                        </a:rPr>
                        <a:t>Huduma ya utunzaji unaotolewa na muuguzi au jamii</a:t>
                      </a:r>
                    </a:p>
                    <a:p>
                      <a:pPr marL="171450" indent="-171450">
                        <a:spcBef>
                          <a:spcPts val="0"/>
                        </a:spcBef>
                        <a:buFont typeface="Wingdings" panose="05000000000000000000" pitchFamily="2" charset="2"/>
                        <a:buChar char="q"/>
                      </a:pPr>
                      <a:r>
                        <a:rPr lang="sw-KE" sz="1100" baseline="0" dirty="0">
                          <a:latin typeface="+mj-lt"/>
                        </a:rPr>
                        <a:t>Kiasi cha dawa cha kutumia kwa miezi mitatu iwapo inawezekana</a:t>
                      </a:r>
                    </a:p>
                    <a:p>
                      <a:pPr marL="171450" indent="-171450">
                        <a:spcBef>
                          <a:spcPts val="0"/>
                        </a:spcBef>
                        <a:buFont typeface="Wingdings" panose="05000000000000000000" pitchFamily="2" charset="2"/>
                        <a:buChar char="q"/>
                      </a:pPr>
                      <a:r>
                        <a:rPr lang="sw-KE" sz="1100" baseline="0" dirty="0">
                          <a:latin typeface="+mj-lt"/>
                        </a:rPr>
                        <a:t>Kikundi cha wanaopokea matibabu ya kudhibiti VVU</a:t>
                      </a:r>
                    </a:p>
                  </a:txBody>
                  <a:tcPr/>
                </a:tc>
                <a:extLst>
                  <a:ext uri="{0D108BD9-81ED-4DB2-BD59-A6C34878D82A}">
                    <a16:rowId xmlns:a16="http://schemas.microsoft.com/office/drawing/2014/main" val="10002"/>
                  </a:ext>
                </a:extLst>
              </a:tr>
              <a:tr h="950331">
                <a:tc>
                  <a:txBody>
                    <a:bodyPr/>
                    <a:lstStyle/>
                    <a:p>
                      <a:pPr>
                        <a:spcBef>
                          <a:spcPts val="0"/>
                        </a:spcBef>
                      </a:pPr>
                      <a:r>
                        <a:rPr lang="sw-KE" sz="1100" b="1" dirty="0">
                          <a:solidFill>
                            <a:schemeClr val="bg1"/>
                          </a:solidFill>
                          <a:latin typeface="+mj-lt"/>
                        </a:rPr>
                        <a:t>Unyanyapaa na Ubaguzi</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100" baseline="0" dirty="0">
                          <a:latin typeface="+mj-lt"/>
                        </a:rPr>
                        <a:t>Ushauri kwa mtu binafsi </a:t>
                      </a:r>
                    </a:p>
                    <a:p>
                      <a:pPr marL="171450" indent="-171450">
                        <a:spcBef>
                          <a:spcPts val="0"/>
                        </a:spcBef>
                        <a:buFont typeface="Wingdings" panose="05000000000000000000" pitchFamily="2" charset="2"/>
                        <a:buChar char="q"/>
                      </a:pPr>
                      <a:r>
                        <a:rPr lang="sw-KE" sz="1100" baseline="0" dirty="0">
                          <a:latin typeface="+mj-lt"/>
                        </a:rPr>
                        <a:t>Kikundi cha kupokea ushauri </a:t>
                      </a:r>
                    </a:p>
                    <a:p>
                      <a:pPr marL="171450" indent="-171450">
                        <a:spcBef>
                          <a:spcPts val="0"/>
                        </a:spcBef>
                        <a:buFont typeface="Wingdings" panose="05000000000000000000" pitchFamily="2" charset="2"/>
                        <a:buChar char="q"/>
                      </a:pPr>
                      <a:r>
                        <a:rPr lang="sw-KE" sz="1100" baseline="0" dirty="0">
                          <a:latin typeface="+mj-lt"/>
                        </a:rPr>
                        <a:t>Usaidizi kutoka kwa  kikundi cha watu wenye tatizo sawa</a:t>
                      </a:r>
                    </a:p>
                    <a:p>
                      <a:pPr marL="171450" indent="-171450">
                        <a:spcBef>
                          <a:spcPts val="0"/>
                        </a:spcBef>
                        <a:buFont typeface="Wingdings" panose="05000000000000000000" pitchFamily="2" charset="2"/>
                        <a:buChar char="q"/>
                      </a:pPr>
                      <a:r>
                        <a:rPr lang="sw-KE" sz="1100" baseline="0" dirty="0">
                          <a:latin typeface="+mj-lt"/>
                        </a:rPr>
                        <a:t>Kikundi cha wanaopokea matibabu ya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3"/>
                  </a:ext>
                </a:extLst>
              </a:tr>
              <a:tr h="1214312">
                <a:tc>
                  <a:txBody>
                    <a:bodyPr/>
                    <a:lstStyle/>
                    <a:p>
                      <a:pPr>
                        <a:spcBef>
                          <a:spcPts val="0"/>
                        </a:spcBef>
                      </a:pPr>
                      <a:r>
                        <a:rPr lang="sw-KE" b="1"/>
                        <a:t>Misukosuko ya Kisiasa/Vita/Janga la Kiasili</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100" dirty="0">
                          <a:latin typeface="+mj-lt"/>
                        </a:rPr>
                        <a:t>Ushauri kwa mtu binafsi </a:t>
                      </a:r>
                    </a:p>
                    <a:p>
                      <a:pPr marL="171450" indent="-171450">
                        <a:spcBef>
                          <a:spcPts val="0"/>
                        </a:spcBef>
                        <a:buFont typeface="Wingdings" panose="05000000000000000000" pitchFamily="2" charset="2"/>
                        <a:buChar char="q"/>
                      </a:pPr>
                      <a:r>
                        <a:rPr lang="sw-KE" sz="1100" dirty="0">
                          <a:latin typeface="+mj-lt"/>
                        </a:rPr>
                        <a:t>Usimamizi wa Kesi </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84557" y="1676400"/>
            <a:ext cx="1771450" cy="13285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82411" y="3204568"/>
            <a:ext cx="1775742" cy="13318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3054" y="5643290"/>
            <a:ext cx="1902953" cy="1176610"/>
          </a:xfrm>
          <a:prstGeom prst="rect">
            <a:avLst/>
          </a:prstGeom>
        </p:spPr>
      </p:pic>
    </p:spTree>
    <p:extLst>
      <p:ext uri="{BB962C8B-B14F-4D97-AF65-F5344CB8AC3E}">
        <p14:creationId xmlns:p14="http://schemas.microsoft.com/office/powerpoint/2010/main" val="3693155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Usaidizi wa Ziada wa Kutumia Dawa za Kudhibiti VVU</a:t>
            </a:r>
            <a:endParaRPr lang="sw-KE" dirty="0"/>
          </a:p>
        </p:txBody>
      </p:sp>
      <p:sp>
        <p:nvSpPr>
          <p:cNvPr id="3" name="Content Placeholder 2"/>
          <p:cNvSpPr>
            <a:spLocks noGrp="1"/>
          </p:cNvSpPr>
          <p:nvPr>
            <p:ph idx="1"/>
          </p:nvPr>
        </p:nvSpPr>
        <p:spPr>
          <a:xfrm>
            <a:off x="186586" y="1600201"/>
            <a:ext cx="8805014" cy="533399"/>
          </a:xfrm>
        </p:spPr>
        <p:txBody>
          <a:bodyPr>
            <a:noAutofit/>
          </a:bodyPr>
          <a:lstStyle/>
          <a:p>
            <a:pPr marL="0" indent="0" algn="ctr">
              <a:buNone/>
            </a:pPr>
            <a:r>
              <a:rPr lang="sw-KE" sz="2400" dirty="0"/>
              <a:t>Kadi za 12-15 zitatoa usaidizi wa ziada wa ushauri wa uzingatiaji</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24626" y="2209800"/>
            <a:ext cx="19304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6206" y="4876800"/>
            <a:ext cx="19304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6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582418" y="5257800"/>
            <a:ext cx="19304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61"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791291" y="4879777"/>
            <a:ext cx="19304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593450" y="2688420"/>
            <a:ext cx="2326083" cy="954107"/>
          </a:xfrm>
          <a:prstGeom prst="rect">
            <a:avLst/>
          </a:prstGeom>
          <a:noFill/>
          <a:ln w="19050">
            <a:solidFill>
              <a:schemeClr val="accent2"/>
            </a:solidFill>
          </a:ln>
        </p:spPr>
        <p:txBody>
          <a:bodyPr wrap="square" rtlCol="0">
            <a:spAutoFit/>
          </a:bodyPr>
          <a:lstStyle/>
          <a:p>
            <a:r>
              <a:rPr lang="sw-KE" sz="1400" b="1" i="1" dirty="0"/>
              <a:t>Tambua vikwazo vinavyotokea kwa wingi katika kutumia dawa za kudhibiti virusi</a:t>
            </a:r>
          </a:p>
        </p:txBody>
      </p:sp>
      <p:cxnSp>
        <p:nvCxnSpPr>
          <p:cNvPr id="6" name="Straight Arrow Connector 5"/>
          <p:cNvCxnSpPr/>
          <p:nvPr/>
        </p:nvCxnSpPr>
        <p:spPr>
          <a:xfrm flipH="1">
            <a:off x="1865534" y="3812977"/>
            <a:ext cx="2627826" cy="5304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93360" y="3812977"/>
            <a:ext cx="0" cy="5274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93360" y="3815954"/>
            <a:ext cx="2553774" cy="5274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6586" y="4480321"/>
            <a:ext cx="2049641" cy="307777"/>
          </a:xfrm>
          <a:prstGeom prst="rect">
            <a:avLst/>
          </a:prstGeom>
          <a:noFill/>
          <a:ln w="19050">
            <a:solidFill>
              <a:schemeClr val="accent6">
                <a:lumMod val="75000"/>
              </a:schemeClr>
            </a:solidFill>
          </a:ln>
        </p:spPr>
        <p:txBody>
          <a:bodyPr wrap="square" rtlCol="0">
            <a:spAutoFit/>
          </a:bodyPr>
          <a:lstStyle/>
          <a:p>
            <a:pPr algn="ctr"/>
            <a:r>
              <a:rPr lang="sw-KE" sz="1400" b="1" dirty="0"/>
              <a:t>Husahau</a:t>
            </a:r>
            <a:endParaRPr lang="sw-KE" sz="1400" dirty="0"/>
          </a:p>
        </p:txBody>
      </p:sp>
      <p:sp>
        <p:nvSpPr>
          <p:cNvPr id="28" name="TextBox 27"/>
          <p:cNvSpPr txBox="1"/>
          <p:nvPr/>
        </p:nvSpPr>
        <p:spPr>
          <a:xfrm>
            <a:off x="3481699" y="4442936"/>
            <a:ext cx="2108338" cy="738664"/>
          </a:xfrm>
          <a:prstGeom prst="rect">
            <a:avLst/>
          </a:prstGeom>
          <a:noFill/>
          <a:ln w="19050">
            <a:solidFill>
              <a:srgbClr val="00B050"/>
            </a:solidFill>
          </a:ln>
        </p:spPr>
        <p:txBody>
          <a:bodyPr wrap="square" rtlCol="0">
            <a:spAutoFit/>
          </a:bodyPr>
          <a:lstStyle/>
          <a:p>
            <a:pPr algn="ctr"/>
            <a:r>
              <a:rPr lang="sw-KE" sz="1400" b="1" dirty="0"/>
              <a:t>Ufahamu</a:t>
            </a:r>
          </a:p>
          <a:p>
            <a:pPr algn="ctr"/>
            <a:r>
              <a:rPr lang="sw-KE" sz="1400" b="1" dirty="0"/>
              <a:t>Athari za Dawa</a:t>
            </a:r>
          </a:p>
          <a:p>
            <a:pPr algn="ctr"/>
            <a:r>
              <a:rPr lang="sw-KE" sz="1400" b="1" dirty="0"/>
              <a:t>Ugonjwa wa Mwili</a:t>
            </a:r>
            <a:endParaRPr lang="sw-KE" sz="1400" dirty="0"/>
          </a:p>
        </p:txBody>
      </p:sp>
      <p:sp>
        <p:nvSpPr>
          <p:cNvPr id="29" name="TextBox 28"/>
          <p:cNvSpPr txBox="1"/>
          <p:nvPr/>
        </p:nvSpPr>
        <p:spPr>
          <a:xfrm>
            <a:off x="6705601" y="4495800"/>
            <a:ext cx="2101782" cy="307777"/>
          </a:xfrm>
          <a:prstGeom prst="rect">
            <a:avLst/>
          </a:prstGeom>
          <a:noFill/>
          <a:ln w="19050">
            <a:solidFill>
              <a:schemeClr val="accent3"/>
            </a:solidFill>
          </a:ln>
        </p:spPr>
        <p:txBody>
          <a:bodyPr wrap="square" rtlCol="0">
            <a:spAutoFit/>
          </a:bodyPr>
          <a:lstStyle/>
          <a:p>
            <a:pPr algn="ctr"/>
            <a:r>
              <a:rPr lang="sw-KE" sz="1400" b="1" dirty="0"/>
              <a:t>Ufichuaji</a:t>
            </a:r>
            <a:endParaRPr lang="sw-KE" sz="1400" dirty="0"/>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594254" y="2209800"/>
            <a:ext cx="1939800" cy="1454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32911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Kukumbuka Kutumia Dawa za Kudhibiti VVU</a:t>
            </a:r>
            <a:endParaRPr lang="sw-K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603" y="1586909"/>
            <a:ext cx="6824921" cy="5118691"/>
          </a:xfrm>
          <a:prstGeom prst="rect">
            <a:avLst/>
          </a:prstGeom>
          <a:ln>
            <a:solidFill>
              <a:schemeClr val="tx1"/>
            </a:solidFill>
          </a:ln>
        </p:spPr>
      </p:pic>
    </p:spTree>
    <p:extLst>
      <p:ext uri="{BB962C8B-B14F-4D97-AF65-F5344CB8AC3E}">
        <p14:creationId xmlns:p14="http://schemas.microsoft.com/office/powerpoint/2010/main" val="201722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a:t>Utangulizi wa Matumizi ya Chati ya Kugeuza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4691" y="1722437"/>
            <a:ext cx="6034617"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42757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Kuelewa Dawa Zako za Kudhibiti VVU</a:t>
            </a:r>
            <a:endParaRPr lang="sw-K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138" y="1577308"/>
            <a:ext cx="6837722" cy="5128292"/>
          </a:xfrm>
          <a:prstGeom prst="rect">
            <a:avLst/>
          </a:prstGeom>
          <a:ln>
            <a:solidFill>
              <a:schemeClr val="tx1"/>
            </a:solidFill>
          </a:ln>
        </p:spPr>
      </p:pic>
    </p:spTree>
    <p:extLst>
      <p:ext uri="{BB962C8B-B14F-4D97-AF65-F5344CB8AC3E}">
        <p14:creationId xmlns:p14="http://schemas.microsoft.com/office/powerpoint/2010/main" val="280220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Kudhibiti Faradha na Kupata Usaidizi</a:t>
            </a:r>
            <a:endParaRPr lang="sw-K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043" y="1524000"/>
            <a:ext cx="6826613" cy="5119960"/>
          </a:xfrm>
          <a:prstGeom prst="rect">
            <a:avLst/>
          </a:prstGeom>
          <a:ln>
            <a:solidFill>
              <a:schemeClr val="tx1"/>
            </a:solidFill>
          </a:ln>
        </p:spPr>
      </p:pic>
    </p:spTree>
    <p:extLst>
      <p:ext uri="{BB962C8B-B14F-4D97-AF65-F5344CB8AC3E}">
        <p14:creationId xmlns:p14="http://schemas.microsoft.com/office/powerpoint/2010/main" val="2767020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Vipindi Vinavyofuata vya Uzingatiaji wa Dawa</a:t>
            </a:r>
            <a:endParaRPr lang="sw-KE" dirty="0"/>
          </a:p>
        </p:txBody>
      </p:sp>
      <p:sp>
        <p:nvSpPr>
          <p:cNvPr id="3" name="Content Placeholder 2"/>
          <p:cNvSpPr>
            <a:spLocks noGrp="1"/>
          </p:cNvSpPr>
          <p:nvPr>
            <p:ph idx="1"/>
          </p:nvPr>
        </p:nvSpPr>
        <p:spPr>
          <a:xfrm>
            <a:off x="228600" y="1600200"/>
            <a:ext cx="8376760" cy="5181600"/>
          </a:xfrm>
        </p:spPr>
        <p:txBody>
          <a:bodyPr>
            <a:normAutofit lnSpcReduction="10000"/>
          </a:bodyPr>
          <a:lstStyle/>
          <a:p>
            <a:r>
              <a:rPr lang="sw-KE"/>
              <a:t>Tumia sehemu ya </a:t>
            </a:r>
            <a:r>
              <a:rPr lang="sw-KE" b="1"/>
              <a:t>Mambo ya Kujadili kwenye Kadi ya 16</a:t>
            </a:r>
            <a:r>
              <a:rPr lang="sw-KE"/>
              <a:t> ili kupitia mpango uliojadili katika kipindi kilichopita.</a:t>
            </a:r>
          </a:p>
          <a:p>
            <a:pPr lvl="1"/>
            <a:r>
              <a:rPr lang="sw-KE" i="1" dirty="0"/>
              <a:t>“Katika kipindi kilichopita, tulipanga   _________ (</a:t>
            </a:r>
            <a:r>
              <a:rPr lang="sw-KE" b="1" i="1" dirty="0"/>
              <a:t>jaza suluhu mlizoamua katika kipindi cha kwanza uzingatiaji ulioboreshwa</a:t>
            </a:r>
            <a:r>
              <a:rPr lang="sw-KE" i="1" dirty="0"/>
              <a:t>) ili kukusaidia kutumia dawa za kudhibiti VVU.”</a:t>
            </a:r>
          </a:p>
          <a:p>
            <a:pPr lvl="1"/>
            <a:r>
              <a:rPr lang="sw-KE" i="1" dirty="0"/>
              <a:t>“Hilo limekuwa likiendeleaje?” Je, una changamoto zozote mpya katika kutumia dawa za kudhibiti VVU?”</a:t>
            </a:r>
          </a:p>
          <a:p>
            <a:pPr lvl="1"/>
            <a:r>
              <a:rPr lang="sw-KE" i="1" dirty="0"/>
              <a:t>“Je, una mapendekezo yoyote mapya ya jinsi ya kufanya iwe rahisi zaidi kwako kutumia dawa za kudhiniti VVU?”</a:t>
            </a:r>
          </a:p>
          <a:p>
            <a:pPr marL="0" indent="0">
              <a:buNone/>
            </a:pPr>
            <a:endParaRPr lang="sw-KE" dirty="0"/>
          </a:p>
          <a:p>
            <a:pPr marL="0" indent="0">
              <a:buNone/>
            </a:pPr>
            <a:endParaRPr lang="sw-KE"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949500" y="1709488"/>
            <a:ext cx="1833041" cy="13747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53242" y="3209081"/>
            <a:ext cx="1825558" cy="13691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37471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a:t>Vipindi Vinavyofuata vya Uzingatiaji wa Dawa</a:t>
            </a:r>
            <a:endParaRPr lang="sw-KE" dirty="0"/>
          </a:p>
        </p:txBody>
      </p:sp>
      <p:sp>
        <p:nvSpPr>
          <p:cNvPr id="3" name="Content Placeholder 2"/>
          <p:cNvSpPr>
            <a:spLocks noGrp="1"/>
          </p:cNvSpPr>
          <p:nvPr>
            <p:ph idx="1"/>
          </p:nvPr>
        </p:nvSpPr>
        <p:spPr>
          <a:xfrm>
            <a:off x="457200" y="1600200"/>
            <a:ext cx="6172200" cy="5334000"/>
          </a:xfrm>
        </p:spPr>
        <p:txBody>
          <a:bodyPr>
            <a:normAutofit/>
          </a:bodyPr>
          <a:lstStyle/>
          <a:p>
            <a:r>
              <a:rPr lang="sw-KE" dirty="0"/>
              <a:t>Pima uzingatiaji tena kulingana na jedwali. </a:t>
            </a:r>
          </a:p>
          <a:p>
            <a:r>
              <a:rPr lang="sw-KE" dirty="0"/>
              <a:t>Kadi za 5-15 zinaweza kupitia kama inavyohitajika ili kutambua changamoto na suluhu mpya.</a:t>
            </a:r>
          </a:p>
          <a:p>
            <a:pPr marL="0" indent="0">
              <a:buNone/>
            </a:pPr>
            <a:endParaRPr lang="sw-KE" dirty="0"/>
          </a:p>
          <a:p>
            <a:r>
              <a:rPr lang="sw-KE" dirty="0">
                <a:solidFill>
                  <a:srgbClr val="FF0000"/>
                </a:solidFill>
              </a:rPr>
              <a:t>Hakikisha umerekodi changamoto na suluhu mpya kwenye cha Chombo cha Mpango wa Uzingatiaji Ulioboreshwa!</a:t>
            </a:r>
            <a:endParaRPr lang="sw-KE"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949500" y="1709488"/>
            <a:ext cx="1833041" cy="13747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07607" y="3209081"/>
            <a:ext cx="1825558" cy="13691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Oval 13"/>
          <p:cNvSpPr/>
          <p:nvPr/>
        </p:nvSpPr>
        <p:spPr>
          <a:xfrm>
            <a:off x="7762273" y="4038600"/>
            <a:ext cx="1143107"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6264" y="5257800"/>
            <a:ext cx="1956277" cy="1459979"/>
          </a:xfrm>
          <a:prstGeom prst="rect">
            <a:avLst/>
          </a:prstGeom>
        </p:spPr>
      </p:pic>
    </p:spTree>
    <p:extLst>
      <p:ext uri="{BB962C8B-B14F-4D97-AF65-F5344CB8AC3E}">
        <p14:creationId xmlns:p14="http://schemas.microsoft.com/office/powerpoint/2010/main" val="2785352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w-KE" sz="3600" dirty="0"/>
              <a:t>Idadi ya virusi ya chembechembe &lt;1,000/mililita ya damu kwenye Kipimo cha marudio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715" y="1590613"/>
            <a:ext cx="6718382" cy="5038787"/>
          </a:xfrm>
          <a:prstGeom prst="rect">
            <a:avLst/>
          </a:prstGeom>
          <a:ln>
            <a:solidFill>
              <a:schemeClr val="tx1"/>
            </a:solidFill>
          </a:ln>
        </p:spPr>
      </p:pic>
    </p:spTree>
    <p:extLst>
      <p:ext uri="{BB962C8B-B14F-4D97-AF65-F5344CB8AC3E}">
        <p14:creationId xmlns:p14="http://schemas.microsoft.com/office/powerpoint/2010/main" val="1766743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w-KE" sz="3600" dirty="0"/>
              <a:t>Idadi ya virusi ya chembechembe ≥1,000/mililita ya damu kwenye Kipimo cha marudio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399" y="1524000"/>
            <a:ext cx="6925201" cy="5193901"/>
          </a:xfrm>
          <a:prstGeom prst="rect">
            <a:avLst/>
          </a:prstGeom>
          <a:ln>
            <a:solidFill>
              <a:schemeClr val="tx1"/>
            </a:solidFill>
          </a:ln>
        </p:spPr>
      </p:pic>
    </p:spTree>
    <p:extLst>
      <p:ext uri="{BB962C8B-B14F-4D97-AF65-F5344CB8AC3E}">
        <p14:creationId xmlns:p14="http://schemas.microsoft.com/office/powerpoint/2010/main" val="579147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Onyesho la Mkufunzi</a:t>
            </a:r>
            <a:endParaRPr lang="sw-KE" dirty="0"/>
          </a:p>
        </p:txBody>
      </p:sp>
      <p:sp>
        <p:nvSpPr>
          <p:cNvPr id="3" name="Content Placeholder 2"/>
          <p:cNvSpPr>
            <a:spLocks noGrp="1"/>
          </p:cNvSpPr>
          <p:nvPr>
            <p:ph idx="1"/>
          </p:nvPr>
        </p:nvSpPr>
        <p:spPr/>
        <p:txBody>
          <a:bodyPr/>
          <a:lstStyle/>
          <a:p>
            <a:r>
              <a:rPr lang="sw-KE" dirty="0"/>
              <a:t>Kwa kutumia chati ya kugeuza, wakufunzi wataonyesha jinsi ya kufanya ukadiriaji wa uzingatiaji na kushauri</a:t>
            </a:r>
          </a:p>
        </p:txBody>
      </p:sp>
    </p:spTree>
    <p:extLst>
      <p:ext uri="{BB962C8B-B14F-4D97-AF65-F5344CB8AC3E}">
        <p14:creationId xmlns:p14="http://schemas.microsoft.com/office/powerpoint/2010/main" val="3153834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Una Maswali?</a:t>
            </a:r>
            <a:endParaRPr lang="sw-KE" dirty="0"/>
          </a:p>
        </p:txBody>
      </p:sp>
    </p:spTree>
    <p:extLst>
      <p:ext uri="{BB962C8B-B14F-4D97-AF65-F5344CB8AC3E}">
        <p14:creationId xmlns:p14="http://schemas.microsoft.com/office/powerpoint/2010/main" val="2772828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Kuhusu Chati ya Kugeuza</a:t>
            </a:r>
          </a:p>
        </p:txBody>
      </p:sp>
      <p:sp>
        <p:nvSpPr>
          <p:cNvPr id="3" name="Content Placeholder 2"/>
          <p:cNvSpPr>
            <a:spLocks noGrp="1"/>
          </p:cNvSpPr>
          <p:nvPr>
            <p:ph idx="1"/>
          </p:nvPr>
        </p:nvSpPr>
        <p:spPr>
          <a:xfrm>
            <a:off x="457200" y="1600200"/>
            <a:ext cx="8229600" cy="4876800"/>
          </a:xfrm>
        </p:spPr>
        <p:txBody>
          <a:bodyPr>
            <a:normAutofit/>
          </a:bodyPr>
          <a:lstStyle/>
          <a:p>
            <a:r>
              <a:rPr lang="sw-KE" sz="2600" b="1" dirty="0"/>
              <a:t>Madhumuni:</a:t>
            </a:r>
            <a:endParaRPr lang="sw-KE" sz="2600" dirty="0"/>
          </a:p>
          <a:p>
            <a:pPr lvl="1"/>
            <a:r>
              <a:rPr lang="sw-KE" sz="2600" dirty="0">
                <a:solidFill>
                  <a:srgbClr val="1F497D"/>
                </a:solidFill>
              </a:rPr>
              <a:t>Kutoa taarifa kuhusu idadi ya virusi na kuendeleza uzingatiaji wa dawa za kudhibiti VVU kwa wagonjwa wanaoanza kuzitumia na wale tayari wanazitumia. </a:t>
            </a:r>
          </a:p>
          <a:p>
            <a:pPr lvl="1"/>
            <a:r>
              <a:rPr lang="sw-KE" sz="2600" dirty="0">
                <a:solidFill>
                  <a:srgbClr val="1F497D"/>
                </a:solidFill>
              </a:rPr>
              <a:t>Kueleza maana ya matokeo ya kipimo cha idadi ya virusi na kuboresha ukadiriaji wa utoaji ushauri wa uzingatiaji wa dawa kwa wagonjwa wenye idadi ya juu ya virusi.</a:t>
            </a:r>
          </a:p>
          <a:p>
            <a:r>
              <a:rPr lang="sw-KE" sz="2600" b="1" dirty="0"/>
              <a:t>Watumiaji Wanaolengwa: </a:t>
            </a:r>
            <a:r>
              <a:rPr lang="sw-KE" sz="2600" dirty="0"/>
              <a:t>Wahudumu wa afya (washauri wa uzingatiaji wa dawa, madaktari, wauguzi, wahudmu wa afya wa jamii, washauri wa masuala mahususi kwenye jamii na wateja wataalamu).</a:t>
            </a:r>
          </a:p>
        </p:txBody>
      </p:sp>
    </p:spTree>
    <p:extLst>
      <p:ext uri="{BB962C8B-B14F-4D97-AF65-F5344CB8AC3E}">
        <p14:creationId xmlns:p14="http://schemas.microsoft.com/office/powerpoint/2010/main" val="242668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Jinsi ya Kutumia Chati ya Kugeuza</a:t>
            </a:r>
          </a:p>
        </p:txBody>
      </p:sp>
      <p:sp>
        <p:nvSpPr>
          <p:cNvPr id="3" name="Content Placeholder 2"/>
          <p:cNvSpPr>
            <a:spLocks noGrp="1"/>
          </p:cNvSpPr>
          <p:nvPr>
            <p:ph idx="1"/>
          </p:nvPr>
        </p:nvSpPr>
        <p:spPr>
          <a:xfrm>
            <a:off x="457200" y="1524001"/>
            <a:ext cx="3429000" cy="1142999"/>
          </a:xfrm>
        </p:spPr>
        <p:txBody>
          <a:bodyPr>
            <a:noAutofit/>
          </a:bodyPr>
          <a:lstStyle/>
          <a:p>
            <a:r>
              <a:rPr lang="sw-KE" sz="2400" dirty="0"/>
              <a:t>Wekelea chati ya kugeuza juu ya meza ili kila mgonjwa awe anaweza kuona picha vizuri wakati unapotumia upande ambao una nukuu.</a:t>
            </a:r>
          </a:p>
          <a:p>
            <a:r>
              <a:rPr lang="sw-KE" sz="2400" dirty="0"/>
              <a:t>Taarifa kuu ambazo unawasilisha kwa wagonjwa zinapatikana katika upande wa mgonjwa wenye picha na kwenye upande wa kushoto wa mshauri.</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85479" y="2209800"/>
            <a:ext cx="3559080" cy="26693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962400" y="1676400"/>
            <a:ext cx="3767137" cy="369332"/>
          </a:xfrm>
          <a:prstGeom prst="rect">
            <a:avLst/>
          </a:prstGeom>
          <a:noFill/>
        </p:spPr>
        <p:txBody>
          <a:bodyPr wrap="square" rtlCol="0">
            <a:spAutoFit/>
          </a:bodyPr>
          <a:lstStyle/>
          <a:p>
            <a:pPr algn="ctr"/>
            <a:r>
              <a:rPr lang="sw-KE" b="1" u="sng" dirty="0">
                <a:solidFill>
                  <a:schemeClr val="tx2"/>
                </a:solidFill>
                <a:latin typeface="+mj-lt"/>
              </a:rPr>
              <a:t>UPANDE UNAOONEKANA NA MGONJWA</a:t>
            </a:r>
          </a:p>
        </p:txBody>
      </p:sp>
      <p:sp>
        <p:nvSpPr>
          <p:cNvPr id="6" name="Oval 5"/>
          <p:cNvSpPr/>
          <p:nvPr/>
        </p:nvSpPr>
        <p:spPr>
          <a:xfrm>
            <a:off x="6629401" y="2590800"/>
            <a:ext cx="1219200" cy="2133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69883" y="5144869"/>
            <a:ext cx="1178718" cy="646331"/>
          </a:xfrm>
          <a:prstGeom prst="rect">
            <a:avLst/>
          </a:prstGeom>
          <a:noFill/>
        </p:spPr>
        <p:txBody>
          <a:bodyPr wrap="square" rtlCol="0">
            <a:spAutoFit/>
          </a:bodyPr>
          <a:lstStyle/>
          <a:p>
            <a:pPr algn="ctr"/>
            <a:r>
              <a:rPr lang="sw-KE" b="1" u="sng" dirty="0">
                <a:solidFill>
                  <a:srgbClr val="FF0000"/>
                </a:solidFill>
                <a:latin typeface="+mj-lt"/>
              </a:rPr>
              <a:t>Taarifa Kuu</a:t>
            </a:r>
          </a:p>
        </p:txBody>
      </p:sp>
      <p:cxnSp>
        <p:nvCxnSpPr>
          <p:cNvPr id="9" name="Straight Arrow Connector 8"/>
          <p:cNvCxnSpPr/>
          <p:nvPr/>
        </p:nvCxnSpPr>
        <p:spPr>
          <a:xfrm>
            <a:off x="7239000" y="4730178"/>
            <a:ext cx="0" cy="37522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40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Jinsi ya Kutumia Chati ya Kugeuza</a:t>
            </a:r>
          </a:p>
        </p:txBody>
      </p:sp>
      <p:sp>
        <p:nvSpPr>
          <p:cNvPr id="4" name="TextBox 3"/>
          <p:cNvSpPr txBox="1"/>
          <p:nvPr/>
        </p:nvSpPr>
        <p:spPr>
          <a:xfrm>
            <a:off x="2212191" y="1535668"/>
            <a:ext cx="45587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w-KE" sz="1800" b="1" i="0" u="sng" strike="noStrike" kern="1200" cap="none" spc="0" normalizeH="0" baseline="0" noProof="0" dirty="0">
                <a:ln>
                  <a:noFill/>
                </a:ln>
                <a:solidFill>
                  <a:srgbClr val="1F497D"/>
                </a:solidFill>
                <a:effectLst/>
                <a:uLnTx/>
                <a:uFillTx/>
                <a:latin typeface="Calibri"/>
              </a:rPr>
              <a:t>UPANDE UNAOONEKANA NA MSHAURI</a:t>
            </a:r>
            <a:endParaRPr kumimoji="0" lang="sw-KE" sz="1800" b="1" i="0" u="sng" strike="noStrike" kern="1200" cap="none" spc="0" normalizeH="0" baseline="0" noProof="0" dirty="0">
              <a:ln>
                <a:noFill/>
              </a:ln>
              <a:solidFill>
                <a:srgbClr val="1F497D"/>
              </a:solidFill>
              <a:effectLst/>
              <a:uLnTx/>
              <a:uFillTx/>
              <a:latin typeface="Calibri"/>
              <a:ea typeface="+mn-ea"/>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19611" y="2057400"/>
            <a:ext cx="4318044" cy="32385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28600" y="2057400"/>
            <a:ext cx="1447800" cy="147732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w-KE" sz="1800" b="1" i="0" u="sng" strike="noStrike" kern="1200" cap="none" spc="0" normalizeH="0" baseline="0" noProof="0" dirty="0">
                <a:ln>
                  <a:noFill/>
                </a:ln>
                <a:solidFill>
                  <a:srgbClr val="FF0000"/>
                </a:solidFill>
                <a:effectLst/>
                <a:uLnTx/>
                <a:uFillTx/>
                <a:latin typeface="Calibri"/>
              </a:rPr>
              <a:t>Taarifa Kuu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w-KE" sz="1800" b="0" i="0" u="none" strike="noStrike" kern="1200" cap="none" spc="0" normalizeH="0" baseline="0" noProof="0" dirty="0">
                <a:ln>
                  <a:noFill/>
                </a:ln>
                <a:solidFill>
                  <a:srgbClr val="FF0000"/>
                </a:solidFill>
                <a:effectLst/>
                <a:uLnTx/>
                <a:uFillTx/>
                <a:latin typeface="Calibri"/>
              </a:rPr>
              <a:t>Unaonyeshwa pia kwa wagonjwa</a:t>
            </a:r>
            <a:endParaRPr kumimoji="0" lang="sw-KE"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2" name="Oval 11"/>
          <p:cNvSpPr/>
          <p:nvPr/>
        </p:nvSpPr>
        <p:spPr>
          <a:xfrm>
            <a:off x="2057400" y="2438400"/>
            <a:ext cx="1219200" cy="30033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Arrow Connector 10"/>
          <p:cNvCxnSpPr/>
          <p:nvPr/>
        </p:nvCxnSpPr>
        <p:spPr>
          <a:xfrm flipH="1">
            <a:off x="1676400" y="2588567"/>
            <a:ext cx="381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362200" y="3581400"/>
            <a:ext cx="1219200" cy="3003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7" name="Straight Arrow Connector 16"/>
          <p:cNvCxnSpPr>
            <a:stCxn id="16" idx="3"/>
          </p:cNvCxnSpPr>
          <p:nvPr/>
        </p:nvCxnSpPr>
        <p:spPr>
          <a:xfrm flipH="1">
            <a:off x="1752600" y="3837752"/>
            <a:ext cx="788148" cy="1458181"/>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5716" y="5410200"/>
            <a:ext cx="3467100" cy="120032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w-KE" sz="1800" b="1" i="0" u="sng" strike="noStrike" kern="1200" cap="none" spc="0" normalizeH="0" baseline="0" noProof="0" dirty="0">
                <a:ln>
                  <a:noFill/>
                </a:ln>
                <a:solidFill>
                  <a:srgbClr val="00B0F0"/>
                </a:solidFill>
                <a:effectLst/>
                <a:uLnTx/>
                <a:uFillTx/>
                <a:latin typeface="Calibri"/>
              </a:rPr>
              <a:t>Hebu Tupitie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w-KE" sz="1800" b="0" i="0" u="none" strike="noStrike" kern="1200" cap="none" spc="0" normalizeH="0" baseline="0" noProof="0" dirty="0">
                <a:ln>
                  <a:noFill/>
                </a:ln>
                <a:solidFill>
                  <a:srgbClr val="00B0F0"/>
                </a:solidFill>
                <a:effectLst/>
                <a:uLnTx/>
                <a:uFillTx/>
                <a:latin typeface="Calibri"/>
              </a:rPr>
              <a:t>Maswali ya kuwauliza wagonjwa ili kudurusu mafunzo ambayo wamepata na kutathmini ufahamu wao</a:t>
            </a:r>
            <a:endParaRPr kumimoji="0" lang="sw-KE" sz="1800" b="0" i="0" u="none" strike="noStrike" kern="1200" cap="none" spc="0" normalizeH="0" baseline="0" noProof="0" dirty="0">
              <a:ln>
                <a:noFill/>
              </a:ln>
              <a:solidFill>
                <a:srgbClr val="00B0F0"/>
              </a:solidFill>
              <a:effectLst/>
              <a:uLnTx/>
              <a:uFillTx/>
              <a:latin typeface="Calibri"/>
              <a:ea typeface="+mn-ea"/>
              <a:cs typeface="+mn-cs"/>
            </a:endParaRPr>
          </a:p>
        </p:txBody>
      </p:sp>
      <p:sp>
        <p:nvSpPr>
          <p:cNvPr id="21" name="Oval 20"/>
          <p:cNvSpPr/>
          <p:nvPr/>
        </p:nvSpPr>
        <p:spPr>
          <a:xfrm>
            <a:off x="3771900" y="2438400"/>
            <a:ext cx="1219200" cy="300335"/>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64A2">
                  <a:lumMod val="75000"/>
                </a:srgbClr>
              </a:solidFill>
              <a:effectLst/>
              <a:uLnTx/>
              <a:uFillTx/>
              <a:latin typeface="Calibri"/>
              <a:ea typeface="+mn-ea"/>
              <a:cs typeface="+mn-cs"/>
            </a:endParaRPr>
          </a:p>
        </p:txBody>
      </p:sp>
      <p:cxnSp>
        <p:nvCxnSpPr>
          <p:cNvPr id="22" name="Straight Arrow Connector 21"/>
          <p:cNvCxnSpPr/>
          <p:nvPr/>
        </p:nvCxnSpPr>
        <p:spPr>
          <a:xfrm>
            <a:off x="4991100" y="2588567"/>
            <a:ext cx="2171700" cy="459433"/>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210425" y="2818283"/>
            <a:ext cx="1828800" cy="286232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w-KE" sz="1800" b="1" i="0" u="sng" strike="noStrike" kern="1200" cap="none" spc="0" normalizeH="0" baseline="0" noProof="0" dirty="0">
                <a:ln>
                  <a:noFill/>
                </a:ln>
                <a:solidFill>
                  <a:srgbClr val="7030A0"/>
                </a:solidFill>
                <a:effectLst/>
                <a:uLnTx/>
                <a:uFillTx/>
                <a:latin typeface="Calibri"/>
              </a:rPr>
              <a:t>Mambo ya Kujadili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w-KE" sz="1800" b="0" i="0" u="none" strike="noStrike" kern="1200" cap="none" spc="0" normalizeH="0" baseline="0" noProof="0" dirty="0">
                <a:ln>
                  <a:noFill/>
                </a:ln>
                <a:solidFill>
                  <a:srgbClr val="7030A0"/>
                </a:solidFill>
                <a:effectLst/>
                <a:uLnTx/>
                <a:uFillTx/>
                <a:latin typeface="Calibri"/>
              </a:rPr>
              <a:t>Nukuu za washauri zenye maudhui yaliyopendekezwa na kuchochea na kuongoza majadiliano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w-KE" sz="1800" b="0" i="0" u="none" strike="noStrike" kern="1200" cap="none" spc="0" normalizeH="0" baseline="0" noProof="0" dirty="0">
              <a:ln>
                <a:noFill/>
              </a:ln>
              <a:solidFill>
                <a:srgbClr val="7030A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w-KE" sz="1800" b="0" i="0" u="none" strike="noStrike" kern="1200" cap="none" spc="0" normalizeH="0" baseline="0" noProof="0" dirty="0">
                <a:ln>
                  <a:noFill/>
                </a:ln>
                <a:solidFill>
                  <a:srgbClr val="7030A0"/>
                </a:solidFill>
                <a:effectLst/>
                <a:uLnTx/>
                <a:uFillTx/>
                <a:latin typeface="Calibri"/>
              </a:rPr>
              <a:t>Taarifa kuu zimeandikwa kwa </a:t>
            </a:r>
            <a:r>
              <a:rPr kumimoji="0" lang="sw-KE" sz="1800" b="1" i="0" u="none" strike="noStrike" kern="1200" cap="none" spc="0" normalizeH="0" baseline="0" noProof="0" dirty="0">
                <a:ln>
                  <a:noFill/>
                </a:ln>
                <a:solidFill>
                  <a:srgbClr val="7030A0"/>
                </a:solidFill>
                <a:effectLst/>
                <a:uLnTx/>
                <a:uFillTx/>
                <a:latin typeface="Calibri"/>
              </a:rPr>
              <a:t>herufi zilizokolea</a:t>
            </a:r>
            <a:endParaRPr kumimoji="0" lang="sw-KE" sz="1800" b="0" i="0" u="none" strike="noStrike" kern="1200" cap="none" spc="0" normalizeH="0" baseline="0" noProof="0" dirty="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val="325495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Jinsi ya Kutumia Chati ya Kugeuza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26337" y="2054548"/>
            <a:ext cx="4330441" cy="32478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212191" y="1535668"/>
            <a:ext cx="45587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w-KE" sz="1800" b="1" i="0" u="sng" strike="noStrike" kern="1200" cap="none" spc="0" normalizeH="0" baseline="0" noProof="0" dirty="0">
                <a:ln>
                  <a:noFill/>
                </a:ln>
                <a:solidFill>
                  <a:srgbClr val="1F497D"/>
                </a:solidFill>
                <a:effectLst/>
                <a:uLnTx/>
                <a:uFillTx/>
                <a:latin typeface="Calibri"/>
              </a:rPr>
              <a:t>UPANDE UNAOONEKANA NA MSHAURI</a:t>
            </a:r>
            <a:endParaRPr kumimoji="0" lang="sw-KE" sz="1800" b="1" i="0" u="sng" strike="noStrike" kern="1200" cap="none" spc="0" normalizeH="0" baseline="0" noProof="0" dirty="0">
              <a:ln>
                <a:noFill/>
              </a:ln>
              <a:solidFill>
                <a:srgbClr val="1F497D"/>
              </a:solidFill>
              <a:effectLst/>
              <a:uLnTx/>
              <a:uFillTx/>
              <a:latin typeface="Calibri"/>
              <a:ea typeface="+mn-ea"/>
              <a:cs typeface="+mn-cs"/>
            </a:endParaRPr>
          </a:p>
        </p:txBody>
      </p:sp>
      <p:sp>
        <p:nvSpPr>
          <p:cNvPr id="7" name="Oval 6"/>
          <p:cNvSpPr/>
          <p:nvPr/>
        </p:nvSpPr>
        <p:spPr>
          <a:xfrm>
            <a:off x="2362200" y="3678463"/>
            <a:ext cx="1219200" cy="300335"/>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Arrow Connector 7"/>
          <p:cNvCxnSpPr/>
          <p:nvPr/>
        </p:nvCxnSpPr>
        <p:spPr>
          <a:xfrm flipH="1" flipV="1">
            <a:off x="1905000" y="3828630"/>
            <a:ext cx="483348" cy="2233"/>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6424" y="2667000"/>
            <a:ext cx="1828800" cy="34163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w-KE" sz="1800" b="1" i="0" u="sng" strike="noStrike" kern="1200" cap="none" spc="0" normalizeH="0" baseline="0" noProof="0" dirty="0">
                <a:ln>
                  <a:noFill/>
                </a:ln>
                <a:solidFill>
                  <a:srgbClr val="F79646">
                    <a:lumMod val="75000"/>
                  </a:srgbClr>
                </a:solidFill>
                <a:effectLst/>
                <a:uLnTx/>
                <a:uFillTx/>
                <a:latin typeface="Calibri"/>
              </a:rPr>
              <a:t>Rekodi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w-KE" sz="1800" b="0" i="0" u="none" strike="noStrike" kern="1200" cap="none" spc="0" normalizeH="0" baseline="0" noProof="0" dirty="0">
                <a:ln>
                  <a:noFill/>
                </a:ln>
                <a:solidFill>
                  <a:srgbClr val="F79646">
                    <a:lumMod val="75000"/>
                  </a:srgbClr>
                </a:solidFill>
                <a:effectLst/>
                <a:uLnTx/>
                <a:uFillTx/>
                <a:latin typeface="Calibri"/>
              </a:rPr>
              <a:t>Unaambia wagonjwa kutumia </a:t>
            </a:r>
            <a:r>
              <a:rPr kumimoji="0" lang="sw-KE" sz="1800" b="1" i="0" u="none" strike="noStrike" kern="1200" cap="none" spc="0" normalizeH="0" baseline="0" noProof="0" dirty="0">
                <a:ln>
                  <a:noFill/>
                </a:ln>
                <a:solidFill>
                  <a:srgbClr val="F79646">
                    <a:lumMod val="75000"/>
                  </a:srgbClr>
                </a:solidFill>
                <a:effectLst/>
                <a:uLnTx/>
                <a:uFillTx/>
                <a:latin typeface="Calibri"/>
              </a:rPr>
              <a:t>Chombo cha Mpango wa Uzingatiaji Ulioboreshwa </a:t>
            </a:r>
            <a:r>
              <a:rPr kumimoji="0" lang="sw-KE" sz="1800" b="0" i="0" u="none" strike="noStrike" kern="1200" cap="none" spc="0" normalizeH="0" baseline="0" noProof="0" dirty="0">
                <a:ln>
                  <a:noFill/>
                </a:ln>
                <a:solidFill>
                  <a:srgbClr val="F79646">
                    <a:lumMod val="75000"/>
                  </a:srgbClr>
                </a:solidFill>
                <a:effectLst/>
                <a:uLnTx/>
                <a:uFillTx/>
                <a:latin typeface="Calibri"/>
              </a:rPr>
              <a:t>ili kuongoza na kurekodi majadiliano na mgonjwa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w-KE" sz="1800" b="0" i="0" u="none" strike="noStrike" kern="1200" cap="none" spc="0" normalizeH="0" baseline="0" noProof="0" dirty="0">
              <a:ln>
                <a:noFill/>
              </a:ln>
              <a:solidFill>
                <a:srgbClr val="00B050"/>
              </a:solidFill>
              <a:effectLst/>
              <a:uLnTx/>
              <a:uFillTx/>
              <a:latin typeface="Calibri"/>
              <a:ea typeface="+mn-ea"/>
              <a:cs typeface="+mn-cs"/>
            </a:endParaRPr>
          </a:p>
        </p:txBody>
      </p:sp>
      <p:sp>
        <p:nvSpPr>
          <p:cNvPr id="12" name="Oval 11"/>
          <p:cNvSpPr/>
          <p:nvPr/>
        </p:nvSpPr>
        <p:spPr>
          <a:xfrm>
            <a:off x="5638800" y="3665798"/>
            <a:ext cx="914400" cy="312999"/>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Calibri"/>
              <a:ea typeface="+mn-ea"/>
              <a:cs typeface="+mn-cs"/>
            </a:endParaRPr>
          </a:p>
        </p:txBody>
      </p:sp>
      <p:cxnSp>
        <p:nvCxnSpPr>
          <p:cNvPr id="13" name="Straight Arrow Connector 12"/>
          <p:cNvCxnSpPr>
            <a:stCxn id="12" idx="6"/>
          </p:cNvCxnSpPr>
          <p:nvPr/>
        </p:nvCxnSpPr>
        <p:spPr>
          <a:xfrm flipV="1">
            <a:off x="6553200" y="3665800"/>
            <a:ext cx="609600" cy="15649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96150" y="2818283"/>
            <a:ext cx="182880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w-KE" sz="1800" b="1" i="0" u="sng" strike="noStrike" kern="1200" cap="none" spc="0" normalizeH="0" baseline="0" noProof="0" dirty="0">
                <a:ln>
                  <a:noFill/>
                </a:ln>
                <a:solidFill>
                  <a:srgbClr val="00B050"/>
                </a:solidFill>
                <a:effectLst/>
                <a:uLnTx/>
                <a:uFillTx/>
                <a:latin typeface="Calibri"/>
              </a:rPr>
              <a:t>Maagizo ya Mshauri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w-KE" sz="1800" b="0" i="0" u="none" strike="noStrike" kern="1200" cap="none" spc="0" normalizeH="0" baseline="0" noProof="0" dirty="0">
                <a:ln>
                  <a:noFill/>
                </a:ln>
                <a:solidFill>
                  <a:srgbClr val="00B050"/>
                </a:solidFill>
                <a:effectLst/>
                <a:uLnTx/>
                <a:uFillTx/>
                <a:latin typeface="Calibri"/>
              </a:rPr>
              <a:t>Hutoa maagizo mahususi kwa mshauri kuhusu kuingiliana na mazungumzo yao na wagonjwa</a:t>
            </a:r>
            <a:endParaRPr kumimoji="0" lang="sw-KE" sz="1800" b="0" i="0" u="none" strike="noStrike" kern="1200" cap="none" spc="0" normalizeH="0" baseline="0" noProof="0" dirty="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379185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Jinsi ya Kutumia Chati ya Kugeuza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94383" y="1729625"/>
            <a:ext cx="6431433" cy="4823575"/>
          </a:xfrm>
          <a:prstGeom prst="rect">
            <a:avLst/>
          </a:prstGeom>
          <a:noFill/>
          <a:ln w="9525">
            <a:solidFill>
              <a:schemeClr val="tx1"/>
            </a:solidFill>
            <a:miter lim="800000"/>
            <a:headEnd/>
            <a:tailEnd/>
          </a:ln>
          <a:effectLst>
            <a:outerShdw blurRad="101600" dist="50800" dir="30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08474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30271</TotalTime>
  <Words>4364</Words>
  <Application>Microsoft Office PowerPoint</Application>
  <PresentationFormat>Presentación en pantalla (4:3)</PresentationFormat>
  <Paragraphs>407</Paragraphs>
  <Slides>47</Slides>
  <Notes>38</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47</vt:i4>
      </vt:variant>
    </vt:vector>
  </HeadingPairs>
  <TitlesOfParts>
    <vt:vector size="55" baseType="lpstr">
      <vt:lpstr>Arial</vt:lpstr>
      <vt:lpstr>Calibri</vt:lpstr>
      <vt:lpstr>Garamond</vt:lpstr>
      <vt:lpstr>Wingdings</vt:lpstr>
      <vt:lpstr>Office Theme</vt:lpstr>
      <vt:lpstr>Custom Design</vt:lpstr>
      <vt:lpstr>1_Office Theme</vt:lpstr>
      <vt:lpstr>2_Office Theme</vt:lpstr>
      <vt:lpstr>Modyuli ya 3:  Jinsi ya Kutumia Chati ya Kugeuza ya Watu Wazima</vt:lpstr>
      <vt:lpstr>Malengo ya Mafunzo</vt:lpstr>
      <vt:lpstr>Mukhtasari</vt:lpstr>
      <vt:lpstr>Utangulizi wa Matumizi ya Chati ya Kugeuza </vt:lpstr>
      <vt:lpstr>Kuhusu Chati ya Kugeuza</vt:lpstr>
      <vt:lpstr>Jinsi ya Kutumia Chati ya Kugeuza</vt:lpstr>
      <vt:lpstr>Jinsi ya Kutumia Chati ya Kugeuza</vt:lpstr>
      <vt:lpstr>Jinsi ya Kutumia Chati ya Kugeuza</vt:lpstr>
      <vt:lpstr>Jinsi ya Kutumia Chati ya Kugeuza</vt:lpstr>
      <vt:lpstr>Jinsi ya Kutumia Chati ya Kugeuza</vt:lpstr>
      <vt:lpstr>Stadi za Utoaji Ushauri na Mawasiliano</vt:lpstr>
      <vt:lpstr>Counseling and Communication Skills</vt:lpstr>
      <vt:lpstr>Chombo cha Mpango wa Uzingatiaji Ulioboreshwa</vt:lpstr>
      <vt:lpstr>Chombo cha Mpango wa Uzingatiaji Ulioboreshwa wa Matumizi Yanayofaa ya Dawa za Kudhibiti Virusi</vt:lpstr>
      <vt:lpstr>Chombo cha Mpango wa Uzingatiaji Ulioboreshwa</vt:lpstr>
      <vt:lpstr>Chombo cha Mpango wa Uzingatiaji Ulioboreshwa</vt:lpstr>
      <vt:lpstr>Chombo cha Mpango wa Uzingatiaji Ulioboreshwa</vt:lpstr>
      <vt:lpstr>Chombo cha Mpango wa Uzingatiaji Ulioboreshwa</vt:lpstr>
      <vt:lpstr>Kuanzisha Matumizi ya Dawa za Kudhibiti VVU</vt:lpstr>
      <vt:lpstr>Kueleza Idadi ya Virusi kwenye Damu</vt:lpstr>
      <vt:lpstr>Explaining Viral Load (2)</vt:lpstr>
      <vt:lpstr>Classifying VL as low or high</vt:lpstr>
      <vt:lpstr>Kufasiri Matokeo ya Kipimo cha Idadi ya Virusi:  chembechembe &lt;1,000/mililita</vt:lpstr>
      <vt:lpstr>Undetectable=Untransmittable</vt:lpstr>
      <vt:lpstr>Presentación de PowerPoint</vt:lpstr>
      <vt:lpstr>Maelezo ya Matokeo ya Kipimo cha Idadi ya Virusi:  chembechembe &gt;1,000/mililita ya damu</vt:lpstr>
      <vt:lpstr>Ukadiriaji wa Uzingatiaji na Utoaji Ushauri</vt:lpstr>
      <vt:lpstr>Kukadiria Uzingatiaji wa Dawa</vt:lpstr>
      <vt:lpstr>Kukadiria Uzingatiaji wa Dawa</vt:lpstr>
      <vt:lpstr>Kukadiria Uzingatiaji wa Dawa</vt:lpstr>
      <vt:lpstr>Vikwazo vya Mtu Binafsi</vt:lpstr>
      <vt:lpstr>Vikwazo vya Mtu Binafsi (inaendelea), Vikwazo vya Kifamilia</vt:lpstr>
      <vt:lpstr>Vikwazo vya Kitaasisi/Kijamii</vt:lpstr>
      <vt:lpstr>Kuboresha Uzingatiaji wa Dawa</vt:lpstr>
      <vt:lpstr>Suluhu za Mtu Binafsi</vt:lpstr>
      <vt:lpstr>Vikwazo vya Mtu Binafsi (inaendelea), Vikwazo vya Kifamilia</vt:lpstr>
      <vt:lpstr>Vikwazo vya Kitaasisi/Kijamii</vt:lpstr>
      <vt:lpstr>Usaidizi wa Ziada wa Kutumia Dawa za Kudhibiti VVU</vt:lpstr>
      <vt:lpstr>Kukumbuka Kutumia Dawa za Kudhibiti VVU</vt:lpstr>
      <vt:lpstr>Kuelewa Dawa Zako za Kudhibiti VVU</vt:lpstr>
      <vt:lpstr>Kudhibiti Faradha na Kupata Usaidizi</vt:lpstr>
      <vt:lpstr>Vipindi Vinavyofuata vya Uzingatiaji wa Dawa</vt:lpstr>
      <vt:lpstr>Vipindi Vinavyofuata vya Uzingatiaji wa Dawa</vt:lpstr>
      <vt:lpstr>Idadi ya virusi ya chembechembe &lt;1,000/mililita ya damu kwenye Kipimo cha marudio</vt:lpstr>
      <vt:lpstr>Idadi ya virusi ya chembechembe ≥1,000/mililita ya damu kwenye Kipimo cha marudio</vt:lpstr>
      <vt:lpstr>Onyesho la Mkufunzi</vt:lpstr>
      <vt:lpstr>Una Maswali?</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Principles of Viral Load Monitoring</dc:title>
  <dc:creator>West, Rebecca L.</dc:creator>
  <cp:lastModifiedBy>Translation BO</cp:lastModifiedBy>
  <cp:revision>231</cp:revision>
  <dcterms:created xsi:type="dcterms:W3CDTF">2016-11-29T20:17:07Z</dcterms:created>
  <dcterms:modified xsi:type="dcterms:W3CDTF">2020-09-29T17:49:47Z</dcterms:modified>
</cp:coreProperties>
</file>