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4" r:id="rId3"/>
    <p:sldMasterId id="2147483688" r:id="rId4"/>
  </p:sldMasterIdLst>
  <p:notesMasterIdLst>
    <p:notesMasterId r:id="rId52"/>
  </p:notesMasterIdLst>
  <p:handoutMasterIdLst>
    <p:handoutMasterId r:id="rId53"/>
  </p:handoutMasterIdLst>
  <p:sldIdLst>
    <p:sldId id="261" r:id="rId5"/>
    <p:sldId id="262" r:id="rId6"/>
    <p:sldId id="286" r:id="rId7"/>
    <p:sldId id="357" r:id="rId8"/>
    <p:sldId id="312" r:id="rId9"/>
    <p:sldId id="314" r:id="rId10"/>
    <p:sldId id="348" r:id="rId11"/>
    <p:sldId id="349" r:id="rId12"/>
    <p:sldId id="346" r:id="rId13"/>
    <p:sldId id="347" r:id="rId14"/>
    <p:sldId id="358" r:id="rId15"/>
    <p:sldId id="318" r:id="rId16"/>
    <p:sldId id="350" r:id="rId17"/>
    <p:sldId id="351" r:id="rId18"/>
    <p:sldId id="352" r:id="rId19"/>
    <p:sldId id="353" r:id="rId20"/>
    <p:sldId id="354" r:id="rId21"/>
    <p:sldId id="355" r:id="rId22"/>
    <p:sldId id="334" r:id="rId23"/>
    <p:sldId id="320" r:id="rId24"/>
    <p:sldId id="359" r:id="rId25"/>
    <p:sldId id="360" r:id="rId26"/>
    <p:sldId id="287" r:id="rId27"/>
    <p:sldId id="361" r:id="rId28"/>
    <p:sldId id="362" r:id="rId29"/>
    <p:sldId id="291" r:id="rId30"/>
    <p:sldId id="292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303" r:id="rId41"/>
    <p:sldId id="335" r:id="rId42"/>
    <p:sldId id="319" r:id="rId43"/>
    <p:sldId id="336" r:id="rId44"/>
    <p:sldId id="337" r:id="rId45"/>
    <p:sldId id="304" r:id="rId46"/>
    <p:sldId id="305" r:id="rId47"/>
    <p:sldId id="307" r:id="rId48"/>
    <p:sldId id="308" r:id="rId49"/>
    <p:sldId id="356" r:id="rId50"/>
    <p:sldId id="284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est, Rebecca L." initials="RLW" lastIdx="45" clrIdx="0"/>
  <p:cmAuthor id="7" name="Microsoft Office User" initials="Office [6]" lastIdx="1" clrIdx="7"/>
  <p:cmAuthor id="1" name="Arpadi, Stephen" initials="AS" lastIdx="6" clrIdx="1"/>
  <p:cmAuthor id="8" name="Ellman, Tanya M." initials="TME" lastIdx="19" clrIdx="8"/>
  <p:cmAuthor id="2" name="Microsoft Office User" initials="Office" lastIdx="1" clrIdx="2"/>
  <p:cmAuthor id="9" name="Lloyd, Spencer (CDC/CGH/DGHA)" initials="LS(" lastIdx="2" clrIdx="9"/>
  <p:cmAuthor id="3" name="Microsoft Office User" initials="Office [2]" lastIdx="1" clrIdx="3"/>
  <p:cmAuthor id="10" name="West, Rebecca L." initials="WRL" lastIdx="27" clrIdx="10"/>
  <p:cmAuthor id="4" name="Microsoft Office User" initials="Office [3]" lastIdx="1" clrIdx="4"/>
  <p:cmAuthor id="11" name="Mejia, Alberto A." initials="MAA" lastIdx="21" clrIdx="11">
    <p:extLst>
      <p:ext uri="{19B8F6BF-5375-455C-9EA6-DF929625EA0E}">
        <p15:presenceInfo xmlns:p15="http://schemas.microsoft.com/office/powerpoint/2012/main" userId="S::am3539@cumc.columbia.edu::35bf8bf8-83de-4b63-9f54-dc5b2e6294ee" providerId="AD"/>
      </p:ext>
    </p:extLst>
  </p:cmAuthor>
  <p:cmAuthor id="5" name="Microsoft Office User" initials="Office [4]" lastIdx="1" clrIdx="5"/>
  <p:cmAuthor id="6" name="Microsoft Office User" initials="Office [5]" lastIdx="1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E82E62-6BEB-4C76-BD39-CC9D48B166DA}" v="12" dt="2020-09-28T19:00:55.0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63" autoAdjust="0"/>
    <p:restoredTop sz="72585" autoAdjust="0"/>
  </p:normalViewPr>
  <p:slideViewPr>
    <p:cSldViewPr>
      <p:cViewPr varScale="1">
        <p:scale>
          <a:sx n="53" d="100"/>
          <a:sy n="53" d="100"/>
        </p:scale>
        <p:origin x="211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62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60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microsoft.com/office/2016/11/relationships/changesInfo" Target="changesInfos/changesInfo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notesMaster" Target="notesMasters/notesMaster1.xml"/><Relationship Id="rId6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Teresa Bermudes" userId="76a2f13cae316870" providerId="LiveId" clId="{A7E82E62-6BEB-4C76-BD39-CC9D48B166DA}"/>
    <pc:docChg chg="undo redo custSel addSld delSld modSld">
      <pc:chgData name="Maria Teresa Bermudes" userId="76a2f13cae316870" providerId="LiveId" clId="{A7E82E62-6BEB-4C76-BD39-CC9D48B166DA}" dt="2020-09-28T19:04:28.873" v="6068" actId="20577"/>
      <pc:docMkLst>
        <pc:docMk/>
      </pc:docMkLst>
      <pc:sldChg chg="modNotesTx">
        <pc:chgData name="Maria Teresa Bermudes" userId="76a2f13cae316870" providerId="LiveId" clId="{A7E82E62-6BEB-4C76-BD39-CC9D48B166DA}" dt="2020-09-28T17:38:24.966" v="2" actId="20577"/>
        <pc:sldMkLst>
          <pc:docMk/>
          <pc:sldMk cId="3435521859" sldId="261"/>
        </pc:sldMkLst>
      </pc:sldChg>
      <pc:sldChg chg="modSp mod">
        <pc:chgData name="Maria Teresa Bermudes" userId="76a2f13cae316870" providerId="LiveId" clId="{A7E82E62-6BEB-4C76-BD39-CC9D48B166DA}" dt="2020-09-28T17:49:38.796" v="310"/>
        <pc:sldMkLst>
          <pc:docMk/>
          <pc:sldMk cId="3511608920" sldId="262"/>
        </pc:sldMkLst>
        <pc:spChg chg="mod">
          <ac:chgData name="Maria Teresa Bermudes" userId="76a2f13cae316870" providerId="LiveId" clId="{A7E82E62-6BEB-4C76-BD39-CC9D48B166DA}" dt="2020-09-28T17:49:38.796" v="310"/>
          <ac:spMkLst>
            <pc:docMk/>
            <pc:sldMk cId="3511608920" sldId="262"/>
            <ac:spMk id="3" creationId="{00000000-0000-0000-0000-000000000000}"/>
          </ac:spMkLst>
        </pc:spChg>
      </pc:sldChg>
      <pc:sldChg chg="modSp mod">
        <pc:chgData name="Maria Teresa Bermudes" userId="76a2f13cae316870" providerId="LiveId" clId="{A7E82E62-6BEB-4C76-BD39-CC9D48B166DA}" dt="2020-09-28T17:50:30.793" v="352" actId="20577"/>
        <pc:sldMkLst>
          <pc:docMk/>
          <pc:sldMk cId="3041469580" sldId="286"/>
        </pc:sldMkLst>
        <pc:spChg chg="mod">
          <ac:chgData name="Maria Teresa Bermudes" userId="76a2f13cae316870" providerId="LiveId" clId="{A7E82E62-6BEB-4C76-BD39-CC9D48B166DA}" dt="2020-09-28T17:50:30.793" v="352" actId="20577"/>
          <ac:spMkLst>
            <pc:docMk/>
            <pc:sldMk cId="3041469580" sldId="286"/>
            <ac:spMk id="3" creationId="{00000000-0000-0000-0000-000000000000}"/>
          </ac:spMkLst>
        </pc:spChg>
      </pc:sldChg>
      <pc:sldChg chg="modSp mod modNotesTx">
        <pc:chgData name="Maria Teresa Bermudes" userId="76a2f13cae316870" providerId="LiveId" clId="{A7E82E62-6BEB-4C76-BD39-CC9D48B166DA}" dt="2020-09-28T18:32:25.249" v="2789" actId="790"/>
        <pc:sldMkLst>
          <pc:docMk/>
          <pc:sldMk cId="764539657" sldId="287"/>
        </pc:sldMkLst>
        <pc:spChg chg="mod">
          <ac:chgData name="Maria Teresa Bermudes" userId="76a2f13cae316870" providerId="LiveId" clId="{A7E82E62-6BEB-4C76-BD39-CC9D48B166DA}" dt="2020-09-28T18:25:16.588" v="1868" actId="20577"/>
          <ac:spMkLst>
            <pc:docMk/>
            <pc:sldMk cId="764539657" sldId="287"/>
            <ac:spMk id="2" creationId="{00000000-0000-0000-0000-000000000000}"/>
          </ac:spMkLst>
        </pc:spChg>
      </pc:sldChg>
      <pc:sldChg chg="modSp mod modNotes modNotesTx">
        <pc:chgData name="Maria Teresa Bermudes" userId="76a2f13cae316870" providerId="LiveId" clId="{A7E82E62-6BEB-4C76-BD39-CC9D48B166DA}" dt="2020-09-28T18:44:58.621" v="5187" actId="20577"/>
        <pc:sldMkLst>
          <pc:docMk/>
          <pc:sldMk cId="3590346159" sldId="291"/>
        </pc:sldMkLst>
        <pc:spChg chg="mod">
          <ac:chgData name="Maria Teresa Bermudes" userId="76a2f13cae316870" providerId="LiveId" clId="{A7E82E62-6BEB-4C76-BD39-CC9D48B166DA}" dt="2020-09-28T18:43:48.487" v="5090" actId="20577"/>
          <ac:spMkLst>
            <pc:docMk/>
            <pc:sldMk cId="3590346159" sldId="291"/>
            <ac:spMk id="2" creationId="{00000000-0000-0000-0000-000000000000}"/>
          </ac:spMkLst>
        </pc:spChg>
        <pc:picChg chg="mod">
          <ac:chgData name="Maria Teresa Bermudes" userId="76a2f13cae316870" providerId="LiveId" clId="{A7E82E62-6BEB-4C76-BD39-CC9D48B166DA}" dt="2020-09-28T18:43:51.270" v="5091" actId="1076"/>
          <ac:picMkLst>
            <pc:docMk/>
            <pc:sldMk cId="3590346159" sldId="291"/>
            <ac:picMk id="5" creationId="{00000000-0000-0000-0000-000000000000}"/>
          </ac:picMkLst>
        </pc:picChg>
      </pc:sldChg>
      <pc:sldChg chg="modSp mod modNotesTx">
        <pc:chgData name="Maria Teresa Bermudes" userId="76a2f13cae316870" providerId="LiveId" clId="{A7E82E62-6BEB-4C76-BD39-CC9D48B166DA}" dt="2020-09-28T18:47:17.719" v="5269" actId="20577"/>
        <pc:sldMkLst>
          <pc:docMk/>
          <pc:sldMk cId="1043361279" sldId="292"/>
        </pc:sldMkLst>
        <pc:spChg chg="mod">
          <ac:chgData name="Maria Teresa Bermudes" userId="76a2f13cae316870" providerId="LiveId" clId="{A7E82E62-6BEB-4C76-BD39-CC9D48B166DA}" dt="2020-09-28T18:47:00.951" v="5259" actId="6549"/>
          <ac:spMkLst>
            <pc:docMk/>
            <pc:sldMk cId="1043361279" sldId="292"/>
            <ac:spMk id="3" creationId="{00000000-0000-0000-0000-000000000000}"/>
          </ac:spMkLst>
        </pc:spChg>
      </pc:sldChg>
      <pc:sldChg chg="modNotes modNotesTx">
        <pc:chgData name="Maria Teresa Bermudes" userId="76a2f13cae316870" providerId="LiveId" clId="{A7E82E62-6BEB-4C76-BD39-CC9D48B166DA}" dt="2020-09-28T18:47:44.887" v="5286" actId="20577"/>
        <pc:sldMkLst>
          <pc:docMk/>
          <pc:sldMk cId="1837645703" sldId="294"/>
        </pc:sldMkLst>
      </pc:sldChg>
      <pc:sldChg chg="modNotes">
        <pc:chgData name="Maria Teresa Bermudes" userId="76a2f13cae316870" providerId="LiveId" clId="{A7E82E62-6BEB-4C76-BD39-CC9D48B166DA}" dt="2020-09-28T17:39:10.864" v="3"/>
        <pc:sldMkLst>
          <pc:docMk/>
          <pc:sldMk cId="772649271" sldId="295"/>
        </pc:sldMkLst>
      </pc:sldChg>
      <pc:sldChg chg="modSp mod">
        <pc:chgData name="Maria Teresa Bermudes" userId="76a2f13cae316870" providerId="LiveId" clId="{A7E82E62-6BEB-4C76-BD39-CC9D48B166DA}" dt="2020-09-28T18:48:33.911" v="5304" actId="113"/>
        <pc:sldMkLst>
          <pc:docMk/>
          <pc:sldMk cId="220133429" sldId="296"/>
        </pc:sldMkLst>
        <pc:spChg chg="mod">
          <ac:chgData name="Maria Teresa Bermudes" userId="76a2f13cae316870" providerId="LiveId" clId="{A7E82E62-6BEB-4C76-BD39-CC9D48B166DA}" dt="2020-09-28T18:48:33.911" v="5304" actId="113"/>
          <ac:spMkLst>
            <pc:docMk/>
            <pc:sldMk cId="220133429" sldId="296"/>
            <ac:spMk id="3" creationId="{00000000-0000-0000-0000-000000000000}"/>
          </ac:spMkLst>
        </pc:spChg>
      </pc:sldChg>
      <pc:sldChg chg="modNotes modNotesTx">
        <pc:chgData name="Maria Teresa Bermudes" userId="76a2f13cae316870" providerId="LiveId" clId="{A7E82E62-6BEB-4C76-BD39-CC9D48B166DA}" dt="2020-09-28T18:52:03.848" v="5602" actId="6549"/>
        <pc:sldMkLst>
          <pc:docMk/>
          <pc:sldMk cId="3767069636" sldId="297"/>
        </pc:sldMkLst>
      </pc:sldChg>
      <pc:sldChg chg="modNotes modNotesTx">
        <pc:chgData name="Maria Teresa Bermudes" userId="76a2f13cae316870" providerId="LiveId" clId="{A7E82E62-6BEB-4C76-BD39-CC9D48B166DA}" dt="2020-09-28T18:52:56.079" v="5614" actId="20577"/>
        <pc:sldMkLst>
          <pc:docMk/>
          <pc:sldMk cId="565263560" sldId="298"/>
        </pc:sldMkLst>
      </pc:sldChg>
      <pc:sldChg chg="modNotes modNotesTx">
        <pc:chgData name="Maria Teresa Bermudes" userId="76a2f13cae316870" providerId="LiveId" clId="{A7E82E62-6BEB-4C76-BD39-CC9D48B166DA}" dt="2020-09-28T18:53:44.272" v="5634" actId="20577"/>
        <pc:sldMkLst>
          <pc:docMk/>
          <pc:sldMk cId="3217524330" sldId="299"/>
        </pc:sldMkLst>
      </pc:sldChg>
      <pc:sldChg chg="modNotes">
        <pc:chgData name="Maria Teresa Bermudes" userId="76a2f13cae316870" providerId="LiveId" clId="{A7E82E62-6BEB-4C76-BD39-CC9D48B166DA}" dt="2020-09-28T17:39:10.864" v="3"/>
        <pc:sldMkLst>
          <pc:docMk/>
          <pc:sldMk cId="2964559988" sldId="300"/>
        </pc:sldMkLst>
      </pc:sldChg>
      <pc:sldChg chg="modNotes">
        <pc:chgData name="Maria Teresa Bermudes" userId="76a2f13cae316870" providerId="LiveId" clId="{A7E82E62-6BEB-4C76-BD39-CC9D48B166DA}" dt="2020-09-28T17:39:10.864" v="3"/>
        <pc:sldMkLst>
          <pc:docMk/>
          <pc:sldMk cId="1048892447" sldId="301"/>
        </pc:sldMkLst>
      </pc:sldChg>
      <pc:sldChg chg="modSp mod modNotes">
        <pc:chgData name="Maria Teresa Bermudes" userId="76a2f13cae316870" providerId="LiveId" clId="{A7E82E62-6BEB-4C76-BD39-CC9D48B166DA}" dt="2020-09-28T18:55:34.488" v="5662" actId="20577"/>
        <pc:sldMkLst>
          <pc:docMk/>
          <pc:sldMk cId="1636401533" sldId="302"/>
        </pc:sldMkLst>
        <pc:spChg chg="mod">
          <ac:chgData name="Maria Teresa Bermudes" userId="76a2f13cae316870" providerId="LiveId" clId="{A7E82E62-6BEB-4C76-BD39-CC9D48B166DA}" dt="2020-09-28T18:55:34.488" v="5662" actId="20577"/>
          <ac:spMkLst>
            <pc:docMk/>
            <pc:sldMk cId="1636401533" sldId="302"/>
            <ac:spMk id="2" creationId="{00000000-0000-0000-0000-000000000000}"/>
          </ac:spMkLst>
        </pc:spChg>
        <pc:graphicFrameChg chg="mod">
          <ac:chgData name="Maria Teresa Bermudes" userId="76a2f13cae316870" providerId="LiveId" clId="{A7E82E62-6BEB-4C76-BD39-CC9D48B166DA}" dt="2020-09-28T17:39:10.864" v="3"/>
          <ac:graphicFrameMkLst>
            <pc:docMk/>
            <pc:sldMk cId="1636401533" sldId="302"/>
            <ac:graphicFrameMk id="4" creationId="{00000000-0000-0000-0000-000000000000}"/>
          </ac:graphicFrameMkLst>
        </pc:graphicFrameChg>
      </pc:sldChg>
      <pc:sldChg chg="modNotes">
        <pc:chgData name="Maria Teresa Bermudes" userId="76a2f13cae316870" providerId="LiveId" clId="{A7E82E62-6BEB-4C76-BD39-CC9D48B166DA}" dt="2020-09-28T17:39:10.864" v="3"/>
        <pc:sldMkLst>
          <pc:docMk/>
          <pc:sldMk cId="3693155429" sldId="303"/>
        </pc:sldMkLst>
      </pc:sldChg>
      <pc:sldChg chg="modSp mod">
        <pc:chgData name="Maria Teresa Bermudes" userId="76a2f13cae316870" providerId="LiveId" clId="{A7E82E62-6BEB-4C76-BD39-CC9D48B166DA}" dt="2020-09-28T19:01:11.352" v="5947" actId="20577"/>
        <pc:sldMkLst>
          <pc:docMk/>
          <pc:sldMk cId="1537471214" sldId="304"/>
        </pc:sldMkLst>
        <pc:spChg chg="mod">
          <ac:chgData name="Maria Teresa Bermudes" userId="76a2f13cae316870" providerId="LiveId" clId="{A7E82E62-6BEB-4C76-BD39-CC9D48B166DA}" dt="2020-09-28T19:01:11.352" v="5947" actId="20577"/>
          <ac:spMkLst>
            <pc:docMk/>
            <pc:sldMk cId="1537471214" sldId="304"/>
            <ac:spMk id="3" creationId="{00000000-0000-0000-0000-000000000000}"/>
          </ac:spMkLst>
        </pc:spChg>
        <pc:picChg chg="mod">
          <ac:chgData name="Maria Teresa Bermudes" userId="76a2f13cae316870" providerId="LiveId" clId="{A7E82E62-6BEB-4C76-BD39-CC9D48B166DA}" dt="2020-09-28T19:00:53.455" v="5908" actId="1076"/>
          <ac:picMkLst>
            <pc:docMk/>
            <pc:sldMk cId="1537471214" sldId="304"/>
            <ac:picMk id="20482" creationId="{00000000-0000-0000-0000-000000000000}"/>
          </ac:picMkLst>
        </pc:picChg>
        <pc:picChg chg="mod">
          <ac:chgData name="Maria Teresa Bermudes" userId="76a2f13cae316870" providerId="LiveId" clId="{A7E82E62-6BEB-4C76-BD39-CC9D48B166DA}" dt="2020-09-28T19:00:55.079" v="5909" actId="1076"/>
          <ac:picMkLst>
            <pc:docMk/>
            <pc:sldMk cId="1537471214" sldId="304"/>
            <ac:picMk id="20483" creationId="{00000000-0000-0000-0000-000000000000}"/>
          </ac:picMkLst>
        </pc:picChg>
      </pc:sldChg>
      <pc:sldChg chg="modSp mod">
        <pc:chgData name="Maria Teresa Bermudes" userId="76a2f13cae316870" providerId="LiveId" clId="{A7E82E62-6BEB-4C76-BD39-CC9D48B166DA}" dt="2020-09-28T19:02:09.176" v="5962" actId="20577"/>
        <pc:sldMkLst>
          <pc:docMk/>
          <pc:sldMk cId="2785352266" sldId="305"/>
        </pc:sldMkLst>
        <pc:spChg chg="mod">
          <ac:chgData name="Maria Teresa Bermudes" userId="76a2f13cae316870" providerId="LiveId" clId="{A7E82E62-6BEB-4C76-BD39-CC9D48B166DA}" dt="2020-09-28T19:02:09.176" v="5962" actId="20577"/>
          <ac:spMkLst>
            <pc:docMk/>
            <pc:sldMk cId="2785352266" sldId="305"/>
            <ac:spMk id="3" creationId="{00000000-0000-0000-0000-000000000000}"/>
          </ac:spMkLst>
        </pc:spChg>
      </pc:sldChg>
      <pc:sldChg chg="modSp mod modNotes modNotesTx">
        <pc:chgData name="Maria Teresa Bermudes" userId="76a2f13cae316870" providerId="LiveId" clId="{A7E82E62-6BEB-4C76-BD39-CC9D48B166DA}" dt="2020-09-28T19:03:01.177" v="6033" actId="20577"/>
        <pc:sldMkLst>
          <pc:docMk/>
          <pc:sldMk cId="1766743252" sldId="307"/>
        </pc:sldMkLst>
        <pc:spChg chg="mod">
          <ac:chgData name="Maria Teresa Bermudes" userId="76a2f13cae316870" providerId="LiveId" clId="{A7E82E62-6BEB-4C76-BD39-CC9D48B166DA}" dt="2020-09-28T19:02:43.153" v="6019" actId="20577"/>
          <ac:spMkLst>
            <pc:docMk/>
            <pc:sldMk cId="1766743252" sldId="307"/>
            <ac:spMk id="2" creationId="{00000000-0000-0000-0000-000000000000}"/>
          </ac:spMkLst>
        </pc:spChg>
      </pc:sldChg>
      <pc:sldChg chg="modSp mod modNotes modNotesTx">
        <pc:chgData name="Maria Teresa Bermudes" userId="76a2f13cae316870" providerId="LiveId" clId="{A7E82E62-6BEB-4C76-BD39-CC9D48B166DA}" dt="2020-09-28T19:04:00.281" v="6054" actId="20577"/>
        <pc:sldMkLst>
          <pc:docMk/>
          <pc:sldMk cId="579147687" sldId="308"/>
        </pc:sldMkLst>
        <pc:spChg chg="mod">
          <ac:chgData name="Maria Teresa Bermudes" userId="76a2f13cae316870" providerId="LiveId" clId="{A7E82E62-6BEB-4C76-BD39-CC9D48B166DA}" dt="2020-09-28T19:03:41.080" v="6040" actId="20577"/>
          <ac:spMkLst>
            <pc:docMk/>
            <pc:sldMk cId="579147687" sldId="308"/>
            <ac:spMk id="2" creationId="{00000000-0000-0000-0000-000000000000}"/>
          </ac:spMkLst>
        </pc:spChg>
      </pc:sldChg>
      <pc:sldChg chg="modSp mod">
        <pc:chgData name="Maria Teresa Bermudes" userId="76a2f13cae316870" providerId="LiveId" clId="{A7E82E62-6BEB-4C76-BD39-CC9D48B166DA}" dt="2020-09-28T17:53:46.120" v="595" actId="20577"/>
        <pc:sldMkLst>
          <pc:docMk/>
          <pc:sldMk cId="2426689899" sldId="312"/>
        </pc:sldMkLst>
        <pc:spChg chg="mod">
          <ac:chgData name="Maria Teresa Bermudes" userId="76a2f13cae316870" providerId="LiveId" clId="{A7E82E62-6BEB-4C76-BD39-CC9D48B166DA}" dt="2020-09-28T17:53:46.120" v="595" actId="20577"/>
          <ac:spMkLst>
            <pc:docMk/>
            <pc:sldMk cId="2426689899" sldId="312"/>
            <ac:spMk id="3" creationId="{00000000-0000-0000-0000-000000000000}"/>
          </ac:spMkLst>
        </pc:spChg>
      </pc:sldChg>
      <pc:sldChg chg="modSp mod">
        <pc:chgData name="Maria Teresa Bermudes" userId="76a2f13cae316870" providerId="LiveId" clId="{A7E82E62-6BEB-4C76-BD39-CC9D48B166DA}" dt="2020-09-28T17:54:36.428" v="630" actId="6549"/>
        <pc:sldMkLst>
          <pc:docMk/>
          <pc:sldMk cId="3672408013" sldId="314"/>
        </pc:sldMkLst>
        <pc:spChg chg="mod">
          <ac:chgData name="Maria Teresa Bermudes" userId="76a2f13cae316870" providerId="LiveId" clId="{A7E82E62-6BEB-4C76-BD39-CC9D48B166DA}" dt="2020-09-28T17:54:36.428" v="630" actId="6549"/>
          <ac:spMkLst>
            <pc:docMk/>
            <pc:sldMk cId="3672408013" sldId="314"/>
            <ac:spMk id="3" creationId="{00000000-0000-0000-0000-000000000000}"/>
          </ac:spMkLst>
        </pc:spChg>
        <pc:spChg chg="mod">
          <ac:chgData name="Maria Teresa Bermudes" userId="76a2f13cae316870" providerId="LiveId" clId="{A7E82E62-6BEB-4C76-BD39-CC9D48B166DA}" dt="2020-09-28T17:54:08.080" v="622" actId="20577"/>
          <ac:spMkLst>
            <pc:docMk/>
            <pc:sldMk cId="3672408013" sldId="314"/>
            <ac:spMk id="4" creationId="{00000000-0000-0000-0000-000000000000}"/>
          </ac:spMkLst>
        </pc:spChg>
      </pc:sldChg>
      <pc:sldChg chg="modSp mod modNotes">
        <pc:chgData name="Maria Teresa Bermudes" userId="76a2f13cae316870" providerId="LiveId" clId="{A7E82E62-6BEB-4C76-BD39-CC9D48B166DA}" dt="2020-09-28T18:19:00.643" v="1149" actId="1076"/>
        <pc:sldMkLst>
          <pc:docMk/>
          <pc:sldMk cId="2866889233" sldId="320"/>
        </pc:sldMkLst>
        <pc:spChg chg="mod">
          <ac:chgData name="Maria Teresa Bermudes" userId="76a2f13cae316870" providerId="LiveId" clId="{A7E82E62-6BEB-4C76-BD39-CC9D48B166DA}" dt="2020-09-28T18:18:58.860" v="1148" actId="6549"/>
          <ac:spMkLst>
            <pc:docMk/>
            <pc:sldMk cId="2866889233" sldId="320"/>
            <ac:spMk id="2" creationId="{00000000-0000-0000-0000-000000000000}"/>
          </ac:spMkLst>
        </pc:spChg>
        <pc:picChg chg="mod">
          <ac:chgData name="Maria Teresa Bermudes" userId="76a2f13cae316870" providerId="LiveId" clId="{A7E82E62-6BEB-4C76-BD39-CC9D48B166DA}" dt="2020-09-28T18:19:00.643" v="1149" actId="1076"/>
          <ac:picMkLst>
            <pc:docMk/>
            <pc:sldMk cId="2866889233" sldId="320"/>
            <ac:picMk id="5" creationId="{00000000-0000-0000-0000-000000000000}"/>
          </ac:picMkLst>
        </pc:picChg>
      </pc:sldChg>
      <pc:sldChg chg="modSp mod modNotes">
        <pc:chgData name="Maria Teresa Bermudes" userId="76a2f13cae316870" providerId="LiveId" clId="{A7E82E62-6BEB-4C76-BD39-CC9D48B166DA}" dt="2020-09-28T18:18:16.987" v="1125" actId="20577"/>
        <pc:sldMkLst>
          <pc:docMk/>
          <pc:sldMk cId="4215030163" sldId="334"/>
        </pc:sldMkLst>
        <pc:spChg chg="mod">
          <ac:chgData name="Maria Teresa Bermudes" userId="76a2f13cae316870" providerId="LiveId" clId="{A7E82E62-6BEB-4C76-BD39-CC9D48B166DA}" dt="2020-09-28T18:18:16.987" v="1125" actId="20577"/>
          <ac:spMkLst>
            <pc:docMk/>
            <pc:sldMk cId="4215030163" sldId="334"/>
            <ac:spMk id="2" creationId="{00000000-0000-0000-0000-000000000000}"/>
          </ac:spMkLst>
        </pc:spChg>
      </pc:sldChg>
      <pc:sldChg chg="modSp mod modNotes modNotesTx">
        <pc:chgData name="Maria Teresa Bermudes" userId="76a2f13cae316870" providerId="LiveId" clId="{A7E82E62-6BEB-4C76-BD39-CC9D48B166DA}" dt="2020-09-28T18:56:48.948" v="5666" actId="20577"/>
        <pc:sldMkLst>
          <pc:docMk/>
          <pc:sldMk cId="3932911642" sldId="335"/>
        </pc:sldMkLst>
        <pc:spChg chg="mod">
          <ac:chgData name="Maria Teresa Bermudes" userId="76a2f13cae316870" providerId="LiveId" clId="{A7E82E62-6BEB-4C76-BD39-CC9D48B166DA}" dt="2020-09-28T18:56:41.536" v="5664" actId="20577"/>
          <ac:spMkLst>
            <pc:docMk/>
            <pc:sldMk cId="3932911642" sldId="335"/>
            <ac:spMk id="3" creationId="{00000000-0000-0000-0000-000000000000}"/>
          </ac:spMkLst>
        </pc:spChg>
      </pc:sldChg>
      <pc:sldChg chg="modSp mod modNotesTx">
        <pc:chgData name="Maria Teresa Bermudes" userId="76a2f13cae316870" providerId="LiveId" clId="{A7E82E62-6BEB-4C76-BD39-CC9D48B166DA}" dt="2020-09-28T18:58:25.648" v="5706" actId="20577"/>
        <pc:sldMkLst>
          <pc:docMk/>
          <pc:sldMk cId="280220012" sldId="336"/>
        </pc:sldMkLst>
        <pc:spChg chg="mod">
          <ac:chgData name="Maria Teresa Bermudes" userId="76a2f13cae316870" providerId="LiveId" clId="{A7E82E62-6BEB-4C76-BD39-CC9D48B166DA}" dt="2020-09-28T18:58:08.648" v="5692" actId="6549"/>
          <ac:spMkLst>
            <pc:docMk/>
            <pc:sldMk cId="280220012" sldId="336"/>
            <ac:spMk id="2" creationId="{00000000-0000-0000-0000-000000000000}"/>
          </ac:spMkLst>
        </pc:spChg>
      </pc:sldChg>
      <pc:sldChg chg="modSp mod">
        <pc:chgData name="Maria Teresa Bermudes" userId="76a2f13cae316870" providerId="LiveId" clId="{A7E82E62-6BEB-4C76-BD39-CC9D48B166DA}" dt="2020-09-28T18:58:56.528" v="5724" actId="6549"/>
        <pc:sldMkLst>
          <pc:docMk/>
          <pc:sldMk cId="2767020167" sldId="337"/>
        </pc:sldMkLst>
        <pc:spChg chg="mod">
          <ac:chgData name="Maria Teresa Bermudes" userId="76a2f13cae316870" providerId="LiveId" clId="{A7E82E62-6BEB-4C76-BD39-CC9D48B166DA}" dt="2020-09-28T18:58:56.528" v="5724" actId="6549"/>
          <ac:spMkLst>
            <pc:docMk/>
            <pc:sldMk cId="2767020167" sldId="337"/>
            <ac:spMk id="2" creationId="{00000000-0000-0000-0000-000000000000}"/>
          </ac:spMkLst>
        </pc:spChg>
      </pc:sldChg>
      <pc:sldChg chg="del modNotes">
        <pc:chgData name="Maria Teresa Bermudes" userId="76a2f13cae316870" providerId="LiveId" clId="{A7E82E62-6BEB-4C76-BD39-CC9D48B166DA}" dt="2020-09-28T17:52:53.888" v="580" actId="2696"/>
        <pc:sldMkLst>
          <pc:docMk/>
          <pc:sldMk cId="2142757034" sldId="338"/>
        </pc:sldMkLst>
      </pc:sldChg>
      <pc:sldChg chg="modNotesTx">
        <pc:chgData name="Maria Teresa Bermudes" userId="76a2f13cae316870" providerId="LiveId" clId="{A7E82E62-6BEB-4C76-BD39-CC9D48B166DA}" dt="2020-09-28T18:01:31.177" v="782" actId="6549"/>
        <pc:sldMkLst>
          <pc:docMk/>
          <pc:sldMk cId="908474354" sldId="346"/>
        </pc:sldMkLst>
      </pc:sldChg>
      <pc:sldChg chg="modSp mod">
        <pc:chgData name="Maria Teresa Bermudes" userId="76a2f13cae316870" providerId="LiveId" clId="{A7E82E62-6BEB-4C76-BD39-CC9D48B166DA}" dt="2020-09-28T18:02:28.201" v="796" actId="20577"/>
        <pc:sldMkLst>
          <pc:docMk/>
          <pc:sldMk cId="584709842" sldId="347"/>
        </pc:sldMkLst>
        <pc:spChg chg="mod">
          <ac:chgData name="Maria Teresa Bermudes" userId="76a2f13cae316870" providerId="LiveId" clId="{A7E82E62-6BEB-4C76-BD39-CC9D48B166DA}" dt="2020-09-28T18:02:28.201" v="796" actId="20577"/>
          <ac:spMkLst>
            <pc:docMk/>
            <pc:sldMk cId="584709842" sldId="347"/>
            <ac:spMk id="3" creationId="{00000000-0000-0000-0000-000000000000}"/>
          </ac:spMkLst>
        </pc:spChg>
      </pc:sldChg>
      <pc:sldChg chg="modSp mod">
        <pc:chgData name="Maria Teresa Bermudes" userId="76a2f13cae316870" providerId="LiveId" clId="{A7E82E62-6BEB-4C76-BD39-CC9D48B166DA}" dt="2020-09-28T17:55:49.594" v="725" actId="6549"/>
        <pc:sldMkLst>
          <pc:docMk/>
          <pc:sldMk cId="3254950687" sldId="348"/>
        </pc:sldMkLst>
        <pc:spChg chg="mod">
          <ac:chgData name="Maria Teresa Bermudes" userId="76a2f13cae316870" providerId="LiveId" clId="{A7E82E62-6BEB-4C76-BD39-CC9D48B166DA}" dt="2020-09-28T17:55:03.376" v="661" actId="20577"/>
          <ac:spMkLst>
            <pc:docMk/>
            <pc:sldMk cId="3254950687" sldId="348"/>
            <ac:spMk id="5" creationId="{00000000-0000-0000-0000-000000000000}"/>
          </ac:spMkLst>
        </pc:spChg>
        <pc:spChg chg="mod">
          <ac:chgData name="Maria Teresa Bermudes" userId="76a2f13cae316870" providerId="LiveId" clId="{A7E82E62-6BEB-4C76-BD39-CC9D48B166DA}" dt="2020-09-28T17:55:15.465" v="672" actId="20577"/>
          <ac:spMkLst>
            <pc:docMk/>
            <pc:sldMk cId="3254950687" sldId="348"/>
            <ac:spMk id="19" creationId="{00000000-0000-0000-0000-000000000000}"/>
          </ac:spMkLst>
        </pc:spChg>
        <pc:spChg chg="mod">
          <ac:chgData name="Maria Teresa Bermudes" userId="76a2f13cae316870" providerId="LiveId" clId="{A7E82E62-6BEB-4C76-BD39-CC9D48B166DA}" dt="2020-09-28T17:55:49.594" v="725" actId="6549"/>
          <ac:spMkLst>
            <pc:docMk/>
            <pc:sldMk cId="3254950687" sldId="348"/>
            <ac:spMk id="26" creationId="{00000000-0000-0000-0000-000000000000}"/>
          </ac:spMkLst>
        </pc:spChg>
      </pc:sldChg>
      <pc:sldChg chg="modSp mod modNotes modNotesTx">
        <pc:chgData name="Maria Teresa Bermudes" userId="76a2f13cae316870" providerId="LiveId" clId="{A7E82E62-6BEB-4C76-BD39-CC9D48B166DA}" dt="2020-09-28T18:01:01.514" v="767" actId="20577"/>
        <pc:sldMkLst>
          <pc:docMk/>
          <pc:sldMk cId="3791856829" sldId="349"/>
        </pc:sldMkLst>
        <pc:spChg chg="mod">
          <ac:chgData name="Maria Teresa Bermudes" userId="76a2f13cae316870" providerId="LiveId" clId="{A7E82E62-6BEB-4C76-BD39-CC9D48B166DA}" dt="2020-09-28T18:00:10.163" v="728"/>
          <ac:spMkLst>
            <pc:docMk/>
            <pc:sldMk cId="3791856829" sldId="349"/>
            <ac:spMk id="9" creationId="{00000000-0000-0000-0000-000000000000}"/>
          </ac:spMkLst>
        </pc:spChg>
        <pc:spChg chg="mod">
          <ac:chgData name="Maria Teresa Bermudes" userId="76a2f13cae316870" providerId="LiveId" clId="{A7E82E62-6BEB-4C76-BD39-CC9D48B166DA}" dt="2020-09-28T18:00:23.482" v="751" actId="6549"/>
          <ac:spMkLst>
            <pc:docMk/>
            <pc:sldMk cId="3791856829" sldId="349"/>
            <ac:spMk id="14" creationId="{00000000-0000-0000-0000-000000000000}"/>
          </ac:spMkLst>
        </pc:spChg>
      </pc:sldChg>
      <pc:sldChg chg="modSp mod modNotesTx">
        <pc:chgData name="Maria Teresa Bermudes" userId="76a2f13cae316870" providerId="LiveId" clId="{A7E82E62-6BEB-4C76-BD39-CC9D48B166DA}" dt="2020-09-28T18:11:39.522" v="1050" actId="20577"/>
        <pc:sldMkLst>
          <pc:docMk/>
          <pc:sldMk cId="2124956794" sldId="350"/>
        </pc:sldMkLst>
        <pc:spChg chg="mod">
          <ac:chgData name="Maria Teresa Bermudes" userId="76a2f13cae316870" providerId="LiveId" clId="{A7E82E62-6BEB-4C76-BD39-CC9D48B166DA}" dt="2020-09-28T18:11:39.522" v="1050" actId="20577"/>
          <ac:spMkLst>
            <pc:docMk/>
            <pc:sldMk cId="2124956794" sldId="350"/>
            <ac:spMk id="2" creationId="{00000000-0000-0000-0000-000000000000}"/>
          </ac:spMkLst>
        </pc:spChg>
        <pc:spChg chg="mod">
          <ac:chgData name="Maria Teresa Bermudes" userId="76a2f13cae316870" providerId="LiveId" clId="{A7E82E62-6BEB-4C76-BD39-CC9D48B166DA}" dt="2020-09-28T17:39:10.864" v="3"/>
          <ac:spMkLst>
            <pc:docMk/>
            <pc:sldMk cId="2124956794" sldId="350"/>
            <ac:spMk id="3" creationId="{00000000-0000-0000-0000-000000000000}"/>
          </ac:spMkLst>
        </pc:spChg>
      </pc:sldChg>
      <pc:sldChg chg="modSp modNotesTx">
        <pc:chgData name="Maria Teresa Bermudes" userId="76a2f13cae316870" providerId="LiveId" clId="{A7E82E62-6BEB-4C76-BD39-CC9D48B166DA}" dt="2020-09-28T18:14:30.275" v="1058" actId="6549"/>
        <pc:sldMkLst>
          <pc:docMk/>
          <pc:sldMk cId="549695296" sldId="351"/>
        </pc:sldMkLst>
        <pc:spChg chg="mod">
          <ac:chgData name="Maria Teresa Bermudes" userId="76a2f13cae316870" providerId="LiveId" clId="{A7E82E62-6BEB-4C76-BD39-CC9D48B166DA}" dt="2020-09-28T17:39:10.864" v="3"/>
          <ac:spMkLst>
            <pc:docMk/>
            <pc:sldMk cId="549695296" sldId="351"/>
            <ac:spMk id="3" creationId="{00000000-0000-0000-0000-000000000000}"/>
          </ac:spMkLst>
        </pc:spChg>
      </pc:sldChg>
      <pc:sldChg chg="modSp mod">
        <pc:chgData name="Maria Teresa Bermudes" userId="76a2f13cae316870" providerId="LiveId" clId="{A7E82E62-6BEB-4C76-BD39-CC9D48B166DA}" dt="2020-09-28T18:14:46.875" v="1070" actId="20577"/>
        <pc:sldMkLst>
          <pc:docMk/>
          <pc:sldMk cId="2013011226" sldId="352"/>
        </pc:sldMkLst>
        <pc:spChg chg="mod">
          <ac:chgData name="Maria Teresa Bermudes" userId="76a2f13cae316870" providerId="LiveId" clId="{A7E82E62-6BEB-4C76-BD39-CC9D48B166DA}" dt="2020-09-28T18:14:46.875" v="1070" actId="20577"/>
          <ac:spMkLst>
            <pc:docMk/>
            <pc:sldMk cId="2013011226" sldId="352"/>
            <ac:spMk id="2" creationId="{00000000-0000-0000-0000-000000000000}"/>
          </ac:spMkLst>
        </pc:spChg>
        <pc:spChg chg="mod">
          <ac:chgData name="Maria Teresa Bermudes" userId="76a2f13cae316870" providerId="LiveId" clId="{A7E82E62-6BEB-4C76-BD39-CC9D48B166DA}" dt="2020-09-28T17:39:10.864" v="3"/>
          <ac:spMkLst>
            <pc:docMk/>
            <pc:sldMk cId="2013011226" sldId="352"/>
            <ac:spMk id="10" creationId="{00000000-0000-0000-0000-000000000000}"/>
          </ac:spMkLst>
        </pc:spChg>
      </pc:sldChg>
      <pc:sldChg chg="modSp mod">
        <pc:chgData name="Maria Teresa Bermudes" userId="76a2f13cae316870" providerId="LiveId" clId="{A7E82E62-6BEB-4C76-BD39-CC9D48B166DA}" dt="2020-09-28T18:15:42.172" v="1088" actId="113"/>
        <pc:sldMkLst>
          <pc:docMk/>
          <pc:sldMk cId="979908075" sldId="353"/>
        </pc:sldMkLst>
        <pc:spChg chg="mod">
          <ac:chgData name="Maria Teresa Bermudes" userId="76a2f13cae316870" providerId="LiveId" clId="{A7E82E62-6BEB-4C76-BD39-CC9D48B166DA}" dt="2020-09-28T18:15:13.963" v="1082" actId="20577"/>
          <ac:spMkLst>
            <pc:docMk/>
            <pc:sldMk cId="979908075" sldId="353"/>
            <ac:spMk id="2" creationId="{00000000-0000-0000-0000-000000000000}"/>
          </ac:spMkLst>
        </pc:spChg>
        <pc:spChg chg="mod">
          <ac:chgData name="Maria Teresa Bermudes" userId="76a2f13cae316870" providerId="LiveId" clId="{A7E82E62-6BEB-4C76-BD39-CC9D48B166DA}" dt="2020-09-28T18:15:42.172" v="1088" actId="113"/>
          <ac:spMkLst>
            <pc:docMk/>
            <pc:sldMk cId="979908075" sldId="353"/>
            <ac:spMk id="3" creationId="{00000000-0000-0000-0000-000000000000}"/>
          </ac:spMkLst>
        </pc:spChg>
      </pc:sldChg>
      <pc:sldChg chg="modSp mod modNotes">
        <pc:chgData name="Maria Teresa Bermudes" userId="76a2f13cae316870" providerId="LiveId" clId="{A7E82E62-6BEB-4C76-BD39-CC9D48B166DA}" dt="2020-09-28T18:16:14.683" v="1100" actId="20577"/>
        <pc:sldMkLst>
          <pc:docMk/>
          <pc:sldMk cId="1155534419" sldId="354"/>
        </pc:sldMkLst>
        <pc:spChg chg="mod">
          <ac:chgData name="Maria Teresa Bermudes" userId="76a2f13cae316870" providerId="LiveId" clId="{A7E82E62-6BEB-4C76-BD39-CC9D48B166DA}" dt="2020-09-28T18:16:14.683" v="1100" actId="20577"/>
          <ac:spMkLst>
            <pc:docMk/>
            <pc:sldMk cId="1155534419" sldId="354"/>
            <ac:spMk id="2" creationId="{00000000-0000-0000-0000-000000000000}"/>
          </ac:spMkLst>
        </pc:spChg>
      </pc:sldChg>
      <pc:sldChg chg="modSp mod">
        <pc:chgData name="Maria Teresa Bermudes" userId="76a2f13cae316870" providerId="LiveId" clId="{A7E82E62-6BEB-4C76-BD39-CC9D48B166DA}" dt="2020-09-28T18:17:48.012" v="1124" actId="179"/>
        <pc:sldMkLst>
          <pc:docMk/>
          <pc:sldMk cId="22531359" sldId="355"/>
        </pc:sldMkLst>
        <pc:spChg chg="mod">
          <ac:chgData name="Maria Teresa Bermudes" userId="76a2f13cae316870" providerId="LiveId" clId="{A7E82E62-6BEB-4C76-BD39-CC9D48B166DA}" dt="2020-09-28T18:16:56.795" v="1112" actId="20577"/>
          <ac:spMkLst>
            <pc:docMk/>
            <pc:sldMk cId="22531359" sldId="355"/>
            <ac:spMk id="2" creationId="{00000000-0000-0000-0000-000000000000}"/>
          </ac:spMkLst>
        </pc:spChg>
        <pc:spChg chg="mod">
          <ac:chgData name="Maria Teresa Bermudes" userId="76a2f13cae316870" providerId="LiveId" clId="{A7E82E62-6BEB-4C76-BD39-CC9D48B166DA}" dt="2020-09-28T18:17:48.012" v="1124" actId="179"/>
          <ac:spMkLst>
            <pc:docMk/>
            <pc:sldMk cId="22531359" sldId="355"/>
            <ac:spMk id="3" creationId="{00000000-0000-0000-0000-000000000000}"/>
          </ac:spMkLst>
        </pc:spChg>
      </pc:sldChg>
      <pc:sldChg chg="modSp mod">
        <pc:chgData name="Maria Teresa Bermudes" userId="76a2f13cae316870" providerId="LiveId" clId="{A7E82E62-6BEB-4C76-BD39-CC9D48B166DA}" dt="2020-09-28T19:04:28.873" v="6068" actId="20577"/>
        <pc:sldMkLst>
          <pc:docMk/>
          <pc:sldMk cId="3153834356" sldId="356"/>
        </pc:sldMkLst>
        <pc:spChg chg="mod">
          <ac:chgData name="Maria Teresa Bermudes" userId="76a2f13cae316870" providerId="LiveId" clId="{A7E82E62-6BEB-4C76-BD39-CC9D48B166DA}" dt="2020-09-28T19:04:28.873" v="6068" actId="20577"/>
          <ac:spMkLst>
            <pc:docMk/>
            <pc:sldMk cId="3153834356" sldId="356"/>
            <ac:spMk id="3" creationId="{00000000-0000-0000-0000-000000000000}"/>
          </ac:spMkLst>
        </pc:spChg>
      </pc:sldChg>
      <pc:sldChg chg="modSp add mod modNotesTx">
        <pc:chgData name="Maria Teresa Bermudes" userId="76a2f13cae316870" providerId="LiveId" clId="{A7E82E62-6BEB-4C76-BD39-CC9D48B166DA}" dt="2020-09-28T17:52:41.151" v="579" actId="20577"/>
        <pc:sldMkLst>
          <pc:docMk/>
          <pc:sldMk cId="3076831238" sldId="357"/>
        </pc:sldMkLst>
        <pc:spChg chg="mod">
          <ac:chgData name="Maria Teresa Bermudes" userId="76a2f13cae316870" providerId="LiveId" clId="{A7E82E62-6BEB-4C76-BD39-CC9D48B166DA}" dt="2020-09-28T17:51:25.673" v="398" actId="6549"/>
          <ac:spMkLst>
            <pc:docMk/>
            <pc:sldMk cId="3076831238" sldId="357"/>
            <ac:spMk id="2" creationId="{00000000-0000-0000-0000-000000000000}"/>
          </ac:spMkLst>
        </pc:spChg>
        <pc:picChg chg="mod">
          <ac:chgData name="Maria Teresa Bermudes" userId="76a2f13cae316870" providerId="LiveId" clId="{A7E82E62-6BEB-4C76-BD39-CC9D48B166DA}" dt="2020-09-28T17:51:30.015" v="399" actId="1076"/>
          <ac:picMkLst>
            <pc:docMk/>
            <pc:sldMk cId="3076831238" sldId="357"/>
            <ac:picMk id="16" creationId="{39563DE1-7C0C-4650-B9C9-DE127820732C}"/>
          </ac:picMkLst>
        </pc:picChg>
      </pc:sldChg>
      <pc:sldChg chg="modSp add mod modNotesTx">
        <pc:chgData name="Maria Teresa Bermudes" userId="76a2f13cae316870" providerId="LiveId" clId="{A7E82E62-6BEB-4C76-BD39-CC9D48B166DA}" dt="2020-09-28T18:09:42.377" v="1026"/>
        <pc:sldMkLst>
          <pc:docMk/>
          <pc:sldMk cId="3916464501" sldId="358"/>
        </pc:sldMkLst>
        <pc:spChg chg="mod">
          <ac:chgData name="Maria Teresa Bermudes" userId="76a2f13cae316870" providerId="LiveId" clId="{A7E82E62-6BEB-4C76-BD39-CC9D48B166DA}" dt="2020-09-28T18:07:05.430" v="799" actId="27636"/>
          <ac:spMkLst>
            <pc:docMk/>
            <pc:sldMk cId="3916464501" sldId="358"/>
            <ac:spMk id="2" creationId="{00000000-0000-0000-0000-000000000000}"/>
          </ac:spMkLst>
        </pc:spChg>
      </pc:sldChg>
      <pc:sldChg chg="modSp add mod">
        <pc:chgData name="Maria Teresa Bermudes" userId="76a2f13cae316870" providerId="LiveId" clId="{A7E82E62-6BEB-4C76-BD39-CC9D48B166DA}" dt="2020-09-28T18:22:45.717" v="1706" actId="27636"/>
        <pc:sldMkLst>
          <pc:docMk/>
          <pc:sldMk cId="2577580158" sldId="359"/>
        </pc:sldMkLst>
        <pc:spChg chg="mod">
          <ac:chgData name="Maria Teresa Bermudes" userId="76a2f13cae316870" providerId="LiveId" clId="{A7E82E62-6BEB-4C76-BD39-CC9D48B166DA}" dt="2020-09-28T18:19:48.094" v="1197" actId="6549"/>
          <ac:spMkLst>
            <pc:docMk/>
            <pc:sldMk cId="2577580158" sldId="359"/>
            <ac:spMk id="2" creationId="{5F882912-4110-41C4-AE4F-E0610C1CBEFE}"/>
          </ac:spMkLst>
        </pc:spChg>
        <pc:spChg chg="mod">
          <ac:chgData name="Maria Teresa Bermudes" userId="76a2f13cae316870" providerId="LiveId" clId="{A7E82E62-6BEB-4C76-BD39-CC9D48B166DA}" dt="2020-09-28T18:22:45.717" v="1706" actId="27636"/>
          <ac:spMkLst>
            <pc:docMk/>
            <pc:sldMk cId="2577580158" sldId="359"/>
            <ac:spMk id="3" creationId="{B5BD976B-7A68-441C-B9E2-88FD8696AF3B}"/>
          </ac:spMkLst>
        </pc:spChg>
      </pc:sldChg>
      <pc:sldChg chg="modSp add mod">
        <pc:chgData name="Maria Teresa Bermudes" userId="76a2f13cae316870" providerId="LiveId" clId="{A7E82E62-6BEB-4C76-BD39-CC9D48B166DA}" dt="2020-09-28T18:24:53.965" v="1851" actId="6549"/>
        <pc:sldMkLst>
          <pc:docMk/>
          <pc:sldMk cId="1416745411" sldId="360"/>
        </pc:sldMkLst>
        <pc:spChg chg="mod">
          <ac:chgData name="Maria Teresa Bermudes" userId="76a2f13cae316870" providerId="LiveId" clId="{A7E82E62-6BEB-4C76-BD39-CC9D48B166DA}" dt="2020-09-28T18:24:03.180" v="1756" actId="6549"/>
          <ac:spMkLst>
            <pc:docMk/>
            <pc:sldMk cId="1416745411" sldId="360"/>
            <ac:spMk id="2" creationId="{8DD4D4A6-1772-489A-9376-F98F588160CE}"/>
          </ac:spMkLst>
        </pc:spChg>
        <pc:spChg chg="mod">
          <ac:chgData name="Maria Teresa Bermudes" userId="76a2f13cae316870" providerId="LiveId" clId="{A7E82E62-6BEB-4C76-BD39-CC9D48B166DA}" dt="2020-09-28T18:24:53.965" v="1851" actId="6549"/>
          <ac:spMkLst>
            <pc:docMk/>
            <pc:sldMk cId="1416745411" sldId="360"/>
            <ac:spMk id="3" creationId="{6D50F622-4700-4839-A137-9F9287D7C3EC}"/>
          </ac:spMkLst>
        </pc:spChg>
      </pc:sldChg>
      <pc:sldChg chg="modSp add mod modNotesTx">
        <pc:chgData name="Maria Teresa Bermudes" userId="76a2f13cae316870" providerId="LiveId" clId="{A7E82E62-6BEB-4C76-BD39-CC9D48B166DA}" dt="2020-09-28T18:35:18.630" v="3002" actId="6549"/>
        <pc:sldMkLst>
          <pc:docMk/>
          <pc:sldMk cId="2801600203" sldId="361"/>
        </pc:sldMkLst>
        <pc:spChg chg="mod">
          <ac:chgData name="Maria Teresa Bermudes" userId="76a2f13cae316870" providerId="LiveId" clId="{A7E82E62-6BEB-4C76-BD39-CC9D48B166DA}" dt="2020-09-28T18:34:23.021" v="2818" actId="20577"/>
          <ac:spMkLst>
            <pc:docMk/>
            <pc:sldMk cId="2801600203" sldId="361"/>
            <ac:spMk id="2" creationId="{77D29AA3-88D2-422A-B9A2-2CC13CE7507B}"/>
          </ac:spMkLst>
        </pc:spChg>
      </pc:sldChg>
      <pc:sldChg chg="modSp add mod modNotesTx">
        <pc:chgData name="Maria Teresa Bermudes" userId="76a2f13cae316870" providerId="LiveId" clId="{A7E82E62-6BEB-4C76-BD39-CC9D48B166DA}" dt="2020-09-28T18:43:21.980" v="5051" actId="20577"/>
        <pc:sldMkLst>
          <pc:docMk/>
          <pc:sldMk cId="3428857846" sldId="362"/>
        </pc:sldMkLst>
        <pc:spChg chg="mod">
          <ac:chgData name="Maria Teresa Bermudes" userId="76a2f13cae316870" providerId="LiveId" clId="{A7E82E62-6BEB-4C76-BD39-CC9D48B166DA}" dt="2020-09-28T18:36:18.429" v="3032" actId="20577"/>
          <ac:spMkLst>
            <pc:docMk/>
            <pc:sldMk cId="3428857846" sldId="362"/>
            <ac:spMk id="2" creationId="{77D29AA3-88D2-422A-B9A2-2CC13CE7507B}"/>
          </ac:spMkLst>
        </pc:spChg>
        <pc:spChg chg="mod">
          <ac:chgData name="Maria Teresa Bermudes" userId="76a2f13cae316870" providerId="LiveId" clId="{A7E82E62-6BEB-4C76-BD39-CC9D48B166DA}" dt="2020-09-28T18:39:21.390" v="3891" actId="790"/>
          <ac:spMkLst>
            <pc:docMk/>
            <pc:sldMk cId="3428857846" sldId="362"/>
            <ac:spMk id="3" creationId="{924BF8CC-CDCD-4669-9A43-98E037DD240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666287-9743-487F-A942-CA29AE371D64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DE7BB7-08AD-4A77-918A-BE6DDA6ECAA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3643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09124B-CC95-491E-A6BB-A52DDC86A2B1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720500-23BE-4D73-A547-AA878E16F64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08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noProof="0" dirty="0"/>
              <a:t>Esta palestra inclui</a:t>
            </a:r>
            <a:r>
              <a:rPr lang="pt-PT" baseline="0" noProof="0" dirty="0"/>
              <a:t> uma revisão do método utilizado para interpretar os resultados do teste da carga viral e aconselhamento sobre a adesão, viabilizado através do Papel Gigante de Monitorização da Carga Viral e Aconselhamento sobre o Reforço da Adesão</a:t>
            </a:r>
            <a:endParaRPr lang="pt-PT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500-23BE-4D73-A547-AA878E16F64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578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 </a:t>
            </a:r>
            <a:r>
              <a:rPr lang="en-US" dirty="0" err="1"/>
              <a:t>papel</a:t>
            </a:r>
            <a:r>
              <a:rPr lang="en-US" dirty="0"/>
              <a:t> </a:t>
            </a:r>
            <a:r>
              <a:rPr lang="en-US" dirty="0" err="1"/>
              <a:t>gigante</a:t>
            </a:r>
            <a:r>
              <a:rPr lang="en-US" dirty="0"/>
              <a:t> </a:t>
            </a:r>
            <a:r>
              <a:rPr lang="en-US" dirty="0" err="1"/>
              <a:t>também</a:t>
            </a:r>
            <a:r>
              <a:rPr lang="en-US" dirty="0"/>
              <a:t> </a:t>
            </a:r>
            <a:r>
              <a:rPr lang="en-US" dirty="0" err="1"/>
              <a:t>contém</a:t>
            </a:r>
            <a:r>
              <a:rPr lang="en-US" dirty="0"/>
              <a:t> </a:t>
            </a:r>
            <a:r>
              <a:rPr lang="en-US" dirty="0" err="1"/>
              <a:t>dicas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boas </a:t>
            </a:r>
            <a:r>
              <a:rPr lang="en-US" dirty="0" err="1"/>
              <a:t>técnicas</a:t>
            </a:r>
            <a:r>
              <a:rPr lang="en-US" dirty="0"/>
              <a:t> de </a:t>
            </a:r>
            <a:r>
              <a:rPr lang="en-US" dirty="0" err="1"/>
              <a:t>aconselhamento</a:t>
            </a:r>
            <a:r>
              <a:rPr lang="en-US" dirty="0"/>
              <a:t> e </a:t>
            </a:r>
            <a:r>
              <a:rPr lang="en-US" dirty="0" err="1"/>
              <a:t>comunicação</a:t>
            </a:r>
            <a:r>
              <a:rPr lang="en-US" dirty="0"/>
              <a:t> para </a:t>
            </a:r>
            <a:r>
              <a:rPr lang="en-US" dirty="0" err="1"/>
              <a:t>orientar</a:t>
            </a:r>
            <a:r>
              <a:rPr lang="en-US" dirty="0"/>
              <a:t> as </a:t>
            </a:r>
            <a:r>
              <a:rPr lang="en-US" dirty="0" err="1"/>
              <a:t>suas</a:t>
            </a:r>
            <a:r>
              <a:rPr lang="en-US" dirty="0"/>
              <a:t> </a:t>
            </a:r>
            <a:r>
              <a:rPr lang="en-US" dirty="0" err="1"/>
              <a:t>conversações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500-23BE-4D73-A547-AA878E16F64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1975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 </a:t>
            </a:r>
            <a:r>
              <a:rPr lang="en-US" dirty="0" err="1"/>
              <a:t>papel</a:t>
            </a:r>
            <a:r>
              <a:rPr lang="en-US" dirty="0"/>
              <a:t> </a:t>
            </a:r>
            <a:r>
              <a:rPr lang="en-US" dirty="0" err="1"/>
              <a:t>gigante</a:t>
            </a:r>
            <a:r>
              <a:rPr lang="en-US" dirty="0"/>
              <a:t> </a:t>
            </a:r>
            <a:r>
              <a:rPr lang="en-US" dirty="0" err="1"/>
              <a:t>também</a:t>
            </a:r>
            <a:r>
              <a:rPr lang="en-US" dirty="0"/>
              <a:t> </a:t>
            </a:r>
            <a:r>
              <a:rPr lang="en-US" dirty="0" err="1"/>
              <a:t>contém</a:t>
            </a:r>
            <a:r>
              <a:rPr lang="en-US" dirty="0"/>
              <a:t> </a:t>
            </a:r>
            <a:r>
              <a:rPr lang="en-US" dirty="0" err="1"/>
              <a:t>dicas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boas </a:t>
            </a:r>
            <a:r>
              <a:rPr lang="en-US" dirty="0" err="1"/>
              <a:t>técnicas</a:t>
            </a:r>
            <a:r>
              <a:rPr lang="en-US" dirty="0"/>
              <a:t> de </a:t>
            </a:r>
            <a:r>
              <a:rPr lang="en-US" dirty="0" err="1"/>
              <a:t>aconselhamento</a:t>
            </a:r>
            <a:r>
              <a:rPr lang="en-US" dirty="0"/>
              <a:t> e </a:t>
            </a:r>
            <a:r>
              <a:rPr lang="en-US" dirty="0" err="1"/>
              <a:t>comunicação</a:t>
            </a:r>
            <a:r>
              <a:rPr lang="en-US" dirty="0"/>
              <a:t> para </a:t>
            </a:r>
            <a:r>
              <a:rPr lang="en-US" dirty="0" err="1"/>
              <a:t>orientar</a:t>
            </a:r>
            <a:r>
              <a:rPr lang="en-US" dirty="0"/>
              <a:t> as </a:t>
            </a:r>
            <a:r>
              <a:rPr lang="en-US" dirty="0" err="1"/>
              <a:t>suas</a:t>
            </a:r>
            <a:r>
              <a:rPr lang="en-US" dirty="0"/>
              <a:t> </a:t>
            </a:r>
            <a:r>
              <a:rPr lang="en-US" dirty="0" err="1"/>
              <a:t>conversações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500-23BE-4D73-A547-AA878E16F64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1975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Vemos aqui uma imagem de uma ferramenta chamada Ferramenta do Plano para Maior Adesão, a qual serve para ser utilizada como documentação, juntamente com o papel gigante durante as sessões de aconselhamento.  Em certos países esta ferramenta chama-se “Formulário Individual de CV Elevada”.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conteúdo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 slide).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P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 ferramenta é particularmente útil para proporcionar continuidade entre as sessões que incluam  diferentes trabalhadores de saúde.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AD0EC2-4536-47C0-BE1E-E62A1DD3EC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70363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Vamos fazer uma revisão da 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Ferramenta do Plano de Maior Adesão</a:t>
            </a:r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 (consultar o slide). 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*Mais tarde explicaremos como determinar o nível da adesão.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AD0EC2-4536-47C0-BE1E-E62A1DD3EC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55054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AD0EC2-4536-47C0-BE1E-E62A1DD3EC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81885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Aqui está um exemplo de como utilizar a secção de comentários do formulário para resumir o plano para o doente, à base dos obstáculos identificados. No decorrer de toda a avaliação da adesão deste doente tornou-se óbvio que ele andava a esquecer-se de tomar os </a:t>
            </a:r>
            <a:r>
              <a:rPr lang="pt-P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ARVs</a:t>
            </a:r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As intervenções acordadas incluíram a utilização de uma caixa de comprimidos e a marcação de um alarme no telemóvel do doente, como lembrete para tomar os </a:t>
            </a:r>
            <a:r>
              <a:rPr lang="pt-P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ARVs</a:t>
            </a:r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portanto marcaram-se estas opções e descreveram-se as mesmas na secção de comentários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AD0EC2-4536-47C0-BE1E-E62A1DD3EC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34384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(Começar por ler o slide).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Lembrem-se de que esta ferramenta é para ser utilizada juntamente com o papel gigante para documentação. Agora vamos rever os papeis gigantes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AD0EC2-4536-47C0-BE1E-E62A1DD3EC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44981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1º cartão apresenta ao doente o conceito de </a:t>
            </a:r>
            <a:r>
              <a:rPr lang="pt-P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ARVs</a:t>
            </a:r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de testes da carga viral.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Utilizar as perguntas incluídas na secção “Revisão” depois de passar pelos pontos de discussão, para verificar se o doente entendeu todas as informações comunicadas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500-23BE-4D73-A547-AA878E16F64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647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2º cartão apresenta ao doente o conceito de carga viral, ao mesmo tempo que o teste é enviado para o laboratório.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500-23BE-4D73-A547-AA878E16F64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647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Este cartão deve ser utilizado nas pessoas cujos resultados indiquem cargas virais baixas. Uma carga viral baixa significa que os </a:t>
            </a:r>
            <a:r>
              <a:rPr lang="pt-PT" sz="12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ARVs</a:t>
            </a:r>
            <a:r>
              <a:rPr lang="pt-PT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estão a funcionar e que é de esperar a melhora/estabilidade clínica do indivíduo. No passado, o nível de corte para considerar a resposta da CV clinicamente aceitável era normalmente </a:t>
            </a:r>
            <a:r>
              <a:rPr lang="pt-PT" noProof="0" dirty="0"/>
              <a:t>&lt;1000 cópias/ml. Porém sabe-se agora que os indivíduos que têm valores de CV da ordem das 200-1000 cópias/ml podem ter níveis abaixo do ideal de adesão e podem </a:t>
            </a:r>
            <a:r>
              <a:rPr lang="pt-PT" noProof="0" dirty="0" err="1"/>
              <a:t>corer</a:t>
            </a:r>
            <a:r>
              <a:rPr lang="pt-PT" noProof="0" dirty="0"/>
              <a:t> maior risco de insuficiência virológica. Assim, o valor numérico daquilo que constitui uma carga viral baixa deve ser determinado de acordo com as </a:t>
            </a:r>
            <a:r>
              <a:rPr lang="pt-PT" noProof="0" dirty="0" err="1"/>
              <a:t>directrizes</a:t>
            </a:r>
            <a:r>
              <a:rPr lang="pt-PT" noProof="0" dirty="0"/>
              <a:t> nacionais (tendo em consideração os recursos disponíveis). </a:t>
            </a:r>
            <a:r>
              <a:rPr lang="pt-PT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cartão da carga viral baixa explica o resultado de um teste da carga viral, salienta a necessidade de uma adesão contínua ao tratamento, revê estratégias bem-sucedidas e desafios potenciais e viabiliza planos para consultas subsequentes e testes da CV.</a:t>
            </a:r>
            <a:endParaRPr lang="pt-PT" baseline="0" noProof="0" dirty="0"/>
          </a:p>
          <a:p>
            <a:endParaRPr lang="pt-PT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500-23BE-4D73-A547-AA878E16F64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64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Apresentam</a:t>
            </a:r>
            <a:r>
              <a:rPr lang="en-US" dirty="0"/>
              <a:t>-se </a:t>
            </a:r>
            <a:r>
              <a:rPr lang="en-US" dirty="0" err="1"/>
              <a:t>aqui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objectivos</a:t>
            </a:r>
            <a:r>
              <a:rPr lang="en-US" dirty="0"/>
              <a:t> de </a:t>
            </a:r>
            <a:r>
              <a:rPr lang="en-US" dirty="0" err="1"/>
              <a:t>aprendizagem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500-23BE-4D73-A547-AA878E16F64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0189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Este </a:t>
            </a:r>
            <a:r>
              <a:rPr lang="en-US" dirty="0" err="1"/>
              <a:t>cartão</a:t>
            </a:r>
            <a:r>
              <a:rPr lang="en-US" dirty="0"/>
              <a:t> </a:t>
            </a:r>
            <a:r>
              <a:rPr lang="en-US" dirty="0" err="1"/>
              <a:t>deve</a:t>
            </a:r>
            <a:r>
              <a:rPr lang="en-US" dirty="0"/>
              <a:t> ser </a:t>
            </a:r>
            <a:r>
              <a:rPr lang="en-US" dirty="0" err="1"/>
              <a:t>utilizado</a:t>
            </a:r>
            <a:r>
              <a:rPr lang="en-US" dirty="0"/>
              <a:t> para as </a:t>
            </a:r>
            <a:r>
              <a:rPr lang="en-US" dirty="0" err="1"/>
              <a:t>pessoas</a:t>
            </a:r>
            <a:r>
              <a:rPr lang="en-US" dirty="0"/>
              <a:t> que </a:t>
            </a:r>
            <a:r>
              <a:rPr lang="en-US" dirty="0" err="1"/>
              <a:t>tenham</a:t>
            </a:r>
            <a:r>
              <a:rPr lang="en-US" dirty="0"/>
              <a:t> um </a:t>
            </a:r>
            <a:r>
              <a:rPr lang="en-US" dirty="0" err="1"/>
              <a:t>resultado</a:t>
            </a:r>
            <a:r>
              <a:rPr lang="en-US" dirty="0"/>
              <a:t> da carga viral </a:t>
            </a:r>
            <a:r>
              <a:rPr lang="en-US" dirty="0" err="1"/>
              <a:t>indetectável</a:t>
            </a:r>
            <a:r>
              <a:rPr lang="en-US" baseline="0" dirty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720500-23BE-4D73-A547-AA878E16F64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2336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noProof="0" dirty="0"/>
              <a:t>Este cartão deve ser utilizado para as pessoas que têm um resultado </a:t>
            </a:r>
            <a:r>
              <a:rPr lang="pt-PT" noProof="0" dirty="0" err="1"/>
              <a:t>indetectável</a:t>
            </a:r>
            <a:r>
              <a:rPr lang="pt-PT" noProof="0" dirty="0"/>
              <a:t> ao teste da carga viral</a:t>
            </a:r>
            <a:r>
              <a:rPr lang="pt-PT" b="0" baseline="0" noProof="0" dirty="0"/>
              <a:t>. As pessoas com cargas virais </a:t>
            </a:r>
            <a:r>
              <a:rPr lang="pt-PT" b="0" baseline="0" noProof="0" dirty="0" err="1"/>
              <a:t>indetectáveis</a:t>
            </a:r>
            <a:r>
              <a:rPr lang="pt-PT" b="0" baseline="0" noProof="0" dirty="0"/>
              <a:t> também devem receber aconselhamento com os cartões para cargas virais baixas. [Reparar que todos os doentes com cargas virais </a:t>
            </a:r>
            <a:r>
              <a:rPr lang="pt-PT" b="0" baseline="0" noProof="0" dirty="0" err="1"/>
              <a:t>indetectáveis</a:t>
            </a:r>
            <a:r>
              <a:rPr lang="pt-PT" b="0" baseline="0" noProof="0" dirty="0"/>
              <a:t> também satisfazem os critérios para as cargas virais baixas, mas nem todas as pessoas com cargas virais baixas têm cargas virais </a:t>
            </a:r>
            <a:r>
              <a:rPr lang="pt-PT" b="0" baseline="0" noProof="0" dirty="0" err="1"/>
              <a:t>indetectáveis</a:t>
            </a:r>
            <a:r>
              <a:rPr lang="pt-PT" b="0" baseline="0" noProof="0" dirty="0"/>
              <a:t>]. As pessoas que têm resultados consistentemente </a:t>
            </a:r>
            <a:r>
              <a:rPr lang="pt-PT" b="0" baseline="0" noProof="0" dirty="0" err="1"/>
              <a:t>indetectáveis</a:t>
            </a:r>
            <a:r>
              <a:rPr lang="pt-PT" b="0" baseline="0" noProof="0" dirty="0"/>
              <a:t> não transmitirão o </a:t>
            </a:r>
            <a:r>
              <a:rPr lang="pt-PT" b="0" baseline="0" noProof="0" dirty="0" err="1"/>
              <a:t>HIV</a:t>
            </a:r>
            <a:r>
              <a:rPr lang="pt-PT" b="0" baseline="0" noProof="0" dirty="0"/>
              <a:t> para os seus parceiros sexuais. Regra geral, é necessário ter dois testes da carga viral seguidos com resultados </a:t>
            </a:r>
            <a:r>
              <a:rPr lang="pt-PT" b="0" baseline="0" noProof="0" dirty="0" err="1"/>
              <a:t>indetectáveis</a:t>
            </a:r>
            <a:r>
              <a:rPr lang="pt-PT" b="0" baseline="0" noProof="0" dirty="0"/>
              <a:t> para se poder ter a certeza de que o nível da CV do indivíduo é persistentemente </a:t>
            </a:r>
            <a:r>
              <a:rPr lang="pt-PT" b="0" baseline="0" noProof="0" dirty="0" err="1"/>
              <a:t>indetectável</a:t>
            </a:r>
            <a:r>
              <a:rPr lang="pt-PT" b="0" baseline="0" noProof="0" dirty="0"/>
              <a:t>.     </a:t>
            </a:r>
            <a:endParaRPr lang="pt-PT" baseline="0" noProof="0" dirty="0"/>
          </a:p>
          <a:p>
            <a:endParaRPr lang="pt-PT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720500-23BE-4D73-A547-AA878E16F64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294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Este cartão deve ser utilizado quando os resultados da carga viral são altos. O cartão explica o significado de um teste com uma carga viral alta e contém perguntas que ajudam o provedor a começar as explorar as causas possíveis dos resultados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doentes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tenham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carga viral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receber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aconselhamento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sobre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adesão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500-23BE-4D73-A547-AA878E16F64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372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Depois de se ler o conteúdo do slide, pode-se dizer o seguinte: “a seguinte série de cartões serve para os orientar no processo de realização de uma avaliação da adesão e aconselhamento sobre uma maior adesão”.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500-23BE-4D73-A547-AA878E16F64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5701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 pontos a discutir neste cartão servem para orientar o provedor quando este pergunta ao doente quantas doses omitiu na semana passada e no mês passado.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500-23BE-4D73-A547-AA878E16F64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0575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 provedores devem utilizar as suas respostas e este quadro para determinar o número de doses omitidas e a categoria de adesão do doente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500-23BE-4D73-A547-AA878E16F64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5553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500-23BE-4D73-A547-AA878E16F64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7662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Este quadro define os obstáculos individuais que podem </a:t>
            </a:r>
            <a:r>
              <a:rPr lang="pt-P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afectar</a:t>
            </a:r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capacidade da pessoa para tomar </a:t>
            </a:r>
            <a:r>
              <a:rPr lang="pt-P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ARVs</a:t>
            </a:r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regularmente, e inclui perguntas que servem para avaliar cada obstáculo (rever alguns exemplos do quadro).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perguntas abertas incluídas na caixa de instruções ao provedor podem ajudar a orientar o doente e verificar o que ele já tentou fazer, que é para não lhe fazer sugestões que não funcionaram para ele.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500-23BE-4D73-A547-AA878E16F64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7767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noProof="0" dirty="0"/>
              <a:t>Este</a:t>
            </a:r>
            <a:r>
              <a:rPr lang="pt-PT" baseline="0" noProof="0" dirty="0"/>
              <a:t> quadro define os obstáculos individuais e a nível da família que podem </a:t>
            </a:r>
            <a:r>
              <a:rPr lang="pt-PT" baseline="0" noProof="0" dirty="0" err="1"/>
              <a:t>afectar</a:t>
            </a:r>
            <a:r>
              <a:rPr lang="pt-PT" baseline="0" noProof="0" dirty="0"/>
              <a:t> a capacidade da pessoa para tomar </a:t>
            </a:r>
            <a:r>
              <a:rPr lang="pt-PT" baseline="0" noProof="0" dirty="0" err="1"/>
              <a:t>ARVs</a:t>
            </a:r>
            <a:r>
              <a:rPr lang="pt-PT" baseline="0" noProof="0" dirty="0"/>
              <a:t> regularmente, e inclui perguntas que servem para avaliar cada obstáculo (rever alguns exemplos). </a:t>
            </a:r>
            <a:r>
              <a:rPr lang="pt-PT" noProof="0" dirty="0"/>
              <a:t>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noProof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baseline="0" noProof="0" dirty="0"/>
              <a:t>As afirmações incluídas na caixa de instruções ao provedor são exemplos de declarações a elogiar os esforços do doente para mudar e apoiar novos comportamentos.  </a:t>
            </a:r>
            <a:endParaRPr lang="pt-PT" noProof="0" dirty="0"/>
          </a:p>
          <a:p>
            <a:endParaRPr lang="pt-PT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500-23BE-4D73-A547-AA878E16F64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7087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Este quadro define os obstáculos institucionais e comunitários que podem </a:t>
            </a:r>
            <a:r>
              <a:rPr lang="pt-P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afectar</a:t>
            </a:r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capacidade da pessoa para tomar </a:t>
            </a:r>
            <a:r>
              <a:rPr lang="pt-P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ARVs</a:t>
            </a:r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regularmente, e inclui perguntas que servem para avaliar cada obstáculo (rever os exemplos).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P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declarações de escuta </a:t>
            </a:r>
            <a:r>
              <a:rPr lang="pt-P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reflectiva</a:t>
            </a:r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incluídas na caixa de instruções ao provedor são exemplos de maneiras de demonstrar que você ouviu o que o doente já tentou fazer e quais são os seus obstáculos. 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P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declarações resumidas incluídas na caixa de instruções ao provedor são exemplos de maneiras de demonstrar que entendeu tudo o que doente lhe disse. Isso facilita a investigação de soluções juntamente com o doente, já que existe um entendimento comum sobre os obstáculos que ele enfrenta para tomar </a:t>
            </a:r>
            <a:r>
              <a:rPr lang="pt-P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ARVs</a:t>
            </a:r>
            <a:r>
              <a:rPr lang="en-US" baseline="0" dirty="0"/>
              <a:t>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500-23BE-4D73-A547-AA878E16F64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286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Lista</a:t>
            </a:r>
            <a:r>
              <a:rPr lang="en-US" dirty="0"/>
              <a:t> de </a:t>
            </a:r>
            <a:r>
              <a:rPr lang="en-US" dirty="0" err="1"/>
              <a:t>tópicos</a:t>
            </a:r>
            <a:r>
              <a:rPr lang="en-US" dirty="0"/>
              <a:t> </a:t>
            </a:r>
            <a:r>
              <a:rPr lang="en-US" dirty="0" err="1"/>
              <a:t>cobertos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500-23BE-4D73-A547-AA878E16F64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450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noProof="0" dirty="0"/>
              <a:t>Os 4 slides que se seguem contêm amostras de textos para desenvolver intervenções</a:t>
            </a:r>
            <a:r>
              <a:rPr lang="pt-PT" baseline="0" noProof="0" dirty="0"/>
              <a:t> orientadas sobre a adesão que sejam relevantes para </a:t>
            </a:r>
            <a:r>
              <a:rPr lang="pt-PT" noProof="0" dirty="0"/>
              <a:t>os desafios enfrentados</a:t>
            </a:r>
            <a:r>
              <a:rPr lang="pt-PT" baseline="0" noProof="0" dirty="0"/>
              <a:t> pelo doente.</a:t>
            </a:r>
            <a:endParaRPr lang="pt-PT" noProof="0" dirty="0"/>
          </a:p>
          <a:p>
            <a:endParaRPr lang="pt-PT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500-23BE-4D73-A547-AA878E16F64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6941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Este quadro define intervenções a nível individual que podem tomar em consideração os obstáculos anteriormente mencionados pelo doente (rever alguns exemplos).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500-23BE-4D73-A547-AA878E16F64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1129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Este quadro define intervenções a nível individual e da família, as quais podem tomar em consideração os obstáculos anteriormente mencionados pelo doente (rever alguns exemplos).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500-23BE-4D73-A547-AA878E16F64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61252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Este quadro define intervenções a nível institucional e comunitário, as quais podem tomar em consideração os obstáculos anteriormente mencionados pelo doente (rever alguns exemplos).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500-23BE-4D73-A547-AA878E16F64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52740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 cartões 13-16 incluem apoio adicional em relação a desafios comuns relativos à adesão. Com base nos obstáculos ou intervenções já discutidos com o doente, podem utilizar-se estes cartões para viabilizar (se for relevante) apoio adicional ao aconselhamento sobre a adesão. 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500-23BE-4D73-A547-AA878E16F64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7428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Este </a:t>
            </a:r>
            <a:r>
              <a:rPr lang="en-US" dirty="0" err="1"/>
              <a:t>cartão</a:t>
            </a:r>
            <a:r>
              <a:rPr lang="en-US" dirty="0"/>
              <a:t> é para as </a:t>
            </a:r>
            <a:r>
              <a:rPr lang="en-US" dirty="0" err="1"/>
              <a:t>pessoas</a:t>
            </a:r>
            <a:r>
              <a:rPr lang="en-US" dirty="0"/>
              <a:t> que se </a:t>
            </a:r>
            <a:r>
              <a:rPr lang="en-US" dirty="0" err="1"/>
              <a:t>esquecem</a:t>
            </a:r>
            <a:r>
              <a:rPr lang="en-US" dirty="0"/>
              <a:t> de </a:t>
            </a:r>
            <a:r>
              <a:rPr lang="en-US" dirty="0" err="1"/>
              <a:t>tomar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seus</a:t>
            </a:r>
            <a:r>
              <a:rPr lang="en-US" dirty="0"/>
              <a:t> </a:t>
            </a:r>
            <a:r>
              <a:rPr lang="en-US" baseline="0" dirty="0"/>
              <a:t>ARVs.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500-23BE-4D73-A547-AA878E16F64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29341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noProof="0" dirty="0"/>
              <a:t> Este cartão</a:t>
            </a:r>
            <a:r>
              <a:rPr lang="pt-PT" baseline="0" noProof="0" dirty="0"/>
              <a:t> é para as pessoas que precisam de mais instrução sobre como os </a:t>
            </a:r>
            <a:r>
              <a:rPr lang="pt-PT" baseline="0" noProof="0" dirty="0" err="1"/>
              <a:t>ARVs</a:t>
            </a:r>
            <a:r>
              <a:rPr lang="pt-PT" baseline="0" noProof="0" dirty="0"/>
              <a:t> funcionam, porque razão a adesão é importante e como controlar os seus efeitos secundários. </a:t>
            </a:r>
            <a:r>
              <a:rPr lang="pt-PT" noProof="0" dirty="0"/>
              <a:t>  </a:t>
            </a:r>
            <a:endParaRPr lang="pt-PT" baseline="0" noProof="0" dirty="0"/>
          </a:p>
          <a:p>
            <a:endParaRPr lang="pt-PT" baseline="0" noProof="0" dirty="0"/>
          </a:p>
          <a:p>
            <a:r>
              <a:rPr lang="pt-PT" baseline="0" noProof="0" dirty="0"/>
              <a:t>Também pode ser utilizado para avaliações adicionais das crenças de saúde da pessoa, caso as mesmas constituam um obstáculo potencial à adesão.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500-23BE-4D73-A547-AA878E16F64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02587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Este </a:t>
            </a:r>
            <a:r>
              <a:rPr lang="en-US" dirty="0" err="1"/>
              <a:t>cartão</a:t>
            </a:r>
            <a:r>
              <a:rPr lang="en-US" dirty="0"/>
              <a:t> </a:t>
            </a:r>
            <a:r>
              <a:rPr lang="en-US" dirty="0" err="1"/>
              <a:t>ajuda</a:t>
            </a:r>
            <a:r>
              <a:rPr lang="en-US" dirty="0"/>
              <a:t> a </a:t>
            </a:r>
            <a:r>
              <a:rPr lang="en-US" dirty="0" err="1"/>
              <a:t>gerir</a:t>
            </a:r>
            <a:r>
              <a:rPr lang="en-US" dirty="0"/>
              <a:t> a </a:t>
            </a:r>
            <a:r>
              <a:rPr lang="en-US" dirty="0" err="1"/>
              <a:t>privacidade</a:t>
            </a:r>
            <a:r>
              <a:rPr lang="en-US" baseline="0" dirty="0"/>
              <a:t> e a </a:t>
            </a:r>
            <a:r>
              <a:rPr lang="en-US" baseline="0" dirty="0" err="1"/>
              <a:t>obter</a:t>
            </a:r>
            <a:r>
              <a:rPr lang="en-US" baseline="0" dirty="0"/>
              <a:t> </a:t>
            </a:r>
            <a:r>
              <a:rPr lang="en-US" baseline="0" dirty="0" err="1"/>
              <a:t>apoio</a:t>
            </a:r>
            <a:r>
              <a:rPr lang="en-US" baseline="0" dirty="0"/>
              <a:t>. 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500-23BE-4D73-A547-AA878E16F64F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85021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noProof="0" dirty="0"/>
              <a:t>Se o resultado do teste</a:t>
            </a:r>
            <a:r>
              <a:rPr lang="pt-PT" baseline="0" noProof="0" dirty="0"/>
              <a:t> repetido de</a:t>
            </a:r>
            <a:r>
              <a:rPr lang="pt-PT" noProof="0" dirty="0"/>
              <a:t> carga viral</a:t>
            </a:r>
            <a:r>
              <a:rPr lang="pt-PT" baseline="0" noProof="0" dirty="0"/>
              <a:t> for </a:t>
            </a:r>
            <a:r>
              <a:rPr lang="pt-PT" u="none" baseline="0" noProof="0" dirty="0"/>
              <a:t>&lt;</a:t>
            </a:r>
            <a:r>
              <a:rPr lang="pt-PT" baseline="0" noProof="0" dirty="0"/>
              <a:t>1000 cópias/ml, os resultados devem ser explicados ao doente com a ajuda dos pontos a discutir incluídos no cartão 18.   </a:t>
            </a:r>
            <a:endParaRPr lang="pt-PT" noProof="0" dirty="0"/>
          </a:p>
          <a:p>
            <a:endParaRPr lang="pt-PT" baseline="0" noProof="0" dirty="0"/>
          </a:p>
          <a:p>
            <a:r>
              <a:rPr lang="pt-PT" baseline="0" noProof="0" dirty="0"/>
              <a:t>O regime </a:t>
            </a:r>
            <a:r>
              <a:rPr lang="pt-PT" baseline="0" noProof="0" dirty="0" err="1"/>
              <a:t>actual</a:t>
            </a:r>
            <a:r>
              <a:rPr lang="pt-PT" baseline="0" noProof="0" dirty="0"/>
              <a:t> deve ser conservado e deve-se continuar a reforçar a adesão.  </a:t>
            </a:r>
          </a:p>
          <a:p>
            <a:endParaRPr lang="pt-PT" baseline="0" noProof="0" dirty="0"/>
          </a:p>
          <a:p>
            <a:r>
              <a:rPr lang="pt-PT" baseline="0" noProof="0" dirty="0"/>
              <a:t>É necessário dar mais apoio a indivíduos com resultados iniciais ao teste de carga viral de &gt;1000 cópias/ml, que tenham agora &lt;1000 cópias/ml. </a:t>
            </a:r>
            <a:endParaRPr lang="pt-PT" noProof="0" dirty="0"/>
          </a:p>
          <a:p>
            <a:endParaRPr lang="pt-PT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500-23BE-4D73-A547-AA878E16F64F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53497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for determinado que o nível de adesão é bom mas a carga viral continua alta, deve utilizar-se este cartão para planear as próprias etapas e orientar o provedor em tal processo.</a:t>
            </a:r>
          </a:p>
          <a:p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 pontos a discutir incluídos neste cartão explicam que as cargas virais altas nos casos em que haja uma boa adesão sugerem resistência a um ou mais dos medicamentos do regime, o que confirma o insucesso virológico.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perguntas de “Revisão” servem para verificar se o doente entendeu como funcionam os novos </a:t>
            </a:r>
            <a:r>
              <a:rPr lang="pt-P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ARVs</a:t>
            </a:r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o regime, e se sabe quando deverá regressar à clínica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500-23BE-4D73-A547-AA878E16F64F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206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Papel Gigante de Monitorização da Carga Viral e Orientação sobre Maior Adesão</a:t>
            </a:r>
          </a:p>
          <a:p>
            <a:r>
              <a:rPr lang="pt-PT" dirty="0"/>
              <a:t>Para adultos, excluindo grávidas e lactentes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720500-23BE-4D73-A547-AA878E16F64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02411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 </a:t>
            </a:r>
            <a:r>
              <a:rPr lang="en-US" dirty="0" err="1"/>
              <a:t>guia</a:t>
            </a:r>
            <a:r>
              <a:rPr lang="en-US" dirty="0"/>
              <a:t> do </a:t>
            </a:r>
            <a:r>
              <a:rPr lang="en-US" dirty="0" err="1"/>
              <a:t>facilitador</a:t>
            </a:r>
            <a:r>
              <a:rPr lang="en-US" dirty="0"/>
              <a:t> </a:t>
            </a:r>
            <a:r>
              <a:rPr lang="en-US" dirty="0" err="1"/>
              <a:t>contém</a:t>
            </a:r>
            <a:r>
              <a:rPr lang="en-US" dirty="0"/>
              <a:t> </a:t>
            </a:r>
            <a:r>
              <a:rPr lang="en-US" dirty="0" err="1"/>
              <a:t>instruções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o </a:t>
            </a:r>
            <a:r>
              <a:rPr lang="en-US" dirty="0" err="1"/>
              <a:t>tópico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500-23BE-4D73-A547-AA878E16F64F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7466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500-23BE-4D73-A547-AA878E16F64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126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720500-23BE-4D73-A547-AA878E16F6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05217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Ferramenta do Plano para </a:t>
            </a:r>
            <a:r>
              <a:rPr lang="en-US" dirty="0" err="1"/>
              <a:t>Maior</a:t>
            </a:r>
            <a:r>
              <a:rPr lang="en-US" dirty="0"/>
              <a:t> </a:t>
            </a:r>
            <a:r>
              <a:rPr lang="en-US" dirty="0" err="1"/>
              <a:t>Adesão</a:t>
            </a:r>
            <a:r>
              <a:rPr lang="en-US" dirty="0"/>
              <a:t> é </a:t>
            </a:r>
            <a:r>
              <a:rPr lang="en-US" dirty="0" err="1"/>
              <a:t>utilizada</a:t>
            </a:r>
            <a:r>
              <a:rPr lang="en-US" dirty="0"/>
              <a:t> para</a:t>
            </a:r>
            <a:r>
              <a:rPr lang="en-US" baseline="0" dirty="0"/>
              <a:t> </a:t>
            </a:r>
            <a:r>
              <a:rPr lang="en-US" baseline="0" dirty="0" err="1"/>
              <a:t>documentar</a:t>
            </a:r>
            <a:r>
              <a:rPr lang="en-US" baseline="0" dirty="0"/>
              <a:t> as </a:t>
            </a:r>
            <a:r>
              <a:rPr lang="en-US" baseline="0" dirty="0" err="1"/>
              <a:t>conclusões</a:t>
            </a:r>
            <a:r>
              <a:rPr lang="en-US" baseline="0" dirty="0"/>
              <a:t> e </a:t>
            </a:r>
            <a:r>
              <a:rPr lang="en-US" baseline="0" dirty="0" err="1"/>
              <a:t>planear</a:t>
            </a:r>
            <a:r>
              <a:rPr lang="en-US" baseline="0" dirty="0"/>
              <a:t> </a:t>
            </a:r>
            <a:r>
              <a:rPr lang="en-US" baseline="0" dirty="0" err="1"/>
              <a:t>os</a:t>
            </a:r>
            <a:r>
              <a:rPr lang="en-US" baseline="0" dirty="0"/>
              <a:t> </a:t>
            </a:r>
            <a:r>
              <a:rPr lang="en-US" baseline="0" dirty="0" err="1"/>
              <a:t>cartões</a:t>
            </a:r>
            <a:r>
              <a:rPr lang="en-US" baseline="0" dirty="0"/>
              <a:t> 6-19, e </a:t>
            </a:r>
            <a:r>
              <a:rPr lang="en-US" baseline="0" dirty="0" err="1"/>
              <a:t>deve</a:t>
            </a:r>
            <a:r>
              <a:rPr lang="en-US" baseline="0" dirty="0"/>
              <a:t> ser </a:t>
            </a:r>
            <a:r>
              <a:rPr lang="en-US" baseline="0" dirty="0" err="1"/>
              <a:t>incluída</a:t>
            </a:r>
            <a:r>
              <a:rPr lang="en-US" baseline="0" dirty="0"/>
              <a:t> no </a:t>
            </a:r>
            <a:r>
              <a:rPr lang="en-US" baseline="0" dirty="0" err="1"/>
              <a:t>ficheiro</a:t>
            </a:r>
            <a:r>
              <a:rPr lang="en-US" baseline="0" dirty="0"/>
              <a:t> do </a:t>
            </a:r>
            <a:r>
              <a:rPr lang="en-US" baseline="0" dirty="0" err="1"/>
              <a:t>doente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720500-23BE-4D73-A547-AA878E16F6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76427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Este </a:t>
            </a:r>
            <a:r>
              <a:rPr lang="en-US" dirty="0" err="1"/>
              <a:t>cartão</a:t>
            </a:r>
            <a:r>
              <a:rPr lang="en-US" dirty="0"/>
              <a:t> </a:t>
            </a:r>
            <a:r>
              <a:rPr lang="en-US" dirty="0" err="1"/>
              <a:t>contém</a:t>
            </a:r>
            <a:r>
              <a:rPr lang="en-US" dirty="0"/>
              <a:t> um </a:t>
            </a:r>
            <a:r>
              <a:rPr lang="en-US" dirty="0" err="1"/>
              <a:t>mapa</a:t>
            </a:r>
            <a:r>
              <a:rPr lang="en-US" dirty="0"/>
              <a:t> </a:t>
            </a:r>
            <a:r>
              <a:rPr lang="en-US" dirty="0" err="1"/>
              <a:t>codificado</a:t>
            </a:r>
            <a:r>
              <a:rPr lang="en-US" dirty="0"/>
              <a:t> por cores, o qual indica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cartões</a:t>
            </a:r>
            <a:r>
              <a:rPr lang="en-US" dirty="0"/>
              <a:t> a </a:t>
            </a:r>
            <a:r>
              <a:rPr lang="en-US" dirty="0" err="1"/>
              <a:t>utilizar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cada</a:t>
            </a:r>
            <a:r>
              <a:rPr lang="en-US" baseline="0" dirty="0"/>
              <a:t> consulta.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720500-23BE-4D73-A547-AA878E16F6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12251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 </a:t>
            </a:r>
            <a:r>
              <a:rPr lang="en-US" dirty="0" err="1"/>
              <a:t>índice</a:t>
            </a:r>
            <a:r>
              <a:rPr lang="en-US" dirty="0"/>
              <a:t> </a:t>
            </a:r>
            <a:r>
              <a:rPr lang="en-US" dirty="0" err="1"/>
              <a:t>apresenta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tópicos</a:t>
            </a:r>
            <a:r>
              <a:rPr lang="en-US" dirty="0"/>
              <a:t> </a:t>
            </a:r>
            <a:r>
              <a:rPr lang="en-US" dirty="0" err="1"/>
              <a:t>incluídos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cada</a:t>
            </a:r>
            <a:r>
              <a:rPr lang="en-US" baseline="0" dirty="0"/>
              <a:t> </a:t>
            </a:r>
            <a:r>
              <a:rPr lang="en-US" baseline="0" dirty="0" err="1"/>
              <a:t>cartão</a:t>
            </a:r>
            <a:r>
              <a:rPr lang="en-US" baseline="0" dirty="0"/>
              <a:t>, </a:t>
            </a:r>
            <a:r>
              <a:rPr lang="en-US" baseline="0" dirty="0" err="1"/>
              <a:t>bem</a:t>
            </a:r>
            <a:r>
              <a:rPr lang="en-US" baseline="0" dirty="0"/>
              <a:t> </a:t>
            </a:r>
            <a:r>
              <a:rPr lang="en-US" baseline="0" dirty="0" err="1"/>
              <a:t>como</a:t>
            </a:r>
            <a:r>
              <a:rPr lang="en-US" baseline="0" dirty="0"/>
              <a:t> a </a:t>
            </a:r>
            <a:r>
              <a:rPr lang="en-US" baseline="0" dirty="0" err="1"/>
              <a:t>cor</a:t>
            </a:r>
            <a:r>
              <a:rPr lang="en-US" baseline="0" dirty="0"/>
              <a:t> que </a:t>
            </a:r>
            <a:r>
              <a:rPr lang="en-US" baseline="0" dirty="0" err="1"/>
              <a:t>indica</a:t>
            </a:r>
            <a:r>
              <a:rPr lang="en-US" baseline="0" dirty="0"/>
              <a:t> a </a:t>
            </a:r>
            <a:r>
              <a:rPr lang="en-US" baseline="0" dirty="0" err="1"/>
              <a:t>consulta</a:t>
            </a:r>
            <a:r>
              <a:rPr lang="en-US" baseline="0" dirty="0"/>
              <a:t> que </a:t>
            </a:r>
            <a:r>
              <a:rPr lang="en-US" baseline="0" dirty="0" err="1"/>
              <a:t>lhe</a:t>
            </a:r>
            <a:r>
              <a:rPr lang="en-US" baseline="0" dirty="0"/>
              <a:t> </a:t>
            </a:r>
            <a:r>
              <a:rPr lang="en-US" baseline="0" dirty="0" err="1"/>
              <a:t>corresponde</a:t>
            </a:r>
            <a:r>
              <a:rPr lang="en-US" baseline="0" dirty="0"/>
              <a:t> (</a:t>
            </a:r>
            <a:r>
              <a:rPr lang="en-US" baseline="0" dirty="0" err="1"/>
              <a:t>tal</a:t>
            </a:r>
            <a:r>
              <a:rPr lang="en-US" baseline="0" dirty="0"/>
              <a:t> </a:t>
            </a:r>
            <a:r>
              <a:rPr lang="en-US" baseline="0" dirty="0" err="1"/>
              <a:t>como</a:t>
            </a:r>
            <a:r>
              <a:rPr lang="en-US" baseline="0" dirty="0"/>
              <a:t> </a:t>
            </a:r>
            <a:r>
              <a:rPr lang="en-US" baseline="0" dirty="0" err="1"/>
              <a:t>explicado</a:t>
            </a:r>
            <a:r>
              <a:rPr lang="en-US" baseline="0" dirty="0"/>
              <a:t> no slide anterior).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720500-23BE-4D73-A547-AA878E16F6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5653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1752600"/>
            <a:ext cx="9144000" cy="1847851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F4C46-333B-4162-A9D2-EAB9A6362DA2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6E93-D210-4CAD-BD72-EACD2D3DA294}" type="slidenum">
              <a:rPr lang="en-US" smtClean="0"/>
              <a:t>‹Nº›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032" y="6019800"/>
            <a:ext cx="166076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9382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F4C46-333B-4162-A9D2-EAB9A6362DA2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6E93-D210-4CAD-BD72-EACD2D3DA29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574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F4C46-333B-4162-A9D2-EAB9A6362DA2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6E93-D210-4CAD-BD72-EACD2D3DA29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714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F4C46-333B-4162-A9D2-EAB9A6362DA2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6E93-D210-4CAD-BD72-EACD2D3DA29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6623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F4C46-333B-4162-A9D2-EAB9A6362DA2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6E93-D210-4CAD-BD72-EACD2D3DA29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1016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ABA37-6636-4269-81B6-83C75029A36D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D628-0DD5-43E5-BB24-4FFDEE8D43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565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ABA37-6636-4269-81B6-83C75029A36D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D628-0DD5-43E5-BB24-4FFDEE8D43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1801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ABA37-6636-4269-81B6-83C75029A36D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D628-0DD5-43E5-BB24-4FFDEE8D43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551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ABA37-6636-4269-81B6-83C75029A36D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D628-0DD5-43E5-BB24-4FFDEE8D43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350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ABA37-6636-4269-81B6-83C75029A36D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D628-0DD5-43E5-BB24-4FFDEE8D43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8493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ABA37-6636-4269-81B6-83C75029A36D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D628-0DD5-43E5-BB24-4FFDEE8D43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498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74638"/>
            <a:ext cx="9144000" cy="11430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Garamond" panose="02020404030301010803" pitchFamily="18" charset="0"/>
              </a:defRPr>
            </a:lvl1pPr>
            <a:lvl2pPr>
              <a:defRPr>
                <a:solidFill>
                  <a:schemeClr val="tx2"/>
                </a:solidFill>
                <a:latin typeface="Garamond" panose="02020404030301010803" pitchFamily="18" charset="0"/>
              </a:defRPr>
            </a:lvl2pPr>
            <a:lvl3pPr>
              <a:defRPr>
                <a:solidFill>
                  <a:schemeClr val="tx2"/>
                </a:solidFill>
                <a:latin typeface="Garamond" panose="02020404030301010803" pitchFamily="18" charset="0"/>
              </a:defRPr>
            </a:lvl3pPr>
            <a:lvl4pPr>
              <a:defRPr>
                <a:solidFill>
                  <a:schemeClr val="tx2"/>
                </a:solidFill>
                <a:latin typeface="Garamond" panose="02020404030301010803" pitchFamily="18" charset="0"/>
              </a:defRPr>
            </a:lvl4pPr>
            <a:lvl5pPr>
              <a:defRPr>
                <a:solidFill>
                  <a:schemeClr val="tx2"/>
                </a:solidFill>
                <a:latin typeface="Garamond" panose="02020404030301010803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F4C46-333B-4162-A9D2-EAB9A6362DA2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6E93-D210-4CAD-BD72-EACD2D3DA29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4205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ABA37-6636-4269-81B6-83C75029A36D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D628-0DD5-43E5-BB24-4FFDEE8D43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7019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ABA37-6636-4269-81B6-83C75029A36D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D628-0DD5-43E5-BB24-4FFDEE8D43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3251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ABA37-6636-4269-81B6-83C75029A36D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D628-0DD5-43E5-BB24-4FFDEE8D43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492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ABA37-6636-4269-81B6-83C75029A36D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D628-0DD5-43E5-BB24-4FFDEE8D43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9111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ABA37-6636-4269-81B6-83C75029A36D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D628-0DD5-43E5-BB24-4FFDEE8D43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3582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2130425"/>
            <a:ext cx="9144000" cy="1470025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F4C46-333B-4162-A9D2-EAB9A6362DA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CE6E93-D210-4CAD-BD72-EACD2D3DA2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032" y="6019800"/>
            <a:ext cx="166076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11677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74638"/>
            <a:ext cx="9144000" cy="11430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Garamond" panose="02020404030301010803" pitchFamily="18" charset="0"/>
              </a:defRPr>
            </a:lvl1pPr>
            <a:lvl2pPr>
              <a:defRPr>
                <a:solidFill>
                  <a:schemeClr val="tx2"/>
                </a:solidFill>
                <a:latin typeface="Garamond" panose="02020404030301010803" pitchFamily="18" charset="0"/>
              </a:defRPr>
            </a:lvl2pPr>
            <a:lvl3pPr>
              <a:defRPr>
                <a:solidFill>
                  <a:schemeClr val="tx2"/>
                </a:solidFill>
                <a:latin typeface="Garamond" panose="02020404030301010803" pitchFamily="18" charset="0"/>
              </a:defRPr>
            </a:lvl3pPr>
            <a:lvl4pPr>
              <a:defRPr>
                <a:solidFill>
                  <a:schemeClr val="tx2"/>
                </a:solidFill>
                <a:latin typeface="Garamond" panose="02020404030301010803" pitchFamily="18" charset="0"/>
              </a:defRPr>
            </a:lvl4pPr>
            <a:lvl5pPr>
              <a:defRPr>
                <a:solidFill>
                  <a:schemeClr val="tx2"/>
                </a:solidFill>
                <a:latin typeface="Garamond" panose="02020404030301010803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F4C46-333B-4162-A9D2-EAB9A6362DA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CE6E93-D210-4CAD-BD72-EACD2D3DA2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12930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87705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F4C46-333B-4162-A9D2-EAB9A6362DA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CE6E93-D210-4CAD-BD72-EACD2D3DA2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43715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F4C46-333B-4162-A9D2-EAB9A6362DA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CE6E93-D210-4CAD-BD72-EACD2D3DA2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1643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90969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F4C46-333B-4162-A9D2-EAB9A6362DA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CE6E93-D210-4CAD-BD72-EACD2D3DA2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9618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F4C46-333B-4162-A9D2-EAB9A6362DA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CE6E93-D210-4CAD-BD72-EACD2D3DA2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54166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F4C46-333B-4162-A9D2-EAB9A6362DA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CE6E93-D210-4CAD-BD72-EACD2D3DA2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05504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F4C46-333B-4162-A9D2-EAB9A6362DA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CE6E93-D210-4CAD-BD72-EACD2D3DA2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00580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F4C46-333B-4162-A9D2-EAB9A6362DA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CE6E93-D210-4CAD-BD72-EACD2D3DA2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75571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F4C46-333B-4162-A9D2-EAB9A6362DA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CE6E93-D210-4CAD-BD72-EACD2D3DA2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79911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F4C46-333B-4162-A9D2-EAB9A6362DA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CE6E93-D210-4CAD-BD72-EACD2D3DA2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29421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F4C46-333B-4162-A9D2-EAB9A6362DA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CE6E93-D210-4CAD-BD72-EACD2D3DA2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05238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2130425"/>
            <a:ext cx="9144000" cy="1470025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F4C46-333B-4162-A9D2-EAB9A6362DA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CE6E93-D210-4CAD-BD72-EACD2D3DA2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032" y="6019800"/>
            <a:ext cx="166076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36713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74638"/>
            <a:ext cx="9144000" cy="11430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Garamond" panose="02020404030301010803" pitchFamily="18" charset="0"/>
              </a:defRPr>
            </a:lvl1pPr>
            <a:lvl2pPr>
              <a:defRPr>
                <a:solidFill>
                  <a:schemeClr val="tx2"/>
                </a:solidFill>
                <a:latin typeface="Garamond" panose="02020404030301010803" pitchFamily="18" charset="0"/>
              </a:defRPr>
            </a:lvl2pPr>
            <a:lvl3pPr>
              <a:defRPr>
                <a:solidFill>
                  <a:schemeClr val="tx2"/>
                </a:solidFill>
                <a:latin typeface="Garamond" panose="02020404030301010803" pitchFamily="18" charset="0"/>
              </a:defRPr>
            </a:lvl3pPr>
            <a:lvl4pPr>
              <a:defRPr>
                <a:solidFill>
                  <a:schemeClr val="tx2"/>
                </a:solidFill>
                <a:latin typeface="Garamond" panose="02020404030301010803" pitchFamily="18" charset="0"/>
              </a:defRPr>
            </a:lvl4pPr>
            <a:lvl5pPr>
              <a:defRPr>
                <a:solidFill>
                  <a:schemeClr val="tx2"/>
                </a:solidFill>
                <a:latin typeface="Garamond" panose="02020404030301010803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F4C46-333B-4162-A9D2-EAB9A6362DA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CE6E93-D210-4CAD-BD72-EACD2D3DA2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2442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F4C46-333B-4162-A9D2-EAB9A6362DA2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6E93-D210-4CAD-BD72-EACD2D3DA29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129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15538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F4C46-333B-4162-A9D2-EAB9A6362DA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CE6E93-D210-4CAD-BD72-EACD2D3DA2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42374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F4C46-333B-4162-A9D2-EAB9A6362DA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CE6E93-D210-4CAD-BD72-EACD2D3DA2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03347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F4C46-333B-4162-A9D2-EAB9A6362DA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CE6E93-D210-4CAD-BD72-EACD2D3DA2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16621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F4C46-333B-4162-A9D2-EAB9A6362DA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CE6E93-D210-4CAD-BD72-EACD2D3DA2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55318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F4C46-333B-4162-A9D2-EAB9A6362DA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CE6E93-D210-4CAD-BD72-EACD2D3DA2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48538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F4C46-333B-4162-A9D2-EAB9A6362DA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CE6E93-D210-4CAD-BD72-EACD2D3DA2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90921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F4C46-333B-4162-A9D2-EAB9A6362DA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CE6E93-D210-4CAD-BD72-EACD2D3DA2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18205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F4C46-333B-4162-A9D2-EAB9A6362DA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CE6E93-D210-4CAD-BD72-EACD2D3DA2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77983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F4C46-333B-4162-A9D2-EAB9A6362DA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CE6E93-D210-4CAD-BD72-EACD2D3DA2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243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F4C46-333B-4162-A9D2-EAB9A6362DA2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6E93-D210-4CAD-BD72-EACD2D3DA29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1177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F4C46-333B-4162-A9D2-EAB9A6362DA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CE6E93-D210-4CAD-BD72-EACD2D3DA2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0923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F4C46-333B-4162-A9D2-EAB9A6362DA2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6E93-D210-4CAD-BD72-EACD2D3DA29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486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F4C46-333B-4162-A9D2-EAB9A6362DA2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6E93-D210-4CAD-BD72-EACD2D3DA29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9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F4C46-333B-4162-A9D2-EAB9A6362DA2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6E93-D210-4CAD-BD72-EACD2D3DA29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266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F4C46-333B-4162-A9D2-EAB9A6362DA2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6E93-D210-4CAD-BD72-EACD2D3DA29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229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F4C46-333B-4162-A9D2-EAB9A6362DA2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E6E93-D210-4CAD-BD72-EACD2D3DA29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668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ABA37-6636-4269-81B6-83C75029A36D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9D628-0DD5-43E5-BB24-4FFDEE8D43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576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F4C46-333B-4162-A9D2-EAB9A6362DA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CE6E93-D210-4CAD-BD72-EACD2D3DA2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2719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F4C46-333B-4162-A9D2-EAB9A6362DA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CE6E93-D210-4CAD-BD72-EACD2D3DA2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0650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PT" b="1" noProof="0" dirty="0"/>
              <a:t>Módulo 3: </a:t>
            </a:r>
            <a:br>
              <a:rPr lang="pt-PT" b="1" noProof="0" dirty="0"/>
            </a:br>
            <a:r>
              <a:rPr lang="pt-PT" b="1" noProof="0" dirty="0"/>
              <a:t>Como Utilizar o Papel Gigante</a:t>
            </a:r>
            <a:br>
              <a:rPr lang="pt-PT" b="1" noProof="0" dirty="0"/>
            </a:br>
            <a:r>
              <a:rPr lang="pt-PT" b="1" noProof="0" dirty="0"/>
              <a:t>para Adultos</a:t>
            </a:r>
            <a:endParaRPr lang="pt-PT" sz="3600" b="1" noProof="0" dirty="0"/>
          </a:p>
        </p:txBody>
      </p:sp>
    </p:spTree>
    <p:extLst>
      <p:ext uri="{BB962C8B-B14F-4D97-AF65-F5344CB8AC3E}">
        <p14:creationId xmlns:p14="http://schemas.microsoft.com/office/powerpoint/2010/main" val="3435521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noProof="0" dirty="0"/>
              <a:t>Como Utilizar o Papel Gigante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PT" sz="2300" noProof="0" dirty="0"/>
              <a:t>Cada cartão ou conjunto de cartões incide num tópico específico, importante para os cuidados, tratamento e apoio dos doentes a tomar </a:t>
            </a:r>
            <a:r>
              <a:rPr lang="pt-PT" sz="2300" noProof="0" dirty="0" err="1"/>
              <a:t>ARVs</a:t>
            </a:r>
            <a:r>
              <a:rPr lang="pt-PT" sz="2300" noProof="0" dirty="0"/>
              <a:t> que tenham feito um teste da carga viral ou já tenham recebido os resultados do mesmo.</a:t>
            </a:r>
          </a:p>
          <a:p>
            <a:pPr marL="0" indent="0">
              <a:buNone/>
            </a:pPr>
            <a:endParaRPr lang="pt-PT" noProof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22525" y="3200400"/>
            <a:ext cx="4699000" cy="3524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01600" dist="38100" dir="30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709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sz="4400" noProof="0" dirty="0"/>
              <a:t>Competências de Aconselhamento e Comunicação</a:t>
            </a:r>
            <a:endParaRPr lang="en-U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B907FBB-52FE-4CF3-A049-2AF84DB500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02" y="1622092"/>
            <a:ext cx="7390396" cy="523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464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3500" noProof="0" dirty="0"/>
              <a:t>Competências de Aconselhamento e Comunicação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241" y="1692755"/>
            <a:ext cx="6582193" cy="493664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74491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noProof="0" dirty="0"/>
              <a:t>Ferramenta</a:t>
            </a:r>
            <a:r>
              <a:rPr lang="pt-PT" baseline="0" noProof="0" dirty="0"/>
              <a:t> do Plano para Maior </a:t>
            </a:r>
            <a:r>
              <a:rPr lang="pt-PT" noProof="0" dirty="0"/>
              <a:t>Adesão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3962400" cy="4876800"/>
          </a:xfrm>
        </p:spPr>
        <p:txBody>
          <a:bodyPr>
            <a:normAutofit fontScale="85000" lnSpcReduction="20000"/>
          </a:bodyPr>
          <a:lstStyle/>
          <a:p>
            <a:r>
              <a:rPr lang="pt-PT" noProof="0" dirty="0"/>
              <a:t>Os provedores devem utilizar esta ferramenta, juntamente com o papel gigante,</a:t>
            </a:r>
            <a:r>
              <a:rPr lang="pt-PT" baseline="0" noProof="0" dirty="0"/>
              <a:t> durante as suas sessões com o </a:t>
            </a:r>
            <a:r>
              <a:rPr lang="pt-PT" noProof="0" dirty="0"/>
              <a:t>doente. </a:t>
            </a:r>
          </a:p>
          <a:p>
            <a:r>
              <a:rPr lang="pt-PT" noProof="0" dirty="0"/>
              <a:t>Muitos dos cartões do papel gigante pedirão aos provedores para</a:t>
            </a:r>
            <a:r>
              <a:rPr lang="pt-PT" baseline="0" noProof="0" dirty="0"/>
              <a:t> preencher esta ficha ao mesmo tempo. </a:t>
            </a:r>
            <a:r>
              <a:rPr lang="pt-PT" noProof="0" dirty="0"/>
              <a:t> </a:t>
            </a:r>
          </a:p>
          <a:p>
            <a:r>
              <a:rPr lang="pt-PT" noProof="0" dirty="0"/>
              <a:t>Esta ficha serve para incluir no ficheiro ou ficha médica do doente.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76753" y="2229982"/>
            <a:ext cx="4981888" cy="342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956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noProof="0" dirty="0"/>
              <a:t>Ferramenta do Plano de Reforço da Adesão</a:t>
            </a:r>
            <a:endParaRPr lang="pt-PT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3124200" cy="4876800"/>
          </a:xfrm>
        </p:spPr>
        <p:txBody>
          <a:bodyPr>
            <a:normAutofit fontScale="92500" lnSpcReduction="20000"/>
          </a:bodyPr>
          <a:lstStyle/>
          <a:p>
            <a:r>
              <a:rPr lang="pt-PT" noProof="0" dirty="0"/>
              <a:t>Em</a:t>
            </a:r>
            <a:r>
              <a:rPr lang="pt-PT" baseline="0" noProof="0" dirty="0"/>
              <a:t> cada sessão, o provedor deve indicar: </a:t>
            </a:r>
            <a:r>
              <a:rPr lang="pt-PT" noProof="0" dirty="0"/>
              <a:t> </a:t>
            </a:r>
          </a:p>
          <a:p>
            <a:pPr lvl="1"/>
            <a:r>
              <a:rPr lang="pt-PT" noProof="0" dirty="0"/>
              <a:t>O nível de adesão do doente  (bom, suficiente, fraco)*</a:t>
            </a:r>
          </a:p>
          <a:p>
            <a:pPr lvl="1"/>
            <a:r>
              <a:rPr lang="pt-PT" noProof="0" dirty="0"/>
              <a:t>Se o doente deixou de ir buscar</a:t>
            </a:r>
            <a:r>
              <a:rPr lang="pt-PT" baseline="0" noProof="0" dirty="0"/>
              <a:t> qualquer lote de medicamentos à farmácia</a:t>
            </a:r>
            <a:endParaRPr lang="pt-PT" noProof="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574" y="1752600"/>
            <a:ext cx="5201450" cy="4363343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2590800" y="4038600"/>
            <a:ext cx="1070116" cy="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3850574" y="3352801"/>
            <a:ext cx="873826" cy="1676400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9695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noProof="0" dirty="0"/>
              <a:t>Ferramenta do Plano para Maior Adesão</a:t>
            </a:r>
            <a:endParaRPr lang="pt-PT" noProof="0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3124200" cy="4876800"/>
          </a:xfrm>
        </p:spPr>
        <p:txBody>
          <a:bodyPr>
            <a:normAutofit fontScale="92500" lnSpcReduction="10000"/>
          </a:bodyPr>
          <a:lstStyle/>
          <a:p>
            <a:r>
              <a:rPr lang="pt-PT" noProof="0" dirty="0"/>
              <a:t>À</a:t>
            </a:r>
            <a:r>
              <a:rPr lang="pt-PT" baseline="0" noProof="0" dirty="0"/>
              <a:t> medida que o provedor for falando com o </a:t>
            </a:r>
            <a:r>
              <a:rPr lang="pt-PT" noProof="0" dirty="0"/>
              <a:t>doente, vai verificando quais são os </a:t>
            </a:r>
            <a:r>
              <a:rPr lang="pt-PT" b="1" noProof="0" dirty="0">
                <a:solidFill>
                  <a:srgbClr val="FF0000"/>
                </a:solidFill>
              </a:rPr>
              <a:t>obstáculos</a:t>
            </a:r>
            <a:r>
              <a:rPr lang="pt-PT" noProof="0" dirty="0"/>
              <a:t> que, segundo o doente, o impedem de tomar os </a:t>
            </a:r>
            <a:r>
              <a:rPr lang="pt-PT" noProof="0" dirty="0" err="1"/>
              <a:t>ARVs</a:t>
            </a:r>
            <a:r>
              <a:rPr lang="pt-PT" noProof="0" dirty="0"/>
              <a:t>. 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743" y="2013394"/>
            <a:ext cx="5201450" cy="4363343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644932" y="3540918"/>
            <a:ext cx="2060668" cy="179308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048000" y="3921918"/>
            <a:ext cx="1596932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30112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noProof="0" dirty="0"/>
              <a:t>Ferramenta do Plano para Maior Adesão</a:t>
            </a:r>
            <a:endParaRPr lang="pt-PT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3124200" cy="5105400"/>
          </a:xfrm>
        </p:spPr>
        <p:txBody>
          <a:bodyPr>
            <a:normAutofit fontScale="77500" lnSpcReduction="20000"/>
          </a:bodyPr>
          <a:lstStyle/>
          <a:p>
            <a:r>
              <a:rPr lang="pt-PT" noProof="0" dirty="0"/>
              <a:t>A seguir,</a:t>
            </a:r>
            <a:r>
              <a:rPr lang="pt-PT" baseline="0" noProof="0" dirty="0"/>
              <a:t> o </a:t>
            </a:r>
            <a:r>
              <a:rPr lang="pt-PT" noProof="0" dirty="0"/>
              <a:t>provedor deve marcar quais das </a:t>
            </a:r>
            <a:r>
              <a:rPr lang="pt-PT" b="1" noProof="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intervenções</a:t>
            </a:r>
            <a:r>
              <a:rPr lang="pt-PT" noProof="0" dirty="0"/>
              <a:t> discutidas constituirão soluções a esses obstáculos.</a:t>
            </a:r>
          </a:p>
          <a:p>
            <a:r>
              <a:rPr lang="pt-PT" noProof="0" dirty="0"/>
              <a:t>A ferramenta foi concebida para capturar informação em todas as sessões de adesão repetidas – em</a:t>
            </a:r>
            <a:r>
              <a:rPr lang="pt-PT" baseline="0" noProof="0" dirty="0"/>
              <a:t> muitos países são pelo menos três sessões. </a:t>
            </a:r>
            <a:r>
              <a:rPr lang="pt-PT" noProof="0" dirty="0"/>
              <a:t> </a:t>
            </a:r>
          </a:p>
          <a:p>
            <a:pPr marL="457200" lvl="1" indent="0">
              <a:buNone/>
            </a:pPr>
            <a:endParaRPr lang="pt-PT" noProof="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971228"/>
            <a:ext cx="5201450" cy="4363343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6695088" y="3505200"/>
            <a:ext cx="1915511" cy="2209800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995448" y="3911408"/>
            <a:ext cx="3733800" cy="0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99080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noProof="0" dirty="0"/>
              <a:t>Ferramenta do Plano para Maior Adesão</a:t>
            </a:r>
            <a:endParaRPr lang="pt-PT" noProof="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133600"/>
            <a:ext cx="8139157" cy="366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5344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noProof="0" dirty="0"/>
              <a:t>Ferramenta do Plano para Maior Adesão</a:t>
            </a:r>
            <a:endParaRPr lang="pt-PT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839200" cy="2286000"/>
          </a:xfrm>
        </p:spPr>
        <p:txBody>
          <a:bodyPr>
            <a:normAutofit fontScale="70000" lnSpcReduction="20000"/>
          </a:bodyPr>
          <a:lstStyle/>
          <a:p>
            <a:r>
              <a:rPr lang="pt-PT" noProof="0" dirty="0"/>
              <a:t>O provedor deve preencher a secção intitulada</a:t>
            </a:r>
            <a:r>
              <a:rPr lang="pt-PT" baseline="0" noProof="0" dirty="0"/>
              <a:t> </a:t>
            </a:r>
            <a:r>
              <a:rPr lang="pt-PT" b="1" noProof="0" dirty="0"/>
              <a:t>Repetir a Carga Viral </a:t>
            </a:r>
            <a:r>
              <a:rPr lang="pt-PT" b="0" noProof="0" dirty="0"/>
              <a:t>uma</a:t>
            </a:r>
            <a:r>
              <a:rPr lang="pt-PT" b="0" baseline="0" noProof="0" dirty="0"/>
              <a:t> vez que os resultados tenham sido revistos e interpretados</a:t>
            </a:r>
            <a:r>
              <a:rPr lang="pt-PT" noProof="0" dirty="0"/>
              <a:t>:</a:t>
            </a:r>
          </a:p>
          <a:p>
            <a:pPr lvl="1"/>
            <a:r>
              <a:rPr lang="pt-PT" noProof="0" dirty="0"/>
              <a:t>Data</a:t>
            </a:r>
          </a:p>
          <a:p>
            <a:pPr lvl="1"/>
            <a:r>
              <a:rPr lang="pt-PT" noProof="0" dirty="0"/>
              <a:t>Resultado do teste da CV  </a:t>
            </a:r>
          </a:p>
          <a:p>
            <a:pPr lvl="1"/>
            <a:r>
              <a:rPr lang="pt-PT" noProof="0" dirty="0"/>
              <a:t>Plano</a:t>
            </a:r>
          </a:p>
          <a:p>
            <a:pPr marL="355600" lvl="1" indent="-355600">
              <a:buFont typeface="Arial" panose="020B0604020202020204" pitchFamily="34" charset="0"/>
              <a:buChar char="•"/>
            </a:pPr>
            <a:r>
              <a:rPr lang="pt-PT" noProof="0" dirty="0"/>
              <a:t>O</a:t>
            </a:r>
            <a:r>
              <a:rPr lang="pt-PT" baseline="0" noProof="0" dirty="0"/>
              <a:t> provedor deve apontar os pontos específicos das próximas etapas na secção de comentários</a:t>
            </a:r>
            <a:r>
              <a:rPr lang="pt-PT" noProof="0" dirty="0"/>
              <a:t>.</a:t>
            </a:r>
          </a:p>
          <a:p>
            <a:pPr marL="857250" lvl="2" indent="0">
              <a:buNone/>
            </a:pPr>
            <a:endParaRPr lang="pt-PT" noProof="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906252"/>
            <a:ext cx="8229600" cy="264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13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noProof="0" dirty="0"/>
              <a:t>Início da </a:t>
            </a:r>
            <a:r>
              <a:rPr lang="pt-PT" noProof="0" dirty="0" err="1"/>
              <a:t>TARV</a:t>
            </a:r>
            <a:endParaRPr lang="pt-PT" noProof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0" y="1600200"/>
            <a:ext cx="6825081" cy="511881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15030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noProof="0" dirty="0" err="1"/>
              <a:t>Objectivos</a:t>
            </a:r>
            <a:r>
              <a:rPr lang="pt-PT" noProof="0"/>
              <a:t> da </a:t>
            </a:r>
            <a:r>
              <a:rPr lang="pt-PT" noProof="0" dirty="0"/>
              <a:t>Aprendizagem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724400"/>
          </a:xfrm>
        </p:spPr>
        <p:txBody>
          <a:bodyPr>
            <a:normAutofit fontScale="70000" lnSpcReduction="20000"/>
          </a:bodyPr>
          <a:lstStyle/>
          <a:p>
            <a:r>
              <a:rPr lang="pt-PT" noProof="0" dirty="0"/>
              <a:t>Utilizando o Papel Gigante de Monitorização da Carga Viral e Aconselhamento sobre o Reforço da Adesão,</a:t>
            </a:r>
            <a:r>
              <a:rPr lang="pt-PT" baseline="0" noProof="0" dirty="0"/>
              <a:t> os participantes serão capazes de: </a:t>
            </a:r>
            <a:r>
              <a:rPr lang="pt-PT" noProof="0" dirty="0"/>
              <a:t> </a:t>
            </a:r>
          </a:p>
          <a:p>
            <a:pPr lvl="1"/>
            <a:r>
              <a:rPr lang="pt-PT" noProof="0" dirty="0"/>
              <a:t>Interpretar e explicar o significado de um</a:t>
            </a:r>
            <a:r>
              <a:rPr lang="pt-PT" baseline="0" noProof="0" dirty="0"/>
              <a:t> resultado de carga viral baixo </a:t>
            </a:r>
            <a:r>
              <a:rPr lang="pt-PT" noProof="0" dirty="0"/>
              <a:t> </a:t>
            </a:r>
          </a:p>
          <a:p>
            <a:pPr lvl="1"/>
            <a:r>
              <a:rPr lang="pt-PT" noProof="0" dirty="0"/>
              <a:t>Interpretar e explicar o significado de uma carga viral alta</a:t>
            </a:r>
          </a:p>
          <a:p>
            <a:pPr lvl="1"/>
            <a:r>
              <a:rPr lang="pt-PT" noProof="0" dirty="0"/>
              <a:t>Compreender a diferença entre uma carga viral baixa e uma carga viral </a:t>
            </a:r>
            <a:r>
              <a:rPr lang="pt-PT" noProof="0" dirty="0" err="1"/>
              <a:t>indetectável</a:t>
            </a:r>
            <a:endParaRPr lang="pt-PT" noProof="0" dirty="0"/>
          </a:p>
          <a:p>
            <a:pPr lvl="1"/>
            <a:r>
              <a:rPr lang="pt-PT" dirty="0"/>
              <a:t>Compreender o significado de ser </a:t>
            </a:r>
            <a:r>
              <a:rPr lang="pt-PT" dirty="0" err="1"/>
              <a:t>indetectável</a:t>
            </a:r>
            <a:r>
              <a:rPr lang="pt-PT" dirty="0"/>
              <a:t>: quer dizer que o </a:t>
            </a:r>
            <a:r>
              <a:rPr lang="pt-PT" dirty="0" err="1"/>
              <a:t>HIV</a:t>
            </a:r>
            <a:r>
              <a:rPr lang="pt-PT" dirty="0"/>
              <a:t> não pode ser transmitido para outra pessoa por meio da </a:t>
            </a:r>
            <a:r>
              <a:rPr lang="pt-PT" dirty="0" err="1"/>
              <a:t>actividade</a:t>
            </a:r>
            <a:r>
              <a:rPr lang="pt-PT" dirty="0"/>
              <a:t> sexual</a:t>
            </a:r>
            <a:endParaRPr lang="pt-PT" noProof="0" dirty="0"/>
          </a:p>
          <a:p>
            <a:pPr lvl="1"/>
            <a:r>
              <a:rPr lang="pt-PT" noProof="0" dirty="0"/>
              <a:t>Avaliar a adesão dos doentes</a:t>
            </a:r>
            <a:r>
              <a:rPr lang="pt-PT" baseline="0" noProof="0" dirty="0"/>
              <a:t> com uma </a:t>
            </a:r>
            <a:r>
              <a:rPr lang="pt-PT" noProof="0" dirty="0"/>
              <a:t>carga viral alta,</a:t>
            </a:r>
            <a:r>
              <a:rPr lang="pt-PT" baseline="0" noProof="0" dirty="0"/>
              <a:t> utilizando o papel gigante da C</a:t>
            </a:r>
            <a:r>
              <a:rPr lang="pt-PT" noProof="0" dirty="0"/>
              <a:t>V  </a:t>
            </a:r>
          </a:p>
          <a:p>
            <a:pPr lvl="1"/>
            <a:r>
              <a:rPr lang="pt-PT" noProof="0" dirty="0"/>
              <a:t>Desenvolver intervenções orientadas</a:t>
            </a:r>
            <a:r>
              <a:rPr lang="pt-PT" baseline="0" noProof="0" dirty="0"/>
              <a:t> para melhorar o aconselhamento e apoio para maior adesão</a:t>
            </a:r>
            <a:endParaRPr lang="pt-PT" noProof="0" dirty="0"/>
          </a:p>
          <a:p>
            <a:pPr lvl="1"/>
            <a:r>
              <a:rPr lang="pt-PT" noProof="0" dirty="0"/>
              <a:t>Administrar as etapas seguintes, com base nos</a:t>
            </a:r>
            <a:r>
              <a:rPr lang="pt-PT" baseline="0" noProof="0" dirty="0"/>
              <a:t> resultados de testes repetidos da carga viral</a:t>
            </a:r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35116089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noProof="0" dirty="0"/>
              <a:t>Explicar o que é a Carga Viral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016" y="1417638"/>
            <a:ext cx="6953968" cy="521547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668892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82912-4110-41C4-AE4F-E0610C1CB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Explicar</a:t>
            </a:r>
            <a:r>
              <a:rPr lang="en-US" dirty="0"/>
              <a:t> o que é a Carga Viral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D976B-7A68-441C-B9E2-88FD8696AF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PT" dirty="0"/>
              <a:t>Os resultados da carga viral devem ser interrompidos, de acordo com as </a:t>
            </a:r>
            <a:r>
              <a:rPr lang="pt-PT" dirty="0" err="1"/>
              <a:t>directrizes</a:t>
            </a:r>
            <a:r>
              <a:rPr lang="pt-PT" dirty="0"/>
              <a:t> nacionais específicas, apresentadas no próximo slide   </a:t>
            </a:r>
          </a:p>
          <a:p>
            <a:pPr lvl="1"/>
            <a:r>
              <a:rPr lang="pt-PT" dirty="0"/>
              <a:t>Classificar a CV baixa quer dizer que a CV do indivíduo mostra que os </a:t>
            </a:r>
            <a:r>
              <a:rPr lang="pt-PT" dirty="0" err="1"/>
              <a:t>ARVs</a:t>
            </a:r>
            <a:r>
              <a:rPr lang="pt-PT" dirty="0"/>
              <a:t> que está a tomar estão a funcionar e que, à base deste valor, é de esperar uma boa resposta clínica   </a:t>
            </a:r>
          </a:p>
          <a:p>
            <a:pPr lvl="1"/>
            <a:r>
              <a:rPr lang="pt-PT" dirty="0"/>
              <a:t>Classificar a CV alta significa que a CV do indivíduo é demasiado alta. Esta pessoa precisa de receber aconselhamento sobre maior adesão.    </a:t>
            </a:r>
          </a:p>
        </p:txBody>
      </p:sp>
    </p:spTree>
    <p:extLst>
      <p:ext uri="{BB962C8B-B14F-4D97-AF65-F5344CB8AC3E}">
        <p14:creationId xmlns:p14="http://schemas.microsoft.com/office/powerpoint/2010/main" val="25775801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4D4A6-1772-489A-9376-F98F58816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Classificar</a:t>
            </a:r>
            <a:r>
              <a:rPr lang="en-US" dirty="0"/>
              <a:t> a CV </a:t>
            </a:r>
            <a:r>
              <a:rPr lang="en-US" dirty="0" err="1"/>
              <a:t>baixa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alta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50F622-4700-4839-A137-9F9287D7C3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Inserir</a:t>
            </a:r>
            <a:r>
              <a:rPr lang="en-US" dirty="0"/>
              <a:t> </a:t>
            </a:r>
            <a:r>
              <a:rPr lang="en-US" dirty="0" err="1"/>
              <a:t>aqui</a:t>
            </a:r>
            <a:r>
              <a:rPr lang="en-US" dirty="0"/>
              <a:t> as </a:t>
            </a:r>
            <a:r>
              <a:rPr lang="en-US" dirty="0" err="1"/>
              <a:t>directrizes</a:t>
            </a:r>
            <a:r>
              <a:rPr lang="en-US" dirty="0"/>
              <a:t> </a:t>
            </a:r>
            <a:r>
              <a:rPr lang="en-US" dirty="0" err="1"/>
              <a:t>nacionais</a:t>
            </a:r>
            <a:r>
              <a:rPr lang="en-US" dirty="0"/>
              <a:t> </a:t>
            </a:r>
            <a:r>
              <a:rPr lang="en-US" dirty="0" err="1"/>
              <a:t>específicas</a:t>
            </a:r>
            <a:r>
              <a:rPr lang="en-US" dirty="0"/>
              <a:t> </a:t>
            </a:r>
            <a:r>
              <a:rPr lang="en-US" dirty="0" err="1"/>
              <a:t>relativas</a:t>
            </a:r>
            <a:r>
              <a:rPr lang="en-US" dirty="0"/>
              <a:t> à CV</a:t>
            </a:r>
          </a:p>
        </p:txBody>
      </p:sp>
    </p:spTree>
    <p:extLst>
      <p:ext uri="{BB962C8B-B14F-4D97-AF65-F5344CB8AC3E}">
        <p14:creationId xmlns:p14="http://schemas.microsoft.com/office/powerpoint/2010/main" val="14167454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noProof="0" dirty="0"/>
              <a:t>Interpretação dos Resultados</a:t>
            </a:r>
            <a:r>
              <a:rPr lang="pt-PT" baseline="0" noProof="0" dirty="0"/>
              <a:t> da Carga Viral: </a:t>
            </a:r>
            <a:r>
              <a:rPr lang="pt-PT" noProof="0" dirty="0"/>
              <a:t>  </a:t>
            </a:r>
            <a:br>
              <a:rPr lang="pt-PT" noProof="0" dirty="0"/>
            </a:br>
            <a:r>
              <a:rPr lang="pt-PT" noProof="0" dirty="0"/>
              <a:t>carga viral baixa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147" y="1524000"/>
            <a:ext cx="6922406" cy="519180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645396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29AA3-88D2-422A-B9A2-2CC13CE75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Indetectável</a:t>
            </a:r>
            <a:r>
              <a:rPr lang="en-US" dirty="0"/>
              <a:t> =</a:t>
            </a:r>
            <a:r>
              <a:rPr lang="en-US" dirty="0" err="1"/>
              <a:t>Intransmissível</a:t>
            </a:r>
            <a:endParaRPr lang="en-U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524000"/>
            <a:ext cx="7467600" cy="504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6002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29AA3-88D2-422A-B9A2-2CC13CE75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Indetectável</a:t>
            </a:r>
            <a:r>
              <a:rPr lang="en-US" dirty="0"/>
              <a:t>=</a:t>
            </a:r>
            <a:r>
              <a:rPr lang="en-US" dirty="0" err="1"/>
              <a:t>Intransmissível</a:t>
            </a:r>
            <a:r>
              <a:rPr lang="en-US" dirty="0"/>
              <a:t>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BF8CC-CDCD-4669-9A43-98E037DD24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PT" dirty="0"/>
              <a:t>Certas pessoas com cargas virais baixas podem ter cargas tão baixas que são indetectáveis</a:t>
            </a:r>
          </a:p>
          <a:p>
            <a:pPr lvl="1"/>
            <a:r>
              <a:rPr lang="pt-PT" dirty="0"/>
              <a:t>Estas pessoas devem receber aconselhamento através dos cartões com mensagens baixas e também indetectáveis</a:t>
            </a:r>
          </a:p>
          <a:p>
            <a:pPr lvl="1"/>
            <a:r>
              <a:rPr lang="pt-PT" dirty="0"/>
              <a:t>Se mantiverem o nível indetectável, não transmitirão o HIV para os seus parceiros sexuais</a:t>
            </a:r>
          </a:p>
          <a:p>
            <a:r>
              <a:rPr lang="pt-PT" dirty="0"/>
              <a:t>Porém, nem todas as pessoas que têm cargas virais baixas serão indetectáveis</a:t>
            </a:r>
          </a:p>
          <a:p>
            <a:pPr lvl="1"/>
            <a:r>
              <a:rPr lang="pt-PT" dirty="0"/>
              <a:t>Podemos motivar estas pessoas a aumentar a sua adesão e alcançar o objectivo de ter uma carga viral indetectável  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4288578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noProof="0" dirty="0"/>
              <a:t>Explicação dos Resultados da Carga Viral:  </a:t>
            </a:r>
            <a:br>
              <a:rPr lang="pt-PT" noProof="0" dirty="0"/>
            </a:br>
            <a:r>
              <a:rPr lang="pt-PT" dirty="0"/>
              <a:t>a carga viral está alta</a:t>
            </a:r>
            <a:endParaRPr lang="pt-PT" noProof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600200"/>
            <a:ext cx="6792460" cy="509434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903461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noProof="0" dirty="0"/>
              <a:t>Avaliação e Aconselhamento sobre a Adesão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458200" cy="5257800"/>
          </a:xfrm>
        </p:spPr>
        <p:txBody>
          <a:bodyPr>
            <a:normAutofit fontScale="92500" lnSpcReduction="20000"/>
          </a:bodyPr>
          <a:lstStyle/>
          <a:p>
            <a:r>
              <a:rPr lang="pt-PT" noProof="0" dirty="0"/>
              <a:t>Os doentes com uma CV </a:t>
            </a:r>
            <a:r>
              <a:rPr lang="pt-PT" dirty="0"/>
              <a:t>alta </a:t>
            </a:r>
            <a:r>
              <a:rPr lang="pt-PT" noProof="0" dirty="0"/>
              <a:t>devem ser alvo de uma avaliação do seu nível de adesão, através do Papel Gigante de Monitorização da Carga Viral  </a:t>
            </a:r>
          </a:p>
          <a:p>
            <a:r>
              <a:rPr lang="pt-PT" noProof="0" dirty="0"/>
              <a:t>Com base nos obstáculos identificados, deve desenvolver-se um Plano de Tratamento sobre Maior Adesão, com intervenções específicas e orientadas  </a:t>
            </a:r>
          </a:p>
          <a:p>
            <a:r>
              <a:rPr lang="pt-PT" noProof="0" dirty="0"/>
              <a:t>Utilizar os cartões 6-18, no Papel Gigante para Adultos, como apoio da realização da </a:t>
            </a:r>
            <a:r>
              <a:rPr lang="pt-BR" noProof="0" dirty="0"/>
              <a:t>avaliação de uma maior adesão</a:t>
            </a:r>
            <a:endParaRPr lang="pt-PT" noProof="0" dirty="0"/>
          </a:p>
          <a:p>
            <a:r>
              <a:rPr lang="pt-PT" noProof="0" dirty="0"/>
              <a:t>A seguir à primeira sessão de aconselhamento sobre uma maior adesão, deve-se iniciar a sessão com o cartão 17 e repetir os cartões 6-15 conforme necessário   </a:t>
            </a:r>
          </a:p>
        </p:txBody>
      </p:sp>
    </p:spTree>
    <p:extLst>
      <p:ext uri="{BB962C8B-B14F-4D97-AF65-F5344CB8AC3E}">
        <p14:creationId xmlns:p14="http://schemas.microsoft.com/office/powerpoint/2010/main" val="10433612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noProof="0" dirty="0"/>
              <a:t>Avaliação da Adesão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430" y="1556425"/>
            <a:ext cx="6268665" cy="470149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376457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noProof="0" dirty="0"/>
              <a:t>Avaliação da Adesão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24446" y="1676400"/>
            <a:ext cx="1873325" cy="14049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9505" y="3220794"/>
            <a:ext cx="1903208" cy="14274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72568" y="5751085"/>
            <a:ext cx="6370263" cy="976876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7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5116194"/>
              </p:ext>
            </p:extLst>
          </p:nvPr>
        </p:nvGraphicFramePr>
        <p:xfrm>
          <a:off x="1143000" y="1524000"/>
          <a:ext cx="4572000" cy="4093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3150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/>
                        <a:t>Número</a:t>
                      </a:r>
                      <a:r>
                        <a:rPr lang="en-US" sz="1600" b="1" dirty="0"/>
                        <a:t> de doses </a:t>
                      </a:r>
                      <a:r>
                        <a:rPr lang="en-US" sz="1600" b="1" dirty="0" err="1"/>
                        <a:t>omitidas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/>
                        <a:t>por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/>
                        <a:t>mês</a:t>
                      </a:r>
                      <a:r>
                        <a:rPr lang="en-US" sz="1600" b="1" baseline="0" dirty="0"/>
                        <a:t> 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Categoria</a:t>
                      </a:r>
                      <a:r>
                        <a:rPr lang="en-US" sz="1600" dirty="0"/>
                        <a:t> de </a:t>
                      </a:r>
                      <a:r>
                        <a:rPr lang="en-US" sz="1600" dirty="0" err="1"/>
                        <a:t>adesão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4751">
                <a:tc gridSpan="2">
                  <a:txBody>
                    <a:bodyPr/>
                    <a:lstStyle/>
                    <a:p>
                      <a:r>
                        <a:rPr lang="en-US" sz="1600" b="1" dirty="0" err="1">
                          <a:solidFill>
                            <a:schemeClr val="bg1"/>
                          </a:solidFill>
                        </a:rPr>
                        <a:t>Pacientes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</a:rPr>
                        <a:t>em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 regimes de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</a:rPr>
                        <a:t>tratamento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 de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</a:rPr>
                        <a:t>uma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 dose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</a:rPr>
                        <a:t>diária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02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&lt;2 doses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Boa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02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2-4 doses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Suficiente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47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&gt;4 doses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Fraca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4751">
                <a:tc gridSpan="2">
                  <a:txBody>
                    <a:bodyPr/>
                    <a:lstStyle/>
                    <a:p>
                      <a:r>
                        <a:rPr lang="en-US" sz="1600" b="1" dirty="0" err="1">
                          <a:solidFill>
                            <a:schemeClr val="bg1"/>
                          </a:solidFill>
                        </a:rPr>
                        <a:t>Pacientes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</a:rPr>
                        <a:t>em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 regimes de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</a:rPr>
                        <a:t>tratamento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 de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</a:rPr>
                        <a:t>duas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 doses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</a:rPr>
                        <a:t>diárias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402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&lt;4 doses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Boa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402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4-8 doses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Suficiente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402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&gt;8 doses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Fraca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2649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noProof="0" dirty="0"/>
              <a:t>Plano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48200"/>
          </a:xfrm>
        </p:spPr>
        <p:txBody>
          <a:bodyPr>
            <a:normAutofit fontScale="92500" lnSpcReduction="20000"/>
          </a:bodyPr>
          <a:lstStyle/>
          <a:p>
            <a:r>
              <a:rPr lang="pt-PT" noProof="0" dirty="0"/>
              <a:t>Orientação</a:t>
            </a:r>
            <a:r>
              <a:rPr lang="pt-PT" baseline="0" noProof="0" dirty="0"/>
              <a:t> sobre o </a:t>
            </a:r>
            <a:r>
              <a:rPr lang="pt-BR" noProof="0" dirty="0"/>
              <a:t>Papel Gigante de Monitorização da Carga Viral e Aconselhamento sobre Maior Adesão</a:t>
            </a:r>
            <a:r>
              <a:rPr lang="pt-PT" noProof="0" dirty="0"/>
              <a:t> </a:t>
            </a:r>
          </a:p>
          <a:p>
            <a:r>
              <a:rPr lang="pt-PT" noProof="0" dirty="0"/>
              <a:t>Resultados</a:t>
            </a:r>
            <a:r>
              <a:rPr lang="pt-PT" baseline="0" noProof="0" dirty="0"/>
              <a:t> do teste de carga viral e sua interpretação, e explicação do significado ao doente </a:t>
            </a:r>
            <a:r>
              <a:rPr lang="pt-PT" noProof="0" dirty="0"/>
              <a:t> </a:t>
            </a:r>
          </a:p>
          <a:p>
            <a:r>
              <a:rPr lang="pt-PT" noProof="0" dirty="0"/>
              <a:t>Avaliação da adesão das pessoas</a:t>
            </a:r>
            <a:r>
              <a:rPr lang="pt-PT" baseline="0" noProof="0" dirty="0"/>
              <a:t> com cargas virais altas </a:t>
            </a:r>
            <a:r>
              <a:rPr lang="pt-PT" noProof="0" dirty="0"/>
              <a:t> </a:t>
            </a:r>
          </a:p>
          <a:p>
            <a:r>
              <a:rPr lang="pt-PT" noProof="0" dirty="0"/>
              <a:t>Desenvolvimento de planos de intervenção na adesão individualizados  </a:t>
            </a:r>
          </a:p>
          <a:p>
            <a:r>
              <a:rPr lang="pt-PT" noProof="0" dirty="0"/>
              <a:t>Repetição de testes da carga viral e</a:t>
            </a:r>
            <a:r>
              <a:rPr lang="pt-PT" baseline="0" noProof="0" dirty="0"/>
              <a:t> seguimento dos resultados </a:t>
            </a:r>
            <a:r>
              <a:rPr lang="pt-PT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414695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noProof="0" dirty="0"/>
              <a:t>Avaliação da Adesão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324600" cy="5105400"/>
          </a:xfrm>
        </p:spPr>
        <p:txBody>
          <a:bodyPr>
            <a:normAutofit fontScale="85000" lnSpcReduction="20000"/>
          </a:bodyPr>
          <a:lstStyle/>
          <a:p>
            <a:r>
              <a:rPr lang="pt-PT" noProof="0" dirty="0"/>
              <a:t>Utilizar os </a:t>
            </a:r>
            <a:r>
              <a:rPr lang="pt-PT" b="1" noProof="0" dirty="0"/>
              <a:t>Pontos a Discutir </a:t>
            </a:r>
            <a:r>
              <a:rPr lang="pt-PT" noProof="0" dirty="0"/>
              <a:t>e as </a:t>
            </a:r>
            <a:r>
              <a:rPr lang="pt-PT" b="1" noProof="0" dirty="0"/>
              <a:t>Instruções</a:t>
            </a:r>
            <a:r>
              <a:rPr lang="pt-PT" b="1" baseline="0" noProof="0" dirty="0"/>
              <a:t> ao Provedor</a:t>
            </a:r>
            <a:r>
              <a:rPr lang="pt-PT" b="1" noProof="0" dirty="0"/>
              <a:t> </a:t>
            </a:r>
            <a:r>
              <a:rPr lang="pt-PT" noProof="0" dirty="0"/>
              <a:t>para explorar os desafios potenciais</a:t>
            </a:r>
            <a:r>
              <a:rPr lang="pt-PT" baseline="0" noProof="0" dirty="0"/>
              <a:t> do doente ao tomar os </a:t>
            </a:r>
            <a:r>
              <a:rPr lang="pt-PT" baseline="0" noProof="0" dirty="0" err="1"/>
              <a:t>ARVs</a:t>
            </a:r>
            <a:r>
              <a:rPr lang="pt-PT" noProof="0" dirty="0"/>
              <a:t>.</a:t>
            </a:r>
          </a:p>
          <a:p>
            <a:r>
              <a:rPr lang="pt-PT" noProof="0" dirty="0"/>
              <a:t>Não</a:t>
            </a:r>
            <a:r>
              <a:rPr lang="pt-PT" baseline="0" noProof="0" dirty="0"/>
              <a:t> esquecer de utilizar perguntas abertas em vez de perguntas cuja resposta seja Sim ou Não. </a:t>
            </a:r>
            <a:r>
              <a:rPr lang="pt-PT" noProof="0" dirty="0"/>
              <a:t>  </a:t>
            </a:r>
          </a:p>
          <a:p>
            <a:pPr lvl="1"/>
            <a:r>
              <a:rPr lang="pt-PT" i="1" noProof="0" dirty="0"/>
              <a:t>“Esteja</a:t>
            </a:r>
            <a:r>
              <a:rPr lang="pt-PT" i="1" baseline="0" noProof="0" dirty="0"/>
              <a:t> à vontade e fale-me dos desafios da sua vida; estou a perguntar porque gostaria de tentar encontrar maneira de o ajudar a ser mais bem sucedido</a:t>
            </a:r>
            <a:r>
              <a:rPr lang="pt-PT" i="1" noProof="0" dirty="0"/>
              <a:t>.”</a:t>
            </a:r>
          </a:p>
          <a:p>
            <a:pPr lvl="1"/>
            <a:r>
              <a:rPr lang="pt-PT" i="1" noProof="0" dirty="0"/>
              <a:t>“Recorda-se da</a:t>
            </a:r>
            <a:r>
              <a:rPr lang="pt-PT" i="1" baseline="0" noProof="0" dirty="0"/>
              <a:t> última vez que omitiu uma dose e pode descrever-me as circunstâncias?” </a:t>
            </a:r>
            <a:r>
              <a:rPr lang="pt-PT" i="1" noProof="0" dirty="0"/>
              <a:t>  </a:t>
            </a:r>
          </a:p>
          <a:p>
            <a:pPr lvl="1"/>
            <a:r>
              <a:rPr lang="pt-PT" i="1" noProof="0" dirty="0"/>
              <a:t>“O que dificulta o processo de tomar </a:t>
            </a:r>
            <a:r>
              <a:rPr lang="pt-PT" i="1" noProof="0" dirty="0" err="1"/>
              <a:t>ARVs</a:t>
            </a:r>
            <a:r>
              <a:rPr lang="pt-PT" i="1" noProof="0" dirty="0"/>
              <a:t> todos os dias?”   </a:t>
            </a:r>
          </a:p>
          <a:p>
            <a:endParaRPr lang="pt-PT" i="1" noProof="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9466" y="1828800"/>
            <a:ext cx="1759422" cy="13195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713" y="3276600"/>
            <a:ext cx="1768928" cy="13266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858000" y="5182319"/>
            <a:ext cx="2534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cap="all" dirty="0">
                <a:ea typeface="Times New Roman"/>
                <a:cs typeface="BookmanOldStyle-BoldItalic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334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noProof="0" dirty="0"/>
              <a:t>Obstáculos Individuais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9449961"/>
              </p:ext>
            </p:extLst>
          </p:nvPr>
        </p:nvGraphicFramePr>
        <p:xfrm>
          <a:off x="304800" y="1676400"/>
          <a:ext cx="6487062" cy="51783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25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8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91662">
                  <a:extLst>
                    <a:ext uri="{9D8B030D-6E8A-4147-A177-3AD203B41FA5}">
                      <a16:colId xmlns:a16="http://schemas.microsoft.com/office/drawing/2014/main" val="1264403139"/>
                    </a:ext>
                  </a:extLst>
                </a:gridCol>
              </a:tblGrid>
              <a:tr h="313885">
                <a:tc gridSpan="2">
                  <a:txBody>
                    <a:bodyPr/>
                    <a:lstStyle/>
                    <a:p>
                      <a:r>
                        <a:rPr lang="pt-PT" sz="1400" noProof="0" dirty="0">
                          <a:latin typeface="+mj-lt"/>
                          <a:cs typeface="Arial" panose="020B0604020202020204" pitchFamily="34" charset="0"/>
                        </a:rPr>
                        <a:t>OBSTÁCULOS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400" noProof="0" dirty="0">
                          <a:latin typeface="+mj-lt"/>
                          <a:cs typeface="Arial" panose="020B0604020202020204" pitchFamily="34" charset="0"/>
                        </a:rPr>
                        <a:t>PERGUNTAS PARA AVALIAÇÃO DOS OBSTÁCULOS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885">
                <a:tc gridSpan="3">
                  <a:txBody>
                    <a:bodyPr/>
                    <a:lstStyle/>
                    <a:p>
                      <a:r>
                        <a:rPr lang="pt-PT" sz="1400" b="1" noProof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INDIVIDUAIS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9337">
                <a:tc>
                  <a:txBody>
                    <a:bodyPr/>
                    <a:lstStyle/>
                    <a:p>
                      <a:r>
                        <a:rPr lang="pt-PT" sz="1100" b="1" noProof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Falta de conhecimento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pt-PT" sz="1100" noProof="0" dirty="0">
                          <a:latin typeface="+mj-lt"/>
                          <a:cs typeface="Arial" panose="020B0604020202020204" pitchFamily="34" charset="0"/>
                        </a:rPr>
                        <a:t>Pode dizer-me</a:t>
                      </a:r>
                      <a:r>
                        <a:rPr lang="pt-PT" sz="1100" baseline="0" noProof="0" dirty="0">
                          <a:latin typeface="+mj-lt"/>
                          <a:cs typeface="Arial" panose="020B0604020202020204" pitchFamily="34" charset="0"/>
                        </a:rPr>
                        <a:t> os nomes dos seus </a:t>
                      </a:r>
                      <a:r>
                        <a:rPr lang="pt-PT" sz="1100" baseline="0" noProof="0" dirty="0" err="1">
                          <a:latin typeface="+mj-lt"/>
                          <a:cs typeface="Arial" panose="020B0604020202020204" pitchFamily="34" charset="0"/>
                        </a:rPr>
                        <a:t>ARVs</a:t>
                      </a:r>
                      <a:r>
                        <a:rPr lang="pt-PT" sz="1100" baseline="0" noProof="0" dirty="0">
                          <a:latin typeface="+mj-lt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pt-PT" sz="1100" baseline="0" noProof="0" dirty="0">
                          <a:latin typeface="+mj-lt"/>
                          <a:cs typeface="Arial" panose="020B0604020202020204" pitchFamily="34" charset="0"/>
                        </a:rPr>
                        <a:t>Qual é a sua ideia sobre como você deve tomar os medicamentos (ou seja, a que horas, a quantidade (de líquido), quantos (comprimidos)?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pt-PT" sz="1100" baseline="0" noProof="0" dirty="0">
                          <a:latin typeface="+mj-lt"/>
                          <a:cs typeface="Arial" panose="020B0604020202020204" pitchFamily="34" charset="0"/>
                        </a:rPr>
                        <a:t>Na sua opinião, qual é a finalidade dos </a:t>
                      </a:r>
                      <a:r>
                        <a:rPr lang="pt-PT" sz="1100" baseline="0" noProof="0" dirty="0" err="1">
                          <a:latin typeface="+mj-lt"/>
                          <a:cs typeface="Arial" panose="020B0604020202020204" pitchFamily="34" charset="0"/>
                        </a:rPr>
                        <a:t>ARVs</a:t>
                      </a:r>
                      <a:r>
                        <a:rPr lang="pt-PT" sz="1100" baseline="0" noProof="0" dirty="0">
                          <a:latin typeface="+mj-lt"/>
                          <a:cs typeface="Arial" panose="020B0604020202020204" pitchFamily="34" charset="0"/>
                        </a:rPr>
                        <a:t>?</a:t>
                      </a:r>
                      <a:endParaRPr lang="pt-PT" sz="1100" noProof="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4698">
                <a:tc>
                  <a:txBody>
                    <a:bodyPr/>
                    <a:lstStyle/>
                    <a:p>
                      <a:r>
                        <a:rPr lang="pt-PT" sz="1100" b="1" noProof="0" dirty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Efeitos secundários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pt-PT" sz="1100" baseline="0" noProof="0" dirty="0">
                          <a:latin typeface="+mj-lt"/>
                          <a:cs typeface="Arial" panose="020B0604020202020204" pitchFamily="34" charset="0"/>
                        </a:rPr>
                        <a:t>Os </a:t>
                      </a:r>
                      <a:r>
                        <a:rPr lang="pt-PT" sz="1100" baseline="0" noProof="0" dirty="0" err="1">
                          <a:latin typeface="+mj-lt"/>
                          <a:cs typeface="Arial" panose="020B0604020202020204" pitchFamily="34" charset="0"/>
                        </a:rPr>
                        <a:t>ARVs</a:t>
                      </a:r>
                      <a:r>
                        <a:rPr lang="pt-PT" sz="1100" baseline="0" noProof="0" dirty="0">
                          <a:latin typeface="+mj-lt"/>
                          <a:cs typeface="Arial" panose="020B0604020202020204" pitchFamily="34" charset="0"/>
                        </a:rPr>
                        <a:t> têm </a:t>
                      </a:r>
                      <a:r>
                        <a:rPr lang="pt-PT" sz="1100" baseline="0" noProof="0" dirty="0" err="1">
                          <a:latin typeface="+mj-lt"/>
                          <a:cs typeface="Arial" panose="020B0604020202020204" pitchFamily="34" charset="0"/>
                        </a:rPr>
                        <a:t>afectado</a:t>
                      </a:r>
                      <a:r>
                        <a:rPr lang="pt-PT" sz="1100" baseline="0" noProof="0" dirty="0">
                          <a:latin typeface="+mj-lt"/>
                          <a:cs typeface="Arial" panose="020B0604020202020204" pitchFamily="34" charset="0"/>
                        </a:rPr>
                        <a:t> a maneira como você se sente?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pt-PT" sz="1100" baseline="0" noProof="0" dirty="0">
                          <a:latin typeface="+mj-lt"/>
                          <a:cs typeface="Arial" panose="020B0604020202020204" pitchFamily="34" charset="0"/>
                        </a:rPr>
                        <a:t>Acha que os </a:t>
                      </a:r>
                      <a:r>
                        <a:rPr lang="pt-PT" sz="1100" baseline="0" noProof="0" dirty="0" err="1">
                          <a:latin typeface="+mj-lt"/>
                          <a:cs typeface="Arial" panose="020B0604020202020204" pitchFamily="34" charset="0"/>
                        </a:rPr>
                        <a:t>os</a:t>
                      </a:r>
                      <a:r>
                        <a:rPr lang="pt-PT" sz="1100" baseline="0" noProof="0" dirty="0"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100" baseline="0" noProof="0" dirty="0" err="1">
                          <a:latin typeface="+mj-lt"/>
                          <a:cs typeface="Arial" panose="020B0604020202020204" pitchFamily="34" charset="0"/>
                        </a:rPr>
                        <a:t>ARVs</a:t>
                      </a:r>
                      <a:r>
                        <a:rPr lang="pt-PT" sz="1100" baseline="0" noProof="0" dirty="0">
                          <a:latin typeface="+mj-lt"/>
                          <a:cs typeface="Arial" panose="020B0604020202020204" pitchFamily="34" charset="0"/>
                        </a:rPr>
                        <a:t> o/a fizeram sentir-se doente, ou fizeram o seu filho sentir-se doente?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pt-PT" sz="1100" baseline="0" noProof="0" dirty="0">
                          <a:latin typeface="+mj-lt"/>
                          <a:cs typeface="Arial" panose="020B0604020202020204" pitchFamily="34" charset="0"/>
                        </a:rPr>
                        <a:t>Em caso afirmativo, descreva os problemas que têm causado, por exemplo diarreia, náuseas, perturbações de sono  </a:t>
                      </a:r>
                      <a:endParaRPr lang="pt-PT" sz="1100" noProof="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4698">
                <a:tc>
                  <a:txBody>
                    <a:bodyPr/>
                    <a:lstStyle/>
                    <a:p>
                      <a:r>
                        <a:rPr lang="pt-PT" sz="1100" b="1" noProof="0" dirty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Esquecimento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pt-PT" sz="1100" noProof="0" dirty="0">
                          <a:latin typeface="+mj-lt"/>
                          <a:cs typeface="Arial" panose="020B0604020202020204" pitchFamily="34" charset="0"/>
                        </a:rPr>
                        <a:t>Alguma vez se esqueceu ou esquece-se com frequência de tomar os seus </a:t>
                      </a:r>
                      <a:r>
                        <a:rPr lang="pt-PT" sz="1100" noProof="0" dirty="0" err="1">
                          <a:latin typeface="+mj-lt"/>
                          <a:cs typeface="Arial" panose="020B0604020202020204" pitchFamily="34" charset="0"/>
                        </a:rPr>
                        <a:t>ARVs</a:t>
                      </a:r>
                      <a:r>
                        <a:rPr lang="pt-PT" sz="1100" noProof="0" dirty="0">
                          <a:latin typeface="+mj-lt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pt-PT" sz="1100" noProof="0" dirty="0">
                          <a:latin typeface="+mj-lt"/>
                          <a:cs typeface="Arial" panose="020B0604020202020204" pitchFamily="34" charset="0"/>
                        </a:rPr>
                        <a:t>Toma-os (ou dá-os à criança) todos os dias à mesma hora</a:t>
                      </a:r>
                      <a:r>
                        <a:rPr lang="pt-PT" sz="1100" baseline="0" noProof="0" dirty="0">
                          <a:latin typeface="+mj-lt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pt-PT" sz="1100" baseline="0" noProof="0" dirty="0">
                          <a:latin typeface="+mj-lt"/>
                          <a:cs typeface="Arial" panose="020B0604020202020204" pitchFamily="34" charset="0"/>
                        </a:rPr>
                        <a:t>Que método usa para se lembrar de tomar os </a:t>
                      </a:r>
                      <a:r>
                        <a:rPr lang="pt-PT" sz="1100" baseline="0" noProof="0" dirty="0" err="1">
                          <a:latin typeface="+mj-lt"/>
                          <a:cs typeface="Arial" panose="020B0604020202020204" pitchFamily="34" charset="0"/>
                        </a:rPr>
                        <a:t>ARVs</a:t>
                      </a:r>
                      <a:r>
                        <a:rPr lang="pt-PT" sz="1100" baseline="0" noProof="0" dirty="0">
                          <a:latin typeface="+mj-lt"/>
                          <a:cs typeface="Arial" panose="020B0604020202020204" pitchFamily="34" charset="0"/>
                        </a:rPr>
                        <a:t>?</a:t>
                      </a:r>
                      <a:endParaRPr lang="pt-PT" sz="1100" noProof="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3885">
                <a:tc>
                  <a:txBody>
                    <a:bodyPr/>
                    <a:lstStyle/>
                    <a:p>
                      <a:r>
                        <a:rPr lang="pt-PT" sz="1100" b="1" noProof="0" dirty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Quando se sente melhor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pt-PT" sz="1100" noProof="0" dirty="0">
                          <a:latin typeface="+mj-lt"/>
                          <a:cs typeface="Arial" panose="020B0604020202020204" pitchFamily="34" charset="0"/>
                        </a:rPr>
                        <a:t>- Toma os</a:t>
                      </a:r>
                      <a:r>
                        <a:rPr lang="pt-PT" sz="1100" baseline="0" noProof="0" dirty="0"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100" baseline="0" noProof="0" dirty="0" err="1">
                          <a:latin typeface="+mj-lt"/>
                          <a:cs typeface="Arial" panose="020B0604020202020204" pitchFamily="34" charset="0"/>
                        </a:rPr>
                        <a:t>ARVs</a:t>
                      </a:r>
                      <a:r>
                        <a:rPr lang="pt-PT" sz="1100" baseline="0" noProof="0" dirty="0">
                          <a:latin typeface="+mj-lt"/>
                          <a:cs typeface="Arial" panose="020B0604020202020204" pitchFamily="34" charset="0"/>
                        </a:rPr>
                        <a:t> mesmo quando se sente bem?</a:t>
                      </a:r>
                      <a:endParaRPr lang="pt-PT" sz="1100" noProof="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0813">
                <a:tc>
                  <a:txBody>
                    <a:bodyPr/>
                    <a:lstStyle/>
                    <a:p>
                      <a:r>
                        <a:rPr lang="pt-PT" sz="1100" b="1" noProof="0" dirty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Doença física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pt-PT" sz="1100" noProof="0" dirty="0">
                          <a:latin typeface="+mj-lt"/>
                          <a:cs typeface="Arial" panose="020B0604020202020204" pitchFamily="34" charset="0"/>
                        </a:rPr>
                        <a:t>- Já sofreu de alguma doença que o/a impedisse de tomar </a:t>
                      </a:r>
                      <a:r>
                        <a:rPr lang="pt-PT" sz="1100" baseline="0" noProof="0" dirty="0" err="1">
                          <a:latin typeface="+mj-lt"/>
                          <a:cs typeface="Arial" panose="020B0604020202020204" pitchFamily="34" charset="0"/>
                        </a:rPr>
                        <a:t>ARVs</a:t>
                      </a:r>
                      <a:r>
                        <a:rPr lang="pt-PT" sz="1100" baseline="0" noProof="0" dirty="0">
                          <a:latin typeface="+mj-lt"/>
                          <a:cs typeface="Arial" panose="020B0604020202020204" pitchFamily="34" charset="0"/>
                        </a:rPr>
                        <a:t>?</a:t>
                      </a:r>
                      <a:endParaRPr lang="pt-PT" sz="1100" noProof="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4698">
                <a:tc>
                  <a:txBody>
                    <a:bodyPr/>
                    <a:lstStyle/>
                    <a:p>
                      <a:r>
                        <a:rPr lang="pt-PT" sz="1100" b="1" noProof="0" dirty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Consumo de álcool ou drogas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pt-PT" sz="1100" noProof="0" dirty="0">
                          <a:latin typeface="+mj-lt"/>
                          <a:cs typeface="Arial" panose="020B0604020202020204" pitchFamily="34" charset="0"/>
                        </a:rPr>
                        <a:t>Consome álcool</a:t>
                      </a:r>
                      <a:r>
                        <a:rPr lang="pt-PT" sz="1100" baseline="0" noProof="0" dirty="0">
                          <a:latin typeface="+mj-lt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pt-PT" sz="1100" baseline="0" noProof="0" dirty="0">
                          <a:latin typeface="+mj-lt"/>
                          <a:cs typeface="Arial" panose="020B0604020202020204" pitchFamily="34" charset="0"/>
                        </a:rPr>
                        <a:t>Consome drogas?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pt-PT" sz="1100" baseline="0" noProof="0" dirty="0">
                          <a:latin typeface="+mj-lt"/>
                          <a:cs typeface="Arial" panose="020B0604020202020204" pitchFamily="34" charset="0"/>
                        </a:rPr>
                        <a:t>Acha que isso </a:t>
                      </a:r>
                      <a:r>
                        <a:rPr lang="pt-PT" sz="1100" baseline="0" noProof="0" dirty="0" err="1">
                          <a:latin typeface="+mj-lt"/>
                          <a:cs typeface="Arial" panose="020B0604020202020204" pitchFamily="34" charset="0"/>
                        </a:rPr>
                        <a:t>afecta</a:t>
                      </a:r>
                      <a:r>
                        <a:rPr lang="pt-PT" sz="1100" baseline="0" noProof="0" dirty="0">
                          <a:latin typeface="+mj-lt"/>
                          <a:cs typeface="Arial" panose="020B0604020202020204" pitchFamily="34" charset="0"/>
                        </a:rPr>
                        <a:t> a sua capacidade para tomar os </a:t>
                      </a:r>
                      <a:r>
                        <a:rPr lang="pt-PT" sz="1100" baseline="0" noProof="0" dirty="0" err="1">
                          <a:latin typeface="+mj-lt"/>
                          <a:cs typeface="Arial" panose="020B0604020202020204" pitchFamily="34" charset="0"/>
                        </a:rPr>
                        <a:t>ARVs</a:t>
                      </a:r>
                      <a:r>
                        <a:rPr lang="pt-PT" sz="1100" baseline="0" noProof="0" dirty="0">
                          <a:latin typeface="+mj-lt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64698">
                <a:tc>
                  <a:txBody>
                    <a:bodyPr/>
                    <a:lstStyle/>
                    <a:p>
                      <a:r>
                        <a:rPr lang="pt-PT" sz="1100" b="1" noProof="0" dirty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Depressão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pt-PT" sz="1100" noProof="0" dirty="0">
                          <a:latin typeface="+mj-lt"/>
                          <a:cs typeface="Arial" panose="020B0604020202020204" pitchFamily="34" charset="0"/>
                        </a:rPr>
                        <a:t>De uma maneira geral, qual é o seu estado de espírito?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pt-PT" sz="1100" noProof="0" dirty="0">
                          <a:latin typeface="+mj-lt"/>
                          <a:cs typeface="Arial" panose="020B0604020202020204" pitchFamily="34" charset="0"/>
                        </a:rPr>
                        <a:t>Tem-se sentido triste ou confuso/a</a:t>
                      </a:r>
                      <a:r>
                        <a:rPr lang="pt-PT" sz="1100" baseline="0" noProof="0" dirty="0">
                          <a:latin typeface="+mj-lt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pt-PT" sz="1100" baseline="0" noProof="0" dirty="0">
                          <a:latin typeface="+mj-lt"/>
                          <a:cs typeface="Arial" panose="020B0604020202020204" pitchFamily="34" charset="0"/>
                        </a:rPr>
                        <a:t>Em caso afirmativo, isso tem </a:t>
                      </a:r>
                      <a:r>
                        <a:rPr lang="pt-PT" sz="1100" baseline="0" noProof="0" dirty="0" err="1">
                          <a:latin typeface="+mj-lt"/>
                          <a:cs typeface="Arial" panose="020B0604020202020204" pitchFamily="34" charset="0"/>
                        </a:rPr>
                        <a:t>afectado</a:t>
                      </a:r>
                      <a:r>
                        <a:rPr lang="pt-PT" sz="1100" baseline="0" noProof="0" dirty="0">
                          <a:latin typeface="+mj-lt"/>
                          <a:cs typeface="Arial" panose="020B0604020202020204" pitchFamily="34" charset="0"/>
                        </a:rPr>
                        <a:t> a sua capacidade para tomar os </a:t>
                      </a:r>
                      <a:r>
                        <a:rPr lang="pt-PT" sz="1100" baseline="0" noProof="0" dirty="0" err="1">
                          <a:latin typeface="+mj-lt"/>
                          <a:cs typeface="Arial" panose="020B0604020202020204" pitchFamily="34" charset="0"/>
                        </a:rPr>
                        <a:t>ARVs</a:t>
                      </a:r>
                      <a:r>
                        <a:rPr lang="pt-PT" sz="1100" baseline="0" noProof="0" dirty="0">
                          <a:latin typeface="+mj-lt"/>
                          <a:cs typeface="Arial" panose="020B0604020202020204" pitchFamily="34" charset="0"/>
                        </a:rPr>
                        <a:t>?</a:t>
                      </a:r>
                      <a:endParaRPr lang="pt-PT" sz="1100" noProof="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03267" y="1676400"/>
            <a:ext cx="1759422" cy="13195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98514" y="3200400"/>
            <a:ext cx="1768928" cy="13266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35548" y="5469111"/>
            <a:ext cx="1847258" cy="1237208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0696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Obstáculos Individuais </a:t>
            </a:r>
            <a:r>
              <a:rPr lang="pt-PT" noProof="0" dirty="0"/>
              <a:t>(</a:t>
            </a:r>
            <a:r>
              <a:rPr lang="pt-PT" noProof="0" dirty="0" err="1"/>
              <a:t>cont</a:t>
            </a:r>
            <a:r>
              <a:rPr lang="pt-PT" noProof="0" dirty="0"/>
              <a:t>.), </a:t>
            </a:r>
            <a:br>
              <a:rPr lang="pt-PT" noProof="0" dirty="0"/>
            </a:br>
            <a:r>
              <a:rPr lang="pt-PT" noProof="0" dirty="0"/>
              <a:t>Obstáculos na Família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8284771"/>
              </p:ext>
            </p:extLst>
          </p:nvPr>
        </p:nvGraphicFramePr>
        <p:xfrm>
          <a:off x="173334" y="1524000"/>
          <a:ext cx="6941699" cy="5413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45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8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73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6957">
                <a:tc>
                  <a:txBody>
                    <a:bodyPr/>
                    <a:lstStyle/>
                    <a:p>
                      <a:r>
                        <a:rPr lang="pt-PT" sz="1400" noProof="0" dirty="0">
                          <a:latin typeface="+mj-lt"/>
                          <a:cs typeface="Arial" panose="020B0604020202020204" pitchFamily="34" charset="0"/>
                        </a:rPr>
                        <a:t> OBSTÁCULOS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pt-PT" sz="1400" b="1" kern="1200" noProof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PERGUNTAS PARA AVALIAÇÃO DOS OBSTÁCULOS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957">
                <a:tc gridSpan="3">
                  <a:txBody>
                    <a:bodyPr/>
                    <a:lstStyle/>
                    <a:p>
                      <a:r>
                        <a:rPr lang="pt-PT" sz="1400" b="1" noProof="0" dirty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INDIVIDUAIS (continuação)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 gridSpan="2">
                  <a:txBody>
                    <a:bodyPr/>
                    <a:lstStyle/>
                    <a:p>
                      <a:r>
                        <a:rPr lang="pt-PT" sz="1100" b="1" noProof="0" dirty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Dosagem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endParaRPr lang="pt-PT" sz="1100" noProof="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pt-PT" sz="1100" noProof="0" dirty="0">
                          <a:latin typeface="+mj-lt"/>
                          <a:cs typeface="Arial" panose="020B0604020202020204" pitchFamily="34" charset="0"/>
                        </a:rPr>
                        <a:t>O número de comprimidos</a:t>
                      </a:r>
                      <a:r>
                        <a:rPr lang="pt-PT" sz="1100" baseline="0" noProof="0" dirty="0">
                          <a:latin typeface="+mj-lt"/>
                          <a:cs typeface="Arial" panose="020B0604020202020204" pitchFamily="34" charset="0"/>
                        </a:rPr>
                        <a:t> ou quantidade de líquido causa-lhe dificuldades (ou causa dificuldades ao/à seu/sua filho/a)?</a:t>
                      </a:r>
                      <a:endParaRPr lang="pt-PT" sz="1100" noProof="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7680">
                <a:tc gridSpan="2">
                  <a:txBody>
                    <a:bodyPr/>
                    <a:lstStyle/>
                    <a:p>
                      <a:r>
                        <a:rPr lang="pt-PT" sz="1100" b="1" noProof="0" dirty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Perdeu comprimidos / acabaram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endParaRPr lang="pt-PT" sz="1100" noProof="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pt-PT" sz="1100" noProof="0" dirty="0">
                          <a:latin typeface="+mj-lt"/>
                          <a:cs typeface="Arial" panose="020B0604020202020204" pitchFamily="34" charset="0"/>
                        </a:rPr>
                        <a:t>Alguma vez perdeu os </a:t>
                      </a:r>
                      <a:r>
                        <a:rPr lang="pt-PT" sz="1100" noProof="0" dirty="0" err="1">
                          <a:latin typeface="+mj-lt"/>
                          <a:cs typeface="Arial" panose="020B0604020202020204" pitchFamily="34" charset="0"/>
                        </a:rPr>
                        <a:t>ARVs</a:t>
                      </a:r>
                      <a:r>
                        <a:rPr lang="pt-PT" sz="1100" noProof="0" dirty="0">
                          <a:latin typeface="+mj-lt"/>
                          <a:cs typeface="Arial" panose="020B0604020202020204" pitchFamily="34" charset="0"/>
                        </a:rPr>
                        <a:t> ou alguma vez se</a:t>
                      </a:r>
                      <a:r>
                        <a:rPr lang="pt-PT" sz="1100" baseline="0" noProof="0" dirty="0">
                          <a:latin typeface="+mj-lt"/>
                          <a:cs typeface="Arial" panose="020B0604020202020204" pitchFamily="34" charset="0"/>
                        </a:rPr>
                        <a:t> acabaram?</a:t>
                      </a:r>
                      <a:endParaRPr lang="pt-PT" sz="1100" noProof="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0821">
                <a:tc gridSpan="2">
                  <a:txBody>
                    <a:bodyPr/>
                    <a:lstStyle/>
                    <a:p>
                      <a:r>
                        <a:rPr lang="pt-PT" sz="1100" b="1" noProof="0" dirty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Problemas de transporte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endParaRPr lang="pt-PT" sz="1100" noProof="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pt-PT" sz="1100" noProof="0" dirty="0">
                          <a:latin typeface="+mj-lt"/>
                          <a:cs typeface="Arial" panose="020B0604020202020204" pitchFamily="34" charset="0"/>
                        </a:rPr>
                        <a:t>Tem dificuldade em ir ao posto de saúde buscar</a:t>
                      </a:r>
                      <a:r>
                        <a:rPr lang="pt-PT" sz="1100" baseline="0" noProof="0" dirty="0">
                          <a:latin typeface="+mj-lt"/>
                          <a:cs typeface="Arial" panose="020B0604020202020204" pitchFamily="34" charset="0"/>
                        </a:rPr>
                        <a:t> os </a:t>
                      </a:r>
                      <a:r>
                        <a:rPr lang="pt-PT" sz="1100" baseline="0" noProof="0" dirty="0" err="1">
                          <a:latin typeface="+mj-lt"/>
                          <a:cs typeface="Arial" panose="020B0604020202020204" pitchFamily="34" charset="0"/>
                        </a:rPr>
                        <a:t>ARVs</a:t>
                      </a:r>
                      <a:r>
                        <a:rPr lang="pt-PT" sz="1100" baseline="0" noProof="0" dirty="0">
                          <a:latin typeface="+mj-lt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pt-PT" sz="1100" baseline="0" noProof="0" dirty="0">
                          <a:latin typeface="+mj-lt"/>
                          <a:cs typeface="Arial" panose="020B0604020202020204" pitchFamily="34" charset="0"/>
                        </a:rPr>
                        <a:t>Em caso afirmativo, qual é a razão? (p. ex. grande distância, despesa, trabalho)</a:t>
                      </a:r>
                      <a:endParaRPr lang="pt-PT" sz="1100" noProof="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0073">
                <a:tc gridSpan="2">
                  <a:txBody>
                    <a:bodyPr/>
                    <a:lstStyle/>
                    <a:p>
                      <a:r>
                        <a:rPr lang="pt-PT" sz="1100" b="1" noProof="0" dirty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Crenças de saúde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endParaRPr lang="pt-PT" sz="1100" noProof="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pt-PT" sz="1100" noProof="0" dirty="0">
                          <a:latin typeface="+mj-lt"/>
                          <a:cs typeface="Arial" panose="020B0604020202020204" pitchFamily="34" charset="0"/>
                        </a:rPr>
                        <a:t>Acredita que tomar os </a:t>
                      </a:r>
                      <a:r>
                        <a:rPr lang="pt-PT" sz="1100" baseline="0" noProof="0" dirty="0" err="1">
                          <a:latin typeface="+mj-lt"/>
                          <a:cs typeface="Arial" panose="020B0604020202020204" pitchFamily="34" charset="0"/>
                        </a:rPr>
                        <a:t>ARVs</a:t>
                      </a:r>
                      <a:r>
                        <a:rPr lang="pt-PT" sz="1100" baseline="0" noProof="0" dirty="0">
                          <a:latin typeface="+mj-lt"/>
                          <a:cs typeface="Arial" panose="020B0604020202020204" pitchFamily="34" charset="0"/>
                        </a:rPr>
                        <a:t> todos os dias lhe faz bem à saúde ou à saúde do seu filho?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pt-PT" sz="1100" baseline="0" noProof="0" dirty="0">
                          <a:latin typeface="+mj-lt"/>
                          <a:cs typeface="Arial" panose="020B0604020202020204" pitchFamily="34" charset="0"/>
                        </a:rPr>
                        <a:t>Na sua opinião, qual é a melhor maneira de tratar o seu HIV ou o HIV do seu filho?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pt-PT" sz="1100" baseline="0" noProof="0" dirty="0">
                          <a:latin typeface="+mj-lt"/>
                          <a:cs typeface="Arial" panose="020B0604020202020204" pitchFamily="34" charset="0"/>
                        </a:rPr>
                        <a:t>Alguma vez tentou tratar o seu HIV ou o HIV do seu filho com outros remédios?</a:t>
                      </a:r>
                      <a:endParaRPr lang="pt-PT" sz="1100" noProof="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0073">
                <a:tc gridSpan="2">
                  <a:txBody>
                    <a:bodyPr/>
                    <a:lstStyle/>
                    <a:p>
                      <a:r>
                        <a:rPr lang="pt-PT" sz="1100" b="1" noProof="0" dirty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Dificuldades com horários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endParaRPr lang="pt-PT" sz="1100" noProof="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pt-PT" sz="1100" noProof="0" dirty="0">
                          <a:latin typeface="+mj-lt"/>
                          <a:cs typeface="Arial" panose="020B0604020202020204" pitchFamily="34" charset="0"/>
                        </a:rPr>
                        <a:t>Alguma vez esteve ocupado demais</a:t>
                      </a:r>
                      <a:r>
                        <a:rPr lang="pt-PT" sz="1100" baseline="0" noProof="0" dirty="0">
                          <a:latin typeface="+mj-lt"/>
                          <a:cs typeface="Arial" panose="020B0604020202020204" pitchFamily="34" charset="0"/>
                        </a:rPr>
                        <a:t> ou teve uma mudança de horários que dificultasse o processo de tomar </a:t>
                      </a:r>
                      <a:r>
                        <a:rPr lang="pt-PT" sz="1100" baseline="0" noProof="0" dirty="0" err="1">
                          <a:latin typeface="+mj-lt"/>
                          <a:cs typeface="Arial" panose="020B0604020202020204" pitchFamily="34" charset="0"/>
                        </a:rPr>
                        <a:t>ARVs</a:t>
                      </a:r>
                      <a:r>
                        <a:rPr lang="pt-PT" sz="1100" baseline="0" noProof="0" dirty="0">
                          <a:latin typeface="+mj-lt"/>
                          <a:cs typeface="Arial" panose="020B0604020202020204" pitchFamily="34" charset="0"/>
                        </a:rPr>
                        <a:t> ou de os dar ao seu filho?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pt-PT" sz="1100" baseline="0" noProof="0" dirty="0">
                          <a:latin typeface="+mj-lt"/>
                          <a:cs typeface="Arial" panose="020B0604020202020204" pitchFamily="34" charset="0"/>
                        </a:rPr>
                        <a:t>O seu trabalho faz com que esteja fora de casa durante longos períodos?</a:t>
                      </a:r>
                      <a:endParaRPr lang="pt-PT" sz="1100" noProof="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6957">
                <a:tc gridSpan="3">
                  <a:txBody>
                    <a:bodyPr/>
                    <a:lstStyle/>
                    <a:p>
                      <a:r>
                        <a:rPr lang="pt-PT" sz="1400" b="1" noProof="0" dirty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NA</a:t>
                      </a:r>
                      <a:r>
                        <a:rPr lang="pt-PT" sz="1400" b="1" baseline="0" noProof="0" dirty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 FAMÍLIA</a:t>
                      </a:r>
                      <a:endParaRPr lang="pt-PT" sz="1400" b="1" noProof="0" dirty="0">
                        <a:solidFill>
                          <a:schemeClr val="bg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2323">
                <a:tc gridSpan="2">
                  <a:txBody>
                    <a:bodyPr/>
                    <a:lstStyle/>
                    <a:p>
                      <a:r>
                        <a:rPr lang="pt-PT" sz="1100" b="1" noProof="0" dirty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Partilhar com outros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endParaRPr lang="pt-PT" sz="1100" noProof="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pt-PT" sz="1100" noProof="0" dirty="0">
                          <a:latin typeface="+mj-lt"/>
                          <a:cs typeface="Arial" panose="020B0604020202020204" pitchFamily="34" charset="0"/>
                        </a:rPr>
                        <a:t>Alguma vez partilhou os seus </a:t>
                      </a:r>
                      <a:r>
                        <a:rPr lang="pt-PT" sz="1100" noProof="0" dirty="0" err="1">
                          <a:latin typeface="+mj-lt"/>
                          <a:cs typeface="Arial" panose="020B0604020202020204" pitchFamily="34" charset="0"/>
                        </a:rPr>
                        <a:t>ARVs</a:t>
                      </a:r>
                      <a:r>
                        <a:rPr lang="pt-PT" sz="1100" noProof="0" dirty="0">
                          <a:latin typeface="+mj-lt"/>
                          <a:cs typeface="Arial" panose="020B0604020202020204" pitchFamily="34" charset="0"/>
                        </a:rPr>
                        <a:t> ou os do seu filho com outra pessoa</a:t>
                      </a:r>
                      <a:r>
                        <a:rPr lang="pt-PT" sz="1100" baseline="0" noProof="0" dirty="0">
                          <a:latin typeface="+mj-lt"/>
                          <a:cs typeface="Arial" panose="020B0604020202020204" pitchFamily="34" charset="0"/>
                        </a:rPr>
                        <a:t>?</a:t>
                      </a:r>
                      <a:endParaRPr lang="pt-PT" sz="1100" noProof="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1570">
                <a:tc gridSpan="2">
                  <a:txBody>
                    <a:bodyPr/>
                    <a:lstStyle/>
                    <a:p>
                      <a:r>
                        <a:rPr lang="pt-PT" sz="1100" b="1" noProof="0" dirty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Medo de divulgar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endParaRPr lang="pt-PT" sz="1100" noProof="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pt-PT" sz="1100" noProof="0" dirty="0">
                          <a:latin typeface="+mj-lt"/>
                          <a:cs typeface="Arial" panose="020B0604020202020204" pitchFamily="34" charset="0"/>
                        </a:rPr>
                        <a:t>Já revelou</a:t>
                      </a:r>
                      <a:r>
                        <a:rPr lang="pt-PT" sz="1100" baseline="0" noProof="0" dirty="0">
                          <a:latin typeface="+mj-lt"/>
                          <a:cs typeface="Arial" panose="020B0604020202020204" pitchFamily="34" charset="0"/>
                        </a:rPr>
                        <a:t> o seu estado de HIV ou o do seu filho à sua família? Ao seu parceiro?  </a:t>
                      </a:r>
                      <a:endParaRPr lang="pt-PT" sz="1100" noProof="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2323">
                <a:tc gridSpan="2">
                  <a:txBody>
                    <a:bodyPr/>
                    <a:lstStyle/>
                    <a:p>
                      <a:r>
                        <a:rPr lang="pt-PT" sz="1100" b="1" noProof="0" dirty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Relações familiares / com o/a parceiro/a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endParaRPr lang="pt-PT" sz="1100" noProof="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pt-PT" sz="1100" noProof="0" dirty="0">
                          <a:latin typeface="+mj-lt"/>
                          <a:cs typeface="Arial" panose="020B0604020202020204" pitchFamily="34" charset="0"/>
                        </a:rPr>
                        <a:t>A sua família</a:t>
                      </a:r>
                      <a:r>
                        <a:rPr lang="pt-PT" sz="1100" baseline="0" noProof="0" dirty="0">
                          <a:latin typeface="+mj-lt"/>
                          <a:cs typeface="Arial" panose="020B0604020202020204" pitchFamily="34" charset="0"/>
                        </a:rPr>
                        <a:t> ou o seu parceiro tem-lhe dado pouco apoio ou tem impedido que você tome os </a:t>
                      </a:r>
                      <a:r>
                        <a:rPr lang="pt-PT" sz="1100" baseline="0" noProof="0" dirty="0" err="1">
                          <a:latin typeface="+mj-lt"/>
                          <a:cs typeface="Arial" panose="020B0604020202020204" pitchFamily="34" charset="0"/>
                        </a:rPr>
                        <a:t>ARVs</a:t>
                      </a:r>
                      <a:r>
                        <a:rPr lang="pt-PT" sz="1100" baseline="0" noProof="0" dirty="0">
                          <a:latin typeface="+mj-lt"/>
                          <a:cs typeface="Arial" panose="020B0604020202020204" pitchFamily="34" charset="0"/>
                        </a:rPr>
                        <a:t> ou dê os </a:t>
                      </a:r>
                      <a:r>
                        <a:rPr lang="pt-PT" sz="1100" baseline="0" noProof="0" dirty="0" err="1">
                          <a:latin typeface="+mj-lt"/>
                          <a:cs typeface="Arial" panose="020B0604020202020204" pitchFamily="34" charset="0"/>
                        </a:rPr>
                        <a:t>ARVs</a:t>
                      </a:r>
                      <a:r>
                        <a:rPr lang="pt-PT" sz="1100" baseline="0" noProof="0" dirty="0">
                          <a:latin typeface="+mj-lt"/>
                          <a:cs typeface="Arial" panose="020B0604020202020204" pitchFamily="34" charset="0"/>
                        </a:rPr>
                        <a:t> ao seu filho? </a:t>
                      </a:r>
                      <a:r>
                        <a:rPr lang="pt-PT" sz="1100" noProof="0" dirty="0">
                          <a:latin typeface="+mj-lt"/>
                          <a:cs typeface="Arial" panose="020B0604020202020204" pitchFamily="34" charset="0"/>
                        </a:rPr>
                        <a:t>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1570">
                <a:tc gridSpan="2">
                  <a:txBody>
                    <a:bodyPr/>
                    <a:lstStyle/>
                    <a:p>
                      <a:r>
                        <a:rPr lang="pt-PT" sz="1100" b="1" noProof="0" dirty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Incapaz de pagar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endParaRPr lang="pt-PT" sz="1100" baseline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pt-PT" sz="1100" noProof="0" dirty="0"/>
                        <a:t>As taxas a pagar no posto de saúde</a:t>
                      </a:r>
                      <a:r>
                        <a:rPr lang="pt-PT" sz="1100" baseline="0" noProof="0" dirty="0"/>
                        <a:t> ou outras taxas têm impedido que tome os </a:t>
                      </a:r>
                      <a:r>
                        <a:rPr lang="pt-PT" sz="1100" baseline="0" noProof="0" dirty="0" err="1"/>
                        <a:t>ARVs</a:t>
                      </a:r>
                      <a:r>
                        <a:rPr lang="pt-PT" sz="1100" baseline="0" noProof="0" dirty="0"/>
                        <a:t> ou que os dê ao seu filho?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3283">
                <a:tc gridSpan="2">
                  <a:txBody>
                    <a:bodyPr/>
                    <a:lstStyle/>
                    <a:p>
                      <a:r>
                        <a:rPr lang="pt-PT" sz="1100" b="1" noProof="0" dirty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Insegurança alimentar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endParaRPr lang="pt-PT" sz="1100" baseline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pt-PT" sz="1100" noProof="0" dirty="0"/>
                        <a:t>A falta</a:t>
                      </a:r>
                      <a:r>
                        <a:rPr lang="pt-PT" sz="1100" baseline="0" noProof="0" dirty="0"/>
                        <a:t> de alimentos adequados tem-lhe causado problemas em termos de tomar os </a:t>
                      </a:r>
                      <a:r>
                        <a:rPr lang="pt-PT" sz="1100" baseline="0" noProof="0" dirty="0" err="1"/>
                        <a:t>ARVs</a:t>
                      </a:r>
                      <a:r>
                        <a:rPr lang="pt-PT" sz="1100" baseline="0" noProof="0" dirty="0"/>
                        <a:t> ou de os dar ao seu filho?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82357" y="1676400"/>
            <a:ext cx="1759422" cy="13195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7604" y="3169104"/>
            <a:ext cx="1768928" cy="1326696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731" y="5410200"/>
            <a:ext cx="1893048" cy="126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2635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noProof="0" dirty="0"/>
              <a:t>Obstáculos Institucionais /Comunitários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7840958"/>
              </p:ext>
            </p:extLst>
          </p:nvPr>
        </p:nvGraphicFramePr>
        <p:xfrm>
          <a:off x="304800" y="1676400"/>
          <a:ext cx="5943600" cy="37297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2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5716">
                <a:tc>
                  <a:txBody>
                    <a:bodyPr/>
                    <a:lstStyle/>
                    <a:p>
                      <a:r>
                        <a:rPr lang="pt-PT" sz="1400" noProof="0" dirty="0">
                          <a:latin typeface="+mj-lt"/>
                          <a:cs typeface="Arial" panose="020B0604020202020204" pitchFamily="34" charset="0"/>
                        </a:rPr>
                        <a:t>OBSTÁCULOS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400" b="1" kern="1200" noProof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PERGUNTAS PARA AVALIAÇÃO DOS OBSTÁCULOS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716">
                <a:tc gridSpan="2">
                  <a:txBody>
                    <a:bodyPr/>
                    <a:lstStyle/>
                    <a:p>
                      <a:r>
                        <a:rPr lang="pt-PT" sz="1400" b="1" noProof="0" dirty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INSTITUCIONAIS/COMUNITÁRIOS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4014">
                <a:tc>
                  <a:txBody>
                    <a:bodyPr/>
                    <a:lstStyle/>
                    <a:p>
                      <a:r>
                        <a:rPr lang="pt-PT" sz="1100" b="1" noProof="0" dirty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Medicamentos</a:t>
                      </a:r>
                      <a:r>
                        <a:rPr lang="pt-PT" sz="1100" b="1" baseline="0" noProof="0" dirty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 esgotados</a:t>
                      </a:r>
                      <a:endParaRPr lang="pt-PT" sz="1100" b="1" noProof="0" dirty="0">
                        <a:solidFill>
                          <a:schemeClr val="bg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pt-PT" sz="1100" noProof="0" dirty="0">
                          <a:latin typeface="+mj-lt"/>
                          <a:cs typeface="Arial" panose="020B0604020202020204" pitchFamily="34" charset="0"/>
                        </a:rPr>
                        <a:t>Alguma vez chegou</a:t>
                      </a:r>
                      <a:r>
                        <a:rPr lang="pt-PT" sz="1100" baseline="0" noProof="0" dirty="0">
                          <a:latin typeface="+mj-lt"/>
                          <a:cs typeface="Arial" panose="020B0604020202020204" pitchFamily="34" charset="0"/>
                        </a:rPr>
                        <a:t> ao posto de saúde e descobriu que não havia </a:t>
                      </a:r>
                      <a:r>
                        <a:rPr lang="pt-PT" sz="1100" baseline="0" noProof="0" dirty="0" err="1">
                          <a:latin typeface="+mj-lt"/>
                          <a:cs typeface="Arial" panose="020B0604020202020204" pitchFamily="34" charset="0"/>
                        </a:rPr>
                        <a:t>ARVs</a:t>
                      </a:r>
                      <a:r>
                        <a:rPr lang="pt-PT" sz="1100" baseline="0" noProof="0" dirty="0">
                          <a:latin typeface="+mj-lt"/>
                          <a:cs typeface="Arial" panose="020B0604020202020204" pitchFamily="34" charset="0"/>
                        </a:rPr>
                        <a:t> disponíveis?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pt-PT" sz="1100" baseline="0" noProof="0" dirty="0">
                          <a:latin typeface="+mj-lt"/>
                          <a:cs typeface="Arial" panose="020B0604020202020204" pitchFamily="34" charset="0"/>
                        </a:rPr>
                        <a:t>Alguma vez chegou ao posto de saúde e recebeu apenas uma pequena quantidade de </a:t>
                      </a:r>
                      <a:r>
                        <a:rPr lang="pt-PT" sz="1100" baseline="0" noProof="0" dirty="0" err="1">
                          <a:latin typeface="+mj-lt"/>
                          <a:cs typeface="Arial" panose="020B0604020202020204" pitchFamily="34" charset="0"/>
                        </a:rPr>
                        <a:t>ARVs</a:t>
                      </a:r>
                      <a:r>
                        <a:rPr lang="pt-PT" sz="1100" baseline="0" noProof="0" dirty="0">
                          <a:latin typeface="+mj-lt"/>
                          <a:cs typeface="Arial" panose="020B0604020202020204" pitchFamily="34" charset="0"/>
                        </a:rPr>
                        <a:t>?</a:t>
                      </a:r>
                      <a:endParaRPr lang="pt-PT" sz="1100" noProof="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7975">
                <a:tc>
                  <a:txBody>
                    <a:bodyPr/>
                    <a:lstStyle/>
                    <a:p>
                      <a:r>
                        <a:rPr lang="pt-PT" sz="1100" b="1" noProof="0" dirty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Longas esperas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pt-PT" sz="1100" noProof="0" dirty="0">
                          <a:latin typeface="+mj-lt"/>
                          <a:cs typeface="Arial" panose="020B0604020202020204" pitchFamily="34" charset="0"/>
                        </a:rPr>
                        <a:t>Alguma vez regressou</a:t>
                      </a:r>
                      <a:r>
                        <a:rPr lang="pt-PT" sz="1100" baseline="0" noProof="0" dirty="0">
                          <a:latin typeface="+mj-lt"/>
                          <a:cs typeface="Arial" panose="020B0604020202020204" pitchFamily="34" charset="0"/>
                        </a:rPr>
                        <a:t> do posto de saúde sem ter recebido </a:t>
                      </a:r>
                      <a:r>
                        <a:rPr lang="pt-PT" sz="1100" baseline="0" noProof="0" dirty="0" err="1">
                          <a:latin typeface="+mj-lt"/>
                          <a:cs typeface="Arial" panose="020B0604020202020204" pitchFamily="34" charset="0"/>
                        </a:rPr>
                        <a:t>ARVs</a:t>
                      </a:r>
                      <a:r>
                        <a:rPr lang="pt-PT" sz="1100" baseline="0" noProof="0" dirty="0">
                          <a:latin typeface="+mj-lt"/>
                          <a:cs typeface="Arial" panose="020B0604020202020204" pitchFamily="34" charset="0"/>
                        </a:rPr>
                        <a:t> para si ou para o seu filho devido a longas filas de espera?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4014">
                <a:tc>
                  <a:txBody>
                    <a:bodyPr/>
                    <a:lstStyle/>
                    <a:p>
                      <a:r>
                        <a:rPr lang="pt-PT" sz="1100" b="1" noProof="0" dirty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Estigma e discriminação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pt-PT" sz="1100" noProof="0" dirty="0">
                          <a:latin typeface="+mj-lt"/>
                          <a:cs typeface="Arial" panose="020B0604020202020204" pitchFamily="34" charset="0"/>
                        </a:rPr>
                        <a:t>Tem</a:t>
                      </a:r>
                      <a:r>
                        <a:rPr lang="pt-PT" sz="1100" baseline="0" noProof="0" dirty="0">
                          <a:latin typeface="+mj-lt"/>
                          <a:cs typeface="Arial" panose="020B0604020202020204" pitchFamily="34" charset="0"/>
                        </a:rPr>
                        <a:t> medo que as pessoas na comunidade descubram que você / o seu filho é HIV+?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pt-PT" sz="1100" noProof="0" dirty="0">
                          <a:latin typeface="+mj-lt"/>
                          <a:cs typeface="Arial" panose="020B0604020202020204" pitchFamily="34" charset="0"/>
                        </a:rPr>
                        <a:t>Isso</a:t>
                      </a:r>
                      <a:r>
                        <a:rPr lang="pt-PT" sz="1100" baseline="0" noProof="0" dirty="0">
                          <a:latin typeface="+mj-lt"/>
                          <a:cs typeface="Arial" panose="020B0604020202020204" pitchFamily="34" charset="0"/>
                        </a:rPr>
                        <a:t> faz com que não venha à clínica ou não tome os </a:t>
                      </a:r>
                      <a:r>
                        <a:rPr lang="pt-PT" sz="1100" baseline="0" noProof="0" dirty="0" err="1">
                          <a:latin typeface="+mj-lt"/>
                          <a:cs typeface="Arial" panose="020B0604020202020204" pitchFamily="34" charset="0"/>
                        </a:rPr>
                        <a:t>ARVs</a:t>
                      </a:r>
                      <a:r>
                        <a:rPr lang="pt-PT" sz="1100" baseline="0" noProof="0" dirty="0">
                          <a:latin typeface="+mj-lt"/>
                          <a:cs typeface="Arial" panose="020B0604020202020204" pitchFamily="34" charset="0"/>
                        </a:rPr>
                        <a:t> / não os dê </a:t>
                      </a:r>
                      <a:r>
                        <a:rPr lang="pt-PT" sz="1100" baseline="0" noProof="0" dirty="0" err="1">
                          <a:latin typeface="+mj-lt"/>
                          <a:cs typeface="Arial" panose="020B0604020202020204" pitchFamily="34" charset="0"/>
                        </a:rPr>
                        <a:t>ào</a:t>
                      </a:r>
                      <a:r>
                        <a:rPr lang="pt-PT" sz="1100" baseline="0" noProof="0" dirty="0">
                          <a:latin typeface="+mj-lt"/>
                          <a:cs typeface="Arial" panose="020B0604020202020204" pitchFamily="34" charset="0"/>
                        </a:rPr>
                        <a:t> seu filho?</a:t>
                      </a:r>
                      <a:endParaRPr lang="pt-PT" sz="1100" noProof="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6327">
                <a:tc>
                  <a:txBody>
                    <a:bodyPr/>
                    <a:lstStyle/>
                    <a:p>
                      <a:r>
                        <a:rPr lang="pt-PT" sz="1100" b="1" noProof="0" dirty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Crise política </a:t>
                      </a:r>
                      <a:r>
                        <a:rPr lang="pt-PT" sz="1100" b="1" baseline="0" noProof="0" dirty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/ Guerra / Desastre natural</a:t>
                      </a:r>
                      <a:endParaRPr lang="pt-PT" sz="1100" b="1" noProof="0" dirty="0">
                        <a:solidFill>
                          <a:schemeClr val="bg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pt-PT" sz="1100" baseline="0" noProof="0" dirty="0">
                          <a:latin typeface="+mj-lt"/>
                          <a:cs typeface="Arial" panose="020B0604020202020204" pitchFamily="34" charset="0"/>
                        </a:rPr>
                        <a:t>Alguma vez sentiu que era perigoso ir ao posto de saúde buscar </a:t>
                      </a:r>
                      <a:r>
                        <a:rPr lang="pt-PT" sz="1100" baseline="0" noProof="0" dirty="0" err="1">
                          <a:latin typeface="+mj-lt"/>
                          <a:cs typeface="Arial" panose="020B0604020202020204" pitchFamily="34" charset="0"/>
                        </a:rPr>
                        <a:t>ARVs</a:t>
                      </a:r>
                      <a:r>
                        <a:rPr lang="pt-PT" sz="1100" baseline="0" noProof="0" dirty="0">
                          <a:latin typeface="+mj-lt"/>
                          <a:cs typeface="Arial" panose="020B0604020202020204" pitchFamily="34" charset="0"/>
                        </a:rPr>
                        <a:t>?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56151" y="1676400"/>
            <a:ext cx="1777336" cy="13330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60119" y="3200400"/>
            <a:ext cx="1769402" cy="13270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439" y="5410200"/>
            <a:ext cx="1893048" cy="126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5243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noProof="0" dirty="0"/>
              <a:t>Como Melhorar a Adesão</a:t>
            </a:r>
          </a:p>
        </p:txBody>
      </p:sp>
      <p:sp>
        <p:nvSpPr>
          <p:cNvPr id="7" name="Rectangle 6"/>
          <p:cNvSpPr/>
          <p:nvPr/>
        </p:nvSpPr>
        <p:spPr>
          <a:xfrm>
            <a:off x="6858000" y="5182319"/>
            <a:ext cx="2534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cap="all" dirty="0">
                <a:ea typeface="Times New Roman"/>
                <a:cs typeface="BookmanOldStyle-BoldItalic"/>
              </a:rPr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24" y="1524000"/>
            <a:ext cx="6831465" cy="512359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645599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noProof="0" dirty="0"/>
              <a:t>Intervenções Individuais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2307809"/>
              </p:ext>
            </p:extLst>
          </p:nvPr>
        </p:nvGraphicFramePr>
        <p:xfrm>
          <a:off x="304800" y="1626254"/>
          <a:ext cx="6324600" cy="527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4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081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928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pt-PT" sz="1100" noProof="0" dirty="0">
                          <a:latin typeface="+mj-lt"/>
                          <a:cs typeface="Arial" panose="020B0604020202020204" pitchFamily="34" charset="0"/>
                        </a:rPr>
                        <a:t>OBSTÁCULOS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pt-PT" sz="1100" noProof="0" dirty="0">
                          <a:latin typeface="+mj-lt"/>
                          <a:cs typeface="Arial" panose="020B0604020202020204" pitchFamily="34" charset="0"/>
                        </a:rPr>
                        <a:t>INTERVENÇÕES PARA TRANSPOR OBSTÁCULOS</a:t>
                      </a:r>
                      <a:r>
                        <a:rPr lang="pt-PT" sz="1100" baseline="0" noProof="0" dirty="0">
                          <a:latin typeface="+mj-lt"/>
                          <a:cs typeface="Arial" panose="020B0604020202020204" pitchFamily="34" charset="0"/>
                        </a:rPr>
                        <a:t> E MELHORAR A ADESÃO</a:t>
                      </a:r>
                      <a:endParaRPr lang="pt-PT" sz="1100" noProof="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280">
                <a:tc gridSpan="2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pt-PT" sz="1100" b="1" noProof="0" dirty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INDIVIDUAIS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7887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pt-PT" sz="1000" b="1" noProof="0" dirty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Falta de conhecimento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Bef>
                          <a:spcPts val="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pt-PT" sz="1000" noProof="0" dirty="0">
                          <a:latin typeface="+mj-lt"/>
                          <a:cs typeface="Arial" panose="020B0604020202020204" pitchFamily="34" charset="0"/>
                        </a:rPr>
                        <a:t>Aconselhamento individual para uma educação básica sobre o </a:t>
                      </a:r>
                      <a:r>
                        <a:rPr lang="pt-PT" sz="1000" baseline="0" noProof="0" dirty="0">
                          <a:latin typeface="+mj-lt"/>
                          <a:cs typeface="Arial" panose="020B0604020202020204" pitchFamily="34" charset="0"/>
                        </a:rPr>
                        <a:t>HIV/</a:t>
                      </a:r>
                      <a:r>
                        <a:rPr lang="pt-PT" sz="1000" baseline="0" noProof="0" dirty="0" err="1">
                          <a:latin typeface="+mj-lt"/>
                          <a:cs typeface="Arial" panose="020B0604020202020204" pitchFamily="34" charset="0"/>
                        </a:rPr>
                        <a:t>ARVs</a:t>
                      </a:r>
                      <a:endParaRPr lang="pt-PT" sz="1000" baseline="0" noProof="0" dirty="0">
                        <a:latin typeface="+mj-lt"/>
                        <a:cs typeface="Arial" panose="020B0604020202020204" pitchFamily="34" charset="0"/>
                      </a:endParaRPr>
                    </a:p>
                    <a:p>
                      <a:pPr marL="171450" indent="-171450">
                        <a:spcBef>
                          <a:spcPts val="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pt-PT" sz="1000" baseline="0" noProof="0" dirty="0">
                          <a:latin typeface="+mj-lt"/>
                          <a:cs typeface="Arial" panose="020B0604020202020204" pitchFamily="34" charset="0"/>
                        </a:rPr>
                        <a:t>Aconselhamento em grupo / grupo de apoio recíproco</a:t>
                      </a:r>
                    </a:p>
                    <a:p>
                      <a:pPr marL="171450" indent="-171450">
                        <a:spcBef>
                          <a:spcPts val="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pt-PT" sz="1000" baseline="0" noProof="0" dirty="0">
                          <a:latin typeface="+mj-lt"/>
                          <a:cs typeface="Arial" panose="020B0604020202020204" pitchFamily="34" charset="0"/>
                        </a:rPr>
                        <a:t>Instruções por escrito</a:t>
                      </a:r>
                      <a:endParaRPr lang="pt-PT" sz="1000" noProof="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1158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pt-PT" sz="1000" b="1" noProof="0" dirty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Efeitos</a:t>
                      </a:r>
                      <a:r>
                        <a:rPr lang="pt-PT" sz="1000" b="1" baseline="0" noProof="0" dirty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 secundários</a:t>
                      </a:r>
                      <a:endParaRPr lang="pt-PT" sz="1000" b="1" noProof="0" dirty="0">
                        <a:solidFill>
                          <a:schemeClr val="bg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Bef>
                          <a:spcPts val="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pt-PT" sz="1000" baseline="0" noProof="0" dirty="0">
                          <a:latin typeface="+mj-lt"/>
                          <a:cs typeface="Arial" panose="020B0604020202020204" pitchFamily="34" charset="0"/>
                        </a:rPr>
                        <a:t>Náuseas </a:t>
                      </a:r>
                      <a:r>
                        <a:rPr lang="pt-PT" sz="1000" baseline="0" noProof="0" dirty="0">
                          <a:latin typeface="+mj-lt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 tomar com alimentos, antiemético</a:t>
                      </a:r>
                    </a:p>
                    <a:p>
                      <a:pPr marL="171450" indent="-171450">
                        <a:spcBef>
                          <a:spcPts val="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pt-PT" sz="1000" baseline="0" noProof="0" dirty="0">
                          <a:latin typeface="+mj-lt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Diarreia  antidiarreico, uma vez que se tenha excluído a possibilidade de </a:t>
                      </a:r>
                      <a:r>
                        <a:rPr lang="pt-PT" sz="1000" baseline="0" noProof="0" dirty="0" err="1">
                          <a:latin typeface="+mj-lt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infecção</a:t>
                      </a:r>
                      <a:r>
                        <a:rPr lang="pt-PT" sz="1000" baseline="0" noProof="0" dirty="0">
                          <a:latin typeface="+mj-lt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, hidratação</a:t>
                      </a:r>
                    </a:p>
                    <a:p>
                      <a:pPr marL="171450" indent="-171450">
                        <a:spcBef>
                          <a:spcPts val="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pt-PT" sz="1000" baseline="0" noProof="0" dirty="0">
                          <a:latin typeface="+mj-lt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Ansiedade/depressão  tomar à noite, antes de ir para a cama</a:t>
                      </a:r>
                    </a:p>
                    <a:p>
                      <a:pPr marL="171450" indent="-171450">
                        <a:spcBef>
                          <a:spcPts val="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pt-PT" sz="1000" baseline="0" noProof="0" dirty="0">
                          <a:latin typeface="+mj-lt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Dores de cabeça  paracetamol, verificar a possibilidade de ter meningite</a:t>
                      </a:r>
                    </a:p>
                    <a:p>
                      <a:pPr marL="171450" indent="-171450">
                        <a:spcBef>
                          <a:spcPts val="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pt-PT" sz="1000" baseline="0" noProof="0" dirty="0">
                          <a:latin typeface="+mj-lt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Fadiga  análise de </a:t>
                      </a:r>
                      <a:r>
                        <a:rPr lang="pt-PT" sz="1000" baseline="0" noProof="0" dirty="0" err="1">
                          <a:latin typeface="+mj-lt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Hgb</a:t>
                      </a:r>
                      <a:r>
                        <a:rPr lang="pt-PT" sz="1000" baseline="0" noProof="0" dirty="0">
                          <a:latin typeface="+mj-lt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, considerar outro medicamento se estiver a tomar AZT</a:t>
                      </a:r>
                      <a:endParaRPr lang="pt-PT" sz="1000" noProof="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7793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pt-PT" sz="1000" b="1" noProof="0" dirty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Esquecimento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Bef>
                          <a:spcPts val="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pt-PT" sz="1000" noProof="0" dirty="0">
                          <a:latin typeface="+mj-lt"/>
                          <a:cs typeface="Arial" panose="020B0604020202020204" pitchFamily="34" charset="0"/>
                        </a:rPr>
                        <a:t>Organizador de medicamentos (p. ex. uma caixa de comprimidos)</a:t>
                      </a:r>
                    </a:p>
                    <a:p>
                      <a:pPr marL="171450" indent="-171450">
                        <a:spcBef>
                          <a:spcPts val="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pt-PT" sz="1000" noProof="0" dirty="0">
                          <a:latin typeface="+mj-lt"/>
                          <a:cs typeface="Arial" panose="020B0604020202020204" pitchFamily="34" charset="0"/>
                        </a:rPr>
                        <a:t>Programa visual</a:t>
                      </a:r>
                      <a:r>
                        <a:rPr lang="pt-PT" sz="1000" baseline="0" noProof="0" dirty="0">
                          <a:latin typeface="+mj-lt"/>
                          <a:cs typeface="Arial" panose="020B0604020202020204" pitchFamily="34" charset="0"/>
                        </a:rPr>
                        <a:t> de medicamentos (p. ex. um calendário, um diário/livro de registo)</a:t>
                      </a:r>
                    </a:p>
                    <a:p>
                      <a:pPr marL="171450" indent="-171450">
                        <a:spcBef>
                          <a:spcPts val="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pt-PT" sz="1000" baseline="0" noProof="0" dirty="0">
                          <a:latin typeface="+mj-lt"/>
                          <a:cs typeface="Arial" panose="020B0604020202020204" pitchFamily="34" charset="0"/>
                        </a:rPr>
                        <a:t>Lembretes (</a:t>
                      </a:r>
                      <a:r>
                        <a:rPr lang="pt-PT" sz="1000" baseline="0" noProof="0" dirty="0" err="1">
                          <a:latin typeface="+mj-lt"/>
                          <a:cs typeface="Arial" panose="020B0604020202020204" pitchFamily="34" charset="0"/>
                        </a:rPr>
                        <a:t>p.ex</a:t>
                      </a:r>
                      <a:r>
                        <a:rPr lang="pt-PT" sz="1000" baseline="0" noProof="0" dirty="0">
                          <a:latin typeface="+mj-lt"/>
                          <a:cs typeface="Arial" panose="020B0604020202020204" pitchFamily="34" charset="0"/>
                        </a:rPr>
                        <a:t>. telefonemas, mensagens SMS, alarme de relógio)</a:t>
                      </a:r>
                    </a:p>
                    <a:p>
                      <a:pPr marL="171450" indent="-171450">
                        <a:spcBef>
                          <a:spcPts val="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pt-PT" sz="1000" baseline="0" noProof="0" dirty="0">
                          <a:latin typeface="+mj-lt"/>
                          <a:cs typeface="Arial" panose="020B0604020202020204" pitchFamily="34" charset="0"/>
                        </a:rPr>
                        <a:t>Amigo de tratamento ou de apoio</a:t>
                      </a:r>
                    </a:p>
                    <a:p>
                      <a:pPr marL="171450" indent="-171450">
                        <a:spcBef>
                          <a:spcPts val="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pt-PT" sz="1000" baseline="0" noProof="0" dirty="0">
                          <a:latin typeface="+mj-lt"/>
                          <a:cs typeface="Arial" panose="020B0604020202020204" pitchFamily="34" charset="0"/>
                        </a:rPr>
                        <a:t>Terapia </a:t>
                      </a:r>
                      <a:r>
                        <a:rPr lang="pt-PT" sz="1000" baseline="0" noProof="0" dirty="0" err="1">
                          <a:latin typeface="+mj-lt"/>
                          <a:cs typeface="Arial" panose="020B0604020202020204" pitchFamily="34" charset="0"/>
                        </a:rPr>
                        <a:t>Directamente</a:t>
                      </a:r>
                      <a:r>
                        <a:rPr lang="pt-PT" sz="1000" baseline="0" noProof="0" dirty="0">
                          <a:latin typeface="+mj-lt"/>
                          <a:cs typeface="Arial" panose="020B0604020202020204" pitchFamily="34" charset="0"/>
                        </a:rPr>
                        <a:t> Observada (DOTS em inglês)</a:t>
                      </a:r>
                    </a:p>
                    <a:p>
                      <a:pPr marL="171450" indent="-171450">
                        <a:spcBef>
                          <a:spcPts val="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pt-PT" sz="1000" baseline="0" noProof="0" dirty="0">
                          <a:latin typeface="+mj-lt"/>
                          <a:cs typeface="Arial" panose="020B0604020202020204" pitchFamily="34" charset="0"/>
                        </a:rPr>
                        <a:t>Declaração de contagem de comprimidos na próxima sessão</a:t>
                      </a:r>
                      <a:endParaRPr lang="pt-PT" sz="1000" noProof="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4616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pt-PT" sz="1000" b="1" noProof="0" dirty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Quando se sente melhor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Bef>
                          <a:spcPts val="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pt-PT" sz="1000" noProof="0" dirty="0">
                          <a:latin typeface="+mj-lt"/>
                          <a:cs typeface="Arial" panose="020B0604020202020204" pitchFamily="34" charset="0"/>
                        </a:rPr>
                        <a:t>Educação básica sobre</a:t>
                      </a:r>
                      <a:r>
                        <a:rPr lang="pt-PT" sz="1000" baseline="0" noProof="0" dirty="0">
                          <a:latin typeface="+mj-lt"/>
                          <a:cs typeface="Arial" panose="020B0604020202020204" pitchFamily="34" charset="0"/>
                        </a:rPr>
                        <a:t> o HIV/</a:t>
                      </a:r>
                      <a:r>
                        <a:rPr lang="pt-PT" sz="1000" baseline="0" noProof="0" dirty="0" err="1">
                          <a:latin typeface="+mj-lt"/>
                          <a:cs typeface="Arial" panose="020B0604020202020204" pitchFamily="34" charset="0"/>
                        </a:rPr>
                        <a:t>ARVs</a:t>
                      </a:r>
                      <a:r>
                        <a:rPr lang="pt-PT" sz="1000" baseline="0" noProof="0" dirty="0"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7887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pt-PT" sz="1000" b="1" noProof="0" dirty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Doença física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Bef>
                          <a:spcPts val="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pt-PT" sz="1000" noProof="0" dirty="0">
                          <a:latin typeface="+mj-lt"/>
                          <a:cs typeface="Arial" panose="020B0604020202020204" pitchFamily="34" charset="0"/>
                        </a:rPr>
                        <a:t>Cuidados clínicos</a:t>
                      </a:r>
                      <a:r>
                        <a:rPr lang="pt-PT" sz="1000" baseline="0" noProof="0" dirty="0">
                          <a:latin typeface="+mj-lt"/>
                          <a:cs typeface="Arial" panose="020B0604020202020204" pitchFamily="34" charset="0"/>
                        </a:rPr>
                        <a:t> para tratar as </a:t>
                      </a:r>
                      <a:r>
                        <a:rPr lang="pt-PT" sz="1000" baseline="0" noProof="0" dirty="0" err="1">
                          <a:latin typeface="+mj-lt"/>
                          <a:cs typeface="Arial" panose="020B0604020202020204" pitchFamily="34" charset="0"/>
                        </a:rPr>
                        <a:t>co-morbidades</a:t>
                      </a:r>
                      <a:r>
                        <a:rPr lang="pt-PT" sz="1000" baseline="0" noProof="0" dirty="0"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endParaRPr lang="pt-PT" sz="1000" noProof="0" dirty="0">
                        <a:latin typeface="+mj-lt"/>
                        <a:cs typeface="Arial" panose="020B0604020202020204" pitchFamily="34" charset="0"/>
                      </a:endParaRPr>
                    </a:p>
                    <a:p>
                      <a:pPr marL="171450" indent="-171450">
                        <a:spcBef>
                          <a:spcPts val="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pt-PT" sz="1000" baseline="0" noProof="0" dirty="0">
                          <a:latin typeface="+mj-lt"/>
                          <a:cs typeface="Arial" panose="020B0604020202020204" pitchFamily="34" charset="0"/>
                        </a:rPr>
                        <a:t>Terapia </a:t>
                      </a:r>
                      <a:r>
                        <a:rPr lang="pt-PT" sz="1000" baseline="0" noProof="0" dirty="0" err="1">
                          <a:latin typeface="+mj-lt"/>
                          <a:cs typeface="Arial" panose="020B0604020202020204" pitchFamily="34" charset="0"/>
                        </a:rPr>
                        <a:t>Directamente</a:t>
                      </a:r>
                      <a:r>
                        <a:rPr lang="pt-PT" sz="1000" baseline="0" noProof="0" dirty="0">
                          <a:latin typeface="+mj-lt"/>
                          <a:cs typeface="Arial" panose="020B0604020202020204" pitchFamily="34" charset="0"/>
                        </a:rPr>
                        <a:t> Observada</a:t>
                      </a:r>
                    </a:p>
                    <a:p>
                      <a:pPr marL="171450" indent="-171450">
                        <a:spcBef>
                          <a:spcPts val="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pt-PT" sz="1000" baseline="0" noProof="0" dirty="0">
                          <a:latin typeface="+mj-lt"/>
                          <a:cs typeface="Arial" panose="020B0604020202020204" pitchFamily="34" charset="0"/>
                        </a:rPr>
                        <a:t>Amigo de tratamento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74522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pt-PT" sz="1000" b="1" noProof="0" dirty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Consumo de álcool ou drogas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Bef>
                          <a:spcPts val="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pt-PT" sz="1000" noProof="0" dirty="0">
                          <a:latin typeface="+mj-lt"/>
                          <a:cs typeface="Arial" panose="020B0604020202020204" pitchFamily="34" charset="0"/>
                        </a:rPr>
                        <a:t>Terapia de substituição</a:t>
                      </a:r>
                      <a:r>
                        <a:rPr lang="pt-PT" sz="1000" baseline="0" noProof="0" dirty="0">
                          <a:latin typeface="+mj-lt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pt-PT" sz="1000" baseline="0" noProof="0" dirty="0" err="1">
                          <a:latin typeface="+mj-lt"/>
                          <a:cs typeface="Arial" panose="020B0604020202020204" pitchFamily="34" charset="0"/>
                        </a:rPr>
                        <a:t>opióides</a:t>
                      </a:r>
                      <a:endParaRPr lang="pt-PT" sz="1000" noProof="0" dirty="0">
                        <a:latin typeface="+mj-lt"/>
                        <a:cs typeface="Arial" panose="020B0604020202020204" pitchFamily="34" charset="0"/>
                      </a:endParaRPr>
                    </a:p>
                    <a:p>
                      <a:pPr marL="171450" indent="-171450">
                        <a:spcBef>
                          <a:spcPts val="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pt-PT" sz="1000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Terapia </a:t>
                      </a:r>
                      <a:r>
                        <a:rPr lang="pt-PT" sz="1000" kern="1200" baseline="0" noProof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Directamente</a:t>
                      </a:r>
                      <a:r>
                        <a:rPr lang="pt-PT" sz="1000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Observada</a:t>
                      </a:r>
                    </a:p>
                    <a:p>
                      <a:pPr marL="171450" indent="-171450">
                        <a:spcBef>
                          <a:spcPts val="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pt-PT" sz="1000" baseline="0" noProof="0" dirty="0">
                          <a:latin typeface="+mj-lt"/>
                          <a:cs typeface="Arial" panose="020B0604020202020204" pitchFamily="34" charset="0"/>
                        </a:rPr>
                        <a:t>Grupo de apoio recíproco</a:t>
                      </a:r>
                    </a:p>
                    <a:p>
                      <a:pPr marL="171450" indent="-171450">
                        <a:spcBef>
                          <a:spcPts val="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pt-PT" sz="1000" baseline="0" noProof="0" dirty="0">
                          <a:latin typeface="+mj-lt"/>
                          <a:cs typeface="Arial" panose="020B0604020202020204" pitchFamily="34" charset="0"/>
                        </a:rPr>
                        <a:t>Aconselhamento individual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74522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pt-PT" sz="1000" b="1" noProof="0" dirty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Depressão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Bef>
                          <a:spcPts val="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pt-BR" sz="1000" noProof="0" dirty="0">
                          <a:latin typeface="+mj-lt"/>
                          <a:cs typeface="Arial" panose="020B0604020202020204" pitchFamily="34" charset="0"/>
                        </a:rPr>
                        <a:t>Rastreio e gestão da depressão</a:t>
                      </a:r>
                      <a:endParaRPr lang="pt-PT" sz="1000" noProof="0" dirty="0">
                        <a:latin typeface="+mj-lt"/>
                        <a:cs typeface="Arial" panose="020B0604020202020204" pitchFamily="34" charset="0"/>
                      </a:endParaRPr>
                    </a:p>
                    <a:p>
                      <a:pPr marL="171450" indent="-171450">
                        <a:spcBef>
                          <a:spcPts val="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pt-PT" sz="1000" noProof="0" dirty="0">
                          <a:latin typeface="+mj-lt"/>
                          <a:cs typeface="Arial" panose="020B0604020202020204" pitchFamily="34" charset="0"/>
                        </a:rPr>
                        <a:t>Aconselhamento individual</a:t>
                      </a:r>
                      <a:endParaRPr lang="pt-PT" sz="1000" baseline="0" noProof="0" dirty="0">
                        <a:latin typeface="+mj-lt"/>
                        <a:cs typeface="Arial" panose="020B0604020202020204" pitchFamily="34" charset="0"/>
                      </a:endParaRPr>
                    </a:p>
                    <a:p>
                      <a:pPr marL="171450" indent="-171450">
                        <a:spcBef>
                          <a:spcPts val="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pt-PT" sz="1000" baseline="0" noProof="0" dirty="0">
                          <a:latin typeface="+mj-lt"/>
                          <a:cs typeface="Arial" panose="020B0604020202020204" pitchFamily="34" charset="0"/>
                        </a:rPr>
                        <a:t>Grupo de apoio recíproco</a:t>
                      </a:r>
                    </a:p>
                    <a:p>
                      <a:pPr marL="171450" indent="-171450">
                        <a:spcBef>
                          <a:spcPts val="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pt-PT" sz="1000" baseline="0" noProof="0" dirty="0">
                          <a:latin typeface="+mj-lt"/>
                          <a:cs typeface="Arial" panose="020B0604020202020204" pitchFamily="34" charset="0"/>
                        </a:rPr>
                        <a:t>Amigo de tratamento</a:t>
                      </a:r>
                      <a:endParaRPr lang="pt-PT" sz="1000" noProof="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6858000" y="5182319"/>
            <a:ext cx="2534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cap="all" dirty="0">
                <a:ea typeface="Times New Roman"/>
                <a:cs typeface="BookmanOldStyle-BoldItalic"/>
              </a:rPr>
              <a:t> </a:t>
            </a:r>
            <a:endParaRPr 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63409" y="3200400"/>
            <a:ext cx="1769402" cy="13270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61191" y="1676400"/>
            <a:ext cx="1777336" cy="13330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858" y="5551651"/>
            <a:ext cx="1902953" cy="117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8924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noProof="0" dirty="0"/>
              <a:t>Intervenções Individuais (</a:t>
            </a:r>
            <a:r>
              <a:rPr lang="pt-PT" noProof="0" dirty="0" err="1"/>
              <a:t>cont</a:t>
            </a:r>
            <a:r>
              <a:rPr lang="pt-PT" noProof="0" dirty="0"/>
              <a:t>.), </a:t>
            </a:r>
            <a:br>
              <a:rPr lang="pt-PT" noProof="0" dirty="0"/>
            </a:br>
            <a:r>
              <a:rPr lang="pt-PT" noProof="0" dirty="0"/>
              <a:t>Intervenções na Família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8199955"/>
              </p:ext>
            </p:extLst>
          </p:nvPr>
        </p:nvGraphicFramePr>
        <p:xfrm>
          <a:off x="228600" y="1524000"/>
          <a:ext cx="6400801" cy="537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3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52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86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">
                <a:tc gridSpan="2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pt-PT" sz="1000" dirty="0">
                          <a:latin typeface="+mj-lt"/>
                          <a:cs typeface="Arial" panose="020B0604020202020204" pitchFamily="34" charset="0"/>
                        </a:rPr>
                        <a:t>OBSTÁCULOS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endParaRPr lang="en-US" sz="11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pt-PT" sz="1000" b="1" kern="1200" noProof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INTERVENÇÕES PARA TRANSPOR OBSTÁCULOS</a:t>
                      </a:r>
                      <a:r>
                        <a:rPr lang="pt-PT" sz="1000" b="1" kern="1200" baseline="0" noProof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E MELHORAR A ADESÃO</a:t>
                      </a:r>
                      <a:endParaRPr lang="pt-PT" sz="1000" b="1" kern="1200" noProof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080">
                <a:tc gridSpan="4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pt-PT" sz="1000" b="1" dirty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INDIVIDUAIS (continuação)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pt-PT" sz="900" b="1" dirty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Dosagem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71450" indent="-171450">
                        <a:spcBef>
                          <a:spcPts val="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pt-PT" sz="900" dirty="0">
                          <a:latin typeface="+mj-lt"/>
                          <a:cs typeface="Arial" panose="020B0604020202020204" pitchFamily="34" charset="0"/>
                        </a:rPr>
                        <a:t>Mudar para uma combinação de doses fixas ou para uma dose por dia, se possível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71450" indent="-171450">
                        <a:spcBef>
                          <a:spcPts val="0"/>
                        </a:spcBef>
                        <a:buFont typeface="Wingdings" panose="05000000000000000000" pitchFamily="2" charset="2"/>
                        <a:buChar char="q"/>
                      </a:pPr>
                      <a:endParaRPr lang="en-US" sz="10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r>
                        <a:rPr lang="pt-PT" sz="900" b="1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Perdeu comprimidos / acabaram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71450" indent="-171450">
                        <a:spcBef>
                          <a:spcPts val="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pt-PT" sz="900" dirty="0">
                          <a:latin typeface="+mj-lt"/>
                          <a:cs typeface="Arial" panose="020B0604020202020204" pitchFamily="34" charset="0"/>
                        </a:rPr>
                        <a:t>Comprimidos adicionais</a:t>
                      </a:r>
                    </a:p>
                    <a:p>
                      <a:pPr marL="171450" indent="-171450">
                        <a:spcBef>
                          <a:spcPts val="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pt-PT" sz="900" dirty="0">
                          <a:latin typeface="+mj-lt"/>
                          <a:cs typeface="Arial" panose="020B0604020202020204" pitchFamily="34" charset="0"/>
                        </a:rPr>
                        <a:t>Grupo para ir buscar medicamentos</a:t>
                      </a:r>
                      <a:endParaRPr lang="pt-PT" sz="900" baseline="0" dirty="0">
                        <a:latin typeface="+mj-lt"/>
                        <a:cs typeface="Arial" panose="020B0604020202020204" pitchFamily="34" charset="0"/>
                      </a:endParaRPr>
                    </a:p>
                    <a:p>
                      <a:pPr marL="171450" indent="-171450">
                        <a:spcBef>
                          <a:spcPts val="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pt-PT" sz="900" baseline="0" dirty="0">
                          <a:latin typeface="+mj-lt"/>
                          <a:cs typeface="Arial" panose="020B0604020202020204" pitchFamily="34" charset="0"/>
                        </a:rPr>
                        <a:t>Ensinar o doente a avisar o estabelecimento de saúde caso isso ocorra</a:t>
                      </a:r>
                      <a:endParaRPr lang="pt-PT" sz="9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71450" indent="-171450">
                        <a:spcBef>
                          <a:spcPts val="0"/>
                        </a:spcBef>
                        <a:buFont typeface="Wingdings" panose="05000000000000000000" pitchFamily="2" charset="2"/>
                        <a:buChar char="q"/>
                      </a:pPr>
                      <a:endParaRPr lang="en-US" sz="10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pt-PT" sz="900" b="1" dirty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Problemas de transporte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71450" indent="-171450">
                        <a:spcBef>
                          <a:spcPts val="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pt-PT" sz="900" dirty="0">
                          <a:latin typeface="+mj-lt"/>
                          <a:cs typeface="Arial" panose="020B0604020202020204" pitchFamily="34" charset="0"/>
                        </a:rPr>
                        <a:t>Grupo para ir buscar medicamentos</a:t>
                      </a:r>
                      <a:endParaRPr lang="pt-PT" sz="900" baseline="0" dirty="0">
                        <a:latin typeface="+mj-lt"/>
                        <a:cs typeface="Arial" panose="020B0604020202020204" pitchFamily="34" charset="0"/>
                      </a:endParaRPr>
                    </a:p>
                    <a:p>
                      <a:pPr marL="171450" indent="-171450">
                        <a:spcBef>
                          <a:spcPts val="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pt-PT" sz="900" baseline="0" dirty="0">
                          <a:latin typeface="+mj-lt"/>
                          <a:cs typeface="Arial" panose="020B0604020202020204" pitchFamily="34" charset="0"/>
                        </a:rPr>
                        <a:t>Abastecimento para três meses, se possível</a:t>
                      </a:r>
                    </a:p>
                    <a:p>
                      <a:pPr marL="171450" indent="-171450">
                        <a:spcBef>
                          <a:spcPts val="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pt-PT" sz="900" baseline="0" dirty="0">
                          <a:latin typeface="+mj-lt"/>
                          <a:cs typeface="Arial" panose="020B0604020202020204" pitchFamily="34" charset="0"/>
                        </a:rPr>
                        <a:t>Grupo de Terapia </a:t>
                      </a:r>
                      <a:r>
                        <a:rPr lang="pt-PT" sz="900" baseline="0" dirty="0" err="1">
                          <a:latin typeface="+mj-lt"/>
                          <a:cs typeface="Arial" panose="020B0604020202020204" pitchFamily="34" charset="0"/>
                        </a:rPr>
                        <a:t>Antiretroviral</a:t>
                      </a:r>
                      <a:r>
                        <a:rPr lang="pt-PT" sz="900" baseline="0" dirty="0">
                          <a:latin typeface="+mj-lt"/>
                          <a:cs typeface="Arial" panose="020B0604020202020204" pitchFamily="34" charset="0"/>
                        </a:rPr>
                        <a:t> (TAR)</a:t>
                      </a:r>
                      <a:endParaRPr lang="pt-PT" sz="9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71450" indent="-171450">
                        <a:spcBef>
                          <a:spcPts val="0"/>
                        </a:spcBef>
                        <a:buFont typeface="Wingdings" panose="05000000000000000000" pitchFamily="2" charset="2"/>
                        <a:buChar char="q"/>
                      </a:pPr>
                      <a:endParaRPr lang="en-US" sz="10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pt-PT" sz="900" b="1" dirty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Crenças de saúde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71450" indent="-171450">
                        <a:spcBef>
                          <a:spcPts val="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pt-PT" sz="900" dirty="0">
                          <a:latin typeface="+mj-lt"/>
                          <a:cs typeface="Arial" panose="020B0604020202020204" pitchFamily="34" charset="0"/>
                        </a:rPr>
                        <a:t>Aconselhamento individual </a:t>
                      </a:r>
                      <a:r>
                        <a:rPr lang="pt-PT" sz="9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para uma educação básica sobre o </a:t>
                      </a:r>
                      <a:r>
                        <a:rPr lang="pt-PT" sz="900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HIV/</a:t>
                      </a:r>
                      <a:r>
                        <a:rPr lang="pt-PT" sz="900" kern="1200" baseline="0" noProof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ARVs</a:t>
                      </a:r>
                      <a:endParaRPr lang="pt-PT" sz="900" dirty="0">
                        <a:latin typeface="+mj-lt"/>
                        <a:cs typeface="Arial" panose="020B0604020202020204" pitchFamily="34" charset="0"/>
                      </a:endParaRPr>
                    </a:p>
                    <a:p>
                      <a:pPr marL="171450" indent="-171450">
                        <a:spcBef>
                          <a:spcPts val="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pt-PT" sz="900" baseline="0" dirty="0">
                          <a:latin typeface="+mj-lt"/>
                          <a:cs typeface="Arial" panose="020B0604020202020204" pitchFamily="34" charset="0"/>
                        </a:rPr>
                        <a:t>Aconselhamento em grupo</a:t>
                      </a:r>
                    </a:p>
                    <a:p>
                      <a:pPr marL="171450" indent="-171450">
                        <a:spcBef>
                          <a:spcPts val="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pt-PT" sz="900" baseline="0" dirty="0">
                          <a:latin typeface="+mj-lt"/>
                          <a:cs typeface="Arial" panose="020B0604020202020204" pitchFamily="34" charset="0"/>
                        </a:rPr>
                        <a:t>Grupo de apoio recíproco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71450" indent="-171450">
                        <a:spcBef>
                          <a:spcPts val="0"/>
                        </a:spcBef>
                        <a:buFont typeface="Wingdings" panose="05000000000000000000" pitchFamily="2" charset="2"/>
                        <a:buChar char="q"/>
                      </a:pPr>
                      <a:endParaRPr lang="en-US" sz="1000" baseline="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r>
                        <a:rPr lang="pt-PT" sz="900" b="1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Dificuldades com horários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71450" indent="-171450">
                        <a:spcBef>
                          <a:spcPts val="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pt-PT" sz="900" dirty="0">
                          <a:latin typeface="+mj-lt"/>
                          <a:cs typeface="Arial" panose="020B0604020202020204" pitchFamily="34" charset="0"/>
                        </a:rPr>
                        <a:t>Educação (</a:t>
                      </a:r>
                      <a:r>
                        <a:rPr lang="pt-PT" sz="900" dirty="0" err="1">
                          <a:latin typeface="+mj-lt"/>
                          <a:cs typeface="Arial" panose="020B0604020202020204" pitchFamily="34" charset="0"/>
                        </a:rPr>
                        <a:t>p.ex</a:t>
                      </a:r>
                      <a:r>
                        <a:rPr lang="pt-PT" sz="900" dirty="0">
                          <a:latin typeface="+mj-lt"/>
                          <a:cs typeface="Arial" panose="020B0604020202020204" pitchFamily="34" charset="0"/>
                        </a:rPr>
                        <a:t>. combinar com a rotina quotidiana como por exemplo quando vai para a cama ou quando lava os dentes</a:t>
                      </a:r>
                      <a:r>
                        <a:rPr lang="pt-PT" sz="900" baseline="0" dirty="0">
                          <a:latin typeface="+mj-lt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171450" indent="-171450">
                        <a:spcBef>
                          <a:spcPts val="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pt-PT" sz="900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Lembretes (</a:t>
                      </a:r>
                      <a:r>
                        <a:rPr lang="pt-PT" sz="900" kern="1200" baseline="0" noProof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p.ex</a:t>
                      </a:r>
                      <a:r>
                        <a:rPr lang="pt-PT" sz="900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 telefonemas, mensagens SMS, alarme de relógio)</a:t>
                      </a:r>
                    </a:p>
                    <a:p>
                      <a:pPr marL="171450" indent="-171450">
                        <a:spcBef>
                          <a:spcPts val="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pt-PT" sz="900" baseline="0" dirty="0">
                          <a:latin typeface="+mj-lt"/>
                          <a:cs typeface="Arial" panose="020B0604020202020204" pitchFamily="34" charset="0"/>
                        </a:rPr>
                        <a:t>Amigo de tratamento </a:t>
                      </a:r>
                    </a:p>
                    <a:p>
                      <a:pPr marL="171450" indent="-171450">
                        <a:spcBef>
                          <a:spcPts val="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pt-PT" sz="9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Abastecimento para três meses, se possível</a:t>
                      </a:r>
                    </a:p>
                    <a:p>
                      <a:pPr marL="171450" indent="-171450">
                        <a:spcBef>
                          <a:spcPts val="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pt-PT" sz="9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Grupo de Terapia </a:t>
                      </a:r>
                      <a:r>
                        <a:rPr lang="pt-PT" sz="9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Antiretroviral</a:t>
                      </a:r>
                      <a:r>
                        <a:rPr lang="pt-PT" sz="9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(TAR)</a:t>
                      </a:r>
                      <a:endParaRPr lang="pt-PT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71450" indent="-171450">
                        <a:spcBef>
                          <a:spcPts val="0"/>
                        </a:spcBef>
                        <a:buFont typeface="Wingdings" panose="05000000000000000000" pitchFamily="2" charset="2"/>
                        <a:buChar char="q"/>
                      </a:pPr>
                      <a:endParaRPr lang="en-US" sz="1000" baseline="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7640">
                <a:tc gridSpan="4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pt-PT" sz="1000" b="1" baseline="0" dirty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NA FAMÍLIA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pt-PT" sz="900" b="1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Partilhar com outros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71450" indent="-171450">
                        <a:spcBef>
                          <a:spcPts val="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pt-PT" sz="900" dirty="0">
                          <a:latin typeface="+mj-lt"/>
                          <a:cs typeface="Arial" panose="020B0604020202020204" pitchFamily="34" charset="0"/>
                        </a:rPr>
                        <a:t>Aconselhamento individual</a:t>
                      </a:r>
                      <a:r>
                        <a:rPr lang="pt-PT" sz="900" baseline="0" dirty="0"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9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para uma educação básica sobre o </a:t>
                      </a:r>
                      <a:r>
                        <a:rPr lang="pt-PT" sz="900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HIV/</a:t>
                      </a:r>
                      <a:r>
                        <a:rPr lang="pt-PT" sz="900" kern="1200" baseline="0" noProof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ARVs</a:t>
                      </a:r>
                      <a:endParaRPr lang="pt-PT" sz="900" baseline="0" dirty="0">
                        <a:latin typeface="+mj-lt"/>
                        <a:cs typeface="Arial" panose="020B0604020202020204" pitchFamily="34" charset="0"/>
                      </a:endParaRPr>
                    </a:p>
                    <a:p>
                      <a:pPr marL="171450" indent="-171450">
                        <a:spcBef>
                          <a:spcPts val="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pt-PT" sz="900" baseline="0" dirty="0">
                          <a:latin typeface="+mj-lt"/>
                          <a:cs typeface="Arial" panose="020B0604020202020204" pitchFamily="34" charset="0"/>
                        </a:rPr>
                        <a:t>Aconselhamento em grupo </a:t>
                      </a:r>
                    </a:p>
                    <a:p>
                      <a:pPr marL="171450" indent="-171450">
                        <a:spcBef>
                          <a:spcPts val="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pt-PT" sz="900" baseline="0" dirty="0">
                          <a:latin typeface="+mj-lt"/>
                          <a:cs typeface="Arial" panose="020B0604020202020204" pitchFamily="34" charset="0"/>
                        </a:rPr>
                        <a:t>Facilitar a inscrição dos outros membros da família em aulas de treino sobre cuidados/</a:t>
                      </a:r>
                      <a:r>
                        <a:rPr lang="pt-PT" sz="900" baseline="0" dirty="0" err="1">
                          <a:latin typeface="+mj-lt"/>
                          <a:cs typeface="Arial" panose="020B0604020202020204" pitchFamily="34" charset="0"/>
                        </a:rPr>
                        <a:t>PrEP</a:t>
                      </a:r>
                      <a:endParaRPr lang="pt-PT" sz="9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71450" indent="-171450">
                        <a:spcBef>
                          <a:spcPts val="0"/>
                        </a:spcBef>
                        <a:buFont typeface="Wingdings" panose="05000000000000000000" pitchFamily="2" charset="2"/>
                        <a:buChar char="q"/>
                      </a:pPr>
                      <a:endParaRPr lang="en-US" sz="10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pt-PT" sz="900" b="1" dirty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Medo de divulgar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pt-PT" sz="900" dirty="0">
                          <a:latin typeface="+mj-lt"/>
                          <a:cs typeface="Arial" panose="020B0604020202020204" pitchFamily="34" charset="0"/>
                        </a:rPr>
                        <a:t>Aconselhamento individual</a:t>
                      </a:r>
                      <a:r>
                        <a:rPr lang="pt-PT" sz="900" baseline="0" dirty="0"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171450" indent="-171450">
                        <a:spcBef>
                          <a:spcPts val="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pt-PT" sz="900" baseline="0" dirty="0">
                          <a:latin typeface="+mj-lt"/>
                          <a:cs typeface="Arial" panose="020B0604020202020204" pitchFamily="34" charset="0"/>
                        </a:rPr>
                        <a:t>Aconselhamento em grupo </a:t>
                      </a:r>
                    </a:p>
                    <a:p>
                      <a:pPr marL="171450" indent="-171450">
                        <a:spcBef>
                          <a:spcPts val="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pt-PT" sz="900" baseline="0" dirty="0">
                          <a:latin typeface="+mj-lt"/>
                          <a:cs typeface="Arial" panose="020B0604020202020204" pitchFamily="34" charset="0"/>
                        </a:rPr>
                        <a:t>Grupo de apoio recíproco</a:t>
                      </a:r>
                    </a:p>
                    <a:p>
                      <a:pPr marL="171450" indent="-171450">
                        <a:spcBef>
                          <a:spcPts val="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pt-PT" sz="900" baseline="0" dirty="0">
                          <a:latin typeface="+mj-lt"/>
                          <a:cs typeface="Arial" panose="020B0604020202020204" pitchFamily="34" charset="0"/>
                        </a:rPr>
                        <a:t>Amigo de tratamento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endParaRPr lang="en-US" sz="1000" baseline="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spcBef>
                          <a:spcPts val="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pt-PT" sz="900" baseline="0" dirty="0">
                          <a:latin typeface="+mj-lt"/>
                          <a:cs typeface="Arial" panose="020B0604020202020204" pitchFamily="34" charset="0"/>
                        </a:rPr>
                        <a:t>Frascos de comprimidos sem rótulos</a:t>
                      </a:r>
                    </a:p>
                    <a:p>
                      <a:pPr marL="171450" indent="-171450">
                        <a:spcBef>
                          <a:spcPts val="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pt-PT" sz="900" baseline="0" dirty="0">
                          <a:latin typeface="+mj-lt"/>
                          <a:cs typeface="Arial" panose="020B0604020202020204" pitchFamily="34" charset="0"/>
                        </a:rPr>
                        <a:t>Grupo de TAR</a:t>
                      </a:r>
                    </a:p>
                    <a:p>
                      <a:pPr marL="171450" indent="-171450">
                        <a:spcBef>
                          <a:spcPts val="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pt-PT" sz="900" baseline="0" dirty="0">
                          <a:latin typeface="+mj-lt"/>
                          <a:cs typeface="Arial" panose="020B0604020202020204" pitchFamily="34" charset="0"/>
                        </a:rPr>
                        <a:t>Aconselhamento e testes de casais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r>
                        <a:rPr lang="pt-PT" sz="900" b="1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Relações familiares / com o/a parceiro/a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71450" indent="-171450">
                        <a:spcBef>
                          <a:spcPts val="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pt-PT" sz="900" dirty="0">
                          <a:latin typeface="+mj-lt"/>
                          <a:cs typeface="Arial" panose="020B0604020202020204" pitchFamily="34" charset="0"/>
                        </a:rPr>
                        <a:t>Aconselhamento em grupo</a:t>
                      </a:r>
                      <a:r>
                        <a:rPr lang="pt-PT" sz="900" baseline="0" dirty="0"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endParaRPr lang="pt-PT" sz="9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71450" indent="-171450">
                        <a:spcBef>
                          <a:spcPts val="0"/>
                        </a:spcBef>
                        <a:buFont typeface="Wingdings" panose="05000000000000000000" pitchFamily="2" charset="2"/>
                        <a:buChar char="q"/>
                      </a:pPr>
                      <a:endParaRPr lang="en-US" sz="10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pt-PT" sz="900" b="1" dirty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Incapaz de pagar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pt-PT" sz="900" dirty="0"/>
                        <a:t>Consultar o/a assistente social, trabalhadores</a:t>
                      </a:r>
                      <a:r>
                        <a:rPr lang="pt-PT" sz="900" baseline="0" dirty="0"/>
                        <a:t> pares ou ONG</a:t>
                      </a:r>
                      <a:endParaRPr lang="pt-PT" sz="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pt-PT" sz="900" b="1" dirty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Insegurança alimentar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pt-PT" sz="900" dirty="0"/>
                        <a:t>Consultar o/a assistente social, trabalhadores</a:t>
                      </a:r>
                      <a:r>
                        <a:rPr lang="pt-PT" sz="900" baseline="0" dirty="0"/>
                        <a:t> pares ou ONG</a:t>
                      </a:r>
                      <a:endParaRPr lang="pt-PT" sz="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61895" y="1685925"/>
            <a:ext cx="1777336" cy="13330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62692" y="3218606"/>
            <a:ext cx="1775742" cy="13318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481" y="5562600"/>
            <a:ext cx="1902953" cy="117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4015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noProof="0" dirty="0"/>
              <a:t>Intervenções Institucionais / Comunitárias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4503774"/>
              </p:ext>
            </p:extLst>
          </p:nvPr>
        </p:nvGraphicFramePr>
        <p:xfrm>
          <a:off x="381000" y="1600200"/>
          <a:ext cx="5715000" cy="40819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80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069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768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pt-PT" sz="1400" noProof="0" dirty="0">
                          <a:latin typeface="+mj-lt"/>
                          <a:cs typeface="Arial" panose="020B0604020202020204" pitchFamily="34" charset="0"/>
                        </a:rPr>
                        <a:t>OBSTÁCULOS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pt-PT" sz="1400" b="1" kern="1200" noProof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INTERVENÇÕES PARA TRANSPOR OBSTÁCULOS</a:t>
                      </a:r>
                      <a:r>
                        <a:rPr lang="pt-PT" sz="1400" b="1" kern="1200" baseline="0" noProof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E MELHORAR A ADESÃO</a:t>
                      </a:r>
                      <a:endParaRPr lang="pt-PT" sz="1400" b="1" kern="1200" noProof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68">
                <a:tc gridSpan="2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pt-PT" sz="1400" b="1" noProof="0" dirty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INSTITUCIONAIS / COMUNITÁRIAS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0331">
                <a:tc>
                  <a:txBody>
                    <a:bodyPr/>
                    <a:lstStyle/>
                    <a:p>
                      <a:r>
                        <a:rPr lang="pt-PT" sz="1100" b="1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Longas esperas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Bef>
                          <a:spcPts val="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pt-PT" sz="1100" noProof="0" dirty="0">
                          <a:latin typeface="+mj-lt"/>
                          <a:cs typeface="Arial" panose="020B0604020202020204" pitchFamily="34" charset="0"/>
                        </a:rPr>
                        <a:t>Cuidados</a:t>
                      </a:r>
                      <a:r>
                        <a:rPr lang="pt-PT" sz="1100" baseline="0" noProof="0" dirty="0">
                          <a:latin typeface="+mj-lt"/>
                          <a:cs typeface="Arial" panose="020B0604020202020204" pitchFamily="34" charset="0"/>
                        </a:rPr>
                        <a:t> prestados por um enfermeiro ou à base da comunidade</a:t>
                      </a:r>
                    </a:p>
                    <a:p>
                      <a:pPr marL="171450" indent="-171450">
                        <a:spcBef>
                          <a:spcPts val="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pt-PT" sz="1100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Abastecimento para três meses, se possível</a:t>
                      </a:r>
                    </a:p>
                    <a:p>
                      <a:pPr marL="171450" indent="-171450">
                        <a:spcBef>
                          <a:spcPts val="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pt-PT" sz="11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Grupo de Terapia </a:t>
                      </a:r>
                      <a:r>
                        <a:rPr lang="pt-PT" sz="11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Antiretroviral</a:t>
                      </a:r>
                      <a:r>
                        <a:rPr lang="pt-PT" sz="11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(TAR)</a:t>
                      </a:r>
                      <a:endParaRPr lang="pt-PT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0331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pt-PT" sz="1100" b="1" noProof="0" dirty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Estigma e discriminação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Bef>
                          <a:spcPts val="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pt-PT" sz="1100" baseline="0" noProof="0" dirty="0">
                          <a:latin typeface="+mj-lt"/>
                          <a:cs typeface="Arial" panose="020B0604020202020204" pitchFamily="34" charset="0"/>
                        </a:rPr>
                        <a:t>Aconselhamento individual </a:t>
                      </a:r>
                    </a:p>
                    <a:p>
                      <a:pPr marL="171450" indent="-171450">
                        <a:spcBef>
                          <a:spcPts val="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pt-PT" sz="1100" baseline="0" noProof="0" dirty="0">
                          <a:latin typeface="+mj-lt"/>
                          <a:cs typeface="Arial" panose="020B0604020202020204" pitchFamily="34" charset="0"/>
                        </a:rPr>
                        <a:t>Aconselhamento em grupo </a:t>
                      </a:r>
                    </a:p>
                    <a:p>
                      <a:pPr marL="171450" indent="-171450">
                        <a:spcBef>
                          <a:spcPts val="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pt-PT" sz="1100" baseline="0" noProof="0" dirty="0">
                          <a:latin typeface="+mj-lt"/>
                          <a:cs typeface="Arial" panose="020B0604020202020204" pitchFamily="34" charset="0"/>
                        </a:rPr>
                        <a:t>Grupo de apoio recíproco</a:t>
                      </a:r>
                    </a:p>
                    <a:p>
                      <a:pPr marL="171450" indent="-171450">
                        <a:spcBef>
                          <a:spcPts val="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pt-BR" sz="1100" baseline="0" noProof="0" dirty="0">
                          <a:latin typeface="+mj-lt"/>
                          <a:cs typeface="Arial" panose="020B0604020202020204" pitchFamily="34" charset="0"/>
                        </a:rPr>
                        <a:t>Grupo de Terapia Antiretroviral (TAR)</a:t>
                      </a:r>
                      <a:endParaRPr lang="pt-PT" sz="1100" noProof="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4312">
                <a:tc>
                  <a:txBody>
                    <a:bodyPr/>
                    <a:lstStyle/>
                    <a:p>
                      <a:r>
                        <a:rPr lang="pt-PT" sz="1100" b="1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Crise política </a:t>
                      </a:r>
                      <a:r>
                        <a:rPr lang="pt-PT" sz="1100" b="1" kern="1200" baseline="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/ Guerra / Desastre natural</a:t>
                      </a:r>
                      <a:endParaRPr lang="pt-PT" sz="1100" b="1" kern="1200" noProof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Bef>
                          <a:spcPts val="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pt-PT" sz="1100" noProof="0" dirty="0">
                          <a:latin typeface="+mj-lt"/>
                          <a:cs typeface="Arial" panose="020B0604020202020204" pitchFamily="34" charset="0"/>
                        </a:rPr>
                        <a:t>Aconselhamento individual </a:t>
                      </a:r>
                    </a:p>
                    <a:p>
                      <a:pPr marL="171450" indent="-171450">
                        <a:spcBef>
                          <a:spcPts val="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pt-PT" sz="1100" noProof="0" dirty="0">
                          <a:latin typeface="+mj-lt"/>
                          <a:cs typeface="Arial" panose="020B0604020202020204" pitchFamily="34" charset="0"/>
                        </a:rPr>
                        <a:t>Gestão de casos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4557" y="1676400"/>
            <a:ext cx="1771450" cy="13285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2411" y="3204568"/>
            <a:ext cx="1775742" cy="13318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583" y="5356578"/>
            <a:ext cx="1902953" cy="117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1554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noProof="0" dirty="0"/>
              <a:t>Assistência </a:t>
            </a:r>
            <a:r>
              <a:rPr lang="pt-PT" dirty="0"/>
              <a:t>Adicional para Tomar </a:t>
            </a:r>
            <a:r>
              <a:rPr lang="pt-PT" noProof="0" dirty="0" err="1"/>
              <a:t>ARVs</a:t>
            </a:r>
            <a:endParaRPr lang="pt-PT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86" y="1600201"/>
            <a:ext cx="8805014" cy="53339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PT" sz="2200" noProof="0" dirty="0"/>
              <a:t>Os cartões 13-16 viabilizam </a:t>
            </a:r>
            <a:r>
              <a:rPr lang="pt-PT" sz="2200" dirty="0"/>
              <a:t>apoio adicional ao aconselhamento sobre a adesão</a:t>
            </a:r>
            <a:r>
              <a:rPr lang="pt-PT" sz="2200" noProof="0" dirty="0"/>
              <a:t>.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24626" y="2209800"/>
            <a:ext cx="1930400" cy="144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6206" y="4876800"/>
            <a:ext cx="1930400" cy="144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2418" y="5257800"/>
            <a:ext cx="1930400" cy="144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91291" y="4879777"/>
            <a:ext cx="1930400" cy="144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18746" y="2649055"/>
            <a:ext cx="2345714" cy="52322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i="1" dirty="0" err="1"/>
              <a:t>Identificar</a:t>
            </a:r>
            <a:r>
              <a:rPr lang="en-US" sz="1400" b="1" i="1" dirty="0"/>
              <a:t> </a:t>
            </a:r>
            <a:r>
              <a:rPr lang="en-US" sz="1400" b="1" i="1" dirty="0" err="1"/>
              <a:t>obstáculos</a:t>
            </a:r>
            <a:r>
              <a:rPr lang="en-US" sz="1400" b="1" i="1" dirty="0"/>
              <a:t> </a:t>
            </a:r>
            <a:r>
              <a:rPr lang="en-US" sz="1400" b="1" i="1" dirty="0" err="1"/>
              <a:t>comuns</a:t>
            </a:r>
            <a:r>
              <a:rPr lang="en-US" sz="1400" b="1" i="1" dirty="0"/>
              <a:t> à </a:t>
            </a:r>
            <a:r>
              <a:rPr lang="en-US" sz="1400" b="1" i="1" dirty="0" err="1"/>
              <a:t>ingestão</a:t>
            </a:r>
            <a:r>
              <a:rPr lang="en-US" sz="1400" b="1" i="1" dirty="0"/>
              <a:t> de ARVs.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1865534" y="3812977"/>
            <a:ext cx="2627826" cy="53042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493360" y="3812977"/>
            <a:ext cx="0" cy="52744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493360" y="3815954"/>
            <a:ext cx="2553774" cy="52744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86586" y="4480321"/>
            <a:ext cx="2049641" cy="307777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/>
              <a:t>Esquecimento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3481699" y="4442936"/>
            <a:ext cx="2108338" cy="738664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/>
              <a:t>Conhecimento</a:t>
            </a:r>
            <a:endParaRPr lang="en-US" sz="1400" b="1" dirty="0"/>
          </a:p>
          <a:p>
            <a:pPr algn="ctr"/>
            <a:r>
              <a:rPr lang="en-US" sz="1400" b="1" dirty="0" err="1"/>
              <a:t>Efeitos</a:t>
            </a:r>
            <a:r>
              <a:rPr lang="en-US" sz="1400" b="1" dirty="0"/>
              <a:t> </a:t>
            </a:r>
            <a:r>
              <a:rPr lang="en-US" sz="1400" b="1" dirty="0" err="1"/>
              <a:t>secundários</a:t>
            </a:r>
            <a:endParaRPr lang="en-US" sz="1400" b="1" dirty="0"/>
          </a:p>
          <a:p>
            <a:pPr algn="ctr"/>
            <a:r>
              <a:rPr lang="en-US" sz="1400" b="1" dirty="0" err="1"/>
              <a:t>Doença</a:t>
            </a:r>
            <a:r>
              <a:rPr lang="en-US" sz="1400" b="1" dirty="0"/>
              <a:t> </a:t>
            </a:r>
            <a:r>
              <a:rPr lang="en-US" sz="1400" b="1" dirty="0" err="1"/>
              <a:t>física</a:t>
            </a:r>
            <a:endParaRPr lang="en-US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6705601" y="4495800"/>
            <a:ext cx="2101782" cy="307777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/>
              <a:t>Divulgação</a:t>
            </a:r>
            <a:endParaRPr lang="en-US" sz="1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4254" y="2209800"/>
            <a:ext cx="1939800" cy="1454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9116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noProof="0" dirty="0"/>
              <a:t>Lembrar-se de </a:t>
            </a:r>
            <a:r>
              <a:rPr lang="pt-PT" dirty="0"/>
              <a:t>Tomar os </a:t>
            </a:r>
            <a:r>
              <a:rPr lang="pt-PT" noProof="0" dirty="0" err="1"/>
              <a:t>ARVs</a:t>
            </a:r>
            <a:endParaRPr lang="pt-PT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875" y="1600200"/>
            <a:ext cx="6824921" cy="511869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17221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Orientação</a:t>
            </a:r>
            <a:r>
              <a:rPr lang="en-US" dirty="0"/>
              <a:t> do </a:t>
            </a:r>
            <a:r>
              <a:rPr lang="en-US" dirty="0" err="1"/>
              <a:t>Papel</a:t>
            </a:r>
            <a:r>
              <a:rPr lang="en-US" dirty="0"/>
              <a:t> </a:t>
            </a:r>
            <a:r>
              <a:rPr lang="en-US" dirty="0" err="1"/>
              <a:t>Gigante</a:t>
            </a:r>
            <a:r>
              <a:rPr lang="en-US" dirty="0"/>
              <a:t>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6761604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68312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noProof="0" dirty="0"/>
              <a:t>Compreender os </a:t>
            </a:r>
            <a:r>
              <a:rPr lang="pt-PT" noProof="0" dirty="0" err="1"/>
              <a:t>ARVs</a:t>
            </a:r>
            <a:endParaRPr lang="pt-PT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138" y="1577308"/>
            <a:ext cx="6837722" cy="512829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02200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900" noProof="0" dirty="0"/>
              <a:t>Gestão da Privacidade e Obtenção de Apoio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043" y="1676400"/>
            <a:ext cx="6826613" cy="51199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670201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noProof="0" dirty="0"/>
              <a:t>Sessões de Adesão Subsequentes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7315200" cy="5181600"/>
          </a:xfrm>
        </p:spPr>
        <p:txBody>
          <a:bodyPr>
            <a:normAutofit fontScale="92500" lnSpcReduction="10000"/>
          </a:bodyPr>
          <a:lstStyle/>
          <a:p>
            <a:r>
              <a:rPr lang="pt-PT" dirty="0"/>
              <a:t>Utilizar</a:t>
            </a:r>
            <a:r>
              <a:rPr lang="pt-PT" baseline="0" dirty="0"/>
              <a:t> os </a:t>
            </a:r>
            <a:r>
              <a:rPr lang="pt-PT" b="1" dirty="0"/>
              <a:t>Pontos a Discutir </a:t>
            </a:r>
            <a:r>
              <a:rPr lang="pt-PT" dirty="0"/>
              <a:t>no</a:t>
            </a:r>
            <a:r>
              <a:rPr lang="pt-PT" b="1" dirty="0"/>
              <a:t> </a:t>
            </a:r>
          </a:p>
          <a:p>
            <a:pPr marL="0" indent="0">
              <a:buNone/>
            </a:pPr>
            <a:r>
              <a:rPr lang="pt-PT" b="1" dirty="0"/>
              <a:t>   Cartão 17 </a:t>
            </a:r>
            <a:r>
              <a:rPr lang="pt-PT" dirty="0"/>
              <a:t>para rever o plano discutido</a:t>
            </a:r>
          </a:p>
          <a:p>
            <a:pPr marL="0" indent="0">
              <a:buNone/>
            </a:pPr>
            <a:r>
              <a:rPr lang="pt-PT" dirty="0"/>
              <a:t>   na sessão anterior.</a:t>
            </a:r>
          </a:p>
          <a:p>
            <a:pPr lvl="1"/>
            <a:r>
              <a:rPr lang="pt-PT" i="1" dirty="0"/>
              <a:t>“No nosso último encontro, identificámos_________                     (</a:t>
            </a:r>
            <a:r>
              <a:rPr lang="pt-PT" b="1" i="1" dirty="0"/>
              <a:t>preencher com as discutidas na última sessão</a:t>
            </a:r>
            <a:r>
              <a:rPr lang="pt-PT" i="1" dirty="0"/>
              <a:t>) e </a:t>
            </a:r>
            <a:r>
              <a:rPr lang="pt-PT" i="1" dirty="0" err="1"/>
              <a:t>planeeámos</a:t>
            </a:r>
            <a:r>
              <a:rPr lang="pt-PT" i="1" dirty="0"/>
              <a:t> _______ (</a:t>
            </a:r>
            <a:r>
              <a:rPr lang="pt-PT" b="1" i="1" dirty="0"/>
              <a:t>preencher com as intervenções decididas na última sessão)  </a:t>
            </a:r>
            <a:r>
              <a:rPr lang="pt-PT" i="1" dirty="0"/>
              <a:t>para o ajudar a tomar os </a:t>
            </a:r>
            <a:r>
              <a:rPr lang="pt-PT" i="1" dirty="0" err="1"/>
              <a:t>ARVs</a:t>
            </a:r>
            <a:r>
              <a:rPr lang="pt-PT" i="1" dirty="0"/>
              <a:t>.”</a:t>
            </a:r>
          </a:p>
          <a:p>
            <a:pPr lvl="1"/>
            <a:r>
              <a:rPr lang="pt-PT" i="1" dirty="0"/>
              <a:t>“Como estão a correr as coisas?  Tem tido mais desafios para tomar os </a:t>
            </a:r>
            <a:r>
              <a:rPr lang="pt-PT" i="1" dirty="0" err="1"/>
              <a:t>ARVs</a:t>
            </a:r>
            <a:r>
              <a:rPr lang="pt-PT" i="1" dirty="0"/>
              <a:t>?”</a:t>
            </a:r>
          </a:p>
          <a:p>
            <a:pPr lvl="1"/>
            <a:r>
              <a:rPr lang="pt-PT" i="1" dirty="0"/>
              <a:t>“Tem alguma ideia nova sobre como poderia facilitar o processo de tomar </a:t>
            </a:r>
            <a:r>
              <a:rPr lang="pt-PT" i="1" dirty="0" err="1"/>
              <a:t>ARVs</a:t>
            </a:r>
            <a:r>
              <a:rPr lang="pt-PT" i="1" dirty="0"/>
              <a:t>?”</a:t>
            </a:r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endParaRPr lang="pt-PT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03539" y="1066800"/>
            <a:ext cx="1833041" cy="13747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9842" y="2543323"/>
            <a:ext cx="1825558" cy="13691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4712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Sessões de Adesão Subsequentes</a:t>
            </a:r>
            <a:endParaRPr lang="pt-PT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172200" cy="5334000"/>
          </a:xfrm>
        </p:spPr>
        <p:txBody>
          <a:bodyPr>
            <a:normAutofit lnSpcReduction="10000"/>
          </a:bodyPr>
          <a:lstStyle/>
          <a:p>
            <a:r>
              <a:rPr lang="pt-PT" noProof="0" dirty="0"/>
              <a:t>Medir novamente a adesão com base no quadro. </a:t>
            </a:r>
          </a:p>
          <a:p>
            <a:r>
              <a:rPr lang="pt-PT" noProof="0" dirty="0"/>
              <a:t>Os cartões 6-16 podem ser revistos conforme necessário para identificar novos obstáculos e intervenções.</a:t>
            </a:r>
          </a:p>
          <a:p>
            <a:pPr marL="0" indent="0">
              <a:buNone/>
            </a:pPr>
            <a:endParaRPr lang="pt-PT" noProof="0" dirty="0"/>
          </a:p>
          <a:p>
            <a:r>
              <a:rPr lang="pt-PT" noProof="0" dirty="0">
                <a:solidFill>
                  <a:srgbClr val="FF0000"/>
                </a:solidFill>
              </a:rPr>
              <a:t>Não se esqueça de documentar os novos obstáculos e intervenções na </a:t>
            </a:r>
            <a:r>
              <a:rPr lang="pt-BR" noProof="0" dirty="0">
                <a:solidFill>
                  <a:srgbClr val="FF0000"/>
                </a:solidFill>
              </a:rPr>
              <a:t>Ferramenta do Plano para Maior Adesão</a:t>
            </a:r>
            <a:r>
              <a:rPr lang="pt-PT" noProof="0" dirty="0">
                <a:solidFill>
                  <a:srgbClr val="FF0000"/>
                </a:solidFill>
              </a:rPr>
              <a:t>!</a:t>
            </a:r>
            <a:endParaRPr lang="pt-PT" noProof="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9500" y="1709488"/>
            <a:ext cx="1833041" cy="13747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53242" y="3209081"/>
            <a:ext cx="1825558" cy="13691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Oval 13"/>
          <p:cNvSpPr/>
          <p:nvPr/>
        </p:nvSpPr>
        <p:spPr>
          <a:xfrm>
            <a:off x="7772400" y="3952608"/>
            <a:ext cx="1143107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264" y="5105400"/>
            <a:ext cx="1956277" cy="145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3522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sz="3800" noProof="0" dirty="0"/>
              <a:t>O teste da carga viral repetido deu resultados baixos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715" y="1590613"/>
            <a:ext cx="6718382" cy="503878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667432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sz="4000" noProof="0" dirty="0"/>
              <a:t>O teste da carga viral repetido deu resultados altos</a:t>
            </a:r>
            <a:endParaRPr lang="pt-PT" sz="3900" noProof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399" y="1524000"/>
            <a:ext cx="7120201" cy="519390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7914768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noProof="0" dirty="0"/>
              <a:t>Demonstração dos </a:t>
            </a:r>
            <a:r>
              <a:rPr lang="pt-PT" noProof="0" dirty="0" err="1"/>
              <a:t>Facilitadors</a:t>
            </a:r>
            <a:endParaRPr lang="pt-PT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noProof="0" dirty="0"/>
              <a:t>Os facilitadores devem utilizar o Papel Gigante para fazer uma demonstração de como se </a:t>
            </a:r>
            <a:r>
              <a:rPr lang="pt-PT" noProof="0" dirty="0" err="1"/>
              <a:t>efectuam</a:t>
            </a:r>
            <a:r>
              <a:rPr lang="pt-PT" noProof="0" dirty="0"/>
              <a:t> as avaliações e aconselhamentos sobre a adesão.  </a:t>
            </a:r>
          </a:p>
        </p:txBody>
      </p:sp>
    </p:spTree>
    <p:extLst>
      <p:ext uri="{BB962C8B-B14F-4D97-AF65-F5344CB8AC3E}">
        <p14:creationId xmlns:p14="http://schemas.microsoft.com/office/powerpoint/2010/main" val="31538343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noProof="0" dirty="0"/>
              <a:t>Perguntas?</a:t>
            </a:r>
          </a:p>
        </p:txBody>
      </p:sp>
    </p:spTree>
    <p:extLst>
      <p:ext uri="{BB962C8B-B14F-4D97-AF65-F5344CB8AC3E}">
        <p14:creationId xmlns:p14="http://schemas.microsoft.com/office/powerpoint/2010/main" val="2772828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noProof="0" dirty="0"/>
              <a:t>Sobre</a:t>
            </a:r>
            <a:r>
              <a:rPr lang="pt-PT" baseline="0" noProof="0" dirty="0"/>
              <a:t> o</a:t>
            </a:r>
            <a:r>
              <a:rPr lang="pt-PT" noProof="0" dirty="0"/>
              <a:t> Papel Gigante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pt-PT" b="1" noProof="0" dirty="0" err="1"/>
              <a:t>Objectivo</a:t>
            </a:r>
            <a:r>
              <a:rPr lang="pt-PT" b="1" noProof="0" dirty="0"/>
              <a:t>:</a:t>
            </a:r>
            <a:endParaRPr lang="pt-PT" noProof="0" dirty="0"/>
          </a:p>
          <a:p>
            <a:pPr lvl="1"/>
            <a:r>
              <a:rPr lang="pt-PT" noProof="0" dirty="0">
                <a:solidFill>
                  <a:srgbClr val="1F497D"/>
                </a:solidFill>
              </a:rPr>
              <a:t>Viabilizar informação sobre a carga viral e promover a adesão das pessoas</a:t>
            </a:r>
            <a:r>
              <a:rPr lang="pt-PT" baseline="0" noProof="0" dirty="0">
                <a:solidFill>
                  <a:srgbClr val="1F497D"/>
                </a:solidFill>
              </a:rPr>
              <a:t> a começar ou já a tomar </a:t>
            </a:r>
            <a:r>
              <a:rPr lang="pt-PT" noProof="0" dirty="0" err="1">
                <a:solidFill>
                  <a:srgbClr val="1F497D"/>
                </a:solidFill>
              </a:rPr>
              <a:t>ARVs</a:t>
            </a:r>
            <a:r>
              <a:rPr lang="pt-PT" noProof="0" dirty="0">
                <a:solidFill>
                  <a:srgbClr val="1F497D"/>
                </a:solidFill>
              </a:rPr>
              <a:t>. </a:t>
            </a:r>
          </a:p>
          <a:p>
            <a:pPr lvl="1"/>
            <a:r>
              <a:rPr lang="pt-PT" noProof="0" dirty="0">
                <a:solidFill>
                  <a:srgbClr val="1F497D"/>
                </a:solidFill>
              </a:rPr>
              <a:t>Explicar o significado dos resultados do teste da  carga viral e melhorar o aconselhamento sobre a adesão das pessoas com cargas virais altas.</a:t>
            </a:r>
          </a:p>
          <a:p>
            <a:r>
              <a:rPr lang="pt-PT" b="1" noProof="0" dirty="0"/>
              <a:t>Utilizadores previstos: </a:t>
            </a:r>
            <a:r>
              <a:rPr lang="pt-PT" noProof="0" dirty="0">
                <a:solidFill>
                  <a:srgbClr val="1F497D"/>
                </a:solidFill>
              </a:rPr>
              <a:t>Trabalhadores</a:t>
            </a:r>
            <a:r>
              <a:rPr lang="pt-PT" baseline="0" noProof="0" dirty="0">
                <a:solidFill>
                  <a:srgbClr val="1F497D"/>
                </a:solidFill>
              </a:rPr>
              <a:t> de saúde (conselheiros</a:t>
            </a:r>
            <a:r>
              <a:rPr lang="pt-PT" noProof="0" dirty="0">
                <a:solidFill>
                  <a:srgbClr val="1F497D"/>
                </a:solidFill>
              </a:rPr>
              <a:t> de adesão, médicos, enfermeiros,  profissionais de saúde comunitária, conselheiros leigos, clientes especializados).</a:t>
            </a:r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2426689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noProof="0" dirty="0"/>
              <a:t>Como Utilizar o Papel Gigante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1"/>
            <a:ext cx="3886200" cy="1142999"/>
          </a:xfrm>
        </p:spPr>
        <p:txBody>
          <a:bodyPr>
            <a:noAutofit/>
          </a:bodyPr>
          <a:lstStyle/>
          <a:p>
            <a:r>
              <a:rPr lang="pt-PT" sz="2600" noProof="0" dirty="0"/>
              <a:t>Colocar o papel gigante</a:t>
            </a:r>
            <a:r>
              <a:rPr lang="pt-PT" sz="2600" baseline="0" noProof="0" dirty="0"/>
              <a:t> sobre a mesa, para que o doente seja capaz de ver bem as imagens, enquanto o provedor utiliza as notas da parte lateral. </a:t>
            </a:r>
            <a:r>
              <a:rPr lang="pt-PT" sz="2600" noProof="0" dirty="0"/>
              <a:t> </a:t>
            </a:r>
          </a:p>
          <a:p>
            <a:r>
              <a:rPr lang="pt-PT" sz="2600" noProof="0" dirty="0"/>
              <a:t>As mensagens-chave que devem ser comunicadas ao doente estão inseridas ao</a:t>
            </a:r>
            <a:r>
              <a:rPr lang="pt-PT" sz="2600" baseline="0" noProof="0" dirty="0"/>
              <a:t> lado da imagem e à esquerda do provedor</a:t>
            </a:r>
            <a:r>
              <a:rPr lang="pt-PT" sz="2600" noProof="0" dirty="0"/>
              <a:t>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85479" y="2209800"/>
            <a:ext cx="3559080" cy="26693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62400" y="1676400"/>
            <a:ext cx="3767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err="1">
                <a:solidFill>
                  <a:schemeClr val="tx2"/>
                </a:solidFill>
                <a:latin typeface="+mj-lt"/>
              </a:rPr>
              <a:t>PERSPECTIVA</a:t>
            </a:r>
            <a:r>
              <a:rPr lang="en-US" b="1" u="sng" dirty="0">
                <a:solidFill>
                  <a:schemeClr val="tx2"/>
                </a:solidFill>
                <a:latin typeface="+mj-lt"/>
              </a:rPr>
              <a:t> DO </a:t>
            </a:r>
            <a:r>
              <a:rPr lang="en-US" b="1" u="sng" dirty="0" err="1">
                <a:solidFill>
                  <a:schemeClr val="tx2"/>
                </a:solidFill>
                <a:latin typeface="+mj-lt"/>
              </a:rPr>
              <a:t>DOENTE</a:t>
            </a:r>
            <a:endParaRPr lang="en-US" b="1" u="sng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Oval 5"/>
          <p:cNvSpPr/>
          <p:nvPr/>
        </p:nvSpPr>
        <p:spPr>
          <a:xfrm>
            <a:off x="6477000" y="2590800"/>
            <a:ext cx="1219200" cy="21336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669882" y="5144869"/>
            <a:ext cx="1559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err="1">
                <a:solidFill>
                  <a:srgbClr val="FF0000"/>
                </a:solidFill>
              </a:rPr>
              <a:t>Mensagens-Chave</a:t>
            </a:r>
            <a:endParaRPr lang="en-US" b="1" u="sng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7162800" y="4730178"/>
            <a:ext cx="0" cy="37522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2408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noProof="0" dirty="0"/>
              <a:t>Como Utilizar o Papel Gigante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12191" y="1535668"/>
            <a:ext cx="4558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PERSPECTIVA DO PROVEDOR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9611" y="2057400"/>
            <a:ext cx="4318044" cy="32385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2057400"/>
            <a:ext cx="1447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Mensagens-Chave</a:t>
            </a:r>
            <a:endParaRPr kumimoji="0" lang="en-US" sz="18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0000"/>
                </a:solidFill>
                <a:latin typeface="Calibri"/>
              </a:rPr>
              <a:t>Que </a:t>
            </a:r>
            <a:r>
              <a:rPr lang="en-US" dirty="0" err="1">
                <a:solidFill>
                  <a:srgbClr val="FF0000"/>
                </a:solidFill>
                <a:latin typeface="Calibri"/>
              </a:rPr>
              <a:t>deve</a:t>
            </a:r>
            <a:r>
              <a:rPr lang="en-US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/>
              </a:rPr>
              <a:t>também</a:t>
            </a:r>
            <a:r>
              <a:rPr lang="en-US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/>
              </a:rPr>
              <a:t>mostrar</a:t>
            </a:r>
            <a:r>
              <a:rPr lang="en-US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/>
              </a:rPr>
              <a:t>ao</a:t>
            </a:r>
            <a:r>
              <a:rPr lang="en-US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/>
              </a:rPr>
              <a:t>doente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286000" y="2438400"/>
            <a:ext cx="1219200" cy="30033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1905000" y="2588567"/>
            <a:ext cx="381000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2362200" y="3581400"/>
            <a:ext cx="1219200" cy="300335"/>
          </a:xfrm>
          <a:prstGeom prst="ellipse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7" name="Straight Arrow Connector 16"/>
          <p:cNvCxnSpPr>
            <a:stCxn id="16" idx="3"/>
          </p:cNvCxnSpPr>
          <p:nvPr/>
        </p:nvCxnSpPr>
        <p:spPr>
          <a:xfrm flipH="1">
            <a:off x="1752600" y="3837752"/>
            <a:ext cx="788148" cy="1458181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65716" y="5410200"/>
            <a:ext cx="34671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Revisão</a:t>
            </a:r>
            <a:endParaRPr kumimoji="0" lang="en-US" sz="1800" b="1" i="0" u="sng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Perguntas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feitas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doente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para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rever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 material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tratado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verificar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se 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doente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compreendeu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3771900" y="2438400"/>
            <a:ext cx="1219200" cy="300335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8064A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4991100" y="2588567"/>
            <a:ext cx="2171700" cy="459433"/>
          </a:xfrm>
          <a:prstGeom prst="straightConnector1">
            <a:avLst/>
          </a:prstGeom>
          <a:ln w="190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162800" y="2818283"/>
            <a:ext cx="1828800" cy="36933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Pontos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 </a:t>
            </a:r>
            <a:r>
              <a:rPr kumimoji="0" lang="en-US" sz="1800" b="1" i="0" u="sng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Discutir</a:t>
            </a:r>
            <a:endParaRPr kumimoji="0" lang="en-US" sz="1800" b="1" i="0" u="sng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Notas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para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provedores com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conteúdo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sugerido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para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estimular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orientar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discussão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olidFill>
                  <a:srgbClr val="7030A0"/>
                </a:solidFill>
                <a:latin typeface="Calibri"/>
              </a:rPr>
              <a:t>Os</a:t>
            </a:r>
            <a:r>
              <a:rPr lang="en-US" dirty="0">
                <a:solidFill>
                  <a:srgbClr val="7030A0"/>
                </a:solidFill>
                <a:latin typeface="Calibri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Calibri"/>
              </a:rPr>
              <a:t>pontos</a:t>
            </a:r>
            <a:r>
              <a:rPr lang="en-US" dirty="0">
                <a:solidFill>
                  <a:srgbClr val="7030A0"/>
                </a:solidFill>
                <a:latin typeface="Calibri"/>
              </a:rPr>
              <a:t> a </a:t>
            </a:r>
            <a:r>
              <a:rPr lang="en-US" dirty="0" err="1">
                <a:solidFill>
                  <a:srgbClr val="7030A0"/>
                </a:solidFill>
                <a:latin typeface="Calibri"/>
              </a:rPr>
              <a:t>discutir</a:t>
            </a:r>
            <a:r>
              <a:rPr lang="en-US" dirty="0">
                <a:solidFill>
                  <a:srgbClr val="7030A0"/>
                </a:solidFill>
                <a:latin typeface="Calibri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Calibri"/>
              </a:rPr>
              <a:t>encontram</a:t>
            </a:r>
            <a:r>
              <a:rPr lang="en-US" dirty="0">
                <a:solidFill>
                  <a:srgbClr val="7030A0"/>
                </a:solidFill>
                <a:latin typeface="Calibri"/>
              </a:rPr>
              <a:t>-se </a:t>
            </a:r>
            <a:r>
              <a:rPr lang="en-US" dirty="0" err="1">
                <a:solidFill>
                  <a:srgbClr val="7030A0"/>
                </a:solidFill>
                <a:latin typeface="Calibri"/>
              </a:rPr>
              <a:t>em</a:t>
            </a:r>
            <a:r>
              <a:rPr lang="en-US" dirty="0">
                <a:solidFill>
                  <a:srgbClr val="7030A0"/>
                </a:solidFill>
                <a:latin typeface="Calibri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alibri"/>
              </a:rPr>
              <a:t>negrito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4950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noProof="0" dirty="0"/>
              <a:t>Como Utilizar o Papel Gigante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26337" y="2054548"/>
            <a:ext cx="4330441" cy="32478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12191" y="1535668"/>
            <a:ext cx="4558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b="1" u="sng" dirty="0">
                <a:solidFill>
                  <a:srgbClr val="1F497D"/>
                </a:solidFill>
              </a:rPr>
              <a:t>PERSPECTIVA DO PROVEDOR</a:t>
            </a:r>
          </a:p>
        </p:txBody>
      </p:sp>
      <p:sp>
        <p:nvSpPr>
          <p:cNvPr id="7" name="Oval 6"/>
          <p:cNvSpPr/>
          <p:nvPr/>
        </p:nvSpPr>
        <p:spPr>
          <a:xfrm>
            <a:off x="3881958" y="3670856"/>
            <a:ext cx="1219200" cy="300335"/>
          </a:xfrm>
          <a:prstGeom prst="ellipse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" name="Straight Arrow Connector 7"/>
          <p:cNvCxnSpPr>
            <a:stCxn id="7" idx="6"/>
          </p:cNvCxnSpPr>
          <p:nvPr/>
        </p:nvCxnSpPr>
        <p:spPr>
          <a:xfrm flipV="1">
            <a:off x="5101158" y="3429000"/>
            <a:ext cx="2054385" cy="39202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155543" y="2681142"/>
            <a:ext cx="1828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Instruções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sng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ao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sng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provedor</a:t>
            </a:r>
            <a:endParaRPr kumimoji="0" lang="en-US" sz="1800" b="1" i="0" u="sng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Dão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instruções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específicas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provedor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sobre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as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suas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interacções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 </a:t>
            </a:r>
            <a:r>
              <a:rPr kumimoji="0" lang="en-US" sz="1800" b="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conversações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com </a:t>
            </a:r>
            <a:r>
              <a:rPr kumimoji="0" lang="en-US" sz="1800" b="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os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doentes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641600" y="3744049"/>
            <a:ext cx="1168400" cy="312999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1651000" y="3900548"/>
            <a:ext cx="990600" cy="69685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53681" y="3235140"/>
            <a:ext cx="1828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Documento</a:t>
            </a:r>
            <a:endParaRPr kumimoji="0" lang="en-US" sz="1800" b="1" i="0" u="sng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Diz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provedor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para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utilizar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 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Ferramenta do Plano para </a:t>
            </a:r>
            <a:r>
              <a:rPr kumimoji="0" lang="en-US" sz="1800" b="1" i="0" u="none" strike="noStrike" kern="1200" cap="none" spc="0" normalizeH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Maior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Adesão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para </a:t>
            </a:r>
            <a:r>
              <a:rPr lang="en-US" dirty="0" err="1">
                <a:solidFill>
                  <a:srgbClr val="F79646">
                    <a:lumMod val="75000"/>
                  </a:srgbClr>
                </a:solidFill>
                <a:latin typeface="Calibri"/>
              </a:rPr>
              <a:t>orientar</a:t>
            </a:r>
            <a:r>
              <a:rPr lang="en-US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 e </a:t>
            </a:r>
            <a:r>
              <a:rPr lang="en-US" dirty="0" err="1">
                <a:solidFill>
                  <a:srgbClr val="F79646">
                    <a:lumMod val="75000"/>
                  </a:srgbClr>
                </a:solidFill>
                <a:latin typeface="Calibri"/>
              </a:rPr>
              <a:t>documentar</a:t>
            </a:r>
            <a:r>
              <a:rPr lang="en-US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 as </a:t>
            </a:r>
            <a:r>
              <a:rPr lang="en-US" dirty="0" err="1">
                <a:solidFill>
                  <a:srgbClr val="F79646">
                    <a:lumMod val="75000"/>
                  </a:srgbClr>
                </a:solidFill>
                <a:latin typeface="Calibri"/>
              </a:rPr>
              <a:t>discussões</a:t>
            </a:r>
            <a:r>
              <a:rPr lang="en-US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 com </a:t>
            </a:r>
            <a:r>
              <a:rPr lang="en-US" dirty="0" err="1">
                <a:solidFill>
                  <a:srgbClr val="F79646">
                    <a:lumMod val="75000"/>
                  </a:srgbClr>
                </a:solidFill>
                <a:latin typeface="Calibri"/>
              </a:rPr>
              <a:t>os</a:t>
            </a:r>
            <a:r>
              <a:rPr lang="en-US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 </a:t>
            </a:r>
            <a:r>
              <a:rPr lang="en-US" dirty="0" err="1">
                <a:solidFill>
                  <a:srgbClr val="F79646">
                    <a:lumMod val="75000"/>
                  </a:srgbClr>
                </a:solidFill>
                <a:latin typeface="Calibri"/>
              </a:rPr>
              <a:t>doentes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1856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noProof="0" dirty="0"/>
              <a:t>Como Utilizar o Papel Gigante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4383" y="1729625"/>
            <a:ext cx="6431433" cy="4823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01600" dist="50800" dir="300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4743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35771</TotalTime>
  <Words>4290</Words>
  <Application>Microsoft Office PowerPoint</Application>
  <PresentationFormat>Presentación en pantalla (4:3)</PresentationFormat>
  <Paragraphs>415</Paragraphs>
  <Slides>47</Slides>
  <Notes>40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47</vt:i4>
      </vt:variant>
    </vt:vector>
  </HeadingPairs>
  <TitlesOfParts>
    <vt:vector size="57" baseType="lpstr">
      <vt:lpstr>Arial</vt:lpstr>
      <vt:lpstr>BookmanOldStyle-BoldItalic</vt:lpstr>
      <vt:lpstr>Calibri</vt:lpstr>
      <vt:lpstr>Garamond</vt:lpstr>
      <vt:lpstr>Times New Roman</vt:lpstr>
      <vt:lpstr>Wingdings</vt:lpstr>
      <vt:lpstr>Office Theme</vt:lpstr>
      <vt:lpstr>Custom Design</vt:lpstr>
      <vt:lpstr>1_Office Theme</vt:lpstr>
      <vt:lpstr>2_Office Theme</vt:lpstr>
      <vt:lpstr>Módulo 3:  Como Utilizar o Papel Gigante para Adultos</vt:lpstr>
      <vt:lpstr>Objectivos da Aprendizagem</vt:lpstr>
      <vt:lpstr>Plano</vt:lpstr>
      <vt:lpstr>Orientação do Papel Gigante </vt:lpstr>
      <vt:lpstr>Sobre o Papel Gigante</vt:lpstr>
      <vt:lpstr>Como Utilizar o Papel Gigante</vt:lpstr>
      <vt:lpstr>Como Utilizar o Papel Gigante</vt:lpstr>
      <vt:lpstr>Como Utilizar o Papel Gigante</vt:lpstr>
      <vt:lpstr>Como Utilizar o Papel Gigante</vt:lpstr>
      <vt:lpstr>Como Utilizar o Papel Gigante</vt:lpstr>
      <vt:lpstr>Competências de Aconselhamento e Comunicação</vt:lpstr>
      <vt:lpstr>Competências de Aconselhamento e Comunicação</vt:lpstr>
      <vt:lpstr>Ferramenta do Plano para Maior Adesão</vt:lpstr>
      <vt:lpstr>Ferramenta do Plano de Reforço da Adesão</vt:lpstr>
      <vt:lpstr>Ferramenta do Plano para Maior Adesão</vt:lpstr>
      <vt:lpstr>Ferramenta do Plano para Maior Adesão</vt:lpstr>
      <vt:lpstr>Ferramenta do Plano para Maior Adesão</vt:lpstr>
      <vt:lpstr>Ferramenta do Plano para Maior Adesão</vt:lpstr>
      <vt:lpstr>Início da TARV</vt:lpstr>
      <vt:lpstr>Explicar o que é a Carga Viral</vt:lpstr>
      <vt:lpstr>Explicar o que é a Carga Viral (2)</vt:lpstr>
      <vt:lpstr>Classificar a CV baixa ou alta</vt:lpstr>
      <vt:lpstr>Interpretação dos Resultados da Carga Viral:    carga viral baixa</vt:lpstr>
      <vt:lpstr>Indetectável =Intransmissível</vt:lpstr>
      <vt:lpstr>Indetectável=Intransmissível (2)</vt:lpstr>
      <vt:lpstr>Explicação dos Resultados da Carga Viral:   a carga viral está alta</vt:lpstr>
      <vt:lpstr>Avaliação e Aconselhamento sobre a Adesão</vt:lpstr>
      <vt:lpstr>Avaliação da Adesão</vt:lpstr>
      <vt:lpstr>Avaliação da Adesão</vt:lpstr>
      <vt:lpstr>Avaliação da Adesão</vt:lpstr>
      <vt:lpstr>Obstáculos Individuais</vt:lpstr>
      <vt:lpstr>Obstáculos Individuais (cont.),  Obstáculos na Família</vt:lpstr>
      <vt:lpstr>Obstáculos Institucionais /Comunitários</vt:lpstr>
      <vt:lpstr>Como Melhorar a Adesão</vt:lpstr>
      <vt:lpstr>Intervenções Individuais</vt:lpstr>
      <vt:lpstr>Intervenções Individuais (cont.),  Intervenções na Família</vt:lpstr>
      <vt:lpstr>Intervenções Institucionais / Comunitárias</vt:lpstr>
      <vt:lpstr>Assistência Adicional para Tomar ARVs</vt:lpstr>
      <vt:lpstr>Lembrar-se de Tomar os ARVs</vt:lpstr>
      <vt:lpstr>Compreender os ARVs</vt:lpstr>
      <vt:lpstr>Gestão da Privacidade e Obtenção de Apoio</vt:lpstr>
      <vt:lpstr>Sessões de Adesão Subsequentes</vt:lpstr>
      <vt:lpstr>Sessões de Adesão Subsequentes</vt:lpstr>
      <vt:lpstr>O teste da carga viral repetido deu resultados baixos</vt:lpstr>
      <vt:lpstr>O teste da carga viral repetido deu resultados altos</vt:lpstr>
      <vt:lpstr>Demonstração dos Facilitadors</vt:lpstr>
      <vt:lpstr>Perguntas?</vt:lpstr>
    </vt:vector>
  </TitlesOfParts>
  <Company>Columbia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1:  Principles of Viral Load Monitoring</dc:title>
  <dc:creator>West, Rebecca L.</dc:creator>
  <cp:lastModifiedBy>tbo100</cp:lastModifiedBy>
  <cp:revision>280</cp:revision>
  <dcterms:created xsi:type="dcterms:W3CDTF">2016-11-29T20:17:07Z</dcterms:created>
  <dcterms:modified xsi:type="dcterms:W3CDTF">2020-10-01T13:35:24Z</dcterms:modified>
</cp:coreProperties>
</file>