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59" r:id="rId6"/>
    <p:sldId id="278" r:id="rId7"/>
    <p:sldId id="279" r:id="rId8"/>
    <p:sldId id="280" r:id="rId9"/>
    <p:sldId id="282" r:id="rId10"/>
    <p:sldId id="281" r:id="rId11"/>
    <p:sldId id="284" r:id="rId12"/>
    <p:sldId id="272" r:id="rId13"/>
    <p:sldId id="285" r:id="rId14"/>
    <p:sldId id="273" r:id="rId15"/>
    <p:sldId id="274" r:id="rId16"/>
    <p:sldId id="275" r:id="rId17"/>
    <p:sldId id="276" r:id="rId18"/>
    <p:sldId id="260" r:id="rId19"/>
    <p:sldId id="302" r:id="rId20"/>
    <p:sldId id="261" r:id="rId21"/>
    <p:sldId id="291" r:id="rId22"/>
    <p:sldId id="303" r:id="rId23"/>
    <p:sldId id="286" r:id="rId24"/>
    <p:sldId id="304" r:id="rId25"/>
    <p:sldId id="287" r:id="rId26"/>
    <p:sldId id="288" r:id="rId27"/>
    <p:sldId id="292" r:id="rId28"/>
    <p:sldId id="305" r:id="rId29"/>
    <p:sldId id="289" r:id="rId30"/>
    <p:sldId id="306" r:id="rId31"/>
    <p:sldId id="290" r:id="rId32"/>
    <p:sldId id="293" r:id="rId33"/>
    <p:sldId id="262" r:id="rId34"/>
    <p:sldId id="263" r:id="rId35"/>
    <p:sldId id="307" r:id="rId36"/>
    <p:sldId id="300" r:id="rId37"/>
    <p:sldId id="299" r:id="rId38"/>
    <p:sldId id="294" r:id="rId39"/>
    <p:sldId id="301" r:id="rId40"/>
    <p:sldId id="295" r:id="rId41"/>
    <p:sldId id="264" r:id="rId42"/>
    <p:sldId id="265" r:id="rId43"/>
    <p:sldId id="308" r:id="rId44"/>
    <p:sldId id="315" r:id="rId45"/>
    <p:sldId id="309" r:id="rId46"/>
    <p:sldId id="314" r:id="rId47"/>
    <p:sldId id="310" r:id="rId48"/>
    <p:sldId id="311" r:id="rId49"/>
    <p:sldId id="312" r:id="rId50"/>
    <p:sldId id="313" r:id="rId51"/>
    <p:sldId id="266" r:id="rId52"/>
    <p:sldId id="268" r:id="rId53"/>
    <p:sldId id="269" r:id="rId54"/>
    <p:sldId id="316" r:id="rId55"/>
    <p:sldId id="270" r:id="rId56"/>
    <p:sldId id="318" r:id="rId57"/>
    <p:sldId id="271" r:id="rId58"/>
    <p:sldId id="374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tandon, Michele (CDC/DDPHSIS/CGH/DGHT)" initials="MM(" lastIdx="17" clrIdx="0">
    <p:extLst>
      <p:ext uri="{19B8F6BF-5375-455C-9EA6-DF929625EA0E}">
        <p15:presenceInfo xmlns:p15="http://schemas.microsoft.com/office/powerpoint/2012/main" userId="S::nkf3@cdc.gov::62f77242-5a58-40b5-87dd-1433af695f5c" providerId="AD"/>
      </p:ext>
    </p:extLst>
  </p:cmAuthor>
  <p:cmAuthor id="2" name="Virginia Allread" initials="VA" lastIdx="13" clrIdx="1">
    <p:extLst>
      <p:ext uri="{19B8F6BF-5375-455C-9EA6-DF929625EA0E}">
        <p15:presenceInfo xmlns:p15="http://schemas.microsoft.com/office/powerpoint/2012/main" userId="258e278222a7dd7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ustomXml" Target="../customXml/item2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65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2D121-81B8-4F9F-9CA3-0D0CB8E4C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04ED8-808E-4045-B477-7E76144AA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A4CC4-3E32-4A48-BAF7-DED1EA828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FF510-3D29-4EB0-A5FF-4B3D2ED7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85CD4-96A4-4A80-94B2-84E69CF68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6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FEFD-65F5-4DF3-A80C-8406656AB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DCB9F-7F26-4A05-880C-8BE90EA7E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0AE3B-1F68-4517-9736-D259819BB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F879A-B61C-4619-94A2-7B520AFC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4989B-7D49-438B-90E8-82A5637D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3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3FA2D-E97A-4349-BECC-8C5088AFE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57AE7-D2ED-4CCB-B593-0C6F9104E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C50A8-4D53-4551-AC26-1678813F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F2571-848E-44C9-8F8B-32F76F55B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F06C6-C396-4CE8-A0B8-78AD59A3F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3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39CD-E327-4526-871B-41883CED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04318-2B36-4696-8005-4691D5A81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F50BF-DF97-4613-99CF-F224FF94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927D7-574E-49F3-99C6-7DD513C1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8203E-AB37-41C4-90B3-6E5B3F864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566D3-0BA0-460A-9704-F06F82B69BD3}"/>
              </a:ext>
            </a:extLst>
          </p:cNvPr>
          <p:cNvSpPr/>
          <p:nvPr userDrawn="1"/>
        </p:nvSpPr>
        <p:spPr>
          <a:xfrm>
            <a:off x="914400" y="1591008"/>
            <a:ext cx="10439400" cy="4571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2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991C-B297-4E3B-BB29-28BE8880F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8C72D-54D0-4054-B67E-4428950CD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D3473-8DC9-4AAA-82C4-49E3697D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DD0D2-EC1C-40BB-AD39-6B7326C2E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D7E09-D772-4BDF-AFB7-3BDFAA1D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3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6F84-4935-43EA-B7A6-3B9C019F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3E59C-538A-4774-AA86-380CD6FBF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5A5E6-2B7F-479A-BB1E-706607596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3A175-A77B-4D97-BE6B-4F1D3A72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C81F5-A672-4A9E-B8A4-E021274F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7951C-B05B-474C-AF85-2308CAA7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0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2784F-0A6A-4BC5-931B-A075DE319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058D5-DBB8-4588-A71A-50E73130D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501BD-AB13-4930-A7E2-0E2F67993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4F1D78-37C9-4C90-B831-4DB210E45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B3E95-E5CA-4292-80E8-30CCCA2E8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535405-5010-47AD-B2C4-03A56834C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45BE29-CB8D-46BE-997B-B969E02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CD6356-1877-44BA-A90B-C8485BD2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2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6D502-355E-4A0C-8BE0-A652A63ED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2B1C15-0D3D-497F-A868-F1435A47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2B45D-953F-4792-8361-4FA4B1CFE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2FDB9-EE33-4210-A214-1B79C460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2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F5EE68-1375-4DB7-9BC3-8D7F3067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50D349-4128-45EA-AD06-AF346759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A5BA9-8D78-4025-884C-0197E0C0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3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1CB7A-F041-46A1-A87A-B620220C8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9175B-5FCD-49CE-B019-D24A011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EE0EC-DDF3-4DE4-9099-020CB1531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E0579-808E-4243-95CF-DE7F0B98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D0548-AB3D-46E9-8738-D5273E11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8EC6E-F13C-4D32-A494-FB673277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3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48D08-CF8C-461B-A51C-C3B04D3EC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C13EC6-323C-45B5-BDDD-BC37D59E2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7CA95-3515-4640-81A3-2C221B397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35A74-82F0-4907-BA22-BE8CA635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935F8-8027-4BD1-87E4-D5F5E320C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07BD5-6241-4D64-9623-207EFAF4E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8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0D9B8-1CE7-4DE8-9169-FC16A47E5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4F061-76C2-42CB-9557-2AB708D1E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97D99-4531-4DBD-AB5D-22285994D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34B9-F92D-4EC7-BAA2-97A059630897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55FE8-9759-40D8-9899-3DE2F9C69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908B-7504-4E01-BB57-101C57737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4A9BB-ECB7-4233-8DF6-7DD9ED347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74930&amp;picture=rainbow-ribbon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zeeko.com/2010/04/free-hiv-test-for-immigrants-in-finland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1213&amp;picture=daisies-on-yellow-background&amp;large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1213&amp;picture=daisies-on-yellow-background&amp;large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1213&amp;picture=daisies-on-yellow-background&amp;large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44464&amp;picture=clouds-through-window-frame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1213&amp;picture=daisies-on-yellow-background&amp;large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1213&amp;picture=daisies-on-yellow-background&amp;large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1213&amp;picture=daisies-on-yellow-background&amp;large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thenounproject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D729-A146-46B8-90FA-1FD0A4B62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anchor="ctr">
            <a:normAutofit/>
          </a:bodyPr>
          <a:lstStyle/>
          <a:p>
            <a:pPr algn="r"/>
            <a:r>
              <a:rPr lang="en-GB" sz="4200" b="1"/>
              <a:t>Module 2 </a:t>
            </a:r>
            <a:br>
              <a:rPr lang="en-US" sz="4200"/>
            </a:br>
            <a:r>
              <a:rPr lang="en-GB" sz="4200" b="1"/>
              <a:t>Testing of HIV-exposed Infants</a:t>
            </a:r>
            <a:endParaRPr lang="en-US" sz="4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70C62-EF34-49D2-A47D-446C6FC0D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2974207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/>
              <a:t>Infant HIV Testing</a:t>
            </a:r>
          </a:p>
          <a:p>
            <a:pPr algn="l"/>
            <a:r>
              <a:rPr lang="en-US" sz="2000"/>
              <a:t>Training Curriculum for Healthcare Providers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C37945-F2E8-4600-AC92-1BFB187CD1B2}"/>
              </a:ext>
            </a:extLst>
          </p:cNvPr>
          <p:cNvPicPr/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8708" b="30098"/>
          <a:stretch/>
        </p:blipFill>
        <p:spPr bwMode="auto">
          <a:xfrm>
            <a:off x="-3983" y="10"/>
            <a:ext cx="12192000" cy="4571990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99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D48E-7A5E-4205-8D00-DC662EC4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Testing: The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B9D1-82F5-4F03-924C-1299047E9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798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 err="1"/>
              <a:t>PoC</a:t>
            </a:r>
            <a:r>
              <a:rPr lang="en-US" b="1" dirty="0"/>
              <a:t> testing: </a:t>
            </a:r>
            <a:r>
              <a:rPr lang="en-US" dirty="0" err="1"/>
              <a:t>PoC</a:t>
            </a:r>
            <a:r>
              <a:rPr lang="en-US" b="1" dirty="0"/>
              <a:t> </a:t>
            </a:r>
            <a:r>
              <a:rPr lang="en-US" dirty="0"/>
              <a:t>testing is when patients are tested on-site at a health facility and receive their results during the same visit or day</a:t>
            </a:r>
          </a:p>
          <a:p>
            <a:pPr lvl="1"/>
            <a:r>
              <a:rPr lang="en-US" dirty="0"/>
              <a:t> Testing at </a:t>
            </a:r>
            <a:r>
              <a:rPr lang="en-US" dirty="0" err="1"/>
              <a:t>PoC</a:t>
            </a:r>
            <a:r>
              <a:rPr lang="en-US" dirty="0"/>
              <a:t> brings test results closer to the patient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b="1" dirty="0"/>
              <a:t>Near </a:t>
            </a:r>
            <a:r>
              <a:rPr lang="en-US" b="1" dirty="0" err="1"/>
              <a:t>PoC</a:t>
            </a:r>
            <a:r>
              <a:rPr lang="en-US" b="1" dirty="0"/>
              <a:t> testing:</a:t>
            </a:r>
            <a:r>
              <a:rPr lang="en-US" dirty="0"/>
              <a:t> Near </a:t>
            </a:r>
            <a:r>
              <a:rPr lang="en-US" dirty="0" err="1"/>
              <a:t>PoC</a:t>
            </a:r>
            <a:r>
              <a:rPr lang="en-US" dirty="0"/>
              <a:t> testing is when </a:t>
            </a:r>
            <a:r>
              <a:rPr lang="en-US" dirty="0" err="1"/>
              <a:t>PoC</a:t>
            </a:r>
            <a:r>
              <a:rPr lang="en-US" dirty="0"/>
              <a:t> technology is located at a health facility, district or other non-central laboratory where needed infrastructure (such as electricity) is consistently accessible</a:t>
            </a:r>
          </a:p>
        </p:txBody>
      </p:sp>
    </p:spTree>
    <p:extLst>
      <p:ext uri="{BB962C8B-B14F-4D97-AF65-F5344CB8AC3E}">
        <p14:creationId xmlns:p14="http://schemas.microsoft.com/office/powerpoint/2010/main" val="78489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D48E-7A5E-4205-8D00-DC662EC4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Testing: The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B9D1-82F5-4F03-924C-1299047E9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Conventional testing </a:t>
            </a:r>
            <a:r>
              <a:rPr lang="en-US" dirty="0"/>
              <a:t>refers to conventional diagnostic technologies located in central or regional laboratories that make up the backbone of national testing services</a:t>
            </a:r>
          </a:p>
          <a:p>
            <a:pPr lvl="1"/>
            <a:r>
              <a:rPr lang="en-US" dirty="0"/>
              <a:t>These technologies require sophisticated laboratory infrastructure, stable electricity supply and highly trained technicians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b="1" dirty="0"/>
              <a:t>HIV-exposed infant care</a:t>
            </a:r>
            <a:r>
              <a:rPr lang="en-US" dirty="0"/>
              <a:t>: a comprehensive package of care that all HIV-exposed infants should receive</a:t>
            </a:r>
          </a:p>
          <a:p>
            <a:pPr lvl="1"/>
            <a:r>
              <a:rPr lang="en-US" dirty="0"/>
              <a:t>HIV testing is just one component of HIV-exposed infant care and EID is just one component of the infant HIV testing cascade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ABAE-7106-4539-8906-793C3C81F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HIV-exposed Infants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22478-FD3C-424D-8749-469BC1C09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180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sz="3200" i="1" dirty="0"/>
              <a:t>How would you identify an HIV-exposed infant?</a:t>
            </a:r>
            <a:endParaRPr lang="en-US" sz="3200" dirty="0"/>
          </a:p>
          <a:p>
            <a:pPr lvl="0"/>
            <a:r>
              <a:rPr lang="en-GB" sz="3200" i="1" dirty="0"/>
              <a:t>If a mother does not know her HIV status, what should you do?  </a:t>
            </a:r>
            <a:endParaRPr lang="en-US" sz="3200" dirty="0"/>
          </a:p>
          <a:p>
            <a:pPr lvl="0"/>
            <a:r>
              <a:rPr lang="en-GB" sz="3200" i="1" dirty="0"/>
              <a:t>How do you obtain consent/agreement for infant testing if the parent is not available?</a:t>
            </a:r>
            <a:endParaRPr lang="en-US" sz="3200" dirty="0"/>
          </a:p>
          <a:p>
            <a:pPr lvl="0"/>
            <a:r>
              <a:rPr lang="en-GB" sz="3200" i="1" dirty="0"/>
              <a:t>When might you test an infant of an uninfected mother for HIV?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167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ABAE-7106-4539-8906-793C3C81F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HIV-exposed Infants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22478-FD3C-424D-8749-469BC1C09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An HIV-exposed infant is an infant whose mother was living with HIV or acquired HIV while pregnant or while breastfeeding that infant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Find HIV-exposed infants by identifying mothers with HIV</a:t>
            </a:r>
          </a:p>
          <a:p>
            <a:r>
              <a:rPr lang="en-GB" dirty="0"/>
              <a:t>At every patient encounter in any healthcare setting: </a:t>
            </a:r>
            <a:endParaRPr lang="en-US" dirty="0"/>
          </a:p>
          <a:p>
            <a:pPr lvl="1"/>
            <a:r>
              <a:rPr lang="en-GB" dirty="0"/>
              <a:t>Review the mother’s health card for HIV testing history</a:t>
            </a:r>
            <a:endParaRPr lang="en-US" dirty="0"/>
          </a:p>
          <a:p>
            <a:pPr lvl="1"/>
            <a:r>
              <a:rPr lang="en-GB" dirty="0"/>
              <a:t>If no HIV status, ask mother when she was tested for HIV</a:t>
            </a:r>
            <a:endParaRPr lang="en-US" dirty="0"/>
          </a:p>
          <a:p>
            <a:pPr lvl="1"/>
            <a:r>
              <a:rPr lang="en-GB" dirty="0"/>
              <a:t>If mother tested HIV-positive, ensure she is on ART and provide retesting for verification </a:t>
            </a:r>
          </a:p>
          <a:p>
            <a:pPr lvl="2"/>
            <a:r>
              <a:rPr lang="en-GB" dirty="0"/>
              <a:t>Retesting for verification should never be a barrier to ART initiation  </a:t>
            </a:r>
            <a:endParaRPr lang="en-US" dirty="0"/>
          </a:p>
          <a:p>
            <a:pPr lvl="1"/>
            <a:r>
              <a:rPr lang="en-GB" dirty="0"/>
              <a:t>If mother does not have documentation of testing, offer testing as per national guidelines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70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BF65C-F1CC-49C7-8D9A-DAC22DFCF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 Testing should be Routine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5EE8-5669-4DCF-9A05-C71287CD5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31" y="1976475"/>
            <a:ext cx="5626768" cy="4351338"/>
          </a:xfrm>
        </p:spPr>
        <p:txBody>
          <a:bodyPr/>
          <a:lstStyle/>
          <a:p>
            <a:r>
              <a:rPr lang="en-GB" dirty="0"/>
              <a:t>HIV testing of all mothers, HIV-exposed children, children of unknown exposure status, and sick children should be routine</a:t>
            </a:r>
          </a:p>
          <a:p>
            <a:r>
              <a:rPr lang="en-GB" dirty="0"/>
              <a:t>Inform parents/guardians that testing is urgent </a:t>
            </a:r>
          </a:p>
          <a:p>
            <a:pPr lvl="1"/>
            <a:r>
              <a:rPr lang="en-GB" dirty="0"/>
              <a:t>Medications that treat HIV infection are life-saving </a:t>
            </a:r>
          </a:p>
          <a:p>
            <a:pPr lvl="1"/>
            <a:r>
              <a:rPr lang="en-GB" dirty="0"/>
              <a:t>If a child is sick, knowing the HIV status will help to provide the correct treatment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A close up of a hand&#10;&#10;Description automatically generated">
            <a:extLst>
              <a:ext uri="{FF2B5EF4-FFF2-40B4-BE49-F238E27FC236}">
                <a16:creationId xmlns:a16="http://schemas.microsoft.com/office/drawing/2014/main" id="{0AF02A4E-44BB-4F3C-A1A5-5FB3E1A67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99743" y="3932225"/>
            <a:ext cx="4297680" cy="203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84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7E4-3C35-4E50-BA22-C2CA6ADFF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Infants of Mothers of Unknown HIV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2D9BE-9E77-4A89-9A37-923FBB5DC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Provide mothers of unknown HIV status with the pre-test information and RDT</a:t>
            </a:r>
          </a:p>
          <a:p>
            <a:pPr lvl="1"/>
            <a:r>
              <a:rPr lang="en-GB" dirty="0"/>
              <a:t>If the mother tests HIV-positive, baby </a:t>
            </a:r>
            <a:r>
              <a:rPr lang="en-GB" sz="2500" dirty="0"/>
              <a:t>is HIV-exposed (follow national guidelines on re-testing to verify maternal HIV status)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Test the </a:t>
            </a:r>
            <a:r>
              <a:rPr lang="en-GB" i="1" dirty="0"/>
              <a:t>mother</a:t>
            </a:r>
            <a:r>
              <a:rPr lang="en-GB" dirty="0"/>
              <a:t> rather than the infant to determine whether infant is HIV-exposed:</a:t>
            </a:r>
            <a:endParaRPr lang="en-US" dirty="0"/>
          </a:p>
          <a:p>
            <a:pPr lvl="1"/>
            <a:r>
              <a:rPr lang="en-GB" dirty="0"/>
              <a:t>It will provide a diagnosis for the mother</a:t>
            </a:r>
          </a:p>
          <a:p>
            <a:pPr lvl="1"/>
            <a:r>
              <a:rPr lang="en-GB" dirty="0"/>
              <a:t>Maternal testing is straight-forward and highly accurate </a:t>
            </a:r>
            <a:endParaRPr lang="en-US" dirty="0"/>
          </a:p>
          <a:p>
            <a:endParaRPr lang="en-US" dirty="0"/>
          </a:p>
          <a:p>
            <a:r>
              <a:rPr lang="en-GB" dirty="0"/>
              <a:t>Refusal of routine testing is rare</a:t>
            </a:r>
            <a:endParaRPr lang="en-US" dirty="0"/>
          </a:p>
          <a:p>
            <a:pPr lvl="1"/>
            <a:r>
              <a:rPr lang="en-GB" dirty="0"/>
              <a:t>If a mother declines testing and her baby is ill, ask permission to test the infant</a:t>
            </a:r>
          </a:p>
          <a:p>
            <a:pPr lvl="1"/>
            <a:r>
              <a:rPr lang="en-GB" dirty="0"/>
              <a:t>If mother/caregiver refuses testing for self and infant:</a:t>
            </a:r>
          </a:p>
          <a:p>
            <a:pPr lvl="2"/>
            <a:r>
              <a:rPr lang="en-GB" dirty="0"/>
              <a:t>Provide information and reassurance; focus on benefits of testing</a:t>
            </a:r>
          </a:p>
          <a:p>
            <a:pPr lvl="2"/>
            <a:r>
              <a:rPr lang="en-GB" dirty="0"/>
              <a:t>Never withhold services because testing is refused</a:t>
            </a:r>
          </a:p>
          <a:p>
            <a:pPr lvl="2"/>
            <a:r>
              <a:rPr lang="en-GB" dirty="0"/>
              <a:t>If infant is strongly suspected of having HIV infection, follow national guidelines</a:t>
            </a:r>
            <a:endParaRPr lang="en-US" dirty="0"/>
          </a:p>
          <a:p>
            <a:pPr lvl="2"/>
            <a:r>
              <a:rPr lang="en-GB" dirty="0"/>
              <a:t>Document refusal in health card and discuss at next visit</a:t>
            </a:r>
          </a:p>
        </p:txBody>
      </p:sp>
    </p:spTree>
    <p:extLst>
      <p:ext uri="{BB962C8B-B14F-4D97-AF65-F5344CB8AC3E}">
        <p14:creationId xmlns:p14="http://schemas.microsoft.com/office/powerpoint/2010/main" val="295992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CEC48-8864-4662-B216-CD425D9A3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Mother Unavailable &amp; HIV Status Unknown</a:t>
            </a:r>
            <a:br>
              <a:rPr lang="en-US" dirty="0"/>
            </a:br>
            <a:r>
              <a:rPr lang="en-US" dirty="0"/>
              <a:t>Infants younger than 18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4BE98-BF86-4DF2-8D96-C1AAC8D00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321"/>
            <a:ext cx="10515600" cy="409764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Provide</a:t>
            </a:r>
            <a:r>
              <a:rPr lang="en-GB" dirty="0"/>
              <a:t> legal guardian with pre-test information</a:t>
            </a:r>
          </a:p>
          <a:p>
            <a:r>
              <a:rPr lang="en-GB" dirty="0"/>
              <a:t>Obtain agreement to test, and </a:t>
            </a:r>
          </a:p>
          <a:p>
            <a:r>
              <a:rPr lang="en-GB" dirty="0"/>
              <a:t>Test infant using RDT</a:t>
            </a:r>
          </a:p>
          <a:p>
            <a:endParaRPr lang="en-GB" dirty="0"/>
          </a:p>
          <a:p>
            <a:r>
              <a:rPr lang="en-GB" dirty="0"/>
              <a:t>RDT </a:t>
            </a:r>
            <a:r>
              <a:rPr lang="en-GB" b="1" i="1" dirty="0">
                <a:solidFill>
                  <a:srgbClr val="FF0000"/>
                </a:solidFill>
              </a:rPr>
              <a:t>can</a:t>
            </a:r>
            <a:r>
              <a:rPr lang="en-GB" dirty="0"/>
              <a:t> indicate if child is HIV-exposed, </a:t>
            </a:r>
          </a:p>
          <a:p>
            <a:pPr lvl="1"/>
            <a:r>
              <a:rPr lang="en-GB" dirty="0"/>
              <a:t>In infants over the age of 4 months, RDT is not an accurate indicator of exposure status, these infants need follow-up</a:t>
            </a:r>
          </a:p>
          <a:p>
            <a:pPr lvl="1"/>
            <a:r>
              <a:rPr lang="en-GB" dirty="0"/>
              <a:t>RDT does not provide an HIV diagnosis</a:t>
            </a: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b="1" dirty="0"/>
              <a:t>See </a:t>
            </a:r>
            <a:r>
              <a:rPr lang="en-GB" b="1" i="1" u="sng" dirty="0"/>
              <a:t>Appendix 2A</a:t>
            </a:r>
            <a:r>
              <a:rPr lang="en-GB" b="1" i="1" dirty="0"/>
              <a:t>: Pre-test Counselling Session, Maternal HIV Status Unknown</a:t>
            </a:r>
          </a:p>
          <a:p>
            <a:pPr marL="0" indent="0" algn="ctr">
              <a:buNone/>
            </a:pPr>
            <a:r>
              <a:rPr lang="en-GB" b="1" i="1" dirty="0"/>
              <a:t>And </a:t>
            </a:r>
            <a:r>
              <a:rPr lang="en-US" b="1" i="1" dirty="0"/>
              <a:t>in </a:t>
            </a:r>
            <a:r>
              <a:rPr lang="en-US" b="1" i="1" u="sng" dirty="0"/>
              <a:t>Module 5, Appendix 5A</a:t>
            </a:r>
            <a:r>
              <a:rPr lang="en-US" b="1" i="1" dirty="0"/>
              <a:t>: Post-test Counselling Session for Infants Less than 18 Months Tested by RDT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8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DDA00-92C5-4E4F-A5BA-9124A6D43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Infants of HIV-uninfected Mothers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7C776-2A04-4868-BF45-6442F61D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71460" cy="4351338"/>
          </a:xfrm>
        </p:spPr>
        <p:txBody>
          <a:bodyPr>
            <a:normAutofit/>
          </a:bodyPr>
          <a:lstStyle/>
          <a:p>
            <a:r>
              <a:rPr lang="en-GB" dirty="0"/>
              <a:t>Women who test negative early in pregnancy should be tested again in the third trimester </a:t>
            </a:r>
            <a:r>
              <a:rPr lang="en-GB" b="1" i="1" dirty="0"/>
              <a:t>and</a:t>
            </a:r>
            <a:r>
              <a:rPr lang="en-GB" dirty="0"/>
              <a:t> during the postpartum period. </a:t>
            </a:r>
          </a:p>
          <a:p>
            <a:r>
              <a:rPr lang="en-GB" dirty="0"/>
              <a:t>Infants whose mothers test HIV negative would not normally be tested for HIV unless:</a:t>
            </a:r>
            <a:endParaRPr lang="en-US" dirty="0"/>
          </a:p>
          <a:p>
            <a:pPr lvl="1"/>
            <a:r>
              <a:rPr lang="en-GB" dirty="0"/>
              <a:t>The infant shows signs of chronic illness, severe acute illness, growth retardation, poor milestone development, chronic diarrhoea, repeated chest infections, or TB </a:t>
            </a:r>
            <a:endParaRPr lang="en-US" dirty="0"/>
          </a:p>
          <a:p>
            <a:pPr lvl="1"/>
            <a:r>
              <a:rPr lang="en-GB" dirty="0"/>
              <a:t>The mother has a history consistent with acute HIV infection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FEA0A0-DB14-4415-A40D-13C822A95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9850" y="1778443"/>
            <a:ext cx="3179042" cy="48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79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4918-4464-47A1-969C-7335297A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2.2: Recommendations on Timing of Infant HIV Testing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7D8E-C5D5-4FFC-8004-1FD29224C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1112"/>
            <a:ext cx="10515600" cy="394176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Session Objectives</a:t>
            </a:r>
            <a:endParaRPr lang="en-US" dirty="0"/>
          </a:p>
          <a:p>
            <a:pPr lvl="0"/>
            <a:r>
              <a:rPr lang="en-GB" dirty="0"/>
              <a:t>List the recommended ages for testing of HIV-exposed infants and the tests recommended at each age</a:t>
            </a:r>
            <a:endParaRPr lang="en-US" dirty="0"/>
          </a:p>
          <a:p>
            <a:pPr lvl="0"/>
            <a:r>
              <a:rPr lang="en-GB" dirty="0"/>
              <a:t>Explain the importance of national testing algorithms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C3195-370E-4A6D-AF28-44C1DCA04098}"/>
              </a:ext>
            </a:extLst>
          </p:cNvPr>
          <p:cNvPicPr/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214" t="78280"/>
          <a:stretch/>
        </p:blipFill>
        <p:spPr bwMode="auto">
          <a:xfrm>
            <a:off x="999694" y="5590738"/>
            <a:ext cx="5760720" cy="91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5725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1883-4B2F-4E86-A418-E8FD10F9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Categories of Testing Procedures for Infant HIV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F764C-55D4-4593-A6A0-74BAE98D2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449"/>
            <a:ext cx="10515600" cy="3738563"/>
          </a:xfrm>
        </p:spPr>
        <p:txBody>
          <a:bodyPr>
            <a:normAutofit/>
          </a:bodyPr>
          <a:lstStyle/>
          <a:p>
            <a:r>
              <a:rPr lang="en-GB" sz="3600" i="1" dirty="0"/>
              <a:t>What are “maternal antibodies”?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688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4918-4464-47A1-969C-7335297A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2.1 </a:t>
            </a:r>
            <a:br>
              <a:rPr lang="en-US" dirty="0"/>
            </a:br>
            <a:r>
              <a:rPr lang="en-US" dirty="0"/>
              <a:t>Identifying HIV-exposed Infants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7D8E-C5D5-4FFC-8004-1FD29224C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1112"/>
            <a:ext cx="10515600" cy="394176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Session Objective</a:t>
            </a:r>
            <a:endParaRPr lang="en-US" dirty="0"/>
          </a:p>
          <a:p>
            <a:pPr lvl="0"/>
            <a:r>
              <a:rPr lang="en-GB" dirty="0"/>
              <a:t>Identify HIV-exposed infants in the clinical setting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C3195-370E-4A6D-AF28-44C1DCA04098}"/>
              </a:ext>
            </a:extLst>
          </p:cNvPr>
          <p:cNvPicPr/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214" t="78280"/>
          <a:stretch/>
        </p:blipFill>
        <p:spPr bwMode="auto">
          <a:xfrm>
            <a:off x="968162" y="5517168"/>
            <a:ext cx="5760720" cy="91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0076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Categories of Testing Procedures for Infant HIV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4413"/>
            <a:ext cx="10515600" cy="4232549"/>
          </a:xfrm>
        </p:spPr>
        <p:txBody>
          <a:bodyPr>
            <a:normAutofit lnSpcReduction="10000"/>
          </a:bodyPr>
          <a:lstStyle/>
          <a:p>
            <a:pPr lvl="0"/>
            <a:r>
              <a:rPr lang="en-GB" b="1" dirty="0"/>
              <a:t>Serological testing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The testing procedure used to diagnose HIV in anyone 18 months of age or older</a:t>
            </a:r>
          </a:p>
          <a:p>
            <a:pPr lvl="1"/>
            <a:r>
              <a:rPr lang="en-GB" dirty="0"/>
              <a:t>Includes RDT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GB" b="1" dirty="0" err="1"/>
              <a:t>Virological</a:t>
            </a:r>
            <a:r>
              <a:rPr lang="en-GB" b="1" dirty="0"/>
              <a:t> testing: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The diagnosis of HIV in those younger than 18 months requires </a:t>
            </a:r>
            <a:r>
              <a:rPr lang="en-GB" dirty="0" err="1"/>
              <a:t>virological</a:t>
            </a:r>
            <a:r>
              <a:rPr lang="en-GB" dirty="0"/>
              <a:t> testing using nucleic acid testing (NAT) technologies</a:t>
            </a:r>
          </a:p>
          <a:p>
            <a:pPr lvl="1"/>
            <a:r>
              <a:rPr lang="en-GB" dirty="0"/>
              <a:t>Until recently, NAT was conducted </a:t>
            </a:r>
            <a:r>
              <a:rPr lang="en-GB" i="1" dirty="0"/>
              <a:t>only</a:t>
            </a:r>
            <a:r>
              <a:rPr lang="en-GB" dirty="0"/>
              <a:t> at central laboratories using DBS samples</a:t>
            </a:r>
          </a:p>
          <a:p>
            <a:pPr lvl="1"/>
            <a:r>
              <a:rPr lang="en-GB" dirty="0"/>
              <a:t>With </a:t>
            </a:r>
            <a:r>
              <a:rPr lang="en-GB" dirty="0" err="1"/>
              <a:t>PoC</a:t>
            </a:r>
            <a:r>
              <a:rPr lang="en-GB" dirty="0"/>
              <a:t> NAT technology, </a:t>
            </a:r>
            <a:r>
              <a:rPr lang="en-GB" dirty="0" err="1"/>
              <a:t>virological</a:t>
            </a:r>
            <a:r>
              <a:rPr lang="en-GB" dirty="0"/>
              <a:t> tests can be conducted in the health clinic or at local laboratories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5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Categories of Testing Procedures for Infant HIV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431"/>
            <a:ext cx="10515600" cy="4014531"/>
          </a:xfrm>
        </p:spPr>
        <p:txBody>
          <a:bodyPr>
            <a:normAutofit/>
          </a:bodyPr>
          <a:lstStyle/>
          <a:p>
            <a:r>
              <a:rPr lang="en-GB" dirty="0"/>
              <a:t>Serological tests are not accurate for diagnosing HIV infection in infants and young children </a:t>
            </a:r>
          </a:p>
          <a:p>
            <a:r>
              <a:rPr lang="en-GB" dirty="0"/>
              <a:t>Maternal antibodies can be present until 18 months of age</a:t>
            </a:r>
          </a:p>
          <a:p>
            <a:r>
              <a:rPr lang="en-GB" dirty="0"/>
              <a:t>Diagnosis of HIV in those less than 18 months of age requires NAT</a:t>
            </a:r>
          </a:p>
          <a:p>
            <a:r>
              <a:rPr lang="en-GB" dirty="0"/>
              <a:t>RDT </a:t>
            </a:r>
            <a:r>
              <a:rPr lang="en-GB" b="1" i="1" dirty="0">
                <a:solidFill>
                  <a:srgbClr val="FF0000"/>
                </a:solidFill>
              </a:rPr>
              <a:t>can</a:t>
            </a:r>
            <a:r>
              <a:rPr lang="en-GB" dirty="0"/>
              <a:t> be used to identify infants who are HIV-exposed</a:t>
            </a:r>
          </a:p>
          <a:p>
            <a:pPr lvl="1"/>
            <a:r>
              <a:rPr lang="en-GB" dirty="0"/>
              <a:t>In infants over the age of 4 months, RDT is </a:t>
            </a:r>
            <a:r>
              <a:rPr lang="en-GB" b="1" dirty="0"/>
              <a:t>not</a:t>
            </a:r>
            <a:r>
              <a:rPr lang="en-GB" dirty="0"/>
              <a:t> an accurate indicator of exposure status, these infants need follow-up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53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F943-2A18-4244-A47A-94977F9CA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which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6495D-7428-4C1F-9562-212236140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4099"/>
            <a:ext cx="5257800" cy="3852863"/>
          </a:xfrm>
        </p:spPr>
        <p:txBody>
          <a:bodyPr>
            <a:normAutofit/>
          </a:bodyPr>
          <a:lstStyle/>
          <a:p>
            <a:r>
              <a:rPr lang="en-GB" sz="3600" i="1" dirty="0"/>
              <a:t>At what age are HIV-exposed infants tested for HIV?</a:t>
            </a:r>
            <a:endParaRPr lang="en-US" sz="3600" dirty="0"/>
          </a:p>
          <a:p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50B915-CCCA-473D-819E-7B0E08F05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240" y="2233890"/>
            <a:ext cx="5122480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40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4732A-34E0-4B9A-96E3-C91095926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/>
              <a:t>When and which test?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8AEC605-6231-40F2-9D3F-BC3DC53BF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580295"/>
              </p:ext>
            </p:extLst>
          </p:nvPr>
        </p:nvGraphicFramePr>
        <p:xfrm>
          <a:off x="838200" y="1911941"/>
          <a:ext cx="10515601" cy="41787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757608">
                  <a:extLst>
                    <a:ext uri="{9D8B030D-6E8A-4147-A177-3AD203B41FA5}">
                      <a16:colId xmlns:a16="http://schemas.microsoft.com/office/drawing/2014/main" val="2766386483"/>
                    </a:ext>
                  </a:extLst>
                </a:gridCol>
                <a:gridCol w="5757993">
                  <a:extLst>
                    <a:ext uri="{9D8B030D-6E8A-4147-A177-3AD203B41FA5}">
                      <a16:colId xmlns:a16="http://schemas.microsoft.com/office/drawing/2014/main" val="4098926394"/>
                    </a:ext>
                  </a:extLst>
                </a:gridCol>
              </a:tblGrid>
              <a:tr h="3738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Category and age</a:t>
                      </a:r>
                      <a:endParaRPr lang="en-US" sz="22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01" marR="657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Recommended test</a:t>
                      </a:r>
                      <a:endParaRPr lang="en-US" sz="22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01" marR="65701" marT="0" marB="0" anchor="ctr"/>
                </a:tc>
                <a:extLst>
                  <a:ext uri="{0D108BD9-81ED-4DB2-BD59-A6C34878D82A}">
                    <a16:rowId xmlns:a16="http://schemas.microsoft.com/office/drawing/2014/main" val="4069116731"/>
                  </a:ext>
                </a:extLst>
              </a:tr>
              <a:tr h="1033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HIV-exposed infant, at birth (0–2 days), provide testing if recommended by national guidelines</a:t>
                      </a:r>
                      <a:endParaRPr lang="en-US" sz="22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01" marR="657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HIV virological testing using NAT, as per national guidelines</a:t>
                      </a:r>
                      <a:endParaRPr lang="en-US" sz="22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01" marR="65701" marT="0" marB="0"/>
                </a:tc>
                <a:extLst>
                  <a:ext uri="{0D108BD9-81ED-4DB2-BD59-A6C34878D82A}">
                    <a16:rowId xmlns:a16="http://schemas.microsoft.com/office/drawing/2014/main" val="4055942242"/>
                  </a:ext>
                </a:extLst>
              </a:tr>
              <a:tr h="7037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HIV-exposed infant, at 4–6 weeks of age, or as soon as possible thereafter</a:t>
                      </a:r>
                      <a:endParaRPr lang="en-US" sz="22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01" marR="657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HIV virological testing, using NAT</a:t>
                      </a:r>
                      <a:endParaRPr lang="en-US" sz="22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01" marR="65701" marT="0" marB="0"/>
                </a:tc>
                <a:extLst>
                  <a:ext uri="{0D108BD9-81ED-4DB2-BD59-A6C34878D82A}">
                    <a16:rowId xmlns:a16="http://schemas.microsoft.com/office/drawing/2014/main" val="1762701252"/>
                  </a:ext>
                </a:extLst>
              </a:tr>
              <a:tr h="7037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HIV-exposed infant, at 9 months of age </a:t>
                      </a:r>
                      <a:endParaRPr lang="en-US" sz="22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01" marR="657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HIV </a:t>
                      </a:r>
                      <a:r>
                        <a:rPr lang="en-US" sz="2200" dirty="0" err="1">
                          <a:effectLst/>
                        </a:rPr>
                        <a:t>virological</a:t>
                      </a:r>
                      <a:r>
                        <a:rPr lang="en-US" sz="2200" dirty="0">
                          <a:effectLst/>
                        </a:rPr>
                        <a:t> testing, using NAT</a:t>
                      </a:r>
                      <a:endParaRPr lang="en-US" sz="22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01" marR="65701" marT="0" marB="0"/>
                </a:tc>
                <a:extLst>
                  <a:ext uri="{0D108BD9-81ED-4DB2-BD59-A6C34878D82A}">
                    <a16:rowId xmlns:a16="http://schemas.microsoft.com/office/drawing/2014/main" val="2632945702"/>
                  </a:ext>
                </a:extLst>
              </a:tr>
              <a:tr h="1363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HIV-exposed infant, at 18 months of age or 3 months after breastfeeding ends (whichever is later) for final assessment of HIV status</a:t>
                      </a:r>
                      <a:endParaRPr lang="en-US" sz="22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01" marR="657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HIV serological testing if 18 months of age or older; HIV virologic testing if final test prior to 18 months of age (requires breastfeeding cessation prior to 15 months of age) </a:t>
                      </a:r>
                      <a:endParaRPr lang="en-US" sz="22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01" marR="65701" marT="0" marB="0"/>
                </a:tc>
                <a:extLst>
                  <a:ext uri="{0D108BD9-81ED-4DB2-BD59-A6C34878D82A}">
                    <a16:rowId xmlns:a16="http://schemas.microsoft.com/office/drawing/2014/main" val="1381136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812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2190-168E-4C0E-8FC0-A8D661B39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BB193-4ED9-452D-A21C-D71C68DE7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2181"/>
            <a:ext cx="10515600" cy="4125741"/>
          </a:xfrm>
        </p:spPr>
        <p:txBody>
          <a:bodyPr>
            <a:normAutofit/>
          </a:bodyPr>
          <a:lstStyle/>
          <a:p>
            <a:pPr lvl="0"/>
            <a:r>
              <a:rPr lang="en-GB" sz="3600" i="1" dirty="0"/>
              <a:t>What do you think are the advantages of birth testing?</a:t>
            </a:r>
            <a:endParaRPr lang="en-US" sz="3600" dirty="0"/>
          </a:p>
          <a:p>
            <a:pPr lvl="0"/>
            <a:r>
              <a:rPr lang="en-GB" sz="3600" i="1" dirty="0"/>
              <a:t>How about the disadvantages?</a:t>
            </a:r>
            <a:endParaRPr lang="en-US" sz="3600" dirty="0"/>
          </a:p>
          <a:p>
            <a:pPr lvl="0"/>
            <a:r>
              <a:rPr lang="en-GB" sz="3600" i="1" dirty="0"/>
              <a:t>How would you minimize the disadvantages?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459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8508-6445-498D-B8D1-2FF75403A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Birth Testing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FB54-0E8D-4227-9010-616CB99D9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HIV testing at birth is most likely to identify infants infected </a:t>
            </a:r>
            <a:r>
              <a:rPr lang="en-GB" i="1" dirty="0"/>
              <a:t>in utero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These infants are at greatest risk for early death</a:t>
            </a:r>
          </a:p>
          <a:p>
            <a:r>
              <a:rPr lang="en-GB" dirty="0"/>
              <a:t>Birth testing will not detect infections during or shortly after delivery</a:t>
            </a:r>
          </a:p>
          <a:p>
            <a:r>
              <a:rPr lang="en-GB" dirty="0"/>
              <a:t>4–6 week testing will identify infants who acquired the infection </a:t>
            </a:r>
            <a:r>
              <a:rPr lang="en-GB" i="1" dirty="0"/>
              <a:t>in utero, </a:t>
            </a:r>
            <a:r>
              <a:rPr lang="en-GB" dirty="0"/>
              <a:t>during delivery, or in the early postpartum period</a:t>
            </a:r>
          </a:p>
          <a:p>
            <a:r>
              <a:rPr lang="en-GB" dirty="0"/>
              <a:t>NAT at birth can be </a:t>
            </a:r>
            <a:r>
              <a:rPr lang="en-GB" b="1" dirty="0"/>
              <a:t>added to</a:t>
            </a:r>
            <a:r>
              <a:rPr lang="en-GB" b="1" i="1" dirty="0"/>
              <a:t> </a:t>
            </a:r>
            <a:r>
              <a:rPr lang="en-GB" dirty="0"/>
              <a:t>a routine 4–6 week test</a:t>
            </a:r>
          </a:p>
          <a:p>
            <a:pPr lvl="1"/>
            <a:r>
              <a:rPr lang="en-GB" dirty="0"/>
              <a:t>It will </a:t>
            </a:r>
            <a:r>
              <a:rPr lang="en-GB" b="1" dirty="0"/>
              <a:t>not</a:t>
            </a:r>
            <a:r>
              <a:rPr lang="en-GB" dirty="0"/>
              <a:t> </a:t>
            </a:r>
            <a:r>
              <a:rPr lang="en-GB" b="1" dirty="0"/>
              <a:t>replace</a:t>
            </a:r>
            <a:r>
              <a:rPr lang="en-GB" dirty="0"/>
              <a:t> a 4–6 week test</a:t>
            </a:r>
          </a:p>
          <a:p>
            <a:pPr lvl="1"/>
            <a:r>
              <a:rPr lang="en-GB" dirty="0"/>
              <a:t>A high-functioning system for early infant diagnosis at 4–6 weeks of age and excellent follow up is important to ensure that all HIV-exposed infants who acquired HIV in utero and during delivery are identified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8508-6445-498D-B8D1-2FF75403A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Testing,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FB54-0E8D-4227-9010-616CB99D9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3078"/>
            <a:ext cx="7480177" cy="4351338"/>
          </a:xfrm>
        </p:spPr>
        <p:txBody>
          <a:bodyPr/>
          <a:lstStyle/>
          <a:p>
            <a:r>
              <a:rPr lang="en-GB" dirty="0"/>
              <a:t>Birth testing provides an earlier opportunity to diagnose HIV in infants who acquired the infection </a:t>
            </a:r>
            <a:r>
              <a:rPr lang="en-GB" i="1" dirty="0"/>
              <a:t>in utero</a:t>
            </a:r>
          </a:p>
          <a:p>
            <a:r>
              <a:rPr lang="en-GB" dirty="0"/>
              <a:t>This</a:t>
            </a:r>
            <a:r>
              <a:rPr lang="en-GB" i="1" dirty="0"/>
              <a:t> </a:t>
            </a:r>
            <a:r>
              <a:rPr lang="en-GB" dirty="0"/>
              <a:t>provides an earlier opportunity to start ART</a:t>
            </a:r>
          </a:p>
          <a:p>
            <a:r>
              <a:rPr lang="en-GB" dirty="0"/>
              <a:t>Important because infants infected </a:t>
            </a:r>
            <a:r>
              <a:rPr lang="en-GB" i="1" dirty="0"/>
              <a:t>in utero</a:t>
            </a:r>
            <a:r>
              <a:rPr lang="en-GB" dirty="0"/>
              <a:t> or intrapartum are at a higher risk of early death</a:t>
            </a:r>
          </a:p>
          <a:p>
            <a:pPr lvl="1"/>
            <a:r>
              <a:rPr lang="en-GB" dirty="0"/>
              <a:t>30–40% of these babies will die by 3 months of age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635E79-30C5-46D6-9121-5005A363A1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80" t="20318"/>
          <a:stretch/>
        </p:blipFill>
        <p:spPr>
          <a:xfrm>
            <a:off x="8202966" y="2337197"/>
            <a:ext cx="3741360" cy="329184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99071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8508-6445-498D-B8D1-2FF75403A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Testing,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FB54-0E8D-4227-9010-616CB99D9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Potential of reducing the uptake of 4–6 week testing</a:t>
            </a:r>
          </a:p>
          <a:p>
            <a:pPr lvl="1"/>
            <a:r>
              <a:rPr lang="en-US" dirty="0"/>
              <a:t>Where birth testing is established, emphasize to caregivers the importance of repeat testing as per national algorithm </a:t>
            </a:r>
          </a:p>
          <a:p>
            <a:r>
              <a:rPr lang="en-US" dirty="0"/>
              <a:t>Cannot detect all perinatal infections: Birth testing will only detect in utero infections</a:t>
            </a:r>
          </a:p>
          <a:p>
            <a:r>
              <a:rPr lang="en-US" dirty="0"/>
              <a:t>The presence of ARVs (maternal or infant) may reduce the sensitivity of the NAT to detect infant HIV infection</a:t>
            </a:r>
          </a:p>
          <a:p>
            <a:r>
              <a:rPr lang="en-US" dirty="0"/>
              <a:t>A study found that birth testing with NAT identifies only about 2 of every 3 infants who are infected</a:t>
            </a:r>
          </a:p>
          <a:p>
            <a:r>
              <a:rPr lang="en-US" dirty="0"/>
              <a:t>This highlights the importance of retention in care and repeat testing, particularly at 4–6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8508-6445-498D-B8D1-2FF75403A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HIV Testing for Sick Infants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FB54-0E8D-4227-9010-616CB99D9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252" y="2430785"/>
            <a:ext cx="7149548" cy="4014531"/>
          </a:xfrm>
        </p:spPr>
        <p:txBody>
          <a:bodyPr>
            <a:normAutofit/>
          </a:bodyPr>
          <a:lstStyle/>
          <a:p>
            <a:r>
              <a:rPr lang="en-GB" sz="3600" i="1" dirty="0"/>
              <a:t>If you were providing care for an 8 month old HIV-exposed infant who had symptoms that might suggest he was infected with HIV, would you wait a month to test him as per recommendations? </a:t>
            </a:r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4D95B-F73D-4B00-8B8C-5A4B5B760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08" y="1876108"/>
            <a:ext cx="3242951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847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8508-6445-498D-B8D1-2FF75403A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HIV Testing for Sick Infants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FB54-0E8D-4227-9010-616CB99D9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Do not wait to test a sick baby. If an infant is sick before the standard age for conducting the test, test earlier!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GB" b="1" dirty="0"/>
              <a:t>IMPORTANT!! Retesting for Verification (also called Confirmatory Testing)</a:t>
            </a:r>
            <a:endParaRPr lang="en-US" dirty="0"/>
          </a:p>
          <a:p>
            <a:r>
              <a:rPr lang="en-GB" dirty="0"/>
              <a:t>A positive </a:t>
            </a:r>
            <a:r>
              <a:rPr lang="en-GB" dirty="0" err="1"/>
              <a:t>virological</a:t>
            </a:r>
            <a:r>
              <a:rPr lang="en-GB" dirty="0"/>
              <a:t> test result should always be confirmed with a </a:t>
            </a:r>
            <a:r>
              <a:rPr lang="en-GB" dirty="0" err="1"/>
              <a:t>virological</a:t>
            </a:r>
            <a:r>
              <a:rPr lang="en-GB" dirty="0"/>
              <a:t> test using a second specimen</a:t>
            </a:r>
          </a:p>
          <a:p>
            <a:r>
              <a:rPr lang="en-GB" dirty="0"/>
              <a:t>The second specimen should be collected before starting ART, but never delay treatment initiation pending the result of the confirmatory test!</a:t>
            </a:r>
          </a:p>
          <a:p>
            <a:r>
              <a:rPr lang="en-GB" dirty="0"/>
              <a:t>Ideally, start ART on same day that the initial test result is given to caregiver</a:t>
            </a:r>
          </a:p>
        </p:txBody>
      </p:sp>
    </p:spTree>
    <p:extLst>
      <p:ext uri="{BB962C8B-B14F-4D97-AF65-F5344CB8AC3E}">
        <p14:creationId xmlns:p14="http://schemas.microsoft.com/office/powerpoint/2010/main" val="13197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Infant HIV testing is one component of the HIV-exposed infant comprehensive package of care </a:t>
            </a:r>
          </a:p>
          <a:p>
            <a:pPr lvl="1"/>
            <a:r>
              <a:rPr lang="en-US" sz="2800" dirty="0"/>
              <a:t>That package starts at birth and extends to 3 months after breastfeeding has ended (or 18 months of age, whichever is later)</a:t>
            </a:r>
          </a:p>
          <a:p>
            <a:r>
              <a:rPr lang="en-GB" sz="3200" dirty="0"/>
              <a:t>Within HIV testing services, the 4–6 weeks test is one element in the HIV testing cascade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78215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8508-6445-498D-B8D1-2FF75403A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HIV Testing Algorithm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FB54-0E8D-4227-9010-616CB99D9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sz="3600" i="1" dirty="0"/>
              <a:t>What is an HIV testing algorithm?</a:t>
            </a:r>
            <a:endParaRPr lang="en-US" sz="3600" dirty="0"/>
          </a:p>
          <a:p>
            <a:pPr lvl="0"/>
            <a:r>
              <a:rPr lang="en-GB" sz="3600" i="1" dirty="0"/>
              <a:t>Why is it important to follow our national testing algorithm?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8837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8508-6445-498D-B8D1-2FF75403A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HIV Testing Algorithm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FB54-0E8D-4227-9010-616CB99D9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Algorithms</a:t>
            </a:r>
            <a:r>
              <a:rPr lang="en-GB" dirty="0"/>
              <a:t>: the combination and sequence of specific tests used in a given strategy</a:t>
            </a:r>
          </a:p>
          <a:p>
            <a:r>
              <a:rPr lang="en-GB" dirty="0"/>
              <a:t>Testing algorithms are typically developed at a national level and based on global guidance</a:t>
            </a:r>
          </a:p>
          <a:p>
            <a:r>
              <a:rPr lang="en-GB" dirty="0"/>
              <a:t>Interpretation of the algorithm for clinical use requires consideration of:  HIV treatment criteria, age of the child, ongoing exposure to HIV through breastfeeding, and point of contact within the healthcare system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53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12D4-A180-4330-9668-F85FB32E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National Testing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EC9FE-3B49-47E4-AE8E-EB2D71216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Nationally adopted algorithms facilitate: </a:t>
            </a:r>
            <a:endParaRPr lang="en-US" dirty="0"/>
          </a:p>
          <a:p>
            <a:pPr lvl="0"/>
            <a:r>
              <a:rPr lang="en-GB" dirty="0"/>
              <a:t>Country-level standardization of tests: Supporting a limited number of tests is more feasible and practical than many tests</a:t>
            </a:r>
            <a:endParaRPr lang="en-US" dirty="0"/>
          </a:p>
          <a:p>
            <a:pPr lvl="0"/>
            <a:r>
              <a:rPr lang="en-GB" dirty="0"/>
              <a:t>Procurement and supply management: Using standardized tests allows for bulk procurement</a:t>
            </a:r>
            <a:endParaRPr lang="en-US" dirty="0"/>
          </a:p>
          <a:p>
            <a:pPr lvl="0"/>
            <a:r>
              <a:rPr lang="en-GB" dirty="0"/>
              <a:t>Training: Easier when test sites follow the same testing algorithm, and it allows trained staff to move between sites/regions without re-training</a:t>
            </a:r>
            <a:endParaRPr lang="en-US" dirty="0"/>
          </a:p>
          <a:p>
            <a:pPr lvl="0"/>
            <a:r>
              <a:rPr lang="en-GB" dirty="0"/>
              <a:t>Quality assurance: National oversight of quality of testing operations is easier when test sites use the same tests and have similar operations. </a:t>
            </a:r>
            <a:endParaRPr lang="en-US" dirty="0"/>
          </a:p>
          <a:p>
            <a:endParaRPr lang="en-US" dirty="0"/>
          </a:p>
          <a:p>
            <a:r>
              <a:rPr lang="en-GB" dirty="0"/>
              <a:t>It is important that programme staff adhere to the national testing algorithm</a:t>
            </a:r>
          </a:p>
          <a:p>
            <a:pPr marL="0" indent="0" algn="ctr">
              <a:buNone/>
            </a:pPr>
            <a:endParaRPr lang="en-GB" b="1" i="1" dirty="0"/>
          </a:p>
          <a:p>
            <a:pPr marL="0" indent="0" algn="ctr">
              <a:buNone/>
            </a:pPr>
            <a:r>
              <a:rPr lang="en-GB" b="1" i="1" dirty="0"/>
              <a:t>See WHO infant testing algorithm in Figure 2.1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833768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4918-4464-47A1-969C-7335297A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2.3: </a:t>
            </a:r>
            <a:br>
              <a:rPr lang="en-US" dirty="0"/>
            </a:br>
            <a:r>
              <a:rPr lang="en-US" dirty="0"/>
              <a:t>Overview of NAT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7D8E-C5D5-4FFC-8004-1FD29224C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1112"/>
            <a:ext cx="10515600" cy="394176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Session Objectives</a:t>
            </a:r>
            <a:endParaRPr lang="en-US" dirty="0"/>
          </a:p>
          <a:p>
            <a:pPr lvl="0"/>
            <a:r>
              <a:rPr lang="en-GB" dirty="0"/>
              <a:t>Describe how and why NAT is used to diagnose HIV in infants</a:t>
            </a:r>
            <a:endParaRPr lang="en-US" dirty="0"/>
          </a:p>
          <a:p>
            <a:pPr lvl="0"/>
            <a:r>
              <a:rPr lang="en-GB" dirty="0"/>
              <a:t>Interpret NAT results, whether positive or negative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C3195-370E-4A6D-AF28-44C1DCA04098}"/>
              </a:ext>
            </a:extLst>
          </p:cNvPr>
          <p:cNvPicPr/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214" t="78280"/>
          <a:stretch/>
        </p:blipFill>
        <p:spPr bwMode="auto">
          <a:xfrm>
            <a:off x="1020714" y="5380529"/>
            <a:ext cx="5760720" cy="91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4810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Laboratory Diagnosis of HIV Infection—NAT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HIV infection in children under 18 months of age can be diagnosed only by </a:t>
            </a:r>
            <a:r>
              <a:rPr lang="en-GB" dirty="0" err="1"/>
              <a:t>virological</a:t>
            </a:r>
            <a:r>
              <a:rPr lang="en-GB" dirty="0"/>
              <a:t> testing using NAT technologies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Different manufacturers use different techniques. One of these techniques is called PCR</a:t>
            </a:r>
          </a:p>
          <a:p>
            <a:r>
              <a:rPr lang="en-GB" dirty="0"/>
              <a:t>Two types of PCR testing: </a:t>
            </a:r>
            <a:endParaRPr lang="en-US" dirty="0"/>
          </a:p>
          <a:p>
            <a:pPr lvl="1"/>
            <a:r>
              <a:rPr lang="en-US" b="1" dirty="0"/>
              <a:t>Qualitative PCR: </a:t>
            </a:r>
            <a:r>
              <a:rPr lang="en-US" dirty="0"/>
              <a:t> NAT procedure that detects presence of HIV virus  </a:t>
            </a:r>
          </a:p>
          <a:p>
            <a:pPr lvl="2"/>
            <a:r>
              <a:rPr lang="en-US" dirty="0"/>
              <a:t>Extensive experience using DNA PCR testing for infant diagnosis</a:t>
            </a:r>
          </a:p>
          <a:p>
            <a:pPr lvl="2"/>
            <a:r>
              <a:rPr lang="en-US" dirty="0"/>
              <a:t>PCR works well on DBS samples</a:t>
            </a:r>
          </a:p>
          <a:p>
            <a:pPr lvl="1"/>
            <a:r>
              <a:rPr lang="en-GB" b="1" dirty="0"/>
              <a:t>Quantitative PCR </a:t>
            </a:r>
            <a:r>
              <a:rPr lang="en-GB" dirty="0"/>
              <a:t>tells how much of the virus is present</a:t>
            </a:r>
          </a:p>
          <a:p>
            <a:pPr lvl="2"/>
            <a:r>
              <a:rPr lang="en-GB" dirty="0"/>
              <a:t>Used for viral load (VL)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66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80787-AFE2-4FD5-8CAC-DA5ACC815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8EB1C-D6FB-4B36-8555-FD1F4AA1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3680"/>
            <a:ext cx="6990080" cy="3589715"/>
          </a:xfrm>
        </p:spPr>
        <p:txBody>
          <a:bodyPr>
            <a:normAutofit/>
          </a:bodyPr>
          <a:lstStyle/>
          <a:p>
            <a:r>
              <a:rPr lang="en-GB" sz="3600" i="1" dirty="0"/>
              <a:t>What does “window period” refer to? </a:t>
            </a:r>
            <a:endParaRPr lang="en-US" sz="3600" dirty="0"/>
          </a:p>
        </p:txBody>
      </p:sp>
      <p:pic>
        <p:nvPicPr>
          <p:cNvPr id="6" name="Picture 5" descr="A view of a large window&#10;&#10;Description automatically generated">
            <a:extLst>
              <a:ext uri="{FF2B5EF4-FFF2-40B4-BE49-F238E27FC236}">
                <a16:creationId xmlns:a16="http://schemas.microsoft.com/office/drawing/2014/main" id="{3D5DC793-656B-41CA-A131-B05C87FE6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85426" y="2237949"/>
            <a:ext cx="3657600" cy="32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868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F2EFA-F074-4B32-ACA4-26FB7416A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Window Period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CEE89-2EB3-4B70-B5B3-5400ECABF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“Window period” is the time it takes from HIV infection to detection on a diagnostic test</a:t>
            </a:r>
          </a:p>
          <a:p>
            <a:endParaRPr lang="en-US" dirty="0"/>
          </a:p>
          <a:p>
            <a:r>
              <a:rPr lang="en-US" dirty="0"/>
              <a:t>This can refer to:</a:t>
            </a:r>
          </a:p>
          <a:p>
            <a:pPr lvl="1"/>
            <a:r>
              <a:rPr lang="en-US" dirty="0"/>
              <a:t>The time it takes to develop enough antibodies to be detectable using an antibody test, or </a:t>
            </a:r>
          </a:p>
          <a:p>
            <a:pPr lvl="1"/>
            <a:r>
              <a:rPr lang="en-US" dirty="0"/>
              <a:t>The time it takes to develop enough virus to be detectable using NAT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26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Laboratory Diagnosis of HIV Infection—NAT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Once infected with HIV, it takes about 10 days for HIV to replicate so that there is enough virus in the blood to be detectable by DNA PCR</a:t>
            </a:r>
          </a:p>
          <a:p>
            <a:r>
              <a:rPr lang="en-US" dirty="0"/>
              <a:t>The time to detection, or window period, can vary depending on the individual and the test:</a:t>
            </a:r>
          </a:p>
          <a:p>
            <a:pPr lvl="1"/>
            <a:r>
              <a:rPr lang="en-US" dirty="0"/>
              <a:t>Presence of the virus using NAT: 1–3 weeks </a:t>
            </a:r>
          </a:p>
          <a:p>
            <a:pPr lvl="1"/>
            <a:r>
              <a:rPr lang="en-US" dirty="0"/>
              <a:t>Presence of antibodies using serological testing: 3–5 weeks </a:t>
            </a:r>
          </a:p>
        </p:txBody>
      </p:sp>
    </p:spTree>
    <p:extLst>
      <p:ext uri="{BB962C8B-B14F-4D97-AF65-F5344CB8AC3E}">
        <p14:creationId xmlns:p14="http://schemas.microsoft.com/office/powerpoint/2010/main" val="27516974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Analysers Validated for Infant HIV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High throughput, laboratory-based testing</a:t>
            </a:r>
          </a:p>
          <a:p>
            <a:r>
              <a:rPr lang="en-US" dirty="0"/>
              <a:t>Conventional method of infant HIV </a:t>
            </a:r>
            <a:r>
              <a:rPr lang="en-US" dirty="0" err="1"/>
              <a:t>virological</a:t>
            </a:r>
            <a:r>
              <a:rPr lang="en-US" dirty="0"/>
              <a:t> testing</a:t>
            </a:r>
          </a:p>
          <a:p>
            <a:r>
              <a:rPr lang="en-US" dirty="0"/>
              <a:t>Specimens collected in the clinic by DBS &amp; transported to a central or regional laboratory for testing by trained laboratory technicians</a:t>
            </a:r>
          </a:p>
          <a:p>
            <a:r>
              <a:rPr lang="en-US" dirty="0"/>
              <a:t>Turn-around time can be 4 weeks or longer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Point-of-care and near point-of-care technologies</a:t>
            </a:r>
          </a:p>
          <a:p>
            <a:r>
              <a:rPr lang="en-US" dirty="0"/>
              <a:t>Becoming widely available</a:t>
            </a:r>
          </a:p>
        </p:txBody>
      </p:sp>
    </p:spTree>
    <p:extLst>
      <p:ext uri="{BB962C8B-B14F-4D97-AF65-F5344CB8AC3E}">
        <p14:creationId xmlns:p14="http://schemas.microsoft.com/office/powerpoint/2010/main" val="29989158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PoC</a:t>
            </a:r>
            <a:r>
              <a:rPr lang="en-US" dirty="0"/>
              <a:t> and Near </a:t>
            </a:r>
            <a:r>
              <a:rPr lang="en-US" dirty="0" err="1"/>
              <a:t>PoC</a:t>
            </a:r>
            <a:r>
              <a:rPr lang="en-US" dirty="0"/>
              <a:t> Technologies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Two testing procedures have earned the CE-IVD Marking  and WHO prequalification: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Alere™ q HIV-1/2 Detect</a:t>
            </a:r>
            <a:r>
              <a:rPr lang="en-US" sz="2000" dirty="0"/>
              <a:t>: </a:t>
            </a:r>
          </a:p>
          <a:p>
            <a:pPr lvl="1"/>
            <a:r>
              <a:rPr lang="en-US" sz="1600" dirty="0"/>
              <a:t>Blood is collected by heel/toe or fingerstick into a sample capillary in a testing cartridge</a:t>
            </a:r>
          </a:p>
          <a:p>
            <a:pPr lvl="1"/>
            <a:r>
              <a:rPr lang="en-US" sz="1600" dirty="0"/>
              <a:t>Portable, runs on a battery for up to eight hours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Cepheid AB </a:t>
            </a:r>
            <a:r>
              <a:rPr lang="en-US" sz="2000" b="1" dirty="0" err="1"/>
              <a:t>Xpert</a:t>
            </a:r>
            <a:r>
              <a:rPr lang="en-US" sz="2000" b="1" dirty="0"/>
              <a:t>® HIV-1 Qual Assay</a:t>
            </a:r>
          </a:p>
          <a:p>
            <a:pPr lvl="1"/>
            <a:r>
              <a:rPr lang="en-US" sz="1600" dirty="0"/>
              <a:t>Blood is collected by heel/toe, fingerstick or venipuncture in a sterile tube using EDTA (lavender top) as the anticoagulant</a:t>
            </a:r>
          </a:p>
          <a:p>
            <a:pPr lvl="1"/>
            <a:r>
              <a:rPr lang="en-US" sz="1600" dirty="0"/>
              <a:t>Can be used on DBS</a:t>
            </a:r>
          </a:p>
          <a:p>
            <a:pPr lvl="1"/>
            <a:r>
              <a:rPr lang="en-US" sz="1600" dirty="0"/>
              <a:t>Runs on same technology that diagnoses tuberculosis</a:t>
            </a:r>
          </a:p>
          <a:p>
            <a:pPr lvl="1"/>
            <a:r>
              <a:rPr lang="en-US" sz="1600" dirty="0"/>
              <a:t>Not portable, considered “near </a:t>
            </a:r>
            <a:r>
              <a:rPr lang="en-US" sz="1600" dirty="0" err="1"/>
              <a:t>PoC</a:t>
            </a:r>
            <a:r>
              <a:rPr lang="en-US" sz="1600" dirty="0"/>
              <a:t>”</a:t>
            </a:r>
          </a:p>
          <a:p>
            <a:pPr lvl="1"/>
            <a:r>
              <a:rPr lang="en-US" sz="1600" dirty="0"/>
              <a:t>Needs continuous power supply and temperature control</a:t>
            </a:r>
          </a:p>
          <a:p>
            <a:pPr lvl="1"/>
            <a:r>
              <a:rPr lang="en-US" sz="1600" dirty="0"/>
              <a:t>Reduced maintenance needs; few training requirements 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b="1" dirty="0"/>
              <a:t>Both tests can diagnose at point-of-care (or near to the point-of-care) in as little as an hour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52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D48E-7A5E-4205-8D00-DC662EC4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Testing: The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B9D1-82F5-4F03-924C-1299047E9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0491"/>
            <a:ext cx="10515600" cy="3996471"/>
          </a:xfrm>
        </p:spPr>
        <p:txBody>
          <a:bodyPr>
            <a:normAutofit/>
          </a:bodyPr>
          <a:lstStyle/>
          <a:p>
            <a:pPr lvl="0"/>
            <a:r>
              <a:rPr lang="en-GB" sz="3600" i="1" dirty="0"/>
              <a:t>What is meant by nucleic acid testing or NAT?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11307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 of HIV Test Results, </a:t>
            </a:r>
            <a:r>
              <a:rPr lang="en-GB" dirty="0" err="1"/>
              <a:t>Virological</a:t>
            </a:r>
            <a:r>
              <a:rPr lang="en-GB" dirty="0"/>
              <a:t>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b="1" dirty="0"/>
              <a:t>HIV-positive test result:</a:t>
            </a:r>
          </a:p>
          <a:p>
            <a:pPr lvl="1"/>
            <a:r>
              <a:rPr lang="en-GB" dirty="0"/>
              <a:t>Child has HIV and will</a:t>
            </a:r>
            <a:r>
              <a:rPr lang="en-US" dirty="0"/>
              <a:t> require initiation of ART with confirmatory testing</a:t>
            </a:r>
            <a:endParaRPr lang="en-GB" dirty="0"/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GB" b="1" dirty="0"/>
              <a:t>HIV-negative test result:</a:t>
            </a:r>
            <a:endParaRPr lang="en-US" dirty="0"/>
          </a:p>
          <a:p>
            <a:pPr lvl="1"/>
            <a:r>
              <a:rPr lang="en-GB" b="1" dirty="0"/>
              <a:t>In the child who has not been exposed to HIV in the past 3 months</a:t>
            </a:r>
            <a:r>
              <a:rPr lang="en-GB" dirty="0"/>
              <a:t>: child is not HIV-infected</a:t>
            </a:r>
            <a:endParaRPr lang="en-US" dirty="0"/>
          </a:p>
          <a:p>
            <a:pPr lvl="1"/>
            <a:r>
              <a:rPr lang="en-GB" b="1" dirty="0"/>
              <a:t>In the child who has been exposed to HIV either during pregnancy, delivery, or through breastfeeding at any time in the past 3 months: </a:t>
            </a:r>
            <a:r>
              <a:rPr lang="en-GB" dirty="0"/>
              <a:t>child is either not infected with HIV or infected and still in the window period</a:t>
            </a:r>
          </a:p>
          <a:p>
            <a:pPr lvl="1"/>
            <a:r>
              <a:rPr lang="en-GB" dirty="0"/>
              <a:t>Retest as per national guidelines </a:t>
            </a:r>
          </a:p>
          <a:p>
            <a:pPr marL="457200" lvl="1" indent="0">
              <a:buNone/>
            </a:pPr>
            <a:endParaRPr lang="en-GB" dirty="0"/>
          </a:p>
          <a:p>
            <a:pPr lvl="0"/>
            <a:r>
              <a:rPr lang="en-GB" dirty="0"/>
              <a:t>Retest, regardless of age, if the child is sick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2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4918-4464-47A1-969C-7335297A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2.4</a:t>
            </a:r>
            <a:br>
              <a:rPr lang="en-US" dirty="0"/>
            </a:br>
            <a:r>
              <a:rPr lang="en-US" dirty="0"/>
              <a:t>Overview of Serological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7D8E-C5D5-4FFC-8004-1FD29224C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1112"/>
            <a:ext cx="10515600" cy="394176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Session Objectives</a:t>
            </a:r>
            <a:endParaRPr lang="en-US" dirty="0"/>
          </a:p>
          <a:p>
            <a:pPr lvl="0"/>
            <a:r>
              <a:rPr lang="en-GB" dirty="0"/>
              <a:t>Describe when serological testing is used in the context of infant HIV testing</a:t>
            </a:r>
            <a:endParaRPr lang="en-US" dirty="0"/>
          </a:p>
          <a:p>
            <a:pPr lvl="0"/>
            <a:r>
              <a:rPr lang="en-GB" dirty="0"/>
              <a:t>Interpret serological testing results, whether positive or negative, in the context of infant HIV testing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C3195-370E-4A6D-AF28-44C1DCA04098}"/>
              </a:ext>
            </a:extLst>
          </p:cNvPr>
          <p:cNvPicPr/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214" t="78280"/>
          <a:stretch/>
        </p:blipFill>
        <p:spPr bwMode="auto">
          <a:xfrm>
            <a:off x="852546" y="5706348"/>
            <a:ext cx="5760720" cy="91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89884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Laboratory Diagnosis of HIV Infection—Serological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Detects antibodies, such as HIV antibodies, in blood or saliva</a:t>
            </a:r>
          </a:p>
          <a:p>
            <a:pPr lvl="1"/>
            <a:r>
              <a:rPr lang="en-GB" dirty="0"/>
              <a:t>HIV antibodies are produced by the immune system in response to infection with HIV</a:t>
            </a:r>
          </a:p>
          <a:p>
            <a:r>
              <a:rPr lang="en-GB" dirty="0"/>
              <a:t> Can diagnose HIV in adults and children 18 months of age or older</a:t>
            </a:r>
            <a:endParaRPr lang="en-US" dirty="0"/>
          </a:p>
          <a:p>
            <a:endParaRPr lang="en-US" dirty="0"/>
          </a:p>
          <a:p>
            <a:r>
              <a:rPr lang="en-GB" b="1" dirty="0"/>
              <a:t>Types of serological testing procedures</a:t>
            </a:r>
            <a:endParaRPr lang="en-US" dirty="0"/>
          </a:p>
          <a:p>
            <a:pPr lvl="1"/>
            <a:r>
              <a:rPr lang="en-GB" dirty="0"/>
              <a:t>RDT (</a:t>
            </a:r>
            <a:r>
              <a:rPr lang="en-GB" dirty="0" err="1"/>
              <a:t>PoC</a:t>
            </a:r>
            <a:r>
              <a:rPr lang="en-GB" dirty="0"/>
              <a:t> or Lab-based)</a:t>
            </a:r>
          </a:p>
          <a:p>
            <a:pPr lvl="1"/>
            <a:r>
              <a:rPr lang="en-GB" dirty="0"/>
              <a:t>Enzyme-linked immunosorbent assay (ELISA or EIA) (Lab-based)</a:t>
            </a:r>
          </a:p>
          <a:p>
            <a:pPr lvl="1"/>
            <a:r>
              <a:rPr lang="en-GB" dirty="0"/>
              <a:t>Western blot (WB) testing (Lab-based)</a:t>
            </a:r>
            <a:endParaRPr lang="en-US" dirty="0"/>
          </a:p>
          <a:p>
            <a:pPr lvl="0"/>
            <a:r>
              <a:rPr lang="en-GB" dirty="0"/>
              <a:t>ELISA requires a larger blood sample -- specimens taken by </a:t>
            </a:r>
            <a:r>
              <a:rPr lang="en-GB" dirty="0" err="1"/>
              <a:t>venipuncture</a:t>
            </a:r>
            <a:endParaRPr lang="en-GB" dirty="0"/>
          </a:p>
          <a:p>
            <a:pPr lvl="0"/>
            <a:r>
              <a:rPr lang="en-GB" dirty="0"/>
              <a:t>RDT needs only a drop of blood, samples obtained by finger, toe or heel prick</a:t>
            </a:r>
            <a:endParaRPr lang="en-US" dirty="0"/>
          </a:p>
          <a:p>
            <a:pPr lvl="0"/>
            <a:r>
              <a:rPr lang="en-GB" dirty="0"/>
              <a:t>RDT results available in 20 minutes</a:t>
            </a:r>
          </a:p>
        </p:txBody>
      </p:sp>
    </p:spTree>
    <p:extLst>
      <p:ext uri="{BB962C8B-B14F-4D97-AF65-F5344CB8AC3E}">
        <p14:creationId xmlns:p14="http://schemas.microsoft.com/office/powerpoint/2010/main" val="122542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Serological Testing,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2175"/>
            <a:ext cx="6838122" cy="441434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RDT does not detect the virus, it detects antibodies</a:t>
            </a:r>
            <a:endParaRPr lang="en-US" dirty="0"/>
          </a:p>
          <a:p>
            <a:pPr lvl="0"/>
            <a:r>
              <a:rPr lang="en-GB" dirty="0"/>
              <a:t>In children less than 18 months, RDT cannot differentiate between the child’s own antibodies and maternal antibodies</a:t>
            </a:r>
          </a:p>
          <a:p>
            <a:pPr lvl="1"/>
            <a:r>
              <a:rPr lang="en-GB" dirty="0"/>
              <a:t>Maternal HIV antibodies are passed to the infant through the placenta before birth, but they are not passed during breastfeeding.</a:t>
            </a: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0E22CA4-F50B-47FC-B159-95C17EB30B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8"/>
          <a:stretch/>
        </p:blipFill>
        <p:spPr>
          <a:xfrm>
            <a:off x="7802880" y="2447538"/>
            <a:ext cx="3474720" cy="29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2951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Serological Testing,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511"/>
            <a:ext cx="10515600" cy="44143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Usual: Most infants clear maternal antibodies between 6–9 months of age</a:t>
            </a:r>
            <a:endParaRPr lang="en-US" dirty="0"/>
          </a:p>
          <a:p>
            <a:pPr lvl="0"/>
            <a:r>
              <a:rPr lang="en-GB" dirty="0"/>
              <a:t>Maximum: It may take </a:t>
            </a:r>
            <a:r>
              <a:rPr lang="en-GB" b="1" i="1" dirty="0"/>
              <a:t>as long as</a:t>
            </a:r>
            <a:r>
              <a:rPr lang="en-GB" dirty="0"/>
              <a:t> 18 months for some infants to fully clear all maternal antibodies</a:t>
            </a:r>
          </a:p>
          <a:p>
            <a:pPr lvl="1"/>
            <a:r>
              <a:rPr lang="en-GB" dirty="0"/>
              <a:t>HIV antibody positive result in infant less than 18 months of age, does not necessarily indicate the infant is HIV-infected</a:t>
            </a:r>
          </a:p>
          <a:p>
            <a:pPr lvl="1"/>
            <a:r>
              <a:rPr lang="en-GB" dirty="0"/>
              <a:t>It means that the infant is HIV-exposed</a:t>
            </a:r>
            <a:endParaRPr lang="en-US" dirty="0"/>
          </a:p>
          <a:p>
            <a:pPr lvl="0"/>
            <a:r>
              <a:rPr lang="en-GB" dirty="0"/>
              <a:t>Minimum: Many HIV-exposed infants will clear maternal antibody before 5 months </a:t>
            </a:r>
          </a:p>
          <a:p>
            <a:pPr lvl="1"/>
            <a:r>
              <a:rPr lang="en-GB" dirty="0"/>
              <a:t>Some HIV-exposed infants may have a negative RDT result at this age</a:t>
            </a:r>
            <a:endParaRPr lang="en-US" dirty="0"/>
          </a:p>
          <a:p>
            <a:pPr lvl="1"/>
            <a:r>
              <a:rPr lang="en-GB" dirty="0"/>
              <a:t>RDT in infants age 4–18 months will not identify all who are HIV-exposed</a:t>
            </a:r>
          </a:p>
          <a:p>
            <a:pPr lvl="1"/>
            <a:r>
              <a:rPr lang="en-GB" dirty="0"/>
              <a:t>A negative RDT might occur in an infant that is HIV-exposed but has lost all or most of the maternal antibodies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6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It can take the body a few weeks or more to develop antibodies in response to an infection, and so it can take the RDT a similar amount of time to become </a:t>
            </a:r>
            <a:r>
              <a:rPr lang="en-GB" sz="3200" b="1" dirty="0"/>
              <a:t>reactive</a:t>
            </a:r>
            <a:r>
              <a:rPr lang="en-GB" sz="3200" dirty="0"/>
              <a:t> after HIV infection has been acquired</a:t>
            </a:r>
          </a:p>
          <a:p>
            <a:r>
              <a:rPr lang="en-GB" sz="3200" dirty="0"/>
              <a:t>WHO recommends final testing of HIV-exposed infants with a serological test at 18 months of age or 3 months after breastfeeding has ended, whichever is later</a:t>
            </a:r>
          </a:p>
        </p:txBody>
      </p:sp>
    </p:spTree>
    <p:extLst>
      <p:ext uri="{BB962C8B-B14F-4D97-AF65-F5344CB8AC3E}">
        <p14:creationId xmlns:p14="http://schemas.microsoft.com/office/powerpoint/2010/main" val="12920145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 “window period” of 3 months is different from the typical 3–5 week window period to detect antibodies:</a:t>
            </a:r>
          </a:p>
          <a:p>
            <a:pPr lvl="1"/>
            <a:r>
              <a:rPr lang="en-GB" sz="2800" dirty="0"/>
              <a:t>3-5 weeks is based on when </a:t>
            </a:r>
            <a:r>
              <a:rPr lang="en-GB" sz="2800" b="1" i="1" dirty="0"/>
              <a:t>most</a:t>
            </a:r>
            <a:r>
              <a:rPr lang="en-GB" sz="2800" dirty="0"/>
              <a:t> people will test HIV-positive (after infection)</a:t>
            </a:r>
          </a:p>
          <a:p>
            <a:pPr lvl="1"/>
            <a:r>
              <a:rPr lang="en-GB" sz="2800" dirty="0"/>
              <a:t> 3 months is the amount of time it takes for </a:t>
            </a:r>
            <a:r>
              <a:rPr lang="en-GB" sz="2800" b="1" i="1" dirty="0"/>
              <a:t>almost everyone</a:t>
            </a:r>
            <a:r>
              <a:rPr lang="en-GB" sz="2800" dirty="0"/>
              <a:t> to test HIV-positive after infection</a:t>
            </a: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43010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RDT: Interpreting the Test Result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the context of infant HIV testing, RDT is used to identify infants and children under 18 months of age who are HIV-exposed</a:t>
            </a:r>
          </a:p>
          <a:p>
            <a:r>
              <a:rPr lang="en-US" b="1" dirty="0"/>
              <a:t>An HIV-positive RDT result means</a:t>
            </a:r>
          </a:p>
          <a:p>
            <a:pPr lvl="1"/>
            <a:r>
              <a:rPr lang="en-US" dirty="0"/>
              <a:t>Child &lt; 18 months of age: HIV-exposed </a:t>
            </a:r>
          </a:p>
          <a:p>
            <a:pPr lvl="1"/>
            <a:r>
              <a:rPr lang="en-US" dirty="0"/>
              <a:t>Child ≥ 18 months of age: HIV-infected </a:t>
            </a:r>
          </a:p>
          <a:p>
            <a:r>
              <a:rPr lang="en-US" b="1" dirty="0"/>
              <a:t>An HIV-negative RDT result means: </a:t>
            </a:r>
          </a:p>
          <a:p>
            <a:pPr lvl="1"/>
            <a:r>
              <a:rPr lang="en-US" dirty="0"/>
              <a:t>Infant &lt; 4 months of age: not HIV-exposed</a:t>
            </a:r>
          </a:p>
          <a:p>
            <a:pPr lvl="1"/>
            <a:r>
              <a:rPr lang="en-US" dirty="0"/>
              <a:t>Child 4–18 months of age: HIV exposure cannot be ruled out. Child could have been HIV exposed but cleared maternal antibodies.  Retest as per national guidelines</a:t>
            </a:r>
          </a:p>
          <a:p>
            <a:pPr lvl="1"/>
            <a:r>
              <a:rPr lang="en-US" dirty="0"/>
              <a:t>Adult or child 18 months of age or older: HIV-uninfected, unless breastfed within the past 3 months. Repeat RDT 3 months after stopping breastfeeding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7259-6C29-4CD7-86F1-6D2D3EB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RDT: Interpreting the Test Result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0C56-5D96-4114-B96F-801D5EEB0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0" y="2215747"/>
            <a:ext cx="6964680" cy="4023361"/>
          </a:xfrm>
        </p:spPr>
        <p:txBody>
          <a:bodyPr/>
          <a:lstStyle/>
          <a:p>
            <a:r>
              <a:rPr lang="en-US" dirty="0"/>
              <a:t>An HIV-infected infant initiated on ART at a very early age (before 12 weeks of age) may have a negative RDT test</a:t>
            </a:r>
          </a:p>
          <a:p>
            <a:r>
              <a:rPr lang="en-US" dirty="0"/>
              <a:t>This is because ART can stop the antibody response if initiated very early in life</a:t>
            </a:r>
          </a:p>
          <a:p>
            <a:r>
              <a:rPr lang="en-US" dirty="0"/>
              <a:t>Children on ART should not be re-tested using RDT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2FD6D-E726-426B-A7A8-0B87690FE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191" y="2051760"/>
            <a:ext cx="3156871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828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8E462-0094-410F-B5D8-28C3CA3B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RDT for Identification of HIV-exposed Infants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47A1BD-3B89-46D1-9EFE-C72D60532F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971155"/>
              </p:ext>
            </p:extLst>
          </p:nvPr>
        </p:nvGraphicFramePr>
        <p:xfrm>
          <a:off x="1061546" y="1825624"/>
          <a:ext cx="10292254" cy="454223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19510">
                  <a:extLst>
                    <a:ext uri="{9D8B030D-6E8A-4147-A177-3AD203B41FA5}">
                      <a16:colId xmlns:a16="http://schemas.microsoft.com/office/drawing/2014/main" val="3383252878"/>
                    </a:ext>
                  </a:extLst>
                </a:gridCol>
                <a:gridCol w="8872744">
                  <a:extLst>
                    <a:ext uri="{9D8B030D-6E8A-4147-A177-3AD203B41FA5}">
                      <a16:colId xmlns:a16="http://schemas.microsoft.com/office/drawing/2014/main" val="1307726469"/>
                    </a:ext>
                  </a:extLst>
                </a:gridCol>
              </a:tblGrid>
              <a:tr h="262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>
                          <a:effectLst/>
                        </a:rPr>
                        <a:t>Age group</a:t>
                      </a:r>
                      <a:endParaRPr lang="en-US" sz="16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0048" marR="6004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>
                          <a:effectLst/>
                        </a:rPr>
                        <a:t>Unknown HIV exposure status</a:t>
                      </a:r>
                      <a:endParaRPr lang="en-US" sz="16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0048" marR="60048" marT="0" marB="0"/>
                </a:tc>
                <a:extLst>
                  <a:ext uri="{0D108BD9-81ED-4DB2-BD59-A6C34878D82A}">
                    <a16:rowId xmlns:a16="http://schemas.microsoft.com/office/drawing/2014/main" val="2614172843"/>
                  </a:ext>
                </a:extLst>
              </a:tr>
              <a:tr h="717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>
                          <a:effectLst/>
                        </a:rPr>
                        <a:t>0–4 months </a:t>
                      </a:r>
                      <a:endParaRPr lang="en-US" sz="16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0048" marR="600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>
                          <a:effectLst/>
                        </a:rPr>
                        <a:t>Test mother </a:t>
                      </a:r>
                      <a:endParaRPr lang="en-US" sz="1600" u="none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>
                          <a:effectLst/>
                        </a:rPr>
                        <a:t>If mother is not available:</a:t>
                      </a:r>
                      <a:endParaRPr lang="en-US" sz="1600" u="none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u="none">
                          <a:effectLst/>
                        </a:rPr>
                        <a:t>RDT in the child can reliably assess exposure</a:t>
                      </a:r>
                      <a:endParaRPr lang="en-US" sz="1600" u="none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/>
                </a:tc>
                <a:extLst>
                  <a:ext uri="{0D108BD9-81ED-4DB2-BD59-A6C34878D82A}">
                    <a16:rowId xmlns:a16="http://schemas.microsoft.com/office/drawing/2014/main" val="3290072629"/>
                  </a:ext>
                </a:extLst>
              </a:tr>
              <a:tr h="2085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>
                          <a:effectLst/>
                        </a:rPr>
                        <a:t>5–18 months </a:t>
                      </a:r>
                      <a:endParaRPr lang="en-US" sz="16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0048" marR="6004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 dirty="0">
                          <a:effectLst/>
                        </a:rPr>
                        <a:t>Test mother </a:t>
                      </a:r>
                      <a:endParaRPr lang="en-US" sz="1600" u="none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 dirty="0">
                          <a:effectLst/>
                        </a:rPr>
                        <a:t>If mother is not available:</a:t>
                      </a:r>
                      <a:endParaRPr lang="en-US" sz="1600" u="none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u="none" dirty="0">
                          <a:effectLst/>
                        </a:rPr>
                        <a:t>A positive RDT establishes exposure. Infants with positive RDT should get NAT to confirm infection.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u="none" dirty="0">
                          <a:effectLst/>
                        </a:rPr>
                        <a:t>A negative RDT for the child does not fully rule out exposure.  Perform NAT to assess HIV infection status in any sick child**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u="none" dirty="0">
                          <a:effectLst/>
                        </a:rPr>
                        <a:t>Infants with negative RDT who are still breastfeeding will need testing 3 months after cessation of breastfeeding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u="none" dirty="0">
                          <a:effectLst/>
                        </a:rPr>
                        <a:t>If sick, or index of suspicion is high, conduct virologic testing.</a:t>
                      </a:r>
                      <a:endParaRPr lang="en-US" sz="1600" u="none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/>
                </a:tc>
                <a:extLst>
                  <a:ext uri="{0D108BD9-81ED-4DB2-BD59-A6C34878D82A}">
                    <a16:rowId xmlns:a16="http://schemas.microsoft.com/office/drawing/2014/main" val="3044341541"/>
                  </a:ext>
                </a:extLst>
              </a:tr>
              <a:tr h="717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>
                          <a:effectLst/>
                        </a:rPr>
                        <a:t>&gt;18 months</a:t>
                      </a:r>
                      <a:endParaRPr lang="en-US" sz="1600" u="none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>
                          <a:effectLst/>
                        </a:rPr>
                        <a:t> </a:t>
                      </a:r>
                      <a:endParaRPr lang="en-US" sz="1600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0048" marR="6004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u="none">
                          <a:effectLst/>
                        </a:rPr>
                        <a:t>Serological testing (including RDT) is recommended to assess HIV infection status unless breastfed within the last 3 months or still breastfed.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u="none">
                          <a:effectLst/>
                        </a:rPr>
                        <a:t>If still breastfed, RDT should be provided 3 months after cessation of breastfeeding.</a:t>
                      </a:r>
                      <a:endParaRPr lang="en-US" sz="1600" u="none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/>
                </a:tc>
                <a:extLst>
                  <a:ext uri="{0D108BD9-81ED-4DB2-BD59-A6C34878D82A}">
                    <a16:rowId xmlns:a16="http://schemas.microsoft.com/office/drawing/2014/main" val="1515693356"/>
                  </a:ext>
                </a:extLst>
              </a:tr>
              <a:tr h="71797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**Consider initiating ART for presumed HIV infection if there is high degree of suspicion while waiting for NAT results, especially if RDT positive.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 dirty="0">
                          <a:effectLst/>
                        </a:rPr>
                        <a:t>NAT = Nucleic acid testing, a </a:t>
                      </a:r>
                      <a:r>
                        <a:rPr lang="en-GB" sz="1600" u="none" dirty="0" err="1">
                          <a:effectLst/>
                        </a:rPr>
                        <a:t>virological</a:t>
                      </a:r>
                      <a:r>
                        <a:rPr lang="en-GB" sz="1600" u="none" dirty="0">
                          <a:effectLst/>
                        </a:rPr>
                        <a:t> test</a:t>
                      </a:r>
                      <a:endParaRPr lang="en-US" sz="16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0048" marR="600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2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07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D48E-7A5E-4205-8D00-DC662EC4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Testing: The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B9D1-82F5-4F03-924C-1299047E9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5645"/>
            <a:ext cx="8180070" cy="4351338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Nucleic acid testing (NAT): </a:t>
            </a:r>
          </a:p>
          <a:p>
            <a:pPr lvl="1"/>
            <a:r>
              <a:rPr lang="en-US" sz="2800" dirty="0"/>
              <a:t>An infant virologic testing procedure</a:t>
            </a:r>
            <a:r>
              <a:rPr lang="en-US" sz="2800" b="1" dirty="0"/>
              <a:t> </a:t>
            </a:r>
            <a:r>
              <a:rPr lang="en-US" sz="2800" dirty="0"/>
              <a:t>that diagnoses infection by detection of HIV virus nucleic acid</a:t>
            </a:r>
          </a:p>
          <a:p>
            <a:pPr lvl="1"/>
            <a:r>
              <a:rPr lang="en-US" sz="2800" dirty="0"/>
              <a:t>NAT detects DNA, RNA or both</a:t>
            </a:r>
          </a:p>
          <a:p>
            <a:pPr lvl="1"/>
            <a:r>
              <a:rPr lang="en-US" sz="2800" dirty="0"/>
              <a:t>NAT uses polymerase chain reaction (PCR) technology, and is sometimes referred to as PCR testing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5DA2C1F-D80F-4B80-9B88-FC0D8120C4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1"/>
          <a:stretch/>
        </p:blipFill>
        <p:spPr>
          <a:xfrm>
            <a:off x="7936230" y="2038480"/>
            <a:ext cx="4663440" cy="393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9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9CA8-E4E8-4EA5-B351-9B1C6BF89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Testing HIV-exposed Sick Infants and Children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3315-46C4-4223-A2E7-CED43A733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5967"/>
            <a:ext cx="5232889" cy="2724922"/>
          </a:xfrm>
        </p:spPr>
        <p:txBody>
          <a:bodyPr/>
          <a:lstStyle/>
          <a:p>
            <a:r>
              <a:rPr lang="en-GB" dirty="0"/>
              <a:t>If an infant is sick with signs &amp; symptoms that could be HIV:</a:t>
            </a:r>
          </a:p>
          <a:p>
            <a:pPr lvl="1"/>
            <a:r>
              <a:rPr lang="en-GB" dirty="0"/>
              <a:t>Test child using the correct test for age (</a:t>
            </a:r>
            <a:r>
              <a:rPr lang="en-GB" dirty="0" err="1"/>
              <a:t>virological</a:t>
            </a:r>
            <a:r>
              <a:rPr lang="en-GB" dirty="0"/>
              <a:t> or serological, see Table 2.1)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08AB09-F261-4122-8E88-774E707BD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911" y="2417468"/>
            <a:ext cx="5232889" cy="318222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051894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4918-4464-47A1-969C-7335297A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7D8E-C5D5-4FFC-8004-1FD29224C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1112"/>
            <a:ext cx="10515600" cy="394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Making sense of RDT results: Group game</a:t>
            </a: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C3195-370E-4A6D-AF28-44C1DCA04098}"/>
              </a:ext>
            </a:extLst>
          </p:cNvPr>
          <p:cNvPicPr/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214" t="78280"/>
          <a:stretch/>
        </p:blipFill>
        <p:spPr bwMode="auto">
          <a:xfrm>
            <a:off x="989184" y="5243895"/>
            <a:ext cx="5760720" cy="91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04452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4918-4464-47A1-969C-7335297A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7D8E-C5D5-4FFC-8004-1FD29224C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1112"/>
            <a:ext cx="10515600" cy="394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Making sense of </a:t>
            </a:r>
            <a:r>
              <a:rPr lang="en-GB" sz="4400" dirty="0" err="1"/>
              <a:t>virological</a:t>
            </a:r>
            <a:r>
              <a:rPr lang="en-GB" sz="4400" dirty="0"/>
              <a:t> testing results: Group game, re-match</a:t>
            </a: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C3195-370E-4A6D-AF28-44C1DCA04098}"/>
              </a:ext>
            </a:extLst>
          </p:cNvPr>
          <p:cNvPicPr/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214" t="78280"/>
          <a:stretch/>
        </p:blipFill>
        <p:spPr bwMode="auto">
          <a:xfrm>
            <a:off x="926124" y="5422571"/>
            <a:ext cx="5760720" cy="91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7809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BB15-E8D1-4FE8-8FA0-22713C499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Module 2: Key Points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BCEFB-1BEE-42D8-A5E1-ADC9B651C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Most HIV-exposed infants are identified through follow-up with the mother who is already enrolled in PMTCT services.  </a:t>
            </a:r>
          </a:p>
          <a:p>
            <a:pPr lvl="1"/>
            <a:r>
              <a:rPr lang="en-GB" dirty="0"/>
              <a:t>When screening infants in other clinical settings (OPD, hospital, immunization clinic, well child) for HIV exposure, review mother’s antenatal card or child health card, for mother’s HIV test results. </a:t>
            </a:r>
          </a:p>
          <a:p>
            <a:pPr lvl="1"/>
            <a:r>
              <a:rPr lang="en-GB" dirty="0"/>
              <a:t>If mother’s HIV status is unknown or she has not been tested recently (according to national guidelines), she should be tested using RDT. </a:t>
            </a:r>
          </a:p>
          <a:p>
            <a:pPr lvl="1"/>
            <a:r>
              <a:rPr lang="en-GB" dirty="0"/>
              <a:t>If mother is not available, then test the infant for HIV exposure using RDT.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384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BB15-E8D1-4FE8-8FA0-22713C499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Module 2: Key Points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BCEFB-1BEE-42D8-A5E1-ADC9B651C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9812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dirty="0"/>
              <a:t>WHO recommends that HIV-exposed infants are tested for HIV at 4–6 weeks of age using NAT. </a:t>
            </a:r>
          </a:p>
          <a:p>
            <a:pPr lvl="1"/>
            <a:r>
              <a:rPr lang="en-GB" sz="2800" dirty="0"/>
              <a:t>All HIV-exposed infants who tested HIV-negative should be retested at 9 months of age and again at 18 months or 3 months after cessation of breastfeeding (whichever is later).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28035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BB15-E8D1-4FE8-8FA0-22713C499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Module 2: Key Points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BCEFB-1BEE-42D8-A5E1-ADC9B651C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dirty="0"/>
              <a:t>Some countries may also recommend testing at birth of all or some HIV-exposed infants. Birth testing should only be implemented in parallel with efforts to strengthen and expand existing testing strategies for infants age 4–6 weeks.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76565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BB15-E8D1-4FE8-8FA0-22713C499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Module 2: Key Points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BCEFB-1BEE-42D8-A5E1-ADC9B651C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Testing algorithms define the sequence of specific HIV tests used for a particular population.  </a:t>
            </a:r>
          </a:p>
          <a:p>
            <a:pPr lvl="1"/>
            <a:r>
              <a:rPr lang="en-GB" dirty="0"/>
              <a:t>Each country will have their own HIV testing algorithm. </a:t>
            </a:r>
          </a:p>
          <a:p>
            <a:pPr lvl="1"/>
            <a:r>
              <a:rPr lang="en-GB" dirty="0"/>
              <a:t>It is important that all health providers follow the national algorithm for infant HIV testing.</a:t>
            </a:r>
            <a:endParaRPr lang="en-US" dirty="0"/>
          </a:p>
          <a:p>
            <a:r>
              <a:rPr lang="en-GB" dirty="0" err="1"/>
              <a:t>Virological</a:t>
            </a:r>
            <a:r>
              <a:rPr lang="en-GB" dirty="0"/>
              <a:t> testing using NAT is used to diagnose HIV infection in HIV-exposed infants and children under the age of 18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5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BB15-E8D1-4FE8-8FA0-22713C499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Module 2: Key Points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BCEFB-1BEE-42D8-A5E1-ADC9B651C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negative RDT result in an infant less than 4 months of age means that the infant is not HIV-exposed.  </a:t>
            </a:r>
          </a:p>
          <a:p>
            <a:pPr lvl="1"/>
            <a:r>
              <a:rPr lang="en-US" dirty="0"/>
              <a:t>However, in children, 4-18 months of age, RDT is not reliable for determining HIV exposure.  </a:t>
            </a:r>
          </a:p>
          <a:p>
            <a:pPr lvl="1"/>
            <a:r>
              <a:rPr lang="en-US" dirty="0"/>
              <a:t>These children should be retested according to national guidelines.</a:t>
            </a:r>
          </a:p>
          <a:p>
            <a:pPr lvl="0"/>
            <a:endParaRPr lang="en-GB" dirty="0"/>
          </a:p>
          <a:p>
            <a:r>
              <a:rPr lang="en-GB" dirty="0"/>
              <a:t>In children over the age of 18 months, RDT can be used to diagnose HIV infection.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9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14A2F755-5219-4C4E-9378-2C80BB08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Freeform: Shape 18">
            <a:extLst>
              <a:ext uri="{FF2B5EF4-FFF2-40B4-BE49-F238E27FC236}">
                <a16:creationId xmlns:a16="http://schemas.microsoft.com/office/drawing/2014/main" id="{9A87AD7E-457F-4836-8DDE-FFE0F0093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D9FECB-54A4-4A8B-AE8B-C49976EC7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Credits</a:t>
            </a:r>
          </a:p>
        </p:txBody>
      </p:sp>
      <p:pic>
        <p:nvPicPr>
          <p:cNvPr id="7" name="Graphic 6" descr="Quotes">
            <a:extLst>
              <a:ext uri="{FF2B5EF4-FFF2-40B4-BE49-F238E27FC236}">
                <a16:creationId xmlns:a16="http://schemas.microsoft.com/office/drawing/2014/main" id="{A7E44A8E-5A70-47AB-872A-84C6BB474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2463" y="2989536"/>
            <a:ext cx="2603386" cy="2603386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13483-7689-4656-A144-578E990E6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062" y="3539112"/>
            <a:ext cx="6841534" cy="2271666"/>
          </a:xfrm>
        </p:spPr>
        <p:txBody>
          <a:bodyPr>
            <a:normAutofit/>
          </a:bodyPr>
          <a:lstStyle/>
          <a:p>
            <a:r>
              <a:rPr lang="en-US" sz="1700" dirty="0"/>
              <a:t>“DNA” icon by Christopher T. Howlett from t</a:t>
            </a:r>
            <a:r>
              <a:rPr lang="en-US" sz="1700" dirty="0">
                <a:hlinkClick r:id="rId4"/>
              </a:rPr>
              <a:t>he Noun Project</a:t>
            </a:r>
            <a:endParaRPr lang="en-US" sz="1700" dirty="0"/>
          </a:p>
          <a:p>
            <a:r>
              <a:rPr lang="en-US" sz="1700" dirty="0"/>
              <a:t>Finger prick photo (slide 14) by unknown author is </a:t>
            </a:r>
            <a:r>
              <a:rPr lang="en-US" sz="1800" dirty="0"/>
              <a:t>licensed under </a:t>
            </a:r>
            <a:r>
              <a:rPr lang="en-US" sz="1800" dirty="0">
                <a:hlinkClick r:id="rId5" tooltip="https://creativecommons.org/licenses/by-nc-nd/3.0/"/>
              </a:rPr>
              <a:t>CC BY-NC-ND</a:t>
            </a:r>
            <a:endParaRPr lang="en-US" sz="1800" dirty="0"/>
          </a:p>
          <a:p>
            <a:r>
              <a:rPr lang="en-US" sz="1700" dirty="0"/>
              <a:t>“HIV Test” icon by Andrei </a:t>
            </a:r>
            <a:r>
              <a:rPr lang="en-US" sz="1700" dirty="0" err="1"/>
              <a:t>Yushchenko</a:t>
            </a:r>
            <a:r>
              <a:rPr lang="en-US" sz="1700" dirty="0"/>
              <a:t> from t</a:t>
            </a:r>
            <a:r>
              <a:rPr lang="en-US" sz="1700" dirty="0">
                <a:hlinkClick r:id="rId4"/>
              </a:rPr>
              <a:t>he Noun Project</a:t>
            </a:r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5535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D48E-7A5E-4205-8D00-DC662EC4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Testing: The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B9D1-82F5-4F03-924C-1299047E9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8270"/>
            <a:ext cx="10515600" cy="3996471"/>
          </a:xfrm>
        </p:spPr>
        <p:txBody>
          <a:bodyPr>
            <a:normAutofit/>
          </a:bodyPr>
          <a:lstStyle/>
          <a:p>
            <a:pPr lvl="0"/>
            <a:r>
              <a:rPr lang="en-GB" sz="3600" i="1" dirty="0"/>
              <a:t>What is the difference between infant HIV testing and EID (or early infant diagnosis)?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173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D48E-7A5E-4205-8D00-DC662EC4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Testing: The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B9D1-82F5-4F03-924C-1299047E9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Infant HIV testing</a:t>
            </a:r>
            <a:r>
              <a:rPr lang="en-US" dirty="0"/>
              <a:t>: any HIV test included in the testing algorithm; this includes:</a:t>
            </a:r>
          </a:p>
          <a:p>
            <a:pPr lvl="1"/>
            <a:r>
              <a:rPr lang="en-US" dirty="0"/>
              <a:t> NAT (virologic) </a:t>
            </a:r>
          </a:p>
          <a:p>
            <a:pPr lvl="1"/>
            <a:r>
              <a:rPr lang="en-US" dirty="0"/>
              <a:t> Rapid diagnostic testing or RDT (serologic/antibody testing)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b="1" dirty="0"/>
              <a:t>Early infant diagnosis (EID)</a:t>
            </a:r>
            <a:r>
              <a:rPr lang="en-US" dirty="0"/>
              <a:t>: a virologic test at 4–6 weeks of age or earlier for diagnosis of HIV infection</a:t>
            </a:r>
          </a:p>
          <a:p>
            <a:pPr lvl="1"/>
            <a:r>
              <a:rPr lang="en-US" dirty="0"/>
              <a:t>EID is one component of the infant HIV testing cascade.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0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D48E-7A5E-4205-8D00-DC662EC4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Testing: The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B9D1-82F5-4F03-924C-1299047E9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305"/>
            <a:ext cx="7583905" cy="4351338"/>
          </a:xfrm>
        </p:spPr>
        <p:txBody>
          <a:bodyPr>
            <a:normAutofit/>
          </a:bodyPr>
          <a:lstStyle/>
          <a:p>
            <a:pPr lvl="0"/>
            <a:r>
              <a:rPr lang="en-US" sz="3600" b="1" dirty="0"/>
              <a:t>Birth testing</a:t>
            </a:r>
            <a:r>
              <a:rPr lang="en-US" sz="3600" dirty="0"/>
              <a:t>: </a:t>
            </a:r>
          </a:p>
          <a:p>
            <a:pPr lvl="1"/>
            <a:r>
              <a:rPr lang="en-US" sz="3200" dirty="0"/>
              <a:t>A test at or around birth (0–2 days) </a:t>
            </a:r>
          </a:p>
          <a:p>
            <a:pPr lvl="1"/>
            <a:r>
              <a:rPr lang="en-US" sz="3200" dirty="0"/>
              <a:t>Complements current 4–6 week testing but does not replace 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0EE45C-B0E5-4933-8A8F-B7AF57B46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0790" y="2120435"/>
            <a:ext cx="303196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5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D48E-7A5E-4205-8D00-DC662EC4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Testing: The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B9D1-82F5-4F03-924C-1299047E9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613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sz="3600" i="1" dirty="0"/>
              <a:t>What is the difference between point-of-care testing and near point-of-care testing?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065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GOOnlineDocument" ma:contentTypeID="0x01010033CF86A3E53F48B7ADBBC140A8AF8FA7007BE2EC46CD4E294587C43268C79E4AFD" ma:contentTypeVersion="11" ma:contentTypeDescription="NGO Document content type" ma:contentTypeScope="" ma:versionID="97becf464505902950b2b79452846068">
  <xsd:schema xmlns:xsd="http://www.w3.org/2001/XMLSchema" xmlns:xs="http://www.w3.org/2001/XMLSchema" xmlns:p="http://schemas.microsoft.com/office/2006/metadata/properties" xmlns:ns2="c629780e-db83-45bc-a257-7c8c4fd6b9cb" xmlns:ns3="6ea27f25-bf1f-493c-840d-35cfec378982" targetNamespace="http://schemas.microsoft.com/office/2006/metadata/properties" ma:root="true" ma:fieldsID="ff458cea4ae30708d92630aa92957734" ns2:_="" ns3:_="">
    <xsd:import namespace="c629780e-db83-45bc-a257-7c8c4fd6b9cb"/>
    <xsd:import namespace="6ea27f25-bf1f-493c-840d-35cfec378982"/>
    <xsd:element name="properties">
      <xsd:complexType>
        <xsd:sequence>
          <xsd:element name="documentManagement">
            <xsd:complexType>
              <xsd:all>
                <xsd:element ref="ns2:FavoriteUsers" minOccurs="0"/>
                <xsd:element ref="ns2:KeyEntities" minOccurs="0"/>
                <xsd:element ref="ns2:i9f2da93fcc74e869d070fd34a0597c4" minOccurs="0"/>
                <xsd:element ref="ns2:TaxCatchAll" minOccurs="0"/>
                <xsd:element ref="ns2:TaxCatchAllLabel" minOccurs="0"/>
                <xsd:element ref="ns2:cc92bdb0fa944447acf309642a11bf0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9780e-db83-45bc-a257-7c8c4fd6b9cb" elementFormDefault="qualified">
    <xsd:import namespace="http://schemas.microsoft.com/office/2006/documentManagement/types"/>
    <xsd:import namespace="http://schemas.microsoft.com/office/infopath/2007/PartnerControls"/>
    <xsd:element name="FavoriteUsers" ma:index="8" nillable="true" ma:displayName="F" ma:description="Store all users who mark this document as favorite" ma:hidden="true" ma:internalName="FavoriteUsers">
      <xsd:simpleType>
        <xsd:restriction base="dms:Text"/>
      </xsd:simpleType>
    </xsd:element>
    <xsd:element name="KeyEntities" ma:index="9" nillable="true" ma:displayName="K" ma:description="Store all entities which this document as a key" ma:hidden="true" ma:internalName="KeyEntities">
      <xsd:simpleType>
        <xsd:restriction base="dms:Text"/>
      </xsd:simpleType>
    </xsd:element>
    <xsd:element name="i9f2da93fcc74e869d070fd34a0597c4" ma:index="10" nillable="true" ma:taxonomy="true" ma:internalName="i9f2da93fcc74e869d070fd34a0597c4" ma:taxonomyFieldName="NGOOnlineDocumentType" ma:displayName="Document types" ma:fieldId="{29f2da93-fcc7-4e86-9d07-0fd34a0597c4}" ma:taxonomyMulti="true" ma:sspId="e492bf4d-7d24-4a02-9dd7-4d67ddc3dcfb" ma:termSetId="ab881ecd-e3fb-4592-9594-ea70170c21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a205db0c-b838-4c53-becf-285510dc543a}" ma:internalName="TaxCatchAll" ma:showField="CatchAllData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a205db0c-b838-4c53-becf-285510dc543a}" ma:internalName="TaxCatchAllLabel" ma:readOnly="true" ma:showField="CatchAllDataLabel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92bdb0fa944447acf309642a11bf0d" ma:index="14" nillable="true" ma:taxonomy="true" ma:internalName="cc92bdb0fa944447acf309642a11bf0d" ma:taxonomyFieldName="NGOOnlineKeywords" ma:displayName="Keywords" ma:fieldId="{cc92bdb0-fa94-4447-acf3-09642a11bf0d}" ma:taxonomyMulti="true" ma:sspId="e492bf4d-7d24-4a02-9dd7-4d67ddc3dcfb" ma:termSetId="7c9b2214-6d63-47c8-ad9c-de84cf58bf6c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27f25-bf1f-493c-840d-35cfec3789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9f2da93fcc74e869d070fd34a0597c4 xmlns="c629780e-db83-45bc-a257-7c8c4fd6b9cb">
      <Terms xmlns="http://schemas.microsoft.com/office/infopath/2007/PartnerControls"/>
    </i9f2da93fcc74e869d070fd34a0597c4>
    <FavoriteUsers xmlns="c629780e-db83-45bc-a257-7c8c4fd6b9cb" xsi:nil="true"/>
    <cc92bdb0fa944447acf309642a11bf0d xmlns="c629780e-db83-45bc-a257-7c8c4fd6b9cb">
      <Terms xmlns="http://schemas.microsoft.com/office/infopath/2007/PartnerControls"/>
    </cc92bdb0fa944447acf309642a11bf0d>
    <KeyEntities xmlns="c629780e-db83-45bc-a257-7c8c4fd6b9cb" xsi:nil="true"/>
    <TaxCatchAll xmlns="c629780e-db83-45bc-a257-7c8c4fd6b9cb"/>
  </documentManagement>
</p:properties>
</file>

<file path=customXml/itemProps1.xml><?xml version="1.0" encoding="utf-8"?>
<ds:datastoreItem xmlns:ds="http://schemas.openxmlformats.org/officeDocument/2006/customXml" ds:itemID="{D6DF1ECB-86DB-4BBC-9A8D-3DDF58B411C7}"/>
</file>

<file path=customXml/itemProps2.xml><?xml version="1.0" encoding="utf-8"?>
<ds:datastoreItem xmlns:ds="http://schemas.openxmlformats.org/officeDocument/2006/customXml" ds:itemID="{14FC9296-79BD-440D-828D-F183CA6AEDD7}"/>
</file>

<file path=customXml/itemProps3.xml><?xml version="1.0" encoding="utf-8"?>
<ds:datastoreItem xmlns:ds="http://schemas.openxmlformats.org/officeDocument/2006/customXml" ds:itemID="{A4437827-00DA-444E-8C54-78133FD8B688}"/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3644</Words>
  <Application>Microsoft Office PowerPoint</Application>
  <PresentationFormat>Widescreen</PresentationFormat>
  <Paragraphs>340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Arial</vt:lpstr>
      <vt:lpstr>Calibri</vt:lpstr>
      <vt:lpstr>Calibri Light</vt:lpstr>
      <vt:lpstr>Rockwell</vt:lpstr>
      <vt:lpstr>Symbol</vt:lpstr>
      <vt:lpstr>Times New Roman</vt:lpstr>
      <vt:lpstr>Office Theme</vt:lpstr>
      <vt:lpstr>Module 2  Testing of HIV-exposed Infants</vt:lpstr>
      <vt:lpstr>Session 2.1  Identifying HIV-exposed Infants </vt:lpstr>
      <vt:lpstr>Introduction</vt:lpstr>
      <vt:lpstr>Testing: The Terminology</vt:lpstr>
      <vt:lpstr>Testing: The Terminology</vt:lpstr>
      <vt:lpstr>Testing: The Terminology</vt:lpstr>
      <vt:lpstr>Testing: The Terminology</vt:lpstr>
      <vt:lpstr>Testing: The Terminology</vt:lpstr>
      <vt:lpstr>Testing: The Terminology</vt:lpstr>
      <vt:lpstr>Testing: The Terminology</vt:lpstr>
      <vt:lpstr>Testing: The Terminology</vt:lpstr>
      <vt:lpstr>Identifying HIV-exposed Infants</vt:lpstr>
      <vt:lpstr>Identifying HIV-exposed Infants</vt:lpstr>
      <vt:lpstr>HIV Testing should be Routine</vt:lpstr>
      <vt:lpstr>Infants of Mothers of Unknown HIV Status</vt:lpstr>
      <vt:lpstr>Mother Unavailable &amp; HIV Status Unknown Infants younger than 18 months</vt:lpstr>
      <vt:lpstr>Infants of HIV-uninfected Mothers</vt:lpstr>
      <vt:lpstr>Session 2.2: Recommendations on Timing of Infant HIV Testing </vt:lpstr>
      <vt:lpstr>Two Categories of Testing Procedures for Infant HIV Testing</vt:lpstr>
      <vt:lpstr>Two Categories of Testing Procedures for Infant HIV Testing</vt:lpstr>
      <vt:lpstr>Two Categories of Testing Procedures for Infant HIV Testing</vt:lpstr>
      <vt:lpstr>When and which test?</vt:lpstr>
      <vt:lpstr>When and which test?</vt:lpstr>
      <vt:lpstr>Birth Testing</vt:lpstr>
      <vt:lpstr>Birth Testing </vt:lpstr>
      <vt:lpstr>Birth Testing, Advantages</vt:lpstr>
      <vt:lpstr>Birth Testing, Disadvantages</vt:lpstr>
      <vt:lpstr>HIV Testing for Sick Infants</vt:lpstr>
      <vt:lpstr>HIV Testing for Sick Infants</vt:lpstr>
      <vt:lpstr>HIV Testing Algorithm </vt:lpstr>
      <vt:lpstr>HIV Testing Algorithm </vt:lpstr>
      <vt:lpstr>Advantages of National Testing Algorithms</vt:lpstr>
      <vt:lpstr>Session 2.3:  Overview of NAT </vt:lpstr>
      <vt:lpstr>Laboratory Diagnosis of HIV Infection—NAT</vt:lpstr>
      <vt:lpstr>Window Period</vt:lpstr>
      <vt:lpstr>Window Period</vt:lpstr>
      <vt:lpstr>Laboratory Diagnosis of HIV Infection—NAT</vt:lpstr>
      <vt:lpstr>Analysers Validated for Infant HIV Testing</vt:lpstr>
      <vt:lpstr>PoC and Near PoC Technologies </vt:lpstr>
      <vt:lpstr>Meaning of HIV Test Results, Virological Testing</vt:lpstr>
      <vt:lpstr>Session 2.4 Overview of Serological Testing</vt:lpstr>
      <vt:lpstr>Laboratory Diagnosis of HIV Infection—Serological Testing</vt:lpstr>
      <vt:lpstr>Serological Testing, Notes</vt:lpstr>
      <vt:lpstr>Serological Testing, Notes</vt:lpstr>
      <vt:lpstr>Window Period</vt:lpstr>
      <vt:lpstr>Window Period</vt:lpstr>
      <vt:lpstr>RDT: Interpreting the Test Result </vt:lpstr>
      <vt:lpstr>RDT: Interpreting the Test Result </vt:lpstr>
      <vt:lpstr>RDT for Identification of HIV-exposed Infants</vt:lpstr>
      <vt:lpstr>Testing HIV-exposed Sick Infants and Children</vt:lpstr>
      <vt:lpstr>Exercise 1</vt:lpstr>
      <vt:lpstr>Exercise 2</vt:lpstr>
      <vt:lpstr>Module 2: Key Points</vt:lpstr>
      <vt:lpstr>Module 2: Key Points</vt:lpstr>
      <vt:lpstr>Module 2: Key Points</vt:lpstr>
      <vt:lpstr>Module 2: Key Points</vt:lpstr>
      <vt:lpstr>Module 2: Key Points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 Testing of HIV-exposed Infants</dc:title>
  <dc:creator>Virginia Allread</dc:creator>
  <cp:lastModifiedBy>Virginia Allread</cp:lastModifiedBy>
  <cp:revision>67</cp:revision>
  <dcterms:created xsi:type="dcterms:W3CDTF">2019-05-28T22:52:39Z</dcterms:created>
  <dcterms:modified xsi:type="dcterms:W3CDTF">2019-09-22T11:52:32Z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0x01010033CF86A3E53F48B7ADBBC140A8AF8FA7007BE2EC46CD4E294587C43268C79E4AFD</vt:lpwstr>
  </property>
</Properties>
</file>